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handoutMasterIdLst>
    <p:handoutMasterId r:id="rId29"/>
  </p:handoutMasterIdLst>
  <p:sldIdLst>
    <p:sldId id="256" r:id="rId2"/>
    <p:sldId id="318" r:id="rId3"/>
    <p:sldId id="299" r:id="rId4"/>
    <p:sldId id="385" r:id="rId5"/>
    <p:sldId id="405" r:id="rId6"/>
    <p:sldId id="386" r:id="rId7"/>
    <p:sldId id="406" r:id="rId8"/>
    <p:sldId id="362" r:id="rId9"/>
    <p:sldId id="387" r:id="rId10"/>
    <p:sldId id="407" r:id="rId11"/>
    <p:sldId id="363" r:id="rId12"/>
    <p:sldId id="388" r:id="rId13"/>
    <p:sldId id="389" r:id="rId14"/>
    <p:sldId id="390" r:id="rId15"/>
    <p:sldId id="391" r:id="rId16"/>
    <p:sldId id="392" r:id="rId17"/>
    <p:sldId id="393" r:id="rId18"/>
    <p:sldId id="368" r:id="rId19"/>
    <p:sldId id="395" r:id="rId20"/>
    <p:sldId id="397" r:id="rId21"/>
    <p:sldId id="408" r:id="rId22"/>
    <p:sldId id="409" r:id="rId23"/>
    <p:sldId id="410" r:id="rId24"/>
    <p:sldId id="396" r:id="rId25"/>
    <p:sldId id="311" r:id="rId26"/>
    <p:sldId id="263" r:id="rId27"/>
    <p:sldId id="342" r:id="rId28"/>
  </p:sldIdLst>
  <p:sldSz cx="9144000" cy="6858000" type="screen4x3"/>
  <p:notesSz cx="6858000" cy="9144000"/>
  <p:defaultTextStyle>
    <a:defPPr>
      <a:defRPr lang="en-US"/>
    </a:defPPr>
    <a:lvl1pPr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66B3"/>
    <a:srgbClr val="9954CC"/>
    <a:srgbClr val="50A3EE"/>
    <a:srgbClr val="126ABA"/>
    <a:srgbClr val="7EBBF2"/>
    <a:srgbClr val="69B0F1"/>
    <a:srgbClr val="66AEF0"/>
    <a:srgbClr val="020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8" d="100"/>
          <a:sy n="68" d="100"/>
        </p:scale>
        <p:origin x="85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32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17.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86541F-54B9-41FE-9A5A-DFC07EBE7F8F}" type="datetimeFigureOut">
              <a:rPr lang="zh-CN" altLang="en-US" smtClean="0"/>
              <a:t>2022/5/23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1FBEE0-6446-472E-ABDC-872CE7FA2D3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userDrawn="1"/>
        </p:nvSpPr>
        <p:spPr>
          <a:xfrm>
            <a:off x="-635" y="5164455"/>
            <a:ext cx="9144635" cy="1690370"/>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635" cy="1690370"/>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7"/>
          <p:cNvSpPr txBox="1">
            <a:spLocks noChangeArrowheads="1"/>
          </p:cNvSpPr>
          <p:nvPr userDrawn="1"/>
        </p:nvSpPr>
        <p:spPr bwMode="auto">
          <a:xfrm>
            <a:off x="152400" y="669925"/>
            <a:ext cx="44754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lgn="l" eaLnBrk="1" hangingPunct="1"/>
            <a:r>
              <a:rPr lang="en-US" altLang="zh-CN" sz="3600" b="1" dirty="0">
                <a:solidFill>
                  <a:schemeClr val="bg1"/>
                </a:solidFill>
                <a:ea typeface="华文彩云" panose="02010800040101010101" pitchFamily="2" charset="-122"/>
              </a:rPr>
              <a:t>Python</a:t>
            </a:r>
            <a:r>
              <a:rPr lang="zh-CN" altLang="en-US" sz="3600" dirty="0">
                <a:solidFill>
                  <a:schemeClr val="bg1"/>
                </a:solidFill>
                <a:ea typeface="方正姚体" panose="02010601030101010101" pitchFamily="2" charset="-122"/>
                <a:sym typeface="+mn-ea"/>
              </a:rPr>
              <a:t>高级</a:t>
            </a:r>
            <a:r>
              <a:rPr lang="zh-CN" altLang="en-US" sz="3600" dirty="0">
                <a:solidFill>
                  <a:schemeClr val="bg1"/>
                </a:solidFill>
                <a:ea typeface="方正姚体" panose="02010601030101010101" pitchFamily="2" charset="-122"/>
              </a:rPr>
              <a:t>程序设计</a:t>
            </a:r>
          </a:p>
        </p:txBody>
      </p:sp>
      <p:sp>
        <p:nvSpPr>
          <p:cNvPr id="6" name="Rectangle 9"/>
          <p:cNvSpPr>
            <a:spLocks noChangeArrowheads="1"/>
          </p:cNvSpPr>
          <p:nvPr userDrawn="1"/>
        </p:nvSpPr>
        <p:spPr bwMode="black">
          <a:xfrm>
            <a:off x="6084888" y="5930107"/>
            <a:ext cx="287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800" dirty="0">
                <a:solidFill>
                  <a:schemeClr val="bg1"/>
                </a:solidFill>
                <a:latin typeface="微软雅黑" panose="020B0503020204020204" pitchFamily="34" charset="-122"/>
                <a:ea typeface="微软雅黑" panose="020B0503020204020204" pitchFamily="34" charset="-122"/>
              </a:rPr>
              <a:t>北京工商大学</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5613" y="879475"/>
            <a:ext cx="2230437" cy="5372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2713" y="879475"/>
            <a:ext cx="6540500" cy="5372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2238" y="879475"/>
            <a:ext cx="8897937" cy="787400"/>
          </a:xfrm>
        </p:spPr>
        <p:txBody>
          <a:bodyPr/>
          <a:lstStyle/>
          <a:p>
            <a:r>
              <a:rPr lang="zh-CN" altLang="en-US"/>
              <a:t>单击此处编辑母版标题样式</a:t>
            </a:r>
          </a:p>
        </p:txBody>
      </p:sp>
      <p:sp>
        <p:nvSpPr>
          <p:cNvPr id="3" name="SmartArt 占位符 2"/>
          <p:cNvSpPr>
            <a:spLocks noGrp="1"/>
          </p:cNvSpPr>
          <p:nvPr>
            <p:ph type="pic" idx="1"/>
          </p:nvPr>
        </p:nvSpPr>
        <p:spPr>
          <a:xfrm>
            <a:off x="112713" y="1687513"/>
            <a:ext cx="8923337" cy="4564062"/>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400" b="1">
                <a:solidFill>
                  <a:srgbClr val="1166B3"/>
                </a:solidFill>
              </a:defRPr>
            </a:lvl1pPr>
            <a:lvl2pPr>
              <a:defRPr sz="2200"/>
            </a:lvl2pPr>
            <a:lvl3pPr>
              <a:defRPr sz="220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9221" y="788034"/>
            <a:ext cx="9039466" cy="787400"/>
          </a:xfrm>
        </p:spPr>
        <p:txBody>
          <a:bodyPr/>
          <a:lstStyle/>
          <a:p>
            <a:r>
              <a:rPr lang="zh-CN" altLang="en-US"/>
              <a:t>单击此处编辑母版标题样式</a:t>
            </a:r>
          </a:p>
        </p:txBody>
      </p:sp>
      <p:sp>
        <p:nvSpPr>
          <p:cNvPr id="3" name="内容占位符 2"/>
          <p:cNvSpPr>
            <a:spLocks noGrp="1"/>
          </p:cNvSpPr>
          <p:nvPr>
            <p:ph sz="half" idx="1"/>
          </p:nvPr>
        </p:nvSpPr>
        <p:spPr>
          <a:xfrm>
            <a:off x="39189" y="1619794"/>
            <a:ext cx="4532811" cy="46317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4252" y="1632857"/>
            <a:ext cx="4441961" cy="461871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6334760"/>
            <a:ext cx="9144635" cy="522605"/>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635" cy="783590"/>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Rectangle 4"/>
          <p:cNvSpPr>
            <a:spLocks noGrp="1" noChangeArrowheads="1"/>
          </p:cNvSpPr>
          <p:nvPr>
            <p:ph type="title"/>
          </p:nvPr>
        </p:nvSpPr>
        <p:spPr bwMode="black">
          <a:xfrm>
            <a:off x="39688" y="854075"/>
            <a:ext cx="9039225" cy="787400"/>
          </a:xfrm>
          <a:prstGeom prst="rect">
            <a:avLst/>
          </a:prstGeom>
          <a:noFill/>
          <a:ln w="9525" algn="ctr">
            <a:solidFill>
              <a:schemeClr val="tx2"/>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lstStyle/>
          <a:p>
            <a:pPr lvl="0"/>
            <a:r>
              <a:rPr lang="en-US" altLang="en-US"/>
              <a:t>Click to edit Master title style</a:t>
            </a:r>
          </a:p>
        </p:txBody>
      </p:sp>
      <p:sp>
        <p:nvSpPr>
          <p:cNvPr id="1029" name="Rectangle 5"/>
          <p:cNvSpPr>
            <a:spLocks noGrp="1" noChangeArrowheads="1"/>
          </p:cNvSpPr>
          <p:nvPr>
            <p:ph type="body" idx="1"/>
          </p:nvPr>
        </p:nvSpPr>
        <p:spPr bwMode="black">
          <a:xfrm>
            <a:off x="36513" y="1639888"/>
            <a:ext cx="9036050" cy="4633912"/>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r>
              <a:rPr lang="en-US" altLang="en-US"/>
              <a:t>Click to edit Master text styles</a:t>
            </a:r>
            <a:br>
              <a:rPr lang="en-US" altLang="en-US"/>
            </a:br>
            <a:r>
              <a:rPr lang="en-US" altLang="en-US"/>
              <a:t>good1</a:t>
            </a:r>
          </a:p>
          <a:p>
            <a:pPr lvl="1"/>
            <a:r>
              <a:rPr lang="en-US" altLang="en-US"/>
              <a:t>Second level</a:t>
            </a:r>
            <a:br>
              <a:rPr lang="en-US" altLang="en-US"/>
            </a:br>
            <a:r>
              <a:rPr lang="en-US" altLang="en-US"/>
              <a:t>good2</a:t>
            </a:r>
          </a:p>
          <a:p>
            <a:pPr lvl="2"/>
            <a:r>
              <a:rPr lang="en-US" altLang="en-US"/>
              <a:t>Third level</a:t>
            </a:r>
            <a:br>
              <a:rPr lang="en-US" altLang="en-US"/>
            </a:br>
            <a:r>
              <a:rPr lang="en-US" altLang="en-US"/>
              <a:t>good3</a:t>
            </a:r>
          </a:p>
          <a:p>
            <a:pPr lvl="3"/>
            <a:r>
              <a:rPr lang="en-US" altLang="en-US"/>
              <a:t>Fourth level</a:t>
            </a:r>
            <a:br>
              <a:rPr lang="en-US" altLang="en-US"/>
            </a:br>
            <a:r>
              <a:rPr lang="en-US" altLang="en-US"/>
              <a:t>good4</a:t>
            </a:r>
          </a:p>
          <a:p>
            <a:pPr lvl="4"/>
            <a:r>
              <a:rPr lang="en-US" altLang="en-US"/>
              <a:t>Fifth level</a:t>
            </a:r>
            <a:br>
              <a:rPr lang="en-US" altLang="en-US"/>
            </a:br>
            <a:r>
              <a:rPr lang="en-US" altLang="en-US"/>
              <a:t>good5</a:t>
            </a:r>
          </a:p>
        </p:txBody>
      </p:sp>
      <p:sp>
        <p:nvSpPr>
          <p:cNvPr id="1030" name="Line 6"/>
          <p:cNvSpPr>
            <a:spLocks noChangeShapeType="1"/>
          </p:cNvSpPr>
          <p:nvPr userDrawn="1"/>
        </p:nvSpPr>
        <p:spPr bwMode="black">
          <a:xfrm>
            <a:off x="34925" y="260350"/>
            <a:ext cx="0" cy="23495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Rectangle 9"/>
          <p:cNvSpPr>
            <a:spLocks noChangeArrowheads="1"/>
          </p:cNvSpPr>
          <p:nvPr userDrawn="1"/>
        </p:nvSpPr>
        <p:spPr bwMode="black">
          <a:xfrm>
            <a:off x="6829425" y="6431598"/>
            <a:ext cx="2125663"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400" dirty="0">
                <a:solidFill>
                  <a:schemeClr val="bg1"/>
                </a:solidFill>
              </a:rPr>
              <a:t>国际经管学院</a:t>
            </a:r>
          </a:p>
        </p:txBody>
      </p:sp>
      <p:sp>
        <p:nvSpPr>
          <p:cNvPr id="1033" name="Text Box 11"/>
          <p:cNvSpPr txBox="1">
            <a:spLocks noChangeArrowheads="1"/>
          </p:cNvSpPr>
          <p:nvPr userDrawn="1"/>
        </p:nvSpPr>
        <p:spPr bwMode="auto">
          <a:xfrm>
            <a:off x="34925" y="41275"/>
            <a:ext cx="37449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lgn="l" eaLnBrk="1" hangingPunct="1"/>
            <a:r>
              <a:rPr lang="en-US" altLang="zh-CN" sz="2800" b="1" dirty="0">
                <a:solidFill>
                  <a:schemeClr val="bg1"/>
                </a:solidFill>
                <a:ea typeface="方正姚体" panose="02010601030101010101" pitchFamily="2" charset="-122"/>
              </a:rPr>
              <a:t>Python</a:t>
            </a:r>
            <a:r>
              <a:rPr lang="zh-CN" altLang="en-US" sz="2800" b="1" dirty="0">
                <a:solidFill>
                  <a:schemeClr val="bg1"/>
                </a:solidFill>
                <a:ea typeface="方正姚体" panose="02010601030101010101" pitchFamily="2" charset="-122"/>
              </a:rPr>
              <a:t>高级程序设计</a:t>
            </a:r>
          </a:p>
        </p:txBody>
      </p:sp>
      <p:grpSp>
        <p:nvGrpSpPr>
          <p:cNvPr id="8" name="组合 7"/>
          <p:cNvGrpSpPr/>
          <p:nvPr userDrawn="1"/>
        </p:nvGrpSpPr>
        <p:grpSpPr>
          <a:xfrm>
            <a:off x="8244840" y="26670"/>
            <a:ext cx="769620" cy="727075"/>
            <a:chOff x="1642438" y="2313000"/>
            <a:chExt cx="2232000" cy="2232000"/>
          </a:xfrm>
        </p:grpSpPr>
        <p:sp>
          <p:nvSpPr>
            <p:cNvPr id="9" name="椭圆 8"/>
            <p:cNvSpPr/>
            <p:nvPr/>
          </p:nvSpPr>
          <p:spPr>
            <a:xfrm>
              <a:off x="1642438" y="2313000"/>
              <a:ext cx="2232000" cy="22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2"/>
            <p:cNvPicPr>
              <a:picLocks noChangeAspect="1" noChangeArrowheads="1"/>
            </p:cNvPicPr>
            <p:nvPr/>
          </p:nvPicPr>
          <p:blipFill>
            <a:blip r:embed="rId14" cstate="print">
              <a:extLst>
                <a:ext uri="{BEBA8EAE-BF5A-486C-A8C5-ECC9F3942E4B}">
                  <a14:imgProps xmlns:a14="http://schemas.microsoft.com/office/drawing/2010/main">
                    <a14:imgLayer r:embed="rId15">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678438" y="2349000"/>
              <a:ext cx="2160000" cy="2160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2400">
          <a:solidFill>
            <a:srgbClr val="051AB3"/>
          </a:solidFill>
          <a:latin typeface="+mj-lt"/>
          <a:ea typeface="+mj-ea"/>
          <a:cs typeface="+mj-cs"/>
        </a:defRPr>
      </a:lvl1pPr>
      <a:lvl2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9pPr>
    </p:titleStyle>
    <p:bodyStyle>
      <a:lvl1pPr marL="400050" indent="-400050" algn="l" rtl="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2" panose="05020102010507070707" pitchFamily="18" charset="2"/>
        <a:buChar char="²"/>
        <a:defRPr sz="2000">
          <a:solidFill>
            <a:schemeClr val="hlink"/>
          </a:solidFill>
          <a:latin typeface="+mn-lt"/>
          <a:ea typeface="+mn-ea"/>
        </a:defRPr>
      </a:lvl2pPr>
      <a:lvl3pPr marL="1377950" indent="-349250" algn="l" rtl="0" eaLnBrk="0" fontAlgn="base" hangingPunct="0">
        <a:spcBef>
          <a:spcPct val="0"/>
        </a:spcBef>
        <a:spcAft>
          <a:spcPct val="20000"/>
        </a:spcAft>
        <a:buClr>
          <a:schemeClr val="hlink"/>
        </a:buClr>
        <a:buFont typeface="Wingdings 2" panose="05020102010507070707" pitchFamily="18" charset="2"/>
        <a:buChar char="±"/>
        <a:defRPr sz="2400">
          <a:solidFill>
            <a:schemeClr val="hlink"/>
          </a:solidFill>
          <a:latin typeface="+mn-lt"/>
          <a:ea typeface="+mn-ea"/>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5pPr>
      <a:lvl6pPr marL="28067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6pPr>
      <a:lvl7pPr marL="32639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7pPr>
      <a:lvl8pPr marL="37211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8pPr>
      <a:lvl9pPr marL="41783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15265" y="2643505"/>
            <a:ext cx="8232775" cy="1871345"/>
          </a:xfrm>
          <a:solidFill>
            <a:srgbClr val="FFFFFF"/>
          </a:solidFill>
          <a:ln>
            <a:solidFill>
              <a:srgbClr val="9954CC"/>
            </a:solidFill>
          </a:ln>
        </p:spPr>
        <p:txBody>
          <a:bodyPr anchorCtr="1"/>
          <a:lstStyle/>
          <a:p>
            <a:pPr eaLnBrk="1" hangingPunct="1"/>
            <a:r>
              <a:rPr lang="en-US" altLang="zh-CN" sz="3200" dirty="0"/>
              <a:t>12  Python</a:t>
            </a:r>
            <a:r>
              <a:rPr lang="zh-CN" altLang="en-US" sz="3200" dirty="0"/>
              <a:t>的数据库编程</a:t>
            </a:r>
            <a:endParaRPr lang="zh-CN" altLang="en-US" sz="3200" dirty="0">
              <a:solidFill>
                <a:srgbClr val="126AB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12.2 SQLite</a:t>
            </a:r>
            <a:r>
              <a:rPr lang="zh-CN" altLang="zh-CN" dirty="0"/>
              <a:t>数据库</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en-US" altLang="zh-CN" dirty="0"/>
              <a:t>sqlite3</a:t>
            </a:r>
            <a:r>
              <a:rPr lang="zh-CN" altLang="zh-CN" dirty="0"/>
              <a:t>模块中的对象</a:t>
            </a:r>
            <a:endParaRPr lang="en-US" altLang="zh-CN" dirty="0"/>
          </a:p>
          <a:p>
            <a:pPr lvl="1"/>
            <a:r>
              <a:rPr lang="zh-CN" altLang="zh-CN" dirty="0"/>
              <a:t>下面</a:t>
            </a:r>
            <a:r>
              <a:rPr lang="zh-CN" altLang="en-US" dirty="0"/>
              <a:t>是</a:t>
            </a:r>
            <a:r>
              <a:rPr lang="en-US" altLang="zh-CN" dirty="0"/>
              <a:t>sqlite3</a:t>
            </a:r>
            <a:r>
              <a:rPr lang="zh-CN" altLang="zh-CN" dirty="0"/>
              <a:t>模块中的部分常量、函数或对象。</a:t>
            </a:r>
          </a:p>
          <a:p>
            <a:pPr marL="514350" lvl="1" indent="0">
              <a:buNone/>
            </a:pPr>
            <a:r>
              <a:rPr lang="zh-CN" altLang="zh-CN" dirty="0"/>
              <a:t>（</a:t>
            </a:r>
            <a:r>
              <a:rPr lang="en-US" altLang="zh-CN" dirty="0"/>
              <a:t>1</a:t>
            </a:r>
            <a:r>
              <a:rPr lang="zh-CN" altLang="zh-CN" dirty="0"/>
              <a:t>）</a:t>
            </a:r>
            <a:r>
              <a:rPr lang="en-US" altLang="zh-CN" dirty="0"/>
              <a:t>sqlite3.version</a:t>
            </a:r>
            <a:r>
              <a:rPr lang="zh-CN" altLang="zh-CN" dirty="0"/>
              <a:t>：常量，返回</a:t>
            </a:r>
            <a:r>
              <a:rPr lang="en-US" altLang="zh-CN" dirty="0"/>
              <a:t>sqlite3</a:t>
            </a:r>
            <a:r>
              <a:rPr lang="zh-CN" altLang="zh-CN" dirty="0"/>
              <a:t>模块的版本号。</a:t>
            </a:r>
          </a:p>
          <a:p>
            <a:pPr marL="514350" lvl="1" indent="0">
              <a:buNone/>
            </a:pPr>
            <a:r>
              <a:rPr lang="zh-CN" altLang="zh-CN" dirty="0"/>
              <a:t>（</a:t>
            </a:r>
            <a:r>
              <a:rPr lang="en-US" altLang="zh-CN" dirty="0"/>
              <a:t>2</a:t>
            </a:r>
            <a:r>
              <a:rPr lang="zh-CN" altLang="zh-CN" dirty="0"/>
              <a:t>）</a:t>
            </a:r>
            <a:r>
              <a:rPr lang="en-US" altLang="zh-CN" dirty="0"/>
              <a:t>sqlite3.sqlite_version</a:t>
            </a:r>
            <a:r>
              <a:rPr lang="zh-CN" altLang="zh-CN" dirty="0"/>
              <a:t>：常量，返回</a:t>
            </a:r>
            <a:r>
              <a:rPr lang="en-US" altLang="zh-CN" dirty="0" err="1"/>
              <a:t>sqlite</a:t>
            </a:r>
            <a:r>
              <a:rPr lang="zh-CN" altLang="zh-CN" dirty="0"/>
              <a:t>数据库的版本号。</a:t>
            </a:r>
          </a:p>
          <a:p>
            <a:pPr marL="514350" lvl="1" indent="0">
              <a:buNone/>
            </a:pPr>
            <a:r>
              <a:rPr lang="zh-CN" altLang="zh-CN" dirty="0"/>
              <a:t>（</a:t>
            </a:r>
            <a:r>
              <a:rPr lang="en-US" altLang="zh-CN" dirty="0"/>
              <a:t>3</a:t>
            </a:r>
            <a:r>
              <a:rPr lang="zh-CN" altLang="zh-CN" dirty="0"/>
              <a:t>）</a:t>
            </a:r>
            <a:r>
              <a:rPr lang="en-US" altLang="zh-CN" dirty="0"/>
              <a:t>sqlite3.connect </a:t>
            </a:r>
            <a:r>
              <a:rPr lang="zh-CN" altLang="zh-CN" dirty="0"/>
              <a:t>：数据库连接对象。</a:t>
            </a:r>
          </a:p>
          <a:p>
            <a:pPr marL="514350" lvl="1" indent="0">
              <a:buNone/>
            </a:pPr>
            <a:r>
              <a:rPr lang="zh-CN" altLang="zh-CN" dirty="0"/>
              <a:t>（</a:t>
            </a:r>
            <a:r>
              <a:rPr lang="en-US" altLang="zh-CN" dirty="0"/>
              <a:t>4</a:t>
            </a:r>
            <a:r>
              <a:rPr lang="zh-CN" altLang="zh-CN" dirty="0"/>
              <a:t>）</a:t>
            </a:r>
            <a:r>
              <a:rPr lang="en-US" altLang="zh-CN" dirty="0"/>
              <a:t>sqlite3.Cursor</a:t>
            </a:r>
            <a:r>
              <a:rPr lang="zh-CN" altLang="zh-CN" dirty="0"/>
              <a:t>：游标对象。</a:t>
            </a:r>
          </a:p>
          <a:p>
            <a:pPr marL="514350" lvl="1" indent="0">
              <a:buNone/>
            </a:pPr>
            <a:r>
              <a:rPr lang="zh-CN" altLang="zh-CN" dirty="0"/>
              <a:t>（</a:t>
            </a:r>
            <a:r>
              <a:rPr lang="en-US" altLang="zh-CN" dirty="0"/>
              <a:t>5</a:t>
            </a:r>
            <a:r>
              <a:rPr lang="zh-CN" altLang="zh-CN" dirty="0"/>
              <a:t>）</a:t>
            </a:r>
            <a:r>
              <a:rPr lang="en-US" altLang="zh-CN" dirty="0"/>
              <a:t>sqlite3.Row</a:t>
            </a:r>
            <a:r>
              <a:rPr lang="zh-CN" altLang="zh-CN" dirty="0"/>
              <a:t>：行对象。</a:t>
            </a:r>
          </a:p>
          <a:p>
            <a:pPr marL="514350" lvl="1" indent="0">
              <a:buNone/>
            </a:pPr>
            <a:r>
              <a:rPr lang="zh-CN" altLang="zh-CN" dirty="0"/>
              <a:t>（</a:t>
            </a:r>
            <a:r>
              <a:rPr lang="en-US" altLang="zh-CN" dirty="0"/>
              <a:t>6</a:t>
            </a:r>
            <a:r>
              <a:rPr lang="zh-CN" altLang="zh-CN" dirty="0"/>
              <a:t>）</a:t>
            </a:r>
            <a:r>
              <a:rPr lang="en-US" altLang="zh-CN" dirty="0"/>
              <a:t>sqlite3.connect(</a:t>
            </a:r>
            <a:r>
              <a:rPr lang="en-US" altLang="zh-CN" dirty="0" err="1"/>
              <a:t>dbname</a:t>
            </a:r>
            <a:r>
              <a:rPr lang="en-US" altLang="zh-CN" dirty="0"/>
              <a:t>)</a:t>
            </a:r>
            <a:r>
              <a:rPr lang="zh-CN" altLang="zh-CN" dirty="0"/>
              <a:t>：函数，链接到数据库，返</a:t>
            </a:r>
            <a:r>
              <a:rPr lang="zh-CN" altLang="en-US" dirty="0"/>
              <a:t>回</a:t>
            </a:r>
            <a:r>
              <a:rPr lang="en-US" altLang="zh-CN" dirty="0"/>
              <a:t>connect</a:t>
            </a:r>
            <a:r>
              <a:rPr lang="zh-CN" altLang="zh-CN" dirty="0"/>
              <a:t>对象。</a:t>
            </a:r>
          </a:p>
          <a:p>
            <a:endParaRPr lang="en-US" altLang="zh-CN" dirty="0"/>
          </a:p>
          <a:p>
            <a:pPr lvl="2"/>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12.2 SQLite</a:t>
            </a:r>
            <a:r>
              <a:rPr lang="zh-CN" altLang="zh-CN" dirty="0"/>
              <a:t>数据库</a:t>
            </a:r>
            <a:endParaRPr lang="zh-CN" altLang="zh-CN" b="1" dirty="0"/>
          </a:p>
        </p:txBody>
      </p:sp>
      <p:sp>
        <p:nvSpPr>
          <p:cNvPr id="8195" name="Rectangle 3"/>
          <p:cNvSpPr>
            <a:spLocks noGrp="1" noChangeArrowheads="1"/>
          </p:cNvSpPr>
          <p:nvPr>
            <p:ph type="body" idx="4294967295"/>
          </p:nvPr>
        </p:nvSpPr>
        <p:spPr>
          <a:xfrm>
            <a:off x="71755" y="1640205"/>
            <a:ext cx="3959225" cy="4633595"/>
          </a:xfrm>
        </p:spPr>
        <p:txBody>
          <a:bodyPr/>
          <a:lstStyle/>
          <a:p>
            <a:r>
              <a:rPr lang="en-US" altLang="zh-CN" dirty="0"/>
              <a:t>SQLite3</a:t>
            </a:r>
            <a:r>
              <a:rPr lang="zh-CN" altLang="zh-CN" dirty="0"/>
              <a:t>的函数</a:t>
            </a:r>
            <a:r>
              <a:rPr lang="en-US" altLang="zh-CN" dirty="0"/>
              <a:t>	</a:t>
            </a:r>
          </a:p>
          <a:p>
            <a:endParaRPr lang="en-US" altLang="zh-CN" dirty="0"/>
          </a:p>
          <a:p>
            <a:pPr marL="627380" lvl="1"/>
            <a:r>
              <a:rPr lang="en-US" altLang="zh-CN" dirty="0"/>
              <a:t>SQLite</a:t>
            </a:r>
            <a:r>
              <a:rPr lang="zh-CN" altLang="zh-CN" dirty="0"/>
              <a:t>数据库提供算术、字符串、日期、时间等操作函数，方便用户处理数据库中的数据</a:t>
            </a:r>
            <a:r>
              <a:rPr lang="zh-CN" altLang="en-US" dirty="0"/>
              <a:t>。</a:t>
            </a:r>
            <a:endParaRPr lang="en-US" altLang="zh-CN" dirty="0"/>
          </a:p>
          <a:p>
            <a:pPr marL="627380" lvl="1"/>
            <a:r>
              <a:rPr lang="zh-CN" altLang="zh-CN" dirty="0"/>
              <a:t>函数需要在</a:t>
            </a:r>
            <a:r>
              <a:rPr lang="en-US" altLang="zh-CN" dirty="0"/>
              <a:t>SQLite</a:t>
            </a:r>
            <a:r>
              <a:rPr lang="zh-CN" altLang="zh-CN" dirty="0"/>
              <a:t>的命令窗口使用</a:t>
            </a:r>
            <a:r>
              <a:rPr lang="en-US" altLang="zh-CN" dirty="0"/>
              <a:t>select</a:t>
            </a:r>
            <a:r>
              <a:rPr lang="zh-CN" altLang="zh-CN" dirty="0"/>
              <a:t>命令运行。</a:t>
            </a:r>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graphicFrame>
        <p:nvGraphicFramePr>
          <p:cNvPr id="3" name="表格 2"/>
          <p:cNvGraphicFramePr>
            <a:graphicFrameLocks noGrp="1"/>
          </p:cNvGraphicFramePr>
          <p:nvPr>
            <p:custDataLst>
              <p:tags r:id="rId1"/>
            </p:custDataLst>
          </p:nvPr>
        </p:nvGraphicFramePr>
        <p:xfrm>
          <a:off x="4357375" y="1737394"/>
          <a:ext cx="4396740" cy="4389120"/>
        </p:xfrm>
        <a:graphic>
          <a:graphicData uri="http://schemas.openxmlformats.org/drawingml/2006/table">
            <a:tbl>
              <a:tblPr firstRow="1" firstCol="1" bandRow="1">
                <a:tableStyleId>{5DA37D80-6434-44D0-A028-1B22A696006F}</a:tableStyleId>
              </a:tblPr>
              <a:tblGrid>
                <a:gridCol w="1985645">
                  <a:extLst>
                    <a:ext uri="{9D8B030D-6E8A-4147-A177-3AD203B41FA5}">
                      <a16:colId xmlns:a16="http://schemas.microsoft.com/office/drawing/2014/main" val="20000"/>
                    </a:ext>
                  </a:extLst>
                </a:gridCol>
                <a:gridCol w="2411095">
                  <a:extLst>
                    <a:ext uri="{9D8B030D-6E8A-4147-A177-3AD203B41FA5}">
                      <a16:colId xmlns:a16="http://schemas.microsoft.com/office/drawing/2014/main" val="20001"/>
                    </a:ext>
                  </a:extLst>
                </a:gridCol>
              </a:tblGrid>
              <a:tr h="243840">
                <a:tc gridSpan="2">
                  <a:txBody>
                    <a:bodyPr/>
                    <a:lstStyle/>
                    <a:p>
                      <a:pPr indent="228600" algn="just">
                        <a:spcBef>
                          <a:spcPts val="120"/>
                        </a:spcBef>
                        <a:spcAft>
                          <a:spcPts val="120"/>
                        </a:spcAft>
                      </a:pPr>
                      <a:r>
                        <a:rPr lang="en-US" sz="1600" kern="1000">
                          <a:effectLst/>
                        </a:rPr>
                        <a:t>SQLite3</a:t>
                      </a:r>
                      <a:r>
                        <a:rPr lang="zh-CN" sz="1600" kern="1000">
                          <a:effectLst/>
                        </a:rPr>
                        <a:t>算术函数</a:t>
                      </a:r>
                      <a:endParaRPr lang="zh-CN" sz="1600" kern="1000">
                        <a:effectLst/>
                        <a:latin typeface="Times New Roman" panose="02020603050405020304"/>
                        <a:ea typeface="方正书宋简体"/>
                        <a:cs typeface="Times New Roman" panose="02020603050405020304"/>
                      </a:endParaRPr>
                    </a:p>
                  </a:txBody>
                  <a:tcPr marL="68580" marR="68580" marT="0" marB="0"/>
                </a:tc>
                <a:tc hMerge="1">
                  <a:txBody>
                    <a:bodyPr/>
                    <a:lstStyle/>
                    <a:p>
                      <a:endParaRPr lang="zh-CN"/>
                    </a:p>
                  </a:txBody>
                  <a:tcPr/>
                </a:tc>
                <a:extLst>
                  <a:ext uri="{0D108BD9-81ED-4DB2-BD59-A6C34878D82A}">
                    <a16:rowId xmlns:a16="http://schemas.microsoft.com/office/drawing/2014/main" val="10000"/>
                  </a:ext>
                </a:extLst>
              </a:tr>
              <a:tr h="243840">
                <a:tc>
                  <a:txBody>
                    <a:bodyPr/>
                    <a:lstStyle/>
                    <a:p>
                      <a:pPr algn="just">
                        <a:spcBef>
                          <a:spcPts val="120"/>
                        </a:spcBef>
                        <a:spcAft>
                          <a:spcPts val="120"/>
                        </a:spcAft>
                      </a:pPr>
                      <a:r>
                        <a:rPr lang="en-US" sz="1600" kern="1000">
                          <a:effectLst/>
                        </a:rPr>
                        <a:t>abs(x) </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返回绝对值</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1"/>
                  </a:ext>
                </a:extLst>
              </a:tr>
              <a:tr h="243840">
                <a:tc>
                  <a:txBody>
                    <a:bodyPr/>
                    <a:lstStyle/>
                    <a:p>
                      <a:pPr algn="just">
                        <a:spcBef>
                          <a:spcPts val="120"/>
                        </a:spcBef>
                        <a:spcAft>
                          <a:spcPts val="120"/>
                        </a:spcAft>
                      </a:pPr>
                      <a:r>
                        <a:rPr lang="en-US" sz="1600" kern="1000">
                          <a:effectLst/>
                        </a:rPr>
                        <a:t>max(x,y,</a:t>
                      </a:r>
                      <a:r>
                        <a:rPr lang="zh-CN" sz="1600" kern="1000">
                          <a:effectLst/>
                        </a:rPr>
                        <a:t>……）</a:t>
                      </a:r>
                      <a:endParaRPr lang="zh-CN"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返回最大值</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2"/>
                  </a:ext>
                </a:extLst>
              </a:tr>
              <a:tr h="243840">
                <a:tc>
                  <a:txBody>
                    <a:bodyPr/>
                    <a:lstStyle/>
                    <a:p>
                      <a:pPr algn="just">
                        <a:spcBef>
                          <a:spcPts val="120"/>
                        </a:spcBef>
                        <a:spcAft>
                          <a:spcPts val="120"/>
                        </a:spcAft>
                      </a:pPr>
                      <a:r>
                        <a:rPr lang="en-US" sz="1600" kern="1000">
                          <a:effectLst/>
                        </a:rPr>
                        <a:t>min(x,y,</a:t>
                      </a:r>
                      <a:r>
                        <a:rPr lang="zh-CN" sz="1600" kern="1000">
                          <a:effectLst/>
                        </a:rPr>
                        <a:t>……）</a:t>
                      </a:r>
                      <a:endParaRPr lang="zh-CN"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返回最小值</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3"/>
                  </a:ext>
                </a:extLst>
              </a:tr>
              <a:tr h="243840">
                <a:tc>
                  <a:txBody>
                    <a:bodyPr/>
                    <a:lstStyle/>
                    <a:p>
                      <a:pPr algn="just">
                        <a:spcBef>
                          <a:spcPts val="120"/>
                        </a:spcBef>
                        <a:spcAft>
                          <a:spcPts val="120"/>
                        </a:spcAft>
                      </a:pPr>
                      <a:r>
                        <a:rPr lang="en-US" sz="1600" kern="1000">
                          <a:effectLst/>
                        </a:rPr>
                        <a:t>random(*)</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返回随机数</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4"/>
                  </a:ext>
                </a:extLst>
              </a:tr>
              <a:tr h="243840">
                <a:tc>
                  <a:txBody>
                    <a:bodyPr/>
                    <a:lstStyle/>
                    <a:p>
                      <a:pPr algn="just">
                        <a:spcBef>
                          <a:spcPts val="120"/>
                        </a:spcBef>
                        <a:spcAft>
                          <a:spcPts val="120"/>
                        </a:spcAft>
                      </a:pPr>
                      <a:r>
                        <a:rPr lang="en-US" sz="1600" kern="1000">
                          <a:effectLst/>
                        </a:rPr>
                        <a:t>round(x[,y])</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四含五入</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5"/>
                  </a:ext>
                </a:extLst>
              </a:tr>
              <a:tr h="243840">
                <a:tc gridSpan="2">
                  <a:txBody>
                    <a:bodyPr/>
                    <a:lstStyle/>
                    <a:p>
                      <a:pPr algn="just">
                        <a:spcBef>
                          <a:spcPts val="120"/>
                        </a:spcBef>
                        <a:spcAft>
                          <a:spcPts val="120"/>
                        </a:spcAft>
                      </a:pPr>
                      <a:r>
                        <a:rPr lang="en-US" sz="1600" kern="1000">
                          <a:effectLst/>
                        </a:rPr>
                        <a:t>SQLite3</a:t>
                      </a:r>
                      <a:r>
                        <a:rPr lang="zh-CN" sz="1600" kern="1000">
                          <a:effectLst/>
                        </a:rPr>
                        <a:t>字符串函数</a:t>
                      </a:r>
                      <a:endParaRPr lang="zh-CN" sz="1600" kern="1000">
                        <a:effectLst/>
                        <a:latin typeface="Times New Roman" panose="02020603050405020304"/>
                        <a:ea typeface="方正书宋简体"/>
                        <a:cs typeface="Times New Roman" panose="02020603050405020304"/>
                      </a:endParaRPr>
                    </a:p>
                  </a:txBody>
                  <a:tcPr marL="68580" marR="68580" marT="0" marB="0"/>
                </a:tc>
                <a:tc hMerge="1">
                  <a:txBody>
                    <a:bodyPr/>
                    <a:lstStyle/>
                    <a:p>
                      <a:endParaRPr lang="zh-CN"/>
                    </a:p>
                  </a:txBody>
                  <a:tcPr/>
                </a:tc>
                <a:extLst>
                  <a:ext uri="{0D108BD9-81ED-4DB2-BD59-A6C34878D82A}">
                    <a16:rowId xmlns:a16="http://schemas.microsoft.com/office/drawing/2014/main" val="10006"/>
                  </a:ext>
                </a:extLst>
              </a:tr>
              <a:tr h="243840">
                <a:tc>
                  <a:txBody>
                    <a:bodyPr/>
                    <a:lstStyle/>
                    <a:p>
                      <a:pPr algn="just">
                        <a:spcBef>
                          <a:spcPts val="120"/>
                        </a:spcBef>
                        <a:spcAft>
                          <a:spcPts val="120"/>
                        </a:spcAft>
                      </a:pPr>
                      <a:r>
                        <a:rPr lang="en-US" sz="1600" kern="1000">
                          <a:effectLst/>
                        </a:rPr>
                        <a:t>length(x)</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返回字符个数</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7"/>
                  </a:ext>
                </a:extLst>
              </a:tr>
              <a:tr h="243840">
                <a:tc>
                  <a:txBody>
                    <a:bodyPr/>
                    <a:lstStyle/>
                    <a:p>
                      <a:pPr algn="just">
                        <a:spcBef>
                          <a:spcPts val="120"/>
                        </a:spcBef>
                        <a:spcAft>
                          <a:spcPts val="120"/>
                        </a:spcAft>
                      </a:pPr>
                      <a:r>
                        <a:rPr lang="en-US" sz="1600" kern="1000">
                          <a:effectLst/>
                        </a:rPr>
                        <a:t>lower(x)</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大写转小写</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8"/>
                  </a:ext>
                </a:extLst>
              </a:tr>
              <a:tr h="243840">
                <a:tc>
                  <a:txBody>
                    <a:bodyPr/>
                    <a:lstStyle/>
                    <a:p>
                      <a:pPr algn="just">
                        <a:spcBef>
                          <a:spcPts val="120"/>
                        </a:spcBef>
                        <a:spcAft>
                          <a:spcPts val="120"/>
                        </a:spcAft>
                      </a:pPr>
                      <a:r>
                        <a:rPr lang="en-US" sz="1600" kern="1000">
                          <a:effectLst/>
                        </a:rPr>
                        <a:t>upper(x)</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小写转大写</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9"/>
                  </a:ext>
                </a:extLst>
              </a:tr>
              <a:tr h="243840">
                <a:tc>
                  <a:txBody>
                    <a:bodyPr/>
                    <a:lstStyle/>
                    <a:p>
                      <a:pPr algn="just">
                        <a:spcBef>
                          <a:spcPts val="120"/>
                        </a:spcBef>
                        <a:spcAft>
                          <a:spcPts val="120"/>
                        </a:spcAft>
                      </a:pPr>
                      <a:r>
                        <a:rPr lang="en-US" sz="1600" kern="1000">
                          <a:effectLst/>
                        </a:rPr>
                        <a:t>substr(x,y,Z)</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截取子串</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10"/>
                  </a:ext>
                </a:extLst>
              </a:tr>
              <a:tr h="487680">
                <a:tc>
                  <a:txBody>
                    <a:bodyPr/>
                    <a:lstStyle/>
                    <a:p>
                      <a:pPr algn="just">
                        <a:spcBef>
                          <a:spcPts val="120"/>
                        </a:spcBef>
                        <a:spcAft>
                          <a:spcPts val="120"/>
                        </a:spcAft>
                      </a:pPr>
                      <a:r>
                        <a:rPr lang="en-US" sz="1600" kern="1000">
                          <a:effectLst/>
                        </a:rPr>
                        <a:t>like(A,B)</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确定给定的字符串与指定的模式是否匹配</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11"/>
                  </a:ext>
                </a:extLst>
              </a:tr>
              <a:tr h="243840">
                <a:tc gridSpan="2">
                  <a:txBody>
                    <a:bodyPr/>
                    <a:lstStyle/>
                    <a:p>
                      <a:pPr algn="just">
                        <a:spcBef>
                          <a:spcPts val="120"/>
                        </a:spcBef>
                        <a:spcAft>
                          <a:spcPts val="120"/>
                        </a:spcAft>
                      </a:pPr>
                      <a:r>
                        <a:rPr lang="en-US" sz="1600" kern="1000">
                          <a:effectLst/>
                        </a:rPr>
                        <a:t>SQLite3</a:t>
                      </a:r>
                      <a:r>
                        <a:rPr lang="zh-CN" sz="1600" kern="1000">
                          <a:effectLst/>
                        </a:rPr>
                        <a:t>时间</a:t>
                      </a:r>
                      <a:r>
                        <a:rPr lang="en-US" sz="1600" kern="1000">
                          <a:effectLst/>
                        </a:rPr>
                        <a:t>/</a:t>
                      </a:r>
                      <a:r>
                        <a:rPr lang="zh-CN" sz="1600" kern="1000">
                          <a:effectLst/>
                        </a:rPr>
                        <a:t>日期函数</a:t>
                      </a:r>
                      <a:endParaRPr lang="zh-CN" sz="1600" kern="1000">
                        <a:effectLst/>
                        <a:latin typeface="Times New Roman" panose="02020603050405020304"/>
                        <a:ea typeface="方正书宋简体"/>
                        <a:cs typeface="Times New Roman" panose="02020603050405020304"/>
                      </a:endParaRPr>
                    </a:p>
                  </a:txBody>
                  <a:tcPr marL="68580" marR="68580" marT="0" marB="0"/>
                </a:tc>
                <a:tc hMerge="1">
                  <a:txBody>
                    <a:bodyPr/>
                    <a:lstStyle/>
                    <a:p>
                      <a:endParaRPr lang="zh-CN"/>
                    </a:p>
                  </a:txBody>
                  <a:tcPr/>
                </a:tc>
                <a:extLst>
                  <a:ext uri="{0D108BD9-81ED-4DB2-BD59-A6C34878D82A}">
                    <a16:rowId xmlns:a16="http://schemas.microsoft.com/office/drawing/2014/main" val="10012"/>
                  </a:ext>
                </a:extLst>
              </a:tr>
              <a:tr h="243840">
                <a:tc>
                  <a:txBody>
                    <a:bodyPr/>
                    <a:lstStyle/>
                    <a:p>
                      <a:pPr algn="just">
                        <a:spcBef>
                          <a:spcPts val="120"/>
                        </a:spcBef>
                        <a:spcAft>
                          <a:spcPts val="120"/>
                        </a:spcAft>
                      </a:pPr>
                      <a:r>
                        <a:rPr lang="en-US" sz="1600" kern="1000">
                          <a:effectLst/>
                        </a:rPr>
                        <a:t>date()</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产生日期</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13"/>
                  </a:ext>
                </a:extLst>
              </a:tr>
              <a:tr h="243840">
                <a:tc>
                  <a:txBody>
                    <a:bodyPr/>
                    <a:lstStyle/>
                    <a:p>
                      <a:pPr algn="just">
                        <a:spcBef>
                          <a:spcPts val="120"/>
                        </a:spcBef>
                        <a:spcAft>
                          <a:spcPts val="120"/>
                        </a:spcAft>
                      </a:pPr>
                      <a:r>
                        <a:rPr lang="en-US" sz="1600" kern="1000">
                          <a:effectLst/>
                        </a:rPr>
                        <a:t>datetime()</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产生日期和时间</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14"/>
                  </a:ext>
                </a:extLst>
              </a:tr>
              <a:tr h="243840">
                <a:tc>
                  <a:txBody>
                    <a:bodyPr/>
                    <a:lstStyle/>
                    <a:p>
                      <a:pPr algn="just">
                        <a:spcBef>
                          <a:spcPts val="120"/>
                        </a:spcBef>
                        <a:spcAft>
                          <a:spcPts val="120"/>
                        </a:spcAft>
                      </a:pPr>
                      <a:r>
                        <a:rPr lang="en-US" sz="1600" kern="1000">
                          <a:effectLst/>
                        </a:rPr>
                        <a:t>time()</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a:effectLst/>
                        </a:rPr>
                        <a:t>产生时间</a:t>
                      </a:r>
                      <a:endParaRPr lang="zh-CN" sz="16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15"/>
                  </a:ext>
                </a:extLst>
              </a:tr>
              <a:tr h="243840">
                <a:tc>
                  <a:txBody>
                    <a:bodyPr/>
                    <a:lstStyle/>
                    <a:p>
                      <a:pPr algn="just">
                        <a:spcBef>
                          <a:spcPts val="120"/>
                        </a:spcBef>
                        <a:spcAft>
                          <a:spcPts val="120"/>
                        </a:spcAft>
                      </a:pPr>
                      <a:r>
                        <a:rPr lang="en-US" sz="1600" kern="1000">
                          <a:effectLst/>
                        </a:rPr>
                        <a:t>strftime()</a:t>
                      </a:r>
                      <a:endParaRPr lang="en-US" sz="16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1600" kern="1000" dirty="0">
                          <a:effectLst/>
                        </a:rPr>
                        <a:t>格式化字符串</a:t>
                      </a:r>
                      <a:endParaRPr lang="zh-CN" sz="1600" kern="1000" dirty="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16"/>
                  </a:ext>
                </a:extLst>
              </a:tr>
            </a:tbl>
          </a:graphicData>
        </a:graphic>
      </p:graphicFrame>
      <p:sp>
        <p:nvSpPr>
          <p:cNvPr id="2" name="Rectangle 2"/>
          <p:cNvSpPr>
            <a:spLocks noGrp="1" noChangeArrowheads="1"/>
          </p:cNvSpPr>
          <p:nvPr/>
        </p:nvSpPr>
        <p:spPr>
          <a:xfrm>
            <a:off x="4030980" y="1641475"/>
            <a:ext cx="5079365" cy="4631690"/>
          </a:xfrm>
          <a:prstGeom prst="rect">
            <a:avLst/>
          </a:prstGeom>
          <a:noFill/>
          <a:ln w="9525" algn="ctr">
            <a:solidFill>
              <a:schemeClr val="tx2"/>
            </a:solidFill>
            <a:miter lim="800000"/>
          </a:ln>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2400">
                <a:solidFill>
                  <a:srgbClr val="051AB3"/>
                </a:solidFill>
                <a:latin typeface="+mj-lt"/>
                <a:ea typeface="+mj-ea"/>
                <a:cs typeface="+mj-cs"/>
              </a:defRPr>
            </a:lvl1pPr>
            <a:lvl2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9pPr>
          </a:lstStyle>
          <a:p>
            <a:endParaRPr lang="zh-CN" altLang="zh-C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12.2 SQLite</a:t>
            </a:r>
            <a:r>
              <a:rPr lang="zh-CN" altLang="zh-CN" dirty="0"/>
              <a:t>数据库</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创建</a:t>
            </a:r>
            <a:r>
              <a:rPr lang="en-US" altLang="zh-CN" dirty="0"/>
              <a:t>SQLite</a:t>
            </a:r>
            <a:r>
              <a:rPr lang="zh-CN" altLang="zh-CN" dirty="0"/>
              <a:t>数据库</a:t>
            </a:r>
            <a:endParaRPr lang="en-US" altLang="zh-CN" dirty="0"/>
          </a:p>
          <a:p>
            <a:endParaRPr lang="zh-CN" altLang="zh-CN" dirty="0"/>
          </a:p>
          <a:p>
            <a:pPr lvl="1"/>
            <a:r>
              <a:rPr lang="zh-CN" altLang="zh-CN" dirty="0"/>
              <a:t>运行</a:t>
            </a:r>
            <a:r>
              <a:rPr lang="en-US" altLang="zh-CN" dirty="0"/>
              <a:t>SQLite</a:t>
            </a:r>
            <a:r>
              <a:rPr lang="zh-CN" altLang="zh-CN" dirty="0"/>
              <a:t>数据库的同时，通过参数创建</a:t>
            </a:r>
            <a:r>
              <a:rPr lang="en-US" altLang="zh-CN" dirty="0" err="1"/>
              <a:t>Sqlite</a:t>
            </a:r>
            <a:r>
              <a:rPr lang="zh-CN" altLang="zh-CN" dirty="0"/>
              <a:t>数据库，方法如下。</a:t>
            </a:r>
          </a:p>
          <a:p>
            <a:pPr marL="716280" lvl="1" indent="-201930">
              <a:buNone/>
            </a:pPr>
            <a:r>
              <a:rPr lang="en-US" altLang="zh-CN" dirty="0"/>
              <a:t>      sqlite3 </a:t>
            </a:r>
            <a:r>
              <a:rPr lang="en-US" altLang="zh-CN" dirty="0" err="1"/>
              <a:t>dbname</a:t>
            </a:r>
            <a:endParaRPr lang="zh-CN" altLang="zh-CN" dirty="0"/>
          </a:p>
          <a:p>
            <a:pPr lvl="1"/>
            <a:endParaRPr lang="en-US" altLang="zh-CN" dirty="0"/>
          </a:p>
          <a:p>
            <a:pPr lvl="1"/>
            <a:r>
              <a:rPr lang="zh-CN" altLang="zh-CN" dirty="0"/>
              <a:t>数据库文件的扩展名为</a:t>
            </a:r>
            <a:r>
              <a:rPr lang="en-US" altLang="zh-CN" dirty="0"/>
              <a:t>.</a:t>
            </a:r>
            <a:r>
              <a:rPr lang="en-US" altLang="zh-CN" dirty="0" err="1"/>
              <a:t>db</a:t>
            </a:r>
            <a:r>
              <a:rPr lang="zh-CN" altLang="zh-CN" dirty="0"/>
              <a:t>。如果数据库文件存在，则打开该数据库；否则创建该数据库。</a:t>
            </a:r>
          </a:p>
          <a:p>
            <a:pPr lvl="2"/>
            <a:endParaRPr lang="zh-CN" altLang="zh-CN" dirty="0"/>
          </a:p>
          <a:p>
            <a:pPr lvl="1"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12.3 </a:t>
            </a:r>
            <a:r>
              <a:rPr lang="zh-CN" altLang="zh-CN" dirty="0"/>
              <a:t>关系数据库语言</a:t>
            </a:r>
            <a:r>
              <a:rPr lang="en-US" altLang="zh-CN" dirty="0"/>
              <a:t>SQL</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pPr lvl="1">
              <a:spcBef>
                <a:spcPts val="1200"/>
              </a:spcBef>
            </a:pPr>
            <a:r>
              <a:rPr lang="en-US" altLang="zh-CN" dirty="0"/>
              <a:t>SQL</a:t>
            </a:r>
            <a:r>
              <a:rPr lang="zh-CN" altLang="zh-CN" dirty="0"/>
              <a:t>是</a:t>
            </a:r>
            <a:r>
              <a:rPr lang="en-US" altLang="zh-CN" dirty="0"/>
              <a:t>Structured Query Language</a:t>
            </a:r>
            <a:r>
              <a:rPr lang="zh-CN" altLang="zh-CN" dirty="0"/>
              <a:t>的缩写，即结构化查询语言</a:t>
            </a:r>
          </a:p>
          <a:p>
            <a:pPr lvl="1">
              <a:spcBef>
                <a:spcPts val="1200"/>
              </a:spcBef>
            </a:pPr>
            <a:r>
              <a:rPr lang="en-US" altLang="zh-CN" dirty="0"/>
              <a:t>SQL</a:t>
            </a:r>
            <a:r>
              <a:rPr lang="zh-CN" altLang="zh-CN" dirty="0"/>
              <a:t>命令的执行，需要注意下面的问题。</a:t>
            </a:r>
          </a:p>
          <a:p>
            <a:pPr marL="1320800" lvl="2" indent="-342900">
              <a:spcBef>
                <a:spcPts val="1200"/>
              </a:spcBef>
            </a:pPr>
            <a:r>
              <a:rPr lang="en-US" altLang="zh-CN" dirty="0"/>
              <a:t>SQL</a:t>
            </a:r>
            <a:r>
              <a:rPr lang="zh-CN" altLang="zh-CN" dirty="0"/>
              <a:t>命令需要在数据库管理系统中运行。</a:t>
            </a:r>
          </a:p>
          <a:p>
            <a:pPr marL="1320800" lvl="2" indent="-342900">
              <a:spcBef>
                <a:spcPts val="1200"/>
              </a:spcBef>
            </a:pPr>
            <a:r>
              <a:rPr lang="zh-CN" altLang="zh-CN" dirty="0"/>
              <a:t>在</a:t>
            </a:r>
            <a:r>
              <a:rPr lang="en-US" altLang="zh-CN" dirty="0"/>
              <a:t>SQLite</a:t>
            </a:r>
            <a:r>
              <a:rPr lang="zh-CN" altLang="zh-CN" dirty="0"/>
              <a:t>窗口运行</a:t>
            </a:r>
            <a:r>
              <a:rPr lang="en-US" altLang="zh-CN" dirty="0"/>
              <a:t>SQL</a:t>
            </a:r>
            <a:r>
              <a:rPr lang="zh-CN" altLang="zh-CN" dirty="0"/>
              <a:t>命令，需要在</a:t>
            </a:r>
            <a:r>
              <a:rPr lang="en-US" altLang="zh-CN" dirty="0"/>
              <a:t>SQL</a:t>
            </a:r>
            <a:r>
              <a:rPr lang="zh-CN" altLang="zh-CN" dirty="0"/>
              <a:t>语句后加英文的分号后回车执行。</a:t>
            </a:r>
          </a:p>
          <a:p>
            <a:pPr marL="1320800" lvl="2" indent="-342900">
              <a:spcBef>
                <a:spcPts val="1200"/>
              </a:spcBef>
            </a:pPr>
            <a:r>
              <a:rPr lang="en-US" altLang="zh-CN" dirty="0"/>
              <a:t>SQL</a:t>
            </a:r>
            <a:r>
              <a:rPr lang="zh-CN" altLang="zh-CN" dirty="0"/>
              <a:t>命令不区分大小写。</a:t>
            </a:r>
          </a:p>
          <a:p>
            <a:pPr lvl="2"/>
            <a:endParaRPr lang="zh-CN" altLang="zh-CN" dirty="0"/>
          </a:p>
          <a:p>
            <a:pPr lvl="1"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12.3 </a:t>
            </a:r>
            <a:r>
              <a:rPr lang="zh-CN" altLang="zh-CN" dirty="0"/>
              <a:t>关系数据库语言</a:t>
            </a:r>
            <a:r>
              <a:rPr lang="en-US" altLang="zh-CN" dirty="0"/>
              <a:t>SQL</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数据表的建立和删除</a:t>
            </a:r>
          </a:p>
          <a:p>
            <a:pPr lvl="1"/>
            <a:r>
              <a:rPr lang="zh-CN" altLang="zh-CN" dirty="0"/>
              <a:t>在</a:t>
            </a:r>
            <a:r>
              <a:rPr lang="en-US" altLang="zh-CN" dirty="0"/>
              <a:t>SQL</a:t>
            </a:r>
            <a:r>
              <a:rPr lang="zh-CN" altLang="zh-CN" dirty="0"/>
              <a:t>中，使用 </a:t>
            </a:r>
            <a:r>
              <a:rPr lang="en-US" altLang="zh-CN" dirty="0"/>
              <a:t>create table</a:t>
            </a:r>
            <a:r>
              <a:rPr lang="zh-CN" altLang="zh-CN" dirty="0"/>
              <a:t>语句创建表</a:t>
            </a:r>
            <a:r>
              <a:rPr lang="zh-CN" altLang="en-US" dirty="0"/>
              <a:t>，</a:t>
            </a:r>
            <a:r>
              <a:rPr lang="en-US" altLang="zh-CN" dirty="0"/>
              <a:t>delete table</a:t>
            </a:r>
            <a:r>
              <a:rPr lang="zh-CN" altLang="en-US" dirty="0"/>
              <a:t>删除表</a:t>
            </a:r>
            <a:r>
              <a:rPr lang="zh-CN" altLang="zh-CN" dirty="0"/>
              <a:t>。</a:t>
            </a:r>
          </a:p>
          <a:p>
            <a:pPr marL="514350" lvl="1" indent="0">
              <a:buNone/>
            </a:pPr>
            <a:endParaRPr lang="zh-CN" altLang="zh-CN" dirty="0"/>
          </a:p>
          <a:p>
            <a:pPr lvl="2"/>
            <a:endParaRPr lang="zh-CN" altLang="zh-CN" dirty="0"/>
          </a:p>
          <a:p>
            <a:pPr lvl="1"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95" y="3667760"/>
            <a:ext cx="4596765" cy="229489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515" y="3667760"/>
            <a:ext cx="4169410" cy="2515235"/>
          </a:xfrm>
          <a:prstGeom prst="rect">
            <a:avLst/>
          </a:prstGeom>
        </p:spPr>
      </p:pic>
      <p:sp>
        <p:nvSpPr>
          <p:cNvPr id="4" name="TextBox 3"/>
          <p:cNvSpPr txBox="1"/>
          <p:nvPr/>
        </p:nvSpPr>
        <p:spPr>
          <a:xfrm>
            <a:off x="563929" y="3109030"/>
            <a:ext cx="3672408" cy="460375"/>
          </a:xfrm>
          <a:prstGeom prst="rect">
            <a:avLst/>
          </a:prstGeom>
          <a:noFill/>
        </p:spPr>
        <p:txBody>
          <a:bodyPr wrap="square" rtlCol="0">
            <a:spAutoFit/>
          </a:bodyPr>
          <a:lstStyle/>
          <a:p>
            <a:r>
              <a:rPr lang="zh-CN" altLang="en-US" sz="2400" b="1" dirty="0">
                <a:solidFill>
                  <a:schemeClr val="tx1"/>
                </a:solidFill>
              </a:rPr>
              <a:t>创建表的语法结构和示例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12.3 </a:t>
            </a:r>
            <a:r>
              <a:rPr lang="zh-CN" altLang="zh-CN" dirty="0"/>
              <a:t>关系数据库语言</a:t>
            </a:r>
            <a:r>
              <a:rPr lang="en-US" altLang="zh-CN" dirty="0"/>
              <a:t>SQL</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向表中添加列</a:t>
            </a:r>
          </a:p>
          <a:p>
            <a:pPr lvl="1"/>
            <a:r>
              <a:rPr lang="en-US" altLang="zh-CN" dirty="0"/>
              <a:t>alter table</a:t>
            </a:r>
            <a:r>
              <a:rPr lang="zh-CN" altLang="zh-CN" dirty="0"/>
              <a:t>语句向表中添加列。</a:t>
            </a:r>
          </a:p>
          <a:p>
            <a:pPr marL="514350" lvl="1" indent="0">
              <a:buNone/>
            </a:pPr>
            <a:r>
              <a:rPr lang="en-US" altLang="zh-CN" dirty="0"/>
              <a:t>alter table &lt;</a:t>
            </a:r>
            <a:r>
              <a:rPr lang="zh-CN" altLang="zh-CN" dirty="0"/>
              <a:t>表名</a:t>
            </a:r>
            <a:r>
              <a:rPr lang="en-US" altLang="zh-CN" dirty="0"/>
              <a:t>&gt; add column&lt;</a:t>
            </a:r>
            <a:r>
              <a:rPr lang="zh-CN" altLang="zh-CN" dirty="0"/>
              <a:t>字段名</a:t>
            </a:r>
            <a:r>
              <a:rPr lang="en-US" altLang="zh-CN" dirty="0"/>
              <a:t>&gt;[ &lt;</a:t>
            </a:r>
            <a:r>
              <a:rPr lang="zh-CN" altLang="zh-CN" dirty="0"/>
              <a:t>类型</a:t>
            </a:r>
            <a:r>
              <a:rPr lang="en-US" altLang="zh-CN" dirty="0"/>
              <a:t>&gt;]</a:t>
            </a:r>
          </a:p>
          <a:p>
            <a:pPr marL="514350" lvl="1" indent="0">
              <a:buNone/>
            </a:pPr>
            <a:endParaRPr lang="zh-CN" altLang="zh-CN" dirty="0"/>
          </a:p>
          <a:p>
            <a:pPr marL="514350" lvl="1" indent="0">
              <a:buNone/>
            </a:pPr>
            <a:r>
              <a:rPr lang="zh-CN" altLang="zh-CN" dirty="0"/>
              <a:t>例</a:t>
            </a:r>
            <a:r>
              <a:rPr lang="en-US" altLang="zh-CN" dirty="0"/>
              <a:t>12-3 </a:t>
            </a:r>
            <a:r>
              <a:rPr lang="zh-CN" altLang="en-US" dirty="0"/>
              <a:t>为</a:t>
            </a:r>
            <a:r>
              <a:rPr lang="zh-CN" altLang="zh-CN" dirty="0"/>
              <a:t>表</a:t>
            </a:r>
            <a:r>
              <a:rPr lang="en-US" altLang="zh-CN" dirty="0"/>
              <a:t> employee</a:t>
            </a:r>
            <a:r>
              <a:rPr lang="zh-CN" altLang="zh-CN" dirty="0"/>
              <a:t>中增加一列，列名为</a:t>
            </a:r>
            <a:r>
              <a:rPr lang="en-US" altLang="zh-CN" dirty="0"/>
              <a:t>tele</a:t>
            </a:r>
            <a:r>
              <a:rPr lang="zh-CN" altLang="zh-CN" dirty="0"/>
              <a:t>，数据类型为</a:t>
            </a:r>
            <a:r>
              <a:rPr lang="en-US" altLang="zh-CN" dirty="0"/>
              <a:t>varchar</a:t>
            </a:r>
            <a:r>
              <a:rPr lang="zh-CN" altLang="zh-CN" dirty="0"/>
              <a:t>，长度为</a:t>
            </a:r>
            <a:r>
              <a:rPr lang="en-US" altLang="zh-CN" dirty="0"/>
              <a:t>50</a:t>
            </a:r>
            <a:r>
              <a:rPr lang="zh-CN" altLang="zh-CN" dirty="0"/>
              <a:t>，列属性不允许为空。</a:t>
            </a:r>
          </a:p>
          <a:p>
            <a:pPr marL="514350" lvl="1" indent="0">
              <a:buNone/>
            </a:pPr>
            <a:r>
              <a:rPr lang="en-US" altLang="zh-CN" dirty="0"/>
              <a:t>alter table employee add column tele varchar(50) not null</a:t>
            </a:r>
            <a:endParaRPr lang="zh-CN" altLang="zh-CN" dirty="0"/>
          </a:p>
          <a:p>
            <a:pPr lvl="1"/>
            <a:endParaRPr lang="en-US" altLang="zh-CN" dirty="0"/>
          </a:p>
          <a:p>
            <a:pPr lvl="1"/>
            <a:r>
              <a:rPr lang="en-US" altLang="zh-CN" dirty="0"/>
              <a:t>schema employee</a:t>
            </a:r>
            <a:endParaRPr lang="zh-CN" altLang="zh-CN" dirty="0"/>
          </a:p>
          <a:p>
            <a:pPr marL="514350" lvl="1" indent="0">
              <a:buNone/>
            </a:pPr>
            <a:r>
              <a:rPr lang="zh-CN" altLang="en-US" dirty="0"/>
              <a:t>用于</a:t>
            </a:r>
            <a:r>
              <a:rPr lang="zh-CN" altLang="zh-CN" dirty="0"/>
              <a:t>查看表</a:t>
            </a:r>
            <a:r>
              <a:rPr lang="en-US" altLang="zh-CN" dirty="0"/>
              <a:t> </a:t>
            </a:r>
            <a:r>
              <a:rPr lang="en-US" altLang="zh-CN" dirty="0" err="1"/>
              <a:t>eployee</a:t>
            </a:r>
            <a:r>
              <a:rPr lang="zh-CN" altLang="zh-CN" dirty="0"/>
              <a:t>的结构。</a:t>
            </a:r>
          </a:p>
          <a:p>
            <a:endParaRPr lang="zh-CN" altLang="zh-CN" dirty="0"/>
          </a:p>
          <a:p>
            <a:pPr lvl="1"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12.3 </a:t>
            </a:r>
            <a:r>
              <a:rPr lang="zh-CN" altLang="zh-CN" dirty="0"/>
              <a:t>关系数据库语言</a:t>
            </a:r>
            <a:r>
              <a:rPr lang="en-US" altLang="zh-CN" dirty="0"/>
              <a:t>SQL</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向表中插人数据</a:t>
            </a:r>
          </a:p>
          <a:p>
            <a:pPr lvl="1"/>
            <a:r>
              <a:rPr lang="en-US" altLang="zh-CN" dirty="0"/>
              <a:t>insert</a:t>
            </a:r>
            <a:r>
              <a:rPr lang="zh-CN" altLang="zh-CN" dirty="0"/>
              <a:t>语句向表中插入数据。</a:t>
            </a:r>
          </a:p>
          <a:p>
            <a:pPr marL="514350" lvl="1" indent="0">
              <a:buNone/>
            </a:pPr>
            <a:r>
              <a:rPr lang="en-US" altLang="zh-CN" dirty="0"/>
              <a:t>insert into &lt;</a:t>
            </a:r>
            <a:r>
              <a:rPr lang="zh-CN" altLang="zh-CN" dirty="0"/>
              <a:t>表名</a:t>
            </a:r>
            <a:r>
              <a:rPr lang="en-US" altLang="zh-CN" dirty="0"/>
              <a:t>&gt;[&lt;</a:t>
            </a:r>
            <a:r>
              <a:rPr lang="zh-CN" altLang="zh-CN" dirty="0"/>
              <a:t>字段名表</a:t>
            </a:r>
            <a:r>
              <a:rPr lang="en-US" altLang="zh-CN" dirty="0"/>
              <a:t>&gt;] values</a:t>
            </a:r>
            <a:r>
              <a:rPr lang="zh-CN" altLang="zh-CN" dirty="0"/>
              <a:t>（</a:t>
            </a:r>
            <a:r>
              <a:rPr lang="en-US" altLang="zh-CN" dirty="0"/>
              <a:t>&lt;</a:t>
            </a:r>
            <a:r>
              <a:rPr lang="zh-CN" altLang="zh-CN" dirty="0"/>
              <a:t>表达式表</a:t>
            </a:r>
            <a:r>
              <a:rPr lang="en-US" altLang="zh-CN" dirty="0"/>
              <a:t>&gt;</a:t>
            </a:r>
            <a:r>
              <a:rPr lang="zh-CN" altLang="zh-CN" dirty="0"/>
              <a:t>）</a:t>
            </a:r>
            <a:endParaRPr lang="en-US" altLang="zh-CN" dirty="0"/>
          </a:p>
          <a:p>
            <a:pPr marL="514350" lvl="1" indent="0">
              <a:buNone/>
            </a:pPr>
            <a:endParaRPr lang="zh-CN" altLang="zh-CN" dirty="0"/>
          </a:p>
          <a:p>
            <a:pPr lvl="1"/>
            <a:r>
              <a:rPr lang="zh-CN" altLang="zh-CN" dirty="0"/>
              <a:t>例</a:t>
            </a:r>
            <a:r>
              <a:rPr lang="en-US" altLang="zh-CN" dirty="0"/>
              <a:t>12-4 </a:t>
            </a:r>
            <a:r>
              <a:rPr lang="zh-CN" altLang="zh-CN" dirty="0"/>
              <a:t>将下面数据插入到</a:t>
            </a:r>
            <a:r>
              <a:rPr lang="en-US" altLang="zh-CN" dirty="0"/>
              <a:t>employee</a:t>
            </a:r>
            <a:r>
              <a:rPr lang="zh-CN" altLang="zh-CN" dirty="0"/>
              <a:t>表中。</a:t>
            </a:r>
          </a:p>
          <a:p>
            <a:pPr marL="713105" lvl="1" indent="0">
              <a:buNone/>
            </a:pPr>
            <a:r>
              <a:rPr lang="en-US" altLang="zh-CN" dirty="0"/>
              <a:t>1132</a:t>
            </a:r>
            <a:r>
              <a:rPr lang="zh-CN" altLang="zh-CN" dirty="0"/>
              <a:t>，李四，男，部门经理，</a:t>
            </a:r>
            <a:r>
              <a:rPr lang="en-US" altLang="zh-CN" dirty="0"/>
              <a:t>7548.6</a:t>
            </a:r>
            <a:r>
              <a:rPr lang="zh-CN" altLang="zh-CN" dirty="0"/>
              <a:t>，</a:t>
            </a:r>
            <a:r>
              <a:rPr lang="en-US" altLang="zh-CN" dirty="0"/>
              <a:t>11</a:t>
            </a:r>
            <a:endParaRPr lang="zh-CN" altLang="zh-CN" dirty="0"/>
          </a:p>
          <a:p>
            <a:pPr marL="713105" lvl="1" indent="0">
              <a:buNone/>
            </a:pPr>
            <a:endParaRPr lang="en-US" altLang="zh-CN" dirty="0"/>
          </a:p>
          <a:p>
            <a:pPr marL="713105" lvl="1" indent="0">
              <a:buNone/>
            </a:pPr>
            <a:r>
              <a:rPr lang="en-US" altLang="zh-CN" dirty="0"/>
              <a:t>insert into employee(</a:t>
            </a:r>
            <a:r>
              <a:rPr lang="en-US" altLang="zh-CN" dirty="0" err="1"/>
              <a:t>emp_id,emp_name,sex,title,wage,dep_id</a:t>
            </a:r>
            <a:r>
              <a:rPr lang="en-US" altLang="zh-CN" dirty="0"/>
              <a:t>) values(1132,'</a:t>
            </a:r>
            <a:r>
              <a:rPr lang="zh-CN" altLang="zh-CN" dirty="0"/>
              <a:t>李四</a:t>
            </a:r>
            <a:r>
              <a:rPr lang="en-US" altLang="zh-CN" dirty="0"/>
              <a:t>','</a:t>
            </a:r>
            <a:r>
              <a:rPr lang="zh-CN" altLang="zh-CN" dirty="0"/>
              <a:t>男</a:t>
            </a:r>
            <a:r>
              <a:rPr lang="en-US" altLang="zh-CN" dirty="0"/>
              <a:t>','</a:t>
            </a:r>
            <a:r>
              <a:rPr lang="zh-CN" altLang="zh-CN" dirty="0"/>
              <a:t>部门经理</a:t>
            </a:r>
            <a:r>
              <a:rPr lang="en-US" altLang="zh-CN" dirty="0"/>
              <a:t>',7548.6,11)</a:t>
            </a:r>
            <a:endParaRPr lang="zh-CN" altLang="zh-CN" dirty="0"/>
          </a:p>
          <a:p>
            <a:pPr lvl="3"/>
            <a:endParaRPr lang="zh-CN" altLang="zh-CN" dirty="0"/>
          </a:p>
          <a:p>
            <a:pPr lvl="1"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12.3 </a:t>
            </a:r>
            <a:r>
              <a:rPr lang="zh-CN" altLang="zh-CN" dirty="0"/>
              <a:t>关系数据库语言</a:t>
            </a:r>
            <a:r>
              <a:rPr lang="en-US" altLang="zh-CN" dirty="0"/>
              <a:t>SQL</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修改表中的数据</a:t>
            </a:r>
            <a:endParaRPr lang="en-US" altLang="zh-CN" dirty="0"/>
          </a:p>
          <a:p>
            <a:pPr lvl="1"/>
            <a:r>
              <a:rPr lang="en-US" altLang="zh-CN" dirty="0"/>
              <a:t>update</a:t>
            </a:r>
            <a:r>
              <a:rPr lang="zh-CN" altLang="zh-CN" dirty="0"/>
              <a:t>语句修改表中的数据。</a:t>
            </a:r>
          </a:p>
          <a:p>
            <a:pPr marL="514350" lvl="1" indent="0">
              <a:buNone/>
            </a:pPr>
            <a:r>
              <a:rPr lang="en-US" altLang="zh-CN" dirty="0"/>
              <a:t>      update &lt;</a:t>
            </a:r>
            <a:r>
              <a:rPr lang="zh-CN" altLang="zh-CN" dirty="0"/>
              <a:t>表名</a:t>
            </a:r>
            <a:r>
              <a:rPr lang="en-US" altLang="zh-CN" dirty="0"/>
              <a:t>&gt; set &lt;</a:t>
            </a:r>
            <a:r>
              <a:rPr lang="zh-CN" altLang="zh-CN" dirty="0"/>
              <a:t>字段名</a:t>
            </a:r>
            <a:r>
              <a:rPr lang="en-US" altLang="zh-CN" dirty="0"/>
              <a:t>1&gt;=&lt;</a:t>
            </a:r>
            <a:r>
              <a:rPr lang="zh-CN" altLang="zh-CN" dirty="0"/>
              <a:t>表达式</a:t>
            </a:r>
            <a:r>
              <a:rPr lang="en-US" altLang="zh-CN" dirty="0"/>
              <a:t>1&gt; [,&lt;</a:t>
            </a:r>
            <a:r>
              <a:rPr lang="zh-CN" altLang="zh-CN" dirty="0"/>
              <a:t>字段名</a:t>
            </a:r>
            <a:r>
              <a:rPr lang="en-US" altLang="zh-CN" dirty="0"/>
              <a:t>2&gt;=&lt;</a:t>
            </a:r>
            <a:r>
              <a:rPr lang="zh-CN" altLang="zh-CN" dirty="0"/>
              <a:t>表达式</a:t>
            </a:r>
            <a:r>
              <a:rPr lang="en-US" altLang="zh-CN" dirty="0"/>
              <a:t>2&gt;</a:t>
            </a:r>
            <a:r>
              <a:rPr lang="zh-CN" altLang="zh-CN" dirty="0"/>
              <a:t>…</a:t>
            </a:r>
            <a:r>
              <a:rPr lang="en-US" altLang="zh-CN" dirty="0"/>
              <a:t>][where&lt;</a:t>
            </a:r>
            <a:r>
              <a:rPr lang="zh-CN" altLang="zh-CN" dirty="0"/>
              <a:t>条件表达式</a:t>
            </a:r>
            <a:r>
              <a:rPr lang="en-US" altLang="zh-CN" dirty="0"/>
              <a:t>&gt;]</a:t>
            </a:r>
          </a:p>
          <a:p>
            <a:pPr lvl="1"/>
            <a:endParaRPr lang="zh-CN" altLang="zh-CN" dirty="0"/>
          </a:p>
          <a:p>
            <a:pPr marL="716280" lvl="1" indent="-201930"/>
            <a:r>
              <a:rPr lang="zh-CN" altLang="zh-CN" dirty="0"/>
              <a:t>例</a:t>
            </a:r>
            <a:r>
              <a:rPr lang="en-US" altLang="zh-CN" dirty="0"/>
              <a:t>10-5 </a:t>
            </a:r>
            <a:r>
              <a:rPr lang="zh-CN" altLang="zh-CN" dirty="0"/>
              <a:t>将</a:t>
            </a:r>
            <a:r>
              <a:rPr lang="en-US" altLang="zh-CN" dirty="0"/>
              <a:t>employee</a:t>
            </a:r>
            <a:r>
              <a:rPr lang="zh-CN" altLang="zh-CN" dirty="0"/>
              <a:t>表中，李四的工资改为</a:t>
            </a:r>
            <a:r>
              <a:rPr lang="en-US" altLang="zh-CN" dirty="0"/>
              <a:t>7550</a:t>
            </a:r>
            <a:r>
              <a:rPr lang="zh-CN" altLang="zh-CN" dirty="0"/>
              <a:t>元。</a:t>
            </a:r>
          </a:p>
          <a:p>
            <a:pPr marL="716280" lvl="1" indent="-201930">
              <a:buNone/>
            </a:pPr>
            <a:r>
              <a:rPr lang="en-US" altLang="zh-CN" dirty="0"/>
              <a:t> update employee set wage=7550 where </a:t>
            </a:r>
            <a:r>
              <a:rPr lang="en-US" altLang="zh-CN" dirty="0" err="1"/>
              <a:t>emp_name</a:t>
            </a:r>
            <a:r>
              <a:rPr lang="en-US" altLang="zh-CN" dirty="0"/>
              <a:t>="</a:t>
            </a:r>
            <a:r>
              <a:rPr lang="zh-CN" altLang="zh-CN" dirty="0"/>
              <a:t>李四</a:t>
            </a:r>
            <a:r>
              <a:rPr lang="en-US" altLang="zh-CN" dirty="0"/>
              <a:t>"</a:t>
            </a:r>
            <a:endParaRPr lang="zh-CN" altLang="zh-CN" dirty="0"/>
          </a:p>
          <a:p>
            <a:pPr marL="716280" lvl="1" indent="-201930"/>
            <a:endParaRPr lang="en-US" altLang="zh-CN" dirty="0"/>
          </a:p>
          <a:p>
            <a:pPr marL="716280" lvl="1" indent="-201930"/>
            <a:r>
              <a:rPr lang="zh-CN" altLang="zh-CN" dirty="0"/>
              <a:t>将李四的工资增加</a:t>
            </a:r>
            <a:r>
              <a:rPr lang="en-US" altLang="zh-CN" dirty="0"/>
              <a:t>550</a:t>
            </a:r>
            <a:r>
              <a:rPr lang="zh-CN" altLang="zh-CN" dirty="0"/>
              <a:t>元</a:t>
            </a:r>
            <a:endParaRPr lang="en-US" altLang="zh-CN" dirty="0"/>
          </a:p>
          <a:p>
            <a:pPr marL="514350" lvl="1" indent="0">
              <a:buNone/>
            </a:pPr>
            <a:r>
              <a:rPr lang="en-US" altLang="zh-CN" dirty="0"/>
              <a:t>update employee set wage=wage+550 where </a:t>
            </a:r>
            <a:r>
              <a:rPr lang="en-US" altLang="zh-CN" dirty="0" err="1"/>
              <a:t>emp_name</a:t>
            </a:r>
            <a:r>
              <a:rPr lang="en-US" altLang="zh-CN" dirty="0"/>
              <a:t>="</a:t>
            </a:r>
            <a:r>
              <a:rPr lang="zh-CN" altLang="zh-CN" dirty="0"/>
              <a:t>李四</a:t>
            </a:r>
            <a:r>
              <a:rPr lang="en-US" altLang="zh-CN" dirty="0"/>
              <a:t>"</a:t>
            </a:r>
            <a:endParaRPr lang="zh-CN" altLang="zh-CN" dirty="0"/>
          </a:p>
          <a:p>
            <a:pPr lvl="2"/>
            <a:endParaRPr lang="zh-CN" altLang="zh-CN" dirty="0"/>
          </a:p>
          <a:p>
            <a:pPr lvl="1"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71755" y="854075"/>
            <a:ext cx="9039225" cy="787400"/>
          </a:xfrm>
        </p:spPr>
        <p:txBody>
          <a:bodyPr/>
          <a:lstStyle/>
          <a:p>
            <a:r>
              <a:rPr lang="en-US" altLang="zh-CN" dirty="0"/>
              <a:t>12.3 </a:t>
            </a:r>
            <a:r>
              <a:rPr lang="zh-CN" altLang="zh-CN" dirty="0"/>
              <a:t>关系数据库语言</a:t>
            </a:r>
            <a:r>
              <a:rPr lang="en-US" altLang="zh-CN" dirty="0"/>
              <a:t>SQL</a:t>
            </a:r>
            <a:endParaRPr lang="zh-CN" altLang="en-US" dirty="0"/>
          </a:p>
        </p:txBody>
      </p:sp>
      <p:sp>
        <p:nvSpPr>
          <p:cNvPr id="9219" name="内容占位符 2"/>
          <p:cNvSpPr>
            <a:spLocks noGrp="1"/>
          </p:cNvSpPr>
          <p:nvPr>
            <p:ph idx="4294967295"/>
          </p:nvPr>
        </p:nvSpPr>
        <p:spPr>
          <a:xfrm>
            <a:off x="71755" y="1640205"/>
            <a:ext cx="9036050" cy="4633595"/>
          </a:xfrm>
        </p:spPr>
        <p:txBody>
          <a:bodyPr/>
          <a:lstStyle/>
          <a:p>
            <a:r>
              <a:rPr lang="zh-CN" altLang="zh-CN" dirty="0"/>
              <a:t>删除数据</a:t>
            </a:r>
          </a:p>
          <a:p>
            <a:pPr lvl="1"/>
            <a:r>
              <a:rPr lang="en-US" altLang="zh-CN" dirty="0"/>
              <a:t>DELETE</a:t>
            </a:r>
            <a:r>
              <a:rPr lang="zh-CN" altLang="zh-CN" dirty="0"/>
              <a:t>语句删除表中的数据。</a:t>
            </a:r>
          </a:p>
          <a:p>
            <a:pPr marL="514350" lvl="1" indent="0">
              <a:buNone/>
            </a:pPr>
            <a:r>
              <a:rPr lang="en-US" altLang="zh-CN" dirty="0"/>
              <a:t>     delete from &lt;</a:t>
            </a:r>
            <a:r>
              <a:rPr lang="zh-CN" altLang="zh-CN" dirty="0"/>
              <a:t>表名</a:t>
            </a:r>
            <a:r>
              <a:rPr lang="en-US" altLang="zh-CN" dirty="0"/>
              <a:t>&gt; [where &lt;</a:t>
            </a:r>
            <a:r>
              <a:rPr lang="zh-CN" altLang="zh-CN" dirty="0"/>
              <a:t>条件表达式</a:t>
            </a:r>
            <a:r>
              <a:rPr lang="en-US" altLang="zh-CN" dirty="0"/>
              <a:t>&gt;]</a:t>
            </a:r>
            <a:endParaRPr lang="zh-CN" altLang="zh-CN" dirty="0"/>
          </a:p>
          <a:p>
            <a:pPr marL="514350" lvl="1" indent="0">
              <a:buNone/>
            </a:pPr>
            <a:r>
              <a:rPr lang="en-US" altLang="zh-CN" dirty="0"/>
              <a:t>     from</a:t>
            </a:r>
            <a:r>
              <a:rPr lang="zh-CN" altLang="zh-CN" dirty="0"/>
              <a:t>指定从哪个表中删除数据，</a:t>
            </a:r>
            <a:r>
              <a:rPr lang="en-US" altLang="zh-CN" dirty="0"/>
              <a:t>where</a:t>
            </a:r>
            <a:r>
              <a:rPr lang="zh-CN" altLang="zh-CN" dirty="0"/>
              <a:t>指定被删除的记录所满足的条件，如果省略</a:t>
            </a:r>
            <a:r>
              <a:rPr lang="en-US" altLang="zh-CN" dirty="0"/>
              <a:t>where</a:t>
            </a:r>
            <a:r>
              <a:rPr lang="zh-CN" altLang="zh-CN" dirty="0"/>
              <a:t>子句，则删除该表中的全部记录。</a:t>
            </a:r>
          </a:p>
          <a:p>
            <a:pPr lvl="1"/>
            <a:endParaRPr lang="en-US" altLang="zh-CN" dirty="0"/>
          </a:p>
          <a:p>
            <a:pPr marL="716280" lvl="1" indent="-201930"/>
            <a:r>
              <a:rPr lang="zh-CN" altLang="zh-CN" dirty="0"/>
              <a:t>例</a:t>
            </a:r>
            <a:r>
              <a:rPr lang="en-US" altLang="zh-CN" dirty="0"/>
              <a:t>10-6 </a:t>
            </a:r>
            <a:r>
              <a:rPr lang="zh-CN" altLang="zh-CN" dirty="0"/>
              <a:t>删除表</a:t>
            </a:r>
            <a:r>
              <a:rPr lang="en-US" altLang="zh-CN" dirty="0"/>
              <a:t>employee</a:t>
            </a:r>
            <a:r>
              <a:rPr lang="zh-CN" altLang="zh-CN" dirty="0"/>
              <a:t>中性别为女的记录。</a:t>
            </a:r>
          </a:p>
          <a:p>
            <a:pPr marL="716280" lvl="1" indent="-201930">
              <a:buNone/>
            </a:pPr>
            <a:r>
              <a:rPr lang="en-US" altLang="zh-CN" dirty="0"/>
              <a:t> delete from employee where sex=’</a:t>
            </a:r>
            <a:r>
              <a:rPr lang="zh-CN" altLang="zh-CN" dirty="0"/>
              <a:t>女</a:t>
            </a:r>
            <a:r>
              <a:rPr lang="en-US" altLang="zh-CN" dirty="0"/>
              <a:t>’</a:t>
            </a:r>
            <a:endParaRPr lang="zh-CN" altLang="zh-CN" dirty="0"/>
          </a:p>
          <a:p>
            <a:pPr marL="1028700" lvl="2" indent="0">
              <a:buNone/>
            </a:pPr>
            <a:endParaRPr lang="zh-CN" altLang="zh-CN" dirty="0"/>
          </a:p>
          <a:p>
            <a:endParaRPr lang="en-US" altLang="zh-CN" dirty="0"/>
          </a:p>
          <a:p>
            <a:pPr lvl="1"/>
            <a:endParaRPr lang="en-US" altLang="zh-CN" dirty="0"/>
          </a:p>
          <a:p>
            <a:pPr lvl="1"/>
            <a:endParaRPr lang="zh-CN"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71755" y="854075"/>
            <a:ext cx="9039225" cy="787400"/>
          </a:xfrm>
        </p:spPr>
        <p:txBody>
          <a:bodyPr/>
          <a:lstStyle/>
          <a:p>
            <a:r>
              <a:rPr lang="en-US" altLang="zh-CN" dirty="0"/>
              <a:t>12.3 </a:t>
            </a:r>
            <a:r>
              <a:rPr lang="zh-CN" altLang="zh-CN" dirty="0"/>
              <a:t>关系数据库语言</a:t>
            </a:r>
            <a:r>
              <a:rPr lang="en-US" altLang="zh-CN" dirty="0"/>
              <a:t>SQL</a:t>
            </a:r>
            <a:endParaRPr lang="zh-CN" altLang="en-US" dirty="0"/>
          </a:p>
        </p:txBody>
      </p:sp>
      <p:sp>
        <p:nvSpPr>
          <p:cNvPr id="9219" name="内容占位符 2"/>
          <p:cNvSpPr>
            <a:spLocks noGrp="1"/>
          </p:cNvSpPr>
          <p:nvPr>
            <p:ph idx="4294967295"/>
          </p:nvPr>
        </p:nvSpPr>
        <p:spPr>
          <a:xfrm>
            <a:off x="71755" y="1640205"/>
            <a:ext cx="9038590" cy="4633595"/>
          </a:xfrm>
        </p:spPr>
        <p:txBody>
          <a:bodyPr/>
          <a:lstStyle/>
          <a:p>
            <a:r>
              <a:rPr lang="zh-CN" altLang="zh-CN" dirty="0"/>
              <a:t>查询数据</a:t>
            </a:r>
          </a:p>
          <a:p>
            <a:pPr lvl="1"/>
            <a:r>
              <a:rPr lang="en-US" altLang="zh-CN" dirty="0"/>
              <a:t>SQL</a:t>
            </a:r>
            <a:r>
              <a:rPr lang="zh-CN" altLang="zh-CN" dirty="0"/>
              <a:t>语句创建查询使用的是</a:t>
            </a:r>
            <a:r>
              <a:rPr lang="en-US" altLang="zh-CN" dirty="0"/>
              <a:t>select</a:t>
            </a:r>
            <a:r>
              <a:rPr lang="zh-CN" altLang="zh-CN" dirty="0"/>
              <a:t>命令，基本形式是由</a:t>
            </a:r>
            <a:r>
              <a:rPr lang="en-US" altLang="zh-CN" dirty="0"/>
              <a:t>select-from-where</a:t>
            </a:r>
            <a:r>
              <a:rPr lang="zh-CN" altLang="zh-CN" dirty="0"/>
              <a:t>子句组成。</a:t>
            </a:r>
          </a:p>
          <a:p>
            <a:pPr marL="713105" lvl="1" indent="0">
              <a:buNone/>
            </a:pPr>
            <a:r>
              <a:rPr lang="en-US" altLang="zh-CN" dirty="0"/>
              <a:t>select &lt;</a:t>
            </a:r>
            <a:r>
              <a:rPr lang="zh-CN" altLang="zh-CN" dirty="0"/>
              <a:t>字段名表</a:t>
            </a:r>
            <a:r>
              <a:rPr lang="en-US" altLang="zh-CN" dirty="0"/>
              <a:t>&gt;|* from &lt;</a:t>
            </a:r>
            <a:r>
              <a:rPr lang="zh-CN" altLang="zh-CN" dirty="0"/>
              <a:t>表名</a:t>
            </a:r>
            <a:r>
              <a:rPr lang="en-US" altLang="zh-CN" dirty="0"/>
              <a:t>&gt; [join &lt;</a:t>
            </a:r>
            <a:r>
              <a:rPr lang="zh-CN" altLang="zh-CN" dirty="0"/>
              <a:t>表名</a:t>
            </a:r>
            <a:r>
              <a:rPr lang="en-US" altLang="zh-CN" dirty="0"/>
              <a:t>&gt; on &lt;</a:t>
            </a:r>
            <a:r>
              <a:rPr lang="zh-CN" altLang="zh-CN" dirty="0"/>
              <a:t>联接条件</a:t>
            </a:r>
            <a:r>
              <a:rPr lang="en-US" altLang="zh-CN" dirty="0"/>
              <a:t>&gt;][where &lt;</a:t>
            </a:r>
            <a:r>
              <a:rPr lang="zh-CN" altLang="zh-CN" dirty="0"/>
              <a:t>条件表达式</a:t>
            </a:r>
            <a:r>
              <a:rPr lang="en-US" altLang="zh-CN" dirty="0"/>
              <a:t>&gt;][group by &lt;</a:t>
            </a:r>
            <a:r>
              <a:rPr lang="zh-CN" altLang="zh-CN" dirty="0"/>
              <a:t>分组字段名</a:t>
            </a:r>
            <a:r>
              <a:rPr lang="en-US" altLang="zh-CN" dirty="0"/>
              <a:t>&gt;[having &lt;</a:t>
            </a:r>
            <a:r>
              <a:rPr lang="zh-CN" altLang="zh-CN" dirty="0"/>
              <a:t>条件表达式</a:t>
            </a:r>
            <a:r>
              <a:rPr lang="en-US" altLang="zh-CN" dirty="0"/>
              <a:t>&gt;]][order by &lt;</a:t>
            </a:r>
            <a:r>
              <a:rPr lang="zh-CN" altLang="zh-CN" dirty="0"/>
              <a:t>排序选项</a:t>
            </a:r>
            <a:r>
              <a:rPr lang="en-US" altLang="zh-CN" dirty="0"/>
              <a:t>&gt;[</a:t>
            </a:r>
            <a:r>
              <a:rPr lang="en-US" altLang="zh-CN" dirty="0" err="1"/>
              <a:t>asc|desc</a:t>
            </a:r>
            <a:r>
              <a:rPr lang="en-US" altLang="zh-CN" dirty="0"/>
              <a:t>]]</a:t>
            </a:r>
          </a:p>
          <a:p>
            <a:pPr lvl="1"/>
            <a:endParaRPr lang="en-US" altLang="zh-CN" dirty="0"/>
          </a:p>
          <a:p>
            <a:pPr marL="990600" lvl="1"/>
            <a:r>
              <a:rPr lang="zh-CN" altLang="zh-CN" dirty="0"/>
              <a:t>例</a:t>
            </a:r>
            <a:r>
              <a:rPr lang="en-US" altLang="zh-CN" dirty="0"/>
              <a:t>10-7  </a:t>
            </a:r>
            <a:r>
              <a:rPr lang="zh-CN" altLang="zh-CN" dirty="0"/>
              <a:t>检索工资高于</a:t>
            </a:r>
            <a:r>
              <a:rPr lang="en-US" altLang="zh-CN" dirty="0"/>
              <a:t>6000</a:t>
            </a:r>
            <a:r>
              <a:rPr lang="zh-CN" altLang="zh-CN" dirty="0"/>
              <a:t>元的雇员的雇员号和姓名信息。</a:t>
            </a:r>
          </a:p>
          <a:p>
            <a:pPr marL="990600" lvl="1">
              <a:buNone/>
            </a:pPr>
            <a:r>
              <a:rPr lang="en-US" altLang="zh-CN" dirty="0"/>
              <a:t>select </a:t>
            </a:r>
            <a:r>
              <a:rPr lang="en-US" altLang="zh-CN" dirty="0" err="1"/>
              <a:t>emp_id,emp_name</a:t>
            </a:r>
            <a:r>
              <a:rPr lang="en-US" altLang="zh-CN" dirty="0"/>
              <a:t> from employee where wage&gt;6000</a:t>
            </a:r>
            <a:endParaRPr lang="zh-CN" altLang="zh-CN" dirty="0"/>
          </a:p>
          <a:p>
            <a:pPr marL="990600" lvl="1"/>
            <a:r>
              <a:rPr lang="zh-CN" altLang="zh-CN" dirty="0"/>
              <a:t>例</a:t>
            </a:r>
            <a:r>
              <a:rPr lang="en-US" altLang="zh-CN" dirty="0"/>
              <a:t>10-8  </a:t>
            </a:r>
            <a:r>
              <a:rPr lang="zh-CN" altLang="zh-CN" dirty="0"/>
              <a:t>检索性别为“男”，并且工资高于</a:t>
            </a:r>
            <a:r>
              <a:rPr lang="en-US" altLang="zh-CN" dirty="0"/>
              <a:t>5500</a:t>
            </a:r>
            <a:r>
              <a:rPr lang="zh-CN" altLang="zh-CN" dirty="0"/>
              <a:t>的的雇员信息。</a:t>
            </a:r>
          </a:p>
          <a:p>
            <a:pPr marL="990600" lvl="1">
              <a:buNone/>
            </a:pPr>
            <a:r>
              <a:rPr lang="en-US" altLang="zh-CN" dirty="0"/>
              <a:t>select * from employee where sex="</a:t>
            </a:r>
            <a:r>
              <a:rPr lang="zh-CN" altLang="zh-CN" dirty="0"/>
              <a:t>男</a:t>
            </a:r>
            <a:r>
              <a:rPr lang="en-US" altLang="zh-CN" dirty="0"/>
              <a:t>" and wage&gt;5500</a:t>
            </a:r>
            <a:endParaRPr lang="zh-CN" altLang="zh-CN" dirty="0"/>
          </a:p>
          <a:p>
            <a:pPr marL="990600" lvl="1"/>
            <a:endParaRPr lang="zh-CN" altLang="zh-CN" dirty="0"/>
          </a:p>
          <a:p>
            <a:pPr lvl="1"/>
            <a:endParaRPr lang="en-US" altLang="zh-CN" dirty="0"/>
          </a:p>
          <a:p>
            <a:pPr lvl="2"/>
            <a:endParaRPr lang="en-US" altLang="zh-CN" dirty="0"/>
          </a:p>
          <a:p>
            <a:pPr lvl="1"/>
            <a:endParaRPr lang="zh-CN"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a:xfrm>
            <a:off x="71755" y="854075"/>
            <a:ext cx="9039225" cy="787400"/>
          </a:xfrm>
        </p:spPr>
        <p:txBody>
          <a:bodyPr/>
          <a:lstStyle/>
          <a:p>
            <a:r>
              <a:rPr lang="zh-CN" altLang="en-US" dirty="0"/>
              <a:t>第</a:t>
            </a:r>
            <a:r>
              <a:rPr lang="en-US" altLang="zh-CN" dirty="0"/>
              <a:t>12</a:t>
            </a:r>
            <a:r>
              <a:rPr lang="zh-CN" altLang="en-US" dirty="0"/>
              <a:t>章 </a:t>
            </a:r>
            <a:r>
              <a:rPr lang="en-US" altLang="zh-CN" dirty="0"/>
              <a:t>Python</a:t>
            </a:r>
            <a:r>
              <a:rPr lang="zh-CN" altLang="en-US" dirty="0"/>
              <a:t>的数据库编程</a:t>
            </a:r>
            <a:endParaRPr lang="zh-CN" altLang="en-US" b="1" dirty="0"/>
          </a:p>
        </p:txBody>
      </p:sp>
      <p:sp>
        <p:nvSpPr>
          <p:cNvPr id="7171" name="内容占位符 2"/>
          <p:cNvSpPr>
            <a:spLocks noGrp="1"/>
          </p:cNvSpPr>
          <p:nvPr>
            <p:ph idx="4294967295"/>
          </p:nvPr>
        </p:nvSpPr>
        <p:spPr>
          <a:xfrm>
            <a:off x="71755" y="1640205"/>
            <a:ext cx="4175125" cy="4633595"/>
          </a:xfrm>
        </p:spPr>
        <p:txBody>
          <a:bodyPr/>
          <a:lstStyle/>
          <a:p>
            <a:pPr>
              <a:lnSpc>
                <a:spcPct val="150000"/>
              </a:lnSpc>
            </a:pPr>
            <a:r>
              <a:rPr lang="zh-CN" altLang="en-US" dirty="0"/>
              <a:t>本章内容</a:t>
            </a:r>
            <a:endParaRPr lang="en-US" altLang="zh-CN" dirty="0"/>
          </a:p>
          <a:p>
            <a:pPr>
              <a:lnSpc>
                <a:spcPct val="150000"/>
              </a:lnSpc>
            </a:pPr>
            <a:r>
              <a:rPr lang="zh-CN" altLang="en-US" b="0" dirty="0"/>
              <a:t>数据库的基础知识</a:t>
            </a:r>
          </a:p>
          <a:p>
            <a:pPr>
              <a:lnSpc>
                <a:spcPct val="150000"/>
              </a:lnSpc>
            </a:pPr>
            <a:r>
              <a:rPr lang="en-US" altLang="zh-CN" b="0" dirty="0"/>
              <a:t>SQLITE</a:t>
            </a:r>
            <a:r>
              <a:rPr lang="zh-CN" altLang="en-US" b="0" dirty="0"/>
              <a:t>数据库</a:t>
            </a:r>
          </a:p>
          <a:p>
            <a:pPr>
              <a:lnSpc>
                <a:spcPct val="150000"/>
              </a:lnSpc>
            </a:pPr>
            <a:r>
              <a:rPr lang="zh-CN" altLang="en-US" b="0" dirty="0"/>
              <a:t>关系数据库语言</a:t>
            </a:r>
            <a:r>
              <a:rPr lang="en-US" altLang="zh-CN" b="0" dirty="0"/>
              <a:t>SQL</a:t>
            </a:r>
          </a:p>
          <a:p>
            <a:pPr>
              <a:lnSpc>
                <a:spcPct val="150000"/>
              </a:lnSpc>
            </a:pPr>
            <a:r>
              <a:rPr lang="en-US" altLang="zh-CN" dirty="0"/>
              <a:t>Python</a:t>
            </a:r>
            <a:r>
              <a:rPr lang="zh-CN" altLang="en-US" b="0" dirty="0"/>
              <a:t>的</a:t>
            </a:r>
            <a:r>
              <a:rPr lang="en-US" altLang="zh-CN" b="0" dirty="0"/>
              <a:t>SQLITE3</a:t>
            </a:r>
            <a:r>
              <a:rPr lang="zh-CN" altLang="en-US" b="0" dirty="0"/>
              <a:t>编程</a:t>
            </a:r>
          </a:p>
          <a:p>
            <a:pPr>
              <a:lnSpc>
                <a:spcPct val="150000"/>
              </a:lnSpc>
            </a:pPr>
            <a:r>
              <a:rPr lang="zh-CN" altLang="en-US" b="0" dirty="0"/>
              <a:t>数据库编程应用</a:t>
            </a:r>
          </a:p>
        </p:txBody>
      </p:sp>
      <p:sp>
        <p:nvSpPr>
          <p:cNvPr id="5" name="内容占位符 2"/>
          <p:cNvSpPr txBox="1"/>
          <p:nvPr/>
        </p:nvSpPr>
        <p:spPr bwMode="black">
          <a:xfrm>
            <a:off x="4246245" y="1640840"/>
            <a:ext cx="4865370" cy="4633595"/>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400050" indent="-400050" algn="l" rtl="0" eaLnBrk="0" fontAlgn="base" hangingPunct="0">
              <a:spcBef>
                <a:spcPct val="0"/>
              </a:spcBef>
              <a:spcAft>
                <a:spcPct val="20000"/>
              </a:spcAft>
              <a:buClr>
                <a:schemeClr val="hlink"/>
              </a:buClr>
              <a:buFont typeface="Wingdings 2" panose="05020102010507070707" pitchFamily="18" charset="2"/>
              <a:buChar char="³"/>
              <a:defRPr sz="2400" b="1">
                <a:solidFill>
                  <a:srgbClr val="1166B3"/>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2" panose="05020102010507070707" pitchFamily="18" charset="2"/>
              <a:buChar char="²"/>
              <a:defRPr sz="2200">
                <a:solidFill>
                  <a:schemeClr val="hlink"/>
                </a:solidFill>
                <a:latin typeface="+mn-lt"/>
                <a:ea typeface="+mn-ea"/>
              </a:defRPr>
            </a:lvl2pPr>
            <a:lvl3pPr marL="1377950" indent="-349250" algn="l" rtl="0" eaLnBrk="0" fontAlgn="base" hangingPunct="0">
              <a:spcBef>
                <a:spcPct val="0"/>
              </a:spcBef>
              <a:spcAft>
                <a:spcPct val="20000"/>
              </a:spcAft>
              <a:buClr>
                <a:schemeClr val="hlink"/>
              </a:buClr>
              <a:buFont typeface="Wingdings 2" panose="05020102010507070707" pitchFamily="18" charset="2"/>
              <a:buChar char="±"/>
              <a:defRPr sz="2200">
                <a:solidFill>
                  <a:schemeClr val="hlink"/>
                </a:solidFill>
                <a:latin typeface="+mn-lt"/>
                <a:ea typeface="+mn-ea"/>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5pPr>
            <a:lvl6pPr marL="28067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6pPr>
            <a:lvl7pPr marL="32639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7pPr>
            <a:lvl8pPr marL="37211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8pPr>
            <a:lvl9pPr marL="41783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9pPr>
          </a:lstStyle>
          <a:p>
            <a:pPr marL="273050" indent="0">
              <a:buNone/>
            </a:pPr>
            <a:endParaRPr lang="en-US" altLang="zh-CN" sz="2000" b="0" dirty="0"/>
          </a:p>
          <a:p>
            <a:pPr marL="274955" indent="0">
              <a:buNone/>
            </a:pPr>
            <a:r>
              <a:rPr lang="en-US" altLang="zh-CN" sz="2000" b="0" dirty="0"/>
              <a:t>Python</a:t>
            </a:r>
            <a:r>
              <a:rPr lang="zh-CN" altLang="zh-CN" sz="2000" b="0" dirty="0"/>
              <a:t>支持</a:t>
            </a:r>
            <a:r>
              <a:rPr lang="en-US" altLang="zh-CN" sz="2000" b="0" dirty="0"/>
              <a:t>Sybase</a:t>
            </a:r>
            <a:r>
              <a:rPr lang="zh-CN" altLang="zh-CN" sz="2000" b="0" dirty="0"/>
              <a:t>、</a:t>
            </a:r>
            <a:r>
              <a:rPr lang="en-US" altLang="zh-CN" sz="2000" b="0" dirty="0"/>
              <a:t>SQL Server</a:t>
            </a:r>
            <a:r>
              <a:rPr lang="zh-CN" altLang="zh-CN" sz="2000" b="0" dirty="0"/>
              <a:t>、</a:t>
            </a:r>
            <a:r>
              <a:rPr lang="en-US" altLang="zh-CN" sz="2000" b="0" dirty="0"/>
              <a:t>SQLite</a:t>
            </a:r>
            <a:r>
              <a:rPr lang="zh-CN" altLang="en-US" sz="2000" b="0" dirty="0"/>
              <a:t>、</a:t>
            </a:r>
            <a:r>
              <a:rPr lang="en-US" altLang="zh-CN" sz="2000" b="0" dirty="0"/>
              <a:t>MySQL</a:t>
            </a:r>
            <a:r>
              <a:rPr lang="zh-CN" altLang="zh-CN" sz="2000" b="0" dirty="0"/>
              <a:t>等多种数据库</a:t>
            </a:r>
            <a:r>
              <a:rPr lang="en-US" altLang="zh-CN" sz="2000" b="0" dirty="0"/>
              <a:t>,</a:t>
            </a:r>
            <a:r>
              <a:rPr lang="zh-CN" altLang="zh-CN" sz="2000" b="0" dirty="0"/>
              <a:t>本章主要介绍</a:t>
            </a:r>
          </a:p>
          <a:p>
            <a:pPr marL="274955" indent="0">
              <a:buNone/>
            </a:pPr>
            <a:r>
              <a:rPr lang="en-US" altLang="zh-CN" sz="2000" b="0" dirty="0"/>
              <a:t> Python</a:t>
            </a:r>
            <a:r>
              <a:rPr lang="zh-CN" altLang="zh-CN" sz="2000" b="0" dirty="0"/>
              <a:t>自带的关系型数据库</a:t>
            </a:r>
            <a:r>
              <a:rPr lang="en-US" altLang="zh-CN" sz="2000" b="0" dirty="0"/>
              <a:t>SQLite</a:t>
            </a:r>
            <a:r>
              <a:rPr lang="zh-CN" altLang="zh-CN" sz="2000" b="0" dirty="0"/>
              <a:t>的应用</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r="2793" b="10065"/>
          <a:stretch>
            <a:fillRect/>
          </a:stretch>
        </p:blipFill>
        <p:spPr>
          <a:xfrm>
            <a:off x="6739293" y="4722252"/>
            <a:ext cx="2261197" cy="14805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71755" y="854075"/>
            <a:ext cx="9039225" cy="787400"/>
          </a:xfrm>
        </p:spPr>
        <p:txBody>
          <a:bodyPr/>
          <a:lstStyle/>
          <a:p>
            <a:r>
              <a:rPr lang="en-US" altLang="zh-CN" b="1" dirty="0"/>
              <a:t>12.4 Python</a:t>
            </a:r>
            <a:r>
              <a:rPr lang="zh-CN" altLang="zh-CN" b="1" dirty="0"/>
              <a:t>的</a:t>
            </a:r>
            <a:r>
              <a:rPr lang="en-US" altLang="zh-CN" b="1" dirty="0"/>
              <a:t>SQLite3</a:t>
            </a:r>
            <a:r>
              <a:rPr lang="zh-CN" altLang="zh-CN" b="1" dirty="0"/>
              <a:t>编程</a:t>
            </a:r>
          </a:p>
        </p:txBody>
      </p:sp>
      <p:sp>
        <p:nvSpPr>
          <p:cNvPr id="9219" name="内容占位符 2"/>
          <p:cNvSpPr>
            <a:spLocks noGrp="1"/>
          </p:cNvSpPr>
          <p:nvPr>
            <p:ph idx="4294967295"/>
          </p:nvPr>
        </p:nvSpPr>
        <p:spPr>
          <a:xfrm>
            <a:off x="71755" y="1640205"/>
            <a:ext cx="9039860" cy="4633595"/>
          </a:xfrm>
        </p:spPr>
        <p:txBody>
          <a:bodyPr/>
          <a:lstStyle/>
          <a:p>
            <a:r>
              <a:rPr lang="zh-CN" altLang="zh-CN" dirty="0"/>
              <a:t>访问数据库的步骤</a:t>
            </a:r>
          </a:p>
          <a:p>
            <a:pPr lvl="1"/>
            <a:r>
              <a:rPr lang="zh-CN" altLang="zh-CN" dirty="0"/>
              <a:t>访问</a:t>
            </a:r>
            <a:r>
              <a:rPr lang="en-US" altLang="zh-CN" dirty="0"/>
              <a:t>SQLite3</a:t>
            </a:r>
            <a:r>
              <a:rPr lang="zh-CN" altLang="zh-CN" dirty="0"/>
              <a:t>数据库主要过程如下。</a:t>
            </a:r>
          </a:p>
          <a:p>
            <a:pPr marL="514350" lvl="1" indent="0">
              <a:buNone/>
            </a:pPr>
            <a:r>
              <a:rPr lang="zh-CN" altLang="zh-CN" dirty="0"/>
              <a:t>（</a:t>
            </a:r>
            <a:r>
              <a:rPr lang="en-US" altLang="zh-CN" dirty="0"/>
              <a:t>1</a:t>
            </a:r>
            <a:r>
              <a:rPr lang="zh-CN" altLang="zh-CN" dirty="0"/>
              <a:t>）导入</a:t>
            </a:r>
            <a:r>
              <a:rPr lang="en-US" altLang="zh-CN" dirty="0"/>
              <a:t> Python sqlite3</a:t>
            </a:r>
            <a:r>
              <a:rPr lang="zh-CN" altLang="zh-CN" dirty="0"/>
              <a:t>模块</a:t>
            </a:r>
          </a:p>
          <a:p>
            <a:pPr marL="514350" lvl="1" indent="0">
              <a:buNone/>
            </a:pPr>
            <a:r>
              <a:rPr lang="zh-CN" altLang="zh-CN" dirty="0"/>
              <a:t>（</a:t>
            </a:r>
            <a:r>
              <a:rPr lang="en-US" altLang="zh-CN" dirty="0"/>
              <a:t>2</a:t>
            </a:r>
            <a:r>
              <a:rPr lang="zh-CN" altLang="zh-CN" dirty="0"/>
              <a:t>）建立数据库连接的</a:t>
            </a:r>
            <a:r>
              <a:rPr lang="en-US" altLang="zh-CN" dirty="0"/>
              <a:t>Connection</a:t>
            </a:r>
            <a:r>
              <a:rPr lang="zh-CN" altLang="zh-CN" dirty="0"/>
              <a:t>对象</a:t>
            </a:r>
          </a:p>
          <a:p>
            <a:pPr marL="514350" lvl="1" indent="0">
              <a:buNone/>
            </a:pPr>
            <a:r>
              <a:rPr lang="zh-CN" altLang="zh-CN" dirty="0"/>
              <a:t>（</a:t>
            </a:r>
            <a:r>
              <a:rPr lang="en-US" altLang="zh-CN" dirty="0"/>
              <a:t>3</a:t>
            </a:r>
            <a:r>
              <a:rPr lang="zh-CN" altLang="zh-CN" dirty="0"/>
              <a:t>）创建游标对象</a:t>
            </a:r>
          </a:p>
          <a:p>
            <a:pPr marL="514350" lvl="1" indent="0">
              <a:buNone/>
            </a:pPr>
            <a:r>
              <a:rPr lang="zh-CN" altLang="zh-CN" dirty="0"/>
              <a:t>（</a:t>
            </a:r>
            <a:r>
              <a:rPr lang="en-US" altLang="zh-CN" dirty="0"/>
              <a:t>4</a:t>
            </a:r>
            <a:r>
              <a:rPr lang="zh-CN" altLang="zh-CN" dirty="0"/>
              <a:t>）使用</a:t>
            </a:r>
            <a:r>
              <a:rPr lang="en-US" altLang="zh-CN" dirty="0"/>
              <a:t>Cursor</a:t>
            </a:r>
            <a:r>
              <a:rPr lang="zh-CN" altLang="zh-CN" dirty="0"/>
              <a:t>对象的</a:t>
            </a:r>
            <a:r>
              <a:rPr lang="en-US" altLang="zh-CN" dirty="0"/>
              <a:t>execute()</a:t>
            </a:r>
            <a:r>
              <a:rPr lang="zh-CN" altLang="zh-CN" dirty="0"/>
              <a:t>方法执行</a:t>
            </a:r>
            <a:r>
              <a:rPr lang="en-US" altLang="zh-CN" dirty="0"/>
              <a:t>SQL</a:t>
            </a:r>
            <a:r>
              <a:rPr lang="zh-CN" altLang="zh-CN" dirty="0"/>
              <a:t>命令返回结果集</a:t>
            </a:r>
          </a:p>
          <a:p>
            <a:pPr marL="514350" lvl="1" indent="0">
              <a:buNone/>
            </a:pPr>
            <a:r>
              <a:rPr lang="zh-CN" altLang="zh-CN" dirty="0"/>
              <a:t>（</a:t>
            </a:r>
            <a:r>
              <a:rPr lang="en-US" altLang="zh-CN" dirty="0"/>
              <a:t>5</a:t>
            </a:r>
            <a:r>
              <a:rPr lang="zh-CN" altLang="zh-CN" dirty="0"/>
              <a:t>）获取游标的查询结果集</a:t>
            </a:r>
          </a:p>
          <a:p>
            <a:pPr marL="514350" lvl="1" indent="0">
              <a:buNone/>
            </a:pPr>
            <a:r>
              <a:rPr lang="zh-CN" altLang="zh-CN" dirty="0"/>
              <a:t>（</a:t>
            </a:r>
            <a:r>
              <a:rPr lang="en-US" altLang="zh-CN" dirty="0"/>
              <a:t>6</a:t>
            </a:r>
            <a:r>
              <a:rPr lang="zh-CN" altLang="zh-CN" dirty="0"/>
              <a:t>）数据库的提交和回滚</a:t>
            </a:r>
          </a:p>
          <a:p>
            <a:pPr marL="514350" lvl="1" indent="0">
              <a:buNone/>
            </a:pPr>
            <a:r>
              <a:rPr lang="zh-CN" altLang="zh-CN" dirty="0"/>
              <a:t>（</a:t>
            </a:r>
            <a:r>
              <a:rPr lang="en-US" altLang="zh-CN" dirty="0"/>
              <a:t>7</a:t>
            </a:r>
            <a:r>
              <a:rPr lang="zh-CN" altLang="zh-CN" dirty="0"/>
              <a:t>）关闭</a:t>
            </a:r>
            <a:r>
              <a:rPr lang="en-US" altLang="zh-CN" dirty="0"/>
              <a:t>Cursor</a:t>
            </a:r>
            <a:r>
              <a:rPr lang="zh-CN" altLang="zh-CN" dirty="0"/>
              <a:t>对象和</a:t>
            </a:r>
            <a:r>
              <a:rPr lang="en-US" altLang="zh-CN" dirty="0"/>
              <a:t>Connection</a:t>
            </a:r>
            <a:r>
              <a:rPr lang="zh-CN" altLang="zh-CN" dirty="0"/>
              <a:t>对象</a:t>
            </a:r>
          </a:p>
          <a:p>
            <a:endParaRPr lang="en-US" altLang="zh-CN" dirty="0"/>
          </a:p>
          <a:p>
            <a:pPr lvl="1"/>
            <a:endParaRPr lang="en-US" altLang="zh-CN" dirty="0"/>
          </a:p>
          <a:p>
            <a:pPr lvl="1"/>
            <a:endParaRPr lang="zh-CN"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1755" y="854075"/>
            <a:ext cx="9039225" cy="787400"/>
          </a:xfrm>
        </p:spPr>
        <p:txBody>
          <a:bodyPr/>
          <a:lstStyle/>
          <a:p>
            <a:r>
              <a:rPr lang="en-US" altLang="zh-CN" b="1" dirty="0"/>
              <a:t>12.4 Python</a:t>
            </a:r>
            <a:r>
              <a:rPr lang="zh-CN" altLang="zh-CN" b="1" dirty="0"/>
              <a:t>的</a:t>
            </a:r>
            <a:r>
              <a:rPr lang="en-US" altLang="zh-CN" b="1" dirty="0"/>
              <a:t>SQLite3</a:t>
            </a:r>
            <a:r>
              <a:rPr lang="zh-CN" altLang="zh-CN" b="1" dirty="0"/>
              <a:t>编程</a:t>
            </a:r>
            <a:endParaRPr lang="zh-CN" altLang="en-US" dirty="0"/>
          </a:p>
        </p:txBody>
      </p:sp>
      <p:sp>
        <p:nvSpPr>
          <p:cNvPr id="3" name="内容占位符 2"/>
          <p:cNvSpPr>
            <a:spLocks noGrp="1"/>
          </p:cNvSpPr>
          <p:nvPr>
            <p:ph idx="4294967295"/>
          </p:nvPr>
        </p:nvSpPr>
        <p:spPr>
          <a:xfrm>
            <a:off x="71755" y="1640205"/>
            <a:ext cx="9036050" cy="4633595"/>
          </a:xfrm>
        </p:spPr>
        <p:txBody>
          <a:bodyPr/>
          <a:lstStyle/>
          <a:p>
            <a:pPr marL="514350" lvl="1" indent="0">
              <a:buNone/>
            </a:pPr>
            <a:r>
              <a:rPr lang="en-US" altLang="zh-CN" dirty="0"/>
              <a:t>&gt;&gt;&gt; import sqlite3</a:t>
            </a:r>
            <a:endParaRPr lang="zh-CN" altLang="zh-CN" dirty="0"/>
          </a:p>
          <a:p>
            <a:pPr marL="514350" lvl="1" indent="0">
              <a:buNone/>
            </a:pPr>
            <a:r>
              <a:rPr lang="en-US" altLang="zh-CN" dirty="0"/>
              <a:t>&gt;&gt;&gt; </a:t>
            </a:r>
            <a:r>
              <a:rPr lang="en-US" altLang="zh-CN" dirty="0" err="1"/>
              <a:t>dbstr</a:t>
            </a:r>
            <a:r>
              <a:rPr lang="en-US" altLang="zh-CN" dirty="0"/>
              <a:t>="d:/</a:t>
            </a:r>
            <a:r>
              <a:rPr lang="en-US" altLang="zh-CN" dirty="0" err="1"/>
              <a:t>sqlite</a:t>
            </a:r>
            <a:r>
              <a:rPr lang="en-US" altLang="zh-CN" dirty="0"/>
              <a:t>/</a:t>
            </a:r>
            <a:r>
              <a:rPr lang="en-US" altLang="zh-CN" dirty="0" err="1"/>
              <a:t>test.db</a:t>
            </a:r>
            <a:r>
              <a:rPr lang="en-US" altLang="zh-CN" dirty="0"/>
              <a:t>"</a:t>
            </a:r>
            <a:endParaRPr lang="zh-CN" altLang="zh-CN" dirty="0"/>
          </a:p>
          <a:p>
            <a:pPr marL="514350" lvl="1" indent="0">
              <a:buNone/>
            </a:pPr>
            <a:r>
              <a:rPr lang="en-US" altLang="zh-CN" dirty="0"/>
              <a:t>#</a:t>
            </a:r>
            <a:r>
              <a:rPr lang="zh-CN" altLang="zh-CN" dirty="0"/>
              <a:t>连接到数据库，还回</a:t>
            </a:r>
            <a:r>
              <a:rPr lang="en-US" altLang="zh-CN" dirty="0"/>
              <a:t>sqlite3.Connection</a:t>
            </a:r>
            <a:r>
              <a:rPr lang="zh-CN" altLang="zh-CN" dirty="0"/>
              <a:t>对象</a:t>
            </a:r>
            <a:endParaRPr lang="en-US" altLang="zh-CN" dirty="0"/>
          </a:p>
          <a:p>
            <a:pPr marL="514350" lvl="1" indent="0">
              <a:buNone/>
            </a:pPr>
            <a:r>
              <a:rPr lang="en-US" altLang="zh-CN" dirty="0"/>
              <a:t>&gt;&gt;&gt; con=sqlite3.connect(</a:t>
            </a:r>
            <a:r>
              <a:rPr lang="en-US" altLang="zh-CN" dirty="0" err="1"/>
              <a:t>dbstr</a:t>
            </a:r>
            <a:r>
              <a:rPr lang="en-US" altLang="zh-CN" dirty="0"/>
              <a:t>)</a:t>
            </a:r>
          </a:p>
          <a:p>
            <a:pPr marL="514350" lvl="1" indent="0">
              <a:buNone/>
            </a:pPr>
            <a:r>
              <a:rPr lang="en-US" altLang="zh-CN" dirty="0"/>
              <a:t>&gt;&gt;&gt; cur=</a:t>
            </a:r>
            <a:r>
              <a:rPr lang="en-US" altLang="zh-CN" dirty="0" err="1"/>
              <a:t>con.cursor</a:t>
            </a:r>
            <a:r>
              <a:rPr lang="en-US" altLang="zh-CN" dirty="0"/>
              <a:t>() </a:t>
            </a:r>
            <a:endParaRPr lang="zh-CN" altLang="zh-CN" dirty="0"/>
          </a:p>
          <a:p>
            <a:pPr marL="514350" lvl="1" indent="0">
              <a:buNone/>
            </a:pPr>
            <a:r>
              <a:rPr lang="en-US" altLang="zh-CN" dirty="0"/>
              <a:t>&gt;&gt;&gt; </a:t>
            </a:r>
            <a:r>
              <a:rPr lang="en-US" altLang="zh-CN" dirty="0" err="1"/>
              <a:t>cur.execute</a:t>
            </a:r>
            <a:r>
              <a:rPr lang="en-US" altLang="zh-CN" dirty="0"/>
              <a:t>("insert into </a:t>
            </a:r>
            <a:r>
              <a:rPr lang="en-US" altLang="zh-CN" dirty="0" err="1"/>
              <a:t>emp</a:t>
            </a:r>
            <a:r>
              <a:rPr lang="en-US" altLang="zh-CN" dirty="0"/>
              <a:t> values(101,'Jack',23)")</a:t>
            </a:r>
            <a:endParaRPr lang="zh-CN" altLang="zh-CN" dirty="0"/>
          </a:p>
          <a:p>
            <a:pPr marL="514350" lvl="1" indent="0">
              <a:buNone/>
            </a:pPr>
            <a:r>
              <a:rPr lang="en-US" altLang="zh-CN" dirty="0"/>
              <a:t>&gt;&gt;&gt; </a:t>
            </a:r>
            <a:r>
              <a:rPr lang="en-US" altLang="zh-CN" dirty="0" err="1"/>
              <a:t>cur.execute</a:t>
            </a:r>
            <a:r>
              <a:rPr lang="en-US" altLang="zh-CN" dirty="0"/>
              <a:t>("select * from </a:t>
            </a:r>
            <a:r>
              <a:rPr lang="en-US" altLang="zh-CN" dirty="0" err="1"/>
              <a:t>emp</a:t>
            </a:r>
            <a:r>
              <a:rPr lang="en-US" altLang="zh-CN" dirty="0"/>
              <a:t>")</a:t>
            </a:r>
            <a:endParaRPr lang="zh-CN" altLang="zh-CN" dirty="0"/>
          </a:p>
          <a:p>
            <a:pPr marL="514350" lvl="1" indent="0">
              <a:buNone/>
            </a:pPr>
            <a:r>
              <a:rPr lang="en-US" altLang="zh-CN" dirty="0"/>
              <a:t>&gt;&gt;&gt; print(</a:t>
            </a:r>
            <a:r>
              <a:rPr lang="en-US" altLang="zh-CN" dirty="0" err="1"/>
              <a:t>cur.fetchall</a:t>
            </a:r>
            <a:r>
              <a:rPr lang="en-US" altLang="zh-CN" dirty="0"/>
              <a:t>())    #</a:t>
            </a:r>
            <a:r>
              <a:rPr lang="zh-CN" altLang="zh-CN" dirty="0"/>
              <a:t>提取查询到的数据</a:t>
            </a:r>
          </a:p>
          <a:p>
            <a:pPr marL="514350" lvl="1" indent="0">
              <a:buNone/>
            </a:pPr>
            <a:r>
              <a:rPr lang="en-US" altLang="zh-CN" dirty="0"/>
              <a:t>&gt;&gt;&gt; </a:t>
            </a:r>
            <a:r>
              <a:rPr lang="en-US" altLang="zh-CN" dirty="0" err="1"/>
              <a:t>con.commit</a:t>
            </a:r>
            <a:r>
              <a:rPr lang="en-US" altLang="zh-CN" dirty="0"/>
              <a:t>()  #</a:t>
            </a:r>
            <a:r>
              <a:rPr lang="zh-CN" altLang="zh-CN" dirty="0"/>
              <a:t>事务提交。</a:t>
            </a:r>
          </a:p>
          <a:p>
            <a:pPr marL="514350" lvl="1" indent="0">
              <a:buNone/>
            </a:pPr>
            <a:r>
              <a:rPr lang="en-US" altLang="zh-CN" dirty="0"/>
              <a:t>&gt;&gt;&gt; </a:t>
            </a:r>
            <a:r>
              <a:rPr lang="en-US" altLang="zh-CN" dirty="0" err="1"/>
              <a:t>cur.close</a:t>
            </a:r>
            <a:r>
              <a:rPr lang="en-US" altLang="zh-CN" dirty="0"/>
              <a:t>()  #</a:t>
            </a:r>
            <a:r>
              <a:rPr lang="zh-CN" altLang="zh-CN" dirty="0"/>
              <a:t>关闭</a:t>
            </a:r>
            <a:r>
              <a:rPr lang="en-US" altLang="zh-CN" dirty="0"/>
              <a:t>Cursor</a:t>
            </a:r>
            <a:r>
              <a:rPr lang="zh-CN" altLang="zh-CN" dirty="0"/>
              <a:t>对象。</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1755" y="854075"/>
            <a:ext cx="9039225" cy="787400"/>
          </a:xfrm>
        </p:spPr>
        <p:txBody>
          <a:bodyPr/>
          <a:lstStyle/>
          <a:p>
            <a:r>
              <a:rPr lang="en-US" altLang="zh-CN" b="1" dirty="0"/>
              <a:t>12.4 Python</a:t>
            </a:r>
            <a:r>
              <a:rPr lang="zh-CN" altLang="zh-CN" b="1" dirty="0"/>
              <a:t>的</a:t>
            </a:r>
            <a:r>
              <a:rPr lang="en-US" altLang="zh-CN" b="1" dirty="0"/>
              <a:t>SQLite3</a:t>
            </a:r>
            <a:r>
              <a:rPr lang="zh-CN" altLang="zh-CN" b="1" dirty="0"/>
              <a:t>编程</a:t>
            </a:r>
            <a:endParaRPr lang="zh-CN" altLang="en-US" dirty="0"/>
          </a:p>
        </p:txBody>
      </p:sp>
      <p:sp>
        <p:nvSpPr>
          <p:cNvPr id="3" name="内容占位符 2"/>
          <p:cNvSpPr>
            <a:spLocks noGrp="1"/>
          </p:cNvSpPr>
          <p:nvPr>
            <p:ph idx="4294967295"/>
          </p:nvPr>
        </p:nvSpPr>
        <p:spPr>
          <a:xfrm>
            <a:off x="71755" y="1640205"/>
            <a:ext cx="9036050" cy="4633595"/>
          </a:xfrm>
        </p:spPr>
        <p:txBody>
          <a:bodyPr/>
          <a:lstStyle/>
          <a:p>
            <a:r>
              <a:rPr lang="zh-CN" altLang="zh-CN" dirty="0"/>
              <a:t>创建数据库和表</a:t>
            </a:r>
          </a:p>
          <a:p>
            <a:pPr lvl="1"/>
            <a:r>
              <a:rPr lang="zh-CN" altLang="zh-CN" dirty="0"/>
              <a:t>例</a:t>
            </a:r>
            <a:r>
              <a:rPr lang="en-US" altLang="zh-CN" dirty="0"/>
              <a:t>10-11 </a:t>
            </a:r>
            <a:r>
              <a:rPr lang="zh-CN" altLang="zh-CN" dirty="0"/>
              <a:t>使用</a:t>
            </a:r>
            <a:r>
              <a:rPr lang="en-US" altLang="zh-CN" dirty="0"/>
              <a:t>sqlite3</a:t>
            </a:r>
            <a:r>
              <a:rPr lang="zh-CN" altLang="zh-CN" dirty="0"/>
              <a:t>模块创建数据库 </a:t>
            </a:r>
            <a:r>
              <a:rPr lang="en-US" altLang="zh-CN" dirty="0" err="1"/>
              <a:t>managedb</a:t>
            </a:r>
            <a:r>
              <a:rPr lang="zh-CN" altLang="zh-CN" dirty="0"/>
              <a:t>，并在其中创建表</a:t>
            </a:r>
            <a:r>
              <a:rPr lang="en-US" altLang="zh-CN" dirty="0"/>
              <a:t>goods</a:t>
            </a:r>
            <a:r>
              <a:rPr lang="zh-CN" altLang="zh-CN" dirty="0"/>
              <a:t>，表中包含</a:t>
            </a:r>
            <a:r>
              <a:rPr lang="en-US" altLang="zh-CN" dirty="0"/>
              <a:t>id</a:t>
            </a:r>
            <a:r>
              <a:rPr lang="zh-CN" altLang="zh-CN" dirty="0"/>
              <a:t>、</a:t>
            </a:r>
            <a:r>
              <a:rPr lang="en-US" altLang="zh-CN" dirty="0"/>
              <a:t>name</a:t>
            </a:r>
            <a:r>
              <a:rPr lang="zh-CN" altLang="zh-CN" dirty="0"/>
              <a:t>、</a:t>
            </a:r>
            <a:r>
              <a:rPr lang="en-US" altLang="zh-CN" dirty="0" err="1"/>
              <a:t>gnumber</a:t>
            </a:r>
            <a:r>
              <a:rPr lang="zh-CN" altLang="zh-CN" dirty="0"/>
              <a:t>、</a:t>
            </a:r>
            <a:r>
              <a:rPr lang="en-US" altLang="zh-CN" dirty="0"/>
              <a:t>price</a:t>
            </a:r>
            <a:r>
              <a:rPr lang="zh-CN" altLang="zh-CN" dirty="0"/>
              <a:t>等</a:t>
            </a:r>
            <a:r>
              <a:rPr lang="en-US" altLang="zh-CN" dirty="0"/>
              <a:t>4</a:t>
            </a:r>
            <a:r>
              <a:rPr lang="zh-CN" altLang="zh-CN" dirty="0"/>
              <a:t>列，其中</a:t>
            </a:r>
            <a:r>
              <a:rPr lang="en-US" altLang="zh-CN" dirty="0"/>
              <a:t>id</a:t>
            </a:r>
            <a:r>
              <a:rPr lang="zh-CN" altLang="zh-CN" dirty="0"/>
              <a:t>为主键（</a:t>
            </a:r>
            <a:r>
              <a:rPr lang="en-US" altLang="zh-CN" dirty="0"/>
              <a:t>primary key</a:t>
            </a:r>
            <a:r>
              <a:rPr lang="zh-CN" altLang="zh-CN" dirty="0"/>
              <a:t>）。</a:t>
            </a:r>
          </a:p>
          <a:p>
            <a:pPr marL="0" indent="0">
              <a:buNone/>
            </a:pPr>
            <a:endParaRPr lang="zh-CN" altLang="zh-CN" dirty="0"/>
          </a:p>
          <a:p>
            <a:pPr marL="514350" lvl="1" indent="0">
              <a:buNone/>
            </a:pPr>
            <a:r>
              <a:rPr lang="en-US" altLang="zh-CN" dirty="0"/>
              <a:t>&gt;&gt;&gt; import sqlite3               # </a:t>
            </a:r>
            <a:r>
              <a:rPr lang="zh-CN" altLang="zh-CN" dirty="0"/>
              <a:t>导入</a:t>
            </a:r>
            <a:r>
              <a:rPr lang="en-US" altLang="zh-CN" dirty="0"/>
              <a:t>sqlite3</a:t>
            </a:r>
            <a:r>
              <a:rPr lang="zh-CN" altLang="zh-CN" dirty="0"/>
              <a:t>模块</a:t>
            </a:r>
          </a:p>
          <a:p>
            <a:pPr marL="514350" lvl="1" indent="0">
              <a:buNone/>
            </a:pPr>
            <a:r>
              <a:rPr lang="en-US" altLang="zh-CN" dirty="0"/>
              <a:t>&gt;&gt;&gt; </a:t>
            </a:r>
            <a:r>
              <a:rPr lang="en-US" altLang="zh-CN" dirty="0" err="1"/>
              <a:t>dbstr</a:t>
            </a:r>
            <a:r>
              <a:rPr lang="en-US" altLang="zh-CN" dirty="0"/>
              <a:t>="d:/</a:t>
            </a:r>
            <a:r>
              <a:rPr lang="en-US" altLang="zh-CN" dirty="0" err="1"/>
              <a:t>sqlite</a:t>
            </a:r>
            <a:r>
              <a:rPr lang="en-US" altLang="zh-CN" dirty="0"/>
              <a:t>/</a:t>
            </a:r>
            <a:r>
              <a:rPr lang="en-US" altLang="zh-CN" dirty="0" err="1"/>
              <a:t>managedb.db</a:t>
            </a:r>
            <a:r>
              <a:rPr lang="en-US" altLang="zh-CN" dirty="0"/>
              <a:t>"  </a:t>
            </a:r>
            <a:endParaRPr lang="zh-CN" altLang="zh-CN" dirty="0"/>
          </a:p>
          <a:p>
            <a:pPr marL="514350" lvl="1" indent="0">
              <a:buNone/>
            </a:pPr>
            <a:r>
              <a:rPr lang="en-US" altLang="zh-CN" dirty="0"/>
              <a:t>&gt;&gt;&gt; con=sqlite3.connect(</a:t>
            </a:r>
            <a:r>
              <a:rPr lang="en-US" altLang="zh-CN" dirty="0" err="1"/>
              <a:t>dbstr</a:t>
            </a:r>
            <a:r>
              <a:rPr lang="en-US" altLang="zh-CN" dirty="0"/>
              <a:t>) #</a:t>
            </a:r>
            <a:r>
              <a:rPr lang="zh-CN" altLang="zh-CN" dirty="0"/>
              <a:t>创建 </a:t>
            </a:r>
            <a:r>
              <a:rPr lang="en-US" altLang="zh-CN" dirty="0" err="1"/>
              <a:t>sqlite</a:t>
            </a:r>
            <a:r>
              <a:rPr lang="zh-CN" altLang="zh-CN" dirty="0"/>
              <a:t>数据库</a:t>
            </a:r>
          </a:p>
          <a:p>
            <a:pPr marL="514350" lvl="1" indent="0">
              <a:buNone/>
            </a:pPr>
            <a:r>
              <a:rPr lang="en-US" altLang="zh-CN" dirty="0"/>
              <a:t>&gt;&gt;&gt; </a:t>
            </a:r>
            <a:r>
              <a:rPr lang="en-US" altLang="zh-CN" dirty="0" err="1"/>
              <a:t>stmt</a:t>
            </a:r>
            <a:r>
              <a:rPr lang="en-US" altLang="zh-CN" dirty="0"/>
              <a:t>="create table goods(id </a:t>
            </a:r>
            <a:r>
              <a:rPr lang="en-US" altLang="zh-CN" dirty="0" err="1"/>
              <a:t>int</a:t>
            </a:r>
            <a:r>
              <a:rPr lang="en-US" altLang="zh-CN" dirty="0"/>
              <a:t> </a:t>
            </a:r>
            <a:r>
              <a:rPr lang="en-US" altLang="zh-CN" dirty="0" err="1"/>
              <a:t>primarykey,name,gnumber</a:t>
            </a:r>
            <a:r>
              <a:rPr lang="en-US" altLang="zh-CN" dirty="0"/>
              <a:t> integer(2),price )"</a:t>
            </a:r>
            <a:endParaRPr lang="zh-CN" altLang="zh-CN" dirty="0"/>
          </a:p>
          <a:p>
            <a:pPr marL="514350" lvl="1" indent="0">
              <a:buNone/>
            </a:pPr>
            <a:r>
              <a:rPr lang="en-US" altLang="zh-CN" dirty="0"/>
              <a:t>&gt;&gt;&gt; </a:t>
            </a:r>
            <a:r>
              <a:rPr lang="en-US" altLang="zh-CN" dirty="0" err="1"/>
              <a:t>con.execute</a:t>
            </a:r>
            <a:r>
              <a:rPr lang="en-US" altLang="zh-CN" dirty="0"/>
              <a:t>(</a:t>
            </a:r>
            <a:r>
              <a:rPr lang="en-US" altLang="zh-CN" dirty="0" err="1"/>
              <a:t>stmt</a:t>
            </a:r>
            <a:r>
              <a:rPr lang="en-US" altLang="zh-CN" dirty="0"/>
              <a:t>)</a:t>
            </a:r>
            <a:endParaRPr lang="zh-CN" altLang="zh-CN"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1755" y="854075"/>
            <a:ext cx="9039225" cy="787400"/>
          </a:xfrm>
        </p:spPr>
        <p:txBody>
          <a:bodyPr/>
          <a:lstStyle/>
          <a:p>
            <a:r>
              <a:rPr lang="en-US" altLang="zh-CN" b="1" dirty="0"/>
              <a:t>12.4 Python</a:t>
            </a:r>
            <a:r>
              <a:rPr lang="zh-CN" altLang="zh-CN" b="1" dirty="0"/>
              <a:t>的</a:t>
            </a:r>
            <a:r>
              <a:rPr lang="en-US" altLang="zh-CN" b="1" dirty="0"/>
              <a:t>SQLite3</a:t>
            </a:r>
            <a:r>
              <a:rPr lang="zh-CN" altLang="zh-CN" b="1" dirty="0"/>
              <a:t>编程</a:t>
            </a:r>
            <a:endParaRPr lang="zh-CN" altLang="en-US" dirty="0"/>
          </a:p>
        </p:txBody>
      </p:sp>
      <p:sp>
        <p:nvSpPr>
          <p:cNvPr id="3" name="内容占位符 2"/>
          <p:cNvSpPr>
            <a:spLocks noGrp="1"/>
          </p:cNvSpPr>
          <p:nvPr>
            <p:ph idx="4294967295"/>
          </p:nvPr>
        </p:nvSpPr>
        <p:spPr>
          <a:xfrm>
            <a:off x="71755" y="1640205"/>
            <a:ext cx="9036050" cy="4633595"/>
          </a:xfrm>
        </p:spPr>
        <p:txBody>
          <a:bodyPr/>
          <a:lstStyle/>
          <a:p>
            <a:r>
              <a:rPr lang="zh-CN" altLang="zh-CN" dirty="0"/>
              <a:t>数据库的插入、更新和删除操作</a:t>
            </a:r>
          </a:p>
          <a:p>
            <a:pPr lvl="1"/>
            <a:r>
              <a:rPr lang="zh-CN" altLang="zh-CN" dirty="0"/>
              <a:t>在数</a:t>
            </a:r>
            <a:r>
              <a:rPr lang="zh-CN" altLang="en-US" dirty="0"/>
              <a:t>据库</a:t>
            </a:r>
            <a:r>
              <a:rPr lang="zh-CN" altLang="zh-CN" dirty="0"/>
              <a:t>中插入、更新、删除记录的一般步骤如下。</a:t>
            </a:r>
          </a:p>
          <a:p>
            <a:pPr marL="713105" lvl="1" indent="0">
              <a:buNone/>
            </a:pPr>
            <a:r>
              <a:rPr lang="zh-CN" altLang="zh-CN" dirty="0"/>
              <a:t>（</a:t>
            </a:r>
            <a:r>
              <a:rPr lang="en-US" altLang="zh-CN" dirty="0"/>
              <a:t>1</a:t>
            </a:r>
            <a:r>
              <a:rPr lang="zh-CN" altLang="zh-CN" dirty="0"/>
              <a:t>）建立数据库连接。</a:t>
            </a:r>
          </a:p>
          <a:p>
            <a:pPr marL="713105" lvl="1" indent="0">
              <a:buNone/>
            </a:pPr>
            <a:r>
              <a:rPr lang="zh-CN" altLang="zh-CN" dirty="0"/>
              <a:t>（</a:t>
            </a:r>
            <a:r>
              <a:rPr lang="en-US" altLang="zh-CN" dirty="0"/>
              <a:t>2</a:t>
            </a:r>
            <a:r>
              <a:rPr lang="zh-CN" altLang="zh-CN" dirty="0"/>
              <a:t>）创建游标对象</a:t>
            </a:r>
            <a:r>
              <a:rPr lang="en-US" altLang="zh-CN" dirty="0"/>
              <a:t>cur</a:t>
            </a:r>
            <a:r>
              <a:rPr lang="zh-CN" altLang="zh-CN" dirty="0"/>
              <a:t>，使用</a:t>
            </a:r>
            <a:r>
              <a:rPr lang="en-US" altLang="zh-CN" dirty="0" err="1"/>
              <a:t>cur.execute</a:t>
            </a:r>
            <a:r>
              <a:rPr lang="en-US" altLang="zh-CN" dirty="0"/>
              <a:t>(</a:t>
            </a:r>
            <a:r>
              <a:rPr lang="en-US" altLang="zh-CN" dirty="0" err="1"/>
              <a:t>sql</a:t>
            </a:r>
            <a:r>
              <a:rPr lang="en-US" altLang="zh-CN" dirty="0"/>
              <a:t>)</a:t>
            </a:r>
            <a:r>
              <a:rPr lang="zh-CN" altLang="zh-CN" dirty="0"/>
              <a:t>方法执行</a:t>
            </a:r>
            <a:r>
              <a:rPr lang="en-US" altLang="zh-CN" dirty="0"/>
              <a:t>SQL</a:t>
            </a:r>
            <a:r>
              <a:rPr lang="zh-CN" altLang="zh-CN" dirty="0"/>
              <a:t>的</a:t>
            </a:r>
            <a:r>
              <a:rPr lang="en-US" altLang="zh-CN" dirty="0"/>
              <a:t>insert</a:t>
            </a:r>
            <a:r>
              <a:rPr lang="zh-CN" altLang="zh-CN" dirty="0"/>
              <a:t>、</a:t>
            </a:r>
            <a:r>
              <a:rPr lang="en-US" altLang="zh-CN" dirty="0"/>
              <a:t>update</a:t>
            </a:r>
            <a:r>
              <a:rPr lang="zh-CN" altLang="zh-CN" dirty="0"/>
              <a:t>、</a:t>
            </a:r>
            <a:r>
              <a:rPr lang="en-US" altLang="zh-CN" dirty="0"/>
              <a:t>delete</a:t>
            </a:r>
            <a:r>
              <a:rPr lang="zh-CN" altLang="zh-CN" dirty="0"/>
              <a:t>等语句，完成数据库记录的插入、更新、删除操作，并根据返回值判断操作结果。</a:t>
            </a:r>
          </a:p>
          <a:p>
            <a:pPr marL="713105" lvl="1" indent="0">
              <a:buNone/>
            </a:pPr>
            <a:r>
              <a:rPr lang="zh-CN" altLang="zh-CN" dirty="0"/>
              <a:t>（</a:t>
            </a:r>
            <a:r>
              <a:rPr lang="en-US" altLang="zh-CN" dirty="0"/>
              <a:t>3</a:t>
            </a:r>
            <a:r>
              <a:rPr lang="zh-CN" altLang="zh-CN" dirty="0"/>
              <a:t>）提交操作。</a:t>
            </a:r>
          </a:p>
          <a:p>
            <a:pPr marL="713105" lvl="1" indent="0">
              <a:buNone/>
            </a:pPr>
            <a:r>
              <a:rPr lang="zh-CN" altLang="zh-CN" dirty="0"/>
              <a:t>（</a:t>
            </a:r>
            <a:r>
              <a:rPr lang="en-US" altLang="zh-CN" dirty="0"/>
              <a:t>4</a:t>
            </a:r>
            <a:r>
              <a:rPr lang="zh-CN" altLang="zh-CN" dirty="0"/>
              <a:t>）关闭数据库。</a:t>
            </a:r>
            <a:endParaRPr lang="en-US" altLang="zh-CN" dirty="0"/>
          </a:p>
          <a:p>
            <a:pPr marL="713105" lvl="1" indent="0">
              <a:buNone/>
            </a:pPr>
            <a:endParaRPr lang="zh-CN" altLang="zh-CN" dirty="0"/>
          </a:p>
          <a:p>
            <a:pPr lvl="1"/>
            <a:r>
              <a:rPr lang="zh-CN" altLang="zh-CN" dirty="0"/>
              <a:t>例</a:t>
            </a:r>
            <a:r>
              <a:rPr lang="en-US" altLang="zh-CN" dirty="0"/>
              <a:t>12-12 </a:t>
            </a:r>
            <a:r>
              <a:rPr lang="zh-CN" altLang="zh-CN" dirty="0"/>
              <a:t>在</a:t>
            </a:r>
            <a:r>
              <a:rPr lang="en-US" altLang="zh-CN" dirty="0"/>
              <a:t>goods</a:t>
            </a:r>
            <a:r>
              <a:rPr lang="zh-CN" altLang="zh-CN" dirty="0"/>
              <a:t>表中完成记录的插入、更新和刪除操作。</a:t>
            </a:r>
          </a:p>
          <a:p>
            <a:pPr lvl="1"/>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71755" y="854075"/>
            <a:ext cx="9039225" cy="787400"/>
          </a:xfrm>
        </p:spPr>
        <p:txBody>
          <a:bodyPr/>
          <a:lstStyle/>
          <a:p>
            <a:r>
              <a:rPr lang="en-US" altLang="zh-CN" dirty="0"/>
              <a:t>12.5 SQLite</a:t>
            </a:r>
            <a:r>
              <a:rPr lang="zh-CN" altLang="zh-CN" dirty="0"/>
              <a:t>编程的应用</a:t>
            </a:r>
            <a:endParaRPr lang="zh-CN" altLang="en-US" dirty="0"/>
          </a:p>
        </p:txBody>
      </p:sp>
      <p:sp>
        <p:nvSpPr>
          <p:cNvPr id="9219" name="内容占位符 2"/>
          <p:cNvSpPr>
            <a:spLocks noGrp="1"/>
          </p:cNvSpPr>
          <p:nvPr>
            <p:ph idx="4294967295"/>
          </p:nvPr>
        </p:nvSpPr>
        <p:spPr>
          <a:xfrm>
            <a:off x="71755" y="1640205"/>
            <a:ext cx="3670935" cy="4633595"/>
          </a:xfrm>
        </p:spPr>
        <p:txBody>
          <a:bodyPr/>
          <a:lstStyle/>
          <a:p>
            <a:pPr marL="627380" lvl="1"/>
            <a:r>
              <a:rPr lang="zh-CN" altLang="zh-CN" dirty="0"/>
              <a:t>使用</a:t>
            </a:r>
            <a:r>
              <a:rPr lang="en-US" altLang="zh-CN" dirty="0"/>
              <a:t>SQLite</a:t>
            </a:r>
            <a:r>
              <a:rPr lang="zh-CN" altLang="zh-CN" dirty="0"/>
              <a:t>数据库实现一个简单的订单管理系统。</a:t>
            </a:r>
            <a:endParaRPr lang="en-US" altLang="zh-CN" dirty="0"/>
          </a:p>
          <a:p>
            <a:pPr marL="627380" lvl="1"/>
            <a:r>
              <a:rPr lang="zh-CN" altLang="zh-CN" dirty="0"/>
              <a:t>数据库名称为</a:t>
            </a:r>
            <a:r>
              <a:rPr lang="en-US" altLang="zh-CN" dirty="0" err="1"/>
              <a:t>test.db</a:t>
            </a:r>
            <a:r>
              <a:rPr lang="zh-CN" altLang="zh-CN" dirty="0"/>
              <a:t>，订单数据保存在</a:t>
            </a:r>
            <a:r>
              <a:rPr lang="en-US" altLang="zh-CN" dirty="0"/>
              <a:t>order1</a:t>
            </a:r>
            <a:r>
              <a:rPr lang="zh-CN" altLang="zh-CN" dirty="0"/>
              <a:t>表中，实现的是订单数据的增删改查的功能。</a:t>
            </a:r>
            <a:endParaRPr lang="en-US" altLang="zh-CN" dirty="0"/>
          </a:p>
          <a:p>
            <a:pPr marL="627380" lvl="1"/>
            <a:r>
              <a:rPr lang="zh-CN" altLang="zh-CN" dirty="0"/>
              <a:t>应用程序中涉及的函数及功能如表。</a:t>
            </a:r>
          </a:p>
          <a:p>
            <a:endParaRPr lang="en-US" altLang="zh-CN" dirty="0"/>
          </a:p>
          <a:p>
            <a:pPr lvl="1"/>
            <a:endParaRPr lang="en-US" altLang="zh-CN" dirty="0"/>
          </a:p>
          <a:p>
            <a:pPr lvl="1"/>
            <a:endParaRPr lang="zh-CN" altLang="zh-CN" dirty="0"/>
          </a:p>
        </p:txBody>
      </p:sp>
      <p:graphicFrame>
        <p:nvGraphicFramePr>
          <p:cNvPr id="2" name="表格 1"/>
          <p:cNvGraphicFramePr>
            <a:graphicFrameLocks noGrp="1"/>
          </p:cNvGraphicFramePr>
          <p:nvPr>
            <p:custDataLst>
              <p:tags r:id="rId1"/>
            </p:custDataLst>
          </p:nvPr>
        </p:nvGraphicFramePr>
        <p:xfrm>
          <a:off x="3887862" y="1874788"/>
          <a:ext cx="5081270" cy="3301365"/>
        </p:xfrm>
        <a:graphic>
          <a:graphicData uri="http://schemas.openxmlformats.org/drawingml/2006/table">
            <a:tbl>
              <a:tblPr firstRow="1" firstCol="1" bandRow="1">
                <a:tableStyleId>{0660B408-B3CF-4A94-85FC-2B1E0A45F4A2}</a:tableStyleId>
              </a:tblPr>
              <a:tblGrid>
                <a:gridCol w="2251075">
                  <a:extLst>
                    <a:ext uri="{9D8B030D-6E8A-4147-A177-3AD203B41FA5}">
                      <a16:colId xmlns:a16="http://schemas.microsoft.com/office/drawing/2014/main" val="20000"/>
                    </a:ext>
                  </a:extLst>
                </a:gridCol>
                <a:gridCol w="2830195">
                  <a:extLst>
                    <a:ext uri="{9D8B030D-6E8A-4147-A177-3AD203B41FA5}">
                      <a16:colId xmlns:a16="http://schemas.microsoft.com/office/drawing/2014/main" val="20001"/>
                    </a:ext>
                  </a:extLst>
                </a:gridCol>
              </a:tblGrid>
              <a:tr h="330200">
                <a:tc>
                  <a:txBody>
                    <a:bodyPr/>
                    <a:lstStyle/>
                    <a:p>
                      <a:pPr indent="228600" algn="just">
                        <a:spcBef>
                          <a:spcPts val="120"/>
                        </a:spcBef>
                        <a:spcAft>
                          <a:spcPts val="120"/>
                        </a:spcAft>
                      </a:pPr>
                      <a:r>
                        <a:rPr lang="zh-CN" sz="2000" kern="1000" dirty="0">
                          <a:effectLst/>
                        </a:rPr>
                        <a:t>函数名称</a:t>
                      </a:r>
                      <a:endParaRPr lang="zh-CN" sz="2000" kern="1000" dirty="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a:effectLst/>
                        </a:rPr>
                        <a:t>函数功能</a:t>
                      </a:r>
                      <a:endParaRPr lang="zh-CN" sz="20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0"/>
                  </a:ext>
                </a:extLst>
              </a:tr>
              <a:tr h="330200">
                <a:tc>
                  <a:txBody>
                    <a:bodyPr/>
                    <a:lstStyle/>
                    <a:p>
                      <a:pPr algn="just">
                        <a:spcBef>
                          <a:spcPts val="120"/>
                        </a:spcBef>
                        <a:spcAft>
                          <a:spcPts val="120"/>
                        </a:spcAft>
                      </a:pPr>
                      <a:r>
                        <a:rPr lang="en-US" sz="2000" kern="1000">
                          <a:effectLst/>
                        </a:rPr>
                        <a:t>getConnection()</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a:effectLst/>
                        </a:rPr>
                        <a:t>连接数据库的通用函数</a:t>
                      </a:r>
                      <a:endParaRPr lang="zh-CN" sz="20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1"/>
                  </a:ext>
                </a:extLst>
              </a:tr>
              <a:tr h="330200">
                <a:tc>
                  <a:txBody>
                    <a:bodyPr/>
                    <a:lstStyle/>
                    <a:p>
                      <a:pPr algn="just">
                        <a:spcBef>
                          <a:spcPts val="120"/>
                        </a:spcBef>
                        <a:spcAft>
                          <a:spcPts val="120"/>
                        </a:spcAft>
                      </a:pPr>
                      <a:r>
                        <a:rPr lang="en-US" sz="2000" kern="1000">
                          <a:effectLst/>
                        </a:rPr>
                        <a:t>showAllData()</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a:effectLst/>
                        </a:rPr>
                        <a:t>显示所有记录</a:t>
                      </a:r>
                      <a:endParaRPr lang="zh-CN" sz="20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2"/>
                  </a:ext>
                </a:extLst>
              </a:tr>
              <a:tr h="660400">
                <a:tc>
                  <a:txBody>
                    <a:bodyPr/>
                    <a:lstStyle/>
                    <a:p>
                      <a:pPr algn="just">
                        <a:spcBef>
                          <a:spcPts val="120"/>
                        </a:spcBef>
                        <a:spcAft>
                          <a:spcPts val="120"/>
                        </a:spcAft>
                      </a:pPr>
                      <a:r>
                        <a:rPr lang="en-US" sz="2000" kern="1000" dirty="0" err="1">
                          <a:effectLst/>
                        </a:rPr>
                        <a:t>getOrderListInfo</a:t>
                      </a:r>
                      <a:r>
                        <a:rPr lang="en-US" sz="2000" kern="1000" dirty="0">
                          <a:effectLst/>
                        </a:rPr>
                        <a:t>()</a:t>
                      </a:r>
                      <a:endParaRPr lang="zh-CN" sz="2000" kern="1000" dirty="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dirty="0">
                          <a:effectLst/>
                        </a:rPr>
                        <a:t>获得用户输入数据</a:t>
                      </a:r>
                      <a:endParaRPr lang="zh-CN" sz="2000" kern="1000" dirty="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3"/>
                  </a:ext>
                </a:extLst>
              </a:tr>
              <a:tr h="329565">
                <a:tc>
                  <a:txBody>
                    <a:bodyPr/>
                    <a:lstStyle/>
                    <a:p>
                      <a:pPr algn="just">
                        <a:spcBef>
                          <a:spcPts val="120"/>
                        </a:spcBef>
                        <a:spcAft>
                          <a:spcPts val="120"/>
                        </a:spcAft>
                      </a:pPr>
                      <a:r>
                        <a:rPr lang="en-US" sz="2000" kern="1000">
                          <a:effectLst/>
                        </a:rPr>
                        <a:t>addRec()</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a:effectLst/>
                        </a:rPr>
                        <a:t>增加记录</a:t>
                      </a:r>
                      <a:endParaRPr lang="zh-CN" sz="20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4"/>
                  </a:ext>
                </a:extLst>
              </a:tr>
              <a:tr h="330200">
                <a:tc>
                  <a:txBody>
                    <a:bodyPr/>
                    <a:lstStyle/>
                    <a:p>
                      <a:pPr algn="just">
                        <a:spcBef>
                          <a:spcPts val="120"/>
                        </a:spcBef>
                        <a:spcAft>
                          <a:spcPts val="120"/>
                        </a:spcAft>
                      </a:pPr>
                      <a:r>
                        <a:rPr lang="en-US" sz="2000" kern="1000">
                          <a:effectLst/>
                        </a:rPr>
                        <a:t>delRec()</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a:effectLst/>
                        </a:rPr>
                        <a:t>删除记录</a:t>
                      </a:r>
                      <a:endParaRPr lang="zh-CN" sz="20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5"/>
                  </a:ext>
                </a:extLst>
              </a:tr>
              <a:tr h="330200">
                <a:tc>
                  <a:txBody>
                    <a:bodyPr/>
                    <a:lstStyle/>
                    <a:p>
                      <a:pPr algn="just">
                        <a:spcBef>
                          <a:spcPts val="120"/>
                        </a:spcBef>
                        <a:spcAft>
                          <a:spcPts val="120"/>
                        </a:spcAft>
                      </a:pPr>
                      <a:r>
                        <a:rPr lang="en-US" sz="2000" kern="1000">
                          <a:effectLst/>
                        </a:rPr>
                        <a:t>modifyRec(</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a:effectLst/>
                        </a:rPr>
                        <a:t>修改记录</a:t>
                      </a:r>
                      <a:endParaRPr lang="zh-CN" sz="20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6"/>
                  </a:ext>
                </a:extLst>
              </a:tr>
              <a:tr h="330200">
                <a:tc>
                  <a:txBody>
                    <a:bodyPr/>
                    <a:lstStyle/>
                    <a:p>
                      <a:pPr algn="just">
                        <a:spcBef>
                          <a:spcPts val="120"/>
                        </a:spcBef>
                        <a:spcAft>
                          <a:spcPts val="120"/>
                        </a:spcAft>
                      </a:pPr>
                      <a:r>
                        <a:rPr lang="en-US" sz="2000" kern="1000">
                          <a:effectLst/>
                        </a:rPr>
                        <a:t>searchRec()</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a:effectLst/>
                        </a:rPr>
                        <a:t>查找记录</a:t>
                      </a:r>
                      <a:endParaRPr lang="zh-CN" sz="20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7"/>
                  </a:ext>
                </a:extLst>
              </a:tr>
              <a:tr h="330200">
                <a:tc>
                  <a:txBody>
                    <a:bodyPr/>
                    <a:lstStyle/>
                    <a:p>
                      <a:pPr algn="just">
                        <a:spcBef>
                          <a:spcPts val="120"/>
                        </a:spcBef>
                        <a:spcAft>
                          <a:spcPts val="120"/>
                        </a:spcAft>
                      </a:pPr>
                      <a:r>
                        <a:rPr lang="en-US" sz="2000" kern="1000">
                          <a:effectLst/>
                        </a:rPr>
                        <a:t>continueif()</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dirty="0">
                          <a:effectLst/>
                        </a:rPr>
                        <a:t>判断是否继续操作</a:t>
                      </a:r>
                      <a:endParaRPr lang="zh-CN" sz="2000" kern="1000" dirty="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8"/>
                  </a:ext>
                </a:extLst>
              </a:tr>
            </a:tbl>
          </a:graphicData>
        </a:graphic>
      </p:graphicFrame>
      <p:sp>
        <p:nvSpPr>
          <p:cNvPr id="3" name="标题 1"/>
          <p:cNvSpPr>
            <a:spLocks noGrp="1"/>
          </p:cNvSpPr>
          <p:nvPr/>
        </p:nvSpPr>
        <p:spPr>
          <a:xfrm>
            <a:off x="3742690" y="1641475"/>
            <a:ext cx="5368925" cy="4632960"/>
          </a:xfrm>
          <a:prstGeom prst="rect">
            <a:avLst/>
          </a:prstGeom>
          <a:noFill/>
          <a:ln w="9525" algn="ctr">
            <a:solidFill>
              <a:schemeClr val="tx2"/>
            </a:solidFill>
            <a:miter lim="800000"/>
          </a:ln>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2400">
                <a:solidFill>
                  <a:srgbClr val="051AB3"/>
                </a:solidFill>
                <a:latin typeface="+mj-lt"/>
                <a:ea typeface="+mj-ea"/>
                <a:cs typeface="+mj-cs"/>
              </a:defRPr>
            </a:lvl1pPr>
            <a:lvl2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9pPr>
          </a:lstStyle>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1755" y="854075"/>
            <a:ext cx="9039225" cy="787400"/>
          </a:xfrm>
        </p:spPr>
        <p:txBody>
          <a:bodyPr/>
          <a:lstStyle/>
          <a:p>
            <a:pPr eaLnBrk="1" hangingPunct="1"/>
            <a:r>
              <a:rPr lang="zh-CN" altLang="en-US" dirty="0">
                <a:solidFill>
                  <a:srgbClr val="126ABA"/>
                </a:solidFill>
              </a:rPr>
              <a:t>小结</a:t>
            </a:r>
          </a:p>
        </p:txBody>
      </p:sp>
      <p:sp>
        <p:nvSpPr>
          <p:cNvPr id="21507" name="Rectangle 3"/>
          <p:cNvSpPr>
            <a:spLocks noGrp="1" noChangeArrowheads="1"/>
          </p:cNvSpPr>
          <p:nvPr>
            <p:ph type="body" idx="4294967295"/>
          </p:nvPr>
        </p:nvSpPr>
        <p:spPr>
          <a:xfrm>
            <a:off x="71755" y="1640205"/>
            <a:ext cx="9036050" cy="4633595"/>
          </a:xfrm>
        </p:spPr>
        <p:txBody>
          <a:bodyPr/>
          <a:lstStyle/>
          <a:p>
            <a:r>
              <a:rPr lang="zh-CN" altLang="zh-CN" b="0" dirty="0"/>
              <a:t>数据库、数据库系统、数据库管理系统等基本概念</a:t>
            </a:r>
          </a:p>
          <a:p>
            <a:r>
              <a:rPr lang="zh-CN" altLang="zh-CN" b="0" dirty="0"/>
              <a:t>关系型数据库是目前的主流数据库</a:t>
            </a:r>
            <a:r>
              <a:rPr lang="zh-CN" altLang="en-US" b="0" dirty="0"/>
              <a:t>，</a:t>
            </a:r>
            <a:r>
              <a:rPr lang="zh-CN" altLang="zh-CN" b="0" dirty="0"/>
              <a:t>关系与二维表是等价的</a:t>
            </a:r>
          </a:p>
          <a:p>
            <a:r>
              <a:rPr lang="zh-CN" altLang="zh-CN" b="0" dirty="0"/>
              <a:t>实体之间的对应关系称为实体间的联系</a:t>
            </a:r>
          </a:p>
          <a:p>
            <a:r>
              <a:rPr lang="en-US" altLang="zh-CN" b="0" dirty="0"/>
              <a:t>Python</a:t>
            </a:r>
            <a:r>
              <a:rPr lang="zh-CN" altLang="zh-CN" b="0" dirty="0"/>
              <a:t>自带的关系型数据库</a:t>
            </a:r>
            <a:r>
              <a:rPr lang="en-US" altLang="zh-CN" b="0" dirty="0"/>
              <a:t>SQLite</a:t>
            </a:r>
            <a:r>
              <a:rPr lang="zh-CN" altLang="zh-CN" b="0" dirty="0"/>
              <a:t>是一种开源的、嵌入式数据库</a:t>
            </a:r>
          </a:p>
          <a:p>
            <a:r>
              <a:rPr lang="en-US" altLang="zh-CN" b="0" dirty="0"/>
              <a:t>SQLite3</a:t>
            </a:r>
            <a:r>
              <a:rPr lang="zh-CN" altLang="zh-CN" b="0" dirty="0"/>
              <a:t>交互模式常用的命令，</a:t>
            </a:r>
            <a:r>
              <a:rPr lang="en-US" altLang="zh-CN" b="0" dirty="0"/>
              <a:t>SQLite3</a:t>
            </a:r>
            <a:r>
              <a:rPr lang="zh-CN" altLang="zh-CN" b="0" dirty="0"/>
              <a:t>数据库使用动态的数据类型</a:t>
            </a:r>
          </a:p>
          <a:p>
            <a:r>
              <a:rPr lang="en-US" altLang="zh-CN" b="0" dirty="0"/>
              <a:t>SQL</a:t>
            </a:r>
            <a:r>
              <a:rPr lang="zh-CN" altLang="zh-CN" b="0" dirty="0"/>
              <a:t>语言</a:t>
            </a:r>
            <a:r>
              <a:rPr lang="zh-CN" altLang="en-US" b="0" dirty="0"/>
              <a:t>基本知识</a:t>
            </a:r>
            <a:endParaRPr lang="en-US" altLang="zh-CN" b="0" dirty="0"/>
          </a:p>
          <a:p>
            <a:r>
              <a:rPr lang="zh-CN" altLang="zh-CN" b="0" dirty="0"/>
              <a:t>用</a:t>
            </a:r>
            <a:r>
              <a:rPr lang="en-US" altLang="zh-CN" b="0" dirty="0"/>
              <a:t>SQLite</a:t>
            </a:r>
            <a:r>
              <a:rPr lang="zh-CN" altLang="zh-CN" b="0" dirty="0"/>
              <a:t>数据库实现一个简单的订单管理系统</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71755" y="854075"/>
            <a:ext cx="9039225" cy="787400"/>
          </a:xfrm>
        </p:spPr>
        <p:txBody>
          <a:bodyPr/>
          <a:lstStyle/>
          <a:p>
            <a:pPr eaLnBrk="1" hangingPunct="1"/>
            <a:r>
              <a:rPr lang="zh-CN" altLang="en-US"/>
              <a:t>作业</a:t>
            </a:r>
            <a:r>
              <a:rPr lang="en-US" altLang="zh-CN"/>
              <a:t>:</a:t>
            </a:r>
            <a:endParaRPr lang="zh-CN" altLang="en-US"/>
          </a:p>
        </p:txBody>
      </p:sp>
      <p:sp>
        <p:nvSpPr>
          <p:cNvPr id="16387" name="Rectangle 3"/>
          <p:cNvSpPr>
            <a:spLocks noGrp="1" noChangeArrowheads="1"/>
          </p:cNvSpPr>
          <p:nvPr>
            <p:ph type="body" idx="4294967295"/>
          </p:nvPr>
        </p:nvSpPr>
        <p:spPr>
          <a:xfrm>
            <a:off x="71755" y="1640205"/>
            <a:ext cx="9036050" cy="4633595"/>
          </a:xfrm>
        </p:spPr>
        <p:txBody>
          <a:bodyPr/>
          <a:lstStyle/>
          <a:p>
            <a:pPr marL="0" indent="0">
              <a:spcBef>
                <a:spcPts val="600"/>
              </a:spcBef>
              <a:buNone/>
            </a:pPr>
            <a:r>
              <a:rPr lang="zh-CN" altLang="zh-CN" b="0" dirty="0"/>
              <a:t> </a:t>
            </a:r>
            <a:endParaRPr lang="en-US" altLang="zh-CN" b="0" dirty="0"/>
          </a:p>
          <a:p>
            <a:pPr marL="0" indent="0">
              <a:spcBef>
                <a:spcPts val="600"/>
              </a:spcBef>
              <a:buNone/>
            </a:pPr>
            <a:r>
              <a:rPr lang="zh-CN" altLang="zh-CN" b="0" dirty="0"/>
              <a:t>设计</a:t>
            </a:r>
            <a:r>
              <a:rPr lang="en-US" altLang="zh-CN" b="0" dirty="0"/>
              <a:t>GUI</a:t>
            </a:r>
            <a:r>
              <a:rPr lang="zh-CN" altLang="zh-CN" b="0" dirty="0"/>
              <a:t>界面，模拟用户登录功能，用户输入用户名和密码，如果正确提示登录成功；否则提示登录失败，用户的密码信息保存在</a:t>
            </a:r>
            <a:r>
              <a:rPr lang="en-US" altLang="zh-CN" b="0" dirty="0"/>
              <a:t>SQLite</a:t>
            </a:r>
            <a:r>
              <a:rPr lang="zh-CN" altLang="zh-CN" b="0" dirty="0"/>
              <a:t>数据库中。</a:t>
            </a:r>
            <a:endParaRPr lang="zh-CN" alt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bg/>
                                          </p:spTgt>
                                        </p:tgtEl>
                                        <p:attrNameLst>
                                          <p:attrName>style.visibility</p:attrName>
                                        </p:attrNameLst>
                                      </p:cBhvr>
                                      <p:to>
                                        <p:strVal val="visible"/>
                                      </p:to>
                                    </p:set>
                                    <p:animEffect transition="in" filter="blinds(horizontal)">
                                      <p:cBhvr>
                                        <p:cTn id="7" dur="500"/>
                                        <p:tgtEl>
                                          <p:spTgt spid="16387">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12" dur="500"/>
                                        <p:tgtEl>
                                          <p:spTgt spid="163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7" dur="500"/>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1653" y="3800802"/>
            <a:ext cx="2585085" cy="92202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Thanks</a:t>
            </a:r>
            <a:endParaRPr lang="zh-CN" alt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14038"/>
          <a:stretch>
            <a:fillRect/>
          </a:stretch>
        </p:blipFill>
        <p:spPr>
          <a:xfrm rot="1470693" flipH="1">
            <a:off x="611560" y="1485692"/>
            <a:ext cx="3118104" cy="18969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b="1" dirty="0"/>
              <a:t>12.1 </a:t>
            </a:r>
            <a:r>
              <a:rPr lang="zh-CN" altLang="zh-CN" b="1" dirty="0"/>
              <a:t>数据库的基础知识</a:t>
            </a:r>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数据库的概念</a:t>
            </a:r>
          </a:p>
          <a:p>
            <a:pPr lvl="1"/>
            <a:r>
              <a:rPr lang="zh-CN" altLang="zh-CN" dirty="0"/>
              <a:t>数据库（</a:t>
            </a:r>
            <a:r>
              <a:rPr lang="en-US" altLang="zh-CN" dirty="0"/>
              <a:t>Data Base</a:t>
            </a:r>
            <a:r>
              <a:rPr lang="zh-CN" altLang="zh-CN" dirty="0"/>
              <a:t>，</a:t>
            </a:r>
            <a:r>
              <a:rPr lang="en-US" altLang="zh-CN" dirty="0"/>
              <a:t>DB</a:t>
            </a:r>
            <a:r>
              <a:rPr lang="zh-CN" altLang="zh-CN" dirty="0"/>
              <a:t>）将大量数据按照一定的方式组织并存储起来，是相互关联的数据的集合。</a:t>
            </a:r>
          </a:p>
          <a:p>
            <a:pPr lvl="1"/>
            <a:r>
              <a:rPr lang="zh-CN" altLang="zh-CN" dirty="0"/>
              <a:t>数据库为用户提供安全、高效、快速检索和修改的数据集合。</a:t>
            </a:r>
          </a:p>
          <a:p>
            <a:pPr lvl="1"/>
            <a:r>
              <a:rPr lang="zh-CN" altLang="zh-CN" dirty="0"/>
              <a:t>数据库在数据库系统中使用，其核心是数据库管理系统。</a:t>
            </a:r>
          </a:p>
          <a:p>
            <a:pPr marL="713105" lvl="1" indent="0">
              <a:buNone/>
            </a:pPr>
            <a:r>
              <a:rPr lang="en-US" altLang="zh-CN" dirty="0"/>
              <a:t>1</a:t>
            </a:r>
            <a:r>
              <a:rPr lang="zh-CN" altLang="zh-CN" dirty="0"/>
              <a:t>．数据库系统</a:t>
            </a:r>
          </a:p>
          <a:p>
            <a:pPr marL="713105" lvl="1" indent="0">
              <a:buNone/>
            </a:pPr>
            <a:r>
              <a:rPr lang="en-US" altLang="zh-CN" dirty="0"/>
              <a:t>2</a:t>
            </a:r>
            <a:r>
              <a:rPr lang="zh-CN" altLang="zh-CN" dirty="0"/>
              <a:t>．数据库管理系统</a:t>
            </a:r>
            <a:endParaRPr lang="en-US" altLang="zh-CN" dirty="0"/>
          </a:p>
          <a:p>
            <a:pPr lvl="2"/>
            <a:r>
              <a:rPr lang="zh-CN" altLang="zh-CN" dirty="0"/>
              <a:t>数据定义功能。</a:t>
            </a:r>
          </a:p>
          <a:p>
            <a:pPr lvl="2"/>
            <a:r>
              <a:rPr lang="zh-CN" altLang="zh-CN" dirty="0"/>
              <a:t>数据操纵功能。</a:t>
            </a:r>
          </a:p>
          <a:p>
            <a:pPr lvl="2"/>
            <a:r>
              <a:rPr lang="zh-CN" altLang="zh-CN" dirty="0"/>
              <a:t>数据库的运行管理。</a:t>
            </a:r>
          </a:p>
          <a:p>
            <a:pPr lvl="2"/>
            <a:r>
              <a:rPr lang="zh-CN" altLang="zh-CN" dirty="0"/>
              <a:t>数据通信功能。</a:t>
            </a:r>
          </a:p>
          <a:p>
            <a:pPr marL="713105" lvl="1" indent="0">
              <a:buNone/>
            </a:pPr>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b="1" dirty="0"/>
              <a:t>12.1 </a:t>
            </a:r>
            <a:r>
              <a:rPr lang="zh-CN" altLang="zh-CN" b="1" dirty="0"/>
              <a:t>数据库的基础知识</a:t>
            </a:r>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关系型数据库</a:t>
            </a:r>
          </a:p>
          <a:p>
            <a:pPr marL="514350" lvl="1" indent="0">
              <a:buNone/>
            </a:pPr>
            <a:r>
              <a:rPr lang="zh-CN" altLang="zh-CN" dirty="0"/>
              <a:t>关系型数据库是目前的主流数据库。</a:t>
            </a:r>
          </a:p>
          <a:p>
            <a:pPr marL="514350" lvl="1" indent="0">
              <a:buNone/>
            </a:pPr>
            <a:r>
              <a:rPr lang="en-US" altLang="zh-CN" dirty="0"/>
              <a:t>1</a:t>
            </a:r>
            <a:r>
              <a:rPr lang="zh-CN" altLang="zh-CN" dirty="0"/>
              <a:t>．关系型数据库的基本概念</a:t>
            </a:r>
          </a:p>
          <a:p>
            <a:pPr lvl="1"/>
            <a:r>
              <a:rPr lang="zh-CN" altLang="zh-CN" dirty="0"/>
              <a:t>关系</a:t>
            </a:r>
            <a:r>
              <a:rPr lang="zh-CN" altLang="en-US" dirty="0"/>
              <a:t>、</a:t>
            </a:r>
            <a:r>
              <a:rPr lang="zh-CN" altLang="zh-CN" dirty="0"/>
              <a:t>元组</a:t>
            </a:r>
            <a:r>
              <a:rPr lang="zh-CN" altLang="en-US" dirty="0"/>
              <a:t>、</a:t>
            </a:r>
            <a:r>
              <a:rPr lang="zh-CN" altLang="zh-CN" dirty="0"/>
              <a:t>属性</a:t>
            </a:r>
            <a:r>
              <a:rPr lang="zh-CN" altLang="en-US" dirty="0"/>
              <a:t>、</a:t>
            </a:r>
            <a:r>
              <a:rPr lang="zh-CN" altLang="zh-CN" dirty="0"/>
              <a:t>域</a:t>
            </a:r>
            <a:r>
              <a:rPr lang="zh-CN" altLang="en-US" dirty="0"/>
              <a:t>、</a:t>
            </a:r>
            <a:r>
              <a:rPr lang="zh-CN" altLang="zh-CN" dirty="0"/>
              <a:t>关键字。</a:t>
            </a:r>
          </a:p>
          <a:p>
            <a:pPr marL="514350" lvl="1" indent="0">
              <a:buNone/>
            </a:pPr>
            <a:r>
              <a:rPr lang="en-US" altLang="zh-CN" dirty="0"/>
              <a:t>2.</a:t>
            </a:r>
            <a:r>
              <a:rPr lang="zh-CN" altLang="zh-CN" dirty="0"/>
              <a:t>实体间联系的类型</a:t>
            </a:r>
          </a:p>
          <a:p>
            <a:pPr lvl="1"/>
            <a:r>
              <a:rPr lang="zh-CN" altLang="zh-CN" dirty="0"/>
              <a:t>实体是指客观世界的事物，实体的集合构成实体集，在关系数据库中用二维表来描述实体。</a:t>
            </a:r>
            <a:endParaRPr lang="en-US" altLang="zh-CN" dirty="0"/>
          </a:p>
          <a:p>
            <a:pPr lvl="1"/>
            <a:r>
              <a:rPr lang="zh-CN" altLang="zh-CN" dirty="0"/>
              <a:t>实体之间有各种各样的联系，归纳起来有以下</a:t>
            </a:r>
            <a:r>
              <a:rPr lang="en-US" altLang="zh-CN" dirty="0"/>
              <a:t>3</a:t>
            </a:r>
            <a:r>
              <a:rPr lang="zh-CN" altLang="zh-CN" dirty="0"/>
              <a:t>种类型。</a:t>
            </a:r>
          </a:p>
          <a:p>
            <a:pPr marL="514350" lvl="1" indent="0">
              <a:buNone/>
            </a:pPr>
            <a:r>
              <a:rPr lang="en-US" altLang="zh-CN" dirty="0"/>
              <a:t>	</a:t>
            </a:r>
            <a:r>
              <a:rPr lang="zh-CN" altLang="zh-CN" dirty="0"/>
              <a:t>一对一联系（</a:t>
            </a:r>
            <a:r>
              <a:rPr lang="en-US" altLang="zh-CN" dirty="0"/>
              <a:t>1</a:t>
            </a:r>
            <a:r>
              <a:rPr lang="zh-CN" altLang="zh-CN" dirty="0"/>
              <a:t>∶</a:t>
            </a:r>
            <a:r>
              <a:rPr lang="en-US" altLang="zh-CN" dirty="0"/>
              <a:t>1</a:t>
            </a:r>
            <a:r>
              <a:rPr lang="zh-CN" altLang="zh-CN" dirty="0"/>
              <a:t>）</a:t>
            </a:r>
            <a:r>
              <a:rPr lang="zh-CN" altLang="en-US" dirty="0"/>
              <a:t>，</a:t>
            </a:r>
            <a:r>
              <a:rPr lang="zh-CN" altLang="zh-CN" dirty="0"/>
              <a:t>一对多联系（</a:t>
            </a:r>
            <a:r>
              <a:rPr lang="en-US" altLang="zh-CN" dirty="0"/>
              <a:t>1</a:t>
            </a:r>
            <a:r>
              <a:rPr lang="zh-CN" altLang="zh-CN" dirty="0"/>
              <a:t>∶</a:t>
            </a:r>
            <a:r>
              <a:rPr lang="en-US" altLang="zh-CN" i="1" dirty="0"/>
              <a:t>n</a:t>
            </a:r>
            <a:r>
              <a:rPr lang="zh-CN" altLang="zh-CN" dirty="0"/>
              <a:t>）</a:t>
            </a:r>
            <a:r>
              <a:rPr lang="zh-CN" altLang="en-US" dirty="0"/>
              <a:t>，</a:t>
            </a:r>
            <a:r>
              <a:rPr lang="zh-CN" altLang="zh-CN" dirty="0"/>
              <a:t>多对多联系（</a:t>
            </a:r>
            <a:r>
              <a:rPr lang="en-US" altLang="zh-CN" i="1" dirty="0"/>
              <a:t>m</a:t>
            </a:r>
            <a:r>
              <a:rPr lang="zh-CN" altLang="zh-CN" dirty="0"/>
              <a:t>∶</a:t>
            </a:r>
            <a:r>
              <a:rPr lang="en-US" altLang="zh-CN" i="1" dirty="0"/>
              <a:t>n</a:t>
            </a:r>
            <a:r>
              <a:rPr lang="zh-CN" altLang="zh-CN" dirty="0"/>
              <a:t>）</a:t>
            </a:r>
          </a:p>
          <a:p>
            <a:pPr lvl="1"/>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b="1" dirty="0"/>
              <a:t>12.1 </a:t>
            </a:r>
            <a:r>
              <a:rPr lang="zh-CN" altLang="zh-CN" b="1" dirty="0"/>
              <a:t>数据库的基础知识</a:t>
            </a:r>
          </a:p>
        </p:txBody>
      </p:sp>
      <p:sp>
        <p:nvSpPr>
          <p:cNvPr id="8195" name="Rectangle 3"/>
          <p:cNvSpPr>
            <a:spLocks noGrp="1" noChangeArrowheads="1"/>
          </p:cNvSpPr>
          <p:nvPr>
            <p:ph type="body" idx="4294967295"/>
          </p:nvPr>
        </p:nvSpPr>
        <p:spPr>
          <a:xfrm>
            <a:off x="71755" y="1640205"/>
            <a:ext cx="9036050" cy="4633595"/>
          </a:xfrm>
        </p:spPr>
        <p:txBody>
          <a:bodyPr/>
          <a:lstStyle/>
          <a:p>
            <a:r>
              <a:rPr lang="en-US" altLang="zh-CN" dirty="0"/>
              <a:t>Python</a:t>
            </a:r>
            <a:r>
              <a:rPr lang="zh-CN" altLang="zh-CN" dirty="0"/>
              <a:t>的</a:t>
            </a:r>
            <a:r>
              <a:rPr lang="en-US" altLang="zh-CN" dirty="0"/>
              <a:t>sqlite3</a:t>
            </a:r>
            <a:r>
              <a:rPr lang="zh-CN" altLang="zh-CN" dirty="0"/>
              <a:t>模块</a:t>
            </a:r>
          </a:p>
          <a:p>
            <a:pPr lvl="1">
              <a:spcBef>
                <a:spcPts val="1200"/>
              </a:spcBef>
            </a:pPr>
            <a:r>
              <a:rPr lang="en-US" altLang="zh-CN" dirty="0"/>
              <a:t>Python</a:t>
            </a:r>
            <a:r>
              <a:rPr lang="zh-CN" altLang="zh-CN" dirty="0"/>
              <a:t>内置了</a:t>
            </a:r>
            <a:r>
              <a:rPr lang="en-US" altLang="zh-CN" dirty="0"/>
              <a:t>SQLite</a:t>
            </a:r>
            <a:r>
              <a:rPr lang="zh-CN" altLang="zh-CN" dirty="0"/>
              <a:t>数据库，通过内置的</a:t>
            </a:r>
            <a:r>
              <a:rPr lang="en-US" altLang="zh-CN" dirty="0"/>
              <a:t>sqlite3</a:t>
            </a:r>
            <a:r>
              <a:rPr lang="zh-CN" altLang="zh-CN" dirty="0"/>
              <a:t>模块可以直接访问数据库。</a:t>
            </a:r>
            <a:endParaRPr lang="en-US" altLang="zh-CN" dirty="0"/>
          </a:p>
          <a:p>
            <a:pPr lvl="1">
              <a:spcBef>
                <a:spcPts val="1200"/>
              </a:spcBef>
            </a:pPr>
            <a:r>
              <a:rPr lang="en-US" altLang="zh-CN" dirty="0"/>
              <a:t>sqlite3</a:t>
            </a:r>
            <a:r>
              <a:rPr lang="zh-CN" altLang="zh-CN" dirty="0"/>
              <a:t>提供的</a:t>
            </a:r>
            <a:r>
              <a:rPr lang="en-US" altLang="zh-CN" dirty="0"/>
              <a:t>Python</a:t>
            </a:r>
            <a:r>
              <a:rPr lang="zh-CN" altLang="zh-CN" dirty="0"/>
              <a:t>程序上遵守</a:t>
            </a:r>
            <a:r>
              <a:rPr lang="en-US" altLang="zh-CN" dirty="0"/>
              <a:t>Python DB-API</a:t>
            </a:r>
            <a:r>
              <a:rPr lang="zh-CN" altLang="zh-CN" dirty="0"/>
              <a:t>规范。</a:t>
            </a:r>
            <a:endParaRPr lang="en-US" altLang="zh-CN" dirty="0"/>
          </a:p>
          <a:p>
            <a:pPr lvl="1">
              <a:spcBef>
                <a:spcPts val="1200"/>
              </a:spcBef>
            </a:pPr>
            <a:r>
              <a:rPr lang="en-US" altLang="zh-CN" dirty="0"/>
              <a:t>Python DB-API</a:t>
            </a:r>
            <a:r>
              <a:rPr lang="zh-CN" altLang="zh-CN" dirty="0"/>
              <a:t>是为不同的数据库提供的访问接口规范</a:t>
            </a:r>
            <a:r>
              <a:rPr lang="zh-CN" altLang="en-US" dirty="0"/>
              <a:t>。</a:t>
            </a:r>
            <a:endParaRPr lang="en-US" altLang="zh-CN" dirty="0"/>
          </a:p>
          <a:p>
            <a:pPr lvl="1">
              <a:spcBef>
                <a:spcPts val="1200"/>
              </a:spcBef>
            </a:pPr>
            <a:r>
              <a:rPr lang="zh-CN" altLang="zh-CN" dirty="0"/>
              <a:t>该接口定义了一系列必需的对象和数据库存取方式，以便为各种底层数据库系统和多样的数据库接口程序提供一致的访问接口。</a:t>
            </a:r>
            <a:endParaRPr lang="en-US" altLang="zh-CN" dirty="0"/>
          </a:p>
          <a:p>
            <a:pPr lvl="1"/>
            <a:endParaRPr lang="zh-CN" altLang="zh-CN" dirty="0"/>
          </a:p>
          <a:p>
            <a:pPr lvl="1"/>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12.2 SQLite</a:t>
            </a:r>
            <a:r>
              <a:rPr lang="zh-CN" altLang="zh-CN" dirty="0"/>
              <a:t>数据库</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en-US" altLang="zh-CN" dirty="0"/>
              <a:t>SQLite</a:t>
            </a:r>
            <a:r>
              <a:rPr lang="zh-CN" altLang="zh-CN" dirty="0"/>
              <a:t>数据库简介</a:t>
            </a:r>
          </a:p>
          <a:p>
            <a:pPr lvl="1"/>
            <a:r>
              <a:rPr lang="en-US" altLang="zh-CN" dirty="0"/>
              <a:t>SQLite</a:t>
            </a:r>
            <a:r>
              <a:rPr lang="zh-CN" altLang="zh-CN" dirty="0"/>
              <a:t>是用</a:t>
            </a:r>
            <a:r>
              <a:rPr lang="en-US" altLang="zh-CN" dirty="0"/>
              <a:t>C</a:t>
            </a:r>
            <a:r>
              <a:rPr lang="zh-CN" altLang="zh-CN" dirty="0"/>
              <a:t>语言编写的嵌入式数据库，体积很小。</a:t>
            </a:r>
          </a:p>
          <a:p>
            <a:pPr lvl="1"/>
            <a:r>
              <a:rPr lang="en-US" altLang="zh-CN" dirty="0"/>
              <a:t>SQLite</a:t>
            </a:r>
            <a:r>
              <a:rPr lang="zh-CN" altLang="zh-CN" dirty="0"/>
              <a:t>不需要一个单独的服务器进程或操作系统（无服务器的），也不需要配置。一个完整的 </a:t>
            </a:r>
            <a:r>
              <a:rPr lang="en-US" altLang="zh-CN" dirty="0"/>
              <a:t>SQLite</a:t>
            </a:r>
            <a:r>
              <a:rPr lang="zh-CN" altLang="zh-CN" dirty="0"/>
              <a:t>数据库存储在单一的跨平台的磁盘文件中。</a:t>
            </a:r>
            <a:endParaRPr lang="en-US" altLang="zh-CN" dirty="0"/>
          </a:p>
          <a:p>
            <a:pPr lvl="1"/>
            <a:r>
              <a:rPr lang="en-US" altLang="zh-CN" dirty="0"/>
              <a:t>SQLite</a:t>
            </a:r>
            <a:r>
              <a:rPr lang="zh-CN" altLang="zh-CN" dirty="0"/>
              <a:t>支持</a:t>
            </a:r>
            <a:r>
              <a:rPr lang="en-US" altLang="zh-CN" dirty="0"/>
              <a:t>SQL92</a:t>
            </a:r>
            <a:r>
              <a:rPr lang="zh-CN" altLang="zh-CN" dirty="0"/>
              <a:t>（</a:t>
            </a:r>
            <a:r>
              <a:rPr lang="en-US" altLang="zh-CN" dirty="0"/>
              <a:t>SQL2</a:t>
            </a:r>
            <a:r>
              <a:rPr lang="zh-CN" altLang="zh-CN" dirty="0"/>
              <a:t>）标准的大多数查询语言的功能，并提供了简单和易于使用的</a:t>
            </a:r>
            <a:r>
              <a:rPr lang="en-US" altLang="zh-CN" dirty="0" err="1"/>
              <a:t>APl</a:t>
            </a:r>
            <a:r>
              <a:rPr lang="zh-CN" altLang="zh-CN" dirty="0"/>
              <a:t>。</a:t>
            </a:r>
          </a:p>
          <a:p>
            <a:pPr lvl="1"/>
            <a:endParaRPr lang="zh-CN" altLang="zh-CN" dirty="0"/>
          </a:p>
          <a:p>
            <a:pPr lvl="2"/>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12.2 SQLite</a:t>
            </a:r>
            <a:r>
              <a:rPr lang="zh-CN" altLang="zh-CN" dirty="0"/>
              <a:t>数据库</a:t>
            </a:r>
            <a:endParaRPr lang="zh-CN" altLang="zh-CN" b="1" dirty="0"/>
          </a:p>
        </p:txBody>
      </p:sp>
      <p:sp>
        <p:nvSpPr>
          <p:cNvPr id="8195" name="Rectangle 3"/>
          <p:cNvSpPr>
            <a:spLocks noGrp="1" noChangeArrowheads="1"/>
          </p:cNvSpPr>
          <p:nvPr>
            <p:ph type="body" idx="4294967295"/>
          </p:nvPr>
        </p:nvSpPr>
        <p:spPr>
          <a:xfrm>
            <a:off x="71755" y="1640205"/>
            <a:ext cx="4246880" cy="4633595"/>
          </a:xfrm>
        </p:spPr>
        <p:txBody>
          <a:bodyPr/>
          <a:lstStyle/>
          <a:p>
            <a:r>
              <a:rPr lang="zh-CN" altLang="zh-CN" dirty="0"/>
              <a:t>下载和安装</a:t>
            </a:r>
            <a:r>
              <a:rPr lang="en-US" altLang="zh-CN" dirty="0"/>
              <a:t>SQLite</a:t>
            </a:r>
            <a:r>
              <a:rPr lang="zh-CN" altLang="zh-CN" dirty="0"/>
              <a:t>数据库</a:t>
            </a:r>
          </a:p>
          <a:p>
            <a:pPr lvl="1"/>
            <a:r>
              <a:rPr lang="en-US" altLang="zh-CN" dirty="0"/>
              <a:t>SQLite</a:t>
            </a:r>
            <a:r>
              <a:rPr lang="zh-CN" altLang="zh-CN" dirty="0"/>
              <a:t>是开源的数据库，可以在其官网免费下载。</a:t>
            </a:r>
          </a:p>
          <a:p>
            <a:pPr lvl="1"/>
            <a:r>
              <a:rPr lang="en-US" altLang="zh-CN" dirty="0"/>
              <a:t>SQLite3</a:t>
            </a:r>
            <a:r>
              <a:rPr lang="zh-CN" altLang="zh-CN" dirty="0"/>
              <a:t>是</a:t>
            </a:r>
            <a:r>
              <a:rPr lang="en-US" altLang="zh-CN" dirty="0"/>
              <a:t>SQLite</a:t>
            </a:r>
            <a:r>
              <a:rPr lang="zh-CN" altLang="zh-CN" dirty="0"/>
              <a:t>的第</a:t>
            </a:r>
            <a:r>
              <a:rPr lang="en-US" altLang="zh-CN" dirty="0"/>
              <a:t>3</a:t>
            </a:r>
            <a:r>
              <a:rPr lang="zh-CN" altLang="zh-CN" dirty="0"/>
              <a:t>个版本</a:t>
            </a:r>
            <a:r>
              <a:rPr lang="zh-CN" altLang="en-US" dirty="0"/>
              <a:t>。</a:t>
            </a:r>
            <a:endParaRPr lang="zh-CN" altLang="zh-CN" dirty="0"/>
          </a:p>
          <a:p>
            <a:pPr lvl="1"/>
            <a:r>
              <a:rPr lang="en-US" altLang="zh-CN" dirty="0"/>
              <a:t>SQLite</a:t>
            </a:r>
            <a:r>
              <a:rPr lang="zh-CN" altLang="zh-CN" dirty="0"/>
              <a:t>数据库不需要安装，直接运行</a:t>
            </a:r>
            <a:r>
              <a:rPr lang="en-US" altLang="zh-CN" dirty="0"/>
              <a:t>sqlite3.exe</a:t>
            </a:r>
            <a:r>
              <a:rPr lang="zh-CN" altLang="zh-CN" dirty="0"/>
              <a:t>，即可打开</a:t>
            </a:r>
            <a:r>
              <a:rPr lang="en-US" altLang="zh-CN" dirty="0"/>
              <a:t>SQLite</a:t>
            </a:r>
            <a:r>
              <a:rPr lang="zh-CN" altLang="zh-CN" dirty="0"/>
              <a:t>数据库的命令行窗口</a:t>
            </a:r>
            <a:r>
              <a:rPr lang="zh-CN" altLang="en-US" dirty="0"/>
              <a:t>。</a:t>
            </a:r>
            <a:endParaRPr lang="zh-CN" altLang="zh-CN" dirty="0"/>
          </a:p>
          <a:p>
            <a:pPr lvl="1"/>
            <a:endParaRPr lang="zh-CN" altLang="zh-CN" dirty="0"/>
          </a:p>
          <a:p>
            <a:pPr lvl="2"/>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4457065" y="2085975"/>
            <a:ext cx="4486910" cy="3372485"/>
          </a:xfrm>
          <a:prstGeom prst="rect">
            <a:avLst/>
          </a:prstGeom>
        </p:spPr>
      </p:pic>
      <p:sp>
        <p:nvSpPr>
          <p:cNvPr id="2" name="Rectangle 2"/>
          <p:cNvSpPr>
            <a:spLocks noGrp="1" noChangeArrowheads="1"/>
          </p:cNvSpPr>
          <p:nvPr/>
        </p:nvSpPr>
        <p:spPr>
          <a:xfrm>
            <a:off x="4318635" y="1641475"/>
            <a:ext cx="4792980" cy="4631690"/>
          </a:xfrm>
          <a:prstGeom prst="rect">
            <a:avLst/>
          </a:prstGeom>
          <a:noFill/>
          <a:ln w="9525" algn="ctr">
            <a:solidFill>
              <a:schemeClr val="tx2"/>
            </a:solidFill>
            <a:miter lim="800000"/>
          </a:ln>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2400">
                <a:solidFill>
                  <a:srgbClr val="051AB3"/>
                </a:solidFill>
                <a:latin typeface="+mj-lt"/>
                <a:ea typeface="+mj-ea"/>
                <a:cs typeface="+mj-cs"/>
              </a:defRPr>
            </a:lvl1pPr>
            <a:lvl2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9pPr>
          </a:lstStyle>
          <a:p>
            <a:endParaRPr lang="zh-CN" altLang="zh-C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12.2 SQLite</a:t>
            </a:r>
            <a:r>
              <a:rPr lang="zh-CN" altLang="zh-CN" dirty="0"/>
              <a:t>数据库</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en-US" altLang="zh-CN" dirty="0"/>
              <a:t>SQLite3</a:t>
            </a:r>
            <a:r>
              <a:rPr lang="zh-CN" altLang="zh-CN" dirty="0"/>
              <a:t>常用命令</a:t>
            </a:r>
            <a:endParaRPr lang="en-US" altLang="zh-CN" dirty="0"/>
          </a:p>
          <a:p>
            <a:pPr lvl="1"/>
            <a:r>
              <a:rPr lang="en-US" altLang="zh-CN" dirty="0"/>
              <a:t>SQLite3</a:t>
            </a:r>
            <a:r>
              <a:rPr lang="zh-CN" altLang="zh-CN" dirty="0"/>
              <a:t>命令可以分为两类，一类是</a:t>
            </a:r>
            <a:r>
              <a:rPr lang="en-US" altLang="zh-CN" dirty="0"/>
              <a:t>SQLite3</a:t>
            </a:r>
            <a:r>
              <a:rPr lang="zh-CN" altLang="zh-CN" dirty="0"/>
              <a:t>交互模式命令，另一类是</a:t>
            </a:r>
            <a:r>
              <a:rPr lang="en-US" altLang="zh-CN" dirty="0"/>
              <a:t>SQL</a:t>
            </a:r>
            <a:r>
              <a:rPr lang="zh-CN" altLang="zh-CN" dirty="0"/>
              <a:t>命令。</a:t>
            </a:r>
          </a:p>
          <a:p>
            <a:pPr lvl="1"/>
            <a:r>
              <a:rPr lang="en-US" altLang="zh-CN" dirty="0"/>
              <a:t>SQLite3</a:t>
            </a:r>
            <a:r>
              <a:rPr lang="zh-CN" altLang="zh-CN" dirty="0"/>
              <a:t>交互模式常用的命令</a:t>
            </a:r>
            <a:r>
              <a:rPr lang="zh-CN" altLang="en-US" dirty="0"/>
              <a:t>。</a:t>
            </a:r>
            <a:endParaRPr lang="zh-CN" altLang="zh-CN" dirty="0"/>
          </a:p>
          <a:p>
            <a:pPr lvl="2"/>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graphicFrame>
        <p:nvGraphicFramePr>
          <p:cNvPr id="2" name="表格 1"/>
          <p:cNvGraphicFramePr>
            <a:graphicFrameLocks noGrp="1"/>
          </p:cNvGraphicFramePr>
          <p:nvPr>
            <p:custDataLst>
              <p:tags r:id="rId1"/>
            </p:custDataLst>
          </p:nvPr>
        </p:nvGraphicFramePr>
        <p:xfrm>
          <a:off x="481638" y="3203069"/>
          <a:ext cx="8352928" cy="2952325"/>
        </p:xfrm>
        <a:graphic>
          <a:graphicData uri="http://schemas.openxmlformats.org/drawingml/2006/table">
            <a:tbl>
              <a:tblPr firstRow="1" firstCol="1" bandRow="1">
                <a:tableStyleId>{5DA37D80-6434-44D0-A028-1B22A696006F}</a:tableStyleId>
              </a:tblPr>
              <a:tblGrid>
                <a:gridCol w="2952328">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328036">
                <a:tc>
                  <a:txBody>
                    <a:bodyPr/>
                    <a:lstStyle/>
                    <a:p>
                      <a:pPr indent="228600" algn="just">
                        <a:spcBef>
                          <a:spcPts val="120"/>
                        </a:spcBef>
                        <a:spcAft>
                          <a:spcPts val="120"/>
                        </a:spcAft>
                      </a:pPr>
                      <a:r>
                        <a:rPr lang="zh-CN" sz="2000" kern="1000" dirty="0">
                          <a:effectLst/>
                        </a:rPr>
                        <a:t>交互命令</a:t>
                      </a:r>
                      <a:endParaRPr lang="zh-CN" sz="2000" kern="1000" dirty="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a:effectLst/>
                        </a:rPr>
                        <a:t>功能</a:t>
                      </a:r>
                      <a:endParaRPr lang="zh-CN" sz="20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0"/>
                  </a:ext>
                </a:extLst>
              </a:tr>
              <a:tr h="656073">
                <a:tc>
                  <a:txBody>
                    <a:bodyPr/>
                    <a:lstStyle/>
                    <a:p>
                      <a:pPr algn="just">
                        <a:spcBef>
                          <a:spcPts val="120"/>
                        </a:spcBef>
                        <a:spcAft>
                          <a:spcPts val="120"/>
                        </a:spcAft>
                      </a:pPr>
                      <a:r>
                        <a:rPr lang="en-US" sz="2000" kern="1000" dirty="0">
                          <a:effectLst/>
                        </a:rPr>
                        <a:t>sqlite3.exe [</a:t>
                      </a:r>
                      <a:r>
                        <a:rPr lang="en-US" sz="2000" kern="1000" dirty="0" err="1">
                          <a:effectLst/>
                        </a:rPr>
                        <a:t>dbname</a:t>
                      </a:r>
                      <a:r>
                        <a:rPr lang="en-US" sz="2000" kern="1000" dirty="0">
                          <a:effectLst/>
                        </a:rPr>
                        <a:t>]</a:t>
                      </a:r>
                      <a:endParaRPr lang="zh-CN" sz="2000" kern="1000" dirty="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a:effectLst/>
                        </a:rPr>
                        <a:t>启动</a:t>
                      </a:r>
                      <a:r>
                        <a:rPr lang="en-US" sz="2000" kern="1000">
                          <a:effectLst/>
                        </a:rPr>
                        <a:t>sqlite3</a:t>
                      </a:r>
                      <a:r>
                        <a:rPr lang="zh-CN" sz="2000" kern="1000">
                          <a:effectLst/>
                        </a:rPr>
                        <a:t>的交互模式，并创建</a:t>
                      </a:r>
                      <a:r>
                        <a:rPr lang="en-US" sz="2000" kern="1000">
                          <a:effectLst/>
                        </a:rPr>
                        <a:t>dbname</a:t>
                      </a:r>
                      <a:r>
                        <a:rPr lang="zh-CN" sz="2000" kern="1000">
                          <a:effectLst/>
                        </a:rPr>
                        <a:t>数据库</a:t>
                      </a:r>
                      <a:endParaRPr lang="zh-CN" sz="2000" kern="100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1"/>
                  </a:ext>
                </a:extLst>
              </a:tr>
              <a:tr h="328036">
                <a:tc>
                  <a:txBody>
                    <a:bodyPr/>
                    <a:lstStyle/>
                    <a:p>
                      <a:pPr algn="just">
                        <a:spcBef>
                          <a:spcPts val="120"/>
                        </a:spcBef>
                        <a:spcAft>
                          <a:spcPts val="120"/>
                        </a:spcAft>
                      </a:pPr>
                      <a:r>
                        <a:rPr lang="en-US" sz="2000" kern="1000" dirty="0">
                          <a:effectLst/>
                        </a:rPr>
                        <a:t>.open </a:t>
                      </a:r>
                      <a:r>
                        <a:rPr lang="en-US" sz="2000" kern="1000" dirty="0" err="1">
                          <a:effectLst/>
                        </a:rPr>
                        <a:t>dbname</a:t>
                      </a:r>
                      <a:endParaRPr lang="zh-CN" sz="2000" kern="1000" dirty="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dirty="0">
                          <a:effectLst/>
                        </a:rPr>
                        <a:t>创建数据库</a:t>
                      </a:r>
                      <a:r>
                        <a:rPr lang="zh-CN" altLang="en-US" sz="2000" kern="1000" dirty="0">
                          <a:effectLst/>
                        </a:rPr>
                        <a:t>或</a:t>
                      </a:r>
                      <a:r>
                        <a:rPr lang="zh-CN" sz="2000" kern="1000" dirty="0">
                          <a:effectLst/>
                        </a:rPr>
                        <a:t>打开数据库</a:t>
                      </a:r>
                      <a:endParaRPr lang="zh-CN" sz="2000" kern="1000" dirty="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2"/>
                  </a:ext>
                </a:extLst>
              </a:tr>
              <a:tr h="328036">
                <a:tc>
                  <a:txBody>
                    <a:bodyPr/>
                    <a:lstStyle/>
                    <a:p>
                      <a:pPr algn="just">
                        <a:spcBef>
                          <a:spcPts val="120"/>
                        </a:spcBef>
                        <a:spcAft>
                          <a:spcPts val="120"/>
                        </a:spcAft>
                      </a:pPr>
                      <a:r>
                        <a:rPr lang="en-US" sz="2000" kern="1000">
                          <a:effectLst/>
                        </a:rPr>
                        <a:t>.databases</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dirty="0">
                          <a:effectLst/>
                        </a:rPr>
                        <a:t>显示当前打开的数据库文件</a:t>
                      </a:r>
                      <a:endParaRPr lang="zh-CN" sz="2000" kern="1000" dirty="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3"/>
                  </a:ext>
                </a:extLst>
              </a:tr>
              <a:tr h="328036">
                <a:tc>
                  <a:txBody>
                    <a:bodyPr/>
                    <a:lstStyle/>
                    <a:p>
                      <a:pPr algn="just">
                        <a:spcBef>
                          <a:spcPts val="120"/>
                        </a:spcBef>
                        <a:spcAft>
                          <a:spcPts val="120"/>
                        </a:spcAft>
                      </a:pPr>
                      <a:r>
                        <a:rPr lang="en-US" sz="2000" kern="1000">
                          <a:effectLst/>
                        </a:rPr>
                        <a:t>.tables</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dirty="0">
                          <a:effectLst/>
                        </a:rPr>
                        <a:t>查看当前数据库下的所有表</a:t>
                      </a:r>
                      <a:endParaRPr lang="zh-CN" sz="2000" kern="1000" dirty="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4"/>
                  </a:ext>
                </a:extLst>
              </a:tr>
              <a:tr h="328036">
                <a:tc>
                  <a:txBody>
                    <a:bodyPr/>
                    <a:lstStyle/>
                    <a:p>
                      <a:pPr algn="just">
                        <a:spcBef>
                          <a:spcPts val="120"/>
                        </a:spcBef>
                        <a:spcAft>
                          <a:spcPts val="120"/>
                        </a:spcAft>
                      </a:pPr>
                      <a:r>
                        <a:rPr lang="en-US" sz="2000" kern="1000">
                          <a:effectLst/>
                        </a:rPr>
                        <a:t>.schema [tbname]</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dirty="0">
                          <a:effectLst/>
                        </a:rPr>
                        <a:t>查看表结构信息</a:t>
                      </a:r>
                      <a:endParaRPr lang="zh-CN" sz="2000" kern="1000" dirty="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5"/>
                  </a:ext>
                </a:extLst>
              </a:tr>
              <a:tr h="328036">
                <a:tc>
                  <a:txBody>
                    <a:bodyPr/>
                    <a:lstStyle/>
                    <a:p>
                      <a:pPr algn="just">
                        <a:spcBef>
                          <a:spcPts val="120"/>
                        </a:spcBef>
                        <a:spcAft>
                          <a:spcPts val="120"/>
                        </a:spcAft>
                      </a:pPr>
                      <a:r>
                        <a:rPr lang="en-US" sz="2000" kern="1000">
                          <a:effectLst/>
                        </a:rPr>
                        <a:t>.exit</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dirty="0">
                          <a:effectLst/>
                        </a:rPr>
                        <a:t>退出交互模式</a:t>
                      </a:r>
                      <a:endParaRPr lang="zh-CN" sz="2000" kern="1000" dirty="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6"/>
                  </a:ext>
                </a:extLst>
              </a:tr>
              <a:tr h="328036">
                <a:tc>
                  <a:txBody>
                    <a:bodyPr/>
                    <a:lstStyle/>
                    <a:p>
                      <a:pPr algn="just">
                        <a:spcBef>
                          <a:spcPts val="120"/>
                        </a:spcBef>
                        <a:spcAft>
                          <a:spcPts val="120"/>
                        </a:spcAft>
                      </a:pPr>
                      <a:r>
                        <a:rPr lang="en-US" sz="2000" kern="1000">
                          <a:effectLst/>
                        </a:rPr>
                        <a:t>.help</a:t>
                      </a:r>
                      <a:endParaRPr lang="zh-CN" sz="2000" kern="1000">
                        <a:effectLst/>
                        <a:latin typeface="Times New Roman" panose="02020603050405020304"/>
                        <a:ea typeface="方正书宋简体"/>
                        <a:cs typeface="Times New Roman" panose="02020603050405020304"/>
                      </a:endParaRPr>
                    </a:p>
                  </a:txBody>
                  <a:tcPr marL="68580" marR="68580" marT="0" marB="0"/>
                </a:tc>
                <a:tc>
                  <a:txBody>
                    <a:bodyPr/>
                    <a:lstStyle/>
                    <a:p>
                      <a:pPr algn="just">
                        <a:spcBef>
                          <a:spcPts val="120"/>
                        </a:spcBef>
                        <a:spcAft>
                          <a:spcPts val="120"/>
                        </a:spcAft>
                      </a:pPr>
                      <a:r>
                        <a:rPr lang="zh-CN" sz="2000" kern="1000" dirty="0">
                          <a:effectLst/>
                        </a:rPr>
                        <a:t>列出命令的提示信息</a:t>
                      </a:r>
                      <a:endParaRPr lang="zh-CN" sz="2000" kern="1000" dirty="0">
                        <a:effectLst/>
                        <a:latin typeface="Times New Roman" panose="02020603050405020304"/>
                        <a:ea typeface="方正书宋简体"/>
                        <a:cs typeface="Times New Roman" panose="02020603050405020304"/>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12.2 SQLite</a:t>
            </a:r>
            <a:r>
              <a:rPr lang="zh-CN" altLang="zh-CN" dirty="0"/>
              <a:t>数据库</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en-US" altLang="zh-CN" dirty="0"/>
              <a:t>SQLite3</a:t>
            </a:r>
            <a:r>
              <a:rPr lang="zh-CN" altLang="zh-CN" dirty="0"/>
              <a:t>的数据类型</a:t>
            </a:r>
          </a:p>
          <a:p>
            <a:pPr lvl="1"/>
            <a:r>
              <a:rPr lang="en-US" altLang="zh-CN" dirty="0"/>
              <a:t>SQLite</a:t>
            </a:r>
            <a:r>
              <a:rPr lang="zh-CN" altLang="zh-CN" dirty="0"/>
              <a:t>数据库中的数据分为整数、小数、字符、日期、时间等类型。</a:t>
            </a:r>
            <a:endParaRPr lang="en-US" altLang="zh-CN" dirty="0"/>
          </a:p>
          <a:p>
            <a:pPr lvl="1"/>
            <a:r>
              <a:rPr lang="zh-CN" altLang="zh-CN" dirty="0"/>
              <a:t>动态的数据类型，数据库管理系统会根据列值自动判断列的数据类型。</a:t>
            </a:r>
            <a:endParaRPr lang="en-US" altLang="zh-CN" dirty="0"/>
          </a:p>
          <a:p>
            <a:pPr lvl="1"/>
            <a:r>
              <a:rPr lang="zh-CN" altLang="zh-CN" dirty="0"/>
              <a:t>静态数据类型取决于它的存储单元（所在列）的类型。</a:t>
            </a:r>
            <a:endParaRPr lang="en-US" altLang="zh-CN" dirty="0"/>
          </a:p>
          <a:p>
            <a:pPr lvl="1"/>
            <a:endParaRPr lang="zh-CN" altLang="zh-CN" dirty="0"/>
          </a:p>
          <a:p>
            <a:pPr lvl="1"/>
            <a:r>
              <a:rPr lang="en-US" altLang="zh-CN" dirty="0"/>
              <a:t>SQLite3</a:t>
            </a:r>
            <a:r>
              <a:rPr lang="zh-CN" altLang="zh-CN" dirty="0"/>
              <a:t>的动态数据类型向后兼容其他数据库普遍使用的静态类型</a:t>
            </a:r>
            <a:r>
              <a:rPr lang="zh-CN" altLang="en-US" dirty="0"/>
              <a:t>。</a:t>
            </a:r>
            <a:endParaRPr lang="zh-CN" altLang="zh-CN" dirty="0"/>
          </a:p>
          <a:p>
            <a:pPr lvl="1"/>
            <a:r>
              <a:rPr lang="en-US" altLang="zh-CN" dirty="0"/>
              <a:t>SQLite3</a:t>
            </a:r>
            <a:r>
              <a:rPr lang="zh-CN" altLang="zh-CN" dirty="0"/>
              <a:t>使用弱数据类型。</a:t>
            </a:r>
            <a:r>
              <a:rPr lang="en-US" altLang="zh-CN" dirty="0"/>
              <a:t>SQLite3</a:t>
            </a:r>
            <a:r>
              <a:rPr lang="zh-CN" altLang="zh-CN" dirty="0"/>
              <a:t>的表可以不声明列的类型</a:t>
            </a:r>
            <a:r>
              <a:rPr lang="zh-CN" altLang="en-US" dirty="0"/>
              <a:t>。</a:t>
            </a:r>
            <a:endParaRPr lang="zh-CN" altLang="zh-CN" dirty="0"/>
          </a:p>
          <a:p>
            <a:endParaRPr lang="en-US" altLang="zh-CN" dirty="0"/>
          </a:p>
          <a:p>
            <a:pPr lvl="2"/>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4090e16-ebc6-4045-a34d-902129123068}"/>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8fc75c77-eaf5-4c65-ab76-5a447b31fcbf}"/>
  <p:tag name="TABLE_ENDDRAG_ORIGIN_RECT" val="346*336"/>
  <p:tag name="TABLE_ENDDRAG_RECT" val="365*137*346*33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e76e895-fa55-48aa-b333-a20a124bbe82}"/>
  <p:tag name="TABLE_ENDDRAG_ORIGIN_RECT" val="400*259"/>
  <p:tag name="TABLE_ENDDRAG_RECT" val="306*147*400*259"/>
</p:tagLst>
</file>

<file path=ppt/theme/theme1.xml><?xml version="1.0" encoding="utf-8"?>
<a:theme xmlns:a="http://schemas.openxmlformats.org/drawingml/2006/main" name="1_尚学堂">
  <a:themeElements>
    <a:clrScheme name="尚学堂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尚学堂">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20000"/>
          </a:spcAft>
          <a:buClr>
            <a:srgbClr val="228A88"/>
          </a:buClr>
          <a:buSzTx/>
          <a:buFont typeface="Wingdings 2" panose="05020102010507070707" pitchFamily="18" charset="2"/>
          <a:buNone/>
          <a:defRPr kumimoji="0" lang="en-US" sz="2000" b="0" i="0" u="none" strike="noStrike" cap="none" normalizeH="0" baseline="0" smtClean="0">
            <a:ln>
              <a:noFill/>
            </a:ln>
            <a:solidFill>
              <a:srgbClr val="6699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20000"/>
          </a:spcAft>
          <a:buClr>
            <a:srgbClr val="228A88"/>
          </a:buClr>
          <a:buSzTx/>
          <a:buFont typeface="Wingdings 2" panose="05020102010507070707" pitchFamily="18" charset="2"/>
          <a:buNone/>
          <a:defRPr kumimoji="0" lang="en-US" sz="2000" b="0" i="0" u="none" strike="noStrike" cap="none" normalizeH="0" baseline="0" smtClean="0">
            <a:ln>
              <a:noFill/>
            </a:ln>
            <a:solidFill>
              <a:srgbClr val="669900"/>
            </a:solidFill>
            <a:effectLst/>
            <a:latin typeface="Arial" panose="020B0604020202020204" pitchFamily="34" charset="0"/>
            <a:ea typeface="宋体" panose="02010600030101010101" pitchFamily="2" charset="-122"/>
          </a:defRPr>
        </a:defPPr>
      </a:lstStyle>
    </a:lnDef>
  </a:objectDefaults>
  <a:extraClrSchemeLst>
    <a:extraClrScheme>
      <a:clrScheme name="尚学堂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尚学堂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尚学堂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尚学堂</Template>
  <TotalTime>41</TotalTime>
  <Words>2133</Words>
  <Application>Microsoft Office PowerPoint</Application>
  <PresentationFormat>全屏显示(4:3)</PresentationFormat>
  <Paragraphs>277</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微软雅黑</vt:lpstr>
      <vt:lpstr>Arial</vt:lpstr>
      <vt:lpstr>Times New Roman</vt:lpstr>
      <vt:lpstr>Wingdings 2</vt:lpstr>
      <vt:lpstr>1_尚学堂</vt:lpstr>
      <vt:lpstr>12  Python的数据库编程</vt:lpstr>
      <vt:lpstr>第12章 Python的数据库编程</vt:lpstr>
      <vt:lpstr>12.1 数据库的基础知识</vt:lpstr>
      <vt:lpstr>12.1 数据库的基础知识</vt:lpstr>
      <vt:lpstr>12.1 数据库的基础知识</vt:lpstr>
      <vt:lpstr>12.2 SQLite数据库</vt:lpstr>
      <vt:lpstr>12.2 SQLite数据库</vt:lpstr>
      <vt:lpstr>12.2 SQLite数据库</vt:lpstr>
      <vt:lpstr>12.2 SQLite数据库</vt:lpstr>
      <vt:lpstr>12.2 SQLite数据库</vt:lpstr>
      <vt:lpstr>12.2 SQLite数据库</vt:lpstr>
      <vt:lpstr>12.2 SQLite数据库</vt:lpstr>
      <vt:lpstr>12.3 关系数据库语言SQL</vt:lpstr>
      <vt:lpstr>12.3 关系数据库语言SQL</vt:lpstr>
      <vt:lpstr>12.3 关系数据库语言SQL</vt:lpstr>
      <vt:lpstr>12.3 关系数据库语言SQL</vt:lpstr>
      <vt:lpstr>12.3 关系数据库语言SQL</vt:lpstr>
      <vt:lpstr>12.3 关系数据库语言SQL</vt:lpstr>
      <vt:lpstr>12.3 关系数据库语言SQL</vt:lpstr>
      <vt:lpstr>12.4 Python的SQLite3编程</vt:lpstr>
      <vt:lpstr>12.4 Python的SQLite3编程</vt:lpstr>
      <vt:lpstr>12.4 Python的SQLite3编程</vt:lpstr>
      <vt:lpstr>12.4 Python的SQLite3编程</vt:lpstr>
      <vt:lpstr>12.5 SQLite编程的应用</vt:lpstr>
      <vt:lpstr>小结</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344</cp:revision>
  <dcterms:created xsi:type="dcterms:W3CDTF">2113-01-01T00:00:00Z</dcterms:created>
  <dcterms:modified xsi:type="dcterms:W3CDTF">2022-05-23T14:43:19Z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