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25"/>
  </p:handoutMasterIdLst>
  <p:sldIdLst>
    <p:sldId id="256" r:id="rId3"/>
    <p:sldId id="318" r:id="rId4"/>
    <p:sldId id="404" r:id="rId5"/>
    <p:sldId id="411" r:id="rId6"/>
    <p:sldId id="412" r:id="rId7"/>
    <p:sldId id="413" r:id="rId8"/>
    <p:sldId id="385" r:id="rId9"/>
    <p:sldId id="414" r:id="rId10"/>
    <p:sldId id="415" r:id="rId11"/>
    <p:sldId id="416" r:id="rId12"/>
    <p:sldId id="405" r:id="rId13"/>
    <p:sldId id="386" r:id="rId14"/>
    <p:sldId id="417" r:id="rId15"/>
    <p:sldId id="418" r:id="rId16"/>
    <p:sldId id="419" r:id="rId17"/>
    <p:sldId id="420" r:id="rId18"/>
    <p:sldId id="421" r:id="rId19"/>
    <p:sldId id="422" r:id="rId20"/>
    <p:sldId id="436" r:id="rId21"/>
    <p:sldId id="311" r:id="rId22"/>
    <p:sldId id="263" r:id="rId23"/>
    <p:sldId id="342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596" y="-96"/>
      </p:cViewPr>
      <p:guideLst>
        <p:guide orient="horz" pos="2160"/>
        <p:guide pos="28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9" Type="http://schemas.openxmlformats.org/officeDocument/2006/relationships/slide" Target="slides/slide21.xml"/><Relationship Id="rId18" Type="http://schemas.openxmlformats.org/officeDocument/2006/relationships/slide" Target="slides/slide19.xml"/><Relationship Id="rId17" Type="http://schemas.openxmlformats.org/officeDocument/2006/relationships/slide" Target="slides/slide18.xml"/><Relationship Id="rId16" Type="http://schemas.openxmlformats.org/officeDocument/2006/relationships/slide" Target="slides/slide17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4.xml"/><Relationship Id="rId12" Type="http://schemas.openxmlformats.org/officeDocument/2006/relationships/slide" Target="slides/slide13.xml"/><Relationship Id="rId11" Type="http://schemas.openxmlformats.org/officeDocument/2006/relationships/slide" Target="slides/slide12.xml"/><Relationship Id="rId10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5265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 smtClean="0"/>
              <a:t>13 </a:t>
            </a:r>
            <a:r>
              <a:rPr lang="zh-CN" altLang="zh-CN" sz="3200" dirty="0" smtClean="0"/>
              <a:t>科学</a:t>
            </a:r>
            <a:r>
              <a:rPr lang="zh-CN" altLang="zh-CN" sz="3200" dirty="0"/>
              <a:t>计算与图表绘制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en-US" altLang="zh-CN" dirty="0" err="1" smtClean="0"/>
              <a:t>numpy</a:t>
            </a:r>
            <a:r>
              <a:rPr lang="zh-CN" altLang="zh-CN" dirty="0"/>
              <a:t>数组的形状操作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数组</a:t>
            </a:r>
            <a:r>
              <a:rPr lang="zh-CN" altLang="zh-CN" dirty="0"/>
              <a:t>的形状（</a:t>
            </a:r>
            <a:r>
              <a:rPr lang="en-US" altLang="zh-CN" dirty="0"/>
              <a:t>Shape</a:t>
            </a:r>
            <a:r>
              <a:rPr lang="zh-CN" altLang="zh-CN" dirty="0"/>
              <a:t>）取决于其每个轴上的元素个数，可以使用</a:t>
            </a:r>
            <a:r>
              <a:rPr lang="en-US" altLang="zh-CN" dirty="0" err="1"/>
              <a:t>reval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reshape()</a:t>
            </a:r>
            <a:r>
              <a:rPr lang="zh-CN" altLang="zh-CN" dirty="0"/>
              <a:t>、</a:t>
            </a:r>
            <a:r>
              <a:rPr lang="en-US" altLang="zh-CN" dirty="0"/>
              <a:t>transpose()</a:t>
            </a:r>
            <a:r>
              <a:rPr lang="zh-CN" altLang="zh-CN" dirty="0"/>
              <a:t>等方法修改数组的形状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1059180" lvl="1" indent="-155575"/>
            <a:r>
              <a:rPr lang="en-US" altLang="zh-CN" dirty="0" err="1" smtClean="0"/>
              <a:t>reval</a:t>
            </a:r>
            <a:r>
              <a:rPr lang="en-US" altLang="zh-CN" dirty="0"/>
              <a:t>()</a:t>
            </a:r>
            <a:r>
              <a:rPr lang="zh-CN" altLang="zh-CN" dirty="0"/>
              <a:t>函数用于降低数组的维</a:t>
            </a:r>
            <a:r>
              <a:rPr lang="zh-CN" altLang="zh-CN" dirty="0" smtClean="0"/>
              <a:t>度</a:t>
            </a:r>
            <a:endParaRPr lang="en-US" altLang="zh-CN" dirty="0" smtClean="0"/>
          </a:p>
          <a:p>
            <a:pPr marL="1059180" lvl="1" indent="-155575"/>
            <a:r>
              <a:rPr lang="en-US" altLang="zh-CN" dirty="0" smtClean="0"/>
              <a:t>reshape</a:t>
            </a:r>
            <a:r>
              <a:rPr lang="en-US" altLang="zh-CN" dirty="0"/>
              <a:t>()</a:t>
            </a:r>
            <a:r>
              <a:rPr lang="zh-CN" altLang="zh-CN" dirty="0"/>
              <a:t>用于改变数组的维</a:t>
            </a:r>
            <a:r>
              <a:rPr lang="zh-CN" altLang="zh-CN" dirty="0" smtClean="0"/>
              <a:t>度</a:t>
            </a:r>
            <a:endParaRPr lang="en-US" altLang="zh-CN" dirty="0" smtClean="0"/>
          </a:p>
          <a:p>
            <a:pPr marL="1059180" lvl="1" indent="-155575"/>
            <a:r>
              <a:rPr lang="en-US" altLang="zh-CN" dirty="0" smtClean="0"/>
              <a:t>transpose</a:t>
            </a:r>
            <a:r>
              <a:rPr lang="en-US" altLang="zh-CN" dirty="0"/>
              <a:t>()</a:t>
            </a:r>
            <a:r>
              <a:rPr lang="zh-CN" altLang="zh-CN" dirty="0"/>
              <a:t>用于转置</a:t>
            </a:r>
            <a:r>
              <a:rPr lang="zh-CN" altLang="zh-CN" dirty="0" smtClean="0"/>
              <a:t>数组</a:t>
            </a:r>
            <a:endParaRPr lang="en-US" altLang="zh-CN" dirty="0" smtClean="0"/>
          </a:p>
          <a:p>
            <a:pPr marL="716280" lvl="1" indent="0">
              <a:buNone/>
            </a:pPr>
            <a:endParaRPr lang="zh-CN" altLang="zh-CN" dirty="0"/>
          </a:p>
          <a:p>
            <a:pPr marL="713105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13-12 </a:t>
            </a:r>
            <a:r>
              <a:rPr lang="zh-CN" altLang="zh-CN" dirty="0"/>
              <a:t>数组的形状形状操作示例。</a:t>
            </a:r>
            <a:endParaRPr lang="zh-CN" altLang="zh-CN" dirty="0"/>
          </a:p>
          <a:p>
            <a:pPr marL="713105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13-13 </a:t>
            </a:r>
            <a:r>
              <a:rPr lang="zh-CN" altLang="zh-CN" dirty="0"/>
              <a:t>使用</a:t>
            </a:r>
            <a:r>
              <a:rPr lang="en-US" altLang="zh-CN" dirty="0"/>
              <a:t>resize()</a:t>
            </a:r>
            <a:r>
              <a:rPr lang="zh-CN" altLang="zh-CN" dirty="0"/>
              <a:t>函数改变数组形状。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lvl="2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zh-CN" dirty="0"/>
              <a:t>介绍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matplotlib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en-US" altLang="zh-CN" dirty="0"/>
              <a:t>2D</a:t>
            </a:r>
            <a:r>
              <a:rPr lang="zh-CN" altLang="zh-CN" dirty="0"/>
              <a:t>＆</a:t>
            </a:r>
            <a:r>
              <a:rPr lang="en-US" altLang="zh-CN" dirty="0"/>
              <a:t>3D</a:t>
            </a:r>
            <a:r>
              <a:rPr lang="zh-CN" altLang="zh-CN" dirty="0"/>
              <a:t>绘图</a:t>
            </a:r>
            <a:r>
              <a:rPr lang="zh-CN" altLang="zh-CN" dirty="0" smtClean="0"/>
              <a:t>库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可以</a:t>
            </a:r>
            <a:r>
              <a:rPr lang="zh-CN" altLang="zh-CN" dirty="0" smtClean="0"/>
              <a:t>处理</a:t>
            </a:r>
            <a:r>
              <a:rPr lang="zh-CN" altLang="zh-CN" dirty="0"/>
              <a:t>数学运算、绘制图表，或者在图像上绘制点、直线和</a:t>
            </a:r>
            <a:r>
              <a:rPr lang="zh-CN" altLang="zh-CN" dirty="0" smtClean="0"/>
              <a:t>曲</a:t>
            </a:r>
            <a:r>
              <a:rPr lang="zh-CN" altLang="en-US" dirty="0" smtClean="0"/>
              <a:t>线。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matplotlib</a:t>
            </a:r>
            <a:r>
              <a:rPr lang="zh-CN" altLang="zh-CN" dirty="0"/>
              <a:t>通过</a:t>
            </a:r>
            <a:r>
              <a:rPr lang="en-US" altLang="zh-CN" dirty="0" err="1"/>
              <a:t>pyplot</a:t>
            </a:r>
            <a:r>
              <a:rPr lang="zh-CN" altLang="zh-CN" dirty="0"/>
              <a:t>模块提供</a:t>
            </a:r>
            <a:r>
              <a:rPr lang="zh-CN" altLang="zh-CN" dirty="0" smtClean="0"/>
              <a:t>了和</a:t>
            </a:r>
            <a:r>
              <a:rPr lang="en-US" altLang="zh-CN" dirty="0"/>
              <a:t>MATLAB</a:t>
            </a:r>
            <a:r>
              <a:rPr lang="zh-CN" altLang="zh-CN" dirty="0"/>
              <a:t>类似的绘图</a:t>
            </a:r>
            <a:r>
              <a:rPr lang="en-US" altLang="zh-CN" dirty="0"/>
              <a:t>API</a:t>
            </a:r>
            <a:r>
              <a:rPr lang="zh-CN" altLang="zh-CN" dirty="0"/>
              <a:t>，将众多绘图对象所构成的复杂结构隐藏在这套</a:t>
            </a:r>
            <a:r>
              <a:rPr lang="en-US" altLang="zh-CN" dirty="0"/>
              <a:t>API</a:t>
            </a:r>
            <a:r>
              <a:rPr lang="zh-CN" altLang="zh-CN" dirty="0"/>
              <a:t>内部。</a:t>
            </a:r>
            <a:endParaRPr lang="zh-CN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安装</a:t>
            </a:r>
            <a:r>
              <a:rPr lang="en-US" altLang="zh-CN" dirty="0" err="1"/>
              <a:t>matplotlib</a:t>
            </a:r>
            <a:r>
              <a:rPr lang="zh-CN" altLang="zh-CN" dirty="0"/>
              <a:t>之前先要安装</a:t>
            </a:r>
            <a:r>
              <a:rPr lang="en-US" altLang="zh-CN" dirty="0" err="1"/>
              <a:t>numpy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matplotlib</a:t>
            </a:r>
            <a:r>
              <a:rPr lang="zh-CN" altLang="zh-CN" dirty="0"/>
              <a:t>是开源库，可以从</a:t>
            </a:r>
            <a:r>
              <a:rPr lang="en-US" altLang="zh-CN" dirty="0"/>
              <a:t>https://matplotlib.org</a:t>
            </a:r>
            <a:r>
              <a:rPr lang="en-US" altLang="zh-CN" dirty="0" smtClean="0"/>
              <a:t>/</a:t>
            </a:r>
            <a:r>
              <a:rPr lang="zh-CN" altLang="zh-CN" dirty="0" smtClean="0"/>
              <a:t>下载。</a:t>
            </a:r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 smtClean="0"/>
              <a:t>matplotlib.pyplot</a:t>
            </a:r>
            <a:r>
              <a:rPr lang="zh-CN" altLang="en-US" dirty="0" smtClean="0"/>
              <a:t>库中的函数</a:t>
            </a:r>
            <a:endParaRPr lang="zh-CN" altLang="zh-CN" dirty="0"/>
          </a:p>
          <a:p>
            <a:pPr lvl="1"/>
            <a:r>
              <a:rPr lang="en-US" altLang="zh-CN" dirty="0" err="1"/>
              <a:t>matplotlib</a:t>
            </a:r>
            <a:r>
              <a:rPr lang="zh-CN" altLang="zh-CN" dirty="0"/>
              <a:t>的</a:t>
            </a:r>
            <a:r>
              <a:rPr lang="en-US" altLang="zh-CN" dirty="0" err="1"/>
              <a:t>pyplot</a:t>
            </a:r>
            <a:r>
              <a:rPr lang="zh-CN" altLang="zh-CN" dirty="0"/>
              <a:t>子库提供</a:t>
            </a:r>
            <a:r>
              <a:rPr lang="zh-CN" altLang="zh-CN" dirty="0" smtClean="0"/>
              <a:t>了绘图</a:t>
            </a:r>
            <a:r>
              <a:rPr lang="en-US" altLang="zh-CN" dirty="0"/>
              <a:t>API</a:t>
            </a:r>
            <a:r>
              <a:rPr lang="zh-CN" altLang="zh-CN" dirty="0"/>
              <a:t>，可以帮助用户快速绘制</a:t>
            </a:r>
            <a:r>
              <a:rPr lang="en-US" altLang="zh-CN" dirty="0"/>
              <a:t>2D</a:t>
            </a:r>
            <a:r>
              <a:rPr lang="zh-CN" altLang="zh-CN" dirty="0" smtClean="0"/>
              <a:t>图表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通常使用</a:t>
            </a: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r>
              <a:rPr lang="zh-CN" altLang="zh-CN" dirty="0"/>
              <a:t>语句导入库，用</a:t>
            </a:r>
            <a:r>
              <a:rPr lang="en-US" altLang="zh-CN" dirty="0" err="1"/>
              <a:t>plt</a:t>
            </a:r>
            <a:r>
              <a:rPr lang="zh-CN" altLang="zh-CN" dirty="0"/>
              <a:t>作为</a:t>
            </a:r>
            <a:r>
              <a:rPr lang="en-US" altLang="zh-CN" dirty="0" err="1"/>
              <a:t>matplotlib.pyplot</a:t>
            </a:r>
            <a:r>
              <a:rPr lang="zh-CN" altLang="zh-CN" dirty="0"/>
              <a:t>模块的</a:t>
            </a:r>
            <a:r>
              <a:rPr lang="zh-CN" altLang="zh-CN" dirty="0" smtClean="0"/>
              <a:t>别名。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13-14 </a:t>
            </a:r>
            <a:r>
              <a:rPr lang="zh-CN" altLang="zh-CN" dirty="0"/>
              <a:t>绘制正弦三角函数</a:t>
            </a:r>
            <a:r>
              <a:rPr lang="en-US" altLang="zh-CN" dirty="0"/>
              <a:t>y</a:t>
            </a:r>
            <a:r>
              <a:rPr lang="zh-CN" altLang="zh-CN" dirty="0"/>
              <a:t>＝</a:t>
            </a:r>
            <a:r>
              <a:rPr lang="en-US" altLang="zh-CN" dirty="0"/>
              <a:t>cos(x)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6" y="3306554"/>
            <a:ext cx="3744416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4463415" cy="4633595"/>
          </a:xfrm>
        </p:spPr>
        <p:txBody>
          <a:bodyPr/>
          <a:lstStyle/>
          <a:p>
            <a:r>
              <a:rPr lang="en-US" altLang="zh-CN" dirty="0" err="1"/>
              <a:t>matplotlib.pyplot</a:t>
            </a:r>
            <a:r>
              <a:rPr lang="zh-CN" altLang="en-US" dirty="0"/>
              <a:t>库中的函数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zh-CN" dirty="0"/>
              <a:t>绘图过程和主要函数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）创建绘图对象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/>
              <a:t>plot()</a:t>
            </a:r>
            <a:r>
              <a:rPr lang="zh-CN" altLang="zh-CN" dirty="0"/>
              <a:t>函数绘图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）设置绘图对象的各个属性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）图形保存和输出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535170" y="1640840"/>
            <a:ext cx="4575810" cy="46329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85725" lvl="1" indent="0">
              <a:buNone/>
            </a:pPr>
            <a:r>
              <a:rPr lang="en-US" altLang="zh-CN" sz="2000" dirty="0" smtClean="0"/>
              <a:t> 2   </a:t>
            </a: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3   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4   </a:t>
            </a:r>
            <a:r>
              <a:rPr lang="en-US" altLang="zh-CN" sz="2000" dirty="0" err="1"/>
              <a:t>plt.figure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figsize</a:t>
            </a:r>
            <a:r>
              <a:rPr lang="en-US" altLang="zh-CN" sz="2000" dirty="0"/>
              <a:t>=(</a:t>
            </a:r>
            <a:r>
              <a:rPr lang="en-US" altLang="zh-CN" sz="2000" dirty="0" smtClean="0"/>
              <a:t>6,4))</a:t>
            </a:r>
            <a:endParaRPr lang="en-US" altLang="zh-CN" sz="2000" dirty="0" smtClean="0"/>
          </a:p>
          <a:p>
            <a:pPr marL="85725" lvl="1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5   x=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(0,np.pi*4,0.01)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6   y=</a:t>
            </a:r>
            <a:r>
              <a:rPr lang="en-US" altLang="zh-CN" sz="2000" dirty="0" err="1"/>
              <a:t>np.cos</a:t>
            </a:r>
            <a:r>
              <a:rPr lang="en-US" altLang="zh-CN" sz="2000" dirty="0"/>
              <a:t>(x)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7   </a:t>
            </a:r>
            <a:r>
              <a:rPr lang="en-US" altLang="zh-CN" sz="2000" dirty="0" err="1"/>
              <a:t>plt.plot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x,y,"g</a:t>
            </a:r>
            <a:r>
              <a:rPr lang="en-US" altLang="zh-CN" sz="2000" dirty="0"/>
              <a:t>-",linewidth=2.0)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8   </a:t>
            </a:r>
            <a:r>
              <a:rPr lang="en-US" altLang="zh-CN" sz="2000" dirty="0" err="1"/>
              <a:t>plt.xlabel</a:t>
            </a:r>
            <a:r>
              <a:rPr lang="en-US" altLang="zh-CN" sz="2000" dirty="0"/>
              <a:t>("x") </a:t>
            </a:r>
            <a:r>
              <a:rPr lang="en-US" altLang="zh-CN" sz="2000" dirty="0" smtClean="0"/>
              <a:t>          #</a:t>
            </a:r>
            <a:r>
              <a:rPr lang="en-US" altLang="zh-CN" sz="2000" dirty="0"/>
              <a:t>x</a:t>
            </a:r>
            <a:r>
              <a:rPr lang="zh-CN" altLang="zh-CN" sz="2000" dirty="0"/>
              <a:t>轴文字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 9   </a:t>
            </a:r>
            <a:r>
              <a:rPr lang="en-US" altLang="zh-CN" sz="2000" dirty="0" err="1"/>
              <a:t>plt.ylabel</a:t>
            </a:r>
            <a:r>
              <a:rPr lang="en-US" altLang="zh-CN" sz="2000" dirty="0"/>
              <a:t>("cos(x)") </a:t>
            </a:r>
            <a:r>
              <a:rPr lang="en-US" altLang="zh-CN" sz="2000" dirty="0" smtClean="0"/>
              <a:t>  #</a:t>
            </a:r>
            <a:r>
              <a:rPr lang="en-US" altLang="zh-CN" sz="2000" dirty="0"/>
              <a:t>y</a:t>
            </a:r>
            <a:r>
              <a:rPr lang="zh-CN" altLang="zh-CN" sz="2000" dirty="0"/>
              <a:t>轴文字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10   </a:t>
            </a:r>
            <a:r>
              <a:rPr lang="en-US" altLang="zh-CN" sz="2000" dirty="0" err="1"/>
              <a:t>plt.ylim</a:t>
            </a:r>
            <a:r>
              <a:rPr lang="en-US" altLang="zh-CN" sz="2000" dirty="0"/>
              <a:t>(-1,1) </a:t>
            </a:r>
            <a:r>
              <a:rPr lang="en-US" altLang="zh-CN" sz="2000" dirty="0" smtClean="0"/>
              <a:t>           #</a:t>
            </a:r>
            <a:r>
              <a:rPr lang="en-US" altLang="zh-CN" sz="2000" dirty="0"/>
              <a:t>y</a:t>
            </a:r>
            <a:r>
              <a:rPr lang="zh-CN" altLang="zh-CN" sz="2000" dirty="0"/>
              <a:t>轴范围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11   </a:t>
            </a:r>
            <a:r>
              <a:rPr lang="en-US" altLang="zh-CN" sz="2000" dirty="0" err="1"/>
              <a:t>plt.title</a:t>
            </a:r>
            <a:r>
              <a:rPr lang="en-US" altLang="zh-CN" sz="2000" dirty="0"/>
              <a:t>("y=cos(x)")    </a:t>
            </a:r>
            <a:r>
              <a:rPr lang="en-US" altLang="zh-CN" sz="2000" dirty="0" smtClean="0"/>
              <a:t>#</a:t>
            </a:r>
            <a:r>
              <a:rPr lang="zh-CN" altLang="zh-CN" sz="2000" dirty="0"/>
              <a:t>图表标题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12   </a:t>
            </a:r>
            <a:r>
              <a:rPr lang="en-US" altLang="zh-CN" sz="2000" dirty="0" err="1"/>
              <a:t>plt.grid</a:t>
            </a:r>
            <a:r>
              <a:rPr lang="en-US" altLang="zh-CN" sz="2000" dirty="0"/>
              <a:t>(True)</a:t>
            </a:r>
            <a:endParaRPr lang="zh-CN" altLang="zh-CN" sz="2000" dirty="0"/>
          </a:p>
          <a:p>
            <a:pPr marL="85725" lvl="1" indent="0">
              <a:buNone/>
            </a:pPr>
            <a:r>
              <a:rPr lang="en-US" altLang="zh-CN" sz="2000" dirty="0"/>
              <a:t>13   </a:t>
            </a: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lvl="1"/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lvl="2"/>
            <a:endParaRPr lang="zh-CN" altLang="zh-CN" kern="0" dirty="0" smtClean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kern="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5039360" cy="4633595"/>
          </a:xfrm>
        </p:spPr>
        <p:txBody>
          <a:bodyPr/>
          <a:lstStyle/>
          <a:p>
            <a:r>
              <a:rPr lang="en-US" altLang="zh-CN" dirty="0" err="1"/>
              <a:t>matplotlib.pyplot</a:t>
            </a:r>
            <a:r>
              <a:rPr lang="zh-CN" altLang="en-US" dirty="0"/>
              <a:t>库中的函数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在绘图对象中绘制多个子图</a:t>
            </a:r>
            <a:endParaRPr lang="zh-CN" altLang="zh-CN" dirty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/>
              <a:t>subplot()</a:t>
            </a:r>
            <a:r>
              <a:rPr lang="zh-CN" altLang="zh-CN" dirty="0"/>
              <a:t>函数快速绘制包含多个子图的</a:t>
            </a:r>
            <a:r>
              <a:rPr lang="zh-CN" altLang="zh-CN" dirty="0" smtClean="0"/>
              <a:t>图表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subplot (</a:t>
            </a:r>
            <a:r>
              <a:rPr lang="en-US" altLang="zh-CN" dirty="0" err="1"/>
              <a:t>numrows</a:t>
            </a:r>
            <a:r>
              <a:rPr lang="en-US" altLang="zh-CN" dirty="0"/>
              <a:t>, </a:t>
            </a:r>
            <a:r>
              <a:rPr lang="en-US" altLang="zh-CN" dirty="0" err="1"/>
              <a:t>numcols</a:t>
            </a:r>
            <a:r>
              <a:rPr lang="en-US" altLang="zh-CN" dirty="0"/>
              <a:t>, </a:t>
            </a:r>
            <a:r>
              <a:rPr lang="en-US" altLang="zh-CN" dirty="0" err="1"/>
              <a:t>plotNum</a:t>
            </a:r>
            <a:r>
              <a:rPr lang="en-US" altLang="zh-CN" dirty="0"/>
              <a:t>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subplot()</a:t>
            </a:r>
            <a:r>
              <a:rPr lang="zh-CN" altLang="zh-CN" dirty="0"/>
              <a:t>将整个绘图区域等分为</a:t>
            </a:r>
            <a:r>
              <a:rPr lang="en-US" altLang="zh-CN" dirty="0" err="1"/>
              <a:t>numrows</a:t>
            </a:r>
            <a:r>
              <a:rPr lang="zh-CN" altLang="zh-CN" dirty="0"/>
              <a:t>行与</a:t>
            </a:r>
            <a:r>
              <a:rPr lang="en-US" altLang="zh-CN" dirty="0" err="1"/>
              <a:t>numcols</a:t>
            </a:r>
            <a:r>
              <a:rPr lang="zh-CN" altLang="zh-CN" dirty="0"/>
              <a:t>列个子区域</a:t>
            </a:r>
            <a:r>
              <a:rPr lang="zh-CN" altLang="zh-CN" dirty="0" smtClean="0"/>
              <a:t>，</a:t>
            </a:r>
            <a:r>
              <a:rPr lang="zh-CN" altLang="en-US" dirty="0"/>
              <a:t>再</a:t>
            </a:r>
            <a:r>
              <a:rPr lang="zh-CN" altLang="zh-CN" dirty="0" smtClean="0"/>
              <a:t>按照</a:t>
            </a:r>
            <a:r>
              <a:rPr lang="zh-CN" altLang="zh-CN" dirty="0"/>
              <a:t>从左到右，从上到下的顺序对每个子区域进行编号，左上角的子区域的编号为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r>
              <a:rPr lang="en-US" altLang="zh-CN" dirty="0" err="1"/>
              <a:t>plotNum</a:t>
            </a:r>
            <a:r>
              <a:rPr lang="zh-CN" altLang="zh-CN" dirty="0"/>
              <a:t>指定使用第几个子区域。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901825"/>
            <a:ext cx="3691255" cy="3801745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11115" y="1640205"/>
            <a:ext cx="3999865" cy="463296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r>
              <a:rPr lang="en-US" altLang="zh-CN" dirty="0" err="1"/>
              <a:t>matplotlib.pyplot</a:t>
            </a:r>
            <a:r>
              <a:rPr lang="zh-CN" altLang="en-US" dirty="0"/>
              <a:t>库中的函数</a:t>
            </a:r>
            <a:endParaRPr lang="zh-CN" altLang="zh-CN" dirty="0"/>
          </a:p>
          <a:p>
            <a:pPr marL="360680" lvl="1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绘制多幅</a:t>
            </a:r>
            <a:r>
              <a:rPr lang="zh-CN" altLang="zh-CN" dirty="0" smtClean="0"/>
              <a:t>图表</a:t>
            </a:r>
            <a:endParaRPr lang="en-US" altLang="zh-CN" dirty="0" smtClean="0"/>
          </a:p>
          <a:p>
            <a:pPr marL="717550" lvl="1"/>
            <a:r>
              <a:rPr lang="zh-CN" altLang="zh-CN" dirty="0"/>
              <a:t>给</a:t>
            </a:r>
            <a:r>
              <a:rPr lang="en-US" altLang="zh-CN" dirty="0"/>
              <a:t>figure()</a:t>
            </a:r>
            <a:r>
              <a:rPr lang="zh-CN" altLang="zh-CN" dirty="0"/>
              <a:t>函数传递一个整数参数作为</a:t>
            </a:r>
            <a:r>
              <a:rPr lang="en-US" altLang="zh-CN" dirty="0"/>
              <a:t>figure</a:t>
            </a:r>
            <a:r>
              <a:rPr lang="zh-CN" altLang="zh-CN" dirty="0"/>
              <a:t>对象的序号，该序号用于标识多幅图表中的一个图表。</a:t>
            </a:r>
            <a:endParaRPr lang="zh-CN" altLang="zh-CN" dirty="0"/>
          </a:p>
          <a:p>
            <a:pPr marL="717550" lvl="1"/>
            <a:r>
              <a:rPr lang="zh-CN" altLang="en-US" dirty="0" smtClean="0"/>
              <a:t>下图展</a:t>
            </a:r>
            <a:r>
              <a:rPr lang="zh-CN" altLang="zh-CN" dirty="0" smtClean="0"/>
              <a:t>示了在</a:t>
            </a:r>
            <a:r>
              <a:rPr lang="zh-CN" altLang="zh-CN" dirty="0"/>
              <a:t>不同图表的不同子图中绘制</a:t>
            </a:r>
            <a:r>
              <a:rPr lang="zh-CN" altLang="zh-CN" dirty="0" smtClean="0"/>
              <a:t>曲线</a:t>
            </a:r>
            <a:r>
              <a:rPr lang="zh-CN" altLang="en-US" dirty="0" smtClean="0"/>
              <a:t>的效果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5" y="3433445"/>
            <a:ext cx="6098540" cy="274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r>
              <a:rPr lang="en-US" altLang="zh-CN" dirty="0" err="1"/>
              <a:t>matplotlib.pyplot</a:t>
            </a:r>
            <a:r>
              <a:rPr lang="zh-CN" altLang="en-US" dirty="0"/>
              <a:t>库中的函数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在图表中显示中文</a:t>
            </a:r>
            <a:endParaRPr lang="zh-CN" altLang="zh-CN" dirty="0"/>
          </a:p>
          <a:p>
            <a:pPr lvl="1"/>
            <a:r>
              <a:rPr lang="en-US" altLang="zh-CN" dirty="0" err="1"/>
              <a:t>matplotlib</a:t>
            </a:r>
            <a:r>
              <a:rPr lang="zh-CN" altLang="zh-CN" dirty="0"/>
              <a:t>的默认配置文件中，使用的字体无法在图表中正确显示中文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zh-CN" dirty="0"/>
              <a:t>文件头部加上如下内容，可以让图表能正确显示中文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matplotlib.rcParams</a:t>
            </a:r>
            <a:r>
              <a:rPr lang="en-US" altLang="zh-CN" dirty="0"/>
              <a:t>['</a:t>
            </a:r>
            <a:r>
              <a:rPr lang="en-US" altLang="zh-CN" dirty="0" err="1"/>
              <a:t>font.family</a:t>
            </a:r>
            <a:r>
              <a:rPr lang="en-US" altLang="zh-CN" dirty="0"/>
              <a:t>']='</a:t>
            </a:r>
            <a:r>
              <a:rPr lang="en-US" altLang="zh-CN" dirty="0" err="1"/>
              <a:t>SimHei</a:t>
            </a:r>
            <a:r>
              <a:rPr lang="en-US" altLang="zh-CN" dirty="0"/>
              <a:t>'          #</a:t>
            </a:r>
            <a:r>
              <a:rPr lang="zh-CN" altLang="zh-CN" dirty="0"/>
              <a:t>指定默认字体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matplotlib.rcParams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-serif']='</a:t>
            </a:r>
            <a:r>
              <a:rPr lang="en-US" altLang="zh-CN" dirty="0" err="1"/>
              <a:t>SimHei</a:t>
            </a:r>
            <a:r>
              <a:rPr lang="en-US" altLang="zh-CN" dirty="0"/>
              <a:t>'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']=False          #</a:t>
            </a:r>
            <a:r>
              <a:rPr lang="zh-CN" altLang="zh-CN" dirty="0"/>
              <a:t>用来正常显示负值</a:t>
            </a:r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r>
              <a:rPr lang="zh-CN" altLang="zh-CN" dirty="0"/>
              <a:t>绘制直方图</a:t>
            </a:r>
            <a:endParaRPr lang="zh-CN" altLang="zh-CN" dirty="0"/>
          </a:p>
          <a:p>
            <a:pPr lvl="1"/>
            <a:r>
              <a:rPr lang="en-US" altLang="zh-CN" dirty="0" err="1"/>
              <a:t>pyplot</a:t>
            </a:r>
            <a:r>
              <a:rPr lang="zh-CN" altLang="zh-CN" dirty="0"/>
              <a:t>模块提供了</a:t>
            </a:r>
            <a:r>
              <a:rPr lang="en-US" altLang="zh-CN" dirty="0" err="1"/>
              <a:t>plt.plot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plt.hist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plt.bar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plt.pie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plt.sactter</a:t>
            </a:r>
            <a:r>
              <a:rPr lang="en-US" altLang="zh-CN" dirty="0"/>
              <a:t>()</a:t>
            </a:r>
            <a:r>
              <a:rPr lang="zh-CN" altLang="zh-CN" dirty="0"/>
              <a:t>等</a:t>
            </a:r>
            <a:r>
              <a:rPr lang="en-US" altLang="zh-CN" dirty="0"/>
              <a:t>14</a:t>
            </a:r>
            <a:r>
              <a:rPr lang="zh-CN" altLang="zh-CN" dirty="0"/>
              <a:t>个用于绘制“基础图表”的常用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直方图（</a:t>
            </a:r>
            <a:r>
              <a:rPr lang="en-US" altLang="zh-CN" dirty="0"/>
              <a:t>Histogram</a:t>
            </a:r>
            <a:r>
              <a:rPr lang="zh-CN" altLang="zh-CN" dirty="0"/>
              <a:t>）</a:t>
            </a:r>
            <a:r>
              <a:rPr lang="zh-CN" altLang="zh-CN" dirty="0" smtClean="0"/>
              <a:t>是统计</a:t>
            </a:r>
            <a:r>
              <a:rPr lang="zh-CN" altLang="zh-CN" dirty="0"/>
              <a:t>报告图，</a:t>
            </a:r>
            <a:r>
              <a:rPr lang="zh-CN" altLang="zh-CN" dirty="0" smtClean="0"/>
              <a:t>由一系列高度</a:t>
            </a:r>
            <a:r>
              <a:rPr lang="zh-CN" altLang="zh-CN" dirty="0"/>
              <a:t>不等的纵向条纹或线段表示数据分布的情况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zh-CN" dirty="0" smtClean="0"/>
              <a:t>般</a:t>
            </a:r>
            <a:r>
              <a:rPr lang="zh-CN" altLang="zh-CN" dirty="0"/>
              <a:t>用横轴表示数据类型，纵轴表示分布情况。直方图的绘制通过</a:t>
            </a:r>
            <a:r>
              <a:rPr lang="en-US" altLang="zh-CN" dirty="0" err="1"/>
              <a:t>pyplot.hist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r>
              <a:rPr lang="zh-CN" altLang="zh-CN" dirty="0" smtClean="0"/>
              <a:t>实现：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plt.hist</a:t>
            </a:r>
            <a:r>
              <a:rPr lang="en-US" altLang="zh-CN" dirty="0"/>
              <a:t>(</a:t>
            </a:r>
            <a:r>
              <a:rPr lang="en-US" altLang="zh-CN" dirty="0" err="1"/>
              <a:t>x,bins</a:t>
            </a:r>
            <a:r>
              <a:rPr lang="en-US" altLang="zh-CN" dirty="0"/>
              <a:t>=30,color='</a:t>
            </a:r>
            <a:r>
              <a:rPr lang="en-US" altLang="zh-CN" dirty="0" err="1"/>
              <a:t>green',density</a:t>
            </a:r>
            <a:r>
              <a:rPr lang="en-US" altLang="zh-CN" dirty="0"/>
              <a:t>=True)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●  </a:t>
            </a:r>
            <a:r>
              <a:rPr lang="en-US" altLang="zh-CN" dirty="0"/>
              <a:t>x</a:t>
            </a:r>
            <a:r>
              <a:rPr lang="zh-CN" altLang="zh-CN" dirty="0"/>
              <a:t>，该参数是数组，指定每个</a:t>
            </a:r>
            <a:r>
              <a:rPr lang="en-US" altLang="zh-CN" dirty="0"/>
              <a:t>bin</a:t>
            </a:r>
            <a:r>
              <a:rPr lang="zh-CN" altLang="zh-CN" dirty="0"/>
              <a:t>（箱子）分布在</a:t>
            </a:r>
            <a:r>
              <a:rPr lang="en-US" altLang="zh-CN" dirty="0"/>
              <a:t>x</a:t>
            </a:r>
            <a:r>
              <a:rPr lang="zh-CN" altLang="zh-CN" dirty="0"/>
              <a:t>轴的位置。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 bins</a:t>
            </a:r>
            <a:r>
              <a:rPr lang="zh-CN" altLang="zh-CN" dirty="0"/>
              <a:t>：指定</a:t>
            </a:r>
            <a:r>
              <a:rPr lang="en-US" altLang="zh-CN" dirty="0"/>
              <a:t>bin</a:t>
            </a:r>
            <a:r>
              <a:rPr lang="zh-CN" altLang="zh-CN" dirty="0"/>
              <a:t>个数，即条状图的个数。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 density</a:t>
            </a:r>
            <a:r>
              <a:rPr lang="zh-CN" altLang="zh-CN" dirty="0"/>
              <a:t>：值为</a:t>
            </a:r>
            <a:r>
              <a:rPr lang="en-US" altLang="zh-CN" dirty="0"/>
              <a:t>True</a:t>
            </a:r>
            <a:r>
              <a:rPr lang="zh-CN" altLang="zh-CN" dirty="0"/>
              <a:t>时，本区间的点在所有点中所占的概率。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●  color</a:t>
            </a:r>
            <a:r>
              <a:rPr lang="zh-CN" altLang="zh-CN" dirty="0"/>
              <a:t>：指定条状图的颜色。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pPr marL="269875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13-16 </a:t>
            </a:r>
            <a:r>
              <a:rPr lang="zh-CN" altLang="zh-CN" dirty="0"/>
              <a:t>正态分布随机数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marL="269875" lvl="1" indent="0">
              <a:buNone/>
            </a:pPr>
            <a:r>
              <a:rPr lang="zh-CN" altLang="zh-CN" dirty="0" smtClean="0"/>
              <a:t>范围</a:t>
            </a:r>
            <a:r>
              <a:rPr lang="zh-CN" altLang="zh-CN" dirty="0"/>
              <a:t>分布直方图示例。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1   </a:t>
            </a:r>
            <a:r>
              <a:rPr lang="en-US" altLang="zh-CN" dirty="0" smtClean="0"/>
              <a:t>#ex1316.py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2   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3  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4   mu=100       #</a:t>
            </a:r>
            <a:r>
              <a:rPr lang="zh-CN" altLang="zh-CN" dirty="0"/>
              <a:t>设置起始值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5   sigma=20     #</a:t>
            </a:r>
            <a:r>
              <a:rPr lang="zh-CN" altLang="zh-CN" dirty="0"/>
              <a:t>每个点的放大倍数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6   x=</a:t>
            </a:r>
            <a:r>
              <a:rPr lang="en-US" altLang="zh-CN" dirty="0" err="1"/>
              <a:t>mu+sigma</a:t>
            </a:r>
            <a:r>
              <a:rPr lang="en-US" altLang="zh-CN" dirty="0"/>
              <a:t>*</a:t>
            </a:r>
            <a:r>
              <a:rPr lang="en-US" altLang="zh-CN" dirty="0" err="1"/>
              <a:t>np.random.randn</a:t>
            </a:r>
            <a:r>
              <a:rPr lang="en-US" altLang="zh-CN" dirty="0"/>
              <a:t>(20)   </a:t>
            </a:r>
            <a:r>
              <a:rPr lang="en-US" altLang="zh-CN" dirty="0" smtClean="0"/>
              <a:t>#</a:t>
            </a:r>
            <a:r>
              <a:rPr lang="zh-CN" altLang="zh-CN" dirty="0" smtClean="0"/>
              <a:t>样本量</a:t>
            </a:r>
            <a:r>
              <a:rPr lang="zh-CN" altLang="zh-CN" dirty="0"/>
              <a:t>取</a:t>
            </a:r>
            <a:r>
              <a:rPr lang="en-US" altLang="zh-CN" dirty="0"/>
              <a:t>20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7   </a:t>
            </a:r>
            <a:r>
              <a:rPr lang="en-US" altLang="zh-CN" dirty="0" err="1"/>
              <a:t>plt.hist</a:t>
            </a:r>
            <a:r>
              <a:rPr lang="en-US" altLang="zh-CN" dirty="0"/>
              <a:t>(</a:t>
            </a:r>
            <a:r>
              <a:rPr lang="en-US" altLang="zh-CN" dirty="0" err="1"/>
              <a:t>x,bins</a:t>
            </a:r>
            <a:r>
              <a:rPr lang="en-US" altLang="zh-CN" dirty="0"/>
              <a:t>=10,color='</a:t>
            </a:r>
            <a:r>
              <a:rPr lang="en-US" altLang="zh-CN" dirty="0" err="1"/>
              <a:t>green',density</a:t>
            </a:r>
            <a:r>
              <a:rPr lang="en-US" altLang="zh-CN" dirty="0"/>
              <a:t>= True)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8   print(x)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 9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zh-CN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70" y="1722120"/>
            <a:ext cx="4282440" cy="286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图表</a:t>
            </a:r>
            <a:r>
              <a:rPr lang="zh-CN" altLang="zh-CN" dirty="0"/>
              <a:t>绘制的</a:t>
            </a:r>
            <a:r>
              <a:rPr lang="en-US" altLang="zh-CN" dirty="0" err="1"/>
              <a:t>matplotlib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pPr marL="269875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13-17 </a:t>
            </a:r>
            <a:r>
              <a:rPr lang="zh-CN" altLang="zh-CN" dirty="0" smtClean="0"/>
              <a:t>简单</a:t>
            </a:r>
            <a:r>
              <a:rPr lang="zh-CN" altLang="zh-CN" dirty="0"/>
              <a:t>的条形图绘制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269875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200" b="0" dirty="0" smtClean="0"/>
              <a:t> 1</a:t>
            </a:r>
            <a:r>
              <a:rPr lang="en-US" altLang="zh-CN" sz="2200" b="0" dirty="0"/>
              <a:t>   #ex1317.py</a:t>
            </a:r>
            <a:endParaRPr lang="zh-CN" altLang="zh-CN" sz="2200" b="0" dirty="0"/>
          </a:p>
          <a:p>
            <a:pPr marL="0" indent="0">
              <a:buNone/>
            </a:pPr>
            <a:r>
              <a:rPr lang="en-US" altLang="zh-CN" sz="2200" b="0" dirty="0"/>
              <a:t> 2   import </a:t>
            </a:r>
            <a:r>
              <a:rPr lang="en-US" altLang="zh-CN" sz="2200" b="0" dirty="0" err="1"/>
              <a:t>matplotlib.pyplot</a:t>
            </a:r>
            <a:r>
              <a:rPr lang="en-US" altLang="zh-CN" sz="2200" b="0" dirty="0"/>
              <a:t> as </a:t>
            </a:r>
            <a:r>
              <a:rPr lang="en-US" altLang="zh-CN" sz="2200" b="0" dirty="0" err="1"/>
              <a:t>plt</a:t>
            </a:r>
            <a:endParaRPr lang="zh-CN" altLang="zh-CN" sz="2200" b="0" dirty="0"/>
          </a:p>
          <a:p>
            <a:pPr marL="0" indent="0">
              <a:buNone/>
            </a:pPr>
            <a:r>
              <a:rPr lang="en-US" altLang="zh-CN" sz="2200" b="0" dirty="0"/>
              <a:t> 3   import </a:t>
            </a:r>
            <a:r>
              <a:rPr lang="en-US" altLang="zh-CN" sz="2200" b="0" dirty="0" err="1"/>
              <a:t>numpy</a:t>
            </a:r>
            <a:r>
              <a:rPr lang="en-US" altLang="zh-CN" sz="2200" b="0" dirty="0"/>
              <a:t> as np</a:t>
            </a:r>
            <a:endParaRPr lang="zh-CN" altLang="zh-CN" sz="2200" b="0" dirty="0"/>
          </a:p>
          <a:p>
            <a:pPr marL="0" indent="0">
              <a:buNone/>
            </a:pPr>
            <a:r>
              <a:rPr lang="en-US" altLang="zh-CN" sz="2200" b="0" dirty="0"/>
              <a:t> </a:t>
            </a:r>
            <a:r>
              <a:rPr lang="fr-FR" altLang="zh-CN" sz="2200" b="0" dirty="0"/>
              <a:t>4   plt.figure(figsize=(6,4))</a:t>
            </a:r>
            <a:endParaRPr lang="zh-CN" altLang="zh-CN" sz="2200" b="0" dirty="0"/>
          </a:p>
          <a:p>
            <a:pPr marL="0" indent="0">
              <a:buNone/>
            </a:pPr>
            <a:r>
              <a:rPr lang="fr-FR" altLang="zh-CN" sz="2200" b="0" dirty="0"/>
              <a:t> 5   y=[10,20,8.45,22,3,2,12]</a:t>
            </a:r>
            <a:endParaRPr lang="zh-CN" altLang="zh-CN" sz="2200" b="0" dirty="0"/>
          </a:p>
          <a:p>
            <a:pPr marL="0" indent="0">
              <a:buNone/>
            </a:pPr>
            <a:r>
              <a:rPr lang="fr-FR" altLang="zh-CN" sz="2200" b="0" dirty="0"/>
              <a:t> 6   x=np.arange(7)</a:t>
            </a:r>
            <a:endParaRPr lang="zh-CN" altLang="zh-CN" sz="2200" b="0" dirty="0"/>
          </a:p>
          <a:p>
            <a:pPr marL="0" indent="0">
              <a:buNone/>
            </a:pPr>
            <a:r>
              <a:rPr lang="fr-FR" altLang="zh-CN" sz="2200" b="0" dirty="0"/>
              <a:t> </a:t>
            </a:r>
            <a:r>
              <a:rPr lang="en-US" altLang="zh-CN" sz="2200" b="0" dirty="0"/>
              <a:t>7   </a:t>
            </a:r>
            <a:r>
              <a:rPr lang="en-US" altLang="zh-CN" sz="2200" b="0" dirty="0" err="1"/>
              <a:t>plt.bar</a:t>
            </a:r>
            <a:r>
              <a:rPr lang="en-US" altLang="zh-CN" sz="2200" b="0" dirty="0"/>
              <a:t>(</a:t>
            </a:r>
            <a:r>
              <a:rPr lang="en-US" altLang="zh-CN" sz="2200" b="0" dirty="0" err="1"/>
              <a:t>x,y,color</a:t>
            </a:r>
            <a:r>
              <a:rPr lang="en-US" altLang="zh-CN" sz="2200" b="0" dirty="0"/>
              <a:t>="</a:t>
            </a:r>
            <a:r>
              <a:rPr lang="en-US" altLang="zh-CN" sz="2200" b="0" dirty="0" err="1"/>
              <a:t>blue",width</a:t>
            </a:r>
            <a:r>
              <a:rPr lang="en-US" altLang="zh-CN" sz="2200" b="0" dirty="0"/>
              <a:t>=0.5)</a:t>
            </a:r>
            <a:endParaRPr lang="zh-CN" altLang="zh-CN" sz="2200" b="0" dirty="0"/>
          </a:p>
          <a:p>
            <a:pPr marL="0" indent="0">
              <a:buNone/>
            </a:pPr>
            <a:r>
              <a:rPr lang="en-US" altLang="zh-CN" sz="2200" b="0" dirty="0"/>
              <a:t> 8   </a:t>
            </a:r>
            <a:r>
              <a:rPr lang="en-US" altLang="zh-CN" sz="2200" b="0" dirty="0" err="1"/>
              <a:t>plt.show</a:t>
            </a:r>
            <a:r>
              <a:rPr lang="en-US" altLang="zh-CN" sz="2200" b="0" dirty="0"/>
              <a:t>()</a:t>
            </a:r>
            <a:endParaRPr lang="zh-CN" altLang="zh-CN" sz="2200" b="0" dirty="0"/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1026" name="图片 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91" y="1917338"/>
            <a:ext cx="385270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科学</a:t>
            </a:r>
            <a:r>
              <a:rPr lang="zh-CN" altLang="zh-CN" dirty="0"/>
              <a:t>计算与图表绘制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</a:t>
            </a:r>
            <a:endParaRPr lang="zh-CN" altLang="en-US" b="0" dirty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科学</a:t>
            </a:r>
            <a:r>
              <a:rPr lang="zh-CN" altLang="en-US" b="0" dirty="0"/>
              <a:t>计算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numpy</a:t>
            </a:r>
            <a:r>
              <a:rPr lang="zh-CN" altLang="en-US" b="0" dirty="0" smtClean="0"/>
              <a:t>库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图表绘制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matplotlib</a:t>
            </a:r>
            <a:r>
              <a:rPr lang="zh-CN" altLang="en-US" b="0" dirty="0" smtClean="0"/>
              <a:t>库</a:t>
            </a:r>
            <a:endParaRPr lang="zh-CN" altLang="en-US" b="0" dirty="0"/>
          </a:p>
          <a:p>
            <a:pPr>
              <a:lnSpc>
                <a:spcPct val="150000"/>
              </a:lnSpc>
            </a:pPr>
            <a:endParaRPr lang="zh-CN" altLang="en-US" b="0" dirty="0"/>
          </a:p>
          <a:p>
            <a:pPr>
              <a:lnSpc>
                <a:spcPct val="150000"/>
              </a:lnSpc>
            </a:pPr>
            <a:endParaRPr lang="zh-CN" altLang="en-US" b="0" dirty="0"/>
          </a:p>
          <a:p>
            <a:pPr>
              <a:lnSpc>
                <a:spcPct val="150000"/>
              </a:lnSpc>
            </a:pP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" b="10065"/>
          <a:stretch>
            <a:fillRect/>
          </a:stretch>
        </p:blipFill>
        <p:spPr>
          <a:xfrm>
            <a:off x="6811048" y="4722252"/>
            <a:ext cx="2261197" cy="14805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1867" y="1988840"/>
            <a:ext cx="329738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200" dirty="0"/>
              <a:t>随着</a:t>
            </a:r>
            <a:r>
              <a:rPr lang="en-US" altLang="zh-CN" sz="2200" dirty="0" err="1"/>
              <a:t>numpy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scipy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matplotlib</a:t>
            </a:r>
            <a:r>
              <a:rPr lang="zh-CN" altLang="zh-CN" sz="2200" dirty="0"/>
              <a:t>等第三方库的开发，</a:t>
            </a:r>
            <a:r>
              <a:rPr lang="en-US" altLang="zh-CN" sz="2200" dirty="0"/>
              <a:t>Python</a:t>
            </a:r>
            <a:r>
              <a:rPr lang="zh-CN" altLang="zh-CN" sz="2200" dirty="0"/>
              <a:t>越来越适合于进行科学计算、绘制高质量的</a:t>
            </a:r>
            <a:r>
              <a:rPr lang="en-US" altLang="zh-CN" sz="2200" dirty="0"/>
              <a:t>2D</a:t>
            </a:r>
            <a:r>
              <a:rPr lang="zh-CN" altLang="zh-CN" sz="2200" dirty="0"/>
              <a:t>和</a:t>
            </a:r>
            <a:r>
              <a:rPr lang="en-US" altLang="zh-CN" sz="2200" dirty="0"/>
              <a:t>3D</a:t>
            </a:r>
            <a:r>
              <a:rPr lang="zh-CN" altLang="zh-CN" sz="2200" dirty="0"/>
              <a:t>图像。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26ABA"/>
                </a:solidFill>
              </a:rPr>
              <a:t>小结</a:t>
            </a:r>
            <a:endParaRPr lang="zh-CN" altLang="en-US" dirty="0" smtClean="0">
              <a:solidFill>
                <a:srgbClr val="126AB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zh-CN" altLang="zh-CN" dirty="0" smtClean="0"/>
              <a:t>创建</a:t>
            </a:r>
            <a:r>
              <a:rPr lang="en-US" altLang="zh-CN" dirty="0" err="1"/>
              <a:t>numpy</a:t>
            </a:r>
            <a:r>
              <a:rPr lang="zh-CN" altLang="zh-CN" dirty="0"/>
              <a:t>数组、访问</a:t>
            </a:r>
            <a:r>
              <a:rPr lang="en-US" altLang="zh-CN" dirty="0" err="1"/>
              <a:t>numpy</a:t>
            </a:r>
            <a:r>
              <a:rPr lang="zh-CN" altLang="zh-CN" dirty="0"/>
              <a:t>数组中的元素、</a:t>
            </a:r>
            <a:r>
              <a:rPr lang="en-US" altLang="zh-CN" dirty="0" err="1"/>
              <a:t>numpy</a:t>
            </a:r>
            <a:r>
              <a:rPr lang="zh-CN" altLang="zh-CN" dirty="0"/>
              <a:t>数组的算术运算、</a:t>
            </a:r>
            <a:r>
              <a:rPr lang="en-US" altLang="zh-CN" dirty="0" err="1"/>
              <a:t>numpy</a:t>
            </a:r>
            <a:r>
              <a:rPr lang="zh-CN" altLang="zh-CN" dirty="0"/>
              <a:t>数组的形状操作等内容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matplotlib</a:t>
            </a:r>
            <a:r>
              <a:rPr lang="zh-CN" altLang="zh-CN" dirty="0" smtClean="0"/>
              <a:t>是面向对象</a:t>
            </a:r>
            <a:r>
              <a:rPr lang="zh-CN" altLang="zh-CN" dirty="0"/>
              <a:t>的绘图库，用户使用</a:t>
            </a:r>
            <a:r>
              <a:rPr lang="en-US" altLang="zh-CN" dirty="0" err="1"/>
              <a:t>matplotlib.pyplot</a:t>
            </a:r>
            <a:r>
              <a:rPr lang="zh-CN" altLang="zh-CN" dirty="0"/>
              <a:t>模块所提供的函数，可以实现快速绘图以及设置图表的各种细节。</a:t>
            </a:r>
            <a:endParaRPr lang="zh-CN" altLang="zh-CN" dirty="0"/>
          </a:p>
          <a:p>
            <a:pPr marL="514350" lvl="1" indent="0">
              <a:spcBef>
                <a:spcPts val="600"/>
              </a:spcBef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zh-CN" b="0" dirty="0"/>
              <a:t> </a:t>
            </a:r>
            <a:endParaRPr lang="en-US" altLang="zh-CN" b="0" dirty="0" smtClean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）编写绘制余弦三角函数</a:t>
            </a:r>
            <a:r>
              <a:rPr lang="en-US" altLang="zh-CN" dirty="0"/>
              <a:t>y=cos(2x)</a:t>
            </a:r>
            <a:r>
              <a:rPr lang="zh-CN" altLang="zh-CN" dirty="0"/>
              <a:t>的程序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655" y="3721679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>
            <a:fillRect/>
          </a:stretch>
        </p:blipFill>
        <p:spPr>
          <a:xfrm rot="19626943">
            <a:off x="4273662" y="1868076"/>
            <a:ext cx="3118104" cy="1896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276225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numpy</a:t>
            </a:r>
            <a:r>
              <a:rPr lang="zh-CN" altLang="zh-CN" dirty="0"/>
              <a:t>（</a:t>
            </a:r>
            <a:r>
              <a:rPr lang="en-US" altLang="zh-CN" dirty="0"/>
              <a:t>Numerical Python</a:t>
            </a:r>
            <a:r>
              <a:rPr lang="zh-CN" altLang="zh-CN" dirty="0"/>
              <a:t>的简称）是高性能科学计算和数据分析的基础包</a:t>
            </a:r>
            <a:r>
              <a:rPr lang="zh-CN" altLang="zh-CN" dirty="0" smtClean="0"/>
              <a:t>，</a:t>
            </a:r>
            <a:endParaRPr lang="zh-CN" altLang="zh-CN" dirty="0"/>
          </a:p>
          <a:p>
            <a:pPr>
              <a:spcBef>
                <a:spcPts val="1200"/>
              </a:spcBef>
            </a:pP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en-US" altLang="zh-CN" dirty="0"/>
              <a:t>https://www.scipy.org/install.html</a:t>
            </a:r>
            <a:r>
              <a:rPr lang="zh-CN" altLang="zh-CN" dirty="0"/>
              <a:t>免费下载，通常与</a:t>
            </a:r>
            <a:r>
              <a:rPr lang="en-US" altLang="zh-CN" dirty="0" err="1"/>
              <a:t>scipy</a:t>
            </a:r>
            <a:r>
              <a:rPr lang="zh-CN" altLang="zh-CN" dirty="0"/>
              <a:t>、</a:t>
            </a:r>
            <a:r>
              <a:rPr lang="en-US" altLang="zh-CN" dirty="0" err="1"/>
              <a:t>matplotlib</a:t>
            </a:r>
            <a:r>
              <a:rPr lang="zh-CN" altLang="zh-CN" dirty="0"/>
              <a:t>库一起使用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numpy</a:t>
            </a:r>
            <a:r>
              <a:rPr lang="zh-CN" altLang="zh-CN" dirty="0" smtClean="0"/>
              <a:t>库</a:t>
            </a:r>
            <a:r>
              <a:rPr lang="zh-CN" altLang="en-US" dirty="0" smtClean="0"/>
              <a:t>主要功能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ndarray</a:t>
            </a:r>
            <a:r>
              <a:rPr lang="zh-CN" altLang="zh-CN" dirty="0" smtClean="0"/>
              <a:t>是具有</a:t>
            </a:r>
            <a:r>
              <a:rPr lang="zh-CN" altLang="zh-CN" dirty="0"/>
              <a:t>矢量算术运算和复杂广播能力的多维数组。</a:t>
            </a:r>
            <a:endParaRPr lang="zh-CN" altLang="zh-CN" dirty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用于对数组数据进行快速运算的标准数学函数。</a:t>
            </a:r>
            <a:endParaRPr lang="zh-CN" altLang="zh-CN" dirty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用于读写磁盘数据的</a:t>
            </a:r>
            <a:r>
              <a:rPr lang="zh-CN" altLang="zh-CN" dirty="0" smtClean="0"/>
              <a:t>工具</a:t>
            </a:r>
            <a:r>
              <a:rPr lang="zh-CN" altLang="en-US" dirty="0"/>
              <a:t>和</a:t>
            </a:r>
            <a:r>
              <a:rPr lang="zh-CN" altLang="zh-CN" dirty="0" smtClean="0"/>
              <a:t>用于</a:t>
            </a:r>
            <a:r>
              <a:rPr lang="zh-CN" altLang="zh-CN" dirty="0"/>
              <a:t>操作内存映射文件的工具。</a:t>
            </a:r>
            <a:endParaRPr lang="zh-CN" altLang="zh-CN" dirty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线性代数、随机数生成以及傅里叶变换功能。</a:t>
            </a:r>
            <a:endParaRPr lang="zh-CN" altLang="zh-CN" dirty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用于集成由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C++</a:t>
            </a:r>
            <a:r>
              <a:rPr lang="zh-CN" altLang="zh-CN" dirty="0"/>
              <a:t>、</a:t>
            </a:r>
            <a:r>
              <a:rPr lang="en-US" altLang="zh-CN" dirty="0"/>
              <a:t>Fortran</a:t>
            </a:r>
            <a:r>
              <a:rPr lang="zh-CN" altLang="zh-CN" dirty="0"/>
              <a:t>等语言编写的代码的工具。</a:t>
            </a:r>
            <a:endParaRPr lang="zh-CN" altLang="zh-CN" dirty="0"/>
          </a:p>
          <a:p>
            <a:pPr marL="716280" lvl="1" indent="-201930">
              <a:buNone/>
            </a:pPr>
            <a:endParaRPr lang="zh-CN" altLang="zh-CN" dirty="0" smtClean="0"/>
          </a:p>
          <a:p>
            <a:pPr marL="713105" lvl="1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numpy</a:t>
            </a:r>
            <a:r>
              <a:rPr lang="zh-CN" altLang="zh-CN" dirty="0"/>
              <a:t>数组的创建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numpy</a:t>
            </a:r>
            <a:r>
              <a:rPr lang="zh-CN" altLang="zh-CN" dirty="0"/>
              <a:t>数组的概念</a:t>
            </a:r>
            <a:endParaRPr lang="zh-CN" altLang="zh-CN" dirty="0"/>
          </a:p>
          <a:p>
            <a:pPr marL="713105" lvl="1" indent="0"/>
            <a:r>
              <a:rPr lang="en-US" altLang="zh-CN" dirty="0" err="1" smtClean="0"/>
              <a:t>numpy</a:t>
            </a:r>
            <a:r>
              <a:rPr lang="zh-CN" altLang="zh-CN" dirty="0"/>
              <a:t>数组是一个多维数组对象，称为</a:t>
            </a:r>
            <a:r>
              <a:rPr lang="en-US" altLang="zh-CN" dirty="0" err="1"/>
              <a:t>ndarray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13105" lvl="1" indent="0"/>
            <a:r>
              <a:rPr lang="en-US" altLang="zh-CN" dirty="0" err="1" smtClean="0"/>
              <a:t>numpy</a:t>
            </a:r>
            <a:r>
              <a:rPr lang="zh-CN" altLang="zh-CN" dirty="0"/>
              <a:t>数组的维数称为</a:t>
            </a:r>
            <a:r>
              <a:rPr lang="zh-CN" altLang="zh-CN" dirty="0" smtClean="0"/>
              <a:t>秩</a:t>
            </a:r>
            <a:r>
              <a:rPr lang="zh-CN" altLang="en-US" dirty="0" smtClean="0"/>
              <a:t>；</a:t>
            </a:r>
            <a:r>
              <a:rPr lang="zh-CN" altLang="zh-CN" dirty="0" smtClean="0"/>
              <a:t>每</a:t>
            </a:r>
            <a:r>
              <a:rPr lang="zh-CN" altLang="zh-CN" dirty="0"/>
              <a:t>一个线性的数组</a:t>
            </a:r>
            <a:r>
              <a:rPr lang="zh-CN" altLang="zh-CN" dirty="0" smtClean="0"/>
              <a:t>称为轴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713105" lvl="1" indent="0"/>
            <a:r>
              <a:rPr lang="en-US" altLang="zh-CN" dirty="0" err="1" smtClean="0"/>
              <a:t>numpy</a:t>
            </a:r>
            <a:r>
              <a:rPr lang="zh-CN" altLang="zh-CN" dirty="0"/>
              <a:t>数组的下标从</a:t>
            </a:r>
            <a:r>
              <a:rPr lang="en-US" altLang="zh-CN" dirty="0"/>
              <a:t>0</a:t>
            </a:r>
            <a:r>
              <a:rPr lang="zh-CN" altLang="zh-CN" dirty="0"/>
              <a:t>开始。同一个</a:t>
            </a:r>
            <a:r>
              <a:rPr lang="en-US" altLang="zh-CN" dirty="0" err="1"/>
              <a:t>numpy</a:t>
            </a:r>
            <a:r>
              <a:rPr lang="zh-CN" altLang="zh-CN" dirty="0"/>
              <a:t>数组中所有元素的类型必须是相同的。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</a:t>
            </a:r>
            <a:r>
              <a:rPr lang="en-US" altLang="zh-CN" dirty="0" err="1"/>
              <a:t>numpy</a:t>
            </a:r>
            <a:r>
              <a:rPr lang="zh-CN" altLang="zh-CN" dirty="0"/>
              <a:t>数组</a:t>
            </a:r>
            <a:endParaRPr lang="zh-CN" altLang="zh-CN" dirty="0"/>
          </a:p>
          <a:p>
            <a:pPr marL="808355" lvl="1" indent="0"/>
            <a:r>
              <a:rPr lang="zh-CN" altLang="zh-CN" dirty="0" smtClean="0"/>
              <a:t>使用</a:t>
            </a:r>
            <a:r>
              <a:rPr lang="en-US" altLang="zh-CN" dirty="0"/>
              <a:t>array()</a:t>
            </a:r>
            <a:r>
              <a:rPr lang="zh-CN" altLang="zh-CN" dirty="0"/>
              <a:t>函数从常规的</a:t>
            </a:r>
            <a:r>
              <a:rPr lang="en-US" altLang="zh-CN" dirty="0"/>
              <a:t>Python</a:t>
            </a:r>
            <a:r>
              <a:rPr lang="zh-CN" altLang="zh-CN" dirty="0"/>
              <a:t>列表或元组创建数组。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808355" lvl="2" indent="0">
              <a:buNone/>
            </a:pPr>
            <a:endParaRPr lang="zh-CN" altLang="zh-CN" dirty="0" smtClean="0"/>
          </a:p>
          <a:p>
            <a:pPr marL="808355" lvl="2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4104640" cy="4633595"/>
          </a:xfrm>
        </p:spPr>
        <p:txBody>
          <a:bodyPr/>
          <a:lstStyle/>
          <a:p>
            <a:pPr marL="8763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 </a:t>
            </a:r>
            <a:r>
              <a:rPr lang="zh-CN" altLang="zh-CN" dirty="0"/>
              <a:t>用列表和元组创建数组。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arr1=</a:t>
            </a:r>
            <a:r>
              <a:rPr lang="en-US" altLang="zh-CN" dirty="0" err="1"/>
              <a:t>np.array</a:t>
            </a:r>
            <a:r>
              <a:rPr lang="en-US" altLang="zh-CN" dirty="0"/>
              <a:t>((1,2,3))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lst</a:t>
            </a:r>
            <a:r>
              <a:rPr lang="en-US" altLang="zh-CN" dirty="0"/>
              <a:t>=[100,200,300,400]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arr2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arr1,arr2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(array([1, 2, 3]), array([100, 200, 300, 400]))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/>
              <a:t>&gt;&gt;&gt; arr1.dtype</a:t>
            </a:r>
            <a:endParaRPr lang="zh-CN" altLang="zh-CN" dirty="0"/>
          </a:p>
          <a:p>
            <a:pPr marL="87630" lvl="1" indent="0">
              <a:buNone/>
            </a:pPr>
            <a:r>
              <a:rPr lang="en-US" altLang="zh-CN" dirty="0" err="1"/>
              <a:t>dtype</a:t>
            </a:r>
            <a:r>
              <a:rPr lang="en-US" altLang="zh-CN" dirty="0"/>
              <a:t>('int32')</a:t>
            </a:r>
            <a:endParaRPr lang="zh-CN" altLang="zh-CN" dirty="0"/>
          </a:p>
          <a:p>
            <a:pPr marL="1179830" lvl="2" indent="-201930">
              <a:buNone/>
            </a:pPr>
            <a:endParaRPr lang="zh-CN" altLang="zh-CN" dirty="0" smtClean="0"/>
          </a:p>
          <a:p>
            <a:pPr marL="1176655" lvl="2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176395" y="1644015"/>
            <a:ext cx="4933950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13-2 </a:t>
            </a:r>
            <a:r>
              <a:rPr lang="zh-CN" altLang="zh-CN" dirty="0"/>
              <a:t>用函数</a:t>
            </a:r>
            <a:r>
              <a:rPr lang="en-US" altLang="zh-CN" dirty="0"/>
              <a:t>zeros()</a:t>
            </a:r>
            <a:r>
              <a:rPr lang="zh-CN" altLang="zh-CN" dirty="0"/>
              <a:t>、</a:t>
            </a:r>
            <a:r>
              <a:rPr lang="en-US" altLang="zh-CN" dirty="0"/>
              <a:t>ones() </a:t>
            </a:r>
            <a:r>
              <a:rPr lang="zh-CN" altLang="zh-CN" dirty="0"/>
              <a:t>创建数组。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 </a:t>
            </a:r>
            <a:r>
              <a:rPr lang="en-US" altLang="zh-CN" sz="2100" dirty="0" smtClean="0"/>
              <a:t>&gt;&gt;&gt; </a:t>
            </a:r>
            <a:r>
              <a:rPr lang="en-US" altLang="zh-CN" sz="2100" dirty="0"/>
              <a:t>import </a:t>
            </a:r>
            <a:r>
              <a:rPr lang="en-US" altLang="zh-CN" sz="2100" dirty="0" err="1"/>
              <a:t>numpy</a:t>
            </a:r>
            <a:r>
              <a:rPr lang="en-US" altLang="zh-CN" sz="2100" dirty="0"/>
              <a:t> as np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lst2=[[1,2,3],[4,5,6]]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arr3=</a:t>
            </a:r>
            <a:r>
              <a:rPr lang="en-US" altLang="zh-CN" sz="2100" dirty="0" err="1"/>
              <a:t>np.array</a:t>
            </a:r>
            <a:r>
              <a:rPr lang="en-US" altLang="zh-CN" sz="2100" dirty="0"/>
              <a:t>(lst2)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arr3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array([[1, 2, 3</a:t>
            </a:r>
            <a:r>
              <a:rPr lang="en-US" altLang="zh-CN" sz="2100" dirty="0" smtClean="0"/>
              <a:t>],[</a:t>
            </a:r>
            <a:r>
              <a:rPr lang="en-US" altLang="zh-CN" sz="2100" dirty="0"/>
              <a:t>4, 5, 6]])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arr4=</a:t>
            </a:r>
            <a:r>
              <a:rPr lang="en-US" altLang="zh-CN" sz="2100" dirty="0" err="1"/>
              <a:t>np.zeros</a:t>
            </a:r>
            <a:r>
              <a:rPr lang="en-US" altLang="zh-CN" sz="2100" dirty="0"/>
              <a:t>((3,4))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arr4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 smtClean="0"/>
              <a:t>&gt;&gt;&gt; </a:t>
            </a:r>
            <a:r>
              <a:rPr lang="en-US" altLang="zh-CN" sz="2100" dirty="0"/>
              <a:t>arr5=</a:t>
            </a:r>
            <a:r>
              <a:rPr lang="en-US" altLang="zh-CN" sz="2100" dirty="0" err="1"/>
              <a:t>np.ones</a:t>
            </a:r>
            <a:r>
              <a:rPr lang="en-US" altLang="zh-CN" sz="2100" dirty="0"/>
              <a:t>((3,4))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/>
              <a:t>&gt;&gt;&gt; arr5</a:t>
            </a:r>
            <a:endParaRPr lang="zh-CN" altLang="zh-CN" sz="2100" dirty="0"/>
          </a:p>
          <a:p>
            <a:pPr marL="514350" lvl="1" indent="0">
              <a:buNone/>
            </a:pPr>
            <a:r>
              <a:rPr lang="en-US" altLang="zh-CN" sz="2100" dirty="0" smtClean="0"/>
              <a:t>&gt;&gt;&gt; arr5.dtype</a:t>
            </a:r>
            <a:endParaRPr lang="zh-CN" altLang="zh-CN" sz="2100" dirty="0"/>
          </a:p>
          <a:p>
            <a:pPr marL="1687830" lvl="3" indent="-201930">
              <a:buFont typeface="Wingdings 2" panose="05020102010507070707" pitchFamily="18" charset="2"/>
              <a:buNone/>
            </a:pPr>
            <a:endParaRPr lang="zh-CN" altLang="zh-CN" kern="0" dirty="0" smtClean="0"/>
          </a:p>
          <a:p>
            <a:pPr marL="1684655" lvl="3" indent="0">
              <a:buFont typeface="Wingdings 2" panose="05020102010507070707" pitchFamily="18" charset="2"/>
              <a:buNone/>
            </a:pPr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kern="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4246880" cy="4633595"/>
          </a:xfrm>
        </p:spPr>
        <p:txBody>
          <a:bodyPr/>
          <a:lstStyle/>
          <a:p>
            <a:pPr marL="17780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13-3 </a:t>
            </a:r>
            <a:r>
              <a:rPr lang="zh-CN" altLang="zh-CN" dirty="0"/>
              <a:t>使用</a:t>
            </a:r>
            <a:r>
              <a:rPr lang="en-US" altLang="zh-CN" dirty="0" err="1"/>
              <a:t>arange</a:t>
            </a:r>
            <a:r>
              <a:rPr lang="en-US" altLang="zh-CN" dirty="0"/>
              <a:t>()</a:t>
            </a:r>
            <a:r>
              <a:rPr lang="zh-CN" altLang="zh-CN" dirty="0"/>
              <a:t>函数创建数组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/>
              <a:t>&gt;&gt;&gt;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/>
              <a:t>&gt;&gt;&gt; arr6=</a:t>
            </a:r>
            <a:r>
              <a:rPr lang="en-US" altLang="zh-CN" dirty="0" err="1"/>
              <a:t>np.arange</a:t>
            </a:r>
            <a:r>
              <a:rPr lang="en-US" altLang="zh-CN" dirty="0"/>
              <a:t>(0.1,1,0.1) </a:t>
            </a:r>
            <a:r>
              <a:rPr lang="en-US" altLang="zh-CN" dirty="0" smtClean="0"/>
              <a:t>&gt;&gt;&gt; </a:t>
            </a:r>
            <a:r>
              <a:rPr lang="en-US" altLang="zh-CN" dirty="0"/>
              <a:t>arr7=</a:t>
            </a:r>
            <a:r>
              <a:rPr lang="en-US" altLang="zh-CN" dirty="0" err="1"/>
              <a:t>np.arange</a:t>
            </a:r>
            <a:r>
              <a:rPr lang="en-US" altLang="zh-CN" dirty="0"/>
              <a:t>(0.2,2,0.3)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arr8=</a:t>
            </a:r>
            <a:r>
              <a:rPr lang="en-US" altLang="zh-CN" dirty="0" err="1"/>
              <a:t>np.arange</a:t>
            </a:r>
            <a:r>
              <a:rPr lang="en-US" altLang="zh-CN" dirty="0"/>
              <a:t>(10)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/>
              <a:t>&gt;&gt;&gt; arr8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sz="2000" dirty="0"/>
              <a:t>array([0, 1, 2, 3, 4, 5, 6, 7, 8, 9])</a:t>
            </a:r>
            <a:endParaRPr lang="zh-CN" altLang="zh-CN" sz="2000" dirty="0"/>
          </a:p>
          <a:p>
            <a:pPr marL="177800" lvl="1" indent="0">
              <a:buNone/>
            </a:pPr>
            <a:r>
              <a:rPr lang="en-US" altLang="zh-CN" dirty="0"/>
              <a:t>&gt;&gt;&gt; arr9=</a:t>
            </a:r>
            <a:r>
              <a:rPr lang="en-US" altLang="zh-CN" dirty="0" err="1"/>
              <a:t>np.arange</a:t>
            </a:r>
            <a:r>
              <a:rPr lang="en-US" altLang="zh-CN" dirty="0"/>
              <a:t>(0.6,6)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/>
              <a:t>&gt;&gt;&gt; arr9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sz="2000" dirty="0"/>
              <a:t>array([0.6, 1.6, 2.6, 3.6, 4.6, 5.6])</a:t>
            </a:r>
            <a:endParaRPr lang="zh-CN" altLang="zh-CN" sz="2000" dirty="0"/>
          </a:p>
          <a:p>
            <a:pPr marL="17780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1179830" lvl="2" indent="-201930">
              <a:buNone/>
            </a:pPr>
            <a:endParaRPr lang="zh-CN" altLang="zh-CN" dirty="0" smtClean="0"/>
          </a:p>
          <a:p>
            <a:pPr marL="1176655" lvl="2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355465" y="1644015"/>
            <a:ext cx="475551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17780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13-4 </a:t>
            </a:r>
            <a:r>
              <a:rPr lang="en-US" altLang="zh-CN" dirty="0" err="1"/>
              <a:t>numpy</a:t>
            </a:r>
            <a:r>
              <a:rPr lang="zh-CN" altLang="zh-CN" dirty="0"/>
              <a:t>库的基本函数。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arra</a:t>
            </a:r>
            <a:r>
              <a:rPr lang="en-US" altLang="zh-CN" dirty="0"/>
              <a:t>=</a:t>
            </a:r>
            <a:r>
              <a:rPr lang="en-US" altLang="zh-CN" dirty="0" err="1"/>
              <a:t>np.linspace</a:t>
            </a:r>
            <a:r>
              <a:rPr lang="en-US" altLang="zh-CN" dirty="0"/>
              <a:t>(1,6,5)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 smtClean="0"/>
              <a:t>#</a:t>
            </a:r>
            <a:r>
              <a:rPr lang="en-US" altLang="zh-CN" sz="2000" dirty="0" smtClean="0"/>
              <a:t>array</a:t>
            </a:r>
            <a:r>
              <a:rPr lang="en-US" altLang="zh-CN" sz="2000" dirty="0"/>
              <a:t>([1.  , 2.25, 3.5 , 4.75, 6.  ])</a:t>
            </a:r>
            <a:endParaRPr lang="zh-CN" altLang="zh-CN" sz="2000" dirty="0"/>
          </a:p>
          <a:p>
            <a:pPr marL="17780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arrb</a:t>
            </a:r>
            <a:r>
              <a:rPr lang="en-US" altLang="zh-CN" dirty="0"/>
              <a:t>=</a:t>
            </a:r>
            <a:r>
              <a:rPr lang="en-US" altLang="zh-CN" dirty="0" err="1"/>
              <a:t>np.random.rand</a:t>
            </a:r>
            <a:r>
              <a:rPr lang="en-US" altLang="zh-CN" dirty="0"/>
              <a:t>(3,4)</a:t>
            </a:r>
            <a:endParaRPr lang="zh-CN" altLang="zh-CN" dirty="0"/>
          </a:p>
          <a:p>
            <a:pPr marL="17780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x=</a:t>
            </a:r>
            <a:r>
              <a:rPr lang="en-US" altLang="zh-CN" dirty="0" err="1"/>
              <a:t>np.arange</a:t>
            </a:r>
            <a:r>
              <a:rPr lang="en-US" altLang="zh-CN" dirty="0"/>
              <a:t>(0,np.pi*1,0.1)</a:t>
            </a:r>
            <a:endParaRPr lang="zh-CN" altLang="zh-CN" dirty="0"/>
          </a:p>
          <a:p>
            <a:pPr marL="177800" lvl="1" indent="0">
              <a:buNone/>
            </a:pPr>
            <a:r>
              <a:rPr lang="fr-FR" altLang="zh-CN" dirty="0"/>
              <a:t>&gt;&gt;&gt; x</a:t>
            </a:r>
            <a:endParaRPr lang="zh-CN" altLang="zh-CN" dirty="0"/>
          </a:p>
          <a:p>
            <a:pPr marL="177800" lvl="1" indent="0">
              <a:buNone/>
            </a:pPr>
            <a:r>
              <a:rPr lang="fr-FR" altLang="zh-CN" sz="2000" dirty="0"/>
              <a:t>array([0. , 0.1, 0.2, 0.3, 0.4, 0.5, 0.6, </a:t>
            </a:r>
            <a:r>
              <a:rPr lang="fr-FR" altLang="zh-CN" sz="2000" dirty="0" smtClean="0"/>
              <a:t> 0.7</a:t>
            </a:r>
            <a:r>
              <a:rPr lang="fr-FR" altLang="zh-CN" sz="2000" dirty="0"/>
              <a:t>, 0.8, 0.9, 1. , 1.1, 1.2</a:t>
            </a:r>
            <a:r>
              <a:rPr lang="fr-FR" altLang="zh-CN" sz="2000" dirty="0" smtClean="0"/>
              <a:t>, </a:t>
            </a:r>
            <a:r>
              <a:rPr lang="fr-FR" altLang="zh-CN" sz="2000" dirty="0"/>
              <a:t>1.3, 1.4, 1.5, 1.6, 1.7, 1.8, 1.9, 2. , 2.1, 2.2, 2.3, 2.4, 2.5</a:t>
            </a:r>
            <a:r>
              <a:rPr lang="fr-FR" altLang="zh-CN" sz="2000" dirty="0" smtClean="0"/>
              <a:t>,   </a:t>
            </a:r>
            <a:r>
              <a:rPr lang="fr-FR" altLang="zh-CN" sz="2000" dirty="0"/>
              <a:t>2.6, 2.7, 2.8, 2.9, 3. , 3.1])</a:t>
            </a:r>
            <a:endParaRPr lang="zh-CN" altLang="zh-CN" sz="2000" dirty="0"/>
          </a:p>
          <a:p>
            <a:pPr marL="177800" lvl="1" indent="0">
              <a:buNone/>
            </a:pPr>
            <a:r>
              <a:rPr lang="fr-FR" altLang="zh-CN" dirty="0"/>
              <a:t>&gt;&gt;&gt; y=np.sin(x)</a:t>
            </a:r>
            <a:endParaRPr lang="zh-CN" altLang="zh-CN" dirty="0"/>
          </a:p>
          <a:p>
            <a:pPr marL="2148205" lvl="4" indent="0">
              <a:buNone/>
            </a:pPr>
            <a:endParaRPr lang="zh-CN" altLang="zh-CN" kern="0" dirty="0" smtClean="0"/>
          </a:p>
          <a:p>
            <a:pPr marL="1028700" lvl="2" indent="0">
              <a:buNone/>
            </a:pPr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kern="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访问</a:t>
            </a:r>
            <a:r>
              <a:rPr lang="en-US" altLang="zh-CN" dirty="0" err="1"/>
              <a:t>numpy</a:t>
            </a:r>
            <a:r>
              <a:rPr lang="zh-CN" altLang="zh-CN" dirty="0"/>
              <a:t>数组中的元素</a:t>
            </a:r>
            <a:endParaRPr lang="zh-CN" altLang="zh-CN" dirty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下标来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单一元素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</a:t>
            </a:r>
            <a:r>
              <a:rPr lang="zh-CN" altLang="zh-CN" dirty="0"/>
              <a:t>切片的形式访问数组中多个元素。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7477" y="3123188"/>
          <a:ext cx="8425180" cy="288036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44216"/>
                <a:gridCol w="6480719"/>
              </a:tblGrid>
              <a:tr h="46290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000" kern="1000" dirty="0" smtClean="0">
                          <a:solidFill>
                            <a:schemeClr val="tx1"/>
                          </a:solidFill>
                          <a:effectLst/>
                        </a:rPr>
                        <a:t>索引或</a:t>
                      </a:r>
                      <a:r>
                        <a:rPr lang="zh-CN" sz="2000" kern="1000" dirty="0" smtClean="0">
                          <a:solidFill>
                            <a:schemeClr val="tx1"/>
                          </a:solidFill>
                          <a:effectLst/>
                        </a:rPr>
                        <a:t>切片</a:t>
                      </a:r>
                      <a:r>
                        <a:rPr lang="zh-CN" sz="2000" kern="10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chemeClr val="tx1"/>
                          </a:solidFill>
                          <a:effectLst/>
                        </a:rPr>
                        <a:t>功能描述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kern="1000" dirty="0">
                          <a:effectLst/>
                        </a:rPr>
                        <a:t>x[</a:t>
                      </a:r>
                      <a:r>
                        <a:rPr lang="en-US" sz="2200" kern="1000" dirty="0" err="1">
                          <a:effectLst/>
                        </a:rPr>
                        <a:t>i</a:t>
                      </a:r>
                      <a:r>
                        <a:rPr lang="en-US" sz="2200" kern="1000" dirty="0">
                          <a:effectLst/>
                        </a:rPr>
                        <a:t>]</a:t>
                      </a:r>
                      <a:endParaRPr lang="zh-CN" sz="22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数组第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个元素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kern="1000">
                          <a:effectLst/>
                        </a:rPr>
                        <a:t>x[-i]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从后向前索引第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个元素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kern="1000">
                          <a:effectLst/>
                        </a:rPr>
                        <a:t>x[n:m]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切片，默认步长为</a:t>
                      </a:r>
                      <a:r>
                        <a:rPr lang="en-US" sz="2000" kern="1000">
                          <a:effectLst/>
                        </a:rPr>
                        <a:t>1</a:t>
                      </a:r>
                      <a:r>
                        <a:rPr lang="zh-CN" sz="2000" kern="1000">
                          <a:effectLst/>
                        </a:rPr>
                        <a:t>，从前向后索引，不包含</a:t>
                      </a:r>
                      <a:r>
                        <a:rPr lang="en-US" sz="2000" kern="1000">
                          <a:effectLst/>
                        </a:rPr>
                        <a:t>m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kern="1000">
                          <a:effectLst/>
                        </a:rPr>
                        <a:t>x[-m:-n]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切片，默认步长为</a:t>
                      </a:r>
                      <a:r>
                        <a:rPr lang="en-US" sz="2000" kern="1000" dirty="0">
                          <a:effectLst/>
                        </a:rPr>
                        <a:t>1</a:t>
                      </a:r>
                      <a:r>
                        <a:rPr lang="zh-CN" sz="2000" kern="1000" dirty="0">
                          <a:effectLst/>
                        </a:rPr>
                        <a:t>，从后往前索引，不包含</a:t>
                      </a:r>
                      <a:r>
                        <a:rPr lang="en-US" sz="2000" kern="1000" dirty="0">
                          <a:effectLst/>
                        </a:rPr>
                        <a:t>-n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kern="1000">
                          <a:effectLst/>
                        </a:rPr>
                        <a:t>x[n:m:i]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切片，指定步长为</a:t>
                      </a:r>
                      <a:r>
                        <a:rPr lang="en-US" sz="2000" kern="1000" dirty="0" err="1">
                          <a:effectLst/>
                        </a:rPr>
                        <a:t>i</a:t>
                      </a:r>
                      <a:r>
                        <a:rPr lang="zh-CN" sz="2000" kern="1000" dirty="0">
                          <a:effectLst/>
                        </a:rPr>
                        <a:t>的由</a:t>
                      </a:r>
                      <a:r>
                        <a:rPr lang="en-US" sz="2000" kern="1000" dirty="0">
                          <a:effectLst/>
                        </a:rPr>
                        <a:t>n</a:t>
                      </a:r>
                      <a:r>
                        <a:rPr lang="zh-CN" sz="2000" kern="1000" dirty="0">
                          <a:effectLst/>
                        </a:rPr>
                        <a:t>到</a:t>
                      </a:r>
                      <a:r>
                        <a:rPr lang="en-US" sz="2000" kern="1000" dirty="0">
                          <a:effectLst/>
                        </a:rPr>
                        <a:t>m</a:t>
                      </a:r>
                      <a:r>
                        <a:rPr lang="zh-CN" sz="2000" kern="1000" dirty="0">
                          <a:effectLst/>
                        </a:rPr>
                        <a:t>的索引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访问</a:t>
            </a:r>
            <a:r>
              <a:rPr lang="en-US" altLang="zh-CN" dirty="0" err="1"/>
              <a:t>numpy</a:t>
            </a:r>
            <a:r>
              <a:rPr lang="zh-CN" altLang="zh-CN" dirty="0"/>
              <a:t>数组中的元素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/>
              <a:t>例</a:t>
            </a:r>
            <a:r>
              <a:rPr lang="en-US" altLang="zh-CN" dirty="0" smtClean="0"/>
              <a:t>13-5 </a:t>
            </a:r>
            <a:r>
              <a:rPr lang="en-US" altLang="zh-CN" dirty="0" err="1"/>
              <a:t>numpy</a:t>
            </a:r>
            <a:r>
              <a:rPr lang="zh-CN" altLang="zh-CN" dirty="0"/>
              <a:t>数组的切片。</a:t>
            </a:r>
            <a:endParaRPr lang="zh-CN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 smtClean="0"/>
              <a:t>13-6 </a:t>
            </a:r>
            <a:r>
              <a:rPr lang="zh-CN" altLang="zh-CN" dirty="0"/>
              <a:t>二维数组的切片操作。</a:t>
            </a:r>
            <a:endParaRPr lang="zh-CN" altLang="zh-CN" dirty="0"/>
          </a:p>
          <a:p>
            <a:pPr marL="1028700" lvl="2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91" y="4005570"/>
            <a:ext cx="28575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6050" cy="787400"/>
          </a:xfrm>
        </p:spPr>
        <p:txBody>
          <a:bodyPr/>
          <a:lstStyle/>
          <a:p>
            <a:r>
              <a:rPr lang="en-US" altLang="zh-CN" dirty="0" smtClean="0"/>
              <a:t>13.1 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科学</a:t>
            </a:r>
            <a:r>
              <a:rPr lang="zh-CN" altLang="zh-CN" dirty="0"/>
              <a:t>计算的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numpy</a:t>
            </a:r>
            <a:r>
              <a:rPr lang="zh-CN" altLang="zh-CN" dirty="0"/>
              <a:t>数组的算术运算</a:t>
            </a:r>
            <a:endParaRPr lang="zh-CN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zh-CN" dirty="0"/>
              <a:t>数组的算术运算是按元素逐个运算，运算</a:t>
            </a:r>
            <a:r>
              <a:rPr lang="zh-CN" altLang="zh-CN" dirty="0" smtClean="0"/>
              <a:t>后返回</a:t>
            </a:r>
            <a:r>
              <a:rPr lang="zh-CN" altLang="zh-CN" dirty="0"/>
              <a:t>包含运算结果的新数组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13-7 </a:t>
            </a:r>
            <a:r>
              <a:rPr lang="en-US" altLang="zh-CN" dirty="0" err="1"/>
              <a:t>numpy</a:t>
            </a:r>
            <a:r>
              <a:rPr lang="zh-CN" altLang="zh-CN" dirty="0"/>
              <a:t>数组的算术运算示例。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13-8 </a:t>
            </a:r>
            <a:r>
              <a:rPr lang="en-US" altLang="zh-CN" dirty="0" err="1"/>
              <a:t>numpy</a:t>
            </a:r>
            <a:r>
              <a:rPr lang="zh-CN" altLang="zh-CN" dirty="0"/>
              <a:t>数组的矩阵乘法。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13-9 </a:t>
            </a:r>
            <a:r>
              <a:rPr lang="en-US" altLang="zh-CN" dirty="0" err="1"/>
              <a:t>numpy</a:t>
            </a:r>
            <a:r>
              <a:rPr lang="zh-CN" altLang="zh-CN" dirty="0"/>
              <a:t>数组的“</a:t>
            </a:r>
            <a:r>
              <a:rPr lang="en-US" altLang="zh-CN" dirty="0"/>
              <a:t>+=</a:t>
            </a:r>
            <a:r>
              <a:rPr lang="zh-CN" altLang="zh-CN" dirty="0"/>
              <a:t>”操作符和“</a:t>
            </a:r>
            <a:r>
              <a:rPr lang="en-US" altLang="zh-CN" dirty="0"/>
              <a:t>*</a:t>
            </a:r>
            <a:r>
              <a:rPr lang="zh-CN" altLang="zh-CN" dirty="0"/>
              <a:t>＝”操作符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13-10 </a:t>
            </a:r>
            <a:r>
              <a:rPr lang="en-US" altLang="zh-CN" dirty="0" err="1"/>
              <a:t>numpy</a:t>
            </a:r>
            <a:r>
              <a:rPr lang="zh-CN" altLang="zh-CN" dirty="0"/>
              <a:t>数组元素的运算。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 smtClean="0"/>
              <a:t>13-11</a:t>
            </a:r>
            <a:r>
              <a:rPr lang="zh-CN" altLang="zh-CN" dirty="0"/>
              <a:t>通过指定</a:t>
            </a:r>
            <a:r>
              <a:rPr lang="en-US" altLang="zh-CN" dirty="0"/>
              <a:t>axis</a:t>
            </a:r>
            <a:r>
              <a:rPr lang="zh-CN" altLang="zh-CN" dirty="0"/>
              <a:t>参数计算</a:t>
            </a:r>
            <a:r>
              <a:rPr lang="en-US" altLang="zh-CN" dirty="0" err="1"/>
              <a:t>numpy</a:t>
            </a:r>
            <a:r>
              <a:rPr lang="zh-CN" altLang="zh-CN" dirty="0"/>
              <a:t>数组特征值。</a:t>
            </a:r>
            <a:endParaRPr lang="zh-CN" altLang="zh-CN" dirty="0"/>
          </a:p>
          <a:p>
            <a:pPr lvl="2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5de106c-e2ce-43d5-8947-c2c16ea2e902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4814</Words>
  <Application>WPS 演示</Application>
  <PresentationFormat>全屏显示(4:3)</PresentationFormat>
  <Paragraphs>343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Times New Roman</vt:lpstr>
      <vt:lpstr>方正书宋简体</vt:lpstr>
      <vt:lpstr>Arial Unicode MS</vt:lpstr>
      <vt:lpstr>Calibri</vt:lpstr>
      <vt:lpstr>1_尚学堂</vt:lpstr>
      <vt:lpstr>13 科学计算与图表绘制</vt:lpstr>
      <vt:lpstr>第13章 科学计算与图表绘制</vt:lpstr>
      <vt:lpstr>13.1 用于科学计算的numpy库</vt:lpstr>
      <vt:lpstr>13.1 用于科学计算的numpy库</vt:lpstr>
      <vt:lpstr>13.1 用于科学计算的numpy库</vt:lpstr>
      <vt:lpstr>13.1 用于科学计算的numpy库</vt:lpstr>
      <vt:lpstr>13.1 用于科学计算的numpy库</vt:lpstr>
      <vt:lpstr>13.1 用于科学计算的numpy库</vt:lpstr>
      <vt:lpstr>13.1 用于科学计算的numpy库</vt:lpstr>
      <vt:lpstr>13.1 用于科学计算的numpy库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13.2 用于图表绘制的matplotlib库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360</cp:revision>
  <dcterms:created xsi:type="dcterms:W3CDTF">2113-01-01T00:00:00Z</dcterms:created>
  <dcterms:modified xsi:type="dcterms:W3CDTF">2021-03-02T01:13:34Z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