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811" r:id="rId2"/>
    <p:sldId id="561" r:id="rId3"/>
    <p:sldId id="623" r:id="rId4"/>
    <p:sldId id="624" r:id="rId5"/>
    <p:sldId id="625" r:id="rId6"/>
    <p:sldId id="626" r:id="rId7"/>
    <p:sldId id="627" r:id="rId8"/>
    <p:sldId id="299" r:id="rId9"/>
    <p:sldId id="347" r:id="rId10"/>
    <p:sldId id="300" r:id="rId11"/>
    <p:sldId id="301" r:id="rId12"/>
    <p:sldId id="302" r:id="rId13"/>
    <p:sldId id="303" r:id="rId14"/>
    <p:sldId id="348" r:id="rId15"/>
    <p:sldId id="305" r:id="rId16"/>
    <p:sldId id="349" r:id="rId17"/>
    <p:sldId id="307" r:id="rId18"/>
    <p:sldId id="311" r:id="rId19"/>
    <p:sldId id="639" r:id="rId20"/>
    <p:sldId id="640" r:id="rId21"/>
    <p:sldId id="641" r:id="rId22"/>
    <p:sldId id="350" r:id="rId23"/>
    <p:sldId id="549" r:id="rId24"/>
    <p:sldId id="638" r:id="rId25"/>
    <p:sldId id="354" r:id="rId26"/>
    <p:sldId id="308" r:id="rId27"/>
    <p:sldId id="313" r:id="rId28"/>
    <p:sldId id="314" r:id="rId29"/>
    <p:sldId id="582" r:id="rId30"/>
    <p:sldId id="573" r:id="rId31"/>
    <p:sldId id="316" r:id="rId32"/>
    <p:sldId id="317" r:id="rId33"/>
    <p:sldId id="318" r:id="rId34"/>
    <p:sldId id="583" r:id="rId35"/>
    <p:sldId id="642" r:id="rId36"/>
    <p:sldId id="584" r:id="rId37"/>
    <p:sldId id="319" r:id="rId38"/>
    <p:sldId id="320" r:id="rId39"/>
    <p:sldId id="321" r:id="rId40"/>
    <p:sldId id="322" r:id="rId41"/>
    <p:sldId id="323" r:id="rId42"/>
    <p:sldId id="324" r:id="rId43"/>
    <p:sldId id="550" r:id="rId44"/>
    <p:sldId id="325" r:id="rId45"/>
    <p:sldId id="327" r:id="rId46"/>
    <p:sldId id="562" r:id="rId47"/>
    <p:sldId id="563" r:id="rId48"/>
    <p:sldId id="355" r:id="rId49"/>
    <p:sldId id="358" r:id="rId50"/>
    <p:sldId id="357" r:id="rId51"/>
    <p:sldId id="356" r:id="rId52"/>
    <p:sldId id="359" r:id="rId53"/>
    <p:sldId id="360" r:id="rId54"/>
    <p:sldId id="595" r:id="rId55"/>
    <p:sldId id="361" r:id="rId56"/>
    <p:sldId id="362" r:id="rId57"/>
    <p:sldId id="363" r:id="rId58"/>
    <p:sldId id="364" r:id="rId59"/>
    <p:sldId id="598" r:id="rId60"/>
    <p:sldId id="365" r:id="rId61"/>
    <p:sldId id="366" r:id="rId62"/>
    <p:sldId id="367" r:id="rId63"/>
    <p:sldId id="600" r:id="rId64"/>
    <p:sldId id="602" r:id="rId65"/>
    <p:sldId id="603" r:id="rId66"/>
    <p:sldId id="368" r:id="rId67"/>
    <p:sldId id="369" r:id="rId68"/>
    <p:sldId id="370" r:id="rId69"/>
    <p:sldId id="606" r:id="rId70"/>
    <p:sldId id="629" r:id="rId71"/>
    <p:sldId id="630" r:id="rId72"/>
    <p:sldId id="371" r:id="rId73"/>
    <p:sldId id="372" r:id="rId74"/>
    <p:sldId id="373" r:id="rId75"/>
    <p:sldId id="374" r:id="rId76"/>
    <p:sldId id="375" r:id="rId77"/>
    <p:sldId id="631" r:id="rId78"/>
    <p:sldId id="632" r:id="rId79"/>
    <p:sldId id="628" r:id="rId80"/>
    <p:sldId id="633" r:id="rId81"/>
    <p:sldId id="634" r:id="rId82"/>
    <p:sldId id="635" r:id="rId83"/>
    <p:sldId id="636" r:id="rId84"/>
    <p:sldId id="637" r:id="rId85"/>
    <p:sldId id="985" r:id="rId86"/>
    <p:sldId id="983" r:id="rId87"/>
    <p:sldId id="984" r:id="rId88"/>
    <p:sldId id="544"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D1B59-3624-419C-8262-4D51B606C60E}"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99F66-FA88-41FD-93EB-65471D509E95}" type="slidenum">
              <a:rPr lang="zh-CN" altLang="en-US" smtClean="0"/>
              <a:t>‹#›</a:t>
            </a:fld>
            <a:endParaRPr lang="zh-CN" altLang="en-US"/>
          </a:p>
        </p:txBody>
      </p:sp>
    </p:spTree>
    <p:extLst>
      <p:ext uri="{BB962C8B-B14F-4D97-AF65-F5344CB8AC3E}">
        <p14:creationId xmlns:p14="http://schemas.microsoft.com/office/powerpoint/2010/main" val="348219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DB48AC1B-35B7-84DC-38C8-CBD17E223B5B}"/>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DE7DED02-3F32-E14E-F6CE-A3A02B810476}"/>
              </a:ext>
            </a:extLst>
          </p:cNvPr>
          <p:cNvSpPr>
            <a:spLocks noGrp="1" noChangeArrowheads="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82D5568B-F48F-6613-B93F-BD7BF11B043B}"/>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B3FB584-B178-4D40-A3D2-9A770BEAA213}" type="slidenum">
              <a:rPr lang="en-US" altLang="zh-CN">
                <a:latin typeface="等线" panose="02010600030101010101" pitchFamily="2" charset="-122"/>
              </a:rPr>
              <a:pPr/>
              <a:t>1</a:t>
            </a:fld>
            <a:endParaRPr lang="en-US" altLang="zh-CN" dirty="0">
              <a:latin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BC2EAFB-AA96-0C59-713A-9E5A8C631301}"/>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a:fld id="{AB38D614-A76A-4D46-AB96-DD6ED5030B33}" type="slidenum">
              <a:rPr altLang="zh-CN" sz="1200" b="0">
                <a:solidFill>
                  <a:schemeClr val="tx1"/>
                </a:solidFill>
                <a:latin typeface="Arial" panose="020B0604020202020204" pitchFamily="34" charset="0"/>
                <a:ea typeface="宋体" panose="02010600030101010101" pitchFamily="2" charset="-122"/>
              </a:rPr>
              <a:pPr algn="r"/>
              <a:t>23</a:t>
            </a:fld>
            <a:endParaRPr lang="zh-CN" altLang="zh-CN" sz="1200" b="0">
              <a:solidFill>
                <a:schemeClr val="tx1"/>
              </a:solidFill>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FED04ACA-6AF1-442E-3CFB-9FCA7763DD52}"/>
              </a:ext>
            </a:extLst>
          </p:cNvPr>
          <p:cNvSpPr>
            <a:spLocks noGrp="1" noRot="1" noChangeAspect="1" noChangeArrowheads="1" noTextEdit="1"/>
          </p:cNvSpPr>
          <p:nvPr>
            <p:ph type="sldImg" idx="4294967295"/>
          </p:nvPr>
        </p:nvSpPr>
        <p:spPr>
          <a:ln/>
        </p:spPr>
      </p:sp>
      <p:sp>
        <p:nvSpPr>
          <p:cNvPr id="52228" name="Rectangle 3">
            <a:extLst>
              <a:ext uri="{FF2B5EF4-FFF2-40B4-BE49-F238E27FC236}">
                <a16:creationId xmlns:a16="http://schemas.microsoft.com/office/drawing/2014/main" id="{43BBFEA1-9E0E-3981-494C-A66E38D495D1}"/>
              </a:ext>
            </a:extLst>
          </p:cNvPr>
          <p:cNvSpPr>
            <a:spLocks noGrp="1" noChangeArrowheads="1"/>
          </p:cNvSpPr>
          <p:nvPr>
            <p:ph type="body" idx="4294967295"/>
          </p:nvPr>
        </p:nvSpPr>
        <p:spPr>
          <a:xfrm>
            <a:off x="914400" y="4343400"/>
            <a:ext cx="5029200" cy="4114800"/>
          </a:xfrm>
        </p:spPr>
        <p:txBody>
          <a:bodyPr>
            <a:prstTxWarp prst="textNoShape">
              <a:avLst/>
            </a:prstTxWarp>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BC2EAFB-AA96-0C59-713A-9E5A8C631301}"/>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a:fld id="{AB38D614-A76A-4D46-AB96-DD6ED5030B33}" type="slidenum">
              <a:rPr altLang="zh-CN" sz="1200" b="0">
                <a:solidFill>
                  <a:schemeClr val="tx1"/>
                </a:solidFill>
                <a:latin typeface="Arial" panose="020B0604020202020204" pitchFamily="34" charset="0"/>
                <a:ea typeface="宋体" panose="02010600030101010101" pitchFamily="2" charset="-122"/>
              </a:rPr>
              <a:pPr algn="r"/>
              <a:t>24</a:t>
            </a:fld>
            <a:endParaRPr lang="zh-CN" altLang="zh-CN" sz="1200" b="0">
              <a:solidFill>
                <a:schemeClr val="tx1"/>
              </a:solidFill>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FED04ACA-6AF1-442E-3CFB-9FCA7763DD52}"/>
              </a:ext>
            </a:extLst>
          </p:cNvPr>
          <p:cNvSpPr>
            <a:spLocks noGrp="1" noRot="1" noChangeAspect="1" noChangeArrowheads="1" noTextEdit="1"/>
          </p:cNvSpPr>
          <p:nvPr>
            <p:ph type="sldImg" idx="4294967295"/>
          </p:nvPr>
        </p:nvSpPr>
        <p:spPr>
          <a:ln/>
        </p:spPr>
      </p:sp>
      <p:sp>
        <p:nvSpPr>
          <p:cNvPr id="52228" name="Rectangle 3">
            <a:extLst>
              <a:ext uri="{FF2B5EF4-FFF2-40B4-BE49-F238E27FC236}">
                <a16:creationId xmlns:a16="http://schemas.microsoft.com/office/drawing/2014/main" id="{43BBFEA1-9E0E-3981-494C-A66E38D495D1}"/>
              </a:ext>
            </a:extLst>
          </p:cNvPr>
          <p:cNvSpPr>
            <a:spLocks noGrp="1" noChangeArrowheads="1"/>
          </p:cNvSpPr>
          <p:nvPr>
            <p:ph type="body" idx="4294967295"/>
          </p:nvPr>
        </p:nvSpPr>
        <p:spPr>
          <a:xfrm>
            <a:off x="914400" y="4343400"/>
            <a:ext cx="5029200" cy="4114800"/>
          </a:xfrm>
        </p:spPr>
        <p:txBody>
          <a:bodyPr>
            <a:prstTxWarp prst="textNoShape">
              <a:avLst/>
            </a:prstTxWarp>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34127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32D2BC2E-1BA4-9723-0312-4FF22FDD8D2E}"/>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a:fld id="{618EFF7E-56EA-41EA-973A-88BF373F4F7D}" type="slidenum">
              <a:rPr altLang="zh-CN" sz="1200" b="0">
                <a:solidFill>
                  <a:schemeClr val="tx1"/>
                </a:solidFill>
                <a:latin typeface="Arial" panose="020B0604020202020204" pitchFamily="34" charset="0"/>
                <a:ea typeface="宋体" panose="02010600030101010101" pitchFamily="2" charset="-122"/>
              </a:rPr>
              <a:pPr algn="r"/>
              <a:t>43</a:t>
            </a:fld>
            <a:endParaRPr lang="zh-CN" altLang="zh-CN" sz="1200" b="0">
              <a:solidFill>
                <a:schemeClr val="tx1"/>
              </a:solidFill>
              <a:latin typeface="Arial" panose="020B0604020202020204" pitchFamily="34" charset="0"/>
              <a:ea typeface="宋体" panose="02010600030101010101" pitchFamily="2" charset="-122"/>
            </a:endParaRPr>
          </a:p>
        </p:txBody>
      </p:sp>
      <p:sp>
        <p:nvSpPr>
          <p:cNvPr id="69635" name="Rectangle 2">
            <a:extLst>
              <a:ext uri="{FF2B5EF4-FFF2-40B4-BE49-F238E27FC236}">
                <a16:creationId xmlns:a16="http://schemas.microsoft.com/office/drawing/2014/main" id="{3A147240-480F-F7C6-A591-7BCD947C1EB0}"/>
              </a:ext>
            </a:extLst>
          </p:cNvPr>
          <p:cNvSpPr>
            <a:spLocks noGrp="1" noRot="1" noChangeAspect="1" noChangeArrowheads="1" noTextEdit="1"/>
          </p:cNvSpPr>
          <p:nvPr>
            <p:ph type="sldImg" idx="4294967295"/>
          </p:nvPr>
        </p:nvSpPr>
        <p:spPr>
          <a:ln/>
        </p:spPr>
      </p:sp>
      <p:sp>
        <p:nvSpPr>
          <p:cNvPr id="69636" name="Rectangle 3">
            <a:extLst>
              <a:ext uri="{FF2B5EF4-FFF2-40B4-BE49-F238E27FC236}">
                <a16:creationId xmlns:a16="http://schemas.microsoft.com/office/drawing/2014/main" id="{56386B1C-C4EB-D443-74AF-3267B9612131}"/>
              </a:ext>
            </a:extLst>
          </p:cNvPr>
          <p:cNvSpPr>
            <a:spLocks noGrp="1" noChangeArrowheads="1"/>
          </p:cNvSpPr>
          <p:nvPr>
            <p:ph type="body" idx="4294967295"/>
          </p:nvPr>
        </p:nvSpPr>
        <p:spPr>
          <a:xfrm>
            <a:off x="914400" y="4343400"/>
            <a:ext cx="5029200" cy="4114800"/>
          </a:xfrm>
        </p:spPr>
        <p:txBody>
          <a:bodyPr>
            <a:prstTxWarp prst="textNoShape">
              <a:avLst/>
            </a:prstTxWarp>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E8908A05-50B8-22D6-0BEE-A87C4A200689}"/>
              </a:ext>
            </a:extLst>
          </p:cNvPr>
          <p:cNvSpPr>
            <a:spLocks noGrp="1" noRot="1" noChangeAspect="1" noChangeArrowheads="1" noTextEdit="1"/>
          </p:cNvSpPr>
          <p:nvPr>
            <p:ph type="sldImg" idx="4294967295"/>
          </p:nvPr>
        </p:nvSpPr>
        <p:spPr>
          <a:ln/>
        </p:spPr>
      </p:sp>
      <p:sp>
        <p:nvSpPr>
          <p:cNvPr id="75779" name="备注占位符 2">
            <a:extLst>
              <a:ext uri="{FF2B5EF4-FFF2-40B4-BE49-F238E27FC236}">
                <a16:creationId xmlns:a16="http://schemas.microsoft.com/office/drawing/2014/main" id="{2BD7E7EB-8177-6ADA-7C61-B1B7495B77BC}"/>
              </a:ext>
            </a:extLst>
          </p:cNvPr>
          <p:cNvSpPr>
            <a:spLocks noGrp="1" noChangeArrowheads="1"/>
          </p:cNvSpPr>
          <p:nvPr>
            <p:ph type="body" idx="4294967295"/>
          </p:nvPr>
        </p:nvSpPr>
        <p:spPr/>
        <p:txBody>
          <a:bodyPr>
            <a:prstTxWarp prst="textNoShape">
              <a:avLst/>
            </a:prstTxWarp>
          </a:bodyPr>
          <a:lstStyle/>
          <a:p>
            <a:pPr eaLnBrk="1" hangingPunct="1"/>
            <a:endParaRPr lang="zh-CN" altLang="en-US">
              <a:latin typeface="Arial" panose="020B0604020202020204" pitchFamily="34" charset="0"/>
            </a:endParaRPr>
          </a:p>
        </p:txBody>
      </p:sp>
      <p:sp>
        <p:nvSpPr>
          <p:cNvPr id="80899" name="灯片编号占位符 3">
            <a:extLst>
              <a:ext uri="{FF2B5EF4-FFF2-40B4-BE49-F238E27FC236}">
                <a16:creationId xmlns:a16="http://schemas.microsoft.com/office/drawing/2014/main" id="{3085AAA7-2DCF-C153-9D06-34E8D394DF31}"/>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a:fld id="{1A72FB68-FA36-49C3-976E-F94761E32714}" type="slidenum">
              <a:rPr altLang="zh-CN" sz="1200" b="0">
                <a:solidFill>
                  <a:schemeClr val="tx1"/>
                </a:solidFill>
                <a:latin typeface="Arial" panose="020B0604020202020204" pitchFamily="34" charset="0"/>
                <a:ea typeface="宋体" panose="02010600030101010101" pitchFamily="2" charset="-122"/>
              </a:rPr>
              <a:pPr algn="r"/>
              <a:t>48</a:t>
            </a:fld>
            <a:endParaRPr lang="zh-CN" altLang="zh-CN" sz="1200" b="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575BE-5A0A-AC80-6B53-83DF89ECD7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1F553E4-9B54-84AD-9390-AC46B308D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F858E4C-F6E8-2681-6193-E2F829C221CA}"/>
              </a:ext>
            </a:extLst>
          </p:cNvPr>
          <p:cNvSpPr>
            <a:spLocks noGrp="1"/>
          </p:cNvSpPr>
          <p:nvPr>
            <p:ph type="dt" sz="half" idx="10"/>
          </p:nvPr>
        </p:nvSpPr>
        <p:spPr/>
        <p:txBody>
          <a:bodyPr/>
          <a:lstStyle/>
          <a:p>
            <a:fld id="{5938F507-325B-4E2F-A6FD-7D27D9F604B1}"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9FB17EB5-D793-1530-64FC-A109B3DFB5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331720-C0BC-F998-3DD8-A0DB4D332AA3}"/>
              </a:ext>
            </a:extLst>
          </p:cNvPr>
          <p:cNvSpPr>
            <a:spLocks noGrp="1"/>
          </p:cNvSpPr>
          <p:nvPr>
            <p:ph type="sldNum" sz="quarter" idx="12"/>
          </p:nvPr>
        </p:nvSpPr>
        <p:spPr/>
        <p:txBody>
          <a:body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224118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4160-96E8-C80D-567A-4984B6AEF3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DB5F29-A0EF-370F-FA47-9CF892DED31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E3FDA6-0371-85F4-EB93-5890919E47D7}"/>
              </a:ext>
            </a:extLst>
          </p:cNvPr>
          <p:cNvSpPr>
            <a:spLocks noGrp="1"/>
          </p:cNvSpPr>
          <p:nvPr>
            <p:ph type="dt" sz="half" idx="10"/>
          </p:nvPr>
        </p:nvSpPr>
        <p:spPr/>
        <p:txBody>
          <a:bodyPr/>
          <a:lstStyle/>
          <a:p>
            <a:fld id="{5938F507-325B-4E2F-A6FD-7D27D9F604B1}"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1D609832-C751-9B2E-C58A-F73BE91C70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18F429-94E3-8440-5306-A036264AE3BF}"/>
              </a:ext>
            </a:extLst>
          </p:cNvPr>
          <p:cNvSpPr>
            <a:spLocks noGrp="1"/>
          </p:cNvSpPr>
          <p:nvPr>
            <p:ph type="sldNum" sz="quarter" idx="12"/>
          </p:nvPr>
        </p:nvSpPr>
        <p:spPr/>
        <p:txBody>
          <a:body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203909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785D59-31DE-8333-01B6-A125B67C7B3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BB12E9C-53AC-E7D2-ED51-7373F940FEE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ED22D3-CB8D-5106-4254-AA54ABBF839D}"/>
              </a:ext>
            </a:extLst>
          </p:cNvPr>
          <p:cNvSpPr>
            <a:spLocks noGrp="1"/>
          </p:cNvSpPr>
          <p:nvPr>
            <p:ph type="dt" sz="half" idx="10"/>
          </p:nvPr>
        </p:nvSpPr>
        <p:spPr/>
        <p:txBody>
          <a:bodyPr/>
          <a:lstStyle/>
          <a:p>
            <a:fld id="{5938F507-325B-4E2F-A6FD-7D27D9F604B1}"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465DD506-6E22-F25B-EDFD-B5C00972A8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7EE618-1958-8C40-07B1-3E386B35760C}"/>
              </a:ext>
            </a:extLst>
          </p:cNvPr>
          <p:cNvSpPr>
            <a:spLocks noGrp="1"/>
          </p:cNvSpPr>
          <p:nvPr>
            <p:ph type="sldNum" sz="quarter" idx="12"/>
          </p:nvPr>
        </p:nvSpPr>
        <p:spPr/>
        <p:txBody>
          <a:body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3912075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bwMode="auto">
      <p:bgPr>
        <a:solidFill>
          <a:schemeClr val="accent1"/>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D8ED8E6D-C4D2-CB0E-B9F0-D06F190EC451}"/>
              </a:ext>
            </a:extLst>
          </p:cNvPr>
          <p:cNvSpPr>
            <a:spLocks/>
          </p:cNvSpPr>
          <p:nvPr/>
        </p:nvSpPr>
        <p:spPr bwMode="gray">
          <a:xfrm>
            <a:off x="0" y="3810000"/>
            <a:ext cx="12192000" cy="3048000"/>
          </a:xfrm>
          <a:custGeom>
            <a:avLst/>
            <a:gdLst>
              <a:gd name="T0" fmla="*/ 0 w 5760"/>
              <a:gd name="T1" fmla="*/ 0 h 1920"/>
              <a:gd name="T2" fmla="*/ 0 w 5760"/>
              <a:gd name="T3" fmla="*/ 2147483646 h 1920"/>
              <a:gd name="T4" fmla="*/ 2147483646 w 5760"/>
              <a:gd name="T5" fmla="*/ 2147483646 h 1920"/>
              <a:gd name="T6" fmla="*/ 2147483646 w 5760"/>
              <a:gd name="T7" fmla="*/ 0 h 1920"/>
              <a:gd name="T8" fmla="*/ 0 w 5760"/>
              <a:gd name="T9" fmla="*/ 0 h 19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0" h="1920">
                <a:moveTo>
                  <a:pt x="0" y="0"/>
                </a:moveTo>
                <a:lnTo>
                  <a:pt x="0" y="1920"/>
                </a:lnTo>
                <a:lnTo>
                  <a:pt x="5760" y="1920"/>
                </a:lnTo>
                <a:lnTo>
                  <a:pt x="576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3" name="Rectangle 3">
            <a:extLst>
              <a:ext uri="{FF2B5EF4-FFF2-40B4-BE49-F238E27FC236}">
                <a16:creationId xmlns:a16="http://schemas.microsoft.com/office/drawing/2014/main" id="{59A75BE9-6176-6A2A-9B1B-7B121AFD06E4}"/>
              </a:ext>
            </a:extLst>
          </p:cNvPr>
          <p:cNvSpPr>
            <a:spLocks noChangeArrowheads="1"/>
          </p:cNvSpPr>
          <p:nvPr/>
        </p:nvSpPr>
        <p:spPr bwMode="gray">
          <a:xfrm>
            <a:off x="1" y="3429001"/>
            <a:ext cx="6726767" cy="390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1pPr>
            <a:lvl2pPr marL="742950" indent="-285750">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2pPr>
            <a:lvl3pPr marL="1143000" indent="-228600">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3pPr>
            <a:lvl4pPr marL="1600200" indent="-228600">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4pPr>
            <a:lvl5pPr marL="2057400" indent="-228600">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Tx/>
              <a:buNone/>
              <a:defRPr/>
            </a:pPr>
            <a:endParaRPr lang="zh-CN" altLang="en-US" sz="2400">
              <a:latin typeface="Arial" panose="020B0604020202020204" pitchFamily="34" charset="0"/>
            </a:endParaRPr>
          </a:p>
        </p:txBody>
      </p:sp>
      <p:sp>
        <p:nvSpPr>
          <p:cNvPr id="4" name="Freeform 4">
            <a:extLst>
              <a:ext uri="{FF2B5EF4-FFF2-40B4-BE49-F238E27FC236}">
                <a16:creationId xmlns:a16="http://schemas.microsoft.com/office/drawing/2014/main" id="{A6DB4C7D-BFDD-8382-E9C3-F72322285918}"/>
              </a:ext>
            </a:extLst>
          </p:cNvPr>
          <p:cNvSpPr>
            <a:spLocks/>
          </p:cNvSpPr>
          <p:nvPr/>
        </p:nvSpPr>
        <p:spPr bwMode="gray">
          <a:xfrm>
            <a:off x="6724651" y="3429001"/>
            <a:ext cx="2927349" cy="390525"/>
          </a:xfrm>
          <a:custGeom>
            <a:avLst/>
            <a:gdLst>
              <a:gd name="T0" fmla="*/ 0 w 1341"/>
              <a:gd name="T1" fmla="*/ 0 h 246"/>
              <a:gd name="T2" fmla="*/ 2147483646 w 1341"/>
              <a:gd name="T3" fmla="*/ 0 h 246"/>
              <a:gd name="T4" fmla="*/ 2147483646 w 1341"/>
              <a:gd name="T5" fmla="*/ 2147483646 h 246"/>
              <a:gd name="T6" fmla="*/ 0 w 1341"/>
              <a:gd name="T7" fmla="*/ 2147483646 h 246"/>
              <a:gd name="T8" fmla="*/ 0 w 1341"/>
              <a:gd name="T9" fmla="*/ 0 h 2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1" h="246">
                <a:moveTo>
                  <a:pt x="0" y="0"/>
                </a:moveTo>
                <a:lnTo>
                  <a:pt x="1341" y="0"/>
                </a:lnTo>
                <a:lnTo>
                  <a:pt x="1159" y="246"/>
                </a:lnTo>
                <a:lnTo>
                  <a:pt x="0" y="24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p>
        </p:txBody>
      </p:sp>
      <p:sp>
        <p:nvSpPr>
          <p:cNvPr id="5" name="Freeform 8">
            <a:extLst>
              <a:ext uri="{FF2B5EF4-FFF2-40B4-BE49-F238E27FC236}">
                <a16:creationId xmlns:a16="http://schemas.microsoft.com/office/drawing/2014/main" id="{86FECDBA-5FEB-FF45-6C42-4A6FF5308C90}"/>
              </a:ext>
            </a:extLst>
          </p:cNvPr>
          <p:cNvSpPr>
            <a:spLocks/>
          </p:cNvSpPr>
          <p:nvPr/>
        </p:nvSpPr>
        <p:spPr bwMode="gray">
          <a:xfrm>
            <a:off x="9150352" y="3429001"/>
            <a:ext cx="3041649" cy="390525"/>
          </a:xfrm>
          <a:custGeom>
            <a:avLst/>
            <a:gdLst>
              <a:gd name="T0" fmla="*/ 2147483646 w 1437"/>
              <a:gd name="T1" fmla="*/ 0 h 246"/>
              <a:gd name="T2" fmla="*/ 0 w 1437"/>
              <a:gd name="T3" fmla="*/ 2147483646 h 246"/>
              <a:gd name="T4" fmla="*/ 2147483646 w 1437"/>
              <a:gd name="T5" fmla="*/ 2147483646 h 246"/>
              <a:gd name="T6" fmla="*/ 2147483646 w 1437"/>
              <a:gd name="T7" fmla="*/ 0 h 246"/>
              <a:gd name="T8" fmla="*/ 2147483646 w 1437"/>
              <a:gd name="T9" fmla="*/ 0 h 2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7" h="246">
                <a:moveTo>
                  <a:pt x="189" y="0"/>
                </a:moveTo>
                <a:lnTo>
                  <a:pt x="0" y="243"/>
                </a:lnTo>
                <a:lnTo>
                  <a:pt x="1437" y="246"/>
                </a:lnTo>
                <a:lnTo>
                  <a:pt x="1436" y="0"/>
                </a:lnTo>
                <a:lnTo>
                  <a:pt x="18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p>
        </p:txBody>
      </p:sp>
      <p:sp>
        <p:nvSpPr>
          <p:cNvPr id="6" name="Freeform 9" descr="2">
            <a:extLst>
              <a:ext uri="{FF2B5EF4-FFF2-40B4-BE49-F238E27FC236}">
                <a16:creationId xmlns:a16="http://schemas.microsoft.com/office/drawing/2014/main" id="{2E423B48-B952-6E8A-82BF-260B3183AE10}"/>
              </a:ext>
            </a:extLst>
          </p:cNvPr>
          <p:cNvSpPr>
            <a:spLocks/>
          </p:cNvSpPr>
          <p:nvPr/>
        </p:nvSpPr>
        <p:spPr bwMode="gray">
          <a:xfrm>
            <a:off x="0" y="3810000"/>
            <a:ext cx="9154584" cy="1447800"/>
          </a:xfrm>
          <a:custGeom>
            <a:avLst/>
            <a:gdLst>
              <a:gd name="T0" fmla="*/ 0 w 4337"/>
              <a:gd name="T1" fmla="*/ 0 h 912"/>
              <a:gd name="T2" fmla="*/ 2147483646 w 4337"/>
              <a:gd name="T3" fmla="*/ 2147483646 h 912"/>
              <a:gd name="T4" fmla="*/ 2147483646 w 4337"/>
              <a:gd name="T5" fmla="*/ 2147483646 h 912"/>
              <a:gd name="T6" fmla="*/ 0 w 4337"/>
              <a:gd name="T7" fmla="*/ 2147483646 h 912"/>
              <a:gd name="T8" fmla="*/ 0 w 4337"/>
              <a:gd name="T9" fmla="*/ 0 h 9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37" h="912">
                <a:moveTo>
                  <a:pt x="0" y="0"/>
                </a:moveTo>
                <a:lnTo>
                  <a:pt x="4337" y="2"/>
                </a:lnTo>
                <a:lnTo>
                  <a:pt x="3658" y="906"/>
                </a:lnTo>
                <a:lnTo>
                  <a:pt x="0" y="912"/>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7" name="Freeform 10">
            <a:extLst>
              <a:ext uri="{FF2B5EF4-FFF2-40B4-BE49-F238E27FC236}">
                <a16:creationId xmlns:a16="http://schemas.microsoft.com/office/drawing/2014/main" id="{538449E8-DD1B-A58F-1B0C-F82EB6EA6E8A}"/>
              </a:ext>
            </a:extLst>
          </p:cNvPr>
          <p:cNvSpPr>
            <a:spLocks/>
          </p:cNvSpPr>
          <p:nvPr/>
        </p:nvSpPr>
        <p:spPr bwMode="gray">
          <a:xfrm>
            <a:off x="9550400" y="762000"/>
            <a:ext cx="2641600" cy="2667000"/>
          </a:xfrm>
          <a:custGeom>
            <a:avLst/>
            <a:gdLst>
              <a:gd name="T0" fmla="*/ 0 w 1248"/>
              <a:gd name="T1" fmla="*/ 2147483646 h 1680"/>
              <a:gd name="T2" fmla="*/ 2147483646 w 1248"/>
              <a:gd name="T3" fmla="*/ 0 h 1680"/>
              <a:gd name="T4" fmla="*/ 2147483646 w 1248"/>
              <a:gd name="T5" fmla="*/ 2147483646 h 1680"/>
              <a:gd name="T6" fmla="*/ 0 w 1248"/>
              <a:gd name="T7" fmla="*/ 2147483646 h 1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8" h="1680">
                <a:moveTo>
                  <a:pt x="0" y="1680"/>
                </a:moveTo>
                <a:lnTo>
                  <a:pt x="1248" y="0"/>
                </a:lnTo>
                <a:lnTo>
                  <a:pt x="1248" y="1680"/>
                </a:lnTo>
                <a:lnTo>
                  <a:pt x="0" y="16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8" name="AutoShape 11">
            <a:extLst>
              <a:ext uri="{FF2B5EF4-FFF2-40B4-BE49-F238E27FC236}">
                <a16:creationId xmlns:a16="http://schemas.microsoft.com/office/drawing/2014/main" id="{0E7D588B-E2F6-E050-530D-284769C65CC0}"/>
              </a:ext>
            </a:extLst>
          </p:cNvPr>
          <p:cNvSpPr>
            <a:spLocks noChangeArrowheads="1"/>
          </p:cNvSpPr>
          <p:nvPr/>
        </p:nvSpPr>
        <p:spPr bwMode="gray">
          <a:xfrm>
            <a:off x="6299200" y="3429000"/>
            <a:ext cx="1219200" cy="381000"/>
          </a:xfrm>
          <a:prstGeom prst="parallelogram">
            <a:avLst>
              <a:gd name="adj" fmla="val 77089"/>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1pPr>
            <a:lvl2pPr marL="742950" indent="-285750">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2pPr>
            <a:lvl3pPr marL="1143000" indent="-228600">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3pPr>
            <a:lvl4pPr marL="1600200" indent="-228600">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4pPr>
            <a:lvl5pPr marL="2057400" indent="-228600">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Tx/>
              <a:buNone/>
              <a:defRPr/>
            </a:pPr>
            <a:endParaRPr lang="zh-CN" altLang="en-US" sz="2400">
              <a:latin typeface="Arial" panose="020B0604020202020204" pitchFamily="34" charset="0"/>
            </a:endParaRPr>
          </a:p>
        </p:txBody>
      </p:sp>
      <p:sp>
        <p:nvSpPr>
          <p:cNvPr id="9" name="Rectangle 5">
            <a:extLst>
              <a:ext uri="{FF2B5EF4-FFF2-40B4-BE49-F238E27FC236}">
                <a16:creationId xmlns:a16="http://schemas.microsoft.com/office/drawing/2014/main" id="{30655133-B2C7-162C-BB7A-3D3E309904BF}"/>
              </a:ext>
            </a:extLst>
          </p:cNvPr>
          <p:cNvSpPr>
            <a:spLocks noGrp="1" noChangeArrowheads="1"/>
          </p:cNvSpPr>
          <p:nvPr>
            <p:ph type="ftr" sz="quarter" idx="10"/>
          </p:nvPr>
        </p:nvSpPr>
        <p:spPr bwMode="gray">
          <a:xfrm>
            <a:off x="7969251" y="6594476"/>
            <a:ext cx="3860800" cy="168275"/>
          </a:xfrm>
          <a:prstGeom prst="rect">
            <a:avLst/>
          </a:prstGeom>
          <a:ln>
            <a:miter lim="800000"/>
          </a:ln>
        </p:spPr>
        <p:txBody>
          <a:bodyPr vert="horz" wrap="square" lIns="91440" tIns="45720" rIns="91440" bIns="45720" numCol="1" anchor="t" anchorCtr="0" compatLnSpc="1"/>
          <a:lstStyle>
            <a:lvl1pPr algn="r" eaLnBrk="1" hangingPunct="1">
              <a:buFontTx/>
              <a:buNone/>
              <a:defRPr sz="1000" b="0">
                <a:solidFill>
                  <a:schemeClr val="bg1"/>
                </a:solidFill>
                <a:latin typeface="Arial" charset="0"/>
                <a:ea typeface="+mn-ea"/>
                <a:cs typeface="+mn-cs"/>
              </a:defRPr>
            </a:lvl1pPr>
          </a:lstStyle>
          <a:p>
            <a:pPr>
              <a:defRPr/>
            </a:pPr>
            <a:endParaRPr lang="en-US" altLang="zh-CN"/>
          </a:p>
        </p:txBody>
      </p:sp>
      <p:sp>
        <p:nvSpPr>
          <p:cNvPr id="10" name="Rectangle 6">
            <a:extLst>
              <a:ext uri="{FF2B5EF4-FFF2-40B4-BE49-F238E27FC236}">
                <a16:creationId xmlns:a16="http://schemas.microsoft.com/office/drawing/2014/main" id="{5A522517-F5A5-6FC6-00FB-6EFB402A9943}"/>
              </a:ext>
            </a:extLst>
          </p:cNvPr>
          <p:cNvSpPr>
            <a:spLocks noGrp="1" noChangeArrowheads="1"/>
          </p:cNvSpPr>
          <p:nvPr>
            <p:ph type="sldNum" sz="quarter" idx="11"/>
          </p:nvPr>
        </p:nvSpPr>
        <p:spPr bwMode="gray">
          <a:xfrm>
            <a:off x="4620684" y="6613526"/>
            <a:ext cx="2844800" cy="168275"/>
          </a:xfrm>
          <a:prstGeom prst="rect">
            <a:avLst/>
          </a:prstGeom>
          <a:ln>
            <a:miter lim="800000"/>
          </a:ln>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000" b="0" noProof="1">
                <a:solidFill>
                  <a:schemeClr val="bg1"/>
                </a:solidFill>
                <a:latin typeface="Arial" panose="020B0604020202020204" pitchFamily="34" charset="0"/>
                <a:ea typeface="宋体" panose="02010600030101010101" pitchFamily="2" charset="-122"/>
              </a:defRPr>
            </a:lvl1pPr>
          </a:lstStyle>
          <a:p>
            <a:fld id="{CB073184-D0FE-47D5-BF53-32B1D371C229}" type="slidenum">
              <a:rPr altLang="zh-CN"/>
              <a:pPr/>
              <a:t>‹#›</a:t>
            </a:fld>
            <a:endParaRPr lang="zh-CN" altLang="zh-CN">
              <a:latin typeface="Verdana" panose="020B0604030504040204" pitchFamily="34" charset="0"/>
              <a:cs typeface="Arial" panose="020B0604020202020204" pitchFamily="34" charset="0"/>
            </a:endParaRPr>
          </a:p>
        </p:txBody>
      </p:sp>
      <p:sp>
        <p:nvSpPr>
          <p:cNvPr id="11" name="Rectangle 7">
            <a:extLst>
              <a:ext uri="{FF2B5EF4-FFF2-40B4-BE49-F238E27FC236}">
                <a16:creationId xmlns:a16="http://schemas.microsoft.com/office/drawing/2014/main" id="{40406A5C-A93C-9A23-60C6-E62CC06B34E0}"/>
              </a:ext>
            </a:extLst>
          </p:cNvPr>
          <p:cNvSpPr>
            <a:spLocks noGrp="1" noChangeArrowheads="1"/>
          </p:cNvSpPr>
          <p:nvPr>
            <p:ph type="dt" sz="half" idx="12"/>
          </p:nvPr>
        </p:nvSpPr>
        <p:spPr bwMode="gray">
          <a:xfrm>
            <a:off x="366184" y="6605589"/>
            <a:ext cx="2844800" cy="168275"/>
          </a:xfrm>
          <a:prstGeom prst="rect">
            <a:avLst/>
          </a:prstGeom>
          <a:ln>
            <a:miter lim="800000"/>
          </a:ln>
        </p:spPr>
        <p:txBody>
          <a:bodyPr vert="horz" wrap="square" lIns="91440" tIns="45720" rIns="91440" bIns="45720" numCol="1" anchor="t" anchorCtr="0" compatLnSpc="1"/>
          <a:lstStyle>
            <a:lvl1pPr algn="l" eaLnBrk="1" hangingPunct="1">
              <a:buFontTx/>
              <a:buNone/>
              <a:defRPr sz="1000" b="0">
                <a:solidFill>
                  <a:schemeClr val="bg1"/>
                </a:solidFill>
                <a:latin typeface="Arial" charset="0"/>
                <a:ea typeface="+mn-ea"/>
                <a:cs typeface="+mn-cs"/>
              </a:defRPr>
            </a:lvl1pPr>
          </a:lstStyle>
          <a:p>
            <a:pPr>
              <a:defRPr/>
            </a:pPr>
            <a:fld id="{063E7BE1-CCE4-4FF4-B006-0C6C207B7DD6}" type="datetime1">
              <a:rPr lang="zh-CN" altLang="en-US"/>
              <a:pPr>
                <a:defRPr/>
              </a:pPr>
              <a:t>2023/3/30</a:t>
            </a:fld>
            <a:endParaRPr lang="en-US" altLang="zh-CN"/>
          </a:p>
        </p:txBody>
      </p:sp>
    </p:spTree>
    <p:extLst>
      <p:ext uri="{BB962C8B-B14F-4D97-AF65-F5344CB8AC3E}">
        <p14:creationId xmlns:p14="http://schemas.microsoft.com/office/powerpoint/2010/main" val="1508463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F41DC-125D-DBCF-021E-9C2449F7EE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50A33E-1287-66C9-86DC-2DBD6100F3D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1B347B-1FAD-B4DD-9827-ECBB3E503F9A}"/>
              </a:ext>
            </a:extLst>
          </p:cNvPr>
          <p:cNvSpPr>
            <a:spLocks noGrp="1"/>
          </p:cNvSpPr>
          <p:nvPr>
            <p:ph type="dt" sz="half" idx="10"/>
          </p:nvPr>
        </p:nvSpPr>
        <p:spPr/>
        <p:txBody>
          <a:bodyPr/>
          <a:lstStyle/>
          <a:p>
            <a:fld id="{5938F507-325B-4E2F-A6FD-7D27D9F604B1}"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20124583-D39B-A34A-7A08-C9B7B8124C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5ED0B0-633C-4931-0952-E2D04D28CC91}"/>
              </a:ext>
            </a:extLst>
          </p:cNvPr>
          <p:cNvSpPr>
            <a:spLocks noGrp="1"/>
          </p:cNvSpPr>
          <p:nvPr>
            <p:ph type="sldNum" sz="quarter" idx="12"/>
          </p:nvPr>
        </p:nvSpPr>
        <p:spPr/>
        <p:txBody>
          <a:body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125711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41A26-A009-4F7E-8F96-FB3FBD711D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753B21-ECA6-5131-3D1C-2B86C3E721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BD159A-45BD-DB72-4895-D32508E0D8FD}"/>
              </a:ext>
            </a:extLst>
          </p:cNvPr>
          <p:cNvSpPr>
            <a:spLocks noGrp="1"/>
          </p:cNvSpPr>
          <p:nvPr>
            <p:ph type="dt" sz="half" idx="10"/>
          </p:nvPr>
        </p:nvSpPr>
        <p:spPr/>
        <p:txBody>
          <a:bodyPr/>
          <a:lstStyle/>
          <a:p>
            <a:fld id="{5938F507-325B-4E2F-A6FD-7D27D9F604B1}"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A94C6C39-35EE-9379-94CA-5727FDD8F4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2BF6B6-5A7C-5F4F-5E35-60E66363133D}"/>
              </a:ext>
            </a:extLst>
          </p:cNvPr>
          <p:cNvSpPr>
            <a:spLocks noGrp="1"/>
          </p:cNvSpPr>
          <p:nvPr>
            <p:ph type="sldNum" sz="quarter" idx="12"/>
          </p:nvPr>
        </p:nvSpPr>
        <p:spPr/>
        <p:txBody>
          <a:body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56405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77742-015B-A70B-3AE8-9CA61DC867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22A6E6-369D-3EB2-9132-D2346DAE7D9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27E483-6D0D-EB3C-6A46-28863FFA67A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4AA5D3-2D23-E11C-ACD3-8E35659C1250}"/>
              </a:ext>
            </a:extLst>
          </p:cNvPr>
          <p:cNvSpPr>
            <a:spLocks noGrp="1"/>
          </p:cNvSpPr>
          <p:nvPr>
            <p:ph type="dt" sz="half" idx="10"/>
          </p:nvPr>
        </p:nvSpPr>
        <p:spPr/>
        <p:txBody>
          <a:bodyPr/>
          <a:lstStyle/>
          <a:p>
            <a:fld id="{5938F507-325B-4E2F-A6FD-7D27D9F604B1}"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C5CBB303-4CF3-102E-9834-59442F3C02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F78B6A-8A1B-A1D9-9792-CF5DBDD8CC11}"/>
              </a:ext>
            </a:extLst>
          </p:cNvPr>
          <p:cNvSpPr>
            <a:spLocks noGrp="1"/>
          </p:cNvSpPr>
          <p:nvPr>
            <p:ph type="sldNum" sz="quarter" idx="12"/>
          </p:nvPr>
        </p:nvSpPr>
        <p:spPr/>
        <p:txBody>
          <a:body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4142054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BA01A-DEDC-DB45-F3F0-BC3B48E91EA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F7CE2E-7C1C-E8F0-1D6A-4D688A3C6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3CEA140-4AA1-CAEA-91B9-D0FB4BC0B59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BF7795-09DA-596C-D1AA-D2947CF37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122CA8E-B9CA-9154-945F-B643DF2B7BE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B5ED543-8296-936C-3EC7-970E9E740D84}"/>
              </a:ext>
            </a:extLst>
          </p:cNvPr>
          <p:cNvSpPr>
            <a:spLocks noGrp="1"/>
          </p:cNvSpPr>
          <p:nvPr>
            <p:ph type="dt" sz="half" idx="10"/>
          </p:nvPr>
        </p:nvSpPr>
        <p:spPr/>
        <p:txBody>
          <a:bodyPr/>
          <a:lstStyle/>
          <a:p>
            <a:fld id="{5938F507-325B-4E2F-A6FD-7D27D9F604B1}" type="datetimeFigureOut">
              <a:rPr lang="zh-CN" altLang="en-US" smtClean="0"/>
              <a:t>2023/3/30</a:t>
            </a:fld>
            <a:endParaRPr lang="zh-CN" altLang="en-US"/>
          </a:p>
        </p:txBody>
      </p:sp>
      <p:sp>
        <p:nvSpPr>
          <p:cNvPr id="8" name="页脚占位符 7">
            <a:extLst>
              <a:ext uri="{FF2B5EF4-FFF2-40B4-BE49-F238E27FC236}">
                <a16:creationId xmlns:a16="http://schemas.microsoft.com/office/drawing/2014/main" id="{2F8548EA-36E7-E9BC-FA16-B50B700D187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7327B02-7C1C-1ABC-C6A4-EE8189AD74D4}"/>
              </a:ext>
            </a:extLst>
          </p:cNvPr>
          <p:cNvSpPr>
            <a:spLocks noGrp="1"/>
          </p:cNvSpPr>
          <p:nvPr>
            <p:ph type="sldNum" sz="quarter" idx="12"/>
          </p:nvPr>
        </p:nvSpPr>
        <p:spPr/>
        <p:txBody>
          <a:body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207398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9B2BA-7C9F-E173-8A5F-81ABE858E74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A57F3CE-6A58-9627-E83B-373E45793832}"/>
              </a:ext>
            </a:extLst>
          </p:cNvPr>
          <p:cNvSpPr>
            <a:spLocks noGrp="1"/>
          </p:cNvSpPr>
          <p:nvPr>
            <p:ph type="dt" sz="half" idx="10"/>
          </p:nvPr>
        </p:nvSpPr>
        <p:spPr/>
        <p:txBody>
          <a:bodyPr/>
          <a:lstStyle/>
          <a:p>
            <a:fld id="{5938F507-325B-4E2F-A6FD-7D27D9F604B1}" type="datetimeFigureOut">
              <a:rPr lang="zh-CN" altLang="en-US" smtClean="0"/>
              <a:t>2023/3/30</a:t>
            </a:fld>
            <a:endParaRPr lang="zh-CN" altLang="en-US"/>
          </a:p>
        </p:txBody>
      </p:sp>
      <p:sp>
        <p:nvSpPr>
          <p:cNvPr id="4" name="页脚占位符 3">
            <a:extLst>
              <a:ext uri="{FF2B5EF4-FFF2-40B4-BE49-F238E27FC236}">
                <a16:creationId xmlns:a16="http://schemas.microsoft.com/office/drawing/2014/main" id="{B80E4DF8-1446-FEB3-5564-E5B3D06095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F6869E-94CC-9307-A4D4-2C71E03E58B8}"/>
              </a:ext>
            </a:extLst>
          </p:cNvPr>
          <p:cNvSpPr>
            <a:spLocks noGrp="1"/>
          </p:cNvSpPr>
          <p:nvPr>
            <p:ph type="sldNum" sz="quarter" idx="12"/>
          </p:nvPr>
        </p:nvSpPr>
        <p:spPr/>
        <p:txBody>
          <a:body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158885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36ED8B-37DA-1A49-3F2C-C1AD57EB9197}"/>
              </a:ext>
            </a:extLst>
          </p:cNvPr>
          <p:cNvSpPr>
            <a:spLocks noGrp="1"/>
          </p:cNvSpPr>
          <p:nvPr>
            <p:ph type="dt" sz="half" idx="10"/>
          </p:nvPr>
        </p:nvSpPr>
        <p:spPr/>
        <p:txBody>
          <a:bodyPr/>
          <a:lstStyle/>
          <a:p>
            <a:fld id="{5938F507-325B-4E2F-A6FD-7D27D9F604B1}" type="datetimeFigureOut">
              <a:rPr lang="zh-CN" altLang="en-US" smtClean="0"/>
              <a:t>2023/3/30</a:t>
            </a:fld>
            <a:endParaRPr lang="zh-CN" altLang="en-US"/>
          </a:p>
        </p:txBody>
      </p:sp>
      <p:sp>
        <p:nvSpPr>
          <p:cNvPr id="3" name="页脚占位符 2">
            <a:extLst>
              <a:ext uri="{FF2B5EF4-FFF2-40B4-BE49-F238E27FC236}">
                <a16:creationId xmlns:a16="http://schemas.microsoft.com/office/drawing/2014/main" id="{7E6C1560-7F9C-D878-40A9-4CF3A2F01D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42B072-FAF9-7B55-D4AF-075239104658}"/>
              </a:ext>
            </a:extLst>
          </p:cNvPr>
          <p:cNvSpPr>
            <a:spLocks noGrp="1"/>
          </p:cNvSpPr>
          <p:nvPr>
            <p:ph type="sldNum" sz="quarter" idx="12"/>
          </p:nvPr>
        </p:nvSpPr>
        <p:spPr/>
        <p:txBody>
          <a:body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413095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CCD9D-FAA5-A964-BA57-3684FA7173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1E0EB9-C4CC-E856-DAD0-43281C8F7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85E9ECB-718B-2E15-41A6-D464734A7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0CF88C-1732-9B9B-BB2E-AFED7E5A01E4}"/>
              </a:ext>
            </a:extLst>
          </p:cNvPr>
          <p:cNvSpPr>
            <a:spLocks noGrp="1"/>
          </p:cNvSpPr>
          <p:nvPr>
            <p:ph type="dt" sz="half" idx="10"/>
          </p:nvPr>
        </p:nvSpPr>
        <p:spPr/>
        <p:txBody>
          <a:bodyPr/>
          <a:lstStyle/>
          <a:p>
            <a:fld id="{5938F507-325B-4E2F-A6FD-7D27D9F604B1}"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7E526162-7A42-DAA0-C6B9-A8B25BB17D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717844-10BB-F01E-143C-80C452E11E30}"/>
              </a:ext>
            </a:extLst>
          </p:cNvPr>
          <p:cNvSpPr>
            <a:spLocks noGrp="1"/>
          </p:cNvSpPr>
          <p:nvPr>
            <p:ph type="sldNum" sz="quarter" idx="12"/>
          </p:nvPr>
        </p:nvSpPr>
        <p:spPr/>
        <p:txBody>
          <a:body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243283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E6444-83FA-FCAC-6378-4EB5DDF142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95B33ED-F919-A7C1-50BC-0DBDDE5B0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C3E8173-A635-D169-83AD-14584CE5F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159EE6C-F17D-755C-348B-441FF6A0BEB9}"/>
              </a:ext>
            </a:extLst>
          </p:cNvPr>
          <p:cNvSpPr>
            <a:spLocks noGrp="1"/>
          </p:cNvSpPr>
          <p:nvPr>
            <p:ph type="dt" sz="half" idx="10"/>
          </p:nvPr>
        </p:nvSpPr>
        <p:spPr/>
        <p:txBody>
          <a:bodyPr/>
          <a:lstStyle/>
          <a:p>
            <a:fld id="{5938F507-325B-4E2F-A6FD-7D27D9F604B1}"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C09C3FDB-9EAC-434E-6DC6-3074FEF083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1F0E16-A5C1-49F1-50FE-D0B4AD8E6E9B}"/>
              </a:ext>
            </a:extLst>
          </p:cNvPr>
          <p:cNvSpPr>
            <a:spLocks noGrp="1"/>
          </p:cNvSpPr>
          <p:nvPr>
            <p:ph type="sldNum" sz="quarter" idx="12"/>
          </p:nvPr>
        </p:nvSpPr>
        <p:spPr/>
        <p:txBody>
          <a:body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364882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AC9907C-18F4-760B-4767-FBF31ECFF1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CAA24E-EE21-D331-2BA2-E8FA372C58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E9D3D3-24BC-B3FD-26B7-E63BD3AE7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8F507-325B-4E2F-A6FD-7D27D9F604B1}"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2B31118B-552B-E8F6-B72B-368B85AC0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083FB5-261B-E8EA-EB45-D60F835E7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C79D3-8373-4611-9C87-3C5DAEB2B04C}" type="slidenum">
              <a:rPr lang="zh-CN" altLang="en-US" smtClean="0"/>
              <a:t>‹#›</a:t>
            </a:fld>
            <a:endParaRPr lang="zh-CN" altLang="en-US"/>
          </a:p>
        </p:txBody>
      </p:sp>
    </p:spTree>
    <p:extLst>
      <p:ext uri="{BB962C8B-B14F-4D97-AF65-F5344CB8AC3E}">
        <p14:creationId xmlns:p14="http://schemas.microsoft.com/office/powerpoint/2010/main" val="1875456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29616;&#37329;&#27969;&#37327;&#34920;&#26684;&#24335;.doc"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3EA2291-19B3-54D1-7A64-25522776ABCF}"/>
              </a:ext>
            </a:extLst>
          </p:cNvPr>
          <p:cNvSpPr>
            <a:spLocks noGrp="1" noChangeArrowheads="1"/>
          </p:cNvSpPr>
          <p:nvPr>
            <p:ph type="ctrTitle" idx="4294967295"/>
          </p:nvPr>
        </p:nvSpPr>
        <p:spPr>
          <a:xfrm>
            <a:off x="2208214" y="2133600"/>
            <a:ext cx="7920037" cy="3455988"/>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第七章</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 </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现金流量表</a:t>
            </a:r>
            <a:r>
              <a:rPr lang="en-US" altLang="zh-CN" sz="4000" dirty="0">
                <a:latin typeface="微软雅黑" panose="020B0503020204020204" pitchFamily="34" charset="-122"/>
                <a:ea typeface="微软雅黑" panose="020B0503020204020204" pitchFamily="34" charset="-122"/>
              </a:rPr>
              <a:t>—</a:t>
            </a:r>
            <a:r>
              <a:rPr lang="zh-CN" altLang="en-US" sz="4000">
                <a:latin typeface="微软雅黑" panose="020B0503020204020204" pitchFamily="34" charset="-122"/>
                <a:ea typeface="微软雅黑" panose="020B0503020204020204" pitchFamily="34" charset="-122"/>
              </a:rPr>
              <a:t>资金流动</a:t>
            </a:r>
            <a:endParaRPr lang="zh-CN" altLang="en-US" sz="4000" dirty="0">
              <a:latin typeface="微软雅黑" panose="020B0503020204020204" pitchFamily="34" charset="-122"/>
              <a:ea typeface="微软雅黑" panose="020B0503020204020204" pitchFamily="34" charset="-122"/>
            </a:endParaRPr>
          </a:p>
        </p:txBody>
      </p:sp>
      <p:pic>
        <p:nvPicPr>
          <p:cNvPr id="20483" name="图片 3">
            <a:extLst>
              <a:ext uri="{FF2B5EF4-FFF2-40B4-BE49-F238E27FC236}">
                <a16:creationId xmlns:a16="http://schemas.microsoft.com/office/drawing/2014/main" id="{0B9156A3-31E3-E502-B2AD-C72B0DE827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5251" y="404813"/>
            <a:ext cx="4524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a:extLst>
              <a:ext uri="{FF2B5EF4-FFF2-40B4-BE49-F238E27FC236}">
                <a16:creationId xmlns:a16="http://schemas.microsoft.com/office/drawing/2014/main" id="{C7C0FCCF-6382-D5D9-3C41-4F26DE090091}"/>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2FBAF768-C93B-4BF1-AC04-014AC65EBFEE}"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2290" name="灯片编号占位符 4">
            <a:extLst>
              <a:ext uri="{FF2B5EF4-FFF2-40B4-BE49-F238E27FC236}">
                <a16:creationId xmlns:a16="http://schemas.microsoft.com/office/drawing/2014/main" id="{3ADDE49F-7F24-1787-BE1B-F1F671EF8AF6}"/>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3E7D081E-E81B-49EB-ACB5-F1AED0628732}" type="slidenum">
              <a:rPr altLang="zh-CN" sz="1000" b="0">
                <a:solidFill>
                  <a:schemeClr val="bg1"/>
                </a:solidFill>
                <a:latin typeface="Arial" panose="020B0604020202020204" pitchFamily="34" charset="0"/>
                <a:ea typeface="宋体" panose="02010600030101010101" pitchFamily="2" charset="-122"/>
              </a:rPr>
              <a:pPr/>
              <a:t>10</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38916" name="Rectangle 2">
            <a:extLst>
              <a:ext uri="{FF2B5EF4-FFF2-40B4-BE49-F238E27FC236}">
                <a16:creationId xmlns:a16="http://schemas.microsoft.com/office/drawing/2014/main" id="{929D366C-CFF3-E714-AB87-DF480C97B52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现金流量表的概念（</a:t>
            </a:r>
            <a:r>
              <a:rPr lang="en-US" altLang="zh-CN" dirty="0">
                <a:latin typeface="黑体" panose="02010609060101010101" pitchFamily="49" charset="-122"/>
                <a:ea typeface="黑体" panose="02010609060101010101" pitchFamily="49" charset="-122"/>
              </a:rPr>
              <a:t>1/4</a:t>
            </a:r>
            <a:r>
              <a:rPr lang="zh-CN" altLang="en-US" dirty="0">
                <a:latin typeface="黑体" panose="02010609060101010101" pitchFamily="49" charset="-122"/>
                <a:ea typeface="黑体" panose="02010609060101010101" pitchFamily="49" charset="-122"/>
              </a:rPr>
              <a:t>）</a:t>
            </a:r>
          </a:p>
        </p:txBody>
      </p:sp>
      <p:sp>
        <p:nvSpPr>
          <p:cNvPr id="38917" name="Rectangle 3">
            <a:extLst>
              <a:ext uri="{FF2B5EF4-FFF2-40B4-BE49-F238E27FC236}">
                <a16:creationId xmlns:a16="http://schemas.microsoft.com/office/drawing/2014/main" id="{E8C50D06-37DD-0EA1-F3C5-2E425490A860}"/>
              </a:ext>
            </a:extLst>
          </p:cNvPr>
          <p:cNvSpPr>
            <a:spLocks noGrp="1" noChangeArrowheads="1"/>
          </p:cNvSpPr>
          <p:nvPr>
            <p:ph idx="1"/>
          </p:nvPr>
        </p:nvSpPr>
        <p:spPr bwMode="auto">
          <a:xfrm>
            <a:off x="1919288" y="1341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r>
              <a:rPr lang="zh-CN" altLang="en-US">
                <a:latin typeface="Arial" panose="020B0604020202020204" pitchFamily="34" charset="0"/>
                <a:ea typeface="宋体" panose="02010600030101010101" pitchFamily="2" charset="-122"/>
              </a:rPr>
              <a:t>企业的财务目标主要有：获取利润、维持偿债能力</a:t>
            </a:r>
          </a:p>
          <a:p>
            <a:pPr lvl="1" eaLnBrk="1" hangingPunct="1"/>
            <a:r>
              <a:rPr lang="zh-CN" altLang="en-US">
                <a:latin typeface="Arial" panose="020B0604020202020204" pitchFamily="34" charset="0"/>
                <a:ea typeface="宋体" panose="02010600030101010101" pitchFamily="2" charset="-122"/>
              </a:rPr>
              <a:t>企业的报表使用者需要了解：</a:t>
            </a:r>
          </a:p>
          <a:p>
            <a:pPr lvl="2" eaLnBrk="1" hangingPunct="1"/>
            <a:r>
              <a:rPr lang="zh-CN" altLang="en-US">
                <a:latin typeface="Arial" panose="020B0604020202020204" pitchFamily="34" charset="0"/>
                <a:ea typeface="宋体" panose="02010600030101010101" pitchFamily="2" charset="-122"/>
              </a:rPr>
              <a:t>企业的获利能力与偿债能力</a:t>
            </a:r>
          </a:p>
          <a:p>
            <a:pPr lvl="2" eaLnBrk="1" hangingPunct="1"/>
            <a:r>
              <a:rPr lang="zh-CN" altLang="en-US">
                <a:latin typeface="Arial" panose="020B0604020202020204" pitchFamily="34" charset="0"/>
                <a:ea typeface="宋体" panose="02010600030101010101" pitchFamily="2" charset="-122"/>
              </a:rPr>
              <a:t>导致企业偿债能力发生变动的原因</a:t>
            </a:r>
          </a:p>
          <a:p>
            <a:pPr lvl="2" eaLnBrk="1" hangingPunct="1"/>
            <a:r>
              <a:rPr lang="zh-CN" altLang="en-US">
                <a:latin typeface="Arial" panose="020B0604020202020204" pitchFamily="34" charset="0"/>
                <a:ea typeface="宋体" panose="02010600030101010101" pitchFamily="2" charset="-122"/>
              </a:rPr>
              <a:t>企业盈利与偿债能力的联系</a:t>
            </a:r>
          </a:p>
          <a:p>
            <a:pPr lvl="2" eaLnBrk="1" hangingPunct="1"/>
            <a:r>
              <a:rPr lang="zh-CN" altLang="en-US">
                <a:latin typeface="Arial" panose="020B0604020202020204" pitchFamily="34" charset="0"/>
                <a:ea typeface="宋体" panose="02010600030101010101" pitchFamily="2" charset="-122"/>
              </a:rPr>
              <a:t>经营活动对企业的现金流量有何影响</a:t>
            </a:r>
          </a:p>
          <a:p>
            <a:pPr lvl="2" eaLnBrk="1" hangingPunct="1"/>
            <a:r>
              <a:rPr lang="zh-CN" altLang="en-US">
                <a:latin typeface="Arial" panose="020B0604020202020204" pitchFamily="34" charset="0"/>
                <a:ea typeface="宋体" panose="02010600030101010101" pitchFamily="2" charset="-122"/>
              </a:rPr>
              <a:t>企业在本会计期内发生了哪些理财活动，它们对企业的现金流量有何影响</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a:extLst>
              <a:ext uri="{FF2B5EF4-FFF2-40B4-BE49-F238E27FC236}">
                <a16:creationId xmlns:a16="http://schemas.microsoft.com/office/drawing/2014/main" id="{1EFF2BA2-3DB9-9AA1-61FD-492B35DCCB8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D8395265-C361-40C0-ADFC-FFBC12F8F6A1}"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3314" name="灯片编号占位符 4">
            <a:extLst>
              <a:ext uri="{FF2B5EF4-FFF2-40B4-BE49-F238E27FC236}">
                <a16:creationId xmlns:a16="http://schemas.microsoft.com/office/drawing/2014/main" id="{8EDBFE7B-C729-C87B-26FD-E7F9CF67C3B0}"/>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2B74C630-09E4-44E3-932E-FB7B5F266BEC}" type="slidenum">
              <a:rPr altLang="zh-CN" sz="1000" b="0">
                <a:solidFill>
                  <a:schemeClr val="bg1"/>
                </a:solidFill>
                <a:latin typeface="Arial" panose="020B0604020202020204" pitchFamily="34" charset="0"/>
                <a:ea typeface="宋体" panose="02010600030101010101" pitchFamily="2" charset="-122"/>
              </a:rPr>
              <a:pPr/>
              <a:t>11</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39940" name="Rectangle 2">
            <a:extLst>
              <a:ext uri="{FF2B5EF4-FFF2-40B4-BE49-F238E27FC236}">
                <a16:creationId xmlns:a16="http://schemas.microsoft.com/office/drawing/2014/main" id="{BE2E5B05-4BE3-708E-2C91-78E65BD5360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现金流量表的概念（</a:t>
            </a:r>
            <a:r>
              <a:rPr lang="en-US" altLang="zh-CN" dirty="0">
                <a:latin typeface="黑体" panose="02010609060101010101" pitchFamily="49" charset="-122"/>
                <a:ea typeface="黑体" panose="02010609060101010101" pitchFamily="49" charset="-122"/>
              </a:rPr>
              <a:t>2/4</a:t>
            </a:r>
            <a:r>
              <a:rPr lang="zh-CN" altLang="en-US" dirty="0">
                <a:latin typeface="黑体" panose="02010609060101010101" pitchFamily="49" charset="-122"/>
                <a:ea typeface="黑体" panose="02010609060101010101" pitchFamily="49" charset="-122"/>
              </a:rPr>
              <a:t>）</a:t>
            </a:r>
          </a:p>
        </p:txBody>
      </p:sp>
      <p:sp>
        <p:nvSpPr>
          <p:cNvPr id="39941" name="Rectangle 3">
            <a:extLst>
              <a:ext uri="{FF2B5EF4-FFF2-40B4-BE49-F238E27FC236}">
                <a16:creationId xmlns:a16="http://schemas.microsoft.com/office/drawing/2014/main" id="{FC6DE56E-948A-C581-C5D3-F4B7C4B6C01A}"/>
              </a:ext>
            </a:extLst>
          </p:cNvPr>
          <p:cNvSpPr>
            <a:spLocks noGrp="1" noChangeArrowheads="1"/>
          </p:cNvSpPr>
          <p:nvPr>
            <p:ph idx="1"/>
          </p:nvPr>
        </p:nvSpPr>
        <p:spPr bwMode="auto">
          <a:xfrm>
            <a:off x="1919288" y="1341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ea typeface="宋体" panose="02010600030101010101" pitchFamily="2" charset="-122"/>
              </a:rPr>
              <a:t>利润表：反映企业本期经营活动的成果</a:t>
            </a:r>
          </a:p>
          <a:p>
            <a:pPr lvl="1" eaLnBrk="1" hangingPunct="1"/>
            <a:r>
              <a:rPr lang="zh-CN" altLang="en-US">
                <a:latin typeface="Arial" panose="020B0604020202020204" pitchFamily="34" charset="0"/>
                <a:ea typeface="宋体" panose="02010600030101010101" pitchFamily="2" charset="-122"/>
              </a:rPr>
              <a:t>可用于衡量企业在获取利润方面是否获得成功</a:t>
            </a:r>
          </a:p>
          <a:p>
            <a:pPr lvl="2" eaLnBrk="1" hangingPunct="1"/>
            <a:r>
              <a:rPr lang="zh-CN" altLang="en-US">
                <a:latin typeface="Arial" panose="020B0604020202020204" pitchFamily="34" charset="0"/>
                <a:ea typeface="宋体" panose="02010600030101010101" pitchFamily="2" charset="-122"/>
              </a:rPr>
              <a:t>但：</a:t>
            </a:r>
            <a:r>
              <a:rPr lang="zh-CN" altLang="en-US">
                <a:solidFill>
                  <a:srgbClr val="FF3300"/>
                </a:solidFill>
                <a:latin typeface="Arial" panose="020B0604020202020204" pitchFamily="34" charset="0"/>
                <a:ea typeface="宋体" panose="02010600030101010101" pitchFamily="2" charset="-122"/>
              </a:rPr>
              <a:t>不能说明企业企业从经营活动中获得了多少可供周转使用的现金</a:t>
            </a:r>
          </a:p>
          <a:p>
            <a:pPr lvl="1" eaLnBrk="1" hangingPunct="1"/>
            <a:r>
              <a:rPr lang="zh-CN" altLang="en-US">
                <a:latin typeface="Arial" panose="020B0604020202020204" pitchFamily="34" charset="0"/>
                <a:ea typeface="宋体" panose="02010600030101010101" pitchFamily="2" charset="-122"/>
              </a:rPr>
              <a:t>能够说明本期筹资活动和投资活动的损益</a:t>
            </a:r>
          </a:p>
          <a:p>
            <a:pPr lvl="2" eaLnBrk="1" hangingPunct="1"/>
            <a:r>
              <a:rPr lang="zh-CN" altLang="en-US">
                <a:latin typeface="Arial" panose="020B0604020202020204" pitchFamily="34" charset="0"/>
                <a:ea typeface="宋体" panose="02010600030101010101" pitchFamily="2" charset="-122"/>
              </a:rPr>
              <a:t>但：</a:t>
            </a:r>
            <a:r>
              <a:rPr lang="zh-CN" altLang="en-US">
                <a:solidFill>
                  <a:srgbClr val="FF3300"/>
                </a:solidFill>
                <a:latin typeface="Arial" panose="020B0604020202020204" pitchFamily="34" charset="0"/>
                <a:ea typeface="宋体" panose="02010600030101010101" pitchFamily="2" charset="-122"/>
              </a:rPr>
              <a:t>不能说明筹资活动与投资活动提供或运用了多少现金</a:t>
            </a:r>
          </a:p>
          <a:p>
            <a:pPr lvl="1" eaLnBrk="1" hangingPunct="1"/>
            <a:r>
              <a:rPr lang="zh-CN" altLang="en-US">
                <a:solidFill>
                  <a:srgbClr val="FF3300"/>
                </a:solidFill>
                <a:latin typeface="Arial" panose="020B0604020202020204" pitchFamily="34" charset="0"/>
                <a:ea typeface="宋体" panose="02010600030101010101" pitchFamily="2" charset="-122"/>
              </a:rPr>
              <a:t>不予反映不涉及损益问题的重要理财活动</a:t>
            </a:r>
          </a:p>
          <a:p>
            <a:pPr lvl="1"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a:extLst>
              <a:ext uri="{FF2B5EF4-FFF2-40B4-BE49-F238E27FC236}">
                <a16:creationId xmlns:a16="http://schemas.microsoft.com/office/drawing/2014/main" id="{55FA7426-567C-84B1-FC10-D0A1889CA9BF}"/>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299259BD-5D42-4DD8-A323-EC71AAE43266}"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4338" name="灯片编号占位符 4">
            <a:extLst>
              <a:ext uri="{FF2B5EF4-FFF2-40B4-BE49-F238E27FC236}">
                <a16:creationId xmlns:a16="http://schemas.microsoft.com/office/drawing/2014/main" id="{C7D26C9F-E7DA-3B35-4F81-69382415BC6C}"/>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6A9ABBA6-2F21-4ECC-8653-B7A84560C3CC}" type="slidenum">
              <a:rPr altLang="zh-CN" sz="1000" b="0">
                <a:solidFill>
                  <a:schemeClr val="bg1"/>
                </a:solidFill>
                <a:latin typeface="Arial" panose="020B0604020202020204" pitchFamily="34" charset="0"/>
                <a:ea typeface="宋体" panose="02010600030101010101" pitchFamily="2" charset="-122"/>
              </a:rPr>
              <a:pPr/>
              <a:t>12</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40964" name="Rectangle 2">
            <a:extLst>
              <a:ext uri="{FF2B5EF4-FFF2-40B4-BE49-F238E27FC236}">
                <a16:creationId xmlns:a16="http://schemas.microsoft.com/office/drawing/2014/main" id="{9A79109B-CD15-ACE5-2996-F8A3D85F465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现金流量表的概念（</a:t>
            </a:r>
            <a:r>
              <a:rPr lang="en-US" altLang="zh-CN" dirty="0">
                <a:latin typeface="黑体" panose="02010609060101010101" pitchFamily="49" charset="-122"/>
                <a:ea typeface="黑体" panose="02010609060101010101" pitchFamily="49" charset="-122"/>
              </a:rPr>
              <a:t>3/4</a:t>
            </a:r>
            <a:r>
              <a:rPr lang="zh-CN" altLang="en-US" dirty="0">
                <a:latin typeface="黑体" panose="02010609060101010101" pitchFamily="49" charset="-122"/>
                <a:ea typeface="黑体" panose="02010609060101010101" pitchFamily="49" charset="-122"/>
              </a:rPr>
              <a:t>）</a:t>
            </a:r>
          </a:p>
        </p:txBody>
      </p:sp>
      <p:sp>
        <p:nvSpPr>
          <p:cNvPr id="40965" name="Rectangle 3">
            <a:extLst>
              <a:ext uri="{FF2B5EF4-FFF2-40B4-BE49-F238E27FC236}">
                <a16:creationId xmlns:a16="http://schemas.microsoft.com/office/drawing/2014/main" id="{2293FC12-7542-A4D6-3C88-676DA072E8DA}"/>
              </a:ext>
            </a:extLst>
          </p:cNvPr>
          <p:cNvSpPr>
            <a:spLocks noGrp="1" noChangeArrowheads="1"/>
          </p:cNvSpPr>
          <p:nvPr>
            <p:ph idx="1"/>
          </p:nvPr>
        </p:nvSpPr>
        <p:spPr bwMode="auto">
          <a:xfrm>
            <a:off x="1919288" y="1341438"/>
            <a:ext cx="82296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ea typeface="宋体" panose="02010600030101010101" pitchFamily="2" charset="-122"/>
              </a:rPr>
              <a:t>资产负债表：反映某一特定日期的财务状况</a:t>
            </a:r>
          </a:p>
          <a:p>
            <a:pPr lvl="1" eaLnBrk="1" hangingPunct="1"/>
            <a:r>
              <a:rPr lang="zh-CN" altLang="en-US">
                <a:latin typeface="Arial" panose="020B0604020202020204" pitchFamily="34" charset="0"/>
                <a:ea typeface="宋体" panose="02010600030101010101" pitchFamily="2" charset="-122"/>
              </a:rPr>
              <a:t>可以显示企业是否具有偿债能力</a:t>
            </a:r>
          </a:p>
          <a:p>
            <a:pPr lvl="2" eaLnBrk="1" hangingPunct="1"/>
            <a:r>
              <a:rPr lang="zh-CN" altLang="en-US">
                <a:latin typeface="Arial" panose="020B0604020202020204" pitchFamily="34" charset="0"/>
                <a:ea typeface="宋体" panose="02010600030101010101" pitchFamily="2" charset="-122"/>
              </a:rPr>
              <a:t>但：</a:t>
            </a:r>
            <a:r>
              <a:rPr lang="zh-CN" altLang="en-US">
                <a:solidFill>
                  <a:srgbClr val="FF3300"/>
                </a:solidFill>
                <a:latin typeface="Arial" panose="020B0604020202020204" pitchFamily="34" charset="0"/>
                <a:ea typeface="宋体" panose="02010600030101010101" pitchFamily="2" charset="-122"/>
              </a:rPr>
              <a:t>不能反映财务状况的变动</a:t>
            </a:r>
          </a:p>
          <a:p>
            <a:pPr lvl="1" eaLnBrk="1" hangingPunct="1"/>
            <a:r>
              <a:rPr lang="zh-CN" altLang="en-US">
                <a:latin typeface="Arial" panose="020B0604020202020204" pitchFamily="34" charset="0"/>
                <a:ea typeface="宋体" panose="02010600030101010101" pitchFamily="2" charset="-122"/>
              </a:rPr>
              <a:t>虽然比较两个或两个以上的资产负债表，能够在一定程度上反映企业的财务状况的变动</a:t>
            </a:r>
          </a:p>
          <a:p>
            <a:pPr lvl="2" eaLnBrk="1" hangingPunct="1"/>
            <a:r>
              <a:rPr lang="zh-CN" altLang="en-US">
                <a:latin typeface="Arial" panose="020B0604020202020204" pitchFamily="34" charset="0"/>
                <a:ea typeface="宋体" panose="02010600030101010101" pitchFamily="2" charset="-122"/>
              </a:rPr>
              <a:t>但：</a:t>
            </a:r>
            <a:r>
              <a:rPr lang="zh-CN" altLang="en-US">
                <a:solidFill>
                  <a:srgbClr val="FF3300"/>
                </a:solidFill>
                <a:latin typeface="Arial" panose="020B0604020202020204" pitchFamily="34" charset="0"/>
                <a:ea typeface="宋体" panose="02010600030101010101" pitchFamily="2" charset="-122"/>
              </a:rPr>
              <a:t>不能说明变动的原因</a:t>
            </a:r>
          </a:p>
          <a:p>
            <a:pPr eaLnBrk="1" hangingPunct="1"/>
            <a:endParaRPr lang="zh-CN" altLang="en-US" b="0">
              <a:solidFill>
                <a:srgbClr val="FF3300"/>
              </a:solidFill>
              <a:ea typeface="宋体" panose="02010600030101010101" pitchFamily="2" charset="-122"/>
            </a:endParaRPr>
          </a:p>
          <a:p>
            <a:pPr eaLnBrk="1" hangingPunct="1"/>
            <a:r>
              <a:rPr lang="zh-CN" altLang="en-US">
                <a:ea typeface="宋体" panose="02010600030101010101" pitchFamily="2" charset="-122"/>
              </a:rPr>
              <a:t>可见，利润表和资产负债表虽然能够为报表使用者提供有用的会计信息，但还需要现金流量表满足报表使用者的其他需要</a:t>
            </a:r>
          </a:p>
          <a:p>
            <a:pPr lvl="1"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a:extLst>
              <a:ext uri="{FF2B5EF4-FFF2-40B4-BE49-F238E27FC236}">
                <a16:creationId xmlns:a16="http://schemas.microsoft.com/office/drawing/2014/main" id="{E56B169C-4F91-CE68-6967-A8E03C2EB4FC}"/>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EB2E7F37-04F1-49AD-B814-4575F9771DB1}"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5362" name="灯片编号占位符 4">
            <a:extLst>
              <a:ext uri="{FF2B5EF4-FFF2-40B4-BE49-F238E27FC236}">
                <a16:creationId xmlns:a16="http://schemas.microsoft.com/office/drawing/2014/main" id="{6375AD5B-81AC-BD42-AFA1-83A60472F1CF}"/>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694F6FC4-1274-4983-B6A7-A5B0AC42A6AA}" type="slidenum">
              <a:rPr altLang="zh-CN" sz="1000" b="0">
                <a:solidFill>
                  <a:schemeClr val="bg1"/>
                </a:solidFill>
                <a:latin typeface="Arial" panose="020B0604020202020204" pitchFamily="34" charset="0"/>
                <a:ea typeface="宋体" panose="02010600030101010101" pitchFamily="2" charset="-122"/>
              </a:rPr>
              <a:pPr/>
              <a:t>13</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41988" name="Rectangle 2">
            <a:extLst>
              <a:ext uri="{FF2B5EF4-FFF2-40B4-BE49-F238E27FC236}">
                <a16:creationId xmlns:a16="http://schemas.microsoft.com/office/drawing/2014/main" id="{6BF8495F-298A-9B88-B09B-7BA57AD93B4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现金流量表的概念（</a:t>
            </a:r>
            <a:r>
              <a:rPr lang="en-US" altLang="zh-CN" dirty="0">
                <a:latin typeface="黑体" panose="02010609060101010101" pitchFamily="49" charset="-122"/>
                <a:ea typeface="黑体" panose="02010609060101010101" pitchFamily="49" charset="-122"/>
              </a:rPr>
              <a:t>4/4</a:t>
            </a:r>
            <a:r>
              <a:rPr lang="zh-CN" altLang="en-US" dirty="0">
                <a:latin typeface="黑体" panose="02010609060101010101" pitchFamily="49" charset="-122"/>
                <a:ea typeface="黑体" panose="02010609060101010101" pitchFamily="49" charset="-122"/>
              </a:rPr>
              <a:t>）</a:t>
            </a:r>
          </a:p>
        </p:txBody>
      </p:sp>
      <p:sp>
        <p:nvSpPr>
          <p:cNvPr id="41989" name="Rectangle 3">
            <a:extLst>
              <a:ext uri="{FF2B5EF4-FFF2-40B4-BE49-F238E27FC236}">
                <a16:creationId xmlns:a16="http://schemas.microsoft.com/office/drawing/2014/main" id="{69824339-41C2-5F9E-1331-3677C9D05AC6}"/>
              </a:ext>
            </a:extLst>
          </p:cNvPr>
          <p:cNvSpPr>
            <a:spLocks noGrp="1" noChangeArrowheads="1"/>
          </p:cNvSpPr>
          <p:nvPr>
            <p:ph idx="1"/>
          </p:nvPr>
        </p:nvSpPr>
        <p:spPr bwMode="auto">
          <a:xfrm>
            <a:off x="1919288" y="1196975"/>
            <a:ext cx="82296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ea typeface="宋体" panose="02010600030101010101" pitchFamily="2" charset="-122"/>
              </a:rPr>
              <a:t>现金流量表</a:t>
            </a:r>
          </a:p>
          <a:p>
            <a:pPr lvl="1" eaLnBrk="1" hangingPunct="1"/>
            <a:r>
              <a:rPr lang="zh-CN" altLang="en-US" dirty="0">
                <a:latin typeface="Arial" panose="020B0604020202020204" pitchFamily="34" charset="0"/>
                <a:ea typeface="宋体" panose="02010600030101010101" pitchFamily="2" charset="-122"/>
              </a:rPr>
              <a:t>现金流量表是反映企业一定会计期间现金及现金等价物的流入和流出信息的会计报表</a:t>
            </a:r>
            <a:endParaRPr lang="en-US" altLang="zh-CN"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用来提供企业有关现金流入、现金流出及投资与筹资活动方面的信息</a:t>
            </a:r>
          </a:p>
          <a:p>
            <a:pPr lvl="1" eaLnBrk="1" hangingPunct="1"/>
            <a:r>
              <a:rPr lang="zh-CN" altLang="en-US" dirty="0">
                <a:latin typeface="Arial" panose="020B0604020202020204" pitchFamily="34" charset="0"/>
                <a:ea typeface="宋体" panose="02010600030101010101" pitchFamily="2" charset="-122"/>
              </a:rPr>
              <a:t>现金流量表作用如下：</a:t>
            </a:r>
          </a:p>
          <a:p>
            <a:pPr lvl="1" eaLnBrk="1" hangingPunct="1"/>
            <a:endParaRPr lang="en-US" altLang="zh-CN" dirty="0">
              <a:latin typeface="Arial" panose="020B0604020202020204" pitchFamily="34" charset="0"/>
              <a:ea typeface="宋体" panose="02010600030101010101" pitchFamily="2" charset="-122"/>
            </a:endParaRPr>
          </a:p>
        </p:txBody>
      </p:sp>
      <p:grpSp>
        <p:nvGrpSpPr>
          <p:cNvPr id="41990" name="Group 4">
            <a:extLst>
              <a:ext uri="{FF2B5EF4-FFF2-40B4-BE49-F238E27FC236}">
                <a16:creationId xmlns:a16="http://schemas.microsoft.com/office/drawing/2014/main" id="{16B4CAD5-77DA-0657-90F7-98854B898C3C}"/>
              </a:ext>
            </a:extLst>
          </p:cNvPr>
          <p:cNvGrpSpPr>
            <a:grpSpLocks/>
          </p:cNvGrpSpPr>
          <p:nvPr/>
        </p:nvGrpSpPr>
        <p:grpSpPr bwMode="auto">
          <a:xfrm>
            <a:off x="2279650" y="3644900"/>
            <a:ext cx="7848600" cy="649288"/>
            <a:chOff x="892" y="1529"/>
            <a:chExt cx="4313" cy="409"/>
          </a:xfrm>
        </p:grpSpPr>
        <p:sp>
          <p:nvSpPr>
            <p:cNvPr id="42003" name="AutoShape 5">
              <a:extLst>
                <a:ext uri="{FF2B5EF4-FFF2-40B4-BE49-F238E27FC236}">
                  <a16:creationId xmlns:a16="http://schemas.microsoft.com/office/drawing/2014/main" id="{DE2CAFEE-2250-5CA5-E887-9CE05BB0A660}"/>
                </a:ext>
              </a:extLst>
            </p:cNvPr>
            <p:cNvSpPr>
              <a:spLocks noChangeArrowheads="1"/>
            </p:cNvSpPr>
            <p:nvPr/>
          </p:nvSpPr>
          <p:spPr bwMode="auto">
            <a:xfrm>
              <a:off x="892" y="1709"/>
              <a:ext cx="4313" cy="229"/>
            </a:xfrm>
            <a:prstGeom prst="parallelogram">
              <a:avLst>
                <a:gd name="adj" fmla="val 134454"/>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2004" name="AutoShape 6">
              <a:extLst>
                <a:ext uri="{FF2B5EF4-FFF2-40B4-BE49-F238E27FC236}">
                  <a16:creationId xmlns:a16="http://schemas.microsoft.com/office/drawing/2014/main" id="{4988F18F-A1D3-AD4B-4F93-8122D89E2136}"/>
                </a:ext>
              </a:extLst>
            </p:cNvPr>
            <p:cNvSpPr>
              <a:spLocks noChangeArrowheads="1"/>
            </p:cNvSpPr>
            <p:nvPr/>
          </p:nvSpPr>
          <p:spPr bwMode="auto">
            <a:xfrm>
              <a:off x="895" y="1529"/>
              <a:ext cx="4200" cy="384"/>
            </a:xfrm>
            <a:prstGeom prst="parallelogram">
              <a:avLst>
                <a:gd name="adj" fmla="val 52865"/>
              </a:avLst>
            </a:prstGeom>
            <a:solidFill>
              <a:srgbClr val="CCFFFF"/>
            </a:solidFill>
            <a:ln w="6350">
              <a:solidFill>
                <a:schemeClr val="accent2"/>
              </a:solidFill>
              <a:miter lim="800000"/>
              <a:headEnd/>
              <a:tailEnd/>
            </a:ln>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2005" name="Text Box 7">
              <a:extLst>
                <a:ext uri="{FF2B5EF4-FFF2-40B4-BE49-F238E27FC236}">
                  <a16:creationId xmlns:a16="http://schemas.microsoft.com/office/drawing/2014/main" id="{E6898CE1-B00F-8C9A-C697-5F2307B6DE8A}"/>
                </a:ext>
              </a:extLst>
            </p:cNvPr>
            <p:cNvSpPr txBox="1">
              <a:spLocks noChangeArrowheads="1"/>
            </p:cNvSpPr>
            <p:nvPr/>
          </p:nvSpPr>
          <p:spPr bwMode="auto">
            <a:xfrm>
              <a:off x="1063" y="1603"/>
              <a:ext cx="38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dirty="0">
                  <a:solidFill>
                    <a:srgbClr val="000000"/>
                  </a:solidFill>
                  <a:latin typeface="Arial" panose="020B0604020202020204" pitchFamily="34" charset="0"/>
                  <a:ea typeface="宋体" panose="02010600030101010101" pitchFamily="2" charset="-122"/>
                </a:rPr>
                <a:t>说明企业一定期间内各类现金流入和流出的具体原因</a:t>
              </a:r>
            </a:p>
          </p:txBody>
        </p:sp>
      </p:grpSp>
      <p:grpSp>
        <p:nvGrpSpPr>
          <p:cNvPr id="41991" name="Group 8">
            <a:extLst>
              <a:ext uri="{FF2B5EF4-FFF2-40B4-BE49-F238E27FC236}">
                <a16:creationId xmlns:a16="http://schemas.microsoft.com/office/drawing/2014/main" id="{C328CAB8-8F11-0251-9972-3F091B6D222D}"/>
              </a:ext>
            </a:extLst>
          </p:cNvPr>
          <p:cNvGrpSpPr>
            <a:grpSpLocks/>
          </p:cNvGrpSpPr>
          <p:nvPr/>
        </p:nvGrpSpPr>
        <p:grpSpPr bwMode="auto">
          <a:xfrm>
            <a:off x="2208213" y="4365625"/>
            <a:ext cx="7848600" cy="649288"/>
            <a:chOff x="892" y="1529"/>
            <a:chExt cx="4313" cy="409"/>
          </a:xfrm>
        </p:grpSpPr>
        <p:sp>
          <p:nvSpPr>
            <p:cNvPr id="42000" name="AutoShape 9">
              <a:extLst>
                <a:ext uri="{FF2B5EF4-FFF2-40B4-BE49-F238E27FC236}">
                  <a16:creationId xmlns:a16="http://schemas.microsoft.com/office/drawing/2014/main" id="{7EAA308D-6ED8-5F8E-C63C-16A8AB6E1214}"/>
                </a:ext>
              </a:extLst>
            </p:cNvPr>
            <p:cNvSpPr>
              <a:spLocks noChangeArrowheads="1"/>
            </p:cNvSpPr>
            <p:nvPr/>
          </p:nvSpPr>
          <p:spPr bwMode="auto">
            <a:xfrm>
              <a:off x="892" y="1709"/>
              <a:ext cx="4313" cy="229"/>
            </a:xfrm>
            <a:prstGeom prst="parallelogram">
              <a:avLst>
                <a:gd name="adj" fmla="val 134454"/>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2001" name="AutoShape 10">
              <a:extLst>
                <a:ext uri="{FF2B5EF4-FFF2-40B4-BE49-F238E27FC236}">
                  <a16:creationId xmlns:a16="http://schemas.microsoft.com/office/drawing/2014/main" id="{70704EAA-4426-0633-6E39-E1A6BA33D478}"/>
                </a:ext>
              </a:extLst>
            </p:cNvPr>
            <p:cNvSpPr>
              <a:spLocks noChangeArrowheads="1"/>
            </p:cNvSpPr>
            <p:nvPr/>
          </p:nvSpPr>
          <p:spPr bwMode="auto">
            <a:xfrm>
              <a:off x="895" y="1529"/>
              <a:ext cx="4200" cy="384"/>
            </a:xfrm>
            <a:prstGeom prst="parallelogram">
              <a:avLst>
                <a:gd name="adj" fmla="val 52865"/>
              </a:avLst>
            </a:prstGeom>
            <a:solidFill>
              <a:srgbClr val="CCFFFF"/>
            </a:solidFill>
            <a:ln w="6350">
              <a:solidFill>
                <a:schemeClr val="accent2"/>
              </a:solidFill>
              <a:miter lim="800000"/>
              <a:headEnd/>
              <a:tailEnd/>
            </a:ln>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2002" name="Text Box 11">
              <a:extLst>
                <a:ext uri="{FF2B5EF4-FFF2-40B4-BE49-F238E27FC236}">
                  <a16:creationId xmlns:a16="http://schemas.microsoft.com/office/drawing/2014/main" id="{6C9666B7-1C1D-D48C-CDFB-0941EC9E1E02}"/>
                </a:ext>
              </a:extLst>
            </p:cNvPr>
            <p:cNvSpPr txBox="1">
              <a:spLocks noChangeArrowheads="1"/>
            </p:cNvSpPr>
            <p:nvPr/>
          </p:nvSpPr>
          <p:spPr bwMode="auto">
            <a:xfrm>
              <a:off x="1099" y="1605"/>
              <a:ext cx="37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dirty="0">
                  <a:solidFill>
                    <a:srgbClr val="000000"/>
                  </a:solidFill>
                  <a:latin typeface="Arial" panose="020B0604020202020204" pitchFamily="34" charset="0"/>
                  <a:ea typeface="宋体" panose="02010600030101010101" pitchFamily="2" charset="-122"/>
                </a:rPr>
                <a:t>有助于分析企业的利润质量</a:t>
              </a:r>
            </a:p>
          </p:txBody>
        </p:sp>
      </p:grpSp>
      <p:grpSp>
        <p:nvGrpSpPr>
          <p:cNvPr id="41992" name="Group 12">
            <a:extLst>
              <a:ext uri="{FF2B5EF4-FFF2-40B4-BE49-F238E27FC236}">
                <a16:creationId xmlns:a16="http://schemas.microsoft.com/office/drawing/2014/main" id="{5435E255-79E9-18E0-B840-3081E44A8BD7}"/>
              </a:ext>
            </a:extLst>
          </p:cNvPr>
          <p:cNvGrpSpPr>
            <a:grpSpLocks/>
          </p:cNvGrpSpPr>
          <p:nvPr/>
        </p:nvGrpSpPr>
        <p:grpSpPr bwMode="auto">
          <a:xfrm>
            <a:off x="2279650" y="5084764"/>
            <a:ext cx="7848600" cy="649287"/>
            <a:chOff x="892" y="1529"/>
            <a:chExt cx="4313" cy="409"/>
          </a:xfrm>
        </p:grpSpPr>
        <p:sp>
          <p:nvSpPr>
            <p:cNvPr id="41997" name="AutoShape 13">
              <a:extLst>
                <a:ext uri="{FF2B5EF4-FFF2-40B4-BE49-F238E27FC236}">
                  <a16:creationId xmlns:a16="http://schemas.microsoft.com/office/drawing/2014/main" id="{046758D5-8EA7-A110-0066-4D7D5D6097D6}"/>
                </a:ext>
              </a:extLst>
            </p:cNvPr>
            <p:cNvSpPr>
              <a:spLocks noChangeArrowheads="1"/>
            </p:cNvSpPr>
            <p:nvPr/>
          </p:nvSpPr>
          <p:spPr bwMode="auto">
            <a:xfrm>
              <a:off x="892" y="1709"/>
              <a:ext cx="4313" cy="229"/>
            </a:xfrm>
            <a:prstGeom prst="parallelogram">
              <a:avLst>
                <a:gd name="adj" fmla="val 134454"/>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1998" name="AutoShape 14">
              <a:extLst>
                <a:ext uri="{FF2B5EF4-FFF2-40B4-BE49-F238E27FC236}">
                  <a16:creationId xmlns:a16="http://schemas.microsoft.com/office/drawing/2014/main" id="{9EFDC793-CEE0-AAB1-DE40-F33F00F8EFF2}"/>
                </a:ext>
              </a:extLst>
            </p:cNvPr>
            <p:cNvSpPr>
              <a:spLocks noChangeArrowheads="1"/>
            </p:cNvSpPr>
            <p:nvPr/>
          </p:nvSpPr>
          <p:spPr bwMode="auto">
            <a:xfrm>
              <a:off x="895" y="1529"/>
              <a:ext cx="4200" cy="384"/>
            </a:xfrm>
            <a:prstGeom prst="parallelogram">
              <a:avLst>
                <a:gd name="adj" fmla="val 52865"/>
              </a:avLst>
            </a:prstGeom>
            <a:solidFill>
              <a:srgbClr val="CCFFFF"/>
            </a:solidFill>
            <a:ln w="6350">
              <a:solidFill>
                <a:schemeClr val="accent2"/>
              </a:solidFill>
              <a:miter lim="800000"/>
              <a:headEnd/>
              <a:tailEnd/>
            </a:ln>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1999" name="Text Box 15">
              <a:extLst>
                <a:ext uri="{FF2B5EF4-FFF2-40B4-BE49-F238E27FC236}">
                  <a16:creationId xmlns:a16="http://schemas.microsoft.com/office/drawing/2014/main" id="{C4E66EBB-153E-B3AD-DF61-A0AE25BAAE9B}"/>
                </a:ext>
              </a:extLst>
            </p:cNvPr>
            <p:cNvSpPr txBox="1">
              <a:spLocks noChangeArrowheads="1"/>
            </p:cNvSpPr>
            <p:nvPr/>
          </p:nvSpPr>
          <p:spPr bwMode="auto">
            <a:xfrm>
              <a:off x="1099" y="1605"/>
              <a:ext cx="37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dirty="0">
                  <a:solidFill>
                    <a:srgbClr val="000000"/>
                  </a:solidFill>
                  <a:latin typeface="Arial" panose="020B0604020202020204" pitchFamily="34" charset="0"/>
                  <a:ea typeface="宋体" panose="02010600030101010101" pitchFamily="2" charset="-122"/>
                </a:rPr>
                <a:t>有助于预测企业未来的现金流量</a:t>
              </a:r>
            </a:p>
          </p:txBody>
        </p:sp>
      </p:grpSp>
      <p:grpSp>
        <p:nvGrpSpPr>
          <p:cNvPr id="41993" name="Group 16">
            <a:extLst>
              <a:ext uri="{FF2B5EF4-FFF2-40B4-BE49-F238E27FC236}">
                <a16:creationId xmlns:a16="http://schemas.microsoft.com/office/drawing/2014/main" id="{92AF3E32-C775-6CED-2EC3-7943510FBAF8}"/>
              </a:ext>
            </a:extLst>
          </p:cNvPr>
          <p:cNvGrpSpPr>
            <a:grpSpLocks/>
          </p:cNvGrpSpPr>
          <p:nvPr/>
        </p:nvGrpSpPr>
        <p:grpSpPr bwMode="auto">
          <a:xfrm>
            <a:off x="2208213" y="5805488"/>
            <a:ext cx="7848600" cy="576262"/>
            <a:chOff x="892" y="1529"/>
            <a:chExt cx="4313" cy="409"/>
          </a:xfrm>
        </p:grpSpPr>
        <p:sp>
          <p:nvSpPr>
            <p:cNvPr id="41994" name="AutoShape 17">
              <a:extLst>
                <a:ext uri="{FF2B5EF4-FFF2-40B4-BE49-F238E27FC236}">
                  <a16:creationId xmlns:a16="http://schemas.microsoft.com/office/drawing/2014/main" id="{C21E7514-C6B6-096B-2222-DF7ED3B4BA99}"/>
                </a:ext>
              </a:extLst>
            </p:cNvPr>
            <p:cNvSpPr>
              <a:spLocks noChangeArrowheads="1"/>
            </p:cNvSpPr>
            <p:nvPr/>
          </p:nvSpPr>
          <p:spPr bwMode="auto">
            <a:xfrm>
              <a:off x="892" y="1709"/>
              <a:ext cx="4313" cy="229"/>
            </a:xfrm>
            <a:prstGeom prst="parallelogram">
              <a:avLst>
                <a:gd name="adj" fmla="val 134454"/>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1995" name="AutoShape 18">
              <a:extLst>
                <a:ext uri="{FF2B5EF4-FFF2-40B4-BE49-F238E27FC236}">
                  <a16:creationId xmlns:a16="http://schemas.microsoft.com/office/drawing/2014/main" id="{A40A174B-2D90-EAB8-7D6F-4F779B00C5F0}"/>
                </a:ext>
              </a:extLst>
            </p:cNvPr>
            <p:cNvSpPr>
              <a:spLocks noChangeArrowheads="1"/>
            </p:cNvSpPr>
            <p:nvPr/>
          </p:nvSpPr>
          <p:spPr bwMode="auto">
            <a:xfrm>
              <a:off x="895" y="1529"/>
              <a:ext cx="4200" cy="384"/>
            </a:xfrm>
            <a:prstGeom prst="parallelogram">
              <a:avLst>
                <a:gd name="adj" fmla="val 52865"/>
              </a:avLst>
            </a:prstGeom>
            <a:solidFill>
              <a:srgbClr val="CCFFFF"/>
            </a:solidFill>
            <a:ln w="6350">
              <a:solidFill>
                <a:schemeClr val="accent2"/>
              </a:solidFill>
              <a:miter lim="800000"/>
              <a:headEnd/>
              <a:tailEnd/>
            </a:ln>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1996" name="Text Box 19">
              <a:extLst>
                <a:ext uri="{FF2B5EF4-FFF2-40B4-BE49-F238E27FC236}">
                  <a16:creationId xmlns:a16="http://schemas.microsoft.com/office/drawing/2014/main" id="{10625B36-E774-E838-1FC6-BB5D75D7B789}"/>
                </a:ext>
              </a:extLst>
            </p:cNvPr>
            <p:cNvSpPr txBox="1">
              <a:spLocks noChangeArrowheads="1"/>
            </p:cNvSpPr>
            <p:nvPr/>
          </p:nvSpPr>
          <p:spPr bwMode="auto">
            <a:xfrm>
              <a:off x="1099" y="1589"/>
              <a:ext cx="379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dirty="0">
                  <a:solidFill>
                    <a:srgbClr val="000000"/>
                  </a:solidFill>
                  <a:latin typeface="Arial" panose="020B0604020202020204" pitchFamily="34" charset="0"/>
                  <a:ea typeface="宋体" panose="02010600030101010101" pitchFamily="2" charset="-122"/>
                </a:rPr>
                <a:t>说明企业的偿债能力</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a:extLst>
              <a:ext uri="{FF2B5EF4-FFF2-40B4-BE49-F238E27FC236}">
                <a16:creationId xmlns:a16="http://schemas.microsoft.com/office/drawing/2014/main" id="{69375803-37F0-F484-AEE0-86F8FAD908E0}"/>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9DFDCD83-85C8-48AF-AD79-AEF1ECE798EF}"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6386" name="灯片编号占位符 4">
            <a:extLst>
              <a:ext uri="{FF2B5EF4-FFF2-40B4-BE49-F238E27FC236}">
                <a16:creationId xmlns:a16="http://schemas.microsoft.com/office/drawing/2014/main" id="{CD6D3D2A-5B23-123E-8CAB-16EF182651AC}"/>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065A1A8B-171E-4681-881C-8341169D610F}" type="slidenum">
              <a:rPr altLang="zh-CN" sz="1000" b="0">
                <a:solidFill>
                  <a:schemeClr val="bg1"/>
                </a:solidFill>
                <a:latin typeface="Arial" panose="020B0604020202020204" pitchFamily="34" charset="0"/>
                <a:ea typeface="宋体" panose="02010600030101010101" pitchFamily="2" charset="-122"/>
              </a:rPr>
              <a:pPr/>
              <a:t>14</a:t>
            </a:fld>
            <a:endParaRPr lang="zh-CN" altLang="zh-CN" sz="1000" b="0">
              <a:solidFill>
                <a:schemeClr val="bg1"/>
              </a:solidFill>
              <a:latin typeface="Arial" panose="020B0604020202020204" pitchFamily="34" charset="0"/>
              <a:ea typeface="宋体" panose="02010600030101010101" pitchFamily="2" charset="-122"/>
            </a:endParaRPr>
          </a:p>
        </p:txBody>
      </p:sp>
      <p:grpSp>
        <p:nvGrpSpPr>
          <p:cNvPr id="43012" name="Group 2">
            <a:extLst>
              <a:ext uri="{FF2B5EF4-FFF2-40B4-BE49-F238E27FC236}">
                <a16:creationId xmlns:a16="http://schemas.microsoft.com/office/drawing/2014/main" id="{3816C76E-A203-B05A-2D3F-3E585CB46824}"/>
              </a:ext>
            </a:extLst>
          </p:cNvPr>
          <p:cNvGrpSpPr>
            <a:grpSpLocks/>
          </p:cNvGrpSpPr>
          <p:nvPr/>
        </p:nvGrpSpPr>
        <p:grpSpPr bwMode="auto">
          <a:xfrm>
            <a:off x="3886200" y="1905000"/>
            <a:ext cx="5233988" cy="685800"/>
            <a:chOff x="1296" y="1824"/>
            <a:chExt cx="2976" cy="432"/>
          </a:xfrm>
        </p:grpSpPr>
        <p:sp>
          <p:nvSpPr>
            <p:cNvPr id="43034" name="AutoShape 3">
              <a:extLst>
                <a:ext uri="{FF2B5EF4-FFF2-40B4-BE49-F238E27FC236}">
                  <a16:creationId xmlns:a16="http://schemas.microsoft.com/office/drawing/2014/main" id="{E3B59A42-5B44-D41D-D66E-D6CB00619DF2}"/>
                </a:ext>
              </a:extLst>
            </p:cNvPr>
            <p:cNvSpPr>
              <a:spLocks noChangeArrowheads="1"/>
            </p:cNvSpPr>
            <p:nvPr/>
          </p:nvSpPr>
          <p:spPr bwMode="gray">
            <a:xfrm>
              <a:off x="1536" y="1899"/>
              <a:ext cx="2736" cy="288"/>
            </a:xfrm>
            <a:prstGeom prst="roundRect">
              <a:avLst>
                <a:gd name="adj" fmla="val 16667"/>
              </a:avLst>
            </a:prstGeom>
            <a:noFill/>
            <a:ln w="28575" algn="ctr">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3035" name="AutoShape 4">
              <a:extLst>
                <a:ext uri="{FF2B5EF4-FFF2-40B4-BE49-F238E27FC236}">
                  <a16:creationId xmlns:a16="http://schemas.microsoft.com/office/drawing/2014/main" id="{14711AA8-4FD1-611F-45C9-88ABDE7E47AA}"/>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3036" name="Text Box 5">
              <a:extLst>
                <a:ext uri="{FF2B5EF4-FFF2-40B4-BE49-F238E27FC236}">
                  <a16:creationId xmlns:a16="http://schemas.microsoft.com/office/drawing/2014/main" id="{44C2978A-C5C4-0DD6-9715-32E3162793A3}"/>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现金流量表的性质和作用</a:t>
              </a:r>
            </a:p>
          </p:txBody>
        </p:sp>
        <p:sp>
          <p:nvSpPr>
            <p:cNvPr id="43037" name="Text Box 6">
              <a:extLst>
                <a:ext uri="{FF2B5EF4-FFF2-40B4-BE49-F238E27FC236}">
                  <a16:creationId xmlns:a16="http://schemas.microsoft.com/office/drawing/2014/main" id="{C4BBE61E-C5F8-1EA0-229F-752A9BFD4336}"/>
                </a:ext>
              </a:extLst>
            </p:cNvPr>
            <p:cNvSpPr txBox="1">
              <a:spLocks noChangeArrowheads="1"/>
            </p:cNvSpPr>
            <p:nvPr/>
          </p:nvSpPr>
          <p:spPr bwMode="auto">
            <a:xfrm>
              <a:off x="1403" y="1886"/>
              <a:ext cx="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1</a:t>
              </a:r>
            </a:p>
          </p:txBody>
        </p:sp>
      </p:grpSp>
      <p:sp>
        <p:nvSpPr>
          <p:cNvPr id="43013" name="AutoShape 7">
            <a:extLst>
              <a:ext uri="{FF2B5EF4-FFF2-40B4-BE49-F238E27FC236}">
                <a16:creationId xmlns:a16="http://schemas.microsoft.com/office/drawing/2014/main" id="{2639FA72-9B44-3B96-524C-A09D30FFDCB5}"/>
              </a:ext>
            </a:extLst>
          </p:cNvPr>
          <p:cNvSpPr>
            <a:spLocks noChangeArrowheads="1"/>
          </p:cNvSpPr>
          <p:nvPr/>
        </p:nvSpPr>
        <p:spPr bwMode="gray">
          <a:xfrm>
            <a:off x="4267201" y="2862263"/>
            <a:ext cx="4854575" cy="457200"/>
          </a:xfrm>
          <a:prstGeom prst="roundRect">
            <a:avLst>
              <a:gd name="adj" fmla="val 16667"/>
            </a:avLst>
          </a:prstGeom>
          <a:solidFill>
            <a:schemeClr val="hlink"/>
          </a:solidFill>
          <a:ln w="28575" algn="ctr">
            <a:solidFill>
              <a:schemeClr val="accent1"/>
            </a:solidFill>
            <a:round/>
            <a:headEnd/>
            <a:tailEnd/>
          </a:ln>
          <a:effectLst>
            <a:outerShdw dist="99190" dir="2388334" algn="ctr" rotWithShape="0">
              <a:schemeClr val="bg2">
                <a:alpha val="50000"/>
              </a:scheme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3014" name="AutoShape 8">
            <a:extLst>
              <a:ext uri="{FF2B5EF4-FFF2-40B4-BE49-F238E27FC236}">
                <a16:creationId xmlns:a16="http://schemas.microsoft.com/office/drawing/2014/main" id="{8487E43B-4B89-F6DF-AC0A-AA47185BC88D}"/>
              </a:ext>
            </a:extLst>
          </p:cNvPr>
          <p:cNvSpPr>
            <a:spLocks noChangeArrowheads="1"/>
          </p:cNvSpPr>
          <p:nvPr/>
        </p:nvSpPr>
        <p:spPr bwMode="gray">
          <a:xfrm>
            <a:off x="3886201" y="2743200"/>
            <a:ext cx="766763"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3015" name="Text Box 9">
            <a:extLst>
              <a:ext uri="{FF2B5EF4-FFF2-40B4-BE49-F238E27FC236}">
                <a16:creationId xmlns:a16="http://schemas.microsoft.com/office/drawing/2014/main" id="{C0170FAD-1F94-AAB1-3151-6D4253B5F8B5}"/>
              </a:ext>
            </a:extLst>
          </p:cNvPr>
          <p:cNvSpPr txBox="1">
            <a:spLocks noChangeArrowheads="1"/>
          </p:cNvSpPr>
          <p:nvPr/>
        </p:nvSpPr>
        <p:spPr bwMode="auto">
          <a:xfrm>
            <a:off x="4495801" y="2917826"/>
            <a:ext cx="3832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现金流量表的编制基础</a:t>
            </a:r>
          </a:p>
        </p:txBody>
      </p:sp>
      <p:sp>
        <p:nvSpPr>
          <p:cNvPr id="43016" name="Text Box 10">
            <a:extLst>
              <a:ext uri="{FF2B5EF4-FFF2-40B4-BE49-F238E27FC236}">
                <a16:creationId xmlns:a16="http://schemas.microsoft.com/office/drawing/2014/main" id="{EF603436-1B49-046F-1A8F-C9071A318427}"/>
              </a:ext>
            </a:extLst>
          </p:cNvPr>
          <p:cNvSpPr txBox="1">
            <a:spLocks noChangeArrowheads="1"/>
          </p:cNvSpPr>
          <p:nvPr/>
        </p:nvSpPr>
        <p:spPr bwMode="auto">
          <a:xfrm>
            <a:off x="4060826" y="28416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2</a:t>
            </a:r>
          </a:p>
        </p:txBody>
      </p:sp>
      <p:grpSp>
        <p:nvGrpSpPr>
          <p:cNvPr id="43017" name="Group 11">
            <a:extLst>
              <a:ext uri="{FF2B5EF4-FFF2-40B4-BE49-F238E27FC236}">
                <a16:creationId xmlns:a16="http://schemas.microsoft.com/office/drawing/2014/main" id="{2C65C568-6C4B-ACC9-6CFB-D85D9CD019D5}"/>
              </a:ext>
            </a:extLst>
          </p:cNvPr>
          <p:cNvGrpSpPr>
            <a:grpSpLocks/>
          </p:cNvGrpSpPr>
          <p:nvPr/>
        </p:nvGrpSpPr>
        <p:grpSpPr bwMode="auto">
          <a:xfrm>
            <a:off x="3886201" y="3581400"/>
            <a:ext cx="5305425" cy="685800"/>
            <a:chOff x="1296" y="1824"/>
            <a:chExt cx="2976" cy="432"/>
          </a:xfrm>
        </p:grpSpPr>
        <p:sp>
          <p:nvSpPr>
            <p:cNvPr id="43030" name="AutoShape 12">
              <a:extLst>
                <a:ext uri="{FF2B5EF4-FFF2-40B4-BE49-F238E27FC236}">
                  <a16:creationId xmlns:a16="http://schemas.microsoft.com/office/drawing/2014/main" id="{C1C53DE3-ADE8-1A29-53BF-8155E8ABED0D}"/>
                </a:ext>
              </a:extLst>
            </p:cNvPr>
            <p:cNvSpPr>
              <a:spLocks noChangeArrowheads="1"/>
            </p:cNvSpPr>
            <p:nvPr/>
          </p:nvSpPr>
          <p:spPr bwMode="gray">
            <a:xfrm>
              <a:off x="1536" y="1899"/>
              <a:ext cx="2736" cy="288"/>
            </a:xfrm>
            <a:prstGeom prst="roundRect">
              <a:avLst>
                <a:gd name="adj" fmla="val 16667"/>
              </a:avLst>
            </a:prstGeom>
            <a:noFill/>
            <a:ln w="28575" algn="ctr">
              <a:solidFill>
                <a:schemeClr val="hlink"/>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3031" name="AutoShape 13">
              <a:extLst>
                <a:ext uri="{FF2B5EF4-FFF2-40B4-BE49-F238E27FC236}">
                  <a16:creationId xmlns:a16="http://schemas.microsoft.com/office/drawing/2014/main" id="{65B6FC85-E810-5A48-D0AB-9929CA481972}"/>
                </a:ext>
              </a:extLst>
            </p:cNvPr>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3032" name="Text Box 14">
              <a:extLst>
                <a:ext uri="{FF2B5EF4-FFF2-40B4-BE49-F238E27FC236}">
                  <a16:creationId xmlns:a16="http://schemas.microsoft.com/office/drawing/2014/main" id="{1D516264-CA6A-A785-F11F-6FB1266715E4}"/>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现金流量的分类</a:t>
              </a:r>
            </a:p>
          </p:txBody>
        </p:sp>
        <p:sp>
          <p:nvSpPr>
            <p:cNvPr id="43033" name="Text Box 15">
              <a:extLst>
                <a:ext uri="{FF2B5EF4-FFF2-40B4-BE49-F238E27FC236}">
                  <a16:creationId xmlns:a16="http://schemas.microsoft.com/office/drawing/2014/main" id="{2F09954A-EDEE-DB73-0974-EFA382557EA2}"/>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3</a:t>
              </a:r>
            </a:p>
          </p:txBody>
        </p:sp>
      </p:grpSp>
      <p:sp>
        <p:nvSpPr>
          <p:cNvPr id="43018" name="Rectangle 16">
            <a:extLst>
              <a:ext uri="{FF2B5EF4-FFF2-40B4-BE49-F238E27FC236}">
                <a16:creationId xmlns:a16="http://schemas.microsoft.com/office/drawing/2014/main" id="{3919272A-0EC8-CF03-3029-1DCF1CD12C74}"/>
              </a:ext>
            </a:extLst>
          </p:cNvPr>
          <p:cNvSpPr>
            <a:spLocks noGrp="1" noChangeArrowheads="1"/>
          </p:cNvSpPr>
          <p:nvPr>
            <p:ph type="title"/>
          </p:nvPr>
        </p:nvSpPr>
        <p:spPr bwMode="auto">
          <a:xfrm>
            <a:off x="1847850" y="1889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eaLnBrk="1" hangingPunct="1"/>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现金流量表</a:t>
            </a:r>
          </a:p>
        </p:txBody>
      </p:sp>
      <p:grpSp>
        <p:nvGrpSpPr>
          <p:cNvPr id="43019" name="Group 17">
            <a:extLst>
              <a:ext uri="{FF2B5EF4-FFF2-40B4-BE49-F238E27FC236}">
                <a16:creationId xmlns:a16="http://schemas.microsoft.com/office/drawing/2014/main" id="{D4B3F460-D7F2-E1F2-1BB6-A300C9BA6726}"/>
              </a:ext>
            </a:extLst>
          </p:cNvPr>
          <p:cNvGrpSpPr>
            <a:grpSpLocks/>
          </p:cNvGrpSpPr>
          <p:nvPr/>
        </p:nvGrpSpPr>
        <p:grpSpPr bwMode="auto">
          <a:xfrm>
            <a:off x="3935414" y="4437063"/>
            <a:ext cx="5305425" cy="685800"/>
            <a:chOff x="1296" y="1824"/>
            <a:chExt cx="2976" cy="432"/>
          </a:xfrm>
        </p:grpSpPr>
        <p:sp>
          <p:nvSpPr>
            <p:cNvPr id="43026" name="AutoShape 18">
              <a:extLst>
                <a:ext uri="{FF2B5EF4-FFF2-40B4-BE49-F238E27FC236}">
                  <a16:creationId xmlns:a16="http://schemas.microsoft.com/office/drawing/2014/main" id="{5115E59F-2BA8-2063-F328-45D9F077409A}"/>
                </a:ext>
              </a:extLst>
            </p:cNvPr>
            <p:cNvSpPr>
              <a:spLocks noChangeArrowheads="1"/>
            </p:cNvSpPr>
            <p:nvPr/>
          </p:nvSpPr>
          <p:spPr bwMode="gray">
            <a:xfrm>
              <a:off x="1536" y="1899"/>
              <a:ext cx="2736" cy="288"/>
            </a:xfrm>
            <a:prstGeom prst="roundRect">
              <a:avLst>
                <a:gd name="adj" fmla="val 16667"/>
              </a:avLst>
            </a:prstGeom>
            <a:noFill/>
            <a:ln w="28575" algn="ctr">
              <a:solidFill>
                <a:srgbClr val="FFFF99"/>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3027" name="AutoShape 19">
              <a:extLst>
                <a:ext uri="{FF2B5EF4-FFF2-40B4-BE49-F238E27FC236}">
                  <a16:creationId xmlns:a16="http://schemas.microsoft.com/office/drawing/2014/main" id="{7D047A8E-2783-7830-D9CB-E037F890513E}"/>
                </a:ext>
              </a:extLst>
            </p:cNvPr>
            <p:cNvSpPr>
              <a:spLocks noChangeArrowheads="1"/>
            </p:cNvSpPr>
            <p:nvPr/>
          </p:nvSpPr>
          <p:spPr bwMode="gray">
            <a:xfrm>
              <a:off x="1296" y="1824"/>
              <a:ext cx="432" cy="432"/>
            </a:xfrm>
            <a:prstGeom prst="diamond">
              <a:avLst/>
            </a:prstGeom>
            <a:solidFill>
              <a:srgbClr val="FFFF99"/>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3028" name="Text Box 20">
              <a:extLst>
                <a:ext uri="{FF2B5EF4-FFF2-40B4-BE49-F238E27FC236}">
                  <a16:creationId xmlns:a16="http://schemas.microsoft.com/office/drawing/2014/main" id="{77AFF4C6-F3E0-F702-CDAB-E147C15A7AF6}"/>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现金流量表的编制方法</a:t>
              </a:r>
            </a:p>
          </p:txBody>
        </p:sp>
        <p:sp>
          <p:nvSpPr>
            <p:cNvPr id="43029" name="Text Box 21">
              <a:extLst>
                <a:ext uri="{FF2B5EF4-FFF2-40B4-BE49-F238E27FC236}">
                  <a16:creationId xmlns:a16="http://schemas.microsoft.com/office/drawing/2014/main" id="{6D89D404-AE73-39B1-F082-69612B6D915A}"/>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4</a:t>
              </a:r>
            </a:p>
          </p:txBody>
        </p:sp>
      </p:grpSp>
      <p:grpSp>
        <p:nvGrpSpPr>
          <p:cNvPr id="43020" name="Group 22">
            <a:extLst>
              <a:ext uri="{FF2B5EF4-FFF2-40B4-BE49-F238E27FC236}">
                <a16:creationId xmlns:a16="http://schemas.microsoft.com/office/drawing/2014/main" id="{66A02583-57C7-1786-45EF-64D190877CB2}"/>
              </a:ext>
            </a:extLst>
          </p:cNvPr>
          <p:cNvGrpSpPr>
            <a:grpSpLocks/>
          </p:cNvGrpSpPr>
          <p:nvPr/>
        </p:nvGrpSpPr>
        <p:grpSpPr bwMode="auto">
          <a:xfrm>
            <a:off x="4008439" y="5373688"/>
            <a:ext cx="5305425" cy="685800"/>
            <a:chOff x="1296" y="1824"/>
            <a:chExt cx="2976" cy="432"/>
          </a:xfrm>
        </p:grpSpPr>
        <p:sp>
          <p:nvSpPr>
            <p:cNvPr id="43022" name="AutoShape 23">
              <a:extLst>
                <a:ext uri="{FF2B5EF4-FFF2-40B4-BE49-F238E27FC236}">
                  <a16:creationId xmlns:a16="http://schemas.microsoft.com/office/drawing/2014/main" id="{5387DFB3-66D3-6E60-7FD5-B1CFB1F72781}"/>
                </a:ext>
              </a:extLst>
            </p:cNvPr>
            <p:cNvSpPr>
              <a:spLocks noChangeArrowheads="1"/>
            </p:cNvSpPr>
            <p:nvPr/>
          </p:nvSpPr>
          <p:spPr bwMode="gray">
            <a:xfrm>
              <a:off x="1536" y="1899"/>
              <a:ext cx="2736" cy="288"/>
            </a:xfrm>
            <a:prstGeom prst="roundRect">
              <a:avLst>
                <a:gd name="adj" fmla="val 16667"/>
              </a:avLst>
            </a:prstGeom>
            <a:noFill/>
            <a:ln w="28575" algn="ctr">
              <a:solidFill>
                <a:srgbClr val="FF99CC"/>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3023" name="AutoShape 24">
              <a:extLst>
                <a:ext uri="{FF2B5EF4-FFF2-40B4-BE49-F238E27FC236}">
                  <a16:creationId xmlns:a16="http://schemas.microsoft.com/office/drawing/2014/main" id="{03DEEB84-20A4-2296-DC55-0BA5DC072F1E}"/>
                </a:ext>
              </a:extLst>
            </p:cNvPr>
            <p:cNvSpPr>
              <a:spLocks noChangeArrowheads="1"/>
            </p:cNvSpPr>
            <p:nvPr/>
          </p:nvSpPr>
          <p:spPr bwMode="gray">
            <a:xfrm>
              <a:off x="1296" y="1824"/>
              <a:ext cx="432" cy="432"/>
            </a:xfrm>
            <a:prstGeom prst="diamond">
              <a:avLst/>
            </a:prstGeom>
            <a:solidFill>
              <a:srgbClr val="FF99CC"/>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3024" name="Text Box 25">
              <a:extLst>
                <a:ext uri="{FF2B5EF4-FFF2-40B4-BE49-F238E27FC236}">
                  <a16:creationId xmlns:a16="http://schemas.microsoft.com/office/drawing/2014/main" id="{61462145-7E6E-3BF9-6E4C-DF17286307C9}"/>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现金流量表的编制方法举例</a:t>
              </a:r>
            </a:p>
          </p:txBody>
        </p:sp>
        <p:sp>
          <p:nvSpPr>
            <p:cNvPr id="43025" name="Text Box 26">
              <a:extLst>
                <a:ext uri="{FF2B5EF4-FFF2-40B4-BE49-F238E27FC236}">
                  <a16:creationId xmlns:a16="http://schemas.microsoft.com/office/drawing/2014/main" id="{DD5AD44F-1B29-3A6D-EEF2-461D59C702FE}"/>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5</a:t>
              </a:r>
            </a:p>
          </p:txBody>
        </p:sp>
      </p:grpSp>
      <p:sp>
        <p:nvSpPr>
          <p:cNvPr id="43021" name="AutoShape 27">
            <a:extLst>
              <a:ext uri="{FF2B5EF4-FFF2-40B4-BE49-F238E27FC236}">
                <a16:creationId xmlns:a16="http://schemas.microsoft.com/office/drawing/2014/main" id="{E7BC24BD-3E73-F082-BE09-0687877A1C5A}"/>
              </a:ext>
            </a:extLst>
          </p:cNvPr>
          <p:cNvSpPr>
            <a:spLocks noChangeArrowheads="1"/>
          </p:cNvSpPr>
          <p:nvPr/>
        </p:nvSpPr>
        <p:spPr bwMode="auto">
          <a:xfrm>
            <a:off x="2782888" y="2781301"/>
            <a:ext cx="792162" cy="576263"/>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0 w 21600"/>
              <a:gd name="T23" fmla="*/ 2147483646 h 21600"/>
              <a:gd name="T24" fmla="*/ 0 w 21600"/>
              <a:gd name="T25" fmla="*/ 2147483646 h 21600"/>
              <a:gd name="T26" fmla="*/ 2147483646 w 21600"/>
              <a:gd name="T27" fmla="*/ 2147483646 h 21600"/>
              <a:gd name="T28" fmla="*/ 2147483646 w 21600"/>
              <a:gd name="T29" fmla="*/ 2147483646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2">
            <a:extLst>
              <a:ext uri="{FF2B5EF4-FFF2-40B4-BE49-F238E27FC236}">
                <a16:creationId xmlns:a16="http://schemas.microsoft.com/office/drawing/2014/main" id="{4D3A15A1-8F86-A4F2-2BF4-857FD72A4539}"/>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825519C1-1B11-4AFD-8325-B6F181867AFC}"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7410" name="灯片编号占位符 3">
            <a:extLst>
              <a:ext uri="{FF2B5EF4-FFF2-40B4-BE49-F238E27FC236}">
                <a16:creationId xmlns:a16="http://schemas.microsoft.com/office/drawing/2014/main" id="{42EAF1D4-1BB4-1597-20AB-C2DE1031F6F9}"/>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7CC59297-1D64-4CD3-BF1A-718129A1EF32}" type="slidenum">
              <a:rPr altLang="zh-CN" sz="1000" b="0">
                <a:solidFill>
                  <a:schemeClr val="bg1"/>
                </a:solidFill>
                <a:latin typeface="Arial" panose="020B0604020202020204" pitchFamily="34" charset="0"/>
                <a:ea typeface="宋体" panose="02010600030101010101" pitchFamily="2" charset="-122"/>
              </a:rPr>
              <a:pPr/>
              <a:t>15</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44036" name="Line 3">
            <a:extLst>
              <a:ext uri="{FF2B5EF4-FFF2-40B4-BE49-F238E27FC236}">
                <a16:creationId xmlns:a16="http://schemas.microsoft.com/office/drawing/2014/main" id="{3C94DFBC-F245-4297-FCE6-EB190E2A64C8}"/>
              </a:ext>
            </a:extLst>
          </p:cNvPr>
          <p:cNvSpPr>
            <a:spLocks noChangeShapeType="1"/>
          </p:cNvSpPr>
          <p:nvPr/>
        </p:nvSpPr>
        <p:spPr bwMode="auto">
          <a:xfrm>
            <a:off x="3000375" y="5516563"/>
            <a:ext cx="6343650"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7" name="Rectangle 4">
            <a:extLst>
              <a:ext uri="{FF2B5EF4-FFF2-40B4-BE49-F238E27FC236}">
                <a16:creationId xmlns:a16="http://schemas.microsoft.com/office/drawing/2014/main" id="{0AEF01BE-28C1-1447-DE40-18877A40D74A}"/>
              </a:ext>
            </a:extLst>
          </p:cNvPr>
          <p:cNvSpPr>
            <a:spLocks noChangeArrowheads="1"/>
          </p:cNvSpPr>
          <p:nvPr/>
        </p:nvSpPr>
        <p:spPr bwMode="auto">
          <a:xfrm>
            <a:off x="2208214" y="2565400"/>
            <a:ext cx="401637" cy="431800"/>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sz="1500">
                <a:solidFill>
                  <a:schemeClr val="bg1"/>
                </a:solidFill>
                <a:latin typeface="Arial" panose="020B0604020202020204" pitchFamily="34" charset="0"/>
                <a:ea typeface="宋体" panose="02010600030101010101" pitchFamily="2" charset="-122"/>
              </a:rPr>
              <a:t>1</a:t>
            </a:r>
          </a:p>
        </p:txBody>
      </p:sp>
      <p:sp>
        <p:nvSpPr>
          <p:cNvPr id="44038" name="Rectangle 5">
            <a:extLst>
              <a:ext uri="{FF2B5EF4-FFF2-40B4-BE49-F238E27FC236}">
                <a16:creationId xmlns:a16="http://schemas.microsoft.com/office/drawing/2014/main" id="{79AD9814-803A-7A5C-858E-52DF441DA1ED}"/>
              </a:ext>
            </a:extLst>
          </p:cNvPr>
          <p:cNvSpPr>
            <a:spLocks noChangeArrowheads="1"/>
          </p:cNvSpPr>
          <p:nvPr/>
        </p:nvSpPr>
        <p:spPr bwMode="auto">
          <a:xfrm>
            <a:off x="2424114" y="3429000"/>
            <a:ext cx="403225" cy="431800"/>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sz="1500">
                <a:solidFill>
                  <a:schemeClr val="bg1"/>
                </a:solidFill>
                <a:latin typeface="Arial" panose="020B0604020202020204" pitchFamily="34" charset="0"/>
                <a:ea typeface="宋体" panose="02010600030101010101" pitchFamily="2" charset="-122"/>
              </a:rPr>
              <a:t>2</a:t>
            </a:r>
          </a:p>
        </p:txBody>
      </p:sp>
      <p:sp>
        <p:nvSpPr>
          <p:cNvPr id="44039" name="Rectangle 6">
            <a:extLst>
              <a:ext uri="{FF2B5EF4-FFF2-40B4-BE49-F238E27FC236}">
                <a16:creationId xmlns:a16="http://schemas.microsoft.com/office/drawing/2014/main" id="{E602522A-35D9-6253-8D88-01F0522B20E8}"/>
              </a:ext>
            </a:extLst>
          </p:cNvPr>
          <p:cNvSpPr>
            <a:spLocks noChangeArrowheads="1"/>
          </p:cNvSpPr>
          <p:nvPr/>
        </p:nvSpPr>
        <p:spPr bwMode="auto">
          <a:xfrm>
            <a:off x="2566989" y="4292600"/>
            <a:ext cx="403225" cy="431800"/>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sz="1500">
                <a:solidFill>
                  <a:schemeClr val="bg1"/>
                </a:solidFill>
                <a:latin typeface="Arial" panose="020B0604020202020204" pitchFamily="34" charset="0"/>
                <a:ea typeface="宋体" panose="02010600030101010101" pitchFamily="2" charset="-122"/>
              </a:rPr>
              <a:t>3</a:t>
            </a:r>
          </a:p>
        </p:txBody>
      </p:sp>
      <p:sp>
        <p:nvSpPr>
          <p:cNvPr id="44040" name="Rectangle 7">
            <a:extLst>
              <a:ext uri="{FF2B5EF4-FFF2-40B4-BE49-F238E27FC236}">
                <a16:creationId xmlns:a16="http://schemas.microsoft.com/office/drawing/2014/main" id="{B7DBA8B6-1B89-DD8B-7943-40E2129F3F4E}"/>
              </a:ext>
            </a:extLst>
          </p:cNvPr>
          <p:cNvSpPr>
            <a:spLocks noChangeArrowheads="1"/>
          </p:cNvSpPr>
          <p:nvPr/>
        </p:nvSpPr>
        <p:spPr bwMode="auto">
          <a:xfrm>
            <a:off x="2640014" y="5300664"/>
            <a:ext cx="401637" cy="433387"/>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sz="1500">
                <a:solidFill>
                  <a:schemeClr val="bg1"/>
                </a:solidFill>
                <a:latin typeface="Arial" panose="020B0604020202020204" pitchFamily="34" charset="0"/>
                <a:ea typeface="宋体" panose="02010600030101010101" pitchFamily="2" charset="-122"/>
              </a:rPr>
              <a:t>4</a:t>
            </a:r>
          </a:p>
        </p:txBody>
      </p:sp>
      <p:sp>
        <p:nvSpPr>
          <p:cNvPr id="44041" name="Line 8">
            <a:extLst>
              <a:ext uri="{FF2B5EF4-FFF2-40B4-BE49-F238E27FC236}">
                <a16:creationId xmlns:a16="http://schemas.microsoft.com/office/drawing/2014/main" id="{392213F4-D352-915F-BB0F-3B6F44A11F1C}"/>
              </a:ext>
            </a:extLst>
          </p:cNvPr>
          <p:cNvSpPr>
            <a:spLocks noChangeShapeType="1"/>
          </p:cNvSpPr>
          <p:nvPr/>
        </p:nvSpPr>
        <p:spPr bwMode="auto">
          <a:xfrm>
            <a:off x="2927350" y="4508500"/>
            <a:ext cx="6345238"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Line 9">
            <a:extLst>
              <a:ext uri="{FF2B5EF4-FFF2-40B4-BE49-F238E27FC236}">
                <a16:creationId xmlns:a16="http://schemas.microsoft.com/office/drawing/2014/main" id="{FDEE083B-E79B-746A-13CF-90546A3B659E}"/>
              </a:ext>
            </a:extLst>
          </p:cNvPr>
          <p:cNvSpPr>
            <a:spLocks noChangeShapeType="1"/>
          </p:cNvSpPr>
          <p:nvPr/>
        </p:nvSpPr>
        <p:spPr bwMode="auto">
          <a:xfrm>
            <a:off x="2782888" y="3644900"/>
            <a:ext cx="6399212" cy="14288"/>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3" name="Line 10">
            <a:extLst>
              <a:ext uri="{FF2B5EF4-FFF2-40B4-BE49-F238E27FC236}">
                <a16:creationId xmlns:a16="http://schemas.microsoft.com/office/drawing/2014/main" id="{9506F5AD-1787-5425-9908-5F57E2BD3C94}"/>
              </a:ext>
            </a:extLst>
          </p:cNvPr>
          <p:cNvSpPr>
            <a:spLocks noChangeShapeType="1"/>
          </p:cNvSpPr>
          <p:nvPr/>
        </p:nvSpPr>
        <p:spPr bwMode="auto">
          <a:xfrm>
            <a:off x="2566989" y="2708275"/>
            <a:ext cx="6345237"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Rectangle 13">
            <a:extLst>
              <a:ext uri="{FF2B5EF4-FFF2-40B4-BE49-F238E27FC236}">
                <a16:creationId xmlns:a16="http://schemas.microsoft.com/office/drawing/2014/main" id="{26B1E4E2-D570-B57D-8EBD-60A6B6385AED}"/>
              </a:ext>
            </a:extLst>
          </p:cNvPr>
          <p:cNvSpPr>
            <a:spLocks noChangeArrowheads="1"/>
          </p:cNvSpPr>
          <p:nvPr/>
        </p:nvSpPr>
        <p:spPr bwMode="auto">
          <a:xfrm>
            <a:off x="2782888" y="2565400"/>
            <a:ext cx="7200900" cy="431800"/>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4045" name="Rectangle 14">
            <a:extLst>
              <a:ext uri="{FF2B5EF4-FFF2-40B4-BE49-F238E27FC236}">
                <a16:creationId xmlns:a16="http://schemas.microsoft.com/office/drawing/2014/main" id="{20C3A842-4702-FB1E-2E9F-C6888EDA100F}"/>
              </a:ext>
            </a:extLst>
          </p:cNvPr>
          <p:cNvSpPr>
            <a:spLocks noChangeArrowheads="1"/>
          </p:cNvSpPr>
          <p:nvPr/>
        </p:nvSpPr>
        <p:spPr bwMode="auto">
          <a:xfrm>
            <a:off x="3000375" y="3429000"/>
            <a:ext cx="7056438" cy="431800"/>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4046" name="Rectangle 15">
            <a:extLst>
              <a:ext uri="{FF2B5EF4-FFF2-40B4-BE49-F238E27FC236}">
                <a16:creationId xmlns:a16="http://schemas.microsoft.com/office/drawing/2014/main" id="{6E14D6D2-A4A0-CDCC-9074-14051DEA8D60}"/>
              </a:ext>
            </a:extLst>
          </p:cNvPr>
          <p:cNvSpPr>
            <a:spLocks noChangeArrowheads="1"/>
          </p:cNvSpPr>
          <p:nvPr/>
        </p:nvSpPr>
        <p:spPr bwMode="auto">
          <a:xfrm>
            <a:off x="3216275" y="4292600"/>
            <a:ext cx="6840538" cy="431800"/>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4047" name="Rectangle 16">
            <a:extLst>
              <a:ext uri="{FF2B5EF4-FFF2-40B4-BE49-F238E27FC236}">
                <a16:creationId xmlns:a16="http://schemas.microsoft.com/office/drawing/2014/main" id="{A543FE4B-829B-1A89-7D65-12953B3AB804}"/>
              </a:ext>
            </a:extLst>
          </p:cNvPr>
          <p:cNvSpPr>
            <a:spLocks noChangeArrowheads="1"/>
          </p:cNvSpPr>
          <p:nvPr/>
        </p:nvSpPr>
        <p:spPr bwMode="auto">
          <a:xfrm>
            <a:off x="3287713" y="5373688"/>
            <a:ext cx="6769100" cy="360362"/>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4048" name="Text Box 18">
            <a:extLst>
              <a:ext uri="{FF2B5EF4-FFF2-40B4-BE49-F238E27FC236}">
                <a16:creationId xmlns:a16="http://schemas.microsoft.com/office/drawing/2014/main" id="{01C42139-5D07-D931-FC58-52C4CF4A64C0}"/>
              </a:ext>
            </a:extLst>
          </p:cNvPr>
          <p:cNvSpPr txBox="1">
            <a:spLocks noChangeArrowheads="1"/>
          </p:cNvSpPr>
          <p:nvPr/>
        </p:nvSpPr>
        <p:spPr bwMode="auto">
          <a:xfrm>
            <a:off x="2927350" y="2670175"/>
            <a:ext cx="59324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1800">
                <a:solidFill>
                  <a:schemeClr val="bg1"/>
                </a:solidFill>
                <a:latin typeface="Arial" panose="020B0604020202020204" pitchFamily="34" charset="0"/>
                <a:ea typeface="宋体" panose="02010600030101010101" pitchFamily="2" charset="-122"/>
              </a:rPr>
              <a:t>库存现金</a:t>
            </a:r>
          </a:p>
        </p:txBody>
      </p:sp>
      <p:sp>
        <p:nvSpPr>
          <p:cNvPr id="44049" name="Text Box 19">
            <a:extLst>
              <a:ext uri="{FF2B5EF4-FFF2-40B4-BE49-F238E27FC236}">
                <a16:creationId xmlns:a16="http://schemas.microsoft.com/office/drawing/2014/main" id="{A283E200-61E8-A358-8FE7-7DBE11FE09CA}"/>
              </a:ext>
            </a:extLst>
          </p:cNvPr>
          <p:cNvSpPr txBox="1">
            <a:spLocks noChangeArrowheads="1"/>
          </p:cNvSpPr>
          <p:nvPr/>
        </p:nvSpPr>
        <p:spPr bwMode="auto">
          <a:xfrm>
            <a:off x="3071814" y="3506789"/>
            <a:ext cx="59324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1800">
                <a:solidFill>
                  <a:schemeClr val="bg1"/>
                </a:solidFill>
                <a:latin typeface="Arial" panose="020B0604020202020204" pitchFamily="34" charset="0"/>
                <a:ea typeface="宋体" panose="02010600030101010101" pitchFamily="2" charset="-122"/>
              </a:rPr>
              <a:t>银行存款</a:t>
            </a:r>
          </a:p>
        </p:txBody>
      </p:sp>
      <p:sp>
        <p:nvSpPr>
          <p:cNvPr id="44050" name="Text Box 20">
            <a:extLst>
              <a:ext uri="{FF2B5EF4-FFF2-40B4-BE49-F238E27FC236}">
                <a16:creationId xmlns:a16="http://schemas.microsoft.com/office/drawing/2014/main" id="{5D1A6D42-A24D-711E-A69C-3A891FA977E3}"/>
              </a:ext>
            </a:extLst>
          </p:cNvPr>
          <p:cNvSpPr txBox="1">
            <a:spLocks noChangeArrowheads="1"/>
          </p:cNvSpPr>
          <p:nvPr/>
        </p:nvSpPr>
        <p:spPr bwMode="auto">
          <a:xfrm>
            <a:off x="3359150" y="4365625"/>
            <a:ext cx="59324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1800">
                <a:solidFill>
                  <a:schemeClr val="bg1"/>
                </a:solidFill>
                <a:latin typeface="Arial" panose="020B0604020202020204" pitchFamily="34" charset="0"/>
                <a:ea typeface="宋体" panose="02010600030101010101" pitchFamily="2" charset="-122"/>
              </a:rPr>
              <a:t>其他货币资金</a:t>
            </a:r>
          </a:p>
        </p:txBody>
      </p:sp>
      <p:sp>
        <p:nvSpPr>
          <p:cNvPr id="44051" name="Text Box 21">
            <a:extLst>
              <a:ext uri="{FF2B5EF4-FFF2-40B4-BE49-F238E27FC236}">
                <a16:creationId xmlns:a16="http://schemas.microsoft.com/office/drawing/2014/main" id="{3BA3FCD7-4CC1-9609-8335-EE1C1F83DC27}"/>
              </a:ext>
            </a:extLst>
          </p:cNvPr>
          <p:cNvSpPr txBox="1">
            <a:spLocks noChangeArrowheads="1"/>
          </p:cNvSpPr>
          <p:nvPr/>
        </p:nvSpPr>
        <p:spPr bwMode="auto">
          <a:xfrm>
            <a:off x="3359150" y="5414964"/>
            <a:ext cx="5930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1800">
                <a:solidFill>
                  <a:schemeClr val="bg1"/>
                </a:solidFill>
                <a:latin typeface="Arial" panose="020B0604020202020204" pitchFamily="34" charset="0"/>
                <a:ea typeface="宋体" panose="02010600030101010101" pitchFamily="2" charset="-122"/>
              </a:rPr>
              <a:t>现金等价物</a:t>
            </a:r>
          </a:p>
        </p:txBody>
      </p:sp>
      <p:sp>
        <p:nvSpPr>
          <p:cNvPr id="44052" name="Text Box 23">
            <a:extLst>
              <a:ext uri="{FF2B5EF4-FFF2-40B4-BE49-F238E27FC236}">
                <a16:creationId xmlns:a16="http://schemas.microsoft.com/office/drawing/2014/main" id="{4ED501C3-F65C-7284-720C-055B5457EA5E}"/>
              </a:ext>
            </a:extLst>
          </p:cNvPr>
          <p:cNvSpPr txBox="1">
            <a:spLocks noChangeArrowheads="1"/>
          </p:cNvSpPr>
          <p:nvPr/>
        </p:nvSpPr>
        <p:spPr bwMode="auto">
          <a:xfrm>
            <a:off x="2865439" y="3054351"/>
            <a:ext cx="59324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1800">
                <a:solidFill>
                  <a:schemeClr val="tx1"/>
                </a:solidFill>
                <a:latin typeface="Arial" panose="020B0604020202020204" pitchFamily="34" charset="0"/>
                <a:ea typeface="宋体" panose="02010600030101010101" pitchFamily="2" charset="-122"/>
              </a:rPr>
              <a:t>企业持有的可随时用于支付的纸币与硬币</a:t>
            </a:r>
          </a:p>
        </p:txBody>
      </p:sp>
      <p:sp>
        <p:nvSpPr>
          <p:cNvPr id="44053" name="Text Box 24">
            <a:extLst>
              <a:ext uri="{FF2B5EF4-FFF2-40B4-BE49-F238E27FC236}">
                <a16:creationId xmlns:a16="http://schemas.microsoft.com/office/drawing/2014/main" id="{C4C64791-7F4A-F0E7-6BDC-F5F4568AE3B3}"/>
              </a:ext>
            </a:extLst>
          </p:cNvPr>
          <p:cNvSpPr txBox="1">
            <a:spLocks noChangeArrowheads="1"/>
          </p:cNvSpPr>
          <p:nvPr/>
        </p:nvSpPr>
        <p:spPr bwMode="auto">
          <a:xfrm>
            <a:off x="3000375" y="3895726"/>
            <a:ext cx="6191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1800">
                <a:solidFill>
                  <a:schemeClr val="tx1"/>
                </a:solidFill>
                <a:latin typeface="Arial" panose="020B0604020202020204" pitchFamily="34" charset="0"/>
                <a:ea typeface="宋体" panose="02010600030101010101" pitchFamily="2" charset="-122"/>
              </a:rPr>
              <a:t>企业存在金融企业中随时可以用于支付的存款</a:t>
            </a:r>
          </a:p>
        </p:txBody>
      </p:sp>
      <p:sp>
        <p:nvSpPr>
          <p:cNvPr id="44054" name="Text Box 25">
            <a:extLst>
              <a:ext uri="{FF2B5EF4-FFF2-40B4-BE49-F238E27FC236}">
                <a16:creationId xmlns:a16="http://schemas.microsoft.com/office/drawing/2014/main" id="{4FE3DF20-ACCF-D7C8-E787-D0E21B4817B3}"/>
              </a:ext>
            </a:extLst>
          </p:cNvPr>
          <p:cNvSpPr txBox="1">
            <a:spLocks noChangeArrowheads="1"/>
          </p:cNvSpPr>
          <p:nvPr/>
        </p:nvSpPr>
        <p:spPr bwMode="auto">
          <a:xfrm>
            <a:off x="3216275" y="4724401"/>
            <a:ext cx="6985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1800">
                <a:solidFill>
                  <a:schemeClr val="tx1"/>
                </a:solidFill>
                <a:latin typeface="Arial" panose="020B0604020202020204" pitchFamily="34" charset="0"/>
                <a:ea typeface="宋体" panose="02010600030101010101" pitchFamily="2" charset="-122"/>
              </a:rPr>
              <a:t>企业存在金融企业有金融企业有特定用途的资金，如外埠存款、银行汇票存款、银行本票存款、信用证保证金存款、信用卡存款等</a:t>
            </a:r>
          </a:p>
        </p:txBody>
      </p:sp>
      <p:sp>
        <p:nvSpPr>
          <p:cNvPr id="44055" name="Text Box 26">
            <a:extLst>
              <a:ext uri="{FF2B5EF4-FFF2-40B4-BE49-F238E27FC236}">
                <a16:creationId xmlns:a16="http://schemas.microsoft.com/office/drawing/2014/main" id="{CA826680-A8BF-E301-804F-A40B359ED872}"/>
              </a:ext>
            </a:extLst>
          </p:cNvPr>
          <p:cNvSpPr txBox="1">
            <a:spLocks noChangeArrowheads="1"/>
          </p:cNvSpPr>
          <p:nvPr/>
        </p:nvSpPr>
        <p:spPr bwMode="auto">
          <a:xfrm>
            <a:off x="2351088" y="5805488"/>
            <a:ext cx="77263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Char char="•"/>
            </a:pPr>
            <a:r>
              <a:rPr lang="zh-CN" altLang="en-US" sz="1600">
                <a:solidFill>
                  <a:schemeClr val="tx1"/>
                </a:solidFill>
                <a:latin typeface="Arial" panose="020B0604020202020204" pitchFamily="34" charset="0"/>
                <a:ea typeface="宋体" panose="02010600030101010101" pitchFamily="2" charset="-122"/>
              </a:rPr>
              <a:t>企业持有的期限短、流动性强、易于转换为已知金额的现金、价值变动风险很小的投资。现金等价物支付能力与现金差别不大</a:t>
            </a:r>
            <a:r>
              <a:rPr lang="en-US" altLang="zh-CN" sz="1600">
                <a:solidFill>
                  <a:schemeClr val="tx1"/>
                </a:solidFill>
                <a:latin typeface="Arial" panose="020B0604020202020204" pitchFamily="34" charset="0"/>
                <a:ea typeface="宋体" panose="02010600030101010101" pitchFamily="2" charset="-122"/>
              </a:rPr>
              <a:t>, </a:t>
            </a:r>
            <a:r>
              <a:rPr lang="zh-CN" altLang="en-US" sz="1600">
                <a:solidFill>
                  <a:schemeClr val="tx1"/>
                </a:solidFill>
                <a:latin typeface="Arial" panose="020B0604020202020204" pitchFamily="34" charset="0"/>
                <a:ea typeface="宋体" panose="02010600030101010101" pitchFamily="2" charset="-122"/>
              </a:rPr>
              <a:t>期限短通常是指从购买日起</a:t>
            </a:r>
            <a:r>
              <a:rPr lang="en-US" altLang="zh-CN" sz="1600">
                <a:solidFill>
                  <a:schemeClr val="tx1"/>
                </a:solidFill>
                <a:latin typeface="Arial" panose="020B0604020202020204" pitchFamily="34" charset="0"/>
                <a:ea typeface="宋体" panose="02010600030101010101" pitchFamily="2" charset="-122"/>
              </a:rPr>
              <a:t>3</a:t>
            </a:r>
            <a:r>
              <a:rPr lang="zh-CN" altLang="en-US" sz="1600">
                <a:solidFill>
                  <a:schemeClr val="tx1"/>
                </a:solidFill>
                <a:latin typeface="Arial" panose="020B0604020202020204" pitchFamily="34" charset="0"/>
                <a:ea typeface="宋体" panose="02010600030101010101" pitchFamily="2" charset="-122"/>
              </a:rPr>
              <a:t>个月内到期。</a:t>
            </a:r>
          </a:p>
        </p:txBody>
      </p:sp>
      <p:sp>
        <p:nvSpPr>
          <p:cNvPr id="44056" name="Rectangle 28">
            <a:extLst>
              <a:ext uri="{FF2B5EF4-FFF2-40B4-BE49-F238E27FC236}">
                <a16:creationId xmlns:a16="http://schemas.microsoft.com/office/drawing/2014/main" id="{B3629170-0DB1-AEBD-60D6-77DCAFA3588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latin typeface="黑体" panose="02010609060101010101" pitchFamily="49" charset="-122"/>
                <a:ea typeface="黑体" panose="02010609060101010101" pitchFamily="49" charset="-122"/>
              </a:rPr>
              <a:t>现金流量表的编制基础</a:t>
            </a:r>
          </a:p>
        </p:txBody>
      </p:sp>
      <p:sp>
        <p:nvSpPr>
          <p:cNvPr id="44057" name="Rectangle 30">
            <a:extLst>
              <a:ext uri="{FF2B5EF4-FFF2-40B4-BE49-F238E27FC236}">
                <a16:creationId xmlns:a16="http://schemas.microsoft.com/office/drawing/2014/main" id="{3FC77E67-2CFA-0172-B1EE-4BEF4CDBD605}"/>
              </a:ext>
            </a:extLst>
          </p:cNvPr>
          <p:cNvSpPr>
            <a:spLocks noChangeArrowheads="1"/>
          </p:cNvSpPr>
          <p:nvPr/>
        </p:nvSpPr>
        <p:spPr bwMode="auto">
          <a:xfrm>
            <a:off x="1847850" y="1196976"/>
            <a:ext cx="82296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lvl="1" eaLnBrk="1" hangingPunct="1">
              <a:lnSpc>
                <a:spcPct val="90000"/>
              </a:lnSpc>
              <a:spcBef>
                <a:spcPct val="20000"/>
              </a:spcBef>
              <a:buClr>
                <a:schemeClr val="tx2"/>
              </a:buClr>
              <a:buFont typeface="Wingdings" panose="05000000000000000000" pitchFamily="2" charset="2"/>
              <a:buChar char="§"/>
            </a:pPr>
            <a:r>
              <a:rPr lang="zh-CN" altLang="en-US" sz="2800" b="0">
                <a:solidFill>
                  <a:schemeClr val="tx2"/>
                </a:solidFill>
                <a:latin typeface="Arial" panose="020B0604020202020204" pitchFamily="34" charset="0"/>
                <a:ea typeface="宋体" panose="02010600030101010101" pitchFamily="2" charset="-122"/>
              </a:rPr>
              <a:t>现金流量表以“现金”为基础编制</a:t>
            </a:r>
          </a:p>
          <a:p>
            <a:pPr lvl="1" eaLnBrk="1" hangingPunct="1">
              <a:lnSpc>
                <a:spcPct val="90000"/>
              </a:lnSpc>
              <a:spcBef>
                <a:spcPct val="20000"/>
              </a:spcBef>
              <a:buClr>
                <a:schemeClr val="tx2"/>
              </a:buClr>
              <a:buFont typeface="Wingdings" panose="05000000000000000000" pitchFamily="2" charset="2"/>
              <a:buChar char="§"/>
            </a:pPr>
            <a:r>
              <a:rPr lang="zh-CN" altLang="en-US" sz="2800" b="0">
                <a:solidFill>
                  <a:schemeClr val="tx2"/>
                </a:solidFill>
                <a:latin typeface="Arial" panose="020B0604020202020204" pitchFamily="34" charset="0"/>
                <a:ea typeface="宋体" panose="02010600030101010101" pitchFamily="2" charset="-122"/>
              </a:rPr>
              <a:t>现金包括库存现金、可以随时用于支付的存款以及现金等价物</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a:extLst>
              <a:ext uri="{FF2B5EF4-FFF2-40B4-BE49-F238E27FC236}">
                <a16:creationId xmlns:a16="http://schemas.microsoft.com/office/drawing/2014/main" id="{223B06F7-5062-F0ED-E35C-6560D0496FB1}"/>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43AAD2C7-5823-43DF-ABD1-23805CB6156E}"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8434" name="灯片编号占位符 4">
            <a:extLst>
              <a:ext uri="{FF2B5EF4-FFF2-40B4-BE49-F238E27FC236}">
                <a16:creationId xmlns:a16="http://schemas.microsoft.com/office/drawing/2014/main" id="{158C6EBF-76C6-6689-A2DF-C4DF3B622875}"/>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2770719C-3EFE-484F-B548-96F709EA2E9B}" type="slidenum">
              <a:rPr altLang="zh-CN" sz="1000" b="0">
                <a:solidFill>
                  <a:schemeClr val="bg1"/>
                </a:solidFill>
                <a:latin typeface="Arial" panose="020B0604020202020204" pitchFamily="34" charset="0"/>
                <a:ea typeface="宋体" panose="02010600030101010101" pitchFamily="2" charset="-122"/>
              </a:rPr>
              <a:pPr/>
              <a:t>16</a:t>
            </a:fld>
            <a:endParaRPr lang="zh-CN" altLang="zh-CN" sz="1000" b="0">
              <a:solidFill>
                <a:schemeClr val="bg1"/>
              </a:solidFill>
              <a:latin typeface="Arial" panose="020B0604020202020204" pitchFamily="34" charset="0"/>
              <a:ea typeface="宋体" panose="02010600030101010101" pitchFamily="2" charset="-122"/>
            </a:endParaRPr>
          </a:p>
        </p:txBody>
      </p:sp>
      <p:grpSp>
        <p:nvGrpSpPr>
          <p:cNvPr id="45060" name="Group 2">
            <a:extLst>
              <a:ext uri="{FF2B5EF4-FFF2-40B4-BE49-F238E27FC236}">
                <a16:creationId xmlns:a16="http://schemas.microsoft.com/office/drawing/2014/main" id="{DD5E9425-9267-9362-475D-2D68560B8B70}"/>
              </a:ext>
            </a:extLst>
          </p:cNvPr>
          <p:cNvGrpSpPr>
            <a:grpSpLocks/>
          </p:cNvGrpSpPr>
          <p:nvPr/>
        </p:nvGrpSpPr>
        <p:grpSpPr bwMode="auto">
          <a:xfrm>
            <a:off x="3886200" y="1905000"/>
            <a:ext cx="5233988" cy="685800"/>
            <a:chOff x="1296" y="1824"/>
            <a:chExt cx="2976" cy="432"/>
          </a:xfrm>
        </p:grpSpPr>
        <p:sp>
          <p:nvSpPr>
            <p:cNvPr id="45082" name="AutoShape 3">
              <a:extLst>
                <a:ext uri="{FF2B5EF4-FFF2-40B4-BE49-F238E27FC236}">
                  <a16:creationId xmlns:a16="http://schemas.microsoft.com/office/drawing/2014/main" id="{6DB04052-107D-A4F6-C16F-E896D8771298}"/>
                </a:ext>
              </a:extLst>
            </p:cNvPr>
            <p:cNvSpPr>
              <a:spLocks noChangeArrowheads="1"/>
            </p:cNvSpPr>
            <p:nvPr/>
          </p:nvSpPr>
          <p:spPr bwMode="gray">
            <a:xfrm>
              <a:off x="1536" y="1899"/>
              <a:ext cx="2736" cy="288"/>
            </a:xfrm>
            <a:prstGeom prst="roundRect">
              <a:avLst>
                <a:gd name="adj" fmla="val 16667"/>
              </a:avLst>
            </a:prstGeom>
            <a:noFill/>
            <a:ln w="28575" algn="ctr">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83" name="AutoShape 4">
              <a:extLst>
                <a:ext uri="{FF2B5EF4-FFF2-40B4-BE49-F238E27FC236}">
                  <a16:creationId xmlns:a16="http://schemas.microsoft.com/office/drawing/2014/main" id="{182CE697-D43A-A01E-0BE0-7F178A2B1BDF}"/>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84" name="Text Box 5">
              <a:extLst>
                <a:ext uri="{FF2B5EF4-FFF2-40B4-BE49-F238E27FC236}">
                  <a16:creationId xmlns:a16="http://schemas.microsoft.com/office/drawing/2014/main" id="{47234DD5-63AA-BC12-72CC-0B3C83BECF19}"/>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现金流量表的性质和作用</a:t>
              </a:r>
            </a:p>
          </p:txBody>
        </p:sp>
        <p:sp>
          <p:nvSpPr>
            <p:cNvPr id="45085" name="Text Box 6">
              <a:extLst>
                <a:ext uri="{FF2B5EF4-FFF2-40B4-BE49-F238E27FC236}">
                  <a16:creationId xmlns:a16="http://schemas.microsoft.com/office/drawing/2014/main" id="{18B2DD6D-A487-CC94-99E5-0CA8AF5C031B}"/>
                </a:ext>
              </a:extLst>
            </p:cNvPr>
            <p:cNvSpPr txBox="1">
              <a:spLocks noChangeArrowheads="1"/>
            </p:cNvSpPr>
            <p:nvPr/>
          </p:nvSpPr>
          <p:spPr bwMode="auto">
            <a:xfrm>
              <a:off x="1403" y="1886"/>
              <a:ext cx="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1</a:t>
              </a:r>
            </a:p>
          </p:txBody>
        </p:sp>
      </p:grpSp>
      <p:sp>
        <p:nvSpPr>
          <p:cNvPr id="45061" name="AutoShape 7">
            <a:extLst>
              <a:ext uri="{FF2B5EF4-FFF2-40B4-BE49-F238E27FC236}">
                <a16:creationId xmlns:a16="http://schemas.microsoft.com/office/drawing/2014/main" id="{52119DEC-6C17-24E3-7D5F-BC762B939F84}"/>
              </a:ext>
            </a:extLst>
          </p:cNvPr>
          <p:cNvSpPr>
            <a:spLocks noChangeArrowheads="1"/>
          </p:cNvSpPr>
          <p:nvPr/>
        </p:nvSpPr>
        <p:spPr bwMode="gray">
          <a:xfrm>
            <a:off x="4267201" y="2862263"/>
            <a:ext cx="4854575" cy="457200"/>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62" name="AutoShape 8">
            <a:extLst>
              <a:ext uri="{FF2B5EF4-FFF2-40B4-BE49-F238E27FC236}">
                <a16:creationId xmlns:a16="http://schemas.microsoft.com/office/drawing/2014/main" id="{6E572962-854D-71AA-7348-2C990F5F5AED}"/>
              </a:ext>
            </a:extLst>
          </p:cNvPr>
          <p:cNvSpPr>
            <a:spLocks noChangeArrowheads="1"/>
          </p:cNvSpPr>
          <p:nvPr/>
        </p:nvSpPr>
        <p:spPr bwMode="gray">
          <a:xfrm>
            <a:off x="3886201" y="2743200"/>
            <a:ext cx="766763"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63" name="Text Box 9">
            <a:extLst>
              <a:ext uri="{FF2B5EF4-FFF2-40B4-BE49-F238E27FC236}">
                <a16:creationId xmlns:a16="http://schemas.microsoft.com/office/drawing/2014/main" id="{246962CD-B461-D76E-EB43-CD9A628364BC}"/>
              </a:ext>
            </a:extLst>
          </p:cNvPr>
          <p:cNvSpPr txBox="1">
            <a:spLocks noChangeArrowheads="1"/>
          </p:cNvSpPr>
          <p:nvPr/>
        </p:nvSpPr>
        <p:spPr bwMode="auto">
          <a:xfrm>
            <a:off x="4495801" y="2917826"/>
            <a:ext cx="3832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现金流量表的编制基础</a:t>
            </a:r>
          </a:p>
        </p:txBody>
      </p:sp>
      <p:sp>
        <p:nvSpPr>
          <p:cNvPr id="45064" name="Text Box 10">
            <a:extLst>
              <a:ext uri="{FF2B5EF4-FFF2-40B4-BE49-F238E27FC236}">
                <a16:creationId xmlns:a16="http://schemas.microsoft.com/office/drawing/2014/main" id="{5FA2F2DB-9B89-0D4F-0EC5-7633BF625AD7}"/>
              </a:ext>
            </a:extLst>
          </p:cNvPr>
          <p:cNvSpPr txBox="1">
            <a:spLocks noChangeArrowheads="1"/>
          </p:cNvSpPr>
          <p:nvPr/>
        </p:nvSpPr>
        <p:spPr bwMode="auto">
          <a:xfrm>
            <a:off x="4060826" y="28416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2</a:t>
            </a:r>
          </a:p>
        </p:txBody>
      </p:sp>
      <p:grpSp>
        <p:nvGrpSpPr>
          <p:cNvPr id="45065" name="Group 11">
            <a:extLst>
              <a:ext uri="{FF2B5EF4-FFF2-40B4-BE49-F238E27FC236}">
                <a16:creationId xmlns:a16="http://schemas.microsoft.com/office/drawing/2014/main" id="{9B00575E-9BF0-BAE2-E05E-139BBC238A31}"/>
              </a:ext>
            </a:extLst>
          </p:cNvPr>
          <p:cNvGrpSpPr>
            <a:grpSpLocks/>
          </p:cNvGrpSpPr>
          <p:nvPr/>
        </p:nvGrpSpPr>
        <p:grpSpPr bwMode="auto">
          <a:xfrm>
            <a:off x="3886201" y="3581400"/>
            <a:ext cx="5305425" cy="685800"/>
            <a:chOff x="1296" y="1824"/>
            <a:chExt cx="2976" cy="432"/>
          </a:xfrm>
        </p:grpSpPr>
        <p:sp>
          <p:nvSpPr>
            <p:cNvPr id="45078" name="AutoShape 12">
              <a:extLst>
                <a:ext uri="{FF2B5EF4-FFF2-40B4-BE49-F238E27FC236}">
                  <a16:creationId xmlns:a16="http://schemas.microsoft.com/office/drawing/2014/main" id="{5246B0E8-4111-2684-CD2D-6EA113BE170B}"/>
                </a:ext>
              </a:extLst>
            </p:cNvPr>
            <p:cNvSpPr>
              <a:spLocks noChangeArrowheads="1"/>
            </p:cNvSpPr>
            <p:nvPr/>
          </p:nvSpPr>
          <p:spPr bwMode="gray">
            <a:xfrm>
              <a:off x="1536" y="1899"/>
              <a:ext cx="2736" cy="288"/>
            </a:xfrm>
            <a:prstGeom prst="roundRect">
              <a:avLst>
                <a:gd name="adj" fmla="val 16667"/>
              </a:avLst>
            </a:prstGeom>
            <a:solidFill>
              <a:schemeClr val="hlink"/>
            </a:solidFill>
            <a:ln w="28575" algn="ctr">
              <a:solidFill>
                <a:schemeClr val="hlink"/>
              </a:solidFill>
              <a:round/>
              <a:headEnd/>
              <a:tailEnd/>
            </a:ln>
            <a:effectLst>
              <a:outerShdw dist="99190" dir="2388334" algn="ctr" rotWithShape="0">
                <a:schemeClr val="bg2">
                  <a:alpha val="50000"/>
                </a:scheme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79" name="AutoShape 13">
              <a:extLst>
                <a:ext uri="{FF2B5EF4-FFF2-40B4-BE49-F238E27FC236}">
                  <a16:creationId xmlns:a16="http://schemas.microsoft.com/office/drawing/2014/main" id="{D1328820-119D-BBFE-DBEC-15E09358AB5B}"/>
                </a:ext>
              </a:extLst>
            </p:cNvPr>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80" name="Text Box 14">
              <a:extLst>
                <a:ext uri="{FF2B5EF4-FFF2-40B4-BE49-F238E27FC236}">
                  <a16:creationId xmlns:a16="http://schemas.microsoft.com/office/drawing/2014/main" id="{82518793-C0BC-AE6B-5AE2-41E9A848772D}"/>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现金流量的分类</a:t>
              </a:r>
            </a:p>
          </p:txBody>
        </p:sp>
        <p:sp>
          <p:nvSpPr>
            <p:cNvPr id="45081" name="Text Box 15">
              <a:extLst>
                <a:ext uri="{FF2B5EF4-FFF2-40B4-BE49-F238E27FC236}">
                  <a16:creationId xmlns:a16="http://schemas.microsoft.com/office/drawing/2014/main" id="{0668F9F2-3858-183D-DF01-3B3E43D29EFA}"/>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3</a:t>
              </a:r>
            </a:p>
          </p:txBody>
        </p:sp>
      </p:grpSp>
      <p:sp>
        <p:nvSpPr>
          <p:cNvPr id="45066" name="Rectangle 16">
            <a:extLst>
              <a:ext uri="{FF2B5EF4-FFF2-40B4-BE49-F238E27FC236}">
                <a16:creationId xmlns:a16="http://schemas.microsoft.com/office/drawing/2014/main" id="{A11DCE91-FD35-0D8B-8723-75B9446F9E5D}"/>
              </a:ext>
            </a:extLst>
          </p:cNvPr>
          <p:cNvSpPr>
            <a:spLocks noGrp="1" noChangeArrowheads="1"/>
          </p:cNvSpPr>
          <p:nvPr>
            <p:ph type="title"/>
          </p:nvPr>
        </p:nvSpPr>
        <p:spPr bwMode="auto">
          <a:xfrm>
            <a:off x="1847850" y="1889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eaLnBrk="1" hangingPunct="1"/>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现金流量表</a:t>
            </a:r>
          </a:p>
        </p:txBody>
      </p:sp>
      <p:grpSp>
        <p:nvGrpSpPr>
          <p:cNvPr id="45067" name="Group 17">
            <a:extLst>
              <a:ext uri="{FF2B5EF4-FFF2-40B4-BE49-F238E27FC236}">
                <a16:creationId xmlns:a16="http://schemas.microsoft.com/office/drawing/2014/main" id="{497FA5F8-2DE0-B810-B1FE-D2EDA1518A10}"/>
              </a:ext>
            </a:extLst>
          </p:cNvPr>
          <p:cNvGrpSpPr>
            <a:grpSpLocks/>
          </p:cNvGrpSpPr>
          <p:nvPr/>
        </p:nvGrpSpPr>
        <p:grpSpPr bwMode="auto">
          <a:xfrm>
            <a:off x="3935414" y="4437063"/>
            <a:ext cx="5305425" cy="685800"/>
            <a:chOff x="1296" y="1824"/>
            <a:chExt cx="2976" cy="432"/>
          </a:xfrm>
        </p:grpSpPr>
        <p:sp>
          <p:nvSpPr>
            <p:cNvPr id="45074" name="AutoShape 18">
              <a:extLst>
                <a:ext uri="{FF2B5EF4-FFF2-40B4-BE49-F238E27FC236}">
                  <a16:creationId xmlns:a16="http://schemas.microsoft.com/office/drawing/2014/main" id="{FB1079A1-4C16-8A0B-9206-3945BDD3EF93}"/>
                </a:ext>
              </a:extLst>
            </p:cNvPr>
            <p:cNvSpPr>
              <a:spLocks noChangeArrowheads="1"/>
            </p:cNvSpPr>
            <p:nvPr/>
          </p:nvSpPr>
          <p:spPr bwMode="gray">
            <a:xfrm>
              <a:off x="1536" y="1899"/>
              <a:ext cx="2736" cy="288"/>
            </a:xfrm>
            <a:prstGeom prst="roundRect">
              <a:avLst>
                <a:gd name="adj" fmla="val 16667"/>
              </a:avLst>
            </a:prstGeom>
            <a:noFill/>
            <a:ln w="28575" algn="ctr">
              <a:solidFill>
                <a:srgbClr val="FFFF99"/>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75" name="AutoShape 19">
              <a:extLst>
                <a:ext uri="{FF2B5EF4-FFF2-40B4-BE49-F238E27FC236}">
                  <a16:creationId xmlns:a16="http://schemas.microsoft.com/office/drawing/2014/main" id="{4A6E4883-DF0A-14C0-4B41-109FF3BA08DD}"/>
                </a:ext>
              </a:extLst>
            </p:cNvPr>
            <p:cNvSpPr>
              <a:spLocks noChangeArrowheads="1"/>
            </p:cNvSpPr>
            <p:nvPr/>
          </p:nvSpPr>
          <p:spPr bwMode="gray">
            <a:xfrm>
              <a:off x="1296" y="1824"/>
              <a:ext cx="432" cy="432"/>
            </a:xfrm>
            <a:prstGeom prst="diamond">
              <a:avLst/>
            </a:prstGeom>
            <a:solidFill>
              <a:srgbClr val="FFFF99"/>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76" name="Text Box 20">
              <a:extLst>
                <a:ext uri="{FF2B5EF4-FFF2-40B4-BE49-F238E27FC236}">
                  <a16:creationId xmlns:a16="http://schemas.microsoft.com/office/drawing/2014/main" id="{DC1E48CE-A7EB-BCFA-38EB-5BB1E0386A6A}"/>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现金流量表的编制方法</a:t>
              </a:r>
            </a:p>
          </p:txBody>
        </p:sp>
        <p:sp>
          <p:nvSpPr>
            <p:cNvPr id="45077" name="Text Box 21">
              <a:extLst>
                <a:ext uri="{FF2B5EF4-FFF2-40B4-BE49-F238E27FC236}">
                  <a16:creationId xmlns:a16="http://schemas.microsoft.com/office/drawing/2014/main" id="{DAB65CBB-5068-82D1-816C-A8852DA351B3}"/>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4</a:t>
              </a:r>
            </a:p>
          </p:txBody>
        </p:sp>
      </p:grpSp>
      <p:grpSp>
        <p:nvGrpSpPr>
          <p:cNvPr id="45068" name="Group 22">
            <a:extLst>
              <a:ext uri="{FF2B5EF4-FFF2-40B4-BE49-F238E27FC236}">
                <a16:creationId xmlns:a16="http://schemas.microsoft.com/office/drawing/2014/main" id="{CE13BEC4-D713-866E-7CE7-90D215B0EE85}"/>
              </a:ext>
            </a:extLst>
          </p:cNvPr>
          <p:cNvGrpSpPr>
            <a:grpSpLocks/>
          </p:cNvGrpSpPr>
          <p:nvPr/>
        </p:nvGrpSpPr>
        <p:grpSpPr bwMode="auto">
          <a:xfrm>
            <a:off x="4008439" y="5373688"/>
            <a:ext cx="5305425" cy="685800"/>
            <a:chOff x="1296" y="1824"/>
            <a:chExt cx="2976" cy="432"/>
          </a:xfrm>
        </p:grpSpPr>
        <p:sp>
          <p:nvSpPr>
            <p:cNvPr id="45070" name="AutoShape 23">
              <a:extLst>
                <a:ext uri="{FF2B5EF4-FFF2-40B4-BE49-F238E27FC236}">
                  <a16:creationId xmlns:a16="http://schemas.microsoft.com/office/drawing/2014/main" id="{2980F6E0-59E9-5C75-7EEA-0BBEECD6ADEB}"/>
                </a:ext>
              </a:extLst>
            </p:cNvPr>
            <p:cNvSpPr>
              <a:spLocks noChangeArrowheads="1"/>
            </p:cNvSpPr>
            <p:nvPr/>
          </p:nvSpPr>
          <p:spPr bwMode="gray">
            <a:xfrm>
              <a:off x="1536" y="1899"/>
              <a:ext cx="2736" cy="288"/>
            </a:xfrm>
            <a:prstGeom prst="roundRect">
              <a:avLst>
                <a:gd name="adj" fmla="val 16667"/>
              </a:avLst>
            </a:prstGeom>
            <a:noFill/>
            <a:ln w="28575" algn="ctr">
              <a:solidFill>
                <a:srgbClr val="FF99CC"/>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71" name="AutoShape 24">
              <a:extLst>
                <a:ext uri="{FF2B5EF4-FFF2-40B4-BE49-F238E27FC236}">
                  <a16:creationId xmlns:a16="http://schemas.microsoft.com/office/drawing/2014/main" id="{15BE9538-1236-CAAB-8205-F640BB8C2C2D}"/>
                </a:ext>
              </a:extLst>
            </p:cNvPr>
            <p:cNvSpPr>
              <a:spLocks noChangeArrowheads="1"/>
            </p:cNvSpPr>
            <p:nvPr/>
          </p:nvSpPr>
          <p:spPr bwMode="gray">
            <a:xfrm>
              <a:off x="1296" y="1824"/>
              <a:ext cx="432" cy="432"/>
            </a:xfrm>
            <a:prstGeom prst="diamond">
              <a:avLst/>
            </a:prstGeom>
            <a:solidFill>
              <a:srgbClr val="FF99CC"/>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72" name="Text Box 25">
              <a:extLst>
                <a:ext uri="{FF2B5EF4-FFF2-40B4-BE49-F238E27FC236}">
                  <a16:creationId xmlns:a16="http://schemas.microsoft.com/office/drawing/2014/main" id="{14D3F52D-DC78-E32F-448B-A44FD697B23B}"/>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现金流量表的编制方法举例</a:t>
              </a:r>
            </a:p>
          </p:txBody>
        </p:sp>
        <p:sp>
          <p:nvSpPr>
            <p:cNvPr id="45073" name="Text Box 26">
              <a:extLst>
                <a:ext uri="{FF2B5EF4-FFF2-40B4-BE49-F238E27FC236}">
                  <a16:creationId xmlns:a16="http://schemas.microsoft.com/office/drawing/2014/main" id="{84725A4C-4C1B-EB52-4E8B-86AF67BFB12C}"/>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5</a:t>
              </a:r>
            </a:p>
          </p:txBody>
        </p:sp>
      </p:grpSp>
      <p:sp>
        <p:nvSpPr>
          <p:cNvPr id="45069" name="AutoShape 27">
            <a:extLst>
              <a:ext uri="{FF2B5EF4-FFF2-40B4-BE49-F238E27FC236}">
                <a16:creationId xmlns:a16="http://schemas.microsoft.com/office/drawing/2014/main" id="{03E47D9D-F9B6-D8F2-ECC4-C15FAB5B8362}"/>
              </a:ext>
            </a:extLst>
          </p:cNvPr>
          <p:cNvSpPr>
            <a:spLocks noChangeArrowheads="1"/>
          </p:cNvSpPr>
          <p:nvPr/>
        </p:nvSpPr>
        <p:spPr bwMode="auto">
          <a:xfrm>
            <a:off x="2855913" y="3644901"/>
            <a:ext cx="792162" cy="576263"/>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0 w 21600"/>
              <a:gd name="T23" fmla="*/ 2147483646 h 21600"/>
              <a:gd name="T24" fmla="*/ 0 w 21600"/>
              <a:gd name="T25" fmla="*/ 2147483646 h 21600"/>
              <a:gd name="T26" fmla="*/ 2147483646 w 21600"/>
              <a:gd name="T27" fmla="*/ 2147483646 h 21600"/>
              <a:gd name="T28" fmla="*/ 2147483646 w 21600"/>
              <a:gd name="T29" fmla="*/ 2147483646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2">
            <a:extLst>
              <a:ext uri="{FF2B5EF4-FFF2-40B4-BE49-F238E27FC236}">
                <a16:creationId xmlns:a16="http://schemas.microsoft.com/office/drawing/2014/main" id="{4C342E0A-61F4-6FC4-96D3-F40420D9F5CA}"/>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F1D5FAA5-032A-4239-943E-08E757F49133}"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9458" name="灯片编号占位符 3">
            <a:extLst>
              <a:ext uri="{FF2B5EF4-FFF2-40B4-BE49-F238E27FC236}">
                <a16:creationId xmlns:a16="http://schemas.microsoft.com/office/drawing/2014/main" id="{1636DD8F-1CE6-2F9E-ED97-52595F3EC6A4}"/>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4B44F36-A4F5-49D1-8434-45473BE93520}" type="slidenum">
              <a:rPr altLang="zh-CN" sz="1000" b="0">
                <a:solidFill>
                  <a:schemeClr val="bg1"/>
                </a:solidFill>
                <a:latin typeface="Arial" panose="020B0604020202020204" pitchFamily="34" charset="0"/>
                <a:ea typeface="宋体" panose="02010600030101010101" pitchFamily="2" charset="-122"/>
              </a:rPr>
              <a:pPr/>
              <a:t>17</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46084" name="AutoShape 3">
            <a:extLst>
              <a:ext uri="{FF2B5EF4-FFF2-40B4-BE49-F238E27FC236}">
                <a16:creationId xmlns:a16="http://schemas.microsoft.com/office/drawing/2014/main" id="{285E8812-BEF1-B8EE-18B6-067E2F775572}"/>
              </a:ext>
            </a:extLst>
          </p:cNvPr>
          <p:cNvSpPr>
            <a:spLocks noChangeArrowheads="1"/>
          </p:cNvSpPr>
          <p:nvPr/>
        </p:nvSpPr>
        <p:spPr bwMode="auto">
          <a:xfrm>
            <a:off x="4008438" y="2924176"/>
            <a:ext cx="3733800" cy="2232025"/>
          </a:xfrm>
          <a:prstGeom prst="triangle">
            <a:avLst>
              <a:gd name="adj"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6085" name="Oval 4">
            <a:extLst>
              <a:ext uri="{FF2B5EF4-FFF2-40B4-BE49-F238E27FC236}">
                <a16:creationId xmlns:a16="http://schemas.microsoft.com/office/drawing/2014/main" id="{0C550317-E477-14C1-07B5-79760522B8BE}"/>
              </a:ext>
            </a:extLst>
          </p:cNvPr>
          <p:cNvSpPr>
            <a:spLocks noChangeArrowheads="1"/>
          </p:cNvSpPr>
          <p:nvPr/>
        </p:nvSpPr>
        <p:spPr bwMode="auto">
          <a:xfrm>
            <a:off x="5016501" y="2133600"/>
            <a:ext cx="1800225" cy="1677988"/>
          </a:xfrm>
          <a:prstGeom prst="ellipse">
            <a:avLst/>
          </a:prstGeom>
          <a:solidFill>
            <a:srgbClr val="CCFFCC"/>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6086" name="Oval 5">
            <a:extLst>
              <a:ext uri="{FF2B5EF4-FFF2-40B4-BE49-F238E27FC236}">
                <a16:creationId xmlns:a16="http://schemas.microsoft.com/office/drawing/2014/main" id="{874DFA6C-6804-930A-7A04-8C21FF479900}"/>
              </a:ext>
            </a:extLst>
          </p:cNvPr>
          <p:cNvSpPr>
            <a:spLocks noChangeArrowheads="1"/>
          </p:cNvSpPr>
          <p:nvPr/>
        </p:nvSpPr>
        <p:spPr bwMode="auto">
          <a:xfrm>
            <a:off x="3000375" y="4221164"/>
            <a:ext cx="1905000" cy="1768475"/>
          </a:xfrm>
          <a:prstGeom prst="ellipse">
            <a:avLst/>
          </a:prstGeom>
          <a:solidFill>
            <a:srgbClr val="CCFFFF"/>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6087" name="Oval 6">
            <a:extLst>
              <a:ext uri="{FF2B5EF4-FFF2-40B4-BE49-F238E27FC236}">
                <a16:creationId xmlns:a16="http://schemas.microsoft.com/office/drawing/2014/main" id="{C59D98FC-F10B-80C6-E153-3ECE43150A57}"/>
              </a:ext>
            </a:extLst>
          </p:cNvPr>
          <p:cNvSpPr>
            <a:spLocks noChangeArrowheads="1"/>
          </p:cNvSpPr>
          <p:nvPr/>
        </p:nvSpPr>
        <p:spPr bwMode="auto">
          <a:xfrm>
            <a:off x="6888163" y="4149726"/>
            <a:ext cx="1943100" cy="1768475"/>
          </a:xfrm>
          <a:prstGeom prst="ellipse">
            <a:avLst/>
          </a:prstGeom>
          <a:solidFill>
            <a:srgbClr val="FFFF99"/>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6088" name="Text Box 9">
            <a:extLst>
              <a:ext uri="{FF2B5EF4-FFF2-40B4-BE49-F238E27FC236}">
                <a16:creationId xmlns:a16="http://schemas.microsoft.com/office/drawing/2014/main" id="{41C2EE60-024E-7C88-582B-0AC3C5BBF1B7}"/>
              </a:ext>
            </a:extLst>
          </p:cNvPr>
          <p:cNvSpPr txBox="1">
            <a:spLocks noChangeArrowheads="1"/>
          </p:cNvSpPr>
          <p:nvPr/>
        </p:nvSpPr>
        <p:spPr bwMode="auto">
          <a:xfrm flipH="1">
            <a:off x="5233989" y="2528888"/>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经营活动产生的现金流量</a:t>
            </a:r>
          </a:p>
        </p:txBody>
      </p:sp>
      <p:sp>
        <p:nvSpPr>
          <p:cNvPr id="46089" name="Rectangle 10">
            <a:extLst>
              <a:ext uri="{FF2B5EF4-FFF2-40B4-BE49-F238E27FC236}">
                <a16:creationId xmlns:a16="http://schemas.microsoft.com/office/drawing/2014/main" id="{CFE6E563-A94F-AB20-8131-6112D075D1AB}"/>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latin typeface="黑体" panose="02010609060101010101" pitchFamily="49" charset="-122"/>
                <a:ea typeface="黑体" panose="02010609060101010101" pitchFamily="49" charset="-122"/>
              </a:rPr>
              <a:t>现金流量的分类（</a:t>
            </a:r>
            <a:r>
              <a:rPr lang="en-US" altLang="zh-CN">
                <a:latin typeface="黑体" panose="02010609060101010101" pitchFamily="49" charset="-122"/>
                <a:ea typeface="黑体" panose="02010609060101010101" pitchFamily="49" charset="-122"/>
              </a:rPr>
              <a:t>1/2</a:t>
            </a:r>
            <a:r>
              <a:rPr lang="zh-CN" altLang="en-US">
                <a:latin typeface="黑体" panose="02010609060101010101" pitchFamily="49" charset="-122"/>
                <a:ea typeface="黑体" panose="02010609060101010101" pitchFamily="49" charset="-122"/>
              </a:rPr>
              <a:t>）</a:t>
            </a:r>
          </a:p>
        </p:txBody>
      </p:sp>
      <p:sp>
        <p:nvSpPr>
          <p:cNvPr id="46090" name="Text Box 11">
            <a:extLst>
              <a:ext uri="{FF2B5EF4-FFF2-40B4-BE49-F238E27FC236}">
                <a16:creationId xmlns:a16="http://schemas.microsoft.com/office/drawing/2014/main" id="{06F2FFAC-9CF4-C29C-E987-0089B30C8560}"/>
              </a:ext>
            </a:extLst>
          </p:cNvPr>
          <p:cNvSpPr txBox="1">
            <a:spLocks noChangeArrowheads="1"/>
          </p:cNvSpPr>
          <p:nvPr/>
        </p:nvSpPr>
        <p:spPr bwMode="auto">
          <a:xfrm flipH="1">
            <a:off x="3217864" y="4652963"/>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投资活动产生的现金流量</a:t>
            </a:r>
          </a:p>
        </p:txBody>
      </p:sp>
      <p:sp>
        <p:nvSpPr>
          <p:cNvPr id="46091" name="Text Box 12">
            <a:extLst>
              <a:ext uri="{FF2B5EF4-FFF2-40B4-BE49-F238E27FC236}">
                <a16:creationId xmlns:a16="http://schemas.microsoft.com/office/drawing/2014/main" id="{10FA1DA5-9B0A-726F-CE55-BA0DA1AA1378}"/>
              </a:ext>
            </a:extLst>
          </p:cNvPr>
          <p:cNvSpPr txBox="1">
            <a:spLocks noChangeArrowheads="1"/>
          </p:cNvSpPr>
          <p:nvPr/>
        </p:nvSpPr>
        <p:spPr bwMode="auto">
          <a:xfrm flipH="1">
            <a:off x="7177089" y="4581525"/>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筹资活动产生的现金流量</a:t>
            </a:r>
          </a:p>
        </p:txBody>
      </p:sp>
      <p:sp>
        <p:nvSpPr>
          <p:cNvPr id="46092" name="AutoShape 13">
            <a:extLst>
              <a:ext uri="{FF2B5EF4-FFF2-40B4-BE49-F238E27FC236}">
                <a16:creationId xmlns:a16="http://schemas.microsoft.com/office/drawing/2014/main" id="{4CB2BF4F-BC53-9E52-4CE9-B3D73B35022D}"/>
              </a:ext>
            </a:extLst>
          </p:cNvPr>
          <p:cNvSpPr>
            <a:spLocks/>
          </p:cNvSpPr>
          <p:nvPr/>
        </p:nvSpPr>
        <p:spPr bwMode="auto">
          <a:xfrm>
            <a:off x="1847850" y="1443038"/>
            <a:ext cx="3384550" cy="609600"/>
          </a:xfrm>
          <a:prstGeom prst="borderCallout3">
            <a:avLst>
              <a:gd name="adj1" fmla="val 18750"/>
              <a:gd name="adj2" fmla="val 102250"/>
              <a:gd name="adj3" fmla="val 18750"/>
              <a:gd name="adj4" fmla="val 121625"/>
              <a:gd name="adj5" fmla="val 59898"/>
              <a:gd name="adj6" fmla="val 121625"/>
              <a:gd name="adj7" fmla="val 101301"/>
              <a:gd name="adj8" fmla="val 119139"/>
            </a:avLst>
          </a:prstGeom>
          <a:solidFill>
            <a:srgbClr val="CCFFCC"/>
          </a:solidFill>
          <a:ln w="9525">
            <a:solidFill>
              <a:schemeClr val="tx1"/>
            </a:solidFill>
            <a:miter lim="800000"/>
            <a:headEnd/>
            <a:tailEnd/>
          </a:ln>
        </p:spPr>
        <p:txBody>
          <a:bodyPr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1800">
                <a:latin typeface="Arial" panose="020B0604020202020204" pitchFamily="34" charset="0"/>
              </a:rPr>
              <a:t>企业发生的投资活动和筹资活动以外的所有交易和事项</a:t>
            </a:r>
          </a:p>
        </p:txBody>
      </p:sp>
      <p:sp>
        <p:nvSpPr>
          <p:cNvPr id="46093" name="AutoShape 14">
            <a:extLst>
              <a:ext uri="{FF2B5EF4-FFF2-40B4-BE49-F238E27FC236}">
                <a16:creationId xmlns:a16="http://schemas.microsoft.com/office/drawing/2014/main" id="{1A0721FE-691A-7A36-9AEC-4AD206FE2D8B}"/>
              </a:ext>
            </a:extLst>
          </p:cNvPr>
          <p:cNvSpPr>
            <a:spLocks/>
          </p:cNvSpPr>
          <p:nvPr/>
        </p:nvSpPr>
        <p:spPr bwMode="auto">
          <a:xfrm>
            <a:off x="1847851" y="2636838"/>
            <a:ext cx="1920875" cy="1511300"/>
          </a:xfrm>
          <a:prstGeom prst="borderCallout3">
            <a:avLst>
              <a:gd name="adj1" fmla="val 7565"/>
              <a:gd name="adj2" fmla="val 103968"/>
              <a:gd name="adj3" fmla="val 7565"/>
              <a:gd name="adj4" fmla="val 119588"/>
              <a:gd name="adj5" fmla="val 45796"/>
              <a:gd name="adj6" fmla="val 119588"/>
              <a:gd name="adj7" fmla="val 102102"/>
              <a:gd name="adj8" fmla="val 114875"/>
            </a:avLst>
          </a:prstGeom>
          <a:solidFill>
            <a:srgbClr val="CCFFCC"/>
          </a:solidFill>
          <a:ln w="9525">
            <a:solidFill>
              <a:schemeClr val="tx1"/>
            </a:solidFill>
            <a:miter lim="800000"/>
            <a:headEnd/>
            <a:tailEnd/>
          </a:ln>
        </p:spPr>
        <p:txBody>
          <a:bodyPr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1800">
                <a:latin typeface="Arial" panose="020B0604020202020204" pitchFamily="34" charset="0"/>
              </a:rPr>
              <a:t>企业长期资产的购建和不包括在现金等价物范围内的投资及其处置活动</a:t>
            </a:r>
          </a:p>
        </p:txBody>
      </p:sp>
      <p:sp>
        <p:nvSpPr>
          <p:cNvPr id="46094" name="AutoShape 15">
            <a:extLst>
              <a:ext uri="{FF2B5EF4-FFF2-40B4-BE49-F238E27FC236}">
                <a16:creationId xmlns:a16="http://schemas.microsoft.com/office/drawing/2014/main" id="{EE181AE4-BFD7-09D6-4B69-743EF9DF6674}"/>
              </a:ext>
            </a:extLst>
          </p:cNvPr>
          <p:cNvSpPr>
            <a:spLocks/>
          </p:cNvSpPr>
          <p:nvPr/>
        </p:nvSpPr>
        <p:spPr bwMode="auto">
          <a:xfrm>
            <a:off x="8616951" y="2492375"/>
            <a:ext cx="1800225" cy="1512888"/>
          </a:xfrm>
          <a:prstGeom prst="borderCallout3">
            <a:avLst>
              <a:gd name="adj1" fmla="val 7556"/>
              <a:gd name="adj2" fmla="val -4231"/>
              <a:gd name="adj3" fmla="val 7556"/>
              <a:gd name="adj4" fmla="val -40565"/>
              <a:gd name="adj5" fmla="val 92236"/>
              <a:gd name="adj6" fmla="val -40565"/>
              <a:gd name="adj7" fmla="val 113537"/>
              <a:gd name="adj8" fmla="val -19843"/>
            </a:avLst>
          </a:prstGeom>
          <a:solidFill>
            <a:srgbClr val="CCFFCC"/>
          </a:solidFill>
          <a:ln w="9525">
            <a:solidFill>
              <a:schemeClr val="tx1"/>
            </a:solidFill>
            <a:miter lim="800000"/>
            <a:headEnd/>
            <a:tailEnd/>
          </a:ln>
        </p:spPr>
        <p:txBody>
          <a:bodyPr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2000">
                <a:latin typeface="Arial" panose="020B0604020202020204" pitchFamily="34" charset="0"/>
              </a:rPr>
              <a:t>导致企业资本及债务规模和构成发生变化的活动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2">
            <a:extLst>
              <a:ext uri="{FF2B5EF4-FFF2-40B4-BE49-F238E27FC236}">
                <a16:creationId xmlns:a16="http://schemas.microsoft.com/office/drawing/2014/main" id="{093D6F3A-0F68-D701-6A53-C7DCAD2AAE8C}"/>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1520431F-A536-4039-BE29-99BEE2620D23}"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20482" name="灯片编号占位符 3">
            <a:extLst>
              <a:ext uri="{FF2B5EF4-FFF2-40B4-BE49-F238E27FC236}">
                <a16:creationId xmlns:a16="http://schemas.microsoft.com/office/drawing/2014/main" id="{0F6BDF12-F8D0-1DCB-0F35-3E7D384D133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94F970B9-642E-4CC5-A43A-8FCB24F5920C}" type="slidenum">
              <a:rPr altLang="zh-CN" sz="1000" b="0">
                <a:solidFill>
                  <a:schemeClr val="bg1"/>
                </a:solidFill>
                <a:latin typeface="Arial" panose="020B0604020202020204" pitchFamily="34" charset="0"/>
                <a:ea typeface="宋体" panose="02010600030101010101" pitchFamily="2" charset="-122"/>
              </a:rPr>
              <a:pPr/>
              <a:t>18</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47108" name="Rectangle 7">
            <a:extLst>
              <a:ext uri="{FF2B5EF4-FFF2-40B4-BE49-F238E27FC236}">
                <a16:creationId xmlns:a16="http://schemas.microsoft.com/office/drawing/2014/main" id="{D85CB6FF-D031-31FE-BCE0-E35F62580CC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现金流量的分类（</a:t>
            </a:r>
            <a:r>
              <a:rPr lang="en-US" altLang="zh-CN" dirty="0">
                <a:latin typeface="黑体" panose="02010609060101010101" pitchFamily="49" charset="-122"/>
                <a:ea typeface="黑体" panose="02010609060101010101" pitchFamily="49" charset="-122"/>
              </a:rPr>
              <a:t>2/2</a:t>
            </a:r>
            <a:r>
              <a:rPr lang="zh-CN" altLang="en-US" dirty="0">
                <a:latin typeface="黑体" panose="02010609060101010101" pitchFamily="49" charset="-122"/>
                <a:ea typeface="黑体" panose="02010609060101010101" pitchFamily="49" charset="-122"/>
              </a:rPr>
              <a:t>）</a:t>
            </a:r>
          </a:p>
        </p:txBody>
      </p:sp>
      <p:grpSp>
        <p:nvGrpSpPr>
          <p:cNvPr id="47109" name="Group 22">
            <a:extLst>
              <a:ext uri="{FF2B5EF4-FFF2-40B4-BE49-F238E27FC236}">
                <a16:creationId xmlns:a16="http://schemas.microsoft.com/office/drawing/2014/main" id="{4AEAFC4D-D5A5-41F2-5DCD-EC556FE7DAE7}"/>
              </a:ext>
            </a:extLst>
          </p:cNvPr>
          <p:cNvGrpSpPr>
            <a:grpSpLocks/>
          </p:cNvGrpSpPr>
          <p:nvPr/>
        </p:nvGrpSpPr>
        <p:grpSpPr bwMode="auto">
          <a:xfrm>
            <a:off x="2063751" y="1412875"/>
            <a:ext cx="7777163" cy="4319588"/>
            <a:chOff x="249" y="1344"/>
            <a:chExt cx="4899" cy="2721"/>
          </a:xfrm>
        </p:grpSpPr>
        <p:sp>
          <p:nvSpPr>
            <p:cNvPr id="47110" name="AutoShape 21">
              <a:extLst>
                <a:ext uri="{FF2B5EF4-FFF2-40B4-BE49-F238E27FC236}">
                  <a16:creationId xmlns:a16="http://schemas.microsoft.com/office/drawing/2014/main" id="{2890285D-E58A-E0FC-B3EA-73E7EED1720A}"/>
                </a:ext>
              </a:extLst>
            </p:cNvPr>
            <p:cNvSpPr>
              <a:spLocks noChangeArrowheads="1"/>
            </p:cNvSpPr>
            <p:nvPr/>
          </p:nvSpPr>
          <p:spPr bwMode="auto">
            <a:xfrm rot="3093864">
              <a:off x="2994" y="3362"/>
              <a:ext cx="680" cy="726"/>
            </a:xfrm>
            <a:prstGeom prst="downArrow">
              <a:avLst>
                <a:gd name="adj1" fmla="val 50000"/>
                <a:gd name="adj2" fmla="val 26686"/>
              </a:avLst>
            </a:prstGeom>
            <a:solidFill>
              <a:srgbClr val="FFFF99"/>
            </a:solidFill>
            <a:ln w="9525">
              <a:solidFill>
                <a:schemeClr val="tx1"/>
              </a:solidFill>
              <a:miter lim="800000"/>
              <a:headEnd/>
              <a:tailEnd/>
            </a:ln>
          </p:spPr>
          <p:txBody>
            <a:bodyPr rot="10800000"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a:latin typeface="Arial" panose="020B0604020202020204" pitchFamily="34" charset="0"/>
                </a:rPr>
                <a:t>流出</a:t>
              </a:r>
            </a:p>
          </p:txBody>
        </p:sp>
        <p:sp>
          <p:nvSpPr>
            <p:cNvPr id="47111" name="AutoShape 18">
              <a:extLst>
                <a:ext uri="{FF2B5EF4-FFF2-40B4-BE49-F238E27FC236}">
                  <a16:creationId xmlns:a16="http://schemas.microsoft.com/office/drawing/2014/main" id="{2E77E88D-833F-BD6C-85AD-5CFA9604CF6C}"/>
                </a:ext>
              </a:extLst>
            </p:cNvPr>
            <p:cNvSpPr>
              <a:spLocks noChangeArrowheads="1"/>
            </p:cNvSpPr>
            <p:nvPr/>
          </p:nvSpPr>
          <p:spPr bwMode="auto">
            <a:xfrm rot="2174702">
              <a:off x="1837" y="3475"/>
              <a:ext cx="862" cy="590"/>
            </a:xfrm>
            <a:prstGeom prst="rightArrow">
              <a:avLst>
                <a:gd name="adj1" fmla="val 50000"/>
                <a:gd name="adj2" fmla="val 36519"/>
              </a:avLst>
            </a:prstGeom>
            <a:solidFill>
              <a:srgbClr val="CCFFFF"/>
            </a:solidFill>
            <a:ln w="9525">
              <a:solidFill>
                <a:schemeClr val="tx1"/>
              </a:solidFill>
              <a:miter lim="800000"/>
              <a:headEnd/>
              <a:tailEnd/>
            </a:ln>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a:latin typeface="Arial" panose="020B0604020202020204" pitchFamily="34" charset="0"/>
                </a:rPr>
                <a:t>流出</a:t>
              </a:r>
            </a:p>
          </p:txBody>
        </p:sp>
        <p:sp>
          <p:nvSpPr>
            <p:cNvPr id="47112" name="AutoShape 15">
              <a:extLst>
                <a:ext uri="{FF2B5EF4-FFF2-40B4-BE49-F238E27FC236}">
                  <a16:creationId xmlns:a16="http://schemas.microsoft.com/office/drawing/2014/main" id="{729B357A-7BAB-B4F8-47DF-00B5A3C3C057}"/>
                </a:ext>
              </a:extLst>
            </p:cNvPr>
            <p:cNvSpPr>
              <a:spLocks noChangeArrowheads="1"/>
            </p:cNvSpPr>
            <p:nvPr/>
          </p:nvSpPr>
          <p:spPr bwMode="auto">
            <a:xfrm>
              <a:off x="3243" y="1570"/>
              <a:ext cx="817" cy="590"/>
            </a:xfrm>
            <a:prstGeom prst="rightArrow">
              <a:avLst>
                <a:gd name="adj1" fmla="val 50000"/>
                <a:gd name="adj2" fmla="val 34612"/>
              </a:avLst>
            </a:prstGeom>
            <a:solidFill>
              <a:srgbClr val="CCFFCC"/>
            </a:solidFill>
            <a:ln w="9525">
              <a:solidFill>
                <a:schemeClr val="tx1"/>
              </a:solidFill>
              <a:miter lim="800000"/>
              <a:headEnd/>
              <a:tailEnd/>
            </a:ln>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a:latin typeface="Arial" panose="020B0604020202020204" pitchFamily="34" charset="0"/>
                </a:rPr>
                <a:t>流出</a:t>
              </a:r>
            </a:p>
          </p:txBody>
        </p:sp>
        <p:sp>
          <p:nvSpPr>
            <p:cNvPr id="47113" name="AutoShape 14">
              <a:extLst>
                <a:ext uri="{FF2B5EF4-FFF2-40B4-BE49-F238E27FC236}">
                  <a16:creationId xmlns:a16="http://schemas.microsoft.com/office/drawing/2014/main" id="{9F81EE36-2C6A-C375-09AC-E366471A2000}"/>
                </a:ext>
              </a:extLst>
            </p:cNvPr>
            <p:cNvSpPr>
              <a:spLocks noChangeArrowheads="1"/>
            </p:cNvSpPr>
            <p:nvPr/>
          </p:nvSpPr>
          <p:spPr bwMode="auto">
            <a:xfrm>
              <a:off x="1383" y="1570"/>
              <a:ext cx="817" cy="590"/>
            </a:xfrm>
            <a:prstGeom prst="rightArrow">
              <a:avLst>
                <a:gd name="adj1" fmla="val 50000"/>
                <a:gd name="adj2" fmla="val 34612"/>
              </a:avLst>
            </a:prstGeom>
            <a:solidFill>
              <a:srgbClr val="CCFFCC"/>
            </a:solidFill>
            <a:ln w="9525">
              <a:solidFill>
                <a:schemeClr val="tx1"/>
              </a:solidFill>
              <a:miter lim="800000"/>
              <a:headEnd/>
              <a:tailEnd/>
            </a:ln>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a:latin typeface="Arial" panose="020B0604020202020204" pitchFamily="34" charset="0"/>
                </a:rPr>
                <a:t>流入</a:t>
              </a:r>
            </a:p>
          </p:txBody>
        </p:sp>
        <p:sp>
          <p:nvSpPr>
            <p:cNvPr id="47114" name="AutoShape 2">
              <a:extLst>
                <a:ext uri="{FF2B5EF4-FFF2-40B4-BE49-F238E27FC236}">
                  <a16:creationId xmlns:a16="http://schemas.microsoft.com/office/drawing/2014/main" id="{CFA10A95-BAC4-0D2F-0BF4-B3662AEB7CEE}"/>
                </a:ext>
              </a:extLst>
            </p:cNvPr>
            <p:cNvSpPr>
              <a:spLocks noChangeArrowheads="1"/>
            </p:cNvSpPr>
            <p:nvPr/>
          </p:nvSpPr>
          <p:spPr bwMode="auto">
            <a:xfrm>
              <a:off x="1565" y="1842"/>
              <a:ext cx="2352" cy="1406"/>
            </a:xfrm>
            <a:prstGeom prst="triangle">
              <a:avLst>
                <a:gd name="adj"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7115" name="Oval 3">
              <a:extLst>
                <a:ext uri="{FF2B5EF4-FFF2-40B4-BE49-F238E27FC236}">
                  <a16:creationId xmlns:a16="http://schemas.microsoft.com/office/drawing/2014/main" id="{1EA2E135-EF15-8DBB-0459-176C433C14E2}"/>
                </a:ext>
              </a:extLst>
            </p:cNvPr>
            <p:cNvSpPr>
              <a:spLocks noChangeArrowheads="1"/>
            </p:cNvSpPr>
            <p:nvPr/>
          </p:nvSpPr>
          <p:spPr bwMode="auto">
            <a:xfrm>
              <a:off x="2200" y="1344"/>
              <a:ext cx="1134" cy="1057"/>
            </a:xfrm>
            <a:prstGeom prst="ellipse">
              <a:avLst/>
            </a:prstGeom>
            <a:solidFill>
              <a:srgbClr val="CCFFCC"/>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7116" name="Oval 4">
              <a:extLst>
                <a:ext uri="{FF2B5EF4-FFF2-40B4-BE49-F238E27FC236}">
                  <a16:creationId xmlns:a16="http://schemas.microsoft.com/office/drawing/2014/main" id="{16E08593-4D2F-CCB1-BB6F-8FE39C8AFB7B}"/>
                </a:ext>
              </a:extLst>
            </p:cNvPr>
            <p:cNvSpPr>
              <a:spLocks noChangeArrowheads="1"/>
            </p:cNvSpPr>
            <p:nvPr/>
          </p:nvSpPr>
          <p:spPr bwMode="auto">
            <a:xfrm>
              <a:off x="930" y="2659"/>
              <a:ext cx="1200" cy="1114"/>
            </a:xfrm>
            <a:prstGeom prst="ellipse">
              <a:avLst/>
            </a:prstGeom>
            <a:solidFill>
              <a:srgbClr val="CCFFFF"/>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7117" name="Oval 5">
              <a:extLst>
                <a:ext uri="{FF2B5EF4-FFF2-40B4-BE49-F238E27FC236}">
                  <a16:creationId xmlns:a16="http://schemas.microsoft.com/office/drawing/2014/main" id="{E76444BB-AF35-B02C-2849-23AA27742B07}"/>
                </a:ext>
              </a:extLst>
            </p:cNvPr>
            <p:cNvSpPr>
              <a:spLocks noChangeArrowheads="1"/>
            </p:cNvSpPr>
            <p:nvPr/>
          </p:nvSpPr>
          <p:spPr bwMode="auto">
            <a:xfrm>
              <a:off x="3379" y="2614"/>
              <a:ext cx="1224" cy="1114"/>
            </a:xfrm>
            <a:prstGeom prst="ellipse">
              <a:avLst/>
            </a:prstGeom>
            <a:solidFill>
              <a:srgbClr val="FFFF99"/>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7118" name="Text Box 6">
              <a:extLst>
                <a:ext uri="{FF2B5EF4-FFF2-40B4-BE49-F238E27FC236}">
                  <a16:creationId xmlns:a16="http://schemas.microsoft.com/office/drawing/2014/main" id="{19D52795-A940-D7CB-5AB5-DA52E8E7B9DD}"/>
                </a:ext>
              </a:extLst>
            </p:cNvPr>
            <p:cNvSpPr txBox="1">
              <a:spLocks noChangeArrowheads="1"/>
            </p:cNvSpPr>
            <p:nvPr/>
          </p:nvSpPr>
          <p:spPr bwMode="auto">
            <a:xfrm flipH="1">
              <a:off x="2337" y="1593"/>
              <a:ext cx="91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经营活动产生的现金流量</a:t>
              </a:r>
            </a:p>
          </p:txBody>
        </p:sp>
        <p:sp>
          <p:nvSpPr>
            <p:cNvPr id="47119" name="Text Box 8">
              <a:extLst>
                <a:ext uri="{FF2B5EF4-FFF2-40B4-BE49-F238E27FC236}">
                  <a16:creationId xmlns:a16="http://schemas.microsoft.com/office/drawing/2014/main" id="{F582F909-9965-290E-28DD-BE3594CCEB83}"/>
                </a:ext>
              </a:extLst>
            </p:cNvPr>
            <p:cNvSpPr txBox="1">
              <a:spLocks noChangeArrowheads="1"/>
            </p:cNvSpPr>
            <p:nvPr/>
          </p:nvSpPr>
          <p:spPr bwMode="auto">
            <a:xfrm flipH="1">
              <a:off x="1067" y="2931"/>
              <a:ext cx="91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投资活动产生的现金流量</a:t>
              </a:r>
            </a:p>
          </p:txBody>
        </p:sp>
        <p:sp>
          <p:nvSpPr>
            <p:cNvPr id="47120" name="Text Box 9">
              <a:extLst>
                <a:ext uri="{FF2B5EF4-FFF2-40B4-BE49-F238E27FC236}">
                  <a16:creationId xmlns:a16="http://schemas.microsoft.com/office/drawing/2014/main" id="{78CFBB97-72B9-172A-891D-A20E1BFB6F86}"/>
                </a:ext>
              </a:extLst>
            </p:cNvPr>
            <p:cNvSpPr txBox="1">
              <a:spLocks noChangeArrowheads="1"/>
            </p:cNvSpPr>
            <p:nvPr/>
          </p:nvSpPr>
          <p:spPr bwMode="auto">
            <a:xfrm flipH="1">
              <a:off x="3561" y="2886"/>
              <a:ext cx="91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筹资活动产生的现金流量</a:t>
              </a:r>
            </a:p>
          </p:txBody>
        </p:sp>
        <p:sp>
          <p:nvSpPr>
            <p:cNvPr id="47121" name="AutoShape 16">
              <a:extLst>
                <a:ext uri="{FF2B5EF4-FFF2-40B4-BE49-F238E27FC236}">
                  <a16:creationId xmlns:a16="http://schemas.microsoft.com/office/drawing/2014/main" id="{2C059687-CB74-45D5-B2B2-557AFAFADA2C}"/>
                </a:ext>
              </a:extLst>
            </p:cNvPr>
            <p:cNvSpPr>
              <a:spLocks noChangeArrowheads="1"/>
            </p:cNvSpPr>
            <p:nvPr/>
          </p:nvSpPr>
          <p:spPr bwMode="auto">
            <a:xfrm rot="2116559">
              <a:off x="249" y="2387"/>
              <a:ext cx="862" cy="590"/>
            </a:xfrm>
            <a:prstGeom prst="rightArrow">
              <a:avLst>
                <a:gd name="adj1" fmla="val 50000"/>
                <a:gd name="adj2" fmla="val 36519"/>
              </a:avLst>
            </a:prstGeom>
            <a:solidFill>
              <a:srgbClr val="CCFFFF"/>
            </a:solidFill>
            <a:ln w="9525">
              <a:solidFill>
                <a:schemeClr val="tx1"/>
              </a:solidFill>
              <a:miter lim="800000"/>
              <a:headEnd/>
              <a:tailEnd/>
            </a:ln>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a:latin typeface="Arial" panose="020B0604020202020204" pitchFamily="34" charset="0"/>
                </a:rPr>
                <a:t>流入</a:t>
              </a:r>
            </a:p>
          </p:txBody>
        </p:sp>
        <p:sp>
          <p:nvSpPr>
            <p:cNvPr id="47122" name="AutoShape 20">
              <a:extLst>
                <a:ext uri="{FF2B5EF4-FFF2-40B4-BE49-F238E27FC236}">
                  <a16:creationId xmlns:a16="http://schemas.microsoft.com/office/drawing/2014/main" id="{2FE606C5-35F2-762C-3683-DCC6EAD2904C}"/>
                </a:ext>
              </a:extLst>
            </p:cNvPr>
            <p:cNvSpPr>
              <a:spLocks noChangeArrowheads="1"/>
            </p:cNvSpPr>
            <p:nvPr/>
          </p:nvSpPr>
          <p:spPr bwMode="auto">
            <a:xfrm rot="2913448">
              <a:off x="4445" y="2228"/>
              <a:ext cx="680" cy="726"/>
            </a:xfrm>
            <a:prstGeom prst="downArrow">
              <a:avLst>
                <a:gd name="adj1" fmla="val 50000"/>
                <a:gd name="adj2" fmla="val 26686"/>
              </a:avLst>
            </a:prstGeom>
            <a:solidFill>
              <a:srgbClr val="FFFF99"/>
            </a:solidFill>
            <a:ln w="9525">
              <a:solidFill>
                <a:schemeClr val="tx1"/>
              </a:solidFill>
              <a:miter lim="800000"/>
              <a:headEnd/>
              <a:tailEnd/>
            </a:ln>
          </p:spPr>
          <p:txBody>
            <a:bodyPr rot="10800000"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a:latin typeface="Arial" panose="020B0604020202020204" pitchFamily="34" charset="0"/>
                </a:rPr>
                <a:t>流入</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793E0-4E89-255A-0089-A6E534AD8812}"/>
              </a:ext>
            </a:extLst>
          </p:cNvPr>
          <p:cNvSpPr>
            <a:spLocks noGrp="1"/>
          </p:cNvSpPr>
          <p:nvPr>
            <p:ph type="title"/>
          </p:nvPr>
        </p:nvSpPr>
        <p:spPr>
          <a:xfrm>
            <a:off x="559904" y="93401"/>
            <a:ext cx="10515600" cy="1325563"/>
          </a:xfrm>
        </p:spPr>
        <p:txBody>
          <a:bodyPr/>
          <a:lstStyle/>
          <a:p>
            <a:r>
              <a:rPr lang="zh-CN" altLang="en-US" dirty="0">
                <a:latin typeface="黑体" panose="02010609060101010101" pitchFamily="49" charset="-122"/>
                <a:ea typeface="黑体" panose="02010609060101010101" pitchFamily="49" charset="-122"/>
              </a:rPr>
              <a:t>现金流量表的结构</a:t>
            </a:r>
          </a:p>
        </p:txBody>
      </p:sp>
      <p:pic>
        <p:nvPicPr>
          <p:cNvPr id="6" name="图片 5">
            <a:extLst>
              <a:ext uri="{FF2B5EF4-FFF2-40B4-BE49-F238E27FC236}">
                <a16:creationId xmlns:a16="http://schemas.microsoft.com/office/drawing/2014/main" id="{6ACD39F4-2A84-9F03-FB15-86A3449ED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697" y="1172817"/>
            <a:ext cx="7364894" cy="5466521"/>
          </a:xfrm>
          <a:prstGeom prst="rect">
            <a:avLst/>
          </a:prstGeom>
        </p:spPr>
      </p:pic>
    </p:spTree>
    <p:extLst>
      <p:ext uri="{BB962C8B-B14F-4D97-AF65-F5344CB8AC3E}">
        <p14:creationId xmlns:p14="http://schemas.microsoft.com/office/powerpoint/2010/main" val="118727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0BA936AA-6A39-C139-F551-A6830BC94A49}"/>
              </a:ext>
            </a:extLst>
          </p:cNvPr>
          <p:cNvSpPr txBox="1">
            <a:spLocks noChangeArrowheads="1"/>
          </p:cNvSpPr>
          <p:nvPr/>
        </p:nvSpPr>
        <p:spPr bwMode="auto">
          <a:xfrm>
            <a:off x="1992314" y="1916113"/>
            <a:ext cx="662463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spcBef>
                <a:spcPct val="50000"/>
              </a:spcBef>
              <a:buFont typeface="Arial" panose="020B0604020202020204" pitchFamily="34" charset="0"/>
              <a:buNone/>
            </a:pPr>
            <a:r>
              <a:rPr lang="zh-CN" altLang="en-US" sz="4800" b="0">
                <a:solidFill>
                  <a:schemeClr val="bg1"/>
                </a:solidFill>
                <a:latin typeface="华文中宋" panose="02010600040101010101" pitchFamily="2" charset="-122"/>
              </a:rPr>
              <a:t>现金流量表</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793E0-4E89-255A-0089-A6E534AD8812}"/>
              </a:ext>
            </a:extLst>
          </p:cNvPr>
          <p:cNvSpPr>
            <a:spLocks noGrp="1"/>
          </p:cNvSpPr>
          <p:nvPr>
            <p:ph type="title"/>
          </p:nvPr>
        </p:nvSpPr>
        <p:spPr>
          <a:xfrm>
            <a:off x="559904" y="93401"/>
            <a:ext cx="10515600" cy="1325563"/>
          </a:xfrm>
        </p:spPr>
        <p:txBody>
          <a:bodyPr/>
          <a:lstStyle/>
          <a:p>
            <a:r>
              <a:rPr lang="zh-CN" altLang="en-US" dirty="0">
                <a:latin typeface="黑体" panose="02010609060101010101" pitchFamily="49" charset="-122"/>
                <a:ea typeface="黑体" panose="02010609060101010101" pitchFamily="49" charset="-122"/>
              </a:rPr>
              <a:t>现金流量表的结构</a:t>
            </a:r>
          </a:p>
        </p:txBody>
      </p:sp>
      <p:pic>
        <p:nvPicPr>
          <p:cNvPr id="4" name="图片 3">
            <a:extLst>
              <a:ext uri="{FF2B5EF4-FFF2-40B4-BE49-F238E27FC236}">
                <a16:creationId xmlns:a16="http://schemas.microsoft.com/office/drawing/2014/main" id="{B208DFFD-6150-269D-1BAA-2EFB6463E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561" y="1274497"/>
            <a:ext cx="7464286" cy="2721033"/>
          </a:xfrm>
          <a:prstGeom prst="rect">
            <a:avLst/>
          </a:prstGeom>
        </p:spPr>
      </p:pic>
      <p:pic>
        <p:nvPicPr>
          <p:cNvPr id="6" name="图片 5">
            <a:extLst>
              <a:ext uri="{FF2B5EF4-FFF2-40B4-BE49-F238E27FC236}">
                <a16:creationId xmlns:a16="http://schemas.microsoft.com/office/drawing/2014/main" id="{A11B3B20-019B-9453-46E8-05F375FB5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456" y="3912550"/>
            <a:ext cx="7314496" cy="603281"/>
          </a:xfrm>
          <a:prstGeom prst="rect">
            <a:avLst/>
          </a:prstGeom>
        </p:spPr>
      </p:pic>
    </p:spTree>
    <p:extLst>
      <p:ext uri="{BB962C8B-B14F-4D97-AF65-F5344CB8AC3E}">
        <p14:creationId xmlns:p14="http://schemas.microsoft.com/office/powerpoint/2010/main" val="1796457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793E0-4E89-255A-0089-A6E534AD8812}"/>
              </a:ext>
            </a:extLst>
          </p:cNvPr>
          <p:cNvSpPr>
            <a:spLocks noGrp="1"/>
          </p:cNvSpPr>
          <p:nvPr>
            <p:ph type="title"/>
          </p:nvPr>
        </p:nvSpPr>
        <p:spPr>
          <a:xfrm>
            <a:off x="559904" y="93401"/>
            <a:ext cx="10515600" cy="1325563"/>
          </a:xfrm>
        </p:spPr>
        <p:txBody>
          <a:bodyPr/>
          <a:lstStyle/>
          <a:p>
            <a:r>
              <a:rPr lang="zh-CN" altLang="en-US" dirty="0">
                <a:latin typeface="黑体" panose="02010609060101010101" pitchFamily="49" charset="-122"/>
                <a:ea typeface="黑体" panose="02010609060101010101" pitchFamily="49" charset="-122"/>
              </a:rPr>
              <a:t>现金流量表的结构</a:t>
            </a:r>
          </a:p>
        </p:txBody>
      </p:sp>
      <p:pic>
        <p:nvPicPr>
          <p:cNvPr id="4" name="图片 3">
            <a:extLst>
              <a:ext uri="{FF2B5EF4-FFF2-40B4-BE49-F238E27FC236}">
                <a16:creationId xmlns:a16="http://schemas.microsoft.com/office/drawing/2014/main" id="{905264AF-07C1-836D-C91E-5B4769CFB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09" y="983974"/>
            <a:ext cx="7136295" cy="5476461"/>
          </a:xfrm>
          <a:prstGeom prst="rect">
            <a:avLst/>
          </a:prstGeom>
        </p:spPr>
      </p:pic>
    </p:spTree>
    <p:extLst>
      <p:ext uri="{BB962C8B-B14F-4D97-AF65-F5344CB8AC3E}">
        <p14:creationId xmlns:p14="http://schemas.microsoft.com/office/powerpoint/2010/main" val="2532053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467586E9-C64D-C598-63C8-A4F5669DBB96}"/>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E513BE6E-20F3-47A1-B4E2-6D2C5EF0DEED}"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21506" name="灯片编号占位符 4">
            <a:extLst>
              <a:ext uri="{FF2B5EF4-FFF2-40B4-BE49-F238E27FC236}">
                <a16:creationId xmlns:a16="http://schemas.microsoft.com/office/drawing/2014/main" id="{E7354B55-D23D-83EF-319E-5DA9C94AB347}"/>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53C2A975-E06C-40D2-AC51-3C537544385B}" type="slidenum">
              <a:rPr altLang="zh-CN" sz="1000" b="0">
                <a:solidFill>
                  <a:schemeClr val="bg1"/>
                </a:solidFill>
                <a:latin typeface="Arial" panose="020B0604020202020204" pitchFamily="34" charset="0"/>
                <a:ea typeface="宋体" panose="02010600030101010101" pitchFamily="2" charset="-122"/>
              </a:rPr>
              <a:pPr/>
              <a:t>22</a:t>
            </a:fld>
            <a:endParaRPr lang="zh-CN" altLang="zh-CN" sz="1000" b="0">
              <a:solidFill>
                <a:schemeClr val="bg1"/>
              </a:solidFill>
              <a:latin typeface="Arial" panose="020B0604020202020204" pitchFamily="34" charset="0"/>
              <a:ea typeface="宋体" panose="02010600030101010101" pitchFamily="2" charset="-122"/>
            </a:endParaRPr>
          </a:p>
        </p:txBody>
      </p:sp>
      <p:grpSp>
        <p:nvGrpSpPr>
          <p:cNvPr id="48132" name="Group 2">
            <a:extLst>
              <a:ext uri="{FF2B5EF4-FFF2-40B4-BE49-F238E27FC236}">
                <a16:creationId xmlns:a16="http://schemas.microsoft.com/office/drawing/2014/main" id="{2F6BC436-862D-4E56-E213-8834429DA9B7}"/>
              </a:ext>
            </a:extLst>
          </p:cNvPr>
          <p:cNvGrpSpPr>
            <a:grpSpLocks/>
          </p:cNvGrpSpPr>
          <p:nvPr/>
        </p:nvGrpSpPr>
        <p:grpSpPr bwMode="auto">
          <a:xfrm>
            <a:off x="3886200" y="1905000"/>
            <a:ext cx="5233988" cy="685800"/>
            <a:chOff x="1296" y="1824"/>
            <a:chExt cx="2976" cy="432"/>
          </a:xfrm>
        </p:grpSpPr>
        <p:sp>
          <p:nvSpPr>
            <p:cNvPr id="48154" name="AutoShape 3">
              <a:extLst>
                <a:ext uri="{FF2B5EF4-FFF2-40B4-BE49-F238E27FC236}">
                  <a16:creationId xmlns:a16="http://schemas.microsoft.com/office/drawing/2014/main" id="{6C9B8CDC-957A-ADDE-EADE-A7CDB9F6CE45}"/>
                </a:ext>
              </a:extLst>
            </p:cNvPr>
            <p:cNvSpPr>
              <a:spLocks noChangeArrowheads="1"/>
            </p:cNvSpPr>
            <p:nvPr/>
          </p:nvSpPr>
          <p:spPr bwMode="gray">
            <a:xfrm>
              <a:off x="1536" y="1899"/>
              <a:ext cx="2736" cy="288"/>
            </a:xfrm>
            <a:prstGeom prst="roundRect">
              <a:avLst>
                <a:gd name="adj" fmla="val 16667"/>
              </a:avLst>
            </a:prstGeom>
            <a:noFill/>
            <a:ln w="28575" algn="ctr">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8155" name="AutoShape 4">
              <a:extLst>
                <a:ext uri="{FF2B5EF4-FFF2-40B4-BE49-F238E27FC236}">
                  <a16:creationId xmlns:a16="http://schemas.microsoft.com/office/drawing/2014/main" id="{2294D602-DF9F-E791-993C-01301A70DB0B}"/>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8156" name="Text Box 5">
              <a:extLst>
                <a:ext uri="{FF2B5EF4-FFF2-40B4-BE49-F238E27FC236}">
                  <a16:creationId xmlns:a16="http://schemas.microsoft.com/office/drawing/2014/main" id="{C648EC40-7A15-38B8-E2E3-E5A895918B06}"/>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现金流量表的性质和作用</a:t>
              </a:r>
            </a:p>
          </p:txBody>
        </p:sp>
        <p:sp>
          <p:nvSpPr>
            <p:cNvPr id="48157" name="Text Box 6">
              <a:extLst>
                <a:ext uri="{FF2B5EF4-FFF2-40B4-BE49-F238E27FC236}">
                  <a16:creationId xmlns:a16="http://schemas.microsoft.com/office/drawing/2014/main" id="{936E2B37-2D4E-CF35-6C11-0DB9269B3F1D}"/>
                </a:ext>
              </a:extLst>
            </p:cNvPr>
            <p:cNvSpPr txBox="1">
              <a:spLocks noChangeArrowheads="1"/>
            </p:cNvSpPr>
            <p:nvPr/>
          </p:nvSpPr>
          <p:spPr bwMode="auto">
            <a:xfrm>
              <a:off x="1403" y="1886"/>
              <a:ext cx="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1</a:t>
              </a:r>
            </a:p>
          </p:txBody>
        </p:sp>
      </p:grpSp>
      <p:sp>
        <p:nvSpPr>
          <p:cNvPr id="48133" name="AutoShape 7">
            <a:extLst>
              <a:ext uri="{FF2B5EF4-FFF2-40B4-BE49-F238E27FC236}">
                <a16:creationId xmlns:a16="http://schemas.microsoft.com/office/drawing/2014/main" id="{55CE5A53-B3E9-03A3-3029-0FB4D78D96CD}"/>
              </a:ext>
            </a:extLst>
          </p:cNvPr>
          <p:cNvSpPr>
            <a:spLocks noChangeArrowheads="1"/>
          </p:cNvSpPr>
          <p:nvPr/>
        </p:nvSpPr>
        <p:spPr bwMode="gray">
          <a:xfrm>
            <a:off x="4267201" y="2862263"/>
            <a:ext cx="4854575" cy="457200"/>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8134" name="AutoShape 8">
            <a:extLst>
              <a:ext uri="{FF2B5EF4-FFF2-40B4-BE49-F238E27FC236}">
                <a16:creationId xmlns:a16="http://schemas.microsoft.com/office/drawing/2014/main" id="{37DBA1C0-7D76-81A3-1088-996B87274BD4}"/>
              </a:ext>
            </a:extLst>
          </p:cNvPr>
          <p:cNvSpPr>
            <a:spLocks noChangeArrowheads="1"/>
          </p:cNvSpPr>
          <p:nvPr/>
        </p:nvSpPr>
        <p:spPr bwMode="gray">
          <a:xfrm>
            <a:off x="3886201" y="2743200"/>
            <a:ext cx="766763"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8135" name="Text Box 9">
            <a:extLst>
              <a:ext uri="{FF2B5EF4-FFF2-40B4-BE49-F238E27FC236}">
                <a16:creationId xmlns:a16="http://schemas.microsoft.com/office/drawing/2014/main" id="{7E23779F-61BE-C569-B70F-FD1267876A72}"/>
              </a:ext>
            </a:extLst>
          </p:cNvPr>
          <p:cNvSpPr txBox="1">
            <a:spLocks noChangeArrowheads="1"/>
          </p:cNvSpPr>
          <p:nvPr/>
        </p:nvSpPr>
        <p:spPr bwMode="auto">
          <a:xfrm>
            <a:off x="4495801" y="2917826"/>
            <a:ext cx="3832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现金流量表的编制基础</a:t>
            </a:r>
          </a:p>
        </p:txBody>
      </p:sp>
      <p:sp>
        <p:nvSpPr>
          <p:cNvPr id="48136" name="Text Box 10">
            <a:extLst>
              <a:ext uri="{FF2B5EF4-FFF2-40B4-BE49-F238E27FC236}">
                <a16:creationId xmlns:a16="http://schemas.microsoft.com/office/drawing/2014/main" id="{716F8994-91F9-DAEE-5894-D6132160C566}"/>
              </a:ext>
            </a:extLst>
          </p:cNvPr>
          <p:cNvSpPr txBox="1">
            <a:spLocks noChangeArrowheads="1"/>
          </p:cNvSpPr>
          <p:nvPr/>
        </p:nvSpPr>
        <p:spPr bwMode="auto">
          <a:xfrm>
            <a:off x="4060826" y="28416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2</a:t>
            </a:r>
          </a:p>
        </p:txBody>
      </p:sp>
      <p:grpSp>
        <p:nvGrpSpPr>
          <p:cNvPr id="48137" name="Group 11">
            <a:extLst>
              <a:ext uri="{FF2B5EF4-FFF2-40B4-BE49-F238E27FC236}">
                <a16:creationId xmlns:a16="http://schemas.microsoft.com/office/drawing/2014/main" id="{A4536C6C-581A-D317-B4B6-58BC1916E68C}"/>
              </a:ext>
            </a:extLst>
          </p:cNvPr>
          <p:cNvGrpSpPr>
            <a:grpSpLocks/>
          </p:cNvGrpSpPr>
          <p:nvPr/>
        </p:nvGrpSpPr>
        <p:grpSpPr bwMode="auto">
          <a:xfrm>
            <a:off x="3886201" y="3581400"/>
            <a:ext cx="5305425" cy="685800"/>
            <a:chOff x="1296" y="1824"/>
            <a:chExt cx="2976" cy="432"/>
          </a:xfrm>
        </p:grpSpPr>
        <p:sp>
          <p:nvSpPr>
            <p:cNvPr id="48150" name="AutoShape 12">
              <a:extLst>
                <a:ext uri="{FF2B5EF4-FFF2-40B4-BE49-F238E27FC236}">
                  <a16:creationId xmlns:a16="http://schemas.microsoft.com/office/drawing/2014/main" id="{02EF842D-66DE-D9F6-2288-F5E8E19715B3}"/>
                </a:ext>
              </a:extLst>
            </p:cNvPr>
            <p:cNvSpPr>
              <a:spLocks noChangeArrowheads="1"/>
            </p:cNvSpPr>
            <p:nvPr/>
          </p:nvSpPr>
          <p:spPr bwMode="gray">
            <a:xfrm>
              <a:off x="1536" y="1899"/>
              <a:ext cx="2736" cy="288"/>
            </a:xfrm>
            <a:prstGeom prst="roundRect">
              <a:avLst>
                <a:gd name="adj" fmla="val 16667"/>
              </a:avLst>
            </a:prstGeom>
            <a:noFill/>
            <a:ln w="28575" algn="ctr">
              <a:solidFill>
                <a:schemeClr val="hlink"/>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8151" name="AutoShape 13">
              <a:extLst>
                <a:ext uri="{FF2B5EF4-FFF2-40B4-BE49-F238E27FC236}">
                  <a16:creationId xmlns:a16="http://schemas.microsoft.com/office/drawing/2014/main" id="{E14FA1D2-3A07-BD1D-AB22-A19E360EAA23}"/>
                </a:ext>
              </a:extLst>
            </p:cNvPr>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8152" name="Text Box 14">
              <a:extLst>
                <a:ext uri="{FF2B5EF4-FFF2-40B4-BE49-F238E27FC236}">
                  <a16:creationId xmlns:a16="http://schemas.microsoft.com/office/drawing/2014/main" id="{CCDE6B3F-17BB-03D3-A126-87272F08FD3F}"/>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现金流量的分类</a:t>
              </a:r>
            </a:p>
          </p:txBody>
        </p:sp>
        <p:sp>
          <p:nvSpPr>
            <p:cNvPr id="48153" name="Text Box 15">
              <a:extLst>
                <a:ext uri="{FF2B5EF4-FFF2-40B4-BE49-F238E27FC236}">
                  <a16:creationId xmlns:a16="http://schemas.microsoft.com/office/drawing/2014/main" id="{E6F430BB-7691-51F0-5730-BC803A0B4746}"/>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3</a:t>
              </a:r>
            </a:p>
          </p:txBody>
        </p:sp>
      </p:grpSp>
      <p:sp>
        <p:nvSpPr>
          <p:cNvPr id="48138" name="Rectangle 16">
            <a:extLst>
              <a:ext uri="{FF2B5EF4-FFF2-40B4-BE49-F238E27FC236}">
                <a16:creationId xmlns:a16="http://schemas.microsoft.com/office/drawing/2014/main" id="{64331F43-EA9D-4495-3272-633D4E23B447}"/>
              </a:ext>
            </a:extLst>
          </p:cNvPr>
          <p:cNvSpPr>
            <a:spLocks noGrp="1" noChangeArrowheads="1"/>
          </p:cNvSpPr>
          <p:nvPr>
            <p:ph type="title"/>
          </p:nvPr>
        </p:nvSpPr>
        <p:spPr bwMode="auto">
          <a:xfrm>
            <a:off x="1847850" y="1889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eaLnBrk="1" hangingPunct="1"/>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现金流量表</a:t>
            </a:r>
          </a:p>
        </p:txBody>
      </p:sp>
      <p:grpSp>
        <p:nvGrpSpPr>
          <p:cNvPr id="48139" name="Group 17">
            <a:extLst>
              <a:ext uri="{FF2B5EF4-FFF2-40B4-BE49-F238E27FC236}">
                <a16:creationId xmlns:a16="http://schemas.microsoft.com/office/drawing/2014/main" id="{997362A9-3115-6209-954D-45FA85917671}"/>
              </a:ext>
            </a:extLst>
          </p:cNvPr>
          <p:cNvGrpSpPr>
            <a:grpSpLocks/>
          </p:cNvGrpSpPr>
          <p:nvPr/>
        </p:nvGrpSpPr>
        <p:grpSpPr bwMode="auto">
          <a:xfrm>
            <a:off x="3935414" y="4437063"/>
            <a:ext cx="5305425" cy="685800"/>
            <a:chOff x="1296" y="1824"/>
            <a:chExt cx="2976" cy="432"/>
          </a:xfrm>
        </p:grpSpPr>
        <p:sp>
          <p:nvSpPr>
            <p:cNvPr id="48146" name="AutoShape 18">
              <a:extLst>
                <a:ext uri="{FF2B5EF4-FFF2-40B4-BE49-F238E27FC236}">
                  <a16:creationId xmlns:a16="http://schemas.microsoft.com/office/drawing/2014/main" id="{0C54EE4F-C426-A271-C600-927F2F43B678}"/>
                </a:ext>
              </a:extLst>
            </p:cNvPr>
            <p:cNvSpPr>
              <a:spLocks noChangeArrowheads="1"/>
            </p:cNvSpPr>
            <p:nvPr/>
          </p:nvSpPr>
          <p:spPr bwMode="gray">
            <a:xfrm>
              <a:off x="1536" y="1899"/>
              <a:ext cx="2736" cy="288"/>
            </a:xfrm>
            <a:prstGeom prst="roundRect">
              <a:avLst>
                <a:gd name="adj" fmla="val 16667"/>
              </a:avLst>
            </a:prstGeom>
            <a:solidFill>
              <a:schemeClr val="hlink"/>
            </a:solidFill>
            <a:ln w="28575" algn="ctr">
              <a:solidFill>
                <a:srgbClr val="FFFF99"/>
              </a:solidFill>
              <a:round/>
              <a:headEnd/>
              <a:tailEnd/>
            </a:ln>
            <a:effectLst>
              <a:outerShdw dist="99190" dir="2388334" algn="ctr" rotWithShape="0">
                <a:schemeClr val="bg2">
                  <a:alpha val="50000"/>
                </a:scheme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8147" name="AutoShape 19">
              <a:extLst>
                <a:ext uri="{FF2B5EF4-FFF2-40B4-BE49-F238E27FC236}">
                  <a16:creationId xmlns:a16="http://schemas.microsoft.com/office/drawing/2014/main" id="{A192EEAA-5665-C79F-8504-F7CE0680B6C2}"/>
                </a:ext>
              </a:extLst>
            </p:cNvPr>
            <p:cNvSpPr>
              <a:spLocks noChangeArrowheads="1"/>
            </p:cNvSpPr>
            <p:nvPr/>
          </p:nvSpPr>
          <p:spPr bwMode="gray">
            <a:xfrm>
              <a:off x="1296" y="1824"/>
              <a:ext cx="432" cy="432"/>
            </a:xfrm>
            <a:prstGeom prst="diamond">
              <a:avLst/>
            </a:prstGeom>
            <a:solidFill>
              <a:srgbClr val="FFFF99"/>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8148" name="Text Box 20">
              <a:extLst>
                <a:ext uri="{FF2B5EF4-FFF2-40B4-BE49-F238E27FC236}">
                  <a16:creationId xmlns:a16="http://schemas.microsoft.com/office/drawing/2014/main" id="{94841B59-9C99-A6C6-BCD5-87925DA55AD0}"/>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现金流量表的编制方法</a:t>
              </a:r>
            </a:p>
          </p:txBody>
        </p:sp>
        <p:sp>
          <p:nvSpPr>
            <p:cNvPr id="48149" name="Text Box 21">
              <a:extLst>
                <a:ext uri="{FF2B5EF4-FFF2-40B4-BE49-F238E27FC236}">
                  <a16:creationId xmlns:a16="http://schemas.microsoft.com/office/drawing/2014/main" id="{26CDC63A-F3E5-7638-3E6E-5FE00CCCA605}"/>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4</a:t>
              </a:r>
            </a:p>
          </p:txBody>
        </p:sp>
      </p:grpSp>
      <p:grpSp>
        <p:nvGrpSpPr>
          <p:cNvPr id="48140" name="Group 22">
            <a:extLst>
              <a:ext uri="{FF2B5EF4-FFF2-40B4-BE49-F238E27FC236}">
                <a16:creationId xmlns:a16="http://schemas.microsoft.com/office/drawing/2014/main" id="{AA0E5BF2-57E2-D1C3-9054-CD9B68C59A9D}"/>
              </a:ext>
            </a:extLst>
          </p:cNvPr>
          <p:cNvGrpSpPr>
            <a:grpSpLocks/>
          </p:cNvGrpSpPr>
          <p:nvPr/>
        </p:nvGrpSpPr>
        <p:grpSpPr bwMode="auto">
          <a:xfrm>
            <a:off x="4008439" y="5373688"/>
            <a:ext cx="5305425" cy="685800"/>
            <a:chOff x="1296" y="1824"/>
            <a:chExt cx="2976" cy="432"/>
          </a:xfrm>
        </p:grpSpPr>
        <p:sp>
          <p:nvSpPr>
            <p:cNvPr id="48142" name="AutoShape 23">
              <a:extLst>
                <a:ext uri="{FF2B5EF4-FFF2-40B4-BE49-F238E27FC236}">
                  <a16:creationId xmlns:a16="http://schemas.microsoft.com/office/drawing/2014/main" id="{BCFEFE72-17E2-E5B4-0714-78F5E5AAFC43}"/>
                </a:ext>
              </a:extLst>
            </p:cNvPr>
            <p:cNvSpPr>
              <a:spLocks noChangeArrowheads="1"/>
            </p:cNvSpPr>
            <p:nvPr/>
          </p:nvSpPr>
          <p:spPr bwMode="gray">
            <a:xfrm>
              <a:off x="1536" y="1899"/>
              <a:ext cx="2736" cy="288"/>
            </a:xfrm>
            <a:prstGeom prst="roundRect">
              <a:avLst>
                <a:gd name="adj" fmla="val 16667"/>
              </a:avLst>
            </a:prstGeom>
            <a:noFill/>
            <a:ln w="28575" algn="ctr">
              <a:solidFill>
                <a:srgbClr val="FF99CC"/>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8143" name="AutoShape 24">
              <a:extLst>
                <a:ext uri="{FF2B5EF4-FFF2-40B4-BE49-F238E27FC236}">
                  <a16:creationId xmlns:a16="http://schemas.microsoft.com/office/drawing/2014/main" id="{B66026C5-5925-2C95-4EE8-F438CE05B233}"/>
                </a:ext>
              </a:extLst>
            </p:cNvPr>
            <p:cNvSpPr>
              <a:spLocks noChangeArrowheads="1"/>
            </p:cNvSpPr>
            <p:nvPr/>
          </p:nvSpPr>
          <p:spPr bwMode="gray">
            <a:xfrm>
              <a:off x="1296" y="1824"/>
              <a:ext cx="432" cy="432"/>
            </a:xfrm>
            <a:prstGeom prst="diamond">
              <a:avLst/>
            </a:prstGeom>
            <a:solidFill>
              <a:srgbClr val="FF99CC"/>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8144" name="Text Box 25">
              <a:extLst>
                <a:ext uri="{FF2B5EF4-FFF2-40B4-BE49-F238E27FC236}">
                  <a16:creationId xmlns:a16="http://schemas.microsoft.com/office/drawing/2014/main" id="{EB4DAE9A-1DE3-85D1-42B6-7E5394329CA6}"/>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现金流量表的编制方法举例</a:t>
              </a:r>
            </a:p>
          </p:txBody>
        </p:sp>
        <p:sp>
          <p:nvSpPr>
            <p:cNvPr id="48145" name="Text Box 26">
              <a:extLst>
                <a:ext uri="{FF2B5EF4-FFF2-40B4-BE49-F238E27FC236}">
                  <a16:creationId xmlns:a16="http://schemas.microsoft.com/office/drawing/2014/main" id="{D0C8CA73-8BF9-83D8-A8A6-B99863BCDB68}"/>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5</a:t>
              </a:r>
            </a:p>
          </p:txBody>
        </p:sp>
      </p:grpSp>
      <p:sp>
        <p:nvSpPr>
          <p:cNvPr id="48141" name="AutoShape 27">
            <a:extLst>
              <a:ext uri="{FF2B5EF4-FFF2-40B4-BE49-F238E27FC236}">
                <a16:creationId xmlns:a16="http://schemas.microsoft.com/office/drawing/2014/main" id="{2473929E-0411-269E-2C1D-DF9F64EE5EBD}"/>
              </a:ext>
            </a:extLst>
          </p:cNvPr>
          <p:cNvSpPr>
            <a:spLocks noChangeArrowheads="1"/>
          </p:cNvSpPr>
          <p:nvPr/>
        </p:nvSpPr>
        <p:spPr bwMode="auto">
          <a:xfrm>
            <a:off x="2927351" y="4508501"/>
            <a:ext cx="792163" cy="576263"/>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0 w 21600"/>
              <a:gd name="T23" fmla="*/ 2147483646 h 21600"/>
              <a:gd name="T24" fmla="*/ 0 w 21600"/>
              <a:gd name="T25" fmla="*/ 2147483646 h 21600"/>
              <a:gd name="T26" fmla="*/ 2147483646 w 21600"/>
              <a:gd name="T27" fmla="*/ 2147483646 h 21600"/>
              <a:gd name="T28" fmla="*/ 2147483646 w 21600"/>
              <a:gd name="T29" fmla="*/ 2147483646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a:extLst>
              <a:ext uri="{FF2B5EF4-FFF2-40B4-BE49-F238E27FC236}">
                <a16:creationId xmlns:a16="http://schemas.microsoft.com/office/drawing/2014/main" id="{43DB7A0D-F346-28FC-49BF-A3CDD049A76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80E25794-8DAC-4B94-B5F5-40B389FA045B}"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28674" name="灯片编号占位符 4">
            <a:extLst>
              <a:ext uri="{FF2B5EF4-FFF2-40B4-BE49-F238E27FC236}">
                <a16:creationId xmlns:a16="http://schemas.microsoft.com/office/drawing/2014/main" id="{2F73DFD4-8898-88B8-4054-19BDEBDEF03B}"/>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42C7755C-A6B2-43E3-A1B2-125CC378B756}" type="slidenum">
              <a:rPr altLang="zh-CN" sz="1000" b="0">
                <a:solidFill>
                  <a:schemeClr val="bg1"/>
                </a:solidFill>
                <a:latin typeface="Arial" panose="020B0604020202020204" pitchFamily="34" charset="0"/>
                <a:ea typeface="宋体" panose="02010600030101010101" pitchFamily="2" charset="-122"/>
              </a:rPr>
              <a:pPr/>
              <a:t>23</a:t>
            </a:fld>
            <a:endParaRPr lang="zh-CN" altLang="zh-CN" sz="1000" b="0">
              <a:solidFill>
                <a:schemeClr val="bg1"/>
              </a:solidFill>
              <a:latin typeface="Arial" panose="020B0604020202020204" pitchFamily="34" charset="0"/>
              <a:ea typeface="宋体" panose="02010600030101010101" pitchFamily="2" charset="-122"/>
            </a:endParaRPr>
          </a:p>
        </p:txBody>
      </p:sp>
      <p:grpSp>
        <p:nvGrpSpPr>
          <p:cNvPr id="51204" name="Group 2">
            <a:extLst>
              <a:ext uri="{FF2B5EF4-FFF2-40B4-BE49-F238E27FC236}">
                <a16:creationId xmlns:a16="http://schemas.microsoft.com/office/drawing/2014/main" id="{6F0C0AD7-6FD4-A591-1E1D-B2B98D0AA977}"/>
              </a:ext>
            </a:extLst>
          </p:cNvPr>
          <p:cNvGrpSpPr>
            <a:grpSpLocks/>
          </p:cNvGrpSpPr>
          <p:nvPr/>
        </p:nvGrpSpPr>
        <p:grpSpPr bwMode="auto">
          <a:xfrm>
            <a:off x="1763638" y="1193700"/>
            <a:ext cx="8447131" cy="4419700"/>
            <a:chOff x="233" y="949"/>
            <a:chExt cx="5285" cy="2699"/>
          </a:xfrm>
        </p:grpSpPr>
        <p:sp>
          <p:nvSpPr>
            <p:cNvPr id="325635" name="AutoShape 3">
              <a:extLst>
                <a:ext uri="{FF2B5EF4-FFF2-40B4-BE49-F238E27FC236}">
                  <a16:creationId xmlns:a16="http://schemas.microsoft.com/office/drawing/2014/main" id="{214C7389-7CD9-52E1-C7C5-4AAB72E6320D}"/>
                </a:ext>
              </a:extLst>
            </p:cNvPr>
            <p:cNvSpPr>
              <a:spLocks noChangeArrowheads="1"/>
            </p:cNvSpPr>
            <p:nvPr/>
          </p:nvSpPr>
          <p:spPr bwMode="auto">
            <a:xfrm rot="-5400424">
              <a:off x="450" y="1318"/>
              <a:ext cx="2112" cy="2545"/>
            </a:xfrm>
            <a:prstGeom prst="homePlate">
              <a:avLst>
                <a:gd name="adj" fmla="val 4704"/>
              </a:avLst>
            </a:prstGeom>
            <a:solidFill>
              <a:srgbClr val="CCFFCC"/>
            </a:solidFill>
            <a:ln w="6350">
              <a:solidFill>
                <a:schemeClr val="tx1"/>
              </a:solidFill>
              <a:miter lim="800000"/>
            </a:ln>
            <a:effectLst>
              <a:outerShdw dist="107763" dir="2700000" algn="ctr" rotWithShape="0">
                <a:srgbClr val="000000">
                  <a:alpha val="50000"/>
                </a:srgbClr>
              </a:outerShdw>
            </a:effectLst>
          </p:spPr>
          <p:txBody>
            <a:bodyPr vert="eaVert" wrap="none" lIns="0" tIns="0" rIns="0" bIns="0" anchor="ctr"/>
            <a:lstStyle/>
            <a:p>
              <a:pPr algn="ctr" eaLnBrk="1" hangingPunct="1">
                <a:defRPr/>
              </a:pPr>
              <a:endParaRPr lang="zh-CN" altLang="zh-CN">
                <a:effectLst>
                  <a:outerShdw blurRad="38100" dist="38100" dir="2700000" algn="tl">
                    <a:srgbClr val="000000"/>
                  </a:outerShdw>
                </a:effectLst>
                <a:latin typeface="Arial" charset="0"/>
                <a:ea typeface="宋体" pitchFamily="2" charset="-122"/>
              </a:endParaRPr>
            </a:p>
          </p:txBody>
        </p:sp>
        <p:sp>
          <p:nvSpPr>
            <p:cNvPr id="51208" name="Rectangle 4">
              <a:extLst>
                <a:ext uri="{FF2B5EF4-FFF2-40B4-BE49-F238E27FC236}">
                  <a16:creationId xmlns:a16="http://schemas.microsoft.com/office/drawing/2014/main" id="{FB94351C-18A2-523B-0C02-1531A811AAA4}"/>
                </a:ext>
              </a:extLst>
            </p:cNvPr>
            <p:cNvSpPr>
              <a:spLocks noChangeArrowheads="1"/>
            </p:cNvSpPr>
            <p:nvPr/>
          </p:nvSpPr>
          <p:spPr bwMode="auto">
            <a:xfrm>
              <a:off x="316" y="2160"/>
              <a:ext cx="256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a:tabLst>
                  <a:tab pos="8521700" algn="r"/>
                </a:tabLst>
                <a:defRPr sz="2400" b="1">
                  <a:solidFill>
                    <a:srgbClr val="FF3300"/>
                  </a:solidFill>
                  <a:latin typeface="Verdana" panose="020B0604030504040204" pitchFamily="34" charset="0"/>
                  <a:ea typeface="华文中宋" panose="02010600040101010101" pitchFamily="2" charset="-122"/>
                </a:defRPr>
              </a:lvl1pPr>
              <a:lvl2pPr marL="190500" indent="-188913" defTabSz="330200">
                <a:tabLst>
                  <a:tab pos="8521700" algn="r"/>
                </a:tabLst>
                <a:defRPr sz="2400" b="1">
                  <a:solidFill>
                    <a:srgbClr val="FF3300"/>
                  </a:solidFill>
                  <a:latin typeface="Verdana" panose="020B0604030504040204" pitchFamily="34" charset="0"/>
                  <a:ea typeface="华文中宋" panose="02010600040101010101" pitchFamily="2" charset="-122"/>
                </a:defRPr>
              </a:lvl2pPr>
              <a:lvl3pPr marL="11430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3pPr>
              <a:lvl4pPr marL="16002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4pPr>
              <a:lvl5pPr marL="20574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5pPr>
              <a:lvl6pPr marL="25146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6pPr>
              <a:lvl7pPr marL="29718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7pPr>
              <a:lvl8pPr marL="34290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8pPr>
              <a:lvl9pPr marL="38862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9pPr>
            </a:lstStyle>
            <a:p>
              <a:pPr lvl="1" eaLnBrk="1" hangingPunct="1">
                <a:buFont typeface="Arial" panose="020B0604020202020204" pitchFamily="34" charset="0"/>
                <a:buNone/>
              </a:pPr>
              <a:endParaRPr lang="zh-CN" altLang="de-DE" sz="1200" b="0">
                <a:solidFill>
                  <a:schemeClr val="tx1"/>
                </a:solidFill>
                <a:latin typeface="Times New Roman" panose="02020603050405020304" pitchFamily="18" charset="0"/>
                <a:ea typeface="宋体" panose="02010600030101010101" pitchFamily="2" charset="-122"/>
              </a:endParaRPr>
            </a:p>
          </p:txBody>
        </p:sp>
        <p:sp>
          <p:nvSpPr>
            <p:cNvPr id="325637" name="Rectangle 5">
              <a:extLst>
                <a:ext uri="{FF2B5EF4-FFF2-40B4-BE49-F238E27FC236}">
                  <a16:creationId xmlns:a16="http://schemas.microsoft.com/office/drawing/2014/main" id="{CADEAABD-0821-5AEB-5C4A-230D75149E6A}"/>
                </a:ext>
              </a:extLst>
            </p:cNvPr>
            <p:cNvSpPr>
              <a:spLocks noChangeArrowheads="1"/>
            </p:cNvSpPr>
            <p:nvPr/>
          </p:nvSpPr>
          <p:spPr bwMode="auto">
            <a:xfrm>
              <a:off x="288" y="949"/>
              <a:ext cx="5190" cy="301"/>
            </a:xfrm>
            <a:prstGeom prst="rect">
              <a:avLst/>
            </a:prstGeom>
            <a:solidFill>
              <a:srgbClr val="C0C0C0"/>
            </a:solidFill>
            <a:ln w="6350">
              <a:noFill/>
              <a:miter lim="800000"/>
            </a:ln>
            <a:effectLst>
              <a:outerShdw dist="107763" dir="2700000" algn="ctr" rotWithShape="0">
                <a:srgbClr val="000000">
                  <a:alpha val="50000"/>
                </a:srgbClr>
              </a:outerShdw>
            </a:effectLst>
          </p:spPr>
          <p:txBody>
            <a:bodyPr lIns="0" tIns="0" rIns="0" bIns="0" anchor="ctr">
              <a:spAutoFit/>
            </a:bodyPr>
            <a:lstStyle/>
            <a:p>
              <a:pPr algn="ctr">
                <a:defRPr/>
              </a:pPr>
              <a:r>
                <a:rPr lang="zh-CN" altLang="en-US" sz="3200">
                  <a:solidFill>
                    <a:srgbClr val="FFFF66"/>
                  </a:solidFill>
                  <a:effectLst>
                    <a:outerShdw blurRad="38100" dist="38100" dir="2700000" algn="tl">
                      <a:srgbClr val="000000"/>
                    </a:outerShdw>
                  </a:effectLst>
                  <a:latin typeface="Arial" charset="0"/>
                  <a:ea typeface="宋体" pitchFamily="2" charset="-122"/>
                </a:rPr>
                <a:t>直接法和间接法</a:t>
              </a:r>
            </a:p>
          </p:txBody>
        </p:sp>
        <p:sp>
          <p:nvSpPr>
            <p:cNvPr id="325638" name="Rectangle 6">
              <a:extLst>
                <a:ext uri="{FF2B5EF4-FFF2-40B4-BE49-F238E27FC236}">
                  <a16:creationId xmlns:a16="http://schemas.microsoft.com/office/drawing/2014/main" id="{2A9B1909-988F-90C1-7472-0857686B7BC2}"/>
                </a:ext>
              </a:extLst>
            </p:cNvPr>
            <p:cNvSpPr>
              <a:spLocks noChangeArrowheads="1"/>
            </p:cNvSpPr>
            <p:nvPr/>
          </p:nvSpPr>
          <p:spPr bwMode="auto">
            <a:xfrm>
              <a:off x="240" y="1728"/>
              <a:ext cx="2640" cy="1920"/>
            </a:xfrm>
            <a:prstGeom prst="rect">
              <a:avLst/>
            </a:prstGeom>
            <a:noFill/>
            <a:ln w="9525">
              <a:noFill/>
              <a:miter lim="800000"/>
            </a:ln>
            <a:effectLst/>
          </p:spPr>
          <p:txBody>
            <a:bodyPr>
              <a:spAutoFit/>
            </a:bodyPr>
            <a:lstStyle/>
            <a:p>
              <a:pPr>
                <a:defRPr/>
              </a:pPr>
              <a:r>
                <a:rPr lang="zh-CN" altLang="en-US" sz="2000">
                  <a:solidFill>
                    <a:srgbClr val="FF6600"/>
                  </a:solidFill>
                  <a:latin typeface="宋体" pitchFamily="2" charset="-122"/>
                  <a:ea typeface="黑体" pitchFamily="2" charset="-122"/>
                </a:rPr>
                <a:t>直接法</a:t>
              </a:r>
              <a:r>
                <a:rPr lang="zh-CN" altLang="en-US" sz="2000">
                  <a:latin typeface="宋体" pitchFamily="2" charset="-122"/>
                  <a:ea typeface="黑体" pitchFamily="2" charset="-122"/>
                </a:rPr>
                <a:t>是通过现金收入和支出的主要类别反映来自企业经营活动的现金流量。</a:t>
              </a:r>
              <a:endParaRPr lang="zh-CN" altLang="en-US">
                <a:latin typeface="Arial" charset="0"/>
                <a:ea typeface="黑体" pitchFamily="2" charset="-122"/>
              </a:endParaRPr>
            </a:p>
            <a:p>
              <a:pPr eaLnBrk="1" hangingPunct="1">
                <a:spcBef>
                  <a:spcPct val="50000"/>
                </a:spcBef>
                <a:defRPr/>
              </a:pPr>
              <a:r>
                <a:rPr lang="zh-CN" altLang="en-US" sz="2000">
                  <a:latin typeface="宋体" pitchFamily="2" charset="-122"/>
                  <a:ea typeface="黑体" pitchFamily="2" charset="-122"/>
                </a:rPr>
                <a:t>各个现金流量与流出项目的数据可以从会计记录中直接获得，也可以在利润表上营业收入、营运成本等数据的基础上，通过调整获得。</a:t>
              </a:r>
            </a:p>
            <a:p>
              <a:pPr eaLnBrk="1" hangingPunct="1">
                <a:spcBef>
                  <a:spcPct val="50000"/>
                </a:spcBef>
                <a:defRPr/>
              </a:pPr>
              <a:r>
                <a:rPr lang="zh-CN" altLang="en-US" sz="2000">
                  <a:latin typeface="宋体" pitchFamily="2" charset="-122"/>
                  <a:ea typeface="黑体" pitchFamily="2" charset="-122"/>
                </a:rPr>
                <a:t>此方法有助于评价企业未来现金流量。</a:t>
              </a:r>
              <a:endParaRPr lang="zh-CN" altLang="en-US" sz="2000">
                <a:effectLst>
                  <a:outerShdw blurRad="38100" dist="38100" dir="2700000" algn="tl">
                    <a:srgbClr val="C0C0C0"/>
                  </a:outerShdw>
                </a:effectLst>
                <a:latin typeface="宋体" pitchFamily="2" charset="-122"/>
                <a:ea typeface="黑体" pitchFamily="2" charset="-122"/>
              </a:endParaRPr>
            </a:p>
          </p:txBody>
        </p:sp>
        <p:sp>
          <p:nvSpPr>
            <p:cNvPr id="51211" name="AutoShape 7">
              <a:extLst>
                <a:ext uri="{FF2B5EF4-FFF2-40B4-BE49-F238E27FC236}">
                  <a16:creationId xmlns:a16="http://schemas.microsoft.com/office/drawing/2014/main" id="{C4A7266B-5A61-6828-340A-9EB1123D9A2A}"/>
                </a:ext>
              </a:extLst>
            </p:cNvPr>
            <p:cNvSpPr>
              <a:spLocks noChangeArrowheads="1"/>
            </p:cNvSpPr>
            <p:nvPr/>
          </p:nvSpPr>
          <p:spPr bwMode="auto">
            <a:xfrm rot="-5400424">
              <a:off x="3190" y="1318"/>
              <a:ext cx="2112" cy="2545"/>
            </a:xfrm>
            <a:prstGeom prst="homePlate">
              <a:avLst>
                <a:gd name="adj" fmla="val 4704"/>
              </a:avLst>
            </a:prstGeom>
            <a:solidFill>
              <a:schemeClr val="bg1"/>
            </a:solidFill>
            <a:ln w="6350">
              <a:solidFill>
                <a:schemeClr val="tx1"/>
              </a:solidFill>
              <a:miter lim="800000"/>
              <a:headEnd/>
              <a:tailEnd/>
            </a:ln>
            <a:effectLst>
              <a:outerShdw dist="107763" dir="2700000" algn="ctr" rotWithShape="0">
                <a:srgbClr val="000000">
                  <a:alpha val="50000"/>
                </a:srgbClr>
              </a:outerShdw>
            </a:effectLst>
          </p:spPr>
          <p:txBody>
            <a:bodyPr vert="eaVert" wrap="none" lIns="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lnSpc>
                  <a:spcPct val="360000"/>
                </a:lnSpc>
              </a:pPr>
              <a:endParaRPr lang="zh-CN" altLang="zh-CN" sz="1800" b="0">
                <a:solidFill>
                  <a:schemeClr val="tx1"/>
                </a:solidFill>
                <a:latin typeface="Arial" panose="020B0604020202020204" pitchFamily="34" charset="0"/>
                <a:ea typeface="宋体" panose="02010600030101010101" pitchFamily="2" charset="-122"/>
              </a:endParaRPr>
            </a:p>
          </p:txBody>
        </p:sp>
        <p:sp>
          <p:nvSpPr>
            <p:cNvPr id="51212" name="Rectangle 8">
              <a:extLst>
                <a:ext uri="{FF2B5EF4-FFF2-40B4-BE49-F238E27FC236}">
                  <a16:creationId xmlns:a16="http://schemas.microsoft.com/office/drawing/2014/main" id="{3DB8109B-797B-4680-9780-67E9D827C3DD}"/>
                </a:ext>
              </a:extLst>
            </p:cNvPr>
            <p:cNvSpPr>
              <a:spLocks noChangeArrowheads="1"/>
            </p:cNvSpPr>
            <p:nvPr/>
          </p:nvSpPr>
          <p:spPr bwMode="auto">
            <a:xfrm>
              <a:off x="3024" y="1776"/>
              <a:ext cx="2448" cy="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b="0">
                  <a:solidFill>
                    <a:srgbClr val="FF6600"/>
                  </a:solidFill>
                  <a:latin typeface="黑体" panose="02010609060101010101" pitchFamily="49" charset="-122"/>
                  <a:ea typeface="黑体" panose="02010609060101010101" pitchFamily="49" charset="-122"/>
                </a:rPr>
                <a:t>间接法</a:t>
              </a:r>
              <a:r>
                <a:rPr lang="zh-CN" altLang="en-US" sz="2000" b="0">
                  <a:solidFill>
                    <a:schemeClr val="tx1"/>
                  </a:solidFill>
                  <a:latin typeface="黑体" panose="02010609060101010101" pitchFamily="49" charset="-122"/>
                  <a:ea typeface="黑体" panose="02010609060101010101" pitchFamily="49" charset="-122"/>
                </a:rPr>
                <a:t>以本期净利润为起算点，调整不涉及现金的收入、费用、营业外收支等有关项目的增减变动，据此计算出经营活动产生的现金流量。</a:t>
              </a:r>
            </a:p>
          </p:txBody>
        </p:sp>
      </p:grpSp>
      <p:sp>
        <p:nvSpPr>
          <p:cNvPr id="51205" name="Rectangle 9">
            <a:extLst>
              <a:ext uri="{FF2B5EF4-FFF2-40B4-BE49-F238E27FC236}">
                <a16:creationId xmlns:a16="http://schemas.microsoft.com/office/drawing/2014/main" id="{99245084-58A3-661B-649D-48B18B394E5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现金流量表的编制方法</a:t>
            </a:r>
          </a:p>
        </p:txBody>
      </p:sp>
      <p:sp>
        <p:nvSpPr>
          <p:cNvPr id="51206" name="Text Box 10">
            <a:extLst>
              <a:ext uri="{FF2B5EF4-FFF2-40B4-BE49-F238E27FC236}">
                <a16:creationId xmlns:a16="http://schemas.microsoft.com/office/drawing/2014/main" id="{E2CBFB38-A74A-0C53-CB18-16D9464817F4}"/>
              </a:ext>
            </a:extLst>
          </p:cNvPr>
          <p:cNvSpPr txBox="1">
            <a:spLocks noChangeArrowheads="1"/>
          </p:cNvSpPr>
          <p:nvPr/>
        </p:nvSpPr>
        <p:spPr bwMode="auto">
          <a:xfrm>
            <a:off x="1774825" y="5876926"/>
            <a:ext cx="8066088" cy="57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lnSpc>
                <a:spcPct val="50000"/>
              </a:lnSpc>
              <a:spcBef>
                <a:spcPct val="50000"/>
              </a:spcBef>
              <a:buFont typeface="Arial" panose="020B0604020202020204" pitchFamily="34" charset="0"/>
              <a:buNone/>
            </a:pPr>
            <a:r>
              <a:rPr lang="zh-CN" altLang="en-US" sz="2000">
                <a:latin typeface="Arial" panose="020B0604020202020204" pitchFamily="34" charset="0"/>
              </a:rPr>
              <a:t>现金流量表：                      直接法编制</a:t>
            </a:r>
          </a:p>
          <a:p>
            <a:pPr eaLnBrk="1" hangingPunct="1">
              <a:lnSpc>
                <a:spcPct val="50000"/>
              </a:lnSpc>
              <a:spcBef>
                <a:spcPct val="50000"/>
              </a:spcBef>
              <a:buFont typeface="Arial" panose="020B0604020202020204" pitchFamily="34" charset="0"/>
              <a:buNone/>
            </a:pPr>
            <a:r>
              <a:rPr lang="zh-CN" altLang="en-US" sz="2000">
                <a:latin typeface="Arial" panose="020B0604020202020204" pitchFamily="34" charset="0"/>
              </a:rPr>
              <a:t>现金流量表附注补充资料：间接法反映经营活动现金流量</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a:extLst>
              <a:ext uri="{FF2B5EF4-FFF2-40B4-BE49-F238E27FC236}">
                <a16:creationId xmlns:a16="http://schemas.microsoft.com/office/drawing/2014/main" id="{43DB7A0D-F346-28FC-49BF-A3CDD049A76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80E25794-8DAC-4B94-B5F5-40B389FA045B}"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28674" name="灯片编号占位符 4">
            <a:extLst>
              <a:ext uri="{FF2B5EF4-FFF2-40B4-BE49-F238E27FC236}">
                <a16:creationId xmlns:a16="http://schemas.microsoft.com/office/drawing/2014/main" id="{2F73DFD4-8898-88B8-4054-19BDEBDEF03B}"/>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42C7755C-A6B2-43E3-A1B2-125CC378B756}" type="slidenum">
              <a:rPr altLang="zh-CN" sz="1000" b="0">
                <a:solidFill>
                  <a:schemeClr val="bg1"/>
                </a:solidFill>
                <a:latin typeface="Arial" panose="020B0604020202020204" pitchFamily="34" charset="0"/>
                <a:ea typeface="宋体" panose="02010600030101010101" pitchFamily="2" charset="-122"/>
              </a:rPr>
              <a:pPr/>
              <a:t>24</a:t>
            </a:fld>
            <a:endParaRPr lang="zh-CN" altLang="zh-CN" sz="1000" b="0">
              <a:solidFill>
                <a:schemeClr val="bg1"/>
              </a:solidFill>
              <a:latin typeface="Arial" panose="020B0604020202020204" pitchFamily="34" charset="0"/>
              <a:ea typeface="宋体" panose="02010600030101010101" pitchFamily="2" charset="-122"/>
            </a:endParaRPr>
          </a:p>
        </p:txBody>
      </p:sp>
      <p:grpSp>
        <p:nvGrpSpPr>
          <p:cNvPr id="51204" name="Group 2">
            <a:extLst>
              <a:ext uri="{FF2B5EF4-FFF2-40B4-BE49-F238E27FC236}">
                <a16:creationId xmlns:a16="http://schemas.microsoft.com/office/drawing/2014/main" id="{6F0C0AD7-6FD4-A591-1E1D-B2B98D0AA977}"/>
              </a:ext>
            </a:extLst>
          </p:cNvPr>
          <p:cNvGrpSpPr>
            <a:grpSpLocks/>
          </p:cNvGrpSpPr>
          <p:nvPr/>
        </p:nvGrpSpPr>
        <p:grpSpPr bwMode="auto">
          <a:xfrm>
            <a:off x="1752153" y="1855427"/>
            <a:ext cx="8295291" cy="2168092"/>
            <a:chOff x="288" y="949"/>
            <a:chExt cx="5190" cy="1324"/>
          </a:xfrm>
        </p:grpSpPr>
        <p:sp>
          <p:nvSpPr>
            <p:cNvPr id="51208" name="Rectangle 4">
              <a:extLst>
                <a:ext uri="{FF2B5EF4-FFF2-40B4-BE49-F238E27FC236}">
                  <a16:creationId xmlns:a16="http://schemas.microsoft.com/office/drawing/2014/main" id="{FB94351C-18A2-523B-0C02-1531A811AAA4}"/>
                </a:ext>
              </a:extLst>
            </p:cNvPr>
            <p:cNvSpPr>
              <a:spLocks noChangeArrowheads="1"/>
            </p:cNvSpPr>
            <p:nvPr/>
          </p:nvSpPr>
          <p:spPr bwMode="auto">
            <a:xfrm>
              <a:off x="316" y="2160"/>
              <a:ext cx="256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a:tabLst>
                  <a:tab pos="8521700" algn="r"/>
                </a:tabLst>
                <a:defRPr sz="2400" b="1">
                  <a:solidFill>
                    <a:srgbClr val="FF3300"/>
                  </a:solidFill>
                  <a:latin typeface="Verdana" panose="020B0604030504040204" pitchFamily="34" charset="0"/>
                  <a:ea typeface="华文中宋" panose="02010600040101010101" pitchFamily="2" charset="-122"/>
                </a:defRPr>
              </a:lvl1pPr>
              <a:lvl2pPr marL="190500" indent="-188913" defTabSz="330200">
                <a:tabLst>
                  <a:tab pos="8521700" algn="r"/>
                </a:tabLst>
                <a:defRPr sz="2400" b="1">
                  <a:solidFill>
                    <a:srgbClr val="FF3300"/>
                  </a:solidFill>
                  <a:latin typeface="Verdana" panose="020B0604030504040204" pitchFamily="34" charset="0"/>
                  <a:ea typeface="华文中宋" panose="02010600040101010101" pitchFamily="2" charset="-122"/>
                </a:defRPr>
              </a:lvl2pPr>
              <a:lvl3pPr marL="11430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3pPr>
              <a:lvl4pPr marL="16002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4pPr>
              <a:lvl5pPr marL="20574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5pPr>
              <a:lvl6pPr marL="25146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6pPr>
              <a:lvl7pPr marL="29718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7pPr>
              <a:lvl8pPr marL="34290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8pPr>
              <a:lvl9pPr marL="38862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9pPr>
            </a:lstStyle>
            <a:p>
              <a:pPr lvl="1" eaLnBrk="1" hangingPunct="1">
                <a:buFont typeface="Arial" panose="020B0604020202020204" pitchFamily="34" charset="0"/>
                <a:buNone/>
              </a:pPr>
              <a:endParaRPr lang="zh-CN" altLang="de-DE" sz="1200" b="0">
                <a:solidFill>
                  <a:schemeClr val="tx1"/>
                </a:solidFill>
                <a:latin typeface="Times New Roman" panose="02020603050405020304" pitchFamily="18" charset="0"/>
                <a:ea typeface="宋体" panose="02010600030101010101" pitchFamily="2" charset="-122"/>
              </a:endParaRPr>
            </a:p>
          </p:txBody>
        </p:sp>
        <p:sp>
          <p:nvSpPr>
            <p:cNvPr id="325637" name="Rectangle 5">
              <a:extLst>
                <a:ext uri="{FF2B5EF4-FFF2-40B4-BE49-F238E27FC236}">
                  <a16:creationId xmlns:a16="http://schemas.microsoft.com/office/drawing/2014/main" id="{CADEAABD-0821-5AEB-5C4A-230D75149E6A}"/>
                </a:ext>
              </a:extLst>
            </p:cNvPr>
            <p:cNvSpPr>
              <a:spLocks noChangeArrowheads="1"/>
            </p:cNvSpPr>
            <p:nvPr/>
          </p:nvSpPr>
          <p:spPr bwMode="auto">
            <a:xfrm>
              <a:off x="288" y="949"/>
              <a:ext cx="5190" cy="301"/>
            </a:xfrm>
            <a:prstGeom prst="rect">
              <a:avLst/>
            </a:prstGeom>
            <a:solidFill>
              <a:srgbClr val="C0C0C0"/>
            </a:solidFill>
            <a:ln w="6350">
              <a:noFill/>
              <a:miter lim="800000"/>
            </a:ln>
            <a:effectLst>
              <a:outerShdw dist="107763" dir="2700000" algn="ctr" rotWithShape="0">
                <a:srgbClr val="000000">
                  <a:alpha val="50000"/>
                </a:srgbClr>
              </a:outerShdw>
            </a:effectLst>
          </p:spPr>
          <p:txBody>
            <a:bodyPr lIns="0" tIns="0" rIns="0" bIns="0" anchor="ctr">
              <a:spAutoFit/>
            </a:bodyPr>
            <a:lstStyle/>
            <a:p>
              <a:pPr algn="ctr">
                <a:defRPr/>
              </a:pPr>
              <a:r>
                <a:rPr lang="zh-CN" altLang="en-US" sz="3200" dirty="0">
                  <a:solidFill>
                    <a:srgbClr val="FFFF66"/>
                  </a:solidFill>
                  <a:effectLst>
                    <a:outerShdw blurRad="38100" dist="38100" dir="2700000" algn="tl">
                      <a:srgbClr val="000000"/>
                    </a:outerShdw>
                  </a:effectLst>
                  <a:latin typeface="Arial" charset="0"/>
                  <a:ea typeface="宋体" pitchFamily="2" charset="-122"/>
                </a:rPr>
                <a:t>工作底稿法</a:t>
              </a:r>
            </a:p>
          </p:txBody>
        </p:sp>
      </p:grpSp>
      <p:sp>
        <p:nvSpPr>
          <p:cNvPr id="51205" name="Rectangle 9">
            <a:extLst>
              <a:ext uri="{FF2B5EF4-FFF2-40B4-BE49-F238E27FC236}">
                <a16:creationId xmlns:a16="http://schemas.microsoft.com/office/drawing/2014/main" id="{99245084-58A3-661B-649D-48B18B394E5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现金流量表的编制方法</a:t>
            </a:r>
          </a:p>
        </p:txBody>
      </p:sp>
      <p:grpSp>
        <p:nvGrpSpPr>
          <p:cNvPr id="2" name="Group 2">
            <a:extLst>
              <a:ext uri="{FF2B5EF4-FFF2-40B4-BE49-F238E27FC236}">
                <a16:creationId xmlns:a16="http://schemas.microsoft.com/office/drawing/2014/main" id="{FD1EF69D-20AD-93C9-33E3-3131D95C9F2F}"/>
              </a:ext>
            </a:extLst>
          </p:cNvPr>
          <p:cNvGrpSpPr>
            <a:grpSpLocks/>
          </p:cNvGrpSpPr>
          <p:nvPr/>
        </p:nvGrpSpPr>
        <p:grpSpPr bwMode="auto">
          <a:xfrm>
            <a:off x="1792111" y="3114689"/>
            <a:ext cx="8295291" cy="1807835"/>
            <a:chOff x="285" y="1169"/>
            <a:chExt cx="5190" cy="1104"/>
          </a:xfrm>
        </p:grpSpPr>
        <p:sp>
          <p:nvSpPr>
            <p:cNvPr id="3" name="Rectangle 4">
              <a:extLst>
                <a:ext uri="{FF2B5EF4-FFF2-40B4-BE49-F238E27FC236}">
                  <a16:creationId xmlns:a16="http://schemas.microsoft.com/office/drawing/2014/main" id="{6C47C011-429F-E882-20EF-965836C1125B}"/>
                </a:ext>
              </a:extLst>
            </p:cNvPr>
            <p:cNvSpPr>
              <a:spLocks noChangeArrowheads="1"/>
            </p:cNvSpPr>
            <p:nvPr/>
          </p:nvSpPr>
          <p:spPr bwMode="auto">
            <a:xfrm>
              <a:off x="316" y="2160"/>
              <a:ext cx="256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a:tabLst>
                  <a:tab pos="8521700" algn="r"/>
                </a:tabLst>
                <a:defRPr sz="2400" b="1">
                  <a:solidFill>
                    <a:srgbClr val="FF3300"/>
                  </a:solidFill>
                  <a:latin typeface="Verdana" panose="020B0604030504040204" pitchFamily="34" charset="0"/>
                  <a:ea typeface="华文中宋" panose="02010600040101010101" pitchFamily="2" charset="-122"/>
                </a:defRPr>
              </a:lvl1pPr>
              <a:lvl2pPr marL="190500" indent="-188913" defTabSz="330200">
                <a:tabLst>
                  <a:tab pos="8521700" algn="r"/>
                </a:tabLst>
                <a:defRPr sz="2400" b="1">
                  <a:solidFill>
                    <a:srgbClr val="FF3300"/>
                  </a:solidFill>
                  <a:latin typeface="Verdana" panose="020B0604030504040204" pitchFamily="34" charset="0"/>
                  <a:ea typeface="华文中宋" panose="02010600040101010101" pitchFamily="2" charset="-122"/>
                </a:defRPr>
              </a:lvl2pPr>
              <a:lvl3pPr marL="11430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3pPr>
              <a:lvl4pPr marL="16002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4pPr>
              <a:lvl5pPr marL="20574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5pPr>
              <a:lvl6pPr marL="25146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6pPr>
              <a:lvl7pPr marL="29718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7pPr>
              <a:lvl8pPr marL="34290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8pPr>
              <a:lvl9pPr marL="38862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9pPr>
            </a:lstStyle>
            <a:p>
              <a:pPr lvl="1" eaLnBrk="1" hangingPunct="1">
                <a:buFont typeface="Arial" panose="020B0604020202020204" pitchFamily="34" charset="0"/>
                <a:buNone/>
              </a:pPr>
              <a:endParaRPr lang="zh-CN" altLang="de-DE" sz="1200" b="0">
                <a:solidFill>
                  <a:schemeClr val="tx1"/>
                </a:solidFill>
                <a:latin typeface="Times New Roman" panose="02020603050405020304" pitchFamily="18" charset="0"/>
                <a:ea typeface="宋体" panose="02010600030101010101" pitchFamily="2" charset="-122"/>
              </a:endParaRPr>
            </a:p>
          </p:txBody>
        </p:sp>
        <p:sp>
          <p:nvSpPr>
            <p:cNvPr id="4" name="Rectangle 5">
              <a:extLst>
                <a:ext uri="{FF2B5EF4-FFF2-40B4-BE49-F238E27FC236}">
                  <a16:creationId xmlns:a16="http://schemas.microsoft.com/office/drawing/2014/main" id="{18552A1E-0921-54B9-78B6-82D6A69DB0C3}"/>
                </a:ext>
              </a:extLst>
            </p:cNvPr>
            <p:cNvSpPr>
              <a:spLocks noChangeArrowheads="1"/>
            </p:cNvSpPr>
            <p:nvPr/>
          </p:nvSpPr>
          <p:spPr bwMode="auto">
            <a:xfrm>
              <a:off x="285" y="1169"/>
              <a:ext cx="5190" cy="301"/>
            </a:xfrm>
            <a:prstGeom prst="rect">
              <a:avLst/>
            </a:prstGeom>
            <a:solidFill>
              <a:srgbClr val="C0C0C0"/>
            </a:solidFill>
            <a:ln w="6350">
              <a:noFill/>
              <a:miter lim="800000"/>
            </a:ln>
            <a:effectLst>
              <a:outerShdw dist="107763" dir="2700000" algn="ctr" rotWithShape="0">
                <a:srgbClr val="000000">
                  <a:alpha val="50000"/>
                </a:srgbClr>
              </a:outerShdw>
            </a:effectLst>
          </p:spPr>
          <p:txBody>
            <a:bodyPr lIns="0" tIns="0" rIns="0" bIns="0" anchor="ctr">
              <a:spAutoFit/>
            </a:bodyPr>
            <a:lstStyle/>
            <a:p>
              <a:pPr algn="ctr">
                <a:defRPr/>
              </a:pPr>
              <a:r>
                <a:rPr lang="en-US" altLang="zh-CN" sz="3200" dirty="0">
                  <a:solidFill>
                    <a:srgbClr val="FFFF66"/>
                  </a:solidFill>
                  <a:effectLst>
                    <a:outerShdw blurRad="38100" dist="38100" dir="2700000" algn="tl">
                      <a:srgbClr val="000000"/>
                    </a:outerShdw>
                  </a:effectLst>
                  <a:latin typeface="Arial" charset="0"/>
                  <a:ea typeface="宋体" pitchFamily="2" charset="-122"/>
                </a:rPr>
                <a:t>T</a:t>
              </a:r>
              <a:r>
                <a:rPr lang="zh-CN" altLang="en-US" sz="3200" dirty="0">
                  <a:solidFill>
                    <a:srgbClr val="FFFF66"/>
                  </a:solidFill>
                  <a:effectLst>
                    <a:outerShdw blurRad="38100" dist="38100" dir="2700000" algn="tl">
                      <a:srgbClr val="000000"/>
                    </a:outerShdw>
                  </a:effectLst>
                  <a:latin typeface="Arial" charset="0"/>
                  <a:ea typeface="宋体" pitchFamily="2" charset="-122"/>
                </a:rPr>
                <a:t>型账户法</a:t>
              </a:r>
            </a:p>
          </p:txBody>
        </p:sp>
      </p:grpSp>
      <p:grpSp>
        <p:nvGrpSpPr>
          <p:cNvPr id="5" name="Group 2">
            <a:extLst>
              <a:ext uri="{FF2B5EF4-FFF2-40B4-BE49-F238E27FC236}">
                <a16:creationId xmlns:a16="http://schemas.microsoft.com/office/drawing/2014/main" id="{5C54FD81-F122-1BDD-BC04-75DEC47AC6AC}"/>
              </a:ext>
            </a:extLst>
          </p:cNvPr>
          <p:cNvGrpSpPr>
            <a:grpSpLocks/>
          </p:cNvGrpSpPr>
          <p:nvPr/>
        </p:nvGrpSpPr>
        <p:grpSpPr bwMode="auto">
          <a:xfrm>
            <a:off x="1792111" y="4373299"/>
            <a:ext cx="8295291" cy="2168092"/>
            <a:chOff x="288" y="949"/>
            <a:chExt cx="5190" cy="1324"/>
          </a:xfrm>
        </p:grpSpPr>
        <p:sp>
          <p:nvSpPr>
            <p:cNvPr id="6" name="Rectangle 4">
              <a:extLst>
                <a:ext uri="{FF2B5EF4-FFF2-40B4-BE49-F238E27FC236}">
                  <a16:creationId xmlns:a16="http://schemas.microsoft.com/office/drawing/2014/main" id="{CA535A2F-1E6C-5157-824D-629E0E2B0D59}"/>
                </a:ext>
              </a:extLst>
            </p:cNvPr>
            <p:cNvSpPr>
              <a:spLocks noChangeArrowheads="1"/>
            </p:cNvSpPr>
            <p:nvPr/>
          </p:nvSpPr>
          <p:spPr bwMode="auto">
            <a:xfrm>
              <a:off x="316" y="2160"/>
              <a:ext cx="256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a:tabLst>
                  <a:tab pos="8521700" algn="r"/>
                </a:tabLst>
                <a:defRPr sz="2400" b="1">
                  <a:solidFill>
                    <a:srgbClr val="FF3300"/>
                  </a:solidFill>
                  <a:latin typeface="Verdana" panose="020B0604030504040204" pitchFamily="34" charset="0"/>
                  <a:ea typeface="华文中宋" panose="02010600040101010101" pitchFamily="2" charset="-122"/>
                </a:defRPr>
              </a:lvl1pPr>
              <a:lvl2pPr marL="190500" indent="-188913" defTabSz="330200">
                <a:tabLst>
                  <a:tab pos="8521700" algn="r"/>
                </a:tabLst>
                <a:defRPr sz="2400" b="1">
                  <a:solidFill>
                    <a:srgbClr val="FF3300"/>
                  </a:solidFill>
                  <a:latin typeface="Verdana" panose="020B0604030504040204" pitchFamily="34" charset="0"/>
                  <a:ea typeface="华文中宋" panose="02010600040101010101" pitchFamily="2" charset="-122"/>
                </a:defRPr>
              </a:lvl2pPr>
              <a:lvl3pPr marL="11430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3pPr>
              <a:lvl4pPr marL="16002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4pPr>
              <a:lvl5pPr marL="20574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5pPr>
              <a:lvl6pPr marL="25146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6pPr>
              <a:lvl7pPr marL="29718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7pPr>
              <a:lvl8pPr marL="34290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8pPr>
              <a:lvl9pPr marL="38862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9pPr>
            </a:lstStyle>
            <a:p>
              <a:pPr lvl="1" eaLnBrk="1" hangingPunct="1">
                <a:buFont typeface="Arial" panose="020B0604020202020204" pitchFamily="34" charset="0"/>
                <a:buNone/>
              </a:pPr>
              <a:endParaRPr lang="zh-CN" altLang="de-DE" sz="1200" b="0">
                <a:solidFill>
                  <a:schemeClr val="tx1"/>
                </a:solidFill>
                <a:latin typeface="Times New Roman" panose="02020603050405020304" pitchFamily="18" charset="0"/>
                <a:ea typeface="宋体" panose="02010600030101010101" pitchFamily="2" charset="-122"/>
              </a:endParaRPr>
            </a:p>
          </p:txBody>
        </p:sp>
        <p:sp>
          <p:nvSpPr>
            <p:cNvPr id="7" name="Rectangle 5">
              <a:extLst>
                <a:ext uri="{FF2B5EF4-FFF2-40B4-BE49-F238E27FC236}">
                  <a16:creationId xmlns:a16="http://schemas.microsoft.com/office/drawing/2014/main" id="{D8039C12-E684-1BF0-6842-CDF19861A93B}"/>
                </a:ext>
              </a:extLst>
            </p:cNvPr>
            <p:cNvSpPr>
              <a:spLocks noChangeArrowheads="1"/>
            </p:cNvSpPr>
            <p:nvPr/>
          </p:nvSpPr>
          <p:spPr bwMode="auto">
            <a:xfrm>
              <a:off x="288" y="949"/>
              <a:ext cx="5190" cy="301"/>
            </a:xfrm>
            <a:prstGeom prst="rect">
              <a:avLst/>
            </a:prstGeom>
            <a:solidFill>
              <a:srgbClr val="C0C0C0"/>
            </a:solidFill>
            <a:ln w="6350">
              <a:noFill/>
              <a:miter lim="800000"/>
            </a:ln>
            <a:effectLst>
              <a:outerShdw dist="107763" dir="2700000" algn="ctr" rotWithShape="0">
                <a:srgbClr val="000000">
                  <a:alpha val="50000"/>
                </a:srgbClr>
              </a:outerShdw>
            </a:effectLst>
          </p:spPr>
          <p:txBody>
            <a:bodyPr lIns="0" tIns="0" rIns="0" bIns="0" anchor="ctr">
              <a:spAutoFit/>
            </a:bodyPr>
            <a:lstStyle/>
            <a:p>
              <a:pPr algn="ctr">
                <a:defRPr/>
              </a:pPr>
              <a:r>
                <a:rPr lang="zh-CN" altLang="en-US" sz="3200" dirty="0">
                  <a:solidFill>
                    <a:srgbClr val="FFFF66"/>
                  </a:solidFill>
                  <a:effectLst>
                    <a:outerShdw blurRad="38100" dist="38100" dir="2700000" algn="tl">
                      <a:srgbClr val="000000"/>
                    </a:outerShdw>
                  </a:effectLst>
                  <a:latin typeface="Arial" charset="0"/>
                  <a:ea typeface="宋体" pitchFamily="2" charset="-122"/>
                </a:rPr>
                <a:t>分析填列法</a:t>
              </a:r>
            </a:p>
          </p:txBody>
        </p:sp>
      </p:grpSp>
    </p:spTree>
    <p:extLst>
      <p:ext uri="{BB962C8B-B14F-4D97-AF65-F5344CB8AC3E}">
        <p14:creationId xmlns:p14="http://schemas.microsoft.com/office/powerpoint/2010/main" val="403963608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2">
            <a:extLst>
              <a:ext uri="{FF2B5EF4-FFF2-40B4-BE49-F238E27FC236}">
                <a16:creationId xmlns:a16="http://schemas.microsoft.com/office/drawing/2014/main" id="{B3E2E207-D60E-DAEC-29A6-E00A13DAF1DE}"/>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8A6A116E-AA93-43C6-88E5-DEF06B6807EA}"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24578" name="灯片编号占位符 3">
            <a:extLst>
              <a:ext uri="{FF2B5EF4-FFF2-40B4-BE49-F238E27FC236}">
                <a16:creationId xmlns:a16="http://schemas.microsoft.com/office/drawing/2014/main" id="{51AEFC57-83F9-D659-498C-E01E5A9F733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957C9A7B-CCAF-4F7C-92E1-ABBFF8724136}" type="slidenum">
              <a:rPr altLang="zh-CN" sz="1000" b="0">
                <a:solidFill>
                  <a:schemeClr val="bg1"/>
                </a:solidFill>
                <a:latin typeface="Arial" panose="020B0604020202020204" pitchFamily="34" charset="0"/>
                <a:ea typeface="宋体" panose="02010600030101010101" pitchFamily="2" charset="-122"/>
              </a:rPr>
              <a:pPr/>
              <a:t>25</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49156" name="AutoShape 16">
            <a:extLst>
              <a:ext uri="{FF2B5EF4-FFF2-40B4-BE49-F238E27FC236}">
                <a16:creationId xmlns:a16="http://schemas.microsoft.com/office/drawing/2014/main" id="{DD9F1C11-2B66-7446-4885-69BC5A2A348A}"/>
              </a:ext>
            </a:extLst>
          </p:cNvPr>
          <p:cNvSpPr>
            <a:spLocks noChangeArrowheads="1"/>
          </p:cNvSpPr>
          <p:nvPr/>
        </p:nvSpPr>
        <p:spPr bwMode="auto">
          <a:xfrm>
            <a:off x="4224339" y="1628776"/>
            <a:ext cx="3673475" cy="1871663"/>
          </a:xfrm>
          <a:prstGeom prst="roundRect">
            <a:avLst>
              <a:gd name="adj" fmla="val 16667"/>
            </a:avLst>
          </a:pr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9157" name="Rectangle 7">
            <a:extLst>
              <a:ext uri="{FF2B5EF4-FFF2-40B4-BE49-F238E27FC236}">
                <a16:creationId xmlns:a16="http://schemas.microsoft.com/office/drawing/2014/main" id="{B3144303-E329-BE53-372C-789AFBA7B136}"/>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latin typeface="黑体" panose="02010609060101010101" pitchFamily="49" charset="-122"/>
                <a:ea typeface="黑体" panose="02010609060101010101" pitchFamily="49" charset="-122"/>
              </a:rPr>
              <a:t>现金流量表的的编制方法</a:t>
            </a:r>
          </a:p>
        </p:txBody>
      </p:sp>
      <p:sp>
        <p:nvSpPr>
          <p:cNvPr id="49158" name="AutoShape 2">
            <a:extLst>
              <a:ext uri="{FF2B5EF4-FFF2-40B4-BE49-F238E27FC236}">
                <a16:creationId xmlns:a16="http://schemas.microsoft.com/office/drawing/2014/main" id="{32AFE0CD-B2EA-D705-D9D9-EE01624AA4AF}"/>
              </a:ext>
            </a:extLst>
          </p:cNvPr>
          <p:cNvSpPr>
            <a:spLocks noChangeArrowheads="1"/>
          </p:cNvSpPr>
          <p:nvPr/>
        </p:nvSpPr>
        <p:spPr bwMode="auto">
          <a:xfrm>
            <a:off x="4151313" y="2490789"/>
            <a:ext cx="3733800" cy="2232025"/>
          </a:xfrm>
          <a:prstGeom prst="triangle">
            <a:avLst>
              <a:gd name="adj"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49159" name="Oval 3">
            <a:extLst>
              <a:ext uri="{FF2B5EF4-FFF2-40B4-BE49-F238E27FC236}">
                <a16:creationId xmlns:a16="http://schemas.microsoft.com/office/drawing/2014/main" id="{12801259-784A-8A83-CED9-FFC269121041}"/>
              </a:ext>
            </a:extLst>
          </p:cNvPr>
          <p:cNvSpPr>
            <a:spLocks noChangeArrowheads="1"/>
          </p:cNvSpPr>
          <p:nvPr/>
        </p:nvSpPr>
        <p:spPr bwMode="auto">
          <a:xfrm>
            <a:off x="5159376" y="1700214"/>
            <a:ext cx="1800225" cy="1677987"/>
          </a:xfrm>
          <a:prstGeom prst="ellipse">
            <a:avLst/>
          </a:prstGeom>
          <a:solidFill>
            <a:srgbClr val="CCFFCC"/>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9160" name="Oval 4">
            <a:extLst>
              <a:ext uri="{FF2B5EF4-FFF2-40B4-BE49-F238E27FC236}">
                <a16:creationId xmlns:a16="http://schemas.microsoft.com/office/drawing/2014/main" id="{6FB9A95C-4660-C3F3-B1C9-DB909C1BF310}"/>
              </a:ext>
            </a:extLst>
          </p:cNvPr>
          <p:cNvSpPr>
            <a:spLocks noChangeArrowheads="1"/>
          </p:cNvSpPr>
          <p:nvPr/>
        </p:nvSpPr>
        <p:spPr bwMode="auto">
          <a:xfrm>
            <a:off x="3143250" y="3787776"/>
            <a:ext cx="1905000" cy="1768475"/>
          </a:xfrm>
          <a:prstGeom prst="ellipse">
            <a:avLst/>
          </a:prstGeom>
          <a:solidFill>
            <a:srgbClr val="CCFFFF"/>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9161" name="Oval 5">
            <a:extLst>
              <a:ext uri="{FF2B5EF4-FFF2-40B4-BE49-F238E27FC236}">
                <a16:creationId xmlns:a16="http://schemas.microsoft.com/office/drawing/2014/main" id="{AF1F9AA3-3070-9617-FBE1-0FD8560D7CBE}"/>
              </a:ext>
            </a:extLst>
          </p:cNvPr>
          <p:cNvSpPr>
            <a:spLocks noChangeArrowheads="1"/>
          </p:cNvSpPr>
          <p:nvPr/>
        </p:nvSpPr>
        <p:spPr bwMode="auto">
          <a:xfrm>
            <a:off x="7031038" y="3716339"/>
            <a:ext cx="1943100" cy="1768475"/>
          </a:xfrm>
          <a:prstGeom prst="ellipse">
            <a:avLst/>
          </a:prstGeom>
          <a:solidFill>
            <a:srgbClr val="FFFF99"/>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9162" name="Text Box 6">
            <a:extLst>
              <a:ext uri="{FF2B5EF4-FFF2-40B4-BE49-F238E27FC236}">
                <a16:creationId xmlns:a16="http://schemas.microsoft.com/office/drawing/2014/main" id="{C4B89260-7279-96C9-AA27-4F91368CA18B}"/>
              </a:ext>
            </a:extLst>
          </p:cNvPr>
          <p:cNvSpPr txBox="1">
            <a:spLocks noChangeArrowheads="1"/>
          </p:cNvSpPr>
          <p:nvPr/>
        </p:nvSpPr>
        <p:spPr bwMode="auto">
          <a:xfrm flipH="1">
            <a:off x="5376864" y="2095500"/>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经营活动产生的现金流量</a:t>
            </a:r>
          </a:p>
        </p:txBody>
      </p:sp>
      <p:sp>
        <p:nvSpPr>
          <p:cNvPr id="49163" name="Text Box 8">
            <a:extLst>
              <a:ext uri="{FF2B5EF4-FFF2-40B4-BE49-F238E27FC236}">
                <a16:creationId xmlns:a16="http://schemas.microsoft.com/office/drawing/2014/main" id="{82163E93-32A5-098A-E3C8-C782758C47EC}"/>
              </a:ext>
            </a:extLst>
          </p:cNvPr>
          <p:cNvSpPr txBox="1">
            <a:spLocks noChangeArrowheads="1"/>
          </p:cNvSpPr>
          <p:nvPr/>
        </p:nvSpPr>
        <p:spPr bwMode="auto">
          <a:xfrm flipH="1">
            <a:off x="3360739" y="4219575"/>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投资活动产生的现金流量</a:t>
            </a:r>
          </a:p>
        </p:txBody>
      </p:sp>
      <p:sp>
        <p:nvSpPr>
          <p:cNvPr id="49164" name="Text Box 9">
            <a:extLst>
              <a:ext uri="{FF2B5EF4-FFF2-40B4-BE49-F238E27FC236}">
                <a16:creationId xmlns:a16="http://schemas.microsoft.com/office/drawing/2014/main" id="{C28F0E83-E42F-E440-29EA-ED67A2E7A8D8}"/>
              </a:ext>
            </a:extLst>
          </p:cNvPr>
          <p:cNvSpPr txBox="1">
            <a:spLocks noChangeArrowheads="1"/>
          </p:cNvSpPr>
          <p:nvPr/>
        </p:nvSpPr>
        <p:spPr bwMode="auto">
          <a:xfrm flipH="1">
            <a:off x="7319964" y="4148138"/>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筹资活动产生的现金流量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a:extLst>
              <a:ext uri="{FF2B5EF4-FFF2-40B4-BE49-F238E27FC236}">
                <a16:creationId xmlns:a16="http://schemas.microsoft.com/office/drawing/2014/main" id="{4D0052C1-536B-E419-E246-111EBB9C5F79}"/>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D457A27E-2365-4EA4-BACD-88AB12802785}"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25602" name="灯片编号占位符 4">
            <a:extLst>
              <a:ext uri="{FF2B5EF4-FFF2-40B4-BE49-F238E27FC236}">
                <a16:creationId xmlns:a16="http://schemas.microsoft.com/office/drawing/2014/main" id="{7536C94E-C52E-1497-8C24-A1E7E60A3E84}"/>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1DB9C455-277D-497C-A5A1-FEA71ADC2DE2}" type="slidenum">
              <a:rPr altLang="zh-CN" sz="1000" b="0">
                <a:solidFill>
                  <a:schemeClr val="bg1"/>
                </a:solidFill>
                <a:latin typeface="Arial" panose="020B0604020202020204" pitchFamily="34" charset="0"/>
                <a:ea typeface="宋体" panose="02010600030101010101" pitchFamily="2" charset="-122"/>
              </a:rPr>
              <a:pPr/>
              <a:t>26</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50180" name="Rectangle 2">
            <a:extLst>
              <a:ext uri="{FF2B5EF4-FFF2-40B4-BE49-F238E27FC236}">
                <a16:creationId xmlns:a16="http://schemas.microsoft.com/office/drawing/2014/main" id="{4D438E2A-06F1-F7BE-23F8-E72B1A99EA3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50181" name="Rectangle 3">
            <a:extLst>
              <a:ext uri="{FF2B5EF4-FFF2-40B4-BE49-F238E27FC236}">
                <a16:creationId xmlns:a16="http://schemas.microsoft.com/office/drawing/2014/main" id="{869EAC38-07A3-EAB6-1FAE-538AE9B3DC62}"/>
              </a:ext>
            </a:extLst>
          </p:cNvPr>
          <p:cNvSpPr>
            <a:spLocks noGrp="1" noChangeArrowheads="1"/>
          </p:cNvSpPr>
          <p:nvPr>
            <p:ph idx="1"/>
          </p:nvPr>
        </p:nvSpPr>
        <p:spPr bwMode="auto">
          <a:xfrm>
            <a:off x="1919288" y="1341438"/>
            <a:ext cx="82296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ea typeface="宋体" panose="02010600030101010101" pitchFamily="2" charset="-122"/>
              </a:rPr>
              <a:t>经营活动产生的现金流量：</a:t>
            </a:r>
          </a:p>
          <a:p>
            <a:pPr lvl="1" eaLnBrk="1" hangingPunct="1"/>
            <a:r>
              <a:rPr lang="zh-CN" altLang="en-US" dirty="0">
                <a:latin typeface="Arial" panose="020B0604020202020204" pitchFamily="34" charset="0"/>
                <a:ea typeface="宋体" panose="02010600030101010101" pitchFamily="2" charset="-122"/>
              </a:rPr>
              <a:t>可以说明企业在不动用从外部筹得资金的情况下，通过经营活动产生的现金流量是否足以偿还负债、支付股利和对外投资</a:t>
            </a:r>
          </a:p>
          <a:p>
            <a:pPr eaLnBrk="1" hangingPunct="1"/>
            <a:r>
              <a:rPr lang="zh-CN" altLang="en-US" dirty="0">
                <a:ea typeface="宋体" panose="02010600030101010101" pitchFamily="2" charset="-122"/>
              </a:rPr>
              <a:t>编制方法：</a:t>
            </a:r>
          </a:p>
          <a:p>
            <a:pPr lvl="1" eaLnBrk="1" hangingPunct="1"/>
            <a:r>
              <a:rPr lang="zh-CN" altLang="en-US" dirty="0">
                <a:latin typeface="Arial" panose="020B0604020202020204" pitchFamily="34" charset="0"/>
                <a:ea typeface="宋体" panose="02010600030101010101" pitchFamily="2" charset="-122"/>
              </a:rPr>
              <a:t>直接法</a:t>
            </a:r>
          </a:p>
          <a:p>
            <a:pPr lvl="1" eaLnBrk="1" hangingPunct="1"/>
            <a:r>
              <a:rPr lang="zh-CN" altLang="en-US" dirty="0">
                <a:latin typeface="Arial" panose="020B0604020202020204" pitchFamily="34" charset="0"/>
                <a:ea typeface="宋体" panose="02010600030101010101" pitchFamily="2" charset="-122"/>
              </a:rPr>
              <a:t>间接法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a:extLst>
              <a:ext uri="{FF2B5EF4-FFF2-40B4-BE49-F238E27FC236}">
                <a16:creationId xmlns:a16="http://schemas.microsoft.com/office/drawing/2014/main" id="{D2DB5D37-53E0-923C-6124-A297D0718D1B}"/>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7526CBEC-ED6B-439E-A6E2-4ABCDCDF216A}"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30722" name="灯片编号占位符 4">
            <a:extLst>
              <a:ext uri="{FF2B5EF4-FFF2-40B4-BE49-F238E27FC236}">
                <a16:creationId xmlns:a16="http://schemas.microsoft.com/office/drawing/2014/main" id="{9C6A4403-7F38-11B6-6777-F3FF2B47BF3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379222FE-B652-4B41-B355-FEB5B321487A}" type="slidenum">
              <a:rPr altLang="zh-CN" sz="1000" b="0">
                <a:solidFill>
                  <a:schemeClr val="bg1"/>
                </a:solidFill>
                <a:latin typeface="Arial" panose="020B0604020202020204" pitchFamily="34" charset="0"/>
                <a:ea typeface="宋体" panose="02010600030101010101" pitchFamily="2" charset="-122"/>
              </a:rPr>
              <a:pPr/>
              <a:t>27</a:t>
            </a:fld>
            <a:endParaRPr lang="zh-CN" altLang="zh-CN" sz="1000" b="0">
              <a:solidFill>
                <a:schemeClr val="bg1"/>
              </a:solidFill>
              <a:latin typeface="Arial" panose="020B0604020202020204" pitchFamily="34" charset="0"/>
              <a:ea typeface="宋体" panose="02010600030101010101" pitchFamily="2" charset="-122"/>
            </a:endParaRPr>
          </a:p>
        </p:txBody>
      </p:sp>
      <p:grpSp>
        <p:nvGrpSpPr>
          <p:cNvPr id="53252" name="Group 33">
            <a:extLst>
              <a:ext uri="{FF2B5EF4-FFF2-40B4-BE49-F238E27FC236}">
                <a16:creationId xmlns:a16="http://schemas.microsoft.com/office/drawing/2014/main" id="{21F50FDB-AEE4-C522-5FF5-1A40C6732806}"/>
              </a:ext>
            </a:extLst>
          </p:cNvPr>
          <p:cNvGrpSpPr>
            <a:grpSpLocks/>
          </p:cNvGrpSpPr>
          <p:nvPr/>
        </p:nvGrpSpPr>
        <p:grpSpPr bwMode="auto">
          <a:xfrm>
            <a:off x="4510088" y="2209800"/>
            <a:ext cx="3024188" cy="2400300"/>
            <a:chOff x="1881" y="1392"/>
            <a:chExt cx="1905" cy="1512"/>
          </a:xfrm>
        </p:grpSpPr>
        <p:sp>
          <p:nvSpPr>
            <p:cNvPr id="68613" name="AutoShape 5">
              <a:extLst>
                <a:ext uri="{FF2B5EF4-FFF2-40B4-BE49-F238E27FC236}">
                  <a16:creationId xmlns:a16="http://schemas.microsoft.com/office/drawing/2014/main" id="{3380FEDE-9E47-A0D8-9C4E-64770C3E25C8}"/>
                </a:ext>
              </a:extLst>
            </p:cNvPr>
            <p:cNvSpPr>
              <a:spLocks noChangeArrowheads="1"/>
            </p:cNvSpPr>
            <p:nvPr/>
          </p:nvSpPr>
          <p:spPr bwMode="gray">
            <a:xfrm rot="5400000" flipH="1">
              <a:off x="3548" y="2125"/>
              <a:ext cx="290" cy="187"/>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pPr algn="r" eaLnBrk="1" hangingPunct="1">
                <a:defRPr/>
              </a:pPr>
              <a:endParaRPr lang="zh-CN" altLang="en-US">
                <a:latin typeface="Arial" charset="0"/>
              </a:endParaRPr>
            </a:p>
          </p:txBody>
        </p:sp>
        <p:sp>
          <p:nvSpPr>
            <p:cNvPr id="68614" name="AutoShape 6">
              <a:extLst>
                <a:ext uri="{FF2B5EF4-FFF2-40B4-BE49-F238E27FC236}">
                  <a16:creationId xmlns:a16="http://schemas.microsoft.com/office/drawing/2014/main" id="{33F4B199-9EFB-17DD-050D-437A6EEC8BE4}"/>
                </a:ext>
              </a:extLst>
            </p:cNvPr>
            <p:cNvSpPr>
              <a:spLocks noChangeArrowheads="1"/>
            </p:cNvSpPr>
            <p:nvPr/>
          </p:nvSpPr>
          <p:spPr bwMode="gray">
            <a:xfrm rot="5400000" flipH="1">
              <a:off x="1830" y="2119"/>
              <a:ext cx="289" cy="187"/>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pPr algn="r" eaLnBrk="1" hangingPunct="1">
                <a:defRPr/>
              </a:pPr>
              <a:endParaRPr lang="zh-CN" altLang="en-US">
                <a:latin typeface="Arial" charset="0"/>
              </a:endParaRPr>
            </a:p>
          </p:txBody>
        </p:sp>
        <p:sp>
          <p:nvSpPr>
            <p:cNvPr id="53264" name="Oval 8">
              <a:extLst>
                <a:ext uri="{FF2B5EF4-FFF2-40B4-BE49-F238E27FC236}">
                  <a16:creationId xmlns:a16="http://schemas.microsoft.com/office/drawing/2014/main" id="{56B0A418-7FD2-BF6A-E79A-36B075A17994}"/>
                </a:ext>
              </a:extLst>
            </p:cNvPr>
            <p:cNvSpPr>
              <a:spLocks noChangeArrowheads="1"/>
            </p:cNvSpPr>
            <p:nvPr/>
          </p:nvSpPr>
          <p:spPr bwMode="auto">
            <a:xfrm>
              <a:off x="2083" y="1392"/>
              <a:ext cx="1465" cy="1512"/>
            </a:xfrm>
            <a:prstGeom prst="ellipse">
              <a:avLst/>
            </a:prstGeom>
            <a:gradFill rotWithShape="1">
              <a:gsLst>
                <a:gs pos="0">
                  <a:srgbClr val="767676"/>
                </a:gs>
                <a:gs pos="50000">
                  <a:srgbClr val="FFFFFF"/>
                </a:gs>
                <a:gs pos="100000">
                  <a:srgbClr val="767676"/>
                </a:gs>
              </a:gsLst>
              <a:lin ang="5400000" scaled="1"/>
            </a:gradFill>
            <a:ln w="57150">
              <a:solidFill>
                <a:schemeClr val="bg1"/>
              </a:solidFill>
              <a:round/>
              <a:headEnd/>
              <a:tailEnd/>
            </a:ln>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53265" name="Oval 9">
              <a:extLst>
                <a:ext uri="{FF2B5EF4-FFF2-40B4-BE49-F238E27FC236}">
                  <a16:creationId xmlns:a16="http://schemas.microsoft.com/office/drawing/2014/main" id="{00834804-D41B-1EE5-8B52-5B0E8B9E79A5}"/>
                </a:ext>
              </a:extLst>
            </p:cNvPr>
            <p:cNvSpPr>
              <a:spLocks noChangeArrowheads="1"/>
            </p:cNvSpPr>
            <p:nvPr/>
          </p:nvSpPr>
          <p:spPr bwMode="auto">
            <a:xfrm>
              <a:off x="2166" y="1477"/>
              <a:ext cx="1298" cy="1339"/>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68618" name="Oval 10">
              <a:extLst>
                <a:ext uri="{FF2B5EF4-FFF2-40B4-BE49-F238E27FC236}">
                  <a16:creationId xmlns:a16="http://schemas.microsoft.com/office/drawing/2014/main" id="{FAA3DF92-AE21-2F15-C06F-615E9AF2060E}"/>
                </a:ext>
              </a:extLst>
            </p:cNvPr>
            <p:cNvSpPr>
              <a:spLocks noChangeArrowheads="1"/>
            </p:cNvSpPr>
            <p:nvPr/>
          </p:nvSpPr>
          <p:spPr bwMode="gray">
            <a:xfrm>
              <a:off x="3223" y="1985"/>
              <a:ext cx="164" cy="32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lgn="r" eaLnBrk="1" hangingPunct="1">
                <a:defRPr/>
              </a:pPr>
              <a:endParaRPr lang="zh-CN" altLang="en-US">
                <a:latin typeface="Arial" charset="0"/>
              </a:endParaRPr>
            </a:p>
          </p:txBody>
        </p:sp>
        <p:sp>
          <p:nvSpPr>
            <p:cNvPr id="53267" name="Oval 11">
              <a:extLst>
                <a:ext uri="{FF2B5EF4-FFF2-40B4-BE49-F238E27FC236}">
                  <a16:creationId xmlns:a16="http://schemas.microsoft.com/office/drawing/2014/main" id="{02ABA3D1-B526-1151-ADD0-88103D5E5AE5}"/>
                </a:ext>
              </a:extLst>
            </p:cNvPr>
            <p:cNvSpPr>
              <a:spLocks noChangeArrowheads="1"/>
            </p:cNvSpPr>
            <p:nvPr/>
          </p:nvSpPr>
          <p:spPr bwMode="auto">
            <a:xfrm>
              <a:off x="3223" y="1944"/>
              <a:ext cx="164" cy="409"/>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68620" name="Oval 12">
              <a:extLst>
                <a:ext uri="{FF2B5EF4-FFF2-40B4-BE49-F238E27FC236}">
                  <a16:creationId xmlns:a16="http://schemas.microsoft.com/office/drawing/2014/main" id="{97829AEB-0F40-01C5-B597-5026A11429A3}"/>
                </a:ext>
              </a:extLst>
            </p:cNvPr>
            <p:cNvSpPr>
              <a:spLocks noChangeArrowheads="1"/>
            </p:cNvSpPr>
            <p:nvPr/>
          </p:nvSpPr>
          <p:spPr bwMode="gray">
            <a:xfrm>
              <a:off x="2318" y="1985"/>
              <a:ext cx="994" cy="32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lgn="r" eaLnBrk="1" hangingPunct="1">
                <a:defRPr/>
              </a:pPr>
              <a:endParaRPr lang="zh-CN" altLang="en-US">
                <a:latin typeface="Arial" charset="0"/>
              </a:endParaRPr>
            </a:p>
          </p:txBody>
        </p:sp>
        <p:sp>
          <p:nvSpPr>
            <p:cNvPr id="53269" name="Oval 13">
              <a:extLst>
                <a:ext uri="{FF2B5EF4-FFF2-40B4-BE49-F238E27FC236}">
                  <a16:creationId xmlns:a16="http://schemas.microsoft.com/office/drawing/2014/main" id="{13807EEC-F01D-2E54-7536-50F8451E985B}"/>
                </a:ext>
              </a:extLst>
            </p:cNvPr>
            <p:cNvSpPr>
              <a:spLocks noChangeArrowheads="1"/>
            </p:cNvSpPr>
            <p:nvPr/>
          </p:nvSpPr>
          <p:spPr bwMode="auto">
            <a:xfrm>
              <a:off x="2318" y="1945"/>
              <a:ext cx="994" cy="409"/>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
        <p:nvSpPr>
          <p:cNvPr id="68622" name="AutoShape 14">
            <a:extLst>
              <a:ext uri="{FF2B5EF4-FFF2-40B4-BE49-F238E27FC236}">
                <a16:creationId xmlns:a16="http://schemas.microsoft.com/office/drawing/2014/main" id="{C1224CAC-E4BC-D837-E307-F77348759FB7}"/>
              </a:ext>
            </a:extLst>
          </p:cNvPr>
          <p:cNvSpPr>
            <a:spLocks noChangeArrowheads="1"/>
          </p:cNvSpPr>
          <p:nvPr/>
        </p:nvSpPr>
        <p:spPr bwMode="gray">
          <a:xfrm>
            <a:off x="1774826" y="3933826"/>
            <a:ext cx="2665413" cy="792163"/>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收到的其他</a:t>
            </a:r>
          </a:p>
          <a:p>
            <a:pPr algn="ctr" eaLnBrk="1" hangingPunct="1">
              <a:defRPr/>
            </a:pPr>
            <a:r>
              <a:rPr lang="zh-CN" altLang="en-US">
                <a:latin typeface="Arial" charset="0"/>
              </a:rPr>
              <a:t>与经营活动有关的现金</a:t>
            </a:r>
          </a:p>
        </p:txBody>
      </p:sp>
      <p:sp>
        <p:nvSpPr>
          <p:cNvPr id="68623" name="AutoShape 15">
            <a:extLst>
              <a:ext uri="{FF2B5EF4-FFF2-40B4-BE49-F238E27FC236}">
                <a16:creationId xmlns:a16="http://schemas.microsoft.com/office/drawing/2014/main" id="{9533FB01-3720-4739-5AD4-7915F248C0CD}"/>
              </a:ext>
            </a:extLst>
          </p:cNvPr>
          <p:cNvSpPr>
            <a:spLocks noChangeArrowheads="1"/>
          </p:cNvSpPr>
          <p:nvPr/>
        </p:nvSpPr>
        <p:spPr bwMode="gray">
          <a:xfrm>
            <a:off x="1774826" y="3213101"/>
            <a:ext cx="2665413" cy="792163"/>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收到的税费返还</a:t>
            </a:r>
          </a:p>
        </p:txBody>
      </p:sp>
      <p:sp>
        <p:nvSpPr>
          <p:cNvPr id="68624" name="AutoShape 16">
            <a:extLst>
              <a:ext uri="{FF2B5EF4-FFF2-40B4-BE49-F238E27FC236}">
                <a16:creationId xmlns:a16="http://schemas.microsoft.com/office/drawing/2014/main" id="{E09B03F6-F1A6-74A3-CB4E-586E763FA663}"/>
              </a:ext>
            </a:extLst>
          </p:cNvPr>
          <p:cNvSpPr>
            <a:spLocks noChangeArrowheads="1"/>
          </p:cNvSpPr>
          <p:nvPr/>
        </p:nvSpPr>
        <p:spPr bwMode="gray">
          <a:xfrm>
            <a:off x="1774825" y="2420938"/>
            <a:ext cx="2622550" cy="863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algn="ctr" eaLnBrk="1" hangingPunct="1">
              <a:defRPr/>
            </a:pPr>
            <a:r>
              <a:rPr lang="zh-CN" altLang="en-US" sz="2000">
                <a:latin typeface="Arial" charset="0"/>
              </a:rPr>
              <a:t>销售商品提供劳务</a:t>
            </a:r>
          </a:p>
          <a:p>
            <a:pPr algn="ctr" eaLnBrk="1" hangingPunct="1">
              <a:defRPr/>
            </a:pPr>
            <a:r>
              <a:rPr lang="zh-CN" altLang="en-US" sz="2000">
                <a:latin typeface="Arial" charset="0"/>
              </a:rPr>
              <a:t>收到现金</a:t>
            </a:r>
          </a:p>
        </p:txBody>
      </p:sp>
      <p:sp>
        <p:nvSpPr>
          <p:cNvPr id="53256" name="Text Box 20">
            <a:extLst>
              <a:ext uri="{FF2B5EF4-FFF2-40B4-BE49-F238E27FC236}">
                <a16:creationId xmlns:a16="http://schemas.microsoft.com/office/drawing/2014/main" id="{99C1E907-0821-C814-5235-895CDB11C87C}"/>
              </a:ext>
            </a:extLst>
          </p:cNvPr>
          <p:cNvSpPr txBox="1">
            <a:spLocks noChangeArrowheads="1"/>
          </p:cNvSpPr>
          <p:nvPr/>
        </p:nvSpPr>
        <p:spPr bwMode="auto">
          <a:xfrm>
            <a:off x="5297596" y="2997201"/>
            <a:ext cx="14221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a:solidFill>
                  <a:schemeClr val="bg1"/>
                </a:solidFill>
                <a:latin typeface="Arial" panose="020B0604020202020204" pitchFamily="34" charset="0"/>
                <a:ea typeface="宋体" panose="02010600030101010101" pitchFamily="2" charset="-122"/>
              </a:rPr>
              <a:t>经营活动</a:t>
            </a:r>
          </a:p>
          <a:p>
            <a:pPr algn="ctr">
              <a:buFont typeface="Arial" panose="020B0604020202020204" pitchFamily="34" charset="0"/>
              <a:buNone/>
            </a:pPr>
            <a:r>
              <a:rPr lang="zh-CN" altLang="en-US">
                <a:solidFill>
                  <a:schemeClr val="bg1"/>
                </a:solidFill>
                <a:latin typeface="Arial" panose="020B0604020202020204" pitchFamily="34" charset="0"/>
                <a:ea typeface="宋体" panose="02010600030101010101" pitchFamily="2" charset="-122"/>
              </a:rPr>
              <a:t>现金流量</a:t>
            </a:r>
          </a:p>
        </p:txBody>
      </p:sp>
      <p:sp>
        <p:nvSpPr>
          <p:cNvPr id="53257" name="Rectangle 28">
            <a:extLst>
              <a:ext uri="{FF2B5EF4-FFF2-40B4-BE49-F238E27FC236}">
                <a16:creationId xmlns:a16="http://schemas.microsoft.com/office/drawing/2014/main" id="{CFCC3EA9-5960-7147-16AD-8CA051E916B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68638" name="AutoShape 30">
            <a:extLst>
              <a:ext uri="{FF2B5EF4-FFF2-40B4-BE49-F238E27FC236}">
                <a16:creationId xmlns:a16="http://schemas.microsoft.com/office/drawing/2014/main" id="{A2F362F8-D85F-47E1-B8CD-E5963B001320}"/>
              </a:ext>
            </a:extLst>
          </p:cNvPr>
          <p:cNvSpPr>
            <a:spLocks noChangeArrowheads="1"/>
          </p:cNvSpPr>
          <p:nvPr/>
        </p:nvSpPr>
        <p:spPr bwMode="gray">
          <a:xfrm>
            <a:off x="7608888" y="4221163"/>
            <a:ext cx="2735262" cy="792162"/>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支付的其他</a:t>
            </a:r>
          </a:p>
          <a:p>
            <a:pPr algn="ctr" eaLnBrk="1" hangingPunct="1">
              <a:defRPr/>
            </a:pPr>
            <a:r>
              <a:rPr lang="zh-CN" altLang="en-US">
                <a:latin typeface="Arial" charset="0"/>
              </a:rPr>
              <a:t>与经营活动有关的现金</a:t>
            </a:r>
          </a:p>
        </p:txBody>
      </p:sp>
      <p:sp>
        <p:nvSpPr>
          <p:cNvPr id="68625" name="AutoShape 17">
            <a:extLst>
              <a:ext uri="{FF2B5EF4-FFF2-40B4-BE49-F238E27FC236}">
                <a16:creationId xmlns:a16="http://schemas.microsoft.com/office/drawing/2014/main" id="{5CB37F6C-83B0-AA00-A167-48BA32576176}"/>
              </a:ext>
            </a:extLst>
          </p:cNvPr>
          <p:cNvSpPr>
            <a:spLocks noChangeArrowheads="1"/>
          </p:cNvSpPr>
          <p:nvPr/>
        </p:nvSpPr>
        <p:spPr bwMode="gray">
          <a:xfrm>
            <a:off x="7608888" y="3573463"/>
            <a:ext cx="2735262" cy="792162"/>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支付的各项税费</a:t>
            </a:r>
          </a:p>
        </p:txBody>
      </p:sp>
      <p:sp>
        <p:nvSpPr>
          <p:cNvPr id="68626" name="AutoShape 18">
            <a:extLst>
              <a:ext uri="{FF2B5EF4-FFF2-40B4-BE49-F238E27FC236}">
                <a16:creationId xmlns:a16="http://schemas.microsoft.com/office/drawing/2014/main" id="{F4C75251-460A-396F-7807-47C7B824A36E}"/>
              </a:ext>
            </a:extLst>
          </p:cNvPr>
          <p:cNvSpPr>
            <a:spLocks noChangeArrowheads="1"/>
          </p:cNvSpPr>
          <p:nvPr/>
        </p:nvSpPr>
        <p:spPr bwMode="gray">
          <a:xfrm>
            <a:off x="7608888" y="2852738"/>
            <a:ext cx="2735262" cy="863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algn="ctr" eaLnBrk="1" hangingPunct="1">
              <a:defRPr/>
            </a:pPr>
            <a:r>
              <a:rPr lang="zh-CN" altLang="en-US" sz="2000">
                <a:latin typeface="Arial" charset="0"/>
              </a:rPr>
              <a:t>支付给职工以及</a:t>
            </a:r>
          </a:p>
          <a:p>
            <a:pPr algn="ctr" eaLnBrk="1" hangingPunct="1">
              <a:defRPr/>
            </a:pPr>
            <a:r>
              <a:rPr lang="zh-CN" altLang="en-US" sz="2000">
                <a:latin typeface="Arial" charset="0"/>
              </a:rPr>
              <a:t>为职工支付的现金</a:t>
            </a:r>
          </a:p>
        </p:txBody>
      </p:sp>
      <p:sp>
        <p:nvSpPr>
          <p:cNvPr id="68627" name="AutoShape 19">
            <a:extLst>
              <a:ext uri="{FF2B5EF4-FFF2-40B4-BE49-F238E27FC236}">
                <a16:creationId xmlns:a16="http://schemas.microsoft.com/office/drawing/2014/main" id="{CFF251AC-D857-BE94-A007-EB1060D4B43D}"/>
              </a:ext>
            </a:extLst>
          </p:cNvPr>
          <p:cNvSpPr>
            <a:spLocks noChangeArrowheads="1"/>
          </p:cNvSpPr>
          <p:nvPr/>
        </p:nvSpPr>
        <p:spPr bwMode="gray">
          <a:xfrm>
            <a:off x="7608888" y="2205038"/>
            <a:ext cx="2735262" cy="792162"/>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algn="ctr" eaLnBrk="1" hangingPunct="1">
              <a:defRPr/>
            </a:pPr>
            <a:r>
              <a:rPr lang="zh-CN" altLang="en-US" sz="2000">
                <a:latin typeface="Arial" charset="0"/>
              </a:rPr>
              <a:t>购买商品、接受劳务</a:t>
            </a:r>
          </a:p>
          <a:p>
            <a:pPr algn="ctr" eaLnBrk="1" hangingPunct="1">
              <a:defRPr/>
            </a:pPr>
            <a:r>
              <a:rPr lang="zh-CN" altLang="en-US" sz="2000">
                <a:latin typeface="Arial" charset="0"/>
              </a:rPr>
              <a:t>支付的现金</a:t>
            </a:r>
            <a:endParaRPr lang="zh-CN" altLang="en-US">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a:extLst>
              <a:ext uri="{FF2B5EF4-FFF2-40B4-BE49-F238E27FC236}">
                <a16:creationId xmlns:a16="http://schemas.microsoft.com/office/drawing/2014/main" id="{9A155159-A101-B3EC-C413-9AB7A4BA7E05}"/>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266709DA-C329-4599-B56E-037C97081DF6}"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33794" name="灯片编号占位符 4">
            <a:extLst>
              <a:ext uri="{FF2B5EF4-FFF2-40B4-BE49-F238E27FC236}">
                <a16:creationId xmlns:a16="http://schemas.microsoft.com/office/drawing/2014/main" id="{0613A24E-8B5C-E9DA-E05D-2B8F47945712}"/>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C9542451-762D-4024-83CA-F33DD5983166}" type="slidenum">
              <a:rPr altLang="zh-CN" sz="1000" b="0">
                <a:solidFill>
                  <a:schemeClr val="bg1"/>
                </a:solidFill>
                <a:latin typeface="Arial" panose="020B0604020202020204" pitchFamily="34" charset="0"/>
                <a:ea typeface="宋体" panose="02010600030101010101" pitchFamily="2" charset="-122"/>
              </a:rPr>
              <a:pPr/>
              <a:t>28</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56324" name="Rectangle 2">
            <a:extLst>
              <a:ext uri="{FF2B5EF4-FFF2-40B4-BE49-F238E27FC236}">
                <a16:creationId xmlns:a16="http://schemas.microsoft.com/office/drawing/2014/main" id="{12969BF1-90F2-F15F-D2FB-326A37155C9E}"/>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56325" name="Rectangle 3">
            <a:extLst>
              <a:ext uri="{FF2B5EF4-FFF2-40B4-BE49-F238E27FC236}">
                <a16:creationId xmlns:a16="http://schemas.microsoft.com/office/drawing/2014/main" id="{A69A8895-C340-9FC9-BE9E-E40FEF449B06}"/>
              </a:ext>
            </a:extLst>
          </p:cNvPr>
          <p:cNvSpPr>
            <a:spLocks noGrp="1" noChangeArrowheads="1"/>
          </p:cNvSpPr>
          <p:nvPr>
            <p:ph idx="1"/>
          </p:nvPr>
        </p:nvSpPr>
        <p:spPr bwMode="auto">
          <a:xfrm>
            <a:off x="1919288" y="2133600"/>
            <a:ext cx="8229600" cy="4059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ea typeface="宋体" panose="02010600030101010101" pitchFamily="2" charset="-122"/>
              </a:rPr>
              <a:t>销售商品、提供劳务收到的现金</a:t>
            </a:r>
          </a:p>
          <a:p>
            <a:pPr lvl="1" eaLnBrk="1" hangingPunct="1"/>
            <a:r>
              <a:rPr lang="zh-CN" altLang="en-US" dirty="0">
                <a:latin typeface="Arial" panose="020B0604020202020204" pitchFamily="34" charset="0"/>
                <a:ea typeface="宋体" panose="02010600030101010101" pitchFamily="2" charset="-122"/>
              </a:rPr>
              <a:t>反映企业销售商品、提供劳务实际收到的现金，具体为</a:t>
            </a:r>
          </a:p>
          <a:p>
            <a:pPr lvl="2" eaLnBrk="1" hangingPunct="1"/>
            <a:r>
              <a:rPr lang="zh-CN" altLang="en-US" dirty="0">
                <a:latin typeface="Arial" panose="020B0604020202020204" pitchFamily="34" charset="0"/>
                <a:ea typeface="宋体" panose="02010600030101010101" pitchFamily="2" charset="-122"/>
              </a:rPr>
              <a:t>包括销售收入和应向购买者收取的增值税</a:t>
            </a:r>
          </a:p>
          <a:p>
            <a:pPr lvl="2" eaLnBrk="1" hangingPunct="1"/>
            <a:r>
              <a:rPr lang="zh-CN" altLang="en-US" dirty="0">
                <a:latin typeface="Arial" panose="020B0604020202020204" pitchFamily="34" charset="0"/>
                <a:ea typeface="宋体" panose="02010600030101010101" pitchFamily="2" charset="-122"/>
              </a:rPr>
              <a:t>包括前期销售和前期提供劳务本期收到的现金和本期的预收款</a:t>
            </a:r>
          </a:p>
          <a:p>
            <a:pPr lvl="2" eaLnBrk="1" hangingPunct="1"/>
            <a:r>
              <a:rPr lang="zh-CN" altLang="en-US" dirty="0">
                <a:latin typeface="Arial" panose="020B0604020202020204" pitchFamily="34" charset="0"/>
                <a:ea typeface="宋体" panose="02010600030101010101" pitchFamily="2" charset="-122"/>
              </a:rPr>
              <a:t>包括企业销售材料和代购供销业务收到的现金</a:t>
            </a:r>
          </a:p>
          <a:p>
            <a:pPr lvl="2" eaLnBrk="1" hangingPunct="1"/>
            <a:r>
              <a:rPr lang="zh-CN" altLang="en-US" dirty="0">
                <a:solidFill>
                  <a:srgbClr val="FF3300"/>
                </a:solidFill>
                <a:latin typeface="Arial" panose="020B0604020202020204" pitchFamily="34" charset="0"/>
                <a:ea typeface="宋体" panose="02010600030101010101" pitchFamily="2" charset="-122"/>
              </a:rPr>
              <a:t>扣除本期退回本期销售的商品和前期销售本期退回的商品支付的现金</a:t>
            </a:r>
          </a:p>
        </p:txBody>
      </p:sp>
      <p:sp>
        <p:nvSpPr>
          <p:cNvPr id="56326" name="AutoShape 5">
            <a:extLst>
              <a:ext uri="{FF2B5EF4-FFF2-40B4-BE49-F238E27FC236}">
                <a16:creationId xmlns:a16="http://schemas.microsoft.com/office/drawing/2014/main" id="{E4C5C9C6-86C2-EBC2-30A8-9BB0FF12F129}"/>
              </a:ext>
            </a:extLst>
          </p:cNvPr>
          <p:cNvSpPr>
            <a:spLocks noChangeArrowheads="1"/>
          </p:cNvSpPr>
          <p:nvPr/>
        </p:nvSpPr>
        <p:spPr bwMode="auto">
          <a:xfrm>
            <a:off x="2208214" y="1412876"/>
            <a:ext cx="7488237"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DFEA41C0-E011-5157-FDEC-89B32ED890D3}"/>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9038BA4-D411-4006-A8EB-EBBCEDB16CB5}"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31746" name="灯片编号占位符 4">
            <a:extLst>
              <a:ext uri="{FF2B5EF4-FFF2-40B4-BE49-F238E27FC236}">
                <a16:creationId xmlns:a16="http://schemas.microsoft.com/office/drawing/2014/main" id="{89FB6429-560A-E1AE-CBA8-B6D9A9021849}"/>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E139DD39-3288-4795-B846-890CEEDCE7EA}" type="slidenum">
              <a:rPr altLang="zh-CN" sz="1000" b="0">
                <a:solidFill>
                  <a:schemeClr val="bg1"/>
                </a:solidFill>
                <a:latin typeface="Arial" panose="020B0604020202020204" pitchFamily="34" charset="0"/>
                <a:ea typeface="宋体" panose="02010600030101010101" pitchFamily="2" charset="-122"/>
              </a:rPr>
              <a:pPr/>
              <a:t>29</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54276" name="Rectangle 2">
            <a:extLst>
              <a:ext uri="{FF2B5EF4-FFF2-40B4-BE49-F238E27FC236}">
                <a16:creationId xmlns:a16="http://schemas.microsoft.com/office/drawing/2014/main" id="{DEAB5C49-522B-C546-280B-07EF4323384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54277" name="Rectangle 3">
            <a:extLst>
              <a:ext uri="{FF2B5EF4-FFF2-40B4-BE49-F238E27FC236}">
                <a16:creationId xmlns:a16="http://schemas.microsoft.com/office/drawing/2014/main" id="{5F7C7F46-2311-6501-A923-602C0B814B1B}"/>
              </a:ext>
            </a:extLst>
          </p:cNvPr>
          <p:cNvSpPr>
            <a:spLocks noGrp="1" noChangeArrowheads="1"/>
          </p:cNvSpPr>
          <p:nvPr>
            <p:ph idx="1"/>
          </p:nvPr>
        </p:nvSpPr>
        <p:spPr bwMode="auto">
          <a:xfrm>
            <a:off x="1914525" y="1982029"/>
            <a:ext cx="8362950" cy="4852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zh-CN" altLang="en-US" sz="2400" dirty="0">
                <a:ea typeface="宋体" panose="02010600030101010101" pitchFamily="2" charset="-122"/>
              </a:rPr>
              <a:t>销售商品、提供劳务收到的现金</a:t>
            </a:r>
          </a:p>
          <a:p>
            <a:pPr eaLnBrk="1" hangingPunct="1">
              <a:lnSpc>
                <a:spcPct val="90000"/>
              </a:lnSpc>
            </a:pPr>
            <a:r>
              <a:rPr lang="zh-CN" altLang="en-US" sz="2400" dirty="0">
                <a:ea typeface="宋体" panose="02010600030101010101" pitchFamily="2" charset="-122"/>
              </a:rPr>
              <a:t>反映企业销售商品、提供劳务实际收到的现金</a:t>
            </a:r>
          </a:p>
          <a:p>
            <a:pPr lvl="1" eaLnBrk="1" hangingPunct="1">
              <a:lnSpc>
                <a:spcPct val="90000"/>
              </a:lnSpc>
            </a:pPr>
            <a:r>
              <a:rPr lang="zh-CN" altLang="en-US" dirty="0">
                <a:latin typeface="Arial" panose="020B0604020202020204" pitchFamily="34" charset="0"/>
                <a:ea typeface="宋体" panose="02010600030101010101" pitchFamily="2" charset="-122"/>
              </a:rPr>
              <a:t>根据“现金”、“银行存款”、“应收票据”、“应收账款”、“预收账款”、“主营业务收入”、“其他业务收入”科目的记录分析填列。 </a:t>
            </a:r>
          </a:p>
          <a:p>
            <a:pPr lvl="1" eaLnBrk="1" hangingPunct="1">
              <a:lnSpc>
                <a:spcPct val="90000"/>
              </a:lnSpc>
            </a:pPr>
            <a:r>
              <a:rPr lang="zh-CN" altLang="en-US" dirty="0">
                <a:latin typeface="Arial" panose="020B0604020202020204" pitchFamily="34" charset="0"/>
                <a:ea typeface="宋体" panose="02010600030101010101" pitchFamily="2" charset="-122"/>
              </a:rPr>
              <a:t>确定本项目的金额通常可以利润表上的</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营业收入</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为起点进行调整。</a:t>
            </a:r>
          </a:p>
          <a:p>
            <a:pPr lvl="1" eaLnBrk="1" hangingPunct="1">
              <a:lnSpc>
                <a:spcPct val="90000"/>
              </a:lnSpc>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）由于该项目包括应向购买者收取的增值税销项税额，所以应在营业收入的基础上加上本期的增值税销项税额。</a:t>
            </a:r>
          </a:p>
          <a:p>
            <a:pPr lvl="1" eaLnBrk="1" hangingPunct="1">
              <a:lnSpc>
                <a:spcPct val="90000"/>
              </a:lnSpc>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）由于企业的商品销售和劳务供应往往并非都是现金交易，因而应加上应收账款与应收票据的减少数，或减去应收账款与应收票据的增加数。</a:t>
            </a:r>
          </a:p>
        </p:txBody>
      </p:sp>
      <p:sp>
        <p:nvSpPr>
          <p:cNvPr id="54278" name="AutoShape 4">
            <a:extLst>
              <a:ext uri="{FF2B5EF4-FFF2-40B4-BE49-F238E27FC236}">
                <a16:creationId xmlns:a16="http://schemas.microsoft.com/office/drawing/2014/main" id="{DEF6210B-3C06-1633-F761-6773E0BEFEB3}"/>
              </a:ext>
            </a:extLst>
          </p:cNvPr>
          <p:cNvSpPr>
            <a:spLocks noChangeArrowheads="1"/>
          </p:cNvSpPr>
          <p:nvPr/>
        </p:nvSpPr>
        <p:spPr bwMode="auto">
          <a:xfrm>
            <a:off x="2153478" y="1292224"/>
            <a:ext cx="7488237"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3FB1DC0C-A339-5A0E-D434-5BB3E9AD7C20}"/>
              </a:ext>
            </a:extLst>
          </p:cNvPr>
          <p:cNvSpPr>
            <a:spLocks noGrp="1" noChangeArrowheads="1"/>
          </p:cNvSpPr>
          <p:nvPr>
            <p:ph type="body" idx="1"/>
          </p:nvPr>
        </p:nvSpPr>
        <p:spPr>
          <a:xfrm>
            <a:off x="2279650" y="1268413"/>
            <a:ext cx="7620000" cy="4343400"/>
          </a:xfrm>
          <a:ln>
            <a:solidFill>
              <a:srgbClr val="CC0000"/>
            </a:solidFill>
            <a:miter lim="800000"/>
            <a:headEnd/>
            <a:tailEnd/>
          </a:ln>
        </p:spPr>
        <p:txBody>
          <a:bodyPr/>
          <a:lstStyle/>
          <a:p>
            <a:pPr marL="0" algn="just">
              <a:buNone/>
              <a:defRPr/>
            </a:pPr>
            <a:r>
              <a:rPr lang="zh-CN" altLang="en-US" dirty="0">
                <a:solidFill>
                  <a:schemeClr val="tx1"/>
                </a:solidFill>
                <a:latin typeface="隶书" panose="02010509060101010101" pitchFamily="49" charset="-122"/>
                <a:ea typeface="隶书" panose="02010509060101010101" pitchFamily="49" charset="-122"/>
              </a:rPr>
              <a:t>某企业利润表显示本期净利润额为</a:t>
            </a:r>
            <a:r>
              <a:rPr lang="en-US" altLang="zh-CN" dirty="0">
                <a:solidFill>
                  <a:schemeClr val="tx1"/>
                </a:solidFill>
                <a:latin typeface="隶书" panose="02010509060101010101" pitchFamily="49" charset="-122"/>
                <a:ea typeface="隶书" panose="02010509060101010101" pitchFamily="49" charset="-122"/>
              </a:rPr>
              <a:t>2000</a:t>
            </a:r>
            <a:r>
              <a:rPr lang="zh-CN" altLang="en-US" dirty="0">
                <a:solidFill>
                  <a:schemeClr val="tx1"/>
                </a:solidFill>
                <a:latin typeface="隶书" panose="02010509060101010101" pitchFamily="49" charset="-122"/>
                <a:ea typeface="隶书" panose="02010509060101010101" pitchFamily="49" charset="-122"/>
              </a:rPr>
              <a:t>万元，但当股东大会决定要求支付</a:t>
            </a:r>
            <a:r>
              <a:rPr lang="en-US" altLang="zh-CN" dirty="0">
                <a:solidFill>
                  <a:schemeClr val="tx1"/>
                </a:solidFill>
                <a:latin typeface="隶书" panose="02010509060101010101" pitchFamily="49" charset="-122"/>
                <a:ea typeface="隶书" panose="02010509060101010101" pitchFamily="49" charset="-122"/>
              </a:rPr>
              <a:t>1000</a:t>
            </a:r>
            <a:r>
              <a:rPr lang="zh-CN" altLang="en-US" dirty="0">
                <a:solidFill>
                  <a:schemeClr val="tx1"/>
                </a:solidFill>
                <a:latin typeface="隶书" panose="02010509060101010101" pitchFamily="49" charset="-122"/>
                <a:ea typeface="隶书" panose="02010509060101010101" pitchFamily="49" charset="-122"/>
              </a:rPr>
              <a:t>万元现金股利时，财务处长说帐面没钱，公司现在财务困难，不能支付大额现金股利。</a:t>
            </a:r>
          </a:p>
          <a:p>
            <a:pPr algn="just" eaLnBrk="1" hangingPunct="1">
              <a:buFontTx/>
              <a:buNone/>
              <a:defRPr/>
            </a:pPr>
            <a:r>
              <a:rPr lang="zh-CN" altLang="en-US" dirty="0">
                <a:solidFill>
                  <a:schemeClr val="tx1"/>
                </a:solidFill>
                <a:latin typeface="隶书" panose="02010509060101010101" pitchFamily="49" charset="-122"/>
                <a:ea typeface="隶书" panose="02010509060101010101" pitchFamily="49" charset="-122"/>
              </a:rPr>
              <a:t>请问：</a:t>
            </a:r>
            <a:endParaRPr lang="en-US" altLang="zh-CN" dirty="0">
              <a:solidFill>
                <a:schemeClr val="tx1"/>
              </a:solidFill>
              <a:latin typeface="隶书" panose="02010509060101010101" pitchFamily="49" charset="-122"/>
              <a:ea typeface="隶书" panose="02010509060101010101" pitchFamily="49" charset="-122"/>
            </a:endParaRPr>
          </a:p>
          <a:p>
            <a:pPr marL="0" algn="just">
              <a:buNone/>
              <a:defRPr/>
            </a:pPr>
            <a:r>
              <a:rPr lang="zh-CN" altLang="en-US" dirty="0">
                <a:solidFill>
                  <a:schemeClr val="tx1"/>
                </a:solidFill>
                <a:latin typeface="隶书" panose="02010509060101010101" pitchFamily="49" charset="-122"/>
                <a:ea typeface="隶书" panose="02010509060101010101" pitchFamily="49" charset="-122"/>
              </a:rPr>
              <a:t>为什么会有这种现象出现？企业的货币资金为何与利润额不相等？</a:t>
            </a:r>
          </a:p>
          <a:p>
            <a:pPr eaLnBrk="1" hangingPunct="1">
              <a:lnSpc>
                <a:spcPct val="90000"/>
              </a:lnSpc>
              <a:buFontTx/>
              <a:buNone/>
              <a:defRPr/>
            </a:pPr>
            <a:r>
              <a:rPr lang="zh-CN" altLang="en-US" dirty="0"/>
              <a:t>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CCBDE39F-8297-C69E-1861-C4D96BCDEB75}"/>
              </a:ext>
            </a:extLst>
          </p:cNvPr>
          <p:cNvSpPr>
            <a:spLocks noGrp="1" noChangeArrowheads="1"/>
          </p:cNvSpPr>
          <p:nvPr>
            <p:ph idx="1"/>
          </p:nvPr>
        </p:nvSpPr>
        <p:spPr bwMode="auto">
          <a:xfrm>
            <a:off x="1703389" y="1125538"/>
            <a:ext cx="8569325" cy="532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zh-CN" altLang="en-US" sz="2400" dirty="0">
                <a:latin typeface="宋体" panose="02010600030101010101" pitchFamily="2" charset="-122"/>
                <a:ea typeface="宋体" panose="02010600030101010101" pitchFamily="2" charset="-122"/>
              </a:rPr>
              <a:t>销售商品、提供劳务收到的现金</a:t>
            </a:r>
          </a:p>
          <a:p>
            <a:pPr lvl="1" eaLnBrk="1" hangingPunct="1">
              <a:lnSpc>
                <a:spcPct val="90000"/>
              </a:lnSpc>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）如果企业有预收货款业务，还应加上预收账款增加数，或减去预收账款减少数。</a:t>
            </a:r>
          </a:p>
          <a:p>
            <a:pPr lvl="1" eaLnBrk="1" hangingPunct="1">
              <a:lnSpc>
                <a:spcPct val="90000"/>
              </a:lnSpc>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如果企业采用备抵法核算坏账，且本期发生了坏账，或有坏账回收，则应减去本期确认的坏账，加上本期坏账回收。因为发生坏账减少了应收账款余额，但没有实际的现金流入；坏账回收有现金流入，但与营业收入无直接关系，且不影响应收账款余额。</a:t>
            </a:r>
          </a:p>
          <a:p>
            <a:pPr lvl="1" eaLnBrk="1" hangingPunct="1">
              <a:lnSpc>
                <a:spcPct val="90000"/>
              </a:lnSpc>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）如果企业本期有应收票据贴现，发生了贴现利息，则应减去应收票据贴现利息，因为贴现利息代表了应收票据的减少，并没有相应的现金流入。</a:t>
            </a:r>
          </a:p>
          <a:p>
            <a:pPr lvl="1" eaLnBrk="1" hangingPunct="1">
              <a:lnSpc>
                <a:spcPct val="90000"/>
              </a:lnSpc>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）如果企业发生了按税法规定应视同销售的业务，如将商品用于工程项目，则相应的销项税额应该减去，因为这部分销项税额没有相应的现金流入，也与应收账款或应收票据无关。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a:extLst>
              <a:ext uri="{FF2B5EF4-FFF2-40B4-BE49-F238E27FC236}">
                <a16:creationId xmlns:a16="http://schemas.microsoft.com/office/drawing/2014/main" id="{400C39BB-1EC5-1657-111B-C2798349EB55}"/>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89724F35-2C87-422D-B3F7-570DB3A237E5}"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34818" name="灯片编号占位符 4">
            <a:extLst>
              <a:ext uri="{FF2B5EF4-FFF2-40B4-BE49-F238E27FC236}">
                <a16:creationId xmlns:a16="http://schemas.microsoft.com/office/drawing/2014/main" id="{1766EDEE-1AB1-40F1-2F26-6148DC88A229}"/>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AE872913-5C04-48FA-B497-690DCCCD671E}" type="slidenum">
              <a:rPr altLang="zh-CN" sz="1000" b="0">
                <a:solidFill>
                  <a:schemeClr val="bg1"/>
                </a:solidFill>
                <a:latin typeface="Arial" panose="020B0604020202020204" pitchFamily="34" charset="0"/>
                <a:ea typeface="宋体" panose="02010600030101010101" pitchFamily="2" charset="-122"/>
              </a:rPr>
              <a:pPr/>
              <a:t>31</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57348" name="Rectangle 2">
            <a:extLst>
              <a:ext uri="{FF2B5EF4-FFF2-40B4-BE49-F238E27FC236}">
                <a16:creationId xmlns:a16="http://schemas.microsoft.com/office/drawing/2014/main" id="{2212896F-3F99-EC77-79C9-1FA4A3B999A4}"/>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57349" name="AutoShape 5">
            <a:extLst>
              <a:ext uri="{FF2B5EF4-FFF2-40B4-BE49-F238E27FC236}">
                <a16:creationId xmlns:a16="http://schemas.microsoft.com/office/drawing/2014/main" id="{DDD764F1-62CC-D178-6EE2-79D004DEB0D7}"/>
              </a:ext>
            </a:extLst>
          </p:cNvPr>
          <p:cNvSpPr>
            <a:spLocks noChangeArrowheads="1"/>
          </p:cNvSpPr>
          <p:nvPr/>
        </p:nvSpPr>
        <p:spPr bwMode="auto">
          <a:xfrm>
            <a:off x="2208214" y="1412876"/>
            <a:ext cx="7488237"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sp>
        <p:nvSpPr>
          <p:cNvPr id="57350" name="AutoShape 6">
            <a:extLst>
              <a:ext uri="{FF2B5EF4-FFF2-40B4-BE49-F238E27FC236}">
                <a16:creationId xmlns:a16="http://schemas.microsoft.com/office/drawing/2014/main" id="{2446C230-0FBC-B33D-DFC8-E3E40B2A2038}"/>
              </a:ext>
            </a:extLst>
          </p:cNvPr>
          <p:cNvSpPr>
            <a:spLocks noChangeAspect="1" noChangeArrowheads="1" noTextEdit="1"/>
          </p:cNvSpPr>
          <p:nvPr/>
        </p:nvSpPr>
        <p:spPr bwMode="auto">
          <a:xfrm>
            <a:off x="1703388" y="2133600"/>
            <a:ext cx="882015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57351" name="Picture 8">
            <a:extLst>
              <a:ext uri="{FF2B5EF4-FFF2-40B4-BE49-F238E27FC236}">
                <a16:creationId xmlns:a16="http://schemas.microsoft.com/office/drawing/2014/main" id="{A8BC3822-3BB7-9085-F1C3-63E26FD4C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2133600"/>
            <a:ext cx="8828087"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a:extLst>
              <a:ext uri="{FF2B5EF4-FFF2-40B4-BE49-F238E27FC236}">
                <a16:creationId xmlns:a16="http://schemas.microsoft.com/office/drawing/2014/main" id="{285C2884-86B5-AC8E-FBDF-58BE298A7433}"/>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BEE91AAB-BD24-4C96-A979-163AE7B043D0}"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37890" name="灯片编号占位符 4">
            <a:extLst>
              <a:ext uri="{FF2B5EF4-FFF2-40B4-BE49-F238E27FC236}">
                <a16:creationId xmlns:a16="http://schemas.microsoft.com/office/drawing/2014/main" id="{3A2F3C08-4A76-DE1E-61A4-55542303A6F5}"/>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42F9F5BD-748B-4C82-A0D7-7FE511DCEBFC}" type="slidenum">
              <a:rPr altLang="zh-CN" sz="1000" b="0">
                <a:solidFill>
                  <a:schemeClr val="bg1"/>
                </a:solidFill>
                <a:latin typeface="Arial" panose="020B0604020202020204" pitchFamily="34" charset="0"/>
                <a:ea typeface="宋体" panose="02010600030101010101" pitchFamily="2" charset="-122"/>
              </a:rPr>
              <a:pPr/>
              <a:t>32</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58372" name="Rectangle 2">
            <a:extLst>
              <a:ext uri="{FF2B5EF4-FFF2-40B4-BE49-F238E27FC236}">
                <a16:creationId xmlns:a16="http://schemas.microsoft.com/office/drawing/2014/main" id="{5EEFAD60-6296-1D17-A9FF-FC5701DF85A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58373" name="Rectangle 3">
            <a:extLst>
              <a:ext uri="{FF2B5EF4-FFF2-40B4-BE49-F238E27FC236}">
                <a16:creationId xmlns:a16="http://schemas.microsoft.com/office/drawing/2014/main" id="{A1D84B17-0E6A-FE47-0A63-6EF401320011}"/>
              </a:ext>
            </a:extLst>
          </p:cNvPr>
          <p:cNvSpPr>
            <a:spLocks noGrp="1" noChangeArrowheads="1"/>
          </p:cNvSpPr>
          <p:nvPr>
            <p:ph idx="1"/>
          </p:nvPr>
        </p:nvSpPr>
        <p:spPr bwMode="auto">
          <a:xfrm>
            <a:off x="1919288" y="2133600"/>
            <a:ext cx="8424862" cy="4103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ea typeface="宋体" panose="02010600030101010101" pitchFamily="2" charset="-122"/>
              </a:rPr>
              <a:t>收到的税费返还</a:t>
            </a:r>
          </a:p>
          <a:p>
            <a:pPr lvl="1" eaLnBrk="1" hangingPunct="1"/>
            <a:r>
              <a:rPr lang="zh-CN" altLang="en-US">
                <a:latin typeface="Arial" panose="020B0604020202020204" pitchFamily="34" charset="0"/>
                <a:ea typeface="宋体" panose="02010600030101010101" pitchFamily="2" charset="-122"/>
              </a:rPr>
              <a:t>反映企业收到返还的各项税费</a:t>
            </a:r>
          </a:p>
          <a:p>
            <a:pPr lvl="2" eaLnBrk="1" hangingPunct="1"/>
            <a:r>
              <a:rPr lang="zh-CN" altLang="en-US">
                <a:latin typeface="Arial" panose="020B0604020202020204" pitchFamily="34" charset="0"/>
                <a:ea typeface="宋体" panose="02010600030101010101" pitchFamily="2" charset="-122"/>
              </a:rPr>
              <a:t>增值税、消费税、营业税、所得税、教育费附加返还</a:t>
            </a:r>
          </a:p>
          <a:p>
            <a:pPr lvl="1" eaLnBrk="1" hangingPunct="1"/>
            <a:r>
              <a:rPr lang="zh-CN" altLang="en-US">
                <a:latin typeface="Arial" panose="020B0604020202020204" pitchFamily="34" charset="0"/>
                <a:ea typeface="宋体" panose="02010600030101010101" pitchFamily="2" charset="-122"/>
              </a:rPr>
              <a:t>需要分析“应交税费”科目下属各明细科目的贷方发生额</a:t>
            </a:r>
          </a:p>
          <a:p>
            <a:pPr lvl="1" eaLnBrk="1" hangingPunct="1"/>
            <a:r>
              <a:rPr lang="zh-CN" altLang="en-US">
                <a:latin typeface="Arial" panose="020B0604020202020204" pitchFamily="34" charset="0"/>
                <a:ea typeface="宋体" panose="02010600030101010101" pitchFamily="2" charset="-122"/>
              </a:rPr>
              <a:t>根据“库存现金”、“银行存款”、“营业税金及附加”、“营业外收入”等科目的记录分析填列。 </a:t>
            </a:r>
          </a:p>
        </p:txBody>
      </p:sp>
      <p:sp>
        <p:nvSpPr>
          <p:cNvPr id="58374" name="AutoShape 4">
            <a:extLst>
              <a:ext uri="{FF2B5EF4-FFF2-40B4-BE49-F238E27FC236}">
                <a16:creationId xmlns:a16="http://schemas.microsoft.com/office/drawing/2014/main" id="{5D540279-07EB-81A6-CBAD-1A8ED5971E17}"/>
              </a:ext>
            </a:extLst>
          </p:cNvPr>
          <p:cNvSpPr>
            <a:spLocks noChangeArrowheads="1"/>
          </p:cNvSpPr>
          <p:nvPr/>
        </p:nvSpPr>
        <p:spPr bwMode="auto">
          <a:xfrm>
            <a:off x="2208214" y="1412876"/>
            <a:ext cx="7488237"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a:extLst>
              <a:ext uri="{FF2B5EF4-FFF2-40B4-BE49-F238E27FC236}">
                <a16:creationId xmlns:a16="http://schemas.microsoft.com/office/drawing/2014/main" id="{9AA2EBCE-9B30-42B4-CF6E-90A1B9BDDE5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6E15757C-7001-4B76-BE6D-CB0453B63BFB}"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39938" name="灯片编号占位符 4">
            <a:extLst>
              <a:ext uri="{FF2B5EF4-FFF2-40B4-BE49-F238E27FC236}">
                <a16:creationId xmlns:a16="http://schemas.microsoft.com/office/drawing/2014/main" id="{1727C372-EE54-7552-15BD-9543D6BDEA78}"/>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7BBCC0AC-6D8C-4B57-BBBB-040F12A99403}" type="slidenum">
              <a:rPr altLang="zh-CN" sz="1000" b="0">
                <a:solidFill>
                  <a:schemeClr val="bg1"/>
                </a:solidFill>
                <a:latin typeface="Arial" panose="020B0604020202020204" pitchFamily="34" charset="0"/>
                <a:ea typeface="宋体" panose="02010600030101010101" pitchFamily="2" charset="-122"/>
              </a:rPr>
              <a:pPr/>
              <a:t>33</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59396" name="Rectangle 2">
            <a:extLst>
              <a:ext uri="{FF2B5EF4-FFF2-40B4-BE49-F238E27FC236}">
                <a16:creationId xmlns:a16="http://schemas.microsoft.com/office/drawing/2014/main" id="{D48FA2B1-D2A9-6512-FF10-FA19A912C675}"/>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59397" name="Rectangle 3">
            <a:extLst>
              <a:ext uri="{FF2B5EF4-FFF2-40B4-BE49-F238E27FC236}">
                <a16:creationId xmlns:a16="http://schemas.microsoft.com/office/drawing/2014/main" id="{029164AE-FD46-99B4-7A2B-00B90D19F61F}"/>
              </a:ext>
            </a:extLst>
          </p:cNvPr>
          <p:cNvSpPr>
            <a:spLocks noGrp="1" noChangeArrowheads="1"/>
          </p:cNvSpPr>
          <p:nvPr>
            <p:ph idx="1"/>
          </p:nvPr>
        </p:nvSpPr>
        <p:spPr bwMode="auto">
          <a:xfrm>
            <a:off x="1908969" y="2227058"/>
            <a:ext cx="8229600" cy="5545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ea typeface="宋体" panose="02010600030101010101" pitchFamily="2" charset="-122"/>
              </a:rPr>
              <a:t>收到的其他与经营活动有关的现金</a:t>
            </a:r>
          </a:p>
          <a:p>
            <a:pPr lvl="1" eaLnBrk="1" hangingPunct="1"/>
            <a:r>
              <a:rPr lang="zh-CN" altLang="en-US" dirty="0">
                <a:latin typeface="Arial" panose="020B0604020202020204" pitchFamily="34" charset="0"/>
                <a:ea typeface="宋体" panose="02010600030101010101" pitchFamily="2" charset="-122"/>
              </a:rPr>
              <a:t>反映企业除了上述各项目外，收到的其他与经营活动有关的现金流入</a:t>
            </a:r>
          </a:p>
          <a:p>
            <a:pPr lvl="2" eaLnBrk="1" hangingPunct="1"/>
            <a:r>
              <a:rPr lang="zh-CN" altLang="en-US" dirty="0">
                <a:latin typeface="Arial" panose="020B0604020202020204" pitchFamily="34" charset="0"/>
                <a:ea typeface="宋体" panose="02010600030101010101" pitchFamily="2" charset="-122"/>
              </a:rPr>
              <a:t>罚款收入</a:t>
            </a:r>
          </a:p>
          <a:p>
            <a:pPr lvl="2" eaLnBrk="1" hangingPunct="1"/>
            <a:r>
              <a:rPr lang="zh-CN" altLang="en-US" dirty="0">
                <a:latin typeface="Arial" panose="020B0604020202020204" pitchFamily="34" charset="0"/>
                <a:ea typeface="宋体" panose="02010600030101010101" pitchFamily="2" charset="-122"/>
              </a:rPr>
              <a:t>经营租赁固定资产收到的现金 </a:t>
            </a:r>
          </a:p>
          <a:p>
            <a:pPr lvl="2" eaLnBrk="1" hangingPunct="1"/>
            <a:r>
              <a:rPr lang="zh-CN" altLang="en-US" dirty="0">
                <a:latin typeface="Arial" panose="020B0604020202020204" pitchFamily="34" charset="0"/>
                <a:ea typeface="宋体" panose="02010600030101010101" pitchFamily="2" charset="-122"/>
              </a:rPr>
              <a:t>流动资产损失中由个人赔偿的现金收入</a:t>
            </a:r>
          </a:p>
          <a:p>
            <a:pPr lvl="2" eaLnBrk="1" hangingPunct="1"/>
            <a:r>
              <a:rPr lang="zh-CN" altLang="en-US" dirty="0">
                <a:latin typeface="Arial" panose="020B0604020202020204" pitchFamily="34" charset="0"/>
                <a:ea typeface="宋体" panose="02010600030101010101" pitchFamily="2" charset="-122"/>
              </a:rPr>
              <a:t>除税费返还外的其他政府补助收入 </a:t>
            </a:r>
          </a:p>
          <a:p>
            <a:pPr lvl="2" eaLnBrk="1" hangingPunct="1"/>
            <a:r>
              <a:rPr lang="zh-CN" altLang="en-US" dirty="0">
                <a:latin typeface="Arial" panose="020B0604020202020204" pitchFamily="34" charset="0"/>
                <a:ea typeface="宋体" panose="02010600030101010101" pitchFamily="2" charset="-122"/>
              </a:rPr>
              <a:t>其他价值大的现金流入应单列项目反映</a:t>
            </a:r>
          </a:p>
          <a:p>
            <a:pPr lvl="1" eaLnBrk="1" hangingPunct="1"/>
            <a:r>
              <a:rPr lang="zh-CN" altLang="en-US" dirty="0">
                <a:latin typeface="Arial" panose="020B0604020202020204" pitchFamily="34" charset="0"/>
                <a:ea typeface="宋体" panose="02010600030101010101" pitchFamily="2" charset="-122"/>
              </a:rPr>
              <a:t>需要分析“现金”、“银行存款”、“管理费用”、“销售费用”等科目的记录分析填列。</a:t>
            </a:r>
          </a:p>
        </p:txBody>
      </p:sp>
      <p:sp>
        <p:nvSpPr>
          <p:cNvPr id="59398" name="AutoShape 4">
            <a:extLst>
              <a:ext uri="{FF2B5EF4-FFF2-40B4-BE49-F238E27FC236}">
                <a16:creationId xmlns:a16="http://schemas.microsoft.com/office/drawing/2014/main" id="{939072AA-F7ED-2921-312D-C7B07805D249}"/>
              </a:ext>
            </a:extLst>
          </p:cNvPr>
          <p:cNvSpPr>
            <a:spLocks noChangeArrowheads="1"/>
          </p:cNvSpPr>
          <p:nvPr/>
        </p:nvSpPr>
        <p:spPr bwMode="auto">
          <a:xfrm>
            <a:off x="2209800" y="1326011"/>
            <a:ext cx="7488238"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2AF6C5EF-16C7-F4C1-0435-8B13B5559789}"/>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724C5DF1-0DD8-4A11-A324-BEC095F94D8B}"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40962" name="灯片编号占位符 4">
            <a:extLst>
              <a:ext uri="{FF2B5EF4-FFF2-40B4-BE49-F238E27FC236}">
                <a16:creationId xmlns:a16="http://schemas.microsoft.com/office/drawing/2014/main" id="{BD63A7BA-BAF7-42C9-E190-98A162068057}"/>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79754924-51B0-4949-89B7-503001BF4A7B}" type="slidenum">
              <a:rPr altLang="zh-CN" sz="1000" b="0">
                <a:solidFill>
                  <a:schemeClr val="bg1"/>
                </a:solidFill>
                <a:latin typeface="Arial" panose="020B0604020202020204" pitchFamily="34" charset="0"/>
                <a:ea typeface="宋体" panose="02010600030101010101" pitchFamily="2" charset="-122"/>
              </a:rPr>
              <a:pPr/>
              <a:t>34</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60420" name="Rectangle 2">
            <a:extLst>
              <a:ext uri="{FF2B5EF4-FFF2-40B4-BE49-F238E27FC236}">
                <a16:creationId xmlns:a16="http://schemas.microsoft.com/office/drawing/2014/main" id="{26BFD297-781B-FCE6-E63D-5EEDF7359EC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60421" name="Rectangle 3">
            <a:extLst>
              <a:ext uri="{FF2B5EF4-FFF2-40B4-BE49-F238E27FC236}">
                <a16:creationId xmlns:a16="http://schemas.microsoft.com/office/drawing/2014/main" id="{79A8A160-3158-0AC3-BA7B-2AF76C3D33FA}"/>
              </a:ext>
            </a:extLst>
          </p:cNvPr>
          <p:cNvSpPr>
            <a:spLocks noGrp="1" noChangeArrowheads="1"/>
          </p:cNvSpPr>
          <p:nvPr>
            <p:ph idx="1"/>
          </p:nvPr>
        </p:nvSpPr>
        <p:spPr bwMode="auto">
          <a:xfrm>
            <a:off x="1914525" y="2076450"/>
            <a:ext cx="8362950" cy="478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ea typeface="宋体" panose="02010600030101010101" pitchFamily="2" charset="-122"/>
              </a:rPr>
              <a:t>购买商品、接受劳务支付的现金，具体为</a:t>
            </a:r>
          </a:p>
          <a:p>
            <a:pPr lvl="2" eaLnBrk="1" hangingPunct="1"/>
            <a:r>
              <a:rPr lang="zh-CN" altLang="en-US" dirty="0">
                <a:latin typeface="Arial" panose="020B0604020202020204" pitchFamily="34" charset="0"/>
                <a:ea typeface="宋体" panose="02010600030101010101" pitchFamily="2" charset="-122"/>
              </a:rPr>
              <a:t>本期购入商品、接受劳务支付的现金（含支付的增值税进项税额）</a:t>
            </a:r>
          </a:p>
          <a:p>
            <a:pPr lvl="2" eaLnBrk="1" hangingPunct="1"/>
            <a:r>
              <a:rPr lang="zh-CN" altLang="en-US" dirty="0">
                <a:latin typeface="Arial" panose="020B0604020202020204" pitchFamily="34" charset="0"/>
                <a:ea typeface="宋体" panose="02010600030101010101" pitchFamily="2" charset="-122"/>
              </a:rPr>
              <a:t>本期支付前期购入商品、接受劳务的未付款项</a:t>
            </a:r>
          </a:p>
          <a:p>
            <a:pPr lvl="2" eaLnBrk="1" hangingPunct="1"/>
            <a:r>
              <a:rPr lang="zh-CN" altLang="en-US" dirty="0">
                <a:latin typeface="Arial" panose="020B0604020202020204" pitchFamily="34" charset="0"/>
                <a:ea typeface="宋体" panose="02010600030101010101" pitchFamily="2" charset="-122"/>
              </a:rPr>
              <a:t>本期预付款项</a:t>
            </a:r>
          </a:p>
          <a:p>
            <a:pPr lvl="2" eaLnBrk="1" hangingPunct="1"/>
            <a:r>
              <a:rPr lang="zh-CN" altLang="en-US" dirty="0">
                <a:solidFill>
                  <a:srgbClr val="FF3300"/>
                </a:solidFill>
                <a:latin typeface="Arial" panose="020B0604020202020204" pitchFamily="34" charset="0"/>
                <a:ea typeface="宋体" panose="02010600030101010101" pitchFamily="2" charset="-122"/>
              </a:rPr>
              <a:t>扣除本期发生的购货退回收到的现金</a:t>
            </a:r>
            <a:endParaRPr lang="zh-CN" altLang="en-US" dirty="0">
              <a:ea typeface="宋体" panose="02010600030101010101" pitchFamily="2" charset="-122"/>
            </a:endParaRPr>
          </a:p>
        </p:txBody>
      </p:sp>
      <p:sp>
        <p:nvSpPr>
          <p:cNvPr id="60422" name="AutoShape 4">
            <a:extLst>
              <a:ext uri="{FF2B5EF4-FFF2-40B4-BE49-F238E27FC236}">
                <a16:creationId xmlns:a16="http://schemas.microsoft.com/office/drawing/2014/main" id="{FA599C63-5EA9-F2CE-F459-A6E3047F13C2}"/>
              </a:ext>
            </a:extLst>
          </p:cNvPr>
          <p:cNvSpPr>
            <a:spLocks noChangeArrowheads="1"/>
          </p:cNvSpPr>
          <p:nvPr/>
        </p:nvSpPr>
        <p:spPr bwMode="auto">
          <a:xfrm>
            <a:off x="2209800" y="1261269"/>
            <a:ext cx="7488238"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dirty="0">
                <a:latin typeface="Arial" panose="020B0604020202020204" pitchFamily="34" charset="0"/>
              </a:rPr>
              <a:t>直      接     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2AF6C5EF-16C7-F4C1-0435-8B13B5559789}"/>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724C5DF1-0DD8-4A11-A324-BEC095F94D8B}"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40962" name="灯片编号占位符 4">
            <a:extLst>
              <a:ext uri="{FF2B5EF4-FFF2-40B4-BE49-F238E27FC236}">
                <a16:creationId xmlns:a16="http://schemas.microsoft.com/office/drawing/2014/main" id="{BD63A7BA-BAF7-42C9-E190-98A162068057}"/>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79754924-51B0-4949-89B7-503001BF4A7B}" type="slidenum">
              <a:rPr altLang="zh-CN" sz="1000" b="0">
                <a:solidFill>
                  <a:schemeClr val="bg1"/>
                </a:solidFill>
                <a:latin typeface="Arial" panose="020B0604020202020204" pitchFamily="34" charset="0"/>
                <a:ea typeface="宋体" panose="02010600030101010101" pitchFamily="2" charset="-122"/>
              </a:rPr>
              <a:pPr/>
              <a:t>35</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60420" name="Rectangle 2">
            <a:extLst>
              <a:ext uri="{FF2B5EF4-FFF2-40B4-BE49-F238E27FC236}">
                <a16:creationId xmlns:a16="http://schemas.microsoft.com/office/drawing/2014/main" id="{26BFD297-781B-FCE6-E63D-5EEDF7359EC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60421" name="Rectangle 3">
            <a:extLst>
              <a:ext uri="{FF2B5EF4-FFF2-40B4-BE49-F238E27FC236}">
                <a16:creationId xmlns:a16="http://schemas.microsoft.com/office/drawing/2014/main" id="{79A8A160-3158-0AC3-BA7B-2AF76C3D33FA}"/>
              </a:ext>
            </a:extLst>
          </p:cNvPr>
          <p:cNvSpPr>
            <a:spLocks noGrp="1" noChangeArrowheads="1"/>
          </p:cNvSpPr>
          <p:nvPr>
            <p:ph idx="1"/>
          </p:nvPr>
        </p:nvSpPr>
        <p:spPr bwMode="auto">
          <a:xfrm>
            <a:off x="1914525" y="2076450"/>
            <a:ext cx="8362950" cy="478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ea typeface="宋体" panose="02010600030101010101" pitchFamily="2" charset="-122"/>
              </a:rPr>
              <a:t>购买商品、接受劳务支付的现金</a:t>
            </a:r>
          </a:p>
          <a:p>
            <a:pPr eaLnBrk="1" hangingPunct="1"/>
            <a:r>
              <a:rPr lang="zh-CN" altLang="en-US" dirty="0">
                <a:ea typeface="宋体" panose="02010600030101010101" pitchFamily="2" charset="-122"/>
              </a:rPr>
              <a:t>反映企业因购买商品、接受劳务实际支付的现金</a:t>
            </a:r>
          </a:p>
          <a:p>
            <a:pPr eaLnBrk="1" hangingPunct="1"/>
            <a:r>
              <a:rPr lang="zh-CN" altLang="en-US" dirty="0">
                <a:ea typeface="宋体" panose="02010600030101010101" pitchFamily="2" charset="-122"/>
              </a:rPr>
              <a:t>根据“库存现金”、“银行存款”、“应付票据”、“应付账款”、“预付账款”、“主营业务成本”、“其他业务成本”等科目的记录分析填列。</a:t>
            </a:r>
          </a:p>
          <a:p>
            <a:pPr eaLnBrk="1" hangingPunct="1"/>
            <a:r>
              <a:rPr lang="zh-CN" altLang="en-US" dirty="0">
                <a:ea typeface="宋体" panose="02010600030101010101" pitchFamily="2" charset="-122"/>
              </a:rPr>
              <a:t>确定本项目的金额通常以利润表上的“营业成本”为基础进行调整。</a:t>
            </a:r>
          </a:p>
          <a:p>
            <a:pPr eaLnBrk="1" hangingPunct="1"/>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）由于本项目包括支付的增值税进项税额，所以应在营业成本的基础上加上本期的增值税进项税额。</a:t>
            </a:r>
          </a:p>
        </p:txBody>
      </p:sp>
      <p:sp>
        <p:nvSpPr>
          <p:cNvPr id="60422" name="AutoShape 4">
            <a:extLst>
              <a:ext uri="{FF2B5EF4-FFF2-40B4-BE49-F238E27FC236}">
                <a16:creationId xmlns:a16="http://schemas.microsoft.com/office/drawing/2014/main" id="{FA599C63-5EA9-F2CE-F459-A6E3047F13C2}"/>
              </a:ext>
            </a:extLst>
          </p:cNvPr>
          <p:cNvSpPr>
            <a:spLocks noChangeArrowheads="1"/>
          </p:cNvSpPr>
          <p:nvPr/>
        </p:nvSpPr>
        <p:spPr bwMode="auto">
          <a:xfrm>
            <a:off x="2209800" y="1261269"/>
            <a:ext cx="7488238"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dirty="0">
                <a:latin typeface="Arial" panose="020B0604020202020204" pitchFamily="34" charset="0"/>
              </a:rPr>
              <a:t>直      接     法</a:t>
            </a:r>
          </a:p>
        </p:txBody>
      </p:sp>
    </p:spTree>
    <p:extLst>
      <p:ext uri="{BB962C8B-B14F-4D97-AF65-F5344CB8AC3E}">
        <p14:creationId xmlns:p14="http://schemas.microsoft.com/office/powerpoint/2010/main" val="1820077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a:extLst>
              <a:ext uri="{FF2B5EF4-FFF2-40B4-BE49-F238E27FC236}">
                <a16:creationId xmlns:a16="http://schemas.microsoft.com/office/drawing/2014/main" id="{837ABEE6-434A-BDAA-549D-0304CE4B59B2}"/>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C10664B6-F944-4E83-AA5B-38AAFEEFB860}"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41986" name="灯片编号占位符 4">
            <a:extLst>
              <a:ext uri="{FF2B5EF4-FFF2-40B4-BE49-F238E27FC236}">
                <a16:creationId xmlns:a16="http://schemas.microsoft.com/office/drawing/2014/main" id="{672ABF41-266B-A805-8D8C-0A2421C622F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4CC7588-AD6F-4A9F-85DA-F1521BEBAEC0}" type="slidenum">
              <a:rPr altLang="zh-CN" sz="1000" b="0">
                <a:solidFill>
                  <a:schemeClr val="bg1"/>
                </a:solidFill>
                <a:latin typeface="Arial" panose="020B0604020202020204" pitchFamily="34" charset="0"/>
                <a:ea typeface="宋体" panose="02010600030101010101" pitchFamily="2" charset="-122"/>
              </a:rPr>
              <a:pPr/>
              <a:t>36</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61444" name="Rectangle 2">
            <a:extLst>
              <a:ext uri="{FF2B5EF4-FFF2-40B4-BE49-F238E27FC236}">
                <a16:creationId xmlns:a16="http://schemas.microsoft.com/office/drawing/2014/main" id="{ACBCB07E-09B6-68C9-626A-EB5AA4833590}"/>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61445" name="Rectangle 3">
            <a:extLst>
              <a:ext uri="{FF2B5EF4-FFF2-40B4-BE49-F238E27FC236}">
                <a16:creationId xmlns:a16="http://schemas.microsoft.com/office/drawing/2014/main" id="{84981D52-0615-2A9A-0EED-806908B073B2}"/>
              </a:ext>
            </a:extLst>
          </p:cNvPr>
          <p:cNvSpPr>
            <a:spLocks noGrp="1" noChangeArrowheads="1"/>
          </p:cNvSpPr>
          <p:nvPr>
            <p:ph idx="1"/>
          </p:nvPr>
        </p:nvSpPr>
        <p:spPr bwMode="auto">
          <a:xfrm>
            <a:off x="1878013" y="2233614"/>
            <a:ext cx="8291512" cy="4997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）营业成本与购买商品并无直接联系，就商品流通企业而言，营业成本加上存货增加数或减去存货减少数，便可大致确定本期购进商品的成本。 </a:t>
            </a:r>
          </a:p>
          <a:p>
            <a:pPr eaLnBrk="1" hangingPunct="1"/>
            <a:r>
              <a:rPr lang="zh-CN" altLang="en-US" sz="2400" dirty="0">
                <a:ea typeface="宋体" panose="02010600030101010101" pitchFamily="2" charset="-122"/>
              </a:rPr>
              <a:t>（</a:t>
            </a:r>
            <a:r>
              <a:rPr lang="en-US" altLang="zh-CN" sz="2400" dirty="0">
                <a:ea typeface="宋体" panose="02010600030101010101" pitchFamily="2" charset="-122"/>
              </a:rPr>
              <a:t>3</a:t>
            </a:r>
            <a:r>
              <a:rPr lang="zh-CN" altLang="en-US" sz="2400" dirty="0">
                <a:ea typeface="宋体" panose="02010600030101010101" pitchFamily="2" charset="-122"/>
              </a:rPr>
              <a:t>）本期购进商品成本并不等于本期购进商品支付的现金，因为可能存在赊购商品或预付款的情形。故应加上应付账款与应付票据的减少数，或减去应付账款与应付票据的增加数；加上预付账款的增加数，减去预付账款的减少数。</a:t>
            </a:r>
          </a:p>
          <a:p>
            <a:pPr eaLnBrk="1" hangingPunct="1"/>
            <a:r>
              <a:rPr lang="zh-CN" altLang="en-US" sz="2400" dirty="0">
                <a:ea typeface="宋体" panose="02010600030101010101" pitchFamily="2" charset="-122"/>
              </a:rPr>
              <a:t>（</a:t>
            </a:r>
            <a:r>
              <a:rPr lang="en-US" altLang="zh-CN" sz="2400" dirty="0">
                <a:ea typeface="宋体" panose="02010600030101010101" pitchFamily="2" charset="-122"/>
              </a:rPr>
              <a:t>4</a:t>
            </a:r>
            <a:r>
              <a:rPr lang="zh-CN" altLang="en-US" sz="2400" dirty="0">
                <a:ea typeface="宋体" panose="02010600030101010101" pitchFamily="2" charset="-122"/>
              </a:rPr>
              <a:t>）对于工业企业来说，存货包括材料、在产品与产成品等，也就是说存货的增加并非都与购进商品（材料）相联系，本期发生的应计入产品成本的工资费用、折旧费用等也会导致存货增加，但与商品购进无关，因而应进一步扣除计入本期生产成本的非材料费用。    </a:t>
            </a:r>
          </a:p>
        </p:txBody>
      </p:sp>
      <p:sp>
        <p:nvSpPr>
          <p:cNvPr id="61446" name="AutoShape 4">
            <a:extLst>
              <a:ext uri="{FF2B5EF4-FFF2-40B4-BE49-F238E27FC236}">
                <a16:creationId xmlns:a16="http://schemas.microsoft.com/office/drawing/2014/main" id="{C3FDEE32-90F1-1B59-F309-CD6E931AB0A3}"/>
              </a:ext>
            </a:extLst>
          </p:cNvPr>
          <p:cNvSpPr>
            <a:spLocks noChangeArrowheads="1"/>
          </p:cNvSpPr>
          <p:nvPr/>
        </p:nvSpPr>
        <p:spPr bwMode="auto">
          <a:xfrm>
            <a:off x="2209800" y="1369219"/>
            <a:ext cx="7488238"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a:extLst>
              <a:ext uri="{FF2B5EF4-FFF2-40B4-BE49-F238E27FC236}">
                <a16:creationId xmlns:a16="http://schemas.microsoft.com/office/drawing/2014/main" id="{32717535-7A36-DD5A-F66B-2FD8E1FAEDC5}"/>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E8F62C85-A814-4CC6-BBF5-87FFCC04093D}"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43010" name="灯片编号占位符 4">
            <a:extLst>
              <a:ext uri="{FF2B5EF4-FFF2-40B4-BE49-F238E27FC236}">
                <a16:creationId xmlns:a16="http://schemas.microsoft.com/office/drawing/2014/main" id="{DCF0C78E-E95A-39FA-25FE-937C0DE69569}"/>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BD223F56-48B4-46D3-A98F-C9C3EEEE007A}" type="slidenum">
              <a:rPr altLang="zh-CN" sz="1000" b="0">
                <a:solidFill>
                  <a:schemeClr val="bg1"/>
                </a:solidFill>
                <a:latin typeface="Arial" panose="020B0604020202020204" pitchFamily="34" charset="0"/>
                <a:ea typeface="宋体" panose="02010600030101010101" pitchFamily="2" charset="-122"/>
              </a:rPr>
              <a:pPr/>
              <a:t>37</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62468" name="Rectangle 2">
            <a:extLst>
              <a:ext uri="{FF2B5EF4-FFF2-40B4-BE49-F238E27FC236}">
                <a16:creationId xmlns:a16="http://schemas.microsoft.com/office/drawing/2014/main" id="{D62D27C2-BAF3-0ECF-E8EB-30E170F5554E}"/>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62469" name="Rectangle 3">
            <a:extLst>
              <a:ext uri="{FF2B5EF4-FFF2-40B4-BE49-F238E27FC236}">
                <a16:creationId xmlns:a16="http://schemas.microsoft.com/office/drawing/2014/main" id="{9EF73996-73F4-C820-70A3-E8149FBFB8BD}"/>
              </a:ext>
            </a:extLst>
          </p:cNvPr>
          <p:cNvSpPr>
            <a:spLocks noGrp="1" noChangeArrowheads="1"/>
          </p:cNvSpPr>
          <p:nvPr>
            <p:ph idx="1"/>
          </p:nvPr>
        </p:nvSpPr>
        <p:spPr bwMode="auto">
          <a:xfrm>
            <a:off x="1919288" y="2205038"/>
            <a:ext cx="82296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ea typeface="宋体" panose="02010600030101010101" pitchFamily="2" charset="-122"/>
              </a:rPr>
              <a:t>（</a:t>
            </a:r>
            <a:r>
              <a:rPr lang="en-US" altLang="zh-CN" dirty="0">
                <a:ea typeface="宋体" panose="02010600030101010101" pitchFamily="2" charset="-122"/>
              </a:rPr>
              <a:t>5</a:t>
            </a:r>
            <a:r>
              <a:rPr lang="zh-CN" altLang="en-US" dirty="0">
                <a:ea typeface="宋体" panose="02010600030101010101" pitchFamily="2" charset="-122"/>
              </a:rPr>
              <a:t>）应调整其他与商品购进和商品销售无关的存货增减变动，主要包括：存货盘亏与盘盈，用存货对外投资或接受存货投资等。</a:t>
            </a:r>
          </a:p>
          <a:p>
            <a:pPr eaLnBrk="1" hangingPunct="1"/>
            <a:endParaRPr lang="zh-CN" altLang="en-US" dirty="0">
              <a:solidFill>
                <a:srgbClr val="FF3300"/>
              </a:solidFill>
              <a:latin typeface="Arial" panose="020B0604020202020204" pitchFamily="34" charset="0"/>
              <a:ea typeface="宋体" panose="02010600030101010101" pitchFamily="2" charset="-122"/>
            </a:endParaRPr>
          </a:p>
        </p:txBody>
      </p:sp>
      <p:sp>
        <p:nvSpPr>
          <p:cNvPr id="62470" name="AutoShape 4">
            <a:extLst>
              <a:ext uri="{FF2B5EF4-FFF2-40B4-BE49-F238E27FC236}">
                <a16:creationId xmlns:a16="http://schemas.microsoft.com/office/drawing/2014/main" id="{756740E1-C558-172F-5EA7-A68A13595594}"/>
              </a:ext>
            </a:extLst>
          </p:cNvPr>
          <p:cNvSpPr>
            <a:spLocks noChangeArrowheads="1"/>
          </p:cNvSpPr>
          <p:nvPr/>
        </p:nvSpPr>
        <p:spPr bwMode="auto">
          <a:xfrm>
            <a:off x="2208214" y="1412876"/>
            <a:ext cx="7488237"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a:extLst>
              <a:ext uri="{FF2B5EF4-FFF2-40B4-BE49-F238E27FC236}">
                <a16:creationId xmlns:a16="http://schemas.microsoft.com/office/drawing/2014/main" id="{5323D8D5-8EC4-7488-D28F-69EDDAFEF016}"/>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1FA31C4B-285C-4F7A-8225-778580555477}"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44034" name="灯片编号占位符 4">
            <a:extLst>
              <a:ext uri="{FF2B5EF4-FFF2-40B4-BE49-F238E27FC236}">
                <a16:creationId xmlns:a16="http://schemas.microsoft.com/office/drawing/2014/main" id="{598984C8-7042-0EEF-0FF7-3E4C41B89C3B}"/>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75CB9BED-D964-431C-8A1F-42BF5A257121}" type="slidenum">
              <a:rPr altLang="zh-CN" sz="1000" b="0">
                <a:solidFill>
                  <a:schemeClr val="bg1"/>
                </a:solidFill>
                <a:latin typeface="Arial" panose="020B0604020202020204" pitchFamily="34" charset="0"/>
                <a:ea typeface="宋体" panose="02010600030101010101" pitchFamily="2" charset="-122"/>
              </a:rPr>
              <a:pPr/>
              <a:t>38</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63492" name="Rectangle 2">
            <a:extLst>
              <a:ext uri="{FF2B5EF4-FFF2-40B4-BE49-F238E27FC236}">
                <a16:creationId xmlns:a16="http://schemas.microsoft.com/office/drawing/2014/main" id="{C57FA406-60C2-17FB-9FD8-76141945854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pic>
        <p:nvPicPr>
          <p:cNvPr id="63493" name="Picture 5">
            <a:extLst>
              <a:ext uri="{FF2B5EF4-FFF2-40B4-BE49-F238E27FC236}">
                <a16:creationId xmlns:a16="http://schemas.microsoft.com/office/drawing/2014/main" id="{65B7EBCD-EB7E-45EA-AE73-886D3C645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2276476"/>
            <a:ext cx="8964612"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AutoShape 6">
            <a:extLst>
              <a:ext uri="{FF2B5EF4-FFF2-40B4-BE49-F238E27FC236}">
                <a16:creationId xmlns:a16="http://schemas.microsoft.com/office/drawing/2014/main" id="{BF25FB7B-A1EB-B4D6-35D9-0FBF8CA51961}"/>
              </a:ext>
            </a:extLst>
          </p:cNvPr>
          <p:cNvSpPr>
            <a:spLocks noChangeArrowheads="1"/>
          </p:cNvSpPr>
          <p:nvPr/>
        </p:nvSpPr>
        <p:spPr bwMode="auto">
          <a:xfrm>
            <a:off x="2208214" y="1412876"/>
            <a:ext cx="7488237"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a:extLst>
              <a:ext uri="{FF2B5EF4-FFF2-40B4-BE49-F238E27FC236}">
                <a16:creationId xmlns:a16="http://schemas.microsoft.com/office/drawing/2014/main" id="{F18767B8-382D-1371-BD8B-2653DCE1C420}"/>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B591DAF8-62F0-44A1-B511-25F3283B4FC1}"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49154" name="灯片编号占位符 4">
            <a:extLst>
              <a:ext uri="{FF2B5EF4-FFF2-40B4-BE49-F238E27FC236}">
                <a16:creationId xmlns:a16="http://schemas.microsoft.com/office/drawing/2014/main" id="{0D4F05FD-2667-2738-7AAC-7FA25142F165}"/>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9B9D095C-BD4D-4ED4-B61D-FCEEC88B0D73}" type="slidenum">
              <a:rPr altLang="zh-CN" sz="1000" b="0">
                <a:solidFill>
                  <a:schemeClr val="bg1"/>
                </a:solidFill>
                <a:latin typeface="Arial" panose="020B0604020202020204" pitchFamily="34" charset="0"/>
                <a:ea typeface="宋体" panose="02010600030101010101" pitchFamily="2" charset="-122"/>
              </a:rPr>
              <a:pPr/>
              <a:t>39</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64516" name="Rectangle 2">
            <a:extLst>
              <a:ext uri="{FF2B5EF4-FFF2-40B4-BE49-F238E27FC236}">
                <a16:creationId xmlns:a16="http://schemas.microsoft.com/office/drawing/2014/main" id="{BFDEAB7B-1742-E13C-2BE8-435DD180ECD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64517" name="Rectangle 3">
            <a:extLst>
              <a:ext uri="{FF2B5EF4-FFF2-40B4-BE49-F238E27FC236}">
                <a16:creationId xmlns:a16="http://schemas.microsoft.com/office/drawing/2014/main" id="{E7DB8B75-F8F7-66BB-0C8D-6EE02C2B3851}"/>
              </a:ext>
            </a:extLst>
          </p:cNvPr>
          <p:cNvSpPr>
            <a:spLocks noGrp="1" noChangeArrowheads="1"/>
          </p:cNvSpPr>
          <p:nvPr>
            <p:ph idx="1"/>
          </p:nvPr>
        </p:nvSpPr>
        <p:spPr bwMode="auto">
          <a:xfrm>
            <a:off x="1847850" y="1962150"/>
            <a:ext cx="82296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ea typeface="宋体" panose="02010600030101010101" pitchFamily="2" charset="-122"/>
              </a:rPr>
              <a:t>支付给职工以及为职工支付的现金</a:t>
            </a:r>
          </a:p>
          <a:p>
            <a:pPr lvl="1" eaLnBrk="1" hangingPunct="1"/>
            <a:r>
              <a:rPr lang="zh-CN" altLang="en-US">
                <a:latin typeface="Arial" panose="020B0604020202020204" pitchFamily="34" charset="0"/>
                <a:ea typeface="宋体" panose="02010600030101010101" pitchFamily="2" charset="-122"/>
              </a:rPr>
              <a:t>反映企业实际支付给职工的工资、奖金、各种津贴和补贴等，以及为职工支付的其他费用</a:t>
            </a:r>
          </a:p>
          <a:p>
            <a:pPr lvl="1" eaLnBrk="1" hangingPunct="1"/>
            <a:r>
              <a:rPr lang="zh-CN" altLang="en-US">
                <a:solidFill>
                  <a:srgbClr val="FF3300"/>
                </a:solidFill>
                <a:latin typeface="Arial" panose="020B0604020202020204" pitchFamily="34" charset="0"/>
                <a:ea typeface="宋体" panose="02010600030101010101" pitchFamily="2" charset="-122"/>
              </a:rPr>
              <a:t>不包括支付给离退休人员的各项费用和支付给在建工程人员的工资等</a:t>
            </a:r>
          </a:p>
          <a:p>
            <a:pPr lvl="2" eaLnBrk="1" hangingPunct="1"/>
            <a:r>
              <a:rPr lang="zh-CN" altLang="en-US">
                <a:latin typeface="Arial" panose="020B0604020202020204" pitchFamily="34" charset="0"/>
                <a:ea typeface="宋体" panose="02010600030101010101" pitchFamily="2" charset="-122"/>
              </a:rPr>
              <a:t>支付给离退休人员的各项费用→“</a:t>
            </a:r>
            <a:r>
              <a:rPr lang="zh-CN" altLang="en-US">
                <a:solidFill>
                  <a:srgbClr val="3333FF"/>
                </a:solidFill>
                <a:latin typeface="Arial" panose="020B0604020202020204" pitchFamily="34" charset="0"/>
                <a:ea typeface="宋体" panose="02010600030101010101" pitchFamily="2" charset="-122"/>
              </a:rPr>
              <a:t>支付的其他与经营活动有关的现金</a:t>
            </a:r>
            <a:r>
              <a:rPr lang="zh-CN" altLang="en-US">
                <a:latin typeface="Arial" panose="020B0604020202020204" pitchFamily="34" charset="0"/>
                <a:ea typeface="宋体" panose="02010600030101010101" pitchFamily="2" charset="-122"/>
              </a:rPr>
              <a:t>”</a:t>
            </a:r>
          </a:p>
          <a:p>
            <a:pPr lvl="2" eaLnBrk="1" hangingPunct="1"/>
            <a:r>
              <a:rPr lang="zh-CN" altLang="en-US">
                <a:latin typeface="Arial" panose="020B0604020202020204" pitchFamily="34" charset="0"/>
                <a:ea typeface="宋体" panose="02010600030101010101" pitchFamily="2" charset="-122"/>
              </a:rPr>
              <a:t>支付给在建工程人员的工资→投资活动产生的现金流量部分的“</a:t>
            </a:r>
            <a:r>
              <a:rPr lang="zh-CN" altLang="en-US">
                <a:solidFill>
                  <a:srgbClr val="3333FF"/>
                </a:solidFill>
                <a:latin typeface="Arial" panose="020B0604020202020204" pitchFamily="34" charset="0"/>
                <a:ea typeface="宋体" panose="02010600030101010101" pitchFamily="2" charset="-122"/>
              </a:rPr>
              <a:t>购建固定资产、无形资产和其他长期资产所支付的现金</a:t>
            </a:r>
            <a:r>
              <a:rPr lang="zh-CN" altLang="en-US">
                <a:latin typeface="Arial" panose="020B0604020202020204" pitchFamily="34" charset="0"/>
                <a:ea typeface="宋体" panose="02010600030101010101" pitchFamily="2" charset="-122"/>
              </a:rPr>
              <a:t>”</a:t>
            </a:r>
          </a:p>
        </p:txBody>
      </p:sp>
      <p:sp>
        <p:nvSpPr>
          <p:cNvPr id="64518" name="AutoShape 4">
            <a:extLst>
              <a:ext uri="{FF2B5EF4-FFF2-40B4-BE49-F238E27FC236}">
                <a16:creationId xmlns:a16="http://schemas.microsoft.com/office/drawing/2014/main" id="{C908D1FA-62B3-88BC-ADF2-2CCDDE6DD10B}"/>
              </a:ext>
            </a:extLst>
          </p:cNvPr>
          <p:cNvSpPr>
            <a:spLocks noChangeArrowheads="1"/>
          </p:cNvSpPr>
          <p:nvPr/>
        </p:nvSpPr>
        <p:spPr bwMode="auto">
          <a:xfrm>
            <a:off x="2208214" y="1412876"/>
            <a:ext cx="7488237"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50E3C24-4830-89F5-DE32-5962DB2C7E78}"/>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32771" name="Rectangle 3">
            <a:extLst>
              <a:ext uri="{FF2B5EF4-FFF2-40B4-BE49-F238E27FC236}">
                <a16:creationId xmlns:a16="http://schemas.microsoft.com/office/drawing/2014/main" id="{0E4CAA5F-C64F-775B-408B-227EE1079969}"/>
              </a:ext>
            </a:extLst>
          </p:cNvPr>
          <p:cNvSpPr>
            <a:spLocks noGrp="1" noChangeArrowheads="1"/>
          </p:cNvSpPr>
          <p:nvPr>
            <p:ph idx="1"/>
          </p:nvPr>
        </p:nvSpPr>
        <p:spPr bwMode="auto">
          <a:xfrm>
            <a:off x="2236788" y="2492376"/>
            <a:ext cx="7345362" cy="3482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第一节 现金流量表概述</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第二节 现金流量表的主要项目</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第三节 现金流量表的编制</a:t>
            </a:r>
          </a:p>
        </p:txBody>
      </p:sp>
      <p:sp>
        <p:nvSpPr>
          <p:cNvPr id="32772" name="Rectangle 1026">
            <a:extLst>
              <a:ext uri="{FF2B5EF4-FFF2-40B4-BE49-F238E27FC236}">
                <a16:creationId xmlns:a16="http://schemas.microsoft.com/office/drawing/2014/main" id="{B075789D-F584-1578-B4AD-0CDE9A2229AB}"/>
              </a:ext>
            </a:extLst>
          </p:cNvPr>
          <p:cNvSpPr txBox="1">
            <a:spLocks noChangeArrowheads="1"/>
          </p:cNvSpPr>
          <p:nvPr/>
        </p:nvSpPr>
        <p:spPr bwMode="auto">
          <a:xfrm>
            <a:off x="2236788" y="1412875"/>
            <a:ext cx="58150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本章主要内容</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a:extLst>
              <a:ext uri="{FF2B5EF4-FFF2-40B4-BE49-F238E27FC236}">
                <a16:creationId xmlns:a16="http://schemas.microsoft.com/office/drawing/2014/main" id="{496077E3-2AEB-74A9-1F5D-933FCB6A07A5}"/>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3E47673C-52FA-4F2C-8976-2BC9C8531BDD}"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50178" name="灯片编号占位符 4">
            <a:extLst>
              <a:ext uri="{FF2B5EF4-FFF2-40B4-BE49-F238E27FC236}">
                <a16:creationId xmlns:a16="http://schemas.microsoft.com/office/drawing/2014/main" id="{5EF755FA-ABED-B2E3-AF45-6C016A3F97C4}"/>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35B74916-9A4C-40C2-92D5-E01C57CC5D9B}" type="slidenum">
              <a:rPr altLang="zh-CN" sz="1000" b="0">
                <a:solidFill>
                  <a:schemeClr val="bg1"/>
                </a:solidFill>
                <a:latin typeface="Arial" panose="020B0604020202020204" pitchFamily="34" charset="0"/>
                <a:ea typeface="宋体" panose="02010600030101010101" pitchFamily="2" charset="-122"/>
              </a:rPr>
              <a:pPr/>
              <a:t>40</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65540" name="Rectangle 2">
            <a:extLst>
              <a:ext uri="{FF2B5EF4-FFF2-40B4-BE49-F238E27FC236}">
                <a16:creationId xmlns:a16="http://schemas.microsoft.com/office/drawing/2014/main" id="{9F6FE48E-E68A-E1C4-ED82-38F593E0CD83}"/>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65541" name="Rectangle 3">
            <a:extLst>
              <a:ext uri="{FF2B5EF4-FFF2-40B4-BE49-F238E27FC236}">
                <a16:creationId xmlns:a16="http://schemas.microsoft.com/office/drawing/2014/main" id="{EE34B136-FA36-12EF-0CDB-2BFE92EDE58E}"/>
              </a:ext>
            </a:extLst>
          </p:cNvPr>
          <p:cNvSpPr>
            <a:spLocks noGrp="1" noChangeArrowheads="1"/>
          </p:cNvSpPr>
          <p:nvPr>
            <p:ph idx="1"/>
          </p:nvPr>
        </p:nvSpPr>
        <p:spPr bwMode="auto">
          <a:xfrm>
            <a:off x="1847850" y="1989138"/>
            <a:ext cx="8229600"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ea typeface="宋体" panose="02010600030101010101" pitchFamily="2" charset="-122"/>
              </a:rPr>
              <a:t>支付给职工以及为职工支付的现金</a:t>
            </a:r>
          </a:p>
          <a:p>
            <a:pPr lvl="1" eaLnBrk="1" hangingPunct="1"/>
            <a:r>
              <a:rPr lang="zh-CN" altLang="en-US">
                <a:latin typeface="Arial" panose="020B0604020202020204" pitchFamily="34" charset="0"/>
                <a:ea typeface="宋体" panose="02010600030101010101" pitchFamily="2" charset="-122"/>
              </a:rPr>
              <a:t>下列项目，应按职工的工作性质和服务对象，分别在本项目和</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购建固定资产、无形资产和其他长期资产所支付的现金</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项目反映</a:t>
            </a:r>
          </a:p>
          <a:p>
            <a:pPr lvl="2" eaLnBrk="1" hangingPunct="1"/>
            <a:r>
              <a:rPr lang="zh-CN" altLang="en-US">
                <a:latin typeface="Arial" panose="020B0604020202020204" pitchFamily="34" charset="0"/>
                <a:ea typeface="宋体" panose="02010600030101010101" pitchFamily="2" charset="-122"/>
              </a:rPr>
              <a:t>企业为职工支付的养老、失业等社会保险基金、补充养老保险、住房公积金</a:t>
            </a:r>
          </a:p>
          <a:p>
            <a:pPr lvl="2" eaLnBrk="1" hangingPunct="1"/>
            <a:r>
              <a:rPr lang="zh-CN" altLang="en-US">
                <a:latin typeface="Arial" panose="020B0604020202020204" pitchFamily="34" charset="0"/>
                <a:ea typeface="宋体" panose="02010600030101010101" pitchFamily="2" charset="-122"/>
              </a:rPr>
              <a:t>支付给职工的住房困难补助</a:t>
            </a:r>
          </a:p>
          <a:p>
            <a:pPr lvl="2" eaLnBrk="1" hangingPunct="1"/>
            <a:r>
              <a:rPr lang="zh-CN" altLang="en-US">
                <a:latin typeface="Arial" panose="020B0604020202020204" pitchFamily="34" charset="0"/>
                <a:ea typeface="宋体" panose="02010600030101010101" pitchFamily="2" charset="-122"/>
              </a:rPr>
              <a:t>企业为职工缴纳的商业保险金</a:t>
            </a:r>
          </a:p>
          <a:p>
            <a:pPr lvl="2" eaLnBrk="1" hangingPunct="1"/>
            <a:r>
              <a:rPr lang="zh-CN" altLang="en-US">
                <a:latin typeface="Arial" panose="020B0604020202020204" pitchFamily="34" charset="0"/>
                <a:ea typeface="宋体" panose="02010600030101010101" pitchFamily="2" charset="-122"/>
              </a:rPr>
              <a:t>企业支付给职工的或为职工支付的其他福利费用等</a:t>
            </a:r>
          </a:p>
        </p:txBody>
      </p:sp>
      <p:sp>
        <p:nvSpPr>
          <p:cNvPr id="65542" name="AutoShape 5">
            <a:extLst>
              <a:ext uri="{FF2B5EF4-FFF2-40B4-BE49-F238E27FC236}">
                <a16:creationId xmlns:a16="http://schemas.microsoft.com/office/drawing/2014/main" id="{F504F333-0AE5-A46B-88B2-8C3BB6875B83}"/>
              </a:ext>
            </a:extLst>
          </p:cNvPr>
          <p:cNvSpPr>
            <a:spLocks noChangeArrowheads="1"/>
          </p:cNvSpPr>
          <p:nvPr/>
        </p:nvSpPr>
        <p:spPr bwMode="auto">
          <a:xfrm>
            <a:off x="2208214" y="1412876"/>
            <a:ext cx="7488237"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a:extLst>
              <a:ext uri="{FF2B5EF4-FFF2-40B4-BE49-F238E27FC236}">
                <a16:creationId xmlns:a16="http://schemas.microsoft.com/office/drawing/2014/main" id="{2451006D-5343-B285-2CCE-4C15B8C90864}"/>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7662DA09-9100-4430-A875-4FFAD83B1563}"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54274" name="灯片编号占位符 4">
            <a:extLst>
              <a:ext uri="{FF2B5EF4-FFF2-40B4-BE49-F238E27FC236}">
                <a16:creationId xmlns:a16="http://schemas.microsoft.com/office/drawing/2014/main" id="{DE35F94A-306B-7584-5141-5F93F9FEC90B}"/>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07B6680-6B4B-43A1-9C5B-37E1804F0075}" type="slidenum">
              <a:rPr altLang="zh-CN" sz="1000" b="0">
                <a:solidFill>
                  <a:schemeClr val="bg1"/>
                </a:solidFill>
                <a:latin typeface="Arial" panose="020B0604020202020204" pitchFamily="34" charset="0"/>
                <a:ea typeface="宋体" panose="02010600030101010101" pitchFamily="2" charset="-122"/>
              </a:rPr>
              <a:pPr/>
              <a:t>41</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66564" name="Rectangle 2">
            <a:extLst>
              <a:ext uri="{FF2B5EF4-FFF2-40B4-BE49-F238E27FC236}">
                <a16:creationId xmlns:a16="http://schemas.microsoft.com/office/drawing/2014/main" id="{339FE1A6-DB6A-B04B-76B6-FE69C8ABE70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66565" name="Rectangle 3">
            <a:extLst>
              <a:ext uri="{FF2B5EF4-FFF2-40B4-BE49-F238E27FC236}">
                <a16:creationId xmlns:a16="http://schemas.microsoft.com/office/drawing/2014/main" id="{5EE123CF-2482-6BB3-721C-02C78824A283}"/>
              </a:ext>
            </a:extLst>
          </p:cNvPr>
          <p:cNvSpPr>
            <a:spLocks noGrp="1" noChangeArrowheads="1"/>
          </p:cNvSpPr>
          <p:nvPr>
            <p:ph idx="1"/>
          </p:nvPr>
        </p:nvSpPr>
        <p:spPr bwMode="auto">
          <a:xfrm>
            <a:off x="1434548" y="2233614"/>
            <a:ext cx="8821738" cy="5472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ea typeface="宋体" panose="02010600030101010101" pitchFamily="2" charset="-122"/>
              </a:rPr>
              <a:t>支付的各项税费</a:t>
            </a:r>
          </a:p>
          <a:p>
            <a:pPr lvl="1" eaLnBrk="1" hangingPunct="1"/>
            <a:r>
              <a:rPr lang="zh-CN" altLang="en-US" dirty="0">
                <a:latin typeface="Arial" panose="020B0604020202020204" pitchFamily="34" charset="0"/>
                <a:ea typeface="宋体" panose="02010600030101010101" pitchFamily="2" charset="-122"/>
              </a:rPr>
              <a:t>反映企业当期实际上缴税务部门的各种税金，包括：</a:t>
            </a:r>
          </a:p>
          <a:p>
            <a:pPr lvl="2" eaLnBrk="1" hangingPunct="1"/>
            <a:r>
              <a:rPr lang="zh-CN" altLang="en-US" sz="2800" dirty="0">
                <a:latin typeface="Arial" panose="020B0604020202020204" pitchFamily="34" charset="0"/>
                <a:ea typeface="宋体" panose="02010600030101010101" pitchFamily="2" charset="-122"/>
              </a:rPr>
              <a:t>教育费附加               矿产资源补偿费</a:t>
            </a:r>
          </a:p>
          <a:p>
            <a:pPr lvl="2" eaLnBrk="1" hangingPunct="1"/>
            <a:r>
              <a:rPr lang="zh-CN" altLang="en-US" sz="2800" dirty="0">
                <a:latin typeface="Arial" panose="020B0604020202020204" pitchFamily="34" charset="0"/>
                <a:ea typeface="宋体" panose="02010600030101010101" pitchFamily="2" charset="-122"/>
              </a:rPr>
              <a:t>印花税                       房产税</a:t>
            </a:r>
          </a:p>
          <a:p>
            <a:pPr lvl="2" eaLnBrk="1" hangingPunct="1"/>
            <a:r>
              <a:rPr lang="zh-CN" altLang="en-US" sz="2800" dirty="0">
                <a:latin typeface="Arial" panose="020B0604020202020204" pitchFamily="34" charset="0"/>
                <a:ea typeface="宋体" panose="02010600030101010101" pitchFamily="2" charset="-122"/>
              </a:rPr>
              <a:t>土地增值税               车船使用税</a:t>
            </a:r>
          </a:p>
          <a:p>
            <a:pPr lvl="2" eaLnBrk="1" hangingPunct="1"/>
            <a:r>
              <a:rPr lang="zh-CN" altLang="en-US" sz="2800" dirty="0">
                <a:latin typeface="Arial" panose="020B0604020202020204" pitchFamily="34" charset="0"/>
                <a:ea typeface="宋体" panose="02010600030101010101" pitchFamily="2" charset="-122"/>
              </a:rPr>
              <a:t>预缴的营业税等</a:t>
            </a:r>
          </a:p>
          <a:p>
            <a:pPr lvl="1" eaLnBrk="1" hangingPunct="1"/>
            <a:r>
              <a:rPr lang="zh-CN" altLang="en-US" dirty="0">
                <a:latin typeface="Arial" panose="020B0604020202020204" pitchFamily="34" charset="0"/>
                <a:ea typeface="宋体" panose="02010600030101010101" pitchFamily="2" charset="-122"/>
              </a:rPr>
              <a:t>本项目的金额通过分析</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应交税费</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科目下属的各明细科目的借方发生额计算得到</a:t>
            </a:r>
          </a:p>
        </p:txBody>
      </p:sp>
      <p:sp>
        <p:nvSpPr>
          <p:cNvPr id="66566" name="AutoShape 4">
            <a:extLst>
              <a:ext uri="{FF2B5EF4-FFF2-40B4-BE49-F238E27FC236}">
                <a16:creationId xmlns:a16="http://schemas.microsoft.com/office/drawing/2014/main" id="{6E97DF1B-175E-2A90-D090-A52649F08724}"/>
              </a:ext>
            </a:extLst>
          </p:cNvPr>
          <p:cNvSpPr>
            <a:spLocks noChangeArrowheads="1"/>
          </p:cNvSpPr>
          <p:nvPr/>
        </p:nvSpPr>
        <p:spPr bwMode="auto">
          <a:xfrm>
            <a:off x="2209800" y="1474581"/>
            <a:ext cx="7488237"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dirty="0">
                <a:latin typeface="Arial" panose="020B0604020202020204" pitchFamily="34" charset="0"/>
              </a:rPr>
              <a:t>直      接     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a:extLst>
              <a:ext uri="{FF2B5EF4-FFF2-40B4-BE49-F238E27FC236}">
                <a16:creationId xmlns:a16="http://schemas.microsoft.com/office/drawing/2014/main" id="{424AD110-7234-C55D-DBCC-ADF7CA9798B9}"/>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9F293ED9-F591-4D4D-8E8B-08EA7C35D946}"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57346" name="灯片编号占位符 4">
            <a:extLst>
              <a:ext uri="{FF2B5EF4-FFF2-40B4-BE49-F238E27FC236}">
                <a16:creationId xmlns:a16="http://schemas.microsoft.com/office/drawing/2014/main" id="{C88EBB9E-ACBA-E639-7274-700ECF4B8E57}"/>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9CBA8F4B-DEA5-4EE3-8ED1-18DBC960FE79}" type="slidenum">
              <a:rPr altLang="zh-CN" sz="1000" b="0">
                <a:solidFill>
                  <a:schemeClr val="bg1"/>
                </a:solidFill>
                <a:latin typeface="Arial" panose="020B0604020202020204" pitchFamily="34" charset="0"/>
                <a:ea typeface="宋体" panose="02010600030101010101" pitchFamily="2" charset="-122"/>
              </a:rPr>
              <a:pPr/>
              <a:t>42</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67588" name="Rectangle 2">
            <a:extLst>
              <a:ext uri="{FF2B5EF4-FFF2-40B4-BE49-F238E27FC236}">
                <a16:creationId xmlns:a16="http://schemas.microsoft.com/office/drawing/2014/main" id="{EDA9F637-A787-8A58-A641-1C28D0B83625}"/>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67589" name="Rectangle 3">
            <a:extLst>
              <a:ext uri="{FF2B5EF4-FFF2-40B4-BE49-F238E27FC236}">
                <a16:creationId xmlns:a16="http://schemas.microsoft.com/office/drawing/2014/main" id="{FBD6AD80-112F-5290-E9ED-292CFDB029C8}"/>
              </a:ext>
            </a:extLst>
          </p:cNvPr>
          <p:cNvSpPr>
            <a:spLocks noGrp="1" noChangeArrowheads="1"/>
          </p:cNvSpPr>
          <p:nvPr>
            <p:ph idx="1"/>
          </p:nvPr>
        </p:nvSpPr>
        <p:spPr bwMode="auto">
          <a:xfrm>
            <a:off x="1919288" y="1989138"/>
            <a:ext cx="8229600" cy="4392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ea typeface="宋体" panose="02010600030101010101" pitchFamily="2" charset="-122"/>
              </a:rPr>
              <a:t>支付的其他与经营活动有关的现金</a:t>
            </a:r>
          </a:p>
          <a:p>
            <a:pPr lvl="1" eaLnBrk="1" hangingPunct="1"/>
            <a:r>
              <a:rPr lang="zh-CN" altLang="en-US" dirty="0">
                <a:latin typeface="Arial" panose="020B0604020202020204" pitchFamily="34" charset="0"/>
                <a:ea typeface="宋体" panose="02010600030101010101" pitchFamily="2" charset="-122"/>
              </a:rPr>
              <a:t>反映企业除上述各项目外，支付的其他与经营活动有关的现金流出</a:t>
            </a:r>
          </a:p>
          <a:p>
            <a:pPr lvl="2" eaLnBrk="1" hangingPunct="1"/>
            <a:r>
              <a:rPr lang="zh-CN" altLang="en-US" dirty="0">
                <a:latin typeface="Arial" panose="020B0604020202020204" pitchFamily="34" charset="0"/>
                <a:ea typeface="宋体" panose="02010600030101010101" pitchFamily="2" charset="-122"/>
              </a:rPr>
              <a:t>罚款支出</a:t>
            </a:r>
          </a:p>
          <a:p>
            <a:pPr lvl="2" eaLnBrk="1" hangingPunct="1"/>
            <a:r>
              <a:rPr lang="zh-CN" altLang="en-US" dirty="0">
                <a:latin typeface="Arial" panose="020B0604020202020204" pitchFamily="34" charset="0"/>
                <a:ea typeface="宋体" panose="02010600030101010101" pitchFamily="2" charset="-122"/>
              </a:rPr>
              <a:t>支付的差旅费</a:t>
            </a:r>
          </a:p>
          <a:p>
            <a:pPr lvl="2" eaLnBrk="1" hangingPunct="1"/>
            <a:r>
              <a:rPr lang="zh-CN" altLang="en-US" dirty="0">
                <a:latin typeface="Arial" panose="020B0604020202020204" pitchFamily="34" charset="0"/>
                <a:ea typeface="宋体" panose="02010600030101010101" pitchFamily="2" charset="-122"/>
              </a:rPr>
              <a:t>业务招待费现金支出</a:t>
            </a:r>
          </a:p>
          <a:p>
            <a:pPr lvl="2" eaLnBrk="1" hangingPunct="1"/>
            <a:r>
              <a:rPr lang="zh-CN" altLang="en-US" dirty="0">
                <a:latin typeface="Arial" panose="020B0604020202020204" pitchFamily="34" charset="0"/>
                <a:ea typeface="宋体" panose="02010600030101010101" pitchFamily="2" charset="-122"/>
              </a:rPr>
              <a:t>支付的保险费等</a:t>
            </a:r>
          </a:p>
          <a:p>
            <a:pPr lvl="2" eaLnBrk="1" hangingPunct="1"/>
            <a:r>
              <a:rPr lang="zh-CN" altLang="en-US" dirty="0">
                <a:latin typeface="Arial" panose="020B0604020202020204" pitchFamily="34" charset="0"/>
                <a:ea typeface="宋体" panose="02010600030101010101" pitchFamily="2" charset="-122"/>
              </a:rPr>
              <a:t>经营租赁支付的现金 </a:t>
            </a:r>
          </a:p>
          <a:p>
            <a:pPr lvl="2" eaLnBrk="1" hangingPunct="1"/>
            <a:r>
              <a:rPr lang="zh-CN" altLang="en-US" dirty="0">
                <a:latin typeface="Arial" panose="020B0604020202020204" pitchFamily="34" charset="0"/>
                <a:ea typeface="宋体" panose="02010600030101010101" pitchFamily="2" charset="-122"/>
              </a:rPr>
              <a:t>其他价值较大的现金流出（单列项目反映）</a:t>
            </a:r>
          </a:p>
        </p:txBody>
      </p:sp>
      <p:sp>
        <p:nvSpPr>
          <p:cNvPr id="67590" name="AutoShape 4">
            <a:extLst>
              <a:ext uri="{FF2B5EF4-FFF2-40B4-BE49-F238E27FC236}">
                <a16:creationId xmlns:a16="http://schemas.microsoft.com/office/drawing/2014/main" id="{70F41C8A-6BE6-34B0-2B3A-81FFCE54D7F6}"/>
              </a:ext>
            </a:extLst>
          </p:cNvPr>
          <p:cNvSpPr>
            <a:spLocks noChangeArrowheads="1"/>
          </p:cNvSpPr>
          <p:nvPr/>
        </p:nvSpPr>
        <p:spPr bwMode="auto">
          <a:xfrm>
            <a:off x="2208214" y="1412876"/>
            <a:ext cx="7488237"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a:extLst>
              <a:ext uri="{FF2B5EF4-FFF2-40B4-BE49-F238E27FC236}">
                <a16:creationId xmlns:a16="http://schemas.microsoft.com/office/drawing/2014/main" id="{60FC97A2-D1C2-99D8-5773-0C7FA43B374F}"/>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D82D6FD8-D60B-43AA-9797-85991D5B8461}"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58370" name="灯片编号占位符 4">
            <a:extLst>
              <a:ext uri="{FF2B5EF4-FFF2-40B4-BE49-F238E27FC236}">
                <a16:creationId xmlns:a16="http://schemas.microsoft.com/office/drawing/2014/main" id="{BB340E27-D4F5-F659-0D10-CE22EC99C40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CEDE3607-DC23-4769-93AD-DF05C57A9048}" type="slidenum">
              <a:rPr altLang="zh-CN" sz="1000" b="0">
                <a:solidFill>
                  <a:schemeClr val="bg1"/>
                </a:solidFill>
                <a:latin typeface="Arial" panose="020B0604020202020204" pitchFamily="34" charset="0"/>
                <a:ea typeface="宋体" panose="02010600030101010101" pitchFamily="2" charset="-122"/>
              </a:rPr>
              <a:pPr/>
              <a:t>43</a:t>
            </a:fld>
            <a:endParaRPr lang="zh-CN" altLang="zh-CN" sz="1000" b="0">
              <a:solidFill>
                <a:schemeClr val="bg1"/>
              </a:solidFill>
              <a:latin typeface="Arial" panose="020B0604020202020204" pitchFamily="34" charset="0"/>
              <a:ea typeface="宋体" panose="02010600030101010101" pitchFamily="2" charset="-122"/>
            </a:endParaRPr>
          </a:p>
        </p:txBody>
      </p:sp>
      <p:grpSp>
        <p:nvGrpSpPr>
          <p:cNvPr id="68612" name="Group 2">
            <a:extLst>
              <a:ext uri="{FF2B5EF4-FFF2-40B4-BE49-F238E27FC236}">
                <a16:creationId xmlns:a16="http://schemas.microsoft.com/office/drawing/2014/main" id="{A6BD579D-C61F-3DBB-82EB-5E856D9AABAE}"/>
              </a:ext>
            </a:extLst>
          </p:cNvPr>
          <p:cNvGrpSpPr>
            <a:grpSpLocks/>
          </p:cNvGrpSpPr>
          <p:nvPr/>
        </p:nvGrpSpPr>
        <p:grpSpPr bwMode="auto">
          <a:xfrm>
            <a:off x="1763638" y="1193700"/>
            <a:ext cx="8447131" cy="4419700"/>
            <a:chOff x="233" y="949"/>
            <a:chExt cx="5285" cy="2699"/>
          </a:xfrm>
        </p:grpSpPr>
        <p:sp>
          <p:nvSpPr>
            <p:cNvPr id="327683" name="AutoShape 3">
              <a:extLst>
                <a:ext uri="{FF2B5EF4-FFF2-40B4-BE49-F238E27FC236}">
                  <a16:creationId xmlns:a16="http://schemas.microsoft.com/office/drawing/2014/main" id="{A806F47C-D168-4FAF-8069-743281F8E30B}"/>
                </a:ext>
              </a:extLst>
            </p:cNvPr>
            <p:cNvSpPr>
              <a:spLocks noChangeArrowheads="1"/>
            </p:cNvSpPr>
            <p:nvPr/>
          </p:nvSpPr>
          <p:spPr bwMode="auto">
            <a:xfrm rot="-5400424">
              <a:off x="450" y="1318"/>
              <a:ext cx="2112" cy="2545"/>
            </a:xfrm>
            <a:prstGeom prst="homePlate">
              <a:avLst>
                <a:gd name="adj" fmla="val 4704"/>
              </a:avLst>
            </a:prstGeom>
            <a:solidFill>
              <a:schemeClr val="bg1"/>
            </a:solidFill>
            <a:ln w="6350">
              <a:solidFill>
                <a:schemeClr val="tx1"/>
              </a:solidFill>
              <a:miter lim="800000"/>
            </a:ln>
            <a:effectLst>
              <a:outerShdw dist="107763" dir="2700000" algn="ctr" rotWithShape="0">
                <a:srgbClr val="000000">
                  <a:alpha val="50000"/>
                </a:srgbClr>
              </a:outerShdw>
            </a:effectLst>
          </p:spPr>
          <p:txBody>
            <a:bodyPr vert="eaVert" wrap="none" lIns="0" tIns="0" rIns="0" bIns="0" anchor="ctr"/>
            <a:lstStyle/>
            <a:p>
              <a:pPr algn="ctr" eaLnBrk="1" hangingPunct="1">
                <a:defRPr/>
              </a:pPr>
              <a:endParaRPr lang="zh-CN" altLang="zh-CN">
                <a:effectLst>
                  <a:outerShdw blurRad="38100" dist="38100" dir="2700000" algn="tl">
                    <a:srgbClr val="C0C0C0"/>
                  </a:outerShdw>
                </a:effectLst>
                <a:latin typeface="Arial" charset="0"/>
                <a:ea typeface="宋体" pitchFamily="2" charset="-122"/>
              </a:endParaRPr>
            </a:p>
          </p:txBody>
        </p:sp>
        <p:sp>
          <p:nvSpPr>
            <p:cNvPr id="68616" name="Rectangle 4">
              <a:extLst>
                <a:ext uri="{FF2B5EF4-FFF2-40B4-BE49-F238E27FC236}">
                  <a16:creationId xmlns:a16="http://schemas.microsoft.com/office/drawing/2014/main" id="{E52DA6C0-5301-5CF4-D2C4-27BE1ED48794}"/>
                </a:ext>
              </a:extLst>
            </p:cNvPr>
            <p:cNvSpPr>
              <a:spLocks noChangeArrowheads="1"/>
            </p:cNvSpPr>
            <p:nvPr/>
          </p:nvSpPr>
          <p:spPr bwMode="auto">
            <a:xfrm>
              <a:off x="316" y="2160"/>
              <a:ext cx="256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a:tabLst>
                  <a:tab pos="8521700" algn="r"/>
                </a:tabLst>
                <a:defRPr sz="2400" b="1">
                  <a:solidFill>
                    <a:srgbClr val="FF3300"/>
                  </a:solidFill>
                  <a:latin typeface="Verdana" panose="020B0604030504040204" pitchFamily="34" charset="0"/>
                  <a:ea typeface="华文中宋" panose="02010600040101010101" pitchFamily="2" charset="-122"/>
                </a:defRPr>
              </a:lvl1pPr>
              <a:lvl2pPr marL="190500" indent="-188913" defTabSz="330200">
                <a:tabLst>
                  <a:tab pos="8521700" algn="r"/>
                </a:tabLst>
                <a:defRPr sz="2400" b="1">
                  <a:solidFill>
                    <a:srgbClr val="FF3300"/>
                  </a:solidFill>
                  <a:latin typeface="Verdana" panose="020B0604030504040204" pitchFamily="34" charset="0"/>
                  <a:ea typeface="华文中宋" panose="02010600040101010101" pitchFamily="2" charset="-122"/>
                </a:defRPr>
              </a:lvl2pPr>
              <a:lvl3pPr marL="11430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3pPr>
              <a:lvl4pPr marL="16002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4pPr>
              <a:lvl5pPr marL="2057400" indent="-228600" defTabSz="330200">
                <a:tabLst>
                  <a:tab pos="8521700" algn="r"/>
                </a:tabLst>
                <a:defRPr sz="2400" b="1">
                  <a:solidFill>
                    <a:srgbClr val="FF3300"/>
                  </a:solidFill>
                  <a:latin typeface="Verdana" panose="020B0604030504040204" pitchFamily="34" charset="0"/>
                  <a:ea typeface="华文中宋" panose="02010600040101010101" pitchFamily="2" charset="-122"/>
                </a:defRPr>
              </a:lvl5pPr>
              <a:lvl6pPr marL="25146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6pPr>
              <a:lvl7pPr marL="29718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7pPr>
              <a:lvl8pPr marL="34290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8pPr>
              <a:lvl9pPr marL="3886200" indent="-228600" defTabSz="330200" eaLnBrk="0" fontAlgn="base" hangingPunct="0">
                <a:spcBef>
                  <a:spcPct val="0"/>
                </a:spcBef>
                <a:spcAft>
                  <a:spcPct val="0"/>
                </a:spcAft>
                <a:tabLst>
                  <a:tab pos="8521700" algn="r"/>
                </a:tabLst>
                <a:defRPr sz="2400" b="1">
                  <a:solidFill>
                    <a:srgbClr val="FF3300"/>
                  </a:solidFill>
                  <a:latin typeface="Verdana" panose="020B0604030504040204" pitchFamily="34" charset="0"/>
                  <a:ea typeface="华文中宋" panose="02010600040101010101" pitchFamily="2" charset="-122"/>
                </a:defRPr>
              </a:lvl9pPr>
            </a:lstStyle>
            <a:p>
              <a:pPr lvl="1" eaLnBrk="1" hangingPunct="1">
                <a:buFont typeface="Arial" panose="020B0604020202020204" pitchFamily="34" charset="0"/>
                <a:buNone/>
              </a:pPr>
              <a:endParaRPr lang="zh-CN" altLang="de-DE" sz="1200" b="0">
                <a:solidFill>
                  <a:schemeClr val="tx1"/>
                </a:solidFill>
                <a:latin typeface="Times New Roman" panose="02020603050405020304" pitchFamily="18" charset="0"/>
                <a:ea typeface="宋体" panose="02010600030101010101" pitchFamily="2" charset="-122"/>
              </a:endParaRPr>
            </a:p>
          </p:txBody>
        </p:sp>
        <p:sp>
          <p:nvSpPr>
            <p:cNvPr id="327685" name="Rectangle 5">
              <a:extLst>
                <a:ext uri="{FF2B5EF4-FFF2-40B4-BE49-F238E27FC236}">
                  <a16:creationId xmlns:a16="http://schemas.microsoft.com/office/drawing/2014/main" id="{FD367547-AC83-8AC4-81D4-7ED43AA0B30B}"/>
                </a:ext>
              </a:extLst>
            </p:cNvPr>
            <p:cNvSpPr>
              <a:spLocks noChangeArrowheads="1"/>
            </p:cNvSpPr>
            <p:nvPr/>
          </p:nvSpPr>
          <p:spPr bwMode="auto">
            <a:xfrm>
              <a:off x="288" y="949"/>
              <a:ext cx="5190" cy="301"/>
            </a:xfrm>
            <a:prstGeom prst="rect">
              <a:avLst/>
            </a:prstGeom>
            <a:solidFill>
              <a:srgbClr val="C0C0C0"/>
            </a:solidFill>
            <a:ln w="6350">
              <a:noFill/>
              <a:miter lim="800000"/>
            </a:ln>
            <a:effectLst>
              <a:outerShdw dist="107763" dir="2700000" algn="ctr" rotWithShape="0">
                <a:srgbClr val="000000">
                  <a:alpha val="50000"/>
                </a:srgbClr>
              </a:outerShdw>
            </a:effectLst>
          </p:spPr>
          <p:txBody>
            <a:bodyPr lIns="0" tIns="0" rIns="0" bIns="0" anchor="ctr">
              <a:spAutoFit/>
            </a:bodyPr>
            <a:lstStyle/>
            <a:p>
              <a:pPr algn="ctr">
                <a:defRPr/>
              </a:pPr>
              <a:r>
                <a:rPr lang="zh-CN" altLang="en-US" sz="3200">
                  <a:solidFill>
                    <a:srgbClr val="FFFF66"/>
                  </a:solidFill>
                  <a:effectLst>
                    <a:outerShdw blurRad="38100" dist="38100" dir="2700000" algn="tl">
                      <a:srgbClr val="000000"/>
                    </a:outerShdw>
                  </a:effectLst>
                  <a:latin typeface="Arial" charset="0"/>
                  <a:ea typeface="宋体" pitchFamily="2" charset="-122"/>
                </a:rPr>
                <a:t>直接法和间接法</a:t>
              </a:r>
            </a:p>
          </p:txBody>
        </p:sp>
        <p:sp>
          <p:nvSpPr>
            <p:cNvPr id="327686" name="Rectangle 6">
              <a:extLst>
                <a:ext uri="{FF2B5EF4-FFF2-40B4-BE49-F238E27FC236}">
                  <a16:creationId xmlns:a16="http://schemas.microsoft.com/office/drawing/2014/main" id="{FF34F7E8-84A6-9C6D-B53D-D6E7871BE868}"/>
                </a:ext>
              </a:extLst>
            </p:cNvPr>
            <p:cNvSpPr>
              <a:spLocks noChangeArrowheads="1"/>
            </p:cNvSpPr>
            <p:nvPr/>
          </p:nvSpPr>
          <p:spPr bwMode="auto">
            <a:xfrm>
              <a:off x="240" y="1728"/>
              <a:ext cx="2640" cy="1920"/>
            </a:xfrm>
            <a:prstGeom prst="rect">
              <a:avLst/>
            </a:prstGeom>
            <a:noFill/>
            <a:ln w="9525">
              <a:noFill/>
              <a:miter lim="800000"/>
            </a:ln>
            <a:effectLst/>
          </p:spPr>
          <p:txBody>
            <a:bodyPr>
              <a:spAutoFit/>
            </a:bodyPr>
            <a:lstStyle/>
            <a:p>
              <a:pPr>
                <a:defRPr/>
              </a:pPr>
              <a:r>
                <a:rPr lang="zh-CN" altLang="en-US" sz="2000">
                  <a:solidFill>
                    <a:srgbClr val="FF6600"/>
                  </a:solidFill>
                  <a:latin typeface="宋体" pitchFamily="2" charset="-122"/>
                  <a:ea typeface="黑体" pitchFamily="2" charset="-122"/>
                </a:rPr>
                <a:t>直接法</a:t>
              </a:r>
              <a:r>
                <a:rPr lang="zh-CN" altLang="en-US" sz="2000">
                  <a:latin typeface="宋体" pitchFamily="2" charset="-122"/>
                  <a:ea typeface="黑体" pitchFamily="2" charset="-122"/>
                </a:rPr>
                <a:t>是通过现金收入和支出的主要类别反映来自企业经营活动的现金流量。</a:t>
              </a:r>
              <a:endParaRPr lang="zh-CN" altLang="en-US">
                <a:latin typeface="Arial" charset="0"/>
                <a:ea typeface="黑体" pitchFamily="2" charset="-122"/>
              </a:endParaRPr>
            </a:p>
            <a:p>
              <a:pPr eaLnBrk="1" hangingPunct="1">
                <a:spcBef>
                  <a:spcPct val="50000"/>
                </a:spcBef>
                <a:defRPr/>
              </a:pPr>
              <a:r>
                <a:rPr lang="zh-CN" altLang="en-US" sz="2000">
                  <a:latin typeface="宋体" pitchFamily="2" charset="-122"/>
                  <a:ea typeface="黑体" pitchFamily="2" charset="-122"/>
                </a:rPr>
                <a:t>各个现金流量与流出项目的数据可以从会计记录中直接获得，也可以在利润表上营业收入、营运成本等数据的基础上，通过调整获得。</a:t>
              </a:r>
            </a:p>
            <a:p>
              <a:pPr eaLnBrk="1" hangingPunct="1">
                <a:spcBef>
                  <a:spcPct val="50000"/>
                </a:spcBef>
                <a:defRPr/>
              </a:pPr>
              <a:r>
                <a:rPr lang="zh-CN" altLang="en-US" sz="2000">
                  <a:latin typeface="宋体" pitchFamily="2" charset="-122"/>
                  <a:ea typeface="黑体" pitchFamily="2" charset="-122"/>
                </a:rPr>
                <a:t>此方法有助于评价企业未来现金流量。</a:t>
              </a:r>
              <a:endParaRPr lang="zh-CN" altLang="en-US" sz="2000">
                <a:effectLst>
                  <a:outerShdw blurRad="38100" dist="38100" dir="2700000" algn="tl">
                    <a:srgbClr val="C0C0C0"/>
                  </a:outerShdw>
                </a:effectLst>
                <a:latin typeface="宋体" pitchFamily="2" charset="-122"/>
                <a:ea typeface="黑体" pitchFamily="2" charset="-122"/>
              </a:endParaRPr>
            </a:p>
          </p:txBody>
        </p:sp>
        <p:sp>
          <p:nvSpPr>
            <p:cNvPr id="68619" name="AutoShape 7">
              <a:extLst>
                <a:ext uri="{FF2B5EF4-FFF2-40B4-BE49-F238E27FC236}">
                  <a16:creationId xmlns:a16="http://schemas.microsoft.com/office/drawing/2014/main" id="{D91752B1-7647-A8C2-235A-B1841C62A539}"/>
                </a:ext>
              </a:extLst>
            </p:cNvPr>
            <p:cNvSpPr>
              <a:spLocks noChangeArrowheads="1"/>
            </p:cNvSpPr>
            <p:nvPr/>
          </p:nvSpPr>
          <p:spPr bwMode="auto">
            <a:xfrm rot="-5400424">
              <a:off x="3190" y="1318"/>
              <a:ext cx="2112" cy="2545"/>
            </a:xfrm>
            <a:prstGeom prst="homePlate">
              <a:avLst>
                <a:gd name="adj" fmla="val 4704"/>
              </a:avLst>
            </a:prstGeom>
            <a:solidFill>
              <a:srgbClr val="CCFFCC"/>
            </a:solidFill>
            <a:ln w="6350">
              <a:solidFill>
                <a:schemeClr val="tx1"/>
              </a:solidFill>
              <a:miter lim="800000"/>
              <a:headEnd/>
              <a:tailEnd/>
            </a:ln>
            <a:effectLst>
              <a:outerShdw dist="107763" dir="2700000" algn="ctr" rotWithShape="0">
                <a:srgbClr val="000000">
                  <a:alpha val="50000"/>
                </a:srgbClr>
              </a:outerShdw>
            </a:effectLst>
          </p:spPr>
          <p:txBody>
            <a:bodyPr vert="eaVert" wrap="none" lIns="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lnSpc>
                  <a:spcPct val="360000"/>
                </a:lnSpc>
              </a:pPr>
              <a:endParaRPr lang="zh-CN" altLang="zh-CN" sz="1800" b="0">
                <a:solidFill>
                  <a:schemeClr val="tx1"/>
                </a:solidFill>
                <a:latin typeface="Arial" panose="020B0604020202020204" pitchFamily="34" charset="0"/>
                <a:ea typeface="宋体" panose="02010600030101010101" pitchFamily="2" charset="-122"/>
              </a:endParaRPr>
            </a:p>
          </p:txBody>
        </p:sp>
        <p:sp>
          <p:nvSpPr>
            <p:cNvPr id="68620" name="Rectangle 8">
              <a:extLst>
                <a:ext uri="{FF2B5EF4-FFF2-40B4-BE49-F238E27FC236}">
                  <a16:creationId xmlns:a16="http://schemas.microsoft.com/office/drawing/2014/main" id="{47F9A545-0962-FE70-21EE-6DFE6CDCA21C}"/>
                </a:ext>
              </a:extLst>
            </p:cNvPr>
            <p:cNvSpPr>
              <a:spLocks noChangeArrowheads="1"/>
            </p:cNvSpPr>
            <p:nvPr/>
          </p:nvSpPr>
          <p:spPr bwMode="auto">
            <a:xfrm>
              <a:off x="3024" y="1776"/>
              <a:ext cx="2448" cy="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b="0">
                  <a:solidFill>
                    <a:srgbClr val="FF6600"/>
                  </a:solidFill>
                  <a:latin typeface="黑体" panose="02010609060101010101" pitchFamily="49" charset="-122"/>
                  <a:ea typeface="黑体" panose="02010609060101010101" pitchFamily="49" charset="-122"/>
                </a:rPr>
                <a:t>间接法</a:t>
              </a:r>
              <a:r>
                <a:rPr lang="zh-CN" altLang="en-US" sz="2000" b="0">
                  <a:solidFill>
                    <a:schemeClr val="tx1"/>
                  </a:solidFill>
                  <a:latin typeface="黑体" panose="02010609060101010101" pitchFamily="49" charset="-122"/>
                  <a:ea typeface="黑体" panose="02010609060101010101" pitchFamily="49" charset="-122"/>
                </a:rPr>
                <a:t>以本期净利润为起算点，调整不涉及现金的收入、费用、营业外收支等有关项目的增减变动，据此计算出经营活动产生的现金流量。</a:t>
              </a:r>
            </a:p>
          </p:txBody>
        </p:sp>
      </p:grpSp>
      <p:sp>
        <p:nvSpPr>
          <p:cNvPr id="68613" name="Rectangle 9">
            <a:extLst>
              <a:ext uri="{FF2B5EF4-FFF2-40B4-BE49-F238E27FC236}">
                <a16:creationId xmlns:a16="http://schemas.microsoft.com/office/drawing/2014/main" id="{3C1C6ECB-F0B3-87B1-F2DC-201B5BED0C6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68614" name="Text Box 10">
            <a:extLst>
              <a:ext uri="{FF2B5EF4-FFF2-40B4-BE49-F238E27FC236}">
                <a16:creationId xmlns:a16="http://schemas.microsoft.com/office/drawing/2014/main" id="{DD6BB6B4-BFBC-CF0B-EA79-1762059BF414}"/>
              </a:ext>
            </a:extLst>
          </p:cNvPr>
          <p:cNvSpPr txBox="1">
            <a:spLocks noChangeArrowheads="1"/>
          </p:cNvSpPr>
          <p:nvPr/>
        </p:nvSpPr>
        <p:spPr bwMode="auto">
          <a:xfrm>
            <a:off x="1774825" y="5876926"/>
            <a:ext cx="8066088" cy="57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lnSpc>
                <a:spcPct val="50000"/>
              </a:lnSpc>
              <a:spcBef>
                <a:spcPct val="50000"/>
              </a:spcBef>
              <a:buFont typeface="Arial" panose="020B0604020202020204" pitchFamily="34" charset="0"/>
              <a:buNone/>
            </a:pPr>
            <a:r>
              <a:rPr lang="zh-CN" altLang="en-US" sz="2000">
                <a:latin typeface="Arial" panose="020B0604020202020204" pitchFamily="34" charset="0"/>
              </a:rPr>
              <a:t>现金流量表：                      直接法编制</a:t>
            </a:r>
          </a:p>
          <a:p>
            <a:pPr eaLnBrk="1" hangingPunct="1">
              <a:lnSpc>
                <a:spcPct val="50000"/>
              </a:lnSpc>
              <a:spcBef>
                <a:spcPct val="50000"/>
              </a:spcBef>
              <a:buFont typeface="Arial" panose="020B0604020202020204" pitchFamily="34" charset="0"/>
              <a:buNone/>
            </a:pPr>
            <a:r>
              <a:rPr lang="zh-CN" altLang="en-US" sz="2000">
                <a:latin typeface="Arial" panose="020B0604020202020204" pitchFamily="34" charset="0"/>
              </a:rPr>
              <a:t>现金流量表附注补充资料：间接法反映经营活动现金流量</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a:extLst>
              <a:ext uri="{FF2B5EF4-FFF2-40B4-BE49-F238E27FC236}">
                <a16:creationId xmlns:a16="http://schemas.microsoft.com/office/drawing/2014/main" id="{FC7C4000-FCA6-0305-A9C6-4FC7B956713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04F9436C-F984-4ABE-B2E6-6CB9BBBD086E}"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60418" name="灯片编号占位符 4">
            <a:extLst>
              <a:ext uri="{FF2B5EF4-FFF2-40B4-BE49-F238E27FC236}">
                <a16:creationId xmlns:a16="http://schemas.microsoft.com/office/drawing/2014/main" id="{5AEA5243-D565-57C5-F019-69B09D5636D4}"/>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D6DBF5F-B744-4E51-883E-7BD2EFFEA8A2}" type="slidenum">
              <a:rPr altLang="zh-CN" sz="1000" b="0">
                <a:solidFill>
                  <a:schemeClr val="bg1"/>
                </a:solidFill>
                <a:latin typeface="Arial" panose="020B0604020202020204" pitchFamily="34" charset="0"/>
                <a:ea typeface="宋体" panose="02010600030101010101" pitchFamily="2" charset="-122"/>
              </a:rPr>
              <a:pPr/>
              <a:t>44</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70660" name="Rectangle 2">
            <a:extLst>
              <a:ext uri="{FF2B5EF4-FFF2-40B4-BE49-F238E27FC236}">
                <a16:creationId xmlns:a16="http://schemas.microsoft.com/office/drawing/2014/main" id="{07AAF954-427B-654D-55FA-874C9B6A30B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70661" name="Rectangle 3">
            <a:extLst>
              <a:ext uri="{FF2B5EF4-FFF2-40B4-BE49-F238E27FC236}">
                <a16:creationId xmlns:a16="http://schemas.microsoft.com/office/drawing/2014/main" id="{859072CF-BAAE-1873-4ABD-CA5B47FDE75E}"/>
              </a:ext>
            </a:extLst>
          </p:cNvPr>
          <p:cNvSpPr>
            <a:spLocks noGrp="1" noChangeArrowheads="1"/>
          </p:cNvSpPr>
          <p:nvPr>
            <p:ph idx="1"/>
          </p:nvPr>
        </p:nvSpPr>
        <p:spPr bwMode="auto">
          <a:xfrm>
            <a:off x="1919288" y="2133601"/>
            <a:ext cx="8229600" cy="3959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ea typeface="宋体" panose="02010600030101010101" pitchFamily="2" charset="-122"/>
              </a:rPr>
              <a:t>以利润表上的</a:t>
            </a:r>
            <a:r>
              <a:rPr lang="zh-CN" altLang="en-US" dirty="0">
                <a:solidFill>
                  <a:srgbClr val="3333FF"/>
                </a:solidFill>
                <a:ea typeface="宋体" panose="02010600030101010101" pitchFamily="2" charset="-122"/>
              </a:rPr>
              <a:t>净利润</a:t>
            </a:r>
            <a:r>
              <a:rPr lang="zh-CN" altLang="en-US" dirty="0">
                <a:ea typeface="宋体" panose="02010600030101010101" pitchFamily="2" charset="-122"/>
              </a:rPr>
              <a:t>为出发点，调整确定经营活动产生的现金流量。</a:t>
            </a:r>
          </a:p>
          <a:p>
            <a:pPr lvl="1" eaLnBrk="1" hangingPunct="1"/>
            <a:r>
              <a:rPr lang="zh-CN" altLang="en-US" dirty="0">
                <a:latin typeface="Arial" panose="020B0604020202020204" pitchFamily="34" charset="0"/>
                <a:ea typeface="宋体" panose="02010600030101010101" pitchFamily="2" charset="-122"/>
              </a:rPr>
              <a:t>利润表：       权责发生制</a:t>
            </a:r>
          </a:p>
          <a:p>
            <a:pPr lvl="1" eaLnBrk="1" hangingPunct="1"/>
            <a:r>
              <a:rPr lang="zh-CN" altLang="en-US" dirty="0">
                <a:latin typeface="Arial" panose="020B0604020202020204" pitchFamily="34" charset="0"/>
                <a:ea typeface="宋体" panose="02010600030101010101" pitchFamily="2" charset="-122"/>
              </a:rPr>
              <a:t>现金流量表：收付实现制</a:t>
            </a: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现金流量表补充资料：间接法</a:t>
            </a:r>
          </a:p>
          <a:p>
            <a:pPr lvl="1" eaLnBrk="1" hangingPunct="1"/>
            <a:r>
              <a:rPr lang="zh-CN" altLang="en-US" dirty="0">
                <a:latin typeface="Arial" panose="020B0604020202020204" pitchFamily="34" charset="0"/>
                <a:ea typeface="宋体" panose="02010600030101010101" pitchFamily="2" charset="-122"/>
                <a:hlinkClick r:id="rId2" action="ppaction://hlinkfile"/>
              </a:rPr>
              <a:t>附注示例</a:t>
            </a:r>
            <a:endParaRPr lang="zh-CN" altLang="en-US" dirty="0">
              <a:latin typeface="Arial" panose="020B0604020202020204" pitchFamily="34" charset="0"/>
              <a:ea typeface="宋体" panose="02010600030101010101" pitchFamily="2" charset="-122"/>
            </a:endParaRPr>
          </a:p>
        </p:txBody>
      </p:sp>
      <p:sp>
        <p:nvSpPr>
          <p:cNvPr id="70662" name="AutoShape 4">
            <a:extLst>
              <a:ext uri="{FF2B5EF4-FFF2-40B4-BE49-F238E27FC236}">
                <a16:creationId xmlns:a16="http://schemas.microsoft.com/office/drawing/2014/main" id="{057695EF-1DBB-B958-6AFD-5322C32DB67C}"/>
              </a:ext>
            </a:extLst>
          </p:cNvPr>
          <p:cNvSpPr>
            <a:spLocks noChangeArrowheads="1"/>
          </p:cNvSpPr>
          <p:nvPr/>
        </p:nvSpPr>
        <p:spPr bwMode="auto">
          <a:xfrm>
            <a:off x="2208214" y="1412876"/>
            <a:ext cx="7488237"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间      接     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2">
            <a:extLst>
              <a:ext uri="{FF2B5EF4-FFF2-40B4-BE49-F238E27FC236}">
                <a16:creationId xmlns:a16="http://schemas.microsoft.com/office/drawing/2014/main" id="{0DDFA6E7-7F6E-96E5-6AE9-1521F7D27F12}"/>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92511070-A2F3-4CF1-B513-27BFCF443E95}"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61442" name="灯片编号占位符 3">
            <a:extLst>
              <a:ext uri="{FF2B5EF4-FFF2-40B4-BE49-F238E27FC236}">
                <a16:creationId xmlns:a16="http://schemas.microsoft.com/office/drawing/2014/main" id="{1D5A7596-FE4A-670B-37B8-65BCADF18EBE}"/>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B640033B-B80D-4471-A573-72E7250D75C9}" type="slidenum">
              <a:rPr altLang="zh-CN" sz="1000" b="0">
                <a:solidFill>
                  <a:schemeClr val="bg1"/>
                </a:solidFill>
                <a:latin typeface="Arial" panose="020B0604020202020204" pitchFamily="34" charset="0"/>
                <a:ea typeface="宋体" panose="02010600030101010101" pitchFamily="2" charset="-122"/>
              </a:rPr>
              <a:pPr/>
              <a:t>45</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71684" name="AutoShape 3">
            <a:extLst>
              <a:ext uri="{FF2B5EF4-FFF2-40B4-BE49-F238E27FC236}">
                <a16:creationId xmlns:a16="http://schemas.microsoft.com/office/drawing/2014/main" id="{81311B7E-C453-4269-0369-40F9E14419D4}"/>
              </a:ext>
            </a:extLst>
          </p:cNvPr>
          <p:cNvSpPr>
            <a:spLocks noChangeArrowheads="1"/>
          </p:cNvSpPr>
          <p:nvPr/>
        </p:nvSpPr>
        <p:spPr bwMode="auto">
          <a:xfrm>
            <a:off x="7675564" y="3433764"/>
            <a:ext cx="1620837" cy="2738437"/>
          </a:xfrm>
          <a:prstGeom prst="roundRect">
            <a:avLst>
              <a:gd name="adj" fmla="val 13745"/>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71685" name="AutoShape 4">
            <a:extLst>
              <a:ext uri="{FF2B5EF4-FFF2-40B4-BE49-F238E27FC236}">
                <a16:creationId xmlns:a16="http://schemas.microsoft.com/office/drawing/2014/main" id="{09732DE1-7CDD-D522-DA8B-57F8E268AE7F}"/>
              </a:ext>
            </a:extLst>
          </p:cNvPr>
          <p:cNvSpPr>
            <a:spLocks noChangeArrowheads="1"/>
          </p:cNvSpPr>
          <p:nvPr/>
        </p:nvSpPr>
        <p:spPr bwMode="auto">
          <a:xfrm>
            <a:off x="5980113" y="3433764"/>
            <a:ext cx="1611312" cy="2738437"/>
          </a:xfrm>
          <a:prstGeom prst="roundRect">
            <a:avLst>
              <a:gd name="adj" fmla="val 13745"/>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71686" name="AutoShape 5">
            <a:extLst>
              <a:ext uri="{FF2B5EF4-FFF2-40B4-BE49-F238E27FC236}">
                <a16:creationId xmlns:a16="http://schemas.microsoft.com/office/drawing/2014/main" id="{97395F67-B75C-A510-B231-0A2C5B1127BE}"/>
              </a:ext>
            </a:extLst>
          </p:cNvPr>
          <p:cNvSpPr>
            <a:spLocks noChangeArrowheads="1"/>
          </p:cNvSpPr>
          <p:nvPr/>
        </p:nvSpPr>
        <p:spPr bwMode="auto">
          <a:xfrm>
            <a:off x="4297364" y="3433764"/>
            <a:ext cx="1563687" cy="2738437"/>
          </a:xfrm>
          <a:prstGeom prst="roundRect">
            <a:avLst>
              <a:gd name="adj" fmla="val 13745"/>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71687" name="AutoShape 6">
            <a:extLst>
              <a:ext uri="{FF2B5EF4-FFF2-40B4-BE49-F238E27FC236}">
                <a16:creationId xmlns:a16="http://schemas.microsoft.com/office/drawing/2014/main" id="{B19F0032-17B1-8438-7172-E32E5508A53A}"/>
              </a:ext>
            </a:extLst>
          </p:cNvPr>
          <p:cNvSpPr>
            <a:spLocks noChangeArrowheads="1"/>
          </p:cNvSpPr>
          <p:nvPr/>
        </p:nvSpPr>
        <p:spPr bwMode="auto">
          <a:xfrm>
            <a:off x="2590800" y="3433764"/>
            <a:ext cx="1620838" cy="2738437"/>
          </a:xfrm>
          <a:prstGeom prst="roundRect">
            <a:avLst>
              <a:gd name="adj" fmla="val 13745"/>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nvGrpSpPr>
          <p:cNvPr id="71688" name="Group 7">
            <a:extLst>
              <a:ext uri="{FF2B5EF4-FFF2-40B4-BE49-F238E27FC236}">
                <a16:creationId xmlns:a16="http://schemas.microsoft.com/office/drawing/2014/main" id="{4C095E27-00ED-BAE0-FFDC-8E5857E0F7A3}"/>
              </a:ext>
            </a:extLst>
          </p:cNvPr>
          <p:cNvGrpSpPr>
            <a:grpSpLocks/>
          </p:cNvGrpSpPr>
          <p:nvPr/>
        </p:nvGrpSpPr>
        <p:grpSpPr bwMode="auto">
          <a:xfrm>
            <a:off x="2782889" y="2276476"/>
            <a:ext cx="5895975" cy="936625"/>
            <a:chOff x="624" y="1152"/>
            <a:chExt cx="4080" cy="720"/>
          </a:xfrm>
        </p:grpSpPr>
        <p:sp>
          <p:nvSpPr>
            <p:cNvPr id="85000" name="Rectangle 8">
              <a:extLst>
                <a:ext uri="{FF2B5EF4-FFF2-40B4-BE49-F238E27FC236}">
                  <a16:creationId xmlns:a16="http://schemas.microsoft.com/office/drawing/2014/main" id="{1BF4B2DE-166C-364C-A764-EF414E8C7008}"/>
                </a:ext>
              </a:extLst>
            </p:cNvPr>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lgn="r" eaLnBrk="1" hangingPunct="1">
                <a:defRPr/>
              </a:pPr>
              <a:endParaRPr lang="zh-CN" altLang="en-US">
                <a:latin typeface="Arial" charset="0"/>
              </a:endParaRPr>
            </a:p>
          </p:txBody>
        </p:sp>
        <p:grpSp>
          <p:nvGrpSpPr>
            <p:cNvPr id="71700" name="Group 9">
              <a:extLst>
                <a:ext uri="{FF2B5EF4-FFF2-40B4-BE49-F238E27FC236}">
                  <a16:creationId xmlns:a16="http://schemas.microsoft.com/office/drawing/2014/main" id="{EFAB8D79-9BAB-C802-B4B6-AF1562DF5DE2}"/>
                </a:ext>
              </a:extLst>
            </p:cNvPr>
            <p:cNvGrpSpPr>
              <a:grpSpLocks/>
            </p:cNvGrpSpPr>
            <p:nvPr/>
          </p:nvGrpSpPr>
          <p:grpSpPr bwMode="auto">
            <a:xfrm>
              <a:off x="1296" y="1296"/>
              <a:ext cx="624" cy="96"/>
              <a:chOff x="2003" y="3439"/>
              <a:chExt cx="468" cy="244"/>
            </a:xfrm>
          </p:grpSpPr>
          <p:sp>
            <p:nvSpPr>
              <p:cNvPr id="71714" name="Oval 10">
                <a:extLst>
                  <a:ext uri="{FF2B5EF4-FFF2-40B4-BE49-F238E27FC236}">
                    <a16:creationId xmlns:a16="http://schemas.microsoft.com/office/drawing/2014/main" id="{53582316-5A77-83EC-9B2A-DEE6320F9823}"/>
                  </a:ext>
                </a:extLst>
              </p:cNvPr>
              <p:cNvSpPr>
                <a:spLocks noChangeArrowheads="1"/>
              </p:cNvSpPr>
              <p:nvPr/>
            </p:nvSpPr>
            <p:spPr bwMode="auto">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71715" name="Rectangle 11">
                <a:extLst>
                  <a:ext uri="{FF2B5EF4-FFF2-40B4-BE49-F238E27FC236}">
                    <a16:creationId xmlns:a16="http://schemas.microsoft.com/office/drawing/2014/main" id="{0F7CB35C-801C-7DE3-016E-CAA300CF5C77}"/>
                  </a:ext>
                </a:extLst>
              </p:cNvPr>
              <p:cNvSpPr>
                <a:spLocks noChangeArrowheads="1"/>
              </p:cNvSpPr>
              <p:nvPr/>
            </p:nvSpPr>
            <p:spPr bwMode="auto">
              <a:xfrm>
                <a:off x="2048" y="3441"/>
                <a:ext cx="388" cy="242"/>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85004" name="Oval 12">
                <a:extLst>
                  <a:ext uri="{FF2B5EF4-FFF2-40B4-BE49-F238E27FC236}">
                    <a16:creationId xmlns:a16="http://schemas.microsoft.com/office/drawing/2014/main" id="{46C93916-CC84-2065-B069-966385C3BFD8}"/>
                  </a:ext>
                </a:extLst>
              </p:cNvPr>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pPr algn="r" eaLnBrk="1" hangingPunct="1">
                  <a:defRPr/>
                </a:pPr>
                <a:endParaRPr lang="zh-CN" altLang="en-US">
                  <a:latin typeface="Arial" charset="0"/>
                </a:endParaRPr>
              </a:p>
            </p:txBody>
          </p:sp>
          <p:sp>
            <p:nvSpPr>
              <p:cNvPr id="85005" name="Oval 13">
                <a:extLst>
                  <a:ext uri="{FF2B5EF4-FFF2-40B4-BE49-F238E27FC236}">
                    <a16:creationId xmlns:a16="http://schemas.microsoft.com/office/drawing/2014/main" id="{4019F17C-38B0-28F0-A660-4B1C8DE8A879}"/>
                  </a:ext>
                </a:extLst>
              </p:cNvPr>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pPr algn="r" eaLnBrk="1" hangingPunct="1">
                  <a:defRPr/>
                </a:pPr>
                <a:endParaRPr lang="zh-CN" altLang="en-US">
                  <a:latin typeface="Arial" charset="0"/>
                </a:endParaRPr>
              </a:p>
            </p:txBody>
          </p:sp>
        </p:grpSp>
        <p:sp>
          <p:nvSpPr>
            <p:cNvPr id="71701" name="Rectangle 14">
              <a:extLst>
                <a:ext uri="{FF2B5EF4-FFF2-40B4-BE49-F238E27FC236}">
                  <a16:creationId xmlns:a16="http://schemas.microsoft.com/office/drawing/2014/main" id="{BB1B0ECD-B9BF-FE4C-0BED-1FAA1012EB77}"/>
                </a:ext>
              </a:extLst>
            </p:cNvPr>
            <p:cNvSpPr>
              <a:spLocks noChangeArrowheads="1"/>
            </p:cNvSpPr>
            <p:nvPr/>
          </p:nvSpPr>
          <p:spPr bwMode="auto">
            <a:xfrm rot="3419336">
              <a:off x="1776"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nvGrpSpPr>
            <p:cNvPr id="71702" name="Group 15">
              <a:extLst>
                <a:ext uri="{FF2B5EF4-FFF2-40B4-BE49-F238E27FC236}">
                  <a16:creationId xmlns:a16="http://schemas.microsoft.com/office/drawing/2014/main" id="{9DDC1904-2D7E-2BF1-1DB7-D685A82B53E9}"/>
                </a:ext>
              </a:extLst>
            </p:cNvPr>
            <p:cNvGrpSpPr>
              <a:grpSpLocks/>
            </p:cNvGrpSpPr>
            <p:nvPr/>
          </p:nvGrpSpPr>
          <p:grpSpPr bwMode="auto">
            <a:xfrm>
              <a:off x="2448" y="1296"/>
              <a:ext cx="624" cy="96"/>
              <a:chOff x="2003" y="3439"/>
              <a:chExt cx="468" cy="244"/>
            </a:xfrm>
          </p:grpSpPr>
          <p:sp>
            <p:nvSpPr>
              <p:cNvPr id="71710" name="Oval 16">
                <a:extLst>
                  <a:ext uri="{FF2B5EF4-FFF2-40B4-BE49-F238E27FC236}">
                    <a16:creationId xmlns:a16="http://schemas.microsoft.com/office/drawing/2014/main" id="{CF14A811-F08A-73A8-C564-1FF0813C89D8}"/>
                  </a:ext>
                </a:extLst>
              </p:cNvPr>
              <p:cNvSpPr>
                <a:spLocks noChangeArrowheads="1"/>
              </p:cNvSpPr>
              <p:nvPr/>
            </p:nvSpPr>
            <p:spPr bwMode="auto">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71711" name="Rectangle 17">
                <a:extLst>
                  <a:ext uri="{FF2B5EF4-FFF2-40B4-BE49-F238E27FC236}">
                    <a16:creationId xmlns:a16="http://schemas.microsoft.com/office/drawing/2014/main" id="{66DCD1A3-A775-A1CF-0ADB-C332AD0B6692}"/>
                  </a:ext>
                </a:extLst>
              </p:cNvPr>
              <p:cNvSpPr>
                <a:spLocks noChangeArrowheads="1"/>
              </p:cNvSpPr>
              <p:nvPr/>
            </p:nvSpPr>
            <p:spPr bwMode="auto">
              <a:xfrm>
                <a:off x="2048" y="3441"/>
                <a:ext cx="388" cy="242"/>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85010" name="Oval 18">
                <a:extLst>
                  <a:ext uri="{FF2B5EF4-FFF2-40B4-BE49-F238E27FC236}">
                    <a16:creationId xmlns:a16="http://schemas.microsoft.com/office/drawing/2014/main" id="{48683EED-83F4-EFB0-0C86-6F5C4FA0AE8E}"/>
                  </a:ext>
                </a:extLst>
              </p:cNvPr>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pPr algn="r" eaLnBrk="1" hangingPunct="1">
                  <a:defRPr/>
                </a:pPr>
                <a:endParaRPr lang="zh-CN" altLang="en-US">
                  <a:latin typeface="Arial" charset="0"/>
                </a:endParaRPr>
              </a:p>
            </p:txBody>
          </p:sp>
          <p:sp>
            <p:nvSpPr>
              <p:cNvPr id="85011" name="Oval 19">
                <a:extLst>
                  <a:ext uri="{FF2B5EF4-FFF2-40B4-BE49-F238E27FC236}">
                    <a16:creationId xmlns:a16="http://schemas.microsoft.com/office/drawing/2014/main" id="{3A32410F-1130-0DD8-2776-85D5952EF0C6}"/>
                  </a:ext>
                </a:extLst>
              </p:cNvPr>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pPr algn="r" eaLnBrk="1" hangingPunct="1">
                  <a:defRPr/>
                </a:pPr>
                <a:endParaRPr lang="zh-CN" altLang="en-US">
                  <a:latin typeface="Arial" charset="0"/>
                </a:endParaRPr>
              </a:p>
            </p:txBody>
          </p:sp>
        </p:grpSp>
        <p:sp>
          <p:nvSpPr>
            <p:cNvPr id="85012" name="Rectangle 20">
              <a:extLst>
                <a:ext uri="{FF2B5EF4-FFF2-40B4-BE49-F238E27FC236}">
                  <a16:creationId xmlns:a16="http://schemas.microsoft.com/office/drawing/2014/main" id="{4DB12107-F059-ABBD-B5C4-388244253A5E}"/>
                </a:ext>
              </a:extLst>
            </p:cNvPr>
            <p:cNvSpPr>
              <a:spLocks noChangeArrowheads="1"/>
            </p:cNvSpPr>
            <p:nvPr/>
          </p:nvSpPr>
          <p:spPr bwMode="gray">
            <a:xfrm rot="3419336">
              <a:off x="2880" y="1154"/>
              <a:ext cx="671" cy="669"/>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lgn="r" eaLnBrk="1" hangingPunct="1">
                <a:defRPr/>
              </a:pPr>
              <a:endParaRPr lang="zh-CN" altLang="en-US">
                <a:latin typeface="Arial" charset="0"/>
              </a:endParaRPr>
            </a:p>
          </p:txBody>
        </p:sp>
        <p:grpSp>
          <p:nvGrpSpPr>
            <p:cNvPr id="71704" name="Group 21">
              <a:extLst>
                <a:ext uri="{FF2B5EF4-FFF2-40B4-BE49-F238E27FC236}">
                  <a16:creationId xmlns:a16="http://schemas.microsoft.com/office/drawing/2014/main" id="{CFAB5ED1-4416-8A72-53FE-A60D5D04A672}"/>
                </a:ext>
              </a:extLst>
            </p:cNvPr>
            <p:cNvGrpSpPr>
              <a:grpSpLocks/>
            </p:cNvGrpSpPr>
            <p:nvPr/>
          </p:nvGrpSpPr>
          <p:grpSpPr bwMode="auto">
            <a:xfrm>
              <a:off x="3600" y="1296"/>
              <a:ext cx="816" cy="96"/>
              <a:chOff x="2003" y="3439"/>
              <a:chExt cx="468" cy="244"/>
            </a:xfrm>
          </p:grpSpPr>
          <p:sp>
            <p:nvSpPr>
              <p:cNvPr id="71706" name="Oval 22">
                <a:extLst>
                  <a:ext uri="{FF2B5EF4-FFF2-40B4-BE49-F238E27FC236}">
                    <a16:creationId xmlns:a16="http://schemas.microsoft.com/office/drawing/2014/main" id="{865120C0-1F1A-38E0-F310-B43AEAE51BB4}"/>
                  </a:ext>
                </a:extLst>
              </p:cNvPr>
              <p:cNvSpPr>
                <a:spLocks noChangeArrowheads="1"/>
              </p:cNvSpPr>
              <p:nvPr/>
            </p:nvSpPr>
            <p:spPr bwMode="auto">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71707" name="Rectangle 23">
                <a:extLst>
                  <a:ext uri="{FF2B5EF4-FFF2-40B4-BE49-F238E27FC236}">
                    <a16:creationId xmlns:a16="http://schemas.microsoft.com/office/drawing/2014/main" id="{12A23E53-39EB-14CF-DAEA-63931B12BE48}"/>
                  </a:ext>
                </a:extLst>
              </p:cNvPr>
              <p:cNvSpPr>
                <a:spLocks noChangeArrowheads="1"/>
              </p:cNvSpPr>
              <p:nvPr/>
            </p:nvSpPr>
            <p:spPr bwMode="auto">
              <a:xfrm>
                <a:off x="2048" y="3441"/>
                <a:ext cx="388" cy="242"/>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85016" name="Oval 24">
                <a:extLst>
                  <a:ext uri="{FF2B5EF4-FFF2-40B4-BE49-F238E27FC236}">
                    <a16:creationId xmlns:a16="http://schemas.microsoft.com/office/drawing/2014/main" id="{19CE7284-17F5-8CEF-1CF9-8FDA88DB9029}"/>
                  </a:ext>
                </a:extLst>
              </p:cNvPr>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ln>
              <a:effectLst/>
            </p:spPr>
            <p:txBody>
              <a:bodyPr wrap="none" anchor="ctr"/>
              <a:lstStyle/>
              <a:p>
                <a:pPr algn="r" eaLnBrk="1" hangingPunct="1">
                  <a:defRPr/>
                </a:pPr>
                <a:endParaRPr lang="zh-CN" altLang="en-US">
                  <a:latin typeface="Arial" charset="0"/>
                </a:endParaRPr>
              </a:p>
            </p:txBody>
          </p:sp>
          <p:sp>
            <p:nvSpPr>
              <p:cNvPr id="85017" name="Oval 25">
                <a:extLst>
                  <a:ext uri="{FF2B5EF4-FFF2-40B4-BE49-F238E27FC236}">
                    <a16:creationId xmlns:a16="http://schemas.microsoft.com/office/drawing/2014/main" id="{F6C426B1-1FB7-CCB5-CE88-E807229E0695}"/>
                  </a:ext>
                </a:extLst>
              </p:cNvPr>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ln>
              <a:effectLst/>
            </p:spPr>
            <p:txBody>
              <a:bodyPr wrap="none" anchor="ctr"/>
              <a:lstStyle/>
              <a:p>
                <a:pPr algn="r" eaLnBrk="1" hangingPunct="1">
                  <a:defRPr/>
                </a:pPr>
                <a:endParaRPr lang="zh-CN" altLang="en-US">
                  <a:latin typeface="Arial" charset="0"/>
                </a:endParaRPr>
              </a:p>
            </p:txBody>
          </p:sp>
        </p:grpSp>
        <p:sp>
          <p:nvSpPr>
            <p:cNvPr id="71705" name="Rectangle 26">
              <a:extLst>
                <a:ext uri="{FF2B5EF4-FFF2-40B4-BE49-F238E27FC236}">
                  <a16:creationId xmlns:a16="http://schemas.microsoft.com/office/drawing/2014/main" id="{ED8998CD-C6D5-5488-CAD5-E183A81BDE5D}"/>
                </a:ext>
              </a:extLst>
            </p:cNvPr>
            <p:cNvSpPr>
              <a:spLocks noChangeArrowheads="1"/>
            </p:cNvSpPr>
            <p:nvPr/>
          </p:nvSpPr>
          <p:spPr bwMode="auto">
            <a:xfrm rot="3419336">
              <a:off x="4032"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
        <p:nvSpPr>
          <p:cNvPr id="71689" name="Rectangle 27">
            <a:extLst>
              <a:ext uri="{FF2B5EF4-FFF2-40B4-BE49-F238E27FC236}">
                <a16:creationId xmlns:a16="http://schemas.microsoft.com/office/drawing/2014/main" id="{A78EF220-4657-D583-A180-CB48D2D7B0EF}"/>
              </a:ext>
            </a:extLst>
          </p:cNvPr>
          <p:cNvSpPr>
            <a:spLocks noChangeArrowheads="1"/>
          </p:cNvSpPr>
          <p:nvPr/>
        </p:nvSpPr>
        <p:spPr bwMode="auto">
          <a:xfrm>
            <a:off x="3143250" y="25654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en-US" altLang="zh-CN" sz="1800">
                <a:solidFill>
                  <a:schemeClr val="bg1"/>
                </a:solidFill>
                <a:latin typeface="Arial" panose="020B0604020202020204" pitchFamily="34" charset="0"/>
                <a:ea typeface="宋体" panose="02010600030101010101" pitchFamily="2" charset="-122"/>
              </a:rPr>
              <a:t>1</a:t>
            </a:r>
          </a:p>
        </p:txBody>
      </p:sp>
      <p:sp>
        <p:nvSpPr>
          <p:cNvPr id="71690" name="Rectangle 28">
            <a:extLst>
              <a:ext uri="{FF2B5EF4-FFF2-40B4-BE49-F238E27FC236}">
                <a16:creationId xmlns:a16="http://schemas.microsoft.com/office/drawing/2014/main" id="{05C40EB8-E028-2C32-7E85-9E7B18DFB316}"/>
              </a:ext>
            </a:extLst>
          </p:cNvPr>
          <p:cNvSpPr>
            <a:spLocks noChangeArrowheads="1"/>
          </p:cNvSpPr>
          <p:nvPr/>
        </p:nvSpPr>
        <p:spPr bwMode="auto">
          <a:xfrm>
            <a:off x="4800600" y="249237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en-US" altLang="zh-CN" sz="1800">
                <a:solidFill>
                  <a:schemeClr val="bg1"/>
                </a:solidFill>
                <a:latin typeface="Arial" panose="020B0604020202020204" pitchFamily="34" charset="0"/>
                <a:ea typeface="宋体" panose="02010600030101010101" pitchFamily="2" charset="-122"/>
              </a:rPr>
              <a:t>2</a:t>
            </a:r>
          </a:p>
        </p:txBody>
      </p:sp>
      <p:sp>
        <p:nvSpPr>
          <p:cNvPr id="71691" name="Rectangle 29">
            <a:extLst>
              <a:ext uri="{FF2B5EF4-FFF2-40B4-BE49-F238E27FC236}">
                <a16:creationId xmlns:a16="http://schemas.microsoft.com/office/drawing/2014/main" id="{AC4725C5-8BAC-3E75-3008-79BAB1312665}"/>
              </a:ext>
            </a:extLst>
          </p:cNvPr>
          <p:cNvSpPr>
            <a:spLocks noChangeArrowheads="1"/>
          </p:cNvSpPr>
          <p:nvPr/>
        </p:nvSpPr>
        <p:spPr bwMode="auto">
          <a:xfrm>
            <a:off x="6456363" y="249237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en-US" altLang="zh-CN" sz="1800">
                <a:solidFill>
                  <a:schemeClr val="bg1"/>
                </a:solidFill>
                <a:latin typeface="Arial" panose="020B0604020202020204" pitchFamily="34" charset="0"/>
                <a:ea typeface="宋体" panose="02010600030101010101" pitchFamily="2" charset="-122"/>
              </a:rPr>
              <a:t>3</a:t>
            </a:r>
          </a:p>
        </p:txBody>
      </p:sp>
      <p:sp>
        <p:nvSpPr>
          <p:cNvPr id="71692" name="Rectangle 30">
            <a:extLst>
              <a:ext uri="{FF2B5EF4-FFF2-40B4-BE49-F238E27FC236}">
                <a16:creationId xmlns:a16="http://schemas.microsoft.com/office/drawing/2014/main" id="{AE55DA94-F70C-7D5E-D6D0-5185E739232F}"/>
              </a:ext>
            </a:extLst>
          </p:cNvPr>
          <p:cNvSpPr>
            <a:spLocks noChangeArrowheads="1"/>
          </p:cNvSpPr>
          <p:nvPr/>
        </p:nvSpPr>
        <p:spPr bwMode="auto">
          <a:xfrm>
            <a:off x="8112125" y="2492376"/>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en-US" altLang="zh-CN" sz="1800">
                <a:solidFill>
                  <a:schemeClr val="bg1"/>
                </a:solidFill>
                <a:latin typeface="Arial" panose="020B0604020202020204" pitchFamily="34" charset="0"/>
                <a:ea typeface="宋体" panose="02010600030101010101" pitchFamily="2" charset="-122"/>
              </a:rPr>
              <a:t>4</a:t>
            </a:r>
          </a:p>
        </p:txBody>
      </p:sp>
      <p:sp>
        <p:nvSpPr>
          <p:cNvPr id="71693" name="Rectangle 31">
            <a:extLst>
              <a:ext uri="{FF2B5EF4-FFF2-40B4-BE49-F238E27FC236}">
                <a16:creationId xmlns:a16="http://schemas.microsoft.com/office/drawing/2014/main" id="{7615D2C0-3C35-BEB5-AAC3-06670ABA5848}"/>
              </a:ext>
            </a:extLst>
          </p:cNvPr>
          <p:cNvSpPr>
            <a:spLocks noChangeArrowheads="1"/>
          </p:cNvSpPr>
          <p:nvPr/>
        </p:nvSpPr>
        <p:spPr bwMode="auto">
          <a:xfrm>
            <a:off x="2927351" y="3573464"/>
            <a:ext cx="963613"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600">
                <a:solidFill>
                  <a:schemeClr val="tx1"/>
                </a:solidFill>
                <a:latin typeface="Arial" panose="020B0604020202020204" pitchFamily="34" charset="0"/>
                <a:ea typeface="宋体" panose="02010600030101010101" pitchFamily="2" charset="-122"/>
              </a:rPr>
              <a:t>实际没有支付现金的费用</a:t>
            </a:r>
          </a:p>
        </p:txBody>
      </p:sp>
      <p:sp>
        <p:nvSpPr>
          <p:cNvPr id="71694" name="Rectangle 35">
            <a:extLst>
              <a:ext uri="{FF2B5EF4-FFF2-40B4-BE49-F238E27FC236}">
                <a16:creationId xmlns:a16="http://schemas.microsoft.com/office/drawing/2014/main" id="{5CFA967D-2800-7D0E-815C-4AC94BF412B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经营活动现金流量</a:t>
            </a:r>
          </a:p>
        </p:txBody>
      </p:sp>
      <p:sp>
        <p:nvSpPr>
          <p:cNvPr id="71695" name="AutoShape 36">
            <a:extLst>
              <a:ext uri="{FF2B5EF4-FFF2-40B4-BE49-F238E27FC236}">
                <a16:creationId xmlns:a16="http://schemas.microsoft.com/office/drawing/2014/main" id="{B1A6A386-54AA-6A42-451C-C5CBC4FA4E36}"/>
              </a:ext>
            </a:extLst>
          </p:cNvPr>
          <p:cNvSpPr>
            <a:spLocks noChangeArrowheads="1"/>
          </p:cNvSpPr>
          <p:nvPr/>
        </p:nvSpPr>
        <p:spPr bwMode="auto">
          <a:xfrm>
            <a:off x="2208214" y="1341438"/>
            <a:ext cx="7488237" cy="576262"/>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间接法：需要调整的项目</a:t>
            </a:r>
          </a:p>
        </p:txBody>
      </p:sp>
      <p:sp>
        <p:nvSpPr>
          <p:cNvPr id="71696" name="Rectangle 37">
            <a:extLst>
              <a:ext uri="{FF2B5EF4-FFF2-40B4-BE49-F238E27FC236}">
                <a16:creationId xmlns:a16="http://schemas.microsoft.com/office/drawing/2014/main" id="{10E739B7-7E3D-93A8-2815-E88AD23363AB}"/>
              </a:ext>
            </a:extLst>
          </p:cNvPr>
          <p:cNvSpPr>
            <a:spLocks noChangeArrowheads="1"/>
          </p:cNvSpPr>
          <p:nvPr/>
        </p:nvSpPr>
        <p:spPr bwMode="auto">
          <a:xfrm>
            <a:off x="4583113" y="3573464"/>
            <a:ext cx="96361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600">
                <a:solidFill>
                  <a:schemeClr val="tx1"/>
                </a:solidFill>
                <a:latin typeface="Arial" panose="020B0604020202020204" pitchFamily="34" charset="0"/>
                <a:ea typeface="宋体" panose="02010600030101010101" pitchFamily="2" charset="-122"/>
              </a:rPr>
              <a:t>实际没有收到现金的收益</a:t>
            </a:r>
          </a:p>
        </p:txBody>
      </p:sp>
      <p:sp>
        <p:nvSpPr>
          <p:cNvPr id="71697" name="Rectangle 38">
            <a:extLst>
              <a:ext uri="{FF2B5EF4-FFF2-40B4-BE49-F238E27FC236}">
                <a16:creationId xmlns:a16="http://schemas.microsoft.com/office/drawing/2014/main" id="{531E2BCB-8FCB-EB17-6722-2DD186A30892}"/>
              </a:ext>
            </a:extLst>
          </p:cNvPr>
          <p:cNvSpPr>
            <a:spLocks noChangeArrowheads="1"/>
          </p:cNvSpPr>
          <p:nvPr/>
        </p:nvSpPr>
        <p:spPr bwMode="auto">
          <a:xfrm>
            <a:off x="6383338" y="3573463"/>
            <a:ext cx="963612"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600">
                <a:solidFill>
                  <a:schemeClr val="tx1"/>
                </a:solidFill>
                <a:latin typeface="Arial" panose="020B0604020202020204" pitchFamily="34" charset="0"/>
                <a:ea typeface="宋体" panose="02010600030101010101" pitchFamily="2" charset="-122"/>
              </a:rPr>
              <a:t>不属于经营活动的损益</a:t>
            </a:r>
          </a:p>
        </p:txBody>
      </p:sp>
      <p:sp>
        <p:nvSpPr>
          <p:cNvPr id="71698" name="Rectangle 39">
            <a:extLst>
              <a:ext uri="{FF2B5EF4-FFF2-40B4-BE49-F238E27FC236}">
                <a16:creationId xmlns:a16="http://schemas.microsoft.com/office/drawing/2014/main" id="{A629C14D-836A-2876-EF42-96D183FE43FB}"/>
              </a:ext>
            </a:extLst>
          </p:cNvPr>
          <p:cNvSpPr>
            <a:spLocks noChangeArrowheads="1"/>
          </p:cNvSpPr>
          <p:nvPr/>
        </p:nvSpPr>
        <p:spPr bwMode="auto">
          <a:xfrm>
            <a:off x="7896225" y="3644900"/>
            <a:ext cx="12954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600">
                <a:solidFill>
                  <a:schemeClr val="tx1"/>
                </a:solidFill>
                <a:latin typeface="Arial" panose="020B0604020202020204" pitchFamily="34" charset="0"/>
                <a:ea typeface="宋体" panose="02010600030101010101" pitchFamily="2" charset="-122"/>
              </a:rPr>
              <a:t>经营性应收应付项目的增减变动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a:extLst>
              <a:ext uri="{FF2B5EF4-FFF2-40B4-BE49-F238E27FC236}">
                <a16:creationId xmlns:a16="http://schemas.microsoft.com/office/drawing/2014/main" id="{B5EA69FD-C3DB-480A-8951-4B832D04811A}"/>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E7C1E084-BAC1-439F-9D8E-75EF6202B97C}"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62466" name="灯片编号占位符 4">
            <a:extLst>
              <a:ext uri="{FF2B5EF4-FFF2-40B4-BE49-F238E27FC236}">
                <a16:creationId xmlns:a16="http://schemas.microsoft.com/office/drawing/2014/main" id="{D046F056-6BB9-48B8-A62A-171A4B734F6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12161E19-9953-46BC-9C89-5779AA4BFB55}" type="slidenum">
              <a:rPr altLang="zh-CN" sz="1000" b="0">
                <a:solidFill>
                  <a:schemeClr val="bg1"/>
                </a:solidFill>
                <a:latin typeface="Arial" panose="020B0604020202020204" pitchFamily="34" charset="0"/>
                <a:ea typeface="宋体" panose="02010600030101010101" pitchFamily="2" charset="-122"/>
              </a:rPr>
              <a:pPr/>
              <a:t>46</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72708" name="Rectangle 2">
            <a:extLst>
              <a:ext uri="{FF2B5EF4-FFF2-40B4-BE49-F238E27FC236}">
                <a16:creationId xmlns:a16="http://schemas.microsoft.com/office/drawing/2014/main" id="{C5FCDC5A-E20B-DF26-7FB9-D7A1608CADBF}"/>
              </a:ext>
            </a:extLst>
          </p:cNvPr>
          <p:cNvSpPr>
            <a:spLocks noGrp="1" noChangeArrowheads="1"/>
          </p:cNvSpPr>
          <p:nvPr>
            <p:ph idx="1"/>
          </p:nvPr>
        </p:nvSpPr>
        <p:spPr bwMode="auto">
          <a:xfrm>
            <a:off x="1613936" y="384175"/>
            <a:ext cx="8666162" cy="6337300"/>
          </a:xfrm>
          <a:solidFill>
            <a:schemeClr val="bg1"/>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lnSpcReduction="10000"/>
          </a:bodyPr>
          <a:lstStyle/>
          <a:p>
            <a:pPr eaLnBrk="1" hangingPunct="1"/>
            <a:r>
              <a:rPr lang="zh-CN" altLang="en-US" dirty="0">
                <a:solidFill>
                  <a:schemeClr val="tx1"/>
                </a:solidFill>
                <a:ea typeface="宋体" panose="02010600030101010101" pitchFamily="2" charset="-122"/>
              </a:rPr>
              <a:t>将净利润调节为经营活动的现金流量需要调整的项目如下：</a:t>
            </a:r>
          </a:p>
          <a:p>
            <a:pPr eaLnBrk="1" hangingPunct="1"/>
            <a:r>
              <a:rPr lang="en-US" altLang="zh-CN" dirty="0">
                <a:solidFill>
                  <a:schemeClr val="tx1"/>
                </a:solidFill>
                <a:ea typeface="宋体" panose="02010600030101010101" pitchFamily="2" charset="-122"/>
              </a:rPr>
              <a:t>1</a:t>
            </a:r>
            <a:r>
              <a:rPr lang="zh-CN" altLang="en-US" dirty="0">
                <a:solidFill>
                  <a:schemeClr val="tx1"/>
                </a:solidFill>
                <a:ea typeface="宋体" panose="02010600030101010101" pitchFamily="2" charset="-122"/>
              </a:rPr>
              <a:t>．资产减值准备</a:t>
            </a:r>
          </a:p>
          <a:p>
            <a:pPr eaLnBrk="1" hangingPunct="1"/>
            <a:r>
              <a:rPr lang="en-US" altLang="zh-CN" dirty="0">
                <a:solidFill>
                  <a:schemeClr val="tx1"/>
                </a:solidFill>
                <a:ea typeface="宋体" panose="02010600030101010101" pitchFamily="2" charset="-122"/>
              </a:rPr>
              <a:t>2</a:t>
            </a:r>
            <a:r>
              <a:rPr lang="zh-CN" altLang="en-US" dirty="0">
                <a:solidFill>
                  <a:schemeClr val="tx1"/>
                </a:solidFill>
                <a:ea typeface="宋体" panose="02010600030101010101" pitchFamily="2" charset="-122"/>
              </a:rPr>
              <a:t>．固定资产折旧</a:t>
            </a:r>
          </a:p>
          <a:p>
            <a:pPr eaLnBrk="1" hangingPunct="1"/>
            <a:r>
              <a:rPr lang="en-US" altLang="zh-CN" dirty="0">
                <a:solidFill>
                  <a:schemeClr val="tx1"/>
                </a:solidFill>
                <a:ea typeface="宋体" panose="02010600030101010101" pitchFamily="2" charset="-122"/>
              </a:rPr>
              <a:t>3</a:t>
            </a:r>
            <a:r>
              <a:rPr lang="zh-CN" altLang="en-US" dirty="0">
                <a:solidFill>
                  <a:schemeClr val="tx1"/>
                </a:solidFill>
                <a:ea typeface="宋体" panose="02010600030101010101" pitchFamily="2" charset="-122"/>
              </a:rPr>
              <a:t>．无形资产摊销和长期待摊费用摊销</a:t>
            </a:r>
            <a:endParaRPr lang="en-US" altLang="zh-CN" dirty="0">
              <a:solidFill>
                <a:schemeClr val="tx1"/>
              </a:solidFill>
              <a:ea typeface="宋体" panose="02010600030101010101" pitchFamily="2" charset="-122"/>
            </a:endParaRPr>
          </a:p>
          <a:p>
            <a:pPr eaLnBrk="1" hangingPunct="1"/>
            <a:r>
              <a:rPr lang="en-US" altLang="zh-CN" dirty="0">
                <a:ea typeface="宋体" panose="02010600030101010101" pitchFamily="2" charset="-122"/>
              </a:rPr>
              <a:t>4</a:t>
            </a:r>
            <a:r>
              <a:rPr lang="zh-CN" altLang="en-US" dirty="0">
                <a:solidFill>
                  <a:schemeClr val="tx1"/>
                </a:solidFill>
                <a:ea typeface="宋体" panose="02010600030101010101" pitchFamily="2" charset="-122"/>
              </a:rPr>
              <a:t>．长期待摊费用摊销</a:t>
            </a:r>
          </a:p>
          <a:p>
            <a:pPr eaLnBrk="1" hangingPunct="1"/>
            <a:r>
              <a:rPr lang="en-US" altLang="zh-CN" dirty="0">
                <a:solidFill>
                  <a:schemeClr val="tx1"/>
                </a:solidFill>
                <a:ea typeface="宋体" panose="02010600030101010101" pitchFamily="2" charset="-122"/>
              </a:rPr>
              <a:t>5</a:t>
            </a:r>
            <a:r>
              <a:rPr lang="zh-CN" altLang="en-US" dirty="0">
                <a:solidFill>
                  <a:schemeClr val="tx1"/>
                </a:solidFill>
                <a:ea typeface="宋体" panose="02010600030101010101" pitchFamily="2" charset="-122"/>
              </a:rPr>
              <a:t>．处置固定资产、无形资产和其他长期资产的损失（减：收益）</a:t>
            </a:r>
          </a:p>
          <a:p>
            <a:pPr eaLnBrk="1" hangingPunct="1"/>
            <a:r>
              <a:rPr lang="en-US" altLang="zh-CN" dirty="0">
                <a:solidFill>
                  <a:schemeClr val="tx1"/>
                </a:solidFill>
                <a:ea typeface="宋体" panose="02010600030101010101" pitchFamily="2" charset="-122"/>
              </a:rPr>
              <a:t>6</a:t>
            </a:r>
            <a:r>
              <a:rPr lang="zh-CN" altLang="en-US" dirty="0">
                <a:solidFill>
                  <a:schemeClr val="tx1"/>
                </a:solidFill>
                <a:ea typeface="宋体" panose="02010600030101010101" pitchFamily="2" charset="-122"/>
              </a:rPr>
              <a:t>．固定资产报废损失</a:t>
            </a:r>
          </a:p>
          <a:p>
            <a:pPr eaLnBrk="1" hangingPunct="1"/>
            <a:r>
              <a:rPr lang="en-US" altLang="zh-CN" dirty="0">
                <a:solidFill>
                  <a:schemeClr val="tx1"/>
                </a:solidFill>
                <a:ea typeface="宋体" panose="02010600030101010101" pitchFamily="2" charset="-122"/>
              </a:rPr>
              <a:t>7</a:t>
            </a:r>
            <a:r>
              <a:rPr lang="zh-CN" altLang="en-US" dirty="0">
                <a:solidFill>
                  <a:schemeClr val="tx1"/>
                </a:solidFill>
                <a:ea typeface="宋体" panose="02010600030101010101" pitchFamily="2" charset="-122"/>
              </a:rPr>
              <a:t>．公允价值变动损失</a:t>
            </a:r>
          </a:p>
          <a:p>
            <a:pPr eaLnBrk="1" hangingPunct="1"/>
            <a:r>
              <a:rPr lang="en-US" altLang="zh-CN" dirty="0">
                <a:solidFill>
                  <a:schemeClr val="tx1"/>
                </a:solidFill>
                <a:ea typeface="宋体" panose="02010600030101010101" pitchFamily="2" charset="-122"/>
              </a:rPr>
              <a:t>8</a:t>
            </a:r>
            <a:r>
              <a:rPr lang="zh-CN" altLang="en-US" dirty="0">
                <a:solidFill>
                  <a:schemeClr val="tx1"/>
                </a:solidFill>
                <a:ea typeface="宋体" panose="02010600030101010101" pitchFamily="2" charset="-122"/>
              </a:rPr>
              <a:t>．财务费用</a:t>
            </a:r>
            <a:r>
              <a:rPr lang="zh-CN" altLang="en-US" dirty="0">
                <a:ea typeface="宋体" panose="02010600030101010101" pitchFamily="2" charset="-122"/>
              </a:rPr>
              <a:t> </a:t>
            </a:r>
          </a:p>
          <a:p>
            <a:pPr eaLnBrk="1" hangingPunct="1"/>
            <a:r>
              <a:rPr lang="en-US" altLang="zh-CN" dirty="0">
                <a:solidFill>
                  <a:schemeClr val="tx1"/>
                </a:solidFill>
                <a:ea typeface="宋体" panose="02010600030101010101" pitchFamily="2" charset="-122"/>
              </a:rPr>
              <a:t>9</a:t>
            </a:r>
            <a:r>
              <a:rPr lang="zh-CN" altLang="en-US" dirty="0">
                <a:solidFill>
                  <a:schemeClr val="tx1"/>
                </a:solidFill>
                <a:ea typeface="宋体" panose="02010600030101010101" pitchFamily="2" charset="-122"/>
              </a:rPr>
              <a:t>．投资损失（减：收益）</a:t>
            </a:r>
          </a:p>
          <a:p>
            <a:pPr eaLnBrk="1" hangingPunct="1"/>
            <a:r>
              <a:rPr lang="en-US" altLang="zh-CN" dirty="0">
                <a:solidFill>
                  <a:schemeClr val="tx1"/>
                </a:solidFill>
                <a:ea typeface="宋体" panose="02010600030101010101" pitchFamily="2" charset="-122"/>
              </a:rPr>
              <a:t>10</a:t>
            </a:r>
            <a:r>
              <a:rPr lang="zh-CN" altLang="en-US" dirty="0">
                <a:solidFill>
                  <a:schemeClr val="tx1"/>
                </a:solidFill>
                <a:ea typeface="宋体" panose="02010600030101010101" pitchFamily="2" charset="-122"/>
              </a:rPr>
              <a:t>．递延所得税资产减少（减：增加）</a:t>
            </a:r>
          </a:p>
          <a:p>
            <a:pPr eaLnBrk="1" hangingPunct="1"/>
            <a:r>
              <a:rPr lang="en-US" altLang="zh-CN" dirty="0">
                <a:solidFill>
                  <a:schemeClr val="tx1"/>
                </a:solidFill>
                <a:ea typeface="宋体" panose="02010600030101010101" pitchFamily="2" charset="-122"/>
              </a:rPr>
              <a:t>11</a:t>
            </a:r>
            <a:r>
              <a:rPr lang="zh-CN" altLang="en-US" dirty="0">
                <a:solidFill>
                  <a:schemeClr val="tx1"/>
                </a:solidFill>
                <a:ea typeface="宋体" panose="02010600030101010101" pitchFamily="2" charset="-122"/>
              </a:rPr>
              <a:t>．递延所得税负债增加（减：减少）</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a:extLst>
              <a:ext uri="{FF2B5EF4-FFF2-40B4-BE49-F238E27FC236}">
                <a16:creationId xmlns:a16="http://schemas.microsoft.com/office/drawing/2014/main" id="{E1CEB504-8619-DCB8-886E-DB1F559F8981}"/>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10983F4A-D29B-4784-9373-77225EC49143}"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63490" name="灯片编号占位符 4">
            <a:extLst>
              <a:ext uri="{FF2B5EF4-FFF2-40B4-BE49-F238E27FC236}">
                <a16:creationId xmlns:a16="http://schemas.microsoft.com/office/drawing/2014/main" id="{19A683D2-9272-3F79-3F15-440FF938D41C}"/>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6D18FB1C-55B9-4E68-8B32-705AAF8C6647}" type="slidenum">
              <a:rPr altLang="zh-CN" sz="1000" b="0">
                <a:solidFill>
                  <a:schemeClr val="bg1"/>
                </a:solidFill>
                <a:latin typeface="Arial" panose="020B0604020202020204" pitchFamily="34" charset="0"/>
                <a:ea typeface="宋体" panose="02010600030101010101" pitchFamily="2" charset="-122"/>
              </a:rPr>
              <a:pPr/>
              <a:t>47</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73732" name="Rectangle 2">
            <a:extLst>
              <a:ext uri="{FF2B5EF4-FFF2-40B4-BE49-F238E27FC236}">
                <a16:creationId xmlns:a16="http://schemas.microsoft.com/office/drawing/2014/main" id="{EDD89359-941F-9A6F-8A9C-4CDAA0AA774F}"/>
              </a:ext>
            </a:extLst>
          </p:cNvPr>
          <p:cNvSpPr>
            <a:spLocks noGrp="1" noChangeArrowheads="1"/>
          </p:cNvSpPr>
          <p:nvPr>
            <p:ph idx="1"/>
          </p:nvPr>
        </p:nvSpPr>
        <p:spPr bwMode="auto">
          <a:xfrm>
            <a:off x="2135188" y="692150"/>
            <a:ext cx="8305800" cy="5716588"/>
          </a:xfrm>
          <a:solidFill>
            <a:schemeClr val="bg1"/>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lnSpcReduction="10000"/>
          </a:bodyPr>
          <a:lstStyle/>
          <a:p>
            <a:pPr eaLnBrk="1" hangingPunct="1">
              <a:lnSpc>
                <a:spcPct val="90000"/>
              </a:lnSpc>
            </a:pPr>
            <a:r>
              <a:rPr lang="zh-CN" altLang="en-US" dirty="0">
                <a:solidFill>
                  <a:schemeClr val="tx1"/>
                </a:solidFill>
                <a:ea typeface="宋体" panose="02010600030101010101" pitchFamily="2" charset="-122"/>
              </a:rPr>
              <a:t>需要调整的项目如下：</a:t>
            </a:r>
          </a:p>
          <a:p>
            <a:pPr eaLnBrk="1" hangingPunct="1">
              <a:lnSpc>
                <a:spcPct val="90000"/>
              </a:lnSpc>
            </a:pPr>
            <a:r>
              <a:rPr lang="en-US" altLang="zh-CN" dirty="0">
                <a:solidFill>
                  <a:schemeClr val="tx1"/>
                </a:solidFill>
                <a:ea typeface="宋体" panose="02010600030101010101" pitchFamily="2" charset="-122"/>
              </a:rPr>
              <a:t>12</a:t>
            </a:r>
            <a:r>
              <a:rPr lang="zh-CN" altLang="en-US" dirty="0">
                <a:solidFill>
                  <a:schemeClr val="tx1"/>
                </a:solidFill>
                <a:ea typeface="宋体" panose="02010600030101010101" pitchFamily="2" charset="-122"/>
              </a:rPr>
              <a:t>．存货的减少（减：增加）</a:t>
            </a:r>
          </a:p>
          <a:p>
            <a:pPr eaLnBrk="1" hangingPunct="1">
              <a:lnSpc>
                <a:spcPct val="90000"/>
              </a:lnSpc>
            </a:pPr>
            <a:r>
              <a:rPr lang="zh-CN" altLang="en-US" dirty="0">
                <a:solidFill>
                  <a:schemeClr val="tx1"/>
                </a:solidFill>
                <a:ea typeface="宋体" panose="02010600030101010101" pitchFamily="2" charset="-122"/>
              </a:rPr>
              <a:t>本项目可根据资产负债表中“存货”项目的期初数、期末数之间的差额填列；期末数大于期初数的差额，以“一”号填列。如果存货的增减变化过程属于投资活动，如在建工程领用存货，应当将这一因素剔除。</a:t>
            </a:r>
          </a:p>
          <a:p>
            <a:pPr eaLnBrk="1" hangingPunct="1">
              <a:lnSpc>
                <a:spcPct val="90000"/>
              </a:lnSpc>
            </a:pPr>
            <a:r>
              <a:rPr lang="en-US" altLang="zh-CN" dirty="0">
                <a:solidFill>
                  <a:schemeClr val="tx1"/>
                </a:solidFill>
                <a:ea typeface="宋体" panose="02010600030101010101" pitchFamily="2" charset="-122"/>
              </a:rPr>
              <a:t>13</a:t>
            </a:r>
            <a:r>
              <a:rPr lang="zh-CN" altLang="en-US" dirty="0">
                <a:solidFill>
                  <a:schemeClr val="tx1"/>
                </a:solidFill>
                <a:ea typeface="宋体" panose="02010600030101010101" pitchFamily="2" charset="-122"/>
              </a:rPr>
              <a:t>．经营性应收项目的减少（减：增加）</a:t>
            </a:r>
          </a:p>
          <a:p>
            <a:pPr eaLnBrk="1" hangingPunct="1">
              <a:lnSpc>
                <a:spcPct val="90000"/>
              </a:lnSpc>
            </a:pPr>
            <a:r>
              <a:rPr lang="zh-CN" altLang="en-US" dirty="0">
                <a:solidFill>
                  <a:schemeClr val="tx1"/>
                </a:solidFill>
                <a:ea typeface="宋体" panose="02010600030101010101" pitchFamily="2" charset="-122"/>
              </a:rPr>
              <a:t>本项目应当根据有关科目的期初、期末余额分析填列；如为增加，以“一”号填列。</a:t>
            </a:r>
          </a:p>
          <a:p>
            <a:pPr eaLnBrk="1" hangingPunct="1">
              <a:lnSpc>
                <a:spcPct val="90000"/>
              </a:lnSpc>
            </a:pPr>
            <a:r>
              <a:rPr lang="en-US" altLang="zh-CN" dirty="0">
                <a:solidFill>
                  <a:schemeClr val="tx1"/>
                </a:solidFill>
                <a:ea typeface="宋体" panose="02010600030101010101" pitchFamily="2" charset="-122"/>
              </a:rPr>
              <a:t>14</a:t>
            </a:r>
            <a:r>
              <a:rPr lang="zh-CN" altLang="en-US" dirty="0">
                <a:solidFill>
                  <a:schemeClr val="tx1"/>
                </a:solidFill>
                <a:ea typeface="宋体" panose="02010600030101010101" pitchFamily="2" charset="-122"/>
              </a:rPr>
              <a:t>．经营性应付项目的增加（减：减少）   </a:t>
            </a:r>
          </a:p>
          <a:p>
            <a:pPr eaLnBrk="1" hangingPunct="1">
              <a:lnSpc>
                <a:spcPct val="90000"/>
              </a:lnSpc>
            </a:pPr>
            <a:r>
              <a:rPr lang="zh-CN" altLang="en-US" dirty="0">
                <a:solidFill>
                  <a:schemeClr val="tx1"/>
                </a:solidFill>
                <a:ea typeface="宋体" panose="02010600030101010101" pitchFamily="2" charset="-122"/>
              </a:rPr>
              <a:t>本项目应当根据有关科目的期初、期末余额分析填列；如为减少，以“－”号填列。</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2">
            <a:extLst>
              <a:ext uri="{FF2B5EF4-FFF2-40B4-BE49-F238E27FC236}">
                <a16:creationId xmlns:a16="http://schemas.microsoft.com/office/drawing/2014/main" id="{999C9E1D-BC4B-E609-00F8-BA1BA636FCE6}"/>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3B025BBB-99DB-490D-AFE7-F271A4D65B50}"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79874" name="灯片编号占位符 3">
            <a:extLst>
              <a:ext uri="{FF2B5EF4-FFF2-40B4-BE49-F238E27FC236}">
                <a16:creationId xmlns:a16="http://schemas.microsoft.com/office/drawing/2014/main" id="{D3FDCFD9-E591-C49E-F3BE-552611F66095}"/>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A64B658-6CE6-49A3-A16F-401497C8CC88}" type="slidenum">
              <a:rPr altLang="zh-CN" sz="1000" b="0">
                <a:solidFill>
                  <a:schemeClr val="bg1"/>
                </a:solidFill>
                <a:latin typeface="Arial" panose="020B0604020202020204" pitchFamily="34" charset="0"/>
                <a:ea typeface="宋体" panose="02010600030101010101" pitchFamily="2" charset="-122"/>
              </a:rPr>
              <a:pPr/>
              <a:t>48</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74756" name="AutoShape 2">
            <a:extLst>
              <a:ext uri="{FF2B5EF4-FFF2-40B4-BE49-F238E27FC236}">
                <a16:creationId xmlns:a16="http://schemas.microsoft.com/office/drawing/2014/main" id="{75A92DAD-6088-09E4-57DF-02103004CBF9}"/>
              </a:ext>
            </a:extLst>
          </p:cNvPr>
          <p:cNvSpPr>
            <a:spLocks noChangeArrowheads="1"/>
          </p:cNvSpPr>
          <p:nvPr/>
        </p:nvSpPr>
        <p:spPr bwMode="auto">
          <a:xfrm>
            <a:off x="2279651" y="3716338"/>
            <a:ext cx="3673475" cy="1871662"/>
          </a:xfrm>
          <a:prstGeom prst="roundRect">
            <a:avLst>
              <a:gd name="adj" fmla="val 16667"/>
            </a:avLst>
          </a:pr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74757" name="Rectangle 3">
            <a:extLst>
              <a:ext uri="{FF2B5EF4-FFF2-40B4-BE49-F238E27FC236}">
                <a16:creationId xmlns:a16="http://schemas.microsoft.com/office/drawing/2014/main" id="{057F674A-3DE0-4FF0-E62A-308E9DA66F96}"/>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latin typeface="黑体" panose="02010609060101010101" pitchFamily="49" charset="-122"/>
                <a:ea typeface="黑体" panose="02010609060101010101" pitchFamily="49" charset="-122"/>
              </a:rPr>
              <a:t>现金流量表的的编制方法</a:t>
            </a:r>
          </a:p>
        </p:txBody>
      </p:sp>
      <p:sp>
        <p:nvSpPr>
          <p:cNvPr id="74758" name="AutoShape 4">
            <a:extLst>
              <a:ext uri="{FF2B5EF4-FFF2-40B4-BE49-F238E27FC236}">
                <a16:creationId xmlns:a16="http://schemas.microsoft.com/office/drawing/2014/main" id="{50F9AC74-0881-0B1E-C4F4-26F69A31FD9B}"/>
              </a:ext>
            </a:extLst>
          </p:cNvPr>
          <p:cNvSpPr>
            <a:spLocks noChangeArrowheads="1"/>
          </p:cNvSpPr>
          <p:nvPr/>
        </p:nvSpPr>
        <p:spPr bwMode="auto">
          <a:xfrm>
            <a:off x="4151313" y="2490789"/>
            <a:ext cx="3733800" cy="2232025"/>
          </a:xfrm>
          <a:prstGeom prst="triangle">
            <a:avLst>
              <a:gd name="adj"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74759" name="Oval 5">
            <a:extLst>
              <a:ext uri="{FF2B5EF4-FFF2-40B4-BE49-F238E27FC236}">
                <a16:creationId xmlns:a16="http://schemas.microsoft.com/office/drawing/2014/main" id="{52B7DEF1-D4D9-4A4F-2793-4D3E717C7130}"/>
              </a:ext>
            </a:extLst>
          </p:cNvPr>
          <p:cNvSpPr>
            <a:spLocks noChangeArrowheads="1"/>
          </p:cNvSpPr>
          <p:nvPr/>
        </p:nvSpPr>
        <p:spPr bwMode="auto">
          <a:xfrm>
            <a:off x="5159376" y="1700214"/>
            <a:ext cx="1800225" cy="1677987"/>
          </a:xfrm>
          <a:prstGeom prst="ellipse">
            <a:avLst/>
          </a:prstGeom>
          <a:solidFill>
            <a:srgbClr val="CCFFCC"/>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74760" name="Oval 6">
            <a:extLst>
              <a:ext uri="{FF2B5EF4-FFF2-40B4-BE49-F238E27FC236}">
                <a16:creationId xmlns:a16="http://schemas.microsoft.com/office/drawing/2014/main" id="{B26D3936-5381-21C5-E000-B9A1A67B7531}"/>
              </a:ext>
            </a:extLst>
          </p:cNvPr>
          <p:cNvSpPr>
            <a:spLocks noChangeArrowheads="1"/>
          </p:cNvSpPr>
          <p:nvPr/>
        </p:nvSpPr>
        <p:spPr bwMode="auto">
          <a:xfrm>
            <a:off x="3143250" y="3787776"/>
            <a:ext cx="1905000" cy="1768475"/>
          </a:xfrm>
          <a:prstGeom prst="ellipse">
            <a:avLst/>
          </a:prstGeom>
          <a:solidFill>
            <a:srgbClr val="CCFFFF"/>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74761" name="Oval 7">
            <a:extLst>
              <a:ext uri="{FF2B5EF4-FFF2-40B4-BE49-F238E27FC236}">
                <a16:creationId xmlns:a16="http://schemas.microsoft.com/office/drawing/2014/main" id="{2F489AD2-68F8-D883-2854-F4EC94382D76}"/>
              </a:ext>
            </a:extLst>
          </p:cNvPr>
          <p:cNvSpPr>
            <a:spLocks noChangeArrowheads="1"/>
          </p:cNvSpPr>
          <p:nvPr/>
        </p:nvSpPr>
        <p:spPr bwMode="auto">
          <a:xfrm>
            <a:off x="7031038" y="3716339"/>
            <a:ext cx="1943100" cy="1768475"/>
          </a:xfrm>
          <a:prstGeom prst="ellipse">
            <a:avLst/>
          </a:prstGeom>
          <a:solidFill>
            <a:srgbClr val="FFFF99"/>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74762" name="Text Box 8">
            <a:extLst>
              <a:ext uri="{FF2B5EF4-FFF2-40B4-BE49-F238E27FC236}">
                <a16:creationId xmlns:a16="http://schemas.microsoft.com/office/drawing/2014/main" id="{AF1637E1-E2A1-FC19-A23B-3C0669D33228}"/>
              </a:ext>
            </a:extLst>
          </p:cNvPr>
          <p:cNvSpPr txBox="1">
            <a:spLocks noChangeArrowheads="1"/>
          </p:cNvSpPr>
          <p:nvPr/>
        </p:nvSpPr>
        <p:spPr bwMode="auto">
          <a:xfrm flipH="1">
            <a:off x="5376864" y="2095500"/>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经营活动产生的现金流量</a:t>
            </a:r>
          </a:p>
        </p:txBody>
      </p:sp>
      <p:sp>
        <p:nvSpPr>
          <p:cNvPr id="74763" name="Text Box 9">
            <a:extLst>
              <a:ext uri="{FF2B5EF4-FFF2-40B4-BE49-F238E27FC236}">
                <a16:creationId xmlns:a16="http://schemas.microsoft.com/office/drawing/2014/main" id="{0B48E0E0-81AB-36F0-4BAB-1D210977B199}"/>
              </a:ext>
            </a:extLst>
          </p:cNvPr>
          <p:cNvSpPr txBox="1">
            <a:spLocks noChangeArrowheads="1"/>
          </p:cNvSpPr>
          <p:nvPr/>
        </p:nvSpPr>
        <p:spPr bwMode="auto">
          <a:xfrm flipH="1">
            <a:off x="3360739" y="4219575"/>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投资活动产生的现金流量</a:t>
            </a:r>
          </a:p>
        </p:txBody>
      </p:sp>
      <p:sp>
        <p:nvSpPr>
          <p:cNvPr id="74764" name="Text Box 10">
            <a:extLst>
              <a:ext uri="{FF2B5EF4-FFF2-40B4-BE49-F238E27FC236}">
                <a16:creationId xmlns:a16="http://schemas.microsoft.com/office/drawing/2014/main" id="{CF945151-9AA4-CC74-C3E5-4500B33FB4FD}"/>
              </a:ext>
            </a:extLst>
          </p:cNvPr>
          <p:cNvSpPr txBox="1">
            <a:spLocks noChangeArrowheads="1"/>
          </p:cNvSpPr>
          <p:nvPr/>
        </p:nvSpPr>
        <p:spPr bwMode="auto">
          <a:xfrm flipH="1">
            <a:off x="7319964" y="4148138"/>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筹资活动产生的现金流量</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a:extLst>
              <a:ext uri="{FF2B5EF4-FFF2-40B4-BE49-F238E27FC236}">
                <a16:creationId xmlns:a16="http://schemas.microsoft.com/office/drawing/2014/main" id="{3008144C-A07E-4E24-E611-8831C73D5E92}"/>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501C3F3-758E-4766-8075-63384037E4F6}"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81922" name="灯片编号占位符 4">
            <a:extLst>
              <a:ext uri="{FF2B5EF4-FFF2-40B4-BE49-F238E27FC236}">
                <a16:creationId xmlns:a16="http://schemas.microsoft.com/office/drawing/2014/main" id="{DF9FC4AD-55BD-6999-AF56-35A6D25559BF}"/>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AFB6D45D-DA9A-4802-A1DE-9A227451CE2E}" type="slidenum">
              <a:rPr altLang="zh-CN" sz="1000" b="0">
                <a:solidFill>
                  <a:schemeClr val="bg1"/>
                </a:solidFill>
                <a:latin typeface="Arial" panose="020B0604020202020204" pitchFamily="34" charset="0"/>
                <a:ea typeface="宋体" panose="02010600030101010101" pitchFamily="2" charset="-122"/>
              </a:rPr>
              <a:pPr/>
              <a:t>49</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76804" name="Rectangle 2">
            <a:extLst>
              <a:ext uri="{FF2B5EF4-FFF2-40B4-BE49-F238E27FC236}">
                <a16:creationId xmlns:a16="http://schemas.microsoft.com/office/drawing/2014/main" id="{3FFE2801-9650-B535-339D-42E89174932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76805" name="Rectangle 3">
            <a:extLst>
              <a:ext uri="{FF2B5EF4-FFF2-40B4-BE49-F238E27FC236}">
                <a16:creationId xmlns:a16="http://schemas.microsoft.com/office/drawing/2014/main" id="{8EA119DA-742E-770F-D322-B579B861E2BD}"/>
              </a:ext>
            </a:extLst>
          </p:cNvPr>
          <p:cNvSpPr>
            <a:spLocks noGrp="1" noChangeArrowheads="1"/>
          </p:cNvSpPr>
          <p:nvPr>
            <p:ph idx="1"/>
          </p:nvPr>
        </p:nvSpPr>
        <p:spPr bwMode="auto">
          <a:xfrm>
            <a:off x="1919288" y="1412875"/>
            <a:ext cx="8229600" cy="446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ea typeface="宋体" panose="02010600030101010101" pitchFamily="2" charset="-122"/>
              </a:rPr>
              <a:t>现金流量表中的投资活动，包括：</a:t>
            </a:r>
          </a:p>
          <a:p>
            <a:pPr lvl="1" eaLnBrk="1" hangingPunct="1"/>
            <a:r>
              <a:rPr lang="zh-CN" altLang="en-US">
                <a:latin typeface="Arial" panose="020B0604020202020204" pitchFamily="34" charset="0"/>
                <a:ea typeface="宋体" panose="02010600030101010101" pitchFamily="2" charset="-122"/>
              </a:rPr>
              <a:t>不属于现金等价物的短期投资和长期投资的购买与处置</a:t>
            </a:r>
          </a:p>
          <a:p>
            <a:pPr lvl="1" eaLnBrk="1" hangingPunct="1"/>
            <a:r>
              <a:rPr lang="zh-CN" altLang="en-US">
                <a:latin typeface="Arial" panose="020B0604020202020204" pitchFamily="34" charset="0"/>
                <a:ea typeface="宋体" panose="02010600030101010101" pitchFamily="2" charset="-122"/>
              </a:rPr>
              <a:t>固定资产的购建与处置</a:t>
            </a:r>
          </a:p>
          <a:p>
            <a:pPr lvl="1" eaLnBrk="1" hangingPunct="1"/>
            <a:r>
              <a:rPr lang="zh-CN" altLang="en-US">
                <a:latin typeface="Arial" panose="020B0604020202020204" pitchFamily="34" charset="0"/>
                <a:ea typeface="宋体" panose="02010600030101010101" pitchFamily="2" charset="-122"/>
              </a:rPr>
              <a:t>无形资产的购置与处置等</a:t>
            </a:r>
          </a:p>
          <a:p>
            <a:pPr lvl="1" eaLnBrk="1" hangingPunct="1"/>
            <a:r>
              <a:rPr lang="zh-CN" altLang="en-US">
                <a:latin typeface="Arial" panose="020B0604020202020204" pitchFamily="34" charset="0"/>
                <a:ea typeface="宋体" panose="02010600030101010101" pitchFamily="2" charset="-122"/>
              </a:rPr>
              <a:t>在建工程的购置与处置等</a:t>
            </a:r>
          </a:p>
          <a:p>
            <a:pPr lvl="1" eaLnBrk="1" hangingPunct="1"/>
            <a:r>
              <a:rPr lang="zh-CN" altLang="en-US">
                <a:latin typeface="Arial" panose="020B0604020202020204" pitchFamily="34" charset="0"/>
                <a:ea typeface="宋体" panose="02010600030101010101" pitchFamily="2" charset="-122"/>
              </a:rPr>
              <a:t>其他长期资产的购置与处置等</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BD824EF-F10E-D591-1A43-102A4E71AE74}"/>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33795" name="Rectangle 3">
            <a:extLst>
              <a:ext uri="{FF2B5EF4-FFF2-40B4-BE49-F238E27FC236}">
                <a16:creationId xmlns:a16="http://schemas.microsoft.com/office/drawing/2014/main" id="{117FD191-11AE-FBB8-F8EC-971AA6950921}"/>
              </a:ext>
            </a:extLst>
          </p:cNvPr>
          <p:cNvSpPr>
            <a:spLocks noGrp="1" noChangeArrowheads="1"/>
          </p:cNvSpPr>
          <p:nvPr>
            <p:ph idx="1"/>
          </p:nvPr>
        </p:nvSpPr>
        <p:spPr bwMode="auto">
          <a:xfrm>
            <a:off x="2244726" y="2420938"/>
            <a:ext cx="7345363"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a:lnSpc>
                <a:spcPct val="150000"/>
              </a:lnSpc>
              <a:buNone/>
            </a:pPr>
            <a:r>
              <a:rPr lang="zh-CN" altLang="en-US" sz="2400">
                <a:latin typeface="微软雅黑" panose="020B0503020204020204" pitchFamily="34" charset="-122"/>
                <a:ea typeface="微软雅黑" panose="020B0503020204020204" pitchFamily="34" charset="-122"/>
              </a:rPr>
              <a:t>掌握现金及现金等价物的概念；</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掌握现金流量的含义与分类；</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掌握现金流量表的格式和内容；</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掌握现金流量表项目之间的勾稽关系；</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掌握现金流量表与资产负债表和利润表间的勾稽关系。</a:t>
            </a:r>
          </a:p>
        </p:txBody>
      </p:sp>
      <p:sp>
        <p:nvSpPr>
          <p:cNvPr id="33796" name="Rectangle 1026">
            <a:extLst>
              <a:ext uri="{FF2B5EF4-FFF2-40B4-BE49-F238E27FC236}">
                <a16:creationId xmlns:a16="http://schemas.microsoft.com/office/drawing/2014/main" id="{B8A85912-E1EB-F5C2-797D-3FE7FF58621D}"/>
              </a:ext>
            </a:extLst>
          </p:cNvPr>
          <p:cNvSpPr txBox="1">
            <a:spLocks noChangeArrowheads="1"/>
          </p:cNvSpPr>
          <p:nvPr/>
        </p:nvSpPr>
        <p:spPr bwMode="auto">
          <a:xfrm>
            <a:off x="2244726" y="1412875"/>
            <a:ext cx="5815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本章学习目标</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a:extLst>
              <a:ext uri="{FF2B5EF4-FFF2-40B4-BE49-F238E27FC236}">
                <a16:creationId xmlns:a16="http://schemas.microsoft.com/office/drawing/2014/main" id="{72216F26-C499-B7DD-68EE-3546C9AC53FC}"/>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1570C2D6-CBBC-42C8-9870-C8CAE63412F0}"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82946" name="灯片编号占位符 4">
            <a:extLst>
              <a:ext uri="{FF2B5EF4-FFF2-40B4-BE49-F238E27FC236}">
                <a16:creationId xmlns:a16="http://schemas.microsoft.com/office/drawing/2014/main" id="{F4B52B9C-50B8-FDCD-F52E-099F9B67C93F}"/>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C2594381-2CC7-4527-963D-6D4FB1298581}" type="slidenum">
              <a:rPr altLang="zh-CN" sz="1000" b="0">
                <a:solidFill>
                  <a:schemeClr val="bg1"/>
                </a:solidFill>
                <a:latin typeface="Arial" panose="020B0604020202020204" pitchFamily="34" charset="0"/>
                <a:ea typeface="宋体" panose="02010600030101010101" pitchFamily="2" charset="-122"/>
              </a:rPr>
              <a:pPr/>
              <a:t>50</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16756" name="AutoShape 20">
            <a:extLst>
              <a:ext uri="{FF2B5EF4-FFF2-40B4-BE49-F238E27FC236}">
                <a16:creationId xmlns:a16="http://schemas.microsoft.com/office/drawing/2014/main" id="{48D0380D-964B-B4C4-D42A-C79727D79657}"/>
              </a:ext>
            </a:extLst>
          </p:cNvPr>
          <p:cNvSpPr>
            <a:spLocks noChangeArrowheads="1"/>
          </p:cNvSpPr>
          <p:nvPr/>
        </p:nvSpPr>
        <p:spPr bwMode="gray">
          <a:xfrm>
            <a:off x="1774826" y="5084763"/>
            <a:ext cx="2665413" cy="792162"/>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收到的其他</a:t>
            </a:r>
          </a:p>
          <a:p>
            <a:pPr algn="ctr" eaLnBrk="1" hangingPunct="1">
              <a:defRPr/>
            </a:pPr>
            <a:r>
              <a:rPr lang="zh-CN" altLang="en-US">
                <a:latin typeface="Arial" charset="0"/>
              </a:rPr>
              <a:t>与投资活动有关的现金</a:t>
            </a:r>
          </a:p>
        </p:txBody>
      </p:sp>
      <p:grpSp>
        <p:nvGrpSpPr>
          <p:cNvPr id="77829" name="Group 2">
            <a:extLst>
              <a:ext uri="{FF2B5EF4-FFF2-40B4-BE49-F238E27FC236}">
                <a16:creationId xmlns:a16="http://schemas.microsoft.com/office/drawing/2014/main" id="{D2BAEFFF-A4B3-825E-5917-94B47ED9BE67}"/>
              </a:ext>
            </a:extLst>
          </p:cNvPr>
          <p:cNvGrpSpPr>
            <a:grpSpLocks/>
          </p:cNvGrpSpPr>
          <p:nvPr/>
        </p:nvGrpSpPr>
        <p:grpSpPr bwMode="auto">
          <a:xfrm>
            <a:off x="4510088" y="2209801"/>
            <a:ext cx="3033713" cy="2874963"/>
            <a:chOff x="1881" y="1392"/>
            <a:chExt cx="1911" cy="1512"/>
          </a:xfrm>
        </p:grpSpPr>
        <p:sp>
          <p:nvSpPr>
            <p:cNvPr id="116739" name="AutoShape 3">
              <a:extLst>
                <a:ext uri="{FF2B5EF4-FFF2-40B4-BE49-F238E27FC236}">
                  <a16:creationId xmlns:a16="http://schemas.microsoft.com/office/drawing/2014/main" id="{C6E515CF-5387-44BC-D251-6FB5968B939A}"/>
                </a:ext>
              </a:extLst>
            </p:cNvPr>
            <p:cNvSpPr>
              <a:spLocks noChangeArrowheads="1"/>
            </p:cNvSpPr>
            <p:nvPr/>
          </p:nvSpPr>
          <p:spPr bwMode="gray">
            <a:xfrm rot="5400000" flipH="1">
              <a:off x="3554" y="2120"/>
              <a:ext cx="290" cy="187"/>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pPr algn="r" eaLnBrk="1" hangingPunct="1">
                <a:defRPr/>
              </a:pPr>
              <a:endParaRPr lang="zh-CN" altLang="en-US">
                <a:latin typeface="Arial" charset="0"/>
              </a:endParaRPr>
            </a:p>
          </p:txBody>
        </p:sp>
        <p:sp>
          <p:nvSpPr>
            <p:cNvPr id="116740" name="AutoShape 4">
              <a:extLst>
                <a:ext uri="{FF2B5EF4-FFF2-40B4-BE49-F238E27FC236}">
                  <a16:creationId xmlns:a16="http://schemas.microsoft.com/office/drawing/2014/main" id="{82B4DFFD-0839-548B-9660-63E1928252A9}"/>
                </a:ext>
              </a:extLst>
            </p:cNvPr>
            <p:cNvSpPr>
              <a:spLocks noChangeArrowheads="1"/>
            </p:cNvSpPr>
            <p:nvPr/>
          </p:nvSpPr>
          <p:spPr bwMode="gray">
            <a:xfrm rot="5400000" flipH="1">
              <a:off x="1830" y="2119"/>
              <a:ext cx="289" cy="187"/>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pPr algn="r" eaLnBrk="1" hangingPunct="1">
                <a:defRPr/>
              </a:pPr>
              <a:endParaRPr lang="zh-CN" altLang="en-US">
                <a:latin typeface="Arial" charset="0"/>
              </a:endParaRPr>
            </a:p>
          </p:txBody>
        </p:sp>
        <p:sp>
          <p:nvSpPr>
            <p:cNvPr id="77842" name="Oval 5">
              <a:extLst>
                <a:ext uri="{FF2B5EF4-FFF2-40B4-BE49-F238E27FC236}">
                  <a16:creationId xmlns:a16="http://schemas.microsoft.com/office/drawing/2014/main" id="{4B0188EF-8AF7-F226-2D76-C6A4B13D22E8}"/>
                </a:ext>
              </a:extLst>
            </p:cNvPr>
            <p:cNvSpPr>
              <a:spLocks noChangeArrowheads="1"/>
            </p:cNvSpPr>
            <p:nvPr/>
          </p:nvSpPr>
          <p:spPr bwMode="auto">
            <a:xfrm>
              <a:off x="2083" y="1392"/>
              <a:ext cx="1465" cy="1512"/>
            </a:xfrm>
            <a:prstGeom prst="ellipse">
              <a:avLst/>
            </a:prstGeom>
            <a:gradFill rotWithShape="1">
              <a:gsLst>
                <a:gs pos="0">
                  <a:srgbClr val="767676"/>
                </a:gs>
                <a:gs pos="50000">
                  <a:srgbClr val="FFFFFF"/>
                </a:gs>
                <a:gs pos="100000">
                  <a:srgbClr val="767676"/>
                </a:gs>
              </a:gsLst>
              <a:lin ang="5400000" scaled="1"/>
            </a:gradFill>
            <a:ln w="57150">
              <a:solidFill>
                <a:schemeClr val="bg1"/>
              </a:solidFill>
              <a:round/>
              <a:headEnd/>
              <a:tailEnd/>
            </a:ln>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77843" name="Oval 6">
              <a:extLst>
                <a:ext uri="{FF2B5EF4-FFF2-40B4-BE49-F238E27FC236}">
                  <a16:creationId xmlns:a16="http://schemas.microsoft.com/office/drawing/2014/main" id="{F84607C1-A18A-8A35-AF7B-3068E2327B39}"/>
                </a:ext>
              </a:extLst>
            </p:cNvPr>
            <p:cNvSpPr>
              <a:spLocks noChangeArrowheads="1"/>
            </p:cNvSpPr>
            <p:nvPr/>
          </p:nvSpPr>
          <p:spPr bwMode="auto">
            <a:xfrm>
              <a:off x="2166" y="1477"/>
              <a:ext cx="1298" cy="1339"/>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16743" name="Oval 7">
              <a:extLst>
                <a:ext uri="{FF2B5EF4-FFF2-40B4-BE49-F238E27FC236}">
                  <a16:creationId xmlns:a16="http://schemas.microsoft.com/office/drawing/2014/main" id="{F1C50910-ADC2-F4C7-1B74-D9F71EAA6763}"/>
                </a:ext>
              </a:extLst>
            </p:cNvPr>
            <p:cNvSpPr>
              <a:spLocks noChangeArrowheads="1"/>
            </p:cNvSpPr>
            <p:nvPr/>
          </p:nvSpPr>
          <p:spPr bwMode="gray">
            <a:xfrm>
              <a:off x="3223" y="2012"/>
              <a:ext cx="164" cy="27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lgn="r" eaLnBrk="1" hangingPunct="1">
                <a:defRPr/>
              </a:pPr>
              <a:endParaRPr lang="zh-CN" altLang="en-US">
                <a:latin typeface="Arial" charset="0"/>
              </a:endParaRPr>
            </a:p>
          </p:txBody>
        </p:sp>
        <p:sp>
          <p:nvSpPr>
            <p:cNvPr id="77845" name="Oval 8">
              <a:extLst>
                <a:ext uri="{FF2B5EF4-FFF2-40B4-BE49-F238E27FC236}">
                  <a16:creationId xmlns:a16="http://schemas.microsoft.com/office/drawing/2014/main" id="{4905F7DD-3168-A775-8A7F-652845D87CDA}"/>
                </a:ext>
              </a:extLst>
            </p:cNvPr>
            <p:cNvSpPr>
              <a:spLocks noChangeArrowheads="1"/>
            </p:cNvSpPr>
            <p:nvPr/>
          </p:nvSpPr>
          <p:spPr bwMode="auto">
            <a:xfrm>
              <a:off x="3223" y="1978"/>
              <a:ext cx="164" cy="341"/>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16745" name="Oval 9">
              <a:extLst>
                <a:ext uri="{FF2B5EF4-FFF2-40B4-BE49-F238E27FC236}">
                  <a16:creationId xmlns:a16="http://schemas.microsoft.com/office/drawing/2014/main" id="{5FF5AEF3-86F0-4F8C-279E-428DC3406A6A}"/>
                </a:ext>
              </a:extLst>
            </p:cNvPr>
            <p:cNvSpPr>
              <a:spLocks noChangeArrowheads="1"/>
            </p:cNvSpPr>
            <p:nvPr/>
          </p:nvSpPr>
          <p:spPr bwMode="gray">
            <a:xfrm>
              <a:off x="2318" y="2012"/>
              <a:ext cx="994" cy="27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lgn="r" eaLnBrk="1" hangingPunct="1">
                <a:defRPr/>
              </a:pPr>
              <a:endParaRPr lang="zh-CN" altLang="en-US">
                <a:latin typeface="Arial" charset="0"/>
              </a:endParaRPr>
            </a:p>
          </p:txBody>
        </p:sp>
        <p:sp>
          <p:nvSpPr>
            <p:cNvPr id="77847" name="Oval 10">
              <a:extLst>
                <a:ext uri="{FF2B5EF4-FFF2-40B4-BE49-F238E27FC236}">
                  <a16:creationId xmlns:a16="http://schemas.microsoft.com/office/drawing/2014/main" id="{3A1BDB3B-5FEC-AFF1-83CB-A79150332C33}"/>
                </a:ext>
              </a:extLst>
            </p:cNvPr>
            <p:cNvSpPr>
              <a:spLocks noChangeArrowheads="1"/>
            </p:cNvSpPr>
            <p:nvPr/>
          </p:nvSpPr>
          <p:spPr bwMode="auto">
            <a:xfrm>
              <a:off x="2318" y="1978"/>
              <a:ext cx="994" cy="341"/>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
        <p:nvSpPr>
          <p:cNvPr id="116747" name="AutoShape 11">
            <a:extLst>
              <a:ext uri="{FF2B5EF4-FFF2-40B4-BE49-F238E27FC236}">
                <a16:creationId xmlns:a16="http://schemas.microsoft.com/office/drawing/2014/main" id="{AC76AA6C-D873-B938-6769-95E960F97D1B}"/>
              </a:ext>
            </a:extLst>
          </p:cNvPr>
          <p:cNvSpPr>
            <a:spLocks noChangeArrowheads="1"/>
          </p:cNvSpPr>
          <p:nvPr/>
        </p:nvSpPr>
        <p:spPr bwMode="gray">
          <a:xfrm>
            <a:off x="1774826" y="3284539"/>
            <a:ext cx="2665413" cy="1366837"/>
          </a:xfrm>
          <a:prstGeom prst="can">
            <a:avLst>
              <a:gd name="adj" fmla="val 20208"/>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处置固定资产、无形资产</a:t>
            </a:r>
          </a:p>
          <a:p>
            <a:pPr algn="ctr" eaLnBrk="1" hangingPunct="1">
              <a:defRPr/>
            </a:pPr>
            <a:r>
              <a:rPr lang="zh-CN" altLang="en-US">
                <a:latin typeface="Arial" charset="0"/>
              </a:rPr>
              <a:t>和其他长期资产</a:t>
            </a:r>
          </a:p>
          <a:p>
            <a:pPr algn="ctr" eaLnBrk="1" hangingPunct="1">
              <a:defRPr/>
            </a:pPr>
            <a:r>
              <a:rPr lang="zh-CN" altLang="en-US">
                <a:latin typeface="Arial" charset="0"/>
              </a:rPr>
              <a:t>所收到的现金净额</a:t>
            </a:r>
          </a:p>
        </p:txBody>
      </p:sp>
      <p:sp>
        <p:nvSpPr>
          <p:cNvPr id="116748" name="AutoShape 12">
            <a:extLst>
              <a:ext uri="{FF2B5EF4-FFF2-40B4-BE49-F238E27FC236}">
                <a16:creationId xmlns:a16="http://schemas.microsoft.com/office/drawing/2014/main" id="{FD97D766-9F69-D5D9-E094-805E895BF04F}"/>
              </a:ext>
            </a:extLst>
          </p:cNvPr>
          <p:cNvSpPr>
            <a:spLocks noChangeArrowheads="1"/>
          </p:cNvSpPr>
          <p:nvPr/>
        </p:nvSpPr>
        <p:spPr bwMode="gray">
          <a:xfrm>
            <a:off x="1774826" y="2781300"/>
            <a:ext cx="2665413" cy="719138"/>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algn="ctr" eaLnBrk="1" hangingPunct="1">
              <a:defRPr/>
            </a:pPr>
            <a:r>
              <a:rPr lang="zh-CN" altLang="en-US" sz="1900">
                <a:latin typeface="Arial" charset="0"/>
              </a:rPr>
              <a:t>取得投资收益所收到现金</a:t>
            </a:r>
          </a:p>
        </p:txBody>
      </p:sp>
      <p:sp>
        <p:nvSpPr>
          <p:cNvPr id="116749" name="AutoShape 13">
            <a:extLst>
              <a:ext uri="{FF2B5EF4-FFF2-40B4-BE49-F238E27FC236}">
                <a16:creationId xmlns:a16="http://schemas.microsoft.com/office/drawing/2014/main" id="{77AF8969-DE5F-32F6-BCA8-18D6A38873B1}"/>
              </a:ext>
            </a:extLst>
          </p:cNvPr>
          <p:cNvSpPr>
            <a:spLocks noChangeArrowheads="1"/>
          </p:cNvSpPr>
          <p:nvPr/>
        </p:nvSpPr>
        <p:spPr bwMode="gray">
          <a:xfrm>
            <a:off x="1774826" y="2205039"/>
            <a:ext cx="2665413" cy="719137"/>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algn="ctr" eaLnBrk="1" hangingPunct="1">
              <a:defRPr/>
            </a:pPr>
            <a:r>
              <a:rPr lang="zh-CN" altLang="en-US" sz="2000">
                <a:latin typeface="Arial" charset="0"/>
              </a:rPr>
              <a:t>收回投资所收到的现金</a:t>
            </a:r>
          </a:p>
        </p:txBody>
      </p:sp>
      <p:sp>
        <p:nvSpPr>
          <p:cNvPr id="77833" name="Text Box 14">
            <a:extLst>
              <a:ext uri="{FF2B5EF4-FFF2-40B4-BE49-F238E27FC236}">
                <a16:creationId xmlns:a16="http://schemas.microsoft.com/office/drawing/2014/main" id="{049DDA32-F1CE-F1BE-A5D5-D5865DC8D3A2}"/>
              </a:ext>
            </a:extLst>
          </p:cNvPr>
          <p:cNvSpPr txBox="1">
            <a:spLocks noChangeArrowheads="1"/>
          </p:cNvSpPr>
          <p:nvPr/>
        </p:nvSpPr>
        <p:spPr bwMode="auto">
          <a:xfrm>
            <a:off x="5297596" y="2997201"/>
            <a:ext cx="14221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a:solidFill>
                  <a:schemeClr val="bg1"/>
                </a:solidFill>
                <a:latin typeface="Arial" panose="020B0604020202020204" pitchFamily="34" charset="0"/>
                <a:ea typeface="宋体" panose="02010600030101010101" pitchFamily="2" charset="-122"/>
              </a:rPr>
              <a:t>投资活动</a:t>
            </a:r>
          </a:p>
          <a:p>
            <a:pPr algn="ctr">
              <a:buFont typeface="Arial" panose="020B0604020202020204" pitchFamily="34" charset="0"/>
              <a:buNone/>
            </a:pPr>
            <a:r>
              <a:rPr lang="zh-CN" altLang="en-US">
                <a:solidFill>
                  <a:schemeClr val="bg1"/>
                </a:solidFill>
                <a:latin typeface="Arial" panose="020B0604020202020204" pitchFamily="34" charset="0"/>
                <a:ea typeface="宋体" panose="02010600030101010101" pitchFamily="2" charset="-122"/>
              </a:rPr>
              <a:t>现金流量</a:t>
            </a:r>
          </a:p>
        </p:txBody>
      </p:sp>
      <p:sp>
        <p:nvSpPr>
          <p:cNvPr id="77834" name="Rectangle 15">
            <a:extLst>
              <a:ext uri="{FF2B5EF4-FFF2-40B4-BE49-F238E27FC236}">
                <a16:creationId xmlns:a16="http://schemas.microsoft.com/office/drawing/2014/main" id="{3EBBA42C-E37B-0357-BCCA-E1EE1700D39F}"/>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116752" name="AutoShape 16">
            <a:extLst>
              <a:ext uri="{FF2B5EF4-FFF2-40B4-BE49-F238E27FC236}">
                <a16:creationId xmlns:a16="http://schemas.microsoft.com/office/drawing/2014/main" id="{C36025E9-00BD-F15C-3B81-4D9843F2EDBF}"/>
              </a:ext>
            </a:extLst>
          </p:cNvPr>
          <p:cNvSpPr>
            <a:spLocks noChangeArrowheads="1"/>
          </p:cNvSpPr>
          <p:nvPr/>
        </p:nvSpPr>
        <p:spPr bwMode="gray">
          <a:xfrm>
            <a:off x="7608888" y="3933825"/>
            <a:ext cx="2735262" cy="935038"/>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algn="ctr" eaLnBrk="1" hangingPunct="1">
              <a:defRPr/>
            </a:pPr>
            <a:r>
              <a:rPr lang="zh-CN" altLang="en-US" sz="2000">
                <a:latin typeface="Arial" charset="0"/>
              </a:rPr>
              <a:t>取得子公司及其他营业</a:t>
            </a:r>
          </a:p>
          <a:p>
            <a:pPr algn="ctr" eaLnBrk="1" hangingPunct="1">
              <a:defRPr/>
            </a:pPr>
            <a:r>
              <a:rPr lang="zh-CN" altLang="en-US" sz="2000">
                <a:latin typeface="Arial" charset="0"/>
              </a:rPr>
              <a:t>单位支付的现金净额 </a:t>
            </a:r>
          </a:p>
        </p:txBody>
      </p:sp>
      <p:sp>
        <p:nvSpPr>
          <p:cNvPr id="116754" name="AutoShape 18">
            <a:extLst>
              <a:ext uri="{FF2B5EF4-FFF2-40B4-BE49-F238E27FC236}">
                <a16:creationId xmlns:a16="http://schemas.microsoft.com/office/drawing/2014/main" id="{8E09DDE4-833A-4E06-306E-154B5F797577}"/>
              </a:ext>
            </a:extLst>
          </p:cNvPr>
          <p:cNvSpPr>
            <a:spLocks noChangeArrowheads="1"/>
          </p:cNvSpPr>
          <p:nvPr/>
        </p:nvSpPr>
        <p:spPr bwMode="gray">
          <a:xfrm>
            <a:off x="7608888" y="3141664"/>
            <a:ext cx="2735262" cy="936625"/>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algn="ctr" eaLnBrk="1" hangingPunct="1">
              <a:defRPr/>
            </a:pPr>
            <a:r>
              <a:rPr lang="zh-CN" altLang="en-US" sz="2000">
                <a:latin typeface="Arial" charset="0"/>
              </a:rPr>
              <a:t>投资所支付的现金</a:t>
            </a:r>
          </a:p>
        </p:txBody>
      </p:sp>
      <p:sp>
        <p:nvSpPr>
          <p:cNvPr id="116755" name="AutoShape 19">
            <a:extLst>
              <a:ext uri="{FF2B5EF4-FFF2-40B4-BE49-F238E27FC236}">
                <a16:creationId xmlns:a16="http://schemas.microsoft.com/office/drawing/2014/main" id="{6B3FC1D8-2895-865F-CFD4-AFE7546E7787}"/>
              </a:ext>
            </a:extLst>
          </p:cNvPr>
          <p:cNvSpPr>
            <a:spLocks noChangeArrowheads="1"/>
          </p:cNvSpPr>
          <p:nvPr/>
        </p:nvSpPr>
        <p:spPr bwMode="gray">
          <a:xfrm>
            <a:off x="7608888" y="2205039"/>
            <a:ext cx="2735262" cy="1152525"/>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购买固定资产、无形资产</a:t>
            </a:r>
          </a:p>
          <a:p>
            <a:pPr algn="ctr" eaLnBrk="1" hangingPunct="1">
              <a:defRPr/>
            </a:pPr>
            <a:r>
              <a:rPr lang="zh-CN" altLang="en-US">
                <a:latin typeface="Arial" charset="0"/>
              </a:rPr>
              <a:t>和其他长期资产</a:t>
            </a:r>
          </a:p>
          <a:p>
            <a:pPr algn="ctr" eaLnBrk="1" hangingPunct="1">
              <a:defRPr/>
            </a:pPr>
            <a:r>
              <a:rPr lang="zh-CN" altLang="en-US">
                <a:latin typeface="Arial" charset="0"/>
              </a:rPr>
              <a:t>所支付的现金</a:t>
            </a:r>
          </a:p>
        </p:txBody>
      </p:sp>
      <p:sp>
        <p:nvSpPr>
          <p:cNvPr id="116757" name="AutoShape 21">
            <a:extLst>
              <a:ext uri="{FF2B5EF4-FFF2-40B4-BE49-F238E27FC236}">
                <a16:creationId xmlns:a16="http://schemas.microsoft.com/office/drawing/2014/main" id="{DBD0A4CD-9801-3EBC-C2D0-861AC845B485}"/>
              </a:ext>
            </a:extLst>
          </p:cNvPr>
          <p:cNvSpPr>
            <a:spLocks noChangeArrowheads="1"/>
          </p:cNvSpPr>
          <p:nvPr/>
        </p:nvSpPr>
        <p:spPr bwMode="gray">
          <a:xfrm>
            <a:off x="1774826" y="4437063"/>
            <a:ext cx="2665413" cy="792162"/>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处置子公司或其他营业</a:t>
            </a:r>
          </a:p>
          <a:p>
            <a:pPr algn="ctr" eaLnBrk="1" hangingPunct="1">
              <a:defRPr/>
            </a:pPr>
            <a:r>
              <a:rPr lang="zh-CN" altLang="en-US">
                <a:latin typeface="Arial" charset="0"/>
              </a:rPr>
              <a:t>单位收到的现金净额</a:t>
            </a:r>
          </a:p>
        </p:txBody>
      </p:sp>
      <p:sp>
        <p:nvSpPr>
          <p:cNvPr id="116758" name="AutoShape 22">
            <a:extLst>
              <a:ext uri="{FF2B5EF4-FFF2-40B4-BE49-F238E27FC236}">
                <a16:creationId xmlns:a16="http://schemas.microsoft.com/office/drawing/2014/main" id="{11B54C49-FFCB-55F6-A296-4BEEDCD06F1C}"/>
              </a:ext>
            </a:extLst>
          </p:cNvPr>
          <p:cNvSpPr>
            <a:spLocks noChangeArrowheads="1"/>
          </p:cNvSpPr>
          <p:nvPr/>
        </p:nvSpPr>
        <p:spPr bwMode="gray">
          <a:xfrm>
            <a:off x="7608888" y="4724400"/>
            <a:ext cx="2735262" cy="935038"/>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支付的其他</a:t>
            </a:r>
          </a:p>
          <a:p>
            <a:pPr algn="ctr" eaLnBrk="1" hangingPunct="1">
              <a:defRPr/>
            </a:pPr>
            <a:r>
              <a:rPr lang="zh-CN" altLang="en-US">
                <a:latin typeface="Arial" charset="0"/>
              </a:rPr>
              <a:t>与投资活动有关的现金</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a:extLst>
              <a:ext uri="{FF2B5EF4-FFF2-40B4-BE49-F238E27FC236}">
                <a16:creationId xmlns:a16="http://schemas.microsoft.com/office/drawing/2014/main" id="{69B0396A-1332-9D42-597C-35AAAB12F718}"/>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3BDAF502-5BE8-404F-A824-9431FC9EE7E2}"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83970" name="灯片编号占位符 4">
            <a:extLst>
              <a:ext uri="{FF2B5EF4-FFF2-40B4-BE49-F238E27FC236}">
                <a16:creationId xmlns:a16="http://schemas.microsoft.com/office/drawing/2014/main" id="{BD39CBCB-4B8E-7A6D-D2A1-565B63AECA0C}"/>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05B28652-D876-4C52-9DBE-05CCD3868CA9}" type="slidenum">
              <a:rPr altLang="zh-CN" sz="1000" b="0">
                <a:solidFill>
                  <a:schemeClr val="bg1"/>
                </a:solidFill>
                <a:latin typeface="Arial" panose="020B0604020202020204" pitchFamily="34" charset="0"/>
                <a:ea typeface="宋体" panose="02010600030101010101" pitchFamily="2" charset="-122"/>
              </a:rPr>
              <a:pPr/>
              <a:t>51</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78852" name="Rectangle 2">
            <a:extLst>
              <a:ext uri="{FF2B5EF4-FFF2-40B4-BE49-F238E27FC236}">
                <a16:creationId xmlns:a16="http://schemas.microsoft.com/office/drawing/2014/main" id="{C9E71011-F2D7-DE06-14B7-40BCAEACE45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78853" name="Rectangle 3">
            <a:extLst>
              <a:ext uri="{FF2B5EF4-FFF2-40B4-BE49-F238E27FC236}">
                <a16:creationId xmlns:a16="http://schemas.microsoft.com/office/drawing/2014/main" id="{EDD7DAA7-BAE5-D11B-D16A-560A82D5135F}"/>
              </a:ext>
            </a:extLst>
          </p:cNvPr>
          <p:cNvSpPr>
            <a:spLocks noGrp="1" noChangeArrowheads="1"/>
          </p:cNvSpPr>
          <p:nvPr>
            <p:ph idx="1"/>
          </p:nvPr>
        </p:nvSpPr>
        <p:spPr bwMode="auto">
          <a:xfrm>
            <a:off x="1735070" y="1215232"/>
            <a:ext cx="8569325" cy="561657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2400" dirty="0">
                <a:ea typeface="宋体" panose="02010600030101010101" pitchFamily="2" charset="-122"/>
              </a:rPr>
              <a:t>“</a:t>
            </a:r>
            <a:r>
              <a:rPr lang="zh-CN" altLang="en-US" sz="2400" dirty="0">
                <a:ea typeface="宋体" panose="02010600030101010101" pitchFamily="2" charset="-122"/>
              </a:rPr>
              <a:t>收回投资所收到的现金”</a:t>
            </a:r>
          </a:p>
          <a:p>
            <a:pPr lvl="1" eaLnBrk="1" hangingPunct="1"/>
            <a:r>
              <a:rPr lang="zh-CN" altLang="en-US" dirty="0">
                <a:latin typeface="Arial" panose="020B0604020202020204" pitchFamily="34" charset="0"/>
                <a:ea typeface="宋体" panose="02010600030101010101" pitchFamily="2" charset="-122"/>
              </a:rPr>
              <a:t>反映企业出售、转让或到期收回除现金等价物以外的交易性金融资产、持有至到期投资、可供出售金融资产、长期股权投资、投资性房地产而收到的现金。不包括债权性投资收回的利息、收回的非现金资产，以及处置子公司及其他营业单位收到的现金净额。 </a:t>
            </a:r>
          </a:p>
          <a:p>
            <a:pPr lvl="1" eaLnBrk="1" hangingPunct="1"/>
            <a:r>
              <a:rPr lang="zh-CN" altLang="en-US" dirty="0">
                <a:latin typeface="Arial" panose="020B0604020202020204" pitchFamily="34" charset="0"/>
                <a:ea typeface="宋体" panose="02010600030101010101" pitchFamily="2" charset="-122"/>
              </a:rPr>
              <a:t>债权性投资收回的本金，在本项目反映，债权性投资收回的利息，不在本项目中反映，而在“取得投资收益所收到的现金”项目中反映。处置子公司及其他营业单位收到的现金净额单设项目反映。</a:t>
            </a:r>
          </a:p>
          <a:p>
            <a:pPr lvl="1" eaLnBrk="1" hangingPunct="1"/>
            <a:r>
              <a:rPr lang="zh-CN" altLang="en-US" dirty="0">
                <a:latin typeface="Arial" panose="020B0604020202020204" pitchFamily="34" charset="0"/>
                <a:ea typeface="宋体" panose="02010600030101010101" pitchFamily="2" charset="-122"/>
              </a:rPr>
              <a:t>本项目可以根据“交易性金融资产”、“持有至到期投资”、“可供出售金融资产”、“长期股权投资”、“投资性房地产”、“库存现金”、“银行存款”等科目的记录分析填列。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a:extLst>
              <a:ext uri="{FF2B5EF4-FFF2-40B4-BE49-F238E27FC236}">
                <a16:creationId xmlns:a16="http://schemas.microsoft.com/office/drawing/2014/main" id="{72322B6D-4721-1CA6-A95A-857B82A70BAA}"/>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8FC2DBF5-E7DD-49E4-97C0-4039AB92CEF2}"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2" name="灯片编号占位符 4">
            <a:extLst>
              <a:ext uri="{FF2B5EF4-FFF2-40B4-BE49-F238E27FC236}">
                <a16:creationId xmlns:a16="http://schemas.microsoft.com/office/drawing/2014/main" id="{470D36D8-DDA4-3CB1-8937-B37E82AA7ED2}"/>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EC90FF51-D831-4F90-99F6-860FB1CA9B8C}" type="slidenum">
              <a:rPr altLang="zh-CN" sz="1000" b="0">
                <a:solidFill>
                  <a:schemeClr val="bg1"/>
                </a:solidFill>
                <a:latin typeface="Arial" panose="020B0604020202020204" pitchFamily="34" charset="0"/>
                <a:ea typeface="宋体" panose="02010600030101010101" pitchFamily="2" charset="-122"/>
              </a:rPr>
              <a:pPr/>
              <a:t>52</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79876" name="Rectangle 2">
            <a:extLst>
              <a:ext uri="{FF2B5EF4-FFF2-40B4-BE49-F238E27FC236}">
                <a16:creationId xmlns:a16="http://schemas.microsoft.com/office/drawing/2014/main" id="{E933151E-8778-9AF5-91BF-A1F9A7099024}"/>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79877" name="Rectangle 3">
            <a:extLst>
              <a:ext uri="{FF2B5EF4-FFF2-40B4-BE49-F238E27FC236}">
                <a16:creationId xmlns:a16="http://schemas.microsoft.com/office/drawing/2014/main" id="{84396014-B52B-A9B9-0E0A-AF5D0B2F450E}"/>
              </a:ext>
            </a:extLst>
          </p:cNvPr>
          <p:cNvSpPr>
            <a:spLocks noGrp="1" noChangeArrowheads="1"/>
          </p:cNvSpPr>
          <p:nvPr>
            <p:ph idx="1"/>
          </p:nvPr>
        </p:nvSpPr>
        <p:spPr bwMode="auto">
          <a:xfrm>
            <a:off x="1847850" y="1359694"/>
            <a:ext cx="8496300" cy="532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en-US" altLang="zh-CN" dirty="0">
                <a:ea typeface="宋体" panose="02010600030101010101" pitchFamily="2" charset="-122"/>
              </a:rPr>
              <a:t>“</a:t>
            </a:r>
            <a:r>
              <a:rPr lang="zh-CN" altLang="en-US" dirty="0">
                <a:ea typeface="宋体" panose="02010600030101010101" pitchFamily="2" charset="-122"/>
              </a:rPr>
              <a:t>取得投资收益收到的现金”</a:t>
            </a:r>
          </a:p>
          <a:p>
            <a:pPr lvl="1" eaLnBrk="1" hangingPunct="1">
              <a:lnSpc>
                <a:spcPct val="90000"/>
              </a:lnSpc>
            </a:pPr>
            <a:r>
              <a:rPr lang="zh-CN" altLang="en-US" dirty="0">
                <a:latin typeface="Arial" panose="020B0604020202020204" pitchFamily="34" charset="0"/>
                <a:ea typeface="宋体" panose="02010600030101010101" pitchFamily="2" charset="-122"/>
              </a:rPr>
              <a:t>反映企业因各种投资而分得的现金股利、利润、利息等。包括企业因股权性投资而分得的现金股利，从子公司、联营企业或合营企业分回利润而收到的现金，因债权性投资而取得的现金利息收入。</a:t>
            </a:r>
          </a:p>
          <a:p>
            <a:pPr lvl="1" eaLnBrk="1" hangingPunct="1">
              <a:lnSpc>
                <a:spcPct val="90000"/>
              </a:lnSpc>
            </a:pPr>
            <a:r>
              <a:rPr lang="zh-CN" altLang="en-US" dirty="0">
                <a:latin typeface="Arial" panose="020B0604020202020204" pitchFamily="34" charset="0"/>
                <a:ea typeface="宋体" panose="02010600030101010101" pitchFamily="2" charset="-122"/>
              </a:rPr>
              <a:t>股票股利不在本项目中反映；包括在现金等价物范围内的债券性投资，其利息收入在本项目中反映。</a:t>
            </a:r>
          </a:p>
          <a:p>
            <a:pPr lvl="1" eaLnBrk="1" hangingPunct="1">
              <a:lnSpc>
                <a:spcPct val="90000"/>
              </a:lnSpc>
            </a:pPr>
            <a:r>
              <a:rPr lang="zh-CN" altLang="en-US" dirty="0">
                <a:latin typeface="Arial" panose="020B0604020202020204" pitchFamily="34" charset="0"/>
                <a:ea typeface="宋体" panose="02010600030101010101" pitchFamily="2" charset="-122"/>
              </a:rPr>
              <a:t>本项目可以根据“应收股利”、“应收利息”、“投资收益”、“库存现金”、“银行存款”等科目的记录分析填列。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a:extLst>
              <a:ext uri="{FF2B5EF4-FFF2-40B4-BE49-F238E27FC236}">
                <a16:creationId xmlns:a16="http://schemas.microsoft.com/office/drawing/2014/main" id="{922DC65D-862A-3618-0B6D-4D3B464B1854}"/>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DB5A7AFB-C537-46FC-B7CC-DC9BC86E6C38}"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88066" name="灯片编号占位符 4">
            <a:extLst>
              <a:ext uri="{FF2B5EF4-FFF2-40B4-BE49-F238E27FC236}">
                <a16:creationId xmlns:a16="http://schemas.microsoft.com/office/drawing/2014/main" id="{E576EA5E-6750-99DB-F5AE-EC1027101F4D}"/>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A4E972AD-F499-405D-8169-35C4F37D11D9}" type="slidenum">
              <a:rPr altLang="zh-CN" sz="1000" b="0">
                <a:solidFill>
                  <a:schemeClr val="bg1"/>
                </a:solidFill>
                <a:latin typeface="Arial" panose="020B0604020202020204" pitchFamily="34" charset="0"/>
                <a:ea typeface="宋体" panose="02010600030101010101" pitchFamily="2" charset="-122"/>
              </a:rPr>
              <a:pPr/>
              <a:t>53</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80900" name="Rectangle 2">
            <a:extLst>
              <a:ext uri="{FF2B5EF4-FFF2-40B4-BE49-F238E27FC236}">
                <a16:creationId xmlns:a16="http://schemas.microsoft.com/office/drawing/2014/main" id="{6755663D-1689-4277-5A16-FB3092CFC124}"/>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80901" name="Rectangle 3">
            <a:extLst>
              <a:ext uri="{FF2B5EF4-FFF2-40B4-BE49-F238E27FC236}">
                <a16:creationId xmlns:a16="http://schemas.microsoft.com/office/drawing/2014/main" id="{F08F5F32-AD97-B141-3113-D90474A2B19A}"/>
              </a:ext>
            </a:extLst>
          </p:cNvPr>
          <p:cNvSpPr>
            <a:spLocks noGrp="1" noChangeArrowheads="1"/>
          </p:cNvSpPr>
          <p:nvPr>
            <p:ph idx="1"/>
          </p:nvPr>
        </p:nvSpPr>
        <p:spPr bwMode="auto">
          <a:xfrm>
            <a:off x="1847850" y="1412875"/>
            <a:ext cx="8229600" cy="446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a:ea typeface="宋体" panose="02010600030101010101" pitchFamily="2" charset="-122"/>
              </a:rPr>
              <a:t>“</a:t>
            </a:r>
            <a:r>
              <a:rPr lang="zh-CN" altLang="en-US">
                <a:ea typeface="宋体" panose="02010600030101010101" pitchFamily="2" charset="-122"/>
              </a:rPr>
              <a:t>处置固定资产、无形资产和其他长期资产收回的现金净额”</a:t>
            </a:r>
          </a:p>
          <a:p>
            <a:pPr lvl="1" eaLnBrk="1" hangingPunct="1"/>
            <a:r>
              <a:rPr lang="zh-CN" altLang="en-US">
                <a:latin typeface="Arial" panose="020B0604020202020204" pitchFamily="34" charset="0"/>
                <a:ea typeface="宋体" panose="02010600030101010101" pitchFamily="2" charset="-122"/>
              </a:rPr>
              <a:t>反映企业处置固定资产、无形资产和其他长期资产所取得的现金</a:t>
            </a:r>
          </a:p>
          <a:p>
            <a:pPr lvl="1" eaLnBrk="1" hangingPunct="1"/>
            <a:r>
              <a:rPr lang="zh-CN" altLang="en-US">
                <a:latin typeface="Arial" panose="020B0604020202020204" pitchFamily="34" charset="0"/>
                <a:ea typeface="宋体" panose="02010600030101010101" pitchFamily="2" charset="-122"/>
              </a:rPr>
              <a:t>由于自然灾害所造成的固定资产等长期资产损失而收到的保险赔偿收入</a:t>
            </a:r>
          </a:p>
          <a:p>
            <a:pPr lvl="1" eaLnBrk="1" hangingPunct="1"/>
            <a:r>
              <a:rPr lang="zh-CN" altLang="en-US">
                <a:solidFill>
                  <a:srgbClr val="FF3300"/>
                </a:solidFill>
                <a:latin typeface="Arial" panose="020B0604020202020204" pitchFamily="34" charset="0"/>
                <a:ea typeface="宋体" panose="02010600030101010101" pitchFamily="2" charset="-122"/>
              </a:rPr>
              <a:t>扣除为处置这些资产而支付的有关费用后的净额</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a:extLst>
              <a:ext uri="{FF2B5EF4-FFF2-40B4-BE49-F238E27FC236}">
                <a16:creationId xmlns:a16="http://schemas.microsoft.com/office/drawing/2014/main" id="{F8367569-6214-F780-1F89-4934D9C81E21}"/>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D558F419-D950-4527-8331-50F3B8288AA9}"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90114" name="灯片编号占位符 4">
            <a:extLst>
              <a:ext uri="{FF2B5EF4-FFF2-40B4-BE49-F238E27FC236}">
                <a16:creationId xmlns:a16="http://schemas.microsoft.com/office/drawing/2014/main" id="{7ED5FB73-DB26-6047-5373-29BDDD5AA83F}"/>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5DF89BF7-61D6-4C2A-B325-A9ED270244CE}" type="slidenum">
              <a:rPr altLang="zh-CN" sz="1000" b="0">
                <a:solidFill>
                  <a:schemeClr val="bg1"/>
                </a:solidFill>
                <a:latin typeface="Arial" panose="020B0604020202020204" pitchFamily="34" charset="0"/>
                <a:ea typeface="宋体" panose="02010600030101010101" pitchFamily="2" charset="-122"/>
              </a:rPr>
              <a:pPr/>
              <a:t>54</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81924" name="Rectangle 2">
            <a:extLst>
              <a:ext uri="{FF2B5EF4-FFF2-40B4-BE49-F238E27FC236}">
                <a16:creationId xmlns:a16="http://schemas.microsoft.com/office/drawing/2014/main" id="{99A15B53-B2AB-DD0A-6B67-B0F45B90E925}"/>
              </a:ext>
            </a:extLst>
          </p:cNvPr>
          <p:cNvSpPr>
            <a:spLocks noGrp="1" noChangeArrowheads="1"/>
          </p:cNvSpPr>
          <p:nvPr>
            <p:ph type="title"/>
          </p:nvPr>
        </p:nvSpPr>
        <p:spPr bwMode="auto">
          <a:xfrm>
            <a:off x="1992313" y="260351"/>
            <a:ext cx="8229600" cy="792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495619" name="Rectangle 3">
            <a:extLst>
              <a:ext uri="{FF2B5EF4-FFF2-40B4-BE49-F238E27FC236}">
                <a16:creationId xmlns:a16="http://schemas.microsoft.com/office/drawing/2014/main" id="{2FB8DAB8-8288-D473-6421-AC1A25F1D53C}"/>
              </a:ext>
            </a:extLst>
          </p:cNvPr>
          <p:cNvSpPr>
            <a:spLocks noGrp="1" noChangeArrowheads="1"/>
          </p:cNvSpPr>
          <p:nvPr>
            <p:ph idx="1"/>
          </p:nvPr>
        </p:nvSpPr>
        <p:spPr bwMode="auto">
          <a:xfrm>
            <a:off x="1703388" y="1125538"/>
            <a:ext cx="8642350" cy="5256212"/>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a:ea typeface="宋体" panose="02010600030101010101" pitchFamily="2" charset="-122"/>
              </a:rPr>
              <a:t>“</a:t>
            </a:r>
            <a:r>
              <a:rPr lang="zh-CN" altLang="en-US">
                <a:ea typeface="宋体" panose="02010600030101010101" pitchFamily="2" charset="-122"/>
              </a:rPr>
              <a:t>处置子公司及其他营业单位收到的现金净额”</a:t>
            </a:r>
          </a:p>
          <a:p>
            <a:pPr eaLnBrk="1" hangingPunct="1"/>
            <a:r>
              <a:rPr lang="zh-CN" altLang="en-US">
                <a:ea typeface="宋体" panose="02010600030101010101" pitchFamily="2" charset="-122"/>
              </a:rPr>
              <a:t>本项目反映企业处置子公司及其他营业单位所取得的现金减去子公司或其他营业单位持有的现金和现金等价物以及相关处置费用后的净额。</a:t>
            </a:r>
          </a:p>
          <a:p>
            <a:pPr eaLnBrk="1" hangingPunct="1"/>
            <a:r>
              <a:rPr lang="zh-CN" altLang="en-US">
                <a:ea typeface="宋体" panose="02010600030101010101" pitchFamily="2" charset="-122"/>
              </a:rPr>
              <a:t>本项目可以根据有关科目的记录分析填列。</a:t>
            </a:r>
          </a:p>
          <a:p>
            <a:pPr eaLnBrk="1" hangingPunct="1"/>
            <a:r>
              <a:rPr lang="zh-CN" altLang="en-US">
                <a:ea typeface="宋体" panose="02010600030101010101" pitchFamily="2" charset="-122"/>
              </a:rPr>
              <a:t>处置子公司及其他营业单位收到的现金净额如为负数，应如何列示？</a:t>
            </a:r>
          </a:p>
          <a:p>
            <a:pPr eaLnBrk="1" hangingPunct="1"/>
            <a:r>
              <a:rPr lang="zh-CN" altLang="en-US">
                <a:ea typeface="宋体" panose="02010600030101010101" pitchFamily="2" charset="-122"/>
              </a:rPr>
              <a:t>将该金额填列至“支付其他与投资活动有关的现金”项目中。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5619">
                                            <p:bg/>
                                          </p:spTgt>
                                        </p:tgtEl>
                                        <p:attrNameLst>
                                          <p:attrName>style.visibility</p:attrName>
                                        </p:attrNameLst>
                                      </p:cBhvr>
                                      <p:to>
                                        <p:strVal val="visible"/>
                                      </p:to>
                                    </p:set>
                                    <p:animEffect transition="in" filter="box(in)">
                                      <p:cBhvr>
                                        <p:cTn id="7" dur="500"/>
                                        <p:tgtEl>
                                          <p:spTgt spid="495619">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5619">
                                            <p:txEl>
                                              <p:pRg st="0" end="0"/>
                                            </p:txEl>
                                          </p:spTgt>
                                        </p:tgtEl>
                                        <p:attrNameLst>
                                          <p:attrName>style.visibility</p:attrName>
                                        </p:attrNameLst>
                                      </p:cBhvr>
                                      <p:to>
                                        <p:strVal val="visible"/>
                                      </p:to>
                                    </p:set>
                                    <p:animEffect transition="in" filter="box(in)">
                                      <p:cBhvr>
                                        <p:cTn id="12" dur="500"/>
                                        <p:tgtEl>
                                          <p:spTgt spid="4956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95619">
                                            <p:txEl>
                                              <p:pRg st="1" end="1"/>
                                            </p:txEl>
                                          </p:spTgt>
                                        </p:tgtEl>
                                        <p:attrNameLst>
                                          <p:attrName>style.visibility</p:attrName>
                                        </p:attrNameLst>
                                      </p:cBhvr>
                                      <p:to>
                                        <p:strVal val="visible"/>
                                      </p:to>
                                    </p:set>
                                    <p:animEffect transition="in" filter="box(in)">
                                      <p:cBhvr>
                                        <p:cTn id="17" dur="500"/>
                                        <p:tgtEl>
                                          <p:spTgt spid="49561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95619">
                                            <p:txEl>
                                              <p:pRg st="2" end="2"/>
                                            </p:txEl>
                                          </p:spTgt>
                                        </p:tgtEl>
                                        <p:attrNameLst>
                                          <p:attrName>style.visibility</p:attrName>
                                        </p:attrNameLst>
                                      </p:cBhvr>
                                      <p:to>
                                        <p:strVal val="visible"/>
                                      </p:to>
                                    </p:set>
                                    <p:animEffect transition="in" filter="box(in)">
                                      <p:cBhvr>
                                        <p:cTn id="22" dur="500"/>
                                        <p:tgtEl>
                                          <p:spTgt spid="49561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95619">
                                            <p:txEl>
                                              <p:pRg st="3" end="3"/>
                                            </p:txEl>
                                          </p:spTgt>
                                        </p:tgtEl>
                                        <p:attrNameLst>
                                          <p:attrName>style.visibility</p:attrName>
                                        </p:attrNameLst>
                                      </p:cBhvr>
                                      <p:to>
                                        <p:strVal val="visible"/>
                                      </p:to>
                                    </p:set>
                                    <p:animEffect transition="in" filter="box(in)">
                                      <p:cBhvr>
                                        <p:cTn id="27" dur="500"/>
                                        <p:tgtEl>
                                          <p:spTgt spid="49561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95619">
                                            <p:txEl>
                                              <p:pRg st="4" end="4"/>
                                            </p:txEl>
                                          </p:spTgt>
                                        </p:tgtEl>
                                        <p:attrNameLst>
                                          <p:attrName>style.visibility</p:attrName>
                                        </p:attrNameLst>
                                      </p:cBhvr>
                                      <p:to>
                                        <p:strVal val="visible"/>
                                      </p:to>
                                    </p:set>
                                    <p:animEffect transition="in" filter="box(in)">
                                      <p:cBhvr>
                                        <p:cTn id="32" dur="500"/>
                                        <p:tgtEl>
                                          <p:spTgt spid="495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a:extLst>
              <a:ext uri="{FF2B5EF4-FFF2-40B4-BE49-F238E27FC236}">
                <a16:creationId xmlns:a16="http://schemas.microsoft.com/office/drawing/2014/main" id="{A6239228-ED80-24F9-504A-BC5806C2EF72}"/>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39D3CDCD-8A9D-4EA2-8802-5369C4D932C3}"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91138" name="灯片编号占位符 4">
            <a:extLst>
              <a:ext uri="{FF2B5EF4-FFF2-40B4-BE49-F238E27FC236}">
                <a16:creationId xmlns:a16="http://schemas.microsoft.com/office/drawing/2014/main" id="{C17BE44D-4693-FC66-36B0-34591EABB888}"/>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A7E638A1-0887-4513-91EA-67362CE81C67}" type="slidenum">
              <a:rPr altLang="zh-CN" sz="1000" b="0">
                <a:solidFill>
                  <a:schemeClr val="bg1"/>
                </a:solidFill>
                <a:latin typeface="Arial" panose="020B0604020202020204" pitchFamily="34" charset="0"/>
                <a:ea typeface="宋体" panose="02010600030101010101" pitchFamily="2" charset="-122"/>
              </a:rPr>
              <a:pPr/>
              <a:t>55</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82948" name="Rectangle 2">
            <a:extLst>
              <a:ext uri="{FF2B5EF4-FFF2-40B4-BE49-F238E27FC236}">
                <a16:creationId xmlns:a16="http://schemas.microsoft.com/office/drawing/2014/main" id="{70BD6839-B967-5BCA-4284-422E6CEB5F65}"/>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82949" name="Rectangle 3">
            <a:extLst>
              <a:ext uri="{FF2B5EF4-FFF2-40B4-BE49-F238E27FC236}">
                <a16:creationId xmlns:a16="http://schemas.microsoft.com/office/drawing/2014/main" id="{C96716AE-1E53-E8D6-9D5C-AF29A90D04A6}"/>
              </a:ext>
            </a:extLst>
          </p:cNvPr>
          <p:cNvSpPr>
            <a:spLocks noGrp="1" noChangeArrowheads="1"/>
          </p:cNvSpPr>
          <p:nvPr>
            <p:ph idx="1"/>
          </p:nvPr>
        </p:nvSpPr>
        <p:spPr bwMode="auto">
          <a:xfrm>
            <a:off x="1847850" y="1412875"/>
            <a:ext cx="8229600" cy="446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a:ea typeface="宋体" panose="02010600030101010101" pitchFamily="2" charset="-122"/>
              </a:rPr>
              <a:t>“</a:t>
            </a:r>
            <a:r>
              <a:rPr lang="zh-CN" altLang="en-US">
                <a:ea typeface="宋体" panose="02010600030101010101" pitchFamily="2" charset="-122"/>
              </a:rPr>
              <a:t>收到的其他与投资活动有关的现金”</a:t>
            </a:r>
          </a:p>
          <a:p>
            <a:pPr lvl="1" eaLnBrk="1" hangingPunct="1"/>
            <a:r>
              <a:rPr lang="zh-CN" altLang="en-US">
                <a:latin typeface="Arial" panose="020B0604020202020204" pitchFamily="34" charset="0"/>
                <a:ea typeface="宋体" panose="02010600030101010101" pitchFamily="2" charset="-122"/>
              </a:rPr>
              <a:t>反映企业除了上述各项以外，收到的其他与投资活动有关的现金收入</a:t>
            </a:r>
            <a:endParaRPr lang="en-US" altLang="zh-CN">
              <a:latin typeface="Arial" panose="020B0604020202020204" pitchFamily="34" charset="0"/>
              <a:ea typeface="宋体" panose="02010600030101010101" pitchFamily="2" charset="-122"/>
            </a:endParaRPr>
          </a:p>
          <a:p>
            <a:pPr lvl="1" eaLnBrk="1" hangingPunct="1"/>
            <a:r>
              <a:rPr lang="zh-CN" altLang="en-US">
                <a:latin typeface="Arial" panose="020B0604020202020204" pitchFamily="34" charset="0"/>
                <a:ea typeface="宋体" panose="02010600030101010101" pitchFamily="2" charset="-122"/>
              </a:rPr>
              <a:t>如，收回购买股票和债券时，所支付实际价款中包含的已宣告但尚未领取的现金股利或已到付息期但尚未领取的债券利息。</a:t>
            </a:r>
          </a:p>
          <a:p>
            <a:pPr lvl="1" eaLnBrk="1" hangingPunct="1"/>
            <a:r>
              <a:rPr lang="zh-CN" altLang="en-US">
                <a:latin typeface="Arial" panose="020B0604020202020204" pitchFamily="34" charset="0"/>
                <a:ea typeface="宋体" panose="02010600030101010101" pitchFamily="2" charset="-122"/>
              </a:rPr>
              <a:t>价值较大的其他现金流入（单列项目反映）</a:t>
            </a:r>
          </a:p>
          <a:p>
            <a:pPr eaLnBrk="1" hangingPunct="1"/>
            <a:endParaRPr lang="en-US" altLang="zh-CN" b="0">
              <a:solidFill>
                <a:srgbClr val="FF3300"/>
              </a:solidFill>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a:extLst>
              <a:ext uri="{FF2B5EF4-FFF2-40B4-BE49-F238E27FC236}">
                <a16:creationId xmlns:a16="http://schemas.microsoft.com/office/drawing/2014/main" id="{1A7E0C30-63A7-1B7F-EA10-F4747952C0D4}"/>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791E3ECD-7B99-4579-B80D-3BF2E1D3D9B9}"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92162" name="灯片编号占位符 4">
            <a:extLst>
              <a:ext uri="{FF2B5EF4-FFF2-40B4-BE49-F238E27FC236}">
                <a16:creationId xmlns:a16="http://schemas.microsoft.com/office/drawing/2014/main" id="{C7A1409E-657D-158E-010A-0D928D3E444B}"/>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7241D902-2FD1-463B-A44D-1004CF027A77}" type="slidenum">
              <a:rPr altLang="zh-CN" sz="1000" b="0">
                <a:solidFill>
                  <a:schemeClr val="bg1"/>
                </a:solidFill>
                <a:latin typeface="Arial" panose="020B0604020202020204" pitchFamily="34" charset="0"/>
                <a:ea typeface="宋体" panose="02010600030101010101" pitchFamily="2" charset="-122"/>
              </a:rPr>
              <a:pPr/>
              <a:t>56</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83972" name="Rectangle 2">
            <a:extLst>
              <a:ext uri="{FF2B5EF4-FFF2-40B4-BE49-F238E27FC236}">
                <a16:creationId xmlns:a16="http://schemas.microsoft.com/office/drawing/2014/main" id="{94D2EDC7-8A1E-E37E-5E21-0F87ED4AB27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83973" name="Rectangle 3">
            <a:extLst>
              <a:ext uri="{FF2B5EF4-FFF2-40B4-BE49-F238E27FC236}">
                <a16:creationId xmlns:a16="http://schemas.microsoft.com/office/drawing/2014/main" id="{24C7B8C9-54F6-15A0-96EA-C2639D57483F}"/>
              </a:ext>
            </a:extLst>
          </p:cNvPr>
          <p:cNvSpPr>
            <a:spLocks noGrp="1" noChangeArrowheads="1"/>
          </p:cNvSpPr>
          <p:nvPr>
            <p:ph idx="1"/>
          </p:nvPr>
        </p:nvSpPr>
        <p:spPr bwMode="auto">
          <a:xfrm>
            <a:off x="1847850" y="1412875"/>
            <a:ext cx="82296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en-US" altLang="zh-CN">
                <a:ea typeface="宋体" panose="02010600030101010101" pitchFamily="2" charset="-122"/>
              </a:rPr>
              <a:t>“</a:t>
            </a:r>
            <a:r>
              <a:rPr lang="zh-CN" altLang="en-US">
                <a:ea typeface="宋体" panose="02010600030101010101" pitchFamily="2" charset="-122"/>
              </a:rPr>
              <a:t>购建固定资产、无形资产和其他长期资产所支付的现金”</a:t>
            </a:r>
          </a:p>
          <a:p>
            <a:pPr lvl="1" eaLnBrk="1" hangingPunct="1">
              <a:lnSpc>
                <a:spcPct val="90000"/>
              </a:lnSpc>
            </a:pPr>
            <a:r>
              <a:rPr lang="zh-CN" altLang="en-US">
                <a:latin typeface="Arial" panose="020B0604020202020204" pitchFamily="34" charset="0"/>
                <a:ea typeface="宋体" panose="02010600030101010101" pitchFamily="2" charset="-122"/>
              </a:rPr>
              <a:t>反映企业购买、建造固定资产、取得无形资产和其他长期资产所支付的现金</a:t>
            </a:r>
          </a:p>
          <a:p>
            <a:pPr lvl="2" eaLnBrk="1" hangingPunct="1">
              <a:lnSpc>
                <a:spcPct val="90000"/>
              </a:lnSpc>
            </a:pPr>
            <a:r>
              <a:rPr lang="zh-CN" altLang="en-US">
                <a:latin typeface="Arial" panose="020B0604020202020204" pitchFamily="34" charset="0"/>
                <a:ea typeface="宋体" panose="02010600030101010101" pitchFamily="2" charset="-122"/>
              </a:rPr>
              <a:t>不包括为购建固定资产而发生的借款利息资本化的部分</a:t>
            </a:r>
          </a:p>
          <a:p>
            <a:pPr lvl="2" eaLnBrk="1" hangingPunct="1">
              <a:lnSpc>
                <a:spcPct val="90000"/>
              </a:lnSpc>
            </a:pPr>
            <a:r>
              <a:rPr lang="zh-CN" altLang="en-US">
                <a:latin typeface="Arial" panose="020B0604020202020204" pitchFamily="34" charset="0"/>
                <a:ea typeface="宋体" panose="02010600030101010101" pitchFamily="2" charset="-122"/>
              </a:rPr>
              <a:t>不包括融资租赁租入固定资产支付的租赁费</a:t>
            </a:r>
          </a:p>
          <a:p>
            <a:pPr lvl="2" eaLnBrk="1" hangingPunct="1">
              <a:lnSpc>
                <a:spcPct val="90000"/>
              </a:lnSpc>
            </a:pPr>
            <a:r>
              <a:rPr lang="zh-CN" altLang="en-US">
                <a:latin typeface="Arial" panose="020B0604020202020204" pitchFamily="34" charset="0"/>
                <a:ea typeface="宋体" panose="02010600030101010101" pitchFamily="2" charset="-122"/>
              </a:rPr>
              <a:t>上述两项在筹资活动产生的现金流量部分单独反映</a:t>
            </a:r>
          </a:p>
          <a:p>
            <a:pPr lvl="1" eaLnBrk="1" hangingPunct="1">
              <a:lnSpc>
                <a:spcPct val="90000"/>
              </a:lnSpc>
            </a:pPr>
            <a:r>
              <a:rPr lang="zh-CN" altLang="en-US">
                <a:latin typeface="Arial" panose="020B0604020202020204" pitchFamily="34" charset="0"/>
                <a:ea typeface="宋体" panose="02010600030101010101" pitchFamily="2" charset="-122"/>
              </a:rPr>
              <a:t>根据</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固定资产</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在建工程</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工程物资</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无形资产</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库存现金</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银行存款</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等科目的记录分析填列</a:t>
            </a:r>
            <a:br>
              <a:rPr lang="zh-CN" altLang="en-US">
                <a:latin typeface="Arial" panose="020B0604020202020204" pitchFamily="34" charset="0"/>
                <a:ea typeface="宋体" panose="02010600030101010101" pitchFamily="2" charset="-122"/>
              </a:rPr>
            </a:b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a:extLst>
              <a:ext uri="{FF2B5EF4-FFF2-40B4-BE49-F238E27FC236}">
                <a16:creationId xmlns:a16="http://schemas.microsoft.com/office/drawing/2014/main" id="{AB8FFEE9-E196-0AEE-BC43-DAB5512B82D2}"/>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F45A2DB3-0F6F-4D16-9645-FA480BF31CCE}"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94210" name="灯片编号占位符 4">
            <a:extLst>
              <a:ext uri="{FF2B5EF4-FFF2-40B4-BE49-F238E27FC236}">
                <a16:creationId xmlns:a16="http://schemas.microsoft.com/office/drawing/2014/main" id="{EFE78CF6-E36D-3EDC-CF08-284AA7BD85C5}"/>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6861CA4B-A87C-496C-AB54-EC9B40078B33}" type="slidenum">
              <a:rPr altLang="zh-CN" sz="1000" b="0">
                <a:solidFill>
                  <a:schemeClr val="bg1"/>
                </a:solidFill>
                <a:latin typeface="Arial" panose="020B0604020202020204" pitchFamily="34" charset="0"/>
                <a:ea typeface="宋体" panose="02010600030101010101" pitchFamily="2" charset="-122"/>
              </a:rPr>
              <a:pPr/>
              <a:t>57</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84996" name="Rectangle 2">
            <a:extLst>
              <a:ext uri="{FF2B5EF4-FFF2-40B4-BE49-F238E27FC236}">
                <a16:creationId xmlns:a16="http://schemas.microsoft.com/office/drawing/2014/main" id="{4E8E3C20-1DB5-2D8E-4813-873DB6AEA385}"/>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84997" name="Rectangle 3">
            <a:extLst>
              <a:ext uri="{FF2B5EF4-FFF2-40B4-BE49-F238E27FC236}">
                <a16:creationId xmlns:a16="http://schemas.microsoft.com/office/drawing/2014/main" id="{642CE9FA-3765-9D9E-A4F9-D95566342F02}"/>
              </a:ext>
            </a:extLst>
          </p:cNvPr>
          <p:cNvSpPr>
            <a:spLocks noGrp="1" noChangeArrowheads="1"/>
          </p:cNvSpPr>
          <p:nvPr>
            <p:ph idx="1"/>
          </p:nvPr>
        </p:nvSpPr>
        <p:spPr bwMode="auto">
          <a:xfrm>
            <a:off x="1774826" y="1052514"/>
            <a:ext cx="8569325" cy="5545137"/>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en-US" altLang="zh-CN">
                <a:ea typeface="宋体" panose="02010600030101010101" pitchFamily="2" charset="-122"/>
              </a:rPr>
              <a:t>“</a:t>
            </a:r>
            <a:r>
              <a:rPr lang="zh-CN" altLang="en-US">
                <a:ea typeface="宋体" panose="02010600030101010101" pitchFamily="2" charset="-122"/>
              </a:rPr>
              <a:t>投资所支付的现金”</a:t>
            </a:r>
          </a:p>
          <a:p>
            <a:pPr lvl="1" eaLnBrk="1" hangingPunct="1">
              <a:lnSpc>
                <a:spcPct val="90000"/>
              </a:lnSpc>
            </a:pPr>
            <a:r>
              <a:rPr lang="zh-CN" altLang="en-US">
                <a:latin typeface="Arial" panose="020B0604020202020204" pitchFamily="34" charset="0"/>
                <a:ea typeface="宋体" panose="02010600030101010101" pitchFamily="2" charset="-122"/>
              </a:rPr>
              <a:t>反映企业对外进行权益投资和债权性投资所支付的现金</a:t>
            </a:r>
          </a:p>
          <a:p>
            <a:pPr lvl="2" eaLnBrk="1" hangingPunct="1">
              <a:lnSpc>
                <a:spcPct val="90000"/>
              </a:lnSpc>
            </a:pPr>
            <a:r>
              <a:rPr lang="zh-CN" altLang="en-US" sz="2800">
                <a:latin typeface="Arial" panose="020B0604020202020204" pitchFamily="34" charset="0"/>
                <a:ea typeface="宋体" panose="02010600030101010101" pitchFamily="2" charset="-122"/>
              </a:rPr>
              <a:t>企业取得的除现金等价物以外的交易性金融资产、长期股权投资、持有至到期投资所支付的现金</a:t>
            </a:r>
          </a:p>
          <a:p>
            <a:pPr lvl="2" eaLnBrk="1" hangingPunct="1">
              <a:lnSpc>
                <a:spcPct val="90000"/>
              </a:lnSpc>
            </a:pPr>
            <a:r>
              <a:rPr lang="zh-CN" altLang="en-US" sz="2800">
                <a:latin typeface="Arial" panose="020B0604020202020204" pitchFamily="34" charset="0"/>
                <a:ea typeface="宋体" panose="02010600030101010101" pitchFamily="2" charset="-122"/>
              </a:rPr>
              <a:t>支付的佣金、手续费等附加费用</a:t>
            </a:r>
          </a:p>
          <a:p>
            <a:pPr lvl="2" eaLnBrk="1" hangingPunct="1">
              <a:lnSpc>
                <a:spcPct val="90000"/>
              </a:lnSpc>
            </a:pPr>
            <a:r>
              <a:rPr lang="zh-CN" altLang="en-US" sz="2800">
                <a:latin typeface="Arial" panose="020B0604020202020204" pitchFamily="34" charset="0"/>
                <a:ea typeface="宋体" panose="02010600030101010101" pitchFamily="2" charset="-122"/>
              </a:rPr>
              <a:t>企业购买债券的价款中含有债券利息的，以及溢价或折价购入的，均按实际支付的金额反映。 </a:t>
            </a:r>
          </a:p>
          <a:p>
            <a:pPr lvl="1" eaLnBrk="1" hangingPunct="1">
              <a:lnSpc>
                <a:spcPct val="90000"/>
              </a:lnSpc>
            </a:pPr>
            <a:r>
              <a:rPr lang="zh-CN" altLang="en-US">
                <a:latin typeface="Arial" panose="020B0604020202020204" pitchFamily="34" charset="0"/>
                <a:ea typeface="宋体" panose="02010600030101010101" pitchFamily="2" charset="-122"/>
              </a:rPr>
              <a:t>可根据</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长期股权投资</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持有至到期投资</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可供出售金融资产</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交易性金融资产</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投资性房地产</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库存现金</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银行存款</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等科目的记录分析填列</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a:extLst>
              <a:ext uri="{FF2B5EF4-FFF2-40B4-BE49-F238E27FC236}">
                <a16:creationId xmlns:a16="http://schemas.microsoft.com/office/drawing/2014/main" id="{AE8F513A-9BEF-03E2-8EB9-49B1576153C5}"/>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7BABF3F4-D61A-44D6-96B6-7B4245F2BF05}"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95234" name="灯片编号占位符 4">
            <a:extLst>
              <a:ext uri="{FF2B5EF4-FFF2-40B4-BE49-F238E27FC236}">
                <a16:creationId xmlns:a16="http://schemas.microsoft.com/office/drawing/2014/main" id="{37705AD1-6F05-D88B-3450-C9869914826F}"/>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68FE2008-0E5C-4116-9757-44DE96F4599A}" type="slidenum">
              <a:rPr altLang="zh-CN" sz="1000" b="0">
                <a:solidFill>
                  <a:schemeClr val="bg1"/>
                </a:solidFill>
                <a:latin typeface="Arial" panose="020B0604020202020204" pitchFamily="34" charset="0"/>
                <a:ea typeface="宋体" panose="02010600030101010101" pitchFamily="2" charset="-122"/>
              </a:rPr>
              <a:pPr/>
              <a:t>58</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86020" name="Rectangle 2">
            <a:extLst>
              <a:ext uri="{FF2B5EF4-FFF2-40B4-BE49-F238E27FC236}">
                <a16:creationId xmlns:a16="http://schemas.microsoft.com/office/drawing/2014/main" id="{CEA75DC3-EC5B-A5BB-E3E2-902F812B38F0}"/>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86021" name="Rectangle 3">
            <a:extLst>
              <a:ext uri="{FF2B5EF4-FFF2-40B4-BE49-F238E27FC236}">
                <a16:creationId xmlns:a16="http://schemas.microsoft.com/office/drawing/2014/main" id="{F11900DB-E47A-A485-E017-AE9C994756BA}"/>
              </a:ext>
            </a:extLst>
          </p:cNvPr>
          <p:cNvSpPr>
            <a:spLocks noGrp="1" noChangeArrowheads="1"/>
          </p:cNvSpPr>
          <p:nvPr>
            <p:ph idx="1"/>
          </p:nvPr>
        </p:nvSpPr>
        <p:spPr bwMode="auto">
          <a:xfrm>
            <a:off x="1847850" y="1412875"/>
            <a:ext cx="82296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a:ea typeface="宋体" panose="02010600030101010101" pitchFamily="2" charset="-122"/>
              </a:rPr>
              <a:t>“</a:t>
            </a:r>
            <a:r>
              <a:rPr lang="zh-CN" altLang="en-US">
                <a:ea typeface="宋体" panose="02010600030101010101" pitchFamily="2" charset="-122"/>
              </a:rPr>
              <a:t>投资所支付的现金”</a:t>
            </a:r>
          </a:p>
          <a:p>
            <a:pPr lvl="1" eaLnBrk="1" hangingPunct="1"/>
            <a:r>
              <a:rPr lang="zh-CN" altLang="en-US">
                <a:latin typeface="Arial" panose="020B0604020202020204" pitchFamily="34" charset="0"/>
                <a:ea typeface="宋体" panose="02010600030101010101" pitchFamily="2" charset="-122"/>
              </a:rPr>
              <a:t>企业购买股票和债券时，实际支付的价款中包含的已宣告但尚未领取的现金股利或已到付息期但尚未领取的债券利息，应在投资活动产生的现金流量部分的</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支付的其他与投资活动有关的现金</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项目反映</a:t>
            </a:r>
          </a:p>
          <a:p>
            <a:pPr lvl="1" eaLnBrk="1" hangingPunct="1"/>
            <a:r>
              <a:rPr lang="zh-CN" altLang="en-US">
                <a:latin typeface="Arial" panose="020B0604020202020204" pitchFamily="34" charset="0"/>
                <a:ea typeface="宋体" panose="02010600030101010101" pitchFamily="2" charset="-122"/>
              </a:rPr>
              <a:t>收回购买股票和债券时支付的已宣告发放但尚未领取的现金股利或已到期但尚未领取的债券的利息，在投资活动产生的现金流量部分的</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收到的其他与投资活动有关的现金</a:t>
            </a:r>
            <a:r>
              <a:rPr lang="zh-CN" altLang="en-US">
                <a:latin typeface="Verdana" panose="020B060403050404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项目反映</a:t>
            </a:r>
          </a:p>
          <a:p>
            <a:pPr eaLnBrk="1" hangingPunct="1"/>
            <a:endParaRPr lang="en-US" altLang="zh-CN">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a:extLst>
              <a:ext uri="{FF2B5EF4-FFF2-40B4-BE49-F238E27FC236}">
                <a16:creationId xmlns:a16="http://schemas.microsoft.com/office/drawing/2014/main" id="{FBE543EF-A363-AD82-3AA7-300B149A0736}"/>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0C676EB-D4AC-4213-A761-7B18AED0DEAE}"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97282" name="灯片编号占位符 4">
            <a:extLst>
              <a:ext uri="{FF2B5EF4-FFF2-40B4-BE49-F238E27FC236}">
                <a16:creationId xmlns:a16="http://schemas.microsoft.com/office/drawing/2014/main" id="{D1954157-29FD-E0EA-B68C-88A3B991DE9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A61522A-02DA-454F-936B-676DEB4CFB6C}" type="slidenum">
              <a:rPr altLang="zh-CN" sz="1000" b="0">
                <a:solidFill>
                  <a:schemeClr val="bg1"/>
                </a:solidFill>
                <a:latin typeface="Arial" panose="020B0604020202020204" pitchFamily="34" charset="0"/>
                <a:ea typeface="宋体" panose="02010600030101010101" pitchFamily="2" charset="-122"/>
              </a:rPr>
              <a:pPr/>
              <a:t>59</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87044" name="Rectangle 2">
            <a:extLst>
              <a:ext uri="{FF2B5EF4-FFF2-40B4-BE49-F238E27FC236}">
                <a16:creationId xmlns:a16="http://schemas.microsoft.com/office/drawing/2014/main" id="{32AAC289-567E-9961-C801-B8933EBCA432}"/>
              </a:ext>
            </a:extLst>
          </p:cNvPr>
          <p:cNvSpPr>
            <a:spLocks noGrp="1" noChangeArrowheads="1"/>
          </p:cNvSpPr>
          <p:nvPr>
            <p:ph type="title"/>
          </p:nvPr>
        </p:nvSpPr>
        <p:spPr bwMode="auto">
          <a:xfrm>
            <a:off x="1981200" y="274638"/>
            <a:ext cx="8229600" cy="850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87045" name="Rectangle 3">
            <a:extLst>
              <a:ext uri="{FF2B5EF4-FFF2-40B4-BE49-F238E27FC236}">
                <a16:creationId xmlns:a16="http://schemas.microsoft.com/office/drawing/2014/main" id="{2DA6EDDF-337C-1A92-B0FF-F5F4E44FB368}"/>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a:ea typeface="宋体" panose="02010600030101010101" pitchFamily="2" charset="-122"/>
              </a:rPr>
              <a:t>“</a:t>
            </a:r>
            <a:r>
              <a:rPr lang="zh-CN" altLang="en-US">
                <a:ea typeface="宋体" panose="02010600030101010101" pitchFamily="2" charset="-122"/>
              </a:rPr>
              <a:t>取得子公司及其他营业单位支付的现金净额”</a:t>
            </a:r>
          </a:p>
          <a:p>
            <a:pPr eaLnBrk="1" hangingPunct="1"/>
            <a:r>
              <a:rPr lang="zh-CN" altLang="en-US">
                <a:ea typeface="宋体" panose="02010600030101010101" pitchFamily="2" charset="-122"/>
              </a:rPr>
              <a:t>本项目反映企业取得子公司及其他营业单位购买出价中以现金支付的部分，减去子公司或其他营业单位持有的现金和现金等价物后的净额。</a:t>
            </a:r>
          </a:p>
          <a:p>
            <a:pPr eaLnBrk="1" hangingPunct="1"/>
            <a:r>
              <a:rPr lang="zh-CN" altLang="en-US">
                <a:ea typeface="宋体" panose="02010600030101010101" pitchFamily="2" charset="-122"/>
              </a:rPr>
              <a:t>本项目可以根据有关科目的记录分析填列。</a:t>
            </a:r>
          </a:p>
          <a:p>
            <a:pPr eaLnBrk="1" hangingPunct="1"/>
            <a:r>
              <a:rPr lang="zh-CN" altLang="en-US">
                <a:ea typeface="宋体" panose="02010600030101010101" pitchFamily="2" charset="-122"/>
              </a:rPr>
              <a:t>如为负数，应在“收到其他与投资活动有关的现金”项目中反映。</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8C2B96D-63CF-6647-0865-187EEC832C1D}"/>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34819" name="Rectangle 3">
            <a:extLst>
              <a:ext uri="{FF2B5EF4-FFF2-40B4-BE49-F238E27FC236}">
                <a16:creationId xmlns:a16="http://schemas.microsoft.com/office/drawing/2014/main" id="{DB86C2B3-B540-9B1D-949B-22A3067DA363}"/>
              </a:ext>
            </a:extLst>
          </p:cNvPr>
          <p:cNvSpPr>
            <a:spLocks noGrp="1" noChangeArrowheads="1"/>
          </p:cNvSpPr>
          <p:nvPr>
            <p:ph idx="1"/>
          </p:nvPr>
        </p:nvSpPr>
        <p:spPr bwMode="auto">
          <a:xfrm>
            <a:off x="2244726" y="2420938"/>
            <a:ext cx="7345363"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a:lnSpc>
                <a:spcPct val="150000"/>
              </a:lnSpc>
              <a:buNone/>
            </a:pPr>
            <a:r>
              <a:rPr lang="zh-CN" altLang="en-US" sz="2400">
                <a:latin typeface="微软雅黑" panose="020B0503020204020204" pitchFamily="34" charset="-122"/>
                <a:ea typeface="微软雅黑" panose="020B0503020204020204" pitchFamily="34" charset="-122"/>
              </a:rPr>
              <a:t>掌握现金及现金等价物的概念；</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掌握现金流量的含义与分类；</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掌握现金流量表的格式和内容；</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掌握现金流量表项目之间的勾稽关系；</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掌握现金流量表与资产负债表和利润表间的勾稽关系。</a:t>
            </a:r>
          </a:p>
        </p:txBody>
      </p:sp>
      <p:sp>
        <p:nvSpPr>
          <p:cNvPr id="34820" name="Rectangle 1026">
            <a:extLst>
              <a:ext uri="{FF2B5EF4-FFF2-40B4-BE49-F238E27FC236}">
                <a16:creationId xmlns:a16="http://schemas.microsoft.com/office/drawing/2014/main" id="{42BE74BB-4B97-85AF-B24F-B99AD23BA0E3}"/>
              </a:ext>
            </a:extLst>
          </p:cNvPr>
          <p:cNvSpPr txBox="1">
            <a:spLocks noChangeArrowheads="1"/>
          </p:cNvSpPr>
          <p:nvPr/>
        </p:nvSpPr>
        <p:spPr bwMode="auto">
          <a:xfrm>
            <a:off x="2244726" y="1412875"/>
            <a:ext cx="5815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本章学习目标</a:t>
            </a:r>
          </a:p>
        </p:txBody>
      </p:sp>
      <p:pic>
        <p:nvPicPr>
          <p:cNvPr id="34821" name="图片 3">
            <a:extLst>
              <a:ext uri="{FF2B5EF4-FFF2-40B4-BE49-F238E27FC236}">
                <a16:creationId xmlns:a16="http://schemas.microsoft.com/office/drawing/2014/main" id="{5517EAD4-B44A-54F9-981A-9CA1DDCAA2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404813"/>
            <a:ext cx="9121775" cy="578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a:extLst>
              <a:ext uri="{FF2B5EF4-FFF2-40B4-BE49-F238E27FC236}">
                <a16:creationId xmlns:a16="http://schemas.microsoft.com/office/drawing/2014/main" id="{33483B7D-9171-BB7D-0FB5-252F2A593DF3}"/>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F9A5D7E3-55B3-4B41-A903-838A40FF16D1}"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99330" name="灯片编号占位符 4">
            <a:extLst>
              <a:ext uri="{FF2B5EF4-FFF2-40B4-BE49-F238E27FC236}">
                <a16:creationId xmlns:a16="http://schemas.microsoft.com/office/drawing/2014/main" id="{2D81CD61-3421-7DC5-D5D8-E5D0F6176C58}"/>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4D8E283B-4538-484A-B278-79D159967183}" type="slidenum">
              <a:rPr altLang="zh-CN" sz="1000" b="0">
                <a:solidFill>
                  <a:schemeClr val="bg1"/>
                </a:solidFill>
                <a:latin typeface="Arial" panose="020B0604020202020204" pitchFamily="34" charset="0"/>
                <a:ea typeface="宋体" panose="02010600030101010101" pitchFamily="2" charset="-122"/>
              </a:rPr>
              <a:pPr/>
              <a:t>60</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88068" name="Rectangle 2">
            <a:extLst>
              <a:ext uri="{FF2B5EF4-FFF2-40B4-BE49-F238E27FC236}">
                <a16:creationId xmlns:a16="http://schemas.microsoft.com/office/drawing/2014/main" id="{55785DDE-A154-5122-53EE-15EFD2E9896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投资活动现金流量</a:t>
            </a:r>
          </a:p>
        </p:txBody>
      </p:sp>
      <p:sp>
        <p:nvSpPr>
          <p:cNvPr id="88069" name="Rectangle 3">
            <a:extLst>
              <a:ext uri="{FF2B5EF4-FFF2-40B4-BE49-F238E27FC236}">
                <a16:creationId xmlns:a16="http://schemas.microsoft.com/office/drawing/2014/main" id="{75B02289-0730-CE7E-9E32-404AF24AEA31}"/>
              </a:ext>
            </a:extLst>
          </p:cNvPr>
          <p:cNvSpPr>
            <a:spLocks noGrp="1" noChangeArrowheads="1"/>
          </p:cNvSpPr>
          <p:nvPr>
            <p:ph idx="1"/>
          </p:nvPr>
        </p:nvSpPr>
        <p:spPr bwMode="auto">
          <a:xfrm>
            <a:off x="1847850" y="1412875"/>
            <a:ext cx="82296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a:ea typeface="宋体" panose="02010600030101010101" pitchFamily="2" charset="-122"/>
              </a:rPr>
              <a:t>“</a:t>
            </a:r>
            <a:r>
              <a:rPr lang="zh-CN" altLang="en-US">
                <a:ea typeface="宋体" panose="02010600030101010101" pitchFamily="2" charset="-122"/>
              </a:rPr>
              <a:t>支付的其他与投资有关的现金”</a:t>
            </a:r>
          </a:p>
          <a:p>
            <a:pPr lvl="1" eaLnBrk="1" hangingPunct="1"/>
            <a:r>
              <a:rPr lang="zh-CN" altLang="en-US">
                <a:latin typeface="Arial" panose="020B0604020202020204" pitchFamily="34" charset="0"/>
                <a:ea typeface="宋体" panose="02010600030101010101" pitchFamily="2" charset="-122"/>
              </a:rPr>
              <a:t>反映企业除上述各项以外，支付的其他与投资活动有关的现金流出</a:t>
            </a:r>
            <a:endParaRPr lang="en-US" altLang="zh-CN">
              <a:latin typeface="Arial" panose="020B0604020202020204" pitchFamily="34" charset="0"/>
              <a:ea typeface="宋体" panose="02010600030101010101" pitchFamily="2" charset="-122"/>
            </a:endParaRPr>
          </a:p>
          <a:p>
            <a:pPr lvl="1" eaLnBrk="1" hangingPunct="1"/>
            <a:r>
              <a:rPr lang="zh-CN" altLang="en-US">
                <a:latin typeface="Arial" panose="020B0604020202020204" pitchFamily="34" charset="0"/>
                <a:ea typeface="宋体" panose="02010600030101010101" pitchFamily="2" charset="-122"/>
              </a:rPr>
              <a:t>如，企业购买股票和债券时，实际支付的价款中包含的已宣告但尚未领取的现金股利或已到付息期但尚未领取的债券利息</a:t>
            </a:r>
          </a:p>
          <a:p>
            <a:pPr lvl="1" eaLnBrk="1" hangingPunct="1"/>
            <a:r>
              <a:rPr lang="zh-CN" altLang="en-US">
                <a:latin typeface="Arial" panose="020B0604020202020204" pitchFamily="34" charset="0"/>
                <a:ea typeface="宋体" panose="02010600030101010101" pitchFamily="2" charset="-122"/>
              </a:rPr>
              <a:t>价值较大的其他现金流出（单独列示）</a:t>
            </a:r>
          </a:p>
          <a:p>
            <a:pPr eaLnBrk="1" hangingPunct="1"/>
            <a:endParaRPr lang="en-US" altLang="zh-CN">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2">
            <a:extLst>
              <a:ext uri="{FF2B5EF4-FFF2-40B4-BE49-F238E27FC236}">
                <a16:creationId xmlns:a16="http://schemas.microsoft.com/office/drawing/2014/main" id="{920424D8-0D6F-6B56-010E-639F0FC2D18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312CE412-6A47-4BEC-B9A8-88899A35AEF5}"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00354" name="灯片编号占位符 3">
            <a:extLst>
              <a:ext uri="{FF2B5EF4-FFF2-40B4-BE49-F238E27FC236}">
                <a16:creationId xmlns:a16="http://schemas.microsoft.com/office/drawing/2014/main" id="{3EE66B06-62BA-FB2E-DA7A-02691E20FFE1}"/>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4E26B2E0-99BD-4F1A-BB41-CE10E0F0AA96}" type="slidenum">
              <a:rPr altLang="zh-CN" sz="1000" b="0">
                <a:solidFill>
                  <a:schemeClr val="bg1"/>
                </a:solidFill>
                <a:latin typeface="Arial" panose="020B0604020202020204" pitchFamily="34" charset="0"/>
                <a:ea typeface="宋体" panose="02010600030101010101" pitchFamily="2" charset="-122"/>
              </a:rPr>
              <a:pPr/>
              <a:t>61</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89092" name="AutoShape 2">
            <a:extLst>
              <a:ext uri="{FF2B5EF4-FFF2-40B4-BE49-F238E27FC236}">
                <a16:creationId xmlns:a16="http://schemas.microsoft.com/office/drawing/2014/main" id="{7368B96C-E2C3-B177-D021-EF80638D8261}"/>
              </a:ext>
            </a:extLst>
          </p:cNvPr>
          <p:cNvSpPr>
            <a:spLocks noChangeArrowheads="1"/>
          </p:cNvSpPr>
          <p:nvPr/>
        </p:nvSpPr>
        <p:spPr bwMode="auto">
          <a:xfrm>
            <a:off x="6096001" y="3644901"/>
            <a:ext cx="3673475" cy="1871663"/>
          </a:xfrm>
          <a:prstGeom prst="roundRect">
            <a:avLst>
              <a:gd name="adj" fmla="val 16667"/>
            </a:avLst>
          </a:pr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89093" name="Rectangle 3">
            <a:extLst>
              <a:ext uri="{FF2B5EF4-FFF2-40B4-BE49-F238E27FC236}">
                <a16:creationId xmlns:a16="http://schemas.microsoft.com/office/drawing/2014/main" id="{FCB9394C-5BAD-94C6-5329-44F51E42A36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latin typeface="黑体" panose="02010609060101010101" pitchFamily="49" charset="-122"/>
                <a:ea typeface="黑体" panose="02010609060101010101" pitchFamily="49" charset="-122"/>
              </a:rPr>
              <a:t>现金流量表的的编制方法</a:t>
            </a:r>
          </a:p>
        </p:txBody>
      </p:sp>
      <p:sp>
        <p:nvSpPr>
          <p:cNvPr id="89094" name="AutoShape 4">
            <a:extLst>
              <a:ext uri="{FF2B5EF4-FFF2-40B4-BE49-F238E27FC236}">
                <a16:creationId xmlns:a16="http://schemas.microsoft.com/office/drawing/2014/main" id="{8BEC58E0-8BEA-5D9A-6120-F51345851C62}"/>
              </a:ext>
            </a:extLst>
          </p:cNvPr>
          <p:cNvSpPr>
            <a:spLocks noChangeArrowheads="1"/>
          </p:cNvSpPr>
          <p:nvPr/>
        </p:nvSpPr>
        <p:spPr bwMode="auto">
          <a:xfrm>
            <a:off x="4151313" y="2490789"/>
            <a:ext cx="3733800" cy="2232025"/>
          </a:xfrm>
          <a:prstGeom prst="triangle">
            <a:avLst>
              <a:gd name="adj"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89095" name="Oval 5">
            <a:extLst>
              <a:ext uri="{FF2B5EF4-FFF2-40B4-BE49-F238E27FC236}">
                <a16:creationId xmlns:a16="http://schemas.microsoft.com/office/drawing/2014/main" id="{CEBFA130-CA2D-97B8-5D8A-A2593FDF88E8}"/>
              </a:ext>
            </a:extLst>
          </p:cNvPr>
          <p:cNvSpPr>
            <a:spLocks noChangeArrowheads="1"/>
          </p:cNvSpPr>
          <p:nvPr/>
        </p:nvSpPr>
        <p:spPr bwMode="auto">
          <a:xfrm>
            <a:off x="5159376" y="1700214"/>
            <a:ext cx="1800225" cy="1677987"/>
          </a:xfrm>
          <a:prstGeom prst="ellipse">
            <a:avLst/>
          </a:prstGeom>
          <a:solidFill>
            <a:srgbClr val="CCFFCC"/>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89096" name="Oval 6">
            <a:extLst>
              <a:ext uri="{FF2B5EF4-FFF2-40B4-BE49-F238E27FC236}">
                <a16:creationId xmlns:a16="http://schemas.microsoft.com/office/drawing/2014/main" id="{FC4E1C8E-BFDF-FF03-6023-1213E0DB56ED}"/>
              </a:ext>
            </a:extLst>
          </p:cNvPr>
          <p:cNvSpPr>
            <a:spLocks noChangeArrowheads="1"/>
          </p:cNvSpPr>
          <p:nvPr/>
        </p:nvSpPr>
        <p:spPr bwMode="auto">
          <a:xfrm>
            <a:off x="3143250" y="3787776"/>
            <a:ext cx="1905000" cy="1768475"/>
          </a:xfrm>
          <a:prstGeom prst="ellipse">
            <a:avLst/>
          </a:prstGeom>
          <a:solidFill>
            <a:srgbClr val="CCFFFF"/>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89097" name="Oval 7">
            <a:extLst>
              <a:ext uri="{FF2B5EF4-FFF2-40B4-BE49-F238E27FC236}">
                <a16:creationId xmlns:a16="http://schemas.microsoft.com/office/drawing/2014/main" id="{91A3F9E3-BF90-6C10-6FE6-3341D11AD27F}"/>
              </a:ext>
            </a:extLst>
          </p:cNvPr>
          <p:cNvSpPr>
            <a:spLocks noChangeArrowheads="1"/>
          </p:cNvSpPr>
          <p:nvPr/>
        </p:nvSpPr>
        <p:spPr bwMode="auto">
          <a:xfrm>
            <a:off x="7031038" y="3716339"/>
            <a:ext cx="1943100" cy="1768475"/>
          </a:xfrm>
          <a:prstGeom prst="ellipse">
            <a:avLst/>
          </a:prstGeom>
          <a:solidFill>
            <a:srgbClr val="FFFF99"/>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89098" name="Text Box 8">
            <a:extLst>
              <a:ext uri="{FF2B5EF4-FFF2-40B4-BE49-F238E27FC236}">
                <a16:creationId xmlns:a16="http://schemas.microsoft.com/office/drawing/2014/main" id="{BE56870F-1706-4990-79BF-6F9FB465F4CE}"/>
              </a:ext>
            </a:extLst>
          </p:cNvPr>
          <p:cNvSpPr txBox="1">
            <a:spLocks noChangeArrowheads="1"/>
          </p:cNvSpPr>
          <p:nvPr/>
        </p:nvSpPr>
        <p:spPr bwMode="auto">
          <a:xfrm flipH="1">
            <a:off x="5376864" y="2095500"/>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经营活动产生的现金流量</a:t>
            </a:r>
          </a:p>
        </p:txBody>
      </p:sp>
      <p:sp>
        <p:nvSpPr>
          <p:cNvPr id="89099" name="Text Box 9">
            <a:extLst>
              <a:ext uri="{FF2B5EF4-FFF2-40B4-BE49-F238E27FC236}">
                <a16:creationId xmlns:a16="http://schemas.microsoft.com/office/drawing/2014/main" id="{7945343B-94CE-72B9-47C1-A36349827026}"/>
              </a:ext>
            </a:extLst>
          </p:cNvPr>
          <p:cNvSpPr txBox="1">
            <a:spLocks noChangeArrowheads="1"/>
          </p:cNvSpPr>
          <p:nvPr/>
        </p:nvSpPr>
        <p:spPr bwMode="auto">
          <a:xfrm flipH="1">
            <a:off x="3360739" y="4219575"/>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投资活动产生的现金流量</a:t>
            </a:r>
          </a:p>
        </p:txBody>
      </p:sp>
      <p:sp>
        <p:nvSpPr>
          <p:cNvPr id="89100" name="Text Box 10">
            <a:extLst>
              <a:ext uri="{FF2B5EF4-FFF2-40B4-BE49-F238E27FC236}">
                <a16:creationId xmlns:a16="http://schemas.microsoft.com/office/drawing/2014/main" id="{4E67F306-34E8-9457-82E7-49663699E24A}"/>
              </a:ext>
            </a:extLst>
          </p:cNvPr>
          <p:cNvSpPr txBox="1">
            <a:spLocks noChangeArrowheads="1"/>
          </p:cNvSpPr>
          <p:nvPr/>
        </p:nvSpPr>
        <p:spPr bwMode="auto">
          <a:xfrm flipH="1">
            <a:off x="7319964" y="4148138"/>
            <a:ext cx="14493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筹资活动产生的现金流量</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a:extLst>
              <a:ext uri="{FF2B5EF4-FFF2-40B4-BE49-F238E27FC236}">
                <a16:creationId xmlns:a16="http://schemas.microsoft.com/office/drawing/2014/main" id="{110AF19F-B67A-3A89-AB23-B84FF492D1C1}"/>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D729C6E0-74A1-45BC-AA66-24CCEA5376F4}"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01378" name="灯片编号占位符 4">
            <a:extLst>
              <a:ext uri="{FF2B5EF4-FFF2-40B4-BE49-F238E27FC236}">
                <a16:creationId xmlns:a16="http://schemas.microsoft.com/office/drawing/2014/main" id="{2A9DA6C0-B61C-83F8-9038-D79BB97E236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329E47E0-3051-47ED-B98D-8632B4F63334}" type="slidenum">
              <a:rPr altLang="zh-CN" sz="1000" b="0">
                <a:solidFill>
                  <a:schemeClr val="bg1"/>
                </a:solidFill>
                <a:latin typeface="Arial" panose="020B0604020202020204" pitchFamily="34" charset="0"/>
                <a:ea typeface="宋体" panose="02010600030101010101" pitchFamily="2" charset="-122"/>
              </a:rPr>
              <a:pPr/>
              <a:t>62</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26978" name="AutoShape 2">
            <a:extLst>
              <a:ext uri="{FF2B5EF4-FFF2-40B4-BE49-F238E27FC236}">
                <a16:creationId xmlns:a16="http://schemas.microsoft.com/office/drawing/2014/main" id="{FF33B3BE-0FC9-C48A-B243-945F8B6F03EA}"/>
              </a:ext>
            </a:extLst>
          </p:cNvPr>
          <p:cNvSpPr>
            <a:spLocks noChangeArrowheads="1"/>
          </p:cNvSpPr>
          <p:nvPr/>
        </p:nvSpPr>
        <p:spPr bwMode="gray">
          <a:xfrm>
            <a:off x="1774826" y="3933825"/>
            <a:ext cx="2665413" cy="863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收到的其他</a:t>
            </a:r>
          </a:p>
          <a:p>
            <a:pPr algn="ctr" eaLnBrk="1" hangingPunct="1">
              <a:defRPr/>
            </a:pPr>
            <a:r>
              <a:rPr lang="zh-CN" altLang="en-US">
                <a:latin typeface="Arial" charset="0"/>
              </a:rPr>
              <a:t>与筹资活动有关的现金</a:t>
            </a:r>
          </a:p>
        </p:txBody>
      </p:sp>
      <p:grpSp>
        <p:nvGrpSpPr>
          <p:cNvPr id="90117" name="Group 3">
            <a:extLst>
              <a:ext uri="{FF2B5EF4-FFF2-40B4-BE49-F238E27FC236}">
                <a16:creationId xmlns:a16="http://schemas.microsoft.com/office/drawing/2014/main" id="{D2CFA529-0576-620D-D4B9-C2FDB084961A}"/>
              </a:ext>
            </a:extLst>
          </p:cNvPr>
          <p:cNvGrpSpPr>
            <a:grpSpLocks/>
          </p:cNvGrpSpPr>
          <p:nvPr/>
        </p:nvGrpSpPr>
        <p:grpSpPr bwMode="auto">
          <a:xfrm>
            <a:off x="4510088" y="2209800"/>
            <a:ext cx="3024188" cy="2400300"/>
            <a:chOff x="1881" y="1392"/>
            <a:chExt cx="1905" cy="1512"/>
          </a:xfrm>
        </p:grpSpPr>
        <p:sp>
          <p:nvSpPr>
            <p:cNvPr id="126980" name="AutoShape 4">
              <a:extLst>
                <a:ext uri="{FF2B5EF4-FFF2-40B4-BE49-F238E27FC236}">
                  <a16:creationId xmlns:a16="http://schemas.microsoft.com/office/drawing/2014/main" id="{3914D9BA-A306-0B7C-A375-CA1E13604F5D}"/>
                </a:ext>
              </a:extLst>
            </p:cNvPr>
            <p:cNvSpPr>
              <a:spLocks noChangeArrowheads="1"/>
            </p:cNvSpPr>
            <p:nvPr/>
          </p:nvSpPr>
          <p:spPr bwMode="gray">
            <a:xfrm rot="5400000" flipH="1">
              <a:off x="3548" y="2125"/>
              <a:ext cx="290" cy="187"/>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pPr algn="r" eaLnBrk="1" hangingPunct="1">
                <a:defRPr/>
              </a:pPr>
              <a:endParaRPr lang="zh-CN" altLang="en-US">
                <a:latin typeface="Arial" charset="0"/>
              </a:endParaRPr>
            </a:p>
          </p:txBody>
        </p:sp>
        <p:sp>
          <p:nvSpPr>
            <p:cNvPr id="126981" name="AutoShape 5">
              <a:extLst>
                <a:ext uri="{FF2B5EF4-FFF2-40B4-BE49-F238E27FC236}">
                  <a16:creationId xmlns:a16="http://schemas.microsoft.com/office/drawing/2014/main" id="{8E44054D-3D0E-3965-C901-A0BC434B4EB6}"/>
                </a:ext>
              </a:extLst>
            </p:cNvPr>
            <p:cNvSpPr>
              <a:spLocks noChangeArrowheads="1"/>
            </p:cNvSpPr>
            <p:nvPr/>
          </p:nvSpPr>
          <p:spPr bwMode="gray">
            <a:xfrm rot="5400000" flipH="1">
              <a:off x="1830" y="2119"/>
              <a:ext cx="289" cy="187"/>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pPr algn="r" eaLnBrk="1" hangingPunct="1">
                <a:defRPr/>
              </a:pPr>
              <a:endParaRPr lang="zh-CN" altLang="en-US">
                <a:latin typeface="Arial" charset="0"/>
              </a:endParaRPr>
            </a:p>
          </p:txBody>
        </p:sp>
        <p:sp>
          <p:nvSpPr>
            <p:cNvPr id="90127" name="Oval 6">
              <a:extLst>
                <a:ext uri="{FF2B5EF4-FFF2-40B4-BE49-F238E27FC236}">
                  <a16:creationId xmlns:a16="http://schemas.microsoft.com/office/drawing/2014/main" id="{BEEDA323-2F72-A630-F8D4-271A73648A26}"/>
                </a:ext>
              </a:extLst>
            </p:cNvPr>
            <p:cNvSpPr>
              <a:spLocks noChangeArrowheads="1"/>
            </p:cNvSpPr>
            <p:nvPr/>
          </p:nvSpPr>
          <p:spPr bwMode="auto">
            <a:xfrm>
              <a:off x="2083" y="1392"/>
              <a:ext cx="1465" cy="1512"/>
            </a:xfrm>
            <a:prstGeom prst="ellipse">
              <a:avLst/>
            </a:prstGeom>
            <a:gradFill rotWithShape="1">
              <a:gsLst>
                <a:gs pos="0">
                  <a:srgbClr val="767676"/>
                </a:gs>
                <a:gs pos="50000">
                  <a:srgbClr val="FFFFFF"/>
                </a:gs>
                <a:gs pos="100000">
                  <a:srgbClr val="767676"/>
                </a:gs>
              </a:gsLst>
              <a:lin ang="5400000" scaled="1"/>
            </a:gradFill>
            <a:ln w="57150">
              <a:solidFill>
                <a:schemeClr val="bg1"/>
              </a:solidFill>
              <a:round/>
              <a:headEnd/>
              <a:tailEnd/>
            </a:ln>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0128" name="Oval 7">
              <a:extLst>
                <a:ext uri="{FF2B5EF4-FFF2-40B4-BE49-F238E27FC236}">
                  <a16:creationId xmlns:a16="http://schemas.microsoft.com/office/drawing/2014/main" id="{DB3CCFBB-577A-2179-1045-33020BFB9351}"/>
                </a:ext>
              </a:extLst>
            </p:cNvPr>
            <p:cNvSpPr>
              <a:spLocks noChangeArrowheads="1"/>
            </p:cNvSpPr>
            <p:nvPr/>
          </p:nvSpPr>
          <p:spPr bwMode="auto">
            <a:xfrm>
              <a:off x="2166" y="1477"/>
              <a:ext cx="1298" cy="1339"/>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26984" name="Oval 8">
              <a:extLst>
                <a:ext uri="{FF2B5EF4-FFF2-40B4-BE49-F238E27FC236}">
                  <a16:creationId xmlns:a16="http://schemas.microsoft.com/office/drawing/2014/main" id="{C1452DBB-C3DE-C9F0-DB25-B962B870EB66}"/>
                </a:ext>
              </a:extLst>
            </p:cNvPr>
            <p:cNvSpPr>
              <a:spLocks noChangeArrowheads="1"/>
            </p:cNvSpPr>
            <p:nvPr/>
          </p:nvSpPr>
          <p:spPr bwMode="gray">
            <a:xfrm>
              <a:off x="3223" y="1985"/>
              <a:ext cx="164" cy="32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lgn="r" eaLnBrk="1" hangingPunct="1">
                <a:defRPr/>
              </a:pPr>
              <a:endParaRPr lang="zh-CN" altLang="en-US">
                <a:latin typeface="Arial" charset="0"/>
              </a:endParaRPr>
            </a:p>
          </p:txBody>
        </p:sp>
        <p:sp>
          <p:nvSpPr>
            <p:cNvPr id="90130" name="Oval 9">
              <a:extLst>
                <a:ext uri="{FF2B5EF4-FFF2-40B4-BE49-F238E27FC236}">
                  <a16:creationId xmlns:a16="http://schemas.microsoft.com/office/drawing/2014/main" id="{BFC7103A-5B08-89CD-1582-4442C859F711}"/>
                </a:ext>
              </a:extLst>
            </p:cNvPr>
            <p:cNvSpPr>
              <a:spLocks noChangeArrowheads="1"/>
            </p:cNvSpPr>
            <p:nvPr/>
          </p:nvSpPr>
          <p:spPr bwMode="auto">
            <a:xfrm>
              <a:off x="3223" y="1944"/>
              <a:ext cx="164" cy="409"/>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26986" name="Oval 10">
              <a:extLst>
                <a:ext uri="{FF2B5EF4-FFF2-40B4-BE49-F238E27FC236}">
                  <a16:creationId xmlns:a16="http://schemas.microsoft.com/office/drawing/2014/main" id="{BB32B769-20A5-C0CC-3349-E8469229B87C}"/>
                </a:ext>
              </a:extLst>
            </p:cNvPr>
            <p:cNvSpPr>
              <a:spLocks noChangeArrowheads="1"/>
            </p:cNvSpPr>
            <p:nvPr/>
          </p:nvSpPr>
          <p:spPr bwMode="gray">
            <a:xfrm>
              <a:off x="2318" y="1985"/>
              <a:ext cx="994" cy="32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lgn="r" eaLnBrk="1" hangingPunct="1">
                <a:defRPr/>
              </a:pPr>
              <a:endParaRPr lang="zh-CN" altLang="en-US">
                <a:latin typeface="Arial" charset="0"/>
              </a:endParaRPr>
            </a:p>
          </p:txBody>
        </p:sp>
        <p:sp>
          <p:nvSpPr>
            <p:cNvPr id="90132" name="Oval 11">
              <a:extLst>
                <a:ext uri="{FF2B5EF4-FFF2-40B4-BE49-F238E27FC236}">
                  <a16:creationId xmlns:a16="http://schemas.microsoft.com/office/drawing/2014/main" id="{0B903D2D-3618-5CC9-F0DE-3A4F4670976A}"/>
                </a:ext>
              </a:extLst>
            </p:cNvPr>
            <p:cNvSpPr>
              <a:spLocks noChangeArrowheads="1"/>
            </p:cNvSpPr>
            <p:nvPr/>
          </p:nvSpPr>
          <p:spPr bwMode="auto">
            <a:xfrm>
              <a:off x="2318" y="1945"/>
              <a:ext cx="994" cy="409"/>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
        <p:nvSpPr>
          <p:cNvPr id="126989" name="AutoShape 13">
            <a:extLst>
              <a:ext uri="{FF2B5EF4-FFF2-40B4-BE49-F238E27FC236}">
                <a16:creationId xmlns:a16="http://schemas.microsoft.com/office/drawing/2014/main" id="{26BE8822-691C-FCC8-0A0E-82346D5134CE}"/>
              </a:ext>
            </a:extLst>
          </p:cNvPr>
          <p:cNvSpPr>
            <a:spLocks noChangeArrowheads="1"/>
          </p:cNvSpPr>
          <p:nvPr/>
        </p:nvSpPr>
        <p:spPr bwMode="gray">
          <a:xfrm>
            <a:off x="1774826" y="3213100"/>
            <a:ext cx="2665413" cy="863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借款所收到现金</a:t>
            </a:r>
          </a:p>
        </p:txBody>
      </p:sp>
      <p:sp>
        <p:nvSpPr>
          <p:cNvPr id="126990" name="AutoShape 14">
            <a:extLst>
              <a:ext uri="{FF2B5EF4-FFF2-40B4-BE49-F238E27FC236}">
                <a16:creationId xmlns:a16="http://schemas.microsoft.com/office/drawing/2014/main" id="{FE112704-462D-6B64-94EE-2FDC300D0BC0}"/>
              </a:ext>
            </a:extLst>
          </p:cNvPr>
          <p:cNvSpPr>
            <a:spLocks noChangeArrowheads="1"/>
          </p:cNvSpPr>
          <p:nvPr/>
        </p:nvSpPr>
        <p:spPr bwMode="gray">
          <a:xfrm>
            <a:off x="1774826" y="2492375"/>
            <a:ext cx="2665413" cy="863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pPr algn="ctr" eaLnBrk="1" hangingPunct="1">
              <a:defRPr/>
            </a:pPr>
            <a:r>
              <a:rPr lang="zh-CN" altLang="en-US" sz="2000">
                <a:latin typeface="Arial" charset="0"/>
              </a:rPr>
              <a:t>吸收投资所收到的现金</a:t>
            </a:r>
          </a:p>
        </p:txBody>
      </p:sp>
      <p:sp>
        <p:nvSpPr>
          <p:cNvPr id="90120" name="Text Box 15">
            <a:extLst>
              <a:ext uri="{FF2B5EF4-FFF2-40B4-BE49-F238E27FC236}">
                <a16:creationId xmlns:a16="http://schemas.microsoft.com/office/drawing/2014/main" id="{9EE7C285-D6E0-F44C-6FA0-5BDF33D4BDE2}"/>
              </a:ext>
            </a:extLst>
          </p:cNvPr>
          <p:cNvSpPr txBox="1">
            <a:spLocks noChangeArrowheads="1"/>
          </p:cNvSpPr>
          <p:nvPr/>
        </p:nvSpPr>
        <p:spPr bwMode="auto">
          <a:xfrm>
            <a:off x="5297596" y="2997201"/>
            <a:ext cx="14221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zh-CN" altLang="en-US">
                <a:solidFill>
                  <a:schemeClr val="bg1"/>
                </a:solidFill>
                <a:latin typeface="Arial" panose="020B0604020202020204" pitchFamily="34" charset="0"/>
                <a:ea typeface="宋体" panose="02010600030101010101" pitchFamily="2" charset="-122"/>
              </a:rPr>
              <a:t>筹资活动</a:t>
            </a:r>
          </a:p>
          <a:p>
            <a:pPr algn="ctr">
              <a:buFont typeface="Arial" panose="020B0604020202020204" pitchFamily="34" charset="0"/>
              <a:buNone/>
            </a:pPr>
            <a:r>
              <a:rPr lang="zh-CN" altLang="en-US">
                <a:solidFill>
                  <a:schemeClr val="bg1"/>
                </a:solidFill>
                <a:latin typeface="Arial" panose="020B0604020202020204" pitchFamily="34" charset="0"/>
                <a:ea typeface="宋体" panose="02010600030101010101" pitchFamily="2" charset="-122"/>
              </a:rPr>
              <a:t>现金流量</a:t>
            </a:r>
          </a:p>
        </p:txBody>
      </p:sp>
      <p:sp>
        <p:nvSpPr>
          <p:cNvPr id="90121" name="Rectangle 16">
            <a:extLst>
              <a:ext uri="{FF2B5EF4-FFF2-40B4-BE49-F238E27FC236}">
                <a16:creationId xmlns:a16="http://schemas.microsoft.com/office/drawing/2014/main" id="{F4EFF5CA-B5D2-38F1-5759-65C9389746C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latin typeface="黑体" panose="02010609060101010101" pitchFamily="49" charset="-122"/>
                <a:ea typeface="黑体" panose="02010609060101010101" pitchFamily="49" charset="-122"/>
              </a:rPr>
              <a:t>现金流量表的编制方法：筹资活动现金流量</a:t>
            </a:r>
          </a:p>
        </p:txBody>
      </p:sp>
      <p:sp>
        <p:nvSpPr>
          <p:cNvPr id="126993" name="AutoShape 17">
            <a:extLst>
              <a:ext uri="{FF2B5EF4-FFF2-40B4-BE49-F238E27FC236}">
                <a16:creationId xmlns:a16="http://schemas.microsoft.com/office/drawing/2014/main" id="{468B2421-E660-72AA-F078-0B48DF5AC00E}"/>
              </a:ext>
            </a:extLst>
          </p:cNvPr>
          <p:cNvSpPr>
            <a:spLocks noChangeArrowheads="1"/>
          </p:cNvSpPr>
          <p:nvPr/>
        </p:nvSpPr>
        <p:spPr bwMode="gray">
          <a:xfrm>
            <a:off x="7608888" y="3933825"/>
            <a:ext cx="2735262" cy="935038"/>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algn="ctr" eaLnBrk="1" hangingPunct="1">
              <a:defRPr/>
            </a:pPr>
            <a:r>
              <a:rPr lang="zh-CN" altLang="en-US">
                <a:latin typeface="Arial" charset="0"/>
              </a:rPr>
              <a:t>支付的其他</a:t>
            </a:r>
          </a:p>
          <a:p>
            <a:pPr algn="ctr" eaLnBrk="1" hangingPunct="1">
              <a:defRPr/>
            </a:pPr>
            <a:r>
              <a:rPr lang="zh-CN" altLang="en-US">
                <a:latin typeface="Arial" charset="0"/>
              </a:rPr>
              <a:t>与筹资活动有关的现金</a:t>
            </a:r>
          </a:p>
        </p:txBody>
      </p:sp>
      <p:sp>
        <p:nvSpPr>
          <p:cNvPr id="126994" name="AutoShape 18">
            <a:extLst>
              <a:ext uri="{FF2B5EF4-FFF2-40B4-BE49-F238E27FC236}">
                <a16:creationId xmlns:a16="http://schemas.microsoft.com/office/drawing/2014/main" id="{3DAD705D-80F3-043B-1C49-B897D89F6E6D}"/>
              </a:ext>
            </a:extLst>
          </p:cNvPr>
          <p:cNvSpPr>
            <a:spLocks noChangeArrowheads="1"/>
          </p:cNvSpPr>
          <p:nvPr/>
        </p:nvSpPr>
        <p:spPr bwMode="gray">
          <a:xfrm>
            <a:off x="7608888" y="3141664"/>
            <a:ext cx="2735262" cy="936625"/>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algn="ctr" eaLnBrk="1" hangingPunct="1">
              <a:defRPr/>
            </a:pPr>
            <a:r>
              <a:rPr lang="zh-CN" altLang="en-US" sz="2000">
                <a:latin typeface="Arial" charset="0"/>
              </a:rPr>
              <a:t>分配股利、利润和偿付</a:t>
            </a:r>
          </a:p>
          <a:p>
            <a:pPr algn="ctr" eaLnBrk="1" hangingPunct="1">
              <a:defRPr/>
            </a:pPr>
            <a:r>
              <a:rPr lang="zh-CN" altLang="en-US" sz="2000">
                <a:latin typeface="Arial" charset="0"/>
              </a:rPr>
              <a:t>利息所支付的现金</a:t>
            </a:r>
          </a:p>
        </p:txBody>
      </p:sp>
      <p:sp>
        <p:nvSpPr>
          <p:cNvPr id="126995" name="AutoShape 19">
            <a:extLst>
              <a:ext uri="{FF2B5EF4-FFF2-40B4-BE49-F238E27FC236}">
                <a16:creationId xmlns:a16="http://schemas.microsoft.com/office/drawing/2014/main" id="{7C434CA5-C53C-31B8-0734-02F79B977C15}"/>
              </a:ext>
            </a:extLst>
          </p:cNvPr>
          <p:cNvSpPr>
            <a:spLocks noChangeArrowheads="1"/>
          </p:cNvSpPr>
          <p:nvPr/>
        </p:nvSpPr>
        <p:spPr bwMode="gray">
          <a:xfrm>
            <a:off x="7608888" y="2420939"/>
            <a:ext cx="2735262" cy="865187"/>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pPr algn="ctr" eaLnBrk="1" hangingPunct="1">
              <a:defRPr/>
            </a:pPr>
            <a:r>
              <a:rPr lang="zh-CN" altLang="en-US" sz="2000">
                <a:latin typeface="Arial" charset="0"/>
              </a:rPr>
              <a:t>偿还债务所支付的现金</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a:extLst>
              <a:ext uri="{FF2B5EF4-FFF2-40B4-BE49-F238E27FC236}">
                <a16:creationId xmlns:a16="http://schemas.microsoft.com/office/drawing/2014/main" id="{5E0134FF-54EB-56E8-ECD6-02C344BD1275}"/>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6547D17B-4B2D-4C72-B90B-96F343DB8AFC}"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02402" name="灯片编号占位符 4">
            <a:extLst>
              <a:ext uri="{FF2B5EF4-FFF2-40B4-BE49-F238E27FC236}">
                <a16:creationId xmlns:a16="http://schemas.microsoft.com/office/drawing/2014/main" id="{EF1E8C99-3642-333C-F609-090F776E6168}"/>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7297E99E-C80B-40F4-8AE0-43FAF89E2A48}" type="slidenum">
              <a:rPr altLang="zh-CN" sz="1000" b="0">
                <a:solidFill>
                  <a:schemeClr val="bg1"/>
                </a:solidFill>
                <a:latin typeface="Arial" panose="020B0604020202020204" pitchFamily="34" charset="0"/>
                <a:ea typeface="宋体" panose="02010600030101010101" pitchFamily="2" charset="-122"/>
              </a:rPr>
              <a:pPr/>
              <a:t>63</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91140" name="Rectangle 2">
            <a:extLst>
              <a:ext uri="{FF2B5EF4-FFF2-40B4-BE49-F238E27FC236}">
                <a16:creationId xmlns:a16="http://schemas.microsoft.com/office/drawing/2014/main" id="{410F6E0B-539C-56A4-5056-FD6B047B5DA2}"/>
              </a:ext>
            </a:extLst>
          </p:cNvPr>
          <p:cNvSpPr>
            <a:spLocks noGrp="1" noChangeArrowheads="1"/>
          </p:cNvSpPr>
          <p:nvPr>
            <p:ph type="title"/>
          </p:nvPr>
        </p:nvSpPr>
        <p:spPr bwMode="auto">
          <a:xfrm>
            <a:off x="1992313" y="188913"/>
            <a:ext cx="8229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zh-CN" altLang="en-US" dirty="0">
                <a:latin typeface="黑体" panose="02010609060101010101" pitchFamily="49" charset="-122"/>
                <a:ea typeface="黑体" panose="02010609060101010101" pitchFamily="49" charset="-122"/>
              </a:rPr>
              <a:t>筹资活动现金流量</a:t>
            </a:r>
          </a:p>
        </p:txBody>
      </p:sp>
      <p:sp>
        <p:nvSpPr>
          <p:cNvPr id="500739" name="Rectangle 3">
            <a:extLst>
              <a:ext uri="{FF2B5EF4-FFF2-40B4-BE49-F238E27FC236}">
                <a16:creationId xmlns:a16="http://schemas.microsoft.com/office/drawing/2014/main" id="{D3F34E1C-4FC5-A787-5916-08D4D1714462}"/>
              </a:ext>
            </a:extLst>
          </p:cNvPr>
          <p:cNvSpPr>
            <a:spLocks noGrp="1" noChangeArrowheads="1"/>
          </p:cNvSpPr>
          <p:nvPr>
            <p:ph idx="1"/>
          </p:nvPr>
        </p:nvSpPr>
        <p:spPr bwMode="auto">
          <a:xfrm>
            <a:off x="1774825" y="765175"/>
            <a:ext cx="8713788" cy="5759450"/>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en-US" altLang="zh-CN" dirty="0">
                <a:ea typeface="宋体" panose="02010600030101010101" pitchFamily="2" charset="-122"/>
              </a:rPr>
              <a:t>“</a:t>
            </a:r>
            <a:r>
              <a:rPr lang="zh-CN" altLang="en-US" dirty="0">
                <a:ea typeface="宋体" panose="02010600030101010101" pitchFamily="2" charset="-122"/>
              </a:rPr>
              <a:t>吸收投资收到的现金”</a:t>
            </a:r>
          </a:p>
          <a:p>
            <a:pPr eaLnBrk="1" hangingPunct="1">
              <a:lnSpc>
                <a:spcPct val="90000"/>
              </a:lnSpc>
            </a:pPr>
            <a:r>
              <a:rPr lang="zh-CN" altLang="en-US" sz="2400" dirty="0">
                <a:ea typeface="宋体" panose="02010600030101010101" pitchFamily="2" charset="-122"/>
              </a:rPr>
              <a:t>本项目反映企业以发行股票、债券等方式筹集资金实际收到的款项净额（发行收入减去支付的佣金等发行费用后的净额）。</a:t>
            </a:r>
          </a:p>
          <a:p>
            <a:pPr eaLnBrk="1" hangingPunct="1">
              <a:lnSpc>
                <a:spcPct val="90000"/>
              </a:lnSpc>
            </a:pPr>
            <a:r>
              <a:rPr lang="zh-CN" altLang="en-US" sz="2400" dirty="0">
                <a:ea typeface="宋体" panose="02010600030101010101" pitchFamily="2" charset="-122"/>
              </a:rPr>
              <a:t>由金融企业直接支付的手续费、宣传费、咨询费、印刷费等费用，从发行股票、债券取得的现金收入中扣除，以净额列示。</a:t>
            </a:r>
          </a:p>
          <a:p>
            <a:pPr eaLnBrk="1" hangingPunct="1">
              <a:lnSpc>
                <a:spcPct val="90000"/>
              </a:lnSpc>
            </a:pPr>
            <a:r>
              <a:rPr lang="zh-CN" altLang="en-US" sz="2400" dirty="0">
                <a:ea typeface="宋体" panose="02010600030101010101" pitchFamily="2" charset="-122"/>
              </a:rPr>
              <a:t>本项目可以根据“实收资本（或股本）”、“资本公积”、“库存现金”、“银行存款”等科目的记录分析填列。</a:t>
            </a:r>
          </a:p>
          <a:p>
            <a:pPr eaLnBrk="1" hangingPunct="1">
              <a:lnSpc>
                <a:spcPct val="90000"/>
              </a:lnSpc>
            </a:pPr>
            <a:r>
              <a:rPr lang="zh-CN" altLang="en-US" sz="2400" dirty="0">
                <a:ea typeface="宋体" panose="02010600030101010101" pitchFamily="2" charset="-122"/>
              </a:rPr>
              <a:t>问题：以发行股票等方式筹集资金而由企业直接支付的审计、咨询等费用，如何反映？</a:t>
            </a:r>
          </a:p>
          <a:p>
            <a:pPr eaLnBrk="1" hangingPunct="1">
              <a:lnSpc>
                <a:spcPct val="90000"/>
              </a:lnSpc>
            </a:pPr>
            <a:r>
              <a:rPr lang="zh-CN" altLang="en-US" sz="2400" dirty="0">
                <a:ea typeface="宋体" panose="02010600030101010101" pitchFamily="2" charset="-122"/>
              </a:rPr>
              <a:t>在“支付的其他与筹资活动有关的现金”项目中反映。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0739">
                                            <p:bg/>
                                          </p:spTgt>
                                        </p:tgtEl>
                                        <p:attrNameLst>
                                          <p:attrName>style.visibility</p:attrName>
                                        </p:attrNameLst>
                                      </p:cBhvr>
                                      <p:to>
                                        <p:strVal val="visible"/>
                                      </p:to>
                                    </p:set>
                                    <p:animEffect transition="in" filter="box(in)">
                                      <p:cBhvr>
                                        <p:cTn id="7" dur="500"/>
                                        <p:tgtEl>
                                          <p:spTgt spid="500739">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0739">
                                            <p:txEl>
                                              <p:pRg st="0" end="0"/>
                                            </p:txEl>
                                          </p:spTgt>
                                        </p:tgtEl>
                                        <p:attrNameLst>
                                          <p:attrName>style.visibility</p:attrName>
                                        </p:attrNameLst>
                                      </p:cBhvr>
                                      <p:to>
                                        <p:strVal val="visible"/>
                                      </p:to>
                                    </p:set>
                                    <p:animEffect transition="in" filter="box(in)">
                                      <p:cBhvr>
                                        <p:cTn id="12" dur="500"/>
                                        <p:tgtEl>
                                          <p:spTgt spid="5007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00739">
                                            <p:txEl>
                                              <p:pRg st="1" end="1"/>
                                            </p:txEl>
                                          </p:spTgt>
                                        </p:tgtEl>
                                        <p:attrNameLst>
                                          <p:attrName>style.visibility</p:attrName>
                                        </p:attrNameLst>
                                      </p:cBhvr>
                                      <p:to>
                                        <p:strVal val="visible"/>
                                      </p:to>
                                    </p:set>
                                    <p:animEffect transition="in" filter="box(in)">
                                      <p:cBhvr>
                                        <p:cTn id="17" dur="500"/>
                                        <p:tgtEl>
                                          <p:spTgt spid="5007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00739">
                                            <p:txEl>
                                              <p:pRg st="2" end="2"/>
                                            </p:txEl>
                                          </p:spTgt>
                                        </p:tgtEl>
                                        <p:attrNameLst>
                                          <p:attrName>style.visibility</p:attrName>
                                        </p:attrNameLst>
                                      </p:cBhvr>
                                      <p:to>
                                        <p:strVal val="visible"/>
                                      </p:to>
                                    </p:set>
                                    <p:animEffect transition="in" filter="box(in)">
                                      <p:cBhvr>
                                        <p:cTn id="22" dur="500"/>
                                        <p:tgtEl>
                                          <p:spTgt spid="5007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00739">
                                            <p:txEl>
                                              <p:pRg st="3" end="3"/>
                                            </p:txEl>
                                          </p:spTgt>
                                        </p:tgtEl>
                                        <p:attrNameLst>
                                          <p:attrName>style.visibility</p:attrName>
                                        </p:attrNameLst>
                                      </p:cBhvr>
                                      <p:to>
                                        <p:strVal val="visible"/>
                                      </p:to>
                                    </p:set>
                                    <p:animEffect transition="in" filter="box(in)">
                                      <p:cBhvr>
                                        <p:cTn id="27" dur="500"/>
                                        <p:tgtEl>
                                          <p:spTgt spid="50073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00739">
                                            <p:txEl>
                                              <p:pRg st="4" end="4"/>
                                            </p:txEl>
                                          </p:spTgt>
                                        </p:tgtEl>
                                        <p:attrNameLst>
                                          <p:attrName>style.visibility</p:attrName>
                                        </p:attrNameLst>
                                      </p:cBhvr>
                                      <p:to>
                                        <p:strVal val="visible"/>
                                      </p:to>
                                    </p:set>
                                    <p:animEffect transition="in" filter="box(in)">
                                      <p:cBhvr>
                                        <p:cTn id="32" dur="500"/>
                                        <p:tgtEl>
                                          <p:spTgt spid="50073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00739">
                                            <p:txEl>
                                              <p:pRg st="5" end="5"/>
                                            </p:txEl>
                                          </p:spTgt>
                                        </p:tgtEl>
                                        <p:attrNameLst>
                                          <p:attrName>style.visibility</p:attrName>
                                        </p:attrNameLst>
                                      </p:cBhvr>
                                      <p:to>
                                        <p:strVal val="visible"/>
                                      </p:to>
                                    </p:set>
                                    <p:animEffect transition="in" filter="box(in)">
                                      <p:cBhvr>
                                        <p:cTn id="37" dur="500"/>
                                        <p:tgtEl>
                                          <p:spTgt spid="500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a:extLst>
              <a:ext uri="{FF2B5EF4-FFF2-40B4-BE49-F238E27FC236}">
                <a16:creationId xmlns:a16="http://schemas.microsoft.com/office/drawing/2014/main" id="{5E64ED79-F386-6F17-53B2-5919C29F1CC0}"/>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4C2220F0-D32E-4801-9255-5520118DC661}"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05474" name="灯片编号占位符 4">
            <a:extLst>
              <a:ext uri="{FF2B5EF4-FFF2-40B4-BE49-F238E27FC236}">
                <a16:creationId xmlns:a16="http://schemas.microsoft.com/office/drawing/2014/main" id="{AFFE094A-B59C-3BAA-8F33-9012B7E2A28E}"/>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C4C21183-0CBF-46FD-940C-22097FE2C1AD}" type="slidenum">
              <a:rPr altLang="zh-CN" sz="1000" b="0">
                <a:solidFill>
                  <a:schemeClr val="bg1"/>
                </a:solidFill>
                <a:latin typeface="Arial" panose="020B0604020202020204" pitchFamily="34" charset="0"/>
                <a:ea typeface="宋体" panose="02010600030101010101" pitchFamily="2" charset="-122"/>
              </a:rPr>
              <a:pPr/>
              <a:t>64</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92164" name="Rectangle 2">
            <a:extLst>
              <a:ext uri="{FF2B5EF4-FFF2-40B4-BE49-F238E27FC236}">
                <a16:creationId xmlns:a16="http://schemas.microsoft.com/office/drawing/2014/main" id="{86577EDF-0815-F245-AF2B-1C581F55DC19}"/>
              </a:ext>
            </a:extLst>
          </p:cNvPr>
          <p:cNvSpPr>
            <a:spLocks noGrp="1" noChangeArrowheads="1"/>
          </p:cNvSpPr>
          <p:nvPr>
            <p:ph type="title"/>
          </p:nvPr>
        </p:nvSpPr>
        <p:spPr bwMode="auto">
          <a:xfrm>
            <a:off x="1981200" y="274639"/>
            <a:ext cx="82296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筹资活动现金流量</a:t>
            </a:r>
          </a:p>
        </p:txBody>
      </p:sp>
      <p:sp>
        <p:nvSpPr>
          <p:cNvPr id="92165" name="Rectangle 3">
            <a:extLst>
              <a:ext uri="{FF2B5EF4-FFF2-40B4-BE49-F238E27FC236}">
                <a16:creationId xmlns:a16="http://schemas.microsoft.com/office/drawing/2014/main" id="{016B71B4-162D-FB68-67D9-E2A0C3E8E831}"/>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dirty="0">
                <a:ea typeface="宋体" panose="02010600030101010101" pitchFamily="2" charset="-122"/>
              </a:rPr>
              <a:t>“</a:t>
            </a:r>
            <a:r>
              <a:rPr lang="zh-CN" altLang="en-US" dirty="0">
                <a:ea typeface="宋体" panose="02010600030101010101" pitchFamily="2" charset="-122"/>
              </a:rPr>
              <a:t>取得借款收到的现金”</a:t>
            </a:r>
          </a:p>
          <a:p>
            <a:pPr lvl="1" eaLnBrk="1" hangingPunct="1"/>
            <a:r>
              <a:rPr lang="zh-CN" altLang="en-US" dirty="0">
                <a:latin typeface="Arial" panose="020B0604020202020204" pitchFamily="34" charset="0"/>
                <a:ea typeface="宋体" panose="02010600030101010101" pitchFamily="2" charset="-122"/>
              </a:rPr>
              <a:t>本项目反映企业举借各种短期、长期借款而收到的现金。</a:t>
            </a:r>
          </a:p>
          <a:p>
            <a:pPr lvl="1" eaLnBrk="1" hangingPunct="1"/>
            <a:r>
              <a:rPr lang="zh-CN" altLang="en-US" dirty="0">
                <a:latin typeface="Arial" panose="020B0604020202020204" pitchFamily="34" charset="0"/>
                <a:ea typeface="宋体" panose="02010600030101010101" pitchFamily="2" charset="-122"/>
              </a:rPr>
              <a:t>本项目可以根据</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短期借款</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长期借款</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交易性金融负债</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应付债券</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库存现金</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银行存款</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等科目的记录分析填列。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a:extLst>
              <a:ext uri="{FF2B5EF4-FFF2-40B4-BE49-F238E27FC236}">
                <a16:creationId xmlns:a16="http://schemas.microsoft.com/office/drawing/2014/main" id="{AD529D27-5D0D-101A-93A7-83AE039494B7}"/>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EEF85712-79F2-46F4-8E65-E2F25340D1B8}"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06498" name="灯片编号占位符 4">
            <a:extLst>
              <a:ext uri="{FF2B5EF4-FFF2-40B4-BE49-F238E27FC236}">
                <a16:creationId xmlns:a16="http://schemas.microsoft.com/office/drawing/2014/main" id="{8AF0765B-B509-CC17-72CD-DE0E1AC7C914}"/>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E984CCE7-1C1B-4ABF-8BEB-38C652D29DFF}" type="slidenum">
              <a:rPr altLang="zh-CN" sz="1000" b="0">
                <a:solidFill>
                  <a:schemeClr val="bg1"/>
                </a:solidFill>
                <a:latin typeface="Arial" panose="020B0604020202020204" pitchFamily="34" charset="0"/>
                <a:ea typeface="宋体" panose="02010600030101010101" pitchFamily="2" charset="-122"/>
              </a:rPr>
              <a:pPr/>
              <a:t>65</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93188" name="Rectangle 2">
            <a:extLst>
              <a:ext uri="{FF2B5EF4-FFF2-40B4-BE49-F238E27FC236}">
                <a16:creationId xmlns:a16="http://schemas.microsoft.com/office/drawing/2014/main" id="{2CC6C71E-30DE-0C57-3512-B61DB23B055C}"/>
              </a:ext>
            </a:extLst>
          </p:cNvPr>
          <p:cNvSpPr>
            <a:spLocks noGrp="1" noChangeArrowheads="1"/>
          </p:cNvSpPr>
          <p:nvPr>
            <p:ph type="title"/>
          </p:nvPr>
        </p:nvSpPr>
        <p:spPr bwMode="auto">
          <a:xfrm>
            <a:off x="1981200" y="274638"/>
            <a:ext cx="8229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zh-CN" altLang="en-US" dirty="0">
                <a:latin typeface="黑体" panose="02010609060101010101" pitchFamily="49" charset="-122"/>
                <a:ea typeface="黑体" panose="02010609060101010101" pitchFamily="49" charset="-122"/>
              </a:rPr>
              <a:t>筹资活动现金流量</a:t>
            </a:r>
          </a:p>
        </p:txBody>
      </p:sp>
      <p:sp>
        <p:nvSpPr>
          <p:cNvPr id="93189" name="Rectangle 3">
            <a:extLst>
              <a:ext uri="{FF2B5EF4-FFF2-40B4-BE49-F238E27FC236}">
                <a16:creationId xmlns:a16="http://schemas.microsoft.com/office/drawing/2014/main" id="{706DD15B-D60D-66C3-0F1E-272722F447B2}"/>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dirty="0">
                <a:ea typeface="宋体" panose="02010600030101010101" pitchFamily="2" charset="-122"/>
              </a:rPr>
              <a:t>“</a:t>
            </a:r>
            <a:r>
              <a:rPr lang="zh-CN" altLang="en-US" dirty="0">
                <a:ea typeface="宋体" panose="02010600030101010101" pitchFamily="2" charset="-122"/>
              </a:rPr>
              <a:t>收到的其他与筹资活动有关的现金”</a:t>
            </a:r>
          </a:p>
          <a:p>
            <a:pPr lvl="1" eaLnBrk="1" hangingPunct="1"/>
            <a:r>
              <a:rPr lang="zh-CN" altLang="en-US" dirty="0">
                <a:latin typeface="Arial" panose="020B0604020202020204" pitchFamily="34" charset="0"/>
                <a:ea typeface="宋体" panose="02010600030101010101" pitchFamily="2" charset="-122"/>
              </a:rPr>
              <a:t>本项目反映企业除上述各项目外，收到的其他与筹资活动有关的现金。</a:t>
            </a:r>
          </a:p>
          <a:p>
            <a:pPr lvl="1" eaLnBrk="1" hangingPunct="1"/>
            <a:r>
              <a:rPr lang="zh-CN" altLang="en-US" dirty="0">
                <a:latin typeface="Arial" panose="020B0604020202020204" pitchFamily="34" charset="0"/>
                <a:ea typeface="宋体" panose="02010600030101010101" pitchFamily="2" charset="-122"/>
              </a:rPr>
              <a:t>其他与筹资活动有关的现金，如果价值较大的，应单列项目反映。</a:t>
            </a:r>
          </a:p>
          <a:p>
            <a:pPr lvl="1" eaLnBrk="1" hangingPunct="1"/>
            <a:r>
              <a:rPr lang="zh-CN" altLang="en-US" dirty="0">
                <a:latin typeface="Arial" panose="020B0604020202020204" pitchFamily="34" charset="0"/>
                <a:ea typeface="宋体" panose="02010600030101010101" pitchFamily="2" charset="-122"/>
              </a:rPr>
              <a:t>本项目可根据有关科目的记录分析填列。</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a:extLst>
              <a:ext uri="{FF2B5EF4-FFF2-40B4-BE49-F238E27FC236}">
                <a16:creationId xmlns:a16="http://schemas.microsoft.com/office/drawing/2014/main" id="{31AEF452-64C2-CD51-6DCC-F33E40A0CACF}"/>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8B6BE842-7A06-42CD-ACFA-4E03D4A7EF02}"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07522" name="灯片编号占位符 4">
            <a:extLst>
              <a:ext uri="{FF2B5EF4-FFF2-40B4-BE49-F238E27FC236}">
                <a16:creationId xmlns:a16="http://schemas.microsoft.com/office/drawing/2014/main" id="{508F85EB-C6A7-86B6-FE1B-16A2BF6E5B86}"/>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A9C4069F-325D-4CAC-A65A-DE379B04BCC9}" type="slidenum">
              <a:rPr altLang="zh-CN" sz="1000" b="0">
                <a:solidFill>
                  <a:schemeClr val="bg1"/>
                </a:solidFill>
                <a:latin typeface="Arial" panose="020B0604020202020204" pitchFamily="34" charset="0"/>
                <a:ea typeface="宋体" panose="02010600030101010101" pitchFamily="2" charset="-122"/>
              </a:rPr>
              <a:pPr/>
              <a:t>66</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94212" name="Rectangle 2">
            <a:extLst>
              <a:ext uri="{FF2B5EF4-FFF2-40B4-BE49-F238E27FC236}">
                <a16:creationId xmlns:a16="http://schemas.microsoft.com/office/drawing/2014/main" id="{B2CEE423-B79D-BB90-EBD7-E76684BBB35E}"/>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筹资活动现金流量</a:t>
            </a:r>
          </a:p>
        </p:txBody>
      </p:sp>
      <p:sp>
        <p:nvSpPr>
          <p:cNvPr id="94213" name="Rectangle 3">
            <a:extLst>
              <a:ext uri="{FF2B5EF4-FFF2-40B4-BE49-F238E27FC236}">
                <a16:creationId xmlns:a16="http://schemas.microsoft.com/office/drawing/2014/main" id="{6783CEBC-F026-0E09-B332-B62C3877B8B5}"/>
              </a:ext>
            </a:extLst>
          </p:cNvPr>
          <p:cNvSpPr>
            <a:spLocks noGrp="1" noChangeArrowheads="1"/>
          </p:cNvSpPr>
          <p:nvPr>
            <p:ph idx="1"/>
          </p:nvPr>
        </p:nvSpPr>
        <p:spPr bwMode="auto">
          <a:xfrm>
            <a:off x="1847850" y="1412875"/>
            <a:ext cx="82296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dirty="0">
                <a:ea typeface="宋体" panose="02010600030101010101" pitchFamily="2" charset="-122"/>
              </a:rPr>
              <a:t>“</a:t>
            </a:r>
            <a:r>
              <a:rPr lang="zh-CN" altLang="en-US" dirty="0">
                <a:ea typeface="宋体" panose="02010600030101010101" pitchFamily="2" charset="-122"/>
              </a:rPr>
              <a:t>偿还债务所支付的现金”</a:t>
            </a:r>
          </a:p>
          <a:p>
            <a:pPr lvl="1" eaLnBrk="1" hangingPunct="1"/>
            <a:r>
              <a:rPr lang="zh-CN" altLang="en-US" dirty="0">
                <a:latin typeface="Arial" panose="020B0604020202020204" pitchFamily="34" charset="0"/>
                <a:ea typeface="宋体" panose="02010600030101010101" pitchFamily="2" charset="-122"/>
              </a:rPr>
              <a:t>反映企业以现金偿还债务的本金</a:t>
            </a:r>
          </a:p>
          <a:p>
            <a:pPr lvl="2" eaLnBrk="1" hangingPunct="1"/>
            <a:r>
              <a:rPr lang="zh-CN" altLang="en-US" dirty="0">
                <a:latin typeface="Arial" panose="020B0604020202020204" pitchFamily="34" charset="0"/>
                <a:ea typeface="宋体" panose="02010600030101010101" pitchFamily="2" charset="-122"/>
              </a:rPr>
              <a:t>偿还金融企业的借款本金、偿还债券本金等所导致的现金流出</a:t>
            </a:r>
          </a:p>
          <a:p>
            <a:pPr lvl="1" eaLnBrk="1" hangingPunct="1"/>
            <a:r>
              <a:rPr lang="zh-CN" altLang="en-US" dirty="0">
                <a:latin typeface="Arial" panose="020B0604020202020204" pitchFamily="34" charset="0"/>
                <a:ea typeface="宋体" panose="02010600030101010101" pitchFamily="2" charset="-122"/>
              </a:rPr>
              <a:t>企业偿还的借款利息、债券利息，在</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分配股利、利润或偿付利息所支付的现金</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项目反映，不包括在本项目内</a:t>
            </a:r>
          </a:p>
          <a:p>
            <a:pPr lvl="1" eaLnBrk="1" hangingPunct="1"/>
            <a:r>
              <a:rPr lang="zh-CN" altLang="en-US" dirty="0">
                <a:latin typeface="Arial" panose="020B0604020202020204" pitchFamily="34" charset="0"/>
                <a:ea typeface="宋体" panose="02010600030101010101" pitchFamily="2" charset="-122"/>
              </a:rPr>
              <a:t>可根据</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短期借款</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长期借款</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交易性金融负债</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应付债券</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库存现金</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银行存款</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等科目的记录分析填列</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a:extLst>
              <a:ext uri="{FF2B5EF4-FFF2-40B4-BE49-F238E27FC236}">
                <a16:creationId xmlns:a16="http://schemas.microsoft.com/office/drawing/2014/main" id="{AC5EA1DB-4ACA-F1CE-17A3-792E90AF1136}"/>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CE351CB1-3550-4F5A-9C62-632E441B70F6}"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08546" name="灯片编号占位符 4">
            <a:extLst>
              <a:ext uri="{FF2B5EF4-FFF2-40B4-BE49-F238E27FC236}">
                <a16:creationId xmlns:a16="http://schemas.microsoft.com/office/drawing/2014/main" id="{FE68A1D2-8F20-B699-973F-7657515EF5AB}"/>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86D7990B-6A8A-4B30-8A68-899099414D61}" type="slidenum">
              <a:rPr altLang="zh-CN" sz="1000" b="0">
                <a:solidFill>
                  <a:schemeClr val="bg1"/>
                </a:solidFill>
                <a:latin typeface="Arial" panose="020B0604020202020204" pitchFamily="34" charset="0"/>
                <a:ea typeface="宋体" panose="02010600030101010101" pitchFamily="2" charset="-122"/>
              </a:rPr>
              <a:pPr/>
              <a:t>67</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95236" name="Rectangle 2">
            <a:extLst>
              <a:ext uri="{FF2B5EF4-FFF2-40B4-BE49-F238E27FC236}">
                <a16:creationId xmlns:a16="http://schemas.microsoft.com/office/drawing/2014/main" id="{D9482EAD-4BBA-7707-53A8-17853DF2ED6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筹资活动现金流量</a:t>
            </a:r>
          </a:p>
        </p:txBody>
      </p:sp>
      <p:sp>
        <p:nvSpPr>
          <p:cNvPr id="95237" name="Rectangle 3">
            <a:extLst>
              <a:ext uri="{FF2B5EF4-FFF2-40B4-BE49-F238E27FC236}">
                <a16:creationId xmlns:a16="http://schemas.microsoft.com/office/drawing/2014/main" id="{64AA91B4-1FA6-87E7-E8D3-2A7589387E85}"/>
              </a:ext>
            </a:extLst>
          </p:cNvPr>
          <p:cNvSpPr>
            <a:spLocks noGrp="1" noChangeArrowheads="1"/>
          </p:cNvSpPr>
          <p:nvPr>
            <p:ph idx="1"/>
          </p:nvPr>
        </p:nvSpPr>
        <p:spPr bwMode="auto">
          <a:xfrm>
            <a:off x="1847850" y="1412875"/>
            <a:ext cx="82296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dirty="0">
                <a:ea typeface="宋体" panose="02010600030101010101" pitchFamily="2" charset="-122"/>
              </a:rPr>
              <a:t>“</a:t>
            </a:r>
            <a:r>
              <a:rPr lang="zh-CN" altLang="en-US" dirty="0">
                <a:ea typeface="宋体" panose="02010600030101010101" pitchFamily="2" charset="-122"/>
              </a:rPr>
              <a:t>分配股利、利润和偿付利息所支付的现金”</a:t>
            </a:r>
          </a:p>
          <a:p>
            <a:pPr lvl="1" eaLnBrk="1" hangingPunct="1"/>
            <a:r>
              <a:rPr lang="zh-CN" altLang="en-US" dirty="0">
                <a:latin typeface="Arial" panose="020B0604020202020204" pitchFamily="34" charset="0"/>
                <a:ea typeface="宋体" panose="02010600030101010101" pitchFamily="2" charset="-122"/>
              </a:rPr>
              <a:t>反映企业实际支付的现金股利、利润，以及支付的借款利息和债券利息等</a:t>
            </a:r>
          </a:p>
          <a:p>
            <a:pPr lvl="1" eaLnBrk="1" hangingPunct="1"/>
            <a:r>
              <a:rPr lang="zh-CN" altLang="en-US" dirty="0">
                <a:latin typeface="Arial" panose="020B0604020202020204" pitchFamily="34" charset="0"/>
                <a:ea typeface="宋体" panose="02010600030101010101" pitchFamily="2" charset="-122"/>
              </a:rPr>
              <a:t>可根据</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应付股利</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应付利息</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利润分配</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财务费用</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在建工程</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制造费用</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研发支出</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库存现金</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银行存款</a:t>
            </a:r>
            <a:r>
              <a:rPr lang="zh-CN" altLang="en-US" dirty="0">
                <a:latin typeface="Verdana" panose="020B060403050404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等科目的记录分析填列。</a:t>
            </a:r>
          </a:p>
          <a:p>
            <a:pPr eaLnBrk="1" hangingPunct="1"/>
            <a:r>
              <a:rPr lang="zh-CN" altLang="en-US" dirty="0">
                <a:ea typeface="宋体" panose="02010600030101010101" pitchFamily="2" charset="-122"/>
              </a:rPr>
              <a:t>不同用途的借款，其利息的开支渠道不一样，如在建工程、财务费用等，均在本项目中反映。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a:extLst>
              <a:ext uri="{FF2B5EF4-FFF2-40B4-BE49-F238E27FC236}">
                <a16:creationId xmlns:a16="http://schemas.microsoft.com/office/drawing/2014/main" id="{B6A97701-13CC-B399-9FDE-AFC06A46A3DE}"/>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4A1E5012-AF5E-4CD6-A9A1-E171F6D92A73}"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10594" name="灯片编号占位符 4">
            <a:extLst>
              <a:ext uri="{FF2B5EF4-FFF2-40B4-BE49-F238E27FC236}">
                <a16:creationId xmlns:a16="http://schemas.microsoft.com/office/drawing/2014/main" id="{C92ED1EB-F03D-1BB1-6705-07ED13053AB3}"/>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BE93CAF6-27BB-4894-A04E-D631EBF05757}" type="slidenum">
              <a:rPr altLang="zh-CN" sz="1000" b="0">
                <a:solidFill>
                  <a:schemeClr val="bg1"/>
                </a:solidFill>
                <a:latin typeface="Arial" panose="020B0604020202020204" pitchFamily="34" charset="0"/>
                <a:ea typeface="宋体" panose="02010600030101010101" pitchFamily="2" charset="-122"/>
              </a:rPr>
              <a:pPr/>
              <a:t>68</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96260" name="Rectangle 2">
            <a:extLst>
              <a:ext uri="{FF2B5EF4-FFF2-40B4-BE49-F238E27FC236}">
                <a16:creationId xmlns:a16="http://schemas.microsoft.com/office/drawing/2014/main" id="{60B73EDB-D98D-53F4-7325-0DAEAB715EF1}"/>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筹资活动现金流量</a:t>
            </a:r>
          </a:p>
        </p:txBody>
      </p:sp>
      <p:sp>
        <p:nvSpPr>
          <p:cNvPr id="96261" name="Rectangle 3">
            <a:extLst>
              <a:ext uri="{FF2B5EF4-FFF2-40B4-BE49-F238E27FC236}">
                <a16:creationId xmlns:a16="http://schemas.microsoft.com/office/drawing/2014/main" id="{C103CA91-F2B8-9A63-9DEE-1A54576DA8A4}"/>
              </a:ext>
            </a:extLst>
          </p:cNvPr>
          <p:cNvSpPr>
            <a:spLocks noGrp="1" noChangeArrowheads="1"/>
          </p:cNvSpPr>
          <p:nvPr>
            <p:ph idx="1"/>
          </p:nvPr>
        </p:nvSpPr>
        <p:spPr bwMode="auto">
          <a:xfrm>
            <a:off x="1847850" y="1412875"/>
            <a:ext cx="82296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dirty="0">
                <a:ea typeface="宋体" panose="02010600030101010101" pitchFamily="2" charset="-122"/>
              </a:rPr>
              <a:t>“</a:t>
            </a:r>
            <a:r>
              <a:rPr lang="zh-CN" altLang="en-US" dirty="0">
                <a:ea typeface="宋体" panose="02010600030101010101" pitchFamily="2" charset="-122"/>
              </a:rPr>
              <a:t>支付的其他与筹资活动有关的现金”</a:t>
            </a:r>
          </a:p>
          <a:p>
            <a:pPr lvl="1" eaLnBrk="1" hangingPunct="1"/>
            <a:r>
              <a:rPr lang="zh-CN" altLang="en-US" dirty="0">
                <a:latin typeface="Arial" panose="020B0604020202020204" pitchFamily="34" charset="0"/>
                <a:ea typeface="宋体" panose="02010600030101010101" pitchFamily="2" charset="-122"/>
              </a:rPr>
              <a:t>反映企业除了上述各项外，所形成的其他与筹资活动的有关现金流出</a:t>
            </a:r>
            <a:endParaRPr lang="en-US" altLang="zh-CN"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如，以发行股票等方式筹集资金而由企业直接支付的审计、咨询等费用。融资租赁各期支付的现金、以分期付款方式构建固定资产、无形资产等各期支付的现金等。</a:t>
            </a:r>
          </a:p>
          <a:p>
            <a:pPr lvl="1" eaLnBrk="1" hangingPunct="1"/>
            <a:r>
              <a:rPr lang="zh-CN" altLang="en-US" dirty="0">
                <a:latin typeface="Arial" panose="020B0604020202020204" pitchFamily="34" charset="0"/>
                <a:ea typeface="宋体" panose="02010600030101010101" pitchFamily="2" charset="-122"/>
              </a:rPr>
              <a:t>价值较大的其他现金流出（单独反映）</a:t>
            </a:r>
          </a:p>
          <a:p>
            <a:pPr eaLnBrk="1" hangingPunct="1"/>
            <a:endParaRPr lang="zh-CN" altLang="en-US" dirty="0">
              <a:ea typeface="宋体" panose="02010600030101010101" pitchFamily="2" charset="-122"/>
            </a:endParaRPr>
          </a:p>
          <a:p>
            <a:pPr eaLnBrk="1" hangingPunct="1"/>
            <a:endParaRPr lang="zh-CN" altLang="en-US" dirty="0">
              <a:ea typeface="宋体" panose="02010600030101010101" pitchFamily="2" charset="-122"/>
            </a:endParaRPr>
          </a:p>
          <a:p>
            <a:pPr lvl="1" eaLnBrk="1" hangingPunct="1"/>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a:extLst>
              <a:ext uri="{FF2B5EF4-FFF2-40B4-BE49-F238E27FC236}">
                <a16:creationId xmlns:a16="http://schemas.microsoft.com/office/drawing/2014/main" id="{5C53761E-3AF5-222B-E6FF-19DA6BA1FF67}"/>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DED1CF9-5650-4361-B948-5DAF99109D0E}"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11618" name="灯片编号占位符 4">
            <a:extLst>
              <a:ext uri="{FF2B5EF4-FFF2-40B4-BE49-F238E27FC236}">
                <a16:creationId xmlns:a16="http://schemas.microsoft.com/office/drawing/2014/main" id="{C4A347A6-4C63-3951-FC4A-CA7C80E308F7}"/>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8E1F02C4-6408-4B14-BBD2-268F82CF3E0C}" type="slidenum">
              <a:rPr altLang="zh-CN" sz="1000" b="0">
                <a:solidFill>
                  <a:schemeClr val="bg1"/>
                </a:solidFill>
                <a:latin typeface="Arial" panose="020B0604020202020204" pitchFamily="34" charset="0"/>
                <a:ea typeface="宋体" panose="02010600030101010101" pitchFamily="2" charset="-122"/>
              </a:rPr>
              <a:pPr/>
              <a:t>69</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97284" name="Rectangle 2">
            <a:extLst>
              <a:ext uri="{FF2B5EF4-FFF2-40B4-BE49-F238E27FC236}">
                <a16:creationId xmlns:a16="http://schemas.microsoft.com/office/drawing/2014/main" id="{760442A5-96C3-4BF0-62A1-38AEC1A585AF}"/>
              </a:ext>
            </a:extLst>
          </p:cNvPr>
          <p:cNvSpPr>
            <a:spLocks noGrp="1" noChangeArrowheads="1"/>
          </p:cNvSpPr>
          <p:nvPr>
            <p:ph type="title"/>
          </p:nvPr>
        </p:nvSpPr>
        <p:spPr bwMode="auto">
          <a:xfrm>
            <a:off x="1774825" y="274639"/>
            <a:ext cx="8435975"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zh-CN" altLang="en-US" dirty="0">
                <a:latin typeface="黑体" panose="02010609060101010101" pitchFamily="49" charset="-122"/>
                <a:ea typeface="黑体" panose="02010609060101010101" pitchFamily="49" charset="-122"/>
              </a:rPr>
              <a:t>汇率变动对现金及现金等价物的影响 </a:t>
            </a:r>
          </a:p>
        </p:txBody>
      </p:sp>
      <p:sp>
        <p:nvSpPr>
          <p:cNvPr id="97285" name="Rectangle 3">
            <a:extLst>
              <a:ext uri="{FF2B5EF4-FFF2-40B4-BE49-F238E27FC236}">
                <a16:creationId xmlns:a16="http://schemas.microsoft.com/office/drawing/2014/main" id="{398421F0-94B5-7C9F-C306-704B21BD9327}"/>
              </a:ext>
            </a:extLst>
          </p:cNvPr>
          <p:cNvSpPr>
            <a:spLocks noGrp="1" noChangeArrowheads="1"/>
          </p:cNvSpPr>
          <p:nvPr>
            <p:ph idx="1"/>
          </p:nvPr>
        </p:nvSpPr>
        <p:spPr bwMode="auto">
          <a:xfrm>
            <a:off x="1774825" y="1268414"/>
            <a:ext cx="8713788"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sz="3200">
                <a:ea typeface="宋体" panose="02010600030101010101" pitchFamily="2" charset="-122"/>
              </a:rPr>
              <a:t>编制现金流量表时，应当将企业外币现金流量以及境外子公司的现金流量折算成记账本位币。</a:t>
            </a:r>
          </a:p>
          <a:p>
            <a:pPr eaLnBrk="1" hangingPunct="1"/>
            <a:r>
              <a:rPr lang="zh-CN" altLang="en-US" sz="3200">
                <a:ea typeface="宋体" panose="02010600030101010101" pitchFamily="2" charset="-122"/>
              </a:rPr>
              <a:t>现金流量表准则规定，外币现金流量以及境外子公司的现金流量，应当采用现金流量发生日的即期汇率或按照系统合理的方法确定的、与现金流量发生日即期汇率近似的汇率折算。</a:t>
            </a:r>
          </a:p>
          <a:p>
            <a:pPr eaLnBrk="1" hangingPunct="1"/>
            <a:r>
              <a:rPr lang="zh-CN" altLang="en-US" sz="3200">
                <a:ea typeface="宋体" panose="02010600030101010101" pitchFamily="2" charset="-122"/>
              </a:rPr>
              <a:t>汇率变动对现金的影响额应当作为调节项目，在现金流量表中单独列报。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93E2008-169A-A98A-3189-9A677FE32543}"/>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35843" name="Rectangle 3">
            <a:extLst>
              <a:ext uri="{FF2B5EF4-FFF2-40B4-BE49-F238E27FC236}">
                <a16:creationId xmlns:a16="http://schemas.microsoft.com/office/drawing/2014/main" id="{16088391-7C10-CB6D-983A-4261319F6A21}"/>
              </a:ext>
            </a:extLst>
          </p:cNvPr>
          <p:cNvSpPr>
            <a:spLocks noGrp="1" noChangeArrowheads="1"/>
          </p:cNvSpPr>
          <p:nvPr>
            <p:ph idx="1"/>
          </p:nvPr>
        </p:nvSpPr>
        <p:spPr bwMode="auto">
          <a:xfrm>
            <a:off x="2244726" y="2420938"/>
            <a:ext cx="7345363"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a:lnSpc>
                <a:spcPct val="150000"/>
              </a:lnSpc>
              <a:buNone/>
            </a:pPr>
            <a:r>
              <a:rPr lang="zh-CN" altLang="en-US" sz="2400">
                <a:latin typeface="微软雅黑" panose="020B0503020204020204" pitchFamily="34" charset="-122"/>
                <a:ea typeface="微软雅黑" panose="020B0503020204020204" pitchFamily="34" charset="-122"/>
              </a:rPr>
              <a:t>掌握现金及现金等价物的概念；</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掌握现金流量的含义与分类；</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掌握现金流量表的格式和内容；</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掌握现金流量表项目之间的勾稽关系；</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掌握现金流量表与资产负债表和利润表间的勾稽关系。</a:t>
            </a:r>
          </a:p>
        </p:txBody>
      </p:sp>
      <p:sp>
        <p:nvSpPr>
          <p:cNvPr id="35844" name="Rectangle 1026">
            <a:extLst>
              <a:ext uri="{FF2B5EF4-FFF2-40B4-BE49-F238E27FC236}">
                <a16:creationId xmlns:a16="http://schemas.microsoft.com/office/drawing/2014/main" id="{778F7B09-09F7-A369-C526-76A660FC0A2E}"/>
              </a:ext>
            </a:extLst>
          </p:cNvPr>
          <p:cNvSpPr txBox="1">
            <a:spLocks noChangeArrowheads="1"/>
          </p:cNvSpPr>
          <p:nvPr/>
        </p:nvSpPr>
        <p:spPr bwMode="auto">
          <a:xfrm>
            <a:off x="2244726" y="1412875"/>
            <a:ext cx="5815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本章学习目标</a:t>
            </a:r>
          </a:p>
        </p:txBody>
      </p:sp>
      <p:pic>
        <p:nvPicPr>
          <p:cNvPr id="35845" name="图片 3">
            <a:extLst>
              <a:ext uri="{FF2B5EF4-FFF2-40B4-BE49-F238E27FC236}">
                <a16:creationId xmlns:a16="http://schemas.microsoft.com/office/drawing/2014/main" id="{E4928F9E-D5F0-EEDD-5FA4-37BC7CC29E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0826" y="476251"/>
            <a:ext cx="911542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a:extLst>
              <a:ext uri="{FF2B5EF4-FFF2-40B4-BE49-F238E27FC236}">
                <a16:creationId xmlns:a16="http://schemas.microsoft.com/office/drawing/2014/main" id="{5C53761E-3AF5-222B-E6FF-19DA6BA1FF67}"/>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DED1CF9-5650-4361-B948-5DAF99109D0E}"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11618" name="灯片编号占位符 4">
            <a:extLst>
              <a:ext uri="{FF2B5EF4-FFF2-40B4-BE49-F238E27FC236}">
                <a16:creationId xmlns:a16="http://schemas.microsoft.com/office/drawing/2014/main" id="{C4A347A6-4C63-3951-FC4A-CA7C80E308F7}"/>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8E1F02C4-6408-4B14-BBD2-268F82CF3E0C}" type="slidenum">
              <a:rPr altLang="zh-CN" sz="1000" b="0">
                <a:solidFill>
                  <a:schemeClr val="bg1"/>
                </a:solidFill>
                <a:latin typeface="Arial" panose="020B0604020202020204" pitchFamily="34" charset="0"/>
                <a:ea typeface="宋体" panose="02010600030101010101" pitchFamily="2" charset="-122"/>
              </a:rPr>
              <a:pPr/>
              <a:t>70</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97284" name="Rectangle 2">
            <a:extLst>
              <a:ext uri="{FF2B5EF4-FFF2-40B4-BE49-F238E27FC236}">
                <a16:creationId xmlns:a16="http://schemas.microsoft.com/office/drawing/2014/main" id="{760442A5-96C3-4BF0-62A1-38AEC1A585AF}"/>
              </a:ext>
            </a:extLst>
          </p:cNvPr>
          <p:cNvSpPr>
            <a:spLocks noGrp="1" noChangeArrowheads="1"/>
          </p:cNvSpPr>
          <p:nvPr>
            <p:ph type="title"/>
          </p:nvPr>
        </p:nvSpPr>
        <p:spPr bwMode="auto">
          <a:xfrm>
            <a:off x="1774825" y="274639"/>
            <a:ext cx="8435975"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现金及现金等价物增加额</a:t>
            </a:r>
          </a:p>
        </p:txBody>
      </p:sp>
      <p:sp>
        <p:nvSpPr>
          <p:cNvPr id="97285" name="Rectangle 3">
            <a:extLst>
              <a:ext uri="{FF2B5EF4-FFF2-40B4-BE49-F238E27FC236}">
                <a16:creationId xmlns:a16="http://schemas.microsoft.com/office/drawing/2014/main" id="{398421F0-94B5-7C9F-C306-704B21BD9327}"/>
              </a:ext>
            </a:extLst>
          </p:cNvPr>
          <p:cNvSpPr>
            <a:spLocks noGrp="1" noChangeArrowheads="1"/>
          </p:cNvSpPr>
          <p:nvPr>
            <p:ph idx="1"/>
          </p:nvPr>
        </p:nvSpPr>
        <p:spPr bwMode="auto">
          <a:xfrm>
            <a:off x="1497012" y="1944275"/>
            <a:ext cx="8713788"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sz="3200" dirty="0">
                <a:ea typeface="宋体" panose="02010600030101010101" pitchFamily="2" charset="-122"/>
              </a:rPr>
              <a:t>该项目反映企业本期现金的净增加或净减少，是上述三类现金流量净额与汇率变动对现金及现金等价物的影响额的合计数。</a:t>
            </a:r>
          </a:p>
        </p:txBody>
      </p:sp>
    </p:spTree>
    <p:extLst>
      <p:ext uri="{BB962C8B-B14F-4D97-AF65-F5344CB8AC3E}">
        <p14:creationId xmlns:p14="http://schemas.microsoft.com/office/powerpoint/2010/main" val="2453632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a:extLst>
              <a:ext uri="{FF2B5EF4-FFF2-40B4-BE49-F238E27FC236}">
                <a16:creationId xmlns:a16="http://schemas.microsoft.com/office/drawing/2014/main" id="{5C53761E-3AF5-222B-E6FF-19DA6BA1FF67}"/>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DED1CF9-5650-4361-B948-5DAF99109D0E}"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11618" name="灯片编号占位符 4">
            <a:extLst>
              <a:ext uri="{FF2B5EF4-FFF2-40B4-BE49-F238E27FC236}">
                <a16:creationId xmlns:a16="http://schemas.microsoft.com/office/drawing/2014/main" id="{C4A347A6-4C63-3951-FC4A-CA7C80E308F7}"/>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8E1F02C4-6408-4B14-BBD2-268F82CF3E0C}" type="slidenum">
              <a:rPr altLang="zh-CN" sz="1000" b="0">
                <a:solidFill>
                  <a:schemeClr val="bg1"/>
                </a:solidFill>
                <a:latin typeface="Arial" panose="020B0604020202020204" pitchFamily="34" charset="0"/>
                <a:ea typeface="宋体" panose="02010600030101010101" pitchFamily="2" charset="-122"/>
              </a:rPr>
              <a:pPr/>
              <a:t>71</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97284" name="Rectangle 2">
            <a:extLst>
              <a:ext uri="{FF2B5EF4-FFF2-40B4-BE49-F238E27FC236}">
                <a16:creationId xmlns:a16="http://schemas.microsoft.com/office/drawing/2014/main" id="{760442A5-96C3-4BF0-62A1-38AEC1A585AF}"/>
              </a:ext>
            </a:extLst>
          </p:cNvPr>
          <p:cNvSpPr>
            <a:spLocks noGrp="1" noChangeArrowheads="1"/>
          </p:cNvSpPr>
          <p:nvPr>
            <p:ph type="title"/>
          </p:nvPr>
        </p:nvSpPr>
        <p:spPr bwMode="auto">
          <a:xfrm>
            <a:off x="1774825" y="274639"/>
            <a:ext cx="8435975"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期末现金及现金等价物余额</a:t>
            </a:r>
          </a:p>
        </p:txBody>
      </p:sp>
      <p:sp>
        <p:nvSpPr>
          <p:cNvPr id="97285" name="Rectangle 3">
            <a:extLst>
              <a:ext uri="{FF2B5EF4-FFF2-40B4-BE49-F238E27FC236}">
                <a16:creationId xmlns:a16="http://schemas.microsoft.com/office/drawing/2014/main" id="{398421F0-94B5-7C9F-C306-704B21BD9327}"/>
              </a:ext>
            </a:extLst>
          </p:cNvPr>
          <p:cNvSpPr>
            <a:spLocks noGrp="1" noChangeArrowheads="1"/>
          </p:cNvSpPr>
          <p:nvPr>
            <p:ph idx="1"/>
          </p:nvPr>
        </p:nvSpPr>
        <p:spPr bwMode="auto">
          <a:xfrm>
            <a:off x="1739106" y="1673225"/>
            <a:ext cx="8713788"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sz="3200" dirty="0">
                <a:ea typeface="宋体" panose="02010600030101010101" pitchFamily="2" charset="-122"/>
              </a:rPr>
              <a:t>该项目反映本期期末现金及现金等价物的期末余额数，根据本期现金及现金等价物净增加额加上期初余额计算得出。</a:t>
            </a:r>
          </a:p>
        </p:txBody>
      </p:sp>
    </p:spTree>
    <p:extLst>
      <p:ext uri="{BB962C8B-B14F-4D97-AF65-F5344CB8AC3E}">
        <p14:creationId xmlns:p14="http://schemas.microsoft.com/office/powerpoint/2010/main" val="26987239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a:extLst>
              <a:ext uri="{FF2B5EF4-FFF2-40B4-BE49-F238E27FC236}">
                <a16:creationId xmlns:a16="http://schemas.microsoft.com/office/drawing/2014/main" id="{DC855FAF-2E7C-5279-8D7A-883FE88452A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69B19894-ABD9-4262-8423-4EFE42E7868E}"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16738" name="灯片编号占位符 4">
            <a:extLst>
              <a:ext uri="{FF2B5EF4-FFF2-40B4-BE49-F238E27FC236}">
                <a16:creationId xmlns:a16="http://schemas.microsoft.com/office/drawing/2014/main" id="{8DDD0A9B-9F4D-3629-77EB-CC61FC513063}"/>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652FD8EC-3C9F-455A-9891-7113A3D9BF31}" type="slidenum">
              <a:rPr altLang="zh-CN" sz="1000" b="0">
                <a:solidFill>
                  <a:schemeClr val="bg1"/>
                </a:solidFill>
                <a:latin typeface="Arial" panose="020B0604020202020204" pitchFamily="34" charset="0"/>
                <a:ea typeface="宋体" panose="02010600030101010101" pitchFamily="2" charset="-122"/>
              </a:rPr>
              <a:pPr/>
              <a:t>72</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98308" name="Rectangle 2">
            <a:extLst>
              <a:ext uri="{FF2B5EF4-FFF2-40B4-BE49-F238E27FC236}">
                <a16:creationId xmlns:a16="http://schemas.microsoft.com/office/drawing/2014/main" id="{73FFF103-9E15-275B-BA3D-D2F08D30881B}"/>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现金流量表补充资料</a:t>
            </a:r>
          </a:p>
        </p:txBody>
      </p:sp>
      <p:sp>
        <p:nvSpPr>
          <p:cNvPr id="98309" name="Rectangle 3">
            <a:extLst>
              <a:ext uri="{FF2B5EF4-FFF2-40B4-BE49-F238E27FC236}">
                <a16:creationId xmlns:a16="http://schemas.microsoft.com/office/drawing/2014/main" id="{2DD961EB-8A67-AA87-30E4-6771EBE18202}"/>
              </a:ext>
            </a:extLst>
          </p:cNvPr>
          <p:cNvSpPr>
            <a:spLocks noGrp="1" noChangeArrowheads="1"/>
          </p:cNvSpPr>
          <p:nvPr>
            <p:ph idx="1"/>
          </p:nvPr>
        </p:nvSpPr>
        <p:spPr bwMode="auto">
          <a:xfrm>
            <a:off x="1847850" y="1125538"/>
            <a:ext cx="8229600" cy="1079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ea typeface="宋体" panose="02010600030101010101" pitchFamily="2" charset="-122"/>
              </a:rPr>
              <a:t>附注披露补充资料的内容取决于“经营活动产生的现金流量”部分是采用直接法还是间接法</a:t>
            </a:r>
          </a:p>
        </p:txBody>
      </p:sp>
      <p:sp>
        <p:nvSpPr>
          <p:cNvPr id="98310" name="AutoShape 4">
            <a:extLst>
              <a:ext uri="{FF2B5EF4-FFF2-40B4-BE49-F238E27FC236}">
                <a16:creationId xmlns:a16="http://schemas.microsoft.com/office/drawing/2014/main" id="{DC9F60C8-81C3-F42F-F9F9-F58E5DB93EAF}"/>
              </a:ext>
            </a:extLst>
          </p:cNvPr>
          <p:cNvSpPr>
            <a:spLocks noChangeArrowheads="1"/>
          </p:cNvSpPr>
          <p:nvPr/>
        </p:nvSpPr>
        <p:spPr bwMode="auto">
          <a:xfrm>
            <a:off x="2135188" y="2276476"/>
            <a:ext cx="7777162"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grpSp>
        <p:nvGrpSpPr>
          <p:cNvPr id="98311" name="Group 5">
            <a:extLst>
              <a:ext uri="{FF2B5EF4-FFF2-40B4-BE49-F238E27FC236}">
                <a16:creationId xmlns:a16="http://schemas.microsoft.com/office/drawing/2014/main" id="{CD362196-4679-5E43-B59D-154EF7C49475}"/>
              </a:ext>
            </a:extLst>
          </p:cNvPr>
          <p:cNvGrpSpPr>
            <a:grpSpLocks/>
          </p:cNvGrpSpPr>
          <p:nvPr/>
        </p:nvGrpSpPr>
        <p:grpSpPr bwMode="auto">
          <a:xfrm>
            <a:off x="2279651" y="2851877"/>
            <a:ext cx="2170113" cy="3240948"/>
            <a:chOff x="720" y="1096"/>
            <a:chExt cx="1367" cy="2600"/>
          </a:xfrm>
        </p:grpSpPr>
        <p:sp>
          <p:nvSpPr>
            <p:cNvPr id="98341" name="AutoShape 6">
              <a:extLst>
                <a:ext uri="{FF2B5EF4-FFF2-40B4-BE49-F238E27FC236}">
                  <a16:creationId xmlns:a16="http://schemas.microsoft.com/office/drawing/2014/main" id="{55CF3F21-E293-F612-95E2-B79F61AF9336}"/>
                </a:ext>
              </a:extLst>
            </p:cNvPr>
            <p:cNvSpPr>
              <a:spLocks noChangeArrowheads="1"/>
            </p:cNvSpPr>
            <p:nvPr/>
          </p:nvSpPr>
          <p:spPr bwMode="auto">
            <a:xfrm>
              <a:off x="720" y="1348"/>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42" name="AutoShape 7">
              <a:extLst>
                <a:ext uri="{FF2B5EF4-FFF2-40B4-BE49-F238E27FC236}">
                  <a16:creationId xmlns:a16="http://schemas.microsoft.com/office/drawing/2014/main" id="{72F028D8-594F-BF61-3FB4-5B5222C2C3EE}"/>
                </a:ext>
              </a:extLst>
            </p:cNvPr>
            <p:cNvSpPr>
              <a:spLocks noChangeArrowheads="1"/>
            </p:cNvSpPr>
            <p:nvPr/>
          </p:nvSpPr>
          <p:spPr bwMode="auto">
            <a:xfrm>
              <a:off x="741" y="1353"/>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43" name="AutoShape 8">
              <a:extLst>
                <a:ext uri="{FF2B5EF4-FFF2-40B4-BE49-F238E27FC236}">
                  <a16:creationId xmlns:a16="http://schemas.microsoft.com/office/drawing/2014/main" id="{737A60E2-7AA5-B9AE-96AF-CA81414E1567}"/>
                </a:ext>
              </a:extLst>
            </p:cNvPr>
            <p:cNvSpPr>
              <a:spLocks noChangeArrowheads="1"/>
            </p:cNvSpPr>
            <p:nvPr/>
          </p:nvSpPr>
          <p:spPr bwMode="auto">
            <a:xfrm>
              <a:off x="752" y="2653"/>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44" name="AutoShape 9">
              <a:extLst>
                <a:ext uri="{FF2B5EF4-FFF2-40B4-BE49-F238E27FC236}">
                  <a16:creationId xmlns:a16="http://schemas.microsoft.com/office/drawing/2014/main" id="{759CC627-2867-C1AF-E56D-071149E7AC4D}"/>
                </a:ext>
              </a:extLst>
            </p:cNvPr>
            <p:cNvSpPr>
              <a:spLocks noChangeArrowheads="1"/>
            </p:cNvSpPr>
            <p:nvPr/>
          </p:nvSpPr>
          <p:spPr bwMode="auto">
            <a:xfrm>
              <a:off x="752" y="1367"/>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45" name="AutoShape 10">
              <a:extLst>
                <a:ext uri="{FF2B5EF4-FFF2-40B4-BE49-F238E27FC236}">
                  <a16:creationId xmlns:a16="http://schemas.microsoft.com/office/drawing/2014/main" id="{25BC526A-830C-C9F7-67E2-3FE8A43CB8F0}"/>
                </a:ext>
              </a:extLst>
            </p:cNvPr>
            <p:cNvSpPr>
              <a:spLocks noChangeArrowheads="1"/>
            </p:cNvSpPr>
            <p:nvPr/>
          </p:nvSpPr>
          <p:spPr bwMode="auto">
            <a:xfrm>
              <a:off x="724" y="3148"/>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46" name="AutoShape 11">
              <a:extLst>
                <a:ext uri="{FF2B5EF4-FFF2-40B4-BE49-F238E27FC236}">
                  <a16:creationId xmlns:a16="http://schemas.microsoft.com/office/drawing/2014/main" id="{E6C93901-DE38-BB63-EFF6-7B8A47BC7CD1}"/>
                </a:ext>
              </a:extLst>
            </p:cNvPr>
            <p:cNvSpPr>
              <a:spLocks noChangeArrowheads="1"/>
            </p:cNvSpPr>
            <p:nvPr/>
          </p:nvSpPr>
          <p:spPr bwMode="auto">
            <a:xfrm>
              <a:off x="752" y="3163"/>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nvGrpSpPr>
            <p:cNvPr id="98347" name="Group 12">
              <a:extLst>
                <a:ext uri="{FF2B5EF4-FFF2-40B4-BE49-F238E27FC236}">
                  <a16:creationId xmlns:a16="http://schemas.microsoft.com/office/drawing/2014/main" id="{0927B4BB-4211-D297-140B-F3035B28E33D}"/>
                </a:ext>
              </a:extLst>
            </p:cNvPr>
            <p:cNvGrpSpPr>
              <a:grpSpLocks/>
            </p:cNvGrpSpPr>
            <p:nvPr/>
          </p:nvGrpSpPr>
          <p:grpSpPr bwMode="auto">
            <a:xfrm>
              <a:off x="1189" y="1096"/>
              <a:ext cx="405" cy="521"/>
              <a:chOff x="1289" y="486"/>
              <a:chExt cx="668" cy="859"/>
            </a:xfrm>
          </p:grpSpPr>
          <p:sp>
            <p:nvSpPr>
              <p:cNvPr id="98350" name="Oval 13">
                <a:extLst>
                  <a:ext uri="{FF2B5EF4-FFF2-40B4-BE49-F238E27FC236}">
                    <a16:creationId xmlns:a16="http://schemas.microsoft.com/office/drawing/2014/main" id="{2133256F-1C8E-7725-EBE9-DEE472CC32A9}"/>
                  </a:ext>
                </a:extLst>
              </p:cNvPr>
              <p:cNvSpPr>
                <a:spLocks noChangeArrowheads="1"/>
              </p:cNvSpPr>
              <p:nvPr/>
            </p:nvSpPr>
            <p:spPr bwMode="auto">
              <a:xfrm>
                <a:off x="1289" y="486"/>
                <a:ext cx="668" cy="859"/>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51" name="Oval 14">
                <a:extLst>
                  <a:ext uri="{FF2B5EF4-FFF2-40B4-BE49-F238E27FC236}">
                    <a16:creationId xmlns:a16="http://schemas.microsoft.com/office/drawing/2014/main" id="{A1D82B23-D468-572F-A13A-1A6B39EA8ADA}"/>
                  </a:ext>
                </a:extLst>
              </p:cNvPr>
              <p:cNvSpPr>
                <a:spLocks noChangeArrowheads="1"/>
              </p:cNvSpPr>
              <p:nvPr/>
            </p:nvSpPr>
            <p:spPr bwMode="auto">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52" name="Oval 15">
                <a:extLst>
                  <a:ext uri="{FF2B5EF4-FFF2-40B4-BE49-F238E27FC236}">
                    <a16:creationId xmlns:a16="http://schemas.microsoft.com/office/drawing/2014/main" id="{BE41BC22-DBFE-FCCB-9705-65FF92F86C41}"/>
                  </a:ext>
                </a:extLst>
              </p:cNvPr>
              <p:cNvSpPr>
                <a:spLocks noChangeArrowheads="1"/>
              </p:cNvSpPr>
              <p:nvPr/>
            </p:nvSpPr>
            <p:spPr bwMode="auto">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53" name="Oval 16">
                <a:extLst>
                  <a:ext uri="{FF2B5EF4-FFF2-40B4-BE49-F238E27FC236}">
                    <a16:creationId xmlns:a16="http://schemas.microsoft.com/office/drawing/2014/main" id="{98907C59-7298-D5B2-6B2A-02016087AD5E}"/>
                  </a:ext>
                </a:extLst>
              </p:cNvPr>
              <p:cNvSpPr>
                <a:spLocks noChangeArrowheads="1"/>
              </p:cNvSpPr>
              <p:nvPr/>
            </p:nvSpPr>
            <p:spPr bwMode="auto">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54" name="Oval 17">
                <a:extLst>
                  <a:ext uri="{FF2B5EF4-FFF2-40B4-BE49-F238E27FC236}">
                    <a16:creationId xmlns:a16="http://schemas.microsoft.com/office/drawing/2014/main" id="{7BBBEBE8-B520-37EA-5A4D-F4FEBC215250}"/>
                  </a:ext>
                </a:extLst>
              </p:cNvPr>
              <p:cNvSpPr>
                <a:spLocks noChangeArrowheads="1"/>
              </p:cNvSpPr>
              <p:nvPr/>
            </p:nvSpPr>
            <p:spPr bwMode="auto">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
          <p:nvSpPr>
            <p:cNvPr id="98348" name="Text Box 18">
              <a:extLst>
                <a:ext uri="{FF2B5EF4-FFF2-40B4-BE49-F238E27FC236}">
                  <a16:creationId xmlns:a16="http://schemas.microsoft.com/office/drawing/2014/main" id="{EC5AB7E3-322D-0FB1-972C-5B7780067DE7}"/>
                </a:ext>
              </a:extLst>
            </p:cNvPr>
            <p:cNvSpPr txBox="1">
              <a:spLocks noChangeArrowheads="1"/>
            </p:cNvSpPr>
            <p:nvPr/>
          </p:nvSpPr>
          <p:spPr bwMode="auto">
            <a:xfrm>
              <a:off x="1275" y="1213"/>
              <a:ext cx="22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en-US" altLang="zh-CN" b="0">
                  <a:solidFill>
                    <a:srgbClr val="000000"/>
                  </a:solidFill>
                  <a:latin typeface="Arial" panose="020B0604020202020204" pitchFamily="34" charset="0"/>
                  <a:ea typeface="宋体" panose="02010600030101010101" pitchFamily="2" charset="-122"/>
                </a:rPr>
                <a:t>1</a:t>
              </a:r>
              <a:endParaRPr lang="en-US" altLang="zh-CN" sz="1800" b="0">
                <a:solidFill>
                  <a:schemeClr val="tx1"/>
                </a:solidFill>
                <a:latin typeface="Arial" panose="020B0604020202020204" pitchFamily="34" charset="0"/>
                <a:ea typeface="宋体" panose="02010600030101010101" pitchFamily="2" charset="-122"/>
              </a:endParaRPr>
            </a:p>
          </p:txBody>
        </p:sp>
        <p:sp>
          <p:nvSpPr>
            <p:cNvPr id="98349" name="Text Box 19">
              <a:extLst>
                <a:ext uri="{FF2B5EF4-FFF2-40B4-BE49-F238E27FC236}">
                  <a16:creationId xmlns:a16="http://schemas.microsoft.com/office/drawing/2014/main" id="{39950CEB-B518-7DE3-7B90-69970A90BC5B}"/>
                </a:ext>
              </a:extLst>
            </p:cNvPr>
            <p:cNvSpPr txBox="1">
              <a:spLocks noChangeArrowheads="1"/>
            </p:cNvSpPr>
            <p:nvPr/>
          </p:nvSpPr>
          <p:spPr bwMode="auto">
            <a:xfrm>
              <a:off x="768" y="1634"/>
              <a:ext cx="1296" cy="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800">
                  <a:solidFill>
                    <a:srgbClr val="FFFF00"/>
                  </a:solidFill>
                  <a:latin typeface="Arial" panose="020B0604020202020204" pitchFamily="34" charset="0"/>
                  <a:ea typeface="宋体" panose="02010600030101010101" pitchFamily="2" charset="-122"/>
                </a:rPr>
                <a:t>将净利润调节为经营活动现金流量</a:t>
              </a:r>
            </a:p>
          </p:txBody>
        </p:sp>
      </p:grpSp>
      <p:grpSp>
        <p:nvGrpSpPr>
          <p:cNvPr id="98312" name="Group 20">
            <a:extLst>
              <a:ext uri="{FF2B5EF4-FFF2-40B4-BE49-F238E27FC236}">
                <a16:creationId xmlns:a16="http://schemas.microsoft.com/office/drawing/2014/main" id="{A5980775-5003-9FC4-4C86-F7D334C383DB}"/>
              </a:ext>
            </a:extLst>
          </p:cNvPr>
          <p:cNvGrpSpPr>
            <a:grpSpLocks/>
          </p:cNvGrpSpPr>
          <p:nvPr/>
        </p:nvGrpSpPr>
        <p:grpSpPr bwMode="auto">
          <a:xfrm>
            <a:off x="4800600" y="2851877"/>
            <a:ext cx="2166938" cy="3240948"/>
            <a:chOff x="2208" y="1096"/>
            <a:chExt cx="1365" cy="2600"/>
          </a:xfrm>
        </p:grpSpPr>
        <p:sp>
          <p:nvSpPr>
            <p:cNvPr id="98328" name="AutoShape 21">
              <a:extLst>
                <a:ext uri="{FF2B5EF4-FFF2-40B4-BE49-F238E27FC236}">
                  <a16:creationId xmlns:a16="http://schemas.microsoft.com/office/drawing/2014/main" id="{C4C4AEDF-F93B-1700-792B-9A3F4C2DC595}"/>
                </a:ext>
              </a:extLst>
            </p:cNvPr>
            <p:cNvSpPr>
              <a:spLocks noChangeArrowheads="1"/>
            </p:cNvSpPr>
            <p:nvPr/>
          </p:nvSpPr>
          <p:spPr bwMode="auto">
            <a:xfrm>
              <a:off x="2208"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29" name="AutoShape 22">
              <a:extLst>
                <a:ext uri="{FF2B5EF4-FFF2-40B4-BE49-F238E27FC236}">
                  <a16:creationId xmlns:a16="http://schemas.microsoft.com/office/drawing/2014/main" id="{B924BEAC-450B-1C02-9AB2-B9DBE433E170}"/>
                </a:ext>
              </a:extLst>
            </p:cNvPr>
            <p:cNvSpPr>
              <a:spLocks noChangeArrowheads="1"/>
            </p:cNvSpPr>
            <p:nvPr/>
          </p:nvSpPr>
          <p:spPr bwMode="auto">
            <a:xfrm>
              <a:off x="2229"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30" name="AutoShape 23">
              <a:extLst>
                <a:ext uri="{FF2B5EF4-FFF2-40B4-BE49-F238E27FC236}">
                  <a16:creationId xmlns:a16="http://schemas.microsoft.com/office/drawing/2014/main" id="{7255C159-32E6-7AEB-77B9-4061DA68D434}"/>
                </a:ext>
              </a:extLst>
            </p:cNvPr>
            <p:cNvSpPr>
              <a:spLocks noChangeArrowheads="1"/>
            </p:cNvSpPr>
            <p:nvPr/>
          </p:nvSpPr>
          <p:spPr bwMode="auto">
            <a:xfrm>
              <a:off x="2240"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31" name="AutoShape 24">
              <a:extLst>
                <a:ext uri="{FF2B5EF4-FFF2-40B4-BE49-F238E27FC236}">
                  <a16:creationId xmlns:a16="http://schemas.microsoft.com/office/drawing/2014/main" id="{E38F4AD5-B247-63B3-D9B6-84570C0C69BF}"/>
                </a:ext>
              </a:extLst>
            </p:cNvPr>
            <p:cNvSpPr>
              <a:spLocks noChangeArrowheads="1"/>
            </p:cNvSpPr>
            <p:nvPr/>
          </p:nvSpPr>
          <p:spPr bwMode="auto">
            <a:xfrm>
              <a:off x="2240"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32" name="Oval 25">
              <a:extLst>
                <a:ext uri="{FF2B5EF4-FFF2-40B4-BE49-F238E27FC236}">
                  <a16:creationId xmlns:a16="http://schemas.microsoft.com/office/drawing/2014/main" id="{79B6CE4B-7615-3F25-40D0-F7716875D729}"/>
                </a:ext>
              </a:extLst>
            </p:cNvPr>
            <p:cNvSpPr>
              <a:spLocks noChangeArrowheads="1"/>
            </p:cNvSpPr>
            <p:nvPr/>
          </p:nvSpPr>
          <p:spPr bwMode="auto">
            <a:xfrm>
              <a:off x="2677" y="1096"/>
              <a:ext cx="405" cy="521"/>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33" name="Oval 26">
              <a:extLst>
                <a:ext uri="{FF2B5EF4-FFF2-40B4-BE49-F238E27FC236}">
                  <a16:creationId xmlns:a16="http://schemas.microsoft.com/office/drawing/2014/main" id="{79EB89E2-150C-ED52-2763-AB22237F7A93}"/>
                </a:ext>
              </a:extLst>
            </p:cNvPr>
            <p:cNvSpPr>
              <a:spLocks noChangeArrowheads="1"/>
            </p:cNvSpPr>
            <p:nvPr/>
          </p:nvSpPr>
          <p:spPr bwMode="auto">
            <a:xfrm>
              <a:off x="2681"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34" name="Oval 27">
              <a:extLst>
                <a:ext uri="{FF2B5EF4-FFF2-40B4-BE49-F238E27FC236}">
                  <a16:creationId xmlns:a16="http://schemas.microsoft.com/office/drawing/2014/main" id="{977E08B3-3285-F8ED-1BB7-F5D12B06F831}"/>
                </a:ext>
              </a:extLst>
            </p:cNvPr>
            <p:cNvSpPr>
              <a:spLocks noChangeArrowheads="1"/>
            </p:cNvSpPr>
            <p:nvPr/>
          </p:nvSpPr>
          <p:spPr bwMode="auto">
            <a:xfrm>
              <a:off x="2686"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35" name="Oval 28">
              <a:extLst>
                <a:ext uri="{FF2B5EF4-FFF2-40B4-BE49-F238E27FC236}">
                  <a16:creationId xmlns:a16="http://schemas.microsoft.com/office/drawing/2014/main" id="{0949B785-4DE8-FC50-9288-077CE5BF62F1}"/>
                </a:ext>
              </a:extLst>
            </p:cNvPr>
            <p:cNvSpPr>
              <a:spLocks noChangeArrowheads="1"/>
            </p:cNvSpPr>
            <p:nvPr/>
          </p:nvSpPr>
          <p:spPr bwMode="auto">
            <a:xfrm>
              <a:off x="2690"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36" name="Oval 29">
              <a:extLst>
                <a:ext uri="{FF2B5EF4-FFF2-40B4-BE49-F238E27FC236}">
                  <a16:creationId xmlns:a16="http://schemas.microsoft.com/office/drawing/2014/main" id="{6DFBEBF9-9803-D29A-0E4C-F2891D4E0715}"/>
                </a:ext>
              </a:extLst>
            </p:cNvPr>
            <p:cNvSpPr>
              <a:spLocks noChangeArrowheads="1"/>
            </p:cNvSpPr>
            <p:nvPr/>
          </p:nvSpPr>
          <p:spPr bwMode="auto">
            <a:xfrm>
              <a:off x="2712"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37" name="Text Box 30">
              <a:extLst>
                <a:ext uri="{FF2B5EF4-FFF2-40B4-BE49-F238E27FC236}">
                  <a16:creationId xmlns:a16="http://schemas.microsoft.com/office/drawing/2014/main" id="{F0AB2186-1F9B-9272-14E4-C09EE9074EF2}"/>
                </a:ext>
              </a:extLst>
            </p:cNvPr>
            <p:cNvSpPr txBox="1">
              <a:spLocks noChangeArrowheads="1"/>
            </p:cNvSpPr>
            <p:nvPr/>
          </p:nvSpPr>
          <p:spPr bwMode="auto">
            <a:xfrm>
              <a:off x="2764" y="1211"/>
              <a:ext cx="22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en-US" altLang="zh-CN" b="0">
                  <a:solidFill>
                    <a:srgbClr val="000000"/>
                  </a:solidFill>
                  <a:latin typeface="Arial" panose="020B0604020202020204" pitchFamily="34" charset="0"/>
                  <a:ea typeface="宋体" panose="02010600030101010101" pitchFamily="2" charset="-122"/>
                </a:rPr>
                <a:t>2</a:t>
              </a:r>
              <a:endParaRPr lang="en-US" altLang="zh-CN" sz="1800" b="0">
                <a:solidFill>
                  <a:schemeClr val="tx1"/>
                </a:solidFill>
                <a:latin typeface="Arial" panose="020B0604020202020204" pitchFamily="34" charset="0"/>
                <a:ea typeface="宋体" panose="02010600030101010101" pitchFamily="2" charset="-122"/>
              </a:endParaRPr>
            </a:p>
          </p:txBody>
        </p:sp>
        <p:sp>
          <p:nvSpPr>
            <p:cNvPr id="98338" name="Text Box 31">
              <a:extLst>
                <a:ext uri="{FF2B5EF4-FFF2-40B4-BE49-F238E27FC236}">
                  <a16:creationId xmlns:a16="http://schemas.microsoft.com/office/drawing/2014/main" id="{AD3B24D1-2555-6970-911C-6F657A5FFCE9}"/>
                </a:ext>
              </a:extLst>
            </p:cNvPr>
            <p:cNvSpPr txBox="1">
              <a:spLocks noChangeArrowheads="1"/>
            </p:cNvSpPr>
            <p:nvPr/>
          </p:nvSpPr>
          <p:spPr bwMode="auto">
            <a:xfrm>
              <a:off x="2256" y="1634"/>
              <a:ext cx="1296" cy="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800">
                  <a:solidFill>
                    <a:srgbClr val="FFFF00"/>
                  </a:solidFill>
                  <a:ea typeface="宋体" panose="02010600030101010101" pitchFamily="2" charset="-122"/>
                </a:rPr>
                <a:t>不涉及现金收支的投资和筹资</a:t>
              </a:r>
              <a:endParaRPr lang="zh-CN" altLang="en-US" sz="2800">
                <a:solidFill>
                  <a:srgbClr val="FFFF00"/>
                </a:solidFill>
                <a:latin typeface="Arial" panose="020B0604020202020204" pitchFamily="34" charset="0"/>
                <a:ea typeface="宋体" panose="02010600030101010101" pitchFamily="2" charset="-122"/>
              </a:endParaRPr>
            </a:p>
          </p:txBody>
        </p:sp>
        <p:sp>
          <p:nvSpPr>
            <p:cNvPr id="98339" name="AutoShape 32">
              <a:extLst>
                <a:ext uri="{FF2B5EF4-FFF2-40B4-BE49-F238E27FC236}">
                  <a16:creationId xmlns:a16="http://schemas.microsoft.com/office/drawing/2014/main" id="{3DA3A226-A009-018A-D175-5D949E64D41B}"/>
                </a:ext>
              </a:extLst>
            </p:cNvPr>
            <p:cNvSpPr>
              <a:spLocks noChangeArrowheads="1"/>
            </p:cNvSpPr>
            <p:nvPr/>
          </p:nvSpPr>
          <p:spPr bwMode="auto">
            <a:xfrm>
              <a:off x="2210" y="3148"/>
              <a:ext cx="1363" cy="548"/>
            </a:xfrm>
            <a:prstGeom prst="roundRect">
              <a:avLst>
                <a:gd name="adj" fmla="val 40389"/>
              </a:avLst>
            </a:prstGeom>
            <a:gradFill rotWithShape="1">
              <a:gsLst>
                <a:gs pos="0">
                  <a:srgbClr val="58A4AE"/>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40" name="AutoShape 33">
              <a:extLst>
                <a:ext uri="{FF2B5EF4-FFF2-40B4-BE49-F238E27FC236}">
                  <a16:creationId xmlns:a16="http://schemas.microsoft.com/office/drawing/2014/main" id="{59CEF119-7CB2-FDCA-8C53-76C895C26710}"/>
                </a:ext>
              </a:extLst>
            </p:cNvPr>
            <p:cNvSpPr>
              <a:spLocks noChangeArrowheads="1"/>
            </p:cNvSpPr>
            <p:nvPr/>
          </p:nvSpPr>
          <p:spPr bwMode="auto">
            <a:xfrm>
              <a:off x="2238" y="3163"/>
              <a:ext cx="1304" cy="487"/>
            </a:xfrm>
            <a:prstGeom prst="roundRect">
              <a:avLst>
                <a:gd name="adj" fmla="val 50000"/>
              </a:avLst>
            </a:prstGeom>
            <a:gradFill rotWithShape="1">
              <a:gsLst>
                <a:gs pos="0">
                  <a:srgbClr val="72B2BB"/>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grpSp>
        <p:nvGrpSpPr>
          <p:cNvPr id="98313" name="Group 49">
            <a:extLst>
              <a:ext uri="{FF2B5EF4-FFF2-40B4-BE49-F238E27FC236}">
                <a16:creationId xmlns:a16="http://schemas.microsoft.com/office/drawing/2014/main" id="{F3EC9611-9D5F-DA6C-D365-7CAFD81208E4}"/>
              </a:ext>
            </a:extLst>
          </p:cNvPr>
          <p:cNvGrpSpPr>
            <a:grpSpLocks/>
          </p:cNvGrpSpPr>
          <p:nvPr/>
        </p:nvGrpSpPr>
        <p:grpSpPr bwMode="auto">
          <a:xfrm>
            <a:off x="7391401" y="2854964"/>
            <a:ext cx="2170113" cy="3268024"/>
            <a:chOff x="3692" y="1241"/>
            <a:chExt cx="1367" cy="2597"/>
          </a:xfrm>
        </p:grpSpPr>
        <p:sp>
          <p:nvSpPr>
            <p:cNvPr id="98314" name="AutoShape 50">
              <a:extLst>
                <a:ext uri="{FF2B5EF4-FFF2-40B4-BE49-F238E27FC236}">
                  <a16:creationId xmlns:a16="http://schemas.microsoft.com/office/drawing/2014/main" id="{8CA9A863-C06E-075D-8FE6-751AD2176447}"/>
                </a:ext>
              </a:extLst>
            </p:cNvPr>
            <p:cNvSpPr>
              <a:spLocks noChangeArrowheads="1"/>
            </p:cNvSpPr>
            <p:nvPr/>
          </p:nvSpPr>
          <p:spPr bwMode="auto">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15" name="AutoShape 51">
              <a:extLst>
                <a:ext uri="{FF2B5EF4-FFF2-40B4-BE49-F238E27FC236}">
                  <a16:creationId xmlns:a16="http://schemas.microsoft.com/office/drawing/2014/main" id="{762247FB-7464-0410-D656-3C6D32E8E6D5}"/>
                </a:ext>
              </a:extLst>
            </p:cNvPr>
            <p:cNvSpPr>
              <a:spLocks noChangeArrowheads="1"/>
            </p:cNvSpPr>
            <p:nvPr/>
          </p:nvSpPr>
          <p:spPr bwMode="auto">
            <a:xfrm>
              <a:off x="3717" y="1495"/>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16" name="AutoShape 52">
              <a:extLst>
                <a:ext uri="{FF2B5EF4-FFF2-40B4-BE49-F238E27FC236}">
                  <a16:creationId xmlns:a16="http://schemas.microsoft.com/office/drawing/2014/main" id="{812A76E7-10A5-C1D2-DD43-4F9E7484354D}"/>
                </a:ext>
              </a:extLst>
            </p:cNvPr>
            <p:cNvSpPr>
              <a:spLocks noChangeArrowheads="1"/>
            </p:cNvSpPr>
            <p:nvPr/>
          </p:nvSpPr>
          <p:spPr bwMode="auto">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17" name="AutoShape 53">
              <a:extLst>
                <a:ext uri="{FF2B5EF4-FFF2-40B4-BE49-F238E27FC236}">
                  <a16:creationId xmlns:a16="http://schemas.microsoft.com/office/drawing/2014/main" id="{EEC500F2-B748-95C8-DB6B-792CADD5FB9C}"/>
                </a:ext>
              </a:extLst>
            </p:cNvPr>
            <p:cNvSpPr>
              <a:spLocks noChangeArrowheads="1"/>
            </p:cNvSpPr>
            <p:nvPr/>
          </p:nvSpPr>
          <p:spPr bwMode="auto">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nvGrpSpPr>
            <p:cNvPr id="98318" name="Group 54">
              <a:extLst>
                <a:ext uri="{FF2B5EF4-FFF2-40B4-BE49-F238E27FC236}">
                  <a16:creationId xmlns:a16="http://schemas.microsoft.com/office/drawing/2014/main" id="{4C6F9AEE-3028-1101-2316-170E9051D08E}"/>
                </a:ext>
              </a:extLst>
            </p:cNvPr>
            <p:cNvGrpSpPr>
              <a:grpSpLocks/>
            </p:cNvGrpSpPr>
            <p:nvPr/>
          </p:nvGrpSpPr>
          <p:grpSpPr bwMode="auto">
            <a:xfrm>
              <a:off x="4165" y="1241"/>
              <a:ext cx="405" cy="516"/>
              <a:chOff x="1289" y="491"/>
              <a:chExt cx="668" cy="851"/>
            </a:xfrm>
          </p:grpSpPr>
          <p:sp>
            <p:nvSpPr>
              <p:cNvPr id="98323" name="Oval 55">
                <a:extLst>
                  <a:ext uri="{FF2B5EF4-FFF2-40B4-BE49-F238E27FC236}">
                    <a16:creationId xmlns:a16="http://schemas.microsoft.com/office/drawing/2014/main" id="{6332E7D2-EFCA-A8D0-29FB-BEFE764DECF2}"/>
                  </a:ext>
                </a:extLst>
              </p:cNvPr>
              <p:cNvSpPr>
                <a:spLocks noChangeArrowheads="1"/>
              </p:cNvSpPr>
              <p:nvPr/>
            </p:nvSpPr>
            <p:spPr bwMode="auto">
              <a:xfrm>
                <a:off x="1289" y="491"/>
                <a:ext cx="668" cy="851"/>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24" name="Oval 56">
                <a:extLst>
                  <a:ext uri="{FF2B5EF4-FFF2-40B4-BE49-F238E27FC236}">
                    <a16:creationId xmlns:a16="http://schemas.microsoft.com/office/drawing/2014/main" id="{80B1ADC5-91F5-BC51-4166-B2FD279886BA}"/>
                  </a:ext>
                </a:extLst>
              </p:cNvPr>
              <p:cNvSpPr>
                <a:spLocks noChangeArrowheads="1"/>
              </p:cNvSpPr>
              <p:nvPr/>
            </p:nvSpPr>
            <p:spPr bwMode="auto">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25" name="Oval 57">
                <a:extLst>
                  <a:ext uri="{FF2B5EF4-FFF2-40B4-BE49-F238E27FC236}">
                    <a16:creationId xmlns:a16="http://schemas.microsoft.com/office/drawing/2014/main" id="{7BB92082-D1AD-6155-C599-617460CF8C7A}"/>
                  </a:ext>
                </a:extLst>
              </p:cNvPr>
              <p:cNvSpPr>
                <a:spLocks noChangeArrowheads="1"/>
              </p:cNvSpPr>
              <p:nvPr/>
            </p:nvSpPr>
            <p:spPr bwMode="auto">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26" name="Oval 58">
                <a:extLst>
                  <a:ext uri="{FF2B5EF4-FFF2-40B4-BE49-F238E27FC236}">
                    <a16:creationId xmlns:a16="http://schemas.microsoft.com/office/drawing/2014/main" id="{247833A3-352D-46DF-8FAC-DA87917D6B6A}"/>
                  </a:ext>
                </a:extLst>
              </p:cNvPr>
              <p:cNvSpPr>
                <a:spLocks noChangeArrowheads="1"/>
              </p:cNvSpPr>
              <p:nvPr/>
            </p:nvSpPr>
            <p:spPr bwMode="auto">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27" name="Oval 59">
                <a:extLst>
                  <a:ext uri="{FF2B5EF4-FFF2-40B4-BE49-F238E27FC236}">
                    <a16:creationId xmlns:a16="http://schemas.microsoft.com/office/drawing/2014/main" id="{B88CB81E-A3B5-08A6-21F6-ABBE64D7D8E5}"/>
                  </a:ext>
                </a:extLst>
              </p:cNvPr>
              <p:cNvSpPr>
                <a:spLocks noChangeArrowheads="1"/>
              </p:cNvSpPr>
              <p:nvPr/>
            </p:nvSpPr>
            <p:spPr bwMode="auto">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
          <p:nvSpPr>
            <p:cNvPr id="98319" name="Text Box 60">
              <a:extLst>
                <a:ext uri="{FF2B5EF4-FFF2-40B4-BE49-F238E27FC236}">
                  <a16:creationId xmlns:a16="http://schemas.microsoft.com/office/drawing/2014/main" id="{EBAE862A-9BA3-C3DD-B8E0-AF6AD4262A80}"/>
                </a:ext>
              </a:extLst>
            </p:cNvPr>
            <p:cNvSpPr txBox="1">
              <a:spLocks noChangeArrowheads="1"/>
            </p:cNvSpPr>
            <p:nvPr/>
          </p:nvSpPr>
          <p:spPr bwMode="auto">
            <a:xfrm>
              <a:off x="4251" y="1354"/>
              <a:ext cx="22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en-US" altLang="zh-CN" b="0">
                  <a:solidFill>
                    <a:srgbClr val="000000"/>
                  </a:solidFill>
                  <a:latin typeface="Arial" panose="020B0604020202020204" pitchFamily="34" charset="0"/>
                  <a:ea typeface="宋体" panose="02010600030101010101" pitchFamily="2" charset="-122"/>
                </a:rPr>
                <a:t>3</a:t>
              </a:r>
              <a:endParaRPr lang="en-US" altLang="zh-CN" sz="1800" b="0">
                <a:solidFill>
                  <a:schemeClr val="tx1"/>
                </a:solidFill>
                <a:latin typeface="Arial" panose="020B0604020202020204" pitchFamily="34" charset="0"/>
                <a:ea typeface="宋体" panose="02010600030101010101" pitchFamily="2" charset="-122"/>
              </a:endParaRPr>
            </a:p>
          </p:txBody>
        </p:sp>
        <p:sp>
          <p:nvSpPr>
            <p:cNvPr id="98320" name="Text Box 61">
              <a:extLst>
                <a:ext uri="{FF2B5EF4-FFF2-40B4-BE49-F238E27FC236}">
                  <a16:creationId xmlns:a16="http://schemas.microsoft.com/office/drawing/2014/main" id="{07FB6A3C-5FD0-1213-10D4-912D8B3D254B}"/>
                </a:ext>
              </a:extLst>
            </p:cNvPr>
            <p:cNvSpPr txBox="1">
              <a:spLocks noChangeArrowheads="1"/>
            </p:cNvSpPr>
            <p:nvPr/>
          </p:nvSpPr>
          <p:spPr bwMode="auto">
            <a:xfrm>
              <a:off x="3744" y="1775"/>
              <a:ext cx="1296"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800">
                  <a:solidFill>
                    <a:srgbClr val="FFFF00"/>
                  </a:solidFill>
                  <a:ea typeface="宋体" panose="02010600030101010101" pitchFamily="2" charset="-122"/>
                </a:rPr>
                <a:t>现金及现金等价物净增加情况</a:t>
              </a:r>
              <a:endParaRPr lang="zh-CN" altLang="en-US" sz="2800">
                <a:solidFill>
                  <a:srgbClr val="FFFF00"/>
                </a:solidFill>
                <a:latin typeface="Arial" panose="020B0604020202020204" pitchFamily="34" charset="0"/>
                <a:ea typeface="宋体" panose="02010600030101010101" pitchFamily="2" charset="-122"/>
              </a:endParaRPr>
            </a:p>
          </p:txBody>
        </p:sp>
        <p:sp>
          <p:nvSpPr>
            <p:cNvPr id="98321" name="AutoShape 62">
              <a:extLst>
                <a:ext uri="{FF2B5EF4-FFF2-40B4-BE49-F238E27FC236}">
                  <a16:creationId xmlns:a16="http://schemas.microsoft.com/office/drawing/2014/main" id="{BCF4B122-EAB9-846F-9186-E9860AFD5F1C}"/>
                </a:ext>
              </a:extLst>
            </p:cNvPr>
            <p:cNvSpPr>
              <a:spLocks noChangeArrowheads="1"/>
            </p:cNvSpPr>
            <p:nvPr/>
          </p:nvSpPr>
          <p:spPr bwMode="auto">
            <a:xfrm>
              <a:off x="3692" y="3290"/>
              <a:ext cx="1363" cy="548"/>
            </a:xfrm>
            <a:prstGeom prst="roundRect">
              <a:avLst>
                <a:gd name="adj" fmla="val 40389"/>
              </a:avLst>
            </a:prstGeom>
            <a:gradFill rotWithShape="1">
              <a:gsLst>
                <a:gs pos="0">
                  <a:srgbClr val="6F9DB7"/>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8322" name="AutoShape 63">
              <a:extLst>
                <a:ext uri="{FF2B5EF4-FFF2-40B4-BE49-F238E27FC236}">
                  <a16:creationId xmlns:a16="http://schemas.microsoft.com/office/drawing/2014/main" id="{A14AC32A-2C70-F55F-C8BE-C637D0C8A9F8}"/>
                </a:ext>
              </a:extLst>
            </p:cNvPr>
            <p:cNvSpPr>
              <a:spLocks noChangeArrowheads="1"/>
            </p:cNvSpPr>
            <p:nvPr/>
          </p:nvSpPr>
          <p:spPr bwMode="auto">
            <a:xfrm>
              <a:off x="3720" y="3305"/>
              <a:ext cx="1304" cy="487"/>
            </a:xfrm>
            <a:prstGeom prst="roundRect">
              <a:avLst>
                <a:gd name="adj" fmla="val 50000"/>
              </a:avLst>
            </a:prstGeom>
            <a:gradFill rotWithShape="1">
              <a:gsLst>
                <a:gs pos="0">
                  <a:srgbClr val="98BAAF"/>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a:extLst>
              <a:ext uri="{FF2B5EF4-FFF2-40B4-BE49-F238E27FC236}">
                <a16:creationId xmlns:a16="http://schemas.microsoft.com/office/drawing/2014/main" id="{BF1638B5-22E0-E5D3-2D6B-5122EE3894BE}"/>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75050BD5-C3CD-4851-8657-2AADEEB042E9}"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17762" name="灯片编号占位符 4">
            <a:extLst>
              <a:ext uri="{FF2B5EF4-FFF2-40B4-BE49-F238E27FC236}">
                <a16:creationId xmlns:a16="http://schemas.microsoft.com/office/drawing/2014/main" id="{32687C36-7FA4-E3A5-0085-52E364340F3F}"/>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18E3F287-B8F7-47BD-9730-9F8CA4E72EEE}" type="slidenum">
              <a:rPr altLang="zh-CN" sz="1000" b="0">
                <a:solidFill>
                  <a:schemeClr val="bg1"/>
                </a:solidFill>
                <a:latin typeface="Arial" panose="020B0604020202020204" pitchFamily="34" charset="0"/>
                <a:ea typeface="宋体" panose="02010600030101010101" pitchFamily="2" charset="-122"/>
              </a:rPr>
              <a:pPr/>
              <a:t>73</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99332" name="Rectangle 2">
            <a:extLst>
              <a:ext uri="{FF2B5EF4-FFF2-40B4-BE49-F238E27FC236}">
                <a16:creationId xmlns:a16="http://schemas.microsoft.com/office/drawing/2014/main" id="{1932A5D9-0561-603B-4A0F-2F9F1D38FE9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现金流量表补充资料</a:t>
            </a:r>
          </a:p>
        </p:txBody>
      </p:sp>
      <p:sp>
        <p:nvSpPr>
          <p:cNvPr id="99333" name="Rectangle 3">
            <a:extLst>
              <a:ext uri="{FF2B5EF4-FFF2-40B4-BE49-F238E27FC236}">
                <a16:creationId xmlns:a16="http://schemas.microsoft.com/office/drawing/2014/main" id="{9CC75AAB-54CC-E75E-DAA9-1D6D792499F2}"/>
              </a:ext>
            </a:extLst>
          </p:cNvPr>
          <p:cNvSpPr>
            <a:spLocks noGrp="1" noChangeArrowheads="1"/>
          </p:cNvSpPr>
          <p:nvPr>
            <p:ph idx="1"/>
          </p:nvPr>
        </p:nvSpPr>
        <p:spPr bwMode="auto">
          <a:xfrm>
            <a:off x="1847850" y="1125538"/>
            <a:ext cx="8229600" cy="1079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ea typeface="宋体" panose="02010600030101010101" pitchFamily="2" charset="-122"/>
              </a:rPr>
              <a:t>附注披露补充资料的内容取决于“经营活动产生的现金流量”部分是采用直接法还是间接法</a:t>
            </a:r>
          </a:p>
          <a:p>
            <a:pPr eaLnBrk="1" hangingPunct="1"/>
            <a:endParaRPr lang="zh-CN" altLang="en-US">
              <a:ea typeface="宋体" panose="02010600030101010101" pitchFamily="2" charset="-122"/>
            </a:endParaRPr>
          </a:p>
          <a:p>
            <a:pPr eaLnBrk="1" hangingPunct="1"/>
            <a:endParaRPr lang="zh-CN" altLang="en-US">
              <a:ea typeface="宋体" panose="02010600030101010101" pitchFamily="2" charset="-122"/>
            </a:endParaRPr>
          </a:p>
          <a:p>
            <a:pPr lvl="3" eaLnBrk="1" hangingPunct="1"/>
            <a:endParaRPr lang="en-US" altLang="zh-CN">
              <a:latin typeface="Arial" panose="020B0604020202020204" pitchFamily="34" charset="0"/>
              <a:ea typeface="宋体" panose="02010600030101010101" pitchFamily="2" charset="-122"/>
            </a:endParaRPr>
          </a:p>
        </p:txBody>
      </p:sp>
      <p:sp>
        <p:nvSpPr>
          <p:cNvPr id="99334" name="AutoShape 4">
            <a:extLst>
              <a:ext uri="{FF2B5EF4-FFF2-40B4-BE49-F238E27FC236}">
                <a16:creationId xmlns:a16="http://schemas.microsoft.com/office/drawing/2014/main" id="{AC914990-1E30-7378-C352-728708C3B801}"/>
              </a:ext>
            </a:extLst>
          </p:cNvPr>
          <p:cNvSpPr>
            <a:spLocks noChangeArrowheads="1"/>
          </p:cNvSpPr>
          <p:nvPr/>
        </p:nvSpPr>
        <p:spPr bwMode="auto">
          <a:xfrm>
            <a:off x="2135188" y="2276476"/>
            <a:ext cx="7777162"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grpSp>
        <p:nvGrpSpPr>
          <p:cNvPr id="99335" name="Group 5">
            <a:extLst>
              <a:ext uri="{FF2B5EF4-FFF2-40B4-BE49-F238E27FC236}">
                <a16:creationId xmlns:a16="http://schemas.microsoft.com/office/drawing/2014/main" id="{DCABD647-2135-E95E-1700-5C20DED47CCA}"/>
              </a:ext>
            </a:extLst>
          </p:cNvPr>
          <p:cNvGrpSpPr>
            <a:grpSpLocks/>
          </p:cNvGrpSpPr>
          <p:nvPr/>
        </p:nvGrpSpPr>
        <p:grpSpPr bwMode="auto">
          <a:xfrm>
            <a:off x="2279651" y="2851877"/>
            <a:ext cx="2170113" cy="3240948"/>
            <a:chOff x="720" y="1096"/>
            <a:chExt cx="1367" cy="2600"/>
          </a:xfrm>
        </p:grpSpPr>
        <p:sp>
          <p:nvSpPr>
            <p:cNvPr id="99343" name="AutoShape 6">
              <a:extLst>
                <a:ext uri="{FF2B5EF4-FFF2-40B4-BE49-F238E27FC236}">
                  <a16:creationId xmlns:a16="http://schemas.microsoft.com/office/drawing/2014/main" id="{368C78B5-7E4F-9FE6-18C0-E6B5F1D1C4B0}"/>
                </a:ext>
              </a:extLst>
            </p:cNvPr>
            <p:cNvSpPr>
              <a:spLocks noChangeArrowheads="1"/>
            </p:cNvSpPr>
            <p:nvPr/>
          </p:nvSpPr>
          <p:spPr bwMode="auto">
            <a:xfrm>
              <a:off x="720" y="1348"/>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9344" name="AutoShape 7">
              <a:extLst>
                <a:ext uri="{FF2B5EF4-FFF2-40B4-BE49-F238E27FC236}">
                  <a16:creationId xmlns:a16="http://schemas.microsoft.com/office/drawing/2014/main" id="{99A37469-F4B1-AA4D-AF2E-B2BEE49EB817}"/>
                </a:ext>
              </a:extLst>
            </p:cNvPr>
            <p:cNvSpPr>
              <a:spLocks noChangeArrowheads="1"/>
            </p:cNvSpPr>
            <p:nvPr/>
          </p:nvSpPr>
          <p:spPr bwMode="auto">
            <a:xfrm>
              <a:off x="741" y="1353"/>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9345" name="AutoShape 8">
              <a:extLst>
                <a:ext uri="{FF2B5EF4-FFF2-40B4-BE49-F238E27FC236}">
                  <a16:creationId xmlns:a16="http://schemas.microsoft.com/office/drawing/2014/main" id="{F48F1B04-B618-0FC9-AA3A-D90713031F0F}"/>
                </a:ext>
              </a:extLst>
            </p:cNvPr>
            <p:cNvSpPr>
              <a:spLocks noChangeArrowheads="1"/>
            </p:cNvSpPr>
            <p:nvPr/>
          </p:nvSpPr>
          <p:spPr bwMode="auto">
            <a:xfrm>
              <a:off x="752" y="2653"/>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9346" name="AutoShape 9">
              <a:extLst>
                <a:ext uri="{FF2B5EF4-FFF2-40B4-BE49-F238E27FC236}">
                  <a16:creationId xmlns:a16="http://schemas.microsoft.com/office/drawing/2014/main" id="{24197FEA-0F4C-FCA7-9FA1-71B12DADD401}"/>
                </a:ext>
              </a:extLst>
            </p:cNvPr>
            <p:cNvSpPr>
              <a:spLocks noChangeArrowheads="1"/>
            </p:cNvSpPr>
            <p:nvPr/>
          </p:nvSpPr>
          <p:spPr bwMode="auto">
            <a:xfrm>
              <a:off x="752" y="1367"/>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9347" name="AutoShape 10">
              <a:extLst>
                <a:ext uri="{FF2B5EF4-FFF2-40B4-BE49-F238E27FC236}">
                  <a16:creationId xmlns:a16="http://schemas.microsoft.com/office/drawing/2014/main" id="{83657782-2A8D-CA32-DCFC-05BA463EC5EB}"/>
                </a:ext>
              </a:extLst>
            </p:cNvPr>
            <p:cNvSpPr>
              <a:spLocks noChangeArrowheads="1"/>
            </p:cNvSpPr>
            <p:nvPr/>
          </p:nvSpPr>
          <p:spPr bwMode="auto">
            <a:xfrm>
              <a:off x="724" y="3148"/>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9348" name="AutoShape 11">
              <a:extLst>
                <a:ext uri="{FF2B5EF4-FFF2-40B4-BE49-F238E27FC236}">
                  <a16:creationId xmlns:a16="http://schemas.microsoft.com/office/drawing/2014/main" id="{08195168-B66F-7627-4F9D-D48FFEF2E2C9}"/>
                </a:ext>
              </a:extLst>
            </p:cNvPr>
            <p:cNvSpPr>
              <a:spLocks noChangeArrowheads="1"/>
            </p:cNvSpPr>
            <p:nvPr/>
          </p:nvSpPr>
          <p:spPr bwMode="auto">
            <a:xfrm>
              <a:off x="752" y="3163"/>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nvGrpSpPr>
            <p:cNvPr id="99349" name="Group 12">
              <a:extLst>
                <a:ext uri="{FF2B5EF4-FFF2-40B4-BE49-F238E27FC236}">
                  <a16:creationId xmlns:a16="http://schemas.microsoft.com/office/drawing/2014/main" id="{70F17029-CB03-F681-78EE-B7663FAC1C2A}"/>
                </a:ext>
              </a:extLst>
            </p:cNvPr>
            <p:cNvGrpSpPr>
              <a:grpSpLocks/>
            </p:cNvGrpSpPr>
            <p:nvPr/>
          </p:nvGrpSpPr>
          <p:grpSpPr bwMode="auto">
            <a:xfrm>
              <a:off x="1189" y="1096"/>
              <a:ext cx="405" cy="521"/>
              <a:chOff x="1289" y="486"/>
              <a:chExt cx="668" cy="859"/>
            </a:xfrm>
          </p:grpSpPr>
          <p:sp>
            <p:nvSpPr>
              <p:cNvPr id="99352" name="Oval 13">
                <a:extLst>
                  <a:ext uri="{FF2B5EF4-FFF2-40B4-BE49-F238E27FC236}">
                    <a16:creationId xmlns:a16="http://schemas.microsoft.com/office/drawing/2014/main" id="{48D68BC0-CD8E-B401-09E7-6CECDD456249}"/>
                  </a:ext>
                </a:extLst>
              </p:cNvPr>
              <p:cNvSpPr>
                <a:spLocks noChangeArrowheads="1"/>
              </p:cNvSpPr>
              <p:nvPr/>
            </p:nvSpPr>
            <p:spPr bwMode="auto">
              <a:xfrm>
                <a:off x="1289" y="486"/>
                <a:ext cx="668" cy="859"/>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9353" name="Oval 14">
                <a:extLst>
                  <a:ext uri="{FF2B5EF4-FFF2-40B4-BE49-F238E27FC236}">
                    <a16:creationId xmlns:a16="http://schemas.microsoft.com/office/drawing/2014/main" id="{D83A7E40-B56C-0BF0-ACDA-CB11AC4A5339}"/>
                  </a:ext>
                </a:extLst>
              </p:cNvPr>
              <p:cNvSpPr>
                <a:spLocks noChangeArrowheads="1"/>
              </p:cNvSpPr>
              <p:nvPr/>
            </p:nvSpPr>
            <p:spPr bwMode="auto">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9354" name="Oval 15">
                <a:extLst>
                  <a:ext uri="{FF2B5EF4-FFF2-40B4-BE49-F238E27FC236}">
                    <a16:creationId xmlns:a16="http://schemas.microsoft.com/office/drawing/2014/main" id="{78F103C6-B79E-5B72-E4F6-8F1D7225052D}"/>
                  </a:ext>
                </a:extLst>
              </p:cNvPr>
              <p:cNvSpPr>
                <a:spLocks noChangeArrowheads="1"/>
              </p:cNvSpPr>
              <p:nvPr/>
            </p:nvSpPr>
            <p:spPr bwMode="auto">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9355" name="Oval 16">
                <a:extLst>
                  <a:ext uri="{FF2B5EF4-FFF2-40B4-BE49-F238E27FC236}">
                    <a16:creationId xmlns:a16="http://schemas.microsoft.com/office/drawing/2014/main" id="{AB2902BA-885A-6DA8-580D-F9D6F096DE59}"/>
                  </a:ext>
                </a:extLst>
              </p:cNvPr>
              <p:cNvSpPr>
                <a:spLocks noChangeArrowheads="1"/>
              </p:cNvSpPr>
              <p:nvPr/>
            </p:nvSpPr>
            <p:spPr bwMode="auto">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99356" name="Oval 17">
                <a:extLst>
                  <a:ext uri="{FF2B5EF4-FFF2-40B4-BE49-F238E27FC236}">
                    <a16:creationId xmlns:a16="http://schemas.microsoft.com/office/drawing/2014/main" id="{74B67AEC-58D6-7709-0312-B826636AA79D}"/>
                  </a:ext>
                </a:extLst>
              </p:cNvPr>
              <p:cNvSpPr>
                <a:spLocks noChangeArrowheads="1"/>
              </p:cNvSpPr>
              <p:nvPr/>
            </p:nvSpPr>
            <p:spPr bwMode="auto">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
          <p:nvSpPr>
            <p:cNvPr id="99350" name="Text Box 18">
              <a:extLst>
                <a:ext uri="{FF2B5EF4-FFF2-40B4-BE49-F238E27FC236}">
                  <a16:creationId xmlns:a16="http://schemas.microsoft.com/office/drawing/2014/main" id="{1BEEC623-00AE-9088-B8EA-56E1C7593499}"/>
                </a:ext>
              </a:extLst>
            </p:cNvPr>
            <p:cNvSpPr txBox="1">
              <a:spLocks noChangeArrowheads="1"/>
            </p:cNvSpPr>
            <p:nvPr/>
          </p:nvSpPr>
          <p:spPr bwMode="auto">
            <a:xfrm>
              <a:off x="1275" y="1213"/>
              <a:ext cx="22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en-US" altLang="zh-CN" b="0">
                  <a:solidFill>
                    <a:srgbClr val="000000"/>
                  </a:solidFill>
                  <a:latin typeface="Arial" panose="020B0604020202020204" pitchFamily="34" charset="0"/>
                  <a:ea typeface="宋体" panose="02010600030101010101" pitchFamily="2" charset="-122"/>
                </a:rPr>
                <a:t>1</a:t>
              </a:r>
              <a:endParaRPr lang="en-US" altLang="zh-CN" sz="1800" b="0">
                <a:solidFill>
                  <a:schemeClr val="tx1"/>
                </a:solidFill>
                <a:latin typeface="Arial" panose="020B0604020202020204" pitchFamily="34" charset="0"/>
                <a:ea typeface="宋体" panose="02010600030101010101" pitchFamily="2" charset="-122"/>
              </a:endParaRPr>
            </a:p>
          </p:txBody>
        </p:sp>
        <p:sp>
          <p:nvSpPr>
            <p:cNvPr id="99351" name="Text Box 19">
              <a:extLst>
                <a:ext uri="{FF2B5EF4-FFF2-40B4-BE49-F238E27FC236}">
                  <a16:creationId xmlns:a16="http://schemas.microsoft.com/office/drawing/2014/main" id="{ED50A426-EEDD-C548-E5B8-5ED0A8405C1C}"/>
                </a:ext>
              </a:extLst>
            </p:cNvPr>
            <p:cNvSpPr txBox="1">
              <a:spLocks noChangeArrowheads="1"/>
            </p:cNvSpPr>
            <p:nvPr/>
          </p:nvSpPr>
          <p:spPr bwMode="auto">
            <a:xfrm>
              <a:off x="768" y="1634"/>
              <a:ext cx="1296" cy="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800">
                  <a:solidFill>
                    <a:srgbClr val="FFFF00"/>
                  </a:solidFill>
                  <a:latin typeface="Arial" panose="020B0604020202020204" pitchFamily="34" charset="0"/>
                  <a:ea typeface="宋体" panose="02010600030101010101" pitchFamily="2" charset="-122"/>
                </a:rPr>
                <a:t>将净利润调节为经营活动现金流量</a:t>
              </a:r>
            </a:p>
          </p:txBody>
        </p:sp>
      </p:grpSp>
      <p:grpSp>
        <p:nvGrpSpPr>
          <p:cNvPr id="99336" name="Group 49">
            <a:extLst>
              <a:ext uri="{FF2B5EF4-FFF2-40B4-BE49-F238E27FC236}">
                <a16:creationId xmlns:a16="http://schemas.microsoft.com/office/drawing/2014/main" id="{E0FD4D25-B87F-C0DA-263A-583738EEBF90}"/>
              </a:ext>
            </a:extLst>
          </p:cNvPr>
          <p:cNvGrpSpPr>
            <a:grpSpLocks/>
          </p:cNvGrpSpPr>
          <p:nvPr/>
        </p:nvGrpSpPr>
        <p:grpSpPr bwMode="auto">
          <a:xfrm>
            <a:off x="4727575" y="3573463"/>
            <a:ext cx="5399088" cy="1301750"/>
            <a:chOff x="912" y="3036"/>
            <a:chExt cx="3984" cy="912"/>
          </a:xfrm>
        </p:grpSpPr>
        <p:sp>
          <p:nvSpPr>
            <p:cNvPr id="99337" name="AutoShape 50">
              <a:extLst>
                <a:ext uri="{FF2B5EF4-FFF2-40B4-BE49-F238E27FC236}">
                  <a16:creationId xmlns:a16="http://schemas.microsoft.com/office/drawing/2014/main" id="{D2F659AE-AF10-7F2C-8E5E-79816DA3EC13}"/>
                </a:ext>
              </a:extLst>
            </p:cNvPr>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grpSp>
          <p:nvGrpSpPr>
            <p:cNvPr id="99338" name="Group 51">
              <a:extLst>
                <a:ext uri="{FF2B5EF4-FFF2-40B4-BE49-F238E27FC236}">
                  <a16:creationId xmlns:a16="http://schemas.microsoft.com/office/drawing/2014/main" id="{39373F57-08FA-7D04-6CEF-A59D097B4D25}"/>
                </a:ext>
              </a:extLst>
            </p:cNvPr>
            <p:cNvGrpSpPr>
              <a:grpSpLocks/>
            </p:cNvGrpSpPr>
            <p:nvPr/>
          </p:nvGrpSpPr>
          <p:grpSpPr bwMode="auto">
            <a:xfrm>
              <a:off x="999" y="3125"/>
              <a:ext cx="768" cy="741"/>
              <a:chOff x="999" y="3125"/>
              <a:chExt cx="768" cy="741"/>
            </a:xfrm>
          </p:grpSpPr>
          <p:sp>
            <p:nvSpPr>
              <p:cNvPr id="133172" name="AutoShape 52">
                <a:extLst>
                  <a:ext uri="{FF2B5EF4-FFF2-40B4-BE49-F238E27FC236}">
                    <a16:creationId xmlns:a16="http://schemas.microsoft.com/office/drawing/2014/main" id="{63B23534-7C6C-5F56-2181-102D43ADB96D}"/>
                  </a:ext>
                </a:extLst>
              </p:cNvPr>
              <p:cNvSpPr>
                <a:spLocks noChangeArrowheads="1"/>
              </p:cNvSpPr>
              <p:nvPr/>
            </p:nvSpPr>
            <p:spPr bwMode="gray">
              <a:xfrm>
                <a:off x="999" y="3125"/>
                <a:ext cx="768" cy="741"/>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ln>
              <a:effectLst/>
            </p:spPr>
            <p:txBody>
              <a:bodyPr wrap="none" anchor="ctr"/>
              <a:lstStyle/>
              <a:p>
                <a:pPr algn="r" eaLnBrk="1" hangingPunct="1">
                  <a:defRPr/>
                </a:pPr>
                <a:endParaRPr lang="zh-CN" altLang="en-US">
                  <a:latin typeface="Arial" charset="0"/>
                </a:endParaRPr>
              </a:p>
            </p:txBody>
          </p:sp>
          <p:sp>
            <p:nvSpPr>
              <p:cNvPr id="133173" name="Freeform 53">
                <a:extLst>
                  <a:ext uri="{FF2B5EF4-FFF2-40B4-BE49-F238E27FC236}">
                    <a16:creationId xmlns:a16="http://schemas.microsoft.com/office/drawing/2014/main" id="{6D2A385C-4578-4E38-C5F9-7448B88B8221}"/>
                  </a:ext>
                </a:extLst>
              </p:cNvPr>
              <p:cNvSpPr/>
              <p:nvPr/>
            </p:nvSpPr>
            <p:spPr bwMode="gray">
              <a:xfrm>
                <a:off x="1047" y="316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w="0">
                <a:noFill/>
                <a:prstDash val="solid"/>
                <a:round/>
              </a:ln>
            </p:spPr>
            <p:txBody>
              <a:bodyPr/>
              <a:lstStyle/>
              <a:p>
                <a:pPr algn="r" eaLnBrk="1" hangingPunct="1">
                  <a:defRPr/>
                </a:pPr>
                <a:endParaRPr lang="zh-CN" altLang="en-US">
                  <a:latin typeface="Arial" charset="0"/>
                </a:endParaRPr>
              </a:p>
            </p:txBody>
          </p:sp>
          <p:sp>
            <p:nvSpPr>
              <p:cNvPr id="133174" name="Text Box 54">
                <a:extLst>
                  <a:ext uri="{FF2B5EF4-FFF2-40B4-BE49-F238E27FC236}">
                    <a16:creationId xmlns:a16="http://schemas.microsoft.com/office/drawing/2014/main" id="{EE78F12E-42C5-16F0-BFF8-6B4904A63392}"/>
                  </a:ext>
                </a:extLst>
              </p:cNvPr>
              <p:cNvSpPr txBox="1">
                <a:spLocks noChangeArrowheads="1"/>
              </p:cNvSpPr>
              <p:nvPr/>
            </p:nvSpPr>
            <p:spPr bwMode="gray">
              <a:xfrm>
                <a:off x="1307" y="3312"/>
                <a:ext cx="136" cy="367"/>
              </a:xfrm>
              <a:prstGeom prst="rect">
                <a:avLst/>
              </a:prstGeom>
              <a:noFill/>
              <a:ln w="9525" algn="ctr">
                <a:noFill/>
                <a:miter lim="800000"/>
              </a:ln>
              <a:effectLst/>
            </p:spPr>
            <p:txBody>
              <a:bodyPr wrap="none">
                <a:spAutoFit/>
              </a:bodyPr>
              <a:lstStyle/>
              <a:p>
                <a:pPr algn="ctr">
                  <a:defRPr/>
                </a:pPr>
                <a:endParaRPr lang="zh-CN" altLang="zh-CN" sz="2800">
                  <a:solidFill>
                    <a:srgbClr val="FFFFFF"/>
                  </a:solidFill>
                  <a:effectLst>
                    <a:outerShdw blurRad="38100" dist="38100" dir="2700000" algn="tl">
                      <a:srgbClr val="C0C0C0"/>
                    </a:outerShdw>
                  </a:effectLst>
                  <a:latin typeface="Arial" charset="0"/>
                  <a:ea typeface="宋体" pitchFamily="2" charset="-122"/>
                </a:endParaRPr>
              </a:p>
            </p:txBody>
          </p:sp>
        </p:grpSp>
        <p:sp>
          <p:nvSpPr>
            <p:cNvPr id="99339" name="Text Box 55">
              <a:extLst>
                <a:ext uri="{FF2B5EF4-FFF2-40B4-BE49-F238E27FC236}">
                  <a16:creationId xmlns:a16="http://schemas.microsoft.com/office/drawing/2014/main" id="{30EA9C37-E641-0B6D-AFC7-175B7F1532BC}"/>
                </a:ext>
              </a:extLst>
            </p:cNvPr>
            <p:cNvSpPr txBox="1">
              <a:spLocks noChangeArrowheads="1"/>
            </p:cNvSpPr>
            <p:nvPr/>
          </p:nvSpPr>
          <p:spPr bwMode="auto">
            <a:xfrm>
              <a:off x="1873" y="3161"/>
              <a:ext cx="292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a:solidFill>
                    <a:srgbClr val="000000"/>
                  </a:solidFill>
                  <a:latin typeface="Arial" panose="020B0604020202020204" pitchFamily="34" charset="0"/>
                  <a:ea typeface="宋体" panose="02010600030101010101" pitchFamily="2" charset="-122"/>
                </a:rPr>
                <a:t>相当于提供按间接法反映的经营活动现金流量</a:t>
              </a:r>
              <a:endParaRPr lang="zh-CN" altLang="en-US" b="0">
                <a:solidFill>
                  <a:srgbClr val="000000"/>
                </a:solidFill>
                <a:latin typeface="Arial" panose="020B0604020202020204" pitchFamily="34" charset="0"/>
                <a:ea typeface="宋体" panose="02010600030101010101" pitchFamily="2" charset="-122"/>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a:extLst>
              <a:ext uri="{FF2B5EF4-FFF2-40B4-BE49-F238E27FC236}">
                <a16:creationId xmlns:a16="http://schemas.microsoft.com/office/drawing/2014/main" id="{A0F8DB59-1066-BDD8-C940-26AD4B8C8ECE}"/>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65B28418-88C1-4126-AE15-F9D309A3507A}"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18786" name="灯片编号占位符 4">
            <a:extLst>
              <a:ext uri="{FF2B5EF4-FFF2-40B4-BE49-F238E27FC236}">
                <a16:creationId xmlns:a16="http://schemas.microsoft.com/office/drawing/2014/main" id="{E392EB2B-9777-21E2-BB49-D653C335FFE1}"/>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73915B64-E777-4C4C-B70E-6CBAF48741B0}" type="slidenum">
              <a:rPr altLang="zh-CN" sz="1000" b="0">
                <a:solidFill>
                  <a:schemeClr val="bg1"/>
                </a:solidFill>
                <a:latin typeface="Arial" panose="020B0604020202020204" pitchFamily="34" charset="0"/>
                <a:ea typeface="宋体" panose="02010600030101010101" pitchFamily="2" charset="-122"/>
              </a:rPr>
              <a:pPr/>
              <a:t>74</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00356" name="Rectangle 2">
            <a:extLst>
              <a:ext uri="{FF2B5EF4-FFF2-40B4-BE49-F238E27FC236}">
                <a16:creationId xmlns:a16="http://schemas.microsoft.com/office/drawing/2014/main" id="{A9638457-F76A-EC79-ECB3-F343B0E674C1}"/>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现金流量表补充资料</a:t>
            </a:r>
          </a:p>
        </p:txBody>
      </p:sp>
      <p:sp>
        <p:nvSpPr>
          <p:cNvPr id="100357" name="Rectangle 3">
            <a:extLst>
              <a:ext uri="{FF2B5EF4-FFF2-40B4-BE49-F238E27FC236}">
                <a16:creationId xmlns:a16="http://schemas.microsoft.com/office/drawing/2014/main" id="{0C400108-9251-04C4-A202-FBEAAE1AE9C4}"/>
              </a:ext>
            </a:extLst>
          </p:cNvPr>
          <p:cNvSpPr>
            <a:spLocks noGrp="1" noChangeArrowheads="1"/>
          </p:cNvSpPr>
          <p:nvPr>
            <p:ph idx="1"/>
          </p:nvPr>
        </p:nvSpPr>
        <p:spPr bwMode="auto">
          <a:xfrm>
            <a:off x="1847850" y="1125538"/>
            <a:ext cx="8229600" cy="1079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ea typeface="宋体" panose="02010600030101010101" pitchFamily="2" charset="-122"/>
              </a:rPr>
              <a:t>附注披露补充资料的内容取决于“经营活动产生的现金流量”部分是采用直接法还是间接法</a:t>
            </a:r>
          </a:p>
          <a:p>
            <a:pPr eaLnBrk="1" hangingPunct="1"/>
            <a:endParaRPr lang="zh-CN" altLang="en-US">
              <a:ea typeface="宋体" panose="02010600030101010101" pitchFamily="2" charset="-122"/>
            </a:endParaRPr>
          </a:p>
          <a:p>
            <a:pPr eaLnBrk="1" hangingPunct="1"/>
            <a:endParaRPr lang="zh-CN" altLang="en-US">
              <a:ea typeface="宋体" panose="02010600030101010101" pitchFamily="2" charset="-122"/>
            </a:endParaRPr>
          </a:p>
          <a:p>
            <a:pPr lvl="3" eaLnBrk="1" hangingPunct="1"/>
            <a:endParaRPr lang="en-US" altLang="zh-CN">
              <a:latin typeface="Arial" panose="020B0604020202020204" pitchFamily="34" charset="0"/>
              <a:ea typeface="宋体" panose="02010600030101010101" pitchFamily="2" charset="-122"/>
            </a:endParaRPr>
          </a:p>
        </p:txBody>
      </p:sp>
      <p:sp>
        <p:nvSpPr>
          <p:cNvPr id="100358" name="AutoShape 4">
            <a:extLst>
              <a:ext uri="{FF2B5EF4-FFF2-40B4-BE49-F238E27FC236}">
                <a16:creationId xmlns:a16="http://schemas.microsoft.com/office/drawing/2014/main" id="{FA2B7125-E091-CB32-EE53-E660FFDDA627}"/>
              </a:ext>
            </a:extLst>
          </p:cNvPr>
          <p:cNvSpPr>
            <a:spLocks noChangeArrowheads="1"/>
          </p:cNvSpPr>
          <p:nvPr/>
        </p:nvSpPr>
        <p:spPr bwMode="auto">
          <a:xfrm>
            <a:off x="2135188" y="2276476"/>
            <a:ext cx="7777162"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grpSp>
        <p:nvGrpSpPr>
          <p:cNvPr id="100359" name="Group 20">
            <a:extLst>
              <a:ext uri="{FF2B5EF4-FFF2-40B4-BE49-F238E27FC236}">
                <a16:creationId xmlns:a16="http://schemas.microsoft.com/office/drawing/2014/main" id="{2F4B76B7-1260-3B59-F483-F96ABA297B9C}"/>
              </a:ext>
            </a:extLst>
          </p:cNvPr>
          <p:cNvGrpSpPr>
            <a:grpSpLocks/>
          </p:cNvGrpSpPr>
          <p:nvPr/>
        </p:nvGrpSpPr>
        <p:grpSpPr bwMode="auto">
          <a:xfrm>
            <a:off x="4583114" y="3068638"/>
            <a:ext cx="5616575" cy="792162"/>
            <a:chOff x="912" y="3036"/>
            <a:chExt cx="3984" cy="912"/>
          </a:xfrm>
        </p:grpSpPr>
        <p:sp>
          <p:nvSpPr>
            <p:cNvPr id="100388" name="AutoShape 21">
              <a:extLst>
                <a:ext uri="{FF2B5EF4-FFF2-40B4-BE49-F238E27FC236}">
                  <a16:creationId xmlns:a16="http://schemas.microsoft.com/office/drawing/2014/main" id="{9F23F949-F9D0-4750-BCB3-1DE4CCBCF1F4}"/>
                </a:ext>
              </a:extLst>
            </p:cNvPr>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grpSp>
          <p:nvGrpSpPr>
            <p:cNvPr id="100389" name="Group 22">
              <a:extLst>
                <a:ext uri="{FF2B5EF4-FFF2-40B4-BE49-F238E27FC236}">
                  <a16:creationId xmlns:a16="http://schemas.microsoft.com/office/drawing/2014/main" id="{6D3B4442-2721-B2EB-ADA1-63658FECC3FD}"/>
                </a:ext>
              </a:extLst>
            </p:cNvPr>
            <p:cNvGrpSpPr>
              <a:grpSpLocks/>
            </p:cNvGrpSpPr>
            <p:nvPr/>
          </p:nvGrpSpPr>
          <p:grpSpPr bwMode="auto">
            <a:xfrm>
              <a:off x="999" y="3120"/>
              <a:ext cx="768" cy="814"/>
              <a:chOff x="999" y="3120"/>
              <a:chExt cx="768" cy="814"/>
            </a:xfrm>
          </p:grpSpPr>
          <p:sp>
            <p:nvSpPr>
              <p:cNvPr id="134167" name="AutoShape 23">
                <a:extLst>
                  <a:ext uri="{FF2B5EF4-FFF2-40B4-BE49-F238E27FC236}">
                    <a16:creationId xmlns:a16="http://schemas.microsoft.com/office/drawing/2014/main" id="{82AB4029-131F-1DDE-6A9F-D97BEA8EC1D2}"/>
                  </a:ext>
                </a:extLst>
              </p:cNvPr>
              <p:cNvSpPr>
                <a:spLocks noChangeArrowheads="1"/>
              </p:cNvSpPr>
              <p:nvPr/>
            </p:nvSpPr>
            <p:spPr bwMode="gray">
              <a:xfrm>
                <a:off x="999" y="3120"/>
                <a:ext cx="768" cy="746"/>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ln>
              <a:effectLst/>
            </p:spPr>
            <p:txBody>
              <a:bodyPr wrap="none" anchor="ctr"/>
              <a:lstStyle/>
              <a:p>
                <a:pPr algn="r" eaLnBrk="1" hangingPunct="1">
                  <a:defRPr/>
                </a:pPr>
                <a:endParaRPr lang="zh-CN" altLang="en-US">
                  <a:latin typeface="Arial" charset="0"/>
                </a:endParaRPr>
              </a:p>
            </p:txBody>
          </p:sp>
          <p:sp>
            <p:nvSpPr>
              <p:cNvPr id="134168" name="Freeform 24">
                <a:extLst>
                  <a:ext uri="{FF2B5EF4-FFF2-40B4-BE49-F238E27FC236}">
                    <a16:creationId xmlns:a16="http://schemas.microsoft.com/office/drawing/2014/main" id="{E3714431-17EC-2F2E-D29C-F5D11453EE8F}"/>
                  </a:ext>
                </a:extLst>
              </p:cNvPr>
              <p:cNvSpPr/>
              <p:nvPr/>
            </p:nvSpPr>
            <p:spPr bwMode="gray">
              <a:xfrm>
                <a:off x="1047" y="316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w="0">
                <a:noFill/>
                <a:prstDash val="solid"/>
                <a:round/>
              </a:ln>
            </p:spPr>
            <p:txBody>
              <a:bodyPr/>
              <a:lstStyle/>
              <a:p>
                <a:pPr algn="r" eaLnBrk="1" hangingPunct="1">
                  <a:defRPr/>
                </a:pPr>
                <a:endParaRPr lang="zh-CN" altLang="en-US">
                  <a:latin typeface="Arial" charset="0"/>
                </a:endParaRPr>
              </a:p>
            </p:txBody>
          </p:sp>
          <p:sp>
            <p:nvSpPr>
              <p:cNvPr id="134169" name="Text Box 25">
                <a:extLst>
                  <a:ext uri="{FF2B5EF4-FFF2-40B4-BE49-F238E27FC236}">
                    <a16:creationId xmlns:a16="http://schemas.microsoft.com/office/drawing/2014/main" id="{E37D783F-9A75-0895-A92A-8241D1ED24B2}"/>
                  </a:ext>
                </a:extLst>
              </p:cNvPr>
              <p:cNvSpPr txBox="1">
                <a:spLocks noChangeArrowheads="1"/>
              </p:cNvSpPr>
              <p:nvPr/>
            </p:nvSpPr>
            <p:spPr bwMode="gray">
              <a:xfrm>
                <a:off x="1223" y="3332"/>
                <a:ext cx="300" cy="602"/>
              </a:xfrm>
              <a:prstGeom prst="rect">
                <a:avLst/>
              </a:prstGeom>
              <a:noFill/>
              <a:ln w="9525" algn="ctr">
                <a:noFill/>
                <a:miter lim="800000"/>
              </a:ln>
              <a:effectLst/>
            </p:spPr>
            <p:txBody>
              <a:bodyPr wrap="none">
                <a:spAutoFit/>
              </a:bodyPr>
              <a:lstStyle/>
              <a:p>
                <a:pPr algn="ctr" eaLnBrk="1" hangingPunct="1">
                  <a:buFont typeface="Arial" panose="020B0604020202020204" pitchFamily="34" charset="0"/>
                  <a:buNone/>
                  <a:defRPr/>
                </a:pPr>
                <a:r>
                  <a:rPr lang="en-US" altLang="zh-CN" sz="2800" noProof="1">
                    <a:solidFill>
                      <a:srgbClr val="FFFFFF"/>
                    </a:solidFill>
                    <a:effectLst>
                      <a:outerShdw blurRad="38100" dist="38100" dir="2700000">
                        <a:srgbClr val="C0C0C0"/>
                      </a:outerShdw>
                    </a:effectLst>
                    <a:latin typeface="Arial" charset="0"/>
                    <a:ea typeface="宋体" pitchFamily="2" charset="-122"/>
                    <a:cs typeface="+mn-ea"/>
                  </a:rPr>
                  <a:t>A</a:t>
                </a:r>
                <a:endParaRPr lang="en-US" altLang="zh-CN" sz="2800" noProof="1">
                  <a:solidFill>
                    <a:srgbClr val="FFFFFF"/>
                  </a:solidFill>
                  <a:effectLst>
                    <a:outerShdw blurRad="38100" dist="38100" dir="2700000">
                      <a:srgbClr val="C0C0C0"/>
                    </a:outerShdw>
                  </a:effectLst>
                  <a:ea typeface="宋体" pitchFamily="2" charset="-122"/>
                  <a:cs typeface="Arial" panose="020B0604020202020204" pitchFamily="34" charset="0"/>
                </a:endParaRPr>
              </a:p>
            </p:txBody>
          </p:sp>
        </p:grpSp>
        <p:sp>
          <p:nvSpPr>
            <p:cNvPr id="100390" name="Text Box 26">
              <a:extLst>
                <a:ext uri="{FF2B5EF4-FFF2-40B4-BE49-F238E27FC236}">
                  <a16:creationId xmlns:a16="http://schemas.microsoft.com/office/drawing/2014/main" id="{413DE47C-21B8-3EF8-8DB2-23D59A6F0B63}"/>
                </a:ext>
              </a:extLst>
            </p:cNvPr>
            <p:cNvSpPr txBox="1">
              <a:spLocks noChangeArrowheads="1"/>
            </p:cNvSpPr>
            <p:nvPr/>
          </p:nvSpPr>
          <p:spPr bwMode="auto">
            <a:xfrm>
              <a:off x="1873" y="3160"/>
              <a:ext cx="292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a:solidFill>
                    <a:srgbClr val="000000"/>
                  </a:solidFill>
                  <a:latin typeface="Arial" panose="020B0604020202020204" pitchFamily="34" charset="0"/>
                  <a:ea typeface="宋体" panose="02010600030101010101" pitchFamily="2" charset="-122"/>
                </a:rPr>
                <a:t>债务转为资本</a:t>
              </a:r>
              <a:endParaRPr lang="zh-CN" altLang="en-US" b="0">
                <a:solidFill>
                  <a:srgbClr val="000000"/>
                </a:solidFill>
                <a:latin typeface="Arial" panose="020B0604020202020204" pitchFamily="34" charset="0"/>
                <a:ea typeface="宋体" panose="02010600030101010101" pitchFamily="2" charset="-122"/>
              </a:endParaRPr>
            </a:p>
          </p:txBody>
        </p:sp>
      </p:grpSp>
      <p:grpSp>
        <p:nvGrpSpPr>
          <p:cNvPr id="100360" name="Group 27">
            <a:extLst>
              <a:ext uri="{FF2B5EF4-FFF2-40B4-BE49-F238E27FC236}">
                <a16:creationId xmlns:a16="http://schemas.microsoft.com/office/drawing/2014/main" id="{6D3BF4ED-C418-B0FD-1655-7AAEF191CF87}"/>
              </a:ext>
            </a:extLst>
          </p:cNvPr>
          <p:cNvGrpSpPr>
            <a:grpSpLocks/>
          </p:cNvGrpSpPr>
          <p:nvPr/>
        </p:nvGrpSpPr>
        <p:grpSpPr bwMode="auto">
          <a:xfrm>
            <a:off x="2279650" y="2924902"/>
            <a:ext cx="2166938" cy="3240948"/>
            <a:chOff x="2208" y="1096"/>
            <a:chExt cx="1365" cy="2600"/>
          </a:xfrm>
        </p:grpSpPr>
        <p:sp>
          <p:nvSpPr>
            <p:cNvPr id="100375" name="AutoShape 28">
              <a:extLst>
                <a:ext uri="{FF2B5EF4-FFF2-40B4-BE49-F238E27FC236}">
                  <a16:creationId xmlns:a16="http://schemas.microsoft.com/office/drawing/2014/main" id="{F5793CE1-B6EB-A954-2CD9-3A85917FED6F}"/>
                </a:ext>
              </a:extLst>
            </p:cNvPr>
            <p:cNvSpPr>
              <a:spLocks noChangeArrowheads="1"/>
            </p:cNvSpPr>
            <p:nvPr/>
          </p:nvSpPr>
          <p:spPr bwMode="auto">
            <a:xfrm>
              <a:off x="2208"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0376" name="AutoShape 29">
              <a:extLst>
                <a:ext uri="{FF2B5EF4-FFF2-40B4-BE49-F238E27FC236}">
                  <a16:creationId xmlns:a16="http://schemas.microsoft.com/office/drawing/2014/main" id="{F35A1DC5-692A-18A6-9CB0-728418B5B092}"/>
                </a:ext>
              </a:extLst>
            </p:cNvPr>
            <p:cNvSpPr>
              <a:spLocks noChangeArrowheads="1"/>
            </p:cNvSpPr>
            <p:nvPr/>
          </p:nvSpPr>
          <p:spPr bwMode="auto">
            <a:xfrm>
              <a:off x="2229"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0377" name="AutoShape 30">
              <a:extLst>
                <a:ext uri="{FF2B5EF4-FFF2-40B4-BE49-F238E27FC236}">
                  <a16:creationId xmlns:a16="http://schemas.microsoft.com/office/drawing/2014/main" id="{99B14A88-091B-2C0C-FB78-1575D072582B}"/>
                </a:ext>
              </a:extLst>
            </p:cNvPr>
            <p:cNvSpPr>
              <a:spLocks noChangeArrowheads="1"/>
            </p:cNvSpPr>
            <p:nvPr/>
          </p:nvSpPr>
          <p:spPr bwMode="auto">
            <a:xfrm>
              <a:off x="2240"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0378" name="AutoShape 31">
              <a:extLst>
                <a:ext uri="{FF2B5EF4-FFF2-40B4-BE49-F238E27FC236}">
                  <a16:creationId xmlns:a16="http://schemas.microsoft.com/office/drawing/2014/main" id="{043C224B-3EC2-F01B-0FE3-58B3BF555137}"/>
                </a:ext>
              </a:extLst>
            </p:cNvPr>
            <p:cNvSpPr>
              <a:spLocks noChangeArrowheads="1"/>
            </p:cNvSpPr>
            <p:nvPr/>
          </p:nvSpPr>
          <p:spPr bwMode="auto">
            <a:xfrm>
              <a:off x="2240"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0379" name="Oval 32">
              <a:extLst>
                <a:ext uri="{FF2B5EF4-FFF2-40B4-BE49-F238E27FC236}">
                  <a16:creationId xmlns:a16="http://schemas.microsoft.com/office/drawing/2014/main" id="{3E642A77-482D-1F84-6264-BE528F41201A}"/>
                </a:ext>
              </a:extLst>
            </p:cNvPr>
            <p:cNvSpPr>
              <a:spLocks noChangeArrowheads="1"/>
            </p:cNvSpPr>
            <p:nvPr/>
          </p:nvSpPr>
          <p:spPr bwMode="auto">
            <a:xfrm>
              <a:off x="2677" y="1096"/>
              <a:ext cx="405" cy="521"/>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0380" name="Oval 33">
              <a:extLst>
                <a:ext uri="{FF2B5EF4-FFF2-40B4-BE49-F238E27FC236}">
                  <a16:creationId xmlns:a16="http://schemas.microsoft.com/office/drawing/2014/main" id="{8E1FF4E1-0548-551B-2530-76B29ADC69EB}"/>
                </a:ext>
              </a:extLst>
            </p:cNvPr>
            <p:cNvSpPr>
              <a:spLocks noChangeArrowheads="1"/>
            </p:cNvSpPr>
            <p:nvPr/>
          </p:nvSpPr>
          <p:spPr bwMode="auto">
            <a:xfrm>
              <a:off x="2681"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0381" name="Oval 34">
              <a:extLst>
                <a:ext uri="{FF2B5EF4-FFF2-40B4-BE49-F238E27FC236}">
                  <a16:creationId xmlns:a16="http://schemas.microsoft.com/office/drawing/2014/main" id="{A3348BC3-6241-BB98-08F0-4D0CD29BE3DC}"/>
                </a:ext>
              </a:extLst>
            </p:cNvPr>
            <p:cNvSpPr>
              <a:spLocks noChangeArrowheads="1"/>
            </p:cNvSpPr>
            <p:nvPr/>
          </p:nvSpPr>
          <p:spPr bwMode="auto">
            <a:xfrm>
              <a:off x="2686"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0382" name="Oval 35">
              <a:extLst>
                <a:ext uri="{FF2B5EF4-FFF2-40B4-BE49-F238E27FC236}">
                  <a16:creationId xmlns:a16="http://schemas.microsoft.com/office/drawing/2014/main" id="{0DE711D9-4758-78AE-B3CC-4FE6D1DAA1A1}"/>
                </a:ext>
              </a:extLst>
            </p:cNvPr>
            <p:cNvSpPr>
              <a:spLocks noChangeArrowheads="1"/>
            </p:cNvSpPr>
            <p:nvPr/>
          </p:nvSpPr>
          <p:spPr bwMode="auto">
            <a:xfrm>
              <a:off x="2690"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0383" name="Oval 36">
              <a:extLst>
                <a:ext uri="{FF2B5EF4-FFF2-40B4-BE49-F238E27FC236}">
                  <a16:creationId xmlns:a16="http://schemas.microsoft.com/office/drawing/2014/main" id="{854ED9E9-19C5-6EEB-0F07-611B3DA13BFB}"/>
                </a:ext>
              </a:extLst>
            </p:cNvPr>
            <p:cNvSpPr>
              <a:spLocks noChangeArrowheads="1"/>
            </p:cNvSpPr>
            <p:nvPr/>
          </p:nvSpPr>
          <p:spPr bwMode="auto">
            <a:xfrm>
              <a:off x="2712"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0384" name="Text Box 37">
              <a:extLst>
                <a:ext uri="{FF2B5EF4-FFF2-40B4-BE49-F238E27FC236}">
                  <a16:creationId xmlns:a16="http://schemas.microsoft.com/office/drawing/2014/main" id="{306C92F6-B277-8FD8-ABFB-F4BDC0022751}"/>
                </a:ext>
              </a:extLst>
            </p:cNvPr>
            <p:cNvSpPr txBox="1">
              <a:spLocks noChangeArrowheads="1"/>
            </p:cNvSpPr>
            <p:nvPr/>
          </p:nvSpPr>
          <p:spPr bwMode="auto">
            <a:xfrm>
              <a:off x="2764" y="1211"/>
              <a:ext cx="22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en-US" altLang="zh-CN" b="0">
                  <a:solidFill>
                    <a:srgbClr val="000000"/>
                  </a:solidFill>
                  <a:latin typeface="Arial" panose="020B0604020202020204" pitchFamily="34" charset="0"/>
                  <a:ea typeface="宋体" panose="02010600030101010101" pitchFamily="2" charset="-122"/>
                </a:rPr>
                <a:t>2</a:t>
              </a:r>
              <a:endParaRPr lang="en-US" altLang="zh-CN" sz="1800" b="0">
                <a:solidFill>
                  <a:schemeClr val="tx1"/>
                </a:solidFill>
                <a:latin typeface="Arial" panose="020B0604020202020204" pitchFamily="34" charset="0"/>
                <a:ea typeface="宋体" panose="02010600030101010101" pitchFamily="2" charset="-122"/>
              </a:endParaRPr>
            </a:p>
          </p:txBody>
        </p:sp>
        <p:sp>
          <p:nvSpPr>
            <p:cNvPr id="100385" name="Text Box 38">
              <a:extLst>
                <a:ext uri="{FF2B5EF4-FFF2-40B4-BE49-F238E27FC236}">
                  <a16:creationId xmlns:a16="http://schemas.microsoft.com/office/drawing/2014/main" id="{68A7BBF1-28CC-2EF5-EA90-8C42F98D084F}"/>
                </a:ext>
              </a:extLst>
            </p:cNvPr>
            <p:cNvSpPr txBox="1">
              <a:spLocks noChangeArrowheads="1"/>
            </p:cNvSpPr>
            <p:nvPr/>
          </p:nvSpPr>
          <p:spPr bwMode="auto">
            <a:xfrm>
              <a:off x="2256" y="1634"/>
              <a:ext cx="1296" cy="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800">
                  <a:solidFill>
                    <a:srgbClr val="FFFF00"/>
                  </a:solidFill>
                  <a:ea typeface="宋体" panose="02010600030101010101" pitchFamily="2" charset="-122"/>
                </a:rPr>
                <a:t>不涉及现金收支的投资和筹资</a:t>
              </a:r>
              <a:endParaRPr lang="zh-CN" altLang="en-US" sz="2800">
                <a:solidFill>
                  <a:srgbClr val="FFFF00"/>
                </a:solidFill>
                <a:latin typeface="Arial" panose="020B0604020202020204" pitchFamily="34" charset="0"/>
                <a:ea typeface="宋体" panose="02010600030101010101" pitchFamily="2" charset="-122"/>
              </a:endParaRPr>
            </a:p>
          </p:txBody>
        </p:sp>
        <p:sp>
          <p:nvSpPr>
            <p:cNvPr id="100386" name="AutoShape 39">
              <a:extLst>
                <a:ext uri="{FF2B5EF4-FFF2-40B4-BE49-F238E27FC236}">
                  <a16:creationId xmlns:a16="http://schemas.microsoft.com/office/drawing/2014/main" id="{DD7D7499-0D9C-0AB4-2280-9FA061DF08AB}"/>
                </a:ext>
              </a:extLst>
            </p:cNvPr>
            <p:cNvSpPr>
              <a:spLocks noChangeArrowheads="1"/>
            </p:cNvSpPr>
            <p:nvPr/>
          </p:nvSpPr>
          <p:spPr bwMode="auto">
            <a:xfrm>
              <a:off x="2210" y="3148"/>
              <a:ext cx="1363" cy="548"/>
            </a:xfrm>
            <a:prstGeom prst="roundRect">
              <a:avLst>
                <a:gd name="adj" fmla="val 40389"/>
              </a:avLst>
            </a:prstGeom>
            <a:gradFill rotWithShape="1">
              <a:gsLst>
                <a:gs pos="0">
                  <a:srgbClr val="58A4AE"/>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0387" name="AutoShape 40">
              <a:extLst>
                <a:ext uri="{FF2B5EF4-FFF2-40B4-BE49-F238E27FC236}">
                  <a16:creationId xmlns:a16="http://schemas.microsoft.com/office/drawing/2014/main" id="{74AF6346-8D18-CE9E-A487-A69A85515658}"/>
                </a:ext>
              </a:extLst>
            </p:cNvPr>
            <p:cNvSpPr>
              <a:spLocks noChangeArrowheads="1"/>
            </p:cNvSpPr>
            <p:nvPr/>
          </p:nvSpPr>
          <p:spPr bwMode="auto">
            <a:xfrm>
              <a:off x="2238" y="3163"/>
              <a:ext cx="1304" cy="487"/>
            </a:xfrm>
            <a:prstGeom prst="roundRect">
              <a:avLst>
                <a:gd name="adj" fmla="val 50000"/>
              </a:avLst>
            </a:prstGeom>
            <a:gradFill rotWithShape="1">
              <a:gsLst>
                <a:gs pos="0">
                  <a:srgbClr val="72B2BB"/>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grpSp>
        <p:nvGrpSpPr>
          <p:cNvPr id="100361" name="Group 55">
            <a:extLst>
              <a:ext uri="{FF2B5EF4-FFF2-40B4-BE49-F238E27FC236}">
                <a16:creationId xmlns:a16="http://schemas.microsoft.com/office/drawing/2014/main" id="{002BEB04-4710-A9B0-C45F-09C445B46A1D}"/>
              </a:ext>
            </a:extLst>
          </p:cNvPr>
          <p:cNvGrpSpPr>
            <a:grpSpLocks/>
          </p:cNvGrpSpPr>
          <p:nvPr/>
        </p:nvGrpSpPr>
        <p:grpSpPr bwMode="auto">
          <a:xfrm>
            <a:off x="4583114" y="4076701"/>
            <a:ext cx="5616575" cy="792163"/>
            <a:chOff x="912" y="3036"/>
            <a:chExt cx="3984" cy="912"/>
          </a:xfrm>
        </p:grpSpPr>
        <p:sp>
          <p:nvSpPr>
            <p:cNvPr id="100369" name="AutoShape 56">
              <a:extLst>
                <a:ext uri="{FF2B5EF4-FFF2-40B4-BE49-F238E27FC236}">
                  <a16:creationId xmlns:a16="http://schemas.microsoft.com/office/drawing/2014/main" id="{AB9AECA8-AF8C-0737-0201-171B816A6DEB}"/>
                </a:ext>
              </a:extLst>
            </p:cNvPr>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grpSp>
          <p:nvGrpSpPr>
            <p:cNvPr id="100370" name="Group 57">
              <a:extLst>
                <a:ext uri="{FF2B5EF4-FFF2-40B4-BE49-F238E27FC236}">
                  <a16:creationId xmlns:a16="http://schemas.microsoft.com/office/drawing/2014/main" id="{C116BF66-456E-EE35-E992-7F303588404E}"/>
                </a:ext>
              </a:extLst>
            </p:cNvPr>
            <p:cNvGrpSpPr>
              <a:grpSpLocks/>
            </p:cNvGrpSpPr>
            <p:nvPr/>
          </p:nvGrpSpPr>
          <p:grpSpPr bwMode="auto">
            <a:xfrm>
              <a:off x="999" y="3120"/>
              <a:ext cx="768" cy="814"/>
              <a:chOff x="999" y="3120"/>
              <a:chExt cx="768" cy="814"/>
            </a:xfrm>
          </p:grpSpPr>
          <p:sp>
            <p:nvSpPr>
              <p:cNvPr id="134202" name="AutoShape 58">
                <a:extLst>
                  <a:ext uri="{FF2B5EF4-FFF2-40B4-BE49-F238E27FC236}">
                    <a16:creationId xmlns:a16="http://schemas.microsoft.com/office/drawing/2014/main" id="{B36D820D-18A0-DDCA-7964-05F4CF66E242}"/>
                  </a:ext>
                </a:extLst>
              </p:cNvPr>
              <p:cNvSpPr>
                <a:spLocks noChangeArrowheads="1"/>
              </p:cNvSpPr>
              <p:nvPr/>
            </p:nvSpPr>
            <p:spPr bwMode="gray">
              <a:xfrm>
                <a:off x="999" y="3120"/>
                <a:ext cx="768" cy="746"/>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ln>
              <a:effectLst/>
            </p:spPr>
            <p:txBody>
              <a:bodyPr wrap="none" anchor="ctr"/>
              <a:lstStyle/>
              <a:p>
                <a:pPr algn="r" eaLnBrk="1" hangingPunct="1">
                  <a:defRPr/>
                </a:pPr>
                <a:endParaRPr lang="zh-CN" altLang="en-US">
                  <a:latin typeface="Arial" charset="0"/>
                </a:endParaRPr>
              </a:p>
            </p:txBody>
          </p:sp>
          <p:sp>
            <p:nvSpPr>
              <p:cNvPr id="134203" name="Freeform 59">
                <a:extLst>
                  <a:ext uri="{FF2B5EF4-FFF2-40B4-BE49-F238E27FC236}">
                    <a16:creationId xmlns:a16="http://schemas.microsoft.com/office/drawing/2014/main" id="{329F8F42-C695-744F-BE51-E23BA400C834}"/>
                  </a:ext>
                </a:extLst>
              </p:cNvPr>
              <p:cNvSpPr/>
              <p:nvPr/>
            </p:nvSpPr>
            <p:spPr bwMode="gray">
              <a:xfrm>
                <a:off x="1047" y="316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w="0">
                <a:noFill/>
                <a:prstDash val="solid"/>
                <a:round/>
              </a:ln>
            </p:spPr>
            <p:txBody>
              <a:bodyPr/>
              <a:lstStyle/>
              <a:p>
                <a:pPr algn="r" eaLnBrk="1" hangingPunct="1">
                  <a:defRPr/>
                </a:pPr>
                <a:endParaRPr lang="zh-CN" altLang="en-US">
                  <a:latin typeface="Arial" charset="0"/>
                </a:endParaRPr>
              </a:p>
            </p:txBody>
          </p:sp>
          <p:sp>
            <p:nvSpPr>
              <p:cNvPr id="134204" name="Text Box 60">
                <a:extLst>
                  <a:ext uri="{FF2B5EF4-FFF2-40B4-BE49-F238E27FC236}">
                    <a16:creationId xmlns:a16="http://schemas.microsoft.com/office/drawing/2014/main" id="{CE45D3AC-16B5-5A64-203F-E0D2A7BBBE95}"/>
                  </a:ext>
                </a:extLst>
              </p:cNvPr>
              <p:cNvSpPr txBox="1">
                <a:spLocks noChangeArrowheads="1"/>
              </p:cNvSpPr>
              <p:nvPr/>
            </p:nvSpPr>
            <p:spPr bwMode="gray">
              <a:xfrm>
                <a:off x="1223" y="3332"/>
                <a:ext cx="300" cy="602"/>
              </a:xfrm>
              <a:prstGeom prst="rect">
                <a:avLst/>
              </a:prstGeom>
              <a:noFill/>
              <a:ln w="9525" algn="ctr">
                <a:noFill/>
                <a:miter lim="800000"/>
              </a:ln>
              <a:effectLst/>
            </p:spPr>
            <p:txBody>
              <a:bodyPr wrap="none">
                <a:spAutoFit/>
              </a:bodyPr>
              <a:lstStyle/>
              <a:p>
                <a:pPr algn="ctr" eaLnBrk="1" hangingPunct="1">
                  <a:buFont typeface="Arial" panose="020B0604020202020204" pitchFamily="34" charset="0"/>
                  <a:buNone/>
                  <a:defRPr/>
                </a:pPr>
                <a:r>
                  <a:rPr lang="en-US" altLang="zh-CN" sz="2800" noProof="1">
                    <a:solidFill>
                      <a:srgbClr val="FFFFFF"/>
                    </a:solidFill>
                    <a:effectLst>
                      <a:outerShdw blurRad="38100" dist="38100" dir="2700000">
                        <a:srgbClr val="C0C0C0"/>
                      </a:outerShdw>
                    </a:effectLst>
                    <a:latin typeface="Arial" charset="0"/>
                    <a:ea typeface="宋体" pitchFamily="2" charset="-122"/>
                    <a:cs typeface="+mn-ea"/>
                  </a:rPr>
                  <a:t>B</a:t>
                </a:r>
                <a:endParaRPr lang="en-US" altLang="zh-CN" sz="2800" noProof="1">
                  <a:solidFill>
                    <a:srgbClr val="FFFFFF"/>
                  </a:solidFill>
                  <a:effectLst>
                    <a:outerShdw blurRad="38100" dist="38100" dir="2700000">
                      <a:srgbClr val="C0C0C0"/>
                    </a:outerShdw>
                  </a:effectLst>
                  <a:ea typeface="宋体" pitchFamily="2" charset="-122"/>
                  <a:cs typeface="Arial" panose="020B0604020202020204" pitchFamily="34" charset="0"/>
                </a:endParaRPr>
              </a:p>
            </p:txBody>
          </p:sp>
        </p:grpSp>
        <p:sp>
          <p:nvSpPr>
            <p:cNvPr id="100371" name="Text Box 61">
              <a:extLst>
                <a:ext uri="{FF2B5EF4-FFF2-40B4-BE49-F238E27FC236}">
                  <a16:creationId xmlns:a16="http://schemas.microsoft.com/office/drawing/2014/main" id="{5EAFC44E-5050-5418-0C29-7B9732324B05}"/>
                </a:ext>
              </a:extLst>
            </p:cNvPr>
            <p:cNvSpPr txBox="1">
              <a:spLocks noChangeArrowheads="1"/>
            </p:cNvSpPr>
            <p:nvPr/>
          </p:nvSpPr>
          <p:spPr bwMode="auto">
            <a:xfrm>
              <a:off x="1873" y="3160"/>
              <a:ext cx="292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en-US" altLang="zh-CN">
                  <a:solidFill>
                    <a:srgbClr val="000000"/>
                  </a:solidFill>
                  <a:latin typeface="Arial" panose="020B0604020202020204" pitchFamily="34" charset="0"/>
                  <a:ea typeface="宋体" panose="02010600030101010101" pitchFamily="2" charset="-122"/>
                </a:rPr>
                <a:t>1</a:t>
              </a:r>
              <a:r>
                <a:rPr lang="zh-CN" altLang="en-US">
                  <a:solidFill>
                    <a:srgbClr val="000000"/>
                  </a:solidFill>
                  <a:latin typeface="Arial" panose="020B0604020202020204" pitchFamily="34" charset="0"/>
                  <a:ea typeface="宋体" panose="02010600030101010101" pitchFamily="2" charset="-122"/>
                </a:rPr>
                <a:t>年内到期的可转换公司债券</a:t>
              </a:r>
              <a:endParaRPr lang="zh-CN" altLang="en-US" b="0">
                <a:solidFill>
                  <a:srgbClr val="000000"/>
                </a:solidFill>
                <a:latin typeface="Arial" panose="020B0604020202020204" pitchFamily="34" charset="0"/>
                <a:ea typeface="宋体" panose="02010600030101010101" pitchFamily="2" charset="-122"/>
              </a:endParaRPr>
            </a:p>
          </p:txBody>
        </p:sp>
      </p:grpSp>
      <p:grpSp>
        <p:nvGrpSpPr>
          <p:cNvPr id="100362" name="Group 62">
            <a:extLst>
              <a:ext uri="{FF2B5EF4-FFF2-40B4-BE49-F238E27FC236}">
                <a16:creationId xmlns:a16="http://schemas.microsoft.com/office/drawing/2014/main" id="{0480C256-5FE9-2269-839B-58D24FE5AD62}"/>
              </a:ext>
            </a:extLst>
          </p:cNvPr>
          <p:cNvGrpSpPr>
            <a:grpSpLocks/>
          </p:cNvGrpSpPr>
          <p:nvPr/>
        </p:nvGrpSpPr>
        <p:grpSpPr bwMode="auto">
          <a:xfrm>
            <a:off x="4583114" y="5084763"/>
            <a:ext cx="5616575" cy="792162"/>
            <a:chOff x="912" y="3036"/>
            <a:chExt cx="3984" cy="912"/>
          </a:xfrm>
        </p:grpSpPr>
        <p:sp>
          <p:nvSpPr>
            <p:cNvPr id="100363" name="AutoShape 63">
              <a:extLst>
                <a:ext uri="{FF2B5EF4-FFF2-40B4-BE49-F238E27FC236}">
                  <a16:creationId xmlns:a16="http://schemas.microsoft.com/office/drawing/2014/main" id="{565A41AB-B61B-41A0-6D57-620059EB7FCA}"/>
                </a:ext>
              </a:extLst>
            </p:cNvPr>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grpSp>
          <p:nvGrpSpPr>
            <p:cNvPr id="100364" name="Group 64">
              <a:extLst>
                <a:ext uri="{FF2B5EF4-FFF2-40B4-BE49-F238E27FC236}">
                  <a16:creationId xmlns:a16="http://schemas.microsoft.com/office/drawing/2014/main" id="{BB311CEA-37A2-4ADE-A73C-3F7DACD83FAB}"/>
                </a:ext>
              </a:extLst>
            </p:cNvPr>
            <p:cNvGrpSpPr>
              <a:grpSpLocks/>
            </p:cNvGrpSpPr>
            <p:nvPr/>
          </p:nvGrpSpPr>
          <p:grpSpPr bwMode="auto">
            <a:xfrm>
              <a:off x="999" y="3120"/>
              <a:ext cx="768" cy="810"/>
              <a:chOff x="999" y="3120"/>
              <a:chExt cx="768" cy="810"/>
            </a:xfrm>
          </p:grpSpPr>
          <p:sp>
            <p:nvSpPr>
              <p:cNvPr id="134209" name="AutoShape 65">
                <a:extLst>
                  <a:ext uri="{FF2B5EF4-FFF2-40B4-BE49-F238E27FC236}">
                    <a16:creationId xmlns:a16="http://schemas.microsoft.com/office/drawing/2014/main" id="{A508D841-40A3-16D2-2805-09DFCC82B293}"/>
                  </a:ext>
                </a:extLst>
              </p:cNvPr>
              <p:cNvSpPr>
                <a:spLocks noChangeArrowheads="1"/>
              </p:cNvSpPr>
              <p:nvPr/>
            </p:nvSpPr>
            <p:spPr bwMode="gray">
              <a:xfrm>
                <a:off x="999" y="3120"/>
                <a:ext cx="768" cy="746"/>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ln>
              <a:effectLst/>
            </p:spPr>
            <p:txBody>
              <a:bodyPr wrap="none" anchor="ctr"/>
              <a:lstStyle/>
              <a:p>
                <a:pPr algn="r" eaLnBrk="1" hangingPunct="1">
                  <a:defRPr/>
                </a:pPr>
                <a:endParaRPr lang="zh-CN" altLang="en-US">
                  <a:latin typeface="Arial" charset="0"/>
                </a:endParaRPr>
              </a:p>
            </p:txBody>
          </p:sp>
          <p:sp>
            <p:nvSpPr>
              <p:cNvPr id="134210" name="Freeform 66">
                <a:extLst>
                  <a:ext uri="{FF2B5EF4-FFF2-40B4-BE49-F238E27FC236}">
                    <a16:creationId xmlns:a16="http://schemas.microsoft.com/office/drawing/2014/main" id="{64B10F81-26F7-C6F8-0657-59E533541DD5}"/>
                  </a:ext>
                </a:extLst>
              </p:cNvPr>
              <p:cNvSpPr/>
              <p:nvPr/>
            </p:nvSpPr>
            <p:spPr bwMode="gray">
              <a:xfrm>
                <a:off x="1047" y="316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w="0">
                <a:noFill/>
                <a:prstDash val="solid"/>
                <a:round/>
              </a:ln>
            </p:spPr>
            <p:txBody>
              <a:bodyPr/>
              <a:lstStyle/>
              <a:p>
                <a:pPr algn="r" eaLnBrk="1" hangingPunct="1">
                  <a:defRPr/>
                </a:pPr>
                <a:endParaRPr lang="zh-CN" altLang="en-US">
                  <a:latin typeface="Arial" charset="0"/>
                </a:endParaRPr>
              </a:p>
            </p:txBody>
          </p:sp>
          <p:sp>
            <p:nvSpPr>
              <p:cNvPr id="134211" name="Text Box 67">
                <a:extLst>
                  <a:ext uri="{FF2B5EF4-FFF2-40B4-BE49-F238E27FC236}">
                    <a16:creationId xmlns:a16="http://schemas.microsoft.com/office/drawing/2014/main" id="{B76DBA69-B183-1A22-64F6-7DCC574C2594}"/>
                  </a:ext>
                </a:extLst>
              </p:cNvPr>
              <p:cNvSpPr txBox="1">
                <a:spLocks noChangeArrowheads="1"/>
              </p:cNvSpPr>
              <p:nvPr/>
            </p:nvSpPr>
            <p:spPr bwMode="gray">
              <a:xfrm>
                <a:off x="1217" y="3332"/>
                <a:ext cx="313" cy="598"/>
              </a:xfrm>
              <a:prstGeom prst="rect">
                <a:avLst/>
              </a:prstGeom>
              <a:noFill/>
              <a:ln w="9525" algn="ctr">
                <a:noFill/>
                <a:miter lim="800000"/>
              </a:ln>
              <a:effectLst/>
            </p:spPr>
            <p:txBody>
              <a:bodyPr wrap="none">
                <a:spAutoFit/>
              </a:bodyPr>
              <a:lstStyle/>
              <a:p>
                <a:pPr algn="ctr" eaLnBrk="1" hangingPunct="1">
                  <a:buFont typeface="Arial" panose="020B0604020202020204" pitchFamily="34" charset="0"/>
                  <a:buNone/>
                  <a:defRPr/>
                </a:pPr>
                <a:r>
                  <a:rPr lang="en-US" altLang="zh-CN" sz="2800" noProof="1">
                    <a:solidFill>
                      <a:srgbClr val="FFFFFF"/>
                    </a:solidFill>
                    <a:effectLst>
                      <a:outerShdw blurRad="38100" dist="38100" dir="2700000">
                        <a:srgbClr val="C0C0C0"/>
                      </a:outerShdw>
                    </a:effectLst>
                    <a:latin typeface="Arial" charset="0"/>
                    <a:ea typeface="宋体" pitchFamily="2" charset="-122"/>
                    <a:cs typeface="+mn-ea"/>
                  </a:rPr>
                  <a:t>C</a:t>
                </a:r>
                <a:endParaRPr lang="en-US" altLang="zh-CN" sz="2800" noProof="1">
                  <a:solidFill>
                    <a:srgbClr val="FFFFFF"/>
                  </a:solidFill>
                  <a:effectLst>
                    <a:outerShdw blurRad="38100" dist="38100" dir="2700000">
                      <a:srgbClr val="C0C0C0"/>
                    </a:outerShdw>
                  </a:effectLst>
                  <a:ea typeface="宋体" pitchFamily="2" charset="-122"/>
                  <a:cs typeface="Arial" panose="020B0604020202020204" pitchFamily="34" charset="0"/>
                </a:endParaRPr>
              </a:p>
            </p:txBody>
          </p:sp>
        </p:grpSp>
        <p:sp>
          <p:nvSpPr>
            <p:cNvPr id="100365" name="Text Box 68">
              <a:extLst>
                <a:ext uri="{FF2B5EF4-FFF2-40B4-BE49-F238E27FC236}">
                  <a16:creationId xmlns:a16="http://schemas.microsoft.com/office/drawing/2014/main" id="{83DE47BD-6832-5BB3-F3FE-BB5D8D236644}"/>
                </a:ext>
              </a:extLst>
            </p:cNvPr>
            <p:cNvSpPr txBox="1">
              <a:spLocks noChangeArrowheads="1"/>
            </p:cNvSpPr>
            <p:nvPr/>
          </p:nvSpPr>
          <p:spPr bwMode="auto">
            <a:xfrm>
              <a:off x="1873" y="3160"/>
              <a:ext cx="292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a:solidFill>
                    <a:srgbClr val="000000"/>
                  </a:solidFill>
                  <a:latin typeface="Arial" panose="020B0604020202020204" pitchFamily="34" charset="0"/>
                  <a:ea typeface="宋体" panose="02010600030101010101" pitchFamily="2" charset="-122"/>
                </a:rPr>
                <a:t>融资租入固定资产</a:t>
              </a:r>
              <a:endParaRPr lang="zh-CN" altLang="en-US" b="0">
                <a:solidFill>
                  <a:srgbClr val="000000"/>
                </a:solidFill>
                <a:latin typeface="Arial" panose="020B0604020202020204" pitchFamily="34" charset="0"/>
                <a:ea typeface="宋体" panose="02010600030101010101" pitchFamily="2" charset="-122"/>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a:extLst>
              <a:ext uri="{FF2B5EF4-FFF2-40B4-BE49-F238E27FC236}">
                <a16:creationId xmlns:a16="http://schemas.microsoft.com/office/drawing/2014/main" id="{4612D807-A0C8-EF85-E75A-E457D54328B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EA18316F-27E1-4477-9C1B-43BF26ADA0C2}"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19810" name="灯片编号占位符 4">
            <a:extLst>
              <a:ext uri="{FF2B5EF4-FFF2-40B4-BE49-F238E27FC236}">
                <a16:creationId xmlns:a16="http://schemas.microsoft.com/office/drawing/2014/main" id="{060ED4C2-3950-EEEE-0435-5D3CAE65E2F6}"/>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B5C7EB98-6319-4C07-9446-1B33CC4DF52F}" type="slidenum">
              <a:rPr altLang="zh-CN" sz="1000" b="0">
                <a:solidFill>
                  <a:schemeClr val="bg1"/>
                </a:solidFill>
                <a:latin typeface="Arial" panose="020B0604020202020204" pitchFamily="34" charset="0"/>
                <a:ea typeface="宋体" panose="02010600030101010101" pitchFamily="2" charset="-122"/>
              </a:rPr>
              <a:pPr/>
              <a:t>75</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01380" name="Rectangle 2">
            <a:extLst>
              <a:ext uri="{FF2B5EF4-FFF2-40B4-BE49-F238E27FC236}">
                <a16:creationId xmlns:a16="http://schemas.microsoft.com/office/drawing/2014/main" id="{A57D38B7-DC52-B85A-3930-7AB653A342D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现金流量表补充资料</a:t>
            </a:r>
          </a:p>
        </p:txBody>
      </p:sp>
      <p:sp>
        <p:nvSpPr>
          <p:cNvPr id="101381" name="Rectangle 3">
            <a:extLst>
              <a:ext uri="{FF2B5EF4-FFF2-40B4-BE49-F238E27FC236}">
                <a16:creationId xmlns:a16="http://schemas.microsoft.com/office/drawing/2014/main" id="{C2E4E884-8387-BB15-C1C5-E6D3119D0BA5}"/>
              </a:ext>
            </a:extLst>
          </p:cNvPr>
          <p:cNvSpPr>
            <a:spLocks noGrp="1" noChangeArrowheads="1"/>
          </p:cNvSpPr>
          <p:nvPr>
            <p:ph idx="1"/>
          </p:nvPr>
        </p:nvSpPr>
        <p:spPr bwMode="auto">
          <a:xfrm>
            <a:off x="1847850" y="1125538"/>
            <a:ext cx="8229600" cy="1079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ea typeface="宋体" panose="02010600030101010101" pitchFamily="2" charset="-122"/>
              </a:rPr>
              <a:t>附注披露补充资料的内容取决于“经营活动产生的现金流量”部分是采用直接法还是间接法</a:t>
            </a:r>
          </a:p>
          <a:p>
            <a:pPr eaLnBrk="1" hangingPunct="1"/>
            <a:endParaRPr lang="zh-CN" altLang="en-US">
              <a:ea typeface="宋体" panose="02010600030101010101" pitchFamily="2" charset="-122"/>
            </a:endParaRPr>
          </a:p>
          <a:p>
            <a:pPr eaLnBrk="1" hangingPunct="1"/>
            <a:endParaRPr lang="zh-CN" altLang="en-US">
              <a:ea typeface="宋体" panose="02010600030101010101" pitchFamily="2" charset="-122"/>
            </a:endParaRPr>
          </a:p>
          <a:p>
            <a:pPr lvl="3" eaLnBrk="1" hangingPunct="1"/>
            <a:endParaRPr lang="en-US" altLang="zh-CN">
              <a:latin typeface="Arial" panose="020B0604020202020204" pitchFamily="34" charset="0"/>
              <a:ea typeface="宋体" panose="02010600030101010101" pitchFamily="2" charset="-122"/>
            </a:endParaRPr>
          </a:p>
        </p:txBody>
      </p:sp>
      <p:sp>
        <p:nvSpPr>
          <p:cNvPr id="101382" name="AutoShape 4">
            <a:extLst>
              <a:ext uri="{FF2B5EF4-FFF2-40B4-BE49-F238E27FC236}">
                <a16:creationId xmlns:a16="http://schemas.microsoft.com/office/drawing/2014/main" id="{F72FFC7E-6A91-4EA6-825A-AF703B4A59AF}"/>
              </a:ext>
            </a:extLst>
          </p:cNvPr>
          <p:cNvSpPr>
            <a:spLocks noChangeArrowheads="1"/>
          </p:cNvSpPr>
          <p:nvPr/>
        </p:nvSpPr>
        <p:spPr bwMode="auto">
          <a:xfrm>
            <a:off x="2135188" y="2276476"/>
            <a:ext cx="7777162"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直        接       法</a:t>
            </a:r>
          </a:p>
        </p:txBody>
      </p:sp>
      <p:grpSp>
        <p:nvGrpSpPr>
          <p:cNvPr id="101383" name="Group 43">
            <a:extLst>
              <a:ext uri="{FF2B5EF4-FFF2-40B4-BE49-F238E27FC236}">
                <a16:creationId xmlns:a16="http://schemas.microsoft.com/office/drawing/2014/main" id="{7FBC62D1-01B9-55A8-135D-EF607208B548}"/>
              </a:ext>
            </a:extLst>
          </p:cNvPr>
          <p:cNvGrpSpPr>
            <a:grpSpLocks/>
          </p:cNvGrpSpPr>
          <p:nvPr/>
        </p:nvGrpSpPr>
        <p:grpSpPr bwMode="auto">
          <a:xfrm>
            <a:off x="4727575" y="3213100"/>
            <a:ext cx="5399088" cy="2376488"/>
            <a:chOff x="2018" y="2024"/>
            <a:chExt cx="3401" cy="1497"/>
          </a:xfrm>
        </p:grpSpPr>
        <p:sp>
          <p:nvSpPr>
            <p:cNvPr id="101399" name="AutoShape 21">
              <a:extLst>
                <a:ext uri="{FF2B5EF4-FFF2-40B4-BE49-F238E27FC236}">
                  <a16:creationId xmlns:a16="http://schemas.microsoft.com/office/drawing/2014/main" id="{558BC641-D10E-49AA-8A86-3DFE27E2EEC9}"/>
                </a:ext>
              </a:extLst>
            </p:cNvPr>
            <p:cNvSpPr>
              <a:spLocks noChangeArrowheads="1"/>
            </p:cNvSpPr>
            <p:nvPr/>
          </p:nvSpPr>
          <p:spPr bwMode="gray">
            <a:xfrm>
              <a:off x="2018" y="2024"/>
              <a:ext cx="3401" cy="1497"/>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101400" name="Text Box 26">
              <a:extLst>
                <a:ext uri="{FF2B5EF4-FFF2-40B4-BE49-F238E27FC236}">
                  <a16:creationId xmlns:a16="http://schemas.microsoft.com/office/drawing/2014/main" id="{C43A41BA-03CD-4C7B-FA40-BF9810B22604}"/>
                </a:ext>
              </a:extLst>
            </p:cNvPr>
            <p:cNvSpPr txBox="1">
              <a:spLocks noChangeArrowheads="1"/>
            </p:cNvSpPr>
            <p:nvPr/>
          </p:nvSpPr>
          <p:spPr bwMode="auto">
            <a:xfrm>
              <a:off x="2200" y="2205"/>
              <a:ext cx="3137" cy="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300">
                  <a:solidFill>
                    <a:srgbClr val="000000"/>
                  </a:solidFill>
                  <a:latin typeface="Arial" panose="020B0604020202020204" pitchFamily="34" charset="0"/>
                  <a:ea typeface="宋体" panose="02010600030101010101" pitchFamily="2" charset="-122"/>
                </a:rPr>
                <a:t>现金及现金等价物净增加</a:t>
              </a:r>
            </a:p>
            <a:p>
              <a:pPr>
                <a:buFont typeface="Arial" panose="020B0604020202020204" pitchFamily="34" charset="0"/>
                <a:buNone/>
              </a:pPr>
              <a:r>
                <a:rPr lang="zh-CN" altLang="en-US" sz="2300">
                  <a:solidFill>
                    <a:srgbClr val="000000"/>
                  </a:solidFill>
                  <a:latin typeface="Arial" panose="020B0604020202020204" pitchFamily="34" charset="0"/>
                  <a:ea typeface="宋体" panose="02010600030101010101" pitchFamily="2" charset="-122"/>
                </a:rPr>
                <a:t>＝现金的期末余额</a:t>
              </a:r>
            </a:p>
            <a:p>
              <a:pPr>
                <a:buFont typeface="Arial" panose="020B0604020202020204" pitchFamily="34" charset="0"/>
                <a:buNone/>
              </a:pPr>
              <a:r>
                <a:rPr lang="zh-CN" altLang="en-US" sz="2300">
                  <a:solidFill>
                    <a:srgbClr val="000000"/>
                  </a:solidFill>
                  <a:latin typeface="Arial" panose="020B0604020202020204" pitchFamily="34" charset="0"/>
                  <a:ea typeface="宋体" panose="02010600030101010101" pitchFamily="2" charset="-122"/>
                </a:rPr>
                <a:t>－现金的期初余额</a:t>
              </a:r>
            </a:p>
            <a:p>
              <a:pPr>
                <a:buFont typeface="Arial" panose="020B0604020202020204" pitchFamily="34" charset="0"/>
                <a:buNone/>
              </a:pPr>
              <a:r>
                <a:rPr lang="zh-CN" altLang="en-US" sz="2300">
                  <a:solidFill>
                    <a:srgbClr val="000000"/>
                  </a:solidFill>
                  <a:latin typeface="Arial" panose="020B0604020202020204" pitchFamily="34" charset="0"/>
                  <a:ea typeface="宋体" panose="02010600030101010101" pitchFamily="2" charset="-122"/>
                </a:rPr>
                <a:t>＋现金等价物的期末余额</a:t>
              </a:r>
            </a:p>
            <a:p>
              <a:pPr>
                <a:buFont typeface="Arial" panose="020B0604020202020204" pitchFamily="34" charset="0"/>
                <a:buNone/>
              </a:pPr>
              <a:r>
                <a:rPr lang="zh-CN" altLang="en-US" sz="2300">
                  <a:solidFill>
                    <a:srgbClr val="000000"/>
                  </a:solidFill>
                  <a:latin typeface="Arial" panose="020B0604020202020204" pitchFamily="34" charset="0"/>
                  <a:ea typeface="宋体" panose="02010600030101010101" pitchFamily="2" charset="-122"/>
                </a:rPr>
                <a:t>－现金等价物的期初余额</a:t>
              </a:r>
            </a:p>
          </p:txBody>
        </p:sp>
      </p:grpSp>
      <p:grpSp>
        <p:nvGrpSpPr>
          <p:cNvPr id="101384" name="Group 27">
            <a:extLst>
              <a:ext uri="{FF2B5EF4-FFF2-40B4-BE49-F238E27FC236}">
                <a16:creationId xmlns:a16="http://schemas.microsoft.com/office/drawing/2014/main" id="{7E9DE237-25C0-0161-B31A-5ECC7158C1F1}"/>
              </a:ext>
            </a:extLst>
          </p:cNvPr>
          <p:cNvGrpSpPr>
            <a:grpSpLocks/>
          </p:cNvGrpSpPr>
          <p:nvPr/>
        </p:nvGrpSpPr>
        <p:grpSpPr bwMode="auto">
          <a:xfrm>
            <a:off x="2135188" y="2854964"/>
            <a:ext cx="2170112" cy="3268024"/>
            <a:chOff x="3692" y="1241"/>
            <a:chExt cx="1367" cy="2597"/>
          </a:xfrm>
        </p:grpSpPr>
        <p:sp>
          <p:nvSpPr>
            <p:cNvPr id="101385" name="AutoShape 28">
              <a:extLst>
                <a:ext uri="{FF2B5EF4-FFF2-40B4-BE49-F238E27FC236}">
                  <a16:creationId xmlns:a16="http://schemas.microsoft.com/office/drawing/2014/main" id="{27A685E6-AD9B-B2F1-9D5D-A114CF5DA051}"/>
                </a:ext>
              </a:extLst>
            </p:cNvPr>
            <p:cNvSpPr>
              <a:spLocks noChangeArrowheads="1"/>
            </p:cNvSpPr>
            <p:nvPr/>
          </p:nvSpPr>
          <p:spPr bwMode="auto">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1386" name="AutoShape 29">
              <a:extLst>
                <a:ext uri="{FF2B5EF4-FFF2-40B4-BE49-F238E27FC236}">
                  <a16:creationId xmlns:a16="http://schemas.microsoft.com/office/drawing/2014/main" id="{CFECA212-5B31-AF26-314E-125AC8D95CD0}"/>
                </a:ext>
              </a:extLst>
            </p:cNvPr>
            <p:cNvSpPr>
              <a:spLocks noChangeArrowheads="1"/>
            </p:cNvSpPr>
            <p:nvPr/>
          </p:nvSpPr>
          <p:spPr bwMode="auto">
            <a:xfrm>
              <a:off x="3717" y="1495"/>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1387" name="AutoShape 30">
              <a:extLst>
                <a:ext uri="{FF2B5EF4-FFF2-40B4-BE49-F238E27FC236}">
                  <a16:creationId xmlns:a16="http://schemas.microsoft.com/office/drawing/2014/main" id="{6A318A4C-3581-5C16-47EB-BCA428CA5F9F}"/>
                </a:ext>
              </a:extLst>
            </p:cNvPr>
            <p:cNvSpPr>
              <a:spLocks noChangeArrowheads="1"/>
            </p:cNvSpPr>
            <p:nvPr/>
          </p:nvSpPr>
          <p:spPr bwMode="auto">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1388" name="AutoShape 31">
              <a:extLst>
                <a:ext uri="{FF2B5EF4-FFF2-40B4-BE49-F238E27FC236}">
                  <a16:creationId xmlns:a16="http://schemas.microsoft.com/office/drawing/2014/main" id="{1A59C836-CDE8-3A43-E874-CDF3E6AA7EDA}"/>
                </a:ext>
              </a:extLst>
            </p:cNvPr>
            <p:cNvSpPr>
              <a:spLocks noChangeArrowheads="1"/>
            </p:cNvSpPr>
            <p:nvPr/>
          </p:nvSpPr>
          <p:spPr bwMode="auto">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nvGrpSpPr>
            <p:cNvPr id="101389" name="Group 32">
              <a:extLst>
                <a:ext uri="{FF2B5EF4-FFF2-40B4-BE49-F238E27FC236}">
                  <a16:creationId xmlns:a16="http://schemas.microsoft.com/office/drawing/2014/main" id="{95CFAB76-7FCC-A3B4-6D29-5117621B360D}"/>
                </a:ext>
              </a:extLst>
            </p:cNvPr>
            <p:cNvGrpSpPr>
              <a:grpSpLocks/>
            </p:cNvGrpSpPr>
            <p:nvPr/>
          </p:nvGrpSpPr>
          <p:grpSpPr bwMode="auto">
            <a:xfrm>
              <a:off x="4165" y="1241"/>
              <a:ext cx="405" cy="516"/>
              <a:chOff x="1289" y="491"/>
              <a:chExt cx="668" cy="851"/>
            </a:xfrm>
          </p:grpSpPr>
          <p:sp>
            <p:nvSpPr>
              <p:cNvPr id="101394" name="Oval 33">
                <a:extLst>
                  <a:ext uri="{FF2B5EF4-FFF2-40B4-BE49-F238E27FC236}">
                    <a16:creationId xmlns:a16="http://schemas.microsoft.com/office/drawing/2014/main" id="{54C8364D-B44E-CF7B-8DB0-F3D049C1AF42}"/>
                  </a:ext>
                </a:extLst>
              </p:cNvPr>
              <p:cNvSpPr>
                <a:spLocks noChangeArrowheads="1"/>
              </p:cNvSpPr>
              <p:nvPr/>
            </p:nvSpPr>
            <p:spPr bwMode="auto">
              <a:xfrm>
                <a:off x="1289" y="491"/>
                <a:ext cx="668" cy="851"/>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1395" name="Oval 34">
                <a:extLst>
                  <a:ext uri="{FF2B5EF4-FFF2-40B4-BE49-F238E27FC236}">
                    <a16:creationId xmlns:a16="http://schemas.microsoft.com/office/drawing/2014/main" id="{AE52DAA4-EE43-0E53-E26F-AAC76947C2C0}"/>
                  </a:ext>
                </a:extLst>
              </p:cNvPr>
              <p:cNvSpPr>
                <a:spLocks noChangeArrowheads="1"/>
              </p:cNvSpPr>
              <p:nvPr/>
            </p:nvSpPr>
            <p:spPr bwMode="auto">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1396" name="Oval 35">
                <a:extLst>
                  <a:ext uri="{FF2B5EF4-FFF2-40B4-BE49-F238E27FC236}">
                    <a16:creationId xmlns:a16="http://schemas.microsoft.com/office/drawing/2014/main" id="{A669BF46-B7B1-0A89-8E14-4D792920FB46}"/>
                  </a:ext>
                </a:extLst>
              </p:cNvPr>
              <p:cNvSpPr>
                <a:spLocks noChangeArrowheads="1"/>
              </p:cNvSpPr>
              <p:nvPr/>
            </p:nvSpPr>
            <p:spPr bwMode="auto">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1397" name="Oval 36">
                <a:extLst>
                  <a:ext uri="{FF2B5EF4-FFF2-40B4-BE49-F238E27FC236}">
                    <a16:creationId xmlns:a16="http://schemas.microsoft.com/office/drawing/2014/main" id="{F43B121F-DF2C-C7D0-2944-B766EFB0122E}"/>
                  </a:ext>
                </a:extLst>
              </p:cNvPr>
              <p:cNvSpPr>
                <a:spLocks noChangeArrowheads="1"/>
              </p:cNvSpPr>
              <p:nvPr/>
            </p:nvSpPr>
            <p:spPr bwMode="auto">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1398" name="Oval 37">
                <a:extLst>
                  <a:ext uri="{FF2B5EF4-FFF2-40B4-BE49-F238E27FC236}">
                    <a16:creationId xmlns:a16="http://schemas.microsoft.com/office/drawing/2014/main" id="{ECBA5A86-9E1F-A975-E12D-719C24A33156}"/>
                  </a:ext>
                </a:extLst>
              </p:cNvPr>
              <p:cNvSpPr>
                <a:spLocks noChangeArrowheads="1"/>
              </p:cNvSpPr>
              <p:nvPr/>
            </p:nvSpPr>
            <p:spPr bwMode="auto">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
          <p:nvSpPr>
            <p:cNvPr id="101390" name="Text Box 38">
              <a:extLst>
                <a:ext uri="{FF2B5EF4-FFF2-40B4-BE49-F238E27FC236}">
                  <a16:creationId xmlns:a16="http://schemas.microsoft.com/office/drawing/2014/main" id="{430A677B-CC4C-40B4-B54B-926940408487}"/>
                </a:ext>
              </a:extLst>
            </p:cNvPr>
            <p:cNvSpPr txBox="1">
              <a:spLocks noChangeArrowheads="1"/>
            </p:cNvSpPr>
            <p:nvPr/>
          </p:nvSpPr>
          <p:spPr bwMode="auto">
            <a:xfrm>
              <a:off x="4251" y="1354"/>
              <a:ext cx="22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en-US" altLang="zh-CN" b="0">
                  <a:solidFill>
                    <a:srgbClr val="000000"/>
                  </a:solidFill>
                  <a:latin typeface="Arial" panose="020B0604020202020204" pitchFamily="34" charset="0"/>
                  <a:ea typeface="宋体" panose="02010600030101010101" pitchFamily="2" charset="-122"/>
                </a:rPr>
                <a:t>3</a:t>
              </a:r>
              <a:endParaRPr lang="en-US" altLang="zh-CN" sz="1800" b="0">
                <a:solidFill>
                  <a:schemeClr val="tx1"/>
                </a:solidFill>
                <a:latin typeface="Arial" panose="020B0604020202020204" pitchFamily="34" charset="0"/>
                <a:ea typeface="宋体" panose="02010600030101010101" pitchFamily="2" charset="-122"/>
              </a:endParaRPr>
            </a:p>
          </p:txBody>
        </p:sp>
        <p:sp>
          <p:nvSpPr>
            <p:cNvPr id="101391" name="Text Box 39">
              <a:extLst>
                <a:ext uri="{FF2B5EF4-FFF2-40B4-BE49-F238E27FC236}">
                  <a16:creationId xmlns:a16="http://schemas.microsoft.com/office/drawing/2014/main" id="{9A25379E-A064-5945-6983-D7B678C0D9E6}"/>
                </a:ext>
              </a:extLst>
            </p:cNvPr>
            <p:cNvSpPr txBox="1">
              <a:spLocks noChangeArrowheads="1"/>
            </p:cNvSpPr>
            <p:nvPr/>
          </p:nvSpPr>
          <p:spPr bwMode="auto">
            <a:xfrm>
              <a:off x="3744" y="1775"/>
              <a:ext cx="1296"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800">
                  <a:solidFill>
                    <a:srgbClr val="FFFF00"/>
                  </a:solidFill>
                  <a:ea typeface="宋体" panose="02010600030101010101" pitchFamily="2" charset="-122"/>
                </a:rPr>
                <a:t>现金及现金等价物净增加情况</a:t>
              </a:r>
              <a:endParaRPr lang="zh-CN" altLang="en-US" sz="2800">
                <a:solidFill>
                  <a:srgbClr val="FFFF00"/>
                </a:solidFill>
                <a:latin typeface="Arial" panose="020B0604020202020204" pitchFamily="34" charset="0"/>
                <a:ea typeface="宋体" panose="02010600030101010101" pitchFamily="2" charset="-122"/>
              </a:endParaRPr>
            </a:p>
          </p:txBody>
        </p:sp>
        <p:sp>
          <p:nvSpPr>
            <p:cNvPr id="101392" name="AutoShape 40">
              <a:extLst>
                <a:ext uri="{FF2B5EF4-FFF2-40B4-BE49-F238E27FC236}">
                  <a16:creationId xmlns:a16="http://schemas.microsoft.com/office/drawing/2014/main" id="{FDE74DB8-AF53-E0E8-8B52-06D7A7C12DAC}"/>
                </a:ext>
              </a:extLst>
            </p:cNvPr>
            <p:cNvSpPr>
              <a:spLocks noChangeArrowheads="1"/>
            </p:cNvSpPr>
            <p:nvPr/>
          </p:nvSpPr>
          <p:spPr bwMode="auto">
            <a:xfrm>
              <a:off x="3692" y="3290"/>
              <a:ext cx="1363" cy="548"/>
            </a:xfrm>
            <a:prstGeom prst="roundRect">
              <a:avLst>
                <a:gd name="adj" fmla="val 40389"/>
              </a:avLst>
            </a:prstGeom>
            <a:gradFill rotWithShape="1">
              <a:gsLst>
                <a:gs pos="0">
                  <a:srgbClr val="6F9DB7"/>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1393" name="AutoShape 41">
              <a:extLst>
                <a:ext uri="{FF2B5EF4-FFF2-40B4-BE49-F238E27FC236}">
                  <a16:creationId xmlns:a16="http://schemas.microsoft.com/office/drawing/2014/main" id="{AD8B26C9-2612-21B9-C53B-E0C03744D94A}"/>
                </a:ext>
              </a:extLst>
            </p:cNvPr>
            <p:cNvSpPr>
              <a:spLocks noChangeArrowheads="1"/>
            </p:cNvSpPr>
            <p:nvPr/>
          </p:nvSpPr>
          <p:spPr bwMode="auto">
            <a:xfrm>
              <a:off x="3720" y="3305"/>
              <a:ext cx="1304" cy="487"/>
            </a:xfrm>
            <a:prstGeom prst="roundRect">
              <a:avLst>
                <a:gd name="adj" fmla="val 50000"/>
              </a:avLst>
            </a:prstGeom>
            <a:gradFill rotWithShape="1">
              <a:gsLst>
                <a:gs pos="0">
                  <a:srgbClr val="98BAAF"/>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a:extLst>
              <a:ext uri="{FF2B5EF4-FFF2-40B4-BE49-F238E27FC236}">
                <a16:creationId xmlns:a16="http://schemas.microsoft.com/office/drawing/2014/main" id="{6B49CE08-1F34-232F-4DF1-735D953E5F6A}"/>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D7DB69D3-DC2C-4900-B918-F6954D2909BC}"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20834" name="灯片编号占位符 4">
            <a:extLst>
              <a:ext uri="{FF2B5EF4-FFF2-40B4-BE49-F238E27FC236}">
                <a16:creationId xmlns:a16="http://schemas.microsoft.com/office/drawing/2014/main" id="{8E6D3A20-97D3-DB59-AB83-5CB3E7469954}"/>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A5B5241F-F64F-4E2E-A6C0-433D1E3387A0}" type="slidenum">
              <a:rPr altLang="zh-CN" sz="1000" b="0">
                <a:solidFill>
                  <a:schemeClr val="bg1"/>
                </a:solidFill>
                <a:latin typeface="Arial" panose="020B0604020202020204" pitchFamily="34" charset="0"/>
                <a:ea typeface="宋体" panose="02010600030101010101" pitchFamily="2" charset="-122"/>
              </a:rPr>
              <a:pPr/>
              <a:t>76</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02404" name="Rectangle 2">
            <a:extLst>
              <a:ext uri="{FF2B5EF4-FFF2-40B4-BE49-F238E27FC236}">
                <a16:creationId xmlns:a16="http://schemas.microsoft.com/office/drawing/2014/main" id="{D3BD33BE-388C-7B57-A495-B3DB09B2B8F1}"/>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dirty="0">
                <a:latin typeface="黑体" panose="02010609060101010101" pitchFamily="49" charset="-122"/>
                <a:ea typeface="黑体" panose="02010609060101010101" pitchFamily="49" charset="-122"/>
              </a:rPr>
              <a:t>现金流量表补充资料</a:t>
            </a:r>
          </a:p>
        </p:txBody>
      </p:sp>
      <p:sp>
        <p:nvSpPr>
          <p:cNvPr id="102405" name="Rectangle 3">
            <a:extLst>
              <a:ext uri="{FF2B5EF4-FFF2-40B4-BE49-F238E27FC236}">
                <a16:creationId xmlns:a16="http://schemas.microsoft.com/office/drawing/2014/main" id="{B8645866-99FB-E5CC-524A-BAB9A2EAF227}"/>
              </a:ext>
            </a:extLst>
          </p:cNvPr>
          <p:cNvSpPr>
            <a:spLocks noGrp="1" noChangeArrowheads="1"/>
          </p:cNvSpPr>
          <p:nvPr>
            <p:ph idx="1"/>
          </p:nvPr>
        </p:nvSpPr>
        <p:spPr bwMode="auto">
          <a:xfrm>
            <a:off x="1847850" y="1125538"/>
            <a:ext cx="8229600" cy="1079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a:ea typeface="宋体" panose="02010600030101010101" pitchFamily="2" charset="-122"/>
              </a:rPr>
              <a:t>如果“经营活动产生的现金流量”部分采用间接法编制，则补充资料只需反映以下两项内容：</a:t>
            </a:r>
          </a:p>
          <a:p>
            <a:pPr eaLnBrk="1" hangingPunct="1"/>
            <a:endParaRPr lang="zh-CN" altLang="en-US">
              <a:ea typeface="宋体" panose="02010600030101010101" pitchFamily="2" charset="-122"/>
            </a:endParaRPr>
          </a:p>
          <a:p>
            <a:pPr eaLnBrk="1" hangingPunct="1"/>
            <a:endParaRPr lang="zh-CN" altLang="en-US">
              <a:ea typeface="宋体" panose="02010600030101010101" pitchFamily="2" charset="-122"/>
            </a:endParaRPr>
          </a:p>
          <a:p>
            <a:pPr lvl="3" eaLnBrk="1" hangingPunct="1"/>
            <a:endParaRPr lang="en-US" altLang="zh-CN">
              <a:latin typeface="Arial" panose="020B0604020202020204" pitchFamily="34" charset="0"/>
              <a:ea typeface="宋体" panose="02010600030101010101" pitchFamily="2" charset="-122"/>
            </a:endParaRPr>
          </a:p>
        </p:txBody>
      </p:sp>
      <p:sp>
        <p:nvSpPr>
          <p:cNvPr id="102406" name="AutoShape 4">
            <a:extLst>
              <a:ext uri="{FF2B5EF4-FFF2-40B4-BE49-F238E27FC236}">
                <a16:creationId xmlns:a16="http://schemas.microsoft.com/office/drawing/2014/main" id="{FAC4E5C5-9CDC-F96C-88CF-549419307874}"/>
              </a:ext>
            </a:extLst>
          </p:cNvPr>
          <p:cNvSpPr>
            <a:spLocks noChangeArrowheads="1"/>
          </p:cNvSpPr>
          <p:nvPr/>
        </p:nvSpPr>
        <p:spPr bwMode="auto">
          <a:xfrm>
            <a:off x="2135188" y="2276476"/>
            <a:ext cx="7777162" cy="576263"/>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zh-CN" altLang="en-US" sz="3200">
                <a:latin typeface="Arial" panose="020B0604020202020204" pitchFamily="34" charset="0"/>
              </a:rPr>
              <a:t>间        接       法</a:t>
            </a:r>
          </a:p>
        </p:txBody>
      </p:sp>
      <p:grpSp>
        <p:nvGrpSpPr>
          <p:cNvPr id="102407" name="Group 20">
            <a:extLst>
              <a:ext uri="{FF2B5EF4-FFF2-40B4-BE49-F238E27FC236}">
                <a16:creationId xmlns:a16="http://schemas.microsoft.com/office/drawing/2014/main" id="{A5E082E1-2B86-1C6A-C640-7274602C7C62}"/>
              </a:ext>
            </a:extLst>
          </p:cNvPr>
          <p:cNvGrpSpPr>
            <a:grpSpLocks/>
          </p:cNvGrpSpPr>
          <p:nvPr/>
        </p:nvGrpSpPr>
        <p:grpSpPr bwMode="auto">
          <a:xfrm>
            <a:off x="3432175" y="2851877"/>
            <a:ext cx="2166938" cy="3240948"/>
            <a:chOff x="2208" y="1096"/>
            <a:chExt cx="1365" cy="2600"/>
          </a:xfrm>
        </p:grpSpPr>
        <p:sp>
          <p:nvSpPr>
            <p:cNvPr id="102423" name="AutoShape 21">
              <a:extLst>
                <a:ext uri="{FF2B5EF4-FFF2-40B4-BE49-F238E27FC236}">
                  <a16:creationId xmlns:a16="http://schemas.microsoft.com/office/drawing/2014/main" id="{14E894D9-715E-339F-12FC-577C3CDE457E}"/>
                </a:ext>
              </a:extLst>
            </p:cNvPr>
            <p:cNvSpPr>
              <a:spLocks noChangeArrowheads="1"/>
            </p:cNvSpPr>
            <p:nvPr/>
          </p:nvSpPr>
          <p:spPr bwMode="auto">
            <a:xfrm>
              <a:off x="2208"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24" name="AutoShape 22">
              <a:extLst>
                <a:ext uri="{FF2B5EF4-FFF2-40B4-BE49-F238E27FC236}">
                  <a16:creationId xmlns:a16="http://schemas.microsoft.com/office/drawing/2014/main" id="{FAD4DBB6-4EE5-FC57-8737-4CD0252D6B15}"/>
                </a:ext>
              </a:extLst>
            </p:cNvPr>
            <p:cNvSpPr>
              <a:spLocks noChangeArrowheads="1"/>
            </p:cNvSpPr>
            <p:nvPr/>
          </p:nvSpPr>
          <p:spPr bwMode="auto">
            <a:xfrm>
              <a:off x="2229"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25" name="AutoShape 23">
              <a:extLst>
                <a:ext uri="{FF2B5EF4-FFF2-40B4-BE49-F238E27FC236}">
                  <a16:creationId xmlns:a16="http://schemas.microsoft.com/office/drawing/2014/main" id="{F3427E79-0FEC-01FE-24CC-09C1186B21B0}"/>
                </a:ext>
              </a:extLst>
            </p:cNvPr>
            <p:cNvSpPr>
              <a:spLocks noChangeArrowheads="1"/>
            </p:cNvSpPr>
            <p:nvPr/>
          </p:nvSpPr>
          <p:spPr bwMode="auto">
            <a:xfrm>
              <a:off x="2240"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26" name="AutoShape 24">
              <a:extLst>
                <a:ext uri="{FF2B5EF4-FFF2-40B4-BE49-F238E27FC236}">
                  <a16:creationId xmlns:a16="http://schemas.microsoft.com/office/drawing/2014/main" id="{9A49E73D-C3CF-83F6-6589-153E3AB444FB}"/>
                </a:ext>
              </a:extLst>
            </p:cNvPr>
            <p:cNvSpPr>
              <a:spLocks noChangeArrowheads="1"/>
            </p:cNvSpPr>
            <p:nvPr/>
          </p:nvSpPr>
          <p:spPr bwMode="auto">
            <a:xfrm>
              <a:off x="2240"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27" name="Oval 25">
              <a:extLst>
                <a:ext uri="{FF2B5EF4-FFF2-40B4-BE49-F238E27FC236}">
                  <a16:creationId xmlns:a16="http://schemas.microsoft.com/office/drawing/2014/main" id="{A145290A-C475-E290-68D7-2123300D224D}"/>
                </a:ext>
              </a:extLst>
            </p:cNvPr>
            <p:cNvSpPr>
              <a:spLocks noChangeArrowheads="1"/>
            </p:cNvSpPr>
            <p:nvPr/>
          </p:nvSpPr>
          <p:spPr bwMode="auto">
            <a:xfrm>
              <a:off x="2677" y="1096"/>
              <a:ext cx="405" cy="521"/>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28" name="Oval 26">
              <a:extLst>
                <a:ext uri="{FF2B5EF4-FFF2-40B4-BE49-F238E27FC236}">
                  <a16:creationId xmlns:a16="http://schemas.microsoft.com/office/drawing/2014/main" id="{431AA4C3-6930-C703-59A7-91143F11B6B3}"/>
                </a:ext>
              </a:extLst>
            </p:cNvPr>
            <p:cNvSpPr>
              <a:spLocks noChangeArrowheads="1"/>
            </p:cNvSpPr>
            <p:nvPr/>
          </p:nvSpPr>
          <p:spPr bwMode="auto">
            <a:xfrm>
              <a:off x="2681"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29" name="Oval 27">
              <a:extLst>
                <a:ext uri="{FF2B5EF4-FFF2-40B4-BE49-F238E27FC236}">
                  <a16:creationId xmlns:a16="http://schemas.microsoft.com/office/drawing/2014/main" id="{BCD18B9A-276C-B324-0173-2936862CE099}"/>
                </a:ext>
              </a:extLst>
            </p:cNvPr>
            <p:cNvSpPr>
              <a:spLocks noChangeArrowheads="1"/>
            </p:cNvSpPr>
            <p:nvPr/>
          </p:nvSpPr>
          <p:spPr bwMode="auto">
            <a:xfrm>
              <a:off x="2686"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30" name="Oval 28">
              <a:extLst>
                <a:ext uri="{FF2B5EF4-FFF2-40B4-BE49-F238E27FC236}">
                  <a16:creationId xmlns:a16="http://schemas.microsoft.com/office/drawing/2014/main" id="{A8EC9733-E76C-E451-53B2-0F5B521BE131}"/>
                </a:ext>
              </a:extLst>
            </p:cNvPr>
            <p:cNvSpPr>
              <a:spLocks noChangeArrowheads="1"/>
            </p:cNvSpPr>
            <p:nvPr/>
          </p:nvSpPr>
          <p:spPr bwMode="auto">
            <a:xfrm>
              <a:off x="2690"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31" name="Oval 29">
              <a:extLst>
                <a:ext uri="{FF2B5EF4-FFF2-40B4-BE49-F238E27FC236}">
                  <a16:creationId xmlns:a16="http://schemas.microsoft.com/office/drawing/2014/main" id="{4EDFAA2F-0912-6AFB-870E-739F7A20FD37}"/>
                </a:ext>
              </a:extLst>
            </p:cNvPr>
            <p:cNvSpPr>
              <a:spLocks noChangeArrowheads="1"/>
            </p:cNvSpPr>
            <p:nvPr/>
          </p:nvSpPr>
          <p:spPr bwMode="auto">
            <a:xfrm>
              <a:off x="2712"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32" name="Text Box 30">
              <a:extLst>
                <a:ext uri="{FF2B5EF4-FFF2-40B4-BE49-F238E27FC236}">
                  <a16:creationId xmlns:a16="http://schemas.microsoft.com/office/drawing/2014/main" id="{E3E198EF-0267-FEF5-953C-E2F4901294F5}"/>
                </a:ext>
              </a:extLst>
            </p:cNvPr>
            <p:cNvSpPr txBox="1">
              <a:spLocks noChangeArrowheads="1"/>
            </p:cNvSpPr>
            <p:nvPr/>
          </p:nvSpPr>
          <p:spPr bwMode="auto">
            <a:xfrm>
              <a:off x="2764" y="1211"/>
              <a:ext cx="22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en-US" altLang="zh-CN" b="0">
                  <a:solidFill>
                    <a:srgbClr val="000000"/>
                  </a:solidFill>
                  <a:latin typeface="Arial" panose="020B0604020202020204" pitchFamily="34" charset="0"/>
                  <a:ea typeface="宋体" panose="02010600030101010101" pitchFamily="2" charset="-122"/>
                </a:rPr>
                <a:t>1</a:t>
              </a:r>
              <a:endParaRPr lang="en-US" altLang="zh-CN" sz="1800" b="0">
                <a:solidFill>
                  <a:schemeClr val="tx1"/>
                </a:solidFill>
                <a:latin typeface="Arial" panose="020B0604020202020204" pitchFamily="34" charset="0"/>
                <a:ea typeface="宋体" panose="02010600030101010101" pitchFamily="2" charset="-122"/>
              </a:endParaRPr>
            </a:p>
          </p:txBody>
        </p:sp>
        <p:sp>
          <p:nvSpPr>
            <p:cNvPr id="102433" name="Text Box 31">
              <a:extLst>
                <a:ext uri="{FF2B5EF4-FFF2-40B4-BE49-F238E27FC236}">
                  <a16:creationId xmlns:a16="http://schemas.microsoft.com/office/drawing/2014/main" id="{A9E40E79-681F-0005-D09B-D348E622C237}"/>
                </a:ext>
              </a:extLst>
            </p:cNvPr>
            <p:cNvSpPr txBox="1">
              <a:spLocks noChangeArrowheads="1"/>
            </p:cNvSpPr>
            <p:nvPr/>
          </p:nvSpPr>
          <p:spPr bwMode="auto">
            <a:xfrm>
              <a:off x="2256" y="1634"/>
              <a:ext cx="1296" cy="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800">
                  <a:solidFill>
                    <a:srgbClr val="FFFF00"/>
                  </a:solidFill>
                  <a:ea typeface="宋体" panose="02010600030101010101" pitchFamily="2" charset="-122"/>
                </a:rPr>
                <a:t>不涉及现金收支的投资和筹资</a:t>
              </a:r>
              <a:endParaRPr lang="zh-CN" altLang="en-US" sz="2800">
                <a:solidFill>
                  <a:srgbClr val="FFFF00"/>
                </a:solidFill>
                <a:latin typeface="Arial" panose="020B0604020202020204" pitchFamily="34" charset="0"/>
                <a:ea typeface="宋体" panose="02010600030101010101" pitchFamily="2" charset="-122"/>
              </a:endParaRPr>
            </a:p>
          </p:txBody>
        </p:sp>
        <p:sp>
          <p:nvSpPr>
            <p:cNvPr id="102434" name="AutoShape 32">
              <a:extLst>
                <a:ext uri="{FF2B5EF4-FFF2-40B4-BE49-F238E27FC236}">
                  <a16:creationId xmlns:a16="http://schemas.microsoft.com/office/drawing/2014/main" id="{BFBD8ADC-248C-84D5-68BE-352CF9F50E82}"/>
                </a:ext>
              </a:extLst>
            </p:cNvPr>
            <p:cNvSpPr>
              <a:spLocks noChangeArrowheads="1"/>
            </p:cNvSpPr>
            <p:nvPr/>
          </p:nvSpPr>
          <p:spPr bwMode="auto">
            <a:xfrm>
              <a:off x="2210" y="3148"/>
              <a:ext cx="1363" cy="548"/>
            </a:xfrm>
            <a:prstGeom prst="roundRect">
              <a:avLst>
                <a:gd name="adj" fmla="val 40389"/>
              </a:avLst>
            </a:prstGeom>
            <a:gradFill rotWithShape="1">
              <a:gsLst>
                <a:gs pos="0">
                  <a:srgbClr val="58A4AE"/>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35" name="AutoShape 33">
              <a:extLst>
                <a:ext uri="{FF2B5EF4-FFF2-40B4-BE49-F238E27FC236}">
                  <a16:creationId xmlns:a16="http://schemas.microsoft.com/office/drawing/2014/main" id="{691C89C3-DF7A-EA58-959E-D35D004D6292}"/>
                </a:ext>
              </a:extLst>
            </p:cNvPr>
            <p:cNvSpPr>
              <a:spLocks noChangeArrowheads="1"/>
            </p:cNvSpPr>
            <p:nvPr/>
          </p:nvSpPr>
          <p:spPr bwMode="auto">
            <a:xfrm>
              <a:off x="2238" y="3163"/>
              <a:ext cx="1304" cy="487"/>
            </a:xfrm>
            <a:prstGeom prst="roundRect">
              <a:avLst>
                <a:gd name="adj" fmla="val 50000"/>
              </a:avLst>
            </a:prstGeom>
            <a:gradFill rotWithShape="1">
              <a:gsLst>
                <a:gs pos="0">
                  <a:srgbClr val="72B2BB"/>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grpSp>
        <p:nvGrpSpPr>
          <p:cNvPr id="102408" name="Group 34">
            <a:extLst>
              <a:ext uri="{FF2B5EF4-FFF2-40B4-BE49-F238E27FC236}">
                <a16:creationId xmlns:a16="http://schemas.microsoft.com/office/drawing/2014/main" id="{EE720942-04E3-BCBB-0AEC-7FD004157E62}"/>
              </a:ext>
            </a:extLst>
          </p:cNvPr>
          <p:cNvGrpSpPr>
            <a:grpSpLocks/>
          </p:cNvGrpSpPr>
          <p:nvPr/>
        </p:nvGrpSpPr>
        <p:grpSpPr bwMode="auto">
          <a:xfrm>
            <a:off x="6600826" y="2854964"/>
            <a:ext cx="2170113" cy="3268024"/>
            <a:chOff x="3692" y="1241"/>
            <a:chExt cx="1367" cy="2597"/>
          </a:xfrm>
        </p:grpSpPr>
        <p:sp>
          <p:nvSpPr>
            <p:cNvPr id="102409" name="AutoShape 35">
              <a:extLst>
                <a:ext uri="{FF2B5EF4-FFF2-40B4-BE49-F238E27FC236}">
                  <a16:creationId xmlns:a16="http://schemas.microsoft.com/office/drawing/2014/main" id="{BDADD4C3-22BF-7DAB-DB49-10733C92977F}"/>
                </a:ext>
              </a:extLst>
            </p:cNvPr>
            <p:cNvSpPr>
              <a:spLocks noChangeArrowheads="1"/>
            </p:cNvSpPr>
            <p:nvPr/>
          </p:nvSpPr>
          <p:spPr bwMode="auto">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10" name="AutoShape 36">
              <a:extLst>
                <a:ext uri="{FF2B5EF4-FFF2-40B4-BE49-F238E27FC236}">
                  <a16:creationId xmlns:a16="http://schemas.microsoft.com/office/drawing/2014/main" id="{6D0C97FC-C88B-28C1-DB19-3AA5DF75713E}"/>
                </a:ext>
              </a:extLst>
            </p:cNvPr>
            <p:cNvSpPr>
              <a:spLocks noChangeArrowheads="1"/>
            </p:cNvSpPr>
            <p:nvPr/>
          </p:nvSpPr>
          <p:spPr bwMode="auto">
            <a:xfrm>
              <a:off x="3717" y="1495"/>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11" name="AutoShape 37">
              <a:extLst>
                <a:ext uri="{FF2B5EF4-FFF2-40B4-BE49-F238E27FC236}">
                  <a16:creationId xmlns:a16="http://schemas.microsoft.com/office/drawing/2014/main" id="{AEB05567-2FCD-56C2-14F7-4F05CD5EA4FA}"/>
                </a:ext>
              </a:extLst>
            </p:cNvPr>
            <p:cNvSpPr>
              <a:spLocks noChangeArrowheads="1"/>
            </p:cNvSpPr>
            <p:nvPr/>
          </p:nvSpPr>
          <p:spPr bwMode="auto">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12" name="AutoShape 38">
              <a:extLst>
                <a:ext uri="{FF2B5EF4-FFF2-40B4-BE49-F238E27FC236}">
                  <a16:creationId xmlns:a16="http://schemas.microsoft.com/office/drawing/2014/main" id="{9462E139-67ED-F262-721F-2EEEFAA41457}"/>
                </a:ext>
              </a:extLst>
            </p:cNvPr>
            <p:cNvSpPr>
              <a:spLocks noChangeArrowheads="1"/>
            </p:cNvSpPr>
            <p:nvPr/>
          </p:nvSpPr>
          <p:spPr bwMode="auto">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nvGrpSpPr>
            <p:cNvPr id="102413" name="Group 39">
              <a:extLst>
                <a:ext uri="{FF2B5EF4-FFF2-40B4-BE49-F238E27FC236}">
                  <a16:creationId xmlns:a16="http://schemas.microsoft.com/office/drawing/2014/main" id="{8D5DB4C1-E363-6DC7-DA41-4BE057295C58}"/>
                </a:ext>
              </a:extLst>
            </p:cNvPr>
            <p:cNvGrpSpPr>
              <a:grpSpLocks/>
            </p:cNvGrpSpPr>
            <p:nvPr/>
          </p:nvGrpSpPr>
          <p:grpSpPr bwMode="auto">
            <a:xfrm>
              <a:off x="4165" y="1241"/>
              <a:ext cx="405" cy="516"/>
              <a:chOff x="1289" y="491"/>
              <a:chExt cx="668" cy="851"/>
            </a:xfrm>
          </p:grpSpPr>
          <p:sp>
            <p:nvSpPr>
              <p:cNvPr id="102418" name="Oval 40">
                <a:extLst>
                  <a:ext uri="{FF2B5EF4-FFF2-40B4-BE49-F238E27FC236}">
                    <a16:creationId xmlns:a16="http://schemas.microsoft.com/office/drawing/2014/main" id="{5C56C5AD-DA71-97D9-B5D5-78547C8F2261}"/>
                  </a:ext>
                </a:extLst>
              </p:cNvPr>
              <p:cNvSpPr>
                <a:spLocks noChangeArrowheads="1"/>
              </p:cNvSpPr>
              <p:nvPr/>
            </p:nvSpPr>
            <p:spPr bwMode="auto">
              <a:xfrm>
                <a:off x="1289" y="491"/>
                <a:ext cx="668" cy="851"/>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19" name="Oval 41">
                <a:extLst>
                  <a:ext uri="{FF2B5EF4-FFF2-40B4-BE49-F238E27FC236}">
                    <a16:creationId xmlns:a16="http://schemas.microsoft.com/office/drawing/2014/main" id="{0E80BCD7-3251-0E78-F908-6F506EC8595D}"/>
                  </a:ext>
                </a:extLst>
              </p:cNvPr>
              <p:cNvSpPr>
                <a:spLocks noChangeArrowheads="1"/>
              </p:cNvSpPr>
              <p:nvPr/>
            </p:nvSpPr>
            <p:spPr bwMode="auto">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20" name="Oval 42">
                <a:extLst>
                  <a:ext uri="{FF2B5EF4-FFF2-40B4-BE49-F238E27FC236}">
                    <a16:creationId xmlns:a16="http://schemas.microsoft.com/office/drawing/2014/main" id="{3469B03D-24E0-398B-2171-B4EFE7BCAF55}"/>
                  </a:ext>
                </a:extLst>
              </p:cNvPr>
              <p:cNvSpPr>
                <a:spLocks noChangeArrowheads="1"/>
              </p:cNvSpPr>
              <p:nvPr/>
            </p:nvSpPr>
            <p:spPr bwMode="auto">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21" name="Oval 43">
                <a:extLst>
                  <a:ext uri="{FF2B5EF4-FFF2-40B4-BE49-F238E27FC236}">
                    <a16:creationId xmlns:a16="http://schemas.microsoft.com/office/drawing/2014/main" id="{3AF972D8-87E3-D73E-C42F-85236712403A}"/>
                  </a:ext>
                </a:extLst>
              </p:cNvPr>
              <p:cNvSpPr>
                <a:spLocks noChangeArrowheads="1"/>
              </p:cNvSpPr>
              <p:nvPr/>
            </p:nvSpPr>
            <p:spPr bwMode="auto">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22" name="Oval 44">
                <a:extLst>
                  <a:ext uri="{FF2B5EF4-FFF2-40B4-BE49-F238E27FC236}">
                    <a16:creationId xmlns:a16="http://schemas.microsoft.com/office/drawing/2014/main" id="{904DE1D4-DA2F-E4CF-296C-4E334710AEF8}"/>
                  </a:ext>
                </a:extLst>
              </p:cNvPr>
              <p:cNvSpPr>
                <a:spLocks noChangeArrowheads="1"/>
              </p:cNvSpPr>
              <p:nvPr/>
            </p:nvSpPr>
            <p:spPr bwMode="auto">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
          <p:nvSpPr>
            <p:cNvPr id="102414" name="Text Box 45">
              <a:extLst>
                <a:ext uri="{FF2B5EF4-FFF2-40B4-BE49-F238E27FC236}">
                  <a16:creationId xmlns:a16="http://schemas.microsoft.com/office/drawing/2014/main" id="{E20DA8EA-C17A-4F52-FCC4-D0A1116B715F}"/>
                </a:ext>
              </a:extLst>
            </p:cNvPr>
            <p:cNvSpPr txBox="1">
              <a:spLocks noChangeArrowheads="1"/>
            </p:cNvSpPr>
            <p:nvPr/>
          </p:nvSpPr>
          <p:spPr bwMode="auto">
            <a:xfrm>
              <a:off x="4251" y="1354"/>
              <a:ext cx="22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eaLnBrk="1" hangingPunct="1">
                <a:buFont typeface="Arial" panose="020B0604020202020204" pitchFamily="34" charset="0"/>
                <a:buNone/>
              </a:pPr>
              <a:r>
                <a:rPr lang="en-US" altLang="zh-CN" b="0">
                  <a:solidFill>
                    <a:srgbClr val="000000"/>
                  </a:solidFill>
                  <a:latin typeface="Arial" panose="020B0604020202020204" pitchFamily="34" charset="0"/>
                  <a:ea typeface="宋体" panose="02010600030101010101" pitchFamily="2" charset="-122"/>
                </a:rPr>
                <a:t>2</a:t>
              </a:r>
              <a:endParaRPr lang="en-US" altLang="zh-CN" sz="1800" b="0">
                <a:solidFill>
                  <a:schemeClr val="tx1"/>
                </a:solidFill>
                <a:latin typeface="Arial" panose="020B0604020202020204" pitchFamily="34" charset="0"/>
                <a:ea typeface="宋体" panose="02010600030101010101" pitchFamily="2" charset="-122"/>
              </a:endParaRPr>
            </a:p>
          </p:txBody>
        </p:sp>
        <p:sp>
          <p:nvSpPr>
            <p:cNvPr id="102415" name="Text Box 46">
              <a:extLst>
                <a:ext uri="{FF2B5EF4-FFF2-40B4-BE49-F238E27FC236}">
                  <a16:creationId xmlns:a16="http://schemas.microsoft.com/office/drawing/2014/main" id="{666E434E-06E0-90B1-74D8-58E12EA84508}"/>
                </a:ext>
              </a:extLst>
            </p:cNvPr>
            <p:cNvSpPr txBox="1">
              <a:spLocks noChangeArrowheads="1"/>
            </p:cNvSpPr>
            <p:nvPr/>
          </p:nvSpPr>
          <p:spPr bwMode="auto">
            <a:xfrm>
              <a:off x="3744" y="1775"/>
              <a:ext cx="1296"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eaLnBrk="1" hangingPunct="1">
                <a:buFont typeface="Arial" panose="020B0604020202020204" pitchFamily="34" charset="0"/>
                <a:buNone/>
              </a:pPr>
              <a:r>
                <a:rPr lang="zh-CN" altLang="en-US" sz="2800">
                  <a:solidFill>
                    <a:srgbClr val="FFFF00"/>
                  </a:solidFill>
                  <a:ea typeface="宋体" panose="02010600030101010101" pitchFamily="2" charset="-122"/>
                </a:rPr>
                <a:t>现金及现金等价物净增加情况</a:t>
              </a:r>
              <a:endParaRPr lang="zh-CN" altLang="en-US" sz="2800">
                <a:solidFill>
                  <a:srgbClr val="FFFF00"/>
                </a:solidFill>
                <a:latin typeface="Arial" panose="020B0604020202020204" pitchFamily="34" charset="0"/>
                <a:ea typeface="宋体" panose="02010600030101010101" pitchFamily="2" charset="-122"/>
              </a:endParaRPr>
            </a:p>
          </p:txBody>
        </p:sp>
        <p:sp>
          <p:nvSpPr>
            <p:cNvPr id="102416" name="AutoShape 47">
              <a:extLst>
                <a:ext uri="{FF2B5EF4-FFF2-40B4-BE49-F238E27FC236}">
                  <a16:creationId xmlns:a16="http://schemas.microsoft.com/office/drawing/2014/main" id="{E21DBF20-32F3-A564-3D1D-3CFCBF6413EB}"/>
                </a:ext>
              </a:extLst>
            </p:cNvPr>
            <p:cNvSpPr>
              <a:spLocks noChangeArrowheads="1"/>
            </p:cNvSpPr>
            <p:nvPr/>
          </p:nvSpPr>
          <p:spPr bwMode="auto">
            <a:xfrm>
              <a:off x="3692" y="3290"/>
              <a:ext cx="1363" cy="548"/>
            </a:xfrm>
            <a:prstGeom prst="roundRect">
              <a:avLst>
                <a:gd name="adj" fmla="val 40389"/>
              </a:avLst>
            </a:prstGeom>
            <a:gradFill rotWithShape="1">
              <a:gsLst>
                <a:gs pos="0">
                  <a:srgbClr val="6F9DB7"/>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sp>
          <p:nvSpPr>
            <p:cNvPr id="102417" name="AutoShape 48">
              <a:extLst>
                <a:ext uri="{FF2B5EF4-FFF2-40B4-BE49-F238E27FC236}">
                  <a16:creationId xmlns:a16="http://schemas.microsoft.com/office/drawing/2014/main" id="{3869C274-F389-7DF0-06D9-CB9DD42A305D}"/>
                </a:ext>
              </a:extLst>
            </p:cNvPr>
            <p:cNvSpPr>
              <a:spLocks noChangeArrowheads="1"/>
            </p:cNvSpPr>
            <p:nvPr/>
          </p:nvSpPr>
          <p:spPr bwMode="auto">
            <a:xfrm>
              <a:off x="3720" y="3305"/>
              <a:ext cx="1304" cy="487"/>
            </a:xfrm>
            <a:prstGeom prst="roundRect">
              <a:avLst>
                <a:gd name="adj" fmla="val 50000"/>
              </a:avLst>
            </a:prstGeom>
            <a:gradFill rotWithShape="1">
              <a:gsLst>
                <a:gs pos="0">
                  <a:srgbClr val="98BAAF"/>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buFont typeface="Arial" panose="020B0604020202020204" pitchFamily="34" charset="0"/>
                <a:buNone/>
              </a:pPr>
              <a:endParaRPr lang="zh-CN" altLang="en-US">
                <a:latin typeface="Arial" panose="020B0604020202020204" pitchFamily="34" charset="0"/>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a:extLst>
              <a:ext uri="{FF2B5EF4-FFF2-40B4-BE49-F238E27FC236}">
                <a16:creationId xmlns:a16="http://schemas.microsoft.com/office/drawing/2014/main" id="{223B06F7-5062-F0ED-E35C-6560D0496FB1}"/>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43AAD2C7-5823-43DF-ABD1-23805CB6156E}"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8434" name="灯片编号占位符 4">
            <a:extLst>
              <a:ext uri="{FF2B5EF4-FFF2-40B4-BE49-F238E27FC236}">
                <a16:creationId xmlns:a16="http://schemas.microsoft.com/office/drawing/2014/main" id="{158C6EBF-76C6-6689-A2DF-C4DF3B622875}"/>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2770719C-3EFE-484F-B548-96F709EA2E9B}" type="slidenum">
              <a:rPr altLang="zh-CN" sz="1000" b="0">
                <a:solidFill>
                  <a:schemeClr val="bg1"/>
                </a:solidFill>
                <a:latin typeface="Arial" panose="020B0604020202020204" pitchFamily="34" charset="0"/>
                <a:ea typeface="宋体" panose="02010600030101010101" pitchFamily="2" charset="-122"/>
              </a:rPr>
              <a:pPr/>
              <a:t>77</a:t>
            </a:fld>
            <a:endParaRPr lang="zh-CN" altLang="zh-CN" sz="1000" b="0">
              <a:solidFill>
                <a:schemeClr val="bg1"/>
              </a:solidFill>
              <a:latin typeface="Arial" panose="020B0604020202020204" pitchFamily="34" charset="0"/>
              <a:ea typeface="宋体" panose="02010600030101010101" pitchFamily="2" charset="-122"/>
            </a:endParaRPr>
          </a:p>
        </p:txBody>
      </p:sp>
      <p:grpSp>
        <p:nvGrpSpPr>
          <p:cNvPr id="45060" name="Group 2">
            <a:extLst>
              <a:ext uri="{FF2B5EF4-FFF2-40B4-BE49-F238E27FC236}">
                <a16:creationId xmlns:a16="http://schemas.microsoft.com/office/drawing/2014/main" id="{DD5E9425-9267-9362-475D-2D68560B8B70}"/>
              </a:ext>
            </a:extLst>
          </p:cNvPr>
          <p:cNvGrpSpPr>
            <a:grpSpLocks/>
          </p:cNvGrpSpPr>
          <p:nvPr/>
        </p:nvGrpSpPr>
        <p:grpSpPr bwMode="auto">
          <a:xfrm>
            <a:off x="3886200" y="1905000"/>
            <a:ext cx="5233988" cy="685800"/>
            <a:chOff x="1296" y="1824"/>
            <a:chExt cx="2976" cy="432"/>
          </a:xfrm>
        </p:grpSpPr>
        <p:sp>
          <p:nvSpPr>
            <p:cNvPr id="45082" name="AutoShape 3">
              <a:extLst>
                <a:ext uri="{FF2B5EF4-FFF2-40B4-BE49-F238E27FC236}">
                  <a16:creationId xmlns:a16="http://schemas.microsoft.com/office/drawing/2014/main" id="{6DB04052-107D-A4F6-C16F-E896D8771298}"/>
                </a:ext>
              </a:extLst>
            </p:cNvPr>
            <p:cNvSpPr>
              <a:spLocks noChangeArrowheads="1"/>
            </p:cNvSpPr>
            <p:nvPr/>
          </p:nvSpPr>
          <p:spPr bwMode="gray">
            <a:xfrm>
              <a:off x="1536" y="1899"/>
              <a:ext cx="2736" cy="288"/>
            </a:xfrm>
            <a:prstGeom prst="roundRect">
              <a:avLst>
                <a:gd name="adj" fmla="val 16667"/>
              </a:avLst>
            </a:prstGeom>
            <a:noFill/>
            <a:ln w="28575" algn="ctr">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83" name="AutoShape 4">
              <a:extLst>
                <a:ext uri="{FF2B5EF4-FFF2-40B4-BE49-F238E27FC236}">
                  <a16:creationId xmlns:a16="http://schemas.microsoft.com/office/drawing/2014/main" id="{182CE697-D43A-A01E-0BE0-7F178A2B1BDF}"/>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84" name="Text Box 5">
              <a:extLst>
                <a:ext uri="{FF2B5EF4-FFF2-40B4-BE49-F238E27FC236}">
                  <a16:creationId xmlns:a16="http://schemas.microsoft.com/office/drawing/2014/main" id="{47234DD5-63AA-BC12-72CC-0B3C83BECF19}"/>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现金流量表的性质和作用</a:t>
              </a:r>
            </a:p>
          </p:txBody>
        </p:sp>
        <p:sp>
          <p:nvSpPr>
            <p:cNvPr id="45085" name="Text Box 6">
              <a:extLst>
                <a:ext uri="{FF2B5EF4-FFF2-40B4-BE49-F238E27FC236}">
                  <a16:creationId xmlns:a16="http://schemas.microsoft.com/office/drawing/2014/main" id="{18B2DD6D-A487-CC94-99E5-0CA8AF5C031B}"/>
                </a:ext>
              </a:extLst>
            </p:cNvPr>
            <p:cNvSpPr txBox="1">
              <a:spLocks noChangeArrowheads="1"/>
            </p:cNvSpPr>
            <p:nvPr/>
          </p:nvSpPr>
          <p:spPr bwMode="auto">
            <a:xfrm>
              <a:off x="1403" y="1886"/>
              <a:ext cx="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1</a:t>
              </a:r>
            </a:p>
          </p:txBody>
        </p:sp>
      </p:grpSp>
      <p:sp>
        <p:nvSpPr>
          <p:cNvPr id="45061" name="AutoShape 7">
            <a:extLst>
              <a:ext uri="{FF2B5EF4-FFF2-40B4-BE49-F238E27FC236}">
                <a16:creationId xmlns:a16="http://schemas.microsoft.com/office/drawing/2014/main" id="{52119DEC-6C17-24E3-7D5F-BC762B939F84}"/>
              </a:ext>
            </a:extLst>
          </p:cNvPr>
          <p:cNvSpPr>
            <a:spLocks noChangeArrowheads="1"/>
          </p:cNvSpPr>
          <p:nvPr/>
        </p:nvSpPr>
        <p:spPr bwMode="gray">
          <a:xfrm>
            <a:off x="4267201" y="2862263"/>
            <a:ext cx="4854575" cy="457200"/>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62" name="AutoShape 8">
            <a:extLst>
              <a:ext uri="{FF2B5EF4-FFF2-40B4-BE49-F238E27FC236}">
                <a16:creationId xmlns:a16="http://schemas.microsoft.com/office/drawing/2014/main" id="{6E572962-854D-71AA-7348-2C990F5F5AED}"/>
              </a:ext>
            </a:extLst>
          </p:cNvPr>
          <p:cNvSpPr>
            <a:spLocks noChangeArrowheads="1"/>
          </p:cNvSpPr>
          <p:nvPr/>
        </p:nvSpPr>
        <p:spPr bwMode="gray">
          <a:xfrm>
            <a:off x="3886201" y="2743200"/>
            <a:ext cx="766763"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63" name="Text Box 9">
            <a:extLst>
              <a:ext uri="{FF2B5EF4-FFF2-40B4-BE49-F238E27FC236}">
                <a16:creationId xmlns:a16="http://schemas.microsoft.com/office/drawing/2014/main" id="{246962CD-B461-D76E-EB43-CD9A628364BC}"/>
              </a:ext>
            </a:extLst>
          </p:cNvPr>
          <p:cNvSpPr txBox="1">
            <a:spLocks noChangeArrowheads="1"/>
          </p:cNvSpPr>
          <p:nvPr/>
        </p:nvSpPr>
        <p:spPr bwMode="auto">
          <a:xfrm>
            <a:off x="4495801" y="2917826"/>
            <a:ext cx="3832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现金流量表的编制基础</a:t>
            </a:r>
          </a:p>
        </p:txBody>
      </p:sp>
      <p:sp>
        <p:nvSpPr>
          <p:cNvPr id="45064" name="Text Box 10">
            <a:extLst>
              <a:ext uri="{FF2B5EF4-FFF2-40B4-BE49-F238E27FC236}">
                <a16:creationId xmlns:a16="http://schemas.microsoft.com/office/drawing/2014/main" id="{5FA2F2DB-9B89-0D4F-0EC5-7633BF625AD7}"/>
              </a:ext>
            </a:extLst>
          </p:cNvPr>
          <p:cNvSpPr txBox="1">
            <a:spLocks noChangeArrowheads="1"/>
          </p:cNvSpPr>
          <p:nvPr/>
        </p:nvSpPr>
        <p:spPr bwMode="auto">
          <a:xfrm>
            <a:off x="4060826" y="28416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2</a:t>
            </a:r>
          </a:p>
        </p:txBody>
      </p:sp>
      <p:grpSp>
        <p:nvGrpSpPr>
          <p:cNvPr id="45065" name="Group 11">
            <a:extLst>
              <a:ext uri="{FF2B5EF4-FFF2-40B4-BE49-F238E27FC236}">
                <a16:creationId xmlns:a16="http://schemas.microsoft.com/office/drawing/2014/main" id="{9B00575E-9BF0-BAE2-E05E-139BBC238A31}"/>
              </a:ext>
            </a:extLst>
          </p:cNvPr>
          <p:cNvGrpSpPr>
            <a:grpSpLocks/>
          </p:cNvGrpSpPr>
          <p:nvPr/>
        </p:nvGrpSpPr>
        <p:grpSpPr bwMode="auto">
          <a:xfrm>
            <a:off x="3886201" y="3581400"/>
            <a:ext cx="5305425" cy="685800"/>
            <a:chOff x="1296" y="1824"/>
            <a:chExt cx="2976" cy="432"/>
          </a:xfrm>
        </p:grpSpPr>
        <p:sp>
          <p:nvSpPr>
            <p:cNvPr id="45078" name="AutoShape 12">
              <a:extLst>
                <a:ext uri="{FF2B5EF4-FFF2-40B4-BE49-F238E27FC236}">
                  <a16:creationId xmlns:a16="http://schemas.microsoft.com/office/drawing/2014/main" id="{5246B0E8-4111-2684-CD2D-6EA113BE170B}"/>
                </a:ext>
              </a:extLst>
            </p:cNvPr>
            <p:cNvSpPr>
              <a:spLocks noChangeArrowheads="1"/>
            </p:cNvSpPr>
            <p:nvPr/>
          </p:nvSpPr>
          <p:spPr bwMode="gray">
            <a:xfrm>
              <a:off x="1536" y="1899"/>
              <a:ext cx="2736" cy="288"/>
            </a:xfrm>
            <a:prstGeom prst="roundRect">
              <a:avLst>
                <a:gd name="adj" fmla="val 16667"/>
              </a:avLst>
            </a:prstGeom>
            <a:noFill/>
            <a:ln w="28575" algn="ctr">
              <a:solidFill>
                <a:schemeClr val="hlink"/>
              </a:solidFill>
              <a:round/>
              <a:headEnd/>
              <a:tailEnd/>
            </a:ln>
            <a:effectLst>
              <a:outerShdw dist="99190" dir="2388334" algn="ctr" rotWithShape="0">
                <a:schemeClr val="bg2">
                  <a:alpha val="50000"/>
                </a:scheme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dirty="0">
                <a:latin typeface="Arial" panose="020B0604020202020204" pitchFamily="34" charset="0"/>
              </a:endParaRPr>
            </a:p>
          </p:txBody>
        </p:sp>
        <p:sp>
          <p:nvSpPr>
            <p:cNvPr id="45079" name="AutoShape 13">
              <a:extLst>
                <a:ext uri="{FF2B5EF4-FFF2-40B4-BE49-F238E27FC236}">
                  <a16:creationId xmlns:a16="http://schemas.microsoft.com/office/drawing/2014/main" id="{D1328820-119D-BBFE-DBEC-15E09358AB5B}"/>
                </a:ext>
              </a:extLst>
            </p:cNvPr>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80" name="Text Box 14">
              <a:extLst>
                <a:ext uri="{FF2B5EF4-FFF2-40B4-BE49-F238E27FC236}">
                  <a16:creationId xmlns:a16="http://schemas.microsoft.com/office/drawing/2014/main" id="{82518793-C0BC-AE6B-5AE2-41E9A848772D}"/>
                </a:ext>
              </a:extLst>
            </p:cNvPr>
            <p:cNvSpPr txBox="1">
              <a:spLocks noChangeArrowheads="1"/>
            </p:cNvSpPr>
            <p:nvPr/>
          </p:nvSpPr>
          <p:spPr bwMode="auto">
            <a:xfrm>
              <a:off x="1756" y="1935"/>
              <a:ext cx="2160"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dirty="0">
                  <a:solidFill>
                    <a:schemeClr val="tx1"/>
                  </a:solidFill>
                  <a:latin typeface="Arial" panose="020B0604020202020204" pitchFamily="34" charset="0"/>
                  <a:ea typeface="宋体" panose="02010600030101010101" pitchFamily="2" charset="-122"/>
                </a:rPr>
                <a:t>现金流量的分类</a:t>
              </a:r>
            </a:p>
          </p:txBody>
        </p:sp>
        <p:sp>
          <p:nvSpPr>
            <p:cNvPr id="45081" name="Text Box 15">
              <a:extLst>
                <a:ext uri="{FF2B5EF4-FFF2-40B4-BE49-F238E27FC236}">
                  <a16:creationId xmlns:a16="http://schemas.microsoft.com/office/drawing/2014/main" id="{0668F9F2-3858-183D-DF01-3B3E43D29EFA}"/>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dirty="0">
                  <a:solidFill>
                    <a:schemeClr val="bg1"/>
                  </a:solidFill>
                  <a:latin typeface="Arial" panose="020B0604020202020204" pitchFamily="34" charset="0"/>
                  <a:ea typeface="宋体" panose="02010600030101010101" pitchFamily="2" charset="-122"/>
                </a:rPr>
                <a:t>3</a:t>
              </a:r>
            </a:p>
          </p:txBody>
        </p:sp>
      </p:grpSp>
      <p:sp>
        <p:nvSpPr>
          <p:cNvPr id="45066" name="Rectangle 16">
            <a:extLst>
              <a:ext uri="{FF2B5EF4-FFF2-40B4-BE49-F238E27FC236}">
                <a16:creationId xmlns:a16="http://schemas.microsoft.com/office/drawing/2014/main" id="{A11DCE91-FD35-0D8B-8723-75B9446F9E5D}"/>
              </a:ext>
            </a:extLst>
          </p:cNvPr>
          <p:cNvSpPr>
            <a:spLocks noGrp="1" noChangeArrowheads="1"/>
          </p:cNvSpPr>
          <p:nvPr>
            <p:ph type="title"/>
          </p:nvPr>
        </p:nvSpPr>
        <p:spPr bwMode="auto">
          <a:xfrm>
            <a:off x="1847850" y="1889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eaLnBrk="1" hangingPunct="1"/>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现金流量表</a:t>
            </a:r>
          </a:p>
        </p:txBody>
      </p:sp>
      <p:grpSp>
        <p:nvGrpSpPr>
          <p:cNvPr id="45067" name="Group 17">
            <a:extLst>
              <a:ext uri="{FF2B5EF4-FFF2-40B4-BE49-F238E27FC236}">
                <a16:creationId xmlns:a16="http://schemas.microsoft.com/office/drawing/2014/main" id="{497FA5F8-2DE0-B810-B1FE-D2EDA1518A10}"/>
              </a:ext>
            </a:extLst>
          </p:cNvPr>
          <p:cNvGrpSpPr>
            <a:grpSpLocks/>
          </p:cNvGrpSpPr>
          <p:nvPr/>
        </p:nvGrpSpPr>
        <p:grpSpPr bwMode="auto">
          <a:xfrm>
            <a:off x="3935414" y="4437063"/>
            <a:ext cx="5305425" cy="685800"/>
            <a:chOff x="1296" y="1824"/>
            <a:chExt cx="2976" cy="432"/>
          </a:xfrm>
        </p:grpSpPr>
        <p:sp>
          <p:nvSpPr>
            <p:cNvPr id="45074" name="AutoShape 18">
              <a:extLst>
                <a:ext uri="{FF2B5EF4-FFF2-40B4-BE49-F238E27FC236}">
                  <a16:creationId xmlns:a16="http://schemas.microsoft.com/office/drawing/2014/main" id="{FB1079A1-4C16-8A0B-9206-3945BDD3EF93}"/>
                </a:ext>
              </a:extLst>
            </p:cNvPr>
            <p:cNvSpPr>
              <a:spLocks noChangeArrowheads="1"/>
            </p:cNvSpPr>
            <p:nvPr/>
          </p:nvSpPr>
          <p:spPr bwMode="gray">
            <a:xfrm>
              <a:off x="1536" y="1899"/>
              <a:ext cx="2736" cy="288"/>
            </a:xfrm>
            <a:prstGeom prst="roundRect">
              <a:avLst>
                <a:gd name="adj" fmla="val 16667"/>
              </a:avLst>
            </a:prstGeom>
            <a:noFill/>
            <a:ln w="28575" algn="ctr">
              <a:solidFill>
                <a:srgbClr val="FFFF99"/>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75" name="AutoShape 19">
              <a:extLst>
                <a:ext uri="{FF2B5EF4-FFF2-40B4-BE49-F238E27FC236}">
                  <a16:creationId xmlns:a16="http://schemas.microsoft.com/office/drawing/2014/main" id="{4A6E4883-DF0A-14C0-4B41-109FF3BA08DD}"/>
                </a:ext>
              </a:extLst>
            </p:cNvPr>
            <p:cNvSpPr>
              <a:spLocks noChangeArrowheads="1"/>
            </p:cNvSpPr>
            <p:nvPr/>
          </p:nvSpPr>
          <p:spPr bwMode="gray">
            <a:xfrm>
              <a:off x="1296" y="1824"/>
              <a:ext cx="432" cy="432"/>
            </a:xfrm>
            <a:prstGeom prst="diamond">
              <a:avLst/>
            </a:prstGeom>
            <a:solidFill>
              <a:srgbClr val="FFFF99"/>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76" name="Text Box 20">
              <a:extLst>
                <a:ext uri="{FF2B5EF4-FFF2-40B4-BE49-F238E27FC236}">
                  <a16:creationId xmlns:a16="http://schemas.microsoft.com/office/drawing/2014/main" id="{DC1E48CE-A7EB-BCFA-38EB-5BB1E0386A6A}"/>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现金流量表的编制方法</a:t>
              </a:r>
            </a:p>
          </p:txBody>
        </p:sp>
        <p:sp>
          <p:nvSpPr>
            <p:cNvPr id="45077" name="Text Box 21">
              <a:extLst>
                <a:ext uri="{FF2B5EF4-FFF2-40B4-BE49-F238E27FC236}">
                  <a16:creationId xmlns:a16="http://schemas.microsoft.com/office/drawing/2014/main" id="{DAB65CBB-5068-82D1-816C-A8852DA351B3}"/>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4</a:t>
              </a:r>
            </a:p>
          </p:txBody>
        </p:sp>
      </p:grpSp>
      <p:grpSp>
        <p:nvGrpSpPr>
          <p:cNvPr id="45068" name="Group 22">
            <a:extLst>
              <a:ext uri="{FF2B5EF4-FFF2-40B4-BE49-F238E27FC236}">
                <a16:creationId xmlns:a16="http://schemas.microsoft.com/office/drawing/2014/main" id="{CE13BEC4-D713-866E-7CE7-90D215B0EE85}"/>
              </a:ext>
            </a:extLst>
          </p:cNvPr>
          <p:cNvGrpSpPr>
            <a:grpSpLocks/>
          </p:cNvGrpSpPr>
          <p:nvPr/>
        </p:nvGrpSpPr>
        <p:grpSpPr bwMode="auto">
          <a:xfrm>
            <a:off x="4008439" y="5373688"/>
            <a:ext cx="5305425" cy="685800"/>
            <a:chOff x="1296" y="1824"/>
            <a:chExt cx="2976" cy="432"/>
          </a:xfrm>
        </p:grpSpPr>
        <p:sp>
          <p:nvSpPr>
            <p:cNvPr id="45070" name="AutoShape 23">
              <a:extLst>
                <a:ext uri="{FF2B5EF4-FFF2-40B4-BE49-F238E27FC236}">
                  <a16:creationId xmlns:a16="http://schemas.microsoft.com/office/drawing/2014/main" id="{2980F6E0-59E9-5C75-7EEA-0BBEECD6ADEB}"/>
                </a:ext>
              </a:extLst>
            </p:cNvPr>
            <p:cNvSpPr>
              <a:spLocks noChangeArrowheads="1"/>
            </p:cNvSpPr>
            <p:nvPr/>
          </p:nvSpPr>
          <p:spPr bwMode="gray">
            <a:xfrm>
              <a:off x="1536" y="1899"/>
              <a:ext cx="2736" cy="288"/>
            </a:xfrm>
            <a:prstGeom prst="roundRect">
              <a:avLst>
                <a:gd name="adj" fmla="val 16667"/>
              </a:avLst>
            </a:prstGeom>
            <a:solidFill>
              <a:srgbClr val="FF9FCF"/>
            </a:solidFill>
            <a:ln w="28575" algn="ctr">
              <a:solidFill>
                <a:srgbClr val="FF99CC"/>
              </a:solidFill>
              <a:round/>
              <a:headEnd/>
              <a:tailEnd/>
            </a:ln>
            <a:effectLst>
              <a:outerShdw dist="99190" dir="2388334" algn="ctr" rotWithShape="0">
                <a:schemeClr val="bg2">
                  <a:alpha val="50000"/>
                </a:scheme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71" name="AutoShape 24">
              <a:extLst>
                <a:ext uri="{FF2B5EF4-FFF2-40B4-BE49-F238E27FC236}">
                  <a16:creationId xmlns:a16="http://schemas.microsoft.com/office/drawing/2014/main" id="{15BE9538-1236-CAAB-8205-F640BB8C2C2D}"/>
                </a:ext>
              </a:extLst>
            </p:cNvPr>
            <p:cNvSpPr>
              <a:spLocks noChangeArrowheads="1"/>
            </p:cNvSpPr>
            <p:nvPr/>
          </p:nvSpPr>
          <p:spPr bwMode="gray">
            <a:xfrm>
              <a:off x="1296" y="1824"/>
              <a:ext cx="432" cy="432"/>
            </a:xfrm>
            <a:prstGeom prst="diamond">
              <a:avLst/>
            </a:prstGeom>
            <a:solidFill>
              <a:srgbClr val="FF99CC"/>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45072" name="Text Box 25">
              <a:extLst>
                <a:ext uri="{FF2B5EF4-FFF2-40B4-BE49-F238E27FC236}">
                  <a16:creationId xmlns:a16="http://schemas.microsoft.com/office/drawing/2014/main" id="{14D3F52D-DC78-E32F-448B-A44FD697B23B}"/>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dirty="0">
                  <a:solidFill>
                    <a:schemeClr val="tx1"/>
                  </a:solidFill>
                  <a:latin typeface="Arial" panose="020B0604020202020204" pitchFamily="34" charset="0"/>
                  <a:ea typeface="宋体" panose="02010600030101010101" pitchFamily="2" charset="-122"/>
                </a:rPr>
                <a:t>现金流量表的编制方法举例</a:t>
              </a:r>
            </a:p>
          </p:txBody>
        </p:sp>
        <p:sp>
          <p:nvSpPr>
            <p:cNvPr id="45073" name="Text Box 26">
              <a:extLst>
                <a:ext uri="{FF2B5EF4-FFF2-40B4-BE49-F238E27FC236}">
                  <a16:creationId xmlns:a16="http://schemas.microsoft.com/office/drawing/2014/main" id="{84725A4C-4C1B-EB52-4E8B-86AF67BFB12C}"/>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5</a:t>
              </a:r>
            </a:p>
          </p:txBody>
        </p:sp>
      </p:grpSp>
      <p:sp>
        <p:nvSpPr>
          <p:cNvPr id="45069" name="AutoShape 27">
            <a:extLst>
              <a:ext uri="{FF2B5EF4-FFF2-40B4-BE49-F238E27FC236}">
                <a16:creationId xmlns:a16="http://schemas.microsoft.com/office/drawing/2014/main" id="{03E47D9D-F9B6-D8F2-ECC4-C15FAB5B8362}"/>
              </a:ext>
            </a:extLst>
          </p:cNvPr>
          <p:cNvSpPr>
            <a:spLocks noChangeArrowheads="1"/>
          </p:cNvSpPr>
          <p:nvPr/>
        </p:nvSpPr>
        <p:spPr bwMode="auto">
          <a:xfrm>
            <a:off x="2723037" y="5483225"/>
            <a:ext cx="792162" cy="576263"/>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0 w 21600"/>
              <a:gd name="T23" fmla="*/ 2147483646 h 21600"/>
              <a:gd name="T24" fmla="*/ 0 w 21600"/>
              <a:gd name="T25" fmla="*/ 2147483646 h 21600"/>
              <a:gd name="T26" fmla="*/ 2147483646 w 21600"/>
              <a:gd name="T27" fmla="*/ 2147483646 h 21600"/>
              <a:gd name="T28" fmla="*/ 2147483646 w 21600"/>
              <a:gd name="T29" fmla="*/ 2147483646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0746689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5509D77-3909-AF46-228E-D398939C415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F6F95D4-369E-484B-B748-18856DFD136A}"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2290" name="灯片编号占位符 4">
            <a:extLst>
              <a:ext uri="{FF2B5EF4-FFF2-40B4-BE49-F238E27FC236}">
                <a16:creationId xmlns:a16="http://schemas.microsoft.com/office/drawing/2014/main" id="{DF807E80-61AA-AFAF-3692-712E72BF544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87AE1AB-2EB5-452D-8F2F-88F6994CFCE3}" type="slidenum">
              <a:rPr altLang="zh-CN" sz="1000" b="0">
                <a:solidFill>
                  <a:schemeClr val="bg1"/>
                </a:solidFill>
                <a:latin typeface="Arial" panose="020B0604020202020204" pitchFamily="34" charset="0"/>
                <a:ea typeface="宋体" panose="02010600030101010101" pitchFamily="2" charset="-122"/>
              </a:rPr>
              <a:pPr/>
              <a:t>78</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03428" name="Rectangle 3">
            <a:extLst>
              <a:ext uri="{FF2B5EF4-FFF2-40B4-BE49-F238E27FC236}">
                <a16:creationId xmlns:a16="http://schemas.microsoft.com/office/drawing/2014/main" id="{E35896B4-E8AC-D435-5DE7-0476F55C1F4F}"/>
              </a:ext>
            </a:extLst>
          </p:cNvPr>
          <p:cNvSpPr>
            <a:spLocks noGrp="1" noChangeArrowheads="1"/>
          </p:cNvSpPr>
          <p:nvPr>
            <p:ph idx="1"/>
          </p:nvPr>
        </p:nvSpPr>
        <p:spPr bwMode="auto">
          <a:xfrm>
            <a:off x="606287" y="437322"/>
            <a:ext cx="10714383"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lvl="1" eaLnBrk="1" hangingPunct="1"/>
            <a:r>
              <a:rPr lang="en-US" altLang="zh-CN" dirty="0">
                <a:latin typeface="Arial" panose="020B0604020202020204" pitchFamily="34" charset="0"/>
                <a:ea typeface="宋体" panose="02010600030101010101" pitchFamily="2" charset="-122"/>
              </a:rPr>
              <a:t>1. 2020</a:t>
            </a:r>
            <a:r>
              <a:rPr lang="zh-CN" altLang="en-US" dirty="0">
                <a:latin typeface="Arial" panose="020B0604020202020204" pitchFamily="34" charset="0"/>
                <a:ea typeface="宋体" panose="02010600030101010101" pitchFamily="2" charset="-122"/>
              </a:rPr>
              <a:t>年度资产负债表有关项目的明细资料</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）本期现金购入的固定资产为</a:t>
            </a:r>
            <a:r>
              <a:rPr lang="en-US" altLang="zh-CN" dirty="0">
                <a:latin typeface="Arial" panose="020B0604020202020204" pitchFamily="34" charset="0"/>
                <a:ea typeface="宋体" panose="02010600030101010101" pitchFamily="2" charset="-122"/>
              </a:rPr>
              <a:t>20 000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）本期应收票据和应收账款的期初余额为</a:t>
            </a:r>
            <a:r>
              <a:rPr lang="en-US" altLang="zh-CN" dirty="0">
                <a:latin typeface="Arial" panose="020B0604020202020204" pitchFamily="34" charset="0"/>
                <a:ea typeface="宋体" panose="02010600030101010101" pitchFamily="2" charset="-122"/>
              </a:rPr>
              <a:t>30 000</a:t>
            </a:r>
            <a:r>
              <a:rPr lang="zh-CN" altLang="en-US" dirty="0">
                <a:latin typeface="Arial" panose="020B0604020202020204" pitchFamily="34" charset="0"/>
                <a:ea typeface="宋体" panose="02010600030101010101" pitchFamily="2" charset="-122"/>
              </a:rPr>
              <a:t>元，应收票据和应收账款的期末余额为</a:t>
            </a:r>
            <a:r>
              <a:rPr lang="en-US" altLang="zh-CN" dirty="0">
                <a:latin typeface="Arial" panose="020B0604020202020204" pitchFamily="34" charset="0"/>
                <a:ea typeface="宋体" panose="02010600030101010101" pitchFamily="2" charset="-122"/>
              </a:rPr>
              <a:t>20 000</a:t>
            </a:r>
            <a:r>
              <a:rPr lang="zh-CN" altLang="en-US" dirty="0">
                <a:latin typeface="Arial" panose="020B0604020202020204" pitchFamily="34" charset="0"/>
                <a:ea typeface="宋体" panose="02010600030101010101" pitchFamily="2" charset="-122"/>
              </a:rPr>
              <a:t>元，本期计提坏账准备</a:t>
            </a:r>
            <a:r>
              <a:rPr lang="en-US" altLang="zh-CN" dirty="0">
                <a:latin typeface="Arial" panose="020B0604020202020204" pitchFamily="34" charset="0"/>
                <a:ea typeface="宋体" panose="02010600030101010101" pitchFamily="2" charset="-122"/>
              </a:rPr>
              <a:t>1 000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）本期其他应付款期初余额为</a:t>
            </a:r>
            <a:r>
              <a:rPr lang="en-US" altLang="zh-CN" dirty="0">
                <a:latin typeface="Arial" panose="020B0604020202020204" pitchFamily="34" charset="0"/>
                <a:ea typeface="宋体" panose="02010600030101010101" pitchFamily="2" charset="-122"/>
              </a:rPr>
              <a:t>10 000</a:t>
            </a:r>
            <a:r>
              <a:rPr lang="zh-CN" altLang="en-US" dirty="0">
                <a:latin typeface="Arial" panose="020B0604020202020204" pitchFamily="34" charset="0"/>
                <a:ea typeface="宋体" panose="02010600030101010101" pitchFamily="2" charset="-122"/>
              </a:rPr>
              <a:t>元，其他应付款的期末余额为</a:t>
            </a:r>
            <a:r>
              <a:rPr lang="en-US" altLang="zh-CN" dirty="0">
                <a:latin typeface="Arial" panose="020B0604020202020204" pitchFamily="34" charset="0"/>
                <a:ea typeface="宋体" panose="02010600030101010101" pitchFamily="2" charset="-122"/>
              </a:rPr>
              <a:t>8 000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）本期存货期初余额为</a:t>
            </a:r>
            <a:r>
              <a:rPr lang="en-US" altLang="zh-CN" dirty="0">
                <a:latin typeface="Arial" panose="020B0604020202020204" pitchFamily="34" charset="0"/>
                <a:ea typeface="宋体" panose="02010600030101010101" pitchFamily="2" charset="-122"/>
              </a:rPr>
              <a:t>80 000</a:t>
            </a:r>
            <a:r>
              <a:rPr lang="zh-CN" altLang="en-US" dirty="0">
                <a:latin typeface="Arial" panose="020B0604020202020204" pitchFamily="34" charset="0"/>
                <a:ea typeface="宋体" panose="02010600030101010101" pitchFamily="2" charset="-122"/>
              </a:rPr>
              <a:t>元，存货期末余额为</a:t>
            </a:r>
            <a:r>
              <a:rPr lang="en-US" altLang="zh-CN" dirty="0">
                <a:latin typeface="Arial" panose="020B0604020202020204" pitchFamily="34" charset="0"/>
                <a:ea typeface="宋体" panose="02010600030101010101" pitchFamily="2" charset="-122"/>
              </a:rPr>
              <a:t>100 000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）本期应付票据和应付账款的期初余额为</a:t>
            </a:r>
            <a:r>
              <a:rPr lang="en-US" altLang="zh-CN" dirty="0">
                <a:latin typeface="Arial" panose="020B0604020202020204" pitchFamily="34" charset="0"/>
                <a:ea typeface="宋体" panose="02010600030101010101" pitchFamily="2" charset="-122"/>
              </a:rPr>
              <a:t>50 000</a:t>
            </a:r>
            <a:r>
              <a:rPr lang="zh-CN" altLang="en-US" dirty="0">
                <a:latin typeface="Arial" panose="020B0604020202020204" pitchFamily="34" charset="0"/>
                <a:ea typeface="宋体" panose="02010600030101010101" pitchFamily="2" charset="-122"/>
              </a:rPr>
              <a:t>元，应付票据和应付账款的期末余额为</a:t>
            </a:r>
            <a:r>
              <a:rPr lang="en-US" altLang="zh-CN" dirty="0">
                <a:latin typeface="Arial" panose="020B0604020202020204" pitchFamily="34" charset="0"/>
                <a:ea typeface="宋体" panose="02010600030101010101" pitchFamily="2" charset="-122"/>
              </a:rPr>
              <a:t>60 000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）交易性金融资产：本期购入的交易性金融资产为</a:t>
            </a:r>
            <a:r>
              <a:rPr lang="en-US" altLang="zh-CN" dirty="0">
                <a:latin typeface="Arial" panose="020B0604020202020204" pitchFamily="34" charset="0"/>
                <a:ea typeface="宋体" panose="02010600030101010101" pitchFamily="2" charset="-122"/>
              </a:rPr>
              <a:t>8 000</a:t>
            </a:r>
            <a:r>
              <a:rPr lang="zh-CN" altLang="en-US" dirty="0">
                <a:latin typeface="Arial" panose="020B0604020202020204" pitchFamily="34" charset="0"/>
                <a:ea typeface="宋体" panose="02010600030101010101" pitchFamily="2" charset="-122"/>
              </a:rPr>
              <a:t>元，公允价值变动增加额为</a:t>
            </a:r>
            <a:r>
              <a:rPr lang="en-US" altLang="zh-CN" dirty="0">
                <a:latin typeface="Arial" panose="020B0604020202020204" pitchFamily="34" charset="0"/>
                <a:ea typeface="宋体" panose="02010600030101010101" pitchFamily="2" charset="-122"/>
              </a:rPr>
              <a:t>1 000</a:t>
            </a:r>
            <a:r>
              <a:rPr lang="zh-CN" altLang="en-US" dirty="0">
                <a:latin typeface="Arial" panose="020B0604020202020204" pitchFamily="34" charset="0"/>
                <a:ea typeface="宋体" panose="02010600030101010101" pitchFamily="2" charset="-122"/>
              </a:rPr>
              <a:t>元。本期转让交易性金融资产，收回本金</a:t>
            </a:r>
            <a:r>
              <a:rPr lang="en-US" altLang="zh-CN" dirty="0">
                <a:latin typeface="Arial" panose="020B0604020202020204" pitchFamily="34" charset="0"/>
                <a:ea typeface="宋体" panose="02010600030101010101" pitchFamily="2" charset="-122"/>
              </a:rPr>
              <a:t>10 000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7</a:t>
            </a:r>
            <a:r>
              <a:rPr lang="zh-CN" altLang="en-US" dirty="0">
                <a:latin typeface="Arial" panose="020B0604020202020204" pitchFamily="34" charset="0"/>
                <a:ea typeface="宋体" panose="02010600030101010101" pitchFamily="2" charset="-122"/>
              </a:rPr>
              <a:t>）短期借款：本期借入</a:t>
            </a:r>
            <a:r>
              <a:rPr lang="en-US" altLang="zh-CN" dirty="0">
                <a:latin typeface="Arial" panose="020B0604020202020204" pitchFamily="34" charset="0"/>
                <a:ea typeface="宋体" panose="02010600030101010101" pitchFamily="2" charset="-122"/>
              </a:rPr>
              <a:t>20 000</a:t>
            </a:r>
            <a:r>
              <a:rPr lang="zh-CN" altLang="en-US" dirty="0">
                <a:latin typeface="Arial" panose="020B0604020202020204" pitchFamily="34" charset="0"/>
                <a:ea typeface="宋体" panose="02010600030101010101" pitchFamily="2" charset="-122"/>
              </a:rPr>
              <a:t>元，偿还</a:t>
            </a:r>
            <a:r>
              <a:rPr lang="en-US" altLang="zh-CN" dirty="0">
                <a:latin typeface="Arial" panose="020B0604020202020204" pitchFamily="34" charset="0"/>
                <a:ea typeface="宋体" panose="02010600030101010101" pitchFamily="2" charset="-122"/>
              </a:rPr>
              <a:t>5 000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）长期应付款：现金偿还</a:t>
            </a:r>
            <a:r>
              <a:rPr lang="en-US" altLang="zh-CN" dirty="0">
                <a:latin typeface="Arial" panose="020B0604020202020204" pitchFamily="34" charset="0"/>
                <a:ea typeface="宋体" panose="02010600030101010101" pitchFamily="2" charset="-122"/>
              </a:rPr>
              <a:t>10 000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）应交税费的组成：本期增值税进项税额为</a:t>
            </a:r>
            <a:r>
              <a:rPr lang="en-US" altLang="zh-CN" dirty="0">
                <a:latin typeface="Arial" panose="020B0604020202020204" pitchFamily="34" charset="0"/>
                <a:ea typeface="宋体" panose="02010600030101010101" pitchFamily="2" charset="-122"/>
              </a:rPr>
              <a:t>32 000</a:t>
            </a:r>
            <a:r>
              <a:rPr lang="zh-CN" altLang="en-US" dirty="0">
                <a:latin typeface="Arial" panose="020B0604020202020204" pitchFamily="34" charset="0"/>
                <a:ea typeface="宋体" panose="02010600030101010101" pitchFamily="2" charset="-122"/>
              </a:rPr>
              <a:t>元，增值税销项税额为</a:t>
            </a:r>
            <a:r>
              <a:rPr lang="en-US" altLang="zh-CN" dirty="0">
                <a:latin typeface="Arial" panose="020B0604020202020204" pitchFamily="34" charset="0"/>
                <a:ea typeface="宋体" panose="02010600030101010101" pitchFamily="2" charset="-122"/>
              </a:rPr>
              <a:t>65 000</a:t>
            </a:r>
            <a:r>
              <a:rPr lang="zh-CN" altLang="en-US" dirty="0">
                <a:latin typeface="Arial" panose="020B0604020202020204" pitchFamily="34" charset="0"/>
                <a:ea typeface="宋体" panose="02010600030101010101" pitchFamily="2" charset="-122"/>
              </a:rPr>
              <a:t>元，已交增值税为</a:t>
            </a:r>
            <a:r>
              <a:rPr lang="en-US" altLang="zh-CN" dirty="0">
                <a:latin typeface="Arial" panose="020B0604020202020204" pitchFamily="34" charset="0"/>
                <a:ea typeface="宋体" panose="02010600030101010101" pitchFamily="2" charset="-122"/>
              </a:rPr>
              <a:t>20 000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）本期应付职工薪酬期初余额为</a:t>
            </a:r>
            <a:r>
              <a:rPr lang="en-US" altLang="zh-CN" dirty="0">
                <a:latin typeface="Arial" panose="020B0604020202020204" pitchFamily="34" charset="0"/>
                <a:ea typeface="宋体" panose="02010600030101010101" pitchFamily="2" charset="-122"/>
              </a:rPr>
              <a:t>80 000</a:t>
            </a:r>
            <a:r>
              <a:rPr lang="zh-CN" altLang="en-US" dirty="0">
                <a:latin typeface="Arial" panose="020B0604020202020204" pitchFamily="34" charset="0"/>
                <a:ea typeface="宋体" panose="02010600030101010101" pitchFamily="2" charset="-122"/>
              </a:rPr>
              <a:t>元，应付职工薪酬期末余额为</a:t>
            </a:r>
            <a:r>
              <a:rPr lang="en-US" altLang="zh-CN" dirty="0">
                <a:latin typeface="Arial" panose="020B0604020202020204" pitchFamily="34" charset="0"/>
                <a:ea typeface="宋体" panose="02010600030101010101" pitchFamily="2" charset="-122"/>
              </a:rPr>
              <a:t>70 000</a:t>
            </a:r>
            <a:r>
              <a:rPr lang="zh-CN" altLang="en-US" dirty="0">
                <a:latin typeface="Arial" panose="020B0604020202020204" pitchFamily="34" charset="0"/>
                <a:ea typeface="宋体" panose="02010600030101010101" pitchFamily="2" charset="-122"/>
              </a:rPr>
              <a:t>元。</a:t>
            </a:r>
          </a:p>
        </p:txBody>
      </p:sp>
    </p:spTree>
    <p:extLst>
      <p:ext uri="{BB962C8B-B14F-4D97-AF65-F5344CB8AC3E}">
        <p14:creationId xmlns:p14="http://schemas.microsoft.com/office/powerpoint/2010/main" val="38304420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5509D77-3909-AF46-228E-D398939C415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F6F95D4-369E-484B-B748-18856DFD136A}"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2290" name="灯片编号占位符 4">
            <a:extLst>
              <a:ext uri="{FF2B5EF4-FFF2-40B4-BE49-F238E27FC236}">
                <a16:creationId xmlns:a16="http://schemas.microsoft.com/office/drawing/2014/main" id="{DF807E80-61AA-AFAF-3692-712E72BF544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87AE1AB-2EB5-452D-8F2F-88F6994CFCE3}" type="slidenum">
              <a:rPr altLang="zh-CN" sz="1000" b="0">
                <a:solidFill>
                  <a:schemeClr val="bg1"/>
                </a:solidFill>
                <a:latin typeface="Arial" panose="020B0604020202020204" pitchFamily="34" charset="0"/>
                <a:ea typeface="宋体" panose="02010600030101010101" pitchFamily="2" charset="-122"/>
              </a:rPr>
              <a:pPr/>
              <a:t>79</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03428" name="Rectangle 3">
            <a:extLst>
              <a:ext uri="{FF2B5EF4-FFF2-40B4-BE49-F238E27FC236}">
                <a16:creationId xmlns:a16="http://schemas.microsoft.com/office/drawing/2014/main" id="{E35896B4-E8AC-D435-5DE7-0476F55C1F4F}"/>
              </a:ext>
            </a:extLst>
          </p:cNvPr>
          <p:cNvSpPr>
            <a:spLocks noGrp="1" noChangeArrowheads="1"/>
          </p:cNvSpPr>
          <p:nvPr>
            <p:ph idx="1"/>
          </p:nvPr>
        </p:nvSpPr>
        <p:spPr bwMode="auto">
          <a:xfrm>
            <a:off x="765313" y="1341438"/>
            <a:ext cx="9978887"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lvl="1" eaLnBrk="1" hangingPunct="1"/>
            <a:r>
              <a:rPr lang="en-US" altLang="zh-CN" dirty="0">
                <a:latin typeface="Arial" panose="020B0604020202020204" pitchFamily="34" charset="0"/>
                <a:ea typeface="宋体" panose="02010600030101010101" pitchFamily="2" charset="-122"/>
              </a:rPr>
              <a:t>2. 2020</a:t>
            </a:r>
            <a:r>
              <a:rPr lang="zh-CN" altLang="en-US" dirty="0">
                <a:latin typeface="Arial" panose="020B0604020202020204" pitchFamily="34" charset="0"/>
                <a:ea typeface="宋体" panose="02010600030101010101" pitchFamily="2" charset="-122"/>
              </a:rPr>
              <a:t>年度利润表有关项目的明细资料</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）本期营业收入为</a:t>
            </a:r>
            <a:r>
              <a:rPr lang="en-US" altLang="zh-CN" dirty="0">
                <a:latin typeface="Arial" panose="020B0604020202020204" pitchFamily="34" charset="0"/>
                <a:ea typeface="宋体" panose="02010600030101010101" pitchFamily="2" charset="-122"/>
              </a:rPr>
              <a:t>500 000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）本期营业成本为</a:t>
            </a:r>
            <a:r>
              <a:rPr lang="en-US" altLang="zh-CN" dirty="0">
                <a:latin typeface="Arial" panose="020B0604020202020204" pitchFamily="34" charset="0"/>
                <a:ea typeface="宋体" panose="02010600030101010101" pitchFamily="2" charset="-122"/>
              </a:rPr>
              <a:t>200 000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）本期税金及附加为</a:t>
            </a:r>
            <a:r>
              <a:rPr lang="en-US" altLang="zh-CN" dirty="0">
                <a:latin typeface="Arial" panose="020B0604020202020204" pitchFamily="34" charset="0"/>
                <a:ea typeface="宋体" panose="02010600030101010101" pitchFamily="2" charset="-122"/>
              </a:rPr>
              <a:t>2 000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）管理费用的组成：固定资产折旧为</a:t>
            </a:r>
            <a:r>
              <a:rPr lang="en-US" altLang="zh-CN" dirty="0">
                <a:latin typeface="Arial" panose="020B0604020202020204" pitchFamily="34" charset="0"/>
                <a:ea typeface="宋体" panose="02010600030101010101" pitchFamily="2" charset="-122"/>
              </a:rPr>
              <a:t>50 000</a:t>
            </a:r>
            <a:r>
              <a:rPr lang="zh-CN" altLang="en-US" dirty="0">
                <a:latin typeface="Arial" panose="020B0604020202020204" pitchFamily="34" charset="0"/>
                <a:ea typeface="宋体" panose="02010600030101010101" pitchFamily="2" charset="-122"/>
              </a:rPr>
              <a:t>元；职工薪酬为</a:t>
            </a:r>
            <a:r>
              <a:rPr lang="en-US" altLang="zh-CN" dirty="0">
                <a:latin typeface="Arial" panose="020B0604020202020204" pitchFamily="34" charset="0"/>
                <a:ea typeface="宋体" panose="02010600030101010101" pitchFamily="2" charset="-122"/>
              </a:rPr>
              <a:t>20 000</a:t>
            </a:r>
            <a:r>
              <a:rPr lang="zh-CN" altLang="en-US" dirty="0">
                <a:latin typeface="Arial" panose="020B0604020202020204" pitchFamily="34" charset="0"/>
                <a:ea typeface="宋体" panose="02010600030101010101" pitchFamily="2" charset="-122"/>
              </a:rPr>
              <a:t>元；无形资产摊销</a:t>
            </a:r>
            <a:r>
              <a:rPr lang="en-US" altLang="zh-CN" dirty="0">
                <a:latin typeface="Arial" panose="020B0604020202020204" pitchFamily="34" charset="0"/>
                <a:ea typeface="宋体" panose="02010600030101010101" pitchFamily="2" charset="-122"/>
              </a:rPr>
              <a:t>15 000</a:t>
            </a:r>
            <a:r>
              <a:rPr lang="zh-CN" altLang="en-US" dirty="0">
                <a:latin typeface="Arial" panose="020B0604020202020204" pitchFamily="34" charset="0"/>
                <a:ea typeface="宋体" panose="02010600030101010101" pitchFamily="2" charset="-122"/>
              </a:rPr>
              <a:t>元，支付其他费用</a:t>
            </a:r>
            <a:r>
              <a:rPr lang="en-US" altLang="zh-CN" dirty="0">
                <a:latin typeface="Arial" panose="020B0604020202020204" pitchFamily="34" charset="0"/>
                <a:ea typeface="宋体" panose="02010600030101010101" pitchFamily="2" charset="-122"/>
              </a:rPr>
              <a:t>5 000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）财务费用的组成：支付借款利息</a:t>
            </a:r>
            <a:r>
              <a:rPr lang="en-US" altLang="zh-CN" dirty="0">
                <a:latin typeface="Arial" panose="020B0604020202020204" pitchFamily="34" charset="0"/>
                <a:ea typeface="宋体" panose="02010600030101010101" pitchFamily="2" charset="-122"/>
              </a:rPr>
              <a:t>1 000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）本期支付销售费用为</a:t>
            </a:r>
            <a:r>
              <a:rPr lang="en-US" altLang="zh-CN" dirty="0">
                <a:latin typeface="Arial" panose="020B0604020202020204" pitchFamily="34" charset="0"/>
                <a:ea typeface="宋体" panose="02010600030101010101" pitchFamily="2" charset="-122"/>
              </a:rPr>
              <a:t>15 000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）开发成本：本期发生的现金开发支出为</a:t>
            </a:r>
            <a:r>
              <a:rPr lang="en-US" altLang="zh-CN" dirty="0">
                <a:latin typeface="Arial" panose="020B0604020202020204" pitchFamily="34" charset="0"/>
                <a:ea typeface="宋体" panose="02010600030101010101" pitchFamily="2" charset="-122"/>
              </a:rPr>
              <a:t>2 000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7</a:t>
            </a:r>
            <a:r>
              <a:rPr lang="zh-CN" altLang="en-US" dirty="0">
                <a:latin typeface="Arial" panose="020B0604020202020204" pitchFamily="34" charset="0"/>
                <a:ea typeface="宋体" panose="02010600030101010101" pitchFamily="2" charset="-122"/>
              </a:rPr>
              <a:t>）投资收益的组成：收到股权性投资分得的现金股利为</a:t>
            </a:r>
            <a:r>
              <a:rPr lang="en-US" altLang="zh-CN" dirty="0">
                <a:latin typeface="Arial" panose="020B0604020202020204" pitchFamily="34" charset="0"/>
                <a:ea typeface="宋体" panose="02010600030101010101" pitchFamily="2" charset="-122"/>
              </a:rPr>
              <a:t>5 000</a:t>
            </a:r>
            <a:r>
              <a:rPr lang="zh-CN" altLang="en-US" dirty="0">
                <a:latin typeface="Arial" panose="020B0604020202020204" pitchFamily="34" charset="0"/>
                <a:ea typeface="宋体" panose="02010600030101010101" pitchFamily="2" charset="-122"/>
              </a:rPr>
              <a:t>元；与本金一起收回的交易性金融资产投资收益</a:t>
            </a:r>
            <a:r>
              <a:rPr lang="en-US" altLang="zh-CN" dirty="0">
                <a:latin typeface="Arial" panose="020B0604020202020204" pitchFamily="34" charset="0"/>
                <a:ea typeface="宋体" panose="02010600030101010101" pitchFamily="2" charset="-122"/>
              </a:rPr>
              <a:t>2 000</a:t>
            </a:r>
            <a:r>
              <a:rPr lang="zh-CN" altLang="en-US" dirty="0">
                <a:latin typeface="Arial" panose="020B0604020202020204" pitchFamily="34" charset="0"/>
                <a:ea typeface="宋体" panose="02010600030101010101" pitchFamily="2" charset="-122"/>
              </a:rPr>
              <a:t>元。</a:t>
            </a:r>
          </a:p>
          <a:p>
            <a:pPr lvl="1" eaLnBrk="1" hangingPunct="1"/>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）当期所得税费用为</a:t>
            </a:r>
            <a:r>
              <a:rPr lang="en-US" altLang="zh-CN" dirty="0">
                <a:latin typeface="Arial" panose="020B0604020202020204" pitchFamily="34" charset="0"/>
                <a:ea typeface="宋体" panose="02010600030101010101" pitchFamily="2" charset="-122"/>
              </a:rPr>
              <a:t>20 000</a:t>
            </a:r>
            <a:r>
              <a:rPr lang="zh-CN" altLang="en-US" dirty="0">
                <a:latin typeface="Arial" panose="020B0604020202020204" pitchFamily="34" charset="0"/>
                <a:ea typeface="宋体" panose="02010600030101010101" pitchFamily="2" charset="-122"/>
              </a:rPr>
              <a:t>元。</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a:extLst>
              <a:ext uri="{FF2B5EF4-FFF2-40B4-BE49-F238E27FC236}">
                <a16:creationId xmlns:a16="http://schemas.microsoft.com/office/drawing/2014/main" id="{78A5B83F-2D60-D73D-68A9-9F33AD16D62C}"/>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782F8C21-7C13-40BB-8A91-395DFB972AB3}"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0242" name="灯片编号占位符 4">
            <a:extLst>
              <a:ext uri="{FF2B5EF4-FFF2-40B4-BE49-F238E27FC236}">
                <a16:creationId xmlns:a16="http://schemas.microsoft.com/office/drawing/2014/main" id="{0B98CF91-5036-EF18-348C-30F2F05AB969}"/>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36312819-36EC-433F-A8DB-E11F05FFCF96}" type="slidenum">
              <a:rPr altLang="zh-CN" sz="1000" b="0">
                <a:solidFill>
                  <a:schemeClr val="bg1"/>
                </a:solidFill>
                <a:latin typeface="Arial" panose="020B0604020202020204" pitchFamily="34" charset="0"/>
                <a:ea typeface="宋体" panose="02010600030101010101" pitchFamily="2" charset="-122"/>
              </a:rPr>
              <a:pPr/>
              <a:t>8</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36874" name="Rectangle 16">
            <a:extLst>
              <a:ext uri="{FF2B5EF4-FFF2-40B4-BE49-F238E27FC236}">
                <a16:creationId xmlns:a16="http://schemas.microsoft.com/office/drawing/2014/main" id="{4D846152-F064-5CDF-3BB3-7E2F7A7DCDFD}"/>
              </a:ext>
            </a:extLst>
          </p:cNvPr>
          <p:cNvSpPr>
            <a:spLocks noGrp="1" noChangeArrowheads="1"/>
          </p:cNvSpPr>
          <p:nvPr>
            <p:ph type="title"/>
          </p:nvPr>
        </p:nvSpPr>
        <p:spPr bwMode="auto">
          <a:xfrm>
            <a:off x="1847850" y="1889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eaLnBrk="1" hangingPunct="1"/>
            <a:r>
              <a:rPr lang="zh-CN" altLang="en-US">
                <a:latin typeface="黑体" panose="02010609060101010101" pitchFamily="49" charset="-122"/>
                <a:ea typeface="黑体" panose="02010609060101010101" pitchFamily="49" charset="-122"/>
              </a:rPr>
              <a:t>现金流量表</a:t>
            </a:r>
          </a:p>
        </p:txBody>
      </p:sp>
      <p:grpSp>
        <p:nvGrpSpPr>
          <p:cNvPr id="2" name="组合 1">
            <a:extLst>
              <a:ext uri="{FF2B5EF4-FFF2-40B4-BE49-F238E27FC236}">
                <a16:creationId xmlns:a16="http://schemas.microsoft.com/office/drawing/2014/main" id="{7D3DB5B0-F914-9384-D432-D5C6D83D0336}"/>
              </a:ext>
            </a:extLst>
          </p:cNvPr>
          <p:cNvGrpSpPr/>
          <p:nvPr/>
        </p:nvGrpSpPr>
        <p:grpSpPr>
          <a:xfrm>
            <a:off x="3886200" y="1905000"/>
            <a:ext cx="5427664" cy="4154488"/>
            <a:chOff x="3886200" y="1905000"/>
            <a:chExt cx="5427664" cy="4154488"/>
          </a:xfrm>
        </p:grpSpPr>
        <p:grpSp>
          <p:nvGrpSpPr>
            <p:cNvPr id="36868" name="Group 2">
              <a:extLst>
                <a:ext uri="{FF2B5EF4-FFF2-40B4-BE49-F238E27FC236}">
                  <a16:creationId xmlns:a16="http://schemas.microsoft.com/office/drawing/2014/main" id="{8C9E568D-E929-45CC-AF2F-FD13903B834B}"/>
                </a:ext>
              </a:extLst>
            </p:cNvPr>
            <p:cNvGrpSpPr>
              <a:grpSpLocks/>
            </p:cNvGrpSpPr>
            <p:nvPr/>
          </p:nvGrpSpPr>
          <p:grpSpPr bwMode="auto">
            <a:xfrm>
              <a:off x="3886200" y="1905000"/>
              <a:ext cx="5233988" cy="685800"/>
              <a:chOff x="1296" y="1824"/>
              <a:chExt cx="2976" cy="432"/>
            </a:xfrm>
          </p:grpSpPr>
          <p:sp>
            <p:nvSpPr>
              <p:cNvPr id="36889" name="AutoShape 3">
                <a:extLst>
                  <a:ext uri="{FF2B5EF4-FFF2-40B4-BE49-F238E27FC236}">
                    <a16:creationId xmlns:a16="http://schemas.microsoft.com/office/drawing/2014/main" id="{8A32CB36-E63F-E176-610A-C26D46055209}"/>
                  </a:ext>
                </a:extLst>
              </p:cNvPr>
              <p:cNvSpPr>
                <a:spLocks noChangeArrowheads="1"/>
              </p:cNvSpPr>
              <p:nvPr/>
            </p:nvSpPr>
            <p:spPr bwMode="gray">
              <a:xfrm>
                <a:off x="1536" y="1899"/>
                <a:ext cx="2736" cy="288"/>
              </a:xfrm>
              <a:prstGeom prst="roundRect">
                <a:avLst>
                  <a:gd name="adj" fmla="val 16667"/>
                </a:avLst>
              </a:prstGeom>
              <a:noFill/>
              <a:ln w="28575" algn="ctr">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6890" name="AutoShape 4">
                <a:extLst>
                  <a:ext uri="{FF2B5EF4-FFF2-40B4-BE49-F238E27FC236}">
                    <a16:creationId xmlns:a16="http://schemas.microsoft.com/office/drawing/2014/main" id="{0B1B1A05-2165-4A57-46E1-7B1C1C301B33}"/>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6891" name="Text Box 5">
                <a:extLst>
                  <a:ext uri="{FF2B5EF4-FFF2-40B4-BE49-F238E27FC236}">
                    <a16:creationId xmlns:a16="http://schemas.microsoft.com/office/drawing/2014/main" id="{C2581DF7-7B34-D7BB-ED3F-B5AD7E84D5C7}"/>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dirty="0">
                    <a:solidFill>
                      <a:schemeClr val="tx1"/>
                    </a:solidFill>
                    <a:latin typeface="Arial" panose="020B0604020202020204" pitchFamily="34" charset="0"/>
                    <a:ea typeface="宋体" panose="02010600030101010101" pitchFamily="2" charset="-122"/>
                  </a:rPr>
                  <a:t>现金流量表性质和作用</a:t>
                </a:r>
              </a:p>
            </p:txBody>
          </p:sp>
          <p:sp>
            <p:nvSpPr>
              <p:cNvPr id="36892" name="Text Box 6">
                <a:extLst>
                  <a:ext uri="{FF2B5EF4-FFF2-40B4-BE49-F238E27FC236}">
                    <a16:creationId xmlns:a16="http://schemas.microsoft.com/office/drawing/2014/main" id="{2CA91649-CE36-58E6-6DC3-576A81445719}"/>
                  </a:ext>
                </a:extLst>
              </p:cNvPr>
              <p:cNvSpPr txBox="1">
                <a:spLocks noChangeArrowheads="1"/>
              </p:cNvSpPr>
              <p:nvPr/>
            </p:nvSpPr>
            <p:spPr bwMode="auto">
              <a:xfrm>
                <a:off x="1403" y="1886"/>
                <a:ext cx="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1</a:t>
                </a:r>
              </a:p>
            </p:txBody>
          </p:sp>
        </p:grpSp>
        <p:sp>
          <p:nvSpPr>
            <p:cNvPr id="36869" name="AutoShape 7">
              <a:extLst>
                <a:ext uri="{FF2B5EF4-FFF2-40B4-BE49-F238E27FC236}">
                  <a16:creationId xmlns:a16="http://schemas.microsoft.com/office/drawing/2014/main" id="{0F949620-7866-6623-94C0-DEB440799A72}"/>
                </a:ext>
              </a:extLst>
            </p:cNvPr>
            <p:cNvSpPr>
              <a:spLocks noChangeArrowheads="1"/>
            </p:cNvSpPr>
            <p:nvPr/>
          </p:nvSpPr>
          <p:spPr bwMode="gray">
            <a:xfrm>
              <a:off x="4267201" y="2862263"/>
              <a:ext cx="4854575" cy="457200"/>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6870" name="AutoShape 8">
              <a:extLst>
                <a:ext uri="{FF2B5EF4-FFF2-40B4-BE49-F238E27FC236}">
                  <a16:creationId xmlns:a16="http://schemas.microsoft.com/office/drawing/2014/main" id="{C7CD8F61-44C1-ED64-355A-D4EB93D79158}"/>
                </a:ext>
              </a:extLst>
            </p:cNvPr>
            <p:cNvSpPr>
              <a:spLocks noChangeArrowheads="1"/>
            </p:cNvSpPr>
            <p:nvPr/>
          </p:nvSpPr>
          <p:spPr bwMode="gray">
            <a:xfrm>
              <a:off x="3886201" y="2743200"/>
              <a:ext cx="766763"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6871" name="Text Box 9">
              <a:extLst>
                <a:ext uri="{FF2B5EF4-FFF2-40B4-BE49-F238E27FC236}">
                  <a16:creationId xmlns:a16="http://schemas.microsoft.com/office/drawing/2014/main" id="{84859F19-9DBC-01A2-B7E2-B082F46845D6}"/>
                </a:ext>
              </a:extLst>
            </p:cNvPr>
            <p:cNvSpPr txBox="1">
              <a:spLocks noChangeArrowheads="1"/>
            </p:cNvSpPr>
            <p:nvPr/>
          </p:nvSpPr>
          <p:spPr bwMode="auto">
            <a:xfrm>
              <a:off x="4495801" y="2917826"/>
              <a:ext cx="3832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现金流量表的编制基础</a:t>
              </a:r>
            </a:p>
          </p:txBody>
        </p:sp>
        <p:sp>
          <p:nvSpPr>
            <p:cNvPr id="36872" name="Text Box 10">
              <a:extLst>
                <a:ext uri="{FF2B5EF4-FFF2-40B4-BE49-F238E27FC236}">
                  <a16:creationId xmlns:a16="http://schemas.microsoft.com/office/drawing/2014/main" id="{10C3ED8B-D242-CD8F-B4AA-3A767FAD86B8}"/>
                </a:ext>
              </a:extLst>
            </p:cNvPr>
            <p:cNvSpPr txBox="1">
              <a:spLocks noChangeArrowheads="1"/>
            </p:cNvSpPr>
            <p:nvPr/>
          </p:nvSpPr>
          <p:spPr bwMode="auto">
            <a:xfrm>
              <a:off x="4060826" y="28416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2</a:t>
              </a:r>
            </a:p>
          </p:txBody>
        </p:sp>
        <p:grpSp>
          <p:nvGrpSpPr>
            <p:cNvPr id="36873" name="Group 11">
              <a:extLst>
                <a:ext uri="{FF2B5EF4-FFF2-40B4-BE49-F238E27FC236}">
                  <a16:creationId xmlns:a16="http://schemas.microsoft.com/office/drawing/2014/main" id="{A0EF1B87-94A4-A474-62D4-86820A56BA9D}"/>
                </a:ext>
              </a:extLst>
            </p:cNvPr>
            <p:cNvGrpSpPr>
              <a:grpSpLocks/>
            </p:cNvGrpSpPr>
            <p:nvPr/>
          </p:nvGrpSpPr>
          <p:grpSpPr bwMode="auto">
            <a:xfrm>
              <a:off x="3886201" y="3581400"/>
              <a:ext cx="5305425" cy="685800"/>
              <a:chOff x="1296" y="1824"/>
              <a:chExt cx="2976" cy="432"/>
            </a:xfrm>
          </p:grpSpPr>
          <p:sp>
            <p:nvSpPr>
              <p:cNvPr id="36885" name="AutoShape 12">
                <a:extLst>
                  <a:ext uri="{FF2B5EF4-FFF2-40B4-BE49-F238E27FC236}">
                    <a16:creationId xmlns:a16="http://schemas.microsoft.com/office/drawing/2014/main" id="{0DFEF69E-63B8-5377-EB80-1A844E528678}"/>
                  </a:ext>
                </a:extLst>
              </p:cNvPr>
              <p:cNvSpPr>
                <a:spLocks noChangeArrowheads="1"/>
              </p:cNvSpPr>
              <p:nvPr/>
            </p:nvSpPr>
            <p:spPr bwMode="gray">
              <a:xfrm>
                <a:off x="1536" y="1899"/>
                <a:ext cx="2736" cy="288"/>
              </a:xfrm>
              <a:prstGeom prst="roundRect">
                <a:avLst>
                  <a:gd name="adj" fmla="val 16667"/>
                </a:avLst>
              </a:prstGeom>
              <a:noFill/>
              <a:ln w="28575" algn="ctr">
                <a:solidFill>
                  <a:schemeClr val="hlink"/>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6886" name="AutoShape 13">
                <a:extLst>
                  <a:ext uri="{FF2B5EF4-FFF2-40B4-BE49-F238E27FC236}">
                    <a16:creationId xmlns:a16="http://schemas.microsoft.com/office/drawing/2014/main" id="{D57C5BCC-5CC9-1AFF-8592-7962DB1A1BCF}"/>
                  </a:ext>
                </a:extLst>
              </p:cNvPr>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6887" name="Text Box 14">
                <a:extLst>
                  <a:ext uri="{FF2B5EF4-FFF2-40B4-BE49-F238E27FC236}">
                    <a16:creationId xmlns:a16="http://schemas.microsoft.com/office/drawing/2014/main" id="{F7810114-8E43-615A-EE71-41C230286423}"/>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现金流量的分类</a:t>
                </a:r>
              </a:p>
            </p:txBody>
          </p:sp>
          <p:sp>
            <p:nvSpPr>
              <p:cNvPr id="36888" name="Text Box 15">
                <a:extLst>
                  <a:ext uri="{FF2B5EF4-FFF2-40B4-BE49-F238E27FC236}">
                    <a16:creationId xmlns:a16="http://schemas.microsoft.com/office/drawing/2014/main" id="{4B8F2A49-F6E4-A8DB-35A6-81A994B641F1}"/>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3</a:t>
                </a:r>
              </a:p>
            </p:txBody>
          </p:sp>
        </p:grpSp>
        <p:grpSp>
          <p:nvGrpSpPr>
            <p:cNvPr id="36875" name="Group 17">
              <a:extLst>
                <a:ext uri="{FF2B5EF4-FFF2-40B4-BE49-F238E27FC236}">
                  <a16:creationId xmlns:a16="http://schemas.microsoft.com/office/drawing/2014/main" id="{766E3394-4317-9B9F-3C34-E05B0B04AEDA}"/>
                </a:ext>
              </a:extLst>
            </p:cNvPr>
            <p:cNvGrpSpPr>
              <a:grpSpLocks/>
            </p:cNvGrpSpPr>
            <p:nvPr/>
          </p:nvGrpSpPr>
          <p:grpSpPr bwMode="auto">
            <a:xfrm>
              <a:off x="3935414" y="4437063"/>
              <a:ext cx="5305425" cy="685800"/>
              <a:chOff x="1296" y="1824"/>
              <a:chExt cx="2976" cy="432"/>
            </a:xfrm>
          </p:grpSpPr>
          <p:sp>
            <p:nvSpPr>
              <p:cNvPr id="36881" name="AutoShape 18">
                <a:extLst>
                  <a:ext uri="{FF2B5EF4-FFF2-40B4-BE49-F238E27FC236}">
                    <a16:creationId xmlns:a16="http://schemas.microsoft.com/office/drawing/2014/main" id="{130A6A5B-B1A2-BD89-74D6-F2273C81651C}"/>
                  </a:ext>
                </a:extLst>
              </p:cNvPr>
              <p:cNvSpPr>
                <a:spLocks noChangeArrowheads="1"/>
              </p:cNvSpPr>
              <p:nvPr/>
            </p:nvSpPr>
            <p:spPr bwMode="gray">
              <a:xfrm>
                <a:off x="1536" y="1899"/>
                <a:ext cx="2736" cy="288"/>
              </a:xfrm>
              <a:prstGeom prst="roundRect">
                <a:avLst>
                  <a:gd name="adj" fmla="val 16667"/>
                </a:avLst>
              </a:prstGeom>
              <a:noFill/>
              <a:ln w="28575" algn="ctr">
                <a:solidFill>
                  <a:srgbClr val="FFFF99"/>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6882" name="AutoShape 19">
                <a:extLst>
                  <a:ext uri="{FF2B5EF4-FFF2-40B4-BE49-F238E27FC236}">
                    <a16:creationId xmlns:a16="http://schemas.microsoft.com/office/drawing/2014/main" id="{68BD15ED-EFA3-C3C2-B824-51AF13C8BD13}"/>
                  </a:ext>
                </a:extLst>
              </p:cNvPr>
              <p:cNvSpPr>
                <a:spLocks noChangeArrowheads="1"/>
              </p:cNvSpPr>
              <p:nvPr/>
            </p:nvSpPr>
            <p:spPr bwMode="gray">
              <a:xfrm>
                <a:off x="1296" y="1824"/>
                <a:ext cx="432" cy="432"/>
              </a:xfrm>
              <a:prstGeom prst="diamond">
                <a:avLst/>
              </a:prstGeom>
              <a:solidFill>
                <a:srgbClr val="FFFF99"/>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6883" name="Text Box 20">
                <a:extLst>
                  <a:ext uri="{FF2B5EF4-FFF2-40B4-BE49-F238E27FC236}">
                    <a16:creationId xmlns:a16="http://schemas.microsoft.com/office/drawing/2014/main" id="{53A216F6-6933-68CA-8DCF-69A2DC6C654A}"/>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现金流量表的编制方法</a:t>
                </a:r>
              </a:p>
            </p:txBody>
          </p:sp>
          <p:sp>
            <p:nvSpPr>
              <p:cNvPr id="36884" name="Text Box 21">
                <a:extLst>
                  <a:ext uri="{FF2B5EF4-FFF2-40B4-BE49-F238E27FC236}">
                    <a16:creationId xmlns:a16="http://schemas.microsoft.com/office/drawing/2014/main" id="{FB884195-FBE7-150A-C447-EDAA1EA584D7}"/>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4</a:t>
                </a:r>
              </a:p>
            </p:txBody>
          </p:sp>
        </p:grpSp>
        <p:grpSp>
          <p:nvGrpSpPr>
            <p:cNvPr id="36876" name="Group 22">
              <a:extLst>
                <a:ext uri="{FF2B5EF4-FFF2-40B4-BE49-F238E27FC236}">
                  <a16:creationId xmlns:a16="http://schemas.microsoft.com/office/drawing/2014/main" id="{6A9043E1-AFC6-DA84-C402-944EDAE5D638}"/>
                </a:ext>
              </a:extLst>
            </p:cNvPr>
            <p:cNvGrpSpPr>
              <a:grpSpLocks/>
            </p:cNvGrpSpPr>
            <p:nvPr/>
          </p:nvGrpSpPr>
          <p:grpSpPr bwMode="auto">
            <a:xfrm>
              <a:off x="4008439" y="5373688"/>
              <a:ext cx="5305425" cy="685800"/>
              <a:chOff x="1296" y="1824"/>
              <a:chExt cx="2976" cy="432"/>
            </a:xfrm>
          </p:grpSpPr>
          <p:sp>
            <p:nvSpPr>
              <p:cNvPr id="36877" name="AutoShape 23">
                <a:extLst>
                  <a:ext uri="{FF2B5EF4-FFF2-40B4-BE49-F238E27FC236}">
                    <a16:creationId xmlns:a16="http://schemas.microsoft.com/office/drawing/2014/main" id="{91F33FDC-3643-0052-79CB-AD9A62EBE04B}"/>
                  </a:ext>
                </a:extLst>
              </p:cNvPr>
              <p:cNvSpPr>
                <a:spLocks noChangeArrowheads="1"/>
              </p:cNvSpPr>
              <p:nvPr/>
            </p:nvSpPr>
            <p:spPr bwMode="gray">
              <a:xfrm>
                <a:off x="1536" y="1899"/>
                <a:ext cx="2736" cy="288"/>
              </a:xfrm>
              <a:prstGeom prst="roundRect">
                <a:avLst>
                  <a:gd name="adj" fmla="val 16667"/>
                </a:avLst>
              </a:prstGeom>
              <a:noFill/>
              <a:ln w="28575" algn="ctr">
                <a:solidFill>
                  <a:srgbClr val="FF99CC"/>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6878" name="AutoShape 24">
                <a:extLst>
                  <a:ext uri="{FF2B5EF4-FFF2-40B4-BE49-F238E27FC236}">
                    <a16:creationId xmlns:a16="http://schemas.microsoft.com/office/drawing/2014/main" id="{F1EF728D-9D01-2748-C837-07AB8B1C4DFA}"/>
                  </a:ext>
                </a:extLst>
              </p:cNvPr>
              <p:cNvSpPr>
                <a:spLocks noChangeArrowheads="1"/>
              </p:cNvSpPr>
              <p:nvPr/>
            </p:nvSpPr>
            <p:spPr bwMode="gray">
              <a:xfrm>
                <a:off x="1296" y="1824"/>
                <a:ext cx="432" cy="432"/>
              </a:xfrm>
              <a:prstGeom prst="diamond">
                <a:avLst/>
              </a:prstGeom>
              <a:solidFill>
                <a:srgbClr val="FF99CC"/>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6879" name="Text Box 25">
                <a:extLst>
                  <a:ext uri="{FF2B5EF4-FFF2-40B4-BE49-F238E27FC236}">
                    <a16:creationId xmlns:a16="http://schemas.microsoft.com/office/drawing/2014/main" id="{22508DAE-884F-57E7-DE71-B77566E2E784}"/>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现金流量表的编制方法举例</a:t>
                </a:r>
              </a:p>
            </p:txBody>
          </p:sp>
          <p:sp>
            <p:nvSpPr>
              <p:cNvPr id="36880" name="Text Box 26">
                <a:extLst>
                  <a:ext uri="{FF2B5EF4-FFF2-40B4-BE49-F238E27FC236}">
                    <a16:creationId xmlns:a16="http://schemas.microsoft.com/office/drawing/2014/main" id="{1B64A176-14C3-AFB6-BD35-1E54ED80AEA4}"/>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5</a:t>
                </a:r>
              </a:p>
            </p:txBody>
          </p:sp>
        </p:gr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5509D77-3909-AF46-228E-D398939C415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F6F95D4-369E-484B-B748-18856DFD136A}"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2290" name="灯片编号占位符 4">
            <a:extLst>
              <a:ext uri="{FF2B5EF4-FFF2-40B4-BE49-F238E27FC236}">
                <a16:creationId xmlns:a16="http://schemas.microsoft.com/office/drawing/2014/main" id="{DF807E80-61AA-AFAF-3692-712E72BF544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87AE1AB-2EB5-452D-8F2F-88F6994CFCE3}" type="slidenum">
              <a:rPr altLang="zh-CN" sz="1000" b="0">
                <a:solidFill>
                  <a:schemeClr val="bg1"/>
                </a:solidFill>
                <a:latin typeface="Arial" panose="020B0604020202020204" pitchFamily="34" charset="0"/>
                <a:ea typeface="宋体" panose="02010600030101010101" pitchFamily="2" charset="-122"/>
              </a:rPr>
              <a:pPr/>
              <a:t>80</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03428" name="Rectangle 3">
            <a:extLst>
              <a:ext uri="{FF2B5EF4-FFF2-40B4-BE49-F238E27FC236}">
                <a16:creationId xmlns:a16="http://schemas.microsoft.com/office/drawing/2014/main" id="{E35896B4-E8AC-D435-5DE7-0476F55C1F4F}"/>
              </a:ext>
            </a:extLst>
          </p:cNvPr>
          <p:cNvSpPr>
            <a:spLocks noGrp="1" noChangeArrowheads="1"/>
          </p:cNvSpPr>
          <p:nvPr>
            <p:ph idx="1"/>
          </p:nvPr>
        </p:nvSpPr>
        <p:spPr bwMode="auto">
          <a:xfrm>
            <a:off x="765313" y="1341438"/>
            <a:ext cx="9978887"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62500" lnSpcReduction="20000"/>
          </a:bodyPr>
          <a:lstStyle/>
          <a:p>
            <a:pPr lvl="1" eaLnBrk="1" hangingPunct="1"/>
            <a:r>
              <a:rPr lang="zh-CN" altLang="zh-CN" sz="2800" b="1" kern="100" dirty="0">
                <a:effectLst/>
                <a:ea typeface="宋体" panose="02010600030101010101" pitchFamily="2" charset="-122"/>
                <a:cs typeface="Times New Roman" panose="02020603050405020304" pitchFamily="18" charset="0"/>
              </a:rPr>
              <a:t>经营活动产生的现金流量</a:t>
            </a:r>
            <a:endParaRPr lang="en-US" altLang="zh-CN" sz="2800" b="1" kern="100" dirty="0">
              <a:effectLst/>
              <a:latin typeface="Arial" panose="020B0604020202020204" pitchFamily="34" charset="0"/>
              <a:ea typeface="宋体" panose="02010600030101010101" pitchFamily="2" charset="-122"/>
              <a:cs typeface="Times New Roman" panose="02020603050405020304" pitchFamily="18" charset="0"/>
            </a:endParaRPr>
          </a:p>
          <a:p>
            <a:pPr lvl="1" eaLnBrk="1" hangingPunct="1">
              <a:lnSpc>
                <a:spcPct val="120000"/>
              </a:lnSpc>
            </a:pPr>
            <a:r>
              <a:rPr lang="zh-CN" altLang="en-US" sz="3400" kern="100" dirty="0">
                <a:effectLst/>
                <a:ea typeface="宋体" panose="02010600030101010101" pitchFamily="2" charset="-122"/>
                <a:cs typeface="Times New Roman" panose="02020603050405020304" pitchFamily="18" charset="0"/>
              </a:rPr>
              <a:t>“销售商品、提供劳务收到的现金”</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本期营业收入</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应交税费（应交增值税</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销项税额）</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（应收票据应收账款期初余额</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应收票据应收账款期末余额）</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本期计提的坏账准备</a:t>
            </a:r>
            <a:r>
              <a:rPr lang="en-US" altLang="zh-CN" sz="3400" kern="100" dirty="0">
                <a:effectLst/>
                <a:ea typeface="宋体" panose="02010600030101010101" pitchFamily="2" charset="-122"/>
                <a:cs typeface="Times New Roman" panose="02020603050405020304" pitchFamily="18" charset="0"/>
              </a:rPr>
              <a:t>=500 000+65 000+</a:t>
            </a:r>
            <a:r>
              <a:rPr lang="zh-CN" altLang="en-US" sz="3400" kern="100" dirty="0">
                <a:effectLst/>
                <a:ea typeface="宋体" panose="02010600030101010101" pitchFamily="2" charset="-122"/>
                <a:cs typeface="Times New Roman" panose="02020603050405020304" pitchFamily="18" charset="0"/>
              </a:rPr>
              <a:t>（</a:t>
            </a:r>
            <a:r>
              <a:rPr lang="en-US" altLang="zh-CN" sz="3400" kern="100" dirty="0">
                <a:effectLst/>
                <a:ea typeface="宋体" panose="02010600030101010101" pitchFamily="2" charset="-122"/>
                <a:cs typeface="Times New Roman" panose="02020603050405020304" pitchFamily="18" charset="0"/>
              </a:rPr>
              <a:t>30 000-20 000</a:t>
            </a:r>
            <a:r>
              <a:rPr lang="zh-CN" altLang="en-US" sz="3400" kern="100" dirty="0">
                <a:effectLst/>
                <a:ea typeface="宋体" panose="02010600030101010101" pitchFamily="2" charset="-122"/>
                <a:cs typeface="Times New Roman" panose="02020603050405020304" pitchFamily="18" charset="0"/>
              </a:rPr>
              <a:t>）</a:t>
            </a:r>
            <a:r>
              <a:rPr lang="en-US" altLang="zh-CN" sz="3400" kern="100" dirty="0">
                <a:effectLst/>
                <a:ea typeface="宋体" panose="02010600030101010101" pitchFamily="2" charset="-122"/>
                <a:cs typeface="Times New Roman" panose="02020603050405020304" pitchFamily="18" charset="0"/>
              </a:rPr>
              <a:t>-1 000=574 000</a:t>
            </a:r>
            <a:r>
              <a:rPr lang="zh-CN" altLang="en-US" sz="3400" kern="100" dirty="0">
                <a:effectLst/>
                <a:ea typeface="宋体" panose="02010600030101010101" pitchFamily="2" charset="-122"/>
                <a:cs typeface="Times New Roman" panose="02020603050405020304" pitchFamily="18" charset="0"/>
              </a:rPr>
              <a:t>元。</a:t>
            </a:r>
          </a:p>
          <a:p>
            <a:pPr lvl="1" eaLnBrk="1" hangingPunct="1">
              <a:lnSpc>
                <a:spcPct val="120000"/>
              </a:lnSpc>
            </a:pPr>
            <a:r>
              <a:rPr lang="zh-CN" altLang="en-US" sz="3400" kern="100" dirty="0">
                <a:effectLst/>
                <a:ea typeface="宋体" panose="02010600030101010101" pitchFamily="2" charset="-122"/>
                <a:cs typeface="Times New Roman" panose="02020603050405020304" pitchFamily="18" charset="0"/>
              </a:rPr>
              <a:t>“收到的税费返还”</a:t>
            </a:r>
            <a:r>
              <a:rPr lang="en-US" altLang="zh-CN" sz="3400" kern="100" dirty="0">
                <a:effectLst/>
                <a:ea typeface="宋体" panose="02010600030101010101" pitchFamily="2" charset="-122"/>
                <a:cs typeface="Times New Roman" panose="02020603050405020304" pitchFamily="18" charset="0"/>
              </a:rPr>
              <a:t>=0</a:t>
            </a:r>
            <a:r>
              <a:rPr lang="zh-CN" altLang="en-US" sz="3400" kern="100" dirty="0">
                <a:effectLst/>
                <a:ea typeface="宋体" panose="02010600030101010101" pitchFamily="2" charset="-122"/>
                <a:cs typeface="Times New Roman" panose="02020603050405020304" pitchFamily="18" charset="0"/>
              </a:rPr>
              <a:t>元。</a:t>
            </a:r>
          </a:p>
          <a:p>
            <a:pPr lvl="1" eaLnBrk="1" hangingPunct="1">
              <a:lnSpc>
                <a:spcPct val="120000"/>
              </a:lnSpc>
            </a:pPr>
            <a:r>
              <a:rPr lang="zh-CN" altLang="en-US" sz="3400" kern="100" dirty="0">
                <a:effectLst/>
                <a:ea typeface="宋体" panose="02010600030101010101" pitchFamily="2" charset="-122"/>
                <a:cs typeface="Times New Roman" panose="02020603050405020304" pitchFamily="18" charset="0"/>
              </a:rPr>
              <a:t>“收到的其他与经营活动有关的现金”</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其他应付款期初余额</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其他应付款期末余额</a:t>
            </a:r>
            <a:r>
              <a:rPr lang="en-US" altLang="zh-CN" sz="3400" kern="100" dirty="0">
                <a:effectLst/>
                <a:ea typeface="宋体" panose="02010600030101010101" pitchFamily="2" charset="-122"/>
                <a:cs typeface="Times New Roman" panose="02020603050405020304" pitchFamily="18" charset="0"/>
              </a:rPr>
              <a:t>=10 000-8 000=2 000</a:t>
            </a:r>
            <a:r>
              <a:rPr lang="zh-CN" altLang="en-US" sz="3400" kern="100" dirty="0">
                <a:effectLst/>
                <a:ea typeface="宋体" panose="02010600030101010101" pitchFamily="2" charset="-122"/>
                <a:cs typeface="Times New Roman" panose="02020603050405020304" pitchFamily="18" charset="0"/>
              </a:rPr>
              <a:t>元。</a:t>
            </a:r>
          </a:p>
          <a:p>
            <a:pPr lvl="1" eaLnBrk="1" hangingPunct="1">
              <a:lnSpc>
                <a:spcPct val="120000"/>
              </a:lnSpc>
            </a:pPr>
            <a:r>
              <a:rPr lang="zh-CN" altLang="en-US" sz="3400" kern="100" dirty="0">
                <a:effectLst/>
                <a:ea typeface="宋体" panose="02010600030101010101" pitchFamily="2" charset="-122"/>
                <a:cs typeface="Times New Roman" panose="02020603050405020304" pitchFamily="18" charset="0"/>
              </a:rPr>
              <a:t>“购买商品、接受劳务支付的现金”</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本期营业成本</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应交税费（应交增值税</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进项税额）</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（存货期初余额</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存货期末余额）</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（应付票据和应付账款期初余额</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应付票据和应付账款期初余额）</a:t>
            </a:r>
            <a:r>
              <a:rPr lang="en-US" altLang="zh-CN" sz="3400" kern="100" dirty="0">
                <a:effectLst/>
                <a:ea typeface="宋体" panose="02010600030101010101" pitchFamily="2" charset="-122"/>
                <a:cs typeface="Times New Roman" panose="02020603050405020304" pitchFamily="18" charset="0"/>
              </a:rPr>
              <a:t>=200 000+32 000+</a:t>
            </a:r>
            <a:r>
              <a:rPr lang="zh-CN" altLang="en-US" sz="3400" kern="100" dirty="0">
                <a:effectLst/>
                <a:ea typeface="宋体" panose="02010600030101010101" pitchFamily="2" charset="-122"/>
                <a:cs typeface="Times New Roman" panose="02020603050405020304" pitchFamily="18" charset="0"/>
              </a:rPr>
              <a:t>（</a:t>
            </a:r>
            <a:r>
              <a:rPr lang="en-US" altLang="zh-CN" sz="3400" kern="100" dirty="0">
                <a:effectLst/>
                <a:ea typeface="宋体" panose="02010600030101010101" pitchFamily="2" charset="-122"/>
                <a:cs typeface="Times New Roman" panose="02020603050405020304" pitchFamily="18" charset="0"/>
              </a:rPr>
              <a:t>80 000-100 000</a:t>
            </a:r>
            <a:r>
              <a:rPr lang="zh-CN" altLang="en-US" sz="3400" kern="100" dirty="0">
                <a:effectLst/>
                <a:ea typeface="宋体" panose="02010600030101010101" pitchFamily="2" charset="-122"/>
                <a:cs typeface="Times New Roman" panose="02020603050405020304" pitchFamily="18" charset="0"/>
              </a:rPr>
              <a:t>）</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a:t>
            </a:r>
            <a:r>
              <a:rPr lang="en-US" altLang="zh-CN" sz="3400" kern="100" dirty="0">
                <a:effectLst/>
                <a:ea typeface="宋体" panose="02010600030101010101" pitchFamily="2" charset="-122"/>
                <a:cs typeface="Times New Roman" panose="02020603050405020304" pitchFamily="18" charset="0"/>
              </a:rPr>
              <a:t>50 000-60 000</a:t>
            </a:r>
            <a:r>
              <a:rPr lang="zh-CN" altLang="en-US" sz="3400" kern="100" dirty="0">
                <a:effectLst/>
                <a:ea typeface="宋体" panose="02010600030101010101" pitchFamily="2" charset="-122"/>
                <a:cs typeface="Times New Roman" panose="02020603050405020304" pitchFamily="18" charset="0"/>
              </a:rPr>
              <a:t>）</a:t>
            </a:r>
            <a:r>
              <a:rPr lang="en-US" altLang="zh-CN" sz="3400" kern="100" dirty="0">
                <a:effectLst/>
                <a:ea typeface="宋体" panose="02010600030101010101" pitchFamily="2" charset="-122"/>
                <a:cs typeface="Times New Roman" panose="02020603050405020304" pitchFamily="18" charset="0"/>
              </a:rPr>
              <a:t>=202 000</a:t>
            </a:r>
            <a:r>
              <a:rPr lang="zh-CN" altLang="en-US" sz="3400" kern="100" dirty="0">
                <a:effectLst/>
                <a:ea typeface="宋体" panose="02010600030101010101" pitchFamily="2" charset="-122"/>
                <a:cs typeface="Times New Roman" panose="02020603050405020304" pitchFamily="18" charset="0"/>
              </a:rPr>
              <a:t>元。</a:t>
            </a:r>
          </a:p>
          <a:p>
            <a:pPr lvl="1" eaLnBrk="1" hangingPunct="1"/>
            <a:endParaRPr lang="en-US" altLang="zh-CN" sz="2800" b="1" kern="100" dirty="0">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639730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5509D77-3909-AF46-228E-D398939C415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F6F95D4-369E-484B-B748-18856DFD136A}"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2290" name="灯片编号占位符 4">
            <a:extLst>
              <a:ext uri="{FF2B5EF4-FFF2-40B4-BE49-F238E27FC236}">
                <a16:creationId xmlns:a16="http://schemas.microsoft.com/office/drawing/2014/main" id="{DF807E80-61AA-AFAF-3692-712E72BF544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87AE1AB-2EB5-452D-8F2F-88F6994CFCE3}" type="slidenum">
              <a:rPr altLang="zh-CN" sz="1000" b="0">
                <a:solidFill>
                  <a:schemeClr val="bg1"/>
                </a:solidFill>
                <a:latin typeface="Arial" panose="020B0604020202020204" pitchFamily="34" charset="0"/>
                <a:ea typeface="宋体" panose="02010600030101010101" pitchFamily="2" charset="-122"/>
              </a:rPr>
              <a:pPr/>
              <a:t>81</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03428" name="Rectangle 3">
            <a:extLst>
              <a:ext uri="{FF2B5EF4-FFF2-40B4-BE49-F238E27FC236}">
                <a16:creationId xmlns:a16="http://schemas.microsoft.com/office/drawing/2014/main" id="{E35896B4-E8AC-D435-5DE7-0476F55C1F4F}"/>
              </a:ext>
            </a:extLst>
          </p:cNvPr>
          <p:cNvSpPr>
            <a:spLocks noGrp="1" noChangeArrowheads="1"/>
          </p:cNvSpPr>
          <p:nvPr>
            <p:ph idx="1"/>
          </p:nvPr>
        </p:nvSpPr>
        <p:spPr bwMode="auto">
          <a:xfrm>
            <a:off x="765313" y="1341438"/>
            <a:ext cx="9978887"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85000" lnSpcReduction="10000"/>
          </a:bodyPr>
          <a:lstStyle/>
          <a:p>
            <a:pPr lvl="1" eaLnBrk="1" hangingPunct="1"/>
            <a:r>
              <a:rPr lang="zh-CN" altLang="zh-CN" sz="2800" b="1" kern="100" dirty="0">
                <a:effectLst/>
                <a:ea typeface="宋体" panose="02010600030101010101" pitchFamily="2" charset="-122"/>
                <a:cs typeface="Times New Roman" panose="02020603050405020304" pitchFamily="18" charset="0"/>
              </a:rPr>
              <a:t>经营活动产生的现金流量</a:t>
            </a:r>
            <a:endParaRPr lang="en-US" altLang="zh-CN" sz="2800" b="1" kern="100" dirty="0">
              <a:effectLst/>
              <a:latin typeface="Arial" panose="020B0604020202020204" pitchFamily="34" charset="0"/>
              <a:ea typeface="宋体" panose="02010600030101010101" pitchFamily="2" charset="-122"/>
              <a:cs typeface="Times New Roman" panose="02020603050405020304" pitchFamily="18" charset="0"/>
            </a:endParaRPr>
          </a:p>
          <a:p>
            <a:pPr lvl="1" eaLnBrk="1" hangingPunct="1">
              <a:lnSpc>
                <a:spcPct val="120000"/>
              </a:lnSpc>
            </a:pPr>
            <a:r>
              <a:rPr lang="zh-CN" altLang="en-US" sz="3400" kern="100" dirty="0">
                <a:effectLst/>
                <a:ea typeface="宋体" panose="02010600030101010101" pitchFamily="2" charset="-122"/>
                <a:cs typeface="Times New Roman" panose="02020603050405020304" pitchFamily="18" charset="0"/>
              </a:rPr>
              <a:t>“支付给职工以及为职工支付的现金”</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本期实际支付的职工薪酬</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（应付职工薪酬期初余额</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应付职工薪酬期末余额）</a:t>
            </a:r>
            <a:r>
              <a:rPr lang="en-US" altLang="zh-CN" sz="3400" kern="100" dirty="0">
                <a:effectLst/>
                <a:ea typeface="宋体" panose="02010600030101010101" pitchFamily="2" charset="-122"/>
                <a:cs typeface="Times New Roman" panose="02020603050405020304" pitchFamily="18" charset="0"/>
              </a:rPr>
              <a:t>=20 000+</a:t>
            </a:r>
            <a:r>
              <a:rPr lang="zh-CN" altLang="en-US" sz="3400" kern="100" dirty="0">
                <a:effectLst/>
                <a:ea typeface="宋体" panose="02010600030101010101" pitchFamily="2" charset="-122"/>
                <a:cs typeface="Times New Roman" panose="02020603050405020304" pitchFamily="18" charset="0"/>
              </a:rPr>
              <a:t>（</a:t>
            </a:r>
            <a:r>
              <a:rPr lang="en-US" altLang="zh-CN" sz="3400" kern="100" dirty="0">
                <a:effectLst/>
                <a:ea typeface="宋体" panose="02010600030101010101" pitchFamily="2" charset="-122"/>
                <a:cs typeface="Times New Roman" panose="02020603050405020304" pitchFamily="18" charset="0"/>
              </a:rPr>
              <a:t>80 000-70 000</a:t>
            </a:r>
            <a:r>
              <a:rPr lang="zh-CN" altLang="en-US" sz="3400" kern="100" dirty="0">
                <a:effectLst/>
                <a:ea typeface="宋体" panose="02010600030101010101" pitchFamily="2" charset="-122"/>
                <a:cs typeface="Times New Roman" panose="02020603050405020304" pitchFamily="18" charset="0"/>
              </a:rPr>
              <a:t>）</a:t>
            </a:r>
            <a:r>
              <a:rPr lang="en-US" altLang="zh-CN" sz="3400" kern="100" dirty="0">
                <a:effectLst/>
                <a:ea typeface="宋体" panose="02010600030101010101" pitchFamily="2" charset="-122"/>
                <a:cs typeface="Times New Roman" panose="02020603050405020304" pitchFamily="18" charset="0"/>
              </a:rPr>
              <a:t>=30 000</a:t>
            </a:r>
            <a:r>
              <a:rPr lang="zh-CN" altLang="en-US" sz="3400" kern="100" dirty="0">
                <a:effectLst/>
                <a:ea typeface="宋体" panose="02010600030101010101" pitchFamily="2" charset="-122"/>
                <a:cs typeface="Times New Roman" panose="02020603050405020304" pitchFamily="18" charset="0"/>
              </a:rPr>
              <a:t>元。</a:t>
            </a:r>
          </a:p>
          <a:p>
            <a:pPr lvl="1" eaLnBrk="1" hangingPunct="1">
              <a:lnSpc>
                <a:spcPct val="120000"/>
              </a:lnSpc>
            </a:pPr>
            <a:r>
              <a:rPr lang="zh-CN" altLang="en-US" sz="3400" kern="100" dirty="0">
                <a:effectLst/>
                <a:ea typeface="宋体" panose="02010600030101010101" pitchFamily="2" charset="-122"/>
                <a:cs typeface="Times New Roman" panose="02020603050405020304" pitchFamily="18" charset="0"/>
              </a:rPr>
              <a:t>“支付的各项税费”</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税金及附加</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所得税费用</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应交税费（应交增值税</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已交税金）</a:t>
            </a:r>
            <a:r>
              <a:rPr lang="en-US" altLang="zh-CN" sz="3400" kern="100" dirty="0">
                <a:effectLst/>
                <a:ea typeface="宋体" panose="02010600030101010101" pitchFamily="2" charset="-122"/>
                <a:cs typeface="Times New Roman" panose="02020603050405020304" pitchFamily="18" charset="0"/>
              </a:rPr>
              <a:t>=2 000+20 000+20 000=42 000</a:t>
            </a:r>
            <a:r>
              <a:rPr lang="zh-CN" altLang="en-US" sz="3400" kern="100" dirty="0">
                <a:effectLst/>
                <a:ea typeface="宋体" panose="02010600030101010101" pitchFamily="2" charset="-122"/>
                <a:cs typeface="Times New Roman" panose="02020603050405020304" pitchFamily="18" charset="0"/>
              </a:rPr>
              <a:t>元。</a:t>
            </a:r>
          </a:p>
          <a:p>
            <a:pPr lvl="1" eaLnBrk="1" hangingPunct="1">
              <a:lnSpc>
                <a:spcPct val="120000"/>
              </a:lnSpc>
            </a:pPr>
            <a:r>
              <a:rPr lang="zh-CN" altLang="en-US" sz="3400" kern="100" dirty="0">
                <a:effectLst/>
                <a:ea typeface="宋体" panose="02010600030101010101" pitchFamily="2" charset="-122"/>
                <a:cs typeface="Times New Roman" panose="02020603050405020304" pitchFamily="18" charset="0"/>
              </a:rPr>
              <a:t>“支付的其他与经营活动有关的现金”</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其他管理费用</a:t>
            </a:r>
            <a:r>
              <a:rPr lang="en-US" altLang="zh-CN" sz="3400" kern="100" dirty="0">
                <a:effectLst/>
                <a:ea typeface="宋体" panose="02010600030101010101" pitchFamily="2" charset="-122"/>
                <a:cs typeface="Times New Roman" panose="02020603050405020304" pitchFamily="18" charset="0"/>
              </a:rPr>
              <a:t>+</a:t>
            </a:r>
            <a:r>
              <a:rPr lang="zh-CN" altLang="en-US" sz="3400" kern="100" dirty="0">
                <a:effectLst/>
                <a:ea typeface="宋体" panose="02010600030101010101" pitchFamily="2" charset="-122"/>
                <a:cs typeface="Times New Roman" panose="02020603050405020304" pitchFamily="18" charset="0"/>
              </a:rPr>
              <a:t>销售费用</a:t>
            </a:r>
            <a:r>
              <a:rPr lang="en-US" altLang="zh-CN" sz="3400" kern="100" dirty="0">
                <a:effectLst/>
                <a:ea typeface="宋体" panose="02010600030101010101" pitchFamily="2" charset="-122"/>
                <a:cs typeface="Times New Roman" panose="02020603050405020304" pitchFamily="18" charset="0"/>
              </a:rPr>
              <a:t>=5 000+15 000=20 000</a:t>
            </a:r>
            <a:r>
              <a:rPr lang="zh-CN" altLang="en-US" sz="3400" kern="100" dirty="0">
                <a:effectLst/>
                <a:ea typeface="宋体" panose="02010600030101010101" pitchFamily="2" charset="-122"/>
                <a:cs typeface="Times New Roman" panose="02020603050405020304" pitchFamily="18" charset="0"/>
              </a:rPr>
              <a:t>元。</a:t>
            </a:r>
          </a:p>
          <a:p>
            <a:pPr lvl="1" eaLnBrk="1" hangingPunct="1"/>
            <a:endParaRPr lang="en-US" altLang="zh-CN" sz="2800" b="1" kern="100" dirty="0">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805397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5509D77-3909-AF46-228E-D398939C415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F6F95D4-369E-484B-B748-18856DFD136A}"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2290" name="灯片编号占位符 4">
            <a:extLst>
              <a:ext uri="{FF2B5EF4-FFF2-40B4-BE49-F238E27FC236}">
                <a16:creationId xmlns:a16="http://schemas.microsoft.com/office/drawing/2014/main" id="{DF807E80-61AA-AFAF-3692-712E72BF544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87AE1AB-2EB5-452D-8F2F-88F6994CFCE3}" type="slidenum">
              <a:rPr altLang="zh-CN" sz="1000" b="0">
                <a:solidFill>
                  <a:schemeClr val="bg1"/>
                </a:solidFill>
                <a:latin typeface="Arial" panose="020B0604020202020204" pitchFamily="34" charset="0"/>
                <a:ea typeface="宋体" panose="02010600030101010101" pitchFamily="2" charset="-122"/>
              </a:rPr>
              <a:pPr/>
              <a:t>82</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03428" name="Rectangle 3">
            <a:extLst>
              <a:ext uri="{FF2B5EF4-FFF2-40B4-BE49-F238E27FC236}">
                <a16:creationId xmlns:a16="http://schemas.microsoft.com/office/drawing/2014/main" id="{E35896B4-E8AC-D435-5DE7-0476F55C1F4F}"/>
              </a:ext>
            </a:extLst>
          </p:cNvPr>
          <p:cNvSpPr>
            <a:spLocks noGrp="1" noChangeArrowheads="1"/>
          </p:cNvSpPr>
          <p:nvPr>
            <p:ph idx="1"/>
          </p:nvPr>
        </p:nvSpPr>
        <p:spPr bwMode="auto">
          <a:xfrm>
            <a:off x="765313" y="1341438"/>
            <a:ext cx="9978887"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lvl="1" eaLnBrk="1" hangingPunct="1"/>
            <a:r>
              <a:rPr lang="zh-CN" altLang="en-US" sz="2800" b="1" kern="100" dirty="0">
                <a:effectLst/>
                <a:ea typeface="宋体" panose="02010600030101010101" pitchFamily="2" charset="-122"/>
                <a:cs typeface="Times New Roman" panose="02020603050405020304" pitchFamily="18" charset="0"/>
              </a:rPr>
              <a:t>投资活动产生的现金流量</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“收回投资收到的现金”</a:t>
            </a:r>
            <a:r>
              <a:rPr lang="en-US" altLang="zh-CN" sz="2800" kern="100" dirty="0">
                <a:effectLst/>
                <a:ea typeface="宋体" panose="02010600030101010101" pitchFamily="2" charset="-122"/>
                <a:cs typeface="Times New Roman" panose="02020603050405020304" pitchFamily="18" charset="0"/>
              </a:rPr>
              <a:t>=</a:t>
            </a:r>
            <a:r>
              <a:rPr lang="zh-CN" altLang="en-US" sz="2800" kern="100" dirty="0">
                <a:effectLst/>
                <a:ea typeface="宋体" panose="02010600030101010101" pitchFamily="2" charset="-122"/>
                <a:cs typeface="Times New Roman" panose="02020603050405020304" pitchFamily="18" charset="0"/>
              </a:rPr>
              <a:t>出售、转让或到期收回交易性金融资产的本金</a:t>
            </a:r>
            <a:r>
              <a:rPr lang="en-US" altLang="zh-CN" sz="2800" kern="100" dirty="0">
                <a:effectLst/>
                <a:ea typeface="宋体" panose="02010600030101010101" pitchFamily="2" charset="-122"/>
                <a:cs typeface="Times New Roman" panose="02020603050405020304" pitchFamily="18" charset="0"/>
              </a:rPr>
              <a:t>+</a:t>
            </a:r>
            <a:r>
              <a:rPr lang="zh-CN" altLang="en-US" sz="2800" kern="100" dirty="0">
                <a:effectLst/>
                <a:ea typeface="宋体" panose="02010600030101010101" pitchFamily="2" charset="-122"/>
                <a:cs typeface="Times New Roman" panose="02020603050405020304" pitchFamily="18" charset="0"/>
              </a:rPr>
              <a:t>投资收益</a:t>
            </a:r>
            <a:r>
              <a:rPr lang="en-US" altLang="zh-CN" sz="2800" kern="100" dirty="0">
                <a:effectLst/>
                <a:ea typeface="宋体" panose="02010600030101010101" pitchFamily="2" charset="-122"/>
                <a:cs typeface="Times New Roman" panose="02020603050405020304" pitchFamily="18" charset="0"/>
              </a:rPr>
              <a:t>=10 000+2 000</a:t>
            </a:r>
            <a:r>
              <a:rPr lang="zh-CN" altLang="en-US" sz="2800" kern="100" dirty="0">
                <a:effectLst/>
                <a:ea typeface="宋体" panose="02010600030101010101" pitchFamily="2" charset="-122"/>
                <a:cs typeface="Times New Roman" panose="02020603050405020304" pitchFamily="18" charset="0"/>
              </a:rPr>
              <a:t>元</a:t>
            </a:r>
            <a:r>
              <a:rPr lang="en-US" altLang="zh-CN" sz="2800" kern="100" dirty="0">
                <a:effectLst/>
                <a:ea typeface="宋体" panose="02010600030101010101" pitchFamily="2" charset="-122"/>
                <a:cs typeface="Times New Roman" panose="02020603050405020304" pitchFamily="18" charset="0"/>
              </a:rPr>
              <a:t>=12 000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“取得投资收益收到的现金”</a:t>
            </a:r>
            <a:r>
              <a:rPr lang="en-US" altLang="zh-CN" sz="2800" kern="100" dirty="0">
                <a:effectLst/>
                <a:ea typeface="宋体" panose="02010600030101010101" pitchFamily="2" charset="-122"/>
                <a:cs typeface="Times New Roman" panose="02020603050405020304" pitchFamily="18" charset="0"/>
              </a:rPr>
              <a:t>=</a:t>
            </a:r>
            <a:r>
              <a:rPr lang="zh-CN" altLang="en-US" sz="2800" kern="100" dirty="0">
                <a:effectLst/>
                <a:ea typeface="宋体" panose="02010600030101010101" pitchFamily="2" charset="-122"/>
                <a:cs typeface="Times New Roman" panose="02020603050405020304" pitchFamily="18" charset="0"/>
              </a:rPr>
              <a:t>取得的因股权性投资而分得的现金股利，从子公司、联营企业或合营企业分回利润而收到的现金，以及因债权投资而取得的现金利息</a:t>
            </a:r>
            <a:r>
              <a:rPr lang="en-US" altLang="zh-CN" sz="2800" kern="100" dirty="0">
                <a:effectLst/>
                <a:ea typeface="宋体" panose="02010600030101010101" pitchFamily="2" charset="-122"/>
                <a:cs typeface="Times New Roman" panose="02020603050405020304" pitchFamily="18" charset="0"/>
              </a:rPr>
              <a:t>=5 000</a:t>
            </a:r>
            <a:r>
              <a:rPr lang="zh-CN" altLang="en-US" sz="2800" kern="100" dirty="0">
                <a:effectLst/>
                <a:ea typeface="宋体" panose="02010600030101010101" pitchFamily="2" charset="-122"/>
                <a:cs typeface="Times New Roman" panose="02020603050405020304" pitchFamily="18" charset="0"/>
              </a:rPr>
              <a:t>元。</a:t>
            </a:r>
            <a:endParaRPr lang="en-US" altLang="zh-CN" sz="2800" kern="100" dirty="0">
              <a:effectLst/>
              <a:ea typeface="宋体" panose="02010600030101010101" pitchFamily="2" charset="-122"/>
              <a:cs typeface="Times New Roman" panose="02020603050405020304" pitchFamily="18" charset="0"/>
            </a:endParaRP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“处置固定资产、无形资产和其他长期资产收回的现金净额”</a:t>
            </a:r>
            <a:r>
              <a:rPr lang="en-US" altLang="zh-CN" sz="2800" kern="100" dirty="0">
                <a:effectLst/>
                <a:ea typeface="宋体" panose="02010600030101010101" pitchFamily="2" charset="-122"/>
                <a:cs typeface="Times New Roman" panose="02020603050405020304" pitchFamily="18" charset="0"/>
              </a:rPr>
              <a:t>=0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“处置子公司及其他营业单位收到的现金净额”</a:t>
            </a:r>
            <a:r>
              <a:rPr lang="en-US" altLang="zh-CN" sz="2800" kern="100" dirty="0">
                <a:effectLst/>
                <a:ea typeface="宋体" panose="02010600030101010101" pitchFamily="2" charset="-122"/>
                <a:cs typeface="Times New Roman" panose="02020603050405020304" pitchFamily="18" charset="0"/>
              </a:rPr>
              <a:t>=0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“收到的其他与投资活动有关的现金”</a:t>
            </a:r>
            <a:r>
              <a:rPr lang="en-US" altLang="zh-CN" sz="2800" kern="100" dirty="0">
                <a:effectLst/>
                <a:ea typeface="宋体" panose="02010600030101010101" pitchFamily="2" charset="-122"/>
                <a:cs typeface="Times New Roman" panose="02020603050405020304" pitchFamily="18" charset="0"/>
              </a:rPr>
              <a:t>=0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endParaRPr lang="zh-CN" altLang="en-US" sz="2800" kern="100" dirty="0">
              <a:effectLst/>
              <a:ea typeface="宋体" panose="02010600030101010101" pitchFamily="2" charset="-122"/>
              <a:cs typeface="Times New Roman" panose="02020603050405020304" pitchFamily="18" charset="0"/>
            </a:endParaRPr>
          </a:p>
          <a:p>
            <a:pPr lvl="1" eaLnBrk="1" hangingPunct="1"/>
            <a:endParaRPr lang="en-US" altLang="zh-CN" sz="2800" b="1" kern="100" dirty="0">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249265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5509D77-3909-AF46-228E-D398939C415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F6F95D4-369E-484B-B748-18856DFD136A}"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2290" name="灯片编号占位符 4">
            <a:extLst>
              <a:ext uri="{FF2B5EF4-FFF2-40B4-BE49-F238E27FC236}">
                <a16:creationId xmlns:a16="http://schemas.microsoft.com/office/drawing/2014/main" id="{DF807E80-61AA-AFAF-3692-712E72BF544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87AE1AB-2EB5-452D-8F2F-88F6994CFCE3}" type="slidenum">
              <a:rPr altLang="zh-CN" sz="1000" b="0">
                <a:solidFill>
                  <a:schemeClr val="bg1"/>
                </a:solidFill>
                <a:latin typeface="Arial" panose="020B0604020202020204" pitchFamily="34" charset="0"/>
                <a:ea typeface="宋体" panose="02010600030101010101" pitchFamily="2" charset="-122"/>
              </a:rPr>
              <a:pPr/>
              <a:t>83</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03428" name="Rectangle 3">
            <a:extLst>
              <a:ext uri="{FF2B5EF4-FFF2-40B4-BE49-F238E27FC236}">
                <a16:creationId xmlns:a16="http://schemas.microsoft.com/office/drawing/2014/main" id="{E35896B4-E8AC-D435-5DE7-0476F55C1F4F}"/>
              </a:ext>
            </a:extLst>
          </p:cNvPr>
          <p:cNvSpPr>
            <a:spLocks noGrp="1" noChangeArrowheads="1"/>
          </p:cNvSpPr>
          <p:nvPr>
            <p:ph idx="1"/>
          </p:nvPr>
        </p:nvSpPr>
        <p:spPr bwMode="auto">
          <a:xfrm>
            <a:off x="765313" y="1341438"/>
            <a:ext cx="9978887"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85000" lnSpcReduction="10000"/>
          </a:bodyPr>
          <a:lstStyle/>
          <a:p>
            <a:pPr lvl="1" eaLnBrk="1" hangingPunct="1"/>
            <a:r>
              <a:rPr lang="zh-CN" altLang="en-US" sz="2800" b="1" kern="100" dirty="0">
                <a:effectLst/>
                <a:ea typeface="宋体" panose="02010600030101010101" pitchFamily="2" charset="-122"/>
                <a:cs typeface="Times New Roman" panose="02020603050405020304" pitchFamily="18" charset="0"/>
              </a:rPr>
              <a:t>投资活动产生的现金流量</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“购建固定资产、无形资产和其它长期资产所支付的现金”</a:t>
            </a:r>
            <a:r>
              <a:rPr lang="en-US" altLang="zh-CN" sz="2800" kern="100" dirty="0">
                <a:effectLst/>
                <a:ea typeface="宋体" panose="02010600030101010101" pitchFamily="2" charset="-122"/>
                <a:cs typeface="Times New Roman" panose="02020603050405020304" pitchFamily="18" charset="0"/>
              </a:rPr>
              <a:t>=</a:t>
            </a:r>
            <a:r>
              <a:rPr lang="zh-CN" altLang="en-US" sz="2800" kern="100" dirty="0">
                <a:effectLst/>
                <a:ea typeface="宋体" panose="02010600030101010101" pitchFamily="2" charset="-122"/>
                <a:cs typeface="Times New Roman" panose="02020603050405020304" pitchFamily="18" charset="0"/>
              </a:rPr>
              <a:t>购入固定资产支付的现金</a:t>
            </a:r>
            <a:r>
              <a:rPr lang="en-US" altLang="zh-CN" sz="2800" kern="100" dirty="0">
                <a:effectLst/>
                <a:ea typeface="宋体" panose="02010600030101010101" pitchFamily="2" charset="-122"/>
                <a:cs typeface="Times New Roman" panose="02020603050405020304" pitchFamily="18" charset="0"/>
              </a:rPr>
              <a:t>+</a:t>
            </a:r>
            <a:r>
              <a:rPr lang="zh-CN" altLang="en-US" sz="2800" kern="100" dirty="0">
                <a:effectLst/>
                <a:ea typeface="宋体" panose="02010600030101010101" pitchFamily="2" charset="-122"/>
                <a:cs typeface="Times New Roman" panose="02020603050405020304" pitchFamily="18" charset="0"/>
              </a:rPr>
              <a:t>本期开发支出支付的现金</a:t>
            </a:r>
            <a:r>
              <a:rPr lang="en-US" altLang="zh-CN" sz="2800" kern="100" dirty="0">
                <a:effectLst/>
                <a:ea typeface="宋体" panose="02010600030101010101" pitchFamily="2" charset="-122"/>
                <a:cs typeface="Times New Roman" panose="02020603050405020304" pitchFamily="18" charset="0"/>
              </a:rPr>
              <a:t>=20 000+2 000=22 000</a:t>
            </a:r>
            <a:r>
              <a:rPr lang="zh-CN" altLang="en-US" sz="2800" kern="100" dirty="0">
                <a:effectLst/>
                <a:ea typeface="宋体" panose="02010600030101010101" pitchFamily="2" charset="-122"/>
                <a:cs typeface="Times New Roman" panose="02020603050405020304" pitchFamily="18" charset="0"/>
              </a:rPr>
              <a:t>元。</a:t>
            </a:r>
            <a:endParaRPr lang="en-US" altLang="zh-CN" sz="2800" kern="100" dirty="0">
              <a:effectLst/>
              <a:ea typeface="宋体" panose="02010600030101010101" pitchFamily="2" charset="-122"/>
              <a:cs typeface="Times New Roman" panose="02020603050405020304" pitchFamily="18" charset="0"/>
            </a:endParaRP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“投资支付的现金”</a:t>
            </a:r>
            <a:r>
              <a:rPr lang="en-US" altLang="zh-CN" sz="2800" kern="100" dirty="0">
                <a:effectLst/>
                <a:ea typeface="宋体" panose="02010600030101010101" pitchFamily="2" charset="-122"/>
                <a:cs typeface="Times New Roman" panose="02020603050405020304" pitchFamily="18" charset="0"/>
              </a:rPr>
              <a:t>=</a:t>
            </a:r>
            <a:r>
              <a:rPr lang="zh-CN" altLang="en-US" sz="2800" kern="100" dirty="0">
                <a:effectLst/>
                <a:ea typeface="宋体" panose="02010600030101010101" pitchFamily="2" charset="-122"/>
                <a:cs typeface="Times New Roman" panose="02020603050405020304" pitchFamily="18" charset="0"/>
              </a:rPr>
              <a:t>本期购入交易性金融资产支付的现金</a:t>
            </a:r>
            <a:r>
              <a:rPr lang="en-US" altLang="zh-CN" sz="2800" kern="100" dirty="0">
                <a:effectLst/>
                <a:ea typeface="宋体" panose="02010600030101010101" pitchFamily="2" charset="-122"/>
                <a:cs typeface="Times New Roman" panose="02020603050405020304" pitchFamily="18" charset="0"/>
              </a:rPr>
              <a:t>=8 000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“取得子公司及其他营业单位支付的现金净额”</a:t>
            </a:r>
            <a:r>
              <a:rPr lang="en-US" altLang="zh-CN" sz="2800" kern="100" dirty="0">
                <a:effectLst/>
                <a:ea typeface="宋体" panose="02010600030101010101" pitchFamily="2" charset="-122"/>
                <a:cs typeface="Times New Roman" panose="02020603050405020304" pitchFamily="18" charset="0"/>
              </a:rPr>
              <a:t>=0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“支付的其他与投资活动有关的现金”</a:t>
            </a:r>
            <a:r>
              <a:rPr lang="en-US" altLang="zh-CN" sz="2800" kern="100" dirty="0">
                <a:effectLst/>
                <a:ea typeface="宋体" panose="02010600030101010101" pitchFamily="2" charset="-122"/>
                <a:cs typeface="Times New Roman" panose="02020603050405020304" pitchFamily="18" charset="0"/>
              </a:rPr>
              <a:t>=0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endParaRPr lang="zh-CN" altLang="en-US" sz="2800" kern="100" dirty="0">
              <a:effectLst/>
              <a:ea typeface="宋体" panose="02010600030101010101" pitchFamily="2" charset="-122"/>
              <a:cs typeface="Times New Roman" panose="02020603050405020304" pitchFamily="18" charset="0"/>
            </a:endParaRPr>
          </a:p>
          <a:p>
            <a:pPr lvl="1" eaLnBrk="1" hangingPunct="1"/>
            <a:endParaRPr lang="en-US" altLang="zh-CN" sz="2800" b="1" kern="100" dirty="0">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818973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5509D77-3909-AF46-228E-D398939C415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AF6F95D4-369E-484B-B748-18856DFD136A}"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2290" name="灯片编号占位符 4">
            <a:extLst>
              <a:ext uri="{FF2B5EF4-FFF2-40B4-BE49-F238E27FC236}">
                <a16:creationId xmlns:a16="http://schemas.microsoft.com/office/drawing/2014/main" id="{DF807E80-61AA-AFAF-3692-712E72BF544A}"/>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D87AE1AB-2EB5-452D-8F2F-88F6994CFCE3}" type="slidenum">
              <a:rPr altLang="zh-CN" sz="1000" b="0">
                <a:solidFill>
                  <a:schemeClr val="bg1"/>
                </a:solidFill>
                <a:latin typeface="Arial" panose="020B0604020202020204" pitchFamily="34" charset="0"/>
                <a:ea typeface="宋体" panose="02010600030101010101" pitchFamily="2" charset="-122"/>
              </a:rPr>
              <a:pPr/>
              <a:t>84</a:t>
            </a:fld>
            <a:endParaRPr lang="zh-CN" altLang="zh-CN" sz="1000" b="0">
              <a:solidFill>
                <a:schemeClr val="bg1"/>
              </a:solidFill>
              <a:latin typeface="Arial" panose="020B0604020202020204" pitchFamily="34" charset="0"/>
              <a:ea typeface="宋体" panose="02010600030101010101" pitchFamily="2" charset="-122"/>
            </a:endParaRPr>
          </a:p>
        </p:txBody>
      </p:sp>
      <p:sp>
        <p:nvSpPr>
          <p:cNvPr id="103428" name="Rectangle 3">
            <a:extLst>
              <a:ext uri="{FF2B5EF4-FFF2-40B4-BE49-F238E27FC236}">
                <a16:creationId xmlns:a16="http://schemas.microsoft.com/office/drawing/2014/main" id="{E35896B4-E8AC-D435-5DE7-0476F55C1F4F}"/>
              </a:ext>
            </a:extLst>
          </p:cNvPr>
          <p:cNvSpPr>
            <a:spLocks noGrp="1" noChangeArrowheads="1"/>
          </p:cNvSpPr>
          <p:nvPr>
            <p:ph idx="1"/>
          </p:nvPr>
        </p:nvSpPr>
        <p:spPr bwMode="auto">
          <a:xfrm>
            <a:off x="765313" y="1341438"/>
            <a:ext cx="9978887"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lvl="1" eaLnBrk="1" hangingPunct="1"/>
            <a:r>
              <a:rPr lang="zh-CN" altLang="en-US" sz="2800" b="1" kern="100" dirty="0">
                <a:ea typeface="宋体" panose="02010600030101010101" pitchFamily="2" charset="-122"/>
                <a:cs typeface="Times New Roman" panose="02020603050405020304" pitchFamily="18" charset="0"/>
              </a:rPr>
              <a:t>筹资</a:t>
            </a:r>
            <a:r>
              <a:rPr lang="zh-CN" altLang="en-US" sz="2800" b="1" kern="100" dirty="0">
                <a:effectLst/>
                <a:ea typeface="宋体" panose="02010600030101010101" pitchFamily="2" charset="-122"/>
                <a:cs typeface="Times New Roman" panose="02020603050405020304" pitchFamily="18" charset="0"/>
              </a:rPr>
              <a:t>活动产生的现金流量</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“吸收投资收到的现金”</a:t>
            </a:r>
            <a:r>
              <a:rPr lang="en-US" altLang="zh-CN" sz="2800" kern="100" dirty="0">
                <a:effectLst/>
                <a:ea typeface="宋体" panose="02010600030101010101" pitchFamily="2" charset="-122"/>
                <a:cs typeface="Times New Roman" panose="02020603050405020304" pitchFamily="18" charset="0"/>
              </a:rPr>
              <a:t>=0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“取得借款收到的现金”</a:t>
            </a:r>
            <a:r>
              <a:rPr lang="en-US" altLang="zh-CN" sz="2800" kern="100" dirty="0">
                <a:effectLst/>
                <a:ea typeface="宋体" panose="02010600030101010101" pitchFamily="2" charset="-122"/>
                <a:cs typeface="Times New Roman" panose="02020603050405020304" pitchFamily="18" charset="0"/>
              </a:rPr>
              <a:t>=20 000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“收到的其他与筹资活动有关的现金”</a:t>
            </a:r>
            <a:r>
              <a:rPr lang="en-US" altLang="zh-CN" sz="2800" kern="100" dirty="0">
                <a:effectLst/>
                <a:ea typeface="宋体" panose="02010600030101010101" pitchFamily="2" charset="-122"/>
                <a:cs typeface="Times New Roman" panose="02020603050405020304" pitchFamily="18" charset="0"/>
              </a:rPr>
              <a:t>=0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“偿还债务支付的现金”</a:t>
            </a:r>
            <a:r>
              <a:rPr lang="en-US" altLang="zh-CN" sz="2800" kern="100" dirty="0">
                <a:effectLst/>
                <a:ea typeface="宋体" panose="02010600030101010101" pitchFamily="2" charset="-122"/>
                <a:cs typeface="Times New Roman" panose="02020603050405020304" pitchFamily="18" charset="0"/>
              </a:rPr>
              <a:t>=</a:t>
            </a:r>
            <a:r>
              <a:rPr lang="zh-CN" altLang="en-US" sz="2800" kern="100" dirty="0">
                <a:effectLst/>
                <a:ea typeface="宋体" panose="02010600030101010101" pitchFamily="2" charset="-122"/>
                <a:cs typeface="Times New Roman" panose="02020603050405020304" pitchFamily="18" charset="0"/>
              </a:rPr>
              <a:t>本期偿还的短期借款</a:t>
            </a:r>
            <a:r>
              <a:rPr lang="en-US" altLang="zh-CN" sz="2800" kern="100" dirty="0">
                <a:effectLst/>
                <a:ea typeface="宋体" panose="02010600030101010101" pitchFamily="2" charset="-122"/>
                <a:cs typeface="Times New Roman" panose="02020603050405020304" pitchFamily="18" charset="0"/>
              </a:rPr>
              <a:t>+</a:t>
            </a:r>
            <a:r>
              <a:rPr lang="zh-CN" altLang="en-US" sz="2800" kern="100" dirty="0">
                <a:effectLst/>
                <a:ea typeface="宋体" panose="02010600030101010101" pitchFamily="2" charset="-122"/>
                <a:cs typeface="Times New Roman" panose="02020603050405020304" pitchFamily="18" charset="0"/>
              </a:rPr>
              <a:t>本期偿还的长期应付款</a:t>
            </a:r>
            <a:r>
              <a:rPr lang="en-US" altLang="zh-CN" sz="2800" kern="100" dirty="0">
                <a:effectLst/>
                <a:ea typeface="宋体" panose="02010600030101010101" pitchFamily="2" charset="-122"/>
                <a:cs typeface="Times New Roman" panose="02020603050405020304" pitchFamily="18" charset="0"/>
              </a:rPr>
              <a:t>=5 000+10 000=15 000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“分配股利、利润或偿付利息支付的现金”</a:t>
            </a:r>
            <a:r>
              <a:rPr lang="en-US" altLang="zh-CN" sz="2800" kern="100" dirty="0">
                <a:effectLst/>
                <a:ea typeface="宋体" panose="02010600030101010101" pitchFamily="2" charset="-122"/>
                <a:cs typeface="Times New Roman" panose="02020603050405020304" pitchFamily="18" charset="0"/>
              </a:rPr>
              <a:t>=</a:t>
            </a:r>
            <a:r>
              <a:rPr lang="zh-CN" altLang="en-US" sz="2800" kern="100" dirty="0">
                <a:effectLst/>
                <a:ea typeface="宋体" panose="02010600030101010101" pitchFamily="2" charset="-122"/>
                <a:cs typeface="Times New Roman" panose="02020603050405020304" pitchFamily="18" charset="0"/>
              </a:rPr>
              <a:t>本期支付的短期借款利息</a:t>
            </a:r>
            <a:r>
              <a:rPr lang="en-US" altLang="zh-CN" sz="2800" kern="100" dirty="0">
                <a:effectLst/>
                <a:ea typeface="宋体" panose="02010600030101010101" pitchFamily="2" charset="-122"/>
                <a:cs typeface="Times New Roman" panose="02020603050405020304" pitchFamily="18" charset="0"/>
              </a:rPr>
              <a:t>1 000</a:t>
            </a:r>
            <a:r>
              <a:rPr lang="zh-CN" altLang="en-US" sz="2800" kern="100" dirty="0">
                <a:effectLst/>
                <a:ea typeface="宋体" panose="02010600030101010101" pitchFamily="2" charset="-122"/>
                <a:cs typeface="Times New Roman" panose="02020603050405020304" pitchFamily="18" charset="0"/>
              </a:rPr>
              <a:t>元。</a:t>
            </a:r>
          </a:p>
          <a:p>
            <a:pPr lvl="1" eaLnBrk="1" hangingPunct="1">
              <a:lnSpc>
                <a:spcPct val="170000"/>
              </a:lnSpc>
            </a:pPr>
            <a:r>
              <a:rPr lang="zh-CN" altLang="en-US" sz="2800" kern="100" dirty="0">
                <a:effectLst/>
                <a:ea typeface="宋体" panose="02010600030101010101" pitchFamily="2" charset="-122"/>
                <a:cs typeface="Times New Roman" panose="02020603050405020304" pitchFamily="18" charset="0"/>
              </a:rPr>
              <a:t>“支付的其他与筹资活动有关的现金”</a:t>
            </a:r>
            <a:r>
              <a:rPr lang="en-US" altLang="zh-CN" sz="2800" kern="100" dirty="0">
                <a:effectLst/>
                <a:ea typeface="宋体" panose="02010600030101010101" pitchFamily="2" charset="-122"/>
                <a:cs typeface="Times New Roman" panose="02020603050405020304" pitchFamily="18" charset="0"/>
              </a:rPr>
              <a:t>=0</a:t>
            </a:r>
            <a:r>
              <a:rPr lang="zh-CN" altLang="en-US" sz="2800" kern="100" dirty="0">
                <a:effectLst/>
                <a:ea typeface="宋体" panose="02010600030101010101" pitchFamily="2" charset="-122"/>
                <a:cs typeface="Times New Roman" panose="02020603050405020304" pitchFamily="18" charset="0"/>
              </a:rPr>
              <a:t>元。</a:t>
            </a:r>
          </a:p>
        </p:txBody>
      </p:sp>
    </p:spTree>
    <p:extLst>
      <p:ext uri="{BB962C8B-B14F-4D97-AF65-F5344CB8AC3E}">
        <p14:creationId xmlns:p14="http://schemas.microsoft.com/office/powerpoint/2010/main" val="22173580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F51893A-DF47-9B00-9B53-3F36B1E4687D}"/>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27651" name="Rectangle 3">
            <a:extLst>
              <a:ext uri="{FF2B5EF4-FFF2-40B4-BE49-F238E27FC236}">
                <a16:creationId xmlns:a16="http://schemas.microsoft.com/office/drawing/2014/main" id="{BBFB08E6-910C-F98F-D0ED-687D7FE8C735}"/>
              </a:ext>
            </a:extLst>
          </p:cNvPr>
          <p:cNvSpPr>
            <a:spLocks noGrp="1" noChangeArrowheads="1"/>
          </p:cNvSpPr>
          <p:nvPr>
            <p:ph idx="1"/>
          </p:nvPr>
        </p:nvSpPr>
        <p:spPr>
          <a:xfrm>
            <a:off x="2243138" y="1639889"/>
            <a:ext cx="7345362" cy="4452937"/>
          </a:xfrm>
        </p:spPr>
        <p:txBody>
          <a:bodyPr/>
          <a:lstStyle/>
          <a:p>
            <a:pPr marL="0">
              <a:lnSpc>
                <a:spcPct val="150000"/>
              </a:lnSpc>
              <a:buNone/>
              <a:defRPr/>
            </a:pPr>
            <a:r>
              <a:rPr lang="zh-CN" altLang="en-US" sz="2400" dirty="0">
                <a:latin typeface="微软雅黑" panose="020B0503020204020204" pitchFamily="34" charset="-122"/>
                <a:ea typeface="微软雅黑" panose="020B0503020204020204" pitchFamily="34" charset="-122"/>
              </a:rPr>
              <a:t>现金及现金等价物</a:t>
            </a:r>
            <a:endParaRPr lang="en-US" altLang="zh-CN" sz="2400" dirty="0">
              <a:latin typeface="微软雅黑" panose="020B0503020204020204" pitchFamily="34" charset="-122"/>
              <a:ea typeface="微软雅黑" panose="020B0503020204020204" pitchFamily="34" charset="-122"/>
            </a:endParaRPr>
          </a:p>
          <a:p>
            <a:pPr marL="0">
              <a:lnSpc>
                <a:spcPct val="150000"/>
              </a:lnSpc>
              <a:buNone/>
              <a:defRPr/>
            </a:pPr>
            <a:r>
              <a:rPr lang="zh-CN" altLang="en-US" sz="2000" dirty="0">
                <a:solidFill>
                  <a:srgbClr val="3366CC"/>
                </a:solidFill>
                <a:latin typeface="微软雅黑" panose="020B0503020204020204" pitchFamily="34" charset="-122"/>
                <a:ea typeface="微软雅黑" panose="020B0503020204020204" pitchFamily="34" charset="-122"/>
              </a:rPr>
              <a:t>（现金：库存现金及可随时用于支付的存款</a:t>
            </a:r>
            <a:endParaRPr lang="en-US" altLang="zh-CN" sz="2000" dirty="0">
              <a:solidFill>
                <a:srgbClr val="3366CC"/>
              </a:solidFill>
              <a:latin typeface="微软雅黑" panose="020B0503020204020204" pitchFamily="34" charset="-122"/>
              <a:ea typeface="微软雅黑" panose="020B0503020204020204" pitchFamily="34" charset="-122"/>
            </a:endParaRPr>
          </a:p>
          <a:p>
            <a:pPr marL="0">
              <a:lnSpc>
                <a:spcPct val="150000"/>
              </a:lnSpc>
              <a:buNone/>
              <a:defRPr/>
            </a:pPr>
            <a:r>
              <a:rPr lang="zh-CN" altLang="en-US" sz="2000" dirty="0">
                <a:solidFill>
                  <a:srgbClr val="3366CC"/>
                </a:solidFill>
                <a:latin typeface="微软雅黑" panose="020B0503020204020204" pitchFamily="34" charset="-122"/>
                <a:ea typeface="微软雅黑" panose="020B0503020204020204" pitchFamily="34" charset="-122"/>
              </a:rPr>
              <a:t>现金等价物：期限短、流动性强、转换已知金额、变动风险小）</a:t>
            </a:r>
            <a:endParaRPr lang="en-US" altLang="zh-CN" sz="2000" dirty="0">
              <a:solidFill>
                <a:srgbClr val="3366CC"/>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现金流量总额、现金净流量</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经营活动、投资活动、筹资活动分类</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defRPr/>
            </a:pPr>
            <a:r>
              <a:rPr lang="zh-CN" altLang="en-US" sz="2000" dirty="0">
                <a:solidFill>
                  <a:srgbClr val="3366CC"/>
                </a:solidFill>
                <a:latin typeface="微软雅黑" panose="020B0503020204020204" pitchFamily="34" charset="-122"/>
                <a:ea typeface="微软雅黑" panose="020B0503020204020204" pitchFamily="34" charset="-122"/>
              </a:rPr>
              <a:t>（支付现金股利、收到现金股利；支付利息、收到利息）</a:t>
            </a:r>
          </a:p>
        </p:txBody>
      </p:sp>
      <p:sp>
        <p:nvSpPr>
          <p:cNvPr id="22532" name="Rectangle 1026">
            <a:extLst>
              <a:ext uri="{FF2B5EF4-FFF2-40B4-BE49-F238E27FC236}">
                <a16:creationId xmlns:a16="http://schemas.microsoft.com/office/drawing/2014/main" id="{BDD26C59-BC00-E2C0-D9DF-B5D72D6598C8}"/>
              </a:ext>
            </a:extLst>
          </p:cNvPr>
          <p:cNvSpPr txBox="1">
            <a:spLocks noChangeArrowheads="1"/>
          </p:cNvSpPr>
          <p:nvPr/>
        </p:nvSpPr>
        <p:spPr bwMode="auto">
          <a:xfrm>
            <a:off x="1756121" y="600007"/>
            <a:ext cx="58150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3600" dirty="0">
                <a:solidFill>
                  <a:schemeClr val="tx1"/>
                </a:solidFill>
                <a:latin typeface="微软雅黑" panose="020B0503020204020204" pitchFamily="34" charset="-122"/>
                <a:ea typeface="微软雅黑" panose="020B0503020204020204" pitchFamily="34" charset="-122"/>
              </a:rPr>
              <a:t>总结</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a:extLst>
              <a:ext uri="{FF2B5EF4-FFF2-40B4-BE49-F238E27FC236}">
                <a16:creationId xmlns:a16="http://schemas.microsoft.com/office/drawing/2014/main" id="{7B76FE88-761F-84CC-61EF-FAA58CB8E871}"/>
              </a:ext>
            </a:extLst>
          </p:cNvPr>
          <p:cNvSpPr>
            <a:spLocks noGrp="1" noChangeArrowheads="1"/>
          </p:cNvSpPr>
          <p:nvPr>
            <p:ph idx="1"/>
          </p:nvPr>
        </p:nvSpPr>
        <p:spPr>
          <a:xfrm>
            <a:off x="1847850" y="490538"/>
            <a:ext cx="8820150" cy="5099050"/>
          </a:xfrm>
        </p:spPr>
        <p:txBody>
          <a:bodyPr/>
          <a:lstStyle/>
          <a:p>
            <a:pPr marL="0" indent="0">
              <a:buNone/>
            </a:pPr>
            <a:r>
              <a:rPr lang="zh-CN" altLang="en-US" sz="2400">
                <a:latin typeface="微软雅黑" panose="020B0503020204020204" pitchFamily="34" charset="-122"/>
                <a:ea typeface="微软雅黑" panose="020B0503020204020204" pitchFamily="34" charset="-122"/>
              </a:rPr>
              <a:t>历年试题：</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甲公司发生如下经济业务：</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收回上期应收款</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60,000</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元；</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发放现金股利</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20,000</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元；</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出售固定资产取得现款</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500,000</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元；</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支付各项税费</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8,000</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元；</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采购材料</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30,000</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元，其中支付货款</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20,000</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元，其余款项未付；</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用银行存款</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40,000</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元购买另一家公司的股票作为长期投资；</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取得长期借款</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30,000</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元；</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收到债权性投资利息收入</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6,000</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元；</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收到投资人投入现款</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90,000</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元。</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74F63B4D-0492-79C5-1D40-F4335B05C6EB}"/>
              </a:ext>
            </a:extLst>
          </p:cNvPr>
          <p:cNvGraphicFramePr>
            <a:graphicFrameLocks noGrp="1"/>
          </p:cNvGraphicFramePr>
          <p:nvPr/>
        </p:nvGraphicFramePr>
        <p:xfrm>
          <a:off x="2063750" y="1196975"/>
          <a:ext cx="7800974" cy="4348164"/>
        </p:xfrm>
        <a:graphic>
          <a:graphicData uri="http://schemas.openxmlformats.org/drawingml/2006/table">
            <a:tbl>
              <a:tblPr firstRow="1" bandRow="1">
                <a:tableStyleId>{5C22544A-7EE6-4342-B048-85BDC9FD1C3A}</a:tableStyleId>
              </a:tblPr>
              <a:tblGrid>
                <a:gridCol w="599762">
                  <a:extLst>
                    <a:ext uri="{9D8B030D-6E8A-4147-A177-3AD203B41FA5}">
                      <a16:colId xmlns:a16="http://schemas.microsoft.com/office/drawing/2014/main" val="20000"/>
                    </a:ext>
                  </a:extLst>
                </a:gridCol>
                <a:gridCol w="1152194">
                  <a:extLst>
                    <a:ext uri="{9D8B030D-6E8A-4147-A177-3AD203B41FA5}">
                      <a16:colId xmlns:a16="http://schemas.microsoft.com/office/drawing/2014/main" val="20001"/>
                    </a:ext>
                  </a:extLst>
                </a:gridCol>
                <a:gridCol w="1296218">
                  <a:extLst>
                    <a:ext uri="{9D8B030D-6E8A-4147-A177-3AD203B41FA5}">
                      <a16:colId xmlns:a16="http://schemas.microsoft.com/office/drawing/2014/main" val="20002"/>
                    </a:ext>
                  </a:extLst>
                </a:gridCol>
                <a:gridCol w="1224206">
                  <a:extLst>
                    <a:ext uri="{9D8B030D-6E8A-4147-A177-3AD203B41FA5}">
                      <a16:colId xmlns:a16="http://schemas.microsoft.com/office/drawing/2014/main" val="20003"/>
                    </a:ext>
                  </a:extLst>
                </a:gridCol>
                <a:gridCol w="1152194">
                  <a:extLst>
                    <a:ext uri="{9D8B030D-6E8A-4147-A177-3AD203B41FA5}">
                      <a16:colId xmlns:a16="http://schemas.microsoft.com/office/drawing/2014/main" val="20004"/>
                    </a:ext>
                  </a:extLst>
                </a:gridCol>
                <a:gridCol w="1152194">
                  <a:extLst>
                    <a:ext uri="{9D8B030D-6E8A-4147-A177-3AD203B41FA5}">
                      <a16:colId xmlns:a16="http://schemas.microsoft.com/office/drawing/2014/main" val="20005"/>
                    </a:ext>
                  </a:extLst>
                </a:gridCol>
                <a:gridCol w="1224206">
                  <a:extLst>
                    <a:ext uri="{9D8B030D-6E8A-4147-A177-3AD203B41FA5}">
                      <a16:colId xmlns:a16="http://schemas.microsoft.com/office/drawing/2014/main" val="20006"/>
                    </a:ext>
                  </a:extLst>
                </a:gridCol>
              </a:tblGrid>
              <a:tr h="640074">
                <a:tc>
                  <a:txBody>
                    <a:bodyPr/>
                    <a:lstStyle/>
                    <a:p>
                      <a:pPr algn="ctr"/>
                      <a:r>
                        <a:rPr lang="zh-CN" altLang="en-US" sz="1800" dirty="0"/>
                        <a:t>业务</a:t>
                      </a:r>
                    </a:p>
                  </a:txBody>
                  <a:tcPr marL="91445" marR="91445" marT="45717" marB="45717"/>
                </a:tc>
                <a:tc gridSpan="2">
                  <a:txBody>
                    <a:bodyPr/>
                    <a:lstStyle/>
                    <a:p>
                      <a:pPr algn="ctr"/>
                      <a:r>
                        <a:rPr lang="zh-CN" altLang="en-US" sz="1800" dirty="0"/>
                        <a:t>经营活动</a:t>
                      </a:r>
                    </a:p>
                  </a:txBody>
                  <a:tcPr marL="91445" marR="91445" marT="45717" marB="45717"/>
                </a:tc>
                <a:tc hMerge="1">
                  <a:txBody>
                    <a:bodyPr/>
                    <a:lstStyle/>
                    <a:p>
                      <a:endParaRPr lang="zh-CN" altLang="en-US" dirty="0"/>
                    </a:p>
                  </a:txBody>
                  <a:tcPr/>
                </a:tc>
                <a:tc gridSpan="2">
                  <a:txBody>
                    <a:bodyPr/>
                    <a:lstStyle/>
                    <a:p>
                      <a:pPr algn="ctr"/>
                      <a:r>
                        <a:rPr lang="zh-CN" altLang="en-US" sz="1800" dirty="0"/>
                        <a:t>投资活动</a:t>
                      </a:r>
                    </a:p>
                  </a:txBody>
                  <a:tcPr marL="91445" marR="91445" marT="45717" marB="45717"/>
                </a:tc>
                <a:tc hMerge="1">
                  <a:txBody>
                    <a:bodyPr/>
                    <a:lstStyle/>
                    <a:p>
                      <a:endParaRPr lang="zh-CN" altLang="en-US" dirty="0"/>
                    </a:p>
                  </a:txBody>
                  <a:tcPr/>
                </a:tc>
                <a:tc gridSpan="2">
                  <a:txBody>
                    <a:bodyPr/>
                    <a:lstStyle/>
                    <a:p>
                      <a:pPr algn="ctr"/>
                      <a:r>
                        <a:rPr lang="zh-CN" altLang="en-US" sz="1800" dirty="0"/>
                        <a:t>筹资活动</a:t>
                      </a:r>
                    </a:p>
                  </a:txBody>
                  <a:tcPr marL="91445" marR="91445" marT="45717" marB="45717"/>
                </a:tc>
                <a:tc hMerge="1">
                  <a:txBody>
                    <a:bodyPr/>
                    <a:lstStyle/>
                    <a:p>
                      <a:endParaRPr lang="zh-CN" altLang="en-US" dirty="0"/>
                    </a:p>
                  </a:txBody>
                  <a:tcPr/>
                </a:tc>
                <a:extLst>
                  <a:ext uri="{0D108BD9-81ED-4DB2-BD59-A6C34878D82A}">
                    <a16:rowId xmlns:a16="http://schemas.microsoft.com/office/drawing/2014/main" val="10000"/>
                  </a:ext>
                </a:extLst>
              </a:tr>
              <a:tr h="370809">
                <a:tc>
                  <a:txBody>
                    <a:bodyPr/>
                    <a:lstStyle/>
                    <a:p>
                      <a:pPr algn="ctr"/>
                      <a:endParaRPr lang="zh-CN" altLang="en-US" sz="1800" dirty="0"/>
                    </a:p>
                  </a:txBody>
                  <a:tcPr marL="91445" marR="91445" marT="45717" marB="45717"/>
                </a:tc>
                <a:tc>
                  <a:txBody>
                    <a:bodyPr/>
                    <a:lstStyle/>
                    <a:p>
                      <a:pPr algn="ctr"/>
                      <a:r>
                        <a:rPr lang="zh-CN" altLang="en-US" sz="1800" dirty="0"/>
                        <a:t>现金流入</a:t>
                      </a:r>
                    </a:p>
                  </a:txBody>
                  <a:tcPr marL="91445" marR="91445" marT="45717" marB="45717"/>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1800" dirty="0"/>
                        <a:t>现金流出</a:t>
                      </a:r>
                    </a:p>
                  </a:txBody>
                  <a:tcPr marL="91445" marR="91445" marT="45717" marB="45717"/>
                </a:tc>
                <a:tc>
                  <a:txBody>
                    <a:bodyPr/>
                    <a:lstStyle/>
                    <a:p>
                      <a:pPr algn="ctr"/>
                      <a:r>
                        <a:rPr lang="zh-CN" altLang="en-US" sz="1800" dirty="0"/>
                        <a:t>现金流入</a:t>
                      </a:r>
                    </a:p>
                  </a:txBody>
                  <a:tcPr marL="91445" marR="91445" marT="45717" marB="45717"/>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1800" dirty="0"/>
                        <a:t>现金流出</a:t>
                      </a:r>
                    </a:p>
                  </a:txBody>
                  <a:tcPr marL="91445" marR="91445" marT="45717" marB="45717"/>
                </a:tc>
                <a:tc>
                  <a:txBody>
                    <a:bodyPr/>
                    <a:lstStyle/>
                    <a:p>
                      <a:pPr algn="ctr"/>
                      <a:r>
                        <a:rPr lang="zh-CN" altLang="en-US" sz="1800" dirty="0"/>
                        <a:t>现金流入</a:t>
                      </a:r>
                    </a:p>
                  </a:txBody>
                  <a:tcPr marL="91445" marR="91445" marT="45717" marB="45717"/>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1800" dirty="0"/>
                        <a:t>现金流出</a:t>
                      </a:r>
                    </a:p>
                  </a:txBody>
                  <a:tcPr marL="91445" marR="91445" marT="45717" marB="45717"/>
                </a:tc>
                <a:extLst>
                  <a:ext uri="{0D108BD9-81ED-4DB2-BD59-A6C34878D82A}">
                    <a16:rowId xmlns:a16="http://schemas.microsoft.com/office/drawing/2014/main" val="10001"/>
                  </a:ext>
                </a:extLst>
              </a:tr>
              <a:tr h="370809">
                <a:tc>
                  <a:txBody>
                    <a:bodyPr/>
                    <a:lstStyle/>
                    <a:p>
                      <a:pPr algn="ctr"/>
                      <a:r>
                        <a:rPr lang="en-US" altLang="zh-CN" sz="1800" dirty="0"/>
                        <a:t>1</a:t>
                      </a:r>
                      <a:endParaRPr lang="zh-CN" altLang="en-US" sz="1800" dirty="0"/>
                    </a:p>
                  </a:txBody>
                  <a:tcPr marL="91445" marR="91445" marT="45717" marB="45717"/>
                </a:tc>
                <a:tc>
                  <a:txBody>
                    <a:bodyPr/>
                    <a:lstStyle/>
                    <a:p>
                      <a:pPr algn="ctr"/>
                      <a:r>
                        <a:rPr lang="en-US" altLang="zh-CN" sz="1800" dirty="0"/>
                        <a:t>60,000</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extLst>
                  <a:ext uri="{0D108BD9-81ED-4DB2-BD59-A6C34878D82A}">
                    <a16:rowId xmlns:a16="http://schemas.microsoft.com/office/drawing/2014/main" val="10002"/>
                  </a:ext>
                </a:extLst>
              </a:tr>
              <a:tr h="370809">
                <a:tc>
                  <a:txBody>
                    <a:bodyPr/>
                    <a:lstStyle/>
                    <a:p>
                      <a:pPr algn="ctr"/>
                      <a:r>
                        <a:rPr lang="en-US" altLang="zh-CN" sz="1800" dirty="0"/>
                        <a:t>2</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r>
                        <a:rPr lang="en-US" altLang="zh-CN" sz="1800" dirty="0"/>
                        <a:t>20,000</a:t>
                      </a:r>
                      <a:endParaRPr lang="zh-CN" altLang="en-US" sz="1800" dirty="0"/>
                    </a:p>
                  </a:txBody>
                  <a:tcPr marL="91445" marR="91445" marT="45717" marB="45717"/>
                </a:tc>
                <a:extLst>
                  <a:ext uri="{0D108BD9-81ED-4DB2-BD59-A6C34878D82A}">
                    <a16:rowId xmlns:a16="http://schemas.microsoft.com/office/drawing/2014/main" val="10003"/>
                  </a:ext>
                </a:extLst>
              </a:tr>
              <a:tr h="370809">
                <a:tc>
                  <a:txBody>
                    <a:bodyPr/>
                    <a:lstStyle/>
                    <a:p>
                      <a:pPr algn="ctr"/>
                      <a:r>
                        <a:rPr lang="en-US" altLang="zh-CN" sz="1800" dirty="0"/>
                        <a:t>3</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r>
                        <a:rPr lang="en-US" altLang="zh-CN" sz="1800" dirty="0"/>
                        <a:t>500,000</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extLst>
                  <a:ext uri="{0D108BD9-81ED-4DB2-BD59-A6C34878D82A}">
                    <a16:rowId xmlns:a16="http://schemas.microsoft.com/office/drawing/2014/main" val="10004"/>
                  </a:ext>
                </a:extLst>
              </a:tr>
              <a:tr h="370809">
                <a:tc>
                  <a:txBody>
                    <a:bodyPr/>
                    <a:lstStyle/>
                    <a:p>
                      <a:pPr algn="ctr"/>
                      <a:r>
                        <a:rPr lang="en-US" altLang="zh-CN" sz="1800" dirty="0"/>
                        <a:t>4</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r>
                        <a:rPr lang="en-US" altLang="zh-CN" sz="1800" dirty="0"/>
                        <a:t>8,000</a:t>
                      </a:r>
                      <a:endParaRPr lang="zh-CN" altLang="en-US" sz="1800" dirty="0"/>
                    </a:p>
                  </a:txBody>
                  <a:tcPr marL="91445" marR="91445" marT="45717" marB="45717"/>
                </a:tc>
                <a:tc>
                  <a:txBody>
                    <a:bodyPr/>
                    <a:lstStyle/>
                    <a:p>
                      <a:pPr algn="ct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extLst>
                  <a:ext uri="{0D108BD9-81ED-4DB2-BD59-A6C34878D82A}">
                    <a16:rowId xmlns:a16="http://schemas.microsoft.com/office/drawing/2014/main" val="10005"/>
                  </a:ext>
                </a:extLst>
              </a:tr>
              <a:tr h="370809">
                <a:tc>
                  <a:txBody>
                    <a:bodyPr/>
                    <a:lstStyle/>
                    <a:p>
                      <a:pPr algn="ctr"/>
                      <a:r>
                        <a:rPr lang="en-US" altLang="zh-CN" sz="1800" dirty="0"/>
                        <a:t>5</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r>
                        <a:rPr lang="en-US" altLang="zh-CN" sz="1800" dirty="0"/>
                        <a:t>20,000</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extLst>
                  <a:ext uri="{0D108BD9-81ED-4DB2-BD59-A6C34878D82A}">
                    <a16:rowId xmlns:a16="http://schemas.microsoft.com/office/drawing/2014/main" val="10006"/>
                  </a:ext>
                </a:extLst>
              </a:tr>
              <a:tr h="370809">
                <a:tc>
                  <a:txBody>
                    <a:bodyPr/>
                    <a:lstStyle/>
                    <a:p>
                      <a:pPr algn="ctr"/>
                      <a:r>
                        <a:rPr lang="en-US" altLang="zh-CN" sz="1800" dirty="0"/>
                        <a:t>6</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r>
                        <a:rPr lang="en-US" altLang="zh-CN" sz="1800" dirty="0"/>
                        <a:t>40,000</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extLst>
                  <a:ext uri="{0D108BD9-81ED-4DB2-BD59-A6C34878D82A}">
                    <a16:rowId xmlns:a16="http://schemas.microsoft.com/office/drawing/2014/main" val="10007"/>
                  </a:ext>
                </a:extLst>
              </a:tr>
              <a:tr h="370809">
                <a:tc>
                  <a:txBody>
                    <a:bodyPr/>
                    <a:lstStyle/>
                    <a:p>
                      <a:pPr algn="ctr"/>
                      <a:r>
                        <a:rPr lang="en-US" altLang="zh-CN" sz="1800" dirty="0"/>
                        <a:t>7</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r>
                        <a:rPr lang="en-US" altLang="zh-CN" sz="1800" dirty="0"/>
                        <a:t>30,000</a:t>
                      </a:r>
                      <a:endParaRPr lang="zh-CN" altLang="en-US" sz="1800" dirty="0"/>
                    </a:p>
                  </a:txBody>
                  <a:tcPr marL="91445" marR="91445" marT="45717" marB="45717"/>
                </a:tc>
                <a:tc>
                  <a:txBody>
                    <a:bodyPr/>
                    <a:lstStyle/>
                    <a:p>
                      <a:pPr algn="ctr"/>
                      <a:endParaRPr lang="zh-CN" altLang="en-US" sz="1800"/>
                    </a:p>
                  </a:txBody>
                  <a:tcPr marL="91445" marR="91445" marT="45717" marB="45717"/>
                </a:tc>
                <a:extLst>
                  <a:ext uri="{0D108BD9-81ED-4DB2-BD59-A6C34878D82A}">
                    <a16:rowId xmlns:a16="http://schemas.microsoft.com/office/drawing/2014/main" val="10008"/>
                  </a:ext>
                </a:extLst>
              </a:tr>
              <a:tr h="370809">
                <a:tc>
                  <a:txBody>
                    <a:bodyPr/>
                    <a:lstStyle/>
                    <a:p>
                      <a:pPr algn="ctr"/>
                      <a:r>
                        <a:rPr lang="en-US" altLang="zh-CN" sz="1800" dirty="0"/>
                        <a:t>8</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r>
                        <a:rPr lang="en-US" altLang="zh-CN" sz="1800" dirty="0"/>
                        <a:t>6,000</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extLst>
                  <a:ext uri="{0D108BD9-81ED-4DB2-BD59-A6C34878D82A}">
                    <a16:rowId xmlns:a16="http://schemas.microsoft.com/office/drawing/2014/main" val="10009"/>
                  </a:ext>
                </a:extLst>
              </a:tr>
              <a:tr h="370809">
                <a:tc>
                  <a:txBody>
                    <a:bodyPr/>
                    <a:lstStyle/>
                    <a:p>
                      <a:pPr algn="ctr"/>
                      <a:r>
                        <a:rPr lang="en-US" altLang="zh-CN" sz="1800" dirty="0"/>
                        <a:t>9</a:t>
                      </a:r>
                      <a:endParaRPr lang="zh-CN" altLang="en-US" sz="1800" dirty="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endParaRPr lang="zh-CN" altLang="en-US" sz="1800"/>
                    </a:p>
                  </a:txBody>
                  <a:tcPr marL="91445" marR="91445" marT="45717" marB="45717"/>
                </a:tc>
                <a:tc>
                  <a:txBody>
                    <a:bodyPr/>
                    <a:lstStyle/>
                    <a:p>
                      <a:pPr algn="ctr"/>
                      <a:r>
                        <a:rPr lang="en-US" altLang="zh-CN" sz="1800" dirty="0"/>
                        <a:t>90,000</a:t>
                      </a:r>
                      <a:endParaRPr lang="zh-CN" altLang="en-US" sz="1800" dirty="0"/>
                    </a:p>
                  </a:txBody>
                  <a:tcPr marL="91445" marR="91445" marT="45717" marB="45717"/>
                </a:tc>
                <a:tc>
                  <a:txBody>
                    <a:bodyPr/>
                    <a:lstStyle/>
                    <a:p>
                      <a:pPr algn="ctr"/>
                      <a:endParaRPr lang="zh-CN" altLang="en-US" sz="1800" dirty="0"/>
                    </a:p>
                  </a:txBody>
                  <a:tcPr marL="91445" marR="91445" marT="45717" marB="45717"/>
                </a:tc>
                <a:extLst>
                  <a:ext uri="{0D108BD9-81ED-4DB2-BD59-A6C34878D82A}">
                    <a16:rowId xmlns:a16="http://schemas.microsoft.com/office/drawing/2014/main" val="1001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WordArt 2">
            <a:extLst>
              <a:ext uri="{FF2B5EF4-FFF2-40B4-BE49-F238E27FC236}">
                <a16:creationId xmlns:a16="http://schemas.microsoft.com/office/drawing/2014/main" id="{DD5166DC-3DCD-E40E-6A95-B016CF6241C5}"/>
              </a:ext>
            </a:extLst>
          </p:cNvPr>
          <p:cNvSpPr>
            <a:spLocks noChangeArrowheads="1" noChangeShapeType="1" noTextEdit="1"/>
          </p:cNvSpPr>
          <p:nvPr/>
        </p:nvSpPr>
        <p:spPr bwMode="auto">
          <a:xfrm>
            <a:off x="2495550" y="2636838"/>
            <a:ext cx="5410200" cy="647700"/>
          </a:xfrm>
          <a:prstGeom prst="rect">
            <a:avLst/>
          </a:prstGeom>
        </p:spPr>
        <p:txBody>
          <a:bodyPr wrap="none" fromWordArt="1">
            <a:prstTxWarp prst="textDeflate">
              <a:avLst>
                <a:gd name="adj" fmla="val 0"/>
              </a:avLst>
            </a:prstTxWarp>
          </a:bodyPr>
          <a:lstStyle/>
          <a:p>
            <a:pPr algn="ctr"/>
            <a:r>
              <a:rPr lang="zh-CN" altLang="en-US" sz="5400" kern="10">
                <a:ln w="28575">
                  <a:solidFill>
                    <a:schemeClr val="bg1"/>
                  </a:solidFill>
                  <a:round/>
                  <a:headEnd/>
                  <a:tailEnd/>
                </a:ln>
                <a:gradFill rotWithShape="1">
                  <a:gsLst>
                    <a:gs pos="0">
                      <a:schemeClr val="hlink"/>
                    </a:gs>
                    <a:gs pos="100000">
                      <a:schemeClr val="accent1"/>
                    </a:gs>
                  </a:gsLst>
                  <a:lin ang="5400000" scaled="1"/>
                </a:gradFill>
                <a:effectLst>
                  <a:outerShdw dist="71842" dir="2700000" algn="ctr" rotWithShape="0">
                    <a:schemeClr val="bg2">
                      <a:alpha val="50000"/>
                    </a:schemeClr>
                  </a:outerShdw>
                </a:effectLst>
                <a:latin typeface="华文中宋" panose="02010600040101010101" pitchFamily="2" charset="-122"/>
              </a:rPr>
              <a:t>谢谢！</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a:extLst>
              <a:ext uri="{FF2B5EF4-FFF2-40B4-BE49-F238E27FC236}">
                <a16:creationId xmlns:a16="http://schemas.microsoft.com/office/drawing/2014/main" id="{54E0BD4C-8B75-CA61-1CF3-386BDBBF05B7}"/>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fld id="{69C1D65A-0EF9-464C-B812-3E8432D1201C}" type="datetime1">
              <a:rPr lang="zh-CN" altLang="en-US" sz="1000" b="0">
                <a:solidFill>
                  <a:schemeClr val="bg1"/>
                </a:solidFill>
                <a:latin typeface="Arial" panose="020B0604020202020204" pitchFamily="34" charset="0"/>
                <a:ea typeface="宋体" panose="02010600030101010101" pitchFamily="2" charset="-122"/>
              </a:rPr>
              <a:pPr>
                <a:buFont typeface="Arial" panose="020B0604020202020204" pitchFamily="34" charset="0"/>
                <a:buNone/>
              </a:pPr>
              <a:t>2023/3/30</a:t>
            </a:fld>
            <a:endParaRPr lang="zh-CN" altLang="en-US" sz="1000" b="0">
              <a:solidFill>
                <a:schemeClr val="bg1"/>
              </a:solidFill>
              <a:latin typeface="Arial" panose="020B0604020202020204" pitchFamily="34" charset="0"/>
              <a:ea typeface="宋体" panose="02010600030101010101" pitchFamily="2" charset="-122"/>
            </a:endParaRPr>
          </a:p>
        </p:txBody>
      </p:sp>
      <p:sp>
        <p:nvSpPr>
          <p:cNvPr id="11266" name="灯片编号占位符 4">
            <a:extLst>
              <a:ext uri="{FF2B5EF4-FFF2-40B4-BE49-F238E27FC236}">
                <a16:creationId xmlns:a16="http://schemas.microsoft.com/office/drawing/2014/main" id="{29ED3AAD-A72F-B87F-7367-DDCB4348ABF4}"/>
              </a:ext>
            </a:extLst>
          </p:cNvPr>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fld id="{BD2B61C3-78B1-4ABE-8369-9460B694B8DB}" type="slidenum">
              <a:rPr altLang="zh-CN" sz="1000" b="0">
                <a:solidFill>
                  <a:schemeClr val="bg1"/>
                </a:solidFill>
                <a:latin typeface="Arial" panose="020B0604020202020204" pitchFamily="34" charset="0"/>
                <a:ea typeface="宋体" panose="02010600030101010101" pitchFamily="2" charset="-122"/>
              </a:rPr>
              <a:pPr/>
              <a:t>9</a:t>
            </a:fld>
            <a:endParaRPr lang="zh-CN" altLang="zh-CN" sz="1000" b="0">
              <a:solidFill>
                <a:schemeClr val="bg1"/>
              </a:solidFill>
              <a:latin typeface="Arial" panose="020B0604020202020204" pitchFamily="34" charset="0"/>
              <a:ea typeface="宋体" panose="02010600030101010101" pitchFamily="2" charset="-122"/>
            </a:endParaRPr>
          </a:p>
        </p:txBody>
      </p:sp>
      <p:grpSp>
        <p:nvGrpSpPr>
          <p:cNvPr id="37892" name="Group 2">
            <a:extLst>
              <a:ext uri="{FF2B5EF4-FFF2-40B4-BE49-F238E27FC236}">
                <a16:creationId xmlns:a16="http://schemas.microsoft.com/office/drawing/2014/main" id="{C948881B-D9C8-C64A-D5BE-0E836B4A9296}"/>
              </a:ext>
            </a:extLst>
          </p:cNvPr>
          <p:cNvGrpSpPr>
            <a:grpSpLocks/>
          </p:cNvGrpSpPr>
          <p:nvPr/>
        </p:nvGrpSpPr>
        <p:grpSpPr bwMode="auto">
          <a:xfrm>
            <a:off x="3886200" y="1905000"/>
            <a:ext cx="5233988" cy="685800"/>
            <a:chOff x="1296" y="1824"/>
            <a:chExt cx="2976" cy="432"/>
          </a:xfrm>
        </p:grpSpPr>
        <p:sp>
          <p:nvSpPr>
            <p:cNvPr id="37914" name="AutoShape 3">
              <a:extLst>
                <a:ext uri="{FF2B5EF4-FFF2-40B4-BE49-F238E27FC236}">
                  <a16:creationId xmlns:a16="http://schemas.microsoft.com/office/drawing/2014/main" id="{9B8D77CD-4A25-5714-D35E-D7BE6BF20A73}"/>
                </a:ext>
              </a:extLst>
            </p:cNvPr>
            <p:cNvSpPr>
              <a:spLocks noChangeArrowheads="1"/>
            </p:cNvSpPr>
            <p:nvPr/>
          </p:nvSpPr>
          <p:spPr bwMode="gray">
            <a:xfrm>
              <a:off x="1536" y="1899"/>
              <a:ext cx="2736" cy="288"/>
            </a:xfrm>
            <a:prstGeom prst="roundRect">
              <a:avLst>
                <a:gd name="adj" fmla="val 16667"/>
              </a:avLst>
            </a:prstGeom>
            <a:solidFill>
              <a:schemeClr val="accent2"/>
            </a:solidFill>
            <a:ln w="28575" algn="ctr">
              <a:solidFill>
                <a:schemeClr val="accent2"/>
              </a:solidFill>
              <a:round/>
              <a:headEnd/>
              <a:tailEnd/>
            </a:ln>
            <a:effectLst>
              <a:outerShdw dist="99190" dir="2388334" algn="ctr" rotWithShape="0">
                <a:schemeClr val="bg2">
                  <a:alpha val="50000"/>
                </a:scheme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7915" name="AutoShape 4">
              <a:extLst>
                <a:ext uri="{FF2B5EF4-FFF2-40B4-BE49-F238E27FC236}">
                  <a16:creationId xmlns:a16="http://schemas.microsoft.com/office/drawing/2014/main" id="{E26D6C1D-19AB-EDE6-8B21-A9EA00C188B8}"/>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7916" name="Text Box 5">
              <a:extLst>
                <a:ext uri="{FF2B5EF4-FFF2-40B4-BE49-F238E27FC236}">
                  <a16:creationId xmlns:a16="http://schemas.microsoft.com/office/drawing/2014/main" id="{459AF872-8322-E5B0-D3F6-469C80D57EFB}"/>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dirty="0">
                  <a:solidFill>
                    <a:schemeClr val="tx1"/>
                  </a:solidFill>
                  <a:latin typeface="Arial" panose="020B0604020202020204" pitchFamily="34" charset="0"/>
                  <a:ea typeface="宋体" panose="02010600030101010101" pitchFamily="2" charset="-122"/>
                </a:rPr>
                <a:t>现金流量表的性质和作用</a:t>
              </a:r>
            </a:p>
          </p:txBody>
        </p:sp>
        <p:sp>
          <p:nvSpPr>
            <p:cNvPr id="37917" name="Text Box 6">
              <a:extLst>
                <a:ext uri="{FF2B5EF4-FFF2-40B4-BE49-F238E27FC236}">
                  <a16:creationId xmlns:a16="http://schemas.microsoft.com/office/drawing/2014/main" id="{31D7F387-E1CB-82A4-25C9-E3B76627BCC9}"/>
                </a:ext>
              </a:extLst>
            </p:cNvPr>
            <p:cNvSpPr txBox="1">
              <a:spLocks noChangeArrowheads="1"/>
            </p:cNvSpPr>
            <p:nvPr/>
          </p:nvSpPr>
          <p:spPr bwMode="auto">
            <a:xfrm>
              <a:off x="1403" y="1886"/>
              <a:ext cx="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1</a:t>
              </a:r>
            </a:p>
          </p:txBody>
        </p:sp>
      </p:grpSp>
      <p:sp>
        <p:nvSpPr>
          <p:cNvPr id="37893" name="AutoShape 7">
            <a:extLst>
              <a:ext uri="{FF2B5EF4-FFF2-40B4-BE49-F238E27FC236}">
                <a16:creationId xmlns:a16="http://schemas.microsoft.com/office/drawing/2014/main" id="{0617C075-AD95-CC75-A98B-B76F9BF602A6}"/>
              </a:ext>
            </a:extLst>
          </p:cNvPr>
          <p:cNvSpPr>
            <a:spLocks noChangeArrowheads="1"/>
          </p:cNvSpPr>
          <p:nvPr/>
        </p:nvSpPr>
        <p:spPr bwMode="gray">
          <a:xfrm>
            <a:off x="4267201" y="2862263"/>
            <a:ext cx="4854575" cy="457200"/>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7894" name="AutoShape 8">
            <a:extLst>
              <a:ext uri="{FF2B5EF4-FFF2-40B4-BE49-F238E27FC236}">
                <a16:creationId xmlns:a16="http://schemas.microsoft.com/office/drawing/2014/main" id="{1592CDDC-3024-6740-CF5D-CFD36B33E48A}"/>
              </a:ext>
            </a:extLst>
          </p:cNvPr>
          <p:cNvSpPr>
            <a:spLocks noChangeArrowheads="1"/>
          </p:cNvSpPr>
          <p:nvPr/>
        </p:nvSpPr>
        <p:spPr bwMode="gray">
          <a:xfrm>
            <a:off x="3886201" y="2743200"/>
            <a:ext cx="766763"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7895" name="Text Box 9">
            <a:extLst>
              <a:ext uri="{FF2B5EF4-FFF2-40B4-BE49-F238E27FC236}">
                <a16:creationId xmlns:a16="http://schemas.microsoft.com/office/drawing/2014/main" id="{88251C98-AB5A-9548-B0D6-11A3F0E516CF}"/>
              </a:ext>
            </a:extLst>
          </p:cNvPr>
          <p:cNvSpPr txBox="1">
            <a:spLocks noChangeArrowheads="1"/>
          </p:cNvSpPr>
          <p:nvPr/>
        </p:nvSpPr>
        <p:spPr bwMode="auto">
          <a:xfrm>
            <a:off x="4495801" y="2917826"/>
            <a:ext cx="3832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现金流量表的编制基础</a:t>
            </a:r>
          </a:p>
        </p:txBody>
      </p:sp>
      <p:sp>
        <p:nvSpPr>
          <p:cNvPr id="37896" name="Text Box 10">
            <a:extLst>
              <a:ext uri="{FF2B5EF4-FFF2-40B4-BE49-F238E27FC236}">
                <a16:creationId xmlns:a16="http://schemas.microsoft.com/office/drawing/2014/main" id="{5B9A0A06-3280-70CB-DACF-BE4419173539}"/>
              </a:ext>
            </a:extLst>
          </p:cNvPr>
          <p:cNvSpPr txBox="1">
            <a:spLocks noChangeArrowheads="1"/>
          </p:cNvSpPr>
          <p:nvPr/>
        </p:nvSpPr>
        <p:spPr bwMode="auto">
          <a:xfrm>
            <a:off x="4060826" y="28416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2</a:t>
            </a:r>
          </a:p>
        </p:txBody>
      </p:sp>
      <p:grpSp>
        <p:nvGrpSpPr>
          <p:cNvPr id="37897" name="Group 11">
            <a:extLst>
              <a:ext uri="{FF2B5EF4-FFF2-40B4-BE49-F238E27FC236}">
                <a16:creationId xmlns:a16="http://schemas.microsoft.com/office/drawing/2014/main" id="{62FE620B-E42B-38FF-0137-707DA3883BF0}"/>
              </a:ext>
            </a:extLst>
          </p:cNvPr>
          <p:cNvGrpSpPr>
            <a:grpSpLocks/>
          </p:cNvGrpSpPr>
          <p:nvPr/>
        </p:nvGrpSpPr>
        <p:grpSpPr bwMode="auto">
          <a:xfrm>
            <a:off x="3886201" y="3581400"/>
            <a:ext cx="5305425" cy="685800"/>
            <a:chOff x="1296" y="1824"/>
            <a:chExt cx="2976" cy="432"/>
          </a:xfrm>
        </p:grpSpPr>
        <p:sp>
          <p:nvSpPr>
            <p:cNvPr id="37910" name="AutoShape 12">
              <a:extLst>
                <a:ext uri="{FF2B5EF4-FFF2-40B4-BE49-F238E27FC236}">
                  <a16:creationId xmlns:a16="http://schemas.microsoft.com/office/drawing/2014/main" id="{D257E5D2-2C71-0960-5FB6-238F0907F402}"/>
                </a:ext>
              </a:extLst>
            </p:cNvPr>
            <p:cNvSpPr>
              <a:spLocks noChangeArrowheads="1"/>
            </p:cNvSpPr>
            <p:nvPr/>
          </p:nvSpPr>
          <p:spPr bwMode="gray">
            <a:xfrm>
              <a:off x="1536" y="1899"/>
              <a:ext cx="2736" cy="288"/>
            </a:xfrm>
            <a:prstGeom prst="roundRect">
              <a:avLst>
                <a:gd name="adj" fmla="val 16667"/>
              </a:avLst>
            </a:prstGeom>
            <a:noFill/>
            <a:ln w="28575" algn="ctr">
              <a:solidFill>
                <a:schemeClr val="hlink"/>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7911" name="AutoShape 13">
              <a:extLst>
                <a:ext uri="{FF2B5EF4-FFF2-40B4-BE49-F238E27FC236}">
                  <a16:creationId xmlns:a16="http://schemas.microsoft.com/office/drawing/2014/main" id="{EED9EC82-864F-8F61-0CEA-63B7857E68B5}"/>
                </a:ext>
              </a:extLst>
            </p:cNvPr>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7912" name="Text Box 14">
              <a:extLst>
                <a:ext uri="{FF2B5EF4-FFF2-40B4-BE49-F238E27FC236}">
                  <a16:creationId xmlns:a16="http://schemas.microsoft.com/office/drawing/2014/main" id="{71BF16BD-8358-2C2C-DEE7-62ECA6B2BE4D}"/>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现金流量的分类</a:t>
              </a:r>
            </a:p>
          </p:txBody>
        </p:sp>
        <p:sp>
          <p:nvSpPr>
            <p:cNvPr id="37913" name="Text Box 15">
              <a:extLst>
                <a:ext uri="{FF2B5EF4-FFF2-40B4-BE49-F238E27FC236}">
                  <a16:creationId xmlns:a16="http://schemas.microsoft.com/office/drawing/2014/main" id="{7726FA2A-7502-BDE4-4302-D073E9D186BB}"/>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3</a:t>
              </a:r>
            </a:p>
          </p:txBody>
        </p:sp>
      </p:grpSp>
      <p:sp>
        <p:nvSpPr>
          <p:cNvPr id="37898" name="Rectangle 16">
            <a:extLst>
              <a:ext uri="{FF2B5EF4-FFF2-40B4-BE49-F238E27FC236}">
                <a16:creationId xmlns:a16="http://schemas.microsoft.com/office/drawing/2014/main" id="{36F0E68C-D79E-87CD-2C8E-7577BB25D90C}"/>
              </a:ext>
            </a:extLst>
          </p:cNvPr>
          <p:cNvSpPr>
            <a:spLocks noGrp="1" noChangeArrowheads="1"/>
          </p:cNvSpPr>
          <p:nvPr>
            <p:ph type="title"/>
          </p:nvPr>
        </p:nvSpPr>
        <p:spPr bwMode="auto">
          <a:xfrm>
            <a:off x="1847850" y="1889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eaLnBrk="1" hangingPunct="1"/>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现金流量表</a:t>
            </a:r>
          </a:p>
        </p:txBody>
      </p:sp>
      <p:grpSp>
        <p:nvGrpSpPr>
          <p:cNvPr id="37899" name="Group 17">
            <a:extLst>
              <a:ext uri="{FF2B5EF4-FFF2-40B4-BE49-F238E27FC236}">
                <a16:creationId xmlns:a16="http://schemas.microsoft.com/office/drawing/2014/main" id="{723D2B8A-7BF9-4E51-F72A-0867BC7D3A41}"/>
              </a:ext>
            </a:extLst>
          </p:cNvPr>
          <p:cNvGrpSpPr>
            <a:grpSpLocks/>
          </p:cNvGrpSpPr>
          <p:nvPr/>
        </p:nvGrpSpPr>
        <p:grpSpPr bwMode="auto">
          <a:xfrm>
            <a:off x="3935414" y="4437063"/>
            <a:ext cx="5305425" cy="685800"/>
            <a:chOff x="1296" y="1824"/>
            <a:chExt cx="2976" cy="432"/>
          </a:xfrm>
        </p:grpSpPr>
        <p:sp>
          <p:nvSpPr>
            <p:cNvPr id="37906" name="AutoShape 18">
              <a:extLst>
                <a:ext uri="{FF2B5EF4-FFF2-40B4-BE49-F238E27FC236}">
                  <a16:creationId xmlns:a16="http://schemas.microsoft.com/office/drawing/2014/main" id="{62A138D8-0E74-C219-190F-227E5B0BD50B}"/>
                </a:ext>
              </a:extLst>
            </p:cNvPr>
            <p:cNvSpPr>
              <a:spLocks noChangeArrowheads="1"/>
            </p:cNvSpPr>
            <p:nvPr/>
          </p:nvSpPr>
          <p:spPr bwMode="gray">
            <a:xfrm>
              <a:off x="1536" y="1899"/>
              <a:ext cx="2736" cy="288"/>
            </a:xfrm>
            <a:prstGeom prst="roundRect">
              <a:avLst>
                <a:gd name="adj" fmla="val 16667"/>
              </a:avLst>
            </a:prstGeom>
            <a:noFill/>
            <a:ln w="28575" algn="ctr">
              <a:solidFill>
                <a:srgbClr val="FFFF99"/>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7907" name="AutoShape 19">
              <a:extLst>
                <a:ext uri="{FF2B5EF4-FFF2-40B4-BE49-F238E27FC236}">
                  <a16:creationId xmlns:a16="http://schemas.microsoft.com/office/drawing/2014/main" id="{4C176288-5B23-EEA3-DE2D-85FD1217B681}"/>
                </a:ext>
              </a:extLst>
            </p:cNvPr>
            <p:cNvSpPr>
              <a:spLocks noChangeArrowheads="1"/>
            </p:cNvSpPr>
            <p:nvPr/>
          </p:nvSpPr>
          <p:spPr bwMode="gray">
            <a:xfrm>
              <a:off x="1296" y="1824"/>
              <a:ext cx="432" cy="432"/>
            </a:xfrm>
            <a:prstGeom prst="diamond">
              <a:avLst/>
            </a:prstGeom>
            <a:solidFill>
              <a:srgbClr val="FFFF99"/>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7908" name="Text Box 20">
              <a:extLst>
                <a:ext uri="{FF2B5EF4-FFF2-40B4-BE49-F238E27FC236}">
                  <a16:creationId xmlns:a16="http://schemas.microsoft.com/office/drawing/2014/main" id="{4C0DA992-C0F6-F844-668E-2D0B41A3F910}"/>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现金流量表的编制方法</a:t>
              </a:r>
            </a:p>
          </p:txBody>
        </p:sp>
        <p:sp>
          <p:nvSpPr>
            <p:cNvPr id="37909" name="Text Box 21">
              <a:extLst>
                <a:ext uri="{FF2B5EF4-FFF2-40B4-BE49-F238E27FC236}">
                  <a16:creationId xmlns:a16="http://schemas.microsoft.com/office/drawing/2014/main" id="{2E906C83-7DBA-31D5-133D-86C1B6CBF536}"/>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4</a:t>
              </a:r>
            </a:p>
          </p:txBody>
        </p:sp>
      </p:grpSp>
      <p:grpSp>
        <p:nvGrpSpPr>
          <p:cNvPr id="37900" name="Group 22">
            <a:extLst>
              <a:ext uri="{FF2B5EF4-FFF2-40B4-BE49-F238E27FC236}">
                <a16:creationId xmlns:a16="http://schemas.microsoft.com/office/drawing/2014/main" id="{25351483-70B1-8051-B8BB-DD902E0957DE}"/>
              </a:ext>
            </a:extLst>
          </p:cNvPr>
          <p:cNvGrpSpPr>
            <a:grpSpLocks/>
          </p:cNvGrpSpPr>
          <p:nvPr/>
        </p:nvGrpSpPr>
        <p:grpSpPr bwMode="auto">
          <a:xfrm>
            <a:off x="4008439" y="5373688"/>
            <a:ext cx="5305425" cy="685800"/>
            <a:chOff x="1296" y="1824"/>
            <a:chExt cx="2976" cy="432"/>
          </a:xfrm>
        </p:grpSpPr>
        <p:sp>
          <p:nvSpPr>
            <p:cNvPr id="37902" name="AutoShape 23">
              <a:extLst>
                <a:ext uri="{FF2B5EF4-FFF2-40B4-BE49-F238E27FC236}">
                  <a16:creationId xmlns:a16="http://schemas.microsoft.com/office/drawing/2014/main" id="{DCB12B1B-72E6-D37E-708B-EDC7BE7DDE8B}"/>
                </a:ext>
              </a:extLst>
            </p:cNvPr>
            <p:cNvSpPr>
              <a:spLocks noChangeArrowheads="1"/>
            </p:cNvSpPr>
            <p:nvPr/>
          </p:nvSpPr>
          <p:spPr bwMode="gray">
            <a:xfrm>
              <a:off x="1536" y="1899"/>
              <a:ext cx="2736" cy="288"/>
            </a:xfrm>
            <a:prstGeom prst="roundRect">
              <a:avLst>
                <a:gd name="adj" fmla="val 16667"/>
              </a:avLst>
            </a:prstGeom>
            <a:noFill/>
            <a:ln w="28575" algn="ctr">
              <a:solidFill>
                <a:srgbClr val="FF99CC"/>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7903" name="AutoShape 24">
              <a:extLst>
                <a:ext uri="{FF2B5EF4-FFF2-40B4-BE49-F238E27FC236}">
                  <a16:creationId xmlns:a16="http://schemas.microsoft.com/office/drawing/2014/main" id="{0A9CE48C-3990-58A0-BC12-349E2E53E733}"/>
                </a:ext>
              </a:extLst>
            </p:cNvPr>
            <p:cNvSpPr>
              <a:spLocks noChangeArrowheads="1"/>
            </p:cNvSpPr>
            <p:nvPr/>
          </p:nvSpPr>
          <p:spPr bwMode="gray">
            <a:xfrm>
              <a:off x="1296" y="1824"/>
              <a:ext cx="432" cy="432"/>
            </a:xfrm>
            <a:prstGeom prst="diamond">
              <a:avLst/>
            </a:prstGeom>
            <a:solidFill>
              <a:srgbClr val="FF99CC"/>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r" eaLnBrk="1" hangingPunct="1"/>
              <a:endParaRPr lang="zh-CN" altLang="en-US">
                <a:latin typeface="Arial" panose="020B0604020202020204" pitchFamily="34" charset="0"/>
              </a:endParaRPr>
            </a:p>
          </p:txBody>
        </p:sp>
        <p:sp>
          <p:nvSpPr>
            <p:cNvPr id="37904" name="Text Box 25">
              <a:extLst>
                <a:ext uri="{FF2B5EF4-FFF2-40B4-BE49-F238E27FC236}">
                  <a16:creationId xmlns:a16="http://schemas.microsoft.com/office/drawing/2014/main" id="{19AB8DF1-826C-B3C5-6FFA-620D8BD0968A}"/>
                </a:ext>
              </a:extLst>
            </p:cNvPr>
            <p:cNvSpPr txBox="1">
              <a:spLocks noChangeArrowheads="1"/>
            </p:cNvSpPr>
            <p:nvPr/>
          </p:nvSpPr>
          <p:spPr bwMode="auto">
            <a:xfrm>
              <a:off x="1680" y="1934"/>
              <a:ext cx="2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buFont typeface="Arial" panose="020B0604020202020204" pitchFamily="34" charset="0"/>
                <a:buNone/>
              </a:pPr>
              <a:r>
                <a:rPr lang="zh-CN" altLang="en-US" sz="2000">
                  <a:solidFill>
                    <a:schemeClr val="tx1"/>
                  </a:solidFill>
                  <a:latin typeface="Arial" panose="020B0604020202020204" pitchFamily="34" charset="0"/>
                  <a:ea typeface="宋体" panose="02010600030101010101" pitchFamily="2" charset="-122"/>
                </a:rPr>
                <a:t>现金流量表的编制方法举例</a:t>
              </a:r>
            </a:p>
          </p:txBody>
        </p:sp>
        <p:sp>
          <p:nvSpPr>
            <p:cNvPr id="37905" name="Text Box 26">
              <a:extLst>
                <a:ext uri="{FF2B5EF4-FFF2-40B4-BE49-F238E27FC236}">
                  <a16:creationId xmlns:a16="http://schemas.microsoft.com/office/drawing/2014/main" id="{D9350CBA-BED9-82FE-DADD-3394DBA9E2B4}"/>
                </a:ext>
              </a:extLst>
            </p:cNvPr>
            <p:cNvSpPr txBox="1">
              <a:spLocks noChangeArrowheads="1"/>
            </p:cNvSpPr>
            <p:nvPr/>
          </p:nvSpPr>
          <p:spPr bwMode="auto">
            <a:xfrm>
              <a:off x="1405" y="1886"/>
              <a:ext cx="1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3300"/>
                  </a:solidFill>
                  <a:latin typeface="Verdana" panose="020B0604030504040204" pitchFamily="34" charset="0"/>
                  <a:ea typeface="华文中宋" panose="02010600040101010101" pitchFamily="2" charset="-122"/>
                </a:defRPr>
              </a:lvl1pPr>
              <a:lvl2pPr marL="742950" indent="-285750">
                <a:defRPr sz="2400" b="1">
                  <a:solidFill>
                    <a:srgbClr val="FF3300"/>
                  </a:solidFill>
                  <a:latin typeface="Verdana" panose="020B0604030504040204" pitchFamily="34" charset="0"/>
                  <a:ea typeface="华文中宋" panose="02010600040101010101" pitchFamily="2" charset="-122"/>
                </a:defRPr>
              </a:lvl2pPr>
              <a:lvl3pPr marL="1143000" indent="-228600">
                <a:defRPr sz="2400" b="1">
                  <a:solidFill>
                    <a:srgbClr val="FF3300"/>
                  </a:solidFill>
                  <a:latin typeface="Verdana" panose="020B0604030504040204" pitchFamily="34" charset="0"/>
                  <a:ea typeface="华文中宋" panose="02010600040101010101" pitchFamily="2" charset="-122"/>
                </a:defRPr>
              </a:lvl3pPr>
              <a:lvl4pPr marL="1600200" indent="-228600">
                <a:defRPr sz="2400" b="1">
                  <a:solidFill>
                    <a:srgbClr val="FF3300"/>
                  </a:solidFill>
                  <a:latin typeface="Verdana" panose="020B0604030504040204" pitchFamily="34" charset="0"/>
                  <a:ea typeface="华文中宋" panose="02010600040101010101" pitchFamily="2" charset="-122"/>
                </a:defRPr>
              </a:lvl4pPr>
              <a:lvl5pPr marL="2057400" indent="-228600">
                <a:defRPr sz="2400" b="1">
                  <a:solidFill>
                    <a:srgbClr val="FF3300"/>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b="1">
                  <a:solidFill>
                    <a:srgbClr val="FF3300"/>
                  </a:solidFill>
                  <a:latin typeface="Verdana" panose="020B0604030504040204" pitchFamily="34" charset="0"/>
                  <a:ea typeface="华文中宋" panose="02010600040101010101" pitchFamily="2" charset="-122"/>
                </a:defRPr>
              </a:lvl9pPr>
            </a:lstStyle>
            <a:p>
              <a:pPr algn="ctr">
                <a:buFont typeface="Arial" panose="020B0604020202020204" pitchFamily="34" charset="0"/>
                <a:buNone/>
              </a:pPr>
              <a:r>
                <a:rPr lang="en-US" altLang="zh-CN" b="0">
                  <a:solidFill>
                    <a:schemeClr val="bg1"/>
                  </a:solidFill>
                  <a:latin typeface="Arial" panose="020B0604020202020204" pitchFamily="34" charset="0"/>
                  <a:ea typeface="宋体" panose="02010600030101010101" pitchFamily="2" charset="-122"/>
                </a:rPr>
                <a:t>5</a:t>
              </a:r>
            </a:p>
          </p:txBody>
        </p:sp>
      </p:grpSp>
      <p:sp>
        <p:nvSpPr>
          <p:cNvPr id="37901" name="AutoShape 27">
            <a:extLst>
              <a:ext uri="{FF2B5EF4-FFF2-40B4-BE49-F238E27FC236}">
                <a16:creationId xmlns:a16="http://schemas.microsoft.com/office/drawing/2014/main" id="{52130588-4411-DF17-4CCB-3A5DE52E9781}"/>
              </a:ext>
            </a:extLst>
          </p:cNvPr>
          <p:cNvSpPr>
            <a:spLocks noChangeArrowheads="1"/>
          </p:cNvSpPr>
          <p:nvPr/>
        </p:nvSpPr>
        <p:spPr bwMode="auto">
          <a:xfrm>
            <a:off x="2782888" y="1916113"/>
            <a:ext cx="792162" cy="576262"/>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0 w 21600"/>
              <a:gd name="T23" fmla="*/ 2147483646 h 21600"/>
              <a:gd name="T24" fmla="*/ 0 w 21600"/>
              <a:gd name="T25" fmla="*/ 2147483646 h 21600"/>
              <a:gd name="T26" fmla="*/ 2147483646 w 21600"/>
              <a:gd name="T27" fmla="*/ 2147483646 h 21600"/>
              <a:gd name="T28" fmla="*/ 2147483646 w 21600"/>
              <a:gd name="T29" fmla="*/ 2147483646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chemeClr val="tx1"/>
            </a:solidFill>
            <a:miter lim="800000"/>
            <a:headEnd/>
            <a:tailEnd/>
          </a:ln>
        </p:spPr>
        <p:txBody>
          <a:bodyPr wrap="none" anchor="ctr"/>
          <a:lstStyle/>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TotalTime>
  <Words>6812</Words>
  <Application>Microsoft Office PowerPoint</Application>
  <PresentationFormat>宽屏</PresentationFormat>
  <Paragraphs>781</Paragraphs>
  <Slides>88</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88</vt:i4>
      </vt:variant>
    </vt:vector>
  </HeadingPairs>
  <TitlesOfParts>
    <vt:vector size="100" baseType="lpstr">
      <vt:lpstr>等线</vt:lpstr>
      <vt:lpstr>等线 Light</vt:lpstr>
      <vt:lpstr>黑体</vt:lpstr>
      <vt:lpstr>华文中宋</vt:lpstr>
      <vt:lpstr>隶书</vt:lpstr>
      <vt:lpstr>宋体</vt:lpstr>
      <vt:lpstr>微软雅黑</vt:lpstr>
      <vt:lpstr>Arial</vt:lpstr>
      <vt:lpstr>Times New Roman</vt:lpstr>
      <vt:lpstr>Verdana</vt:lpstr>
      <vt:lpstr>Wingdings</vt:lpstr>
      <vt:lpstr>Office 主题​​</vt:lpstr>
      <vt:lpstr>第七章   现金流量表—资金流动</vt:lpstr>
      <vt:lpstr>PowerPoint 演示文稿</vt:lpstr>
      <vt:lpstr>PowerPoint 演示文稿</vt:lpstr>
      <vt:lpstr> </vt:lpstr>
      <vt:lpstr> </vt:lpstr>
      <vt:lpstr> </vt:lpstr>
      <vt:lpstr> </vt:lpstr>
      <vt:lpstr>现金流量表</vt:lpstr>
      <vt:lpstr>   现金流量表</vt:lpstr>
      <vt:lpstr>现金流量表的概念（1/4）</vt:lpstr>
      <vt:lpstr>现金流量表的概念（2/4）</vt:lpstr>
      <vt:lpstr>现金流量表的概念（3/4）</vt:lpstr>
      <vt:lpstr>现金流量表的概念（4/4）</vt:lpstr>
      <vt:lpstr>   现金流量表</vt:lpstr>
      <vt:lpstr>现金流量表的编制基础</vt:lpstr>
      <vt:lpstr>   现金流量表</vt:lpstr>
      <vt:lpstr>现金流量的分类（1/2）</vt:lpstr>
      <vt:lpstr>现金流量的分类（2/2）</vt:lpstr>
      <vt:lpstr>现金流量表的结构</vt:lpstr>
      <vt:lpstr>现金流量表的结构</vt:lpstr>
      <vt:lpstr>现金流量表的结构</vt:lpstr>
      <vt:lpstr>   现金流量表</vt:lpstr>
      <vt:lpstr>现金流量表的编制方法</vt:lpstr>
      <vt:lpstr>现金流量表的编制方法</vt:lpstr>
      <vt:lpstr>现金流量表的的编制方法</vt:lpstr>
      <vt:lpstr>经营活动现金流量</vt:lpstr>
      <vt:lpstr>经营活动现金流量</vt:lpstr>
      <vt:lpstr>经营活动现金流量</vt:lpstr>
      <vt:lpstr>经营活动现金流量</vt:lpstr>
      <vt:lpstr>PowerPoint 演示文稿</vt:lpstr>
      <vt:lpstr>经营活动现金流量</vt:lpstr>
      <vt:lpstr>经营活动现金流量</vt:lpstr>
      <vt:lpstr>经营活动现金流量</vt:lpstr>
      <vt:lpstr>经营活动现金流量</vt:lpstr>
      <vt:lpstr>经营活动现金流量</vt:lpstr>
      <vt:lpstr>经营活动现金流量</vt:lpstr>
      <vt:lpstr>经营活动现金流量</vt:lpstr>
      <vt:lpstr>经营活动现金流量</vt:lpstr>
      <vt:lpstr>经营活动现金流量</vt:lpstr>
      <vt:lpstr>经营活动现金流量</vt:lpstr>
      <vt:lpstr>经营活动现金流量</vt:lpstr>
      <vt:lpstr>经营活动现金流量</vt:lpstr>
      <vt:lpstr>经营活动现金流量</vt:lpstr>
      <vt:lpstr>经营活动现金流量</vt:lpstr>
      <vt:lpstr>经营活动现金流量</vt:lpstr>
      <vt:lpstr>PowerPoint 演示文稿</vt:lpstr>
      <vt:lpstr>PowerPoint 演示文稿</vt:lpstr>
      <vt:lpstr>现金流量表的的编制方法</vt:lpstr>
      <vt:lpstr>投资活动现金流量</vt:lpstr>
      <vt:lpstr>投资活动现金流量</vt:lpstr>
      <vt:lpstr>投资活动现金流量</vt:lpstr>
      <vt:lpstr>投资活动现金流量</vt:lpstr>
      <vt:lpstr>投资活动现金流量</vt:lpstr>
      <vt:lpstr>投资活动现金流量</vt:lpstr>
      <vt:lpstr>投资活动现金流量</vt:lpstr>
      <vt:lpstr>投资活动现金流量</vt:lpstr>
      <vt:lpstr>投资活动现金流量</vt:lpstr>
      <vt:lpstr>投资活动现金流量</vt:lpstr>
      <vt:lpstr>投资活动现金流量</vt:lpstr>
      <vt:lpstr>投资活动现金流量</vt:lpstr>
      <vt:lpstr>现金流量表的的编制方法</vt:lpstr>
      <vt:lpstr>现金流量表的编制方法：筹资活动现金流量</vt:lpstr>
      <vt:lpstr>筹资活动现金流量</vt:lpstr>
      <vt:lpstr>筹资活动现金流量</vt:lpstr>
      <vt:lpstr>筹资活动现金流量</vt:lpstr>
      <vt:lpstr>筹资活动现金流量</vt:lpstr>
      <vt:lpstr>筹资活动现金流量</vt:lpstr>
      <vt:lpstr>筹资活动现金流量</vt:lpstr>
      <vt:lpstr>汇率变动对现金及现金等价物的影响 </vt:lpstr>
      <vt:lpstr>现金及现金等价物增加额</vt:lpstr>
      <vt:lpstr>期末现金及现金等价物余额</vt:lpstr>
      <vt:lpstr>现金流量表补充资料</vt:lpstr>
      <vt:lpstr>现金流量表补充资料</vt:lpstr>
      <vt:lpstr>现金流量表补充资料</vt:lpstr>
      <vt:lpstr>现金流量表补充资料</vt:lpstr>
      <vt:lpstr>现金流量表补充资料</vt:lpstr>
      <vt:lpstr>   现金流量表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 hj</dc:creator>
  <cp:lastModifiedBy>guo hj</cp:lastModifiedBy>
  <cp:revision>6</cp:revision>
  <dcterms:created xsi:type="dcterms:W3CDTF">2022-11-30T02:19:35Z</dcterms:created>
  <dcterms:modified xsi:type="dcterms:W3CDTF">2023-03-30T13:32:54Z</dcterms:modified>
</cp:coreProperties>
</file>