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9"/>
  </p:notesMasterIdLst>
  <p:sldIdLst>
    <p:sldId id="869" r:id="rId2"/>
    <p:sldId id="872" r:id="rId3"/>
    <p:sldId id="873" r:id="rId4"/>
    <p:sldId id="807" r:id="rId5"/>
    <p:sldId id="861" r:id="rId6"/>
    <p:sldId id="808" r:id="rId7"/>
    <p:sldId id="1051" r:id="rId8"/>
    <p:sldId id="862" r:id="rId9"/>
    <p:sldId id="1027" r:id="rId10"/>
    <p:sldId id="810" r:id="rId11"/>
    <p:sldId id="875" r:id="rId12"/>
    <p:sldId id="811" r:id="rId13"/>
    <p:sldId id="876" r:id="rId14"/>
    <p:sldId id="1052" r:id="rId15"/>
    <p:sldId id="812" r:id="rId16"/>
    <p:sldId id="813" r:id="rId17"/>
    <p:sldId id="877" r:id="rId18"/>
    <p:sldId id="878" r:id="rId19"/>
    <p:sldId id="1029" r:id="rId20"/>
    <p:sldId id="880" r:id="rId21"/>
    <p:sldId id="1016" r:id="rId22"/>
    <p:sldId id="1018" r:id="rId23"/>
    <p:sldId id="1019" r:id="rId24"/>
    <p:sldId id="1020" r:id="rId25"/>
    <p:sldId id="1021" r:id="rId26"/>
    <p:sldId id="1028" r:id="rId27"/>
    <p:sldId id="1039" r:id="rId28"/>
    <p:sldId id="881" r:id="rId29"/>
    <p:sldId id="814" r:id="rId30"/>
    <p:sldId id="883" r:id="rId31"/>
    <p:sldId id="1031" r:id="rId32"/>
    <p:sldId id="882" r:id="rId33"/>
    <p:sldId id="1032" r:id="rId34"/>
    <p:sldId id="1033" r:id="rId35"/>
    <p:sldId id="885" r:id="rId36"/>
    <p:sldId id="1034" r:id="rId37"/>
    <p:sldId id="887" r:id="rId38"/>
    <p:sldId id="863" r:id="rId39"/>
    <p:sldId id="864" r:id="rId40"/>
    <p:sldId id="865" r:id="rId41"/>
    <p:sldId id="866" r:id="rId42"/>
    <p:sldId id="867" r:id="rId43"/>
    <p:sldId id="888" r:id="rId44"/>
    <p:sldId id="868" r:id="rId45"/>
    <p:sldId id="1022" r:id="rId46"/>
    <p:sldId id="1017" r:id="rId47"/>
    <p:sldId id="889" r:id="rId48"/>
    <p:sldId id="890" r:id="rId49"/>
    <p:sldId id="891" r:id="rId50"/>
    <p:sldId id="894" r:id="rId51"/>
    <p:sldId id="895" r:id="rId52"/>
    <p:sldId id="896" r:id="rId53"/>
    <p:sldId id="897" r:id="rId54"/>
    <p:sldId id="893" r:id="rId55"/>
    <p:sldId id="1035" r:id="rId56"/>
    <p:sldId id="899" r:id="rId57"/>
    <p:sldId id="900" r:id="rId58"/>
    <p:sldId id="901" r:id="rId59"/>
    <p:sldId id="902" r:id="rId60"/>
    <p:sldId id="903" r:id="rId61"/>
    <p:sldId id="904" r:id="rId62"/>
    <p:sldId id="1040" r:id="rId63"/>
    <p:sldId id="905" r:id="rId64"/>
    <p:sldId id="906" r:id="rId65"/>
    <p:sldId id="907" r:id="rId66"/>
    <p:sldId id="821" r:id="rId67"/>
    <p:sldId id="822" r:id="rId68"/>
    <p:sldId id="908" r:id="rId69"/>
    <p:sldId id="909" r:id="rId70"/>
    <p:sldId id="910" r:id="rId71"/>
    <p:sldId id="824" r:id="rId72"/>
    <p:sldId id="911" r:id="rId73"/>
    <p:sldId id="912" r:id="rId74"/>
    <p:sldId id="960" r:id="rId75"/>
    <p:sldId id="914" r:id="rId76"/>
    <p:sldId id="915" r:id="rId77"/>
    <p:sldId id="916" r:id="rId78"/>
    <p:sldId id="917" r:id="rId79"/>
    <p:sldId id="918" r:id="rId80"/>
    <p:sldId id="919" r:id="rId81"/>
    <p:sldId id="920" r:id="rId82"/>
    <p:sldId id="921" r:id="rId83"/>
    <p:sldId id="922" r:id="rId84"/>
    <p:sldId id="923" r:id="rId85"/>
    <p:sldId id="924" r:id="rId86"/>
    <p:sldId id="925" r:id="rId87"/>
    <p:sldId id="926" r:id="rId88"/>
    <p:sldId id="927" r:id="rId89"/>
    <p:sldId id="828" r:id="rId90"/>
    <p:sldId id="930" r:id="rId91"/>
    <p:sldId id="931" r:id="rId92"/>
    <p:sldId id="928" r:id="rId93"/>
    <p:sldId id="929" r:id="rId94"/>
    <p:sldId id="830" r:id="rId95"/>
    <p:sldId id="932" r:id="rId96"/>
    <p:sldId id="1036" r:id="rId97"/>
    <p:sldId id="933" r:id="rId98"/>
    <p:sldId id="936" r:id="rId99"/>
    <p:sldId id="935" r:id="rId100"/>
    <p:sldId id="937" r:id="rId101"/>
    <p:sldId id="938" r:id="rId102"/>
    <p:sldId id="832" r:id="rId103"/>
    <p:sldId id="939" r:id="rId104"/>
    <p:sldId id="1037" r:id="rId105"/>
    <p:sldId id="951" r:id="rId106"/>
    <p:sldId id="1041" r:id="rId107"/>
    <p:sldId id="952" r:id="rId108"/>
    <p:sldId id="953" r:id="rId109"/>
    <p:sldId id="956" r:id="rId110"/>
    <p:sldId id="957" r:id="rId111"/>
    <p:sldId id="958" r:id="rId112"/>
    <p:sldId id="961" r:id="rId113"/>
    <p:sldId id="963" r:id="rId114"/>
    <p:sldId id="834" r:id="rId115"/>
    <p:sldId id="964" r:id="rId116"/>
    <p:sldId id="965" r:id="rId117"/>
    <p:sldId id="967" r:id="rId118"/>
    <p:sldId id="968" r:id="rId119"/>
    <p:sldId id="969" r:id="rId120"/>
    <p:sldId id="836" r:id="rId121"/>
    <p:sldId id="970" r:id="rId122"/>
    <p:sldId id="1042" r:id="rId123"/>
    <p:sldId id="971" r:id="rId124"/>
    <p:sldId id="976" r:id="rId125"/>
    <p:sldId id="977" r:id="rId126"/>
    <p:sldId id="978" r:id="rId127"/>
    <p:sldId id="985" r:id="rId128"/>
    <p:sldId id="979" r:id="rId129"/>
    <p:sldId id="999" r:id="rId130"/>
    <p:sldId id="1011" r:id="rId131"/>
    <p:sldId id="1012" r:id="rId132"/>
    <p:sldId id="1013" r:id="rId133"/>
    <p:sldId id="1043" r:id="rId134"/>
    <p:sldId id="980" r:id="rId135"/>
    <p:sldId id="982" r:id="rId136"/>
    <p:sldId id="983" r:id="rId137"/>
    <p:sldId id="839" r:id="rId138"/>
    <p:sldId id="1044" r:id="rId139"/>
    <p:sldId id="1045" r:id="rId140"/>
    <p:sldId id="986" r:id="rId141"/>
    <p:sldId id="987" r:id="rId142"/>
    <p:sldId id="988" r:id="rId143"/>
    <p:sldId id="989" r:id="rId144"/>
    <p:sldId id="990" r:id="rId145"/>
    <p:sldId id="841" r:id="rId146"/>
    <p:sldId id="991" r:id="rId147"/>
    <p:sldId id="992" r:id="rId148"/>
    <p:sldId id="1046" r:id="rId149"/>
    <p:sldId id="842" r:id="rId150"/>
    <p:sldId id="1001" r:id="rId151"/>
    <p:sldId id="843" r:id="rId152"/>
    <p:sldId id="1002" r:id="rId153"/>
    <p:sldId id="1047" r:id="rId154"/>
    <p:sldId id="1003" r:id="rId155"/>
    <p:sldId id="846" r:id="rId156"/>
    <p:sldId id="847" r:id="rId157"/>
    <p:sldId id="1048" r:id="rId158"/>
    <p:sldId id="1006" r:id="rId159"/>
    <p:sldId id="1004" r:id="rId160"/>
    <p:sldId id="1005" r:id="rId161"/>
    <p:sldId id="1007" r:id="rId162"/>
    <p:sldId id="1008" r:id="rId163"/>
    <p:sldId id="1009" r:id="rId164"/>
    <p:sldId id="849" r:id="rId165"/>
    <p:sldId id="1010" r:id="rId166"/>
    <p:sldId id="1049" r:id="rId167"/>
    <p:sldId id="307" r:id="rId168"/>
    <p:sldId id="308" r:id="rId169"/>
    <p:sldId id="309" r:id="rId170"/>
    <p:sldId id="310" r:id="rId171"/>
    <p:sldId id="311" r:id="rId172"/>
    <p:sldId id="312" r:id="rId173"/>
    <p:sldId id="1050" r:id="rId174"/>
    <p:sldId id="611" r:id="rId175"/>
    <p:sldId id="379" r:id="rId176"/>
    <p:sldId id="508" r:id="rId177"/>
    <p:sldId id="509" r:id="rId178"/>
    <p:sldId id="510" r:id="rId179"/>
    <p:sldId id="511" r:id="rId180"/>
    <p:sldId id="512" r:id="rId181"/>
    <p:sldId id="631" r:id="rId182"/>
    <p:sldId id="634" r:id="rId183"/>
    <p:sldId id="513" r:id="rId184"/>
    <p:sldId id="635" r:id="rId185"/>
    <p:sldId id="636" r:id="rId186"/>
    <p:sldId id="637" r:id="rId187"/>
    <p:sldId id="514" r:id="rId188"/>
    <p:sldId id="632" r:id="rId189"/>
    <p:sldId id="633" r:id="rId190"/>
    <p:sldId id="578" r:id="rId191"/>
    <p:sldId id="577" r:id="rId192"/>
    <p:sldId id="1054" r:id="rId193"/>
    <p:sldId id="1053" r:id="rId194"/>
    <p:sldId id="613" r:id="rId195"/>
    <p:sldId id="1055" r:id="rId196"/>
    <p:sldId id="1056" r:id="rId197"/>
    <p:sldId id="617" r:id="rId1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3CA7D-758B-4DDE-A173-42E67F1DBFB8}" type="datetimeFigureOut">
              <a:rPr lang="zh-CN" altLang="en-US" smtClean="0"/>
              <a:t>2023/4/11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95AF3-ACED-4576-A378-05B7C4395794}" type="slidenum">
              <a:rPr lang="zh-CN" altLang="en-US" smtClean="0"/>
              <a:t>‹#›</a:t>
            </a:fld>
            <a:endParaRPr lang="zh-CN" altLang="en-US"/>
          </a:p>
        </p:txBody>
      </p:sp>
    </p:spTree>
    <p:extLst>
      <p:ext uri="{BB962C8B-B14F-4D97-AF65-F5344CB8AC3E}">
        <p14:creationId xmlns:p14="http://schemas.microsoft.com/office/powerpoint/2010/main" val="351344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04A9B74-1E21-B303-D0ED-7BD5B506DF54}"/>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5EC2F61B-15EE-B5CB-1B41-F7B6C58CCB19}"/>
              </a:ext>
            </a:extLst>
          </p:cNvPr>
          <p:cNvSpPr>
            <a:spLocks noGrp="1" noChangeArrowheads="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2AB885AA-AE05-E0BF-FE29-5E8A9030A4A1}"/>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8D0C27C-D779-44AB-A83A-804E75E8DCCA}" type="slidenum">
              <a:rPr lang="en-US" altLang="zh-CN">
                <a:latin typeface="等线" panose="02010600030101010101" pitchFamily="2" charset="-122"/>
              </a:rPr>
              <a:pPr/>
              <a:t>1</a:t>
            </a:fld>
            <a:endParaRPr lang="en-US" altLang="zh-CN">
              <a:latin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07A12B37-0388-D564-24D2-502891D8E5BC}"/>
              </a:ext>
            </a:extLst>
          </p:cNvPr>
          <p:cNvSpPr>
            <a:spLocks noGrp="1" noRot="1" noChangeAspect="1" noTextEdit="1"/>
          </p:cNvSpPr>
          <p:nvPr>
            <p:ph type="sldImg"/>
          </p:nvPr>
        </p:nvSpPr>
        <p:spPr>
          <a:ln/>
        </p:spPr>
      </p:sp>
      <p:sp>
        <p:nvSpPr>
          <p:cNvPr id="110595" name="备注占位符 2">
            <a:extLst>
              <a:ext uri="{FF2B5EF4-FFF2-40B4-BE49-F238E27FC236}">
                <a16:creationId xmlns:a16="http://schemas.microsoft.com/office/drawing/2014/main" id="{446DBFB1-3411-5660-65B7-F43211C31E0A}"/>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8AEFE830-40DF-4F95-3CF1-F1E33D37B4DA}"/>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7D05332-3BEB-47C3-839E-60A0AA8D7627}" type="slidenum">
              <a:rPr lang="en-US" altLang="zh-CN">
                <a:latin typeface="等线" panose="02010600030101010101" pitchFamily="2" charset="-122"/>
              </a:rPr>
              <a:pPr/>
              <a:t>78</a:t>
            </a:fld>
            <a:endParaRPr lang="en-US" altLang="zh-CN">
              <a:latin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52AB8AD9-F0D7-3318-666D-D3095DC0174F}"/>
              </a:ext>
            </a:extLst>
          </p:cNvPr>
          <p:cNvSpPr>
            <a:spLocks noGrp="1" noRot="1" noChangeAspect="1" noTextEdit="1"/>
          </p:cNvSpPr>
          <p:nvPr>
            <p:ph type="sldImg"/>
          </p:nvPr>
        </p:nvSpPr>
        <p:spPr>
          <a:ln/>
        </p:spPr>
      </p:sp>
      <p:sp>
        <p:nvSpPr>
          <p:cNvPr id="112643" name="备注占位符 2">
            <a:extLst>
              <a:ext uri="{FF2B5EF4-FFF2-40B4-BE49-F238E27FC236}">
                <a16:creationId xmlns:a16="http://schemas.microsoft.com/office/drawing/2014/main" id="{285D7989-A1E5-8384-002C-1B64A54A4873}"/>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6A552388-6B6A-FFCE-5C6B-52AB5EFAA7D9}"/>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202F07D-57F2-4C09-8544-8D25E5E8477F}" type="slidenum">
              <a:rPr lang="en-US" altLang="zh-CN">
                <a:latin typeface="等线" panose="02010600030101010101" pitchFamily="2" charset="-122"/>
              </a:rPr>
              <a:pPr/>
              <a:t>79</a:t>
            </a:fld>
            <a:endParaRPr lang="en-US" altLang="zh-CN">
              <a:latin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1D842DEB-A96B-107B-D898-4800C35F577B}"/>
              </a:ext>
            </a:extLst>
          </p:cNvPr>
          <p:cNvSpPr>
            <a:spLocks noGrp="1" noRot="1" noChangeAspect="1" noChangeArrowheads="1" noTextEdit="1"/>
          </p:cNvSpPr>
          <p:nvPr>
            <p:ph type="sldImg"/>
          </p:nvPr>
        </p:nvSpPr>
        <p:spPr>
          <a:ln/>
        </p:spPr>
      </p:sp>
      <p:sp>
        <p:nvSpPr>
          <p:cNvPr id="117763" name="备注占位符 2">
            <a:extLst>
              <a:ext uri="{FF2B5EF4-FFF2-40B4-BE49-F238E27FC236}">
                <a16:creationId xmlns:a16="http://schemas.microsoft.com/office/drawing/2014/main" id="{A843FBFF-1BCE-5214-941F-6001F3277C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7764" name="灯片编号占位符 3">
            <a:extLst>
              <a:ext uri="{FF2B5EF4-FFF2-40B4-BE49-F238E27FC236}">
                <a16:creationId xmlns:a16="http://schemas.microsoft.com/office/drawing/2014/main" id="{7473A73F-682B-384E-836F-4C9B6EB1E5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05F434F-4175-48A7-8E86-4C204BFDAB47}" type="slidenum">
              <a:rPr lang="zh-CN" altLang="en-US"/>
              <a:pPr/>
              <a:t>83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B78E0F3F-BDDA-3535-A6F1-07FF7674818C}"/>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8308AB94-D7FE-F565-BCAA-9B3FC6FBD1AF}"/>
              </a:ext>
            </a:extLst>
          </p:cNvPr>
          <p:cNvSpPr>
            <a:spLocks noGrp="1"/>
          </p:cNvSpPr>
          <p:nvPr>
            <p:ph type="body" idx="1"/>
          </p:nvPr>
        </p:nvSpPr>
        <p:spPr>
          <a:noFill/>
        </p:spPr>
        <p:txBody>
          <a:bodyPr/>
          <a:lstStyle/>
          <a:p>
            <a:endParaRPr lang="zh-CN" altLang="en-US"/>
          </a:p>
        </p:txBody>
      </p:sp>
      <p:sp>
        <p:nvSpPr>
          <p:cNvPr id="4" name="灯片编号占位符 3">
            <a:extLst>
              <a:ext uri="{FF2B5EF4-FFF2-40B4-BE49-F238E27FC236}">
                <a16:creationId xmlns:a16="http://schemas.microsoft.com/office/drawing/2014/main" id="{B4503CE8-612E-F6A6-F0C2-B1CF2A229C16}"/>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22681AD-9B04-4F67-B45D-9956C83B37F6}" type="slidenum">
              <a:rPr lang="en-US" altLang="zh-CN">
                <a:latin typeface="等线" panose="02010600030101010101" pitchFamily="2" charset="-122"/>
              </a:rPr>
              <a:pPr/>
              <a:t>174</a:t>
            </a:fld>
            <a:endParaRPr lang="en-US" altLang="zh-CN">
              <a:latin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CFF6EEC-6400-4072-A981-3C35A9ACD03D}"/>
              </a:ext>
            </a:extLst>
          </p:cNvPr>
          <p:cNvSpPr>
            <a:spLocks noGrp="1" noRot="1" noChangeAspect="1" noChangeArrowheads="1" noTextEdit="1"/>
          </p:cNvSpPr>
          <p:nvPr>
            <p:ph type="sldImg"/>
          </p:nvPr>
        </p:nvSpPr>
        <p:spPr>
          <a:ln/>
        </p:spPr>
      </p:sp>
      <p:sp>
        <p:nvSpPr>
          <p:cNvPr id="75779" name="备注占位符 2">
            <a:extLst>
              <a:ext uri="{FF2B5EF4-FFF2-40B4-BE49-F238E27FC236}">
                <a16:creationId xmlns:a16="http://schemas.microsoft.com/office/drawing/2014/main" id="{DBB923A4-D146-6A96-E3BA-9B8756CDD9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5780" name="灯片编号占位符 3">
            <a:extLst>
              <a:ext uri="{FF2B5EF4-FFF2-40B4-BE49-F238E27FC236}">
                <a16:creationId xmlns:a16="http://schemas.microsoft.com/office/drawing/2014/main" id="{4913C702-218B-4CC7-9588-1E28EFAE55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E5D1668-9A01-454C-A29C-72762B0565B9}" type="slidenum">
              <a:rPr lang="zh-CN" altLang="en-US"/>
              <a:pPr/>
              <a:t>54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EFB155B8-3861-AF42-D273-1B168EF92215}"/>
              </a:ext>
            </a:extLst>
          </p:cNvPr>
          <p:cNvSpPr>
            <a:spLocks noGrp="1" noRot="1" noChangeAspect="1" noChangeArrowheads="1" noTextEdit="1"/>
          </p:cNvSpPr>
          <p:nvPr>
            <p:ph type="sldImg"/>
          </p:nvPr>
        </p:nvSpPr>
        <p:spPr>
          <a:ln/>
        </p:spPr>
      </p:sp>
      <p:sp>
        <p:nvSpPr>
          <p:cNvPr id="92163" name="备注占位符 2">
            <a:extLst>
              <a:ext uri="{FF2B5EF4-FFF2-40B4-BE49-F238E27FC236}">
                <a16:creationId xmlns:a16="http://schemas.microsoft.com/office/drawing/2014/main" id="{B4E01763-8198-8C04-3F3C-94F2608C18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2164" name="灯片编号占位符 3">
            <a:extLst>
              <a:ext uri="{FF2B5EF4-FFF2-40B4-BE49-F238E27FC236}">
                <a16:creationId xmlns:a16="http://schemas.microsoft.com/office/drawing/2014/main" id="{FDD03EC0-69BA-6EF1-9503-55892BF404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E36600A-0F6C-4046-AB79-E09352B41D06}" type="slidenum">
              <a:rPr lang="zh-CN" altLang="en-US"/>
              <a:pPr/>
              <a:t>67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A1797AE5-6652-CBD3-144E-C4AD69605FC5}"/>
              </a:ext>
            </a:extLst>
          </p:cNvPr>
          <p:cNvSpPr>
            <a:spLocks noGrp="1" noRot="1" noChangeAspect="1" noChangeArrowheads="1" noTextEdit="1"/>
          </p:cNvSpPr>
          <p:nvPr>
            <p:ph type="sldImg"/>
          </p:nvPr>
        </p:nvSpPr>
        <p:spPr>
          <a:ln/>
        </p:spPr>
      </p:sp>
      <p:sp>
        <p:nvSpPr>
          <p:cNvPr id="94211" name="备注占位符 2">
            <a:extLst>
              <a:ext uri="{FF2B5EF4-FFF2-40B4-BE49-F238E27FC236}">
                <a16:creationId xmlns:a16="http://schemas.microsoft.com/office/drawing/2014/main" id="{F8E2FBBC-C9E0-00B1-7F38-7740D94BAA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4212" name="灯片编号占位符 3">
            <a:extLst>
              <a:ext uri="{FF2B5EF4-FFF2-40B4-BE49-F238E27FC236}">
                <a16:creationId xmlns:a16="http://schemas.microsoft.com/office/drawing/2014/main" id="{08E18B7C-B55C-4961-00F2-8FABB4C7B6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0BA6E4F-BA11-481D-9C5C-3CEEC3E3B146}" type="slidenum">
              <a:rPr lang="zh-CN" altLang="en-US"/>
              <a:pPr/>
              <a:t>68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4072972D-4B38-6CA3-0ADD-66D5D9BD4B92}"/>
              </a:ext>
            </a:extLst>
          </p:cNvPr>
          <p:cNvSpPr>
            <a:spLocks noGrp="1" noRot="1" noChangeAspect="1" noChangeArrowheads="1" noTextEdit="1"/>
          </p:cNvSpPr>
          <p:nvPr>
            <p:ph type="sldImg"/>
          </p:nvPr>
        </p:nvSpPr>
        <p:spPr>
          <a:ln/>
        </p:spPr>
      </p:sp>
      <p:sp>
        <p:nvSpPr>
          <p:cNvPr id="99331" name="备注占位符 2">
            <a:extLst>
              <a:ext uri="{FF2B5EF4-FFF2-40B4-BE49-F238E27FC236}">
                <a16:creationId xmlns:a16="http://schemas.microsoft.com/office/drawing/2014/main" id="{18779D71-D18D-559E-FDCB-0843FD6A1F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9332" name="灯片编号占位符 3">
            <a:extLst>
              <a:ext uri="{FF2B5EF4-FFF2-40B4-BE49-F238E27FC236}">
                <a16:creationId xmlns:a16="http://schemas.microsoft.com/office/drawing/2014/main" id="{F6C30496-207C-8221-DA11-A1342D65B3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AB9247C-BF97-49BB-A091-45CD7F7CD292}" type="slidenum">
              <a:rPr lang="zh-CN" altLang="en-US"/>
              <a:pPr/>
              <a:t>72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FBB027C9-EC55-E367-A6F0-346970F682A1}"/>
              </a:ext>
            </a:extLst>
          </p:cNvPr>
          <p:cNvSpPr>
            <a:spLocks noGrp="1" noRot="1" noChangeAspect="1" noTextEdit="1"/>
          </p:cNvSpPr>
          <p:nvPr>
            <p:ph type="sldImg"/>
          </p:nvPr>
        </p:nvSpPr>
        <p:spPr>
          <a:ln/>
        </p:spPr>
      </p:sp>
      <p:sp>
        <p:nvSpPr>
          <p:cNvPr id="102403" name="备注占位符 2">
            <a:extLst>
              <a:ext uri="{FF2B5EF4-FFF2-40B4-BE49-F238E27FC236}">
                <a16:creationId xmlns:a16="http://schemas.microsoft.com/office/drawing/2014/main" id="{B9DC76D3-6A6F-A02D-E571-94468812F3AD}"/>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AF5E8708-9082-2362-1B08-A264DF89D7B4}"/>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AC2FE16-6967-428D-9272-ED9B74BAAD97}" type="slidenum">
              <a:rPr lang="en-US" altLang="zh-CN">
                <a:latin typeface="等线" panose="02010600030101010101" pitchFamily="2" charset="-122"/>
              </a:rPr>
              <a:pPr/>
              <a:t>74</a:t>
            </a:fld>
            <a:endParaRPr lang="en-US" altLang="zh-CN">
              <a:latin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105ABB7D-A9CD-FB5C-8435-672D05FA4DF9}"/>
              </a:ext>
            </a:extLst>
          </p:cNvPr>
          <p:cNvSpPr>
            <a:spLocks noGrp="1" noRot="1" noChangeAspect="1" noTextEdit="1"/>
          </p:cNvSpPr>
          <p:nvPr>
            <p:ph type="sldImg"/>
          </p:nvPr>
        </p:nvSpPr>
        <p:spPr>
          <a:ln/>
        </p:spPr>
      </p:sp>
      <p:sp>
        <p:nvSpPr>
          <p:cNvPr id="104451" name="备注占位符 2">
            <a:extLst>
              <a:ext uri="{FF2B5EF4-FFF2-40B4-BE49-F238E27FC236}">
                <a16:creationId xmlns:a16="http://schemas.microsoft.com/office/drawing/2014/main" id="{830AC86B-6CDC-C1DA-9631-4AF02A5D480B}"/>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A102424E-82C1-DB9D-5232-00553676466D}"/>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5AC5BC0-C3F5-4B1E-A2E4-AEF7E6D2F323}" type="slidenum">
              <a:rPr lang="en-US" altLang="zh-CN">
                <a:latin typeface="等线" panose="02010600030101010101" pitchFamily="2" charset="-122"/>
              </a:rPr>
              <a:pPr/>
              <a:t>75</a:t>
            </a:fld>
            <a:endParaRPr lang="en-US" altLang="zh-CN">
              <a:latin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788A30CC-D506-7885-2482-37C9A0668D4A}"/>
              </a:ext>
            </a:extLst>
          </p:cNvPr>
          <p:cNvSpPr>
            <a:spLocks noGrp="1" noRot="1" noChangeAspect="1" noTextEdit="1"/>
          </p:cNvSpPr>
          <p:nvPr>
            <p:ph type="sldImg"/>
          </p:nvPr>
        </p:nvSpPr>
        <p:spPr>
          <a:ln/>
        </p:spPr>
      </p:sp>
      <p:sp>
        <p:nvSpPr>
          <p:cNvPr id="106499" name="备注占位符 2">
            <a:extLst>
              <a:ext uri="{FF2B5EF4-FFF2-40B4-BE49-F238E27FC236}">
                <a16:creationId xmlns:a16="http://schemas.microsoft.com/office/drawing/2014/main" id="{9C2539FE-3C74-23DC-D476-3DE8CE9B9C50}"/>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07F7CF20-D8ED-BA1F-D607-76C331405ACF}"/>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E4E9978-8028-40F3-B37D-EABF0BA506F5}" type="slidenum">
              <a:rPr lang="en-US" altLang="zh-CN">
                <a:latin typeface="等线" panose="02010600030101010101" pitchFamily="2" charset="-122"/>
              </a:rPr>
              <a:pPr/>
              <a:t>76</a:t>
            </a:fld>
            <a:endParaRPr lang="en-US" altLang="zh-CN">
              <a:latin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6CC31973-54A4-6646-F3F3-8F6BE1AB69F3}"/>
              </a:ext>
            </a:extLst>
          </p:cNvPr>
          <p:cNvSpPr>
            <a:spLocks noGrp="1" noRot="1" noChangeAspect="1" noTextEdit="1"/>
          </p:cNvSpPr>
          <p:nvPr>
            <p:ph type="sldImg"/>
          </p:nvPr>
        </p:nvSpPr>
        <p:spPr>
          <a:ln/>
        </p:spPr>
      </p:sp>
      <p:sp>
        <p:nvSpPr>
          <p:cNvPr id="108547" name="备注占位符 2">
            <a:extLst>
              <a:ext uri="{FF2B5EF4-FFF2-40B4-BE49-F238E27FC236}">
                <a16:creationId xmlns:a16="http://schemas.microsoft.com/office/drawing/2014/main" id="{5633376F-B37B-ABB3-61E9-C0BDD0ADDF76}"/>
              </a:ext>
            </a:extLst>
          </p:cNvPr>
          <p:cNvSpPr>
            <a:spLocks noGrp="1"/>
          </p:cNvSpPr>
          <p:nvPr>
            <p:ph type="body" idx="1"/>
          </p:nvPr>
        </p:nvSpPr>
        <p:spPr>
          <a:noFill/>
        </p:spPr>
        <p:txBody>
          <a:bodyPr/>
          <a:lstStyle/>
          <a:p>
            <a:r>
              <a:rPr lang="en-US" altLang="zh-CN"/>
              <a:t>http://law.npc.gov.cn:8081/FLFG/flfgByID.action?flfgID=34202220&amp;keyword=%E5%85%AC%E5%8F%B8%E6%B3%95&amp;zlsxid=01</a:t>
            </a:r>
          </a:p>
          <a:p>
            <a:endParaRPr lang="zh-CN" altLang="en-US"/>
          </a:p>
        </p:txBody>
      </p:sp>
      <p:sp>
        <p:nvSpPr>
          <p:cNvPr id="4" name="灯片编号占位符 3">
            <a:extLst>
              <a:ext uri="{FF2B5EF4-FFF2-40B4-BE49-F238E27FC236}">
                <a16:creationId xmlns:a16="http://schemas.microsoft.com/office/drawing/2014/main" id="{FE9F16D9-202D-A35F-057C-03E32C2311C5}"/>
              </a:ext>
            </a:extLst>
          </p:cNvPr>
          <p:cNvSpPr>
            <a:spLocks noGrp="1"/>
          </p:cNvSpPr>
          <p:nvPr>
            <p:ph type="sldNum" sz="quarter" idx="5"/>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B22B1D4-685F-4921-9552-0976909CC36B}" type="slidenum">
              <a:rPr lang="en-US" altLang="zh-CN">
                <a:latin typeface="等线" panose="02010600030101010101" pitchFamily="2" charset="-122"/>
              </a:rPr>
              <a:pPr/>
              <a:t>77</a:t>
            </a:fld>
            <a:endParaRPr lang="en-US" altLang="zh-CN">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92649-89FF-DAD2-CF30-0AA73755F1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C4EFE4-DD3F-95D7-1D1C-C260BBFBC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31324C-BDD2-C295-3A97-127A287B4108}"/>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538E9E0B-857D-413D-79A4-803CF5BA5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07F87-C25E-79E4-2191-4E4DA73BDC45}"/>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201528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CBE40-8800-7B0E-D424-D0F079FFCF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0F0FE6-9C2D-CD6A-B1A6-7F687172DB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8390F3-6D13-9315-3F52-1C2476A2C63E}"/>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241E2BC7-F33E-9BF5-FEAD-B4928BCC57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A85664-BF15-7E86-7EF8-C5666EE56662}"/>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305016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6E67FB-BE23-5166-28E9-A2A6E3E86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E0BEC5-5432-0A84-2E59-2820AEA373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50E008-8AE9-7D09-C3B8-06EB3D177809}"/>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10D54997-77EC-50E6-4B87-1267B4C4A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A2E03-5AAE-1BE2-1F39-FFE62D19D9E2}"/>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353163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66020-8082-84FF-3F39-D112A3E215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FD5868-90C0-0455-585A-818E641457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E9A89-5841-171B-5D7A-9A816458A996}"/>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9BAFEFAE-CD4F-7234-7A9F-D38FA0A6B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05DED5-FEFD-9C2F-7EF3-2FE8A53BE281}"/>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165364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939D-ADDF-095A-683F-D890A650AB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FAB784-DE94-B81B-AF93-16661EAAD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3D37CD-9F67-5D08-AAD1-51FBE13C84C5}"/>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C14EDA32-4AB7-C325-CCAC-44A7966E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C3234E-3894-FE9B-09CA-4B430FC3B872}"/>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387510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B13B0-9CBE-36A8-E6AA-FA6610C519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E7C2E3-566B-74B8-732B-614E4FEF5B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66EAC1-9CB4-B1C4-C9E6-21455D4F56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ABE09A-D177-1070-E44A-777A37BC405E}"/>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6" name="页脚占位符 5">
            <a:extLst>
              <a:ext uri="{FF2B5EF4-FFF2-40B4-BE49-F238E27FC236}">
                <a16:creationId xmlns:a16="http://schemas.microsoft.com/office/drawing/2014/main" id="{770DD0AE-DAE6-B408-AE85-FFD937683A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CA61D-5FEA-CBCC-93E6-A915FEC4AB2F}"/>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186635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9B9C6-23DD-68A5-0225-326C76C54F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6CFEE9-2E53-C8BF-6D1B-5E0CB363A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8D658C-D31E-B497-9ADB-10742C317E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156AAB-8E45-6C04-45DC-7D5B8F1D5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ECBA12-A33F-5B21-4A70-4BAE10B6FD6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5BA8AD-8720-AB79-9280-B2364C8A787F}"/>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8" name="页脚占位符 7">
            <a:extLst>
              <a:ext uri="{FF2B5EF4-FFF2-40B4-BE49-F238E27FC236}">
                <a16:creationId xmlns:a16="http://schemas.microsoft.com/office/drawing/2014/main" id="{0047BEDF-2C04-15F8-2FE9-2D1B7FE97D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6A81E7-98D3-D78A-8CE6-917233C388E6}"/>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354658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5A7EA-B20B-0867-C28A-AF99DCF6E0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13972B-A333-71D4-F932-21C4870EAABD}"/>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4" name="页脚占位符 3">
            <a:extLst>
              <a:ext uri="{FF2B5EF4-FFF2-40B4-BE49-F238E27FC236}">
                <a16:creationId xmlns:a16="http://schemas.microsoft.com/office/drawing/2014/main" id="{06EEE7FD-5F89-3EC2-5E91-B77E0E0422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FF3B5C-C791-95C4-533F-807D1A636E4F}"/>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409261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57C85E-DDF3-74C9-5230-FDC4534BB1A3}"/>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3" name="页脚占位符 2">
            <a:extLst>
              <a:ext uri="{FF2B5EF4-FFF2-40B4-BE49-F238E27FC236}">
                <a16:creationId xmlns:a16="http://schemas.microsoft.com/office/drawing/2014/main" id="{002AFEF6-618F-4593-7AA5-0529A7FC7D6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D8EE09-5752-81DB-1A16-EBD5A7316832}"/>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413168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38540-A637-55FE-8D36-EA1B07F1A3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704CB2-16D2-CCE4-28A6-D874598CC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9E8A48-641A-EF75-DC1E-7D012B28B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C43B2C-E36F-BA35-C037-2EDB1A237211}"/>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6" name="页脚占位符 5">
            <a:extLst>
              <a:ext uri="{FF2B5EF4-FFF2-40B4-BE49-F238E27FC236}">
                <a16:creationId xmlns:a16="http://schemas.microsoft.com/office/drawing/2014/main" id="{E225394C-FE74-420D-D017-CA696E9AB7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190D3D-26CD-6300-ECB3-0213321484B7}"/>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193466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0FDF0-5478-AFE5-14E2-407C81B8A1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57A1AD-662C-9F31-B9D5-741B8024F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394C21-2B74-EE88-CF90-3822C5970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3F59F5-4160-120C-BD8D-A858CCBADC7F}"/>
              </a:ext>
            </a:extLst>
          </p:cNvPr>
          <p:cNvSpPr>
            <a:spLocks noGrp="1"/>
          </p:cNvSpPr>
          <p:nvPr>
            <p:ph type="dt" sz="half" idx="10"/>
          </p:nvPr>
        </p:nvSpPr>
        <p:spPr/>
        <p:txBody>
          <a:bodyPr/>
          <a:lstStyle/>
          <a:p>
            <a:fld id="{A20A172D-2218-4230-8421-3491B918FC1D}" type="datetimeFigureOut">
              <a:rPr lang="zh-CN" altLang="en-US" smtClean="0"/>
              <a:t>2023/4/11</a:t>
            </a:fld>
            <a:endParaRPr lang="zh-CN" altLang="en-US"/>
          </a:p>
        </p:txBody>
      </p:sp>
      <p:sp>
        <p:nvSpPr>
          <p:cNvPr id="6" name="页脚占位符 5">
            <a:extLst>
              <a:ext uri="{FF2B5EF4-FFF2-40B4-BE49-F238E27FC236}">
                <a16:creationId xmlns:a16="http://schemas.microsoft.com/office/drawing/2014/main" id="{390B359F-C582-4618-50A4-F3668624CC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9AF86E-A347-22B9-E3EE-5964E54EE9F3}"/>
              </a:ext>
            </a:extLst>
          </p:cNvPr>
          <p:cNvSpPr>
            <a:spLocks noGrp="1"/>
          </p:cNvSpPr>
          <p:nvPr>
            <p:ph type="sldNum" sz="quarter" idx="12"/>
          </p:nvPr>
        </p:nvSpPr>
        <p:spPr/>
        <p:txBody>
          <a:body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423096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FE21FB-DB6C-DA4F-287E-165F3FCD5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4EEE3F-61B4-FA78-77FC-C207E5C0B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2F65E0-D203-14F5-EDBE-0E56B6BFD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A172D-2218-4230-8421-3491B918FC1D}" type="datetimeFigureOut">
              <a:rPr lang="zh-CN" altLang="en-US" smtClean="0"/>
              <a:t>2023/4/11</a:t>
            </a:fld>
            <a:endParaRPr lang="zh-CN" altLang="en-US"/>
          </a:p>
        </p:txBody>
      </p:sp>
      <p:sp>
        <p:nvSpPr>
          <p:cNvPr id="5" name="页脚占位符 4">
            <a:extLst>
              <a:ext uri="{FF2B5EF4-FFF2-40B4-BE49-F238E27FC236}">
                <a16:creationId xmlns:a16="http://schemas.microsoft.com/office/drawing/2014/main" id="{F5314370-708C-7CA7-75EB-C64B99D90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C03D61-8828-3C7F-C9E0-C572FE21B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6805-031B-4B3C-8C13-AE46E1331F2B}" type="slidenum">
              <a:rPr lang="zh-CN" altLang="en-US" smtClean="0"/>
              <a:t>‹#›</a:t>
            </a:fld>
            <a:endParaRPr lang="zh-CN" altLang="en-US"/>
          </a:p>
        </p:txBody>
      </p:sp>
    </p:spTree>
    <p:extLst>
      <p:ext uri="{BB962C8B-B14F-4D97-AF65-F5344CB8AC3E}">
        <p14:creationId xmlns:p14="http://schemas.microsoft.com/office/powerpoint/2010/main" val="135351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1A7E385-973B-C7A6-FFDE-8076048D0C6C}"/>
              </a:ext>
            </a:extLst>
          </p:cNvPr>
          <p:cNvSpPr>
            <a:spLocks noGrp="1" noChangeArrowheads="1"/>
          </p:cNvSpPr>
          <p:nvPr>
            <p:ph type="ctrTitle" idx="4294967295"/>
          </p:nvPr>
        </p:nvSpPr>
        <p:spPr>
          <a:xfrm>
            <a:off x="2208214" y="2133600"/>
            <a:ext cx="8675134" cy="3455988"/>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日常</a:t>
            </a: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企业基本经济业务的会计核算</a:t>
            </a:r>
          </a:p>
        </p:txBody>
      </p:sp>
      <p:pic>
        <p:nvPicPr>
          <p:cNvPr id="20483" name="图片 3">
            <a:extLst>
              <a:ext uri="{FF2B5EF4-FFF2-40B4-BE49-F238E27FC236}">
                <a16:creationId xmlns:a16="http://schemas.microsoft.com/office/drawing/2014/main" id="{29B7DCC6-51CA-5BB7-683F-D179E3859A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251" y="404813"/>
            <a:ext cx="452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BE60A061-401A-CEB9-7657-3F489F223E5F}"/>
              </a:ext>
            </a:extLst>
          </p:cNvPr>
          <p:cNvSpPr>
            <a:spLocks noGrp="1" noChangeArrowheads="1"/>
          </p:cNvSpPr>
          <p:nvPr>
            <p:ph idx="1"/>
          </p:nvPr>
        </p:nvSpPr>
        <p:spPr>
          <a:xfrm>
            <a:off x="2927350" y="692150"/>
            <a:ext cx="6840538" cy="5410200"/>
          </a:xfrm>
        </p:spPr>
        <p:txBody>
          <a:bodyPr rtlCol="0">
            <a:normAutofit/>
          </a:bodyPr>
          <a:lstStyle/>
          <a:p>
            <a:pPr>
              <a:buNone/>
              <a:defRPr/>
            </a:pPr>
            <a:r>
              <a:rPr lang="en-US" altLang="zh-CN" sz="3600" dirty="0">
                <a:latin typeface="+mn-ea"/>
              </a:rPr>
              <a:t>1.</a:t>
            </a:r>
            <a:r>
              <a:rPr lang="zh-CN" altLang="en-US" sz="3600" dirty="0">
                <a:latin typeface="+mn-ea"/>
              </a:rPr>
              <a:t>投资者以现金投资的核算</a:t>
            </a:r>
          </a:p>
          <a:p>
            <a:pPr>
              <a:buNone/>
              <a:defRPr/>
            </a:pPr>
            <a:endParaRPr lang="zh-CN" altLang="en-US" sz="3600" dirty="0">
              <a:latin typeface="+mn-ea"/>
            </a:endParaRPr>
          </a:p>
          <a:p>
            <a:pPr>
              <a:buNone/>
              <a:defRPr/>
            </a:pPr>
            <a:r>
              <a:rPr lang="zh-CN" altLang="en-US" sz="3600" dirty="0">
                <a:latin typeface="+mn-ea"/>
              </a:rPr>
              <a:t>借：银行存款</a:t>
            </a:r>
          </a:p>
          <a:p>
            <a:pPr>
              <a:buNone/>
              <a:defRPr/>
            </a:pPr>
            <a:r>
              <a:rPr lang="zh-CN" altLang="en-US" sz="3600" dirty="0">
                <a:latin typeface="+mn-ea"/>
              </a:rPr>
              <a:t>    </a:t>
            </a:r>
          </a:p>
          <a:p>
            <a:pPr>
              <a:buNone/>
              <a:defRPr/>
            </a:pPr>
            <a:r>
              <a:rPr lang="zh-CN" altLang="en-US" sz="3600" dirty="0">
                <a:latin typeface="+mn-ea"/>
              </a:rPr>
              <a:t>    贷：实收资本</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a:extLst>
              <a:ext uri="{FF2B5EF4-FFF2-40B4-BE49-F238E27FC236}">
                <a16:creationId xmlns:a16="http://schemas.microsoft.com/office/drawing/2014/main" id="{D08161E0-D96C-2FA2-FA34-4F5DF94AA7C2}"/>
              </a:ext>
            </a:extLst>
          </p:cNvPr>
          <p:cNvSpPr>
            <a:spLocks noGrp="1" noChangeArrowheads="1"/>
          </p:cNvSpPr>
          <p:nvPr>
            <p:ph idx="1"/>
          </p:nvPr>
        </p:nvSpPr>
        <p:spPr>
          <a:xfrm>
            <a:off x="2063750" y="1700214"/>
            <a:ext cx="7488238" cy="4105275"/>
          </a:xfrm>
        </p:spPr>
        <p:txBody>
          <a:bodyPr/>
          <a:lstStyle/>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生产工人工资</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生产工人工时</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机器工时</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耗用原材料数量</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成本</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直接成本（原材料、燃料、动力、生产工人工资）</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25000"/>
              </a:lnSpc>
              <a:buFont typeface="Wingdings" panose="05000000000000000000" pitchFamily="2" charset="2"/>
              <a:buChar char="p"/>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产品产量</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4147" name="Rectangle 2">
            <a:extLst>
              <a:ext uri="{FF2B5EF4-FFF2-40B4-BE49-F238E27FC236}">
                <a16:creationId xmlns:a16="http://schemas.microsoft.com/office/drawing/2014/main" id="{BAB7D0A5-DD24-3F69-9A96-BE1AF850A826}"/>
              </a:ext>
            </a:extLst>
          </p:cNvPr>
          <p:cNvSpPr>
            <a:spLocks noGrp="1" noChangeArrowheads="1"/>
          </p:cNvSpPr>
          <p:nvPr>
            <p:ph type="title"/>
          </p:nvPr>
        </p:nvSpPr>
        <p:spPr>
          <a:xfrm>
            <a:off x="2063750" y="765176"/>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制造费用分配方法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EE1FD0FB-D5B1-4546-D5E3-3A07A1000B39}"/>
              </a:ext>
            </a:extLst>
          </p:cNvPr>
          <p:cNvSpPr>
            <a:spLocks noGrp="1" noChangeArrowheads="1"/>
          </p:cNvSpPr>
          <p:nvPr>
            <p:ph idx="1"/>
          </p:nvPr>
        </p:nvSpPr>
        <p:spPr>
          <a:xfrm>
            <a:off x="2063751" y="1123950"/>
            <a:ext cx="7777163"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库存商品</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核算企业库存的各种商品的实际成本。</a:t>
            </a:r>
            <a:endParaRPr lang="en-US" altLang="zh-CN" sz="2400">
              <a:latin typeface="微软雅黑" panose="020B0503020204020204" pitchFamily="34" charset="-122"/>
              <a:ea typeface="微软雅黑" panose="020B0503020204020204" pitchFamily="34" charset="-122"/>
            </a:endParaRPr>
          </a:p>
        </p:txBody>
      </p:sp>
      <p:sp>
        <p:nvSpPr>
          <p:cNvPr id="135171" name="Text Box 10">
            <a:extLst>
              <a:ext uri="{FF2B5EF4-FFF2-40B4-BE49-F238E27FC236}">
                <a16:creationId xmlns:a16="http://schemas.microsoft.com/office/drawing/2014/main" id="{C3418353-8FB7-9919-2F50-599B80C32440}"/>
              </a:ext>
            </a:extLst>
          </p:cNvPr>
          <p:cNvSpPr txBox="1">
            <a:spLocks noChangeArrowheads="1"/>
          </p:cNvSpPr>
          <p:nvPr/>
        </p:nvSpPr>
        <p:spPr bwMode="auto">
          <a:xfrm>
            <a:off x="5303839" y="2924176"/>
            <a:ext cx="2232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库存商品</a:t>
            </a:r>
          </a:p>
        </p:txBody>
      </p:sp>
      <p:sp>
        <p:nvSpPr>
          <p:cNvPr id="135172" name="Line 12">
            <a:extLst>
              <a:ext uri="{FF2B5EF4-FFF2-40B4-BE49-F238E27FC236}">
                <a16:creationId xmlns:a16="http://schemas.microsoft.com/office/drawing/2014/main" id="{220439E7-DC50-D112-55B4-B8AC6D44195F}"/>
              </a:ext>
            </a:extLst>
          </p:cNvPr>
          <p:cNvSpPr>
            <a:spLocks noChangeShapeType="1"/>
          </p:cNvSpPr>
          <p:nvPr/>
        </p:nvSpPr>
        <p:spPr bwMode="auto">
          <a:xfrm>
            <a:off x="2711451" y="3448050"/>
            <a:ext cx="6234113" cy="12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3" name="Line 13">
            <a:extLst>
              <a:ext uri="{FF2B5EF4-FFF2-40B4-BE49-F238E27FC236}">
                <a16:creationId xmlns:a16="http://schemas.microsoft.com/office/drawing/2014/main" id="{BFDFA5C1-9028-1892-96D4-3D76F1C4E3EA}"/>
              </a:ext>
            </a:extLst>
          </p:cNvPr>
          <p:cNvSpPr>
            <a:spLocks noChangeShapeType="1"/>
          </p:cNvSpPr>
          <p:nvPr/>
        </p:nvSpPr>
        <p:spPr bwMode="auto">
          <a:xfrm>
            <a:off x="6070601" y="3476625"/>
            <a:ext cx="17463" cy="11763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4" name="Text Box 14">
            <a:extLst>
              <a:ext uri="{FF2B5EF4-FFF2-40B4-BE49-F238E27FC236}">
                <a16:creationId xmlns:a16="http://schemas.microsoft.com/office/drawing/2014/main" id="{96B98749-DCD5-6B08-774E-EEF479DE62C6}"/>
              </a:ext>
            </a:extLst>
          </p:cNvPr>
          <p:cNvSpPr txBox="1">
            <a:spLocks noChangeArrowheads="1"/>
          </p:cNvSpPr>
          <p:nvPr/>
        </p:nvSpPr>
        <p:spPr bwMode="auto">
          <a:xfrm>
            <a:off x="1774826" y="3665538"/>
            <a:ext cx="4168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完工验收入库的产成品</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购入商品</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35175" name="Text Box 15">
            <a:extLst>
              <a:ext uri="{FF2B5EF4-FFF2-40B4-BE49-F238E27FC236}">
                <a16:creationId xmlns:a16="http://schemas.microsoft.com/office/drawing/2014/main" id="{DB44DF5B-595C-B1AA-3A80-09515B7413A5}"/>
              </a:ext>
            </a:extLst>
          </p:cNvPr>
          <p:cNvSpPr txBox="1">
            <a:spLocks noChangeArrowheads="1"/>
          </p:cNvSpPr>
          <p:nvPr/>
        </p:nvSpPr>
        <p:spPr bwMode="auto">
          <a:xfrm>
            <a:off x="6088064" y="3665538"/>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销售的产成品</a:t>
            </a: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商品</a:t>
            </a:r>
            <a:r>
              <a:rPr lang="en-US" altLang="zh-CN" sz="2000" b="1">
                <a:solidFill>
                  <a:schemeClr val="tx1"/>
                </a:solidFill>
                <a:ea typeface="黑体" panose="02010609060101010101" pitchFamily="49" charset="-122"/>
              </a:rPr>
              <a:t>)</a:t>
            </a:r>
          </a:p>
        </p:txBody>
      </p:sp>
      <p:sp>
        <p:nvSpPr>
          <p:cNvPr id="135176" name="Line 16">
            <a:extLst>
              <a:ext uri="{FF2B5EF4-FFF2-40B4-BE49-F238E27FC236}">
                <a16:creationId xmlns:a16="http://schemas.microsoft.com/office/drawing/2014/main" id="{78B29412-B180-C35F-CDCC-FA453EF467A7}"/>
              </a:ext>
            </a:extLst>
          </p:cNvPr>
          <p:cNvSpPr>
            <a:spLocks noChangeShapeType="1"/>
          </p:cNvSpPr>
          <p:nvPr/>
        </p:nvSpPr>
        <p:spPr bwMode="auto">
          <a:xfrm flipV="1">
            <a:off x="2711451" y="4264026"/>
            <a:ext cx="6234113" cy="31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7" name="Text Box 17">
            <a:extLst>
              <a:ext uri="{FF2B5EF4-FFF2-40B4-BE49-F238E27FC236}">
                <a16:creationId xmlns:a16="http://schemas.microsoft.com/office/drawing/2014/main" id="{FBBAF529-FC6A-4B68-3E8A-3D2078C4DAF9}"/>
              </a:ext>
            </a:extLst>
          </p:cNvPr>
          <p:cNvSpPr txBox="1">
            <a:spLocks noChangeArrowheads="1"/>
          </p:cNvSpPr>
          <p:nvPr/>
        </p:nvSpPr>
        <p:spPr bwMode="auto">
          <a:xfrm>
            <a:off x="2020889" y="5343525"/>
            <a:ext cx="81359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按库存商品的种类、品种和规格设置明细账</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135178" name="Text Box 14">
            <a:extLst>
              <a:ext uri="{FF2B5EF4-FFF2-40B4-BE49-F238E27FC236}">
                <a16:creationId xmlns:a16="http://schemas.microsoft.com/office/drawing/2014/main" id="{270432E0-8D4A-EEC7-96BB-9AB8BD0F74E5}"/>
              </a:ext>
            </a:extLst>
          </p:cNvPr>
          <p:cNvSpPr txBox="1">
            <a:spLocks noChangeArrowheads="1"/>
          </p:cNvSpPr>
          <p:nvPr/>
        </p:nvSpPr>
        <p:spPr bwMode="auto">
          <a:xfrm>
            <a:off x="1774826" y="4313238"/>
            <a:ext cx="4168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库存各种商品的实际成本</a:t>
            </a:r>
            <a:r>
              <a:rPr lang="en-US" altLang="zh-CN" sz="2000" b="1">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DE8C93F-C774-0F3B-3BE0-8BCBBE3B470E}"/>
              </a:ext>
            </a:extLst>
          </p:cNvPr>
          <p:cNvSpPr>
            <a:spLocks noGrp="1" noChangeArrowheads="1"/>
          </p:cNvSpPr>
          <p:nvPr>
            <p:ph idx="1"/>
          </p:nvPr>
        </p:nvSpPr>
        <p:spPr>
          <a:xfrm>
            <a:off x="2351089" y="1052513"/>
            <a:ext cx="7621587" cy="5410200"/>
          </a:xfrm>
        </p:spPr>
        <p:txBody>
          <a:bodyPr/>
          <a:lstStyle/>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solidFill>
                  <a:srgbClr val="00B0F0"/>
                </a:solidFill>
                <a:latin typeface="微软雅黑" panose="020B0503020204020204" pitchFamily="34" charset="-122"/>
                <a:ea typeface="微软雅黑" panose="020B0503020204020204" pitchFamily="34" charset="-122"/>
              </a:rPr>
              <a:t>制造费用分配</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借：生产成本</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贷：制造费用</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solidFill>
                  <a:srgbClr val="00B0F0"/>
                </a:solidFill>
                <a:latin typeface="微软雅黑" panose="020B0503020204020204" pitchFamily="34" charset="-122"/>
                <a:ea typeface="微软雅黑" panose="020B0503020204020204" pitchFamily="34" charset="-122"/>
              </a:rPr>
              <a:t>完工验收入库</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借：库存商品</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贷：生产成本</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72FB9167-D8B4-81F4-6116-F3FBA8D12162}"/>
              </a:ext>
            </a:extLst>
          </p:cNvPr>
          <p:cNvSpPr>
            <a:spLocks noGrp="1" noChangeArrowheads="1"/>
          </p:cNvSpPr>
          <p:nvPr>
            <p:ph idx="1"/>
          </p:nvPr>
        </p:nvSpPr>
        <p:spPr>
          <a:xfrm>
            <a:off x="1919289" y="620714"/>
            <a:ext cx="8497887" cy="5832475"/>
          </a:xfrm>
        </p:spPr>
        <p:txBody>
          <a:bodyPr>
            <a:normAutofit/>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3-23</a:t>
            </a:r>
          </a:p>
          <a:p>
            <a:pPr marL="0" indent="0">
              <a:lnSpc>
                <a:spcPct val="120000"/>
              </a:lnSpc>
              <a:spcBef>
                <a:spcPts val="0"/>
              </a:spcBef>
              <a:buNone/>
            </a:pP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日按生产工人工资比例分配制造费用，会计分录如下：</a:t>
            </a:r>
          </a:p>
          <a:p>
            <a:pPr marL="0" indent="0">
              <a:lnSpc>
                <a:spcPct val="12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甲产品应分配的制造费用：</a:t>
            </a:r>
            <a:r>
              <a:rPr lang="en-US" altLang="zh-CN" sz="2400" dirty="0">
                <a:solidFill>
                  <a:srgbClr val="00B0F0"/>
                </a:solidFill>
                <a:latin typeface="微软雅黑" panose="020B0503020204020204" pitchFamily="34" charset="-122"/>
                <a:ea typeface="微软雅黑" panose="020B0503020204020204" pitchFamily="34" charset="-122"/>
              </a:rPr>
              <a:t>57 000÷</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57 000+34 200</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 77 800=48 625</a:t>
            </a:r>
            <a:r>
              <a:rPr lang="zh-CN" altLang="en-US" sz="2400" dirty="0">
                <a:solidFill>
                  <a:srgbClr val="00B0F0"/>
                </a:solidFill>
                <a:latin typeface="微软雅黑" panose="020B0503020204020204" pitchFamily="34" charset="-122"/>
                <a:ea typeface="微软雅黑" panose="020B0503020204020204" pitchFamily="34" charset="-122"/>
              </a:rPr>
              <a:t>元</a:t>
            </a:r>
          </a:p>
          <a:p>
            <a:pPr marL="0" indent="0">
              <a:lnSpc>
                <a:spcPct val="12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乙产品应分配的制造费用：</a:t>
            </a:r>
            <a:r>
              <a:rPr lang="en-US" altLang="zh-CN" sz="2400" dirty="0">
                <a:solidFill>
                  <a:srgbClr val="00B0F0"/>
                </a:solidFill>
                <a:latin typeface="微软雅黑" panose="020B0503020204020204" pitchFamily="34" charset="-122"/>
                <a:ea typeface="微软雅黑" panose="020B0503020204020204" pitchFamily="34" charset="-122"/>
              </a:rPr>
              <a:t>34 200÷</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57 000+34 200</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 77 800=29 175</a:t>
            </a:r>
            <a:r>
              <a:rPr lang="zh-CN" altLang="en-US" sz="2400" dirty="0">
                <a:solidFill>
                  <a:srgbClr val="00B0F0"/>
                </a:solidFill>
                <a:latin typeface="微软雅黑" panose="020B0503020204020204" pitchFamily="34" charset="-122"/>
                <a:ea typeface="微软雅黑" panose="020B0503020204020204" pitchFamily="34" charset="-122"/>
              </a:rPr>
              <a:t>元</a:t>
            </a:r>
          </a:p>
          <a:p>
            <a:pPr marL="0">
              <a:buNone/>
            </a:pP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制造费用分配</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借：生产成本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48625</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29175</a:t>
            </a:r>
          </a:p>
          <a:p>
            <a:pPr marL="0">
              <a:buNone/>
            </a:pPr>
            <a:r>
              <a:rPr lang="zh-CN" altLang="en-US" sz="2400" dirty="0">
                <a:latin typeface="微软雅黑" panose="020B0503020204020204" pitchFamily="34" charset="-122"/>
                <a:ea typeface="微软雅黑" panose="020B0503020204020204" pitchFamily="34" charset="-122"/>
              </a:rPr>
              <a:t>       贷：制造费用                                              </a:t>
            </a:r>
            <a:r>
              <a:rPr lang="en-US" altLang="zh-CN" sz="2400" dirty="0">
                <a:latin typeface="微软雅黑" panose="020B0503020204020204" pitchFamily="34" charset="-122"/>
                <a:ea typeface="微软雅黑" panose="020B0503020204020204" pitchFamily="34" charset="-122"/>
              </a:rPr>
              <a:t>77800</a:t>
            </a:r>
          </a:p>
          <a:p>
            <a:pPr marL="0" indent="0">
              <a:lnSpc>
                <a:spcPct val="120000"/>
              </a:lnSpc>
              <a:spcBef>
                <a:spcPts val="0"/>
              </a:spcBef>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72FB9167-D8B4-81F4-6116-F3FBA8D12162}"/>
              </a:ext>
            </a:extLst>
          </p:cNvPr>
          <p:cNvSpPr>
            <a:spLocks noGrp="1" noChangeArrowheads="1"/>
          </p:cNvSpPr>
          <p:nvPr>
            <p:ph idx="1"/>
          </p:nvPr>
        </p:nvSpPr>
        <p:spPr>
          <a:xfrm>
            <a:off x="1919289" y="620714"/>
            <a:ext cx="8497887" cy="5832475"/>
          </a:xfrm>
        </p:spPr>
        <p:txBody>
          <a:bodyPr>
            <a:normAutofit/>
          </a:bodyPr>
          <a:lstStyle/>
          <a:p>
            <a:pPr marL="0" indent="0">
              <a:lnSpc>
                <a:spcPct val="12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3-24</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日，本月生产的甲产品</a:t>
            </a:r>
            <a:r>
              <a:rPr lang="en-US" altLang="zh-CN" sz="2400" dirty="0">
                <a:solidFill>
                  <a:srgbClr val="00B0F0"/>
                </a:solidFill>
                <a:latin typeface="微软雅黑" panose="020B0503020204020204" pitchFamily="34" charset="-122"/>
                <a:ea typeface="微软雅黑" panose="020B0503020204020204" pitchFamily="34" charset="-122"/>
              </a:rPr>
              <a:t>100</a:t>
            </a:r>
            <a:r>
              <a:rPr lang="zh-CN" altLang="en-US" sz="2400" dirty="0">
                <a:solidFill>
                  <a:srgbClr val="00B0F0"/>
                </a:solidFill>
                <a:latin typeface="微软雅黑" panose="020B0503020204020204" pitchFamily="34" charset="-122"/>
                <a:ea typeface="微软雅黑" panose="020B0503020204020204" pitchFamily="34" charset="-122"/>
              </a:rPr>
              <a:t>件和乙产品</a:t>
            </a:r>
            <a:r>
              <a:rPr lang="en-US" altLang="zh-CN" sz="2400" dirty="0">
                <a:solidFill>
                  <a:srgbClr val="00B0F0"/>
                </a:solidFill>
                <a:latin typeface="微软雅黑" panose="020B0503020204020204" pitchFamily="34" charset="-122"/>
                <a:ea typeface="微软雅黑" panose="020B0503020204020204" pitchFamily="34" charset="-122"/>
              </a:rPr>
              <a:t>100</a:t>
            </a:r>
            <a:r>
              <a:rPr lang="zh-CN" altLang="en-US" sz="2400" dirty="0">
                <a:solidFill>
                  <a:srgbClr val="00B0F0"/>
                </a:solidFill>
                <a:latin typeface="微软雅黑" panose="020B0503020204020204" pitchFamily="34" charset="-122"/>
                <a:ea typeface="微软雅黑" panose="020B0503020204020204" pitchFamily="34" charset="-122"/>
              </a:rPr>
              <a:t>件已经全部生产完工并已验收入库。甲产品完工产品成本</a:t>
            </a:r>
            <a:r>
              <a:rPr lang="en-US" altLang="zh-CN" sz="2400" dirty="0">
                <a:solidFill>
                  <a:srgbClr val="00B0F0"/>
                </a:solidFill>
                <a:latin typeface="微软雅黑" panose="020B0503020204020204" pitchFamily="34" charset="-122"/>
                <a:ea typeface="微软雅黑" panose="020B0503020204020204" pitchFamily="34" charset="-122"/>
              </a:rPr>
              <a:t>225 625</a:t>
            </a:r>
            <a:r>
              <a:rPr lang="zh-CN" altLang="en-US" sz="2400" dirty="0">
                <a:solidFill>
                  <a:srgbClr val="00B0F0"/>
                </a:solidFill>
                <a:latin typeface="微软雅黑" panose="020B0503020204020204" pitchFamily="34" charset="-122"/>
                <a:ea typeface="微软雅黑" panose="020B0503020204020204" pitchFamily="34" charset="-122"/>
              </a:rPr>
              <a:t>元，乙产品完工产品成本</a:t>
            </a:r>
            <a:r>
              <a:rPr lang="en-US" altLang="zh-CN" sz="2400" dirty="0">
                <a:solidFill>
                  <a:srgbClr val="00B0F0"/>
                </a:solidFill>
                <a:latin typeface="微软雅黑" panose="020B0503020204020204" pitchFamily="34" charset="-122"/>
                <a:ea typeface="微软雅黑" panose="020B0503020204020204" pitchFamily="34" charset="-122"/>
              </a:rPr>
              <a:t>143 375</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产品验收入库</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借：库存商品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225625</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143375</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贷：生产成本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225625</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143375</a:t>
            </a:r>
          </a:p>
        </p:txBody>
      </p:sp>
    </p:spTree>
    <p:extLst>
      <p:ext uri="{BB962C8B-B14F-4D97-AF65-F5344CB8AC3E}">
        <p14:creationId xmlns:p14="http://schemas.microsoft.com/office/powerpoint/2010/main" val="15758185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a:extLst>
              <a:ext uri="{FF2B5EF4-FFF2-40B4-BE49-F238E27FC236}">
                <a16:creationId xmlns:a16="http://schemas.microsoft.com/office/drawing/2014/main" id="{2818F86B-E5FE-E012-D16B-2EC25CDFB387}"/>
              </a:ext>
            </a:extLst>
          </p:cNvPr>
          <p:cNvSpPr>
            <a:spLocks noGrp="1" noChangeArrowheads="1"/>
          </p:cNvSpPr>
          <p:nvPr>
            <p:ph type="title"/>
          </p:nvPr>
        </p:nvSpPr>
        <p:spPr>
          <a:xfrm>
            <a:off x="3559038" y="2712556"/>
            <a:ext cx="6859588" cy="823913"/>
          </a:xfrm>
        </p:spPr>
        <p:txBody>
          <a:bodyPr>
            <a:normAutofit/>
          </a:bodyPr>
          <a:lstStyle/>
          <a:p>
            <a:pPr eaLnBrk="1" hangingPunct="1"/>
            <a:r>
              <a:rPr lang="en-US" altLang="zh-CN" sz="4000" dirty="0">
                <a:latin typeface="微软雅黑" panose="020B0503020204020204" pitchFamily="34" charset="-122"/>
                <a:ea typeface="微软雅黑" panose="020B0503020204020204" pitchFamily="34" charset="-122"/>
              </a:rPr>
              <a:t>3.2.3</a:t>
            </a:r>
            <a:r>
              <a:rPr lang="zh-CN" altLang="en-US" sz="4000" dirty="0">
                <a:latin typeface="微软雅黑" panose="020B0503020204020204" pitchFamily="34" charset="-122"/>
                <a:ea typeface="微软雅黑" panose="020B0503020204020204" pitchFamily="34" charset="-122"/>
              </a:rPr>
              <a:t>、销售核算</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77CA378D-47A3-148B-B116-692DCD865032}"/>
              </a:ext>
            </a:extLst>
          </p:cNvPr>
          <p:cNvSpPr>
            <a:spLocks noGrp="1" noChangeArrowheads="1"/>
          </p:cNvSpPr>
          <p:nvPr>
            <p:ph idx="1"/>
          </p:nvPr>
        </p:nvSpPr>
        <p:spPr>
          <a:xfrm>
            <a:off x="2513013" y="1484313"/>
            <a:ext cx="7345362" cy="360045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主营业务收支核算：商品销售</a:t>
            </a:r>
            <a:endParaRPr lang="en-US" altLang="zh-CN" dirty="0">
              <a:latin typeface="微软雅黑" panose="020B0503020204020204" pitchFamily="34" charset="-122"/>
              <a:ea typeface="微软雅黑" panose="020B0503020204020204" pitchFamily="34" charset="-122"/>
            </a:endParaRPr>
          </a:p>
          <a:p>
            <a:pPr marL="0" indent="0">
              <a:buNone/>
              <a:defRPr/>
            </a:pP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dirty="0">
                <a:latin typeface="微软雅黑" panose="020B0503020204020204" pitchFamily="34" charset="-122"/>
                <a:ea typeface="微软雅黑" panose="020B0503020204020204" pitchFamily="34" charset="-122"/>
              </a:rPr>
              <a:t>常见收款方式：</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即时收款：一手收钱一手发货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提前预收款：先收钱后发货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信用赊销：先发货后收钱</a:t>
            </a:r>
            <a:endParaRPr lang="en-US" altLang="zh-CN" sz="2400" dirty="0">
              <a:latin typeface="微软雅黑" panose="020B0503020204020204" pitchFamily="34" charset="-122"/>
              <a:ea typeface="微软雅黑" panose="020B0503020204020204" pitchFamily="34" charset="-122"/>
            </a:endParaRPr>
          </a:p>
        </p:txBody>
      </p:sp>
      <p:sp>
        <p:nvSpPr>
          <p:cNvPr id="145411" name="Rectangle 2">
            <a:extLst>
              <a:ext uri="{FF2B5EF4-FFF2-40B4-BE49-F238E27FC236}">
                <a16:creationId xmlns:a16="http://schemas.microsoft.com/office/drawing/2014/main" id="{2818F86B-E5FE-E012-D16B-2EC25CDFB387}"/>
              </a:ext>
            </a:extLst>
          </p:cNvPr>
          <p:cNvSpPr>
            <a:spLocks noGrp="1" noChangeArrowheads="1"/>
          </p:cNvSpPr>
          <p:nvPr>
            <p:ph type="title"/>
          </p:nvPr>
        </p:nvSpPr>
        <p:spPr>
          <a:xfrm>
            <a:off x="2495550" y="476251"/>
            <a:ext cx="6859588" cy="823913"/>
          </a:xfrm>
        </p:spPr>
        <p:txBody>
          <a:bodyPr/>
          <a:lstStyle/>
          <a:p>
            <a:pPr eaLnBrk="1" hangingPunct="1"/>
            <a:r>
              <a:rPr lang="zh-CN" altLang="en-US" sz="3200" dirty="0">
                <a:latin typeface="微软雅黑" panose="020B0503020204020204" pitchFamily="34" charset="-122"/>
                <a:ea typeface="微软雅黑" panose="020B0503020204020204" pitchFamily="34" charset="-122"/>
              </a:rPr>
              <a:t>销售业务的核算</a:t>
            </a:r>
          </a:p>
        </p:txBody>
      </p:sp>
      <p:sp>
        <p:nvSpPr>
          <p:cNvPr id="145412" name="Rectangle 3">
            <a:extLst>
              <a:ext uri="{FF2B5EF4-FFF2-40B4-BE49-F238E27FC236}">
                <a16:creationId xmlns:a16="http://schemas.microsoft.com/office/drawing/2014/main" id="{AAAAA771-2BBF-00DC-C54C-961E954A37C3}"/>
              </a:ext>
            </a:extLst>
          </p:cNvPr>
          <p:cNvSpPr txBox="1">
            <a:spLocks noChangeArrowheads="1"/>
          </p:cNvSpPr>
          <p:nvPr/>
        </p:nvSpPr>
        <p:spPr bwMode="auto">
          <a:xfrm>
            <a:off x="7751763" y="3141663"/>
            <a:ext cx="14541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银行存款</a:t>
            </a:r>
          </a:p>
        </p:txBody>
      </p:sp>
      <p:sp>
        <p:nvSpPr>
          <p:cNvPr id="145413" name="Rectangle 3">
            <a:extLst>
              <a:ext uri="{FF2B5EF4-FFF2-40B4-BE49-F238E27FC236}">
                <a16:creationId xmlns:a16="http://schemas.microsoft.com/office/drawing/2014/main" id="{39DDA790-3C58-AD15-0393-AFFABCA7D3A3}"/>
              </a:ext>
            </a:extLst>
          </p:cNvPr>
          <p:cNvSpPr txBox="1">
            <a:spLocks noChangeArrowheads="1"/>
          </p:cNvSpPr>
          <p:nvPr/>
        </p:nvSpPr>
        <p:spPr bwMode="auto">
          <a:xfrm>
            <a:off x="7751763" y="3619501"/>
            <a:ext cx="1454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预收账款</a:t>
            </a:r>
          </a:p>
        </p:txBody>
      </p:sp>
      <p:sp>
        <p:nvSpPr>
          <p:cNvPr id="145414" name="Rectangle 3">
            <a:extLst>
              <a:ext uri="{FF2B5EF4-FFF2-40B4-BE49-F238E27FC236}">
                <a16:creationId xmlns:a16="http://schemas.microsoft.com/office/drawing/2014/main" id="{F661D195-AAA2-9EAF-1400-B80BAC1F7A13}"/>
              </a:ext>
            </a:extLst>
          </p:cNvPr>
          <p:cNvSpPr txBox="1">
            <a:spLocks noChangeArrowheads="1"/>
          </p:cNvSpPr>
          <p:nvPr/>
        </p:nvSpPr>
        <p:spPr bwMode="auto">
          <a:xfrm>
            <a:off x="7751763" y="4097338"/>
            <a:ext cx="14541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应收账款</a:t>
            </a:r>
          </a:p>
        </p:txBody>
      </p:sp>
    </p:spTree>
    <p:extLst>
      <p:ext uri="{BB962C8B-B14F-4D97-AF65-F5344CB8AC3E}">
        <p14:creationId xmlns:p14="http://schemas.microsoft.com/office/powerpoint/2010/main" val="38966840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0487478-7FD0-6E87-D847-1EB104D67313}"/>
              </a:ext>
            </a:extLst>
          </p:cNvPr>
          <p:cNvSpPr>
            <a:spLocks noGrp="1" noChangeArrowheads="1"/>
          </p:cNvSpPr>
          <p:nvPr>
            <p:ph idx="1"/>
          </p:nvPr>
        </p:nvSpPr>
        <p:spPr>
          <a:xfrm>
            <a:off x="2135189" y="1484313"/>
            <a:ext cx="8281987" cy="360045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商品销售涉及的常见会计科目和账户：</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主营业务收入</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主营业务成本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应收账款</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坏账准备</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资产减值损失</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合同负债</a:t>
            </a:r>
            <a:endParaRPr lang="en-US" altLang="zh-CN" sz="2400" dirty="0">
              <a:latin typeface="微软雅黑" panose="020B0503020204020204" pitchFamily="34" charset="-122"/>
              <a:ea typeface="微软雅黑" panose="020B0503020204020204" pitchFamily="34" charset="-122"/>
            </a:endParaRPr>
          </a:p>
        </p:txBody>
      </p:sp>
      <p:sp>
        <p:nvSpPr>
          <p:cNvPr id="146435" name="Rectangle 2">
            <a:extLst>
              <a:ext uri="{FF2B5EF4-FFF2-40B4-BE49-F238E27FC236}">
                <a16:creationId xmlns:a16="http://schemas.microsoft.com/office/drawing/2014/main" id="{7D168380-825E-91FF-DEA1-E2094AAE5064}"/>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主营业务收支核算</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3">
            <a:extLst>
              <a:ext uri="{FF2B5EF4-FFF2-40B4-BE49-F238E27FC236}">
                <a16:creationId xmlns:a16="http://schemas.microsoft.com/office/drawing/2014/main" id="{7BDB6868-83C5-2794-813D-817C626710E8}"/>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主营业务收入</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核算企业销售商品、提供劳务、让渡资产使用权等日常主营业务所产生的收入。</a:t>
            </a:r>
            <a:endParaRPr lang="en-US" altLang="zh-CN" sz="2400">
              <a:latin typeface="微软雅黑" panose="020B0503020204020204" pitchFamily="34" charset="-122"/>
              <a:ea typeface="微软雅黑" panose="020B0503020204020204" pitchFamily="34" charset="-122"/>
            </a:endParaRPr>
          </a:p>
        </p:txBody>
      </p:sp>
      <p:sp>
        <p:nvSpPr>
          <p:cNvPr id="147459" name="Text Box 10">
            <a:extLst>
              <a:ext uri="{FF2B5EF4-FFF2-40B4-BE49-F238E27FC236}">
                <a16:creationId xmlns:a16="http://schemas.microsoft.com/office/drawing/2014/main" id="{619FC829-89CC-3084-3FBD-DD3F6C53D9AF}"/>
              </a:ext>
            </a:extLst>
          </p:cNvPr>
          <p:cNvSpPr txBox="1">
            <a:spLocks noChangeArrowheads="1"/>
          </p:cNvSpPr>
          <p:nvPr/>
        </p:nvSpPr>
        <p:spPr bwMode="auto">
          <a:xfrm>
            <a:off x="4730751" y="2863851"/>
            <a:ext cx="288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主营业务收入</a:t>
            </a:r>
          </a:p>
        </p:txBody>
      </p:sp>
      <p:sp>
        <p:nvSpPr>
          <p:cNvPr id="147460" name="Line 12">
            <a:extLst>
              <a:ext uri="{FF2B5EF4-FFF2-40B4-BE49-F238E27FC236}">
                <a16:creationId xmlns:a16="http://schemas.microsoft.com/office/drawing/2014/main" id="{EB967D60-CAD2-FEB3-C0B3-5725560BB294}"/>
              </a:ext>
            </a:extLst>
          </p:cNvPr>
          <p:cNvSpPr>
            <a:spLocks noChangeShapeType="1"/>
          </p:cNvSpPr>
          <p:nvPr/>
        </p:nvSpPr>
        <p:spPr bwMode="auto">
          <a:xfrm>
            <a:off x="3000375" y="3414714"/>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461" name="Line 13">
            <a:extLst>
              <a:ext uri="{FF2B5EF4-FFF2-40B4-BE49-F238E27FC236}">
                <a16:creationId xmlns:a16="http://schemas.microsoft.com/office/drawing/2014/main" id="{55425ADB-6210-0E8E-EFE3-44530EFDA789}"/>
              </a:ext>
            </a:extLst>
          </p:cNvPr>
          <p:cNvSpPr>
            <a:spLocks noChangeShapeType="1"/>
          </p:cNvSpPr>
          <p:nvPr/>
        </p:nvSpPr>
        <p:spPr bwMode="auto">
          <a:xfrm>
            <a:off x="5859463" y="3414713"/>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462" name="Text Box 14">
            <a:extLst>
              <a:ext uri="{FF2B5EF4-FFF2-40B4-BE49-F238E27FC236}">
                <a16:creationId xmlns:a16="http://schemas.microsoft.com/office/drawing/2014/main" id="{2F547EA5-B434-039E-C2A7-83FCF3EFE293}"/>
              </a:ext>
            </a:extLst>
          </p:cNvPr>
          <p:cNvSpPr txBox="1">
            <a:spLocks noChangeArrowheads="1"/>
          </p:cNvSpPr>
          <p:nvPr/>
        </p:nvSpPr>
        <p:spPr bwMode="auto">
          <a:xfrm>
            <a:off x="3000376" y="3636963"/>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结转至本年利润</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47463" name="Text Box 15">
            <a:extLst>
              <a:ext uri="{FF2B5EF4-FFF2-40B4-BE49-F238E27FC236}">
                <a16:creationId xmlns:a16="http://schemas.microsoft.com/office/drawing/2014/main" id="{42A8FEAD-EC9A-2ADD-7346-6C72E8EE0F24}"/>
              </a:ext>
            </a:extLst>
          </p:cNvPr>
          <p:cNvSpPr txBox="1">
            <a:spLocks noChangeArrowheads="1"/>
          </p:cNvSpPr>
          <p:nvPr/>
        </p:nvSpPr>
        <p:spPr bwMode="auto">
          <a:xfrm>
            <a:off x="6226176" y="36385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实现的收入</a:t>
            </a:r>
            <a:r>
              <a:rPr lang="en-US" altLang="zh-CN" sz="2000" b="1">
                <a:solidFill>
                  <a:schemeClr val="tx1"/>
                </a:solidFill>
                <a:ea typeface="黑体" panose="02010609060101010101" pitchFamily="49" charset="-122"/>
              </a:rPr>
              <a:t>)</a:t>
            </a:r>
          </a:p>
        </p:txBody>
      </p:sp>
      <p:sp>
        <p:nvSpPr>
          <p:cNvPr id="147464" name="Line 16">
            <a:extLst>
              <a:ext uri="{FF2B5EF4-FFF2-40B4-BE49-F238E27FC236}">
                <a16:creationId xmlns:a16="http://schemas.microsoft.com/office/drawing/2014/main" id="{12602048-300B-296A-7E7C-F61A7F476283}"/>
              </a:ext>
            </a:extLst>
          </p:cNvPr>
          <p:cNvSpPr>
            <a:spLocks noChangeShapeType="1"/>
          </p:cNvSpPr>
          <p:nvPr/>
        </p:nvSpPr>
        <p:spPr bwMode="auto">
          <a:xfrm>
            <a:off x="5087938" y="4481513"/>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465" name="Text Box 18">
            <a:extLst>
              <a:ext uri="{FF2B5EF4-FFF2-40B4-BE49-F238E27FC236}">
                <a16:creationId xmlns:a16="http://schemas.microsoft.com/office/drawing/2014/main" id="{3E471935-A6DE-BACD-AC45-55B4E883E346}"/>
              </a:ext>
            </a:extLst>
          </p:cNvPr>
          <p:cNvSpPr txBox="1">
            <a:spLocks noChangeArrowheads="1"/>
          </p:cNvSpPr>
          <p:nvPr/>
        </p:nvSpPr>
        <p:spPr bwMode="auto">
          <a:xfrm>
            <a:off x="4440238" y="5159375"/>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按主营业务种类设置明细账</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45B5D276-7004-E6F5-D9E3-315501203E51}"/>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主营业务成本</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核算企业因确认销售商品、提供劳务、让渡资产使用权等主营业务收入应结转的成本。</a:t>
            </a:r>
            <a:endParaRPr lang="en-US" altLang="zh-CN" sz="2400">
              <a:latin typeface="微软雅黑" panose="020B0503020204020204" pitchFamily="34" charset="-122"/>
              <a:ea typeface="微软雅黑" panose="020B0503020204020204" pitchFamily="34" charset="-122"/>
            </a:endParaRPr>
          </a:p>
        </p:txBody>
      </p:sp>
      <p:sp>
        <p:nvSpPr>
          <p:cNvPr id="148483" name="Text Box 10">
            <a:extLst>
              <a:ext uri="{FF2B5EF4-FFF2-40B4-BE49-F238E27FC236}">
                <a16:creationId xmlns:a16="http://schemas.microsoft.com/office/drawing/2014/main" id="{DBD9E5A1-115E-8484-C198-D133398E9B56}"/>
              </a:ext>
            </a:extLst>
          </p:cNvPr>
          <p:cNvSpPr txBox="1">
            <a:spLocks noChangeArrowheads="1"/>
          </p:cNvSpPr>
          <p:nvPr/>
        </p:nvSpPr>
        <p:spPr bwMode="auto">
          <a:xfrm>
            <a:off x="4730751" y="2863851"/>
            <a:ext cx="288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主营业务成本</a:t>
            </a:r>
          </a:p>
        </p:txBody>
      </p:sp>
      <p:sp>
        <p:nvSpPr>
          <p:cNvPr id="148484" name="Line 12">
            <a:extLst>
              <a:ext uri="{FF2B5EF4-FFF2-40B4-BE49-F238E27FC236}">
                <a16:creationId xmlns:a16="http://schemas.microsoft.com/office/drawing/2014/main" id="{1432F922-3DFA-5CC0-B400-B5CA9D230824}"/>
              </a:ext>
            </a:extLst>
          </p:cNvPr>
          <p:cNvSpPr>
            <a:spLocks noChangeShapeType="1"/>
          </p:cNvSpPr>
          <p:nvPr/>
        </p:nvSpPr>
        <p:spPr bwMode="auto">
          <a:xfrm>
            <a:off x="3000375" y="3414714"/>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485" name="Line 13">
            <a:extLst>
              <a:ext uri="{FF2B5EF4-FFF2-40B4-BE49-F238E27FC236}">
                <a16:creationId xmlns:a16="http://schemas.microsoft.com/office/drawing/2014/main" id="{20D235E4-3F84-3D79-84D7-61568873494F}"/>
              </a:ext>
            </a:extLst>
          </p:cNvPr>
          <p:cNvSpPr>
            <a:spLocks noChangeShapeType="1"/>
          </p:cNvSpPr>
          <p:nvPr/>
        </p:nvSpPr>
        <p:spPr bwMode="auto">
          <a:xfrm>
            <a:off x="5859463" y="3414713"/>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486" name="Text Box 14">
            <a:extLst>
              <a:ext uri="{FF2B5EF4-FFF2-40B4-BE49-F238E27FC236}">
                <a16:creationId xmlns:a16="http://schemas.microsoft.com/office/drawing/2014/main" id="{D9B4B6A6-1098-B3D3-C6BF-A8CC00E40B34}"/>
              </a:ext>
            </a:extLst>
          </p:cNvPr>
          <p:cNvSpPr txBox="1">
            <a:spLocks noChangeArrowheads="1"/>
          </p:cNvSpPr>
          <p:nvPr/>
        </p:nvSpPr>
        <p:spPr bwMode="auto">
          <a:xfrm>
            <a:off x="3000376" y="3636963"/>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发生的成本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48487" name="Text Box 15">
            <a:extLst>
              <a:ext uri="{FF2B5EF4-FFF2-40B4-BE49-F238E27FC236}">
                <a16:creationId xmlns:a16="http://schemas.microsoft.com/office/drawing/2014/main" id="{AC80A8ED-F349-719F-1944-16F63F9D5115}"/>
              </a:ext>
            </a:extLst>
          </p:cNvPr>
          <p:cNvSpPr txBox="1">
            <a:spLocks noChangeArrowheads="1"/>
          </p:cNvSpPr>
          <p:nvPr/>
        </p:nvSpPr>
        <p:spPr bwMode="auto">
          <a:xfrm>
            <a:off x="6226176" y="36385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结转至本年利润</a:t>
            </a:r>
            <a:r>
              <a:rPr lang="en-US" altLang="zh-CN" sz="2000" b="1">
                <a:solidFill>
                  <a:schemeClr val="tx1"/>
                </a:solidFill>
                <a:ea typeface="黑体" panose="02010609060101010101" pitchFamily="49" charset="-122"/>
              </a:rPr>
              <a:t>)</a:t>
            </a:r>
          </a:p>
        </p:txBody>
      </p:sp>
      <p:sp>
        <p:nvSpPr>
          <p:cNvPr id="148488" name="Line 16">
            <a:extLst>
              <a:ext uri="{FF2B5EF4-FFF2-40B4-BE49-F238E27FC236}">
                <a16:creationId xmlns:a16="http://schemas.microsoft.com/office/drawing/2014/main" id="{90B2AE97-8022-5EB9-E6BF-40E53B0706DA}"/>
              </a:ext>
            </a:extLst>
          </p:cNvPr>
          <p:cNvSpPr>
            <a:spLocks noChangeShapeType="1"/>
          </p:cNvSpPr>
          <p:nvPr/>
        </p:nvSpPr>
        <p:spPr bwMode="auto">
          <a:xfrm>
            <a:off x="5087938" y="4481513"/>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489" name="Text Box 18">
            <a:extLst>
              <a:ext uri="{FF2B5EF4-FFF2-40B4-BE49-F238E27FC236}">
                <a16:creationId xmlns:a16="http://schemas.microsoft.com/office/drawing/2014/main" id="{46EF9B00-81C7-8449-5B52-D96C3BF6030B}"/>
              </a:ext>
            </a:extLst>
          </p:cNvPr>
          <p:cNvSpPr txBox="1">
            <a:spLocks noChangeArrowheads="1"/>
          </p:cNvSpPr>
          <p:nvPr/>
        </p:nvSpPr>
        <p:spPr bwMode="auto">
          <a:xfrm>
            <a:off x="4440238" y="5159375"/>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按主营业务种类设置明细账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873A7BC-27FA-2A2E-E894-FF8E5BBA7EC7}"/>
              </a:ext>
            </a:extLst>
          </p:cNvPr>
          <p:cNvSpPr>
            <a:spLocks noGrp="1" noChangeArrowheads="1"/>
          </p:cNvSpPr>
          <p:nvPr>
            <p:ph idx="1"/>
          </p:nvPr>
        </p:nvSpPr>
        <p:spPr>
          <a:xfrm>
            <a:off x="1919288" y="476250"/>
            <a:ext cx="8280400" cy="5410200"/>
          </a:xfrm>
        </p:spPr>
        <p:txBody>
          <a:bodyPr rtlCol="0">
            <a:normAutofit/>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3-1</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公司由</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三个公司于</a:t>
            </a:r>
            <a:r>
              <a:rPr lang="en-US" altLang="zh-CN" dirty="0">
                <a:latin typeface="微软雅黑" panose="020B0503020204020204" pitchFamily="34" charset="-122"/>
                <a:ea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日共同投资成立，按出资协议分别以现金出资</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万元、</a:t>
            </a:r>
            <a:r>
              <a:rPr lang="en-US" altLang="zh-CN" dirty="0">
                <a:latin typeface="微软雅黑" panose="020B0503020204020204" pitchFamily="34" charset="-122"/>
                <a:ea typeface="微软雅黑" panose="020B0503020204020204" pitchFamily="34" charset="-122"/>
              </a:rPr>
              <a:t>240</a:t>
            </a:r>
            <a:r>
              <a:rPr lang="zh-CN" altLang="en-US" dirty="0">
                <a:latin typeface="微软雅黑" panose="020B0503020204020204" pitchFamily="34" charset="-122"/>
                <a:ea typeface="微软雅黑" panose="020B0503020204020204" pitchFamily="34" charset="-122"/>
              </a:rPr>
              <a:t>万元、</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万元。</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公司接受投资时的会计分录为：</a:t>
            </a:r>
          </a:p>
          <a:p>
            <a:pPr>
              <a:buNone/>
              <a:defRPr/>
            </a:pPr>
            <a:endParaRPr lang="zh-CN" altLang="en-US" sz="3600" dirty="0">
              <a:latin typeface="+mn-ea"/>
            </a:endParaRPr>
          </a:p>
          <a:p>
            <a:pPr>
              <a:buNone/>
              <a:defRPr/>
            </a:pPr>
            <a:r>
              <a:rPr lang="zh-CN" altLang="en-US" dirty="0">
                <a:latin typeface="微软雅黑" panose="020B0503020204020204" pitchFamily="34" charset="-122"/>
                <a:ea typeface="微软雅黑" panose="020B0503020204020204" pitchFamily="34" charset="-122"/>
              </a:rPr>
              <a:t>借：银行存款                                     </a:t>
            </a:r>
            <a:r>
              <a:rPr lang="en-US" altLang="zh-CN" dirty="0">
                <a:latin typeface="微软雅黑" panose="020B0503020204020204" pitchFamily="34" charset="-122"/>
                <a:ea typeface="微软雅黑" panose="020B0503020204020204" pitchFamily="34" charset="-122"/>
              </a:rPr>
              <a:t>6,000,000</a:t>
            </a: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      贷：实收资本</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法人投资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公司     </a:t>
            </a:r>
            <a:r>
              <a:rPr lang="en-US" altLang="zh-CN" dirty="0">
                <a:latin typeface="微软雅黑" panose="020B0503020204020204" pitchFamily="34" charset="-122"/>
                <a:ea typeface="微软雅黑" panose="020B0503020204020204" pitchFamily="34" charset="-122"/>
              </a:rPr>
              <a:t>3,000,000</a:t>
            </a:r>
          </a:p>
          <a:p>
            <a:pPr>
              <a:buNone/>
              <a:defRPr/>
            </a:pPr>
            <a:r>
              <a:rPr lang="en-US" altLang="zh-CN" dirty="0">
                <a:latin typeface="微软雅黑" panose="020B0503020204020204" pitchFamily="34" charset="-122"/>
                <a:ea typeface="微软雅黑" panose="020B0503020204020204" pitchFamily="34" charset="-122"/>
              </a:rPr>
              <a:t>                                           —C</a:t>
            </a:r>
            <a:r>
              <a:rPr lang="zh-CN" altLang="en-US" dirty="0">
                <a:latin typeface="微软雅黑" panose="020B0503020204020204" pitchFamily="34" charset="-122"/>
                <a:ea typeface="微软雅黑" panose="020B0503020204020204" pitchFamily="34" charset="-122"/>
              </a:rPr>
              <a:t>公司      </a:t>
            </a:r>
            <a:r>
              <a:rPr lang="en-US" altLang="zh-CN" dirty="0">
                <a:latin typeface="微软雅黑" panose="020B0503020204020204" pitchFamily="34" charset="-122"/>
                <a:ea typeface="微软雅黑" panose="020B0503020204020204" pitchFamily="34" charset="-122"/>
              </a:rPr>
              <a:t>2,400,000</a:t>
            </a:r>
          </a:p>
          <a:p>
            <a:pPr>
              <a:buNone/>
              <a:defRPr/>
            </a:pPr>
            <a:r>
              <a:rPr lang="en-US" altLang="zh-CN" dirty="0">
                <a:latin typeface="微软雅黑" panose="020B0503020204020204" pitchFamily="34" charset="-122"/>
                <a:ea typeface="微软雅黑" panose="020B0503020204020204" pitchFamily="34" charset="-122"/>
              </a:rPr>
              <a:t>                                           —D</a:t>
            </a:r>
            <a:r>
              <a:rPr lang="zh-CN" altLang="en-US" dirty="0">
                <a:latin typeface="微软雅黑" panose="020B0503020204020204" pitchFamily="34" charset="-122"/>
                <a:ea typeface="微软雅黑" panose="020B0503020204020204" pitchFamily="34" charset="-122"/>
              </a:rPr>
              <a:t>公司        </a:t>
            </a:r>
            <a:r>
              <a:rPr lang="en-US" altLang="zh-CN" dirty="0">
                <a:latin typeface="微软雅黑" panose="020B0503020204020204" pitchFamily="34" charset="-122"/>
                <a:ea typeface="微软雅黑" panose="020B0503020204020204" pitchFamily="34" charset="-122"/>
              </a:rPr>
              <a:t>600,000</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3">
            <a:extLst>
              <a:ext uri="{FF2B5EF4-FFF2-40B4-BE49-F238E27FC236}">
                <a16:creationId xmlns:a16="http://schemas.microsoft.com/office/drawing/2014/main" id="{846D0B1A-4567-1085-CB6A-2263CB811EDA}"/>
              </a:ext>
            </a:extLst>
          </p:cNvPr>
          <p:cNvSpPr>
            <a:spLocks noGrp="1" noChangeArrowheads="1"/>
          </p:cNvSpPr>
          <p:nvPr>
            <p:ph idx="1"/>
          </p:nvPr>
        </p:nvSpPr>
        <p:spPr>
          <a:xfrm>
            <a:off x="2135189" y="1114425"/>
            <a:ext cx="8281987"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应收账款</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核算企业因销售商品、提供劳务、让渡资产使用权等经营活动应收取的款项。</a:t>
            </a:r>
            <a:endParaRPr lang="en-US" altLang="zh-CN" sz="2400">
              <a:latin typeface="微软雅黑" panose="020B0503020204020204" pitchFamily="34" charset="-122"/>
              <a:ea typeface="微软雅黑" panose="020B0503020204020204" pitchFamily="34" charset="-122"/>
            </a:endParaRPr>
          </a:p>
        </p:txBody>
      </p:sp>
      <p:sp>
        <p:nvSpPr>
          <p:cNvPr id="149507" name="Text Box 10">
            <a:extLst>
              <a:ext uri="{FF2B5EF4-FFF2-40B4-BE49-F238E27FC236}">
                <a16:creationId xmlns:a16="http://schemas.microsoft.com/office/drawing/2014/main" id="{7EB09B22-A564-294C-F2B5-2310AFE73E63}"/>
              </a:ext>
            </a:extLst>
          </p:cNvPr>
          <p:cNvSpPr txBox="1">
            <a:spLocks noChangeArrowheads="1"/>
          </p:cNvSpPr>
          <p:nvPr/>
        </p:nvSpPr>
        <p:spPr bwMode="auto">
          <a:xfrm>
            <a:off x="5087938" y="2878139"/>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应收账款</a:t>
            </a:r>
          </a:p>
        </p:txBody>
      </p:sp>
      <p:sp>
        <p:nvSpPr>
          <p:cNvPr id="149508" name="Line 12">
            <a:extLst>
              <a:ext uri="{FF2B5EF4-FFF2-40B4-BE49-F238E27FC236}">
                <a16:creationId xmlns:a16="http://schemas.microsoft.com/office/drawing/2014/main" id="{B8A618CC-EDE5-BBF7-0BA0-0E26DD912185}"/>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09" name="Line 13">
            <a:extLst>
              <a:ext uri="{FF2B5EF4-FFF2-40B4-BE49-F238E27FC236}">
                <a16:creationId xmlns:a16="http://schemas.microsoft.com/office/drawing/2014/main" id="{4B7D284A-8D27-0027-D1F6-2E7592341282}"/>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10" name="Text Box 14">
            <a:extLst>
              <a:ext uri="{FF2B5EF4-FFF2-40B4-BE49-F238E27FC236}">
                <a16:creationId xmlns:a16="http://schemas.microsoft.com/office/drawing/2014/main" id="{5748B4FA-24A8-B88A-FBE4-57307C0B1773}"/>
              </a:ext>
            </a:extLst>
          </p:cNvPr>
          <p:cNvSpPr txBox="1">
            <a:spLocks noChangeArrowheads="1"/>
          </p:cNvSpPr>
          <p:nvPr/>
        </p:nvSpPr>
        <p:spPr bwMode="auto">
          <a:xfrm>
            <a:off x="3143250" y="3689350"/>
            <a:ext cx="3263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尚未收到的款项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49511" name="Text Box 15">
            <a:extLst>
              <a:ext uri="{FF2B5EF4-FFF2-40B4-BE49-F238E27FC236}">
                <a16:creationId xmlns:a16="http://schemas.microsoft.com/office/drawing/2014/main" id="{DC87AD51-B87B-5DF2-8120-44D7121641AA}"/>
              </a:ext>
            </a:extLst>
          </p:cNvPr>
          <p:cNvSpPr txBox="1">
            <a:spLocks noChangeArrowheads="1"/>
          </p:cNvSpPr>
          <p:nvPr/>
        </p:nvSpPr>
        <p:spPr bwMode="auto">
          <a:xfrm>
            <a:off x="5910264" y="36750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已收回的款项</a:t>
            </a:r>
            <a:r>
              <a:rPr lang="en-US" altLang="zh-CN" sz="2000" b="1">
                <a:solidFill>
                  <a:schemeClr val="tx1"/>
                </a:solidFill>
                <a:ea typeface="黑体" panose="02010609060101010101" pitchFamily="49" charset="-122"/>
              </a:rPr>
              <a:t>)</a:t>
            </a:r>
          </a:p>
        </p:txBody>
      </p:sp>
      <p:sp>
        <p:nvSpPr>
          <p:cNvPr id="149512" name="Line 16">
            <a:extLst>
              <a:ext uri="{FF2B5EF4-FFF2-40B4-BE49-F238E27FC236}">
                <a16:creationId xmlns:a16="http://schemas.microsoft.com/office/drawing/2014/main" id="{4AF5F272-0F13-C9C3-C0AB-227316443430}"/>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13" name="Text Box 17">
            <a:extLst>
              <a:ext uri="{FF2B5EF4-FFF2-40B4-BE49-F238E27FC236}">
                <a16:creationId xmlns:a16="http://schemas.microsoft.com/office/drawing/2014/main" id="{E8EDEDB4-621F-5C45-6B1C-369931240C11}"/>
              </a:ext>
            </a:extLst>
          </p:cNvPr>
          <p:cNvSpPr txBox="1">
            <a:spLocks noChangeArrowheads="1"/>
          </p:cNvSpPr>
          <p:nvPr/>
        </p:nvSpPr>
        <p:spPr bwMode="auto">
          <a:xfrm>
            <a:off x="3143250" y="4614863"/>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尚未收回的账款</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49514" name="Text Box 18">
            <a:extLst>
              <a:ext uri="{FF2B5EF4-FFF2-40B4-BE49-F238E27FC236}">
                <a16:creationId xmlns:a16="http://schemas.microsoft.com/office/drawing/2014/main" id="{EBB3537E-02B6-CCBA-273E-0639BD5AC171}"/>
              </a:ext>
            </a:extLst>
          </p:cNvPr>
          <p:cNvSpPr txBox="1">
            <a:spLocks noChangeArrowheads="1"/>
          </p:cNvSpPr>
          <p:nvPr/>
        </p:nvSpPr>
        <p:spPr bwMode="auto">
          <a:xfrm>
            <a:off x="4621214" y="5619750"/>
            <a:ext cx="558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按债权人设置明细账</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3">
            <a:extLst>
              <a:ext uri="{FF2B5EF4-FFF2-40B4-BE49-F238E27FC236}">
                <a16:creationId xmlns:a16="http://schemas.microsoft.com/office/drawing/2014/main" id="{B9808127-0289-6403-4EAC-160E2F1AFBC4}"/>
              </a:ext>
            </a:extLst>
          </p:cNvPr>
          <p:cNvSpPr>
            <a:spLocks noGrp="1" noChangeArrowheads="1"/>
          </p:cNvSpPr>
          <p:nvPr>
            <p:ph idx="1"/>
          </p:nvPr>
        </p:nvSpPr>
        <p:spPr>
          <a:xfrm>
            <a:off x="2135189" y="1114425"/>
            <a:ext cx="8281987"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坏账准备</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核算企业对应收账款提取的坏账准备。</a:t>
            </a:r>
            <a:endParaRPr lang="en-US" altLang="zh-CN" sz="2400">
              <a:latin typeface="微软雅黑" panose="020B0503020204020204" pitchFamily="34" charset="-122"/>
              <a:ea typeface="微软雅黑" panose="020B0503020204020204" pitchFamily="34" charset="-122"/>
            </a:endParaRPr>
          </a:p>
        </p:txBody>
      </p:sp>
      <p:sp>
        <p:nvSpPr>
          <p:cNvPr id="150531" name="Text Box 10">
            <a:extLst>
              <a:ext uri="{FF2B5EF4-FFF2-40B4-BE49-F238E27FC236}">
                <a16:creationId xmlns:a16="http://schemas.microsoft.com/office/drawing/2014/main" id="{E4906D63-DF3A-017C-7C8A-EE7C9691D319}"/>
              </a:ext>
            </a:extLst>
          </p:cNvPr>
          <p:cNvSpPr txBox="1">
            <a:spLocks noChangeArrowheads="1"/>
          </p:cNvSpPr>
          <p:nvPr/>
        </p:nvSpPr>
        <p:spPr bwMode="auto">
          <a:xfrm>
            <a:off x="5087938" y="2878139"/>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坏账准备</a:t>
            </a:r>
          </a:p>
        </p:txBody>
      </p:sp>
      <p:sp>
        <p:nvSpPr>
          <p:cNvPr id="150532" name="Line 12">
            <a:extLst>
              <a:ext uri="{FF2B5EF4-FFF2-40B4-BE49-F238E27FC236}">
                <a16:creationId xmlns:a16="http://schemas.microsoft.com/office/drawing/2014/main" id="{9B8F3D41-C29F-D216-63E2-AC6BECA5265C}"/>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33" name="Line 13">
            <a:extLst>
              <a:ext uri="{FF2B5EF4-FFF2-40B4-BE49-F238E27FC236}">
                <a16:creationId xmlns:a16="http://schemas.microsoft.com/office/drawing/2014/main" id="{5E4A9C58-7056-93C8-1025-28C7186876CE}"/>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34" name="Text Box 14">
            <a:extLst>
              <a:ext uri="{FF2B5EF4-FFF2-40B4-BE49-F238E27FC236}">
                <a16:creationId xmlns:a16="http://schemas.microsoft.com/office/drawing/2014/main" id="{F1D7DBD9-7491-0568-9945-8DA0843064A5}"/>
              </a:ext>
            </a:extLst>
          </p:cNvPr>
          <p:cNvSpPr txBox="1">
            <a:spLocks noChangeArrowheads="1"/>
          </p:cNvSpPr>
          <p:nvPr/>
        </p:nvSpPr>
        <p:spPr bwMode="auto">
          <a:xfrm>
            <a:off x="3143250" y="3689350"/>
            <a:ext cx="3263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转销的坏账准备</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0535" name="Text Box 15">
            <a:extLst>
              <a:ext uri="{FF2B5EF4-FFF2-40B4-BE49-F238E27FC236}">
                <a16:creationId xmlns:a16="http://schemas.microsoft.com/office/drawing/2014/main" id="{1E64BC35-F79F-5E61-512B-AD51F1B122AD}"/>
              </a:ext>
            </a:extLst>
          </p:cNvPr>
          <p:cNvSpPr txBox="1">
            <a:spLocks noChangeArrowheads="1"/>
          </p:cNvSpPr>
          <p:nvPr/>
        </p:nvSpPr>
        <p:spPr bwMode="auto">
          <a:xfrm>
            <a:off x="5910264" y="36750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提取的坏账准备</a:t>
            </a:r>
            <a:r>
              <a:rPr lang="en-US" altLang="zh-CN" sz="2000" b="1">
                <a:solidFill>
                  <a:schemeClr val="tx1"/>
                </a:solidFill>
                <a:ea typeface="黑体" panose="02010609060101010101" pitchFamily="49" charset="-122"/>
              </a:rPr>
              <a:t>)</a:t>
            </a:r>
          </a:p>
        </p:txBody>
      </p:sp>
      <p:sp>
        <p:nvSpPr>
          <p:cNvPr id="150536" name="Line 16">
            <a:extLst>
              <a:ext uri="{FF2B5EF4-FFF2-40B4-BE49-F238E27FC236}">
                <a16:creationId xmlns:a16="http://schemas.microsoft.com/office/drawing/2014/main" id="{31D745D3-7D0F-A1D1-2CB5-02631A546900}"/>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37" name="Text Box 17">
            <a:extLst>
              <a:ext uri="{FF2B5EF4-FFF2-40B4-BE49-F238E27FC236}">
                <a16:creationId xmlns:a16="http://schemas.microsoft.com/office/drawing/2014/main" id="{265AB1C0-4023-D00A-9984-3530B9C6D4CC}"/>
              </a:ext>
            </a:extLst>
          </p:cNvPr>
          <p:cNvSpPr txBox="1">
            <a:spLocks noChangeArrowheads="1"/>
          </p:cNvSpPr>
          <p:nvPr/>
        </p:nvSpPr>
        <p:spPr bwMode="auto">
          <a:xfrm>
            <a:off x="5975350" y="4635500"/>
            <a:ext cx="37211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已提取尚未转销的坏账准备</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0538" name="Rectangle 3">
            <a:extLst>
              <a:ext uri="{FF2B5EF4-FFF2-40B4-BE49-F238E27FC236}">
                <a16:creationId xmlns:a16="http://schemas.microsoft.com/office/drawing/2014/main" id="{9C1E0008-6529-3193-366A-F6724559D656}"/>
              </a:ext>
            </a:extLst>
          </p:cNvPr>
          <p:cNvSpPr txBox="1">
            <a:spLocks noChangeArrowheads="1"/>
          </p:cNvSpPr>
          <p:nvPr/>
        </p:nvSpPr>
        <p:spPr bwMode="auto">
          <a:xfrm>
            <a:off x="4151313" y="5497513"/>
            <a:ext cx="51117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a:solidFill>
                  <a:srgbClr val="FF0000"/>
                </a:solidFill>
                <a:latin typeface="微软雅黑" panose="020B0503020204020204" pitchFamily="34" charset="-122"/>
                <a:ea typeface="微软雅黑" panose="020B0503020204020204" pitchFamily="34" charset="-122"/>
              </a:rPr>
              <a:t>备抵账户，属于资产类账户</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3">
            <a:extLst>
              <a:ext uri="{FF2B5EF4-FFF2-40B4-BE49-F238E27FC236}">
                <a16:creationId xmlns:a16="http://schemas.microsoft.com/office/drawing/2014/main" id="{7FE45930-B5CE-668D-B458-135425A57F9B}"/>
              </a:ext>
            </a:extLst>
          </p:cNvPr>
          <p:cNvSpPr>
            <a:spLocks noGrp="1" noChangeArrowheads="1"/>
          </p:cNvSpPr>
          <p:nvPr>
            <p:ph idx="1"/>
          </p:nvPr>
        </p:nvSpPr>
        <p:spPr>
          <a:xfrm>
            <a:off x="2135189" y="1114425"/>
            <a:ext cx="8281987"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资产减值损失</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核算企业因资产的账面价值高于其可收回金额而造成的损失。</a:t>
            </a:r>
            <a:endParaRPr lang="en-US" altLang="zh-CN" sz="2400">
              <a:latin typeface="微软雅黑" panose="020B0503020204020204" pitchFamily="34" charset="-122"/>
              <a:ea typeface="微软雅黑" panose="020B0503020204020204" pitchFamily="34" charset="-122"/>
            </a:endParaRPr>
          </a:p>
        </p:txBody>
      </p:sp>
      <p:sp>
        <p:nvSpPr>
          <p:cNvPr id="151555" name="Text Box 10">
            <a:extLst>
              <a:ext uri="{FF2B5EF4-FFF2-40B4-BE49-F238E27FC236}">
                <a16:creationId xmlns:a16="http://schemas.microsoft.com/office/drawing/2014/main" id="{C2E56B97-770A-8693-A132-53D7A3337008}"/>
              </a:ext>
            </a:extLst>
          </p:cNvPr>
          <p:cNvSpPr txBox="1">
            <a:spLocks noChangeArrowheads="1"/>
          </p:cNvSpPr>
          <p:nvPr/>
        </p:nvSpPr>
        <p:spPr bwMode="auto">
          <a:xfrm>
            <a:off x="4703763" y="2874964"/>
            <a:ext cx="29083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资产减值损失</a:t>
            </a:r>
          </a:p>
        </p:txBody>
      </p:sp>
      <p:sp>
        <p:nvSpPr>
          <p:cNvPr id="151556" name="Line 12">
            <a:extLst>
              <a:ext uri="{FF2B5EF4-FFF2-40B4-BE49-F238E27FC236}">
                <a16:creationId xmlns:a16="http://schemas.microsoft.com/office/drawing/2014/main" id="{6F3F93F4-418C-5771-EFAE-B07C1948986E}"/>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57" name="Line 13">
            <a:extLst>
              <a:ext uri="{FF2B5EF4-FFF2-40B4-BE49-F238E27FC236}">
                <a16:creationId xmlns:a16="http://schemas.microsoft.com/office/drawing/2014/main" id="{A1F7FD4C-352F-ABAC-5EC6-3B9341B9B534}"/>
              </a:ext>
            </a:extLst>
          </p:cNvPr>
          <p:cNvSpPr>
            <a:spLocks noChangeShapeType="1"/>
          </p:cNvSpPr>
          <p:nvPr/>
        </p:nvSpPr>
        <p:spPr bwMode="auto">
          <a:xfrm>
            <a:off x="5905500" y="3429000"/>
            <a:ext cx="0" cy="10366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58" name="Text Box 14">
            <a:extLst>
              <a:ext uri="{FF2B5EF4-FFF2-40B4-BE49-F238E27FC236}">
                <a16:creationId xmlns:a16="http://schemas.microsoft.com/office/drawing/2014/main" id="{3E92BC15-FD43-DC51-7E9F-AC8C315B1FFC}"/>
              </a:ext>
            </a:extLst>
          </p:cNvPr>
          <p:cNvSpPr txBox="1">
            <a:spLocks noChangeArrowheads="1"/>
          </p:cNvSpPr>
          <p:nvPr/>
        </p:nvSpPr>
        <p:spPr bwMode="auto">
          <a:xfrm>
            <a:off x="3025775" y="3689350"/>
            <a:ext cx="3263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计提的资产减值损失</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1559" name="Text Box 15">
            <a:extLst>
              <a:ext uri="{FF2B5EF4-FFF2-40B4-BE49-F238E27FC236}">
                <a16:creationId xmlns:a16="http://schemas.microsoft.com/office/drawing/2014/main" id="{A4698325-822D-2230-28D5-B7268ECFFD9B}"/>
              </a:ext>
            </a:extLst>
          </p:cNvPr>
          <p:cNvSpPr txBox="1">
            <a:spLocks noChangeArrowheads="1"/>
          </p:cNvSpPr>
          <p:nvPr/>
        </p:nvSpPr>
        <p:spPr bwMode="auto">
          <a:xfrm>
            <a:off x="5905501" y="3689351"/>
            <a:ext cx="34702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转回的资产减值损失</a:t>
            </a: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结转至本年利润</a:t>
            </a:r>
            <a:r>
              <a:rPr lang="en-US" altLang="zh-CN" sz="2000" b="1">
                <a:solidFill>
                  <a:schemeClr val="tx1"/>
                </a:solidFill>
                <a:ea typeface="黑体" panose="02010609060101010101" pitchFamily="49" charset="-122"/>
              </a:rPr>
              <a:t>)</a:t>
            </a:r>
          </a:p>
        </p:txBody>
      </p:sp>
      <p:sp>
        <p:nvSpPr>
          <p:cNvPr id="151560" name="Line 16">
            <a:extLst>
              <a:ext uri="{FF2B5EF4-FFF2-40B4-BE49-F238E27FC236}">
                <a16:creationId xmlns:a16="http://schemas.microsoft.com/office/drawing/2014/main" id="{7233590D-1319-824C-6767-91F0A4872726}"/>
              </a:ext>
            </a:extLst>
          </p:cNvPr>
          <p:cNvSpPr>
            <a:spLocks noChangeShapeType="1"/>
          </p:cNvSpPr>
          <p:nvPr/>
        </p:nvSpPr>
        <p:spPr bwMode="auto">
          <a:xfrm>
            <a:off x="5016500" y="4481513"/>
            <a:ext cx="1727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61" name="Rectangle 3">
            <a:extLst>
              <a:ext uri="{FF2B5EF4-FFF2-40B4-BE49-F238E27FC236}">
                <a16:creationId xmlns:a16="http://schemas.microsoft.com/office/drawing/2014/main" id="{19B5D891-BA3F-2AAB-3887-F29DC889EA54}"/>
              </a:ext>
            </a:extLst>
          </p:cNvPr>
          <p:cNvSpPr txBox="1">
            <a:spLocks noChangeArrowheads="1"/>
          </p:cNvSpPr>
          <p:nvPr/>
        </p:nvSpPr>
        <p:spPr bwMode="auto">
          <a:xfrm>
            <a:off x="3000376" y="5449888"/>
            <a:ext cx="69834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a:solidFill>
                  <a:srgbClr val="FF0000"/>
                </a:solidFill>
                <a:latin typeface="微软雅黑" panose="020B0503020204020204" pitchFamily="34" charset="-122"/>
                <a:ea typeface="微软雅黑" panose="020B0503020204020204" pitchFamily="34" charset="-122"/>
              </a:rPr>
              <a:t>损益类账户</a:t>
            </a:r>
            <a:r>
              <a:rPr lang="zh-CN" altLang="en-US" sz="2400">
                <a:solidFill>
                  <a:schemeClr val="tx1"/>
                </a:solidFill>
                <a:latin typeface="微软雅黑" panose="020B0503020204020204" pitchFamily="34" charset="-122"/>
                <a:ea typeface="微软雅黑" panose="020B0503020204020204" pitchFamily="34" charset="-122"/>
              </a:rPr>
              <a:t>，按资产减值损失项目设置明细</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Text Box 10">
            <a:extLst>
              <a:ext uri="{FF2B5EF4-FFF2-40B4-BE49-F238E27FC236}">
                <a16:creationId xmlns:a16="http://schemas.microsoft.com/office/drawing/2014/main" id="{50C449F4-5FCC-62AF-1E97-33C77B093037}"/>
              </a:ext>
            </a:extLst>
          </p:cNvPr>
          <p:cNvSpPr txBox="1">
            <a:spLocks noChangeArrowheads="1"/>
          </p:cNvSpPr>
          <p:nvPr/>
        </p:nvSpPr>
        <p:spPr bwMode="auto">
          <a:xfrm>
            <a:off x="5087938" y="2894014"/>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dirty="0">
                <a:solidFill>
                  <a:schemeClr val="tx1"/>
                </a:solidFill>
                <a:latin typeface="微软雅黑" panose="020B0503020204020204" pitchFamily="34" charset="-122"/>
                <a:ea typeface="微软雅黑" panose="020B0503020204020204" pitchFamily="34" charset="-122"/>
              </a:rPr>
              <a:t>合同负债</a:t>
            </a:r>
          </a:p>
        </p:txBody>
      </p:sp>
      <p:sp>
        <p:nvSpPr>
          <p:cNvPr id="152579" name="Line 12">
            <a:extLst>
              <a:ext uri="{FF2B5EF4-FFF2-40B4-BE49-F238E27FC236}">
                <a16:creationId xmlns:a16="http://schemas.microsoft.com/office/drawing/2014/main" id="{86995215-28B2-9921-8B92-B8E2745F5F47}"/>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0" name="Line 13">
            <a:extLst>
              <a:ext uri="{FF2B5EF4-FFF2-40B4-BE49-F238E27FC236}">
                <a16:creationId xmlns:a16="http://schemas.microsoft.com/office/drawing/2014/main" id="{9CD3FA50-67F8-AD73-332D-4C909F2F180D}"/>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1" name="Text Box 14">
            <a:extLst>
              <a:ext uri="{FF2B5EF4-FFF2-40B4-BE49-F238E27FC236}">
                <a16:creationId xmlns:a16="http://schemas.microsoft.com/office/drawing/2014/main" id="{695EA908-C929-928A-1A37-246F4D0844D4}"/>
              </a:ext>
            </a:extLst>
          </p:cNvPr>
          <p:cNvSpPr txBox="1">
            <a:spLocks noChangeArrowheads="1"/>
          </p:cNvSpPr>
          <p:nvPr/>
        </p:nvSpPr>
        <p:spPr bwMode="auto">
          <a:xfrm>
            <a:off x="6151564" y="3670300"/>
            <a:ext cx="29432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预收货款或补付货款</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2582" name="Text Box 15">
            <a:extLst>
              <a:ext uri="{FF2B5EF4-FFF2-40B4-BE49-F238E27FC236}">
                <a16:creationId xmlns:a16="http://schemas.microsoft.com/office/drawing/2014/main" id="{AF6F2816-3E4E-25EB-D56B-E336DAD0C864}"/>
              </a:ext>
            </a:extLst>
          </p:cNvPr>
          <p:cNvSpPr txBox="1">
            <a:spLocks noChangeArrowheads="1"/>
          </p:cNvSpPr>
          <p:nvPr/>
        </p:nvSpPr>
        <p:spPr bwMode="auto">
          <a:xfrm>
            <a:off x="2419351" y="3676650"/>
            <a:ext cx="3470275"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应收货款或退回多收货款</a:t>
            </a:r>
            <a:r>
              <a:rPr lang="en-US" altLang="zh-CN" sz="2000" b="1">
                <a:solidFill>
                  <a:schemeClr val="tx1"/>
                </a:solidFill>
                <a:ea typeface="黑体" panose="02010609060101010101" pitchFamily="49" charset="-122"/>
              </a:rPr>
              <a:t>)</a:t>
            </a:r>
          </a:p>
        </p:txBody>
      </p:sp>
      <p:sp>
        <p:nvSpPr>
          <p:cNvPr id="152583" name="Line 16">
            <a:extLst>
              <a:ext uri="{FF2B5EF4-FFF2-40B4-BE49-F238E27FC236}">
                <a16:creationId xmlns:a16="http://schemas.microsoft.com/office/drawing/2014/main" id="{390B22F2-F586-630B-3C88-A3516D2E8542}"/>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4" name="Text Box 17">
            <a:extLst>
              <a:ext uri="{FF2B5EF4-FFF2-40B4-BE49-F238E27FC236}">
                <a16:creationId xmlns:a16="http://schemas.microsoft.com/office/drawing/2014/main" id="{FD2329B2-6495-2064-D836-C8D2052A2735}"/>
              </a:ext>
            </a:extLst>
          </p:cNvPr>
          <p:cNvSpPr txBox="1">
            <a:spLocks noChangeArrowheads="1"/>
          </p:cNvSpPr>
          <p:nvPr/>
        </p:nvSpPr>
        <p:spPr bwMode="auto">
          <a:xfrm>
            <a:off x="6218238" y="4602163"/>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00B0F0"/>
                </a:solidFill>
                <a:latin typeface="微软雅黑" panose="020B0503020204020204" pitchFamily="34" charset="-122"/>
                <a:ea typeface="微软雅黑" panose="020B0503020204020204" pitchFamily="34" charset="-122"/>
              </a:rPr>
              <a:t>余</a:t>
            </a:r>
            <a:r>
              <a:rPr lang="en-US" altLang="zh-CN" sz="2000" b="1">
                <a:solidFill>
                  <a:srgbClr val="00B0F0"/>
                </a:solidFill>
                <a:latin typeface="微软雅黑" panose="020B0503020204020204" pitchFamily="34" charset="-122"/>
                <a:ea typeface="微软雅黑" panose="020B0503020204020204" pitchFamily="34" charset="-122"/>
              </a:rPr>
              <a:t>(</a:t>
            </a:r>
            <a:r>
              <a:rPr lang="zh-CN" altLang="en-US" sz="2000" b="1">
                <a:solidFill>
                  <a:srgbClr val="00B0F0"/>
                </a:solidFill>
                <a:latin typeface="微软雅黑" panose="020B0503020204020204" pitchFamily="34" charset="-122"/>
                <a:ea typeface="微软雅黑" panose="020B0503020204020204" pitchFamily="34" charset="-122"/>
              </a:rPr>
              <a:t>实际预收款项</a:t>
            </a:r>
            <a:r>
              <a:rPr lang="en-US" altLang="zh-CN" sz="2000" b="1">
                <a:solidFill>
                  <a:srgbClr val="00B0F0"/>
                </a:solidFill>
                <a:latin typeface="微软雅黑" panose="020B0503020204020204" pitchFamily="34" charset="-122"/>
                <a:ea typeface="微软雅黑" panose="020B0503020204020204" pitchFamily="34" charset="-122"/>
              </a:rPr>
              <a:t>)</a:t>
            </a:r>
          </a:p>
        </p:txBody>
      </p:sp>
      <p:sp>
        <p:nvSpPr>
          <p:cNvPr id="152585" name="Text Box 18">
            <a:extLst>
              <a:ext uri="{FF2B5EF4-FFF2-40B4-BE49-F238E27FC236}">
                <a16:creationId xmlns:a16="http://schemas.microsoft.com/office/drawing/2014/main" id="{9934C482-564A-EBF3-B535-F19761609D25}"/>
              </a:ext>
            </a:extLst>
          </p:cNvPr>
          <p:cNvSpPr txBox="1">
            <a:spLocks noChangeArrowheads="1"/>
          </p:cNvSpPr>
          <p:nvPr/>
        </p:nvSpPr>
        <p:spPr bwMode="auto">
          <a:xfrm>
            <a:off x="4864101" y="6083300"/>
            <a:ext cx="558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按购货单位设置明细账</a:t>
            </a:r>
          </a:p>
        </p:txBody>
      </p:sp>
      <p:sp>
        <p:nvSpPr>
          <p:cNvPr id="152586" name="Text Box 17">
            <a:extLst>
              <a:ext uri="{FF2B5EF4-FFF2-40B4-BE49-F238E27FC236}">
                <a16:creationId xmlns:a16="http://schemas.microsoft.com/office/drawing/2014/main" id="{9127AD82-500D-A9C6-2FD6-E0F02C4694BD}"/>
              </a:ext>
            </a:extLst>
          </p:cNvPr>
          <p:cNvSpPr txBox="1">
            <a:spLocks noChangeArrowheads="1"/>
          </p:cNvSpPr>
          <p:nvPr/>
        </p:nvSpPr>
        <p:spPr bwMode="auto">
          <a:xfrm>
            <a:off x="2855913" y="4629150"/>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FF0000"/>
                </a:solidFill>
                <a:latin typeface="微软雅黑" panose="020B0503020204020204" pitchFamily="34" charset="-122"/>
                <a:ea typeface="微软雅黑" panose="020B0503020204020204" pitchFamily="34" charset="-122"/>
              </a:rPr>
              <a:t>余</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尚未收到款项</a:t>
            </a:r>
            <a:r>
              <a:rPr lang="en-US" altLang="zh-CN" sz="2000" b="1">
                <a:solidFill>
                  <a:srgbClr val="FF0000"/>
                </a:solidFill>
                <a:latin typeface="微软雅黑" panose="020B0503020204020204" pitchFamily="34" charset="-122"/>
                <a:ea typeface="微软雅黑" panose="020B0503020204020204" pitchFamily="34" charset="-122"/>
              </a:rPr>
              <a:t>)</a:t>
            </a:r>
          </a:p>
        </p:txBody>
      </p:sp>
      <p:sp>
        <p:nvSpPr>
          <p:cNvPr id="152587" name="Text Box 18">
            <a:extLst>
              <a:ext uri="{FF2B5EF4-FFF2-40B4-BE49-F238E27FC236}">
                <a16:creationId xmlns:a16="http://schemas.microsoft.com/office/drawing/2014/main" id="{2EDD6E02-85B2-8C4D-5D07-165FF98F2029}"/>
              </a:ext>
            </a:extLst>
          </p:cNvPr>
          <p:cNvSpPr txBox="1">
            <a:spLocks noChangeArrowheads="1"/>
          </p:cNvSpPr>
          <p:nvPr/>
        </p:nvSpPr>
        <p:spPr bwMode="auto">
          <a:xfrm>
            <a:off x="2855913" y="5373688"/>
            <a:ext cx="74660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dirty="0">
                <a:solidFill>
                  <a:srgbClr val="FF0000"/>
                </a:solidFill>
                <a:latin typeface="微软雅黑" panose="020B0503020204020204" pitchFamily="34" charset="-122"/>
                <a:ea typeface="微软雅黑" panose="020B0503020204020204" pitchFamily="34" charset="-122"/>
              </a:rPr>
              <a:t>合同负债为负债类账户，若为借方余额表示实际应收对方的钱</a:t>
            </a:r>
          </a:p>
        </p:txBody>
      </p:sp>
      <p:sp>
        <p:nvSpPr>
          <p:cNvPr id="152588" name="Rectangle 3">
            <a:extLst>
              <a:ext uri="{FF2B5EF4-FFF2-40B4-BE49-F238E27FC236}">
                <a16:creationId xmlns:a16="http://schemas.microsoft.com/office/drawing/2014/main" id="{C3244E1D-1163-108B-CDA0-4309F62A3B05}"/>
              </a:ext>
            </a:extLst>
          </p:cNvPr>
          <p:cNvSpPr txBox="1">
            <a:spLocks noChangeArrowheads="1"/>
          </p:cNvSpPr>
          <p:nvPr/>
        </p:nvSpPr>
        <p:spPr bwMode="auto">
          <a:xfrm>
            <a:off x="2135189" y="1114426"/>
            <a:ext cx="8281987"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dirty="0">
                <a:solidFill>
                  <a:srgbClr val="FF0000"/>
                </a:solidFill>
                <a:latin typeface="微软雅黑" panose="020B0503020204020204" pitchFamily="34" charset="-122"/>
                <a:ea typeface="微软雅黑" panose="020B0503020204020204" pitchFamily="34" charset="-122"/>
              </a:rPr>
              <a:t>合同负债</a:t>
            </a:r>
            <a:r>
              <a:rPr lang="zh-CN" altLang="en-US" sz="2800" dirty="0">
                <a:solidFill>
                  <a:schemeClr val="tx1"/>
                </a:solidFill>
                <a:latin typeface="微软雅黑" panose="020B0503020204020204" pitchFamily="34" charset="-122"/>
                <a:ea typeface="微软雅黑" panose="020B0503020204020204" pitchFamily="34" charset="-122"/>
              </a:rPr>
              <a:t>账户</a:t>
            </a:r>
            <a:endParaRPr lang="en-US" altLang="zh-CN" sz="2800" dirty="0">
              <a:solidFill>
                <a:schemeClr val="tx1"/>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dirty="0">
                <a:solidFill>
                  <a:schemeClr val="tx1"/>
                </a:solidFill>
                <a:latin typeface="微软雅黑" panose="020B0503020204020204" pitchFamily="34" charset="-122"/>
                <a:ea typeface="微软雅黑" panose="020B0503020204020204" pitchFamily="34" charset="-122"/>
              </a:rPr>
              <a:t>核算企业按照合同规定预先收到的款项。</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748E14CE-B342-8CF5-66EE-ECE59D5B915C}"/>
              </a:ext>
            </a:extLst>
          </p:cNvPr>
          <p:cNvSpPr>
            <a:spLocks noGrp="1" noChangeArrowheads="1"/>
          </p:cNvSpPr>
          <p:nvPr>
            <p:ph idx="1"/>
          </p:nvPr>
        </p:nvSpPr>
        <p:spPr>
          <a:xfrm>
            <a:off x="2279650" y="692150"/>
            <a:ext cx="7621588"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solidFill>
                  <a:srgbClr val="00B0F0"/>
                </a:solidFill>
                <a:latin typeface="微软雅黑" panose="020B0503020204020204" pitchFamily="34" charset="-122"/>
                <a:ea typeface="微软雅黑" panose="020B0503020204020204" pitchFamily="34" charset="-122"/>
              </a:rPr>
              <a:t>确认收入</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借：银行存款</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应收账款</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预收账款</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贷：主营业务收入</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应交税费</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应交增值税（销项税额）</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solidFill>
                  <a:srgbClr val="00B0F0"/>
                </a:solidFill>
                <a:latin typeface="微软雅黑" panose="020B0503020204020204" pitchFamily="34" charset="-122"/>
                <a:ea typeface="微软雅黑" panose="020B0503020204020204" pitchFamily="34" charset="-122"/>
              </a:rPr>
              <a:t>结转成本</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借：主营业务成本</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贷：库存商品</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3">
            <a:extLst>
              <a:ext uri="{FF2B5EF4-FFF2-40B4-BE49-F238E27FC236}">
                <a16:creationId xmlns:a16="http://schemas.microsoft.com/office/drawing/2014/main" id="{F1D1DCAC-2F59-3A6A-CA75-0D58D8B6B440}"/>
              </a:ext>
            </a:extLst>
          </p:cNvPr>
          <p:cNvSpPr>
            <a:spLocks noGrp="1" noChangeArrowheads="1"/>
          </p:cNvSpPr>
          <p:nvPr>
            <p:ph idx="1"/>
          </p:nvPr>
        </p:nvSpPr>
        <p:spPr>
          <a:xfrm>
            <a:off x="1919289" y="620714"/>
            <a:ext cx="8497887" cy="5832475"/>
          </a:xfrm>
        </p:spPr>
        <p:txBody>
          <a:bodyPr>
            <a:normAutofit fontScale="92500" lnSpcReduction="10000"/>
          </a:bodyPr>
          <a:lstStyle/>
          <a:p>
            <a:pPr marL="0" indent="0">
              <a:lnSpc>
                <a:spcPct val="10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3-25</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日销售甲商品</a:t>
            </a:r>
            <a:r>
              <a:rPr lang="en-US" altLang="zh-CN" sz="2400" dirty="0">
                <a:solidFill>
                  <a:srgbClr val="00B0F0"/>
                </a:solidFill>
                <a:latin typeface="微软雅黑" panose="020B0503020204020204" pitchFamily="34" charset="-122"/>
                <a:ea typeface="微软雅黑" panose="020B0503020204020204" pitchFamily="34" charset="-122"/>
              </a:rPr>
              <a:t>30</a:t>
            </a:r>
            <a:r>
              <a:rPr lang="zh-CN" altLang="en-US" sz="2400" dirty="0">
                <a:solidFill>
                  <a:srgbClr val="00B0F0"/>
                </a:solidFill>
                <a:latin typeface="微软雅黑" panose="020B0503020204020204" pitchFamily="34" charset="-122"/>
                <a:ea typeface="微软雅黑" panose="020B0503020204020204" pitchFamily="34" charset="-122"/>
              </a:rPr>
              <a:t>件和乙商品</a:t>
            </a:r>
            <a:r>
              <a:rPr lang="en-US" altLang="zh-CN" sz="2400" dirty="0">
                <a:solidFill>
                  <a:srgbClr val="00B0F0"/>
                </a:solidFill>
                <a:latin typeface="微软雅黑" panose="020B0503020204020204" pitchFamily="34" charset="-122"/>
                <a:ea typeface="微软雅黑" panose="020B0503020204020204" pitchFamily="34" charset="-122"/>
              </a:rPr>
              <a:t>30</a:t>
            </a:r>
            <a:r>
              <a:rPr lang="zh-CN" altLang="en-US" sz="2400" dirty="0">
                <a:solidFill>
                  <a:srgbClr val="00B0F0"/>
                </a:solidFill>
                <a:latin typeface="微软雅黑" panose="020B0503020204020204" pitchFamily="34" charset="-122"/>
                <a:ea typeface="微软雅黑" panose="020B0503020204020204" pitchFamily="34" charset="-122"/>
              </a:rPr>
              <a:t>件给</a:t>
            </a:r>
            <a:r>
              <a:rPr lang="en-US" altLang="zh-CN" sz="2400" dirty="0">
                <a:solidFill>
                  <a:srgbClr val="00B0F0"/>
                </a:solidFill>
                <a:latin typeface="微软雅黑" panose="020B0503020204020204" pitchFamily="34" charset="-122"/>
                <a:ea typeface="微软雅黑" panose="020B0503020204020204" pitchFamily="34" charset="-122"/>
              </a:rPr>
              <a:t>E</a:t>
            </a:r>
            <a:r>
              <a:rPr lang="zh-CN" altLang="en-US" sz="2400" dirty="0">
                <a:solidFill>
                  <a:srgbClr val="00B0F0"/>
                </a:solidFill>
                <a:latin typeface="微软雅黑" panose="020B0503020204020204" pitchFamily="34" charset="-122"/>
                <a:ea typeface="微软雅黑" panose="020B0503020204020204" pitchFamily="34" charset="-122"/>
              </a:rPr>
              <a:t>公司，商品的销售货款为甲商品共计</a:t>
            </a:r>
            <a:r>
              <a:rPr lang="en-US" altLang="zh-CN" sz="2400" dirty="0">
                <a:solidFill>
                  <a:srgbClr val="00B0F0"/>
                </a:solidFill>
                <a:latin typeface="微软雅黑" panose="020B0503020204020204" pitchFamily="34" charset="-122"/>
                <a:ea typeface="微软雅黑" panose="020B0503020204020204" pitchFamily="34" charset="-122"/>
              </a:rPr>
              <a:t>24</a:t>
            </a:r>
            <a:r>
              <a:rPr lang="zh-CN" altLang="en-US" sz="2400" dirty="0">
                <a:solidFill>
                  <a:srgbClr val="00B0F0"/>
                </a:solidFill>
                <a:latin typeface="微软雅黑" panose="020B0503020204020204" pitchFamily="34" charset="-122"/>
                <a:ea typeface="微软雅黑" panose="020B0503020204020204" pitchFamily="34" charset="-122"/>
              </a:rPr>
              <a:t>万元，乙商品共计</a:t>
            </a:r>
            <a:r>
              <a:rPr lang="en-US" altLang="zh-CN" sz="2400" dirty="0">
                <a:solidFill>
                  <a:srgbClr val="00B0F0"/>
                </a:solidFill>
                <a:latin typeface="微软雅黑" panose="020B0503020204020204" pitchFamily="34" charset="-122"/>
                <a:ea typeface="微软雅黑" panose="020B0503020204020204" pitchFamily="34" charset="-122"/>
              </a:rPr>
              <a:t>18</a:t>
            </a:r>
            <a:r>
              <a:rPr lang="zh-CN" altLang="en-US" sz="2400" dirty="0">
                <a:solidFill>
                  <a:srgbClr val="00B0F0"/>
                </a:solidFill>
                <a:latin typeface="微软雅黑" panose="020B0503020204020204" pitchFamily="34" charset="-122"/>
                <a:ea typeface="微软雅黑" panose="020B0503020204020204" pitchFamily="34" charset="-122"/>
              </a:rPr>
              <a:t>万元，增值税专用发票上注明的增值税销项税额为</a:t>
            </a:r>
            <a:r>
              <a:rPr lang="en-US" altLang="zh-CN" sz="2400" dirty="0">
                <a:solidFill>
                  <a:srgbClr val="00B0F0"/>
                </a:solidFill>
                <a:latin typeface="微软雅黑" panose="020B0503020204020204" pitchFamily="34" charset="-122"/>
                <a:ea typeface="微软雅黑" panose="020B0503020204020204" pitchFamily="34" charset="-122"/>
              </a:rPr>
              <a:t>71 400</a:t>
            </a:r>
            <a:r>
              <a:rPr lang="zh-CN" altLang="en-US" sz="2400" dirty="0">
                <a:solidFill>
                  <a:srgbClr val="00B0F0"/>
                </a:solidFill>
                <a:latin typeface="微软雅黑" panose="020B0503020204020204" pitchFamily="34" charset="-122"/>
                <a:ea typeface="微软雅黑" panose="020B0503020204020204" pitchFamily="34" charset="-122"/>
              </a:rPr>
              <a:t>元，货款收到，会计分录如下：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00000"/>
              </a:lnSpc>
              <a:spcBef>
                <a:spcPts val="0"/>
              </a:spcBef>
              <a:buNone/>
            </a:pPr>
            <a:r>
              <a:rPr lang="zh-CN" altLang="en-US" sz="2400" dirty="0">
                <a:latin typeface="微软雅黑" panose="020B0503020204020204" pitchFamily="34" charset="-122"/>
                <a:ea typeface="微软雅黑" panose="020B0503020204020204" pitchFamily="34" charset="-122"/>
              </a:rPr>
              <a:t>销售商品</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借：银行存款</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491400</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       贷：主营业务收入                                          </a:t>
            </a:r>
            <a:r>
              <a:rPr lang="en-US" altLang="zh-CN" sz="2400" dirty="0">
                <a:latin typeface="微软雅黑" panose="020B0503020204020204" pitchFamily="34" charset="-122"/>
                <a:ea typeface="微软雅黑" panose="020B0503020204020204" pitchFamily="34" charset="-122"/>
              </a:rPr>
              <a:t> 420000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应交增值税（销项税额）       </a:t>
            </a:r>
            <a:r>
              <a:rPr lang="en-US" altLang="zh-CN" sz="2400" dirty="0">
                <a:latin typeface="微软雅黑" panose="020B0503020204020204" pitchFamily="34" charset="-122"/>
                <a:ea typeface="微软雅黑" panose="020B0503020204020204" pitchFamily="34" charset="-122"/>
              </a:rPr>
              <a:t>71400</a:t>
            </a:r>
          </a:p>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3-26</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日销售甲商品</a:t>
            </a:r>
            <a:r>
              <a:rPr lang="en-US" altLang="zh-CN" sz="2400" dirty="0">
                <a:solidFill>
                  <a:srgbClr val="00B0F0"/>
                </a:solidFill>
                <a:latin typeface="微软雅黑" panose="020B0503020204020204" pitchFamily="34" charset="-122"/>
                <a:ea typeface="微软雅黑" panose="020B0503020204020204" pitchFamily="34" charset="-122"/>
              </a:rPr>
              <a:t>20</a:t>
            </a:r>
            <a:r>
              <a:rPr lang="zh-CN" altLang="en-US" sz="2400" dirty="0">
                <a:solidFill>
                  <a:srgbClr val="00B0F0"/>
                </a:solidFill>
                <a:latin typeface="微软雅黑" panose="020B0503020204020204" pitchFamily="34" charset="-122"/>
                <a:ea typeface="微软雅黑" panose="020B0503020204020204" pitchFamily="34" charset="-122"/>
              </a:rPr>
              <a:t>件和乙商品</a:t>
            </a:r>
            <a:r>
              <a:rPr lang="en-US" altLang="zh-CN" sz="2400" dirty="0">
                <a:solidFill>
                  <a:srgbClr val="00B0F0"/>
                </a:solidFill>
                <a:latin typeface="微软雅黑" panose="020B0503020204020204" pitchFamily="34" charset="-122"/>
                <a:ea typeface="微软雅黑" panose="020B0503020204020204" pitchFamily="34" charset="-122"/>
              </a:rPr>
              <a:t>20</a:t>
            </a:r>
            <a:r>
              <a:rPr lang="zh-CN" altLang="en-US" sz="2400" dirty="0">
                <a:solidFill>
                  <a:srgbClr val="00B0F0"/>
                </a:solidFill>
                <a:latin typeface="微软雅黑" panose="020B0503020204020204" pitchFamily="34" charset="-122"/>
                <a:ea typeface="微软雅黑" panose="020B0503020204020204" pitchFamily="34" charset="-122"/>
              </a:rPr>
              <a:t>件给</a:t>
            </a:r>
            <a:r>
              <a:rPr lang="en-US" altLang="zh-CN" sz="2400" dirty="0">
                <a:solidFill>
                  <a:srgbClr val="00B0F0"/>
                </a:solidFill>
                <a:latin typeface="微软雅黑" panose="020B0503020204020204" pitchFamily="34" charset="-122"/>
                <a:ea typeface="微软雅黑" panose="020B0503020204020204" pitchFamily="34" charset="-122"/>
              </a:rPr>
              <a:t>F</a:t>
            </a:r>
            <a:r>
              <a:rPr lang="zh-CN" altLang="en-US" sz="2400" dirty="0">
                <a:solidFill>
                  <a:srgbClr val="00B0F0"/>
                </a:solidFill>
                <a:latin typeface="微软雅黑" panose="020B0503020204020204" pitchFamily="34" charset="-122"/>
                <a:ea typeface="微软雅黑" panose="020B0503020204020204" pitchFamily="34" charset="-122"/>
              </a:rPr>
              <a:t>公司，商品的销售货款为甲商品共计</a:t>
            </a:r>
            <a:r>
              <a:rPr lang="en-US" altLang="zh-CN" sz="2400" dirty="0">
                <a:solidFill>
                  <a:srgbClr val="00B0F0"/>
                </a:solidFill>
                <a:latin typeface="微软雅黑" panose="020B0503020204020204" pitchFamily="34" charset="-122"/>
                <a:ea typeface="微软雅黑" panose="020B0503020204020204" pitchFamily="34" charset="-122"/>
              </a:rPr>
              <a:t>16</a:t>
            </a:r>
            <a:r>
              <a:rPr lang="zh-CN" altLang="en-US" sz="2400" dirty="0">
                <a:solidFill>
                  <a:srgbClr val="00B0F0"/>
                </a:solidFill>
                <a:latin typeface="微软雅黑" panose="020B0503020204020204" pitchFamily="34" charset="-122"/>
                <a:ea typeface="微软雅黑" panose="020B0503020204020204" pitchFamily="34" charset="-122"/>
              </a:rPr>
              <a:t>万元，乙商品共计</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万元，增值税专用发票上注明的增值税销项税额为</a:t>
            </a:r>
            <a:r>
              <a:rPr lang="en-US" altLang="zh-CN" sz="2400" dirty="0">
                <a:solidFill>
                  <a:srgbClr val="00B0F0"/>
                </a:solidFill>
                <a:latin typeface="微软雅黑" panose="020B0503020204020204" pitchFamily="34" charset="-122"/>
                <a:ea typeface="微软雅黑" panose="020B0503020204020204" pitchFamily="34" charset="-122"/>
              </a:rPr>
              <a:t>47 600</a:t>
            </a:r>
            <a:r>
              <a:rPr lang="zh-CN" altLang="en-US" sz="2400" dirty="0">
                <a:solidFill>
                  <a:srgbClr val="00B0F0"/>
                </a:solidFill>
                <a:latin typeface="微软雅黑" panose="020B0503020204020204" pitchFamily="34" charset="-122"/>
                <a:ea typeface="微软雅黑" panose="020B0503020204020204" pitchFamily="34" charset="-122"/>
              </a:rPr>
              <a:t>元，货款尚未收到，会计分录如下：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销售商品</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借：应收账款</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327600</a:t>
            </a:r>
          </a:p>
          <a:p>
            <a:pPr marL="0">
              <a:buNone/>
            </a:pPr>
            <a:r>
              <a:rPr lang="zh-CN" altLang="en-US" sz="2400" dirty="0">
                <a:latin typeface="微软雅黑" panose="020B0503020204020204" pitchFamily="34" charset="-122"/>
                <a:ea typeface="微软雅黑" panose="020B0503020204020204" pitchFamily="34" charset="-122"/>
              </a:rPr>
              <a:t>       贷：主营业务收入                                         </a:t>
            </a:r>
            <a:r>
              <a:rPr lang="en-US" altLang="zh-CN" sz="2400" dirty="0">
                <a:latin typeface="微软雅黑" panose="020B0503020204020204" pitchFamily="34" charset="-122"/>
                <a:ea typeface="微软雅黑" panose="020B0503020204020204" pitchFamily="34" charset="-122"/>
              </a:rPr>
              <a:t>  280000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应交增值税（销项税额）    </a:t>
            </a:r>
            <a:r>
              <a:rPr lang="en-US" altLang="zh-CN" sz="2400" dirty="0">
                <a:latin typeface="微软雅黑" panose="020B0503020204020204" pitchFamily="34" charset="-122"/>
                <a:ea typeface="微软雅黑" panose="020B0503020204020204" pitchFamily="34" charset="-122"/>
              </a:rPr>
              <a:t>   47600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626">
                                            <p:txEl>
                                              <p:pRg st="1" end="1"/>
                                            </p:txEl>
                                          </p:spTgt>
                                        </p:tgtEl>
                                        <p:attrNameLst>
                                          <p:attrName>style.visibility</p:attrName>
                                        </p:attrNameLst>
                                      </p:cBhvr>
                                      <p:to>
                                        <p:strVal val="visible"/>
                                      </p:to>
                                    </p:set>
                                    <p:animEffect transition="in" filter="fade">
                                      <p:cBhvr>
                                        <p:cTn id="7" dur="500"/>
                                        <p:tgtEl>
                                          <p:spTgt spid="15462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4626">
                                            <p:txEl>
                                              <p:pRg st="2" end="2"/>
                                            </p:txEl>
                                          </p:spTgt>
                                        </p:tgtEl>
                                        <p:attrNameLst>
                                          <p:attrName>style.visibility</p:attrName>
                                        </p:attrNameLst>
                                      </p:cBhvr>
                                      <p:to>
                                        <p:strVal val="visible"/>
                                      </p:to>
                                    </p:set>
                                    <p:animEffect transition="in" filter="fade">
                                      <p:cBhvr>
                                        <p:cTn id="10" dur="500"/>
                                        <p:tgtEl>
                                          <p:spTgt spid="15462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4626">
                                            <p:txEl>
                                              <p:pRg st="3" end="3"/>
                                            </p:txEl>
                                          </p:spTgt>
                                        </p:tgtEl>
                                        <p:attrNameLst>
                                          <p:attrName>style.visibility</p:attrName>
                                        </p:attrNameLst>
                                      </p:cBhvr>
                                      <p:to>
                                        <p:strVal val="visible"/>
                                      </p:to>
                                    </p:set>
                                    <p:animEffect transition="in" filter="fade">
                                      <p:cBhvr>
                                        <p:cTn id="13" dur="500"/>
                                        <p:tgtEl>
                                          <p:spTgt spid="15462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4626">
                                            <p:txEl>
                                              <p:pRg st="4" end="4"/>
                                            </p:txEl>
                                          </p:spTgt>
                                        </p:tgtEl>
                                        <p:attrNameLst>
                                          <p:attrName>style.visibility</p:attrName>
                                        </p:attrNameLst>
                                      </p:cBhvr>
                                      <p:to>
                                        <p:strVal val="visible"/>
                                      </p:to>
                                    </p:set>
                                    <p:animEffect transition="in" filter="fade">
                                      <p:cBhvr>
                                        <p:cTn id="16" dur="500"/>
                                        <p:tgtEl>
                                          <p:spTgt spid="15462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4626">
                                            <p:txEl>
                                              <p:pRg st="6" end="6"/>
                                            </p:txEl>
                                          </p:spTgt>
                                        </p:tgtEl>
                                        <p:attrNameLst>
                                          <p:attrName>style.visibility</p:attrName>
                                        </p:attrNameLst>
                                      </p:cBhvr>
                                      <p:to>
                                        <p:strVal val="visible"/>
                                      </p:to>
                                    </p:set>
                                    <p:animEffect transition="in" filter="fade">
                                      <p:cBhvr>
                                        <p:cTn id="21" dur="500"/>
                                        <p:tgtEl>
                                          <p:spTgt spid="15462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4626">
                                            <p:txEl>
                                              <p:pRg st="7" end="7"/>
                                            </p:txEl>
                                          </p:spTgt>
                                        </p:tgtEl>
                                        <p:attrNameLst>
                                          <p:attrName>style.visibility</p:attrName>
                                        </p:attrNameLst>
                                      </p:cBhvr>
                                      <p:to>
                                        <p:strVal val="visible"/>
                                      </p:to>
                                    </p:set>
                                    <p:animEffect transition="in" filter="fade">
                                      <p:cBhvr>
                                        <p:cTn id="24" dur="500"/>
                                        <p:tgtEl>
                                          <p:spTgt spid="15462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4626">
                                            <p:txEl>
                                              <p:pRg st="8" end="8"/>
                                            </p:txEl>
                                          </p:spTgt>
                                        </p:tgtEl>
                                        <p:attrNameLst>
                                          <p:attrName>style.visibility</p:attrName>
                                        </p:attrNameLst>
                                      </p:cBhvr>
                                      <p:to>
                                        <p:strVal val="visible"/>
                                      </p:to>
                                    </p:set>
                                    <p:animEffect transition="in" filter="fade">
                                      <p:cBhvr>
                                        <p:cTn id="27" dur="500"/>
                                        <p:tgtEl>
                                          <p:spTgt spid="154626">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54626">
                                            <p:txEl>
                                              <p:pRg st="9" end="9"/>
                                            </p:txEl>
                                          </p:spTgt>
                                        </p:tgtEl>
                                        <p:attrNameLst>
                                          <p:attrName>style.visibility</p:attrName>
                                        </p:attrNameLst>
                                      </p:cBhvr>
                                      <p:to>
                                        <p:strVal val="visible"/>
                                      </p:to>
                                    </p:set>
                                    <p:animEffect transition="in" filter="fade">
                                      <p:cBhvr>
                                        <p:cTn id="30" dur="500"/>
                                        <p:tgtEl>
                                          <p:spTgt spid="1546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5002C8B4-D658-ACE8-E1B4-EBC410C1F4C0}"/>
              </a:ext>
            </a:extLst>
          </p:cNvPr>
          <p:cNvSpPr>
            <a:spLocks noGrp="1" noChangeArrowheads="1"/>
          </p:cNvSpPr>
          <p:nvPr>
            <p:ph idx="1"/>
          </p:nvPr>
        </p:nvSpPr>
        <p:spPr>
          <a:xfrm>
            <a:off x="1992314" y="260351"/>
            <a:ext cx="8497887" cy="5832475"/>
          </a:xfrm>
        </p:spPr>
        <p:txBody>
          <a:bodyPr>
            <a:normAutofit fontScale="92500" lnSpcReduction="10000"/>
          </a:bodyPr>
          <a:lstStyle/>
          <a:p>
            <a:pPr marL="0" indent="0">
              <a:lnSpc>
                <a:spcPct val="11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3-27</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日结转本月已售商品成本，会计分录如下：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结转成本</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借：主营业务成本</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184500</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       贷：库存商品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 112812.50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71687.50</a:t>
            </a:r>
          </a:p>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3-28</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25</a:t>
            </a:r>
            <a:r>
              <a:rPr lang="zh-CN" altLang="en-US" sz="2400" dirty="0">
                <a:solidFill>
                  <a:srgbClr val="00B0F0"/>
                </a:solidFill>
                <a:latin typeface="微软雅黑" panose="020B0503020204020204" pitchFamily="34" charset="-122"/>
                <a:ea typeface="微软雅黑" panose="020B0503020204020204" pitchFamily="34" charset="-122"/>
              </a:rPr>
              <a:t>日预收货款</a:t>
            </a:r>
            <a:r>
              <a:rPr lang="en-US" altLang="zh-CN" sz="2400" dirty="0">
                <a:solidFill>
                  <a:srgbClr val="00B0F0"/>
                </a:solidFill>
                <a:latin typeface="微软雅黑" panose="020B0503020204020204" pitchFamily="34" charset="-122"/>
                <a:ea typeface="微软雅黑" panose="020B0503020204020204" pitchFamily="34" charset="-122"/>
              </a:rPr>
              <a:t>200 000</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预收账款</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借：银行存款</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200000</a:t>
            </a:r>
          </a:p>
          <a:p>
            <a:pPr marL="0">
              <a:buNone/>
            </a:pPr>
            <a:r>
              <a:rPr lang="zh-CN" altLang="en-US" sz="2400" dirty="0">
                <a:latin typeface="微软雅黑" panose="020B0503020204020204" pitchFamily="34" charset="-122"/>
                <a:ea typeface="微软雅黑" panose="020B0503020204020204" pitchFamily="34" charset="-122"/>
              </a:rPr>
              <a:t>       贷：合同负债                                                </a:t>
            </a:r>
            <a:r>
              <a:rPr lang="en-US" altLang="zh-CN" sz="2400" dirty="0">
                <a:latin typeface="微软雅黑" panose="020B0503020204020204" pitchFamily="34" charset="-122"/>
                <a:ea typeface="微软雅黑" panose="020B0503020204020204" pitchFamily="34" charset="-122"/>
              </a:rPr>
              <a:t>  200000</a:t>
            </a:r>
          </a:p>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3-29</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日按应收账款余额的</a:t>
            </a:r>
            <a:r>
              <a:rPr lang="en-US" altLang="zh-CN" sz="2400" dirty="0">
                <a:solidFill>
                  <a:srgbClr val="00B0F0"/>
                </a:solidFill>
                <a:latin typeface="微软雅黑" panose="020B0503020204020204" pitchFamily="34" charset="-122"/>
                <a:ea typeface="微软雅黑" panose="020B0503020204020204" pitchFamily="34" charset="-122"/>
              </a:rPr>
              <a:t>0.5%</a:t>
            </a:r>
            <a:r>
              <a:rPr lang="zh-CN" altLang="en-US" sz="2400" dirty="0">
                <a:solidFill>
                  <a:srgbClr val="00B0F0"/>
                </a:solidFill>
                <a:latin typeface="微软雅黑" panose="020B0503020204020204" pitchFamily="34" charset="-122"/>
                <a:ea typeface="微软雅黑" panose="020B0503020204020204" pitchFamily="34" charset="-122"/>
              </a:rPr>
              <a:t>计提坏账准备，会计分录如下：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计提坏账准备</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借：资产减值损失</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1638</a:t>
            </a:r>
          </a:p>
          <a:p>
            <a:pPr marL="0">
              <a:buNone/>
            </a:pPr>
            <a:r>
              <a:rPr lang="zh-CN" altLang="en-US" sz="2400" dirty="0">
                <a:latin typeface="微软雅黑" panose="020B0503020204020204" pitchFamily="34" charset="-122"/>
                <a:ea typeface="微软雅黑" panose="020B0503020204020204" pitchFamily="34" charset="-122"/>
              </a:rPr>
              <a:t>       贷：坏账准备                                                </a:t>
            </a:r>
            <a:r>
              <a:rPr lang="en-US" altLang="zh-CN" sz="2400" dirty="0">
                <a:latin typeface="微软雅黑" panose="020B0503020204020204" pitchFamily="34" charset="-122"/>
                <a:ea typeface="微软雅黑" panose="020B0503020204020204" pitchFamily="34" charset="-122"/>
              </a:rPr>
              <a:t>   1638</a:t>
            </a:r>
          </a:p>
          <a:p>
            <a:pPr marL="0">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6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65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565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565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650">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565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565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565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26526A06-81FF-4FBF-68A2-A065B6C66484}"/>
              </a:ext>
            </a:extLst>
          </p:cNvPr>
          <p:cNvSpPr>
            <a:spLocks noGrp="1" noChangeArrowheads="1"/>
          </p:cNvSpPr>
          <p:nvPr>
            <p:ph idx="1"/>
          </p:nvPr>
        </p:nvSpPr>
        <p:spPr>
          <a:xfrm>
            <a:off x="2135189" y="1484313"/>
            <a:ext cx="8281987" cy="4176712"/>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与主营业务收支不相关的业务：</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材料销售</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包装物出租</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固定资产出租</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dirty="0">
                <a:latin typeface="微软雅黑" panose="020B0503020204020204" pitchFamily="34" charset="-122"/>
                <a:ea typeface="微软雅黑" panose="020B0503020204020204" pitchFamily="34" charset="-122"/>
              </a:rPr>
              <a:t>涉及的常见会计科目和账户：</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其他业务收入</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其他业务成本</a:t>
            </a:r>
            <a:endParaRPr lang="en-US" altLang="zh-CN" sz="2400" dirty="0">
              <a:latin typeface="微软雅黑" panose="020B0503020204020204" pitchFamily="34" charset="-122"/>
              <a:ea typeface="微软雅黑" panose="020B0503020204020204" pitchFamily="34" charset="-122"/>
            </a:endParaRPr>
          </a:p>
        </p:txBody>
      </p:sp>
      <p:sp>
        <p:nvSpPr>
          <p:cNvPr id="156675" name="Rectangle 2">
            <a:extLst>
              <a:ext uri="{FF2B5EF4-FFF2-40B4-BE49-F238E27FC236}">
                <a16:creationId xmlns:a16="http://schemas.microsoft.com/office/drawing/2014/main" id="{F87F6E65-077C-18A1-F690-97C21E1DA269}"/>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其他业务收支核算</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3">
            <a:extLst>
              <a:ext uri="{FF2B5EF4-FFF2-40B4-BE49-F238E27FC236}">
                <a16:creationId xmlns:a16="http://schemas.microsoft.com/office/drawing/2014/main" id="{09DD5572-43DC-097A-5E27-387D5E33ACFC}"/>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其他业务收入</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核算企业除主营业务活动以外的其他经营活动实现的收入，如材料销售、出租固定资产、出租无形资产、出租包装物和商品等实现的收入。</a:t>
            </a:r>
            <a:endParaRPr lang="en-US" altLang="zh-CN" sz="2400">
              <a:latin typeface="微软雅黑" panose="020B0503020204020204" pitchFamily="34" charset="-122"/>
              <a:ea typeface="微软雅黑" panose="020B0503020204020204" pitchFamily="34" charset="-122"/>
            </a:endParaRPr>
          </a:p>
        </p:txBody>
      </p:sp>
      <p:sp>
        <p:nvSpPr>
          <p:cNvPr id="157699" name="Text Box 10">
            <a:extLst>
              <a:ext uri="{FF2B5EF4-FFF2-40B4-BE49-F238E27FC236}">
                <a16:creationId xmlns:a16="http://schemas.microsoft.com/office/drawing/2014/main" id="{8F1530DE-D7BF-B713-267F-E63CCD033F04}"/>
              </a:ext>
            </a:extLst>
          </p:cNvPr>
          <p:cNvSpPr txBox="1">
            <a:spLocks noChangeArrowheads="1"/>
          </p:cNvSpPr>
          <p:nvPr/>
        </p:nvSpPr>
        <p:spPr bwMode="auto">
          <a:xfrm>
            <a:off x="4730751" y="3167064"/>
            <a:ext cx="288131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其他业务收入</a:t>
            </a:r>
          </a:p>
        </p:txBody>
      </p:sp>
      <p:sp>
        <p:nvSpPr>
          <p:cNvPr id="157700" name="Line 12">
            <a:extLst>
              <a:ext uri="{FF2B5EF4-FFF2-40B4-BE49-F238E27FC236}">
                <a16:creationId xmlns:a16="http://schemas.microsoft.com/office/drawing/2014/main" id="{3E555E1E-E057-9C46-D9BF-F81FE170F3B1}"/>
              </a:ext>
            </a:extLst>
          </p:cNvPr>
          <p:cNvSpPr>
            <a:spLocks noChangeShapeType="1"/>
          </p:cNvSpPr>
          <p:nvPr/>
        </p:nvSpPr>
        <p:spPr bwMode="auto">
          <a:xfrm>
            <a:off x="3000375" y="3716339"/>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1" name="Line 13">
            <a:extLst>
              <a:ext uri="{FF2B5EF4-FFF2-40B4-BE49-F238E27FC236}">
                <a16:creationId xmlns:a16="http://schemas.microsoft.com/office/drawing/2014/main" id="{7550E98D-AB4E-CF1E-A98D-B2DBB2B168A9}"/>
              </a:ext>
            </a:extLst>
          </p:cNvPr>
          <p:cNvSpPr>
            <a:spLocks noChangeShapeType="1"/>
          </p:cNvSpPr>
          <p:nvPr/>
        </p:nvSpPr>
        <p:spPr bwMode="auto">
          <a:xfrm>
            <a:off x="5859463" y="3716338"/>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2" name="Text Box 14">
            <a:extLst>
              <a:ext uri="{FF2B5EF4-FFF2-40B4-BE49-F238E27FC236}">
                <a16:creationId xmlns:a16="http://schemas.microsoft.com/office/drawing/2014/main" id="{B2BBC899-0921-5D51-3634-C46C6A1C1C19}"/>
              </a:ext>
            </a:extLst>
          </p:cNvPr>
          <p:cNvSpPr txBox="1">
            <a:spLocks noChangeArrowheads="1"/>
          </p:cNvSpPr>
          <p:nvPr/>
        </p:nvSpPr>
        <p:spPr bwMode="auto">
          <a:xfrm>
            <a:off x="3000376" y="3938588"/>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结转至本年利润</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7703" name="Text Box 15">
            <a:extLst>
              <a:ext uri="{FF2B5EF4-FFF2-40B4-BE49-F238E27FC236}">
                <a16:creationId xmlns:a16="http://schemas.microsoft.com/office/drawing/2014/main" id="{7A18ED5D-A177-7804-9F86-EED1F58B4823}"/>
              </a:ext>
            </a:extLst>
          </p:cNvPr>
          <p:cNvSpPr txBox="1">
            <a:spLocks noChangeArrowheads="1"/>
          </p:cNvSpPr>
          <p:nvPr/>
        </p:nvSpPr>
        <p:spPr bwMode="auto">
          <a:xfrm>
            <a:off x="6226176" y="3940175"/>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实现的收入</a:t>
            </a:r>
            <a:r>
              <a:rPr lang="en-US" altLang="zh-CN" sz="2000" b="1">
                <a:solidFill>
                  <a:schemeClr val="tx1"/>
                </a:solidFill>
                <a:ea typeface="黑体" panose="02010609060101010101" pitchFamily="49" charset="-122"/>
              </a:rPr>
              <a:t>)</a:t>
            </a:r>
          </a:p>
        </p:txBody>
      </p:sp>
      <p:sp>
        <p:nvSpPr>
          <p:cNvPr id="157704" name="Line 16">
            <a:extLst>
              <a:ext uri="{FF2B5EF4-FFF2-40B4-BE49-F238E27FC236}">
                <a16:creationId xmlns:a16="http://schemas.microsoft.com/office/drawing/2014/main" id="{B569CCC1-0353-CFF6-7DD8-B556CBB9C4E7}"/>
              </a:ext>
            </a:extLst>
          </p:cNvPr>
          <p:cNvSpPr>
            <a:spLocks noChangeShapeType="1"/>
          </p:cNvSpPr>
          <p:nvPr/>
        </p:nvSpPr>
        <p:spPr bwMode="auto">
          <a:xfrm>
            <a:off x="5087938" y="4783138"/>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05" name="Text Box 18">
            <a:extLst>
              <a:ext uri="{FF2B5EF4-FFF2-40B4-BE49-F238E27FC236}">
                <a16:creationId xmlns:a16="http://schemas.microsoft.com/office/drawing/2014/main" id="{94357F4E-3977-7329-E5FC-4AA83847D7B5}"/>
              </a:ext>
            </a:extLst>
          </p:cNvPr>
          <p:cNvSpPr txBox="1">
            <a:spLocks noChangeArrowheads="1"/>
          </p:cNvSpPr>
          <p:nvPr/>
        </p:nvSpPr>
        <p:spPr bwMode="auto">
          <a:xfrm>
            <a:off x="4440238" y="5462588"/>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按其他业务种类设置明细账</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3">
            <a:extLst>
              <a:ext uri="{FF2B5EF4-FFF2-40B4-BE49-F238E27FC236}">
                <a16:creationId xmlns:a16="http://schemas.microsoft.com/office/drawing/2014/main" id="{64A0564E-B41B-4486-928B-742283D0802B}"/>
              </a:ext>
            </a:extLst>
          </p:cNvPr>
          <p:cNvSpPr>
            <a:spLocks noGrp="1" noChangeArrowheads="1"/>
          </p:cNvSpPr>
          <p:nvPr>
            <p:ph idx="1"/>
          </p:nvPr>
        </p:nvSpPr>
        <p:spPr>
          <a:xfrm>
            <a:off x="2085975" y="749300"/>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其他业务成本</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核算企业除主营业务活动以外的其他经营活动所发生的支出，如销售材料的成本、出租固定资产的折旧额、出租无形资产的摊销额、出租包装物的成本或摊销额等。</a:t>
            </a:r>
            <a:endParaRPr lang="en-US" altLang="zh-CN" sz="2400">
              <a:latin typeface="微软雅黑" panose="020B0503020204020204" pitchFamily="34" charset="-122"/>
              <a:ea typeface="微软雅黑" panose="020B0503020204020204" pitchFamily="34" charset="-122"/>
            </a:endParaRPr>
          </a:p>
        </p:txBody>
      </p:sp>
      <p:sp>
        <p:nvSpPr>
          <p:cNvPr id="158723" name="Text Box 10">
            <a:extLst>
              <a:ext uri="{FF2B5EF4-FFF2-40B4-BE49-F238E27FC236}">
                <a16:creationId xmlns:a16="http://schemas.microsoft.com/office/drawing/2014/main" id="{F733AE6C-6643-780C-3416-4EBC00C333FB}"/>
              </a:ext>
            </a:extLst>
          </p:cNvPr>
          <p:cNvSpPr txBox="1">
            <a:spLocks noChangeArrowheads="1"/>
          </p:cNvSpPr>
          <p:nvPr/>
        </p:nvSpPr>
        <p:spPr bwMode="auto">
          <a:xfrm>
            <a:off x="4730751" y="2863851"/>
            <a:ext cx="2881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其他业务成本</a:t>
            </a:r>
          </a:p>
        </p:txBody>
      </p:sp>
      <p:sp>
        <p:nvSpPr>
          <p:cNvPr id="158724" name="Line 12">
            <a:extLst>
              <a:ext uri="{FF2B5EF4-FFF2-40B4-BE49-F238E27FC236}">
                <a16:creationId xmlns:a16="http://schemas.microsoft.com/office/drawing/2014/main" id="{FF6237A5-4A15-4791-A3FB-326D2567DF8D}"/>
              </a:ext>
            </a:extLst>
          </p:cNvPr>
          <p:cNvSpPr>
            <a:spLocks noChangeShapeType="1"/>
          </p:cNvSpPr>
          <p:nvPr/>
        </p:nvSpPr>
        <p:spPr bwMode="auto">
          <a:xfrm>
            <a:off x="3000375" y="3414714"/>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5" name="Line 13">
            <a:extLst>
              <a:ext uri="{FF2B5EF4-FFF2-40B4-BE49-F238E27FC236}">
                <a16:creationId xmlns:a16="http://schemas.microsoft.com/office/drawing/2014/main" id="{3C02E7FB-3CD4-5AC4-0F57-7BFB0DB5E1C6}"/>
              </a:ext>
            </a:extLst>
          </p:cNvPr>
          <p:cNvSpPr>
            <a:spLocks noChangeShapeType="1"/>
          </p:cNvSpPr>
          <p:nvPr/>
        </p:nvSpPr>
        <p:spPr bwMode="auto">
          <a:xfrm>
            <a:off x="5859463" y="3414713"/>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6" name="Text Box 14">
            <a:extLst>
              <a:ext uri="{FF2B5EF4-FFF2-40B4-BE49-F238E27FC236}">
                <a16:creationId xmlns:a16="http://schemas.microsoft.com/office/drawing/2014/main" id="{52D860C4-012B-760B-F09B-39BBC5583BD1}"/>
              </a:ext>
            </a:extLst>
          </p:cNvPr>
          <p:cNvSpPr txBox="1">
            <a:spLocks noChangeArrowheads="1"/>
          </p:cNvSpPr>
          <p:nvPr/>
        </p:nvSpPr>
        <p:spPr bwMode="auto">
          <a:xfrm>
            <a:off x="3000376" y="3636963"/>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发生的成本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58727" name="Text Box 15">
            <a:extLst>
              <a:ext uri="{FF2B5EF4-FFF2-40B4-BE49-F238E27FC236}">
                <a16:creationId xmlns:a16="http://schemas.microsoft.com/office/drawing/2014/main" id="{CDD9E9E9-DA2F-CA55-BF80-210B3D843A50}"/>
              </a:ext>
            </a:extLst>
          </p:cNvPr>
          <p:cNvSpPr txBox="1">
            <a:spLocks noChangeArrowheads="1"/>
          </p:cNvSpPr>
          <p:nvPr/>
        </p:nvSpPr>
        <p:spPr bwMode="auto">
          <a:xfrm>
            <a:off x="6226176" y="36385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结转至本年利润</a:t>
            </a:r>
            <a:r>
              <a:rPr lang="en-US" altLang="zh-CN" sz="2000" b="1">
                <a:solidFill>
                  <a:schemeClr val="tx1"/>
                </a:solidFill>
                <a:ea typeface="黑体" panose="02010609060101010101" pitchFamily="49" charset="-122"/>
              </a:rPr>
              <a:t>)</a:t>
            </a:r>
          </a:p>
        </p:txBody>
      </p:sp>
      <p:sp>
        <p:nvSpPr>
          <p:cNvPr id="158728" name="Line 16">
            <a:extLst>
              <a:ext uri="{FF2B5EF4-FFF2-40B4-BE49-F238E27FC236}">
                <a16:creationId xmlns:a16="http://schemas.microsoft.com/office/drawing/2014/main" id="{BA318D69-C9BB-0CF1-C653-3B2632D93797}"/>
              </a:ext>
            </a:extLst>
          </p:cNvPr>
          <p:cNvSpPr>
            <a:spLocks noChangeShapeType="1"/>
          </p:cNvSpPr>
          <p:nvPr/>
        </p:nvSpPr>
        <p:spPr bwMode="auto">
          <a:xfrm>
            <a:off x="5087938" y="4481513"/>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9" name="Text Box 18">
            <a:extLst>
              <a:ext uri="{FF2B5EF4-FFF2-40B4-BE49-F238E27FC236}">
                <a16:creationId xmlns:a16="http://schemas.microsoft.com/office/drawing/2014/main" id="{7CCDBAAE-62F5-AD67-69AC-91AFB17E61F6}"/>
              </a:ext>
            </a:extLst>
          </p:cNvPr>
          <p:cNvSpPr txBox="1">
            <a:spLocks noChangeArrowheads="1"/>
          </p:cNvSpPr>
          <p:nvPr/>
        </p:nvSpPr>
        <p:spPr bwMode="auto">
          <a:xfrm>
            <a:off x="4440238" y="5159375"/>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按其他业务种类设置明细账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C8E4B6FB-7908-48A8-3330-31F87E417C52}"/>
              </a:ext>
            </a:extLst>
          </p:cNvPr>
          <p:cNvSpPr>
            <a:spLocks noGrp="1" noChangeArrowheads="1"/>
          </p:cNvSpPr>
          <p:nvPr>
            <p:ph idx="1"/>
          </p:nvPr>
        </p:nvSpPr>
        <p:spPr>
          <a:xfrm>
            <a:off x="2495550" y="549275"/>
            <a:ext cx="7543800" cy="5562600"/>
          </a:xfrm>
        </p:spPr>
        <p:txBody>
          <a:bodyPr rtlCol="0">
            <a:normAutofit/>
          </a:bodyPr>
          <a:lstStyle/>
          <a:p>
            <a:pPr>
              <a:buNone/>
              <a:defRPr/>
            </a:pPr>
            <a:r>
              <a:rPr lang="en-US" altLang="zh-CN" sz="3600" dirty="0">
                <a:latin typeface="+mn-ea"/>
              </a:rPr>
              <a:t>2.</a:t>
            </a:r>
            <a:r>
              <a:rPr lang="zh-CN" altLang="en-US" sz="3600" dirty="0">
                <a:latin typeface="+mn-ea"/>
              </a:rPr>
              <a:t>投资者以非现金资产投资的核算</a:t>
            </a:r>
          </a:p>
          <a:p>
            <a:pPr>
              <a:buNone/>
              <a:defRPr/>
            </a:pPr>
            <a:endParaRPr lang="en-US" altLang="zh-CN" sz="3600" dirty="0">
              <a:latin typeface="+mn-ea"/>
            </a:endParaRPr>
          </a:p>
          <a:p>
            <a:pPr>
              <a:buNone/>
              <a:defRPr/>
            </a:pPr>
            <a:r>
              <a:rPr lang="zh-CN" altLang="en-US" sz="3600" dirty="0">
                <a:latin typeface="+mn-ea"/>
              </a:rPr>
              <a:t>借：银行存款</a:t>
            </a:r>
          </a:p>
          <a:p>
            <a:pPr>
              <a:buNone/>
              <a:defRPr/>
            </a:pPr>
            <a:r>
              <a:rPr lang="zh-CN" altLang="en-US" sz="3600" dirty="0">
                <a:latin typeface="+mn-ea"/>
              </a:rPr>
              <a:t>       固定资产</a:t>
            </a:r>
          </a:p>
          <a:p>
            <a:pPr>
              <a:buNone/>
              <a:defRPr/>
            </a:pPr>
            <a:r>
              <a:rPr lang="zh-CN" altLang="en-US" sz="3600" dirty="0">
                <a:latin typeface="+mn-ea"/>
              </a:rPr>
              <a:t>       无形资产</a:t>
            </a:r>
          </a:p>
          <a:p>
            <a:pPr>
              <a:buNone/>
              <a:defRPr/>
            </a:pPr>
            <a:r>
              <a:rPr lang="zh-CN" altLang="en-US" sz="3600" dirty="0">
                <a:latin typeface="+mn-ea"/>
              </a:rPr>
              <a:t>    贷：实收资本</a:t>
            </a:r>
            <a:endParaRPr lang="en-US" altLang="zh-CN" sz="3600" dirty="0">
              <a:latin typeface="+mn-ea"/>
            </a:endParaRPr>
          </a:p>
          <a:p>
            <a:pPr>
              <a:buNone/>
              <a:defRPr/>
            </a:pPr>
            <a:r>
              <a:rPr lang="en-US" altLang="zh-CN" sz="3600" dirty="0">
                <a:latin typeface="+mn-ea"/>
              </a:rPr>
              <a:t>           </a:t>
            </a:r>
            <a:r>
              <a:rPr lang="zh-CN" altLang="en-US" sz="3600" dirty="0">
                <a:latin typeface="+mn-ea"/>
              </a:rPr>
              <a:t>资本公积</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8D5178D4-E3DD-E44D-D6AE-E35AE19AFCDF}"/>
              </a:ext>
            </a:extLst>
          </p:cNvPr>
          <p:cNvSpPr>
            <a:spLocks noGrp="1" noChangeArrowheads="1"/>
          </p:cNvSpPr>
          <p:nvPr>
            <p:ph idx="1"/>
          </p:nvPr>
        </p:nvSpPr>
        <p:spPr>
          <a:xfrm>
            <a:off x="2279650" y="620713"/>
            <a:ext cx="7621588"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solidFill>
                  <a:srgbClr val="00B0F0"/>
                </a:solidFill>
                <a:latin typeface="微软雅黑" panose="020B0503020204020204" pitchFamily="34" charset="-122"/>
                <a:ea typeface="微软雅黑" panose="020B0503020204020204" pitchFamily="34" charset="-122"/>
              </a:rPr>
              <a:t>确认收入</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借：银行存款</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贷：其他业务收入</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应交税费</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应交增值税（销项税额）</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solidFill>
                  <a:srgbClr val="00B0F0"/>
                </a:solidFill>
                <a:latin typeface="微软雅黑" panose="020B0503020204020204" pitchFamily="34" charset="-122"/>
                <a:ea typeface="微软雅黑" panose="020B0503020204020204" pitchFamily="34" charset="-122"/>
              </a:rPr>
              <a:t>结转成本</a:t>
            </a:r>
            <a:endParaRPr lang="en-US" altLang="zh-CN" sz="2400">
              <a:solidFill>
                <a:srgbClr val="00B0F0"/>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借：其他业务成本</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贷：原材料</a:t>
            </a:r>
          </a:p>
          <a:p>
            <a:pPr eaLnBrk="1" hangingPunct="1">
              <a:buFont typeface="Wingdings 3" panose="05040102010807070707" pitchFamily="18" charset="2"/>
              <a:buNone/>
            </a:pP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21736645-F1D0-DCA4-3D93-7E1E9C0CC6B9}"/>
              </a:ext>
            </a:extLst>
          </p:cNvPr>
          <p:cNvSpPr>
            <a:spLocks noGrp="1" noChangeArrowheads="1"/>
          </p:cNvSpPr>
          <p:nvPr>
            <p:ph idx="1"/>
          </p:nvPr>
        </p:nvSpPr>
        <p:spPr>
          <a:xfrm>
            <a:off x="2135188" y="620714"/>
            <a:ext cx="8208962" cy="5832475"/>
          </a:xfrm>
        </p:spPr>
        <p:txBody>
          <a:bodyPr/>
          <a:lstStyle/>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3-30</a:t>
            </a:r>
          </a:p>
          <a:p>
            <a:pPr marL="0">
              <a:buNone/>
              <a:defRPr/>
            </a:pP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28</a:t>
            </a:r>
            <a:r>
              <a:rPr lang="zh-CN" altLang="en-US" sz="2400" dirty="0">
                <a:solidFill>
                  <a:srgbClr val="00B0F0"/>
                </a:solidFill>
                <a:latin typeface="微软雅黑" panose="020B0503020204020204" pitchFamily="34" charset="-122"/>
                <a:ea typeface="微软雅黑" panose="020B0503020204020204" pitchFamily="34" charset="-122"/>
              </a:rPr>
              <a:t>日销售原材料</a:t>
            </a:r>
            <a:r>
              <a:rPr lang="en-US" altLang="zh-CN" sz="2400" dirty="0">
                <a:solidFill>
                  <a:srgbClr val="00B0F0"/>
                </a:solidFill>
                <a:latin typeface="微软雅黑" panose="020B0503020204020204" pitchFamily="34" charset="-122"/>
                <a:ea typeface="微软雅黑" panose="020B0503020204020204" pitchFamily="34" charset="-122"/>
              </a:rPr>
              <a:t>10</a:t>
            </a:r>
            <a:r>
              <a:rPr lang="zh-CN" altLang="en-US" sz="2400" dirty="0">
                <a:solidFill>
                  <a:srgbClr val="00B0F0"/>
                </a:solidFill>
                <a:latin typeface="微软雅黑" panose="020B0503020204020204" pitchFamily="34" charset="-122"/>
                <a:ea typeface="微软雅黑" panose="020B0503020204020204" pitchFamily="34" charset="-122"/>
              </a:rPr>
              <a:t>吨，获得收入</a:t>
            </a:r>
            <a:r>
              <a:rPr lang="en-US" altLang="zh-CN" sz="2400" dirty="0">
                <a:solidFill>
                  <a:srgbClr val="00B0F0"/>
                </a:solidFill>
                <a:latin typeface="微软雅黑" panose="020B0503020204020204" pitchFamily="34" charset="-122"/>
                <a:ea typeface="微软雅黑" panose="020B0503020204020204" pitchFamily="34" charset="-122"/>
              </a:rPr>
              <a:t>7 000</a:t>
            </a:r>
            <a:r>
              <a:rPr lang="zh-CN" altLang="en-US" sz="2400" dirty="0">
                <a:solidFill>
                  <a:srgbClr val="00B0F0"/>
                </a:solidFill>
                <a:latin typeface="微软雅黑" panose="020B0503020204020204" pitchFamily="34" charset="-122"/>
                <a:ea typeface="微软雅黑" panose="020B0503020204020204" pitchFamily="34" charset="-122"/>
              </a:rPr>
              <a:t>元（成本为</a:t>
            </a:r>
            <a:r>
              <a:rPr lang="en-US" altLang="zh-CN" sz="2400" dirty="0">
                <a:solidFill>
                  <a:srgbClr val="00B0F0"/>
                </a:solidFill>
                <a:latin typeface="微软雅黑" panose="020B0503020204020204" pitchFamily="34" charset="-122"/>
                <a:ea typeface="微软雅黑" panose="020B0503020204020204" pitchFamily="34" charset="-122"/>
              </a:rPr>
              <a:t>6 200</a:t>
            </a:r>
            <a:r>
              <a:rPr lang="zh-CN" altLang="en-US" sz="2400" dirty="0">
                <a:solidFill>
                  <a:srgbClr val="00B0F0"/>
                </a:solidFill>
                <a:latin typeface="微软雅黑" panose="020B0503020204020204" pitchFamily="34" charset="-122"/>
                <a:ea typeface="微软雅黑" panose="020B0503020204020204" pitchFamily="34" charset="-122"/>
              </a:rPr>
              <a:t>元），存入银行</a:t>
            </a:r>
            <a:r>
              <a:rPr lang="en-US" altLang="zh-CN" sz="2400" dirty="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销售原材料</a:t>
            </a: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借：银行存款</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8190</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       贷：其他业务收入                                          </a:t>
            </a:r>
            <a:r>
              <a:rPr lang="en-US" altLang="zh-CN" sz="2400" dirty="0">
                <a:latin typeface="微软雅黑" panose="020B0503020204020204" pitchFamily="34" charset="-122"/>
                <a:ea typeface="微软雅黑" panose="020B0503020204020204" pitchFamily="34" charset="-122"/>
              </a:rPr>
              <a:t>  7000</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应交增值税（销项税额）      </a:t>
            </a:r>
            <a:r>
              <a:rPr lang="en-US" altLang="zh-CN" sz="2400" dirty="0">
                <a:latin typeface="微软雅黑" panose="020B0503020204020204" pitchFamily="34" charset="-122"/>
                <a:ea typeface="微软雅黑" panose="020B0503020204020204" pitchFamily="34" charset="-122"/>
              </a:rPr>
              <a:t>1190</a:t>
            </a: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结转成本</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借：其他业务成本                                          </a:t>
            </a:r>
            <a:r>
              <a:rPr lang="en-US" altLang="zh-CN" sz="2400" dirty="0">
                <a:latin typeface="微软雅黑" panose="020B0503020204020204" pitchFamily="34" charset="-122"/>
                <a:ea typeface="微软雅黑" panose="020B0503020204020204" pitchFamily="34" charset="-122"/>
              </a:rPr>
              <a:t>6200</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贷：原材料                                                     </a:t>
            </a:r>
            <a:r>
              <a:rPr lang="en-US" altLang="zh-CN" sz="2400" dirty="0">
                <a:latin typeface="微软雅黑" panose="020B0503020204020204" pitchFamily="34" charset="-122"/>
                <a:ea typeface="微软雅黑" panose="020B0503020204020204" pitchFamily="34" charset="-122"/>
              </a:rPr>
              <a:t>6200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97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7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9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2">
            <a:extLst>
              <a:ext uri="{FF2B5EF4-FFF2-40B4-BE49-F238E27FC236}">
                <a16:creationId xmlns:a16="http://schemas.microsoft.com/office/drawing/2014/main" id="{2818F86B-E5FE-E012-D16B-2EC25CDFB387}"/>
              </a:ext>
            </a:extLst>
          </p:cNvPr>
          <p:cNvSpPr>
            <a:spLocks noGrp="1" noChangeArrowheads="1"/>
          </p:cNvSpPr>
          <p:nvPr>
            <p:ph type="title"/>
          </p:nvPr>
        </p:nvSpPr>
        <p:spPr>
          <a:xfrm>
            <a:off x="3559038" y="2712556"/>
            <a:ext cx="6859588" cy="823913"/>
          </a:xfrm>
        </p:spPr>
        <p:txBody>
          <a:bodyPr>
            <a:normAutofit/>
          </a:bodyPr>
          <a:lstStyle/>
          <a:p>
            <a:pPr eaLnBrk="1" hangingPunct="1"/>
            <a:r>
              <a:rPr lang="en-US" altLang="zh-CN" sz="4000" dirty="0">
                <a:latin typeface="微软雅黑" panose="020B0503020204020204" pitchFamily="34" charset="-122"/>
                <a:ea typeface="微软雅黑" panose="020B0503020204020204" pitchFamily="34" charset="-122"/>
              </a:rPr>
              <a:t>3.2.4</a:t>
            </a:r>
            <a:r>
              <a:rPr lang="zh-CN" altLang="en-US" sz="4000" dirty="0">
                <a:latin typeface="微软雅黑" panose="020B0503020204020204" pitchFamily="34" charset="-122"/>
                <a:ea typeface="微软雅黑" panose="020B0503020204020204" pitchFamily="34" charset="-122"/>
              </a:rPr>
              <a:t>、营业外收支的核算</a:t>
            </a:r>
          </a:p>
        </p:txBody>
      </p:sp>
    </p:spTree>
    <p:extLst>
      <p:ext uri="{BB962C8B-B14F-4D97-AF65-F5344CB8AC3E}">
        <p14:creationId xmlns:p14="http://schemas.microsoft.com/office/powerpoint/2010/main" val="18789669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5EC2D856-AB15-3AB4-40B1-3AA923CA71DE}"/>
              </a:ext>
            </a:extLst>
          </p:cNvPr>
          <p:cNvSpPr>
            <a:spLocks noGrp="1" noChangeArrowheads="1"/>
          </p:cNvSpPr>
          <p:nvPr>
            <p:ph type="title"/>
          </p:nvPr>
        </p:nvSpPr>
        <p:spPr>
          <a:xfrm>
            <a:off x="2495550" y="476251"/>
            <a:ext cx="6859588" cy="823913"/>
          </a:xfrm>
        </p:spPr>
        <p:txBody>
          <a:bodyPr/>
          <a:lstStyle/>
          <a:p>
            <a:pPr eaLnBrk="1" hangingPunct="1"/>
            <a:r>
              <a:rPr lang="zh-CN" altLang="en-US" sz="3200" dirty="0">
                <a:latin typeface="微软雅黑" panose="020B0503020204020204" pitchFamily="34" charset="-122"/>
                <a:ea typeface="微软雅黑" panose="020B0503020204020204" pitchFamily="34" charset="-122"/>
              </a:rPr>
              <a:t>营业外收支的核算</a:t>
            </a:r>
          </a:p>
        </p:txBody>
      </p:sp>
      <p:sp>
        <p:nvSpPr>
          <p:cNvPr id="10" name="Rectangle 3">
            <a:extLst>
              <a:ext uri="{FF2B5EF4-FFF2-40B4-BE49-F238E27FC236}">
                <a16:creationId xmlns:a16="http://schemas.microsoft.com/office/drawing/2014/main" id="{4D8AB60F-1A8D-04B5-EB68-427EB004BC99}"/>
              </a:ext>
            </a:extLst>
          </p:cNvPr>
          <p:cNvSpPr>
            <a:spLocks noGrp="1" noChangeArrowheads="1"/>
          </p:cNvSpPr>
          <p:nvPr>
            <p:ph idx="1"/>
          </p:nvPr>
        </p:nvSpPr>
        <p:spPr>
          <a:xfrm>
            <a:off x="2495550" y="1412876"/>
            <a:ext cx="6859588" cy="4176713"/>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与生产经营无直接关系的收支</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dirty="0">
                <a:latin typeface="微软雅黑" panose="020B0503020204020204" pitchFamily="34" charset="-122"/>
                <a:ea typeface="微软雅黑" panose="020B0503020204020204" pitchFamily="34" charset="-122"/>
              </a:rPr>
              <a:t>涉及的常见会计科目和账户：</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营业外收入</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营业外支出</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3">
            <a:extLst>
              <a:ext uri="{FF2B5EF4-FFF2-40B4-BE49-F238E27FC236}">
                <a16:creationId xmlns:a16="http://schemas.microsoft.com/office/drawing/2014/main" id="{26B4A3A3-C459-33C3-5287-8FFDB509E9B9}"/>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营业外收入</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核算企业发生的与其生产经营无直接关系的各项收入，包括非流动资产处置利得、非货币性资产交换利得、债务重组利得、政府补助、捐赠利得。</a:t>
            </a:r>
            <a:endParaRPr lang="en-US" altLang="zh-CN" sz="2400">
              <a:latin typeface="微软雅黑" panose="020B0503020204020204" pitchFamily="34" charset="-122"/>
              <a:ea typeface="微软雅黑" panose="020B0503020204020204" pitchFamily="34" charset="-122"/>
            </a:endParaRPr>
          </a:p>
        </p:txBody>
      </p:sp>
      <p:sp>
        <p:nvSpPr>
          <p:cNvPr id="162819" name="Text Box 10">
            <a:extLst>
              <a:ext uri="{FF2B5EF4-FFF2-40B4-BE49-F238E27FC236}">
                <a16:creationId xmlns:a16="http://schemas.microsoft.com/office/drawing/2014/main" id="{B880646F-663C-E339-30E7-803F36F53CC0}"/>
              </a:ext>
            </a:extLst>
          </p:cNvPr>
          <p:cNvSpPr txBox="1">
            <a:spLocks noChangeArrowheads="1"/>
          </p:cNvSpPr>
          <p:nvPr/>
        </p:nvSpPr>
        <p:spPr bwMode="auto">
          <a:xfrm>
            <a:off x="4872039" y="3163889"/>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营业外收入</a:t>
            </a:r>
          </a:p>
        </p:txBody>
      </p:sp>
      <p:sp>
        <p:nvSpPr>
          <p:cNvPr id="162820" name="Line 12">
            <a:extLst>
              <a:ext uri="{FF2B5EF4-FFF2-40B4-BE49-F238E27FC236}">
                <a16:creationId xmlns:a16="http://schemas.microsoft.com/office/drawing/2014/main" id="{D9DE106B-7FCA-9AB7-8E90-5E2DFA32963B}"/>
              </a:ext>
            </a:extLst>
          </p:cNvPr>
          <p:cNvSpPr>
            <a:spLocks noChangeShapeType="1"/>
          </p:cNvSpPr>
          <p:nvPr/>
        </p:nvSpPr>
        <p:spPr bwMode="auto">
          <a:xfrm>
            <a:off x="3000375" y="3716339"/>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821" name="Line 13">
            <a:extLst>
              <a:ext uri="{FF2B5EF4-FFF2-40B4-BE49-F238E27FC236}">
                <a16:creationId xmlns:a16="http://schemas.microsoft.com/office/drawing/2014/main" id="{2F456624-DC80-17CA-7415-AC217E80F48F}"/>
              </a:ext>
            </a:extLst>
          </p:cNvPr>
          <p:cNvSpPr>
            <a:spLocks noChangeShapeType="1"/>
          </p:cNvSpPr>
          <p:nvPr/>
        </p:nvSpPr>
        <p:spPr bwMode="auto">
          <a:xfrm>
            <a:off x="5859463" y="3716338"/>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822" name="Text Box 14">
            <a:extLst>
              <a:ext uri="{FF2B5EF4-FFF2-40B4-BE49-F238E27FC236}">
                <a16:creationId xmlns:a16="http://schemas.microsoft.com/office/drawing/2014/main" id="{4C2767C0-A5E1-C3B1-A80C-9F16142C9299}"/>
              </a:ext>
            </a:extLst>
          </p:cNvPr>
          <p:cNvSpPr txBox="1">
            <a:spLocks noChangeArrowheads="1"/>
          </p:cNvSpPr>
          <p:nvPr/>
        </p:nvSpPr>
        <p:spPr bwMode="auto">
          <a:xfrm>
            <a:off x="3000376" y="3938588"/>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结转至本年利润</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62823" name="Text Box 15">
            <a:extLst>
              <a:ext uri="{FF2B5EF4-FFF2-40B4-BE49-F238E27FC236}">
                <a16:creationId xmlns:a16="http://schemas.microsoft.com/office/drawing/2014/main" id="{A3ADBD39-068A-75C4-414F-488E658FF255}"/>
              </a:ext>
            </a:extLst>
          </p:cNvPr>
          <p:cNvSpPr txBox="1">
            <a:spLocks noChangeArrowheads="1"/>
          </p:cNvSpPr>
          <p:nvPr/>
        </p:nvSpPr>
        <p:spPr bwMode="auto">
          <a:xfrm>
            <a:off x="6226176" y="3940175"/>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确认的营业外收入</a:t>
            </a:r>
            <a:r>
              <a:rPr lang="en-US" altLang="zh-CN" sz="2000" b="1">
                <a:solidFill>
                  <a:schemeClr val="tx1"/>
                </a:solidFill>
                <a:ea typeface="黑体" panose="02010609060101010101" pitchFamily="49" charset="-122"/>
              </a:rPr>
              <a:t>)</a:t>
            </a:r>
          </a:p>
        </p:txBody>
      </p:sp>
      <p:sp>
        <p:nvSpPr>
          <p:cNvPr id="162824" name="Line 16">
            <a:extLst>
              <a:ext uri="{FF2B5EF4-FFF2-40B4-BE49-F238E27FC236}">
                <a16:creationId xmlns:a16="http://schemas.microsoft.com/office/drawing/2014/main" id="{884D31B3-D2B6-AB90-3255-140B06A40995}"/>
              </a:ext>
            </a:extLst>
          </p:cNvPr>
          <p:cNvSpPr>
            <a:spLocks noChangeShapeType="1"/>
          </p:cNvSpPr>
          <p:nvPr/>
        </p:nvSpPr>
        <p:spPr bwMode="auto">
          <a:xfrm>
            <a:off x="5087938" y="4783138"/>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825" name="Text Box 18">
            <a:extLst>
              <a:ext uri="{FF2B5EF4-FFF2-40B4-BE49-F238E27FC236}">
                <a16:creationId xmlns:a16="http://schemas.microsoft.com/office/drawing/2014/main" id="{DA0BEA67-677B-CFA7-3435-1E70483874B9}"/>
              </a:ext>
            </a:extLst>
          </p:cNvPr>
          <p:cNvSpPr txBox="1">
            <a:spLocks noChangeArrowheads="1"/>
          </p:cNvSpPr>
          <p:nvPr/>
        </p:nvSpPr>
        <p:spPr bwMode="auto">
          <a:xfrm>
            <a:off x="4440238" y="5462588"/>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按收入项目设置明细账</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3">
            <a:extLst>
              <a:ext uri="{FF2B5EF4-FFF2-40B4-BE49-F238E27FC236}">
                <a16:creationId xmlns:a16="http://schemas.microsoft.com/office/drawing/2014/main" id="{B6B6CDAC-4748-5E49-BE2F-33145E6E3224}"/>
              </a:ext>
            </a:extLst>
          </p:cNvPr>
          <p:cNvSpPr>
            <a:spLocks noGrp="1" noChangeArrowheads="1"/>
          </p:cNvSpPr>
          <p:nvPr>
            <p:ph idx="1"/>
          </p:nvPr>
        </p:nvSpPr>
        <p:spPr>
          <a:xfrm>
            <a:off x="2085975" y="749300"/>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营业外支出</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核算企业发生的与其生产经营无直接关系的各项支出，包括非流动资产处置损失、非货币性资产交换损失、债务重组损失、公益性捐赠支出、非常损失。</a:t>
            </a:r>
            <a:endParaRPr lang="en-US" altLang="zh-CN" sz="2400">
              <a:latin typeface="微软雅黑" panose="020B0503020204020204" pitchFamily="34" charset="-122"/>
              <a:ea typeface="微软雅黑" panose="020B0503020204020204" pitchFamily="34" charset="-122"/>
            </a:endParaRPr>
          </a:p>
        </p:txBody>
      </p:sp>
      <p:sp>
        <p:nvSpPr>
          <p:cNvPr id="163843" name="Text Box 10">
            <a:extLst>
              <a:ext uri="{FF2B5EF4-FFF2-40B4-BE49-F238E27FC236}">
                <a16:creationId xmlns:a16="http://schemas.microsoft.com/office/drawing/2014/main" id="{A324FADB-4603-47FE-3EF1-AFD189A47112}"/>
              </a:ext>
            </a:extLst>
          </p:cNvPr>
          <p:cNvSpPr txBox="1">
            <a:spLocks noChangeArrowheads="1"/>
          </p:cNvSpPr>
          <p:nvPr/>
        </p:nvSpPr>
        <p:spPr bwMode="auto">
          <a:xfrm>
            <a:off x="4872039" y="2863851"/>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营业外支出</a:t>
            </a:r>
          </a:p>
        </p:txBody>
      </p:sp>
      <p:sp>
        <p:nvSpPr>
          <p:cNvPr id="163844" name="Line 12">
            <a:extLst>
              <a:ext uri="{FF2B5EF4-FFF2-40B4-BE49-F238E27FC236}">
                <a16:creationId xmlns:a16="http://schemas.microsoft.com/office/drawing/2014/main" id="{4FA7979F-40BD-C8C9-BF9C-3E66D1FEF125}"/>
              </a:ext>
            </a:extLst>
          </p:cNvPr>
          <p:cNvSpPr>
            <a:spLocks noChangeShapeType="1"/>
          </p:cNvSpPr>
          <p:nvPr/>
        </p:nvSpPr>
        <p:spPr bwMode="auto">
          <a:xfrm>
            <a:off x="3000375" y="3414714"/>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45" name="Line 13">
            <a:extLst>
              <a:ext uri="{FF2B5EF4-FFF2-40B4-BE49-F238E27FC236}">
                <a16:creationId xmlns:a16="http://schemas.microsoft.com/office/drawing/2014/main" id="{2285CFE0-D774-82E7-E5D3-E23AD02EBC9C}"/>
              </a:ext>
            </a:extLst>
          </p:cNvPr>
          <p:cNvSpPr>
            <a:spLocks noChangeShapeType="1"/>
          </p:cNvSpPr>
          <p:nvPr/>
        </p:nvSpPr>
        <p:spPr bwMode="auto">
          <a:xfrm>
            <a:off x="5859463" y="3414713"/>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46" name="Text Box 14">
            <a:extLst>
              <a:ext uri="{FF2B5EF4-FFF2-40B4-BE49-F238E27FC236}">
                <a16:creationId xmlns:a16="http://schemas.microsoft.com/office/drawing/2014/main" id="{6F62D92D-7F9D-0D93-5936-DA289DC8F937}"/>
              </a:ext>
            </a:extLst>
          </p:cNvPr>
          <p:cNvSpPr txBox="1">
            <a:spLocks noChangeArrowheads="1"/>
          </p:cNvSpPr>
          <p:nvPr/>
        </p:nvSpPr>
        <p:spPr bwMode="auto">
          <a:xfrm>
            <a:off x="3000375" y="3636963"/>
            <a:ext cx="2590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确认的营业外支出</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63847" name="Text Box 15">
            <a:extLst>
              <a:ext uri="{FF2B5EF4-FFF2-40B4-BE49-F238E27FC236}">
                <a16:creationId xmlns:a16="http://schemas.microsoft.com/office/drawing/2014/main" id="{F7BA5869-BDEF-F2BC-5CEF-2458F5BE594D}"/>
              </a:ext>
            </a:extLst>
          </p:cNvPr>
          <p:cNvSpPr txBox="1">
            <a:spLocks noChangeArrowheads="1"/>
          </p:cNvSpPr>
          <p:nvPr/>
        </p:nvSpPr>
        <p:spPr bwMode="auto">
          <a:xfrm>
            <a:off x="6226176" y="36385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结转至本年利润</a:t>
            </a:r>
            <a:r>
              <a:rPr lang="en-US" altLang="zh-CN" sz="2000" b="1">
                <a:solidFill>
                  <a:schemeClr val="tx1"/>
                </a:solidFill>
                <a:ea typeface="黑体" panose="02010609060101010101" pitchFamily="49" charset="-122"/>
              </a:rPr>
              <a:t>)</a:t>
            </a:r>
          </a:p>
        </p:txBody>
      </p:sp>
      <p:sp>
        <p:nvSpPr>
          <p:cNvPr id="163848" name="Line 16">
            <a:extLst>
              <a:ext uri="{FF2B5EF4-FFF2-40B4-BE49-F238E27FC236}">
                <a16:creationId xmlns:a16="http://schemas.microsoft.com/office/drawing/2014/main" id="{80B7D4E9-9659-95BE-92B0-5B2886EC33B1}"/>
              </a:ext>
            </a:extLst>
          </p:cNvPr>
          <p:cNvSpPr>
            <a:spLocks noChangeShapeType="1"/>
          </p:cNvSpPr>
          <p:nvPr/>
        </p:nvSpPr>
        <p:spPr bwMode="auto">
          <a:xfrm>
            <a:off x="5087938" y="4481513"/>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49" name="Text Box 18">
            <a:extLst>
              <a:ext uri="{FF2B5EF4-FFF2-40B4-BE49-F238E27FC236}">
                <a16:creationId xmlns:a16="http://schemas.microsoft.com/office/drawing/2014/main" id="{F8B9189A-1D84-CC36-A7E3-1514853C1715}"/>
              </a:ext>
            </a:extLst>
          </p:cNvPr>
          <p:cNvSpPr txBox="1">
            <a:spLocks noChangeArrowheads="1"/>
          </p:cNvSpPr>
          <p:nvPr/>
        </p:nvSpPr>
        <p:spPr bwMode="auto">
          <a:xfrm>
            <a:off x="4440238" y="5159375"/>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按支出项目设置明细账</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0E322009-4D9E-3312-853D-4F7A6BA749F3}"/>
              </a:ext>
            </a:extLst>
          </p:cNvPr>
          <p:cNvSpPr>
            <a:spLocks noGrp="1" noChangeArrowheads="1"/>
          </p:cNvSpPr>
          <p:nvPr>
            <p:ph idx="1"/>
          </p:nvPr>
        </p:nvSpPr>
        <p:spPr>
          <a:xfrm>
            <a:off x="2208214" y="620713"/>
            <a:ext cx="7621587"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a:solidFill>
                <a:srgbClr val="00B0F0"/>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借：银行存款</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贷：营业外收入</a:t>
            </a:r>
          </a:p>
          <a:p>
            <a:pPr eaLnBrk="1" hangingPunct="1">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en-US" altLang="zh-CN" sz="2400">
              <a:solidFill>
                <a:srgbClr val="00B0F0"/>
              </a:solidFill>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借：营业外支出</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贷：银行存款</a:t>
            </a:r>
          </a:p>
          <a:p>
            <a:pPr eaLnBrk="1" hangingPunct="1">
              <a:buFont typeface="Wingdings 3" panose="05040102010807070707" pitchFamily="18" charset="2"/>
              <a:buNone/>
            </a:pP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4878A560-838F-47F4-ED5F-5B1380B8E610}"/>
              </a:ext>
            </a:extLst>
          </p:cNvPr>
          <p:cNvSpPr>
            <a:spLocks noGrp="1" noChangeArrowheads="1"/>
          </p:cNvSpPr>
          <p:nvPr>
            <p:ph idx="1"/>
          </p:nvPr>
        </p:nvSpPr>
        <p:spPr>
          <a:xfrm>
            <a:off x="2208214" y="620713"/>
            <a:ext cx="7621587" cy="5410200"/>
          </a:xfrm>
        </p:spPr>
        <p:txBody>
          <a:bodyPr/>
          <a:lstStyle/>
          <a:p>
            <a:pPr eaLnBrk="1" hangingPunct="1">
              <a:buFont typeface="Wingdings" panose="05000000000000000000" pitchFamily="2" charset="2"/>
              <a:buNone/>
            </a:pPr>
            <a:r>
              <a:rPr lang="zh-CN" altLang="en-US" b="1">
                <a:solidFill>
                  <a:srgbClr val="FF0000"/>
                </a:solidFill>
                <a:latin typeface="微软雅黑" panose="020B0503020204020204" pitchFamily="34" charset="-122"/>
                <a:ea typeface="微软雅黑" panose="020B0503020204020204" pitchFamily="34" charset="-122"/>
              </a:rPr>
              <a:t>注意区分</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主营业务收入</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其他业务收入</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营业外收入</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主营业务成本</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其他业务成本</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营业外支出</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7B67977E-8645-65BB-C9BC-BF02C00A3C0B}"/>
              </a:ext>
            </a:extLst>
          </p:cNvPr>
          <p:cNvSpPr>
            <a:spLocks noGrp="1" noChangeArrowheads="1"/>
          </p:cNvSpPr>
          <p:nvPr>
            <p:ph idx="1"/>
          </p:nvPr>
        </p:nvSpPr>
        <p:spPr>
          <a:xfrm>
            <a:off x="2135188" y="620714"/>
            <a:ext cx="8208962" cy="5832475"/>
          </a:xfrm>
        </p:spPr>
        <p:txBody>
          <a:bodyPr/>
          <a:lstStyle/>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3-31</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29</a:t>
            </a:r>
            <a:r>
              <a:rPr lang="zh-CN" altLang="en-US" sz="2400" dirty="0">
                <a:solidFill>
                  <a:srgbClr val="00B0F0"/>
                </a:solidFill>
                <a:latin typeface="微软雅黑" panose="020B0503020204020204" pitchFamily="34" charset="-122"/>
                <a:ea typeface="微软雅黑" panose="020B0503020204020204" pitchFamily="34" charset="-122"/>
              </a:rPr>
              <a:t>日获得政府补助</a:t>
            </a:r>
            <a:r>
              <a:rPr lang="en-US" altLang="zh-CN" sz="2400" dirty="0">
                <a:solidFill>
                  <a:srgbClr val="00B0F0"/>
                </a:solidFill>
                <a:latin typeface="微软雅黑" panose="020B0503020204020204" pitchFamily="34" charset="-122"/>
                <a:ea typeface="微软雅黑" panose="020B0503020204020204" pitchFamily="34" charset="-122"/>
              </a:rPr>
              <a:t>36 000</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获得政府补助</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借：银行存款                                        </a:t>
            </a:r>
            <a:r>
              <a:rPr lang="en-US" altLang="zh-CN" sz="2400" dirty="0">
                <a:latin typeface="微软雅黑" panose="020B0503020204020204" pitchFamily="34" charset="-122"/>
                <a:ea typeface="微软雅黑" panose="020B0503020204020204" pitchFamily="34" charset="-122"/>
              </a:rPr>
              <a:t>36000</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贷：营业外收入                                       </a:t>
            </a:r>
            <a:r>
              <a:rPr lang="en-US" altLang="zh-CN" sz="2400" dirty="0">
                <a:latin typeface="微软雅黑" panose="020B0503020204020204" pitchFamily="34" charset="-122"/>
                <a:ea typeface="微软雅黑" panose="020B0503020204020204" pitchFamily="34" charset="-122"/>
              </a:rPr>
              <a:t>36000</a:t>
            </a:r>
            <a:endParaRPr lang="zh-CN" altLang="en-US" sz="2400" dirty="0">
              <a:latin typeface="微软雅黑" panose="020B0503020204020204" pitchFamily="34" charset="-122"/>
              <a:ea typeface="微软雅黑" panose="020B0503020204020204" pitchFamily="34" charset="-122"/>
            </a:endParaRPr>
          </a:p>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3-32</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日企业发生公益性捐赠支出</a:t>
            </a:r>
            <a:r>
              <a:rPr lang="en-US" altLang="zh-CN" sz="2400" dirty="0">
                <a:solidFill>
                  <a:srgbClr val="00B0F0"/>
                </a:solidFill>
                <a:latin typeface="微软雅黑" panose="020B0503020204020204" pitchFamily="34" charset="-122"/>
                <a:ea typeface="微软雅黑" panose="020B0503020204020204" pitchFamily="34" charset="-122"/>
              </a:rPr>
              <a:t>3 100</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公益性捐赠支出</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借：营业外支出                                       </a:t>
            </a:r>
            <a:r>
              <a:rPr lang="en-US" altLang="zh-CN" sz="2400" dirty="0">
                <a:latin typeface="微软雅黑" panose="020B0503020204020204" pitchFamily="34" charset="-122"/>
                <a:ea typeface="微软雅黑" panose="020B0503020204020204" pitchFamily="34" charset="-122"/>
              </a:rPr>
              <a:t>3100</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贷：银行存款                                           </a:t>
            </a:r>
            <a:r>
              <a:rPr lang="en-US" altLang="zh-CN" sz="2400" dirty="0">
                <a:latin typeface="微软雅黑" panose="020B0503020204020204" pitchFamily="34" charset="-122"/>
                <a:ea typeface="微软雅黑" panose="020B0503020204020204" pitchFamily="34" charset="-122"/>
              </a:rPr>
              <a:t>3100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7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9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3">
            <a:extLst>
              <a:ext uri="{FF2B5EF4-FFF2-40B4-BE49-F238E27FC236}">
                <a16:creationId xmlns:a16="http://schemas.microsoft.com/office/drawing/2014/main" id="{31A52905-0D29-D587-4944-98BD04C6FD33}"/>
              </a:ext>
            </a:extLst>
          </p:cNvPr>
          <p:cNvSpPr>
            <a:spLocks noGrp="1" noChangeArrowheads="1"/>
          </p:cNvSpPr>
          <p:nvPr>
            <p:ph idx="1"/>
          </p:nvPr>
        </p:nvSpPr>
        <p:spPr>
          <a:xfrm>
            <a:off x="1919289" y="620714"/>
            <a:ext cx="8497887" cy="5832475"/>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练习：</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生产企业</a:t>
            </a:r>
            <a:r>
              <a:rPr lang="en-US" altLang="zh-CN" sz="2400" dirty="0">
                <a:latin typeface="微软雅黑" panose="020B0503020204020204" pitchFamily="34" charset="-122"/>
                <a:ea typeface="微软雅黑" panose="020B0503020204020204" pitchFamily="34" charset="-122"/>
              </a:rPr>
              <a:t>2022</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月发生如下经济业务：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日销售甲产品，确认收入</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万元，成本为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万元，增值税税率为</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，尚未收到货款；</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日对外销售生产所用原材料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万元，成本为</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万元，增值税税率为</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，款项已收到存入银行；</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日获得捐赠收入</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万元，财政补贴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万元，存入银行；</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日因违法环保法被处罚，用银行存款支付罚金</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日应收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公司货款计提坏账准备</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要求：编制</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月份会计分录。</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968AE233-A4E7-7439-FB59-F21F6D2E62CF}"/>
              </a:ext>
            </a:extLst>
          </p:cNvPr>
          <p:cNvSpPr>
            <a:spLocks noGrp="1" noChangeArrowheads="1"/>
          </p:cNvSpPr>
          <p:nvPr>
            <p:ph idx="1"/>
          </p:nvPr>
        </p:nvSpPr>
        <p:spPr>
          <a:xfrm>
            <a:off x="1919289" y="476250"/>
            <a:ext cx="8353425" cy="6121400"/>
          </a:xfrm>
        </p:spPr>
        <p:txBody>
          <a:bodyPr rtlCol="0">
            <a:normAutofit/>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3-2</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公司以价值</a:t>
            </a:r>
            <a:r>
              <a:rPr lang="en-US" altLang="zh-CN" dirty="0">
                <a:latin typeface="微软雅黑" panose="020B0503020204020204" pitchFamily="34" charset="-122"/>
                <a:ea typeface="微软雅黑" panose="020B0503020204020204" pitchFamily="34" charset="-122"/>
              </a:rPr>
              <a:t>280</a:t>
            </a:r>
            <a:r>
              <a:rPr lang="zh-CN" altLang="en-US" dirty="0">
                <a:latin typeface="微软雅黑" panose="020B0503020204020204" pitchFamily="34" charset="-122"/>
                <a:ea typeface="微软雅黑" panose="020B0503020204020204" pitchFamily="34" charset="-122"/>
              </a:rPr>
              <a:t>万元的固定资产出资、</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公司以一项价值</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万元的专利技术和</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万元现金出资。</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公司接受投资时的会计分录为：</a:t>
            </a:r>
          </a:p>
          <a:p>
            <a:pPr>
              <a:buNone/>
              <a:defRPr/>
            </a:pPr>
            <a:endParaRPr lang="zh-CN" altLang="en-US" sz="3600" dirty="0">
              <a:latin typeface="+mn-ea"/>
            </a:endParaRPr>
          </a:p>
          <a:p>
            <a:pPr>
              <a:buNone/>
              <a:defRPr/>
            </a:pPr>
            <a:r>
              <a:rPr lang="zh-CN" altLang="en-US" dirty="0">
                <a:latin typeface="微软雅黑" panose="020B0503020204020204" pitchFamily="34" charset="-122"/>
                <a:ea typeface="微软雅黑" panose="020B0503020204020204" pitchFamily="34" charset="-122"/>
              </a:rPr>
              <a:t>借：银行存款                                     </a:t>
            </a:r>
            <a:r>
              <a:rPr lang="en-US" altLang="zh-CN" dirty="0">
                <a:latin typeface="微软雅黑" panose="020B0503020204020204" pitchFamily="34" charset="-122"/>
                <a:ea typeface="微软雅黑" panose="020B0503020204020204" pitchFamily="34" charset="-122"/>
              </a:rPr>
              <a:t>200,000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固定资产                                     </a:t>
            </a:r>
            <a:r>
              <a:rPr lang="en-US" altLang="zh-CN" dirty="0">
                <a:latin typeface="微软雅黑" panose="020B0503020204020204" pitchFamily="34" charset="-122"/>
                <a:ea typeface="微软雅黑" panose="020B0503020204020204" pitchFamily="34" charset="-122"/>
              </a:rPr>
              <a:t>2,800,000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无形资产                                        </a:t>
            </a:r>
            <a:r>
              <a:rPr lang="en-US" altLang="zh-CN" dirty="0">
                <a:latin typeface="微软雅黑" panose="020B0503020204020204" pitchFamily="34" charset="-122"/>
                <a:ea typeface="微软雅黑" panose="020B0503020204020204" pitchFamily="34" charset="-122"/>
              </a:rPr>
              <a:t>400,000</a:t>
            </a: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      贷：实收资本</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公司                       </a:t>
            </a:r>
            <a:r>
              <a:rPr lang="en-US" altLang="zh-CN" dirty="0">
                <a:latin typeface="微软雅黑" panose="020B0503020204020204" pitchFamily="34" charset="-122"/>
                <a:ea typeface="微软雅黑" panose="020B0503020204020204" pitchFamily="34" charset="-122"/>
              </a:rPr>
              <a:t>2,800,000</a:t>
            </a:r>
          </a:p>
          <a:p>
            <a:pPr>
              <a:buNone/>
              <a:defRPr/>
            </a:pPr>
            <a:r>
              <a:rPr lang="en-US" altLang="zh-CN" dirty="0">
                <a:latin typeface="微软雅黑" panose="020B0503020204020204" pitchFamily="34" charset="-122"/>
                <a:ea typeface="微软雅黑" panose="020B0503020204020204" pitchFamily="34" charset="-122"/>
              </a:rPr>
              <a:t>                          —D</a:t>
            </a:r>
            <a:r>
              <a:rPr lang="zh-CN" altLang="en-US">
                <a:latin typeface="微软雅黑" panose="020B0503020204020204" pitchFamily="34" charset="-122"/>
                <a:ea typeface="微软雅黑" panose="020B0503020204020204" pitchFamily="34" charset="-122"/>
              </a:rPr>
              <a:t>公司                          </a:t>
            </a:r>
            <a:r>
              <a:rPr lang="en-US" altLang="zh-CN">
                <a:latin typeface="微软雅黑" panose="020B0503020204020204" pitchFamily="34" charset="-122"/>
                <a:ea typeface="微软雅黑" panose="020B0503020204020204" pitchFamily="34" charset="-122"/>
              </a:rPr>
              <a:t>600,000</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a:extLst>
              <a:ext uri="{FF2B5EF4-FFF2-40B4-BE49-F238E27FC236}">
                <a16:creationId xmlns:a16="http://schemas.microsoft.com/office/drawing/2014/main" id="{7DA40EB8-6BDA-3C4A-F602-FB477D8119C2}"/>
              </a:ext>
            </a:extLst>
          </p:cNvPr>
          <p:cNvSpPr>
            <a:spLocks noGrp="1" noChangeArrowheads="1"/>
          </p:cNvSpPr>
          <p:nvPr>
            <p:ph idx="1"/>
          </p:nvPr>
        </p:nvSpPr>
        <p:spPr>
          <a:xfrm>
            <a:off x="1919289" y="620714"/>
            <a:ext cx="8497887" cy="5832475"/>
          </a:xfrm>
        </p:spPr>
        <p:txBody>
          <a:bodyPr/>
          <a:lstStyle/>
          <a:p>
            <a:pPr marL="0">
              <a:buNone/>
              <a:defRPr/>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日销售甲产品，确认收入</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万元，成本为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万元，增值税税率为</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，尚未收到货款</a:t>
            </a: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确认收入</a:t>
            </a:r>
          </a:p>
          <a:p>
            <a:pPr>
              <a:buNone/>
              <a:defRPr/>
            </a:pPr>
            <a:r>
              <a:rPr lang="zh-CN" altLang="en-US" sz="2400" dirty="0">
                <a:latin typeface="微软雅黑" panose="020B0503020204020204" pitchFamily="34" charset="-122"/>
                <a:ea typeface="微软雅黑" panose="020B0503020204020204" pitchFamily="34" charset="-122"/>
              </a:rPr>
              <a:t>借：应收账款</a:t>
            </a:r>
            <a:r>
              <a:rPr lang="en-US" altLang="zh-CN" sz="2400" dirty="0">
                <a:latin typeface="微软雅黑" panose="020B0503020204020204" pitchFamily="34" charset="-122"/>
                <a:ea typeface="微软雅黑" panose="020B0503020204020204" pitchFamily="34" charset="-122"/>
              </a:rPr>
              <a:t>                                                         11.7</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贷：主营业务收入                                                  </a:t>
            </a:r>
            <a:r>
              <a:rPr lang="en-US" altLang="zh-CN" sz="2400" dirty="0">
                <a:latin typeface="微软雅黑" panose="020B0503020204020204" pitchFamily="34" charset="-122"/>
                <a:ea typeface="微软雅黑" panose="020B0503020204020204" pitchFamily="34" charset="-122"/>
              </a:rPr>
              <a:t>10</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应交增值税（销项税额）            </a:t>
            </a:r>
            <a:r>
              <a:rPr lang="en-US" altLang="zh-CN" sz="2400" dirty="0">
                <a:latin typeface="微软雅黑" panose="020B0503020204020204" pitchFamily="34" charset="-122"/>
                <a:ea typeface="微软雅黑" panose="020B0503020204020204" pitchFamily="34" charset="-122"/>
              </a:rPr>
              <a:t>1.7</a:t>
            </a:r>
          </a:p>
          <a:p>
            <a:pPr>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结转成本</a:t>
            </a:r>
          </a:p>
          <a:p>
            <a:pPr>
              <a:buNone/>
              <a:defRPr/>
            </a:pPr>
            <a:r>
              <a:rPr lang="zh-CN" altLang="en-US" sz="2400" dirty="0">
                <a:latin typeface="微软雅黑" panose="020B0503020204020204" pitchFamily="34" charset="-122"/>
                <a:ea typeface="微软雅黑" panose="020B0503020204020204" pitchFamily="34" charset="-122"/>
              </a:rPr>
              <a:t>借：主营业务成本                                                    </a:t>
            </a:r>
            <a:r>
              <a:rPr lang="en-US" altLang="zh-CN" sz="2400" dirty="0">
                <a:latin typeface="微软雅黑" panose="020B0503020204020204" pitchFamily="34" charset="-122"/>
                <a:ea typeface="微软雅黑" panose="020B0503020204020204" pitchFamily="34" charset="-122"/>
              </a:rPr>
              <a:t>6</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贷：库存商品                                                         </a:t>
            </a:r>
            <a:r>
              <a:rPr lang="en-US" altLang="zh-CN" sz="2400" dirty="0">
                <a:latin typeface="微软雅黑" panose="020B0503020204020204" pitchFamily="34" charset="-122"/>
                <a:ea typeface="微软雅黑" panose="020B0503020204020204" pitchFamily="34" charset="-122"/>
              </a:rPr>
              <a:t>6</a:t>
            </a:r>
            <a:endParaRPr lang="zh-CN" altLang="en-US" sz="2400" dirty="0">
              <a:latin typeface="微软雅黑" panose="020B0503020204020204" pitchFamily="34" charset="-122"/>
              <a:ea typeface="微软雅黑" panose="020B0503020204020204" pitchFamily="34" charset="-122"/>
            </a:endParaRPr>
          </a:p>
          <a:p>
            <a:pPr marL="0">
              <a:buNone/>
              <a:defRPr/>
            </a:pPr>
            <a:endParaRPr lang="en-US" altLang="zh-CN" sz="24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a:extLst>
              <a:ext uri="{FF2B5EF4-FFF2-40B4-BE49-F238E27FC236}">
                <a16:creationId xmlns:a16="http://schemas.microsoft.com/office/drawing/2014/main" id="{A1E33530-77F4-D165-8992-6116292E75E6}"/>
              </a:ext>
            </a:extLst>
          </p:cNvPr>
          <p:cNvSpPr>
            <a:spLocks noGrp="1" noChangeArrowheads="1"/>
          </p:cNvSpPr>
          <p:nvPr>
            <p:ph idx="1"/>
          </p:nvPr>
        </p:nvSpPr>
        <p:spPr>
          <a:xfrm>
            <a:off x="1919289" y="620714"/>
            <a:ext cx="8497887" cy="5832475"/>
          </a:xfrm>
        </p:spPr>
        <p:txBody>
          <a:bodyPr/>
          <a:lstStyle/>
          <a:p>
            <a:pPr marL="0">
              <a:buNone/>
              <a:defRPr/>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日对外销售生产所用原材料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万元，成本为</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万元，增值税税率为</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，款项已收到存入银行</a:t>
            </a: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确认收入</a:t>
            </a:r>
          </a:p>
          <a:p>
            <a:pPr>
              <a:buNone/>
              <a:defRPr/>
            </a:pPr>
            <a:r>
              <a:rPr lang="zh-CN" altLang="en-US" sz="2400" dirty="0">
                <a:latin typeface="微软雅黑" panose="020B0503020204020204" pitchFamily="34" charset="-122"/>
                <a:ea typeface="微软雅黑" panose="020B0503020204020204" pitchFamily="34" charset="-122"/>
              </a:rPr>
              <a:t>借：银行存款                                                         </a:t>
            </a:r>
            <a:r>
              <a:rPr lang="en-US" altLang="zh-CN" sz="2400" dirty="0">
                <a:latin typeface="微软雅黑" panose="020B0503020204020204" pitchFamily="34" charset="-122"/>
                <a:ea typeface="微软雅黑" panose="020B0503020204020204" pitchFamily="34" charset="-122"/>
              </a:rPr>
              <a:t>5.85</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贷：其他业务收入                                                   </a:t>
            </a:r>
            <a:r>
              <a:rPr lang="en-US" altLang="zh-CN" sz="2400" dirty="0">
                <a:latin typeface="微软雅黑" panose="020B0503020204020204" pitchFamily="34" charset="-122"/>
                <a:ea typeface="微软雅黑" panose="020B0503020204020204" pitchFamily="34" charset="-122"/>
              </a:rPr>
              <a:t>5</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应交增值税（销项税额）             </a:t>
            </a:r>
            <a:r>
              <a:rPr lang="en-US" altLang="zh-CN" sz="2400" dirty="0">
                <a:latin typeface="微软雅黑" panose="020B0503020204020204" pitchFamily="34" charset="-122"/>
                <a:ea typeface="微软雅黑" panose="020B0503020204020204" pitchFamily="34" charset="-122"/>
              </a:rPr>
              <a:t>0.85</a:t>
            </a:r>
          </a:p>
          <a:p>
            <a:pPr>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结转成本</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借：其他业务成本                                                     </a:t>
            </a:r>
            <a:r>
              <a:rPr lang="en-US" altLang="zh-CN" sz="2400" dirty="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贷：原材料                                                              </a:t>
            </a:r>
            <a:r>
              <a:rPr lang="en-US" altLang="zh-CN" sz="2400" dirty="0">
                <a:latin typeface="微软雅黑" panose="020B0503020204020204" pitchFamily="34" charset="-122"/>
                <a:ea typeface="微软雅黑" panose="020B0503020204020204" pitchFamily="34" charset="-122"/>
              </a:rPr>
              <a:t>4</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a:extLst>
              <a:ext uri="{FF2B5EF4-FFF2-40B4-BE49-F238E27FC236}">
                <a16:creationId xmlns:a16="http://schemas.microsoft.com/office/drawing/2014/main" id="{5F0ED8BE-E73C-87DF-C576-CE3EB0509F09}"/>
              </a:ext>
            </a:extLst>
          </p:cNvPr>
          <p:cNvSpPr>
            <a:spLocks noGrp="1" noChangeArrowheads="1"/>
          </p:cNvSpPr>
          <p:nvPr>
            <p:ph idx="1"/>
          </p:nvPr>
        </p:nvSpPr>
        <p:spPr>
          <a:xfrm>
            <a:off x="1919289" y="620714"/>
            <a:ext cx="8497887" cy="5832475"/>
          </a:xfrm>
        </p:spPr>
        <p:txBody>
          <a:bodyPr/>
          <a:lstStyle/>
          <a:p>
            <a:pPr marL="0">
              <a:buNone/>
              <a:defRPr/>
            </a:pPr>
            <a:r>
              <a:rPr lang="en-US" altLang="zh-CN" sz="2400" dirty="0">
                <a:latin typeface="微软雅黑" panose="020B0503020204020204" pitchFamily="34" charset="-122"/>
                <a:ea typeface="微软雅黑" panose="020B0503020204020204" pitchFamily="34" charset="-122"/>
              </a:rPr>
              <a:t>3.10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日获得捐赠收入</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万元，财政补贴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万元，存入银行</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借：银行存款                                        </a:t>
            </a:r>
            <a:r>
              <a:rPr lang="en-US" altLang="zh-CN" sz="2400" dirty="0">
                <a:latin typeface="微软雅黑" panose="020B0503020204020204" pitchFamily="34" charset="-122"/>
                <a:ea typeface="微软雅黑" panose="020B0503020204020204" pitchFamily="34" charset="-122"/>
              </a:rPr>
              <a:t>             20</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贷：营业外收入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捐赠收入                                 </a:t>
            </a:r>
            <a:r>
              <a:rPr lang="en-US" altLang="zh-CN" sz="2400" dirty="0">
                <a:latin typeface="微软雅黑" panose="020B0503020204020204" pitchFamily="34" charset="-122"/>
                <a:ea typeface="微软雅黑" panose="020B0503020204020204" pitchFamily="34" charset="-122"/>
              </a:rPr>
              <a:t>10</a:t>
            </a:r>
            <a:endParaRPr lang="zh-CN" altLang="en-US" sz="2400" dirty="0">
              <a:latin typeface="微软雅黑" panose="020B0503020204020204" pitchFamily="34" charset="-122"/>
              <a:ea typeface="微软雅黑" panose="020B0503020204020204" pitchFamily="34" charset="-122"/>
            </a:endParaRP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财政补贴                                 </a:t>
            </a:r>
            <a:r>
              <a:rPr lang="en-US" altLang="zh-CN" sz="2400" dirty="0">
                <a:latin typeface="微软雅黑" panose="020B0503020204020204" pitchFamily="34" charset="-122"/>
                <a:ea typeface="微软雅黑" panose="020B0503020204020204" pitchFamily="34" charset="-122"/>
              </a:rPr>
              <a:t>10</a:t>
            </a:r>
          </a:p>
          <a:p>
            <a:pPr marL="0">
              <a:buNone/>
              <a:defRPr/>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日因违法环保法被处罚，用银行存款支付罚金</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借：营业外支出                                                    </a:t>
            </a:r>
            <a:r>
              <a:rPr lang="en-US" altLang="zh-CN" sz="2400" dirty="0">
                <a:latin typeface="微软雅黑" panose="020B0503020204020204" pitchFamily="34" charset="-122"/>
                <a:ea typeface="微软雅黑" panose="020B0503020204020204" pitchFamily="34" charset="-122"/>
              </a:rPr>
              <a:t>5</a:t>
            </a:r>
            <a:endParaRPr lang="zh-CN" altLang="en-US"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贷：银行存款                                                     </a:t>
            </a:r>
            <a:r>
              <a:rPr lang="en-US" altLang="zh-CN" sz="2400" dirty="0">
                <a:latin typeface="微软雅黑" panose="020B0503020204020204" pitchFamily="34" charset="-122"/>
                <a:ea typeface="微软雅黑" panose="020B0503020204020204" pitchFamily="34" charset="-122"/>
              </a:rPr>
              <a:t>5</a:t>
            </a:r>
          </a:p>
          <a:p>
            <a:pPr marL="0">
              <a:buNone/>
              <a:defRPr/>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日应收</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公司货款计提坏账准备</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借：资产减值损失</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2</a:t>
            </a:r>
          </a:p>
          <a:p>
            <a:pPr marL="0">
              <a:buNone/>
              <a:defRPr/>
            </a:pPr>
            <a:r>
              <a:rPr lang="zh-CN" altLang="en-US" sz="2400" dirty="0">
                <a:latin typeface="微软雅黑" panose="020B0503020204020204" pitchFamily="34" charset="-122"/>
                <a:ea typeface="微软雅黑" panose="020B0503020204020204" pitchFamily="34" charset="-122"/>
              </a:rPr>
              <a:t>       贷：坏账准备                                                </a:t>
            </a:r>
            <a:r>
              <a:rPr lang="en-US" altLang="zh-CN" sz="2400" dirty="0">
                <a:latin typeface="微软雅黑" panose="020B0503020204020204" pitchFamily="34" charset="-122"/>
                <a:ea typeface="微软雅黑" panose="020B0503020204020204" pitchFamily="34" charset="-122"/>
              </a:rPr>
              <a:t>     2</a:t>
            </a: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endParaRPr lang="en-US" altLang="zh-CN" sz="24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00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0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2">
            <a:extLst>
              <a:ext uri="{FF2B5EF4-FFF2-40B4-BE49-F238E27FC236}">
                <a16:creationId xmlns:a16="http://schemas.microsoft.com/office/drawing/2014/main" id="{6F1B354E-4F88-644F-AB75-D10EDF39F141}"/>
              </a:ext>
            </a:extLst>
          </p:cNvPr>
          <p:cNvSpPr>
            <a:spLocks noGrp="1" noChangeArrowheads="1"/>
          </p:cNvSpPr>
          <p:nvPr>
            <p:ph type="title"/>
          </p:nvPr>
        </p:nvSpPr>
        <p:spPr>
          <a:xfrm>
            <a:off x="3052142" y="3209512"/>
            <a:ext cx="6859588"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3.2.5</a:t>
            </a:r>
            <a:r>
              <a:rPr lang="zh-CN" altLang="en-US" sz="3200" dirty="0">
                <a:latin typeface="微软雅黑" panose="020B0503020204020204" pitchFamily="34" charset="-122"/>
                <a:ea typeface="微软雅黑" panose="020B0503020204020204" pitchFamily="34" charset="-122"/>
              </a:rPr>
              <a:t>、应交税费的核算</a:t>
            </a:r>
          </a:p>
        </p:txBody>
      </p:sp>
    </p:spTree>
    <p:extLst>
      <p:ext uri="{BB962C8B-B14F-4D97-AF65-F5344CB8AC3E}">
        <p14:creationId xmlns:p14="http://schemas.microsoft.com/office/powerpoint/2010/main" val="8257613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CB2D8E25-6CBD-3DB0-BC9B-65092990C890}"/>
              </a:ext>
            </a:extLst>
          </p:cNvPr>
          <p:cNvSpPr>
            <a:spLocks noGrp="1" noChangeArrowheads="1"/>
          </p:cNvSpPr>
          <p:nvPr>
            <p:ph idx="1"/>
          </p:nvPr>
        </p:nvSpPr>
        <p:spPr>
          <a:xfrm>
            <a:off x="2513013" y="1484314"/>
            <a:ext cx="7345362" cy="4321175"/>
          </a:xfrm>
        </p:spPr>
        <p:txBody>
          <a:bodyPr rtlCol="0">
            <a:normAutofit/>
          </a:bodyPr>
          <a:lstStyle/>
          <a:p>
            <a:pPr marL="0" indent="0">
              <a:buNone/>
              <a:defRPr/>
            </a:pPr>
            <a:r>
              <a:rPr lang="zh-CN" altLang="en-US" sz="3200" dirty="0">
                <a:latin typeface="微软雅黑" panose="020B0503020204020204" pitchFamily="34" charset="-122"/>
                <a:ea typeface="微软雅黑" panose="020B0503020204020204" pitchFamily="34" charset="-122"/>
              </a:rPr>
              <a:t>涉及的常见会计科目和账户：</a:t>
            </a:r>
            <a:endParaRPr lang="en-US" altLang="zh-CN" sz="32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应交税费</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税金及附加</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endParaRPr lang="en-US" altLang="zh-CN" dirty="0">
              <a:latin typeface="微软雅黑" panose="020B0503020204020204" pitchFamily="34" charset="-122"/>
              <a:ea typeface="微软雅黑" panose="020B0503020204020204" pitchFamily="34" charset="-122"/>
            </a:endParaRPr>
          </a:p>
          <a:p>
            <a:pPr marL="0" indent="0" algn="just">
              <a:buNone/>
              <a:defRPr/>
            </a:pPr>
            <a:r>
              <a:rPr lang="zh-CN" altLang="en-US" sz="2400" dirty="0">
                <a:latin typeface="微软雅黑" panose="020B0503020204020204" pitchFamily="34" charset="-122"/>
                <a:ea typeface="微软雅黑" panose="020B0503020204020204" pitchFamily="34" charset="-122"/>
              </a:rPr>
              <a:t>根据财会</a:t>
            </a:r>
            <a:r>
              <a:rPr lang="en-US" altLang="zh-CN" sz="2400" dirty="0">
                <a:latin typeface="微软雅黑" panose="020B0503020204020204" pitchFamily="34" charset="-122"/>
                <a:ea typeface="微软雅黑" panose="020B0503020204020204" pitchFamily="34" charset="-122"/>
              </a:rPr>
              <a:t>[2016]22</a:t>
            </a:r>
            <a:r>
              <a:rPr lang="zh-CN" altLang="en-US" sz="2400" dirty="0">
                <a:latin typeface="微软雅黑" panose="020B0503020204020204" pitchFamily="34" charset="-122"/>
                <a:ea typeface="微软雅黑" panose="020B0503020204020204" pitchFamily="34" charset="-122"/>
              </a:rPr>
              <a:t>号文规定，全面试行“营业税改征增值税”后，“</a:t>
            </a:r>
            <a:r>
              <a:rPr lang="zh-CN" altLang="en-US" sz="2400" dirty="0">
                <a:solidFill>
                  <a:srgbClr val="00B0F0"/>
                </a:solidFill>
                <a:latin typeface="微软雅黑" panose="020B0503020204020204" pitchFamily="34" charset="-122"/>
                <a:ea typeface="微软雅黑" panose="020B0503020204020204" pitchFamily="34" charset="-122"/>
              </a:rPr>
              <a:t>营业税金及附加</a:t>
            </a:r>
            <a:r>
              <a:rPr lang="zh-CN" altLang="en-US" sz="2400" dirty="0">
                <a:latin typeface="微软雅黑" panose="020B0503020204020204" pitchFamily="34" charset="-122"/>
                <a:ea typeface="微软雅黑" panose="020B0503020204020204" pitchFamily="34" charset="-122"/>
              </a:rPr>
              <a:t>”科目名称调整为“</a:t>
            </a:r>
            <a:r>
              <a:rPr lang="zh-CN" altLang="en-US" sz="2400" b="1" dirty="0">
                <a:solidFill>
                  <a:srgbClr val="FF0000"/>
                </a:solidFill>
                <a:latin typeface="微软雅黑" panose="020B0503020204020204" pitchFamily="34" charset="-122"/>
                <a:ea typeface="微软雅黑" panose="020B0503020204020204" pitchFamily="34" charset="-122"/>
              </a:rPr>
              <a:t>税金及附加</a:t>
            </a:r>
            <a:r>
              <a:rPr lang="zh-CN" altLang="en-US" sz="2400" dirty="0">
                <a:latin typeface="微软雅黑" panose="020B0503020204020204" pitchFamily="34" charset="-122"/>
                <a:ea typeface="微软雅黑" panose="020B0503020204020204" pitchFamily="34" charset="-122"/>
              </a:rPr>
              <a:t>”科目</a:t>
            </a:r>
            <a:endParaRPr lang="en-US" altLang="zh-CN" sz="24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83BCA41A-A65A-EBC9-0476-DE8129CD7230}"/>
              </a:ext>
            </a:extLst>
          </p:cNvPr>
          <p:cNvSpPr>
            <a:spLocks noGrp="1"/>
          </p:cNvSpPr>
          <p:nvPr>
            <p:ph type="title"/>
          </p:nvPr>
        </p:nvSpPr>
        <p:spPr/>
        <p:txBody>
          <a:bodyPr/>
          <a:lstStyle/>
          <a:p>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3">
            <a:extLst>
              <a:ext uri="{FF2B5EF4-FFF2-40B4-BE49-F238E27FC236}">
                <a16:creationId xmlns:a16="http://schemas.microsoft.com/office/drawing/2014/main" id="{08A7FD1E-5997-891C-7F90-0F4D923758C4}"/>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应交税费</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核算企业应交纳的各种税金，如增值税、消费税、所得税、城市维护建设税、资源税、土地增值税、房产税、土地使用税、车船使用税、教育费附加、代扣代缴的个人所得税等。</a:t>
            </a:r>
            <a:endParaRPr lang="en-US" altLang="zh-CN" sz="2400">
              <a:latin typeface="微软雅黑" panose="020B0503020204020204" pitchFamily="34" charset="-122"/>
              <a:ea typeface="微软雅黑" panose="020B0503020204020204" pitchFamily="34" charset="-122"/>
            </a:endParaRPr>
          </a:p>
        </p:txBody>
      </p:sp>
      <p:sp>
        <p:nvSpPr>
          <p:cNvPr id="173059" name="Text Box 10">
            <a:extLst>
              <a:ext uri="{FF2B5EF4-FFF2-40B4-BE49-F238E27FC236}">
                <a16:creationId xmlns:a16="http://schemas.microsoft.com/office/drawing/2014/main" id="{3D72FF3B-2AF1-D6D8-1558-BB52226A9E3A}"/>
              </a:ext>
            </a:extLst>
          </p:cNvPr>
          <p:cNvSpPr txBox="1">
            <a:spLocks noChangeArrowheads="1"/>
          </p:cNvSpPr>
          <p:nvPr/>
        </p:nvSpPr>
        <p:spPr bwMode="auto">
          <a:xfrm>
            <a:off x="5032376" y="3097214"/>
            <a:ext cx="28797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应交税费</a:t>
            </a:r>
          </a:p>
        </p:txBody>
      </p:sp>
      <p:sp>
        <p:nvSpPr>
          <p:cNvPr id="173060" name="Line 12">
            <a:extLst>
              <a:ext uri="{FF2B5EF4-FFF2-40B4-BE49-F238E27FC236}">
                <a16:creationId xmlns:a16="http://schemas.microsoft.com/office/drawing/2014/main" id="{8F2EDC86-FBDA-E052-C225-E821F9144696}"/>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61" name="Line 13">
            <a:extLst>
              <a:ext uri="{FF2B5EF4-FFF2-40B4-BE49-F238E27FC236}">
                <a16:creationId xmlns:a16="http://schemas.microsoft.com/office/drawing/2014/main" id="{19E04568-55B5-9918-9952-4FE1C176C3BA}"/>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62" name="Text Box 14">
            <a:extLst>
              <a:ext uri="{FF2B5EF4-FFF2-40B4-BE49-F238E27FC236}">
                <a16:creationId xmlns:a16="http://schemas.microsoft.com/office/drawing/2014/main" id="{7C191C64-6C83-580A-88CB-71B390C9C825}"/>
              </a:ext>
            </a:extLst>
          </p:cNvPr>
          <p:cNvSpPr txBox="1">
            <a:spLocks noChangeArrowheads="1"/>
          </p:cNvSpPr>
          <p:nvPr/>
        </p:nvSpPr>
        <p:spPr bwMode="auto">
          <a:xfrm>
            <a:off x="3000376" y="3867150"/>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实际交纳的税费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3063" name="Text Box 15">
            <a:extLst>
              <a:ext uri="{FF2B5EF4-FFF2-40B4-BE49-F238E27FC236}">
                <a16:creationId xmlns:a16="http://schemas.microsoft.com/office/drawing/2014/main" id="{5850E0B5-641A-0F27-7A6D-AC86A54C4F9E}"/>
              </a:ext>
            </a:extLst>
          </p:cNvPr>
          <p:cNvSpPr txBox="1">
            <a:spLocks noChangeArrowheads="1"/>
          </p:cNvSpPr>
          <p:nvPr/>
        </p:nvSpPr>
        <p:spPr bwMode="auto">
          <a:xfrm>
            <a:off x="6226176" y="3868738"/>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应交未交的税费</a:t>
            </a:r>
            <a:r>
              <a:rPr lang="en-US" altLang="zh-CN" sz="2000" b="1">
                <a:solidFill>
                  <a:schemeClr val="tx1"/>
                </a:solidFill>
                <a:ea typeface="黑体" panose="02010609060101010101" pitchFamily="49" charset="-122"/>
              </a:rPr>
              <a:t>)</a:t>
            </a:r>
          </a:p>
        </p:txBody>
      </p:sp>
      <p:sp>
        <p:nvSpPr>
          <p:cNvPr id="173064" name="Line 16">
            <a:extLst>
              <a:ext uri="{FF2B5EF4-FFF2-40B4-BE49-F238E27FC236}">
                <a16:creationId xmlns:a16="http://schemas.microsoft.com/office/drawing/2014/main" id="{D32AE379-84B8-DC59-A99A-9EEE933F3FA1}"/>
              </a:ext>
            </a:extLst>
          </p:cNvPr>
          <p:cNvSpPr>
            <a:spLocks noChangeShapeType="1"/>
          </p:cNvSpPr>
          <p:nvPr/>
        </p:nvSpPr>
        <p:spPr bwMode="auto">
          <a:xfrm>
            <a:off x="3000375" y="4513264"/>
            <a:ext cx="5734050" cy="460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65" name="Text Box 18">
            <a:extLst>
              <a:ext uri="{FF2B5EF4-FFF2-40B4-BE49-F238E27FC236}">
                <a16:creationId xmlns:a16="http://schemas.microsoft.com/office/drawing/2014/main" id="{874B3AC3-2E29-BE52-4219-F34BAC49E4CE}"/>
              </a:ext>
            </a:extLst>
          </p:cNvPr>
          <p:cNvSpPr txBox="1">
            <a:spLocks noChangeArrowheads="1"/>
          </p:cNvSpPr>
          <p:nvPr/>
        </p:nvSpPr>
        <p:spPr bwMode="auto">
          <a:xfrm>
            <a:off x="4440238" y="5389563"/>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按应交税费项目设置明细账</a:t>
            </a:r>
          </a:p>
        </p:txBody>
      </p:sp>
      <p:sp>
        <p:nvSpPr>
          <p:cNvPr id="173066" name="Text Box 17">
            <a:extLst>
              <a:ext uri="{FF2B5EF4-FFF2-40B4-BE49-F238E27FC236}">
                <a16:creationId xmlns:a16="http://schemas.microsoft.com/office/drawing/2014/main" id="{1CEB0113-4974-5798-4977-5880E101F83A}"/>
              </a:ext>
            </a:extLst>
          </p:cNvPr>
          <p:cNvSpPr txBox="1">
            <a:spLocks noChangeArrowheads="1"/>
          </p:cNvSpPr>
          <p:nvPr/>
        </p:nvSpPr>
        <p:spPr bwMode="auto">
          <a:xfrm>
            <a:off x="6197600" y="4741863"/>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FF0000"/>
                </a:solidFill>
                <a:latin typeface="微软雅黑" panose="020B0503020204020204" pitchFamily="34" charset="-122"/>
                <a:ea typeface="微软雅黑" panose="020B0503020204020204" pitchFamily="34" charset="-122"/>
              </a:rPr>
              <a:t>余</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尚未交纳的税费</a:t>
            </a:r>
            <a:r>
              <a:rPr lang="en-US" altLang="zh-CN" sz="2000" b="1">
                <a:solidFill>
                  <a:srgbClr val="FF0000"/>
                </a:solidFill>
                <a:latin typeface="微软雅黑" panose="020B0503020204020204" pitchFamily="34" charset="-122"/>
                <a:ea typeface="微软雅黑" panose="020B0503020204020204" pitchFamily="34" charset="-122"/>
              </a:rPr>
              <a:t>)</a:t>
            </a:r>
          </a:p>
        </p:txBody>
      </p:sp>
      <p:sp>
        <p:nvSpPr>
          <p:cNvPr id="173067" name="Text Box 17">
            <a:extLst>
              <a:ext uri="{FF2B5EF4-FFF2-40B4-BE49-F238E27FC236}">
                <a16:creationId xmlns:a16="http://schemas.microsoft.com/office/drawing/2014/main" id="{A4CE8E94-318E-D059-BC23-8EE816366009}"/>
              </a:ext>
            </a:extLst>
          </p:cNvPr>
          <p:cNvSpPr txBox="1">
            <a:spLocks noChangeArrowheads="1"/>
          </p:cNvSpPr>
          <p:nvPr/>
        </p:nvSpPr>
        <p:spPr bwMode="auto">
          <a:xfrm>
            <a:off x="2711451" y="4714875"/>
            <a:ext cx="3135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00B0F0"/>
                </a:solidFill>
                <a:latin typeface="微软雅黑" panose="020B0503020204020204" pitchFamily="34" charset="-122"/>
                <a:ea typeface="微软雅黑" panose="020B0503020204020204" pitchFamily="34" charset="-122"/>
              </a:rPr>
              <a:t>余</a:t>
            </a:r>
            <a:r>
              <a:rPr lang="en-US" altLang="zh-CN" sz="2000" b="1">
                <a:solidFill>
                  <a:srgbClr val="00B0F0"/>
                </a:solidFill>
                <a:latin typeface="微软雅黑" panose="020B0503020204020204" pitchFamily="34" charset="-122"/>
                <a:ea typeface="微软雅黑" panose="020B0503020204020204" pitchFamily="34" charset="-122"/>
              </a:rPr>
              <a:t>(</a:t>
            </a:r>
            <a:r>
              <a:rPr lang="zh-CN" altLang="en-US" sz="2000" b="1">
                <a:solidFill>
                  <a:srgbClr val="00B0F0"/>
                </a:solidFill>
                <a:latin typeface="微软雅黑" panose="020B0503020204020204" pitchFamily="34" charset="-122"/>
                <a:ea typeface="微软雅黑" panose="020B0503020204020204" pitchFamily="34" charset="-122"/>
              </a:rPr>
              <a:t>多交纳或尚未抵扣税费</a:t>
            </a:r>
            <a:r>
              <a:rPr lang="en-US" altLang="zh-CN" sz="2000" b="1">
                <a:solidFill>
                  <a:srgbClr val="00B0F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3">
            <a:extLst>
              <a:ext uri="{FF2B5EF4-FFF2-40B4-BE49-F238E27FC236}">
                <a16:creationId xmlns:a16="http://schemas.microsoft.com/office/drawing/2014/main" id="{9C0074B6-1B3A-190F-9E96-D2D3DB0C030F}"/>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税金及附加</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核算企业经营活动发生的消费税、城市维护建设税、资源税、教育费及附加等税金及附加。</a:t>
            </a:r>
            <a:endParaRPr lang="en-US" altLang="zh-CN" sz="2400">
              <a:latin typeface="微软雅黑" panose="020B0503020204020204" pitchFamily="34" charset="-122"/>
              <a:ea typeface="微软雅黑" panose="020B0503020204020204" pitchFamily="34" charset="-122"/>
            </a:endParaRPr>
          </a:p>
        </p:txBody>
      </p:sp>
      <p:sp>
        <p:nvSpPr>
          <p:cNvPr id="174083" name="Text Box 10">
            <a:extLst>
              <a:ext uri="{FF2B5EF4-FFF2-40B4-BE49-F238E27FC236}">
                <a16:creationId xmlns:a16="http://schemas.microsoft.com/office/drawing/2014/main" id="{D1488CC5-C91F-0484-BF1E-83540CD94882}"/>
              </a:ext>
            </a:extLst>
          </p:cNvPr>
          <p:cNvSpPr txBox="1">
            <a:spLocks noChangeArrowheads="1"/>
          </p:cNvSpPr>
          <p:nvPr/>
        </p:nvSpPr>
        <p:spPr bwMode="auto">
          <a:xfrm>
            <a:off x="4827588" y="2851151"/>
            <a:ext cx="28813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税金及附加</a:t>
            </a:r>
          </a:p>
        </p:txBody>
      </p:sp>
      <p:sp>
        <p:nvSpPr>
          <p:cNvPr id="174084" name="Line 12">
            <a:extLst>
              <a:ext uri="{FF2B5EF4-FFF2-40B4-BE49-F238E27FC236}">
                <a16:creationId xmlns:a16="http://schemas.microsoft.com/office/drawing/2014/main" id="{5C28EDD9-7B0A-FA75-7DAF-0BC841A4B75F}"/>
              </a:ext>
            </a:extLst>
          </p:cNvPr>
          <p:cNvSpPr>
            <a:spLocks noChangeShapeType="1"/>
          </p:cNvSpPr>
          <p:nvPr/>
        </p:nvSpPr>
        <p:spPr bwMode="auto">
          <a:xfrm>
            <a:off x="3000375" y="3414714"/>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85" name="Line 13">
            <a:extLst>
              <a:ext uri="{FF2B5EF4-FFF2-40B4-BE49-F238E27FC236}">
                <a16:creationId xmlns:a16="http://schemas.microsoft.com/office/drawing/2014/main" id="{98FEEAD6-4FDF-E4A6-C4A8-ED762F2511ED}"/>
              </a:ext>
            </a:extLst>
          </p:cNvPr>
          <p:cNvSpPr>
            <a:spLocks noChangeShapeType="1"/>
          </p:cNvSpPr>
          <p:nvPr/>
        </p:nvSpPr>
        <p:spPr bwMode="auto">
          <a:xfrm>
            <a:off x="5859463" y="3414713"/>
            <a:ext cx="17462"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86" name="Text Box 14">
            <a:extLst>
              <a:ext uri="{FF2B5EF4-FFF2-40B4-BE49-F238E27FC236}">
                <a16:creationId xmlns:a16="http://schemas.microsoft.com/office/drawing/2014/main" id="{3874531E-4BEF-33E7-4A08-7BBAEE6DEE14}"/>
              </a:ext>
            </a:extLst>
          </p:cNvPr>
          <p:cNvSpPr txBox="1">
            <a:spLocks noChangeArrowheads="1"/>
          </p:cNvSpPr>
          <p:nvPr/>
        </p:nvSpPr>
        <p:spPr bwMode="auto">
          <a:xfrm>
            <a:off x="3000376" y="3636963"/>
            <a:ext cx="2663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计算相关的税费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4087" name="Text Box 15">
            <a:extLst>
              <a:ext uri="{FF2B5EF4-FFF2-40B4-BE49-F238E27FC236}">
                <a16:creationId xmlns:a16="http://schemas.microsoft.com/office/drawing/2014/main" id="{A8342099-4A28-7B73-3FBB-BD143D8781D0}"/>
              </a:ext>
            </a:extLst>
          </p:cNvPr>
          <p:cNvSpPr txBox="1">
            <a:spLocks noChangeArrowheads="1"/>
          </p:cNvSpPr>
          <p:nvPr/>
        </p:nvSpPr>
        <p:spPr bwMode="auto">
          <a:xfrm>
            <a:off x="6226176" y="36385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结转至本年利润</a:t>
            </a:r>
            <a:r>
              <a:rPr lang="en-US" altLang="zh-CN" sz="2000" b="1">
                <a:solidFill>
                  <a:schemeClr val="tx1"/>
                </a:solidFill>
                <a:ea typeface="黑体" panose="02010609060101010101" pitchFamily="49" charset="-122"/>
              </a:rPr>
              <a:t>)</a:t>
            </a:r>
          </a:p>
        </p:txBody>
      </p:sp>
      <p:sp>
        <p:nvSpPr>
          <p:cNvPr id="174088" name="Line 16">
            <a:extLst>
              <a:ext uri="{FF2B5EF4-FFF2-40B4-BE49-F238E27FC236}">
                <a16:creationId xmlns:a16="http://schemas.microsoft.com/office/drawing/2014/main" id="{88DF3372-0A32-EA82-78D8-C0A4B843C27F}"/>
              </a:ext>
            </a:extLst>
          </p:cNvPr>
          <p:cNvSpPr>
            <a:spLocks noChangeShapeType="1"/>
          </p:cNvSpPr>
          <p:nvPr/>
        </p:nvSpPr>
        <p:spPr bwMode="auto">
          <a:xfrm>
            <a:off x="5087938" y="4481513"/>
            <a:ext cx="147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089" name="Text Box 18">
            <a:extLst>
              <a:ext uri="{FF2B5EF4-FFF2-40B4-BE49-F238E27FC236}">
                <a16:creationId xmlns:a16="http://schemas.microsoft.com/office/drawing/2014/main" id="{938526AF-AAC2-6167-8CA9-43A2C10F0BB4}"/>
              </a:ext>
            </a:extLst>
          </p:cNvPr>
          <p:cNvSpPr txBox="1">
            <a:spLocks noChangeArrowheads="1"/>
          </p:cNvSpPr>
          <p:nvPr/>
        </p:nvSpPr>
        <p:spPr bwMode="auto">
          <a:xfrm>
            <a:off x="5232400" y="4924425"/>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rgbClr val="FF0000"/>
                </a:solidFill>
                <a:latin typeface="微软雅黑" panose="020B0503020204020204" pitchFamily="34" charset="-122"/>
                <a:ea typeface="微软雅黑" panose="020B0503020204020204" pitchFamily="34" charset="-122"/>
              </a:rPr>
              <a:t>损益类账户</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EA8BBBF-84D7-5D82-292E-3E996A37CF49}"/>
              </a:ext>
            </a:extLst>
          </p:cNvPr>
          <p:cNvSpPr>
            <a:spLocks noGrp="1" noChangeArrowheads="1"/>
          </p:cNvSpPr>
          <p:nvPr>
            <p:ph idx="1"/>
          </p:nvPr>
        </p:nvSpPr>
        <p:spPr>
          <a:xfrm>
            <a:off x="2208214" y="765175"/>
            <a:ext cx="7621587"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借：税金及附加</a:t>
            </a: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贷：应交税费</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应交城市维护建设税</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应交教育费附加</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7B67977E-8645-65BB-C9BC-BF02C00A3C0B}"/>
              </a:ext>
            </a:extLst>
          </p:cNvPr>
          <p:cNvSpPr>
            <a:spLocks noGrp="1" noChangeArrowheads="1"/>
          </p:cNvSpPr>
          <p:nvPr>
            <p:ph idx="1"/>
          </p:nvPr>
        </p:nvSpPr>
        <p:spPr>
          <a:xfrm>
            <a:off x="2135188" y="620714"/>
            <a:ext cx="8208962" cy="5832475"/>
          </a:xfrm>
        </p:spPr>
        <p:txBody>
          <a:bodyPr/>
          <a:lstStyle/>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3-33</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月计算应交城建维护税为</a:t>
            </a:r>
            <a:r>
              <a:rPr lang="en-US" altLang="zh-CN" sz="2400" dirty="0">
                <a:solidFill>
                  <a:srgbClr val="00B0F0"/>
                </a:solidFill>
                <a:latin typeface="微软雅黑" panose="020B0503020204020204" pitchFamily="34" charset="-122"/>
                <a:ea typeface="微软雅黑" panose="020B0503020204020204" pitchFamily="34" charset="-122"/>
              </a:rPr>
              <a:t>380.8</a:t>
            </a:r>
            <a:r>
              <a:rPr lang="zh-CN" altLang="en-US" sz="2400" dirty="0">
                <a:solidFill>
                  <a:srgbClr val="00B0F0"/>
                </a:solidFill>
                <a:latin typeface="微软雅黑" panose="020B0503020204020204" pitchFamily="34" charset="-122"/>
                <a:ea typeface="微软雅黑" panose="020B0503020204020204" pitchFamily="34" charset="-122"/>
              </a:rPr>
              <a:t>元，应交教育费附加为</a:t>
            </a:r>
            <a:r>
              <a:rPr lang="en-US" altLang="zh-CN" sz="2400" dirty="0">
                <a:solidFill>
                  <a:srgbClr val="00B0F0"/>
                </a:solidFill>
                <a:latin typeface="微软雅黑" panose="020B0503020204020204" pitchFamily="34" charset="-122"/>
                <a:ea typeface="微软雅黑" panose="020B0503020204020204" pitchFamily="34" charset="-122"/>
              </a:rPr>
              <a:t>163.2</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sz="2400" dirty="0">
                <a:latin typeface="微软雅黑" panose="020B0503020204020204" pitchFamily="34" charset="-122"/>
                <a:ea typeface="微软雅黑" panose="020B0503020204020204" pitchFamily="34" charset="-122"/>
              </a:rPr>
              <a:t>借：税金及附加               			</a:t>
            </a:r>
            <a:r>
              <a:rPr lang="en-US" altLang="zh-CN" sz="2400" dirty="0">
                <a:latin typeface="微软雅黑" panose="020B0503020204020204" pitchFamily="34" charset="-122"/>
                <a:ea typeface="微软雅黑" panose="020B0503020204020204" pitchFamily="34" charset="-122"/>
              </a:rPr>
              <a:t>544</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应交城建维护税             </a:t>
            </a:r>
            <a:r>
              <a:rPr lang="en-US" altLang="zh-CN" sz="2400" dirty="0">
                <a:latin typeface="微软雅黑" panose="020B0503020204020204" pitchFamily="34" charset="-122"/>
                <a:ea typeface="微软雅黑" panose="020B0503020204020204" pitchFamily="34" charset="-122"/>
              </a:rPr>
              <a:t>380.8</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应交教育费附加             </a:t>
            </a:r>
            <a:r>
              <a:rPr lang="en-US" altLang="zh-CN" sz="2400" dirty="0">
                <a:latin typeface="微软雅黑" panose="020B0503020204020204" pitchFamily="34" charset="-122"/>
                <a:ea typeface="微软雅黑" panose="020B0503020204020204" pitchFamily="34" charset="-122"/>
              </a:rPr>
              <a:t>163.2</a:t>
            </a:r>
          </a:p>
        </p:txBody>
      </p:sp>
    </p:spTree>
    <p:extLst>
      <p:ext uri="{BB962C8B-B14F-4D97-AF65-F5344CB8AC3E}">
        <p14:creationId xmlns:p14="http://schemas.microsoft.com/office/powerpoint/2010/main" val="345594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13AD56-FF56-BAD7-8EF4-03CDDFCD2989}"/>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第三节 投资活动的会计核算</a:t>
            </a:r>
          </a:p>
        </p:txBody>
      </p:sp>
    </p:spTree>
    <p:extLst>
      <p:ext uri="{BB962C8B-B14F-4D97-AF65-F5344CB8AC3E}">
        <p14:creationId xmlns:p14="http://schemas.microsoft.com/office/powerpoint/2010/main" val="23281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13AD56-FF56-BAD7-8EF4-03CDDFCD2989}"/>
              </a:ext>
            </a:extLst>
          </p:cNvPr>
          <p:cNvSpPr>
            <a:spLocks noGrp="1" noChangeArrowheads="1"/>
          </p:cNvSpPr>
          <p:nvPr>
            <p:ph type="title"/>
          </p:nvPr>
        </p:nvSpPr>
        <p:spPr>
          <a:xfrm>
            <a:off x="2279651" y="2349501"/>
            <a:ext cx="7510463" cy="823913"/>
          </a:xfrm>
        </p:spPr>
        <p:txBody>
          <a:bodyPr>
            <a:normAutofit/>
          </a:bodyPr>
          <a:lstStyle/>
          <a:p>
            <a:pPr algn="ctr" eaLnBrk="1" hangingPunct="1"/>
            <a:r>
              <a:rPr lang="en-US" altLang="zh-CN" sz="4000" dirty="0">
                <a:latin typeface="微软雅黑" panose="020B0503020204020204" pitchFamily="34" charset="-122"/>
                <a:ea typeface="微软雅黑" panose="020B0503020204020204" pitchFamily="34" charset="-122"/>
              </a:rPr>
              <a:t>3.1.2 </a:t>
            </a:r>
            <a:r>
              <a:rPr lang="zh-CN" altLang="en-US" sz="4000" dirty="0">
                <a:latin typeface="微软雅黑" panose="020B0503020204020204" pitchFamily="34" charset="-122"/>
                <a:ea typeface="微软雅黑" panose="020B0503020204020204" pitchFamily="34" charset="-122"/>
              </a:rPr>
              <a:t>债权融资的会计核算</a:t>
            </a:r>
          </a:p>
        </p:txBody>
      </p:sp>
    </p:spTree>
    <p:extLst>
      <p:ext uri="{BB962C8B-B14F-4D97-AF65-F5344CB8AC3E}">
        <p14:creationId xmlns:p14="http://schemas.microsoft.com/office/powerpoint/2010/main" val="250118317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6B034BBE-F6AA-1522-363F-8C7B52CEA507}"/>
              </a:ext>
            </a:extLst>
          </p:cNvPr>
          <p:cNvSpPr>
            <a:spLocks noGrp="1" noChangeArrowheads="1"/>
          </p:cNvSpPr>
          <p:nvPr>
            <p:ph idx="1"/>
          </p:nvPr>
        </p:nvSpPr>
        <p:spPr>
          <a:xfrm>
            <a:off x="2513013" y="1484314"/>
            <a:ext cx="7345362" cy="4321175"/>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涉及的常见会计科目和账户：</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交易性金额资产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长期股权投资</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公允价值变动损益</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投资收益</a:t>
            </a:r>
            <a:endParaRPr lang="en-US" altLang="zh-CN" sz="24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F0F40310-CDC5-E157-CD00-DD1731C828BA}"/>
              </a:ext>
            </a:extLst>
          </p:cNvPr>
          <p:cNvSpPr>
            <a:spLocks noGrp="1"/>
          </p:cNvSpPr>
          <p:nvPr>
            <p:ph type="title"/>
          </p:nvPr>
        </p:nvSpPr>
        <p:spPr/>
        <p:txBody>
          <a:bodyPr/>
          <a:lstStyle/>
          <a:p>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3">
            <a:extLst>
              <a:ext uri="{FF2B5EF4-FFF2-40B4-BE49-F238E27FC236}">
                <a16:creationId xmlns:a16="http://schemas.microsoft.com/office/drawing/2014/main" id="{32090907-8DFD-9DE0-C5E5-691D995E551E}"/>
              </a:ext>
            </a:extLst>
          </p:cNvPr>
          <p:cNvSpPr>
            <a:spLocks noGrp="1" noChangeArrowheads="1"/>
          </p:cNvSpPr>
          <p:nvPr>
            <p:ph idx="1"/>
          </p:nvPr>
        </p:nvSpPr>
        <p:spPr>
          <a:xfrm>
            <a:off x="2063750" y="10382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交易性金融资产</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核算企业为交易目的所持有的债券投资、股票投资、基金投资等交易性金融资产的公允价值。</a:t>
            </a:r>
            <a:endParaRPr lang="en-US" altLang="zh-CN" sz="2400">
              <a:latin typeface="微软雅黑" panose="020B0503020204020204" pitchFamily="34" charset="-122"/>
              <a:ea typeface="微软雅黑" panose="020B0503020204020204" pitchFamily="34" charset="-122"/>
            </a:endParaRPr>
          </a:p>
        </p:txBody>
      </p:sp>
      <p:sp>
        <p:nvSpPr>
          <p:cNvPr id="177155" name="Text Box 10">
            <a:extLst>
              <a:ext uri="{FF2B5EF4-FFF2-40B4-BE49-F238E27FC236}">
                <a16:creationId xmlns:a16="http://schemas.microsoft.com/office/drawing/2014/main" id="{E3EFE83F-8203-B659-23D9-B3D5E127D381}"/>
              </a:ext>
            </a:extLst>
          </p:cNvPr>
          <p:cNvSpPr txBox="1">
            <a:spLocks noChangeArrowheads="1"/>
          </p:cNvSpPr>
          <p:nvPr/>
        </p:nvSpPr>
        <p:spPr bwMode="auto">
          <a:xfrm>
            <a:off x="4583113" y="3097214"/>
            <a:ext cx="2881312"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交易性金融资产</a:t>
            </a:r>
          </a:p>
        </p:txBody>
      </p:sp>
      <p:sp>
        <p:nvSpPr>
          <p:cNvPr id="177156" name="Line 12">
            <a:extLst>
              <a:ext uri="{FF2B5EF4-FFF2-40B4-BE49-F238E27FC236}">
                <a16:creationId xmlns:a16="http://schemas.microsoft.com/office/drawing/2014/main" id="{946D4B66-ACFF-0EDF-C124-FB251A75FF10}"/>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7" name="Line 13">
            <a:extLst>
              <a:ext uri="{FF2B5EF4-FFF2-40B4-BE49-F238E27FC236}">
                <a16:creationId xmlns:a16="http://schemas.microsoft.com/office/drawing/2014/main" id="{CF3621A3-9D11-8E06-9F40-C129E39A1A03}"/>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8" name="Text Box 14">
            <a:extLst>
              <a:ext uri="{FF2B5EF4-FFF2-40B4-BE49-F238E27FC236}">
                <a16:creationId xmlns:a16="http://schemas.microsoft.com/office/drawing/2014/main" id="{C3568809-C2DF-2705-FDED-5A96DC0A5B9D}"/>
              </a:ext>
            </a:extLst>
          </p:cNvPr>
          <p:cNvSpPr txBox="1">
            <a:spLocks noChangeArrowheads="1"/>
          </p:cNvSpPr>
          <p:nvPr/>
        </p:nvSpPr>
        <p:spPr bwMode="auto">
          <a:xfrm>
            <a:off x="2628901" y="3660775"/>
            <a:ext cx="32559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取得的公允价值、以及资产负债表日公允价值高于账面余额的差额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7159" name="Text Box 15">
            <a:extLst>
              <a:ext uri="{FF2B5EF4-FFF2-40B4-BE49-F238E27FC236}">
                <a16:creationId xmlns:a16="http://schemas.microsoft.com/office/drawing/2014/main" id="{854370C7-3467-1EBB-78C0-017C5AD3D60C}"/>
              </a:ext>
            </a:extLst>
          </p:cNvPr>
          <p:cNvSpPr txBox="1">
            <a:spLocks noChangeArrowheads="1"/>
          </p:cNvSpPr>
          <p:nvPr/>
        </p:nvSpPr>
        <p:spPr bwMode="auto">
          <a:xfrm>
            <a:off x="5922964" y="3649663"/>
            <a:ext cx="34702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出售的账面余额、以及资产负债表日公允价值低于账面余额的差额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7160" name="Line 16">
            <a:extLst>
              <a:ext uri="{FF2B5EF4-FFF2-40B4-BE49-F238E27FC236}">
                <a16:creationId xmlns:a16="http://schemas.microsoft.com/office/drawing/2014/main" id="{FCA9B53E-823F-9A14-8B27-E935BD8533F8}"/>
              </a:ext>
            </a:extLst>
          </p:cNvPr>
          <p:cNvSpPr>
            <a:spLocks noChangeShapeType="1"/>
          </p:cNvSpPr>
          <p:nvPr/>
        </p:nvSpPr>
        <p:spPr bwMode="auto">
          <a:xfrm>
            <a:off x="2979738" y="4676775"/>
            <a:ext cx="5734050" cy="460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1" name="Text Box 18">
            <a:extLst>
              <a:ext uri="{FF2B5EF4-FFF2-40B4-BE49-F238E27FC236}">
                <a16:creationId xmlns:a16="http://schemas.microsoft.com/office/drawing/2014/main" id="{1CC8FFA7-44FE-9179-9D68-772E92F7E46E}"/>
              </a:ext>
            </a:extLst>
          </p:cNvPr>
          <p:cNvSpPr txBox="1">
            <a:spLocks noChangeArrowheads="1"/>
          </p:cNvSpPr>
          <p:nvPr/>
        </p:nvSpPr>
        <p:spPr bwMode="auto">
          <a:xfrm>
            <a:off x="3011489" y="5753100"/>
            <a:ext cx="6911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按类别、种类设置成本、公允价值变动损益设置明细账</a:t>
            </a:r>
          </a:p>
        </p:txBody>
      </p:sp>
      <p:sp>
        <p:nvSpPr>
          <p:cNvPr id="177162" name="Text Box 17">
            <a:extLst>
              <a:ext uri="{FF2B5EF4-FFF2-40B4-BE49-F238E27FC236}">
                <a16:creationId xmlns:a16="http://schemas.microsoft.com/office/drawing/2014/main" id="{CD205FD8-CD8A-6E6C-F806-D69A8D48D917}"/>
              </a:ext>
            </a:extLst>
          </p:cNvPr>
          <p:cNvSpPr txBox="1">
            <a:spLocks noChangeArrowheads="1"/>
          </p:cNvSpPr>
          <p:nvPr/>
        </p:nvSpPr>
        <p:spPr bwMode="auto">
          <a:xfrm>
            <a:off x="2711451" y="4714876"/>
            <a:ext cx="31353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FF0000"/>
                </a:solidFill>
                <a:latin typeface="微软雅黑" panose="020B0503020204020204" pitchFamily="34" charset="-122"/>
                <a:ea typeface="微软雅黑" panose="020B0503020204020204" pitchFamily="34" charset="-122"/>
              </a:rPr>
              <a:t>余</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持有交易性金融资产公允价值</a:t>
            </a:r>
            <a:r>
              <a:rPr lang="en-US" altLang="zh-CN" sz="2000" b="1">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3">
            <a:extLst>
              <a:ext uri="{FF2B5EF4-FFF2-40B4-BE49-F238E27FC236}">
                <a16:creationId xmlns:a16="http://schemas.microsoft.com/office/drawing/2014/main" id="{85553AF2-BA66-58F1-1F28-B40C8D1FCDC3}"/>
              </a:ext>
            </a:extLst>
          </p:cNvPr>
          <p:cNvSpPr>
            <a:spLocks noGrp="1" noChangeArrowheads="1"/>
          </p:cNvSpPr>
          <p:nvPr>
            <p:ph idx="1"/>
          </p:nvPr>
        </p:nvSpPr>
        <p:spPr>
          <a:xfrm>
            <a:off x="2063750" y="6191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长期股权投资</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核算企业持有的长期股权投资。</a:t>
            </a: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长期股权投资目的是为长期持有被投资单位的股份，成为被投资单位的股东，并通过所持有的股份，对被投资单位实施控制或施加重大影响。</a:t>
            </a:r>
            <a:endParaRPr lang="en-US" altLang="zh-CN" sz="2400">
              <a:latin typeface="微软雅黑" panose="020B0503020204020204" pitchFamily="34" charset="-122"/>
              <a:ea typeface="微软雅黑" panose="020B0503020204020204" pitchFamily="34" charset="-122"/>
            </a:endParaRPr>
          </a:p>
        </p:txBody>
      </p:sp>
      <p:sp>
        <p:nvSpPr>
          <p:cNvPr id="178179" name="Text Box 10">
            <a:extLst>
              <a:ext uri="{FF2B5EF4-FFF2-40B4-BE49-F238E27FC236}">
                <a16:creationId xmlns:a16="http://schemas.microsoft.com/office/drawing/2014/main" id="{0131069B-B2DE-8C28-066C-5DFAAA201D11}"/>
              </a:ext>
            </a:extLst>
          </p:cNvPr>
          <p:cNvSpPr txBox="1">
            <a:spLocks noChangeArrowheads="1"/>
          </p:cNvSpPr>
          <p:nvPr/>
        </p:nvSpPr>
        <p:spPr bwMode="auto">
          <a:xfrm>
            <a:off x="4757738" y="3095625"/>
            <a:ext cx="28813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长期股权投资</a:t>
            </a:r>
          </a:p>
        </p:txBody>
      </p:sp>
      <p:sp>
        <p:nvSpPr>
          <p:cNvPr id="178180" name="Line 12">
            <a:extLst>
              <a:ext uri="{FF2B5EF4-FFF2-40B4-BE49-F238E27FC236}">
                <a16:creationId xmlns:a16="http://schemas.microsoft.com/office/drawing/2014/main" id="{77CC45FF-0D49-8981-4C75-FC46707A4327}"/>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1" name="Line 13">
            <a:extLst>
              <a:ext uri="{FF2B5EF4-FFF2-40B4-BE49-F238E27FC236}">
                <a16:creationId xmlns:a16="http://schemas.microsoft.com/office/drawing/2014/main" id="{E57B4853-E0C0-F815-6842-41FC3D0FD818}"/>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2" name="Text Box 14">
            <a:extLst>
              <a:ext uri="{FF2B5EF4-FFF2-40B4-BE49-F238E27FC236}">
                <a16:creationId xmlns:a16="http://schemas.microsoft.com/office/drawing/2014/main" id="{2C4766FD-982B-97A0-FE73-3544E657080A}"/>
              </a:ext>
            </a:extLst>
          </p:cNvPr>
          <p:cNvSpPr txBox="1">
            <a:spLocks noChangeArrowheads="1"/>
          </p:cNvSpPr>
          <p:nvPr/>
        </p:nvSpPr>
        <p:spPr bwMode="auto">
          <a:xfrm>
            <a:off x="2628901" y="3660775"/>
            <a:ext cx="32559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dirty="0">
                <a:solidFill>
                  <a:schemeClr val="tx1"/>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微软雅黑" panose="020B0503020204020204" pitchFamily="34" charset="-122"/>
                <a:ea typeface="微软雅黑" panose="020B0503020204020204" pitchFamily="34" charset="-122"/>
              </a:rPr>
              <a:t>取得的长投价值</a:t>
            </a:r>
            <a:r>
              <a:rPr lang="en-US" altLang="zh-CN" sz="2000" b="1" dirty="0">
                <a:solidFill>
                  <a:schemeClr val="tx1"/>
                </a:solidFill>
                <a:latin typeface="微软雅黑" panose="020B0503020204020204" pitchFamily="34" charset="-122"/>
                <a:ea typeface="微软雅黑" panose="020B0503020204020204" pitchFamily="34" charset="-122"/>
              </a:rPr>
              <a:t>)</a:t>
            </a:r>
          </a:p>
        </p:txBody>
      </p:sp>
      <p:sp>
        <p:nvSpPr>
          <p:cNvPr id="178183" name="Text Box 15">
            <a:extLst>
              <a:ext uri="{FF2B5EF4-FFF2-40B4-BE49-F238E27FC236}">
                <a16:creationId xmlns:a16="http://schemas.microsoft.com/office/drawing/2014/main" id="{7A1541A2-A054-1918-2AF0-E9AAA61CFD9F}"/>
              </a:ext>
            </a:extLst>
          </p:cNvPr>
          <p:cNvSpPr txBox="1">
            <a:spLocks noChangeArrowheads="1"/>
          </p:cNvSpPr>
          <p:nvPr/>
        </p:nvSpPr>
        <p:spPr bwMode="auto">
          <a:xfrm>
            <a:off x="5922964" y="3649663"/>
            <a:ext cx="4060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dirty="0">
                <a:solidFill>
                  <a:schemeClr val="tx1"/>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微软雅黑" panose="020B0503020204020204" pitchFamily="34" charset="-122"/>
                <a:ea typeface="微软雅黑" panose="020B0503020204020204" pitchFamily="34" charset="-122"/>
              </a:rPr>
              <a:t>出售的长投价值</a:t>
            </a:r>
            <a:r>
              <a:rPr lang="en-US" altLang="zh-CN" sz="2000" b="1" dirty="0">
                <a:solidFill>
                  <a:schemeClr val="tx1"/>
                </a:solidFill>
                <a:latin typeface="微软雅黑" panose="020B0503020204020204" pitchFamily="34" charset="-122"/>
                <a:ea typeface="微软雅黑" panose="020B0503020204020204" pitchFamily="34" charset="-122"/>
              </a:rPr>
              <a:t>)</a:t>
            </a:r>
          </a:p>
        </p:txBody>
      </p:sp>
      <p:sp>
        <p:nvSpPr>
          <p:cNvPr id="178184" name="Line 16">
            <a:extLst>
              <a:ext uri="{FF2B5EF4-FFF2-40B4-BE49-F238E27FC236}">
                <a16:creationId xmlns:a16="http://schemas.microsoft.com/office/drawing/2014/main" id="{4D3D016A-1FF2-62CD-F0EE-AD04BABC8C9F}"/>
              </a:ext>
            </a:extLst>
          </p:cNvPr>
          <p:cNvSpPr>
            <a:spLocks noChangeShapeType="1"/>
          </p:cNvSpPr>
          <p:nvPr/>
        </p:nvSpPr>
        <p:spPr bwMode="auto">
          <a:xfrm>
            <a:off x="2979738" y="4676775"/>
            <a:ext cx="5734050" cy="460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5" name="Text Box 18">
            <a:extLst>
              <a:ext uri="{FF2B5EF4-FFF2-40B4-BE49-F238E27FC236}">
                <a16:creationId xmlns:a16="http://schemas.microsoft.com/office/drawing/2014/main" id="{82125518-2546-DE64-AA4F-D5AEFF83DCD5}"/>
              </a:ext>
            </a:extLst>
          </p:cNvPr>
          <p:cNvSpPr txBox="1">
            <a:spLocks noChangeArrowheads="1"/>
          </p:cNvSpPr>
          <p:nvPr/>
        </p:nvSpPr>
        <p:spPr bwMode="auto">
          <a:xfrm>
            <a:off x="3935413" y="5738813"/>
            <a:ext cx="46085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按被投资单位设置明细账</a:t>
            </a:r>
          </a:p>
        </p:txBody>
      </p:sp>
      <p:sp>
        <p:nvSpPr>
          <p:cNvPr id="178186" name="Text Box 17">
            <a:extLst>
              <a:ext uri="{FF2B5EF4-FFF2-40B4-BE49-F238E27FC236}">
                <a16:creationId xmlns:a16="http://schemas.microsoft.com/office/drawing/2014/main" id="{43BD9783-DA2A-DF7A-E5B3-82E4F69D3267}"/>
              </a:ext>
            </a:extLst>
          </p:cNvPr>
          <p:cNvSpPr txBox="1">
            <a:spLocks noChangeArrowheads="1"/>
          </p:cNvSpPr>
          <p:nvPr/>
        </p:nvSpPr>
        <p:spPr bwMode="auto">
          <a:xfrm>
            <a:off x="2711451" y="4714875"/>
            <a:ext cx="3135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FF0000"/>
                </a:solidFill>
                <a:latin typeface="微软雅黑" panose="020B0503020204020204" pitchFamily="34" charset="-122"/>
                <a:ea typeface="微软雅黑" panose="020B0503020204020204" pitchFamily="34" charset="-122"/>
              </a:rPr>
              <a:t>余</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长投的价值</a:t>
            </a:r>
            <a:r>
              <a:rPr lang="en-US" altLang="zh-CN" sz="2000" b="1">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3">
            <a:extLst>
              <a:ext uri="{FF2B5EF4-FFF2-40B4-BE49-F238E27FC236}">
                <a16:creationId xmlns:a16="http://schemas.microsoft.com/office/drawing/2014/main" id="{6AF56B89-32E2-9B51-0D5C-994DCE434E81}"/>
              </a:ext>
            </a:extLst>
          </p:cNvPr>
          <p:cNvSpPr>
            <a:spLocks noGrp="1" noChangeArrowheads="1"/>
          </p:cNvSpPr>
          <p:nvPr>
            <p:ph idx="1"/>
          </p:nvPr>
        </p:nvSpPr>
        <p:spPr>
          <a:xfrm>
            <a:off x="2063750" y="619125"/>
            <a:ext cx="8281988" cy="2376488"/>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公允价值变动损益</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核算企业交易性金融资产、交易性金融负债，以及采用公允价值模式计量的投资性房地产、衍生工具、套期保值业务等公允价值变动形成的应计人当期损益的利得或损失。</a:t>
            </a:r>
            <a:endParaRPr lang="en-US" altLang="zh-CN" sz="2400">
              <a:latin typeface="微软雅黑" panose="020B0503020204020204" pitchFamily="34" charset="-122"/>
              <a:ea typeface="微软雅黑" panose="020B0503020204020204" pitchFamily="34" charset="-122"/>
            </a:endParaRPr>
          </a:p>
        </p:txBody>
      </p:sp>
      <p:sp>
        <p:nvSpPr>
          <p:cNvPr id="179203" name="Text Box 10">
            <a:extLst>
              <a:ext uri="{FF2B5EF4-FFF2-40B4-BE49-F238E27FC236}">
                <a16:creationId xmlns:a16="http://schemas.microsoft.com/office/drawing/2014/main" id="{225F1113-6254-B77A-B2F8-8984C5D3AEA9}"/>
              </a:ext>
            </a:extLst>
          </p:cNvPr>
          <p:cNvSpPr txBox="1">
            <a:spLocks noChangeArrowheads="1"/>
          </p:cNvSpPr>
          <p:nvPr/>
        </p:nvSpPr>
        <p:spPr bwMode="auto">
          <a:xfrm>
            <a:off x="4359275" y="3054351"/>
            <a:ext cx="31257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公允价值变动损益</a:t>
            </a:r>
          </a:p>
        </p:txBody>
      </p:sp>
      <p:sp>
        <p:nvSpPr>
          <p:cNvPr id="179204" name="Line 12">
            <a:extLst>
              <a:ext uri="{FF2B5EF4-FFF2-40B4-BE49-F238E27FC236}">
                <a16:creationId xmlns:a16="http://schemas.microsoft.com/office/drawing/2014/main" id="{45504296-F955-ECE6-706D-72E1325B7235}"/>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5" name="Line 13">
            <a:extLst>
              <a:ext uri="{FF2B5EF4-FFF2-40B4-BE49-F238E27FC236}">
                <a16:creationId xmlns:a16="http://schemas.microsoft.com/office/drawing/2014/main" id="{2CC40979-D417-A39A-1309-258F98473179}"/>
              </a:ext>
            </a:extLst>
          </p:cNvPr>
          <p:cNvSpPr>
            <a:spLocks noChangeShapeType="1"/>
          </p:cNvSpPr>
          <p:nvPr/>
        </p:nvSpPr>
        <p:spPr bwMode="auto">
          <a:xfrm>
            <a:off x="5859463" y="3644901"/>
            <a:ext cx="25400" cy="107791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6" name="Text Box 14">
            <a:extLst>
              <a:ext uri="{FF2B5EF4-FFF2-40B4-BE49-F238E27FC236}">
                <a16:creationId xmlns:a16="http://schemas.microsoft.com/office/drawing/2014/main" id="{259C89C4-09B2-A07B-642B-9E9BF1BFD11F}"/>
              </a:ext>
            </a:extLst>
          </p:cNvPr>
          <p:cNvSpPr txBox="1">
            <a:spLocks noChangeArrowheads="1"/>
          </p:cNvSpPr>
          <p:nvPr/>
        </p:nvSpPr>
        <p:spPr bwMode="auto">
          <a:xfrm>
            <a:off x="2063751" y="3660775"/>
            <a:ext cx="38211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资产负债表日交易性金融资产公允价值低于账面余额的差额；出售时公允价值变动转出</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9207" name="Text Box 15">
            <a:extLst>
              <a:ext uri="{FF2B5EF4-FFF2-40B4-BE49-F238E27FC236}">
                <a16:creationId xmlns:a16="http://schemas.microsoft.com/office/drawing/2014/main" id="{9CD15E6E-8BE4-F8F2-1833-D3E2A8296E5C}"/>
              </a:ext>
            </a:extLst>
          </p:cNvPr>
          <p:cNvSpPr txBox="1">
            <a:spLocks noChangeArrowheads="1"/>
          </p:cNvSpPr>
          <p:nvPr/>
        </p:nvSpPr>
        <p:spPr bwMode="auto">
          <a:xfrm>
            <a:off x="5922964" y="3649664"/>
            <a:ext cx="40608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资产负债表日交易性金融资产公允价值高于账面余额的差额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79208" name="Line 16">
            <a:extLst>
              <a:ext uri="{FF2B5EF4-FFF2-40B4-BE49-F238E27FC236}">
                <a16:creationId xmlns:a16="http://schemas.microsoft.com/office/drawing/2014/main" id="{7A050D37-FA20-969D-EC62-1625F5E53387}"/>
              </a:ext>
            </a:extLst>
          </p:cNvPr>
          <p:cNvSpPr>
            <a:spLocks noChangeShapeType="1"/>
          </p:cNvSpPr>
          <p:nvPr/>
        </p:nvSpPr>
        <p:spPr bwMode="auto">
          <a:xfrm>
            <a:off x="5275263" y="4724400"/>
            <a:ext cx="1295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9" name="Text Box 15">
            <a:extLst>
              <a:ext uri="{FF2B5EF4-FFF2-40B4-BE49-F238E27FC236}">
                <a16:creationId xmlns:a16="http://schemas.microsoft.com/office/drawing/2014/main" id="{3F870AC4-0493-78C9-C2D8-C96F898CAA21}"/>
              </a:ext>
            </a:extLst>
          </p:cNvPr>
          <p:cNvSpPr txBox="1">
            <a:spLocks noChangeArrowheads="1"/>
          </p:cNvSpPr>
          <p:nvPr/>
        </p:nvSpPr>
        <p:spPr bwMode="auto">
          <a:xfrm>
            <a:off x="4359275" y="5178425"/>
            <a:ext cx="4046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期末结转至本年利润，无余额</a:t>
            </a:r>
            <a:endParaRPr lang="en-US" altLang="zh-CN"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3">
            <a:extLst>
              <a:ext uri="{FF2B5EF4-FFF2-40B4-BE49-F238E27FC236}">
                <a16:creationId xmlns:a16="http://schemas.microsoft.com/office/drawing/2014/main" id="{3B835F80-D6E8-D4F7-6765-D27FF85F6B48}"/>
              </a:ext>
            </a:extLst>
          </p:cNvPr>
          <p:cNvSpPr>
            <a:spLocks noGrp="1" noChangeArrowheads="1"/>
          </p:cNvSpPr>
          <p:nvPr>
            <p:ph idx="1"/>
          </p:nvPr>
        </p:nvSpPr>
        <p:spPr>
          <a:xfrm>
            <a:off x="2063750" y="619125"/>
            <a:ext cx="8281988" cy="2376488"/>
          </a:xfrm>
        </p:spPr>
        <p:txBody>
          <a:bodyPr/>
          <a:lstStyle/>
          <a:p>
            <a:pPr marL="0" indent="0">
              <a:buNone/>
            </a:pPr>
            <a:r>
              <a:rPr lang="zh-CN" altLang="en-US" dirty="0">
                <a:solidFill>
                  <a:srgbClr val="FF0000"/>
                </a:solidFill>
                <a:latin typeface="微软雅黑" panose="020B0503020204020204" pitchFamily="34" charset="-122"/>
                <a:ea typeface="微软雅黑" panose="020B0503020204020204" pitchFamily="34" charset="-122"/>
              </a:rPr>
              <a:t>投资收益</a:t>
            </a:r>
            <a:r>
              <a:rPr lang="zh-CN" altLang="en-US" dirty="0">
                <a:latin typeface="微软雅黑" panose="020B0503020204020204" pitchFamily="34" charset="-122"/>
                <a:ea typeface="微软雅黑" panose="020B0503020204020204" pitchFamily="34" charset="-122"/>
              </a:rPr>
              <a:t>账户</a:t>
            </a:r>
            <a:endParaRPr lang="en-US" altLang="zh-CN" dirty="0">
              <a:latin typeface="微软雅黑" panose="020B0503020204020204" pitchFamily="34" charset="-122"/>
              <a:ea typeface="微软雅黑" panose="020B0503020204020204" pitchFamily="34" charset="-122"/>
            </a:endParaRPr>
          </a:p>
          <a:p>
            <a:pPr marL="0" indent="0" algn="just">
              <a:buNone/>
            </a:pPr>
            <a:r>
              <a:rPr lang="zh-CN" altLang="en-US" sz="2400" dirty="0">
                <a:latin typeface="微软雅黑" panose="020B0503020204020204" pitchFamily="34" charset="-122"/>
                <a:ea typeface="微软雅黑" panose="020B0503020204020204" pitchFamily="34" charset="-122"/>
              </a:rPr>
              <a:t>反映企业确认的投资收益或投资损失。</a:t>
            </a:r>
            <a:endParaRPr lang="en-US" altLang="zh-CN" sz="2400" dirty="0">
              <a:latin typeface="微软雅黑" panose="020B0503020204020204" pitchFamily="34" charset="-122"/>
              <a:ea typeface="微软雅黑" panose="020B0503020204020204" pitchFamily="34" charset="-122"/>
            </a:endParaRPr>
          </a:p>
        </p:txBody>
      </p:sp>
      <p:sp>
        <p:nvSpPr>
          <p:cNvPr id="180227" name="Text Box 10">
            <a:extLst>
              <a:ext uri="{FF2B5EF4-FFF2-40B4-BE49-F238E27FC236}">
                <a16:creationId xmlns:a16="http://schemas.microsoft.com/office/drawing/2014/main" id="{0E2F303D-09CA-4BAC-6372-C35DD352613A}"/>
              </a:ext>
            </a:extLst>
          </p:cNvPr>
          <p:cNvSpPr txBox="1">
            <a:spLocks noChangeArrowheads="1"/>
          </p:cNvSpPr>
          <p:nvPr/>
        </p:nvSpPr>
        <p:spPr bwMode="auto">
          <a:xfrm>
            <a:off x="5073650" y="2630489"/>
            <a:ext cx="31257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投资收益</a:t>
            </a:r>
          </a:p>
        </p:txBody>
      </p:sp>
      <p:sp>
        <p:nvSpPr>
          <p:cNvPr id="180228" name="Line 12">
            <a:extLst>
              <a:ext uri="{FF2B5EF4-FFF2-40B4-BE49-F238E27FC236}">
                <a16:creationId xmlns:a16="http://schemas.microsoft.com/office/drawing/2014/main" id="{FD3E7B44-A541-A424-DDC4-5CBE0CFAB733}"/>
              </a:ext>
            </a:extLst>
          </p:cNvPr>
          <p:cNvSpPr>
            <a:spLocks noChangeShapeType="1"/>
          </p:cNvSpPr>
          <p:nvPr/>
        </p:nvSpPr>
        <p:spPr bwMode="auto">
          <a:xfrm>
            <a:off x="3019425" y="3189289"/>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29" name="Line 13">
            <a:extLst>
              <a:ext uri="{FF2B5EF4-FFF2-40B4-BE49-F238E27FC236}">
                <a16:creationId xmlns:a16="http://schemas.microsoft.com/office/drawing/2014/main" id="{0333488A-40FA-9E74-7728-90E6EAE69B30}"/>
              </a:ext>
            </a:extLst>
          </p:cNvPr>
          <p:cNvSpPr>
            <a:spLocks noChangeShapeType="1"/>
          </p:cNvSpPr>
          <p:nvPr/>
        </p:nvSpPr>
        <p:spPr bwMode="auto">
          <a:xfrm flipH="1">
            <a:off x="5808663" y="3189288"/>
            <a:ext cx="0" cy="79216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30" name="Text Box 14">
            <a:extLst>
              <a:ext uri="{FF2B5EF4-FFF2-40B4-BE49-F238E27FC236}">
                <a16:creationId xmlns:a16="http://schemas.microsoft.com/office/drawing/2014/main" id="{FA7FA1ED-4963-6E1A-A29E-FAAFD73D154E}"/>
              </a:ext>
            </a:extLst>
          </p:cNvPr>
          <p:cNvSpPr txBox="1">
            <a:spLocks noChangeArrowheads="1"/>
          </p:cNvSpPr>
          <p:nvPr/>
        </p:nvSpPr>
        <p:spPr bwMode="auto">
          <a:xfrm>
            <a:off x="3162301" y="3368675"/>
            <a:ext cx="38211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发生的投资损失</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80231" name="Text Box 15">
            <a:extLst>
              <a:ext uri="{FF2B5EF4-FFF2-40B4-BE49-F238E27FC236}">
                <a16:creationId xmlns:a16="http://schemas.microsoft.com/office/drawing/2014/main" id="{48F5C702-F1A7-6BFB-941E-ACCF697537C0}"/>
              </a:ext>
            </a:extLst>
          </p:cNvPr>
          <p:cNvSpPr txBox="1">
            <a:spLocks noChangeArrowheads="1"/>
          </p:cNvSpPr>
          <p:nvPr/>
        </p:nvSpPr>
        <p:spPr bwMode="auto">
          <a:xfrm>
            <a:off x="5942013" y="3371850"/>
            <a:ext cx="40624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取得的投资收益</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80232" name="Line 16">
            <a:extLst>
              <a:ext uri="{FF2B5EF4-FFF2-40B4-BE49-F238E27FC236}">
                <a16:creationId xmlns:a16="http://schemas.microsoft.com/office/drawing/2014/main" id="{5E9782B1-695A-923A-635F-C7291B6ECED7}"/>
              </a:ext>
            </a:extLst>
          </p:cNvPr>
          <p:cNvSpPr>
            <a:spLocks noChangeShapeType="1"/>
          </p:cNvSpPr>
          <p:nvPr/>
        </p:nvSpPr>
        <p:spPr bwMode="auto">
          <a:xfrm>
            <a:off x="5016501" y="4016375"/>
            <a:ext cx="158432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233" name="Text Box 15">
            <a:extLst>
              <a:ext uri="{FF2B5EF4-FFF2-40B4-BE49-F238E27FC236}">
                <a16:creationId xmlns:a16="http://schemas.microsoft.com/office/drawing/2014/main" id="{25A32A57-792C-F83D-A511-B75C38C198AB}"/>
              </a:ext>
            </a:extLst>
          </p:cNvPr>
          <p:cNvSpPr txBox="1">
            <a:spLocks noChangeArrowheads="1"/>
          </p:cNvSpPr>
          <p:nvPr/>
        </p:nvSpPr>
        <p:spPr bwMode="auto">
          <a:xfrm>
            <a:off x="4108450" y="4370388"/>
            <a:ext cx="4046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期末结转至本年利润，无余额</a:t>
            </a:r>
            <a:endParaRPr lang="en-US" altLang="zh-CN"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86385AD1-9F88-9F52-485B-3B431CB68004}"/>
              </a:ext>
            </a:extLst>
          </p:cNvPr>
          <p:cNvSpPr>
            <a:spLocks noGrp="1" noChangeArrowheads="1"/>
          </p:cNvSpPr>
          <p:nvPr>
            <p:ph idx="1"/>
          </p:nvPr>
        </p:nvSpPr>
        <p:spPr>
          <a:xfrm>
            <a:off x="2782889" y="549275"/>
            <a:ext cx="7621587"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取得交易性金融资产</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借：交易性金融资产</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成本</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贷：银行存款</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资产负债表日确认公允价值变动损益</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借：交易性金融资产</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公允价值变动</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贷：公允价值变动损益</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或相反分录（公允价值下降）</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p:txBody>
      </p:sp>
      <p:sp>
        <p:nvSpPr>
          <p:cNvPr id="181251" name="Text Box 18">
            <a:extLst>
              <a:ext uri="{FF2B5EF4-FFF2-40B4-BE49-F238E27FC236}">
                <a16:creationId xmlns:a16="http://schemas.microsoft.com/office/drawing/2014/main" id="{BC9E2359-63C7-3915-3C14-ABD9E14CA485}"/>
              </a:ext>
            </a:extLst>
          </p:cNvPr>
          <p:cNvSpPr txBox="1">
            <a:spLocks noChangeArrowheads="1"/>
          </p:cNvSpPr>
          <p:nvPr/>
        </p:nvSpPr>
        <p:spPr bwMode="auto">
          <a:xfrm>
            <a:off x="7967663" y="4437063"/>
            <a:ext cx="22717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rgbClr val="FF0000"/>
                </a:solidFill>
                <a:latin typeface="微软雅黑" panose="020B0503020204020204" pitchFamily="34" charset="-122"/>
                <a:ea typeface="微软雅黑" panose="020B0503020204020204" pitchFamily="34" charset="-122"/>
              </a:rPr>
              <a:t>公允价值上升</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04936D7-A58E-A749-8870-55F0C3078903}"/>
              </a:ext>
            </a:extLst>
          </p:cNvPr>
          <p:cNvSpPr>
            <a:spLocks noGrp="1" noChangeArrowheads="1"/>
          </p:cNvSpPr>
          <p:nvPr>
            <p:ph idx="1"/>
          </p:nvPr>
        </p:nvSpPr>
        <p:spPr>
          <a:xfrm>
            <a:off x="2401889" y="404814"/>
            <a:ext cx="7621587" cy="5976937"/>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出售交易性金融资产</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借：银行存款</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投资收益（出售价格低于账面价值）</a:t>
            </a:r>
            <a:r>
              <a:rPr lang="en-US" altLang="zh-CN" sz="2400">
                <a:latin typeface="微软雅黑" panose="020B0503020204020204" pitchFamily="34" charset="-122"/>
                <a:ea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贷：交易性金融资产</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成本</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公允价值变动</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投资收益（出售价格高于账面价值）</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借：公允价值变动损益</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贷：投资收益</a:t>
            </a:r>
            <a:endParaRPr lang="en-US" altLang="zh-CN" sz="240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或相反分录（公允价值下降）</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p:txBody>
      </p:sp>
      <p:sp>
        <p:nvSpPr>
          <p:cNvPr id="182275" name="Text Box 18">
            <a:extLst>
              <a:ext uri="{FF2B5EF4-FFF2-40B4-BE49-F238E27FC236}">
                <a16:creationId xmlns:a16="http://schemas.microsoft.com/office/drawing/2014/main" id="{BFE8871F-0413-6504-FA83-63D600B704E4}"/>
              </a:ext>
            </a:extLst>
          </p:cNvPr>
          <p:cNvSpPr txBox="1">
            <a:spLocks noChangeArrowheads="1"/>
          </p:cNvSpPr>
          <p:nvPr/>
        </p:nvSpPr>
        <p:spPr bwMode="auto">
          <a:xfrm>
            <a:off x="7751763" y="5157788"/>
            <a:ext cx="22717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rgbClr val="FF0000"/>
                </a:solidFill>
                <a:latin typeface="微软雅黑" panose="020B0503020204020204" pitchFamily="34" charset="-122"/>
                <a:ea typeface="微软雅黑" panose="020B0503020204020204" pitchFamily="34" charset="-122"/>
              </a:rPr>
              <a:t>公允价值上升</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015E56C7-D1D8-E924-F9A5-A12826CC7771}"/>
              </a:ext>
            </a:extLst>
          </p:cNvPr>
          <p:cNvSpPr>
            <a:spLocks noGrp="1" noChangeArrowheads="1"/>
          </p:cNvSpPr>
          <p:nvPr>
            <p:ph idx="1"/>
          </p:nvPr>
        </p:nvSpPr>
        <p:spPr>
          <a:xfrm>
            <a:off x="2135188" y="260351"/>
            <a:ext cx="8208962" cy="5832475"/>
          </a:xfrm>
        </p:spPr>
        <p:txBody>
          <a:bodyPr>
            <a:normAutofit/>
          </a:bodyPr>
          <a:lstStyle/>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3-34</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日购入</a:t>
            </a:r>
            <a:r>
              <a:rPr lang="en-US" altLang="zh-CN" sz="2400" dirty="0">
                <a:solidFill>
                  <a:srgbClr val="00B0F0"/>
                </a:solidFill>
                <a:latin typeface="微软雅黑" panose="020B0503020204020204" pitchFamily="34" charset="-122"/>
                <a:ea typeface="微软雅黑" panose="020B0503020204020204" pitchFamily="34" charset="-122"/>
              </a:rPr>
              <a:t>E</a:t>
            </a:r>
            <a:r>
              <a:rPr lang="zh-CN" altLang="en-US" sz="2400" dirty="0">
                <a:solidFill>
                  <a:srgbClr val="00B0F0"/>
                </a:solidFill>
                <a:latin typeface="微软雅黑" panose="020B0503020204020204" pitchFamily="34" charset="-122"/>
                <a:ea typeface="微软雅黑" panose="020B0503020204020204" pitchFamily="34" charset="-122"/>
              </a:rPr>
              <a:t>公司发行的股票</a:t>
            </a:r>
            <a:r>
              <a:rPr lang="en-US" altLang="zh-CN" sz="2400" dirty="0">
                <a:solidFill>
                  <a:srgbClr val="00B0F0"/>
                </a:solidFill>
                <a:latin typeface="微软雅黑" panose="020B0503020204020204" pitchFamily="34" charset="-122"/>
                <a:ea typeface="微软雅黑" panose="020B0503020204020204" pitchFamily="34" charset="-122"/>
              </a:rPr>
              <a:t>2 000</a:t>
            </a:r>
            <a:r>
              <a:rPr lang="zh-CN" altLang="en-US" sz="2400" dirty="0">
                <a:solidFill>
                  <a:srgbClr val="00B0F0"/>
                </a:solidFill>
                <a:latin typeface="微软雅黑" panose="020B0503020204020204" pitchFamily="34" charset="-122"/>
                <a:ea typeface="微软雅黑" panose="020B0503020204020204" pitchFamily="34" charset="-122"/>
              </a:rPr>
              <a:t>股，作为交易性的金融资产，该股票的公允价值为每股</a:t>
            </a:r>
            <a:r>
              <a:rPr lang="en-US" altLang="zh-CN" sz="2400" dirty="0">
                <a:solidFill>
                  <a:srgbClr val="00B0F0"/>
                </a:solidFill>
                <a:latin typeface="微软雅黑" panose="020B0503020204020204" pitchFamily="34" charset="-122"/>
                <a:ea typeface="微软雅黑" panose="020B0503020204020204" pitchFamily="34" charset="-122"/>
              </a:rPr>
              <a:t>10.10</a:t>
            </a:r>
            <a:r>
              <a:rPr lang="zh-CN" altLang="en-US" sz="2400" dirty="0">
                <a:solidFill>
                  <a:srgbClr val="00B0F0"/>
                </a:solidFill>
                <a:latin typeface="微软雅黑" panose="020B0503020204020204" pitchFamily="34" charset="-122"/>
                <a:ea typeface="微软雅黑" panose="020B0503020204020204" pitchFamily="34" charset="-122"/>
              </a:rPr>
              <a:t>元，不考虑交易费用，款项以银行存款支付。会计分录如下：</a:t>
            </a:r>
          </a:p>
          <a:p>
            <a:pPr marL="0">
              <a:buNone/>
              <a:defRPr/>
            </a:pPr>
            <a:r>
              <a:rPr lang="zh-CN" altLang="en-US" sz="2400" dirty="0">
                <a:latin typeface="微软雅黑" panose="020B0503020204020204" pitchFamily="34" charset="-122"/>
                <a:ea typeface="微软雅黑" panose="020B0503020204020204" pitchFamily="34" charset="-122"/>
              </a:rPr>
              <a:t>借：交易性金融资产                </a:t>
            </a:r>
            <a:r>
              <a:rPr lang="en-US" altLang="zh-CN" sz="2400" dirty="0">
                <a:latin typeface="微软雅黑" panose="020B0503020204020204" pitchFamily="34" charset="-122"/>
                <a:ea typeface="微软雅黑" panose="020B0503020204020204" pitchFamily="34" charset="-122"/>
              </a:rPr>
              <a:t>20 200</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20 200</a:t>
            </a:r>
          </a:p>
          <a:p>
            <a:pPr marL="0">
              <a:buNone/>
              <a:defRPr/>
            </a:pPr>
            <a:endParaRPr lang="en-US" altLang="zh-CN" sz="2400" dirty="0">
              <a:latin typeface="微软雅黑" panose="020B0503020204020204" pitchFamily="34" charset="-122"/>
              <a:ea typeface="微软雅黑" panose="020B0503020204020204" pitchFamily="34" charset="-122"/>
            </a:endParaRPr>
          </a:p>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3-35</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日购入</a:t>
            </a:r>
            <a:r>
              <a:rPr lang="en-US" altLang="zh-CN" sz="2400" dirty="0">
                <a:solidFill>
                  <a:srgbClr val="00B0F0"/>
                </a:solidFill>
                <a:latin typeface="微软雅黑" panose="020B0503020204020204" pitchFamily="34" charset="-122"/>
                <a:ea typeface="微软雅黑" panose="020B0503020204020204" pitchFamily="34" charset="-122"/>
              </a:rPr>
              <a:t>F</a:t>
            </a:r>
            <a:r>
              <a:rPr lang="zh-CN" altLang="en-US" sz="2400" dirty="0">
                <a:solidFill>
                  <a:srgbClr val="00B0F0"/>
                </a:solidFill>
                <a:latin typeface="微软雅黑" panose="020B0503020204020204" pitchFamily="34" charset="-122"/>
                <a:ea typeface="微软雅黑" panose="020B0503020204020204" pitchFamily="34" charset="-122"/>
              </a:rPr>
              <a:t>公司发行的股票</a:t>
            </a:r>
            <a:r>
              <a:rPr lang="en-US" altLang="zh-CN" sz="2400" dirty="0">
                <a:solidFill>
                  <a:srgbClr val="00B0F0"/>
                </a:solidFill>
                <a:latin typeface="微软雅黑" panose="020B0503020204020204" pitchFamily="34" charset="-122"/>
                <a:ea typeface="微软雅黑" panose="020B0503020204020204" pitchFamily="34" charset="-122"/>
              </a:rPr>
              <a:t>50 000</a:t>
            </a:r>
            <a:r>
              <a:rPr lang="zh-CN" altLang="en-US" sz="2400" dirty="0">
                <a:solidFill>
                  <a:srgbClr val="00B0F0"/>
                </a:solidFill>
                <a:latin typeface="微软雅黑" panose="020B0503020204020204" pitchFamily="34" charset="-122"/>
                <a:ea typeface="微软雅黑" panose="020B0503020204020204" pitchFamily="34" charset="-122"/>
              </a:rPr>
              <a:t>股，每张面值</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元，另支付相关税费</a:t>
            </a:r>
            <a:r>
              <a:rPr lang="en-US" altLang="zh-CN" sz="2400" dirty="0">
                <a:solidFill>
                  <a:srgbClr val="00B0F0"/>
                </a:solidFill>
                <a:latin typeface="微软雅黑" panose="020B0503020204020204" pitchFamily="34" charset="-122"/>
                <a:ea typeface="微软雅黑" panose="020B0503020204020204" pitchFamily="34" charset="-122"/>
              </a:rPr>
              <a:t>3 000</a:t>
            </a:r>
            <a:r>
              <a:rPr lang="zh-CN" altLang="en-US" sz="2400" dirty="0">
                <a:solidFill>
                  <a:srgbClr val="00B0F0"/>
                </a:solidFill>
                <a:latin typeface="微软雅黑" panose="020B0503020204020204" pitchFamily="34" charset="-122"/>
                <a:ea typeface="微软雅黑" panose="020B0503020204020204" pitchFamily="34" charset="-122"/>
              </a:rPr>
              <a:t>元，准备长期持有。</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企业的会计处理如下：</a:t>
            </a:r>
          </a:p>
          <a:p>
            <a:pPr marL="0">
              <a:buNone/>
              <a:defRPr/>
            </a:pPr>
            <a:r>
              <a:rPr lang="zh-CN" altLang="en-US" sz="2400" dirty="0">
                <a:latin typeface="微软雅黑" panose="020B0503020204020204" pitchFamily="34" charset="-122"/>
                <a:ea typeface="微软雅黑" panose="020B0503020204020204" pitchFamily="34" charset="-122"/>
              </a:rPr>
              <a:t>计算初始投资成本：成交价＋税费＝</a:t>
            </a:r>
            <a:r>
              <a:rPr lang="en-US" altLang="zh-CN" sz="2400" dirty="0">
                <a:latin typeface="微软雅黑" panose="020B0503020204020204" pitchFamily="34" charset="-122"/>
                <a:ea typeface="微软雅黑" panose="020B0503020204020204" pitchFamily="34" charset="-122"/>
              </a:rPr>
              <a:t>50 000×12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3 000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603 000</a:t>
            </a:r>
            <a:r>
              <a:rPr lang="zh-CN" altLang="en-US" sz="2400" dirty="0">
                <a:latin typeface="微软雅黑" panose="020B0503020204020204" pitchFamily="34" charset="-122"/>
                <a:ea typeface="微软雅黑" panose="020B0503020204020204" pitchFamily="34" charset="-122"/>
              </a:rPr>
              <a:t>（元）</a:t>
            </a:r>
          </a:p>
          <a:p>
            <a:pPr marL="0">
              <a:buNone/>
              <a:defRPr/>
            </a:pPr>
            <a:r>
              <a:rPr lang="zh-CN" altLang="en-US" sz="2400" dirty="0">
                <a:latin typeface="微软雅黑" panose="020B0503020204020204" pitchFamily="34" charset="-122"/>
                <a:ea typeface="微软雅黑" panose="020B0503020204020204" pitchFamily="34" charset="-122"/>
              </a:rPr>
              <a:t>借：长期股权投资                 </a:t>
            </a:r>
            <a:r>
              <a:rPr lang="en-US" altLang="zh-CN" sz="2400" dirty="0">
                <a:latin typeface="微软雅黑" panose="020B0503020204020204" pitchFamily="34" charset="-122"/>
                <a:ea typeface="微软雅黑" panose="020B0503020204020204" pitchFamily="34" charset="-122"/>
              </a:rPr>
              <a:t>603 000</a:t>
            </a:r>
          </a:p>
          <a:p>
            <a:pPr marL="0">
              <a:buNone/>
              <a:defRPr/>
            </a:pPr>
            <a:r>
              <a:rPr lang="zh-CN" altLang="en-US" sz="2400" dirty="0">
                <a:latin typeface="微软雅黑" panose="020B0503020204020204" pitchFamily="34" charset="-122"/>
                <a:ea typeface="微软雅黑" panose="020B0503020204020204" pitchFamily="34" charset="-122"/>
              </a:rPr>
              <a:t> 	贷：银行存款                     </a:t>
            </a:r>
            <a:r>
              <a:rPr lang="en-US" altLang="zh-CN" sz="2400" dirty="0">
                <a:latin typeface="微软雅黑" panose="020B0503020204020204" pitchFamily="34" charset="-122"/>
                <a:ea typeface="微软雅黑" panose="020B0503020204020204" pitchFamily="34" charset="-122"/>
              </a:rPr>
              <a:t>603 000</a:t>
            </a:r>
          </a:p>
          <a:p>
            <a:pPr>
              <a:buNone/>
              <a:defRPr/>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animEffect transition="in" filter="fade">
                                      <p:cBhvr>
                                        <p:cTn id="7" dur="500"/>
                                        <p:tgtEl>
                                          <p:spTgt spid="12697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6978">
                                            <p:txEl>
                                              <p:pRg st="2" end="2"/>
                                            </p:txEl>
                                          </p:spTgt>
                                        </p:tgtEl>
                                        <p:attrNameLst>
                                          <p:attrName>style.visibility</p:attrName>
                                        </p:attrNameLst>
                                      </p:cBhvr>
                                      <p:to>
                                        <p:strVal val="visible"/>
                                      </p:to>
                                    </p:set>
                                    <p:animEffect transition="in" filter="fade">
                                      <p:cBhvr>
                                        <p:cTn id="10" dur="500"/>
                                        <p:tgtEl>
                                          <p:spTgt spid="12697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6978">
                                            <p:txEl>
                                              <p:pRg st="5" end="5"/>
                                            </p:txEl>
                                          </p:spTgt>
                                        </p:tgtEl>
                                        <p:attrNameLst>
                                          <p:attrName>style.visibility</p:attrName>
                                        </p:attrNameLst>
                                      </p:cBhvr>
                                      <p:to>
                                        <p:strVal val="visible"/>
                                      </p:to>
                                    </p:set>
                                    <p:animEffect transition="in" filter="fade">
                                      <p:cBhvr>
                                        <p:cTn id="15" dur="500"/>
                                        <p:tgtEl>
                                          <p:spTgt spid="12697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6978">
                                            <p:txEl>
                                              <p:pRg st="6" end="6"/>
                                            </p:txEl>
                                          </p:spTgt>
                                        </p:tgtEl>
                                        <p:attrNameLst>
                                          <p:attrName>style.visibility</p:attrName>
                                        </p:attrNameLst>
                                      </p:cBhvr>
                                      <p:to>
                                        <p:strVal val="visible"/>
                                      </p:to>
                                    </p:set>
                                    <p:animEffect transition="in" filter="fade">
                                      <p:cBhvr>
                                        <p:cTn id="18" dur="500"/>
                                        <p:tgtEl>
                                          <p:spTgt spid="126978">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6978">
                                            <p:txEl>
                                              <p:pRg st="7" end="7"/>
                                            </p:txEl>
                                          </p:spTgt>
                                        </p:tgtEl>
                                        <p:attrNameLst>
                                          <p:attrName>style.visibility</p:attrName>
                                        </p:attrNameLst>
                                      </p:cBhvr>
                                      <p:to>
                                        <p:strVal val="visible"/>
                                      </p:to>
                                    </p:set>
                                    <p:animEffect transition="in" filter="fade">
                                      <p:cBhvr>
                                        <p:cTn id="21" dur="500"/>
                                        <p:tgtEl>
                                          <p:spTgt spid="1269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015E56C7-D1D8-E924-F9A5-A12826CC7771}"/>
              </a:ext>
            </a:extLst>
          </p:cNvPr>
          <p:cNvSpPr>
            <a:spLocks noGrp="1" noChangeArrowheads="1"/>
          </p:cNvSpPr>
          <p:nvPr>
            <p:ph idx="1"/>
          </p:nvPr>
        </p:nvSpPr>
        <p:spPr>
          <a:xfrm>
            <a:off x="2135188" y="260351"/>
            <a:ext cx="8208962" cy="5832475"/>
          </a:xfrm>
        </p:spPr>
        <p:txBody>
          <a:bodyPr>
            <a:normAutofit/>
          </a:bodyPr>
          <a:lstStyle/>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3-36</a:t>
            </a: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34</a:t>
            </a:r>
            <a:r>
              <a:rPr lang="zh-CN" altLang="en-US" sz="2400" dirty="0">
                <a:solidFill>
                  <a:srgbClr val="00B0F0"/>
                </a:solidFill>
                <a:latin typeface="微软雅黑" panose="020B0503020204020204" pitchFamily="34" charset="-122"/>
                <a:ea typeface="微软雅黑" panose="020B0503020204020204" pitchFamily="34" charset="-122"/>
              </a:rPr>
              <a:t>中</a:t>
            </a: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企业购买的股票于</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15</a:t>
            </a:r>
            <a:r>
              <a:rPr lang="zh-CN" altLang="en-US" sz="2400" dirty="0">
                <a:solidFill>
                  <a:srgbClr val="00B0F0"/>
                </a:solidFill>
                <a:latin typeface="微软雅黑" panose="020B0503020204020204" pitchFamily="34" charset="-122"/>
                <a:ea typeface="微软雅黑" panose="020B0503020204020204" pitchFamily="34" charset="-122"/>
              </a:rPr>
              <a:t>日以每股</a:t>
            </a:r>
            <a:r>
              <a:rPr lang="en-US" altLang="zh-CN" sz="2400" dirty="0">
                <a:solidFill>
                  <a:srgbClr val="00B0F0"/>
                </a:solidFill>
                <a:latin typeface="微软雅黑" panose="020B0503020204020204" pitchFamily="34" charset="-122"/>
                <a:ea typeface="微软雅黑" panose="020B0503020204020204" pitchFamily="34" charset="-122"/>
              </a:rPr>
              <a:t>11</a:t>
            </a:r>
            <a:r>
              <a:rPr lang="zh-CN" altLang="en-US" sz="2400" dirty="0">
                <a:solidFill>
                  <a:srgbClr val="00B0F0"/>
                </a:solidFill>
                <a:latin typeface="微软雅黑" panose="020B0503020204020204" pitchFamily="34" charset="-122"/>
                <a:ea typeface="微软雅黑" panose="020B0503020204020204" pitchFamily="34" charset="-122"/>
              </a:rPr>
              <a:t>元的价格出售了</a:t>
            </a:r>
            <a:r>
              <a:rPr lang="en-US" altLang="zh-CN" sz="2400" dirty="0">
                <a:solidFill>
                  <a:srgbClr val="00B0F0"/>
                </a:solidFill>
                <a:latin typeface="微软雅黑" panose="020B0503020204020204" pitchFamily="34" charset="-122"/>
                <a:ea typeface="微软雅黑" panose="020B0503020204020204" pitchFamily="34" charset="-122"/>
              </a:rPr>
              <a:t>1 000</a:t>
            </a:r>
            <a:r>
              <a:rPr lang="zh-CN" altLang="en-US" sz="2400" dirty="0">
                <a:solidFill>
                  <a:srgbClr val="00B0F0"/>
                </a:solidFill>
                <a:latin typeface="微软雅黑" panose="020B0503020204020204" pitchFamily="34" charset="-122"/>
                <a:ea typeface="微软雅黑" panose="020B0503020204020204" pitchFamily="34" charset="-122"/>
              </a:rPr>
              <a:t>股，手续费</a:t>
            </a:r>
            <a:r>
              <a:rPr lang="en-US" altLang="zh-CN" sz="2400" dirty="0">
                <a:solidFill>
                  <a:srgbClr val="00B0F0"/>
                </a:solidFill>
                <a:latin typeface="微软雅黑" panose="020B0503020204020204" pitchFamily="34" charset="-122"/>
                <a:ea typeface="微软雅黑" panose="020B0503020204020204" pitchFamily="34" charset="-122"/>
              </a:rPr>
              <a:t>350</a:t>
            </a:r>
            <a:r>
              <a:rPr lang="zh-CN" altLang="en-US" sz="2400" dirty="0">
                <a:solidFill>
                  <a:srgbClr val="00B0F0"/>
                </a:solidFill>
                <a:latin typeface="微软雅黑" panose="020B0503020204020204" pitchFamily="34" charset="-122"/>
                <a:ea typeface="微软雅黑" panose="020B0503020204020204" pitchFamily="34" charset="-122"/>
              </a:rPr>
              <a:t>元从出售价款中扣除，收到价款共计</a:t>
            </a:r>
            <a:r>
              <a:rPr lang="en-US" altLang="zh-CN" sz="2400" dirty="0">
                <a:solidFill>
                  <a:srgbClr val="00B0F0"/>
                </a:solidFill>
                <a:latin typeface="微软雅黑" panose="020B0503020204020204" pitchFamily="34" charset="-122"/>
                <a:ea typeface="微软雅黑" panose="020B0503020204020204" pitchFamily="34" charset="-122"/>
              </a:rPr>
              <a:t>10 650</a:t>
            </a:r>
            <a:r>
              <a:rPr lang="zh-CN" altLang="en-US" sz="2400" dirty="0">
                <a:solidFill>
                  <a:srgbClr val="00B0F0"/>
                </a:solidFill>
                <a:latin typeface="微软雅黑" panose="020B0503020204020204" pitchFamily="34" charset="-122"/>
                <a:ea typeface="微软雅黑" panose="020B0503020204020204" pitchFamily="34" charset="-122"/>
              </a:rPr>
              <a:t>元存入银行。编制会计分录如下：</a:t>
            </a:r>
          </a:p>
          <a:p>
            <a:pPr marL="0">
              <a:buNone/>
              <a:defRPr/>
            </a:pPr>
            <a:r>
              <a:rPr lang="zh-CN" altLang="en-US" sz="2400" dirty="0">
                <a:latin typeface="微软雅黑" panose="020B0503020204020204" pitchFamily="34" charset="-122"/>
                <a:ea typeface="微软雅黑" panose="020B0503020204020204" pitchFamily="34" charset="-122"/>
              </a:rPr>
              <a:t>借：银行存款                       </a:t>
            </a:r>
            <a:r>
              <a:rPr lang="en-US" altLang="zh-CN" sz="2400" dirty="0">
                <a:latin typeface="微软雅黑" panose="020B0503020204020204" pitchFamily="34" charset="-122"/>
                <a:ea typeface="微软雅黑" panose="020B0503020204020204" pitchFamily="34" charset="-122"/>
              </a:rPr>
              <a:t>10 650</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贷：交易性金融资产                </a:t>
            </a:r>
            <a:r>
              <a:rPr lang="en-US" altLang="zh-CN" sz="2400" dirty="0">
                <a:latin typeface="微软雅黑" panose="020B0503020204020204" pitchFamily="34" charset="-122"/>
                <a:ea typeface="微软雅黑" panose="020B0503020204020204" pitchFamily="34" charset="-122"/>
              </a:rPr>
              <a:t>10 100</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投资收益                           </a:t>
            </a:r>
            <a:r>
              <a:rPr lang="en-US" altLang="zh-CN" sz="2400" dirty="0">
                <a:latin typeface="微软雅黑" panose="020B0503020204020204" pitchFamily="34" charset="-122"/>
                <a:ea typeface="微软雅黑" panose="020B0503020204020204" pitchFamily="34" charset="-122"/>
              </a:rPr>
              <a:t>550</a:t>
            </a:r>
          </a:p>
          <a:p>
            <a:pPr marL="0">
              <a:buNone/>
              <a:defRPr/>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3-37</a:t>
            </a:r>
            <a:r>
              <a:rPr lang="zh-CN" altLang="en-US" sz="2400" dirty="0">
                <a:solidFill>
                  <a:srgbClr val="00B0F0"/>
                </a:solidFill>
                <a:latin typeface="微软雅黑" panose="020B0503020204020204" pitchFamily="34" charset="-122"/>
                <a:ea typeface="微软雅黑" panose="020B0503020204020204" pitchFamily="34" charset="-122"/>
              </a:rPr>
              <a:t>：</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日，例</a:t>
            </a:r>
            <a:r>
              <a:rPr lang="en-US" altLang="zh-CN" sz="2400" dirty="0">
                <a:solidFill>
                  <a:srgbClr val="00B0F0"/>
                </a:solidFill>
                <a:latin typeface="微软雅黑" panose="020B0503020204020204" pitchFamily="34" charset="-122"/>
                <a:ea typeface="微软雅黑" panose="020B0503020204020204" pitchFamily="34" charset="-122"/>
              </a:rPr>
              <a:t>34</a:t>
            </a:r>
            <a:r>
              <a:rPr lang="zh-CN" altLang="en-US" sz="2400" dirty="0">
                <a:solidFill>
                  <a:srgbClr val="00B0F0"/>
                </a:solidFill>
                <a:latin typeface="微软雅黑" panose="020B0503020204020204" pitchFamily="34" charset="-122"/>
                <a:ea typeface="微软雅黑" panose="020B0503020204020204" pitchFamily="34" charset="-122"/>
              </a:rPr>
              <a:t>中本月</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日购买的未出售的股票其公允价值为每股</a:t>
            </a:r>
            <a:r>
              <a:rPr lang="en-US" altLang="zh-CN" sz="2400" dirty="0">
                <a:solidFill>
                  <a:srgbClr val="00B0F0"/>
                </a:solidFill>
                <a:latin typeface="微软雅黑" panose="020B0503020204020204" pitchFamily="34" charset="-122"/>
                <a:ea typeface="微软雅黑" panose="020B0503020204020204" pitchFamily="34" charset="-122"/>
              </a:rPr>
              <a:t>10.30</a:t>
            </a:r>
            <a:r>
              <a:rPr lang="zh-CN" altLang="en-US" sz="2400" dirty="0">
                <a:solidFill>
                  <a:srgbClr val="00B0F0"/>
                </a:solidFill>
                <a:latin typeface="微软雅黑" panose="020B0503020204020204" pitchFamily="34" charset="-122"/>
                <a:ea typeface="微软雅黑" panose="020B0503020204020204" pitchFamily="34" charset="-122"/>
              </a:rPr>
              <a:t>元。编制会计分录如下：</a:t>
            </a:r>
          </a:p>
          <a:p>
            <a:pPr marL="0">
              <a:buNone/>
              <a:defRPr/>
            </a:pPr>
            <a:r>
              <a:rPr lang="zh-CN" altLang="en-US" sz="2400" dirty="0">
                <a:latin typeface="微软雅黑" panose="020B0503020204020204" pitchFamily="34" charset="-122"/>
                <a:ea typeface="微软雅黑" panose="020B0503020204020204" pitchFamily="34" charset="-122"/>
              </a:rPr>
              <a:t>借：交易性金融资产                     </a:t>
            </a:r>
            <a:r>
              <a:rPr lang="en-US" altLang="zh-CN" sz="2400" dirty="0">
                <a:latin typeface="微软雅黑" panose="020B0503020204020204" pitchFamily="34" charset="-122"/>
                <a:ea typeface="微软雅黑" panose="020B0503020204020204" pitchFamily="34" charset="-122"/>
              </a:rPr>
              <a:t>200</a:t>
            </a:r>
          </a:p>
          <a:p>
            <a:pPr marL="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贷：公允价值变动损益                  </a:t>
            </a:r>
            <a:r>
              <a:rPr lang="en-US" altLang="zh-CN" sz="2400" dirty="0">
                <a:latin typeface="微软雅黑" panose="020B0503020204020204" pitchFamily="34" charset="-122"/>
                <a:ea typeface="微软雅黑" panose="020B0503020204020204" pitchFamily="34" charset="-122"/>
              </a:rPr>
              <a:t>200</a:t>
            </a:r>
          </a:p>
          <a:p>
            <a:pPr>
              <a:buNone/>
              <a:defRPr/>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418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F11D278-822F-35F3-70AF-E25EAB9C2851}"/>
              </a:ext>
            </a:extLst>
          </p:cNvPr>
          <p:cNvSpPr>
            <a:spLocks noGrp="1" noChangeArrowheads="1"/>
          </p:cNvSpPr>
          <p:nvPr>
            <p:ph type="title"/>
          </p:nvPr>
        </p:nvSpPr>
        <p:spPr>
          <a:xfrm>
            <a:off x="2566988" y="1484313"/>
            <a:ext cx="7205662" cy="155575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第四节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利润形成与分配的核算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6C7C696D-622E-3403-8CDD-B1117AEFDF70}"/>
              </a:ext>
            </a:extLst>
          </p:cNvPr>
          <p:cNvSpPr>
            <a:spLocks noGrp="1" noChangeArrowheads="1"/>
          </p:cNvSpPr>
          <p:nvPr>
            <p:ph idx="1"/>
          </p:nvPr>
        </p:nvSpPr>
        <p:spPr>
          <a:xfrm>
            <a:off x="2155826" y="533400"/>
            <a:ext cx="8404225" cy="5334000"/>
          </a:xfrm>
        </p:spPr>
        <p:txBody>
          <a:bodyPr rtlCol="0">
            <a:normAutofit/>
          </a:bodyPr>
          <a:lstStyle/>
          <a:p>
            <a:pPr>
              <a:buFont typeface="Wingdings 3" charset="2"/>
              <a:buChar char=""/>
              <a:defRPr/>
            </a:pPr>
            <a:r>
              <a:rPr lang="zh-CN" altLang="en-US" sz="3600" i="1" dirty="0">
                <a:latin typeface="+mn-ea"/>
              </a:rPr>
              <a:t>  债权融资的会计核算</a:t>
            </a:r>
            <a:r>
              <a:rPr lang="zh-CN" altLang="en-US" dirty="0">
                <a:solidFill>
                  <a:schemeClr val="tx1"/>
                </a:solidFill>
                <a:latin typeface="+mn-ea"/>
              </a:rPr>
              <a:t>（债权债务双方签订借款合同，主要包括借款的本金、期限、利率、付息方式、借款用途和偿还保证等内容）</a:t>
            </a:r>
          </a:p>
          <a:p>
            <a:pPr>
              <a:buNone/>
              <a:defRPr/>
            </a:pPr>
            <a:endParaRPr lang="en-US" altLang="zh-CN" sz="3600" dirty="0">
              <a:latin typeface="+mn-ea"/>
            </a:endParaRPr>
          </a:p>
          <a:p>
            <a:pPr>
              <a:buNone/>
              <a:defRPr/>
            </a:pPr>
            <a:r>
              <a:rPr lang="zh-CN" altLang="en-US" sz="3600" dirty="0">
                <a:latin typeface="+mn-ea"/>
              </a:rPr>
              <a:t>短期借款</a:t>
            </a:r>
          </a:p>
        </p:txBody>
      </p:sp>
      <p:sp>
        <p:nvSpPr>
          <p:cNvPr id="8198" name="Text Box 6">
            <a:extLst>
              <a:ext uri="{FF2B5EF4-FFF2-40B4-BE49-F238E27FC236}">
                <a16:creationId xmlns:a16="http://schemas.microsoft.com/office/drawing/2014/main" id="{02A44D37-AD75-56CB-0985-8B002A0A57B9}"/>
              </a:ext>
            </a:extLst>
          </p:cNvPr>
          <p:cNvSpPr txBox="1">
            <a:spLocks noChangeArrowheads="1"/>
          </p:cNvSpPr>
          <p:nvPr/>
        </p:nvSpPr>
        <p:spPr bwMode="auto">
          <a:xfrm>
            <a:off x="7104063" y="2133601"/>
            <a:ext cx="25908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marL="342900" indent="-342900">
              <a:buNone/>
              <a:defRPr/>
            </a:pPr>
            <a:r>
              <a:rPr lang="zh-CN" altLang="en-US" sz="3600" dirty="0">
                <a:solidFill>
                  <a:schemeClr val="tx1"/>
                </a:solidFill>
                <a:latin typeface="+mn-ea"/>
              </a:rPr>
              <a:t>长期借款</a:t>
            </a:r>
          </a:p>
        </p:txBody>
      </p:sp>
      <p:sp>
        <p:nvSpPr>
          <p:cNvPr id="32772" name="Line 7">
            <a:extLst>
              <a:ext uri="{FF2B5EF4-FFF2-40B4-BE49-F238E27FC236}">
                <a16:creationId xmlns:a16="http://schemas.microsoft.com/office/drawing/2014/main" id="{D9C8DFE8-094B-AC1F-F7AE-0E7EECB8666F}"/>
              </a:ext>
            </a:extLst>
          </p:cNvPr>
          <p:cNvSpPr>
            <a:spLocks noChangeShapeType="1"/>
          </p:cNvSpPr>
          <p:nvPr/>
        </p:nvSpPr>
        <p:spPr bwMode="auto">
          <a:xfrm>
            <a:off x="2514600" y="3276600"/>
            <a:ext cx="2362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3" name="Line 8">
            <a:extLst>
              <a:ext uri="{FF2B5EF4-FFF2-40B4-BE49-F238E27FC236}">
                <a16:creationId xmlns:a16="http://schemas.microsoft.com/office/drawing/2014/main" id="{D43D0B94-2E81-2F30-7E04-F277B95D381C}"/>
              </a:ext>
            </a:extLst>
          </p:cNvPr>
          <p:cNvSpPr>
            <a:spLocks noChangeShapeType="1"/>
          </p:cNvSpPr>
          <p:nvPr/>
        </p:nvSpPr>
        <p:spPr bwMode="auto">
          <a:xfrm>
            <a:off x="3657600" y="3276600"/>
            <a:ext cx="0" cy="1371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4" name="Text Box 9">
            <a:extLst>
              <a:ext uri="{FF2B5EF4-FFF2-40B4-BE49-F238E27FC236}">
                <a16:creationId xmlns:a16="http://schemas.microsoft.com/office/drawing/2014/main" id="{4559A8DE-D19F-EF18-AAD7-703192A49408}"/>
              </a:ext>
            </a:extLst>
          </p:cNvPr>
          <p:cNvSpPr txBox="1">
            <a:spLocks noChangeArrowheads="1"/>
          </p:cNvSpPr>
          <p:nvPr/>
        </p:nvSpPr>
        <p:spPr bwMode="auto">
          <a:xfrm>
            <a:off x="3886200" y="3429000"/>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（借入）</a:t>
            </a:r>
          </a:p>
        </p:txBody>
      </p:sp>
      <p:sp>
        <p:nvSpPr>
          <p:cNvPr id="32775" name="Text Box 10">
            <a:extLst>
              <a:ext uri="{FF2B5EF4-FFF2-40B4-BE49-F238E27FC236}">
                <a16:creationId xmlns:a16="http://schemas.microsoft.com/office/drawing/2014/main" id="{12E99C93-CC5A-C1F7-4E1D-39AC4238B90E}"/>
              </a:ext>
            </a:extLst>
          </p:cNvPr>
          <p:cNvSpPr txBox="1">
            <a:spLocks noChangeArrowheads="1"/>
          </p:cNvSpPr>
          <p:nvPr/>
        </p:nvSpPr>
        <p:spPr bwMode="auto">
          <a:xfrm>
            <a:off x="2133600" y="34290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（归还）</a:t>
            </a:r>
          </a:p>
        </p:txBody>
      </p:sp>
      <p:sp>
        <p:nvSpPr>
          <p:cNvPr id="32776" name="Line 11">
            <a:extLst>
              <a:ext uri="{FF2B5EF4-FFF2-40B4-BE49-F238E27FC236}">
                <a16:creationId xmlns:a16="http://schemas.microsoft.com/office/drawing/2014/main" id="{74A0F69D-62EB-BFE6-BB44-038AF39AE99B}"/>
              </a:ext>
            </a:extLst>
          </p:cNvPr>
          <p:cNvSpPr>
            <a:spLocks noChangeShapeType="1"/>
          </p:cNvSpPr>
          <p:nvPr/>
        </p:nvSpPr>
        <p:spPr bwMode="auto">
          <a:xfrm>
            <a:off x="2514600" y="4191000"/>
            <a:ext cx="2438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77" name="Text Box 12">
            <a:extLst>
              <a:ext uri="{FF2B5EF4-FFF2-40B4-BE49-F238E27FC236}">
                <a16:creationId xmlns:a16="http://schemas.microsoft.com/office/drawing/2014/main" id="{728649BC-8DC2-B945-0821-E68D2405FD04}"/>
              </a:ext>
            </a:extLst>
          </p:cNvPr>
          <p:cNvSpPr txBox="1">
            <a:spLocks noChangeArrowheads="1"/>
          </p:cNvSpPr>
          <p:nvPr/>
        </p:nvSpPr>
        <p:spPr bwMode="auto">
          <a:xfrm>
            <a:off x="3886200" y="43434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a:solidFill>
                  <a:schemeClr val="tx1"/>
                </a:solidFill>
                <a:ea typeface="黑体" panose="02010609060101010101" pitchFamily="49" charset="-122"/>
              </a:rPr>
              <a:t>余（已借入未归还）</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3">
            <a:extLst>
              <a:ext uri="{FF2B5EF4-FFF2-40B4-BE49-F238E27FC236}">
                <a16:creationId xmlns:a16="http://schemas.microsoft.com/office/drawing/2014/main" id="{79739CA3-8C2E-8B7B-4107-6F1E922EEF14}"/>
              </a:ext>
            </a:extLst>
          </p:cNvPr>
          <p:cNvSpPr>
            <a:spLocks noGrp="1" noChangeArrowheads="1"/>
          </p:cNvSpPr>
          <p:nvPr>
            <p:ph idx="1"/>
          </p:nvPr>
        </p:nvSpPr>
        <p:spPr>
          <a:xfrm>
            <a:off x="2513013" y="1484314"/>
            <a:ext cx="7345362" cy="4321175"/>
          </a:xfrm>
        </p:spPr>
        <p:txBody>
          <a:bodyPr/>
          <a:lstStyle/>
          <a:p>
            <a:pPr marL="0" indent="0">
              <a:buNone/>
            </a:pPr>
            <a:r>
              <a:rPr lang="zh-CN" altLang="en-US">
                <a:latin typeface="微软雅黑" panose="020B0503020204020204" pitchFamily="34" charset="-122"/>
                <a:ea typeface="微软雅黑" panose="020B0503020204020204" pitchFamily="34" charset="-122"/>
              </a:rPr>
              <a:t>会计账户：</a:t>
            </a:r>
            <a:r>
              <a:rPr lang="zh-CN" altLang="en-US" sz="2400" b="1">
                <a:solidFill>
                  <a:srgbClr val="FF0000"/>
                </a:solidFill>
                <a:latin typeface="微软雅黑" panose="020B0503020204020204" pitchFamily="34" charset="-122"/>
                <a:ea typeface="微软雅黑" panose="020B0503020204020204" pitchFamily="34" charset="-122"/>
              </a:rPr>
              <a:t>本年利润</a:t>
            </a:r>
            <a:r>
              <a:rPr lang="zh-CN" altLang="en-US" sz="2400">
                <a:latin typeface="微软雅黑" panose="020B0503020204020204" pitchFamily="34" charset="-122"/>
                <a:ea typeface="微软雅黑" panose="020B0503020204020204" pitchFamily="34" charset="-122"/>
              </a:rPr>
              <a:t>（所有者权益类账户）</a:t>
            </a:r>
            <a:endParaRPr lang="en-US" altLang="zh-CN" sz="2400">
              <a:latin typeface="微软雅黑" panose="020B0503020204020204" pitchFamily="34" charset="-122"/>
              <a:ea typeface="微软雅黑" panose="020B0503020204020204" pitchFamily="34" charset="-122"/>
            </a:endParaRPr>
          </a:p>
        </p:txBody>
      </p:sp>
      <p:sp>
        <p:nvSpPr>
          <p:cNvPr id="189443" name="Rectangle 2">
            <a:extLst>
              <a:ext uri="{FF2B5EF4-FFF2-40B4-BE49-F238E27FC236}">
                <a16:creationId xmlns:a16="http://schemas.microsoft.com/office/drawing/2014/main" id="{41C6267D-DA77-24B2-D6BE-8351977787DF}"/>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一、利润形成的核算</a:t>
            </a:r>
          </a:p>
        </p:txBody>
      </p:sp>
      <p:sp>
        <p:nvSpPr>
          <p:cNvPr id="189444" name="Text Box 10">
            <a:extLst>
              <a:ext uri="{FF2B5EF4-FFF2-40B4-BE49-F238E27FC236}">
                <a16:creationId xmlns:a16="http://schemas.microsoft.com/office/drawing/2014/main" id="{46AD1C9E-03EB-C9DD-6123-65B998478B89}"/>
              </a:ext>
            </a:extLst>
          </p:cNvPr>
          <p:cNvSpPr txBox="1">
            <a:spLocks noChangeArrowheads="1"/>
          </p:cNvSpPr>
          <p:nvPr/>
        </p:nvSpPr>
        <p:spPr bwMode="auto">
          <a:xfrm>
            <a:off x="5027614" y="3095626"/>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本年利润</a:t>
            </a:r>
          </a:p>
        </p:txBody>
      </p:sp>
      <p:sp>
        <p:nvSpPr>
          <p:cNvPr id="189445" name="Line 12">
            <a:extLst>
              <a:ext uri="{FF2B5EF4-FFF2-40B4-BE49-F238E27FC236}">
                <a16:creationId xmlns:a16="http://schemas.microsoft.com/office/drawing/2014/main" id="{29568849-AA4B-04C5-F89C-C52C9550C3CE}"/>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9446" name="Line 13">
            <a:extLst>
              <a:ext uri="{FF2B5EF4-FFF2-40B4-BE49-F238E27FC236}">
                <a16:creationId xmlns:a16="http://schemas.microsoft.com/office/drawing/2014/main" id="{7A958225-DC0E-337D-00B7-567696725B5F}"/>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9447" name="Text Box 14">
            <a:extLst>
              <a:ext uri="{FF2B5EF4-FFF2-40B4-BE49-F238E27FC236}">
                <a16:creationId xmlns:a16="http://schemas.microsoft.com/office/drawing/2014/main" id="{7377F5E4-B35A-CD5E-2D91-07C1058F6C46}"/>
              </a:ext>
            </a:extLst>
          </p:cNvPr>
          <p:cNvSpPr txBox="1">
            <a:spLocks noChangeArrowheads="1"/>
          </p:cNvSpPr>
          <p:nvPr/>
        </p:nvSpPr>
        <p:spPr bwMode="auto">
          <a:xfrm>
            <a:off x="3221039" y="3663950"/>
            <a:ext cx="3254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结转的成本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89448" name="Text Box 15">
            <a:extLst>
              <a:ext uri="{FF2B5EF4-FFF2-40B4-BE49-F238E27FC236}">
                <a16:creationId xmlns:a16="http://schemas.microsoft.com/office/drawing/2014/main" id="{98917F6C-3D0C-4AC6-B969-47E1DE98A76B}"/>
              </a:ext>
            </a:extLst>
          </p:cNvPr>
          <p:cNvSpPr txBox="1">
            <a:spLocks noChangeArrowheads="1"/>
          </p:cNvSpPr>
          <p:nvPr/>
        </p:nvSpPr>
        <p:spPr bwMode="auto">
          <a:xfrm>
            <a:off x="5922964" y="36496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结转的收入</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89449" name="Line 16">
            <a:extLst>
              <a:ext uri="{FF2B5EF4-FFF2-40B4-BE49-F238E27FC236}">
                <a16:creationId xmlns:a16="http://schemas.microsoft.com/office/drawing/2014/main" id="{A054A04E-FFE2-F2F5-93CF-64DCC670E9B7}"/>
              </a:ext>
            </a:extLst>
          </p:cNvPr>
          <p:cNvSpPr>
            <a:spLocks noChangeShapeType="1"/>
          </p:cNvSpPr>
          <p:nvPr/>
        </p:nvSpPr>
        <p:spPr bwMode="auto">
          <a:xfrm>
            <a:off x="2992438" y="4233864"/>
            <a:ext cx="5734050" cy="460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9450" name="Text Box 15">
            <a:extLst>
              <a:ext uri="{FF2B5EF4-FFF2-40B4-BE49-F238E27FC236}">
                <a16:creationId xmlns:a16="http://schemas.microsoft.com/office/drawing/2014/main" id="{5F09E7D8-DBCE-BF3B-FB94-0D534E928008}"/>
              </a:ext>
            </a:extLst>
          </p:cNvPr>
          <p:cNvSpPr txBox="1">
            <a:spLocks noChangeArrowheads="1"/>
          </p:cNvSpPr>
          <p:nvPr/>
        </p:nvSpPr>
        <p:spPr bwMode="auto">
          <a:xfrm>
            <a:off x="5927726" y="44370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净利润</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189451" name="Text Box 15">
            <a:extLst>
              <a:ext uri="{FF2B5EF4-FFF2-40B4-BE49-F238E27FC236}">
                <a16:creationId xmlns:a16="http://schemas.microsoft.com/office/drawing/2014/main" id="{E8A894A5-0D29-0E98-B4BC-1A798370035D}"/>
              </a:ext>
            </a:extLst>
          </p:cNvPr>
          <p:cNvSpPr txBox="1">
            <a:spLocks noChangeArrowheads="1"/>
          </p:cNvSpPr>
          <p:nvPr/>
        </p:nvSpPr>
        <p:spPr bwMode="auto">
          <a:xfrm>
            <a:off x="3503614" y="4425950"/>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净亏损</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189452" name="Text Box 15">
            <a:extLst>
              <a:ext uri="{FF2B5EF4-FFF2-40B4-BE49-F238E27FC236}">
                <a16:creationId xmlns:a16="http://schemas.microsoft.com/office/drawing/2014/main" id="{7519664A-4778-9A13-E278-599CE3D548BE}"/>
              </a:ext>
            </a:extLst>
          </p:cNvPr>
          <p:cNvSpPr txBox="1">
            <a:spLocks noChangeArrowheads="1"/>
          </p:cNvSpPr>
          <p:nvPr/>
        </p:nvSpPr>
        <p:spPr bwMode="auto">
          <a:xfrm>
            <a:off x="3503613" y="5278438"/>
            <a:ext cx="6553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转入：利润分配</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未分配利润账户</a:t>
            </a:r>
            <a:endParaRPr lang="en-US" altLang="zh-CN"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A7DA238D-9F8B-96E3-1D5D-1B0D25E8C658}"/>
              </a:ext>
            </a:extLst>
          </p:cNvPr>
          <p:cNvSpPr>
            <a:spLocks noGrp="1" noChangeArrowheads="1"/>
          </p:cNvSpPr>
          <p:nvPr>
            <p:ph type="title"/>
          </p:nvPr>
        </p:nvSpPr>
        <p:spPr>
          <a:xfrm>
            <a:off x="2441576" y="476251"/>
            <a:ext cx="7053263" cy="823913"/>
          </a:xfrm>
        </p:spPr>
        <p:txBody>
          <a:bodyPr/>
          <a:lstStyle/>
          <a:p>
            <a:pPr eaLnBrk="1" hangingPunct="1"/>
            <a:r>
              <a:rPr lang="zh-CN" altLang="en-US" sz="2800">
                <a:latin typeface="微软雅黑" panose="020B0503020204020204" pitchFamily="34" charset="-122"/>
                <a:ea typeface="微软雅黑" panose="020B0503020204020204" pitchFamily="34" charset="-122"/>
              </a:rPr>
              <a:t>核算</a:t>
            </a:r>
          </a:p>
        </p:txBody>
      </p:sp>
      <p:sp>
        <p:nvSpPr>
          <p:cNvPr id="190467" name="Rectangle 3">
            <a:extLst>
              <a:ext uri="{FF2B5EF4-FFF2-40B4-BE49-F238E27FC236}">
                <a16:creationId xmlns:a16="http://schemas.microsoft.com/office/drawing/2014/main" id="{CF175653-5D87-3185-5EC2-17310DEEA3D7}"/>
              </a:ext>
            </a:extLst>
          </p:cNvPr>
          <p:cNvSpPr>
            <a:spLocks noGrp="1" noChangeArrowheads="1"/>
          </p:cNvSpPr>
          <p:nvPr>
            <p:ph idx="1"/>
          </p:nvPr>
        </p:nvSpPr>
        <p:spPr>
          <a:xfrm>
            <a:off x="2441575" y="1557338"/>
            <a:ext cx="7469188" cy="4038600"/>
          </a:xfrm>
        </p:spPr>
        <p:txBody>
          <a:bodyPr/>
          <a:lstStyle/>
          <a:p>
            <a:pPr eaLnBrk="1" hangingPunct="1">
              <a:buFont typeface="Wingdings" panose="05000000000000000000" pitchFamily="2" charset="2"/>
              <a:buNone/>
            </a:pPr>
            <a:r>
              <a:rPr lang="zh-CN" altLang="en-US" sz="2400">
                <a:solidFill>
                  <a:srgbClr val="00B0F0"/>
                </a:solidFill>
                <a:latin typeface="微软雅黑" panose="020B0503020204020204" pitchFamily="34" charset="-122"/>
                <a:ea typeface="微软雅黑" panose="020B0503020204020204" pitchFamily="34" charset="-122"/>
              </a:rPr>
              <a:t>收入的结转  </a:t>
            </a:r>
            <a:endParaRPr lang="en-US" altLang="zh-CN" sz="240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借：主营业务收入  </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其他业务收入</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营业外收入</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投资收益</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公允价值变动损益</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贷：本年利润</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930BAC45-9817-D173-A6D5-25F127F9C0A1}"/>
              </a:ext>
            </a:extLst>
          </p:cNvPr>
          <p:cNvSpPr>
            <a:spLocks noGrp="1" noChangeArrowheads="1"/>
          </p:cNvSpPr>
          <p:nvPr>
            <p:ph type="title"/>
          </p:nvPr>
        </p:nvSpPr>
        <p:spPr>
          <a:xfrm>
            <a:off x="2441576" y="476251"/>
            <a:ext cx="7053263" cy="823913"/>
          </a:xfrm>
        </p:spPr>
        <p:txBody>
          <a:bodyPr/>
          <a:lstStyle/>
          <a:p>
            <a:pPr eaLnBrk="1" hangingPunct="1"/>
            <a:r>
              <a:rPr lang="zh-CN" altLang="en-US" sz="2800">
                <a:latin typeface="微软雅黑" panose="020B0503020204020204" pitchFamily="34" charset="-122"/>
                <a:ea typeface="微软雅黑" panose="020B0503020204020204" pitchFamily="34" charset="-122"/>
              </a:rPr>
              <a:t>核算</a:t>
            </a:r>
          </a:p>
        </p:txBody>
      </p:sp>
      <p:sp>
        <p:nvSpPr>
          <p:cNvPr id="191491" name="Rectangle 3">
            <a:extLst>
              <a:ext uri="{FF2B5EF4-FFF2-40B4-BE49-F238E27FC236}">
                <a16:creationId xmlns:a16="http://schemas.microsoft.com/office/drawing/2014/main" id="{0B8927FB-CBE6-4CDE-935B-414C28EFA74F}"/>
              </a:ext>
            </a:extLst>
          </p:cNvPr>
          <p:cNvSpPr>
            <a:spLocks noGrp="1" noChangeArrowheads="1"/>
          </p:cNvSpPr>
          <p:nvPr>
            <p:ph idx="1"/>
          </p:nvPr>
        </p:nvSpPr>
        <p:spPr>
          <a:xfrm>
            <a:off x="2441575" y="1328739"/>
            <a:ext cx="7469188" cy="5184775"/>
          </a:xfrm>
        </p:spPr>
        <p:txBody>
          <a:bodyPr/>
          <a:lstStyle/>
          <a:p>
            <a:pPr eaLnBrk="1" hangingPunct="1">
              <a:buFont typeface="Wingdings" panose="05000000000000000000" pitchFamily="2" charset="2"/>
              <a:buNone/>
            </a:pPr>
            <a:r>
              <a:rPr lang="zh-CN" altLang="en-US" sz="2400">
                <a:solidFill>
                  <a:srgbClr val="00B0F0"/>
                </a:solidFill>
                <a:latin typeface="微软雅黑" panose="020B0503020204020204" pitchFamily="34" charset="-122"/>
                <a:ea typeface="微软雅黑" panose="020B0503020204020204" pitchFamily="34" charset="-122"/>
              </a:rPr>
              <a:t>费用的结转  </a:t>
            </a:r>
            <a:endParaRPr lang="en-US" altLang="zh-CN" sz="2400">
              <a:solidFill>
                <a:srgbClr val="00B0F0"/>
              </a:solidFill>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借：本年利润</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贷：主营业务成本</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其他业务成本</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税金及附加</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资产减值损失</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销售费用</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管理费用</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财务费用</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营业外支出</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1" name="Rectangle 3">
            <a:extLst>
              <a:ext uri="{FF2B5EF4-FFF2-40B4-BE49-F238E27FC236}">
                <a16:creationId xmlns:a16="http://schemas.microsoft.com/office/drawing/2014/main" id="{0B8927FB-CBE6-4CDE-935B-414C28EFA74F}"/>
              </a:ext>
            </a:extLst>
          </p:cNvPr>
          <p:cNvSpPr>
            <a:spLocks noGrp="1" noChangeArrowheads="1"/>
          </p:cNvSpPr>
          <p:nvPr>
            <p:ph idx="1"/>
          </p:nvPr>
        </p:nvSpPr>
        <p:spPr>
          <a:xfrm>
            <a:off x="2441575" y="1328739"/>
            <a:ext cx="7469188" cy="5184775"/>
          </a:xfrm>
        </p:spPr>
        <p:txBody>
          <a:bodyPr>
            <a:normAutofit fontScale="70000" lnSpcReduction="20000"/>
          </a:bodyPr>
          <a:lstStyle/>
          <a:p>
            <a:pPr eaLnBrk="1" hangingPunct="1">
              <a:buFont typeface="Wingdings" panose="05000000000000000000" pitchFamily="2" charset="2"/>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3-38</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主营业务收入　　　　 </a:t>
            </a:r>
            <a:r>
              <a:rPr lang="en-US" altLang="zh-CN" sz="2400" dirty="0">
                <a:latin typeface="微软雅黑" panose="020B0503020204020204" pitchFamily="34" charset="-122"/>
                <a:ea typeface="微软雅黑" panose="020B0503020204020204" pitchFamily="34" charset="-122"/>
              </a:rPr>
              <a:t>600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其他业务收入　　　　　</a:t>
            </a:r>
            <a:r>
              <a:rPr lang="en-US" altLang="zh-CN" sz="2400" dirty="0">
                <a:latin typeface="微软雅黑" panose="020B0503020204020204" pitchFamily="34" charset="-122"/>
                <a:ea typeface="微软雅黑" panose="020B0503020204020204" pitchFamily="34" charset="-122"/>
              </a:rPr>
              <a:t>70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其他收益　　　　　　　</a:t>
            </a:r>
            <a:r>
              <a:rPr lang="en-US" altLang="zh-CN" sz="2400" dirty="0">
                <a:latin typeface="微软雅黑" panose="020B0503020204020204" pitchFamily="34" charset="-122"/>
                <a:ea typeface="微软雅黑" panose="020B0503020204020204" pitchFamily="34" charset="-122"/>
              </a:rPr>
              <a:t>15</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投资收益　　　　　　 </a:t>
            </a:r>
            <a:r>
              <a:rPr lang="en-US" altLang="zh-CN" sz="2400" dirty="0">
                <a:latin typeface="微软雅黑" panose="020B0503020204020204" pitchFamily="34" charset="-122"/>
                <a:ea typeface="微软雅黑" panose="020B0503020204020204" pitchFamily="34" charset="-122"/>
              </a:rPr>
              <a:t>100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营业外收入　　　　　　 </a:t>
            </a:r>
            <a:r>
              <a:rPr lang="en-US" altLang="zh-CN" sz="2400" dirty="0">
                <a:latin typeface="微软雅黑" panose="020B0503020204020204" pitchFamily="34" charset="-122"/>
                <a:ea typeface="微软雅黑" panose="020B0503020204020204" pitchFamily="34" charset="-122"/>
              </a:rPr>
              <a:t>5</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贷：本年利润　　　　　　 </a:t>
            </a:r>
            <a:r>
              <a:rPr lang="en-US" altLang="zh-CN" sz="2400" dirty="0">
                <a:latin typeface="微软雅黑" panose="020B0503020204020204" pitchFamily="34" charset="-122"/>
                <a:ea typeface="微软雅黑" panose="020B0503020204020204" pitchFamily="34" charset="-122"/>
              </a:rPr>
              <a:t>790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结转各项费用、损失类科目：</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借：本年利润　　　　　　</a:t>
            </a:r>
            <a:r>
              <a:rPr lang="en-US" altLang="zh-CN" sz="2400" dirty="0">
                <a:latin typeface="微软雅黑" panose="020B0503020204020204" pitchFamily="34" charset="-122"/>
                <a:ea typeface="微软雅黑" panose="020B0503020204020204" pitchFamily="34" charset="-122"/>
              </a:rPr>
              <a:t>630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贷：主营业务成本　　　　</a:t>
            </a:r>
            <a:r>
              <a:rPr lang="en-US" altLang="zh-CN" sz="2400" dirty="0">
                <a:latin typeface="微软雅黑" panose="020B0503020204020204" pitchFamily="34" charset="-122"/>
                <a:ea typeface="微软雅黑" panose="020B0503020204020204" pitchFamily="34" charset="-122"/>
              </a:rPr>
              <a:t>400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其他业务成本　　　　 </a:t>
            </a:r>
            <a:r>
              <a:rPr lang="en-US" altLang="zh-CN" sz="2400" dirty="0">
                <a:latin typeface="微软雅黑" panose="020B0503020204020204" pitchFamily="34" charset="-122"/>
                <a:ea typeface="微软雅黑" panose="020B0503020204020204" pitchFamily="34" charset="-122"/>
              </a:rPr>
              <a:t>40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税金及附加　　　　　　</a:t>
            </a:r>
            <a:r>
              <a:rPr lang="en-US" altLang="zh-CN" sz="2400" dirty="0">
                <a:latin typeface="微软雅黑" panose="020B0503020204020204" pitchFamily="34" charset="-122"/>
                <a:ea typeface="微软雅黑" panose="020B0503020204020204" pitchFamily="34" charset="-122"/>
              </a:rPr>
              <a:t>8</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销售费用　　　　　　 </a:t>
            </a:r>
            <a:r>
              <a:rPr lang="en-US" altLang="zh-CN" sz="2400" dirty="0">
                <a:latin typeface="微软雅黑" panose="020B0503020204020204" pitchFamily="34" charset="-122"/>
                <a:ea typeface="微软雅黑" panose="020B0503020204020204" pitchFamily="34" charset="-122"/>
              </a:rPr>
              <a:t>50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管理费用　　　　　　 </a:t>
            </a:r>
            <a:r>
              <a:rPr lang="en-US" altLang="zh-CN" sz="2400" dirty="0">
                <a:latin typeface="微软雅黑" panose="020B0503020204020204" pitchFamily="34" charset="-122"/>
                <a:ea typeface="微软雅黑" panose="020B0503020204020204" pitchFamily="34" charset="-122"/>
              </a:rPr>
              <a:t>77</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财务费用　　　　　　 </a:t>
            </a:r>
            <a:r>
              <a:rPr lang="en-US" altLang="zh-CN" sz="2400" dirty="0">
                <a:latin typeface="微软雅黑" panose="020B0503020204020204" pitchFamily="34" charset="-122"/>
                <a:ea typeface="微软雅黑" panose="020B0503020204020204" pitchFamily="34" charset="-122"/>
              </a:rPr>
              <a:t>30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营业外支出　　　　　 </a:t>
            </a:r>
            <a:r>
              <a:rPr lang="en-US" altLang="zh-CN" sz="2400" dirty="0">
                <a:latin typeface="微软雅黑" panose="020B0503020204020204" pitchFamily="34" charset="-122"/>
                <a:ea typeface="微软雅黑" panose="020B0503020204020204" pitchFamily="34" charset="-122"/>
              </a:rPr>
              <a:t>25</a:t>
            </a: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77925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3">
            <a:extLst>
              <a:ext uri="{FF2B5EF4-FFF2-40B4-BE49-F238E27FC236}">
                <a16:creationId xmlns:a16="http://schemas.microsoft.com/office/drawing/2014/main" id="{6D0840EA-771F-4CAB-918E-F3F3B9B46FD3}"/>
              </a:ext>
            </a:extLst>
          </p:cNvPr>
          <p:cNvSpPr>
            <a:spLocks noGrp="1" noChangeArrowheads="1"/>
          </p:cNvSpPr>
          <p:nvPr>
            <p:ph idx="1"/>
          </p:nvPr>
        </p:nvSpPr>
        <p:spPr>
          <a:xfrm>
            <a:off x="2513013" y="1484314"/>
            <a:ext cx="7345362" cy="4321175"/>
          </a:xfrm>
        </p:spPr>
        <p:txBody>
          <a:bodyPr/>
          <a:lstStyle/>
          <a:p>
            <a:pPr marL="0" indent="0">
              <a:buNone/>
            </a:pPr>
            <a:r>
              <a:rPr lang="zh-CN" altLang="en-US">
                <a:latin typeface="微软雅黑" panose="020B0503020204020204" pitchFamily="34" charset="-122"/>
                <a:ea typeface="微软雅黑" panose="020B0503020204020204" pitchFamily="34" charset="-122"/>
              </a:rPr>
              <a:t>会计账户：所得税费用</a:t>
            </a:r>
            <a:r>
              <a:rPr lang="zh-CN" altLang="en-US" sz="2400">
                <a:latin typeface="微软雅黑" panose="020B0503020204020204" pitchFamily="34" charset="-122"/>
                <a:ea typeface="微软雅黑" panose="020B0503020204020204" pitchFamily="34" charset="-122"/>
              </a:rPr>
              <a:t>（损益类账户）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核算企业按规定从当期利润总额中减去的所得税费用。</a:t>
            </a:r>
            <a:endParaRPr lang="en-US" altLang="zh-CN" sz="2400">
              <a:latin typeface="微软雅黑" panose="020B0503020204020204" pitchFamily="34" charset="-122"/>
              <a:ea typeface="微软雅黑" panose="020B0503020204020204" pitchFamily="34" charset="-122"/>
            </a:endParaRPr>
          </a:p>
        </p:txBody>
      </p:sp>
      <p:sp>
        <p:nvSpPr>
          <p:cNvPr id="192515" name="Rectangle 2">
            <a:extLst>
              <a:ext uri="{FF2B5EF4-FFF2-40B4-BE49-F238E27FC236}">
                <a16:creationId xmlns:a16="http://schemas.microsoft.com/office/drawing/2014/main" id="{FBA5EADB-59DA-99A1-7453-6CF242C53554}"/>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二、所得税的核算</a:t>
            </a:r>
          </a:p>
        </p:txBody>
      </p:sp>
      <p:sp>
        <p:nvSpPr>
          <p:cNvPr id="192516" name="Text Box 10">
            <a:extLst>
              <a:ext uri="{FF2B5EF4-FFF2-40B4-BE49-F238E27FC236}">
                <a16:creationId xmlns:a16="http://schemas.microsoft.com/office/drawing/2014/main" id="{14452129-B7FB-7F29-209C-FFA9F0890A25}"/>
              </a:ext>
            </a:extLst>
          </p:cNvPr>
          <p:cNvSpPr txBox="1">
            <a:spLocks noChangeArrowheads="1"/>
          </p:cNvSpPr>
          <p:nvPr/>
        </p:nvSpPr>
        <p:spPr bwMode="auto">
          <a:xfrm>
            <a:off x="4856164" y="3095626"/>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所得税费用</a:t>
            </a:r>
          </a:p>
        </p:txBody>
      </p:sp>
      <p:sp>
        <p:nvSpPr>
          <p:cNvPr id="192517" name="Line 12">
            <a:extLst>
              <a:ext uri="{FF2B5EF4-FFF2-40B4-BE49-F238E27FC236}">
                <a16:creationId xmlns:a16="http://schemas.microsoft.com/office/drawing/2014/main" id="{3D13CCBA-57DA-B10A-F802-9BF416A06630}"/>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18" name="Line 13">
            <a:extLst>
              <a:ext uri="{FF2B5EF4-FFF2-40B4-BE49-F238E27FC236}">
                <a16:creationId xmlns:a16="http://schemas.microsoft.com/office/drawing/2014/main" id="{39E32F3C-08CE-72BC-1A2A-841350F41D3D}"/>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19" name="Text Box 14">
            <a:extLst>
              <a:ext uri="{FF2B5EF4-FFF2-40B4-BE49-F238E27FC236}">
                <a16:creationId xmlns:a16="http://schemas.microsoft.com/office/drawing/2014/main" id="{FBB3DE7C-3A9E-8FE8-89F6-5925BF579C3D}"/>
              </a:ext>
            </a:extLst>
          </p:cNvPr>
          <p:cNvSpPr txBox="1">
            <a:spLocks noChangeArrowheads="1"/>
          </p:cNvSpPr>
          <p:nvPr/>
        </p:nvSpPr>
        <p:spPr bwMode="auto">
          <a:xfrm>
            <a:off x="2527301" y="3649664"/>
            <a:ext cx="32559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ea typeface="黑体" panose="02010609060101010101" pitchFamily="49" charset="-122"/>
              </a:rPr>
              <a:t>按应纳税所得额计算的本期应缴所得税</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92520" name="Line 16">
            <a:extLst>
              <a:ext uri="{FF2B5EF4-FFF2-40B4-BE49-F238E27FC236}">
                <a16:creationId xmlns:a16="http://schemas.microsoft.com/office/drawing/2014/main" id="{CFA11E5E-94EF-3AE5-80DA-BB356B6275FD}"/>
              </a:ext>
            </a:extLst>
          </p:cNvPr>
          <p:cNvSpPr>
            <a:spLocks noChangeShapeType="1"/>
          </p:cNvSpPr>
          <p:nvPr/>
        </p:nvSpPr>
        <p:spPr bwMode="auto">
          <a:xfrm flipV="1">
            <a:off x="3000376" y="4429125"/>
            <a:ext cx="5789613" cy="79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521" name="Text Box 15">
            <a:extLst>
              <a:ext uri="{FF2B5EF4-FFF2-40B4-BE49-F238E27FC236}">
                <a16:creationId xmlns:a16="http://schemas.microsoft.com/office/drawing/2014/main" id="{EE9B8A06-8A56-3B2D-5FE6-E285748D8806}"/>
              </a:ext>
            </a:extLst>
          </p:cNvPr>
          <p:cNvSpPr txBox="1">
            <a:spLocks noChangeArrowheads="1"/>
          </p:cNvSpPr>
          <p:nvPr/>
        </p:nvSpPr>
        <p:spPr bwMode="auto">
          <a:xfrm>
            <a:off x="4241800" y="5281613"/>
            <a:ext cx="3887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期末结转：本年利润账户</a:t>
            </a:r>
            <a:endParaRPr lang="en-US" altLang="zh-CN"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5C82D243-BCDA-6536-247B-09B33D2D75C3}"/>
              </a:ext>
            </a:extLst>
          </p:cNvPr>
          <p:cNvSpPr>
            <a:spLocks noGrp="1" noChangeArrowheads="1"/>
          </p:cNvSpPr>
          <p:nvPr>
            <p:ph type="title"/>
          </p:nvPr>
        </p:nvSpPr>
        <p:spPr>
          <a:xfrm>
            <a:off x="2063750" y="836614"/>
            <a:ext cx="8135938" cy="4537075"/>
          </a:xfrm>
        </p:spPr>
        <p:txBody>
          <a:bodyPr/>
          <a:lstStyle/>
          <a:p>
            <a:pPr eaLnBrk="1" hangingPunct="1"/>
            <a:r>
              <a:rPr lang="zh-CN" altLang="en-US" sz="2400">
                <a:latin typeface="微软雅黑" panose="020B0503020204020204" pitchFamily="34" charset="-122"/>
                <a:ea typeface="微软雅黑" panose="020B0503020204020204" pitchFamily="34" charset="-122"/>
              </a:rPr>
              <a:t>所得税计算</a:t>
            </a:r>
            <a:br>
              <a:rPr lang="en-US" altLang="zh-CN" sz="2400">
                <a:latin typeface="微软雅黑" panose="020B0503020204020204" pitchFamily="34" charset="-122"/>
                <a:ea typeface="微软雅黑" panose="020B0503020204020204" pitchFamily="34" charset="-122"/>
              </a:rPr>
            </a:br>
            <a:br>
              <a:rPr lang="en-US" altLang="zh-CN" sz="2400">
                <a:latin typeface="微软雅黑" panose="020B0503020204020204" pitchFamily="34" charset="-122"/>
                <a:ea typeface="微软雅黑" panose="020B0503020204020204" pitchFamily="34" charset="-122"/>
              </a:rPr>
            </a:br>
            <a:r>
              <a:rPr lang="zh-CN" altLang="en-US" sz="2400">
                <a:latin typeface="微软雅黑" panose="020B0503020204020204" pitchFamily="34" charset="-122"/>
                <a:ea typeface="微软雅黑" panose="020B0503020204020204" pitchFamily="34" charset="-122"/>
              </a:rPr>
              <a:t>应纳税所得额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税前会计利润 </a:t>
            </a:r>
            <a:r>
              <a:rPr lang="en-US" altLang="zh-CN" sz="2400" b="1" u="sng">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税法规定应予调整的金额</a:t>
            </a:r>
            <a:br>
              <a:rPr lang="en-US" altLang="zh-CN" sz="2400">
                <a:latin typeface="微软雅黑" panose="020B0503020204020204" pitchFamily="34" charset="-122"/>
                <a:ea typeface="微软雅黑" panose="020B0503020204020204" pitchFamily="34" charset="-122"/>
              </a:rPr>
            </a:br>
            <a:br>
              <a:rPr lang="en-US" altLang="zh-CN" sz="2400">
                <a:latin typeface="微软雅黑" panose="020B0503020204020204" pitchFamily="34" charset="-122"/>
                <a:ea typeface="微软雅黑" panose="020B0503020204020204" pitchFamily="34" charset="-122"/>
              </a:rPr>
            </a:br>
            <a:r>
              <a:rPr lang="zh-CN" altLang="en-US" sz="2400">
                <a:latin typeface="微软雅黑" panose="020B0503020204020204" pitchFamily="34" charset="-122"/>
                <a:ea typeface="微软雅黑" panose="020B0503020204020204" pitchFamily="34" charset="-122"/>
              </a:rPr>
              <a:t>应交所得税</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应纳税所得额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所得税税率</a:t>
            </a:r>
            <a:endParaRPr lang="zh-CN"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a:extLst>
              <a:ext uri="{FF2B5EF4-FFF2-40B4-BE49-F238E27FC236}">
                <a16:creationId xmlns:a16="http://schemas.microsoft.com/office/drawing/2014/main" id="{1E74DC3B-7CF8-004B-FDA0-06EECDB76FDC}"/>
              </a:ext>
            </a:extLst>
          </p:cNvPr>
          <p:cNvSpPr>
            <a:spLocks noGrp="1" noChangeArrowheads="1"/>
          </p:cNvSpPr>
          <p:nvPr>
            <p:ph idx="1"/>
          </p:nvPr>
        </p:nvSpPr>
        <p:spPr>
          <a:xfrm>
            <a:off x="2855913" y="1196975"/>
            <a:ext cx="6591300" cy="377825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endParaRPr lang="en-US" altLang="zh-CN">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借：所得税费用  </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贷：应交税费</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应交所得税</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借：本年利润</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贷：所得税费用</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a:extLst>
              <a:ext uri="{FF2B5EF4-FFF2-40B4-BE49-F238E27FC236}">
                <a16:creationId xmlns:a16="http://schemas.microsoft.com/office/drawing/2014/main" id="{1E74DC3B-7CF8-004B-FDA0-06EECDB76FDC}"/>
              </a:ext>
            </a:extLst>
          </p:cNvPr>
          <p:cNvSpPr>
            <a:spLocks noGrp="1" noChangeArrowheads="1"/>
          </p:cNvSpPr>
          <p:nvPr>
            <p:ph idx="1"/>
          </p:nvPr>
        </p:nvSpPr>
        <p:spPr>
          <a:xfrm>
            <a:off x="2037522" y="1196974"/>
            <a:ext cx="7971182" cy="4170155"/>
          </a:xfrm>
        </p:spPr>
        <p:txBody>
          <a:bodyPr>
            <a:normAutofit fontScale="77500" lnSpcReduction="20000"/>
          </a:bodyPr>
          <a:lstStyle/>
          <a:p>
            <a:pPr marL="0" indent="0" eaLnBrk="1" hangingPunct="1">
              <a:lnSpc>
                <a:spcPct val="120000"/>
              </a:lnSpc>
              <a:spcBef>
                <a:spcPts val="0"/>
              </a:spcBef>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3-39</a:t>
            </a:r>
            <a:r>
              <a:rPr lang="zh-CN" altLang="en-US" dirty="0">
                <a:solidFill>
                  <a:srgbClr val="00B0F0"/>
                </a:solidFill>
                <a:latin typeface="微软雅黑" panose="020B0503020204020204" pitchFamily="34" charset="-122"/>
                <a:ea typeface="微软雅黑" panose="020B0503020204020204" pitchFamily="34" charset="-122"/>
              </a:rPr>
              <a:t>：续上例，经过上述结转后，“本年利润”科目的贷方发生额合计</a:t>
            </a:r>
            <a:r>
              <a:rPr lang="en-US" altLang="zh-CN" dirty="0">
                <a:solidFill>
                  <a:srgbClr val="00B0F0"/>
                </a:solidFill>
                <a:latin typeface="微软雅黑" panose="020B0503020204020204" pitchFamily="34" charset="-122"/>
                <a:ea typeface="微软雅黑" panose="020B0503020204020204" pitchFamily="34" charset="-122"/>
              </a:rPr>
              <a:t>790</a:t>
            </a:r>
            <a:r>
              <a:rPr lang="zh-CN" altLang="en-US" dirty="0">
                <a:solidFill>
                  <a:srgbClr val="00B0F0"/>
                </a:solidFill>
                <a:latin typeface="微软雅黑" panose="020B0503020204020204" pitchFamily="34" charset="-122"/>
                <a:ea typeface="微软雅黑" panose="020B0503020204020204" pitchFamily="34" charset="-122"/>
              </a:rPr>
              <a:t>万元减去借方发生额合计</a:t>
            </a:r>
            <a:r>
              <a:rPr lang="en-US" altLang="zh-CN" dirty="0">
                <a:solidFill>
                  <a:srgbClr val="00B0F0"/>
                </a:solidFill>
                <a:latin typeface="微软雅黑" panose="020B0503020204020204" pitchFamily="34" charset="-122"/>
                <a:ea typeface="微软雅黑" panose="020B0503020204020204" pitchFamily="34" charset="-122"/>
              </a:rPr>
              <a:t>630</a:t>
            </a:r>
            <a:r>
              <a:rPr lang="zh-CN" altLang="en-US" dirty="0">
                <a:solidFill>
                  <a:srgbClr val="00B0F0"/>
                </a:solidFill>
                <a:latin typeface="微软雅黑" panose="020B0503020204020204" pitchFamily="34" charset="-122"/>
                <a:ea typeface="微软雅黑" panose="020B0503020204020204" pitchFamily="34" charset="-122"/>
              </a:rPr>
              <a:t>万元即为税前会计利润</a:t>
            </a:r>
            <a:r>
              <a:rPr lang="en-US" altLang="zh-CN" dirty="0">
                <a:solidFill>
                  <a:srgbClr val="00B0F0"/>
                </a:solidFill>
                <a:latin typeface="微软雅黑" panose="020B0503020204020204" pitchFamily="34" charset="-122"/>
                <a:ea typeface="微软雅黑" panose="020B0503020204020204" pitchFamily="34" charset="-122"/>
              </a:rPr>
              <a:t>160</a:t>
            </a:r>
            <a:r>
              <a:rPr lang="zh-CN" altLang="en-US" dirty="0">
                <a:solidFill>
                  <a:srgbClr val="00B0F0"/>
                </a:solidFill>
                <a:latin typeface="微软雅黑" panose="020B0503020204020204" pitchFamily="34" charset="-122"/>
                <a:ea typeface="微软雅黑" panose="020B0503020204020204" pitchFamily="34" charset="-122"/>
              </a:rPr>
              <a:t>万元。</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假设乙公司</a:t>
            </a: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年度不存在所得税纳税调整因素。</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应交所得税＝</a:t>
            </a:r>
            <a:r>
              <a:rPr lang="en-US" altLang="zh-CN" dirty="0">
                <a:latin typeface="微软雅黑" panose="020B0503020204020204" pitchFamily="34" charset="-122"/>
                <a:ea typeface="微软雅黑" panose="020B0503020204020204" pitchFamily="34" charset="-122"/>
              </a:rPr>
              <a:t>160×25%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（万元）</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确认所得税费用：</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借：所得税费用　　　　　　　　 </a:t>
            </a:r>
            <a:r>
              <a:rPr lang="en-US" altLang="zh-CN" dirty="0">
                <a:latin typeface="微软雅黑" panose="020B0503020204020204" pitchFamily="34" charset="-122"/>
                <a:ea typeface="微软雅黑" panose="020B0503020204020204" pitchFamily="34" charset="-122"/>
              </a:rPr>
              <a:t>40</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贷：应交税费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应交所得税　　 </a:t>
            </a:r>
            <a:r>
              <a:rPr lang="en-US" altLang="zh-CN" dirty="0">
                <a:latin typeface="微软雅黑" panose="020B0503020204020204" pitchFamily="34" charset="-122"/>
                <a:ea typeface="微软雅黑" panose="020B0503020204020204" pitchFamily="34" charset="-122"/>
              </a:rPr>
              <a:t>40</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将所得税费用结转入“本年利润”科目：</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借：本年利润　　　　　　　　　 </a:t>
            </a:r>
            <a:r>
              <a:rPr lang="en-US" altLang="zh-CN" dirty="0">
                <a:latin typeface="微软雅黑" panose="020B0503020204020204" pitchFamily="34" charset="-122"/>
                <a:ea typeface="微软雅黑" panose="020B0503020204020204" pitchFamily="34" charset="-122"/>
              </a:rPr>
              <a:t>40</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贷：所得税费用　　　　　　　　 </a:t>
            </a:r>
            <a:r>
              <a:rPr lang="en-US" altLang="zh-CN" dirty="0">
                <a:latin typeface="微软雅黑" panose="020B0503020204020204" pitchFamily="34" charset="-122"/>
                <a:ea typeface="微软雅黑" panose="020B0503020204020204" pitchFamily="34" charset="-122"/>
              </a:rPr>
              <a:t>40</a:t>
            </a:r>
          </a:p>
        </p:txBody>
      </p:sp>
    </p:spTree>
    <p:extLst>
      <p:ext uri="{BB962C8B-B14F-4D97-AF65-F5344CB8AC3E}">
        <p14:creationId xmlns:p14="http://schemas.microsoft.com/office/powerpoint/2010/main" val="1326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6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6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D7D9A3B2-C537-2F82-29D4-C656EBEE1C42}"/>
              </a:ext>
            </a:extLst>
          </p:cNvPr>
          <p:cNvSpPr>
            <a:spLocks noGrp="1" noChangeArrowheads="1"/>
          </p:cNvSpPr>
          <p:nvPr>
            <p:ph idx="1"/>
          </p:nvPr>
        </p:nvSpPr>
        <p:spPr>
          <a:xfrm>
            <a:off x="2513014" y="1484314"/>
            <a:ext cx="7615237" cy="4681537"/>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可供分配利润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税后净利润</a:t>
            </a:r>
            <a:r>
              <a:rPr lang="en-US" altLang="zh-CN" sz="2400" dirty="0">
                <a:latin typeface="微软雅黑" panose="020B0503020204020204" pitchFamily="34" charset="-122"/>
                <a:ea typeface="微软雅黑" panose="020B0503020204020204" pitchFamily="34" charset="-122"/>
              </a:rPr>
              <a:t>+</a:t>
            </a:r>
          </a:p>
          <a:p>
            <a:pPr marL="0" indent="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年初未分配利润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年初未弥补亏损</a:t>
            </a:r>
            <a:r>
              <a:rPr lang="en-US" altLang="zh-CN" sz="2400" dirty="0">
                <a:latin typeface="微软雅黑" panose="020B0503020204020204" pitchFamily="34" charset="-122"/>
                <a:ea typeface="微软雅黑" panose="020B0503020204020204" pitchFamily="34" charset="-122"/>
              </a:rPr>
              <a:t>)+</a:t>
            </a:r>
          </a:p>
          <a:p>
            <a:pPr marL="0" indent="0">
              <a:buNone/>
              <a:defRPr/>
            </a:pPr>
            <a:r>
              <a:rPr lang="zh-CN" altLang="en-US" sz="2400" dirty="0">
                <a:latin typeface="微软雅黑" panose="020B0503020204020204" pitchFamily="34" charset="-122"/>
                <a:ea typeface="微软雅黑" panose="020B0503020204020204" pitchFamily="34" charset="-122"/>
              </a:rPr>
              <a:t>                          其他转入（盈余公积弥补亏损）</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可供分配利润按下列顺序分配：</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提取法定盈余公积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应付优先股股利</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提取任意盈余公积</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应付普通股股利</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转作资本（或股本）的普通股股利（送红股）</a:t>
            </a: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p:txBody>
      </p:sp>
      <p:sp>
        <p:nvSpPr>
          <p:cNvPr id="195587" name="Rectangle 2">
            <a:extLst>
              <a:ext uri="{FF2B5EF4-FFF2-40B4-BE49-F238E27FC236}">
                <a16:creationId xmlns:a16="http://schemas.microsoft.com/office/drawing/2014/main" id="{EBC6BD5D-FA0D-2AC5-46F6-B20F9FBCA21B}"/>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三、利润分配的核算</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3">
            <a:extLst>
              <a:ext uri="{FF2B5EF4-FFF2-40B4-BE49-F238E27FC236}">
                <a16:creationId xmlns:a16="http://schemas.microsoft.com/office/drawing/2014/main" id="{D877EEF6-90D0-F0CB-6B67-2D49C8A0348E}"/>
              </a:ext>
            </a:extLst>
          </p:cNvPr>
          <p:cNvSpPr>
            <a:spLocks noGrp="1" noChangeArrowheads="1"/>
          </p:cNvSpPr>
          <p:nvPr>
            <p:ph idx="1"/>
          </p:nvPr>
        </p:nvSpPr>
        <p:spPr>
          <a:xfrm>
            <a:off x="2513013" y="1484314"/>
            <a:ext cx="7345362" cy="4321175"/>
          </a:xfrm>
        </p:spPr>
        <p:txBody>
          <a:bodyPr/>
          <a:lstStyle/>
          <a:p>
            <a:pPr marL="0" indent="0">
              <a:buNone/>
            </a:pPr>
            <a:r>
              <a:rPr lang="zh-CN" altLang="en-US">
                <a:latin typeface="微软雅黑" panose="020B0503020204020204" pitchFamily="34" charset="-122"/>
                <a:ea typeface="微软雅黑" panose="020B0503020204020204" pitchFamily="34" charset="-122"/>
              </a:rPr>
              <a:t>会计账户：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利润分配</a:t>
            </a:r>
            <a:r>
              <a:rPr lang="zh-CN" altLang="en-US" sz="2400">
                <a:latin typeface="微软雅黑" panose="020B0503020204020204" pitchFamily="34" charset="-122"/>
                <a:ea typeface="微软雅黑" panose="020B0503020204020204" pitchFamily="34" charset="-122"/>
              </a:rPr>
              <a:t>（所有者权益类账户）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盈余公积</a:t>
            </a:r>
            <a:r>
              <a:rPr lang="zh-CN" altLang="en-US" sz="2400">
                <a:latin typeface="微软雅黑" panose="020B0503020204020204" pitchFamily="34" charset="-122"/>
                <a:ea typeface="微软雅黑" panose="020B0503020204020204" pitchFamily="34" charset="-122"/>
              </a:rPr>
              <a:t>（所有者权益类账户）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应付股利</a:t>
            </a:r>
            <a:r>
              <a:rPr lang="zh-CN" altLang="en-US" sz="2400">
                <a:latin typeface="微软雅黑" panose="020B0503020204020204" pitchFamily="34" charset="-122"/>
                <a:ea typeface="微软雅黑" panose="020B0503020204020204" pitchFamily="34" charset="-122"/>
              </a:rPr>
              <a:t>（负债类账户）</a:t>
            </a:r>
            <a:endParaRPr lang="en-US" altLang="zh-CN" sz="2400">
              <a:latin typeface="微软雅黑" panose="020B0503020204020204" pitchFamily="34" charset="-122"/>
              <a:ea typeface="微软雅黑" panose="020B0503020204020204" pitchFamily="34" charset="-122"/>
            </a:endParaRPr>
          </a:p>
          <a:p>
            <a:pPr marL="0" indent="0">
              <a:buNone/>
            </a:pPr>
            <a:endParaRPr lang="en-US" altLang="zh-CN" sz="2400">
              <a:latin typeface="微软雅黑" panose="020B0503020204020204" pitchFamily="34" charset="-122"/>
              <a:ea typeface="微软雅黑" panose="020B0503020204020204" pitchFamily="34" charset="-122"/>
            </a:endParaRPr>
          </a:p>
        </p:txBody>
      </p:sp>
      <p:sp>
        <p:nvSpPr>
          <p:cNvPr id="196611" name="Rectangle 2">
            <a:extLst>
              <a:ext uri="{FF2B5EF4-FFF2-40B4-BE49-F238E27FC236}">
                <a16:creationId xmlns:a16="http://schemas.microsoft.com/office/drawing/2014/main" id="{AB61987D-8DBE-F675-BBCA-10123D0E9DDB}"/>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三、利润分配的核算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F8F5A75A-7D36-BAF4-8157-1D799BA2F855}"/>
              </a:ext>
            </a:extLst>
          </p:cNvPr>
          <p:cNvSpPr>
            <a:spLocks noGrp="1" noChangeArrowheads="1"/>
          </p:cNvSpPr>
          <p:nvPr>
            <p:ph idx="1"/>
          </p:nvPr>
        </p:nvSpPr>
        <p:spPr>
          <a:xfrm>
            <a:off x="2640013" y="620713"/>
            <a:ext cx="6769100" cy="5410200"/>
          </a:xfrm>
        </p:spPr>
        <p:txBody>
          <a:bodyPr rtlCol="0">
            <a:normAutofit/>
          </a:bodyPr>
          <a:lstStyle/>
          <a:p>
            <a:pPr>
              <a:buNone/>
              <a:defRPr/>
            </a:pPr>
            <a:r>
              <a:rPr lang="zh-CN" altLang="en-US" sz="3600" dirty="0">
                <a:latin typeface="+mn-ea"/>
              </a:rPr>
              <a:t>会计分录</a:t>
            </a:r>
            <a:endParaRPr lang="en-US" altLang="zh-CN" sz="3600" dirty="0">
              <a:latin typeface="+mn-ea"/>
            </a:endParaRPr>
          </a:p>
          <a:p>
            <a:pPr>
              <a:buNone/>
              <a:defRPr/>
            </a:pPr>
            <a:endParaRPr lang="zh-CN" altLang="en-US" sz="3600" dirty="0">
              <a:latin typeface="+mn-ea"/>
            </a:endParaRPr>
          </a:p>
          <a:p>
            <a:pPr>
              <a:buNone/>
              <a:defRPr/>
            </a:pPr>
            <a:r>
              <a:rPr lang="zh-CN" altLang="en-US" sz="3600" dirty="0">
                <a:latin typeface="+mn-ea"/>
              </a:rPr>
              <a:t>借：银行存款</a:t>
            </a:r>
          </a:p>
          <a:p>
            <a:pPr>
              <a:buNone/>
              <a:defRPr/>
            </a:pPr>
            <a:r>
              <a:rPr lang="zh-CN" altLang="en-US" sz="3600" dirty="0">
                <a:latin typeface="+mn-ea"/>
              </a:rPr>
              <a:t>    </a:t>
            </a:r>
          </a:p>
          <a:p>
            <a:pPr>
              <a:buNone/>
              <a:defRPr/>
            </a:pPr>
            <a:r>
              <a:rPr lang="zh-CN" altLang="en-US" sz="3600" dirty="0">
                <a:latin typeface="+mn-ea"/>
              </a:rPr>
              <a:t>    贷：短期借款</a:t>
            </a:r>
          </a:p>
          <a:p>
            <a:pPr>
              <a:buNone/>
              <a:defRPr/>
            </a:pPr>
            <a:r>
              <a:rPr lang="zh-CN" altLang="en-US" sz="3600" dirty="0">
                <a:latin typeface="+mn-ea"/>
              </a:rPr>
              <a:t>       （长期借款）</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3">
            <a:extLst>
              <a:ext uri="{FF2B5EF4-FFF2-40B4-BE49-F238E27FC236}">
                <a16:creationId xmlns:a16="http://schemas.microsoft.com/office/drawing/2014/main" id="{83BAE4A3-9A49-7C35-DB20-72D0DB5A8303}"/>
              </a:ext>
            </a:extLst>
          </p:cNvPr>
          <p:cNvSpPr>
            <a:spLocks noGrp="1" noChangeArrowheads="1"/>
          </p:cNvSpPr>
          <p:nvPr>
            <p:ph idx="1"/>
          </p:nvPr>
        </p:nvSpPr>
        <p:spPr>
          <a:xfrm>
            <a:off x="2513013" y="1484314"/>
            <a:ext cx="7345362" cy="4321175"/>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利润分配</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核算企业利润的分配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或亏损的弥补</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和历年分配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或弥补</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后的余额。</a:t>
            </a:r>
            <a:endParaRPr lang="en-US" altLang="zh-CN" sz="2400">
              <a:latin typeface="微软雅黑" panose="020B0503020204020204" pitchFamily="34" charset="-122"/>
              <a:ea typeface="微软雅黑" panose="020B0503020204020204" pitchFamily="34" charset="-122"/>
            </a:endParaRPr>
          </a:p>
        </p:txBody>
      </p:sp>
      <p:sp>
        <p:nvSpPr>
          <p:cNvPr id="197635" name="Rectangle 2">
            <a:extLst>
              <a:ext uri="{FF2B5EF4-FFF2-40B4-BE49-F238E27FC236}">
                <a16:creationId xmlns:a16="http://schemas.microsoft.com/office/drawing/2014/main" id="{A1376B0C-AFC2-239A-9DC8-7BD06F291454}"/>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三、利润分配的核算</a:t>
            </a:r>
          </a:p>
        </p:txBody>
      </p:sp>
      <p:sp>
        <p:nvSpPr>
          <p:cNvPr id="197636" name="Text Box 10">
            <a:extLst>
              <a:ext uri="{FF2B5EF4-FFF2-40B4-BE49-F238E27FC236}">
                <a16:creationId xmlns:a16="http://schemas.microsoft.com/office/drawing/2014/main" id="{71E3D303-714D-DCBB-A602-20EBE03F5B13}"/>
              </a:ext>
            </a:extLst>
          </p:cNvPr>
          <p:cNvSpPr txBox="1">
            <a:spLocks noChangeArrowheads="1"/>
          </p:cNvSpPr>
          <p:nvPr/>
        </p:nvSpPr>
        <p:spPr bwMode="auto">
          <a:xfrm>
            <a:off x="5016501" y="3089275"/>
            <a:ext cx="28797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利润分配</a:t>
            </a:r>
          </a:p>
        </p:txBody>
      </p:sp>
      <p:sp>
        <p:nvSpPr>
          <p:cNvPr id="197637" name="Line 12">
            <a:extLst>
              <a:ext uri="{FF2B5EF4-FFF2-40B4-BE49-F238E27FC236}">
                <a16:creationId xmlns:a16="http://schemas.microsoft.com/office/drawing/2014/main" id="{BE0F8C1C-60EE-7BAE-D3F0-14E9C0BC24B9}"/>
              </a:ext>
            </a:extLst>
          </p:cNvPr>
          <p:cNvSpPr>
            <a:spLocks noChangeShapeType="1"/>
          </p:cNvSpPr>
          <p:nvPr/>
        </p:nvSpPr>
        <p:spPr bwMode="auto">
          <a:xfrm>
            <a:off x="3000375" y="364490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7638" name="Line 13">
            <a:extLst>
              <a:ext uri="{FF2B5EF4-FFF2-40B4-BE49-F238E27FC236}">
                <a16:creationId xmlns:a16="http://schemas.microsoft.com/office/drawing/2014/main" id="{FA753140-FC4B-0506-878E-0ADCEB6EC5B2}"/>
              </a:ext>
            </a:extLst>
          </p:cNvPr>
          <p:cNvSpPr>
            <a:spLocks noChangeShapeType="1"/>
          </p:cNvSpPr>
          <p:nvPr/>
        </p:nvSpPr>
        <p:spPr bwMode="auto">
          <a:xfrm>
            <a:off x="5859464" y="3644900"/>
            <a:ext cx="20637" cy="15128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7639" name="Text Box 14">
            <a:extLst>
              <a:ext uri="{FF2B5EF4-FFF2-40B4-BE49-F238E27FC236}">
                <a16:creationId xmlns:a16="http://schemas.microsoft.com/office/drawing/2014/main" id="{85423F44-75D7-79D0-31C4-4F18766FCE5E}"/>
              </a:ext>
            </a:extLst>
          </p:cNvPr>
          <p:cNvSpPr txBox="1">
            <a:spLocks noChangeArrowheads="1"/>
          </p:cNvSpPr>
          <p:nvPr/>
        </p:nvSpPr>
        <p:spPr bwMode="auto">
          <a:xfrm>
            <a:off x="3200401" y="3778250"/>
            <a:ext cx="3255963"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利润的各项分配</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97640" name="Line 16">
            <a:extLst>
              <a:ext uri="{FF2B5EF4-FFF2-40B4-BE49-F238E27FC236}">
                <a16:creationId xmlns:a16="http://schemas.microsoft.com/office/drawing/2014/main" id="{904EC5BB-A23D-CFA2-EFA4-582FCFE599AF}"/>
              </a:ext>
            </a:extLst>
          </p:cNvPr>
          <p:cNvSpPr>
            <a:spLocks noChangeShapeType="1"/>
          </p:cNvSpPr>
          <p:nvPr/>
        </p:nvSpPr>
        <p:spPr bwMode="auto">
          <a:xfrm flipV="1">
            <a:off x="3000376" y="4429125"/>
            <a:ext cx="5789613" cy="79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7641" name="Text Box 15">
            <a:extLst>
              <a:ext uri="{FF2B5EF4-FFF2-40B4-BE49-F238E27FC236}">
                <a16:creationId xmlns:a16="http://schemas.microsoft.com/office/drawing/2014/main" id="{42B58188-81D4-5913-6A97-6CFCB92D37BE}"/>
              </a:ext>
            </a:extLst>
          </p:cNvPr>
          <p:cNvSpPr txBox="1">
            <a:spLocks noChangeArrowheads="1"/>
          </p:cNvSpPr>
          <p:nvPr/>
        </p:nvSpPr>
        <p:spPr bwMode="auto">
          <a:xfrm>
            <a:off x="6046789" y="4664075"/>
            <a:ext cx="3887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余（未分配利润）</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197642" name="Text Box 14">
            <a:extLst>
              <a:ext uri="{FF2B5EF4-FFF2-40B4-BE49-F238E27FC236}">
                <a16:creationId xmlns:a16="http://schemas.microsoft.com/office/drawing/2014/main" id="{2E9D4ADB-D4EE-5859-2BA2-BE0300116766}"/>
              </a:ext>
            </a:extLst>
          </p:cNvPr>
          <p:cNvSpPr txBox="1">
            <a:spLocks noChangeArrowheads="1"/>
          </p:cNvSpPr>
          <p:nvPr/>
        </p:nvSpPr>
        <p:spPr bwMode="auto">
          <a:xfrm>
            <a:off x="5929313" y="3767138"/>
            <a:ext cx="3255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实现的净利润转入</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97643" name="Text Box 15">
            <a:extLst>
              <a:ext uri="{FF2B5EF4-FFF2-40B4-BE49-F238E27FC236}">
                <a16:creationId xmlns:a16="http://schemas.microsoft.com/office/drawing/2014/main" id="{E210E4C6-77E0-7E06-B015-F39C34CB27E5}"/>
              </a:ext>
            </a:extLst>
          </p:cNvPr>
          <p:cNvSpPr txBox="1">
            <a:spLocks noChangeArrowheads="1"/>
          </p:cNvSpPr>
          <p:nvPr/>
        </p:nvSpPr>
        <p:spPr bwMode="auto">
          <a:xfrm>
            <a:off x="3287714" y="4664075"/>
            <a:ext cx="3887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00B0F0"/>
                </a:solidFill>
                <a:latin typeface="微软雅黑" panose="020B0503020204020204" pitchFamily="34" charset="-122"/>
                <a:ea typeface="微软雅黑" panose="020B0503020204020204" pitchFamily="34" charset="-122"/>
              </a:rPr>
              <a:t>余（未弥补亏损）</a:t>
            </a:r>
            <a:endParaRPr lang="en-US" altLang="zh-CN" sz="2000" b="1">
              <a:solidFill>
                <a:srgbClr val="00B0F0"/>
              </a:solidFill>
              <a:latin typeface="微软雅黑" panose="020B0503020204020204" pitchFamily="34" charset="-122"/>
              <a:ea typeface="微软雅黑" panose="020B0503020204020204" pitchFamily="34" charset="-122"/>
            </a:endParaRPr>
          </a:p>
        </p:txBody>
      </p:sp>
      <p:sp>
        <p:nvSpPr>
          <p:cNvPr id="197644" name="Text Box 15">
            <a:extLst>
              <a:ext uri="{FF2B5EF4-FFF2-40B4-BE49-F238E27FC236}">
                <a16:creationId xmlns:a16="http://schemas.microsoft.com/office/drawing/2014/main" id="{F3F4304A-6CB1-36AF-4883-008DACB0A9EC}"/>
              </a:ext>
            </a:extLst>
          </p:cNvPr>
          <p:cNvSpPr txBox="1">
            <a:spLocks noChangeArrowheads="1"/>
          </p:cNvSpPr>
          <p:nvPr/>
        </p:nvSpPr>
        <p:spPr bwMode="auto">
          <a:xfrm>
            <a:off x="3279776" y="5595938"/>
            <a:ext cx="3889375"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余额在贷方：未分配利润</a:t>
            </a:r>
            <a:endParaRPr lang="en-US" altLang="zh-CN" sz="2000" b="1">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余额在借方：未弥补亏损</a:t>
            </a:r>
            <a:endParaRPr lang="en-US" altLang="zh-CN" sz="20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3">
            <a:extLst>
              <a:ext uri="{FF2B5EF4-FFF2-40B4-BE49-F238E27FC236}">
                <a16:creationId xmlns:a16="http://schemas.microsoft.com/office/drawing/2014/main" id="{57E928F6-7ACC-657F-B16B-68663CFCB4D5}"/>
              </a:ext>
            </a:extLst>
          </p:cNvPr>
          <p:cNvSpPr>
            <a:spLocks noGrp="1" noChangeArrowheads="1"/>
          </p:cNvSpPr>
          <p:nvPr>
            <p:ph idx="1"/>
          </p:nvPr>
        </p:nvSpPr>
        <p:spPr>
          <a:xfrm>
            <a:off x="2513013" y="1484314"/>
            <a:ext cx="7345362" cy="4321175"/>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盈余公积</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核算企业从净利润中提取的盈余公积。</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法定盈余公积</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任意盈余公积</a:t>
            </a:r>
            <a:endParaRPr lang="en-US" altLang="zh-CN" sz="2400">
              <a:latin typeface="微软雅黑" panose="020B0503020204020204" pitchFamily="34" charset="-122"/>
              <a:ea typeface="微软雅黑" panose="020B0503020204020204" pitchFamily="34" charset="-122"/>
            </a:endParaRPr>
          </a:p>
        </p:txBody>
      </p:sp>
      <p:sp>
        <p:nvSpPr>
          <p:cNvPr id="198659" name="Rectangle 2">
            <a:extLst>
              <a:ext uri="{FF2B5EF4-FFF2-40B4-BE49-F238E27FC236}">
                <a16:creationId xmlns:a16="http://schemas.microsoft.com/office/drawing/2014/main" id="{51B21172-7EA9-81B1-3964-AF6342B91E66}"/>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三、利润分配的核算</a:t>
            </a:r>
          </a:p>
        </p:txBody>
      </p:sp>
      <p:sp>
        <p:nvSpPr>
          <p:cNvPr id="198660" name="Text Box 10">
            <a:extLst>
              <a:ext uri="{FF2B5EF4-FFF2-40B4-BE49-F238E27FC236}">
                <a16:creationId xmlns:a16="http://schemas.microsoft.com/office/drawing/2014/main" id="{20D8AA1D-FB74-64D1-DA8C-919823F0C6F1}"/>
              </a:ext>
            </a:extLst>
          </p:cNvPr>
          <p:cNvSpPr txBox="1">
            <a:spLocks noChangeArrowheads="1"/>
          </p:cNvSpPr>
          <p:nvPr/>
        </p:nvSpPr>
        <p:spPr bwMode="auto">
          <a:xfrm>
            <a:off x="4948239" y="3908426"/>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盈余公积</a:t>
            </a:r>
          </a:p>
        </p:txBody>
      </p:sp>
      <p:sp>
        <p:nvSpPr>
          <p:cNvPr id="198661" name="Line 12">
            <a:extLst>
              <a:ext uri="{FF2B5EF4-FFF2-40B4-BE49-F238E27FC236}">
                <a16:creationId xmlns:a16="http://schemas.microsoft.com/office/drawing/2014/main" id="{92C26B87-457F-BECA-5C40-9089393BF865}"/>
              </a:ext>
            </a:extLst>
          </p:cNvPr>
          <p:cNvSpPr>
            <a:spLocks noChangeShapeType="1"/>
          </p:cNvSpPr>
          <p:nvPr/>
        </p:nvSpPr>
        <p:spPr bwMode="auto">
          <a:xfrm>
            <a:off x="2932113" y="4465639"/>
            <a:ext cx="5734050" cy="15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2" name="Line 13">
            <a:extLst>
              <a:ext uri="{FF2B5EF4-FFF2-40B4-BE49-F238E27FC236}">
                <a16:creationId xmlns:a16="http://schemas.microsoft.com/office/drawing/2014/main" id="{5AE7F8E3-C6B3-A81F-3C6E-27CB98F9E5ED}"/>
              </a:ext>
            </a:extLst>
          </p:cNvPr>
          <p:cNvSpPr>
            <a:spLocks noChangeShapeType="1"/>
          </p:cNvSpPr>
          <p:nvPr/>
        </p:nvSpPr>
        <p:spPr bwMode="auto">
          <a:xfrm>
            <a:off x="5791200" y="4465638"/>
            <a:ext cx="20638" cy="1511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3" name="Text Box 14">
            <a:extLst>
              <a:ext uri="{FF2B5EF4-FFF2-40B4-BE49-F238E27FC236}">
                <a16:creationId xmlns:a16="http://schemas.microsoft.com/office/drawing/2014/main" id="{D44E3AEB-7261-F9EC-8DE2-F161ADDEF830}"/>
              </a:ext>
            </a:extLst>
          </p:cNvPr>
          <p:cNvSpPr txBox="1">
            <a:spLocks noChangeArrowheads="1"/>
          </p:cNvSpPr>
          <p:nvPr/>
        </p:nvSpPr>
        <p:spPr bwMode="auto">
          <a:xfrm>
            <a:off x="2139950" y="4651375"/>
            <a:ext cx="4248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弥补亏损</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转增资本或送新股</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98664" name="Line 16">
            <a:extLst>
              <a:ext uri="{FF2B5EF4-FFF2-40B4-BE49-F238E27FC236}">
                <a16:creationId xmlns:a16="http://schemas.microsoft.com/office/drawing/2014/main" id="{E703FDD3-903F-4727-4489-C499F89B61DB}"/>
              </a:ext>
            </a:extLst>
          </p:cNvPr>
          <p:cNvSpPr>
            <a:spLocks noChangeShapeType="1"/>
          </p:cNvSpPr>
          <p:nvPr/>
        </p:nvSpPr>
        <p:spPr bwMode="auto">
          <a:xfrm flipV="1">
            <a:off x="2932113" y="5249863"/>
            <a:ext cx="5789612" cy="63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8665" name="Text Box 15">
            <a:extLst>
              <a:ext uri="{FF2B5EF4-FFF2-40B4-BE49-F238E27FC236}">
                <a16:creationId xmlns:a16="http://schemas.microsoft.com/office/drawing/2014/main" id="{A8D69B1D-462F-4861-EAF5-479B7540AA82}"/>
              </a:ext>
            </a:extLst>
          </p:cNvPr>
          <p:cNvSpPr txBox="1">
            <a:spLocks noChangeArrowheads="1"/>
          </p:cNvSpPr>
          <p:nvPr/>
        </p:nvSpPr>
        <p:spPr bwMode="auto">
          <a:xfrm>
            <a:off x="5978526" y="5483225"/>
            <a:ext cx="3889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余（盈余公积余额）</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198666" name="Text Box 14">
            <a:extLst>
              <a:ext uri="{FF2B5EF4-FFF2-40B4-BE49-F238E27FC236}">
                <a16:creationId xmlns:a16="http://schemas.microsoft.com/office/drawing/2014/main" id="{DA4AB225-BC3C-2F8C-7850-409925696FF8}"/>
              </a:ext>
            </a:extLst>
          </p:cNvPr>
          <p:cNvSpPr txBox="1">
            <a:spLocks noChangeArrowheads="1"/>
          </p:cNvSpPr>
          <p:nvPr/>
        </p:nvSpPr>
        <p:spPr bwMode="auto">
          <a:xfrm>
            <a:off x="5857876" y="4616450"/>
            <a:ext cx="3254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提取的盈余公积</a:t>
            </a:r>
            <a:r>
              <a:rPr lang="en-US" altLang="zh-CN" sz="2000" b="1">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3">
            <a:extLst>
              <a:ext uri="{FF2B5EF4-FFF2-40B4-BE49-F238E27FC236}">
                <a16:creationId xmlns:a16="http://schemas.microsoft.com/office/drawing/2014/main" id="{50978588-1443-C35F-D1C7-1FB3593CA659}"/>
              </a:ext>
            </a:extLst>
          </p:cNvPr>
          <p:cNvSpPr>
            <a:spLocks noGrp="1" noChangeArrowheads="1"/>
          </p:cNvSpPr>
          <p:nvPr>
            <p:ph idx="1"/>
          </p:nvPr>
        </p:nvSpPr>
        <p:spPr>
          <a:xfrm>
            <a:off x="2351088" y="476250"/>
            <a:ext cx="7651750" cy="6237288"/>
          </a:xfrm>
        </p:spPr>
        <p:txBody>
          <a:bodyPr/>
          <a:lstStyle/>
          <a:p>
            <a:pPr marL="0" indent="0" algn="just">
              <a:buNone/>
            </a:pPr>
            <a:r>
              <a:rPr lang="zh-CN" altLang="en-US" sz="2400">
                <a:solidFill>
                  <a:srgbClr val="00B0F0"/>
                </a:solidFill>
                <a:latin typeface="微软雅黑" panose="020B0503020204020204" pitchFamily="34" charset="-122"/>
                <a:ea typeface="微软雅黑" panose="020B0503020204020204" pitchFamily="34" charset="-122"/>
              </a:rPr>
              <a:t>法定盈余公积</a:t>
            </a:r>
            <a:r>
              <a:rPr lang="zh-CN" altLang="en-US" sz="2400">
                <a:latin typeface="微软雅黑" panose="020B0503020204020204" pitchFamily="34" charset="-122"/>
                <a:ea typeface="微软雅黑" panose="020B0503020204020204" pitchFamily="34" charset="-122"/>
              </a:rPr>
              <a:t>：按照税后净利润的</a:t>
            </a:r>
            <a:r>
              <a:rPr lang="en-US" altLang="zh-CN" sz="2400">
                <a:latin typeface="微软雅黑" panose="020B0503020204020204" pitchFamily="34" charset="-122"/>
                <a:ea typeface="微软雅黑" panose="020B0503020204020204" pitchFamily="34" charset="-122"/>
              </a:rPr>
              <a:t>10%</a:t>
            </a:r>
            <a:r>
              <a:rPr lang="zh-CN" altLang="en-US" sz="2400">
                <a:latin typeface="微软雅黑" panose="020B0503020204020204" pitchFamily="34" charset="-122"/>
                <a:ea typeface="微软雅黑" panose="020B0503020204020204" pitchFamily="34" charset="-122"/>
              </a:rPr>
              <a:t>计提的盈余公积。</a:t>
            </a: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当法定盈余公积累计金额达到企业注册资本的</a:t>
            </a:r>
            <a:r>
              <a:rPr lang="en-US" altLang="zh-CN" sz="2400">
                <a:latin typeface="微软雅黑" panose="020B0503020204020204" pitchFamily="34" charset="-122"/>
                <a:ea typeface="微软雅黑" panose="020B0503020204020204" pitchFamily="34" charset="-122"/>
              </a:rPr>
              <a:t>50%</a:t>
            </a:r>
            <a:r>
              <a:rPr lang="zh-CN" altLang="en-US" sz="2400">
                <a:latin typeface="微软雅黑" panose="020B0503020204020204" pitchFamily="34" charset="-122"/>
                <a:ea typeface="微软雅黑" panose="020B0503020204020204" pitchFamily="34" charset="-122"/>
              </a:rPr>
              <a:t>以上时，可以不再提取。</a:t>
            </a:r>
            <a:endParaRPr lang="en-US" altLang="zh-CN" sz="2400">
              <a:latin typeface="微软雅黑" panose="020B0503020204020204" pitchFamily="34" charset="-122"/>
              <a:ea typeface="微软雅黑" panose="020B0503020204020204" pitchFamily="34" charset="-122"/>
            </a:endParaRP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法定盈余公积的用途：</a:t>
            </a:r>
            <a:endParaRPr lang="en-US" altLang="zh-CN" sz="2400">
              <a:latin typeface="微软雅黑" panose="020B0503020204020204" pitchFamily="34" charset="-122"/>
              <a:ea typeface="微软雅黑" panose="020B0503020204020204" pitchFamily="34" charset="-122"/>
            </a:endParaRPr>
          </a:p>
          <a:p>
            <a:pPr marL="0" indent="0" algn="just">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弥补公司亏损；</a:t>
            </a:r>
          </a:p>
          <a:p>
            <a:pPr marL="0" indent="0" algn="just">
              <a:buNone/>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扩大公司生产经营；</a:t>
            </a:r>
          </a:p>
          <a:p>
            <a:pPr marL="0" indent="0" algn="just">
              <a:buNone/>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转增公司资本</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转增时所留存的该科目余额不得少于转增前注册资本的</a:t>
            </a:r>
            <a:r>
              <a:rPr lang="en-US" altLang="zh-CN" sz="2400">
                <a:latin typeface="微软雅黑" panose="020B0503020204020204" pitchFamily="34" charset="-122"/>
                <a:ea typeface="微软雅黑" panose="020B0503020204020204" pitchFamily="34" charset="-122"/>
              </a:rPr>
              <a:t>25%)</a:t>
            </a:r>
          </a:p>
          <a:p>
            <a:pPr marL="0" indent="0" algn="just">
              <a:buNone/>
            </a:pP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solidFill>
                  <a:srgbClr val="00B0F0"/>
                </a:solidFill>
                <a:latin typeface="微软雅黑" panose="020B0503020204020204" pitchFamily="34" charset="-122"/>
                <a:ea typeface="微软雅黑" panose="020B0503020204020204" pitchFamily="34" charset="-122"/>
              </a:rPr>
              <a:t>任意盈余公积</a:t>
            </a:r>
            <a:r>
              <a:rPr lang="zh-CN" altLang="en-US" sz="2400">
                <a:latin typeface="微软雅黑" panose="020B0503020204020204" pitchFamily="34" charset="-122"/>
                <a:ea typeface="微软雅黑" panose="020B0503020204020204" pitchFamily="34" charset="-122"/>
              </a:rPr>
              <a:t>：企业自愿计提，是否计提及计提多少由企业董事会或股东大会决定。目的是减少当期可以分派股利的利润额，保持财力以应付特殊情况。</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3">
            <a:extLst>
              <a:ext uri="{FF2B5EF4-FFF2-40B4-BE49-F238E27FC236}">
                <a16:creationId xmlns:a16="http://schemas.microsoft.com/office/drawing/2014/main" id="{E8D3FFC4-8902-F66A-B3BC-E95C4D15C6B6}"/>
              </a:ext>
            </a:extLst>
          </p:cNvPr>
          <p:cNvSpPr>
            <a:spLocks noGrp="1" noChangeArrowheads="1"/>
          </p:cNvSpPr>
          <p:nvPr>
            <p:ph idx="1"/>
          </p:nvPr>
        </p:nvSpPr>
        <p:spPr>
          <a:xfrm>
            <a:off x="2513013" y="1484314"/>
            <a:ext cx="7345362" cy="4321175"/>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应付股利</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核算企业经董事会或股东大会，或类似机构决议确定分配的现金股利或利润。</a:t>
            </a:r>
            <a:endParaRPr lang="en-US" altLang="zh-CN" sz="2400">
              <a:latin typeface="微软雅黑" panose="020B0503020204020204" pitchFamily="34" charset="-122"/>
              <a:ea typeface="微软雅黑" panose="020B0503020204020204" pitchFamily="34" charset="-122"/>
            </a:endParaRPr>
          </a:p>
        </p:txBody>
      </p:sp>
      <p:sp>
        <p:nvSpPr>
          <p:cNvPr id="200707" name="Rectangle 2">
            <a:extLst>
              <a:ext uri="{FF2B5EF4-FFF2-40B4-BE49-F238E27FC236}">
                <a16:creationId xmlns:a16="http://schemas.microsoft.com/office/drawing/2014/main" id="{4BEC6E4F-BD23-8615-CDC5-F2F0C0C7107F}"/>
              </a:ext>
            </a:extLst>
          </p:cNvPr>
          <p:cNvSpPr>
            <a:spLocks noGrp="1" noChangeArrowheads="1"/>
          </p:cNvSpPr>
          <p:nvPr>
            <p:ph type="title"/>
          </p:nvPr>
        </p:nvSpPr>
        <p:spPr>
          <a:xfrm>
            <a:off x="2495550" y="476251"/>
            <a:ext cx="6859588" cy="823913"/>
          </a:xfrm>
        </p:spPr>
        <p:txBody>
          <a:bodyPr/>
          <a:lstStyle/>
          <a:p>
            <a:pPr eaLnBrk="1" hangingPunct="1"/>
            <a:r>
              <a:rPr lang="zh-CN" altLang="en-US" sz="3200">
                <a:latin typeface="微软雅黑" panose="020B0503020204020204" pitchFamily="34" charset="-122"/>
                <a:ea typeface="微软雅黑" panose="020B0503020204020204" pitchFamily="34" charset="-122"/>
              </a:rPr>
              <a:t>三、利润分配的核算</a:t>
            </a:r>
          </a:p>
        </p:txBody>
      </p:sp>
      <p:sp>
        <p:nvSpPr>
          <p:cNvPr id="200708" name="Text Box 10">
            <a:extLst>
              <a:ext uri="{FF2B5EF4-FFF2-40B4-BE49-F238E27FC236}">
                <a16:creationId xmlns:a16="http://schemas.microsoft.com/office/drawing/2014/main" id="{86838177-A657-9DE0-115B-35B06A263EBC}"/>
              </a:ext>
            </a:extLst>
          </p:cNvPr>
          <p:cNvSpPr txBox="1">
            <a:spLocks noChangeArrowheads="1"/>
          </p:cNvSpPr>
          <p:nvPr/>
        </p:nvSpPr>
        <p:spPr bwMode="auto">
          <a:xfrm>
            <a:off x="4943476" y="3376614"/>
            <a:ext cx="28797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应付股利</a:t>
            </a:r>
          </a:p>
        </p:txBody>
      </p:sp>
      <p:sp>
        <p:nvSpPr>
          <p:cNvPr id="200709" name="Line 12">
            <a:extLst>
              <a:ext uri="{FF2B5EF4-FFF2-40B4-BE49-F238E27FC236}">
                <a16:creationId xmlns:a16="http://schemas.microsoft.com/office/drawing/2014/main" id="{3FFD81B5-8C44-9BDF-875F-2F54B2F88B6C}"/>
              </a:ext>
            </a:extLst>
          </p:cNvPr>
          <p:cNvSpPr>
            <a:spLocks noChangeShapeType="1"/>
          </p:cNvSpPr>
          <p:nvPr/>
        </p:nvSpPr>
        <p:spPr bwMode="auto">
          <a:xfrm>
            <a:off x="2927350" y="3933825"/>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0" name="Line 13">
            <a:extLst>
              <a:ext uri="{FF2B5EF4-FFF2-40B4-BE49-F238E27FC236}">
                <a16:creationId xmlns:a16="http://schemas.microsoft.com/office/drawing/2014/main" id="{ADCACE35-8316-4328-FC0A-8C6E95982FBE}"/>
              </a:ext>
            </a:extLst>
          </p:cNvPr>
          <p:cNvSpPr>
            <a:spLocks noChangeShapeType="1"/>
          </p:cNvSpPr>
          <p:nvPr/>
        </p:nvSpPr>
        <p:spPr bwMode="auto">
          <a:xfrm>
            <a:off x="5735638" y="3933825"/>
            <a:ext cx="0" cy="146843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1" name="Text Box 14">
            <a:extLst>
              <a:ext uri="{FF2B5EF4-FFF2-40B4-BE49-F238E27FC236}">
                <a16:creationId xmlns:a16="http://schemas.microsoft.com/office/drawing/2014/main" id="{0EF589D4-8685-F803-814E-AD429C397FF7}"/>
              </a:ext>
            </a:extLst>
          </p:cNvPr>
          <p:cNvSpPr txBox="1">
            <a:spLocks noChangeArrowheads="1"/>
          </p:cNvSpPr>
          <p:nvPr/>
        </p:nvSpPr>
        <p:spPr bwMode="auto">
          <a:xfrm>
            <a:off x="2927350" y="4064000"/>
            <a:ext cx="4248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实际支付的股利</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200712" name="Line 16">
            <a:extLst>
              <a:ext uri="{FF2B5EF4-FFF2-40B4-BE49-F238E27FC236}">
                <a16:creationId xmlns:a16="http://schemas.microsoft.com/office/drawing/2014/main" id="{0FF987A1-7B45-7052-282C-B6DEC4F17449}"/>
              </a:ext>
            </a:extLst>
          </p:cNvPr>
          <p:cNvSpPr>
            <a:spLocks noChangeShapeType="1"/>
          </p:cNvSpPr>
          <p:nvPr/>
        </p:nvSpPr>
        <p:spPr bwMode="auto">
          <a:xfrm flipV="1">
            <a:off x="2927351" y="4716464"/>
            <a:ext cx="5789613" cy="79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3" name="Text Box 15">
            <a:extLst>
              <a:ext uri="{FF2B5EF4-FFF2-40B4-BE49-F238E27FC236}">
                <a16:creationId xmlns:a16="http://schemas.microsoft.com/office/drawing/2014/main" id="{35C2239D-EB83-4E60-1A2D-219A8A6CC46E}"/>
              </a:ext>
            </a:extLst>
          </p:cNvPr>
          <p:cNvSpPr txBox="1">
            <a:spLocks noChangeArrowheads="1"/>
          </p:cNvSpPr>
          <p:nvPr/>
        </p:nvSpPr>
        <p:spPr bwMode="auto">
          <a:xfrm>
            <a:off x="5973764" y="4951413"/>
            <a:ext cx="3887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尚未支付的股利</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200714" name="Text Box 14">
            <a:extLst>
              <a:ext uri="{FF2B5EF4-FFF2-40B4-BE49-F238E27FC236}">
                <a16:creationId xmlns:a16="http://schemas.microsoft.com/office/drawing/2014/main" id="{2EF6EC29-D633-BD71-988B-6175A87BE31B}"/>
              </a:ext>
            </a:extLst>
          </p:cNvPr>
          <p:cNvSpPr txBox="1">
            <a:spLocks noChangeArrowheads="1"/>
          </p:cNvSpPr>
          <p:nvPr/>
        </p:nvSpPr>
        <p:spPr bwMode="auto">
          <a:xfrm>
            <a:off x="5851526" y="4084638"/>
            <a:ext cx="3255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 typeface="Wingdings 3" panose="05040102010807070707" pitchFamily="18" charset="2"/>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应支付的股利</a:t>
            </a:r>
            <a:r>
              <a:rPr lang="en-US" altLang="zh-CN" sz="2000" b="1">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1C8A0C7C-8FDA-D3CE-CF81-2FB288C25E6B}"/>
              </a:ext>
            </a:extLst>
          </p:cNvPr>
          <p:cNvSpPr>
            <a:spLocks noGrp="1" noChangeArrowheads="1"/>
          </p:cNvSpPr>
          <p:nvPr>
            <p:ph idx="1"/>
          </p:nvPr>
        </p:nvSpPr>
        <p:spPr>
          <a:xfrm>
            <a:off x="2566989" y="908051"/>
            <a:ext cx="7621587" cy="5616575"/>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净利润转入利润分配账户</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借：本年利润</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贷：利润分配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未分配利润</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提取盈余公积</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借：利润分配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提取法定盈余公积</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贷：盈余公积</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法定盈余公积</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借：利润分配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提取任意盈余公积</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贷：盈余公积</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任意盈余公积</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289926A1-9125-CB88-8468-4D7BF2664898}"/>
              </a:ext>
            </a:extLst>
          </p:cNvPr>
          <p:cNvSpPr>
            <a:spLocks noGrp="1" noChangeArrowheads="1"/>
          </p:cNvSpPr>
          <p:nvPr>
            <p:ph idx="1"/>
          </p:nvPr>
        </p:nvSpPr>
        <p:spPr>
          <a:xfrm>
            <a:off x="2566989" y="908051"/>
            <a:ext cx="7621587" cy="5616575"/>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核算</a:t>
            </a:r>
          </a:p>
          <a:p>
            <a:pPr eaLnBrk="1" hangingPunct="1">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分配股利</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借：利润分配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应付现金股利或利润</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贷：应付股利</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289926A1-9125-CB88-8468-4D7BF2664898}"/>
              </a:ext>
            </a:extLst>
          </p:cNvPr>
          <p:cNvSpPr>
            <a:spLocks noGrp="1" noChangeArrowheads="1"/>
          </p:cNvSpPr>
          <p:nvPr>
            <p:ph idx="1"/>
          </p:nvPr>
        </p:nvSpPr>
        <p:spPr>
          <a:xfrm>
            <a:off x="2566989" y="908051"/>
            <a:ext cx="7621587" cy="5616575"/>
          </a:xfrm>
        </p:spPr>
        <p:txBody>
          <a:bodyPr>
            <a:normAutofit fontScale="85000" lnSpcReduction="20000"/>
          </a:bodyPr>
          <a:lstStyle/>
          <a:p>
            <a:pPr marL="0" indent="0" eaLnBrk="1" hangingPunct="1">
              <a:lnSpc>
                <a:spcPct val="120000"/>
              </a:lnSpc>
              <a:spcBef>
                <a:spcPts val="0"/>
              </a:spcBef>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3-40</a:t>
            </a:r>
            <a:r>
              <a:rPr lang="zh-CN" altLang="en-US" dirty="0">
                <a:solidFill>
                  <a:srgbClr val="00B0F0"/>
                </a:solidFill>
                <a:latin typeface="微软雅黑" panose="020B0503020204020204" pitchFamily="34" charset="-122"/>
                <a:ea typeface="微软雅黑" panose="020B0503020204020204" pitchFamily="34" charset="-122"/>
              </a:rPr>
              <a:t>：续上例，将“本年利润”科目年末余额</a:t>
            </a:r>
            <a:r>
              <a:rPr lang="en-US" altLang="zh-CN" dirty="0">
                <a:solidFill>
                  <a:srgbClr val="00B0F0"/>
                </a:solidFill>
                <a:latin typeface="微软雅黑" panose="020B0503020204020204" pitchFamily="34" charset="-122"/>
                <a:ea typeface="微软雅黑" panose="020B0503020204020204" pitchFamily="34" charset="-122"/>
              </a:rPr>
              <a:t>120</a:t>
            </a:r>
            <a:r>
              <a:rPr lang="zh-CN" altLang="en-US" dirty="0">
                <a:solidFill>
                  <a:srgbClr val="00B0F0"/>
                </a:solidFill>
                <a:latin typeface="微软雅黑" panose="020B0503020204020204" pitchFamily="34" charset="-122"/>
                <a:ea typeface="微软雅黑" panose="020B0503020204020204" pitchFamily="34" charset="-122"/>
              </a:rPr>
              <a:t>万元（</a:t>
            </a:r>
            <a:r>
              <a:rPr lang="en-US" altLang="zh-CN" dirty="0">
                <a:solidFill>
                  <a:srgbClr val="00B0F0"/>
                </a:solidFill>
                <a:latin typeface="微软雅黑" panose="020B0503020204020204" pitchFamily="34" charset="-122"/>
                <a:ea typeface="微软雅黑" panose="020B0503020204020204" pitchFamily="34" charset="-122"/>
              </a:rPr>
              <a:t>790</a:t>
            </a:r>
            <a:r>
              <a:rPr lang="zh-CN" altLang="en-US" dirty="0">
                <a:solidFill>
                  <a:srgbClr val="00B0F0"/>
                </a:solidFill>
                <a:latin typeface="微软雅黑" panose="020B0503020204020204" pitchFamily="34" charset="-122"/>
                <a:ea typeface="微软雅黑" panose="020B0503020204020204" pitchFamily="34" charset="-122"/>
              </a:rPr>
              <a:t>万－</a:t>
            </a:r>
            <a:r>
              <a:rPr lang="en-US" altLang="zh-CN" dirty="0">
                <a:solidFill>
                  <a:srgbClr val="00B0F0"/>
                </a:solidFill>
                <a:latin typeface="微软雅黑" panose="020B0503020204020204" pitchFamily="34" charset="-122"/>
                <a:ea typeface="微软雅黑" panose="020B0503020204020204" pitchFamily="34" charset="-122"/>
              </a:rPr>
              <a:t>630</a:t>
            </a:r>
            <a:r>
              <a:rPr lang="zh-CN" altLang="en-US" dirty="0">
                <a:solidFill>
                  <a:srgbClr val="00B0F0"/>
                </a:solidFill>
                <a:latin typeface="微软雅黑" panose="020B0503020204020204" pitchFamily="34" charset="-122"/>
                <a:ea typeface="微软雅黑" panose="020B0503020204020204" pitchFamily="34" charset="-122"/>
              </a:rPr>
              <a:t>万－</a:t>
            </a:r>
            <a:r>
              <a:rPr lang="en-US" altLang="zh-CN" dirty="0">
                <a:solidFill>
                  <a:srgbClr val="00B0F0"/>
                </a:solidFill>
                <a:latin typeface="微软雅黑" panose="020B0503020204020204" pitchFamily="34" charset="-122"/>
                <a:ea typeface="微软雅黑" panose="020B0503020204020204" pitchFamily="34" charset="-122"/>
              </a:rPr>
              <a:t>40</a:t>
            </a:r>
            <a:r>
              <a:rPr lang="zh-CN" altLang="en-US" dirty="0">
                <a:solidFill>
                  <a:srgbClr val="00B0F0"/>
                </a:solidFill>
                <a:latin typeface="微软雅黑" panose="020B0503020204020204" pitchFamily="34" charset="-122"/>
                <a:ea typeface="微软雅黑" panose="020B0503020204020204" pitchFamily="34" charset="-122"/>
              </a:rPr>
              <a:t>万）转入“利润分配</a:t>
            </a:r>
            <a:r>
              <a:rPr lang="en-US" altLang="zh-CN" dirty="0">
                <a:solidFill>
                  <a:srgbClr val="00B0F0"/>
                </a:solidFill>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未分配利润”科目：</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借：本年利润　　　　　　　　　</a:t>
            </a:r>
            <a:r>
              <a:rPr lang="en-US" altLang="zh-CN" dirty="0">
                <a:latin typeface="微软雅黑" panose="020B0503020204020204" pitchFamily="34" charset="-122"/>
                <a:ea typeface="微软雅黑" panose="020B0503020204020204" pitchFamily="34" charset="-122"/>
              </a:rPr>
              <a:t>120</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贷：利润分配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未分配利润　　</a:t>
            </a:r>
            <a:r>
              <a:rPr lang="en-US" altLang="zh-CN" dirty="0">
                <a:latin typeface="微软雅黑" panose="020B0503020204020204" pitchFamily="34" charset="-122"/>
                <a:ea typeface="微软雅黑" panose="020B0503020204020204" pitchFamily="34" charset="-122"/>
              </a:rPr>
              <a:t>120</a:t>
            </a:r>
          </a:p>
          <a:p>
            <a:pPr marL="0" indent="0" eaLnBrk="1" hangingPunct="1">
              <a:lnSpc>
                <a:spcPct val="120000"/>
              </a:lnSpc>
              <a:spcBef>
                <a:spcPts val="0"/>
              </a:spcBef>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3-41</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31</a:t>
            </a:r>
            <a:r>
              <a:rPr lang="zh-CN" altLang="en-US" dirty="0">
                <a:solidFill>
                  <a:srgbClr val="00B0F0"/>
                </a:solidFill>
                <a:latin typeface="微软雅黑" panose="020B0503020204020204" pitchFamily="34" charset="-122"/>
                <a:ea typeface="微软雅黑" panose="020B0503020204020204" pitchFamily="34" charset="-122"/>
              </a:rPr>
              <a:t>日，按净利润的</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提取法定盈余公积，会计分录如下：</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借：利润分配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提取法定盈余公积     </a:t>
            </a:r>
            <a:r>
              <a:rPr lang="en-US" altLang="zh-CN" dirty="0">
                <a:latin typeface="微软雅黑" panose="020B0503020204020204" pitchFamily="34" charset="-122"/>
                <a:ea typeface="微软雅黑" panose="020B0503020204020204" pitchFamily="34" charset="-122"/>
              </a:rPr>
              <a:t>12</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贷：盈余公积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法定盈余公积        </a:t>
            </a:r>
            <a:r>
              <a:rPr lang="en-US" altLang="zh-CN" dirty="0">
                <a:latin typeface="微软雅黑" panose="020B0503020204020204" pitchFamily="34" charset="-122"/>
                <a:ea typeface="微软雅黑" panose="020B0503020204020204" pitchFamily="34" charset="-122"/>
              </a:rPr>
              <a:t>12</a:t>
            </a:r>
          </a:p>
          <a:p>
            <a:pPr marL="0" indent="0" eaLnBrk="1" hangingPunct="1">
              <a:lnSpc>
                <a:spcPct val="120000"/>
              </a:lnSpc>
              <a:spcBef>
                <a:spcPts val="0"/>
              </a:spcBef>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3-42</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31</a:t>
            </a:r>
            <a:r>
              <a:rPr lang="zh-CN" altLang="en-US" dirty="0">
                <a:solidFill>
                  <a:srgbClr val="00B0F0"/>
                </a:solidFill>
                <a:latin typeface="微软雅黑" panose="020B0503020204020204" pitchFamily="34" charset="-122"/>
                <a:ea typeface="微软雅黑" panose="020B0503020204020204" pitchFamily="34" charset="-122"/>
              </a:rPr>
              <a:t>日，按净利润的</a:t>
            </a:r>
            <a:r>
              <a:rPr lang="en-US" altLang="zh-CN" dirty="0">
                <a:solidFill>
                  <a:srgbClr val="00B0F0"/>
                </a:solidFill>
                <a:latin typeface="微软雅黑" panose="020B0503020204020204" pitchFamily="34" charset="-122"/>
                <a:ea typeface="微软雅黑" panose="020B0503020204020204" pitchFamily="34" charset="-122"/>
              </a:rPr>
              <a:t>15%</a:t>
            </a:r>
            <a:r>
              <a:rPr lang="zh-CN" altLang="en-US" dirty="0">
                <a:solidFill>
                  <a:srgbClr val="00B0F0"/>
                </a:solidFill>
                <a:latin typeface="微软雅黑" panose="020B0503020204020204" pitchFamily="34" charset="-122"/>
                <a:ea typeface="微软雅黑" panose="020B0503020204020204" pitchFamily="34" charset="-122"/>
              </a:rPr>
              <a:t>提取任意盈余公积，向投资者分配利润</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万元，会计分录如下：</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借：利润分配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提取任意盈余公积      </a:t>
            </a:r>
            <a:r>
              <a:rPr lang="en-US" altLang="zh-CN" dirty="0">
                <a:latin typeface="微软雅黑" panose="020B0503020204020204" pitchFamily="34" charset="-122"/>
                <a:ea typeface="微软雅黑" panose="020B0503020204020204" pitchFamily="34" charset="-122"/>
              </a:rPr>
              <a:t>18</a:t>
            </a:r>
          </a:p>
          <a:p>
            <a:pPr marL="0" indent="0" eaLnBrk="1" hangingPunct="1">
              <a:lnSpc>
                <a:spcPct val="120000"/>
              </a:lnSpc>
              <a:spcBef>
                <a:spcPts val="0"/>
              </a:spcBef>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贷：盈余公积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任意盈余公积         </a:t>
            </a:r>
            <a:r>
              <a:rPr lang="en-US" altLang="zh-CN" dirty="0">
                <a:latin typeface="微软雅黑" panose="020B0503020204020204" pitchFamily="34" charset="-122"/>
                <a:ea typeface="微软雅黑" panose="020B0503020204020204" pitchFamily="34" charset="-122"/>
              </a:rPr>
              <a:t>18</a:t>
            </a:r>
          </a:p>
          <a:p>
            <a:pPr marL="0" indent="0" eaLnBrk="1" hangingPunct="1">
              <a:lnSpc>
                <a:spcPct val="120000"/>
              </a:lnSpc>
              <a:spcBef>
                <a:spcPts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借：利润分配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应付现金股利或利润   </a:t>
            </a:r>
            <a:r>
              <a:rPr lang="en-US" altLang="zh-CN" dirty="0">
                <a:latin typeface="微软雅黑" panose="020B0503020204020204" pitchFamily="34" charset="-122"/>
                <a:ea typeface="微软雅黑" panose="020B0503020204020204" pitchFamily="34" charset="-122"/>
              </a:rPr>
              <a:t>10</a:t>
            </a:r>
          </a:p>
          <a:p>
            <a:pPr marL="0" indent="0" eaLnBrk="1" hangingPunct="1">
              <a:lnSpc>
                <a:spcPct val="120000"/>
              </a:lnSpc>
              <a:spcBef>
                <a:spcPts val="0"/>
              </a:spcBef>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贷：应付股利                          </a:t>
            </a:r>
            <a:r>
              <a:rPr lang="en-US" altLang="zh-CN" dirty="0">
                <a:latin typeface="微软雅黑" panose="020B0503020204020204" pitchFamily="34" charset="-122"/>
                <a:ea typeface="微软雅黑" panose="020B0503020204020204" pitchFamily="34" charset="-122"/>
              </a:rPr>
              <a:t>10</a:t>
            </a:r>
          </a:p>
        </p:txBody>
      </p:sp>
    </p:spTree>
    <p:extLst>
      <p:ext uri="{BB962C8B-B14F-4D97-AF65-F5344CB8AC3E}">
        <p14:creationId xmlns:p14="http://schemas.microsoft.com/office/powerpoint/2010/main" val="20422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275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75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275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27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94CA15E-6994-7D89-DB5B-1A6EF09B0A87}"/>
              </a:ext>
            </a:extLst>
          </p:cNvPr>
          <p:cNvSpPr>
            <a:spLocks noGrp="1" noChangeArrowheads="1"/>
          </p:cNvSpPr>
          <p:nvPr>
            <p:ph type="title"/>
          </p:nvPr>
        </p:nvSpPr>
        <p:spPr>
          <a:xfrm>
            <a:off x="447469" y="228600"/>
            <a:ext cx="8162925" cy="762000"/>
          </a:xfrm>
        </p:spPr>
        <p:txBody>
          <a:bodyPr>
            <a:normAutofit/>
          </a:bodyPr>
          <a:lstStyle/>
          <a:p>
            <a:r>
              <a:rPr lang="zh-CN" altLang="en-US" sz="3200" b="1" dirty="0">
                <a:solidFill>
                  <a:srgbClr val="00B0F0"/>
                </a:solidFill>
              </a:rPr>
              <a:t>综合练习题</a:t>
            </a:r>
            <a:endParaRPr lang="zh-CN" altLang="zh-CN" sz="3200" b="1" dirty="0">
              <a:solidFill>
                <a:srgbClr val="00B0F0"/>
              </a:solidFill>
            </a:endParaRPr>
          </a:p>
        </p:txBody>
      </p:sp>
      <p:sp>
        <p:nvSpPr>
          <p:cNvPr id="59395" name="Rectangle 3">
            <a:extLst>
              <a:ext uri="{FF2B5EF4-FFF2-40B4-BE49-F238E27FC236}">
                <a16:creationId xmlns:a16="http://schemas.microsoft.com/office/drawing/2014/main" id="{D01BBD79-C237-C2FD-9CFF-DDCAFF8E9BB2}"/>
              </a:ext>
            </a:extLst>
          </p:cNvPr>
          <p:cNvSpPr>
            <a:spLocks noGrp="1" noChangeArrowheads="1"/>
          </p:cNvSpPr>
          <p:nvPr>
            <p:ph type="body" idx="1"/>
          </p:nvPr>
        </p:nvSpPr>
        <p:spPr>
          <a:xfrm>
            <a:off x="1851025" y="990600"/>
            <a:ext cx="8489950" cy="5867400"/>
          </a:xfrm>
        </p:spPr>
        <p:txBody>
          <a:bodyPr/>
          <a:lstStyle/>
          <a:p>
            <a:pPr algn="just">
              <a:lnSpc>
                <a:spcPct val="90000"/>
              </a:lnSpc>
            </a:pPr>
            <a:endParaRPr lang="en-US" altLang="zh-CN" b="1" dirty="0">
              <a:latin typeface="黑体" panose="02010609060101010101" pitchFamily="49" charset="-122"/>
              <a:ea typeface="黑体" panose="02010609060101010101" pitchFamily="49" charset="-122"/>
            </a:endParaRPr>
          </a:p>
          <a:p>
            <a:pPr algn="just">
              <a:lnSpc>
                <a:spcPct val="90000"/>
              </a:lnSpc>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）购入</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材料</a:t>
            </a:r>
            <a:r>
              <a:rPr lang="en-US" altLang="zh-CN" b="1" dirty="0">
                <a:latin typeface="黑体" panose="02010609060101010101" pitchFamily="49" charset="-122"/>
                <a:ea typeface="黑体" panose="02010609060101010101" pitchFamily="49" charset="-122"/>
              </a:rPr>
              <a:t>1,000</a:t>
            </a:r>
            <a:r>
              <a:rPr lang="zh-CN" altLang="en-US" b="1" dirty="0">
                <a:latin typeface="黑体" panose="02010609060101010101" pitchFamily="49" charset="-122"/>
                <a:ea typeface="黑体" panose="02010609060101010101" pitchFamily="49" charset="-122"/>
              </a:rPr>
              <a:t>公斤，单价</a:t>
            </a:r>
            <a:r>
              <a:rPr lang="en-US" altLang="zh-CN" b="1" dirty="0">
                <a:latin typeface="黑体" panose="02010609060101010101" pitchFamily="49" charset="-122"/>
                <a:ea typeface="黑体" panose="02010609060101010101" pitchFamily="49" charset="-122"/>
              </a:rPr>
              <a:t>52</a:t>
            </a:r>
            <a:r>
              <a:rPr lang="zh-CN" altLang="en-US" b="1" dirty="0">
                <a:latin typeface="黑体" panose="02010609060101010101" pitchFamily="49" charset="-122"/>
                <a:ea typeface="黑体" panose="02010609060101010101" pitchFamily="49" charset="-122"/>
              </a:rPr>
              <a:t>元，已验收入库，货款尚未支付。</a:t>
            </a:r>
          </a:p>
          <a:p>
            <a:pPr algn="just">
              <a:lnSpc>
                <a:spcPct val="90000"/>
              </a:lnSpc>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）生产车间领用</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材料：制造甲产品耗用</a:t>
            </a:r>
            <a:r>
              <a:rPr lang="en-US" altLang="zh-CN" b="1" dirty="0">
                <a:latin typeface="黑体" panose="02010609060101010101" pitchFamily="49" charset="-122"/>
                <a:ea typeface="黑体" panose="02010609060101010101" pitchFamily="49" charset="-122"/>
              </a:rPr>
              <a:t>600</a:t>
            </a:r>
            <a:r>
              <a:rPr lang="zh-CN" altLang="en-US" b="1" dirty="0">
                <a:latin typeface="黑体" panose="02010609060101010101" pitchFamily="49" charset="-122"/>
                <a:ea typeface="黑体" panose="02010609060101010101" pitchFamily="49" charset="-122"/>
              </a:rPr>
              <a:t>公斤，制造乙产品耗用</a:t>
            </a:r>
            <a:r>
              <a:rPr lang="en-US" altLang="zh-CN" b="1" dirty="0">
                <a:latin typeface="黑体" panose="02010609060101010101" pitchFamily="49" charset="-122"/>
                <a:ea typeface="黑体" panose="02010609060101010101" pitchFamily="49" charset="-122"/>
              </a:rPr>
              <a:t>300</a:t>
            </a:r>
            <a:r>
              <a:rPr lang="zh-CN" altLang="en-US" b="1" dirty="0">
                <a:latin typeface="黑体" panose="02010609060101010101" pitchFamily="49" charset="-122"/>
                <a:ea typeface="黑体" panose="02010609060101010101" pitchFamily="49" charset="-122"/>
              </a:rPr>
              <a:t>公斤。</a:t>
            </a:r>
          </a:p>
          <a:p>
            <a:pPr algn="just">
              <a:lnSpc>
                <a:spcPct val="90000"/>
              </a:lnSpc>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）本月份应付职工薪酬总额</a:t>
            </a:r>
            <a:r>
              <a:rPr lang="en-US" altLang="zh-CN" b="1" dirty="0">
                <a:latin typeface="黑体" panose="02010609060101010101" pitchFamily="49" charset="-122"/>
                <a:ea typeface="黑体" panose="02010609060101010101" pitchFamily="49" charset="-122"/>
              </a:rPr>
              <a:t>28,500</a:t>
            </a:r>
            <a:r>
              <a:rPr lang="zh-CN" altLang="en-US" b="1" dirty="0">
                <a:latin typeface="黑体" panose="02010609060101010101" pitchFamily="49" charset="-122"/>
                <a:ea typeface="黑体" panose="02010609060101010101" pitchFamily="49" charset="-122"/>
              </a:rPr>
              <a:t>元，其中：制造甲产品的生产工人薪酬</a:t>
            </a:r>
            <a:r>
              <a:rPr lang="en-US" altLang="zh-CN" b="1" dirty="0">
                <a:latin typeface="黑体" panose="02010609060101010101" pitchFamily="49" charset="-122"/>
                <a:ea typeface="黑体" panose="02010609060101010101" pitchFamily="49" charset="-122"/>
              </a:rPr>
              <a:t>13,680</a:t>
            </a:r>
            <a:r>
              <a:rPr lang="zh-CN" altLang="en-US" b="1" dirty="0">
                <a:latin typeface="黑体" panose="02010609060101010101" pitchFamily="49" charset="-122"/>
                <a:ea typeface="黑体" panose="02010609060101010101" pitchFamily="49" charset="-122"/>
              </a:rPr>
              <a:t>元，制造乙产品的生产工人薪酬</a:t>
            </a:r>
            <a:r>
              <a:rPr lang="en-US" altLang="zh-CN" b="1" dirty="0">
                <a:latin typeface="黑体" panose="02010609060101010101" pitchFamily="49" charset="-122"/>
                <a:ea typeface="黑体" panose="02010609060101010101" pitchFamily="49" charset="-122"/>
              </a:rPr>
              <a:t>9120</a:t>
            </a:r>
            <a:r>
              <a:rPr lang="zh-CN" altLang="en-US" b="1" dirty="0">
                <a:latin typeface="黑体" panose="02010609060101010101" pitchFamily="49" charset="-122"/>
                <a:ea typeface="黑体" panose="02010609060101010101" pitchFamily="49" charset="-122"/>
              </a:rPr>
              <a:t>元，车间管理人员薪酬</a:t>
            </a:r>
            <a:r>
              <a:rPr lang="en-US" altLang="zh-CN" b="1" dirty="0">
                <a:latin typeface="黑体" panose="02010609060101010101" pitchFamily="49" charset="-122"/>
                <a:ea typeface="黑体" panose="02010609060101010101" pitchFamily="49" charset="-122"/>
              </a:rPr>
              <a:t>5,700</a:t>
            </a:r>
            <a:r>
              <a:rPr lang="zh-CN" altLang="en-US" b="1" dirty="0">
                <a:latin typeface="黑体" panose="02010609060101010101" pitchFamily="49" charset="-122"/>
                <a:ea typeface="黑体" panose="02010609060101010101" pitchFamily="49" charset="-122"/>
              </a:rPr>
              <a:t>元。</a:t>
            </a:r>
          </a:p>
          <a:p>
            <a:pPr algn="just">
              <a:lnSpc>
                <a:spcPct val="90000"/>
              </a:lnSpc>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）本月应计提固定资产折旧</a:t>
            </a:r>
            <a:r>
              <a:rPr lang="en-US" altLang="zh-CN" b="1" dirty="0">
                <a:latin typeface="黑体" panose="02010609060101010101" pitchFamily="49" charset="-122"/>
                <a:ea typeface="黑体" panose="02010609060101010101" pitchFamily="49" charset="-122"/>
              </a:rPr>
              <a:t>16000</a:t>
            </a:r>
            <a:r>
              <a:rPr lang="zh-CN" altLang="en-US" b="1" dirty="0">
                <a:latin typeface="黑体" panose="02010609060101010101" pitchFamily="49" charset="-122"/>
                <a:ea typeface="黑体" panose="02010609060101010101" pitchFamily="49" charset="-122"/>
              </a:rPr>
              <a:t>元，其中生产车间</a:t>
            </a:r>
            <a:r>
              <a:rPr lang="en-US" altLang="zh-CN" b="1" dirty="0">
                <a:latin typeface="黑体" panose="02010609060101010101" pitchFamily="49" charset="-122"/>
                <a:ea typeface="黑体" panose="02010609060101010101" pitchFamily="49" charset="-122"/>
              </a:rPr>
              <a:t>11000</a:t>
            </a:r>
            <a:r>
              <a:rPr lang="zh-CN" altLang="en-US" b="1" dirty="0">
                <a:latin typeface="黑体" panose="02010609060101010101" pitchFamily="49" charset="-122"/>
                <a:ea typeface="黑体" panose="02010609060101010101" pitchFamily="49" charset="-122"/>
              </a:rPr>
              <a:t>元，行政管理部门</a:t>
            </a:r>
            <a:r>
              <a:rPr lang="en-US" altLang="zh-CN" b="1" dirty="0">
                <a:latin typeface="黑体" panose="02010609060101010101" pitchFamily="49" charset="-122"/>
                <a:ea typeface="黑体" panose="02010609060101010101" pitchFamily="49" charset="-122"/>
              </a:rPr>
              <a:t>5000</a:t>
            </a:r>
            <a:r>
              <a:rPr lang="zh-CN" altLang="en-US" b="1" dirty="0">
                <a:latin typeface="黑体" panose="02010609060101010101" pitchFamily="49" charset="-122"/>
                <a:ea typeface="黑体" panose="02010609060101010101" pitchFamily="49" charset="-122"/>
              </a:rPr>
              <a:t>元。</a:t>
            </a:r>
          </a:p>
          <a:p>
            <a:pPr algn="just">
              <a:lnSpc>
                <a:spcPct val="90000"/>
              </a:lnSpc>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）按生产工人薪酬比例结转制造费用。</a:t>
            </a:r>
          </a:p>
          <a:p>
            <a:pPr algn="just">
              <a:lnSpc>
                <a:spcPct val="90000"/>
              </a:lnSpc>
            </a:pPr>
            <a:endParaRPr lang="en-US" altLang="zh-CN" sz="20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7280B07-1BAD-B25B-DDDD-4778F6BF1FFB}"/>
              </a:ext>
            </a:extLst>
          </p:cNvPr>
          <p:cNvSpPr>
            <a:spLocks noGrp="1" noChangeArrowheads="1"/>
          </p:cNvSpPr>
          <p:nvPr>
            <p:ph type="title"/>
          </p:nvPr>
        </p:nvSpPr>
        <p:spPr>
          <a:xfrm>
            <a:off x="2395539" y="-304800"/>
            <a:ext cx="8162925" cy="762000"/>
          </a:xfrm>
        </p:spPr>
        <p:txBody>
          <a:bodyPr/>
          <a:lstStyle/>
          <a:p>
            <a:endParaRPr lang="zh-CN" altLang="zh-CN"/>
          </a:p>
        </p:txBody>
      </p:sp>
      <p:sp>
        <p:nvSpPr>
          <p:cNvPr id="60419" name="Rectangle 3">
            <a:extLst>
              <a:ext uri="{FF2B5EF4-FFF2-40B4-BE49-F238E27FC236}">
                <a16:creationId xmlns:a16="http://schemas.microsoft.com/office/drawing/2014/main" id="{A1C65A2C-0E43-76D0-1E50-AF1916C593A9}"/>
              </a:ext>
            </a:extLst>
          </p:cNvPr>
          <p:cNvSpPr>
            <a:spLocks noGrp="1" noChangeArrowheads="1"/>
          </p:cNvSpPr>
          <p:nvPr>
            <p:ph type="body" idx="1"/>
          </p:nvPr>
        </p:nvSpPr>
        <p:spPr>
          <a:xfrm>
            <a:off x="2133600" y="609600"/>
            <a:ext cx="8413750" cy="5486400"/>
          </a:xfrm>
        </p:spPr>
        <p:txBody>
          <a:bodyPr/>
          <a:lstStyle/>
          <a:p>
            <a:pPr algn="just"/>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6</a:t>
            </a:r>
            <a:r>
              <a:rPr lang="zh-CN" altLang="en-US" b="1">
                <a:latin typeface="黑体" panose="02010609060101010101" pitchFamily="49" charset="-122"/>
                <a:ea typeface="黑体" panose="02010609060101010101" pitchFamily="49" charset="-122"/>
              </a:rPr>
              <a:t>）本月投产的甲产品</a:t>
            </a:r>
            <a:r>
              <a:rPr lang="en-US" altLang="zh-CN" b="1">
                <a:latin typeface="黑体" panose="02010609060101010101" pitchFamily="49" charset="-122"/>
                <a:ea typeface="黑体" panose="02010609060101010101" pitchFamily="49" charset="-122"/>
              </a:rPr>
              <a:t>300</a:t>
            </a:r>
            <a:r>
              <a:rPr lang="zh-CN" altLang="en-US" b="1">
                <a:latin typeface="黑体" panose="02010609060101010101" pitchFamily="49" charset="-122"/>
                <a:ea typeface="黑体" panose="02010609060101010101" pitchFamily="49" charset="-122"/>
              </a:rPr>
              <a:t>件全部完工，送成品仓库。</a:t>
            </a:r>
          </a:p>
          <a:p>
            <a:pPr>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7</a:t>
            </a:r>
            <a:r>
              <a:rPr lang="zh-CN" altLang="en-US" b="1">
                <a:latin typeface="黑体" panose="02010609060101010101" pitchFamily="49" charset="-122"/>
                <a:ea typeface="黑体" panose="02010609060101010101" pitchFamily="49" charset="-122"/>
              </a:rPr>
              <a:t>）销售甲产品</a:t>
            </a:r>
            <a:r>
              <a:rPr lang="en-US" altLang="zh-CN" b="1">
                <a:latin typeface="黑体" panose="02010609060101010101" pitchFamily="49" charset="-122"/>
                <a:ea typeface="黑体" panose="02010609060101010101" pitchFamily="49" charset="-122"/>
              </a:rPr>
              <a:t>180</a:t>
            </a:r>
            <a:r>
              <a:rPr lang="zh-CN" altLang="en-US" b="1">
                <a:latin typeface="黑体" panose="02010609060101010101" pitchFamily="49" charset="-122"/>
                <a:ea typeface="黑体" panose="02010609060101010101" pitchFamily="49" charset="-122"/>
              </a:rPr>
              <a:t>件，单位售价</a:t>
            </a:r>
            <a:r>
              <a:rPr lang="en-US" altLang="zh-CN" b="1">
                <a:latin typeface="黑体" panose="02010609060101010101" pitchFamily="49" charset="-122"/>
                <a:ea typeface="黑体" panose="02010609060101010101" pitchFamily="49" charset="-122"/>
              </a:rPr>
              <a:t>400</a:t>
            </a:r>
            <a:r>
              <a:rPr lang="zh-CN" altLang="en-US" b="1">
                <a:latin typeface="黑体" panose="02010609060101010101" pitchFamily="49" charset="-122"/>
                <a:ea typeface="黑体" panose="02010609060101010101" pitchFamily="49" charset="-122"/>
              </a:rPr>
              <a:t>元；货款收到存入银行。结转本月产品销售成本。 </a:t>
            </a:r>
          </a:p>
          <a:p>
            <a:pPr algn="just"/>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8</a:t>
            </a:r>
            <a:r>
              <a:rPr lang="zh-CN" altLang="en-US" b="1">
                <a:latin typeface="黑体" panose="02010609060101010101" pitchFamily="49" charset="-122"/>
                <a:ea typeface="黑体" panose="02010609060101010101" pitchFamily="49" charset="-122"/>
              </a:rPr>
              <a:t>）结转本月各项收入和成本、费用，确定本月实现的利润。</a:t>
            </a:r>
          </a:p>
          <a:p>
            <a:pPr algn="just"/>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9</a:t>
            </a:r>
            <a:r>
              <a:rPr lang="zh-CN" altLang="en-US" b="1">
                <a:latin typeface="黑体" panose="02010609060101010101" pitchFamily="49" charset="-122"/>
                <a:ea typeface="黑体" panose="02010609060101010101" pitchFamily="49" charset="-122"/>
              </a:rPr>
              <a:t>）根据本月实现的利润，按</a:t>
            </a:r>
            <a:r>
              <a:rPr lang="en-US" altLang="zh-CN" b="1">
                <a:latin typeface="黑体" panose="02010609060101010101" pitchFamily="49" charset="-122"/>
                <a:ea typeface="黑体" panose="02010609060101010101" pitchFamily="49" charset="-122"/>
              </a:rPr>
              <a:t>33%</a:t>
            </a:r>
            <a:r>
              <a:rPr lang="zh-CN" altLang="en-US" b="1">
                <a:latin typeface="黑体" panose="02010609060101010101" pitchFamily="49" charset="-122"/>
                <a:ea typeface="黑体" panose="02010609060101010101" pitchFamily="49" charset="-122"/>
              </a:rPr>
              <a:t>的税率计算应交所得税。</a:t>
            </a:r>
          </a:p>
          <a:p>
            <a:pPr algn="just"/>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10</a:t>
            </a:r>
            <a:r>
              <a:rPr lang="zh-CN" altLang="en-US" b="1">
                <a:latin typeface="黑体" panose="02010609060101010101" pitchFamily="49" charset="-122"/>
                <a:ea typeface="黑体" panose="02010609060101010101" pitchFamily="49" charset="-122"/>
              </a:rPr>
              <a:t>）将实现的净利润转入</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利润分配</a:t>
            </a:r>
            <a:r>
              <a:rPr lang="zh-CN" altLang="en-US"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账户。</a:t>
            </a:r>
          </a:p>
          <a:p>
            <a:pPr algn="just"/>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11</a:t>
            </a:r>
            <a:r>
              <a:rPr lang="zh-CN" altLang="en-US" b="1">
                <a:latin typeface="黑体" panose="02010609060101010101" pitchFamily="49" charset="-122"/>
                <a:ea typeface="黑体" panose="02010609060101010101" pitchFamily="49" charset="-122"/>
              </a:rPr>
              <a:t>）按税后净利的</a:t>
            </a:r>
            <a:r>
              <a:rPr lang="en-US" altLang="zh-CN" b="1">
                <a:latin typeface="黑体" panose="02010609060101010101" pitchFamily="49" charset="-122"/>
                <a:ea typeface="黑体" panose="02010609060101010101" pitchFamily="49" charset="-122"/>
              </a:rPr>
              <a:t>15%</a:t>
            </a:r>
            <a:r>
              <a:rPr lang="zh-CN" altLang="en-US" b="1">
                <a:latin typeface="黑体" panose="02010609060101010101" pitchFamily="49" charset="-122"/>
                <a:ea typeface="黑体" panose="02010609060101010101" pitchFamily="49" charset="-122"/>
              </a:rPr>
              <a:t>提取法定盈余公积，向投资者分配利润</a:t>
            </a:r>
            <a:r>
              <a:rPr lang="en-US" altLang="zh-CN" b="1">
                <a:latin typeface="黑体" panose="02010609060101010101" pitchFamily="49" charset="-122"/>
                <a:ea typeface="黑体" panose="02010609060101010101" pitchFamily="49" charset="-122"/>
              </a:rPr>
              <a:t>10000</a:t>
            </a:r>
            <a:r>
              <a:rPr lang="zh-CN" altLang="en-US" b="1">
                <a:latin typeface="黑体" panose="02010609060101010101" pitchFamily="49" charset="-122"/>
                <a:ea typeface="黑体" panose="02010609060101010101" pitchFamily="49" charset="-122"/>
              </a:rPr>
              <a:t>元。</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4224182-27DA-EE85-B588-9C4242AABAC0}"/>
              </a:ext>
            </a:extLst>
          </p:cNvPr>
          <p:cNvSpPr>
            <a:spLocks noGrp="1" noChangeArrowheads="1"/>
          </p:cNvSpPr>
          <p:nvPr>
            <p:ph type="title"/>
          </p:nvPr>
        </p:nvSpPr>
        <p:spPr>
          <a:xfrm>
            <a:off x="1847851" y="333375"/>
            <a:ext cx="8162925" cy="762000"/>
          </a:xfrm>
        </p:spPr>
        <p:txBody>
          <a:bodyPr/>
          <a:lstStyle/>
          <a:p>
            <a:r>
              <a:rPr lang="zh-CN" altLang="en-US" b="1"/>
              <a:t>答案</a:t>
            </a:r>
          </a:p>
        </p:txBody>
      </p:sp>
      <p:sp>
        <p:nvSpPr>
          <p:cNvPr id="61443" name="Rectangle 3">
            <a:extLst>
              <a:ext uri="{FF2B5EF4-FFF2-40B4-BE49-F238E27FC236}">
                <a16:creationId xmlns:a16="http://schemas.microsoft.com/office/drawing/2014/main" id="{DF99D588-4710-1D80-D27B-023F21F9F50C}"/>
              </a:ext>
            </a:extLst>
          </p:cNvPr>
          <p:cNvSpPr>
            <a:spLocks noGrp="1" noChangeArrowheads="1"/>
          </p:cNvSpPr>
          <p:nvPr>
            <p:ph type="body" idx="1"/>
          </p:nvPr>
        </p:nvSpPr>
        <p:spPr>
          <a:xfrm>
            <a:off x="1703388" y="1268413"/>
            <a:ext cx="8964612" cy="4838700"/>
          </a:xfrm>
        </p:spPr>
        <p:txBody>
          <a:bodyPr/>
          <a:lstStyle/>
          <a:p>
            <a:pPr>
              <a:buFont typeface="Wingdings" panose="05000000000000000000" pitchFamily="2" charset="2"/>
              <a:buNone/>
            </a:pPr>
            <a:r>
              <a:rPr lang="en-US" altLang="zh-CN" sz="2400" b="1"/>
              <a:t>1</a:t>
            </a:r>
            <a:r>
              <a:rPr lang="zh-CN" altLang="en-US" sz="2400" b="1"/>
              <a:t>、借：原材料                                       </a:t>
            </a:r>
            <a:r>
              <a:rPr lang="en-US" altLang="zh-CN" sz="2400" b="1"/>
              <a:t>52 000</a:t>
            </a:r>
          </a:p>
          <a:p>
            <a:pPr>
              <a:buFont typeface="Wingdings" panose="05000000000000000000" pitchFamily="2" charset="2"/>
              <a:buNone/>
            </a:pPr>
            <a:r>
              <a:rPr lang="en-US" altLang="zh-CN" sz="2400" b="1"/>
              <a:t>          </a:t>
            </a:r>
            <a:r>
              <a:rPr lang="zh-CN" altLang="en-US" sz="2400" b="1"/>
              <a:t>应交税费</a:t>
            </a:r>
            <a:r>
              <a:rPr lang="en-US" altLang="zh-CN" sz="2400" b="1">
                <a:latin typeface="Times New Roman" panose="02020603050405020304" pitchFamily="18" charset="0"/>
              </a:rPr>
              <a:t>——</a:t>
            </a:r>
            <a:r>
              <a:rPr lang="zh-CN" altLang="en-US" sz="2400" b="1"/>
              <a:t>应交增值税（进项税额）  </a:t>
            </a:r>
            <a:r>
              <a:rPr lang="en-US" altLang="zh-CN" sz="2400" b="1"/>
              <a:t>8 840</a:t>
            </a:r>
          </a:p>
          <a:p>
            <a:pPr>
              <a:buFont typeface="Wingdings" panose="05000000000000000000" pitchFamily="2" charset="2"/>
              <a:buNone/>
            </a:pPr>
            <a:r>
              <a:rPr lang="en-US" altLang="zh-CN" sz="2400" b="1"/>
              <a:t>          </a:t>
            </a:r>
            <a:r>
              <a:rPr lang="zh-CN" altLang="en-US" sz="2400" b="1"/>
              <a:t>贷：应付账款                                     </a:t>
            </a:r>
            <a:r>
              <a:rPr lang="en-US" altLang="zh-CN" sz="2400" b="1"/>
              <a:t>60 840</a:t>
            </a:r>
          </a:p>
          <a:p>
            <a:pPr>
              <a:buFont typeface="Wingdings" panose="05000000000000000000" pitchFamily="2" charset="2"/>
              <a:buNone/>
            </a:pPr>
            <a:r>
              <a:rPr lang="en-US" altLang="zh-CN" sz="2400" b="1"/>
              <a:t>2</a:t>
            </a:r>
            <a:r>
              <a:rPr lang="zh-CN" altLang="en-US" sz="2400" b="1"/>
              <a:t>、借：生产成本</a:t>
            </a:r>
            <a:r>
              <a:rPr lang="en-US" altLang="zh-CN" sz="2400" b="1">
                <a:latin typeface="Times New Roman" panose="02020603050405020304" pitchFamily="18" charset="0"/>
              </a:rPr>
              <a:t>——</a:t>
            </a:r>
            <a:r>
              <a:rPr lang="zh-CN" altLang="en-US" sz="2400" b="1"/>
              <a:t>甲产品                      </a:t>
            </a:r>
            <a:r>
              <a:rPr lang="en-US" altLang="zh-CN" sz="2400" b="1"/>
              <a:t>31 200</a:t>
            </a:r>
          </a:p>
          <a:p>
            <a:pPr>
              <a:buFont typeface="Wingdings" panose="05000000000000000000" pitchFamily="2" charset="2"/>
              <a:buNone/>
            </a:pPr>
            <a:r>
              <a:rPr lang="en-US" altLang="zh-CN" sz="2400" b="1"/>
              <a:t>                      </a:t>
            </a:r>
            <a:r>
              <a:rPr lang="en-US" altLang="zh-CN" sz="2400" b="1">
                <a:latin typeface="Times New Roman" panose="02020603050405020304" pitchFamily="18" charset="0"/>
              </a:rPr>
              <a:t>——</a:t>
            </a:r>
            <a:r>
              <a:rPr lang="en-US" altLang="zh-CN" sz="2400" b="1"/>
              <a:t> </a:t>
            </a:r>
            <a:r>
              <a:rPr lang="zh-CN" altLang="en-US" sz="2400" b="1"/>
              <a:t>乙产品                      </a:t>
            </a:r>
            <a:r>
              <a:rPr lang="en-US" altLang="zh-CN" sz="2400" b="1"/>
              <a:t>15 600</a:t>
            </a:r>
          </a:p>
          <a:p>
            <a:pPr>
              <a:buFont typeface="Wingdings" panose="05000000000000000000" pitchFamily="2" charset="2"/>
              <a:buNone/>
            </a:pPr>
            <a:r>
              <a:rPr lang="en-US" altLang="zh-CN" sz="2400" b="1"/>
              <a:t>          </a:t>
            </a:r>
            <a:r>
              <a:rPr lang="zh-CN" altLang="en-US" sz="2400" b="1"/>
              <a:t>贷：原材料</a:t>
            </a:r>
            <a:r>
              <a:rPr lang="en-US" altLang="zh-CN" sz="2400" b="1">
                <a:latin typeface="Times New Roman" panose="02020603050405020304" pitchFamily="18" charset="0"/>
              </a:rPr>
              <a:t>——</a:t>
            </a:r>
            <a:r>
              <a:rPr lang="en-US" altLang="zh-CN" sz="2400" b="1"/>
              <a:t>A</a:t>
            </a:r>
            <a:r>
              <a:rPr lang="zh-CN" altLang="en-US" sz="2400" b="1"/>
              <a:t>材料                          </a:t>
            </a:r>
            <a:r>
              <a:rPr lang="en-US" altLang="zh-CN" sz="2400" b="1"/>
              <a:t>46 800 </a:t>
            </a:r>
          </a:p>
          <a:p>
            <a:pPr>
              <a:buFont typeface="Wingdings" panose="05000000000000000000" pitchFamily="2" charset="2"/>
              <a:buNone/>
            </a:pPr>
            <a:r>
              <a:rPr lang="en-US" altLang="zh-CN" sz="2400" b="1"/>
              <a:t>3</a:t>
            </a:r>
            <a:r>
              <a:rPr lang="zh-CN" altLang="en-US" sz="2400" b="1"/>
              <a:t>、借：生产成本</a:t>
            </a:r>
            <a:r>
              <a:rPr lang="en-US" altLang="zh-CN" sz="2400" b="1">
                <a:latin typeface="Times New Roman" panose="02020603050405020304" pitchFamily="18" charset="0"/>
              </a:rPr>
              <a:t>——</a:t>
            </a:r>
            <a:r>
              <a:rPr lang="zh-CN" altLang="en-US" sz="2400" b="1"/>
              <a:t>甲产品                      </a:t>
            </a:r>
            <a:r>
              <a:rPr lang="en-US" altLang="zh-CN" sz="2400" b="1"/>
              <a:t>13 680</a:t>
            </a:r>
          </a:p>
          <a:p>
            <a:pPr>
              <a:buFont typeface="Wingdings" panose="05000000000000000000" pitchFamily="2" charset="2"/>
              <a:buNone/>
            </a:pPr>
            <a:r>
              <a:rPr lang="en-US" altLang="zh-CN" sz="2400" b="1"/>
              <a:t>                      </a:t>
            </a:r>
            <a:r>
              <a:rPr lang="en-US" altLang="zh-CN" sz="2400" b="1">
                <a:latin typeface="Times New Roman" panose="02020603050405020304" pitchFamily="18" charset="0"/>
              </a:rPr>
              <a:t>——</a:t>
            </a:r>
            <a:r>
              <a:rPr lang="zh-CN" altLang="en-US" sz="2400" b="1"/>
              <a:t>乙产品                         </a:t>
            </a:r>
            <a:r>
              <a:rPr lang="en-US" altLang="zh-CN" sz="2400" b="1"/>
              <a:t>9 120</a:t>
            </a:r>
          </a:p>
          <a:p>
            <a:pPr>
              <a:buFont typeface="Wingdings" panose="05000000000000000000" pitchFamily="2" charset="2"/>
              <a:buNone/>
            </a:pPr>
            <a:r>
              <a:rPr lang="en-US" altLang="zh-CN" sz="2400" b="1"/>
              <a:t>           </a:t>
            </a:r>
            <a:r>
              <a:rPr lang="zh-CN" altLang="en-US" sz="2400" b="1"/>
              <a:t>制造费用                                       </a:t>
            </a:r>
            <a:r>
              <a:rPr lang="en-US" altLang="zh-CN" sz="2400" b="1"/>
              <a:t>5 700</a:t>
            </a:r>
          </a:p>
          <a:p>
            <a:pPr>
              <a:buFont typeface="Wingdings" panose="05000000000000000000" pitchFamily="2" charset="2"/>
              <a:buNone/>
            </a:pPr>
            <a:r>
              <a:rPr lang="en-US" altLang="zh-CN" sz="2400" b="1"/>
              <a:t>          </a:t>
            </a:r>
            <a:r>
              <a:rPr lang="zh-CN" altLang="en-US" sz="2400" b="1"/>
              <a:t>贷：应付职工薪酬</a:t>
            </a:r>
            <a:r>
              <a:rPr lang="en-US" altLang="zh-CN" sz="2400" b="1">
                <a:latin typeface="Times New Roman" panose="02020603050405020304" pitchFamily="18" charset="0"/>
              </a:rPr>
              <a:t>——</a:t>
            </a:r>
            <a:r>
              <a:rPr lang="zh-CN" altLang="en-US" sz="2400" b="1"/>
              <a:t>工资                     </a:t>
            </a:r>
            <a:r>
              <a:rPr lang="en-US" altLang="zh-CN" sz="2400" b="1"/>
              <a:t>28 500</a:t>
            </a:r>
          </a:p>
          <a:p>
            <a:pPr>
              <a:buFont typeface="Wingdings" panose="05000000000000000000" pitchFamily="2" charset="2"/>
              <a:buNone/>
            </a:pPr>
            <a:endParaRPr lang="en-US" altLang="zh-CN"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BB57722E-93C1-97B9-BDCB-F337ACE0454A}"/>
              </a:ext>
            </a:extLst>
          </p:cNvPr>
          <p:cNvSpPr>
            <a:spLocks noGrp="1" noChangeArrowheads="1"/>
          </p:cNvSpPr>
          <p:nvPr>
            <p:ph idx="1"/>
          </p:nvPr>
        </p:nvSpPr>
        <p:spPr>
          <a:xfrm>
            <a:off x="1703389" y="188914"/>
            <a:ext cx="8785225" cy="4535487"/>
          </a:xfrm>
        </p:spPr>
        <p:txBody>
          <a:bodyPr/>
          <a:lstStyle/>
          <a:p>
            <a:pPr marL="0">
              <a:buNone/>
            </a:pPr>
            <a:r>
              <a:rPr lang="zh-CN" altLang="en-US">
                <a:latin typeface="微软雅黑" panose="020B0503020204020204" pitchFamily="34" charset="-122"/>
                <a:ea typeface="微软雅黑" panose="020B0503020204020204" pitchFamily="34" charset="-122"/>
              </a:rPr>
              <a:t>长期借款到期一次还本付息时，该账户可核算借款本息。</a:t>
            </a:r>
            <a:endParaRPr lang="en-US" altLang="zh-CN">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取得借款：</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借：银行存款</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贷：长期借款</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本金</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确认利息：</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借：财务费用</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管理费用</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在建工程</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贷：应付利息（分期付息）</a:t>
            </a: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en-US" altLang="zh-CN" sz="2400">
                <a:solidFill>
                  <a:srgbClr val="FF0000"/>
                </a:solidFill>
                <a:latin typeface="微软雅黑" panose="020B0503020204020204" pitchFamily="34" charset="-122"/>
                <a:ea typeface="微软雅黑" panose="020B0503020204020204" pitchFamily="34" charset="-122"/>
              </a:rPr>
              <a:t>              </a:t>
            </a:r>
            <a:r>
              <a:rPr lang="zh-CN" altLang="en-US" sz="2400">
                <a:solidFill>
                  <a:srgbClr val="FF0000"/>
                </a:solidFill>
                <a:latin typeface="微软雅黑" panose="020B0503020204020204" pitchFamily="34" charset="-122"/>
                <a:ea typeface="微软雅黑" panose="020B0503020204020204" pitchFamily="34" charset="-122"/>
              </a:rPr>
              <a:t>长期借款</a:t>
            </a:r>
            <a:r>
              <a:rPr lang="en-US" altLang="zh-CN" sz="2400">
                <a:solidFill>
                  <a:srgbClr val="FF0000"/>
                </a:solidFill>
                <a:latin typeface="微软雅黑" panose="020B0503020204020204" pitchFamily="34" charset="-122"/>
                <a:ea typeface="微软雅黑" panose="020B0503020204020204" pitchFamily="34" charset="-122"/>
              </a:rPr>
              <a:t>——</a:t>
            </a:r>
            <a:r>
              <a:rPr lang="zh-CN" altLang="en-US" sz="2400">
                <a:solidFill>
                  <a:srgbClr val="FF0000"/>
                </a:solidFill>
                <a:latin typeface="微软雅黑" panose="020B0503020204020204" pitchFamily="34" charset="-122"/>
                <a:ea typeface="微软雅黑" panose="020B0503020204020204" pitchFamily="34" charset="-122"/>
              </a:rPr>
              <a:t>应计利息（到期一次还本付息）</a:t>
            </a:r>
            <a:endParaRPr lang="en-US" altLang="zh-CN" sz="2400">
              <a:solidFill>
                <a:srgbClr val="FF0000"/>
              </a:solidFill>
              <a:latin typeface="微软雅黑" panose="020B0503020204020204" pitchFamily="34" charset="-122"/>
              <a:ea typeface="微软雅黑" panose="020B0503020204020204" pitchFamily="34" charset="-122"/>
            </a:endParaRPr>
          </a:p>
        </p:txBody>
      </p:sp>
      <p:pic>
        <p:nvPicPr>
          <p:cNvPr id="34819" name="图片 1">
            <a:extLst>
              <a:ext uri="{FF2B5EF4-FFF2-40B4-BE49-F238E27FC236}">
                <a16:creationId xmlns:a16="http://schemas.microsoft.com/office/drawing/2014/main" id="{BB7DDBB9-6F30-85CF-226F-719313C1C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4149726"/>
            <a:ext cx="748506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E2CC81B-0248-D4AE-8E03-1B5E694E21B0}"/>
              </a:ext>
            </a:extLst>
          </p:cNvPr>
          <p:cNvSpPr>
            <a:spLocks noGrp="1" noChangeArrowheads="1"/>
          </p:cNvSpPr>
          <p:nvPr>
            <p:ph type="body" idx="1"/>
          </p:nvPr>
        </p:nvSpPr>
        <p:spPr>
          <a:xfrm>
            <a:off x="1703388" y="692150"/>
            <a:ext cx="8843962" cy="5403850"/>
          </a:xfrm>
        </p:spPr>
        <p:txBody>
          <a:bodyPr>
            <a:normAutofit fontScale="92500" lnSpcReduction="10000"/>
          </a:bodyPr>
          <a:lstStyle/>
          <a:p>
            <a:pPr>
              <a:lnSpc>
                <a:spcPct val="90000"/>
              </a:lnSpc>
              <a:buFont typeface="Wingdings" panose="05000000000000000000" pitchFamily="2" charset="2"/>
              <a:buNone/>
            </a:pPr>
            <a:r>
              <a:rPr lang="en-US" altLang="zh-CN" sz="2400" b="1"/>
              <a:t>4</a:t>
            </a:r>
            <a:r>
              <a:rPr lang="zh-CN" altLang="en-US" sz="2400" b="1"/>
              <a:t>、借：制造费用</a:t>
            </a:r>
            <a:r>
              <a:rPr lang="en-US" altLang="zh-CN" sz="2400" b="1">
                <a:latin typeface="Times New Roman" panose="02020603050405020304" pitchFamily="18" charset="0"/>
              </a:rPr>
              <a:t>——</a:t>
            </a:r>
            <a:r>
              <a:rPr lang="zh-CN" altLang="en-US" sz="2400" b="1"/>
              <a:t>折旧费                 </a:t>
            </a:r>
            <a:r>
              <a:rPr lang="en-US" altLang="zh-CN" sz="2400" b="1"/>
              <a:t>11 000</a:t>
            </a:r>
          </a:p>
          <a:p>
            <a:pPr>
              <a:lnSpc>
                <a:spcPct val="90000"/>
              </a:lnSpc>
              <a:buFont typeface="Wingdings" panose="05000000000000000000" pitchFamily="2" charset="2"/>
              <a:buNone/>
            </a:pPr>
            <a:r>
              <a:rPr lang="en-US" altLang="zh-CN" sz="2400" b="1"/>
              <a:t>           </a:t>
            </a:r>
            <a:r>
              <a:rPr lang="zh-CN" altLang="en-US" sz="2400" b="1"/>
              <a:t>管理费用</a:t>
            </a:r>
            <a:r>
              <a:rPr lang="en-US" altLang="zh-CN" sz="2400" b="1">
                <a:latin typeface="Times New Roman" panose="02020603050405020304" pitchFamily="18" charset="0"/>
              </a:rPr>
              <a:t>——</a:t>
            </a:r>
            <a:r>
              <a:rPr lang="zh-CN" altLang="en-US" sz="2400" b="1"/>
              <a:t>折旧费                   </a:t>
            </a:r>
            <a:r>
              <a:rPr lang="en-US" altLang="zh-CN" sz="2400" b="1"/>
              <a:t>5 000</a:t>
            </a:r>
          </a:p>
          <a:p>
            <a:pPr>
              <a:lnSpc>
                <a:spcPct val="90000"/>
              </a:lnSpc>
              <a:buFont typeface="Wingdings" panose="05000000000000000000" pitchFamily="2" charset="2"/>
              <a:buNone/>
            </a:pPr>
            <a:r>
              <a:rPr lang="en-US" altLang="zh-CN" sz="2400" b="1"/>
              <a:t>           </a:t>
            </a:r>
            <a:r>
              <a:rPr lang="zh-CN" altLang="en-US" sz="2400" b="1"/>
              <a:t>贷：累计折旧                                </a:t>
            </a:r>
            <a:r>
              <a:rPr lang="en-US" altLang="zh-CN" sz="2400" b="1"/>
              <a:t>16 000</a:t>
            </a:r>
          </a:p>
          <a:p>
            <a:pPr>
              <a:lnSpc>
                <a:spcPct val="90000"/>
              </a:lnSpc>
              <a:buFont typeface="Wingdings" panose="05000000000000000000" pitchFamily="2" charset="2"/>
              <a:buNone/>
            </a:pPr>
            <a:r>
              <a:rPr lang="en-US" altLang="zh-CN" sz="2400" b="1"/>
              <a:t>5</a:t>
            </a:r>
            <a:r>
              <a:rPr lang="zh-CN" altLang="en-US" sz="2400" b="1"/>
              <a:t>、借：生产成本</a:t>
            </a:r>
            <a:r>
              <a:rPr lang="en-US" altLang="zh-CN" sz="2400" b="1">
                <a:latin typeface="Times New Roman" panose="02020603050405020304" pitchFamily="18" charset="0"/>
              </a:rPr>
              <a:t>——</a:t>
            </a:r>
            <a:r>
              <a:rPr lang="zh-CN" altLang="en-US" sz="2400" b="1"/>
              <a:t>甲产品                  </a:t>
            </a:r>
            <a:r>
              <a:rPr lang="en-US" altLang="zh-CN" sz="2400" b="1"/>
              <a:t>10 020</a:t>
            </a:r>
          </a:p>
          <a:p>
            <a:pPr>
              <a:lnSpc>
                <a:spcPct val="90000"/>
              </a:lnSpc>
              <a:buFont typeface="Wingdings" panose="05000000000000000000" pitchFamily="2" charset="2"/>
              <a:buNone/>
            </a:pPr>
            <a:r>
              <a:rPr lang="en-US" altLang="zh-CN" sz="2400" b="1"/>
              <a:t>                      </a:t>
            </a:r>
            <a:r>
              <a:rPr lang="en-US" altLang="zh-CN" sz="2400" b="1">
                <a:latin typeface="Times New Roman" panose="02020603050405020304" pitchFamily="18" charset="0"/>
              </a:rPr>
              <a:t>——</a:t>
            </a:r>
            <a:r>
              <a:rPr lang="en-US" altLang="zh-CN" sz="2400" b="1"/>
              <a:t> </a:t>
            </a:r>
            <a:r>
              <a:rPr lang="zh-CN" altLang="en-US" sz="2400" b="1"/>
              <a:t>乙产品                    </a:t>
            </a:r>
            <a:r>
              <a:rPr lang="en-US" altLang="zh-CN" sz="2400" b="1"/>
              <a:t>6 680</a:t>
            </a:r>
          </a:p>
          <a:p>
            <a:pPr>
              <a:lnSpc>
                <a:spcPct val="90000"/>
              </a:lnSpc>
              <a:buFont typeface="Wingdings" panose="05000000000000000000" pitchFamily="2" charset="2"/>
              <a:buNone/>
            </a:pPr>
            <a:r>
              <a:rPr lang="en-US" altLang="zh-CN" sz="2400" b="1"/>
              <a:t>           </a:t>
            </a:r>
            <a:r>
              <a:rPr lang="zh-CN" altLang="en-US" sz="2400" b="1"/>
              <a:t>贷：制造费用                                </a:t>
            </a:r>
            <a:r>
              <a:rPr lang="en-US" altLang="zh-CN" sz="2400" b="1"/>
              <a:t>16 700</a:t>
            </a:r>
          </a:p>
          <a:p>
            <a:pPr>
              <a:lnSpc>
                <a:spcPct val="90000"/>
              </a:lnSpc>
              <a:buFont typeface="Wingdings" panose="05000000000000000000" pitchFamily="2" charset="2"/>
              <a:buNone/>
            </a:pPr>
            <a:r>
              <a:rPr lang="zh-CN" altLang="en-US" sz="2400" b="1"/>
              <a:t>计算：</a:t>
            </a:r>
          </a:p>
          <a:p>
            <a:pPr>
              <a:lnSpc>
                <a:spcPct val="90000"/>
              </a:lnSpc>
              <a:buFont typeface="Wingdings" panose="05000000000000000000" pitchFamily="2" charset="2"/>
              <a:buNone/>
            </a:pPr>
            <a:r>
              <a:rPr lang="zh-CN" altLang="en-US" sz="2400" b="1"/>
              <a:t>制造费用借方总金额：</a:t>
            </a:r>
            <a:r>
              <a:rPr lang="en-US" altLang="zh-CN" sz="2400" b="1"/>
              <a:t>5 700+11 000=16 700</a:t>
            </a:r>
            <a:r>
              <a:rPr lang="zh-CN" altLang="en-US" sz="2400" b="1"/>
              <a:t>元</a:t>
            </a:r>
          </a:p>
          <a:p>
            <a:pPr>
              <a:lnSpc>
                <a:spcPct val="90000"/>
              </a:lnSpc>
              <a:buFont typeface="Wingdings" panose="05000000000000000000" pitchFamily="2" charset="2"/>
              <a:buNone/>
            </a:pPr>
            <a:r>
              <a:rPr lang="zh-CN" altLang="en-US" sz="2400" b="1"/>
              <a:t>甲分配率</a:t>
            </a:r>
            <a:r>
              <a:rPr lang="en-US" altLang="zh-CN" sz="2400" b="1"/>
              <a:t>=13680/</a:t>
            </a:r>
            <a:r>
              <a:rPr lang="zh-CN" altLang="en-US" sz="2400" b="1"/>
              <a:t>（</a:t>
            </a:r>
            <a:r>
              <a:rPr lang="en-US" altLang="zh-CN" sz="2400" b="1"/>
              <a:t>13680+9120)=0.6</a:t>
            </a:r>
          </a:p>
          <a:p>
            <a:pPr>
              <a:lnSpc>
                <a:spcPct val="90000"/>
              </a:lnSpc>
              <a:buFont typeface="Wingdings" panose="05000000000000000000" pitchFamily="2" charset="2"/>
              <a:buNone/>
            </a:pPr>
            <a:r>
              <a:rPr lang="en-US" altLang="zh-CN" sz="2400" b="1"/>
              <a:t>   </a:t>
            </a:r>
            <a:r>
              <a:rPr lang="zh-CN" altLang="en-US" sz="2400" b="1"/>
              <a:t>则：分配至甲产品的制造费用为：</a:t>
            </a:r>
            <a:r>
              <a:rPr lang="en-US" altLang="zh-CN" sz="2400" b="1"/>
              <a:t>0.6×16700=10 020</a:t>
            </a:r>
            <a:r>
              <a:rPr lang="zh-CN" altLang="en-US" sz="2400" b="1"/>
              <a:t>元</a:t>
            </a:r>
          </a:p>
          <a:p>
            <a:pPr>
              <a:lnSpc>
                <a:spcPct val="90000"/>
              </a:lnSpc>
              <a:buFont typeface="Wingdings" panose="05000000000000000000" pitchFamily="2" charset="2"/>
              <a:buNone/>
            </a:pPr>
            <a:r>
              <a:rPr lang="zh-CN" altLang="en-US" sz="2400" b="1"/>
              <a:t>乙产品分配率</a:t>
            </a:r>
            <a:r>
              <a:rPr lang="en-US" altLang="zh-CN" sz="2400" b="1"/>
              <a:t>=0.4</a:t>
            </a:r>
          </a:p>
          <a:p>
            <a:pPr>
              <a:lnSpc>
                <a:spcPct val="90000"/>
              </a:lnSpc>
              <a:buFont typeface="Wingdings" panose="05000000000000000000" pitchFamily="2" charset="2"/>
              <a:buNone/>
            </a:pPr>
            <a:r>
              <a:rPr lang="en-US" altLang="zh-CN" sz="2400" b="1"/>
              <a:t>   </a:t>
            </a:r>
            <a:r>
              <a:rPr lang="zh-CN" altLang="en-US" sz="2400" b="1"/>
              <a:t>则</a:t>
            </a:r>
            <a:r>
              <a:rPr lang="en-US" altLang="zh-CN" sz="2400" b="1"/>
              <a:t>:</a:t>
            </a:r>
            <a:r>
              <a:rPr lang="zh-CN" altLang="en-US" sz="2400" b="1"/>
              <a:t>分配至乙产品的制造费用为</a:t>
            </a:r>
            <a:r>
              <a:rPr lang="en-US" altLang="zh-CN" sz="2400" b="1"/>
              <a:t>:0.4×16 700=6680</a:t>
            </a:r>
            <a:r>
              <a:rPr lang="zh-CN" altLang="en-US" sz="2400" b="1"/>
              <a:t>元</a:t>
            </a:r>
          </a:p>
          <a:p>
            <a:pPr>
              <a:lnSpc>
                <a:spcPct val="90000"/>
              </a:lnSpc>
              <a:buFont typeface="Wingdings" panose="05000000000000000000" pitchFamily="2" charset="2"/>
              <a:buNone/>
            </a:pPr>
            <a:r>
              <a:rPr lang="zh-CN" altLang="en-US" sz="2400" b="1"/>
              <a:t>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3DFDEF8-CE87-5925-A5FA-02435ACF02A9}"/>
              </a:ext>
            </a:extLst>
          </p:cNvPr>
          <p:cNvSpPr>
            <a:spLocks noGrp="1" noChangeArrowheads="1"/>
          </p:cNvSpPr>
          <p:nvPr>
            <p:ph type="body" idx="1"/>
          </p:nvPr>
        </p:nvSpPr>
        <p:spPr>
          <a:xfrm>
            <a:off x="1703388" y="549276"/>
            <a:ext cx="8843962" cy="5546725"/>
          </a:xfrm>
        </p:spPr>
        <p:txBody>
          <a:bodyPr/>
          <a:lstStyle/>
          <a:p>
            <a:pPr>
              <a:buFont typeface="Wingdings" panose="05000000000000000000" pitchFamily="2" charset="2"/>
              <a:buNone/>
            </a:pPr>
            <a:r>
              <a:rPr lang="en-US" altLang="zh-CN" sz="2400" b="1"/>
              <a:t>6</a:t>
            </a:r>
            <a:r>
              <a:rPr lang="zh-CN" altLang="en-US" sz="2400" b="1"/>
              <a:t>、借：库存商品</a:t>
            </a:r>
            <a:r>
              <a:rPr lang="en-US" altLang="zh-CN" sz="2400" b="1">
                <a:latin typeface="Times New Roman" panose="02020603050405020304" pitchFamily="18" charset="0"/>
              </a:rPr>
              <a:t>——</a:t>
            </a:r>
            <a:r>
              <a:rPr lang="zh-CN" altLang="en-US" sz="2400" b="1"/>
              <a:t>甲产品       </a:t>
            </a:r>
            <a:r>
              <a:rPr lang="en-US" altLang="zh-CN" sz="2400" b="1"/>
              <a:t>54 900</a:t>
            </a:r>
          </a:p>
          <a:p>
            <a:pPr>
              <a:buFont typeface="Wingdings" panose="05000000000000000000" pitchFamily="2" charset="2"/>
              <a:buNone/>
            </a:pPr>
            <a:r>
              <a:rPr lang="en-US" altLang="zh-CN" sz="2400" b="1"/>
              <a:t>         </a:t>
            </a:r>
            <a:r>
              <a:rPr lang="zh-CN" altLang="en-US" sz="2400" b="1"/>
              <a:t>贷：生产成本</a:t>
            </a:r>
            <a:r>
              <a:rPr lang="en-US" altLang="zh-CN" sz="2400" b="1">
                <a:latin typeface="Times New Roman" panose="02020603050405020304" pitchFamily="18" charset="0"/>
              </a:rPr>
              <a:t>——</a:t>
            </a:r>
            <a:r>
              <a:rPr lang="zh-CN" altLang="en-US" sz="2400" b="1"/>
              <a:t>甲产品      </a:t>
            </a:r>
            <a:r>
              <a:rPr lang="en-US" altLang="zh-CN" sz="2400" b="1"/>
              <a:t>54 900</a:t>
            </a:r>
          </a:p>
          <a:p>
            <a:pPr>
              <a:buFont typeface="Wingdings" panose="05000000000000000000" pitchFamily="2" charset="2"/>
              <a:buNone/>
            </a:pPr>
            <a:r>
              <a:rPr lang="en-US" altLang="zh-CN" sz="2400" b="1"/>
              <a:t>7</a:t>
            </a:r>
            <a:r>
              <a:rPr lang="zh-CN" altLang="en-US" sz="2400" b="1"/>
              <a:t>、借：银行存款                                   </a:t>
            </a:r>
            <a:r>
              <a:rPr lang="en-US" altLang="zh-CN" sz="2400" b="1"/>
              <a:t>84 240</a:t>
            </a:r>
          </a:p>
          <a:p>
            <a:pPr>
              <a:buFont typeface="Wingdings" panose="05000000000000000000" pitchFamily="2" charset="2"/>
              <a:buNone/>
            </a:pPr>
            <a:r>
              <a:rPr lang="en-US" altLang="zh-CN" sz="2400" b="1"/>
              <a:t>        </a:t>
            </a:r>
            <a:r>
              <a:rPr lang="zh-CN" altLang="en-US" sz="2400" b="1"/>
              <a:t>贷：主营业务收入                                   </a:t>
            </a:r>
            <a:r>
              <a:rPr lang="en-US" altLang="zh-CN" sz="2400" b="1"/>
              <a:t>72 000</a:t>
            </a:r>
          </a:p>
          <a:p>
            <a:pPr>
              <a:buFont typeface="Wingdings" panose="05000000000000000000" pitchFamily="2" charset="2"/>
              <a:buNone/>
            </a:pPr>
            <a:r>
              <a:rPr lang="en-US" altLang="zh-CN" sz="2400" b="1"/>
              <a:t>              </a:t>
            </a:r>
            <a:r>
              <a:rPr lang="zh-CN" altLang="en-US" sz="2400" b="1"/>
              <a:t>应交税费</a:t>
            </a:r>
            <a:r>
              <a:rPr lang="en-US" altLang="zh-CN" sz="2400" b="1">
                <a:latin typeface="Times New Roman" panose="02020603050405020304" pitchFamily="18" charset="0"/>
              </a:rPr>
              <a:t>——</a:t>
            </a:r>
            <a:r>
              <a:rPr lang="zh-CN" altLang="en-US" sz="2400" b="1"/>
              <a:t>应交增值税（销项税额）   </a:t>
            </a:r>
            <a:r>
              <a:rPr lang="en-US" altLang="zh-CN" sz="2400" b="1"/>
              <a:t>12 240</a:t>
            </a:r>
          </a:p>
          <a:p>
            <a:pPr>
              <a:buFont typeface="Wingdings" panose="05000000000000000000" pitchFamily="2" charset="2"/>
              <a:buNone/>
            </a:pPr>
            <a:r>
              <a:rPr lang="en-US" altLang="zh-CN" sz="2400" b="1"/>
              <a:t>     </a:t>
            </a:r>
            <a:r>
              <a:rPr lang="zh-CN" altLang="en-US" sz="2400" b="1"/>
              <a:t>借：主营业务成本                             </a:t>
            </a:r>
            <a:r>
              <a:rPr lang="en-US" altLang="zh-CN" sz="2400" b="1"/>
              <a:t>32 940</a:t>
            </a:r>
          </a:p>
          <a:p>
            <a:pPr>
              <a:buFont typeface="Wingdings" panose="05000000000000000000" pitchFamily="2" charset="2"/>
              <a:buNone/>
            </a:pPr>
            <a:r>
              <a:rPr lang="en-US" altLang="zh-CN" sz="2400" b="1"/>
              <a:t>         </a:t>
            </a:r>
            <a:r>
              <a:rPr lang="zh-CN" altLang="en-US" sz="2400" b="1"/>
              <a:t>贷：库存商品                                   </a:t>
            </a:r>
            <a:r>
              <a:rPr lang="en-US" altLang="zh-CN" sz="2400" b="1"/>
              <a:t>32 940</a:t>
            </a:r>
          </a:p>
          <a:p>
            <a:pPr>
              <a:buFont typeface="Wingdings" panose="05000000000000000000" pitchFamily="2" charset="2"/>
              <a:buNone/>
            </a:pPr>
            <a:r>
              <a:rPr lang="zh-CN" altLang="en-US" sz="2400" b="1"/>
              <a:t>计算：</a:t>
            </a:r>
          </a:p>
          <a:p>
            <a:pPr>
              <a:buFont typeface="Wingdings" panose="05000000000000000000" pitchFamily="2" charset="2"/>
              <a:buNone/>
            </a:pPr>
            <a:r>
              <a:rPr lang="zh-CN" altLang="en-US" sz="2400" b="1"/>
              <a:t>     销售商品单位成本</a:t>
            </a:r>
            <a:r>
              <a:rPr lang="en-US" altLang="zh-CN" sz="2400" b="1"/>
              <a:t>=54 900/300=183</a:t>
            </a:r>
            <a:r>
              <a:rPr lang="zh-CN" altLang="en-US" sz="2400" b="1"/>
              <a:t>元</a:t>
            </a:r>
            <a:r>
              <a:rPr lang="en-US" altLang="zh-CN" sz="2400" b="1"/>
              <a:t>/</a:t>
            </a:r>
            <a:r>
              <a:rPr lang="zh-CN" altLang="en-US" sz="2400" b="1"/>
              <a:t>件</a:t>
            </a:r>
          </a:p>
          <a:p>
            <a:pPr>
              <a:buFont typeface="Wingdings" panose="05000000000000000000" pitchFamily="2" charset="2"/>
              <a:buNone/>
            </a:pPr>
            <a:r>
              <a:rPr lang="zh-CN" altLang="en-US" sz="2400" b="1"/>
              <a:t>     销售成本</a:t>
            </a:r>
            <a:r>
              <a:rPr lang="en-US" altLang="zh-CN" sz="2400" b="1"/>
              <a:t>=183×180=32 940</a:t>
            </a:r>
            <a:r>
              <a:rPr lang="zh-CN" altLang="en-US" sz="2400" b="1"/>
              <a:t>元</a:t>
            </a:r>
          </a:p>
          <a:p>
            <a:pPr>
              <a:buFont typeface="Wingdings" panose="05000000000000000000" pitchFamily="2" charset="2"/>
              <a:buNone/>
            </a:pPr>
            <a:r>
              <a:rPr lang="zh-CN" altLang="en-US" sz="2400" b="1"/>
              <a:t>     销售收入</a:t>
            </a:r>
            <a:r>
              <a:rPr lang="en-US" altLang="zh-CN" sz="2400" b="1"/>
              <a:t>=400×180=72 000</a:t>
            </a:r>
            <a:r>
              <a:rPr lang="zh-CN" altLang="en-US" sz="2400" b="1"/>
              <a:t>元</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CE05EB-7D20-27DB-BC34-51011C1F45E7}"/>
              </a:ext>
            </a:extLst>
          </p:cNvPr>
          <p:cNvSpPr>
            <a:spLocks noGrp="1" noChangeArrowheads="1"/>
          </p:cNvSpPr>
          <p:nvPr>
            <p:ph type="body" idx="1"/>
          </p:nvPr>
        </p:nvSpPr>
        <p:spPr>
          <a:xfrm>
            <a:off x="1703388" y="476250"/>
            <a:ext cx="8843962" cy="5619750"/>
          </a:xfrm>
        </p:spPr>
        <p:txBody>
          <a:bodyPr>
            <a:normAutofit lnSpcReduction="10000"/>
          </a:bodyPr>
          <a:lstStyle/>
          <a:p>
            <a:pPr>
              <a:lnSpc>
                <a:spcPct val="90000"/>
              </a:lnSpc>
              <a:buFont typeface="Wingdings" panose="05000000000000000000" pitchFamily="2" charset="2"/>
              <a:buNone/>
            </a:pPr>
            <a:r>
              <a:rPr lang="en-US" altLang="zh-CN" sz="2400" b="1" dirty="0"/>
              <a:t>8</a:t>
            </a:r>
            <a:r>
              <a:rPr lang="zh-CN" altLang="en-US" sz="2400" b="1" dirty="0"/>
              <a:t>、借：主营业务收入                           </a:t>
            </a:r>
            <a:r>
              <a:rPr lang="en-US" altLang="zh-CN" sz="2400" b="1" dirty="0"/>
              <a:t>72 000</a:t>
            </a:r>
          </a:p>
          <a:p>
            <a:pPr>
              <a:lnSpc>
                <a:spcPct val="90000"/>
              </a:lnSpc>
              <a:buFont typeface="Wingdings" panose="05000000000000000000" pitchFamily="2" charset="2"/>
              <a:buNone/>
            </a:pPr>
            <a:r>
              <a:rPr lang="en-US" altLang="zh-CN" sz="2400" b="1" dirty="0"/>
              <a:t>           </a:t>
            </a:r>
            <a:r>
              <a:rPr lang="zh-CN" altLang="en-US" sz="2400" b="1" dirty="0"/>
              <a:t>贷：本年利润                               </a:t>
            </a:r>
            <a:r>
              <a:rPr lang="en-US" altLang="zh-CN" sz="2400" b="1" dirty="0"/>
              <a:t>72 000</a:t>
            </a:r>
          </a:p>
          <a:p>
            <a:pPr>
              <a:lnSpc>
                <a:spcPct val="90000"/>
              </a:lnSpc>
              <a:buFont typeface="Wingdings" panose="05000000000000000000" pitchFamily="2" charset="2"/>
              <a:buNone/>
            </a:pPr>
            <a:r>
              <a:rPr lang="en-US" altLang="zh-CN" sz="2400" b="1" dirty="0"/>
              <a:t>     </a:t>
            </a:r>
            <a:r>
              <a:rPr lang="zh-CN" altLang="en-US" sz="2400" b="1" dirty="0"/>
              <a:t>借：本年利润                                 </a:t>
            </a:r>
            <a:r>
              <a:rPr lang="en-US" altLang="zh-CN" sz="2400" b="1" dirty="0"/>
              <a:t>37 940</a:t>
            </a:r>
          </a:p>
          <a:p>
            <a:pPr>
              <a:lnSpc>
                <a:spcPct val="90000"/>
              </a:lnSpc>
              <a:buFont typeface="Wingdings" panose="05000000000000000000" pitchFamily="2" charset="2"/>
              <a:buNone/>
            </a:pPr>
            <a:r>
              <a:rPr lang="en-US" altLang="zh-CN" sz="2400" b="1" dirty="0"/>
              <a:t>           </a:t>
            </a:r>
            <a:r>
              <a:rPr lang="zh-CN" altLang="en-US" sz="2400" b="1" dirty="0"/>
              <a:t>贷：主营业务成本                         </a:t>
            </a:r>
            <a:r>
              <a:rPr lang="en-US" altLang="zh-CN" sz="2400" b="1" dirty="0"/>
              <a:t>32 940</a:t>
            </a:r>
          </a:p>
          <a:p>
            <a:pPr>
              <a:lnSpc>
                <a:spcPct val="90000"/>
              </a:lnSpc>
              <a:buFont typeface="Wingdings" panose="05000000000000000000" pitchFamily="2" charset="2"/>
              <a:buNone/>
            </a:pPr>
            <a:r>
              <a:rPr lang="en-US" altLang="zh-CN" sz="2400" b="1" dirty="0"/>
              <a:t>                  </a:t>
            </a:r>
            <a:r>
              <a:rPr lang="zh-CN" altLang="en-US" sz="2400" b="1" dirty="0"/>
              <a:t>管理费用                                </a:t>
            </a:r>
            <a:r>
              <a:rPr lang="en-US" altLang="zh-CN" sz="2400" b="1" dirty="0"/>
              <a:t>5 000</a:t>
            </a:r>
          </a:p>
          <a:p>
            <a:pPr>
              <a:lnSpc>
                <a:spcPct val="90000"/>
              </a:lnSpc>
              <a:buFont typeface="Wingdings" panose="05000000000000000000" pitchFamily="2" charset="2"/>
              <a:buNone/>
            </a:pPr>
            <a:r>
              <a:rPr lang="en-US" altLang="zh-CN" sz="2400" b="1" dirty="0"/>
              <a:t>9</a:t>
            </a:r>
            <a:r>
              <a:rPr lang="zh-CN" altLang="en-US" sz="2400" b="1" dirty="0"/>
              <a:t>、借：所得税费用                                    </a:t>
            </a:r>
            <a:r>
              <a:rPr lang="en-US" altLang="zh-CN" sz="2400" b="1" dirty="0"/>
              <a:t>8 515</a:t>
            </a:r>
          </a:p>
          <a:p>
            <a:pPr>
              <a:lnSpc>
                <a:spcPct val="90000"/>
              </a:lnSpc>
              <a:buFont typeface="Wingdings" panose="05000000000000000000" pitchFamily="2" charset="2"/>
              <a:buNone/>
            </a:pPr>
            <a:r>
              <a:rPr lang="en-US" altLang="zh-CN" sz="2400" b="1" dirty="0"/>
              <a:t>          </a:t>
            </a:r>
            <a:r>
              <a:rPr lang="zh-CN" altLang="en-US" sz="2400" b="1" dirty="0"/>
              <a:t>贷：应交税费</a:t>
            </a:r>
            <a:r>
              <a:rPr lang="en-US" altLang="zh-CN" sz="2400" b="1" dirty="0">
                <a:latin typeface="Times New Roman" panose="02020603050405020304" pitchFamily="18" charset="0"/>
              </a:rPr>
              <a:t>——</a:t>
            </a:r>
            <a:r>
              <a:rPr lang="zh-CN" altLang="en-US" sz="2400" b="1" dirty="0"/>
              <a:t>应交所得税                 </a:t>
            </a:r>
            <a:r>
              <a:rPr lang="en-US" altLang="zh-CN" sz="2400" b="1" dirty="0"/>
              <a:t>8 515</a:t>
            </a:r>
          </a:p>
          <a:p>
            <a:pPr>
              <a:lnSpc>
                <a:spcPct val="90000"/>
              </a:lnSpc>
              <a:buFont typeface="Wingdings" panose="05000000000000000000" pitchFamily="2" charset="2"/>
              <a:buNone/>
            </a:pPr>
            <a:r>
              <a:rPr lang="en-US" altLang="zh-CN" sz="2400" b="1" dirty="0"/>
              <a:t>10</a:t>
            </a:r>
            <a:r>
              <a:rPr lang="zh-CN" altLang="en-US" sz="2400" b="1" dirty="0"/>
              <a:t>、借：本年利润                                 </a:t>
            </a:r>
            <a:r>
              <a:rPr lang="en-US" altLang="zh-CN" sz="2400" b="1" dirty="0"/>
              <a:t>25 545</a:t>
            </a:r>
          </a:p>
          <a:p>
            <a:pPr>
              <a:lnSpc>
                <a:spcPct val="90000"/>
              </a:lnSpc>
              <a:buFont typeface="Wingdings" panose="05000000000000000000" pitchFamily="2" charset="2"/>
              <a:buNone/>
            </a:pPr>
            <a:r>
              <a:rPr lang="en-US" altLang="zh-CN" sz="2400" b="1" dirty="0"/>
              <a:t>          </a:t>
            </a:r>
            <a:r>
              <a:rPr lang="zh-CN" altLang="en-US" sz="2400" b="1" dirty="0"/>
              <a:t>贷：利润分配</a:t>
            </a:r>
            <a:r>
              <a:rPr lang="en-US" altLang="zh-CN" sz="2400" b="1" dirty="0">
                <a:latin typeface="Times New Roman" panose="02020603050405020304" pitchFamily="18" charset="0"/>
              </a:rPr>
              <a:t>——</a:t>
            </a:r>
            <a:r>
              <a:rPr lang="zh-CN" altLang="en-US" sz="2400" b="1" dirty="0"/>
              <a:t>未分配利润              </a:t>
            </a:r>
            <a:r>
              <a:rPr lang="en-US" altLang="zh-CN" sz="2400" b="1" dirty="0"/>
              <a:t>25 545</a:t>
            </a:r>
          </a:p>
          <a:p>
            <a:pPr>
              <a:lnSpc>
                <a:spcPct val="90000"/>
              </a:lnSpc>
              <a:buFont typeface="Wingdings" panose="05000000000000000000" pitchFamily="2" charset="2"/>
              <a:buNone/>
            </a:pPr>
            <a:r>
              <a:rPr lang="en-US" altLang="zh-CN" sz="2400" b="1" dirty="0"/>
              <a:t>11</a:t>
            </a:r>
            <a:r>
              <a:rPr lang="zh-CN" altLang="en-US" sz="2400" b="1" dirty="0"/>
              <a:t>、借：利润分配</a:t>
            </a:r>
            <a:r>
              <a:rPr lang="en-US" altLang="zh-CN" sz="2400" b="1" dirty="0">
                <a:latin typeface="Times New Roman" panose="02020603050405020304" pitchFamily="18" charset="0"/>
              </a:rPr>
              <a:t>——</a:t>
            </a:r>
            <a:r>
              <a:rPr lang="zh-CN" altLang="en-US" sz="2400" b="1" dirty="0"/>
              <a:t>提取法定盈余公积     </a:t>
            </a:r>
            <a:r>
              <a:rPr lang="en-US" altLang="zh-CN" sz="2400" b="1" dirty="0"/>
              <a:t>3831.75   </a:t>
            </a:r>
          </a:p>
          <a:p>
            <a:pPr>
              <a:lnSpc>
                <a:spcPct val="90000"/>
              </a:lnSpc>
              <a:buFont typeface="Wingdings" panose="05000000000000000000" pitchFamily="2" charset="2"/>
              <a:buNone/>
            </a:pPr>
            <a:r>
              <a:rPr lang="en-US" altLang="zh-CN" sz="2400" b="1" dirty="0"/>
              <a:t>          </a:t>
            </a:r>
            <a:r>
              <a:rPr lang="zh-CN" altLang="en-US" sz="2400" b="1" dirty="0"/>
              <a:t>贷：盈余公积 </a:t>
            </a:r>
            <a:r>
              <a:rPr lang="en-US" altLang="zh-CN" sz="2400" b="1" dirty="0">
                <a:latin typeface="Times New Roman" panose="02020603050405020304" pitchFamily="18" charset="0"/>
              </a:rPr>
              <a:t>——</a:t>
            </a:r>
            <a:r>
              <a:rPr lang="zh-CN" altLang="en-US" sz="2400" b="1" dirty="0"/>
              <a:t>法定盈余公积          </a:t>
            </a:r>
            <a:r>
              <a:rPr lang="en-US" altLang="zh-CN" sz="2400" b="1" dirty="0"/>
              <a:t>3831.75</a:t>
            </a:r>
          </a:p>
          <a:p>
            <a:pPr>
              <a:lnSpc>
                <a:spcPct val="90000"/>
              </a:lnSpc>
              <a:buFont typeface="Wingdings" panose="05000000000000000000" pitchFamily="2" charset="2"/>
              <a:buNone/>
            </a:pPr>
            <a:r>
              <a:rPr lang="en-US" altLang="zh-CN" sz="2400" b="1" dirty="0"/>
              <a:t>       </a:t>
            </a:r>
            <a:r>
              <a:rPr lang="zh-CN" altLang="en-US" sz="2400" b="1" dirty="0"/>
              <a:t>借</a:t>
            </a:r>
            <a:r>
              <a:rPr lang="en-US" altLang="zh-CN" sz="2400" b="1" dirty="0"/>
              <a:t>: </a:t>
            </a:r>
            <a:r>
              <a:rPr lang="zh-CN" altLang="en-US" sz="2400" b="1" dirty="0"/>
              <a:t>利润分配</a:t>
            </a:r>
            <a:r>
              <a:rPr lang="en-US" altLang="zh-CN" sz="2400" b="1" dirty="0">
                <a:latin typeface="Times New Roman" panose="02020603050405020304" pitchFamily="18" charset="0"/>
              </a:rPr>
              <a:t>——</a:t>
            </a:r>
            <a:r>
              <a:rPr lang="zh-CN" altLang="en-US" sz="2400" b="1" dirty="0"/>
              <a:t>应付现金股利           </a:t>
            </a:r>
            <a:r>
              <a:rPr lang="en-US" altLang="zh-CN" sz="2400" b="1" dirty="0"/>
              <a:t>10 000</a:t>
            </a:r>
          </a:p>
          <a:p>
            <a:pPr>
              <a:lnSpc>
                <a:spcPct val="90000"/>
              </a:lnSpc>
              <a:buFont typeface="Wingdings" panose="05000000000000000000" pitchFamily="2" charset="2"/>
              <a:buNone/>
            </a:pPr>
            <a:r>
              <a:rPr lang="en-US" altLang="zh-CN" sz="2400" b="1" dirty="0"/>
              <a:t>          </a:t>
            </a:r>
            <a:r>
              <a:rPr lang="zh-CN" altLang="en-US" sz="2400" b="1" dirty="0"/>
              <a:t>贷：应付股利                                   </a:t>
            </a:r>
            <a:r>
              <a:rPr lang="en-US" altLang="zh-CN" sz="2400" b="1" dirty="0"/>
              <a:t>10 000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F11D278-822F-35F3-70AF-E25EAB9C2851}"/>
              </a:ext>
            </a:extLst>
          </p:cNvPr>
          <p:cNvSpPr>
            <a:spLocks noGrp="1" noChangeArrowheads="1"/>
          </p:cNvSpPr>
          <p:nvPr>
            <p:ph type="title"/>
          </p:nvPr>
        </p:nvSpPr>
        <p:spPr>
          <a:xfrm>
            <a:off x="2566988" y="1484313"/>
            <a:ext cx="7205662" cy="155575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第五节  </a:t>
            </a:r>
            <a:br>
              <a:rPr lang="en-US" altLang="zh-CN" sz="4000" dirty="0">
                <a:latin typeface="微软雅黑" panose="020B0503020204020204" pitchFamily="34" charset="-122"/>
                <a:ea typeface="微软雅黑" panose="020B0503020204020204" pitchFamily="34" charset="-122"/>
              </a:rPr>
            </a:br>
            <a:r>
              <a:rPr lang="zh-CN" altLang="en-US" sz="4000" dirty="0">
                <a:latin typeface="微软雅黑" panose="020B0503020204020204" pitchFamily="34" charset="-122"/>
                <a:ea typeface="微软雅黑" panose="020B0503020204020204" pitchFamily="34" charset="-122"/>
              </a:rPr>
              <a:t>会计凭证填制与审核</a:t>
            </a:r>
          </a:p>
        </p:txBody>
      </p:sp>
    </p:spTree>
    <p:extLst>
      <p:ext uri="{BB962C8B-B14F-4D97-AF65-F5344CB8AC3E}">
        <p14:creationId xmlns:p14="http://schemas.microsoft.com/office/powerpoint/2010/main" val="6001813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a:extLst>
              <a:ext uri="{FF2B5EF4-FFF2-40B4-BE49-F238E27FC236}">
                <a16:creationId xmlns:a16="http://schemas.microsoft.com/office/drawing/2014/main" id="{CC8964F1-3DA2-601A-51AF-BB86F15E16A7}"/>
              </a:ext>
            </a:extLst>
          </p:cNvPr>
          <p:cNvSpPr>
            <a:spLocks noGrp="1" noChangeArrowheads="1"/>
          </p:cNvSpPr>
          <p:nvPr>
            <p:ph idx="1"/>
          </p:nvPr>
        </p:nvSpPr>
        <p:spPr>
          <a:xfrm>
            <a:off x="3467100" y="2133600"/>
            <a:ext cx="6591300" cy="3778250"/>
          </a:xfrm>
        </p:spPr>
        <p:txBody>
          <a:bodyPr rtlCol="0">
            <a:normAutofit/>
          </a:bodyPr>
          <a:lstStyle/>
          <a:p>
            <a:pPr>
              <a:buNone/>
              <a:defRPr/>
            </a:pPr>
            <a:r>
              <a:rPr lang="en-US" altLang="zh-CN" b="1" dirty="0">
                <a:solidFill>
                  <a:schemeClr val="tx1"/>
                </a:solidFill>
                <a:latin typeface="+mn-ea"/>
              </a:rPr>
              <a:t>  </a:t>
            </a:r>
          </a:p>
        </p:txBody>
      </p:sp>
      <p:sp>
        <p:nvSpPr>
          <p:cNvPr id="53251" name="Text Box 4">
            <a:extLst>
              <a:ext uri="{FF2B5EF4-FFF2-40B4-BE49-F238E27FC236}">
                <a16:creationId xmlns:a16="http://schemas.microsoft.com/office/drawing/2014/main" id="{B016C4D3-94F8-405A-5F6A-DC308E78DF8F}"/>
              </a:ext>
            </a:extLst>
          </p:cNvPr>
          <p:cNvSpPr txBox="1">
            <a:spLocks noChangeArrowheads="1"/>
          </p:cNvSpPr>
          <p:nvPr/>
        </p:nvSpPr>
        <p:spPr bwMode="auto">
          <a:xfrm>
            <a:off x="4246602" y="5029200"/>
            <a:ext cx="55399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endParaRPr lang="zh-CN" altLang="zh-CN" sz="2400">
              <a:solidFill>
                <a:schemeClr val="tx1"/>
              </a:solidFill>
              <a:ea typeface="宋体" panose="02010600030101010101" pitchFamily="2" charset="-122"/>
            </a:endParaRPr>
          </a:p>
        </p:txBody>
      </p:sp>
      <p:sp>
        <p:nvSpPr>
          <p:cNvPr id="53252" name="Text Box 5">
            <a:extLst>
              <a:ext uri="{FF2B5EF4-FFF2-40B4-BE49-F238E27FC236}">
                <a16:creationId xmlns:a16="http://schemas.microsoft.com/office/drawing/2014/main" id="{8C09A2CD-23E0-153D-A46D-7C7836EECC35}"/>
              </a:ext>
            </a:extLst>
          </p:cNvPr>
          <p:cNvSpPr txBox="1">
            <a:spLocks noChangeArrowheads="1"/>
          </p:cNvSpPr>
          <p:nvPr/>
        </p:nvSpPr>
        <p:spPr bwMode="auto">
          <a:xfrm>
            <a:off x="2667000" y="2362200"/>
            <a:ext cx="73914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en-US" altLang="zh-CN" sz="2400" b="1">
                <a:solidFill>
                  <a:schemeClr val="tx1"/>
                </a:solidFill>
                <a:ea typeface="宋体" panose="02010600030101010101" pitchFamily="2" charset="-122"/>
              </a:rPr>
              <a:t>                       </a:t>
            </a:r>
            <a:r>
              <a:rPr lang="zh-CN" altLang="en-US" sz="2400" b="1">
                <a:solidFill>
                  <a:schemeClr val="tx1"/>
                </a:solidFill>
                <a:ea typeface="宋体" panose="02010600030101010101" pitchFamily="2" charset="-122"/>
              </a:rPr>
              <a:t>经济业务        会计分录       账户</a:t>
            </a:r>
          </a:p>
          <a:p>
            <a:pPr algn="just" eaLnBrk="1" hangingPunct="1">
              <a:spcBef>
                <a:spcPct val="0"/>
              </a:spcBef>
              <a:buClrTx/>
              <a:buFontTx/>
              <a:buNone/>
            </a:pPr>
            <a:r>
              <a:rPr lang="zh-CN" altLang="en-US" sz="2400" b="1">
                <a:solidFill>
                  <a:schemeClr val="tx1"/>
                </a:solidFill>
                <a:ea typeface="宋体" panose="02010600030101010101" pitchFamily="2" charset="-122"/>
              </a:rPr>
              <a:t>    </a:t>
            </a:r>
          </a:p>
          <a:p>
            <a:pPr algn="r" eaLnBrk="1" hangingPunct="1">
              <a:spcBef>
                <a:spcPct val="0"/>
              </a:spcBef>
              <a:buClrTx/>
              <a:buFontTx/>
              <a:buNone/>
            </a:pPr>
            <a:r>
              <a:rPr lang="zh-CN" altLang="en-US" sz="2400" b="1">
                <a:solidFill>
                  <a:schemeClr val="tx1"/>
                </a:solidFill>
                <a:ea typeface="宋体" panose="02010600030101010101" pitchFamily="2" charset="-122"/>
              </a:rPr>
              <a:t>                    </a:t>
            </a:r>
          </a:p>
          <a:p>
            <a:pPr algn="just" eaLnBrk="1" hangingPunct="1">
              <a:spcBef>
                <a:spcPct val="0"/>
              </a:spcBef>
              <a:buClrTx/>
              <a:buFontTx/>
              <a:buNone/>
            </a:pPr>
            <a:r>
              <a:rPr lang="zh-CN" altLang="en-US" sz="2400" b="1">
                <a:solidFill>
                  <a:schemeClr val="tx1"/>
                </a:solidFill>
                <a:ea typeface="宋体" panose="02010600030101010101" pitchFamily="2" charset="-122"/>
              </a:rPr>
              <a:t>                       原始凭证        记账凭证      会计账簿</a:t>
            </a:r>
          </a:p>
          <a:p>
            <a:pPr algn="just" eaLnBrk="1" hangingPunct="1">
              <a:spcBef>
                <a:spcPct val="0"/>
              </a:spcBef>
              <a:buClrTx/>
              <a:buFontTx/>
              <a:buNone/>
            </a:pPr>
            <a:r>
              <a:rPr lang="zh-CN" altLang="en-US" sz="2400" b="1">
                <a:solidFill>
                  <a:schemeClr val="tx1"/>
                </a:solidFill>
                <a:ea typeface="宋体" panose="02010600030101010101" pitchFamily="2" charset="-122"/>
              </a:rPr>
              <a:t>              </a:t>
            </a:r>
          </a:p>
          <a:p>
            <a:pPr algn="just" eaLnBrk="1" hangingPunct="1">
              <a:spcBef>
                <a:spcPct val="0"/>
              </a:spcBef>
              <a:buClrTx/>
              <a:buFontTx/>
              <a:buNone/>
            </a:pPr>
            <a:r>
              <a:rPr lang="zh-CN" altLang="en-US" sz="2400" b="1">
                <a:solidFill>
                  <a:schemeClr val="tx1"/>
                </a:solidFill>
                <a:ea typeface="宋体" panose="02010600030101010101" pitchFamily="2" charset="-122"/>
              </a:rPr>
              <a:t>             </a:t>
            </a:r>
          </a:p>
          <a:p>
            <a:pPr algn="just" eaLnBrk="1" hangingPunct="1">
              <a:spcBef>
                <a:spcPct val="0"/>
              </a:spcBef>
              <a:buClrTx/>
              <a:buFontTx/>
              <a:buNone/>
            </a:pPr>
            <a:r>
              <a:rPr lang="zh-CN" altLang="en-US" sz="2400" b="1">
                <a:solidFill>
                  <a:schemeClr val="tx1"/>
                </a:solidFill>
                <a:ea typeface="宋体" panose="02010600030101010101" pitchFamily="2" charset="-122"/>
              </a:rPr>
              <a:t>                                   会计凭证</a:t>
            </a:r>
          </a:p>
          <a:p>
            <a:pPr eaLnBrk="1" hangingPunct="1">
              <a:spcBef>
                <a:spcPct val="50000"/>
              </a:spcBef>
              <a:buClrTx/>
              <a:buFontTx/>
              <a:buNone/>
            </a:pPr>
            <a:endParaRPr lang="en-US" altLang="zh-CN" sz="2400">
              <a:solidFill>
                <a:schemeClr val="tx1"/>
              </a:solidFill>
              <a:ea typeface="宋体" panose="02010600030101010101" pitchFamily="2" charset="-122"/>
            </a:endParaRPr>
          </a:p>
        </p:txBody>
      </p:sp>
      <p:sp>
        <p:nvSpPr>
          <p:cNvPr id="53253" name="Line 6">
            <a:extLst>
              <a:ext uri="{FF2B5EF4-FFF2-40B4-BE49-F238E27FC236}">
                <a16:creationId xmlns:a16="http://schemas.microsoft.com/office/drawing/2014/main" id="{E82F15F6-56FB-31FE-3298-361185BD83C7}"/>
              </a:ext>
            </a:extLst>
          </p:cNvPr>
          <p:cNvSpPr>
            <a:spLocks noChangeShapeType="1"/>
          </p:cNvSpPr>
          <p:nvPr/>
        </p:nvSpPr>
        <p:spPr bwMode="auto">
          <a:xfrm>
            <a:off x="6002338" y="26289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4" name="Line 7">
            <a:extLst>
              <a:ext uri="{FF2B5EF4-FFF2-40B4-BE49-F238E27FC236}">
                <a16:creationId xmlns:a16="http://schemas.microsoft.com/office/drawing/2014/main" id="{3CC93514-5E75-8CD2-BB05-D5ADDA4160C9}"/>
              </a:ext>
            </a:extLst>
          </p:cNvPr>
          <p:cNvSpPr>
            <a:spLocks noChangeShapeType="1"/>
          </p:cNvSpPr>
          <p:nvPr/>
        </p:nvSpPr>
        <p:spPr bwMode="auto">
          <a:xfrm>
            <a:off x="7870825" y="26289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5" name="Line 10">
            <a:extLst>
              <a:ext uri="{FF2B5EF4-FFF2-40B4-BE49-F238E27FC236}">
                <a16:creationId xmlns:a16="http://schemas.microsoft.com/office/drawing/2014/main" id="{83FA9FE1-4286-3802-3A10-BB5A64C74874}"/>
              </a:ext>
            </a:extLst>
          </p:cNvPr>
          <p:cNvSpPr>
            <a:spLocks noChangeShapeType="1"/>
          </p:cNvSpPr>
          <p:nvPr/>
        </p:nvSpPr>
        <p:spPr bwMode="auto">
          <a:xfrm>
            <a:off x="5303838" y="2795588"/>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Line 11">
            <a:extLst>
              <a:ext uri="{FF2B5EF4-FFF2-40B4-BE49-F238E27FC236}">
                <a16:creationId xmlns:a16="http://schemas.microsoft.com/office/drawing/2014/main" id="{7E234BE4-05B3-8FE7-1178-22CC8C836037}"/>
              </a:ext>
            </a:extLst>
          </p:cNvPr>
          <p:cNvSpPr>
            <a:spLocks noChangeShapeType="1"/>
          </p:cNvSpPr>
          <p:nvPr/>
        </p:nvSpPr>
        <p:spPr bwMode="auto">
          <a:xfrm>
            <a:off x="7221538" y="2795588"/>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Line 12">
            <a:extLst>
              <a:ext uri="{FF2B5EF4-FFF2-40B4-BE49-F238E27FC236}">
                <a16:creationId xmlns:a16="http://schemas.microsoft.com/office/drawing/2014/main" id="{DE83A8E2-38A8-AB94-EA7B-594CE81323E5}"/>
              </a:ext>
            </a:extLst>
          </p:cNvPr>
          <p:cNvSpPr>
            <a:spLocks noChangeShapeType="1"/>
          </p:cNvSpPr>
          <p:nvPr/>
        </p:nvSpPr>
        <p:spPr bwMode="auto">
          <a:xfrm>
            <a:off x="8688388" y="2719388"/>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Line 13">
            <a:extLst>
              <a:ext uri="{FF2B5EF4-FFF2-40B4-BE49-F238E27FC236}">
                <a16:creationId xmlns:a16="http://schemas.microsoft.com/office/drawing/2014/main" id="{F07E7102-0FCB-717C-F48E-A4984A79DEA7}"/>
              </a:ext>
            </a:extLst>
          </p:cNvPr>
          <p:cNvSpPr>
            <a:spLocks noChangeShapeType="1"/>
          </p:cNvSpPr>
          <p:nvPr/>
        </p:nvSpPr>
        <p:spPr bwMode="auto">
          <a:xfrm>
            <a:off x="5283200" y="39243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Line 14">
            <a:extLst>
              <a:ext uri="{FF2B5EF4-FFF2-40B4-BE49-F238E27FC236}">
                <a16:creationId xmlns:a16="http://schemas.microsoft.com/office/drawing/2014/main" id="{898CD7EE-C521-8073-8424-018B07C5648B}"/>
              </a:ext>
            </a:extLst>
          </p:cNvPr>
          <p:cNvSpPr>
            <a:spLocks noChangeShapeType="1"/>
          </p:cNvSpPr>
          <p:nvPr/>
        </p:nvSpPr>
        <p:spPr bwMode="auto">
          <a:xfrm>
            <a:off x="7221538" y="3848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Line 15">
            <a:extLst>
              <a:ext uri="{FF2B5EF4-FFF2-40B4-BE49-F238E27FC236}">
                <a16:creationId xmlns:a16="http://schemas.microsoft.com/office/drawing/2014/main" id="{7200A3EB-BC2F-894E-6F68-2DC2918C8686}"/>
              </a:ext>
            </a:extLst>
          </p:cNvPr>
          <p:cNvSpPr>
            <a:spLocks noChangeShapeType="1"/>
          </p:cNvSpPr>
          <p:nvPr/>
        </p:nvSpPr>
        <p:spPr bwMode="auto">
          <a:xfrm>
            <a:off x="5303838" y="4381500"/>
            <a:ext cx="191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Line 16">
            <a:extLst>
              <a:ext uri="{FF2B5EF4-FFF2-40B4-BE49-F238E27FC236}">
                <a16:creationId xmlns:a16="http://schemas.microsoft.com/office/drawing/2014/main" id="{52348F0D-0B62-67F8-5816-A3BEDF112CBD}"/>
              </a:ext>
            </a:extLst>
          </p:cNvPr>
          <p:cNvSpPr>
            <a:spLocks noChangeShapeType="1"/>
          </p:cNvSpPr>
          <p:nvPr/>
        </p:nvSpPr>
        <p:spPr bwMode="auto">
          <a:xfrm>
            <a:off x="6307138" y="43815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62" name="Object 17">
            <a:extLst>
              <a:ext uri="{FF2B5EF4-FFF2-40B4-BE49-F238E27FC236}">
                <a16:creationId xmlns:a16="http://schemas.microsoft.com/office/drawing/2014/main" id="{C2CF5F0B-F2CB-F376-85B9-43EE1DE000AE}"/>
              </a:ext>
            </a:extLst>
          </p:cNvPr>
          <p:cNvGraphicFramePr>
            <a:graphicFrameLocks noChangeAspect="1"/>
          </p:cNvGraphicFramePr>
          <p:nvPr/>
        </p:nvGraphicFramePr>
        <p:xfrm>
          <a:off x="2379663" y="1341439"/>
          <a:ext cx="2209800" cy="4708525"/>
        </p:xfrm>
        <a:graphic>
          <a:graphicData uri="http://schemas.openxmlformats.org/presentationml/2006/ole">
            <mc:AlternateContent xmlns:mc="http://schemas.openxmlformats.org/markup-compatibility/2006">
              <mc:Choice xmlns:v="urn:schemas-microsoft-com:vml" Requires="v">
                <p:oleObj name="剪辑" r:id="rId3" imgW="3154363" imgH="4708525" progId="MS_ClipArt_Gallery.2">
                  <p:embed/>
                </p:oleObj>
              </mc:Choice>
              <mc:Fallback>
                <p:oleObj name="剪辑" r:id="rId3" imgW="3154363" imgH="4708525" progId="MS_ClipArt_Gallery.2">
                  <p:embed/>
                  <p:pic>
                    <p:nvPicPr>
                      <p:cNvPr id="53262" name="Object 17">
                        <a:extLst>
                          <a:ext uri="{FF2B5EF4-FFF2-40B4-BE49-F238E27FC236}">
                            <a16:creationId xmlns:a16="http://schemas.microsoft.com/office/drawing/2014/main" id="{C2CF5F0B-F2CB-F376-85B9-43EE1DE00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1341439"/>
                        <a:ext cx="2209800" cy="470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3" name="Line 18">
            <a:extLst>
              <a:ext uri="{FF2B5EF4-FFF2-40B4-BE49-F238E27FC236}">
                <a16:creationId xmlns:a16="http://schemas.microsoft.com/office/drawing/2014/main" id="{7591038B-3CA5-90F3-F734-9A1010B6A559}"/>
              </a:ext>
            </a:extLst>
          </p:cNvPr>
          <p:cNvSpPr>
            <a:spLocks noChangeShapeType="1"/>
          </p:cNvSpPr>
          <p:nvPr/>
        </p:nvSpPr>
        <p:spPr bwMode="auto">
          <a:xfrm>
            <a:off x="6002338" y="36957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4" name="Line 19">
            <a:extLst>
              <a:ext uri="{FF2B5EF4-FFF2-40B4-BE49-F238E27FC236}">
                <a16:creationId xmlns:a16="http://schemas.microsoft.com/office/drawing/2014/main" id="{92BD8A8F-F78A-6B8F-8CE4-9F1B7333D919}"/>
              </a:ext>
            </a:extLst>
          </p:cNvPr>
          <p:cNvSpPr>
            <a:spLocks noChangeShapeType="1"/>
          </p:cNvSpPr>
          <p:nvPr/>
        </p:nvSpPr>
        <p:spPr bwMode="auto">
          <a:xfrm>
            <a:off x="7918451" y="36957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Line 20">
            <a:extLst>
              <a:ext uri="{FF2B5EF4-FFF2-40B4-BE49-F238E27FC236}">
                <a16:creationId xmlns:a16="http://schemas.microsoft.com/office/drawing/2014/main" id="{AA955C76-4503-09AC-413C-AE00C5466636}"/>
              </a:ext>
            </a:extLst>
          </p:cNvPr>
          <p:cNvSpPr>
            <a:spLocks noChangeShapeType="1"/>
          </p:cNvSpPr>
          <p:nvPr/>
        </p:nvSpPr>
        <p:spPr bwMode="auto">
          <a:xfrm>
            <a:off x="9126538" y="2552700"/>
            <a:ext cx="627062" cy="395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6" name="Line 21">
            <a:extLst>
              <a:ext uri="{FF2B5EF4-FFF2-40B4-BE49-F238E27FC236}">
                <a16:creationId xmlns:a16="http://schemas.microsoft.com/office/drawing/2014/main" id="{9A136D2B-7457-FF1C-8028-061686DAB534}"/>
              </a:ext>
            </a:extLst>
          </p:cNvPr>
          <p:cNvSpPr>
            <a:spLocks noChangeShapeType="1"/>
          </p:cNvSpPr>
          <p:nvPr/>
        </p:nvSpPr>
        <p:spPr bwMode="auto">
          <a:xfrm flipV="1">
            <a:off x="9372600" y="2947988"/>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Text Box 22">
            <a:extLst>
              <a:ext uri="{FF2B5EF4-FFF2-40B4-BE49-F238E27FC236}">
                <a16:creationId xmlns:a16="http://schemas.microsoft.com/office/drawing/2014/main" id="{0C23789E-340F-AEBE-FFCE-A511523A19F2}"/>
              </a:ext>
            </a:extLst>
          </p:cNvPr>
          <p:cNvSpPr txBox="1">
            <a:spLocks noChangeArrowheads="1"/>
          </p:cNvSpPr>
          <p:nvPr/>
        </p:nvSpPr>
        <p:spPr bwMode="auto">
          <a:xfrm>
            <a:off x="9677400" y="2438400"/>
            <a:ext cx="457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b="1">
                <a:solidFill>
                  <a:schemeClr val="tx1"/>
                </a:solidFill>
                <a:ea typeface="宋体" panose="02010600030101010101" pitchFamily="2" charset="-122"/>
              </a:rPr>
              <a:t>试算平衡</a:t>
            </a:r>
            <a:endParaRPr lang="zh-CN" altLang="en-US" b="1">
              <a:solidFill>
                <a:schemeClr val="tx1"/>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47BDDB03-408E-6615-C2C3-6C47C61BFEA8}"/>
              </a:ext>
            </a:extLst>
          </p:cNvPr>
          <p:cNvSpPr>
            <a:spLocks noGrp="1" noChangeArrowheads="1"/>
          </p:cNvSpPr>
          <p:nvPr>
            <p:ph idx="1"/>
          </p:nvPr>
        </p:nvSpPr>
        <p:spPr>
          <a:xfrm>
            <a:off x="2286000" y="333376"/>
            <a:ext cx="7772400" cy="3743325"/>
          </a:xfrm>
        </p:spPr>
        <p:txBody>
          <a:bodyPr rtlCol="0">
            <a:normAutofit/>
          </a:bodyPr>
          <a:lstStyle/>
          <a:p>
            <a:pPr algn="just">
              <a:buNone/>
              <a:defRPr/>
            </a:pPr>
            <a:r>
              <a:rPr lang="zh-CN" altLang="en-US" dirty="0">
                <a:latin typeface="微软雅黑" panose="020B0503020204020204" pitchFamily="34" charset="-122"/>
                <a:ea typeface="微软雅黑" panose="020B0503020204020204" pitchFamily="34" charset="-122"/>
              </a:rPr>
              <a:t>一、会计凭证</a:t>
            </a:r>
            <a:endParaRPr lang="zh-CN" altLang="en-US" dirty="0">
              <a:latin typeface="+mn-ea"/>
            </a:endParaRPr>
          </a:p>
          <a:p>
            <a:pPr algn="just">
              <a:buNone/>
              <a:defRPr/>
            </a:pPr>
            <a:r>
              <a:rPr lang="zh-CN" altLang="en-US" dirty="0">
                <a:latin typeface="+mn-ea"/>
              </a:rPr>
              <a:t>（一）会计凭证及其种类</a:t>
            </a:r>
          </a:p>
          <a:p>
            <a:pPr algn="just">
              <a:lnSpc>
                <a:spcPct val="150000"/>
              </a:lnSpc>
              <a:buFont typeface="Wingdings 3" charset="2"/>
              <a:buChar char=""/>
              <a:defRPr/>
            </a:pPr>
            <a:r>
              <a:rPr lang="zh-CN" altLang="en-US" sz="3600" dirty="0">
                <a:latin typeface="+mn-ea"/>
              </a:rPr>
              <a:t> </a:t>
            </a:r>
            <a:r>
              <a:rPr lang="zh-CN" altLang="en-US" sz="2400" dirty="0">
                <a:latin typeface="+mn-ea"/>
              </a:rPr>
              <a:t>会计凭证的含义</a:t>
            </a:r>
          </a:p>
          <a:p>
            <a:pPr algn="just">
              <a:lnSpc>
                <a:spcPct val="150000"/>
              </a:lnSpc>
              <a:buNone/>
              <a:defRPr/>
            </a:pPr>
            <a:r>
              <a:rPr lang="zh-CN" altLang="en-US" sz="2400" dirty="0">
                <a:latin typeface="+mn-ea"/>
              </a:rPr>
              <a:t>      记录经济业务</a:t>
            </a:r>
          </a:p>
          <a:p>
            <a:pPr algn="just">
              <a:lnSpc>
                <a:spcPct val="60000"/>
              </a:lnSpc>
              <a:buNone/>
              <a:defRPr/>
            </a:pPr>
            <a:r>
              <a:rPr lang="zh-CN" altLang="en-US" sz="2400" dirty="0">
                <a:latin typeface="+mn-ea"/>
              </a:rPr>
              <a:t>      明确经济责任</a:t>
            </a:r>
          </a:p>
          <a:p>
            <a:pPr algn="just">
              <a:buNone/>
              <a:defRPr/>
            </a:pPr>
            <a:r>
              <a:rPr lang="zh-CN" altLang="en-US" sz="2400" dirty="0">
                <a:latin typeface="+mn-ea"/>
              </a:rPr>
              <a:t>      登记账簿</a:t>
            </a:r>
          </a:p>
          <a:p>
            <a:pPr algn="just">
              <a:lnSpc>
                <a:spcPct val="120000"/>
              </a:lnSpc>
              <a:buFont typeface="Wingdings 3" charset="2"/>
              <a:buChar char=""/>
              <a:defRPr/>
            </a:pPr>
            <a:endParaRPr lang="en-US" altLang="zh-CN" sz="3600" b="1" dirty="0">
              <a:latin typeface="+mn-ea"/>
            </a:endParaRPr>
          </a:p>
        </p:txBody>
      </p:sp>
      <p:sp>
        <p:nvSpPr>
          <p:cNvPr id="55299" name="AutoShape 8">
            <a:extLst>
              <a:ext uri="{FF2B5EF4-FFF2-40B4-BE49-F238E27FC236}">
                <a16:creationId xmlns:a16="http://schemas.microsoft.com/office/drawing/2014/main" id="{1F18F5A7-8524-616A-0662-47785FAD0B64}"/>
              </a:ext>
            </a:extLst>
          </p:cNvPr>
          <p:cNvSpPr>
            <a:spLocks/>
          </p:cNvSpPr>
          <p:nvPr/>
        </p:nvSpPr>
        <p:spPr bwMode="auto">
          <a:xfrm>
            <a:off x="5808664" y="2592389"/>
            <a:ext cx="250825" cy="1038225"/>
          </a:xfrm>
          <a:prstGeom prst="rightBrace">
            <a:avLst>
              <a:gd name="adj1" fmla="val 47448"/>
              <a:gd name="adj2" fmla="val 50000"/>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55300" name="Text Box 9">
            <a:extLst>
              <a:ext uri="{FF2B5EF4-FFF2-40B4-BE49-F238E27FC236}">
                <a16:creationId xmlns:a16="http://schemas.microsoft.com/office/drawing/2014/main" id="{B3208505-DD9D-1878-8247-F6EF81178220}"/>
              </a:ext>
            </a:extLst>
          </p:cNvPr>
          <p:cNvSpPr txBox="1">
            <a:spLocks noChangeArrowheads="1"/>
          </p:cNvSpPr>
          <p:nvPr/>
        </p:nvSpPr>
        <p:spPr bwMode="auto">
          <a:xfrm>
            <a:off x="6172200" y="2876550"/>
            <a:ext cx="2133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rPr>
              <a:t>书面证明</a:t>
            </a:r>
          </a:p>
        </p:txBody>
      </p:sp>
      <p:sp>
        <p:nvSpPr>
          <p:cNvPr id="5" name="Rectangle 3">
            <a:extLst>
              <a:ext uri="{FF2B5EF4-FFF2-40B4-BE49-F238E27FC236}">
                <a16:creationId xmlns:a16="http://schemas.microsoft.com/office/drawing/2014/main" id="{75549DD8-42D4-D7BA-CB3C-B9F34EC686AA}"/>
              </a:ext>
            </a:extLst>
          </p:cNvPr>
          <p:cNvSpPr txBox="1">
            <a:spLocks noChangeArrowheads="1"/>
          </p:cNvSpPr>
          <p:nvPr/>
        </p:nvSpPr>
        <p:spPr bwMode="auto">
          <a:xfrm>
            <a:off x="2351089" y="4221163"/>
            <a:ext cx="74898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Wingdings 3" charset="2"/>
              <a:buChar char=""/>
              <a:defRPr/>
            </a:pPr>
            <a:r>
              <a:rPr lang="zh-CN" altLang="en-US" sz="2400" dirty="0">
                <a:solidFill>
                  <a:schemeClr val="tx1"/>
                </a:solidFill>
                <a:latin typeface="+mn-ea"/>
              </a:rPr>
              <a:t>会计凭证的种类：</a:t>
            </a:r>
            <a:endParaRPr lang="en-US" altLang="zh-CN" sz="2400" dirty="0">
              <a:solidFill>
                <a:schemeClr val="tx1"/>
              </a:solidFill>
              <a:latin typeface="+mn-ea"/>
            </a:endParaRPr>
          </a:p>
          <a:p>
            <a:pPr marL="0" indent="0" eaLnBrk="1" fontAlgn="auto" hangingPunct="1">
              <a:spcAft>
                <a:spcPts val="0"/>
              </a:spcAft>
              <a:buNone/>
              <a:defRPr/>
            </a:pPr>
            <a:r>
              <a:rPr lang="en-US" altLang="zh-CN" sz="2400" dirty="0">
                <a:solidFill>
                  <a:schemeClr val="tx1"/>
                </a:solidFill>
                <a:latin typeface="+mn-ea"/>
              </a:rPr>
              <a:t>  </a:t>
            </a:r>
            <a:r>
              <a:rPr lang="zh-CN" altLang="en-US" sz="2400" dirty="0">
                <a:solidFill>
                  <a:schemeClr val="tx1"/>
                </a:solidFill>
                <a:latin typeface="+mn-ea"/>
              </a:rPr>
              <a:t>按填制程序和用途分类：原始凭证、记账凭证</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81DC353D-6BA5-3F2E-D153-F09FF50FB97D}"/>
              </a:ext>
            </a:extLst>
          </p:cNvPr>
          <p:cNvSpPr>
            <a:spLocks noGrp="1" noChangeArrowheads="1"/>
          </p:cNvSpPr>
          <p:nvPr>
            <p:ph type="title"/>
          </p:nvPr>
        </p:nvSpPr>
        <p:spPr>
          <a:xfrm>
            <a:off x="2409826" y="692151"/>
            <a:ext cx="6589713" cy="765175"/>
          </a:xfrm>
        </p:spPr>
        <p:txBody>
          <a:bodyPr rtlCol="0">
            <a:normAutofit/>
          </a:bodyPr>
          <a:lstStyle/>
          <a:p>
            <a:pPr>
              <a:defRPr/>
            </a:pPr>
            <a:r>
              <a:rPr lang="en-US" altLang="zh-CN" dirty="0">
                <a:solidFill>
                  <a:schemeClr val="tx1"/>
                </a:solidFill>
                <a:latin typeface="+mn-ea"/>
                <a:ea typeface="+mn-ea"/>
              </a:rPr>
              <a:t>1</a:t>
            </a:r>
            <a:r>
              <a:rPr lang="zh-CN" altLang="en-US" dirty="0">
                <a:solidFill>
                  <a:schemeClr val="tx1"/>
                </a:solidFill>
                <a:latin typeface="+mn-ea"/>
                <a:ea typeface="+mn-ea"/>
              </a:rPr>
              <a:t>、原始凭证</a:t>
            </a:r>
            <a:endParaRPr lang="zh-CN" altLang="en-US" sz="4800" dirty="0">
              <a:latin typeface="+mn-ea"/>
              <a:ea typeface="+mn-ea"/>
            </a:endParaRPr>
          </a:p>
        </p:txBody>
      </p:sp>
      <p:sp>
        <p:nvSpPr>
          <p:cNvPr id="392195" name="Rectangle 3">
            <a:extLst>
              <a:ext uri="{FF2B5EF4-FFF2-40B4-BE49-F238E27FC236}">
                <a16:creationId xmlns:a16="http://schemas.microsoft.com/office/drawing/2014/main" id="{890A2F73-B099-F9E6-E97F-CB5B4107CA58}"/>
              </a:ext>
            </a:extLst>
          </p:cNvPr>
          <p:cNvSpPr>
            <a:spLocks noGrp="1" noChangeArrowheads="1"/>
          </p:cNvSpPr>
          <p:nvPr>
            <p:ph idx="1"/>
          </p:nvPr>
        </p:nvSpPr>
        <p:spPr>
          <a:xfrm>
            <a:off x="2424114" y="1712913"/>
            <a:ext cx="7704137" cy="3371850"/>
          </a:xfrm>
        </p:spPr>
        <p:txBody>
          <a:bodyPr rtlCol="0">
            <a:noAutofit/>
          </a:bodyPr>
          <a:lstStyle/>
          <a:p>
            <a:pPr>
              <a:lnSpc>
                <a:spcPct val="150000"/>
              </a:lnSpc>
              <a:buClr>
                <a:srgbClr val="A53010"/>
              </a:buClr>
              <a:buFont typeface="Wingdings 3" charset="2"/>
              <a:buChar char=""/>
              <a:defRPr/>
            </a:pPr>
            <a:r>
              <a:rPr lang="zh-CN" altLang="en-US" b="1" dirty="0">
                <a:latin typeface="+mn-ea"/>
              </a:rPr>
              <a:t>原始凭证的定义</a:t>
            </a:r>
            <a:endParaRPr lang="en-US" altLang="zh-CN" b="1" dirty="0">
              <a:latin typeface="+mn-ea"/>
            </a:endParaRPr>
          </a:p>
          <a:p>
            <a:pPr marL="0" algn="just">
              <a:lnSpc>
                <a:spcPct val="150000"/>
              </a:lnSpc>
              <a:spcBef>
                <a:spcPts val="0"/>
              </a:spcBef>
              <a:buNone/>
              <a:defRPr/>
            </a:pPr>
            <a:r>
              <a:rPr lang="zh-CN" altLang="en-US" b="1" dirty="0">
                <a:solidFill>
                  <a:srgbClr val="FF0000"/>
                </a:solidFill>
                <a:latin typeface="+mn-ea"/>
              </a:rPr>
              <a:t>原始凭证</a:t>
            </a:r>
            <a:r>
              <a:rPr lang="zh-CN" altLang="en-US" dirty="0">
                <a:latin typeface="+mn-ea"/>
              </a:rPr>
              <a:t>是在经济业务发生时取得或填制的、用以记录和证明某项经济业务发生或完成情况的书面证明。是会计核算的原始资料，真实的、审核无误的原始凭证具有法律效力。</a:t>
            </a:r>
            <a:endParaRPr lang="en-US" altLang="zh-CN" dirty="0">
              <a:latin typeface="+mn-e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ext Box 2">
            <a:extLst>
              <a:ext uri="{FF2B5EF4-FFF2-40B4-BE49-F238E27FC236}">
                <a16:creationId xmlns:a16="http://schemas.microsoft.com/office/drawing/2014/main" id="{7EB2F36B-4748-9E1A-C8AF-2637AF199BF3}"/>
              </a:ext>
            </a:extLst>
          </p:cNvPr>
          <p:cNvSpPr txBox="1">
            <a:spLocks noChangeArrowheads="1"/>
          </p:cNvSpPr>
          <p:nvPr/>
        </p:nvSpPr>
        <p:spPr bwMode="auto">
          <a:xfrm>
            <a:off x="2424113" y="1125539"/>
            <a:ext cx="7315200"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A53010"/>
              </a:buClr>
              <a:buFont typeface="Wingdings 3" charset="2"/>
              <a:buChar char=""/>
              <a:defRPr/>
            </a:pPr>
            <a:r>
              <a:rPr lang="zh-CN" altLang="en-US" sz="2800" dirty="0"/>
              <a:t>原始凭证的种类</a:t>
            </a:r>
          </a:p>
          <a:p>
            <a:pPr>
              <a:lnSpc>
                <a:spcPct val="150000"/>
              </a:lnSpc>
              <a:buFontTx/>
              <a:buChar char="•"/>
              <a:defRPr/>
            </a:pPr>
            <a:r>
              <a:rPr lang="zh-CN" altLang="en-US" sz="2800" dirty="0"/>
              <a:t>按形成来源不同</a:t>
            </a:r>
            <a:endParaRPr lang="en-US" altLang="zh-CN" sz="2800" dirty="0"/>
          </a:p>
          <a:p>
            <a:pPr>
              <a:lnSpc>
                <a:spcPct val="150000"/>
              </a:lnSpc>
              <a:buFontTx/>
              <a:buChar char="•"/>
              <a:defRPr/>
            </a:pPr>
            <a:r>
              <a:rPr lang="zh-CN" altLang="en-US" sz="2800" dirty="0"/>
              <a:t>自制原始凭证：内部、填制</a:t>
            </a:r>
            <a:endParaRPr lang="en-US" altLang="zh-CN" sz="2800" dirty="0"/>
          </a:p>
          <a:p>
            <a:pPr>
              <a:lnSpc>
                <a:spcPct val="150000"/>
              </a:lnSpc>
              <a:buFontTx/>
              <a:buChar char="•"/>
              <a:defRPr/>
            </a:pPr>
            <a:r>
              <a:rPr lang="zh-CN" altLang="en-US" sz="2800" dirty="0"/>
              <a:t>外来原始凭证：外部、取得</a:t>
            </a:r>
            <a:endParaRPr lang="zh-CN" altLang="en-US" sz="2800" b="1" dirty="0">
              <a:effectLst>
                <a:outerShdw blurRad="38100" dist="38100" dir="2700000" algn="tl">
                  <a:srgbClr val="000000"/>
                </a:outerShdw>
              </a:effectLst>
            </a:endParaRPr>
          </a:p>
          <a:p>
            <a:pPr>
              <a:lnSpc>
                <a:spcPct val="120000"/>
              </a:lnSpc>
              <a:defRPr/>
            </a:pPr>
            <a:endParaRPr lang="zh-CN" altLang="en-US" b="1" dirty="0">
              <a:effectLst>
                <a:outerShdw blurRad="38100" dist="38100" dir="2700000" algn="tl">
                  <a:srgbClr val="000000"/>
                </a:outerShdw>
              </a:effectLst>
            </a:endParaRPr>
          </a:p>
          <a:p>
            <a:pPr>
              <a:lnSpc>
                <a:spcPct val="120000"/>
              </a:lnSpc>
              <a:defRPr/>
            </a:pPr>
            <a:endParaRPr lang="en-US" altLang="zh-CN" b="1" dirty="0">
              <a:effectLst>
                <a:outerShdw blurRad="38100" dist="38100" dir="2700000" algn="tl">
                  <a:srgbClr val="000000"/>
                </a:outerShdw>
              </a:effectLst>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3E96F8AD-28A5-D47D-FC76-FD6FFE4A6D2C}"/>
              </a:ext>
            </a:extLst>
          </p:cNvPr>
          <p:cNvSpPr>
            <a:spLocks noGrp="1" noChangeArrowheads="1"/>
          </p:cNvSpPr>
          <p:nvPr>
            <p:ph type="title"/>
          </p:nvPr>
        </p:nvSpPr>
        <p:spPr>
          <a:xfrm>
            <a:off x="2351088" y="620713"/>
            <a:ext cx="6589712" cy="1281112"/>
          </a:xfrm>
        </p:spPr>
        <p:txBody>
          <a:bodyPr rtlCol="0">
            <a:normAutofit/>
          </a:bodyPr>
          <a:lstStyle/>
          <a:p>
            <a:pPr>
              <a:defRPr/>
            </a:pPr>
            <a:r>
              <a:rPr lang="en-US" altLang="zh-CN" dirty="0">
                <a:solidFill>
                  <a:schemeClr val="tx1"/>
                </a:solidFill>
                <a:latin typeface="+mn-ea"/>
                <a:ea typeface="+mn-ea"/>
              </a:rPr>
              <a:t>2</a:t>
            </a:r>
            <a:r>
              <a:rPr lang="zh-CN" altLang="en-US" dirty="0">
                <a:solidFill>
                  <a:schemeClr val="tx1"/>
                </a:solidFill>
                <a:latin typeface="+mn-ea"/>
                <a:ea typeface="+mn-ea"/>
              </a:rPr>
              <a:t>、记账凭证</a:t>
            </a:r>
            <a:endParaRPr lang="zh-CN" altLang="en-US" sz="4800" dirty="0">
              <a:latin typeface="+mn-ea"/>
              <a:ea typeface="+mn-ea"/>
            </a:endParaRPr>
          </a:p>
        </p:txBody>
      </p:sp>
      <p:sp>
        <p:nvSpPr>
          <p:cNvPr id="4" name="Rectangle 3">
            <a:extLst>
              <a:ext uri="{FF2B5EF4-FFF2-40B4-BE49-F238E27FC236}">
                <a16:creationId xmlns:a16="http://schemas.microsoft.com/office/drawing/2014/main" id="{D12A501B-AF2C-FEA9-4C88-5CBCF3B63BF8}"/>
              </a:ext>
            </a:extLst>
          </p:cNvPr>
          <p:cNvSpPr txBox="1">
            <a:spLocks noChangeArrowheads="1"/>
          </p:cNvSpPr>
          <p:nvPr/>
        </p:nvSpPr>
        <p:spPr bwMode="auto">
          <a:xfrm>
            <a:off x="2351089" y="1700214"/>
            <a:ext cx="770572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lnSpc>
                <a:spcPct val="150000"/>
              </a:lnSpc>
              <a:spcAft>
                <a:spcPts val="0"/>
              </a:spcAft>
              <a:buClr>
                <a:srgbClr val="A53010"/>
              </a:buClr>
              <a:buFont typeface="Wingdings 3" charset="2"/>
              <a:buChar char=""/>
              <a:defRPr/>
            </a:pPr>
            <a:r>
              <a:rPr lang="zh-CN" altLang="en-US" sz="2800" b="1" dirty="0">
                <a:solidFill>
                  <a:schemeClr val="tx1"/>
                </a:solidFill>
                <a:latin typeface="+mn-ea"/>
              </a:rPr>
              <a:t>记账凭证的定义</a:t>
            </a:r>
            <a:endParaRPr lang="en-US" altLang="zh-CN" sz="2800" b="1" dirty="0">
              <a:solidFill>
                <a:schemeClr val="tx1"/>
              </a:solidFill>
              <a:latin typeface="+mn-ea"/>
            </a:endParaRPr>
          </a:p>
          <a:p>
            <a:pPr marL="0" algn="just" eaLnBrk="1" fontAlgn="auto" hangingPunct="1">
              <a:lnSpc>
                <a:spcPct val="150000"/>
              </a:lnSpc>
              <a:spcBef>
                <a:spcPts val="0"/>
              </a:spcBef>
              <a:spcAft>
                <a:spcPts val="0"/>
              </a:spcAft>
              <a:buNone/>
              <a:defRPr/>
            </a:pPr>
            <a:r>
              <a:rPr lang="zh-CN" altLang="en-US" sz="2800" b="1" dirty="0">
                <a:solidFill>
                  <a:srgbClr val="FF0000"/>
                </a:solidFill>
                <a:latin typeface="+mn-ea"/>
              </a:rPr>
              <a:t>记账凭证</a:t>
            </a:r>
            <a:r>
              <a:rPr lang="zh-CN" altLang="en-US" sz="2800" dirty="0">
                <a:solidFill>
                  <a:schemeClr val="tx1"/>
                </a:solidFill>
                <a:latin typeface="+mn-ea"/>
              </a:rPr>
              <a:t>是会计人员根据审核后的原始凭证或原始凭证汇总表进行归类、整理，并确定会计分录而编制的作为登记账簿依据的会计凭证。在实际工作中，记账凭证也称之为传票。</a:t>
            </a:r>
            <a:endParaRPr lang="en-US" altLang="zh-CN" sz="2800" dirty="0">
              <a:solidFill>
                <a:schemeClr val="tx1"/>
              </a:solidFill>
              <a:latin typeface="+mn-e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0B0A5C2-099E-B173-EC33-0FCF44B52AAC}"/>
              </a:ext>
            </a:extLst>
          </p:cNvPr>
          <p:cNvSpPr txBox="1">
            <a:spLocks noChangeArrowheads="1"/>
          </p:cNvSpPr>
          <p:nvPr/>
        </p:nvSpPr>
        <p:spPr bwMode="auto">
          <a:xfrm>
            <a:off x="2279650" y="1052513"/>
            <a:ext cx="731520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A53010"/>
              </a:buClr>
              <a:buFont typeface="Wingdings 3" charset="2"/>
              <a:buChar char=""/>
              <a:defRPr/>
            </a:pPr>
            <a:r>
              <a:rPr lang="zh-CN" altLang="en-US" sz="2800" dirty="0"/>
              <a:t>记账凭证的种类</a:t>
            </a:r>
          </a:p>
          <a:p>
            <a:pPr>
              <a:lnSpc>
                <a:spcPct val="150000"/>
              </a:lnSpc>
              <a:buFontTx/>
              <a:buChar char="•"/>
              <a:defRPr/>
            </a:pPr>
            <a:r>
              <a:rPr lang="zh-CN" altLang="en-US" sz="2800" dirty="0"/>
              <a:t>按与货币资金关系</a:t>
            </a:r>
            <a:endParaRPr lang="en-US" altLang="zh-CN" sz="2800" dirty="0"/>
          </a:p>
          <a:p>
            <a:pPr>
              <a:lnSpc>
                <a:spcPct val="150000"/>
              </a:lnSpc>
              <a:buFontTx/>
              <a:buChar char="•"/>
              <a:defRPr/>
            </a:pPr>
            <a:r>
              <a:rPr lang="zh-CN" altLang="en-US" sz="2800" dirty="0"/>
              <a:t>收款凭证：收现金、银行存款</a:t>
            </a:r>
            <a:endParaRPr lang="en-US" altLang="zh-CN" sz="3600" dirty="0"/>
          </a:p>
          <a:p>
            <a:pPr>
              <a:lnSpc>
                <a:spcPct val="150000"/>
              </a:lnSpc>
              <a:buFontTx/>
              <a:buChar char="•"/>
              <a:defRPr/>
            </a:pPr>
            <a:r>
              <a:rPr lang="zh-CN" altLang="en-US" sz="2800" dirty="0"/>
              <a:t>付款凭证：付现金、银行存款</a:t>
            </a:r>
            <a:endParaRPr lang="en-US" altLang="zh-CN" sz="2800" dirty="0"/>
          </a:p>
          <a:p>
            <a:pPr>
              <a:lnSpc>
                <a:spcPct val="150000"/>
              </a:lnSpc>
              <a:buFontTx/>
              <a:buChar char="•"/>
              <a:defRPr/>
            </a:pPr>
            <a:r>
              <a:rPr lang="zh-CN" altLang="en-US" sz="2800" dirty="0"/>
              <a:t>转帐凭证：不涉及现金、银行存款</a:t>
            </a:r>
          </a:p>
          <a:p>
            <a:pPr>
              <a:lnSpc>
                <a:spcPct val="120000"/>
              </a:lnSpc>
              <a:defRPr/>
            </a:pPr>
            <a:endParaRPr lang="zh-CN" altLang="en-US" b="1" dirty="0">
              <a:effectLst>
                <a:outerShdw blurRad="38100" dist="38100" dir="2700000" algn="tl">
                  <a:srgbClr val="000000"/>
                </a:outerShdw>
              </a:effectLst>
            </a:endParaRPr>
          </a:p>
        </p:txBody>
      </p:sp>
      <p:sp>
        <p:nvSpPr>
          <p:cNvPr id="59395" name="Text Box 2">
            <a:extLst>
              <a:ext uri="{FF2B5EF4-FFF2-40B4-BE49-F238E27FC236}">
                <a16:creationId xmlns:a16="http://schemas.microsoft.com/office/drawing/2014/main" id="{15C20664-9F7C-3DC3-660C-1E5C015BEFA7}"/>
              </a:ext>
            </a:extLst>
          </p:cNvPr>
          <p:cNvSpPr txBox="1">
            <a:spLocks noChangeArrowheads="1"/>
          </p:cNvSpPr>
          <p:nvPr/>
        </p:nvSpPr>
        <p:spPr bwMode="auto">
          <a:xfrm>
            <a:off x="2279650" y="4708525"/>
            <a:ext cx="73152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20000"/>
              </a:lnSpc>
              <a:spcBef>
                <a:spcPct val="0"/>
              </a:spcBef>
              <a:buClrTx/>
              <a:buFontTx/>
              <a:buNone/>
            </a:pPr>
            <a:r>
              <a:rPr lang="zh-CN" altLang="en-US" sz="2400">
                <a:solidFill>
                  <a:srgbClr val="FF0000"/>
                </a:solidFill>
                <a:latin typeface="微软雅黑" panose="020B0503020204020204" pitchFamily="34" charset="-122"/>
                <a:ea typeface="微软雅黑" panose="020B0503020204020204" pitchFamily="34" charset="-122"/>
              </a:rPr>
              <a:t>注意：对于货币资金间的划拨业务，一般只以支出的货币资金为准编制付款凭证，不再编制收款凭证。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7398095C-5723-4AAD-1B2B-F47118E78A3F}"/>
              </a:ext>
            </a:extLst>
          </p:cNvPr>
          <p:cNvSpPr>
            <a:spLocks noGrp="1" noChangeArrowheads="1"/>
          </p:cNvSpPr>
          <p:nvPr>
            <p:ph idx="1"/>
          </p:nvPr>
        </p:nvSpPr>
        <p:spPr>
          <a:xfrm>
            <a:off x="1919289" y="260350"/>
            <a:ext cx="8353425" cy="6121400"/>
          </a:xfrm>
        </p:spPr>
        <p:txBody>
          <a:bodyPr rtlCol="0">
            <a:normAutofit/>
          </a:bodyPr>
          <a:lstStyle/>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3-3</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日从银行借入</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万元，期限</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个月，年利率为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，按季度支付利息，借款到期后一次还本。</a:t>
            </a:r>
            <a:endParaRPr lang="en-US" altLang="zh-CN" dirty="0">
              <a:latin typeface="微软雅黑" panose="020B0503020204020204" pitchFamily="34" charset="-122"/>
              <a:ea typeface="微软雅黑" panose="020B0503020204020204" pitchFamily="34" charset="-122"/>
            </a:endParaRPr>
          </a:p>
          <a:p>
            <a:pPr marL="0">
              <a:buNone/>
              <a:defRPr/>
            </a:pPr>
            <a:endParaRPr lang="zh-CN" altLang="en-US" sz="3600" dirty="0">
              <a:latin typeface="+mn-ea"/>
            </a:endParaRPr>
          </a:p>
          <a:p>
            <a:pPr>
              <a:buNone/>
              <a:defRPr/>
            </a:pPr>
            <a:r>
              <a:rPr lang="zh-CN" altLang="en-US" dirty="0">
                <a:latin typeface="微软雅黑" panose="020B0503020204020204" pitchFamily="34" charset="-122"/>
                <a:ea typeface="微软雅黑" panose="020B0503020204020204" pitchFamily="34" charset="-122"/>
              </a:rPr>
              <a:t>取得借款时会计处理如下：</a:t>
            </a:r>
          </a:p>
          <a:p>
            <a:pPr>
              <a:buNone/>
              <a:defRPr/>
            </a:pPr>
            <a:r>
              <a:rPr lang="zh-CN" altLang="en-US" dirty="0">
                <a:latin typeface="微软雅黑" panose="020B0503020204020204" pitchFamily="34" charset="-122"/>
                <a:ea typeface="微软雅黑" panose="020B0503020204020204" pitchFamily="34" charset="-122"/>
              </a:rPr>
              <a:t>借：银行存款                </a:t>
            </a:r>
            <a:r>
              <a:rPr lang="en-US" altLang="zh-CN" dirty="0">
                <a:latin typeface="微软雅黑" panose="020B0503020204020204" pitchFamily="34" charset="-122"/>
                <a:ea typeface="微软雅黑" panose="020B0503020204020204" pitchFamily="34" charset="-122"/>
              </a:rPr>
              <a:t>100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贷：短期借款                </a:t>
            </a:r>
            <a:r>
              <a:rPr lang="en-US" altLang="zh-CN" dirty="0">
                <a:latin typeface="微软雅黑" panose="020B0503020204020204" pitchFamily="34" charset="-122"/>
                <a:ea typeface="微软雅黑" panose="020B0503020204020204" pitchFamily="34" charset="-122"/>
              </a:rPr>
              <a:t>100</a:t>
            </a:r>
          </a:p>
          <a:p>
            <a:pPr>
              <a:buNone/>
              <a:defRPr/>
            </a:pPr>
            <a:endParaRPr lang="en-US" altLang="zh-CN"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ACAAE49C-D6BC-520F-5B51-C41F349BF93E}"/>
              </a:ext>
            </a:extLst>
          </p:cNvPr>
          <p:cNvSpPr>
            <a:spLocks noGrp="1" noChangeArrowheads="1"/>
          </p:cNvSpPr>
          <p:nvPr>
            <p:ph type="title"/>
          </p:nvPr>
        </p:nvSpPr>
        <p:spPr>
          <a:xfrm>
            <a:off x="2566989" y="762001"/>
            <a:ext cx="6588125" cy="1281113"/>
          </a:xfrm>
        </p:spPr>
        <p:txBody>
          <a:bodyPr rtlCol="0">
            <a:normAutofit/>
          </a:bodyPr>
          <a:lstStyle/>
          <a:p>
            <a:pPr>
              <a:defRPr/>
            </a:pPr>
            <a:r>
              <a:rPr lang="zh-CN" altLang="en-US" dirty="0">
                <a:solidFill>
                  <a:schemeClr val="tx1"/>
                </a:solidFill>
                <a:latin typeface="+mn-ea"/>
                <a:ea typeface="+mn-ea"/>
              </a:rPr>
              <a:t>收款凭证</a:t>
            </a:r>
          </a:p>
        </p:txBody>
      </p:sp>
      <p:graphicFrame>
        <p:nvGraphicFramePr>
          <p:cNvPr id="60419" name="Object 3">
            <a:extLst>
              <a:ext uri="{FF2B5EF4-FFF2-40B4-BE49-F238E27FC236}">
                <a16:creationId xmlns:a16="http://schemas.microsoft.com/office/drawing/2014/main" id="{96047174-D730-506F-8C8E-8B949CBEE9C8}"/>
              </a:ext>
            </a:extLst>
          </p:cNvPr>
          <p:cNvGraphicFramePr>
            <a:graphicFrameLocks noGrp="1" noChangeAspect="1"/>
          </p:cNvGraphicFramePr>
          <p:nvPr>
            <p:ph idx="1"/>
          </p:nvPr>
        </p:nvGraphicFramePr>
        <p:xfrm>
          <a:off x="2566988" y="2060576"/>
          <a:ext cx="7620000" cy="2881313"/>
        </p:xfrm>
        <a:graphic>
          <a:graphicData uri="http://schemas.openxmlformats.org/presentationml/2006/ole">
            <mc:AlternateContent xmlns:mc="http://schemas.openxmlformats.org/markup-compatibility/2006">
              <mc:Choice xmlns:v="urn:schemas-microsoft-com:vml" Requires="v">
                <p:oleObj name="BMP 图象" r:id="rId2" imgW="5800000" imgH="1914286" progId="Paint.Picture">
                  <p:embed/>
                </p:oleObj>
              </mc:Choice>
              <mc:Fallback>
                <p:oleObj name="BMP 图象" r:id="rId2" imgW="5800000" imgH="1914286" progId="Paint.Picture">
                  <p:embed/>
                  <p:pic>
                    <p:nvPicPr>
                      <p:cNvPr id="60419" name="Object 3">
                        <a:extLst>
                          <a:ext uri="{FF2B5EF4-FFF2-40B4-BE49-F238E27FC236}">
                            <a16:creationId xmlns:a16="http://schemas.microsoft.com/office/drawing/2014/main" id="{96047174-D730-506F-8C8E-8B949CBEE9C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2060576"/>
                        <a:ext cx="76200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2" name="图片 1">
            <a:extLst>
              <a:ext uri="{FF2B5EF4-FFF2-40B4-BE49-F238E27FC236}">
                <a16:creationId xmlns:a16="http://schemas.microsoft.com/office/drawing/2014/main" id="{01DC636B-D240-37C2-008C-01FEF6FA6A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15888"/>
            <a:ext cx="91297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2466" name="图片 2">
            <a:extLst>
              <a:ext uri="{FF2B5EF4-FFF2-40B4-BE49-F238E27FC236}">
                <a16:creationId xmlns:a16="http://schemas.microsoft.com/office/drawing/2014/main" id="{1E192979-0E0B-43AE-913B-861264968E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5175"/>
            <a:ext cx="90360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7FB6659F-06C3-8DC8-7432-7DF7A5FE571C}"/>
              </a:ext>
            </a:extLst>
          </p:cNvPr>
          <p:cNvSpPr>
            <a:spLocks noGrp="1" noChangeArrowheads="1"/>
          </p:cNvSpPr>
          <p:nvPr>
            <p:ph type="title"/>
          </p:nvPr>
        </p:nvSpPr>
        <p:spPr>
          <a:xfrm>
            <a:off x="2640014" y="692151"/>
            <a:ext cx="6588125" cy="1281113"/>
          </a:xfrm>
        </p:spPr>
        <p:txBody>
          <a:bodyPr rtlCol="0">
            <a:normAutofit/>
          </a:bodyPr>
          <a:lstStyle/>
          <a:p>
            <a:pPr>
              <a:defRPr/>
            </a:pPr>
            <a:r>
              <a:rPr lang="zh-CN" altLang="en-US" dirty="0">
                <a:solidFill>
                  <a:schemeClr val="tx1"/>
                </a:solidFill>
                <a:latin typeface="+mn-ea"/>
                <a:ea typeface="+mn-ea"/>
              </a:rPr>
              <a:t>付款凭证</a:t>
            </a:r>
          </a:p>
        </p:txBody>
      </p:sp>
      <p:graphicFrame>
        <p:nvGraphicFramePr>
          <p:cNvPr id="63491" name="Object 4">
            <a:extLst>
              <a:ext uri="{FF2B5EF4-FFF2-40B4-BE49-F238E27FC236}">
                <a16:creationId xmlns:a16="http://schemas.microsoft.com/office/drawing/2014/main" id="{96284A45-FEAA-7F06-76DC-8A47BA978CD0}"/>
              </a:ext>
            </a:extLst>
          </p:cNvPr>
          <p:cNvGraphicFramePr>
            <a:graphicFrameLocks noChangeAspect="1"/>
          </p:cNvGraphicFramePr>
          <p:nvPr/>
        </p:nvGraphicFramePr>
        <p:xfrm>
          <a:off x="2743200" y="1844676"/>
          <a:ext cx="7543800" cy="3738563"/>
        </p:xfrm>
        <a:graphic>
          <a:graphicData uri="http://schemas.openxmlformats.org/presentationml/2006/ole">
            <mc:AlternateContent xmlns:mc="http://schemas.openxmlformats.org/markup-compatibility/2006">
              <mc:Choice xmlns:v="urn:schemas-microsoft-com:vml" Requires="v">
                <p:oleObj name="BMP 图象" r:id="rId2" imgW="5800000" imgH="2038095" progId="Paint.Picture">
                  <p:embed/>
                </p:oleObj>
              </mc:Choice>
              <mc:Fallback>
                <p:oleObj name="BMP 图象" r:id="rId2" imgW="5800000" imgH="2038095" progId="Paint.Picture">
                  <p:embed/>
                  <p:pic>
                    <p:nvPicPr>
                      <p:cNvPr id="63491" name="Object 4">
                        <a:extLst>
                          <a:ext uri="{FF2B5EF4-FFF2-40B4-BE49-F238E27FC236}">
                            <a16:creationId xmlns:a16="http://schemas.microsoft.com/office/drawing/2014/main" id="{96284A45-FEAA-7F06-76DC-8A47BA978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44676"/>
                        <a:ext cx="75438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4514" name="图片 1">
            <a:extLst>
              <a:ext uri="{FF2B5EF4-FFF2-40B4-BE49-F238E27FC236}">
                <a16:creationId xmlns:a16="http://schemas.microsoft.com/office/drawing/2014/main" id="{52F4F56E-EF9B-A63F-0293-94A3C16CE3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96976"/>
            <a:ext cx="856932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图片 1">
            <a:extLst>
              <a:ext uri="{FF2B5EF4-FFF2-40B4-BE49-F238E27FC236}">
                <a16:creationId xmlns:a16="http://schemas.microsoft.com/office/drawing/2014/main" id="{9FF600E3-3C8A-5443-17EB-281203DCE5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341439"/>
            <a:ext cx="8785225"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6562" name="图片 1">
            <a:extLst>
              <a:ext uri="{FF2B5EF4-FFF2-40B4-BE49-F238E27FC236}">
                <a16:creationId xmlns:a16="http://schemas.microsoft.com/office/drawing/2014/main" id="{89E21EC8-6A28-6E0E-C1A5-92E5F4BE8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268413"/>
            <a:ext cx="820896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74130661-D616-BCAC-DC3A-798152ACD415}"/>
              </a:ext>
            </a:extLst>
          </p:cNvPr>
          <p:cNvSpPr>
            <a:spLocks noGrp="1" noChangeArrowheads="1"/>
          </p:cNvSpPr>
          <p:nvPr>
            <p:ph type="title"/>
          </p:nvPr>
        </p:nvSpPr>
        <p:spPr>
          <a:xfrm>
            <a:off x="2566989" y="496888"/>
            <a:ext cx="6588125" cy="1281112"/>
          </a:xfrm>
        </p:spPr>
        <p:txBody>
          <a:bodyPr rtlCol="0">
            <a:normAutofit/>
          </a:bodyPr>
          <a:lstStyle/>
          <a:p>
            <a:pPr>
              <a:defRPr/>
            </a:pPr>
            <a:r>
              <a:rPr lang="zh-CN" altLang="en-US" dirty="0">
                <a:solidFill>
                  <a:schemeClr val="tx1"/>
                </a:solidFill>
                <a:latin typeface="+mn-ea"/>
                <a:ea typeface="+mn-ea"/>
              </a:rPr>
              <a:t>转账凭证</a:t>
            </a:r>
          </a:p>
        </p:txBody>
      </p:sp>
      <p:graphicFrame>
        <p:nvGraphicFramePr>
          <p:cNvPr id="67587" name="Object 4">
            <a:extLst>
              <a:ext uri="{FF2B5EF4-FFF2-40B4-BE49-F238E27FC236}">
                <a16:creationId xmlns:a16="http://schemas.microsoft.com/office/drawing/2014/main" id="{F369840F-FF29-1772-442D-151F0168D87D}"/>
              </a:ext>
            </a:extLst>
          </p:cNvPr>
          <p:cNvGraphicFramePr>
            <a:graphicFrameLocks noChangeAspect="1"/>
          </p:cNvGraphicFramePr>
          <p:nvPr/>
        </p:nvGraphicFramePr>
        <p:xfrm>
          <a:off x="2668588" y="1757363"/>
          <a:ext cx="7391400" cy="3886200"/>
        </p:xfrm>
        <a:graphic>
          <a:graphicData uri="http://schemas.openxmlformats.org/presentationml/2006/ole">
            <mc:AlternateContent xmlns:mc="http://schemas.openxmlformats.org/markup-compatibility/2006">
              <mc:Choice xmlns:v="urn:schemas-microsoft-com:vml" Requires="v">
                <p:oleObj name="BMP 图象" r:id="rId2" imgW="5761905" imgH="1752381" progId="Paint.Picture">
                  <p:embed/>
                </p:oleObj>
              </mc:Choice>
              <mc:Fallback>
                <p:oleObj name="BMP 图象" r:id="rId2" imgW="5761905" imgH="1752381" progId="Paint.Picture">
                  <p:embed/>
                  <p:pic>
                    <p:nvPicPr>
                      <p:cNvPr id="67587" name="Object 4">
                        <a:extLst>
                          <a:ext uri="{FF2B5EF4-FFF2-40B4-BE49-F238E27FC236}">
                            <a16:creationId xmlns:a16="http://schemas.microsoft.com/office/drawing/2014/main" id="{F369840F-FF29-1772-442D-151F0168D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757363"/>
                        <a:ext cx="7391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0" name="图片 2">
            <a:extLst>
              <a:ext uri="{FF2B5EF4-FFF2-40B4-BE49-F238E27FC236}">
                <a16:creationId xmlns:a16="http://schemas.microsoft.com/office/drawing/2014/main" id="{ACC8413F-E515-AA1D-A8B4-9D6B51FBB5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692151"/>
            <a:ext cx="9134475"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9634" name="图片 1">
            <a:extLst>
              <a:ext uri="{FF2B5EF4-FFF2-40B4-BE49-F238E27FC236}">
                <a16:creationId xmlns:a16="http://schemas.microsoft.com/office/drawing/2014/main" id="{D1104ACE-6C45-E39A-4710-8C6BB62B6B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908051"/>
            <a:ext cx="885666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7398095C-5723-4AAD-1B2B-F47118E78A3F}"/>
              </a:ext>
            </a:extLst>
          </p:cNvPr>
          <p:cNvSpPr>
            <a:spLocks noGrp="1" noChangeArrowheads="1"/>
          </p:cNvSpPr>
          <p:nvPr>
            <p:ph idx="1"/>
          </p:nvPr>
        </p:nvSpPr>
        <p:spPr>
          <a:xfrm>
            <a:off x="1919289" y="260350"/>
            <a:ext cx="8353425" cy="6121400"/>
          </a:xfrm>
        </p:spPr>
        <p:txBody>
          <a:bodyPr rtlCol="0">
            <a:normAutofit fontScale="70000" lnSpcReduction="20000"/>
          </a:bodyPr>
          <a:lstStyle/>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3-4</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日从银行借入</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万元，期限</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个月，年利率为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，按季度支付利息，借款到期后一次还本。</a:t>
            </a:r>
            <a:endParaRPr lang="en-US" altLang="zh-CN" dirty="0">
              <a:latin typeface="微软雅黑" panose="020B0503020204020204" pitchFamily="34" charset="-122"/>
              <a:ea typeface="微软雅黑" panose="020B0503020204020204" pitchFamily="34" charset="-122"/>
            </a:endParaRPr>
          </a:p>
          <a:p>
            <a:pPr marL="0">
              <a:buNone/>
              <a:defRPr/>
            </a:pPr>
            <a:endParaRPr lang="zh-CN" altLang="en-US" sz="3600" dirty="0">
              <a:latin typeface="+mn-ea"/>
            </a:endParaRPr>
          </a:p>
          <a:p>
            <a:pPr>
              <a:buNone/>
              <a:defRPr/>
            </a:pPr>
            <a:endParaRPr lang="en-US" altLang="zh-CN" dirty="0">
              <a:latin typeface="微软雅黑" panose="020B0503020204020204" pitchFamily="34" charset="-122"/>
              <a:ea typeface="微软雅黑" panose="020B0503020204020204" pitchFamily="34" charset="-122"/>
            </a:endParaRPr>
          </a:p>
          <a:p>
            <a:pPr>
              <a:buNone/>
              <a:defRPr/>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月末计提利息：</a:t>
            </a:r>
          </a:p>
          <a:p>
            <a:pPr>
              <a:buNone/>
              <a:defRPr/>
            </a:pPr>
            <a:r>
              <a:rPr lang="zh-CN" altLang="en-US" dirty="0">
                <a:latin typeface="微软雅黑" panose="020B0503020204020204" pitchFamily="34" charset="-122"/>
                <a:ea typeface="微软雅黑" panose="020B0503020204020204" pitchFamily="34" charset="-122"/>
              </a:rPr>
              <a:t>借：财务费用　　（</a:t>
            </a:r>
            <a:r>
              <a:rPr lang="en-US" altLang="zh-CN" dirty="0">
                <a:latin typeface="微软雅黑" panose="020B0503020204020204" pitchFamily="34" charset="-122"/>
                <a:ea typeface="微软雅黑" panose="020B0503020204020204" pitchFamily="34" charset="-122"/>
              </a:rPr>
              <a:t>100×6%/12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0.5</a:t>
            </a:r>
          </a:p>
          <a:p>
            <a:pPr>
              <a:buNone/>
              <a:defRPr/>
            </a:pPr>
            <a:r>
              <a:rPr lang="zh-CN" altLang="en-US" dirty="0">
                <a:latin typeface="微软雅黑" panose="020B0503020204020204" pitchFamily="34" charset="-122"/>
                <a:ea typeface="微软雅黑" panose="020B0503020204020204" pitchFamily="34" charset="-122"/>
              </a:rPr>
              <a:t>　　贷：应付利息　　　　　　 　　　</a:t>
            </a:r>
            <a:r>
              <a:rPr lang="en-US" altLang="zh-CN" dirty="0">
                <a:latin typeface="微软雅黑" panose="020B0503020204020204" pitchFamily="34" charset="-122"/>
                <a:ea typeface="微软雅黑" panose="020B0503020204020204" pitchFamily="34" charset="-122"/>
              </a:rPr>
              <a:t>0.5</a:t>
            </a:r>
          </a:p>
          <a:p>
            <a:pPr>
              <a:buNone/>
              <a:defRPr/>
            </a:pP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月末计提利息同</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p>
          <a:p>
            <a:pPr>
              <a:buNone/>
              <a:defRPr/>
            </a:pPr>
            <a:r>
              <a:rPr lang="zh-CN" altLang="en-US" dirty="0">
                <a:latin typeface="微软雅黑" panose="020B0503020204020204" pitchFamily="34" charset="-122"/>
                <a:ea typeface="微软雅黑" panose="020B0503020204020204" pitchFamily="34" charset="-122"/>
              </a:rPr>
              <a:t>　　借：财务费用　　　 </a:t>
            </a:r>
            <a:r>
              <a:rPr lang="en-US" altLang="zh-CN" dirty="0">
                <a:latin typeface="微软雅黑" panose="020B0503020204020204" pitchFamily="34" charset="-122"/>
                <a:ea typeface="微软雅黑" panose="020B0503020204020204" pitchFamily="34" charset="-122"/>
              </a:rPr>
              <a:t>0.5</a:t>
            </a:r>
          </a:p>
          <a:p>
            <a:pPr>
              <a:buNone/>
              <a:defRPr/>
            </a:pPr>
            <a:r>
              <a:rPr lang="zh-CN" altLang="en-US" dirty="0">
                <a:latin typeface="微软雅黑" panose="020B0503020204020204" pitchFamily="34" charset="-122"/>
                <a:ea typeface="微软雅黑" panose="020B0503020204020204" pitchFamily="34" charset="-122"/>
              </a:rPr>
              <a:t>　　　　贷：应付利息　　　　　　 　　</a:t>
            </a:r>
            <a:r>
              <a:rPr lang="en-US" altLang="zh-CN" dirty="0">
                <a:latin typeface="微软雅黑" panose="020B0503020204020204" pitchFamily="34" charset="-122"/>
                <a:ea typeface="微软雅黑" panose="020B0503020204020204" pitchFamily="34" charset="-122"/>
              </a:rPr>
              <a:t>0.5</a:t>
            </a:r>
          </a:p>
          <a:p>
            <a:pPr>
              <a:buNone/>
              <a:defRPr/>
            </a:pPr>
            <a:r>
              <a:rPr lang="zh-CN" altLang="en-US" dirty="0">
                <a:latin typeface="微软雅黑" panose="020B0503020204020204" pitchFamily="34" charset="-122"/>
                <a:ea typeface="微软雅黑" panose="020B0503020204020204" pitchFamily="34" charset="-122"/>
              </a:rPr>
              <a:t>　　按季实际支付时</a:t>
            </a:r>
          </a:p>
          <a:p>
            <a:pPr>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月末支付当月利息：</a:t>
            </a:r>
          </a:p>
          <a:p>
            <a:pPr>
              <a:buNone/>
              <a:defRPr/>
            </a:pPr>
            <a:r>
              <a:rPr lang="zh-CN" altLang="en-US" dirty="0">
                <a:latin typeface="微软雅黑" panose="020B0503020204020204" pitchFamily="34" charset="-122"/>
                <a:ea typeface="微软雅黑" panose="020B0503020204020204" pitchFamily="34" charset="-122"/>
              </a:rPr>
              <a:t>　　借：财务费用　　　</a:t>
            </a:r>
            <a:r>
              <a:rPr lang="en-US" altLang="zh-CN" dirty="0">
                <a:latin typeface="微软雅黑" panose="020B0503020204020204" pitchFamily="34" charset="-122"/>
                <a:ea typeface="微软雅黑" panose="020B0503020204020204" pitchFamily="34" charset="-122"/>
              </a:rPr>
              <a:t>0.5</a:t>
            </a:r>
          </a:p>
          <a:p>
            <a:pPr>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0.5</a:t>
            </a:r>
          </a:p>
          <a:p>
            <a:pPr>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月末支付前</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个月计提的利息：</a:t>
            </a:r>
          </a:p>
          <a:p>
            <a:pPr>
              <a:buNone/>
              <a:defRPr/>
            </a:pPr>
            <a:r>
              <a:rPr lang="zh-CN" altLang="en-US" dirty="0">
                <a:latin typeface="微软雅黑" panose="020B0503020204020204" pitchFamily="34" charset="-122"/>
                <a:ea typeface="微软雅黑" panose="020B0503020204020204" pitchFamily="34" charset="-122"/>
              </a:rPr>
              <a:t>　　借：应付利息　　　</a:t>
            </a:r>
            <a:r>
              <a:rPr lang="en-US" altLang="zh-CN" dirty="0">
                <a:latin typeface="微软雅黑" panose="020B0503020204020204" pitchFamily="34" charset="-122"/>
                <a:ea typeface="微软雅黑" panose="020B0503020204020204" pitchFamily="34" charset="-122"/>
              </a:rPr>
              <a:t>1</a:t>
            </a:r>
          </a:p>
          <a:p>
            <a:pPr>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1</a:t>
            </a:r>
          </a:p>
          <a:p>
            <a:pPr>
              <a:buNone/>
              <a:defRP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108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7">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B2CBDE75-E667-6CF8-3229-6F43668009BA}"/>
              </a:ext>
            </a:extLst>
          </p:cNvPr>
          <p:cNvSpPr>
            <a:spLocks noGrp="1" noChangeArrowheads="1"/>
          </p:cNvSpPr>
          <p:nvPr>
            <p:ph type="title"/>
          </p:nvPr>
        </p:nvSpPr>
        <p:spPr>
          <a:xfrm>
            <a:off x="2351088" y="765176"/>
            <a:ext cx="6265862" cy="1279525"/>
          </a:xfrm>
        </p:spPr>
        <p:txBody>
          <a:bodyPr rtlCol="0">
            <a:normAutofit/>
          </a:bodyPr>
          <a:lstStyle/>
          <a:p>
            <a:pPr algn="just">
              <a:defRPr/>
            </a:pPr>
            <a:r>
              <a:rPr lang="zh-CN" altLang="en-US" dirty="0">
                <a:solidFill>
                  <a:schemeClr val="tx1"/>
                </a:solidFill>
                <a:latin typeface="+mn-ea"/>
                <a:ea typeface="+mn-ea"/>
              </a:rPr>
              <a:t>（二）会计凭证的作用</a:t>
            </a:r>
          </a:p>
        </p:txBody>
      </p:sp>
      <p:sp>
        <p:nvSpPr>
          <p:cNvPr id="466947" name="Rectangle 3">
            <a:extLst>
              <a:ext uri="{FF2B5EF4-FFF2-40B4-BE49-F238E27FC236}">
                <a16:creationId xmlns:a16="http://schemas.microsoft.com/office/drawing/2014/main" id="{54267696-CD30-33BD-EF0D-A7C367BBADC1}"/>
              </a:ext>
            </a:extLst>
          </p:cNvPr>
          <p:cNvSpPr>
            <a:spLocks noGrp="1" noChangeArrowheads="1"/>
          </p:cNvSpPr>
          <p:nvPr>
            <p:ph idx="1"/>
          </p:nvPr>
        </p:nvSpPr>
        <p:spPr>
          <a:xfrm>
            <a:off x="2895600" y="2209800"/>
            <a:ext cx="6400800" cy="3163888"/>
          </a:xfrm>
        </p:spPr>
        <p:txBody>
          <a:bodyPr rtlCol="0">
            <a:noAutofit/>
          </a:bodyPr>
          <a:lstStyle/>
          <a:p>
            <a:pPr>
              <a:lnSpc>
                <a:spcPct val="150000"/>
              </a:lnSpc>
              <a:buFont typeface="Wingdings 3" charset="2"/>
              <a:buChar char=""/>
              <a:defRPr/>
            </a:pPr>
            <a:r>
              <a:rPr lang="zh-CN" altLang="en-US" dirty="0">
                <a:latin typeface="+mn-ea"/>
              </a:rPr>
              <a:t>记录经济活动的载体</a:t>
            </a:r>
          </a:p>
          <a:p>
            <a:pPr>
              <a:lnSpc>
                <a:spcPct val="150000"/>
              </a:lnSpc>
              <a:buFont typeface="Wingdings 3" charset="2"/>
              <a:buChar char=""/>
              <a:defRPr/>
            </a:pPr>
            <a:r>
              <a:rPr lang="zh-CN" altLang="en-US" dirty="0">
                <a:latin typeface="+mn-ea"/>
              </a:rPr>
              <a:t>登记账簿的依据</a:t>
            </a:r>
          </a:p>
          <a:p>
            <a:pPr>
              <a:lnSpc>
                <a:spcPct val="150000"/>
              </a:lnSpc>
              <a:buFont typeface="Wingdings 3" charset="2"/>
              <a:buChar char=""/>
              <a:defRPr/>
            </a:pPr>
            <a:r>
              <a:rPr lang="zh-CN" altLang="en-US" dirty="0">
                <a:latin typeface="+mn-ea"/>
              </a:rPr>
              <a:t>会计监督的手段</a:t>
            </a:r>
          </a:p>
          <a:p>
            <a:pPr>
              <a:lnSpc>
                <a:spcPct val="150000"/>
              </a:lnSpc>
              <a:buFont typeface="Wingdings 3" charset="2"/>
              <a:buChar char=""/>
              <a:defRPr/>
            </a:pPr>
            <a:r>
              <a:rPr lang="zh-CN" altLang="en-US" dirty="0">
                <a:latin typeface="+mn-ea"/>
              </a:rPr>
              <a:t>加强经济责任</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65B81C39-2A29-BFB8-D262-2F500034DBFC}"/>
              </a:ext>
            </a:extLst>
          </p:cNvPr>
          <p:cNvSpPr>
            <a:spLocks noGrp="1" noChangeArrowheads="1"/>
          </p:cNvSpPr>
          <p:nvPr>
            <p:ph idx="1"/>
          </p:nvPr>
        </p:nvSpPr>
        <p:spPr>
          <a:xfrm>
            <a:off x="2703513" y="1614488"/>
            <a:ext cx="6934200" cy="4406900"/>
          </a:xfrm>
        </p:spPr>
        <p:txBody>
          <a:bodyPr rtlCol="0">
            <a:normAutofit/>
          </a:bodyPr>
          <a:lstStyle/>
          <a:p>
            <a:pPr algn="just">
              <a:buNone/>
              <a:defRPr/>
            </a:pPr>
            <a:endParaRPr lang="zh-CN" altLang="en-US" sz="3600" dirty="0">
              <a:latin typeface="+mn-ea"/>
            </a:endParaRPr>
          </a:p>
          <a:p>
            <a:pPr algn="just">
              <a:lnSpc>
                <a:spcPct val="80000"/>
              </a:lnSpc>
              <a:buFont typeface="Wingdings 3" charset="2"/>
              <a:buChar char=""/>
              <a:defRPr/>
            </a:pPr>
            <a:r>
              <a:rPr lang="zh-CN" altLang="en-US" dirty="0">
                <a:latin typeface="+mn-ea"/>
              </a:rPr>
              <a:t>原始凭证的基本内容</a:t>
            </a:r>
            <a:endParaRPr lang="en-US" altLang="zh-CN" dirty="0">
              <a:latin typeface="+mn-ea"/>
            </a:endParaRPr>
          </a:p>
          <a:p>
            <a:pPr marL="0" indent="0" algn="just">
              <a:lnSpc>
                <a:spcPct val="110000"/>
              </a:lnSpc>
              <a:buNone/>
              <a:defRPr/>
            </a:pPr>
            <a:r>
              <a:rPr lang="zh-CN" altLang="en-US" sz="2000" dirty="0">
                <a:latin typeface="+mn-ea"/>
              </a:rPr>
              <a:t>原始凭证的名称</a:t>
            </a:r>
            <a:endParaRPr lang="en-US" altLang="zh-CN" sz="2000" dirty="0">
              <a:latin typeface="+mn-ea"/>
            </a:endParaRPr>
          </a:p>
          <a:p>
            <a:pPr marL="0" indent="0" algn="just">
              <a:lnSpc>
                <a:spcPct val="110000"/>
              </a:lnSpc>
              <a:buNone/>
              <a:defRPr/>
            </a:pPr>
            <a:r>
              <a:rPr lang="zh-CN" altLang="en-US" sz="2000" dirty="0">
                <a:latin typeface="+mn-ea"/>
              </a:rPr>
              <a:t>填制凭证日期</a:t>
            </a:r>
            <a:endParaRPr lang="en-US" altLang="zh-CN" sz="2000" dirty="0">
              <a:latin typeface="+mn-ea"/>
            </a:endParaRPr>
          </a:p>
          <a:p>
            <a:pPr marL="0" indent="0" algn="just">
              <a:lnSpc>
                <a:spcPct val="110000"/>
              </a:lnSpc>
              <a:buNone/>
              <a:defRPr/>
            </a:pPr>
            <a:r>
              <a:rPr lang="zh-CN" altLang="en-US" sz="2000" dirty="0">
                <a:latin typeface="+mn-ea"/>
              </a:rPr>
              <a:t>填制凭证单位名称或者填制人姓名</a:t>
            </a:r>
            <a:endParaRPr lang="en-US" altLang="zh-CN" sz="2000" dirty="0">
              <a:latin typeface="+mn-ea"/>
            </a:endParaRPr>
          </a:p>
          <a:p>
            <a:pPr marL="0" indent="0" algn="just">
              <a:lnSpc>
                <a:spcPct val="110000"/>
              </a:lnSpc>
              <a:buNone/>
              <a:defRPr/>
            </a:pPr>
            <a:r>
              <a:rPr lang="zh-CN" altLang="en-US" sz="2000" dirty="0">
                <a:latin typeface="+mn-ea"/>
              </a:rPr>
              <a:t>经办人员的签名或盖章</a:t>
            </a:r>
            <a:endParaRPr lang="en-US" altLang="zh-CN" sz="2000" dirty="0">
              <a:latin typeface="+mn-ea"/>
            </a:endParaRPr>
          </a:p>
          <a:p>
            <a:pPr marL="0" indent="0" algn="just">
              <a:lnSpc>
                <a:spcPct val="110000"/>
              </a:lnSpc>
              <a:buNone/>
              <a:defRPr/>
            </a:pPr>
            <a:r>
              <a:rPr lang="zh-CN" altLang="en-US" sz="2000" dirty="0">
                <a:latin typeface="+mn-ea"/>
              </a:rPr>
              <a:t>接受凭证单位的名称</a:t>
            </a:r>
            <a:endParaRPr lang="en-US" altLang="zh-CN" sz="2000" dirty="0">
              <a:latin typeface="+mn-ea"/>
            </a:endParaRPr>
          </a:p>
          <a:p>
            <a:pPr marL="0" indent="0" algn="just">
              <a:lnSpc>
                <a:spcPct val="110000"/>
              </a:lnSpc>
              <a:buNone/>
              <a:defRPr/>
            </a:pPr>
            <a:r>
              <a:rPr lang="zh-CN" altLang="en-US" sz="2000" dirty="0">
                <a:latin typeface="+mn-ea"/>
              </a:rPr>
              <a:t>经济业务的内容摘要</a:t>
            </a:r>
            <a:endParaRPr lang="en-US" altLang="zh-CN" sz="2000" dirty="0">
              <a:latin typeface="+mn-ea"/>
            </a:endParaRPr>
          </a:p>
          <a:p>
            <a:pPr marL="0" indent="0" algn="just">
              <a:lnSpc>
                <a:spcPct val="110000"/>
              </a:lnSpc>
              <a:buNone/>
              <a:defRPr/>
            </a:pPr>
            <a:r>
              <a:rPr lang="zh-CN" altLang="en-US" sz="2000" dirty="0">
                <a:latin typeface="+mn-ea"/>
              </a:rPr>
              <a:t>经纪业务涉及的数量、单价和金额</a:t>
            </a:r>
          </a:p>
          <a:p>
            <a:pPr marL="0" indent="0" algn="just">
              <a:lnSpc>
                <a:spcPct val="140000"/>
              </a:lnSpc>
              <a:buNone/>
              <a:defRPr/>
            </a:pPr>
            <a:endParaRPr lang="zh-CN" altLang="en-US" dirty="0">
              <a:latin typeface="+mn-ea"/>
            </a:endParaRPr>
          </a:p>
        </p:txBody>
      </p:sp>
      <p:sp>
        <p:nvSpPr>
          <p:cNvPr id="3" name="Rectangle 2">
            <a:extLst>
              <a:ext uri="{FF2B5EF4-FFF2-40B4-BE49-F238E27FC236}">
                <a16:creationId xmlns:a16="http://schemas.microsoft.com/office/drawing/2014/main" id="{7360FFAA-D468-F8BC-1A49-895B3447ABE1}"/>
              </a:ext>
            </a:extLst>
          </p:cNvPr>
          <p:cNvSpPr>
            <a:spLocks noGrp="1" noChangeArrowheads="1"/>
          </p:cNvSpPr>
          <p:nvPr>
            <p:ph type="title"/>
          </p:nvPr>
        </p:nvSpPr>
        <p:spPr>
          <a:xfrm>
            <a:off x="2351088" y="836614"/>
            <a:ext cx="7478712" cy="1279525"/>
          </a:xfrm>
        </p:spPr>
        <p:txBody>
          <a:bodyPr rtlCol="0">
            <a:normAutofit fontScale="90000"/>
          </a:bodyPr>
          <a:lstStyle/>
          <a:p>
            <a:pPr algn="just">
              <a:defRPr/>
            </a:pPr>
            <a:r>
              <a:rPr lang="zh-CN" altLang="en-US" dirty="0">
                <a:solidFill>
                  <a:schemeClr val="tx1"/>
                </a:solidFill>
                <a:latin typeface="+mn-ea"/>
                <a:ea typeface="+mn-ea"/>
              </a:rPr>
              <a:t>（三）原始凭证的填制与审核</a:t>
            </a:r>
            <a:br>
              <a:rPr lang="zh-CN" altLang="en-US" dirty="0">
                <a:solidFill>
                  <a:schemeClr val="tx1"/>
                </a:solidFill>
                <a:latin typeface="+mn-ea"/>
                <a:ea typeface="+mn-ea"/>
              </a:rPr>
            </a:br>
            <a:endParaRPr lang="zh-CN" altLang="en-US" dirty="0">
              <a:solidFill>
                <a:schemeClr val="tx1"/>
              </a:solidFill>
              <a:latin typeface="+mn-ea"/>
              <a:ea typeface="+mn-e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65B81C39-2A29-BFB8-D262-2F500034DBFC}"/>
              </a:ext>
            </a:extLst>
          </p:cNvPr>
          <p:cNvSpPr>
            <a:spLocks noGrp="1" noChangeArrowheads="1"/>
          </p:cNvSpPr>
          <p:nvPr>
            <p:ph idx="1"/>
          </p:nvPr>
        </p:nvSpPr>
        <p:spPr>
          <a:xfrm>
            <a:off x="2703513" y="1614488"/>
            <a:ext cx="6934200" cy="4406900"/>
          </a:xfrm>
        </p:spPr>
        <p:txBody>
          <a:bodyPr rtlCol="0">
            <a:normAutofit lnSpcReduction="10000"/>
          </a:bodyPr>
          <a:lstStyle/>
          <a:p>
            <a:pPr algn="just">
              <a:buNone/>
              <a:defRPr/>
            </a:pPr>
            <a:endParaRPr lang="zh-CN" altLang="en-US" sz="3600" dirty="0">
              <a:latin typeface="+mn-ea"/>
            </a:endParaRPr>
          </a:p>
          <a:p>
            <a:pPr algn="just">
              <a:lnSpc>
                <a:spcPct val="160000"/>
              </a:lnSpc>
              <a:buFont typeface="Wingdings 3" charset="2"/>
              <a:buChar char=""/>
              <a:defRPr/>
            </a:pPr>
            <a:r>
              <a:rPr lang="zh-CN" altLang="en-US" dirty="0">
                <a:latin typeface="+mn-ea"/>
              </a:rPr>
              <a:t>原始凭证的填制</a:t>
            </a:r>
            <a:endParaRPr lang="en-US" altLang="zh-CN" dirty="0">
              <a:latin typeface="+mn-ea"/>
            </a:endParaRPr>
          </a:p>
          <a:p>
            <a:pPr marL="0" indent="0" algn="just">
              <a:lnSpc>
                <a:spcPct val="160000"/>
              </a:lnSpc>
              <a:buNone/>
              <a:defRPr/>
            </a:pPr>
            <a:r>
              <a:rPr lang="zh-CN" altLang="en-US" sz="2200" dirty="0">
                <a:latin typeface="+mn-ea"/>
              </a:rPr>
              <a:t>一是根据经济业务的执行和完成的实际情况直接填制的；</a:t>
            </a:r>
            <a:endParaRPr lang="en-US" altLang="zh-CN" sz="2200" dirty="0">
              <a:latin typeface="+mn-ea"/>
            </a:endParaRPr>
          </a:p>
          <a:p>
            <a:pPr marL="0" indent="0" algn="just">
              <a:lnSpc>
                <a:spcPct val="160000"/>
              </a:lnSpc>
              <a:buNone/>
              <a:defRPr/>
            </a:pPr>
            <a:r>
              <a:rPr lang="zh-CN" altLang="en-US" sz="2200" dirty="0">
                <a:latin typeface="+mn-ea"/>
              </a:rPr>
              <a:t>二是根据账簿记录对某项经济业务加以归类、整理重新编制的；</a:t>
            </a:r>
            <a:endParaRPr lang="en-US" altLang="zh-CN" sz="2200" dirty="0">
              <a:latin typeface="+mn-ea"/>
            </a:endParaRPr>
          </a:p>
          <a:p>
            <a:pPr marL="0" indent="0" algn="just">
              <a:lnSpc>
                <a:spcPct val="160000"/>
              </a:lnSpc>
              <a:buNone/>
              <a:defRPr/>
            </a:pPr>
            <a:r>
              <a:rPr lang="zh-CN" altLang="en-US" sz="2200" dirty="0">
                <a:latin typeface="+mn-ea"/>
              </a:rPr>
              <a:t>三是以若干张反映同类经济业务的原始凭证为依据，定期汇总填制汇总原始凭证</a:t>
            </a:r>
          </a:p>
          <a:p>
            <a:pPr marL="0" indent="0" algn="just">
              <a:lnSpc>
                <a:spcPct val="140000"/>
              </a:lnSpc>
              <a:buNone/>
              <a:defRPr/>
            </a:pPr>
            <a:endParaRPr lang="zh-CN" altLang="en-US" dirty="0">
              <a:latin typeface="+mn-ea"/>
            </a:endParaRPr>
          </a:p>
        </p:txBody>
      </p:sp>
      <p:sp>
        <p:nvSpPr>
          <p:cNvPr id="3" name="Rectangle 2">
            <a:extLst>
              <a:ext uri="{FF2B5EF4-FFF2-40B4-BE49-F238E27FC236}">
                <a16:creationId xmlns:a16="http://schemas.microsoft.com/office/drawing/2014/main" id="{7360FFAA-D468-F8BC-1A49-895B3447ABE1}"/>
              </a:ext>
            </a:extLst>
          </p:cNvPr>
          <p:cNvSpPr>
            <a:spLocks noGrp="1" noChangeArrowheads="1"/>
          </p:cNvSpPr>
          <p:nvPr>
            <p:ph type="title"/>
          </p:nvPr>
        </p:nvSpPr>
        <p:spPr>
          <a:xfrm>
            <a:off x="2351088" y="836614"/>
            <a:ext cx="7478712" cy="1279525"/>
          </a:xfrm>
        </p:spPr>
        <p:txBody>
          <a:bodyPr rtlCol="0">
            <a:normAutofit fontScale="90000"/>
          </a:bodyPr>
          <a:lstStyle/>
          <a:p>
            <a:pPr algn="just">
              <a:defRPr/>
            </a:pPr>
            <a:r>
              <a:rPr lang="zh-CN" altLang="en-US" dirty="0">
                <a:solidFill>
                  <a:schemeClr val="tx1"/>
                </a:solidFill>
                <a:latin typeface="+mn-ea"/>
                <a:ea typeface="+mn-ea"/>
              </a:rPr>
              <a:t>（三）原始凭证的填制与审核</a:t>
            </a:r>
            <a:br>
              <a:rPr lang="zh-CN" altLang="en-US" dirty="0">
                <a:solidFill>
                  <a:schemeClr val="tx1"/>
                </a:solidFill>
                <a:latin typeface="+mn-ea"/>
                <a:ea typeface="+mn-ea"/>
              </a:rPr>
            </a:br>
            <a:endParaRPr lang="zh-CN" altLang="en-US" dirty="0">
              <a:solidFill>
                <a:schemeClr val="tx1"/>
              </a:solidFill>
              <a:latin typeface="+mn-ea"/>
              <a:ea typeface="+mn-ea"/>
            </a:endParaRPr>
          </a:p>
        </p:txBody>
      </p:sp>
    </p:spTree>
    <p:extLst>
      <p:ext uri="{BB962C8B-B14F-4D97-AF65-F5344CB8AC3E}">
        <p14:creationId xmlns:p14="http://schemas.microsoft.com/office/powerpoint/2010/main" val="42029524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65B81C39-2A29-BFB8-D262-2F500034DBFC}"/>
              </a:ext>
            </a:extLst>
          </p:cNvPr>
          <p:cNvSpPr>
            <a:spLocks noGrp="1" noChangeArrowheads="1"/>
          </p:cNvSpPr>
          <p:nvPr>
            <p:ph idx="1"/>
          </p:nvPr>
        </p:nvSpPr>
        <p:spPr>
          <a:xfrm>
            <a:off x="2703513" y="1614488"/>
            <a:ext cx="6934200" cy="4406900"/>
          </a:xfrm>
        </p:spPr>
        <p:txBody>
          <a:bodyPr rtlCol="0">
            <a:normAutofit/>
          </a:bodyPr>
          <a:lstStyle/>
          <a:p>
            <a:pPr algn="just">
              <a:buNone/>
              <a:defRPr/>
            </a:pPr>
            <a:endParaRPr lang="zh-CN" altLang="en-US" sz="3600" dirty="0">
              <a:latin typeface="+mn-ea"/>
            </a:endParaRPr>
          </a:p>
          <a:p>
            <a:pPr algn="just">
              <a:lnSpc>
                <a:spcPct val="140000"/>
              </a:lnSpc>
              <a:buFont typeface="Wingdings 3" charset="2"/>
              <a:buChar char=""/>
              <a:defRPr/>
            </a:pPr>
            <a:r>
              <a:rPr lang="zh-CN" altLang="en-US" dirty="0">
                <a:latin typeface="+mn-ea"/>
              </a:rPr>
              <a:t>原始凭证的审核</a:t>
            </a:r>
            <a:endParaRPr lang="en-US" altLang="zh-CN" dirty="0">
              <a:latin typeface="+mn-ea"/>
            </a:endParaRPr>
          </a:p>
          <a:p>
            <a:pPr marL="0" indent="0" algn="just">
              <a:lnSpc>
                <a:spcPct val="140000"/>
              </a:lnSpc>
              <a:buNone/>
              <a:defRPr/>
            </a:pPr>
            <a:r>
              <a:rPr lang="zh-CN" altLang="en-US" sz="2000" dirty="0">
                <a:latin typeface="+mn-ea"/>
              </a:rPr>
              <a:t>合规性、合法性审核</a:t>
            </a:r>
            <a:endParaRPr lang="en-US" altLang="zh-CN" sz="2000" dirty="0">
              <a:latin typeface="+mn-ea"/>
            </a:endParaRPr>
          </a:p>
          <a:p>
            <a:pPr marL="0" indent="0" algn="just">
              <a:lnSpc>
                <a:spcPct val="140000"/>
              </a:lnSpc>
              <a:buNone/>
              <a:defRPr/>
            </a:pPr>
            <a:r>
              <a:rPr lang="zh-CN" altLang="en-US" sz="2000" dirty="0">
                <a:latin typeface="+mn-ea"/>
              </a:rPr>
              <a:t>完整性审核</a:t>
            </a:r>
            <a:endParaRPr lang="en-US" altLang="zh-CN" sz="2000" dirty="0">
              <a:latin typeface="+mn-ea"/>
            </a:endParaRPr>
          </a:p>
          <a:p>
            <a:pPr marL="0" indent="0" algn="just">
              <a:lnSpc>
                <a:spcPct val="140000"/>
              </a:lnSpc>
              <a:buNone/>
              <a:defRPr/>
            </a:pPr>
            <a:r>
              <a:rPr lang="zh-CN" altLang="en-US" sz="2000" dirty="0">
                <a:latin typeface="+mn-ea"/>
              </a:rPr>
              <a:t>正确性审核</a:t>
            </a:r>
            <a:endParaRPr lang="en-US" altLang="zh-CN" sz="2000" dirty="0">
              <a:latin typeface="+mn-ea"/>
            </a:endParaRPr>
          </a:p>
          <a:p>
            <a:pPr marL="0" indent="0" algn="just">
              <a:lnSpc>
                <a:spcPct val="140000"/>
              </a:lnSpc>
              <a:buNone/>
              <a:defRPr/>
            </a:pPr>
            <a:endParaRPr lang="zh-CN" altLang="en-US" dirty="0">
              <a:latin typeface="+mn-ea"/>
            </a:endParaRPr>
          </a:p>
        </p:txBody>
      </p:sp>
      <p:sp>
        <p:nvSpPr>
          <p:cNvPr id="3" name="Rectangle 2">
            <a:extLst>
              <a:ext uri="{FF2B5EF4-FFF2-40B4-BE49-F238E27FC236}">
                <a16:creationId xmlns:a16="http://schemas.microsoft.com/office/drawing/2014/main" id="{7360FFAA-D468-F8BC-1A49-895B3447ABE1}"/>
              </a:ext>
            </a:extLst>
          </p:cNvPr>
          <p:cNvSpPr>
            <a:spLocks noGrp="1" noChangeArrowheads="1"/>
          </p:cNvSpPr>
          <p:nvPr>
            <p:ph type="title"/>
          </p:nvPr>
        </p:nvSpPr>
        <p:spPr>
          <a:xfrm>
            <a:off x="2351088" y="836614"/>
            <a:ext cx="7478712" cy="1279525"/>
          </a:xfrm>
        </p:spPr>
        <p:txBody>
          <a:bodyPr rtlCol="0">
            <a:normAutofit fontScale="90000"/>
          </a:bodyPr>
          <a:lstStyle/>
          <a:p>
            <a:pPr algn="just">
              <a:defRPr/>
            </a:pPr>
            <a:r>
              <a:rPr lang="zh-CN" altLang="en-US" dirty="0">
                <a:solidFill>
                  <a:schemeClr val="tx1"/>
                </a:solidFill>
                <a:latin typeface="+mn-ea"/>
                <a:ea typeface="+mn-ea"/>
              </a:rPr>
              <a:t>（三）原始凭证的填制与审核</a:t>
            </a:r>
            <a:br>
              <a:rPr lang="zh-CN" altLang="en-US" dirty="0">
                <a:solidFill>
                  <a:schemeClr val="tx1"/>
                </a:solidFill>
                <a:latin typeface="+mn-ea"/>
                <a:ea typeface="+mn-ea"/>
              </a:rPr>
            </a:br>
            <a:endParaRPr lang="zh-CN" altLang="en-US" dirty="0">
              <a:solidFill>
                <a:schemeClr val="tx1"/>
              </a:solidFill>
              <a:latin typeface="+mn-ea"/>
              <a:ea typeface="+mn-ea"/>
            </a:endParaRPr>
          </a:p>
        </p:txBody>
      </p:sp>
    </p:spTree>
    <p:extLst>
      <p:ext uri="{BB962C8B-B14F-4D97-AF65-F5344CB8AC3E}">
        <p14:creationId xmlns:p14="http://schemas.microsoft.com/office/powerpoint/2010/main" val="31507437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4D73DF-8AC7-294C-86BF-750D7429EB60}"/>
              </a:ext>
            </a:extLst>
          </p:cNvPr>
          <p:cNvSpPr>
            <a:spLocks noGrp="1" noChangeArrowheads="1"/>
          </p:cNvSpPr>
          <p:nvPr>
            <p:ph idx="1"/>
          </p:nvPr>
        </p:nvSpPr>
        <p:spPr>
          <a:xfrm>
            <a:off x="2711450" y="1571625"/>
            <a:ext cx="6934200" cy="5257800"/>
          </a:xfrm>
        </p:spPr>
        <p:txBody>
          <a:bodyPr rtlCol="0">
            <a:normAutofit/>
          </a:bodyPr>
          <a:lstStyle/>
          <a:p>
            <a:pPr algn="just">
              <a:buNone/>
              <a:defRPr/>
            </a:pPr>
            <a:endParaRPr lang="zh-CN" altLang="en-US" sz="3600" dirty="0">
              <a:latin typeface="+mn-ea"/>
            </a:endParaRPr>
          </a:p>
          <a:p>
            <a:pPr algn="just">
              <a:lnSpc>
                <a:spcPct val="80000"/>
              </a:lnSpc>
              <a:buFont typeface="Wingdings 3" charset="2"/>
              <a:buChar char=""/>
              <a:defRPr/>
            </a:pPr>
            <a:r>
              <a:rPr lang="zh-CN" altLang="en-US" dirty="0">
                <a:latin typeface="+mn-ea"/>
              </a:rPr>
              <a:t>记账凭证的基本内容</a:t>
            </a:r>
            <a:endParaRPr lang="en-US" altLang="zh-CN" dirty="0">
              <a:latin typeface="+mn-ea"/>
            </a:endParaRPr>
          </a:p>
          <a:p>
            <a:pPr marL="0" indent="0" algn="just">
              <a:lnSpc>
                <a:spcPct val="110000"/>
              </a:lnSpc>
              <a:buNone/>
              <a:defRPr/>
            </a:pPr>
            <a:r>
              <a:rPr lang="zh-CN" altLang="en-US" sz="2000" dirty="0">
                <a:latin typeface="+mn-ea"/>
              </a:rPr>
              <a:t>记账凭证的名称</a:t>
            </a:r>
            <a:endParaRPr lang="en-US" altLang="zh-CN" sz="2000" dirty="0">
              <a:latin typeface="+mn-ea"/>
            </a:endParaRPr>
          </a:p>
          <a:p>
            <a:pPr marL="0" indent="0" algn="just">
              <a:lnSpc>
                <a:spcPct val="110000"/>
              </a:lnSpc>
              <a:buNone/>
              <a:defRPr/>
            </a:pPr>
            <a:r>
              <a:rPr lang="zh-CN" altLang="en-US" sz="2000" dirty="0">
                <a:latin typeface="+mn-ea"/>
              </a:rPr>
              <a:t>记账凭证的填制日期和编号</a:t>
            </a:r>
            <a:endParaRPr lang="en-US" altLang="zh-CN" sz="2000" dirty="0">
              <a:latin typeface="+mn-ea"/>
            </a:endParaRPr>
          </a:p>
          <a:p>
            <a:pPr marL="0" indent="0" algn="just">
              <a:lnSpc>
                <a:spcPct val="110000"/>
              </a:lnSpc>
              <a:buNone/>
              <a:defRPr/>
            </a:pPr>
            <a:r>
              <a:rPr lang="zh-CN" altLang="en-US" sz="2000" dirty="0">
                <a:latin typeface="+mn-ea"/>
              </a:rPr>
              <a:t>经济业务的内容摘要</a:t>
            </a:r>
            <a:endParaRPr lang="en-US" altLang="zh-CN" sz="2000" dirty="0">
              <a:latin typeface="+mn-ea"/>
            </a:endParaRPr>
          </a:p>
          <a:p>
            <a:pPr marL="0" indent="0" algn="just">
              <a:lnSpc>
                <a:spcPct val="110000"/>
              </a:lnSpc>
              <a:buNone/>
              <a:defRPr/>
            </a:pPr>
            <a:r>
              <a:rPr lang="zh-CN" altLang="en-US" sz="2000" dirty="0">
                <a:latin typeface="+mn-ea"/>
              </a:rPr>
              <a:t>应借应贷的账户名称</a:t>
            </a:r>
            <a:endParaRPr lang="en-US" altLang="zh-CN" sz="2000" dirty="0">
              <a:latin typeface="+mn-ea"/>
            </a:endParaRPr>
          </a:p>
          <a:p>
            <a:pPr marL="0" indent="0" algn="just">
              <a:lnSpc>
                <a:spcPct val="110000"/>
              </a:lnSpc>
              <a:buNone/>
              <a:defRPr/>
            </a:pPr>
            <a:r>
              <a:rPr lang="zh-CN" altLang="en-US" sz="2000" dirty="0">
                <a:latin typeface="+mn-ea"/>
              </a:rPr>
              <a:t>所附原始凭证的张数</a:t>
            </a:r>
            <a:endParaRPr lang="en-US" altLang="zh-CN" sz="2000" dirty="0">
              <a:latin typeface="+mn-ea"/>
            </a:endParaRPr>
          </a:p>
          <a:p>
            <a:pPr marL="0" indent="0" algn="just">
              <a:lnSpc>
                <a:spcPct val="110000"/>
              </a:lnSpc>
              <a:buNone/>
              <a:defRPr/>
            </a:pPr>
            <a:r>
              <a:rPr lang="zh-CN" altLang="en-US" sz="2000" dirty="0">
                <a:latin typeface="+mn-ea"/>
              </a:rPr>
              <a:t>制证、审核、记账和会计主管等人员的签名或盖章</a:t>
            </a:r>
          </a:p>
        </p:txBody>
      </p:sp>
      <p:sp>
        <p:nvSpPr>
          <p:cNvPr id="3" name="Rectangle 2">
            <a:extLst>
              <a:ext uri="{FF2B5EF4-FFF2-40B4-BE49-F238E27FC236}">
                <a16:creationId xmlns:a16="http://schemas.microsoft.com/office/drawing/2014/main" id="{D482AA28-447C-6E59-B6F3-CE0564B30B92}"/>
              </a:ext>
            </a:extLst>
          </p:cNvPr>
          <p:cNvSpPr>
            <a:spLocks noGrp="1" noChangeArrowheads="1"/>
          </p:cNvSpPr>
          <p:nvPr>
            <p:ph type="title"/>
          </p:nvPr>
        </p:nvSpPr>
        <p:spPr>
          <a:xfrm>
            <a:off x="2351088" y="836614"/>
            <a:ext cx="6265862" cy="1279525"/>
          </a:xfrm>
        </p:spPr>
        <p:txBody>
          <a:bodyPr rtlCol="0">
            <a:normAutofit fontScale="90000"/>
          </a:bodyPr>
          <a:lstStyle/>
          <a:p>
            <a:pPr algn="just">
              <a:defRPr/>
            </a:pPr>
            <a:r>
              <a:rPr lang="zh-CN" altLang="en-US" sz="4000" dirty="0">
                <a:latin typeface="+mn-ea"/>
                <a:ea typeface="+mn-ea"/>
              </a:rPr>
              <a:t>（四）</a:t>
            </a:r>
            <a:r>
              <a:rPr lang="zh-CN" altLang="en-US" sz="4000" dirty="0">
                <a:latin typeface="+mn-ea"/>
              </a:rPr>
              <a:t>记账凭证的填制与审核</a:t>
            </a:r>
            <a:br>
              <a:rPr lang="zh-CN" altLang="en-US" dirty="0">
                <a:solidFill>
                  <a:schemeClr val="tx1"/>
                </a:solidFill>
                <a:latin typeface="+mn-ea"/>
              </a:rPr>
            </a:br>
            <a:br>
              <a:rPr lang="zh-CN" altLang="en-US" dirty="0">
                <a:solidFill>
                  <a:schemeClr val="tx1"/>
                </a:solidFill>
                <a:latin typeface="+mn-ea"/>
                <a:ea typeface="+mn-ea"/>
              </a:rPr>
            </a:br>
            <a:endParaRPr lang="zh-CN" altLang="en-US" dirty="0">
              <a:solidFill>
                <a:schemeClr val="tx1"/>
              </a:solidFill>
              <a:latin typeface="+mn-ea"/>
              <a:ea typeface="+mn-e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4D73DF-8AC7-294C-86BF-750D7429EB60}"/>
              </a:ext>
            </a:extLst>
          </p:cNvPr>
          <p:cNvSpPr>
            <a:spLocks noGrp="1" noChangeArrowheads="1"/>
          </p:cNvSpPr>
          <p:nvPr>
            <p:ph idx="1"/>
          </p:nvPr>
        </p:nvSpPr>
        <p:spPr>
          <a:xfrm>
            <a:off x="2711450" y="1571625"/>
            <a:ext cx="6934200" cy="5257800"/>
          </a:xfrm>
        </p:spPr>
        <p:txBody>
          <a:bodyPr rtlCol="0">
            <a:normAutofit/>
          </a:bodyPr>
          <a:lstStyle/>
          <a:p>
            <a:pPr algn="just">
              <a:buNone/>
              <a:defRPr/>
            </a:pPr>
            <a:endParaRPr lang="zh-CN" altLang="en-US" sz="3600" dirty="0">
              <a:latin typeface="+mn-ea"/>
            </a:endParaRPr>
          </a:p>
          <a:p>
            <a:pPr algn="just">
              <a:lnSpc>
                <a:spcPct val="160000"/>
              </a:lnSpc>
              <a:buFont typeface="Wingdings 3" charset="2"/>
              <a:buChar char=""/>
              <a:defRPr/>
            </a:pPr>
            <a:r>
              <a:rPr lang="zh-CN" altLang="en-US" dirty="0">
                <a:latin typeface="+mn-ea"/>
              </a:rPr>
              <a:t>记账凭证的填制</a:t>
            </a:r>
          </a:p>
          <a:p>
            <a:pPr algn="just">
              <a:buNone/>
              <a:defRPr/>
            </a:pPr>
            <a:r>
              <a:rPr lang="zh-CN" altLang="en-US" dirty="0">
                <a:latin typeface="+mn-ea"/>
              </a:rPr>
              <a:t>       记账凭证的填制方法</a:t>
            </a:r>
          </a:p>
          <a:p>
            <a:pPr algn="just">
              <a:buNone/>
              <a:defRPr/>
            </a:pPr>
            <a:r>
              <a:rPr lang="zh-CN" altLang="en-US" dirty="0">
                <a:latin typeface="+mn-ea"/>
              </a:rPr>
              <a:t>       记账凭证的填制要求</a:t>
            </a:r>
            <a:endParaRPr lang="en-US" altLang="zh-CN" dirty="0">
              <a:latin typeface="+mn-ea"/>
            </a:endParaRPr>
          </a:p>
          <a:p>
            <a:pPr algn="just">
              <a:buNone/>
              <a:defRPr/>
            </a:pPr>
            <a:r>
              <a:rPr lang="en-US" altLang="zh-CN" dirty="0">
                <a:latin typeface="+mn-ea"/>
              </a:rPr>
              <a:t>               </a:t>
            </a:r>
            <a:r>
              <a:rPr lang="zh-CN" altLang="en-US" sz="2200" dirty="0">
                <a:latin typeface="+mn-ea"/>
              </a:rPr>
              <a:t>摘要应简明扼要地说明经济业务内容</a:t>
            </a:r>
            <a:endParaRPr lang="en-US" altLang="zh-CN" sz="2200" dirty="0">
              <a:latin typeface="+mn-ea"/>
            </a:endParaRPr>
          </a:p>
          <a:p>
            <a:pPr algn="just">
              <a:buNone/>
              <a:defRPr/>
            </a:pPr>
            <a:r>
              <a:rPr lang="zh-CN" altLang="en-US" sz="2200" dirty="0">
                <a:latin typeface="+mn-ea"/>
              </a:rPr>
              <a:t>                   对经济业务的记录明确</a:t>
            </a:r>
            <a:endParaRPr lang="en-US" altLang="zh-CN" sz="2200" dirty="0">
              <a:latin typeface="+mn-ea"/>
            </a:endParaRPr>
          </a:p>
          <a:p>
            <a:pPr algn="just">
              <a:buNone/>
              <a:defRPr/>
            </a:pPr>
            <a:r>
              <a:rPr lang="zh-CN" altLang="en-US" sz="2200" dirty="0">
                <a:latin typeface="+mn-ea"/>
              </a:rPr>
              <a:t>                   会计科目运用准确</a:t>
            </a:r>
            <a:endParaRPr lang="en-US" altLang="zh-CN" sz="2200" dirty="0">
              <a:latin typeface="+mn-ea"/>
            </a:endParaRPr>
          </a:p>
          <a:p>
            <a:pPr algn="just">
              <a:buNone/>
              <a:defRPr/>
            </a:pPr>
            <a:r>
              <a:rPr lang="zh-CN" altLang="en-US" sz="2200" dirty="0">
                <a:latin typeface="+mn-ea"/>
              </a:rPr>
              <a:t>                   内容填写完整</a:t>
            </a:r>
            <a:endParaRPr lang="en-US" altLang="zh-CN" sz="2200" dirty="0">
              <a:latin typeface="+mn-ea"/>
            </a:endParaRPr>
          </a:p>
          <a:p>
            <a:pPr algn="just">
              <a:buNone/>
              <a:defRPr/>
            </a:pPr>
            <a:r>
              <a:rPr lang="zh-CN" altLang="en-US" sz="2200" dirty="0">
                <a:latin typeface="+mn-ea"/>
              </a:rPr>
              <a:t>                   注明原始凭证的张数</a:t>
            </a:r>
          </a:p>
        </p:txBody>
      </p:sp>
      <p:sp>
        <p:nvSpPr>
          <p:cNvPr id="3" name="Rectangle 2">
            <a:extLst>
              <a:ext uri="{FF2B5EF4-FFF2-40B4-BE49-F238E27FC236}">
                <a16:creationId xmlns:a16="http://schemas.microsoft.com/office/drawing/2014/main" id="{D482AA28-447C-6E59-B6F3-CE0564B30B92}"/>
              </a:ext>
            </a:extLst>
          </p:cNvPr>
          <p:cNvSpPr>
            <a:spLocks noGrp="1" noChangeArrowheads="1"/>
          </p:cNvSpPr>
          <p:nvPr>
            <p:ph type="title"/>
          </p:nvPr>
        </p:nvSpPr>
        <p:spPr>
          <a:xfrm>
            <a:off x="2351088" y="836614"/>
            <a:ext cx="6265862" cy="1279525"/>
          </a:xfrm>
        </p:spPr>
        <p:txBody>
          <a:bodyPr rtlCol="0">
            <a:normAutofit fontScale="90000"/>
          </a:bodyPr>
          <a:lstStyle/>
          <a:p>
            <a:pPr algn="just">
              <a:defRPr/>
            </a:pPr>
            <a:r>
              <a:rPr lang="zh-CN" altLang="en-US" sz="4000" dirty="0">
                <a:latin typeface="+mn-ea"/>
                <a:ea typeface="+mn-ea"/>
              </a:rPr>
              <a:t>（四）</a:t>
            </a:r>
            <a:r>
              <a:rPr lang="zh-CN" altLang="en-US" sz="4000" dirty="0">
                <a:latin typeface="+mn-ea"/>
              </a:rPr>
              <a:t>记账凭证的填制与审核</a:t>
            </a:r>
            <a:br>
              <a:rPr lang="zh-CN" altLang="en-US" dirty="0">
                <a:solidFill>
                  <a:schemeClr val="tx1"/>
                </a:solidFill>
                <a:latin typeface="+mn-ea"/>
              </a:rPr>
            </a:br>
            <a:br>
              <a:rPr lang="zh-CN" altLang="en-US" dirty="0">
                <a:solidFill>
                  <a:schemeClr val="tx1"/>
                </a:solidFill>
                <a:latin typeface="+mn-ea"/>
                <a:ea typeface="+mn-ea"/>
              </a:rPr>
            </a:br>
            <a:endParaRPr lang="zh-CN" altLang="en-US" dirty="0">
              <a:solidFill>
                <a:schemeClr val="tx1"/>
              </a:solidFill>
              <a:latin typeface="+mn-ea"/>
              <a:ea typeface="+mn-ea"/>
            </a:endParaRPr>
          </a:p>
        </p:txBody>
      </p:sp>
    </p:spTree>
    <p:extLst>
      <p:ext uri="{BB962C8B-B14F-4D97-AF65-F5344CB8AC3E}">
        <p14:creationId xmlns:p14="http://schemas.microsoft.com/office/powerpoint/2010/main" val="21305561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4D73DF-8AC7-294C-86BF-750D7429EB60}"/>
              </a:ext>
            </a:extLst>
          </p:cNvPr>
          <p:cNvSpPr>
            <a:spLocks noGrp="1" noChangeArrowheads="1"/>
          </p:cNvSpPr>
          <p:nvPr>
            <p:ph idx="1"/>
          </p:nvPr>
        </p:nvSpPr>
        <p:spPr>
          <a:xfrm>
            <a:off x="2711450" y="1571625"/>
            <a:ext cx="6934200" cy="5257800"/>
          </a:xfrm>
        </p:spPr>
        <p:txBody>
          <a:bodyPr rtlCol="0">
            <a:normAutofit/>
          </a:bodyPr>
          <a:lstStyle/>
          <a:p>
            <a:pPr algn="just">
              <a:buNone/>
              <a:defRPr/>
            </a:pPr>
            <a:endParaRPr lang="zh-CN" altLang="en-US" sz="3600" dirty="0">
              <a:latin typeface="+mn-ea"/>
            </a:endParaRPr>
          </a:p>
          <a:p>
            <a:pPr algn="just">
              <a:lnSpc>
                <a:spcPct val="140000"/>
              </a:lnSpc>
              <a:buFont typeface="Wingdings 3" charset="2"/>
              <a:buChar char=""/>
              <a:defRPr/>
            </a:pPr>
            <a:r>
              <a:rPr lang="zh-CN" altLang="en-US" dirty="0">
                <a:latin typeface="+mn-ea"/>
              </a:rPr>
              <a:t>记账凭证的审核</a:t>
            </a:r>
            <a:endParaRPr lang="en-US" altLang="zh-CN" dirty="0">
              <a:latin typeface="+mn-ea"/>
            </a:endParaRPr>
          </a:p>
          <a:p>
            <a:pPr marL="0" indent="0" algn="just">
              <a:lnSpc>
                <a:spcPct val="140000"/>
              </a:lnSpc>
              <a:buNone/>
              <a:defRPr/>
            </a:pPr>
            <a:r>
              <a:rPr lang="en-US" altLang="zh-CN" dirty="0">
                <a:latin typeface="+mn-ea"/>
              </a:rPr>
              <a:t>    </a:t>
            </a:r>
            <a:r>
              <a:rPr lang="zh-CN" altLang="en-US" sz="2000" dirty="0">
                <a:latin typeface="+mn-ea"/>
              </a:rPr>
              <a:t>是否附有原始凭证</a:t>
            </a:r>
            <a:endParaRPr lang="en-US" altLang="zh-CN" sz="2000" dirty="0">
              <a:latin typeface="+mn-ea"/>
            </a:endParaRPr>
          </a:p>
          <a:p>
            <a:pPr marL="0" indent="0" algn="just">
              <a:lnSpc>
                <a:spcPct val="140000"/>
              </a:lnSpc>
              <a:buNone/>
              <a:defRPr/>
            </a:pPr>
            <a:r>
              <a:rPr lang="en-US" altLang="zh-CN" sz="2000" dirty="0">
                <a:latin typeface="+mn-ea"/>
              </a:rPr>
              <a:t>     </a:t>
            </a:r>
            <a:r>
              <a:rPr lang="zh-CN" altLang="en-US" sz="2000" dirty="0">
                <a:latin typeface="+mn-ea"/>
              </a:rPr>
              <a:t>应借应贷会计科目和金额是否正确</a:t>
            </a:r>
            <a:endParaRPr lang="en-US" altLang="zh-CN" sz="2000" dirty="0">
              <a:latin typeface="+mn-ea"/>
            </a:endParaRPr>
          </a:p>
          <a:p>
            <a:pPr marL="0" indent="0" algn="just">
              <a:lnSpc>
                <a:spcPct val="140000"/>
              </a:lnSpc>
              <a:buNone/>
              <a:defRPr/>
            </a:pPr>
            <a:r>
              <a:rPr lang="en-US" altLang="zh-CN" sz="2000" dirty="0">
                <a:latin typeface="+mn-ea"/>
              </a:rPr>
              <a:t>     </a:t>
            </a:r>
            <a:r>
              <a:rPr lang="zh-CN" altLang="en-US" sz="2000" dirty="0">
                <a:latin typeface="+mn-ea"/>
              </a:rPr>
              <a:t>有关项目是否填列齐全</a:t>
            </a:r>
            <a:endParaRPr lang="en-US" altLang="zh-CN" sz="2000" dirty="0">
              <a:latin typeface="+mn-ea"/>
            </a:endParaRPr>
          </a:p>
          <a:p>
            <a:pPr marL="0" indent="0" algn="just">
              <a:lnSpc>
                <a:spcPct val="140000"/>
              </a:lnSpc>
              <a:buNone/>
              <a:defRPr/>
            </a:pPr>
            <a:r>
              <a:rPr lang="en-US" altLang="zh-CN" sz="2000">
                <a:latin typeface="+mn-ea"/>
              </a:rPr>
              <a:t>     </a:t>
            </a:r>
            <a:r>
              <a:rPr lang="zh-CN" altLang="en-US" sz="2000">
                <a:latin typeface="+mn-ea"/>
              </a:rPr>
              <a:t>内容</a:t>
            </a:r>
            <a:r>
              <a:rPr lang="zh-CN" altLang="en-US" sz="2000" dirty="0">
                <a:latin typeface="+mn-ea"/>
              </a:rPr>
              <a:t>是否合规、合法</a:t>
            </a:r>
          </a:p>
        </p:txBody>
      </p:sp>
      <p:sp>
        <p:nvSpPr>
          <p:cNvPr id="3" name="Rectangle 2">
            <a:extLst>
              <a:ext uri="{FF2B5EF4-FFF2-40B4-BE49-F238E27FC236}">
                <a16:creationId xmlns:a16="http://schemas.microsoft.com/office/drawing/2014/main" id="{D482AA28-447C-6E59-B6F3-CE0564B30B92}"/>
              </a:ext>
            </a:extLst>
          </p:cNvPr>
          <p:cNvSpPr>
            <a:spLocks noGrp="1" noChangeArrowheads="1"/>
          </p:cNvSpPr>
          <p:nvPr>
            <p:ph type="title"/>
          </p:nvPr>
        </p:nvSpPr>
        <p:spPr>
          <a:xfrm>
            <a:off x="2351088" y="836614"/>
            <a:ext cx="6265862" cy="1279525"/>
          </a:xfrm>
        </p:spPr>
        <p:txBody>
          <a:bodyPr rtlCol="0">
            <a:normAutofit fontScale="90000"/>
          </a:bodyPr>
          <a:lstStyle/>
          <a:p>
            <a:pPr algn="just">
              <a:defRPr/>
            </a:pPr>
            <a:r>
              <a:rPr lang="zh-CN" altLang="en-US" sz="4000" dirty="0">
                <a:latin typeface="+mn-ea"/>
                <a:ea typeface="+mn-ea"/>
              </a:rPr>
              <a:t>（四）</a:t>
            </a:r>
            <a:r>
              <a:rPr lang="zh-CN" altLang="en-US" sz="4000" dirty="0">
                <a:latin typeface="+mn-ea"/>
              </a:rPr>
              <a:t>记账凭证的填制与审核</a:t>
            </a:r>
            <a:br>
              <a:rPr lang="zh-CN" altLang="en-US" dirty="0">
                <a:solidFill>
                  <a:schemeClr val="tx1"/>
                </a:solidFill>
                <a:latin typeface="+mn-ea"/>
              </a:rPr>
            </a:br>
            <a:br>
              <a:rPr lang="zh-CN" altLang="en-US" dirty="0">
                <a:solidFill>
                  <a:schemeClr val="tx1"/>
                </a:solidFill>
                <a:latin typeface="+mn-ea"/>
                <a:ea typeface="+mn-ea"/>
              </a:rPr>
            </a:br>
            <a:endParaRPr lang="zh-CN" altLang="en-US" dirty="0">
              <a:solidFill>
                <a:schemeClr val="tx1"/>
              </a:solidFill>
              <a:latin typeface="+mn-ea"/>
              <a:ea typeface="+mn-ea"/>
            </a:endParaRPr>
          </a:p>
        </p:txBody>
      </p:sp>
    </p:spTree>
    <p:extLst>
      <p:ext uri="{BB962C8B-B14F-4D97-AF65-F5344CB8AC3E}">
        <p14:creationId xmlns:p14="http://schemas.microsoft.com/office/powerpoint/2010/main" val="35636189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Text Box 3">
            <a:extLst>
              <a:ext uri="{FF2B5EF4-FFF2-40B4-BE49-F238E27FC236}">
                <a16:creationId xmlns:a16="http://schemas.microsoft.com/office/drawing/2014/main" id="{76E094FB-B7B8-62EE-AA26-24E4E6BBE406}"/>
              </a:ext>
            </a:extLst>
          </p:cNvPr>
          <p:cNvSpPr txBox="1">
            <a:spLocks noChangeArrowheads="1"/>
          </p:cNvSpPr>
          <p:nvPr/>
        </p:nvSpPr>
        <p:spPr bwMode="auto">
          <a:xfrm>
            <a:off x="3427413" y="1125539"/>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6000" b="1" dirty="0">
                <a:solidFill>
                  <a:srgbClr val="CC0000"/>
                </a:solidFill>
                <a:effectLst>
                  <a:outerShdw blurRad="38100" dist="38100" dir="2700000" algn="tl">
                    <a:srgbClr val="000000"/>
                  </a:outerShdw>
                </a:effectLst>
                <a:ea typeface="隶书" panose="02010509060101010101" pitchFamily="49" charset="-122"/>
              </a:rPr>
              <a:t>本 章 结 束</a:t>
            </a:r>
          </a:p>
        </p:txBody>
      </p:sp>
      <p:sp>
        <p:nvSpPr>
          <p:cNvPr id="209923" name="WordArt 6">
            <a:extLst>
              <a:ext uri="{FF2B5EF4-FFF2-40B4-BE49-F238E27FC236}">
                <a16:creationId xmlns:a16="http://schemas.microsoft.com/office/drawing/2014/main" id="{B7515EF6-88B6-A899-FB68-5E53E53E23DF}"/>
              </a:ext>
            </a:extLst>
          </p:cNvPr>
          <p:cNvSpPr>
            <a:spLocks noChangeArrowheads="1" noChangeShapeType="1" noTextEdit="1"/>
          </p:cNvSpPr>
          <p:nvPr/>
        </p:nvSpPr>
        <p:spPr bwMode="auto">
          <a:xfrm>
            <a:off x="3143251" y="3213101"/>
            <a:ext cx="5903913" cy="1439863"/>
          </a:xfrm>
          <a:prstGeom prst="rect">
            <a:avLst/>
          </a:prstGeom>
        </p:spPr>
        <p:txBody>
          <a:bodyPr wrap="none" fromWordArt="1">
            <a:prstTxWarp prst="textFadeUp">
              <a:avLst>
                <a:gd name="adj" fmla="val 9991"/>
              </a:avLst>
            </a:prstTxWarp>
          </a:bodyPr>
          <a:lstStyle/>
          <a:p>
            <a:pPr algn="ctr"/>
            <a:r>
              <a:rPr lang="zh-CN" altLang="en-US" sz="3600" b="1" kern="10">
                <a:ln w="12700">
                  <a:solidFill>
                    <a:srgbClr val="B2B2B2"/>
                  </a:solidFill>
                  <a:round/>
                  <a:headEnd/>
                  <a:tailEnd/>
                </a:ln>
                <a:solidFill>
                  <a:schemeClr val="accent1"/>
                </a:solidFill>
                <a:effectLst>
                  <a:outerShdw dist="35921" dir="2700000" sy="50000" rotWithShape="0">
                    <a:srgbClr val="875B0D">
                      <a:alpha val="70000"/>
                    </a:srgbClr>
                  </a:outerShdw>
                </a:effectLst>
                <a:latin typeface="黑体" panose="02010609060101010101" pitchFamily="49" charset="-122"/>
                <a:ea typeface="黑体" panose="02010609060101010101" pitchFamily="49" charset="-122"/>
              </a:rPr>
              <a:t>谢谢大家！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4312982-77D4-4B40-5991-268A87FDD9F6}"/>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2531" name="Rectangle 3">
            <a:extLst>
              <a:ext uri="{FF2B5EF4-FFF2-40B4-BE49-F238E27FC236}">
                <a16:creationId xmlns:a16="http://schemas.microsoft.com/office/drawing/2014/main" id="{F6B2BB1A-F68C-A9B2-E7D3-47A0D0EDB37F}"/>
              </a:ext>
            </a:extLst>
          </p:cNvPr>
          <p:cNvSpPr>
            <a:spLocks noGrp="1" noChangeArrowheads="1"/>
          </p:cNvSpPr>
          <p:nvPr>
            <p:ph idx="1"/>
          </p:nvPr>
        </p:nvSpPr>
        <p:spPr>
          <a:xfrm>
            <a:off x="2239963" y="1341438"/>
            <a:ext cx="7345362" cy="5040312"/>
          </a:xfrm>
        </p:spPr>
        <p:txBody>
          <a:bodyPr/>
          <a:lstStyle/>
          <a:p>
            <a:pPr marL="0">
              <a:buNone/>
            </a:pPr>
            <a:r>
              <a:rPr lang="zh-CN" altLang="en-US" sz="2400" dirty="0">
                <a:latin typeface="微软雅黑" panose="020B0503020204020204" pitchFamily="34" charset="-122"/>
                <a:ea typeface="微软雅黑" panose="020B0503020204020204" pitchFamily="34" charset="-122"/>
              </a:rPr>
              <a:t>如果由你负责筹备运营一家餐馆，你需要做哪些工作？</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融资</a:t>
            </a:r>
            <a:r>
              <a:rPr lang="zh-CN" altLang="en-US" sz="2400" dirty="0">
                <a:latin typeface="微软雅黑" panose="020B0503020204020204" pitchFamily="34" charset="-122"/>
                <a:ea typeface="微软雅黑" panose="020B0503020204020204" pitchFamily="34" charset="-122"/>
              </a:rPr>
              <a:t>：自有资金（股东投入）、举债（银行借款）</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2.</a:t>
            </a:r>
            <a:r>
              <a:rPr lang="zh-CN" altLang="en-US" sz="2400" dirty="0">
                <a:solidFill>
                  <a:srgbClr val="00B0F0"/>
                </a:solidFill>
                <a:latin typeface="微软雅黑" panose="020B0503020204020204" pitchFamily="34" charset="-122"/>
                <a:ea typeface="微软雅黑" panose="020B0503020204020204" pitchFamily="34" charset="-122"/>
              </a:rPr>
              <a:t>寻找店面</a:t>
            </a:r>
            <a:r>
              <a:rPr lang="zh-CN" altLang="en-US" sz="2400" dirty="0">
                <a:latin typeface="微软雅黑" panose="020B0503020204020204" pitchFamily="34" charset="-122"/>
                <a:ea typeface="微软雅黑" panose="020B0503020204020204" pitchFamily="34" charset="-122"/>
              </a:rPr>
              <a:t>：购买厨具和餐桌（固定资产）</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3.</a:t>
            </a:r>
            <a:r>
              <a:rPr lang="zh-CN" altLang="en-US" sz="2400" dirty="0">
                <a:solidFill>
                  <a:srgbClr val="00B0F0"/>
                </a:solidFill>
                <a:latin typeface="微软雅黑" panose="020B0503020204020204" pitchFamily="34" charset="-122"/>
                <a:ea typeface="微软雅黑" panose="020B0503020204020204" pitchFamily="34" charset="-122"/>
              </a:rPr>
              <a:t>购买原材料</a:t>
            </a:r>
            <a:r>
              <a:rPr lang="zh-CN" altLang="en-US" sz="2400" dirty="0">
                <a:latin typeface="微软雅黑" panose="020B0503020204020204" pitchFamily="34" charset="-122"/>
                <a:ea typeface="微软雅黑" panose="020B0503020204020204" pitchFamily="34" charset="-122"/>
              </a:rPr>
              <a:t>：各种食物材料（原材料）</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a:solidFill>
                  <a:srgbClr val="00B0F0"/>
                </a:solidFill>
                <a:latin typeface="微软雅黑" panose="020B0503020204020204" pitchFamily="34" charset="-122"/>
                <a:ea typeface="微软雅黑" panose="020B0503020204020204" pitchFamily="34" charset="-122"/>
              </a:rPr>
              <a:t>烹饪加工</a:t>
            </a:r>
            <a:r>
              <a:rPr lang="zh-CN" altLang="en-US" sz="2400" dirty="0">
                <a:latin typeface="微软雅黑" panose="020B0503020204020204" pitchFamily="34" charset="-122"/>
                <a:ea typeface="微软雅黑" panose="020B0503020204020204" pitchFamily="34" charset="-122"/>
              </a:rPr>
              <a:t>：生产各类菜品（在产品）</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5.</a:t>
            </a:r>
            <a:r>
              <a:rPr lang="zh-CN" altLang="en-US" sz="2400" dirty="0">
                <a:solidFill>
                  <a:srgbClr val="00B0F0"/>
                </a:solidFill>
                <a:latin typeface="微软雅黑" panose="020B0503020204020204" pitchFamily="34" charset="-122"/>
                <a:ea typeface="微软雅黑" panose="020B0503020204020204" pitchFamily="34" charset="-122"/>
              </a:rPr>
              <a:t>出锅</a:t>
            </a:r>
            <a:r>
              <a:rPr lang="zh-CN" altLang="en-US" sz="2400" dirty="0">
                <a:latin typeface="微软雅黑" panose="020B0503020204020204" pitchFamily="34" charset="-122"/>
                <a:ea typeface="微软雅黑" panose="020B0503020204020204" pitchFamily="34" charset="-122"/>
              </a:rPr>
              <a:t>：上菜由顾客消费（对外销售）</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6.</a:t>
            </a:r>
            <a:r>
              <a:rPr lang="zh-CN" altLang="en-US" sz="2400" dirty="0">
                <a:solidFill>
                  <a:srgbClr val="00B0F0"/>
                </a:solidFill>
                <a:latin typeface="微软雅黑" panose="020B0503020204020204" pitchFamily="34" charset="-122"/>
                <a:ea typeface="微软雅黑" panose="020B0503020204020204" pitchFamily="34" charset="-122"/>
              </a:rPr>
              <a:t>结账</a:t>
            </a:r>
            <a:r>
              <a:rPr lang="zh-CN" altLang="en-US" sz="2400" dirty="0">
                <a:latin typeface="微软雅黑" panose="020B0503020204020204" pitchFamily="34" charset="-122"/>
                <a:ea typeface="微软雅黑" panose="020B0503020204020204" pitchFamily="34" charset="-122"/>
              </a:rPr>
              <a:t>：计算收入、核算成本（利润形成）</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7.</a:t>
            </a:r>
            <a:r>
              <a:rPr lang="zh-CN" altLang="en-US" sz="2400" dirty="0">
                <a:solidFill>
                  <a:srgbClr val="00B0F0"/>
                </a:solidFill>
                <a:latin typeface="微软雅黑" panose="020B0503020204020204" pitchFamily="34" charset="-122"/>
                <a:ea typeface="微软雅黑" panose="020B0503020204020204" pitchFamily="34" charset="-122"/>
              </a:rPr>
              <a:t>分红</a:t>
            </a:r>
            <a:r>
              <a:rPr lang="zh-CN" altLang="en-US" sz="2400" dirty="0">
                <a:latin typeface="微软雅黑" panose="020B0503020204020204" pitchFamily="34" charset="-122"/>
                <a:ea typeface="微软雅黑" panose="020B0503020204020204" pitchFamily="34" charset="-122"/>
              </a:rPr>
              <a:t>：对股东分成（利润分配）</a:t>
            </a:r>
            <a:endParaRPr lang="en-US" altLang="zh-CN" sz="2400" dirty="0">
              <a:latin typeface="微软雅黑" panose="020B0503020204020204" pitchFamily="34" charset="-122"/>
              <a:ea typeface="微软雅黑" panose="020B0503020204020204" pitchFamily="34" charset="-122"/>
            </a:endParaRPr>
          </a:p>
          <a:p>
            <a:pPr marL="0">
              <a:buNone/>
            </a:pPr>
            <a:endParaRPr lang="zh-CN" altLang="en-US" sz="2400" dirty="0">
              <a:latin typeface="微软雅黑" panose="020B0503020204020204" pitchFamily="34" charset="-122"/>
              <a:ea typeface="微软雅黑" panose="020B0503020204020204" pitchFamily="34" charset="-122"/>
            </a:endParaRPr>
          </a:p>
        </p:txBody>
      </p:sp>
      <p:sp>
        <p:nvSpPr>
          <p:cNvPr id="22532" name="Rectangle 1026">
            <a:extLst>
              <a:ext uri="{FF2B5EF4-FFF2-40B4-BE49-F238E27FC236}">
                <a16:creationId xmlns:a16="http://schemas.microsoft.com/office/drawing/2014/main" id="{2944D8C4-6144-AEBC-4ABE-9722CC218426}"/>
              </a:ext>
            </a:extLst>
          </p:cNvPr>
          <p:cNvSpPr txBox="1">
            <a:spLocks noChangeArrowheads="1"/>
          </p:cNvSpPr>
          <p:nvPr/>
        </p:nvSpPr>
        <p:spPr bwMode="auto">
          <a:xfrm>
            <a:off x="2266951" y="406400"/>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思考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FFA2BD05-0D84-6420-896B-670B53B5F119}"/>
              </a:ext>
            </a:extLst>
          </p:cNvPr>
          <p:cNvSpPr>
            <a:spLocks noGrp="1" noChangeArrowheads="1"/>
          </p:cNvSpPr>
          <p:nvPr>
            <p:ph idx="1"/>
          </p:nvPr>
        </p:nvSpPr>
        <p:spPr>
          <a:xfrm>
            <a:off x="1774826" y="7939"/>
            <a:ext cx="8569325" cy="6740525"/>
          </a:xfrm>
        </p:spPr>
        <p:txBody>
          <a:bodyPr rtlCol="0">
            <a:noAutofit/>
          </a:bodyPr>
          <a:lstStyle/>
          <a:p>
            <a:pPr marL="0">
              <a:lnSpc>
                <a:spcPct val="120000"/>
              </a:lnSpc>
              <a:buNone/>
              <a:defRPr/>
            </a:pPr>
            <a:r>
              <a:rPr lang="zh-CN" altLang="en-US" sz="2000" dirty="0">
                <a:solidFill>
                  <a:srgbClr val="00B0F0"/>
                </a:solidFill>
                <a:latin typeface="微软雅黑" panose="020B0503020204020204" pitchFamily="34" charset="-122"/>
                <a:ea typeface="微软雅黑" panose="020B0503020204020204" pitchFamily="34" charset="-122"/>
              </a:rPr>
              <a:t>练习：</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公司</a:t>
            </a:r>
            <a:r>
              <a:rPr lang="en-US" altLang="zh-CN" sz="2000" dirty="0">
                <a:latin typeface="微软雅黑" panose="020B0503020204020204" pitchFamily="34" charset="-122"/>
                <a:ea typeface="微软雅黑" panose="020B0503020204020204" pitchFamily="34" charset="-122"/>
              </a:rPr>
              <a:t>2020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31</a:t>
            </a:r>
            <a:r>
              <a:rPr lang="zh-CN" altLang="en-US" sz="2000" dirty="0">
                <a:latin typeface="微软雅黑" panose="020B0503020204020204" pitchFamily="34" charset="-122"/>
                <a:ea typeface="微软雅黑" panose="020B0503020204020204" pitchFamily="34" charset="-122"/>
              </a:rPr>
              <a:t>日从银行借入</a:t>
            </a:r>
            <a:r>
              <a:rPr lang="en-US" altLang="zh-CN" sz="2000" dirty="0">
                <a:latin typeface="微软雅黑" panose="020B0503020204020204" pitchFamily="34" charset="-122"/>
                <a:ea typeface="微软雅黑" panose="020B0503020204020204" pitchFamily="34" charset="-122"/>
              </a:rPr>
              <a:t>1,000,000</a:t>
            </a:r>
            <a:r>
              <a:rPr lang="zh-CN" altLang="en-US" sz="2000" dirty="0">
                <a:latin typeface="微软雅黑" panose="020B0503020204020204" pitchFamily="34" charset="-122"/>
                <a:ea typeface="微软雅黑" panose="020B0503020204020204" pitchFamily="34" charset="-122"/>
              </a:rPr>
              <a:t>元用于日后建造厂房，期限</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年，年利率为</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，借款到期后一次还本付息。厂房于</a:t>
            </a:r>
            <a:r>
              <a:rPr lang="en-US" altLang="zh-CN" sz="2000" dirty="0">
                <a:latin typeface="微软雅黑" panose="020B0503020204020204" pitchFamily="34" charset="-122"/>
                <a:ea typeface="微软雅黑" panose="020B0503020204020204" pitchFamily="34" charset="-122"/>
              </a:rPr>
              <a:t>2022</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31</a:t>
            </a:r>
            <a:r>
              <a:rPr lang="zh-CN" altLang="en-US" sz="2000" dirty="0">
                <a:latin typeface="微软雅黑" panose="020B0503020204020204" pitchFamily="34" charset="-122"/>
                <a:ea typeface="微软雅黑" panose="020B0503020204020204" pitchFamily="34" charset="-122"/>
              </a:rPr>
              <a:t>日完工。</a:t>
            </a:r>
            <a:endParaRPr lang="en-US" altLang="zh-CN" sz="2000" dirty="0">
              <a:latin typeface="微软雅黑" panose="020B0503020204020204" pitchFamily="34" charset="-122"/>
              <a:ea typeface="微软雅黑" panose="020B0503020204020204" pitchFamily="34" charset="-122"/>
            </a:endParaRPr>
          </a:p>
          <a:p>
            <a:pPr marL="0">
              <a:lnSpc>
                <a:spcPct val="120000"/>
              </a:lnSpc>
              <a:buNone/>
              <a:defRPr/>
            </a:pPr>
            <a:r>
              <a:rPr lang="zh-CN" altLang="en-US" sz="2000" dirty="0">
                <a:latin typeface="微软雅黑" panose="020B0503020204020204" pitchFamily="34" charset="-122"/>
                <a:ea typeface="微软雅黑" panose="020B0503020204020204" pitchFamily="34" charset="-122"/>
              </a:rPr>
              <a:t>取得借款时的会计分录为：</a:t>
            </a:r>
            <a:endParaRPr lang="zh-CN" altLang="en-US" sz="2000" dirty="0">
              <a:latin typeface="+mn-ea"/>
            </a:endParaRPr>
          </a:p>
          <a:p>
            <a:pPr>
              <a:buNone/>
              <a:defRPr/>
            </a:pPr>
            <a:r>
              <a:rPr lang="zh-CN" altLang="en-US" sz="2000" dirty="0">
                <a:solidFill>
                  <a:srgbClr val="FF0000"/>
                </a:solidFill>
                <a:latin typeface="微软雅黑" panose="020B0503020204020204" pitchFamily="34" charset="-122"/>
                <a:ea typeface="微软雅黑" panose="020B0503020204020204" pitchFamily="34" charset="-122"/>
              </a:rPr>
              <a:t>借：银行存款                            </a:t>
            </a:r>
            <a:r>
              <a:rPr lang="en-US" altLang="zh-CN" sz="2000" dirty="0">
                <a:solidFill>
                  <a:srgbClr val="FF0000"/>
                </a:solidFill>
                <a:latin typeface="微软雅黑" panose="020B0503020204020204" pitchFamily="34" charset="-122"/>
                <a:ea typeface="微软雅黑" panose="020B0503020204020204" pitchFamily="34" charset="-122"/>
              </a:rPr>
              <a:t>1,000,000</a:t>
            </a:r>
          </a:p>
          <a:p>
            <a:pPr>
              <a:buNone/>
              <a:defRPr/>
            </a:pPr>
            <a:r>
              <a:rPr lang="zh-CN" altLang="en-US" sz="2000" dirty="0">
                <a:solidFill>
                  <a:srgbClr val="FF0000"/>
                </a:solidFill>
                <a:latin typeface="微软雅黑" panose="020B0503020204020204" pitchFamily="34" charset="-122"/>
                <a:ea typeface="微软雅黑" panose="020B0503020204020204" pitchFamily="34" charset="-122"/>
              </a:rPr>
              <a:t>       贷：长期借款</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本金                      </a:t>
            </a:r>
            <a:r>
              <a:rPr lang="en-US" altLang="zh-CN" sz="2000" dirty="0">
                <a:solidFill>
                  <a:srgbClr val="FF0000"/>
                </a:solidFill>
                <a:latin typeface="微软雅黑" panose="020B0503020204020204" pitchFamily="34" charset="-122"/>
                <a:ea typeface="微软雅黑" panose="020B0503020204020204" pitchFamily="34" charset="-122"/>
              </a:rPr>
              <a:t>1,000,000</a:t>
            </a:r>
          </a:p>
          <a:p>
            <a:pPr>
              <a:buNone/>
              <a:defRPr/>
            </a:pPr>
            <a:r>
              <a:rPr lang="en-US" altLang="zh-CN" sz="2000" dirty="0">
                <a:latin typeface="微软雅黑" panose="020B0503020204020204" pitchFamily="34" charset="-122"/>
                <a:ea typeface="微软雅黑" panose="020B0503020204020204" pitchFamily="34" charset="-122"/>
              </a:rPr>
              <a:t>2021</a:t>
            </a:r>
            <a:r>
              <a:rPr lang="zh-CN" altLang="en-US" sz="2000" dirty="0">
                <a:latin typeface="微软雅黑" panose="020B0503020204020204" pitchFamily="34" charset="-122"/>
                <a:ea typeface="微软雅黑" panose="020B0503020204020204" pitchFamily="34" charset="-122"/>
              </a:rPr>
              <a:t>年会计分录：</a:t>
            </a:r>
            <a:endParaRPr lang="en-US" altLang="zh-CN" sz="2000" dirty="0">
              <a:latin typeface="微软雅黑" panose="020B0503020204020204" pitchFamily="34" charset="-122"/>
              <a:ea typeface="微软雅黑" panose="020B0503020204020204" pitchFamily="34" charset="-122"/>
            </a:endParaRPr>
          </a:p>
          <a:p>
            <a:pPr>
              <a:buNone/>
              <a:defRPr/>
            </a:pPr>
            <a:r>
              <a:rPr lang="zh-CN" altLang="en-US" sz="2000" dirty="0">
                <a:solidFill>
                  <a:srgbClr val="FF0000"/>
                </a:solidFill>
                <a:latin typeface="微软雅黑" panose="020B0503020204020204" pitchFamily="34" charset="-122"/>
                <a:ea typeface="微软雅黑" panose="020B0503020204020204" pitchFamily="34" charset="-122"/>
              </a:rPr>
              <a:t>借：在建工程                                 </a:t>
            </a:r>
            <a:r>
              <a:rPr lang="en-US" altLang="zh-CN" sz="2000" dirty="0">
                <a:solidFill>
                  <a:srgbClr val="FF0000"/>
                </a:solidFill>
                <a:latin typeface="微软雅黑" panose="020B0503020204020204" pitchFamily="34" charset="-122"/>
                <a:ea typeface="微软雅黑" panose="020B0503020204020204" pitchFamily="34" charset="-122"/>
              </a:rPr>
              <a:t>80,000</a:t>
            </a:r>
          </a:p>
          <a:p>
            <a:pPr>
              <a:buNone/>
              <a:defRPr/>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贷：长期借款</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应计利息                 </a:t>
            </a:r>
            <a:r>
              <a:rPr lang="en-US" altLang="zh-CN" sz="2000" dirty="0">
                <a:solidFill>
                  <a:srgbClr val="FF0000"/>
                </a:solidFill>
                <a:latin typeface="微软雅黑" panose="020B0503020204020204" pitchFamily="34" charset="-122"/>
                <a:ea typeface="微软雅黑" panose="020B0503020204020204" pitchFamily="34" charset="-122"/>
              </a:rPr>
              <a:t>80,000</a:t>
            </a:r>
          </a:p>
          <a:p>
            <a:pPr>
              <a:buNone/>
              <a:defRPr/>
            </a:pPr>
            <a:r>
              <a:rPr lang="en-US" altLang="zh-CN" sz="2000" dirty="0">
                <a:latin typeface="微软雅黑" panose="020B0503020204020204" pitchFamily="34" charset="-122"/>
                <a:ea typeface="微软雅黑" panose="020B0503020204020204" pitchFamily="34" charset="-122"/>
              </a:rPr>
              <a:t>2022</a:t>
            </a:r>
            <a:r>
              <a:rPr lang="zh-CN" altLang="en-US" sz="2000" dirty="0">
                <a:latin typeface="微软雅黑" panose="020B0503020204020204" pitchFamily="34" charset="-122"/>
                <a:ea typeface="微软雅黑" panose="020B0503020204020204" pitchFamily="34" charset="-122"/>
              </a:rPr>
              <a:t>年会计分录：</a:t>
            </a:r>
            <a:endParaRPr lang="en-US" altLang="zh-CN" sz="2000" dirty="0">
              <a:latin typeface="微软雅黑" panose="020B0503020204020204" pitchFamily="34" charset="-122"/>
              <a:ea typeface="微软雅黑" panose="020B0503020204020204" pitchFamily="34" charset="-122"/>
            </a:endParaRPr>
          </a:p>
          <a:p>
            <a:pPr>
              <a:buNone/>
              <a:defRPr/>
            </a:pPr>
            <a:r>
              <a:rPr lang="zh-CN" altLang="en-US" sz="2000" dirty="0">
                <a:solidFill>
                  <a:srgbClr val="FF0000"/>
                </a:solidFill>
                <a:latin typeface="微软雅黑" panose="020B0503020204020204" pitchFamily="34" charset="-122"/>
                <a:ea typeface="微软雅黑" panose="020B0503020204020204" pitchFamily="34" charset="-122"/>
              </a:rPr>
              <a:t>借：在建工程                                  </a:t>
            </a:r>
            <a:r>
              <a:rPr lang="en-US" altLang="zh-CN" sz="2000" dirty="0">
                <a:solidFill>
                  <a:srgbClr val="FF0000"/>
                </a:solidFill>
                <a:latin typeface="微软雅黑" panose="020B0503020204020204" pitchFamily="34" charset="-122"/>
                <a:ea typeface="微软雅黑" panose="020B0503020204020204" pitchFamily="34" charset="-122"/>
              </a:rPr>
              <a:t>80,000</a:t>
            </a:r>
          </a:p>
          <a:p>
            <a:pPr>
              <a:buNone/>
              <a:defRPr/>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贷：长期借款</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应计利息                 </a:t>
            </a:r>
            <a:r>
              <a:rPr lang="en-US" altLang="zh-CN" sz="2000" dirty="0">
                <a:solidFill>
                  <a:srgbClr val="FF0000"/>
                </a:solidFill>
                <a:latin typeface="微软雅黑" panose="020B0503020204020204" pitchFamily="34" charset="-122"/>
                <a:ea typeface="微软雅黑" panose="020B0503020204020204" pitchFamily="34" charset="-122"/>
              </a:rPr>
              <a:t>800,00</a:t>
            </a:r>
          </a:p>
          <a:p>
            <a:pPr>
              <a:buNone/>
              <a:defRPr/>
            </a:pPr>
            <a:r>
              <a:rPr lang="zh-CN" altLang="en-US" sz="2000" dirty="0">
                <a:latin typeface="微软雅黑" panose="020B0503020204020204" pitchFamily="34" charset="-122"/>
                <a:ea typeface="微软雅黑" panose="020B0503020204020204" pitchFamily="34" charset="-122"/>
              </a:rPr>
              <a:t>偿还本金和利息时：</a:t>
            </a:r>
            <a:endParaRPr lang="en-US" altLang="zh-CN" sz="2000" dirty="0">
              <a:latin typeface="微软雅黑" panose="020B0503020204020204" pitchFamily="34" charset="-122"/>
              <a:ea typeface="微软雅黑" panose="020B0503020204020204" pitchFamily="34" charset="-122"/>
            </a:endParaRPr>
          </a:p>
          <a:p>
            <a:pPr>
              <a:buNone/>
              <a:defRPr/>
            </a:pPr>
            <a:r>
              <a:rPr lang="zh-CN" altLang="en-US" sz="2000" dirty="0">
                <a:solidFill>
                  <a:srgbClr val="FF0000"/>
                </a:solidFill>
                <a:latin typeface="微软雅黑" panose="020B0503020204020204" pitchFamily="34" charset="-122"/>
                <a:ea typeface="微软雅黑" panose="020B0503020204020204" pitchFamily="34" charset="-122"/>
              </a:rPr>
              <a:t>借：长期借款</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本金               </a:t>
            </a:r>
            <a:r>
              <a:rPr lang="en-US" altLang="zh-CN" sz="2000" dirty="0">
                <a:solidFill>
                  <a:srgbClr val="FF0000"/>
                </a:solidFill>
                <a:latin typeface="微软雅黑" panose="020B0503020204020204" pitchFamily="34" charset="-122"/>
                <a:ea typeface="微软雅黑" panose="020B0503020204020204" pitchFamily="34" charset="-122"/>
              </a:rPr>
              <a:t>1,000,000</a:t>
            </a:r>
          </a:p>
          <a:p>
            <a:pPr>
              <a:buNone/>
              <a:defRPr/>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应计利息            </a:t>
            </a:r>
            <a:r>
              <a:rPr lang="en-US" altLang="zh-CN" sz="2000" dirty="0">
                <a:solidFill>
                  <a:srgbClr val="FF0000"/>
                </a:solidFill>
                <a:latin typeface="微软雅黑" panose="020B0503020204020204" pitchFamily="34" charset="-122"/>
                <a:ea typeface="微软雅黑" panose="020B0503020204020204" pitchFamily="34" charset="-122"/>
              </a:rPr>
              <a:t>160,000</a:t>
            </a:r>
          </a:p>
          <a:p>
            <a:pPr>
              <a:buNone/>
              <a:defRPr/>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贷：银行存款                                       </a:t>
            </a:r>
            <a:r>
              <a:rPr lang="en-US" altLang="zh-CN" sz="2000" dirty="0">
                <a:solidFill>
                  <a:srgbClr val="FF0000"/>
                </a:solidFill>
                <a:latin typeface="微软雅黑" panose="020B0503020204020204" pitchFamily="34" charset="-122"/>
                <a:ea typeface="微软雅黑" panose="020B0503020204020204" pitchFamily="34" charset="-122"/>
              </a:rPr>
              <a:t>1160,000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27">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7">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EAEF66AB-6465-CF05-1B01-6D44010258AF}"/>
              </a:ext>
            </a:extLst>
          </p:cNvPr>
          <p:cNvSpPr>
            <a:spLocks noGrp="1" noChangeArrowheads="1"/>
          </p:cNvSpPr>
          <p:nvPr>
            <p:ph idx="1"/>
          </p:nvPr>
        </p:nvSpPr>
        <p:spPr>
          <a:xfrm>
            <a:off x="2640013" y="115888"/>
            <a:ext cx="6769100" cy="6913562"/>
          </a:xfrm>
        </p:spPr>
        <p:txBody>
          <a:bodyPr rtlCol="0">
            <a:normAutofit fontScale="92500" lnSpcReduction="10000"/>
          </a:bodyPr>
          <a:lstStyle/>
          <a:p>
            <a:pPr>
              <a:buNone/>
              <a:defRPr/>
            </a:pPr>
            <a:r>
              <a:rPr lang="zh-CN" altLang="en-US" dirty="0">
                <a:latin typeface="微软雅黑" panose="020B0503020204020204" pitchFamily="34" charset="-122"/>
                <a:ea typeface="微软雅黑" panose="020B0503020204020204" pitchFamily="34" charset="-122"/>
              </a:rPr>
              <a:t>总结：短期借款的核算</a:t>
            </a:r>
          </a:p>
          <a:p>
            <a:pPr>
              <a:buNone/>
              <a:defRPr/>
            </a:pPr>
            <a:r>
              <a:rPr lang="zh-CN" altLang="en-US" sz="2600" dirty="0">
                <a:solidFill>
                  <a:srgbClr val="FF0000"/>
                </a:solidFill>
                <a:latin typeface="微软雅黑" panose="020B0503020204020204" pitchFamily="34" charset="-122"/>
                <a:ea typeface="微软雅黑" panose="020B0503020204020204" pitchFamily="34" charset="-122"/>
              </a:rPr>
              <a:t>分期付息，最后一期偿还本金</a:t>
            </a:r>
            <a:endParaRPr lang="en-US" altLang="zh-CN" sz="2600" dirty="0">
              <a:solidFill>
                <a:srgbClr val="FF0000"/>
              </a:solidFill>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取得借款</a:t>
            </a:r>
          </a:p>
          <a:p>
            <a:pPr>
              <a:buNone/>
              <a:defRPr/>
            </a:pPr>
            <a:r>
              <a:rPr lang="zh-CN" altLang="en-US" sz="2600" dirty="0">
                <a:latin typeface="微软雅黑" panose="020B0503020204020204" pitchFamily="34" charset="-122"/>
                <a:ea typeface="微软雅黑" panose="020B0503020204020204" pitchFamily="34" charset="-122"/>
              </a:rPr>
              <a:t>借：银行存款</a:t>
            </a:r>
          </a:p>
          <a:p>
            <a:pPr>
              <a:buNone/>
              <a:defRPr/>
            </a:pPr>
            <a:r>
              <a:rPr lang="zh-CN" altLang="en-US" sz="2600" dirty="0">
                <a:latin typeface="微软雅黑" panose="020B0503020204020204" pitchFamily="34" charset="-122"/>
                <a:ea typeface="微软雅黑" panose="020B0503020204020204" pitchFamily="34" charset="-122"/>
              </a:rPr>
              <a:t>       贷：短期借款</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确认并支付利息</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借：应付利息</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贷：银行存款</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最后一期偿还本金</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借：短期借款</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应付利息</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贷：银行存款</a:t>
            </a:r>
            <a:endParaRPr lang="en-US" altLang="zh-CN" sz="2600"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901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4A2BBD80-5746-D6F0-5520-6C9661D7405B}"/>
              </a:ext>
            </a:extLst>
          </p:cNvPr>
          <p:cNvSpPr>
            <a:spLocks noGrp="1" noChangeArrowheads="1"/>
          </p:cNvSpPr>
          <p:nvPr>
            <p:ph idx="1"/>
          </p:nvPr>
        </p:nvSpPr>
        <p:spPr>
          <a:xfrm>
            <a:off x="2640013" y="188913"/>
            <a:ext cx="6769100" cy="6553200"/>
          </a:xfrm>
        </p:spPr>
        <p:txBody>
          <a:bodyPr rtlCol="0">
            <a:normAutofit lnSpcReduction="10000"/>
          </a:bodyPr>
          <a:lstStyle/>
          <a:p>
            <a:pPr>
              <a:buNone/>
              <a:defRPr/>
            </a:pPr>
            <a:r>
              <a:rPr lang="zh-CN" altLang="en-US" dirty="0">
                <a:latin typeface="微软雅黑" panose="020B0503020204020204" pitchFamily="34" charset="-122"/>
                <a:ea typeface="微软雅黑" panose="020B0503020204020204" pitchFamily="34" charset="-122"/>
              </a:rPr>
              <a:t>总结：短期借款的核算</a:t>
            </a:r>
          </a:p>
          <a:p>
            <a:pPr>
              <a:buNone/>
              <a:defRPr/>
            </a:pPr>
            <a:r>
              <a:rPr lang="zh-CN" altLang="en-US" sz="2600" dirty="0">
                <a:solidFill>
                  <a:srgbClr val="FF0000"/>
                </a:solidFill>
                <a:latin typeface="微软雅黑" panose="020B0503020204020204" pitchFamily="34" charset="-122"/>
                <a:ea typeface="微软雅黑" panose="020B0503020204020204" pitchFamily="34" charset="-122"/>
              </a:rPr>
              <a:t>最后一期还本付息</a:t>
            </a:r>
            <a:endParaRPr lang="en-US" altLang="zh-CN" sz="2600" dirty="0">
              <a:solidFill>
                <a:srgbClr val="FF0000"/>
              </a:solidFill>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取得借款</a:t>
            </a:r>
          </a:p>
          <a:p>
            <a:pPr>
              <a:buNone/>
              <a:defRPr/>
            </a:pPr>
            <a:r>
              <a:rPr lang="zh-CN" altLang="en-US" sz="2600" dirty="0">
                <a:latin typeface="微软雅黑" panose="020B0503020204020204" pitchFamily="34" charset="-122"/>
                <a:ea typeface="微软雅黑" panose="020B0503020204020204" pitchFamily="34" charset="-122"/>
              </a:rPr>
              <a:t>借：银行存款</a:t>
            </a:r>
          </a:p>
          <a:p>
            <a:pPr>
              <a:buNone/>
              <a:defRPr/>
            </a:pPr>
            <a:r>
              <a:rPr lang="zh-CN" altLang="en-US" sz="2600" dirty="0">
                <a:latin typeface="微软雅黑" panose="020B0503020204020204" pitchFamily="34" charset="-122"/>
                <a:ea typeface="微软雅黑" panose="020B0503020204020204" pitchFamily="34" charset="-122"/>
              </a:rPr>
              <a:t>       贷：短期借款</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确认利息</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最后一期偿本付息</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借：短期借款</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应付利息</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贷：银行存款</a:t>
            </a:r>
            <a:endParaRPr lang="en-US" altLang="zh-CN" sz="2600"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4621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18E33DE0-FAB5-EEFF-4D5B-7773AAC753C4}"/>
              </a:ext>
            </a:extLst>
          </p:cNvPr>
          <p:cNvSpPr>
            <a:spLocks noGrp="1" noChangeArrowheads="1"/>
          </p:cNvSpPr>
          <p:nvPr>
            <p:ph idx="1"/>
          </p:nvPr>
        </p:nvSpPr>
        <p:spPr>
          <a:xfrm>
            <a:off x="1703389" y="188914"/>
            <a:ext cx="8785225" cy="4535487"/>
          </a:xfrm>
        </p:spPr>
        <p:txBody>
          <a:bodyPr/>
          <a:lstStyle/>
          <a:p>
            <a:pPr marL="0">
              <a:buNone/>
            </a:pPr>
            <a:r>
              <a:rPr lang="zh-CN" altLang="en-US" dirty="0">
                <a:latin typeface="微软雅黑" panose="020B0503020204020204" pitchFamily="34" charset="-122"/>
                <a:ea typeface="微软雅黑" panose="020B0503020204020204" pitchFamily="34" charset="-122"/>
              </a:rPr>
              <a:t>总结：长期借款到期一次还本付息时，该账户可核算借款本息。</a:t>
            </a:r>
            <a:endParaRPr lang="en-US" altLang="zh-CN"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取得借款：</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借：银行存款</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贷：长期借款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本金</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确认利息：</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借：财务费用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管理费用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在建工程</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贷：应付利息（分期付息）</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应计利息（到期一次还本付息）</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290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20C2AFEB-2612-19FE-9D83-41421858BC29}"/>
              </a:ext>
            </a:extLst>
          </p:cNvPr>
          <p:cNvSpPr>
            <a:spLocks noGrp="1" noChangeArrowheads="1"/>
          </p:cNvSpPr>
          <p:nvPr>
            <p:ph idx="1"/>
          </p:nvPr>
        </p:nvSpPr>
        <p:spPr>
          <a:xfrm>
            <a:off x="2640013" y="115888"/>
            <a:ext cx="6769100" cy="6913562"/>
          </a:xfrm>
        </p:spPr>
        <p:txBody>
          <a:bodyPr rtlCol="0">
            <a:normAutofit fontScale="92500" lnSpcReduction="10000"/>
          </a:bodyPr>
          <a:lstStyle/>
          <a:p>
            <a:pPr>
              <a:buNone/>
              <a:defRPr/>
            </a:pPr>
            <a:r>
              <a:rPr lang="zh-CN" altLang="en-US" dirty="0">
                <a:latin typeface="微软雅黑" panose="020B0503020204020204" pitchFamily="34" charset="-122"/>
                <a:ea typeface="微软雅黑" panose="020B0503020204020204" pitchFamily="34" charset="-122"/>
              </a:rPr>
              <a:t>总结：长期借款的核算</a:t>
            </a:r>
          </a:p>
          <a:p>
            <a:pPr>
              <a:buNone/>
              <a:defRPr/>
            </a:pPr>
            <a:r>
              <a:rPr lang="zh-CN" altLang="en-US" sz="2600" dirty="0">
                <a:solidFill>
                  <a:srgbClr val="FF0000"/>
                </a:solidFill>
                <a:latin typeface="微软雅黑" panose="020B0503020204020204" pitchFamily="34" charset="-122"/>
                <a:ea typeface="微软雅黑" panose="020B0503020204020204" pitchFamily="34" charset="-122"/>
              </a:rPr>
              <a:t>分期付息，最后一期偿还本金</a:t>
            </a:r>
            <a:endParaRPr lang="en-US" altLang="zh-CN" sz="2600" dirty="0">
              <a:solidFill>
                <a:srgbClr val="FF0000"/>
              </a:solidFill>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取得借款</a:t>
            </a:r>
          </a:p>
          <a:p>
            <a:pPr>
              <a:buNone/>
              <a:defRPr/>
            </a:pPr>
            <a:r>
              <a:rPr lang="zh-CN" altLang="en-US" sz="2600" dirty="0">
                <a:latin typeface="微软雅黑" panose="020B0503020204020204" pitchFamily="34" charset="-122"/>
                <a:ea typeface="微软雅黑" panose="020B0503020204020204" pitchFamily="34" charset="-122"/>
              </a:rPr>
              <a:t>借：银行存款</a:t>
            </a:r>
          </a:p>
          <a:p>
            <a:pPr>
              <a:buNone/>
              <a:defRPr/>
            </a:pPr>
            <a:r>
              <a:rPr lang="zh-CN" altLang="en-US" sz="2600" dirty="0">
                <a:latin typeface="微软雅黑" panose="020B0503020204020204" pitchFamily="34" charset="-122"/>
                <a:ea typeface="微软雅黑" panose="020B0503020204020204" pitchFamily="34" charset="-122"/>
              </a:rPr>
              <a:t>       贷：长期借款</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确认并支付利息</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在建工程</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借：应付利息</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贷：银行存款</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最后一期偿还本金</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借：财务费用</a:t>
            </a:r>
            <a:r>
              <a:rPr lang="en-US" altLang="zh-CN" sz="2600" dirty="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在建工程</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贷：应付利息</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借：长期借款</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应付利息</a:t>
            </a:r>
            <a:endParaRPr lang="en-US" altLang="zh-CN" sz="2600" dirty="0">
              <a:latin typeface="微软雅黑" panose="020B0503020204020204" pitchFamily="34" charset="-122"/>
              <a:ea typeface="微软雅黑" panose="020B0503020204020204" pitchFamily="34" charset="-122"/>
            </a:endParaRPr>
          </a:p>
          <a:p>
            <a:pPr>
              <a:buNone/>
              <a:defRPr/>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贷：银行存款</a:t>
            </a:r>
            <a:endParaRPr lang="en-US" altLang="zh-CN" sz="2600"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14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B74E8DEA-A499-B946-2F00-B015AB7BD35F}"/>
              </a:ext>
            </a:extLst>
          </p:cNvPr>
          <p:cNvSpPr>
            <a:spLocks noGrp="1" noChangeArrowheads="1"/>
          </p:cNvSpPr>
          <p:nvPr>
            <p:ph idx="1"/>
          </p:nvPr>
        </p:nvSpPr>
        <p:spPr>
          <a:xfrm>
            <a:off x="2640013" y="115888"/>
            <a:ext cx="6769100" cy="6742112"/>
          </a:xfrm>
        </p:spPr>
        <p:txBody>
          <a:bodyPr rtlCol="0">
            <a:normAutofit/>
          </a:bodyPr>
          <a:lstStyle/>
          <a:p>
            <a:pPr>
              <a:buNone/>
              <a:defRPr/>
            </a:pPr>
            <a:r>
              <a:rPr lang="zh-CN" altLang="en-US" dirty="0">
                <a:latin typeface="微软雅黑" panose="020B0503020204020204" pitchFamily="34" charset="-122"/>
                <a:ea typeface="微软雅黑" panose="020B0503020204020204" pitchFamily="34" charset="-122"/>
              </a:rPr>
              <a:t>总结：长期借款的核算</a:t>
            </a:r>
          </a:p>
          <a:p>
            <a:pPr>
              <a:buNone/>
              <a:defRPr/>
            </a:pPr>
            <a:r>
              <a:rPr lang="zh-CN" altLang="en-US" sz="2400" dirty="0">
                <a:solidFill>
                  <a:srgbClr val="FF0000"/>
                </a:solidFill>
                <a:latin typeface="微软雅黑" panose="020B0503020204020204" pitchFamily="34" charset="-122"/>
                <a:ea typeface="微软雅黑" panose="020B0503020204020204" pitchFamily="34" charset="-122"/>
              </a:rPr>
              <a:t>最后一期还本付息</a:t>
            </a:r>
            <a:endParaRPr lang="en-US" altLang="zh-CN" sz="2400" dirty="0">
              <a:solidFill>
                <a:srgbClr val="FF0000"/>
              </a:solidFill>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取得借款</a:t>
            </a:r>
          </a:p>
          <a:p>
            <a:pPr>
              <a:buNone/>
              <a:defRPr/>
            </a:pPr>
            <a:r>
              <a:rPr lang="zh-CN" altLang="en-US" sz="2400" dirty="0">
                <a:latin typeface="微软雅黑" panose="020B0503020204020204" pitchFamily="34" charset="-122"/>
                <a:ea typeface="微软雅黑" panose="020B0503020204020204" pitchFamily="34" charset="-122"/>
              </a:rPr>
              <a:t>借：银行存款</a:t>
            </a:r>
          </a:p>
          <a:p>
            <a:pPr>
              <a:buNone/>
              <a:defRPr/>
            </a:pPr>
            <a:r>
              <a:rPr lang="zh-CN" altLang="en-US" sz="2400" dirty="0">
                <a:latin typeface="微软雅黑" panose="020B0503020204020204" pitchFamily="34" charset="-122"/>
                <a:ea typeface="微软雅黑" panose="020B0503020204020204" pitchFamily="34" charset="-122"/>
              </a:rPr>
              <a:t>       贷：长期借款</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确认利息</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借：财务费用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在建工程</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贷：长期借款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应计利息</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最后一期偿还本金</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借：财务费用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在建工程</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贷：长期借款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应计利息</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借：长期借款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本金</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应计利息</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a:t>
            </a:r>
            <a:endParaRPr lang="en-US" altLang="zh-CN" sz="2400"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21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13AD56-FF56-BAD7-8EF4-03CDDFCD2989}"/>
              </a:ext>
            </a:extLst>
          </p:cNvPr>
          <p:cNvSpPr>
            <a:spLocks noGrp="1" noChangeArrowheads="1"/>
          </p:cNvSpPr>
          <p:nvPr>
            <p:ph type="title"/>
          </p:nvPr>
        </p:nvSpPr>
        <p:spPr>
          <a:xfrm>
            <a:off x="2279651" y="2349501"/>
            <a:ext cx="7510463" cy="823913"/>
          </a:xfrm>
        </p:spPr>
        <p:txBody>
          <a:bodyPr>
            <a:normAutofit/>
          </a:bodyPr>
          <a:lstStyle/>
          <a:p>
            <a:pPr algn="ctr" eaLnBrk="1" hangingPunct="1"/>
            <a:r>
              <a:rPr lang="zh-CN" altLang="en-US" sz="4000" dirty="0">
                <a:latin typeface="微软雅黑" panose="020B0503020204020204" pitchFamily="34" charset="-122"/>
                <a:ea typeface="微软雅黑" panose="020B0503020204020204" pitchFamily="34" charset="-122"/>
              </a:rPr>
              <a:t>第二节  经营活动的会计核算</a:t>
            </a:r>
          </a:p>
        </p:txBody>
      </p:sp>
    </p:spTree>
    <p:extLst>
      <p:ext uri="{BB962C8B-B14F-4D97-AF65-F5344CB8AC3E}">
        <p14:creationId xmlns:p14="http://schemas.microsoft.com/office/powerpoint/2010/main" val="250401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A239A2-24B4-913C-88B4-C999E05461ED}"/>
              </a:ext>
            </a:extLst>
          </p:cNvPr>
          <p:cNvSpPr txBox="1">
            <a:spLocks noChangeArrowheads="1"/>
          </p:cNvSpPr>
          <p:nvPr/>
        </p:nvSpPr>
        <p:spPr>
          <a:xfrm>
            <a:off x="3930789" y="3249130"/>
            <a:ext cx="7053263" cy="823913"/>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5300" dirty="0">
                <a:latin typeface="+mn-ea"/>
                <a:ea typeface="+mn-ea"/>
              </a:rPr>
              <a:t>3.2.1</a:t>
            </a:r>
            <a:r>
              <a:rPr lang="zh-CN" altLang="en-US" sz="5300" dirty="0">
                <a:latin typeface="+mn-ea"/>
                <a:ea typeface="+mn-ea"/>
              </a:rPr>
              <a:t>、采购核算</a:t>
            </a: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3278281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EDD47C71-4B61-5862-2FC9-3D64D898AEB4}"/>
              </a:ext>
            </a:extLst>
          </p:cNvPr>
          <p:cNvSpPr>
            <a:spLocks noGrp="1" noChangeArrowheads="1"/>
          </p:cNvSpPr>
          <p:nvPr>
            <p:ph idx="1"/>
          </p:nvPr>
        </p:nvSpPr>
        <p:spPr>
          <a:xfrm>
            <a:off x="2322513" y="2111374"/>
            <a:ext cx="7469187" cy="4191000"/>
          </a:xfrm>
        </p:spPr>
        <p:txBody>
          <a:bodyPr rtlCol="0">
            <a:normAutofit/>
          </a:bodyPr>
          <a:lstStyle/>
          <a:p>
            <a:pPr>
              <a:buFont typeface="Wingdings 3" charset="2"/>
              <a:buChar char=""/>
              <a:defRPr/>
            </a:pPr>
            <a:r>
              <a:rPr lang="zh-CN" altLang="en-US" sz="3600" dirty="0">
                <a:latin typeface="+mn-ea"/>
              </a:rPr>
              <a:t>固定资产</a:t>
            </a:r>
          </a:p>
        </p:txBody>
      </p:sp>
      <p:sp>
        <p:nvSpPr>
          <p:cNvPr id="38916" name="Line 4">
            <a:extLst>
              <a:ext uri="{FF2B5EF4-FFF2-40B4-BE49-F238E27FC236}">
                <a16:creationId xmlns:a16="http://schemas.microsoft.com/office/drawing/2014/main" id="{5EFDBEB1-AD60-4C84-3C8E-B935B08C5A95}"/>
              </a:ext>
            </a:extLst>
          </p:cNvPr>
          <p:cNvSpPr>
            <a:spLocks noChangeShapeType="1"/>
          </p:cNvSpPr>
          <p:nvPr/>
        </p:nvSpPr>
        <p:spPr bwMode="auto">
          <a:xfrm>
            <a:off x="2436813" y="2997200"/>
            <a:ext cx="52371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7" name="Line 5">
            <a:extLst>
              <a:ext uri="{FF2B5EF4-FFF2-40B4-BE49-F238E27FC236}">
                <a16:creationId xmlns:a16="http://schemas.microsoft.com/office/drawing/2014/main" id="{187C28AA-1351-A0C3-64D8-9C8BC894AA6B}"/>
              </a:ext>
            </a:extLst>
          </p:cNvPr>
          <p:cNvSpPr>
            <a:spLocks noChangeShapeType="1"/>
          </p:cNvSpPr>
          <p:nvPr/>
        </p:nvSpPr>
        <p:spPr bwMode="auto">
          <a:xfrm>
            <a:off x="4189413" y="2997200"/>
            <a:ext cx="0" cy="1524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8" name="Text Box 6">
            <a:extLst>
              <a:ext uri="{FF2B5EF4-FFF2-40B4-BE49-F238E27FC236}">
                <a16:creationId xmlns:a16="http://schemas.microsoft.com/office/drawing/2014/main" id="{0F8F81B7-5A48-B390-E165-ADB4549F197D}"/>
              </a:ext>
            </a:extLst>
          </p:cNvPr>
          <p:cNvSpPr txBox="1">
            <a:spLocks noChangeArrowheads="1"/>
          </p:cNvSpPr>
          <p:nvPr/>
        </p:nvSpPr>
        <p:spPr bwMode="auto">
          <a:xfrm>
            <a:off x="2322513" y="3225800"/>
            <a:ext cx="2057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（固定资产）</a:t>
            </a:r>
          </a:p>
        </p:txBody>
      </p:sp>
      <p:sp>
        <p:nvSpPr>
          <p:cNvPr id="38919" name="Text Box 7">
            <a:extLst>
              <a:ext uri="{FF2B5EF4-FFF2-40B4-BE49-F238E27FC236}">
                <a16:creationId xmlns:a16="http://schemas.microsoft.com/office/drawing/2014/main" id="{B5D1E644-9A5D-DF81-5965-50D43C1E42A9}"/>
              </a:ext>
            </a:extLst>
          </p:cNvPr>
          <p:cNvSpPr txBox="1">
            <a:spLocks noChangeArrowheads="1"/>
          </p:cNvSpPr>
          <p:nvPr/>
        </p:nvSpPr>
        <p:spPr bwMode="auto">
          <a:xfrm>
            <a:off x="4189413" y="3225800"/>
            <a:ext cx="3886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（出售、报废或毁损的固定资产</a:t>
            </a:r>
            <a:r>
              <a:rPr lang="zh-CN" altLang="en-US">
                <a:solidFill>
                  <a:schemeClr val="tx1"/>
                </a:solidFill>
              </a:rPr>
              <a:t>）</a:t>
            </a:r>
          </a:p>
        </p:txBody>
      </p:sp>
      <p:sp>
        <p:nvSpPr>
          <p:cNvPr id="38920" name="Line 8">
            <a:extLst>
              <a:ext uri="{FF2B5EF4-FFF2-40B4-BE49-F238E27FC236}">
                <a16:creationId xmlns:a16="http://schemas.microsoft.com/office/drawing/2014/main" id="{0740DBE1-8AAC-5F7C-4A01-184BFF851CAC}"/>
              </a:ext>
            </a:extLst>
          </p:cNvPr>
          <p:cNvSpPr>
            <a:spLocks noChangeShapeType="1"/>
          </p:cNvSpPr>
          <p:nvPr/>
        </p:nvSpPr>
        <p:spPr bwMode="auto">
          <a:xfrm>
            <a:off x="2436813" y="3921125"/>
            <a:ext cx="52371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1" name="Text Box 9">
            <a:extLst>
              <a:ext uri="{FF2B5EF4-FFF2-40B4-BE49-F238E27FC236}">
                <a16:creationId xmlns:a16="http://schemas.microsoft.com/office/drawing/2014/main" id="{17D2672B-1442-4172-0CAD-69159F318A07}"/>
              </a:ext>
            </a:extLst>
          </p:cNvPr>
          <p:cNvSpPr txBox="1">
            <a:spLocks noChangeArrowheads="1"/>
          </p:cNvSpPr>
          <p:nvPr/>
        </p:nvSpPr>
        <p:spPr bwMode="auto">
          <a:xfrm>
            <a:off x="2322513" y="4146550"/>
            <a:ext cx="3962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a:solidFill>
                  <a:schemeClr val="tx1"/>
                </a:solidFill>
                <a:ea typeface="黑体" panose="02010609060101010101" pitchFamily="49" charset="-122"/>
              </a:rPr>
              <a:t>余（固定资产）</a:t>
            </a:r>
          </a:p>
        </p:txBody>
      </p:sp>
      <p:sp>
        <p:nvSpPr>
          <p:cNvPr id="4" name="Rectangle 2">
            <a:extLst>
              <a:ext uri="{FF2B5EF4-FFF2-40B4-BE49-F238E27FC236}">
                <a16:creationId xmlns:a16="http://schemas.microsoft.com/office/drawing/2014/main" id="{20E88B06-D4AA-93B6-8BE3-BF79AB73E7C8}"/>
              </a:ext>
            </a:extLst>
          </p:cNvPr>
          <p:cNvSpPr txBox="1">
            <a:spLocks noChangeArrowheads="1"/>
          </p:cNvSpPr>
          <p:nvPr/>
        </p:nvSpPr>
        <p:spPr>
          <a:xfrm>
            <a:off x="2162590" y="1209676"/>
            <a:ext cx="7053263" cy="823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dirty="0">
                <a:latin typeface="+mn-ea"/>
                <a:ea typeface="+mn-ea"/>
              </a:rPr>
              <a:t>1</a:t>
            </a:r>
            <a:r>
              <a:rPr lang="zh-CN" altLang="en-US" dirty="0">
                <a:latin typeface="+mn-ea"/>
                <a:ea typeface="+mn-ea"/>
              </a:rPr>
              <a:t>、购建固定资产的核算</a:t>
            </a:r>
          </a:p>
        </p:txBody>
      </p:sp>
      <p:sp>
        <p:nvSpPr>
          <p:cNvPr id="6" name="标题 5">
            <a:extLst>
              <a:ext uri="{FF2B5EF4-FFF2-40B4-BE49-F238E27FC236}">
                <a16:creationId xmlns:a16="http://schemas.microsoft.com/office/drawing/2014/main" id="{1C5DBDF2-D825-C169-7A52-B5AB5FFC831A}"/>
              </a:ext>
            </a:extLst>
          </p:cNvPr>
          <p:cNvSpPr>
            <a:spLocks noGrp="1"/>
          </p:cNvSpPr>
          <p:nvPr>
            <p:ph type="title"/>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B29C3E5-8070-1F19-1EFD-257B9A5039E4}"/>
              </a:ext>
            </a:extLst>
          </p:cNvPr>
          <p:cNvSpPr>
            <a:spLocks noGrp="1" noChangeArrowheads="1"/>
          </p:cNvSpPr>
          <p:nvPr>
            <p:ph type="title"/>
          </p:nvPr>
        </p:nvSpPr>
        <p:spPr>
          <a:xfrm>
            <a:off x="2381251" y="593726"/>
            <a:ext cx="7053263" cy="823913"/>
          </a:xfrm>
        </p:spPr>
        <p:txBody>
          <a:bodyPr rtlCol="0">
            <a:normAutofit/>
          </a:bodyPr>
          <a:lstStyle/>
          <a:p>
            <a:pPr>
              <a:defRPr/>
            </a:pPr>
            <a:r>
              <a:rPr lang="en-US" altLang="zh-CN" dirty="0">
                <a:solidFill>
                  <a:schemeClr val="tx1"/>
                </a:solidFill>
                <a:latin typeface="+mn-ea"/>
                <a:ea typeface="+mn-ea"/>
              </a:rPr>
              <a:t>1</a:t>
            </a:r>
            <a:r>
              <a:rPr lang="zh-CN" altLang="en-US" dirty="0">
                <a:solidFill>
                  <a:schemeClr val="tx1"/>
                </a:solidFill>
                <a:latin typeface="+mn-ea"/>
                <a:ea typeface="+mn-ea"/>
              </a:rPr>
              <a:t>、购建固定资产的核算</a:t>
            </a:r>
          </a:p>
        </p:txBody>
      </p:sp>
      <p:sp>
        <p:nvSpPr>
          <p:cNvPr id="10243" name="Rectangle 3">
            <a:extLst>
              <a:ext uri="{FF2B5EF4-FFF2-40B4-BE49-F238E27FC236}">
                <a16:creationId xmlns:a16="http://schemas.microsoft.com/office/drawing/2014/main" id="{BC6B9AC3-5C10-06DB-A0F3-E393EAEE2ED9}"/>
              </a:ext>
            </a:extLst>
          </p:cNvPr>
          <p:cNvSpPr>
            <a:spLocks noGrp="1" noChangeArrowheads="1"/>
          </p:cNvSpPr>
          <p:nvPr>
            <p:ph idx="1"/>
          </p:nvPr>
        </p:nvSpPr>
        <p:spPr>
          <a:xfrm>
            <a:off x="2495551" y="1700213"/>
            <a:ext cx="7345363" cy="419100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自行建造固定资产的成本确定：</a:t>
            </a:r>
            <a:endParaRPr lang="en-US" altLang="zh-CN" dirty="0">
              <a:latin typeface="微软雅黑" panose="020B0503020204020204" pitchFamily="34" charset="-122"/>
              <a:ea typeface="微软雅黑" panose="020B0503020204020204" pitchFamily="34" charset="-122"/>
            </a:endParaRPr>
          </a:p>
          <a:p>
            <a:pPr marL="0" indent="0">
              <a:buClr>
                <a:schemeClr val="bg1"/>
              </a:buClr>
              <a:buNone/>
              <a:defRPr/>
            </a:pPr>
            <a:r>
              <a:rPr lang="zh-CN" altLang="en-US" dirty="0">
                <a:latin typeface="微软雅黑" panose="020B0503020204020204" pitchFamily="34" charset="-122"/>
                <a:ea typeface="微软雅黑" panose="020B0503020204020204" pitchFamily="34" charset="-122"/>
              </a:rPr>
              <a:t>按建造该项资产达到预定可使用状态前所发生的必要支出，作为入账价值。</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工程物资成本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人工成本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应予以资本化的固定资产借款费用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交纳的相关税金</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应分摊的其他间接费用等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D5E0D101-DC6A-D8C1-8832-379634095F9F}"/>
              </a:ext>
            </a:extLst>
          </p:cNvPr>
          <p:cNvSpPr txBox="1">
            <a:spLocks noChangeArrowheads="1"/>
          </p:cNvSpPr>
          <p:nvPr/>
        </p:nvSpPr>
        <p:spPr bwMode="auto">
          <a:xfrm>
            <a:off x="2286000" y="1828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endParaRPr kumimoji="1" lang="zh-CN" altLang="en-US" sz="2400">
              <a:solidFill>
                <a:schemeClr val="tx1"/>
              </a:solidFill>
              <a:latin typeface="Tahoma" panose="020B0604030504040204" pitchFamily="34" charset="0"/>
              <a:ea typeface="宋体" panose="02010600030101010101" pitchFamily="2" charset="-122"/>
            </a:endParaRPr>
          </a:p>
        </p:txBody>
      </p:sp>
      <p:sp>
        <p:nvSpPr>
          <p:cNvPr id="23555" name="Text Box 4">
            <a:extLst>
              <a:ext uri="{FF2B5EF4-FFF2-40B4-BE49-F238E27FC236}">
                <a16:creationId xmlns:a16="http://schemas.microsoft.com/office/drawing/2014/main" id="{47A4ADD4-F174-954E-95AE-1129F9685A4F}"/>
              </a:ext>
            </a:extLst>
          </p:cNvPr>
          <p:cNvSpPr txBox="1">
            <a:spLocks noChangeArrowheads="1"/>
          </p:cNvSpPr>
          <p:nvPr/>
        </p:nvSpPr>
        <p:spPr bwMode="auto">
          <a:xfrm>
            <a:off x="2286000" y="333375"/>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kumimoji="1" lang="zh-CN" altLang="en-US" sz="3200" b="1">
                <a:solidFill>
                  <a:schemeClr val="tx1"/>
                </a:solidFill>
                <a:latin typeface="Tahoma" panose="020B0604030504040204" pitchFamily="34" charset="0"/>
                <a:ea typeface="华文新魏" panose="02010800040101010101" pitchFamily="2" charset="-122"/>
              </a:rPr>
              <a:t>资金运动图</a:t>
            </a:r>
            <a:endParaRPr kumimoji="1" lang="zh-CN" altLang="en-US" sz="2400">
              <a:solidFill>
                <a:schemeClr val="tx1"/>
              </a:solidFill>
              <a:latin typeface="Tahoma" panose="020B0604030504040204" pitchFamily="34" charset="0"/>
              <a:ea typeface="宋体" panose="02010600030101010101" pitchFamily="2" charset="-122"/>
            </a:endParaRPr>
          </a:p>
        </p:txBody>
      </p:sp>
      <p:pic>
        <p:nvPicPr>
          <p:cNvPr id="23556" name="图片 1">
            <a:extLst>
              <a:ext uri="{FF2B5EF4-FFF2-40B4-BE49-F238E27FC236}">
                <a16:creationId xmlns:a16="http://schemas.microsoft.com/office/drawing/2014/main" id="{A9506C42-E03A-59D5-8E3B-215A511C4C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1125538"/>
            <a:ext cx="8285162" cy="488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F51F4-A931-F235-9CE2-B71E5252BFC8}"/>
              </a:ext>
            </a:extLst>
          </p:cNvPr>
          <p:cNvSpPr>
            <a:spLocks noGrp="1" noChangeArrowheads="1"/>
          </p:cNvSpPr>
          <p:nvPr>
            <p:ph type="title"/>
          </p:nvPr>
        </p:nvSpPr>
        <p:spPr>
          <a:xfrm>
            <a:off x="2381251" y="593726"/>
            <a:ext cx="7053263" cy="823913"/>
          </a:xfrm>
        </p:spPr>
        <p:txBody>
          <a:bodyPr rtlCol="0">
            <a:normAutofit/>
          </a:bodyPr>
          <a:lstStyle/>
          <a:p>
            <a:pPr>
              <a:defRPr/>
            </a:pPr>
            <a:r>
              <a:rPr lang="en-US" altLang="zh-CN" dirty="0">
                <a:solidFill>
                  <a:schemeClr val="tx1"/>
                </a:solidFill>
                <a:latin typeface="+mn-ea"/>
                <a:ea typeface="+mn-ea"/>
              </a:rPr>
              <a:t>1</a:t>
            </a:r>
            <a:r>
              <a:rPr lang="zh-CN" altLang="en-US" dirty="0">
                <a:solidFill>
                  <a:schemeClr val="tx1"/>
                </a:solidFill>
                <a:latin typeface="+mn-ea"/>
                <a:ea typeface="+mn-ea"/>
              </a:rPr>
              <a:t>、购建固定资产的核算</a:t>
            </a:r>
          </a:p>
        </p:txBody>
      </p:sp>
      <p:sp>
        <p:nvSpPr>
          <p:cNvPr id="10243" name="Rectangle 3">
            <a:extLst>
              <a:ext uri="{FF2B5EF4-FFF2-40B4-BE49-F238E27FC236}">
                <a16:creationId xmlns:a16="http://schemas.microsoft.com/office/drawing/2014/main" id="{2B735947-9873-0258-9D91-6E3C3FD5F0BC}"/>
              </a:ext>
            </a:extLst>
          </p:cNvPr>
          <p:cNvSpPr>
            <a:spLocks noGrp="1" noChangeArrowheads="1"/>
          </p:cNvSpPr>
          <p:nvPr>
            <p:ph idx="1"/>
          </p:nvPr>
        </p:nvSpPr>
        <p:spPr>
          <a:xfrm>
            <a:off x="2436814" y="1905000"/>
            <a:ext cx="7469187" cy="4191000"/>
          </a:xfrm>
        </p:spPr>
        <p:txBody>
          <a:bodyPr rtlCol="0">
            <a:normAutofit/>
          </a:bodyPr>
          <a:lstStyle/>
          <a:p>
            <a:pPr>
              <a:buFont typeface="Wingdings 3" charset="2"/>
              <a:buChar char=""/>
              <a:defRPr/>
            </a:pPr>
            <a:r>
              <a:rPr lang="zh-CN" altLang="en-US" sz="3600" i="1" dirty="0">
                <a:latin typeface="+mn-ea"/>
              </a:rPr>
              <a:t>自行建造固定资产的核算</a:t>
            </a:r>
          </a:p>
          <a:p>
            <a:pPr>
              <a:buNone/>
              <a:defRPr/>
            </a:pPr>
            <a:r>
              <a:rPr lang="zh-CN" altLang="en-US" sz="3600" dirty="0">
                <a:latin typeface="+mn-ea"/>
              </a:rPr>
              <a:t>在建工程（正在建造过程中）</a:t>
            </a:r>
          </a:p>
        </p:txBody>
      </p:sp>
      <p:sp>
        <p:nvSpPr>
          <p:cNvPr id="40964" name="Line 4">
            <a:extLst>
              <a:ext uri="{FF2B5EF4-FFF2-40B4-BE49-F238E27FC236}">
                <a16:creationId xmlns:a16="http://schemas.microsoft.com/office/drawing/2014/main" id="{066C3E3B-91C4-B31A-9F17-2D3B97C6AD0F}"/>
              </a:ext>
            </a:extLst>
          </p:cNvPr>
          <p:cNvSpPr>
            <a:spLocks noChangeShapeType="1"/>
          </p:cNvSpPr>
          <p:nvPr/>
        </p:nvSpPr>
        <p:spPr bwMode="auto">
          <a:xfrm>
            <a:off x="2514600" y="3657600"/>
            <a:ext cx="3048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 name="Line 5">
            <a:extLst>
              <a:ext uri="{FF2B5EF4-FFF2-40B4-BE49-F238E27FC236}">
                <a16:creationId xmlns:a16="http://schemas.microsoft.com/office/drawing/2014/main" id="{A72DB206-3738-E01A-4420-98137B55F7B6}"/>
              </a:ext>
            </a:extLst>
          </p:cNvPr>
          <p:cNvSpPr>
            <a:spLocks noChangeShapeType="1"/>
          </p:cNvSpPr>
          <p:nvPr/>
        </p:nvSpPr>
        <p:spPr bwMode="auto">
          <a:xfrm>
            <a:off x="4267200" y="3657600"/>
            <a:ext cx="0" cy="1524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 name="Text Box 6">
            <a:extLst>
              <a:ext uri="{FF2B5EF4-FFF2-40B4-BE49-F238E27FC236}">
                <a16:creationId xmlns:a16="http://schemas.microsoft.com/office/drawing/2014/main" id="{4AE3E94D-46FB-2FB8-5BE2-BEB40402F122}"/>
              </a:ext>
            </a:extLst>
          </p:cNvPr>
          <p:cNvSpPr txBox="1">
            <a:spLocks noChangeArrowheads="1"/>
          </p:cNvSpPr>
          <p:nvPr/>
        </p:nvSpPr>
        <p:spPr bwMode="auto">
          <a:xfrm>
            <a:off x="2400300" y="388620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（建造成本）</a:t>
            </a:r>
          </a:p>
        </p:txBody>
      </p:sp>
      <p:sp>
        <p:nvSpPr>
          <p:cNvPr id="40967" name="Text Box 7">
            <a:extLst>
              <a:ext uri="{FF2B5EF4-FFF2-40B4-BE49-F238E27FC236}">
                <a16:creationId xmlns:a16="http://schemas.microsoft.com/office/drawing/2014/main" id="{64714EC0-5922-23E4-67FB-EA8FE9B64ED9}"/>
              </a:ext>
            </a:extLst>
          </p:cNvPr>
          <p:cNvSpPr txBox="1">
            <a:spLocks noChangeArrowheads="1"/>
          </p:cNvSpPr>
          <p:nvPr/>
        </p:nvSpPr>
        <p:spPr bwMode="auto">
          <a:xfrm>
            <a:off x="4267200" y="3886200"/>
            <a:ext cx="388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（已完工程转入固定资产</a:t>
            </a:r>
            <a:r>
              <a:rPr lang="zh-CN" altLang="en-US">
                <a:solidFill>
                  <a:schemeClr val="tx1"/>
                </a:solidFill>
              </a:rPr>
              <a:t>）</a:t>
            </a:r>
          </a:p>
        </p:txBody>
      </p:sp>
      <p:sp>
        <p:nvSpPr>
          <p:cNvPr id="40968" name="Line 8">
            <a:extLst>
              <a:ext uri="{FF2B5EF4-FFF2-40B4-BE49-F238E27FC236}">
                <a16:creationId xmlns:a16="http://schemas.microsoft.com/office/drawing/2014/main" id="{958541BE-5F80-87BB-BF30-0D4EFEB231DA}"/>
              </a:ext>
            </a:extLst>
          </p:cNvPr>
          <p:cNvSpPr>
            <a:spLocks noChangeShapeType="1"/>
          </p:cNvSpPr>
          <p:nvPr/>
        </p:nvSpPr>
        <p:spPr bwMode="auto">
          <a:xfrm>
            <a:off x="2514600" y="4572000"/>
            <a:ext cx="274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9" name="Text Box 9">
            <a:extLst>
              <a:ext uri="{FF2B5EF4-FFF2-40B4-BE49-F238E27FC236}">
                <a16:creationId xmlns:a16="http://schemas.microsoft.com/office/drawing/2014/main" id="{E56E4FB5-0E23-CD34-D182-A7EF1D44C522}"/>
              </a:ext>
            </a:extLst>
          </p:cNvPr>
          <p:cNvSpPr txBox="1">
            <a:spLocks noChangeArrowheads="1"/>
          </p:cNvSpPr>
          <p:nvPr/>
        </p:nvSpPr>
        <p:spPr bwMode="auto">
          <a:xfrm>
            <a:off x="2057400" y="4800600"/>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a:solidFill>
                  <a:schemeClr val="tx1"/>
                </a:solidFill>
                <a:ea typeface="黑体" panose="02010609060101010101" pitchFamily="49" charset="-122"/>
              </a:rPr>
              <a:t>余（未完工程支出）</a:t>
            </a:r>
          </a:p>
        </p:txBody>
      </p:sp>
      <p:sp>
        <p:nvSpPr>
          <p:cNvPr id="40970" name="Text Box 10">
            <a:extLst>
              <a:ext uri="{FF2B5EF4-FFF2-40B4-BE49-F238E27FC236}">
                <a16:creationId xmlns:a16="http://schemas.microsoft.com/office/drawing/2014/main" id="{E96E490B-7B0E-F06C-CE45-C77F86DB8EEF}"/>
              </a:ext>
            </a:extLst>
          </p:cNvPr>
          <p:cNvSpPr txBox="1">
            <a:spLocks noChangeArrowheads="1"/>
          </p:cNvSpPr>
          <p:nvPr/>
        </p:nvSpPr>
        <p:spPr bwMode="auto">
          <a:xfrm>
            <a:off x="3429000" y="5562600"/>
            <a:ext cx="4800600" cy="3698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a:solidFill>
                  <a:schemeClr val="accent1"/>
                </a:solidFill>
                <a:ea typeface="黑体" panose="02010609060101010101" pitchFamily="49" charset="-122"/>
              </a:rPr>
              <a:t>在建工程</a:t>
            </a:r>
            <a:r>
              <a:rPr lang="en-US" altLang="zh-CN">
                <a:solidFill>
                  <a:schemeClr val="accent1"/>
                </a:solidFill>
                <a:ea typeface="黑体" panose="02010609060101010101" pitchFamily="49" charset="-122"/>
              </a:rPr>
              <a:t>——</a:t>
            </a:r>
            <a:r>
              <a:rPr lang="zh-CN" altLang="en-US">
                <a:solidFill>
                  <a:schemeClr val="accent1"/>
                </a:solidFill>
                <a:ea typeface="黑体" panose="02010609060101010101" pitchFamily="49" charset="-122"/>
              </a:rPr>
              <a:t>固定资产的过渡科目</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F51F4-A931-F235-9CE2-B71E5252BFC8}"/>
              </a:ext>
            </a:extLst>
          </p:cNvPr>
          <p:cNvSpPr>
            <a:spLocks noGrp="1" noChangeArrowheads="1"/>
          </p:cNvSpPr>
          <p:nvPr>
            <p:ph type="title"/>
          </p:nvPr>
        </p:nvSpPr>
        <p:spPr>
          <a:xfrm>
            <a:off x="2381251" y="593726"/>
            <a:ext cx="7053263" cy="823913"/>
          </a:xfrm>
        </p:spPr>
        <p:txBody>
          <a:bodyPr rtlCol="0">
            <a:normAutofit/>
          </a:bodyPr>
          <a:lstStyle/>
          <a:p>
            <a:pPr>
              <a:defRPr/>
            </a:pPr>
            <a:r>
              <a:rPr lang="en-US" altLang="zh-CN" dirty="0">
                <a:solidFill>
                  <a:schemeClr val="tx1"/>
                </a:solidFill>
                <a:latin typeface="+mn-ea"/>
                <a:ea typeface="+mn-ea"/>
              </a:rPr>
              <a:t>1</a:t>
            </a:r>
            <a:r>
              <a:rPr lang="zh-CN" altLang="en-US" dirty="0">
                <a:solidFill>
                  <a:schemeClr val="tx1"/>
                </a:solidFill>
                <a:latin typeface="+mn-ea"/>
                <a:ea typeface="+mn-ea"/>
              </a:rPr>
              <a:t>、购建固定资产的核算</a:t>
            </a:r>
          </a:p>
        </p:txBody>
      </p:sp>
      <p:sp>
        <p:nvSpPr>
          <p:cNvPr id="10243" name="Rectangle 3">
            <a:extLst>
              <a:ext uri="{FF2B5EF4-FFF2-40B4-BE49-F238E27FC236}">
                <a16:creationId xmlns:a16="http://schemas.microsoft.com/office/drawing/2014/main" id="{2B735947-9873-0258-9D91-6E3C3FD5F0BC}"/>
              </a:ext>
            </a:extLst>
          </p:cNvPr>
          <p:cNvSpPr>
            <a:spLocks noGrp="1" noChangeArrowheads="1"/>
          </p:cNvSpPr>
          <p:nvPr>
            <p:ph idx="1"/>
          </p:nvPr>
        </p:nvSpPr>
        <p:spPr>
          <a:xfrm>
            <a:off x="2436814" y="1905000"/>
            <a:ext cx="7469187" cy="4191000"/>
          </a:xfrm>
        </p:spPr>
        <p:txBody>
          <a:bodyPr rtlCol="0">
            <a:normAutofit/>
          </a:bodyPr>
          <a:lstStyle/>
          <a:p>
            <a:pPr>
              <a:buFont typeface="Wingdings 3" charset="2"/>
              <a:buChar char=""/>
              <a:defRPr/>
            </a:pPr>
            <a:r>
              <a:rPr lang="zh-CN" altLang="en-US" sz="3600" i="1" dirty="0">
                <a:latin typeface="+mn-ea"/>
              </a:rPr>
              <a:t>自行建造固定资产的核算</a:t>
            </a:r>
          </a:p>
          <a:p>
            <a:pPr>
              <a:buNone/>
              <a:defRPr/>
            </a:pPr>
            <a:r>
              <a:rPr lang="zh-CN" altLang="en-US" sz="3600" dirty="0">
                <a:latin typeface="+mn-ea"/>
              </a:rPr>
              <a:t>工程物资（正在建造过程中）</a:t>
            </a:r>
          </a:p>
        </p:txBody>
      </p:sp>
      <p:sp>
        <p:nvSpPr>
          <p:cNvPr id="40964" name="Line 4">
            <a:extLst>
              <a:ext uri="{FF2B5EF4-FFF2-40B4-BE49-F238E27FC236}">
                <a16:creationId xmlns:a16="http://schemas.microsoft.com/office/drawing/2014/main" id="{066C3E3B-91C4-B31A-9F17-2D3B97C6AD0F}"/>
              </a:ext>
            </a:extLst>
          </p:cNvPr>
          <p:cNvSpPr>
            <a:spLocks noChangeShapeType="1"/>
          </p:cNvSpPr>
          <p:nvPr/>
        </p:nvSpPr>
        <p:spPr bwMode="auto">
          <a:xfrm>
            <a:off x="2514600" y="3657600"/>
            <a:ext cx="3048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 name="Line 5">
            <a:extLst>
              <a:ext uri="{FF2B5EF4-FFF2-40B4-BE49-F238E27FC236}">
                <a16:creationId xmlns:a16="http://schemas.microsoft.com/office/drawing/2014/main" id="{A72DB206-3738-E01A-4420-98137B55F7B6}"/>
              </a:ext>
            </a:extLst>
          </p:cNvPr>
          <p:cNvSpPr>
            <a:spLocks noChangeShapeType="1"/>
          </p:cNvSpPr>
          <p:nvPr/>
        </p:nvSpPr>
        <p:spPr bwMode="auto">
          <a:xfrm>
            <a:off x="4267200" y="3657600"/>
            <a:ext cx="0" cy="1524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 name="Text Box 6">
            <a:extLst>
              <a:ext uri="{FF2B5EF4-FFF2-40B4-BE49-F238E27FC236}">
                <a16:creationId xmlns:a16="http://schemas.microsoft.com/office/drawing/2014/main" id="{4AE3E94D-46FB-2FB8-5BE2-BEB40402F122}"/>
              </a:ext>
            </a:extLst>
          </p:cNvPr>
          <p:cNvSpPr txBox="1">
            <a:spLocks noChangeArrowheads="1"/>
          </p:cNvSpPr>
          <p:nvPr/>
        </p:nvSpPr>
        <p:spPr bwMode="auto">
          <a:xfrm>
            <a:off x="2400300" y="388620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dirty="0">
                <a:solidFill>
                  <a:schemeClr val="tx1"/>
                </a:solidFill>
                <a:ea typeface="黑体" panose="02010609060101010101" pitchFamily="49" charset="-122"/>
              </a:rPr>
              <a:t>+</a:t>
            </a:r>
            <a:r>
              <a:rPr lang="zh-CN" altLang="en-US" b="1" dirty="0">
                <a:solidFill>
                  <a:schemeClr val="tx1"/>
                </a:solidFill>
                <a:ea typeface="黑体" panose="02010609060101010101" pitchFamily="49" charset="-122"/>
              </a:rPr>
              <a:t>（物资成本）</a:t>
            </a:r>
          </a:p>
        </p:txBody>
      </p:sp>
      <p:sp>
        <p:nvSpPr>
          <p:cNvPr id="40967" name="Text Box 7">
            <a:extLst>
              <a:ext uri="{FF2B5EF4-FFF2-40B4-BE49-F238E27FC236}">
                <a16:creationId xmlns:a16="http://schemas.microsoft.com/office/drawing/2014/main" id="{64714EC0-5922-23E4-67FB-EA8FE9B64ED9}"/>
              </a:ext>
            </a:extLst>
          </p:cNvPr>
          <p:cNvSpPr txBox="1">
            <a:spLocks noChangeArrowheads="1"/>
          </p:cNvSpPr>
          <p:nvPr/>
        </p:nvSpPr>
        <p:spPr bwMode="auto">
          <a:xfrm>
            <a:off x="4267200" y="3886200"/>
            <a:ext cx="388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dirty="0">
                <a:solidFill>
                  <a:schemeClr val="tx1"/>
                </a:solidFill>
                <a:ea typeface="黑体" panose="02010609060101010101" pitchFamily="49" charset="-122"/>
              </a:rPr>
              <a:t>-</a:t>
            </a:r>
            <a:r>
              <a:rPr lang="zh-CN" altLang="en-US" b="1" dirty="0">
                <a:solidFill>
                  <a:schemeClr val="tx1"/>
                </a:solidFill>
                <a:ea typeface="黑体" panose="02010609060101010101" pitchFamily="49" charset="-122"/>
              </a:rPr>
              <a:t>（领用物资成本</a:t>
            </a:r>
            <a:r>
              <a:rPr lang="zh-CN" altLang="en-US" dirty="0">
                <a:solidFill>
                  <a:schemeClr val="tx1"/>
                </a:solidFill>
              </a:rPr>
              <a:t>）</a:t>
            </a:r>
          </a:p>
        </p:txBody>
      </p:sp>
      <p:sp>
        <p:nvSpPr>
          <p:cNvPr id="40968" name="Line 8">
            <a:extLst>
              <a:ext uri="{FF2B5EF4-FFF2-40B4-BE49-F238E27FC236}">
                <a16:creationId xmlns:a16="http://schemas.microsoft.com/office/drawing/2014/main" id="{958541BE-5F80-87BB-BF30-0D4EFEB231DA}"/>
              </a:ext>
            </a:extLst>
          </p:cNvPr>
          <p:cNvSpPr>
            <a:spLocks noChangeShapeType="1"/>
          </p:cNvSpPr>
          <p:nvPr/>
        </p:nvSpPr>
        <p:spPr bwMode="auto">
          <a:xfrm>
            <a:off x="2514600" y="4572000"/>
            <a:ext cx="2743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9" name="Text Box 9">
            <a:extLst>
              <a:ext uri="{FF2B5EF4-FFF2-40B4-BE49-F238E27FC236}">
                <a16:creationId xmlns:a16="http://schemas.microsoft.com/office/drawing/2014/main" id="{E56E4FB5-0E23-CD34-D182-A7EF1D44C522}"/>
              </a:ext>
            </a:extLst>
          </p:cNvPr>
          <p:cNvSpPr txBox="1">
            <a:spLocks noChangeArrowheads="1"/>
          </p:cNvSpPr>
          <p:nvPr/>
        </p:nvSpPr>
        <p:spPr bwMode="auto">
          <a:xfrm>
            <a:off x="1679713" y="4742893"/>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dirty="0">
                <a:solidFill>
                  <a:schemeClr val="tx1"/>
                </a:solidFill>
                <a:ea typeface="黑体" panose="02010609060101010101" pitchFamily="49" charset="-122"/>
              </a:rPr>
              <a:t>余（尚未领用物资成本）</a:t>
            </a:r>
          </a:p>
        </p:txBody>
      </p:sp>
    </p:spTree>
    <p:extLst>
      <p:ext uri="{BB962C8B-B14F-4D97-AF65-F5344CB8AC3E}">
        <p14:creationId xmlns:p14="http://schemas.microsoft.com/office/powerpoint/2010/main" val="331378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EC5C6122-32AB-84D7-C28D-8CFC25E13D17}"/>
              </a:ext>
            </a:extLst>
          </p:cNvPr>
          <p:cNvSpPr>
            <a:spLocks noGrp="1" noChangeArrowheads="1"/>
          </p:cNvSpPr>
          <p:nvPr>
            <p:ph idx="1"/>
          </p:nvPr>
        </p:nvSpPr>
        <p:spPr>
          <a:xfrm>
            <a:off x="1919289" y="260350"/>
            <a:ext cx="8353425" cy="6121400"/>
          </a:xfrm>
        </p:spPr>
        <p:txBody>
          <a:bodyPr rtlCol="0">
            <a:normAutofit fontScale="77500" lnSpcReduction="20000"/>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3-6</a:t>
            </a:r>
            <a:r>
              <a:rPr lang="zh-CN" altLang="en-US" dirty="0">
                <a:solidFill>
                  <a:srgbClr val="00B0F0"/>
                </a:solidFill>
                <a:latin typeface="微软雅黑" panose="020B0503020204020204" pitchFamily="34" charset="-122"/>
                <a:ea typeface="微软雅黑" panose="020B0503020204020204" pitchFamily="34" charset="-122"/>
              </a:rPr>
              <a:t>：</a:t>
            </a:r>
            <a:endParaRPr lang="en-US" altLang="zh-CN" dirty="0">
              <a:solidFill>
                <a:srgbClr val="00B0F0"/>
              </a:solidFill>
              <a:latin typeface="微软雅黑" panose="020B0503020204020204" pitchFamily="34" charset="-122"/>
              <a:ea typeface="微软雅黑" panose="020B0503020204020204" pitchFamily="34" charset="-122"/>
            </a:endParaRPr>
          </a:p>
          <a:p>
            <a:pPr marL="0" indent="0" algn="just">
              <a:lnSpc>
                <a:spcPct val="120000"/>
              </a:lnSpc>
              <a:spcBef>
                <a:spcPts val="0"/>
              </a:spcBef>
              <a:buNone/>
              <a:defRPr/>
            </a:pPr>
            <a:r>
              <a:rPr lang="en-US" altLang="zh-CN" dirty="0">
                <a:solidFill>
                  <a:srgbClr val="00B0F0"/>
                </a:solidFill>
                <a:latin typeface="微软雅黑" panose="020B0503020204020204" pitchFamily="34" charset="-122"/>
                <a:ea typeface="微软雅黑" panose="020B0503020204020204" pitchFamily="34" charset="-122"/>
              </a:rPr>
              <a:t>      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月自营建造车间一幢，购入为工程准备的各种物资</a:t>
            </a:r>
            <a:r>
              <a:rPr lang="en-US" altLang="zh-CN" dirty="0">
                <a:solidFill>
                  <a:srgbClr val="00B0F0"/>
                </a:solidFill>
                <a:latin typeface="微软雅黑" panose="020B0503020204020204" pitchFamily="34" charset="-122"/>
                <a:ea typeface="微软雅黑" panose="020B0503020204020204" pitchFamily="34" charset="-122"/>
              </a:rPr>
              <a:t>500 000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元，增值税专用发票上注明的增值税税额为</a:t>
            </a:r>
            <a:r>
              <a:rPr lang="en-US" altLang="zh-CN" dirty="0">
                <a:solidFill>
                  <a:srgbClr val="00B0F0"/>
                </a:solidFill>
                <a:latin typeface="微软雅黑" panose="020B0503020204020204" pitchFamily="34" charset="-122"/>
                <a:ea typeface="微软雅黑" panose="020B0503020204020204" pitchFamily="34" charset="-122"/>
              </a:rPr>
              <a:t>65 000</a:t>
            </a:r>
            <a:r>
              <a:rPr lang="zh-CN" altLang="en-US" dirty="0">
                <a:solidFill>
                  <a:srgbClr val="00B0F0"/>
                </a:solidFill>
                <a:latin typeface="微软雅黑" panose="020B0503020204020204" pitchFamily="34" charset="-122"/>
                <a:ea typeface="微软雅黑" panose="020B0503020204020204" pitchFamily="34" charset="-122"/>
              </a:rPr>
              <a:t>元，全部用于工程建设。领用本企业生产的水泥一批，实际成本为</a:t>
            </a:r>
            <a:r>
              <a:rPr lang="en-US" altLang="zh-CN" dirty="0">
                <a:solidFill>
                  <a:srgbClr val="00B0F0"/>
                </a:solidFill>
                <a:latin typeface="微软雅黑" panose="020B0503020204020204" pitchFamily="34" charset="-122"/>
                <a:ea typeface="微软雅黑" panose="020B0503020204020204" pitchFamily="34" charset="-122"/>
              </a:rPr>
              <a:t>400 000</a:t>
            </a:r>
            <a:r>
              <a:rPr lang="zh-CN" altLang="en-US" dirty="0">
                <a:solidFill>
                  <a:srgbClr val="00B0F0"/>
                </a:solidFill>
                <a:latin typeface="微软雅黑" panose="020B0503020204020204" pitchFamily="34" charset="-122"/>
                <a:ea typeface="微软雅黑" panose="020B0503020204020204" pitchFamily="34" charset="-122"/>
              </a:rPr>
              <a:t>元，应计工程人员工资</a:t>
            </a:r>
            <a:r>
              <a:rPr lang="en-US" altLang="zh-CN" dirty="0">
                <a:solidFill>
                  <a:srgbClr val="00B0F0"/>
                </a:solidFill>
                <a:latin typeface="微软雅黑" panose="020B0503020204020204" pitchFamily="34" charset="-122"/>
                <a:ea typeface="微软雅黑" panose="020B0503020204020204" pitchFamily="34" charset="-122"/>
              </a:rPr>
              <a:t>100 000</a:t>
            </a:r>
            <a:r>
              <a:rPr lang="zh-CN" altLang="en-US" dirty="0">
                <a:solidFill>
                  <a:srgbClr val="00B0F0"/>
                </a:solidFill>
                <a:latin typeface="微软雅黑" panose="020B0503020204020204" pitchFamily="34" charset="-122"/>
                <a:ea typeface="微软雅黑" panose="020B0503020204020204" pitchFamily="34" charset="-122"/>
              </a:rPr>
              <a:t>元。支付的其他费用并取得增值税专用发票，注明安装费</a:t>
            </a:r>
            <a:r>
              <a:rPr lang="en-US" altLang="zh-CN" dirty="0">
                <a:solidFill>
                  <a:srgbClr val="00B0F0"/>
                </a:solidFill>
                <a:latin typeface="微软雅黑" panose="020B0503020204020204" pitchFamily="34" charset="-122"/>
                <a:ea typeface="微软雅黑" panose="020B0503020204020204" pitchFamily="34" charset="-122"/>
              </a:rPr>
              <a:t>30 000</a:t>
            </a:r>
            <a:r>
              <a:rPr lang="zh-CN" altLang="en-US" dirty="0">
                <a:solidFill>
                  <a:srgbClr val="00B0F0"/>
                </a:solidFill>
                <a:latin typeface="微软雅黑" panose="020B0503020204020204" pitchFamily="34" charset="-122"/>
                <a:ea typeface="微软雅黑" panose="020B0503020204020204" pitchFamily="34" charset="-122"/>
              </a:rPr>
              <a:t>元，税率</a:t>
            </a:r>
            <a:r>
              <a:rPr lang="en-US" altLang="zh-CN" dirty="0">
                <a:solidFill>
                  <a:srgbClr val="00B0F0"/>
                </a:solidFill>
                <a:latin typeface="微软雅黑" panose="020B0503020204020204" pitchFamily="34" charset="-122"/>
                <a:ea typeface="微软雅黑" panose="020B0503020204020204" pitchFamily="34" charset="-122"/>
              </a:rPr>
              <a:t>9%</a:t>
            </a:r>
            <a:r>
              <a:rPr lang="zh-CN" altLang="en-US" dirty="0">
                <a:solidFill>
                  <a:srgbClr val="00B0F0"/>
                </a:solidFill>
                <a:latin typeface="微软雅黑" panose="020B0503020204020204" pitchFamily="34" charset="-122"/>
                <a:ea typeface="微软雅黑" panose="020B0503020204020204" pitchFamily="34" charset="-122"/>
              </a:rPr>
              <a:t>，增值税税额</a:t>
            </a:r>
            <a:r>
              <a:rPr lang="en-US" altLang="zh-CN" dirty="0">
                <a:solidFill>
                  <a:srgbClr val="00B0F0"/>
                </a:solidFill>
                <a:latin typeface="微软雅黑" panose="020B0503020204020204" pitchFamily="34" charset="-122"/>
                <a:ea typeface="微软雅黑" panose="020B0503020204020204" pitchFamily="34" charset="-122"/>
              </a:rPr>
              <a:t>2 700</a:t>
            </a:r>
            <a:r>
              <a:rPr lang="zh-CN" altLang="en-US" dirty="0">
                <a:solidFill>
                  <a:srgbClr val="00B0F0"/>
                </a:solidFill>
                <a:latin typeface="微软雅黑" panose="020B0503020204020204" pitchFamily="34" charset="-122"/>
                <a:ea typeface="微软雅黑" panose="020B0503020204020204" pitchFamily="34" charset="-122"/>
              </a:rPr>
              <a:t>元。工程完工并达到预定可使用状态。</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公司为增值税一般纳税人，根据上述业务应编制会计分录如下：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）购入工程物资时：</a:t>
            </a:r>
          </a:p>
          <a:p>
            <a:pPr marL="0">
              <a:buNone/>
              <a:defRPr/>
            </a:pPr>
            <a:r>
              <a:rPr lang="zh-CN" altLang="en-US" dirty="0">
                <a:latin typeface="微软雅黑" panose="020B0503020204020204" pitchFamily="34" charset="-122"/>
                <a:ea typeface="微软雅黑" panose="020B0503020204020204" pitchFamily="34" charset="-122"/>
              </a:rPr>
              <a:t>　　借：工程物资　　　　　　　　　　　　　</a:t>
            </a:r>
            <a:r>
              <a:rPr lang="en-US" altLang="zh-CN" dirty="0">
                <a:latin typeface="微软雅黑" panose="020B0503020204020204" pitchFamily="34" charset="-122"/>
                <a:ea typeface="微软雅黑" panose="020B0503020204020204" pitchFamily="34" charset="-122"/>
              </a:rPr>
              <a:t>500 000</a:t>
            </a:r>
          </a:p>
          <a:p>
            <a:pPr marL="0">
              <a:buNone/>
              <a:defRPr/>
            </a:pPr>
            <a:r>
              <a:rPr lang="zh-CN" altLang="en-US" dirty="0">
                <a:latin typeface="微软雅黑" panose="020B0503020204020204" pitchFamily="34" charset="-122"/>
                <a:ea typeface="微软雅黑" panose="020B0503020204020204" pitchFamily="34" charset="-122"/>
              </a:rPr>
              <a:t>　　　　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 </a:t>
            </a:r>
            <a:r>
              <a:rPr lang="en-US" altLang="zh-CN" dirty="0">
                <a:latin typeface="微软雅黑" panose="020B0503020204020204" pitchFamily="34" charset="-122"/>
                <a:ea typeface="微软雅黑" panose="020B0503020204020204" pitchFamily="34" charset="-122"/>
              </a:rPr>
              <a:t>65 000</a:t>
            </a:r>
          </a:p>
          <a:p>
            <a:pPr marL="0">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565 000</a:t>
            </a:r>
          </a:p>
          <a:p>
            <a:pPr marL="0">
              <a:buNone/>
              <a:defRP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）领用工程物资时： </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500 000</a:t>
            </a:r>
          </a:p>
          <a:p>
            <a:pPr marL="0">
              <a:buNone/>
              <a:defRPr/>
            </a:pPr>
            <a:r>
              <a:rPr lang="zh-CN" altLang="en-US" dirty="0">
                <a:latin typeface="微软雅黑" panose="020B0503020204020204" pitchFamily="34" charset="-122"/>
                <a:ea typeface="微软雅黑" panose="020B0503020204020204" pitchFamily="34" charset="-122"/>
              </a:rPr>
              <a:t>　　　　贷：工程物资　　　　　　　　　　　　　</a:t>
            </a:r>
            <a:r>
              <a:rPr lang="en-US" altLang="zh-CN" dirty="0">
                <a:latin typeface="微软雅黑" panose="020B0503020204020204" pitchFamily="34" charset="-122"/>
                <a:ea typeface="微软雅黑" panose="020B0503020204020204" pitchFamily="34" charset="-122"/>
              </a:rPr>
              <a:t>500 000 </a:t>
            </a:r>
          </a:p>
          <a:p>
            <a:pPr marL="0">
              <a:buNone/>
              <a:defRPr/>
            </a:pP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EC5C6122-32AB-84D7-C28D-8CFC25E13D17}"/>
              </a:ext>
            </a:extLst>
          </p:cNvPr>
          <p:cNvSpPr>
            <a:spLocks noGrp="1" noChangeArrowheads="1"/>
          </p:cNvSpPr>
          <p:nvPr>
            <p:ph idx="1"/>
          </p:nvPr>
        </p:nvSpPr>
        <p:spPr>
          <a:xfrm>
            <a:off x="1919289" y="260350"/>
            <a:ext cx="8353425" cy="6121400"/>
          </a:xfrm>
        </p:spPr>
        <p:txBody>
          <a:bodyPr rtlCol="0">
            <a:normAutofit fontScale="77500" lnSpcReduction="20000"/>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3-6</a:t>
            </a:r>
            <a:r>
              <a:rPr lang="zh-CN" altLang="en-US" dirty="0">
                <a:solidFill>
                  <a:srgbClr val="00B0F0"/>
                </a:solidFill>
                <a:latin typeface="微软雅黑" panose="020B0503020204020204" pitchFamily="34" charset="-122"/>
                <a:ea typeface="微软雅黑" panose="020B0503020204020204" pitchFamily="34" charset="-122"/>
              </a:rPr>
              <a:t>：</a:t>
            </a:r>
            <a:endParaRPr lang="en-US" altLang="zh-CN" dirty="0">
              <a:solidFill>
                <a:srgbClr val="00B0F0"/>
              </a:solidFill>
              <a:latin typeface="微软雅黑" panose="020B0503020204020204" pitchFamily="34" charset="-122"/>
              <a:ea typeface="微软雅黑" panose="020B0503020204020204" pitchFamily="34" charset="-122"/>
            </a:endParaRPr>
          </a:p>
          <a:p>
            <a:pPr marL="0" indent="0" algn="just">
              <a:lnSpc>
                <a:spcPct val="120000"/>
              </a:lnSpc>
              <a:spcBef>
                <a:spcPts val="0"/>
              </a:spcBef>
              <a:buNone/>
              <a:defRPr/>
            </a:pPr>
            <a:r>
              <a:rPr lang="en-US" altLang="zh-CN" dirty="0">
                <a:solidFill>
                  <a:srgbClr val="00B0F0"/>
                </a:solidFill>
                <a:latin typeface="微软雅黑" panose="020B0503020204020204" pitchFamily="34" charset="-122"/>
                <a:ea typeface="微软雅黑" panose="020B0503020204020204" pitchFamily="34" charset="-122"/>
              </a:rPr>
              <a:t>      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月自营建造车间一幢，购入为工程准备的各种物资</a:t>
            </a:r>
            <a:r>
              <a:rPr lang="en-US" altLang="zh-CN" dirty="0">
                <a:solidFill>
                  <a:srgbClr val="00B0F0"/>
                </a:solidFill>
                <a:latin typeface="微软雅黑" panose="020B0503020204020204" pitchFamily="34" charset="-122"/>
                <a:ea typeface="微软雅黑" panose="020B0503020204020204" pitchFamily="34" charset="-122"/>
              </a:rPr>
              <a:t>500 000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元，增值税专用发票上注明的增值税税额为</a:t>
            </a:r>
            <a:r>
              <a:rPr lang="en-US" altLang="zh-CN" dirty="0">
                <a:solidFill>
                  <a:srgbClr val="00B0F0"/>
                </a:solidFill>
                <a:latin typeface="微软雅黑" panose="020B0503020204020204" pitchFamily="34" charset="-122"/>
                <a:ea typeface="微软雅黑" panose="020B0503020204020204" pitchFamily="34" charset="-122"/>
              </a:rPr>
              <a:t>65 000</a:t>
            </a:r>
            <a:r>
              <a:rPr lang="zh-CN" altLang="en-US" dirty="0">
                <a:solidFill>
                  <a:srgbClr val="00B0F0"/>
                </a:solidFill>
                <a:latin typeface="微软雅黑" panose="020B0503020204020204" pitchFamily="34" charset="-122"/>
                <a:ea typeface="微软雅黑" panose="020B0503020204020204" pitchFamily="34" charset="-122"/>
              </a:rPr>
              <a:t>元，全部用于工程建设。领用本企业生产的水泥一批，实际成本为</a:t>
            </a:r>
            <a:r>
              <a:rPr lang="en-US" altLang="zh-CN" dirty="0">
                <a:solidFill>
                  <a:srgbClr val="00B0F0"/>
                </a:solidFill>
                <a:latin typeface="微软雅黑" panose="020B0503020204020204" pitchFamily="34" charset="-122"/>
                <a:ea typeface="微软雅黑" panose="020B0503020204020204" pitchFamily="34" charset="-122"/>
              </a:rPr>
              <a:t>400 000</a:t>
            </a:r>
            <a:r>
              <a:rPr lang="zh-CN" altLang="en-US" dirty="0">
                <a:solidFill>
                  <a:srgbClr val="00B0F0"/>
                </a:solidFill>
                <a:latin typeface="微软雅黑" panose="020B0503020204020204" pitchFamily="34" charset="-122"/>
                <a:ea typeface="微软雅黑" panose="020B0503020204020204" pitchFamily="34" charset="-122"/>
              </a:rPr>
              <a:t>元，应计工程人员工资</a:t>
            </a:r>
            <a:r>
              <a:rPr lang="en-US" altLang="zh-CN" dirty="0">
                <a:solidFill>
                  <a:srgbClr val="00B0F0"/>
                </a:solidFill>
                <a:latin typeface="微软雅黑" panose="020B0503020204020204" pitchFamily="34" charset="-122"/>
                <a:ea typeface="微软雅黑" panose="020B0503020204020204" pitchFamily="34" charset="-122"/>
              </a:rPr>
              <a:t>100 000</a:t>
            </a:r>
            <a:r>
              <a:rPr lang="zh-CN" altLang="en-US" dirty="0">
                <a:solidFill>
                  <a:srgbClr val="00B0F0"/>
                </a:solidFill>
                <a:latin typeface="微软雅黑" panose="020B0503020204020204" pitchFamily="34" charset="-122"/>
                <a:ea typeface="微软雅黑" panose="020B0503020204020204" pitchFamily="34" charset="-122"/>
              </a:rPr>
              <a:t>元。支付的其他费用并取得增值税专用发票，注明安装费</a:t>
            </a:r>
            <a:r>
              <a:rPr lang="en-US" altLang="zh-CN" dirty="0">
                <a:solidFill>
                  <a:srgbClr val="00B0F0"/>
                </a:solidFill>
                <a:latin typeface="微软雅黑" panose="020B0503020204020204" pitchFamily="34" charset="-122"/>
                <a:ea typeface="微软雅黑" panose="020B0503020204020204" pitchFamily="34" charset="-122"/>
              </a:rPr>
              <a:t>30 000</a:t>
            </a:r>
            <a:r>
              <a:rPr lang="zh-CN" altLang="en-US" dirty="0">
                <a:solidFill>
                  <a:srgbClr val="00B0F0"/>
                </a:solidFill>
                <a:latin typeface="微软雅黑" panose="020B0503020204020204" pitchFamily="34" charset="-122"/>
                <a:ea typeface="微软雅黑" panose="020B0503020204020204" pitchFamily="34" charset="-122"/>
              </a:rPr>
              <a:t>元，税率</a:t>
            </a:r>
            <a:r>
              <a:rPr lang="en-US" altLang="zh-CN" dirty="0">
                <a:solidFill>
                  <a:srgbClr val="00B0F0"/>
                </a:solidFill>
                <a:latin typeface="微软雅黑" panose="020B0503020204020204" pitchFamily="34" charset="-122"/>
                <a:ea typeface="微软雅黑" panose="020B0503020204020204" pitchFamily="34" charset="-122"/>
              </a:rPr>
              <a:t>9%</a:t>
            </a:r>
            <a:r>
              <a:rPr lang="zh-CN" altLang="en-US" dirty="0">
                <a:solidFill>
                  <a:srgbClr val="00B0F0"/>
                </a:solidFill>
                <a:latin typeface="微软雅黑" panose="020B0503020204020204" pitchFamily="34" charset="-122"/>
                <a:ea typeface="微软雅黑" panose="020B0503020204020204" pitchFamily="34" charset="-122"/>
              </a:rPr>
              <a:t>，增值税税额</a:t>
            </a:r>
            <a:r>
              <a:rPr lang="en-US" altLang="zh-CN" dirty="0">
                <a:solidFill>
                  <a:srgbClr val="00B0F0"/>
                </a:solidFill>
                <a:latin typeface="微软雅黑" panose="020B0503020204020204" pitchFamily="34" charset="-122"/>
                <a:ea typeface="微软雅黑" panose="020B0503020204020204" pitchFamily="34" charset="-122"/>
              </a:rPr>
              <a:t>2 700</a:t>
            </a:r>
            <a:r>
              <a:rPr lang="zh-CN" altLang="en-US" dirty="0">
                <a:solidFill>
                  <a:srgbClr val="00B0F0"/>
                </a:solidFill>
                <a:latin typeface="微软雅黑" panose="020B0503020204020204" pitchFamily="34" charset="-122"/>
                <a:ea typeface="微软雅黑" panose="020B0503020204020204" pitchFamily="34" charset="-122"/>
              </a:rPr>
              <a:t>元。工程完工并达到预定可使用状态。</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公司为增值税一般纳税人，根据上述业务应编制会计分录如下：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）工程领用本企业生产的水泥时： </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400 000</a:t>
            </a:r>
          </a:p>
          <a:p>
            <a:pPr marL="0">
              <a:buNone/>
              <a:defRPr/>
            </a:pPr>
            <a:r>
              <a:rPr lang="zh-CN" altLang="en-US" dirty="0">
                <a:latin typeface="微软雅黑" panose="020B0503020204020204" pitchFamily="34" charset="-122"/>
                <a:ea typeface="微软雅黑" panose="020B0503020204020204" pitchFamily="34" charset="-122"/>
              </a:rPr>
              <a:t>　　　　贷：库存商品　　　　　　　　　　　　　</a:t>
            </a:r>
            <a:r>
              <a:rPr lang="en-US" altLang="zh-CN" dirty="0">
                <a:latin typeface="微软雅黑" panose="020B0503020204020204" pitchFamily="34" charset="-122"/>
                <a:ea typeface="微软雅黑" panose="020B0503020204020204" pitchFamily="34" charset="-122"/>
              </a:rPr>
              <a:t>400 000</a:t>
            </a:r>
          </a:p>
          <a:p>
            <a:pPr marL="0">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）分配工程人员薪酬时： </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100 000</a:t>
            </a:r>
          </a:p>
          <a:p>
            <a:pPr marL="0">
              <a:buNone/>
              <a:defRPr/>
            </a:pPr>
            <a:r>
              <a:rPr lang="zh-CN" altLang="en-US" dirty="0">
                <a:latin typeface="微软雅黑" panose="020B0503020204020204" pitchFamily="34" charset="-122"/>
                <a:ea typeface="微软雅黑" panose="020B0503020204020204" pitchFamily="34" charset="-122"/>
              </a:rPr>
              <a:t>　　　　贷：应付职工薪酬　　　　　　　　　　　</a:t>
            </a:r>
            <a:r>
              <a:rPr lang="en-US" altLang="zh-CN" dirty="0">
                <a:latin typeface="微软雅黑" panose="020B0503020204020204" pitchFamily="34" charset="-122"/>
                <a:ea typeface="微软雅黑" panose="020B0503020204020204" pitchFamily="34" charset="-122"/>
              </a:rPr>
              <a:t>100 000</a:t>
            </a:r>
          </a:p>
          <a:p>
            <a:pPr marL="0">
              <a:buNone/>
              <a:defRPr/>
            </a:pP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838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EC5C6122-32AB-84D7-C28D-8CFC25E13D17}"/>
              </a:ext>
            </a:extLst>
          </p:cNvPr>
          <p:cNvSpPr>
            <a:spLocks noGrp="1" noChangeArrowheads="1"/>
          </p:cNvSpPr>
          <p:nvPr>
            <p:ph idx="1"/>
          </p:nvPr>
        </p:nvSpPr>
        <p:spPr>
          <a:xfrm>
            <a:off x="1919289" y="260350"/>
            <a:ext cx="8353425" cy="6121400"/>
          </a:xfrm>
        </p:spPr>
        <p:txBody>
          <a:bodyPr rtlCol="0">
            <a:normAutofit fontScale="77500" lnSpcReduction="20000"/>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3-6</a:t>
            </a:r>
            <a:r>
              <a:rPr lang="zh-CN" altLang="en-US" dirty="0">
                <a:solidFill>
                  <a:srgbClr val="00B0F0"/>
                </a:solidFill>
                <a:latin typeface="微软雅黑" panose="020B0503020204020204" pitchFamily="34" charset="-122"/>
                <a:ea typeface="微软雅黑" panose="020B0503020204020204" pitchFamily="34" charset="-122"/>
              </a:rPr>
              <a:t>：</a:t>
            </a:r>
            <a:endParaRPr lang="en-US" altLang="zh-CN" dirty="0">
              <a:solidFill>
                <a:srgbClr val="00B0F0"/>
              </a:solidFill>
              <a:latin typeface="微软雅黑" panose="020B0503020204020204" pitchFamily="34" charset="-122"/>
              <a:ea typeface="微软雅黑" panose="020B0503020204020204" pitchFamily="34" charset="-122"/>
            </a:endParaRPr>
          </a:p>
          <a:p>
            <a:pPr marL="0" indent="0" algn="just">
              <a:lnSpc>
                <a:spcPct val="120000"/>
              </a:lnSpc>
              <a:spcBef>
                <a:spcPts val="0"/>
              </a:spcBef>
              <a:buNone/>
              <a:defRPr/>
            </a:pPr>
            <a:r>
              <a:rPr lang="en-US" altLang="zh-CN" dirty="0">
                <a:solidFill>
                  <a:srgbClr val="00B0F0"/>
                </a:solidFill>
                <a:latin typeface="微软雅黑" panose="020B0503020204020204" pitchFamily="34" charset="-122"/>
                <a:ea typeface="微软雅黑" panose="020B0503020204020204" pitchFamily="34" charset="-122"/>
              </a:rPr>
              <a:t>      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月自营建造车间一幢，购入为工程准备的各种物资</a:t>
            </a:r>
            <a:r>
              <a:rPr lang="en-US" altLang="zh-CN" dirty="0">
                <a:solidFill>
                  <a:srgbClr val="00B0F0"/>
                </a:solidFill>
                <a:latin typeface="微软雅黑" panose="020B0503020204020204" pitchFamily="34" charset="-122"/>
                <a:ea typeface="微软雅黑" panose="020B0503020204020204" pitchFamily="34" charset="-122"/>
              </a:rPr>
              <a:t>500 000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元，增值税专用发票上注明的增值税税额为</a:t>
            </a:r>
            <a:r>
              <a:rPr lang="en-US" altLang="zh-CN" dirty="0">
                <a:solidFill>
                  <a:srgbClr val="00B0F0"/>
                </a:solidFill>
                <a:latin typeface="微软雅黑" panose="020B0503020204020204" pitchFamily="34" charset="-122"/>
                <a:ea typeface="微软雅黑" panose="020B0503020204020204" pitchFamily="34" charset="-122"/>
              </a:rPr>
              <a:t>65 000</a:t>
            </a:r>
            <a:r>
              <a:rPr lang="zh-CN" altLang="en-US" dirty="0">
                <a:solidFill>
                  <a:srgbClr val="00B0F0"/>
                </a:solidFill>
                <a:latin typeface="微软雅黑" panose="020B0503020204020204" pitchFamily="34" charset="-122"/>
                <a:ea typeface="微软雅黑" panose="020B0503020204020204" pitchFamily="34" charset="-122"/>
              </a:rPr>
              <a:t>元，全部用于工程建设。领用本企业生产的水泥一批，实际成本为</a:t>
            </a:r>
            <a:r>
              <a:rPr lang="en-US" altLang="zh-CN" dirty="0">
                <a:solidFill>
                  <a:srgbClr val="00B0F0"/>
                </a:solidFill>
                <a:latin typeface="微软雅黑" panose="020B0503020204020204" pitchFamily="34" charset="-122"/>
                <a:ea typeface="微软雅黑" panose="020B0503020204020204" pitchFamily="34" charset="-122"/>
              </a:rPr>
              <a:t>400 000</a:t>
            </a:r>
            <a:r>
              <a:rPr lang="zh-CN" altLang="en-US" dirty="0">
                <a:solidFill>
                  <a:srgbClr val="00B0F0"/>
                </a:solidFill>
                <a:latin typeface="微软雅黑" panose="020B0503020204020204" pitchFamily="34" charset="-122"/>
                <a:ea typeface="微软雅黑" panose="020B0503020204020204" pitchFamily="34" charset="-122"/>
              </a:rPr>
              <a:t>元，应计工程人员工资</a:t>
            </a:r>
            <a:r>
              <a:rPr lang="en-US" altLang="zh-CN" dirty="0">
                <a:solidFill>
                  <a:srgbClr val="00B0F0"/>
                </a:solidFill>
                <a:latin typeface="微软雅黑" panose="020B0503020204020204" pitchFamily="34" charset="-122"/>
                <a:ea typeface="微软雅黑" panose="020B0503020204020204" pitchFamily="34" charset="-122"/>
              </a:rPr>
              <a:t>100 000</a:t>
            </a:r>
            <a:r>
              <a:rPr lang="zh-CN" altLang="en-US" dirty="0">
                <a:solidFill>
                  <a:srgbClr val="00B0F0"/>
                </a:solidFill>
                <a:latin typeface="微软雅黑" panose="020B0503020204020204" pitchFamily="34" charset="-122"/>
                <a:ea typeface="微软雅黑" panose="020B0503020204020204" pitchFamily="34" charset="-122"/>
              </a:rPr>
              <a:t>元。支付的其他费用并取得增值税专用发票，注明安装费</a:t>
            </a:r>
            <a:r>
              <a:rPr lang="en-US" altLang="zh-CN" dirty="0">
                <a:solidFill>
                  <a:srgbClr val="00B0F0"/>
                </a:solidFill>
                <a:latin typeface="微软雅黑" panose="020B0503020204020204" pitchFamily="34" charset="-122"/>
                <a:ea typeface="微软雅黑" panose="020B0503020204020204" pitchFamily="34" charset="-122"/>
              </a:rPr>
              <a:t>30 000</a:t>
            </a:r>
            <a:r>
              <a:rPr lang="zh-CN" altLang="en-US" dirty="0">
                <a:solidFill>
                  <a:srgbClr val="00B0F0"/>
                </a:solidFill>
                <a:latin typeface="微软雅黑" panose="020B0503020204020204" pitchFamily="34" charset="-122"/>
                <a:ea typeface="微软雅黑" panose="020B0503020204020204" pitchFamily="34" charset="-122"/>
              </a:rPr>
              <a:t>元，税率</a:t>
            </a:r>
            <a:r>
              <a:rPr lang="en-US" altLang="zh-CN" dirty="0">
                <a:solidFill>
                  <a:srgbClr val="00B0F0"/>
                </a:solidFill>
                <a:latin typeface="微软雅黑" panose="020B0503020204020204" pitchFamily="34" charset="-122"/>
                <a:ea typeface="微软雅黑" panose="020B0503020204020204" pitchFamily="34" charset="-122"/>
              </a:rPr>
              <a:t>9%</a:t>
            </a:r>
            <a:r>
              <a:rPr lang="zh-CN" altLang="en-US" dirty="0">
                <a:solidFill>
                  <a:srgbClr val="00B0F0"/>
                </a:solidFill>
                <a:latin typeface="微软雅黑" panose="020B0503020204020204" pitchFamily="34" charset="-122"/>
                <a:ea typeface="微软雅黑" panose="020B0503020204020204" pitchFamily="34" charset="-122"/>
              </a:rPr>
              <a:t>，增值税税额</a:t>
            </a:r>
            <a:r>
              <a:rPr lang="en-US" altLang="zh-CN" dirty="0">
                <a:solidFill>
                  <a:srgbClr val="00B0F0"/>
                </a:solidFill>
                <a:latin typeface="微软雅黑" panose="020B0503020204020204" pitchFamily="34" charset="-122"/>
                <a:ea typeface="微软雅黑" panose="020B0503020204020204" pitchFamily="34" charset="-122"/>
              </a:rPr>
              <a:t>2 700</a:t>
            </a:r>
            <a:r>
              <a:rPr lang="zh-CN" altLang="en-US" dirty="0">
                <a:solidFill>
                  <a:srgbClr val="00B0F0"/>
                </a:solidFill>
                <a:latin typeface="微软雅黑" panose="020B0503020204020204" pitchFamily="34" charset="-122"/>
                <a:ea typeface="微软雅黑" panose="020B0503020204020204" pitchFamily="34" charset="-122"/>
              </a:rPr>
              <a:t>元。工程完工并达到预定可使用状态。</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公司为增值税一般纳税人，根据上述业务应编制会计分录如下：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）支付工程发生的其他费用时： </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30 000</a:t>
            </a:r>
          </a:p>
          <a:p>
            <a:pPr marL="0">
              <a:buNone/>
              <a:defRPr/>
            </a:pPr>
            <a:r>
              <a:rPr lang="zh-CN" altLang="en-US" dirty="0">
                <a:latin typeface="微软雅黑" panose="020B0503020204020204" pitchFamily="34" charset="-122"/>
                <a:ea typeface="微软雅黑" panose="020B0503020204020204" pitchFamily="34" charset="-122"/>
              </a:rPr>
              <a:t>　　　　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　　</a:t>
            </a:r>
            <a:r>
              <a:rPr lang="en-US" altLang="zh-CN" dirty="0">
                <a:latin typeface="微软雅黑" panose="020B0503020204020204" pitchFamily="34" charset="-122"/>
                <a:ea typeface="微软雅黑" panose="020B0503020204020204" pitchFamily="34" charset="-122"/>
              </a:rPr>
              <a:t>2 700</a:t>
            </a:r>
          </a:p>
          <a:p>
            <a:pPr marL="0">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32 700</a:t>
            </a:r>
          </a:p>
          <a:p>
            <a:pPr marL="0" indent="0">
              <a:lnSpc>
                <a:spcPct val="120000"/>
              </a:lnSpc>
              <a:spcBef>
                <a:spcPts val="0"/>
              </a:spcBef>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）工程完工转入固定资产的成本＝</a:t>
            </a:r>
            <a:r>
              <a:rPr lang="en-US" altLang="zh-CN" dirty="0">
                <a:latin typeface="微软雅黑" panose="020B0503020204020204" pitchFamily="34" charset="-122"/>
                <a:ea typeface="微软雅黑" panose="020B0503020204020204" pitchFamily="34" charset="-122"/>
              </a:rPr>
              <a:t>500 000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400 000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1 030 000</a:t>
            </a:r>
            <a:r>
              <a:rPr lang="zh-CN" altLang="en-US" dirty="0">
                <a:latin typeface="微软雅黑" panose="020B0503020204020204" pitchFamily="34" charset="-122"/>
                <a:ea typeface="微软雅黑" panose="020B0503020204020204" pitchFamily="34" charset="-122"/>
              </a:rPr>
              <a:t>（元）。 </a:t>
            </a:r>
          </a:p>
          <a:p>
            <a:pPr marL="0">
              <a:buNone/>
              <a:defRPr/>
            </a:pPr>
            <a:r>
              <a:rPr lang="zh-CN" altLang="en-US" dirty="0">
                <a:latin typeface="微软雅黑" panose="020B0503020204020204" pitchFamily="34" charset="-122"/>
                <a:ea typeface="微软雅黑" panose="020B0503020204020204" pitchFamily="34" charset="-122"/>
              </a:rPr>
              <a:t>　　借：固定资产　　　　　　　　　　　　</a:t>
            </a:r>
            <a:r>
              <a:rPr lang="en-US" altLang="zh-CN" dirty="0">
                <a:latin typeface="微软雅黑" panose="020B0503020204020204" pitchFamily="34" charset="-122"/>
                <a:ea typeface="微软雅黑" panose="020B0503020204020204" pitchFamily="34" charset="-122"/>
              </a:rPr>
              <a:t>1 030 000</a:t>
            </a:r>
          </a:p>
          <a:p>
            <a:pPr marL="0">
              <a:buNone/>
              <a:defRPr/>
            </a:pPr>
            <a:r>
              <a:rPr lang="zh-CN" altLang="en-US" dirty="0">
                <a:latin typeface="微软雅黑" panose="020B0503020204020204" pitchFamily="34" charset="-122"/>
                <a:ea typeface="微软雅黑" panose="020B0503020204020204" pitchFamily="34" charset="-122"/>
              </a:rPr>
              <a:t>　　　　贷：在建工程　　　　　　　　　　　　</a:t>
            </a:r>
            <a:r>
              <a:rPr lang="en-US" altLang="zh-CN" dirty="0">
                <a:latin typeface="微软雅黑" panose="020B0503020204020204" pitchFamily="34" charset="-122"/>
                <a:ea typeface="微软雅黑" panose="020B0503020204020204" pitchFamily="34" charset="-122"/>
              </a:rPr>
              <a:t>1 030 000</a:t>
            </a:r>
          </a:p>
          <a:p>
            <a:pPr>
              <a:buNone/>
              <a:defRP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44419457-DC06-B7F0-9910-CDB3A2D18966}"/>
              </a:ext>
            </a:extLst>
          </p:cNvPr>
          <p:cNvSpPr txBox="1">
            <a:spLocks noChangeArrowheads="1"/>
          </p:cNvSpPr>
          <p:nvPr/>
        </p:nvSpPr>
        <p:spPr bwMode="auto">
          <a:xfrm>
            <a:off x="2424114" y="1052513"/>
            <a:ext cx="734377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800">
                <a:solidFill>
                  <a:schemeClr val="tx1"/>
                </a:solidFill>
                <a:latin typeface="微软雅黑" panose="020B0503020204020204" pitchFamily="34" charset="-122"/>
                <a:ea typeface="微软雅黑" panose="020B0503020204020204" pitchFamily="34" charset="-122"/>
              </a:rPr>
              <a:t>外购固定资产的成本确定：</a:t>
            </a:r>
            <a:endParaRPr lang="en-US" altLang="zh-CN" sz="2800">
              <a:solidFill>
                <a:schemeClr val="tx1"/>
              </a:solidFill>
              <a:latin typeface="微软雅黑" panose="020B0503020204020204" pitchFamily="34" charset="-122"/>
              <a:ea typeface="微软雅黑" panose="020B0503020204020204" pitchFamily="34" charset="-122"/>
            </a:endParaRPr>
          </a:p>
          <a:p>
            <a:pPr eaLnBrk="1" hangingPunct="1">
              <a:buClr>
                <a:schemeClr val="bg1"/>
              </a:buClr>
              <a:buFont typeface="Wingdings 3" panose="05040102010807070707" pitchFamily="18" charset="2"/>
              <a:buNone/>
            </a:pPr>
            <a:r>
              <a:rPr lang="zh-CN" altLang="en-US" sz="2800">
                <a:solidFill>
                  <a:schemeClr val="tx1"/>
                </a:solidFill>
                <a:latin typeface="微软雅黑" panose="020B0503020204020204" pitchFamily="34" charset="-122"/>
                <a:ea typeface="微软雅黑" panose="020B0503020204020204" pitchFamily="34" charset="-122"/>
              </a:rPr>
              <a:t>企业外购固定资产的成本包括买价、进口关税等相关税费，以及为使固定资产达到预定可使用状态前发生的可直接归属于该资产的其他支出，如场地整理费、运输费、装卸费、安装费和专业人员服务费等。</a:t>
            </a:r>
            <a:endParaRPr lang="en-US" altLang="zh-CN" sz="2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54BE74C-B8EA-3864-789B-8C4509442743}"/>
              </a:ext>
            </a:extLst>
          </p:cNvPr>
          <p:cNvSpPr>
            <a:spLocks noGrp="1" noChangeArrowheads="1"/>
          </p:cNvSpPr>
          <p:nvPr>
            <p:ph idx="1"/>
          </p:nvPr>
        </p:nvSpPr>
        <p:spPr>
          <a:xfrm>
            <a:off x="2135189" y="188913"/>
            <a:ext cx="7756525" cy="6553200"/>
          </a:xfrm>
        </p:spPr>
        <p:txBody>
          <a:bodyPr rtlCol="0">
            <a:normAutofit fontScale="92500" lnSpcReduction="10000"/>
          </a:bodyPr>
          <a:lstStyle/>
          <a:p>
            <a:pPr marL="0" indent="0">
              <a:buNone/>
              <a:defRPr/>
            </a:pPr>
            <a:r>
              <a:rPr lang="zh-CN" altLang="en-US" sz="3000" dirty="0">
                <a:latin typeface="微软雅黑" panose="020B0503020204020204" pitchFamily="34" charset="-122"/>
                <a:ea typeface="微软雅黑" panose="020B0503020204020204" pitchFamily="34" charset="-122"/>
              </a:rPr>
              <a:t>外购固定资产的核算</a:t>
            </a: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不需要安装</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借：固定资产</a:t>
            </a:r>
          </a:p>
          <a:p>
            <a:pPr>
              <a:buNone/>
              <a:defRPr/>
            </a:pPr>
            <a:r>
              <a:rPr lang="zh-CN" altLang="en-US" sz="2600" dirty="0">
                <a:latin typeface="微软雅黑" panose="020B0503020204020204" pitchFamily="34" charset="-122"/>
                <a:ea typeface="微软雅黑" panose="020B0503020204020204" pitchFamily="34" charset="-122"/>
              </a:rPr>
              <a:t>       贷：银行存款</a:t>
            </a:r>
            <a:endParaRPr lang="en-US" altLang="zh-CN" sz="2600" dirty="0">
              <a:latin typeface="微软雅黑" panose="020B0503020204020204" pitchFamily="34" charset="-122"/>
              <a:ea typeface="微软雅黑" panose="020B0503020204020204" pitchFamily="34" charset="-122"/>
            </a:endParaRPr>
          </a:p>
          <a:p>
            <a:pPr>
              <a:buNone/>
              <a:defRPr/>
            </a:pPr>
            <a:endParaRPr lang="zh-CN" altLang="en-US"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需要安装</a:t>
            </a:r>
            <a:r>
              <a:rPr lang="en-US" altLang="zh-CN" sz="2600" dirty="0">
                <a:solidFill>
                  <a:srgbClr val="00B0F0"/>
                </a:solidFill>
                <a:latin typeface="微软雅黑" panose="020B0503020204020204" pitchFamily="34" charset="-122"/>
                <a:ea typeface="微软雅黑" panose="020B0503020204020204" pitchFamily="34" charset="-122"/>
              </a:rPr>
              <a:t>:</a:t>
            </a:r>
          </a:p>
          <a:p>
            <a:pPr>
              <a:buNone/>
              <a:defRPr/>
            </a:pPr>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购入</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借：在建工程</a:t>
            </a:r>
          </a:p>
          <a:p>
            <a:pPr>
              <a:buNone/>
              <a:defRPr/>
            </a:pPr>
            <a:r>
              <a:rPr lang="zh-CN" altLang="en-US" sz="2600" dirty="0">
                <a:latin typeface="微软雅黑" panose="020B0503020204020204" pitchFamily="34" charset="-122"/>
                <a:ea typeface="微软雅黑" panose="020B0503020204020204" pitchFamily="34" charset="-122"/>
              </a:rPr>
              <a:t>       贷：银行存款</a:t>
            </a:r>
          </a:p>
          <a:p>
            <a:pPr>
              <a:buNone/>
              <a:defRPr/>
            </a:pPr>
            <a:r>
              <a:rPr lang="en-US" altLang="zh-CN" sz="2600" dirty="0">
                <a:latin typeface="微软雅黑" panose="020B0503020204020204" pitchFamily="34" charset="-122"/>
                <a:ea typeface="微软雅黑" panose="020B0503020204020204" pitchFamily="34" charset="-122"/>
              </a:rPr>
              <a:t>2.</a:t>
            </a:r>
            <a:r>
              <a:rPr lang="zh-CN" altLang="en-US" sz="2600" dirty="0">
                <a:latin typeface="微软雅黑" panose="020B0503020204020204" pitchFamily="34" charset="-122"/>
                <a:ea typeface="微软雅黑" panose="020B0503020204020204" pitchFamily="34" charset="-122"/>
              </a:rPr>
              <a:t>支付安装费</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借：在建工程</a:t>
            </a:r>
          </a:p>
          <a:p>
            <a:pPr>
              <a:buNone/>
              <a:defRPr/>
            </a:pPr>
            <a:r>
              <a:rPr lang="zh-CN" altLang="en-US" sz="2600" dirty="0">
                <a:latin typeface="微软雅黑" panose="020B0503020204020204" pitchFamily="34" charset="-122"/>
                <a:ea typeface="微软雅黑" panose="020B0503020204020204" pitchFamily="34" charset="-122"/>
              </a:rPr>
              <a:t>       贷：银行存款</a:t>
            </a:r>
          </a:p>
          <a:p>
            <a:pPr>
              <a:buNone/>
              <a:defRPr/>
            </a:pP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交付使用</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借：固定资产</a:t>
            </a:r>
          </a:p>
          <a:p>
            <a:pPr>
              <a:buNone/>
              <a:defRPr/>
            </a:pPr>
            <a:r>
              <a:rPr lang="zh-CN" altLang="en-US" sz="2600" dirty="0">
                <a:latin typeface="微软雅黑" panose="020B0503020204020204" pitchFamily="34" charset="-122"/>
                <a:ea typeface="微软雅黑" panose="020B0503020204020204" pitchFamily="34" charset="-122"/>
              </a:rPr>
              <a:t>       贷：在建工程</a:t>
            </a:r>
          </a:p>
        </p:txBody>
      </p:sp>
    </p:spTree>
    <p:extLst>
      <p:ext uri="{BB962C8B-B14F-4D97-AF65-F5344CB8AC3E}">
        <p14:creationId xmlns:p14="http://schemas.microsoft.com/office/powerpoint/2010/main" val="1045513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D74ABBA9-43E8-0B61-5918-38957540BC50}"/>
              </a:ext>
            </a:extLst>
          </p:cNvPr>
          <p:cNvSpPr>
            <a:spLocks noGrp="1" noChangeArrowheads="1"/>
          </p:cNvSpPr>
          <p:nvPr>
            <p:ph idx="1"/>
          </p:nvPr>
        </p:nvSpPr>
        <p:spPr>
          <a:xfrm>
            <a:off x="1919289" y="260350"/>
            <a:ext cx="8353425" cy="6121400"/>
          </a:xfrm>
        </p:spPr>
        <p:txBody>
          <a:bodyPr rtlCol="0">
            <a:normAutofit fontScale="77500" lnSpcReduction="20000"/>
          </a:bodyPr>
          <a:lstStyle/>
          <a:p>
            <a:pPr marL="0">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3-7</a:t>
            </a:r>
            <a:r>
              <a:rPr lang="zh-CN" altLang="en-US" dirty="0">
                <a:solidFill>
                  <a:srgbClr val="00B0F0"/>
                </a:solidFill>
                <a:latin typeface="微软雅黑" panose="020B0503020204020204" pitchFamily="34" charset="-122"/>
                <a:ea typeface="微软雅黑" panose="020B0503020204020204" pitchFamily="34" charset="-122"/>
              </a:rPr>
              <a:t>：</a:t>
            </a:r>
            <a:endParaRPr lang="en-US" altLang="zh-CN" dirty="0">
              <a:solidFill>
                <a:srgbClr val="00B0F0"/>
              </a:solidFill>
              <a:latin typeface="微软雅黑" panose="020B0503020204020204" pitchFamily="34" charset="-122"/>
              <a:ea typeface="微软雅黑" panose="020B0503020204020204" pitchFamily="34" charset="-122"/>
            </a:endParaRPr>
          </a:p>
          <a:p>
            <a:pPr marL="0" indent="0">
              <a:lnSpc>
                <a:spcPct val="120000"/>
              </a:lnSpc>
              <a:spcBef>
                <a:spcPts val="0"/>
              </a:spcBef>
              <a:buNone/>
              <a:defRPr/>
            </a:pP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11</a:t>
            </a:r>
            <a:r>
              <a:rPr lang="zh-CN" altLang="en-US" dirty="0">
                <a:solidFill>
                  <a:srgbClr val="00B0F0"/>
                </a:solidFill>
                <a:latin typeface="微软雅黑" panose="020B0503020204020204" pitchFamily="34" charset="-122"/>
                <a:ea typeface="微软雅黑" panose="020B0503020204020204" pitchFamily="34" charset="-122"/>
              </a:rPr>
              <a:t>月购入一台需要安装的设备，取得的增值税专用发票上注明的价款为</a:t>
            </a:r>
            <a:r>
              <a:rPr lang="en-US" altLang="zh-CN" dirty="0">
                <a:solidFill>
                  <a:srgbClr val="00B0F0"/>
                </a:solidFill>
                <a:latin typeface="微软雅黑" panose="020B0503020204020204" pitchFamily="34" charset="-122"/>
                <a:ea typeface="微软雅黑" panose="020B0503020204020204" pitchFamily="34" charset="-122"/>
              </a:rPr>
              <a:t>200 000</a:t>
            </a:r>
            <a:r>
              <a:rPr lang="zh-CN" altLang="en-US" dirty="0">
                <a:solidFill>
                  <a:srgbClr val="00B0F0"/>
                </a:solidFill>
                <a:latin typeface="微软雅黑" panose="020B0503020204020204" pitchFamily="34" charset="-122"/>
                <a:ea typeface="微软雅黑" panose="020B0503020204020204" pitchFamily="34" charset="-122"/>
              </a:rPr>
              <a:t>元，增值税税额为</a:t>
            </a:r>
            <a:r>
              <a:rPr lang="en-US" altLang="zh-CN" dirty="0">
                <a:solidFill>
                  <a:srgbClr val="00B0F0"/>
                </a:solidFill>
                <a:latin typeface="微软雅黑" panose="020B0503020204020204" pitchFamily="34" charset="-122"/>
                <a:ea typeface="微软雅黑" panose="020B0503020204020204" pitchFamily="34" charset="-122"/>
              </a:rPr>
              <a:t>26 000</a:t>
            </a:r>
            <a:r>
              <a:rPr lang="zh-CN" altLang="en-US" dirty="0">
                <a:solidFill>
                  <a:srgbClr val="00B0F0"/>
                </a:solidFill>
                <a:latin typeface="微软雅黑" panose="020B0503020204020204" pitchFamily="34" charset="-122"/>
                <a:ea typeface="微软雅黑" panose="020B0503020204020204" pitchFamily="34" charset="-122"/>
              </a:rPr>
              <a:t>元，支付安装费并取得增值税专用发票，注明安装费</a:t>
            </a:r>
            <a:r>
              <a:rPr lang="en-US" altLang="zh-CN" dirty="0">
                <a:solidFill>
                  <a:srgbClr val="00B0F0"/>
                </a:solidFill>
                <a:latin typeface="微软雅黑" panose="020B0503020204020204" pitchFamily="34" charset="-122"/>
                <a:ea typeface="微软雅黑" panose="020B0503020204020204" pitchFamily="34" charset="-122"/>
              </a:rPr>
              <a:t>40 000</a:t>
            </a:r>
            <a:r>
              <a:rPr lang="zh-CN" altLang="en-US" dirty="0">
                <a:solidFill>
                  <a:srgbClr val="00B0F0"/>
                </a:solidFill>
                <a:latin typeface="微软雅黑" panose="020B0503020204020204" pitchFamily="34" charset="-122"/>
                <a:ea typeface="微软雅黑" panose="020B0503020204020204" pitchFamily="34" charset="-122"/>
              </a:rPr>
              <a:t>元，税率</a:t>
            </a:r>
            <a:r>
              <a:rPr lang="en-US" altLang="zh-CN" dirty="0">
                <a:solidFill>
                  <a:srgbClr val="00B0F0"/>
                </a:solidFill>
                <a:latin typeface="微软雅黑" panose="020B0503020204020204" pitchFamily="34" charset="-122"/>
                <a:ea typeface="微软雅黑" panose="020B0503020204020204" pitchFamily="34" charset="-122"/>
              </a:rPr>
              <a:t>9%</a:t>
            </a:r>
            <a:r>
              <a:rPr lang="zh-CN" altLang="en-US" dirty="0">
                <a:solidFill>
                  <a:srgbClr val="00B0F0"/>
                </a:solidFill>
                <a:latin typeface="微软雅黑" panose="020B0503020204020204" pitchFamily="34" charset="-122"/>
                <a:ea typeface="微软雅黑" panose="020B0503020204020204" pitchFamily="34" charset="-122"/>
              </a:rPr>
              <a:t>，增值税税额</a:t>
            </a:r>
            <a:r>
              <a:rPr lang="en-US" altLang="zh-CN" dirty="0">
                <a:solidFill>
                  <a:srgbClr val="00B0F0"/>
                </a:solidFill>
                <a:latin typeface="微软雅黑" panose="020B0503020204020204" pitchFamily="34" charset="-122"/>
                <a:ea typeface="微软雅黑" panose="020B0503020204020204" pitchFamily="34" charset="-122"/>
              </a:rPr>
              <a:t>3 600</a:t>
            </a:r>
            <a:r>
              <a:rPr lang="zh-CN" altLang="en-US" dirty="0">
                <a:solidFill>
                  <a:srgbClr val="00B0F0"/>
                </a:solidFill>
                <a:latin typeface="微软雅黑" panose="020B0503020204020204" pitchFamily="34" charset="-122"/>
                <a:ea typeface="微软雅黑" panose="020B0503020204020204" pitchFamily="34" charset="-122"/>
              </a:rPr>
              <a:t>元。公司为增值税一般纳税人，有关会计分录如下：</a:t>
            </a:r>
          </a:p>
          <a:p>
            <a:pPr marL="0">
              <a:buNone/>
              <a:defRPr/>
            </a:pPr>
            <a:r>
              <a:rPr lang="zh-CN" altLang="en-US" dirty="0">
                <a:solidFill>
                  <a:srgbClr val="00B0F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）购入进行安装时：</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200 000</a:t>
            </a:r>
          </a:p>
          <a:p>
            <a:pPr marL="0">
              <a:buNone/>
              <a:defRPr/>
            </a:pPr>
            <a:r>
              <a:rPr lang="zh-CN" altLang="en-US" dirty="0">
                <a:latin typeface="微软雅黑" panose="020B0503020204020204" pitchFamily="34" charset="-122"/>
                <a:ea typeface="微软雅黑" panose="020B0503020204020204" pitchFamily="34" charset="-122"/>
              </a:rPr>
              <a:t>　　　　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 </a:t>
            </a:r>
            <a:r>
              <a:rPr lang="en-US" altLang="zh-CN" dirty="0">
                <a:latin typeface="微软雅黑" panose="020B0503020204020204" pitchFamily="34" charset="-122"/>
                <a:ea typeface="微软雅黑" panose="020B0503020204020204" pitchFamily="34" charset="-122"/>
              </a:rPr>
              <a:t>26 000</a:t>
            </a:r>
          </a:p>
          <a:p>
            <a:pPr marL="0">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226 000</a:t>
            </a:r>
          </a:p>
          <a:p>
            <a:pPr marL="0">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）支付安装费时：</a:t>
            </a:r>
          </a:p>
          <a:p>
            <a:pPr marL="0">
              <a:buNone/>
              <a:defRPr/>
            </a:pPr>
            <a:r>
              <a:rPr lang="zh-CN" altLang="en-US" dirty="0">
                <a:latin typeface="微软雅黑" panose="020B0503020204020204" pitchFamily="34" charset="-122"/>
                <a:ea typeface="微软雅黑" panose="020B0503020204020204" pitchFamily="34" charset="-122"/>
              </a:rPr>
              <a:t>　　借：在建工程　　　　　　　　　　　　 </a:t>
            </a:r>
            <a:r>
              <a:rPr lang="en-US" altLang="zh-CN" dirty="0">
                <a:latin typeface="微软雅黑" panose="020B0503020204020204" pitchFamily="34" charset="-122"/>
                <a:ea typeface="微软雅黑" panose="020B0503020204020204" pitchFamily="34" charset="-122"/>
              </a:rPr>
              <a:t>40 000</a:t>
            </a:r>
          </a:p>
          <a:p>
            <a:pPr marL="0">
              <a:buNone/>
              <a:defRPr/>
            </a:pPr>
            <a:r>
              <a:rPr lang="zh-CN" altLang="en-US" dirty="0">
                <a:latin typeface="微软雅黑" panose="020B0503020204020204" pitchFamily="34" charset="-122"/>
                <a:ea typeface="微软雅黑" panose="020B0503020204020204" pitchFamily="34" charset="-122"/>
              </a:rPr>
              <a:t>　　　　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　</a:t>
            </a:r>
            <a:r>
              <a:rPr lang="en-US" altLang="zh-CN" dirty="0">
                <a:latin typeface="微软雅黑" panose="020B0503020204020204" pitchFamily="34" charset="-122"/>
                <a:ea typeface="微软雅黑" panose="020B0503020204020204" pitchFamily="34" charset="-122"/>
              </a:rPr>
              <a:t>3 600</a:t>
            </a:r>
          </a:p>
          <a:p>
            <a:pPr marL="0">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43 600 </a:t>
            </a:r>
          </a:p>
          <a:p>
            <a:pPr marL="0">
              <a:buNone/>
              <a:defRP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）设备安装完毕交付使用时：</a:t>
            </a:r>
          </a:p>
          <a:p>
            <a:pPr marL="0">
              <a:buNone/>
              <a:defRPr/>
            </a:pPr>
            <a:r>
              <a:rPr lang="zh-CN" altLang="en-US" dirty="0">
                <a:latin typeface="微软雅黑" panose="020B0503020204020204" pitchFamily="34" charset="-122"/>
                <a:ea typeface="微软雅黑" panose="020B0503020204020204" pitchFamily="34" charset="-122"/>
              </a:rPr>
              <a:t>　　该设备的成本＝</a:t>
            </a:r>
            <a:r>
              <a:rPr lang="en-US" altLang="zh-CN" dirty="0">
                <a:latin typeface="微软雅黑" panose="020B0503020204020204" pitchFamily="34" charset="-122"/>
                <a:ea typeface="微软雅黑" panose="020B0503020204020204" pitchFamily="34" charset="-122"/>
              </a:rPr>
              <a:t>200 000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40 000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240 000</a:t>
            </a:r>
            <a:r>
              <a:rPr lang="zh-CN" altLang="en-US" dirty="0">
                <a:latin typeface="微软雅黑" panose="020B0503020204020204" pitchFamily="34" charset="-122"/>
                <a:ea typeface="微软雅黑" panose="020B0503020204020204" pitchFamily="34" charset="-122"/>
              </a:rPr>
              <a:t>（元）</a:t>
            </a:r>
          </a:p>
          <a:p>
            <a:pPr marL="0">
              <a:buNone/>
              <a:defRPr/>
            </a:pPr>
            <a:r>
              <a:rPr lang="zh-CN" altLang="en-US" dirty="0">
                <a:latin typeface="微软雅黑" panose="020B0503020204020204" pitchFamily="34" charset="-122"/>
                <a:ea typeface="微软雅黑" panose="020B0503020204020204" pitchFamily="34" charset="-122"/>
              </a:rPr>
              <a:t>　　借：固定资产　　　　　　　　　　　　</a:t>
            </a:r>
            <a:r>
              <a:rPr lang="en-US" altLang="zh-CN" dirty="0">
                <a:latin typeface="微软雅黑" panose="020B0503020204020204" pitchFamily="34" charset="-122"/>
                <a:ea typeface="微软雅黑" panose="020B0503020204020204" pitchFamily="34" charset="-122"/>
              </a:rPr>
              <a:t>240 000</a:t>
            </a:r>
          </a:p>
          <a:p>
            <a:pPr marL="0">
              <a:buNone/>
              <a:defRPr/>
            </a:pPr>
            <a:r>
              <a:rPr lang="zh-CN" altLang="en-US" dirty="0">
                <a:latin typeface="微软雅黑" panose="020B0503020204020204" pitchFamily="34" charset="-122"/>
                <a:ea typeface="微软雅黑" panose="020B0503020204020204" pitchFamily="34" charset="-122"/>
              </a:rPr>
              <a:t>　　　　贷：在建工程　　　　　　　　　　　　</a:t>
            </a:r>
            <a:r>
              <a:rPr lang="en-US" altLang="zh-CN" dirty="0">
                <a:latin typeface="微软雅黑" panose="020B0503020204020204" pitchFamily="34" charset="-122"/>
                <a:ea typeface="微软雅黑" panose="020B0503020204020204" pitchFamily="34" charset="-122"/>
              </a:rPr>
              <a:t>240 000</a:t>
            </a:r>
          </a:p>
          <a:p>
            <a:pPr marL="0">
              <a:buNone/>
              <a:defRPr/>
            </a:pPr>
            <a:endParaRPr lang="en-US" altLang="zh-CN"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1F10D9F5-4125-0D7E-7072-BD16442C7937}"/>
              </a:ext>
            </a:extLst>
          </p:cNvPr>
          <p:cNvSpPr>
            <a:spLocks noGrp="1" noChangeArrowheads="1"/>
          </p:cNvSpPr>
          <p:nvPr>
            <p:ph idx="1"/>
          </p:nvPr>
        </p:nvSpPr>
        <p:spPr>
          <a:xfrm>
            <a:off x="1703389" y="476251"/>
            <a:ext cx="8785225" cy="5040313"/>
          </a:xfrm>
        </p:spPr>
        <p:txBody>
          <a:bodyPr>
            <a:normAutofit lnSpcReduction="10000"/>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练习：</a:t>
            </a:r>
            <a:r>
              <a:rPr lang="en-US" altLang="zh-CN" sz="2400" dirty="0">
                <a:latin typeface="微软雅黑" panose="020B0503020204020204" pitchFamily="34" charset="-122"/>
                <a:ea typeface="微软雅黑" panose="020B0503020204020204" pitchFamily="34" charset="-122"/>
              </a:rPr>
              <a:t>2022</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生产企业正式成立，发生如下经济业务：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日甲、乙、丙三人分别约定出资比例</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，其中甲以</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万现金出资，乙以一批价值</a:t>
            </a:r>
            <a:r>
              <a:rPr lang="en-US" altLang="zh-CN" sz="2400" dirty="0">
                <a:latin typeface="微软雅黑" panose="020B0503020204020204" pitchFamily="34" charset="-122"/>
                <a:ea typeface="微软雅黑" panose="020B0503020204020204" pitchFamily="34" charset="-122"/>
              </a:rPr>
              <a:t>60</a:t>
            </a:r>
            <a:r>
              <a:rPr lang="zh-CN" altLang="en-US" sz="2400" dirty="0">
                <a:latin typeface="微软雅黑" panose="020B0503020204020204" pitchFamily="34" charset="-122"/>
                <a:ea typeface="微软雅黑" panose="020B0503020204020204" pitchFamily="34" charset="-122"/>
              </a:rPr>
              <a:t>万的原材料入股，丙以评估价值</a:t>
            </a:r>
            <a:r>
              <a:rPr lang="en-US" altLang="zh-CN" sz="2400" dirty="0">
                <a:latin typeface="微软雅黑" panose="020B0503020204020204" pitchFamily="34" charset="-122"/>
                <a:ea typeface="微软雅黑" panose="020B0503020204020204" pitchFamily="34" charset="-122"/>
              </a:rPr>
              <a:t>60</a:t>
            </a:r>
            <a:r>
              <a:rPr lang="zh-CN" altLang="en-US" sz="2400" dirty="0">
                <a:latin typeface="微软雅黑" panose="020B0503020204020204" pitchFamily="34" charset="-122"/>
                <a:ea typeface="微软雅黑" panose="020B0503020204020204" pitchFamily="34" charset="-122"/>
              </a:rPr>
              <a:t>万元的专利技术入股；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同日，由于扩建厂房需要从银行取得</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年期专门借款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万元，月利息</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万元，并约定到期一次还本付息；</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同日，用获得的银行借款购买扩建厂房所需的工程物资</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日厂房完工，在此期间领用工程物资</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万元，支付人工工资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日购买需要安装的生产设备一台，购买价款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万元，约定年末支付账款；同时用银行存款支付安装费用</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万元，当天设备交付使用。</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要求：分别计算厂房和生产设备的成本，并根据以上业务编制</a:t>
            </a:r>
            <a:r>
              <a:rPr lang="en-US" altLang="zh-CN" sz="2400" dirty="0">
                <a:solidFill>
                  <a:srgbClr val="FF0000"/>
                </a:solidFill>
                <a:latin typeface="微软雅黑" panose="020B0503020204020204" pitchFamily="34" charset="-122"/>
                <a:ea typeface="微软雅黑" panose="020B0503020204020204" pitchFamily="34" charset="-122"/>
              </a:rPr>
              <a:t>10</a:t>
            </a:r>
            <a:r>
              <a:rPr lang="zh-CN" altLang="en-US" sz="2400" dirty="0">
                <a:solidFill>
                  <a:srgbClr val="FF0000"/>
                </a:solidFill>
                <a:latin typeface="微软雅黑" panose="020B0503020204020204" pitchFamily="34" charset="-122"/>
                <a:ea typeface="微软雅黑" panose="020B0503020204020204" pitchFamily="34" charset="-122"/>
              </a:rPr>
              <a:t>月份会计分录及资产负债表。</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76FF879C-D3C2-632F-2369-2BFE4A4F1CA6}"/>
              </a:ext>
            </a:extLst>
          </p:cNvPr>
          <p:cNvSpPr>
            <a:spLocks noGrp="1" noChangeArrowheads="1"/>
          </p:cNvSpPr>
          <p:nvPr>
            <p:ph idx="1"/>
          </p:nvPr>
        </p:nvSpPr>
        <p:spPr>
          <a:xfrm>
            <a:off x="2135189" y="908050"/>
            <a:ext cx="7920037" cy="4800600"/>
          </a:xfrm>
        </p:spPr>
        <p:txBody>
          <a:bodyPr/>
          <a:lstStyle/>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日甲、乙、丙三人分别约定出资比例</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，其中甲以</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万现金出资，乙以一批价值</a:t>
            </a:r>
            <a:r>
              <a:rPr lang="en-US" altLang="zh-CN" sz="2400" dirty="0">
                <a:latin typeface="微软雅黑" panose="020B0503020204020204" pitchFamily="34" charset="-122"/>
                <a:ea typeface="微软雅黑" panose="020B0503020204020204" pitchFamily="34" charset="-122"/>
              </a:rPr>
              <a:t>60</a:t>
            </a:r>
            <a:r>
              <a:rPr lang="zh-CN" altLang="en-US" sz="2400" dirty="0">
                <a:latin typeface="微软雅黑" panose="020B0503020204020204" pitchFamily="34" charset="-122"/>
                <a:ea typeface="微软雅黑" panose="020B0503020204020204" pitchFamily="34" charset="-122"/>
              </a:rPr>
              <a:t>万的原材料入股，丙以评估价值</a:t>
            </a:r>
            <a:r>
              <a:rPr lang="en-US" altLang="zh-CN" sz="2400" dirty="0">
                <a:latin typeface="微软雅黑" panose="020B0503020204020204" pitchFamily="34" charset="-122"/>
                <a:ea typeface="微软雅黑" panose="020B0503020204020204" pitchFamily="34" charset="-122"/>
              </a:rPr>
              <a:t>60</a:t>
            </a:r>
            <a:r>
              <a:rPr lang="zh-CN" altLang="en-US" sz="2400" dirty="0">
                <a:latin typeface="微软雅黑" panose="020B0503020204020204" pitchFamily="34" charset="-122"/>
                <a:ea typeface="微软雅黑" panose="020B0503020204020204" pitchFamily="34" charset="-122"/>
              </a:rPr>
              <a:t>万元的专利技术入股，当日编制会计分录：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借：银行存款            </a:t>
            </a:r>
            <a:r>
              <a:rPr lang="en-US" altLang="zh-CN" sz="2400" dirty="0">
                <a:solidFill>
                  <a:srgbClr val="FF0000"/>
                </a:solidFill>
                <a:latin typeface="微软雅黑" panose="020B0503020204020204" pitchFamily="34" charset="-122"/>
                <a:ea typeface="微软雅黑" panose="020B0503020204020204" pitchFamily="34" charset="-122"/>
              </a:rPr>
              <a:t>100</a:t>
            </a: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原材料                 </a:t>
            </a:r>
            <a:r>
              <a:rPr lang="en-US" altLang="zh-CN" sz="2400" dirty="0">
                <a:solidFill>
                  <a:srgbClr val="FF0000"/>
                </a:solidFill>
                <a:latin typeface="微软雅黑" panose="020B0503020204020204" pitchFamily="34" charset="-122"/>
                <a:ea typeface="微软雅黑" panose="020B0503020204020204" pitchFamily="34" charset="-122"/>
              </a:rPr>
              <a:t>60</a:t>
            </a: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无形资产              </a:t>
            </a:r>
            <a:r>
              <a:rPr lang="en-US" altLang="zh-CN" sz="2400" dirty="0">
                <a:solidFill>
                  <a:srgbClr val="FF0000"/>
                </a:solidFill>
                <a:latin typeface="微软雅黑" panose="020B0503020204020204" pitchFamily="34" charset="-122"/>
                <a:ea typeface="微软雅黑" panose="020B0503020204020204" pitchFamily="34" charset="-122"/>
              </a:rPr>
              <a:t>60</a:t>
            </a: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贷：实收资本                </a:t>
            </a:r>
            <a:r>
              <a:rPr lang="en-US" altLang="zh-CN" sz="2400" dirty="0">
                <a:solidFill>
                  <a:srgbClr val="FF0000"/>
                </a:solidFill>
                <a:latin typeface="微软雅黑" panose="020B0503020204020204" pitchFamily="34" charset="-122"/>
                <a:ea typeface="微软雅黑" panose="020B0503020204020204" pitchFamily="34" charset="-122"/>
              </a:rPr>
              <a:t>200</a:t>
            </a: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资本公积                  </a:t>
            </a:r>
            <a:r>
              <a:rPr lang="en-US" altLang="zh-CN" sz="2400" dirty="0">
                <a:solidFill>
                  <a:srgbClr val="FF0000"/>
                </a:solidFill>
                <a:latin typeface="微软雅黑" panose="020B0503020204020204" pitchFamily="34" charset="-122"/>
                <a:ea typeface="微软雅黑" panose="020B0503020204020204" pitchFamily="34" charset="-122"/>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9B60A39-197E-C06C-DAAD-B688221B02AA}"/>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4579" name="Rectangle 3">
            <a:extLst>
              <a:ext uri="{FF2B5EF4-FFF2-40B4-BE49-F238E27FC236}">
                <a16:creationId xmlns:a16="http://schemas.microsoft.com/office/drawing/2014/main" id="{7E0A2A24-4BF1-53AF-5934-7E164B4C020C}"/>
              </a:ext>
            </a:extLst>
          </p:cNvPr>
          <p:cNvSpPr>
            <a:spLocks noGrp="1" noChangeArrowheads="1"/>
          </p:cNvSpPr>
          <p:nvPr>
            <p:ph idx="1"/>
          </p:nvPr>
        </p:nvSpPr>
        <p:spPr>
          <a:xfrm>
            <a:off x="2239963" y="862014"/>
            <a:ext cx="7345362" cy="5519737"/>
          </a:xfrm>
        </p:spPr>
        <p:txBody>
          <a:bodyPr/>
          <a:lstStyle/>
          <a:p>
            <a:pPr eaLnBrk="1" hangingPunct="1">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融资活动</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筹集资金（接受投资、取得借款），</a:t>
            </a:r>
          </a:p>
          <a:p>
            <a:pPr eaLnBrk="1" hangingPunct="1">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经营活动：</a:t>
            </a:r>
            <a:endParaRPr lang="en-US" altLang="zh-CN" sz="24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生产准备（购建固定资产）</a:t>
            </a:r>
            <a:endParaRPr lang="zh-CN" altLang="en-US" sz="24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购进材料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领用材料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工人利用设备对材</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料进行加工，计算人工费用和设备磨损费用</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发生广告费、设备维修等各项费用</a:t>
            </a:r>
            <a:r>
              <a:rPr lang="en-US" altLang="zh-CN"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产品完工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对外出售</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相关税费的计算和缴纳</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其他业务收入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成本和营业外收支</a:t>
            </a:r>
          </a:p>
          <a:p>
            <a:pPr eaLnBrk="1" hangingPunct="1">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对外投资：</a:t>
            </a:r>
          </a:p>
          <a:p>
            <a:pPr eaLnBrk="1" hangingPunct="1">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计算利润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缴纳所得税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利润分配</a:t>
            </a:r>
          </a:p>
        </p:txBody>
      </p:sp>
      <p:sp>
        <p:nvSpPr>
          <p:cNvPr id="24580" name="Rectangle 1026">
            <a:extLst>
              <a:ext uri="{FF2B5EF4-FFF2-40B4-BE49-F238E27FC236}">
                <a16:creationId xmlns:a16="http://schemas.microsoft.com/office/drawing/2014/main" id="{1FFC5850-446B-F113-0542-EF56CD0237EB}"/>
              </a:ext>
            </a:extLst>
          </p:cNvPr>
          <p:cNvSpPr txBox="1">
            <a:spLocks noChangeArrowheads="1"/>
          </p:cNvSpPr>
          <p:nvPr/>
        </p:nvSpPr>
        <p:spPr bwMode="auto">
          <a:xfrm>
            <a:off x="2212976" y="115888"/>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本章主要内容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0E3438D3-B7A4-D8AC-2D57-E2072934CE38}"/>
              </a:ext>
            </a:extLst>
          </p:cNvPr>
          <p:cNvSpPr>
            <a:spLocks noGrp="1" noChangeArrowheads="1"/>
          </p:cNvSpPr>
          <p:nvPr>
            <p:ph idx="1"/>
          </p:nvPr>
        </p:nvSpPr>
        <p:spPr>
          <a:xfrm>
            <a:off x="2135189" y="908050"/>
            <a:ext cx="7920037" cy="4800600"/>
          </a:xfrm>
        </p:spPr>
        <p:txBody>
          <a:bodyPr/>
          <a:lstStyle/>
          <a:p>
            <a:pPr marL="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同日，由于扩建厂房需要从银行取得</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年期专门借款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万元，月利息</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万元，并约定到期一次还本付息，当日编制会计分录：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借：银行存款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本金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同日，用获得的银行借款购买扩建厂房所需的工程物资</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借：工程物资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贷：银行存款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77550534-95AC-87FA-897C-014D4887468E}"/>
              </a:ext>
            </a:extLst>
          </p:cNvPr>
          <p:cNvSpPr>
            <a:spLocks noGrp="1" noChangeArrowheads="1"/>
          </p:cNvSpPr>
          <p:nvPr>
            <p:ph idx="1"/>
          </p:nvPr>
        </p:nvSpPr>
        <p:spPr>
          <a:xfrm>
            <a:off x="2135189" y="908050"/>
            <a:ext cx="7920037" cy="5473700"/>
          </a:xfrm>
        </p:spPr>
        <p:txBody>
          <a:bodyPr/>
          <a:lstStyle/>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日厂房完工，在此期间领用工程物资</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万元，支付人工工资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领用工程物资：</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借：在建工程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贷：工程物资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latin typeface="微软雅黑" panose="020B0503020204020204" pitchFamily="34" charset="-122"/>
                <a:ea typeface="微软雅黑" panose="020B0503020204020204" pitchFamily="34" charset="-122"/>
              </a:rPr>
              <a:t>计提职工薪酬：</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借：在建工程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贷：应付职工薪酬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r>
              <a:rPr lang="zh-CN" altLang="en-US" sz="2400" dirty="0">
                <a:latin typeface="微软雅黑" panose="020B0503020204020204" pitchFamily="34" charset="-122"/>
                <a:ea typeface="微软雅黑" panose="020B0503020204020204" pitchFamily="34" charset="-122"/>
              </a:rPr>
              <a:t>支付职工薪酬：</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借：应付职工薪酬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贷：银行存款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CFE3FD11-FF49-8689-0171-F27F704DE4A3}"/>
              </a:ext>
            </a:extLst>
          </p:cNvPr>
          <p:cNvSpPr>
            <a:spLocks noGrp="1" noChangeArrowheads="1"/>
          </p:cNvSpPr>
          <p:nvPr>
            <p:ph idx="1"/>
          </p:nvPr>
        </p:nvSpPr>
        <p:spPr>
          <a:xfrm>
            <a:off x="2135189" y="908050"/>
            <a:ext cx="7920037" cy="5473700"/>
          </a:xfrm>
        </p:spPr>
        <p:txBody>
          <a:bodyPr/>
          <a:lstStyle/>
          <a:p>
            <a:pPr marL="0">
              <a:buNone/>
            </a:pPr>
            <a:r>
              <a:rPr lang="zh-CN" altLang="en-US" sz="2400" dirty="0">
                <a:latin typeface="微软雅黑" panose="020B0503020204020204" pitchFamily="34" charset="-122"/>
                <a:ea typeface="微软雅黑" panose="020B0503020204020204" pitchFamily="34" charset="-122"/>
              </a:rPr>
              <a:t>专门化借款利息计入在建工程：</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借：在建工程                  </a:t>
            </a:r>
            <a:r>
              <a:rPr lang="en-US" altLang="zh-CN" sz="2400" dirty="0">
                <a:solidFill>
                  <a:srgbClr val="FF0000"/>
                </a:solidFill>
                <a:latin typeface="微软雅黑" panose="020B0503020204020204" pitchFamily="34" charset="-122"/>
                <a:ea typeface="微软雅黑" panose="020B0503020204020204" pitchFamily="34" charset="-122"/>
              </a:rPr>
              <a:t>0.2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贷：长期借款</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应计利息                </a:t>
            </a:r>
            <a:r>
              <a:rPr lang="en-US" altLang="zh-CN" sz="2400" dirty="0">
                <a:solidFill>
                  <a:srgbClr val="FF0000"/>
                </a:solidFill>
                <a:latin typeface="微软雅黑" panose="020B0503020204020204" pitchFamily="34" charset="-122"/>
                <a:ea typeface="微软雅黑" panose="020B0503020204020204" pitchFamily="34" charset="-122"/>
              </a:rPr>
              <a:t>0.2</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日厂房完工转入固定资产：</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借：固定资产</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厂房         </a:t>
            </a:r>
            <a:r>
              <a:rPr lang="en-US" altLang="zh-CN" sz="2400" dirty="0">
                <a:solidFill>
                  <a:srgbClr val="FF0000"/>
                </a:solidFill>
                <a:latin typeface="微软雅黑" panose="020B0503020204020204" pitchFamily="34" charset="-122"/>
                <a:ea typeface="微软雅黑" panose="020B0503020204020204" pitchFamily="34" charset="-122"/>
              </a:rPr>
              <a:t>12.2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贷：在建工程                </a:t>
            </a:r>
            <a:r>
              <a:rPr lang="en-US" altLang="zh-CN" sz="2400" dirty="0">
                <a:solidFill>
                  <a:srgbClr val="FF0000"/>
                </a:solidFill>
                <a:latin typeface="微软雅黑" panose="020B0503020204020204" pitchFamily="34" charset="-122"/>
                <a:ea typeface="微软雅黑" panose="020B0503020204020204" pitchFamily="34" charset="-122"/>
              </a:rPr>
              <a:t>           12.2</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071F05B0-C8EF-D0A2-DE61-D7FEADCF4D94}"/>
              </a:ext>
            </a:extLst>
          </p:cNvPr>
          <p:cNvSpPr>
            <a:spLocks noGrp="1" noChangeArrowheads="1"/>
          </p:cNvSpPr>
          <p:nvPr>
            <p:ph idx="1"/>
          </p:nvPr>
        </p:nvSpPr>
        <p:spPr>
          <a:xfrm>
            <a:off x="2135189" y="404813"/>
            <a:ext cx="7920037" cy="5473700"/>
          </a:xfrm>
        </p:spPr>
        <p:txBody>
          <a:bodyPr/>
          <a:lstStyle/>
          <a:p>
            <a:pPr marL="0">
              <a:buNone/>
            </a:pPr>
            <a:r>
              <a:rPr lang="en-US" altLang="zh-CN" sz="2400" dirty="0">
                <a:latin typeface="微软雅黑" panose="020B0503020204020204" pitchFamily="34" charset="-122"/>
                <a:ea typeface="微软雅黑" panose="020B0503020204020204" pitchFamily="34" charset="-122"/>
              </a:rPr>
              <a:t>5.10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日购买需要安装的生产设备一台，购买价款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万元，约定年末支付账款；同时用银行存款支付安装费用</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万元，当天设备交付使用，编制会计分录：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购入固定资产：</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借：在建工程</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生产设备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贷：应付账款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zh-CN" altLang="en-US" sz="2400" dirty="0">
                <a:latin typeface="微软雅黑" panose="020B0503020204020204" pitchFamily="34" charset="-122"/>
                <a:ea typeface="微软雅黑" panose="020B0503020204020204" pitchFamily="34" charset="-122"/>
              </a:rPr>
              <a:t>支付安装费用：</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借：在建工程</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生产设备         </a:t>
            </a:r>
            <a:r>
              <a:rPr lang="en-US" altLang="zh-CN" sz="2400" dirty="0">
                <a:solidFill>
                  <a:srgbClr val="FF0000"/>
                </a:solidFill>
                <a:latin typeface="微软雅黑" panose="020B0503020204020204" pitchFamily="34" charset="-122"/>
                <a:ea typeface="微软雅黑" panose="020B0503020204020204" pitchFamily="34" charset="-122"/>
              </a:rPr>
              <a:t>0.5</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贷：银行存款                              </a:t>
            </a:r>
            <a:r>
              <a:rPr lang="en-US" altLang="zh-CN" sz="2400" dirty="0">
                <a:solidFill>
                  <a:srgbClr val="FF0000"/>
                </a:solidFill>
                <a:latin typeface="微软雅黑" panose="020B0503020204020204" pitchFamily="34" charset="-122"/>
                <a:ea typeface="微软雅黑" panose="020B0503020204020204" pitchFamily="34" charset="-122"/>
              </a:rPr>
              <a:t>0.5</a:t>
            </a:r>
          </a:p>
          <a:p>
            <a:pPr marL="0">
              <a:buNone/>
            </a:pPr>
            <a:r>
              <a:rPr lang="zh-CN" altLang="en-US" sz="2400" dirty="0">
                <a:latin typeface="微软雅黑" panose="020B0503020204020204" pitchFamily="34" charset="-122"/>
                <a:ea typeface="微软雅黑" panose="020B0503020204020204" pitchFamily="34" charset="-122"/>
              </a:rPr>
              <a:t>生产设备交付使用：</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借：固定资产</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生产设备         </a:t>
            </a:r>
            <a:r>
              <a:rPr lang="en-US" altLang="zh-CN" sz="2400" dirty="0">
                <a:solidFill>
                  <a:srgbClr val="FF0000"/>
                </a:solidFill>
                <a:latin typeface="微软雅黑" panose="020B0503020204020204" pitchFamily="34" charset="-122"/>
                <a:ea typeface="微软雅黑" panose="020B0503020204020204" pitchFamily="34" charset="-122"/>
              </a:rPr>
              <a:t>10.5</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贷：在建工程</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生产设备          </a:t>
            </a:r>
            <a:r>
              <a:rPr lang="en-US" altLang="zh-CN" sz="2400" dirty="0">
                <a:solidFill>
                  <a:srgbClr val="FF0000"/>
                </a:solidFill>
                <a:latin typeface="微软雅黑" panose="020B0503020204020204" pitchFamily="34" charset="-122"/>
                <a:ea typeface="微软雅黑" panose="020B0503020204020204" pitchFamily="34" charset="-122"/>
              </a:rPr>
              <a:t>10.5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C98041D-4CFC-0D4D-6006-B6A68D984DF2}"/>
              </a:ext>
            </a:extLst>
          </p:cNvPr>
          <p:cNvGraphicFramePr>
            <a:graphicFrameLocks noGrp="1"/>
          </p:cNvGraphicFramePr>
          <p:nvPr/>
        </p:nvGraphicFramePr>
        <p:xfrm>
          <a:off x="1847851" y="908050"/>
          <a:ext cx="8569325" cy="3170240"/>
        </p:xfrm>
        <a:graphic>
          <a:graphicData uri="http://schemas.openxmlformats.org/drawingml/2006/table">
            <a:tbl>
              <a:tblPr firstRow="1" bandRow="1">
                <a:tableStyleId>{85BE263C-DBD7-4A20-BB59-AAB30ACAA65A}</a:tableStyleId>
              </a:tblPr>
              <a:tblGrid>
                <a:gridCol w="1727870">
                  <a:extLst>
                    <a:ext uri="{9D8B030D-6E8A-4147-A177-3AD203B41FA5}">
                      <a16:colId xmlns:a16="http://schemas.microsoft.com/office/drawing/2014/main" val="20000"/>
                    </a:ext>
                  </a:extLst>
                </a:gridCol>
                <a:gridCol w="2520787">
                  <a:extLst>
                    <a:ext uri="{9D8B030D-6E8A-4147-A177-3AD203B41FA5}">
                      <a16:colId xmlns:a16="http://schemas.microsoft.com/office/drawing/2014/main" val="20001"/>
                    </a:ext>
                  </a:extLst>
                </a:gridCol>
                <a:gridCol w="2808434">
                  <a:extLst>
                    <a:ext uri="{9D8B030D-6E8A-4147-A177-3AD203B41FA5}">
                      <a16:colId xmlns:a16="http://schemas.microsoft.com/office/drawing/2014/main" val="20002"/>
                    </a:ext>
                  </a:extLst>
                </a:gridCol>
                <a:gridCol w="1512234">
                  <a:extLst>
                    <a:ext uri="{9D8B030D-6E8A-4147-A177-3AD203B41FA5}">
                      <a16:colId xmlns:a16="http://schemas.microsoft.com/office/drawing/2014/main" val="20003"/>
                    </a:ext>
                  </a:extLst>
                </a:gridCol>
              </a:tblGrid>
              <a:tr h="39628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a:t>
                      </a:r>
                    </a:p>
                  </a:txBody>
                  <a:tcPr marL="91444" marR="91444" marT="45725" marB="45725"/>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5" marB="45725">
                    <a:lnR w="12700" cap="flat" cmpd="sng" algn="ctr">
                      <a:solidFill>
                        <a:schemeClr val="tx1"/>
                      </a:solidFill>
                      <a:prstDash val="solid"/>
                      <a:round/>
                      <a:headEnd type="none" w="med" len="med"/>
                      <a:tailEnd type="none" w="med" len="med"/>
                    </a:lnR>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期末余额</a:t>
                      </a:r>
                    </a:p>
                  </a:txBody>
                  <a:tcPr marL="91444" marR="91444" marT="45725" marB="45725"/>
                </a:tc>
                <a:extLst>
                  <a:ext uri="{0D108BD9-81ED-4DB2-BD59-A6C34878D82A}">
                    <a16:rowId xmlns:a16="http://schemas.microsoft.com/office/drawing/2014/main" val="10000"/>
                  </a:ext>
                </a:extLst>
              </a:tr>
              <a:tr h="396280">
                <a:tc>
                  <a:txBody>
                    <a:bodyPr/>
                    <a:lstStyle/>
                    <a:p>
                      <a:pPr marL="0" algn="l" defTabSz="457200" rtl="0" eaLnBrk="1" latinLnBrk="0" hangingPunct="1"/>
                      <a:r>
                        <a:rPr lang="zh-CN" altLang="en-US"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货币资金</a:t>
                      </a:r>
                    </a:p>
                  </a:txBody>
                  <a:tcPr marL="91444" marR="91444" marT="45725" marB="45725"/>
                </a:tc>
                <a:tc>
                  <a:txBody>
                    <a:bodyPr/>
                    <a:lstStyle/>
                    <a:p>
                      <a:pPr marL="0" algn="ctr" defTabSz="457200" rtl="0" eaLnBrk="1" latinLnBrk="0" hangingPunct="1"/>
                      <a:r>
                        <a:rPr lang="en-US" altLang="zh-CN"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100+10-10-2-0.5=97.5</a:t>
                      </a:r>
                      <a:endParaRPr lang="zh-CN" altLang="en-US"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zh-CN" altLang="en-US"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应付账款</a:t>
                      </a:r>
                    </a:p>
                  </a:txBody>
                  <a:tcPr marL="91444" marR="91444" marT="45725" marB="45725">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altLang="zh-CN"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sz="200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1"/>
                  </a:ext>
                </a:extLst>
              </a:tr>
              <a:tr h="396280">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原材料</a:t>
                      </a:r>
                    </a:p>
                  </a:txBody>
                  <a:tcPr marL="91444" marR="91444" marT="45725" marB="45725"/>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长期借款</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2"/>
                  </a:ext>
                </a:extLst>
              </a:tr>
              <a:tr h="396280">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无形资产</a:t>
                      </a:r>
                    </a:p>
                  </a:txBody>
                  <a:tcPr marL="91444" marR="91444" marT="45725" marB="45725"/>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负债合计</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3"/>
                  </a:ext>
                </a:extLst>
              </a:tr>
              <a:tr h="396280">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固定资产</a:t>
                      </a:r>
                    </a:p>
                  </a:txBody>
                  <a:tcPr marL="91444" marR="91444" marT="45725" marB="45725"/>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12.2+10.5=22.7</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实收资本</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4"/>
                  </a:ext>
                </a:extLst>
              </a:tr>
              <a:tr h="396280">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资本公积</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5"/>
                  </a:ext>
                </a:extLst>
              </a:tr>
              <a:tr h="396280">
                <a:tc>
                  <a:txBody>
                    <a:bodyPr/>
                    <a:lstStyle/>
                    <a:p>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tc>
                  <a:txBody>
                    <a:bodyPr/>
                    <a:lstStyle/>
                    <a:p>
                      <a:pPr algn="ct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所有者权益合计</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6"/>
                  </a:ext>
                </a:extLst>
              </a:tr>
              <a:tr h="3962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资产合计</a:t>
                      </a:r>
                    </a:p>
                  </a:txBody>
                  <a:tcPr marL="91444" marR="91444" marT="45725" marB="45725"/>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240.2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lnR w="12700" cap="flat" cmpd="sng" algn="ctr">
                      <a:solidFill>
                        <a:schemeClr val="tx1"/>
                      </a:solidFill>
                      <a:prstDash val="solid"/>
                      <a:round/>
                      <a:headEnd type="none" w="med" len="med"/>
                      <a:tailEnd type="none" w="med" len="med"/>
                    </a:lnR>
                  </a:tcPr>
                </a:tc>
                <a:tc>
                  <a:txBody>
                    <a:bodyPr/>
                    <a:lstStyle/>
                    <a:p>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负债及所有者权益合计</a:t>
                      </a:r>
                    </a:p>
                  </a:txBody>
                  <a:tcPr marL="91444" marR="91444" marT="45725" marB="45725">
                    <a:lnL w="12700" cap="flat" cmpd="sng" algn="ctr">
                      <a:solidFill>
                        <a:schemeClr val="tx1"/>
                      </a:solidFill>
                      <a:prstDash val="solid"/>
                      <a:round/>
                      <a:headEnd type="none" w="med" len="med"/>
                      <a:tailEnd type="none" w="med" len="med"/>
                    </a:ln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240.2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5" marB="45725"/>
                </a:tc>
                <a:extLst>
                  <a:ext uri="{0D108BD9-81ED-4DB2-BD59-A6C34878D82A}">
                    <a16:rowId xmlns:a16="http://schemas.microsoft.com/office/drawing/2014/main" val="10007"/>
                  </a:ext>
                </a:extLst>
              </a:tr>
            </a:tbl>
          </a:graphicData>
        </a:graphic>
      </p:graphicFrame>
      <p:sp>
        <p:nvSpPr>
          <p:cNvPr id="53287" name="Rectangle 2">
            <a:extLst>
              <a:ext uri="{FF2B5EF4-FFF2-40B4-BE49-F238E27FC236}">
                <a16:creationId xmlns:a16="http://schemas.microsoft.com/office/drawing/2014/main" id="{087560E7-A0E8-582C-0C33-1C72D7126A6E}"/>
              </a:ext>
            </a:extLst>
          </p:cNvPr>
          <p:cNvSpPr>
            <a:spLocks noGrp="1" noChangeArrowheads="1"/>
          </p:cNvSpPr>
          <p:nvPr>
            <p:ph type="title"/>
          </p:nvPr>
        </p:nvSpPr>
        <p:spPr>
          <a:xfrm>
            <a:off x="3792538" y="333376"/>
            <a:ext cx="4679950" cy="574675"/>
          </a:xfrm>
        </p:spPr>
        <p:txBody>
          <a:bodyPr/>
          <a:lstStyle/>
          <a:p>
            <a:pPr eaLnBrk="1" hangingPunct="1"/>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2022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日资产负债表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347A3C7B-D4CC-7F17-A326-6056C355E4D9}"/>
              </a:ext>
            </a:extLst>
          </p:cNvPr>
          <p:cNvSpPr>
            <a:spLocks noGrp="1" noChangeArrowheads="1"/>
          </p:cNvSpPr>
          <p:nvPr>
            <p:ph idx="1"/>
          </p:nvPr>
        </p:nvSpPr>
        <p:spPr>
          <a:xfrm>
            <a:off x="2135189" y="476250"/>
            <a:ext cx="8137525" cy="6121400"/>
          </a:xfrm>
        </p:spPr>
        <p:txBody>
          <a:bodyPr rtlCol="0">
            <a:normAutofit/>
          </a:bodyPr>
          <a:lstStyle/>
          <a:p>
            <a:pPr marL="0">
              <a:buNone/>
              <a:defRPr/>
            </a:pPr>
            <a:r>
              <a:rPr lang="zh-CN" altLang="en-US" dirty="0">
                <a:latin typeface="微软雅黑" panose="020B0503020204020204" pitchFamily="34" charset="-122"/>
                <a:ea typeface="微软雅黑" panose="020B0503020204020204" pitchFamily="34" charset="-122"/>
              </a:rPr>
              <a:t>总结：自行建造固定资产的核算</a:t>
            </a:r>
            <a:endParaRPr lang="en-US" altLang="zh-CN"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通过“在建工程”核算</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领用工程物资、计提人工工资、支付相关费用</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借：在建工程             </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贷：工程物资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应付职工薪酬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银行存款</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完工交付使用</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借：固定资产 </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贷：在建工程              </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54BE74C-B8EA-3864-789B-8C4509442743}"/>
              </a:ext>
            </a:extLst>
          </p:cNvPr>
          <p:cNvSpPr>
            <a:spLocks noGrp="1" noChangeArrowheads="1"/>
          </p:cNvSpPr>
          <p:nvPr>
            <p:ph idx="1"/>
          </p:nvPr>
        </p:nvSpPr>
        <p:spPr>
          <a:xfrm>
            <a:off x="2135189" y="188913"/>
            <a:ext cx="7756525" cy="6553200"/>
          </a:xfrm>
        </p:spPr>
        <p:txBody>
          <a:bodyPr rtlCol="0">
            <a:normAutofit fontScale="92500" lnSpcReduction="10000"/>
          </a:bodyPr>
          <a:lstStyle/>
          <a:p>
            <a:pPr marL="0" indent="0">
              <a:buNone/>
              <a:defRPr/>
            </a:pPr>
            <a:r>
              <a:rPr lang="zh-CN" altLang="en-US" sz="3000" dirty="0">
                <a:latin typeface="微软雅黑" panose="020B0503020204020204" pitchFamily="34" charset="-122"/>
                <a:ea typeface="微软雅黑" panose="020B0503020204020204" pitchFamily="34" charset="-122"/>
              </a:rPr>
              <a:t>总结：外购固定资产的核算</a:t>
            </a: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不需要安装</a:t>
            </a:r>
            <a:endParaRPr lang="en-US" altLang="zh-CN" sz="26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借：固定资产</a:t>
            </a:r>
          </a:p>
          <a:p>
            <a:pPr>
              <a:buNone/>
              <a:defRPr/>
            </a:pPr>
            <a:r>
              <a:rPr lang="zh-CN" altLang="en-US" sz="2600" dirty="0">
                <a:latin typeface="微软雅黑" panose="020B0503020204020204" pitchFamily="34" charset="-122"/>
                <a:ea typeface="微软雅黑" panose="020B0503020204020204" pitchFamily="34" charset="-122"/>
              </a:rPr>
              <a:t>       贷：银行存款</a:t>
            </a:r>
            <a:endParaRPr lang="en-US" altLang="zh-CN" sz="2600" dirty="0">
              <a:latin typeface="微软雅黑" panose="020B0503020204020204" pitchFamily="34" charset="-122"/>
              <a:ea typeface="微软雅黑" panose="020B0503020204020204" pitchFamily="34" charset="-122"/>
            </a:endParaRPr>
          </a:p>
          <a:p>
            <a:pPr>
              <a:buNone/>
              <a:defRPr/>
            </a:pPr>
            <a:endParaRPr lang="zh-CN" altLang="en-US" sz="2600" dirty="0">
              <a:latin typeface="微软雅黑" panose="020B0503020204020204" pitchFamily="34" charset="-122"/>
              <a:ea typeface="微软雅黑" panose="020B0503020204020204" pitchFamily="34" charset="-122"/>
            </a:endParaRPr>
          </a:p>
          <a:p>
            <a:pPr>
              <a:buNone/>
              <a:defRPr/>
            </a:pPr>
            <a:r>
              <a:rPr lang="zh-CN" altLang="en-US" sz="2600" dirty="0">
                <a:solidFill>
                  <a:srgbClr val="00B0F0"/>
                </a:solidFill>
                <a:latin typeface="微软雅黑" panose="020B0503020204020204" pitchFamily="34" charset="-122"/>
                <a:ea typeface="微软雅黑" panose="020B0503020204020204" pitchFamily="34" charset="-122"/>
              </a:rPr>
              <a:t>需要安装</a:t>
            </a:r>
            <a:r>
              <a:rPr lang="en-US" altLang="zh-CN" sz="2600" dirty="0">
                <a:solidFill>
                  <a:srgbClr val="00B0F0"/>
                </a:solidFill>
                <a:latin typeface="微软雅黑" panose="020B0503020204020204" pitchFamily="34" charset="-122"/>
                <a:ea typeface="微软雅黑" panose="020B0503020204020204" pitchFamily="34" charset="-122"/>
              </a:rPr>
              <a:t>:</a:t>
            </a:r>
          </a:p>
          <a:p>
            <a:pPr>
              <a:buNone/>
              <a:defRPr/>
            </a:pPr>
            <a:r>
              <a:rPr lang="en-US" altLang="zh-CN" sz="2600" dirty="0">
                <a:latin typeface="微软雅黑" panose="020B0503020204020204" pitchFamily="34" charset="-122"/>
                <a:ea typeface="微软雅黑" panose="020B0503020204020204" pitchFamily="34" charset="-122"/>
              </a:rPr>
              <a:t>1.</a:t>
            </a:r>
            <a:r>
              <a:rPr lang="zh-CN" altLang="en-US" sz="2600" dirty="0">
                <a:latin typeface="微软雅黑" panose="020B0503020204020204" pitchFamily="34" charset="-122"/>
                <a:ea typeface="微软雅黑" panose="020B0503020204020204" pitchFamily="34" charset="-122"/>
              </a:rPr>
              <a:t>购入</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借：在建工程</a:t>
            </a:r>
          </a:p>
          <a:p>
            <a:pPr>
              <a:buNone/>
              <a:defRPr/>
            </a:pPr>
            <a:r>
              <a:rPr lang="zh-CN" altLang="en-US" sz="2600" dirty="0">
                <a:latin typeface="微软雅黑" panose="020B0503020204020204" pitchFamily="34" charset="-122"/>
                <a:ea typeface="微软雅黑" panose="020B0503020204020204" pitchFamily="34" charset="-122"/>
              </a:rPr>
              <a:t>       贷：银行存款</a:t>
            </a:r>
          </a:p>
          <a:p>
            <a:pPr>
              <a:buNone/>
              <a:defRPr/>
            </a:pPr>
            <a:r>
              <a:rPr lang="en-US" altLang="zh-CN" sz="2600" dirty="0">
                <a:latin typeface="微软雅黑" panose="020B0503020204020204" pitchFamily="34" charset="-122"/>
                <a:ea typeface="微软雅黑" panose="020B0503020204020204" pitchFamily="34" charset="-122"/>
              </a:rPr>
              <a:t>2.</a:t>
            </a:r>
            <a:r>
              <a:rPr lang="zh-CN" altLang="en-US" sz="2600" dirty="0">
                <a:latin typeface="微软雅黑" panose="020B0503020204020204" pitchFamily="34" charset="-122"/>
                <a:ea typeface="微软雅黑" panose="020B0503020204020204" pitchFamily="34" charset="-122"/>
              </a:rPr>
              <a:t>支付安装费</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借：在建工程</a:t>
            </a:r>
          </a:p>
          <a:p>
            <a:pPr>
              <a:buNone/>
              <a:defRPr/>
            </a:pPr>
            <a:r>
              <a:rPr lang="zh-CN" altLang="en-US" sz="2600" dirty="0">
                <a:latin typeface="微软雅黑" panose="020B0503020204020204" pitchFamily="34" charset="-122"/>
                <a:ea typeface="微软雅黑" panose="020B0503020204020204" pitchFamily="34" charset="-122"/>
              </a:rPr>
              <a:t>       贷：银行存款</a:t>
            </a:r>
          </a:p>
          <a:p>
            <a:pPr>
              <a:buNone/>
              <a:defRPr/>
            </a:pP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交付使用</a:t>
            </a:r>
            <a:endParaRPr lang="en-US" altLang="zh-CN" sz="2600" dirty="0">
              <a:latin typeface="微软雅黑" panose="020B0503020204020204" pitchFamily="34" charset="-122"/>
              <a:ea typeface="微软雅黑" panose="020B0503020204020204" pitchFamily="34" charset="-122"/>
            </a:endParaRPr>
          </a:p>
          <a:p>
            <a:pPr>
              <a:buNone/>
              <a:defRPr/>
            </a:pPr>
            <a:r>
              <a:rPr lang="zh-CN" altLang="en-US" sz="2600" dirty="0">
                <a:latin typeface="微软雅黑" panose="020B0503020204020204" pitchFamily="34" charset="-122"/>
                <a:ea typeface="微软雅黑" panose="020B0503020204020204" pitchFamily="34" charset="-122"/>
              </a:rPr>
              <a:t>借：固定资产</a:t>
            </a:r>
          </a:p>
          <a:p>
            <a:pPr>
              <a:buNone/>
              <a:defRPr/>
            </a:pPr>
            <a:r>
              <a:rPr lang="zh-CN" altLang="en-US" sz="2600" dirty="0">
                <a:latin typeface="微软雅黑" panose="020B0503020204020204" pitchFamily="34" charset="-122"/>
                <a:ea typeface="微软雅黑" panose="020B0503020204020204" pitchFamily="34" charset="-122"/>
              </a:rPr>
              <a:t>       贷：在建工程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82A3B62-137A-8330-A6D4-BADF77913266}"/>
              </a:ext>
            </a:extLst>
          </p:cNvPr>
          <p:cNvSpPr>
            <a:spLocks noGrp="1" noChangeArrowheads="1"/>
          </p:cNvSpPr>
          <p:nvPr>
            <p:ph idx="1"/>
          </p:nvPr>
        </p:nvSpPr>
        <p:spPr>
          <a:xfrm>
            <a:off x="2513013" y="1484313"/>
            <a:ext cx="7345362" cy="360045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生产经营活动的起点：原材料采购</a:t>
            </a:r>
            <a:endParaRPr lang="en-US" altLang="zh-CN" dirty="0">
              <a:latin typeface="微软雅黑" panose="020B0503020204020204" pitchFamily="34" charset="-122"/>
              <a:ea typeface="微软雅黑" panose="020B0503020204020204" pitchFamily="34" charset="-122"/>
            </a:endParaRPr>
          </a:p>
          <a:p>
            <a:pPr marL="0" indent="0">
              <a:buNone/>
              <a:defRPr/>
            </a:pP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dirty="0">
                <a:latin typeface="微软雅黑" panose="020B0503020204020204" pitchFamily="34" charset="-122"/>
                <a:ea typeface="微软雅黑" panose="020B0503020204020204" pitchFamily="34" charset="-122"/>
              </a:rPr>
              <a:t>常见付款方式：</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即时付款：一手给钱一手拿货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提前预付款：先给钱后拿货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信用赊购：先拿货后给钱</a:t>
            </a:r>
            <a:endParaRPr lang="en-US" altLang="zh-CN" sz="2400" dirty="0">
              <a:latin typeface="微软雅黑" panose="020B0503020204020204" pitchFamily="34" charset="-122"/>
              <a:ea typeface="微软雅黑" panose="020B0503020204020204" pitchFamily="34" charset="-122"/>
            </a:endParaRPr>
          </a:p>
        </p:txBody>
      </p:sp>
      <p:sp>
        <p:nvSpPr>
          <p:cNvPr id="65539" name="Rectangle 2">
            <a:extLst>
              <a:ext uri="{FF2B5EF4-FFF2-40B4-BE49-F238E27FC236}">
                <a16:creationId xmlns:a16="http://schemas.microsoft.com/office/drawing/2014/main" id="{367C0027-F41C-DCCF-FAF4-321BBD1E2732}"/>
              </a:ext>
            </a:extLst>
          </p:cNvPr>
          <p:cNvSpPr>
            <a:spLocks noGrp="1" noChangeArrowheads="1"/>
          </p:cNvSpPr>
          <p:nvPr>
            <p:ph type="title"/>
          </p:nvPr>
        </p:nvSpPr>
        <p:spPr>
          <a:xfrm>
            <a:off x="2495550" y="476251"/>
            <a:ext cx="6859588"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65540" name="Rectangle 3">
            <a:extLst>
              <a:ext uri="{FF2B5EF4-FFF2-40B4-BE49-F238E27FC236}">
                <a16:creationId xmlns:a16="http://schemas.microsoft.com/office/drawing/2014/main" id="{AB9AB399-36D4-D797-CCF1-969EF7723329}"/>
              </a:ext>
            </a:extLst>
          </p:cNvPr>
          <p:cNvSpPr txBox="1">
            <a:spLocks noChangeArrowheads="1"/>
          </p:cNvSpPr>
          <p:nvPr/>
        </p:nvSpPr>
        <p:spPr bwMode="auto">
          <a:xfrm>
            <a:off x="7751763" y="3141663"/>
            <a:ext cx="14541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银行存款</a:t>
            </a:r>
          </a:p>
        </p:txBody>
      </p:sp>
      <p:sp>
        <p:nvSpPr>
          <p:cNvPr id="65541" name="Rectangle 3">
            <a:extLst>
              <a:ext uri="{FF2B5EF4-FFF2-40B4-BE49-F238E27FC236}">
                <a16:creationId xmlns:a16="http://schemas.microsoft.com/office/drawing/2014/main" id="{249ACF44-B770-EE65-D591-FC56591BEBA5}"/>
              </a:ext>
            </a:extLst>
          </p:cNvPr>
          <p:cNvSpPr txBox="1">
            <a:spLocks noChangeArrowheads="1"/>
          </p:cNvSpPr>
          <p:nvPr/>
        </p:nvSpPr>
        <p:spPr bwMode="auto">
          <a:xfrm>
            <a:off x="7751763" y="3619501"/>
            <a:ext cx="1454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预付账款</a:t>
            </a:r>
          </a:p>
        </p:txBody>
      </p:sp>
      <p:sp>
        <p:nvSpPr>
          <p:cNvPr id="65542" name="Rectangle 3">
            <a:extLst>
              <a:ext uri="{FF2B5EF4-FFF2-40B4-BE49-F238E27FC236}">
                <a16:creationId xmlns:a16="http://schemas.microsoft.com/office/drawing/2014/main" id="{40D671F4-6E2C-AFBB-94B7-F0764685E12B}"/>
              </a:ext>
            </a:extLst>
          </p:cNvPr>
          <p:cNvSpPr txBox="1">
            <a:spLocks noChangeArrowheads="1"/>
          </p:cNvSpPr>
          <p:nvPr/>
        </p:nvSpPr>
        <p:spPr bwMode="auto">
          <a:xfrm>
            <a:off x="7751763" y="4097338"/>
            <a:ext cx="14541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应付账款</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48B5597E-246A-27FB-02EF-E99C98B1BA37}"/>
              </a:ext>
            </a:extLst>
          </p:cNvPr>
          <p:cNvSpPr>
            <a:spLocks noGrp="1" noChangeArrowheads="1"/>
          </p:cNvSpPr>
          <p:nvPr>
            <p:ph idx="1"/>
          </p:nvPr>
        </p:nvSpPr>
        <p:spPr>
          <a:xfrm>
            <a:off x="2135189" y="1484313"/>
            <a:ext cx="8281987" cy="360045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原材料采购涉及的常见会计科目和账户：</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在途物资：表示货款已付但尚未验收入库的物资采购成本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原材料</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银行存款</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预付账款</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应付账款</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应交税费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应交增值税</a:t>
            </a:r>
            <a:endParaRPr lang="en-US" altLang="zh-CN" sz="2400" dirty="0">
              <a:latin typeface="微软雅黑" panose="020B0503020204020204" pitchFamily="34" charset="-122"/>
              <a:ea typeface="微软雅黑" panose="020B0503020204020204" pitchFamily="34" charset="-122"/>
            </a:endParaRPr>
          </a:p>
        </p:txBody>
      </p:sp>
      <p:sp>
        <p:nvSpPr>
          <p:cNvPr id="66563" name="Rectangle 2">
            <a:extLst>
              <a:ext uri="{FF2B5EF4-FFF2-40B4-BE49-F238E27FC236}">
                <a16:creationId xmlns:a16="http://schemas.microsoft.com/office/drawing/2014/main" id="{46B9F64C-4575-FD6A-D92A-95288AB405C4}"/>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82D82991-FCB2-2091-8924-2EBFD533106B}"/>
              </a:ext>
            </a:extLst>
          </p:cNvPr>
          <p:cNvSpPr>
            <a:spLocks noGrp="1" noChangeArrowheads="1"/>
          </p:cNvSpPr>
          <p:nvPr>
            <p:ph idx="1"/>
          </p:nvPr>
        </p:nvSpPr>
        <p:spPr>
          <a:xfrm>
            <a:off x="2135189" y="1484314"/>
            <a:ext cx="8281987" cy="2376487"/>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在途物资</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核算货款已付但尚未验收入库的物资采购成本，包含购买价款、运输费、装卸费、保险费、包装费、仓储费、运输途中的合理损耗、入库前的挑选整理费以及按规定应计入成本的税金及其他费用。</a:t>
            </a:r>
            <a:endParaRPr lang="en-US" altLang="zh-CN" sz="2400">
              <a:latin typeface="微软雅黑" panose="020B0503020204020204" pitchFamily="34" charset="-122"/>
              <a:ea typeface="微软雅黑" panose="020B0503020204020204" pitchFamily="34" charset="-122"/>
            </a:endParaRPr>
          </a:p>
        </p:txBody>
      </p:sp>
      <p:sp>
        <p:nvSpPr>
          <p:cNvPr id="67587" name="Rectangle 2">
            <a:extLst>
              <a:ext uri="{FF2B5EF4-FFF2-40B4-BE49-F238E27FC236}">
                <a16:creationId xmlns:a16="http://schemas.microsoft.com/office/drawing/2014/main" id="{4F20C0AA-C57B-05A3-7C9A-196B0AE19356}"/>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67588" name="Text Box 10">
            <a:extLst>
              <a:ext uri="{FF2B5EF4-FFF2-40B4-BE49-F238E27FC236}">
                <a16:creationId xmlns:a16="http://schemas.microsoft.com/office/drawing/2014/main" id="{4ECC662E-670E-9562-631A-C8DEE31A5967}"/>
              </a:ext>
            </a:extLst>
          </p:cNvPr>
          <p:cNvSpPr txBox="1">
            <a:spLocks noChangeArrowheads="1"/>
          </p:cNvSpPr>
          <p:nvPr/>
        </p:nvSpPr>
        <p:spPr bwMode="auto">
          <a:xfrm>
            <a:off x="5303839" y="3494089"/>
            <a:ext cx="22320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在途物资</a:t>
            </a:r>
          </a:p>
        </p:txBody>
      </p:sp>
      <p:sp>
        <p:nvSpPr>
          <p:cNvPr id="67589" name="Line 12">
            <a:extLst>
              <a:ext uri="{FF2B5EF4-FFF2-40B4-BE49-F238E27FC236}">
                <a16:creationId xmlns:a16="http://schemas.microsoft.com/office/drawing/2014/main" id="{23BB2F28-7B40-B143-3852-91EF84407601}"/>
              </a:ext>
            </a:extLst>
          </p:cNvPr>
          <p:cNvSpPr>
            <a:spLocks noChangeShapeType="1"/>
          </p:cNvSpPr>
          <p:nvPr/>
        </p:nvSpPr>
        <p:spPr bwMode="auto">
          <a:xfrm>
            <a:off x="3211513" y="4044950"/>
            <a:ext cx="573405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0" name="Line 13">
            <a:extLst>
              <a:ext uri="{FF2B5EF4-FFF2-40B4-BE49-F238E27FC236}">
                <a16:creationId xmlns:a16="http://schemas.microsoft.com/office/drawing/2014/main" id="{0352300B-C20A-DED7-5A48-031D46AEB755}"/>
              </a:ext>
            </a:extLst>
          </p:cNvPr>
          <p:cNvSpPr>
            <a:spLocks noChangeShapeType="1"/>
          </p:cNvSpPr>
          <p:nvPr/>
        </p:nvSpPr>
        <p:spPr bwMode="auto">
          <a:xfrm>
            <a:off x="6070600" y="404495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1" name="Text Box 14">
            <a:extLst>
              <a:ext uri="{FF2B5EF4-FFF2-40B4-BE49-F238E27FC236}">
                <a16:creationId xmlns:a16="http://schemas.microsoft.com/office/drawing/2014/main" id="{1301C28C-7B9F-E737-E55F-21F26909AF62}"/>
              </a:ext>
            </a:extLst>
          </p:cNvPr>
          <p:cNvSpPr txBox="1">
            <a:spLocks noChangeArrowheads="1"/>
          </p:cNvSpPr>
          <p:nvPr/>
        </p:nvSpPr>
        <p:spPr bwMode="auto">
          <a:xfrm>
            <a:off x="3211514" y="4267200"/>
            <a:ext cx="2174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购入未到达</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7592" name="Text Box 15">
            <a:extLst>
              <a:ext uri="{FF2B5EF4-FFF2-40B4-BE49-F238E27FC236}">
                <a16:creationId xmlns:a16="http://schemas.microsoft.com/office/drawing/2014/main" id="{B8DCB449-51A9-B2B3-3D54-945F2A20961B}"/>
              </a:ext>
            </a:extLst>
          </p:cNvPr>
          <p:cNvSpPr txBox="1">
            <a:spLocks noChangeArrowheads="1"/>
          </p:cNvSpPr>
          <p:nvPr/>
        </p:nvSpPr>
        <p:spPr bwMode="auto">
          <a:xfrm>
            <a:off x="6088064" y="429101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到达验收入库</a:t>
            </a: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转入原材料</a:t>
            </a:r>
            <a:r>
              <a:rPr lang="en-US" altLang="zh-CN" sz="2000" b="1">
                <a:solidFill>
                  <a:schemeClr val="tx1"/>
                </a:solidFill>
                <a:ea typeface="黑体" panose="02010609060101010101" pitchFamily="49" charset="-122"/>
              </a:rPr>
              <a:t>)</a:t>
            </a:r>
          </a:p>
        </p:txBody>
      </p:sp>
      <p:sp>
        <p:nvSpPr>
          <p:cNvPr id="67593" name="Line 16">
            <a:extLst>
              <a:ext uri="{FF2B5EF4-FFF2-40B4-BE49-F238E27FC236}">
                <a16:creationId xmlns:a16="http://schemas.microsoft.com/office/drawing/2014/main" id="{C93E8F0D-720D-AB91-6BDE-250952E6753C}"/>
              </a:ext>
            </a:extLst>
          </p:cNvPr>
          <p:cNvSpPr>
            <a:spLocks noChangeShapeType="1"/>
          </p:cNvSpPr>
          <p:nvPr/>
        </p:nvSpPr>
        <p:spPr bwMode="auto">
          <a:xfrm>
            <a:off x="3211514" y="5111750"/>
            <a:ext cx="578008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4" name="Text Box 17">
            <a:extLst>
              <a:ext uri="{FF2B5EF4-FFF2-40B4-BE49-F238E27FC236}">
                <a16:creationId xmlns:a16="http://schemas.microsoft.com/office/drawing/2014/main" id="{C26E242B-3106-112F-3F8C-C1C1EB55D1C7}"/>
              </a:ext>
            </a:extLst>
          </p:cNvPr>
          <p:cNvSpPr txBox="1">
            <a:spLocks noChangeArrowheads="1"/>
          </p:cNvSpPr>
          <p:nvPr/>
        </p:nvSpPr>
        <p:spPr bwMode="auto">
          <a:xfrm>
            <a:off x="3211513" y="5165725"/>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在途</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已付款未到达</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7595" name="Text Box 18">
            <a:extLst>
              <a:ext uri="{FF2B5EF4-FFF2-40B4-BE49-F238E27FC236}">
                <a16:creationId xmlns:a16="http://schemas.microsoft.com/office/drawing/2014/main" id="{C901B57F-D978-1DEC-9BBE-74B4CC363715}"/>
              </a:ext>
            </a:extLst>
          </p:cNvPr>
          <p:cNvSpPr txBox="1">
            <a:spLocks noChangeArrowheads="1"/>
          </p:cNvSpPr>
          <p:nvPr/>
        </p:nvSpPr>
        <p:spPr bwMode="auto">
          <a:xfrm>
            <a:off x="4224338" y="5907088"/>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按供应单位、物资品种设置明细账</a:t>
            </a:r>
          </a:p>
        </p:txBody>
      </p:sp>
      <p:sp>
        <p:nvSpPr>
          <p:cNvPr id="67596" name="Text Box 18">
            <a:extLst>
              <a:ext uri="{FF2B5EF4-FFF2-40B4-BE49-F238E27FC236}">
                <a16:creationId xmlns:a16="http://schemas.microsoft.com/office/drawing/2014/main" id="{1A6DFF71-A0E2-6897-7624-6A81A809417A}"/>
              </a:ext>
            </a:extLst>
          </p:cNvPr>
          <p:cNvSpPr txBox="1">
            <a:spLocks noChangeArrowheads="1"/>
          </p:cNvSpPr>
          <p:nvPr/>
        </p:nvSpPr>
        <p:spPr bwMode="auto">
          <a:xfrm>
            <a:off x="4295775" y="6342063"/>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rgbClr val="FF0000"/>
                </a:solidFill>
                <a:latin typeface="微软雅黑" panose="020B0503020204020204" pitchFamily="34" charset="-122"/>
                <a:ea typeface="微软雅黑" panose="020B0503020204020204" pitchFamily="34" charset="-122"/>
              </a:rPr>
              <a:t>在途物资</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原材料的过渡科目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9F23A62-F106-B121-B97B-2269F0F3BD82}"/>
              </a:ext>
            </a:extLst>
          </p:cNvPr>
          <p:cNvSpPr>
            <a:spLocks noGrp="1" noChangeArrowheads="1"/>
          </p:cNvSpPr>
          <p:nvPr>
            <p:ph type="title"/>
          </p:nvPr>
        </p:nvSpPr>
        <p:spPr>
          <a:xfrm>
            <a:off x="2395539" y="862013"/>
            <a:ext cx="8162925" cy="762000"/>
          </a:xfrm>
        </p:spPr>
        <p:txBody>
          <a:bodyPr rtlCol="0">
            <a:normAutofit/>
          </a:bodyPr>
          <a:lstStyle/>
          <a:p>
            <a:pPr>
              <a:defRPr/>
            </a:pPr>
            <a:r>
              <a:rPr lang="en-US" altLang="zh-CN" dirty="0">
                <a:solidFill>
                  <a:schemeClr val="tx1"/>
                </a:solidFill>
                <a:latin typeface="+mn-ea"/>
                <a:ea typeface="+mn-ea"/>
              </a:rPr>
              <a:t> </a:t>
            </a:r>
          </a:p>
        </p:txBody>
      </p:sp>
      <p:sp>
        <p:nvSpPr>
          <p:cNvPr id="25603" name="Rectangle 3">
            <a:extLst>
              <a:ext uri="{FF2B5EF4-FFF2-40B4-BE49-F238E27FC236}">
                <a16:creationId xmlns:a16="http://schemas.microsoft.com/office/drawing/2014/main" id="{E2184641-714B-2A63-023D-57BAC1A4571B}"/>
              </a:ext>
            </a:extLst>
          </p:cNvPr>
          <p:cNvSpPr>
            <a:spLocks noGrp="1" noChangeArrowheads="1"/>
          </p:cNvSpPr>
          <p:nvPr>
            <p:ph idx="1"/>
          </p:nvPr>
        </p:nvSpPr>
        <p:spPr>
          <a:xfrm>
            <a:off x="2239963" y="1341438"/>
            <a:ext cx="7345362" cy="5040312"/>
          </a:xfrm>
        </p:spPr>
        <p:txBody>
          <a:bodyPr/>
          <a:lstStyle/>
          <a:p>
            <a:pPr marL="0">
              <a:buNone/>
            </a:pPr>
            <a:r>
              <a:rPr lang="zh-CN" altLang="en-US" sz="2400">
                <a:latin typeface="微软雅黑" panose="020B0503020204020204" pitchFamily="34" charset="-122"/>
                <a:ea typeface="微软雅黑" panose="020B0503020204020204" pitchFamily="34" charset="-122"/>
              </a:rPr>
              <a:t>了解企业接受投资、取得借款、购建固定资产、购入材料物资、领用材料物资进行生产、支付工资和各项费用、计算产品成本、销售产品、计算应交税费、结算债权债务、对外投资、结转收支并形成利润和进行利润分配这一系列最基本的经济业务；并掌握上述各项经济业务的会计核算方法。</a:t>
            </a:r>
          </a:p>
        </p:txBody>
      </p:sp>
      <p:sp>
        <p:nvSpPr>
          <p:cNvPr id="25604" name="Rectangle 1026">
            <a:extLst>
              <a:ext uri="{FF2B5EF4-FFF2-40B4-BE49-F238E27FC236}">
                <a16:creationId xmlns:a16="http://schemas.microsoft.com/office/drawing/2014/main" id="{AEFA5C2A-FC8D-8968-4266-B840D71036AF}"/>
              </a:ext>
            </a:extLst>
          </p:cNvPr>
          <p:cNvSpPr txBox="1">
            <a:spLocks noChangeArrowheads="1"/>
          </p:cNvSpPr>
          <p:nvPr/>
        </p:nvSpPr>
        <p:spPr bwMode="auto">
          <a:xfrm>
            <a:off x="2266951" y="406400"/>
            <a:ext cx="5815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sz="4000">
                <a:solidFill>
                  <a:schemeClr val="tx1"/>
                </a:solidFill>
                <a:latin typeface="微软雅黑" panose="020B0503020204020204" pitchFamily="34" charset="-122"/>
                <a:ea typeface="微软雅黑" panose="020B0503020204020204" pitchFamily="34" charset="-122"/>
              </a:rPr>
              <a:t>本章学习目标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440BE650-C189-0D09-9B46-B18E8FA1A416}"/>
              </a:ext>
            </a:extLst>
          </p:cNvPr>
          <p:cNvSpPr>
            <a:spLocks noGrp="1" noChangeArrowheads="1"/>
          </p:cNvSpPr>
          <p:nvPr>
            <p:ph idx="1"/>
          </p:nvPr>
        </p:nvSpPr>
        <p:spPr>
          <a:xfrm>
            <a:off x="2135189" y="1484314"/>
            <a:ext cx="8281987" cy="2376487"/>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原材料</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核算企业库存的各种材料。</a:t>
            </a:r>
            <a:endParaRPr lang="en-US" altLang="zh-CN" sz="2400">
              <a:latin typeface="微软雅黑" panose="020B0503020204020204" pitchFamily="34" charset="-122"/>
              <a:ea typeface="微软雅黑" panose="020B0503020204020204" pitchFamily="34" charset="-122"/>
            </a:endParaRPr>
          </a:p>
        </p:txBody>
      </p:sp>
      <p:sp>
        <p:nvSpPr>
          <p:cNvPr id="68611" name="Rectangle 2">
            <a:extLst>
              <a:ext uri="{FF2B5EF4-FFF2-40B4-BE49-F238E27FC236}">
                <a16:creationId xmlns:a16="http://schemas.microsoft.com/office/drawing/2014/main" id="{A5DE413A-9943-C30A-B965-4915DCD111A1}"/>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68612" name="Text Box 10">
            <a:extLst>
              <a:ext uri="{FF2B5EF4-FFF2-40B4-BE49-F238E27FC236}">
                <a16:creationId xmlns:a16="http://schemas.microsoft.com/office/drawing/2014/main" id="{AC198F97-C277-BC50-FC73-D7C7C611F893}"/>
              </a:ext>
            </a:extLst>
          </p:cNvPr>
          <p:cNvSpPr txBox="1">
            <a:spLocks noChangeArrowheads="1"/>
          </p:cNvSpPr>
          <p:nvPr/>
        </p:nvSpPr>
        <p:spPr bwMode="auto">
          <a:xfrm>
            <a:off x="5208588" y="2890839"/>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原材料</a:t>
            </a:r>
          </a:p>
        </p:txBody>
      </p:sp>
      <p:sp>
        <p:nvSpPr>
          <p:cNvPr id="68613" name="Line 12">
            <a:extLst>
              <a:ext uri="{FF2B5EF4-FFF2-40B4-BE49-F238E27FC236}">
                <a16:creationId xmlns:a16="http://schemas.microsoft.com/office/drawing/2014/main" id="{41E8A499-5904-8B2F-F105-E7EECFBCC9FA}"/>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4" name="Line 13">
            <a:extLst>
              <a:ext uri="{FF2B5EF4-FFF2-40B4-BE49-F238E27FC236}">
                <a16:creationId xmlns:a16="http://schemas.microsoft.com/office/drawing/2014/main" id="{60EBF0C9-F783-8BB6-8AAB-31A78612124B}"/>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5" name="Text Box 14">
            <a:extLst>
              <a:ext uri="{FF2B5EF4-FFF2-40B4-BE49-F238E27FC236}">
                <a16:creationId xmlns:a16="http://schemas.microsoft.com/office/drawing/2014/main" id="{57AD5A27-5539-F2F5-BB83-2815E5DBC376}"/>
              </a:ext>
            </a:extLst>
          </p:cNvPr>
          <p:cNvSpPr txBox="1">
            <a:spLocks noChangeArrowheads="1"/>
          </p:cNvSpPr>
          <p:nvPr/>
        </p:nvSpPr>
        <p:spPr bwMode="auto">
          <a:xfrm>
            <a:off x="3000375" y="3649663"/>
            <a:ext cx="21732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入库</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8616" name="Text Box 15">
            <a:extLst>
              <a:ext uri="{FF2B5EF4-FFF2-40B4-BE49-F238E27FC236}">
                <a16:creationId xmlns:a16="http://schemas.microsoft.com/office/drawing/2014/main" id="{7922D0FC-1124-BF11-8703-F24C2674B854}"/>
              </a:ext>
            </a:extLst>
          </p:cNvPr>
          <p:cNvSpPr txBox="1">
            <a:spLocks noChangeArrowheads="1"/>
          </p:cNvSpPr>
          <p:nvPr/>
        </p:nvSpPr>
        <p:spPr bwMode="auto">
          <a:xfrm>
            <a:off x="5875339" y="36750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领用或出售</a:t>
            </a:r>
            <a:r>
              <a:rPr lang="en-US" altLang="zh-CN" sz="2000" b="1">
                <a:solidFill>
                  <a:schemeClr val="tx1"/>
                </a:solidFill>
                <a:ea typeface="黑体" panose="02010609060101010101" pitchFamily="49" charset="-122"/>
              </a:rPr>
              <a:t>)</a:t>
            </a:r>
          </a:p>
        </p:txBody>
      </p:sp>
      <p:sp>
        <p:nvSpPr>
          <p:cNvPr id="68617" name="Line 16">
            <a:extLst>
              <a:ext uri="{FF2B5EF4-FFF2-40B4-BE49-F238E27FC236}">
                <a16:creationId xmlns:a16="http://schemas.microsoft.com/office/drawing/2014/main" id="{D6ED5D11-FDC7-1A60-D62C-61760B5EF69B}"/>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8" name="Text Box 17">
            <a:extLst>
              <a:ext uri="{FF2B5EF4-FFF2-40B4-BE49-F238E27FC236}">
                <a16:creationId xmlns:a16="http://schemas.microsoft.com/office/drawing/2014/main" id="{87A35493-0DAD-B803-8612-029FE8B66065}"/>
              </a:ext>
            </a:extLst>
          </p:cNvPr>
          <p:cNvSpPr txBox="1">
            <a:spLocks noChangeArrowheads="1"/>
          </p:cNvSpPr>
          <p:nvPr/>
        </p:nvSpPr>
        <p:spPr bwMode="auto">
          <a:xfrm>
            <a:off x="3000376" y="4548188"/>
            <a:ext cx="2874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库存成本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8619" name="Text Box 18">
            <a:extLst>
              <a:ext uri="{FF2B5EF4-FFF2-40B4-BE49-F238E27FC236}">
                <a16:creationId xmlns:a16="http://schemas.microsoft.com/office/drawing/2014/main" id="{2833CC61-1920-FC81-80B9-4C13B590CE29}"/>
              </a:ext>
            </a:extLst>
          </p:cNvPr>
          <p:cNvSpPr txBox="1">
            <a:spLocks noChangeArrowheads="1"/>
          </p:cNvSpPr>
          <p:nvPr/>
        </p:nvSpPr>
        <p:spPr bwMode="auto">
          <a:xfrm>
            <a:off x="3216276" y="5586413"/>
            <a:ext cx="558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按材料保管地点、类别、品种、规格设置明细账</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25E62868-4C24-B892-87CF-36C5953F4FAD}"/>
              </a:ext>
            </a:extLst>
          </p:cNvPr>
          <p:cNvSpPr>
            <a:spLocks noGrp="1" noChangeArrowheads="1"/>
          </p:cNvSpPr>
          <p:nvPr>
            <p:ph idx="1"/>
          </p:nvPr>
        </p:nvSpPr>
        <p:spPr>
          <a:xfrm>
            <a:off x="2135189" y="1484314"/>
            <a:ext cx="8281987" cy="2376487"/>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应付账款</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核算企业因购买材料、商品和接受劳务供应等应付给供应单位的款项。</a:t>
            </a:r>
            <a:endParaRPr lang="en-US" altLang="zh-CN" sz="2400">
              <a:latin typeface="微软雅黑" panose="020B0503020204020204" pitchFamily="34" charset="-122"/>
              <a:ea typeface="微软雅黑" panose="020B0503020204020204" pitchFamily="34" charset="-122"/>
            </a:endParaRPr>
          </a:p>
        </p:txBody>
      </p:sp>
      <p:sp>
        <p:nvSpPr>
          <p:cNvPr id="69635" name="Rectangle 2">
            <a:extLst>
              <a:ext uri="{FF2B5EF4-FFF2-40B4-BE49-F238E27FC236}">
                <a16:creationId xmlns:a16="http://schemas.microsoft.com/office/drawing/2014/main" id="{54D314BC-4CDF-E902-360C-E0E34B058712}"/>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69636" name="Text Box 10">
            <a:extLst>
              <a:ext uri="{FF2B5EF4-FFF2-40B4-BE49-F238E27FC236}">
                <a16:creationId xmlns:a16="http://schemas.microsoft.com/office/drawing/2014/main" id="{2508B92A-FB37-A6E1-48D7-0BC93014230A}"/>
              </a:ext>
            </a:extLst>
          </p:cNvPr>
          <p:cNvSpPr txBox="1">
            <a:spLocks noChangeArrowheads="1"/>
          </p:cNvSpPr>
          <p:nvPr/>
        </p:nvSpPr>
        <p:spPr bwMode="auto">
          <a:xfrm>
            <a:off x="5087938" y="2878139"/>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应付账款</a:t>
            </a:r>
          </a:p>
        </p:txBody>
      </p:sp>
      <p:sp>
        <p:nvSpPr>
          <p:cNvPr id="69637" name="Line 12">
            <a:extLst>
              <a:ext uri="{FF2B5EF4-FFF2-40B4-BE49-F238E27FC236}">
                <a16:creationId xmlns:a16="http://schemas.microsoft.com/office/drawing/2014/main" id="{E7E7DA6A-26BA-EB0A-43F9-4E4F9384BEC8}"/>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38" name="Line 13">
            <a:extLst>
              <a:ext uri="{FF2B5EF4-FFF2-40B4-BE49-F238E27FC236}">
                <a16:creationId xmlns:a16="http://schemas.microsoft.com/office/drawing/2014/main" id="{E09E2F27-088A-0C9E-06FE-EF96A7B982BC}"/>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39" name="Text Box 14">
            <a:extLst>
              <a:ext uri="{FF2B5EF4-FFF2-40B4-BE49-F238E27FC236}">
                <a16:creationId xmlns:a16="http://schemas.microsoft.com/office/drawing/2014/main" id="{4EAF41EF-0926-8064-2ADB-760BE4C855F6}"/>
              </a:ext>
            </a:extLst>
          </p:cNvPr>
          <p:cNvSpPr txBox="1">
            <a:spLocks noChangeArrowheads="1"/>
          </p:cNvSpPr>
          <p:nvPr/>
        </p:nvSpPr>
        <p:spPr bwMode="auto">
          <a:xfrm>
            <a:off x="3000375" y="3649663"/>
            <a:ext cx="21732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支付应付款项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9640" name="Text Box 15">
            <a:extLst>
              <a:ext uri="{FF2B5EF4-FFF2-40B4-BE49-F238E27FC236}">
                <a16:creationId xmlns:a16="http://schemas.microsoft.com/office/drawing/2014/main" id="{2F13FE97-1BC6-EE8F-08F9-E4C50E612E2D}"/>
              </a:ext>
            </a:extLst>
          </p:cNvPr>
          <p:cNvSpPr txBox="1">
            <a:spLocks noChangeArrowheads="1"/>
          </p:cNvSpPr>
          <p:nvPr/>
        </p:nvSpPr>
        <p:spPr bwMode="auto">
          <a:xfrm>
            <a:off x="5875339" y="3675063"/>
            <a:ext cx="3470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尚未支付款项</a:t>
            </a:r>
            <a:r>
              <a:rPr lang="en-US" altLang="zh-CN" sz="2000" b="1">
                <a:solidFill>
                  <a:schemeClr val="tx1"/>
                </a:solidFill>
                <a:ea typeface="黑体" panose="02010609060101010101" pitchFamily="49" charset="-122"/>
              </a:rPr>
              <a:t>)</a:t>
            </a:r>
          </a:p>
        </p:txBody>
      </p:sp>
      <p:sp>
        <p:nvSpPr>
          <p:cNvPr id="69641" name="Line 16">
            <a:extLst>
              <a:ext uri="{FF2B5EF4-FFF2-40B4-BE49-F238E27FC236}">
                <a16:creationId xmlns:a16="http://schemas.microsoft.com/office/drawing/2014/main" id="{139215DF-0AD1-BE39-03AA-49FBC369634F}"/>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Text Box 17">
            <a:extLst>
              <a:ext uri="{FF2B5EF4-FFF2-40B4-BE49-F238E27FC236}">
                <a16:creationId xmlns:a16="http://schemas.microsoft.com/office/drawing/2014/main" id="{B13B90CC-A4EE-310B-02A6-5061DB8E9432}"/>
              </a:ext>
            </a:extLst>
          </p:cNvPr>
          <p:cNvSpPr txBox="1">
            <a:spLocks noChangeArrowheads="1"/>
          </p:cNvSpPr>
          <p:nvPr/>
        </p:nvSpPr>
        <p:spPr bwMode="auto">
          <a:xfrm>
            <a:off x="5975350" y="4621213"/>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尚未支付应付款余额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69643" name="Text Box 18">
            <a:extLst>
              <a:ext uri="{FF2B5EF4-FFF2-40B4-BE49-F238E27FC236}">
                <a16:creationId xmlns:a16="http://schemas.microsoft.com/office/drawing/2014/main" id="{3AB60CCC-2CDD-4E94-3EFA-0D06D7B5AEE0}"/>
              </a:ext>
            </a:extLst>
          </p:cNvPr>
          <p:cNvSpPr txBox="1">
            <a:spLocks noChangeArrowheads="1"/>
          </p:cNvSpPr>
          <p:nvPr/>
        </p:nvSpPr>
        <p:spPr bwMode="auto">
          <a:xfrm>
            <a:off x="4621214" y="5619750"/>
            <a:ext cx="558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按债权人设置明细账</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B1242DF3-E03D-6DA5-7952-29EA4E72092D}"/>
              </a:ext>
            </a:extLst>
          </p:cNvPr>
          <p:cNvSpPr>
            <a:spLocks noGrp="1" noChangeArrowheads="1"/>
          </p:cNvSpPr>
          <p:nvPr>
            <p:ph idx="1"/>
          </p:nvPr>
        </p:nvSpPr>
        <p:spPr>
          <a:xfrm>
            <a:off x="2135189" y="1484314"/>
            <a:ext cx="8281987" cy="2376487"/>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预付账款</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核算企业按合同规定提前预付的款项。</a:t>
            </a:r>
            <a:endParaRPr lang="en-US" altLang="zh-CN" sz="2400">
              <a:latin typeface="微软雅黑" panose="020B0503020204020204" pitchFamily="34" charset="-122"/>
              <a:ea typeface="微软雅黑" panose="020B0503020204020204" pitchFamily="34" charset="-122"/>
            </a:endParaRPr>
          </a:p>
        </p:txBody>
      </p:sp>
      <p:sp>
        <p:nvSpPr>
          <p:cNvPr id="70659" name="Rectangle 2">
            <a:extLst>
              <a:ext uri="{FF2B5EF4-FFF2-40B4-BE49-F238E27FC236}">
                <a16:creationId xmlns:a16="http://schemas.microsoft.com/office/drawing/2014/main" id="{2DE203A8-EF47-7218-8331-1D536E323A30}"/>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70660" name="Text Box 10">
            <a:extLst>
              <a:ext uri="{FF2B5EF4-FFF2-40B4-BE49-F238E27FC236}">
                <a16:creationId xmlns:a16="http://schemas.microsoft.com/office/drawing/2014/main" id="{AC8E343F-432B-3ADA-F6F9-AEB8543FD06C}"/>
              </a:ext>
            </a:extLst>
          </p:cNvPr>
          <p:cNvSpPr txBox="1">
            <a:spLocks noChangeArrowheads="1"/>
          </p:cNvSpPr>
          <p:nvPr/>
        </p:nvSpPr>
        <p:spPr bwMode="auto">
          <a:xfrm>
            <a:off x="5087938" y="2894014"/>
            <a:ext cx="2133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预付账款</a:t>
            </a:r>
          </a:p>
        </p:txBody>
      </p:sp>
      <p:sp>
        <p:nvSpPr>
          <p:cNvPr id="70661" name="Line 12">
            <a:extLst>
              <a:ext uri="{FF2B5EF4-FFF2-40B4-BE49-F238E27FC236}">
                <a16:creationId xmlns:a16="http://schemas.microsoft.com/office/drawing/2014/main" id="{8803F210-05E3-54FE-1372-174F2708DE38}"/>
              </a:ext>
            </a:extLst>
          </p:cNvPr>
          <p:cNvSpPr>
            <a:spLocks noChangeShapeType="1"/>
          </p:cNvSpPr>
          <p:nvPr/>
        </p:nvSpPr>
        <p:spPr bwMode="auto">
          <a:xfrm>
            <a:off x="3000376" y="3429000"/>
            <a:ext cx="57324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2" name="Line 13">
            <a:extLst>
              <a:ext uri="{FF2B5EF4-FFF2-40B4-BE49-F238E27FC236}">
                <a16:creationId xmlns:a16="http://schemas.microsoft.com/office/drawing/2014/main" id="{B09475AF-DF51-E2C1-4112-E737DCDFA897}"/>
              </a:ext>
            </a:extLst>
          </p:cNvPr>
          <p:cNvSpPr>
            <a:spLocks noChangeShapeType="1"/>
          </p:cNvSpPr>
          <p:nvPr/>
        </p:nvSpPr>
        <p:spPr bwMode="auto">
          <a:xfrm>
            <a:off x="5857875" y="3429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3" name="Text Box 14">
            <a:extLst>
              <a:ext uri="{FF2B5EF4-FFF2-40B4-BE49-F238E27FC236}">
                <a16:creationId xmlns:a16="http://schemas.microsoft.com/office/drawing/2014/main" id="{A4157321-80DF-D303-6C1A-0A2CAC90779A}"/>
              </a:ext>
            </a:extLst>
          </p:cNvPr>
          <p:cNvSpPr txBox="1">
            <a:spLocks noChangeArrowheads="1"/>
          </p:cNvSpPr>
          <p:nvPr/>
        </p:nvSpPr>
        <p:spPr bwMode="auto">
          <a:xfrm>
            <a:off x="3000376" y="3649664"/>
            <a:ext cx="24479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预付款项或收到物资时补付款项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70664" name="Text Box 15">
            <a:extLst>
              <a:ext uri="{FF2B5EF4-FFF2-40B4-BE49-F238E27FC236}">
                <a16:creationId xmlns:a16="http://schemas.microsoft.com/office/drawing/2014/main" id="{FE0EF6EC-A233-115B-00ED-DDA591E17276}"/>
              </a:ext>
            </a:extLst>
          </p:cNvPr>
          <p:cNvSpPr txBox="1">
            <a:spLocks noChangeArrowheads="1"/>
          </p:cNvSpPr>
          <p:nvPr/>
        </p:nvSpPr>
        <p:spPr bwMode="auto">
          <a:xfrm>
            <a:off x="5875339" y="3675064"/>
            <a:ext cx="34702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收到物资的应付金额或退回多付款项</a:t>
            </a:r>
            <a:r>
              <a:rPr lang="en-US" altLang="zh-CN" sz="2000" b="1">
                <a:solidFill>
                  <a:schemeClr val="tx1"/>
                </a:solidFill>
                <a:ea typeface="黑体" panose="02010609060101010101" pitchFamily="49" charset="-122"/>
              </a:rPr>
              <a:t>)</a:t>
            </a:r>
          </a:p>
        </p:txBody>
      </p:sp>
      <p:sp>
        <p:nvSpPr>
          <p:cNvPr id="70665" name="Line 16">
            <a:extLst>
              <a:ext uri="{FF2B5EF4-FFF2-40B4-BE49-F238E27FC236}">
                <a16:creationId xmlns:a16="http://schemas.microsoft.com/office/drawing/2014/main" id="{E3B8BB64-1DA8-DDAC-B06B-A0D4DF797DE6}"/>
              </a:ext>
            </a:extLst>
          </p:cNvPr>
          <p:cNvSpPr>
            <a:spLocks noChangeShapeType="1"/>
          </p:cNvSpPr>
          <p:nvPr/>
        </p:nvSpPr>
        <p:spPr bwMode="auto">
          <a:xfrm>
            <a:off x="3000375" y="4495800"/>
            <a:ext cx="57785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6" name="Text Box 17">
            <a:extLst>
              <a:ext uri="{FF2B5EF4-FFF2-40B4-BE49-F238E27FC236}">
                <a16:creationId xmlns:a16="http://schemas.microsoft.com/office/drawing/2014/main" id="{F3D8B383-188C-AB81-1171-5A27502BB51C}"/>
              </a:ext>
            </a:extLst>
          </p:cNvPr>
          <p:cNvSpPr txBox="1">
            <a:spLocks noChangeArrowheads="1"/>
          </p:cNvSpPr>
          <p:nvPr/>
        </p:nvSpPr>
        <p:spPr bwMode="auto">
          <a:xfrm>
            <a:off x="3100388" y="4629150"/>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00B0F0"/>
                </a:solidFill>
                <a:latin typeface="微软雅黑" panose="020B0503020204020204" pitchFamily="34" charset="-122"/>
                <a:ea typeface="微软雅黑" panose="020B0503020204020204" pitchFamily="34" charset="-122"/>
              </a:rPr>
              <a:t>余</a:t>
            </a:r>
            <a:r>
              <a:rPr lang="en-US" altLang="zh-CN" sz="2000" b="1">
                <a:solidFill>
                  <a:srgbClr val="00B0F0"/>
                </a:solidFill>
                <a:latin typeface="微软雅黑" panose="020B0503020204020204" pitchFamily="34" charset="-122"/>
                <a:ea typeface="微软雅黑" panose="020B0503020204020204" pitchFamily="34" charset="-122"/>
              </a:rPr>
              <a:t>(</a:t>
            </a:r>
            <a:r>
              <a:rPr lang="zh-CN" altLang="en-US" sz="2000" b="1">
                <a:solidFill>
                  <a:srgbClr val="00B0F0"/>
                </a:solidFill>
                <a:latin typeface="微软雅黑" panose="020B0503020204020204" pitchFamily="34" charset="-122"/>
                <a:ea typeface="微软雅黑" panose="020B0503020204020204" pitchFamily="34" charset="-122"/>
              </a:rPr>
              <a:t>实际预付款项</a:t>
            </a:r>
            <a:r>
              <a:rPr lang="en-US" altLang="zh-CN" sz="2000" b="1">
                <a:solidFill>
                  <a:srgbClr val="00B0F0"/>
                </a:solidFill>
                <a:latin typeface="微软雅黑" panose="020B0503020204020204" pitchFamily="34" charset="-122"/>
                <a:ea typeface="微软雅黑" panose="020B0503020204020204" pitchFamily="34" charset="-122"/>
              </a:rPr>
              <a:t>)</a:t>
            </a:r>
          </a:p>
        </p:txBody>
      </p:sp>
      <p:sp>
        <p:nvSpPr>
          <p:cNvPr id="70667" name="Text Box 18">
            <a:extLst>
              <a:ext uri="{FF2B5EF4-FFF2-40B4-BE49-F238E27FC236}">
                <a16:creationId xmlns:a16="http://schemas.microsoft.com/office/drawing/2014/main" id="{2C9632B6-7270-EE14-51BD-DF70D3E6324A}"/>
              </a:ext>
            </a:extLst>
          </p:cNvPr>
          <p:cNvSpPr txBox="1">
            <a:spLocks noChangeArrowheads="1"/>
          </p:cNvSpPr>
          <p:nvPr/>
        </p:nvSpPr>
        <p:spPr bwMode="auto">
          <a:xfrm>
            <a:off x="4864101" y="6083300"/>
            <a:ext cx="558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按供货单位设置明细账</a:t>
            </a:r>
          </a:p>
        </p:txBody>
      </p:sp>
      <p:sp>
        <p:nvSpPr>
          <p:cNvPr id="70668" name="Text Box 17">
            <a:extLst>
              <a:ext uri="{FF2B5EF4-FFF2-40B4-BE49-F238E27FC236}">
                <a16:creationId xmlns:a16="http://schemas.microsoft.com/office/drawing/2014/main" id="{1EAFC97F-E009-25C9-E0A7-456F45157392}"/>
              </a:ext>
            </a:extLst>
          </p:cNvPr>
          <p:cNvSpPr txBox="1">
            <a:spLocks noChangeArrowheads="1"/>
          </p:cNvSpPr>
          <p:nvPr/>
        </p:nvSpPr>
        <p:spPr bwMode="auto">
          <a:xfrm>
            <a:off x="6043613" y="4621213"/>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rgbClr val="FF0000"/>
                </a:solidFill>
                <a:latin typeface="微软雅黑" panose="020B0503020204020204" pitchFamily="34" charset="-122"/>
                <a:ea typeface="微软雅黑" panose="020B0503020204020204" pitchFamily="34" charset="-122"/>
              </a:rPr>
              <a:t>余</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尚未补付款项</a:t>
            </a:r>
            <a:r>
              <a:rPr lang="en-US" altLang="zh-CN" sz="2000" b="1">
                <a:solidFill>
                  <a:srgbClr val="FF0000"/>
                </a:solidFill>
                <a:latin typeface="微软雅黑" panose="020B0503020204020204" pitchFamily="34" charset="-122"/>
                <a:ea typeface="微软雅黑" panose="020B0503020204020204" pitchFamily="34" charset="-122"/>
              </a:rPr>
              <a:t>)</a:t>
            </a:r>
          </a:p>
        </p:txBody>
      </p:sp>
      <p:sp>
        <p:nvSpPr>
          <p:cNvPr id="70669" name="Text Box 18">
            <a:extLst>
              <a:ext uri="{FF2B5EF4-FFF2-40B4-BE49-F238E27FC236}">
                <a16:creationId xmlns:a16="http://schemas.microsoft.com/office/drawing/2014/main" id="{9EA496AD-A98D-B543-B00C-E5180BAD74BA}"/>
              </a:ext>
            </a:extLst>
          </p:cNvPr>
          <p:cNvSpPr txBox="1">
            <a:spLocks noChangeArrowheads="1"/>
          </p:cNvSpPr>
          <p:nvPr/>
        </p:nvSpPr>
        <p:spPr bwMode="auto">
          <a:xfrm>
            <a:off x="2855913" y="5373688"/>
            <a:ext cx="74660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rgbClr val="FF0000"/>
                </a:solidFill>
                <a:latin typeface="微软雅黑" panose="020B0503020204020204" pitchFamily="34" charset="-122"/>
                <a:ea typeface="微软雅黑" panose="020B0503020204020204" pitchFamily="34" charset="-122"/>
              </a:rPr>
              <a:t>预付账款为资产类账户，若为贷方余额表示实际欠对方的钱</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781F575D-6EF1-8F05-15DB-A2414D4B763D}"/>
              </a:ext>
            </a:extLst>
          </p:cNvPr>
          <p:cNvSpPr>
            <a:spLocks noGrp="1" noChangeArrowheads="1"/>
          </p:cNvSpPr>
          <p:nvPr>
            <p:ph idx="1"/>
          </p:nvPr>
        </p:nvSpPr>
        <p:spPr>
          <a:xfrm>
            <a:off x="2135189" y="1312864"/>
            <a:ext cx="8281987" cy="2763837"/>
          </a:xfrm>
        </p:spPr>
        <p:txBody>
          <a:bodyPr rtlCol="0">
            <a:normAutofit fontScale="92500"/>
          </a:bodyPr>
          <a:lstStyle/>
          <a:p>
            <a:pPr marL="0" indent="0">
              <a:buNone/>
              <a:defRPr/>
            </a:pPr>
            <a:r>
              <a:rPr lang="zh-CN" altLang="en-US" dirty="0">
                <a:solidFill>
                  <a:srgbClr val="FF0000"/>
                </a:solidFill>
                <a:latin typeface="微软雅黑" panose="020B0503020204020204" pitchFamily="34" charset="-122"/>
                <a:ea typeface="微软雅黑" panose="020B0503020204020204" pitchFamily="34" charset="-122"/>
              </a:rPr>
              <a:t>应交税费</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应交增值税</a:t>
            </a:r>
            <a:r>
              <a:rPr lang="zh-CN" altLang="en-US" dirty="0">
                <a:latin typeface="微软雅黑" panose="020B0503020204020204" pitchFamily="34" charset="-122"/>
                <a:ea typeface="微软雅黑" panose="020B0503020204020204" pitchFamily="34" charset="-122"/>
              </a:rPr>
              <a:t>账户</a:t>
            </a: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进项税额：购买商品或接受劳务允许抵扣的增值税</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已交税金：已经交纳税金</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销项税额：销售商品或提供劳务应交的增值税</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进项税额转出：外购材料改变用途用于非应税项目转出进行税额</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出口退税：应收政府的退税额</a:t>
            </a:r>
            <a:endParaRPr lang="en-US" altLang="zh-CN" sz="2400" dirty="0">
              <a:latin typeface="微软雅黑" panose="020B0503020204020204" pitchFamily="34" charset="-122"/>
              <a:ea typeface="微软雅黑" panose="020B0503020204020204" pitchFamily="34" charset="-122"/>
            </a:endParaRPr>
          </a:p>
        </p:txBody>
      </p:sp>
      <p:sp>
        <p:nvSpPr>
          <p:cNvPr id="71683" name="Rectangle 2">
            <a:extLst>
              <a:ext uri="{FF2B5EF4-FFF2-40B4-BE49-F238E27FC236}">
                <a16:creationId xmlns:a16="http://schemas.microsoft.com/office/drawing/2014/main" id="{E5EBCE61-4AC2-998D-AFA8-924F56A33A08}"/>
              </a:ext>
            </a:extLst>
          </p:cNvPr>
          <p:cNvSpPr>
            <a:spLocks noGrp="1" noChangeArrowheads="1"/>
          </p:cNvSpPr>
          <p:nvPr>
            <p:ph type="title"/>
          </p:nvPr>
        </p:nvSpPr>
        <p:spPr>
          <a:xfrm>
            <a:off x="2135189" y="476251"/>
            <a:ext cx="6861175" cy="823913"/>
          </a:xfrm>
        </p:spPr>
        <p:txBody>
          <a:bodyPr/>
          <a:lstStyle/>
          <a:p>
            <a:pPr eaLnBrk="1" hangingPunct="1"/>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、材料购进的核算</a:t>
            </a:r>
          </a:p>
        </p:txBody>
      </p:sp>
      <p:sp>
        <p:nvSpPr>
          <p:cNvPr id="71684" name="Text Box 10">
            <a:extLst>
              <a:ext uri="{FF2B5EF4-FFF2-40B4-BE49-F238E27FC236}">
                <a16:creationId xmlns:a16="http://schemas.microsoft.com/office/drawing/2014/main" id="{48CF3AA3-0163-F641-6F8B-30A044B0AD6E}"/>
              </a:ext>
            </a:extLst>
          </p:cNvPr>
          <p:cNvSpPr txBox="1">
            <a:spLocks noChangeArrowheads="1"/>
          </p:cNvSpPr>
          <p:nvPr/>
        </p:nvSpPr>
        <p:spPr bwMode="auto">
          <a:xfrm>
            <a:off x="3903663" y="4071939"/>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应交税费</a:t>
            </a:r>
            <a:r>
              <a:rPr lang="en-US" altLang="zh-CN" sz="2800">
                <a:solidFill>
                  <a:schemeClr val="tx1"/>
                </a:solidFill>
                <a:latin typeface="微软雅黑" panose="020B0503020204020204" pitchFamily="34" charset="-122"/>
                <a:ea typeface="微软雅黑" panose="020B0503020204020204" pitchFamily="34" charset="-122"/>
              </a:rPr>
              <a:t>——</a:t>
            </a:r>
            <a:r>
              <a:rPr lang="zh-CN" altLang="en-US" sz="2800">
                <a:solidFill>
                  <a:schemeClr val="tx1"/>
                </a:solidFill>
                <a:latin typeface="微软雅黑" panose="020B0503020204020204" pitchFamily="34" charset="-122"/>
                <a:ea typeface="微软雅黑" panose="020B0503020204020204" pitchFamily="34" charset="-122"/>
              </a:rPr>
              <a:t>应交增值税</a:t>
            </a:r>
          </a:p>
        </p:txBody>
      </p:sp>
      <p:sp>
        <p:nvSpPr>
          <p:cNvPr id="71685" name="Line 12">
            <a:extLst>
              <a:ext uri="{FF2B5EF4-FFF2-40B4-BE49-F238E27FC236}">
                <a16:creationId xmlns:a16="http://schemas.microsoft.com/office/drawing/2014/main" id="{938C9760-6A06-0D51-B853-364E6D776CFD}"/>
              </a:ext>
            </a:extLst>
          </p:cNvPr>
          <p:cNvSpPr>
            <a:spLocks noChangeShapeType="1"/>
          </p:cNvSpPr>
          <p:nvPr/>
        </p:nvSpPr>
        <p:spPr bwMode="auto">
          <a:xfrm>
            <a:off x="3011488" y="4622800"/>
            <a:ext cx="57324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6" name="Line 13">
            <a:extLst>
              <a:ext uri="{FF2B5EF4-FFF2-40B4-BE49-F238E27FC236}">
                <a16:creationId xmlns:a16="http://schemas.microsoft.com/office/drawing/2014/main" id="{D537F226-E585-90FA-C832-7D7BFEB6FE71}"/>
              </a:ext>
            </a:extLst>
          </p:cNvPr>
          <p:cNvSpPr>
            <a:spLocks noChangeShapeType="1"/>
          </p:cNvSpPr>
          <p:nvPr/>
        </p:nvSpPr>
        <p:spPr bwMode="auto">
          <a:xfrm>
            <a:off x="5819775" y="4622801"/>
            <a:ext cx="0" cy="18716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7" name="Text Box 14">
            <a:extLst>
              <a:ext uri="{FF2B5EF4-FFF2-40B4-BE49-F238E27FC236}">
                <a16:creationId xmlns:a16="http://schemas.microsoft.com/office/drawing/2014/main" id="{59D1DD48-66B1-B154-85FD-8A141D485252}"/>
              </a:ext>
            </a:extLst>
          </p:cNvPr>
          <p:cNvSpPr txBox="1">
            <a:spLocks noChangeArrowheads="1"/>
          </p:cNvSpPr>
          <p:nvPr/>
        </p:nvSpPr>
        <p:spPr bwMode="auto">
          <a:xfrm>
            <a:off x="3351214" y="4676776"/>
            <a:ext cx="21748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进项税额</a:t>
            </a:r>
            <a:endParaRPr lang="en-US" altLang="zh-CN" sz="2000" b="1">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已交税金</a:t>
            </a:r>
            <a:endParaRPr lang="en-US" altLang="zh-CN" sz="2000" b="1">
              <a:solidFill>
                <a:schemeClr val="tx1"/>
              </a:solidFill>
              <a:latin typeface="微软雅黑" panose="020B0503020204020204" pitchFamily="34" charset="-122"/>
              <a:ea typeface="微软雅黑" panose="020B0503020204020204" pitchFamily="34" charset="-122"/>
            </a:endParaRPr>
          </a:p>
        </p:txBody>
      </p:sp>
      <p:sp>
        <p:nvSpPr>
          <p:cNvPr id="71688" name="Text Box 15">
            <a:extLst>
              <a:ext uri="{FF2B5EF4-FFF2-40B4-BE49-F238E27FC236}">
                <a16:creationId xmlns:a16="http://schemas.microsoft.com/office/drawing/2014/main" id="{C0396FDB-2159-1462-AA5E-706A5302C4EE}"/>
              </a:ext>
            </a:extLst>
          </p:cNvPr>
          <p:cNvSpPr txBox="1">
            <a:spLocks noChangeArrowheads="1"/>
          </p:cNvSpPr>
          <p:nvPr/>
        </p:nvSpPr>
        <p:spPr bwMode="auto">
          <a:xfrm>
            <a:off x="5951539" y="4676775"/>
            <a:ext cx="2625725"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ea typeface="黑体" panose="02010609060101010101" pitchFamily="49" charset="-122"/>
              </a:rPr>
              <a:t>销项税额</a:t>
            </a:r>
            <a:endParaRPr lang="en-US" altLang="zh-CN" sz="2000" b="1">
              <a:solidFill>
                <a:schemeClr val="tx1"/>
              </a:solidFill>
              <a:ea typeface="黑体" panose="02010609060101010101" pitchFamily="49" charset="-122"/>
            </a:endParaRPr>
          </a:p>
          <a:p>
            <a:pPr eaLnBrk="1" hangingPunct="1">
              <a:spcBef>
                <a:spcPct val="50000"/>
              </a:spcBef>
              <a:buClrTx/>
              <a:buFontTx/>
              <a:buNone/>
            </a:pPr>
            <a:r>
              <a:rPr lang="zh-CN" altLang="en-US" sz="2000" b="1">
                <a:solidFill>
                  <a:schemeClr val="tx1"/>
                </a:solidFill>
                <a:ea typeface="黑体" panose="02010609060101010101" pitchFamily="49" charset="-122"/>
              </a:rPr>
              <a:t>进项税额转出</a:t>
            </a:r>
            <a:endParaRPr lang="en-US" altLang="zh-CN" sz="2000" b="1">
              <a:solidFill>
                <a:schemeClr val="tx1"/>
              </a:solidFill>
              <a:ea typeface="黑体" panose="02010609060101010101" pitchFamily="49" charset="-122"/>
            </a:endParaRPr>
          </a:p>
          <a:p>
            <a:pPr eaLnBrk="1" hangingPunct="1">
              <a:spcBef>
                <a:spcPct val="50000"/>
              </a:spcBef>
              <a:buClrTx/>
              <a:buFontTx/>
              <a:buNone/>
            </a:pPr>
            <a:r>
              <a:rPr lang="zh-CN" altLang="en-US" sz="2000" b="1">
                <a:solidFill>
                  <a:schemeClr val="tx1"/>
                </a:solidFill>
                <a:ea typeface="黑体" panose="02010609060101010101" pitchFamily="49" charset="-122"/>
              </a:rPr>
              <a:t>出口退税</a:t>
            </a:r>
            <a:endParaRPr lang="en-US" altLang="zh-CN" sz="2000" b="1">
              <a:solidFill>
                <a:schemeClr val="tx1"/>
              </a:solidFill>
              <a:ea typeface="黑体" panose="02010609060101010101" pitchFamily="49" charset="-122"/>
            </a:endParaRPr>
          </a:p>
        </p:txBody>
      </p:sp>
      <p:sp>
        <p:nvSpPr>
          <p:cNvPr id="71689" name="Line 16">
            <a:extLst>
              <a:ext uri="{FF2B5EF4-FFF2-40B4-BE49-F238E27FC236}">
                <a16:creationId xmlns:a16="http://schemas.microsoft.com/office/drawing/2014/main" id="{49B7A95F-BD5A-A086-7E70-5281CBBF59BE}"/>
              </a:ext>
            </a:extLst>
          </p:cNvPr>
          <p:cNvSpPr>
            <a:spLocks noChangeShapeType="1"/>
          </p:cNvSpPr>
          <p:nvPr/>
        </p:nvSpPr>
        <p:spPr bwMode="auto">
          <a:xfrm>
            <a:off x="3062289" y="5999163"/>
            <a:ext cx="578008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0" name="Text Box 17">
            <a:extLst>
              <a:ext uri="{FF2B5EF4-FFF2-40B4-BE49-F238E27FC236}">
                <a16:creationId xmlns:a16="http://schemas.microsoft.com/office/drawing/2014/main" id="{A48E1E0B-4D76-54B4-23A8-B8B69017D139}"/>
              </a:ext>
            </a:extLst>
          </p:cNvPr>
          <p:cNvSpPr txBox="1">
            <a:spLocks noChangeArrowheads="1"/>
          </p:cNvSpPr>
          <p:nvPr/>
        </p:nvSpPr>
        <p:spPr bwMode="auto">
          <a:xfrm>
            <a:off x="5943600" y="6092825"/>
            <a:ext cx="2876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应交增值税</a:t>
            </a:r>
            <a:r>
              <a:rPr lang="en-US" altLang="zh-CN" sz="2000" b="1">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1F439EB-75DB-AC34-75E6-599FE41917DB}"/>
              </a:ext>
            </a:extLst>
          </p:cNvPr>
          <p:cNvSpPr>
            <a:spLocks noGrp="1" noChangeArrowheads="1"/>
          </p:cNvSpPr>
          <p:nvPr>
            <p:ph idx="1"/>
          </p:nvPr>
        </p:nvSpPr>
        <p:spPr>
          <a:xfrm>
            <a:off x="2424114" y="549275"/>
            <a:ext cx="7343775" cy="5626100"/>
          </a:xfrm>
        </p:spPr>
        <p:txBody>
          <a:bodyPr/>
          <a:lstStyle/>
          <a:p>
            <a:pPr eaLnBrk="1" hangingPunct="1">
              <a:lnSpc>
                <a:spcPct val="9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材料采购的核算</a:t>
            </a:r>
            <a:r>
              <a:rPr lang="en-US" altLang="zh-CN">
                <a:latin typeface="微软雅黑" panose="020B0503020204020204" pitchFamily="34" charset="-122"/>
                <a:ea typeface="微软雅黑" panose="020B0503020204020204" pitchFamily="34" charset="-122"/>
              </a:rPr>
              <a:t>:</a:t>
            </a:r>
          </a:p>
          <a:p>
            <a:pPr eaLnBrk="1" hangingPunct="1">
              <a:lnSpc>
                <a:spcPct val="90000"/>
              </a:lnSpc>
              <a:buFont typeface="Wingdings" panose="05000000000000000000" pitchFamily="2" charset="2"/>
              <a:buNone/>
            </a:pPr>
            <a:r>
              <a:rPr lang="zh-CN" altLang="en-US">
                <a:solidFill>
                  <a:srgbClr val="00B0F0"/>
                </a:solidFill>
                <a:latin typeface="微软雅黑" panose="020B0503020204020204" pitchFamily="34" charset="-122"/>
                <a:ea typeface="微软雅黑" panose="020B0503020204020204" pitchFamily="34" charset="-122"/>
              </a:rPr>
              <a:t>材料尚未验收入库：</a:t>
            </a:r>
            <a:endParaRPr lang="en-US" altLang="zh-CN">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借：在途物资</a:t>
            </a:r>
            <a:endParaRPr lang="en-US" altLang="zh-CN">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应交税费</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应交增值税（进项税额）</a:t>
            </a: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贷：银行存款</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应付账款</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预付账款</a:t>
            </a:r>
            <a:endParaRPr lang="en-US" altLang="zh-CN">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endParaRPr lang="zh-CN" altLang="en-US">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solidFill>
                  <a:srgbClr val="00B0F0"/>
                </a:solidFill>
                <a:latin typeface="微软雅黑" panose="020B0503020204020204" pitchFamily="34" charset="-122"/>
                <a:ea typeface="微软雅黑" panose="020B0503020204020204" pitchFamily="34" charset="-122"/>
              </a:rPr>
              <a:t>材料到达验收入库：</a:t>
            </a:r>
            <a:endParaRPr lang="en-US" altLang="zh-CN">
              <a:solidFill>
                <a:srgbClr val="00B0F0"/>
              </a:solidFill>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借：原材料  </a:t>
            </a: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贷：在途物资</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D81FAA11-E9DA-FBA6-4575-DB88A7AB83EB}"/>
              </a:ext>
            </a:extLst>
          </p:cNvPr>
          <p:cNvSpPr>
            <a:spLocks noGrp="1" noChangeArrowheads="1"/>
          </p:cNvSpPr>
          <p:nvPr>
            <p:ph idx="1"/>
          </p:nvPr>
        </p:nvSpPr>
        <p:spPr>
          <a:xfrm>
            <a:off x="1631951" y="765176"/>
            <a:ext cx="8856663" cy="5616575"/>
          </a:xfrm>
        </p:spPr>
        <p:txBody>
          <a:bodyPr rtlCol="0">
            <a:normAutofit lnSpcReduction="10000"/>
          </a:bodyPr>
          <a:lstStyle/>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3-8</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10</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1</a:t>
            </a:r>
            <a:r>
              <a:rPr lang="zh-CN" altLang="en-US" dirty="0">
                <a:solidFill>
                  <a:srgbClr val="00B0F0"/>
                </a:solidFill>
                <a:latin typeface="微软雅黑" panose="020B0503020204020204" pitchFamily="34" charset="-122"/>
                <a:ea typeface="微软雅黑" panose="020B0503020204020204" pitchFamily="34" charset="-122"/>
              </a:rPr>
              <a:t>日，购入原材料</a:t>
            </a:r>
            <a:r>
              <a:rPr lang="en-US" altLang="zh-CN" dirty="0">
                <a:solidFill>
                  <a:srgbClr val="00B0F0"/>
                </a:solidFill>
                <a:latin typeface="微软雅黑" panose="020B0503020204020204" pitchFamily="34" charset="-122"/>
                <a:ea typeface="微软雅黑" panose="020B0503020204020204" pitchFamily="34" charset="-122"/>
              </a:rPr>
              <a:t>500</a:t>
            </a:r>
            <a:r>
              <a:rPr lang="zh-CN" altLang="en-US" dirty="0">
                <a:solidFill>
                  <a:srgbClr val="00B0F0"/>
                </a:solidFill>
                <a:latin typeface="微软雅黑" panose="020B0503020204020204" pitchFamily="34" charset="-122"/>
                <a:ea typeface="微软雅黑" panose="020B0503020204020204" pitchFamily="34" charset="-122"/>
              </a:rPr>
              <a:t>吨，价款</a:t>
            </a:r>
            <a:r>
              <a:rPr lang="en-US" altLang="zh-CN" dirty="0">
                <a:solidFill>
                  <a:srgbClr val="00B0F0"/>
                </a:solidFill>
                <a:latin typeface="微软雅黑" panose="020B0503020204020204" pitchFamily="34" charset="-122"/>
                <a:ea typeface="微软雅黑" panose="020B0503020204020204" pitchFamily="34" charset="-122"/>
              </a:rPr>
              <a:t>300 000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元，增值税专用发票上注明的增值税进项税额</a:t>
            </a:r>
            <a:r>
              <a:rPr lang="en-US" altLang="zh-CN" dirty="0">
                <a:solidFill>
                  <a:srgbClr val="00B0F0"/>
                </a:solidFill>
                <a:latin typeface="微软雅黑" panose="020B0503020204020204" pitchFamily="34" charset="-122"/>
                <a:ea typeface="微软雅黑" panose="020B0503020204020204" pitchFamily="34" charset="-122"/>
              </a:rPr>
              <a:t>51 000</a:t>
            </a:r>
            <a:r>
              <a:rPr lang="zh-CN" altLang="en-US" dirty="0">
                <a:solidFill>
                  <a:srgbClr val="00B0F0"/>
                </a:solidFill>
                <a:latin typeface="微软雅黑" panose="020B0503020204020204" pitchFamily="34" charset="-122"/>
                <a:ea typeface="微软雅黑" panose="020B0503020204020204" pitchFamily="34" charset="-122"/>
              </a:rPr>
              <a:t>元，应计入材料采购成本的运杂费为</a:t>
            </a:r>
            <a:r>
              <a:rPr lang="en-US" altLang="zh-CN" dirty="0">
                <a:solidFill>
                  <a:srgbClr val="00B0F0"/>
                </a:solidFill>
                <a:latin typeface="微软雅黑" panose="020B0503020204020204" pitchFamily="34" charset="-122"/>
                <a:ea typeface="微软雅黑" panose="020B0503020204020204" pitchFamily="34" charset="-122"/>
              </a:rPr>
              <a:t>10 000</a:t>
            </a:r>
            <a:r>
              <a:rPr lang="zh-CN" altLang="en-US" dirty="0">
                <a:solidFill>
                  <a:srgbClr val="00B0F0"/>
                </a:solidFill>
                <a:latin typeface="微软雅黑" panose="020B0503020204020204" pitchFamily="34" charset="-122"/>
                <a:ea typeface="微软雅黑" panose="020B0503020204020204" pitchFamily="34" charset="-122"/>
              </a:rPr>
              <a:t>元，材料到达并验收入库，货款已通过银行支付。</a:t>
            </a:r>
            <a:endParaRPr lang="en-US" altLang="zh-CN" dirty="0">
              <a:solidFill>
                <a:srgbClr val="00B0F0"/>
              </a:solidFill>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结算材料货款的会计处理</a:t>
            </a:r>
            <a:endParaRPr lang="en-US" altLang="zh-CN"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借：在途物资                                              </a:t>
            </a:r>
            <a:r>
              <a:rPr lang="en-US" altLang="zh-CN" dirty="0">
                <a:latin typeface="微软雅黑" panose="020B0503020204020204" pitchFamily="34" charset="-122"/>
                <a:ea typeface="微软雅黑" panose="020B0503020204020204" pitchFamily="34" charset="-122"/>
              </a:rPr>
              <a:t>310000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a:t>
            </a:r>
            <a:r>
              <a:rPr lang="en-US" altLang="zh-CN" dirty="0">
                <a:latin typeface="微软雅黑" panose="020B0503020204020204" pitchFamily="34" charset="-122"/>
                <a:ea typeface="微软雅黑" panose="020B0503020204020204" pitchFamily="34" charset="-122"/>
              </a:rPr>
              <a:t>51000</a:t>
            </a: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361000</a:t>
            </a:r>
          </a:p>
          <a:p>
            <a:pPr>
              <a:buNone/>
              <a:defRPr/>
            </a:pPr>
            <a:r>
              <a:rPr lang="zh-CN" altLang="en-US" dirty="0">
                <a:latin typeface="微软雅黑" panose="020B0503020204020204" pitchFamily="34" charset="-122"/>
                <a:ea typeface="微软雅黑" panose="020B0503020204020204" pitchFamily="34" charset="-122"/>
              </a:rPr>
              <a:t>材料验收入库、货款已付</a:t>
            </a:r>
          </a:p>
          <a:p>
            <a:pPr>
              <a:buNone/>
              <a:defRPr/>
            </a:pPr>
            <a:r>
              <a:rPr lang="zh-CN" altLang="en-US" dirty="0">
                <a:latin typeface="微软雅黑" panose="020B0503020204020204" pitchFamily="34" charset="-122"/>
                <a:ea typeface="微软雅黑" panose="020B0503020204020204" pitchFamily="34" charset="-122"/>
              </a:rPr>
              <a:t>借：原材料                               </a:t>
            </a:r>
            <a:r>
              <a:rPr lang="en-US" altLang="zh-CN" dirty="0">
                <a:latin typeface="微软雅黑" panose="020B0503020204020204" pitchFamily="34" charset="-122"/>
                <a:ea typeface="微软雅黑" panose="020B0503020204020204" pitchFamily="34" charset="-122"/>
              </a:rPr>
              <a:t>310 000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贷：在途物资                            </a:t>
            </a:r>
            <a:r>
              <a:rPr lang="en-US" altLang="zh-CN" dirty="0">
                <a:latin typeface="微软雅黑" panose="020B0503020204020204" pitchFamily="34" charset="-122"/>
                <a:ea typeface="微软雅黑" panose="020B0503020204020204" pitchFamily="34" charset="-122"/>
              </a:rPr>
              <a:t>310 000 </a:t>
            </a:r>
          </a:p>
          <a:p>
            <a:pPr>
              <a:buNone/>
              <a:defRPr/>
            </a:pPr>
            <a:endParaRPr lang="en-US" altLang="zh-CN" dirty="0">
              <a:latin typeface="微软雅黑" panose="020B0503020204020204" pitchFamily="34" charset="-122"/>
              <a:ea typeface="微软雅黑" panose="020B0503020204020204" pitchFamily="34" charset="-122"/>
            </a:endParaRPr>
          </a:p>
          <a:p>
            <a:pPr>
              <a:buNone/>
              <a:defRPr/>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06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D81FAA11-E9DA-FBA6-4575-DB88A7AB83EB}"/>
              </a:ext>
            </a:extLst>
          </p:cNvPr>
          <p:cNvSpPr>
            <a:spLocks noGrp="1" noChangeArrowheads="1"/>
          </p:cNvSpPr>
          <p:nvPr>
            <p:ph idx="1"/>
          </p:nvPr>
        </p:nvSpPr>
        <p:spPr>
          <a:xfrm>
            <a:off x="1631951" y="765176"/>
            <a:ext cx="8856663" cy="5616575"/>
          </a:xfrm>
        </p:spPr>
        <p:txBody>
          <a:bodyPr rtlCol="0">
            <a:normAutofit/>
          </a:bodyPr>
          <a:lstStyle/>
          <a:p>
            <a:pPr>
              <a:buNone/>
              <a:defRPr/>
            </a:pPr>
            <a:endParaRPr lang="en-US" altLang="zh-CN" dirty="0">
              <a:latin typeface="微软雅黑" panose="020B0503020204020204" pitchFamily="34" charset="-122"/>
              <a:ea typeface="微软雅黑" panose="020B0503020204020204" pitchFamily="34" charset="-122"/>
            </a:endParaRPr>
          </a:p>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3-9</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11</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1</a:t>
            </a:r>
            <a:r>
              <a:rPr lang="zh-CN" altLang="en-US" dirty="0">
                <a:solidFill>
                  <a:srgbClr val="00B0F0"/>
                </a:solidFill>
                <a:latin typeface="微软雅黑" panose="020B0503020204020204" pitchFamily="34" charset="-122"/>
                <a:ea typeface="微软雅黑" panose="020B0503020204020204" pitchFamily="34" charset="-122"/>
              </a:rPr>
              <a:t>日，购入原材料</a:t>
            </a:r>
            <a:r>
              <a:rPr lang="en-US" altLang="zh-CN" dirty="0">
                <a:solidFill>
                  <a:srgbClr val="00B0F0"/>
                </a:solidFill>
                <a:latin typeface="微软雅黑" panose="020B0503020204020204" pitchFamily="34" charset="-122"/>
                <a:ea typeface="微软雅黑" panose="020B0503020204020204" pitchFamily="34" charset="-122"/>
              </a:rPr>
              <a:t>500</a:t>
            </a:r>
            <a:r>
              <a:rPr lang="zh-CN" altLang="en-US" dirty="0">
                <a:solidFill>
                  <a:srgbClr val="00B0F0"/>
                </a:solidFill>
                <a:latin typeface="微软雅黑" panose="020B0503020204020204" pitchFamily="34" charset="-122"/>
                <a:ea typeface="微软雅黑" panose="020B0503020204020204" pitchFamily="34" charset="-122"/>
              </a:rPr>
              <a:t>吨，价款</a:t>
            </a:r>
            <a:r>
              <a:rPr lang="en-US" altLang="zh-CN" dirty="0">
                <a:solidFill>
                  <a:srgbClr val="00B0F0"/>
                </a:solidFill>
                <a:latin typeface="微软雅黑" panose="020B0503020204020204" pitchFamily="34" charset="-122"/>
                <a:ea typeface="微软雅黑" panose="020B0503020204020204" pitchFamily="34" charset="-122"/>
              </a:rPr>
              <a:t>350 000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元，增值税专用发票上注明的增值税进项税额</a:t>
            </a:r>
            <a:r>
              <a:rPr lang="en-US" altLang="zh-CN" dirty="0">
                <a:solidFill>
                  <a:srgbClr val="00B0F0"/>
                </a:solidFill>
                <a:latin typeface="微软雅黑" panose="020B0503020204020204" pitchFamily="34" charset="-122"/>
                <a:ea typeface="微软雅黑" panose="020B0503020204020204" pitchFamily="34" charset="-122"/>
              </a:rPr>
              <a:t>59 500</a:t>
            </a:r>
            <a:r>
              <a:rPr lang="zh-CN" altLang="en-US" dirty="0">
                <a:solidFill>
                  <a:srgbClr val="00B0F0"/>
                </a:solidFill>
                <a:latin typeface="微软雅黑" panose="020B0503020204020204" pitchFamily="34" charset="-122"/>
                <a:ea typeface="微软雅黑" panose="020B0503020204020204" pitchFamily="34" charset="-122"/>
              </a:rPr>
              <a:t>元，材料尚未到达，货款未付，有关会计分录如下：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借：在途物资                                           </a:t>
            </a:r>
            <a:r>
              <a:rPr lang="en-US" altLang="zh-CN" dirty="0">
                <a:latin typeface="微软雅黑" panose="020B0503020204020204" pitchFamily="34" charset="-122"/>
                <a:ea typeface="微软雅黑" panose="020B0503020204020204" pitchFamily="34" charset="-122"/>
              </a:rPr>
              <a:t>350000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a:t>
            </a:r>
            <a:r>
              <a:rPr lang="en-US" altLang="zh-CN" dirty="0">
                <a:latin typeface="微软雅黑" panose="020B0503020204020204" pitchFamily="34" charset="-122"/>
                <a:ea typeface="微软雅黑" panose="020B0503020204020204" pitchFamily="34" charset="-122"/>
              </a:rPr>
              <a:t>59500</a:t>
            </a: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       贷：应付账款                                         </a:t>
            </a:r>
            <a:r>
              <a:rPr lang="en-US" altLang="zh-CN" dirty="0">
                <a:latin typeface="微软雅黑" panose="020B0503020204020204" pitchFamily="34" charset="-122"/>
                <a:ea typeface="微软雅黑" panose="020B0503020204020204" pitchFamily="34" charset="-122"/>
              </a:rPr>
              <a:t>409500</a:t>
            </a:r>
          </a:p>
          <a:p>
            <a:pPr>
              <a:buNone/>
              <a:defRP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8F40EC55-4D77-1006-253E-80C001601AE6}"/>
              </a:ext>
            </a:extLst>
          </p:cNvPr>
          <p:cNvSpPr>
            <a:spLocks noGrp="1" noChangeArrowheads="1"/>
          </p:cNvSpPr>
          <p:nvPr>
            <p:ph idx="1"/>
          </p:nvPr>
        </p:nvSpPr>
        <p:spPr>
          <a:xfrm>
            <a:off x="1631951" y="765176"/>
            <a:ext cx="8856663" cy="5616575"/>
          </a:xfrm>
        </p:spPr>
        <p:txBody>
          <a:bodyPr rtlCol="0">
            <a:normAutofit fontScale="77500" lnSpcReduction="20000"/>
          </a:bodyPr>
          <a:lstStyle/>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3-10</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1</a:t>
            </a:r>
            <a:r>
              <a:rPr lang="zh-CN" altLang="en-US" dirty="0">
                <a:solidFill>
                  <a:srgbClr val="00B0F0"/>
                </a:solidFill>
                <a:latin typeface="微软雅黑" panose="020B0503020204020204" pitchFamily="34" charset="-122"/>
                <a:ea typeface="微软雅黑" panose="020B0503020204020204" pitchFamily="34" charset="-122"/>
              </a:rPr>
              <a:t>日，预付材料款</a:t>
            </a:r>
            <a:r>
              <a:rPr lang="en-US" altLang="zh-CN" dirty="0">
                <a:solidFill>
                  <a:srgbClr val="00B0F0"/>
                </a:solidFill>
                <a:latin typeface="微软雅黑" panose="020B0503020204020204" pitchFamily="34" charset="-122"/>
                <a:ea typeface="微软雅黑" panose="020B0503020204020204" pitchFamily="34" charset="-122"/>
              </a:rPr>
              <a:t>29 250</a:t>
            </a:r>
            <a:r>
              <a:rPr lang="zh-CN" altLang="en-US" dirty="0">
                <a:solidFill>
                  <a:srgbClr val="00B0F0"/>
                </a:solidFill>
                <a:latin typeface="微软雅黑" panose="020B0503020204020204" pitchFamily="34" charset="-122"/>
                <a:ea typeface="微软雅黑" panose="020B0503020204020204" pitchFamily="34" charset="-122"/>
              </a:rPr>
              <a:t>元，会计分录如下：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dirty="0">
                <a:latin typeface="微软雅黑" panose="020B0503020204020204" pitchFamily="34" charset="-122"/>
                <a:ea typeface="微软雅黑" panose="020B0503020204020204" pitchFamily="34" charset="-122"/>
              </a:rPr>
              <a:t>预付材料款</a:t>
            </a:r>
          </a:p>
          <a:p>
            <a:pPr>
              <a:buNone/>
              <a:defRPr/>
            </a:pPr>
            <a:endParaRPr lang="en-US" altLang="zh-CN" dirty="0">
              <a:solidFill>
                <a:srgbClr val="00B0F0"/>
              </a:solidFill>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借：预付账款                                             </a:t>
            </a:r>
            <a:r>
              <a:rPr lang="en-US" altLang="zh-CN" dirty="0">
                <a:latin typeface="微软雅黑" panose="020B0503020204020204" pitchFamily="34" charset="-122"/>
                <a:ea typeface="微软雅黑" panose="020B0503020204020204" pitchFamily="34" charset="-122"/>
              </a:rPr>
              <a:t>29250</a:t>
            </a:r>
          </a:p>
          <a:p>
            <a:pPr>
              <a:buNone/>
              <a:defRPr/>
            </a:pPr>
            <a:r>
              <a:rPr lang="zh-CN" altLang="en-US" dirty="0">
                <a:latin typeface="微软雅黑" panose="020B0503020204020204" pitchFamily="34" charset="-122"/>
                <a:ea typeface="微软雅黑" panose="020B0503020204020204" pitchFamily="34" charset="-122"/>
              </a:rPr>
              <a:t>       贷：银行存款                                         </a:t>
            </a:r>
            <a:r>
              <a:rPr lang="en-US" altLang="zh-CN" dirty="0">
                <a:latin typeface="微软雅黑" panose="020B0503020204020204" pitchFamily="34" charset="-122"/>
                <a:ea typeface="微软雅黑" panose="020B0503020204020204" pitchFamily="34" charset="-122"/>
              </a:rPr>
              <a:t>   29250</a:t>
            </a:r>
          </a:p>
          <a:p>
            <a:pPr>
              <a:buNone/>
              <a:defRPr/>
            </a:pPr>
            <a:endParaRPr lang="en-US" altLang="zh-CN" dirty="0">
              <a:latin typeface="微软雅黑" panose="020B0503020204020204" pitchFamily="34" charset="-122"/>
              <a:ea typeface="微软雅黑" panose="020B0503020204020204" pitchFamily="34" charset="-122"/>
            </a:endParaRPr>
          </a:p>
          <a:p>
            <a:pPr marL="0" indent="0">
              <a:lnSpc>
                <a:spcPct val="120000"/>
              </a:lnSpc>
              <a:spcBef>
                <a:spcPts val="0"/>
              </a:spcBef>
              <a:buNone/>
              <a:defRPr/>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3-11</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31</a:t>
            </a:r>
            <a:r>
              <a:rPr lang="zh-CN" altLang="en-US" dirty="0">
                <a:solidFill>
                  <a:srgbClr val="00B0F0"/>
                </a:solidFill>
                <a:latin typeface="微软雅黑" panose="020B0503020204020204" pitchFamily="34" charset="-122"/>
                <a:ea typeface="微软雅黑" panose="020B0503020204020204" pitchFamily="34" charset="-122"/>
              </a:rPr>
              <a:t>日，收到材料</a:t>
            </a:r>
            <a:r>
              <a:rPr lang="en-US" altLang="zh-CN" dirty="0">
                <a:solidFill>
                  <a:srgbClr val="00B0F0"/>
                </a:solidFill>
                <a:latin typeface="微软雅黑" panose="020B0503020204020204" pitchFamily="34" charset="-122"/>
                <a:ea typeface="微软雅黑" panose="020B0503020204020204" pitchFamily="34" charset="-122"/>
              </a:rPr>
              <a:t>50</a:t>
            </a:r>
            <a:r>
              <a:rPr lang="zh-CN" altLang="en-US" dirty="0">
                <a:solidFill>
                  <a:srgbClr val="00B0F0"/>
                </a:solidFill>
                <a:latin typeface="微软雅黑" panose="020B0503020204020204" pitchFamily="34" charset="-122"/>
                <a:ea typeface="微软雅黑" panose="020B0503020204020204" pitchFamily="34" charset="-122"/>
              </a:rPr>
              <a:t>吨，价款</a:t>
            </a:r>
            <a:r>
              <a:rPr lang="en-US" altLang="zh-CN" dirty="0">
                <a:solidFill>
                  <a:srgbClr val="00B0F0"/>
                </a:solidFill>
                <a:latin typeface="微软雅黑" panose="020B0503020204020204" pitchFamily="34" charset="-122"/>
                <a:ea typeface="微软雅黑" panose="020B0503020204020204" pitchFamily="34" charset="-122"/>
              </a:rPr>
              <a:t>25 000</a:t>
            </a:r>
            <a:r>
              <a:rPr lang="zh-CN" altLang="en-US" dirty="0">
                <a:solidFill>
                  <a:srgbClr val="00B0F0"/>
                </a:solidFill>
                <a:latin typeface="微软雅黑" panose="020B0503020204020204" pitchFamily="34" charset="-122"/>
                <a:ea typeface="微软雅黑" panose="020B0503020204020204" pitchFamily="34" charset="-122"/>
              </a:rPr>
              <a:t>元，增值税专用发票上注明的增值税进项税额</a:t>
            </a:r>
            <a:r>
              <a:rPr lang="en-US" altLang="zh-CN" dirty="0">
                <a:solidFill>
                  <a:srgbClr val="00B0F0"/>
                </a:solidFill>
                <a:latin typeface="微软雅黑" panose="020B0503020204020204" pitchFamily="34" charset="-122"/>
                <a:ea typeface="微软雅黑" panose="020B0503020204020204" pitchFamily="34" charset="-122"/>
              </a:rPr>
              <a:t>4 250</a:t>
            </a:r>
            <a:r>
              <a:rPr lang="zh-CN" altLang="en-US" dirty="0">
                <a:solidFill>
                  <a:srgbClr val="00B0F0"/>
                </a:solidFill>
                <a:latin typeface="微软雅黑" panose="020B0503020204020204" pitchFamily="34" charset="-122"/>
                <a:ea typeface="微软雅黑" panose="020B0503020204020204" pitchFamily="34" charset="-122"/>
              </a:rPr>
              <a:t>元，已于</a:t>
            </a:r>
            <a:r>
              <a:rPr lang="en-US" altLang="zh-CN" dirty="0">
                <a:solidFill>
                  <a:srgbClr val="00B0F0"/>
                </a:solidFill>
                <a:latin typeface="微软雅黑" panose="020B0503020204020204" pitchFamily="34" charset="-122"/>
                <a:ea typeface="微软雅黑" panose="020B0503020204020204" pitchFamily="34" charset="-122"/>
              </a:rPr>
              <a:t>11</a:t>
            </a:r>
            <a:r>
              <a:rPr lang="zh-CN" altLang="en-US" dirty="0">
                <a:solidFill>
                  <a:srgbClr val="00B0F0"/>
                </a:solidFill>
                <a:latin typeface="微软雅黑" panose="020B0503020204020204" pitchFamily="34" charset="-122"/>
                <a:ea typeface="微软雅黑" panose="020B0503020204020204" pitchFamily="34" charset="-122"/>
              </a:rPr>
              <a:t>月</a:t>
            </a:r>
            <a:r>
              <a:rPr lang="en-US" altLang="zh-CN" dirty="0">
                <a:solidFill>
                  <a:srgbClr val="00B0F0"/>
                </a:solidFill>
                <a:latin typeface="微软雅黑" panose="020B0503020204020204" pitchFamily="34" charset="-122"/>
                <a:ea typeface="微软雅黑" panose="020B0503020204020204" pitchFamily="34" charset="-122"/>
              </a:rPr>
              <a:t>1</a:t>
            </a:r>
            <a:r>
              <a:rPr lang="zh-CN" altLang="en-US" dirty="0">
                <a:solidFill>
                  <a:srgbClr val="00B0F0"/>
                </a:solidFill>
                <a:latin typeface="微软雅黑" panose="020B0503020204020204" pitchFamily="34" charset="-122"/>
                <a:ea typeface="微软雅黑" panose="020B0503020204020204" pitchFamily="34" charset="-122"/>
              </a:rPr>
              <a:t>日预付了</a:t>
            </a:r>
            <a:r>
              <a:rPr lang="en-US" altLang="zh-CN" dirty="0">
                <a:solidFill>
                  <a:srgbClr val="00B0F0"/>
                </a:solidFill>
                <a:latin typeface="微软雅黑" panose="020B0503020204020204" pitchFamily="34" charset="-122"/>
                <a:ea typeface="微软雅黑" panose="020B0503020204020204" pitchFamily="34" charset="-122"/>
              </a:rPr>
              <a:t>29 250</a:t>
            </a:r>
            <a:r>
              <a:rPr lang="zh-CN" altLang="en-US" dirty="0">
                <a:solidFill>
                  <a:srgbClr val="00B0F0"/>
                </a:solidFill>
                <a:latin typeface="微软雅黑" panose="020B0503020204020204" pitchFamily="34" charset="-122"/>
                <a:ea typeface="微软雅黑" panose="020B0503020204020204" pitchFamily="34" charset="-122"/>
              </a:rPr>
              <a:t>元，有关会计分录如下：</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defRPr/>
            </a:pPr>
            <a:r>
              <a:rPr lang="zh-CN" altLang="en-US" dirty="0">
                <a:latin typeface="微软雅黑" panose="020B0503020204020204" pitchFamily="34" charset="-122"/>
                <a:ea typeface="微软雅黑" panose="020B0503020204020204" pitchFamily="34" charset="-122"/>
              </a:rPr>
              <a:t>材料入库</a:t>
            </a:r>
          </a:p>
          <a:p>
            <a:pPr>
              <a:buNone/>
              <a:defRPr/>
            </a:pPr>
            <a:endParaRPr lang="en-US" altLang="zh-CN" dirty="0">
              <a:solidFill>
                <a:srgbClr val="00B0F0"/>
              </a:solidFill>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借：原材料                                              </a:t>
            </a:r>
            <a:r>
              <a:rPr lang="en-US" altLang="zh-CN" dirty="0">
                <a:latin typeface="微软雅黑" panose="020B0503020204020204" pitchFamily="34" charset="-122"/>
                <a:ea typeface="微软雅黑" panose="020B0503020204020204" pitchFamily="34" charset="-122"/>
              </a:rPr>
              <a:t>25000</a:t>
            </a:r>
          </a:p>
          <a:p>
            <a:pPr>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应交税费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应交增值税（进项税额）</a:t>
            </a:r>
            <a:r>
              <a:rPr lang="en-US" altLang="zh-CN" dirty="0">
                <a:latin typeface="微软雅黑" panose="020B0503020204020204" pitchFamily="34" charset="-122"/>
                <a:ea typeface="微软雅黑" panose="020B0503020204020204" pitchFamily="34" charset="-122"/>
              </a:rPr>
              <a:t>4250</a:t>
            </a: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       贷：预付账款                                           </a:t>
            </a:r>
            <a:r>
              <a:rPr lang="en-US" altLang="zh-CN" dirty="0">
                <a:latin typeface="微软雅黑" panose="020B0503020204020204" pitchFamily="34" charset="-122"/>
                <a:ea typeface="微软雅黑" panose="020B0503020204020204" pitchFamily="34" charset="-122"/>
              </a:rPr>
              <a:t>29250</a:t>
            </a:r>
          </a:p>
          <a:p>
            <a:pPr>
              <a:buNone/>
              <a:defRP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CE9FE891-F932-9FF5-B4BB-E70F99BA0196}"/>
              </a:ext>
            </a:extLst>
          </p:cNvPr>
          <p:cNvSpPr>
            <a:spLocks noGrp="1" noChangeArrowheads="1"/>
          </p:cNvSpPr>
          <p:nvPr>
            <p:ph idx="1"/>
          </p:nvPr>
        </p:nvSpPr>
        <p:spPr>
          <a:xfrm>
            <a:off x="1703389" y="620713"/>
            <a:ext cx="8785225" cy="5040312"/>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练习：</a:t>
            </a:r>
            <a:r>
              <a:rPr lang="en-US" altLang="zh-CN" sz="2400" dirty="0">
                <a:latin typeface="微软雅黑" panose="020B0503020204020204" pitchFamily="34" charset="-122"/>
                <a:ea typeface="微软雅黑" panose="020B0503020204020204" pitchFamily="34" charset="-122"/>
              </a:rPr>
              <a:t>2022</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生产企业发生如下经济业务：</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日与供应商达成协议，预付甲材料款</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日甲材料到达</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公司，价款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万元，增值税进项税额</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万元，但尚未验收入库；</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同日，收到供应商返回剩余预付款</a:t>
            </a:r>
            <a:r>
              <a:rPr lang="en-US" altLang="zh-CN" sz="2400" dirty="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日甲材料整理完毕入库，同时支付挑选整理费用</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要求：根据以上业务编制</a:t>
            </a:r>
            <a:r>
              <a:rPr lang="en-US" altLang="zh-CN" sz="2400" dirty="0">
                <a:solidFill>
                  <a:srgbClr val="FF0000"/>
                </a:solidFill>
                <a:latin typeface="微软雅黑" panose="020B0503020204020204" pitchFamily="34" charset="-122"/>
                <a:ea typeface="微软雅黑" panose="020B0503020204020204" pitchFamily="34" charset="-122"/>
              </a:rPr>
              <a:t>10</a:t>
            </a:r>
            <a:r>
              <a:rPr lang="zh-CN" altLang="en-US" sz="2400" dirty="0">
                <a:solidFill>
                  <a:srgbClr val="FF0000"/>
                </a:solidFill>
                <a:latin typeface="微软雅黑" panose="020B0503020204020204" pitchFamily="34" charset="-122"/>
                <a:ea typeface="微软雅黑" panose="020B0503020204020204" pitchFamily="34" charset="-122"/>
              </a:rPr>
              <a:t>月份会计分录。</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95B8A9EA-6E57-6FFB-0544-FADFCC880FD9}"/>
              </a:ext>
            </a:extLst>
          </p:cNvPr>
          <p:cNvSpPr>
            <a:spLocks noGrp="1" noChangeArrowheads="1"/>
          </p:cNvSpPr>
          <p:nvPr>
            <p:ph idx="1"/>
          </p:nvPr>
        </p:nvSpPr>
        <p:spPr>
          <a:xfrm>
            <a:off x="2135189" y="908050"/>
            <a:ext cx="7920037" cy="4800600"/>
          </a:xfrm>
        </p:spPr>
        <p:txBody>
          <a:bodyPr/>
          <a:lstStyle/>
          <a:p>
            <a:pPr marL="0">
              <a:buNone/>
            </a:pPr>
            <a:r>
              <a:rPr lang="en-US" altLang="zh-CN" sz="2400" dirty="0">
                <a:latin typeface="微软雅黑" panose="020B0503020204020204" pitchFamily="34" charset="-122"/>
                <a:ea typeface="微软雅黑" panose="020B0503020204020204" pitchFamily="34" charset="-122"/>
              </a:rPr>
              <a:t>1.10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日与供应商达成协议，预付甲材料款</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万元，当日编制会计分录：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借：预付账款                                                </a:t>
            </a:r>
            <a:r>
              <a:rPr lang="en-US" altLang="zh-CN" sz="2400" dirty="0">
                <a:solidFill>
                  <a:srgbClr val="FF0000"/>
                </a:solidFill>
                <a:latin typeface="微软雅黑" panose="020B0503020204020204" pitchFamily="34" charset="-122"/>
                <a:ea typeface="微软雅黑" panose="020B0503020204020204" pitchFamily="34" charset="-122"/>
              </a:rPr>
              <a:t>15</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贷：银行存款                </a:t>
            </a:r>
            <a:r>
              <a:rPr lang="en-US" altLang="zh-CN" sz="2400" dirty="0">
                <a:solidFill>
                  <a:srgbClr val="FF0000"/>
                </a:solidFill>
                <a:latin typeface="微软雅黑" panose="020B0503020204020204" pitchFamily="34" charset="-122"/>
                <a:ea typeface="微软雅黑" panose="020B0503020204020204" pitchFamily="34" charset="-122"/>
              </a:rPr>
              <a:t>                               15</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日甲材料到达</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公司，价款</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万元，增值税进项税额</a:t>
            </a:r>
            <a:r>
              <a:rPr lang="en-US" altLang="zh-CN" sz="2400" dirty="0">
                <a:latin typeface="微软雅黑" panose="020B0503020204020204" pitchFamily="34" charset="-122"/>
                <a:ea typeface="微软雅黑" panose="020B0503020204020204" pitchFamily="34" charset="-122"/>
              </a:rPr>
              <a:t>1.7</a:t>
            </a:r>
            <a:r>
              <a:rPr lang="zh-CN" altLang="en-US" sz="2400" dirty="0">
                <a:latin typeface="微软雅黑" panose="020B0503020204020204" pitchFamily="34" charset="-122"/>
                <a:ea typeface="微软雅黑" panose="020B0503020204020204" pitchFamily="34" charset="-122"/>
              </a:rPr>
              <a:t>万元，但尚未验收入库，当日编制会计分录：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借：在途物资                                                </a:t>
            </a:r>
            <a:r>
              <a:rPr lang="en-US" altLang="zh-CN" sz="2400" dirty="0">
                <a:solidFill>
                  <a:srgbClr val="FF0000"/>
                </a:solidFill>
                <a:latin typeface="微软雅黑" panose="020B0503020204020204" pitchFamily="34" charset="-122"/>
                <a:ea typeface="微软雅黑" panose="020B0503020204020204" pitchFamily="34" charset="-122"/>
              </a:rPr>
              <a:t>10</a:t>
            </a:r>
          </a:p>
          <a:p>
            <a:pPr marL="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应交税费</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应交增值税（进项税额）   </a:t>
            </a:r>
            <a:r>
              <a:rPr lang="en-US" altLang="zh-CN" sz="2400" dirty="0">
                <a:solidFill>
                  <a:srgbClr val="FF0000"/>
                </a:solidFill>
                <a:latin typeface="微软雅黑" panose="020B0503020204020204" pitchFamily="34" charset="-122"/>
                <a:ea typeface="微软雅黑" panose="020B0503020204020204" pitchFamily="34" charset="-122"/>
              </a:rPr>
              <a:t>1.7</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贷：预付账款                </a:t>
            </a:r>
            <a:r>
              <a:rPr lang="en-US" altLang="zh-CN" sz="2400" dirty="0">
                <a:solidFill>
                  <a:srgbClr val="FF0000"/>
                </a:solidFill>
                <a:latin typeface="微软雅黑" panose="020B0503020204020204" pitchFamily="34" charset="-122"/>
                <a:ea typeface="微软雅黑" panose="020B0503020204020204" pitchFamily="34" charset="-122"/>
              </a:rPr>
              <a:t>                             11.7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87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87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13AD56-FF56-BAD7-8EF4-03CDDFCD2989}"/>
              </a:ext>
            </a:extLst>
          </p:cNvPr>
          <p:cNvSpPr>
            <a:spLocks noGrp="1" noChangeArrowheads="1"/>
          </p:cNvSpPr>
          <p:nvPr>
            <p:ph type="title"/>
          </p:nvPr>
        </p:nvSpPr>
        <p:spPr>
          <a:xfrm>
            <a:off x="2279651" y="2349501"/>
            <a:ext cx="7510463" cy="82391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第一节  融资活动的会计核算</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AD9CEFF-ACE7-E515-8EB5-35F4C4609EFF}"/>
              </a:ext>
            </a:extLst>
          </p:cNvPr>
          <p:cNvSpPr>
            <a:spLocks noGrp="1" noChangeArrowheads="1"/>
          </p:cNvSpPr>
          <p:nvPr>
            <p:ph idx="1"/>
          </p:nvPr>
        </p:nvSpPr>
        <p:spPr>
          <a:xfrm>
            <a:off x="2135189" y="476250"/>
            <a:ext cx="7920037" cy="5329238"/>
          </a:xfrm>
        </p:spPr>
        <p:txBody>
          <a:bodyPr>
            <a:normAutofit lnSpcReduction="10000"/>
          </a:bodyPr>
          <a:lstStyle/>
          <a:p>
            <a:pPr marL="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同日，收到供应商返回剩余预付款</a:t>
            </a:r>
            <a:r>
              <a:rPr lang="en-US" altLang="zh-CN" sz="2400" dirty="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万元，当日编制会计分录：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借：银行存款                               </a:t>
            </a:r>
            <a:r>
              <a:rPr lang="en-US" altLang="zh-CN" sz="2400" dirty="0">
                <a:solidFill>
                  <a:srgbClr val="FF0000"/>
                </a:solidFill>
                <a:latin typeface="微软雅黑" panose="020B0503020204020204" pitchFamily="34" charset="-122"/>
                <a:ea typeface="微软雅黑" panose="020B0503020204020204" pitchFamily="34" charset="-122"/>
              </a:rPr>
              <a:t>3.3</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贷：预付账款                              </a:t>
            </a:r>
            <a:r>
              <a:rPr lang="en-US" altLang="zh-CN" sz="2400" dirty="0">
                <a:solidFill>
                  <a:srgbClr val="FF0000"/>
                </a:solidFill>
                <a:latin typeface="微软雅黑" panose="020B0503020204020204" pitchFamily="34" charset="-122"/>
                <a:ea typeface="微软雅黑" panose="020B0503020204020204" pitchFamily="34" charset="-122"/>
              </a:rPr>
              <a:t>3.3</a:t>
            </a: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4.10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日甲材料整理完毕入库，同时支付挑选整理费用</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万元，当日编制会计分录：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solidFill>
                  <a:srgbClr val="00B0F0"/>
                </a:solidFill>
                <a:latin typeface="微软雅黑" panose="020B0503020204020204" pitchFamily="34" charset="-122"/>
                <a:ea typeface="微软雅黑" panose="020B0503020204020204" pitchFamily="34" charset="-122"/>
              </a:rPr>
              <a:t>支付挑选整理费用</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借：在途物资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贷：银行存款                             </a:t>
            </a:r>
            <a:r>
              <a:rPr lang="en-US" altLang="zh-CN" sz="2400" dirty="0">
                <a:solidFill>
                  <a:srgbClr val="FF0000"/>
                </a:solidFill>
                <a:latin typeface="微软雅黑" panose="020B0503020204020204" pitchFamily="34" charset="-122"/>
                <a:ea typeface="微软雅黑" panose="020B0503020204020204" pitchFamily="34" charset="-122"/>
              </a:rPr>
              <a:t>2</a:t>
            </a:r>
          </a:p>
          <a:p>
            <a:pPr marL="0">
              <a:buNone/>
            </a:pPr>
            <a:r>
              <a:rPr lang="zh-CN" altLang="en-US" sz="2400" dirty="0">
                <a:solidFill>
                  <a:srgbClr val="00B0F0"/>
                </a:solidFill>
                <a:latin typeface="微软雅黑" panose="020B0503020204020204" pitchFamily="34" charset="-122"/>
                <a:ea typeface="微软雅黑" panose="020B0503020204020204" pitchFamily="34" charset="-122"/>
              </a:rPr>
              <a:t>验收入库</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借：原材料                                   </a:t>
            </a:r>
            <a:r>
              <a:rPr lang="en-US" altLang="zh-CN" sz="2400" dirty="0">
                <a:solidFill>
                  <a:srgbClr val="FF0000"/>
                </a:solidFill>
                <a:latin typeface="微软雅黑" panose="020B0503020204020204" pitchFamily="34" charset="-122"/>
                <a:ea typeface="微软雅黑" panose="020B0503020204020204" pitchFamily="34" charset="-122"/>
              </a:rPr>
              <a:t>12</a:t>
            </a: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       贷：在途物资                             </a:t>
            </a:r>
            <a:r>
              <a:rPr lang="en-US" altLang="zh-CN" sz="2400" dirty="0">
                <a:solidFill>
                  <a:srgbClr val="FF0000"/>
                </a:solidFill>
                <a:latin typeface="微软雅黑" panose="020B0503020204020204" pitchFamily="34" charset="-122"/>
                <a:ea typeface="微软雅黑" panose="020B0503020204020204" pitchFamily="34" charset="-122"/>
              </a:rPr>
              <a:t>12</a:t>
            </a: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89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89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496BFD3-0F5D-68D1-5042-7D6A77A96A74}"/>
              </a:ext>
            </a:extLst>
          </p:cNvPr>
          <p:cNvSpPr>
            <a:spLocks noGrp="1" noChangeArrowheads="1"/>
          </p:cNvSpPr>
          <p:nvPr>
            <p:ph idx="1"/>
          </p:nvPr>
        </p:nvSpPr>
        <p:spPr>
          <a:xfrm>
            <a:off x="3745465" y="2627313"/>
            <a:ext cx="7345362" cy="3600450"/>
          </a:xfrm>
        </p:spPr>
        <p:txBody>
          <a:bodyPr rtlCol="0">
            <a:normAutofit/>
          </a:bodyPr>
          <a:lstStyle/>
          <a:p>
            <a:pPr marL="0" indent="0">
              <a:buNone/>
              <a:defRPr/>
            </a:pPr>
            <a:r>
              <a:rPr lang="en-US" altLang="zh-CN" sz="4000" dirty="0">
                <a:latin typeface="微软雅黑" panose="020B0503020204020204" pitchFamily="34" charset="-122"/>
                <a:ea typeface="微软雅黑" panose="020B0503020204020204" pitchFamily="34" charset="-122"/>
              </a:rPr>
              <a:t>3.2.2 </a:t>
            </a:r>
            <a:r>
              <a:rPr lang="zh-CN" altLang="en-US" sz="4000" dirty="0">
                <a:latin typeface="微软雅黑" panose="020B0503020204020204" pitchFamily="34" charset="-122"/>
                <a:ea typeface="微软雅黑" panose="020B0503020204020204" pitchFamily="34" charset="-122"/>
              </a:rPr>
              <a:t>生产核算</a:t>
            </a:r>
            <a:endParaRPr lang="en-US" altLang="zh-CN" sz="4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496BFD3-0F5D-68D1-5042-7D6A77A96A74}"/>
              </a:ext>
            </a:extLst>
          </p:cNvPr>
          <p:cNvSpPr>
            <a:spLocks noGrp="1" noChangeArrowheads="1"/>
          </p:cNvSpPr>
          <p:nvPr>
            <p:ph idx="1"/>
          </p:nvPr>
        </p:nvSpPr>
        <p:spPr>
          <a:xfrm>
            <a:off x="2513013" y="1484313"/>
            <a:ext cx="7345362" cy="360045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产品生产过程涉及的主要会计业务：</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领用原材料</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支付职工薪酬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固定资产折旧分配</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相关费用归集分配</a:t>
            </a:r>
            <a:endParaRPr lang="en-US" altLang="zh-CN" sz="2400" dirty="0">
              <a:latin typeface="微软雅黑" panose="020B0503020204020204" pitchFamily="34" charset="-122"/>
              <a:ea typeface="微软雅黑" panose="020B0503020204020204" pitchFamily="34" charset="-122"/>
            </a:endParaRPr>
          </a:p>
        </p:txBody>
      </p:sp>
      <p:sp>
        <p:nvSpPr>
          <p:cNvPr id="86019" name="Rectangle 2">
            <a:extLst>
              <a:ext uri="{FF2B5EF4-FFF2-40B4-BE49-F238E27FC236}">
                <a16:creationId xmlns:a16="http://schemas.microsoft.com/office/drawing/2014/main" id="{BF5F21CF-D312-3AE6-3675-DBBC613F7A12}"/>
              </a:ext>
            </a:extLst>
          </p:cNvPr>
          <p:cNvSpPr>
            <a:spLocks noGrp="1" noChangeArrowheads="1"/>
          </p:cNvSpPr>
          <p:nvPr>
            <p:ph type="title"/>
          </p:nvPr>
        </p:nvSpPr>
        <p:spPr>
          <a:xfrm>
            <a:off x="2495550" y="476251"/>
            <a:ext cx="6859588" cy="823913"/>
          </a:xfrm>
        </p:spPr>
        <p:txBody>
          <a:bodyPr/>
          <a:lstStyle/>
          <a:p>
            <a:pPr eaLnBrk="1" hangingPunct="1"/>
            <a:r>
              <a:rPr lang="zh-CN" altLang="en-US" sz="3200" dirty="0">
                <a:latin typeface="微软雅黑" panose="020B0503020204020204" pitchFamily="34" charset="-122"/>
                <a:ea typeface="微软雅黑" panose="020B0503020204020204" pitchFamily="34" charset="-122"/>
              </a:rPr>
              <a:t>生产产品的核算</a:t>
            </a:r>
          </a:p>
        </p:txBody>
      </p:sp>
    </p:spTree>
    <p:extLst>
      <p:ext uri="{BB962C8B-B14F-4D97-AF65-F5344CB8AC3E}">
        <p14:creationId xmlns:p14="http://schemas.microsoft.com/office/powerpoint/2010/main" val="1551239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A6C1CE-FFE2-4531-A69B-3D3D678EA08C}"/>
              </a:ext>
            </a:extLst>
          </p:cNvPr>
          <p:cNvSpPr>
            <a:spLocks noGrp="1" noChangeArrowheads="1"/>
          </p:cNvSpPr>
          <p:nvPr>
            <p:ph idx="1"/>
          </p:nvPr>
        </p:nvSpPr>
        <p:spPr>
          <a:xfrm>
            <a:off x="2135189" y="1484314"/>
            <a:ext cx="8281987" cy="3024187"/>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会计期末根据发料凭证的汇总将材料消耗计入相关成本费用。</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涉及会计账户：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生产成本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制造费用</a:t>
            </a:r>
            <a:endParaRPr lang="en-US" altLang="zh-CN" sz="2400" dirty="0">
              <a:latin typeface="微软雅黑" panose="020B0503020204020204" pitchFamily="34" charset="-122"/>
              <a:ea typeface="微软雅黑" panose="020B0503020204020204" pitchFamily="34" charset="-122"/>
            </a:endParaRPr>
          </a:p>
        </p:txBody>
      </p:sp>
      <p:sp>
        <p:nvSpPr>
          <p:cNvPr id="87043" name="Rectangle 2">
            <a:extLst>
              <a:ext uri="{FF2B5EF4-FFF2-40B4-BE49-F238E27FC236}">
                <a16:creationId xmlns:a16="http://schemas.microsoft.com/office/drawing/2014/main" id="{8CEFBAF8-1A8A-C0B0-5921-0EC4B43CB787}"/>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领用原材料</a:t>
            </a:r>
          </a:p>
        </p:txBody>
      </p:sp>
      <p:sp>
        <p:nvSpPr>
          <p:cNvPr id="87044" name="Rectangle 3">
            <a:extLst>
              <a:ext uri="{FF2B5EF4-FFF2-40B4-BE49-F238E27FC236}">
                <a16:creationId xmlns:a16="http://schemas.microsoft.com/office/drawing/2014/main" id="{D53273BC-1CD9-BC66-9C45-804A51144F7A}"/>
              </a:ext>
            </a:extLst>
          </p:cNvPr>
          <p:cNvSpPr txBox="1">
            <a:spLocks noChangeArrowheads="1"/>
          </p:cNvSpPr>
          <p:nvPr/>
        </p:nvSpPr>
        <p:spPr bwMode="auto">
          <a:xfrm>
            <a:off x="5549901" y="3213101"/>
            <a:ext cx="19859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成本类账户</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DC44A72F-A08C-494C-8C29-9D5971767D86}"/>
              </a:ext>
            </a:extLst>
          </p:cNvPr>
          <p:cNvSpPr>
            <a:spLocks noGrp="1" noChangeArrowheads="1"/>
          </p:cNvSpPr>
          <p:nvPr>
            <p:ph idx="1"/>
          </p:nvPr>
        </p:nvSpPr>
        <p:spPr>
          <a:xfrm>
            <a:off x="2135189" y="993775"/>
            <a:ext cx="8281987" cy="2374900"/>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生产成本</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核算企业进行工业性生产，包括生产各种产品、自制材料、自制工具、自制设备等所发生的各项生产成本。</a:t>
            </a:r>
            <a:endParaRPr lang="en-US" altLang="zh-CN" sz="2400">
              <a:latin typeface="微软雅黑" panose="020B0503020204020204" pitchFamily="34" charset="-122"/>
              <a:ea typeface="微软雅黑" panose="020B0503020204020204" pitchFamily="34" charset="-122"/>
            </a:endParaRPr>
          </a:p>
        </p:txBody>
      </p:sp>
      <p:sp>
        <p:nvSpPr>
          <p:cNvPr id="88067" name="Text Box 10">
            <a:extLst>
              <a:ext uri="{FF2B5EF4-FFF2-40B4-BE49-F238E27FC236}">
                <a16:creationId xmlns:a16="http://schemas.microsoft.com/office/drawing/2014/main" id="{D07ABD8C-0917-D998-2B72-242A8EDE7AC9}"/>
              </a:ext>
            </a:extLst>
          </p:cNvPr>
          <p:cNvSpPr txBox="1">
            <a:spLocks noChangeArrowheads="1"/>
          </p:cNvSpPr>
          <p:nvPr/>
        </p:nvSpPr>
        <p:spPr bwMode="auto">
          <a:xfrm>
            <a:off x="5303839" y="2924176"/>
            <a:ext cx="2232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生产成本</a:t>
            </a:r>
          </a:p>
        </p:txBody>
      </p:sp>
      <p:sp>
        <p:nvSpPr>
          <p:cNvPr id="88068" name="Line 12">
            <a:extLst>
              <a:ext uri="{FF2B5EF4-FFF2-40B4-BE49-F238E27FC236}">
                <a16:creationId xmlns:a16="http://schemas.microsoft.com/office/drawing/2014/main" id="{36C2E886-ACC7-83D3-F036-EC3E7DD12459}"/>
              </a:ext>
            </a:extLst>
          </p:cNvPr>
          <p:cNvSpPr>
            <a:spLocks noChangeShapeType="1"/>
          </p:cNvSpPr>
          <p:nvPr/>
        </p:nvSpPr>
        <p:spPr bwMode="auto">
          <a:xfrm>
            <a:off x="2711451" y="3448050"/>
            <a:ext cx="6234113" cy="12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69" name="Line 13">
            <a:extLst>
              <a:ext uri="{FF2B5EF4-FFF2-40B4-BE49-F238E27FC236}">
                <a16:creationId xmlns:a16="http://schemas.microsoft.com/office/drawing/2014/main" id="{5307B490-6C09-9CDF-A72E-3BDCFF123319}"/>
              </a:ext>
            </a:extLst>
          </p:cNvPr>
          <p:cNvSpPr>
            <a:spLocks noChangeShapeType="1"/>
          </p:cNvSpPr>
          <p:nvPr/>
        </p:nvSpPr>
        <p:spPr bwMode="auto">
          <a:xfrm>
            <a:off x="6070600" y="3476625"/>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0" name="Text Box 14">
            <a:extLst>
              <a:ext uri="{FF2B5EF4-FFF2-40B4-BE49-F238E27FC236}">
                <a16:creationId xmlns:a16="http://schemas.microsoft.com/office/drawing/2014/main" id="{36CD6F67-8188-291E-8B5B-B9A18025C2EC}"/>
              </a:ext>
            </a:extLst>
          </p:cNvPr>
          <p:cNvSpPr txBox="1">
            <a:spLocks noChangeArrowheads="1"/>
          </p:cNvSpPr>
          <p:nvPr/>
        </p:nvSpPr>
        <p:spPr bwMode="auto">
          <a:xfrm>
            <a:off x="2711451" y="3722688"/>
            <a:ext cx="3097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生产耗费：料、工、费</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88071" name="Text Box 15">
            <a:extLst>
              <a:ext uri="{FF2B5EF4-FFF2-40B4-BE49-F238E27FC236}">
                <a16:creationId xmlns:a16="http://schemas.microsoft.com/office/drawing/2014/main" id="{CB7F02B7-889D-FC82-894C-D3826DE07C5F}"/>
              </a:ext>
            </a:extLst>
          </p:cNvPr>
          <p:cNvSpPr txBox="1">
            <a:spLocks noChangeArrowheads="1"/>
          </p:cNvSpPr>
          <p:nvPr/>
        </p:nvSpPr>
        <p:spPr bwMode="auto">
          <a:xfrm>
            <a:off x="6088064" y="3722688"/>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生产完成验收入库转入库存商品</a:t>
            </a:r>
            <a:r>
              <a:rPr lang="en-US" altLang="zh-CN" sz="2000" b="1">
                <a:solidFill>
                  <a:schemeClr val="tx1"/>
                </a:solidFill>
                <a:ea typeface="黑体" panose="02010609060101010101" pitchFamily="49" charset="-122"/>
              </a:rPr>
              <a:t>)</a:t>
            </a:r>
          </a:p>
        </p:txBody>
      </p:sp>
      <p:sp>
        <p:nvSpPr>
          <p:cNvPr id="88072" name="Line 16">
            <a:extLst>
              <a:ext uri="{FF2B5EF4-FFF2-40B4-BE49-F238E27FC236}">
                <a16:creationId xmlns:a16="http://schemas.microsoft.com/office/drawing/2014/main" id="{72F4C954-E84B-40C3-BCB2-3F0198EB6D7F}"/>
              </a:ext>
            </a:extLst>
          </p:cNvPr>
          <p:cNvSpPr>
            <a:spLocks noChangeShapeType="1"/>
          </p:cNvSpPr>
          <p:nvPr/>
        </p:nvSpPr>
        <p:spPr bwMode="auto">
          <a:xfrm>
            <a:off x="2711451" y="4583113"/>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073" name="Text Box 17">
            <a:extLst>
              <a:ext uri="{FF2B5EF4-FFF2-40B4-BE49-F238E27FC236}">
                <a16:creationId xmlns:a16="http://schemas.microsoft.com/office/drawing/2014/main" id="{AFC72A27-F155-08C1-C698-A385F4C70202}"/>
              </a:ext>
            </a:extLst>
          </p:cNvPr>
          <p:cNvSpPr txBox="1">
            <a:spLocks noChangeArrowheads="1"/>
          </p:cNvSpPr>
          <p:nvPr/>
        </p:nvSpPr>
        <p:spPr bwMode="auto">
          <a:xfrm>
            <a:off x="2711451" y="4597400"/>
            <a:ext cx="33766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未加工完成的在产品成本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88074" name="Text Box 18">
            <a:extLst>
              <a:ext uri="{FF2B5EF4-FFF2-40B4-BE49-F238E27FC236}">
                <a16:creationId xmlns:a16="http://schemas.microsoft.com/office/drawing/2014/main" id="{457E655B-FE01-3E73-6E60-D8353974E727}"/>
              </a:ext>
            </a:extLst>
          </p:cNvPr>
          <p:cNvSpPr txBox="1">
            <a:spLocks noChangeArrowheads="1"/>
          </p:cNvSpPr>
          <p:nvPr/>
        </p:nvSpPr>
        <p:spPr bwMode="auto">
          <a:xfrm>
            <a:off x="4224338" y="5338763"/>
            <a:ext cx="4953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按生产车间、成本核算对象设置明细账</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E71237C5-8E5B-0482-A546-74CB40491BD2}"/>
              </a:ext>
            </a:extLst>
          </p:cNvPr>
          <p:cNvSpPr>
            <a:spLocks noGrp="1" noChangeArrowheads="1"/>
          </p:cNvSpPr>
          <p:nvPr>
            <p:ph idx="1"/>
          </p:nvPr>
        </p:nvSpPr>
        <p:spPr>
          <a:xfrm>
            <a:off x="2063751" y="695325"/>
            <a:ext cx="7777163" cy="2374900"/>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制造费用</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核算企业为生产产品和提供劳务而发生的各项间接费用。</a:t>
            </a: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包含生产车间发生的机物料消耗、车间管理人员工资、生产车间的固定资产折旧、支付办公费、水电费、季节性停工损失。</a:t>
            </a:r>
            <a:endParaRPr lang="en-US" altLang="zh-CN" sz="2400">
              <a:latin typeface="微软雅黑" panose="020B0503020204020204" pitchFamily="34" charset="-122"/>
              <a:ea typeface="微软雅黑" panose="020B0503020204020204" pitchFamily="34" charset="-122"/>
            </a:endParaRPr>
          </a:p>
        </p:txBody>
      </p:sp>
      <p:sp>
        <p:nvSpPr>
          <p:cNvPr id="89091" name="Text Box 10">
            <a:extLst>
              <a:ext uri="{FF2B5EF4-FFF2-40B4-BE49-F238E27FC236}">
                <a16:creationId xmlns:a16="http://schemas.microsoft.com/office/drawing/2014/main" id="{5977CC15-E853-4EC5-9306-9DCCCE5C465B}"/>
              </a:ext>
            </a:extLst>
          </p:cNvPr>
          <p:cNvSpPr txBox="1">
            <a:spLocks noChangeArrowheads="1"/>
          </p:cNvSpPr>
          <p:nvPr/>
        </p:nvSpPr>
        <p:spPr bwMode="auto">
          <a:xfrm>
            <a:off x="5303839" y="2924176"/>
            <a:ext cx="2232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制造费用</a:t>
            </a:r>
          </a:p>
        </p:txBody>
      </p:sp>
      <p:sp>
        <p:nvSpPr>
          <p:cNvPr id="89092" name="Line 12">
            <a:extLst>
              <a:ext uri="{FF2B5EF4-FFF2-40B4-BE49-F238E27FC236}">
                <a16:creationId xmlns:a16="http://schemas.microsoft.com/office/drawing/2014/main" id="{338AABC0-2C2C-ED4D-7CBD-4D0ACE0D85F0}"/>
              </a:ext>
            </a:extLst>
          </p:cNvPr>
          <p:cNvSpPr>
            <a:spLocks noChangeShapeType="1"/>
          </p:cNvSpPr>
          <p:nvPr/>
        </p:nvSpPr>
        <p:spPr bwMode="auto">
          <a:xfrm>
            <a:off x="2711451" y="3448050"/>
            <a:ext cx="6234113" cy="12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3" name="Line 13">
            <a:extLst>
              <a:ext uri="{FF2B5EF4-FFF2-40B4-BE49-F238E27FC236}">
                <a16:creationId xmlns:a16="http://schemas.microsoft.com/office/drawing/2014/main" id="{B04D4723-CC5F-EC3D-A4A9-E4BA59ED30E2}"/>
              </a:ext>
            </a:extLst>
          </p:cNvPr>
          <p:cNvSpPr>
            <a:spLocks noChangeShapeType="1"/>
          </p:cNvSpPr>
          <p:nvPr/>
        </p:nvSpPr>
        <p:spPr bwMode="auto">
          <a:xfrm>
            <a:off x="6070601" y="3476626"/>
            <a:ext cx="17463" cy="809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4" name="Text Box 14">
            <a:extLst>
              <a:ext uri="{FF2B5EF4-FFF2-40B4-BE49-F238E27FC236}">
                <a16:creationId xmlns:a16="http://schemas.microsoft.com/office/drawing/2014/main" id="{3210E983-6BBC-9310-26C6-B4EED65F7634}"/>
              </a:ext>
            </a:extLst>
          </p:cNvPr>
          <p:cNvSpPr txBox="1">
            <a:spLocks noChangeArrowheads="1"/>
          </p:cNvSpPr>
          <p:nvPr/>
        </p:nvSpPr>
        <p:spPr bwMode="auto">
          <a:xfrm>
            <a:off x="2711451" y="3722688"/>
            <a:ext cx="3097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发生各项间接费用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89095" name="Text Box 15">
            <a:extLst>
              <a:ext uri="{FF2B5EF4-FFF2-40B4-BE49-F238E27FC236}">
                <a16:creationId xmlns:a16="http://schemas.microsoft.com/office/drawing/2014/main" id="{A5FACB30-A4EF-3A08-8491-7AD81FC7ED72}"/>
              </a:ext>
            </a:extLst>
          </p:cNvPr>
          <p:cNvSpPr txBox="1">
            <a:spLocks noChangeArrowheads="1"/>
          </p:cNvSpPr>
          <p:nvPr/>
        </p:nvSpPr>
        <p:spPr bwMode="auto">
          <a:xfrm>
            <a:off x="6088064" y="3722688"/>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分配计入成本核算对象的费用</a:t>
            </a:r>
            <a:r>
              <a:rPr lang="en-US" altLang="zh-CN" sz="2000" b="1">
                <a:solidFill>
                  <a:schemeClr val="tx1"/>
                </a:solidFill>
                <a:ea typeface="黑体" panose="02010609060101010101" pitchFamily="49" charset="-122"/>
              </a:rPr>
              <a:t>)</a:t>
            </a:r>
          </a:p>
        </p:txBody>
      </p:sp>
      <p:sp>
        <p:nvSpPr>
          <p:cNvPr id="89096" name="Line 16">
            <a:extLst>
              <a:ext uri="{FF2B5EF4-FFF2-40B4-BE49-F238E27FC236}">
                <a16:creationId xmlns:a16="http://schemas.microsoft.com/office/drawing/2014/main" id="{769D953A-0859-3237-807B-1A098697CD17}"/>
              </a:ext>
            </a:extLst>
          </p:cNvPr>
          <p:cNvSpPr>
            <a:spLocks noChangeShapeType="1"/>
          </p:cNvSpPr>
          <p:nvPr/>
        </p:nvSpPr>
        <p:spPr bwMode="auto">
          <a:xfrm flipV="1">
            <a:off x="5502275" y="4302125"/>
            <a:ext cx="11366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7" name="Text Box 17">
            <a:extLst>
              <a:ext uri="{FF2B5EF4-FFF2-40B4-BE49-F238E27FC236}">
                <a16:creationId xmlns:a16="http://schemas.microsoft.com/office/drawing/2014/main" id="{6B958DAF-0EBF-F7B0-788D-82BC6A190E3D}"/>
              </a:ext>
            </a:extLst>
          </p:cNvPr>
          <p:cNvSpPr txBox="1">
            <a:spLocks noChangeArrowheads="1"/>
          </p:cNvSpPr>
          <p:nvPr/>
        </p:nvSpPr>
        <p:spPr bwMode="auto">
          <a:xfrm>
            <a:off x="2063750" y="4775200"/>
            <a:ext cx="813593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制造费用是生产成本项目的归集科目，期末需按一定的方法分配至生产成本的各产品中，一般期末无余额。</a:t>
            </a:r>
            <a:endParaRPr lang="en-US" altLang="zh-CN" sz="2400">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季节性生产企业采用按年度计划分配率分配法除外。</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F1DC6979-4947-CC8C-C96F-3A279B672210}"/>
              </a:ext>
            </a:extLst>
          </p:cNvPr>
          <p:cNvSpPr>
            <a:spLocks noGrp="1" noChangeArrowheads="1"/>
          </p:cNvSpPr>
          <p:nvPr>
            <p:ph idx="1"/>
          </p:nvPr>
        </p:nvSpPr>
        <p:spPr>
          <a:xfrm>
            <a:off x="2208214" y="692150"/>
            <a:ext cx="8110537" cy="5943600"/>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根据领用材料的部门和材料的用途确定借方科目</a:t>
            </a:r>
            <a:r>
              <a:rPr lang="en-US" altLang="zh-CN" sz="2400" dirty="0">
                <a:latin typeface="微软雅黑" panose="020B0503020204020204" pitchFamily="34" charset="-122"/>
                <a:ea typeface="微软雅黑" panose="020B0503020204020204" pitchFamily="34" charset="-122"/>
              </a:rPr>
              <a:t>.</a:t>
            </a:r>
          </a:p>
          <a:p>
            <a:pPr marL="0" indent="0">
              <a:buNone/>
              <a:defRPr/>
            </a:pPr>
            <a:r>
              <a:rPr lang="zh-CN" altLang="en-US" sz="2400" dirty="0">
                <a:latin typeface="微软雅黑" panose="020B0503020204020204" pitchFamily="34" charset="-122"/>
                <a:ea typeface="微软雅黑" panose="020B0503020204020204" pitchFamily="34" charset="-122"/>
              </a:rPr>
              <a:t>生产车间</a:t>
            </a:r>
            <a:r>
              <a:rPr lang="en-US" altLang="zh-CN" sz="2400" dirty="0">
                <a:latin typeface="微软雅黑" panose="020B0503020204020204" pitchFamily="34" charset="-122"/>
                <a:ea typeface="微软雅黑" panose="020B0503020204020204" pitchFamily="34" charset="-122"/>
              </a:rPr>
              <a:t>:</a:t>
            </a:r>
          </a:p>
          <a:p>
            <a:pPr marL="0" indent="0">
              <a:buNone/>
              <a:defRPr/>
            </a:pPr>
            <a:r>
              <a:rPr lang="zh-CN" altLang="en-US" sz="2400" dirty="0">
                <a:latin typeface="微软雅黑" panose="020B0503020204020204" pitchFamily="34" charset="-122"/>
                <a:ea typeface="微软雅黑" panose="020B0503020204020204" pitchFamily="34" charset="-122"/>
              </a:rPr>
              <a:t>生产产品用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领用时能确认生产哪种产品用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如生产产品时开动机器所需的传动电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借记生产成本</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一般性耗用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领用时不能确认生产哪种产品用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如车间的照明电</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借记制造费用</a:t>
            </a:r>
          </a:p>
          <a:p>
            <a:pPr>
              <a:buNone/>
              <a:defRPr/>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管理部门：</a:t>
            </a:r>
            <a:r>
              <a:rPr lang="zh-CN" altLang="en-US" sz="2400" dirty="0">
                <a:solidFill>
                  <a:srgbClr val="FF0000"/>
                </a:solidFill>
                <a:latin typeface="微软雅黑" panose="020B0503020204020204" pitchFamily="34" charset="-122"/>
                <a:ea typeface="微软雅黑" panose="020B0503020204020204" pitchFamily="34" charset="-122"/>
              </a:rPr>
              <a:t>借记管理费用</a:t>
            </a:r>
            <a:endParaRPr lang="en-US" altLang="zh-CN" sz="2400" dirty="0">
              <a:solidFill>
                <a:srgbClr val="FF0000"/>
              </a:solidFill>
              <a:latin typeface="微软雅黑" panose="020B0503020204020204" pitchFamily="34" charset="-122"/>
              <a:ea typeface="微软雅黑" panose="020B0503020204020204" pitchFamily="34" charset="-122"/>
            </a:endParaRPr>
          </a:p>
          <a:p>
            <a:pPr>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销售部门：</a:t>
            </a:r>
            <a:r>
              <a:rPr lang="zh-CN" altLang="en-US" sz="2400" dirty="0">
                <a:solidFill>
                  <a:srgbClr val="FF0000"/>
                </a:solidFill>
                <a:latin typeface="微软雅黑" panose="020B0503020204020204" pitchFamily="34" charset="-122"/>
                <a:ea typeface="微软雅黑" panose="020B0503020204020204" pitchFamily="34" charset="-122"/>
              </a:rPr>
              <a:t>借记销售费用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8271000-C619-EE09-477A-3F2813DA17EC}"/>
              </a:ext>
            </a:extLst>
          </p:cNvPr>
          <p:cNvSpPr>
            <a:spLocks noGrp="1" noChangeArrowheads="1"/>
          </p:cNvSpPr>
          <p:nvPr>
            <p:ph idx="1"/>
          </p:nvPr>
        </p:nvSpPr>
        <p:spPr>
          <a:xfrm>
            <a:off x="2855913" y="549275"/>
            <a:ext cx="6553200" cy="5410200"/>
          </a:xfrm>
        </p:spPr>
        <p:txBody>
          <a:bodyPr/>
          <a:lstStyle/>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会计分录</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借：生产成本</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制造费用</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销售费用</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管理费用</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贷：原材料</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9A31D91-BAD3-43D4-25B8-7507BCDF1182}"/>
              </a:ext>
            </a:extLst>
          </p:cNvPr>
          <p:cNvSpPr>
            <a:spLocks noGrp="1" noChangeArrowheads="1"/>
          </p:cNvSpPr>
          <p:nvPr>
            <p:ph idx="1"/>
          </p:nvPr>
        </p:nvSpPr>
        <p:spPr>
          <a:xfrm>
            <a:off x="735497" y="549275"/>
            <a:ext cx="10505660" cy="5410200"/>
          </a:xfrm>
        </p:spPr>
        <p:txBody>
          <a:bodyPr>
            <a:normAutofit/>
          </a:bodyPr>
          <a:lstStyle/>
          <a:p>
            <a:pPr eaLnBrk="1" hangingPunct="1">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3-12</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月份的“发料凭证汇总表”中列明的各部门领用原材料情况如下：基本生产车间共计领用</a:t>
            </a:r>
            <a:r>
              <a:rPr lang="en-US" altLang="zh-CN" dirty="0">
                <a:solidFill>
                  <a:srgbClr val="00B0F0"/>
                </a:solidFill>
                <a:latin typeface="微软雅黑" panose="020B0503020204020204" pitchFamily="34" charset="-122"/>
                <a:ea typeface="微软雅黑" panose="020B0503020204020204" pitchFamily="34" charset="-122"/>
              </a:rPr>
              <a:t>200 000</a:t>
            </a:r>
            <a:r>
              <a:rPr lang="zh-CN" altLang="en-US" dirty="0">
                <a:solidFill>
                  <a:srgbClr val="00B0F0"/>
                </a:solidFill>
                <a:latin typeface="微软雅黑" panose="020B0503020204020204" pitchFamily="34" charset="-122"/>
                <a:ea typeface="微软雅黑" panose="020B0503020204020204" pitchFamily="34" charset="-122"/>
              </a:rPr>
              <a:t>元，其中用于甲产品生产</a:t>
            </a:r>
            <a:r>
              <a:rPr lang="en-US" altLang="zh-CN" dirty="0">
                <a:solidFill>
                  <a:srgbClr val="00B0F0"/>
                </a:solidFill>
                <a:latin typeface="微软雅黑" panose="020B0503020204020204" pitchFamily="34" charset="-122"/>
                <a:ea typeface="微软雅黑" panose="020B0503020204020204" pitchFamily="34" charset="-122"/>
              </a:rPr>
              <a:t>120 000</a:t>
            </a:r>
            <a:r>
              <a:rPr lang="zh-CN" altLang="en-US" dirty="0">
                <a:solidFill>
                  <a:srgbClr val="00B0F0"/>
                </a:solidFill>
                <a:latin typeface="微软雅黑" panose="020B0503020204020204" pitchFamily="34" charset="-122"/>
                <a:ea typeface="微软雅黑" panose="020B0503020204020204" pitchFamily="34" charset="-122"/>
              </a:rPr>
              <a:t>元，用于乙产品生产</a:t>
            </a:r>
            <a:r>
              <a:rPr lang="en-US" altLang="zh-CN" dirty="0">
                <a:solidFill>
                  <a:srgbClr val="00B0F0"/>
                </a:solidFill>
                <a:latin typeface="微软雅黑" panose="020B0503020204020204" pitchFamily="34" charset="-122"/>
                <a:ea typeface="微软雅黑" panose="020B0503020204020204" pitchFamily="34" charset="-122"/>
              </a:rPr>
              <a:t>80 000</a:t>
            </a:r>
            <a:r>
              <a:rPr lang="zh-CN" altLang="en-US" dirty="0">
                <a:solidFill>
                  <a:srgbClr val="00B0F0"/>
                </a:solidFill>
                <a:latin typeface="微软雅黑" panose="020B0503020204020204" pitchFamily="34" charset="-122"/>
                <a:ea typeface="微软雅黑" panose="020B0503020204020204" pitchFamily="34" charset="-122"/>
              </a:rPr>
              <a:t>元，车间管理部门共计领用</a:t>
            </a:r>
            <a:r>
              <a:rPr lang="en-US" altLang="zh-CN" dirty="0">
                <a:solidFill>
                  <a:srgbClr val="00B0F0"/>
                </a:solidFill>
                <a:latin typeface="微软雅黑" panose="020B0503020204020204" pitchFamily="34" charset="-122"/>
                <a:ea typeface="微软雅黑" panose="020B0503020204020204" pitchFamily="34" charset="-122"/>
              </a:rPr>
              <a:t>34 000</a:t>
            </a:r>
            <a:r>
              <a:rPr lang="zh-CN" altLang="en-US" dirty="0">
                <a:solidFill>
                  <a:srgbClr val="00B0F0"/>
                </a:solidFill>
                <a:latin typeface="微软雅黑" panose="020B0503020204020204" pitchFamily="34" charset="-122"/>
                <a:ea typeface="微软雅黑" panose="020B0503020204020204" pitchFamily="34" charset="-122"/>
              </a:rPr>
              <a:t>元，产品销售部门共计领用</a:t>
            </a:r>
            <a:r>
              <a:rPr lang="en-US" altLang="zh-CN" dirty="0">
                <a:solidFill>
                  <a:srgbClr val="00B0F0"/>
                </a:solidFill>
                <a:latin typeface="微软雅黑" panose="020B0503020204020204" pitchFamily="34" charset="-122"/>
                <a:ea typeface="微软雅黑" panose="020B0503020204020204" pitchFamily="34" charset="-122"/>
              </a:rPr>
              <a:t>10 000</a:t>
            </a:r>
            <a:r>
              <a:rPr lang="zh-CN" altLang="en-US" dirty="0">
                <a:solidFill>
                  <a:srgbClr val="00B0F0"/>
                </a:solidFill>
                <a:latin typeface="微软雅黑" panose="020B0503020204020204" pitchFamily="34" charset="-122"/>
                <a:ea typeface="微软雅黑" panose="020B0503020204020204" pitchFamily="34" charset="-122"/>
              </a:rPr>
              <a:t>元，企业管理部门共计领用</a:t>
            </a:r>
            <a:r>
              <a:rPr lang="en-US" altLang="zh-CN" dirty="0">
                <a:solidFill>
                  <a:srgbClr val="00B0F0"/>
                </a:solidFill>
                <a:latin typeface="微软雅黑" panose="020B0503020204020204" pitchFamily="34" charset="-122"/>
                <a:ea typeface="微软雅黑" panose="020B0503020204020204" pitchFamily="34" charset="-122"/>
              </a:rPr>
              <a:t>30 000</a:t>
            </a:r>
            <a:r>
              <a:rPr lang="zh-CN" altLang="en-US" dirty="0">
                <a:solidFill>
                  <a:srgbClr val="00B0F0"/>
                </a:solidFill>
                <a:latin typeface="微软雅黑" panose="020B0503020204020204" pitchFamily="34" charset="-122"/>
                <a:ea typeface="微软雅黑" panose="020B0503020204020204" pitchFamily="34" charset="-122"/>
              </a:rPr>
              <a:t>元。根据上述汇总情况，编制有关会计分录如下：</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借：生产成本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120000</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80000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制造费用                                 </a:t>
            </a:r>
            <a:r>
              <a:rPr lang="en-US" altLang="zh-CN" sz="2400" dirty="0">
                <a:latin typeface="微软雅黑" panose="020B0503020204020204" pitchFamily="34" charset="-122"/>
                <a:ea typeface="微软雅黑" panose="020B0503020204020204" pitchFamily="34" charset="-122"/>
              </a:rPr>
              <a:t>34000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销售费用                                 </a:t>
            </a:r>
            <a:r>
              <a:rPr lang="en-US" altLang="zh-CN" sz="2400" dirty="0">
                <a:latin typeface="微软雅黑" panose="020B0503020204020204" pitchFamily="34" charset="-122"/>
                <a:ea typeface="微软雅黑" panose="020B0503020204020204" pitchFamily="34" charset="-122"/>
              </a:rPr>
              <a:t>10000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管理费用                                 </a:t>
            </a:r>
            <a:r>
              <a:rPr lang="en-US" altLang="zh-CN" sz="2400" dirty="0">
                <a:latin typeface="微软雅黑" panose="020B0503020204020204" pitchFamily="34" charset="-122"/>
                <a:ea typeface="微软雅黑" panose="020B0503020204020204" pitchFamily="34" charset="-122"/>
              </a:rPr>
              <a:t>30000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贷：原材料                                        </a:t>
            </a:r>
            <a:r>
              <a:rPr lang="en-US" altLang="zh-CN" sz="2400" dirty="0">
                <a:latin typeface="微软雅黑" panose="020B0503020204020204" pitchFamily="34" charset="-122"/>
                <a:ea typeface="微软雅黑" panose="020B0503020204020204" pitchFamily="34" charset="-122"/>
              </a:rPr>
              <a:t>274000</a:t>
            </a:r>
            <a:r>
              <a:rPr lang="zh-CN" altLang="en-US" sz="24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FBDB8344-E8B3-4712-89FF-208F66FE1C73}"/>
              </a:ext>
            </a:extLst>
          </p:cNvPr>
          <p:cNvSpPr>
            <a:spLocks noGrp="1" noChangeArrowheads="1"/>
          </p:cNvSpPr>
          <p:nvPr>
            <p:ph idx="1"/>
          </p:nvPr>
        </p:nvSpPr>
        <p:spPr>
          <a:xfrm>
            <a:off x="2135189" y="1484313"/>
            <a:ext cx="8281987" cy="3529012"/>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企业为获得职工提供的服务而给予的报酬以及其他相关支出。</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包含职工工资、奖金、津贴和补助；职工福利费；五险一金；工会经费等等。</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涉及会计账户：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应付职工薪酬</a:t>
            </a:r>
            <a:endParaRPr lang="en-US" altLang="zh-CN" sz="2400" dirty="0">
              <a:latin typeface="微软雅黑" panose="020B0503020204020204" pitchFamily="34" charset="-122"/>
              <a:ea typeface="微软雅黑" panose="020B0503020204020204" pitchFamily="34" charset="-122"/>
            </a:endParaRPr>
          </a:p>
        </p:txBody>
      </p:sp>
      <p:sp>
        <p:nvSpPr>
          <p:cNvPr id="95235" name="Rectangle 2">
            <a:extLst>
              <a:ext uri="{FF2B5EF4-FFF2-40B4-BE49-F238E27FC236}">
                <a16:creationId xmlns:a16="http://schemas.microsoft.com/office/drawing/2014/main" id="{9F6C4268-6BBA-8F86-A3BF-683A489550F0}"/>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职工薪酬核算</a:t>
            </a:r>
          </a:p>
        </p:txBody>
      </p:sp>
      <p:sp>
        <p:nvSpPr>
          <p:cNvPr id="95236" name="Text Box 10">
            <a:extLst>
              <a:ext uri="{FF2B5EF4-FFF2-40B4-BE49-F238E27FC236}">
                <a16:creationId xmlns:a16="http://schemas.microsoft.com/office/drawing/2014/main" id="{2F749CC0-9E95-9F27-FBC2-D202C99E7E69}"/>
              </a:ext>
            </a:extLst>
          </p:cNvPr>
          <p:cNvSpPr txBox="1">
            <a:spLocks noChangeArrowheads="1"/>
          </p:cNvSpPr>
          <p:nvPr/>
        </p:nvSpPr>
        <p:spPr bwMode="auto">
          <a:xfrm>
            <a:off x="4933950" y="4021139"/>
            <a:ext cx="237648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应付职工薪酬</a:t>
            </a:r>
          </a:p>
        </p:txBody>
      </p:sp>
      <p:sp>
        <p:nvSpPr>
          <p:cNvPr id="95237" name="Line 12">
            <a:extLst>
              <a:ext uri="{FF2B5EF4-FFF2-40B4-BE49-F238E27FC236}">
                <a16:creationId xmlns:a16="http://schemas.microsoft.com/office/drawing/2014/main" id="{5F87FCB7-99D7-6948-55C8-0AED1CCF4F11}"/>
              </a:ext>
            </a:extLst>
          </p:cNvPr>
          <p:cNvSpPr>
            <a:spLocks noChangeShapeType="1"/>
          </p:cNvSpPr>
          <p:nvPr/>
        </p:nvSpPr>
        <p:spPr bwMode="auto">
          <a:xfrm>
            <a:off x="2762251" y="4543425"/>
            <a:ext cx="6234113" cy="14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38" name="Line 13">
            <a:extLst>
              <a:ext uri="{FF2B5EF4-FFF2-40B4-BE49-F238E27FC236}">
                <a16:creationId xmlns:a16="http://schemas.microsoft.com/office/drawing/2014/main" id="{BC55FABA-9F88-F1CD-8D06-966C0B4E2279}"/>
              </a:ext>
            </a:extLst>
          </p:cNvPr>
          <p:cNvSpPr>
            <a:spLocks noChangeShapeType="1"/>
          </p:cNvSpPr>
          <p:nvPr/>
        </p:nvSpPr>
        <p:spPr bwMode="auto">
          <a:xfrm>
            <a:off x="6121400" y="4573588"/>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39" name="Text Box 14">
            <a:extLst>
              <a:ext uri="{FF2B5EF4-FFF2-40B4-BE49-F238E27FC236}">
                <a16:creationId xmlns:a16="http://schemas.microsoft.com/office/drawing/2014/main" id="{7B449CD1-D117-DC39-B360-E41097511FD3}"/>
              </a:ext>
            </a:extLst>
          </p:cNvPr>
          <p:cNvSpPr txBox="1">
            <a:spLocks noChangeArrowheads="1"/>
          </p:cNvSpPr>
          <p:nvPr/>
        </p:nvSpPr>
        <p:spPr bwMode="auto">
          <a:xfrm>
            <a:off x="2762251" y="4818063"/>
            <a:ext cx="3095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实际支付</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95240" name="Text Box 15">
            <a:extLst>
              <a:ext uri="{FF2B5EF4-FFF2-40B4-BE49-F238E27FC236}">
                <a16:creationId xmlns:a16="http://schemas.microsoft.com/office/drawing/2014/main" id="{D6C123B1-36FC-1F1E-F94C-FD1D50C34733}"/>
              </a:ext>
            </a:extLst>
          </p:cNvPr>
          <p:cNvSpPr txBox="1">
            <a:spLocks noChangeArrowheads="1"/>
          </p:cNvSpPr>
          <p:nvPr/>
        </p:nvSpPr>
        <p:spPr bwMode="auto">
          <a:xfrm>
            <a:off x="6138864" y="4818063"/>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应付给职工的各种薪酬</a:t>
            </a:r>
            <a:r>
              <a:rPr lang="en-US" altLang="zh-CN" sz="2000" b="1">
                <a:solidFill>
                  <a:schemeClr val="tx1"/>
                </a:solidFill>
                <a:ea typeface="黑体" panose="02010609060101010101" pitchFamily="49" charset="-122"/>
              </a:rPr>
              <a:t>)</a:t>
            </a:r>
          </a:p>
        </p:txBody>
      </p:sp>
      <p:sp>
        <p:nvSpPr>
          <p:cNvPr id="95241" name="Line 16">
            <a:extLst>
              <a:ext uri="{FF2B5EF4-FFF2-40B4-BE49-F238E27FC236}">
                <a16:creationId xmlns:a16="http://schemas.microsoft.com/office/drawing/2014/main" id="{65AB9727-D1E3-1D86-EC0B-26AA38B3D301}"/>
              </a:ext>
            </a:extLst>
          </p:cNvPr>
          <p:cNvSpPr>
            <a:spLocks noChangeShapeType="1"/>
          </p:cNvSpPr>
          <p:nvPr/>
        </p:nvSpPr>
        <p:spPr bwMode="auto">
          <a:xfrm>
            <a:off x="2762251" y="5680075"/>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42" name="Text Box 17">
            <a:extLst>
              <a:ext uri="{FF2B5EF4-FFF2-40B4-BE49-F238E27FC236}">
                <a16:creationId xmlns:a16="http://schemas.microsoft.com/office/drawing/2014/main" id="{A29A92F4-5917-BD7D-DDCE-2129D36F8B6B}"/>
              </a:ext>
            </a:extLst>
          </p:cNvPr>
          <p:cNvSpPr txBox="1">
            <a:spLocks noChangeArrowheads="1"/>
          </p:cNvSpPr>
          <p:nvPr/>
        </p:nvSpPr>
        <p:spPr bwMode="auto">
          <a:xfrm>
            <a:off x="6138863" y="5803900"/>
            <a:ext cx="3378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应付未付的薪酬</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95243" name="Text Box 18">
            <a:extLst>
              <a:ext uri="{FF2B5EF4-FFF2-40B4-BE49-F238E27FC236}">
                <a16:creationId xmlns:a16="http://schemas.microsoft.com/office/drawing/2014/main" id="{2B9739C1-773C-3608-EF7E-692634C68376}"/>
              </a:ext>
            </a:extLst>
          </p:cNvPr>
          <p:cNvSpPr txBox="1">
            <a:spLocks noChangeArrowheads="1"/>
          </p:cNvSpPr>
          <p:nvPr/>
        </p:nvSpPr>
        <p:spPr bwMode="auto">
          <a:xfrm>
            <a:off x="3792538" y="6353175"/>
            <a:ext cx="5465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按工资、职工福利、五险一金等设置明细账</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13AD56-FF56-BAD7-8EF4-03CDDFCD2989}"/>
              </a:ext>
            </a:extLst>
          </p:cNvPr>
          <p:cNvSpPr>
            <a:spLocks noGrp="1" noChangeArrowheads="1"/>
          </p:cNvSpPr>
          <p:nvPr>
            <p:ph type="title"/>
          </p:nvPr>
        </p:nvSpPr>
        <p:spPr>
          <a:xfrm>
            <a:off x="2279651" y="2349501"/>
            <a:ext cx="7510463" cy="823913"/>
          </a:xfrm>
        </p:spPr>
        <p:txBody>
          <a:bodyPr>
            <a:normAutofit/>
          </a:bodyPr>
          <a:lstStyle/>
          <a:p>
            <a:pPr algn="ctr" eaLnBrk="1" hangingPunct="1"/>
            <a:r>
              <a:rPr lang="en-US" altLang="zh-CN" sz="4000" dirty="0">
                <a:latin typeface="微软雅黑" panose="020B0503020204020204" pitchFamily="34" charset="-122"/>
                <a:ea typeface="微软雅黑" panose="020B0503020204020204" pitchFamily="34" charset="-122"/>
              </a:rPr>
              <a:t>3.1.1 </a:t>
            </a:r>
            <a:r>
              <a:rPr lang="zh-CN" altLang="en-US" sz="4000" dirty="0">
                <a:latin typeface="微软雅黑" panose="020B0503020204020204" pitchFamily="34" charset="-122"/>
                <a:ea typeface="微软雅黑" panose="020B0503020204020204" pitchFamily="34" charset="-122"/>
              </a:rPr>
              <a:t>股权融资的会计核算</a:t>
            </a:r>
          </a:p>
        </p:txBody>
      </p:sp>
    </p:spTree>
    <p:extLst>
      <p:ext uri="{BB962C8B-B14F-4D97-AF65-F5344CB8AC3E}">
        <p14:creationId xmlns:p14="http://schemas.microsoft.com/office/powerpoint/2010/main" val="4093566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1564DA39-A87E-8141-5CD5-9AB265A980C2}"/>
              </a:ext>
            </a:extLst>
          </p:cNvPr>
          <p:cNvSpPr>
            <a:spLocks noGrp="1" noChangeArrowheads="1"/>
          </p:cNvSpPr>
          <p:nvPr>
            <p:ph idx="1"/>
          </p:nvPr>
        </p:nvSpPr>
        <p:spPr>
          <a:xfrm>
            <a:off x="2135189" y="1484313"/>
            <a:ext cx="8281987" cy="3529012"/>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按职工工作岗位分别计入有关成本、费用：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生产工人：计入生产成本</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车间管理人员：计入制造费用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管理部门人员：计入管理费用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销售部门人员：计入销售费用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在建工程负担部分：计入在建工程成本</a:t>
            </a:r>
            <a:endParaRPr lang="en-US" altLang="zh-CN" sz="2400" dirty="0">
              <a:latin typeface="微软雅黑" panose="020B0503020204020204" pitchFamily="34" charset="-122"/>
              <a:ea typeface="微软雅黑" panose="020B0503020204020204" pitchFamily="34" charset="-122"/>
            </a:endParaRPr>
          </a:p>
        </p:txBody>
      </p:sp>
      <p:sp>
        <p:nvSpPr>
          <p:cNvPr id="96259" name="Rectangle 2">
            <a:extLst>
              <a:ext uri="{FF2B5EF4-FFF2-40B4-BE49-F238E27FC236}">
                <a16:creationId xmlns:a16="http://schemas.microsoft.com/office/drawing/2014/main" id="{AF08F1C2-D565-CF0B-09EC-C01B36FF0EB2}"/>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职工薪酬核算</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0A7174-2FDB-4AE6-A9C6-D4C4DDE2794C}"/>
              </a:ext>
            </a:extLst>
          </p:cNvPr>
          <p:cNvSpPr>
            <a:spLocks noGrp="1" noChangeArrowheads="1"/>
          </p:cNvSpPr>
          <p:nvPr>
            <p:ph idx="1"/>
          </p:nvPr>
        </p:nvSpPr>
        <p:spPr>
          <a:xfrm>
            <a:off x="2351089" y="404814"/>
            <a:ext cx="7621587" cy="5832475"/>
          </a:xfrm>
        </p:spPr>
        <p:txBody>
          <a:bodyPr rtlCol="0">
            <a:normAutofit/>
          </a:bodyPr>
          <a:lstStyle/>
          <a:p>
            <a:pPr>
              <a:buNone/>
              <a:defRPr/>
            </a:pPr>
            <a:r>
              <a:rPr lang="zh-CN" altLang="en-US" dirty="0">
                <a:latin typeface="微软雅黑" panose="020B0503020204020204" pitchFamily="34" charset="-122"/>
                <a:ea typeface="微软雅黑" panose="020B0503020204020204" pitchFamily="34" charset="-122"/>
              </a:rPr>
              <a:t>核算</a:t>
            </a:r>
            <a:endParaRPr lang="en-US" altLang="zh-CN" dirty="0">
              <a:latin typeface="微软雅黑" panose="020B0503020204020204" pitchFamily="34" charset="-122"/>
              <a:ea typeface="微软雅黑" panose="020B0503020204020204" pitchFamily="34" charset="-122"/>
            </a:endParaRPr>
          </a:p>
          <a:p>
            <a:pPr>
              <a:buNone/>
              <a:defRPr/>
            </a:pPr>
            <a:endParaRPr lang="zh-CN" altLang="en-US"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计提职工薪酬：</a:t>
            </a:r>
          </a:p>
          <a:p>
            <a:pPr>
              <a:buNone/>
              <a:defRPr/>
            </a:pPr>
            <a:r>
              <a:rPr lang="zh-CN" altLang="en-US" sz="2400" dirty="0">
                <a:latin typeface="微软雅黑" panose="020B0503020204020204" pitchFamily="34" charset="-122"/>
                <a:ea typeface="微软雅黑" panose="020B0503020204020204" pitchFamily="34" charset="-122"/>
              </a:rPr>
              <a:t>借：生产成本</a:t>
            </a:r>
          </a:p>
          <a:p>
            <a:pPr>
              <a:buNone/>
              <a:defRPr/>
            </a:pPr>
            <a:r>
              <a:rPr lang="zh-CN" altLang="en-US" sz="2400" dirty="0">
                <a:latin typeface="微软雅黑" panose="020B0503020204020204" pitchFamily="34" charset="-122"/>
                <a:ea typeface="微软雅黑" panose="020B0503020204020204" pitchFamily="34" charset="-122"/>
              </a:rPr>
              <a:t>       制造费用</a:t>
            </a:r>
          </a:p>
          <a:p>
            <a:pPr>
              <a:buNone/>
              <a:defRPr/>
            </a:pPr>
            <a:r>
              <a:rPr lang="zh-CN" altLang="en-US" sz="2400" dirty="0">
                <a:latin typeface="微软雅黑" panose="020B0503020204020204" pitchFamily="34" charset="-122"/>
                <a:ea typeface="微软雅黑" panose="020B0503020204020204" pitchFamily="34" charset="-122"/>
              </a:rPr>
              <a:t>       销售费用</a:t>
            </a:r>
          </a:p>
          <a:p>
            <a:pPr>
              <a:buNone/>
              <a:defRPr/>
            </a:pPr>
            <a:r>
              <a:rPr lang="zh-CN" altLang="en-US" sz="2400" dirty="0">
                <a:latin typeface="微软雅黑" panose="020B0503020204020204" pitchFamily="34" charset="-122"/>
                <a:ea typeface="微软雅黑" panose="020B0503020204020204" pitchFamily="34" charset="-122"/>
              </a:rPr>
              <a:t>       管理费用</a:t>
            </a:r>
          </a:p>
          <a:p>
            <a:pPr>
              <a:buNone/>
              <a:defRPr/>
            </a:pPr>
            <a:r>
              <a:rPr lang="zh-CN" altLang="en-US" sz="2400" dirty="0">
                <a:latin typeface="微软雅黑" panose="020B0503020204020204" pitchFamily="34" charset="-122"/>
                <a:ea typeface="微软雅黑" panose="020B0503020204020204" pitchFamily="34" charset="-122"/>
              </a:rPr>
              <a:t>       贷：应付职工薪酬</a:t>
            </a:r>
            <a:endParaRPr lang="en-US" altLang="zh-CN" sz="2400" dirty="0">
              <a:latin typeface="微软雅黑" panose="020B0503020204020204" pitchFamily="34" charset="-122"/>
              <a:ea typeface="微软雅黑" panose="020B0503020204020204" pitchFamily="34" charset="-122"/>
            </a:endParaRPr>
          </a:p>
          <a:p>
            <a:pPr>
              <a:buNone/>
              <a:defRPr/>
            </a:pPr>
            <a:endParaRPr lang="en-US" altLang="zh-CN" sz="2400" dirty="0">
              <a:latin typeface="微软雅黑" panose="020B0503020204020204" pitchFamily="34" charset="-122"/>
              <a:ea typeface="微软雅黑" panose="020B0503020204020204" pitchFamily="34" charset="-122"/>
            </a:endParaRPr>
          </a:p>
          <a:p>
            <a:pPr>
              <a:buNone/>
              <a:defRPr/>
            </a:pPr>
            <a:r>
              <a:rPr lang="zh-CN" altLang="en-US" sz="2400" dirty="0">
                <a:solidFill>
                  <a:srgbClr val="00B0F0"/>
                </a:solidFill>
                <a:latin typeface="微软雅黑" panose="020B0503020204020204" pitchFamily="34" charset="-122"/>
                <a:ea typeface="微软雅黑" panose="020B0503020204020204" pitchFamily="34" charset="-122"/>
              </a:rPr>
              <a:t>实际支付：</a:t>
            </a:r>
            <a:endParaRPr lang="en-US" altLang="zh-CN" sz="2400" dirty="0">
              <a:solidFill>
                <a:srgbClr val="00B0F0"/>
              </a:solidFill>
              <a:latin typeface="微软雅黑" panose="020B0503020204020204" pitchFamily="34" charset="-122"/>
              <a:ea typeface="微软雅黑" panose="020B0503020204020204" pitchFamily="34" charset="-122"/>
            </a:endParaRPr>
          </a:p>
          <a:p>
            <a:pPr>
              <a:buNone/>
              <a:defRPr/>
            </a:pPr>
            <a:r>
              <a:rPr lang="zh-CN" altLang="en-US" sz="2400" dirty="0">
                <a:latin typeface="微软雅黑" panose="020B0503020204020204" pitchFamily="34" charset="-122"/>
                <a:ea typeface="微软雅黑" panose="020B0503020204020204" pitchFamily="34" charset="-122"/>
              </a:rPr>
              <a:t>借：应付职工薪酬</a:t>
            </a:r>
            <a:endParaRPr lang="en-US" altLang="zh-CN" sz="2400" dirty="0">
              <a:latin typeface="微软雅黑" panose="020B0503020204020204" pitchFamily="34" charset="-122"/>
              <a:ea typeface="微软雅黑" panose="020B0503020204020204" pitchFamily="34" charset="-122"/>
            </a:endParaRPr>
          </a:p>
          <a:p>
            <a:pPr>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DCAA7B0-A45A-75AC-1A00-3D734681F78F}"/>
              </a:ext>
            </a:extLst>
          </p:cNvPr>
          <p:cNvSpPr>
            <a:spLocks noGrp="1" noChangeArrowheads="1"/>
          </p:cNvSpPr>
          <p:nvPr>
            <p:ph idx="1"/>
          </p:nvPr>
        </p:nvSpPr>
        <p:spPr>
          <a:xfrm>
            <a:off x="1431235" y="549275"/>
            <a:ext cx="9790043" cy="5410200"/>
          </a:xfrm>
        </p:spPr>
        <p:txBody>
          <a:bodyPr>
            <a:normAutofit fontScale="92500" lnSpcReduction="20000"/>
          </a:bodyPr>
          <a:lstStyle/>
          <a:p>
            <a:pPr marL="0" indent="0" eaLnBrk="1" hangingPunct="1">
              <a:lnSpc>
                <a:spcPct val="110000"/>
              </a:lnSpc>
              <a:spcBef>
                <a:spcPts val="0"/>
              </a:spcBef>
              <a:buFont typeface="Wingdings" panose="05000000000000000000" pitchFamily="2" charset="2"/>
              <a:buNone/>
            </a:pPr>
            <a:r>
              <a:rPr lang="zh-CN" altLang="en-US" dirty="0">
                <a:solidFill>
                  <a:srgbClr val="00B0F0"/>
                </a:solidFill>
                <a:latin typeface="微软雅黑" panose="020B0503020204020204" pitchFamily="34" charset="-122"/>
                <a:ea typeface="微软雅黑" panose="020B0503020204020204" pitchFamily="34" charset="-122"/>
              </a:rPr>
              <a:t>例</a:t>
            </a:r>
            <a:r>
              <a:rPr lang="en-US" altLang="zh-CN" dirty="0">
                <a:solidFill>
                  <a:srgbClr val="00B0F0"/>
                </a:solidFill>
                <a:latin typeface="微软雅黑" panose="020B0503020204020204" pitchFamily="34" charset="-122"/>
                <a:ea typeface="微软雅黑" panose="020B0503020204020204" pitchFamily="34" charset="-122"/>
              </a:rPr>
              <a:t>3-13</a:t>
            </a:r>
            <a:r>
              <a:rPr lang="zh-CN" altLang="en-US" dirty="0">
                <a:solidFill>
                  <a:srgbClr val="00B0F0"/>
                </a:solidFill>
                <a:latin typeface="微软雅黑" panose="020B0503020204020204" pitchFamily="34" charset="-122"/>
                <a:ea typeface="微软雅黑" panose="020B0503020204020204" pitchFamily="34" charset="-122"/>
              </a:rPr>
              <a:t>：</a:t>
            </a:r>
            <a:r>
              <a:rPr lang="en-US" altLang="zh-CN" dirty="0">
                <a:solidFill>
                  <a:srgbClr val="00B0F0"/>
                </a:solidFill>
                <a:latin typeface="微软雅黑" panose="020B0503020204020204" pitchFamily="34" charset="-122"/>
                <a:ea typeface="微软雅黑" panose="020B0503020204020204" pitchFamily="34" charset="-122"/>
              </a:rPr>
              <a:t>A</a:t>
            </a:r>
            <a:r>
              <a:rPr lang="zh-CN" altLang="en-US" dirty="0">
                <a:solidFill>
                  <a:srgbClr val="00B0F0"/>
                </a:solidFill>
                <a:latin typeface="微软雅黑" panose="020B0503020204020204" pitchFamily="34" charset="-122"/>
                <a:ea typeface="微软雅黑" panose="020B0503020204020204" pitchFamily="34" charset="-122"/>
              </a:rPr>
              <a:t>公司</a:t>
            </a:r>
            <a:r>
              <a:rPr lang="en-US" altLang="zh-CN" dirty="0">
                <a:solidFill>
                  <a:srgbClr val="00B0F0"/>
                </a:solidFill>
                <a:latin typeface="微软雅黑" panose="020B0503020204020204" pitchFamily="34" charset="-122"/>
                <a:ea typeface="微软雅黑" panose="020B0503020204020204" pitchFamily="34" charset="-122"/>
              </a:rPr>
              <a:t>2020</a:t>
            </a:r>
            <a:r>
              <a:rPr lang="zh-CN" altLang="en-US" dirty="0">
                <a:solidFill>
                  <a:srgbClr val="00B0F0"/>
                </a:solidFill>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12</a:t>
            </a:r>
            <a:r>
              <a:rPr lang="zh-CN" altLang="en-US" dirty="0">
                <a:solidFill>
                  <a:srgbClr val="00B0F0"/>
                </a:solidFill>
                <a:latin typeface="微软雅黑" panose="020B0503020204020204" pitchFamily="34" charset="-122"/>
                <a:ea typeface="微软雅黑" panose="020B0503020204020204" pitchFamily="34" charset="-122"/>
              </a:rPr>
              <a:t>月份的“工资汇总表”上列示应付职工薪酬</a:t>
            </a:r>
            <a:r>
              <a:rPr lang="en-US" altLang="zh-CN" dirty="0">
                <a:solidFill>
                  <a:srgbClr val="00B0F0"/>
                </a:solidFill>
                <a:latin typeface="微软雅黑" panose="020B0503020204020204" pitchFamily="34" charset="-122"/>
                <a:ea typeface="微软雅黑" panose="020B0503020204020204" pitchFamily="34" charset="-122"/>
              </a:rPr>
              <a:t>181 000</a:t>
            </a:r>
            <a:r>
              <a:rPr lang="zh-CN" altLang="en-US" dirty="0">
                <a:solidFill>
                  <a:srgbClr val="00B0F0"/>
                </a:solidFill>
                <a:latin typeface="微软雅黑" panose="020B0503020204020204" pitchFamily="34" charset="-122"/>
                <a:ea typeface="微软雅黑" panose="020B0503020204020204" pitchFamily="34" charset="-122"/>
              </a:rPr>
              <a:t>元。其中：生产甲产品的工人薪酬</a:t>
            </a:r>
            <a:r>
              <a:rPr lang="en-US" altLang="zh-CN" dirty="0">
                <a:solidFill>
                  <a:srgbClr val="00B0F0"/>
                </a:solidFill>
                <a:latin typeface="微软雅黑" panose="020B0503020204020204" pitchFamily="34" charset="-122"/>
                <a:ea typeface="微软雅黑" panose="020B0503020204020204" pitchFamily="34" charset="-122"/>
              </a:rPr>
              <a:t>57 000</a:t>
            </a:r>
            <a:r>
              <a:rPr lang="zh-CN" altLang="en-US" dirty="0">
                <a:solidFill>
                  <a:srgbClr val="00B0F0"/>
                </a:solidFill>
                <a:latin typeface="微软雅黑" panose="020B0503020204020204" pitchFamily="34" charset="-122"/>
                <a:ea typeface="微软雅黑" panose="020B0503020204020204" pitchFamily="34" charset="-122"/>
              </a:rPr>
              <a:t>元，生产乙产品的工人薪酬</a:t>
            </a:r>
            <a:r>
              <a:rPr lang="en-US" altLang="zh-CN" dirty="0">
                <a:solidFill>
                  <a:srgbClr val="00B0F0"/>
                </a:solidFill>
                <a:latin typeface="微软雅黑" panose="020B0503020204020204" pitchFamily="34" charset="-122"/>
                <a:ea typeface="微软雅黑" panose="020B0503020204020204" pitchFamily="34" charset="-122"/>
              </a:rPr>
              <a:t>34 200</a:t>
            </a:r>
            <a:r>
              <a:rPr lang="zh-CN" altLang="en-US" dirty="0">
                <a:solidFill>
                  <a:srgbClr val="00B0F0"/>
                </a:solidFill>
                <a:latin typeface="微软雅黑" panose="020B0503020204020204" pitchFamily="34" charset="-122"/>
                <a:ea typeface="微软雅黑" panose="020B0503020204020204" pitchFamily="34" charset="-122"/>
              </a:rPr>
              <a:t>元，车间管理人员薪酬</a:t>
            </a:r>
            <a:r>
              <a:rPr lang="en-US" altLang="zh-CN" dirty="0">
                <a:solidFill>
                  <a:srgbClr val="00B0F0"/>
                </a:solidFill>
                <a:latin typeface="微软雅黑" panose="020B0503020204020204" pitchFamily="34" charset="-122"/>
                <a:ea typeface="微软雅黑" panose="020B0503020204020204" pitchFamily="34" charset="-122"/>
              </a:rPr>
              <a:t>32 800</a:t>
            </a:r>
            <a:r>
              <a:rPr lang="zh-CN" altLang="en-US" dirty="0">
                <a:solidFill>
                  <a:srgbClr val="00B0F0"/>
                </a:solidFill>
                <a:latin typeface="微软雅黑" panose="020B0503020204020204" pitchFamily="34" charset="-122"/>
                <a:ea typeface="微软雅黑" panose="020B0503020204020204" pitchFamily="34" charset="-122"/>
              </a:rPr>
              <a:t>元，产品销售部门人员薪酬</a:t>
            </a:r>
            <a:r>
              <a:rPr lang="en-US" altLang="zh-CN" dirty="0">
                <a:solidFill>
                  <a:srgbClr val="00B0F0"/>
                </a:solidFill>
                <a:latin typeface="微软雅黑" panose="020B0503020204020204" pitchFamily="34" charset="-122"/>
                <a:ea typeface="微软雅黑" panose="020B0503020204020204" pitchFamily="34" charset="-122"/>
              </a:rPr>
              <a:t>22 800</a:t>
            </a:r>
            <a:r>
              <a:rPr lang="zh-CN" altLang="en-US" dirty="0">
                <a:solidFill>
                  <a:srgbClr val="00B0F0"/>
                </a:solidFill>
                <a:latin typeface="微软雅黑" panose="020B0503020204020204" pitchFamily="34" charset="-122"/>
                <a:ea typeface="微软雅黑" panose="020B0503020204020204" pitchFamily="34" charset="-122"/>
              </a:rPr>
              <a:t>元，企业行政管理人员薪酬</a:t>
            </a:r>
            <a:r>
              <a:rPr lang="en-US" altLang="zh-CN" dirty="0">
                <a:solidFill>
                  <a:srgbClr val="00B0F0"/>
                </a:solidFill>
                <a:latin typeface="微软雅黑" panose="020B0503020204020204" pitchFamily="34" charset="-122"/>
                <a:ea typeface="微软雅黑" panose="020B0503020204020204" pitchFamily="34" charset="-122"/>
              </a:rPr>
              <a:t>34 200</a:t>
            </a:r>
            <a:r>
              <a:rPr lang="zh-CN" altLang="en-US" dirty="0">
                <a:solidFill>
                  <a:srgbClr val="00B0F0"/>
                </a:solidFill>
                <a:latin typeface="微软雅黑" panose="020B0503020204020204" pitchFamily="34" charset="-122"/>
                <a:ea typeface="微软雅黑" panose="020B0503020204020204" pitchFamily="34" charset="-122"/>
              </a:rPr>
              <a:t>元。有关会计分录如下：</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借：生产成本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甲                      </a:t>
            </a:r>
            <a:r>
              <a:rPr lang="en-US" altLang="zh-CN" sz="2400" dirty="0">
                <a:latin typeface="微软雅黑" panose="020B0503020204020204" pitchFamily="34" charset="-122"/>
                <a:ea typeface="微软雅黑" panose="020B0503020204020204" pitchFamily="34" charset="-122"/>
              </a:rPr>
              <a:t>57000</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乙                      </a:t>
            </a:r>
            <a:r>
              <a:rPr lang="en-US" altLang="zh-CN" sz="2400" dirty="0">
                <a:latin typeface="微软雅黑" panose="020B0503020204020204" pitchFamily="34" charset="-122"/>
                <a:ea typeface="微软雅黑" panose="020B0503020204020204" pitchFamily="34" charset="-122"/>
              </a:rPr>
              <a:t>34200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制造费用                                 </a:t>
            </a:r>
            <a:r>
              <a:rPr lang="en-US" altLang="zh-CN" sz="2400" dirty="0">
                <a:latin typeface="微软雅黑" panose="020B0503020204020204" pitchFamily="34" charset="-122"/>
                <a:ea typeface="微软雅黑" panose="020B0503020204020204" pitchFamily="34" charset="-122"/>
              </a:rPr>
              <a:t>32800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销售费用                                 </a:t>
            </a:r>
            <a:r>
              <a:rPr lang="en-US" altLang="zh-CN" sz="2400" dirty="0">
                <a:latin typeface="微软雅黑" panose="020B0503020204020204" pitchFamily="34" charset="-122"/>
                <a:ea typeface="微软雅黑" panose="020B0503020204020204" pitchFamily="34" charset="-122"/>
              </a:rPr>
              <a:t>22800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管理费用                                 </a:t>
            </a:r>
            <a:r>
              <a:rPr lang="en-US" altLang="zh-CN" sz="2400" dirty="0">
                <a:latin typeface="微软雅黑" panose="020B0503020204020204" pitchFamily="34" charset="-122"/>
                <a:ea typeface="微软雅黑" panose="020B0503020204020204" pitchFamily="34" charset="-122"/>
              </a:rPr>
              <a:t>34200</a:t>
            </a: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贷：应付职工薪酬                              </a:t>
            </a:r>
            <a:r>
              <a:rPr lang="en-US" altLang="zh-CN" sz="2400" dirty="0">
                <a:latin typeface="微软雅黑" panose="020B0503020204020204" pitchFamily="34" charset="-122"/>
                <a:ea typeface="微软雅黑" panose="020B0503020204020204" pitchFamily="34" charset="-122"/>
              </a:rPr>
              <a:t>181000</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支付工资</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3" panose="05040102010807070707" pitchFamily="18" charset="2"/>
              <a:buNone/>
            </a:pPr>
            <a:r>
              <a:rPr lang="zh-CN" altLang="en-US" sz="2400" dirty="0">
                <a:latin typeface="微软雅黑" panose="020B0503020204020204" pitchFamily="34" charset="-122"/>
                <a:ea typeface="微软雅黑" panose="020B0503020204020204" pitchFamily="34" charset="-122"/>
              </a:rPr>
              <a:t>借：应付职工薪酬                          </a:t>
            </a:r>
            <a:r>
              <a:rPr lang="en-US" altLang="zh-CN" sz="2400" dirty="0">
                <a:latin typeface="微软雅黑" panose="020B0503020204020204" pitchFamily="34" charset="-122"/>
                <a:ea typeface="微软雅黑" panose="020B0503020204020204" pitchFamily="34" charset="-122"/>
              </a:rPr>
              <a:t>181000</a:t>
            </a:r>
          </a:p>
          <a:p>
            <a:pPr eaLnBrk="1" hangingPunct="1">
              <a:buFont typeface="Wingdings 3" panose="05040102010807070707" pitchFamily="18"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181000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3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30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0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6E24CB32-4119-8D22-EC1B-4E3B15D5CA30}"/>
              </a:ext>
            </a:extLst>
          </p:cNvPr>
          <p:cNvSpPr>
            <a:spLocks noGrp="1" noChangeArrowheads="1"/>
          </p:cNvSpPr>
          <p:nvPr>
            <p:ph idx="1"/>
          </p:nvPr>
        </p:nvSpPr>
        <p:spPr>
          <a:xfrm>
            <a:off x="2135189" y="1484313"/>
            <a:ext cx="8281987" cy="3529012"/>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在固定资产使用寿命内，按照确定的方法对应计折旧额进行分摊。</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涉及会计账户：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累计折旧</a:t>
            </a:r>
            <a:endParaRPr lang="en-US" altLang="zh-CN" sz="2400" dirty="0">
              <a:latin typeface="微软雅黑" panose="020B0503020204020204" pitchFamily="34" charset="-122"/>
              <a:ea typeface="微软雅黑" panose="020B0503020204020204" pitchFamily="34" charset="-122"/>
            </a:endParaRPr>
          </a:p>
        </p:txBody>
      </p:sp>
      <p:sp>
        <p:nvSpPr>
          <p:cNvPr id="100355" name="Rectangle 2">
            <a:extLst>
              <a:ext uri="{FF2B5EF4-FFF2-40B4-BE49-F238E27FC236}">
                <a16:creationId xmlns:a16="http://schemas.microsoft.com/office/drawing/2014/main" id="{9D30D65B-7F5F-8618-740F-01991F135BD8}"/>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固定资产折旧核算</a:t>
            </a:r>
          </a:p>
        </p:txBody>
      </p:sp>
      <p:sp>
        <p:nvSpPr>
          <p:cNvPr id="100356" name="Text Box 10">
            <a:extLst>
              <a:ext uri="{FF2B5EF4-FFF2-40B4-BE49-F238E27FC236}">
                <a16:creationId xmlns:a16="http://schemas.microsoft.com/office/drawing/2014/main" id="{241351ED-77B6-52C9-8902-5529E5CBCEFC}"/>
              </a:ext>
            </a:extLst>
          </p:cNvPr>
          <p:cNvSpPr txBox="1">
            <a:spLocks noChangeArrowheads="1"/>
          </p:cNvSpPr>
          <p:nvPr/>
        </p:nvSpPr>
        <p:spPr bwMode="auto">
          <a:xfrm>
            <a:off x="5337175" y="3432176"/>
            <a:ext cx="2376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累计折旧</a:t>
            </a:r>
          </a:p>
        </p:txBody>
      </p:sp>
      <p:sp>
        <p:nvSpPr>
          <p:cNvPr id="100357" name="Line 12">
            <a:extLst>
              <a:ext uri="{FF2B5EF4-FFF2-40B4-BE49-F238E27FC236}">
                <a16:creationId xmlns:a16="http://schemas.microsoft.com/office/drawing/2014/main" id="{554D9E58-7416-02C8-04AB-64975E585539}"/>
              </a:ext>
            </a:extLst>
          </p:cNvPr>
          <p:cNvSpPr>
            <a:spLocks noChangeShapeType="1"/>
          </p:cNvSpPr>
          <p:nvPr/>
        </p:nvSpPr>
        <p:spPr bwMode="auto">
          <a:xfrm>
            <a:off x="2762251" y="4005263"/>
            <a:ext cx="6234113" cy="12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8" name="Line 13">
            <a:extLst>
              <a:ext uri="{FF2B5EF4-FFF2-40B4-BE49-F238E27FC236}">
                <a16:creationId xmlns:a16="http://schemas.microsoft.com/office/drawing/2014/main" id="{0B24253E-2D1C-A2F1-BF0E-0DCBB422D490}"/>
              </a:ext>
            </a:extLst>
          </p:cNvPr>
          <p:cNvSpPr>
            <a:spLocks noChangeShapeType="1"/>
          </p:cNvSpPr>
          <p:nvPr/>
        </p:nvSpPr>
        <p:spPr bwMode="auto">
          <a:xfrm>
            <a:off x="6121400" y="4033838"/>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59" name="Text Box 14">
            <a:extLst>
              <a:ext uri="{FF2B5EF4-FFF2-40B4-BE49-F238E27FC236}">
                <a16:creationId xmlns:a16="http://schemas.microsoft.com/office/drawing/2014/main" id="{158494FE-AAE3-EE26-A19B-9A8567424384}"/>
              </a:ext>
            </a:extLst>
          </p:cNvPr>
          <p:cNvSpPr txBox="1">
            <a:spLocks noChangeArrowheads="1"/>
          </p:cNvSpPr>
          <p:nvPr/>
        </p:nvSpPr>
        <p:spPr bwMode="auto">
          <a:xfrm>
            <a:off x="2740026" y="4279900"/>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处置固定资产结转折旧额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00360" name="Text Box 15">
            <a:extLst>
              <a:ext uri="{FF2B5EF4-FFF2-40B4-BE49-F238E27FC236}">
                <a16:creationId xmlns:a16="http://schemas.microsoft.com/office/drawing/2014/main" id="{588BEAF3-E8ED-0476-B999-6D31229FA580}"/>
              </a:ext>
            </a:extLst>
          </p:cNvPr>
          <p:cNvSpPr txBox="1">
            <a:spLocks noChangeArrowheads="1"/>
          </p:cNvSpPr>
          <p:nvPr/>
        </p:nvSpPr>
        <p:spPr bwMode="auto">
          <a:xfrm>
            <a:off x="6138864" y="4279900"/>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计提折旧</a:t>
            </a:r>
            <a:r>
              <a:rPr lang="en-US" altLang="zh-CN" sz="2000" b="1">
                <a:solidFill>
                  <a:schemeClr val="tx1"/>
                </a:solidFill>
                <a:ea typeface="黑体" panose="02010609060101010101" pitchFamily="49" charset="-122"/>
              </a:rPr>
              <a:t>)</a:t>
            </a:r>
          </a:p>
        </p:txBody>
      </p:sp>
      <p:sp>
        <p:nvSpPr>
          <p:cNvPr id="100361" name="Line 16">
            <a:extLst>
              <a:ext uri="{FF2B5EF4-FFF2-40B4-BE49-F238E27FC236}">
                <a16:creationId xmlns:a16="http://schemas.microsoft.com/office/drawing/2014/main" id="{A38C7C0B-0F6C-5553-B9FB-C1457FA1B51C}"/>
              </a:ext>
            </a:extLst>
          </p:cNvPr>
          <p:cNvSpPr>
            <a:spLocks noChangeShapeType="1"/>
          </p:cNvSpPr>
          <p:nvPr/>
        </p:nvSpPr>
        <p:spPr bwMode="auto">
          <a:xfrm>
            <a:off x="2762251" y="5140325"/>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362" name="Text Box 17">
            <a:extLst>
              <a:ext uri="{FF2B5EF4-FFF2-40B4-BE49-F238E27FC236}">
                <a16:creationId xmlns:a16="http://schemas.microsoft.com/office/drawing/2014/main" id="{EEBC5835-3D9C-87FE-B015-B32E894B0CB9}"/>
              </a:ext>
            </a:extLst>
          </p:cNvPr>
          <p:cNvSpPr txBox="1">
            <a:spLocks noChangeArrowheads="1"/>
          </p:cNvSpPr>
          <p:nvPr/>
        </p:nvSpPr>
        <p:spPr bwMode="auto">
          <a:xfrm>
            <a:off x="6138863" y="5264150"/>
            <a:ext cx="3378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现有固定资产累计折旧额</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00363" name="Text Box 18">
            <a:extLst>
              <a:ext uri="{FF2B5EF4-FFF2-40B4-BE49-F238E27FC236}">
                <a16:creationId xmlns:a16="http://schemas.microsoft.com/office/drawing/2014/main" id="{75ED8F28-E846-3971-0AE2-9D760BF35875}"/>
              </a:ext>
            </a:extLst>
          </p:cNvPr>
          <p:cNvSpPr txBox="1">
            <a:spLocks noChangeArrowheads="1"/>
          </p:cNvSpPr>
          <p:nvPr/>
        </p:nvSpPr>
        <p:spPr bwMode="auto">
          <a:xfrm>
            <a:off x="4073525" y="5788025"/>
            <a:ext cx="5467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a:solidFill>
                  <a:schemeClr val="tx1"/>
                </a:solidFill>
                <a:latin typeface="微软雅黑" panose="020B0503020204020204" pitchFamily="34" charset="-122"/>
                <a:ea typeface="微软雅黑" panose="020B0503020204020204" pitchFamily="34" charset="-122"/>
              </a:rPr>
              <a:t>按固定资产类别或项目设置明细账</a:t>
            </a:r>
          </a:p>
        </p:txBody>
      </p:sp>
      <p:sp>
        <p:nvSpPr>
          <p:cNvPr id="100364" name="Rectangle 3">
            <a:extLst>
              <a:ext uri="{FF2B5EF4-FFF2-40B4-BE49-F238E27FC236}">
                <a16:creationId xmlns:a16="http://schemas.microsoft.com/office/drawing/2014/main" id="{7A6F2224-2BB0-BBE8-C00F-33AC9C241AA4}"/>
              </a:ext>
            </a:extLst>
          </p:cNvPr>
          <p:cNvSpPr txBox="1">
            <a:spLocks noChangeArrowheads="1"/>
          </p:cNvSpPr>
          <p:nvPr/>
        </p:nvSpPr>
        <p:spPr bwMode="auto">
          <a:xfrm>
            <a:off x="4602163" y="2811463"/>
            <a:ext cx="43942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buFont typeface="Wingdings 3" panose="05040102010807070707" pitchFamily="18" charset="2"/>
              <a:buNone/>
            </a:pPr>
            <a:r>
              <a:rPr lang="zh-CN" altLang="en-US" sz="2400">
                <a:solidFill>
                  <a:srgbClr val="FF0000"/>
                </a:solidFill>
                <a:latin typeface="微软雅黑" panose="020B0503020204020204" pitchFamily="34" charset="-122"/>
                <a:ea typeface="微软雅黑" panose="020B0503020204020204" pitchFamily="34" charset="-122"/>
              </a:rPr>
              <a:t>备抵账户，属于资产类账户</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0F86E44A-A935-FEC7-4FB5-1BBDAAA1DB22}"/>
              </a:ext>
            </a:extLst>
          </p:cNvPr>
          <p:cNvSpPr>
            <a:spLocks noGrp="1" noChangeArrowheads="1"/>
          </p:cNvSpPr>
          <p:nvPr>
            <p:ph idx="1"/>
          </p:nvPr>
        </p:nvSpPr>
        <p:spPr>
          <a:xfrm>
            <a:off x="1992314" y="692150"/>
            <a:ext cx="7991475" cy="5257800"/>
          </a:xfrm>
        </p:spPr>
        <p:txBody>
          <a:bodyPr/>
          <a:lstStyle/>
          <a:p>
            <a:pPr marL="0">
              <a:buNone/>
            </a:pPr>
            <a:r>
              <a:rPr lang="zh-CN" altLang="en-US">
                <a:solidFill>
                  <a:srgbClr val="00B0F0"/>
                </a:solidFill>
                <a:latin typeface="微软雅黑" panose="020B0503020204020204" pitchFamily="34" charset="-122"/>
                <a:ea typeface="微软雅黑" panose="020B0503020204020204" pitchFamily="34" charset="-122"/>
              </a:rPr>
              <a:t>拓展性学习：累计折旧计提方法</a:t>
            </a: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a:solidFill>
                <a:srgbClr val="00B0F0"/>
              </a:solidFill>
              <a:latin typeface="微软雅黑" panose="020B0503020204020204" pitchFamily="34" charset="-122"/>
              <a:ea typeface="微软雅黑" panose="020B0503020204020204" pitchFamily="34" charset="-122"/>
            </a:endParaRPr>
          </a:p>
          <a:p>
            <a:pPr marL="0">
              <a:buNone/>
            </a:pPr>
            <a:endParaRPr lang="en-US" altLang="zh-CN" sz="1600">
              <a:latin typeface="微软雅黑" panose="020B0503020204020204" pitchFamily="34" charset="-122"/>
              <a:ea typeface="微软雅黑" panose="020B0503020204020204" pitchFamily="34" charset="-122"/>
            </a:endParaRPr>
          </a:p>
          <a:p>
            <a:pPr marL="0">
              <a:buNone/>
            </a:pPr>
            <a:r>
              <a:rPr lang="zh-CN" altLang="en-US" sz="1600">
                <a:latin typeface="微软雅黑" panose="020B0503020204020204" pitchFamily="34" charset="-122"/>
                <a:ea typeface="微软雅黑" panose="020B0503020204020204" pitchFamily="34" charset="-122"/>
              </a:rPr>
              <a:t>资料来源：格力电器</a:t>
            </a:r>
            <a:r>
              <a:rPr lang="en-US" altLang="zh-CN" sz="1600">
                <a:latin typeface="微软雅黑" panose="020B0503020204020204" pitchFamily="34" charset="-122"/>
                <a:ea typeface="微软雅黑" panose="020B0503020204020204" pitchFamily="34" charset="-122"/>
              </a:rPr>
              <a:t>2017</a:t>
            </a:r>
            <a:r>
              <a:rPr lang="zh-CN" altLang="en-US" sz="1600">
                <a:latin typeface="微软雅黑" panose="020B0503020204020204" pitchFamily="34" charset="-122"/>
                <a:ea typeface="微软雅黑" panose="020B0503020204020204" pitchFamily="34" charset="-122"/>
              </a:rPr>
              <a:t>年年报</a:t>
            </a:r>
            <a:endParaRPr lang="en-US" altLang="zh-CN" sz="1600">
              <a:latin typeface="微软雅黑" panose="020B0503020204020204" pitchFamily="34" charset="-122"/>
              <a:ea typeface="微软雅黑" panose="020B0503020204020204" pitchFamily="34" charset="-122"/>
            </a:endParaRPr>
          </a:p>
        </p:txBody>
      </p:sp>
      <p:pic>
        <p:nvPicPr>
          <p:cNvPr id="101379" name="图片 1">
            <a:extLst>
              <a:ext uri="{FF2B5EF4-FFF2-40B4-BE49-F238E27FC236}">
                <a16:creationId xmlns:a16="http://schemas.microsoft.com/office/drawing/2014/main" id="{A0CD17C7-C0F0-E5E7-4694-A56BC86F3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16089"/>
            <a:ext cx="91440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2367A989-4590-EF27-E106-C251063B66FF}"/>
              </a:ext>
            </a:extLst>
          </p:cNvPr>
          <p:cNvSpPr>
            <a:spLocks noGrp="1" noChangeArrowheads="1"/>
          </p:cNvSpPr>
          <p:nvPr>
            <p:ph idx="1"/>
          </p:nvPr>
        </p:nvSpPr>
        <p:spPr>
          <a:xfrm>
            <a:off x="1992314" y="692150"/>
            <a:ext cx="7991475" cy="5257800"/>
          </a:xfrm>
        </p:spPr>
        <p:txBody>
          <a:bodyPr/>
          <a:lstStyle/>
          <a:p>
            <a:pPr marL="0">
              <a:buNone/>
            </a:pPr>
            <a:r>
              <a:rPr lang="zh-CN" altLang="en-US">
                <a:solidFill>
                  <a:srgbClr val="00B0F0"/>
                </a:solidFill>
                <a:latin typeface="微软雅黑" panose="020B0503020204020204" pitchFamily="34" charset="-122"/>
                <a:ea typeface="微软雅黑" panose="020B0503020204020204" pitchFamily="34" charset="-122"/>
              </a:rPr>
              <a:t>拓展性学习：累计折旧计提方法</a:t>
            </a:r>
            <a:endParaRPr lang="en-US" altLang="zh-CN">
              <a:solidFill>
                <a:srgbClr val="00B0F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计提基本要求：</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当月增当月不计提折旧，下月开始计提折旧</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当月减当月照提折旧，下月开始不计提</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常见计提方法：</a:t>
            </a:r>
            <a:endParaRPr lang="en-US" altLang="zh-CN" sz="2400">
              <a:latin typeface="微软雅黑" panose="020B0503020204020204" pitchFamily="34" charset="-122"/>
              <a:ea typeface="微软雅黑" panose="020B0503020204020204" pitchFamily="34" charset="-122"/>
            </a:endParaRPr>
          </a:p>
          <a:p>
            <a:pPr marL="0">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平均年限法</a:t>
            </a:r>
            <a:endParaRPr lang="en-US" altLang="zh-CN" sz="2400">
              <a:latin typeface="微软雅黑" panose="020B0503020204020204" pitchFamily="34" charset="-122"/>
              <a:ea typeface="微软雅黑" panose="020B0503020204020204" pitchFamily="34" charset="-122"/>
            </a:endParaRPr>
          </a:p>
          <a:p>
            <a:pPr marL="0">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工作量法</a:t>
            </a:r>
            <a:endParaRPr lang="en-US" altLang="zh-CN" sz="2400">
              <a:latin typeface="微软雅黑" panose="020B0503020204020204" pitchFamily="34" charset="-122"/>
              <a:ea typeface="微软雅黑" panose="020B0503020204020204" pitchFamily="34" charset="-122"/>
            </a:endParaRPr>
          </a:p>
          <a:p>
            <a:pPr marL="0">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双倍余额递减法</a:t>
            </a:r>
            <a:endParaRPr lang="en-US" altLang="zh-CN" sz="2400">
              <a:latin typeface="微软雅黑" panose="020B0503020204020204" pitchFamily="34" charset="-122"/>
              <a:ea typeface="微软雅黑" panose="020B0503020204020204" pitchFamily="34" charset="-122"/>
            </a:endParaRPr>
          </a:p>
          <a:p>
            <a:pPr marL="0">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年数总和法</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B770CCEF-7FAE-5F4A-DFF3-98CE9E63311A}"/>
              </a:ext>
            </a:extLst>
          </p:cNvPr>
          <p:cNvSpPr>
            <a:spLocks noGrp="1" noChangeArrowheads="1"/>
          </p:cNvSpPr>
          <p:nvPr>
            <p:ph idx="1"/>
          </p:nvPr>
        </p:nvSpPr>
        <p:spPr>
          <a:xfrm>
            <a:off x="2063751" y="692150"/>
            <a:ext cx="7993063" cy="4897438"/>
          </a:xfrm>
        </p:spPr>
        <p:txBody>
          <a:bodyPr/>
          <a:lstStyle/>
          <a:p>
            <a:pPr marL="0">
              <a:buNone/>
            </a:pPr>
            <a:r>
              <a:rPr lang="zh-CN" altLang="en-US" dirty="0">
                <a:solidFill>
                  <a:srgbClr val="00B0F0"/>
                </a:solidFill>
                <a:latin typeface="微软雅黑" panose="020B0503020204020204" pitchFamily="34" charset="-122"/>
                <a:ea typeface="微软雅黑" panose="020B0503020204020204" pitchFamily="34" charset="-122"/>
              </a:rPr>
              <a:t>累计折旧计提方法</a:t>
            </a:r>
            <a:endParaRPr lang="en-US" altLang="zh-CN"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solidFill>
                  <a:srgbClr val="FF0000"/>
                </a:solidFill>
                <a:latin typeface="微软雅黑" panose="020B0503020204020204" pitchFamily="34" charset="-122"/>
                <a:ea typeface="微软雅黑" panose="020B0503020204020204" pitchFamily="34" charset="-122"/>
              </a:rPr>
              <a:t>平均年限法：</a:t>
            </a:r>
            <a:r>
              <a:rPr lang="zh-CN" altLang="en-US" sz="2400" dirty="0">
                <a:latin typeface="微软雅黑" panose="020B0503020204020204" pitchFamily="34" charset="-122"/>
                <a:ea typeface="微软雅黑" panose="020B0503020204020204" pitchFamily="34" charset="-122"/>
              </a:rPr>
              <a:t>按固定资产使用年限平均计算折旧。</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（固定资产原值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净残值）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预计使用年限</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月折旧额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年折旧额</a:t>
            </a:r>
            <a:r>
              <a:rPr lang="en-US" altLang="zh-CN" sz="2400" dirty="0">
                <a:latin typeface="微软雅黑" panose="020B0503020204020204" pitchFamily="34" charset="-122"/>
                <a:ea typeface="微软雅黑" panose="020B0503020204020204" pitchFamily="34" charset="-122"/>
              </a:rPr>
              <a:t>/12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CB263116-16C4-B8FA-F3BD-2CB492AE45F4}"/>
              </a:ext>
            </a:extLst>
          </p:cNvPr>
          <p:cNvSpPr>
            <a:spLocks noGrp="1" noChangeArrowheads="1"/>
          </p:cNvSpPr>
          <p:nvPr>
            <p:ph idx="1"/>
          </p:nvPr>
        </p:nvSpPr>
        <p:spPr>
          <a:xfrm>
            <a:off x="2063751" y="692150"/>
            <a:ext cx="7993063" cy="4897438"/>
          </a:xfrm>
        </p:spPr>
        <p:txBody>
          <a:bodyPr/>
          <a:lstStyle/>
          <a:p>
            <a:pPr marL="0">
              <a:buNone/>
            </a:pPr>
            <a:r>
              <a:rPr lang="zh-CN" altLang="en-US">
                <a:solidFill>
                  <a:srgbClr val="00B0F0"/>
                </a:solidFill>
                <a:latin typeface="微软雅黑" panose="020B0503020204020204" pitchFamily="34" charset="-122"/>
                <a:ea typeface="微软雅黑" panose="020B0503020204020204" pitchFamily="34" charset="-122"/>
              </a:rPr>
              <a:t>拓展性学习：累计折旧计提方法</a:t>
            </a:r>
            <a:endParaRPr lang="en-US" altLang="zh-CN">
              <a:solidFill>
                <a:srgbClr val="00B0F0"/>
              </a:solidFill>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工作量法：</a:t>
            </a:r>
            <a:r>
              <a:rPr lang="zh-CN" altLang="en-US" sz="2400">
                <a:latin typeface="微软雅黑" panose="020B0503020204020204" pitchFamily="34" charset="-122"/>
                <a:ea typeface="微软雅黑" panose="020B0503020204020204" pitchFamily="34" charset="-122"/>
              </a:rPr>
              <a:t>按照固定资产完成工作量计算每期折旧额。</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每一工作量折旧额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固定资产原值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净残值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预计总工作量</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月折旧额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当月工作量</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每一工作量折旧额</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67D9FEF0-74F1-0905-964F-EE299564AAEF}"/>
              </a:ext>
            </a:extLst>
          </p:cNvPr>
          <p:cNvSpPr>
            <a:spLocks noGrp="1" noChangeArrowheads="1"/>
          </p:cNvSpPr>
          <p:nvPr>
            <p:ph idx="1"/>
          </p:nvPr>
        </p:nvSpPr>
        <p:spPr>
          <a:xfrm>
            <a:off x="2063751" y="549275"/>
            <a:ext cx="7993063" cy="5759450"/>
          </a:xfrm>
        </p:spPr>
        <p:txBody>
          <a:bodyPr/>
          <a:lstStyle/>
          <a:p>
            <a:pPr marL="0">
              <a:buNone/>
            </a:pPr>
            <a:r>
              <a:rPr lang="zh-CN" altLang="en-US">
                <a:solidFill>
                  <a:srgbClr val="00B0F0"/>
                </a:solidFill>
                <a:latin typeface="微软雅黑" panose="020B0503020204020204" pitchFamily="34" charset="-122"/>
                <a:ea typeface="微软雅黑" panose="020B0503020204020204" pitchFamily="34" charset="-122"/>
              </a:rPr>
              <a:t>拓展性学习：累计折旧计提方法</a:t>
            </a:r>
            <a:endParaRPr lang="en-US" altLang="zh-CN">
              <a:solidFill>
                <a:srgbClr val="00B0F0"/>
              </a:solidFill>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双倍余额递减法：</a:t>
            </a:r>
            <a:r>
              <a:rPr lang="zh-CN" altLang="en-US" sz="2400">
                <a:latin typeface="微软雅黑" panose="020B0503020204020204" pitchFamily="34" charset="-122"/>
                <a:ea typeface="微软雅黑" panose="020B0503020204020204" pitchFamily="34" charset="-122"/>
              </a:rPr>
              <a:t>在不考虑固定资产净残值的情况下，根据每期期初固定资产账面余额和双倍的直线法折旧率计算折旧。同时，在其固定资产折旧年限到期以前两年内，将固定资产净值平均摊销。</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年折旧额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固定资产账面净值</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预计使用年限</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月折旧额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年折旧额</a:t>
            </a:r>
            <a:r>
              <a:rPr lang="en-US" altLang="zh-CN" sz="2400">
                <a:latin typeface="微软雅黑" panose="020B0503020204020204" pitchFamily="34" charset="-122"/>
                <a:ea typeface="微软雅黑" panose="020B0503020204020204" pitchFamily="34" charset="-122"/>
              </a:rPr>
              <a:t>/12</a:t>
            </a: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最后两年折旧额：</a:t>
            </a: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年折旧额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（固定资产账面净值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净残值）</a:t>
            </a:r>
            <a:r>
              <a:rPr lang="en-US" altLang="zh-CN" sz="2400">
                <a:latin typeface="微软雅黑" panose="020B0503020204020204" pitchFamily="34" charset="-122"/>
                <a:ea typeface="微软雅黑" panose="020B0503020204020204" pitchFamily="34" charset="-122"/>
              </a:rPr>
              <a:t>/2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85629459-B907-0812-3425-749B95757955}"/>
              </a:ext>
            </a:extLst>
          </p:cNvPr>
          <p:cNvSpPr>
            <a:spLocks noGrp="1" noChangeArrowheads="1"/>
          </p:cNvSpPr>
          <p:nvPr>
            <p:ph idx="1"/>
          </p:nvPr>
        </p:nvSpPr>
        <p:spPr>
          <a:xfrm>
            <a:off x="2063751" y="692150"/>
            <a:ext cx="7993063" cy="4897438"/>
          </a:xfrm>
        </p:spPr>
        <p:txBody>
          <a:bodyPr/>
          <a:lstStyle/>
          <a:p>
            <a:pPr marL="0">
              <a:buNone/>
            </a:pPr>
            <a:r>
              <a:rPr lang="zh-CN" altLang="en-US">
                <a:solidFill>
                  <a:srgbClr val="00B0F0"/>
                </a:solidFill>
                <a:latin typeface="微软雅黑" panose="020B0503020204020204" pitchFamily="34" charset="-122"/>
                <a:ea typeface="微软雅黑" panose="020B0503020204020204" pitchFamily="34" charset="-122"/>
              </a:rPr>
              <a:t>拓展性学习：累计折旧计提方法</a:t>
            </a:r>
            <a:endParaRPr lang="en-US" altLang="zh-CN">
              <a:solidFill>
                <a:srgbClr val="00B0F0"/>
              </a:solidFill>
              <a:latin typeface="微软雅黑" panose="020B0503020204020204" pitchFamily="34" charset="-122"/>
              <a:ea typeface="微软雅黑" panose="020B0503020204020204" pitchFamily="34" charset="-122"/>
            </a:endParaRPr>
          </a:p>
          <a:p>
            <a:pPr marL="0">
              <a:buNone/>
            </a:pPr>
            <a:r>
              <a:rPr lang="zh-CN" altLang="en-US" sz="2400">
                <a:solidFill>
                  <a:srgbClr val="FF0000"/>
                </a:solidFill>
                <a:latin typeface="微软雅黑" panose="020B0503020204020204" pitchFamily="34" charset="-122"/>
                <a:ea typeface="微软雅黑" panose="020B0503020204020204" pitchFamily="34" charset="-122"/>
              </a:rPr>
              <a:t>年数总和法：</a:t>
            </a:r>
            <a:r>
              <a:rPr lang="zh-CN" altLang="en-US" sz="2400">
                <a:latin typeface="微软雅黑" panose="020B0503020204020204" pitchFamily="34" charset="-122"/>
                <a:ea typeface="微软雅黑" panose="020B0503020204020204" pitchFamily="34" charset="-122"/>
              </a:rPr>
              <a:t>将固定资产原值减去净残值后的净额乘以一个逐年递减的分数来计算每年的折旧额。分子代表固定资产尚可使用的年数，分母代表使用年数的逐年数字总和。</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solidFill>
                <a:srgbClr val="FF0000"/>
              </a:solidFill>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年折旧额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固定资产原值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净残值</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尚可使用年数</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预计使用年限的年数总和</a:t>
            </a:r>
            <a:endParaRPr lang="en-US" altLang="zh-CN" sz="2400">
              <a:latin typeface="微软雅黑" panose="020B0503020204020204" pitchFamily="34" charset="-122"/>
              <a:ea typeface="微软雅黑" panose="020B0503020204020204" pitchFamily="34" charset="-122"/>
            </a:endParaRPr>
          </a:p>
          <a:p>
            <a:pPr marL="0">
              <a:buNone/>
            </a:pPr>
            <a:endParaRPr lang="en-US" altLang="zh-CN" sz="2400">
              <a:latin typeface="微软雅黑" panose="020B0503020204020204" pitchFamily="34" charset="-122"/>
              <a:ea typeface="微软雅黑" panose="020B0503020204020204" pitchFamily="34" charset="-122"/>
            </a:endParaRPr>
          </a:p>
          <a:p>
            <a:pPr marL="0">
              <a:buNone/>
            </a:pPr>
            <a:r>
              <a:rPr lang="zh-CN" altLang="en-US" sz="2400">
                <a:latin typeface="微软雅黑" panose="020B0503020204020204" pitchFamily="34" charset="-122"/>
                <a:ea typeface="微软雅黑" panose="020B0503020204020204" pitchFamily="34" charset="-122"/>
              </a:rPr>
              <a:t>月折旧额</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年折旧额</a:t>
            </a:r>
            <a:r>
              <a:rPr lang="en-US" altLang="zh-CN" sz="2400">
                <a:latin typeface="微软雅黑" panose="020B0503020204020204" pitchFamily="34" charset="-122"/>
                <a:ea typeface="微软雅黑" panose="020B0503020204020204" pitchFamily="34" charset="-122"/>
              </a:rPr>
              <a:t>/12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9D93C360-5CCF-1362-B437-7DC58D3B0030}"/>
              </a:ext>
            </a:extLst>
          </p:cNvPr>
          <p:cNvSpPr>
            <a:spLocks noGrp="1" noChangeArrowheads="1"/>
          </p:cNvSpPr>
          <p:nvPr>
            <p:ph idx="1"/>
          </p:nvPr>
        </p:nvSpPr>
        <p:spPr>
          <a:xfrm>
            <a:off x="2436814" y="1905000"/>
            <a:ext cx="8110537" cy="1676400"/>
          </a:xfrm>
        </p:spPr>
        <p:txBody>
          <a:bodyPr rtlCol="0">
            <a:normAutofit/>
          </a:bodyPr>
          <a:lstStyle/>
          <a:p>
            <a:pPr>
              <a:buFont typeface="Wingdings 3" charset="2"/>
              <a:buChar char=""/>
              <a:defRPr/>
            </a:pPr>
            <a:r>
              <a:rPr lang="zh-CN" altLang="en-US" sz="3600" i="1" dirty="0">
                <a:latin typeface="+mn-ea"/>
              </a:rPr>
              <a:t>股权融资的会计核算</a:t>
            </a:r>
          </a:p>
          <a:p>
            <a:pPr>
              <a:buNone/>
              <a:defRPr/>
            </a:pPr>
            <a:r>
              <a:rPr lang="zh-CN" altLang="en-US" sz="3600" dirty="0">
                <a:latin typeface="+mn-ea"/>
              </a:rPr>
              <a:t>实收资本（股本）</a:t>
            </a:r>
          </a:p>
        </p:txBody>
      </p:sp>
      <p:sp>
        <p:nvSpPr>
          <p:cNvPr id="27652" name="Line 4">
            <a:extLst>
              <a:ext uri="{FF2B5EF4-FFF2-40B4-BE49-F238E27FC236}">
                <a16:creationId xmlns:a16="http://schemas.microsoft.com/office/drawing/2014/main" id="{0E18C09F-33D5-6C7A-A8E0-0F70A583F8C7}"/>
              </a:ext>
            </a:extLst>
          </p:cNvPr>
          <p:cNvSpPr>
            <a:spLocks noChangeShapeType="1"/>
          </p:cNvSpPr>
          <p:nvPr/>
        </p:nvSpPr>
        <p:spPr bwMode="auto">
          <a:xfrm>
            <a:off x="2590800" y="3733800"/>
            <a:ext cx="1828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3" name="Line 5">
            <a:extLst>
              <a:ext uri="{FF2B5EF4-FFF2-40B4-BE49-F238E27FC236}">
                <a16:creationId xmlns:a16="http://schemas.microsoft.com/office/drawing/2014/main" id="{1C05D0CC-B2A1-7DF9-7771-576AC7A5F434}"/>
              </a:ext>
            </a:extLst>
          </p:cNvPr>
          <p:cNvSpPr>
            <a:spLocks noChangeShapeType="1"/>
          </p:cNvSpPr>
          <p:nvPr/>
        </p:nvSpPr>
        <p:spPr bwMode="auto">
          <a:xfrm>
            <a:off x="3505200" y="3733800"/>
            <a:ext cx="0" cy="1371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4" name="Text Box 6">
            <a:extLst>
              <a:ext uri="{FF2B5EF4-FFF2-40B4-BE49-F238E27FC236}">
                <a16:creationId xmlns:a16="http://schemas.microsoft.com/office/drawing/2014/main" id="{B28513B1-55F0-A091-F120-1318FB14CAE3}"/>
              </a:ext>
            </a:extLst>
          </p:cNvPr>
          <p:cNvSpPr txBox="1">
            <a:spLocks noChangeArrowheads="1"/>
          </p:cNvSpPr>
          <p:nvPr/>
        </p:nvSpPr>
        <p:spPr bwMode="auto">
          <a:xfrm>
            <a:off x="3733800" y="3886200"/>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（投资者投资</a:t>
            </a:r>
            <a:r>
              <a:rPr lang="zh-CN" altLang="en-US">
                <a:solidFill>
                  <a:schemeClr val="tx1"/>
                </a:solidFill>
              </a:rPr>
              <a:t>）</a:t>
            </a:r>
          </a:p>
        </p:txBody>
      </p:sp>
      <p:sp>
        <p:nvSpPr>
          <p:cNvPr id="27655" name="Text Box 7">
            <a:extLst>
              <a:ext uri="{FF2B5EF4-FFF2-40B4-BE49-F238E27FC236}">
                <a16:creationId xmlns:a16="http://schemas.microsoft.com/office/drawing/2014/main" id="{47A498A3-D709-3D11-7593-51F140A5128E}"/>
              </a:ext>
            </a:extLst>
          </p:cNvPr>
          <p:cNvSpPr txBox="1">
            <a:spLocks noChangeArrowheads="1"/>
          </p:cNvSpPr>
          <p:nvPr/>
        </p:nvSpPr>
        <p:spPr bwMode="auto">
          <a:xfrm>
            <a:off x="2279650" y="3887788"/>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（减资）</a:t>
            </a:r>
          </a:p>
        </p:txBody>
      </p:sp>
      <p:sp>
        <p:nvSpPr>
          <p:cNvPr id="27656" name="Line 8">
            <a:extLst>
              <a:ext uri="{FF2B5EF4-FFF2-40B4-BE49-F238E27FC236}">
                <a16:creationId xmlns:a16="http://schemas.microsoft.com/office/drawing/2014/main" id="{2D425BD1-EC20-CEB8-773A-EB753BDF9EFD}"/>
              </a:ext>
            </a:extLst>
          </p:cNvPr>
          <p:cNvSpPr>
            <a:spLocks noChangeShapeType="1"/>
          </p:cNvSpPr>
          <p:nvPr/>
        </p:nvSpPr>
        <p:spPr bwMode="auto">
          <a:xfrm>
            <a:off x="2590800" y="4572000"/>
            <a:ext cx="1905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Text Box 9">
            <a:extLst>
              <a:ext uri="{FF2B5EF4-FFF2-40B4-BE49-F238E27FC236}">
                <a16:creationId xmlns:a16="http://schemas.microsoft.com/office/drawing/2014/main" id="{F7556970-B883-0BCC-CABB-FBB7233170B5}"/>
              </a:ext>
            </a:extLst>
          </p:cNvPr>
          <p:cNvSpPr txBox="1">
            <a:spLocks noChangeArrowheads="1"/>
          </p:cNvSpPr>
          <p:nvPr/>
        </p:nvSpPr>
        <p:spPr bwMode="auto">
          <a:xfrm>
            <a:off x="3733800" y="47244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dirty="0">
                <a:solidFill>
                  <a:schemeClr val="tx1"/>
                </a:solidFill>
                <a:ea typeface="黑体" panose="02010609060101010101" pitchFamily="49" charset="-122"/>
              </a:rPr>
              <a:t>余（实收资本数额）</a:t>
            </a:r>
          </a:p>
        </p:txBody>
      </p:sp>
      <p:sp>
        <p:nvSpPr>
          <p:cNvPr id="3" name="标题 2">
            <a:extLst>
              <a:ext uri="{FF2B5EF4-FFF2-40B4-BE49-F238E27FC236}">
                <a16:creationId xmlns:a16="http://schemas.microsoft.com/office/drawing/2014/main" id="{E626E09B-9988-B389-0B21-97651A9FD9A1}"/>
              </a:ext>
            </a:extLst>
          </p:cNvPr>
          <p:cNvSpPr>
            <a:spLocks noGrp="1"/>
          </p:cNvSpPr>
          <p:nvPr>
            <p:ph type="title"/>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CF47D3DD-393A-FA0F-9D99-755FB10CCC18}"/>
              </a:ext>
            </a:extLst>
          </p:cNvPr>
          <p:cNvSpPr>
            <a:spLocks noGrp="1" noChangeArrowheads="1"/>
          </p:cNvSpPr>
          <p:nvPr>
            <p:ph idx="1"/>
          </p:nvPr>
        </p:nvSpPr>
        <p:spPr>
          <a:xfrm>
            <a:off x="1919289" y="620713"/>
            <a:ext cx="8497887" cy="5040312"/>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3-14</a:t>
            </a:r>
            <a:r>
              <a:rPr lang="zh-CN" altLang="en-US" sz="2400" dirty="0">
                <a:solidFill>
                  <a:srgbClr val="00B0F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生产所用的机器设备原值为</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万元，净残值为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若机器设备可使用年限为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年，分别计算平均年限法、双倍余额递减法、年数总和法下年计提折旧额。</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若机器设备预计总工作量为</a:t>
            </a:r>
            <a:r>
              <a:rPr lang="en-US" altLang="zh-CN" sz="2400" dirty="0">
                <a:latin typeface="微软雅黑" panose="020B0503020204020204" pitchFamily="34" charset="-122"/>
                <a:ea typeface="微软雅黑" panose="020B0503020204020204" pitchFamily="34" charset="-122"/>
              </a:rPr>
              <a:t>6000</a:t>
            </a:r>
            <a:r>
              <a:rPr lang="zh-CN" altLang="en-US" sz="2400" dirty="0">
                <a:latin typeface="微软雅黑" panose="020B0503020204020204" pitchFamily="34" charset="-122"/>
                <a:ea typeface="微软雅黑" panose="020B0503020204020204" pitchFamily="34" charset="-122"/>
              </a:rPr>
              <a:t>小时，年开工</a:t>
            </a:r>
            <a:r>
              <a:rPr lang="en-US" altLang="zh-CN" sz="2400" dirty="0">
                <a:latin typeface="微软雅黑" panose="020B0503020204020204" pitchFamily="34" charset="-122"/>
                <a:ea typeface="微软雅黑" panose="020B0503020204020204" pitchFamily="34" charset="-122"/>
              </a:rPr>
              <a:t>1600</a:t>
            </a:r>
            <a:r>
              <a:rPr lang="zh-CN" altLang="en-US" sz="2400" dirty="0">
                <a:latin typeface="微软雅黑" panose="020B0503020204020204" pitchFamily="34" charset="-122"/>
                <a:ea typeface="微软雅黑" panose="020B0503020204020204" pitchFamily="34" charset="-122"/>
              </a:rPr>
              <a:t>小时，计算计提折旧额。</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6F58EB82-67AE-0128-B025-EE134D93393D}"/>
              </a:ext>
            </a:extLst>
          </p:cNvPr>
          <p:cNvSpPr>
            <a:spLocks noGrp="1" noChangeArrowheads="1"/>
          </p:cNvSpPr>
          <p:nvPr>
            <p:ph idx="1"/>
          </p:nvPr>
        </p:nvSpPr>
        <p:spPr>
          <a:xfrm>
            <a:off x="1919289" y="620713"/>
            <a:ext cx="8497887" cy="5040312"/>
          </a:xfrm>
        </p:spPr>
        <p:txBody>
          <a:bodyPr>
            <a:normAutofit lnSpcReduction="10000"/>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3-14</a:t>
            </a:r>
            <a:r>
              <a:rPr lang="zh-CN" altLang="en-US" sz="2400" dirty="0">
                <a:solidFill>
                  <a:srgbClr val="00B0F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生产所用的机器设备原值为</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万元，净残值为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indent="0">
              <a:lnSpc>
                <a:spcPct val="110000"/>
              </a:lnSpc>
              <a:spcBef>
                <a:spcPts val="0"/>
              </a:spcBef>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若机器设备可使用年限为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年，分别计算平均年限法、双倍余额递减法、年数总和法下年计提折旧额。</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平均年限法：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/5=12</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双倍余额递减法：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第一年折旧额</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2/5=26.4</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第二年折旧额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66-26.4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2/5=15.84</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第三年折旧额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66-26.4-15.84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2/5=9.504</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第四、五年折旧额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66-26.4-15.84-9.504-6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/2=4.128</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D0A09DCC-5712-83EE-605B-2CF7F104D61F}"/>
              </a:ext>
            </a:extLst>
          </p:cNvPr>
          <p:cNvSpPr>
            <a:spLocks noGrp="1" noChangeArrowheads="1"/>
          </p:cNvSpPr>
          <p:nvPr>
            <p:ph idx="1"/>
          </p:nvPr>
        </p:nvSpPr>
        <p:spPr>
          <a:xfrm>
            <a:off x="1919289" y="620713"/>
            <a:ext cx="8497887" cy="5040312"/>
          </a:xfrm>
        </p:spPr>
        <p:txBody>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3-14</a:t>
            </a:r>
            <a:r>
              <a:rPr lang="zh-CN" altLang="en-US" sz="2400" dirty="0">
                <a:solidFill>
                  <a:srgbClr val="00B0F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生产所用的机器设备原值为</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万元，净残值为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a:p>
            <a:pPr marL="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若机器设备预计总工作量为</a:t>
            </a:r>
            <a:r>
              <a:rPr lang="en-US" altLang="zh-CN" sz="2400" dirty="0">
                <a:latin typeface="微软雅黑" panose="020B0503020204020204" pitchFamily="34" charset="-122"/>
                <a:ea typeface="微软雅黑" panose="020B0503020204020204" pitchFamily="34" charset="-122"/>
              </a:rPr>
              <a:t>6000</a:t>
            </a:r>
            <a:r>
              <a:rPr lang="zh-CN" altLang="en-US" sz="2400" dirty="0">
                <a:latin typeface="微软雅黑" panose="020B0503020204020204" pitchFamily="34" charset="-122"/>
                <a:ea typeface="微软雅黑" panose="020B0503020204020204" pitchFamily="34" charset="-122"/>
              </a:rPr>
              <a:t>小时，年开工</a:t>
            </a:r>
            <a:r>
              <a:rPr lang="en-US" altLang="zh-CN" sz="2400" dirty="0">
                <a:latin typeface="微软雅黑" panose="020B0503020204020204" pitchFamily="34" charset="-122"/>
                <a:ea typeface="微软雅黑" panose="020B0503020204020204" pitchFamily="34" charset="-122"/>
              </a:rPr>
              <a:t>1600</a:t>
            </a:r>
            <a:r>
              <a:rPr lang="zh-CN" altLang="en-US" sz="2400" dirty="0">
                <a:latin typeface="微软雅黑" panose="020B0503020204020204" pitchFamily="34" charset="-122"/>
                <a:ea typeface="微软雅黑" panose="020B0503020204020204" pitchFamily="34" charset="-122"/>
              </a:rPr>
              <a:t>小时，计算计提折旧额。</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工作量法：</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年折旧额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66-6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/6000*1600=16</a:t>
            </a:r>
            <a:r>
              <a:rPr lang="zh-CN" altLang="en-US" sz="2400" dirty="0">
                <a:latin typeface="微软雅黑" panose="020B0503020204020204" pitchFamily="34" charset="-122"/>
                <a:ea typeface="微软雅黑" panose="020B0503020204020204" pitchFamily="34" charset="-122"/>
              </a:rPr>
              <a:t>万元</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E7BE5C9-1FD6-A827-261C-6C23236513E2}"/>
              </a:ext>
            </a:extLst>
          </p:cNvPr>
          <p:cNvSpPr>
            <a:spLocks noGrp="1" noChangeArrowheads="1"/>
          </p:cNvSpPr>
          <p:nvPr>
            <p:ph idx="1"/>
          </p:nvPr>
        </p:nvSpPr>
        <p:spPr>
          <a:xfrm>
            <a:off x="2782888" y="981075"/>
            <a:ext cx="6553200" cy="5410200"/>
          </a:xfrm>
        </p:spPr>
        <p:txBody>
          <a:bodyPr/>
          <a:lstStyle/>
          <a:p>
            <a:pPr eaLnBrk="1" hangingPunct="1">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累计折旧核算</a:t>
            </a:r>
          </a:p>
          <a:p>
            <a:pPr eaLnBrk="1" hangingPunct="1">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借：制造费用</a:t>
            </a:r>
          </a:p>
          <a:p>
            <a:pPr eaLnBrk="1" hangingPunct="1">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贷：累计折旧</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1771372-B623-CDAA-4ADB-EA0BC186C055}"/>
              </a:ext>
            </a:extLst>
          </p:cNvPr>
          <p:cNvSpPr>
            <a:spLocks noGrp="1" noChangeArrowheads="1"/>
          </p:cNvSpPr>
          <p:nvPr>
            <p:ph idx="1"/>
          </p:nvPr>
        </p:nvSpPr>
        <p:spPr>
          <a:xfrm>
            <a:off x="2135189" y="1484314"/>
            <a:ext cx="8281987" cy="4105275"/>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费用支付期与归属期：</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两者一致：本期已支付费用由本期负担</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两者不一致：本期支付不由本期负担或本期负担但尚未支付</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涉及会计账户：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销售费用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管理费用</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财务费用</a:t>
            </a:r>
            <a:endParaRPr lang="en-US" altLang="zh-CN" sz="2400" dirty="0">
              <a:latin typeface="微软雅黑" panose="020B0503020204020204" pitchFamily="34" charset="-122"/>
              <a:ea typeface="微软雅黑" panose="020B0503020204020204" pitchFamily="34" charset="-122"/>
            </a:endParaRPr>
          </a:p>
        </p:txBody>
      </p:sp>
      <p:sp>
        <p:nvSpPr>
          <p:cNvPr id="118787" name="Rectangle 2">
            <a:extLst>
              <a:ext uri="{FF2B5EF4-FFF2-40B4-BE49-F238E27FC236}">
                <a16:creationId xmlns:a16="http://schemas.microsoft.com/office/drawing/2014/main" id="{28EC96D7-7E97-1A6D-624C-FF0B42F0C572}"/>
              </a:ext>
            </a:extLst>
          </p:cNvPr>
          <p:cNvSpPr>
            <a:spLocks noGrp="1" noChangeArrowheads="1"/>
          </p:cNvSpPr>
          <p:nvPr>
            <p:ph type="title"/>
          </p:nvPr>
        </p:nvSpPr>
        <p:spPr>
          <a:xfrm>
            <a:off x="2135189" y="476251"/>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相关费用核算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3">
            <a:extLst>
              <a:ext uri="{FF2B5EF4-FFF2-40B4-BE49-F238E27FC236}">
                <a16:creationId xmlns:a16="http://schemas.microsoft.com/office/drawing/2014/main" id="{6F60BF4B-0A39-4523-7FB4-CD165E31D2A3}"/>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销售费用</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核算企业销售商品和材料、提供劳务的过程中发生的各种费用。</a:t>
            </a:r>
            <a:endParaRPr lang="en-US" altLang="zh-CN" sz="2400">
              <a:latin typeface="微软雅黑" panose="020B0503020204020204" pitchFamily="34" charset="-122"/>
              <a:ea typeface="微软雅黑" panose="020B0503020204020204" pitchFamily="34" charset="-122"/>
            </a:endParaRPr>
          </a:p>
        </p:txBody>
      </p:sp>
      <p:sp>
        <p:nvSpPr>
          <p:cNvPr id="119811" name="Rectangle 2">
            <a:extLst>
              <a:ext uri="{FF2B5EF4-FFF2-40B4-BE49-F238E27FC236}">
                <a16:creationId xmlns:a16="http://schemas.microsoft.com/office/drawing/2014/main" id="{285B28FC-2A87-1C15-37A2-E1F0AB52531E}"/>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支付期间与归属期间一致的费用的核算</a:t>
            </a:r>
          </a:p>
        </p:txBody>
      </p:sp>
      <p:sp>
        <p:nvSpPr>
          <p:cNvPr id="119812" name="Text Box 10">
            <a:extLst>
              <a:ext uri="{FF2B5EF4-FFF2-40B4-BE49-F238E27FC236}">
                <a16:creationId xmlns:a16="http://schemas.microsoft.com/office/drawing/2014/main" id="{6D212ACD-FCA4-4E39-6CE6-79778810772A}"/>
              </a:ext>
            </a:extLst>
          </p:cNvPr>
          <p:cNvSpPr txBox="1">
            <a:spLocks noChangeArrowheads="1"/>
          </p:cNvSpPr>
          <p:nvPr/>
        </p:nvSpPr>
        <p:spPr bwMode="auto">
          <a:xfrm>
            <a:off x="5337175" y="3144839"/>
            <a:ext cx="2376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销售费用</a:t>
            </a:r>
          </a:p>
        </p:txBody>
      </p:sp>
      <p:sp>
        <p:nvSpPr>
          <p:cNvPr id="119813" name="Line 12">
            <a:extLst>
              <a:ext uri="{FF2B5EF4-FFF2-40B4-BE49-F238E27FC236}">
                <a16:creationId xmlns:a16="http://schemas.microsoft.com/office/drawing/2014/main" id="{84DF705A-F496-7907-DCE1-9D4EF88E5DD6}"/>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14" name="Line 13">
            <a:extLst>
              <a:ext uri="{FF2B5EF4-FFF2-40B4-BE49-F238E27FC236}">
                <a16:creationId xmlns:a16="http://schemas.microsoft.com/office/drawing/2014/main" id="{70FB6D2E-5430-1B9E-EAE1-8A8E227C6ACD}"/>
              </a:ext>
            </a:extLst>
          </p:cNvPr>
          <p:cNvSpPr>
            <a:spLocks noChangeShapeType="1"/>
          </p:cNvSpPr>
          <p:nvPr/>
        </p:nvSpPr>
        <p:spPr bwMode="auto">
          <a:xfrm>
            <a:off x="6080125" y="3730626"/>
            <a:ext cx="0" cy="11017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15" name="Text Box 14">
            <a:extLst>
              <a:ext uri="{FF2B5EF4-FFF2-40B4-BE49-F238E27FC236}">
                <a16:creationId xmlns:a16="http://schemas.microsoft.com/office/drawing/2014/main" id="{AADEB956-680A-4C41-70C3-AF341F8A97E8}"/>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发生的销售费用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19816" name="Text Box 15">
            <a:extLst>
              <a:ext uri="{FF2B5EF4-FFF2-40B4-BE49-F238E27FC236}">
                <a16:creationId xmlns:a16="http://schemas.microsoft.com/office/drawing/2014/main" id="{F04AB14B-45F5-081D-396C-E8C8D67558F1}"/>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期末结转的销售费用</a:t>
            </a:r>
            <a:r>
              <a:rPr lang="en-US" altLang="zh-CN" sz="2000" b="1">
                <a:solidFill>
                  <a:schemeClr val="tx1"/>
                </a:solidFill>
                <a:ea typeface="黑体" panose="02010609060101010101" pitchFamily="49" charset="-122"/>
              </a:rPr>
              <a:t>)</a:t>
            </a:r>
          </a:p>
        </p:txBody>
      </p:sp>
      <p:sp>
        <p:nvSpPr>
          <p:cNvPr id="119817" name="Line 16">
            <a:extLst>
              <a:ext uri="{FF2B5EF4-FFF2-40B4-BE49-F238E27FC236}">
                <a16:creationId xmlns:a16="http://schemas.microsoft.com/office/drawing/2014/main" id="{8F430174-7F68-3A3E-7D03-2216DC739590}"/>
              </a:ext>
            </a:extLst>
          </p:cNvPr>
          <p:cNvSpPr>
            <a:spLocks noChangeShapeType="1"/>
          </p:cNvSpPr>
          <p:nvPr/>
        </p:nvSpPr>
        <p:spPr bwMode="auto">
          <a:xfrm>
            <a:off x="5516563" y="4846638"/>
            <a:ext cx="12255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709C3D53-40DB-5E22-7CB8-94A4DD25768D}"/>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管理费用</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核算企业为组织和管理企业生产经营所发生的费用。</a:t>
            </a:r>
            <a:endParaRPr lang="en-US" altLang="zh-CN" sz="2400">
              <a:latin typeface="微软雅黑" panose="020B0503020204020204" pitchFamily="34" charset="-122"/>
              <a:ea typeface="微软雅黑" panose="020B0503020204020204" pitchFamily="34" charset="-122"/>
            </a:endParaRPr>
          </a:p>
        </p:txBody>
      </p:sp>
      <p:sp>
        <p:nvSpPr>
          <p:cNvPr id="120835" name="Rectangle 2">
            <a:extLst>
              <a:ext uri="{FF2B5EF4-FFF2-40B4-BE49-F238E27FC236}">
                <a16:creationId xmlns:a16="http://schemas.microsoft.com/office/drawing/2014/main" id="{298D21CE-C4CB-B4F0-28CD-73AD03043120}"/>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支付期间与归属期间一致的费用的核算</a:t>
            </a:r>
          </a:p>
        </p:txBody>
      </p:sp>
      <p:sp>
        <p:nvSpPr>
          <p:cNvPr id="120836" name="Text Box 10">
            <a:extLst>
              <a:ext uri="{FF2B5EF4-FFF2-40B4-BE49-F238E27FC236}">
                <a16:creationId xmlns:a16="http://schemas.microsoft.com/office/drawing/2014/main" id="{E774E544-49AB-6995-3450-0E2E3253445B}"/>
              </a:ext>
            </a:extLst>
          </p:cNvPr>
          <p:cNvSpPr txBox="1">
            <a:spLocks noChangeArrowheads="1"/>
          </p:cNvSpPr>
          <p:nvPr/>
        </p:nvSpPr>
        <p:spPr bwMode="auto">
          <a:xfrm>
            <a:off x="5337175" y="3144839"/>
            <a:ext cx="2376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管理费用</a:t>
            </a:r>
          </a:p>
        </p:txBody>
      </p:sp>
      <p:sp>
        <p:nvSpPr>
          <p:cNvPr id="120837" name="Line 12">
            <a:extLst>
              <a:ext uri="{FF2B5EF4-FFF2-40B4-BE49-F238E27FC236}">
                <a16:creationId xmlns:a16="http://schemas.microsoft.com/office/drawing/2014/main" id="{5A6CB098-81ED-6BAF-0CFF-52A135AE9234}"/>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38" name="Line 13">
            <a:extLst>
              <a:ext uri="{FF2B5EF4-FFF2-40B4-BE49-F238E27FC236}">
                <a16:creationId xmlns:a16="http://schemas.microsoft.com/office/drawing/2014/main" id="{A389E6B0-6A1E-82A2-977C-518D5E952CF9}"/>
              </a:ext>
            </a:extLst>
          </p:cNvPr>
          <p:cNvSpPr>
            <a:spLocks noChangeShapeType="1"/>
          </p:cNvSpPr>
          <p:nvPr/>
        </p:nvSpPr>
        <p:spPr bwMode="auto">
          <a:xfrm>
            <a:off x="6080125" y="3730626"/>
            <a:ext cx="0" cy="11017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839" name="Text Box 14">
            <a:extLst>
              <a:ext uri="{FF2B5EF4-FFF2-40B4-BE49-F238E27FC236}">
                <a16:creationId xmlns:a16="http://schemas.microsoft.com/office/drawing/2014/main" id="{6FFD341A-3CAC-27DC-AC91-1E07D5170392}"/>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发生的管理费用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20840" name="Text Box 15">
            <a:extLst>
              <a:ext uri="{FF2B5EF4-FFF2-40B4-BE49-F238E27FC236}">
                <a16:creationId xmlns:a16="http://schemas.microsoft.com/office/drawing/2014/main" id="{5E474657-12B6-CD64-3385-EC4B9B7B4E84}"/>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期末结转的管理费用</a:t>
            </a:r>
            <a:r>
              <a:rPr lang="en-US" altLang="zh-CN" sz="2000" b="1">
                <a:solidFill>
                  <a:schemeClr val="tx1"/>
                </a:solidFill>
                <a:ea typeface="黑体" panose="02010609060101010101" pitchFamily="49" charset="-122"/>
              </a:rPr>
              <a:t>)</a:t>
            </a:r>
          </a:p>
        </p:txBody>
      </p:sp>
      <p:sp>
        <p:nvSpPr>
          <p:cNvPr id="120841" name="Line 16">
            <a:extLst>
              <a:ext uri="{FF2B5EF4-FFF2-40B4-BE49-F238E27FC236}">
                <a16:creationId xmlns:a16="http://schemas.microsoft.com/office/drawing/2014/main" id="{51594DA2-678D-9380-F0CE-EDDD5296FE71}"/>
              </a:ext>
            </a:extLst>
          </p:cNvPr>
          <p:cNvSpPr>
            <a:spLocks noChangeShapeType="1"/>
          </p:cNvSpPr>
          <p:nvPr/>
        </p:nvSpPr>
        <p:spPr bwMode="auto">
          <a:xfrm>
            <a:off x="5516563" y="4846638"/>
            <a:ext cx="12255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0E5DE5D8-6519-D493-8EB5-7A54055FAFC9}"/>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财务费用</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核算企业为筹集生产经营所需资金等而发生的费用。</a:t>
            </a:r>
            <a:endParaRPr lang="en-US" altLang="zh-CN" sz="2400">
              <a:latin typeface="微软雅黑" panose="020B0503020204020204" pitchFamily="34" charset="-122"/>
              <a:ea typeface="微软雅黑" panose="020B0503020204020204" pitchFamily="34" charset="-122"/>
            </a:endParaRPr>
          </a:p>
        </p:txBody>
      </p:sp>
      <p:sp>
        <p:nvSpPr>
          <p:cNvPr id="121859" name="Rectangle 2">
            <a:extLst>
              <a:ext uri="{FF2B5EF4-FFF2-40B4-BE49-F238E27FC236}">
                <a16:creationId xmlns:a16="http://schemas.microsoft.com/office/drawing/2014/main" id="{7BB0E75A-669A-625F-6DF3-FC00F4CA21BA}"/>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支付期间与归属期间一致的费用的核算</a:t>
            </a:r>
          </a:p>
        </p:txBody>
      </p:sp>
      <p:sp>
        <p:nvSpPr>
          <p:cNvPr id="121860" name="Text Box 10">
            <a:extLst>
              <a:ext uri="{FF2B5EF4-FFF2-40B4-BE49-F238E27FC236}">
                <a16:creationId xmlns:a16="http://schemas.microsoft.com/office/drawing/2014/main" id="{DD2DAEA7-B0D6-FB49-F809-089680B6F5FF}"/>
              </a:ext>
            </a:extLst>
          </p:cNvPr>
          <p:cNvSpPr txBox="1">
            <a:spLocks noChangeArrowheads="1"/>
          </p:cNvSpPr>
          <p:nvPr/>
        </p:nvSpPr>
        <p:spPr bwMode="auto">
          <a:xfrm>
            <a:off x="5337175" y="3144839"/>
            <a:ext cx="2376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财务费用</a:t>
            </a:r>
          </a:p>
        </p:txBody>
      </p:sp>
      <p:sp>
        <p:nvSpPr>
          <p:cNvPr id="121861" name="Line 12">
            <a:extLst>
              <a:ext uri="{FF2B5EF4-FFF2-40B4-BE49-F238E27FC236}">
                <a16:creationId xmlns:a16="http://schemas.microsoft.com/office/drawing/2014/main" id="{93A5D1D5-02FC-3C00-4952-8E6B75479F9D}"/>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2" name="Line 13">
            <a:extLst>
              <a:ext uri="{FF2B5EF4-FFF2-40B4-BE49-F238E27FC236}">
                <a16:creationId xmlns:a16="http://schemas.microsoft.com/office/drawing/2014/main" id="{15C929D8-8647-82ED-0D14-C304C84AF85C}"/>
              </a:ext>
            </a:extLst>
          </p:cNvPr>
          <p:cNvSpPr>
            <a:spLocks noChangeShapeType="1"/>
          </p:cNvSpPr>
          <p:nvPr/>
        </p:nvSpPr>
        <p:spPr bwMode="auto">
          <a:xfrm>
            <a:off x="6080125" y="3730626"/>
            <a:ext cx="0" cy="11017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3" name="Text Box 14">
            <a:extLst>
              <a:ext uri="{FF2B5EF4-FFF2-40B4-BE49-F238E27FC236}">
                <a16:creationId xmlns:a16="http://schemas.microsoft.com/office/drawing/2014/main" id="{754D40AC-31EF-495C-D022-A1784AB5E417}"/>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发生的财务费用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21864" name="Text Box 15">
            <a:extLst>
              <a:ext uri="{FF2B5EF4-FFF2-40B4-BE49-F238E27FC236}">
                <a16:creationId xmlns:a16="http://schemas.microsoft.com/office/drawing/2014/main" id="{E2DB7DEC-3C1B-A709-B987-BD30196FC538}"/>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期末结转的财务费用</a:t>
            </a:r>
            <a:r>
              <a:rPr lang="en-US" altLang="zh-CN" sz="2000" b="1">
                <a:solidFill>
                  <a:schemeClr val="tx1"/>
                </a:solidFill>
                <a:ea typeface="黑体" panose="02010609060101010101" pitchFamily="49" charset="-122"/>
              </a:rPr>
              <a:t>)</a:t>
            </a:r>
          </a:p>
        </p:txBody>
      </p:sp>
      <p:sp>
        <p:nvSpPr>
          <p:cNvPr id="121865" name="Line 16">
            <a:extLst>
              <a:ext uri="{FF2B5EF4-FFF2-40B4-BE49-F238E27FC236}">
                <a16:creationId xmlns:a16="http://schemas.microsoft.com/office/drawing/2014/main" id="{D677A316-481E-F08B-20CF-64F42F194FFA}"/>
              </a:ext>
            </a:extLst>
          </p:cNvPr>
          <p:cNvSpPr>
            <a:spLocks noChangeShapeType="1"/>
          </p:cNvSpPr>
          <p:nvPr/>
        </p:nvSpPr>
        <p:spPr bwMode="auto">
          <a:xfrm>
            <a:off x="5516563" y="4846638"/>
            <a:ext cx="12255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4768A1D3-CE41-2CBE-A480-976C0412FA80}"/>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其他应收款</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核算企业除应收票据、应收账款、预付账款等以外的其他各种应收、暂付款项。</a:t>
            </a:r>
            <a:endParaRPr lang="en-US" altLang="zh-CN" sz="2400">
              <a:latin typeface="微软雅黑" panose="020B0503020204020204" pitchFamily="34" charset="-122"/>
              <a:ea typeface="微软雅黑" panose="020B0503020204020204" pitchFamily="34" charset="-122"/>
            </a:endParaRPr>
          </a:p>
        </p:txBody>
      </p:sp>
      <p:sp>
        <p:nvSpPr>
          <p:cNvPr id="122883" name="Rectangle 2">
            <a:extLst>
              <a:ext uri="{FF2B5EF4-FFF2-40B4-BE49-F238E27FC236}">
                <a16:creationId xmlns:a16="http://schemas.microsoft.com/office/drawing/2014/main" id="{78D1164A-25AF-41C0-15D1-B3608C033D90}"/>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支付期间与归属期间一致的费用的核算</a:t>
            </a:r>
          </a:p>
        </p:txBody>
      </p:sp>
      <p:sp>
        <p:nvSpPr>
          <p:cNvPr id="122884" name="Text Box 10">
            <a:extLst>
              <a:ext uri="{FF2B5EF4-FFF2-40B4-BE49-F238E27FC236}">
                <a16:creationId xmlns:a16="http://schemas.microsoft.com/office/drawing/2014/main" id="{4D7CA559-FAC1-AC6C-D30D-1D45E6C8AE96}"/>
              </a:ext>
            </a:extLst>
          </p:cNvPr>
          <p:cNvSpPr txBox="1">
            <a:spLocks noChangeArrowheads="1"/>
          </p:cNvSpPr>
          <p:nvPr/>
        </p:nvSpPr>
        <p:spPr bwMode="auto">
          <a:xfrm>
            <a:off x="5087939" y="3116264"/>
            <a:ext cx="23764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其他应收款</a:t>
            </a:r>
          </a:p>
        </p:txBody>
      </p:sp>
      <p:sp>
        <p:nvSpPr>
          <p:cNvPr id="122885" name="Line 12">
            <a:extLst>
              <a:ext uri="{FF2B5EF4-FFF2-40B4-BE49-F238E27FC236}">
                <a16:creationId xmlns:a16="http://schemas.microsoft.com/office/drawing/2014/main" id="{FB364919-8C4C-945E-370E-52C2415D13CB}"/>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86" name="Line 13">
            <a:extLst>
              <a:ext uri="{FF2B5EF4-FFF2-40B4-BE49-F238E27FC236}">
                <a16:creationId xmlns:a16="http://schemas.microsoft.com/office/drawing/2014/main" id="{D108A54C-895A-EEE4-3A1F-EA22991197C8}"/>
              </a:ext>
            </a:extLst>
          </p:cNvPr>
          <p:cNvSpPr>
            <a:spLocks noChangeShapeType="1"/>
          </p:cNvSpPr>
          <p:nvPr/>
        </p:nvSpPr>
        <p:spPr bwMode="auto">
          <a:xfrm>
            <a:off x="6072188" y="3716338"/>
            <a:ext cx="0" cy="19494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87" name="Text Box 14">
            <a:extLst>
              <a:ext uri="{FF2B5EF4-FFF2-40B4-BE49-F238E27FC236}">
                <a16:creationId xmlns:a16="http://schemas.microsoft.com/office/drawing/2014/main" id="{ABC3AF68-7E22-CF05-080E-41CD73355602}"/>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发生的各种应收款</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22888" name="Text Box 15">
            <a:extLst>
              <a:ext uri="{FF2B5EF4-FFF2-40B4-BE49-F238E27FC236}">
                <a16:creationId xmlns:a16="http://schemas.microsoft.com/office/drawing/2014/main" id="{65187F92-293F-2777-BEDB-8D5250FBC376}"/>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收回或转销的款项</a:t>
            </a:r>
            <a:r>
              <a:rPr lang="en-US" altLang="zh-CN" sz="2000" b="1">
                <a:solidFill>
                  <a:schemeClr val="tx1"/>
                </a:solidFill>
                <a:ea typeface="黑体" panose="02010609060101010101" pitchFamily="49" charset="-122"/>
              </a:rPr>
              <a:t>)</a:t>
            </a:r>
          </a:p>
        </p:txBody>
      </p:sp>
      <p:sp>
        <p:nvSpPr>
          <p:cNvPr id="122889" name="Line 16">
            <a:extLst>
              <a:ext uri="{FF2B5EF4-FFF2-40B4-BE49-F238E27FC236}">
                <a16:creationId xmlns:a16="http://schemas.microsoft.com/office/drawing/2014/main" id="{CFB4DED2-8812-F9B8-724E-DE908B0A4CCB}"/>
              </a:ext>
            </a:extLst>
          </p:cNvPr>
          <p:cNvSpPr>
            <a:spLocks noChangeShapeType="1"/>
          </p:cNvSpPr>
          <p:nvPr/>
        </p:nvSpPr>
        <p:spPr bwMode="auto">
          <a:xfrm>
            <a:off x="2762251" y="4832350"/>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890" name="Text Box 14">
            <a:extLst>
              <a:ext uri="{FF2B5EF4-FFF2-40B4-BE49-F238E27FC236}">
                <a16:creationId xmlns:a16="http://schemas.microsoft.com/office/drawing/2014/main" id="{60006568-5468-39B9-867B-922982B7B4CD}"/>
              </a:ext>
            </a:extLst>
          </p:cNvPr>
          <p:cNvSpPr txBox="1">
            <a:spLocks noChangeArrowheads="1"/>
          </p:cNvSpPr>
          <p:nvPr/>
        </p:nvSpPr>
        <p:spPr bwMode="auto">
          <a:xfrm>
            <a:off x="2776539" y="4997450"/>
            <a:ext cx="3362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尚未收回的应收款</a:t>
            </a:r>
            <a:r>
              <a:rPr lang="en-US" altLang="zh-CN" sz="2000" b="1">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ABA6401-7846-96DF-0317-2854324F8D95}"/>
              </a:ext>
            </a:extLst>
          </p:cNvPr>
          <p:cNvSpPr>
            <a:spLocks noGrp="1" noChangeArrowheads="1"/>
          </p:cNvSpPr>
          <p:nvPr>
            <p:ph idx="1"/>
          </p:nvPr>
        </p:nvSpPr>
        <p:spPr>
          <a:xfrm>
            <a:off x="2711450" y="692150"/>
            <a:ext cx="6578600" cy="5410200"/>
          </a:xfrm>
        </p:spPr>
        <p:txBody>
          <a:bodyPr rtlCol="0">
            <a:normAutofit/>
          </a:bodyPr>
          <a:lstStyle/>
          <a:p>
            <a:pPr marL="0" indent="0">
              <a:buNone/>
              <a:defRPr/>
            </a:pPr>
            <a:r>
              <a:rPr lang="zh-CN" altLang="en-US" dirty="0">
                <a:latin typeface="微软雅黑" panose="020B0503020204020204" pitchFamily="34" charset="-122"/>
                <a:ea typeface="微软雅黑" panose="020B0503020204020204" pitchFamily="34" charset="-122"/>
              </a:rPr>
              <a:t>费用支付期与归属期一致核算</a:t>
            </a:r>
          </a:p>
          <a:p>
            <a:pPr>
              <a:buNone/>
              <a:defRPr/>
            </a:pPr>
            <a:endParaRPr lang="zh-CN" altLang="en-US" dirty="0">
              <a:latin typeface="微软雅黑" panose="020B0503020204020204" pitchFamily="34" charset="-122"/>
              <a:ea typeface="微软雅黑" panose="020B0503020204020204" pitchFamily="34" charset="-122"/>
            </a:endParaRPr>
          </a:p>
          <a:p>
            <a:pPr>
              <a:buNone/>
              <a:defRPr/>
            </a:pPr>
            <a:r>
              <a:rPr lang="zh-CN" altLang="en-US" dirty="0">
                <a:latin typeface="微软雅黑" panose="020B0503020204020204" pitchFamily="34" charset="-122"/>
                <a:ea typeface="微软雅黑" panose="020B0503020204020204" pitchFamily="34" charset="-122"/>
              </a:rPr>
              <a:t>借：销售费用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管理费用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财务费用</a:t>
            </a:r>
          </a:p>
          <a:p>
            <a:pPr>
              <a:buNone/>
              <a:defRPr/>
            </a:pPr>
            <a:r>
              <a:rPr lang="zh-CN" altLang="en-US" dirty="0">
                <a:latin typeface="微软雅黑" panose="020B0503020204020204" pitchFamily="34" charset="-122"/>
                <a:ea typeface="微软雅黑" panose="020B0503020204020204" pitchFamily="34" charset="-122"/>
              </a:rPr>
              <a:t>       贷：银行存款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库存现金</a:t>
            </a:r>
          </a:p>
        </p:txBody>
      </p:sp>
    </p:spTree>
    <p:extLst>
      <p:ext uri="{BB962C8B-B14F-4D97-AF65-F5344CB8AC3E}">
        <p14:creationId xmlns:p14="http://schemas.microsoft.com/office/powerpoint/2010/main" val="182247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9D93C360-5CCF-1362-B437-7DC58D3B0030}"/>
              </a:ext>
            </a:extLst>
          </p:cNvPr>
          <p:cNvSpPr>
            <a:spLocks noGrp="1" noChangeArrowheads="1"/>
          </p:cNvSpPr>
          <p:nvPr>
            <p:ph idx="1"/>
          </p:nvPr>
        </p:nvSpPr>
        <p:spPr>
          <a:xfrm>
            <a:off x="2436814" y="1905000"/>
            <a:ext cx="8110537" cy="1676400"/>
          </a:xfrm>
        </p:spPr>
        <p:txBody>
          <a:bodyPr rtlCol="0">
            <a:normAutofit/>
          </a:bodyPr>
          <a:lstStyle/>
          <a:p>
            <a:pPr>
              <a:buFont typeface="Wingdings 3" charset="2"/>
              <a:buChar char=""/>
              <a:defRPr/>
            </a:pPr>
            <a:r>
              <a:rPr lang="zh-CN" altLang="en-US" sz="3600" i="1" dirty="0">
                <a:latin typeface="+mn-ea"/>
              </a:rPr>
              <a:t>股权融资的会计核算</a:t>
            </a:r>
          </a:p>
          <a:p>
            <a:pPr>
              <a:buNone/>
              <a:defRPr/>
            </a:pPr>
            <a:r>
              <a:rPr lang="zh-CN" altLang="en-US" sz="3600" dirty="0">
                <a:latin typeface="+mn-ea"/>
              </a:rPr>
              <a:t>资本公积</a:t>
            </a:r>
          </a:p>
        </p:txBody>
      </p:sp>
      <p:sp>
        <p:nvSpPr>
          <p:cNvPr id="27652" name="Line 4">
            <a:extLst>
              <a:ext uri="{FF2B5EF4-FFF2-40B4-BE49-F238E27FC236}">
                <a16:creationId xmlns:a16="http://schemas.microsoft.com/office/drawing/2014/main" id="{0E18C09F-33D5-6C7A-A8E0-0F70A583F8C7}"/>
              </a:ext>
            </a:extLst>
          </p:cNvPr>
          <p:cNvSpPr>
            <a:spLocks noChangeShapeType="1"/>
          </p:cNvSpPr>
          <p:nvPr/>
        </p:nvSpPr>
        <p:spPr bwMode="auto">
          <a:xfrm>
            <a:off x="2590800" y="3733800"/>
            <a:ext cx="1828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3" name="Line 5">
            <a:extLst>
              <a:ext uri="{FF2B5EF4-FFF2-40B4-BE49-F238E27FC236}">
                <a16:creationId xmlns:a16="http://schemas.microsoft.com/office/drawing/2014/main" id="{1C05D0CC-B2A1-7DF9-7771-576AC7A5F434}"/>
              </a:ext>
            </a:extLst>
          </p:cNvPr>
          <p:cNvSpPr>
            <a:spLocks noChangeShapeType="1"/>
          </p:cNvSpPr>
          <p:nvPr/>
        </p:nvSpPr>
        <p:spPr bwMode="auto">
          <a:xfrm>
            <a:off x="3505200" y="3733800"/>
            <a:ext cx="0" cy="1371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4" name="Text Box 6">
            <a:extLst>
              <a:ext uri="{FF2B5EF4-FFF2-40B4-BE49-F238E27FC236}">
                <a16:creationId xmlns:a16="http://schemas.microsoft.com/office/drawing/2014/main" id="{B28513B1-55F0-A091-F120-1318FB14CAE3}"/>
              </a:ext>
            </a:extLst>
          </p:cNvPr>
          <p:cNvSpPr txBox="1">
            <a:spLocks noChangeArrowheads="1"/>
          </p:cNvSpPr>
          <p:nvPr/>
        </p:nvSpPr>
        <p:spPr bwMode="auto">
          <a:xfrm>
            <a:off x="3733800" y="3886200"/>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（投资者投资</a:t>
            </a:r>
            <a:r>
              <a:rPr lang="zh-CN" altLang="en-US">
                <a:solidFill>
                  <a:schemeClr val="tx1"/>
                </a:solidFill>
              </a:rPr>
              <a:t>）</a:t>
            </a:r>
          </a:p>
        </p:txBody>
      </p:sp>
      <p:sp>
        <p:nvSpPr>
          <p:cNvPr id="27655" name="Text Box 7">
            <a:extLst>
              <a:ext uri="{FF2B5EF4-FFF2-40B4-BE49-F238E27FC236}">
                <a16:creationId xmlns:a16="http://schemas.microsoft.com/office/drawing/2014/main" id="{47A498A3-D709-3D11-7593-51F140A5128E}"/>
              </a:ext>
            </a:extLst>
          </p:cNvPr>
          <p:cNvSpPr txBox="1">
            <a:spLocks noChangeArrowheads="1"/>
          </p:cNvSpPr>
          <p:nvPr/>
        </p:nvSpPr>
        <p:spPr bwMode="auto">
          <a:xfrm>
            <a:off x="2279650" y="3887788"/>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b="1">
                <a:solidFill>
                  <a:schemeClr val="tx1"/>
                </a:solidFill>
                <a:ea typeface="黑体" panose="02010609060101010101" pitchFamily="49" charset="-122"/>
              </a:rPr>
              <a:t>-</a:t>
            </a:r>
            <a:r>
              <a:rPr lang="zh-CN" altLang="en-US" b="1">
                <a:solidFill>
                  <a:schemeClr val="tx1"/>
                </a:solidFill>
                <a:ea typeface="黑体" panose="02010609060101010101" pitchFamily="49" charset="-122"/>
              </a:rPr>
              <a:t>（减资）</a:t>
            </a:r>
          </a:p>
        </p:txBody>
      </p:sp>
      <p:sp>
        <p:nvSpPr>
          <p:cNvPr id="27656" name="Line 8">
            <a:extLst>
              <a:ext uri="{FF2B5EF4-FFF2-40B4-BE49-F238E27FC236}">
                <a16:creationId xmlns:a16="http://schemas.microsoft.com/office/drawing/2014/main" id="{2D425BD1-EC20-CEB8-773A-EB753BDF9EFD}"/>
              </a:ext>
            </a:extLst>
          </p:cNvPr>
          <p:cNvSpPr>
            <a:spLocks noChangeShapeType="1"/>
          </p:cNvSpPr>
          <p:nvPr/>
        </p:nvSpPr>
        <p:spPr bwMode="auto">
          <a:xfrm>
            <a:off x="2590800" y="4572000"/>
            <a:ext cx="1905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Text Box 9">
            <a:extLst>
              <a:ext uri="{FF2B5EF4-FFF2-40B4-BE49-F238E27FC236}">
                <a16:creationId xmlns:a16="http://schemas.microsoft.com/office/drawing/2014/main" id="{F7556970-B883-0BCC-CABB-FBB7233170B5}"/>
              </a:ext>
            </a:extLst>
          </p:cNvPr>
          <p:cNvSpPr txBox="1">
            <a:spLocks noChangeArrowheads="1"/>
          </p:cNvSpPr>
          <p:nvPr/>
        </p:nvSpPr>
        <p:spPr bwMode="auto">
          <a:xfrm>
            <a:off x="3733800" y="4724400"/>
            <a:ext cx="266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b="1" dirty="0">
                <a:solidFill>
                  <a:schemeClr val="tx1"/>
                </a:solidFill>
                <a:ea typeface="黑体" panose="02010609060101010101" pitchFamily="49" charset="-122"/>
              </a:rPr>
              <a:t>余（资本公积数额）</a:t>
            </a:r>
          </a:p>
        </p:txBody>
      </p:sp>
      <p:sp>
        <p:nvSpPr>
          <p:cNvPr id="3" name="标题 2">
            <a:extLst>
              <a:ext uri="{FF2B5EF4-FFF2-40B4-BE49-F238E27FC236}">
                <a16:creationId xmlns:a16="http://schemas.microsoft.com/office/drawing/2014/main" id="{066BA72D-CB33-CCBD-2E38-369E284DA2C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84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a:extLst>
              <a:ext uri="{FF2B5EF4-FFF2-40B4-BE49-F238E27FC236}">
                <a16:creationId xmlns:a16="http://schemas.microsoft.com/office/drawing/2014/main" id="{72D30F79-BDD8-1B74-BDD6-19BDE220D077}"/>
              </a:ext>
            </a:extLst>
          </p:cNvPr>
          <p:cNvSpPr>
            <a:spLocks noGrp="1" noChangeArrowheads="1"/>
          </p:cNvSpPr>
          <p:nvPr>
            <p:ph idx="1"/>
          </p:nvPr>
        </p:nvSpPr>
        <p:spPr>
          <a:xfrm>
            <a:off x="1919289" y="620714"/>
            <a:ext cx="8497887" cy="5832475"/>
          </a:xfrm>
        </p:spPr>
        <p:txBody>
          <a:bodyPr>
            <a:normAutofit fontScale="92500" lnSpcReduction="10000"/>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3-15~20</a:t>
            </a: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日提取现金</a:t>
            </a:r>
            <a:r>
              <a:rPr lang="en-US" altLang="zh-CN" sz="2400" dirty="0">
                <a:solidFill>
                  <a:srgbClr val="00B0F0"/>
                </a:solidFill>
                <a:latin typeface="微软雅黑" panose="020B0503020204020204" pitchFamily="34" charset="-122"/>
                <a:ea typeface="微软雅黑" panose="020B0503020204020204" pitchFamily="34" charset="-122"/>
              </a:rPr>
              <a:t>10 000</a:t>
            </a:r>
            <a:r>
              <a:rPr lang="zh-CN" altLang="en-US" sz="2400" dirty="0">
                <a:solidFill>
                  <a:srgbClr val="00B0F0"/>
                </a:solidFill>
                <a:latin typeface="微软雅黑" panose="020B0503020204020204" pitchFamily="34" charset="-122"/>
                <a:ea typeface="微软雅黑" panose="020B0503020204020204" pitchFamily="34" charset="-122"/>
              </a:rPr>
              <a:t>元，会计分录如下：</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提取现金</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借：库存现金                                        </a:t>
            </a:r>
            <a:r>
              <a:rPr lang="en-US" altLang="zh-CN" sz="2400" dirty="0">
                <a:latin typeface="微软雅黑" panose="020B0503020204020204" pitchFamily="34" charset="-122"/>
                <a:ea typeface="微软雅黑" panose="020B0503020204020204" pitchFamily="34" charset="-122"/>
              </a:rPr>
              <a:t>10000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10000</a:t>
            </a: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月支付广告费用</a:t>
            </a:r>
            <a:r>
              <a:rPr lang="en-US" altLang="zh-CN" sz="2400" dirty="0">
                <a:solidFill>
                  <a:srgbClr val="00B0F0"/>
                </a:solidFill>
                <a:latin typeface="微软雅黑" panose="020B0503020204020204" pitchFamily="34" charset="-122"/>
                <a:ea typeface="微软雅黑" panose="020B0503020204020204" pitchFamily="34" charset="-122"/>
              </a:rPr>
              <a:t>8 787</a:t>
            </a:r>
            <a:r>
              <a:rPr lang="zh-CN" altLang="en-US" sz="2400" dirty="0">
                <a:solidFill>
                  <a:srgbClr val="00B0F0"/>
                </a:solidFill>
                <a:latin typeface="微软雅黑" panose="020B0503020204020204" pitchFamily="34" charset="-122"/>
                <a:ea typeface="微软雅黑" panose="020B0503020204020204" pitchFamily="34" charset="-122"/>
              </a:rPr>
              <a:t>元</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支付广告费</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借：销售费用                                         </a:t>
            </a:r>
            <a:r>
              <a:rPr lang="en-US" altLang="zh-CN" sz="2400" dirty="0">
                <a:latin typeface="微软雅黑" panose="020B0503020204020204" pitchFamily="34" charset="-122"/>
                <a:ea typeface="微软雅黑" panose="020B0503020204020204" pitchFamily="34" charset="-122"/>
              </a:rPr>
              <a:t>8787</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8787</a:t>
            </a: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30</a:t>
            </a:r>
            <a:r>
              <a:rPr lang="zh-CN" altLang="en-US" sz="2400" dirty="0">
                <a:solidFill>
                  <a:srgbClr val="00B0F0"/>
                </a:solidFill>
                <a:latin typeface="微软雅黑" panose="020B0503020204020204" pitchFamily="34" charset="-122"/>
                <a:ea typeface="微软雅黑" panose="020B0503020204020204" pitchFamily="34" charset="-122"/>
              </a:rPr>
              <a:t>日归还到期的短期借款本息</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归还本金利息</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借：短期借款                                         </a:t>
            </a:r>
            <a:r>
              <a:rPr lang="en-US" altLang="zh-CN" sz="2400" dirty="0">
                <a:latin typeface="微软雅黑" panose="020B0503020204020204" pitchFamily="34" charset="-122"/>
                <a:ea typeface="微软雅黑" panose="020B0503020204020204" pitchFamily="34" charset="-122"/>
              </a:rPr>
              <a:t>200000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财务费用                                             </a:t>
            </a:r>
            <a:r>
              <a:rPr lang="en-US" altLang="zh-CN" sz="2400" dirty="0">
                <a:latin typeface="微软雅黑" panose="020B0503020204020204" pitchFamily="34" charset="-122"/>
                <a:ea typeface="微软雅黑" panose="020B0503020204020204" pitchFamily="34" charset="-122"/>
              </a:rPr>
              <a:t>7500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207500</a:t>
            </a:r>
          </a:p>
          <a:p>
            <a:pPr marL="0">
              <a:buNone/>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8002">
                                            <p:txEl>
                                              <p:pRg st="6" end="6"/>
                                            </p:txEl>
                                          </p:spTgt>
                                        </p:tgtEl>
                                        <p:attrNameLst>
                                          <p:attrName>style.visibility</p:attrName>
                                        </p:attrNameLst>
                                      </p:cBhvr>
                                      <p:to>
                                        <p:strVal val="visible"/>
                                      </p:to>
                                    </p:set>
                                    <p:animEffect transition="in" filter="fade">
                                      <p:cBhvr>
                                        <p:cTn id="15" dur="500"/>
                                        <p:tgtEl>
                                          <p:spTgt spid="12800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8002">
                                            <p:txEl>
                                              <p:pRg st="7" end="7"/>
                                            </p:txEl>
                                          </p:spTgt>
                                        </p:tgtEl>
                                        <p:attrNameLst>
                                          <p:attrName>style.visibility</p:attrName>
                                        </p:attrNameLst>
                                      </p:cBhvr>
                                      <p:to>
                                        <p:strVal val="visible"/>
                                      </p:to>
                                    </p:set>
                                    <p:animEffect transition="in" filter="fade">
                                      <p:cBhvr>
                                        <p:cTn id="18" dur="500"/>
                                        <p:tgtEl>
                                          <p:spTgt spid="12800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8002">
                                            <p:txEl>
                                              <p:pRg st="8" end="8"/>
                                            </p:txEl>
                                          </p:spTgt>
                                        </p:tgtEl>
                                        <p:attrNameLst>
                                          <p:attrName>style.visibility</p:attrName>
                                        </p:attrNameLst>
                                      </p:cBhvr>
                                      <p:to>
                                        <p:strVal val="visible"/>
                                      </p:to>
                                    </p:set>
                                    <p:animEffect transition="in" filter="fade">
                                      <p:cBhvr>
                                        <p:cTn id="21" dur="500"/>
                                        <p:tgtEl>
                                          <p:spTgt spid="12800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8002">
                                            <p:txEl>
                                              <p:pRg st="10" end="1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8002">
                                            <p:txEl>
                                              <p:pRg st="11" end="1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8002">
                                            <p:txEl>
                                              <p:pRg st="12" end="1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800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3">
            <a:extLst>
              <a:ext uri="{FF2B5EF4-FFF2-40B4-BE49-F238E27FC236}">
                <a16:creationId xmlns:a16="http://schemas.microsoft.com/office/drawing/2014/main" id="{17DFADE8-C723-586A-C97A-3C55AD92FFFB}"/>
              </a:ext>
            </a:extLst>
          </p:cNvPr>
          <p:cNvSpPr>
            <a:spLocks noGrp="1" noChangeArrowheads="1"/>
          </p:cNvSpPr>
          <p:nvPr>
            <p:ph idx="1"/>
          </p:nvPr>
        </p:nvSpPr>
        <p:spPr>
          <a:xfrm>
            <a:off x="1919289" y="620714"/>
            <a:ext cx="8497887" cy="5832475"/>
          </a:xfrm>
        </p:spPr>
        <p:txBody>
          <a:bodyPr>
            <a:normAutofit fontScale="92500" lnSpcReduction="20000"/>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3-15~20</a:t>
            </a: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20</a:t>
            </a:r>
            <a:r>
              <a:rPr lang="zh-CN" altLang="en-US" sz="2400" dirty="0">
                <a:solidFill>
                  <a:srgbClr val="00B0F0"/>
                </a:solidFill>
                <a:latin typeface="微软雅黑" panose="020B0503020204020204" pitchFamily="34" charset="-122"/>
                <a:ea typeface="微软雅黑" panose="020B0503020204020204" pitchFamily="34" charset="-122"/>
              </a:rPr>
              <a:t>日，职工预借差旅费</a:t>
            </a:r>
            <a:r>
              <a:rPr lang="en-US" altLang="zh-CN" sz="2400" dirty="0">
                <a:solidFill>
                  <a:srgbClr val="00B0F0"/>
                </a:solidFill>
                <a:latin typeface="微软雅黑" panose="020B0503020204020204" pitchFamily="34" charset="-122"/>
                <a:ea typeface="微软雅黑" panose="020B0503020204020204" pitchFamily="34" charset="-122"/>
              </a:rPr>
              <a:t>3 000</a:t>
            </a:r>
            <a:r>
              <a:rPr lang="zh-CN" altLang="en-US" sz="2400" dirty="0">
                <a:solidFill>
                  <a:srgbClr val="00B0F0"/>
                </a:solidFill>
                <a:latin typeface="微软雅黑" panose="020B0503020204020204" pitchFamily="34" charset="-122"/>
                <a:ea typeface="微软雅黑" panose="020B0503020204020204" pitchFamily="34" charset="-122"/>
              </a:rPr>
              <a:t>元</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职工预借差旅费</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借：其他应收款                                     </a:t>
            </a:r>
            <a:r>
              <a:rPr lang="en-US" altLang="zh-CN" sz="2400" dirty="0">
                <a:latin typeface="微软雅黑" panose="020B0503020204020204" pitchFamily="34" charset="-122"/>
                <a:ea typeface="微软雅黑" panose="020B0503020204020204" pitchFamily="34" charset="-122"/>
              </a:rPr>
              <a:t>3000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3000</a:t>
            </a:r>
          </a:p>
          <a:p>
            <a:pPr marL="0" indent="0">
              <a:lnSpc>
                <a:spcPct val="110000"/>
              </a:lnSpc>
              <a:spcBef>
                <a:spcPts val="0"/>
              </a:spcBef>
              <a:buNone/>
            </a:pP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月支付办公费、业务招待费等共计</a:t>
            </a:r>
            <a:r>
              <a:rPr lang="en-US" altLang="zh-CN" sz="2400" dirty="0">
                <a:solidFill>
                  <a:srgbClr val="00B0F0"/>
                </a:solidFill>
                <a:latin typeface="微软雅黑" panose="020B0503020204020204" pitchFamily="34" charset="-122"/>
                <a:ea typeface="微软雅黑" panose="020B0503020204020204" pitchFamily="34" charset="-122"/>
              </a:rPr>
              <a:t>17 500</a:t>
            </a:r>
            <a:r>
              <a:rPr lang="zh-CN" altLang="en-US" sz="2400" dirty="0">
                <a:solidFill>
                  <a:srgbClr val="00B0F0"/>
                </a:solidFill>
                <a:latin typeface="微软雅黑" panose="020B0503020204020204" pitchFamily="34" charset="-122"/>
                <a:ea typeface="微软雅黑" panose="020B0503020204020204" pitchFamily="34" charset="-122"/>
              </a:rPr>
              <a:t>元，其中现金支付</a:t>
            </a:r>
            <a:r>
              <a:rPr lang="en-US" altLang="zh-CN" sz="2400" dirty="0">
                <a:solidFill>
                  <a:srgbClr val="00B0F0"/>
                </a:solidFill>
                <a:latin typeface="微软雅黑" panose="020B0503020204020204" pitchFamily="34" charset="-122"/>
                <a:ea typeface="微软雅黑" panose="020B0503020204020204" pitchFamily="34" charset="-122"/>
              </a:rPr>
              <a:t>800</a:t>
            </a:r>
            <a:r>
              <a:rPr lang="zh-CN" altLang="en-US" sz="2400" dirty="0">
                <a:solidFill>
                  <a:srgbClr val="00B0F0"/>
                </a:solidFill>
                <a:latin typeface="微软雅黑" panose="020B0503020204020204" pitchFamily="34" charset="-122"/>
                <a:ea typeface="微软雅黑" panose="020B0503020204020204" pitchFamily="34" charset="-122"/>
              </a:rPr>
              <a:t>元，其余银行转账支付</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支付办公费</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借：管理费用                                         </a:t>
            </a:r>
            <a:r>
              <a:rPr lang="en-US" altLang="zh-CN" sz="2400" dirty="0">
                <a:latin typeface="微软雅黑" panose="020B0503020204020204" pitchFamily="34" charset="-122"/>
                <a:ea typeface="微软雅黑" panose="020B0503020204020204" pitchFamily="34" charset="-122"/>
              </a:rPr>
              <a:t>17500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贷：银行存款                                           </a:t>
            </a:r>
            <a:r>
              <a:rPr lang="en-US" altLang="zh-CN" sz="2400" dirty="0">
                <a:latin typeface="微软雅黑" panose="020B0503020204020204" pitchFamily="34" charset="-122"/>
                <a:ea typeface="微软雅黑" panose="020B0503020204020204" pitchFamily="34" charset="-122"/>
              </a:rPr>
              <a:t>16700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库存现金                                               </a:t>
            </a:r>
            <a:r>
              <a:rPr lang="en-US" altLang="zh-CN" sz="2400" dirty="0">
                <a:latin typeface="微软雅黑" panose="020B0503020204020204" pitchFamily="34" charset="-122"/>
                <a:ea typeface="微软雅黑" panose="020B0503020204020204" pitchFamily="34" charset="-122"/>
              </a:rPr>
              <a:t>800</a:t>
            </a:r>
          </a:p>
          <a:p>
            <a:pPr marL="0">
              <a:buNone/>
            </a:pP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30</a:t>
            </a:r>
            <a:r>
              <a:rPr lang="zh-CN" altLang="en-US" sz="2400" dirty="0">
                <a:solidFill>
                  <a:srgbClr val="00B0F0"/>
                </a:solidFill>
                <a:latin typeface="微软雅黑" panose="020B0503020204020204" pitchFamily="34" charset="-122"/>
                <a:ea typeface="微软雅黑" panose="020B0503020204020204" pitchFamily="34" charset="-122"/>
              </a:rPr>
              <a:t>日，职工报销差旅费</a:t>
            </a:r>
            <a:r>
              <a:rPr lang="en-US" altLang="zh-CN" sz="2400" dirty="0">
                <a:solidFill>
                  <a:srgbClr val="00B0F0"/>
                </a:solidFill>
                <a:latin typeface="微软雅黑" panose="020B0503020204020204" pitchFamily="34" charset="-122"/>
                <a:ea typeface="微软雅黑" panose="020B0503020204020204" pitchFamily="34" charset="-122"/>
              </a:rPr>
              <a:t>2 500</a:t>
            </a:r>
            <a:r>
              <a:rPr lang="zh-CN" altLang="en-US" sz="2400" dirty="0">
                <a:solidFill>
                  <a:srgbClr val="00B0F0"/>
                </a:solidFill>
                <a:latin typeface="微软雅黑" panose="020B0503020204020204" pitchFamily="34" charset="-122"/>
                <a:ea typeface="微软雅黑" panose="020B0503020204020204" pitchFamily="34" charset="-122"/>
              </a:rPr>
              <a:t>元</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职工报销差旅费</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借：库存现金                                               </a:t>
            </a:r>
            <a:r>
              <a:rPr lang="en-US" altLang="zh-CN" sz="2400" dirty="0">
                <a:latin typeface="微软雅黑" panose="020B0503020204020204" pitchFamily="34" charset="-122"/>
                <a:ea typeface="微软雅黑" panose="020B0503020204020204" pitchFamily="34" charset="-122"/>
              </a:rPr>
              <a:t>500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管理费用                                             </a:t>
            </a:r>
            <a:r>
              <a:rPr lang="en-US" altLang="zh-CN" sz="2400" dirty="0">
                <a:latin typeface="微软雅黑" panose="020B0503020204020204" pitchFamily="34" charset="-122"/>
                <a:ea typeface="微软雅黑" panose="020B0503020204020204" pitchFamily="34" charset="-122"/>
              </a:rPr>
              <a:t>2500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贷：其他应收款                                            </a:t>
            </a:r>
            <a:r>
              <a:rPr lang="en-US" altLang="zh-CN" sz="2400" dirty="0">
                <a:latin typeface="微软雅黑" panose="020B0503020204020204" pitchFamily="34" charset="-122"/>
                <a:ea typeface="微软雅黑" panose="020B0503020204020204" pitchFamily="34" charset="-122"/>
              </a:rPr>
              <a:t>3000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02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02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902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02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902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26">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026">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02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40AF1A23-754D-7404-2DB9-CF39194DDCC5}"/>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长期待摊费用</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核算企业已经支出，但应由本期和以后各期分别负担的分摊期限在</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年以上的各项费用。</a:t>
            </a:r>
            <a:endParaRPr lang="en-US" altLang="zh-CN" sz="2400">
              <a:latin typeface="微软雅黑" panose="020B0503020204020204" pitchFamily="34" charset="-122"/>
              <a:ea typeface="微软雅黑" panose="020B0503020204020204" pitchFamily="34" charset="-122"/>
            </a:endParaRPr>
          </a:p>
        </p:txBody>
      </p:sp>
      <p:sp>
        <p:nvSpPr>
          <p:cNvPr id="123907" name="Rectangle 2">
            <a:extLst>
              <a:ext uri="{FF2B5EF4-FFF2-40B4-BE49-F238E27FC236}">
                <a16:creationId xmlns:a16="http://schemas.microsoft.com/office/drawing/2014/main" id="{99AB581B-0067-93A3-51AB-3F20C9DF0693}"/>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支付期间与归属期间不一致的费用的核算</a:t>
            </a:r>
          </a:p>
        </p:txBody>
      </p:sp>
      <p:sp>
        <p:nvSpPr>
          <p:cNvPr id="123908" name="Text Box 10">
            <a:extLst>
              <a:ext uri="{FF2B5EF4-FFF2-40B4-BE49-F238E27FC236}">
                <a16:creationId xmlns:a16="http://schemas.microsoft.com/office/drawing/2014/main" id="{B6CDBD04-A89B-2F82-D125-232075562D7A}"/>
              </a:ext>
            </a:extLst>
          </p:cNvPr>
          <p:cNvSpPr txBox="1">
            <a:spLocks noChangeArrowheads="1"/>
          </p:cNvSpPr>
          <p:nvPr/>
        </p:nvSpPr>
        <p:spPr bwMode="auto">
          <a:xfrm>
            <a:off x="4916488" y="3114676"/>
            <a:ext cx="23749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长期待摊费用</a:t>
            </a:r>
          </a:p>
        </p:txBody>
      </p:sp>
      <p:sp>
        <p:nvSpPr>
          <p:cNvPr id="123909" name="Line 12">
            <a:extLst>
              <a:ext uri="{FF2B5EF4-FFF2-40B4-BE49-F238E27FC236}">
                <a16:creationId xmlns:a16="http://schemas.microsoft.com/office/drawing/2014/main" id="{89DD0042-52B8-25F7-3F33-BF012DCA700F}"/>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0" name="Line 13">
            <a:extLst>
              <a:ext uri="{FF2B5EF4-FFF2-40B4-BE49-F238E27FC236}">
                <a16:creationId xmlns:a16="http://schemas.microsoft.com/office/drawing/2014/main" id="{AB25AE09-8750-DD44-DB1E-7DC8FCA1EE85}"/>
              </a:ext>
            </a:extLst>
          </p:cNvPr>
          <p:cNvSpPr>
            <a:spLocks noChangeShapeType="1"/>
          </p:cNvSpPr>
          <p:nvPr/>
        </p:nvSpPr>
        <p:spPr bwMode="auto">
          <a:xfrm>
            <a:off x="6072188" y="3716338"/>
            <a:ext cx="0" cy="19494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1" name="Text Box 14">
            <a:extLst>
              <a:ext uri="{FF2B5EF4-FFF2-40B4-BE49-F238E27FC236}">
                <a16:creationId xmlns:a16="http://schemas.microsoft.com/office/drawing/2014/main" id="{E0AAD098-7990-07CF-35F6-144DDECF9D05}"/>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发生的长期待摊费用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23912" name="Text Box 15">
            <a:extLst>
              <a:ext uri="{FF2B5EF4-FFF2-40B4-BE49-F238E27FC236}">
                <a16:creationId xmlns:a16="http://schemas.microsoft.com/office/drawing/2014/main" id="{6BACAE60-E224-4838-B10D-41DF233374F1}"/>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受益期间摊销的费用</a:t>
            </a:r>
            <a:r>
              <a:rPr lang="en-US" altLang="zh-CN" sz="2000" b="1">
                <a:solidFill>
                  <a:schemeClr val="tx1"/>
                </a:solidFill>
                <a:ea typeface="黑体" panose="02010609060101010101" pitchFamily="49" charset="-122"/>
              </a:rPr>
              <a:t>)</a:t>
            </a:r>
          </a:p>
        </p:txBody>
      </p:sp>
      <p:sp>
        <p:nvSpPr>
          <p:cNvPr id="123913" name="Line 16">
            <a:extLst>
              <a:ext uri="{FF2B5EF4-FFF2-40B4-BE49-F238E27FC236}">
                <a16:creationId xmlns:a16="http://schemas.microsoft.com/office/drawing/2014/main" id="{ED5D0456-446E-20F4-D411-1C78AAAFCC88}"/>
              </a:ext>
            </a:extLst>
          </p:cNvPr>
          <p:cNvSpPr>
            <a:spLocks noChangeShapeType="1"/>
          </p:cNvSpPr>
          <p:nvPr/>
        </p:nvSpPr>
        <p:spPr bwMode="auto">
          <a:xfrm>
            <a:off x="2762251" y="4832350"/>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4" name="Text Box 14">
            <a:extLst>
              <a:ext uri="{FF2B5EF4-FFF2-40B4-BE49-F238E27FC236}">
                <a16:creationId xmlns:a16="http://schemas.microsoft.com/office/drawing/2014/main" id="{4BC7DBAC-A4C4-E545-D8CC-4750C6F03A63}"/>
              </a:ext>
            </a:extLst>
          </p:cNvPr>
          <p:cNvSpPr txBox="1">
            <a:spLocks noChangeArrowheads="1"/>
          </p:cNvSpPr>
          <p:nvPr/>
        </p:nvSpPr>
        <p:spPr bwMode="auto">
          <a:xfrm>
            <a:off x="2351089" y="4997450"/>
            <a:ext cx="3787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已支付但尚未摊销完毕费用</a:t>
            </a:r>
            <a:r>
              <a:rPr lang="en-US" altLang="zh-CN" sz="2000" b="1">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36324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3">
            <a:extLst>
              <a:ext uri="{FF2B5EF4-FFF2-40B4-BE49-F238E27FC236}">
                <a16:creationId xmlns:a16="http://schemas.microsoft.com/office/drawing/2014/main" id="{52BEDB59-C1A5-7965-EEA1-B376BE2AC3D3}"/>
              </a:ext>
            </a:extLst>
          </p:cNvPr>
          <p:cNvSpPr>
            <a:spLocks noGrp="1" noChangeArrowheads="1"/>
          </p:cNvSpPr>
          <p:nvPr>
            <p:ph idx="1"/>
          </p:nvPr>
        </p:nvSpPr>
        <p:spPr>
          <a:xfrm>
            <a:off x="2135189" y="1484313"/>
            <a:ext cx="8281987" cy="3529012"/>
          </a:xfrm>
        </p:spPr>
        <p:txBody>
          <a:bodyPr/>
          <a:lstStyle/>
          <a:p>
            <a:pPr marL="0" indent="0">
              <a:buNone/>
            </a:pPr>
            <a:r>
              <a:rPr lang="zh-CN" altLang="en-US" sz="2400">
                <a:solidFill>
                  <a:srgbClr val="FF0000"/>
                </a:solidFill>
                <a:latin typeface="微软雅黑" panose="020B0503020204020204" pitchFamily="34" charset="-122"/>
                <a:ea typeface="微软雅黑" panose="020B0503020204020204" pitchFamily="34" charset="-122"/>
              </a:rPr>
              <a:t>应付利息</a:t>
            </a:r>
            <a:r>
              <a:rPr lang="zh-CN" altLang="en-US" sz="2400">
                <a:latin typeface="微软雅黑" panose="020B0503020204020204" pitchFamily="34" charset="-122"/>
                <a:ea typeface="微软雅黑" panose="020B0503020204020204" pitchFamily="34" charset="-122"/>
              </a:rPr>
              <a:t>账户</a:t>
            </a:r>
            <a:endParaRPr lang="en-US" altLang="zh-CN" sz="2400">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核算企业按合同约定应支付的利息，贷方登记按合同计算确定的应付未付利息。</a:t>
            </a:r>
            <a:endParaRPr lang="en-US" altLang="zh-CN" sz="2400">
              <a:latin typeface="微软雅黑" panose="020B0503020204020204" pitchFamily="34" charset="-122"/>
              <a:ea typeface="微软雅黑" panose="020B0503020204020204" pitchFamily="34" charset="-122"/>
            </a:endParaRPr>
          </a:p>
        </p:txBody>
      </p:sp>
      <p:sp>
        <p:nvSpPr>
          <p:cNvPr id="124931" name="Rectangle 2">
            <a:extLst>
              <a:ext uri="{FF2B5EF4-FFF2-40B4-BE49-F238E27FC236}">
                <a16:creationId xmlns:a16="http://schemas.microsoft.com/office/drawing/2014/main" id="{DC77D62D-32E9-0063-E591-F41E7F69E96B}"/>
              </a:ext>
            </a:extLst>
          </p:cNvPr>
          <p:cNvSpPr>
            <a:spLocks noGrp="1" noChangeArrowheads="1"/>
          </p:cNvSpPr>
          <p:nvPr>
            <p:ph type="title"/>
          </p:nvPr>
        </p:nvSpPr>
        <p:spPr>
          <a:xfrm>
            <a:off x="2135189" y="476251"/>
            <a:ext cx="6861175" cy="823913"/>
          </a:xfrm>
        </p:spPr>
        <p:txBody>
          <a:bodyPr>
            <a:normAutofit fontScale="90000"/>
          </a:bodyPr>
          <a:lstStyle/>
          <a:p>
            <a:pPr eaLnBrk="1" hangingPunct="1"/>
            <a:r>
              <a:rPr lang="zh-CN" altLang="en-US" sz="3200" dirty="0">
                <a:latin typeface="微软雅黑" panose="020B0503020204020204" pitchFamily="34" charset="-122"/>
                <a:ea typeface="微软雅黑" panose="020B0503020204020204" pitchFamily="34" charset="-122"/>
              </a:rPr>
              <a:t>支付期间与归属期间不一致的费用的核算</a:t>
            </a:r>
          </a:p>
        </p:txBody>
      </p:sp>
      <p:sp>
        <p:nvSpPr>
          <p:cNvPr id="124932" name="Text Box 10">
            <a:extLst>
              <a:ext uri="{FF2B5EF4-FFF2-40B4-BE49-F238E27FC236}">
                <a16:creationId xmlns:a16="http://schemas.microsoft.com/office/drawing/2014/main" id="{7A8FF638-D4CD-6A6C-7523-4D030174D620}"/>
              </a:ext>
            </a:extLst>
          </p:cNvPr>
          <p:cNvSpPr txBox="1">
            <a:spLocks noChangeArrowheads="1"/>
          </p:cNvSpPr>
          <p:nvPr/>
        </p:nvSpPr>
        <p:spPr bwMode="auto">
          <a:xfrm>
            <a:off x="5232400" y="3114676"/>
            <a:ext cx="23764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应付利息</a:t>
            </a:r>
          </a:p>
        </p:txBody>
      </p:sp>
      <p:sp>
        <p:nvSpPr>
          <p:cNvPr id="124933" name="Line 12">
            <a:extLst>
              <a:ext uri="{FF2B5EF4-FFF2-40B4-BE49-F238E27FC236}">
                <a16:creationId xmlns:a16="http://schemas.microsoft.com/office/drawing/2014/main" id="{7B72F07A-EF48-D3E1-C5E3-18065BF3227E}"/>
              </a:ext>
            </a:extLst>
          </p:cNvPr>
          <p:cNvSpPr>
            <a:spLocks noChangeShapeType="1"/>
          </p:cNvSpPr>
          <p:nvPr/>
        </p:nvSpPr>
        <p:spPr bwMode="auto">
          <a:xfrm>
            <a:off x="2762251" y="3716339"/>
            <a:ext cx="6234113" cy="1428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4" name="Line 13">
            <a:extLst>
              <a:ext uri="{FF2B5EF4-FFF2-40B4-BE49-F238E27FC236}">
                <a16:creationId xmlns:a16="http://schemas.microsoft.com/office/drawing/2014/main" id="{73E9B353-5F92-94EE-130E-27BB9FE8E37A}"/>
              </a:ext>
            </a:extLst>
          </p:cNvPr>
          <p:cNvSpPr>
            <a:spLocks noChangeShapeType="1"/>
          </p:cNvSpPr>
          <p:nvPr/>
        </p:nvSpPr>
        <p:spPr bwMode="auto">
          <a:xfrm>
            <a:off x="6072188" y="3716338"/>
            <a:ext cx="0" cy="19494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5" name="Text Box 14">
            <a:extLst>
              <a:ext uri="{FF2B5EF4-FFF2-40B4-BE49-F238E27FC236}">
                <a16:creationId xmlns:a16="http://schemas.microsoft.com/office/drawing/2014/main" id="{7A5F4976-F6C1-FCE6-B052-317FF2F68D78}"/>
              </a:ext>
            </a:extLst>
          </p:cNvPr>
          <p:cNvSpPr txBox="1">
            <a:spLocks noChangeArrowheads="1"/>
          </p:cNvSpPr>
          <p:nvPr/>
        </p:nvSpPr>
        <p:spPr bwMode="auto">
          <a:xfrm>
            <a:off x="2740026" y="3990975"/>
            <a:ext cx="33639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实际支付的利息</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24936" name="Text Box 15">
            <a:extLst>
              <a:ext uri="{FF2B5EF4-FFF2-40B4-BE49-F238E27FC236}">
                <a16:creationId xmlns:a16="http://schemas.microsoft.com/office/drawing/2014/main" id="{C95F5E03-6471-0858-A218-C61167FAB272}"/>
              </a:ext>
            </a:extLst>
          </p:cNvPr>
          <p:cNvSpPr txBox="1">
            <a:spLocks noChangeArrowheads="1"/>
          </p:cNvSpPr>
          <p:nvPr/>
        </p:nvSpPr>
        <p:spPr bwMode="auto">
          <a:xfrm>
            <a:off x="6138864" y="3990975"/>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按合同确定的应付未付利息</a:t>
            </a:r>
            <a:r>
              <a:rPr lang="en-US" altLang="zh-CN" sz="2000" b="1">
                <a:solidFill>
                  <a:schemeClr val="tx1"/>
                </a:solidFill>
                <a:ea typeface="黑体" panose="02010609060101010101" pitchFamily="49" charset="-122"/>
              </a:rPr>
              <a:t>)</a:t>
            </a:r>
          </a:p>
        </p:txBody>
      </p:sp>
      <p:sp>
        <p:nvSpPr>
          <p:cNvPr id="124937" name="Line 16">
            <a:extLst>
              <a:ext uri="{FF2B5EF4-FFF2-40B4-BE49-F238E27FC236}">
                <a16:creationId xmlns:a16="http://schemas.microsoft.com/office/drawing/2014/main" id="{56BDA915-DAC9-37CD-A1D8-16C51A028C61}"/>
              </a:ext>
            </a:extLst>
          </p:cNvPr>
          <p:cNvSpPr>
            <a:spLocks noChangeShapeType="1"/>
          </p:cNvSpPr>
          <p:nvPr/>
        </p:nvSpPr>
        <p:spPr bwMode="auto">
          <a:xfrm>
            <a:off x="2762251" y="4832350"/>
            <a:ext cx="623411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938" name="Text Box 14">
            <a:extLst>
              <a:ext uri="{FF2B5EF4-FFF2-40B4-BE49-F238E27FC236}">
                <a16:creationId xmlns:a16="http://schemas.microsoft.com/office/drawing/2014/main" id="{C34342E3-FCD1-58BC-903F-65DAC974A9D5}"/>
              </a:ext>
            </a:extLst>
          </p:cNvPr>
          <p:cNvSpPr txBox="1">
            <a:spLocks noChangeArrowheads="1"/>
          </p:cNvSpPr>
          <p:nvPr/>
        </p:nvSpPr>
        <p:spPr bwMode="auto">
          <a:xfrm>
            <a:off x="6265864" y="4997450"/>
            <a:ext cx="33623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000" b="1">
                <a:solidFill>
                  <a:schemeClr val="tx1"/>
                </a:solidFill>
                <a:latin typeface="微软雅黑" panose="020B0503020204020204" pitchFamily="34" charset="-122"/>
                <a:ea typeface="微软雅黑" panose="020B0503020204020204" pitchFamily="34" charset="-122"/>
              </a:rPr>
              <a:t>余</a:t>
            </a: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应付未付的利息</a:t>
            </a:r>
            <a:r>
              <a:rPr lang="en-US" altLang="zh-CN" sz="2000" b="1">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00584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4E89904-EB26-CB18-A190-1DF3F2A278DA}"/>
              </a:ext>
            </a:extLst>
          </p:cNvPr>
          <p:cNvSpPr>
            <a:spLocks noGrp="1" noChangeArrowheads="1"/>
          </p:cNvSpPr>
          <p:nvPr>
            <p:ph idx="1"/>
          </p:nvPr>
        </p:nvSpPr>
        <p:spPr>
          <a:xfrm>
            <a:off x="2424114" y="549275"/>
            <a:ext cx="7621587" cy="5410200"/>
          </a:xfrm>
        </p:spPr>
        <p:txBody>
          <a:bodyPr/>
          <a:lstStyle/>
          <a:p>
            <a:pPr eaLnBrk="1" hangingPunct="1">
              <a:lnSpc>
                <a:spcPct val="90000"/>
              </a:lnSpc>
              <a:buFont typeface="Wingdings" panose="05000000000000000000" pitchFamily="2" charset="2"/>
              <a:buNone/>
            </a:pPr>
            <a:r>
              <a:rPr lang="zh-CN" altLang="en-US">
                <a:latin typeface="微软雅黑" panose="020B0503020204020204" pitchFamily="34" charset="-122"/>
                <a:ea typeface="微软雅黑" panose="020B0503020204020204" pitchFamily="34" charset="-122"/>
              </a:rPr>
              <a:t>费用支付期与归属期两者不一致核算</a:t>
            </a:r>
          </a:p>
          <a:p>
            <a:pPr eaLnBrk="1" hangingPunct="1">
              <a:lnSpc>
                <a:spcPct val="90000"/>
              </a:lnSpc>
              <a:buFont typeface="Wingdings" panose="05000000000000000000" pitchFamily="2" charset="2"/>
              <a:buNone/>
            </a:pPr>
            <a:endParaRPr lang="zh-CN" altLang="en-US">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借：财务费用</a:t>
            </a: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贷：应付利息</a:t>
            </a:r>
            <a:endParaRPr lang="en-US" altLang="zh-CN">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endParaRPr lang="zh-CN" altLang="en-US">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借：长期待摊费用</a:t>
            </a: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贷：银行存款</a:t>
            </a:r>
            <a:endParaRPr lang="en-US" altLang="zh-CN">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endParaRPr lang="zh-CN" altLang="en-US">
              <a:latin typeface="微软雅黑" panose="020B0503020204020204" pitchFamily="34" charset="-122"/>
              <a:ea typeface="微软雅黑" panose="020B0503020204020204" pitchFamily="34" charset="-122"/>
            </a:endParaRP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借：管理费用</a:t>
            </a:r>
          </a:p>
          <a:p>
            <a:pPr eaLnBrk="1" hangingPunct="1">
              <a:lnSpc>
                <a:spcPct val="9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贷：长期待摊费用</a:t>
            </a:r>
          </a:p>
        </p:txBody>
      </p:sp>
    </p:spTree>
    <p:extLst>
      <p:ext uri="{BB962C8B-B14F-4D97-AF65-F5344CB8AC3E}">
        <p14:creationId xmlns:p14="http://schemas.microsoft.com/office/powerpoint/2010/main" val="23519602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3">
            <a:extLst>
              <a:ext uri="{FF2B5EF4-FFF2-40B4-BE49-F238E27FC236}">
                <a16:creationId xmlns:a16="http://schemas.microsoft.com/office/drawing/2014/main" id="{B91DEE4A-4A32-A6C4-9957-8B0D6E1B115B}"/>
              </a:ext>
            </a:extLst>
          </p:cNvPr>
          <p:cNvSpPr>
            <a:spLocks noGrp="1" noChangeArrowheads="1"/>
          </p:cNvSpPr>
          <p:nvPr>
            <p:ph idx="1"/>
          </p:nvPr>
        </p:nvSpPr>
        <p:spPr>
          <a:xfrm>
            <a:off x="1919289" y="620714"/>
            <a:ext cx="8497887" cy="5832475"/>
          </a:xfrm>
        </p:spPr>
        <p:txBody>
          <a:bodyPr>
            <a:normAutofit/>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3-21</a:t>
            </a:r>
          </a:p>
          <a:p>
            <a:pPr marL="0" indent="0">
              <a:lnSpc>
                <a:spcPct val="110000"/>
              </a:lnSpc>
              <a:spcBef>
                <a:spcPts val="0"/>
              </a:spcBef>
              <a:buNone/>
            </a:pP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12</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31</a:t>
            </a:r>
            <a:r>
              <a:rPr lang="zh-CN" altLang="en-US" sz="2400" dirty="0">
                <a:solidFill>
                  <a:srgbClr val="00B0F0"/>
                </a:solidFill>
                <a:latin typeface="微软雅黑" panose="020B0503020204020204" pitchFamily="34" charset="-122"/>
                <a:ea typeface="微软雅黑" panose="020B0503020204020204" pitchFamily="34" charset="-122"/>
              </a:rPr>
              <a:t>日向银行借入一笔生产经营用短期借款，共计</a:t>
            </a:r>
            <a:r>
              <a:rPr lang="en-US" altLang="zh-CN" sz="2400" dirty="0">
                <a:solidFill>
                  <a:srgbClr val="00B0F0"/>
                </a:solidFill>
                <a:latin typeface="微软雅黑" panose="020B0503020204020204" pitchFamily="34" charset="-122"/>
                <a:ea typeface="微软雅黑" panose="020B0503020204020204" pitchFamily="34" charset="-122"/>
              </a:rPr>
              <a:t>1 200 000</a:t>
            </a:r>
            <a:r>
              <a:rPr lang="zh-CN" altLang="en-US" sz="2400" dirty="0">
                <a:solidFill>
                  <a:srgbClr val="00B0F0"/>
                </a:solidFill>
                <a:latin typeface="微软雅黑" panose="020B0503020204020204" pitchFamily="34" charset="-122"/>
                <a:ea typeface="微软雅黑" panose="020B0503020204020204" pitchFamily="34" charset="-122"/>
              </a:rPr>
              <a:t>元，期限为</a:t>
            </a:r>
            <a:r>
              <a:rPr lang="en-US" altLang="zh-CN" sz="2400" dirty="0">
                <a:solidFill>
                  <a:srgbClr val="00B0F0"/>
                </a:solidFill>
                <a:latin typeface="微软雅黑" panose="020B0503020204020204" pitchFamily="34" charset="-122"/>
                <a:ea typeface="微软雅黑" panose="020B0503020204020204" pitchFamily="34" charset="-122"/>
              </a:rPr>
              <a:t>9</a:t>
            </a:r>
            <a:r>
              <a:rPr lang="zh-CN" altLang="en-US" sz="2400" dirty="0">
                <a:solidFill>
                  <a:srgbClr val="00B0F0"/>
                </a:solidFill>
                <a:latin typeface="微软雅黑" panose="020B0503020204020204" pitchFamily="34" charset="-122"/>
                <a:ea typeface="微软雅黑" panose="020B0503020204020204" pitchFamily="34" charset="-122"/>
              </a:rPr>
              <a:t>个月，年利率为</a:t>
            </a:r>
            <a:r>
              <a:rPr lang="en-US" altLang="zh-CN" sz="2400" dirty="0">
                <a:solidFill>
                  <a:srgbClr val="00B0F0"/>
                </a:solidFill>
                <a:latin typeface="微软雅黑" panose="020B0503020204020204" pitchFamily="34" charset="-122"/>
                <a:ea typeface="微软雅黑" panose="020B0503020204020204" pitchFamily="34" charset="-122"/>
              </a:rPr>
              <a:t>4%</a:t>
            </a:r>
            <a:r>
              <a:rPr lang="zh-CN" altLang="en-US" sz="2400" dirty="0">
                <a:solidFill>
                  <a:srgbClr val="00B0F0"/>
                </a:solidFill>
                <a:latin typeface="微软雅黑" panose="020B0503020204020204" pitchFamily="34" charset="-122"/>
                <a:ea typeface="微软雅黑" panose="020B0503020204020204" pitchFamily="34" charset="-122"/>
              </a:rPr>
              <a:t>。根据与银行签署的借款协议，该项借款的本金到期后一次归还，利息按季支付。</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确定短期借款利息</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本月应计提的利息＝</a:t>
            </a:r>
            <a:r>
              <a:rPr lang="en-US" altLang="zh-CN" sz="2400" dirty="0">
                <a:latin typeface="微软雅黑" panose="020B0503020204020204" pitchFamily="34" charset="-122"/>
                <a:ea typeface="微软雅黑" panose="020B0503020204020204" pitchFamily="34" charset="-122"/>
              </a:rPr>
              <a:t>1200 000×4%÷12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4000</a:t>
            </a:r>
            <a:r>
              <a:rPr lang="zh-CN" altLang="en-US" sz="2400" dirty="0">
                <a:latin typeface="微软雅黑" panose="020B0503020204020204" pitchFamily="34" charset="-122"/>
                <a:ea typeface="微软雅黑" panose="020B0503020204020204" pitchFamily="34" charset="-122"/>
              </a:rPr>
              <a:t>（元）</a:t>
            </a:r>
            <a:endParaRPr lang="en-US" altLang="zh-CN" sz="2400" dirty="0">
              <a:latin typeface="微软雅黑" panose="020B0503020204020204" pitchFamily="34" charset="-122"/>
              <a:ea typeface="微软雅黑" panose="020B0503020204020204" pitchFamily="34" charset="-122"/>
            </a:endParaRPr>
          </a:p>
          <a:p>
            <a:pPr marL="0">
              <a:buNone/>
            </a:pPr>
            <a:r>
              <a:rPr lang="zh-CN" altLang="en-US" sz="2400" dirty="0">
                <a:latin typeface="微软雅黑" panose="020B0503020204020204" pitchFamily="34" charset="-122"/>
                <a:ea typeface="微软雅黑" panose="020B0503020204020204" pitchFamily="34" charset="-122"/>
              </a:rPr>
              <a:t>借：财务费用                                          </a:t>
            </a:r>
            <a:r>
              <a:rPr lang="en-US" altLang="zh-CN" sz="2400" dirty="0">
                <a:latin typeface="微软雅黑" panose="020B0503020204020204" pitchFamily="34" charset="-122"/>
                <a:ea typeface="微软雅黑" panose="020B0503020204020204" pitchFamily="34" charset="-122"/>
              </a:rPr>
              <a:t>4000</a:t>
            </a:r>
          </a:p>
          <a:p>
            <a:pPr marL="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贷：应付利息                                          </a:t>
            </a:r>
            <a:r>
              <a:rPr lang="en-US" altLang="zh-CN" sz="2400" dirty="0">
                <a:latin typeface="微软雅黑" panose="020B0503020204020204" pitchFamily="34" charset="-122"/>
                <a:ea typeface="微软雅黑" panose="020B0503020204020204" pitchFamily="34" charset="-122"/>
              </a:rPr>
              <a:t>4000</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3">
            <a:extLst>
              <a:ext uri="{FF2B5EF4-FFF2-40B4-BE49-F238E27FC236}">
                <a16:creationId xmlns:a16="http://schemas.microsoft.com/office/drawing/2014/main" id="{B91DEE4A-4A32-A6C4-9957-8B0D6E1B115B}"/>
              </a:ext>
            </a:extLst>
          </p:cNvPr>
          <p:cNvSpPr>
            <a:spLocks noGrp="1" noChangeArrowheads="1"/>
          </p:cNvSpPr>
          <p:nvPr>
            <p:ph idx="1"/>
          </p:nvPr>
        </p:nvSpPr>
        <p:spPr>
          <a:xfrm>
            <a:off x="1919289" y="620714"/>
            <a:ext cx="8497887" cy="5832475"/>
          </a:xfrm>
        </p:spPr>
        <p:txBody>
          <a:bodyPr>
            <a:normAutofit fontScale="92500" lnSpcReduction="20000"/>
          </a:bodyPr>
          <a:lstStyle/>
          <a:p>
            <a:pPr marL="0">
              <a:buNone/>
            </a:pPr>
            <a:r>
              <a:rPr lang="zh-CN" altLang="en-US" sz="2400" dirty="0">
                <a:solidFill>
                  <a:srgbClr val="00B0F0"/>
                </a:solidFill>
                <a:latin typeface="微软雅黑" panose="020B0503020204020204" pitchFamily="34" charset="-122"/>
                <a:ea typeface="微软雅黑" panose="020B0503020204020204" pitchFamily="34" charset="-122"/>
              </a:rPr>
              <a:t>例</a:t>
            </a:r>
            <a:r>
              <a:rPr lang="en-US" altLang="zh-CN" sz="2400" dirty="0">
                <a:solidFill>
                  <a:srgbClr val="00B0F0"/>
                </a:solidFill>
                <a:latin typeface="微软雅黑" panose="020B0503020204020204" pitchFamily="34" charset="-122"/>
                <a:ea typeface="微软雅黑" panose="020B0503020204020204" pitchFamily="34" charset="-122"/>
              </a:rPr>
              <a:t>3-22</a:t>
            </a:r>
          </a:p>
          <a:p>
            <a:pPr marL="0" indent="0">
              <a:lnSpc>
                <a:spcPct val="110000"/>
              </a:lnSpc>
              <a:spcBef>
                <a:spcPts val="0"/>
              </a:spcBef>
              <a:buNone/>
            </a:pPr>
            <a:r>
              <a:rPr lang="en-US" altLang="zh-CN" sz="2400" dirty="0">
                <a:solidFill>
                  <a:srgbClr val="00B0F0"/>
                </a:solidFill>
                <a:latin typeface="微软雅黑" panose="020B0503020204020204" pitchFamily="34" charset="-122"/>
                <a:ea typeface="微软雅黑" panose="020B0503020204020204" pitchFamily="34" charset="-122"/>
              </a:rPr>
              <a:t>A</a:t>
            </a:r>
            <a:r>
              <a:rPr lang="zh-CN" altLang="en-US" sz="2400" dirty="0">
                <a:solidFill>
                  <a:srgbClr val="00B0F0"/>
                </a:solidFill>
                <a:latin typeface="微软雅黑" panose="020B0503020204020204" pitchFamily="34" charset="-122"/>
                <a:ea typeface="微软雅黑" panose="020B0503020204020204" pitchFamily="34" charset="-122"/>
              </a:rPr>
              <a:t>公司</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6</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1</a:t>
            </a:r>
            <a:r>
              <a:rPr lang="zh-CN" altLang="en-US" sz="2400" dirty="0">
                <a:solidFill>
                  <a:srgbClr val="00B0F0"/>
                </a:solidFill>
                <a:latin typeface="微软雅黑" panose="020B0503020204020204" pitchFamily="34" charset="-122"/>
                <a:ea typeface="微软雅黑" panose="020B0503020204020204" pitchFamily="34" charset="-122"/>
              </a:rPr>
              <a:t>日，甲公司对以租赁方式新租入的办公楼进行装修，发生有关支出：领用生产用材料</a:t>
            </a:r>
            <a:r>
              <a:rPr lang="en-US" altLang="zh-CN" sz="2400" dirty="0">
                <a:solidFill>
                  <a:srgbClr val="00B0F0"/>
                </a:solidFill>
                <a:latin typeface="微软雅黑" panose="020B0503020204020204" pitchFamily="34" charset="-122"/>
                <a:ea typeface="微软雅黑" panose="020B0503020204020204" pitchFamily="34" charset="-122"/>
              </a:rPr>
              <a:t>800 000</a:t>
            </a:r>
            <a:r>
              <a:rPr lang="zh-CN" altLang="en-US" sz="2400" dirty="0">
                <a:solidFill>
                  <a:srgbClr val="00B0F0"/>
                </a:solidFill>
                <a:latin typeface="微软雅黑" panose="020B0503020204020204" pitchFamily="34" charset="-122"/>
                <a:ea typeface="微软雅黑" panose="020B0503020204020204" pitchFamily="34" charset="-122"/>
              </a:rPr>
              <a:t>元；有关人员工资等职工薪酬</a:t>
            </a:r>
            <a:r>
              <a:rPr lang="en-US" altLang="zh-CN" sz="2400" dirty="0">
                <a:solidFill>
                  <a:srgbClr val="00B0F0"/>
                </a:solidFill>
                <a:latin typeface="微软雅黑" panose="020B0503020204020204" pitchFamily="34" charset="-122"/>
                <a:ea typeface="微软雅黑" panose="020B0503020204020204" pitchFamily="34" charset="-122"/>
              </a:rPr>
              <a:t>400 000</a:t>
            </a:r>
            <a:r>
              <a:rPr lang="zh-CN" altLang="en-US" sz="2400" dirty="0">
                <a:solidFill>
                  <a:srgbClr val="00B0F0"/>
                </a:solidFill>
                <a:latin typeface="微软雅黑" panose="020B0503020204020204" pitchFamily="34" charset="-122"/>
                <a:ea typeface="微软雅黑" panose="020B0503020204020204" pitchFamily="34" charset="-122"/>
              </a:rPr>
              <a:t>元。</a:t>
            </a:r>
          </a:p>
          <a:p>
            <a:pPr marL="0" indent="0">
              <a:lnSpc>
                <a:spcPct val="110000"/>
              </a:lnSpc>
              <a:spcBef>
                <a:spcPts val="0"/>
              </a:spcBef>
              <a:buNone/>
            </a:pPr>
            <a:r>
              <a:rPr lang="zh-CN" altLang="en-US" sz="2400" dirty="0">
                <a:solidFill>
                  <a:srgbClr val="00B0F0"/>
                </a:solidFill>
                <a:latin typeface="微软雅黑" panose="020B0503020204020204" pitchFamily="34" charset="-122"/>
                <a:ea typeface="微软雅黑" panose="020B0503020204020204" pitchFamily="34" charset="-122"/>
              </a:rPr>
              <a:t>　　</a:t>
            </a:r>
            <a:r>
              <a:rPr lang="en-US" altLang="zh-CN" sz="2400" dirty="0">
                <a:solidFill>
                  <a:srgbClr val="00B0F0"/>
                </a:solidFill>
                <a:latin typeface="微软雅黑" panose="020B0503020204020204" pitchFamily="34" charset="-122"/>
                <a:ea typeface="微软雅黑" panose="020B0503020204020204" pitchFamily="34" charset="-122"/>
              </a:rPr>
              <a:t>2020</a:t>
            </a:r>
            <a:r>
              <a:rPr lang="zh-CN" altLang="en-US" sz="2400" dirty="0">
                <a:solidFill>
                  <a:srgbClr val="00B0F0"/>
                </a:solidFill>
                <a:latin typeface="微软雅黑" panose="020B0503020204020204" pitchFamily="34" charset="-122"/>
                <a:ea typeface="微软雅黑" panose="020B0503020204020204" pitchFamily="34" charset="-122"/>
              </a:rPr>
              <a:t>年</a:t>
            </a:r>
            <a:r>
              <a:rPr lang="en-US" altLang="zh-CN" sz="2400" dirty="0">
                <a:solidFill>
                  <a:srgbClr val="00B0F0"/>
                </a:solidFill>
                <a:latin typeface="微软雅黑" panose="020B0503020204020204" pitchFamily="34" charset="-122"/>
                <a:ea typeface="微软雅黑" panose="020B0503020204020204" pitchFamily="34" charset="-122"/>
              </a:rPr>
              <a:t>11</a:t>
            </a:r>
            <a:r>
              <a:rPr lang="zh-CN" altLang="en-US" sz="2400" dirty="0">
                <a:solidFill>
                  <a:srgbClr val="00B0F0"/>
                </a:solidFill>
                <a:latin typeface="微软雅黑" panose="020B0503020204020204" pitchFamily="34" charset="-122"/>
                <a:ea typeface="微软雅黑" panose="020B0503020204020204" pitchFamily="34" charset="-122"/>
              </a:rPr>
              <a:t>月</a:t>
            </a:r>
            <a:r>
              <a:rPr lang="en-US" altLang="zh-CN" sz="2400" dirty="0">
                <a:solidFill>
                  <a:srgbClr val="00B0F0"/>
                </a:solidFill>
                <a:latin typeface="微软雅黑" panose="020B0503020204020204" pitchFamily="34" charset="-122"/>
                <a:ea typeface="微软雅黑" panose="020B0503020204020204" pitchFamily="34" charset="-122"/>
              </a:rPr>
              <a:t>30</a:t>
            </a:r>
            <a:r>
              <a:rPr lang="zh-CN" altLang="en-US" sz="2400" dirty="0">
                <a:solidFill>
                  <a:srgbClr val="00B0F0"/>
                </a:solidFill>
                <a:latin typeface="微软雅黑" panose="020B0503020204020204" pitchFamily="34" charset="-122"/>
                <a:ea typeface="微软雅黑" panose="020B0503020204020204" pitchFamily="34" charset="-122"/>
              </a:rPr>
              <a:t>日，该办公楼装修完工，达到预定可使用状态并交付使用，按租赁期</a:t>
            </a:r>
            <a:r>
              <a:rPr lang="en-US" altLang="zh-CN" sz="2400" dirty="0">
                <a:solidFill>
                  <a:srgbClr val="00B0F0"/>
                </a:solidFill>
                <a:latin typeface="微软雅黑" panose="020B0503020204020204" pitchFamily="34" charset="-122"/>
                <a:ea typeface="微软雅黑" panose="020B0503020204020204" pitchFamily="34" charset="-122"/>
              </a:rPr>
              <a:t>10</a:t>
            </a:r>
            <a:r>
              <a:rPr lang="zh-CN" altLang="en-US" sz="2400" dirty="0">
                <a:solidFill>
                  <a:srgbClr val="00B0F0"/>
                </a:solidFill>
                <a:latin typeface="微软雅黑" panose="020B0503020204020204" pitchFamily="34" charset="-122"/>
                <a:ea typeface="微软雅黑" panose="020B0503020204020204" pitchFamily="34" charset="-122"/>
              </a:rPr>
              <a:t>年进行摊销</a:t>
            </a:r>
          </a:p>
          <a:p>
            <a:pPr marL="0">
              <a:buNone/>
            </a:pPr>
            <a:r>
              <a:rPr lang="zh-CN" altLang="en-US" sz="2400" dirty="0">
                <a:latin typeface="微软雅黑" panose="020B0503020204020204" pitchFamily="34" charset="-122"/>
                <a:ea typeface="微软雅黑" panose="020B0503020204020204" pitchFamily="34" charset="-122"/>
              </a:rPr>
              <a:t>装修领用原材料时：</a:t>
            </a:r>
          </a:p>
          <a:p>
            <a:pPr marL="0">
              <a:buNone/>
            </a:pPr>
            <a:r>
              <a:rPr lang="zh-CN" altLang="en-US" sz="2400" dirty="0">
                <a:latin typeface="微软雅黑" panose="020B0503020204020204" pitchFamily="34" charset="-122"/>
                <a:ea typeface="微软雅黑" panose="020B0503020204020204" pitchFamily="34" charset="-122"/>
              </a:rPr>
              <a:t>　　借：长期待摊费用　　　　 </a:t>
            </a:r>
            <a:r>
              <a:rPr lang="en-US" altLang="zh-CN" sz="2400" dirty="0">
                <a:latin typeface="微软雅黑" panose="020B0503020204020204" pitchFamily="34" charset="-122"/>
                <a:ea typeface="微软雅黑" panose="020B0503020204020204" pitchFamily="34" charset="-122"/>
              </a:rPr>
              <a:t>800 000</a:t>
            </a:r>
          </a:p>
          <a:p>
            <a:pPr marL="0">
              <a:buNone/>
            </a:pPr>
            <a:r>
              <a:rPr lang="zh-CN" altLang="en-US" sz="2400" dirty="0">
                <a:latin typeface="微软雅黑" panose="020B0503020204020204" pitchFamily="34" charset="-122"/>
                <a:ea typeface="微软雅黑" panose="020B0503020204020204" pitchFamily="34" charset="-122"/>
              </a:rPr>
              <a:t>　　　　贷：原材料　　　　　　　 </a:t>
            </a:r>
            <a:r>
              <a:rPr lang="en-US" altLang="zh-CN" sz="2400" dirty="0">
                <a:latin typeface="微软雅黑" panose="020B0503020204020204" pitchFamily="34" charset="-122"/>
                <a:ea typeface="微软雅黑" panose="020B0503020204020204" pitchFamily="34" charset="-122"/>
              </a:rPr>
              <a:t>800 000</a:t>
            </a:r>
          </a:p>
          <a:p>
            <a:pPr marL="0">
              <a:buNone/>
            </a:pPr>
            <a:r>
              <a:rPr lang="zh-CN" altLang="en-US" sz="2400" dirty="0">
                <a:latin typeface="微软雅黑" panose="020B0503020204020204" pitchFamily="34" charset="-122"/>
                <a:ea typeface="微软雅黑" panose="020B0503020204020204" pitchFamily="34" charset="-122"/>
              </a:rPr>
              <a:t>确认工程人员职工薪酬时：</a:t>
            </a:r>
          </a:p>
          <a:p>
            <a:pPr marL="0">
              <a:buNone/>
            </a:pPr>
            <a:r>
              <a:rPr lang="zh-CN" altLang="en-US" sz="2400" dirty="0">
                <a:latin typeface="微软雅黑" panose="020B0503020204020204" pitchFamily="34" charset="-122"/>
                <a:ea typeface="微软雅黑" panose="020B0503020204020204" pitchFamily="34" charset="-122"/>
              </a:rPr>
              <a:t>　　借：长期待摊费用　　　　 </a:t>
            </a:r>
            <a:r>
              <a:rPr lang="en-US" altLang="zh-CN" sz="2400" dirty="0">
                <a:latin typeface="微软雅黑" panose="020B0503020204020204" pitchFamily="34" charset="-122"/>
                <a:ea typeface="微软雅黑" panose="020B0503020204020204" pitchFamily="34" charset="-122"/>
              </a:rPr>
              <a:t>400 000</a:t>
            </a:r>
          </a:p>
          <a:p>
            <a:pPr marL="0">
              <a:buNone/>
            </a:pPr>
            <a:r>
              <a:rPr lang="zh-CN" altLang="en-US" sz="2400" dirty="0">
                <a:latin typeface="微软雅黑" panose="020B0503020204020204" pitchFamily="34" charset="-122"/>
                <a:ea typeface="微软雅黑" panose="020B0503020204020204" pitchFamily="34" charset="-122"/>
              </a:rPr>
              <a:t>　　　　贷：应付职工薪酬　　　　 </a:t>
            </a:r>
            <a:r>
              <a:rPr lang="en-US" altLang="zh-CN" sz="2400" dirty="0">
                <a:latin typeface="微软雅黑" panose="020B0503020204020204" pitchFamily="34" charset="-122"/>
                <a:ea typeface="微软雅黑" panose="020B0503020204020204" pitchFamily="34" charset="-122"/>
              </a:rPr>
              <a:t>400 000</a:t>
            </a:r>
          </a:p>
          <a:p>
            <a:pPr marL="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2020</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月摊销装修支出时：</a:t>
            </a:r>
          </a:p>
          <a:p>
            <a:pPr marL="0">
              <a:buNone/>
            </a:pPr>
            <a:r>
              <a:rPr lang="zh-CN" altLang="en-US" sz="2400" dirty="0">
                <a:latin typeface="微软雅黑" panose="020B0503020204020204" pitchFamily="34" charset="-122"/>
                <a:ea typeface="微软雅黑" panose="020B0503020204020204" pitchFamily="34" charset="-122"/>
              </a:rPr>
              <a:t>　　应分摊的装修支出＝（</a:t>
            </a:r>
            <a:r>
              <a:rPr lang="en-US" altLang="zh-CN" sz="2400" dirty="0">
                <a:latin typeface="微软雅黑" panose="020B0503020204020204" pitchFamily="34" charset="-122"/>
                <a:ea typeface="微软雅黑" panose="020B0503020204020204" pitchFamily="34" charset="-122"/>
              </a:rPr>
              <a:t>800 000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400 000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10 000</a:t>
            </a:r>
            <a:r>
              <a:rPr lang="zh-CN" altLang="en-US" sz="2400" dirty="0">
                <a:latin typeface="微软雅黑" panose="020B0503020204020204" pitchFamily="34" charset="-122"/>
                <a:ea typeface="微软雅黑" panose="020B0503020204020204" pitchFamily="34" charset="-122"/>
              </a:rPr>
              <a:t>（元）</a:t>
            </a:r>
          </a:p>
          <a:p>
            <a:pPr marL="0">
              <a:buNone/>
            </a:pPr>
            <a:r>
              <a:rPr lang="zh-CN" altLang="en-US" sz="2400" dirty="0">
                <a:latin typeface="微软雅黑" panose="020B0503020204020204" pitchFamily="34" charset="-122"/>
                <a:ea typeface="微软雅黑" panose="020B0503020204020204" pitchFamily="34" charset="-122"/>
              </a:rPr>
              <a:t>　　借：管理费用　　　　　　　</a:t>
            </a:r>
            <a:r>
              <a:rPr lang="en-US" altLang="zh-CN" sz="2400" dirty="0">
                <a:latin typeface="微软雅黑" panose="020B0503020204020204" pitchFamily="34" charset="-122"/>
                <a:ea typeface="微软雅黑" panose="020B0503020204020204" pitchFamily="34" charset="-122"/>
              </a:rPr>
              <a:t>10 000</a:t>
            </a:r>
          </a:p>
          <a:p>
            <a:pPr marL="0">
              <a:buNone/>
            </a:pPr>
            <a:r>
              <a:rPr lang="zh-CN" altLang="en-US" sz="2400" dirty="0">
                <a:latin typeface="微软雅黑" panose="020B0503020204020204" pitchFamily="34" charset="-122"/>
                <a:ea typeface="微软雅黑" panose="020B0503020204020204" pitchFamily="34" charset="-122"/>
              </a:rPr>
              <a:t>　　　　贷：长期待摊费用　　　　　</a:t>
            </a:r>
            <a:r>
              <a:rPr lang="en-US" altLang="zh-CN" sz="2400" dirty="0">
                <a:latin typeface="微软雅黑" panose="020B0503020204020204" pitchFamily="34" charset="-122"/>
                <a:ea typeface="微软雅黑" panose="020B0503020204020204" pitchFamily="34" charset="-122"/>
              </a:rPr>
              <a:t>10 000</a:t>
            </a:r>
          </a:p>
        </p:txBody>
      </p:sp>
    </p:spTree>
    <p:extLst>
      <p:ext uri="{BB962C8B-B14F-4D97-AF65-F5344CB8AC3E}">
        <p14:creationId xmlns:p14="http://schemas.microsoft.com/office/powerpoint/2010/main" val="32622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0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05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1A1A65B7-3B1D-21F3-FDE6-8D2746AFEBD6}"/>
              </a:ext>
            </a:extLst>
          </p:cNvPr>
          <p:cNvSpPr>
            <a:spLocks noGrp="1" noChangeArrowheads="1"/>
          </p:cNvSpPr>
          <p:nvPr>
            <p:ph idx="1"/>
          </p:nvPr>
        </p:nvSpPr>
        <p:spPr>
          <a:xfrm>
            <a:off x="2135189" y="1844676"/>
            <a:ext cx="8281987" cy="3529013"/>
          </a:xfrm>
        </p:spPr>
        <p:txBody>
          <a:bodyPr rtlCol="0">
            <a:normAutofit/>
          </a:bodyPr>
          <a:lstStyle/>
          <a:p>
            <a:pPr marL="0" indent="0">
              <a:buNone/>
              <a:defRPr/>
            </a:pPr>
            <a:r>
              <a:rPr lang="zh-CN" altLang="en-US" sz="2400" dirty="0">
                <a:latin typeface="微软雅黑" panose="020B0503020204020204" pitchFamily="34" charset="-122"/>
                <a:ea typeface="微软雅黑" panose="020B0503020204020204" pitchFamily="34" charset="-122"/>
              </a:rPr>
              <a:t>分配制造费用、结转生产成本</a:t>
            </a: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en-US" sz="2400" dirty="0">
                <a:latin typeface="微软雅黑" panose="020B0503020204020204" pitchFamily="34" charset="-122"/>
                <a:ea typeface="微软雅黑" panose="020B0503020204020204" pitchFamily="34" charset="-122"/>
              </a:rPr>
              <a:t>涉及会计账户：</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库存商品</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defRPr/>
            </a:pPr>
            <a:r>
              <a:rPr lang="zh-CN" altLang="en-US" sz="2400" dirty="0">
                <a:latin typeface="微软雅黑" panose="020B0503020204020204" pitchFamily="34" charset="-122"/>
                <a:ea typeface="微软雅黑" panose="020B0503020204020204" pitchFamily="34" charset="-122"/>
              </a:rPr>
              <a:t>制造费用</a:t>
            </a:r>
            <a:endParaRPr lang="en-US" altLang="zh-CN" sz="2400" dirty="0">
              <a:latin typeface="微软雅黑" panose="020B0503020204020204" pitchFamily="34" charset="-122"/>
              <a:ea typeface="微软雅黑" panose="020B0503020204020204" pitchFamily="34" charset="-122"/>
            </a:endParaRPr>
          </a:p>
        </p:txBody>
      </p:sp>
      <p:sp>
        <p:nvSpPr>
          <p:cNvPr id="131075" name="Rectangle 2">
            <a:extLst>
              <a:ext uri="{FF2B5EF4-FFF2-40B4-BE49-F238E27FC236}">
                <a16:creationId xmlns:a16="http://schemas.microsoft.com/office/drawing/2014/main" id="{3A366FEA-14BD-B391-1CA9-918A7A21A2AC}"/>
              </a:ext>
            </a:extLst>
          </p:cNvPr>
          <p:cNvSpPr>
            <a:spLocks noGrp="1" noChangeArrowheads="1"/>
          </p:cNvSpPr>
          <p:nvPr>
            <p:ph type="title"/>
          </p:nvPr>
        </p:nvSpPr>
        <p:spPr>
          <a:xfrm>
            <a:off x="2162176" y="765176"/>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完工入库，产成品成本核算</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064FFA54-EADB-6EA6-614A-D571808AC7E0}"/>
              </a:ext>
            </a:extLst>
          </p:cNvPr>
          <p:cNvSpPr>
            <a:spLocks noGrp="1" noChangeArrowheads="1"/>
          </p:cNvSpPr>
          <p:nvPr>
            <p:ph idx="1"/>
          </p:nvPr>
        </p:nvSpPr>
        <p:spPr>
          <a:xfrm>
            <a:off x="2063751" y="695325"/>
            <a:ext cx="7777163" cy="2374900"/>
          </a:xfrm>
        </p:spPr>
        <p:txBody>
          <a:bodyPr/>
          <a:lstStyle/>
          <a:p>
            <a:pPr marL="0" indent="0">
              <a:buNone/>
            </a:pPr>
            <a:r>
              <a:rPr lang="zh-CN" altLang="en-US">
                <a:solidFill>
                  <a:srgbClr val="FF0000"/>
                </a:solidFill>
                <a:latin typeface="微软雅黑" panose="020B0503020204020204" pitchFamily="34" charset="-122"/>
                <a:ea typeface="微软雅黑" panose="020B0503020204020204" pitchFamily="34" charset="-122"/>
              </a:rPr>
              <a:t>制造费用</a:t>
            </a:r>
            <a:r>
              <a:rPr lang="zh-CN" altLang="en-US">
                <a:latin typeface="微软雅黑" panose="020B0503020204020204" pitchFamily="34" charset="-122"/>
                <a:ea typeface="微软雅黑" panose="020B0503020204020204" pitchFamily="34" charset="-122"/>
              </a:rPr>
              <a:t>账户</a:t>
            </a:r>
            <a:endParaRPr lang="en-US" altLang="zh-CN">
              <a:latin typeface="微软雅黑" panose="020B0503020204020204" pitchFamily="34" charset="-122"/>
              <a:ea typeface="微软雅黑" panose="020B0503020204020204" pitchFamily="34" charset="-122"/>
            </a:endParaRPr>
          </a:p>
          <a:p>
            <a:pPr marL="0" indent="0">
              <a:buNone/>
            </a:pPr>
            <a:r>
              <a:rPr lang="zh-CN" altLang="en-US" sz="2400">
                <a:latin typeface="微软雅黑" panose="020B0503020204020204" pitchFamily="34" charset="-122"/>
                <a:ea typeface="微软雅黑" panose="020B0503020204020204" pitchFamily="34" charset="-122"/>
              </a:rPr>
              <a:t>核算企业为生产产品和提供劳务而发生的各项间接费用。</a:t>
            </a:r>
            <a:endParaRPr lang="en-US" altLang="zh-CN" sz="2400">
              <a:latin typeface="微软雅黑" panose="020B0503020204020204" pitchFamily="34" charset="-122"/>
              <a:ea typeface="微软雅黑" panose="020B0503020204020204" pitchFamily="34" charset="-122"/>
            </a:endParaRPr>
          </a:p>
          <a:p>
            <a:pPr marL="0" indent="0" algn="just">
              <a:buNone/>
            </a:pPr>
            <a:r>
              <a:rPr lang="zh-CN" altLang="en-US" sz="2400">
                <a:latin typeface="微软雅黑" panose="020B0503020204020204" pitchFamily="34" charset="-122"/>
                <a:ea typeface="微软雅黑" panose="020B0503020204020204" pitchFamily="34" charset="-122"/>
              </a:rPr>
              <a:t>包含生产车间发生的机物料消耗、车间管理人员工资、生产车间的固定资产折旧、支付办公费、水电费、季节性停工损失。</a:t>
            </a:r>
            <a:endParaRPr lang="en-US" altLang="zh-CN" sz="2400">
              <a:latin typeface="微软雅黑" panose="020B0503020204020204" pitchFamily="34" charset="-122"/>
              <a:ea typeface="微软雅黑" panose="020B0503020204020204" pitchFamily="34" charset="-122"/>
            </a:endParaRPr>
          </a:p>
        </p:txBody>
      </p:sp>
      <p:sp>
        <p:nvSpPr>
          <p:cNvPr id="132099" name="Text Box 10">
            <a:extLst>
              <a:ext uri="{FF2B5EF4-FFF2-40B4-BE49-F238E27FC236}">
                <a16:creationId xmlns:a16="http://schemas.microsoft.com/office/drawing/2014/main" id="{BE828623-FCE4-45C0-E942-F933BAD10AD0}"/>
              </a:ext>
            </a:extLst>
          </p:cNvPr>
          <p:cNvSpPr txBox="1">
            <a:spLocks noChangeArrowheads="1"/>
          </p:cNvSpPr>
          <p:nvPr/>
        </p:nvSpPr>
        <p:spPr bwMode="auto">
          <a:xfrm>
            <a:off x="5303839" y="2924176"/>
            <a:ext cx="2232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800">
                <a:solidFill>
                  <a:schemeClr val="tx1"/>
                </a:solidFill>
                <a:latin typeface="微软雅黑" panose="020B0503020204020204" pitchFamily="34" charset="-122"/>
                <a:ea typeface="微软雅黑" panose="020B0503020204020204" pitchFamily="34" charset="-122"/>
              </a:rPr>
              <a:t>制造费用</a:t>
            </a:r>
          </a:p>
        </p:txBody>
      </p:sp>
      <p:sp>
        <p:nvSpPr>
          <p:cNvPr id="132100" name="Line 12">
            <a:extLst>
              <a:ext uri="{FF2B5EF4-FFF2-40B4-BE49-F238E27FC236}">
                <a16:creationId xmlns:a16="http://schemas.microsoft.com/office/drawing/2014/main" id="{2A3D95B7-46C6-B63F-A43F-AADE2E1991A4}"/>
              </a:ext>
            </a:extLst>
          </p:cNvPr>
          <p:cNvSpPr>
            <a:spLocks noChangeShapeType="1"/>
          </p:cNvSpPr>
          <p:nvPr/>
        </p:nvSpPr>
        <p:spPr bwMode="auto">
          <a:xfrm>
            <a:off x="2711451" y="3448050"/>
            <a:ext cx="6234113" cy="127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1" name="Line 13">
            <a:extLst>
              <a:ext uri="{FF2B5EF4-FFF2-40B4-BE49-F238E27FC236}">
                <a16:creationId xmlns:a16="http://schemas.microsoft.com/office/drawing/2014/main" id="{721EDDDF-E936-F628-7259-CFFA55F4548D}"/>
              </a:ext>
            </a:extLst>
          </p:cNvPr>
          <p:cNvSpPr>
            <a:spLocks noChangeShapeType="1"/>
          </p:cNvSpPr>
          <p:nvPr/>
        </p:nvSpPr>
        <p:spPr bwMode="auto">
          <a:xfrm>
            <a:off x="6070601" y="3476626"/>
            <a:ext cx="17463" cy="8096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2" name="Text Box 14">
            <a:extLst>
              <a:ext uri="{FF2B5EF4-FFF2-40B4-BE49-F238E27FC236}">
                <a16:creationId xmlns:a16="http://schemas.microsoft.com/office/drawing/2014/main" id="{D48BC41B-82E0-6B2E-1703-361DCBE39371}"/>
              </a:ext>
            </a:extLst>
          </p:cNvPr>
          <p:cNvSpPr txBox="1">
            <a:spLocks noChangeArrowheads="1"/>
          </p:cNvSpPr>
          <p:nvPr/>
        </p:nvSpPr>
        <p:spPr bwMode="auto">
          <a:xfrm>
            <a:off x="2711451" y="3722688"/>
            <a:ext cx="30972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latin typeface="微软雅黑" panose="020B0503020204020204" pitchFamily="34" charset="-122"/>
                <a:ea typeface="微软雅黑" panose="020B0503020204020204" pitchFamily="34" charset="-122"/>
              </a:rPr>
              <a:t>+(</a:t>
            </a:r>
            <a:r>
              <a:rPr lang="zh-CN" altLang="en-US" sz="2000" b="1">
                <a:solidFill>
                  <a:schemeClr val="tx1"/>
                </a:solidFill>
                <a:latin typeface="微软雅黑" panose="020B0503020204020204" pitchFamily="34" charset="-122"/>
                <a:ea typeface="微软雅黑" panose="020B0503020204020204" pitchFamily="34" charset="-122"/>
              </a:rPr>
              <a:t>发生各项间接费用</a:t>
            </a:r>
            <a:r>
              <a:rPr lang="en-US" altLang="zh-CN" sz="2000" b="1">
                <a:solidFill>
                  <a:schemeClr val="tx1"/>
                </a:solidFill>
                <a:latin typeface="微软雅黑" panose="020B0503020204020204" pitchFamily="34" charset="-122"/>
                <a:ea typeface="微软雅黑" panose="020B0503020204020204" pitchFamily="34" charset="-122"/>
              </a:rPr>
              <a:t>)</a:t>
            </a:r>
          </a:p>
        </p:txBody>
      </p:sp>
      <p:sp>
        <p:nvSpPr>
          <p:cNvPr id="132103" name="Text Box 15">
            <a:extLst>
              <a:ext uri="{FF2B5EF4-FFF2-40B4-BE49-F238E27FC236}">
                <a16:creationId xmlns:a16="http://schemas.microsoft.com/office/drawing/2014/main" id="{E05A6FDD-D7A7-014B-B61F-6D25BC6177EC}"/>
              </a:ext>
            </a:extLst>
          </p:cNvPr>
          <p:cNvSpPr txBox="1">
            <a:spLocks noChangeArrowheads="1"/>
          </p:cNvSpPr>
          <p:nvPr/>
        </p:nvSpPr>
        <p:spPr bwMode="auto">
          <a:xfrm>
            <a:off x="6088064" y="3722688"/>
            <a:ext cx="4040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en-US" altLang="zh-CN" sz="2000" b="1">
                <a:solidFill>
                  <a:schemeClr val="tx1"/>
                </a:solidFill>
                <a:ea typeface="黑体" panose="02010609060101010101" pitchFamily="49" charset="-122"/>
              </a:rPr>
              <a:t>-(</a:t>
            </a:r>
            <a:r>
              <a:rPr lang="zh-CN" altLang="en-US" sz="2000" b="1">
                <a:solidFill>
                  <a:schemeClr val="tx1"/>
                </a:solidFill>
                <a:ea typeface="黑体" panose="02010609060101010101" pitchFamily="49" charset="-122"/>
              </a:rPr>
              <a:t>分配计入成本核算对象的费用</a:t>
            </a:r>
            <a:r>
              <a:rPr lang="en-US" altLang="zh-CN" sz="2000" b="1">
                <a:solidFill>
                  <a:schemeClr val="tx1"/>
                </a:solidFill>
                <a:ea typeface="黑体" panose="02010609060101010101" pitchFamily="49" charset="-122"/>
              </a:rPr>
              <a:t>)</a:t>
            </a:r>
          </a:p>
        </p:txBody>
      </p:sp>
      <p:sp>
        <p:nvSpPr>
          <p:cNvPr id="132104" name="Line 16">
            <a:extLst>
              <a:ext uri="{FF2B5EF4-FFF2-40B4-BE49-F238E27FC236}">
                <a16:creationId xmlns:a16="http://schemas.microsoft.com/office/drawing/2014/main" id="{92E647AE-D648-7B42-2CE1-71649EC04D58}"/>
              </a:ext>
            </a:extLst>
          </p:cNvPr>
          <p:cNvSpPr>
            <a:spLocks noChangeShapeType="1"/>
          </p:cNvSpPr>
          <p:nvPr/>
        </p:nvSpPr>
        <p:spPr bwMode="auto">
          <a:xfrm flipV="1">
            <a:off x="5502275" y="4302125"/>
            <a:ext cx="113665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5" name="Text Box 17">
            <a:extLst>
              <a:ext uri="{FF2B5EF4-FFF2-40B4-BE49-F238E27FC236}">
                <a16:creationId xmlns:a16="http://schemas.microsoft.com/office/drawing/2014/main" id="{507F1CD4-1D8E-80ED-6188-9BB3AD7F209B}"/>
              </a:ext>
            </a:extLst>
          </p:cNvPr>
          <p:cNvSpPr txBox="1">
            <a:spLocks noChangeArrowheads="1"/>
          </p:cNvSpPr>
          <p:nvPr/>
        </p:nvSpPr>
        <p:spPr bwMode="auto">
          <a:xfrm>
            <a:off x="2063750" y="4775200"/>
            <a:ext cx="8135938"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制造费用是生产成本项目的归集科目，期末需按一定的方法分配至生产成本的各产品中，一般期末无余额。</a:t>
            </a:r>
            <a:endParaRPr lang="en-US" altLang="zh-CN" sz="2400">
              <a:solidFill>
                <a:schemeClr val="tx1"/>
              </a:solidFill>
              <a:latin typeface="微软雅黑" panose="020B0503020204020204" pitchFamily="34" charset="-122"/>
              <a:ea typeface="微软雅黑" panose="020B0503020204020204" pitchFamily="34" charset="-122"/>
            </a:endParaRPr>
          </a:p>
          <a:p>
            <a:pPr eaLnBrk="1" hangingPunct="1">
              <a:spcBef>
                <a:spcPct val="50000"/>
              </a:spcBef>
              <a:buClrTx/>
              <a:buFontTx/>
              <a:buNone/>
            </a:pPr>
            <a:r>
              <a:rPr lang="zh-CN" altLang="en-US" sz="2400">
                <a:solidFill>
                  <a:schemeClr val="tx1"/>
                </a:solidFill>
                <a:latin typeface="微软雅黑" panose="020B0503020204020204" pitchFamily="34" charset="-122"/>
                <a:ea typeface="微软雅黑" panose="020B0503020204020204" pitchFamily="34" charset="-122"/>
              </a:rPr>
              <a:t>季节性生产企业采用按年度计划分配率分配法除外。</a:t>
            </a:r>
            <a:endParaRPr lang="en-US" altLang="zh-CN" sz="2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E4BC6016-EB4D-899E-34A3-BD476BC0A38C}"/>
              </a:ext>
            </a:extLst>
          </p:cNvPr>
          <p:cNvSpPr>
            <a:spLocks noGrp="1" noChangeArrowheads="1"/>
          </p:cNvSpPr>
          <p:nvPr>
            <p:ph idx="1"/>
          </p:nvPr>
        </p:nvSpPr>
        <p:spPr>
          <a:xfrm>
            <a:off x="1774826" y="981076"/>
            <a:ext cx="8785225" cy="5400675"/>
          </a:xfrm>
        </p:spPr>
        <p:txBody>
          <a:bodyPr/>
          <a:lstStyle/>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生产车间发生的机物料消耗，借记本科目，贷记原材料等科目。</a:t>
            </a:r>
          </a:p>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生产车间管理人员的工资等职工薪酬，借记本科目，贷记应付职工薪酬科目。</a:t>
            </a:r>
          </a:p>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生产车间计提的固定资产折旧，借记本科目，贷记累计折旧。</a:t>
            </a:r>
          </a:p>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生产车间支付的办公费、水电费等，借记本科目，贷记银行存款。</a:t>
            </a:r>
          </a:p>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发生季节性的停工损失，借记本科目，贷记原材料、应付职工薪酬、银行存款等。</a:t>
            </a:r>
          </a:p>
          <a:p>
            <a:pPr marL="0" indent="0" algn="just">
              <a:lnSpc>
                <a:spcPct val="125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将制造费用分配计入有关的成本核算对象，借记生产成本（基本生产成本、辅助生产成本）科目，贷记本科目。</a:t>
            </a:r>
            <a:endParaRPr lang="en-US" altLang="zh-CN"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23" name="Rectangle 2">
            <a:extLst>
              <a:ext uri="{FF2B5EF4-FFF2-40B4-BE49-F238E27FC236}">
                <a16:creationId xmlns:a16="http://schemas.microsoft.com/office/drawing/2014/main" id="{EC8B9EDD-3667-3856-E93F-82B458DC428E}"/>
              </a:ext>
            </a:extLst>
          </p:cNvPr>
          <p:cNvSpPr>
            <a:spLocks noGrp="1" noChangeArrowheads="1"/>
          </p:cNvSpPr>
          <p:nvPr>
            <p:ph type="title"/>
          </p:nvPr>
        </p:nvSpPr>
        <p:spPr>
          <a:xfrm>
            <a:off x="1774826" y="333376"/>
            <a:ext cx="6861175" cy="823913"/>
          </a:xfrm>
        </p:spPr>
        <p:txBody>
          <a:bodyPr/>
          <a:lstStyle/>
          <a:p>
            <a:pPr eaLnBrk="1" hangingPunct="1"/>
            <a:r>
              <a:rPr lang="zh-CN" altLang="en-US" sz="3200">
                <a:latin typeface="微软雅黑" panose="020B0503020204020204" pitchFamily="34" charset="-122"/>
                <a:ea typeface="微软雅黑" panose="020B0503020204020204" pitchFamily="34" charset="-122"/>
              </a:rPr>
              <a:t>制造费用核算</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4941</TotalTime>
  <Words>12426</Words>
  <Application>Microsoft Office PowerPoint</Application>
  <PresentationFormat>宽屏</PresentationFormat>
  <Paragraphs>1480</Paragraphs>
  <Slides>197</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197</vt:i4>
      </vt:variant>
    </vt:vector>
  </HeadingPairs>
  <TitlesOfParts>
    <vt:vector size="210" baseType="lpstr">
      <vt:lpstr>等线</vt:lpstr>
      <vt:lpstr>等线 Light</vt:lpstr>
      <vt:lpstr>黑体</vt:lpstr>
      <vt:lpstr>微软雅黑</vt:lpstr>
      <vt:lpstr>Arial</vt:lpstr>
      <vt:lpstr>Century Gothic</vt:lpstr>
      <vt:lpstr>Tahoma</vt:lpstr>
      <vt:lpstr>Times New Roman</vt:lpstr>
      <vt:lpstr>Wingdings</vt:lpstr>
      <vt:lpstr>Wingdings 3</vt:lpstr>
      <vt:lpstr>Office 主题​​</vt:lpstr>
      <vt:lpstr>剪辑</vt:lpstr>
      <vt:lpstr>BMP 图象</vt:lpstr>
      <vt:lpstr>第三章   日常—企业基本经济业务的会计核算</vt:lpstr>
      <vt:lpstr> </vt:lpstr>
      <vt:lpstr>PowerPoint 演示文稿</vt:lpstr>
      <vt:lpstr> </vt:lpstr>
      <vt:lpstr> </vt:lpstr>
      <vt:lpstr>第一节  融资活动的会计核算</vt:lpstr>
      <vt:lpstr>3.1.1 股权融资的会计核算</vt:lpstr>
      <vt:lpstr>PowerPoint 演示文稿</vt:lpstr>
      <vt:lpstr>PowerPoint 演示文稿</vt:lpstr>
      <vt:lpstr>PowerPoint 演示文稿</vt:lpstr>
      <vt:lpstr>PowerPoint 演示文稿</vt:lpstr>
      <vt:lpstr>PowerPoint 演示文稿</vt:lpstr>
      <vt:lpstr>PowerPoint 演示文稿</vt:lpstr>
      <vt:lpstr>3.1.2 债权融资的会计核算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经营活动的会计核算</vt:lpstr>
      <vt:lpstr>PowerPoint 演示文稿</vt:lpstr>
      <vt:lpstr>PowerPoint 演示文稿</vt:lpstr>
      <vt:lpstr>1、购建固定资产的核算</vt:lpstr>
      <vt:lpstr>1、购建固定资产的核算</vt:lpstr>
      <vt:lpstr>1、购建固定资产的核算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2022年10月31日资产负债表</vt:lpstr>
      <vt:lpstr>PowerPoint 演示文稿</vt:lpstr>
      <vt:lpstr>PowerPoint 演示文稿</vt:lpstr>
      <vt:lpstr>2、材料购进的核算</vt:lpstr>
      <vt:lpstr>2、材料购进的核算</vt:lpstr>
      <vt:lpstr>2、材料购进的核算</vt:lpstr>
      <vt:lpstr>2、材料购进的核算</vt:lpstr>
      <vt:lpstr>2、材料购进的核算</vt:lpstr>
      <vt:lpstr>2、材料购进的核算</vt:lpstr>
      <vt:lpstr>2、材料购进的核算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生产产品的核算</vt:lpstr>
      <vt:lpstr>领用原材料</vt:lpstr>
      <vt:lpstr>PowerPoint 演示文稿</vt:lpstr>
      <vt:lpstr>PowerPoint 演示文稿</vt:lpstr>
      <vt:lpstr>PowerPoint 演示文稿</vt:lpstr>
      <vt:lpstr>PowerPoint 演示文稿</vt:lpstr>
      <vt:lpstr>PowerPoint 演示文稿</vt:lpstr>
      <vt:lpstr>职工薪酬核算</vt:lpstr>
      <vt:lpstr>职工薪酬核算</vt:lpstr>
      <vt:lpstr>PowerPoint 演示文稿</vt:lpstr>
      <vt:lpstr>PowerPoint 演示文稿</vt:lpstr>
      <vt:lpstr>固定资产折旧核算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相关费用核算</vt:lpstr>
      <vt:lpstr>支付期间与归属期间一致的费用的核算</vt:lpstr>
      <vt:lpstr>支付期间与归属期间一致的费用的核算</vt:lpstr>
      <vt:lpstr>支付期间与归属期间一致的费用的核算</vt:lpstr>
      <vt:lpstr>支付期间与归属期间一致的费用的核算</vt:lpstr>
      <vt:lpstr>PowerPoint 演示文稿</vt:lpstr>
      <vt:lpstr>PowerPoint 演示文稿</vt:lpstr>
      <vt:lpstr>PowerPoint 演示文稿</vt:lpstr>
      <vt:lpstr>支付期间与归属期间不一致的费用的核算</vt:lpstr>
      <vt:lpstr>支付期间与归属期间不一致的费用的核算</vt:lpstr>
      <vt:lpstr>PowerPoint 演示文稿</vt:lpstr>
      <vt:lpstr>PowerPoint 演示文稿</vt:lpstr>
      <vt:lpstr>PowerPoint 演示文稿</vt:lpstr>
      <vt:lpstr>完工入库，产成品成本核算</vt:lpstr>
      <vt:lpstr>PowerPoint 演示文稿</vt:lpstr>
      <vt:lpstr>制造费用核算</vt:lpstr>
      <vt:lpstr>制造费用分配方法</vt:lpstr>
      <vt:lpstr>PowerPoint 演示文稿</vt:lpstr>
      <vt:lpstr>PowerPoint 演示文稿</vt:lpstr>
      <vt:lpstr>PowerPoint 演示文稿</vt:lpstr>
      <vt:lpstr>PowerPoint 演示文稿</vt:lpstr>
      <vt:lpstr>3.2.3、销售核算</vt:lpstr>
      <vt:lpstr>销售业务的核算</vt:lpstr>
      <vt:lpstr>主营业务收支核算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其他业务收支核算</vt:lpstr>
      <vt:lpstr>PowerPoint 演示文稿</vt:lpstr>
      <vt:lpstr>PowerPoint 演示文稿</vt:lpstr>
      <vt:lpstr>PowerPoint 演示文稿</vt:lpstr>
      <vt:lpstr>PowerPoint 演示文稿</vt:lpstr>
      <vt:lpstr>3.2.4、营业外收支的核算</vt:lpstr>
      <vt:lpstr>营业外收支的核算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3.2.5、应交税费的核算</vt:lpstr>
      <vt:lpstr>PowerPoint 演示文稿</vt:lpstr>
      <vt:lpstr>PowerPoint 演示文稿</vt:lpstr>
      <vt:lpstr>PowerPoint 演示文稿</vt:lpstr>
      <vt:lpstr>PowerPoint 演示文稿</vt:lpstr>
      <vt:lpstr>PowerPoint 演示文稿</vt:lpstr>
      <vt:lpstr>第三节 投资活动的会计核算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利润形成与分配的核算</vt:lpstr>
      <vt:lpstr>一、利润形成的核算</vt:lpstr>
      <vt:lpstr>核算</vt:lpstr>
      <vt:lpstr>核算</vt:lpstr>
      <vt:lpstr>PowerPoint 演示文稿</vt:lpstr>
      <vt:lpstr>二、所得税的核算</vt:lpstr>
      <vt:lpstr>所得税计算  应纳税所得额=税前会计利润 + 税法规定应予调整的金额  应交所得税=应纳税所得额*所得税税率</vt:lpstr>
      <vt:lpstr>PowerPoint 演示文稿</vt:lpstr>
      <vt:lpstr>PowerPoint 演示文稿</vt:lpstr>
      <vt:lpstr>三、利润分配的核算</vt:lpstr>
      <vt:lpstr>三、利润分配的核算</vt:lpstr>
      <vt:lpstr>三、利润分配的核算</vt:lpstr>
      <vt:lpstr>三、利润分配的核算</vt:lpstr>
      <vt:lpstr>PowerPoint 演示文稿</vt:lpstr>
      <vt:lpstr>三、利润分配的核算</vt:lpstr>
      <vt:lpstr>PowerPoint 演示文稿</vt:lpstr>
      <vt:lpstr>PowerPoint 演示文稿</vt:lpstr>
      <vt:lpstr>PowerPoint 演示文稿</vt:lpstr>
      <vt:lpstr>综合练习题</vt:lpstr>
      <vt:lpstr>PowerPoint 演示文稿</vt:lpstr>
      <vt:lpstr>答案</vt:lpstr>
      <vt:lpstr>PowerPoint 演示文稿</vt:lpstr>
      <vt:lpstr>PowerPoint 演示文稿</vt:lpstr>
      <vt:lpstr>PowerPoint 演示文稿</vt:lpstr>
      <vt:lpstr>第五节   会计凭证填制与审核</vt:lpstr>
      <vt:lpstr>PowerPoint 演示文稿</vt:lpstr>
      <vt:lpstr>PowerPoint 演示文稿</vt:lpstr>
      <vt:lpstr>1、原始凭证</vt:lpstr>
      <vt:lpstr>PowerPoint 演示文稿</vt:lpstr>
      <vt:lpstr>2、记账凭证</vt:lpstr>
      <vt:lpstr>PowerPoint 演示文稿</vt:lpstr>
      <vt:lpstr>收款凭证</vt:lpstr>
      <vt:lpstr>PowerPoint 演示文稿</vt:lpstr>
      <vt:lpstr>PowerPoint 演示文稿</vt:lpstr>
      <vt:lpstr>付款凭证</vt:lpstr>
      <vt:lpstr>PowerPoint 演示文稿</vt:lpstr>
      <vt:lpstr>PowerPoint 演示文稿</vt:lpstr>
      <vt:lpstr>PowerPoint 演示文稿</vt:lpstr>
      <vt:lpstr>转账凭证</vt:lpstr>
      <vt:lpstr>PowerPoint 演示文稿</vt:lpstr>
      <vt:lpstr>PowerPoint 演示文稿</vt:lpstr>
      <vt:lpstr>（二）会计凭证的作用</vt:lpstr>
      <vt:lpstr>（三）原始凭证的填制与审核 </vt:lpstr>
      <vt:lpstr>（三）原始凭证的填制与审核 </vt:lpstr>
      <vt:lpstr>（三）原始凭证的填制与审核 </vt:lpstr>
      <vt:lpstr>（四）记账凭证的填制与审核  </vt:lpstr>
      <vt:lpstr>（四）记账凭证的填制与审核  </vt:lpstr>
      <vt:lpstr>（四）记账凭证的填制与审核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企业基本经济业务的会计核算</dc:title>
  <dc:creator>guo hj</dc:creator>
  <cp:lastModifiedBy>guo hj</cp:lastModifiedBy>
  <cp:revision>16</cp:revision>
  <dcterms:created xsi:type="dcterms:W3CDTF">2022-10-03T07:39:09Z</dcterms:created>
  <dcterms:modified xsi:type="dcterms:W3CDTF">2023-04-11T12:39:31Z</dcterms:modified>
</cp:coreProperties>
</file>