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811" r:id="rId2"/>
    <p:sldId id="1065" r:id="rId3"/>
    <p:sldId id="669" r:id="rId4"/>
    <p:sldId id="670" r:id="rId5"/>
    <p:sldId id="671" r:id="rId6"/>
    <p:sldId id="996" r:id="rId7"/>
    <p:sldId id="1076" r:id="rId8"/>
    <p:sldId id="997" r:id="rId9"/>
    <p:sldId id="1068" r:id="rId10"/>
    <p:sldId id="1075" r:id="rId11"/>
    <p:sldId id="998" r:id="rId12"/>
    <p:sldId id="999" r:id="rId13"/>
    <p:sldId id="1000" r:id="rId14"/>
    <p:sldId id="1001" r:id="rId15"/>
    <p:sldId id="437" r:id="rId16"/>
    <p:sldId id="438" r:id="rId17"/>
    <p:sldId id="439" r:id="rId18"/>
    <p:sldId id="440" r:id="rId19"/>
    <p:sldId id="441" r:id="rId20"/>
    <p:sldId id="442" r:id="rId21"/>
    <p:sldId id="1006" r:id="rId22"/>
    <p:sldId id="1049" r:id="rId23"/>
    <p:sldId id="1007" r:id="rId24"/>
    <p:sldId id="1008" r:id="rId25"/>
    <p:sldId id="1009" r:id="rId26"/>
    <p:sldId id="1011" r:id="rId27"/>
    <p:sldId id="1050" r:id="rId28"/>
    <p:sldId id="1013" r:id="rId29"/>
    <p:sldId id="1014" r:id="rId30"/>
    <p:sldId id="1015" r:id="rId31"/>
    <p:sldId id="1016" r:id="rId32"/>
    <p:sldId id="1017" r:id="rId33"/>
    <p:sldId id="1019" r:id="rId34"/>
    <p:sldId id="1020" r:id="rId35"/>
    <p:sldId id="1055" r:id="rId36"/>
    <p:sldId id="1056" r:id="rId37"/>
    <p:sldId id="1053" r:id="rId38"/>
    <p:sldId id="1054" r:id="rId39"/>
    <p:sldId id="1023" r:id="rId40"/>
    <p:sldId id="1052" r:id="rId41"/>
    <p:sldId id="1021" r:id="rId42"/>
    <p:sldId id="1051" r:id="rId43"/>
    <p:sldId id="1030" r:id="rId44"/>
    <p:sldId id="1057" r:id="rId45"/>
    <p:sldId id="1059" r:id="rId46"/>
    <p:sldId id="1080" r:id="rId47"/>
    <p:sldId id="1081" r:id="rId48"/>
    <p:sldId id="1060" r:id="rId49"/>
    <p:sldId id="1034" r:id="rId50"/>
    <p:sldId id="1058" r:id="rId51"/>
    <p:sldId id="1038" r:id="rId52"/>
    <p:sldId id="394" r:id="rId53"/>
    <p:sldId id="281" r:id="rId54"/>
    <p:sldId id="475" r:id="rId55"/>
    <p:sldId id="388" r:id="rId56"/>
    <p:sldId id="389" r:id="rId57"/>
    <p:sldId id="474" r:id="rId58"/>
    <p:sldId id="476" r:id="rId59"/>
    <p:sldId id="1044" r:id="rId60"/>
    <p:sldId id="392" r:id="rId61"/>
    <p:sldId id="477" r:id="rId62"/>
    <p:sldId id="375" r:id="rId63"/>
    <p:sldId id="376" r:id="rId64"/>
    <p:sldId id="1082" r:id="rId65"/>
    <p:sldId id="373" r:id="rId66"/>
    <p:sldId id="386" r:id="rId67"/>
    <p:sldId id="1048" r:id="rId68"/>
    <p:sldId id="1078" r:id="rId69"/>
    <p:sldId id="1079" r:id="rId70"/>
    <p:sldId id="1083" r:id="rId71"/>
    <p:sldId id="738"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81325-822F-4E3A-BB4F-73BE376386C8}"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494B-FC34-4F9D-945F-5DD3EEE28B7C}" type="slidenum">
              <a:rPr lang="zh-CN" altLang="en-US" smtClean="0"/>
              <a:t>‹#›</a:t>
            </a:fld>
            <a:endParaRPr lang="zh-CN" altLang="en-US"/>
          </a:p>
        </p:txBody>
      </p:sp>
    </p:spTree>
    <p:extLst>
      <p:ext uri="{BB962C8B-B14F-4D97-AF65-F5344CB8AC3E}">
        <p14:creationId xmlns:p14="http://schemas.microsoft.com/office/powerpoint/2010/main" val="169478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B48AC1B-35B7-84DC-38C8-CBD17E223B5B}"/>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DE7DED02-3F32-E14E-F6CE-A3A02B810476}"/>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82D5568B-F48F-6613-B93F-BD7BF11B043B}"/>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B3FB584-B178-4D40-A3D2-9A770BEAA213}" type="slidenum">
              <a:rPr lang="en-US" altLang="zh-CN">
                <a:latin typeface="等线" panose="02010600030101010101" pitchFamily="2" charset="-122"/>
              </a:rPr>
              <a:pPr/>
              <a:t>1</a:t>
            </a:fld>
            <a:endParaRPr lang="en-US" altLang="zh-CN" dirty="0">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62DC97D6-E933-741D-B766-06A3F56B6857}"/>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23F6B8FD-97F5-A74A-FF9A-84A84983106A}"/>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538A2191-0720-7BFE-2930-D8345EE1163C}"/>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DB84B2F-3A8A-4A8C-9327-07411FC8F2BC}" type="slidenum">
              <a:rPr lang="en-US" altLang="zh-CN">
                <a:latin typeface="等线" panose="02010600030101010101" pitchFamily="2" charset="-122"/>
              </a:rPr>
              <a:pPr/>
              <a:t>8</a:t>
            </a:fld>
            <a:endParaRPr lang="en-US" altLang="zh-CN">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23777F-6E6F-472F-B78B-43D809252EEF}" type="slidenum">
              <a:rPr lang="zh-CN" altLang="en-US" smtClean="0"/>
              <a:t>63</a:t>
            </a:fld>
            <a:endParaRPr lang="zh-CN" altLang="en-US"/>
          </a:p>
        </p:txBody>
      </p:sp>
    </p:spTree>
    <p:extLst>
      <p:ext uri="{BB962C8B-B14F-4D97-AF65-F5344CB8AC3E}">
        <p14:creationId xmlns:p14="http://schemas.microsoft.com/office/powerpoint/2010/main" val="4255336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薄利多销    </a:t>
            </a:r>
          </a:p>
        </p:txBody>
      </p:sp>
      <p:sp>
        <p:nvSpPr>
          <p:cNvPr id="4" name="灯片编号占位符 3"/>
          <p:cNvSpPr>
            <a:spLocks noGrp="1"/>
          </p:cNvSpPr>
          <p:nvPr>
            <p:ph type="sldNum" sz="quarter" idx="5"/>
          </p:nvPr>
        </p:nvSpPr>
        <p:spPr/>
        <p:txBody>
          <a:bodyPr/>
          <a:lstStyle/>
          <a:p>
            <a:fld id="{2E23777F-6E6F-472F-B78B-43D809252EEF}" type="slidenum">
              <a:rPr lang="zh-CN" altLang="en-US" smtClean="0"/>
              <a:t>65</a:t>
            </a:fld>
            <a:endParaRPr lang="zh-CN" altLang="en-US"/>
          </a:p>
        </p:txBody>
      </p:sp>
    </p:spTree>
    <p:extLst>
      <p:ext uri="{BB962C8B-B14F-4D97-AF65-F5344CB8AC3E}">
        <p14:creationId xmlns:p14="http://schemas.microsoft.com/office/powerpoint/2010/main" val="41054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11D8C-731F-7109-E392-69F2EB7551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55AED9-9F99-08A1-FE2E-C297A24F4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FDD42B-7866-A3F5-6E50-DBDAF508CA6D}"/>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FEA447C1-3171-4424-CB7F-48F3325DD3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F2FC1F-F603-FF6D-489A-899154521A5C}"/>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233276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F7B5F-81FF-EE19-6A09-8A465A25F5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AB8CFC-B9C8-BF04-7766-EB87C63F76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4B438C-849C-1AA9-76B4-4F2C11E05B1E}"/>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0834A97D-079A-AD80-035E-68DFE1320B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9C3B5-174A-511B-D37F-E83382B4F3E7}"/>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230539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3F18F4-8DED-251C-A2FB-6A952C4751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26F264-25D0-59F9-B0DF-03D2BA6B783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90032A-0929-D474-AEE0-904AB9C3296E}"/>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D712FEF6-E238-E355-5A3A-03225F66A5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9E7BA-3896-10CF-0748-ED979A9D1587}"/>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61517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模板二">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C2B4A-10F0-B742-93EF-1A4A5C8D6E2B}"/>
              </a:ext>
            </a:extLst>
          </p:cNvPr>
          <p:cNvSpPr/>
          <p:nvPr/>
        </p:nvSpPr>
        <p:spPr>
          <a:xfrm>
            <a:off x="239185" y="436563"/>
            <a:ext cx="400049" cy="400050"/>
          </a:xfrm>
          <a:prstGeom prst="rect">
            <a:avLst/>
          </a:prstGeom>
          <a:solidFill>
            <a:srgbClr val="EB7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 name="矩形 2">
            <a:extLst>
              <a:ext uri="{FF2B5EF4-FFF2-40B4-BE49-F238E27FC236}">
                <a16:creationId xmlns:a16="http://schemas.microsoft.com/office/drawing/2014/main" id="{91F7CB08-B23B-761C-5E35-74BACE58A498}"/>
              </a:ext>
            </a:extLst>
          </p:cNvPr>
          <p:cNvSpPr/>
          <p:nvPr/>
        </p:nvSpPr>
        <p:spPr>
          <a:xfrm>
            <a:off x="594784" y="214313"/>
            <a:ext cx="220133" cy="222250"/>
          </a:xfrm>
          <a:prstGeom prst="rect">
            <a:avLst/>
          </a:prstGeom>
          <a:solidFill>
            <a:srgbClr val="DF4D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Tree>
    <p:extLst>
      <p:ext uri="{BB962C8B-B14F-4D97-AF65-F5344CB8AC3E}">
        <p14:creationId xmlns:p14="http://schemas.microsoft.com/office/powerpoint/2010/main" val="329629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C99E-6642-3E48-B121-89B99CF3A2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DBAD7D-298F-1CFD-3885-07BDD461CA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5EF97C-2D77-9943-1A28-F7202A664A39}"/>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50BBB7B7-B4D9-54F3-403C-B57301897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39E0A-2C77-D7A3-A685-12CA70C8804D}"/>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97938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510A2-7FF4-F88E-7A6B-A49105A538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EDF99D-634E-5091-DA9B-AE0C7CA11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D0686A-5A00-9AFC-41F1-76CE2BBB513D}"/>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3CC858AE-2B08-8491-7E19-45A090D48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BD544-FC25-309C-A70B-B3D251C05297}"/>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4101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02990-6852-8DF2-58F6-9ACA2F15B7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C2A9E2-CDBF-7AE7-A93C-4E22D98639D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421AD3-B574-25AF-DAB1-9D54AFC300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B3C4CD-F583-5DE5-6748-1704B47E43CD}"/>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F5B864B3-851F-C39D-1D77-C29BC06311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CD2511-3A32-7D65-56A0-E015C71C98BD}"/>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410407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50131-29D6-E38B-F817-4FC5578929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905CD6-41BE-B1AC-4744-E596304F0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CE23F-9824-712E-02F1-78CD42500C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F61F70-B3CD-2CF0-2BB2-0064B7270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7EA2CD-B2B4-F98C-F799-11DB090B51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E235E4D-235E-EA29-77A7-1CE9CB4B9D94}"/>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2BE5D246-7B08-056D-B00D-0454909982C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C5A244-46A2-542A-2146-D4317D4A339D}"/>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154637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2173B-0975-B3E8-48AC-82FC6FD627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80A72-9D4D-A780-F4FC-7BAE43485F15}"/>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9B25203C-9279-2DCD-9355-EA31A6C409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A97E5D-2476-B799-0F56-67818213A60C}"/>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323800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08EBD2-91E6-B42D-52CA-E5DC349A02F7}"/>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15731F34-4388-BF83-EF1E-FF11D7A1D4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5A19BD-78DC-48FF-60FC-3C3C481D4D56}"/>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154661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27AA2-67FB-CCE0-6996-524DEEDD0E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8DAAE3-F836-EF7D-07B5-32578CB7A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FE2143-FCD1-FC00-80A0-6C315D1BE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92F210-9BC3-5CB6-688E-7A2297A3E89B}"/>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E1C5AE62-AD2C-2A19-377E-5EEBD4BAE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10F37D-A780-B16A-E08D-28D25D428FB2}"/>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214011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C2AFC-1F6A-A9BA-EB8F-4676CEC517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1DE76B-E4FF-768D-3DA2-E2991D569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CC7D8A-7E8F-C602-7EBB-63A5817A1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F784EC-AB6E-7B74-F9A5-CAD19BD1DE77}"/>
              </a:ext>
            </a:extLst>
          </p:cNvPr>
          <p:cNvSpPr>
            <a:spLocks noGrp="1"/>
          </p:cNvSpPr>
          <p:nvPr>
            <p:ph type="dt" sz="half" idx="10"/>
          </p:nvPr>
        </p:nvSpPr>
        <p:spPr/>
        <p:txBody>
          <a:bodyPr/>
          <a:lstStyle/>
          <a:p>
            <a:fld id="{7D153659-D2C3-4796-B4E8-65C5AEDDB12F}"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41E70F4E-46F7-3AC1-3A5A-C06ACA54D2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DFE6C2-CAFD-67AC-662B-F4B9EC3431FF}"/>
              </a:ext>
            </a:extLst>
          </p:cNvPr>
          <p:cNvSpPr>
            <a:spLocks noGrp="1"/>
          </p:cNvSpPr>
          <p:nvPr>
            <p:ph type="sldNum" sz="quarter" idx="12"/>
          </p:nvPr>
        </p:nvSpPr>
        <p:spPr/>
        <p:txBody>
          <a:body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232084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57D71D-F6BC-D63F-8B79-AC90A7EC0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71F52A-E0CB-9922-7759-2459CA0C4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5FF061-F9F6-051E-81CF-DB62A6014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53659-D2C3-4796-B4E8-65C5AEDDB12F}"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503FB3E1-9F50-60E9-E916-02A6141FA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B5B39E-E970-E5DB-D809-4637FFD88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0C91E-1397-4EB8-A102-FA8F9EB63E78}" type="slidenum">
              <a:rPr lang="zh-CN" altLang="en-US" smtClean="0"/>
              <a:t>‹#›</a:t>
            </a:fld>
            <a:endParaRPr lang="zh-CN" altLang="en-US"/>
          </a:p>
        </p:txBody>
      </p:sp>
    </p:spTree>
    <p:extLst>
      <p:ext uri="{BB962C8B-B14F-4D97-AF65-F5344CB8AC3E}">
        <p14:creationId xmlns:p14="http://schemas.microsoft.com/office/powerpoint/2010/main" val="187436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5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tmp"/><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tmp"/></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EA2291-19B3-54D1-7A64-25522776ABCF}"/>
              </a:ext>
            </a:extLst>
          </p:cNvPr>
          <p:cNvSpPr>
            <a:spLocks noGrp="1" noChangeArrowheads="1"/>
          </p:cNvSpPr>
          <p:nvPr>
            <p:ph type="ctrTitle" idx="4294967295"/>
          </p:nvPr>
        </p:nvSpPr>
        <p:spPr>
          <a:xfrm>
            <a:off x="2208214" y="2133600"/>
            <a:ext cx="7920037" cy="3455988"/>
          </a:xfrm>
        </p:spPr>
        <p:txBody>
          <a:bodyPr/>
          <a:lstStyle/>
          <a:p>
            <a:pPr algn="ctr" eaLnBrk="1" hangingPunct="1"/>
            <a:r>
              <a:rPr lang="zh-CN" altLang="en-US" sz="4000">
                <a:latin typeface="微软雅黑" panose="020B0503020204020204" pitchFamily="34" charset="-122"/>
                <a:ea typeface="微软雅黑" panose="020B0503020204020204" pitchFamily="34" charset="-122"/>
              </a:rPr>
              <a:t>第九章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财务报表分析</a:t>
            </a:r>
          </a:p>
        </p:txBody>
      </p:sp>
      <p:pic>
        <p:nvPicPr>
          <p:cNvPr id="20483" name="图片 3">
            <a:extLst>
              <a:ext uri="{FF2B5EF4-FFF2-40B4-BE49-F238E27FC236}">
                <a16:creationId xmlns:a16="http://schemas.microsoft.com/office/drawing/2014/main" id="{0B9156A3-31E3-E502-B2AD-C72B0DE82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6D184A-B765-1751-CAC2-9B470F8065A1}"/>
              </a:ext>
            </a:extLst>
          </p:cNvPr>
          <p:cNvSpPr txBox="1"/>
          <p:nvPr/>
        </p:nvSpPr>
        <p:spPr>
          <a:xfrm>
            <a:off x="2312988" y="1249363"/>
            <a:ext cx="5122862" cy="662554"/>
          </a:xfrm>
          <a:prstGeom prst="rect">
            <a:avLst/>
          </a:prstGeom>
          <a:noFill/>
        </p:spPr>
        <p:txBody>
          <a:bodyPr>
            <a:spAutoFit/>
          </a:bodyPr>
          <a:lstStyle/>
          <a:p>
            <a:pPr fontAlgn="auto">
              <a:lnSpc>
                <a:spcPct val="150000"/>
              </a:lnSpc>
              <a:defRPr/>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财务报表分析的特征</a:t>
            </a:r>
          </a:p>
        </p:txBody>
      </p:sp>
      <p:grpSp>
        <p:nvGrpSpPr>
          <p:cNvPr id="34819" name="组合 36">
            <a:extLst>
              <a:ext uri="{FF2B5EF4-FFF2-40B4-BE49-F238E27FC236}">
                <a16:creationId xmlns:a16="http://schemas.microsoft.com/office/drawing/2014/main" id="{7B20A0D0-00B4-F8E0-8196-518CECD491ED}"/>
              </a:ext>
            </a:extLst>
          </p:cNvPr>
          <p:cNvGrpSpPr>
            <a:grpSpLocks/>
          </p:cNvGrpSpPr>
          <p:nvPr/>
        </p:nvGrpSpPr>
        <p:grpSpPr bwMode="auto">
          <a:xfrm>
            <a:off x="2320926" y="2373313"/>
            <a:ext cx="7110413" cy="2908300"/>
            <a:chOff x="1983" y="1246"/>
            <a:chExt cx="7025" cy="6107"/>
          </a:xfrm>
        </p:grpSpPr>
        <p:sp>
          <p:nvSpPr>
            <p:cNvPr id="6" name="任意多边形 5">
              <a:extLst>
                <a:ext uri="{FF2B5EF4-FFF2-40B4-BE49-F238E27FC236}">
                  <a16:creationId xmlns:a16="http://schemas.microsoft.com/office/drawing/2014/main" id="{BD2744B9-0213-5DD9-2218-D969536FEF11}"/>
                </a:ext>
              </a:extLst>
            </p:cNvPr>
            <p:cNvSpPr/>
            <p:nvPr/>
          </p:nvSpPr>
          <p:spPr>
            <a:xfrm>
              <a:off x="2588" y="1246"/>
              <a:ext cx="6335" cy="1183"/>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12" name="椭圆 11">
              <a:extLst>
                <a:ext uri="{FF2B5EF4-FFF2-40B4-BE49-F238E27FC236}">
                  <a16:creationId xmlns:a16="http://schemas.microsoft.com/office/drawing/2014/main" id="{8BC1BE16-B781-7462-F5C6-1A4A6428A3B1}"/>
                </a:ext>
              </a:extLst>
            </p:cNvPr>
            <p:cNvSpPr/>
            <p:nvPr/>
          </p:nvSpPr>
          <p:spPr>
            <a:xfrm>
              <a:off x="1983" y="1246"/>
              <a:ext cx="1183" cy="1183"/>
            </a:xfrm>
            <a:prstGeom prst="ellipse">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HK" sz="3000" noProof="1">
                  <a:latin typeface="微软雅黑" panose="020B0503020204020204" pitchFamily="34" charset="-122"/>
                  <a:ea typeface="微软雅黑" panose="020B0503020204020204" pitchFamily="34" charset="-122"/>
                </a:rPr>
                <a:t>1</a:t>
              </a:r>
              <a:endParaRPr lang="zh-HK" altLang="en-US" sz="3000" noProof="1">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8BBA9074-1F26-E386-EFC1-D92CDE8710C6}"/>
                </a:ext>
              </a:extLst>
            </p:cNvPr>
            <p:cNvSpPr/>
            <p:nvPr/>
          </p:nvSpPr>
          <p:spPr>
            <a:xfrm>
              <a:off x="2065" y="1329"/>
              <a:ext cx="1019" cy="101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14" name="任意多边形 13">
              <a:extLst>
                <a:ext uri="{FF2B5EF4-FFF2-40B4-BE49-F238E27FC236}">
                  <a16:creationId xmlns:a16="http://schemas.microsoft.com/office/drawing/2014/main" id="{CFA83363-DE0A-2475-37F0-4BDA08C5C77F}"/>
                </a:ext>
              </a:extLst>
            </p:cNvPr>
            <p:cNvSpPr/>
            <p:nvPr/>
          </p:nvSpPr>
          <p:spPr>
            <a:xfrm>
              <a:off x="2588" y="2889"/>
              <a:ext cx="6335" cy="118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15" name="椭圆 14">
              <a:extLst>
                <a:ext uri="{FF2B5EF4-FFF2-40B4-BE49-F238E27FC236}">
                  <a16:creationId xmlns:a16="http://schemas.microsoft.com/office/drawing/2014/main" id="{132016EB-E40B-1A91-A85D-F87FF75C04F7}"/>
                </a:ext>
              </a:extLst>
            </p:cNvPr>
            <p:cNvSpPr/>
            <p:nvPr/>
          </p:nvSpPr>
          <p:spPr>
            <a:xfrm>
              <a:off x="1983" y="2889"/>
              <a:ext cx="1183" cy="1180"/>
            </a:xfrm>
            <a:prstGeom prst="ellipse">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HK" sz="3000" noProof="1">
                  <a:latin typeface="微软雅黑" panose="020B0503020204020204" pitchFamily="34" charset="-122"/>
                  <a:ea typeface="微软雅黑" panose="020B0503020204020204" pitchFamily="34" charset="-122"/>
                </a:rPr>
                <a:t>2</a:t>
              </a:r>
              <a:endParaRPr lang="zh-HK" altLang="en-US" sz="3000" noProof="1">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A4A1D57-4779-A518-BBE1-771D311247A1}"/>
                </a:ext>
              </a:extLst>
            </p:cNvPr>
            <p:cNvSpPr/>
            <p:nvPr/>
          </p:nvSpPr>
          <p:spPr>
            <a:xfrm>
              <a:off x="2065" y="2969"/>
              <a:ext cx="1019" cy="102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17" name="任意多边形 16">
              <a:extLst>
                <a:ext uri="{FF2B5EF4-FFF2-40B4-BE49-F238E27FC236}">
                  <a16:creationId xmlns:a16="http://schemas.microsoft.com/office/drawing/2014/main" id="{E61A205A-DDFF-BCB5-7A05-EE4493CF39A2}"/>
                </a:ext>
              </a:extLst>
            </p:cNvPr>
            <p:cNvSpPr/>
            <p:nvPr/>
          </p:nvSpPr>
          <p:spPr>
            <a:xfrm>
              <a:off x="2672" y="4530"/>
              <a:ext cx="6335" cy="1183"/>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24" name="椭圆 23">
              <a:extLst>
                <a:ext uri="{FF2B5EF4-FFF2-40B4-BE49-F238E27FC236}">
                  <a16:creationId xmlns:a16="http://schemas.microsoft.com/office/drawing/2014/main" id="{3358977C-1A79-7781-1D1E-6D7B6B30B307}"/>
                </a:ext>
              </a:extLst>
            </p:cNvPr>
            <p:cNvSpPr/>
            <p:nvPr/>
          </p:nvSpPr>
          <p:spPr>
            <a:xfrm>
              <a:off x="2065" y="4530"/>
              <a:ext cx="1184" cy="1183"/>
            </a:xfrm>
            <a:prstGeom prst="ellipse">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HK" sz="3000" noProof="1">
                  <a:latin typeface="微软雅黑" panose="020B0503020204020204" pitchFamily="34" charset="-122"/>
                  <a:ea typeface="微软雅黑" panose="020B0503020204020204" pitchFamily="34" charset="-122"/>
                </a:rPr>
                <a:t>3</a:t>
              </a:r>
              <a:endParaRPr lang="zh-HK" altLang="en-US" sz="3000" noProof="1">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B1C9B55C-4683-BFA4-4C15-447C95225B87}"/>
                </a:ext>
              </a:extLst>
            </p:cNvPr>
            <p:cNvSpPr/>
            <p:nvPr/>
          </p:nvSpPr>
          <p:spPr>
            <a:xfrm>
              <a:off x="2148" y="4610"/>
              <a:ext cx="1018" cy="102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29" name="任意多边形 28">
              <a:extLst>
                <a:ext uri="{FF2B5EF4-FFF2-40B4-BE49-F238E27FC236}">
                  <a16:creationId xmlns:a16="http://schemas.microsoft.com/office/drawing/2014/main" id="{026D1336-0A9B-8E80-C763-ECDAF3A06EFF}"/>
                </a:ext>
              </a:extLst>
            </p:cNvPr>
            <p:cNvSpPr/>
            <p:nvPr/>
          </p:nvSpPr>
          <p:spPr>
            <a:xfrm>
              <a:off x="2588" y="6170"/>
              <a:ext cx="6335" cy="1183"/>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30" name="椭圆 29">
              <a:extLst>
                <a:ext uri="{FF2B5EF4-FFF2-40B4-BE49-F238E27FC236}">
                  <a16:creationId xmlns:a16="http://schemas.microsoft.com/office/drawing/2014/main" id="{43E7E021-8C02-BE18-D601-4E6AEB5E8C06}"/>
                </a:ext>
              </a:extLst>
            </p:cNvPr>
            <p:cNvSpPr/>
            <p:nvPr/>
          </p:nvSpPr>
          <p:spPr>
            <a:xfrm>
              <a:off x="1983" y="6170"/>
              <a:ext cx="1183" cy="1183"/>
            </a:xfrm>
            <a:prstGeom prst="ellipse">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HK" sz="3000" noProof="1">
                  <a:latin typeface="微软雅黑" panose="020B0503020204020204" pitchFamily="34" charset="-122"/>
                  <a:ea typeface="微软雅黑" panose="020B0503020204020204" pitchFamily="34" charset="-122"/>
                </a:rPr>
                <a:t>4</a:t>
              </a:r>
              <a:endParaRPr lang="zh-HK" altLang="en-US" sz="3000" noProof="1">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90690DB4-F79F-8C14-AC7A-505AEA913607}"/>
                </a:ext>
              </a:extLst>
            </p:cNvPr>
            <p:cNvSpPr/>
            <p:nvPr/>
          </p:nvSpPr>
          <p:spPr>
            <a:xfrm>
              <a:off x="2065" y="6253"/>
              <a:ext cx="1019" cy="101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HK" altLang="en-US" sz="1350" noProof="1"/>
            </a:p>
          </p:txBody>
        </p:sp>
        <p:sp>
          <p:nvSpPr>
            <p:cNvPr id="34832" name="文本框 31">
              <a:extLst>
                <a:ext uri="{FF2B5EF4-FFF2-40B4-BE49-F238E27FC236}">
                  <a16:creationId xmlns:a16="http://schemas.microsoft.com/office/drawing/2014/main" id="{B7346588-3566-B083-761E-31F7ECD084FE}"/>
                </a:ext>
              </a:extLst>
            </p:cNvPr>
            <p:cNvSpPr>
              <a:spLocks noChangeArrowheads="1"/>
            </p:cNvSpPr>
            <p:nvPr/>
          </p:nvSpPr>
          <p:spPr bwMode="auto">
            <a:xfrm>
              <a:off x="3310" y="1247"/>
              <a:ext cx="5679"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a:lnSpc>
                  <a:spcPct val="150000"/>
                </a:lnSpc>
                <a:spcBef>
                  <a:spcPct val="0"/>
                </a:spcBef>
                <a:buClrTx/>
                <a:buFontTx/>
                <a:buNone/>
              </a:pPr>
              <a:r>
                <a:rPr lang="zh-CN" altLang="en-US" sz="15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各财务报表分析主体所要求得到的信息大部分都是面向未来的</a:t>
              </a:r>
            </a:p>
          </p:txBody>
        </p:sp>
        <p:sp>
          <p:nvSpPr>
            <p:cNvPr id="34833" name="文本框 32">
              <a:extLst>
                <a:ext uri="{FF2B5EF4-FFF2-40B4-BE49-F238E27FC236}">
                  <a16:creationId xmlns:a16="http://schemas.microsoft.com/office/drawing/2014/main" id="{8B6A2402-04AE-CE7A-5FAE-5366FA598E4E}"/>
                </a:ext>
              </a:extLst>
            </p:cNvPr>
            <p:cNvSpPr txBox="1">
              <a:spLocks noChangeArrowheads="1"/>
            </p:cNvSpPr>
            <p:nvPr/>
          </p:nvSpPr>
          <p:spPr bwMode="auto">
            <a:xfrm>
              <a:off x="3315" y="2888"/>
              <a:ext cx="4627"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0"/>
                </a:spcBef>
                <a:buClrTx/>
                <a:buFontTx/>
                <a:buNone/>
              </a:pPr>
              <a:r>
                <a:rPr lang="zh-CN" altLang="en-US" sz="15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财务报表分析主体各自有其不同的分析目的</a:t>
              </a:r>
            </a:p>
          </p:txBody>
        </p:sp>
        <p:sp>
          <p:nvSpPr>
            <p:cNvPr id="34834" name="文本框 34">
              <a:extLst>
                <a:ext uri="{FF2B5EF4-FFF2-40B4-BE49-F238E27FC236}">
                  <a16:creationId xmlns:a16="http://schemas.microsoft.com/office/drawing/2014/main" id="{A7E2FC9C-C8F8-F956-B0BC-BB85E957A232}"/>
                </a:ext>
              </a:extLst>
            </p:cNvPr>
            <p:cNvSpPr txBox="1">
              <a:spLocks noChangeArrowheads="1"/>
            </p:cNvSpPr>
            <p:nvPr/>
          </p:nvSpPr>
          <p:spPr bwMode="auto">
            <a:xfrm>
              <a:off x="3335" y="4611"/>
              <a:ext cx="5673"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0"/>
                </a:spcBef>
                <a:buClrTx/>
                <a:buFontTx/>
                <a:buNone/>
              </a:pPr>
              <a:r>
                <a:rPr lang="zh-CN" altLang="en-US" sz="15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不同的财务报表分析主体所需要获得的信息的深度和广度并不相同</a:t>
              </a:r>
            </a:p>
          </p:txBody>
        </p:sp>
        <p:sp>
          <p:nvSpPr>
            <p:cNvPr id="34835" name="文本框 35">
              <a:extLst>
                <a:ext uri="{FF2B5EF4-FFF2-40B4-BE49-F238E27FC236}">
                  <a16:creationId xmlns:a16="http://schemas.microsoft.com/office/drawing/2014/main" id="{7E814750-CBC7-4308-F89F-6AF93674967E}"/>
                </a:ext>
              </a:extLst>
            </p:cNvPr>
            <p:cNvSpPr txBox="1">
              <a:spLocks noChangeArrowheads="1"/>
            </p:cNvSpPr>
            <p:nvPr/>
          </p:nvSpPr>
          <p:spPr bwMode="auto">
            <a:xfrm>
              <a:off x="3315" y="6205"/>
              <a:ext cx="4906"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0"/>
                </a:spcBef>
                <a:buClrTx/>
                <a:buFontTx/>
                <a:buNone/>
              </a:pPr>
              <a:r>
                <a:rPr lang="zh-CN" altLang="en-US" sz="15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企业财务报表分析并不能提供他们所需要的全部信息</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标题 5">
            <a:extLst>
              <a:ext uri="{FF2B5EF4-FFF2-40B4-BE49-F238E27FC236}">
                <a16:creationId xmlns:a16="http://schemas.microsoft.com/office/drawing/2014/main" id="{5E6EFCAB-6554-8D36-F7E8-A896930C7AE7}"/>
              </a:ext>
            </a:extLst>
          </p:cNvPr>
          <p:cNvSpPr>
            <a:spLocks noGrp="1" noChangeArrowheads="1"/>
          </p:cNvSpPr>
          <p:nvPr>
            <p:ph type="title"/>
          </p:nvPr>
        </p:nvSpPr>
        <p:spPr>
          <a:xfrm>
            <a:off x="2209800" y="549275"/>
            <a:ext cx="8001000" cy="8382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二、财务报表分析的程序</a:t>
            </a:r>
          </a:p>
        </p:txBody>
      </p:sp>
      <p:sp>
        <p:nvSpPr>
          <p:cNvPr id="35843" name="Rectangle 3">
            <a:extLst>
              <a:ext uri="{FF2B5EF4-FFF2-40B4-BE49-F238E27FC236}">
                <a16:creationId xmlns:a16="http://schemas.microsoft.com/office/drawing/2014/main" id="{71D439A1-20A9-B93F-46F6-0C295D414213}"/>
              </a:ext>
            </a:extLst>
          </p:cNvPr>
          <p:cNvSpPr>
            <a:spLocks noGrp="1" noChangeArrowheads="1"/>
          </p:cNvSpPr>
          <p:nvPr>
            <p:ph idx="1"/>
          </p:nvPr>
        </p:nvSpPr>
        <p:spPr>
          <a:xfrm>
            <a:off x="2209800" y="1676400"/>
            <a:ext cx="8350250" cy="4267200"/>
          </a:xfrm>
        </p:spPr>
        <p:txBody>
          <a:bodyPr/>
          <a:lstStyle/>
          <a:p>
            <a:pPr eaLnBrk="1" hangingPunct="1">
              <a:buFontTx/>
              <a:buNone/>
            </a:pPr>
            <a:r>
              <a:rPr lang="zh-CN"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一</a:t>
            </a:r>
            <a:r>
              <a:rPr lang="zh-CN" altLang="zh-CN" sz="3200">
                <a:latin typeface="微软雅黑" panose="020B0503020204020204" pitchFamily="34" charset="-122"/>
                <a:ea typeface="微软雅黑" panose="020B0503020204020204" pitchFamily="34" charset="-122"/>
              </a:rPr>
              <a:t>）确定分析重点</a:t>
            </a:r>
            <a:endParaRPr lang="en-US" altLang="zh-CN" sz="320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pPr>
            <a:r>
              <a:rPr lang="zh-CN" altLang="zh-CN" sz="2400">
                <a:latin typeface="微软雅黑" panose="020B0503020204020204" pitchFamily="34" charset="-122"/>
                <a:ea typeface="微软雅黑" panose="020B0503020204020204" pitchFamily="34" charset="-122"/>
              </a:rPr>
              <a:t>明确分析主体</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投资者、债权人</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管理者</a:t>
            </a:r>
            <a:r>
              <a:rPr lang="en-US" altLang="zh-CN" sz="2400">
                <a:latin typeface="微软雅黑" panose="020B0503020204020204" pitchFamily="34" charset="-122"/>
                <a:ea typeface="微软雅黑" panose="020B0503020204020204" pitchFamily="34" charset="-122"/>
              </a:rPr>
              <a:t>or</a:t>
            </a:r>
            <a:r>
              <a:rPr lang="zh-CN" altLang="zh-CN" sz="2400">
                <a:latin typeface="微软雅黑" panose="020B0503020204020204" pitchFamily="34" charset="-122"/>
                <a:ea typeface="微软雅黑" panose="020B0503020204020204" pitchFamily="34" charset="-122"/>
              </a:rPr>
              <a:t>其他</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pPr>
            <a:endParaRPr lang="en-US" altLang="zh-CN" sz="240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pPr>
            <a:r>
              <a:rPr lang="zh-CN" altLang="zh-CN" sz="2400">
                <a:latin typeface="微软雅黑" panose="020B0503020204020204" pitchFamily="34" charset="-122"/>
                <a:ea typeface="微软雅黑" panose="020B0503020204020204" pitchFamily="34" charset="-122"/>
              </a:rPr>
              <a:t>根据决策目的重点实施</a:t>
            </a:r>
            <a:r>
              <a:rPr lang="zh-CN" altLang="en-US" sz="2400">
                <a:latin typeface="微软雅黑" panose="020B0503020204020204" pitchFamily="34" charset="-122"/>
                <a:ea typeface="微软雅黑" panose="020B0503020204020204" pitchFamily="34" charset="-122"/>
              </a:rPr>
              <a:t>相关</a:t>
            </a:r>
            <a:r>
              <a:rPr lang="zh-CN" altLang="zh-CN" sz="2400">
                <a:latin typeface="微软雅黑" panose="020B0503020204020204" pitchFamily="34" charset="-122"/>
                <a:ea typeface="微软雅黑" panose="020B0503020204020204" pitchFamily="34" charset="-122"/>
              </a:rPr>
              <a:t>财务报表分析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标题 5">
            <a:extLst>
              <a:ext uri="{FF2B5EF4-FFF2-40B4-BE49-F238E27FC236}">
                <a16:creationId xmlns:a16="http://schemas.microsoft.com/office/drawing/2014/main" id="{09FAF7E1-0053-6E28-A3BC-AFA57835A580}"/>
              </a:ext>
            </a:extLst>
          </p:cNvPr>
          <p:cNvSpPr>
            <a:spLocks noGrp="1" noChangeArrowheads="1"/>
          </p:cNvSpPr>
          <p:nvPr>
            <p:ph type="title"/>
          </p:nvPr>
        </p:nvSpPr>
        <p:spPr>
          <a:xfrm>
            <a:off x="2351088" y="549275"/>
            <a:ext cx="8001000" cy="8382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二、财务报表分析的程序</a:t>
            </a:r>
          </a:p>
        </p:txBody>
      </p:sp>
      <p:sp>
        <p:nvSpPr>
          <p:cNvPr id="145411" name="Rectangle 3">
            <a:extLst>
              <a:ext uri="{FF2B5EF4-FFF2-40B4-BE49-F238E27FC236}">
                <a16:creationId xmlns:a16="http://schemas.microsoft.com/office/drawing/2014/main" id="{57535C27-B40B-69FB-DC2B-4C5113AEC304}"/>
              </a:ext>
            </a:extLst>
          </p:cNvPr>
          <p:cNvSpPr>
            <a:spLocks noGrp="1" noChangeArrowheads="1"/>
          </p:cNvSpPr>
          <p:nvPr>
            <p:ph idx="1"/>
          </p:nvPr>
        </p:nvSpPr>
        <p:spPr>
          <a:xfrm>
            <a:off x="2351088" y="1700213"/>
            <a:ext cx="7772400" cy="4267200"/>
          </a:xfrm>
        </p:spPr>
        <p:txBody>
          <a:bodyPr/>
          <a:lstStyle/>
          <a:p>
            <a:pPr eaLnBrk="1" hangingPunct="1">
              <a:buFontTx/>
              <a:buNone/>
              <a:defRPr/>
            </a:pPr>
            <a:r>
              <a:rPr lang="zh-CN"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二</a:t>
            </a:r>
            <a:r>
              <a:rPr lang="zh-CN" altLang="zh-CN" sz="3200" dirty="0">
                <a:latin typeface="微软雅黑" panose="020B0503020204020204" pitchFamily="34" charset="-122"/>
                <a:ea typeface="微软雅黑" panose="020B0503020204020204" pitchFamily="34" charset="-122"/>
              </a:rPr>
              <a:t>）收集相关资料</a:t>
            </a: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四表一附注</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治理结构、市场环境、行业政策和宏观经济形势等</a:t>
            </a:r>
            <a:endParaRPr lang="zh-CN" altLang="zh-CN" sz="2400" dirty="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标题 5">
            <a:extLst>
              <a:ext uri="{FF2B5EF4-FFF2-40B4-BE49-F238E27FC236}">
                <a16:creationId xmlns:a16="http://schemas.microsoft.com/office/drawing/2014/main" id="{68BA6E37-458F-9F19-B853-4FE15891BE60}"/>
              </a:ext>
            </a:extLst>
          </p:cNvPr>
          <p:cNvSpPr>
            <a:spLocks noGrp="1" noChangeArrowheads="1"/>
          </p:cNvSpPr>
          <p:nvPr>
            <p:ph type="title"/>
          </p:nvPr>
        </p:nvSpPr>
        <p:spPr>
          <a:xfrm>
            <a:off x="2195513" y="471488"/>
            <a:ext cx="8001000" cy="8382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二、财务报表分析的程序</a:t>
            </a:r>
          </a:p>
        </p:txBody>
      </p:sp>
      <p:sp>
        <p:nvSpPr>
          <p:cNvPr id="27651" name="Rectangle 3">
            <a:extLst>
              <a:ext uri="{FF2B5EF4-FFF2-40B4-BE49-F238E27FC236}">
                <a16:creationId xmlns:a16="http://schemas.microsoft.com/office/drawing/2014/main" id="{0BE87CF2-0D03-A252-FA90-7B4856810443}"/>
              </a:ext>
            </a:extLst>
          </p:cNvPr>
          <p:cNvSpPr>
            <a:spLocks noGrp="1" noChangeArrowheads="1"/>
          </p:cNvSpPr>
          <p:nvPr>
            <p:ph idx="1"/>
          </p:nvPr>
        </p:nvSpPr>
        <p:spPr>
          <a:xfrm>
            <a:off x="1992313" y="1412875"/>
            <a:ext cx="7772400" cy="4267200"/>
          </a:xfrm>
        </p:spPr>
        <p:txBody>
          <a:bodyPr/>
          <a:lstStyle/>
          <a:p>
            <a:pPr eaLnBrk="1" hangingPunct="1">
              <a:buFontTx/>
              <a:buNone/>
              <a:defRPr/>
            </a:pPr>
            <a:r>
              <a:rPr lang="zh-CN"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三</a:t>
            </a:r>
            <a:r>
              <a:rPr lang="zh-CN" altLang="zh-CN" sz="3200" dirty="0">
                <a:latin typeface="微软雅黑" panose="020B0503020204020204" pitchFamily="34" charset="-122"/>
                <a:ea typeface="微软雅黑" panose="020B0503020204020204" pitchFamily="34" charset="-122"/>
              </a:rPr>
              <a:t>）分析评价得出结论</a:t>
            </a:r>
            <a:endParaRPr lang="en-US" altLang="zh-CN" sz="3200" dirty="0">
              <a:latin typeface="微软雅黑" panose="020B0503020204020204" pitchFamily="34" charset="-122"/>
              <a:ea typeface="微软雅黑" panose="020B0503020204020204" pitchFamily="34" charset="-122"/>
            </a:endParaRPr>
          </a:p>
          <a:p>
            <a:pPr eaLnBrk="1" hangingPunct="1">
              <a:buFontTx/>
              <a:buNone/>
              <a:defRPr/>
            </a:pPr>
            <a:endParaRPr lang="en-US" altLang="zh-CN" sz="3600" dirty="0">
              <a:latin typeface="+mn-ea"/>
            </a:endParaRPr>
          </a:p>
          <a:p>
            <a:pPr eaLnBrk="1" hangingPunct="1">
              <a:buFontTx/>
              <a:buNone/>
              <a:defRPr/>
            </a:pPr>
            <a:endParaRPr lang="zh-CN" altLang="zh-CN" sz="4000" dirty="0">
              <a:latin typeface="+mn-ea"/>
            </a:endParaRPr>
          </a:p>
        </p:txBody>
      </p:sp>
      <p:sp>
        <p:nvSpPr>
          <p:cNvPr id="4" name="内容占位符 2">
            <a:extLst>
              <a:ext uri="{FF2B5EF4-FFF2-40B4-BE49-F238E27FC236}">
                <a16:creationId xmlns:a16="http://schemas.microsoft.com/office/drawing/2014/main" id="{C515B977-DE97-C5DE-C46F-C1384B86A56B}"/>
              </a:ext>
            </a:extLst>
          </p:cNvPr>
          <p:cNvSpPr txBox="1">
            <a:spLocks/>
          </p:cNvSpPr>
          <p:nvPr/>
        </p:nvSpPr>
        <p:spPr bwMode="auto">
          <a:xfrm>
            <a:off x="2424113" y="2349500"/>
            <a:ext cx="81470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auto">
              <a:lnSpc>
                <a:spcPct val="150000"/>
              </a:lnSpc>
              <a:spcAft>
                <a:spcPts val="0"/>
              </a:spcAft>
              <a:buNone/>
              <a:defRPr/>
            </a:pPr>
            <a:r>
              <a:rPr lang="zh-CN" altLang="zh-CN" sz="2400" dirty="0">
                <a:solidFill>
                  <a:schemeClr val="tx1"/>
                </a:solidFill>
                <a:latin typeface="微软雅黑" panose="020B0503020204020204" pitchFamily="34" charset="-122"/>
                <a:ea typeface="微软雅黑" panose="020B0503020204020204" pitchFamily="34" charset="-122"/>
              </a:rPr>
              <a:t>常见对比标准</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fontAlgn="auto">
              <a:lnSpc>
                <a:spcPct val="150000"/>
              </a:lnSpc>
              <a:spcAft>
                <a:spcPts val="0"/>
              </a:spcAft>
              <a:buNone/>
              <a:defRPr/>
            </a:pPr>
            <a:r>
              <a:rPr lang="en-US" altLang="zh-CN" sz="2400" dirty="0">
                <a:solidFill>
                  <a:schemeClr val="tx1"/>
                </a:solidFill>
                <a:latin typeface="微软雅黑" panose="020B0503020204020204" pitchFamily="34" charset="-122"/>
                <a:ea typeface="微软雅黑" panose="020B0503020204020204" pitchFamily="34" charset="-122"/>
              </a:rPr>
              <a:t>1. </a:t>
            </a:r>
            <a:r>
              <a:rPr lang="zh-CN" altLang="zh-CN" sz="2400" dirty="0">
                <a:solidFill>
                  <a:schemeClr val="tx1"/>
                </a:solidFill>
                <a:latin typeface="微软雅黑" panose="020B0503020204020204" pitchFamily="34" charset="-122"/>
                <a:ea typeface="微软雅黑" panose="020B0503020204020204" pitchFamily="34" charset="-122"/>
              </a:rPr>
              <a:t>预定标准</a:t>
            </a:r>
            <a:r>
              <a:rPr lang="zh-CN" altLang="en-US" sz="2400" dirty="0">
                <a:solidFill>
                  <a:schemeClr val="tx1"/>
                </a:solidFill>
                <a:latin typeface="微软雅黑" panose="020B0503020204020204" pitchFamily="34" charset="-122"/>
                <a:ea typeface="微软雅黑" panose="020B0503020204020204" pitchFamily="34" charset="-122"/>
              </a:rPr>
              <a:t>：与计划相比</a:t>
            </a:r>
            <a:endParaRPr lang="en-US" altLang="zh-CN" sz="2400" dirty="0">
              <a:solidFill>
                <a:schemeClr val="tx1"/>
              </a:solidFill>
              <a:latin typeface="微软雅黑" panose="020B0503020204020204" pitchFamily="34" charset="-122"/>
              <a:ea typeface="微软雅黑" panose="020B0503020204020204" pitchFamily="34" charset="-122"/>
            </a:endParaRPr>
          </a:p>
          <a:p>
            <a:pPr fontAlgn="auto">
              <a:lnSpc>
                <a:spcPct val="150000"/>
              </a:lnSpc>
              <a:spcAft>
                <a:spcPts val="0"/>
              </a:spcAft>
              <a:buNone/>
              <a:defRPr/>
            </a:pP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 </a:t>
            </a:r>
            <a:r>
              <a:rPr lang="zh-CN" altLang="zh-CN" sz="2400" dirty="0">
                <a:solidFill>
                  <a:schemeClr val="tx1"/>
                </a:solidFill>
                <a:latin typeface="微软雅黑" panose="020B0503020204020204" pitchFamily="34" charset="-122"/>
                <a:ea typeface="微软雅黑" panose="020B0503020204020204" pitchFamily="34" charset="-122"/>
              </a:rPr>
              <a:t>历史标准</a:t>
            </a:r>
            <a:r>
              <a:rPr lang="zh-CN" altLang="en-US" sz="2400" dirty="0">
                <a:solidFill>
                  <a:schemeClr val="tx1"/>
                </a:solidFill>
                <a:latin typeface="微软雅黑" panose="020B0503020204020204" pitchFamily="34" charset="-122"/>
                <a:ea typeface="微软雅黑" panose="020B0503020204020204" pitchFamily="34" charset="-122"/>
              </a:rPr>
              <a:t>：与过去相比</a:t>
            </a:r>
            <a:endParaRPr lang="en-US" altLang="zh-CN" sz="2400" dirty="0">
              <a:solidFill>
                <a:schemeClr val="tx1"/>
              </a:solidFill>
              <a:latin typeface="微软雅黑" panose="020B0503020204020204" pitchFamily="34" charset="-122"/>
              <a:ea typeface="微软雅黑" panose="020B0503020204020204" pitchFamily="34" charset="-122"/>
            </a:endParaRPr>
          </a:p>
          <a:p>
            <a:pPr fontAlgn="auto">
              <a:lnSpc>
                <a:spcPct val="150000"/>
              </a:lnSpc>
              <a:spcAft>
                <a:spcPts val="0"/>
              </a:spcAft>
              <a:buNone/>
              <a:defRPr/>
            </a:pP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 </a:t>
            </a:r>
            <a:r>
              <a:rPr lang="zh-CN" altLang="zh-CN" sz="2400" dirty="0">
                <a:solidFill>
                  <a:schemeClr val="tx1"/>
                </a:solidFill>
                <a:latin typeface="微软雅黑" panose="020B0503020204020204" pitchFamily="34" charset="-122"/>
                <a:ea typeface="微软雅黑" panose="020B0503020204020204" pitchFamily="34" charset="-122"/>
              </a:rPr>
              <a:t>行业标准</a:t>
            </a:r>
            <a:r>
              <a:rPr lang="zh-CN" altLang="en-US" sz="2400" dirty="0">
                <a:solidFill>
                  <a:schemeClr val="tx1"/>
                </a:solidFill>
                <a:latin typeface="微软雅黑" panose="020B0503020204020204" pitchFamily="34" charset="-122"/>
                <a:ea typeface="微软雅黑" panose="020B0503020204020204" pitchFamily="34" charset="-122"/>
              </a:rPr>
              <a:t>：与行业相比</a:t>
            </a:r>
            <a:endParaRPr lang="zh-CN" altLang="zh-CN" sz="2400" dirty="0">
              <a:solidFill>
                <a:schemeClr val="tx1"/>
              </a:solidFill>
              <a:latin typeface="微软雅黑" panose="020B0503020204020204" pitchFamily="34" charset="-122"/>
              <a:ea typeface="微软雅黑" panose="020B0503020204020204" pitchFamily="34" charset="-122"/>
            </a:endParaRPr>
          </a:p>
          <a:p>
            <a:pPr fontAlgn="auto">
              <a:spcAft>
                <a:spcPts val="0"/>
              </a:spcAft>
              <a:buNone/>
              <a:defRPr/>
            </a:pPr>
            <a:endParaRPr lang="zh-CN" altLang="en-US" dirty="0">
              <a:solidFill>
                <a:schemeClr val="tx1"/>
              </a:solidFill>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标题 3">
            <a:extLst>
              <a:ext uri="{FF2B5EF4-FFF2-40B4-BE49-F238E27FC236}">
                <a16:creationId xmlns:a16="http://schemas.microsoft.com/office/drawing/2014/main" id="{FBF1B47B-952A-2371-3336-BD9793848172}"/>
              </a:ext>
            </a:extLst>
          </p:cNvPr>
          <p:cNvSpPr>
            <a:spLocks noGrp="1" noChangeArrowheads="1"/>
          </p:cNvSpPr>
          <p:nvPr>
            <p:ph type="title"/>
          </p:nvPr>
        </p:nvSpPr>
        <p:spPr>
          <a:xfrm>
            <a:off x="2351089" y="549275"/>
            <a:ext cx="7921625" cy="8382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三、财务报表分析的基本方法</a:t>
            </a:r>
          </a:p>
        </p:txBody>
      </p:sp>
      <p:sp>
        <p:nvSpPr>
          <p:cNvPr id="29699" name="Rectangle 3">
            <a:extLst>
              <a:ext uri="{FF2B5EF4-FFF2-40B4-BE49-F238E27FC236}">
                <a16:creationId xmlns:a16="http://schemas.microsoft.com/office/drawing/2014/main" id="{604E332E-1CF6-786D-F739-344859B4A77A}"/>
              </a:ext>
            </a:extLst>
          </p:cNvPr>
          <p:cNvSpPr>
            <a:spLocks noGrp="1" noChangeArrowheads="1"/>
          </p:cNvSpPr>
          <p:nvPr>
            <p:ph idx="1"/>
          </p:nvPr>
        </p:nvSpPr>
        <p:spPr>
          <a:xfrm>
            <a:off x="2209800" y="1676400"/>
            <a:ext cx="7772400" cy="4267200"/>
          </a:xfrm>
        </p:spPr>
        <p:txBody>
          <a:bodyPr/>
          <a:lstStyle/>
          <a:p>
            <a:pPr eaLnBrk="1" hangingPunct="1">
              <a:lnSpc>
                <a:spcPct val="150000"/>
              </a:lnSpc>
              <a:buFontTx/>
              <a:buNone/>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结构分析法</a:t>
            </a:r>
            <a:endParaRPr lang="zh-CN" altLang="zh-CN" dirty="0">
              <a:latin typeface="微软雅黑" panose="020B0503020204020204" pitchFamily="34" charset="-122"/>
              <a:ea typeface="微软雅黑" panose="020B0503020204020204" pitchFamily="34" charset="-122"/>
            </a:endParaRPr>
          </a:p>
          <a:p>
            <a:pPr eaLnBrk="1" hangingPunct="1">
              <a:lnSpc>
                <a:spcPct val="150000"/>
              </a:lnSpc>
              <a:buFontTx/>
              <a:buNone/>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二</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趋势分析法</a:t>
            </a:r>
            <a:endParaRPr lang="zh-CN" altLang="zh-CN" dirty="0">
              <a:latin typeface="微软雅黑" panose="020B0503020204020204" pitchFamily="34" charset="-122"/>
              <a:ea typeface="微软雅黑" panose="020B0503020204020204" pitchFamily="34" charset="-122"/>
            </a:endParaRPr>
          </a:p>
          <a:p>
            <a:pPr eaLnBrk="1" hangingPunct="1">
              <a:lnSpc>
                <a:spcPct val="150000"/>
              </a:lnSpc>
              <a:buFontTx/>
              <a:buNone/>
              <a:defRPr/>
            </a:pP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三</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比较分析法</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Tx/>
              <a:buNone/>
              <a:defRPr/>
            </a:pPr>
            <a:r>
              <a:rPr lang="zh-CN" altLang="en-US" dirty="0">
                <a:latin typeface="微软雅黑" panose="020B0503020204020204" pitchFamily="34" charset="-122"/>
                <a:ea typeface="微软雅黑" panose="020B0503020204020204" pitchFamily="34" charset="-122"/>
              </a:rPr>
              <a:t>（四）比率分析法</a:t>
            </a:r>
            <a:endParaRPr lang="zh-CN" altLang="zh-CN" dirty="0">
              <a:latin typeface="微软雅黑" panose="020B0503020204020204" pitchFamily="34" charset="-122"/>
              <a:ea typeface="微软雅黑" panose="020B0503020204020204" pitchFamily="34" charset="-122"/>
            </a:endParaRPr>
          </a:p>
          <a:p>
            <a:pPr eaLnBrk="1" hangingPunct="1">
              <a:buFontTx/>
              <a:buNone/>
              <a:defRPr/>
            </a:pPr>
            <a:endParaRPr lang="zh-CN" altLang="zh-CN" sz="3600"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1692771"/>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结构分析法</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以财务报表中的某个总体指标为基础，计算出其各组成项目占该总体指标的百分比，来比较各个项目百分比的增减变化情况，揭示各个项目的相对地位和总体结构关系，判断有关财务活动的变化趋势。</a:t>
            </a:r>
            <a:endParaRPr lang="en-US" altLang="zh-CN" dirty="0"/>
          </a:p>
        </p:txBody>
      </p:sp>
      <p:sp>
        <p:nvSpPr>
          <p:cNvPr id="29" name="文本框 28">
            <a:extLst>
              <a:ext uri="{FF2B5EF4-FFF2-40B4-BE49-F238E27FC236}">
                <a16:creationId xmlns:a16="http://schemas.microsoft.com/office/drawing/2014/main" id="{41C6ABCB-C726-2C66-E856-FDE68F1CDC46}"/>
              </a:ext>
            </a:extLst>
          </p:cNvPr>
          <p:cNvSpPr txBox="1"/>
          <p:nvPr/>
        </p:nvSpPr>
        <p:spPr>
          <a:xfrm>
            <a:off x="1948070" y="3761818"/>
            <a:ext cx="7424530" cy="954107"/>
          </a:xfrm>
          <a:prstGeom prst="rect">
            <a:avLst/>
          </a:prstGeom>
          <a:noFill/>
        </p:spPr>
        <p:txBody>
          <a:bodyPr wrap="square">
            <a:spAutoFit/>
          </a:bodyPr>
          <a:lstStyle/>
          <a:p>
            <a:r>
              <a:rPr lang="zh-CN" altLang="en-US" sz="2800" dirty="0">
                <a:latin typeface="黑体" panose="02010609060101010101" pitchFamily="49" charset="-122"/>
                <a:ea typeface="黑体" panose="02010609060101010101" pitchFamily="49" charset="-122"/>
              </a:rPr>
              <a:t>以资产项目的结构分析为例，它的计算公式为：</a:t>
            </a:r>
          </a:p>
          <a:p>
            <a:r>
              <a:rPr lang="zh-CN" altLang="en-US" sz="2800" dirty="0">
                <a:latin typeface="黑体" panose="02010609060101010101" pitchFamily="49" charset="-122"/>
                <a:ea typeface="黑体" panose="02010609060101010101" pitchFamily="49" charset="-122"/>
              </a:rPr>
              <a:t>资产结构</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资产项目</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总资产*</a:t>
            </a:r>
            <a:r>
              <a:rPr lang="en-US" altLang="zh-CN" sz="2800" dirty="0">
                <a:latin typeface="黑体" panose="02010609060101010101" pitchFamily="49" charset="-122"/>
                <a:ea typeface="黑体" panose="02010609060101010101" pitchFamily="49" charset="-122"/>
              </a:rPr>
              <a:t>100%</a:t>
            </a:r>
          </a:p>
        </p:txBody>
      </p:sp>
    </p:spTree>
    <p:extLst>
      <p:ext uri="{BB962C8B-B14F-4D97-AF65-F5344CB8AC3E}">
        <p14:creationId xmlns:p14="http://schemas.microsoft.com/office/powerpoint/2010/main" val="2676959507"/>
      </p:ext>
    </p:extLst>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954107"/>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结构分析法</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    </a:t>
            </a:r>
            <a:endParaRPr lang="en-US" altLang="zh-CN" dirty="0"/>
          </a:p>
        </p:txBody>
      </p:sp>
      <p:graphicFrame>
        <p:nvGraphicFramePr>
          <p:cNvPr id="3" name="表格 2">
            <a:extLst>
              <a:ext uri="{FF2B5EF4-FFF2-40B4-BE49-F238E27FC236}">
                <a16:creationId xmlns:a16="http://schemas.microsoft.com/office/drawing/2014/main" id="{5DCB846A-F8B2-CB8B-CDD3-BA8E52612DE1}"/>
              </a:ext>
            </a:extLst>
          </p:cNvPr>
          <p:cNvGraphicFramePr>
            <a:graphicFrameLocks noGrp="1"/>
          </p:cNvGraphicFramePr>
          <p:nvPr/>
        </p:nvGraphicFramePr>
        <p:xfrm>
          <a:off x="540027" y="3279913"/>
          <a:ext cx="10515601" cy="2001012"/>
        </p:xfrm>
        <a:graphic>
          <a:graphicData uri="http://schemas.openxmlformats.org/drawingml/2006/table">
            <a:tbl>
              <a:tblPr firstRow="1" firstCol="1" bandRow="1">
                <a:tableStyleId>{5C22544A-7EE6-4342-B048-85BDC9FD1C3A}</a:tableStyleId>
              </a:tblPr>
              <a:tblGrid>
                <a:gridCol w="2620488">
                  <a:extLst>
                    <a:ext uri="{9D8B030D-6E8A-4147-A177-3AD203B41FA5}">
                      <a16:colId xmlns:a16="http://schemas.microsoft.com/office/drawing/2014/main" val="510025253"/>
                    </a:ext>
                  </a:extLst>
                </a:gridCol>
                <a:gridCol w="2620488">
                  <a:extLst>
                    <a:ext uri="{9D8B030D-6E8A-4147-A177-3AD203B41FA5}">
                      <a16:colId xmlns:a16="http://schemas.microsoft.com/office/drawing/2014/main" val="4244099467"/>
                    </a:ext>
                  </a:extLst>
                </a:gridCol>
                <a:gridCol w="2620488">
                  <a:extLst>
                    <a:ext uri="{9D8B030D-6E8A-4147-A177-3AD203B41FA5}">
                      <a16:colId xmlns:a16="http://schemas.microsoft.com/office/drawing/2014/main" val="2851281397"/>
                    </a:ext>
                  </a:extLst>
                </a:gridCol>
                <a:gridCol w="2654137">
                  <a:extLst>
                    <a:ext uri="{9D8B030D-6E8A-4147-A177-3AD203B41FA5}">
                      <a16:colId xmlns:a16="http://schemas.microsoft.com/office/drawing/2014/main" val="2175207559"/>
                    </a:ext>
                  </a:extLst>
                </a:gridCol>
              </a:tblGrid>
              <a:tr h="249111">
                <a:tc>
                  <a:txBody>
                    <a:bodyPr/>
                    <a:lstStyle/>
                    <a:p>
                      <a:pPr indent="304800" algn="just">
                        <a:lnSpc>
                          <a:spcPct val="150000"/>
                        </a:lnSpc>
                      </a:pPr>
                      <a:r>
                        <a:rPr lang="zh-CN" sz="2400" kern="100" dirty="0">
                          <a:effectLst/>
                          <a:latin typeface="Times New Roman" panose="02020603050405020304" pitchFamily="18" charset="0"/>
                          <a:cs typeface="Times New Roman" panose="02020603050405020304" pitchFamily="18" charset="0"/>
                        </a:rPr>
                        <a:t>项目</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2018</a:t>
                      </a:r>
                      <a:r>
                        <a:rPr lang="zh-CN" sz="2400" kern="100">
                          <a:effectLst/>
                          <a:latin typeface="Times New Roman" panose="02020603050405020304" pitchFamily="18" charset="0"/>
                          <a:cs typeface="Times New Roman" panose="02020603050405020304" pitchFamily="18" charset="0"/>
                        </a:rPr>
                        <a:t>年</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2017</a:t>
                      </a:r>
                      <a:r>
                        <a:rPr lang="zh-CN" sz="2400" kern="100">
                          <a:effectLst/>
                          <a:latin typeface="Times New Roman" panose="02020603050405020304" pitchFamily="18" charset="0"/>
                          <a:cs typeface="Times New Roman" panose="02020603050405020304" pitchFamily="18" charset="0"/>
                        </a:rPr>
                        <a:t>年</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2016</a:t>
                      </a:r>
                      <a:r>
                        <a:rPr lang="zh-CN" sz="2400" kern="100">
                          <a:effectLst/>
                          <a:latin typeface="Times New Roman" panose="02020603050405020304" pitchFamily="18" charset="0"/>
                          <a:cs typeface="Times New Roman" panose="02020603050405020304" pitchFamily="18" charset="0"/>
                        </a:rPr>
                        <a:t>年</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088331363"/>
                  </a:ext>
                </a:extLst>
              </a:tr>
              <a:tr h="250952">
                <a:tc>
                  <a:txBody>
                    <a:bodyPr/>
                    <a:lstStyle/>
                    <a:p>
                      <a:pPr indent="304800" algn="just">
                        <a:lnSpc>
                          <a:spcPct val="150000"/>
                        </a:lnSpc>
                      </a:pPr>
                      <a:r>
                        <a:rPr lang="zh-CN" sz="2400" kern="100" dirty="0">
                          <a:effectLst/>
                          <a:latin typeface="Times New Roman" panose="02020603050405020304" pitchFamily="18" charset="0"/>
                          <a:cs typeface="Times New Roman" panose="02020603050405020304" pitchFamily="18" charset="0"/>
                        </a:rPr>
                        <a:t>应收账款</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1,033.37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800.89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389.87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68060559"/>
                  </a:ext>
                </a:extLst>
              </a:tr>
              <a:tr h="250952">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资产总额</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2,260,492.96</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1,975,576.11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1,396,561.97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14772372"/>
                  </a:ext>
                </a:extLst>
              </a:tr>
              <a:tr h="250952">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应收账款占比</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0.05%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0.04%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0.03%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255621688"/>
                  </a:ext>
                </a:extLst>
              </a:tr>
            </a:tbl>
          </a:graphicData>
        </a:graphic>
      </p:graphicFrame>
      <p:sp>
        <p:nvSpPr>
          <p:cNvPr id="4" name="Rectangle 1">
            <a:extLst>
              <a:ext uri="{FF2B5EF4-FFF2-40B4-BE49-F238E27FC236}">
                <a16:creationId xmlns:a16="http://schemas.microsoft.com/office/drawing/2014/main" id="{5B2CC299-F03A-A9AA-392C-8842D61CF1E4}"/>
              </a:ext>
            </a:extLst>
          </p:cNvPr>
          <p:cNvSpPr>
            <a:spLocks noChangeArrowheads="1"/>
          </p:cNvSpPr>
          <p:nvPr/>
        </p:nvSpPr>
        <p:spPr bwMode="auto">
          <a:xfrm>
            <a:off x="2206080" y="2446589"/>
            <a:ext cx="6991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6388"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泸州老窖应收账款占资产总额比（单位：万元）</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659066"/>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1692771"/>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趋势分析法</a:t>
            </a:r>
            <a:endParaRPr lang="en-US" altLang="zh-CN" sz="2800" dirty="0">
              <a:latin typeface="黑体" panose="02010609060101010101" pitchFamily="49" charset="-122"/>
              <a:ea typeface="黑体" panose="02010609060101010101" pitchFamily="49" charset="-122"/>
            </a:endParaRPr>
          </a:p>
          <a:p>
            <a:pPr algn="just"/>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将财务报表中前后两期或者连续多期相同项目数据进行对比，确定该项目增减变动的方向、数额和幅度，来揭示企业财务状况、经营成果或者现金流量的变动趋势。</a:t>
            </a:r>
            <a:endParaRPr lang="en-US" altLang="zh-CN" sz="2400" dirty="0"/>
          </a:p>
        </p:txBody>
      </p:sp>
      <p:graphicFrame>
        <p:nvGraphicFramePr>
          <p:cNvPr id="5" name="表格 4">
            <a:extLst>
              <a:ext uri="{FF2B5EF4-FFF2-40B4-BE49-F238E27FC236}">
                <a16:creationId xmlns:a16="http://schemas.microsoft.com/office/drawing/2014/main" id="{18D643B1-3932-E6DD-05C3-532FDE9C643F}"/>
              </a:ext>
            </a:extLst>
          </p:cNvPr>
          <p:cNvGraphicFramePr>
            <a:graphicFrameLocks noGrp="1"/>
          </p:cNvGraphicFramePr>
          <p:nvPr/>
        </p:nvGraphicFramePr>
        <p:xfrm>
          <a:off x="838200" y="4027219"/>
          <a:ext cx="10515601" cy="2001012"/>
        </p:xfrm>
        <a:graphic>
          <a:graphicData uri="http://schemas.openxmlformats.org/drawingml/2006/table">
            <a:tbl>
              <a:tblPr firstRow="1" firstCol="1" bandRow="1">
                <a:tableStyleId>{5C22544A-7EE6-4342-B048-85BDC9FD1C3A}</a:tableStyleId>
              </a:tblPr>
              <a:tblGrid>
                <a:gridCol w="2098914">
                  <a:extLst>
                    <a:ext uri="{9D8B030D-6E8A-4147-A177-3AD203B41FA5}">
                      <a16:colId xmlns:a16="http://schemas.microsoft.com/office/drawing/2014/main" val="2743626899"/>
                    </a:ext>
                  </a:extLst>
                </a:gridCol>
                <a:gridCol w="1869674">
                  <a:extLst>
                    <a:ext uri="{9D8B030D-6E8A-4147-A177-3AD203B41FA5}">
                      <a16:colId xmlns:a16="http://schemas.microsoft.com/office/drawing/2014/main" val="2794406885"/>
                    </a:ext>
                  </a:extLst>
                </a:gridCol>
                <a:gridCol w="2084192">
                  <a:extLst>
                    <a:ext uri="{9D8B030D-6E8A-4147-A177-3AD203B41FA5}">
                      <a16:colId xmlns:a16="http://schemas.microsoft.com/office/drawing/2014/main" val="2965632822"/>
                    </a:ext>
                  </a:extLst>
                </a:gridCol>
                <a:gridCol w="2149389">
                  <a:extLst>
                    <a:ext uri="{9D8B030D-6E8A-4147-A177-3AD203B41FA5}">
                      <a16:colId xmlns:a16="http://schemas.microsoft.com/office/drawing/2014/main" val="1637855617"/>
                    </a:ext>
                  </a:extLst>
                </a:gridCol>
                <a:gridCol w="2313432">
                  <a:extLst>
                    <a:ext uri="{9D8B030D-6E8A-4147-A177-3AD203B41FA5}">
                      <a16:colId xmlns:a16="http://schemas.microsoft.com/office/drawing/2014/main" val="2358566712"/>
                    </a:ext>
                  </a:extLst>
                </a:gridCol>
              </a:tblGrid>
              <a:tr h="249111">
                <a:tc>
                  <a:txBody>
                    <a:bodyPr/>
                    <a:lstStyle/>
                    <a:p>
                      <a:pPr indent="304800" algn="just">
                        <a:lnSpc>
                          <a:spcPct val="150000"/>
                        </a:lnSpc>
                      </a:pPr>
                      <a:r>
                        <a:rPr lang="zh-CN" sz="2400" kern="100" dirty="0">
                          <a:effectLst/>
                          <a:latin typeface="Times New Roman" panose="02020603050405020304" pitchFamily="18" charset="0"/>
                          <a:cs typeface="Times New Roman" panose="02020603050405020304" pitchFamily="18" charset="0"/>
                        </a:rPr>
                        <a:t>资产项目</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期初数</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期末数</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zh-CN" sz="2400" kern="100" dirty="0">
                          <a:effectLst/>
                          <a:latin typeface="Times New Roman" panose="02020603050405020304" pitchFamily="18" charset="0"/>
                          <a:cs typeface="Times New Roman" panose="02020603050405020304" pitchFamily="18" charset="0"/>
                        </a:rPr>
                        <a:t>变动额</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变动幅度</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179171153"/>
                  </a:ext>
                </a:extLst>
              </a:tr>
              <a:tr h="250952">
                <a:tc>
                  <a:txBody>
                    <a:bodyPr/>
                    <a:lstStyle/>
                    <a:p>
                      <a:pPr indent="304800" algn="just">
                        <a:lnSpc>
                          <a:spcPct val="150000"/>
                        </a:lnSpc>
                      </a:pPr>
                      <a:r>
                        <a:rPr lang="zh-CN" sz="2400" kern="100" dirty="0">
                          <a:effectLst/>
                          <a:latin typeface="Times New Roman" panose="02020603050405020304" pitchFamily="18" charset="0"/>
                          <a:cs typeface="Times New Roman" panose="02020603050405020304" pitchFamily="18" charset="0"/>
                        </a:rPr>
                        <a:t>货币资金</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84.50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93.67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+9.17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10.85%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884586140"/>
                  </a:ext>
                </a:extLst>
              </a:tr>
              <a:tr h="250952">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应收票据</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24.93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23.88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-1.05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-4.21%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621507588"/>
                  </a:ext>
                </a:extLst>
              </a:tr>
              <a:tr h="250952">
                <a:tc>
                  <a:txBody>
                    <a:bodyPr/>
                    <a:lstStyle/>
                    <a:p>
                      <a:pPr indent="304800" algn="just">
                        <a:lnSpc>
                          <a:spcPct val="150000"/>
                        </a:lnSpc>
                      </a:pPr>
                      <a:r>
                        <a:rPr lang="zh-CN" sz="2400" kern="100">
                          <a:effectLst/>
                          <a:latin typeface="Times New Roman" panose="02020603050405020304" pitchFamily="18" charset="0"/>
                          <a:cs typeface="Times New Roman" panose="02020603050405020304" pitchFamily="18" charset="0"/>
                        </a:rPr>
                        <a:t>应收账款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0.08</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0.10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a:effectLst/>
                          <a:latin typeface="Times New Roman" panose="02020603050405020304" pitchFamily="18" charset="0"/>
                          <a:cs typeface="Times New Roman" panose="02020603050405020304" pitchFamily="18" charset="0"/>
                        </a:rPr>
                        <a:t>+0.02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just">
                        <a:lnSpc>
                          <a:spcPct val="150000"/>
                        </a:lnSpc>
                      </a:pPr>
                      <a:r>
                        <a:rPr lang="en-US" sz="2400" kern="100" dirty="0">
                          <a:effectLst/>
                          <a:latin typeface="Times New Roman" panose="02020603050405020304" pitchFamily="18" charset="0"/>
                          <a:cs typeface="Times New Roman" panose="02020603050405020304" pitchFamily="18" charset="0"/>
                        </a:rPr>
                        <a:t>25.00%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507739791"/>
                  </a:ext>
                </a:extLst>
              </a:tr>
            </a:tbl>
          </a:graphicData>
        </a:graphic>
      </p:graphicFrame>
      <p:sp>
        <p:nvSpPr>
          <p:cNvPr id="7" name="文本框 6">
            <a:extLst>
              <a:ext uri="{FF2B5EF4-FFF2-40B4-BE49-F238E27FC236}">
                <a16:creationId xmlns:a16="http://schemas.microsoft.com/office/drawing/2014/main" id="{E22F7F00-8E1B-BEF8-548E-FA0A2AD4BB3E}"/>
              </a:ext>
            </a:extLst>
          </p:cNvPr>
          <p:cNvSpPr txBox="1"/>
          <p:nvPr/>
        </p:nvSpPr>
        <p:spPr>
          <a:xfrm>
            <a:off x="3047172" y="3485850"/>
            <a:ext cx="6097656" cy="461665"/>
          </a:xfrm>
          <a:prstGeom prst="rect">
            <a:avLst/>
          </a:prstGeom>
          <a:noFill/>
        </p:spPr>
        <p:txBody>
          <a:bodyPr wrap="square">
            <a:spAutoFit/>
          </a:bodyPr>
          <a:lstStyle/>
          <a:p>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泸州老窖</a:t>
            </a:r>
            <a:r>
              <a:rPr lang="en-US" altLang="zh-CN" sz="2400" b="1" kern="100" dirty="0">
                <a:effectLst/>
                <a:latin typeface="Times New Roman" panose="02020603050405020304" pitchFamily="18" charset="0"/>
                <a:ea typeface="宋体" panose="02010600030101010101" pitchFamily="2" charset="-122"/>
              </a:rPr>
              <a:t>2018</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年资产变动情况（单位：亿元）</a:t>
            </a:r>
            <a:endParaRPr lang="zh-CN" altLang="en-US" sz="2400" dirty="0"/>
          </a:p>
        </p:txBody>
      </p:sp>
    </p:spTree>
    <p:extLst>
      <p:ext uri="{BB962C8B-B14F-4D97-AF65-F5344CB8AC3E}">
        <p14:creationId xmlns:p14="http://schemas.microsoft.com/office/powerpoint/2010/main" val="3288939233"/>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3231654"/>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比较分析法</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比较分析法，是通过比较不同的数据，找出被比较对象之间的差别，来揭示规律性的结论，并为进一步的分析指出方向。</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按比较对象分：（</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）纵向比较。（</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）横向比较。（</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）预算差异分析。</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按比较内容分：（</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）总金额的比较。（</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）财务比率的比较。</a:t>
            </a:r>
            <a:endParaRPr lang="en-US" altLang="zh-CN" sz="24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    </a:t>
            </a:r>
            <a:endParaRPr lang="en-US" altLang="zh-CN" dirty="0"/>
          </a:p>
        </p:txBody>
      </p:sp>
    </p:spTree>
    <p:extLst>
      <p:ext uri="{BB962C8B-B14F-4D97-AF65-F5344CB8AC3E}">
        <p14:creationId xmlns:p14="http://schemas.microsoft.com/office/powerpoint/2010/main" val="1131837588"/>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800219"/>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比较分析法</a:t>
            </a:r>
            <a:endParaRPr lang="en-US" altLang="zh-CN" sz="2800" dirty="0">
              <a:latin typeface="黑体" panose="02010609060101010101" pitchFamily="49" charset="-122"/>
              <a:ea typeface="黑体" panose="02010609060101010101" pitchFamily="49" charset="-122"/>
            </a:endParaRPr>
          </a:p>
          <a:p>
            <a:endParaRPr lang="en-US" altLang="zh-CN" dirty="0"/>
          </a:p>
        </p:txBody>
      </p:sp>
      <p:graphicFrame>
        <p:nvGraphicFramePr>
          <p:cNvPr id="3" name="表格 2">
            <a:extLst>
              <a:ext uri="{FF2B5EF4-FFF2-40B4-BE49-F238E27FC236}">
                <a16:creationId xmlns:a16="http://schemas.microsoft.com/office/drawing/2014/main" id="{6EADA207-F0B6-761D-3F3E-939F9D1C4F86}"/>
              </a:ext>
            </a:extLst>
          </p:cNvPr>
          <p:cNvGraphicFramePr>
            <a:graphicFrameLocks noGrp="1"/>
          </p:cNvGraphicFramePr>
          <p:nvPr/>
        </p:nvGraphicFramePr>
        <p:xfrm>
          <a:off x="385969" y="2968249"/>
          <a:ext cx="11560866" cy="3076324"/>
        </p:xfrm>
        <a:graphic>
          <a:graphicData uri="http://schemas.openxmlformats.org/drawingml/2006/table">
            <a:tbl>
              <a:tblPr firstRow="1" firstCol="1" bandRow="1">
                <a:tableStyleId>{5C22544A-7EE6-4342-B048-85BDC9FD1C3A}</a:tableStyleId>
              </a:tblPr>
              <a:tblGrid>
                <a:gridCol w="1277348">
                  <a:extLst>
                    <a:ext uri="{9D8B030D-6E8A-4147-A177-3AD203B41FA5}">
                      <a16:colId xmlns:a16="http://schemas.microsoft.com/office/drawing/2014/main" val="1984555487"/>
                    </a:ext>
                  </a:extLst>
                </a:gridCol>
                <a:gridCol w="1711249">
                  <a:extLst>
                    <a:ext uri="{9D8B030D-6E8A-4147-A177-3AD203B41FA5}">
                      <a16:colId xmlns:a16="http://schemas.microsoft.com/office/drawing/2014/main" val="4248929931"/>
                    </a:ext>
                  </a:extLst>
                </a:gridCol>
                <a:gridCol w="1711249">
                  <a:extLst>
                    <a:ext uri="{9D8B030D-6E8A-4147-A177-3AD203B41FA5}">
                      <a16:colId xmlns:a16="http://schemas.microsoft.com/office/drawing/2014/main" val="2665464496"/>
                    </a:ext>
                  </a:extLst>
                </a:gridCol>
                <a:gridCol w="1711249">
                  <a:extLst>
                    <a:ext uri="{9D8B030D-6E8A-4147-A177-3AD203B41FA5}">
                      <a16:colId xmlns:a16="http://schemas.microsoft.com/office/drawing/2014/main" val="3367058952"/>
                    </a:ext>
                  </a:extLst>
                </a:gridCol>
                <a:gridCol w="757111">
                  <a:extLst>
                    <a:ext uri="{9D8B030D-6E8A-4147-A177-3AD203B41FA5}">
                      <a16:colId xmlns:a16="http://schemas.microsoft.com/office/drawing/2014/main" val="892994089"/>
                    </a:ext>
                  </a:extLst>
                </a:gridCol>
                <a:gridCol w="1530190">
                  <a:extLst>
                    <a:ext uri="{9D8B030D-6E8A-4147-A177-3AD203B41FA5}">
                      <a16:colId xmlns:a16="http://schemas.microsoft.com/office/drawing/2014/main" val="3322050335"/>
                    </a:ext>
                  </a:extLst>
                </a:gridCol>
                <a:gridCol w="1822174">
                  <a:extLst>
                    <a:ext uri="{9D8B030D-6E8A-4147-A177-3AD203B41FA5}">
                      <a16:colId xmlns:a16="http://schemas.microsoft.com/office/drawing/2014/main" val="3292075026"/>
                    </a:ext>
                  </a:extLst>
                </a:gridCol>
                <a:gridCol w="1040296">
                  <a:extLst>
                    <a:ext uri="{9D8B030D-6E8A-4147-A177-3AD203B41FA5}">
                      <a16:colId xmlns:a16="http://schemas.microsoft.com/office/drawing/2014/main" val="1745058948"/>
                    </a:ext>
                  </a:extLst>
                </a:gridCol>
              </a:tblGrid>
              <a:tr h="664793">
                <a:tc rowSpan="2">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泸州</a:t>
                      </a:r>
                    </a:p>
                    <a:p>
                      <a:pPr algn="ctr">
                        <a:lnSpc>
                          <a:spcPct val="150000"/>
                        </a:lnSpc>
                      </a:pPr>
                      <a:r>
                        <a:rPr lang="zh-CN" sz="2400" kern="100" dirty="0">
                          <a:effectLst/>
                          <a:latin typeface="Times New Roman" panose="02020603050405020304" pitchFamily="18" charset="0"/>
                          <a:cs typeface="Times New Roman" panose="02020603050405020304" pitchFamily="18" charset="0"/>
                        </a:rPr>
                        <a:t>老窖</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应收账款</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资产总额</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应收账款占比</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rowSpan="2">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贵州茅台</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应收账款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资产总额</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应收账款占比</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129344135"/>
                  </a:ext>
                </a:extLst>
              </a:tr>
              <a:tr h="441149">
                <a:tc vMerge="1">
                  <a:txBody>
                    <a:bodyPr/>
                    <a:lstStyle/>
                    <a:p>
                      <a:endParaRPr lang="zh-CN" altLang="en-US"/>
                    </a:p>
                  </a:txBody>
                  <a:tcP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1,033.37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2,260,492.96</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0.05%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vMerge="1">
                  <a:txBody>
                    <a:bodyPr/>
                    <a:lstStyle/>
                    <a:p>
                      <a:endParaRPr lang="zh-CN" altLang="en-US"/>
                    </a:p>
                  </a:txBody>
                  <a:tcP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15,984,667.47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1075357785"/>
                  </a:ext>
                </a:extLst>
              </a:tr>
              <a:tr h="664793">
                <a:tc rowSpan="2">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五粮液</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应收账款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资产总额</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a:effectLst/>
                          <a:latin typeface="Times New Roman" panose="02020603050405020304" pitchFamily="18" charset="0"/>
                          <a:cs typeface="Times New Roman" panose="02020603050405020304" pitchFamily="18" charset="0"/>
                        </a:rPr>
                        <a:t>应收账款占比</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rowSpan="2">
                  <a:txBody>
                    <a:bodyPr/>
                    <a:lstStyle/>
                    <a:p>
                      <a:pPr marL="0" algn="ctr" defTabSz="914400" rtl="0" eaLnBrk="1" latinLnBrk="0" hangingPunct="1">
                        <a:lnSpc>
                          <a:spcPct val="150000"/>
                        </a:lnSpc>
                      </a:pPr>
                      <a:r>
                        <a:rPr lang="zh-CN" altLang="en-US" sz="2400" b="1" kern="100" dirty="0">
                          <a:solidFill>
                            <a:schemeClr val="lt1"/>
                          </a:solidFill>
                          <a:effectLst/>
                          <a:latin typeface="Times New Roman" panose="02020603050405020304" pitchFamily="18" charset="0"/>
                          <a:ea typeface="+mn-ea"/>
                          <a:cs typeface="Times New Roman" panose="02020603050405020304" pitchFamily="18" charset="0"/>
                        </a:rPr>
                        <a:t>洋河</a:t>
                      </a:r>
                    </a:p>
                  </a:txBody>
                  <a:tcPr marL="7938" marR="7938" marT="7938" marB="0" anchor="ctr">
                    <a:solidFill>
                      <a:schemeClr val="accent1"/>
                    </a:solidFill>
                  </a:tcPr>
                </a:tc>
                <a:tc>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应收账款</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资产总额</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zh-CN" sz="2400" kern="100" dirty="0">
                          <a:effectLst/>
                          <a:latin typeface="Times New Roman" panose="02020603050405020304" pitchFamily="18" charset="0"/>
                          <a:cs typeface="Times New Roman" panose="02020603050405020304" pitchFamily="18" charset="0"/>
                        </a:rPr>
                        <a:t>应收账款占比</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3145023952"/>
                  </a:ext>
                </a:extLst>
              </a:tr>
              <a:tr h="436193">
                <a:tc vMerge="1">
                  <a:txBody>
                    <a:bodyPr/>
                    <a:lstStyle/>
                    <a:p>
                      <a:endParaRPr lang="zh-CN" altLang="en-US"/>
                    </a:p>
                  </a:txBody>
                  <a:tcP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12,733.13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8,609,426.57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a:effectLst/>
                          <a:latin typeface="Times New Roman" panose="02020603050405020304" pitchFamily="18" charset="0"/>
                          <a:cs typeface="Times New Roman" panose="02020603050405020304" pitchFamily="18" charset="0"/>
                        </a:rPr>
                        <a:t>0.15%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vMerge="1">
                  <a:txBody>
                    <a:bodyPr/>
                    <a:lstStyle/>
                    <a:p>
                      <a:endParaRPr lang="zh-CN" altLang="en-US"/>
                    </a:p>
                  </a:txBody>
                  <a:tcP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541.93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4,956,376.78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tc>
                  <a:txBody>
                    <a:bodyPr/>
                    <a:lstStyle/>
                    <a:p>
                      <a:pPr algn="ctr">
                        <a:lnSpc>
                          <a:spcPct val="150000"/>
                        </a:lnSpc>
                      </a:pPr>
                      <a:r>
                        <a:rPr lang="en-US" sz="2400" kern="100" dirty="0">
                          <a:effectLst/>
                          <a:latin typeface="Times New Roman" panose="02020603050405020304" pitchFamily="18" charset="0"/>
                          <a:cs typeface="Times New Roman" panose="02020603050405020304" pitchFamily="18" charset="0"/>
                        </a:rPr>
                        <a:t>0.01%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1611152140"/>
                  </a:ext>
                </a:extLst>
              </a:tr>
            </a:tbl>
          </a:graphicData>
        </a:graphic>
      </p:graphicFrame>
      <p:sp>
        <p:nvSpPr>
          <p:cNvPr id="5" name="文本框 4">
            <a:extLst>
              <a:ext uri="{FF2B5EF4-FFF2-40B4-BE49-F238E27FC236}">
                <a16:creationId xmlns:a16="http://schemas.microsoft.com/office/drawing/2014/main" id="{3AB9799B-71D2-65AB-8390-F5552792A032}"/>
              </a:ext>
            </a:extLst>
          </p:cNvPr>
          <p:cNvSpPr txBox="1"/>
          <p:nvPr/>
        </p:nvSpPr>
        <p:spPr>
          <a:xfrm>
            <a:off x="3366880" y="2179338"/>
            <a:ext cx="6097656" cy="461665"/>
          </a:xfrm>
          <a:prstGeom prst="rect">
            <a:avLst/>
          </a:prstGeom>
          <a:noFill/>
        </p:spPr>
        <p:txBody>
          <a:bodyPr wrap="square">
            <a:spAutoFit/>
          </a:bodyPr>
          <a:lstStyle/>
          <a:p>
            <a:r>
              <a:rPr lang="zh-CN" altLang="zh-CN" sz="2400" b="1" kern="100" dirty="0">
                <a:effectLst/>
                <a:ea typeface="宋体" panose="02010600030101010101" pitchFamily="2" charset="-122"/>
                <a:cs typeface="宋体" panose="02010600030101010101" pitchFamily="2" charset="-122"/>
              </a:rPr>
              <a:t>行业标杆企业主要财务比率（单位：万元）</a:t>
            </a:r>
            <a:endParaRPr lang="zh-CN" altLang="en-US" sz="2400" dirty="0"/>
          </a:p>
        </p:txBody>
      </p:sp>
    </p:spTree>
    <p:extLst>
      <p:ext uri="{BB962C8B-B14F-4D97-AF65-F5344CB8AC3E}">
        <p14:creationId xmlns:p14="http://schemas.microsoft.com/office/powerpoint/2010/main" val="3608412268"/>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79F7ABB-1CF2-103B-85D7-6A7CCE57B9D8}"/>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5603" name="Rectangle 3">
            <a:extLst>
              <a:ext uri="{FF2B5EF4-FFF2-40B4-BE49-F238E27FC236}">
                <a16:creationId xmlns:a16="http://schemas.microsoft.com/office/drawing/2014/main" id="{FBEE47B1-5E06-6F81-20FC-FE45EA4084C8}"/>
              </a:ext>
            </a:extLst>
          </p:cNvPr>
          <p:cNvSpPr>
            <a:spLocks noGrp="1" noChangeArrowheads="1"/>
          </p:cNvSpPr>
          <p:nvPr>
            <p:ph idx="1"/>
          </p:nvPr>
        </p:nvSpPr>
        <p:spPr>
          <a:xfrm>
            <a:off x="2243138" y="1258889"/>
            <a:ext cx="8101012" cy="5265737"/>
          </a:xfrm>
        </p:spPr>
        <p:txBody>
          <a:bodyPr/>
          <a:lstStyle/>
          <a:p>
            <a:pPr marL="0" indent="0" algn="just">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假设你是某上市公司投资者，会关注上市公司哪些信息？</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假设你是某银行信贷审批主管，会关注作为借款人的上市公司哪些信息？</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假设你是某上市公司客户</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供应商，会关注上市公司哪些信息？</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假设你是政府部门人员，会关注上市公司哪些信息？</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除关注财务信息外，你会关注非财务信息吗？如治理结构、行业信息等。</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endParaRPr lang="zh-CN" altLang="en-US" sz="2400">
              <a:latin typeface="微软雅黑" panose="020B0503020204020204" pitchFamily="34" charset="-122"/>
              <a:ea typeface="微软雅黑" panose="020B0503020204020204" pitchFamily="34" charset="-122"/>
            </a:endParaRPr>
          </a:p>
        </p:txBody>
      </p:sp>
      <p:sp>
        <p:nvSpPr>
          <p:cNvPr id="25604" name="Rectangle 1026">
            <a:extLst>
              <a:ext uri="{FF2B5EF4-FFF2-40B4-BE49-F238E27FC236}">
                <a16:creationId xmlns:a16="http://schemas.microsoft.com/office/drawing/2014/main" id="{65BC1C9C-CC4F-A8E0-A44E-13280EB281BE}"/>
              </a:ext>
            </a:extLst>
          </p:cNvPr>
          <p:cNvSpPr txBox="1">
            <a:spLocks noChangeArrowheads="1"/>
          </p:cNvSpPr>
          <p:nvPr/>
        </p:nvSpPr>
        <p:spPr bwMode="auto">
          <a:xfrm>
            <a:off x="2243138" y="439738"/>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600">
                <a:solidFill>
                  <a:schemeClr val="tx1"/>
                </a:solidFill>
                <a:latin typeface="微软雅黑" panose="020B0503020204020204" pitchFamily="34" charset="-122"/>
                <a:ea typeface="微软雅黑" panose="020B0503020204020204" pitchFamily="34" charset="-122"/>
              </a:rPr>
              <a:t>思考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13">
            <a:extLst>
              <a:ext uri="{FF2B5EF4-FFF2-40B4-BE49-F238E27FC236}">
                <a16:creationId xmlns:a16="http://schemas.microsoft.com/office/drawing/2014/main" id="{3EC5B2BD-1D77-4D77-E022-5E5FC81B819F}"/>
              </a:ext>
            </a:extLst>
          </p:cNvPr>
          <p:cNvSpPr>
            <a:spLocks noGrp="1" noChangeArrowheads="1"/>
          </p:cNvSpPr>
          <p:nvPr>
            <p:ph type="title" idx="4294967295"/>
          </p:nvPr>
        </p:nvSpPr>
        <p:spPr/>
        <p:txBody>
          <a:bodyPr/>
          <a:lstStyle/>
          <a:p>
            <a:r>
              <a:rPr lang="zh-CN" altLang="en-US" dirty="0">
                <a:latin typeface="黑体" panose="02010609060101010101" pitchFamily="49" charset="-122"/>
                <a:ea typeface="黑体" panose="02010609060101010101" pitchFamily="49" charset="-122"/>
              </a:rPr>
              <a:t>财务报表分析的方法</a:t>
            </a:r>
            <a:endParaRPr lang="zh-CN" altLang="zh-CN"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A2D265E-FE39-7D84-ACF9-273E5090518D}"/>
              </a:ext>
            </a:extLst>
          </p:cNvPr>
          <p:cNvSpPr txBox="1"/>
          <p:nvPr/>
        </p:nvSpPr>
        <p:spPr>
          <a:xfrm>
            <a:off x="927652" y="1494714"/>
            <a:ext cx="9727096" cy="1908215"/>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比率分析法</a:t>
            </a:r>
            <a:endParaRPr lang="en-US" altLang="zh-CN" sz="2800" dirty="0">
              <a:latin typeface="黑体" panose="02010609060101010101" pitchFamily="49" charset="-122"/>
              <a:ea typeface="黑体" panose="02010609060101010101" pitchFamily="49" charset="-122"/>
            </a:endParaRPr>
          </a:p>
          <a:p>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比率分析法是将财务报表以及报表附注中的某些存在关联的项目进行比率计算，通过把绝对数值的比较转换为相对比率，来揭示企业等经济组织所进行的经济活动在某方面的状况。</a:t>
            </a:r>
            <a:endParaRPr lang="en-US" altLang="zh-CN" sz="2400" dirty="0">
              <a:latin typeface="黑体" panose="02010609060101010101" pitchFamily="49" charset="-122"/>
              <a:ea typeface="黑体" panose="02010609060101010101" pitchFamily="49" charset="-122"/>
            </a:endParaRPr>
          </a:p>
          <a:p>
            <a:endParaRPr lang="en-US" altLang="zh-CN" dirty="0"/>
          </a:p>
        </p:txBody>
      </p:sp>
      <p:sp>
        <p:nvSpPr>
          <p:cNvPr id="5" name="文本框 4">
            <a:extLst>
              <a:ext uri="{FF2B5EF4-FFF2-40B4-BE49-F238E27FC236}">
                <a16:creationId xmlns:a16="http://schemas.microsoft.com/office/drawing/2014/main" id="{3AB9799B-71D2-65AB-8390-F5552792A032}"/>
              </a:ext>
            </a:extLst>
          </p:cNvPr>
          <p:cNvSpPr txBox="1"/>
          <p:nvPr/>
        </p:nvSpPr>
        <p:spPr>
          <a:xfrm>
            <a:off x="4430367" y="3224239"/>
            <a:ext cx="6097656" cy="461665"/>
          </a:xfrm>
          <a:prstGeom prst="rect">
            <a:avLst/>
          </a:prstGeom>
          <a:noFill/>
        </p:spPr>
        <p:txBody>
          <a:bodyPr wrap="square">
            <a:spAutoFit/>
          </a:bodyPr>
          <a:lstStyle/>
          <a:p>
            <a:r>
              <a:rPr lang="zh-CN" altLang="en-US" sz="2400" b="1" kern="100" dirty="0">
                <a:effectLst/>
                <a:ea typeface="宋体" panose="02010600030101010101" pitchFamily="2" charset="-122"/>
                <a:cs typeface="宋体" panose="02010600030101010101" pitchFamily="2" charset="-122"/>
              </a:rPr>
              <a:t>泸州老窖流动比率分析</a:t>
            </a:r>
            <a:endParaRPr lang="zh-CN" altLang="en-US" sz="2400" dirty="0"/>
          </a:p>
        </p:txBody>
      </p:sp>
      <p:graphicFrame>
        <p:nvGraphicFramePr>
          <p:cNvPr id="4" name="表格 3">
            <a:extLst>
              <a:ext uri="{FF2B5EF4-FFF2-40B4-BE49-F238E27FC236}">
                <a16:creationId xmlns:a16="http://schemas.microsoft.com/office/drawing/2014/main" id="{64FB2A83-0D01-529C-6E94-238ADCA02B80}"/>
              </a:ext>
            </a:extLst>
          </p:cNvPr>
          <p:cNvGraphicFramePr>
            <a:graphicFrameLocks noGrp="1"/>
          </p:cNvGraphicFramePr>
          <p:nvPr/>
        </p:nvGraphicFramePr>
        <p:xfrm>
          <a:off x="927652" y="3801246"/>
          <a:ext cx="10515600" cy="2001012"/>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411850370"/>
                    </a:ext>
                  </a:extLst>
                </a:gridCol>
                <a:gridCol w="2628900">
                  <a:extLst>
                    <a:ext uri="{9D8B030D-6E8A-4147-A177-3AD203B41FA5}">
                      <a16:colId xmlns:a16="http://schemas.microsoft.com/office/drawing/2014/main" val="2693034187"/>
                    </a:ext>
                  </a:extLst>
                </a:gridCol>
                <a:gridCol w="2628900">
                  <a:extLst>
                    <a:ext uri="{9D8B030D-6E8A-4147-A177-3AD203B41FA5}">
                      <a16:colId xmlns:a16="http://schemas.microsoft.com/office/drawing/2014/main" val="3141617296"/>
                    </a:ext>
                  </a:extLst>
                </a:gridCol>
                <a:gridCol w="2628900">
                  <a:extLst>
                    <a:ext uri="{9D8B030D-6E8A-4147-A177-3AD203B41FA5}">
                      <a16:colId xmlns:a16="http://schemas.microsoft.com/office/drawing/2014/main" val="417065452"/>
                    </a:ext>
                  </a:extLst>
                </a:gridCol>
              </a:tblGrid>
              <a:tr h="89535">
                <a:tc>
                  <a:txBody>
                    <a:bodyPr/>
                    <a:lstStyle/>
                    <a:p>
                      <a:pPr indent="304800" algn="ctr">
                        <a:lnSpc>
                          <a:spcPct val="150000"/>
                        </a:lnSpc>
                      </a:pPr>
                      <a:r>
                        <a:rPr lang="zh-CN" sz="2400" kern="100" dirty="0">
                          <a:effectLst/>
                          <a:latin typeface="Times New Roman" panose="02020603050405020304" pitchFamily="18" charset="0"/>
                          <a:cs typeface="Times New Roman" panose="02020603050405020304" pitchFamily="18" charset="0"/>
                        </a:rPr>
                        <a:t>项目</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2018</a:t>
                      </a:r>
                      <a:r>
                        <a:rPr lang="zh-CN" sz="2400" kern="100" dirty="0">
                          <a:effectLst/>
                          <a:latin typeface="Times New Roman" panose="02020603050405020304" pitchFamily="18" charset="0"/>
                          <a:cs typeface="Times New Roman" panose="02020603050405020304" pitchFamily="18" charset="0"/>
                        </a:rPr>
                        <a:t>年</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2017</a:t>
                      </a:r>
                      <a:r>
                        <a:rPr lang="zh-CN" sz="2400" kern="100" dirty="0">
                          <a:effectLst/>
                          <a:latin typeface="Times New Roman" panose="02020603050405020304" pitchFamily="18" charset="0"/>
                          <a:cs typeface="Times New Roman" panose="02020603050405020304" pitchFamily="18" charset="0"/>
                        </a:rPr>
                        <a:t>年</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2016</a:t>
                      </a:r>
                      <a:r>
                        <a:rPr lang="zh-CN" sz="2400" kern="100" dirty="0">
                          <a:effectLst/>
                          <a:latin typeface="Times New Roman" panose="02020603050405020304" pitchFamily="18" charset="0"/>
                          <a:cs typeface="Times New Roman" panose="02020603050405020304" pitchFamily="18" charset="0"/>
                        </a:rPr>
                        <a:t>年</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574023744"/>
                  </a:ext>
                </a:extLst>
              </a:tr>
              <a:tr h="139065">
                <a:tc>
                  <a:txBody>
                    <a:bodyPr/>
                    <a:lstStyle/>
                    <a:p>
                      <a:pPr indent="304800" algn="ctr">
                        <a:lnSpc>
                          <a:spcPct val="150000"/>
                        </a:lnSpc>
                      </a:pPr>
                      <a:r>
                        <a:rPr lang="zh-CN" sz="2400" kern="100">
                          <a:effectLst/>
                          <a:latin typeface="Times New Roman" panose="02020603050405020304" pitchFamily="18" charset="0"/>
                          <a:cs typeface="Times New Roman" panose="02020603050405020304" pitchFamily="18" charset="0"/>
                        </a:rPr>
                        <a:t>流动资产</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154.94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142.69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99.76</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72823730"/>
                  </a:ext>
                </a:extLst>
              </a:tr>
              <a:tr h="0">
                <a:tc>
                  <a:txBody>
                    <a:bodyPr/>
                    <a:lstStyle/>
                    <a:p>
                      <a:pPr indent="304800" algn="ctr">
                        <a:lnSpc>
                          <a:spcPct val="150000"/>
                        </a:lnSpc>
                      </a:pPr>
                      <a:r>
                        <a:rPr lang="zh-CN" sz="2400" kern="100">
                          <a:effectLst/>
                          <a:latin typeface="Times New Roman" panose="02020603050405020304" pitchFamily="18" charset="0"/>
                          <a:cs typeface="Times New Roman" panose="02020603050405020304" pitchFamily="18" charset="0"/>
                        </a:rPr>
                        <a:t>流动负债</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54.15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43.67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27.76</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904711912"/>
                  </a:ext>
                </a:extLst>
              </a:tr>
              <a:tr h="0">
                <a:tc>
                  <a:txBody>
                    <a:bodyPr/>
                    <a:lstStyle/>
                    <a:p>
                      <a:pPr indent="304800" algn="ctr">
                        <a:lnSpc>
                          <a:spcPct val="150000"/>
                        </a:lnSpc>
                      </a:pPr>
                      <a:r>
                        <a:rPr lang="zh-CN" sz="2400" kern="100">
                          <a:effectLst/>
                          <a:latin typeface="Times New Roman" panose="02020603050405020304" pitchFamily="18" charset="0"/>
                          <a:cs typeface="Times New Roman" panose="02020603050405020304" pitchFamily="18" charset="0"/>
                        </a:rPr>
                        <a:t>流动比率</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286%</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a:effectLst/>
                          <a:latin typeface="Times New Roman" panose="02020603050405020304" pitchFamily="18" charset="0"/>
                          <a:cs typeface="Times New Roman" panose="02020603050405020304" pitchFamily="18" charset="0"/>
                        </a:rPr>
                        <a:t>327%</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indent="304800" algn="ctr">
                        <a:lnSpc>
                          <a:spcPct val="150000"/>
                        </a:lnSpc>
                      </a:pPr>
                      <a:r>
                        <a:rPr lang="en-US" sz="2400" kern="100" dirty="0">
                          <a:effectLst/>
                          <a:latin typeface="Times New Roman" panose="02020603050405020304" pitchFamily="18" charset="0"/>
                          <a:cs typeface="Times New Roman" panose="02020603050405020304" pitchFamily="18" charset="0"/>
                        </a:rPr>
                        <a:t>359%</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577345806"/>
                  </a:ext>
                </a:extLst>
              </a:tr>
            </a:tbl>
          </a:graphicData>
        </a:graphic>
      </p:graphicFrame>
    </p:spTree>
    <p:extLst>
      <p:ext uri="{BB962C8B-B14F-4D97-AF65-F5344CB8AC3E}">
        <p14:creationId xmlns:p14="http://schemas.microsoft.com/office/powerpoint/2010/main" val="599166504"/>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a:extLst>
              <a:ext uri="{FF2B5EF4-FFF2-40B4-BE49-F238E27FC236}">
                <a16:creationId xmlns:a16="http://schemas.microsoft.com/office/drawing/2014/main" id="{15755977-8399-CE72-87F1-75F0D97539BC}"/>
              </a:ext>
            </a:extLst>
          </p:cNvPr>
          <p:cNvSpPr txBox="1">
            <a:spLocks noChangeArrowheads="1"/>
          </p:cNvSpPr>
          <p:nvPr/>
        </p:nvSpPr>
        <p:spPr bwMode="auto">
          <a:xfrm>
            <a:off x="2351088" y="2349501"/>
            <a:ext cx="7835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zh-CN" sz="4000">
                <a:solidFill>
                  <a:schemeClr val="tx1"/>
                </a:solidFill>
                <a:latin typeface="微软雅黑" panose="020B0503020204020204" pitchFamily="34" charset="-122"/>
                <a:ea typeface="微软雅黑" panose="020B0503020204020204" pitchFamily="34" charset="-122"/>
              </a:rPr>
              <a:t>      </a:t>
            </a:r>
            <a:r>
              <a:rPr lang="zh-CN" altLang="en-US" sz="4000">
                <a:solidFill>
                  <a:schemeClr val="tx1"/>
                </a:solidFill>
                <a:latin typeface="微软雅黑" panose="020B0503020204020204" pitchFamily="34" charset="-122"/>
                <a:ea typeface="微软雅黑" panose="020B0503020204020204" pitchFamily="34" charset="-122"/>
              </a:rPr>
              <a:t> 第二节  偿债能力分析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31718E0-796F-8926-3BE5-DC10513612ED}"/>
              </a:ext>
            </a:extLst>
          </p:cNvPr>
          <p:cNvSpPr txBox="1">
            <a:spLocks noChangeArrowheads="1"/>
          </p:cNvSpPr>
          <p:nvPr/>
        </p:nvSpPr>
        <p:spPr>
          <a:xfrm>
            <a:off x="2351088" y="1125538"/>
            <a:ext cx="7416800" cy="4267200"/>
          </a:xfrm>
          <a:prstGeom prst="rect">
            <a:avLst/>
          </a:prstGeom>
        </p:spPr>
        <p:txBody>
          <a:bodyPr/>
          <a:lstStyle/>
          <a:p>
            <a:pPr algn="just">
              <a:lnSpc>
                <a:spcPct val="150000"/>
              </a:lnSpc>
              <a:buClr>
                <a:schemeClr val="accent1"/>
              </a:buClr>
              <a:buSzPct val="80000"/>
              <a:defRPr/>
            </a:pPr>
            <a:r>
              <a:rPr lang="zh-CN" altLang="en-US" sz="2800" dirty="0">
                <a:latin typeface="微软雅黑" panose="020B0503020204020204" pitchFamily="34" charset="-122"/>
                <a:ea typeface="微软雅黑" panose="020B0503020204020204" pitchFamily="34" charset="-122"/>
              </a:rPr>
              <a:t>偿债能力，是指企业用资产和经营过程创造的收益偿还到期长、短期负债的能力。</a:t>
            </a:r>
            <a:endParaRPr lang="en-US" altLang="zh-CN" sz="2800" dirty="0">
              <a:latin typeface="微软雅黑" panose="020B0503020204020204" pitchFamily="34" charset="-122"/>
              <a:ea typeface="微软雅黑" panose="020B0503020204020204" pitchFamily="34" charset="-122"/>
            </a:endParaRPr>
          </a:p>
          <a:p>
            <a:pPr>
              <a:lnSpc>
                <a:spcPct val="150000"/>
              </a:lnSpc>
              <a:buClr>
                <a:schemeClr val="accent1"/>
              </a:buClr>
              <a:buSzPct val="80000"/>
              <a:defRPr/>
            </a:pPr>
            <a:endParaRPr lang="en-US" altLang="zh-CN" sz="2800" dirty="0">
              <a:latin typeface="微软雅黑" panose="020B0503020204020204" pitchFamily="34" charset="-122"/>
              <a:ea typeface="微软雅黑" panose="020B0503020204020204" pitchFamily="34" charset="-122"/>
            </a:endParaRPr>
          </a:p>
          <a:p>
            <a:pPr algn="just">
              <a:lnSpc>
                <a:spcPct val="150000"/>
              </a:lnSpc>
              <a:buClr>
                <a:schemeClr val="accent1"/>
              </a:buClr>
              <a:buSzPct val="80000"/>
              <a:defRPr/>
            </a:pPr>
            <a:r>
              <a:rPr lang="zh-CN" altLang="en-US" sz="2800" dirty="0">
                <a:latin typeface="微软雅黑" panose="020B0503020204020204" pitchFamily="34" charset="-122"/>
                <a:ea typeface="微软雅黑" panose="020B0503020204020204" pitchFamily="34" charset="-122"/>
              </a:rPr>
              <a:t>有无偿债能力是信息使用者关心的首要问题。</a:t>
            </a:r>
          </a:p>
          <a:p>
            <a:pPr>
              <a:lnSpc>
                <a:spcPct val="150000"/>
              </a:lnSpc>
              <a:buClr>
                <a:schemeClr val="accent1"/>
              </a:buClr>
              <a:buSzPct val="80000"/>
              <a:defRPr/>
            </a:pP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Clr>
                <a:schemeClr val="accent1"/>
              </a:buClr>
              <a:buSzPct val="80000"/>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rPr>
              <a:t>短期偿债能力</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Clr>
                <a:schemeClr val="accent1"/>
              </a:buClr>
              <a:buSzPct val="80000"/>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rPr>
              <a:t>长期偿债能力</a:t>
            </a:r>
            <a:endParaRPr lang="zh-CN"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D97B2596-F056-0603-FCC2-74596955C407}"/>
              </a:ext>
            </a:extLst>
          </p:cNvPr>
          <p:cNvSpPr>
            <a:spLocks noGrp="1" noChangeArrowheads="1"/>
          </p:cNvSpPr>
          <p:nvPr>
            <p:ph type="title"/>
          </p:nvPr>
        </p:nvSpPr>
        <p:spPr>
          <a:xfrm>
            <a:off x="2192339" y="549276"/>
            <a:ext cx="6588125" cy="1281113"/>
          </a:xfrm>
        </p:spPr>
        <p:txBody>
          <a:bodyPr/>
          <a:lstStyle/>
          <a:p>
            <a:pPr eaLnBrk="1" hangingPunct="1"/>
            <a:r>
              <a:rPr lang="zh-CN" altLang="en-US" sz="3200">
                <a:latin typeface="微软雅黑" panose="020B0503020204020204" pitchFamily="34" charset="-122"/>
                <a:ea typeface="微软雅黑" panose="020B0503020204020204" pitchFamily="34" charset="-122"/>
              </a:rPr>
              <a:t>一、短期偿债能力分析</a:t>
            </a:r>
          </a:p>
        </p:txBody>
      </p:sp>
      <p:sp>
        <p:nvSpPr>
          <p:cNvPr id="169987" name="Rectangle 1027">
            <a:extLst>
              <a:ext uri="{FF2B5EF4-FFF2-40B4-BE49-F238E27FC236}">
                <a16:creationId xmlns:a16="http://schemas.microsoft.com/office/drawing/2014/main" id="{E3F47CCD-CC79-D3F1-DEE9-9860A67CBEDC}"/>
              </a:ext>
            </a:extLst>
          </p:cNvPr>
          <p:cNvSpPr>
            <a:spLocks noGrp="1" noChangeArrowheads="1"/>
          </p:cNvSpPr>
          <p:nvPr>
            <p:ph idx="1"/>
          </p:nvPr>
        </p:nvSpPr>
        <p:spPr>
          <a:xfrm>
            <a:off x="2135189" y="1341438"/>
            <a:ext cx="7921625" cy="4525962"/>
          </a:xfrm>
        </p:spPr>
        <p:txBody>
          <a:bodyPr/>
          <a:lstStyle/>
          <a:p>
            <a:pPr marL="0" indent="0">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短期偿债能力是指企业在</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年或一个经营周期内以</a:t>
            </a:r>
            <a:r>
              <a:rPr lang="zh-CN" altLang="zh-CN" dirty="0">
                <a:solidFill>
                  <a:srgbClr val="FF0000"/>
                </a:solidFill>
                <a:latin typeface="微软雅黑" panose="020B0503020204020204" pitchFamily="34" charset="-122"/>
                <a:ea typeface="微软雅黑" panose="020B0503020204020204" pitchFamily="34" charset="-122"/>
              </a:rPr>
              <a:t>流动资产</a:t>
            </a:r>
            <a:r>
              <a:rPr lang="zh-CN" altLang="zh-CN" dirty="0">
                <a:latin typeface="微软雅黑" panose="020B0503020204020204" pitchFamily="34" charset="-122"/>
                <a:ea typeface="微软雅黑" panose="020B0503020204020204" pitchFamily="34" charset="-122"/>
              </a:rPr>
              <a:t>偿还</a:t>
            </a:r>
            <a:r>
              <a:rPr lang="zh-CN" altLang="zh-CN" dirty="0">
                <a:solidFill>
                  <a:srgbClr val="FF0000"/>
                </a:solidFill>
                <a:latin typeface="微软雅黑" panose="020B0503020204020204" pitchFamily="34" charset="-122"/>
                <a:ea typeface="微软雅黑" panose="020B0503020204020204" pitchFamily="34" charset="-122"/>
              </a:rPr>
              <a:t>流动负债</a:t>
            </a:r>
            <a:r>
              <a:rPr lang="zh-CN" altLang="zh-CN" dirty="0">
                <a:latin typeface="微软雅黑" panose="020B0503020204020204" pitchFamily="34" charset="-122"/>
                <a:ea typeface="微软雅黑" panose="020B0503020204020204" pitchFamily="34" charset="-122"/>
              </a:rPr>
              <a:t>的能力。</a:t>
            </a:r>
            <a:endParaRPr lang="en-US" altLang="zh-CN" dirty="0">
              <a:latin typeface="微软雅黑" panose="020B0503020204020204" pitchFamily="34" charset="-122"/>
              <a:ea typeface="微软雅黑" panose="020B0503020204020204" pitchFamily="34" charset="-122"/>
            </a:endParaRPr>
          </a:p>
          <a:p>
            <a:pPr marL="702900">
              <a:lnSpc>
                <a:spcPct val="150000"/>
              </a:lnSpc>
              <a:spcBef>
                <a:spcPts val="0"/>
              </a:spcBef>
              <a:defRPr/>
            </a:pPr>
            <a:r>
              <a:rPr lang="zh-CN" altLang="zh-CN" sz="2400" dirty="0">
                <a:solidFill>
                  <a:srgbClr val="3366CC"/>
                </a:solidFill>
                <a:latin typeface="微软雅黑" panose="020B0503020204020204" pitchFamily="34" charset="-122"/>
                <a:ea typeface="微软雅黑" panose="020B0503020204020204" pitchFamily="34" charset="-122"/>
              </a:rPr>
              <a:t>能否及时偿付到期的流动负债，是反映企业短期财务状况稳健与否的重要标志。</a:t>
            </a:r>
            <a:endParaRPr lang="en-US" altLang="zh-CN" sz="2400" dirty="0">
              <a:solidFill>
                <a:srgbClr val="3366CC"/>
              </a:solidFill>
              <a:latin typeface="微软雅黑" panose="020B0503020204020204" pitchFamily="34" charset="-122"/>
              <a:ea typeface="微软雅黑" panose="020B0503020204020204" pitchFamily="34" charset="-122"/>
            </a:endParaRPr>
          </a:p>
          <a:p>
            <a:pPr marL="7029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反映短期偿债能力的指标主要有：</a:t>
            </a:r>
            <a:endParaRPr lang="en-US" altLang="zh-CN" sz="2400" dirty="0">
              <a:latin typeface="微软雅黑" panose="020B0503020204020204" pitchFamily="34" charset="-122"/>
              <a:ea typeface="微软雅黑" panose="020B0503020204020204" pitchFamily="34" charset="-122"/>
            </a:endParaRPr>
          </a:p>
          <a:p>
            <a:pPr marL="1080000">
              <a:lnSpc>
                <a:spcPct val="150000"/>
              </a:lnSpc>
              <a:spcBef>
                <a:spcPts val="0"/>
              </a:spcBef>
              <a:defRPr/>
            </a:pPr>
            <a:r>
              <a:rPr lang="zh-CN" altLang="en-US" sz="2000" dirty="0">
                <a:solidFill>
                  <a:srgbClr val="3366CC"/>
                </a:solidFill>
                <a:latin typeface="微软雅黑" panose="020B0503020204020204" pitchFamily="34" charset="-122"/>
                <a:ea typeface="微软雅黑" panose="020B0503020204020204" pitchFamily="34" charset="-122"/>
              </a:rPr>
              <a:t>营运资金、流动比率、速动比率、现金比率</a:t>
            </a:r>
            <a:endParaRPr lang="zh-CN" altLang="en-US" sz="2000" dirty="0">
              <a:solidFill>
                <a:srgbClr val="3366CC"/>
              </a:solidFill>
              <a:latin typeface="+mn-ea"/>
            </a:endParaRPr>
          </a:p>
          <a:p>
            <a:pPr marL="0" indent="0">
              <a:buNone/>
              <a:defRPr/>
            </a:pPr>
            <a:endParaRPr lang="en-US" altLang="zh-CN" sz="4000" dirty="0">
              <a:latin typeface="+mn-ea"/>
            </a:endParaRPr>
          </a:p>
        </p:txBody>
      </p:sp>
      <p:sp>
        <p:nvSpPr>
          <p:cNvPr id="46084" name="Line 1035">
            <a:extLst>
              <a:ext uri="{FF2B5EF4-FFF2-40B4-BE49-F238E27FC236}">
                <a16:creationId xmlns:a16="http://schemas.microsoft.com/office/drawing/2014/main" id="{5F97D06A-4BF2-A82E-728A-5291123DF9AD}"/>
              </a:ext>
            </a:extLst>
          </p:cNvPr>
          <p:cNvSpPr>
            <a:spLocks noChangeShapeType="1"/>
          </p:cNvSpPr>
          <p:nvPr/>
        </p:nvSpPr>
        <p:spPr bwMode="auto">
          <a:xfrm>
            <a:off x="5638800" y="52578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标题 3">
            <a:extLst>
              <a:ext uri="{FF2B5EF4-FFF2-40B4-BE49-F238E27FC236}">
                <a16:creationId xmlns:a16="http://schemas.microsoft.com/office/drawing/2014/main" id="{3D152FC6-F142-DF77-2266-AFFEDBAC7EDC}"/>
              </a:ext>
            </a:extLst>
          </p:cNvPr>
          <p:cNvSpPr>
            <a:spLocks noGrp="1" noChangeArrowheads="1"/>
          </p:cNvSpPr>
          <p:nvPr>
            <p:ph type="title"/>
          </p:nvPr>
        </p:nvSpPr>
        <p:spPr>
          <a:xfrm>
            <a:off x="2209801" y="620713"/>
            <a:ext cx="6589713" cy="1281112"/>
          </a:xfrm>
        </p:spPr>
        <p:txBody>
          <a:bodyPr/>
          <a:lstStyle/>
          <a:p>
            <a:pPr eaLnBrk="1" hangingPunct="1"/>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营运资金</a:t>
            </a:r>
          </a:p>
        </p:txBody>
      </p:sp>
      <p:sp>
        <p:nvSpPr>
          <p:cNvPr id="36867" name="Rectangle 3">
            <a:extLst>
              <a:ext uri="{FF2B5EF4-FFF2-40B4-BE49-F238E27FC236}">
                <a16:creationId xmlns:a16="http://schemas.microsoft.com/office/drawing/2014/main" id="{B11B2248-4A54-072B-0A8B-6B807122F313}"/>
              </a:ext>
            </a:extLst>
          </p:cNvPr>
          <p:cNvSpPr>
            <a:spLocks noGrp="1" noChangeArrowheads="1"/>
          </p:cNvSpPr>
          <p:nvPr>
            <p:ph idx="1"/>
          </p:nvPr>
        </p:nvSpPr>
        <p:spPr>
          <a:xfrm>
            <a:off x="2209801" y="1676400"/>
            <a:ext cx="8207375" cy="4267200"/>
          </a:xfrm>
        </p:spPr>
        <p:txBody>
          <a:bodyPr/>
          <a:lstStyle/>
          <a:p>
            <a:pPr eaLnBrk="1" hangingPunct="1">
              <a:buFont typeface="Wingdings 2" panose="05020102010507070707" pitchFamily="18" charset="2"/>
              <a:buNone/>
              <a:defRPr/>
            </a:pPr>
            <a:r>
              <a:rPr lang="zh-CN" altLang="zh-CN" dirty="0">
                <a:latin typeface="微软雅黑" panose="020B0503020204020204" pitchFamily="34" charset="-122"/>
                <a:ea typeface="微软雅黑" panose="020B0503020204020204" pitchFamily="34" charset="-122"/>
              </a:rPr>
              <a:t>企业流动资产减去流动负债的差额</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endParaRPr lang="zh-CN"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r>
              <a:rPr lang="zh-CN" altLang="zh-CN" dirty="0">
                <a:latin typeface="微软雅黑" panose="020B0503020204020204" pitchFamily="34" charset="-122"/>
                <a:ea typeface="微软雅黑" panose="020B0503020204020204" pitchFamily="34" charset="-122"/>
              </a:rPr>
              <a:t>营运资金</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流动资产</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流动负债</a:t>
            </a:r>
          </a:p>
          <a:p>
            <a:pPr eaLnBrk="1" hangingPunct="1">
              <a:buFontTx/>
              <a:buNone/>
              <a:defRPr/>
            </a:pPr>
            <a:endParaRPr lang="zh-CN" altLang="zh-CN" sz="3600" dirty="0">
              <a:latin typeface="+mn-ea"/>
            </a:endParaRPr>
          </a:p>
        </p:txBody>
      </p:sp>
      <p:sp>
        <p:nvSpPr>
          <p:cNvPr id="4" name="横卷形 3">
            <a:extLst>
              <a:ext uri="{FF2B5EF4-FFF2-40B4-BE49-F238E27FC236}">
                <a16:creationId xmlns:a16="http://schemas.microsoft.com/office/drawing/2014/main" id="{A8E0D100-F4DC-6229-990B-ED7CD34B3327}"/>
              </a:ext>
            </a:extLst>
          </p:cNvPr>
          <p:cNvSpPr/>
          <p:nvPr/>
        </p:nvSpPr>
        <p:spPr>
          <a:xfrm>
            <a:off x="2234774" y="4005064"/>
            <a:ext cx="7389618" cy="2160240"/>
          </a:xfrm>
          <a:prstGeom prst="horizontalScroll">
            <a:avLst/>
          </a:prstGeom>
          <a:noFill/>
          <a:scene3d>
            <a:camera prst="orthographicFront"/>
            <a:lightRig rig="floo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zh-CN" sz="2000" dirty="0">
                <a:solidFill>
                  <a:schemeClr val="tx1"/>
                </a:solidFill>
                <a:latin typeface="微软雅黑" panose="020B0503020204020204" pitchFamily="34" charset="-122"/>
                <a:ea typeface="微软雅黑" panose="020B0503020204020204" pitchFamily="34" charset="-122"/>
              </a:rPr>
              <a:t>当流动资产大于流动负债时，营运资金为正值，表明企业偿还短期债务的能力较强，债务风险较小；反之，当流动资产等于或小于流动负债时，营运资金为零或负值，意味着企业偿还短期债务的能力较差，面临较高偿债风险。</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标题 3">
            <a:extLst>
              <a:ext uri="{FF2B5EF4-FFF2-40B4-BE49-F238E27FC236}">
                <a16:creationId xmlns:a16="http://schemas.microsoft.com/office/drawing/2014/main" id="{85AB9255-050D-A17A-3C4E-7B01B6161233}"/>
              </a:ext>
            </a:extLst>
          </p:cNvPr>
          <p:cNvSpPr>
            <a:spLocks noGrp="1" noChangeArrowheads="1"/>
          </p:cNvSpPr>
          <p:nvPr>
            <p:ph type="title"/>
          </p:nvPr>
        </p:nvSpPr>
        <p:spPr>
          <a:xfrm>
            <a:off x="2495551" y="547688"/>
            <a:ext cx="6588125" cy="1281112"/>
          </a:xfrm>
        </p:spPr>
        <p:txBody>
          <a:bodyPr/>
          <a:lstStyle/>
          <a:p>
            <a:pPr eaLnBrk="1" hangingPunct="1"/>
            <a:r>
              <a:rPr lang="en-US" altLang="zh-CN" sz="3200">
                <a:latin typeface="微软雅黑" panose="020B0503020204020204" pitchFamily="34" charset="-122"/>
                <a:ea typeface="微软雅黑" panose="020B0503020204020204" pitchFamily="34" charset="-122"/>
              </a:rPr>
              <a:t>2.</a:t>
            </a:r>
            <a:r>
              <a:rPr lang="zh-CN" altLang="en-US" sz="3200">
                <a:latin typeface="微软雅黑" panose="020B0503020204020204" pitchFamily="34" charset="-122"/>
                <a:ea typeface="微软雅黑" panose="020B0503020204020204" pitchFamily="34" charset="-122"/>
              </a:rPr>
              <a:t>流动比率</a:t>
            </a:r>
          </a:p>
        </p:txBody>
      </p:sp>
      <p:sp>
        <p:nvSpPr>
          <p:cNvPr id="145411" name="Rectangle 3">
            <a:extLst>
              <a:ext uri="{FF2B5EF4-FFF2-40B4-BE49-F238E27FC236}">
                <a16:creationId xmlns:a16="http://schemas.microsoft.com/office/drawing/2014/main" id="{3D4B0884-BA73-7B03-DD6D-058E502A9F99}"/>
              </a:ext>
            </a:extLst>
          </p:cNvPr>
          <p:cNvSpPr>
            <a:spLocks noGrp="1" noChangeArrowheads="1"/>
          </p:cNvSpPr>
          <p:nvPr>
            <p:ph idx="1"/>
          </p:nvPr>
        </p:nvSpPr>
        <p:spPr>
          <a:xfrm>
            <a:off x="2640013" y="1409700"/>
            <a:ext cx="7200900" cy="5187950"/>
          </a:xfrm>
        </p:spPr>
        <p:txBody>
          <a:bodyPr rtlCol="0">
            <a:noAutofit/>
          </a:bodyPr>
          <a:lstStyle/>
          <a:p>
            <a:pPr marL="0" indent="0">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流动资产与流动负债的比率</a:t>
            </a:r>
            <a:endParaRPr lang="en-US" altLang="zh-CN" dirty="0">
              <a:latin typeface="微软雅黑" panose="020B0503020204020204" pitchFamily="34" charset="-122"/>
              <a:ea typeface="微软雅黑" panose="020B0503020204020204" pitchFamily="34" charset="-122"/>
            </a:endParaRPr>
          </a:p>
          <a:p>
            <a:pPr marL="720000">
              <a:lnSpc>
                <a:spcPct val="150000"/>
              </a:lnSpc>
              <a:defRPr/>
            </a:pPr>
            <a:r>
              <a:rPr lang="zh-CN" altLang="en-US" sz="2400" dirty="0">
                <a:latin typeface="微软雅黑" panose="020B0503020204020204" pitchFamily="34" charset="-122"/>
                <a:ea typeface="微软雅黑" panose="020B0503020204020204" pitchFamily="34" charset="-122"/>
              </a:rPr>
              <a:t>流动比率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流动资产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流动负债</a:t>
            </a:r>
            <a:endParaRPr lang="en-US" altLang="zh-CN" sz="2400" dirty="0">
              <a:latin typeface="微软雅黑" panose="020B0503020204020204" pitchFamily="34" charset="-122"/>
              <a:ea typeface="微软雅黑" panose="020B0503020204020204" pitchFamily="34" charset="-122"/>
            </a:endParaRPr>
          </a:p>
          <a:p>
            <a:pPr marL="720000">
              <a:lnSpc>
                <a:spcPct val="150000"/>
              </a:lnSpc>
              <a:defRPr/>
            </a:pPr>
            <a:r>
              <a:rPr lang="zh-CN" altLang="en-US" sz="2400" dirty="0">
                <a:latin typeface="微软雅黑" panose="020B0503020204020204" pitchFamily="34" charset="-122"/>
                <a:ea typeface="微软雅黑" panose="020B0503020204020204" pitchFamily="34" charset="-122"/>
              </a:rPr>
              <a:t>表明企业每一元流动负债有多少流动资产作为支付的保障，反映了企业用流动资产偿还到期流动负债的能力。</a:t>
            </a:r>
            <a:endParaRPr lang="en-US" altLang="zh-CN" sz="2400" dirty="0">
              <a:latin typeface="微软雅黑" panose="020B0503020204020204" pitchFamily="34" charset="-122"/>
              <a:ea typeface="微软雅黑" panose="020B0503020204020204" pitchFamily="34" charset="-122"/>
            </a:endParaRPr>
          </a:p>
          <a:p>
            <a:pPr marL="720000">
              <a:lnSpc>
                <a:spcPct val="150000"/>
              </a:lnSpc>
              <a:defRPr/>
            </a:pPr>
            <a:r>
              <a:rPr lang="zh-CN" altLang="en-US" sz="2400" dirty="0">
                <a:latin typeface="微软雅黑" panose="020B0503020204020204" pitchFamily="34" charset="-122"/>
                <a:ea typeface="微软雅黑" panose="020B0503020204020204" pitchFamily="34" charset="-122"/>
              </a:rPr>
              <a:t>衡量短期偿债能力最常用的指标。</a:t>
            </a:r>
            <a:endParaRPr lang="en-US" altLang="zh-CN" sz="2400" dirty="0">
              <a:latin typeface="微软雅黑" panose="020B0503020204020204" pitchFamily="34" charset="-122"/>
              <a:ea typeface="微软雅黑" panose="020B0503020204020204" pitchFamily="34" charset="-122"/>
            </a:endParaRPr>
          </a:p>
          <a:p>
            <a:pPr marL="720000">
              <a:lnSpc>
                <a:spcPct val="150000"/>
              </a:lnSpc>
              <a:defRPr/>
            </a:pPr>
            <a:r>
              <a:rPr lang="zh-CN" altLang="en-US" sz="2400" dirty="0">
                <a:solidFill>
                  <a:srgbClr val="FF0000"/>
                </a:solidFill>
                <a:latin typeface="微软雅黑" panose="020B0503020204020204" pitchFamily="34" charset="-122"/>
                <a:ea typeface="微软雅黑" panose="020B0503020204020204" pitchFamily="34" charset="-122"/>
              </a:rPr>
              <a:t>一般认为合理的最低流动比率为</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
            <a:extLst>
              <a:ext uri="{FF2B5EF4-FFF2-40B4-BE49-F238E27FC236}">
                <a16:creationId xmlns:a16="http://schemas.microsoft.com/office/drawing/2014/main" id="{51B3CDFA-BAE5-2702-B44C-4E893085AE85}"/>
              </a:ext>
            </a:extLst>
          </p:cNvPr>
          <p:cNvSpPr>
            <a:spLocks noGrp="1"/>
          </p:cNvSpPr>
          <p:nvPr>
            <p:ph type="title"/>
          </p:nvPr>
        </p:nvSpPr>
        <p:spPr>
          <a:xfrm>
            <a:off x="2424113" y="620713"/>
            <a:ext cx="6589712" cy="1281112"/>
          </a:xfrm>
        </p:spPr>
        <p:txBody>
          <a:bodyPr/>
          <a:lstStyle/>
          <a:p>
            <a:pPr eaLnBrk="1" hangingPunct="1"/>
            <a:r>
              <a:rPr lang="en-US" altLang="zh-CN" sz="320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速动比率</a:t>
            </a:r>
          </a:p>
        </p:txBody>
      </p:sp>
      <p:sp>
        <p:nvSpPr>
          <p:cNvPr id="43011" name="Rectangle 1027">
            <a:extLst>
              <a:ext uri="{FF2B5EF4-FFF2-40B4-BE49-F238E27FC236}">
                <a16:creationId xmlns:a16="http://schemas.microsoft.com/office/drawing/2014/main" id="{CF0E2825-E4FF-48D6-F872-B02C4F960CE8}"/>
              </a:ext>
            </a:extLst>
          </p:cNvPr>
          <p:cNvSpPr>
            <a:spLocks noGrp="1" noChangeArrowheads="1"/>
          </p:cNvSpPr>
          <p:nvPr>
            <p:ph idx="1"/>
          </p:nvPr>
        </p:nvSpPr>
        <p:spPr>
          <a:xfrm>
            <a:off x="2424114" y="1268413"/>
            <a:ext cx="7488237" cy="4525962"/>
          </a:xfrm>
        </p:spPr>
        <p:txBody>
          <a:bodyPr/>
          <a:lstStyle/>
          <a:p>
            <a:pPr marL="0" indent="0">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企业速动资产与流动负债的比率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速动比率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速动资产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流动负债</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衡量企业流动资产中可以立即用于偿付流动负债的能力。</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速动资产是指扣除存货、预付账款、待摊费用后的各项流动资产，主要包括货币资金、短期投资、应收票据、应收账款、其他应收款等项易于转化为现金的流动资产。</a:t>
            </a:r>
            <a:endParaRPr lang="en-US" altLang="zh-CN" sz="2400" dirty="0">
              <a:latin typeface="微软雅黑" panose="020B0503020204020204" pitchFamily="34" charset="-122"/>
              <a:ea typeface="微软雅黑" panose="020B0503020204020204" pitchFamily="34" charset="-122"/>
            </a:endParaRPr>
          </a:p>
        </p:txBody>
      </p:sp>
      <p:sp>
        <p:nvSpPr>
          <p:cNvPr id="4" name="圆角矩形标注 3">
            <a:extLst>
              <a:ext uri="{FF2B5EF4-FFF2-40B4-BE49-F238E27FC236}">
                <a16:creationId xmlns:a16="http://schemas.microsoft.com/office/drawing/2014/main" id="{A3453E02-3845-4060-B452-A256879CD6F0}"/>
              </a:ext>
            </a:extLst>
          </p:cNvPr>
          <p:cNvSpPr/>
          <p:nvPr/>
        </p:nvSpPr>
        <p:spPr>
          <a:xfrm>
            <a:off x="3143250" y="5949950"/>
            <a:ext cx="6408738" cy="673100"/>
          </a:xfrm>
          <a:prstGeom prst="wedgeRoundRectCallout">
            <a:avLst>
              <a:gd name="adj1" fmla="val -15263"/>
              <a:gd name="adj2" fmla="val -9871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400" dirty="0">
                <a:solidFill>
                  <a:srgbClr val="FF0000"/>
                </a:solidFill>
                <a:latin typeface="微软雅黑" panose="020B0503020204020204" pitchFamily="34" charset="-122"/>
                <a:ea typeface="微软雅黑" panose="020B0503020204020204" pitchFamily="34" charset="-122"/>
              </a:rPr>
              <a:t>速动资产</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流动资产</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a:solidFill>
                  <a:srgbClr val="FF0000"/>
                </a:solidFill>
                <a:latin typeface="微软雅黑" panose="020B0503020204020204" pitchFamily="34" charset="-122"/>
                <a:ea typeface="微软雅黑" panose="020B0503020204020204" pitchFamily="34" charset="-122"/>
              </a:rPr>
              <a:t>存货</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
            <a:extLst>
              <a:ext uri="{FF2B5EF4-FFF2-40B4-BE49-F238E27FC236}">
                <a16:creationId xmlns:a16="http://schemas.microsoft.com/office/drawing/2014/main" id="{91F29587-EF26-8351-3F2F-1EB130659406}"/>
              </a:ext>
            </a:extLst>
          </p:cNvPr>
          <p:cNvSpPr>
            <a:spLocks noGrp="1"/>
          </p:cNvSpPr>
          <p:nvPr>
            <p:ph type="title"/>
          </p:nvPr>
        </p:nvSpPr>
        <p:spPr>
          <a:xfrm>
            <a:off x="2424113" y="620713"/>
            <a:ext cx="6589712" cy="1281112"/>
          </a:xfrm>
        </p:spPr>
        <p:txBody>
          <a:bodyPr/>
          <a:lstStyle/>
          <a:p>
            <a:pPr eaLnBrk="1" hangingPunct="1"/>
            <a:r>
              <a:rPr lang="en-US" altLang="zh-CN" sz="320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速动比率</a:t>
            </a:r>
          </a:p>
        </p:txBody>
      </p:sp>
      <p:sp>
        <p:nvSpPr>
          <p:cNvPr id="43011" name="Rectangle 1027">
            <a:extLst>
              <a:ext uri="{FF2B5EF4-FFF2-40B4-BE49-F238E27FC236}">
                <a16:creationId xmlns:a16="http://schemas.microsoft.com/office/drawing/2014/main" id="{E89CF2F2-935E-E66D-3122-ABA44CE86DF5}"/>
              </a:ext>
            </a:extLst>
          </p:cNvPr>
          <p:cNvSpPr>
            <a:spLocks noGrp="1" noChangeArrowheads="1"/>
          </p:cNvSpPr>
          <p:nvPr>
            <p:ph idx="1"/>
          </p:nvPr>
        </p:nvSpPr>
        <p:spPr>
          <a:xfrm>
            <a:off x="2424113" y="1268413"/>
            <a:ext cx="8064500" cy="4525962"/>
          </a:xfrm>
        </p:spPr>
        <p:txBody>
          <a:bodyPr/>
          <a:lstStyle/>
          <a:p>
            <a:pPr marL="0" indent="0">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企业速动资产与流动负债的比率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存货变现速度较慢，部分难以变现。</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待摊费用、预付账款本质上为耗费，不能转变为现金</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一般速动比率为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较为合理。</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特定情况下应考虑应收账款回收期的影响</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标题 3">
            <a:extLst>
              <a:ext uri="{FF2B5EF4-FFF2-40B4-BE49-F238E27FC236}">
                <a16:creationId xmlns:a16="http://schemas.microsoft.com/office/drawing/2014/main" id="{FF7C1E8D-C004-C138-80FB-4DA12BD3CC0A}"/>
              </a:ext>
            </a:extLst>
          </p:cNvPr>
          <p:cNvSpPr>
            <a:spLocks noGrp="1" noChangeArrowheads="1"/>
          </p:cNvSpPr>
          <p:nvPr>
            <p:ph type="title"/>
          </p:nvPr>
        </p:nvSpPr>
        <p:spPr>
          <a:xfrm>
            <a:off x="2568576" y="612776"/>
            <a:ext cx="6589713" cy="1281113"/>
          </a:xfrm>
        </p:spPr>
        <p:txBody>
          <a:bodyPr/>
          <a:lstStyle/>
          <a:p>
            <a:pPr eaLnBrk="1" hangingPunct="1"/>
            <a:r>
              <a:rPr lang="en-US" altLang="zh-CN" sz="3200">
                <a:latin typeface="微软雅黑" panose="020B0503020204020204" pitchFamily="34" charset="-122"/>
                <a:ea typeface="微软雅黑" panose="020B0503020204020204" pitchFamily="34" charset="-122"/>
              </a:rPr>
              <a:t>4.</a:t>
            </a:r>
            <a:r>
              <a:rPr lang="zh-CN" altLang="en-US" sz="3200">
                <a:latin typeface="微软雅黑" panose="020B0503020204020204" pitchFamily="34" charset="-122"/>
                <a:ea typeface="微软雅黑" panose="020B0503020204020204" pitchFamily="34" charset="-122"/>
              </a:rPr>
              <a:t>现金比率</a:t>
            </a:r>
          </a:p>
        </p:txBody>
      </p:sp>
      <p:sp>
        <p:nvSpPr>
          <p:cNvPr id="48131" name="Rectangle 3">
            <a:extLst>
              <a:ext uri="{FF2B5EF4-FFF2-40B4-BE49-F238E27FC236}">
                <a16:creationId xmlns:a16="http://schemas.microsoft.com/office/drawing/2014/main" id="{09F24773-48BF-0A1E-36EF-5FBDFD2E82CF}"/>
              </a:ext>
            </a:extLst>
          </p:cNvPr>
          <p:cNvSpPr>
            <a:spLocks noGrp="1" noChangeArrowheads="1"/>
          </p:cNvSpPr>
          <p:nvPr>
            <p:ph idx="1"/>
          </p:nvPr>
        </p:nvSpPr>
        <p:spPr>
          <a:xfrm>
            <a:off x="2549526" y="1557338"/>
            <a:ext cx="7415213" cy="4267200"/>
          </a:xfrm>
        </p:spPr>
        <p:txBody>
          <a:bodyPr/>
          <a:lstStyle/>
          <a:p>
            <a:pPr marL="0" indent="0">
              <a:spcBef>
                <a:spcPts val="0"/>
              </a:spcBef>
              <a:buNone/>
              <a:defRPr/>
            </a:pPr>
            <a:r>
              <a:rPr lang="zh-CN" altLang="zh-CN" dirty="0">
                <a:latin typeface="微软雅黑" panose="020B0503020204020204" pitchFamily="34" charset="-122"/>
                <a:ea typeface="微软雅黑" panose="020B0503020204020204" pitchFamily="34" charset="-122"/>
              </a:rPr>
              <a:t>现金类资产与流动负债的比率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现金比率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现金类资产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流动负债</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剔除变现能力较差的应收账款项</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现金类资产指现金及现金等价物</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现金是指库存现金以及可以随时用于支付的存款</a:t>
            </a:r>
            <a:endParaRPr lang="en-US" altLang="zh-CN" sz="2400" dirty="0">
              <a:latin typeface="微软雅黑" panose="020B0503020204020204" pitchFamily="34" charset="-122"/>
              <a:ea typeface="微软雅黑" panose="020B0503020204020204" pitchFamily="34" charset="-122"/>
            </a:endParaRPr>
          </a:p>
          <a:p>
            <a:pPr marL="72000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现金等价物是指期限短、流动性强、易于转换为已知金额现金、价值变动风险很小的投资。</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92036A06-0FDA-73C4-1CEF-442151B0C8A9}"/>
              </a:ext>
            </a:extLst>
          </p:cNvPr>
          <p:cNvSpPr>
            <a:spLocks noGrp="1" noChangeArrowheads="1"/>
          </p:cNvSpPr>
          <p:nvPr>
            <p:ph type="title"/>
          </p:nvPr>
        </p:nvSpPr>
        <p:spPr>
          <a:xfrm>
            <a:off x="2424113" y="625476"/>
            <a:ext cx="6589712" cy="1281113"/>
          </a:xfrm>
        </p:spPr>
        <p:txBody>
          <a:bodyPr/>
          <a:lstStyle/>
          <a:p>
            <a:pPr eaLnBrk="1" hangingPunct="1"/>
            <a:r>
              <a:rPr lang="zh-CN" altLang="en-US" sz="3200">
                <a:latin typeface="微软雅黑" panose="020B0503020204020204" pitchFamily="34" charset="-122"/>
                <a:ea typeface="微软雅黑" panose="020B0503020204020204" pitchFamily="34" charset="-122"/>
              </a:rPr>
              <a:t>二、长期偿债能力分析</a:t>
            </a:r>
          </a:p>
        </p:txBody>
      </p:sp>
      <p:sp>
        <p:nvSpPr>
          <p:cNvPr id="169987" name="Rectangle 1027">
            <a:extLst>
              <a:ext uri="{FF2B5EF4-FFF2-40B4-BE49-F238E27FC236}">
                <a16:creationId xmlns:a16="http://schemas.microsoft.com/office/drawing/2014/main" id="{CA236CA2-D82D-D7FE-30A3-1CA0B97B19C6}"/>
              </a:ext>
            </a:extLst>
          </p:cNvPr>
          <p:cNvSpPr>
            <a:spLocks noGrp="1" noChangeArrowheads="1"/>
          </p:cNvSpPr>
          <p:nvPr>
            <p:ph idx="1"/>
          </p:nvPr>
        </p:nvSpPr>
        <p:spPr>
          <a:xfrm>
            <a:off x="2424113" y="1628776"/>
            <a:ext cx="7956550" cy="4525963"/>
          </a:xfrm>
        </p:spPr>
        <p:txBody>
          <a:bodyPr rtlCol="0">
            <a:normAutofit/>
          </a:bodyPr>
          <a:lstStyle/>
          <a:p>
            <a:pPr>
              <a:buNone/>
              <a:defRPr/>
            </a:pPr>
            <a:r>
              <a:rPr lang="zh-CN" altLang="zh-CN" dirty="0">
                <a:latin typeface="微软雅黑" panose="020B0503020204020204" pitchFamily="34" charset="-122"/>
                <a:ea typeface="微软雅黑" panose="020B0503020204020204" pitchFamily="34" charset="-122"/>
              </a:rPr>
              <a:t>长期偿债能力是指企业偿还长期负债的能力。</a:t>
            </a:r>
            <a:endParaRPr lang="en-US" altLang="zh-CN" dirty="0">
              <a:latin typeface="微软雅黑" panose="020B0503020204020204" pitchFamily="34" charset="-122"/>
              <a:ea typeface="微软雅黑" panose="020B0503020204020204" pitchFamily="34" charset="-122"/>
            </a:endParaRPr>
          </a:p>
          <a:p>
            <a:pPr>
              <a:buNone/>
              <a:defRPr/>
            </a:pPr>
            <a:endParaRPr lang="en-US" altLang="zh-CN" dirty="0">
              <a:latin typeface="微软雅黑" panose="020B0503020204020204" pitchFamily="34" charset="-122"/>
              <a:ea typeface="微软雅黑" panose="020B0503020204020204" pitchFamily="34" charset="-122"/>
            </a:endParaRPr>
          </a:p>
          <a:p>
            <a:pPr marL="702900">
              <a:lnSpc>
                <a:spcPct val="150000"/>
              </a:lnSpc>
              <a:spcBef>
                <a:spcPts val="0"/>
              </a:spcBef>
              <a:defRPr/>
            </a:pPr>
            <a:r>
              <a:rPr lang="zh-CN" altLang="en-US" sz="2600" dirty="0">
                <a:latin typeface="微软雅黑" panose="020B0503020204020204" pitchFamily="34" charset="-122"/>
                <a:ea typeface="微软雅黑" panose="020B0503020204020204" pitchFamily="34" charset="-122"/>
              </a:rPr>
              <a:t>反映长期偿债能力的指标主要有：</a:t>
            </a:r>
            <a:endParaRPr lang="en-US" altLang="zh-CN" sz="2600" dirty="0">
              <a:latin typeface="微软雅黑" panose="020B0503020204020204" pitchFamily="34" charset="-122"/>
              <a:ea typeface="微软雅黑" panose="020B0503020204020204" pitchFamily="34" charset="-122"/>
            </a:endParaRPr>
          </a:p>
          <a:p>
            <a:pPr marL="1080000">
              <a:lnSpc>
                <a:spcPct val="150000"/>
              </a:lnSpc>
              <a:spcBef>
                <a:spcPts val="0"/>
              </a:spcBef>
              <a:defRPr/>
            </a:pPr>
            <a:r>
              <a:rPr lang="zh-CN" altLang="en-US" sz="2600" dirty="0">
                <a:solidFill>
                  <a:srgbClr val="3366CC"/>
                </a:solidFill>
                <a:latin typeface="微软雅黑" panose="020B0503020204020204" pitchFamily="34" charset="-122"/>
                <a:ea typeface="微软雅黑" panose="020B0503020204020204" pitchFamily="34" charset="-122"/>
              </a:rPr>
              <a:t>资产负债率、所有者权益比率、利息保障倍数</a:t>
            </a:r>
            <a:endParaRPr lang="zh-CN" altLang="en-US" sz="2600" dirty="0">
              <a:solidFill>
                <a:srgbClr val="3366CC"/>
              </a:solidFill>
              <a:latin typeface="+mn-ea"/>
            </a:endParaRPr>
          </a:p>
          <a:p>
            <a:pPr>
              <a:buFont typeface="Wingdings 3" charset="2"/>
              <a:buChar char=""/>
              <a:defRPr/>
            </a:pPr>
            <a:endParaRPr lang="zh-CN" altLang="en-US" sz="4000" dirty="0">
              <a:latin typeface="+mn-ea"/>
            </a:endParaRPr>
          </a:p>
          <a:p>
            <a:pPr>
              <a:buFont typeface="Wingdings 3" charset="2"/>
              <a:buChar char=""/>
              <a:defRPr/>
            </a:pPr>
            <a:endParaRPr lang="en-US" altLang="zh-CN" sz="4000" dirty="0">
              <a:latin typeface="+mn-ea"/>
            </a:endParaRPr>
          </a:p>
        </p:txBody>
      </p:sp>
      <p:sp>
        <p:nvSpPr>
          <p:cNvPr id="52228" name="Line 1033">
            <a:extLst>
              <a:ext uri="{FF2B5EF4-FFF2-40B4-BE49-F238E27FC236}">
                <a16:creationId xmlns:a16="http://schemas.microsoft.com/office/drawing/2014/main" id="{9B5BDDE7-2952-9358-CD7E-B7924A1AFCD1}"/>
              </a:ext>
            </a:extLst>
          </p:cNvPr>
          <p:cNvSpPr>
            <a:spLocks noChangeShapeType="1"/>
          </p:cNvSpPr>
          <p:nvPr/>
        </p:nvSpPr>
        <p:spPr bwMode="auto">
          <a:xfrm>
            <a:off x="3871913" y="4627563"/>
            <a:ext cx="3810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29" name="Line 1035">
            <a:extLst>
              <a:ext uri="{FF2B5EF4-FFF2-40B4-BE49-F238E27FC236}">
                <a16:creationId xmlns:a16="http://schemas.microsoft.com/office/drawing/2014/main" id="{235E4B6F-76B2-EB52-FE68-DE5CF1B5F477}"/>
              </a:ext>
            </a:extLst>
          </p:cNvPr>
          <p:cNvSpPr>
            <a:spLocks noChangeShapeType="1"/>
          </p:cNvSpPr>
          <p:nvPr/>
        </p:nvSpPr>
        <p:spPr bwMode="auto">
          <a:xfrm>
            <a:off x="5776913" y="46275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52230" name="Line 1039">
            <a:extLst>
              <a:ext uri="{FF2B5EF4-FFF2-40B4-BE49-F238E27FC236}">
                <a16:creationId xmlns:a16="http://schemas.microsoft.com/office/drawing/2014/main" id="{97CA70E1-C5C9-3A7A-7523-39E466CCBC15}"/>
              </a:ext>
            </a:extLst>
          </p:cNvPr>
          <p:cNvSpPr>
            <a:spLocks noChangeShapeType="1"/>
          </p:cNvSpPr>
          <p:nvPr/>
        </p:nvSpPr>
        <p:spPr bwMode="auto">
          <a:xfrm>
            <a:off x="5700713" y="4627563"/>
            <a:ext cx="533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52231" name="Picture 4" descr="j0237831">
            <a:extLst>
              <a:ext uri="{FF2B5EF4-FFF2-40B4-BE49-F238E27FC236}">
                <a16:creationId xmlns:a16="http://schemas.microsoft.com/office/drawing/2014/main" id="{48FCC1FB-CC67-7096-BBE0-A7B3DBBA1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8" y="5300664"/>
            <a:ext cx="1979612"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708D6-5CF1-AA34-6604-D85A6E3789F7}"/>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6627" name="Rectangle 3">
            <a:extLst>
              <a:ext uri="{FF2B5EF4-FFF2-40B4-BE49-F238E27FC236}">
                <a16:creationId xmlns:a16="http://schemas.microsoft.com/office/drawing/2014/main" id="{A047F548-21B5-3F3C-90FC-02F718494FAD}"/>
              </a:ext>
            </a:extLst>
          </p:cNvPr>
          <p:cNvSpPr>
            <a:spLocks noGrp="1" noChangeArrowheads="1"/>
          </p:cNvSpPr>
          <p:nvPr>
            <p:ph idx="1"/>
          </p:nvPr>
        </p:nvSpPr>
        <p:spPr>
          <a:xfrm>
            <a:off x="2243138" y="1484314"/>
            <a:ext cx="7345362" cy="3482975"/>
          </a:xfrm>
        </p:spPr>
        <p:txBody>
          <a:bodyPr>
            <a:normAutofit fontScale="92500" lnSpcReduction="20000"/>
          </a:bodyPr>
          <a:lstStyle/>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第一节 财务报表分析的目的与方法</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第二节 偿债能力分析</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第三节 管理效率分析</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第四节 盈利能力分析</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第五章 综合分析</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第六章 财务报表分析的局限性</a:t>
            </a:r>
          </a:p>
        </p:txBody>
      </p:sp>
      <p:sp>
        <p:nvSpPr>
          <p:cNvPr id="26628" name="Rectangle 1026">
            <a:extLst>
              <a:ext uri="{FF2B5EF4-FFF2-40B4-BE49-F238E27FC236}">
                <a16:creationId xmlns:a16="http://schemas.microsoft.com/office/drawing/2014/main" id="{46386270-BD54-20F4-63A2-2E8FE9F0F683}"/>
              </a:ext>
            </a:extLst>
          </p:cNvPr>
          <p:cNvSpPr txBox="1">
            <a:spLocks noChangeArrowheads="1"/>
          </p:cNvSpPr>
          <p:nvPr/>
        </p:nvSpPr>
        <p:spPr bwMode="auto">
          <a:xfrm>
            <a:off x="2243138" y="398463"/>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本章主要内容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标题 3">
            <a:extLst>
              <a:ext uri="{FF2B5EF4-FFF2-40B4-BE49-F238E27FC236}">
                <a16:creationId xmlns:a16="http://schemas.microsoft.com/office/drawing/2014/main" id="{6DB85C60-B87A-3058-F83B-BCA8D37DBF6B}"/>
              </a:ext>
            </a:extLst>
          </p:cNvPr>
          <p:cNvSpPr>
            <a:spLocks noGrp="1" noChangeArrowheads="1"/>
          </p:cNvSpPr>
          <p:nvPr>
            <p:ph type="title"/>
          </p:nvPr>
        </p:nvSpPr>
        <p:spPr>
          <a:xfrm>
            <a:off x="2424114" y="603251"/>
            <a:ext cx="7254875" cy="1281113"/>
          </a:xfrm>
        </p:spPr>
        <p:txBody>
          <a:bodyPr/>
          <a:lstStyle/>
          <a:p>
            <a:pPr eaLnBrk="1" hangingPunct="1"/>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 资产负债率</a:t>
            </a:r>
          </a:p>
        </p:txBody>
      </p:sp>
      <p:sp>
        <p:nvSpPr>
          <p:cNvPr id="51203" name="Rectangle 3">
            <a:extLst>
              <a:ext uri="{FF2B5EF4-FFF2-40B4-BE49-F238E27FC236}">
                <a16:creationId xmlns:a16="http://schemas.microsoft.com/office/drawing/2014/main" id="{B827F524-94B0-5371-C07A-54B289615FE2}"/>
              </a:ext>
            </a:extLst>
          </p:cNvPr>
          <p:cNvSpPr>
            <a:spLocks noGrp="1" noChangeArrowheads="1"/>
          </p:cNvSpPr>
          <p:nvPr>
            <p:ph idx="1"/>
          </p:nvPr>
        </p:nvSpPr>
        <p:spPr>
          <a:xfrm>
            <a:off x="2063750" y="1717675"/>
            <a:ext cx="8496300" cy="4267200"/>
          </a:xfrm>
        </p:spPr>
        <p:txBody>
          <a:bodyPr/>
          <a:lstStyle/>
          <a:p>
            <a:pPr marL="360000" indent="0">
              <a:buNone/>
              <a:defRPr/>
            </a:pPr>
            <a:r>
              <a:rPr lang="zh-CN" altLang="zh-CN" dirty="0">
                <a:latin typeface="微软雅黑" panose="020B0503020204020204" pitchFamily="34" charset="-122"/>
                <a:ea typeface="微软雅黑" panose="020B0503020204020204" pitchFamily="34" charset="-122"/>
              </a:rPr>
              <a:t>负债总额与资产总额的比率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17200" indent="-457200">
              <a:defRPr/>
            </a:pPr>
            <a:r>
              <a:rPr lang="zh-CN" altLang="en-US" sz="2400" dirty="0">
                <a:latin typeface="微软雅黑" panose="020B0503020204020204" pitchFamily="34" charset="-122"/>
                <a:ea typeface="微软雅黑" panose="020B0503020204020204" pitchFamily="34" charset="-122"/>
              </a:rPr>
              <a:t>资产负债率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负债总额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资产总额</a:t>
            </a:r>
            <a:endParaRPr lang="en-US" altLang="zh-CN" sz="2400" dirty="0">
              <a:latin typeface="微软雅黑" panose="020B0503020204020204" pitchFamily="34" charset="-122"/>
              <a:ea typeface="微软雅黑" panose="020B0503020204020204" pitchFamily="34" charset="-122"/>
            </a:endParaRPr>
          </a:p>
          <a:p>
            <a:pPr marL="817200" indent="-457200">
              <a:defRPr/>
            </a:pPr>
            <a:r>
              <a:rPr lang="zh-CN" altLang="en-US" sz="2400" dirty="0">
                <a:latin typeface="微软雅黑" panose="020B0503020204020204" pitchFamily="34" charset="-122"/>
                <a:ea typeface="微软雅黑" panose="020B0503020204020204" pitchFamily="34" charset="-122"/>
              </a:rPr>
              <a:t>反映债权人提供资本在全部资本中所占比重的财务比率</a:t>
            </a:r>
            <a:endParaRPr lang="en-US" altLang="zh-CN" sz="2400" dirty="0">
              <a:latin typeface="微软雅黑" panose="020B0503020204020204" pitchFamily="34" charset="-122"/>
              <a:ea typeface="微软雅黑" panose="020B0503020204020204" pitchFamily="34" charset="-122"/>
            </a:endParaRPr>
          </a:p>
          <a:p>
            <a:pPr marL="817200" indent="-457200">
              <a:defRPr/>
            </a:pPr>
            <a:r>
              <a:rPr lang="zh-CN" altLang="en-US" sz="2400" dirty="0">
                <a:latin typeface="微软雅黑" panose="020B0503020204020204" pitchFamily="34" charset="-122"/>
                <a:ea typeface="微软雅黑" panose="020B0503020204020204" pitchFamily="34" charset="-122"/>
              </a:rPr>
              <a:t>衡量企业偿还全部债务的能力</a:t>
            </a:r>
            <a:endParaRPr lang="en-US" altLang="zh-CN" sz="2400" dirty="0">
              <a:latin typeface="微软雅黑" panose="020B0503020204020204" pitchFamily="34" charset="-122"/>
              <a:ea typeface="微软雅黑" panose="020B0503020204020204" pitchFamily="34" charset="-122"/>
            </a:endParaRPr>
          </a:p>
          <a:p>
            <a:pPr marL="817200" indent="-457200">
              <a:defRPr/>
            </a:pPr>
            <a:r>
              <a:rPr lang="zh-CN" altLang="en-US" sz="2400" dirty="0">
                <a:latin typeface="微软雅黑" panose="020B0503020204020204" pitchFamily="34" charset="-122"/>
                <a:ea typeface="微软雅黑" panose="020B0503020204020204" pitchFamily="34" charset="-122"/>
              </a:rPr>
              <a:t>表明企业利用债权人资金从事经营活动的能力。</a:t>
            </a:r>
          </a:p>
          <a:p>
            <a:pPr marL="360000" indent="0">
              <a:lnSpc>
                <a:spcPct val="150000"/>
              </a:lnSpc>
              <a:spcBef>
                <a:spcPts val="0"/>
              </a:spcBef>
              <a:defRPr/>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标题 3">
            <a:extLst>
              <a:ext uri="{FF2B5EF4-FFF2-40B4-BE49-F238E27FC236}">
                <a16:creationId xmlns:a16="http://schemas.microsoft.com/office/drawing/2014/main" id="{3B75514D-49EC-C6C4-57F8-1CFCAB3EC5A3}"/>
              </a:ext>
            </a:extLst>
          </p:cNvPr>
          <p:cNvSpPr>
            <a:spLocks noGrp="1" noChangeArrowheads="1"/>
          </p:cNvSpPr>
          <p:nvPr>
            <p:ph type="title"/>
          </p:nvPr>
        </p:nvSpPr>
        <p:spPr>
          <a:xfrm>
            <a:off x="2495551" y="533400"/>
            <a:ext cx="8893175" cy="1143000"/>
          </a:xfrm>
        </p:spPr>
        <p:txBody>
          <a:bodyPr/>
          <a:lstStyle/>
          <a:p>
            <a:pPr eaLnBrk="1" hangingPunct="1"/>
            <a:r>
              <a:rPr lang="en-US" altLang="zh-CN" sz="3200">
                <a:latin typeface="微软雅黑" panose="020B0503020204020204" pitchFamily="34" charset="-122"/>
                <a:ea typeface="微软雅黑" panose="020B0503020204020204" pitchFamily="34" charset="-122"/>
              </a:rPr>
              <a:t>2.</a:t>
            </a:r>
            <a:r>
              <a:rPr lang="zh-CN" altLang="en-US" sz="3200">
                <a:latin typeface="微软雅黑" panose="020B0503020204020204" pitchFamily="34" charset="-122"/>
                <a:ea typeface="微软雅黑" panose="020B0503020204020204" pitchFamily="34" charset="-122"/>
              </a:rPr>
              <a:t>所有者权益比率</a:t>
            </a:r>
          </a:p>
        </p:txBody>
      </p:sp>
      <p:sp>
        <p:nvSpPr>
          <p:cNvPr id="55299" name="Rectangle 3">
            <a:extLst>
              <a:ext uri="{FF2B5EF4-FFF2-40B4-BE49-F238E27FC236}">
                <a16:creationId xmlns:a16="http://schemas.microsoft.com/office/drawing/2014/main" id="{31E24866-2D7B-27EE-43EE-98916BAD8E47}"/>
              </a:ext>
            </a:extLst>
          </p:cNvPr>
          <p:cNvSpPr>
            <a:spLocks noGrp="1" noChangeArrowheads="1"/>
          </p:cNvSpPr>
          <p:nvPr>
            <p:ph idx="1"/>
          </p:nvPr>
        </p:nvSpPr>
        <p:spPr>
          <a:xfrm>
            <a:off x="2424114" y="1465263"/>
            <a:ext cx="7920037" cy="4267200"/>
          </a:xfrm>
        </p:spPr>
        <p:txBody>
          <a:bodyPr/>
          <a:lstStyle/>
          <a:p>
            <a:pPr marL="0" indent="0">
              <a:lnSpc>
                <a:spcPct val="150000"/>
              </a:lnSpc>
              <a:spcBef>
                <a:spcPts val="0"/>
              </a:spcBef>
              <a:buNone/>
              <a:defRPr/>
            </a:pPr>
            <a:r>
              <a:rPr lang="zh-CN" altLang="en-US" dirty="0">
                <a:latin typeface="微软雅黑" panose="020B0503020204020204" pitchFamily="34" charset="-122"/>
                <a:ea typeface="微软雅黑" panose="020B0503020204020204" pitchFamily="34" charset="-122"/>
              </a:rPr>
              <a:t>权益</a:t>
            </a:r>
            <a:r>
              <a:rPr lang="zh-CN" altLang="zh-CN" dirty="0">
                <a:latin typeface="微软雅黑" panose="020B0503020204020204" pitchFamily="34" charset="-122"/>
                <a:ea typeface="微软雅黑" panose="020B0503020204020204" pitchFamily="34" charset="-122"/>
              </a:rPr>
              <a:t>比率，指</a:t>
            </a:r>
            <a:r>
              <a:rPr lang="zh-CN" altLang="en-US" dirty="0">
                <a:latin typeface="微软雅黑" panose="020B0503020204020204" pitchFamily="34" charset="-122"/>
                <a:ea typeface="微软雅黑" panose="020B0503020204020204" pitchFamily="34" charset="-122"/>
              </a:rPr>
              <a:t>所有者权益（或股东权益）</a:t>
            </a:r>
            <a:r>
              <a:rPr lang="zh-CN" altLang="zh-CN" dirty="0">
                <a:latin typeface="微软雅黑" panose="020B0503020204020204" pitchFamily="34" charset="-122"/>
                <a:ea typeface="微软雅黑" panose="020B0503020204020204" pitchFamily="34" charset="-122"/>
              </a:rPr>
              <a:t>总额与资产总额的比率</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360000" indent="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所有者权益比率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所有者权益总额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资产总额</a:t>
            </a:r>
            <a:endParaRPr lang="en-US" altLang="zh-CN" sz="2400" dirty="0">
              <a:latin typeface="微软雅黑" panose="020B0503020204020204" pitchFamily="34" charset="-122"/>
              <a:ea typeface="微软雅黑" panose="020B0503020204020204" pitchFamily="34" charset="-122"/>
            </a:endParaRPr>
          </a:p>
          <a:p>
            <a:pPr marL="360000" indent="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资产负债率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所有者权益比率</a:t>
            </a:r>
            <a:r>
              <a:rPr lang="en-US" altLang="zh-CN" sz="2400" dirty="0">
                <a:latin typeface="微软雅黑" panose="020B0503020204020204" pitchFamily="34" charset="-122"/>
                <a:ea typeface="微软雅黑" panose="020B0503020204020204" pitchFamily="34" charset="-122"/>
              </a:rPr>
              <a:t>=1</a:t>
            </a:r>
          </a:p>
          <a:p>
            <a:pPr marL="360000" indent="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两者反映不同渠道资金来源</a:t>
            </a:r>
            <a:endParaRPr lang="en-US" altLang="zh-CN" sz="2400" dirty="0">
              <a:latin typeface="微软雅黑" panose="020B0503020204020204" pitchFamily="34" charset="-122"/>
              <a:ea typeface="微软雅黑" panose="020B0503020204020204" pitchFamily="34" charset="-122"/>
            </a:endParaRPr>
          </a:p>
          <a:p>
            <a:pPr marL="360000" indent="0">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资产负债率越大、所有者权益越小，财务风险越大；否则，反之。</a:t>
            </a:r>
            <a:endParaRPr lang="zh-CN" altLang="zh-CN" sz="2400" dirty="0">
              <a:latin typeface="微软雅黑" panose="020B0503020204020204" pitchFamily="34" charset="-122"/>
              <a:ea typeface="微软雅黑" panose="020B0503020204020204" pitchFamily="34" charset="-122"/>
            </a:endParaRPr>
          </a:p>
          <a:p>
            <a:pPr eaLnBrk="1" hangingPunct="1">
              <a:buFontTx/>
              <a:buNone/>
              <a:defRPr/>
            </a:pPr>
            <a:endParaRPr lang="zh-CN" altLang="zh-CN" sz="4000" dirty="0">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4">
            <a:extLst>
              <a:ext uri="{FF2B5EF4-FFF2-40B4-BE49-F238E27FC236}">
                <a16:creationId xmlns:a16="http://schemas.microsoft.com/office/drawing/2014/main" id="{F7488DA2-260F-E499-7A23-C7A44BD614F1}"/>
              </a:ext>
            </a:extLst>
          </p:cNvPr>
          <p:cNvSpPr>
            <a:spLocks noGrp="1"/>
          </p:cNvSpPr>
          <p:nvPr>
            <p:ph type="title"/>
          </p:nvPr>
        </p:nvSpPr>
        <p:spPr>
          <a:xfrm>
            <a:off x="2368551" y="525463"/>
            <a:ext cx="6589713" cy="1281112"/>
          </a:xfrm>
        </p:spPr>
        <p:txBody>
          <a:bodyPr/>
          <a:lstStyle/>
          <a:p>
            <a:pPr eaLnBrk="1" hangingPunct="1"/>
            <a:r>
              <a:rPr lang="en-US" altLang="zh-CN" sz="320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利息保障倍数</a:t>
            </a:r>
          </a:p>
        </p:txBody>
      </p:sp>
      <p:sp>
        <p:nvSpPr>
          <p:cNvPr id="58371" name="Rectangle 1027">
            <a:extLst>
              <a:ext uri="{FF2B5EF4-FFF2-40B4-BE49-F238E27FC236}">
                <a16:creationId xmlns:a16="http://schemas.microsoft.com/office/drawing/2014/main" id="{BB0698AB-BDED-F8D0-0B39-C2CD329B8880}"/>
              </a:ext>
            </a:extLst>
          </p:cNvPr>
          <p:cNvSpPr>
            <a:spLocks noGrp="1" noChangeArrowheads="1"/>
          </p:cNvSpPr>
          <p:nvPr>
            <p:ph idx="1"/>
          </p:nvPr>
        </p:nvSpPr>
        <p:spPr>
          <a:xfrm>
            <a:off x="2368550" y="1600201"/>
            <a:ext cx="7831138" cy="4525963"/>
          </a:xfrm>
        </p:spPr>
        <p:txBody>
          <a:bodyPr/>
          <a:lstStyle/>
          <a:p>
            <a:pPr eaLnBrk="1" hangingPunct="1">
              <a:buFontTx/>
              <a:buNone/>
              <a:defRPr/>
            </a:pPr>
            <a:r>
              <a:rPr lang="zh-CN" altLang="zh-CN" dirty="0">
                <a:latin typeface="微软雅黑" panose="020B0503020204020204" pitchFamily="34" charset="-122"/>
                <a:ea typeface="微软雅黑" panose="020B0503020204020204" pitchFamily="34" charset="-122"/>
              </a:rPr>
              <a:t>息税前利润与利息费用的比值</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48000">
              <a:defRPr/>
            </a:pPr>
            <a:r>
              <a:rPr lang="zh-CN" altLang="zh-CN" sz="2400" dirty="0">
                <a:latin typeface="微软雅黑" panose="020B0503020204020204" pitchFamily="34" charset="-122"/>
                <a:ea typeface="微软雅黑" panose="020B0503020204020204" pitchFamily="34" charset="-122"/>
              </a:rPr>
              <a:t>利息保障倍数</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息税前</a:t>
            </a:r>
            <a:r>
              <a:rPr lang="zh-CN" altLang="en-US" sz="2400" dirty="0">
                <a:latin typeface="微软雅黑" panose="020B0503020204020204" pitchFamily="34" charset="-122"/>
                <a:ea typeface="微软雅黑" panose="020B0503020204020204" pitchFamily="34" charset="-122"/>
              </a:rPr>
              <a:t>利润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利息费用</a:t>
            </a:r>
            <a:endParaRPr lang="en-US" altLang="zh-CN" sz="2400" dirty="0">
              <a:latin typeface="微软雅黑" panose="020B0503020204020204" pitchFamily="34" charset="-122"/>
              <a:ea typeface="微软雅黑" panose="020B0503020204020204" pitchFamily="34" charset="-122"/>
            </a:endParaRPr>
          </a:p>
          <a:p>
            <a:pPr marL="648000">
              <a:defRPr/>
            </a:pPr>
            <a:r>
              <a:rPr lang="zh-CN" altLang="en-US" sz="2400" dirty="0">
                <a:latin typeface="微软雅黑" panose="020B0503020204020204" pitchFamily="34" charset="-122"/>
                <a:ea typeface="微软雅黑" panose="020B0503020204020204" pitchFamily="34" charset="-122"/>
              </a:rPr>
              <a:t>息税前利润由企业税前利润加利息费用构成。</a:t>
            </a:r>
            <a:endParaRPr lang="en-US" altLang="zh-CN" sz="2400" dirty="0">
              <a:latin typeface="微软雅黑" panose="020B0503020204020204" pitchFamily="34" charset="-122"/>
              <a:ea typeface="微软雅黑" panose="020B0503020204020204" pitchFamily="34" charset="-122"/>
            </a:endParaRPr>
          </a:p>
          <a:p>
            <a:pPr marL="648000">
              <a:defRPr/>
            </a:pPr>
            <a:r>
              <a:rPr lang="zh-CN" altLang="en-US" sz="2400" dirty="0">
                <a:latin typeface="微软雅黑" panose="020B0503020204020204" pitchFamily="34" charset="-122"/>
                <a:ea typeface="微软雅黑" panose="020B0503020204020204" pitchFamily="34" charset="-122"/>
              </a:rPr>
              <a:t>利息费用包括财务费用中的利息支出和资本化利息。</a:t>
            </a:r>
            <a:endParaRPr lang="en-US" altLang="zh-CN" sz="2400" dirty="0">
              <a:latin typeface="微软雅黑" panose="020B0503020204020204" pitchFamily="34" charset="-122"/>
              <a:ea typeface="微软雅黑" panose="020B0503020204020204" pitchFamily="34" charset="-122"/>
            </a:endParaRPr>
          </a:p>
          <a:p>
            <a:pPr marL="648000">
              <a:defRPr/>
            </a:pPr>
            <a:r>
              <a:rPr lang="zh-CN" altLang="en-US" sz="2400" dirty="0">
                <a:latin typeface="微软雅黑" panose="020B0503020204020204" pitchFamily="34" charset="-122"/>
                <a:ea typeface="微软雅黑" panose="020B0503020204020204" pitchFamily="34" charset="-122"/>
              </a:rPr>
              <a:t>利息保障倍数指标反映出企业从年度经营所得中支付利息的能力，表明企业当期盈利与利息费用之间的关系。</a:t>
            </a:r>
            <a:endParaRPr lang="en-US" altLang="zh-CN" sz="2400" dirty="0">
              <a:latin typeface="微软雅黑" panose="020B0503020204020204" pitchFamily="34" charset="-122"/>
              <a:ea typeface="微软雅黑" panose="020B0503020204020204" pitchFamily="34" charset="-122"/>
            </a:endParaRPr>
          </a:p>
          <a:p>
            <a:pPr marL="648000">
              <a:defRPr/>
            </a:pPr>
            <a:r>
              <a:rPr lang="zh-CN" altLang="en-US" sz="2400" dirty="0">
                <a:latin typeface="微软雅黑" panose="020B0503020204020204" pitchFamily="34" charset="-122"/>
                <a:ea typeface="微软雅黑" panose="020B0503020204020204" pitchFamily="34" charset="-122"/>
              </a:rPr>
              <a:t>该指标越高，企业长期偿债能力越强；否则，反之。</a:t>
            </a:r>
            <a:endParaRPr lang="en-US" altLang="zh-CN" sz="2400" dirty="0">
              <a:latin typeface="微软雅黑" panose="020B0503020204020204" pitchFamily="34" charset="-122"/>
              <a:ea typeface="微软雅黑" panose="020B0503020204020204" pitchFamily="34" charset="-122"/>
            </a:endParaRPr>
          </a:p>
          <a:p>
            <a:pPr marL="648000">
              <a:defRPr/>
            </a:pPr>
            <a:r>
              <a:rPr lang="zh-CN" altLang="en-US" sz="2400" dirty="0">
                <a:solidFill>
                  <a:srgbClr val="3366CC"/>
                </a:solidFill>
                <a:latin typeface="微软雅黑" panose="020B0503020204020204" pitchFamily="34" charset="-122"/>
                <a:ea typeface="微软雅黑" panose="020B0503020204020204" pitchFamily="34" charset="-122"/>
              </a:rPr>
              <a:t>一般该指标至少大于</a:t>
            </a:r>
            <a:r>
              <a:rPr lang="en-US" altLang="zh-CN" sz="2400" dirty="0">
                <a:solidFill>
                  <a:srgbClr val="3366CC"/>
                </a:solidFill>
                <a:latin typeface="微软雅黑" panose="020B0503020204020204" pitchFamily="34" charset="-122"/>
                <a:ea typeface="微软雅黑" panose="020B0503020204020204" pitchFamily="34" charset="-122"/>
              </a:rPr>
              <a:t>1</a:t>
            </a:r>
            <a:r>
              <a:rPr lang="zh-CN" altLang="en-US" sz="2400" dirty="0">
                <a:solidFill>
                  <a:srgbClr val="3366CC"/>
                </a:solidFill>
                <a:latin typeface="微软雅黑" panose="020B0503020204020204" pitchFamily="34" charset="-122"/>
                <a:ea typeface="微软雅黑" panose="020B0503020204020204" pitchFamily="34" charset="-122"/>
              </a:rPr>
              <a:t>，才能保障企业在偿付债务利息后，还能留存一定的收益供企业所有者调配。</a:t>
            </a:r>
          </a:p>
          <a:p>
            <a:pPr marL="648000">
              <a:defRPr/>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a:extLst>
              <a:ext uri="{FF2B5EF4-FFF2-40B4-BE49-F238E27FC236}">
                <a16:creationId xmlns:a16="http://schemas.microsoft.com/office/drawing/2014/main" id="{9E697B01-ECD3-7CC9-CD22-EB76D8856950}"/>
              </a:ext>
            </a:extLst>
          </p:cNvPr>
          <p:cNvSpPr txBox="1">
            <a:spLocks noChangeArrowheads="1"/>
          </p:cNvSpPr>
          <p:nvPr/>
        </p:nvSpPr>
        <p:spPr bwMode="auto">
          <a:xfrm>
            <a:off x="3503614" y="2349500"/>
            <a:ext cx="5976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4000" dirty="0">
                <a:solidFill>
                  <a:schemeClr val="tx1"/>
                </a:solidFill>
                <a:latin typeface="微软雅黑" panose="020B0503020204020204" pitchFamily="34" charset="-122"/>
                <a:ea typeface="微软雅黑" panose="020B0503020204020204" pitchFamily="34" charset="-122"/>
              </a:rPr>
              <a:t>第三节  管理效率分析 </a:t>
            </a:r>
          </a:p>
          <a:p>
            <a:pPr>
              <a:spcBef>
                <a:spcPct val="0"/>
              </a:spcBef>
              <a:buClrTx/>
              <a:buFontTx/>
              <a:buNone/>
            </a:pPr>
            <a:endParaRPr lang="zh-CN" altLang="en-US" sz="4400" dirty="0">
              <a:solidFill>
                <a:schemeClr val="tx1"/>
              </a:solidFill>
              <a:latin typeface="幼圆" panose="02010509060101010101"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1026">
            <a:extLst>
              <a:ext uri="{FF2B5EF4-FFF2-40B4-BE49-F238E27FC236}">
                <a16:creationId xmlns:a16="http://schemas.microsoft.com/office/drawing/2014/main" id="{3EA14F4B-EA39-4E02-9065-B05CD01951DA}"/>
              </a:ext>
            </a:extLst>
          </p:cNvPr>
          <p:cNvSpPr>
            <a:spLocks noGrp="1" noChangeArrowheads="1"/>
          </p:cNvSpPr>
          <p:nvPr>
            <p:ph type="title"/>
          </p:nvPr>
        </p:nvSpPr>
        <p:spPr>
          <a:xfrm>
            <a:off x="2133600" y="381000"/>
            <a:ext cx="7772400" cy="685800"/>
          </a:xfrm>
        </p:spPr>
        <p:txBody>
          <a:bodyPr rtlCol="0">
            <a:normAutofit fontScale="90000"/>
          </a:bodyPr>
          <a:lstStyle/>
          <a:p>
            <a:pPr>
              <a:defRPr/>
            </a:pPr>
            <a:br>
              <a:rPr lang="en-US" altLang="zh-CN" dirty="0">
                <a:latin typeface="+mn-ea"/>
                <a:ea typeface="+mn-ea"/>
              </a:rPr>
            </a:br>
            <a:r>
              <a:rPr lang="en-US" altLang="zh-CN" dirty="0">
                <a:latin typeface="+mn-ea"/>
                <a:ea typeface="+mn-ea"/>
              </a:rPr>
              <a:t> </a:t>
            </a:r>
            <a:br>
              <a:rPr lang="en-US" altLang="zh-CN" dirty="0">
                <a:latin typeface="+mn-ea"/>
                <a:ea typeface="+mn-ea"/>
              </a:rPr>
            </a:br>
            <a:br>
              <a:rPr lang="en-US" altLang="zh-CN" dirty="0">
                <a:latin typeface="+mn-ea"/>
                <a:ea typeface="+mn-ea"/>
              </a:rPr>
            </a:br>
            <a:endParaRPr lang="en-US" altLang="zh-CN" dirty="0">
              <a:latin typeface="+mn-ea"/>
              <a:ea typeface="+mn-ea"/>
            </a:endParaRPr>
          </a:p>
        </p:txBody>
      </p:sp>
      <p:sp>
        <p:nvSpPr>
          <p:cNvPr id="57347" name="Line 1036">
            <a:extLst>
              <a:ext uri="{FF2B5EF4-FFF2-40B4-BE49-F238E27FC236}">
                <a16:creationId xmlns:a16="http://schemas.microsoft.com/office/drawing/2014/main" id="{D611EE02-992E-C3BA-50CB-83BE79CDD383}"/>
              </a:ext>
            </a:extLst>
          </p:cNvPr>
          <p:cNvSpPr>
            <a:spLocks noChangeShapeType="1"/>
          </p:cNvSpPr>
          <p:nvPr/>
        </p:nvSpPr>
        <p:spPr bwMode="auto">
          <a:xfrm>
            <a:off x="3276600" y="32004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57348" name="Line 1038">
            <a:extLst>
              <a:ext uri="{FF2B5EF4-FFF2-40B4-BE49-F238E27FC236}">
                <a16:creationId xmlns:a16="http://schemas.microsoft.com/office/drawing/2014/main" id="{214100D6-33EE-317C-92B1-214B774DEA04}"/>
              </a:ext>
            </a:extLst>
          </p:cNvPr>
          <p:cNvSpPr>
            <a:spLocks noChangeShapeType="1"/>
          </p:cNvSpPr>
          <p:nvPr/>
        </p:nvSpPr>
        <p:spPr bwMode="auto">
          <a:xfrm>
            <a:off x="3581400" y="2895600"/>
            <a:ext cx="1524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57349" name="Text Box 1042">
            <a:extLst>
              <a:ext uri="{FF2B5EF4-FFF2-40B4-BE49-F238E27FC236}">
                <a16:creationId xmlns:a16="http://schemas.microsoft.com/office/drawing/2014/main" id="{AE48EE15-0239-D226-514D-E42AC232F66F}"/>
              </a:ext>
            </a:extLst>
          </p:cNvPr>
          <p:cNvSpPr txBox="1">
            <a:spLocks noChangeArrowheads="1"/>
          </p:cNvSpPr>
          <p:nvPr/>
        </p:nvSpPr>
        <p:spPr bwMode="auto">
          <a:xfrm>
            <a:off x="2346325" y="4516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kumimoji="1" lang="zh-CN" altLang="zh-CN" sz="2400">
              <a:solidFill>
                <a:schemeClr val="tx1"/>
              </a:solidFill>
              <a:latin typeface="Times New Roman" panose="02020603050405020304" pitchFamily="18" charset="0"/>
              <a:ea typeface="宋体" panose="02010600030101010101" pitchFamily="2" charset="-122"/>
            </a:endParaRPr>
          </a:p>
        </p:txBody>
      </p:sp>
      <p:sp>
        <p:nvSpPr>
          <p:cNvPr id="48134" name="TextBox 20">
            <a:extLst>
              <a:ext uri="{FF2B5EF4-FFF2-40B4-BE49-F238E27FC236}">
                <a16:creationId xmlns:a16="http://schemas.microsoft.com/office/drawing/2014/main" id="{61171263-09B8-39AC-C207-8903A43D7EC0}"/>
              </a:ext>
            </a:extLst>
          </p:cNvPr>
          <p:cNvSpPr txBox="1">
            <a:spLocks noChangeArrowheads="1"/>
          </p:cNvSpPr>
          <p:nvPr/>
        </p:nvSpPr>
        <p:spPr bwMode="auto">
          <a:xfrm>
            <a:off x="2141538" y="549276"/>
            <a:ext cx="7772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342900" indent="-342900">
              <a:lnSpc>
                <a:spcPct val="200000"/>
              </a:lnSpc>
              <a:spcBef>
                <a:spcPct val="0"/>
              </a:spcBef>
              <a:buClr>
                <a:srgbClr val="FF0000"/>
              </a:buClr>
              <a:buFont typeface="微软雅黑" panose="020B0503020204020204" pitchFamily="34" charset="-122"/>
              <a:buChar char="※"/>
              <a:defRPr/>
            </a:pPr>
            <a:r>
              <a:rPr kumimoji="1" lang="zh-CN" altLang="en-US" sz="2400" dirty="0">
                <a:solidFill>
                  <a:schemeClr val="tx1"/>
                </a:solidFill>
                <a:latin typeface="微软雅黑" panose="020B0503020204020204" pitchFamily="34" charset="-122"/>
                <a:ea typeface="微软雅黑" panose="020B0503020204020204" pitchFamily="34" charset="-122"/>
              </a:rPr>
              <a:t>所谓营</a:t>
            </a:r>
            <a:r>
              <a:rPr kumimoji="1" lang="zh-CN" altLang="zh-CN" sz="2400" dirty="0">
                <a:solidFill>
                  <a:schemeClr val="tx1"/>
                </a:solidFill>
                <a:latin typeface="微软雅黑" panose="020B0503020204020204" pitchFamily="34" charset="-122"/>
                <a:ea typeface="微软雅黑" panose="020B0503020204020204" pitchFamily="34" charset="-122"/>
              </a:rPr>
              <a:t>运能力指通过企业资产周转速度的相关指标所反映的企业各项资产投资的合理性和利用的有效性。</a:t>
            </a:r>
            <a:endParaRPr kumimoji="1" lang="en-US" altLang="zh-CN" sz="2400" dirty="0">
              <a:solidFill>
                <a:schemeClr val="tx1"/>
              </a:solidFill>
              <a:latin typeface="微软雅黑" panose="020B0503020204020204" pitchFamily="34" charset="-122"/>
              <a:ea typeface="微软雅黑" panose="020B0503020204020204" pitchFamily="34" charset="-122"/>
            </a:endParaRPr>
          </a:p>
          <a:p>
            <a:pPr marL="648000" indent="-342900">
              <a:lnSpc>
                <a:spcPct val="200000"/>
              </a:lnSpc>
              <a:spcBef>
                <a:spcPct val="0"/>
              </a:spcBef>
              <a:buClr>
                <a:srgbClr val="FF0000"/>
              </a:buClr>
              <a:buFont typeface="微软雅黑" panose="020B0503020204020204" pitchFamily="34" charset="-122"/>
              <a:buChar char="※"/>
              <a:defRPr/>
            </a:pPr>
            <a:r>
              <a:rPr kumimoji="1" lang="zh-CN" altLang="zh-CN" sz="2000" dirty="0">
                <a:solidFill>
                  <a:srgbClr val="3366CC"/>
                </a:solidFill>
                <a:latin typeface="微软雅黑" panose="020B0503020204020204" pitchFamily="34" charset="-122"/>
                <a:ea typeface="微软雅黑" panose="020B0503020204020204" pitchFamily="34" charset="-122"/>
              </a:rPr>
              <a:t>对企业营运能力的分析，也是对企业经营状况、管理效率和发展潜力的分析。</a:t>
            </a:r>
            <a:endParaRPr kumimoji="1" lang="en-US" altLang="zh-CN" sz="2000" dirty="0">
              <a:solidFill>
                <a:srgbClr val="3366CC"/>
              </a:solidFill>
              <a:latin typeface="微软雅黑" panose="020B0503020204020204" pitchFamily="34" charset="-122"/>
              <a:ea typeface="微软雅黑" panose="020B0503020204020204" pitchFamily="34" charset="-122"/>
            </a:endParaRPr>
          </a:p>
          <a:p>
            <a:pPr marL="648000" indent="-342900">
              <a:lnSpc>
                <a:spcPct val="200000"/>
              </a:lnSpc>
              <a:spcBef>
                <a:spcPct val="0"/>
              </a:spcBef>
              <a:buClr>
                <a:srgbClr val="FF0000"/>
              </a:buClr>
              <a:buFont typeface="微软雅黑" panose="020B0503020204020204" pitchFamily="34" charset="-122"/>
              <a:buChar char="※"/>
              <a:defRPr/>
            </a:pPr>
            <a:r>
              <a:rPr kumimoji="1" lang="zh-CN" altLang="zh-CN" sz="2000" dirty="0">
                <a:solidFill>
                  <a:srgbClr val="3366CC"/>
                </a:solidFill>
                <a:latin typeface="微软雅黑" panose="020B0503020204020204" pitchFamily="34" charset="-122"/>
                <a:ea typeface="微软雅黑" panose="020B0503020204020204" pitchFamily="34" charset="-122"/>
              </a:rPr>
              <a:t>营运能力体现出企业经理人员经营管理资产、合理运用资金的能力。</a:t>
            </a:r>
            <a:endParaRPr kumimoji="1" lang="en-US" altLang="zh-CN" sz="2000" dirty="0">
              <a:solidFill>
                <a:srgbClr val="3366CC"/>
              </a:solidFill>
              <a:latin typeface="微软雅黑" panose="020B0503020204020204" pitchFamily="34" charset="-122"/>
              <a:ea typeface="微软雅黑" panose="020B0503020204020204" pitchFamily="34" charset="-122"/>
            </a:endParaRPr>
          </a:p>
          <a:p>
            <a:pPr marL="342900" indent="-342900">
              <a:lnSpc>
                <a:spcPct val="200000"/>
              </a:lnSpc>
              <a:spcBef>
                <a:spcPct val="0"/>
              </a:spcBef>
              <a:buClr>
                <a:srgbClr val="FF0000"/>
              </a:buClr>
              <a:buFont typeface="微软雅黑" panose="020B0503020204020204" pitchFamily="34" charset="-122"/>
              <a:buChar char="※"/>
              <a:defRPr/>
            </a:pPr>
            <a:r>
              <a:rPr lang="zh-CN" altLang="en-US" sz="2400" dirty="0">
                <a:solidFill>
                  <a:schemeClr val="tx1"/>
                </a:solidFill>
                <a:latin typeface="微软雅黑" panose="020B0503020204020204" pitchFamily="34" charset="-122"/>
                <a:ea typeface="微软雅黑" panose="020B0503020204020204" pitchFamily="34" charset="-122"/>
              </a:rPr>
              <a:t>反映营运能力的指标主要有：</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indent="-342900">
              <a:lnSpc>
                <a:spcPct val="200000"/>
              </a:lnSpc>
              <a:spcBef>
                <a:spcPct val="0"/>
              </a:spcBef>
              <a:buClr>
                <a:srgbClr val="FF0000"/>
              </a:buClr>
              <a:buFont typeface="微软雅黑" panose="020B0503020204020204" pitchFamily="34" charset="-122"/>
              <a:buChar char="※"/>
              <a:defRPr/>
            </a:pPr>
            <a:r>
              <a:rPr kumimoji="1" lang="zh-CN" altLang="en-US" dirty="0">
                <a:solidFill>
                  <a:srgbClr val="3366CC"/>
                </a:solidFill>
                <a:latin typeface="微软雅黑" panose="020B0503020204020204" pitchFamily="34" charset="-122"/>
                <a:ea typeface="微软雅黑" panose="020B0503020204020204" pitchFamily="34" charset="-122"/>
              </a:rPr>
              <a:t>总资产周转率、流动资产周转率、存货周转率、应收账款周转率</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标题 3">
            <a:extLst>
              <a:ext uri="{FF2B5EF4-FFF2-40B4-BE49-F238E27FC236}">
                <a16:creationId xmlns:a16="http://schemas.microsoft.com/office/drawing/2014/main" id="{5AA37293-502E-8156-B1D5-C71C4D68BB76}"/>
              </a:ext>
            </a:extLst>
          </p:cNvPr>
          <p:cNvSpPr>
            <a:spLocks noGrp="1" noChangeArrowheads="1"/>
          </p:cNvSpPr>
          <p:nvPr>
            <p:ph type="title"/>
          </p:nvPr>
        </p:nvSpPr>
        <p:spPr>
          <a:xfrm>
            <a:off x="2301393" y="269255"/>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应收账款周转率</a:t>
            </a:r>
          </a:p>
        </p:txBody>
      </p:sp>
      <p:sp>
        <p:nvSpPr>
          <p:cNvPr id="4" name="圆角矩形标注 3">
            <a:extLst>
              <a:ext uri="{FF2B5EF4-FFF2-40B4-BE49-F238E27FC236}">
                <a16:creationId xmlns:a16="http://schemas.microsoft.com/office/drawing/2014/main" id="{B9563B09-A42C-0661-6E50-F679F56BB2DC}"/>
              </a:ext>
            </a:extLst>
          </p:cNvPr>
          <p:cNvSpPr/>
          <p:nvPr/>
        </p:nvSpPr>
        <p:spPr>
          <a:xfrm>
            <a:off x="3071814" y="2636839"/>
            <a:ext cx="7272337" cy="581025"/>
          </a:xfrm>
          <a:prstGeom prst="wedgeRoundRectCallout">
            <a:avLst>
              <a:gd name="adj1" fmla="val 20424"/>
              <a:gd name="adj2" fmla="val -1126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mn-ea"/>
              </a:rPr>
              <a:t>平均应收账款</a:t>
            </a:r>
            <a:r>
              <a:rPr lang="en-US" altLang="zh-CN" sz="2400" dirty="0">
                <a:solidFill>
                  <a:schemeClr val="tx1"/>
                </a:solidFill>
                <a:latin typeface="+mn-ea"/>
              </a:rPr>
              <a:t>=</a:t>
            </a:r>
            <a:r>
              <a:rPr lang="zh-CN" altLang="en-US" sz="2400" dirty="0">
                <a:solidFill>
                  <a:schemeClr val="tx1"/>
                </a:solidFill>
                <a:latin typeface="+mn-ea"/>
              </a:rPr>
              <a:t>（期初应收账款</a:t>
            </a:r>
            <a:r>
              <a:rPr lang="en-US" altLang="zh-CN" sz="2400" dirty="0">
                <a:solidFill>
                  <a:schemeClr val="tx1"/>
                </a:solidFill>
                <a:latin typeface="+mn-ea"/>
              </a:rPr>
              <a:t>+</a:t>
            </a:r>
            <a:r>
              <a:rPr lang="zh-CN" altLang="en-US" sz="2400" dirty="0">
                <a:solidFill>
                  <a:schemeClr val="tx1"/>
                </a:solidFill>
                <a:latin typeface="+mn-ea"/>
              </a:rPr>
              <a:t>期末应收账款）</a:t>
            </a:r>
            <a:r>
              <a:rPr lang="en-US" altLang="zh-CN" sz="2400" dirty="0">
                <a:solidFill>
                  <a:schemeClr val="tx1"/>
                </a:solidFill>
                <a:latin typeface="+mn-ea"/>
              </a:rPr>
              <a:t>/2</a:t>
            </a:r>
            <a:endParaRPr lang="zh-CN" altLang="zh-CN" sz="2400" dirty="0">
              <a:solidFill>
                <a:schemeClr val="tx1"/>
              </a:solidFill>
              <a:latin typeface="+mn-ea"/>
            </a:endParaRPr>
          </a:p>
        </p:txBody>
      </p:sp>
      <p:sp>
        <p:nvSpPr>
          <p:cNvPr id="6" name="Rectangle 3">
            <a:extLst>
              <a:ext uri="{FF2B5EF4-FFF2-40B4-BE49-F238E27FC236}">
                <a16:creationId xmlns:a16="http://schemas.microsoft.com/office/drawing/2014/main" id="{A7A78F20-6FAE-2D6C-8E4C-08CF0686202B}"/>
              </a:ext>
            </a:extLst>
          </p:cNvPr>
          <p:cNvSpPr txBox="1">
            <a:spLocks noChangeArrowheads="1"/>
          </p:cNvSpPr>
          <p:nvPr/>
        </p:nvSpPr>
        <p:spPr bwMode="auto">
          <a:xfrm>
            <a:off x="2414589" y="1125538"/>
            <a:ext cx="7642225" cy="4673600"/>
          </a:xfrm>
          <a:prstGeom prst="rect">
            <a:avLst/>
          </a:prstGeom>
          <a:noFill/>
          <a:ln>
            <a:noFill/>
          </a:ln>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fontAlgn="auto" hangingPunct="1">
              <a:lnSpc>
                <a:spcPct val="150000"/>
              </a:lnSpc>
              <a:spcBef>
                <a:spcPts val="0"/>
              </a:spcBef>
              <a:spcAft>
                <a:spcPts val="0"/>
              </a:spcAft>
              <a:buNone/>
              <a:defRPr/>
            </a:pPr>
            <a:r>
              <a:rPr lang="zh-CN" altLang="en-US" sz="2800" dirty="0">
                <a:solidFill>
                  <a:schemeClr val="tx1"/>
                </a:solidFill>
                <a:latin typeface="微软雅黑" panose="020B0503020204020204" pitchFamily="34" charset="-122"/>
                <a:ea typeface="微软雅黑" panose="020B0503020204020204" pitchFamily="34" charset="-122"/>
              </a:rPr>
              <a:t>赊销净额与</a:t>
            </a:r>
            <a:r>
              <a:rPr lang="zh-CN" altLang="zh-CN" sz="2800" dirty="0">
                <a:solidFill>
                  <a:schemeClr val="tx1"/>
                </a:solidFill>
                <a:latin typeface="微软雅黑" panose="020B0503020204020204" pitchFamily="34" charset="-122"/>
                <a:ea typeface="微软雅黑" panose="020B0503020204020204" pitchFamily="34" charset="-122"/>
              </a:rPr>
              <a:t>平均</a:t>
            </a:r>
            <a:r>
              <a:rPr lang="zh-CN" altLang="en-US" sz="2800" dirty="0">
                <a:solidFill>
                  <a:schemeClr val="tx1"/>
                </a:solidFill>
                <a:latin typeface="微软雅黑" panose="020B0503020204020204" pitchFamily="34" charset="-122"/>
                <a:ea typeface="微软雅黑" panose="020B0503020204020204" pitchFamily="34" charset="-122"/>
              </a:rPr>
              <a:t>应收款</a:t>
            </a:r>
            <a:r>
              <a:rPr lang="zh-CN" altLang="zh-CN" sz="2800" dirty="0">
                <a:solidFill>
                  <a:schemeClr val="tx1"/>
                </a:solidFill>
                <a:latin typeface="微软雅黑" panose="020B0503020204020204" pitchFamily="34" charset="-122"/>
                <a:ea typeface="微软雅黑" panose="020B0503020204020204" pitchFamily="34" charset="-122"/>
              </a:rPr>
              <a:t>的比值</a:t>
            </a:r>
            <a:endParaRPr lang="en-US" altLang="zh-CN" sz="28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应收账款周转率</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赊销净额</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平均应收账款</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305100" indent="0" algn="just" eaLnBrk="1" fontAlgn="auto" hangingPunct="1">
              <a:lnSpc>
                <a:spcPct val="150000"/>
              </a:lnSpc>
              <a:spcBef>
                <a:spcPts val="0"/>
              </a:spcBef>
              <a:spcAft>
                <a:spcPts val="0"/>
              </a:spcAft>
              <a:buNone/>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反映企业赊销活动变现速度的财务比率。</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比值越高，说明应收账款回收速度越快，应收账款管理效率越高；否则，反之。</a:t>
            </a:r>
            <a:endParaRPr lang="zh-CN" altLang="zh-CN" sz="3600" dirty="0">
              <a:solidFill>
                <a:schemeClr val="tx1"/>
              </a:solidFill>
              <a:latin typeface="+mn-ea"/>
            </a:endParaRPr>
          </a:p>
          <a:p>
            <a:pPr marL="0" indent="0" eaLnBrk="1" fontAlgn="auto" hangingPunct="1">
              <a:spcBef>
                <a:spcPts val="0"/>
              </a:spcBef>
              <a:spcAft>
                <a:spcPts val="0"/>
              </a:spcAft>
              <a:buNone/>
              <a:defRPr/>
            </a:pPr>
            <a:endParaRPr lang="zh-CN" altLang="zh-CN" sz="4000" dirty="0">
              <a:solidFill>
                <a:schemeClr val="tx1"/>
              </a:solidFill>
              <a:latin typeface="+mn-ea"/>
            </a:endParaRPr>
          </a:p>
        </p:txBody>
      </p:sp>
    </p:spTree>
    <p:extLst>
      <p:ext uri="{BB962C8B-B14F-4D97-AF65-F5344CB8AC3E}">
        <p14:creationId xmlns:p14="http://schemas.microsoft.com/office/powerpoint/2010/main" val="1867152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标题 3">
            <a:extLst>
              <a:ext uri="{FF2B5EF4-FFF2-40B4-BE49-F238E27FC236}">
                <a16:creationId xmlns:a16="http://schemas.microsoft.com/office/drawing/2014/main" id="{1816CB21-B585-B461-5754-50D806188C0E}"/>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应收账款周转率</a:t>
            </a:r>
          </a:p>
        </p:txBody>
      </p:sp>
      <p:sp>
        <p:nvSpPr>
          <p:cNvPr id="145411" name="Rectangle 3">
            <a:extLst>
              <a:ext uri="{FF2B5EF4-FFF2-40B4-BE49-F238E27FC236}">
                <a16:creationId xmlns:a16="http://schemas.microsoft.com/office/drawing/2014/main" id="{8CBC9DBA-8910-E217-810C-6A6F3ADDBCA8}"/>
              </a:ext>
            </a:extLst>
          </p:cNvPr>
          <p:cNvSpPr>
            <a:spLocks noGrp="1" noChangeArrowheads="1"/>
          </p:cNvSpPr>
          <p:nvPr>
            <p:ph idx="1"/>
          </p:nvPr>
        </p:nvSpPr>
        <p:spPr>
          <a:xfrm>
            <a:off x="2351088" y="1412875"/>
            <a:ext cx="7632700" cy="4895850"/>
          </a:xfrm>
        </p:spPr>
        <p:txBody>
          <a:bodyPr rtlCol="0">
            <a:normAutofit fontScale="62500" lnSpcReduction="20000"/>
          </a:bodyPr>
          <a:lstStyle/>
          <a:p>
            <a:pPr marL="0" indent="0" algn="just">
              <a:lnSpc>
                <a:spcPct val="150000"/>
              </a:lnSpc>
              <a:spcBef>
                <a:spcPts val="0"/>
              </a:spcBef>
              <a:buNone/>
              <a:defRPr/>
            </a:pPr>
            <a:r>
              <a:rPr lang="zh-CN" altLang="en-US" sz="3800" dirty="0">
                <a:latin typeface="微软雅黑" panose="020B0503020204020204" pitchFamily="34" charset="-122"/>
                <a:ea typeface="微软雅黑" panose="020B0503020204020204" pitchFamily="34" charset="-122"/>
              </a:rPr>
              <a:t>赊销净额与</a:t>
            </a:r>
            <a:r>
              <a:rPr lang="zh-CN" altLang="zh-CN" sz="3800" dirty="0">
                <a:latin typeface="微软雅黑" panose="020B0503020204020204" pitchFamily="34" charset="-122"/>
                <a:ea typeface="微软雅黑" panose="020B0503020204020204" pitchFamily="34" charset="-122"/>
              </a:rPr>
              <a:t>平均</a:t>
            </a:r>
            <a:r>
              <a:rPr lang="zh-CN" altLang="en-US" sz="3800" dirty="0">
                <a:latin typeface="微软雅黑" panose="020B0503020204020204" pitchFamily="34" charset="-122"/>
                <a:ea typeface="微软雅黑" panose="020B0503020204020204" pitchFamily="34" charset="-122"/>
              </a:rPr>
              <a:t>应收账款</a:t>
            </a:r>
            <a:r>
              <a:rPr lang="zh-CN" altLang="zh-CN" sz="3800" dirty="0">
                <a:latin typeface="微软雅黑" panose="020B0503020204020204" pitchFamily="34" charset="-122"/>
                <a:ea typeface="微软雅黑" panose="020B0503020204020204" pitchFamily="34" charset="-122"/>
              </a:rPr>
              <a:t>的比值</a:t>
            </a:r>
            <a:endParaRPr lang="en-US" altLang="zh-CN" sz="3800" dirty="0">
              <a:latin typeface="微软雅黑" panose="020B0503020204020204" pitchFamily="34" charset="-122"/>
              <a:ea typeface="微软雅黑" panose="020B0503020204020204" pitchFamily="34" charset="-122"/>
            </a:endParaRPr>
          </a:p>
          <a:p>
            <a:pPr marL="648000" algn="just">
              <a:lnSpc>
                <a:spcPct val="170000"/>
              </a:lnSpc>
              <a:spcBef>
                <a:spcPts val="0"/>
              </a:spcBef>
              <a:defRPr/>
            </a:pPr>
            <a:r>
              <a:rPr lang="zh-CN" altLang="en-US" sz="3400" dirty="0">
                <a:latin typeface="微软雅黑" panose="020B0503020204020204" pitchFamily="34" charset="-122"/>
                <a:ea typeface="微软雅黑" panose="020B0503020204020204" pitchFamily="34" charset="-122"/>
              </a:rPr>
              <a:t>应收账款周转天数</a:t>
            </a:r>
            <a:r>
              <a:rPr lang="en-US" altLang="zh-CN" sz="3400" dirty="0">
                <a:latin typeface="微软雅黑" panose="020B0503020204020204" pitchFamily="34" charset="-122"/>
                <a:ea typeface="微软雅黑" panose="020B0503020204020204" pitchFamily="34" charset="-122"/>
              </a:rPr>
              <a:t>=360/</a:t>
            </a:r>
            <a:r>
              <a:rPr lang="zh-CN" altLang="en-US" sz="3400" dirty="0">
                <a:latin typeface="微软雅黑" panose="020B0503020204020204" pitchFamily="34" charset="-122"/>
                <a:ea typeface="微软雅黑" panose="020B0503020204020204" pitchFamily="34" charset="-122"/>
              </a:rPr>
              <a:t>应收账款周转率</a:t>
            </a:r>
            <a:endParaRPr lang="en-US" altLang="zh-CN" sz="3400" dirty="0">
              <a:latin typeface="微软雅黑" panose="020B0503020204020204" pitchFamily="34" charset="-122"/>
              <a:ea typeface="微软雅黑" panose="020B0503020204020204" pitchFamily="34" charset="-122"/>
            </a:endParaRPr>
          </a:p>
          <a:p>
            <a:pPr marL="648000" algn="just">
              <a:lnSpc>
                <a:spcPct val="170000"/>
              </a:lnSpc>
              <a:spcBef>
                <a:spcPts val="0"/>
              </a:spcBef>
              <a:defRPr/>
            </a:pPr>
            <a:r>
              <a:rPr lang="zh-CN" altLang="en-US" sz="3400" dirty="0">
                <a:latin typeface="微软雅黑" panose="020B0503020204020204" pitchFamily="34" charset="-122"/>
                <a:ea typeface="微软雅黑" panose="020B0503020204020204" pitchFamily="34" charset="-122"/>
              </a:rPr>
              <a:t>反映企业从赊销开始到应收账款收回为止所耗用的天数。</a:t>
            </a:r>
            <a:endParaRPr lang="en-US" altLang="zh-CN" sz="3400" dirty="0">
              <a:latin typeface="微软雅黑" panose="020B0503020204020204" pitchFamily="34" charset="-122"/>
              <a:ea typeface="微软雅黑" panose="020B0503020204020204" pitchFamily="34" charset="-122"/>
            </a:endParaRPr>
          </a:p>
          <a:p>
            <a:pPr marL="648000" algn="just">
              <a:lnSpc>
                <a:spcPct val="170000"/>
              </a:lnSpc>
              <a:spcBef>
                <a:spcPts val="0"/>
              </a:spcBef>
              <a:defRPr/>
            </a:pPr>
            <a:r>
              <a:rPr lang="zh-CN" altLang="en-US" sz="3400" dirty="0">
                <a:latin typeface="微软雅黑" panose="020B0503020204020204" pitchFamily="34" charset="-122"/>
                <a:ea typeface="微软雅黑" panose="020B0503020204020204" pitchFamily="34" charset="-122"/>
              </a:rPr>
              <a:t>一般应收账款周转天数越短越好。</a:t>
            </a:r>
            <a:endParaRPr lang="en-US" altLang="zh-CN" sz="3400" dirty="0">
              <a:latin typeface="微软雅黑" panose="020B0503020204020204" pitchFamily="34" charset="-122"/>
              <a:ea typeface="微软雅黑" panose="020B0503020204020204" pitchFamily="34" charset="-122"/>
            </a:endParaRPr>
          </a:p>
          <a:p>
            <a:pPr marL="648000" algn="just">
              <a:lnSpc>
                <a:spcPct val="170000"/>
              </a:lnSpc>
              <a:spcBef>
                <a:spcPts val="0"/>
              </a:spcBef>
              <a:defRPr/>
            </a:pPr>
            <a:r>
              <a:rPr lang="zh-CN" altLang="en-US" sz="3400" dirty="0">
                <a:latin typeface="微软雅黑" panose="020B0503020204020204" pitchFamily="34" charset="-122"/>
                <a:ea typeface="微软雅黑" panose="020B0503020204020204" pitchFamily="34" charset="-122"/>
              </a:rPr>
              <a:t>实践中，常常使用营业收入来替代赊销净额，来计算应收账款周转率。</a:t>
            </a:r>
            <a:endParaRPr lang="en-US" altLang="zh-CN" sz="3400" dirty="0">
              <a:latin typeface="微软雅黑" panose="020B0503020204020204" pitchFamily="34" charset="-122"/>
              <a:ea typeface="微软雅黑" panose="020B0503020204020204" pitchFamily="34" charset="-122"/>
            </a:endParaRPr>
          </a:p>
          <a:p>
            <a:pPr marL="648000" algn="just">
              <a:lnSpc>
                <a:spcPct val="170000"/>
              </a:lnSpc>
              <a:spcBef>
                <a:spcPts val="0"/>
              </a:spcBef>
              <a:defRPr/>
            </a:pPr>
            <a:r>
              <a:rPr lang="zh-CN" altLang="en-US" sz="3400" dirty="0">
                <a:latin typeface="微软雅黑" panose="020B0503020204020204" pitchFamily="34" charset="-122"/>
                <a:ea typeface="微软雅黑" panose="020B0503020204020204" pitchFamily="34" charset="-122"/>
              </a:rPr>
              <a:t>若企业的现金销售比例较大，赊销比例较小，则计算出来的应收账款周转率偏大。</a:t>
            </a:r>
            <a:endParaRPr lang="zh-CN" altLang="zh-CN" sz="3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303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标题 3">
            <a:extLst>
              <a:ext uri="{FF2B5EF4-FFF2-40B4-BE49-F238E27FC236}">
                <a16:creationId xmlns:a16="http://schemas.microsoft.com/office/drawing/2014/main" id="{5B45B48B-0AD5-A5C7-B5E9-CB6FD6055AA9}"/>
              </a:ext>
            </a:extLst>
          </p:cNvPr>
          <p:cNvSpPr>
            <a:spLocks noGrp="1" noChangeArrowheads="1"/>
          </p:cNvSpPr>
          <p:nvPr>
            <p:ph type="title"/>
          </p:nvPr>
        </p:nvSpPr>
        <p:spPr>
          <a:xfrm>
            <a:off x="2351086" y="299072"/>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存货周转率</a:t>
            </a:r>
          </a:p>
        </p:txBody>
      </p:sp>
      <p:sp>
        <p:nvSpPr>
          <p:cNvPr id="4" name="圆角矩形标注 3">
            <a:extLst>
              <a:ext uri="{FF2B5EF4-FFF2-40B4-BE49-F238E27FC236}">
                <a16:creationId xmlns:a16="http://schemas.microsoft.com/office/drawing/2014/main" id="{7CACE265-60D9-4A0C-22A4-035611ABFA0E}"/>
              </a:ext>
            </a:extLst>
          </p:cNvPr>
          <p:cNvSpPr/>
          <p:nvPr/>
        </p:nvSpPr>
        <p:spPr>
          <a:xfrm>
            <a:off x="2688398" y="2975561"/>
            <a:ext cx="5400675" cy="582613"/>
          </a:xfrm>
          <a:prstGeom prst="wedgeRoundRectCallout">
            <a:avLst>
              <a:gd name="adj1" fmla="val 20424"/>
              <a:gd name="adj2" fmla="val -1126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mn-ea"/>
              </a:rPr>
              <a:t>平均存货</a:t>
            </a:r>
            <a:r>
              <a:rPr lang="en-US" altLang="zh-CN" sz="2400" dirty="0">
                <a:solidFill>
                  <a:schemeClr val="tx1"/>
                </a:solidFill>
                <a:latin typeface="+mn-ea"/>
              </a:rPr>
              <a:t>=</a:t>
            </a:r>
            <a:r>
              <a:rPr lang="zh-CN" altLang="en-US" sz="2400" dirty="0">
                <a:solidFill>
                  <a:schemeClr val="tx1"/>
                </a:solidFill>
                <a:latin typeface="+mn-ea"/>
              </a:rPr>
              <a:t>（期初存货</a:t>
            </a:r>
            <a:r>
              <a:rPr lang="en-US" altLang="zh-CN" sz="2400" dirty="0">
                <a:solidFill>
                  <a:schemeClr val="tx1"/>
                </a:solidFill>
                <a:latin typeface="+mn-ea"/>
              </a:rPr>
              <a:t>+</a:t>
            </a:r>
            <a:r>
              <a:rPr lang="zh-CN" altLang="en-US" sz="2400" dirty="0">
                <a:solidFill>
                  <a:schemeClr val="tx1"/>
                </a:solidFill>
                <a:latin typeface="+mn-ea"/>
              </a:rPr>
              <a:t>期末存货）</a:t>
            </a:r>
            <a:r>
              <a:rPr lang="en-US" altLang="zh-CN" sz="2400" dirty="0">
                <a:solidFill>
                  <a:schemeClr val="tx1"/>
                </a:solidFill>
                <a:latin typeface="+mn-ea"/>
              </a:rPr>
              <a:t>/2</a:t>
            </a:r>
            <a:endParaRPr lang="zh-CN" altLang="zh-CN" sz="2400" dirty="0">
              <a:solidFill>
                <a:schemeClr val="tx1"/>
              </a:solidFill>
              <a:latin typeface="+mn-ea"/>
            </a:endParaRPr>
          </a:p>
        </p:txBody>
      </p:sp>
      <p:sp>
        <p:nvSpPr>
          <p:cNvPr id="6" name="Rectangle 3">
            <a:extLst>
              <a:ext uri="{FF2B5EF4-FFF2-40B4-BE49-F238E27FC236}">
                <a16:creationId xmlns:a16="http://schemas.microsoft.com/office/drawing/2014/main" id="{20B76330-0EE8-CD52-5919-8770A6A42B75}"/>
              </a:ext>
            </a:extLst>
          </p:cNvPr>
          <p:cNvSpPr txBox="1">
            <a:spLocks noChangeArrowheads="1"/>
          </p:cNvSpPr>
          <p:nvPr/>
        </p:nvSpPr>
        <p:spPr bwMode="auto">
          <a:xfrm>
            <a:off x="2077277" y="1423712"/>
            <a:ext cx="7426325" cy="4673600"/>
          </a:xfrm>
          <a:prstGeom prst="rect">
            <a:avLst/>
          </a:prstGeom>
          <a:noFill/>
          <a:ln>
            <a:noFill/>
          </a:ln>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fontAlgn="auto" hangingPunct="1">
              <a:lnSpc>
                <a:spcPct val="150000"/>
              </a:lnSpc>
              <a:spcBef>
                <a:spcPts val="0"/>
              </a:spcBef>
              <a:spcAft>
                <a:spcPts val="0"/>
              </a:spcAft>
              <a:buNone/>
              <a:defRPr/>
            </a:pPr>
            <a:r>
              <a:rPr lang="zh-CN" altLang="zh-CN" sz="2800" dirty="0">
                <a:solidFill>
                  <a:schemeClr val="tx1"/>
                </a:solidFill>
                <a:latin typeface="微软雅黑" panose="020B0503020204020204" pitchFamily="34" charset="-122"/>
                <a:ea typeface="微软雅黑" panose="020B0503020204020204" pitchFamily="34" charset="-122"/>
              </a:rPr>
              <a:t>营业</a:t>
            </a:r>
            <a:r>
              <a:rPr lang="zh-CN" altLang="en-US" sz="2800" dirty="0">
                <a:solidFill>
                  <a:schemeClr val="tx1"/>
                </a:solidFill>
                <a:latin typeface="微软雅黑" panose="020B0503020204020204" pitchFamily="34" charset="-122"/>
                <a:ea typeface="微软雅黑" panose="020B0503020204020204" pitchFamily="34" charset="-122"/>
              </a:rPr>
              <a:t>成本与</a:t>
            </a:r>
            <a:r>
              <a:rPr lang="zh-CN" altLang="zh-CN" sz="2800" dirty="0">
                <a:solidFill>
                  <a:schemeClr val="tx1"/>
                </a:solidFill>
                <a:latin typeface="微软雅黑" panose="020B0503020204020204" pitchFamily="34" charset="-122"/>
                <a:ea typeface="微软雅黑" panose="020B0503020204020204" pitchFamily="34" charset="-122"/>
              </a:rPr>
              <a:t>平均</a:t>
            </a:r>
            <a:r>
              <a:rPr lang="zh-CN" altLang="en-US" sz="2800" dirty="0">
                <a:solidFill>
                  <a:schemeClr val="tx1"/>
                </a:solidFill>
                <a:latin typeface="微软雅黑" panose="020B0503020204020204" pitchFamily="34" charset="-122"/>
                <a:ea typeface="微软雅黑" panose="020B0503020204020204" pitchFamily="34" charset="-122"/>
              </a:rPr>
              <a:t>存货</a:t>
            </a:r>
            <a:r>
              <a:rPr lang="zh-CN" altLang="zh-CN" sz="2800" dirty="0">
                <a:solidFill>
                  <a:schemeClr val="tx1"/>
                </a:solidFill>
                <a:latin typeface="微软雅黑" panose="020B0503020204020204" pitchFamily="34" charset="-122"/>
                <a:ea typeface="微软雅黑" panose="020B0503020204020204" pitchFamily="34" charset="-122"/>
              </a:rPr>
              <a:t>的比值</a:t>
            </a:r>
            <a:endParaRPr lang="en-US" altLang="zh-CN" sz="28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存货周转率</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营业成本</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平均存货</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305100" indent="0" algn="just" eaLnBrk="1" fontAlgn="auto" hangingPunct="1">
              <a:lnSpc>
                <a:spcPct val="150000"/>
              </a:lnSpc>
              <a:spcBef>
                <a:spcPts val="0"/>
              </a:spcBef>
              <a:spcAft>
                <a:spcPts val="0"/>
              </a:spcAft>
              <a:buNone/>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反映企业存货在</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年内周转的次数。</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比值越高，说明企业存货周转速度越快，运营效率越高；否则，反之。</a:t>
            </a:r>
            <a:endParaRPr lang="zh-CN" altLang="zh-CN" sz="3600" dirty="0">
              <a:solidFill>
                <a:schemeClr val="tx1"/>
              </a:solidFill>
              <a:latin typeface="+mn-ea"/>
            </a:endParaRPr>
          </a:p>
          <a:p>
            <a:pPr marL="0" indent="0" eaLnBrk="1" fontAlgn="auto" hangingPunct="1">
              <a:spcBef>
                <a:spcPts val="0"/>
              </a:spcBef>
              <a:spcAft>
                <a:spcPts val="0"/>
              </a:spcAft>
              <a:buNone/>
              <a:defRPr/>
            </a:pPr>
            <a:endParaRPr lang="zh-CN" altLang="zh-CN" sz="4000" dirty="0">
              <a:solidFill>
                <a:schemeClr val="tx1"/>
              </a:solidFill>
              <a:latin typeface="+mn-ea"/>
            </a:endParaRPr>
          </a:p>
        </p:txBody>
      </p:sp>
    </p:spTree>
    <p:extLst>
      <p:ext uri="{BB962C8B-B14F-4D97-AF65-F5344CB8AC3E}">
        <p14:creationId xmlns:p14="http://schemas.microsoft.com/office/powerpoint/2010/main" val="443999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标题 3">
            <a:extLst>
              <a:ext uri="{FF2B5EF4-FFF2-40B4-BE49-F238E27FC236}">
                <a16:creationId xmlns:a16="http://schemas.microsoft.com/office/drawing/2014/main" id="{8ADE8874-3895-631C-DA43-03DD8A043C5C}"/>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存货周转率</a:t>
            </a:r>
          </a:p>
        </p:txBody>
      </p:sp>
      <p:sp>
        <p:nvSpPr>
          <p:cNvPr id="145411" name="Rectangle 3">
            <a:extLst>
              <a:ext uri="{FF2B5EF4-FFF2-40B4-BE49-F238E27FC236}">
                <a16:creationId xmlns:a16="http://schemas.microsoft.com/office/drawing/2014/main" id="{22F0016C-9A45-164E-DDFC-575F3CA6C5B1}"/>
              </a:ext>
            </a:extLst>
          </p:cNvPr>
          <p:cNvSpPr>
            <a:spLocks noGrp="1" noChangeArrowheads="1"/>
          </p:cNvSpPr>
          <p:nvPr>
            <p:ph idx="1"/>
          </p:nvPr>
        </p:nvSpPr>
        <p:spPr>
          <a:xfrm>
            <a:off x="2351088" y="1412875"/>
            <a:ext cx="7632700" cy="4675188"/>
          </a:xfrm>
        </p:spPr>
        <p:txBody>
          <a:bodyPr rtlCol="0">
            <a:normAutofit/>
          </a:bodyPr>
          <a:lstStyle/>
          <a:p>
            <a:pPr marL="0" indent="0" algn="just">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营业</a:t>
            </a:r>
            <a:r>
              <a:rPr lang="zh-CN" altLang="en-US" dirty="0">
                <a:latin typeface="微软雅黑" panose="020B0503020204020204" pitchFamily="34" charset="-122"/>
                <a:ea typeface="微软雅黑" panose="020B0503020204020204" pitchFamily="34" charset="-122"/>
              </a:rPr>
              <a:t>成本与</a:t>
            </a:r>
            <a:r>
              <a:rPr lang="zh-CN" altLang="zh-CN" dirty="0">
                <a:latin typeface="微软雅黑" panose="020B0503020204020204" pitchFamily="34" charset="-122"/>
                <a:ea typeface="微软雅黑" panose="020B0503020204020204" pitchFamily="34" charset="-122"/>
              </a:rPr>
              <a:t>平均</a:t>
            </a:r>
            <a:r>
              <a:rPr lang="zh-CN" altLang="en-US" dirty="0">
                <a:latin typeface="微软雅黑" panose="020B0503020204020204" pitchFamily="34" charset="-122"/>
                <a:ea typeface="微软雅黑" panose="020B0503020204020204" pitchFamily="34" charset="-122"/>
              </a:rPr>
              <a:t>存货</a:t>
            </a:r>
            <a:r>
              <a:rPr lang="zh-CN" altLang="zh-CN" dirty="0">
                <a:latin typeface="微软雅黑" panose="020B0503020204020204" pitchFamily="34" charset="-122"/>
                <a:ea typeface="微软雅黑" panose="020B0503020204020204" pitchFamily="34" charset="-122"/>
              </a:rPr>
              <a:t>的比值</a:t>
            </a:r>
            <a:endParaRPr lang="en-US" altLang="zh-CN"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存货周转天数</a:t>
            </a:r>
            <a:r>
              <a:rPr lang="en-US" altLang="zh-CN" sz="2400" dirty="0">
                <a:latin typeface="微软雅黑" panose="020B0503020204020204" pitchFamily="34" charset="-122"/>
                <a:ea typeface="微软雅黑" panose="020B0503020204020204" pitchFamily="34" charset="-122"/>
              </a:rPr>
              <a:t>=360/</a:t>
            </a:r>
            <a:r>
              <a:rPr lang="zh-CN" altLang="en-US" sz="2400" dirty="0">
                <a:latin typeface="微软雅黑" panose="020B0503020204020204" pitchFamily="34" charset="-122"/>
                <a:ea typeface="微软雅黑" panose="020B0503020204020204" pitchFamily="34" charset="-122"/>
              </a:rPr>
              <a:t>存货周转率</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反映企业存货每周转一次耗用的天数。</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该值越小，说明存货的运营效率越高。</a:t>
            </a:r>
            <a:endParaRPr lang="zh-CN" altLang="zh-CN" sz="3600" dirty="0">
              <a:latin typeface="+mn-ea"/>
            </a:endParaRPr>
          </a:p>
          <a:p>
            <a:pPr marL="0" indent="0">
              <a:spcBef>
                <a:spcPts val="0"/>
              </a:spcBef>
              <a:buNone/>
              <a:defRPr/>
            </a:pPr>
            <a:endParaRPr lang="zh-CN" altLang="zh-CN" sz="4000" dirty="0">
              <a:latin typeface="+mn-ea"/>
            </a:endParaRPr>
          </a:p>
        </p:txBody>
      </p:sp>
    </p:spTree>
    <p:extLst>
      <p:ext uri="{BB962C8B-B14F-4D97-AF65-F5344CB8AC3E}">
        <p14:creationId xmlns:p14="http://schemas.microsoft.com/office/powerpoint/2010/main" val="2458000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3">
            <a:extLst>
              <a:ext uri="{FF2B5EF4-FFF2-40B4-BE49-F238E27FC236}">
                <a16:creationId xmlns:a16="http://schemas.microsoft.com/office/drawing/2014/main" id="{38595652-1E25-FE31-0116-4667BD5B6F10}"/>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流动资产周转率</a:t>
            </a:r>
          </a:p>
        </p:txBody>
      </p:sp>
      <p:sp>
        <p:nvSpPr>
          <p:cNvPr id="4" name="圆角矩形标注 3">
            <a:extLst>
              <a:ext uri="{FF2B5EF4-FFF2-40B4-BE49-F238E27FC236}">
                <a16:creationId xmlns:a16="http://schemas.microsoft.com/office/drawing/2014/main" id="{3BBDA047-AAB7-57A7-A811-EE67B219AC68}"/>
              </a:ext>
            </a:extLst>
          </p:cNvPr>
          <p:cNvSpPr/>
          <p:nvPr/>
        </p:nvSpPr>
        <p:spPr>
          <a:xfrm>
            <a:off x="2794761" y="3016389"/>
            <a:ext cx="7521575" cy="582613"/>
          </a:xfrm>
          <a:prstGeom prst="wedgeRoundRectCallout">
            <a:avLst>
              <a:gd name="adj1" fmla="val 20424"/>
              <a:gd name="adj2" fmla="val -1126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mn-ea"/>
              </a:rPr>
              <a:t>平均流动资产</a:t>
            </a:r>
            <a:r>
              <a:rPr lang="en-US" altLang="zh-CN" sz="2400" dirty="0">
                <a:solidFill>
                  <a:schemeClr val="tx1"/>
                </a:solidFill>
                <a:latin typeface="+mn-ea"/>
              </a:rPr>
              <a:t>=</a:t>
            </a:r>
            <a:r>
              <a:rPr lang="zh-CN" altLang="en-US" sz="2400" dirty="0">
                <a:solidFill>
                  <a:schemeClr val="tx1"/>
                </a:solidFill>
                <a:latin typeface="+mn-ea"/>
              </a:rPr>
              <a:t>（期初流动资产</a:t>
            </a:r>
            <a:r>
              <a:rPr lang="en-US" altLang="zh-CN" sz="2400" dirty="0">
                <a:solidFill>
                  <a:schemeClr val="tx1"/>
                </a:solidFill>
                <a:latin typeface="+mn-ea"/>
              </a:rPr>
              <a:t>+</a:t>
            </a:r>
            <a:r>
              <a:rPr lang="zh-CN" altLang="en-US" sz="2400" dirty="0">
                <a:solidFill>
                  <a:schemeClr val="tx1"/>
                </a:solidFill>
                <a:latin typeface="+mn-ea"/>
              </a:rPr>
              <a:t>期末流动资产）</a:t>
            </a:r>
            <a:r>
              <a:rPr lang="en-US" altLang="zh-CN" sz="2400" dirty="0">
                <a:solidFill>
                  <a:schemeClr val="tx1"/>
                </a:solidFill>
                <a:latin typeface="+mn-ea"/>
              </a:rPr>
              <a:t>/2</a:t>
            </a:r>
            <a:endParaRPr lang="zh-CN" altLang="zh-CN" sz="2400" dirty="0">
              <a:solidFill>
                <a:schemeClr val="tx1"/>
              </a:solidFill>
              <a:latin typeface="+mn-ea"/>
            </a:endParaRPr>
          </a:p>
        </p:txBody>
      </p:sp>
      <p:sp>
        <p:nvSpPr>
          <p:cNvPr id="6" name="Rectangle 3">
            <a:extLst>
              <a:ext uri="{FF2B5EF4-FFF2-40B4-BE49-F238E27FC236}">
                <a16:creationId xmlns:a16="http://schemas.microsoft.com/office/drawing/2014/main" id="{209DF0A1-385F-5409-F62E-DB2DAEB0B6BD}"/>
              </a:ext>
            </a:extLst>
          </p:cNvPr>
          <p:cNvSpPr txBox="1">
            <a:spLocks noChangeArrowheads="1"/>
          </p:cNvSpPr>
          <p:nvPr/>
        </p:nvSpPr>
        <p:spPr bwMode="auto">
          <a:xfrm>
            <a:off x="2351088" y="1433651"/>
            <a:ext cx="7426325" cy="4673600"/>
          </a:xfrm>
          <a:prstGeom prst="rect">
            <a:avLst/>
          </a:prstGeom>
          <a:noFill/>
          <a:ln>
            <a:noFill/>
          </a:ln>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fontAlgn="auto" hangingPunct="1">
              <a:lnSpc>
                <a:spcPct val="150000"/>
              </a:lnSpc>
              <a:spcBef>
                <a:spcPts val="0"/>
              </a:spcBef>
              <a:spcAft>
                <a:spcPts val="0"/>
              </a:spcAft>
              <a:buNone/>
              <a:defRPr/>
            </a:pPr>
            <a:r>
              <a:rPr lang="zh-CN" altLang="zh-CN" sz="2800" dirty="0">
                <a:solidFill>
                  <a:schemeClr val="tx1"/>
                </a:solidFill>
                <a:latin typeface="微软雅黑" panose="020B0503020204020204" pitchFamily="34" charset="-122"/>
                <a:ea typeface="微软雅黑" panose="020B0503020204020204" pitchFamily="34" charset="-122"/>
              </a:rPr>
              <a:t>营业收入</a:t>
            </a:r>
            <a:r>
              <a:rPr lang="zh-CN" altLang="en-US" sz="2800" dirty="0">
                <a:solidFill>
                  <a:schemeClr val="tx1"/>
                </a:solidFill>
                <a:latin typeface="微软雅黑" panose="020B0503020204020204" pitchFamily="34" charset="-122"/>
                <a:ea typeface="微软雅黑" panose="020B0503020204020204" pitchFamily="34" charset="-122"/>
              </a:rPr>
              <a:t>与</a:t>
            </a:r>
            <a:r>
              <a:rPr lang="zh-CN" altLang="zh-CN" sz="2800" dirty="0">
                <a:solidFill>
                  <a:schemeClr val="tx1"/>
                </a:solidFill>
                <a:latin typeface="微软雅黑" panose="020B0503020204020204" pitchFamily="34" charset="-122"/>
                <a:ea typeface="微软雅黑" panose="020B0503020204020204" pitchFamily="34" charset="-122"/>
              </a:rPr>
              <a:t>平均</a:t>
            </a:r>
            <a:r>
              <a:rPr lang="zh-CN" altLang="en-US" sz="2800" dirty="0">
                <a:solidFill>
                  <a:schemeClr val="tx1"/>
                </a:solidFill>
                <a:latin typeface="微软雅黑" panose="020B0503020204020204" pitchFamily="34" charset="-122"/>
                <a:ea typeface="微软雅黑" panose="020B0503020204020204" pitchFamily="34" charset="-122"/>
              </a:rPr>
              <a:t>流动</a:t>
            </a:r>
            <a:r>
              <a:rPr lang="zh-CN" altLang="zh-CN" sz="2800" dirty="0">
                <a:solidFill>
                  <a:schemeClr val="tx1"/>
                </a:solidFill>
                <a:latin typeface="微软雅黑" panose="020B0503020204020204" pitchFamily="34" charset="-122"/>
                <a:ea typeface="微软雅黑" panose="020B0503020204020204" pitchFamily="34" charset="-122"/>
              </a:rPr>
              <a:t>资产的比值</a:t>
            </a:r>
            <a:endParaRPr lang="en-US" altLang="zh-CN" sz="28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流动资产周转率</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营业收入</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平均流动资产</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305100" indent="0" algn="just" eaLnBrk="1" fontAlgn="auto" hangingPunct="1">
              <a:lnSpc>
                <a:spcPct val="150000"/>
              </a:lnSpc>
              <a:spcBef>
                <a:spcPts val="0"/>
              </a:spcBef>
              <a:spcAft>
                <a:spcPts val="0"/>
              </a:spcAft>
              <a:buNone/>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反映企业流动资产在</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年内周转的次数。</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algn="just" eaLnBrk="1" fontAlgn="auto" hangingPunct="1">
              <a:lnSpc>
                <a:spcPct val="150000"/>
              </a:lnSpc>
              <a:spcBef>
                <a:spcPts val="0"/>
              </a:spcBef>
              <a:spcAft>
                <a:spcPts val="0"/>
              </a:spcAft>
              <a:buFont typeface="Arial" panose="020B0604020202020204" pitchFamily="34" charset="0"/>
              <a:buChar char="•"/>
              <a:defRPr/>
            </a:pPr>
            <a:r>
              <a:rPr lang="zh-CN" altLang="en-US" sz="2400" dirty="0">
                <a:solidFill>
                  <a:schemeClr val="tx1"/>
                </a:solidFill>
                <a:latin typeface="微软雅黑" panose="020B0503020204020204" pitchFamily="34" charset="-122"/>
                <a:ea typeface="微软雅黑" panose="020B0503020204020204" pitchFamily="34" charset="-122"/>
              </a:rPr>
              <a:t>比值越高，说明企业流动资产的周转速度越快，利用效率越高；否则，反之。</a:t>
            </a:r>
            <a:endParaRPr lang="zh-CN" altLang="zh-CN" sz="3600" dirty="0">
              <a:solidFill>
                <a:schemeClr val="tx1"/>
              </a:solidFill>
              <a:latin typeface="+mn-ea"/>
            </a:endParaRPr>
          </a:p>
          <a:p>
            <a:pPr marL="0" indent="0" eaLnBrk="1" fontAlgn="auto" hangingPunct="1">
              <a:spcBef>
                <a:spcPts val="0"/>
              </a:spcBef>
              <a:spcAft>
                <a:spcPts val="0"/>
              </a:spcAft>
              <a:buNone/>
              <a:defRPr/>
            </a:pPr>
            <a:endParaRPr lang="zh-CN" altLang="zh-CN" sz="4000" dirty="0">
              <a:solidFill>
                <a:schemeClr val="tx1"/>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23E7AD-2F21-7225-4AE3-A0E1C02063D3}"/>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7651" name="Rectangle 3">
            <a:extLst>
              <a:ext uri="{FF2B5EF4-FFF2-40B4-BE49-F238E27FC236}">
                <a16:creationId xmlns:a16="http://schemas.microsoft.com/office/drawing/2014/main" id="{18B4A2E5-2958-74F2-38EC-E93108F572F8}"/>
              </a:ext>
            </a:extLst>
          </p:cNvPr>
          <p:cNvSpPr>
            <a:spLocks noGrp="1" noChangeArrowheads="1"/>
          </p:cNvSpPr>
          <p:nvPr>
            <p:ph idx="1"/>
          </p:nvPr>
        </p:nvSpPr>
        <p:spPr>
          <a:xfrm>
            <a:off x="2239963" y="1341439"/>
            <a:ext cx="7345362" cy="3887787"/>
          </a:xfrm>
        </p:spPr>
        <p:txBody>
          <a:bodyPr/>
          <a:lstStyle/>
          <a:p>
            <a:pPr marL="0">
              <a:lnSpc>
                <a:spcPct val="150000"/>
              </a:lnSpc>
              <a:buNone/>
            </a:pPr>
            <a:r>
              <a:rPr lang="zh-CN" altLang="en-US" sz="2400">
                <a:latin typeface="微软雅黑" panose="020B0503020204020204" pitchFamily="34" charset="-122"/>
                <a:ea typeface="微软雅黑" panose="020B0503020204020204" pitchFamily="34" charset="-122"/>
              </a:rPr>
              <a:t>要求熟悉财务报表分析的内涵、主体与内容；</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掌握财务报表分析的程序与基本方法；</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学会借助财务报表资料对企业的资本结构与偿债能力、营运能力、盈利与成长能力进行评析；</a:t>
            </a:r>
            <a:endParaRPr lang="en-US" altLang="zh-CN" sz="2400">
              <a:latin typeface="微软雅黑" panose="020B0503020204020204" pitchFamily="34" charset="-122"/>
              <a:ea typeface="微软雅黑" panose="020B0503020204020204" pitchFamily="34" charset="-122"/>
            </a:endParaRPr>
          </a:p>
          <a:p>
            <a:pPr marL="0">
              <a:lnSpc>
                <a:spcPct val="150000"/>
              </a:lnSpc>
              <a:buNone/>
            </a:pPr>
            <a:r>
              <a:rPr lang="zh-CN" altLang="en-US" sz="2400">
                <a:latin typeface="微软雅黑" panose="020B0503020204020204" pitchFamily="34" charset="-122"/>
                <a:ea typeface="微软雅黑" panose="020B0503020204020204" pitchFamily="34" charset="-122"/>
              </a:rPr>
              <a:t>掌握分析识别资产负债表、利润表和现金流量中的重要信息等具体分析技能。</a:t>
            </a:r>
          </a:p>
        </p:txBody>
      </p:sp>
      <p:sp>
        <p:nvSpPr>
          <p:cNvPr id="27652" name="Rectangle 1026">
            <a:extLst>
              <a:ext uri="{FF2B5EF4-FFF2-40B4-BE49-F238E27FC236}">
                <a16:creationId xmlns:a16="http://schemas.microsoft.com/office/drawing/2014/main" id="{9406BD0E-9B9A-D9D1-440D-D247A8292E56}"/>
              </a:ext>
            </a:extLst>
          </p:cNvPr>
          <p:cNvSpPr txBox="1">
            <a:spLocks noChangeArrowheads="1"/>
          </p:cNvSpPr>
          <p:nvPr/>
        </p:nvSpPr>
        <p:spPr bwMode="auto">
          <a:xfrm>
            <a:off x="2266951" y="406400"/>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3">
            <a:extLst>
              <a:ext uri="{FF2B5EF4-FFF2-40B4-BE49-F238E27FC236}">
                <a16:creationId xmlns:a16="http://schemas.microsoft.com/office/drawing/2014/main" id="{5F405A99-9888-173D-B807-CE268C008A30}"/>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流动资产周转率</a:t>
            </a:r>
          </a:p>
        </p:txBody>
      </p:sp>
      <p:sp>
        <p:nvSpPr>
          <p:cNvPr id="145411" name="Rectangle 3">
            <a:extLst>
              <a:ext uri="{FF2B5EF4-FFF2-40B4-BE49-F238E27FC236}">
                <a16:creationId xmlns:a16="http://schemas.microsoft.com/office/drawing/2014/main" id="{49099E9C-95FD-50A0-8B52-7178F9A9C17F}"/>
              </a:ext>
            </a:extLst>
          </p:cNvPr>
          <p:cNvSpPr>
            <a:spLocks noGrp="1" noChangeArrowheads="1"/>
          </p:cNvSpPr>
          <p:nvPr>
            <p:ph idx="1"/>
          </p:nvPr>
        </p:nvSpPr>
        <p:spPr>
          <a:xfrm>
            <a:off x="2351088" y="1412875"/>
            <a:ext cx="7632700" cy="4675188"/>
          </a:xfrm>
        </p:spPr>
        <p:txBody>
          <a:bodyPr rtlCol="0">
            <a:normAutofit/>
          </a:bodyPr>
          <a:lstStyle/>
          <a:p>
            <a:pPr marL="0" indent="0" algn="just">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营业收入</a:t>
            </a:r>
            <a:r>
              <a:rPr lang="zh-CN" altLang="en-US"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平均</a:t>
            </a:r>
            <a:r>
              <a:rPr lang="zh-CN" altLang="en-US" dirty="0">
                <a:latin typeface="微软雅黑" panose="020B0503020204020204" pitchFamily="34" charset="-122"/>
                <a:ea typeface="微软雅黑" panose="020B0503020204020204" pitchFamily="34" charset="-122"/>
              </a:rPr>
              <a:t>流动</a:t>
            </a:r>
            <a:r>
              <a:rPr lang="zh-CN" altLang="zh-CN" dirty="0">
                <a:latin typeface="微软雅黑" panose="020B0503020204020204" pitchFamily="34" charset="-122"/>
                <a:ea typeface="微软雅黑" panose="020B0503020204020204" pitchFamily="34" charset="-122"/>
              </a:rPr>
              <a:t>资产的比值</a:t>
            </a:r>
            <a:endParaRPr lang="en-US" altLang="zh-CN"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流动资产周转天数</a:t>
            </a:r>
            <a:r>
              <a:rPr lang="en-US" altLang="zh-CN" sz="2400" dirty="0">
                <a:latin typeface="微软雅黑" panose="020B0503020204020204" pitchFamily="34" charset="-122"/>
                <a:ea typeface="微软雅黑" panose="020B0503020204020204" pitchFamily="34" charset="-122"/>
              </a:rPr>
              <a:t>=360/</a:t>
            </a:r>
            <a:r>
              <a:rPr lang="zh-CN" altLang="en-US" sz="2400" dirty="0">
                <a:latin typeface="微软雅黑" panose="020B0503020204020204" pitchFamily="34" charset="-122"/>
                <a:ea typeface="微软雅黑" panose="020B0503020204020204" pitchFamily="34" charset="-122"/>
              </a:rPr>
              <a:t>流动资产周转率</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反映企业流动资产每周转一次耗用的天数。</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该值越小，说明流动资产的运营效率越高。</a:t>
            </a:r>
            <a:endParaRPr lang="zh-CN" altLang="zh-CN" sz="3600" dirty="0">
              <a:latin typeface="+mn-ea"/>
            </a:endParaRPr>
          </a:p>
          <a:p>
            <a:pPr marL="0" indent="0">
              <a:spcBef>
                <a:spcPts val="0"/>
              </a:spcBef>
              <a:buNone/>
              <a:defRPr/>
            </a:pPr>
            <a:endParaRPr lang="zh-CN" altLang="zh-CN" sz="4000" dirty="0">
              <a:latin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标题 3">
            <a:extLst>
              <a:ext uri="{FF2B5EF4-FFF2-40B4-BE49-F238E27FC236}">
                <a16:creationId xmlns:a16="http://schemas.microsoft.com/office/drawing/2014/main" id="{91D6ABE3-0ECF-6C12-CF7E-958AFA019C19}"/>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总资产周转率</a:t>
            </a:r>
          </a:p>
        </p:txBody>
      </p:sp>
      <p:sp>
        <p:nvSpPr>
          <p:cNvPr id="145411" name="Rectangle 3">
            <a:extLst>
              <a:ext uri="{FF2B5EF4-FFF2-40B4-BE49-F238E27FC236}">
                <a16:creationId xmlns:a16="http://schemas.microsoft.com/office/drawing/2014/main" id="{9FB958C1-99BC-A5F3-B807-ED942F0AECE4}"/>
              </a:ext>
            </a:extLst>
          </p:cNvPr>
          <p:cNvSpPr>
            <a:spLocks noGrp="1" noChangeArrowheads="1"/>
          </p:cNvSpPr>
          <p:nvPr>
            <p:ph idx="1"/>
          </p:nvPr>
        </p:nvSpPr>
        <p:spPr>
          <a:xfrm>
            <a:off x="2349500" y="1412875"/>
            <a:ext cx="7632700" cy="4675188"/>
          </a:xfrm>
        </p:spPr>
        <p:txBody>
          <a:bodyPr rtlCol="0">
            <a:normAutofit/>
          </a:bodyPr>
          <a:lstStyle/>
          <a:p>
            <a:pPr marL="0" indent="0" algn="just">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营业收入</a:t>
            </a:r>
            <a:r>
              <a:rPr lang="zh-CN" altLang="en-US"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平均总资产的比值</a:t>
            </a:r>
            <a:endParaRPr lang="en-US" altLang="zh-CN"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总资产周转率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营业收入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平均总资产</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endParaRPr lang="en-US" altLang="zh-CN" sz="2400" dirty="0">
              <a:latin typeface="微软雅黑" panose="020B0503020204020204" pitchFamily="34" charset="-122"/>
              <a:ea typeface="微软雅黑" panose="020B0503020204020204" pitchFamily="34" charset="-122"/>
            </a:endParaRPr>
          </a:p>
          <a:p>
            <a:pPr marL="305100" indent="0" algn="just">
              <a:lnSpc>
                <a:spcPct val="150000"/>
              </a:lnSpc>
              <a:spcBef>
                <a:spcPts val="0"/>
              </a:spcBef>
              <a:buNone/>
              <a:defRPr/>
            </a:pPr>
            <a:endParaRPr lang="en-US" altLang="zh-CN" sz="2400" dirty="0">
              <a:latin typeface="微软雅黑" panose="020B0503020204020204" pitchFamily="34" charset="-122"/>
              <a:ea typeface="微软雅黑" panose="020B0503020204020204" pitchFamily="34" charset="-122"/>
            </a:endParaRPr>
          </a:p>
          <a:p>
            <a:pPr marL="305100" indent="0" algn="just">
              <a:lnSpc>
                <a:spcPct val="150000"/>
              </a:lnSpc>
              <a:spcBef>
                <a:spcPts val="0"/>
              </a:spcBef>
              <a:buNone/>
              <a:defRPr/>
            </a:pP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反映企业全部资产在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年内周转的次数。</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比值越高，说明企业全部资产的周转速度越快，利用效率越高；否则，反之。</a:t>
            </a:r>
            <a:endParaRPr lang="zh-CN" altLang="zh-CN" sz="3600" dirty="0">
              <a:latin typeface="+mn-ea"/>
            </a:endParaRPr>
          </a:p>
          <a:p>
            <a:pPr marL="0" indent="0">
              <a:spcBef>
                <a:spcPts val="0"/>
              </a:spcBef>
              <a:buNone/>
              <a:defRPr/>
            </a:pPr>
            <a:endParaRPr lang="zh-CN" altLang="zh-CN" sz="4000" dirty="0">
              <a:latin typeface="+mn-ea"/>
            </a:endParaRPr>
          </a:p>
        </p:txBody>
      </p:sp>
      <p:sp>
        <p:nvSpPr>
          <p:cNvPr id="4" name="圆角矩形标注 3">
            <a:extLst>
              <a:ext uri="{FF2B5EF4-FFF2-40B4-BE49-F238E27FC236}">
                <a16:creationId xmlns:a16="http://schemas.microsoft.com/office/drawing/2014/main" id="{31934774-96BE-E46D-38DF-BA91C1DEF16D}"/>
              </a:ext>
            </a:extLst>
          </p:cNvPr>
          <p:cNvSpPr/>
          <p:nvPr/>
        </p:nvSpPr>
        <p:spPr>
          <a:xfrm>
            <a:off x="2565400" y="2924175"/>
            <a:ext cx="7200900" cy="433388"/>
          </a:xfrm>
          <a:prstGeom prst="wedgeRoundRectCallout">
            <a:avLst>
              <a:gd name="adj1" fmla="val 18235"/>
              <a:gd name="adj2" fmla="val -12657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latin typeface="微软雅黑" panose="020B0503020204020204" pitchFamily="34" charset="-122"/>
                <a:ea typeface="微软雅黑" panose="020B0503020204020204" pitchFamily="34" charset="-122"/>
              </a:rPr>
              <a:t>平均总资产</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（期初资产总额</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期末资产总额）</a:t>
            </a:r>
            <a:r>
              <a:rPr lang="en-US" altLang="zh-CN" sz="2400" dirty="0">
                <a:solidFill>
                  <a:schemeClr val="tx1"/>
                </a:solidFill>
                <a:latin typeface="微软雅黑" panose="020B0503020204020204" pitchFamily="34" charset="-122"/>
                <a:ea typeface="微软雅黑" panose="020B0503020204020204" pitchFamily="34" charset="-122"/>
              </a:rPr>
              <a:t>/2</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标题 3">
            <a:extLst>
              <a:ext uri="{FF2B5EF4-FFF2-40B4-BE49-F238E27FC236}">
                <a16:creationId xmlns:a16="http://schemas.microsoft.com/office/drawing/2014/main" id="{1CAC4E85-D3AB-0AA7-A064-24BE134ABFB4}"/>
              </a:ext>
            </a:extLst>
          </p:cNvPr>
          <p:cNvSpPr>
            <a:spLocks noGrp="1" noChangeArrowheads="1"/>
          </p:cNvSpPr>
          <p:nvPr>
            <p:ph type="title"/>
          </p:nvPr>
        </p:nvSpPr>
        <p:spPr>
          <a:xfrm>
            <a:off x="2351088" y="627063"/>
            <a:ext cx="6589712" cy="1282700"/>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总资产周转率</a:t>
            </a:r>
          </a:p>
        </p:txBody>
      </p:sp>
      <p:sp>
        <p:nvSpPr>
          <p:cNvPr id="145411" name="Rectangle 3">
            <a:extLst>
              <a:ext uri="{FF2B5EF4-FFF2-40B4-BE49-F238E27FC236}">
                <a16:creationId xmlns:a16="http://schemas.microsoft.com/office/drawing/2014/main" id="{EF8DD693-D2BF-7F36-AF16-E0AF3764FBF6}"/>
              </a:ext>
            </a:extLst>
          </p:cNvPr>
          <p:cNvSpPr>
            <a:spLocks noGrp="1" noChangeArrowheads="1"/>
          </p:cNvSpPr>
          <p:nvPr>
            <p:ph idx="1"/>
          </p:nvPr>
        </p:nvSpPr>
        <p:spPr>
          <a:xfrm>
            <a:off x="2351088" y="1412875"/>
            <a:ext cx="7632700" cy="4675188"/>
          </a:xfrm>
        </p:spPr>
        <p:txBody>
          <a:bodyPr rtlCol="0">
            <a:normAutofit/>
          </a:bodyPr>
          <a:lstStyle/>
          <a:p>
            <a:pPr marL="0" indent="0" algn="just">
              <a:lnSpc>
                <a:spcPct val="150000"/>
              </a:lnSpc>
              <a:spcBef>
                <a:spcPts val="0"/>
              </a:spcBef>
              <a:buNone/>
              <a:defRPr/>
            </a:pPr>
            <a:r>
              <a:rPr lang="zh-CN" altLang="zh-CN" dirty="0">
                <a:latin typeface="微软雅黑" panose="020B0503020204020204" pitchFamily="34" charset="-122"/>
                <a:ea typeface="微软雅黑" panose="020B0503020204020204" pitchFamily="34" charset="-122"/>
              </a:rPr>
              <a:t>营业收入</a:t>
            </a:r>
            <a:r>
              <a:rPr lang="zh-CN" altLang="en-US"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平均总资产的比值</a:t>
            </a:r>
            <a:endParaRPr lang="en-US" altLang="zh-CN"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总资产周转天数</a:t>
            </a:r>
            <a:r>
              <a:rPr lang="en-US" altLang="zh-CN" sz="2400" dirty="0">
                <a:latin typeface="微软雅黑" panose="020B0503020204020204" pitchFamily="34" charset="-122"/>
                <a:ea typeface="微软雅黑" panose="020B0503020204020204" pitchFamily="34" charset="-122"/>
              </a:rPr>
              <a:t>=360/</a:t>
            </a:r>
            <a:r>
              <a:rPr lang="zh-CN" altLang="en-US" sz="2400" dirty="0">
                <a:latin typeface="微软雅黑" panose="020B0503020204020204" pitchFamily="34" charset="-122"/>
                <a:ea typeface="微软雅黑" panose="020B0503020204020204" pitchFamily="34" charset="-122"/>
              </a:rPr>
              <a:t>总资产周转率</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反映企业全部资产每周转一次耗用的天数。</a:t>
            </a:r>
            <a:endParaRPr lang="en-US" altLang="zh-CN" sz="2400" dirty="0">
              <a:latin typeface="微软雅黑" panose="020B0503020204020204" pitchFamily="34" charset="-122"/>
              <a:ea typeface="微软雅黑" panose="020B0503020204020204" pitchFamily="34" charset="-122"/>
            </a:endParaRPr>
          </a:p>
          <a:p>
            <a:pPr marL="648000" algn="just">
              <a:lnSpc>
                <a:spcPct val="150000"/>
              </a:lnSpc>
              <a:spcBef>
                <a:spcPts val="0"/>
              </a:spcBef>
              <a:defRPr/>
            </a:pPr>
            <a:r>
              <a:rPr lang="zh-CN" altLang="en-US" sz="2400" dirty="0">
                <a:latin typeface="微软雅黑" panose="020B0503020204020204" pitchFamily="34" charset="-122"/>
                <a:ea typeface="微软雅黑" panose="020B0503020204020204" pitchFamily="34" charset="-122"/>
              </a:rPr>
              <a:t>该值越小，说明总资产的运营效率越高。</a:t>
            </a:r>
            <a:endParaRPr lang="zh-CN" altLang="zh-CN" sz="3600" dirty="0">
              <a:latin typeface="+mn-ea"/>
            </a:endParaRPr>
          </a:p>
          <a:p>
            <a:pPr marL="0" indent="0">
              <a:spcBef>
                <a:spcPts val="0"/>
              </a:spcBef>
              <a:buNone/>
              <a:defRPr/>
            </a:pPr>
            <a:endParaRPr lang="zh-CN" altLang="zh-CN" sz="4000" dirty="0">
              <a:latin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a:extLst>
              <a:ext uri="{FF2B5EF4-FFF2-40B4-BE49-F238E27FC236}">
                <a16:creationId xmlns:a16="http://schemas.microsoft.com/office/drawing/2014/main" id="{7A472FE5-C03F-3AE6-EAE6-F4807039ED69}"/>
              </a:ext>
            </a:extLst>
          </p:cNvPr>
          <p:cNvSpPr txBox="1">
            <a:spLocks noChangeArrowheads="1"/>
          </p:cNvSpPr>
          <p:nvPr/>
        </p:nvSpPr>
        <p:spPr bwMode="auto">
          <a:xfrm>
            <a:off x="3432176" y="2276475"/>
            <a:ext cx="56165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第四节  盈利能力分析 </a:t>
            </a:r>
          </a:p>
          <a:p>
            <a:pPr>
              <a:spcBef>
                <a:spcPct val="0"/>
              </a:spcBef>
              <a:buClrTx/>
              <a:buFontTx/>
              <a:buNone/>
            </a:pPr>
            <a:endParaRPr lang="zh-CN" altLang="en-US" sz="4400">
              <a:solidFill>
                <a:schemeClr val="tx1"/>
              </a:solidFill>
              <a:latin typeface="幼圆" panose="020105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1026">
            <a:extLst>
              <a:ext uri="{FF2B5EF4-FFF2-40B4-BE49-F238E27FC236}">
                <a16:creationId xmlns:a16="http://schemas.microsoft.com/office/drawing/2014/main" id="{AFF31A95-CF41-A117-BAB1-B2C4E6C8A5C1}"/>
              </a:ext>
            </a:extLst>
          </p:cNvPr>
          <p:cNvSpPr>
            <a:spLocks noGrp="1" noChangeArrowheads="1"/>
          </p:cNvSpPr>
          <p:nvPr>
            <p:ph type="title"/>
          </p:nvPr>
        </p:nvSpPr>
        <p:spPr>
          <a:xfrm>
            <a:off x="2133600" y="381000"/>
            <a:ext cx="7772400" cy="685800"/>
          </a:xfrm>
        </p:spPr>
        <p:txBody>
          <a:bodyPr rtlCol="0">
            <a:normAutofit fontScale="90000"/>
          </a:bodyPr>
          <a:lstStyle/>
          <a:p>
            <a:pPr>
              <a:defRPr/>
            </a:pPr>
            <a:br>
              <a:rPr lang="en-US" altLang="zh-CN" dirty="0">
                <a:latin typeface="+mn-ea"/>
                <a:ea typeface="+mn-ea"/>
              </a:rPr>
            </a:br>
            <a:r>
              <a:rPr lang="en-US" altLang="zh-CN" dirty="0">
                <a:latin typeface="+mn-ea"/>
                <a:ea typeface="+mn-ea"/>
              </a:rPr>
              <a:t> </a:t>
            </a:r>
            <a:br>
              <a:rPr lang="en-US" altLang="zh-CN" dirty="0">
                <a:latin typeface="+mn-ea"/>
                <a:ea typeface="+mn-ea"/>
              </a:rPr>
            </a:br>
            <a:br>
              <a:rPr lang="en-US" altLang="zh-CN" dirty="0">
                <a:latin typeface="+mn-ea"/>
                <a:ea typeface="+mn-ea"/>
              </a:rPr>
            </a:br>
            <a:endParaRPr lang="en-US" altLang="zh-CN" dirty="0">
              <a:latin typeface="+mn-ea"/>
              <a:ea typeface="+mn-ea"/>
            </a:endParaRPr>
          </a:p>
        </p:txBody>
      </p:sp>
      <p:sp>
        <p:nvSpPr>
          <p:cNvPr id="67587" name="Line 1036">
            <a:extLst>
              <a:ext uri="{FF2B5EF4-FFF2-40B4-BE49-F238E27FC236}">
                <a16:creationId xmlns:a16="http://schemas.microsoft.com/office/drawing/2014/main" id="{60A08503-7B28-F9FE-E4E1-20F16F7AC381}"/>
              </a:ext>
            </a:extLst>
          </p:cNvPr>
          <p:cNvSpPr>
            <a:spLocks noChangeShapeType="1"/>
          </p:cNvSpPr>
          <p:nvPr/>
        </p:nvSpPr>
        <p:spPr bwMode="auto">
          <a:xfrm>
            <a:off x="3276600" y="32004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7588" name="Line 1038">
            <a:extLst>
              <a:ext uri="{FF2B5EF4-FFF2-40B4-BE49-F238E27FC236}">
                <a16:creationId xmlns:a16="http://schemas.microsoft.com/office/drawing/2014/main" id="{D6A07586-07D3-7DC3-1BE1-A219A5289A20}"/>
              </a:ext>
            </a:extLst>
          </p:cNvPr>
          <p:cNvSpPr>
            <a:spLocks noChangeShapeType="1"/>
          </p:cNvSpPr>
          <p:nvPr/>
        </p:nvSpPr>
        <p:spPr bwMode="auto">
          <a:xfrm>
            <a:off x="3581400" y="2895600"/>
            <a:ext cx="1524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7589" name="Text Box 1042">
            <a:extLst>
              <a:ext uri="{FF2B5EF4-FFF2-40B4-BE49-F238E27FC236}">
                <a16:creationId xmlns:a16="http://schemas.microsoft.com/office/drawing/2014/main" id="{07F3ABC2-A817-B6AC-D32B-DF300B75BCE5}"/>
              </a:ext>
            </a:extLst>
          </p:cNvPr>
          <p:cNvSpPr txBox="1">
            <a:spLocks noChangeArrowheads="1"/>
          </p:cNvSpPr>
          <p:nvPr/>
        </p:nvSpPr>
        <p:spPr bwMode="auto">
          <a:xfrm>
            <a:off x="2346325" y="4516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kumimoji="1" lang="zh-CN" altLang="zh-CN" sz="2400">
              <a:solidFill>
                <a:schemeClr val="tx1"/>
              </a:solidFill>
              <a:latin typeface="Times New Roman" panose="02020603050405020304" pitchFamily="18" charset="0"/>
              <a:ea typeface="宋体" panose="02010600030101010101" pitchFamily="2" charset="-122"/>
            </a:endParaRPr>
          </a:p>
        </p:txBody>
      </p:sp>
      <p:sp>
        <p:nvSpPr>
          <p:cNvPr id="48134" name="TextBox 20">
            <a:extLst>
              <a:ext uri="{FF2B5EF4-FFF2-40B4-BE49-F238E27FC236}">
                <a16:creationId xmlns:a16="http://schemas.microsoft.com/office/drawing/2014/main" id="{ED66A1F9-BF30-5A5B-CD05-FE14720F9A50}"/>
              </a:ext>
            </a:extLst>
          </p:cNvPr>
          <p:cNvSpPr txBox="1">
            <a:spLocks noChangeArrowheads="1"/>
          </p:cNvSpPr>
          <p:nvPr/>
        </p:nvSpPr>
        <p:spPr bwMode="auto">
          <a:xfrm>
            <a:off x="2133600" y="1360488"/>
            <a:ext cx="7772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342900" indent="-342900">
              <a:lnSpc>
                <a:spcPct val="200000"/>
              </a:lnSpc>
              <a:spcBef>
                <a:spcPct val="0"/>
              </a:spcBef>
              <a:buClr>
                <a:srgbClr val="FF0000"/>
              </a:buClr>
              <a:buFont typeface="微软雅黑" panose="020B0503020204020204" pitchFamily="34" charset="-122"/>
              <a:buChar char="※"/>
              <a:defRPr/>
            </a:pPr>
            <a:r>
              <a:rPr kumimoji="1" lang="zh-CN" altLang="en-US" sz="2400" dirty="0">
                <a:solidFill>
                  <a:schemeClr val="tx1"/>
                </a:solidFill>
                <a:latin typeface="微软雅黑" panose="020B0503020204020204" pitchFamily="34" charset="-122"/>
                <a:ea typeface="微软雅黑" panose="020B0503020204020204" pitchFamily="34" charset="-122"/>
              </a:rPr>
              <a:t>盈利能力是指企业获取利润的能力，利润是企业内外利益相关者关注的核心问题。</a:t>
            </a:r>
            <a:endParaRPr kumimoji="1"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a:lnSpc>
                <a:spcPct val="200000"/>
              </a:lnSpc>
              <a:spcBef>
                <a:spcPct val="0"/>
              </a:spcBef>
              <a:buClr>
                <a:srgbClr val="FF0000"/>
              </a:buClr>
              <a:buFont typeface="微软雅黑" panose="020B0503020204020204" pitchFamily="34" charset="-122"/>
              <a:buChar char="※"/>
              <a:defRPr/>
            </a:pPr>
            <a:r>
              <a:rPr lang="zh-CN" altLang="en-US" sz="2400" dirty="0">
                <a:solidFill>
                  <a:schemeClr val="tx1"/>
                </a:solidFill>
                <a:latin typeface="微软雅黑" panose="020B0503020204020204" pitchFamily="34" charset="-122"/>
                <a:ea typeface="微软雅黑" panose="020B0503020204020204" pitchFamily="34" charset="-122"/>
              </a:rPr>
              <a:t>反映盈利能力的指标主要有：</a:t>
            </a:r>
            <a:endParaRPr lang="en-US" altLang="zh-CN" sz="2400" dirty="0">
              <a:solidFill>
                <a:schemeClr val="tx1"/>
              </a:solidFill>
              <a:latin typeface="微软雅黑" panose="020B0503020204020204" pitchFamily="34" charset="-122"/>
              <a:ea typeface="微软雅黑" panose="020B0503020204020204" pitchFamily="34" charset="-122"/>
            </a:endParaRPr>
          </a:p>
          <a:p>
            <a:pPr marL="648000" indent="-342900">
              <a:lnSpc>
                <a:spcPct val="200000"/>
              </a:lnSpc>
              <a:spcBef>
                <a:spcPct val="0"/>
              </a:spcBef>
              <a:buClr>
                <a:srgbClr val="FF0000"/>
              </a:buClr>
              <a:buFont typeface="微软雅黑" panose="020B0503020204020204" pitchFamily="34" charset="-122"/>
              <a:buChar char="※"/>
              <a:defRPr/>
            </a:pPr>
            <a:r>
              <a:rPr kumimoji="1" lang="zh-CN" altLang="en-US" dirty="0">
                <a:solidFill>
                  <a:srgbClr val="3366CC"/>
                </a:solidFill>
                <a:latin typeface="微软雅黑" panose="020B0503020204020204" pitchFamily="34" charset="-122"/>
                <a:ea typeface="微软雅黑" panose="020B0503020204020204" pitchFamily="34" charset="-122"/>
              </a:rPr>
              <a:t>销售毛利率、销售净利率、总资产报酬率、总资产收益率</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标题 3">
            <a:extLst>
              <a:ext uri="{FF2B5EF4-FFF2-40B4-BE49-F238E27FC236}">
                <a16:creationId xmlns:a16="http://schemas.microsoft.com/office/drawing/2014/main" id="{1F46D227-0DC9-0E52-8AD5-CBCF29A1F761}"/>
              </a:ext>
            </a:extLst>
          </p:cNvPr>
          <p:cNvSpPr>
            <a:spLocks noGrp="1" noChangeArrowheads="1"/>
          </p:cNvSpPr>
          <p:nvPr>
            <p:ph type="title"/>
          </p:nvPr>
        </p:nvSpPr>
        <p:spPr>
          <a:xfrm>
            <a:off x="2566988" y="522288"/>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资产报酬率</a:t>
            </a:r>
          </a:p>
        </p:txBody>
      </p:sp>
      <p:sp>
        <p:nvSpPr>
          <p:cNvPr id="145411" name="Rectangle 3">
            <a:extLst>
              <a:ext uri="{FF2B5EF4-FFF2-40B4-BE49-F238E27FC236}">
                <a16:creationId xmlns:a16="http://schemas.microsoft.com/office/drawing/2014/main" id="{E88B096B-B651-3356-46D8-1373079C54FD}"/>
              </a:ext>
            </a:extLst>
          </p:cNvPr>
          <p:cNvSpPr>
            <a:spLocks noGrp="1" noChangeArrowheads="1"/>
          </p:cNvSpPr>
          <p:nvPr>
            <p:ph idx="1"/>
          </p:nvPr>
        </p:nvSpPr>
        <p:spPr>
          <a:xfrm>
            <a:off x="2495550" y="1674814"/>
            <a:ext cx="7632700" cy="4675187"/>
          </a:xfrm>
        </p:spPr>
        <p:txBody>
          <a:bodyPr rtlCol="0">
            <a:normAutofit/>
          </a:bodyPr>
          <a:lstStyle/>
          <a:p>
            <a:pPr marL="0">
              <a:lnSpc>
                <a:spcPct val="150000"/>
              </a:lnSpc>
              <a:buNone/>
              <a:defRPr/>
            </a:pPr>
            <a:r>
              <a:rPr lang="zh-CN" altLang="en-US" dirty="0">
                <a:latin typeface="微软雅黑" panose="020B0503020204020204" pitchFamily="34" charset="-122"/>
                <a:ea typeface="微软雅黑" panose="020B0503020204020204" pitchFamily="34" charset="-122"/>
              </a:rPr>
              <a:t>息税前利润与平均资产总额之间的比值</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资产息税前利润率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息税前利润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平均总资产</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反映不考虑利息费用和税负因素的情况下，企业资产的综合利用效果，体现了管理者利用企业现有资源创新价值的能力。</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标题 3">
            <a:extLst>
              <a:ext uri="{FF2B5EF4-FFF2-40B4-BE49-F238E27FC236}">
                <a16:creationId xmlns:a16="http://schemas.microsoft.com/office/drawing/2014/main" id="{1F46D227-0DC9-0E52-8AD5-CBCF29A1F761}"/>
              </a:ext>
            </a:extLst>
          </p:cNvPr>
          <p:cNvSpPr>
            <a:spLocks noGrp="1" noChangeArrowheads="1"/>
          </p:cNvSpPr>
          <p:nvPr>
            <p:ph type="title"/>
          </p:nvPr>
        </p:nvSpPr>
        <p:spPr>
          <a:xfrm>
            <a:off x="2566988" y="522288"/>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资产报酬率</a:t>
            </a:r>
          </a:p>
        </p:txBody>
      </p:sp>
      <p:sp>
        <p:nvSpPr>
          <p:cNvPr id="145411" name="Rectangle 3">
            <a:extLst>
              <a:ext uri="{FF2B5EF4-FFF2-40B4-BE49-F238E27FC236}">
                <a16:creationId xmlns:a16="http://schemas.microsoft.com/office/drawing/2014/main" id="{E88B096B-B651-3356-46D8-1373079C54FD}"/>
              </a:ext>
            </a:extLst>
          </p:cNvPr>
          <p:cNvSpPr>
            <a:spLocks noGrp="1" noChangeArrowheads="1"/>
          </p:cNvSpPr>
          <p:nvPr>
            <p:ph idx="1"/>
          </p:nvPr>
        </p:nvSpPr>
        <p:spPr>
          <a:xfrm>
            <a:off x="2495550" y="1674814"/>
            <a:ext cx="7632700" cy="4675187"/>
          </a:xfrm>
        </p:spPr>
        <p:txBody>
          <a:bodyPr rtlCol="0">
            <a:normAutofit/>
          </a:bodyPr>
          <a:lstStyle/>
          <a:p>
            <a:pPr marL="0">
              <a:lnSpc>
                <a:spcPct val="150000"/>
              </a:lnSpc>
              <a:buNone/>
              <a:defRPr/>
            </a:pPr>
            <a:r>
              <a:rPr lang="zh-CN" altLang="en-US" dirty="0">
                <a:latin typeface="微软雅黑" panose="020B0503020204020204" pitchFamily="34" charset="-122"/>
                <a:ea typeface="微软雅黑" panose="020B0503020204020204" pitchFamily="34" charset="-122"/>
              </a:rPr>
              <a:t>利润总额与平均资产总额之间的比值</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资产利润率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利润总额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平均总资产</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反映了企业在扣除所得税费用之前的全部收益。能够综合地评价企业的资产盈利能力，反映企业管理者的资产配置能力。</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37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标题 3">
            <a:extLst>
              <a:ext uri="{FF2B5EF4-FFF2-40B4-BE49-F238E27FC236}">
                <a16:creationId xmlns:a16="http://schemas.microsoft.com/office/drawing/2014/main" id="{1F46D227-0DC9-0E52-8AD5-CBCF29A1F761}"/>
              </a:ext>
            </a:extLst>
          </p:cNvPr>
          <p:cNvSpPr>
            <a:spLocks noGrp="1" noChangeArrowheads="1"/>
          </p:cNvSpPr>
          <p:nvPr>
            <p:ph type="title"/>
          </p:nvPr>
        </p:nvSpPr>
        <p:spPr>
          <a:xfrm>
            <a:off x="2566988" y="522288"/>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资产报酬率</a:t>
            </a:r>
          </a:p>
        </p:txBody>
      </p:sp>
      <p:sp>
        <p:nvSpPr>
          <p:cNvPr id="145411" name="Rectangle 3">
            <a:extLst>
              <a:ext uri="{FF2B5EF4-FFF2-40B4-BE49-F238E27FC236}">
                <a16:creationId xmlns:a16="http://schemas.microsoft.com/office/drawing/2014/main" id="{E88B096B-B651-3356-46D8-1373079C54FD}"/>
              </a:ext>
            </a:extLst>
          </p:cNvPr>
          <p:cNvSpPr>
            <a:spLocks noGrp="1" noChangeArrowheads="1"/>
          </p:cNvSpPr>
          <p:nvPr>
            <p:ph idx="1"/>
          </p:nvPr>
        </p:nvSpPr>
        <p:spPr>
          <a:xfrm>
            <a:off x="2495550" y="1674814"/>
            <a:ext cx="7632700" cy="4675187"/>
          </a:xfrm>
        </p:spPr>
        <p:txBody>
          <a:bodyPr rtlCol="0">
            <a:normAutofit/>
          </a:bodyPr>
          <a:lstStyle/>
          <a:p>
            <a:pPr marL="0">
              <a:lnSpc>
                <a:spcPct val="150000"/>
              </a:lnSpc>
              <a:buNone/>
              <a:defRPr/>
            </a:pPr>
            <a:r>
              <a:rPr lang="zh-CN" altLang="en-US" dirty="0">
                <a:latin typeface="微软雅黑" panose="020B0503020204020204" pitchFamily="34" charset="-122"/>
                <a:ea typeface="微软雅黑" panose="020B0503020204020204" pitchFamily="34" charset="-122"/>
              </a:rPr>
              <a:t>净利润与平均资产总额之间的比值</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资产净利率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净利润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平均总资产</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评价企业对股权投资的回报能力。</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082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标题 3">
            <a:extLst>
              <a:ext uri="{FF2B5EF4-FFF2-40B4-BE49-F238E27FC236}">
                <a16:creationId xmlns:a16="http://schemas.microsoft.com/office/drawing/2014/main" id="{BD934EE9-2884-0317-3851-3C3321EA6BD1}"/>
              </a:ext>
            </a:extLst>
          </p:cNvPr>
          <p:cNvSpPr>
            <a:spLocks noGrp="1" noChangeArrowheads="1"/>
          </p:cNvSpPr>
          <p:nvPr>
            <p:ph type="title"/>
          </p:nvPr>
        </p:nvSpPr>
        <p:spPr>
          <a:xfrm>
            <a:off x="2476501" y="549276"/>
            <a:ext cx="6589713"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净资产收益率</a:t>
            </a:r>
          </a:p>
        </p:txBody>
      </p:sp>
      <p:sp>
        <p:nvSpPr>
          <p:cNvPr id="145411" name="Rectangle 3">
            <a:extLst>
              <a:ext uri="{FF2B5EF4-FFF2-40B4-BE49-F238E27FC236}">
                <a16:creationId xmlns:a16="http://schemas.microsoft.com/office/drawing/2014/main" id="{2B5B6B47-7102-AAA5-9210-0F3976BD2D1E}"/>
              </a:ext>
            </a:extLst>
          </p:cNvPr>
          <p:cNvSpPr>
            <a:spLocks noGrp="1" noChangeArrowheads="1"/>
          </p:cNvSpPr>
          <p:nvPr>
            <p:ph idx="1"/>
          </p:nvPr>
        </p:nvSpPr>
        <p:spPr>
          <a:xfrm>
            <a:off x="2495550" y="1557339"/>
            <a:ext cx="7632700" cy="4675187"/>
          </a:xfrm>
        </p:spPr>
        <p:txBody>
          <a:bodyPr rtlCol="0">
            <a:normAutofit/>
          </a:bodyPr>
          <a:lstStyle/>
          <a:p>
            <a:pPr marL="0">
              <a:lnSpc>
                <a:spcPct val="150000"/>
              </a:lnSpc>
              <a:buNone/>
              <a:defRPr/>
            </a:pPr>
            <a:r>
              <a:rPr lang="zh-CN" altLang="en-US" dirty="0">
                <a:latin typeface="微软雅黑" panose="020B0503020204020204" pitchFamily="34" charset="-122"/>
                <a:ea typeface="微软雅黑" panose="020B0503020204020204" pitchFamily="34" charset="-122"/>
              </a:rPr>
              <a:t>净利润与平均净资产之间的比值</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净资产收益率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净利润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平均净资产</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净资产收益率是反映上市公司盈利能力的核心指标。该指标越高，表明盈利能力越好。</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一般认为，上市公司中，净资产收益率在</a:t>
            </a:r>
            <a:r>
              <a:rPr lang="en-US" altLang="zh-CN" sz="2400" dirty="0">
                <a:latin typeface="微软雅黑" panose="020B0503020204020204" pitchFamily="34" charset="-122"/>
                <a:ea typeface="微软雅黑" panose="020B0503020204020204" pitchFamily="34" charset="-122"/>
              </a:rPr>
              <a:t>20%-30%</a:t>
            </a:r>
            <a:r>
              <a:rPr lang="zh-CN" altLang="en-US" sz="2400" dirty="0">
                <a:latin typeface="微软雅黑" panose="020B0503020204020204" pitchFamily="34" charset="-122"/>
                <a:ea typeface="微软雅黑" panose="020B0503020204020204" pitchFamily="34" charset="-122"/>
              </a:rPr>
              <a:t>之间的为成长性较好的个股；在</a:t>
            </a:r>
            <a:r>
              <a:rPr lang="en-US" altLang="zh-CN" sz="2400" dirty="0">
                <a:latin typeface="微软雅黑" panose="020B0503020204020204" pitchFamily="34" charset="-122"/>
                <a:ea typeface="微软雅黑" panose="020B0503020204020204" pitchFamily="34" charset="-122"/>
              </a:rPr>
              <a:t>10%-20%</a:t>
            </a:r>
            <a:r>
              <a:rPr lang="zh-CN" altLang="en-US" sz="2400" dirty="0">
                <a:latin typeface="微软雅黑" panose="020B0503020204020204" pitchFamily="34" charset="-122"/>
                <a:ea typeface="微软雅黑" panose="020B0503020204020204" pitchFamily="34" charset="-122"/>
              </a:rPr>
              <a:t>之间的为稳健发展的个股。</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标题 3">
            <a:extLst>
              <a:ext uri="{FF2B5EF4-FFF2-40B4-BE49-F238E27FC236}">
                <a16:creationId xmlns:a16="http://schemas.microsoft.com/office/drawing/2014/main" id="{9D702E6E-7805-6BDE-D766-E18F3969E27C}"/>
              </a:ext>
            </a:extLst>
          </p:cNvPr>
          <p:cNvSpPr>
            <a:spLocks noGrp="1" noChangeArrowheads="1"/>
          </p:cNvSpPr>
          <p:nvPr>
            <p:ph type="title"/>
          </p:nvPr>
        </p:nvSpPr>
        <p:spPr>
          <a:xfrm>
            <a:off x="2566988" y="522288"/>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销售毛利率</a:t>
            </a:r>
          </a:p>
        </p:txBody>
      </p:sp>
      <p:sp>
        <p:nvSpPr>
          <p:cNvPr id="145411" name="Rectangle 3">
            <a:extLst>
              <a:ext uri="{FF2B5EF4-FFF2-40B4-BE49-F238E27FC236}">
                <a16:creationId xmlns:a16="http://schemas.microsoft.com/office/drawing/2014/main" id="{CF37E864-8B5F-F639-B3B5-358A4D2B816D}"/>
              </a:ext>
            </a:extLst>
          </p:cNvPr>
          <p:cNvSpPr>
            <a:spLocks noGrp="1" noChangeArrowheads="1"/>
          </p:cNvSpPr>
          <p:nvPr>
            <p:ph idx="1"/>
          </p:nvPr>
        </p:nvSpPr>
        <p:spPr>
          <a:xfrm>
            <a:off x="2495550" y="1674814"/>
            <a:ext cx="7632700" cy="4675187"/>
          </a:xfrm>
        </p:spPr>
        <p:txBody>
          <a:bodyPr rtlCol="0">
            <a:normAutofit/>
          </a:bodyPr>
          <a:lstStyle/>
          <a:p>
            <a:pPr>
              <a:lnSpc>
                <a:spcPct val="150000"/>
              </a:lnSpc>
              <a:buNone/>
              <a:defRPr/>
            </a:pPr>
            <a:r>
              <a:rPr lang="zh-CN" altLang="zh-CN" dirty="0">
                <a:latin typeface="微软雅黑" panose="020B0503020204020204" pitchFamily="34" charset="-122"/>
                <a:ea typeface="微软雅黑" panose="020B0503020204020204" pitchFamily="34" charset="-122"/>
              </a:rPr>
              <a:t>毛利率，是指毛利与营业收入的比率。</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销售毛利率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（营业收入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营业成本）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营业收入</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反映每个单位营业收入抵扣营业成本后，有多少用于形成企业的盈利能力，同时能够用来反映企业的产品还有多大的降价空间。</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444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76F8156-53F9-23D4-62A1-C068FA024C5A}"/>
              </a:ext>
            </a:extLst>
          </p:cNvPr>
          <p:cNvSpPr>
            <a:spLocks noGrp="1" noChangeArrowheads="1"/>
          </p:cNvSpPr>
          <p:nvPr>
            <p:ph type="title"/>
          </p:nvPr>
        </p:nvSpPr>
        <p:spPr>
          <a:xfrm>
            <a:off x="2279651" y="2349501"/>
            <a:ext cx="7510463" cy="823913"/>
          </a:xfrm>
        </p:spPr>
        <p:txBody>
          <a:bodyPr>
            <a:normAutofit fontScale="90000"/>
          </a:bodyPr>
          <a:lstStyle/>
          <a:p>
            <a:pPr algn="ctr" eaLnBrk="1" hangingPunct="1"/>
            <a:r>
              <a:rPr lang="zh-CN" altLang="en-US" sz="4000" dirty="0">
                <a:latin typeface="微软雅黑" panose="020B0503020204020204" pitchFamily="34" charset="-122"/>
                <a:ea typeface="微软雅黑" panose="020B0503020204020204" pitchFamily="34" charset="-122"/>
              </a:rPr>
              <a:t>第一节  财务报表分析的目的与方法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标题 3">
            <a:extLst>
              <a:ext uri="{FF2B5EF4-FFF2-40B4-BE49-F238E27FC236}">
                <a16:creationId xmlns:a16="http://schemas.microsoft.com/office/drawing/2014/main" id="{53A1D934-7494-089C-A2D7-A80EA87CCE11}"/>
              </a:ext>
            </a:extLst>
          </p:cNvPr>
          <p:cNvSpPr>
            <a:spLocks noGrp="1" noChangeArrowheads="1"/>
          </p:cNvSpPr>
          <p:nvPr>
            <p:ph type="title"/>
          </p:nvPr>
        </p:nvSpPr>
        <p:spPr>
          <a:xfrm>
            <a:off x="2566988" y="522288"/>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销售净利率</a:t>
            </a:r>
          </a:p>
        </p:txBody>
      </p:sp>
      <p:sp>
        <p:nvSpPr>
          <p:cNvPr id="145411" name="Rectangle 3">
            <a:extLst>
              <a:ext uri="{FF2B5EF4-FFF2-40B4-BE49-F238E27FC236}">
                <a16:creationId xmlns:a16="http://schemas.microsoft.com/office/drawing/2014/main" id="{6AC16EB3-3A23-6855-EB88-F4E503ECC88B}"/>
              </a:ext>
            </a:extLst>
          </p:cNvPr>
          <p:cNvSpPr>
            <a:spLocks noGrp="1" noChangeArrowheads="1"/>
          </p:cNvSpPr>
          <p:nvPr>
            <p:ph idx="1"/>
          </p:nvPr>
        </p:nvSpPr>
        <p:spPr>
          <a:xfrm>
            <a:off x="2495550" y="1674814"/>
            <a:ext cx="7632700" cy="4675187"/>
          </a:xfrm>
        </p:spPr>
        <p:txBody>
          <a:bodyPr rtlCol="0">
            <a:normAutofit/>
          </a:bodyPr>
          <a:lstStyle/>
          <a:p>
            <a:pPr>
              <a:lnSpc>
                <a:spcPct val="150000"/>
              </a:lnSpc>
              <a:buNone/>
              <a:defRPr/>
            </a:pPr>
            <a:r>
              <a:rPr lang="zh-CN" altLang="en-US" dirty="0">
                <a:latin typeface="微软雅黑" panose="020B0503020204020204" pitchFamily="34" charset="-122"/>
                <a:ea typeface="微软雅黑" panose="020B0503020204020204" pitchFamily="34" charset="-122"/>
              </a:rPr>
              <a:t>净</a:t>
            </a:r>
            <a:r>
              <a:rPr lang="zh-CN" altLang="zh-CN" dirty="0">
                <a:latin typeface="微软雅黑" panose="020B0503020204020204" pitchFamily="34" charset="-122"/>
                <a:ea typeface="微软雅黑" panose="020B0503020204020204" pitchFamily="34" charset="-122"/>
              </a:rPr>
              <a:t>利率，是指</a:t>
            </a:r>
            <a:r>
              <a:rPr lang="zh-CN" altLang="en-US" dirty="0">
                <a:latin typeface="微软雅黑" panose="020B0503020204020204" pitchFamily="34" charset="-122"/>
                <a:ea typeface="微软雅黑" panose="020B0503020204020204" pitchFamily="34" charset="-122"/>
              </a:rPr>
              <a:t>净利润</a:t>
            </a:r>
            <a:r>
              <a:rPr lang="zh-CN" altLang="zh-CN" dirty="0">
                <a:latin typeface="微软雅黑" panose="020B0503020204020204" pitchFamily="34" charset="-122"/>
                <a:ea typeface="微软雅黑" panose="020B0503020204020204" pitchFamily="34" charset="-122"/>
              </a:rPr>
              <a:t>与营业收入的比率。</a:t>
            </a:r>
            <a:endParaRPr lang="en-US" altLang="zh-CN"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销售净利率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净利润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营业收入</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r>
              <a:rPr lang="zh-CN" altLang="en-US" sz="2400" dirty="0">
                <a:latin typeface="微软雅黑" panose="020B0503020204020204" pitchFamily="34" charset="-122"/>
                <a:ea typeface="微软雅黑" panose="020B0503020204020204" pitchFamily="34" charset="-122"/>
              </a:rPr>
              <a:t>反映企业每百元营业收入可形成多少净利润。该值越大，说明企业的盈利能力越强。</a:t>
            </a:r>
            <a:endParaRPr lang="en-US" altLang="zh-CN" sz="2400" dirty="0">
              <a:latin typeface="微软雅黑" panose="020B0503020204020204" pitchFamily="34" charset="-122"/>
              <a:ea typeface="微软雅黑" panose="020B0503020204020204" pitchFamily="34" charset="-122"/>
            </a:endParaRPr>
          </a:p>
          <a:p>
            <a:pPr marL="648000">
              <a:lnSpc>
                <a:spcPct val="150000"/>
              </a:lnSpc>
              <a:defRPr/>
            </a:pP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0083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a:extLst>
              <a:ext uri="{FF2B5EF4-FFF2-40B4-BE49-F238E27FC236}">
                <a16:creationId xmlns:a16="http://schemas.microsoft.com/office/drawing/2014/main" id="{B6FE90DC-2C35-91FD-37C7-DABE3919A70F}"/>
              </a:ext>
            </a:extLst>
          </p:cNvPr>
          <p:cNvSpPr txBox="1">
            <a:spLocks noChangeArrowheads="1"/>
          </p:cNvSpPr>
          <p:nvPr/>
        </p:nvSpPr>
        <p:spPr bwMode="auto">
          <a:xfrm>
            <a:off x="3719514" y="2492376"/>
            <a:ext cx="53292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4000" dirty="0">
                <a:solidFill>
                  <a:schemeClr val="tx1"/>
                </a:solidFill>
                <a:latin typeface="微软雅黑" panose="020B0503020204020204" pitchFamily="34" charset="-122"/>
                <a:ea typeface="微软雅黑" panose="020B0503020204020204" pitchFamily="34" charset="-122"/>
              </a:rPr>
              <a:t>第五节 综合分析</a:t>
            </a:r>
            <a:endParaRPr lang="zh-CN" altLang="en-US" sz="4400" dirty="0">
              <a:solidFill>
                <a:schemeClr val="tx1"/>
              </a:solidFill>
              <a:latin typeface="幼圆" panose="02010509060101010101" pitchFamily="49" charset="-122"/>
            </a:endParaRPr>
          </a:p>
          <a:p>
            <a:pPr>
              <a:spcBef>
                <a:spcPct val="0"/>
              </a:spcBef>
              <a:buClrTx/>
              <a:buFontTx/>
              <a:buNone/>
            </a:pPr>
            <a:endParaRPr lang="zh-CN" altLang="en-US" sz="4400" dirty="0">
              <a:solidFill>
                <a:schemeClr val="tx1"/>
              </a:solidFill>
              <a:latin typeface="幼圆" panose="020105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0BCF5E-9877-435F-9AEC-36B64FD5C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032" y="335500"/>
            <a:ext cx="4184865" cy="2178162"/>
          </a:xfrm>
          <a:prstGeom prst="rect">
            <a:avLst/>
          </a:prstGeom>
        </p:spPr>
      </p:pic>
      <p:pic>
        <p:nvPicPr>
          <p:cNvPr id="7" name="图片 6">
            <a:extLst>
              <a:ext uri="{FF2B5EF4-FFF2-40B4-BE49-F238E27FC236}">
                <a16:creationId xmlns:a16="http://schemas.microsoft.com/office/drawing/2014/main" id="{05B4DE9E-514B-467C-9114-A715D2BD1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745" y="3225221"/>
            <a:ext cx="2667137" cy="1543129"/>
          </a:xfrm>
          <a:prstGeom prst="rect">
            <a:avLst/>
          </a:prstGeom>
        </p:spPr>
      </p:pic>
      <p:pic>
        <p:nvPicPr>
          <p:cNvPr id="9" name="图片 8">
            <a:extLst>
              <a:ext uri="{FF2B5EF4-FFF2-40B4-BE49-F238E27FC236}">
                <a16:creationId xmlns:a16="http://schemas.microsoft.com/office/drawing/2014/main" id="{292CB6AC-1615-46DE-9276-7FBC84A71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28231">
            <a:off x="8922786" y="3140101"/>
            <a:ext cx="2806844" cy="1403422"/>
          </a:xfrm>
          <a:prstGeom prst="rect">
            <a:avLst/>
          </a:prstGeom>
        </p:spPr>
      </p:pic>
      <p:pic>
        <p:nvPicPr>
          <p:cNvPr id="11" name="图片 10">
            <a:extLst>
              <a:ext uri="{FF2B5EF4-FFF2-40B4-BE49-F238E27FC236}">
                <a16:creationId xmlns:a16="http://schemas.microsoft.com/office/drawing/2014/main" id="{CE6F1B00-DA2F-4497-8844-CDF1A5C10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253" y="3471168"/>
            <a:ext cx="3073558" cy="1962251"/>
          </a:xfrm>
          <a:prstGeom prst="rect">
            <a:avLst/>
          </a:prstGeom>
        </p:spPr>
      </p:pic>
      <p:pic>
        <p:nvPicPr>
          <p:cNvPr id="5" name="图片 4">
            <a:extLst>
              <a:ext uri="{FF2B5EF4-FFF2-40B4-BE49-F238E27FC236}">
                <a16:creationId xmlns:a16="http://schemas.microsoft.com/office/drawing/2014/main" id="{AA0E6FAD-E71C-4282-9E35-EC224E401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853559">
            <a:off x="164487" y="2860960"/>
            <a:ext cx="3156150" cy="1661934"/>
          </a:xfrm>
          <a:prstGeom prst="rect">
            <a:avLst/>
          </a:prstGeom>
        </p:spPr>
      </p:pic>
      <p:sp>
        <p:nvSpPr>
          <p:cNvPr id="12" name="文本框 11">
            <a:extLst>
              <a:ext uri="{FF2B5EF4-FFF2-40B4-BE49-F238E27FC236}">
                <a16:creationId xmlns:a16="http://schemas.microsoft.com/office/drawing/2014/main" id="{37146A74-96B3-443C-89CC-44E193CC2100}"/>
              </a:ext>
            </a:extLst>
          </p:cNvPr>
          <p:cNvSpPr txBox="1"/>
          <p:nvPr/>
        </p:nvSpPr>
        <p:spPr>
          <a:xfrm>
            <a:off x="2086253" y="6276513"/>
            <a:ext cx="1318334" cy="381740"/>
          </a:xfrm>
          <a:prstGeom prst="rect">
            <a:avLst/>
          </a:prstGeom>
          <a:noFill/>
        </p:spPr>
        <p:txBody>
          <a:bodyPr wrap="square" rtlCol="0">
            <a:spAutoFit/>
          </a:bodyPr>
          <a:lstStyle/>
          <a:p>
            <a:r>
              <a:rPr lang="zh-CN" altLang="en-US" dirty="0"/>
              <a:t>技术分析</a:t>
            </a:r>
          </a:p>
        </p:txBody>
      </p:sp>
      <p:sp>
        <p:nvSpPr>
          <p:cNvPr id="13" name="文本框 12">
            <a:extLst>
              <a:ext uri="{FF2B5EF4-FFF2-40B4-BE49-F238E27FC236}">
                <a16:creationId xmlns:a16="http://schemas.microsoft.com/office/drawing/2014/main" id="{1884FBE2-8123-4240-B855-04C4D3B853F2}"/>
              </a:ext>
            </a:extLst>
          </p:cNvPr>
          <p:cNvSpPr txBox="1"/>
          <p:nvPr/>
        </p:nvSpPr>
        <p:spPr>
          <a:xfrm>
            <a:off x="7338873" y="5248753"/>
            <a:ext cx="3765613" cy="369332"/>
          </a:xfrm>
          <a:prstGeom prst="rect">
            <a:avLst/>
          </a:prstGeom>
          <a:noFill/>
        </p:spPr>
        <p:txBody>
          <a:bodyPr wrap="square" rtlCol="0">
            <a:spAutoFit/>
          </a:bodyPr>
          <a:lstStyle/>
          <a:p>
            <a:r>
              <a:rPr lang="zh-CN" altLang="en-US" dirty="0"/>
              <a:t>基本面分析：分析公司财务指标</a:t>
            </a:r>
          </a:p>
        </p:txBody>
      </p:sp>
      <p:sp>
        <p:nvSpPr>
          <p:cNvPr id="15" name="标题 14">
            <a:extLst>
              <a:ext uri="{FF2B5EF4-FFF2-40B4-BE49-F238E27FC236}">
                <a16:creationId xmlns:a16="http://schemas.microsoft.com/office/drawing/2014/main" id="{88C66BD0-2D6C-4388-87A1-D6681838D17B}"/>
              </a:ext>
            </a:extLst>
          </p:cNvPr>
          <p:cNvSpPr txBox="1">
            <a:spLocks/>
          </p:cNvSpPr>
          <p:nvPr/>
        </p:nvSpPr>
        <p:spPr>
          <a:xfrm>
            <a:off x="8240385" y="5855287"/>
            <a:ext cx="1760994" cy="42122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杜邦分析法</a:t>
            </a:r>
          </a:p>
        </p:txBody>
      </p:sp>
    </p:spTree>
    <p:extLst>
      <p:ext uri="{BB962C8B-B14F-4D97-AF65-F5344CB8AC3E}">
        <p14:creationId xmlns:p14="http://schemas.microsoft.com/office/powerpoint/2010/main" val="37927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53</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杜邦分析的历史</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01</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p:sp>
        <p:nvSpPr>
          <p:cNvPr id="9" name="副标题 2">
            <a:extLst>
              <a:ext uri="{FF2B5EF4-FFF2-40B4-BE49-F238E27FC236}">
                <a16:creationId xmlns:a16="http://schemas.microsoft.com/office/drawing/2014/main" id="{B43EDF47-AB05-43CC-9514-11C12C72ED3E}"/>
              </a:ext>
            </a:extLst>
          </p:cNvPr>
          <p:cNvSpPr txBox="1">
            <a:spLocks/>
          </p:cNvSpPr>
          <p:nvPr/>
        </p:nvSpPr>
        <p:spPr>
          <a:xfrm>
            <a:off x="789830" y="2060604"/>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en-US" altLang="zh-CN" sz="2400" dirty="0">
                <a:latin typeface="华文楷体" panose="02010600040101010101" pitchFamily="2" charset="-122"/>
                <a:ea typeface="华文楷体" panose="02010600040101010101" pitchFamily="2" charset="-122"/>
              </a:rPr>
              <a:t>1912</a:t>
            </a:r>
            <a:r>
              <a:rPr kumimoji="1" lang="zh-CN" altLang="en-US" sz="2400" dirty="0">
                <a:latin typeface="华文楷体" panose="02010600040101010101" pitchFamily="2" charset="-122"/>
                <a:ea typeface="华文楷体" panose="02010600040101010101" pitchFamily="2" charset="-122"/>
              </a:rPr>
              <a:t>年，杜邦公司的销售人员法兰克</a:t>
            </a:r>
            <a:r>
              <a:rPr kumimoji="1" lang="en-US" altLang="zh-CN" sz="2400" dirty="0">
                <a:latin typeface="华文楷体" panose="02010600040101010101" pitchFamily="2" charset="-122"/>
                <a:ea typeface="华文楷体" panose="02010600040101010101" pitchFamily="2" charset="-122"/>
              </a:rPr>
              <a:t>·</a:t>
            </a:r>
            <a:r>
              <a:rPr kumimoji="1" lang="zh-CN" altLang="en-US" sz="2400" dirty="0">
                <a:latin typeface="华文楷体" panose="02010600040101010101" pitchFamily="2" charset="-122"/>
                <a:ea typeface="华文楷体" panose="02010600040101010101" pitchFamily="2" charset="-122"/>
              </a:rPr>
              <a:t>唐纳德森</a:t>
            </a:r>
            <a:r>
              <a:rPr kumimoji="1" lang="en-US" altLang="zh-CN" sz="2400" dirty="0">
                <a:latin typeface="华文楷体" panose="02010600040101010101" pitchFamily="2" charset="-122"/>
                <a:ea typeface="华文楷体" panose="02010600040101010101" pitchFamily="2" charset="-122"/>
              </a:rPr>
              <a:t>·</a:t>
            </a:r>
            <a:r>
              <a:rPr kumimoji="1" lang="zh-CN" altLang="en-US" sz="2400" dirty="0">
                <a:latin typeface="华文楷体" panose="02010600040101010101" pitchFamily="2" charset="-122"/>
                <a:ea typeface="华文楷体" panose="02010600040101010101" pitchFamily="2" charset="-122"/>
              </a:rPr>
              <a:t>布朗（</a:t>
            </a:r>
            <a:r>
              <a:rPr kumimoji="1" lang="en-US" altLang="zh-CN" sz="2400" dirty="0">
                <a:latin typeface="华文楷体" panose="02010600040101010101" pitchFamily="2" charset="-122"/>
                <a:ea typeface="华文楷体" panose="02010600040101010101" pitchFamily="2" charset="-122"/>
              </a:rPr>
              <a:t>Frank Donaldson Brown</a:t>
            </a:r>
            <a:r>
              <a:rPr kumimoji="1" lang="zh-CN" altLang="en-US" sz="2400" dirty="0">
                <a:latin typeface="华文楷体" panose="02010600040101010101" pitchFamily="2" charset="-122"/>
                <a:ea typeface="华文楷体" panose="02010600040101010101" pitchFamily="2" charset="-122"/>
              </a:rPr>
              <a:t>）为了向公司管理层阐述公司运营效率问题，写了一份报告。报告中写道“</a:t>
            </a:r>
            <a:r>
              <a:rPr kumimoji="1" lang="zh-CN" altLang="en-US" sz="2400" b="1" dirty="0">
                <a:latin typeface="华文楷体" panose="02010600040101010101" pitchFamily="2" charset="-122"/>
                <a:ea typeface="华文楷体" panose="02010600040101010101" pitchFamily="2" charset="-122"/>
              </a:rPr>
              <a:t>要分析用公司自己的钱赚取的利润率（</a:t>
            </a:r>
            <a:r>
              <a:rPr kumimoji="1" lang="en-US" altLang="zh-CN" sz="2400" b="1" dirty="0">
                <a:latin typeface="华文楷体" panose="02010600040101010101" pitchFamily="2" charset="-122"/>
                <a:ea typeface="华文楷体" panose="02010600040101010101" pitchFamily="2" charset="-122"/>
              </a:rPr>
              <a:t>ROE</a:t>
            </a:r>
            <a:r>
              <a:rPr kumimoji="1" lang="zh-CN" altLang="en-US" sz="2400" b="1" dirty="0">
                <a:latin typeface="华文楷体" panose="02010600040101010101" pitchFamily="2" charset="-122"/>
                <a:ea typeface="华文楷体" panose="02010600040101010101" pitchFamily="2" charset="-122"/>
              </a:rPr>
              <a:t>）</a:t>
            </a:r>
            <a:r>
              <a:rPr kumimoji="1" lang="zh-CN" altLang="en-US" sz="2400" dirty="0">
                <a:latin typeface="华文楷体" panose="02010600040101010101" pitchFamily="2" charset="-122"/>
                <a:ea typeface="华文楷体" panose="02010600040101010101" pitchFamily="2" charset="-122"/>
              </a:rPr>
              <a:t>”，并且他将这个比率进行拆解，拆解后可以解释三方面的问题：</a:t>
            </a:r>
          </a:p>
          <a:p>
            <a:pPr marL="0" indent="0">
              <a:buNone/>
            </a:pPr>
            <a:r>
              <a:rPr kumimoji="1" lang="en-US" altLang="zh-CN" sz="2400" dirty="0">
                <a:latin typeface="华文楷体" panose="02010600040101010101" pitchFamily="2" charset="-122"/>
                <a:ea typeface="华文楷体" panose="02010600040101010101" pitchFamily="2" charset="-122"/>
              </a:rPr>
              <a:t>1</a:t>
            </a:r>
            <a:r>
              <a:rPr kumimoji="1" lang="zh-CN" altLang="en-US" sz="2400" dirty="0">
                <a:latin typeface="华文楷体" panose="02010600040101010101" pitchFamily="2" charset="-122"/>
                <a:ea typeface="华文楷体" panose="02010600040101010101" pitchFamily="2" charset="-122"/>
              </a:rPr>
              <a:t>）公司业务有没有盈利（销售净利率）；</a:t>
            </a:r>
          </a:p>
          <a:p>
            <a:pPr marL="0" indent="0">
              <a:buNone/>
            </a:pPr>
            <a:r>
              <a:rPr kumimoji="1" lang="en-US" altLang="zh-CN" sz="2400" dirty="0">
                <a:latin typeface="华文楷体" panose="02010600040101010101" pitchFamily="2" charset="-122"/>
                <a:ea typeface="华文楷体" panose="02010600040101010101" pitchFamily="2" charset="-122"/>
              </a:rPr>
              <a:t>2</a:t>
            </a:r>
            <a:r>
              <a:rPr kumimoji="1" lang="zh-CN" altLang="en-US" sz="2400" dirty="0">
                <a:latin typeface="华文楷体" panose="02010600040101010101" pitchFamily="2" charset="-122"/>
                <a:ea typeface="华文楷体" panose="02010600040101010101" pitchFamily="2" charset="-122"/>
              </a:rPr>
              <a:t>）公司资产使用效率如何（资产周转率）；</a:t>
            </a:r>
          </a:p>
          <a:p>
            <a:pPr marL="0" indent="0">
              <a:buNone/>
            </a:pPr>
            <a:r>
              <a:rPr kumimoji="1" lang="en-US" altLang="zh-CN" sz="2400" dirty="0">
                <a:latin typeface="华文楷体" panose="02010600040101010101" pitchFamily="2" charset="-122"/>
                <a:ea typeface="华文楷体" panose="02010600040101010101" pitchFamily="2" charset="-122"/>
              </a:rPr>
              <a:t>3</a:t>
            </a:r>
            <a:r>
              <a:rPr kumimoji="1" lang="zh-CN" altLang="en-US" sz="2400" dirty="0">
                <a:latin typeface="华文楷体" panose="02010600040101010101" pitchFamily="2" charset="-122"/>
                <a:ea typeface="华文楷体" panose="02010600040101010101" pitchFamily="2" charset="-122"/>
              </a:rPr>
              <a:t>）公司债务负担有没有风险（权益乘数）；</a:t>
            </a:r>
          </a:p>
          <a:p>
            <a:pPr marL="0" indent="0">
              <a:buNone/>
            </a:pPr>
            <a:r>
              <a:rPr kumimoji="1" lang="zh-CN" altLang="en-US" sz="2400" dirty="0">
                <a:latin typeface="华文楷体" panose="02010600040101010101" pitchFamily="2" charset="-122"/>
                <a:ea typeface="华文楷体" panose="02010600040101010101" pitchFamily="2" charset="-122"/>
              </a:rPr>
              <a:t>这份报告中体现的分析方法后来被杜邦公司广泛采用，被称为“杜邦分析法”；布朗也从此平步青云，做到</a:t>
            </a:r>
            <a:r>
              <a:rPr kumimoji="1" lang="en-US" altLang="zh-CN" sz="2400" dirty="0">
                <a:latin typeface="华文楷体" panose="02010600040101010101" pitchFamily="2" charset="-122"/>
                <a:ea typeface="华文楷体" panose="02010600040101010101" pitchFamily="2" charset="-122"/>
              </a:rPr>
              <a:t>CEO</a:t>
            </a:r>
            <a:r>
              <a:rPr kumimoji="1" lang="zh-CN" altLang="en-US" sz="2400" dirty="0">
                <a:latin typeface="华文楷体" panose="02010600040101010101" pitchFamily="2" charset="-122"/>
                <a:ea typeface="华文楷体" panose="02010600040101010101" pitchFamily="2" charset="-122"/>
              </a:rPr>
              <a:t>，迎娶白富美，成为杜邦家族的女婿。</a:t>
            </a:r>
          </a:p>
          <a:p>
            <a:pPr marL="0" indent="0">
              <a:buNone/>
            </a:pP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zh-CN" altLang="en-US" sz="2133" dirty="0">
              <a:latin typeface="华文楷体" panose="02010600040101010101" pitchFamily="2" charset="-122"/>
              <a:ea typeface="华文楷体" panose="02010600040101010101" pitchFamily="2" charset="-122"/>
            </a:endParaRPr>
          </a:p>
          <a:p>
            <a:pPr marL="0" indent="0">
              <a:buNone/>
            </a:pPr>
            <a:r>
              <a:rPr kumimoji="1" lang="zh-CN" altLang="en-US" sz="2133" dirty="0">
                <a:latin typeface="华文楷体" panose="02010600040101010101" pitchFamily="2" charset="-122"/>
                <a:ea typeface="华文楷体" panose="02010600040101010101" pitchFamily="2" charset="-122"/>
              </a:rPr>
              <a:t>        </a:t>
            </a: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p:pic>
        <p:nvPicPr>
          <p:cNvPr id="2" name="图片 1">
            <a:extLst>
              <a:ext uri="{FF2B5EF4-FFF2-40B4-BE49-F238E27FC236}">
                <a16:creationId xmlns:a16="http://schemas.microsoft.com/office/drawing/2014/main" id="{F019F8F7-5455-7A9D-D0A5-DE80BC373846}"/>
              </a:ext>
            </a:extLst>
          </p:cNvPr>
          <p:cNvPicPr>
            <a:picLocks noChangeAspect="1"/>
          </p:cNvPicPr>
          <p:nvPr/>
        </p:nvPicPr>
        <p:blipFill>
          <a:blip r:embed="rId2"/>
          <a:stretch>
            <a:fillRect/>
          </a:stretch>
        </p:blipFill>
        <p:spPr>
          <a:xfrm>
            <a:off x="9871757" y="83146"/>
            <a:ext cx="1678448" cy="1849719"/>
          </a:xfrm>
          <a:prstGeom prst="rect">
            <a:avLst/>
          </a:prstGeom>
        </p:spPr>
      </p:pic>
    </p:spTree>
    <p:extLst>
      <p:ext uri="{BB962C8B-B14F-4D97-AF65-F5344CB8AC3E}">
        <p14:creationId xmlns:p14="http://schemas.microsoft.com/office/powerpoint/2010/main" val="1389312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54</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定义</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01</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p:sp>
        <p:nvSpPr>
          <p:cNvPr id="9" name="副标题 2">
            <a:extLst>
              <a:ext uri="{FF2B5EF4-FFF2-40B4-BE49-F238E27FC236}">
                <a16:creationId xmlns:a16="http://schemas.microsoft.com/office/drawing/2014/main" id="{B43EDF47-AB05-43CC-9514-11C12C72ED3E}"/>
              </a:ext>
            </a:extLst>
          </p:cNvPr>
          <p:cNvSpPr txBox="1">
            <a:spLocks/>
          </p:cNvSpPr>
          <p:nvPr/>
        </p:nvSpPr>
        <p:spPr>
          <a:xfrm>
            <a:off x="769510" y="1424639"/>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zh-CN" altLang="en-US" sz="2400" dirty="0">
                <a:latin typeface="华文楷体" panose="02010600040101010101" pitchFamily="2" charset="-122"/>
                <a:ea typeface="华文楷体" panose="02010600040101010101" pitchFamily="2" charset="-122"/>
              </a:rPr>
              <a:t>        </a:t>
            </a:r>
            <a:r>
              <a:rPr kumimoji="1" lang="zh-CN" altLang="en-US" sz="2133" dirty="0">
                <a:latin typeface="华文楷体" panose="02010600040101010101" pitchFamily="2" charset="-122"/>
                <a:ea typeface="华文楷体" panose="02010600040101010101" pitchFamily="2" charset="-122"/>
              </a:rPr>
              <a:t>杜邦分析法是指将净资产收益率（</a:t>
            </a:r>
            <a:r>
              <a:rPr kumimoji="1" lang="en-US" altLang="zh-CN" sz="2133" dirty="0">
                <a:latin typeface="华文楷体" panose="02010600040101010101" pitchFamily="2" charset="-122"/>
                <a:ea typeface="华文楷体" panose="02010600040101010101" pitchFamily="2" charset="-122"/>
              </a:rPr>
              <a:t>ROE</a:t>
            </a:r>
            <a:r>
              <a:rPr kumimoji="1" lang="zh-CN" altLang="en-US" sz="2133" dirty="0">
                <a:latin typeface="华文楷体" panose="02010600040101010101" pitchFamily="2" charset="-122"/>
                <a:ea typeface="华文楷体" panose="02010600040101010101" pitchFamily="2" charset="-122"/>
              </a:rPr>
              <a:t>）分解的财务分析方法。这种分析方法由美国杜邦公司率先使用，故称杜邦分析法。</a:t>
            </a: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zh-CN" altLang="en-US" sz="2133" dirty="0">
              <a:latin typeface="华文楷体" panose="02010600040101010101" pitchFamily="2" charset="-122"/>
              <a:ea typeface="华文楷体" panose="02010600040101010101" pitchFamily="2" charset="-122"/>
            </a:endParaRPr>
          </a:p>
          <a:p>
            <a:pPr marL="0" indent="0">
              <a:buNone/>
            </a:pPr>
            <a:r>
              <a:rPr kumimoji="1" lang="zh-CN" altLang="en-US" sz="2133" dirty="0">
                <a:latin typeface="华文楷体" panose="02010600040101010101" pitchFamily="2" charset="-122"/>
                <a:ea typeface="华文楷体" panose="02010600040101010101" pitchFamily="2" charset="-122"/>
              </a:rPr>
              <a:t>        </a:t>
            </a: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p:sp>
        <p:nvSpPr>
          <p:cNvPr id="10" name="矩形 9">
            <a:extLst>
              <a:ext uri="{FF2B5EF4-FFF2-40B4-BE49-F238E27FC236}">
                <a16:creationId xmlns:a16="http://schemas.microsoft.com/office/drawing/2014/main" id="{B5C7F308-51CD-4118-A800-8A1053DC2AF0}"/>
              </a:ext>
            </a:extLst>
          </p:cNvPr>
          <p:cNvSpPr/>
          <p:nvPr/>
        </p:nvSpPr>
        <p:spPr>
          <a:xfrm>
            <a:off x="864066" y="2570439"/>
            <a:ext cx="10463869" cy="1087542"/>
          </a:xfrm>
          <a:prstGeom prst="rect">
            <a:avLst/>
          </a:prstGeom>
        </p:spPr>
        <p:txBody>
          <a:bodyPr wrap="square">
            <a:spAutoFit/>
          </a:bodyPr>
          <a:lstStyle/>
          <a:p>
            <a:pPr>
              <a:lnSpc>
                <a:spcPct val="160000"/>
              </a:lnSpc>
            </a:pPr>
            <a:r>
              <a:rPr kumimoji="1" lang="zh-CN" altLang="en-US" sz="2133" b="1" dirty="0">
                <a:latin typeface="华文楷体" panose="02010600040101010101" pitchFamily="2" charset="-122"/>
                <a:ea typeface="华文楷体" panose="02010600040101010101" pitchFamily="2" charset="-122"/>
              </a:rPr>
              <a:t>净资产收益率：</a:t>
            </a:r>
            <a:r>
              <a:rPr kumimoji="1" lang="zh-CN" altLang="en-US" sz="2133" dirty="0">
                <a:latin typeface="华文楷体" panose="02010600040101010101" pitchFamily="2" charset="-122"/>
                <a:ea typeface="华文楷体" panose="02010600040101010101" pitchFamily="2" charset="-122"/>
              </a:rPr>
              <a:t>是综合性最强的财务比率，是整个杜邦系统的核心指标。它反映了公司所有者投入资本及相关权益的获利水平。</a:t>
            </a:r>
            <a:endParaRPr kumimoji="1" lang="en-US" altLang="zh-CN" sz="2133"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F6161C-1B46-4796-B70D-814328A22452}"/>
                  </a:ext>
                </a:extLst>
              </p:cNvPr>
              <p:cNvSpPr txBox="1"/>
              <p:nvPr/>
            </p:nvSpPr>
            <p:spPr>
              <a:xfrm>
                <a:off x="3682805" y="4325905"/>
                <a:ext cx="4201967" cy="606000"/>
              </a:xfrm>
              <a:prstGeom prst="rect">
                <a:avLst/>
              </a:prstGeom>
              <a:noFill/>
            </p:spPr>
            <p:txBody>
              <a:bodyPr wrap="square" lIns="0" tIns="0" rIns="0" bIns="0" rtlCol="0">
                <a:spAutoFit/>
              </a:bodyPr>
              <a:lstStyle/>
              <a:p>
                <a:r>
                  <a:rPr kumimoji="1" lang="zh-CN" altLang="en-US" sz="2133" dirty="0">
                    <a:latin typeface="华文楷体" panose="02010600040101010101" pitchFamily="2" charset="-122"/>
                    <a:ea typeface="华文楷体" panose="02010600040101010101" pitchFamily="2" charset="-122"/>
                  </a:rPr>
                  <a:t>净资产收益率</a:t>
                </a:r>
                <a14:m>
                  <m:oMath xmlns:m="http://schemas.openxmlformats.org/officeDocument/2006/math">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净利润</m:t>
                        </m:r>
                      </m:num>
                      <m:den>
                        <m:r>
                          <a:rPr kumimoji="1" lang="zh-CN" altLang="en-US" sz="2133">
                            <a:latin typeface="Cambria Math" panose="02040503050406030204" pitchFamily="18" charset="0"/>
                            <a:ea typeface="华文楷体" panose="02010600040101010101" pitchFamily="2" charset="-122"/>
                          </a:rPr>
                          <m:t>净资产</m:t>
                        </m:r>
                      </m:den>
                    </m:f>
                  </m:oMath>
                </a14:m>
                <a:endParaRPr kumimoji="1" lang="zh-CN" altLang="en-US" sz="2133" dirty="0">
                  <a:latin typeface="华文楷体" panose="02010600040101010101" pitchFamily="2" charset="-122"/>
                  <a:ea typeface="华文楷体" panose="02010600040101010101" pitchFamily="2" charset="-122"/>
                </a:endParaRPr>
              </a:p>
            </p:txBody>
          </p:sp>
        </mc:Choice>
        <mc:Fallback xmlns="">
          <p:sp>
            <p:nvSpPr>
              <p:cNvPr id="11" name="文本框 10">
                <a:extLst>
                  <a:ext uri="{FF2B5EF4-FFF2-40B4-BE49-F238E27FC236}">
                    <a16:creationId xmlns:a16="http://schemas.microsoft.com/office/drawing/2014/main" id="{D1F6161C-1B46-4796-B70D-814328A22452}"/>
                  </a:ext>
                </a:extLst>
              </p:cNvPr>
              <p:cNvSpPr txBox="1">
                <a:spLocks noRot="1" noChangeAspect="1" noMove="1" noResize="1" noEditPoints="1" noAdjustHandles="1" noChangeArrowheads="1" noChangeShapeType="1" noTextEdit="1"/>
              </p:cNvSpPr>
              <p:nvPr/>
            </p:nvSpPr>
            <p:spPr>
              <a:xfrm>
                <a:off x="3682805" y="4325905"/>
                <a:ext cx="4201967" cy="606000"/>
              </a:xfrm>
              <a:prstGeom prst="rect">
                <a:avLst/>
              </a:prstGeom>
              <a:blipFill>
                <a:blip r:embed="rId2"/>
                <a:stretch>
                  <a:fillRect l="-3919" b="-6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908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55</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如何进行杜邦分析</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02</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9" name="副标题 2">
                <a:extLst>
                  <a:ext uri="{FF2B5EF4-FFF2-40B4-BE49-F238E27FC236}">
                    <a16:creationId xmlns:a16="http://schemas.microsoft.com/office/drawing/2014/main" id="{6C087CEF-99A4-4B59-9774-71B785EBD716}"/>
                  </a:ext>
                </a:extLst>
              </p:cNvPr>
              <p:cNvSpPr txBox="1">
                <a:spLocks/>
              </p:cNvSpPr>
              <p:nvPr/>
            </p:nvSpPr>
            <p:spPr>
              <a:xfrm>
                <a:off x="769509" y="1430731"/>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sz="2133" dirty="0">
                  <a:latin typeface="华文楷体" panose="02010600040101010101" pitchFamily="2" charset="-122"/>
                  <a:ea typeface="华文楷体" panose="02010600040101010101" pitchFamily="2" charset="-122"/>
                </a:endParaRPr>
              </a:p>
              <a:p>
                <a:pPr marL="0" indent="0">
                  <a:buNone/>
                </a:pPr>
                <a:r>
                  <a:rPr kumimoji="1" lang="zh-CN" altLang="en-US" sz="2133" dirty="0">
                    <a:latin typeface="华文楷体" panose="02010600040101010101" pitchFamily="2" charset="-122"/>
                    <a:ea typeface="华文楷体" panose="02010600040101010101" pitchFamily="2" charset="-122"/>
                  </a:rPr>
                  <a:t>最普遍使用的杜邦分析法是将净资产收益率分解为三个财务指标的乘积，即：</a:t>
                </a:r>
              </a:p>
              <a:p>
                <a:pPr marL="0" indent="0" algn="ctr">
                  <a:lnSpc>
                    <a:spcPct val="150000"/>
                  </a:lnSpc>
                  <a:buClr>
                    <a:srgbClr val="7030A0"/>
                  </a:buClr>
                  <a:buNone/>
                </a:pPr>
                <a:endParaRPr kumimoji="1" lang="en-US" altLang="zh-CN" sz="2133" dirty="0">
                  <a:latin typeface="华文楷体" panose="02010600040101010101" pitchFamily="2" charset="-122"/>
                  <a:ea typeface="华文楷体" panose="02010600040101010101" pitchFamily="2" charset="-122"/>
                </a:endParaRPr>
              </a:p>
              <a:p>
                <a:pPr marL="0" indent="0" algn="ctr">
                  <a:lnSpc>
                    <a:spcPct val="150000"/>
                  </a:lnSpc>
                  <a:buClr>
                    <a:srgbClr val="7030A0"/>
                  </a:buClr>
                  <a:buNone/>
                </a:pPr>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r>
                  <a:rPr kumimoji="1" lang="zh-CN" altLang="en-US" sz="2133" dirty="0">
                    <a:latin typeface="华文楷体" panose="02010600040101010101" pitchFamily="2" charset="-122"/>
                    <a:ea typeface="华文楷体" panose="02010600040101010101" pitchFamily="2" charset="-122"/>
                  </a:rPr>
                  <a:t>净资产</a:t>
                </a:r>
                <a14:m>
                  <m:oMath xmlns:m="http://schemas.openxmlformats.org/officeDocument/2006/math">
                    <m:r>
                      <a:rPr kumimoji="1" lang="zh-CN" altLang="en-US" sz="2133">
                        <a:latin typeface="Cambria Math" panose="02040503050406030204" pitchFamily="18" charset="0"/>
                        <a:ea typeface="华文楷体" panose="02010600040101010101" pitchFamily="2" charset="-122"/>
                      </a:rPr>
                      <m:t>收益率</m:t>
                    </m:r>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净利润</m:t>
                        </m:r>
                      </m:num>
                      <m:den>
                        <m:r>
                          <a:rPr kumimoji="1" lang="zh-CN" altLang="en-US" sz="2133" i="1">
                            <a:latin typeface="Cambria Math" panose="02040503050406030204" pitchFamily="18" charset="0"/>
                            <a:ea typeface="华文楷体" panose="02010600040101010101" pitchFamily="2" charset="-122"/>
                          </a:rPr>
                          <m:t>总资产</m:t>
                        </m:r>
                      </m:den>
                    </m:f>
                    <m:r>
                      <m:rPr>
                        <m:sty m:val="p"/>
                      </m:rPr>
                      <a:rPr kumimoji="1" lang="en-US" altLang="zh-CN" sz="2133">
                        <a:latin typeface="Cambria Math" panose="02040503050406030204" pitchFamily="18" charset="0"/>
                        <a:ea typeface="华文楷体" panose="02010600040101010101" pitchFamily="2" charset="-122"/>
                      </a:rPr>
                      <m:t>X</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总资产</m:t>
                        </m:r>
                      </m:num>
                      <m:den>
                        <m:r>
                          <a:rPr kumimoji="1" lang="zh-CN" altLang="en-US" sz="2133">
                            <a:latin typeface="Cambria Math" panose="02040503050406030204" pitchFamily="18" charset="0"/>
                            <a:ea typeface="华文楷体" panose="02010600040101010101" pitchFamily="2" charset="-122"/>
                          </a:rPr>
                          <m:t>净资产</m:t>
                        </m:r>
                      </m:den>
                    </m:f>
                  </m:oMath>
                </a14:m>
                <a:r>
                  <a:rPr kumimoji="1" lang="zh-CN" altLang="en-US" sz="2133" dirty="0">
                    <a:latin typeface="华文楷体" panose="02010600040101010101" pitchFamily="2" charset="-122"/>
                    <a:ea typeface="华文楷体" panose="02010600040101010101" pitchFamily="2" charset="-122"/>
                  </a:rPr>
                  <a:t> ＝总资产</a:t>
                </a:r>
                <a14:m>
                  <m:oMath xmlns:m="http://schemas.openxmlformats.org/officeDocument/2006/math">
                    <m:r>
                      <a:rPr kumimoji="1" lang="zh-CN" altLang="en-US" sz="2133" i="1" dirty="0">
                        <a:latin typeface="Cambria Math" panose="02040503050406030204" pitchFamily="18" charset="0"/>
                        <a:ea typeface="华文楷体" panose="02010600040101010101" pitchFamily="2" charset="-122"/>
                      </a:rPr>
                      <m:t>净利润率</m:t>
                    </m:r>
                    <m:r>
                      <m:rPr>
                        <m:sty m:val="p"/>
                      </m:rPr>
                      <a:rPr kumimoji="1" lang="en-US" altLang="zh-CN" sz="2133">
                        <a:latin typeface="Cambria Math" panose="02040503050406030204" pitchFamily="18" charset="0"/>
                        <a:ea typeface="华文楷体" panose="02010600040101010101" pitchFamily="2" charset="-122"/>
                      </a:rPr>
                      <m:t>X</m:t>
                    </m:r>
                  </m:oMath>
                </a14:m>
                <a:r>
                  <a:rPr kumimoji="1" lang="zh-CN" altLang="en-US" sz="2133" dirty="0">
                    <a:latin typeface="华文楷体" panose="02010600040101010101" pitchFamily="2" charset="-122"/>
                    <a:ea typeface="华文楷体" panose="02010600040101010101" pitchFamily="2" charset="-122"/>
                  </a:rPr>
                  <a:t>权益乘数</a:t>
                </a:r>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r>
                  <a:rPr kumimoji="1" lang="zh-CN" altLang="en-US" sz="2133" dirty="0">
                    <a:latin typeface="华文楷体" panose="02010600040101010101" pitchFamily="2" charset="-122"/>
                    <a:ea typeface="华文楷体" panose="02010600040101010101" pitchFamily="2" charset="-122"/>
                  </a:rPr>
                  <a:t>净资产</a:t>
                </a:r>
                <a14:m>
                  <m:oMath xmlns:m="http://schemas.openxmlformats.org/officeDocument/2006/math">
                    <m:r>
                      <a:rPr kumimoji="1" lang="zh-CN" altLang="en-US" sz="2133">
                        <a:latin typeface="Cambria Math" panose="02040503050406030204" pitchFamily="18" charset="0"/>
                        <a:ea typeface="华文楷体" panose="02010600040101010101" pitchFamily="2" charset="-122"/>
                      </a:rPr>
                      <m:t>收益率</m:t>
                    </m:r>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净利润</m:t>
                        </m:r>
                      </m:num>
                      <m:den>
                        <m:r>
                          <a:rPr kumimoji="1" lang="zh-CN" altLang="en-US" sz="2133">
                            <a:latin typeface="Cambria Math" panose="02040503050406030204" pitchFamily="18" charset="0"/>
                            <a:ea typeface="华文楷体" panose="02010600040101010101" pitchFamily="2" charset="-122"/>
                          </a:rPr>
                          <m:t>营业收入</m:t>
                        </m:r>
                      </m:den>
                    </m:f>
                    <m:r>
                      <m:rPr>
                        <m:sty m:val="p"/>
                      </m:rPr>
                      <a:rPr kumimoji="1" lang="en-US" altLang="zh-CN" sz="2133">
                        <a:latin typeface="Cambria Math" panose="02040503050406030204" pitchFamily="18" charset="0"/>
                        <a:ea typeface="华文楷体" panose="02010600040101010101" pitchFamily="2" charset="-122"/>
                      </a:rPr>
                      <m:t>X</m:t>
                    </m:r>
                  </m:oMath>
                </a14:m>
                <a:r>
                  <a:rPr kumimoji="1" lang="en-US" altLang="zh-CN" sz="1467" dirty="0">
                    <a:latin typeface="华文楷体" panose="02010600040101010101" pitchFamily="2" charset="-122"/>
                    <a:ea typeface="华文楷体" panose="02010600040101010101" pitchFamily="2" charset="-122"/>
                  </a:rPr>
                  <a:t> </a:t>
                </a:r>
                <a14:m>
                  <m:oMath xmlns:m="http://schemas.openxmlformats.org/officeDocument/2006/math">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营业收入</m:t>
                        </m:r>
                      </m:num>
                      <m:den>
                        <m:r>
                          <a:rPr kumimoji="1" lang="zh-CN" altLang="en-US" sz="2133">
                            <a:latin typeface="Cambria Math" panose="02040503050406030204" pitchFamily="18" charset="0"/>
                            <a:ea typeface="华文楷体" panose="02010600040101010101" pitchFamily="2" charset="-122"/>
                          </a:rPr>
                          <m:t>总资产</m:t>
                        </m:r>
                      </m:den>
                    </m:f>
                    <m:r>
                      <m:rPr>
                        <m:sty m:val="p"/>
                      </m:rPr>
                      <a:rPr kumimoji="1" lang="en-US" altLang="zh-CN" sz="2133">
                        <a:latin typeface="Cambria Math" panose="02040503050406030204" pitchFamily="18" charset="0"/>
                        <a:ea typeface="华文楷体" panose="02010600040101010101" pitchFamily="2" charset="-122"/>
                      </a:rPr>
                      <m:t>X</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总资产</m:t>
                        </m:r>
                      </m:num>
                      <m:den>
                        <m:r>
                          <a:rPr kumimoji="1" lang="zh-CN" altLang="en-US" sz="2133">
                            <a:latin typeface="Cambria Math" panose="02040503050406030204" pitchFamily="18" charset="0"/>
                            <a:ea typeface="华文楷体" panose="02010600040101010101" pitchFamily="2" charset="-122"/>
                          </a:rPr>
                          <m:t>净资产</m:t>
                        </m:r>
                      </m:den>
                    </m:f>
                  </m:oMath>
                </a14:m>
                <a:r>
                  <a:rPr kumimoji="1" lang="zh-CN" altLang="en-US" sz="2133" dirty="0">
                    <a:latin typeface="华文楷体" panose="02010600040101010101" pitchFamily="2" charset="-122"/>
                    <a:ea typeface="华文楷体" panose="02010600040101010101" pitchFamily="2" charset="-122"/>
                  </a:rPr>
                  <a:t> ＝销售净利率</a:t>
                </a:r>
                <a14:m>
                  <m:oMath xmlns:m="http://schemas.openxmlformats.org/officeDocument/2006/math">
                    <m:r>
                      <m:rPr>
                        <m:sty m:val="p"/>
                      </m:rPr>
                      <a:rPr kumimoji="1" lang="en-US" altLang="zh-CN" sz="2133">
                        <a:latin typeface="Cambria Math" panose="02040503050406030204" pitchFamily="18" charset="0"/>
                        <a:ea typeface="华文楷体" panose="02010600040101010101" pitchFamily="2" charset="-122"/>
                      </a:rPr>
                      <m:t>X</m:t>
                    </m:r>
                  </m:oMath>
                </a14:m>
                <a:r>
                  <a:rPr kumimoji="1" lang="zh-CN" altLang="en-US" sz="2133" dirty="0">
                    <a:latin typeface="华文楷体" panose="02010600040101010101" pitchFamily="2" charset="-122"/>
                    <a:ea typeface="华文楷体" panose="02010600040101010101" pitchFamily="2" charset="-122"/>
                  </a:rPr>
                  <a:t>资产周转率</a:t>
                </a:r>
                <a14:m>
                  <m:oMath xmlns:m="http://schemas.openxmlformats.org/officeDocument/2006/math">
                    <m:r>
                      <m:rPr>
                        <m:sty m:val="p"/>
                      </m:rPr>
                      <a:rPr kumimoji="1" lang="en-US" altLang="zh-CN" sz="2133">
                        <a:latin typeface="Cambria Math" panose="02040503050406030204" pitchFamily="18" charset="0"/>
                        <a:ea typeface="华文楷体" panose="02010600040101010101" pitchFamily="2" charset="-122"/>
                      </a:rPr>
                      <m:t>X</m:t>
                    </m:r>
                  </m:oMath>
                </a14:m>
                <a:r>
                  <a:rPr kumimoji="1" lang="zh-CN" altLang="en-US" sz="2133" dirty="0">
                    <a:latin typeface="华文楷体" panose="02010600040101010101" pitchFamily="2" charset="-122"/>
                    <a:ea typeface="华文楷体" panose="02010600040101010101" pitchFamily="2" charset="-122"/>
                  </a:rPr>
                  <a:t>权益乘数</a:t>
                </a:r>
                <a:endParaRPr kumimoji="1" lang="en-US" altLang="zh-CN" sz="2133" dirty="0">
                  <a:latin typeface="华文楷体" panose="02010600040101010101" pitchFamily="2" charset="-122"/>
                  <a:ea typeface="华文楷体" panose="02010600040101010101" pitchFamily="2" charset="-122"/>
                </a:endParaRPr>
              </a:p>
              <a:p>
                <a:pPr marL="0" indent="0" algn="ctr">
                  <a:lnSpc>
                    <a:spcPct val="150000"/>
                  </a:lnSpc>
                  <a:buClr>
                    <a:srgbClr val="7030A0"/>
                  </a:buClr>
                  <a:buNone/>
                </a:pPr>
                <a:endParaRPr kumimoji="1" lang="en-US" altLang="zh-CN" sz="2133"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mc:Choice>
        <mc:Fallback xmlns="">
          <p:sp>
            <p:nvSpPr>
              <p:cNvPr id="9" name="副标题 2">
                <a:extLst>
                  <a:ext uri="{FF2B5EF4-FFF2-40B4-BE49-F238E27FC236}">
                    <a16:creationId xmlns:a16="http://schemas.microsoft.com/office/drawing/2014/main" id="{6C087CEF-99A4-4B59-9774-71B785EBD716}"/>
                  </a:ext>
                </a:extLst>
              </p:cNvPr>
              <p:cNvSpPr txBox="1">
                <a:spLocks noRot="1" noChangeAspect="1" noMove="1" noResize="1" noEditPoints="1" noAdjustHandles="1" noChangeArrowheads="1" noChangeShapeType="1" noTextEdit="1"/>
              </p:cNvSpPr>
              <p:nvPr/>
            </p:nvSpPr>
            <p:spPr>
              <a:xfrm>
                <a:off x="769509" y="1430731"/>
                <a:ext cx="10842947" cy="5188879"/>
              </a:xfrm>
              <a:prstGeom prst="rect">
                <a:avLst/>
              </a:prstGeom>
              <a:blipFill>
                <a:blip r:embed="rId2"/>
                <a:stretch>
                  <a:fillRect l="-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84B9531-77E1-4546-B2A3-EADF7D06C443}"/>
                  </a:ext>
                </a:extLst>
              </p:cNvPr>
              <p:cNvSpPr txBox="1"/>
              <p:nvPr/>
            </p:nvSpPr>
            <p:spPr>
              <a:xfrm>
                <a:off x="880586" y="2645019"/>
                <a:ext cx="4201967" cy="606000"/>
              </a:xfrm>
              <a:prstGeom prst="rect">
                <a:avLst/>
              </a:prstGeom>
              <a:noFill/>
            </p:spPr>
            <p:txBody>
              <a:bodyPr wrap="square" lIns="0" tIns="0" rIns="0" bIns="0" rtlCol="0">
                <a:spAutoFit/>
              </a:bodyPr>
              <a:lstStyle/>
              <a:p>
                <a:r>
                  <a:rPr kumimoji="1" lang="zh-CN" altLang="en-US" sz="2133" dirty="0">
                    <a:latin typeface="华文楷体" panose="02010600040101010101" pitchFamily="2" charset="-122"/>
                    <a:ea typeface="华文楷体" panose="02010600040101010101" pitchFamily="2" charset="-122"/>
                  </a:rPr>
                  <a:t>净资产收益率</a:t>
                </a:r>
                <a14:m>
                  <m:oMath xmlns:m="http://schemas.openxmlformats.org/officeDocument/2006/math">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净利润</m:t>
                        </m:r>
                      </m:num>
                      <m:den>
                        <m:r>
                          <a:rPr kumimoji="1" lang="zh-CN" altLang="en-US" sz="2133">
                            <a:latin typeface="Cambria Math" panose="02040503050406030204" pitchFamily="18" charset="0"/>
                            <a:ea typeface="华文楷体" panose="02010600040101010101" pitchFamily="2" charset="-122"/>
                          </a:rPr>
                          <m:t>净资产</m:t>
                        </m:r>
                      </m:den>
                    </m:f>
                  </m:oMath>
                </a14:m>
                <a:endParaRPr kumimoji="1" lang="zh-CN" altLang="en-US" sz="2133" dirty="0">
                  <a:latin typeface="华文楷体" panose="02010600040101010101" pitchFamily="2" charset="-122"/>
                  <a:ea typeface="华文楷体" panose="02010600040101010101" pitchFamily="2" charset="-122"/>
                </a:endParaRPr>
              </a:p>
            </p:txBody>
          </p:sp>
        </mc:Choice>
        <mc:Fallback xmlns="">
          <p:sp>
            <p:nvSpPr>
              <p:cNvPr id="12" name="文本框 11">
                <a:extLst>
                  <a:ext uri="{FF2B5EF4-FFF2-40B4-BE49-F238E27FC236}">
                    <a16:creationId xmlns:a16="http://schemas.microsoft.com/office/drawing/2014/main" id="{D84B9531-77E1-4546-B2A3-EADF7D06C443}"/>
                  </a:ext>
                </a:extLst>
              </p:cNvPr>
              <p:cNvSpPr txBox="1">
                <a:spLocks noRot="1" noChangeAspect="1" noMove="1" noResize="1" noEditPoints="1" noAdjustHandles="1" noChangeArrowheads="1" noChangeShapeType="1" noTextEdit="1"/>
              </p:cNvSpPr>
              <p:nvPr/>
            </p:nvSpPr>
            <p:spPr>
              <a:xfrm>
                <a:off x="880586" y="2645019"/>
                <a:ext cx="4201967" cy="606000"/>
              </a:xfrm>
              <a:prstGeom prst="rect">
                <a:avLst/>
              </a:prstGeom>
              <a:blipFill>
                <a:blip r:embed="rId3"/>
                <a:stretch>
                  <a:fillRect l="-3913" b="-6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422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56</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如何进行杜邦分析</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02</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0" name="副标题 2">
                <a:extLst>
                  <a:ext uri="{FF2B5EF4-FFF2-40B4-BE49-F238E27FC236}">
                    <a16:creationId xmlns:a16="http://schemas.microsoft.com/office/drawing/2014/main" id="{EE34FB56-7B90-45D4-9A2C-67E5ECF36FF1}"/>
                  </a:ext>
                </a:extLst>
              </p:cNvPr>
              <p:cNvSpPr txBox="1">
                <a:spLocks/>
              </p:cNvSpPr>
              <p:nvPr/>
            </p:nvSpPr>
            <p:spPr>
              <a:xfrm>
                <a:off x="573567" y="1105550"/>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60000"/>
                  </a:lnSpc>
                  <a:buNone/>
                </a:pPr>
                <a:r>
                  <a:rPr kumimoji="1" lang="zh-CN" altLang="en-US" sz="2133" b="1" dirty="0">
                    <a:latin typeface="华文楷体" panose="02010600040101010101" pitchFamily="2" charset="-122"/>
                    <a:ea typeface="华文楷体" panose="02010600040101010101" pitchFamily="2" charset="-122"/>
                  </a:rPr>
                  <a:t>销售净利率：</a:t>
                </a:r>
                <a:r>
                  <a:rPr kumimoji="1" lang="zh-CN" altLang="en-US" sz="2133" dirty="0">
                    <a:latin typeface="华文楷体" panose="02010600040101010101" pitchFamily="2" charset="-122"/>
                    <a:ea typeface="华文楷体" panose="02010600040101010101" pitchFamily="2" charset="-122"/>
                  </a:rPr>
                  <a:t>主要受销售收入和销售成本</a:t>
                </a:r>
                <a:r>
                  <a:rPr kumimoji="1" lang="zh-CN" altLang="en-US" sz="2133">
                    <a:latin typeface="华文楷体" panose="02010600040101010101" pitchFamily="2" charset="-122"/>
                    <a:ea typeface="华文楷体" panose="02010600040101010101" pitchFamily="2" charset="-122"/>
                  </a:rPr>
                  <a:t>的影响。</a:t>
                </a:r>
                <a:r>
                  <a:rPr kumimoji="1" lang="zh-CN" altLang="en-US" sz="2133" dirty="0">
                    <a:latin typeface="华文楷体" panose="02010600040101010101" pitchFamily="2" charset="-122"/>
                    <a:ea typeface="华文楷体" panose="02010600040101010101" pitchFamily="2" charset="-122"/>
                  </a:rPr>
                  <a:t>一般地，单位销售成本越低，销售净利率越高，而所得税率与销售净利率呈负相关。</a:t>
                </a:r>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r>
                  <a:rPr kumimoji="1" lang="zh-CN" altLang="en-US" sz="2133" dirty="0">
                    <a:latin typeface="华文楷体" panose="02010600040101010101" pitchFamily="2" charset="-122"/>
                    <a:ea typeface="华文楷体" panose="02010600040101010101" pitchFamily="2" charset="-122"/>
                  </a:rPr>
                  <a:t>销售</a:t>
                </a:r>
                <a14:m>
                  <m:oMath xmlns:m="http://schemas.openxmlformats.org/officeDocument/2006/math">
                    <m:r>
                      <a:rPr kumimoji="1" lang="zh-CN" altLang="en-US" sz="2133" i="1" dirty="0">
                        <a:latin typeface="Cambria Math" panose="02040503050406030204" pitchFamily="18" charset="0"/>
                        <a:ea typeface="华文楷体" panose="02010600040101010101" pitchFamily="2" charset="-122"/>
                      </a:rPr>
                      <m:t>净利率</m:t>
                    </m:r>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净利润</m:t>
                        </m:r>
                      </m:num>
                      <m:den>
                        <m:r>
                          <a:rPr kumimoji="1" lang="zh-CN" altLang="en-US" sz="2133">
                            <a:latin typeface="Cambria Math" panose="02040503050406030204" pitchFamily="18" charset="0"/>
                            <a:ea typeface="华文楷体" panose="02010600040101010101" pitchFamily="2" charset="-122"/>
                          </a:rPr>
                          <m:t>营业收入</m:t>
                        </m:r>
                      </m:den>
                    </m:f>
                  </m:oMath>
                </a14:m>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r>
                  <a:rPr kumimoji="1" lang="en-US" altLang="zh-CN" sz="2400" dirty="0">
                    <a:latin typeface="华文楷体" panose="02010600040101010101" pitchFamily="2" charset="-122"/>
                    <a:ea typeface="华文楷体" panose="02010600040101010101" pitchFamily="2" charset="-122"/>
                  </a:rPr>
                  <a:t>                  </a:t>
                </a:r>
                <a:r>
                  <a:rPr kumimoji="1" lang="zh-CN" altLang="en-US" sz="2400" dirty="0">
                    <a:latin typeface="华文楷体" panose="02010600040101010101" pitchFamily="2" charset="-122"/>
                    <a:ea typeface="华文楷体" panose="02010600040101010101" pitchFamily="2" charset="-122"/>
                  </a:rPr>
                  <a:t>＝</a:t>
                </a:r>
                <a:r>
                  <a:rPr kumimoji="1" lang="en-US" altLang="zh-CN" sz="2400" dirty="0">
                    <a:ea typeface="华文楷体" panose="02010600040101010101" pitchFamily="2" charset="-122"/>
                  </a:rPr>
                  <a:t> </a:t>
                </a:r>
                <a14:m>
                  <m:oMath xmlns:m="http://schemas.openxmlformats.org/officeDocument/2006/math">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i="1">
                            <a:latin typeface="Cambria Math" panose="02040503050406030204" pitchFamily="18" charset="0"/>
                            <a:ea typeface="华文楷体" panose="02010600040101010101" pitchFamily="2" charset="-122"/>
                          </a:rPr>
                          <m:t>营业收入</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营业成本</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销售费用</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管理费用</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财务费用</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其他利润</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所得税</m:t>
                        </m:r>
                      </m:num>
                      <m:den>
                        <m:r>
                          <a:rPr kumimoji="1" lang="zh-CN" altLang="en-US" sz="2133">
                            <a:latin typeface="Cambria Math" panose="02040503050406030204" pitchFamily="18" charset="0"/>
                            <a:ea typeface="华文楷体" panose="02010600040101010101" pitchFamily="2" charset="-122"/>
                          </a:rPr>
                          <m:t>营业收入</m:t>
                        </m:r>
                      </m:den>
                    </m:f>
                  </m:oMath>
                </a14:m>
                <a:endParaRPr kumimoji="1" lang="en-US" altLang="zh-CN" sz="2400" dirty="0">
                  <a:latin typeface="华文楷体" panose="02010600040101010101" pitchFamily="2" charset="-122"/>
                  <a:ea typeface="华文楷体" panose="02010600040101010101" pitchFamily="2" charset="-122"/>
                </a:endParaRPr>
              </a:p>
              <a:p>
                <a:pPr>
                  <a:lnSpc>
                    <a:spcPct val="150000"/>
                  </a:lnSpc>
                  <a:buClr>
                    <a:srgbClr val="7030A0"/>
                  </a:buClr>
                  <a:buFont typeface="Wingdings" panose="05000000000000000000" pitchFamily="2" charset="2"/>
                  <a:buChar char="u"/>
                </a:pPr>
                <a:endParaRPr kumimoji="1" lang="en-US" altLang="zh-CN" sz="2400"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mc:Choice>
        <mc:Fallback xmlns="">
          <p:sp>
            <p:nvSpPr>
              <p:cNvPr id="10" name="副标题 2">
                <a:extLst>
                  <a:ext uri="{FF2B5EF4-FFF2-40B4-BE49-F238E27FC236}">
                    <a16:creationId xmlns:a16="http://schemas.microsoft.com/office/drawing/2014/main" id="{EE34FB56-7B90-45D4-9A2C-67E5ECF36FF1}"/>
                  </a:ext>
                </a:extLst>
              </p:cNvPr>
              <p:cNvSpPr txBox="1">
                <a:spLocks noRot="1" noChangeAspect="1" noMove="1" noResize="1" noEditPoints="1" noAdjustHandles="1" noChangeArrowheads="1" noChangeShapeType="1" noTextEdit="1"/>
              </p:cNvSpPr>
              <p:nvPr/>
            </p:nvSpPr>
            <p:spPr>
              <a:xfrm>
                <a:off x="573567" y="1105550"/>
                <a:ext cx="10842947" cy="5188879"/>
              </a:xfrm>
              <a:prstGeom prst="rect">
                <a:avLst/>
              </a:prstGeom>
              <a:blipFill>
                <a:blip r:embed="rId2"/>
                <a:stretch>
                  <a:fillRect l="-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4934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57</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如何进行杜邦分析</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02</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0" name="副标题 2">
                <a:extLst>
                  <a:ext uri="{FF2B5EF4-FFF2-40B4-BE49-F238E27FC236}">
                    <a16:creationId xmlns:a16="http://schemas.microsoft.com/office/drawing/2014/main" id="{EE34FB56-7B90-45D4-9A2C-67E5ECF36FF1}"/>
                  </a:ext>
                </a:extLst>
              </p:cNvPr>
              <p:cNvSpPr txBox="1">
                <a:spLocks/>
              </p:cNvSpPr>
              <p:nvPr/>
            </p:nvSpPr>
            <p:spPr>
              <a:xfrm>
                <a:off x="553247" y="2116471"/>
                <a:ext cx="10842947" cy="3161650"/>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60000"/>
                  </a:lnSpc>
                  <a:buNone/>
                </a:pPr>
                <a:r>
                  <a:rPr kumimoji="1" lang="zh-CN" altLang="en-US" sz="2133" b="1" dirty="0">
                    <a:latin typeface="华文楷体" panose="02010600040101010101" pitchFamily="2" charset="-122"/>
                    <a:ea typeface="华文楷体" panose="02010600040101010101" pitchFamily="2" charset="-122"/>
                  </a:rPr>
                  <a:t>资产周转率：</a:t>
                </a:r>
                <a:r>
                  <a:rPr kumimoji="1" lang="zh-CN" altLang="en-US" sz="2133" dirty="0">
                    <a:latin typeface="华文楷体" panose="02010600040101010101" pitchFamily="2" charset="-122"/>
                    <a:ea typeface="华文楷体" panose="02010600040101010101" pitchFamily="2" charset="-122"/>
                  </a:rPr>
                  <a:t>反映运用资产以产生销售收入能力的指标。对资产周转率的分析，一般考虑各资产的各构成部分及其占用量，还可以通过流动资产周转率、存货周转率、应收帐款周转率等有关各资产组成部分使用效率的分析，判断影响资产周转的主要问题出在哪里。</a:t>
                </a:r>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r>
                  <a:rPr kumimoji="1" lang="zh-CN" altLang="en-US" sz="2133" dirty="0">
                    <a:latin typeface="华文楷体" panose="02010600040101010101" pitchFamily="2" charset="-122"/>
                    <a:ea typeface="华文楷体" panose="02010600040101010101" pitchFamily="2" charset="-122"/>
                  </a:rPr>
                  <a:t>资产周转率</a:t>
                </a:r>
                <a:r>
                  <a:rPr kumimoji="1" lang="en-US" altLang="zh-CN" sz="2133" dirty="0">
                    <a:latin typeface="华文楷体" panose="02010600040101010101" pitchFamily="2" charset="-122"/>
                    <a:ea typeface="华文楷体" panose="02010600040101010101" pitchFamily="2" charset="-122"/>
                  </a:rPr>
                  <a:t>=</a:t>
                </a:r>
                <a:r>
                  <a:rPr kumimoji="1" lang="en-US" altLang="zh-CN" sz="2133" dirty="0">
                    <a:ea typeface="华文楷体" panose="02010600040101010101" pitchFamily="2" charset="-122"/>
                  </a:rPr>
                  <a:t> </a:t>
                </a:r>
                <a14:m>
                  <m:oMath xmlns:m="http://schemas.openxmlformats.org/officeDocument/2006/math">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营业收入</m:t>
                        </m:r>
                      </m:num>
                      <m:den>
                        <m:r>
                          <a:rPr kumimoji="1" lang="zh-CN" altLang="en-US" sz="2133">
                            <a:latin typeface="Cambria Math" panose="02040503050406030204" pitchFamily="18" charset="0"/>
                            <a:ea typeface="华文楷体" panose="02010600040101010101" pitchFamily="2" charset="-122"/>
                          </a:rPr>
                          <m:t>总资产</m:t>
                        </m:r>
                      </m:den>
                    </m:f>
                  </m:oMath>
                </a14:m>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endParaRPr kumimoji="1" lang="en-US" altLang="zh-CN" sz="2400" dirty="0">
                  <a:latin typeface="华文楷体" panose="02010600040101010101" pitchFamily="2" charset="-122"/>
                  <a:ea typeface="华文楷体" panose="02010600040101010101" pitchFamily="2" charset="-122"/>
                </a:endParaRPr>
              </a:p>
              <a:p>
                <a:pPr>
                  <a:lnSpc>
                    <a:spcPct val="150000"/>
                  </a:lnSpc>
                  <a:buClr>
                    <a:srgbClr val="7030A0"/>
                  </a:buClr>
                  <a:buFont typeface="Wingdings" panose="05000000000000000000" pitchFamily="2" charset="2"/>
                  <a:buChar char="u"/>
                </a:pPr>
                <a:endParaRPr kumimoji="1" lang="en-US" altLang="zh-CN" sz="2400"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mc:Choice>
        <mc:Fallback xmlns="">
          <p:sp>
            <p:nvSpPr>
              <p:cNvPr id="10" name="副标题 2">
                <a:extLst>
                  <a:ext uri="{FF2B5EF4-FFF2-40B4-BE49-F238E27FC236}">
                    <a16:creationId xmlns:a16="http://schemas.microsoft.com/office/drawing/2014/main" id="{EE34FB56-7B90-45D4-9A2C-67E5ECF36FF1}"/>
                  </a:ext>
                </a:extLst>
              </p:cNvPr>
              <p:cNvSpPr txBox="1">
                <a:spLocks noRot="1" noChangeAspect="1" noMove="1" noResize="1" noEditPoints="1" noAdjustHandles="1" noChangeArrowheads="1" noChangeShapeType="1" noTextEdit="1"/>
              </p:cNvSpPr>
              <p:nvPr/>
            </p:nvSpPr>
            <p:spPr>
              <a:xfrm>
                <a:off x="553247" y="2116471"/>
                <a:ext cx="10842947" cy="3161650"/>
              </a:xfrm>
              <a:prstGeom prst="rect">
                <a:avLst/>
              </a:prstGeom>
              <a:blipFill>
                <a:blip r:embed="rId2"/>
                <a:stretch>
                  <a:fillRect l="-394"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8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58</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如何进行杜邦分析</a:t>
            </a: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02</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0" name="副标题 2">
                <a:extLst>
                  <a:ext uri="{FF2B5EF4-FFF2-40B4-BE49-F238E27FC236}">
                    <a16:creationId xmlns:a16="http://schemas.microsoft.com/office/drawing/2014/main" id="{EE34FB56-7B90-45D4-9A2C-67E5ECF36FF1}"/>
                  </a:ext>
                </a:extLst>
              </p:cNvPr>
              <p:cNvSpPr txBox="1">
                <a:spLocks/>
              </p:cNvSpPr>
              <p:nvPr/>
            </p:nvSpPr>
            <p:spPr>
              <a:xfrm>
                <a:off x="573567" y="1105550"/>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60000"/>
                  </a:lnSpc>
                  <a:buNone/>
                </a:pPr>
                <a:endParaRPr kumimoji="1" lang="en-US" altLang="zh-CN" sz="2133" dirty="0">
                  <a:latin typeface="华文楷体" panose="02010600040101010101" pitchFamily="2" charset="-122"/>
                  <a:ea typeface="华文楷体" panose="02010600040101010101" pitchFamily="2" charset="-122"/>
                </a:endParaRPr>
              </a:p>
              <a:p>
                <a:pPr marL="0" indent="0">
                  <a:lnSpc>
                    <a:spcPct val="190000"/>
                  </a:lnSpc>
                  <a:buNone/>
                </a:pPr>
                <a:r>
                  <a:rPr kumimoji="1" lang="zh-CN" altLang="en-US" sz="2133" b="1" dirty="0">
                    <a:latin typeface="华文楷体" panose="02010600040101010101" pitchFamily="2" charset="-122"/>
                    <a:ea typeface="华文楷体" panose="02010600040101010101" pitchFamily="2" charset="-122"/>
                  </a:rPr>
                  <a:t>权益乘数：</a:t>
                </a:r>
                <a:r>
                  <a:rPr kumimoji="1" lang="zh-CN" altLang="en-US" sz="2133" dirty="0">
                    <a:latin typeface="华文楷体" panose="02010600040101010101" pitchFamily="2" charset="-122"/>
                    <a:ea typeface="华文楷体" panose="02010600040101010101" pitchFamily="2" charset="-122"/>
                  </a:rPr>
                  <a:t>主要受资产负债率的影响，负债比例越大，权益乘数越高，这意味着公司能获得较多的杠杆利益，也意味着公司面临较大的风险。</a:t>
                </a:r>
                <a:endParaRPr kumimoji="1" lang="en-US" altLang="zh-CN" sz="2133" dirty="0">
                  <a:latin typeface="华文楷体" panose="02010600040101010101" pitchFamily="2" charset="-122"/>
                  <a:ea typeface="华文楷体" panose="02010600040101010101" pitchFamily="2" charset="-122"/>
                </a:endParaRPr>
              </a:p>
              <a:p>
                <a:pPr marL="0" indent="0">
                  <a:lnSpc>
                    <a:spcPct val="190000"/>
                  </a:lnSpc>
                  <a:buNone/>
                </a:pPr>
                <a:r>
                  <a:rPr kumimoji="1" lang="zh-CN" altLang="en-US" sz="2133" dirty="0">
                    <a:latin typeface="华文楷体" panose="02010600040101010101" pitchFamily="2" charset="-122"/>
                    <a:ea typeface="华文楷体" panose="02010600040101010101" pitchFamily="2" charset="-122"/>
                  </a:rPr>
                  <a:t>权益</a:t>
                </a:r>
                <a14:m>
                  <m:oMath xmlns:m="http://schemas.openxmlformats.org/officeDocument/2006/math">
                    <m:r>
                      <a:rPr kumimoji="1" lang="zh-CN" altLang="en-US" sz="2133" i="1" dirty="0">
                        <a:latin typeface="Cambria Math" panose="02040503050406030204" pitchFamily="18" charset="0"/>
                        <a:ea typeface="华文楷体" panose="02010600040101010101" pitchFamily="2" charset="-122"/>
                      </a:rPr>
                      <m:t>乘数</m:t>
                    </m:r>
                    <m:r>
                      <a:rPr kumimoji="1" lang="en-US" altLang="zh-CN" sz="2133">
                        <a:latin typeface="Cambria Math" panose="02040503050406030204" pitchFamily="18" charset="0"/>
                        <a:ea typeface="华文楷体" panose="02010600040101010101" pitchFamily="2" charset="-122"/>
                      </a:rPr>
                      <m:t>=</m:t>
                    </m:r>
                    <m:f>
                      <m:fPr>
                        <m:ctrlPr>
                          <a:rPr kumimoji="1" lang="en-US" altLang="zh-CN" sz="2133" i="1">
                            <a:latin typeface="Cambria Math" panose="02040503050406030204" pitchFamily="18" charset="0"/>
                            <a:ea typeface="华文楷体" panose="02010600040101010101" pitchFamily="2" charset="-122"/>
                          </a:rPr>
                        </m:ctrlPr>
                      </m:fPr>
                      <m:num>
                        <m:r>
                          <a:rPr kumimoji="1" lang="zh-CN" altLang="en-US" sz="2133">
                            <a:latin typeface="Cambria Math" panose="02040503050406030204" pitchFamily="18" charset="0"/>
                            <a:ea typeface="华文楷体" panose="02010600040101010101" pitchFamily="2" charset="-122"/>
                          </a:rPr>
                          <m:t>总资产</m:t>
                        </m:r>
                      </m:num>
                      <m:den>
                        <m:r>
                          <a:rPr kumimoji="1" lang="zh-CN" altLang="en-US" sz="2133">
                            <a:latin typeface="Cambria Math" panose="02040503050406030204" pitchFamily="18" charset="0"/>
                            <a:ea typeface="华文楷体" panose="02010600040101010101" pitchFamily="2" charset="-122"/>
                          </a:rPr>
                          <m:t>净资产</m:t>
                        </m:r>
                      </m:den>
                    </m:f>
                  </m:oMath>
                </a14:m>
                <a:r>
                  <a:rPr lang="en-US" altLang="zh-CN" sz="2133" dirty="0">
                    <a:latin typeface="华文楷体" panose="02010600040101010101" pitchFamily="2" charset="-122"/>
                    <a:ea typeface="华文楷体" panose="02010600040101010101" pitchFamily="2" charset="-122"/>
                  </a:rPr>
                  <a:t>=</a:t>
                </a:r>
                <a:r>
                  <a:rPr kumimoji="1" lang="en-US" altLang="zh-CN" sz="2133" dirty="0">
                    <a:latin typeface="华文楷体" panose="02010600040101010101" pitchFamily="2" charset="-122"/>
                    <a:ea typeface="华文楷体" panose="02010600040101010101" pitchFamily="2" charset="-122"/>
                  </a:rPr>
                  <a:t> </a:t>
                </a:r>
                <a14:m>
                  <m:oMath xmlns:m="http://schemas.openxmlformats.org/officeDocument/2006/math">
                    <m:f>
                      <m:fPr>
                        <m:ctrlPr>
                          <a:rPr kumimoji="1" lang="en-US" altLang="zh-CN" sz="2133" i="1">
                            <a:latin typeface="Cambria Math" panose="02040503050406030204" pitchFamily="18" charset="0"/>
                            <a:ea typeface="华文楷体" panose="02010600040101010101" pitchFamily="2" charset="-122"/>
                          </a:rPr>
                        </m:ctrlPr>
                      </m:fPr>
                      <m:num>
                        <m:r>
                          <a:rPr kumimoji="1" lang="en-US" altLang="zh-CN" sz="2133">
                            <a:latin typeface="Cambria Math" panose="02040503050406030204" pitchFamily="18" charset="0"/>
                            <a:ea typeface="华文楷体" panose="02010600040101010101" pitchFamily="2" charset="-122"/>
                          </a:rPr>
                          <m:t>1</m:t>
                        </m:r>
                      </m:num>
                      <m:den>
                        <m:r>
                          <a:rPr kumimoji="1" lang="en-US" altLang="zh-CN" sz="2133">
                            <a:latin typeface="Cambria Math" panose="02040503050406030204" pitchFamily="18" charset="0"/>
                            <a:ea typeface="华文楷体" panose="02010600040101010101" pitchFamily="2" charset="-122"/>
                          </a:rPr>
                          <m:t>1</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负债</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总资产</m:t>
                        </m:r>
                      </m:den>
                    </m:f>
                  </m:oMath>
                </a14:m>
                <a:r>
                  <a:rPr lang="en-US" altLang="zh-CN" sz="2133" dirty="0">
                    <a:latin typeface="华文楷体" panose="02010600040101010101" pitchFamily="2" charset="-122"/>
                    <a:ea typeface="华文楷体" panose="02010600040101010101" pitchFamily="2" charset="-122"/>
                  </a:rPr>
                  <a:t>=</a:t>
                </a:r>
                <a:r>
                  <a:rPr kumimoji="1" lang="en-US" altLang="zh-CN" sz="2133" dirty="0">
                    <a:latin typeface="华文楷体" panose="02010600040101010101" pitchFamily="2" charset="-122"/>
                    <a:ea typeface="华文楷体" panose="02010600040101010101" pitchFamily="2" charset="-122"/>
                  </a:rPr>
                  <a:t> </a:t>
                </a:r>
                <a14:m>
                  <m:oMath xmlns:m="http://schemas.openxmlformats.org/officeDocument/2006/math">
                    <m:f>
                      <m:fPr>
                        <m:ctrlPr>
                          <a:rPr kumimoji="1" lang="en-US" altLang="zh-CN" sz="2133" i="1">
                            <a:latin typeface="Cambria Math" panose="02040503050406030204" pitchFamily="18" charset="0"/>
                            <a:ea typeface="华文楷体" panose="02010600040101010101" pitchFamily="2" charset="-122"/>
                          </a:rPr>
                        </m:ctrlPr>
                      </m:fPr>
                      <m:num>
                        <m:r>
                          <a:rPr kumimoji="1" lang="en-US" altLang="zh-CN" sz="2133">
                            <a:latin typeface="Cambria Math" panose="02040503050406030204" pitchFamily="18" charset="0"/>
                            <a:ea typeface="华文楷体" panose="02010600040101010101" pitchFamily="2" charset="-122"/>
                          </a:rPr>
                          <m:t>1</m:t>
                        </m:r>
                      </m:num>
                      <m:den>
                        <m:r>
                          <a:rPr kumimoji="1" lang="en-US" altLang="zh-CN" sz="2133">
                            <a:latin typeface="Cambria Math" panose="02040503050406030204" pitchFamily="18" charset="0"/>
                            <a:ea typeface="华文楷体" panose="02010600040101010101" pitchFamily="2" charset="-122"/>
                          </a:rPr>
                          <m:t>1</m:t>
                        </m:r>
                        <m:r>
                          <a:rPr kumimoji="1" lang="en-US" altLang="zh-CN" sz="2133" i="1">
                            <a:latin typeface="Cambria Math" panose="02040503050406030204" pitchFamily="18" charset="0"/>
                            <a:ea typeface="华文楷体" panose="02010600040101010101" pitchFamily="2" charset="-122"/>
                          </a:rPr>
                          <m:t>−</m:t>
                        </m:r>
                        <m:r>
                          <a:rPr kumimoji="1" lang="zh-CN" altLang="en-US" sz="2133" i="1">
                            <a:latin typeface="Cambria Math" panose="02040503050406030204" pitchFamily="18" charset="0"/>
                            <a:ea typeface="华文楷体" panose="02010600040101010101" pitchFamily="2" charset="-122"/>
                          </a:rPr>
                          <m:t>资产负债率</m:t>
                        </m:r>
                      </m:den>
                    </m:f>
                  </m:oMath>
                </a14:m>
                <a:endParaRPr kumimoji="1" lang="en-US" altLang="zh-CN" sz="2133" dirty="0">
                  <a:latin typeface="华文楷体" panose="02010600040101010101" pitchFamily="2" charset="-122"/>
                  <a:ea typeface="华文楷体" panose="02010600040101010101" pitchFamily="2" charset="-122"/>
                </a:endParaRPr>
              </a:p>
              <a:p>
                <a:pPr marL="0" indent="0">
                  <a:lnSpc>
                    <a:spcPct val="150000"/>
                  </a:lnSpc>
                  <a:buClr>
                    <a:srgbClr val="7030A0"/>
                  </a:buClr>
                  <a:buNone/>
                </a:pPr>
                <a:endParaRPr kumimoji="1" lang="en-US" altLang="zh-CN" sz="2400" dirty="0">
                  <a:latin typeface="华文楷体" panose="02010600040101010101" pitchFamily="2" charset="-122"/>
                  <a:ea typeface="华文楷体" panose="02010600040101010101" pitchFamily="2" charset="-122"/>
                </a:endParaRPr>
              </a:p>
              <a:p>
                <a:pPr>
                  <a:lnSpc>
                    <a:spcPct val="150000"/>
                  </a:lnSpc>
                  <a:buClr>
                    <a:srgbClr val="7030A0"/>
                  </a:buClr>
                  <a:buFont typeface="Wingdings" panose="05000000000000000000" pitchFamily="2" charset="2"/>
                  <a:buChar char="u"/>
                </a:pPr>
                <a:endParaRPr kumimoji="1" lang="en-US" altLang="zh-CN" sz="2400"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mc:Choice>
        <mc:Fallback xmlns="">
          <p:sp>
            <p:nvSpPr>
              <p:cNvPr id="10" name="副标题 2">
                <a:extLst>
                  <a:ext uri="{FF2B5EF4-FFF2-40B4-BE49-F238E27FC236}">
                    <a16:creationId xmlns:a16="http://schemas.microsoft.com/office/drawing/2014/main" id="{EE34FB56-7B90-45D4-9A2C-67E5ECF36FF1}"/>
                  </a:ext>
                </a:extLst>
              </p:cNvPr>
              <p:cNvSpPr txBox="1">
                <a:spLocks noRot="1" noChangeAspect="1" noMove="1" noResize="1" noEditPoints="1" noAdjustHandles="1" noChangeArrowheads="1" noChangeShapeType="1" noTextEdit="1"/>
              </p:cNvSpPr>
              <p:nvPr/>
            </p:nvSpPr>
            <p:spPr>
              <a:xfrm>
                <a:off x="573567" y="1105550"/>
                <a:ext cx="10842947" cy="5188879"/>
              </a:xfrm>
              <a:prstGeom prst="rect">
                <a:avLst/>
              </a:prstGeom>
              <a:blipFill>
                <a:blip r:embed="rId2"/>
                <a:stretch>
                  <a:fillRect l="-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893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95E9BE-E4F4-5667-116A-0BA217C67097}"/>
              </a:ext>
            </a:extLst>
          </p:cNvPr>
          <p:cNvSpPr txBox="1"/>
          <p:nvPr/>
        </p:nvSpPr>
        <p:spPr>
          <a:xfrm>
            <a:off x="3143250" y="404814"/>
            <a:ext cx="5545138" cy="706437"/>
          </a:xfrm>
          <a:prstGeom prst="rect">
            <a:avLst/>
          </a:prstGeom>
          <a:noFill/>
          <a:ln>
            <a:solidFill>
              <a:schemeClr val="bg1"/>
            </a:solidFill>
          </a:ln>
        </p:spPr>
        <p:txBody>
          <a:bodyPr>
            <a:spAutoFit/>
          </a:bodyPr>
          <a:lstStyle/>
          <a:p>
            <a:pPr algn="ctr">
              <a:defRPr/>
            </a:pPr>
            <a:r>
              <a:rPr lang="zh-CN" altLang="zh-CN" sz="4000" dirty="0">
                <a:solidFill>
                  <a:schemeClr val="accent1"/>
                </a:solidFill>
                <a:latin typeface="+mn-ea"/>
              </a:rPr>
              <a:t>杜邦分析法基本原理图</a:t>
            </a:r>
          </a:p>
        </p:txBody>
      </p:sp>
      <p:pic>
        <p:nvPicPr>
          <p:cNvPr id="79875" name="Picture 2">
            <a:extLst>
              <a:ext uri="{FF2B5EF4-FFF2-40B4-BE49-F238E27FC236}">
                <a16:creationId xmlns:a16="http://schemas.microsoft.com/office/drawing/2014/main" id="{2F0C2AD4-1549-6ECF-318D-26F872927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6" y="1412876"/>
            <a:ext cx="756126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65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C936E2FB-B144-435A-BFCC-C72695C28122}"/>
              </a:ext>
            </a:extLst>
          </p:cNvPr>
          <p:cNvSpPr txBox="1">
            <a:spLocks noChangeArrowheads="1"/>
          </p:cNvSpPr>
          <p:nvPr/>
        </p:nvSpPr>
        <p:spPr bwMode="auto">
          <a:xfrm>
            <a:off x="2209800" y="16764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SzPct val="80000"/>
              <a:buFontTx/>
              <a:buNone/>
            </a:pPr>
            <a:r>
              <a:rPr lang="zh-CN" altLang="en-US" sz="2800">
                <a:solidFill>
                  <a:schemeClr val="tx1"/>
                </a:solidFill>
                <a:latin typeface="微软雅黑" panose="020B0503020204020204" pitchFamily="34" charset="-122"/>
                <a:ea typeface="微软雅黑" panose="020B0503020204020204" pitchFamily="34" charset="-122"/>
              </a:rPr>
              <a:t>财务报表分析，</a:t>
            </a:r>
            <a:r>
              <a:rPr lang="zh-CN" altLang="zh-CN" sz="2800">
                <a:solidFill>
                  <a:schemeClr val="tx1"/>
                </a:solidFill>
                <a:latin typeface="微软雅黑" panose="020B0503020204020204" pitchFamily="34" charset="-122"/>
                <a:ea typeface="微软雅黑" panose="020B0503020204020204" pitchFamily="34" charset="-122"/>
              </a:rPr>
              <a:t>是以财务报表及相关信息资料为依据，运用一系列专门的分析方法，对企业等经济组织过去、现在的财务状况、经营成果和现金流量等进行的分析与评价，从而为企业的投资者、债权人、管理者以及有关政府部门等会计信息使用者提供有用的决策支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5A1625F-ED19-4A20-99CB-1F3C82CBA7BE}"/>
              </a:ext>
            </a:extLst>
          </p:cNvPr>
          <p:cNvSpPr/>
          <p:nvPr/>
        </p:nvSpPr>
        <p:spPr>
          <a:xfrm>
            <a:off x="0" y="6475678"/>
            <a:ext cx="12192000" cy="3823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60</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案例分析</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rPr>
              <a:t>1</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03</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p:pic>
        <p:nvPicPr>
          <p:cNvPr id="14" name="图片 13">
            <a:extLst>
              <a:ext uri="{FF2B5EF4-FFF2-40B4-BE49-F238E27FC236}">
                <a16:creationId xmlns:a16="http://schemas.microsoft.com/office/drawing/2014/main" id="{EE692FDC-D789-4E86-B6D0-952AFB77BA28}"/>
              </a:ext>
            </a:extLst>
          </p:cNvPr>
          <p:cNvPicPr>
            <a:picLocks noChangeAspect="1"/>
          </p:cNvPicPr>
          <p:nvPr/>
        </p:nvPicPr>
        <p:blipFill>
          <a:blip r:embed="rId2"/>
          <a:stretch>
            <a:fillRect/>
          </a:stretch>
        </p:blipFill>
        <p:spPr>
          <a:xfrm>
            <a:off x="4288994" y="3314701"/>
            <a:ext cx="2540220" cy="1615580"/>
          </a:xfrm>
          <a:prstGeom prst="rect">
            <a:avLst/>
          </a:prstGeom>
        </p:spPr>
      </p:pic>
    </p:spTree>
    <p:extLst>
      <p:ext uri="{BB962C8B-B14F-4D97-AF65-F5344CB8AC3E}">
        <p14:creationId xmlns:p14="http://schemas.microsoft.com/office/powerpoint/2010/main" val="3182983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A2619BE-668D-4F21-ACFE-66494C5E05AB}"/>
              </a:ext>
            </a:extLst>
          </p:cNvPr>
          <p:cNvPicPr>
            <a:picLocks noChangeAspect="1"/>
          </p:cNvPicPr>
          <p:nvPr/>
        </p:nvPicPr>
        <p:blipFill>
          <a:blip r:embed="rId2"/>
          <a:stretch>
            <a:fillRect/>
          </a:stretch>
        </p:blipFill>
        <p:spPr>
          <a:xfrm>
            <a:off x="7994404" y="5565084"/>
            <a:ext cx="1493649" cy="548688"/>
          </a:xfrm>
          <a:prstGeom prst="rect">
            <a:avLst/>
          </a:prstGeom>
        </p:spPr>
      </p:pic>
      <p:pic>
        <p:nvPicPr>
          <p:cNvPr id="3" name="图片 2">
            <a:extLst>
              <a:ext uri="{FF2B5EF4-FFF2-40B4-BE49-F238E27FC236}">
                <a16:creationId xmlns:a16="http://schemas.microsoft.com/office/drawing/2014/main" id="{7734A38B-9454-E47E-BE49-66AE6FED0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20" y="1300480"/>
            <a:ext cx="8432800" cy="1704372"/>
          </a:xfrm>
          <a:prstGeom prst="rect">
            <a:avLst/>
          </a:prstGeom>
        </p:spPr>
      </p:pic>
      <p:pic>
        <p:nvPicPr>
          <p:cNvPr id="6" name="图片 5">
            <a:extLst>
              <a:ext uri="{FF2B5EF4-FFF2-40B4-BE49-F238E27FC236}">
                <a16:creationId xmlns:a16="http://schemas.microsoft.com/office/drawing/2014/main" id="{7C35F681-C4C1-F941-CA27-7BDF4D3A8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520" y="3102855"/>
            <a:ext cx="8432799" cy="1575646"/>
          </a:xfrm>
          <a:prstGeom prst="rect">
            <a:avLst/>
          </a:prstGeom>
        </p:spPr>
      </p:pic>
      <p:sp>
        <p:nvSpPr>
          <p:cNvPr id="10" name="矩形 9">
            <a:extLst>
              <a:ext uri="{FF2B5EF4-FFF2-40B4-BE49-F238E27FC236}">
                <a16:creationId xmlns:a16="http://schemas.microsoft.com/office/drawing/2014/main" id="{02C7DCC2-FDC2-488A-8D4E-52FF7CF7F0A2}"/>
              </a:ext>
            </a:extLst>
          </p:cNvPr>
          <p:cNvSpPr/>
          <p:nvPr/>
        </p:nvSpPr>
        <p:spPr>
          <a:xfrm>
            <a:off x="1747520" y="2627978"/>
            <a:ext cx="8432799" cy="37687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B337BDD-7C6F-05B9-26A9-27C694A60944}"/>
              </a:ext>
            </a:extLst>
          </p:cNvPr>
          <p:cNvSpPr/>
          <p:nvPr/>
        </p:nvSpPr>
        <p:spPr>
          <a:xfrm>
            <a:off x="1747520" y="4267897"/>
            <a:ext cx="8432799" cy="32442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00771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A2619BE-668D-4F21-ACFE-66494C5E05AB}"/>
              </a:ext>
            </a:extLst>
          </p:cNvPr>
          <p:cNvPicPr>
            <a:picLocks noChangeAspect="1"/>
          </p:cNvPicPr>
          <p:nvPr/>
        </p:nvPicPr>
        <p:blipFill>
          <a:blip r:embed="rId2"/>
          <a:stretch>
            <a:fillRect/>
          </a:stretch>
        </p:blipFill>
        <p:spPr>
          <a:xfrm>
            <a:off x="7994404" y="5565084"/>
            <a:ext cx="1493649" cy="548688"/>
          </a:xfrm>
          <a:prstGeom prst="rect">
            <a:avLst/>
          </a:prstGeom>
        </p:spPr>
      </p:pic>
      <p:grpSp>
        <p:nvGrpSpPr>
          <p:cNvPr id="22" name="组合 21">
            <a:extLst>
              <a:ext uri="{FF2B5EF4-FFF2-40B4-BE49-F238E27FC236}">
                <a16:creationId xmlns:a16="http://schemas.microsoft.com/office/drawing/2014/main" id="{1DC4264D-94AF-6DD3-C61E-F3BD7373B265}"/>
              </a:ext>
            </a:extLst>
          </p:cNvPr>
          <p:cNvGrpSpPr/>
          <p:nvPr/>
        </p:nvGrpSpPr>
        <p:grpSpPr>
          <a:xfrm>
            <a:off x="1981200" y="670560"/>
            <a:ext cx="8717280" cy="5181600"/>
            <a:chOff x="168098" y="436935"/>
            <a:chExt cx="6896454" cy="3983365"/>
          </a:xfrm>
        </p:grpSpPr>
        <p:pic>
          <p:nvPicPr>
            <p:cNvPr id="17" name="图片 16">
              <a:extLst>
                <a:ext uri="{FF2B5EF4-FFF2-40B4-BE49-F238E27FC236}">
                  <a16:creationId xmlns:a16="http://schemas.microsoft.com/office/drawing/2014/main" id="{83408052-0730-C948-487C-D3B6E5540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99" y="2292941"/>
              <a:ext cx="6871053" cy="2127359"/>
            </a:xfrm>
            <a:prstGeom prst="rect">
              <a:avLst/>
            </a:prstGeom>
          </p:spPr>
        </p:pic>
        <p:grpSp>
          <p:nvGrpSpPr>
            <p:cNvPr id="21" name="组合 20">
              <a:extLst>
                <a:ext uri="{FF2B5EF4-FFF2-40B4-BE49-F238E27FC236}">
                  <a16:creationId xmlns:a16="http://schemas.microsoft.com/office/drawing/2014/main" id="{EFDEEF9B-9334-67D5-E22F-42734A40E394}"/>
                </a:ext>
              </a:extLst>
            </p:cNvPr>
            <p:cNvGrpSpPr/>
            <p:nvPr/>
          </p:nvGrpSpPr>
          <p:grpSpPr>
            <a:xfrm>
              <a:off x="168098" y="436935"/>
              <a:ext cx="6877403" cy="3634864"/>
              <a:chOff x="168098" y="436935"/>
              <a:chExt cx="6877403" cy="3634864"/>
            </a:xfrm>
          </p:grpSpPr>
          <p:pic>
            <p:nvPicPr>
              <p:cNvPr id="15" name="图片 14">
                <a:extLst>
                  <a:ext uri="{FF2B5EF4-FFF2-40B4-BE49-F238E27FC236}">
                    <a16:creationId xmlns:a16="http://schemas.microsoft.com/office/drawing/2014/main" id="{014FA55E-4045-8726-0984-96870AA71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149" y="2281007"/>
                <a:ext cx="6858352" cy="1790792"/>
              </a:xfrm>
              <a:prstGeom prst="rect">
                <a:avLst/>
              </a:prstGeom>
            </p:spPr>
          </p:pic>
          <p:pic>
            <p:nvPicPr>
              <p:cNvPr id="8" name="图片 7">
                <a:extLst>
                  <a:ext uri="{FF2B5EF4-FFF2-40B4-BE49-F238E27FC236}">
                    <a16:creationId xmlns:a16="http://schemas.microsoft.com/office/drawing/2014/main" id="{4559BC0E-03AD-9E51-1FC5-C53A7768C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149" y="735400"/>
                <a:ext cx="6858352" cy="3029106"/>
              </a:xfrm>
              <a:prstGeom prst="rect">
                <a:avLst/>
              </a:prstGeom>
            </p:spPr>
          </p:pic>
          <p:pic>
            <p:nvPicPr>
              <p:cNvPr id="4" name="图片 3">
                <a:extLst>
                  <a:ext uri="{FF2B5EF4-FFF2-40B4-BE49-F238E27FC236}">
                    <a16:creationId xmlns:a16="http://schemas.microsoft.com/office/drawing/2014/main" id="{183BFC41-21DB-8242-25B0-DD79F9FF3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098" y="436935"/>
                <a:ext cx="6877403" cy="3029106"/>
              </a:xfrm>
              <a:prstGeom prst="rect">
                <a:avLst/>
              </a:prstGeom>
            </p:spPr>
          </p:pic>
        </p:grpSp>
      </p:grpSp>
      <p:sp>
        <p:nvSpPr>
          <p:cNvPr id="10" name="矩形 9">
            <a:extLst>
              <a:ext uri="{FF2B5EF4-FFF2-40B4-BE49-F238E27FC236}">
                <a16:creationId xmlns:a16="http://schemas.microsoft.com/office/drawing/2014/main" id="{02C7DCC2-FDC2-488A-8D4E-52FF7CF7F0A2}"/>
              </a:ext>
            </a:extLst>
          </p:cNvPr>
          <p:cNvSpPr/>
          <p:nvPr/>
        </p:nvSpPr>
        <p:spPr>
          <a:xfrm>
            <a:off x="2013307" y="4678501"/>
            <a:ext cx="8661092" cy="32059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B337BDD-7C6F-05B9-26A9-27C694A60944}"/>
              </a:ext>
            </a:extLst>
          </p:cNvPr>
          <p:cNvSpPr/>
          <p:nvPr/>
        </p:nvSpPr>
        <p:spPr>
          <a:xfrm>
            <a:off x="2013307" y="5487408"/>
            <a:ext cx="8661092" cy="31178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8729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A2619BE-668D-4F21-ACFE-66494C5E05AB}"/>
              </a:ext>
            </a:extLst>
          </p:cNvPr>
          <p:cNvPicPr>
            <a:picLocks noChangeAspect="1"/>
          </p:cNvPicPr>
          <p:nvPr/>
        </p:nvPicPr>
        <p:blipFill>
          <a:blip r:embed="rId3"/>
          <a:stretch>
            <a:fillRect/>
          </a:stretch>
        </p:blipFill>
        <p:spPr>
          <a:xfrm>
            <a:off x="7994404" y="5565084"/>
            <a:ext cx="1493649" cy="548688"/>
          </a:xfrm>
          <a:prstGeom prst="rect">
            <a:avLst/>
          </a:prstGeom>
        </p:spPr>
      </p:pic>
      <p:sp>
        <p:nvSpPr>
          <p:cNvPr id="4" name="副标题 2">
            <a:extLst>
              <a:ext uri="{FF2B5EF4-FFF2-40B4-BE49-F238E27FC236}">
                <a16:creationId xmlns:a16="http://schemas.microsoft.com/office/drawing/2014/main" id="{7D424ADD-7A4F-442F-8AD0-F32D2B80AD39}"/>
              </a:ext>
            </a:extLst>
          </p:cNvPr>
          <p:cNvSpPr txBox="1">
            <a:spLocks/>
          </p:cNvSpPr>
          <p:nvPr/>
        </p:nvSpPr>
        <p:spPr>
          <a:xfrm>
            <a:off x="573567" y="1105550"/>
            <a:ext cx="10842947" cy="518887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90000"/>
              </a:lnSpc>
              <a:buNone/>
            </a:pPr>
            <a:br>
              <a:rPr lang="zh-CN" altLang="en-US" sz="2133" dirty="0">
                <a:solidFill>
                  <a:srgbClr val="FF0000"/>
                </a:solidFill>
              </a:rPr>
            </a:br>
            <a:endParaRPr lang="zh-CN" altLang="en-US" sz="2133" dirty="0">
              <a:solidFill>
                <a:srgbClr val="FF0000"/>
              </a:solidFill>
            </a:endParaRPr>
          </a:p>
          <a:p>
            <a:pPr>
              <a:lnSpc>
                <a:spcPct val="150000"/>
              </a:lnSpc>
              <a:buClr>
                <a:srgbClr val="7030A0"/>
              </a:buClr>
              <a:buFont typeface="Wingdings" panose="05000000000000000000" pitchFamily="2" charset="2"/>
              <a:buChar char="u"/>
            </a:pPr>
            <a:endParaRPr kumimoji="1" lang="en-US" altLang="zh-CN" sz="2400" dirty="0">
              <a:latin typeface="华文楷体" panose="02010600040101010101" pitchFamily="2" charset="-122"/>
              <a:ea typeface="华文楷体" panose="02010600040101010101" pitchFamily="2" charset="-122"/>
            </a:endParaRPr>
          </a:p>
          <a:p>
            <a:pPr marL="0" indent="0">
              <a:buNone/>
            </a:pPr>
            <a:endParaRPr kumimoji="1" lang="en-US" altLang="zh-CN" sz="2133" dirty="0">
              <a:latin typeface="微软雅黑"/>
              <a:ea typeface="微软雅黑"/>
            </a:endParaRPr>
          </a:p>
        </p:txBody>
      </p:sp>
      <p:graphicFrame>
        <p:nvGraphicFramePr>
          <p:cNvPr id="2" name="表格 1">
            <a:extLst>
              <a:ext uri="{FF2B5EF4-FFF2-40B4-BE49-F238E27FC236}">
                <a16:creationId xmlns:a16="http://schemas.microsoft.com/office/drawing/2014/main" id="{E20C6ACA-F2C8-4193-8B49-D522480D36F1}"/>
              </a:ext>
            </a:extLst>
          </p:cNvPr>
          <p:cNvGraphicFramePr>
            <a:graphicFrameLocks noGrp="1"/>
          </p:cNvGraphicFramePr>
          <p:nvPr/>
        </p:nvGraphicFramePr>
        <p:xfrm>
          <a:off x="1640513" y="1242713"/>
          <a:ext cx="8128002" cy="247226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967673116"/>
                    </a:ext>
                  </a:extLst>
                </a:gridCol>
                <a:gridCol w="1354667">
                  <a:extLst>
                    <a:ext uri="{9D8B030D-6E8A-4147-A177-3AD203B41FA5}">
                      <a16:colId xmlns:a16="http://schemas.microsoft.com/office/drawing/2014/main" val="1194637001"/>
                    </a:ext>
                  </a:extLst>
                </a:gridCol>
                <a:gridCol w="1354667">
                  <a:extLst>
                    <a:ext uri="{9D8B030D-6E8A-4147-A177-3AD203B41FA5}">
                      <a16:colId xmlns:a16="http://schemas.microsoft.com/office/drawing/2014/main" val="862339281"/>
                    </a:ext>
                  </a:extLst>
                </a:gridCol>
                <a:gridCol w="1354667">
                  <a:extLst>
                    <a:ext uri="{9D8B030D-6E8A-4147-A177-3AD203B41FA5}">
                      <a16:colId xmlns:a16="http://schemas.microsoft.com/office/drawing/2014/main" val="1666241420"/>
                    </a:ext>
                  </a:extLst>
                </a:gridCol>
                <a:gridCol w="1354667">
                  <a:extLst>
                    <a:ext uri="{9D8B030D-6E8A-4147-A177-3AD203B41FA5}">
                      <a16:colId xmlns:a16="http://schemas.microsoft.com/office/drawing/2014/main" val="2668312678"/>
                    </a:ext>
                  </a:extLst>
                </a:gridCol>
                <a:gridCol w="1354667">
                  <a:extLst>
                    <a:ext uri="{9D8B030D-6E8A-4147-A177-3AD203B41FA5}">
                      <a16:colId xmlns:a16="http://schemas.microsoft.com/office/drawing/2014/main" val="2458981426"/>
                    </a:ext>
                  </a:extLst>
                </a:gridCol>
              </a:tblGrid>
              <a:tr h="494453">
                <a:tc>
                  <a:txBody>
                    <a:bodyPr/>
                    <a:lstStyle/>
                    <a:p>
                      <a:pPr algn="ctr" fontAlgn="b"/>
                      <a:r>
                        <a:rPr lang="zh-CN" altLang="en-US" sz="2100" b="0" i="0" u="none" strike="noStrike" dirty="0">
                          <a:effectLst/>
                          <a:latin typeface="华文楷体" panose="02010600040101010101" pitchFamily="2" charset="-122"/>
                          <a:ea typeface="华文楷体" panose="02010600040101010101" pitchFamily="2" charset="-122"/>
                        </a:rPr>
                        <a:t>财务数据</a:t>
                      </a:r>
                    </a:p>
                  </a:txBody>
                  <a:tcPr marL="10160" marR="10160" marT="10160" marB="0" anchor="b"/>
                </a:tc>
                <a:tc>
                  <a:txBody>
                    <a:bodyPr/>
                    <a:lstStyle/>
                    <a:p>
                      <a:pPr algn="ctr" fontAlgn="b"/>
                      <a:r>
                        <a:rPr lang="en-US" altLang="zh-CN" sz="2100" b="0" i="0" u="none" strike="noStrike" dirty="0">
                          <a:effectLst/>
                          <a:latin typeface="华文楷体" panose="02010600040101010101" pitchFamily="2" charset="-122"/>
                          <a:ea typeface="华文楷体" panose="02010600040101010101" pitchFamily="2" charset="-122"/>
                        </a:rPr>
                        <a:t>2017</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2018</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2019</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2020</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2021</a:t>
                      </a:r>
                    </a:p>
                  </a:txBody>
                  <a:tcPr marL="10160" marR="10160" marT="10160" marB="0" anchor="b"/>
                </a:tc>
                <a:extLst>
                  <a:ext uri="{0D108BD9-81ED-4DB2-BD59-A6C34878D82A}">
                    <a16:rowId xmlns:a16="http://schemas.microsoft.com/office/drawing/2014/main" val="4088231848"/>
                  </a:ext>
                </a:extLst>
              </a:tr>
              <a:tr h="494453">
                <a:tc>
                  <a:txBody>
                    <a:bodyPr/>
                    <a:lstStyle/>
                    <a:p>
                      <a:pPr algn="ctr" fontAlgn="b"/>
                      <a:r>
                        <a:rPr lang="zh-CN" altLang="en-US" sz="2100" b="0" i="0" u="none" strike="noStrike" dirty="0">
                          <a:effectLst/>
                          <a:latin typeface="华文楷体" panose="02010600040101010101" pitchFamily="2" charset="-122"/>
                          <a:ea typeface="华文楷体" panose="02010600040101010101" pitchFamily="2" charset="-122"/>
                        </a:rPr>
                        <a:t>销售收入</a:t>
                      </a:r>
                    </a:p>
                  </a:txBody>
                  <a:tcPr marL="10160" marR="10160" marT="10160" marB="0" anchor="b"/>
                </a:tc>
                <a:tc>
                  <a:txBody>
                    <a:bodyPr/>
                    <a:lstStyle/>
                    <a:p>
                      <a:pPr algn="ctr" fontAlgn="b"/>
                      <a:r>
                        <a:rPr lang="en-US" sz="2100" b="0" i="0" u="none" strike="noStrike" dirty="0">
                          <a:effectLst/>
                          <a:latin typeface="华文楷体" panose="02010600040101010101" pitchFamily="2" charset="-122"/>
                          <a:ea typeface="华文楷体" panose="02010600040101010101" pitchFamily="2" charset="-122"/>
                        </a:rPr>
                        <a:t>3623.32</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4620.2</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5768.88</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7458.02</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9515.92</a:t>
                      </a:r>
                    </a:p>
                  </a:txBody>
                  <a:tcPr marL="10160" marR="10160" marT="10160" marB="0" anchor="b"/>
                </a:tc>
                <a:extLst>
                  <a:ext uri="{0D108BD9-81ED-4DB2-BD59-A6C34878D82A}">
                    <a16:rowId xmlns:a16="http://schemas.microsoft.com/office/drawing/2014/main" val="3364159947"/>
                  </a:ext>
                </a:extLst>
              </a:tr>
              <a:tr h="494453">
                <a:tc>
                  <a:txBody>
                    <a:bodyPr/>
                    <a:lstStyle/>
                    <a:p>
                      <a:pPr algn="ctr" fontAlgn="b"/>
                      <a:r>
                        <a:rPr lang="zh-CN" altLang="en-US" sz="2100" b="0" i="0" u="none" strike="noStrike">
                          <a:effectLst/>
                          <a:latin typeface="华文楷体" panose="02010600040101010101" pitchFamily="2" charset="-122"/>
                          <a:ea typeface="华文楷体" panose="02010600040101010101" pitchFamily="2" charset="-122"/>
                        </a:rPr>
                        <a:t>净利润</a:t>
                      </a:r>
                    </a:p>
                  </a:txBody>
                  <a:tcPr marL="10160" marR="10160" marT="10160" marB="0" anchor="b"/>
                </a:tc>
                <a:tc>
                  <a:txBody>
                    <a:bodyPr/>
                    <a:lstStyle/>
                    <a:p>
                      <a:pPr algn="ctr" fontAlgn="b"/>
                      <a:r>
                        <a:rPr lang="en-US" sz="2100" b="0" i="0" u="none" strike="noStrike" dirty="0">
                          <a:effectLst/>
                          <a:latin typeface="华文楷体" panose="02010600040101010101" pitchFamily="2" charset="-122"/>
                          <a:ea typeface="华文楷体" panose="02010600040101010101" pitchFamily="2" charset="-122"/>
                        </a:rPr>
                        <a:t>-0.19 </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-28.01</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118.90</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493.37</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-44.67</a:t>
                      </a:r>
                    </a:p>
                  </a:txBody>
                  <a:tcPr marL="10160" marR="10160" marT="10160" marB="0" anchor="b"/>
                </a:tc>
                <a:extLst>
                  <a:ext uri="{0D108BD9-81ED-4DB2-BD59-A6C34878D82A}">
                    <a16:rowId xmlns:a16="http://schemas.microsoft.com/office/drawing/2014/main" val="2566226093"/>
                  </a:ext>
                </a:extLst>
              </a:tr>
              <a:tr h="494453">
                <a:tc>
                  <a:txBody>
                    <a:bodyPr/>
                    <a:lstStyle/>
                    <a:p>
                      <a:pPr algn="ctr" fontAlgn="b"/>
                      <a:r>
                        <a:rPr lang="zh-CN" altLang="en-US" sz="2100" b="0" i="0" u="none" strike="noStrike">
                          <a:effectLst/>
                          <a:latin typeface="华文楷体" panose="02010600040101010101" pitchFamily="2" charset="-122"/>
                          <a:ea typeface="华文楷体" panose="02010600040101010101" pitchFamily="2" charset="-122"/>
                        </a:rPr>
                        <a:t>净资产</a:t>
                      </a:r>
                    </a:p>
                  </a:txBody>
                  <a:tcPr marL="10160" marR="10160" marT="10160" marB="0" anchor="b"/>
                </a:tc>
                <a:tc>
                  <a:txBody>
                    <a:bodyPr/>
                    <a:lstStyle/>
                    <a:p>
                      <a:pPr algn="ctr" fontAlgn="b"/>
                      <a:r>
                        <a:rPr lang="en-US" sz="2100" b="0" i="0" u="none" strike="noStrike" dirty="0">
                          <a:effectLst/>
                          <a:latin typeface="华文楷体" panose="02010600040101010101" pitchFamily="2" charset="-122"/>
                          <a:ea typeface="华文楷体" panose="02010600040101010101" pitchFamily="2" charset="-122"/>
                        </a:rPr>
                        <a:t>523.89</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768.28</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1006.24</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2216.19</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2467.84</a:t>
                      </a:r>
                    </a:p>
                  </a:txBody>
                  <a:tcPr marL="10160" marR="10160" marT="10160" marB="0" anchor="b"/>
                </a:tc>
                <a:extLst>
                  <a:ext uri="{0D108BD9-81ED-4DB2-BD59-A6C34878D82A}">
                    <a16:rowId xmlns:a16="http://schemas.microsoft.com/office/drawing/2014/main" val="1258778729"/>
                  </a:ext>
                </a:extLst>
              </a:tr>
              <a:tr h="494453">
                <a:tc>
                  <a:txBody>
                    <a:bodyPr/>
                    <a:lstStyle/>
                    <a:p>
                      <a:pPr algn="ctr" fontAlgn="b"/>
                      <a:r>
                        <a:rPr lang="zh-CN" altLang="en-US" sz="2100" b="0" i="0" u="none" strike="noStrike">
                          <a:effectLst/>
                          <a:latin typeface="华文楷体" panose="02010600040101010101" pitchFamily="2" charset="-122"/>
                          <a:ea typeface="华文楷体" panose="02010600040101010101" pitchFamily="2" charset="-122"/>
                        </a:rPr>
                        <a:t>总资产</a:t>
                      </a:r>
                    </a:p>
                  </a:txBody>
                  <a:tcPr marL="10160" marR="10160" marT="10160" marB="0" anchor="b"/>
                </a:tc>
                <a:tc>
                  <a:txBody>
                    <a:bodyPr/>
                    <a:lstStyle/>
                    <a:p>
                      <a:pPr algn="ctr" fontAlgn="b"/>
                      <a:r>
                        <a:rPr lang="en-US" sz="2100" b="0" i="0" u="none" strike="noStrike" dirty="0">
                          <a:effectLst/>
                          <a:latin typeface="华文楷体" panose="02010600040101010101" pitchFamily="2" charset="-122"/>
                          <a:ea typeface="华文楷体" panose="02010600040101010101" pitchFamily="2" charset="-122"/>
                        </a:rPr>
                        <a:t>1840.55</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2091.65</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2597.24</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4222.88</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4965.07</a:t>
                      </a:r>
                    </a:p>
                  </a:txBody>
                  <a:tcPr marL="10160" marR="10160" marT="10160" marB="0" anchor="b"/>
                </a:tc>
                <a:extLst>
                  <a:ext uri="{0D108BD9-81ED-4DB2-BD59-A6C34878D82A}">
                    <a16:rowId xmlns:a16="http://schemas.microsoft.com/office/drawing/2014/main" val="1276025223"/>
                  </a:ext>
                </a:extLst>
              </a:tr>
            </a:tbl>
          </a:graphicData>
        </a:graphic>
      </p:graphicFrame>
      <p:graphicFrame>
        <p:nvGraphicFramePr>
          <p:cNvPr id="7" name="表格 6">
            <a:extLst>
              <a:ext uri="{FF2B5EF4-FFF2-40B4-BE49-F238E27FC236}">
                <a16:creationId xmlns:a16="http://schemas.microsoft.com/office/drawing/2014/main" id="{1CC639AF-6976-4189-B671-54DE3CA3AF78}"/>
              </a:ext>
            </a:extLst>
          </p:cNvPr>
          <p:cNvGraphicFramePr>
            <a:graphicFrameLocks noGrp="1"/>
          </p:cNvGraphicFramePr>
          <p:nvPr/>
        </p:nvGraphicFramePr>
        <p:xfrm>
          <a:off x="1640513" y="4096835"/>
          <a:ext cx="8128002" cy="247226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967673116"/>
                    </a:ext>
                  </a:extLst>
                </a:gridCol>
                <a:gridCol w="1354667">
                  <a:extLst>
                    <a:ext uri="{9D8B030D-6E8A-4147-A177-3AD203B41FA5}">
                      <a16:colId xmlns:a16="http://schemas.microsoft.com/office/drawing/2014/main" val="1194637001"/>
                    </a:ext>
                  </a:extLst>
                </a:gridCol>
                <a:gridCol w="1354667">
                  <a:extLst>
                    <a:ext uri="{9D8B030D-6E8A-4147-A177-3AD203B41FA5}">
                      <a16:colId xmlns:a16="http://schemas.microsoft.com/office/drawing/2014/main" val="862339281"/>
                    </a:ext>
                  </a:extLst>
                </a:gridCol>
                <a:gridCol w="1354667">
                  <a:extLst>
                    <a:ext uri="{9D8B030D-6E8A-4147-A177-3AD203B41FA5}">
                      <a16:colId xmlns:a16="http://schemas.microsoft.com/office/drawing/2014/main" val="503394843"/>
                    </a:ext>
                  </a:extLst>
                </a:gridCol>
                <a:gridCol w="1354667">
                  <a:extLst>
                    <a:ext uri="{9D8B030D-6E8A-4147-A177-3AD203B41FA5}">
                      <a16:colId xmlns:a16="http://schemas.microsoft.com/office/drawing/2014/main" val="1705812372"/>
                    </a:ext>
                  </a:extLst>
                </a:gridCol>
                <a:gridCol w="1354667">
                  <a:extLst>
                    <a:ext uri="{9D8B030D-6E8A-4147-A177-3AD203B41FA5}">
                      <a16:colId xmlns:a16="http://schemas.microsoft.com/office/drawing/2014/main" val="1018216869"/>
                    </a:ext>
                  </a:extLst>
                </a:gridCol>
              </a:tblGrid>
              <a:tr h="494453">
                <a:tc>
                  <a:txBody>
                    <a:bodyPr/>
                    <a:lstStyle/>
                    <a:p>
                      <a:pPr marL="0" algn="ctr" defTabSz="457200" rtl="0" eaLnBrk="1" fontAlgn="b" latinLnBrk="0" hangingPunct="1"/>
                      <a:r>
                        <a:rPr lang="zh-CN" altLang="en-US"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财务指标</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2017</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2018</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2019</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2020</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lt1"/>
                          </a:solidFill>
                          <a:effectLst/>
                          <a:latin typeface="华文楷体" panose="02010600040101010101" pitchFamily="2" charset="-122"/>
                          <a:ea typeface="华文楷体" panose="02010600040101010101" pitchFamily="2" charset="-122"/>
                          <a:cs typeface="+mn-cs"/>
                        </a:rPr>
                        <a:t>2021</a:t>
                      </a:r>
                    </a:p>
                  </a:txBody>
                  <a:tcPr marL="10160" marR="10160" marT="10160" marB="0" anchor="b"/>
                </a:tc>
                <a:extLst>
                  <a:ext uri="{0D108BD9-81ED-4DB2-BD59-A6C34878D82A}">
                    <a16:rowId xmlns:a16="http://schemas.microsoft.com/office/drawing/2014/main" val="4088231848"/>
                  </a:ext>
                </a:extLst>
              </a:tr>
              <a:tr h="494453">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ROE</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-0.04%</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-3.65%</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11.82%</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22.26%</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-1.81</a:t>
                      </a:r>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a:t>
                      </a:r>
                      <a:endPar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endParaRPr>
                    </a:p>
                  </a:txBody>
                  <a:tcPr marL="10160" marR="10160" marT="10160" marB="0" anchor="b"/>
                </a:tc>
                <a:extLst>
                  <a:ext uri="{0D108BD9-81ED-4DB2-BD59-A6C34878D82A}">
                    <a16:rowId xmlns:a16="http://schemas.microsoft.com/office/drawing/2014/main" val="3364159947"/>
                  </a:ext>
                </a:extLst>
              </a:tr>
              <a:tr h="494453">
                <a:tc>
                  <a:txBody>
                    <a:bodyPr/>
                    <a:lstStyle/>
                    <a:p>
                      <a:pPr marL="0" algn="ctr" defTabSz="457200" rtl="0" eaLnBrk="1" fontAlgn="b" latinLnBrk="0" hangingPunct="1"/>
                      <a:r>
                        <a:rPr lang="zh-CN" alt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销售净利率</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-0.01%</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-0.61%</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2.06%</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6.62%</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-0.47%</a:t>
                      </a:r>
                    </a:p>
                  </a:txBody>
                  <a:tcPr marL="10160" marR="10160" marT="10160" marB="0" anchor="b"/>
                </a:tc>
                <a:extLst>
                  <a:ext uri="{0D108BD9-81ED-4DB2-BD59-A6C34878D82A}">
                    <a16:rowId xmlns:a16="http://schemas.microsoft.com/office/drawing/2014/main" val="2566226093"/>
                  </a:ext>
                </a:extLst>
              </a:tr>
              <a:tr h="494453">
                <a:tc>
                  <a:txBody>
                    <a:bodyPr/>
                    <a:lstStyle/>
                    <a:p>
                      <a:pPr marL="0" algn="ctr" defTabSz="457200" rtl="0" eaLnBrk="1" fontAlgn="b" latinLnBrk="0" hangingPunct="1"/>
                      <a:r>
                        <a:rPr lang="zh-CN" alt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资产周转率</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1.97</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2.21</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2.22</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1.77</a:t>
                      </a:r>
                    </a:p>
                  </a:txBody>
                  <a:tcPr marL="10160" marR="10160" marT="10160" marB="0" anchor="b"/>
                </a:tc>
                <a:tc>
                  <a:txBody>
                    <a:bodyPr/>
                    <a:lstStyle/>
                    <a:p>
                      <a:pPr marL="0" algn="ctr" defTabSz="457200" rtl="0" eaLnBrk="1" fontAlgn="b" latinLnBrk="0" hangingPunct="1"/>
                      <a:r>
                        <a:rPr lang="en-US" altLang="zh-CN"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1.92</a:t>
                      </a:r>
                    </a:p>
                  </a:txBody>
                  <a:tcPr marL="10160" marR="10160" marT="10160" marB="0" anchor="b"/>
                </a:tc>
                <a:extLst>
                  <a:ext uri="{0D108BD9-81ED-4DB2-BD59-A6C34878D82A}">
                    <a16:rowId xmlns:a16="http://schemas.microsoft.com/office/drawing/2014/main" val="1258778729"/>
                  </a:ext>
                </a:extLst>
              </a:tr>
              <a:tr h="494453">
                <a:tc>
                  <a:txBody>
                    <a:bodyPr/>
                    <a:lstStyle/>
                    <a:p>
                      <a:pPr marL="0" algn="ctr" defTabSz="457200" rtl="0" eaLnBrk="1" fontAlgn="b" latinLnBrk="0" hangingPunct="1"/>
                      <a:r>
                        <a:rPr lang="zh-CN" altLang="en-US" sz="2100" b="0" i="0" u="none" strike="noStrike" kern="1200">
                          <a:solidFill>
                            <a:schemeClr val="tx1"/>
                          </a:solidFill>
                          <a:effectLst/>
                          <a:latin typeface="华文楷体" panose="02010600040101010101" pitchFamily="2" charset="-122"/>
                          <a:ea typeface="华文楷体" panose="02010600040101010101" pitchFamily="2" charset="-122"/>
                          <a:cs typeface="+mn-cs"/>
                        </a:rPr>
                        <a:t>权益乘数</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3.51</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2.72 </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2.58</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1.91</a:t>
                      </a:r>
                    </a:p>
                  </a:txBody>
                  <a:tcPr marL="10160" marR="10160" marT="10160" marB="0" anchor="b"/>
                </a:tc>
                <a:tc>
                  <a:txBody>
                    <a:bodyPr/>
                    <a:lstStyle/>
                    <a:p>
                      <a:pPr marL="0" algn="ctr" defTabSz="457200" rtl="0" eaLnBrk="1" fontAlgn="b" latinLnBrk="0" hangingPunct="1"/>
                      <a:r>
                        <a:rPr lang="en-US" sz="2100" b="0" i="0" u="none" strike="noStrike" kern="1200" dirty="0">
                          <a:solidFill>
                            <a:schemeClr val="tx1"/>
                          </a:solidFill>
                          <a:effectLst/>
                          <a:latin typeface="华文楷体" panose="02010600040101010101" pitchFamily="2" charset="-122"/>
                          <a:ea typeface="华文楷体" panose="02010600040101010101" pitchFamily="2" charset="-122"/>
                          <a:cs typeface="+mn-cs"/>
                        </a:rPr>
                        <a:t>2.01</a:t>
                      </a:r>
                    </a:p>
                  </a:txBody>
                  <a:tcPr marL="10160" marR="10160" marT="10160" marB="0" anchor="b"/>
                </a:tc>
                <a:extLst>
                  <a:ext uri="{0D108BD9-81ED-4DB2-BD59-A6C34878D82A}">
                    <a16:rowId xmlns:a16="http://schemas.microsoft.com/office/drawing/2014/main" val="1276025223"/>
                  </a:ext>
                </a:extLst>
              </a:tr>
            </a:tbl>
          </a:graphicData>
        </a:graphic>
      </p:graphicFrame>
    </p:spTree>
    <p:extLst>
      <p:ext uri="{BB962C8B-B14F-4D97-AF65-F5344CB8AC3E}">
        <p14:creationId xmlns:p14="http://schemas.microsoft.com/office/powerpoint/2010/main" val="210378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5A1625F-ED19-4A20-99CB-1F3C82CBA7BE}"/>
              </a:ext>
            </a:extLst>
          </p:cNvPr>
          <p:cNvSpPr/>
          <p:nvPr/>
        </p:nvSpPr>
        <p:spPr>
          <a:xfrm>
            <a:off x="0" y="6475678"/>
            <a:ext cx="12192000" cy="3823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5">
            <a:extLst>
              <a:ext uri="{FF2B5EF4-FFF2-40B4-BE49-F238E27FC236}">
                <a16:creationId xmlns:a16="http://schemas.microsoft.com/office/drawing/2014/main" id="{5278D3F9-8E7F-4754-B87B-A31C4CB98ECE}"/>
              </a:ext>
            </a:extLst>
          </p:cNvPr>
          <p:cNvSpPr>
            <a:spLocks noGrp="1"/>
          </p:cNvSpPr>
          <p:nvPr>
            <p:ph type="sldNum" sz="quarter" idx="4294967295"/>
          </p:nvPr>
        </p:nvSpPr>
        <p:spPr>
          <a:xfrm>
            <a:off x="8772650" y="6473515"/>
            <a:ext cx="2743200" cy="365125"/>
          </a:xfrm>
          <a:prstGeom prst="rect">
            <a:avLst/>
          </a:prstGeom>
        </p:spPr>
        <p:txBody>
          <a:bodyPr vert="horz" lIns="91440" tIns="45720" rIns="91440" bIns="45720" rtlCol="0" anchor="ctr"/>
          <a:lstStyle>
            <a:lvl1pPr algn="r">
              <a:defRPr sz="1200">
                <a:solidFill>
                  <a:schemeClr val="bg1"/>
                </a:solidFill>
              </a:defRPr>
            </a:lvl1pPr>
          </a:lstStyle>
          <a:p>
            <a:fld id="{CAB7BF6A-D12D-4920-9703-45575DC4ECE6}" type="slidenum">
              <a:rPr lang="zh-CN" altLang="en-US" smtClean="0"/>
              <a:pPr/>
              <a:t>64</a:t>
            </a:fld>
            <a:endParaRPr lang="zh-CN" altLang="en-US" dirty="0"/>
          </a:p>
        </p:txBody>
      </p:sp>
      <p:sp>
        <p:nvSpPr>
          <p:cNvPr id="19" name="标题占位符 1">
            <a:extLst>
              <a:ext uri="{FF2B5EF4-FFF2-40B4-BE49-F238E27FC236}">
                <a16:creationId xmlns:a16="http://schemas.microsoft.com/office/drawing/2014/main" id="{C8AACC32-8B8E-48EE-85EF-CB6470026E12}"/>
              </a:ext>
            </a:extLst>
          </p:cNvPr>
          <p:cNvSpPr txBox="1">
            <a:spLocks/>
          </p:cNvSpPr>
          <p:nvPr/>
        </p:nvSpPr>
        <p:spPr>
          <a:xfrm>
            <a:off x="1421883" y="503787"/>
            <a:ext cx="5233433" cy="524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案例分析</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rPr>
              <a:t>2</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标题占位符 1">
            <a:extLst>
              <a:ext uri="{FF2B5EF4-FFF2-40B4-BE49-F238E27FC236}">
                <a16:creationId xmlns:a16="http://schemas.microsoft.com/office/drawing/2014/main" id="{9830BB5F-4D46-40BB-B4E9-155DE7C47236}"/>
              </a:ext>
            </a:extLst>
          </p:cNvPr>
          <p:cNvSpPr txBox="1">
            <a:spLocks/>
          </p:cNvSpPr>
          <p:nvPr/>
        </p:nvSpPr>
        <p:spPr>
          <a:xfrm>
            <a:off x="658452" y="506408"/>
            <a:ext cx="661433" cy="52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kern="1200" spc="120" baseline="0" dirty="0">
                <a:solidFill>
                  <a:schemeClr val="accent1"/>
                </a:solidFill>
                <a:latin typeface="+mj-ea"/>
                <a:ea typeface="+mj-ea"/>
                <a:cs typeface="+mn-cs"/>
              </a:defRPr>
            </a:lvl1pPr>
          </a:lstStyle>
          <a:p>
            <a:pPr marL="0" indent="0" algn="ctr" defTabSz="914400" rtl="0" eaLnBrk="1" latinLnBrk="0" hangingPunct="1">
              <a:lnSpc>
                <a:spcPct val="110000"/>
              </a:lnSpc>
              <a:spcBef>
                <a:spcPts val="1000"/>
              </a:spcBef>
              <a:buFont typeface="Arial" panose="020B0604020202020204" pitchFamily="34" charset="0"/>
              <a:buNone/>
            </a:pPr>
            <a:r>
              <a:rPr lang="en-US" altLang="zh-CN" sz="2800" kern="1200" dirty="0">
                <a:solidFill>
                  <a:schemeClr val="bg1"/>
                </a:solidFill>
                <a:latin typeface="Arial" panose="020B0604020202020204" pitchFamily="34" charset="0"/>
                <a:ea typeface="+mn-ea"/>
                <a:cs typeface="Arial" panose="020B0604020202020204" pitchFamily="34" charset="0"/>
              </a:rPr>
              <a:t>03</a:t>
            </a:r>
            <a:endParaRPr lang="zh-CN" altLang="en-US" sz="2800" kern="1200" dirty="0">
              <a:solidFill>
                <a:schemeClr val="bg1"/>
              </a:solidFill>
              <a:latin typeface="Arial" panose="020B0604020202020204" pitchFamily="34" charset="0"/>
              <a:ea typeface="+mn-ea"/>
              <a:cs typeface="Arial" panose="020B0604020202020204" pitchFamily="34" charset="0"/>
            </a:endParaRPr>
          </a:p>
        </p:txBody>
      </p:sp>
      <p:sp>
        <p:nvSpPr>
          <p:cNvPr id="10" name="副标题 2">
            <a:extLst>
              <a:ext uri="{FF2B5EF4-FFF2-40B4-BE49-F238E27FC236}">
                <a16:creationId xmlns:a16="http://schemas.microsoft.com/office/drawing/2014/main" id="{CD7AD4E4-8CF6-454A-854B-6B4D7A6CD4D6}"/>
              </a:ext>
            </a:extLst>
          </p:cNvPr>
          <p:cNvSpPr txBox="1">
            <a:spLocks/>
          </p:cNvSpPr>
          <p:nvPr/>
        </p:nvSpPr>
        <p:spPr>
          <a:xfrm>
            <a:off x="775487" y="3054116"/>
            <a:ext cx="10028557" cy="74976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7030A0"/>
              </a:buClr>
              <a:buNone/>
            </a:pPr>
            <a:r>
              <a:rPr kumimoji="1" lang="zh-CN" altLang="en-US" b="1" dirty="0">
                <a:solidFill>
                  <a:srgbClr val="003BA0"/>
                </a:solidFill>
                <a:latin typeface="华文楷体" panose="02010600040101010101" pitchFamily="2" charset="-122"/>
                <a:ea typeface="华文楷体" panose="02010600040101010101" pitchFamily="2" charset="-122"/>
              </a:rPr>
              <a:t>案例</a:t>
            </a:r>
            <a:r>
              <a:rPr kumimoji="1" lang="en-US" altLang="zh-CN" b="1" dirty="0">
                <a:solidFill>
                  <a:srgbClr val="003BA0"/>
                </a:solidFill>
                <a:latin typeface="华文楷体" panose="02010600040101010101" pitchFamily="2" charset="-122"/>
                <a:ea typeface="华文楷体" panose="02010600040101010101" pitchFamily="2" charset="-122"/>
              </a:rPr>
              <a:t>2</a:t>
            </a:r>
            <a:r>
              <a:rPr kumimoji="1" lang="zh-CN" altLang="en-US" b="1" dirty="0">
                <a:solidFill>
                  <a:srgbClr val="003BA0"/>
                </a:solidFill>
                <a:latin typeface="华文楷体" panose="02010600040101010101" pitchFamily="2" charset="-122"/>
                <a:ea typeface="华文楷体" panose="02010600040101010101" pitchFamily="2" charset="-122"/>
              </a:rPr>
              <a:t>：如何针对行业进行杜邦分析</a:t>
            </a:r>
            <a:endParaRPr kumimoji="1" lang="en-US" altLang="zh-CN" b="1" dirty="0">
              <a:solidFill>
                <a:srgbClr val="003BA0"/>
              </a:solidFill>
              <a:latin typeface="华文楷体" panose="02010600040101010101" pitchFamily="2" charset="-122"/>
              <a:ea typeface="华文楷体" panose="02010600040101010101" pitchFamily="2" charset="-122"/>
            </a:endParaRPr>
          </a:p>
          <a:p>
            <a:pPr marL="0" indent="0">
              <a:buClr>
                <a:srgbClr val="7030A0"/>
              </a:buClr>
              <a:buNone/>
            </a:pPr>
            <a:endParaRPr kumimoji="1" lang="en-US" altLang="zh-CN" b="1" dirty="0">
              <a:solidFill>
                <a:srgbClr val="8E52A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12097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A2619BE-668D-4F21-ACFE-66494C5E05AB}"/>
              </a:ext>
            </a:extLst>
          </p:cNvPr>
          <p:cNvPicPr>
            <a:picLocks noChangeAspect="1"/>
          </p:cNvPicPr>
          <p:nvPr/>
        </p:nvPicPr>
        <p:blipFill>
          <a:blip r:embed="rId3"/>
          <a:stretch>
            <a:fillRect/>
          </a:stretch>
        </p:blipFill>
        <p:spPr>
          <a:xfrm>
            <a:off x="7994404" y="5565084"/>
            <a:ext cx="1493649" cy="548688"/>
          </a:xfrm>
          <a:prstGeom prst="rect">
            <a:avLst/>
          </a:prstGeom>
        </p:spPr>
      </p:pic>
      <p:pic>
        <p:nvPicPr>
          <p:cNvPr id="3" name="图片 2">
            <a:extLst>
              <a:ext uri="{FF2B5EF4-FFF2-40B4-BE49-F238E27FC236}">
                <a16:creationId xmlns:a16="http://schemas.microsoft.com/office/drawing/2014/main" id="{D02415FD-DB73-46DB-B31C-8B4AF4A6DC81}"/>
              </a:ext>
            </a:extLst>
          </p:cNvPr>
          <p:cNvPicPr>
            <a:picLocks noChangeAspect="1"/>
          </p:cNvPicPr>
          <p:nvPr/>
        </p:nvPicPr>
        <p:blipFill>
          <a:blip r:embed="rId4"/>
          <a:stretch>
            <a:fillRect/>
          </a:stretch>
        </p:blipFill>
        <p:spPr>
          <a:xfrm>
            <a:off x="1191409" y="288942"/>
            <a:ext cx="9803164" cy="5642109"/>
          </a:xfrm>
          <a:prstGeom prst="rect">
            <a:avLst/>
          </a:prstGeom>
        </p:spPr>
      </p:pic>
      <p:sp>
        <p:nvSpPr>
          <p:cNvPr id="6" name="矩形 5">
            <a:extLst>
              <a:ext uri="{FF2B5EF4-FFF2-40B4-BE49-F238E27FC236}">
                <a16:creationId xmlns:a16="http://schemas.microsoft.com/office/drawing/2014/main" id="{7A7BF3A7-0F79-4F5E-B55E-E7C66962AED6}"/>
              </a:ext>
            </a:extLst>
          </p:cNvPr>
          <p:cNvSpPr/>
          <p:nvPr/>
        </p:nvSpPr>
        <p:spPr>
          <a:xfrm>
            <a:off x="1191409" y="6062517"/>
            <a:ext cx="9803164" cy="707886"/>
          </a:xfrm>
          <a:prstGeom prst="rect">
            <a:avLst/>
          </a:prstGeom>
        </p:spPr>
        <p:txBody>
          <a:bodyPr wrap="square">
            <a:spAutoFit/>
          </a:bodyPr>
          <a:lstStyle/>
          <a:p>
            <a:r>
              <a:rPr kumimoji="1" lang="zh-CN" altLang="en-US" sz="2133" dirty="0">
                <a:latin typeface="华文楷体" panose="02010600040101010101" pitchFamily="2" charset="-122"/>
                <a:ea typeface="华文楷体" panose="02010600040101010101" pitchFamily="2" charset="-122"/>
              </a:rPr>
              <a:t>图：中国沪深</a:t>
            </a:r>
            <a:r>
              <a:rPr kumimoji="1" lang="en-US" altLang="zh-CN" sz="2133" dirty="0">
                <a:latin typeface="华文楷体" panose="02010600040101010101" pitchFamily="2" charset="-122"/>
                <a:ea typeface="华文楷体" panose="02010600040101010101" pitchFamily="2" charset="-122"/>
              </a:rPr>
              <a:t>A</a:t>
            </a:r>
            <a:r>
              <a:rPr kumimoji="1" lang="zh-CN" altLang="en-US" sz="2133" dirty="0">
                <a:latin typeface="华文楷体" panose="02010600040101010101" pitchFamily="2" charset="-122"/>
                <a:ea typeface="华文楷体" panose="02010600040101010101" pitchFamily="2" charset="-122"/>
              </a:rPr>
              <a:t>股</a:t>
            </a:r>
            <a:r>
              <a:rPr kumimoji="1" lang="en-US" altLang="zh-CN" sz="2133" dirty="0">
                <a:latin typeface="华文楷体" panose="02010600040101010101" pitchFamily="2" charset="-122"/>
                <a:ea typeface="华文楷体" panose="02010600040101010101" pitchFamily="2" charset="-122"/>
              </a:rPr>
              <a:t>2021</a:t>
            </a:r>
            <a:r>
              <a:rPr kumimoji="1" lang="zh-CN" altLang="en-US" sz="2133" dirty="0">
                <a:latin typeface="华文楷体" panose="02010600040101010101" pitchFamily="2" charset="-122"/>
                <a:ea typeface="华文楷体" panose="02010600040101010101" pitchFamily="2" charset="-122"/>
              </a:rPr>
              <a:t>年分行业</a:t>
            </a:r>
            <a:r>
              <a:rPr kumimoji="1" lang="en-US" altLang="zh-CN" sz="2133" dirty="0">
                <a:latin typeface="华文楷体" panose="02010600040101010101" pitchFamily="2" charset="-122"/>
                <a:ea typeface="华文楷体" panose="02010600040101010101" pitchFamily="2" charset="-122"/>
              </a:rPr>
              <a:t>ROE</a:t>
            </a:r>
            <a:r>
              <a:rPr kumimoji="1" lang="zh-CN" altLang="en-US" sz="2133" dirty="0">
                <a:latin typeface="华文楷体" panose="02010600040101010101" pitchFamily="2" charset="-122"/>
                <a:ea typeface="华文楷体" panose="02010600040101010101" pitchFamily="2" charset="-122"/>
              </a:rPr>
              <a:t>以及杜邦分析指标（行业分类标准：申万）</a:t>
            </a:r>
            <a:endParaRPr kumimoji="1" lang="en-US" altLang="zh-CN" sz="2133" dirty="0">
              <a:latin typeface="华文楷体" panose="02010600040101010101" pitchFamily="2" charset="-122"/>
              <a:ea typeface="华文楷体" panose="02010600040101010101" pitchFamily="2" charset="-122"/>
            </a:endParaRPr>
          </a:p>
          <a:p>
            <a:pPr algn="r"/>
            <a:r>
              <a:rPr kumimoji="1" lang="zh-CN" altLang="en-US" sz="1867" dirty="0">
                <a:latin typeface="华文楷体" panose="02010600040101010101" pitchFamily="2" charset="-122"/>
                <a:ea typeface="华文楷体" panose="02010600040101010101" pitchFamily="2" charset="-122"/>
              </a:rPr>
              <a:t>柱状图：左；折线图：右；数据来源：</a:t>
            </a:r>
            <a:r>
              <a:rPr kumimoji="1" lang="en-US" altLang="zh-CN" sz="1867" dirty="0">
                <a:latin typeface="华文楷体" panose="02010600040101010101" pitchFamily="2" charset="-122"/>
                <a:ea typeface="华文楷体" panose="02010600040101010101" pitchFamily="2" charset="-122"/>
              </a:rPr>
              <a:t>WIND</a:t>
            </a:r>
            <a:r>
              <a:rPr kumimoji="1" lang="zh-CN" altLang="en-US" sz="1867" dirty="0">
                <a:latin typeface="华文楷体" panose="02010600040101010101" pitchFamily="2" charset="-122"/>
                <a:ea typeface="华文楷体" panose="02010600040101010101" pitchFamily="2" charset="-122"/>
              </a:rPr>
              <a:t>数据库</a:t>
            </a:r>
            <a:endParaRPr lang="zh-CN" altLang="en-US" sz="2133" dirty="0"/>
          </a:p>
        </p:txBody>
      </p:sp>
    </p:spTree>
    <p:extLst>
      <p:ext uri="{BB962C8B-B14F-4D97-AF65-F5344CB8AC3E}">
        <p14:creationId xmlns:p14="http://schemas.microsoft.com/office/powerpoint/2010/main" val="3629876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495A4F-00CD-40BC-8F32-24DBB03930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3427" y="141394"/>
            <a:ext cx="9005147" cy="6575213"/>
          </a:xfrm>
          <a:prstGeom prst="rect">
            <a:avLst/>
          </a:prstGeom>
          <a:noFill/>
          <a:ln>
            <a:noFill/>
          </a:ln>
        </p:spPr>
      </p:pic>
    </p:spTree>
    <p:extLst>
      <p:ext uri="{BB962C8B-B14F-4D97-AF65-F5344CB8AC3E}">
        <p14:creationId xmlns:p14="http://schemas.microsoft.com/office/powerpoint/2010/main" val="31077711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0B5D8E-7215-FF9D-CFDD-7FBCCFDA0AA2}"/>
              </a:ext>
            </a:extLst>
          </p:cNvPr>
          <p:cNvSpPr/>
          <p:nvPr/>
        </p:nvSpPr>
        <p:spPr>
          <a:xfrm>
            <a:off x="2424113" y="1412876"/>
            <a:ext cx="7416800" cy="4062413"/>
          </a:xfrm>
          <a:prstGeom prst="rect">
            <a:avLst/>
          </a:prstGeom>
        </p:spPr>
        <p:txBody>
          <a:bodyPr>
            <a:spAutoFit/>
          </a:bodyPr>
          <a:lstStyle/>
          <a:p>
            <a:pPr>
              <a:lnSpc>
                <a:spcPct val="150000"/>
              </a:lnSpc>
              <a:buClr>
                <a:srgbClr val="C00000"/>
              </a:buClr>
              <a:defRPr/>
            </a:pPr>
            <a:r>
              <a:rPr lang="zh-CN" altLang="en-US" sz="3200" dirty="0">
                <a:latin typeface="微软雅黑" panose="020B0503020204020204" pitchFamily="34" charset="-122"/>
                <a:ea typeface="微软雅黑" panose="020B0503020204020204" pitchFamily="34" charset="-122"/>
              </a:rPr>
              <a:t>除财务信息外，财务报表分析时应关注：</a:t>
            </a:r>
            <a:endParaRPr lang="en-US" altLang="zh-CN" sz="3200" dirty="0">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p"/>
              <a:defRPr/>
            </a:pPr>
            <a:r>
              <a:rPr lang="zh-CN" altLang="zh-CN" sz="2800" dirty="0">
                <a:latin typeface="微软雅黑" panose="020B0503020204020204" pitchFamily="34" charset="-122"/>
                <a:ea typeface="微软雅黑" panose="020B0503020204020204" pitchFamily="34" charset="-122"/>
              </a:rPr>
              <a:t>财务报表附注信息</a:t>
            </a:r>
            <a:endParaRPr lang="en-US" altLang="zh-CN" sz="2800" dirty="0">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p"/>
              <a:defRPr/>
            </a:pPr>
            <a:r>
              <a:rPr lang="zh-CN" altLang="zh-CN" sz="2800" dirty="0">
                <a:latin typeface="微软雅黑" panose="020B0503020204020204" pitchFamily="34" charset="-122"/>
                <a:ea typeface="微软雅黑" panose="020B0503020204020204" pitchFamily="34" charset="-122"/>
              </a:rPr>
              <a:t>公司内部治理结构</a:t>
            </a:r>
            <a:endParaRPr lang="en-US" altLang="zh-CN" sz="2800" dirty="0">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p"/>
              <a:defRPr/>
            </a:pPr>
            <a:r>
              <a:rPr lang="zh-CN" altLang="zh-CN" sz="2800" dirty="0">
                <a:latin typeface="微软雅黑" panose="020B0503020204020204" pitchFamily="34" charset="-122"/>
                <a:ea typeface="微软雅黑" panose="020B0503020204020204" pitchFamily="34" charset="-122"/>
              </a:rPr>
              <a:t>外部行业特点</a:t>
            </a:r>
            <a:endParaRPr lang="en-US" altLang="zh-CN" sz="2800" dirty="0">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p"/>
              <a:defRPr/>
            </a:pPr>
            <a:r>
              <a:rPr lang="zh-CN" altLang="zh-CN" sz="2800" dirty="0">
                <a:latin typeface="微软雅黑" panose="020B0503020204020204" pitchFamily="34" charset="-122"/>
                <a:ea typeface="微软雅黑" panose="020B0503020204020204" pitchFamily="34" charset="-122"/>
              </a:rPr>
              <a:t>市场环境</a:t>
            </a:r>
            <a:endParaRPr lang="en-US" altLang="zh-CN" sz="2800" dirty="0">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p"/>
              <a:defRPr/>
            </a:pPr>
            <a:r>
              <a:rPr lang="zh-CN" altLang="zh-CN" sz="2800" dirty="0">
                <a:latin typeface="微软雅黑" panose="020B0503020204020204" pitchFamily="34" charset="-122"/>
                <a:ea typeface="微软雅黑" panose="020B0503020204020204" pitchFamily="34" charset="-122"/>
              </a:rPr>
              <a:t>宏观经济变化趋势</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标题 3">
            <a:extLst>
              <a:ext uri="{FF2B5EF4-FFF2-40B4-BE49-F238E27FC236}">
                <a16:creationId xmlns:a16="http://schemas.microsoft.com/office/drawing/2014/main" id="{FDD372F6-6601-E042-E0CD-DCA21C97E2B3}"/>
              </a:ext>
            </a:extLst>
          </p:cNvPr>
          <p:cNvSpPr>
            <a:spLocks noGrp="1"/>
          </p:cNvSpPr>
          <p:nvPr>
            <p:ph type="title"/>
          </p:nvPr>
        </p:nvSpPr>
        <p:spPr>
          <a:xfrm>
            <a:off x="2566989" y="912813"/>
            <a:ext cx="7596187" cy="1143000"/>
          </a:xfrm>
        </p:spPr>
        <p:txBody>
          <a:bodyPr/>
          <a:lstStyle/>
          <a:p>
            <a:pPr eaLnBrk="1" hangingPunct="1"/>
            <a:r>
              <a:rPr lang="zh-CN" altLang="en-US" sz="3200" b="1">
                <a:latin typeface="微软雅黑" panose="020B0503020204020204" pitchFamily="34" charset="-122"/>
                <a:ea typeface="微软雅黑" panose="020B0503020204020204" pitchFamily="34" charset="-122"/>
              </a:rPr>
              <a:t>成长能力</a:t>
            </a:r>
            <a:endParaRPr lang="zh-CN" altLang="zh-CN" sz="3200" b="1">
              <a:latin typeface="微软雅黑" panose="020B0503020204020204" pitchFamily="34" charset="-122"/>
              <a:ea typeface="微软雅黑" panose="020B0503020204020204" pitchFamily="34" charset="-122"/>
            </a:endParaRPr>
          </a:p>
        </p:txBody>
      </p:sp>
      <p:sp>
        <p:nvSpPr>
          <p:cNvPr id="145411" name="Rectangle 3">
            <a:extLst>
              <a:ext uri="{FF2B5EF4-FFF2-40B4-BE49-F238E27FC236}">
                <a16:creationId xmlns:a16="http://schemas.microsoft.com/office/drawing/2014/main" id="{40C7C4DE-28D4-FC41-B15F-6670979C70A9}"/>
              </a:ext>
            </a:extLst>
          </p:cNvPr>
          <p:cNvSpPr>
            <a:spLocks noGrp="1" noChangeArrowheads="1"/>
          </p:cNvSpPr>
          <p:nvPr>
            <p:ph idx="1"/>
          </p:nvPr>
        </p:nvSpPr>
        <p:spPr>
          <a:xfrm>
            <a:off x="2603500" y="1844675"/>
            <a:ext cx="7308850" cy="3803650"/>
          </a:xfrm>
        </p:spPr>
        <p:txBody>
          <a:bodyPr/>
          <a:lstStyle/>
          <a:p>
            <a:pPr eaLnBrk="1" hangingPunct="1">
              <a:buFont typeface="Wingdings 2" panose="05020102010507070707" pitchFamily="18" charset="2"/>
              <a:buNone/>
              <a:defRPr/>
            </a:pPr>
            <a:r>
              <a:rPr lang="zh-CN" altLang="en-US" dirty="0">
                <a:latin typeface="微软雅黑" panose="020B0503020204020204" pitchFamily="34" charset="-122"/>
                <a:ea typeface="微软雅黑" panose="020B0503020204020204" pitchFamily="34" charset="-122"/>
              </a:rPr>
              <a:t>主营业务增长率</a:t>
            </a:r>
            <a:endParaRPr lang="en-US" altLang="zh-CN" dirty="0">
              <a:latin typeface="微软雅黑" panose="020B0503020204020204" pitchFamily="34" charset="-122"/>
              <a:ea typeface="微软雅黑" panose="020B0503020204020204" pitchFamily="34" charset="-122"/>
            </a:endParaRPr>
          </a:p>
          <a:p>
            <a:pPr marL="0" indent="0">
              <a:spcBef>
                <a:spcPts val="0"/>
              </a:spcBef>
              <a:buNone/>
              <a:defRP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（本年主营业务收入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上年主营业务收入）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上年主营业务</a:t>
            </a:r>
            <a:endParaRPr lang="en-US"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endParaRPr lang="en-US"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r>
              <a:rPr lang="zh-CN" altLang="en-US" dirty="0">
                <a:latin typeface="微软雅黑" panose="020B0503020204020204" pitchFamily="34" charset="-122"/>
                <a:ea typeface="微软雅黑" panose="020B0503020204020204" pitchFamily="34" charset="-122"/>
              </a:rPr>
              <a:t>净利润增长率</a:t>
            </a:r>
            <a:endParaRPr lang="en-US"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（本年净利润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上年净利润）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上年净利润</a:t>
            </a:r>
            <a:endParaRPr lang="en-US" altLang="zh-CN" dirty="0">
              <a:latin typeface="微软雅黑" panose="020B0503020204020204" pitchFamily="34" charset="-122"/>
              <a:ea typeface="微软雅黑" panose="020B0503020204020204" pitchFamily="34" charset="-122"/>
            </a:endParaRPr>
          </a:p>
          <a:p>
            <a:pPr eaLnBrk="1" hangingPunct="1">
              <a:buFont typeface="Wingdings 2" panose="05020102010507070707" pitchFamily="18" charset="2"/>
              <a:buNone/>
              <a:defRP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标题 3">
            <a:extLst>
              <a:ext uri="{FF2B5EF4-FFF2-40B4-BE49-F238E27FC236}">
                <a16:creationId xmlns:a16="http://schemas.microsoft.com/office/drawing/2014/main" id="{1788E4B1-3C85-2B0F-60E4-26F35C455AE9}"/>
              </a:ext>
            </a:extLst>
          </p:cNvPr>
          <p:cNvSpPr>
            <a:spLocks noGrp="1"/>
          </p:cNvSpPr>
          <p:nvPr>
            <p:ph type="title"/>
          </p:nvPr>
        </p:nvSpPr>
        <p:spPr>
          <a:xfrm>
            <a:off x="2603500" y="620713"/>
            <a:ext cx="7596188" cy="1143000"/>
          </a:xfrm>
        </p:spPr>
        <p:txBody>
          <a:bodyPr/>
          <a:lstStyle/>
          <a:p>
            <a:pPr eaLnBrk="1" hangingPunct="1"/>
            <a:r>
              <a:rPr lang="zh-CN" altLang="en-US" sz="3200" b="1">
                <a:latin typeface="微软雅黑" panose="020B0503020204020204" pitchFamily="34" charset="-122"/>
                <a:ea typeface="微软雅黑" panose="020B0503020204020204" pitchFamily="34" charset="-122"/>
              </a:rPr>
              <a:t>资产质量</a:t>
            </a:r>
            <a:endParaRPr lang="zh-CN" altLang="zh-CN" sz="3200" b="1">
              <a:latin typeface="微软雅黑" panose="020B0503020204020204" pitchFamily="34" charset="-122"/>
              <a:ea typeface="微软雅黑" panose="020B0503020204020204" pitchFamily="34" charset="-122"/>
            </a:endParaRPr>
          </a:p>
        </p:txBody>
      </p:sp>
      <p:sp>
        <p:nvSpPr>
          <p:cNvPr id="86019" name="Rectangle 3">
            <a:extLst>
              <a:ext uri="{FF2B5EF4-FFF2-40B4-BE49-F238E27FC236}">
                <a16:creationId xmlns:a16="http://schemas.microsoft.com/office/drawing/2014/main" id="{034D3CEE-3627-EF42-FD34-5743FD3802E3}"/>
              </a:ext>
            </a:extLst>
          </p:cNvPr>
          <p:cNvSpPr>
            <a:spLocks noGrp="1" noChangeArrowheads="1"/>
          </p:cNvSpPr>
          <p:nvPr>
            <p:ph idx="1"/>
          </p:nvPr>
        </p:nvSpPr>
        <p:spPr>
          <a:xfrm>
            <a:off x="2620964" y="1341438"/>
            <a:ext cx="7559675" cy="5256212"/>
          </a:xfrm>
        </p:spPr>
        <p:txBody>
          <a:bodyPr>
            <a:normAutofit lnSpcReduction="10000"/>
          </a:bodyPr>
          <a:lstStyle/>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流动资产占比</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流动资产</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总资产</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货币资金占比</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货币资金</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流动资产</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货币资金</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总资产</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应收账款：账龄、坏账、周转率</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存货：存货跌价准备、周转率</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固定资产、在建工程</a:t>
            </a:r>
            <a:endParaRPr lang="en-US" altLang="zh-CN">
              <a:latin typeface="微软雅黑" panose="020B0503020204020204" pitchFamily="34" charset="-122"/>
              <a:ea typeface="微软雅黑" panose="020B0503020204020204" pitchFamily="34" charset="-122"/>
            </a:endParaRPr>
          </a:p>
          <a:p>
            <a:pPr eaLnBrk="1" hangingPunct="1">
              <a:lnSpc>
                <a:spcPct val="150000"/>
              </a:lnSpc>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商誉：构成、减值可能性</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6">
            <a:extLst>
              <a:ext uri="{FF2B5EF4-FFF2-40B4-BE49-F238E27FC236}">
                <a16:creationId xmlns:a16="http://schemas.microsoft.com/office/drawing/2014/main" id="{928B6D64-E5F7-FDDD-62CC-BB3DD3410A7D}"/>
              </a:ext>
            </a:extLst>
          </p:cNvPr>
          <p:cNvGrpSpPr>
            <a:grpSpLocks/>
          </p:cNvGrpSpPr>
          <p:nvPr/>
        </p:nvGrpSpPr>
        <p:grpSpPr bwMode="auto">
          <a:xfrm>
            <a:off x="3330575" y="485776"/>
            <a:ext cx="5645150" cy="2087563"/>
            <a:chOff x="5650" y="2078"/>
            <a:chExt cx="10457" cy="2999"/>
          </a:xfrm>
        </p:grpSpPr>
        <p:sp>
          <p:nvSpPr>
            <p:cNvPr id="30729" name="圆角矩形 9">
              <a:extLst>
                <a:ext uri="{FF2B5EF4-FFF2-40B4-BE49-F238E27FC236}">
                  <a16:creationId xmlns:a16="http://schemas.microsoft.com/office/drawing/2014/main" id="{E754B96E-4138-3646-9E3E-AD08116D7307}"/>
                </a:ext>
              </a:extLst>
            </p:cNvPr>
            <p:cNvSpPr>
              <a:spLocks noChangeArrowheads="1"/>
            </p:cNvSpPr>
            <p:nvPr/>
          </p:nvSpPr>
          <p:spPr bwMode="auto">
            <a:xfrm>
              <a:off x="5650" y="2078"/>
              <a:ext cx="6664" cy="1573"/>
            </a:xfrm>
            <a:custGeom>
              <a:avLst/>
              <a:gdLst>
                <a:gd name="T0" fmla="*/ 0 w 5328592"/>
                <a:gd name="T1" fmla="*/ 0 h 1184630"/>
                <a:gd name="T2" fmla="*/ 0 w 5328592"/>
                <a:gd name="T3" fmla="*/ 0 h 1184630"/>
                <a:gd name="T4" fmla="*/ 0 w 5328592"/>
                <a:gd name="T5" fmla="*/ 0 h 1184630"/>
                <a:gd name="T6" fmla="*/ 0 w 5328592"/>
                <a:gd name="T7" fmla="*/ 0 h 1184630"/>
                <a:gd name="T8" fmla="*/ 0 w 5328592"/>
                <a:gd name="T9" fmla="*/ 0 h 1184630"/>
                <a:gd name="T10" fmla="*/ 0 w 5328592"/>
                <a:gd name="T11" fmla="*/ 0 h 1184630"/>
                <a:gd name="T12" fmla="*/ 0 w 5328592"/>
                <a:gd name="T13" fmla="*/ 0 h 1184630"/>
                <a:gd name="T14" fmla="*/ 0 w 5328592"/>
                <a:gd name="T15" fmla="*/ 0 h 1184630"/>
                <a:gd name="T16" fmla="*/ 0 w 5328592"/>
                <a:gd name="T17" fmla="*/ 0 h 1184630"/>
                <a:gd name="T18" fmla="*/ 0 w 5328592"/>
                <a:gd name="T19" fmla="*/ 0 h 1184630"/>
                <a:gd name="T20" fmla="*/ 0 w 5328592"/>
                <a:gd name="T21" fmla="*/ 0 h 11846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28592"/>
                <a:gd name="T34" fmla="*/ 0 h 1184630"/>
                <a:gd name="T35" fmla="*/ 5328592 w 5328592"/>
                <a:gd name="T36" fmla="*/ 1184630 h 11846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28592" h="1184630">
                  <a:moveTo>
                    <a:pt x="4176464" y="0"/>
                  </a:moveTo>
                  <a:cubicBezTo>
                    <a:pt x="4812767" y="0"/>
                    <a:pt x="5328592" y="515825"/>
                    <a:pt x="5328592" y="1152128"/>
                  </a:cubicBezTo>
                  <a:lnTo>
                    <a:pt x="5326951" y="1184630"/>
                  </a:lnTo>
                  <a:lnTo>
                    <a:pt x="3025977" y="1184630"/>
                  </a:lnTo>
                  <a:cubicBezTo>
                    <a:pt x="3024487" y="1173855"/>
                    <a:pt x="3024336" y="1163009"/>
                    <a:pt x="3024336" y="1152128"/>
                  </a:cubicBezTo>
                  <a:lnTo>
                    <a:pt x="93304" y="1152128"/>
                  </a:lnTo>
                  <a:cubicBezTo>
                    <a:pt x="41774" y="1152128"/>
                    <a:pt x="0" y="1110354"/>
                    <a:pt x="0" y="1058824"/>
                  </a:cubicBezTo>
                  <a:lnTo>
                    <a:pt x="0" y="685619"/>
                  </a:lnTo>
                  <a:cubicBezTo>
                    <a:pt x="0" y="634089"/>
                    <a:pt x="41774" y="592315"/>
                    <a:pt x="93304" y="592315"/>
                  </a:cubicBezTo>
                  <a:lnTo>
                    <a:pt x="3169856" y="592315"/>
                  </a:lnTo>
                  <a:cubicBezTo>
                    <a:pt x="3366222" y="238884"/>
                    <a:pt x="3743446" y="0"/>
                    <a:pt x="4176464" y="0"/>
                  </a:cubicBezTo>
                  <a:close/>
                </a:path>
              </a:pathLst>
            </a:custGeom>
            <a:solidFill>
              <a:srgbClr val="FF0000"/>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endParaRPr lang="zh-CN" altLang="en-US"/>
            </a:p>
          </p:txBody>
        </p:sp>
        <p:sp>
          <p:nvSpPr>
            <p:cNvPr id="30730" name="圆角矩形 8">
              <a:extLst>
                <a:ext uri="{FF2B5EF4-FFF2-40B4-BE49-F238E27FC236}">
                  <a16:creationId xmlns:a16="http://schemas.microsoft.com/office/drawing/2014/main" id="{5101A05E-E9F8-5A8A-4969-7CDC2D4B7DBA}"/>
                </a:ext>
              </a:extLst>
            </p:cNvPr>
            <p:cNvSpPr>
              <a:spLocks noChangeArrowheads="1"/>
            </p:cNvSpPr>
            <p:nvPr/>
          </p:nvSpPr>
          <p:spPr bwMode="auto">
            <a:xfrm>
              <a:off x="9443" y="3445"/>
              <a:ext cx="6664" cy="1632"/>
            </a:xfrm>
            <a:custGeom>
              <a:avLst/>
              <a:gdLst>
                <a:gd name="T0" fmla="*/ 0 w 5328592"/>
                <a:gd name="T1" fmla="*/ 0 h 1184630"/>
                <a:gd name="T2" fmla="*/ 0 w 5328592"/>
                <a:gd name="T3" fmla="*/ 0 h 1184630"/>
                <a:gd name="T4" fmla="*/ 0 w 5328592"/>
                <a:gd name="T5" fmla="*/ 0 h 1184630"/>
                <a:gd name="T6" fmla="*/ 0 w 5328592"/>
                <a:gd name="T7" fmla="*/ 0 h 1184630"/>
                <a:gd name="T8" fmla="*/ 0 w 5328592"/>
                <a:gd name="T9" fmla="*/ 0 h 1184630"/>
                <a:gd name="T10" fmla="*/ 0 w 5328592"/>
                <a:gd name="T11" fmla="*/ 0 h 1184630"/>
                <a:gd name="T12" fmla="*/ 0 w 5328592"/>
                <a:gd name="T13" fmla="*/ 0 h 1184630"/>
                <a:gd name="T14" fmla="*/ 0 w 5328592"/>
                <a:gd name="T15" fmla="*/ 0 h 1184630"/>
                <a:gd name="T16" fmla="*/ 0 w 5328592"/>
                <a:gd name="T17" fmla="*/ 0 h 1184630"/>
                <a:gd name="T18" fmla="*/ 0 w 5328592"/>
                <a:gd name="T19" fmla="*/ 0 h 1184630"/>
                <a:gd name="T20" fmla="*/ 0 w 5328592"/>
                <a:gd name="T21" fmla="*/ 0 h 11846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28592"/>
                <a:gd name="T34" fmla="*/ 0 h 1184630"/>
                <a:gd name="T35" fmla="*/ 5328592 w 5328592"/>
                <a:gd name="T36" fmla="*/ 1184630 h 11846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28592" h="1184630">
                  <a:moveTo>
                    <a:pt x="1641" y="0"/>
                  </a:moveTo>
                  <a:lnTo>
                    <a:pt x="2037520" y="0"/>
                  </a:lnTo>
                  <a:lnTo>
                    <a:pt x="2302615" y="0"/>
                  </a:lnTo>
                  <a:lnTo>
                    <a:pt x="5235288" y="0"/>
                  </a:lnTo>
                  <a:cubicBezTo>
                    <a:pt x="5286818" y="0"/>
                    <a:pt x="5328592" y="41774"/>
                    <a:pt x="5328592" y="93304"/>
                  </a:cubicBezTo>
                  <a:lnTo>
                    <a:pt x="5328592" y="466509"/>
                  </a:lnTo>
                  <a:cubicBezTo>
                    <a:pt x="5328592" y="518039"/>
                    <a:pt x="5286818" y="559813"/>
                    <a:pt x="5235288" y="559813"/>
                  </a:cubicBezTo>
                  <a:lnTo>
                    <a:pt x="2175732" y="559813"/>
                  </a:lnTo>
                  <a:cubicBezTo>
                    <a:pt x="1985125" y="931086"/>
                    <a:pt x="1598235" y="1184630"/>
                    <a:pt x="1152128" y="1184630"/>
                  </a:cubicBezTo>
                  <a:cubicBezTo>
                    <a:pt x="515825" y="1184630"/>
                    <a:pt x="0" y="668805"/>
                    <a:pt x="0" y="32502"/>
                  </a:cubicBezTo>
                  <a:cubicBezTo>
                    <a:pt x="0" y="21621"/>
                    <a:pt x="151" y="10775"/>
                    <a:pt x="1641" y="0"/>
                  </a:cubicBezTo>
                  <a:close/>
                </a:path>
              </a:pathLst>
            </a:custGeom>
            <a:solidFill>
              <a:srgbClr val="FF6600"/>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endParaRPr lang="zh-CN" altLang="en-US"/>
            </a:p>
          </p:txBody>
        </p:sp>
        <p:grpSp>
          <p:nvGrpSpPr>
            <p:cNvPr id="30731" name="组合 16">
              <a:extLst>
                <a:ext uri="{FF2B5EF4-FFF2-40B4-BE49-F238E27FC236}">
                  <a16:creationId xmlns:a16="http://schemas.microsoft.com/office/drawing/2014/main" id="{A4E3E7FE-49DF-6A81-EF55-802FD7641EDE}"/>
                </a:ext>
              </a:extLst>
            </p:cNvPr>
            <p:cNvGrpSpPr>
              <a:grpSpLocks/>
            </p:cNvGrpSpPr>
            <p:nvPr/>
          </p:nvGrpSpPr>
          <p:grpSpPr bwMode="auto">
            <a:xfrm>
              <a:off x="9710" y="2283"/>
              <a:ext cx="2343" cy="2367"/>
              <a:chOff x="2968288" y="1113746"/>
              <a:chExt cx="1488055" cy="1502950"/>
            </a:xfrm>
          </p:grpSpPr>
          <p:sp>
            <p:nvSpPr>
              <p:cNvPr id="30733" name="椭圆 1">
                <a:extLst>
                  <a:ext uri="{FF2B5EF4-FFF2-40B4-BE49-F238E27FC236}">
                    <a16:creationId xmlns:a16="http://schemas.microsoft.com/office/drawing/2014/main" id="{F7D1ED1A-EB78-200C-3B95-0FBDC53D3BF1}"/>
                  </a:ext>
                </a:extLst>
              </p:cNvPr>
              <p:cNvSpPr>
                <a:spLocks noChangeArrowheads="1"/>
              </p:cNvSpPr>
              <p:nvPr/>
            </p:nvSpPr>
            <p:spPr bwMode="auto">
              <a:xfrm>
                <a:off x="2968288" y="1113746"/>
                <a:ext cx="1487881" cy="763554"/>
              </a:xfrm>
              <a:custGeom>
                <a:avLst/>
                <a:gdLst>
                  <a:gd name="T0" fmla="*/ 129339 w 2304256"/>
                  <a:gd name="T1" fmla="*/ 0 h 1184630"/>
                  <a:gd name="T2" fmla="*/ 258677 w 2304256"/>
                  <a:gd name="T3" fmla="*/ 128164 h 1184630"/>
                  <a:gd name="T4" fmla="*/ 258493 w 2304256"/>
                  <a:gd name="T5" fmla="*/ 131780 h 1184630"/>
                  <a:gd name="T6" fmla="*/ 184 w 2304256"/>
                  <a:gd name="T7" fmla="*/ 131780 h 1184630"/>
                  <a:gd name="T8" fmla="*/ 0 w 2304256"/>
                  <a:gd name="T9" fmla="*/ 128164 h 1184630"/>
                  <a:gd name="T10" fmla="*/ 129339 w 2304256"/>
                  <a:gd name="T11" fmla="*/ 0 h 1184630"/>
                  <a:gd name="T12" fmla="*/ 0 60000 65536"/>
                  <a:gd name="T13" fmla="*/ 0 60000 65536"/>
                  <a:gd name="T14" fmla="*/ 0 60000 65536"/>
                  <a:gd name="T15" fmla="*/ 0 60000 65536"/>
                  <a:gd name="T16" fmla="*/ 0 60000 65536"/>
                  <a:gd name="T17" fmla="*/ 0 60000 65536"/>
                  <a:gd name="T18" fmla="*/ 0 w 2304256"/>
                  <a:gd name="T19" fmla="*/ 0 h 1184630"/>
                  <a:gd name="T20" fmla="*/ 2304256 w 2304256"/>
                  <a:gd name="T21" fmla="*/ 1184630 h 1184630"/>
                </a:gdLst>
                <a:ahLst/>
                <a:cxnLst>
                  <a:cxn ang="T12">
                    <a:pos x="T0" y="T1"/>
                  </a:cxn>
                  <a:cxn ang="T13">
                    <a:pos x="T2" y="T3"/>
                  </a:cxn>
                  <a:cxn ang="T14">
                    <a:pos x="T4" y="T5"/>
                  </a:cxn>
                  <a:cxn ang="T15">
                    <a:pos x="T6" y="T7"/>
                  </a:cxn>
                  <a:cxn ang="T16">
                    <a:pos x="T8" y="T9"/>
                  </a:cxn>
                  <a:cxn ang="T17">
                    <a:pos x="T10" y="T11"/>
                  </a:cxn>
                </a:cxnLst>
                <a:rect l="T18" t="T19" r="T20" b="T21"/>
                <a:pathLst>
                  <a:path w="2304256" h="1184630">
                    <a:moveTo>
                      <a:pt x="1152128" y="0"/>
                    </a:moveTo>
                    <a:cubicBezTo>
                      <a:pt x="1788431" y="0"/>
                      <a:pt x="2304256" y="515825"/>
                      <a:pt x="2304256" y="1152128"/>
                    </a:cubicBezTo>
                    <a:lnTo>
                      <a:pt x="2302615" y="1184630"/>
                    </a:lnTo>
                    <a:lnTo>
                      <a:pt x="1641" y="1184630"/>
                    </a:lnTo>
                    <a:cubicBezTo>
                      <a:pt x="151" y="1173855"/>
                      <a:pt x="0" y="1163009"/>
                      <a:pt x="0" y="1152128"/>
                    </a:cubicBezTo>
                    <a:cubicBezTo>
                      <a:pt x="0" y="515825"/>
                      <a:pt x="515825" y="0"/>
                      <a:pt x="1152128" y="0"/>
                    </a:cubicBezTo>
                    <a:close/>
                  </a:path>
                </a:pathLst>
              </a:custGeom>
              <a:solidFill>
                <a:srgbClr val="FE3838"/>
              </a:solidFill>
              <a:ln w="25400">
                <a:solidFill>
                  <a:srgbClr val="999999"/>
                </a:solidFill>
                <a:miter lim="800000"/>
                <a:headEnd/>
                <a:tailEnd/>
              </a:ln>
            </p:spPr>
            <p:txBody>
              <a:bodyPr anchor="ctr"/>
              <a:lstStyle/>
              <a:p>
                <a:endParaRPr lang="zh-CN" altLang="en-US"/>
              </a:p>
            </p:txBody>
          </p:sp>
          <p:sp>
            <p:nvSpPr>
              <p:cNvPr id="30734" name="椭圆 1">
                <a:extLst>
                  <a:ext uri="{FF2B5EF4-FFF2-40B4-BE49-F238E27FC236}">
                    <a16:creationId xmlns:a16="http://schemas.microsoft.com/office/drawing/2014/main" id="{A1FD7352-D94B-91FC-97B3-51D34F39902A}"/>
                  </a:ext>
                </a:extLst>
              </p:cNvPr>
              <p:cNvSpPr>
                <a:spLocks noChangeArrowheads="1"/>
              </p:cNvSpPr>
              <p:nvPr/>
            </p:nvSpPr>
            <p:spPr bwMode="auto">
              <a:xfrm flipV="1">
                <a:off x="2968323" y="1853173"/>
                <a:ext cx="1488020" cy="763523"/>
              </a:xfrm>
              <a:custGeom>
                <a:avLst/>
                <a:gdLst>
                  <a:gd name="T0" fmla="*/ 184 w 2304256"/>
                  <a:gd name="T1" fmla="*/ 131759 h 1184630"/>
                  <a:gd name="T2" fmla="*/ 0 w 2304256"/>
                  <a:gd name="T3" fmla="*/ 128144 h 1184630"/>
                  <a:gd name="T4" fmla="*/ 129387 w 2304256"/>
                  <a:gd name="T5" fmla="*/ 0 h 1184630"/>
                  <a:gd name="T6" fmla="*/ 258774 w 2304256"/>
                  <a:gd name="T7" fmla="*/ 128144 h 1184630"/>
                  <a:gd name="T8" fmla="*/ 258590 w 2304256"/>
                  <a:gd name="T9" fmla="*/ 131759 h 1184630"/>
                  <a:gd name="T10" fmla="*/ 0 60000 65536"/>
                  <a:gd name="T11" fmla="*/ 0 60000 65536"/>
                  <a:gd name="T12" fmla="*/ 0 60000 65536"/>
                  <a:gd name="T13" fmla="*/ 0 60000 65536"/>
                  <a:gd name="T14" fmla="*/ 0 60000 65536"/>
                  <a:gd name="T15" fmla="*/ 0 w 2304256"/>
                  <a:gd name="T16" fmla="*/ 0 h 1184630"/>
                  <a:gd name="T17" fmla="*/ 2304256 w 2304256"/>
                  <a:gd name="T18" fmla="*/ 1184630 h 1184630"/>
                </a:gdLst>
                <a:ahLst/>
                <a:cxnLst>
                  <a:cxn ang="T10">
                    <a:pos x="T0" y="T1"/>
                  </a:cxn>
                  <a:cxn ang="T11">
                    <a:pos x="T2" y="T3"/>
                  </a:cxn>
                  <a:cxn ang="T12">
                    <a:pos x="T4" y="T5"/>
                  </a:cxn>
                  <a:cxn ang="T13">
                    <a:pos x="T6" y="T7"/>
                  </a:cxn>
                  <a:cxn ang="T14">
                    <a:pos x="T8" y="T9"/>
                  </a:cxn>
                </a:cxnLst>
                <a:rect l="T15" t="T16" r="T17" b="T18"/>
                <a:pathLst>
                  <a:path w="2304256" h="1184630">
                    <a:moveTo>
                      <a:pt x="1641" y="1184630"/>
                    </a:moveTo>
                    <a:cubicBezTo>
                      <a:pt x="151" y="1173855"/>
                      <a:pt x="0" y="1163009"/>
                      <a:pt x="0" y="1152128"/>
                    </a:cubicBezTo>
                    <a:cubicBezTo>
                      <a:pt x="0" y="515825"/>
                      <a:pt x="515825" y="0"/>
                      <a:pt x="1152128" y="0"/>
                    </a:cubicBezTo>
                    <a:cubicBezTo>
                      <a:pt x="1788431" y="0"/>
                      <a:pt x="2304256" y="515825"/>
                      <a:pt x="2304256" y="1152128"/>
                    </a:cubicBezTo>
                    <a:lnTo>
                      <a:pt x="2302615" y="1184630"/>
                    </a:lnTo>
                  </a:path>
                </a:pathLst>
              </a:custGeom>
              <a:solidFill>
                <a:srgbClr val="FC9204"/>
              </a:solidFill>
              <a:ln w="25400">
                <a:solidFill>
                  <a:srgbClr val="F8DDDD"/>
                </a:solidFill>
                <a:miter lim="800000"/>
                <a:headEnd/>
                <a:tailEnd/>
              </a:ln>
            </p:spPr>
            <p:txBody>
              <a:bodyPr anchor="ctr"/>
              <a:lstStyle/>
              <a:p>
                <a:endParaRPr lang="zh-CN" altLang="en-US"/>
              </a:p>
            </p:txBody>
          </p:sp>
          <p:sp>
            <p:nvSpPr>
              <p:cNvPr id="15" name="椭圆 14">
                <a:extLst>
                  <a:ext uri="{FF2B5EF4-FFF2-40B4-BE49-F238E27FC236}">
                    <a16:creationId xmlns:a16="http://schemas.microsoft.com/office/drawing/2014/main" id="{809A63B9-EB21-A571-AD0A-8E372C20EF04}"/>
                  </a:ext>
                </a:extLst>
              </p:cNvPr>
              <p:cNvSpPr/>
              <p:nvPr/>
            </p:nvSpPr>
            <p:spPr bwMode="auto">
              <a:xfrm>
                <a:off x="3193076" y="1332570"/>
                <a:ext cx="1040272" cy="1041180"/>
              </a:xfrm>
              <a:prstGeom prst="ellipse">
                <a:avLst/>
              </a:prstGeom>
              <a:solidFill>
                <a:srgbClr val="FFFFFF"/>
              </a:solidFill>
              <a:ln w="25400" cap="flat" cmpd="sng" algn="ctr">
                <a:solidFill>
                  <a:srgbClr val="FFFFFF">
                    <a:lumMod val="85000"/>
                  </a:srgbClr>
                </a:solidFill>
                <a:prstDash val="solid"/>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350">
                  <a:solidFill>
                    <a:srgbClr val="FFFFFF"/>
                  </a:solidFill>
                  <a:latin typeface="Arial" panose="020B0604020202020204"/>
                  <a:ea typeface="微软雅黑" panose="020B0503020204020204" pitchFamily="34" charset="-122"/>
                </a:endParaRPr>
              </a:p>
            </p:txBody>
          </p:sp>
        </p:grpSp>
        <p:sp>
          <p:nvSpPr>
            <p:cNvPr id="30732" name="TextBox 10">
              <a:extLst>
                <a:ext uri="{FF2B5EF4-FFF2-40B4-BE49-F238E27FC236}">
                  <a16:creationId xmlns:a16="http://schemas.microsoft.com/office/drawing/2014/main" id="{FD4C39B4-E26A-84D4-0B4D-21E573B59EF0}"/>
                </a:ext>
              </a:extLst>
            </p:cNvPr>
            <p:cNvSpPr txBox="1">
              <a:spLocks noChangeArrowheads="1"/>
            </p:cNvSpPr>
            <p:nvPr/>
          </p:nvSpPr>
          <p:spPr bwMode="auto">
            <a:xfrm>
              <a:off x="10064" y="2819"/>
              <a:ext cx="1643"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spcBef>
                  <a:spcPct val="0"/>
                </a:spcBef>
                <a:buClrTx/>
                <a:buFontTx/>
                <a:buNone/>
              </a:pPr>
              <a:r>
                <a:rPr lang="zh-CN" altLang="en-US" sz="2800" b="1">
                  <a:solidFill>
                    <a:srgbClr val="8B0000"/>
                  </a:solidFill>
                  <a:latin typeface="微软雅黑" panose="020B0503020204020204" pitchFamily="34" charset="-122"/>
                  <a:ea typeface="微软雅黑" panose="020B0503020204020204" pitchFamily="34" charset="-122"/>
                </a:rPr>
                <a:t>概念</a:t>
              </a:r>
            </a:p>
          </p:txBody>
        </p:sp>
      </p:grpSp>
      <p:grpSp>
        <p:nvGrpSpPr>
          <p:cNvPr id="30723" name="组合 15">
            <a:extLst>
              <a:ext uri="{FF2B5EF4-FFF2-40B4-BE49-F238E27FC236}">
                <a16:creationId xmlns:a16="http://schemas.microsoft.com/office/drawing/2014/main" id="{C143CAA4-6726-131F-9FEA-A7797EFECABD}"/>
              </a:ext>
            </a:extLst>
          </p:cNvPr>
          <p:cNvGrpSpPr>
            <a:grpSpLocks/>
          </p:cNvGrpSpPr>
          <p:nvPr/>
        </p:nvGrpSpPr>
        <p:grpSpPr bwMode="auto">
          <a:xfrm>
            <a:off x="2279650" y="1031876"/>
            <a:ext cx="3644900" cy="5578475"/>
            <a:chOff x="-1284441" y="-760958"/>
            <a:chExt cx="4858408" cy="7438893"/>
          </a:xfrm>
        </p:grpSpPr>
        <p:sp>
          <p:nvSpPr>
            <p:cNvPr id="30727" name="TextBox 11">
              <a:extLst>
                <a:ext uri="{FF2B5EF4-FFF2-40B4-BE49-F238E27FC236}">
                  <a16:creationId xmlns:a16="http://schemas.microsoft.com/office/drawing/2014/main" id="{9113A154-E82E-DC0A-8745-BA57C98B02B5}"/>
                </a:ext>
              </a:extLst>
            </p:cNvPr>
            <p:cNvSpPr txBox="1">
              <a:spLocks noChangeArrowheads="1"/>
            </p:cNvSpPr>
            <p:nvPr/>
          </p:nvSpPr>
          <p:spPr bwMode="auto">
            <a:xfrm>
              <a:off x="-1284441" y="1220500"/>
              <a:ext cx="4858408" cy="545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30000"/>
                </a:lnSpc>
                <a:spcBef>
                  <a:spcPct val="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仅以企业对外提供的财务报表为主要依据，运用比率分析等手段，对企业的偿债能力、盈利能力与营运能力加以判断，并有重点、有针对性地对其有关项目进行质量分析，从而对企业整体的财务状况质量进行评价，为报表使用者的经济决策提供财务信息支持的一种分析活动。</a:t>
              </a:r>
            </a:p>
          </p:txBody>
        </p:sp>
        <p:sp>
          <p:nvSpPr>
            <p:cNvPr id="30" name="TextBox 12">
              <a:extLst>
                <a:ext uri="{FF2B5EF4-FFF2-40B4-BE49-F238E27FC236}">
                  <a16:creationId xmlns:a16="http://schemas.microsoft.com/office/drawing/2014/main" id="{EA186A75-FD90-F00D-5284-9B298C63C251}"/>
                </a:ext>
              </a:extLst>
            </p:cNvPr>
            <p:cNvSpPr txBox="1">
              <a:spLocks noChangeArrowheads="1"/>
            </p:cNvSpPr>
            <p:nvPr/>
          </p:nvSpPr>
          <p:spPr bwMode="auto">
            <a:xfrm>
              <a:off x="323743" y="-760958"/>
              <a:ext cx="2520194" cy="711139"/>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10000"/>
                </a:lnSpc>
                <a:defRPr/>
              </a:pPr>
              <a:r>
                <a:rPr lang="zh-CN" altLang="en-US" sz="2800" kern="0" dirty="0">
                  <a:solidFill>
                    <a:srgbClr val="FFFFFF"/>
                  </a:solidFill>
                  <a:latin typeface="微软雅黑" panose="020B0503020204020204" pitchFamily="34" charset="-122"/>
                  <a:ea typeface="微软雅黑" panose="020B0503020204020204" pitchFamily="34" charset="-122"/>
                </a:rPr>
                <a:t>狭义概念</a:t>
              </a:r>
            </a:p>
          </p:txBody>
        </p:sp>
      </p:grpSp>
      <p:grpSp>
        <p:nvGrpSpPr>
          <p:cNvPr id="30724" name="组合 30">
            <a:extLst>
              <a:ext uri="{FF2B5EF4-FFF2-40B4-BE49-F238E27FC236}">
                <a16:creationId xmlns:a16="http://schemas.microsoft.com/office/drawing/2014/main" id="{6DA73AFF-578B-432B-6CC3-CED131770FB2}"/>
              </a:ext>
            </a:extLst>
          </p:cNvPr>
          <p:cNvGrpSpPr>
            <a:grpSpLocks/>
          </p:cNvGrpSpPr>
          <p:nvPr/>
        </p:nvGrpSpPr>
        <p:grpSpPr bwMode="auto">
          <a:xfrm>
            <a:off x="6348413" y="1436689"/>
            <a:ext cx="4176712" cy="4788339"/>
            <a:chOff x="4137966" y="233133"/>
            <a:chExt cx="5570742" cy="6380876"/>
          </a:xfrm>
        </p:grpSpPr>
        <p:sp>
          <p:nvSpPr>
            <p:cNvPr id="30725" name="TextBox 13">
              <a:extLst>
                <a:ext uri="{FF2B5EF4-FFF2-40B4-BE49-F238E27FC236}">
                  <a16:creationId xmlns:a16="http://schemas.microsoft.com/office/drawing/2014/main" id="{AAD51626-19F5-1D41-E10B-A6FD389E1365}"/>
                </a:ext>
              </a:extLst>
            </p:cNvPr>
            <p:cNvSpPr txBox="1">
              <a:spLocks noChangeArrowheads="1"/>
            </p:cNvSpPr>
            <p:nvPr/>
          </p:nvSpPr>
          <p:spPr bwMode="auto">
            <a:xfrm>
              <a:off x="4137966" y="1744292"/>
              <a:ext cx="5570742" cy="486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30000"/>
                </a:lnSpc>
                <a:spcBef>
                  <a:spcPct val="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在此基础上还要依据企业财务报表之外的</a:t>
              </a:r>
              <a:r>
                <a:rPr lang="zh-CN" altLang="en-US" sz="2000" b="1">
                  <a:solidFill>
                    <a:schemeClr val="tx1"/>
                  </a:solidFill>
                  <a:latin typeface="微软雅黑" panose="020B0503020204020204" pitchFamily="34" charset="-122"/>
                  <a:ea typeface="微软雅黑" panose="020B0503020204020204" pitchFamily="34" charset="-122"/>
                </a:rPr>
                <a:t>其他信息来源</a:t>
              </a:r>
              <a:r>
                <a:rPr lang="zh-CN" altLang="en-US" sz="2000">
                  <a:solidFill>
                    <a:schemeClr val="tx1"/>
                  </a:solidFill>
                  <a:latin typeface="微软雅黑" panose="020B0503020204020204" pitchFamily="34" charset="-122"/>
                  <a:ea typeface="微软雅黑" panose="020B0503020204020204" pitchFamily="34" charset="-122"/>
                </a:rPr>
                <a:t>（包括公开和不公开的财务信息与非财务信息），进行更为广泛的企业战略制定与实施情况分析、管理特征与质量分析、行业竞争格局与自身竞争优势分析（地域、资源、政策、行业、人才、管理等）、未来风险与挑战分析、发展前景与投资价值分析等等。</a:t>
              </a:r>
              <a:endParaRPr lang="zh-CN" altLang="en-US" sz="1400">
                <a:solidFill>
                  <a:srgbClr val="FFCC99"/>
                </a:solidFill>
                <a:latin typeface="微软雅黑" panose="020B0503020204020204" pitchFamily="34" charset="-122"/>
                <a:ea typeface="微软雅黑" panose="020B0503020204020204" pitchFamily="34" charset="-122"/>
              </a:endParaRPr>
            </a:p>
          </p:txBody>
        </p:sp>
        <p:sp>
          <p:nvSpPr>
            <p:cNvPr id="30726" name="TextBox 14">
              <a:extLst>
                <a:ext uri="{FF2B5EF4-FFF2-40B4-BE49-F238E27FC236}">
                  <a16:creationId xmlns:a16="http://schemas.microsoft.com/office/drawing/2014/main" id="{32D68400-1DEB-9CA4-3FDD-E5B41BBB8D6E}"/>
                </a:ext>
              </a:extLst>
            </p:cNvPr>
            <p:cNvSpPr txBox="1">
              <a:spLocks noChangeArrowheads="1"/>
            </p:cNvSpPr>
            <p:nvPr/>
          </p:nvSpPr>
          <p:spPr bwMode="auto">
            <a:xfrm>
              <a:off x="5011830" y="233133"/>
              <a:ext cx="2639167" cy="71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spcBef>
                  <a:spcPct val="0"/>
                </a:spcBef>
                <a:buClrTx/>
                <a:buFontTx/>
                <a:buNone/>
              </a:pPr>
              <a:r>
                <a:rPr lang="zh-CN" altLang="en-US" sz="2800" b="1">
                  <a:solidFill>
                    <a:srgbClr val="FFFFFF"/>
                  </a:solidFill>
                  <a:latin typeface="微软雅黑" panose="020B0503020204020204" pitchFamily="34" charset="-122"/>
                  <a:ea typeface="微软雅黑" panose="020B0503020204020204" pitchFamily="34" charset="-122"/>
                </a:rPr>
                <a:t>广义概念</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a:extLst>
              <a:ext uri="{FF2B5EF4-FFF2-40B4-BE49-F238E27FC236}">
                <a16:creationId xmlns:a16="http://schemas.microsoft.com/office/drawing/2014/main" id="{9E697B01-ECD3-7CC9-CD22-EB76D8856950}"/>
              </a:ext>
            </a:extLst>
          </p:cNvPr>
          <p:cNvSpPr txBox="1">
            <a:spLocks noChangeArrowheads="1"/>
          </p:cNvSpPr>
          <p:nvPr/>
        </p:nvSpPr>
        <p:spPr bwMode="auto">
          <a:xfrm>
            <a:off x="2579274" y="2736502"/>
            <a:ext cx="729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4000" dirty="0">
                <a:solidFill>
                  <a:schemeClr val="tx1"/>
                </a:solidFill>
                <a:latin typeface="微软雅黑" panose="020B0503020204020204" pitchFamily="34" charset="-122"/>
                <a:ea typeface="微软雅黑" panose="020B0503020204020204" pitchFamily="34" charset="-122"/>
              </a:rPr>
              <a:t>第六节  财务报表分析的局限性</a:t>
            </a:r>
          </a:p>
          <a:p>
            <a:pPr>
              <a:spcBef>
                <a:spcPct val="0"/>
              </a:spcBef>
              <a:buClrTx/>
              <a:buFontTx/>
              <a:buNone/>
            </a:pPr>
            <a:endParaRPr lang="zh-CN" altLang="en-US" sz="4400" dirty="0">
              <a:solidFill>
                <a:schemeClr val="tx1"/>
              </a:solidFill>
              <a:latin typeface="幼圆" panose="02010509060101010101" pitchFamily="49" charset="-122"/>
            </a:endParaRPr>
          </a:p>
        </p:txBody>
      </p:sp>
    </p:spTree>
    <p:extLst>
      <p:ext uri="{BB962C8B-B14F-4D97-AF65-F5344CB8AC3E}">
        <p14:creationId xmlns:p14="http://schemas.microsoft.com/office/powerpoint/2010/main" val="253563014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a:extLst>
              <a:ext uri="{FF2B5EF4-FFF2-40B4-BE49-F238E27FC236}">
                <a16:creationId xmlns:a16="http://schemas.microsoft.com/office/drawing/2014/main" id="{1EAE4D76-B210-A68C-0398-F393355B4CB2}"/>
              </a:ext>
            </a:extLst>
          </p:cNvPr>
          <p:cNvSpPr txBox="1">
            <a:spLocks noChangeArrowheads="1"/>
          </p:cNvSpPr>
          <p:nvPr/>
        </p:nvSpPr>
        <p:spPr bwMode="auto">
          <a:xfrm>
            <a:off x="3427413" y="1125539"/>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6000" b="1" dirty="0">
                <a:solidFill>
                  <a:srgbClr val="CC0000"/>
                </a:solidFill>
                <a:effectLst>
                  <a:outerShdw blurRad="38100" dist="38100" dir="2700000" algn="tl">
                    <a:srgbClr val="000000"/>
                  </a:outerShdw>
                </a:effectLst>
                <a:ea typeface="隶书" panose="02010509060101010101" pitchFamily="49" charset="-122"/>
              </a:rPr>
              <a:t>本 章 结 束</a:t>
            </a:r>
          </a:p>
        </p:txBody>
      </p:sp>
      <p:sp>
        <p:nvSpPr>
          <p:cNvPr id="87043" name="WordArt 6">
            <a:extLst>
              <a:ext uri="{FF2B5EF4-FFF2-40B4-BE49-F238E27FC236}">
                <a16:creationId xmlns:a16="http://schemas.microsoft.com/office/drawing/2014/main" id="{C28DEC5C-3A98-81FA-B51C-F600F040798F}"/>
              </a:ext>
            </a:extLst>
          </p:cNvPr>
          <p:cNvSpPr>
            <a:spLocks noChangeArrowheads="1" noChangeShapeType="1" noTextEdit="1"/>
          </p:cNvSpPr>
          <p:nvPr/>
        </p:nvSpPr>
        <p:spPr bwMode="auto">
          <a:xfrm>
            <a:off x="3143251" y="3213101"/>
            <a:ext cx="5903913" cy="1439863"/>
          </a:xfrm>
          <a:prstGeom prst="rect">
            <a:avLst/>
          </a:prstGeom>
        </p:spPr>
        <p:txBody>
          <a:bodyPr wrap="none" fromWordArt="1">
            <a:prstTxWarp prst="textFadeUp">
              <a:avLst>
                <a:gd name="adj" fmla="val 9991"/>
              </a:avLst>
            </a:prstTxWarp>
          </a:bodyPr>
          <a:lstStyle/>
          <a:p>
            <a:pPr algn="ctr"/>
            <a:r>
              <a:rPr lang="zh-CN" altLang="en-US" sz="3600" b="1" kern="10">
                <a:ln w="12700">
                  <a:solidFill>
                    <a:srgbClr val="B2B2B2"/>
                  </a:solidFill>
                  <a:round/>
                  <a:headEnd/>
                  <a:tailEnd/>
                </a:ln>
                <a:solidFill>
                  <a:schemeClr val="accent1"/>
                </a:solidFill>
                <a:effectLst>
                  <a:outerShdw dist="35921" dir="2700000" sy="50000" rotWithShape="0">
                    <a:srgbClr val="875B0D">
                      <a:alpha val="70000"/>
                    </a:srgbClr>
                  </a:outerShdw>
                </a:effectLst>
                <a:latin typeface="黑体" panose="02010609060101010101" pitchFamily="49" charset="-122"/>
                <a:ea typeface="黑体" panose="02010609060101010101" pitchFamily="49" charset="-122"/>
              </a:rPr>
              <a:t>谢谢大家！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标题 5">
            <a:extLst>
              <a:ext uri="{FF2B5EF4-FFF2-40B4-BE49-F238E27FC236}">
                <a16:creationId xmlns:a16="http://schemas.microsoft.com/office/drawing/2014/main" id="{83461F7B-C514-33D7-1D79-547764860510}"/>
              </a:ext>
            </a:extLst>
          </p:cNvPr>
          <p:cNvSpPr>
            <a:spLocks noGrp="1" noChangeArrowheads="1"/>
          </p:cNvSpPr>
          <p:nvPr>
            <p:ph type="title"/>
          </p:nvPr>
        </p:nvSpPr>
        <p:spPr>
          <a:xfrm>
            <a:off x="2487613" y="614363"/>
            <a:ext cx="8001000" cy="8382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一、财务报表分析的目的</a:t>
            </a:r>
          </a:p>
        </p:txBody>
      </p:sp>
      <p:sp>
        <p:nvSpPr>
          <p:cNvPr id="31747" name="Rectangle 3">
            <a:extLst>
              <a:ext uri="{FF2B5EF4-FFF2-40B4-BE49-F238E27FC236}">
                <a16:creationId xmlns:a16="http://schemas.microsoft.com/office/drawing/2014/main" id="{7165E3BE-5848-F1E6-0B99-01F3155B99BB}"/>
              </a:ext>
            </a:extLst>
          </p:cNvPr>
          <p:cNvSpPr>
            <a:spLocks noGrp="1" noChangeArrowheads="1"/>
          </p:cNvSpPr>
          <p:nvPr>
            <p:ph idx="1"/>
          </p:nvPr>
        </p:nvSpPr>
        <p:spPr>
          <a:xfrm>
            <a:off x="2209800" y="1676400"/>
            <a:ext cx="7772400" cy="4267200"/>
          </a:xfrm>
        </p:spPr>
        <p:txBody>
          <a:bodyPr/>
          <a:lstStyle/>
          <a:p>
            <a:pPr eaLnBrk="1" hangingPunct="1">
              <a:buFont typeface="Wingdings" panose="05000000000000000000" pitchFamily="2" charset="2"/>
              <a:buChar char="p"/>
            </a:pPr>
            <a:r>
              <a:rPr lang="zh-CN" altLang="zh-CN">
                <a:latin typeface="微软雅黑" panose="020B0503020204020204" pitchFamily="34" charset="-122"/>
                <a:ea typeface="微软雅黑" panose="020B0503020204020204" pitchFamily="34" charset="-122"/>
              </a:rPr>
              <a:t>评价过去</a:t>
            </a:r>
            <a:endParaRPr lang="en-US" altLang="zh-CN">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zh-CN">
                <a:latin typeface="微软雅黑" panose="020B0503020204020204" pitchFamily="34" charset="-122"/>
                <a:ea typeface="微软雅黑" panose="020B0503020204020204" pitchFamily="34" charset="-122"/>
              </a:rPr>
              <a:t>预测未来</a:t>
            </a:r>
          </a:p>
        </p:txBody>
      </p:sp>
      <p:sp>
        <p:nvSpPr>
          <p:cNvPr id="4" name="椭圆 3">
            <a:extLst>
              <a:ext uri="{FF2B5EF4-FFF2-40B4-BE49-F238E27FC236}">
                <a16:creationId xmlns:a16="http://schemas.microsoft.com/office/drawing/2014/main" id="{B2DD0900-02A7-02AD-3D51-BFCC1829C341}"/>
              </a:ext>
            </a:extLst>
          </p:cNvPr>
          <p:cNvSpPr/>
          <p:nvPr/>
        </p:nvSpPr>
        <p:spPr>
          <a:xfrm>
            <a:off x="1809750" y="3789364"/>
            <a:ext cx="2952750" cy="136842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微软雅黑" panose="020B0503020204020204" pitchFamily="34" charset="-122"/>
                <a:ea typeface="微软雅黑" panose="020B0503020204020204" pitchFamily="34" charset="-122"/>
              </a:rPr>
              <a:t>投资者：</a:t>
            </a:r>
            <a:endParaRPr lang="en-US" altLang="zh-CN" sz="2800" dirty="0">
              <a:solidFill>
                <a:srgbClr val="FF0000"/>
              </a:solidFill>
              <a:latin typeface="微软雅黑" panose="020B0503020204020204" pitchFamily="34" charset="-122"/>
              <a:ea typeface="微软雅黑" panose="020B0503020204020204" pitchFamily="34" charset="-122"/>
            </a:endParaRPr>
          </a:p>
          <a:p>
            <a:pPr algn="ctr">
              <a:defRPr/>
            </a:pPr>
            <a:r>
              <a:rPr lang="zh-CN" altLang="en-US" sz="2800" dirty="0">
                <a:solidFill>
                  <a:schemeClr val="tx1"/>
                </a:solidFill>
                <a:latin typeface="微软雅黑" panose="020B0503020204020204" pitchFamily="34" charset="-122"/>
                <a:ea typeface="微软雅黑" panose="020B0503020204020204" pitchFamily="34" charset="-122"/>
              </a:rPr>
              <a:t>风险与前景</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FF704C9F-E291-8228-3BE9-42C5892699C2}"/>
              </a:ext>
            </a:extLst>
          </p:cNvPr>
          <p:cNvSpPr/>
          <p:nvPr/>
        </p:nvSpPr>
        <p:spPr>
          <a:xfrm>
            <a:off x="3648075" y="5132389"/>
            <a:ext cx="2736850" cy="136842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微软雅黑" panose="020B0503020204020204" pitchFamily="34" charset="-122"/>
                <a:ea typeface="微软雅黑" panose="020B0503020204020204" pitchFamily="34" charset="-122"/>
              </a:rPr>
              <a:t>债权人：</a:t>
            </a:r>
            <a:endParaRPr lang="en-US" altLang="zh-CN" sz="2800" dirty="0">
              <a:solidFill>
                <a:srgbClr val="FF0000"/>
              </a:solidFill>
              <a:latin typeface="微软雅黑" panose="020B0503020204020204" pitchFamily="34" charset="-122"/>
              <a:ea typeface="微软雅黑" panose="020B0503020204020204" pitchFamily="34" charset="-122"/>
            </a:endParaRPr>
          </a:p>
          <a:p>
            <a:pPr algn="ctr">
              <a:defRPr/>
            </a:pPr>
            <a:r>
              <a:rPr lang="zh-CN" altLang="en-US" sz="2800" dirty="0">
                <a:solidFill>
                  <a:schemeClr val="tx1"/>
                </a:solidFill>
                <a:latin typeface="微软雅黑" panose="020B0503020204020204" pitchFamily="34" charset="-122"/>
                <a:ea typeface="微软雅黑" panose="020B0503020204020204" pitchFamily="34" charset="-122"/>
              </a:rPr>
              <a:t>盈利能力</a:t>
            </a:r>
          </a:p>
        </p:txBody>
      </p:sp>
      <p:sp>
        <p:nvSpPr>
          <p:cNvPr id="6" name="椭圆 5">
            <a:extLst>
              <a:ext uri="{FF2B5EF4-FFF2-40B4-BE49-F238E27FC236}">
                <a16:creationId xmlns:a16="http://schemas.microsoft.com/office/drawing/2014/main" id="{91F1E355-4963-DD58-4084-45CA231989A1}"/>
              </a:ext>
            </a:extLst>
          </p:cNvPr>
          <p:cNvSpPr/>
          <p:nvPr/>
        </p:nvSpPr>
        <p:spPr>
          <a:xfrm>
            <a:off x="5705475" y="3763964"/>
            <a:ext cx="3168650" cy="136683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微软雅黑" panose="020B0503020204020204" pitchFamily="34" charset="-122"/>
                <a:ea typeface="微软雅黑" panose="020B0503020204020204" pitchFamily="34" charset="-122"/>
              </a:rPr>
              <a:t>管理者：</a:t>
            </a:r>
            <a:endParaRPr lang="en-US" altLang="zh-CN" sz="2800" dirty="0">
              <a:solidFill>
                <a:srgbClr val="FF0000"/>
              </a:solidFill>
              <a:latin typeface="微软雅黑" panose="020B0503020204020204" pitchFamily="34" charset="-122"/>
              <a:ea typeface="微软雅黑" panose="020B0503020204020204" pitchFamily="34" charset="-122"/>
            </a:endParaRPr>
          </a:p>
          <a:p>
            <a:pPr algn="ctr">
              <a:defRPr/>
            </a:pPr>
            <a:r>
              <a:rPr lang="zh-CN" altLang="en-US" sz="2800" dirty="0">
                <a:solidFill>
                  <a:schemeClr val="tx1"/>
                </a:solidFill>
                <a:latin typeface="微软雅黑" panose="020B0503020204020204" pitchFamily="34" charset="-122"/>
                <a:ea typeface="微软雅黑" panose="020B0503020204020204" pitchFamily="34" charset="-122"/>
              </a:rPr>
              <a:t>财务决策与资源配置</a:t>
            </a:r>
          </a:p>
        </p:txBody>
      </p:sp>
      <p:sp>
        <p:nvSpPr>
          <p:cNvPr id="7" name="椭圆 6">
            <a:extLst>
              <a:ext uri="{FF2B5EF4-FFF2-40B4-BE49-F238E27FC236}">
                <a16:creationId xmlns:a16="http://schemas.microsoft.com/office/drawing/2014/main" id="{86366E2A-B2F6-D02C-B6BC-CB4AD0957E67}"/>
              </a:ext>
            </a:extLst>
          </p:cNvPr>
          <p:cNvSpPr/>
          <p:nvPr/>
        </p:nvSpPr>
        <p:spPr>
          <a:xfrm>
            <a:off x="8058151" y="5130800"/>
            <a:ext cx="2303463" cy="151288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微软雅黑" panose="020B0503020204020204" pitchFamily="34" charset="-122"/>
                <a:ea typeface="微软雅黑" panose="020B0503020204020204" pitchFamily="34" charset="-122"/>
              </a:rPr>
              <a:t>政府部门：</a:t>
            </a:r>
            <a:endParaRPr lang="en-US" altLang="zh-CN" sz="2800" dirty="0">
              <a:solidFill>
                <a:srgbClr val="FF0000"/>
              </a:solidFill>
              <a:latin typeface="微软雅黑" panose="020B0503020204020204" pitchFamily="34" charset="-122"/>
              <a:ea typeface="微软雅黑" panose="020B0503020204020204" pitchFamily="34" charset="-122"/>
            </a:endParaRPr>
          </a:p>
          <a:p>
            <a:pPr algn="ctr">
              <a:defRPr/>
            </a:pPr>
            <a:r>
              <a:rPr lang="zh-CN" altLang="en-US" sz="2800" dirty="0">
                <a:solidFill>
                  <a:schemeClr val="tx1"/>
                </a:solidFill>
                <a:latin typeface="微软雅黑" panose="020B0503020204020204" pitchFamily="34" charset="-122"/>
                <a:ea typeface="微软雅黑" panose="020B0503020204020204" pitchFamily="34" charset="-122"/>
              </a:rPr>
              <a:t>政策调整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2">
            <a:extLst>
              <a:ext uri="{FF2B5EF4-FFF2-40B4-BE49-F238E27FC236}">
                <a16:creationId xmlns:a16="http://schemas.microsoft.com/office/drawing/2014/main" id="{E2B3D088-EE18-A46B-459D-2F57D2F6F78D}"/>
              </a:ext>
            </a:extLst>
          </p:cNvPr>
          <p:cNvSpPr txBox="1">
            <a:spLocks noChangeArrowheads="1"/>
          </p:cNvSpPr>
          <p:nvPr/>
        </p:nvSpPr>
        <p:spPr bwMode="auto">
          <a:xfrm>
            <a:off x="1919289" y="1744663"/>
            <a:ext cx="4529137"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ts val="3075"/>
              </a:lnSpc>
              <a:spcBef>
                <a:spcPct val="0"/>
              </a:spcBef>
              <a:buClrTx/>
              <a:buNone/>
            </a:pPr>
            <a:r>
              <a:rPr lang="zh-CN" altLang="en-US" sz="2400" b="1" noProof="1">
                <a:solidFill>
                  <a:schemeClr val="tx1"/>
                </a:solidFill>
                <a:latin typeface="微软雅黑" panose="020B0503020204020204" pitchFamily="34" charset="-122"/>
                <a:ea typeface="微软雅黑" panose="020B0503020204020204" pitchFamily="34" charset="-122"/>
              </a:rPr>
              <a:t>财务报表分析的主体：</a:t>
            </a:r>
          </a:p>
          <a:p>
            <a:pPr>
              <a:lnSpc>
                <a:spcPts val="3075"/>
              </a:lnSpc>
              <a:spcBef>
                <a:spcPct val="0"/>
              </a:spcBef>
              <a:buClrTx/>
              <a:buNone/>
            </a:pPr>
            <a:r>
              <a:rPr lang="zh-CN" altLang="en-US" sz="2400" noProof="1">
                <a:solidFill>
                  <a:schemeClr val="tx1"/>
                </a:solidFill>
                <a:latin typeface="微软雅黑" panose="020B0503020204020204" pitchFamily="34" charset="-122"/>
                <a:ea typeface="微软雅黑" panose="020B0503020204020204" pitchFamily="34" charset="-122"/>
              </a:rPr>
              <a:t>财务报表分析的主体是与企业存在现实或潜在的利益关系，出于某些目的而对企业的财务报表展开分析的组织或个人。</a:t>
            </a:r>
          </a:p>
          <a:p>
            <a:pPr>
              <a:lnSpc>
                <a:spcPts val="3675"/>
              </a:lnSpc>
              <a:spcBef>
                <a:spcPct val="0"/>
              </a:spcBef>
              <a:buClrTx/>
              <a:buNone/>
            </a:pPr>
            <a:r>
              <a:rPr lang="zh-CN" altLang="en-US" sz="2400" noProof="1">
                <a:solidFill>
                  <a:schemeClr val="tx1"/>
                </a:solidFill>
                <a:latin typeface="微软雅黑" panose="020B0503020204020204" pitchFamily="34" charset="-122"/>
                <a:ea typeface="微软雅黑" panose="020B0503020204020204" pitchFamily="34" charset="-122"/>
              </a:rPr>
              <a:t>通常情况下，财务报表分析的主体与</a:t>
            </a:r>
            <a:r>
              <a:rPr lang="zh-CN" altLang="en-US" sz="2400" b="1" noProof="1">
                <a:solidFill>
                  <a:schemeClr val="tx1"/>
                </a:solidFill>
                <a:latin typeface="微软雅黑" panose="020B0503020204020204" pitchFamily="34" charset="-122"/>
                <a:ea typeface="微软雅黑" panose="020B0503020204020204" pitchFamily="34" charset="-122"/>
              </a:rPr>
              <a:t>财务信息使用者大体相同</a:t>
            </a:r>
            <a:r>
              <a:rPr lang="zh-CN" altLang="en-US" sz="2400" noProof="1">
                <a:solidFill>
                  <a:schemeClr val="tx1"/>
                </a:solidFill>
                <a:latin typeface="微软雅黑" panose="020B0503020204020204" pitchFamily="34" charset="-122"/>
                <a:ea typeface="微软雅黑" panose="020B0503020204020204" pitchFamily="34" charset="-122"/>
              </a:rPr>
              <a:t>，均属于企业的</a:t>
            </a:r>
            <a:r>
              <a:rPr lang="zh-CN" altLang="en-US" sz="2400" b="1" noProof="1">
                <a:solidFill>
                  <a:schemeClr val="tx1"/>
                </a:solidFill>
                <a:latin typeface="微软雅黑" panose="020B0503020204020204" pitchFamily="34" charset="-122"/>
                <a:ea typeface="微软雅黑" panose="020B0503020204020204" pitchFamily="34" charset="-122"/>
              </a:rPr>
              <a:t>利益相关者</a:t>
            </a:r>
            <a:r>
              <a:rPr lang="zh-CN" altLang="en-US" sz="2400" noProof="1">
                <a:solidFill>
                  <a:schemeClr val="tx1"/>
                </a:solidFill>
                <a:latin typeface="微软雅黑" panose="020B0503020204020204" pitchFamily="34" charset="-122"/>
                <a:ea typeface="微软雅黑" panose="020B0503020204020204" pitchFamily="34" charset="-122"/>
              </a:rPr>
              <a:t>。</a:t>
            </a:r>
          </a:p>
        </p:txBody>
      </p:sp>
      <p:sp>
        <p:nvSpPr>
          <p:cNvPr id="4" name="圆角矩形 3">
            <a:extLst>
              <a:ext uri="{FF2B5EF4-FFF2-40B4-BE49-F238E27FC236}">
                <a16:creationId xmlns:a16="http://schemas.microsoft.com/office/drawing/2014/main" id="{E7F1FF47-E430-3976-37D9-4A459BA800E2}"/>
              </a:ext>
            </a:extLst>
          </p:cNvPr>
          <p:cNvSpPr/>
          <p:nvPr/>
        </p:nvSpPr>
        <p:spPr>
          <a:xfrm rot="5400000">
            <a:off x="5394326" y="3281363"/>
            <a:ext cx="3479800" cy="492125"/>
          </a:xfrm>
          <a:prstGeom prst="roundRect">
            <a:avLst>
              <a:gd name="adj" fmla="val 50000"/>
            </a:avLst>
          </a:prstGeom>
          <a:noFill/>
          <a:ln>
            <a:solidFill>
              <a:srgbClr val="FBCE4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1350" noProof="1">
              <a:solidFill>
                <a:prstClr val="white"/>
              </a:solidFill>
            </a:endParaRPr>
          </a:p>
        </p:txBody>
      </p:sp>
      <p:sp>
        <p:nvSpPr>
          <p:cNvPr id="5" name="椭圆 4">
            <a:extLst>
              <a:ext uri="{FF2B5EF4-FFF2-40B4-BE49-F238E27FC236}">
                <a16:creationId xmlns:a16="http://schemas.microsoft.com/office/drawing/2014/main" id="{4F3C3389-6D4D-9175-2FFC-AE417404F949}"/>
              </a:ext>
            </a:extLst>
          </p:cNvPr>
          <p:cNvSpPr/>
          <p:nvPr/>
        </p:nvSpPr>
        <p:spPr>
          <a:xfrm>
            <a:off x="6964364" y="1909764"/>
            <a:ext cx="338137" cy="339725"/>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CN" sz="2100" noProof="1">
                <a:solidFill>
                  <a:srgbClr val="005688"/>
                </a:solidFill>
                <a:latin typeface="微软雅黑" panose="020B0503020204020204" pitchFamily="34" charset="-122"/>
                <a:ea typeface="微软雅黑" panose="020B0503020204020204" pitchFamily="34" charset="-122"/>
              </a:rPr>
              <a:t>1</a:t>
            </a:r>
            <a:endParaRPr lang="zh-CN" altLang="en-US" sz="2100" noProof="1">
              <a:solidFill>
                <a:srgbClr val="005688"/>
              </a:solidFill>
              <a:latin typeface="微软雅黑" panose="020B0503020204020204" pitchFamily="34" charset="-122"/>
              <a:ea typeface="微软雅黑" panose="020B0503020204020204" pitchFamily="34" charset="-122"/>
              <a:cs typeface="Ebrima" panose="02000000000000000000" pitchFamily="2" charset="0"/>
            </a:endParaRPr>
          </a:p>
        </p:txBody>
      </p:sp>
      <p:sp>
        <p:nvSpPr>
          <p:cNvPr id="8" name="椭圆 7">
            <a:extLst>
              <a:ext uri="{FF2B5EF4-FFF2-40B4-BE49-F238E27FC236}">
                <a16:creationId xmlns:a16="http://schemas.microsoft.com/office/drawing/2014/main" id="{8F9860A0-8819-A4E1-A51C-CE26A80AFB34}"/>
              </a:ext>
            </a:extLst>
          </p:cNvPr>
          <p:cNvSpPr/>
          <p:nvPr/>
        </p:nvSpPr>
        <p:spPr>
          <a:xfrm>
            <a:off x="6964364" y="4243389"/>
            <a:ext cx="338137" cy="338137"/>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CN" sz="2100" noProof="1">
                <a:solidFill>
                  <a:srgbClr val="005688"/>
                </a:solidFill>
                <a:latin typeface="微软雅黑" panose="020B0503020204020204" pitchFamily="34" charset="-122"/>
                <a:ea typeface="微软雅黑" panose="020B0503020204020204" pitchFamily="34" charset="-122"/>
              </a:rPr>
              <a:t>5</a:t>
            </a:r>
            <a:endParaRPr lang="zh-CN" altLang="en-US" sz="2100" noProof="1">
              <a:solidFill>
                <a:prstClr val="white"/>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1244B85D-A864-21DD-84C6-F1D823836999}"/>
              </a:ext>
            </a:extLst>
          </p:cNvPr>
          <p:cNvSpPr/>
          <p:nvPr/>
        </p:nvSpPr>
        <p:spPr>
          <a:xfrm>
            <a:off x="6964364" y="3660775"/>
            <a:ext cx="338137" cy="336550"/>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CN" sz="2100" noProof="1">
                <a:solidFill>
                  <a:srgbClr val="005688"/>
                </a:solidFill>
                <a:latin typeface="微软雅黑" panose="020B0503020204020204" pitchFamily="34" charset="-122"/>
                <a:ea typeface="微软雅黑" panose="020B0503020204020204" pitchFamily="34" charset="-122"/>
              </a:rPr>
              <a:t>4</a:t>
            </a:r>
            <a:endParaRPr lang="zh-CN" altLang="en-US" sz="2100" noProof="1">
              <a:solidFill>
                <a:prstClr val="white"/>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185DA5D7-71B0-9A9E-C20A-07A8BA3408D8}"/>
              </a:ext>
            </a:extLst>
          </p:cNvPr>
          <p:cNvSpPr/>
          <p:nvPr/>
        </p:nvSpPr>
        <p:spPr>
          <a:xfrm>
            <a:off x="6964364" y="3078163"/>
            <a:ext cx="338137" cy="336550"/>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CN" sz="2100" noProof="1">
                <a:solidFill>
                  <a:srgbClr val="005688"/>
                </a:solidFill>
                <a:latin typeface="微软雅黑" panose="020B0503020204020204" pitchFamily="34" charset="-122"/>
                <a:ea typeface="微软雅黑" panose="020B0503020204020204" pitchFamily="34" charset="-122"/>
              </a:rPr>
              <a:t>3</a:t>
            </a:r>
            <a:endParaRPr lang="zh-CN" altLang="en-US" sz="2100" noProof="1">
              <a:solidFill>
                <a:prstClr val="white"/>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B1D67547-78B4-9476-8F83-C31558A74E35}"/>
              </a:ext>
            </a:extLst>
          </p:cNvPr>
          <p:cNvSpPr/>
          <p:nvPr/>
        </p:nvSpPr>
        <p:spPr>
          <a:xfrm>
            <a:off x="6964364" y="2493963"/>
            <a:ext cx="338137" cy="336550"/>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altLang="zh-CN" sz="2100" noProof="1">
                <a:solidFill>
                  <a:srgbClr val="005688"/>
                </a:solidFill>
                <a:latin typeface="微软雅黑" panose="020B0503020204020204" pitchFamily="34" charset="-122"/>
                <a:ea typeface="微软雅黑" panose="020B0503020204020204" pitchFamily="34" charset="-122"/>
              </a:rPr>
              <a:t>2</a:t>
            </a:r>
            <a:endParaRPr lang="zh-CN" altLang="en-US" sz="2100" noProof="1">
              <a:solidFill>
                <a:prstClr val="white"/>
              </a:solidFill>
              <a:latin typeface="微软雅黑" panose="020B0503020204020204" pitchFamily="34" charset="-122"/>
              <a:ea typeface="微软雅黑" panose="020B0503020204020204" pitchFamily="34" charset="-122"/>
            </a:endParaRPr>
          </a:p>
        </p:txBody>
      </p:sp>
      <p:sp>
        <p:nvSpPr>
          <p:cNvPr id="33801" name="TextBox 6">
            <a:extLst>
              <a:ext uri="{FF2B5EF4-FFF2-40B4-BE49-F238E27FC236}">
                <a16:creationId xmlns:a16="http://schemas.microsoft.com/office/drawing/2014/main" id="{197B536A-493A-63F9-3941-8A01E09B8856}"/>
              </a:ext>
            </a:extLst>
          </p:cNvPr>
          <p:cNvSpPr>
            <a:spLocks noChangeArrowheads="1"/>
          </p:cNvSpPr>
          <p:nvPr/>
        </p:nvSpPr>
        <p:spPr bwMode="auto">
          <a:xfrm>
            <a:off x="7589839" y="1954214"/>
            <a:ext cx="2174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企业所有者</a:t>
            </a:r>
          </a:p>
        </p:txBody>
      </p:sp>
      <p:sp>
        <p:nvSpPr>
          <p:cNvPr id="33802" name="TextBox 6">
            <a:extLst>
              <a:ext uri="{FF2B5EF4-FFF2-40B4-BE49-F238E27FC236}">
                <a16:creationId xmlns:a16="http://schemas.microsoft.com/office/drawing/2014/main" id="{943ABEA1-10FE-9789-CE0E-95AE86FFA89C}"/>
              </a:ext>
            </a:extLst>
          </p:cNvPr>
          <p:cNvSpPr>
            <a:spLocks noChangeArrowheads="1"/>
          </p:cNvSpPr>
          <p:nvPr/>
        </p:nvSpPr>
        <p:spPr bwMode="auto">
          <a:xfrm>
            <a:off x="7589838" y="4287839"/>
            <a:ext cx="222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社会中介机构</a:t>
            </a:r>
          </a:p>
        </p:txBody>
      </p:sp>
      <p:sp>
        <p:nvSpPr>
          <p:cNvPr id="33803" name="TextBox 6">
            <a:extLst>
              <a:ext uri="{FF2B5EF4-FFF2-40B4-BE49-F238E27FC236}">
                <a16:creationId xmlns:a16="http://schemas.microsoft.com/office/drawing/2014/main" id="{6EC144E1-512A-3649-96A6-CE22F0CBFB07}"/>
              </a:ext>
            </a:extLst>
          </p:cNvPr>
          <p:cNvSpPr>
            <a:spLocks noChangeArrowheads="1"/>
          </p:cNvSpPr>
          <p:nvPr/>
        </p:nvSpPr>
        <p:spPr bwMode="auto">
          <a:xfrm>
            <a:off x="7589839" y="3703639"/>
            <a:ext cx="2230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政府职能机构</a:t>
            </a:r>
          </a:p>
        </p:txBody>
      </p:sp>
      <p:sp>
        <p:nvSpPr>
          <p:cNvPr id="33804" name="TextBox 6">
            <a:extLst>
              <a:ext uri="{FF2B5EF4-FFF2-40B4-BE49-F238E27FC236}">
                <a16:creationId xmlns:a16="http://schemas.microsoft.com/office/drawing/2014/main" id="{DB67FA69-23F1-D9D3-BC42-F7AAFFE7059E}"/>
              </a:ext>
            </a:extLst>
          </p:cNvPr>
          <p:cNvSpPr>
            <a:spLocks noChangeArrowheads="1"/>
          </p:cNvSpPr>
          <p:nvPr/>
        </p:nvSpPr>
        <p:spPr bwMode="auto">
          <a:xfrm>
            <a:off x="7589839" y="2538414"/>
            <a:ext cx="214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企业债权人</a:t>
            </a:r>
          </a:p>
        </p:txBody>
      </p:sp>
      <p:sp>
        <p:nvSpPr>
          <p:cNvPr id="33805" name="TextBox 6">
            <a:extLst>
              <a:ext uri="{FF2B5EF4-FFF2-40B4-BE49-F238E27FC236}">
                <a16:creationId xmlns:a16="http://schemas.microsoft.com/office/drawing/2014/main" id="{63E702D5-6823-89A4-5D55-F9CFFD3F2145}"/>
              </a:ext>
            </a:extLst>
          </p:cNvPr>
          <p:cNvSpPr>
            <a:spLocks noChangeArrowheads="1"/>
          </p:cNvSpPr>
          <p:nvPr/>
        </p:nvSpPr>
        <p:spPr bwMode="auto">
          <a:xfrm>
            <a:off x="7589839" y="3121025"/>
            <a:ext cx="214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经营管理者</a:t>
            </a:r>
          </a:p>
        </p:txBody>
      </p:sp>
      <p:sp>
        <p:nvSpPr>
          <p:cNvPr id="23" name="椭圆 22">
            <a:extLst>
              <a:ext uri="{FF2B5EF4-FFF2-40B4-BE49-F238E27FC236}">
                <a16:creationId xmlns:a16="http://schemas.microsoft.com/office/drawing/2014/main" id="{5B3D16CF-5D65-10BB-2DAA-8CE07B12C50D}"/>
              </a:ext>
            </a:extLst>
          </p:cNvPr>
          <p:cNvSpPr/>
          <p:nvPr/>
        </p:nvSpPr>
        <p:spPr>
          <a:xfrm>
            <a:off x="6972300" y="4787900"/>
            <a:ext cx="338138" cy="338138"/>
          </a:xfrm>
          <a:prstGeom prst="ellipse">
            <a:avLst/>
          </a:prstGeom>
          <a:solidFill>
            <a:srgbClr val="FBCE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r>
              <a:rPr lang="en-US" sz="2100" noProof="1">
                <a:solidFill>
                  <a:srgbClr val="005688"/>
                </a:solidFill>
                <a:latin typeface="微软雅黑" panose="020B0503020204020204" pitchFamily="34" charset="-122"/>
                <a:ea typeface="微软雅黑" panose="020B0503020204020204" pitchFamily="34" charset="-122"/>
              </a:rPr>
              <a:t>6</a:t>
            </a:r>
            <a:endParaRPr lang="en-US" sz="2100" noProof="1">
              <a:solidFill>
                <a:prstClr val="white"/>
              </a:solidFill>
              <a:latin typeface="微软雅黑" panose="020B0503020204020204" pitchFamily="34" charset="-122"/>
              <a:ea typeface="微软雅黑" panose="020B0503020204020204" pitchFamily="34" charset="-122"/>
            </a:endParaRPr>
          </a:p>
        </p:txBody>
      </p:sp>
      <p:sp>
        <p:nvSpPr>
          <p:cNvPr id="33807" name="TextBox 6">
            <a:extLst>
              <a:ext uri="{FF2B5EF4-FFF2-40B4-BE49-F238E27FC236}">
                <a16:creationId xmlns:a16="http://schemas.microsoft.com/office/drawing/2014/main" id="{121BF5A1-0BDE-8736-FAE3-FBD270787892}"/>
              </a:ext>
            </a:extLst>
          </p:cNvPr>
          <p:cNvSpPr>
            <a:spLocks noChangeArrowheads="1"/>
          </p:cNvSpPr>
          <p:nvPr/>
        </p:nvSpPr>
        <p:spPr bwMode="auto">
          <a:xfrm>
            <a:off x="7594600" y="4830764"/>
            <a:ext cx="307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buClrTx/>
              <a:buFontTx/>
              <a:buNone/>
            </a:pPr>
            <a:r>
              <a:rPr lang="zh-CN" altLang="en-US" sz="2000">
                <a:solidFill>
                  <a:schemeClr val="tx1"/>
                </a:solidFill>
                <a:latin typeface="微软雅黑" panose="020B0503020204020204" pitchFamily="34" charset="-122"/>
                <a:ea typeface="微软雅黑" panose="020B0503020204020204" pitchFamily="34" charset="-122"/>
                <a:sym typeface="Calibri" panose="020F0502020204030204" pitchFamily="34" charset="0"/>
              </a:rPr>
              <a:t>其他财务报表分析的主体</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3789</Words>
  <Application>Microsoft Office PowerPoint</Application>
  <PresentationFormat>宽屏</PresentationFormat>
  <Paragraphs>510</Paragraphs>
  <Slides>71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71</vt:i4>
      </vt:variant>
    </vt:vector>
  </HeadingPairs>
  <TitlesOfParts>
    <vt:vector size="84" baseType="lpstr">
      <vt:lpstr>等线</vt:lpstr>
      <vt:lpstr>等线 Light</vt:lpstr>
      <vt:lpstr>黑体</vt:lpstr>
      <vt:lpstr>华文楷体</vt:lpstr>
      <vt:lpstr>微软雅黑</vt:lpstr>
      <vt:lpstr>幼圆</vt:lpstr>
      <vt:lpstr>Arial</vt:lpstr>
      <vt:lpstr>Cambria Math</vt:lpstr>
      <vt:lpstr>Times New Roman</vt:lpstr>
      <vt:lpstr>Wingdings</vt:lpstr>
      <vt:lpstr>Wingdings 2</vt:lpstr>
      <vt:lpstr>Wingdings 3</vt:lpstr>
      <vt:lpstr>Office 主题​​</vt:lpstr>
      <vt:lpstr>第九章   财务报表分析</vt:lpstr>
      <vt:lpstr> </vt:lpstr>
      <vt:lpstr> </vt:lpstr>
      <vt:lpstr> </vt:lpstr>
      <vt:lpstr>第一节  财务报表分析的目的与方法</vt:lpstr>
      <vt:lpstr>PowerPoint 演示文稿</vt:lpstr>
      <vt:lpstr>PowerPoint 演示文稿</vt:lpstr>
      <vt:lpstr>一、财务报表分析的目的</vt:lpstr>
      <vt:lpstr>PowerPoint 演示文稿</vt:lpstr>
      <vt:lpstr>PowerPoint 演示文稿</vt:lpstr>
      <vt:lpstr>二、财务报表分析的程序</vt:lpstr>
      <vt:lpstr>二、财务报表分析的程序</vt:lpstr>
      <vt:lpstr>二、财务报表分析的程序</vt:lpstr>
      <vt:lpstr>三、财务报表分析的基本方法</vt:lpstr>
      <vt:lpstr>财务报表分析的方法</vt:lpstr>
      <vt:lpstr>财务报表分析的方法</vt:lpstr>
      <vt:lpstr>财务报表分析的方法</vt:lpstr>
      <vt:lpstr>财务报表分析的方法</vt:lpstr>
      <vt:lpstr>财务报表分析的方法</vt:lpstr>
      <vt:lpstr>财务报表分析的方法</vt:lpstr>
      <vt:lpstr>PowerPoint 演示文稿</vt:lpstr>
      <vt:lpstr>PowerPoint 演示文稿</vt:lpstr>
      <vt:lpstr>一、短期偿债能力分析</vt:lpstr>
      <vt:lpstr>1.营运资金</vt:lpstr>
      <vt:lpstr>2.流动比率</vt:lpstr>
      <vt:lpstr>3.速动比率</vt:lpstr>
      <vt:lpstr>3.速动比率</vt:lpstr>
      <vt:lpstr>4.现金比率</vt:lpstr>
      <vt:lpstr>二、长期偿债能力分析</vt:lpstr>
      <vt:lpstr>1. 资产负债率</vt:lpstr>
      <vt:lpstr>2.所有者权益比率</vt:lpstr>
      <vt:lpstr>3.利息保障倍数</vt:lpstr>
      <vt:lpstr>PowerPoint 演示文稿</vt:lpstr>
      <vt:lpstr>    </vt:lpstr>
      <vt:lpstr>1.应收账款周转率</vt:lpstr>
      <vt:lpstr>1.应收账款周转率</vt:lpstr>
      <vt:lpstr>2.存货周转率</vt:lpstr>
      <vt:lpstr>2.存货周转率</vt:lpstr>
      <vt:lpstr>3.流动资产周转率</vt:lpstr>
      <vt:lpstr>3.流动资产周转率</vt:lpstr>
      <vt:lpstr>4.总资产周转率</vt:lpstr>
      <vt:lpstr>4.总资产周转率</vt:lpstr>
      <vt:lpstr>PowerPoint 演示文稿</vt:lpstr>
      <vt:lpstr>    </vt:lpstr>
      <vt:lpstr>1.资产报酬率</vt:lpstr>
      <vt:lpstr>1.资产报酬率</vt:lpstr>
      <vt:lpstr>1.资产报酬率</vt:lpstr>
      <vt:lpstr>2.净资产收益率</vt:lpstr>
      <vt:lpstr>3.销售毛利率</vt:lpstr>
      <vt:lpstr>4.销售净利率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成长能力</vt:lpstr>
      <vt:lpstr>资产质量</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财务报表分析</dc:title>
  <dc:creator>guo hj</dc:creator>
  <cp:lastModifiedBy>guo hj</cp:lastModifiedBy>
  <cp:revision>6</cp:revision>
  <dcterms:created xsi:type="dcterms:W3CDTF">2022-12-08T06:21:28Z</dcterms:created>
  <dcterms:modified xsi:type="dcterms:W3CDTF">2023-03-30T13:32:06Z</dcterms:modified>
</cp:coreProperties>
</file>