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8" r:id="rId2"/>
  </p:sldMasterIdLst>
  <p:notesMasterIdLst>
    <p:notesMasterId r:id="rId113"/>
  </p:notesMasterIdLst>
  <p:sldIdLst>
    <p:sldId id="679" r:id="rId3"/>
    <p:sldId id="660" r:id="rId4"/>
    <p:sldId id="555" r:id="rId5"/>
    <p:sldId id="400" r:id="rId6"/>
    <p:sldId id="661" r:id="rId7"/>
    <p:sldId id="427" r:id="rId8"/>
    <p:sldId id="459" r:id="rId9"/>
    <p:sldId id="401" r:id="rId10"/>
    <p:sldId id="403" r:id="rId11"/>
    <p:sldId id="436" r:id="rId12"/>
    <p:sldId id="437" r:id="rId13"/>
    <p:sldId id="440" r:id="rId14"/>
    <p:sldId id="441" r:id="rId15"/>
    <p:sldId id="442" r:id="rId16"/>
    <p:sldId id="520" r:id="rId17"/>
    <p:sldId id="522" r:id="rId18"/>
    <p:sldId id="523" r:id="rId19"/>
    <p:sldId id="685" r:id="rId20"/>
    <p:sldId id="686" r:id="rId21"/>
    <p:sldId id="438" r:id="rId22"/>
    <p:sldId id="434" r:id="rId23"/>
    <p:sldId id="439" r:id="rId24"/>
    <p:sldId id="687" r:id="rId25"/>
    <p:sldId id="435" r:id="rId26"/>
    <p:sldId id="688" r:id="rId27"/>
    <p:sldId id="429" r:id="rId28"/>
    <p:sldId id="480" r:id="rId29"/>
    <p:sldId id="407" r:id="rId30"/>
    <p:sldId id="689" r:id="rId31"/>
    <p:sldId id="450" r:id="rId32"/>
    <p:sldId id="445" r:id="rId33"/>
    <p:sldId id="446" r:id="rId34"/>
    <p:sldId id="451" r:id="rId35"/>
    <p:sldId id="515" r:id="rId36"/>
    <p:sldId id="447" r:id="rId37"/>
    <p:sldId id="448" r:id="rId38"/>
    <p:sldId id="449" r:id="rId39"/>
    <p:sldId id="452" r:id="rId40"/>
    <p:sldId id="432" r:id="rId41"/>
    <p:sldId id="408" r:id="rId42"/>
    <p:sldId id="690" r:id="rId43"/>
    <p:sldId id="455" r:id="rId44"/>
    <p:sldId id="456" r:id="rId45"/>
    <p:sldId id="457" r:id="rId46"/>
    <p:sldId id="454" r:id="rId47"/>
    <p:sldId id="411" r:id="rId48"/>
    <p:sldId id="414" r:id="rId49"/>
    <p:sldId id="417" r:id="rId50"/>
    <p:sldId id="471" r:id="rId51"/>
    <p:sldId id="419" r:id="rId52"/>
    <p:sldId id="420" r:id="rId53"/>
    <p:sldId id="421" r:id="rId54"/>
    <p:sldId id="422" r:id="rId55"/>
    <p:sldId id="662" r:id="rId56"/>
    <p:sldId id="680" r:id="rId57"/>
    <p:sldId id="418" r:id="rId58"/>
    <p:sldId id="681" r:id="rId59"/>
    <p:sldId id="682" r:id="rId60"/>
    <p:sldId id="683" r:id="rId61"/>
    <p:sldId id="684" r:id="rId62"/>
    <p:sldId id="453" r:id="rId63"/>
    <p:sldId id="412" r:id="rId64"/>
    <p:sldId id="460" r:id="rId65"/>
    <p:sldId id="462" r:id="rId66"/>
    <p:sldId id="463" r:id="rId67"/>
    <p:sldId id="464" r:id="rId68"/>
    <p:sldId id="465" r:id="rId69"/>
    <p:sldId id="466" r:id="rId70"/>
    <p:sldId id="467" r:id="rId71"/>
    <p:sldId id="469" r:id="rId72"/>
    <p:sldId id="468" r:id="rId73"/>
    <p:sldId id="553" r:id="rId74"/>
    <p:sldId id="554" r:id="rId75"/>
    <p:sldId id="423" r:id="rId76"/>
    <p:sldId id="664" r:id="rId77"/>
    <p:sldId id="665" r:id="rId78"/>
    <p:sldId id="672" r:id="rId79"/>
    <p:sldId id="673" r:id="rId80"/>
    <p:sldId id="674" r:id="rId81"/>
    <p:sldId id="675" r:id="rId82"/>
    <p:sldId id="676" r:id="rId83"/>
    <p:sldId id="677" r:id="rId84"/>
    <p:sldId id="473" r:id="rId85"/>
    <p:sldId id="691" r:id="rId86"/>
    <p:sldId id="558" r:id="rId87"/>
    <p:sldId id="559" r:id="rId88"/>
    <p:sldId id="560" r:id="rId89"/>
    <p:sldId id="569" r:id="rId90"/>
    <p:sldId id="561" r:id="rId91"/>
    <p:sldId id="570" r:id="rId92"/>
    <p:sldId id="700" r:id="rId93"/>
    <p:sldId id="573" r:id="rId94"/>
    <p:sldId id="571" r:id="rId95"/>
    <p:sldId id="574" r:id="rId96"/>
    <p:sldId id="692" r:id="rId97"/>
    <p:sldId id="693" r:id="rId98"/>
    <p:sldId id="694" r:id="rId99"/>
    <p:sldId id="695" r:id="rId100"/>
    <p:sldId id="696" r:id="rId101"/>
    <p:sldId id="697" r:id="rId102"/>
    <p:sldId id="698" r:id="rId103"/>
    <p:sldId id="628" r:id="rId104"/>
    <p:sldId id="701" r:id="rId105"/>
    <p:sldId id="702" r:id="rId106"/>
    <p:sldId id="603" r:id="rId107"/>
    <p:sldId id="704" r:id="rId108"/>
    <p:sldId id="703" r:id="rId109"/>
    <p:sldId id="609" r:id="rId110"/>
    <p:sldId id="610" r:id="rId111"/>
    <p:sldId id="629" r:id="rId1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notesMaster" Target="notesMasters/notes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05A9FC-7D99-4956-AE07-DA22D5FF176B}" type="datetimeFigureOut">
              <a:rPr lang="zh-CN" altLang="en-US" smtClean="0"/>
              <a:t>2022/10/3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6F93F5-E118-4674-8BA6-0C116A9BED9A}" type="slidenum">
              <a:rPr lang="zh-CN" altLang="en-US" smtClean="0"/>
              <a:t>‹#›</a:t>
            </a:fld>
            <a:endParaRPr lang="zh-CN" altLang="en-US"/>
          </a:p>
        </p:txBody>
      </p:sp>
    </p:spTree>
    <p:extLst>
      <p:ext uri="{BB962C8B-B14F-4D97-AF65-F5344CB8AC3E}">
        <p14:creationId xmlns:p14="http://schemas.microsoft.com/office/powerpoint/2010/main" val="1847360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a:extLst>
              <a:ext uri="{FF2B5EF4-FFF2-40B4-BE49-F238E27FC236}">
                <a16:creationId xmlns:a16="http://schemas.microsoft.com/office/drawing/2014/main" id="{C288A995-F999-B25B-D6A3-20615510A891}"/>
              </a:ext>
            </a:extLst>
          </p:cNvPr>
          <p:cNvSpPr>
            <a:spLocks noGrp="1" noRot="1" noChangeAspect="1" noChangeArrowheads="1" noTextEdit="1"/>
          </p:cNvSpPr>
          <p:nvPr>
            <p:ph type="sldImg"/>
          </p:nvPr>
        </p:nvSpPr>
        <p:spPr>
          <a:xfrm>
            <a:off x="685800" y="1143000"/>
            <a:ext cx="5486400" cy="3086100"/>
          </a:xfrm>
          <a:ln/>
        </p:spPr>
      </p:sp>
      <p:sp>
        <p:nvSpPr>
          <p:cNvPr id="151555" name="备注占位符 2">
            <a:extLst>
              <a:ext uri="{FF2B5EF4-FFF2-40B4-BE49-F238E27FC236}">
                <a16:creationId xmlns:a16="http://schemas.microsoft.com/office/drawing/2014/main" id="{9E01AC03-1B92-CADF-8B57-D49C47ABDA2F}"/>
              </a:ext>
            </a:extLst>
          </p:cNvPr>
          <p:cNvSpPr>
            <a:spLocks noGrp="1" noChangeArrowheads="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151556" name="灯片编号占位符 3">
            <a:extLst>
              <a:ext uri="{FF2B5EF4-FFF2-40B4-BE49-F238E27FC236}">
                <a16:creationId xmlns:a16="http://schemas.microsoft.com/office/drawing/2014/main" id="{FDDF1982-C3BB-2649-2EA4-DE7F6FA625F9}"/>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Pct val="100000"/>
              <a:buFontTx/>
              <a:buNone/>
              <a:tabLst/>
              <a:defRPr/>
            </a:pPr>
            <a:fld id="{18380138-6C6B-489A-9610-038A7441CD21}" type="slidenum">
              <a:rPr kumimoji="1" lang="zh-CN" altLang="en-US" sz="1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Pct val="100000"/>
                <a:buFontTx/>
                <a:buNone/>
                <a:tabLst/>
                <a:defRPr/>
              </a:pPr>
              <a:t>4</a:t>
            </a:fld>
            <a:endParaRPr kumimoji="1" lang="en-US" altLang="zh-CN" sz="1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a:extLst>
              <a:ext uri="{FF2B5EF4-FFF2-40B4-BE49-F238E27FC236}">
                <a16:creationId xmlns:a16="http://schemas.microsoft.com/office/drawing/2014/main" id="{C288A995-F999-B25B-D6A3-20615510A891}"/>
              </a:ext>
            </a:extLst>
          </p:cNvPr>
          <p:cNvSpPr>
            <a:spLocks noGrp="1" noRot="1" noChangeAspect="1" noChangeArrowheads="1" noTextEdit="1"/>
          </p:cNvSpPr>
          <p:nvPr>
            <p:ph type="sldImg"/>
          </p:nvPr>
        </p:nvSpPr>
        <p:spPr>
          <a:xfrm>
            <a:off x="685800" y="1143000"/>
            <a:ext cx="5486400" cy="3086100"/>
          </a:xfrm>
          <a:ln/>
        </p:spPr>
      </p:sp>
      <p:sp>
        <p:nvSpPr>
          <p:cNvPr id="151555" name="备注占位符 2">
            <a:extLst>
              <a:ext uri="{FF2B5EF4-FFF2-40B4-BE49-F238E27FC236}">
                <a16:creationId xmlns:a16="http://schemas.microsoft.com/office/drawing/2014/main" id="{9E01AC03-1B92-CADF-8B57-D49C47ABDA2F}"/>
              </a:ext>
            </a:extLst>
          </p:cNvPr>
          <p:cNvSpPr>
            <a:spLocks noGrp="1" noChangeArrowheads="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151556" name="灯片编号占位符 3">
            <a:extLst>
              <a:ext uri="{FF2B5EF4-FFF2-40B4-BE49-F238E27FC236}">
                <a16:creationId xmlns:a16="http://schemas.microsoft.com/office/drawing/2014/main" id="{FDDF1982-C3BB-2649-2EA4-DE7F6FA625F9}"/>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Pct val="100000"/>
              <a:buFontTx/>
              <a:buNone/>
              <a:tabLst/>
              <a:defRPr/>
            </a:pPr>
            <a:fld id="{18380138-6C6B-489A-9610-038A7441CD21}" type="slidenum">
              <a:rPr kumimoji="1" lang="zh-CN" altLang="en-US" sz="1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Pct val="100000"/>
                <a:buFontTx/>
                <a:buNone/>
                <a:tabLst/>
                <a:defRPr/>
              </a:pPr>
              <a:t>5</a:t>
            </a:fld>
            <a:endParaRPr kumimoji="1" lang="en-US" altLang="zh-CN" sz="1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28179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1EB8A7C7-3352-7B06-4745-D351DE76BC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fld id="{43E1DBAB-58D5-4E99-9F1E-CD76A65305F1}" type="slidenum">
              <a:rPr lang="zh-CN" altLang="en-US" sz="1200" b="0">
                <a:solidFill>
                  <a:schemeClr val="tx1"/>
                </a:solidFill>
                <a:latin typeface="Arial" panose="020B0604020202020204" pitchFamily="34" charset="0"/>
                <a:ea typeface="宋体" panose="02010600030101010101" pitchFamily="2" charset="-122"/>
              </a:rPr>
              <a:pPr/>
              <a:t>26</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12643" name="Rectangle 2">
            <a:extLst>
              <a:ext uri="{FF2B5EF4-FFF2-40B4-BE49-F238E27FC236}">
                <a16:creationId xmlns:a16="http://schemas.microsoft.com/office/drawing/2014/main" id="{36F5D6C0-E397-6892-87F0-756707A169B4}"/>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D2B67506-0EF0-4D3A-0E2D-9BF53671EB70}"/>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latin typeface="Arial" panose="020B0604020202020204" pitchFamily="34" charset="0"/>
              </a:rPr>
              <a:t>Assets may be viewed as resources owned or controlled by an entity. They include such items as cash, accounts receivable (amounts owed to the company by customers), land, building and equipment, and supplies.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a:extLst>
              <a:ext uri="{FF2B5EF4-FFF2-40B4-BE49-F238E27FC236}">
                <a16:creationId xmlns:a16="http://schemas.microsoft.com/office/drawing/2014/main" id="{C288A995-F999-B25B-D6A3-20615510A891}"/>
              </a:ext>
            </a:extLst>
          </p:cNvPr>
          <p:cNvSpPr>
            <a:spLocks noGrp="1" noRot="1" noChangeAspect="1" noChangeArrowheads="1" noTextEdit="1"/>
          </p:cNvSpPr>
          <p:nvPr>
            <p:ph type="sldImg"/>
          </p:nvPr>
        </p:nvSpPr>
        <p:spPr>
          <a:xfrm>
            <a:off x="685800" y="1143000"/>
            <a:ext cx="5486400" cy="3086100"/>
          </a:xfrm>
          <a:ln/>
        </p:spPr>
      </p:sp>
      <p:sp>
        <p:nvSpPr>
          <p:cNvPr id="151555" name="备注占位符 2">
            <a:extLst>
              <a:ext uri="{FF2B5EF4-FFF2-40B4-BE49-F238E27FC236}">
                <a16:creationId xmlns:a16="http://schemas.microsoft.com/office/drawing/2014/main" id="{9E01AC03-1B92-CADF-8B57-D49C47ABDA2F}"/>
              </a:ext>
            </a:extLst>
          </p:cNvPr>
          <p:cNvSpPr>
            <a:spLocks noGrp="1" noChangeArrowheads="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151556" name="灯片编号占位符 3">
            <a:extLst>
              <a:ext uri="{FF2B5EF4-FFF2-40B4-BE49-F238E27FC236}">
                <a16:creationId xmlns:a16="http://schemas.microsoft.com/office/drawing/2014/main" id="{FDDF1982-C3BB-2649-2EA4-DE7F6FA625F9}"/>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Pct val="100000"/>
              <a:buFontTx/>
              <a:buNone/>
              <a:tabLst/>
              <a:defRPr/>
            </a:pPr>
            <a:fld id="{18380138-6C6B-489A-9610-038A7441CD21}" type="slidenum">
              <a:rPr kumimoji="1" lang="zh-CN" altLang="en-US" sz="1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Pct val="100000"/>
                <a:buFontTx/>
                <a:buNone/>
                <a:tabLst/>
                <a:defRPr/>
              </a:pPr>
              <a:t>54</a:t>
            </a:fld>
            <a:endParaRPr kumimoji="1" lang="en-US" altLang="zh-CN" sz="1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03995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4AD0E433-5E1C-0428-B18D-8D12225DD6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fld id="{C09B20FE-F398-4232-92BF-94FAB5BE7827}" type="slidenum">
              <a:rPr lang="zh-CN" altLang="en-US" sz="1200" b="0">
                <a:solidFill>
                  <a:schemeClr val="tx1"/>
                </a:solidFill>
                <a:latin typeface="Arial" panose="020B0604020202020204" pitchFamily="34" charset="0"/>
                <a:ea typeface="宋体" panose="02010600030101010101" pitchFamily="2" charset="-122"/>
              </a:rPr>
              <a:pPr/>
              <a:t>73</a:t>
            </a:fld>
            <a:endParaRPr lang="en-US" altLang="zh-CN" sz="1200" b="0">
              <a:solidFill>
                <a:schemeClr val="tx1"/>
              </a:solidFill>
              <a:latin typeface="Arial" panose="020B0604020202020204" pitchFamily="34" charset="0"/>
              <a:ea typeface="宋体" panose="02010600030101010101" pitchFamily="2" charset="-122"/>
            </a:endParaRPr>
          </a:p>
        </p:txBody>
      </p:sp>
      <p:sp>
        <p:nvSpPr>
          <p:cNvPr id="100355" name="Rectangle 2">
            <a:extLst>
              <a:ext uri="{FF2B5EF4-FFF2-40B4-BE49-F238E27FC236}">
                <a16:creationId xmlns:a16="http://schemas.microsoft.com/office/drawing/2014/main" id="{37CCA1DC-815C-4938-20EC-7919D134A0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zh-CN" altLang="en-US">
              <a:latin typeface="Arial" panose="020B0604020202020204" pitchFamily="34" charset="0"/>
            </a:endParaRPr>
          </a:p>
        </p:txBody>
      </p:sp>
      <p:sp>
        <p:nvSpPr>
          <p:cNvPr id="100356" name="Rectangle 3">
            <a:extLst>
              <a:ext uri="{FF2B5EF4-FFF2-40B4-BE49-F238E27FC236}">
                <a16:creationId xmlns:a16="http://schemas.microsoft.com/office/drawing/2014/main" id="{409BDD4E-E930-B604-03C1-8C19BAA70B41}"/>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a:extLst>
              <a:ext uri="{FF2B5EF4-FFF2-40B4-BE49-F238E27FC236}">
                <a16:creationId xmlns:a16="http://schemas.microsoft.com/office/drawing/2014/main" id="{ACB86390-4285-854C-F989-D2EECF9A4428}"/>
              </a:ext>
            </a:extLst>
          </p:cNvPr>
          <p:cNvSpPr>
            <a:spLocks noGrp="1" noRot="1" noChangeAspect="1" noTextEdit="1"/>
          </p:cNvSpPr>
          <p:nvPr>
            <p:ph type="sldImg"/>
          </p:nvPr>
        </p:nvSpPr>
        <p:spPr>
          <a:ln/>
        </p:spPr>
      </p:sp>
      <p:sp>
        <p:nvSpPr>
          <p:cNvPr id="184323" name="备注占位符 2">
            <a:extLst>
              <a:ext uri="{FF2B5EF4-FFF2-40B4-BE49-F238E27FC236}">
                <a16:creationId xmlns:a16="http://schemas.microsoft.com/office/drawing/2014/main" id="{40B344E1-1BED-6EC0-22C5-1A4FEEF7C08B}"/>
              </a:ext>
            </a:extLst>
          </p:cNvPr>
          <p:cNvSpPr>
            <a:spLocks noGrp="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184324" name="灯片编号占位符 3">
            <a:extLst>
              <a:ext uri="{FF2B5EF4-FFF2-40B4-BE49-F238E27FC236}">
                <a16:creationId xmlns:a16="http://schemas.microsoft.com/office/drawing/2014/main" id="{13C11120-02D4-5F75-1AF3-EF63374A1DE8}"/>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6A640536-E50D-4D42-A8BA-B964B41B7D9E}" type="slidenum">
              <a:rPr lang="en-US" altLang="zh-CN" sz="1200"/>
              <a:pPr/>
              <a:t>83</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a:extLst>
              <a:ext uri="{FF2B5EF4-FFF2-40B4-BE49-F238E27FC236}">
                <a16:creationId xmlns:a16="http://schemas.microsoft.com/office/drawing/2014/main" id="{C288A995-F999-B25B-D6A3-20615510A891}"/>
              </a:ext>
            </a:extLst>
          </p:cNvPr>
          <p:cNvSpPr>
            <a:spLocks noGrp="1" noRot="1" noChangeAspect="1" noChangeArrowheads="1" noTextEdit="1"/>
          </p:cNvSpPr>
          <p:nvPr>
            <p:ph type="sldImg"/>
          </p:nvPr>
        </p:nvSpPr>
        <p:spPr>
          <a:xfrm>
            <a:off x="685800" y="1143000"/>
            <a:ext cx="5486400" cy="3086100"/>
          </a:xfrm>
          <a:ln/>
        </p:spPr>
      </p:sp>
      <p:sp>
        <p:nvSpPr>
          <p:cNvPr id="151555" name="备注占位符 2">
            <a:extLst>
              <a:ext uri="{FF2B5EF4-FFF2-40B4-BE49-F238E27FC236}">
                <a16:creationId xmlns:a16="http://schemas.microsoft.com/office/drawing/2014/main" id="{9E01AC03-1B92-CADF-8B57-D49C47ABDA2F}"/>
              </a:ext>
            </a:extLst>
          </p:cNvPr>
          <p:cNvSpPr>
            <a:spLocks noGrp="1" noChangeArrowheads="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151556" name="灯片编号占位符 3">
            <a:extLst>
              <a:ext uri="{FF2B5EF4-FFF2-40B4-BE49-F238E27FC236}">
                <a16:creationId xmlns:a16="http://schemas.microsoft.com/office/drawing/2014/main" id="{FDDF1982-C3BB-2649-2EA4-DE7F6FA625F9}"/>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Pct val="100000"/>
              <a:buFontTx/>
              <a:buNone/>
              <a:tabLst/>
              <a:defRPr/>
            </a:pPr>
            <a:fld id="{18380138-6C6B-489A-9610-038A7441CD21}" type="slidenum">
              <a:rPr kumimoji="1" lang="zh-CN" altLang="en-US" sz="1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Pct val="100000"/>
                <a:buFontTx/>
                <a:buNone/>
                <a:tabLst/>
                <a:defRPr/>
              </a:pPr>
              <a:t>84</a:t>
            </a:fld>
            <a:endParaRPr kumimoji="1" lang="en-US" altLang="zh-CN" sz="1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55205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a:extLst>
              <a:ext uri="{FF2B5EF4-FFF2-40B4-BE49-F238E27FC236}">
                <a16:creationId xmlns:a16="http://schemas.microsoft.com/office/drawing/2014/main" id="{C288A995-F999-B25B-D6A3-20615510A891}"/>
              </a:ext>
            </a:extLst>
          </p:cNvPr>
          <p:cNvSpPr>
            <a:spLocks noGrp="1" noRot="1" noChangeAspect="1" noChangeArrowheads="1" noTextEdit="1"/>
          </p:cNvSpPr>
          <p:nvPr>
            <p:ph type="sldImg"/>
          </p:nvPr>
        </p:nvSpPr>
        <p:spPr>
          <a:xfrm>
            <a:off x="685800" y="1143000"/>
            <a:ext cx="5486400" cy="3086100"/>
          </a:xfrm>
          <a:ln/>
        </p:spPr>
      </p:sp>
      <p:sp>
        <p:nvSpPr>
          <p:cNvPr id="151555" name="备注占位符 2">
            <a:extLst>
              <a:ext uri="{FF2B5EF4-FFF2-40B4-BE49-F238E27FC236}">
                <a16:creationId xmlns:a16="http://schemas.microsoft.com/office/drawing/2014/main" id="{9E01AC03-1B92-CADF-8B57-D49C47ABDA2F}"/>
              </a:ext>
            </a:extLst>
          </p:cNvPr>
          <p:cNvSpPr>
            <a:spLocks noGrp="1" noChangeArrowheads="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151556" name="灯片编号占位符 3">
            <a:extLst>
              <a:ext uri="{FF2B5EF4-FFF2-40B4-BE49-F238E27FC236}">
                <a16:creationId xmlns:a16="http://schemas.microsoft.com/office/drawing/2014/main" id="{FDDF1982-C3BB-2649-2EA4-DE7F6FA625F9}"/>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buSzPct val="100000"/>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SzPct val="100000"/>
              <a:defRPr kumimoji="1"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Pct val="100000"/>
              <a:buFontTx/>
              <a:buNone/>
              <a:tabLst/>
              <a:defRPr/>
            </a:pPr>
            <a:fld id="{18380138-6C6B-489A-9610-038A7441CD21}" type="slidenum">
              <a:rPr kumimoji="1" lang="zh-CN" altLang="en-US" sz="12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Pct val="100000"/>
                <a:buFontTx/>
                <a:buNone/>
                <a:tabLst/>
                <a:defRPr/>
              </a:pPr>
              <a:t>95</a:t>
            </a:fld>
            <a:endParaRPr kumimoji="1" lang="en-US" altLang="zh-CN" sz="12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80649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020050C8-B2F6-C207-00A0-656AEA462768}"/>
              </a:ext>
            </a:extLst>
          </p:cNvPr>
          <p:cNvSpPr>
            <a:spLocks noGrp="1" noRot="1" noChangeAspect="1" noTextEdit="1"/>
          </p:cNvSpPr>
          <p:nvPr>
            <p:ph type="sldImg"/>
          </p:nvPr>
        </p:nvSpPr>
        <p:spPr>
          <a:ln/>
        </p:spPr>
      </p:sp>
      <p:sp>
        <p:nvSpPr>
          <p:cNvPr id="51203" name="备注占位符 2">
            <a:extLst>
              <a:ext uri="{FF2B5EF4-FFF2-40B4-BE49-F238E27FC236}">
                <a16:creationId xmlns:a16="http://schemas.microsoft.com/office/drawing/2014/main" id="{54AADD6B-C812-DF73-DB13-AA561705D4E6}"/>
              </a:ext>
            </a:extLst>
          </p:cNvPr>
          <p:cNvSpPr>
            <a:spLocks noGrp="1"/>
          </p:cNvSpPr>
          <p:nvPr>
            <p:ph type="body" idx="1"/>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zh-CN" altLang="en-US"/>
          </a:p>
        </p:txBody>
      </p:sp>
      <p:sp>
        <p:nvSpPr>
          <p:cNvPr id="51204" name="灯片编号占位符 3">
            <a:extLst>
              <a:ext uri="{FF2B5EF4-FFF2-40B4-BE49-F238E27FC236}">
                <a16:creationId xmlns:a16="http://schemas.microsoft.com/office/drawing/2014/main" id="{84B98A9C-3B0A-BE1A-D628-AA71D5A29CB2}"/>
              </a:ext>
            </a:extLst>
          </p:cNvPr>
          <p:cNvSpPr>
            <a:spLocks noGrp="1"/>
          </p:cNvSpPr>
          <p:nvPr>
            <p:ph type="sldNum" sz="quarter" idx="5"/>
          </p:nvPr>
        </p:nvSpPr>
        <p:spPr>
          <a:noFill/>
          <a:extLst>
            <a:ext uri="{91240B29-F687-4F45-9708-019B960494DF}">
              <a14:hiddenLine xmlns:a14="http://schemas.microsoft.com/office/drawing/2010/main" w="9525" algn="ctr">
                <a:solidFill>
                  <a:srgbClr val="000000"/>
                </a:solidFill>
                <a:miter lim="800000"/>
                <a:headEnd/>
                <a:tailEnd/>
              </a14:hiddenLine>
            </a:ext>
          </a:extLst>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fld id="{7F52BA56-C13B-46AF-9E62-C5199DCC79F6}" type="slidenum">
              <a:rPr lang="en-US" altLang="zh-CN">
                <a:latin typeface="Times New Roman" panose="02020603050405020304" pitchFamily="18" charset="0"/>
              </a:rPr>
              <a:pPr/>
              <a:t>110</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84071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2" name="Line 2">
            <a:extLst>
              <a:ext uri="{FF2B5EF4-FFF2-40B4-BE49-F238E27FC236}">
                <a16:creationId xmlns:a16="http://schemas.microsoft.com/office/drawing/2014/main" id="{59F8798A-AF0F-3655-D3C4-2D5B360CE471}"/>
              </a:ext>
            </a:extLst>
          </p:cNvPr>
          <p:cNvSpPr>
            <a:spLocks noChangeShapeType="1"/>
          </p:cNvSpPr>
          <p:nvPr/>
        </p:nvSpPr>
        <p:spPr bwMode="auto">
          <a:xfrm>
            <a:off x="97536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grpSp>
        <p:nvGrpSpPr>
          <p:cNvPr id="3" name="Group 8">
            <a:extLst>
              <a:ext uri="{FF2B5EF4-FFF2-40B4-BE49-F238E27FC236}">
                <a16:creationId xmlns:a16="http://schemas.microsoft.com/office/drawing/2014/main" id="{7EDFCD17-22AC-A081-F5CF-FF9706C8F19E}"/>
              </a:ext>
            </a:extLst>
          </p:cNvPr>
          <p:cNvGrpSpPr>
            <a:grpSpLocks/>
          </p:cNvGrpSpPr>
          <p:nvPr/>
        </p:nvGrpSpPr>
        <p:grpSpPr bwMode="auto">
          <a:xfrm>
            <a:off x="9990670" y="2992438"/>
            <a:ext cx="1784351" cy="2189162"/>
            <a:chOff x="4704" y="1885"/>
            <a:chExt cx="843" cy="1379"/>
          </a:xfrm>
        </p:grpSpPr>
        <p:sp>
          <p:nvSpPr>
            <p:cNvPr id="4" name="Oval 9">
              <a:extLst>
                <a:ext uri="{FF2B5EF4-FFF2-40B4-BE49-F238E27FC236}">
                  <a16:creationId xmlns:a16="http://schemas.microsoft.com/office/drawing/2014/main" id="{BF80A632-A7D3-980D-E5F4-33A4E1159527}"/>
                </a:ext>
              </a:extLst>
            </p:cNvPr>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5" name="Oval 10">
              <a:extLst>
                <a:ext uri="{FF2B5EF4-FFF2-40B4-BE49-F238E27FC236}">
                  <a16:creationId xmlns:a16="http://schemas.microsoft.com/office/drawing/2014/main" id="{46E98DB6-B842-4C54-8E41-04AC48CAD1CE}"/>
                </a:ext>
              </a:extLst>
            </p:cNvPr>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6" name="Oval 11">
              <a:extLst>
                <a:ext uri="{FF2B5EF4-FFF2-40B4-BE49-F238E27FC236}">
                  <a16:creationId xmlns:a16="http://schemas.microsoft.com/office/drawing/2014/main" id="{3D6A3F92-1372-4E59-8F8F-09C02E60321F}"/>
                </a:ext>
              </a:extLst>
            </p:cNvPr>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7" name="Oval 12">
              <a:extLst>
                <a:ext uri="{FF2B5EF4-FFF2-40B4-BE49-F238E27FC236}">
                  <a16:creationId xmlns:a16="http://schemas.microsoft.com/office/drawing/2014/main" id="{5F6A60ED-2A21-7D4A-D896-14E9AD7969C3}"/>
                </a:ext>
              </a:extLst>
            </p:cNvPr>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8" name="Oval 13">
              <a:extLst>
                <a:ext uri="{FF2B5EF4-FFF2-40B4-BE49-F238E27FC236}">
                  <a16:creationId xmlns:a16="http://schemas.microsoft.com/office/drawing/2014/main" id="{9B50A280-7AC5-7947-1AA7-E87E3C50DE98}"/>
                </a:ext>
              </a:extLst>
            </p:cNvPr>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9" name="Oval 14">
              <a:extLst>
                <a:ext uri="{FF2B5EF4-FFF2-40B4-BE49-F238E27FC236}">
                  <a16:creationId xmlns:a16="http://schemas.microsoft.com/office/drawing/2014/main" id="{238C99B8-729C-5722-89DC-F4BB58F56CB5}"/>
                </a:ext>
              </a:extLst>
            </p:cNvPr>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 name="Oval 15">
              <a:extLst>
                <a:ext uri="{FF2B5EF4-FFF2-40B4-BE49-F238E27FC236}">
                  <a16:creationId xmlns:a16="http://schemas.microsoft.com/office/drawing/2014/main" id="{94C1954B-4227-3717-6D2F-73F872AA8FBF}"/>
                </a:ext>
              </a:extLst>
            </p:cNvPr>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1" name="Oval 16">
              <a:extLst>
                <a:ext uri="{FF2B5EF4-FFF2-40B4-BE49-F238E27FC236}">
                  <a16:creationId xmlns:a16="http://schemas.microsoft.com/office/drawing/2014/main" id="{3035D27A-8E36-EE90-E719-422083F48D3A}"/>
                </a:ext>
              </a:extLst>
            </p:cNvPr>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2" name="Oval 17">
              <a:extLst>
                <a:ext uri="{FF2B5EF4-FFF2-40B4-BE49-F238E27FC236}">
                  <a16:creationId xmlns:a16="http://schemas.microsoft.com/office/drawing/2014/main" id="{08EF4441-F421-01EB-3DA0-1F90733573A2}"/>
                </a:ext>
              </a:extLst>
            </p:cNvPr>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3" name="Oval 18">
              <a:extLst>
                <a:ext uri="{FF2B5EF4-FFF2-40B4-BE49-F238E27FC236}">
                  <a16:creationId xmlns:a16="http://schemas.microsoft.com/office/drawing/2014/main" id="{62971C7D-BD37-87BB-E98A-A9101CE80DF0}"/>
                </a:ext>
              </a:extLst>
            </p:cNvPr>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4" name="Oval 19">
              <a:extLst>
                <a:ext uri="{FF2B5EF4-FFF2-40B4-BE49-F238E27FC236}">
                  <a16:creationId xmlns:a16="http://schemas.microsoft.com/office/drawing/2014/main" id="{BC6EF76E-D57F-5284-A9E8-BAF48EFE9B94}"/>
                </a:ext>
              </a:extLst>
            </p:cNvPr>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5" name="Oval 20">
              <a:extLst>
                <a:ext uri="{FF2B5EF4-FFF2-40B4-BE49-F238E27FC236}">
                  <a16:creationId xmlns:a16="http://schemas.microsoft.com/office/drawing/2014/main" id="{AFABDBF2-4264-90B1-CC27-8C48FCE91045}"/>
                </a:ext>
              </a:extLst>
            </p:cNvPr>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6" name="Oval 21">
              <a:extLst>
                <a:ext uri="{FF2B5EF4-FFF2-40B4-BE49-F238E27FC236}">
                  <a16:creationId xmlns:a16="http://schemas.microsoft.com/office/drawing/2014/main" id="{78693215-33CF-E4BB-77C3-5F051ED7615B}"/>
                </a:ext>
              </a:extLst>
            </p:cNvPr>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7" name="Oval 22">
              <a:extLst>
                <a:ext uri="{FF2B5EF4-FFF2-40B4-BE49-F238E27FC236}">
                  <a16:creationId xmlns:a16="http://schemas.microsoft.com/office/drawing/2014/main" id="{5B586A5A-6411-0EA6-5105-CC618B24E724}"/>
                </a:ext>
              </a:extLst>
            </p:cNvPr>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8" name="Oval 23">
              <a:extLst>
                <a:ext uri="{FF2B5EF4-FFF2-40B4-BE49-F238E27FC236}">
                  <a16:creationId xmlns:a16="http://schemas.microsoft.com/office/drawing/2014/main" id="{1A989F2A-CF29-8792-8B70-5C3AF2B79F2F}"/>
                </a:ext>
              </a:extLst>
            </p:cNvPr>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9" name="Oval 24">
              <a:extLst>
                <a:ext uri="{FF2B5EF4-FFF2-40B4-BE49-F238E27FC236}">
                  <a16:creationId xmlns:a16="http://schemas.microsoft.com/office/drawing/2014/main" id="{EA8A7286-6045-6277-BA56-8A1F4821861E}"/>
                </a:ext>
              </a:extLst>
            </p:cNvPr>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20" name="Oval 25">
              <a:extLst>
                <a:ext uri="{FF2B5EF4-FFF2-40B4-BE49-F238E27FC236}">
                  <a16:creationId xmlns:a16="http://schemas.microsoft.com/office/drawing/2014/main" id="{CC5F825E-479C-C207-3363-0E04D0B6F81E}"/>
                </a:ext>
              </a:extLst>
            </p:cNvPr>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21" name="Oval 26">
              <a:extLst>
                <a:ext uri="{FF2B5EF4-FFF2-40B4-BE49-F238E27FC236}">
                  <a16:creationId xmlns:a16="http://schemas.microsoft.com/office/drawing/2014/main" id="{E306B5FE-AAA3-1AA3-F982-15A878017D2A}"/>
                </a:ext>
              </a:extLst>
            </p:cNvPr>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22" name="Oval 27">
              <a:extLst>
                <a:ext uri="{FF2B5EF4-FFF2-40B4-BE49-F238E27FC236}">
                  <a16:creationId xmlns:a16="http://schemas.microsoft.com/office/drawing/2014/main" id="{AB0914E4-1026-3856-513D-BD3DE5E75C65}"/>
                </a:ext>
              </a:extLst>
            </p:cNvPr>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23" name="Oval 28">
              <a:extLst>
                <a:ext uri="{FF2B5EF4-FFF2-40B4-BE49-F238E27FC236}">
                  <a16:creationId xmlns:a16="http://schemas.microsoft.com/office/drawing/2014/main" id="{DD45C27F-53FD-D6B7-6CC4-EEF4C00377F2}"/>
                </a:ext>
              </a:extLst>
            </p:cNvPr>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24" name="Oval 29">
              <a:extLst>
                <a:ext uri="{FF2B5EF4-FFF2-40B4-BE49-F238E27FC236}">
                  <a16:creationId xmlns:a16="http://schemas.microsoft.com/office/drawing/2014/main" id="{C5DF7FEF-829B-67B7-47F8-D71ADDD31177}"/>
                </a:ext>
              </a:extLst>
            </p:cNvPr>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25" name="Oval 30">
              <a:extLst>
                <a:ext uri="{FF2B5EF4-FFF2-40B4-BE49-F238E27FC236}">
                  <a16:creationId xmlns:a16="http://schemas.microsoft.com/office/drawing/2014/main" id="{FD43347B-14FB-B187-B577-51FAA8789F6B}"/>
                </a:ext>
              </a:extLst>
            </p:cNvPr>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26" name="Oval 31">
              <a:extLst>
                <a:ext uri="{FF2B5EF4-FFF2-40B4-BE49-F238E27FC236}">
                  <a16:creationId xmlns:a16="http://schemas.microsoft.com/office/drawing/2014/main" id="{9710C2CA-7787-6617-C387-46199A58EE39}"/>
                </a:ext>
              </a:extLst>
            </p:cNvPr>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27" name="Oval 32">
              <a:extLst>
                <a:ext uri="{FF2B5EF4-FFF2-40B4-BE49-F238E27FC236}">
                  <a16:creationId xmlns:a16="http://schemas.microsoft.com/office/drawing/2014/main" id="{3D305E21-411F-8297-E81B-6DD0CFBE3963}"/>
                </a:ext>
              </a:extLst>
            </p:cNvPr>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28" name="Oval 33">
              <a:extLst>
                <a:ext uri="{FF2B5EF4-FFF2-40B4-BE49-F238E27FC236}">
                  <a16:creationId xmlns:a16="http://schemas.microsoft.com/office/drawing/2014/main" id="{92AE916F-AAD0-00D3-8FC6-90C62D8C32D6}"/>
                </a:ext>
              </a:extLst>
            </p:cNvPr>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29" name="Oval 34">
              <a:extLst>
                <a:ext uri="{FF2B5EF4-FFF2-40B4-BE49-F238E27FC236}">
                  <a16:creationId xmlns:a16="http://schemas.microsoft.com/office/drawing/2014/main" id="{B1ABD254-393A-A6FB-78DC-BCE685FB73BB}"/>
                </a:ext>
              </a:extLst>
            </p:cNvPr>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30" name="Oval 35">
              <a:extLst>
                <a:ext uri="{FF2B5EF4-FFF2-40B4-BE49-F238E27FC236}">
                  <a16:creationId xmlns:a16="http://schemas.microsoft.com/office/drawing/2014/main" id="{B0531602-E99F-172C-848B-6480B0874B45}"/>
                </a:ext>
              </a:extLst>
            </p:cNvPr>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31" name="Oval 36">
              <a:extLst>
                <a:ext uri="{FF2B5EF4-FFF2-40B4-BE49-F238E27FC236}">
                  <a16:creationId xmlns:a16="http://schemas.microsoft.com/office/drawing/2014/main" id="{0E44574B-A1BC-19DF-5F93-77BF8DCDC4E0}"/>
                </a:ext>
              </a:extLst>
            </p:cNvPr>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32" name="Oval 37">
              <a:extLst>
                <a:ext uri="{FF2B5EF4-FFF2-40B4-BE49-F238E27FC236}">
                  <a16:creationId xmlns:a16="http://schemas.microsoft.com/office/drawing/2014/main" id="{6604F61F-E71C-991F-AF0D-B562EF46625E}"/>
                </a:ext>
              </a:extLst>
            </p:cNvPr>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33" name="Oval 38">
              <a:extLst>
                <a:ext uri="{FF2B5EF4-FFF2-40B4-BE49-F238E27FC236}">
                  <a16:creationId xmlns:a16="http://schemas.microsoft.com/office/drawing/2014/main" id="{9F10A915-D9D6-BD46-7D99-8CC1C64402A9}"/>
                </a:ext>
              </a:extLst>
            </p:cNvPr>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34" name="Oval 39">
              <a:extLst>
                <a:ext uri="{FF2B5EF4-FFF2-40B4-BE49-F238E27FC236}">
                  <a16:creationId xmlns:a16="http://schemas.microsoft.com/office/drawing/2014/main" id="{1F262988-439A-13D3-6522-B647E30E7117}"/>
                </a:ext>
              </a:extLst>
            </p:cNvPr>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grpSp>
      <p:sp>
        <p:nvSpPr>
          <p:cNvPr id="35" name="Line 40">
            <a:extLst>
              <a:ext uri="{FF2B5EF4-FFF2-40B4-BE49-F238E27FC236}">
                <a16:creationId xmlns:a16="http://schemas.microsoft.com/office/drawing/2014/main" id="{7FEA3813-BE40-AFA2-A17B-889269B3069C}"/>
              </a:ext>
            </a:extLst>
          </p:cNvPr>
          <p:cNvSpPr>
            <a:spLocks noChangeShapeType="1"/>
          </p:cNvSpPr>
          <p:nvPr/>
        </p:nvSpPr>
        <p:spPr bwMode="auto">
          <a:xfrm>
            <a:off x="406400" y="2819400"/>
            <a:ext cx="10972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38243" name="Rectangle 3"/>
          <p:cNvSpPr>
            <a:spLocks noGrp="1" noChangeArrowheads="1"/>
          </p:cNvSpPr>
          <p:nvPr>
            <p:ph type="ctrTitle"/>
          </p:nvPr>
        </p:nvSpPr>
        <p:spPr>
          <a:xfrm>
            <a:off x="421217" y="466725"/>
            <a:ext cx="9042400" cy="2133600"/>
          </a:xfrm>
        </p:spPr>
        <p:txBody>
          <a:bodyPr/>
          <a:lstStyle>
            <a:lvl1pPr algn="r">
              <a:defRPr sz="4800"/>
            </a:lvl1pPr>
          </a:lstStyle>
          <a:p>
            <a:pPr lvl="0"/>
            <a:r>
              <a:rPr lang="en-US" altLang="zh-CN" noProof="0"/>
              <a:t>单击此处编辑母版标题样式</a:t>
            </a:r>
          </a:p>
        </p:txBody>
      </p:sp>
      <p:sp>
        <p:nvSpPr>
          <p:cNvPr id="13824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sz="3200"/>
            </a:lvl1pPr>
          </a:lstStyle>
          <a:p>
            <a:pPr lvl="0"/>
            <a:r>
              <a:rPr lang="en-US" altLang="zh-CN" noProof="0"/>
              <a:t>单击此处编辑母版副标题样式</a:t>
            </a:r>
          </a:p>
        </p:txBody>
      </p:sp>
      <p:sp>
        <p:nvSpPr>
          <p:cNvPr id="36" name="Rectangle 5">
            <a:extLst>
              <a:ext uri="{FF2B5EF4-FFF2-40B4-BE49-F238E27FC236}">
                <a16:creationId xmlns:a16="http://schemas.microsoft.com/office/drawing/2014/main" id="{FF8B5DDE-5C4F-4697-05D1-C303E6E31182}"/>
              </a:ext>
            </a:extLst>
          </p:cNvPr>
          <p:cNvSpPr>
            <a:spLocks noGrp="1" noChangeArrowheads="1"/>
          </p:cNvSpPr>
          <p:nvPr>
            <p:ph type="dt" sz="half" idx="10"/>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37" name="Rectangle 6">
            <a:extLst>
              <a:ext uri="{FF2B5EF4-FFF2-40B4-BE49-F238E27FC236}">
                <a16:creationId xmlns:a16="http://schemas.microsoft.com/office/drawing/2014/main" id="{BCA85D51-9236-6CD7-8305-6AC5B05EFD59}"/>
              </a:ext>
            </a:extLst>
          </p:cNvPr>
          <p:cNvSpPr>
            <a:spLocks noGrp="1" noChangeArrowheads="1"/>
          </p:cNvSpPr>
          <p:nvPr>
            <p:ph type="ftr" sz="quarter" idx="11"/>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38" name="Rectangle 7">
            <a:extLst>
              <a:ext uri="{FF2B5EF4-FFF2-40B4-BE49-F238E27FC236}">
                <a16:creationId xmlns:a16="http://schemas.microsoft.com/office/drawing/2014/main" id="{7834E144-3ED2-439E-7506-74B00D7E6D17}"/>
              </a:ext>
            </a:extLst>
          </p:cNvPr>
          <p:cNvSpPr>
            <a:spLocks noGrp="1" noChangeArrowheads="1"/>
          </p:cNvSpPr>
          <p:nvPr>
            <p:ph type="sldNum" sz="quarter" idx="12"/>
          </p:nvPr>
        </p:nvSpPr>
        <p:spPr/>
        <p:txBody>
          <a:bodyPr/>
          <a:lstStyle>
            <a:lvl1pPr>
              <a:buSzPct val="100000"/>
              <a:defRPr>
                <a:latin typeface="Times New Roman" panose="02020603050405020304" pitchFamily="18" charset="0"/>
              </a:defRPr>
            </a:lvl1pPr>
          </a:lstStyle>
          <a:p>
            <a:fld id="{CA347677-AA97-4587-838D-11C58BC5ACA0}" type="slidenum">
              <a:rPr lang="en-US" altLang="zh-CN"/>
              <a:pPr/>
              <a:t>‹#›</a:t>
            </a:fld>
            <a:endParaRPr lang="en-US" altLang="zh-CN"/>
          </a:p>
        </p:txBody>
      </p:sp>
    </p:spTree>
    <p:extLst>
      <p:ext uri="{BB962C8B-B14F-4D97-AF65-F5344CB8AC3E}">
        <p14:creationId xmlns:p14="http://schemas.microsoft.com/office/powerpoint/2010/main" val="388973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34481E-8207-D783-7A52-7351E3E5989B}"/>
              </a:ext>
            </a:extLst>
          </p:cNvPr>
          <p:cNvSpPr>
            <a:spLocks noGrp="1"/>
          </p:cNvSpPr>
          <p:nvPr>
            <p:ph type="dt" sz="half" idx="10"/>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5" name="页脚占位符 4">
            <a:extLst>
              <a:ext uri="{FF2B5EF4-FFF2-40B4-BE49-F238E27FC236}">
                <a16:creationId xmlns:a16="http://schemas.microsoft.com/office/drawing/2014/main" id="{DD4C8B7D-403A-F1A1-7F35-8F5D71C57E85}"/>
              </a:ext>
            </a:extLst>
          </p:cNvPr>
          <p:cNvSpPr>
            <a:spLocks noGrp="1"/>
          </p:cNvSpPr>
          <p:nvPr>
            <p:ph type="ftr" sz="quarter" idx="11"/>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6" name="灯片编号占位符 5">
            <a:extLst>
              <a:ext uri="{FF2B5EF4-FFF2-40B4-BE49-F238E27FC236}">
                <a16:creationId xmlns:a16="http://schemas.microsoft.com/office/drawing/2014/main" id="{36D647AC-31A4-8445-4609-4D17964D40B0}"/>
              </a:ext>
            </a:extLst>
          </p:cNvPr>
          <p:cNvSpPr>
            <a:spLocks noGrp="1"/>
          </p:cNvSpPr>
          <p:nvPr>
            <p:ph type="sldNum" sz="quarter" idx="12"/>
          </p:nvPr>
        </p:nvSpPr>
        <p:spPr/>
        <p:txBody>
          <a:bodyPr/>
          <a:lstStyle>
            <a:lvl1pPr>
              <a:buSzPct val="100000"/>
              <a:defRPr>
                <a:latin typeface="Times New Roman" panose="02020603050405020304" pitchFamily="18" charset="0"/>
              </a:defRPr>
            </a:lvl1pPr>
          </a:lstStyle>
          <a:p>
            <a:fld id="{321688B2-2BAA-4959-BB8E-720ECA041F43}" type="slidenum">
              <a:rPr lang="en-US" altLang="zh-CN"/>
              <a:pPr/>
              <a:t>‹#›</a:t>
            </a:fld>
            <a:endParaRPr lang="en-US" altLang="zh-CN"/>
          </a:p>
        </p:txBody>
      </p:sp>
    </p:spTree>
    <p:extLst>
      <p:ext uri="{BB962C8B-B14F-4D97-AF65-F5344CB8AC3E}">
        <p14:creationId xmlns:p14="http://schemas.microsoft.com/office/powerpoint/2010/main" val="981540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22245"/>
            <a:ext cx="27432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122245"/>
            <a:ext cx="80264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359AE8C-07DC-5409-7B6B-559E5F8FDC17}"/>
              </a:ext>
            </a:extLst>
          </p:cNvPr>
          <p:cNvSpPr>
            <a:spLocks noGrp="1"/>
          </p:cNvSpPr>
          <p:nvPr>
            <p:ph type="dt" sz="half" idx="10"/>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5" name="页脚占位符 4">
            <a:extLst>
              <a:ext uri="{FF2B5EF4-FFF2-40B4-BE49-F238E27FC236}">
                <a16:creationId xmlns:a16="http://schemas.microsoft.com/office/drawing/2014/main" id="{8A49FFAE-288D-023E-3EBE-211971713248}"/>
              </a:ext>
            </a:extLst>
          </p:cNvPr>
          <p:cNvSpPr>
            <a:spLocks noGrp="1"/>
          </p:cNvSpPr>
          <p:nvPr>
            <p:ph type="ftr" sz="quarter" idx="11"/>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6" name="灯片编号占位符 5">
            <a:extLst>
              <a:ext uri="{FF2B5EF4-FFF2-40B4-BE49-F238E27FC236}">
                <a16:creationId xmlns:a16="http://schemas.microsoft.com/office/drawing/2014/main" id="{DA4393DF-98A2-D9AC-7ADD-F89BA2C7B56F}"/>
              </a:ext>
            </a:extLst>
          </p:cNvPr>
          <p:cNvSpPr>
            <a:spLocks noGrp="1"/>
          </p:cNvSpPr>
          <p:nvPr>
            <p:ph type="sldNum" sz="quarter" idx="12"/>
          </p:nvPr>
        </p:nvSpPr>
        <p:spPr/>
        <p:txBody>
          <a:bodyPr/>
          <a:lstStyle>
            <a:lvl1pPr>
              <a:buSzPct val="100000"/>
              <a:defRPr>
                <a:latin typeface="Times New Roman" panose="02020603050405020304" pitchFamily="18" charset="0"/>
              </a:defRPr>
            </a:lvl1pPr>
          </a:lstStyle>
          <a:p>
            <a:fld id="{53D5D1BA-B7E9-4004-9E8F-3500430C4415}" type="slidenum">
              <a:rPr lang="en-US" altLang="zh-CN"/>
              <a:pPr/>
              <a:t>‹#›</a:t>
            </a:fld>
            <a:endParaRPr lang="en-US" altLang="zh-CN"/>
          </a:p>
        </p:txBody>
      </p:sp>
    </p:spTree>
    <p:extLst>
      <p:ext uri="{BB962C8B-B14F-4D97-AF65-F5344CB8AC3E}">
        <p14:creationId xmlns:p14="http://schemas.microsoft.com/office/powerpoint/2010/main" val="3504608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122238"/>
            <a:ext cx="100584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719263"/>
            <a:ext cx="53848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19263"/>
            <a:ext cx="53848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AA31CB5-CFBA-D107-EB77-60A8A37F4262}"/>
              </a:ext>
            </a:extLst>
          </p:cNvPr>
          <p:cNvSpPr>
            <a:spLocks noGrp="1"/>
          </p:cNvSpPr>
          <p:nvPr>
            <p:ph type="dt" sz="half" idx="10"/>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6" name="页脚占位符 5">
            <a:extLst>
              <a:ext uri="{FF2B5EF4-FFF2-40B4-BE49-F238E27FC236}">
                <a16:creationId xmlns:a16="http://schemas.microsoft.com/office/drawing/2014/main" id="{3AFED473-32A7-6B1C-AEE8-1027BAA22C38}"/>
              </a:ext>
            </a:extLst>
          </p:cNvPr>
          <p:cNvSpPr>
            <a:spLocks noGrp="1"/>
          </p:cNvSpPr>
          <p:nvPr>
            <p:ph type="ftr" sz="quarter" idx="11"/>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7" name="灯片编号占位符 6">
            <a:extLst>
              <a:ext uri="{FF2B5EF4-FFF2-40B4-BE49-F238E27FC236}">
                <a16:creationId xmlns:a16="http://schemas.microsoft.com/office/drawing/2014/main" id="{47F3978E-5607-DED7-6316-3FE99FA56D71}"/>
              </a:ext>
            </a:extLst>
          </p:cNvPr>
          <p:cNvSpPr>
            <a:spLocks noGrp="1"/>
          </p:cNvSpPr>
          <p:nvPr>
            <p:ph type="sldNum" sz="quarter" idx="12"/>
          </p:nvPr>
        </p:nvSpPr>
        <p:spPr/>
        <p:txBody>
          <a:bodyPr/>
          <a:lstStyle>
            <a:lvl1pPr>
              <a:buSzPct val="100000"/>
              <a:defRPr>
                <a:latin typeface="Times New Roman" panose="02020603050405020304" pitchFamily="18" charset="0"/>
              </a:defRPr>
            </a:lvl1pPr>
          </a:lstStyle>
          <a:p>
            <a:fld id="{002697C0-8A19-4AB6-B216-10375E10882F}" type="slidenum">
              <a:rPr lang="en-US" altLang="zh-CN"/>
              <a:pPr/>
              <a:t>‹#›</a:t>
            </a:fld>
            <a:endParaRPr lang="en-US" altLang="zh-CN"/>
          </a:p>
        </p:txBody>
      </p:sp>
    </p:spTree>
    <p:extLst>
      <p:ext uri="{BB962C8B-B14F-4D97-AF65-F5344CB8AC3E}">
        <p14:creationId xmlns:p14="http://schemas.microsoft.com/office/powerpoint/2010/main" val="1572236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4116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29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649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04504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549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831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625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E64B5B7-9BA4-91C6-D36D-55AC0257B53B}"/>
              </a:ext>
            </a:extLst>
          </p:cNvPr>
          <p:cNvSpPr>
            <a:spLocks noGrp="1"/>
          </p:cNvSpPr>
          <p:nvPr>
            <p:ph type="dt" sz="half" idx="10"/>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5" name="页脚占位符 4">
            <a:extLst>
              <a:ext uri="{FF2B5EF4-FFF2-40B4-BE49-F238E27FC236}">
                <a16:creationId xmlns:a16="http://schemas.microsoft.com/office/drawing/2014/main" id="{8F1A4BF7-4E8C-7D72-5768-5702DFB0B745}"/>
              </a:ext>
            </a:extLst>
          </p:cNvPr>
          <p:cNvSpPr>
            <a:spLocks noGrp="1"/>
          </p:cNvSpPr>
          <p:nvPr>
            <p:ph type="ftr" sz="quarter" idx="11"/>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6" name="灯片编号占位符 5">
            <a:extLst>
              <a:ext uri="{FF2B5EF4-FFF2-40B4-BE49-F238E27FC236}">
                <a16:creationId xmlns:a16="http://schemas.microsoft.com/office/drawing/2014/main" id="{84D44F4E-8E0D-AD9F-2E75-5FB1A16A0DE7}"/>
              </a:ext>
            </a:extLst>
          </p:cNvPr>
          <p:cNvSpPr>
            <a:spLocks noGrp="1"/>
          </p:cNvSpPr>
          <p:nvPr>
            <p:ph type="sldNum" sz="quarter" idx="12"/>
          </p:nvPr>
        </p:nvSpPr>
        <p:spPr/>
        <p:txBody>
          <a:bodyPr/>
          <a:lstStyle>
            <a:lvl1pPr>
              <a:buSzPct val="100000"/>
              <a:defRPr>
                <a:latin typeface="Times New Roman" panose="02020603050405020304" pitchFamily="18" charset="0"/>
              </a:defRPr>
            </a:lvl1pPr>
          </a:lstStyle>
          <a:p>
            <a:fld id="{0DFA1224-12D0-43EF-BA32-EFE3FB34B4B8}" type="slidenum">
              <a:rPr lang="en-US" altLang="zh-CN"/>
              <a:pPr/>
              <a:t>‹#›</a:t>
            </a:fld>
            <a:endParaRPr lang="en-US" altLang="zh-CN"/>
          </a:p>
        </p:txBody>
      </p:sp>
    </p:spTree>
    <p:extLst>
      <p:ext uri="{BB962C8B-B14F-4D97-AF65-F5344CB8AC3E}">
        <p14:creationId xmlns:p14="http://schemas.microsoft.com/office/powerpoint/2010/main" val="35036981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772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63199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5317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5989925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0220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4200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968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25323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5344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605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5"/>
            <a:ext cx="105156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70"/>
            <a:ext cx="10515600" cy="1500187"/>
          </a:xfrm>
        </p:spPr>
        <p:txBody>
          <a:bodyPr/>
          <a:lstStyle>
            <a:lvl1pPr marL="0" indent="0">
              <a:buNone/>
              <a:defRPr sz="2400"/>
            </a:lvl1pPr>
            <a:lvl2pPr marL="457189" indent="0">
              <a:buNone/>
              <a:defRPr sz="2000"/>
            </a:lvl2pPr>
            <a:lvl3pPr marL="914377" indent="0">
              <a:buNone/>
              <a:defRPr sz="18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CC0118E-EC1F-EC23-419C-ED23FC207318}"/>
              </a:ext>
            </a:extLst>
          </p:cNvPr>
          <p:cNvSpPr>
            <a:spLocks noGrp="1"/>
          </p:cNvSpPr>
          <p:nvPr>
            <p:ph type="dt" sz="half" idx="10"/>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5" name="页脚占位符 4">
            <a:extLst>
              <a:ext uri="{FF2B5EF4-FFF2-40B4-BE49-F238E27FC236}">
                <a16:creationId xmlns:a16="http://schemas.microsoft.com/office/drawing/2014/main" id="{E687A2AB-FDE5-00D5-B693-87762285E5BD}"/>
              </a:ext>
            </a:extLst>
          </p:cNvPr>
          <p:cNvSpPr>
            <a:spLocks noGrp="1"/>
          </p:cNvSpPr>
          <p:nvPr>
            <p:ph type="ftr" sz="quarter" idx="11"/>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6" name="灯片编号占位符 5">
            <a:extLst>
              <a:ext uri="{FF2B5EF4-FFF2-40B4-BE49-F238E27FC236}">
                <a16:creationId xmlns:a16="http://schemas.microsoft.com/office/drawing/2014/main" id="{E2926C70-67D6-162D-1F0B-67CEC59D5BEF}"/>
              </a:ext>
            </a:extLst>
          </p:cNvPr>
          <p:cNvSpPr>
            <a:spLocks noGrp="1"/>
          </p:cNvSpPr>
          <p:nvPr>
            <p:ph type="sldNum" sz="quarter" idx="12"/>
          </p:nvPr>
        </p:nvSpPr>
        <p:spPr/>
        <p:txBody>
          <a:bodyPr/>
          <a:lstStyle>
            <a:lvl1pPr>
              <a:buSzPct val="100000"/>
              <a:defRPr>
                <a:latin typeface="Times New Roman" panose="02020603050405020304" pitchFamily="18" charset="0"/>
              </a:defRPr>
            </a:lvl1pPr>
          </a:lstStyle>
          <a:p>
            <a:fld id="{8293D6CB-6506-4F6D-BF7F-CE1E124C30BD}" type="slidenum">
              <a:rPr lang="en-US" altLang="zh-CN"/>
              <a:pPr/>
              <a:t>‹#›</a:t>
            </a:fld>
            <a:endParaRPr lang="en-US" altLang="zh-CN"/>
          </a:p>
        </p:txBody>
      </p:sp>
    </p:spTree>
    <p:extLst>
      <p:ext uri="{BB962C8B-B14F-4D97-AF65-F5344CB8AC3E}">
        <p14:creationId xmlns:p14="http://schemas.microsoft.com/office/powerpoint/2010/main" val="283543172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31466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0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1361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54287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99814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829907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97662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07308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740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D24549C4-2DD9-0D32-427C-0AD8B89C48F0}"/>
              </a:ext>
            </a:extLst>
          </p:cNvPr>
          <p:cNvSpPr>
            <a:spLocks/>
          </p:cNvSpPr>
          <p:nvPr/>
        </p:nvSpPr>
        <p:spPr bwMode="auto">
          <a:xfrm>
            <a:off x="-42333" y="4321175"/>
            <a:ext cx="1860551" cy="781050"/>
          </a:xfrm>
          <a:custGeom>
            <a:avLst/>
            <a:gdLst>
              <a:gd name="T0" fmla="*/ 2147483646 w 8042"/>
              <a:gd name="T1" fmla="*/ 2147483646 h 10000"/>
              <a:gd name="T2" fmla="*/ 2147483646 w 8042"/>
              <a:gd name="T3" fmla="*/ 2147483646 h 10000"/>
              <a:gd name="T4" fmla="*/ 2147483646 w 8042"/>
              <a:gd name="T5" fmla="*/ 2147483646 h 10000"/>
              <a:gd name="T6" fmla="*/ 2147483646 w 8042"/>
              <a:gd name="T7" fmla="*/ 2147483646 h 10000"/>
              <a:gd name="T8" fmla="*/ 2147483646 w 8042"/>
              <a:gd name="T9" fmla="*/ 2147483646 h 10000"/>
              <a:gd name="T10" fmla="*/ 2147483646 w 8042"/>
              <a:gd name="T11" fmla="*/ 2147483646 h 10000"/>
              <a:gd name="T12" fmla="*/ 2147483646 w 8042"/>
              <a:gd name="T13" fmla="*/ 2147483646 h 10000"/>
              <a:gd name="T14" fmla="*/ 2147483646 w 8042"/>
              <a:gd name="T15" fmla="*/ 2147483646 h 10000"/>
              <a:gd name="T16" fmla="*/ 2147483646 w 8042"/>
              <a:gd name="T17" fmla="*/ 0 h 10000"/>
              <a:gd name="T18" fmla="*/ 0 w 8042"/>
              <a:gd name="T19" fmla="*/ 2147483646 h 10000"/>
              <a:gd name="T20" fmla="*/ 2147483646 w 8042"/>
              <a:gd name="T21" fmla="*/ 2147483646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 name="Title 1"/>
          <p:cNvSpPr>
            <a:spLocks noGrp="1"/>
          </p:cNvSpPr>
          <p:nvPr>
            <p:ph type="ctrTitle"/>
          </p:nvPr>
        </p:nvSpPr>
        <p:spPr>
          <a:xfrm>
            <a:off x="2589889" y="2514601"/>
            <a:ext cx="8800601"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889" y="4777381"/>
            <a:ext cx="880060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en-US" dirty="0"/>
          </a:p>
        </p:txBody>
      </p:sp>
      <p:sp>
        <p:nvSpPr>
          <p:cNvPr id="5" name="Date Placeholder 3">
            <a:extLst>
              <a:ext uri="{FF2B5EF4-FFF2-40B4-BE49-F238E27FC236}">
                <a16:creationId xmlns:a16="http://schemas.microsoft.com/office/drawing/2014/main" id="{D05F7415-F0B4-9350-8791-D6B61FA110CB}"/>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08539270-046C-E52A-D10A-ED0E62D848DF}"/>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CFF9AE2C-1BC6-B63B-1BB7-8C36A1F0EA2A}"/>
              </a:ext>
            </a:extLst>
          </p:cNvPr>
          <p:cNvSpPr>
            <a:spLocks noGrp="1"/>
          </p:cNvSpPr>
          <p:nvPr>
            <p:ph type="sldNum" sz="quarter" idx="12"/>
          </p:nvPr>
        </p:nvSpPr>
        <p:spPr>
          <a:xfrm>
            <a:off x="565151" y="4529139"/>
            <a:ext cx="778933" cy="365125"/>
          </a:xfrm>
        </p:spPr>
        <p:txBody>
          <a:bodyPr/>
          <a:lstStyle>
            <a:lvl1pPr>
              <a:defRPr/>
            </a:lvl1pPr>
          </a:lstStyle>
          <a:p>
            <a:fld id="{89ED2ADD-32C6-4146-BBED-4D044BFCC956}" type="slidenum">
              <a:rPr lang="en-US" altLang="zh-CN"/>
              <a:pPr/>
              <a:t>‹#›</a:t>
            </a:fld>
            <a:endParaRPr lang="en-US" altLang="zh-CN"/>
          </a:p>
        </p:txBody>
      </p:sp>
    </p:spTree>
    <p:extLst>
      <p:ext uri="{BB962C8B-B14F-4D97-AF65-F5344CB8AC3E}">
        <p14:creationId xmlns:p14="http://schemas.microsoft.com/office/powerpoint/2010/main" val="12968921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C84AC119-6739-3476-33C1-F405E45B4AC9}"/>
              </a:ext>
            </a:extLst>
          </p:cNvPr>
          <p:cNvSpPr>
            <a:spLocks/>
          </p:cNvSpPr>
          <p:nvPr/>
        </p:nvSpPr>
        <p:spPr bwMode="auto">
          <a:xfrm flipV="1">
            <a:off x="0" y="711200"/>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 name="Title 1"/>
          <p:cNvSpPr>
            <a:spLocks noGrp="1"/>
          </p:cNvSpPr>
          <p:nvPr>
            <p:ph type="title"/>
          </p:nvPr>
        </p:nvSpPr>
        <p:spPr>
          <a:xfrm>
            <a:off x="2593602" y="624110"/>
            <a:ext cx="8785599"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888" y="2133600"/>
            <a:ext cx="8789313"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3933CCDB-7D29-BBF7-AC78-7839609BBC3B}"/>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10B1757A-CAF3-928E-EF27-A7C593F3DFB5}"/>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5FA428C3-AE65-7F6B-F4B9-F7FCB0CF4059}"/>
              </a:ext>
            </a:extLst>
          </p:cNvPr>
          <p:cNvSpPr>
            <a:spLocks noGrp="1"/>
          </p:cNvSpPr>
          <p:nvPr>
            <p:ph type="sldNum" sz="quarter" idx="12"/>
          </p:nvPr>
        </p:nvSpPr>
        <p:spPr/>
        <p:txBody>
          <a:bodyPr/>
          <a:lstStyle>
            <a:lvl1pPr>
              <a:defRPr/>
            </a:lvl1pPr>
          </a:lstStyle>
          <a:p>
            <a:fld id="{DA337A31-F5A5-42AE-8CEC-B1A32E07EA42}" type="slidenum">
              <a:rPr lang="en-US" altLang="zh-CN"/>
              <a:pPr/>
              <a:t>‹#›</a:t>
            </a:fld>
            <a:endParaRPr lang="en-US" altLang="zh-CN"/>
          </a:p>
        </p:txBody>
      </p:sp>
    </p:spTree>
    <p:extLst>
      <p:ext uri="{BB962C8B-B14F-4D97-AF65-F5344CB8AC3E}">
        <p14:creationId xmlns:p14="http://schemas.microsoft.com/office/powerpoint/2010/main" val="1982721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19263"/>
            <a:ext cx="53848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19263"/>
            <a:ext cx="53848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BE3A105-A2E9-B6DF-FE92-06CE3673C84B}"/>
              </a:ext>
            </a:extLst>
          </p:cNvPr>
          <p:cNvSpPr>
            <a:spLocks noGrp="1"/>
          </p:cNvSpPr>
          <p:nvPr>
            <p:ph type="dt" sz="half" idx="10"/>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6" name="页脚占位符 5">
            <a:extLst>
              <a:ext uri="{FF2B5EF4-FFF2-40B4-BE49-F238E27FC236}">
                <a16:creationId xmlns:a16="http://schemas.microsoft.com/office/drawing/2014/main" id="{39F254FB-08DF-66EC-ABFC-C3E5D7A14D91}"/>
              </a:ext>
            </a:extLst>
          </p:cNvPr>
          <p:cNvSpPr>
            <a:spLocks noGrp="1"/>
          </p:cNvSpPr>
          <p:nvPr>
            <p:ph type="ftr" sz="quarter" idx="11"/>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7" name="灯片编号占位符 6">
            <a:extLst>
              <a:ext uri="{FF2B5EF4-FFF2-40B4-BE49-F238E27FC236}">
                <a16:creationId xmlns:a16="http://schemas.microsoft.com/office/drawing/2014/main" id="{8BB4D166-A4B5-FE20-F114-346FE6C49900}"/>
              </a:ext>
            </a:extLst>
          </p:cNvPr>
          <p:cNvSpPr>
            <a:spLocks noGrp="1"/>
          </p:cNvSpPr>
          <p:nvPr>
            <p:ph type="sldNum" sz="quarter" idx="12"/>
          </p:nvPr>
        </p:nvSpPr>
        <p:spPr/>
        <p:txBody>
          <a:bodyPr/>
          <a:lstStyle>
            <a:lvl1pPr>
              <a:buSzPct val="100000"/>
              <a:defRPr>
                <a:latin typeface="Times New Roman" panose="02020603050405020304" pitchFamily="18" charset="0"/>
              </a:defRPr>
            </a:lvl1pPr>
          </a:lstStyle>
          <a:p>
            <a:fld id="{1B6F9272-6E3F-45DE-A0EA-CC82F6E92172}" type="slidenum">
              <a:rPr lang="en-US" altLang="zh-CN"/>
              <a:pPr/>
              <a:t>‹#›</a:t>
            </a:fld>
            <a:endParaRPr lang="en-US" altLang="zh-CN"/>
          </a:p>
        </p:txBody>
      </p:sp>
    </p:spTree>
    <p:extLst>
      <p:ext uri="{BB962C8B-B14F-4D97-AF65-F5344CB8AC3E}">
        <p14:creationId xmlns:p14="http://schemas.microsoft.com/office/powerpoint/2010/main" val="33834448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ED8F263C-1E51-11DE-53EE-3FE298A9D2CC}"/>
              </a:ext>
            </a:extLst>
          </p:cNvPr>
          <p:cNvSpPr>
            <a:spLocks/>
          </p:cNvSpPr>
          <p:nvPr/>
        </p:nvSpPr>
        <p:spPr bwMode="auto">
          <a:xfrm flipV="1">
            <a:off x="0" y="3167063"/>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 name="Title 1"/>
          <p:cNvSpPr>
            <a:spLocks noGrp="1"/>
          </p:cNvSpPr>
          <p:nvPr>
            <p:ph type="title"/>
          </p:nvPr>
        </p:nvSpPr>
        <p:spPr>
          <a:xfrm>
            <a:off x="2589888" y="2074562"/>
            <a:ext cx="8789313"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888" y="3581400"/>
            <a:ext cx="8789313"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Date Placeholder 3">
            <a:extLst>
              <a:ext uri="{FF2B5EF4-FFF2-40B4-BE49-F238E27FC236}">
                <a16:creationId xmlns:a16="http://schemas.microsoft.com/office/drawing/2014/main" id="{C66FDC87-344B-4C06-6674-BA68F20630CC}"/>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541FB89F-A828-137E-1E9E-24F86B17FBF3}"/>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8429DE0C-A229-896E-8D2E-B3CA3B539498}"/>
              </a:ext>
            </a:extLst>
          </p:cNvPr>
          <p:cNvSpPr>
            <a:spLocks noGrp="1"/>
          </p:cNvSpPr>
          <p:nvPr>
            <p:ph type="sldNum" sz="quarter" idx="12"/>
          </p:nvPr>
        </p:nvSpPr>
        <p:spPr>
          <a:xfrm>
            <a:off x="681567" y="3244851"/>
            <a:ext cx="781051" cy="365125"/>
          </a:xfrm>
        </p:spPr>
        <p:txBody>
          <a:bodyPr/>
          <a:lstStyle>
            <a:lvl1pPr>
              <a:defRPr/>
            </a:lvl1pPr>
          </a:lstStyle>
          <a:p>
            <a:fld id="{E39B186C-123B-475C-AFF5-59AFC6BBFF01}" type="slidenum">
              <a:rPr lang="en-US" altLang="zh-CN"/>
              <a:pPr/>
              <a:t>‹#›</a:t>
            </a:fld>
            <a:endParaRPr lang="en-US" altLang="zh-CN"/>
          </a:p>
        </p:txBody>
      </p:sp>
    </p:spTree>
    <p:extLst>
      <p:ext uri="{BB962C8B-B14F-4D97-AF65-F5344CB8AC3E}">
        <p14:creationId xmlns:p14="http://schemas.microsoft.com/office/powerpoint/2010/main" val="40498591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94495579-9072-1E30-F17C-EAC0AA3C10B2}"/>
              </a:ext>
            </a:extLst>
          </p:cNvPr>
          <p:cNvSpPr>
            <a:spLocks/>
          </p:cNvSpPr>
          <p:nvPr/>
        </p:nvSpPr>
        <p:spPr bwMode="auto">
          <a:xfrm flipV="1">
            <a:off x="0" y="711200"/>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889" y="2136707"/>
            <a:ext cx="4263375" cy="376739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16410" y="2136707"/>
            <a:ext cx="4262791" cy="376739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a:extLst>
              <a:ext uri="{FF2B5EF4-FFF2-40B4-BE49-F238E27FC236}">
                <a16:creationId xmlns:a16="http://schemas.microsoft.com/office/drawing/2014/main" id="{4E0AF04E-FE23-BFC2-B27D-3631EF561C24}"/>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5">
            <a:extLst>
              <a:ext uri="{FF2B5EF4-FFF2-40B4-BE49-F238E27FC236}">
                <a16:creationId xmlns:a16="http://schemas.microsoft.com/office/drawing/2014/main" id="{75E17C31-6B9A-5F0A-8CFF-DD0C0847BB09}"/>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D4D7A3DD-CF0D-3FFE-3C8D-F54138835773}"/>
              </a:ext>
            </a:extLst>
          </p:cNvPr>
          <p:cNvSpPr>
            <a:spLocks noGrp="1"/>
          </p:cNvSpPr>
          <p:nvPr>
            <p:ph type="sldNum" sz="quarter" idx="12"/>
          </p:nvPr>
        </p:nvSpPr>
        <p:spPr/>
        <p:txBody>
          <a:bodyPr/>
          <a:lstStyle>
            <a:lvl1pPr>
              <a:defRPr/>
            </a:lvl1pPr>
          </a:lstStyle>
          <a:p>
            <a:fld id="{089E1175-1D0A-449E-AEE8-C0240C42BE9B}" type="slidenum">
              <a:rPr lang="en-US" altLang="zh-CN"/>
              <a:pPr/>
              <a:t>‹#›</a:t>
            </a:fld>
            <a:endParaRPr lang="en-US" altLang="zh-CN"/>
          </a:p>
        </p:txBody>
      </p:sp>
    </p:spTree>
    <p:extLst>
      <p:ext uri="{BB962C8B-B14F-4D97-AF65-F5344CB8AC3E}">
        <p14:creationId xmlns:p14="http://schemas.microsoft.com/office/powerpoint/2010/main" val="25814205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6C04A12A-1EBC-6000-2DAC-E62D7944F859}"/>
              </a:ext>
            </a:extLst>
          </p:cNvPr>
          <p:cNvSpPr>
            <a:spLocks/>
          </p:cNvSpPr>
          <p:nvPr/>
        </p:nvSpPr>
        <p:spPr bwMode="auto">
          <a:xfrm flipV="1">
            <a:off x="0" y="711200"/>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020469" y="2226626"/>
            <a:ext cx="383279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887" y="2802889"/>
            <a:ext cx="4263376" cy="310570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41540" y="2223398"/>
            <a:ext cx="383098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11620" y="2799661"/>
            <a:ext cx="4260907" cy="3105703"/>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a:extLst>
              <a:ext uri="{FF2B5EF4-FFF2-40B4-BE49-F238E27FC236}">
                <a16:creationId xmlns:a16="http://schemas.microsoft.com/office/drawing/2014/main" id="{B31950C2-3BD5-FC53-79E9-B636D9A81F86}"/>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7">
            <a:extLst>
              <a:ext uri="{FF2B5EF4-FFF2-40B4-BE49-F238E27FC236}">
                <a16:creationId xmlns:a16="http://schemas.microsoft.com/office/drawing/2014/main" id="{E407C0F3-47BD-01AA-C63E-615A78CDD2FD}"/>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FA99CF2F-8D7D-14A2-BC83-DFEA0E2505BE}"/>
              </a:ext>
            </a:extLst>
          </p:cNvPr>
          <p:cNvSpPr>
            <a:spLocks noGrp="1"/>
          </p:cNvSpPr>
          <p:nvPr>
            <p:ph type="sldNum" sz="quarter" idx="12"/>
          </p:nvPr>
        </p:nvSpPr>
        <p:spPr/>
        <p:txBody>
          <a:bodyPr/>
          <a:lstStyle>
            <a:lvl1pPr>
              <a:defRPr/>
            </a:lvl1pPr>
          </a:lstStyle>
          <a:p>
            <a:fld id="{4BF17746-727A-4D5B-A4C7-AE2A2B9FB117}" type="slidenum">
              <a:rPr lang="en-US" altLang="zh-CN"/>
              <a:pPr/>
              <a:t>‹#›</a:t>
            </a:fld>
            <a:endParaRPr lang="en-US" altLang="zh-CN"/>
          </a:p>
        </p:txBody>
      </p:sp>
    </p:spTree>
    <p:extLst>
      <p:ext uri="{BB962C8B-B14F-4D97-AF65-F5344CB8AC3E}">
        <p14:creationId xmlns:p14="http://schemas.microsoft.com/office/powerpoint/2010/main" val="328674762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31392F22-136D-3830-2C53-A0883B6656CE}"/>
              </a:ext>
            </a:extLst>
          </p:cNvPr>
          <p:cNvSpPr>
            <a:spLocks/>
          </p:cNvSpPr>
          <p:nvPr/>
        </p:nvSpPr>
        <p:spPr bwMode="auto">
          <a:xfrm flipV="1">
            <a:off x="0" y="711200"/>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 name="Title 1"/>
          <p:cNvSpPr>
            <a:spLocks noGrp="1"/>
          </p:cNvSpPr>
          <p:nvPr>
            <p:ph type="title"/>
          </p:nvPr>
        </p:nvSpPr>
        <p:spPr>
          <a:xfrm>
            <a:off x="2593600" y="624110"/>
            <a:ext cx="8785600" cy="1280890"/>
          </a:xfrm>
        </p:spPr>
        <p:txBody>
          <a:bodyPr/>
          <a:lstStyle/>
          <a:p>
            <a:r>
              <a:rPr lang="zh-CN" altLang="en-US"/>
              <a:t>单击此处编辑母版标题样式</a:t>
            </a:r>
            <a:endParaRPr lang="en-US" dirty="0"/>
          </a:p>
        </p:txBody>
      </p:sp>
      <p:sp>
        <p:nvSpPr>
          <p:cNvPr id="4" name="Date Placeholder 2">
            <a:extLst>
              <a:ext uri="{FF2B5EF4-FFF2-40B4-BE49-F238E27FC236}">
                <a16:creationId xmlns:a16="http://schemas.microsoft.com/office/drawing/2014/main" id="{ABA7A285-C5AF-42C4-5783-651CE702B024}"/>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3">
            <a:extLst>
              <a:ext uri="{FF2B5EF4-FFF2-40B4-BE49-F238E27FC236}">
                <a16:creationId xmlns:a16="http://schemas.microsoft.com/office/drawing/2014/main" id="{FCCF7F79-2765-FC2F-41D3-566D25154ADF}"/>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4">
            <a:extLst>
              <a:ext uri="{FF2B5EF4-FFF2-40B4-BE49-F238E27FC236}">
                <a16:creationId xmlns:a16="http://schemas.microsoft.com/office/drawing/2014/main" id="{D8CC82E5-2117-B074-6D54-5FCA23EF66B0}"/>
              </a:ext>
            </a:extLst>
          </p:cNvPr>
          <p:cNvSpPr>
            <a:spLocks noGrp="1"/>
          </p:cNvSpPr>
          <p:nvPr>
            <p:ph type="sldNum" sz="quarter" idx="12"/>
          </p:nvPr>
        </p:nvSpPr>
        <p:spPr/>
        <p:txBody>
          <a:bodyPr/>
          <a:lstStyle>
            <a:lvl1pPr>
              <a:defRPr/>
            </a:lvl1pPr>
          </a:lstStyle>
          <a:p>
            <a:fld id="{DDC90530-8596-4F16-A73A-9BBD159BCF35}" type="slidenum">
              <a:rPr lang="en-US" altLang="zh-CN"/>
              <a:pPr/>
              <a:t>‹#›</a:t>
            </a:fld>
            <a:endParaRPr lang="en-US" altLang="zh-CN"/>
          </a:p>
        </p:txBody>
      </p:sp>
    </p:spTree>
    <p:extLst>
      <p:ext uri="{BB962C8B-B14F-4D97-AF65-F5344CB8AC3E}">
        <p14:creationId xmlns:p14="http://schemas.microsoft.com/office/powerpoint/2010/main" val="36687005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32793A0C-2E9E-C86D-B403-4C7CE2E1F8EE}"/>
              </a:ext>
            </a:extLst>
          </p:cNvPr>
          <p:cNvSpPr>
            <a:spLocks/>
          </p:cNvSpPr>
          <p:nvPr/>
        </p:nvSpPr>
        <p:spPr bwMode="auto">
          <a:xfrm flipV="1">
            <a:off x="0" y="711200"/>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3" name="Date Placeholder 1">
            <a:extLst>
              <a:ext uri="{FF2B5EF4-FFF2-40B4-BE49-F238E27FC236}">
                <a16:creationId xmlns:a16="http://schemas.microsoft.com/office/drawing/2014/main" id="{9F9075E4-EC34-3D84-00B7-AFEB0C18DA30}"/>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2">
            <a:extLst>
              <a:ext uri="{FF2B5EF4-FFF2-40B4-BE49-F238E27FC236}">
                <a16:creationId xmlns:a16="http://schemas.microsoft.com/office/drawing/2014/main" id="{AA621128-EE43-CD80-D61D-805ABBFD1D94}"/>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3">
            <a:extLst>
              <a:ext uri="{FF2B5EF4-FFF2-40B4-BE49-F238E27FC236}">
                <a16:creationId xmlns:a16="http://schemas.microsoft.com/office/drawing/2014/main" id="{26D71178-7F20-99E3-E7EC-647461BE5A15}"/>
              </a:ext>
            </a:extLst>
          </p:cNvPr>
          <p:cNvSpPr>
            <a:spLocks noGrp="1"/>
          </p:cNvSpPr>
          <p:nvPr>
            <p:ph type="sldNum" sz="quarter" idx="12"/>
          </p:nvPr>
        </p:nvSpPr>
        <p:spPr/>
        <p:txBody>
          <a:bodyPr/>
          <a:lstStyle>
            <a:lvl1pPr>
              <a:defRPr/>
            </a:lvl1pPr>
          </a:lstStyle>
          <a:p>
            <a:fld id="{B2BE67B7-9D7A-4E0E-9B41-1F3474C27B5F}" type="slidenum">
              <a:rPr lang="en-US" altLang="zh-CN"/>
              <a:pPr/>
              <a:t>‹#›</a:t>
            </a:fld>
            <a:endParaRPr lang="en-US" altLang="zh-CN"/>
          </a:p>
        </p:txBody>
      </p:sp>
    </p:spTree>
    <p:extLst>
      <p:ext uri="{BB962C8B-B14F-4D97-AF65-F5344CB8AC3E}">
        <p14:creationId xmlns:p14="http://schemas.microsoft.com/office/powerpoint/2010/main" val="3911931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5BADF5F9-44A9-F93F-DF17-BF981D717D12}"/>
              </a:ext>
            </a:extLst>
          </p:cNvPr>
          <p:cNvSpPr>
            <a:spLocks/>
          </p:cNvSpPr>
          <p:nvPr/>
        </p:nvSpPr>
        <p:spPr bwMode="auto">
          <a:xfrm flipV="1">
            <a:off x="0" y="711200"/>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 name="Title 1"/>
          <p:cNvSpPr>
            <a:spLocks noGrp="1"/>
          </p:cNvSpPr>
          <p:nvPr>
            <p:ph type="title"/>
          </p:nvPr>
        </p:nvSpPr>
        <p:spPr>
          <a:xfrm>
            <a:off x="2589887" y="446088"/>
            <a:ext cx="3506112"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4659" y="446090"/>
            <a:ext cx="5054541"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887" y="1598613"/>
            <a:ext cx="3506112"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Date Placeholder 4">
            <a:extLst>
              <a:ext uri="{FF2B5EF4-FFF2-40B4-BE49-F238E27FC236}">
                <a16:creationId xmlns:a16="http://schemas.microsoft.com/office/drawing/2014/main" id="{95255746-4AE9-ED98-FAD8-5C2322DE8F23}"/>
              </a:ext>
            </a:extLst>
          </p:cNvPr>
          <p:cNvSpPr>
            <a:spLocks noGrp="1"/>
          </p:cNvSpPr>
          <p:nvPr>
            <p:ph type="dt" sz="half" idx="10"/>
          </p:nvPr>
        </p:nvSpPr>
        <p:spPr/>
        <p:txBody>
          <a:bodyPr/>
          <a:lstStyle>
            <a:lvl1pPr>
              <a:defRPr/>
            </a:lvl1pPr>
          </a:lstStyle>
          <a:p>
            <a:pPr>
              <a:defRPr/>
            </a:pPr>
            <a:endParaRPr lang="en-US" altLang="zh-CN"/>
          </a:p>
        </p:txBody>
      </p:sp>
      <p:sp>
        <p:nvSpPr>
          <p:cNvPr id="7" name="Footer Placeholder 5">
            <a:extLst>
              <a:ext uri="{FF2B5EF4-FFF2-40B4-BE49-F238E27FC236}">
                <a16:creationId xmlns:a16="http://schemas.microsoft.com/office/drawing/2014/main" id="{5533175F-F84F-2A49-600F-582BACFCD096}"/>
              </a:ext>
            </a:extLst>
          </p:cNvPr>
          <p:cNvSpPr>
            <a:spLocks noGrp="1"/>
          </p:cNvSpPr>
          <p:nvPr>
            <p:ph type="ftr" sz="quarter" idx="11"/>
          </p:nvPr>
        </p:nvSpPr>
        <p:spPr/>
        <p:txBody>
          <a:bodyPr/>
          <a:lstStyle>
            <a:lvl1pPr>
              <a:defRPr/>
            </a:lvl1pPr>
          </a:lstStyle>
          <a:p>
            <a:pPr>
              <a:defRPr/>
            </a:pPr>
            <a:endParaRPr lang="en-US" altLang="zh-CN"/>
          </a:p>
        </p:txBody>
      </p:sp>
      <p:sp>
        <p:nvSpPr>
          <p:cNvPr id="8" name="Slide Number Placeholder 6">
            <a:extLst>
              <a:ext uri="{FF2B5EF4-FFF2-40B4-BE49-F238E27FC236}">
                <a16:creationId xmlns:a16="http://schemas.microsoft.com/office/drawing/2014/main" id="{8485C8B5-2E90-FF59-80FE-573002502067}"/>
              </a:ext>
            </a:extLst>
          </p:cNvPr>
          <p:cNvSpPr>
            <a:spLocks noGrp="1"/>
          </p:cNvSpPr>
          <p:nvPr>
            <p:ph type="sldNum" sz="quarter" idx="12"/>
          </p:nvPr>
        </p:nvSpPr>
        <p:spPr/>
        <p:txBody>
          <a:bodyPr/>
          <a:lstStyle>
            <a:lvl1pPr>
              <a:defRPr/>
            </a:lvl1pPr>
          </a:lstStyle>
          <a:p>
            <a:fld id="{D5EBA29A-D3DB-4E92-A99F-1FD77961FADD}" type="slidenum">
              <a:rPr lang="en-US" altLang="zh-CN"/>
              <a:pPr/>
              <a:t>‹#›</a:t>
            </a:fld>
            <a:endParaRPr lang="en-US" altLang="zh-CN"/>
          </a:p>
        </p:txBody>
      </p:sp>
    </p:spTree>
    <p:extLst>
      <p:ext uri="{BB962C8B-B14F-4D97-AF65-F5344CB8AC3E}">
        <p14:creationId xmlns:p14="http://schemas.microsoft.com/office/powerpoint/2010/main" val="9975496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id="{2E502186-9988-08B8-B2AB-8BB8E1DB026B}"/>
              </a:ext>
            </a:extLst>
          </p:cNvPr>
          <p:cNvSpPr>
            <a:spLocks/>
          </p:cNvSpPr>
          <p:nvPr/>
        </p:nvSpPr>
        <p:spPr bwMode="auto">
          <a:xfrm flipV="1">
            <a:off x="0" y="4910138"/>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 name="Title 1"/>
          <p:cNvSpPr>
            <a:spLocks noGrp="1"/>
          </p:cNvSpPr>
          <p:nvPr>
            <p:ph type="title"/>
          </p:nvPr>
        </p:nvSpPr>
        <p:spPr>
          <a:xfrm>
            <a:off x="2589888" y="4800600"/>
            <a:ext cx="8789313"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888" y="634965"/>
            <a:ext cx="8789313"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2589888" y="5367338"/>
            <a:ext cx="8789313"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Date Placeholder 4">
            <a:extLst>
              <a:ext uri="{FF2B5EF4-FFF2-40B4-BE49-F238E27FC236}">
                <a16:creationId xmlns:a16="http://schemas.microsoft.com/office/drawing/2014/main" id="{F1D1BFE5-FF57-4188-B071-918128ED2B38}"/>
              </a:ext>
            </a:extLst>
          </p:cNvPr>
          <p:cNvSpPr>
            <a:spLocks noGrp="1"/>
          </p:cNvSpPr>
          <p:nvPr>
            <p:ph type="dt" sz="half" idx="10"/>
          </p:nvPr>
        </p:nvSpPr>
        <p:spPr/>
        <p:txBody>
          <a:bodyPr/>
          <a:lstStyle>
            <a:lvl1pPr>
              <a:defRPr/>
            </a:lvl1pPr>
          </a:lstStyle>
          <a:p>
            <a:pPr>
              <a:defRPr/>
            </a:pPr>
            <a:endParaRPr lang="en-US" altLang="zh-CN"/>
          </a:p>
        </p:txBody>
      </p:sp>
      <p:sp>
        <p:nvSpPr>
          <p:cNvPr id="7" name="Footer Placeholder 5">
            <a:extLst>
              <a:ext uri="{FF2B5EF4-FFF2-40B4-BE49-F238E27FC236}">
                <a16:creationId xmlns:a16="http://schemas.microsoft.com/office/drawing/2014/main" id="{77A29250-0708-24CA-4F89-B2DC488091E6}"/>
              </a:ext>
            </a:extLst>
          </p:cNvPr>
          <p:cNvSpPr>
            <a:spLocks noGrp="1"/>
          </p:cNvSpPr>
          <p:nvPr>
            <p:ph type="ftr" sz="quarter" idx="11"/>
          </p:nvPr>
        </p:nvSpPr>
        <p:spPr/>
        <p:txBody>
          <a:bodyPr/>
          <a:lstStyle>
            <a:lvl1pPr>
              <a:defRPr/>
            </a:lvl1pPr>
          </a:lstStyle>
          <a:p>
            <a:pPr>
              <a:defRPr/>
            </a:pPr>
            <a:endParaRPr lang="en-US" altLang="zh-CN"/>
          </a:p>
        </p:txBody>
      </p:sp>
      <p:sp>
        <p:nvSpPr>
          <p:cNvPr id="8" name="Slide Number Placeholder 6">
            <a:extLst>
              <a:ext uri="{FF2B5EF4-FFF2-40B4-BE49-F238E27FC236}">
                <a16:creationId xmlns:a16="http://schemas.microsoft.com/office/drawing/2014/main" id="{2F1F4A51-EDF9-DACE-0499-1457A5BEF1A2}"/>
              </a:ext>
            </a:extLst>
          </p:cNvPr>
          <p:cNvSpPr>
            <a:spLocks noGrp="1"/>
          </p:cNvSpPr>
          <p:nvPr>
            <p:ph type="sldNum" sz="quarter" idx="12"/>
          </p:nvPr>
        </p:nvSpPr>
        <p:spPr>
          <a:xfrm>
            <a:off x="681567" y="4983164"/>
            <a:ext cx="781051" cy="365125"/>
          </a:xfrm>
        </p:spPr>
        <p:txBody>
          <a:bodyPr/>
          <a:lstStyle>
            <a:lvl1pPr>
              <a:defRPr/>
            </a:lvl1pPr>
          </a:lstStyle>
          <a:p>
            <a:fld id="{19BB8600-54B0-4393-99E8-CA86F16C424B}" type="slidenum">
              <a:rPr lang="en-US" altLang="zh-CN"/>
              <a:pPr/>
              <a:t>‹#›</a:t>
            </a:fld>
            <a:endParaRPr lang="en-US" altLang="zh-CN"/>
          </a:p>
        </p:txBody>
      </p:sp>
    </p:spTree>
    <p:extLst>
      <p:ext uri="{BB962C8B-B14F-4D97-AF65-F5344CB8AC3E}">
        <p14:creationId xmlns:p14="http://schemas.microsoft.com/office/powerpoint/2010/main" val="36161675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6BC0D127-FCBB-769A-D9A1-3D0562791AF4}"/>
              </a:ext>
            </a:extLst>
          </p:cNvPr>
          <p:cNvSpPr>
            <a:spLocks/>
          </p:cNvSpPr>
          <p:nvPr/>
        </p:nvSpPr>
        <p:spPr bwMode="auto">
          <a:xfrm flipV="1">
            <a:off x="0" y="3167063"/>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 name="Title 1"/>
          <p:cNvSpPr>
            <a:spLocks noGrp="1"/>
          </p:cNvSpPr>
          <p:nvPr>
            <p:ph type="title"/>
          </p:nvPr>
        </p:nvSpPr>
        <p:spPr>
          <a:xfrm>
            <a:off x="2589888" y="609600"/>
            <a:ext cx="8789313"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Date Placeholder 3">
            <a:extLst>
              <a:ext uri="{FF2B5EF4-FFF2-40B4-BE49-F238E27FC236}">
                <a16:creationId xmlns:a16="http://schemas.microsoft.com/office/drawing/2014/main" id="{E1DC775B-9BAC-2D56-64BE-0F0A256A3C9D}"/>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A9C6DB04-F964-FF5B-894B-2A291DC1AFCF}"/>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78281825-B4B4-E0EA-3436-5939A5BDD799}"/>
              </a:ext>
            </a:extLst>
          </p:cNvPr>
          <p:cNvSpPr>
            <a:spLocks noGrp="1"/>
          </p:cNvSpPr>
          <p:nvPr>
            <p:ph type="sldNum" sz="quarter" idx="12"/>
          </p:nvPr>
        </p:nvSpPr>
        <p:spPr>
          <a:xfrm>
            <a:off x="681567" y="3244851"/>
            <a:ext cx="781051" cy="365125"/>
          </a:xfrm>
        </p:spPr>
        <p:txBody>
          <a:bodyPr/>
          <a:lstStyle>
            <a:lvl1pPr>
              <a:defRPr/>
            </a:lvl1pPr>
          </a:lstStyle>
          <a:p>
            <a:fld id="{BC5D1421-D790-4100-9EAD-B4341B930597}" type="slidenum">
              <a:rPr lang="en-US" altLang="zh-CN"/>
              <a:pPr/>
              <a:t>‹#›</a:t>
            </a:fld>
            <a:endParaRPr lang="en-US" altLang="zh-CN"/>
          </a:p>
        </p:txBody>
      </p:sp>
    </p:spTree>
    <p:extLst>
      <p:ext uri="{BB962C8B-B14F-4D97-AF65-F5344CB8AC3E}">
        <p14:creationId xmlns:p14="http://schemas.microsoft.com/office/powerpoint/2010/main" val="232043893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FD33983E-8C4C-A1A4-63A6-DA3075E62B52}"/>
              </a:ext>
            </a:extLst>
          </p:cNvPr>
          <p:cNvSpPr>
            <a:spLocks/>
          </p:cNvSpPr>
          <p:nvPr/>
        </p:nvSpPr>
        <p:spPr bwMode="auto">
          <a:xfrm flipV="1">
            <a:off x="0" y="3167063"/>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5" name="TextBox 13">
            <a:extLst>
              <a:ext uri="{FF2B5EF4-FFF2-40B4-BE49-F238E27FC236}">
                <a16:creationId xmlns:a16="http://schemas.microsoft.com/office/drawing/2014/main" id="{A3A9A300-B4D8-F08F-057E-B31CF387E3B8}"/>
              </a:ext>
            </a:extLst>
          </p:cNvPr>
          <p:cNvSpPr txBox="1">
            <a:spLocks noChangeArrowheads="1"/>
          </p:cNvSpPr>
          <p:nvPr/>
        </p:nvSpPr>
        <p:spPr bwMode="auto">
          <a:xfrm>
            <a:off x="2410884" y="6477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6" name="TextBox 14">
            <a:extLst>
              <a:ext uri="{FF2B5EF4-FFF2-40B4-BE49-F238E27FC236}">
                <a16:creationId xmlns:a16="http://schemas.microsoft.com/office/drawing/2014/main" id="{926BB9D5-3D6F-B14D-DCE5-6A81BD81F683}"/>
              </a:ext>
            </a:extLst>
          </p:cNvPr>
          <p:cNvSpPr txBox="1">
            <a:spLocks noChangeArrowheads="1"/>
          </p:cNvSpPr>
          <p:nvPr/>
        </p:nvSpPr>
        <p:spPr bwMode="auto">
          <a:xfrm>
            <a:off x="10892367" y="29051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2"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21296" y="3505200"/>
            <a:ext cx="7538517"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7" name="Date Placeholder 3">
            <a:extLst>
              <a:ext uri="{FF2B5EF4-FFF2-40B4-BE49-F238E27FC236}">
                <a16:creationId xmlns:a16="http://schemas.microsoft.com/office/drawing/2014/main" id="{EA558D1F-9629-E412-9315-D37310E0024D}"/>
              </a:ext>
            </a:extLst>
          </p:cNvPr>
          <p:cNvSpPr>
            <a:spLocks noGrp="1"/>
          </p:cNvSpPr>
          <p:nvPr>
            <p:ph type="dt" sz="half" idx="14"/>
          </p:nvPr>
        </p:nvSpPr>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ECD64548-AFF4-F582-CF1C-58AF00882ABF}"/>
              </a:ext>
            </a:extLst>
          </p:cNvPr>
          <p:cNvSpPr>
            <a:spLocks noGrp="1"/>
          </p:cNvSpPr>
          <p:nvPr>
            <p:ph type="ftr" sz="quarter" idx="15"/>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5ED3B846-9C6A-6210-5C1A-389423E69E87}"/>
              </a:ext>
            </a:extLst>
          </p:cNvPr>
          <p:cNvSpPr>
            <a:spLocks noGrp="1"/>
          </p:cNvSpPr>
          <p:nvPr>
            <p:ph type="sldNum" sz="quarter" idx="16"/>
          </p:nvPr>
        </p:nvSpPr>
        <p:spPr>
          <a:xfrm>
            <a:off x="681567" y="3244851"/>
            <a:ext cx="781051" cy="365125"/>
          </a:xfrm>
        </p:spPr>
        <p:txBody>
          <a:bodyPr/>
          <a:lstStyle>
            <a:lvl1pPr>
              <a:defRPr/>
            </a:lvl1pPr>
          </a:lstStyle>
          <a:p>
            <a:fld id="{BEB3975E-A15C-4D1C-BA49-4AF7A2EB9E26}" type="slidenum">
              <a:rPr lang="en-US" altLang="zh-CN"/>
              <a:pPr/>
              <a:t>‹#›</a:t>
            </a:fld>
            <a:endParaRPr lang="en-US" altLang="zh-CN"/>
          </a:p>
        </p:txBody>
      </p:sp>
    </p:spTree>
    <p:extLst>
      <p:ext uri="{BB962C8B-B14F-4D97-AF65-F5344CB8AC3E}">
        <p14:creationId xmlns:p14="http://schemas.microsoft.com/office/powerpoint/2010/main" val="23226684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8D2B2685-2DDE-252F-BD36-0FC1AF713BE1}"/>
              </a:ext>
            </a:extLst>
          </p:cNvPr>
          <p:cNvSpPr>
            <a:spLocks/>
          </p:cNvSpPr>
          <p:nvPr/>
        </p:nvSpPr>
        <p:spPr bwMode="auto">
          <a:xfrm flipV="1">
            <a:off x="0" y="4910138"/>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 name="Title 1"/>
          <p:cNvSpPr>
            <a:spLocks noGrp="1"/>
          </p:cNvSpPr>
          <p:nvPr>
            <p:ph type="title"/>
          </p:nvPr>
        </p:nvSpPr>
        <p:spPr>
          <a:xfrm>
            <a:off x="2589888" y="2438402"/>
            <a:ext cx="8789313"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888" y="5181600"/>
            <a:ext cx="8789313" cy="729622"/>
          </a:xfrm>
        </p:spPr>
        <p:txBody>
          <a:bodyPr rtlCol="0">
            <a:normAutofit/>
          </a:bodyPr>
          <a:lstStyle>
            <a:lvl1pPr>
              <a:buNone/>
              <a:defRPr lang="en-US">
                <a:solidFill>
                  <a:schemeClr val="tx1">
                    <a:lumMod val="65000"/>
                    <a:lumOff val="35000"/>
                  </a:schemeClr>
                </a:solidFill>
              </a:defRPr>
            </a:lvl1pPr>
          </a:lstStyle>
          <a:p>
            <a:pPr lvl="0"/>
            <a:r>
              <a:rPr lang="zh-CN" altLang="en-US"/>
              <a:t>编辑母版文本样式</a:t>
            </a:r>
          </a:p>
        </p:txBody>
      </p:sp>
      <p:sp>
        <p:nvSpPr>
          <p:cNvPr id="5" name="Date Placeholder 4">
            <a:extLst>
              <a:ext uri="{FF2B5EF4-FFF2-40B4-BE49-F238E27FC236}">
                <a16:creationId xmlns:a16="http://schemas.microsoft.com/office/drawing/2014/main" id="{981D608D-B428-2F24-3A43-ED8D7177E37D}"/>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5">
            <a:extLst>
              <a:ext uri="{FF2B5EF4-FFF2-40B4-BE49-F238E27FC236}">
                <a16:creationId xmlns:a16="http://schemas.microsoft.com/office/drawing/2014/main" id="{F1CFF9F3-2ADF-87A9-7EC1-9C148AAA8A1B}"/>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6">
            <a:extLst>
              <a:ext uri="{FF2B5EF4-FFF2-40B4-BE49-F238E27FC236}">
                <a16:creationId xmlns:a16="http://schemas.microsoft.com/office/drawing/2014/main" id="{6917AC50-625D-614E-87A3-771389958823}"/>
              </a:ext>
            </a:extLst>
          </p:cNvPr>
          <p:cNvSpPr>
            <a:spLocks noGrp="1"/>
          </p:cNvSpPr>
          <p:nvPr>
            <p:ph type="sldNum" sz="quarter" idx="12"/>
          </p:nvPr>
        </p:nvSpPr>
        <p:spPr>
          <a:xfrm>
            <a:off x="681567" y="4983164"/>
            <a:ext cx="781051" cy="365125"/>
          </a:xfrm>
        </p:spPr>
        <p:txBody>
          <a:bodyPr/>
          <a:lstStyle>
            <a:lvl1pPr>
              <a:defRPr/>
            </a:lvl1pPr>
          </a:lstStyle>
          <a:p>
            <a:fld id="{06C807F2-9E6B-460A-A816-CE0D668250DA}" type="slidenum">
              <a:rPr lang="en-US" altLang="zh-CN"/>
              <a:pPr/>
              <a:t>‹#›</a:t>
            </a:fld>
            <a:endParaRPr lang="en-US" altLang="zh-CN"/>
          </a:p>
        </p:txBody>
      </p:sp>
    </p:spTree>
    <p:extLst>
      <p:ext uri="{BB962C8B-B14F-4D97-AF65-F5344CB8AC3E}">
        <p14:creationId xmlns:p14="http://schemas.microsoft.com/office/powerpoint/2010/main" val="97094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4ABEA25-C06C-C01B-4A71-9AE8263ABFCD}"/>
              </a:ext>
            </a:extLst>
          </p:cNvPr>
          <p:cNvSpPr>
            <a:spLocks noGrp="1"/>
          </p:cNvSpPr>
          <p:nvPr>
            <p:ph type="dt" sz="half" idx="10"/>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8" name="页脚占位符 7">
            <a:extLst>
              <a:ext uri="{FF2B5EF4-FFF2-40B4-BE49-F238E27FC236}">
                <a16:creationId xmlns:a16="http://schemas.microsoft.com/office/drawing/2014/main" id="{B97D40A8-659D-7925-1750-CC7C1D15755D}"/>
              </a:ext>
            </a:extLst>
          </p:cNvPr>
          <p:cNvSpPr>
            <a:spLocks noGrp="1"/>
          </p:cNvSpPr>
          <p:nvPr>
            <p:ph type="ftr" sz="quarter" idx="11"/>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9" name="灯片编号占位符 8">
            <a:extLst>
              <a:ext uri="{FF2B5EF4-FFF2-40B4-BE49-F238E27FC236}">
                <a16:creationId xmlns:a16="http://schemas.microsoft.com/office/drawing/2014/main" id="{3000AA92-F38A-0211-5622-4DFF208AC583}"/>
              </a:ext>
            </a:extLst>
          </p:cNvPr>
          <p:cNvSpPr>
            <a:spLocks noGrp="1"/>
          </p:cNvSpPr>
          <p:nvPr>
            <p:ph type="sldNum" sz="quarter" idx="12"/>
          </p:nvPr>
        </p:nvSpPr>
        <p:spPr/>
        <p:txBody>
          <a:bodyPr/>
          <a:lstStyle>
            <a:lvl1pPr>
              <a:buSzPct val="100000"/>
              <a:defRPr>
                <a:latin typeface="Times New Roman" panose="02020603050405020304" pitchFamily="18" charset="0"/>
              </a:defRPr>
            </a:lvl1pPr>
          </a:lstStyle>
          <a:p>
            <a:fld id="{0327CED4-4E67-498E-A412-F267401AF611}" type="slidenum">
              <a:rPr lang="en-US" altLang="zh-CN"/>
              <a:pPr/>
              <a:t>‹#›</a:t>
            </a:fld>
            <a:endParaRPr lang="en-US" altLang="zh-CN"/>
          </a:p>
        </p:txBody>
      </p:sp>
    </p:spTree>
    <p:extLst>
      <p:ext uri="{BB962C8B-B14F-4D97-AF65-F5344CB8AC3E}">
        <p14:creationId xmlns:p14="http://schemas.microsoft.com/office/powerpoint/2010/main" val="18342230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引言名片">
    <p:spTree>
      <p:nvGrpSpPr>
        <p:cNvPr id="1" name=""/>
        <p:cNvGrpSpPr/>
        <p:nvPr/>
      </p:nvGrpSpPr>
      <p:grpSpPr>
        <a:xfrm>
          <a:off x="0" y="0"/>
          <a:ext cx="0" cy="0"/>
          <a:chOff x="0" y="0"/>
          <a:chExt cx="0" cy="0"/>
        </a:xfrm>
      </p:grpSpPr>
      <p:sp>
        <p:nvSpPr>
          <p:cNvPr id="2" name="Freeform 11">
            <a:extLst>
              <a:ext uri="{FF2B5EF4-FFF2-40B4-BE49-F238E27FC236}">
                <a16:creationId xmlns:a16="http://schemas.microsoft.com/office/drawing/2014/main" id="{34DB6593-33A6-4A89-9530-0406AFEC9FD8}"/>
              </a:ext>
            </a:extLst>
          </p:cNvPr>
          <p:cNvSpPr>
            <a:spLocks/>
          </p:cNvSpPr>
          <p:nvPr/>
        </p:nvSpPr>
        <p:spPr bwMode="auto">
          <a:xfrm flipV="1">
            <a:off x="0" y="4910138"/>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3" name="TextBox 10">
            <a:extLst>
              <a:ext uri="{FF2B5EF4-FFF2-40B4-BE49-F238E27FC236}">
                <a16:creationId xmlns:a16="http://schemas.microsoft.com/office/drawing/2014/main" id="{EDA7350C-4CF0-AE50-6BA3-1012A8D8E53B}"/>
              </a:ext>
            </a:extLst>
          </p:cNvPr>
          <p:cNvSpPr txBox="1">
            <a:spLocks noChangeArrowheads="1"/>
          </p:cNvSpPr>
          <p:nvPr/>
        </p:nvSpPr>
        <p:spPr bwMode="auto">
          <a:xfrm>
            <a:off x="2410884" y="6477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5" name="TextBox 11">
            <a:extLst>
              <a:ext uri="{FF2B5EF4-FFF2-40B4-BE49-F238E27FC236}">
                <a16:creationId xmlns:a16="http://schemas.microsoft.com/office/drawing/2014/main" id="{1C19F174-9489-2DF5-5CF8-FAEE31A1E9C2}"/>
              </a:ext>
            </a:extLst>
          </p:cNvPr>
          <p:cNvSpPr txBox="1">
            <a:spLocks noChangeArrowheads="1"/>
          </p:cNvSpPr>
          <p:nvPr/>
        </p:nvSpPr>
        <p:spPr bwMode="auto">
          <a:xfrm>
            <a:off x="10892367" y="2905125"/>
            <a:ext cx="60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eaLnBrk="1" hangingPunct="1">
              <a:defRPr/>
            </a:pPr>
            <a:r>
              <a:rPr lang="en-US" altLang="zh-CN" sz="8000">
                <a:solidFill>
                  <a:schemeClr val="accent1"/>
                </a:solidFill>
                <a:latin typeface="Arial" panose="020B0604020202020204" pitchFamily="34" charset="0"/>
                <a:ea typeface="宋体" panose="02010600030101010101" pitchFamily="2" charset="-122"/>
              </a:rPr>
              <a:t>”</a:t>
            </a:r>
          </a:p>
        </p:txBody>
      </p:sp>
      <p:sp>
        <p:nvSpPr>
          <p:cNvPr id="13"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887" y="4343400"/>
            <a:ext cx="891772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887" y="5181600"/>
            <a:ext cx="8917723" cy="729622"/>
          </a:xfrm>
        </p:spPr>
        <p:txBody>
          <a:bodyPr rtlCol="0">
            <a:normAutofit/>
          </a:bodyPr>
          <a:lstStyle>
            <a:lvl1pPr>
              <a:buNone/>
              <a:defRPr lang="en-US">
                <a:solidFill>
                  <a:schemeClr val="tx1">
                    <a:lumMod val="65000"/>
                    <a:lumOff val="35000"/>
                  </a:schemeClr>
                </a:solidFill>
              </a:defRPr>
            </a:lvl1pPr>
          </a:lstStyle>
          <a:p>
            <a:pPr lvl="0"/>
            <a:r>
              <a:rPr lang="zh-CN" altLang="en-US"/>
              <a:t>编辑母版文本样式</a:t>
            </a:r>
          </a:p>
        </p:txBody>
      </p:sp>
      <p:sp>
        <p:nvSpPr>
          <p:cNvPr id="6" name="Date Placeholder 4">
            <a:extLst>
              <a:ext uri="{FF2B5EF4-FFF2-40B4-BE49-F238E27FC236}">
                <a16:creationId xmlns:a16="http://schemas.microsoft.com/office/drawing/2014/main" id="{882A84E1-CDDC-1723-0698-C62BD2438802}"/>
              </a:ext>
            </a:extLst>
          </p:cNvPr>
          <p:cNvSpPr>
            <a:spLocks noGrp="1"/>
          </p:cNvSpPr>
          <p:nvPr>
            <p:ph type="dt" sz="half" idx="14"/>
          </p:nvPr>
        </p:nvSpPr>
        <p:spPr/>
        <p:txBody>
          <a:bodyPr/>
          <a:lstStyle>
            <a:lvl1pPr>
              <a:defRPr/>
            </a:lvl1pPr>
          </a:lstStyle>
          <a:p>
            <a:pPr>
              <a:defRPr/>
            </a:pPr>
            <a:endParaRPr lang="en-US" altLang="zh-CN"/>
          </a:p>
        </p:txBody>
      </p:sp>
      <p:sp>
        <p:nvSpPr>
          <p:cNvPr id="7" name="Footer Placeholder 5">
            <a:extLst>
              <a:ext uri="{FF2B5EF4-FFF2-40B4-BE49-F238E27FC236}">
                <a16:creationId xmlns:a16="http://schemas.microsoft.com/office/drawing/2014/main" id="{C2EC6FE1-2D8E-AE48-573C-16E3CE619BB9}"/>
              </a:ext>
            </a:extLst>
          </p:cNvPr>
          <p:cNvSpPr>
            <a:spLocks noGrp="1"/>
          </p:cNvSpPr>
          <p:nvPr>
            <p:ph type="ftr" sz="quarter" idx="15"/>
          </p:nvPr>
        </p:nvSpPr>
        <p:spPr/>
        <p:txBody>
          <a:bodyPr/>
          <a:lstStyle>
            <a:lvl1pPr>
              <a:defRPr/>
            </a:lvl1pPr>
          </a:lstStyle>
          <a:p>
            <a:pPr>
              <a:defRPr/>
            </a:pPr>
            <a:endParaRPr lang="en-US" altLang="zh-CN"/>
          </a:p>
        </p:txBody>
      </p:sp>
      <p:sp>
        <p:nvSpPr>
          <p:cNvPr id="8" name="Slide Number Placeholder 6">
            <a:extLst>
              <a:ext uri="{FF2B5EF4-FFF2-40B4-BE49-F238E27FC236}">
                <a16:creationId xmlns:a16="http://schemas.microsoft.com/office/drawing/2014/main" id="{303FC434-E5EE-9F1D-AA3E-0D375EABDF1F}"/>
              </a:ext>
            </a:extLst>
          </p:cNvPr>
          <p:cNvSpPr>
            <a:spLocks noGrp="1"/>
          </p:cNvSpPr>
          <p:nvPr>
            <p:ph type="sldNum" sz="quarter" idx="16"/>
          </p:nvPr>
        </p:nvSpPr>
        <p:spPr>
          <a:xfrm>
            <a:off x="681567" y="4983164"/>
            <a:ext cx="781051" cy="365125"/>
          </a:xfrm>
        </p:spPr>
        <p:txBody>
          <a:bodyPr/>
          <a:lstStyle>
            <a:lvl1pPr>
              <a:defRPr/>
            </a:lvl1pPr>
          </a:lstStyle>
          <a:p>
            <a:fld id="{8F63E98B-9E39-4E43-81F6-EC17A2436ED9}" type="slidenum">
              <a:rPr lang="en-US" altLang="zh-CN"/>
              <a:pPr/>
              <a:t>‹#›</a:t>
            </a:fld>
            <a:endParaRPr lang="en-US" altLang="zh-CN"/>
          </a:p>
        </p:txBody>
      </p:sp>
    </p:spTree>
    <p:extLst>
      <p:ext uri="{BB962C8B-B14F-4D97-AF65-F5344CB8AC3E}">
        <p14:creationId xmlns:p14="http://schemas.microsoft.com/office/powerpoint/2010/main" val="26954661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真或假">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E2AF263B-DA22-2512-069C-6E32175AA43A}"/>
              </a:ext>
            </a:extLst>
          </p:cNvPr>
          <p:cNvSpPr>
            <a:spLocks/>
          </p:cNvSpPr>
          <p:nvPr/>
        </p:nvSpPr>
        <p:spPr bwMode="auto">
          <a:xfrm flipV="1">
            <a:off x="0" y="4910138"/>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 name="Title 1"/>
          <p:cNvSpPr>
            <a:spLocks noGrp="1"/>
          </p:cNvSpPr>
          <p:nvPr>
            <p:ph type="title"/>
          </p:nvPr>
        </p:nvSpPr>
        <p:spPr>
          <a:xfrm>
            <a:off x="2589888" y="627407"/>
            <a:ext cx="8789312"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888" y="4343400"/>
            <a:ext cx="878931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888" y="5181600"/>
            <a:ext cx="8789313" cy="729622"/>
          </a:xfrm>
        </p:spPr>
        <p:txBody>
          <a:bodyPr rtlCol="0">
            <a:normAutofit/>
          </a:bodyPr>
          <a:lstStyle>
            <a:lvl1pPr>
              <a:buNone/>
              <a:defRPr lang="en-US">
                <a:solidFill>
                  <a:schemeClr val="tx1">
                    <a:lumMod val="65000"/>
                    <a:lumOff val="35000"/>
                  </a:schemeClr>
                </a:solidFill>
              </a:defRPr>
            </a:lvl1pPr>
          </a:lstStyle>
          <a:p>
            <a:pPr lvl="0"/>
            <a:r>
              <a:rPr lang="zh-CN" altLang="en-US"/>
              <a:t>编辑母版文本样式</a:t>
            </a:r>
          </a:p>
        </p:txBody>
      </p:sp>
      <p:sp>
        <p:nvSpPr>
          <p:cNvPr id="5" name="Date Placeholder 4">
            <a:extLst>
              <a:ext uri="{FF2B5EF4-FFF2-40B4-BE49-F238E27FC236}">
                <a16:creationId xmlns:a16="http://schemas.microsoft.com/office/drawing/2014/main" id="{46704608-AA80-4D2D-CE12-76EB5A30422A}"/>
              </a:ext>
            </a:extLst>
          </p:cNvPr>
          <p:cNvSpPr>
            <a:spLocks noGrp="1"/>
          </p:cNvSpPr>
          <p:nvPr>
            <p:ph type="dt" sz="half" idx="14"/>
          </p:nvPr>
        </p:nvSpPr>
        <p:spPr/>
        <p:txBody>
          <a:bodyPr/>
          <a:lstStyle>
            <a:lvl1pPr>
              <a:defRPr/>
            </a:lvl1pPr>
          </a:lstStyle>
          <a:p>
            <a:pPr>
              <a:defRPr/>
            </a:pPr>
            <a:endParaRPr lang="en-US" altLang="zh-CN"/>
          </a:p>
        </p:txBody>
      </p:sp>
      <p:sp>
        <p:nvSpPr>
          <p:cNvPr id="6" name="Footer Placeholder 5">
            <a:extLst>
              <a:ext uri="{FF2B5EF4-FFF2-40B4-BE49-F238E27FC236}">
                <a16:creationId xmlns:a16="http://schemas.microsoft.com/office/drawing/2014/main" id="{D37CC7ED-A201-77E4-FCFD-36374E2C216E}"/>
              </a:ext>
            </a:extLst>
          </p:cNvPr>
          <p:cNvSpPr>
            <a:spLocks noGrp="1"/>
          </p:cNvSpPr>
          <p:nvPr>
            <p:ph type="ftr" sz="quarter" idx="15"/>
          </p:nvPr>
        </p:nvSpPr>
        <p:spPr/>
        <p:txBody>
          <a:bodyPr/>
          <a:lstStyle>
            <a:lvl1pPr>
              <a:defRPr/>
            </a:lvl1pPr>
          </a:lstStyle>
          <a:p>
            <a:pPr>
              <a:defRPr/>
            </a:pPr>
            <a:endParaRPr lang="en-US" altLang="zh-CN"/>
          </a:p>
        </p:txBody>
      </p:sp>
      <p:sp>
        <p:nvSpPr>
          <p:cNvPr id="7" name="Slide Number Placeholder 6">
            <a:extLst>
              <a:ext uri="{FF2B5EF4-FFF2-40B4-BE49-F238E27FC236}">
                <a16:creationId xmlns:a16="http://schemas.microsoft.com/office/drawing/2014/main" id="{4BA79693-C640-A344-FB93-17A773AAF782}"/>
              </a:ext>
            </a:extLst>
          </p:cNvPr>
          <p:cNvSpPr>
            <a:spLocks noGrp="1"/>
          </p:cNvSpPr>
          <p:nvPr>
            <p:ph type="sldNum" sz="quarter" idx="16"/>
          </p:nvPr>
        </p:nvSpPr>
        <p:spPr>
          <a:xfrm>
            <a:off x="681567" y="4983164"/>
            <a:ext cx="781051" cy="365125"/>
          </a:xfrm>
        </p:spPr>
        <p:txBody>
          <a:bodyPr/>
          <a:lstStyle>
            <a:lvl1pPr>
              <a:defRPr/>
            </a:lvl1pPr>
          </a:lstStyle>
          <a:p>
            <a:fld id="{89033BBE-3FF4-4DB2-8676-726916D2ADEE}" type="slidenum">
              <a:rPr lang="en-US" altLang="zh-CN"/>
              <a:pPr/>
              <a:t>‹#›</a:t>
            </a:fld>
            <a:endParaRPr lang="en-US" altLang="zh-CN"/>
          </a:p>
        </p:txBody>
      </p:sp>
    </p:spTree>
    <p:extLst>
      <p:ext uri="{BB962C8B-B14F-4D97-AF65-F5344CB8AC3E}">
        <p14:creationId xmlns:p14="http://schemas.microsoft.com/office/powerpoint/2010/main" val="40928465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8B727D96-19D2-63ED-90C7-6AEE4C80FE96}"/>
              </a:ext>
            </a:extLst>
          </p:cNvPr>
          <p:cNvSpPr>
            <a:spLocks/>
          </p:cNvSpPr>
          <p:nvPr/>
        </p:nvSpPr>
        <p:spPr bwMode="auto">
          <a:xfrm flipV="1">
            <a:off x="0" y="711200"/>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87CEC0A6-9EE3-BDB9-913F-19D5FDC8F976}"/>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DE933C87-C749-0304-278D-8CC85955DF4F}"/>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556A256C-08CD-5D6E-27B6-761F6C6FB1AC}"/>
              </a:ext>
            </a:extLst>
          </p:cNvPr>
          <p:cNvSpPr>
            <a:spLocks noGrp="1"/>
          </p:cNvSpPr>
          <p:nvPr>
            <p:ph type="sldNum" sz="quarter" idx="12"/>
          </p:nvPr>
        </p:nvSpPr>
        <p:spPr/>
        <p:txBody>
          <a:bodyPr/>
          <a:lstStyle>
            <a:lvl1pPr>
              <a:defRPr/>
            </a:lvl1pPr>
          </a:lstStyle>
          <a:p>
            <a:fld id="{C51DF673-3F8B-492C-84F4-5587938C7A8A}" type="slidenum">
              <a:rPr lang="en-US" altLang="zh-CN"/>
              <a:pPr/>
              <a:t>‹#›</a:t>
            </a:fld>
            <a:endParaRPr lang="en-US" altLang="zh-CN"/>
          </a:p>
        </p:txBody>
      </p:sp>
    </p:spTree>
    <p:extLst>
      <p:ext uri="{BB962C8B-B14F-4D97-AF65-F5344CB8AC3E}">
        <p14:creationId xmlns:p14="http://schemas.microsoft.com/office/powerpoint/2010/main" val="4523953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5C474100-1934-4A68-6DEC-6AF1A4B2F677}"/>
              </a:ext>
            </a:extLst>
          </p:cNvPr>
          <p:cNvSpPr>
            <a:spLocks/>
          </p:cNvSpPr>
          <p:nvPr/>
        </p:nvSpPr>
        <p:spPr bwMode="auto">
          <a:xfrm flipV="1">
            <a:off x="0" y="711200"/>
            <a:ext cx="1811867" cy="508000"/>
          </a:xfrm>
          <a:custGeom>
            <a:avLst/>
            <a:gdLst>
              <a:gd name="T0" fmla="*/ 2147483646 w 7908"/>
              <a:gd name="T1" fmla="*/ 2147483646 h 10000"/>
              <a:gd name="T2" fmla="*/ 2147483646 w 7908"/>
              <a:gd name="T3" fmla="*/ 2147483646 h 10000"/>
              <a:gd name="T4" fmla="*/ 2147483646 w 7908"/>
              <a:gd name="T5" fmla="*/ 2147483646 h 10000"/>
              <a:gd name="T6" fmla="*/ 2147483646 w 7908"/>
              <a:gd name="T7" fmla="*/ 0 h 10000"/>
              <a:gd name="T8" fmla="*/ 2147483646 w 7908"/>
              <a:gd name="T9" fmla="*/ 0 h 10000"/>
              <a:gd name="T10" fmla="*/ 0 w 7908"/>
              <a:gd name="T11" fmla="*/ 2147483646 h 10000"/>
              <a:gd name="T12" fmla="*/ 0 w 7908"/>
              <a:gd name="T13" fmla="*/ 2147483646 h 10000"/>
              <a:gd name="T14" fmla="*/ 2147483646 w 7908"/>
              <a:gd name="T15" fmla="*/ 2147483646 h 10000"/>
              <a:gd name="T16" fmla="*/ 2147483646 w 7908"/>
              <a:gd name="T17" fmla="*/ 2147483646 h 10000"/>
              <a:gd name="T18" fmla="*/ 2147483646 w 7908"/>
              <a:gd name="T19" fmla="*/ 2147483646 h 10000"/>
              <a:gd name="T20" fmla="*/ 2147483646 w 7908"/>
              <a:gd name="T21" fmla="*/ 2147483646 h 10000"/>
              <a:gd name="T22" fmla="*/ 2147483646 w 7908"/>
              <a:gd name="T23" fmla="*/ 2147483646 h 10000"/>
              <a:gd name="T24" fmla="*/ 2147483646 w 7908"/>
              <a:gd name="T25" fmla="*/ 2147483646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 name="Vertical Title 1"/>
          <p:cNvSpPr>
            <a:spLocks noGrp="1"/>
          </p:cNvSpPr>
          <p:nvPr>
            <p:ph type="title" orient="vert"/>
          </p:nvPr>
        </p:nvSpPr>
        <p:spPr>
          <a:xfrm>
            <a:off x="9171380" y="627407"/>
            <a:ext cx="2208176"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888" y="627407"/>
            <a:ext cx="6288464"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7E8CB79E-9E08-65EF-11F6-8196C58579BF}"/>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F390E4FA-3AA5-EC82-21E4-690169F93423}"/>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E31114D8-74B7-D05B-E2AD-921453EC61B8}"/>
              </a:ext>
            </a:extLst>
          </p:cNvPr>
          <p:cNvSpPr>
            <a:spLocks noGrp="1"/>
          </p:cNvSpPr>
          <p:nvPr>
            <p:ph type="sldNum" sz="quarter" idx="12"/>
          </p:nvPr>
        </p:nvSpPr>
        <p:spPr/>
        <p:txBody>
          <a:bodyPr/>
          <a:lstStyle>
            <a:lvl1pPr>
              <a:defRPr/>
            </a:lvl1pPr>
          </a:lstStyle>
          <a:p>
            <a:fld id="{235FE436-62AC-4DD7-8490-D048CA60EF19}" type="slidenum">
              <a:rPr lang="en-US" altLang="zh-CN"/>
              <a:pPr/>
              <a:t>‹#›</a:t>
            </a:fld>
            <a:endParaRPr lang="en-US" altLang="zh-CN"/>
          </a:p>
        </p:txBody>
      </p:sp>
    </p:spTree>
    <p:extLst>
      <p:ext uri="{BB962C8B-B14F-4D97-AF65-F5344CB8AC3E}">
        <p14:creationId xmlns:p14="http://schemas.microsoft.com/office/powerpoint/2010/main" val="38660446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5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90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E58788C-DE8E-D523-5BF7-AE8E2E79CD9B}"/>
              </a:ext>
            </a:extLst>
          </p:cNvPr>
          <p:cNvSpPr>
            <a:spLocks noGrp="1"/>
          </p:cNvSpPr>
          <p:nvPr>
            <p:ph type="dt" sz="half" idx="10"/>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4" name="页脚占位符 3">
            <a:extLst>
              <a:ext uri="{FF2B5EF4-FFF2-40B4-BE49-F238E27FC236}">
                <a16:creationId xmlns:a16="http://schemas.microsoft.com/office/drawing/2014/main" id="{DEA781E0-D944-4AB6-A649-8AB980DCFFCB}"/>
              </a:ext>
            </a:extLst>
          </p:cNvPr>
          <p:cNvSpPr>
            <a:spLocks noGrp="1"/>
          </p:cNvSpPr>
          <p:nvPr>
            <p:ph type="ftr" sz="quarter" idx="11"/>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5" name="灯片编号占位符 4">
            <a:extLst>
              <a:ext uri="{FF2B5EF4-FFF2-40B4-BE49-F238E27FC236}">
                <a16:creationId xmlns:a16="http://schemas.microsoft.com/office/drawing/2014/main" id="{D008A427-E18C-F658-A7A8-E99AEAFEB464}"/>
              </a:ext>
            </a:extLst>
          </p:cNvPr>
          <p:cNvSpPr>
            <a:spLocks noGrp="1"/>
          </p:cNvSpPr>
          <p:nvPr>
            <p:ph type="sldNum" sz="quarter" idx="12"/>
          </p:nvPr>
        </p:nvSpPr>
        <p:spPr/>
        <p:txBody>
          <a:bodyPr/>
          <a:lstStyle>
            <a:lvl1pPr>
              <a:buSzPct val="100000"/>
              <a:defRPr>
                <a:latin typeface="Times New Roman" panose="02020603050405020304" pitchFamily="18" charset="0"/>
              </a:defRPr>
            </a:lvl1pPr>
          </a:lstStyle>
          <a:p>
            <a:fld id="{53496C68-C27F-4A93-82EC-8E32C94E273D}" type="slidenum">
              <a:rPr lang="en-US" altLang="zh-CN"/>
              <a:pPr/>
              <a:t>‹#›</a:t>
            </a:fld>
            <a:endParaRPr lang="en-US" altLang="zh-CN"/>
          </a:p>
        </p:txBody>
      </p:sp>
    </p:spTree>
    <p:extLst>
      <p:ext uri="{BB962C8B-B14F-4D97-AF65-F5344CB8AC3E}">
        <p14:creationId xmlns:p14="http://schemas.microsoft.com/office/powerpoint/2010/main" val="217821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DA2A47-6809-0D0F-921D-AA1CA90EE4AA}"/>
              </a:ext>
            </a:extLst>
          </p:cNvPr>
          <p:cNvSpPr>
            <a:spLocks noGrp="1"/>
          </p:cNvSpPr>
          <p:nvPr>
            <p:ph type="dt" sz="half" idx="10"/>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3" name="页脚占位符 2">
            <a:extLst>
              <a:ext uri="{FF2B5EF4-FFF2-40B4-BE49-F238E27FC236}">
                <a16:creationId xmlns:a16="http://schemas.microsoft.com/office/drawing/2014/main" id="{DBE5A65A-7EE6-8818-1058-AB42C7694256}"/>
              </a:ext>
            </a:extLst>
          </p:cNvPr>
          <p:cNvSpPr>
            <a:spLocks noGrp="1"/>
          </p:cNvSpPr>
          <p:nvPr>
            <p:ph type="ftr" sz="quarter" idx="11"/>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4" name="灯片编号占位符 3">
            <a:extLst>
              <a:ext uri="{FF2B5EF4-FFF2-40B4-BE49-F238E27FC236}">
                <a16:creationId xmlns:a16="http://schemas.microsoft.com/office/drawing/2014/main" id="{E8863D1B-A9A9-132E-A4B1-6D2F5D6A9918}"/>
              </a:ext>
            </a:extLst>
          </p:cNvPr>
          <p:cNvSpPr>
            <a:spLocks noGrp="1"/>
          </p:cNvSpPr>
          <p:nvPr>
            <p:ph type="sldNum" sz="quarter" idx="12"/>
          </p:nvPr>
        </p:nvSpPr>
        <p:spPr/>
        <p:txBody>
          <a:bodyPr/>
          <a:lstStyle>
            <a:lvl1pPr>
              <a:buSzPct val="100000"/>
              <a:defRPr>
                <a:latin typeface="Times New Roman" panose="02020603050405020304" pitchFamily="18" charset="0"/>
              </a:defRPr>
            </a:lvl1pPr>
          </a:lstStyle>
          <a:p>
            <a:fld id="{8B46E687-A827-48E1-AB77-012C4CB9FDA6}" type="slidenum">
              <a:rPr lang="en-US" altLang="zh-CN"/>
              <a:pPr/>
              <a:t>‹#›</a:t>
            </a:fld>
            <a:endParaRPr lang="en-US" altLang="zh-CN"/>
          </a:p>
        </p:txBody>
      </p:sp>
    </p:spTree>
    <p:extLst>
      <p:ext uri="{BB962C8B-B14F-4D97-AF65-F5344CB8AC3E}">
        <p14:creationId xmlns:p14="http://schemas.microsoft.com/office/powerpoint/2010/main" val="381693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22" y="457200"/>
            <a:ext cx="3932767"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32"/>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22" y="2057400"/>
            <a:ext cx="393276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D10066-8DB5-5C3A-06C2-F24D9B7B79BC}"/>
              </a:ext>
            </a:extLst>
          </p:cNvPr>
          <p:cNvSpPr>
            <a:spLocks noGrp="1"/>
          </p:cNvSpPr>
          <p:nvPr>
            <p:ph type="dt" sz="half" idx="10"/>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6" name="页脚占位符 5">
            <a:extLst>
              <a:ext uri="{FF2B5EF4-FFF2-40B4-BE49-F238E27FC236}">
                <a16:creationId xmlns:a16="http://schemas.microsoft.com/office/drawing/2014/main" id="{79D8BE10-45C7-1A7F-0FFF-8AC99E4C52DB}"/>
              </a:ext>
            </a:extLst>
          </p:cNvPr>
          <p:cNvSpPr>
            <a:spLocks noGrp="1"/>
          </p:cNvSpPr>
          <p:nvPr>
            <p:ph type="ftr" sz="quarter" idx="11"/>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7" name="灯片编号占位符 6">
            <a:extLst>
              <a:ext uri="{FF2B5EF4-FFF2-40B4-BE49-F238E27FC236}">
                <a16:creationId xmlns:a16="http://schemas.microsoft.com/office/drawing/2014/main" id="{F72EEB32-DEB7-22BB-ACC2-236512A70F3C}"/>
              </a:ext>
            </a:extLst>
          </p:cNvPr>
          <p:cNvSpPr>
            <a:spLocks noGrp="1"/>
          </p:cNvSpPr>
          <p:nvPr>
            <p:ph type="sldNum" sz="quarter" idx="12"/>
          </p:nvPr>
        </p:nvSpPr>
        <p:spPr/>
        <p:txBody>
          <a:bodyPr/>
          <a:lstStyle>
            <a:lvl1pPr>
              <a:buSzPct val="100000"/>
              <a:defRPr>
                <a:latin typeface="Times New Roman" panose="02020603050405020304" pitchFamily="18" charset="0"/>
              </a:defRPr>
            </a:lvl1pPr>
          </a:lstStyle>
          <a:p>
            <a:fld id="{90E11280-53F1-4EEB-881B-3B45CDBCF6D2}" type="slidenum">
              <a:rPr lang="en-US" altLang="zh-CN"/>
              <a:pPr/>
              <a:t>‹#›</a:t>
            </a:fld>
            <a:endParaRPr lang="en-US" altLang="zh-CN"/>
          </a:p>
        </p:txBody>
      </p:sp>
    </p:spTree>
    <p:extLst>
      <p:ext uri="{BB962C8B-B14F-4D97-AF65-F5344CB8AC3E}">
        <p14:creationId xmlns:p14="http://schemas.microsoft.com/office/powerpoint/2010/main" val="160689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22" y="457200"/>
            <a:ext cx="3932767"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32"/>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840322" y="2057400"/>
            <a:ext cx="393276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4B7EB7-E1A4-AE21-37C3-1991A84F70B7}"/>
              </a:ext>
            </a:extLst>
          </p:cNvPr>
          <p:cNvSpPr>
            <a:spLocks noGrp="1"/>
          </p:cNvSpPr>
          <p:nvPr>
            <p:ph type="dt" sz="half" idx="10"/>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6" name="页脚占位符 5">
            <a:extLst>
              <a:ext uri="{FF2B5EF4-FFF2-40B4-BE49-F238E27FC236}">
                <a16:creationId xmlns:a16="http://schemas.microsoft.com/office/drawing/2014/main" id="{3082645E-38EE-47B7-EFC6-319832B249A6}"/>
              </a:ext>
            </a:extLst>
          </p:cNvPr>
          <p:cNvSpPr>
            <a:spLocks noGrp="1"/>
          </p:cNvSpPr>
          <p:nvPr>
            <p:ph type="ftr" sz="quarter" idx="11"/>
          </p:nvPr>
        </p:nvSpPr>
        <p:spPr/>
        <p:txBody>
          <a:bodyPr/>
          <a:lstStyle>
            <a:lvl1pPr>
              <a:buSzPct val="100000"/>
              <a:defRPr>
                <a:latin typeface="Times New Roman" panose="02020603050405020304" pitchFamily="18" charset="0"/>
              </a:defRPr>
            </a:lvl1pPr>
          </a:lstStyle>
          <a:p>
            <a:pPr>
              <a:defRPr/>
            </a:pPr>
            <a:endParaRPr lang="en-US" altLang="zh-CN"/>
          </a:p>
        </p:txBody>
      </p:sp>
      <p:sp>
        <p:nvSpPr>
          <p:cNvPr id="7" name="灯片编号占位符 6">
            <a:extLst>
              <a:ext uri="{FF2B5EF4-FFF2-40B4-BE49-F238E27FC236}">
                <a16:creationId xmlns:a16="http://schemas.microsoft.com/office/drawing/2014/main" id="{203E325B-6A01-FBEC-CF28-F4807BA065BA}"/>
              </a:ext>
            </a:extLst>
          </p:cNvPr>
          <p:cNvSpPr>
            <a:spLocks noGrp="1"/>
          </p:cNvSpPr>
          <p:nvPr>
            <p:ph type="sldNum" sz="quarter" idx="12"/>
          </p:nvPr>
        </p:nvSpPr>
        <p:spPr/>
        <p:txBody>
          <a:bodyPr/>
          <a:lstStyle>
            <a:lvl1pPr>
              <a:buSzPct val="100000"/>
              <a:defRPr>
                <a:latin typeface="Times New Roman" panose="02020603050405020304" pitchFamily="18" charset="0"/>
              </a:defRPr>
            </a:lvl1pPr>
          </a:lstStyle>
          <a:p>
            <a:fld id="{4A6D4028-AAF7-45E9-BA70-E9017A062063}" type="slidenum">
              <a:rPr lang="en-US" altLang="zh-CN"/>
              <a:pPr/>
              <a:t>‹#›</a:t>
            </a:fld>
            <a:endParaRPr lang="en-US" altLang="zh-CN"/>
          </a:p>
        </p:txBody>
      </p:sp>
    </p:spTree>
    <p:extLst>
      <p:ext uri="{BB962C8B-B14F-4D97-AF65-F5344CB8AC3E}">
        <p14:creationId xmlns:p14="http://schemas.microsoft.com/office/powerpoint/2010/main" val="265489713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theme" Target="../theme/theme2.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a:extLst>
              <a:ext uri="{FF2B5EF4-FFF2-40B4-BE49-F238E27FC236}">
                <a16:creationId xmlns:a16="http://schemas.microsoft.com/office/drawing/2014/main" id="{F0BF1B82-21C1-1003-4133-3113F00424F3}"/>
              </a:ext>
            </a:extLst>
          </p:cNvPr>
          <p:cNvSpPr>
            <a:spLocks noChangeShapeType="1"/>
          </p:cNvSpPr>
          <p:nvPr/>
        </p:nvSpPr>
        <p:spPr bwMode="auto">
          <a:xfrm>
            <a:off x="106172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1027" name="Rectangle 3">
            <a:extLst>
              <a:ext uri="{FF2B5EF4-FFF2-40B4-BE49-F238E27FC236}">
                <a16:creationId xmlns:a16="http://schemas.microsoft.com/office/drawing/2014/main" id="{9036FEBE-89B3-28FE-96FD-9C62CDDEFE9B}"/>
              </a:ext>
            </a:extLst>
          </p:cNvPr>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单击此处编辑母版标题样式</a:t>
            </a:r>
          </a:p>
        </p:txBody>
      </p:sp>
      <p:sp>
        <p:nvSpPr>
          <p:cNvPr id="137220" name="Rectangle 4">
            <a:extLst>
              <a:ext uri="{FF2B5EF4-FFF2-40B4-BE49-F238E27FC236}">
                <a16:creationId xmlns:a16="http://schemas.microsoft.com/office/drawing/2014/main" id="{95BAA1D8-0D3A-5F20-0DB2-3F18E50D8248}"/>
              </a:ext>
            </a:extLst>
          </p:cNvPr>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137221" name="Rectangle 5">
            <a:extLst>
              <a:ext uri="{FF2B5EF4-FFF2-40B4-BE49-F238E27FC236}">
                <a16:creationId xmlns:a16="http://schemas.microsoft.com/office/drawing/2014/main" id="{4E4D79DF-5F4F-F661-8DDA-FFBF45A76995}"/>
              </a:ext>
            </a:extLst>
          </p:cNvPr>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solidFill>
                  <a:srgbClr val="000000"/>
                </a:solidFill>
                <a:latin typeface="Arial" panose="020B0604020202020204" pitchFamily="34" charset="0"/>
              </a:defRPr>
            </a:lvl1pPr>
          </a:lstStyle>
          <a:p>
            <a:pPr>
              <a:defRPr/>
            </a:pPr>
            <a:endParaRPr lang="en-US" altLang="zh-CN"/>
          </a:p>
        </p:txBody>
      </p:sp>
      <p:sp>
        <p:nvSpPr>
          <p:cNvPr id="137222" name="Rectangle 6">
            <a:extLst>
              <a:ext uri="{FF2B5EF4-FFF2-40B4-BE49-F238E27FC236}">
                <a16:creationId xmlns:a16="http://schemas.microsoft.com/office/drawing/2014/main" id="{D04AE5B2-FB3E-F75B-1593-1EB97D5E59BD}"/>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solidFill>
                  <a:srgbClr val="000000"/>
                </a:solidFill>
                <a:latin typeface="Arial" panose="020B0604020202020204" pitchFamily="34" charset="0"/>
              </a:defRPr>
            </a:lvl1pPr>
          </a:lstStyle>
          <a:p>
            <a:pPr>
              <a:defRPr/>
            </a:pPr>
            <a:endParaRPr lang="en-US" altLang="zh-CN"/>
          </a:p>
        </p:txBody>
      </p:sp>
      <p:sp>
        <p:nvSpPr>
          <p:cNvPr id="137223" name="Rectangle 7">
            <a:extLst>
              <a:ext uri="{FF2B5EF4-FFF2-40B4-BE49-F238E27FC236}">
                <a16:creationId xmlns:a16="http://schemas.microsoft.com/office/drawing/2014/main" id="{7C2394A2-A521-1710-D63E-38242099DDB0}"/>
              </a:ext>
            </a:extLst>
          </p:cNvPr>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solidFill>
                  <a:srgbClr val="000000"/>
                </a:solidFill>
                <a:latin typeface="Arial" panose="020B0604020202020204" pitchFamily="34" charset="0"/>
              </a:defRPr>
            </a:lvl1pPr>
          </a:lstStyle>
          <a:p>
            <a:fld id="{8C7855C1-C7BD-4298-99BD-0279DDDD2F85}" type="slidenum">
              <a:rPr lang="en-US" altLang="zh-CN"/>
              <a:pPr/>
              <a:t>‹#›</a:t>
            </a:fld>
            <a:endParaRPr lang="en-US" altLang="zh-CN"/>
          </a:p>
        </p:txBody>
      </p:sp>
      <p:grpSp>
        <p:nvGrpSpPr>
          <p:cNvPr id="1032" name="Group 8">
            <a:extLst>
              <a:ext uri="{FF2B5EF4-FFF2-40B4-BE49-F238E27FC236}">
                <a16:creationId xmlns:a16="http://schemas.microsoft.com/office/drawing/2014/main" id="{AE49B612-4DFB-96FC-5166-96E2A6143188}"/>
              </a:ext>
            </a:extLst>
          </p:cNvPr>
          <p:cNvGrpSpPr>
            <a:grpSpLocks/>
          </p:cNvGrpSpPr>
          <p:nvPr/>
        </p:nvGrpSpPr>
        <p:grpSpPr bwMode="auto">
          <a:xfrm>
            <a:off x="10871204" y="152400"/>
            <a:ext cx="1056217" cy="1295400"/>
            <a:chOff x="5136" y="960"/>
            <a:chExt cx="528" cy="864"/>
          </a:xfrm>
        </p:grpSpPr>
        <p:sp>
          <p:nvSpPr>
            <p:cNvPr id="1033" name="Oval 9">
              <a:extLst>
                <a:ext uri="{FF2B5EF4-FFF2-40B4-BE49-F238E27FC236}">
                  <a16:creationId xmlns:a16="http://schemas.microsoft.com/office/drawing/2014/main" id="{A6B5275F-DB3B-F773-3423-D09FA6A7AADE}"/>
                </a:ext>
              </a:extLst>
            </p:cNvPr>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34" name="Oval 10">
              <a:extLst>
                <a:ext uri="{FF2B5EF4-FFF2-40B4-BE49-F238E27FC236}">
                  <a16:creationId xmlns:a16="http://schemas.microsoft.com/office/drawing/2014/main" id="{EEE6178E-AE93-CD93-8E39-7098B4BD51FB}"/>
                </a:ext>
              </a:extLst>
            </p:cNvPr>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35" name="Oval 11">
              <a:extLst>
                <a:ext uri="{FF2B5EF4-FFF2-40B4-BE49-F238E27FC236}">
                  <a16:creationId xmlns:a16="http://schemas.microsoft.com/office/drawing/2014/main" id="{380BED74-07F7-FE28-EC39-1C6D321EB070}"/>
                </a:ext>
              </a:extLst>
            </p:cNvPr>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36" name="Oval 12">
              <a:extLst>
                <a:ext uri="{FF2B5EF4-FFF2-40B4-BE49-F238E27FC236}">
                  <a16:creationId xmlns:a16="http://schemas.microsoft.com/office/drawing/2014/main" id="{B58EC5C6-D6F8-24FC-CBD6-0A764A998288}"/>
                </a:ext>
              </a:extLst>
            </p:cNvPr>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37" name="Oval 13">
              <a:extLst>
                <a:ext uri="{FF2B5EF4-FFF2-40B4-BE49-F238E27FC236}">
                  <a16:creationId xmlns:a16="http://schemas.microsoft.com/office/drawing/2014/main" id="{56D4EBBB-F908-B3F3-729E-BEBC74ABD61D}"/>
                </a:ext>
              </a:extLst>
            </p:cNvPr>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38" name="Oval 14">
              <a:extLst>
                <a:ext uri="{FF2B5EF4-FFF2-40B4-BE49-F238E27FC236}">
                  <a16:creationId xmlns:a16="http://schemas.microsoft.com/office/drawing/2014/main" id="{F6A46AE3-4BF6-6FA5-64E1-0E027C427D64}"/>
                </a:ext>
              </a:extLst>
            </p:cNvPr>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39" name="Oval 15">
              <a:extLst>
                <a:ext uri="{FF2B5EF4-FFF2-40B4-BE49-F238E27FC236}">
                  <a16:creationId xmlns:a16="http://schemas.microsoft.com/office/drawing/2014/main" id="{98BDE69D-8767-A6F6-8A17-77D53FF51A4F}"/>
                </a:ext>
              </a:extLst>
            </p:cNvPr>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40" name="Oval 16">
              <a:extLst>
                <a:ext uri="{FF2B5EF4-FFF2-40B4-BE49-F238E27FC236}">
                  <a16:creationId xmlns:a16="http://schemas.microsoft.com/office/drawing/2014/main" id="{2F3CBAD1-0A79-EAB8-0F14-33DCF5556F74}"/>
                </a:ext>
              </a:extLst>
            </p:cNvPr>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41" name="Oval 17">
              <a:extLst>
                <a:ext uri="{FF2B5EF4-FFF2-40B4-BE49-F238E27FC236}">
                  <a16:creationId xmlns:a16="http://schemas.microsoft.com/office/drawing/2014/main" id="{DFB2F2E1-D63D-0010-88E8-F68516B32637}"/>
                </a:ext>
              </a:extLst>
            </p:cNvPr>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42" name="Oval 18">
              <a:extLst>
                <a:ext uri="{FF2B5EF4-FFF2-40B4-BE49-F238E27FC236}">
                  <a16:creationId xmlns:a16="http://schemas.microsoft.com/office/drawing/2014/main" id="{A604F855-C9B3-A7CA-6322-A236FFCA8460}"/>
                </a:ext>
              </a:extLst>
            </p:cNvPr>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43" name="Oval 19">
              <a:extLst>
                <a:ext uri="{FF2B5EF4-FFF2-40B4-BE49-F238E27FC236}">
                  <a16:creationId xmlns:a16="http://schemas.microsoft.com/office/drawing/2014/main" id="{0B7C5F34-F38F-831E-49A6-75290C1DB625}"/>
                </a:ext>
              </a:extLst>
            </p:cNvPr>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44" name="Oval 20">
              <a:extLst>
                <a:ext uri="{FF2B5EF4-FFF2-40B4-BE49-F238E27FC236}">
                  <a16:creationId xmlns:a16="http://schemas.microsoft.com/office/drawing/2014/main" id="{8A66848C-0ACB-FE27-280E-E2C77B800B9B}"/>
                </a:ext>
              </a:extLst>
            </p:cNvPr>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45" name="Oval 21">
              <a:extLst>
                <a:ext uri="{FF2B5EF4-FFF2-40B4-BE49-F238E27FC236}">
                  <a16:creationId xmlns:a16="http://schemas.microsoft.com/office/drawing/2014/main" id="{0026ECCB-D1AA-EE2D-088E-F5BDD9F75C1E}"/>
                </a:ext>
              </a:extLst>
            </p:cNvPr>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46" name="Oval 22">
              <a:extLst>
                <a:ext uri="{FF2B5EF4-FFF2-40B4-BE49-F238E27FC236}">
                  <a16:creationId xmlns:a16="http://schemas.microsoft.com/office/drawing/2014/main" id="{A540DD62-BE9C-3E29-6B8F-0A3F921A715F}"/>
                </a:ext>
              </a:extLst>
            </p:cNvPr>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47" name="Oval 23">
              <a:extLst>
                <a:ext uri="{FF2B5EF4-FFF2-40B4-BE49-F238E27FC236}">
                  <a16:creationId xmlns:a16="http://schemas.microsoft.com/office/drawing/2014/main" id="{0812C020-D2EB-79FC-43FC-9A1F99A25365}"/>
                </a:ext>
              </a:extLst>
            </p:cNvPr>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48" name="Oval 24">
              <a:extLst>
                <a:ext uri="{FF2B5EF4-FFF2-40B4-BE49-F238E27FC236}">
                  <a16:creationId xmlns:a16="http://schemas.microsoft.com/office/drawing/2014/main" id="{3B53B990-448F-5458-F745-964E32462315}"/>
                </a:ext>
              </a:extLst>
            </p:cNvPr>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49" name="Oval 25">
              <a:extLst>
                <a:ext uri="{FF2B5EF4-FFF2-40B4-BE49-F238E27FC236}">
                  <a16:creationId xmlns:a16="http://schemas.microsoft.com/office/drawing/2014/main" id="{8B305BC7-5C02-0205-D589-776D77A40DAE}"/>
                </a:ext>
              </a:extLst>
            </p:cNvPr>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50" name="Oval 26">
              <a:extLst>
                <a:ext uri="{FF2B5EF4-FFF2-40B4-BE49-F238E27FC236}">
                  <a16:creationId xmlns:a16="http://schemas.microsoft.com/office/drawing/2014/main" id="{B7D4886E-E681-11DF-3F7E-4F1D0E66C4BE}"/>
                </a:ext>
              </a:extLst>
            </p:cNvPr>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51" name="Oval 27">
              <a:extLst>
                <a:ext uri="{FF2B5EF4-FFF2-40B4-BE49-F238E27FC236}">
                  <a16:creationId xmlns:a16="http://schemas.microsoft.com/office/drawing/2014/main" id="{60518FCB-723F-B8DB-C69E-7EC698FAD2B5}"/>
                </a:ext>
              </a:extLst>
            </p:cNvPr>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52" name="Oval 28">
              <a:extLst>
                <a:ext uri="{FF2B5EF4-FFF2-40B4-BE49-F238E27FC236}">
                  <a16:creationId xmlns:a16="http://schemas.microsoft.com/office/drawing/2014/main" id="{5E3EE8C0-4BE5-7379-8374-A053634D4116}"/>
                </a:ext>
              </a:extLst>
            </p:cNvPr>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53" name="Oval 29">
              <a:extLst>
                <a:ext uri="{FF2B5EF4-FFF2-40B4-BE49-F238E27FC236}">
                  <a16:creationId xmlns:a16="http://schemas.microsoft.com/office/drawing/2014/main" id="{B5CF879A-E41E-9CA9-0017-FE1B7EE6A98D}"/>
                </a:ext>
              </a:extLst>
            </p:cNvPr>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54" name="Oval 30">
              <a:extLst>
                <a:ext uri="{FF2B5EF4-FFF2-40B4-BE49-F238E27FC236}">
                  <a16:creationId xmlns:a16="http://schemas.microsoft.com/office/drawing/2014/main" id="{4F514626-2267-797A-01AA-47FA040198FC}"/>
                </a:ext>
              </a:extLst>
            </p:cNvPr>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55" name="Oval 31">
              <a:extLst>
                <a:ext uri="{FF2B5EF4-FFF2-40B4-BE49-F238E27FC236}">
                  <a16:creationId xmlns:a16="http://schemas.microsoft.com/office/drawing/2014/main" id="{0F263A69-0C91-07D7-F29F-C6B5850A3FB4}"/>
                </a:ext>
              </a:extLst>
            </p:cNvPr>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56" name="Oval 32">
              <a:extLst>
                <a:ext uri="{FF2B5EF4-FFF2-40B4-BE49-F238E27FC236}">
                  <a16:creationId xmlns:a16="http://schemas.microsoft.com/office/drawing/2014/main" id="{CE9E1904-422A-59F2-461B-89C0A6ABA44A}"/>
                </a:ext>
              </a:extLst>
            </p:cNvPr>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57" name="Oval 33">
              <a:extLst>
                <a:ext uri="{FF2B5EF4-FFF2-40B4-BE49-F238E27FC236}">
                  <a16:creationId xmlns:a16="http://schemas.microsoft.com/office/drawing/2014/main" id="{91E3CD7A-BB46-CB8D-21D2-C62C5E9C0368}"/>
                </a:ext>
              </a:extLst>
            </p:cNvPr>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58" name="Oval 34">
              <a:extLst>
                <a:ext uri="{FF2B5EF4-FFF2-40B4-BE49-F238E27FC236}">
                  <a16:creationId xmlns:a16="http://schemas.microsoft.com/office/drawing/2014/main" id="{F37C1A1D-5309-2548-C4F3-78916EBF28A8}"/>
                </a:ext>
              </a:extLst>
            </p:cNvPr>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59" name="Oval 35">
              <a:extLst>
                <a:ext uri="{FF2B5EF4-FFF2-40B4-BE49-F238E27FC236}">
                  <a16:creationId xmlns:a16="http://schemas.microsoft.com/office/drawing/2014/main" id="{42E6A3D8-75C3-B538-5AB5-7309FF91AB86}"/>
                </a:ext>
              </a:extLst>
            </p:cNvPr>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60" name="Oval 36">
              <a:extLst>
                <a:ext uri="{FF2B5EF4-FFF2-40B4-BE49-F238E27FC236}">
                  <a16:creationId xmlns:a16="http://schemas.microsoft.com/office/drawing/2014/main" id="{245B8947-F959-B95C-B3E8-84539F4A82BF}"/>
                </a:ext>
              </a:extLst>
            </p:cNvPr>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61" name="Oval 37">
              <a:extLst>
                <a:ext uri="{FF2B5EF4-FFF2-40B4-BE49-F238E27FC236}">
                  <a16:creationId xmlns:a16="http://schemas.microsoft.com/office/drawing/2014/main" id="{3E3F8515-7199-63D0-3B19-FC46A6E8C2DA}"/>
                </a:ext>
              </a:extLst>
            </p:cNvPr>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62" name="Oval 38">
              <a:extLst>
                <a:ext uri="{FF2B5EF4-FFF2-40B4-BE49-F238E27FC236}">
                  <a16:creationId xmlns:a16="http://schemas.microsoft.com/office/drawing/2014/main" id="{B8ABB2F1-912B-0181-9CE1-E2357548DDB1}"/>
                </a:ext>
              </a:extLst>
            </p:cNvPr>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sp>
          <p:nvSpPr>
            <p:cNvPr id="1063" name="Oval 39">
              <a:extLst>
                <a:ext uri="{FF2B5EF4-FFF2-40B4-BE49-F238E27FC236}">
                  <a16:creationId xmlns:a16="http://schemas.microsoft.com/office/drawing/2014/main" id="{5C3DBBD4-F055-84A6-4E33-930EC10DF0DC}"/>
                </a:ext>
              </a:extLst>
            </p:cNvPr>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SzPct val="100000"/>
                <a:defRPr sz="2400">
                  <a:solidFill>
                    <a:schemeClr val="tx1"/>
                  </a:solidFill>
                  <a:latin typeface="Times New Roman" panose="02020603050405020304" pitchFamily="18" charset="0"/>
                  <a:ea typeface="宋体" panose="02010600030101010101" pitchFamily="2" charset="-122"/>
                </a:defRPr>
              </a:lvl1pPr>
              <a:lvl2pPr marL="742950" indent="-285750">
                <a:buSzPct val="100000"/>
                <a:defRPr sz="2400">
                  <a:solidFill>
                    <a:schemeClr val="tx1"/>
                  </a:solidFill>
                  <a:latin typeface="Times New Roman" panose="02020603050405020304" pitchFamily="18" charset="0"/>
                  <a:ea typeface="宋体" panose="02010600030101010101" pitchFamily="2" charset="-122"/>
                </a:defRPr>
              </a:lvl2pPr>
              <a:lvl3pPr marL="1143000" indent="-228600">
                <a:buSzPct val="100000"/>
                <a:defRPr sz="2400">
                  <a:solidFill>
                    <a:schemeClr val="tx1"/>
                  </a:solidFill>
                  <a:latin typeface="Times New Roman" panose="02020603050405020304" pitchFamily="18" charset="0"/>
                  <a:ea typeface="宋体" panose="02010600030101010101" pitchFamily="2" charset="-122"/>
                </a:defRPr>
              </a:lvl3pPr>
              <a:lvl4pPr marL="1600200" indent="-228600">
                <a:buSzPct val="100000"/>
                <a:defRPr sz="2400">
                  <a:solidFill>
                    <a:schemeClr val="tx1"/>
                  </a:solidFill>
                  <a:latin typeface="Times New Roman" panose="02020603050405020304" pitchFamily="18" charset="0"/>
                  <a:ea typeface="宋体" panose="02010600030101010101" pitchFamily="2" charset="-122"/>
                </a:defRPr>
              </a:lvl4pPr>
              <a:lvl5pPr marL="2057400" indent="-228600">
                <a:buSzPct val="1000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SzPct val="100000"/>
                <a:defRPr sz="2400">
                  <a:solidFill>
                    <a:schemeClr val="tx1"/>
                  </a:solidFill>
                  <a:latin typeface="Times New Roman" panose="02020603050405020304" pitchFamily="18" charset="0"/>
                  <a:ea typeface="宋体" panose="02010600030101010101" pitchFamily="2" charset="-122"/>
                </a:defRPr>
              </a:lvl9pPr>
            </a:lstStyle>
            <a:p>
              <a:pPr eaLnBrk="1" hangingPunct="1">
                <a:buSzTx/>
                <a:defRPr/>
              </a:pPr>
              <a:endParaRPr lang="zh-CN" altLang="en-US" sz="1800">
                <a:solidFill>
                  <a:srgbClr val="000000"/>
                </a:solidFill>
                <a:latin typeface="Arial" panose="020B0604020202020204" pitchFamily="34" charset="0"/>
              </a:endParaRPr>
            </a:p>
          </p:txBody>
        </p:sp>
      </p:grpSp>
    </p:spTree>
    <p:extLst>
      <p:ext uri="{BB962C8B-B14F-4D97-AF65-F5344CB8AC3E}">
        <p14:creationId xmlns:p14="http://schemas.microsoft.com/office/powerpoint/2010/main" val="2642912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22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722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722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722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72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build="p">
        <p:tmplLst>
          <p:tmpl lvl="1">
            <p:tnLst>
              <p:par>
                <p:cTn presetID="1" presetClass="entr" presetSubtype="0" fill="hold" nodeType="clickEffect">
                  <p:stCondLst>
                    <p:cond delay="0"/>
                  </p:stCondLst>
                  <p:childTnLst>
                    <p:set>
                      <p:cBhvr>
                        <p:cTn dur="1" fill="hold">
                          <p:stCondLst>
                            <p:cond delay="0"/>
                          </p:stCondLst>
                        </p:cTn>
                        <p:tgtEl>
                          <p:spTgt spid="137220"/>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3722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3722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3722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37220"/>
                        </p:tgtEl>
                        <p:attrNameLst>
                          <p:attrName>style.visibility</p:attrName>
                        </p:attrNameLst>
                      </p:cBhvr>
                      <p:to>
                        <p:strVal val="visible"/>
                      </p:to>
                    </p:set>
                  </p:childTnLst>
                </p:cTn>
              </p:par>
            </p:tnLst>
          </p:tmpl>
        </p:tmplLst>
      </p:bldP>
    </p:bldLst>
  </p:timing>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189"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377"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566"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754"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891" indent="-342891"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33" indent="-347654"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01" indent="-293681"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081" indent="-292093"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573" indent="-315905"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35">
            <a:extLst>
              <a:ext uri="{FF2B5EF4-FFF2-40B4-BE49-F238E27FC236}">
                <a16:creationId xmlns:a16="http://schemas.microsoft.com/office/drawing/2014/main" id="{E7386989-76C2-A0A4-EF8D-AC6C39567666}"/>
              </a:ext>
            </a:extLst>
          </p:cNvPr>
          <p:cNvGrpSpPr>
            <a:grpSpLocks/>
          </p:cNvGrpSpPr>
          <p:nvPr/>
        </p:nvGrpSpPr>
        <p:grpSpPr bwMode="auto">
          <a:xfrm>
            <a:off x="0" y="228601"/>
            <a:ext cx="2641600" cy="6638925"/>
            <a:chOff x="2487613" y="285750"/>
            <a:chExt cx="2428875" cy="5654676"/>
          </a:xfrm>
        </p:grpSpPr>
        <p:sp>
          <p:nvSpPr>
            <p:cNvPr id="1046" name="Freeform 11">
              <a:extLst>
                <a:ext uri="{FF2B5EF4-FFF2-40B4-BE49-F238E27FC236}">
                  <a16:creationId xmlns:a16="http://schemas.microsoft.com/office/drawing/2014/main" id="{E361307E-944D-F984-17C2-EBB92D87CB8B}"/>
                </a:ext>
              </a:extLst>
            </p:cNvPr>
            <p:cNvSpPr>
              <a:spLocks/>
            </p:cNvSpPr>
            <p:nvPr/>
          </p:nvSpPr>
          <p:spPr bwMode="auto">
            <a:xfrm>
              <a:off x="2487613" y="2284413"/>
              <a:ext cx="85725" cy="533400"/>
            </a:xfrm>
            <a:custGeom>
              <a:avLst/>
              <a:gdLst>
                <a:gd name="T0" fmla="*/ 2147483646 w 22"/>
                <a:gd name="T1" fmla="*/ 2147483646 h 136"/>
                <a:gd name="T2" fmla="*/ 2147483646 w 22"/>
                <a:gd name="T3" fmla="*/ 2147483646 h 136"/>
                <a:gd name="T4" fmla="*/ 0 w 22"/>
                <a:gd name="T5" fmla="*/ 0 h 136"/>
                <a:gd name="T6" fmla="*/ 0 w 22"/>
                <a:gd name="T7" fmla="*/ 2147483646 h 136"/>
                <a:gd name="T8" fmla="*/ 2147483646 w 22"/>
                <a:gd name="T9" fmla="*/ 2147483646 h 136"/>
                <a:gd name="T10" fmla="*/ 2147483646 w 22"/>
                <a:gd name="T11" fmla="*/ 2147483646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7" name="Freeform 12">
              <a:extLst>
                <a:ext uri="{FF2B5EF4-FFF2-40B4-BE49-F238E27FC236}">
                  <a16:creationId xmlns:a16="http://schemas.microsoft.com/office/drawing/2014/main" id="{216123F9-D124-8FA0-8A85-33BF4540168B}"/>
                </a:ext>
              </a:extLst>
            </p:cNvPr>
            <p:cNvSpPr>
              <a:spLocks/>
            </p:cNvSpPr>
            <p:nvPr/>
          </p:nvSpPr>
          <p:spPr bwMode="auto">
            <a:xfrm>
              <a:off x="2597151" y="2779713"/>
              <a:ext cx="550863" cy="1978025"/>
            </a:xfrm>
            <a:custGeom>
              <a:avLst/>
              <a:gdLst>
                <a:gd name="T0" fmla="*/ 2147483646 w 140"/>
                <a:gd name="T1" fmla="*/ 2147483646 h 504"/>
                <a:gd name="T2" fmla="*/ 2147483646 w 140"/>
                <a:gd name="T3" fmla="*/ 2147483646 h 504"/>
                <a:gd name="T4" fmla="*/ 2147483646 w 140"/>
                <a:gd name="T5" fmla="*/ 2147483646 h 504"/>
                <a:gd name="T6" fmla="*/ 2147483646 w 140"/>
                <a:gd name="T7" fmla="*/ 2147483646 h 504"/>
                <a:gd name="T8" fmla="*/ 0 w 140"/>
                <a:gd name="T9" fmla="*/ 0 h 504"/>
                <a:gd name="T10" fmla="*/ 2147483646 w 140"/>
                <a:gd name="T11" fmla="*/ 2147483646 h 504"/>
                <a:gd name="T12" fmla="*/ 2147483646 w 140"/>
                <a:gd name="T13" fmla="*/ 2147483646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8" name="Freeform 13">
              <a:extLst>
                <a:ext uri="{FF2B5EF4-FFF2-40B4-BE49-F238E27FC236}">
                  <a16:creationId xmlns:a16="http://schemas.microsoft.com/office/drawing/2014/main" id="{33541FED-EE44-BD03-A949-092F91392BA1}"/>
                </a:ext>
              </a:extLst>
            </p:cNvPr>
            <p:cNvSpPr>
              <a:spLocks/>
            </p:cNvSpPr>
            <p:nvPr/>
          </p:nvSpPr>
          <p:spPr bwMode="auto">
            <a:xfrm>
              <a:off x="3175001" y="4730750"/>
              <a:ext cx="519113" cy="1209675"/>
            </a:xfrm>
            <a:custGeom>
              <a:avLst/>
              <a:gdLst>
                <a:gd name="T0" fmla="*/ 2147483646 w 132"/>
                <a:gd name="T1" fmla="*/ 2147483646 h 308"/>
                <a:gd name="T2" fmla="*/ 0 w 132"/>
                <a:gd name="T3" fmla="*/ 0 h 308"/>
                <a:gd name="T4" fmla="*/ 0 w 132"/>
                <a:gd name="T5" fmla="*/ 2147483646 h 308"/>
                <a:gd name="T6" fmla="*/ 2147483646 w 132"/>
                <a:gd name="T7" fmla="*/ 2147483646 h 308"/>
                <a:gd name="T8" fmla="*/ 2147483646 w 132"/>
                <a:gd name="T9" fmla="*/ 2147483646 h 308"/>
                <a:gd name="T10" fmla="*/ 2147483646 w 132"/>
                <a:gd name="T11" fmla="*/ 2147483646 h 308"/>
                <a:gd name="T12" fmla="*/ 2147483646 w 132"/>
                <a:gd name="T13" fmla="*/ 2147483646 h 308"/>
                <a:gd name="T14" fmla="*/ 2147483646 w 132"/>
                <a:gd name="T15" fmla="*/ 2147483646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9" name="Freeform 14">
              <a:extLst>
                <a:ext uri="{FF2B5EF4-FFF2-40B4-BE49-F238E27FC236}">
                  <a16:creationId xmlns:a16="http://schemas.microsoft.com/office/drawing/2014/main" id="{79F9A527-05FB-675D-851A-6D0E1ABE7418}"/>
                </a:ext>
              </a:extLst>
            </p:cNvPr>
            <p:cNvSpPr>
              <a:spLocks/>
            </p:cNvSpPr>
            <p:nvPr/>
          </p:nvSpPr>
          <p:spPr bwMode="auto">
            <a:xfrm>
              <a:off x="3305176" y="5630863"/>
              <a:ext cx="146050" cy="309563"/>
            </a:xfrm>
            <a:custGeom>
              <a:avLst/>
              <a:gdLst>
                <a:gd name="T0" fmla="*/ 2147483646 w 37"/>
                <a:gd name="T1" fmla="*/ 2147483646 h 79"/>
                <a:gd name="T2" fmla="*/ 2147483646 w 37"/>
                <a:gd name="T3" fmla="*/ 2147483646 h 79"/>
                <a:gd name="T4" fmla="*/ 0 w 37"/>
                <a:gd name="T5" fmla="*/ 0 h 79"/>
                <a:gd name="T6" fmla="*/ 2147483646 w 37"/>
                <a:gd name="T7" fmla="*/ 2147483646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0" name="Freeform 15">
              <a:extLst>
                <a:ext uri="{FF2B5EF4-FFF2-40B4-BE49-F238E27FC236}">
                  <a16:creationId xmlns:a16="http://schemas.microsoft.com/office/drawing/2014/main" id="{6820FD12-0278-1E29-49D4-D02763C44636}"/>
                </a:ext>
              </a:extLst>
            </p:cNvPr>
            <p:cNvSpPr>
              <a:spLocks/>
            </p:cNvSpPr>
            <p:nvPr/>
          </p:nvSpPr>
          <p:spPr bwMode="auto">
            <a:xfrm>
              <a:off x="2573338" y="2817813"/>
              <a:ext cx="700088" cy="2835275"/>
            </a:xfrm>
            <a:custGeom>
              <a:avLst/>
              <a:gdLst>
                <a:gd name="T0" fmla="*/ 2147483646 w 178"/>
                <a:gd name="T1" fmla="*/ 2147483646 h 722"/>
                <a:gd name="T2" fmla="*/ 2147483646 w 178"/>
                <a:gd name="T3" fmla="*/ 2147483646 h 722"/>
                <a:gd name="T4" fmla="*/ 2147483646 w 178"/>
                <a:gd name="T5" fmla="*/ 2147483646 h 722"/>
                <a:gd name="T6" fmla="*/ 2147483646 w 178"/>
                <a:gd name="T7" fmla="*/ 2147483646 h 722"/>
                <a:gd name="T8" fmla="*/ 0 w 178"/>
                <a:gd name="T9" fmla="*/ 0 h 722"/>
                <a:gd name="T10" fmla="*/ 2147483646 w 178"/>
                <a:gd name="T11" fmla="*/ 2147483646 h 722"/>
                <a:gd name="T12" fmla="*/ 2147483646 w 178"/>
                <a:gd name="T13" fmla="*/ 2147483646 h 722"/>
                <a:gd name="T14" fmla="*/ 2147483646 w 178"/>
                <a:gd name="T15" fmla="*/ 2147483646 h 722"/>
                <a:gd name="T16" fmla="*/ 2147483646 w 178"/>
                <a:gd name="T17" fmla="*/ 2147483646 h 722"/>
                <a:gd name="T18" fmla="*/ 2147483646 w 178"/>
                <a:gd name="T19" fmla="*/ 2147483646 h 722"/>
                <a:gd name="T20" fmla="*/ 2147483646 w 178"/>
                <a:gd name="T21" fmla="*/ 2147483646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1" name="Freeform 16">
              <a:extLst>
                <a:ext uri="{FF2B5EF4-FFF2-40B4-BE49-F238E27FC236}">
                  <a16:creationId xmlns:a16="http://schemas.microsoft.com/office/drawing/2014/main" id="{5C46465D-E047-7AA6-2C26-CF819540E4EB}"/>
                </a:ext>
              </a:extLst>
            </p:cNvPr>
            <p:cNvSpPr>
              <a:spLocks/>
            </p:cNvSpPr>
            <p:nvPr/>
          </p:nvSpPr>
          <p:spPr bwMode="auto">
            <a:xfrm>
              <a:off x="2506663" y="285750"/>
              <a:ext cx="90488" cy="2493963"/>
            </a:xfrm>
            <a:custGeom>
              <a:avLst/>
              <a:gdLst>
                <a:gd name="T0" fmla="*/ 2147483646 w 23"/>
                <a:gd name="T1" fmla="*/ 2147483646 h 635"/>
                <a:gd name="T2" fmla="*/ 2147483646 w 23"/>
                <a:gd name="T3" fmla="*/ 2147483646 h 635"/>
                <a:gd name="T4" fmla="*/ 2147483646 w 23"/>
                <a:gd name="T5" fmla="*/ 2147483646 h 635"/>
                <a:gd name="T6" fmla="*/ 2147483646 w 23"/>
                <a:gd name="T7" fmla="*/ 2147483646 h 635"/>
                <a:gd name="T8" fmla="*/ 2147483646 w 23"/>
                <a:gd name="T9" fmla="*/ 2147483646 h 635"/>
                <a:gd name="T10" fmla="*/ 2147483646 w 23"/>
                <a:gd name="T11" fmla="*/ 2147483646 h 635"/>
                <a:gd name="T12" fmla="*/ 2147483646 w 23"/>
                <a:gd name="T13" fmla="*/ 0 h 635"/>
                <a:gd name="T14" fmla="*/ 2147483646 w 23"/>
                <a:gd name="T15" fmla="*/ 0 h 635"/>
                <a:gd name="T16" fmla="*/ 2147483646 w 23"/>
                <a:gd name="T17" fmla="*/ 2147483646 h 635"/>
                <a:gd name="T18" fmla="*/ 2147483646 w 23"/>
                <a:gd name="T19" fmla="*/ 2147483646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2" name="Freeform 17">
              <a:extLst>
                <a:ext uri="{FF2B5EF4-FFF2-40B4-BE49-F238E27FC236}">
                  <a16:creationId xmlns:a16="http://schemas.microsoft.com/office/drawing/2014/main" id="{5B9A41BB-159B-B5E8-A160-B7F8BADA6FBA}"/>
                </a:ext>
              </a:extLst>
            </p:cNvPr>
            <p:cNvSpPr>
              <a:spLocks/>
            </p:cNvSpPr>
            <p:nvPr/>
          </p:nvSpPr>
          <p:spPr bwMode="auto">
            <a:xfrm>
              <a:off x="2554288" y="2598738"/>
              <a:ext cx="66675" cy="420688"/>
            </a:xfrm>
            <a:custGeom>
              <a:avLst/>
              <a:gdLst>
                <a:gd name="T0" fmla="*/ 0 w 17"/>
                <a:gd name="T1" fmla="*/ 0 h 107"/>
                <a:gd name="T2" fmla="*/ 2147483646 w 17"/>
                <a:gd name="T3" fmla="*/ 2147483646 h 107"/>
                <a:gd name="T4" fmla="*/ 2147483646 w 17"/>
                <a:gd name="T5" fmla="*/ 2147483646 h 107"/>
                <a:gd name="T6" fmla="*/ 2147483646 w 17"/>
                <a:gd name="T7" fmla="*/ 2147483646 h 107"/>
                <a:gd name="T8" fmla="*/ 2147483646 w 17"/>
                <a:gd name="T9" fmla="*/ 2147483646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3" name="Freeform 18">
              <a:extLst>
                <a:ext uri="{FF2B5EF4-FFF2-40B4-BE49-F238E27FC236}">
                  <a16:creationId xmlns:a16="http://schemas.microsoft.com/office/drawing/2014/main" id="{64F54005-4F13-88A5-C690-6364AF229C10}"/>
                </a:ext>
              </a:extLst>
            </p:cNvPr>
            <p:cNvSpPr>
              <a:spLocks/>
            </p:cNvSpPr>
            <p:nvPr/>
          </p:nvSpPr>
          <p:spPr bwMode="auto">
            <a:xfrm>
              <a:off x="3143251" y="4757738"/>
              <a:ext cx="161925" cy="873125"/>
            </a:xfrm>
            <a:custGeom>
              <a:avLst/>
              <a:gdLst>
                <a:gd name="T0" fmla="*/ 0 w 41"/>
                <a:gd name="T1" fmla="*/ 0 h 222"/>
                <a:gd name="T2" fmla="*/ 2147483646 w 41"/>
                <a:gd name="T3" fmla="*/ 2147483646 h 222"/>
                <a:gd name="T4" fmla="*/ 2147483646 w 41"/>
                <a:gd name="T5" fmla="*/ 2147483646 h 222"/>
                <a:gd name="T6" fmla="*/ 2147483646 w 41"/>
                <a:gd name="T7" fmla="*/ 2147483646 h 222"/>
                <a:gd name="T8" fmla="*/ 2147483646 w 41"/>
                <a:gd name="T9" fmla="*/ 2147483646 h 222"/>
                <a:gd name="T10" fmla="*/ 2147483646 w 41"/>
                <a:gd name="T11" fmla="*/ 2147483646 h 222"/>
                <a:gd name="T12" fmla="*/ 2147483646 w 41"/>
                <a:gd name="T13" fmla="*/ 2147483646 h 222"/>
                <a:gd name="T14" fmla="*/ 2147483646 w 41"/>
                <a:gd name="T15" fmla="*/ 2147483646 h 222"/>
                <a:gd name="T16" fmla="*/ 2147483646 w 41"/>
                <a:gd name="T17" fmla="*/ 2147483646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4" name="Freeform 19">
              <a:extLst>
                <a:ext uri="{FF2B5EF4-FFF2-40B4-BE49-F238E27FC236}">
                  <a16:creationId xmlns:a16="http://schemas.microsoft.com/office/drawing/2014/main" id="{AA3405B9-1B69-A275-0938-CD2F46E85312}"/>
                </a:ext>
              </a:extLst>
            </p:cNvPr>
            <p:cNvSpPr>
              <a:spLocks/>
            </p:cNvSpPr>
            <p:nvPr/>
          </p:nvSpPr>
          <p:spPr bwMode="auto">
            <a:xfrm>
              <a:off x="3148013" y="1282700"/>
              <a:ext cx="1768475" cy="3448050"/>
            </a:xfrm>
            <a:custGeom>
              <a:avLst/>
              <a:gdLst>
                <a:gd name="T0" fmla="*/ 2147483646 w 450"/>
                <a:gd name="T1" fmla="*/ 2147483646 h 878"/>
                <a:gd name="T2" fmla="*/ 2147483646 w 450"/>
                <a:gd name="T3" fmla="*/ 2147483646 h 878"/>
                <a:gd name="T4" fmla="*/ 2147483646 w 450"/>
                <a:gd name="T5" fmla="*/ 2147483646 h 878"/>
                <a:gd name="T6" fmla="*/ 2147483646 w 450"/>
                <a:gd name="T7" fmla="*/ 2147483646 h 878"/>
                <a:gd name="T8" fmla="*/ 2147483646 w 450"/>
                <a:gd name="T9" fmla="*/ 2147483646 h 878"/>
                <a:gd name="T10" fmla="*/ 2147483646 w 450"/>
                <a:gd name="T11" fmla="*/ 2147483646 h 878"/>
                <a:gd name="T12" fmla="*/ 2147483646 w 450"/>
                <a:gd name="T13" fmla="*/ 2147483646 h 878"/>
                <a:gd name="T14" fmla="*/ 2147483646 w 450"/>
                <a:gd name="T15" fmla="*/ 0 h 878"/>
                <a:gd name="T16" fmla="*/ 2147483646 w 450"/>
                <a:gd name="T17" fmla="*/ 2147483646 h 878"/>
                <a:gd name="T18" fmla="*/ 2147483646 w 450"/>
                <a:gd name="T19" fmla="*/ 2147483646 h 878"/>
                <a:gd name="T20" fmla="*/ 2147483646 w 450"/>
                <a:gd name="T21" fmla="*/ 2147483646 h 878"/>
                <a:gd name="T22" fmla="*/ 2147483646 w 450"/>
                <a:gd name="T23" fmla="*/ 2147483646 h 878"/>
                <a:gd name="T24" fmla="*/ 2147483646 w 450"/>
                <a:gd name="T25" fmla="*/ 2147483646 h 878"/>
                <a:gd name="T26" fmla="*/ 0 w 450"/>
                <a:gd name="T27" fmla="*/ 2147483646 h 878"/>
                <a:gd name="T28" fmla="*/ 0 w 450"/>
                <a:gd name="T29" fmla="*/ 2147483646 h 878"/>
                <a:gd name="T30" fmla="*/ 2147483646 w 450"/>
                <a:gd name="T31" fmla="*/ 2147483646 h 878"/>
                <a:gd name="T32" fmla="*/ 2147483646 w 450"/>
                <a:gd name="T33" fmla="*/ 2147483646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5" name="Freeform 20">
              <a:extLst>
                <a:ext uri="{FF2B5EF4-FFF2-40B4-BE49-F238E27FC236}">
                  <a16:creationId xmlns:a16="http://schemas.microsoft.com/office/drawing/2014/main" id="{2838C03E-4F0E-CC3B-5583-3616EFF38803}"/>
                </a:ext>
              </a:extLst>
            </p:cNvPr>
            <p:cNvSpPr>
              <a:spLocks/>
            </p:cNvSpPr>
            <p:nvPr/>
          </p:nvSpPr>
          <p:spPr bwMode="auto">
            <a:xfrm>
              <a:off x="3273426" y="5653088"/>
              <a:ext cx="138113" cy="287338"/>
            </a:xfrm>
            <a:custGeom>
              <a:avLst/>
              <a:gdLst>
                <a:gd name="T0" fmla="*/ 0 w 35"/>
                <a:gd name="T1" fmla="*/ 0 h 73"/>
                <a:gd name="T2" fmla="*/ 2147483646 w 35"/>
                <a:gd name="T3" fmla="*/ 2147483646 h 73"/>
                <a:gd name="T4" fmla="*/ 2147483646 w 35"/>
                <a:gd name="T5" fmla="*/ 2147483646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6" name="Freeform 21">
              <a:extLst>
                <a:ext uri="{FF2B5EF4-FFF2-40B4-BE49-F238E27FC236}">
                  <a16:creationId xmlns:a16="http://schemas.microsoft.com/office/drawing/2014/main" id="{EC8CCA38-177F-49B3-B04E-8289D618254C}"/>
                </a:ext>
              </a:extLst>
            </p:cNvPr>
            <p:cNvSpPr>
              <a:spLocks/>
            </p:cNvSpPr>
            <p:nvPr/>
          </p:nvSpPr>
          <p:spPr bwMode="auto">
            <a:xfrm>
              <a:off x="3143251" y="4656138"/>
              <a:ext cx="31750" cy="188913"/>
            </a:xfrm>
            <a:custGeom>
              <a:avLst/>
              <a:gdLst>
                <a:gd name="T0" fmla="*/ 2147483646 w 8"/>
                <a:gd name="T1" fmla="*/ 2147483646 h 48"/>
                <a:gd name="T2" fmla="*/ 2147483646 w 8"/>
                <a:gd name="T3" fmla="*/ 2147483646 h 48"/>
                <a:gd name="T4" fmla="*/ 2147483646 w 8"/>
                <a:gd name="T5" fmla="*/ 2147483646 h 48"/>
                <a:gd name="T6" fmla="*/ 2147483646 w 8"/>
                <a:gd name="T7" fmla="*/ 0 h 48"/>
                <a:gd name="T8" fmla="*/ 0 w 8"/>
                <a:gd name="T9" fmla="*/ 2147483646 h 48"/>
                <a:gd name="T10" fmla="*/ 2147483646 w 8"/>
                <a:gd name="T11" fmla="*/ 2147483646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57" name="Freeform 22">
              <a:extLst>
                <a:ext uri="{FF2B5EF4-FFF2-40B4-BE49-F238E27FC236}">
                  <a16:creationId xmlns:a16="http://schemas.microsoft.com/office/drawing/2014/main" id="{DD1942A2-9C99-6881-0DE7-25444B4C7091}"/>
                </a:ext>
              </a:extLst>
            </p:cNvPr>
            <p:cNvSpPr>
              <a:spLocks/>
            </p:cNvSpPr>
            <p:nvPr/>
          </p:nvSpPr>
          <p:spPr bwMode="auto">
            <a:xfrm>
              <a:off x="3211513" y="5410200"/>
              <a:ext cx="203200" cy="530225"/>
            </a:xfrm>
            <a:custGeom>
              <a:avLst/>
              <a:gdLst>
                <a:gd name="T0" fmla="*/ 2147483646 w 52"/>
                <a:gd name="T1" fmla="*/ 2147483646 h 135"/>
                <a:gd name="T2" fmla="*/ 0 w 52"/>
                <a:gd name="T3" fmla="*/ 0 h 135"/>
                <a:gd name="T4" fmla="*/ 2147483646 w 52"/>
                <a:gd name="T5" fmla="*/ 2147483646 h 135"/>
                <a:gd name="T6" fmla="*/ 2147483646 w 52"/>
                <a:gd name="T7" fmla="*/ 2147483646 h 135"/>
                <a:gd name="T8" fmla="*/ 2147483646 w 52"/>
                <a:gd name="T9" fmla="*/ 2147483646 h 135"/>
                <a:gd name="T10" fmla="*/ 2147483646 w 52"/>
                <a:gd name="T11" fmla="*/ 2147483646 h 135"/>
                <a:gd name="T12" fmla="*/ 2147483646 w 52"/>
                <a:gd name="T13" fmla="*/ 2147483646 h 135"/>
                <a:gd name="T14" fmla="*/ 2147483646 w 52"/>
                <a:gd name="T15" fmla="*/ 2147483646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grpSp>
        <p:nvGrpSpPr>
          <p:cNvPr id="1027" name="Group 48">
            <a:extLst>
              <a:ext uri="{FF2B5EF4-FFF2-40B4-BE49-F238E27FC236}">
                <a16:creationId xmlns:a16="http://schemas.microsoft.com/office/drawing/2014/main" id="{8BE8F98B-AE8D-1C24-E0F1-249EC94A83D7}"/>
              </a:ext>
            </a:extLst>
          </p:cNvPr>
          <p:cNvGrpSpPr>
            <a:grpSpLocks/>
          </p:cNvGrpSpPr>
          <p:nvPr/>
        </p:nvGrpSpPr>
        <p:grpSpPr bwMode="auto">
          <a:xfrm>
            <a:off x="27518" y="0"/>
            <a:ext cx="2603500" cy="6853238"/>
            <a:chOff x="6627813" y="195717"/>
            <a:chExt cx="1952625" cy="5678034"/>
          </a:xfrm>
        </p:grpSpPr>
        <p:sp>
          <p:nvSpPr>
            <p:cNvPr id="1034" name="Freeform 27">
              <a:extLst>
                <a:ext uri="{FF2B5EF4-FFF2-40B4-BE49-F238E27FC236}">
                  <a16:creationId xmlns:a16="http://schemas.microsoft.com/office/drawing/2014/main" id="{68AEE8D7-A913-4417-5261-A500675CC68F}"/>
                </a:ext>
              </a:extLst>
            </p:cNvPr>
            <p:cNvSpPr>
              <a:spLocks/>
            </p:cNvSpPr>
            <p:nvPr/>
          </p:nvSpPr>
          <p:spPr bwMode="auto">
            <a:xfrm>
              <a:off x="6627813" y="195717"/>
              <a:ext cx="409575" cy="3646488"/>
            </a:xfrm>
            <a:custGeom>
              <a:avLst/>
              <a:gdLst>
                <a:gd name="T0" fmla="*/ 2147483646 w 103"/>
                <a:gd name="T1" fmla="*/ 2147483646 h 920"/>
                <a:gd name="T2" fmla="*/ 2147483646 w 103"/>
                <a:gd name="T3" fmla="*/ 2147483646 h 920"/>
                <a:gd name="T4" fmla="*/ 2147483646 w 103"/>
                <a:gd name="T5" fmla="*/ 2147483646 h 920"/>
                <a:gd name="T6" fmla="*/ 2147483646 w 103"/>
                <a:gd name="T7" fmla="*/ 2147483646 h 920"/>
                <a:gd name="T8" fmla="*/ 2147483646 w 103"/>
                <a:gd name="T9" fmla="*/ 2147483646 h 920"/>
                <a:gd name="T10" fmla="*/ 2147483646 w 103"/>
                <a:gd name="T11" fmla="*/ 2147483646 h 920"/>
                <a:gd name="T12" fmla="*/ 2147483646 w 103"/>
                <a:gd name="T13" fmla="*/ 2147483646 h 920"/>
                <a:gd name="T14" fmla="*/ 2147483646 w 103"/>
                <a:gd name="T15" fmla="*/ 2147483646 h 920"/>
                <a:gd name="T16" fmla="*/ 2147483646 w 103"/>
                <a:gd name="T17" fmla="*/ 2147483646 h 920"/>
                <a:gd name="T18" fmla="*/ 2147483646 w 103"/>
                <a:gd name="T19" fmla="*/ 2147483646 h 920"/>
                <a:gd name="T20" fmla="*/ 2147483646 w 103"/>
                <a:gd name="T21" fmla="*/ 2147483646 h 920"/>
                <a:gd name="T22" fmla="*/ 2147483646 w 103"/>
                <a:gd name="T23" fmla="*/ 0 h 920"/>
                <a:gd name="T24" fmla="*/ 0 w 103"/>
                <a:gd name="T25" fmla="*/ 0 h 920"/>
                <a:gd name="T26" fmla="*/ 2147483646 w 103"/>
                <a:gd name="T27" fmla="*/ 2147483646 h 920"/>
                <a:gd name="T28" fmla="*/ 2147483646 w 103"/>
                <a:gd name="T29" fmla="*/ 2147483646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35" name="Freeform 28">
              <a:extLst>
                <a:ext uri="{FF2B5EF4-FFF2-40B4-BE49-F238E27FC236}">
                  <a16:creationId xmlns:a16="http://schemas.microsoft.com/office/drawing/2014/main" id="{108D75E1-2856-FD8F-53BB-DB8C4D4828A1}"/>
                </a:ext>
              </a:extLst>
            </p:cNvPr>
            <p:cNvSpPr>
              <a:spLocks/>
            </p:cNvSpPr>
            <p:nvPr/>
          </p:nvSpPr>
          <p:spPr bwMode="auto">
            <a:xfrm>
              <a:off x="7061201" y="3771900"/>
              <a:ext cx="350838" cy="1309688"/>
            </a:xfrm>
            <a:custGeom>
              <a:avLst/>
              <a:gdLst>
                <a:gd name="T0" fmla="*/ 2147483646 w 88"/>
                <a:gd name="T1" fmla="*/ 2147483646 h 330"/>
                <a:gd name="T2" fmla="*/ 2147483646 w 88"/>
                <a:gd name="T3" fmla="*/ 2147483646 h 330"/>
                <a:gd name="T4" fmla="*/ 2147483646 w 88"/>
                <a:gd name="T5" fmla="*/ 2147483646 h 330"/>
                <a:gd name="T6" fmla="*/ 2147483646 w 88"/>
                <a:gd name="T7" fmla="*/ 2147483646 h 330"/>
                <a:gd name="T8" fmla="*/ 2147483646 w 88"/>
                <a:gd name="T9" fmla="*/ 2147483646 h 330"/>
                <a:gd name="T10" fmla="*/ 0 w 88"/>
                <a:gd name="T11" fmla="*/ 0 h 330"/>
                <a:gd name="T12" fmla="*/ 2147483646 w 88"/>
                <a:gd name="T13" fmla="*/ 2147483646 h 330"/>
                <a:gd name="T14" fmla="*/ 2147483646 w 88"/>
                <a:gd name="T15" fmla="*/ 2147483646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36" name="Freeform 29">
              <a:extLst>
                <a:ext uri="{FF2B5EF4-FFF2-40B4-BE49-F238E27FC236}">
                  <a16:creationId xmlns:a16="http://schemas.microsoft.com/office/drawing/2014/main" id="{23EBCBAE-6C8F-2659-A46C-B10229051AD8}"/>
                </a:ext>
              </a:extLst>
            </p:cNvPr>
            <p:cNvSpPr>
              <a:spLocks/>
            </p:cNvSpPr>
            <p:nvPr/>
          </p:nvSpPr>
          <p:spPr bwMode="auto">
            <a:xfrm>
              <a:off x="7439026" y="5053013"/>
              <a:ext cx="357188" cy="820738"/>
            </a:xfrm>
            <a:custGeom>
              <a:avLst/>
              <a:gdLst>
                <a:gd name="T0" fmla="*/ 2147483646 w 90"/>
                <a:gd name="T1" fmla="*/ 2147483646 h 207"/>
                <a:gd name="T2" fmla="*/ 0 w 90"/>
                <a:gd name="T3" fmla="*/ 0 h 207"/>
                <a:gd name="T4" fmla="*/ 2147483646 w 90"/>
                <a:gd name="T5" fmla="*/ 2147483646 h 207"/>
                <a:gd name="T6" fmla="*/ 2147483646 w 90"/>
                <a:gd name="T7" fmla="*/ 2147483646 h 207"/>
                <a:gd name="T8" fmla="*/ 2147483646 w 90"/>
                <a:gd name="T9" fmla="*/ 2147483646 h 207"/>
                <a:gd name="T10" fmla="*/ 2147483646 w 90"/>
                <a:gd name="T11" fmla="*/ 2147483646 h 207"/>
                <a:gd name="T12" fmla="*/ 2147483646 w 90"/>
                <a:gd name="T13" fmla="*/ 2147483646 h 207"/>
                <a:gd name="T14" fmla="*/ 2147483646 w 90"/>
                <a:gd name="T15" fmla="*/ 2147483646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37" name="Freeform 30">
              <a:extLst>
                <a:ext uri="{FF2B5EF4-FFF2-40B4-BE49-F238E27FC236}">
                  <a16:creationId xmlns:a16="http://schemas.microsoft.com/office/drawing/2014/main" id="{D9B41ADB-6868-7B37-90F4-DD3A0CBB5C48}"/>
                </a:ext>
              </a:extLst>
            </p:cNvPr>
            <p:cNvSpPr>
              <a:spLocks/>
            </p:cNvSpPr>
            <p:nvPr/>
          </p:nvSpPr>
          <p:spPr bwMode="auto">
            <a:xfrm>
              <a:off x="7037388" y="3811588"/>
              <a:ext cx="457200" cy="1852613"/>
            </a:xfrm>
            <a:custGeom>
              <a:avLst/>
              <a:gdLst>
                <a:gd name="T0" fmla="*/ 2147483646 w 115"/>
                <a:gd name="T1" fmla="*/ 2147483646 h 467"/>
                <a:gd name="T2" fmla="*/ 2147483646 w 115"/>
                <a:gd name="T3" fmla="*/ 2147483646 h 467"/>
                <a:gd name="T4" fmla="*/ 2147483646 w 115"/>
                <a:gd name="T5" fmla="*/ 2147483646 h 467"/>
                <a:gd name="T6" fmla="*/ 2147483646 w 115"/>
                <a:gd name="T7" fmla="*/ 2147483646 h 467"/>
                <a:gd name="T8" fmla="*/ 0 w 115"/>
                <a:gd name="T9" fmla="*/ 0 h 467"/>
                <a:gd name="T10" fmla="*/ 2147483646 w 115"/>
                <a:gd name="T11" fmla="*/ 2147483646 h 467"/>
                <a:gd name="T12" fmla="*/ 2147483646 w 115"/>
                <a:gd name="T13" fmla="*/ 2147483646 h 467"/>
                <a:gd name="T14" fmla="*/ 2147483646 w 115"/>
                <a:gd name="T15" fmla="*/ 2147483646 h 467"/>
                <a:gd name="T16" fmla="*/ 2147483646 w 115"/>
                <a:gd name="T17" fmla="*/ 2147483646 h 467"/>
                <a:gd name="T18" fmla="*/ 2147483646 w 115"/>
                <a:gd name="T19" fmla="*/ 2147483646 h 467"/>
                <a:gd name="T20" fmla="*/ 2147483646 w 115"/>
                <a:gd name="T21" fmla="*/ 2147483646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38" name="Freeform 31">
              <a:extLst>
                <a:ext uri="{FF2B5EF4-FFF2-40B4-BE49-F238E27FC236}">
                  <a16:creationId xmlns:a16="http://schemas.microsoft.com/office/drawing/2014/main" id="{19C7109B-E0C5-972B-8DD7-F62AB2822ADF}"/>
                </a:ext>
              </a:extLst>
            </p:cNvPr>
            <p:cNvSpPr>
              <a:spLocks/>
            </p:cNvSpPr>
            <p:nvPr/>
          </p:nvSpPr>
          <p:spPr bwMode="auto">
            <a:xfrm>
              <a:off x="6992938" y="1263650"/>
              <a:ext cx="144463" cy="2508250"/>
            </a:xfrm>
            <a:custGeom>
              <a:avLst/>
              <a:gdLst>
                <a:gd name="T0" fmla="*/ 2147483646 w 36"/>
                <a:gd name="T1" fmla="*/ 2147483646 h 633"/>
                <a:gd name="T2" fmla="*/ 2147483646 w 36"/>
                <a:gd name="T3" fmla="*/ 2147483646 h 633"/>
                <a:gd name="T4" fmla="*/ 2147483646 w 36"/>
                <a:gd name="T5" fmla="*/ 2147483646 h 633"/>
                <a:gd name="T6" fmla="*/ 2147483646 w 36"/>
                <a:gd name="T7" fmla="*/ 2147483646 h 633"/>
                <a:gd name="T8" fmla="*/ 2147483646 w 36"/>
                <a:gd name="T9" fmla="*/ 2147483646 h 633"/>
                <a:gd name="T10" fmla="*/ 2147483646 w 36"/>
                <a:gd name="T11" fmla="*/ 0 h 633"/>
                <a:gd name="T12" fmla="*/ 2147483646 w 36"/>
                <a:gd name="T13" fmla="*/ 0 h 633"/>
                <a:gd name="T14" fmla="*/ 2147483646 w 36"/>
                <a:gd name="T15" fmla="*/ 2147483646 h 633"/>
                <a:gd name="T16" fmla="*/ 2147483646 w 36"/>
                <a:gd name="T17" fmla="*/ 2147483646 h 633"/>
                <a:gd name="T18" fmla="*/ 2147483646 w 36"/>
                <a:gd name="T19" fmla="*/ 2147483646 h 633"/>
                <a:gd name="T20" fmla="*/ 2147483646 w 36"/>
                <a:gd name="T21" fmla="*/ 2147483646 h 633"/>
                <a:gd name="T22" fmla="*/ 2147483646 w 36"/>
                <a:gd name="T23" fmla="*/ 2147483646 h 633"/>
                <a:gd name="T24" fmla="*/ 2147483646 w 36"/>
                <a:gd name="T25" fmla="*/ 2147483646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39" name="Freeform 32">
              <a:extLst>
                <a:ext uri="{FF2B5EF4-FFF2-40B4-BE49-F238E27FC236}">
                  <a16:creationId xmlns:a16="http://schemas.microsoft.com/office/drawing/2014/main" id="{CE2CB5F5-3125-E981-116E-D5B12C7F71F2}"/>
                </a:ext>
              </a:extLst>
            </p:cNvPr>
            <p:cNvSpPr>
              <a:spLocks/>
            </p:cNvSpPr>
            <p:nvPr/>
          </p:nvSpPr>
          <p:spPr bwMode="auto">
            <a:xfrm>
              <a:off x="7526338" y="5640388"/>
              <a:ext cx="111125" cy="233363"/>
            </a:xfrm>
            <a:custGeom>
              <a:avLst/>
              <a:gdLst>
                <a:gd name="T0" fmla="*/ 2147483646 w 28"/>
                <a:gd name="T1" fmla="*/ 2147483646 h 59"/>
                <a:gd name="T2" fmla="*/ 2147483646 w 28"/>
                <a:gd name="T3" fmla="*/ 2147483646 h 59"/>
                <a:gd name="T4" fmla="*/ 0 w 28"/>
                <a:gd name="T5" fmla="*/ 0 h 59"/>
                <a:gd name="T6" fmla="*/ 2147483646 w 28"/>
                <a:gd name="T7" fmla="*/ 2147483646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0" name="Freeform 33">
              <a:extLst>
                <a:ext uri="{FF2B5EF4-FFF2-40B4-BE49-F238E27FC236}">
                  <a16:creationId xmlns:a16="http://schemas.microsoft.com/office/drawing/2014/main" id="{9FE64D6B-AB6A-2C80-BB6D-92BBF9C954A7}"/>
                </a:ext>
              </a:extLst>
            </p:cNvPr>
            <p:cNvSpPr>
              <a:spLocks/>
            </p:cNvSpPr>
            <p:nvPr/>
          </p:nvSpPr>
          <p:spPr bwMode="auto">
            <a:xfrm>
              <a:off x="7021513" y="3598863"/>
              <a:ext cx="68263" cy="423863"/>
            </a:xfrm>
            <a:custGeom>
              <a:avLst/>
              <a:gdLst>
                <a:gd name="T0" fmla="*/ 2147483646 w 17"/>
                <a:gd name="T1" fmla="*/ 2147483646 h 107"/>
                <a:gd name="T2" fmla="*/ 2147483646 w 17"/>
                <a:gd name="T3" fmla="*/ 2147483646 h 107"/>
                <a:gd name="T4" fmla="*/ 2147483646 w 17"/>
                <a:gd name="T5" fmla="*/ 2147483646 h 107"/>
                <a:gd name="T6" fmla="*/ 2147483646 w 17"/>
                <a:gd name="T7" fmla="*/ 2147483646 h 107"/>
                <a:gd name="T8" fmla="*/ 0 w 17"/>
                <a:gd name="T9" fmla="*/ 0 h 107"/>
                <a:gd name="T10" fmla="*/ 0 w 17"/>
                <a:gd name="T11" fmla="*/ 2147483646 h 107"/>
                <a:gd name="T12" fmla="*/ 2147483646 w 17"/>
                <a:gd name="T13" fmla="*/ 2147483646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1" name="Freeform 34">
              <a:extLst>
                <a:ext uri="{FF2B5EF4-FFF2-40B4-BE49-F238E27FC236}">
                  <a16:creationId xmlns:a16="http://schemas.microsoft.com/office/drawing/2014/main" id="{CB896C7B-D53C-F6E9-475A-BEB77E501E79}"/>
                </a:ext>
              </a:extLst>
            </p:cNvPr>
            <p:cNvSpPr>
              <a:spLocks/>
            </p:cNvSpPr>
            <p:nvPr/>
          </p:nvSpPr>
          <p:spPr bwMode="auto">
            <a:xfrm>
              <a:off x="7412038" y="2801938"/>
              <a:ext cx="1168400" cy="2251075"/>
            </a:xfrm>
            <a:custGeom>
              <a:avLst/>
              <a:gdLst>
                <a:gd name="T0" fmla="*/ 2147483646 w 294"/>
                <a:gd name="T1" fmla="*/ 2147483646 h 568"/>
                <a:gd name="T2" fmla="*/ 2147483646 w 294"/>
                <a:gd name="T3" fmla="*/ 2147483646 h 568"/>
                <a:gd name="T4" fmla="*/ 2147483646 w 294"/>
                <a:gd name="T5" fmla="*/ 2147483646 h 568"/>
                <a:gd name="T6" fmla="*/ 2147483646 w 294"/>
                <a:gd name="T7" fmla="*/ 2147483646 h 568"/>
                <a:gd name="T8" fmla="*/ 2147483646 w 294"/>
                <a:gd name="T9" fmla="*/ 2147483646 h 568"/>
                <a:gd name="T10" fmla="*/ 2147483646 w 294"/>
                <a:gd name="T11" fmla="*/ 2147483646 h 568"/>
                <a:gd name="T12" fmla="*/ 2147483646 w 294"/>
                <a:gd name="T13" fmla="*/ 0 h 568"/>
                <a:gd name="T14" fmla="*/ 2147483646 w 294"/>
                <a:gd name="T15" fmla="*/ 0 h 568"/>
                <a:gd name="T16" fmla="*/ 2147483646 w 294"/>
                <a:gd name="T17" fmla="*/ 2147483646 h 568"/>
                <a:gd name="T18" fmla="*/ 2147483646 w 294"/>
                <a:gd name="T19" fmla="*/ 2147483646 h 568"/>
                <a:gd name="T20" fmla="*/ 2147483646 w 294"/>
                <a:gd name="T21" fmla="*/ 2147483646 h 568"/>
                <a:gd name="T22" fmla="*/ 2147483646 w 294"/>
                <a:gd name="T23" fmla="*/ 2147483646 h 568"/>
                <a:gd name="T24" fmla="*/ 2147483646 w 294"/>
                <a:gd name="T25" fmla="*/ 2147483646 h 568"/>
                <a:gd name="T26" fmla="*/ 0 w 294"/>
                <a:gd name="T27" fmla="*/ 2147483646 h 568"/>
                <a:gd name="T28" fmla="*/ 2147483646 w 294"/>
                <a:gd name="T29" fmla="*/ 2147483646 h 568"/>
                <a:gd name="T30" fmla="*/ 2147483646 w 294"/>
                <a:gd name="T31" fmla="*/ 2147483646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2" name="Freeform 35">
              <a:extLst>
                <a:ext uri="{FF2B5EF4-FFF2-40B4-BE49-F238E27FC236}">
                  <a16:creationId xmlns:a16="http://schemas.microsoft.com/office/drawing/2014/main" id="{6FA1F8B6-759F-DCB1-68AC-99653F8E59AF}"/>
                </a:ext>
              </a:extLst>
            </p:cNvPr>
            <p:cNvSpPr>
              <a:spLocks/>
            </p:cNvSpPr>
            <p:nvPr/>
          </p:nvSpPr>
          <p:spPr bwMode="auto">
            <a:xfrm>
              <a:off x="7494588" y="5664200"/>
              <a:ext cx="100013" cy="209550"/>
            </a:xfrm>
            <a:custGeom>
              <a:avLst/>
              <a:gdLst>
                <a:gd name="T0" fmla="*/ 0 w 25"/>
                <a:gd name="T1" fmla="*/ 0 h 53"/>
                <a:gd name="T2" fmla="*/ 2147483646 w 25"/>
                <a:gd name="T3" fmla="*/ 2147483646 h 53"/>
                <a:gd name="T4" fmla="*/ 2147483646 w 25"/>
                <a:gd name="T5" fmla="*/ 2147483646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3" name="Freeform 36">
              <a:extLst>
                <a:ext uri="{FF2B5EF4-FFF2-40B4-BE49-F238E27FC236}">
                  <a16:creationId xmlns:a16="http://schemas.microsoft.com/office/drawing/2014/main" id="{4DFC9BBC-AEBB-FF96-5644-650ECA59B731}"/>
                </a:ext>
              </a:extLst>
            </p:cNvPr>
            <p:cNvSpPr>
              <a:spLocks/>
            </p:cNvSpPr>
            <p:nvPr/>
          </p:nvSpPr>
          <p:spPr bwMode="auto">
            <a:xfrm>
              <a:off x="7412038" y="5081588"/>
              <a:ext cx="114300" cy="558800"/>
            </a:xfrm>
            <a:custGeom>
              <a:avLst/>
              <a:gdLst>
                <a:gd name="T0" fmla="*/ 0 w 29"/>
                <a:gd name="T1" fmla="*/ 0 h 141"/>
                <a:gd name="T2" fmla="*/ 2147483646 w 29"/>
                <a:gd name="T3" fmla="*/ 2147483646 h 141"/>
                <a:gd name="T4" fmla="*/ 2147483646 w 29"/>
                <a:gd name="T5" fmla="*/ 2147483646 h 141"/>
                <a:gd name="T6" fmla="*/ 2147483646 w 29"/>
                <a:gd name="T7" fmla="*/ 2147483646 h 141"/>
                <a:gd name="T8" fmla="*/ 2147483646 w 29"/>
                <a:gd name="T9" fmla="*/ 2147483646 h 141"/>
                <a:gd name="T10" fmla="*/ 2147483646 w 29"/>
                <a:gd name="T11" fmla="*/ 2147483646 h 141"/>
                <a:gd name="T12" fmla="*/ 2147483646 w 29"/>
                <a:gd name="T13" fmla="*/ 2147483646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4" name="Freeform 37">
              <a:extLst>
                <a:ext uri="{FF2B5EF4-FFF2-40B4-BE49-F238E27FC236}">
                  <a16:creationId xmlns:a16="http://schemas.microsoft.com/office/drawing/2014/main" id="{A7E0BC54-D0B4-C227-C46E-EFD7B005131D}"/>
                </a:ext>
              </a:extLst>
            </p:cNvPr>
            <p:cNvSpPr>
              <a:spLocks/>
            </p:cNvSpPr>
            <p:nvPr/>
          </p:nvSpPr>
          <p:spPr bwMode="auto">
            <a:xfrm>
              <a:off x="7412038" y="4978400"/>
              <a:ext cx="31750" cy="188913"/>
            </a:xfrm>
            <a:custGeom>
              <a:avLst/>
              <a:gdLst>
                <a:gd name="T0" fmla="*/ 0 w 8"/>
                <a:gd name="T1" fmla="*/ 2147483646 h 48"/>
                <a:gd name="T2" fmla="*/ 2147483646 w 8"/>
                <a:gd name="T3" fmla="*/ 2147483646 h 48"/>
                <a:gd name="T4" fmla="*/ 2147483646 w 8"/>
                <a:gd name="T5" fmla="*/ 2147483646 h 48"/>
                <a:gd name="T6" fmla="*/ 2147483646 w 8"/>
                <a:gd name="T7" fmla="*/ 2147483646 h 48"/>
                <a:gd name="T8" fmla="*/ 0 w 8"/>
                <a:gd name="T9" fmla="*/ 0 h 48"/>
                <a:gd name="T10" fmla="*/ 0 w 8"/>
                <a:gd name="T11" fmla="*/ 2147483646 h 48"/>
                <a:gd name="T12" fmla="*/ 0 w 8"/>
                <a:gd name="T13" fmla="*/ 214748364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45" name="Freeform 38">
              <a:extLst>
                <a:ext uri="{FF2B5EF4-FFF2-40B4-BE49-F238E27FC236}">
                  <a16:creationId xmlns:a16="http://schemas.microsoft.com/office/drawing/2014/main" id="{94B73EF3-F4E6-D409-25E4-CCB29AF7F4C7}"/>
                </a:ext>
              </a:extLst>
            </p:cNvPr>
            <p:cNvSpPr>
              <a:spLocks/>
            </p:cNvSpPr>
            <p:nvPr/>
          </p:nvSpPr>
          <p:spPr bwMode="auto">
            <a:xfrm>
              <a:off x="7439026" y="5434013"/>
              <a:ext cx="174625" cy="439738"/>
            </a:xfrm>
            <a:custGeom>
              <a:avLst/>
              <a:gdLst>
                <a:gd name="T0" fmla="*/ 2147483646 w 44"/>
                <a:gd name="T1" fmla="*/ 2147483646 h 111"/>
                <a:gd name="T2" fmla="*/ 0 w 44"/>
                <a:gd name="T3" fmla="*/ 0 h 111"/>
                <a:gd name="T4" fmla="*/ 2147483646 w 44"/>
                <a:gd name="T5" fmla="*/ 2147483646 h 111"/>
                <a:gd name="T6" fmla="*/ 2147483646 w 44"/>
                <a:gd name="T7" fmla="*/ 2147483646 h 111"/>
                <a:gd name="T8" fmla="*/ 2147483646 w 44"/>
                <a:gd name="T9" fmla="*/ 2147483646 h 111"/>
                <a:gd name="T10" fmla="*/ 2147483646 w 44"/>
                <a:gd name="T11" fmla="*/ 2147483646 h 111"/>
                <a:gd name="T12" fmla="*/ 2147483646 w 44"/>
                <a:gd name="T13" fmla="*/ 2147483646 h 111"/>
                <a:gd name="T14" fmla="*/ 2147483646 w 44"/>
                <a:gd name="T15" fmla="*/ 2147483646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grpSp>
      <p:sp>
        <p:nvSpPr>
          <p:cNvPr id="62" name="Rectangle 61">
            <a:extLst>
              <a:ext uri="{FF2B5EF4-FFF2-40B4-BE49-F238E27FC236}">
                <a16:creationId xmlns:a16="http://schemas.microsoft.com/office/drawing/2014/main" id="{9EF661DA-237E-C105-9FA6-1289ADE12361}"/>
              </a:ext>
            </a:extLst>
          </p:cNvPr>
          <p:cNvSpPr/>
          <p:nvPr/>
        </p:nvSpPr>
        <p:spPr>
          <a:xfrm>
            <a:off x="1" y="0"/>
            <a:ext cx="243417"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29" name="Title Placeholder 1">
            <a:extLst>
              <a:ext uri="{FF2B5EF4-FFF2-40B4-BE49-F238E27FC236}">
                <a16:creationId xmlns:a16="http://schemas.microsoft.com/office/drawing/2014/main" id="{42742EF1-645E-6EBC-5B40-FBFAED1B10B6}"/>
              </a:ext>
            </a:extLst>
          </p:cNvPr>
          <p:cNvSpPr>
            <a:spLocks noGrp="1" noChangeArrowheads="1"/>
          </p:cNvSpPr>
          <p:nvPr>
            <p:ph type="title"/>
          </p:nvPr>
        </p:nvSpPr>
        <p:spPr bwMode="auto">
          <a:xfrm>
            <a:off x="2592917" y="623888"/>
            <a:ext cx="8786283"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单击此处编辑母版标题样式</a:t>
            </a:r>
          </a:p>
        </p:txBody>
      </p:sp>
      <p:sp>
        <p:nvSpPr>
          <p:cNvPr id="1030" name="Text Placeholder 2">
            <a:extLst>
              <a:ext uri="{FF2B5EF4-FFF2-40B4-BE49-F238E27FC236}">
                <a16:creationId xmlns:a16="http://schemas.microsoft.com/office/drawing/2014/main" id="{A3140E70-22EE-B5F5-2378-E2A3B0DFCEE1}"/>
              </a:ext>
            </a:extLst>
          </p:cNvPr>
          <p:cNvSpPr>
            <a:spLocks noGrp="1" noChangeArrowheads="1"/>
          </p:cNvSpPr>
          <p:nvPr>
            <p:ph type="body" idx="1"/>
          </p:nvPr>
        </p:nvSpPr>
        <p:spPr bwMode="auto">
          <a:xfrm>
            <a:off x="2590800" y="2133600"/>
            <a:ext cx="8788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26C04899-D2DE-C468-B192-3B83FCEC9C3F}"/>
              </a:ext>
            </a:extLst>
          </p:cNvPr>
          <p:cNvSpPr>
            <a:spLocks noGrp="1"/>
          </p:cNvSpPr>
          <p:nvPr>
            <p:ph type="dt" sz="half" idx="2"/>
          </p:nvPr>
        </p:nvSpPr>
        <p:spPr>
          <a:xfrm>
            <a:off x="10363201" y="6135689"/>
            <a:ext cx="1022351" cy="369887"/>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endParaRPr lang="en-US" altLang="zh-CN"/>
          </a:p>
        </p:txBody>
      </p:sp>
      <p:sp>
        <p:nvSpPr>
          <p:cNvPr id="5" name="Footer Placeholder 4">
            <a:extLst>
              <a:ext uri="{FF2B5EF4-FFF2-40B4-BE49-F238E27FC236}">
                <a16:creationId xmlns:a16="http://schemas.microsoft.com/office/drawing/2014/main" id="{13E88DDC-2745-116A-A03A-2281930AB553}"/>
              </a:ext>
            </a:extLst>
          </p:cNvPr>
          <p:cNvSpPr>
            <a:spLocks noGrp="1"/>
          </p:cNvSpPr>
          <p:nvPr>
            <p:ph type="ftr" sz="quarter" idx="3"/>
          </p:nvPr>
        </p:nvSpPr>
        <p:spPr>
          <a:xfrm>
            <a:off x="2590800" y="6135689"/>
            <a:ext cx="7622117"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ltLang="zh-CN"/>
          </a:p>
        </p:txBody>
      </p:sp>
      <p:sp>
        <p:nvSpPr>
          <p:cNvPr id="6" name="Slide Number Placeholder 5">
            <a:extLst>
              <a:ext uri="{FF2B5EF4-FFF2-40B4-BE49-F238E27FC236}">
                <a16:creationId xmlns:a16="http://schemas.microsoft.com/office/drawing/2014/main" id="{20A2B12D-E688-F45C-884C-8602A649BE3C}"/>
              </a:ext>
            </a:extLst>
          </p:cNvPr>
          <p:cNvSpPr>
            <a:spLocks noGrp="1"/>
          </p:cNvSpPr>
          <p:nvPr>
            <p:ph type="sldNum" sz="quarter" idx="4"/>
          </p:nvPr>
        </p:nvSpPr>
        <p:spPr bwMode="gray">
          <a:xfrm>
            <a:off x="681567" y="787401"/>
            <a:ext cx="781051"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2000">
                <a:solidFill>
                  <a:srgbClr val="FEFFFF"/>
                </a:solidFill>
              </a:defRPr>
            </a:lvl1pPr>
          </a:lstStyle>
          <a:p>
            <a:fld id="{225A483F-020B-425F-BCD4-7667F80E64F3}" type="slidenum">
              <a:rPr lang="en-US" altLang="zh-CN"/>
              <a:pPr/>
              <a:t>‹#›</a:t>
            </a:fld>
            <a:endParaRPr lang="en-US" altLang="zh-CN"/>
          </a:p>
        </p:txBody>
      </p:sp>
    </p:spTree>
    <p:extLst>
      <p:ext uri="{BB962C8B-B14F-4D97-AF65-F5344CB8AC3E}">
        <p14:creationId xmlns:p14="http://schemas.microsoft.com/office/powerpoint/2010/main" val="245867386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eaLnBrk="0" fontAlgn="base" hangingPunct="0">
        <a:spcBef>
          <a:spcPct val="0"/>
        </a:spcBef>
        <a:spcAft>
          <a:spcPct val="0"/>
        </a:spcAft>
        <a:defRPr sz="3600" kern="1200">
          <a:solidFill>
            <a:srgbClr val="262626"/>
          </a:solidFill>
          <a:latin typeface="+mj-lt"/>
          <a:ea typeface="+mj-ea"/>
          <a:cs typeface="+mj-cs"/>
        </a:defRPr>
      </a:lvl1pPr>
      <a:lvl2pPr algn="l" defTabSz="457200" rtl="0" eaLnBrk="0" fontAlgn="base" hangingPunct="0">
        <a:spcBef>
          <a:spcPct val="0"/>
        </a:spcBef>
        <a:spcAft>
          <a:spcPct val="0"/>
        </a:spcAft>
        <a:defRPr sz="3600">
          <a:solidFill>
            <a:srgbClr val="262626"/>
          </a:solidFill>
          <a:latin typeface="Century Gothic" panose="020B0502020202020204" pitchFamily="34" charset="0"/>
        </a:defRPr>
      </a:lvl2pPr>
      <a:lvl3pPr algn="l" defTabSz="457200" rtl="0" eaLnBrk="0" fontAlgn="base" hangingPunct="0">
        <a:spcBef>
          <a:spcPct val="0"/>
        </a:spcBef>
        <a:spcAft>
          <a:spcPct val="0"/>
        </a:spcAft>
        <a:defRPr sz="3600">
          <a:solidFill>
            <a:srgbClr val="262626"/>
          </a:solidFill>
          <a:latin typeface="Century Gothic" panose="020B0502020202020204" pitchFamily="34" charset="0"/>
        </a:defRPr>
      </a:lvl3pPr>
      <a:lvl4pPr algn="l" defTabSz="457200" rtl="0" eaLnBrk="0" fontAlgn="base" hangingPunct="0">
        <a:spcBef>
          <a:spcPct val="0"/>
        </a:spcBef>
        <a:spcAft>
          <a:spcPct val="0"/>
        </a:spcAft>
        <a:defRPr sz="3600">
          <a:solidFill>
            <a:srgbClr val="262626"/>
          </a:solidFill>
          <a:latin typeface="Century Gothic" panose="020B0502020202020204" pitchFamily="34" charset="0"/>
        </a:defRPr>
      </a:lvl4pPr>
      <a:lvl5pPr algn="l" defTabSz="457200" rtl="0" eaLnBrk="0" fontAlgn="base" hangingPunct="0">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6">
            <a:extLst>
              <a:ext uri="{FF2B5EF4-FFF2-40B4-BE49-F238E27FC236}">
                <a16:creationId xmlns:a16="http://schemas.microsoft.com/office/drawing/2014/main" id="{16AAF0EA-EC80-979F-2D6A-7B859A43A715}"/>
              </a:ext>
            </a:extLst>
          </p:cNvPr>
          <p:cNvSpPr txBox="1">
            <a:spLocks noChangeArrowheads="1"/>
          </p:cNvSpPr>
          <p:nvPr/>
        </p:nvSpPr>
        <p:spPr bwMode="auto">
          <a:xfrm>
            <a:off x="2972422" y="2775435"/>
            <a:ext cx="6221274" cy="1080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189"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377"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566"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754"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pPr algn="ctr" eaLnBrk="1" hangingPunct="1"/>
            <a:r>
              <a:rPr lang="zh-CN" altLang="en-US" sz="4000" dirty="0">
                <a:solidFill>
                  <a:schemeClr val="tx1"/>
                </a:solidFill>
                <a:latin typeface="微软雅黑" panose="020B0503020204020204" pitchFamily="34" charset="-122"/>
                <a:ea typeface="微软雅黑" panose="020B0503020204020204" pitchFamily="34" charset="-122"/>
              </a:rPr>
              <a:t>第</a:t>
            </a:r>
            <a:r>
              <a:rPr lang="en-US" altLang="zh-CN" sz="4000" dirty="0">
                <a:solidFill>
                  <a:schemeClr val="tx1"/>
                </a:solidFill>
                <a:latin typeface="微软雅黑" panose="020B0503020204020204" pitchFamily="34" charset="-122"/>
                <a:ea typeface="微软雅黑" panose="020B0503020204020204" pitchFamily="34" charset="-122"/>
              </a:rPr>
              <a:t>2</a:t>
            </a:r>
            <a:r>
              <a:rPr lang="zh-CN" altLang="en-US" sz="4000" dirty="0">
                <a:solidFill>
                  <a:schemeClr val="tx1"/>
                </a:solidFill>
                <a:latin typeface="微软雅黑" panose="020B0503020204020204" pitchFamily="34" charset="-122"/>
                <a:ea typeface="微软雅黑" panose="020B0503020204020204" pitchFamily="34" charset="-122"/>
              </a:rPr>
              <a:t>章 期初</a:t>
            </a:r>
            <a:r>
              <a:rPr lang="en-US" altLang="zh-CN" sz="4000" dirty="0">
                <a:solidFill>
                  <a:schemeClr val="tx1"/>
                </a:solidFill>
                <a:latin typeface="微软雅黑" panose="020B0503020204020204" pitchFamily="34" charset="-122"/>
                <a:ea typeface="微软雅黑" panose="020B0503020204020204" pitchFamily="34" charset="-122"/>
              </a:rPr>
              <a:t>—</a:t>
            </a:r>
            <a:r>
              <a:rPr lang="zh-CN" altLang="en-US" sz="4000" dirty="0">
                <a:solidFill>
                  <a:schemeClr val="tx1"/>
                </a:solidFill>
                <a:latin typeface="微软雅黑" panose="020B0503020204020204" pitchFamily="34" charset="-122"/>
                <a:ea typeface="微软雅黑" panose="020B0503020204020204" pitchFamily="34" charset="-122"/>
              </a:rPr>
              <a:t>业务准备</a:t>
            </a:r>
          </a:p>
        </p:txBody>
      </p:sp>
    </p:spTree>
    <p:extLst>
      <p:ext uri="{BB962C8B-B14F-4D97-AF65-F5344CB8AC3E}">
        <p14:creationId xmlns:p14="http://schemas.microsoft.com/office/powerpoint/2010/main" val="2632278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8140D12A-554F-03D6-5514-39AD803F87DC}"/>
              </a:ext>
            </a:extLst>
          </p:cNvPr>
          <p:cNvSpPr>
            <a:spLocks noGrp="1" noChangeArrowheads="1"/>
          </p:cNvSpPr>
          <p:nvPr>
            <p:ph type="subTitle" idx="1"/>
          </p:nvPr>
        </p:nvSpPr>
        <p:spPr>
          <a:xfrm>
            <a:off x="2351089" y="549276"/>
            <a:ext cx="7621587" cy="1266825"/>
          </a:xfrm>
        </p:spPr>
        <p:txBody>
          <a:bodyPr/>
          <a:lstStyle/>
          <a:p>
            <a:pPr algn="l" eaLnBrk="1" hangingPunct="1">
              <a:lnSpc>
                <a:spcPct val="80000"/>
              </a:lnSpc>
            </a:pPr>
            <a:r>
              <a:rPr lang="zh-CN" altLang="en-US" sz="2400" b="1"/>
              <a:t>流动资产概念及内容</a:t>
            </a:r>
          </a:p>
          <a:p>
            <a:pPr algn="l" eaLnBrk="1" hangingPunct="1">
              <a:lnSpc>
                <a:spcPct val="80000"/>
              </a:lnSpc>
            </a:pPr>
            <a:r>
              <a:rPr lang="zh-CN" altLang="en-US" sz="2400" b="1"/>
              <a:t>    </a:t>
            </a:r>
            <a:r>
              <a:rPr lang="zh-CN" altLang="en-US" sz="2400"/>
              <a:t>流动资产是指企业可以在</a:t>
            </a:r>
            <a:r>
              <a:rPr lang="en-US" altLang="zh-CN" sz="2400"/>
              <a:t>1</a:t>
            </a:r>
            <a:r>
              <a:rPr lang="zh-CN" altLang="en-US" sz="2400"/>
              <a:t>年内或者超过</a:t>
            </a:r>
            <a:r>
              <a:rPr lang="en-US" altLang="zh-CN" sz="2400"/>
              <a:t>1</a:t>
            </a:r>
            <a:r>
              <a:rPr lang="zh-CN" altLang="en-US" sz="2400"/>
              <a:t>年的一个</a:t>
            </a:r>
            <a:r>
              <a:rPr lang="zh-CN" altLang="en-US" sz="2400" b="1">
                <a:solidFill>
                  <a:schemeClr val="accent2"/>
                </a:solidFill>
              </a:rPr>
              <a:t>营业周期（经营周期）</a:t>
            </a:r>
            <a:r>
              <a:rPr lang="zh-CN" altLang="en-US" sz="2400"/>
              <a:t>内</a:t>
            </a:r>
            <a:r>
              <a:rPr lang="zh-CN" altLang="en-US" sz="2400" b="1">
                <a:solidFill>
                  <a:srgbClr val="CC3300"/>
                </a:solidFill>
              </a:rPr>
              <a:t>变现或耗用</a:t>
            </a:r>
            <a:r>
              <a:rPr lang="zh-CN" altLang="en-US" sz="2400"/>
              <a:t>的资产。流动资产主要包括：</a:t>
            </a:r>
            <a:endParaRPr lang="zh-CN" altLang="en-US" sz="2400" b="1"/>
          </a:p>
        </p:txBody>
      </p:sp>
      <p:graphicFrame>
        <p:nvGraphicFramePr>
          <p:cNvPr id="5122" name="Object 3">
            <a:extLst>
              <a:ext uri="{FF2B5EF4-FFF2-40B4-BE49-F238E27FC236}">
                <a16:creationId xmlns:a16="http://schemas.microsoft.com/office/drawing/2014/main" id="{979DDA41-0BF0-11C9-9B17-B7F04685BE9B}"/>
              </a:ext>
            </a:extLst>
          </p:cNvPr>
          <p:cNvGraphicFramePr>
            <a:graphicFrameLocks noChangeAspect="1"/>
          </p:cNvGraphicFramePr>
          <p:nvPr>
            <p:extLst>
              <p:ext uri="{D42A27DB-BD31-4B8C-83A1-F6EECF244321}">
                <p14:modId xmlns:p14="http://schemas.microsoft.com/office/powerpoint/2010/main" val="2675209014"/>
              </p:ext>
            </p:extLst>
          </p:nvPr>
        </p:nvGraphicFramePr>
        <p:xfrm>
          <a:off x="2487477" y="2108200"/>
          <a:ext cx="6257925" cy="3848100"/>
        </p:xfrm>
        <a:graphic>
          <a:graphicData uri="http://schemas.openxmlformats.org/presentationml/2006/ole">
            <mc:AlternateContent xmlns:mc="http://schemas.openxmlformats.org/markup-compatibility/2006">
              <mc:Choice xmlns:v="urn:schemas-microsoft-com:vml" Requires="v">
                <p:oleObj name="BMP 图像" r:id="rId2" imgW="4123810" imgH="2476190" progId="Paint.Picture">
                  <p:embed/>
                </p:oleObj>
              </mc:Choice>
              <mc:Fallback>
                <p:oleObj name="BMP 图像" r:id="rId2" imgW="4123810" imgH="2476190" progId="Paint.Picture">
                  <p:embed/>
                  <p:pic>
                    <p:nvPicPr>
                      <p:cNvPr id="5122" name="Object 3">
                        <a:extLst>
                          <a:ext uri="{FF2B5EF4-FFF2-40B4-BE49-F238E27FC236}">
                            <a16:creationId xmlns:a16="http://schemas.microsoft.com/office/drawing/2014/main" id="{979DDA41-0BF0-11C9-9B17-B7F04685B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477" y="2108200"/>
                        <a:ext cx="625792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Rectangle 4">
            <a:extLst>
              <a:ext uri="{FF2B5EF4-FFF2-40B4-BE49-F238E27FC236}">
                <a16:creationId xmlns:a16="http://schemas.microsoft.com/office/drawing/2014/main" id="{4CFF05E7-1BE8-CC73-0FDF-CC2885419F13}"/>
              </a:ext>
            </a:extLst>
          </p:cNvPr>
          <p:cNvSpPr>
            <a:spLocks noChangeArrowheads="1"/>
          </p:cNvSpPr>
          <p:nvPr/>
        </p:nvSpPr>
        <p:spPr bwMode="auto">
          <a:xfrm>
            <a:off x="4176577" y="3141663"/>
            <a:ext cx="1439862" cy="2873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pPr algn="ctr" eaLnBrk="1" hangingPunct="1"/>
            <a:r>
              <a:rPr lang="zh-CN" altLang="en-US" sz="1800" dirty="0">
                <a:solidFill>
                  <a:schemeClr val="tx1"/>
                </a:solidFill>
                <a:latin typeface="Arial" panose="020B0604020202020204" pitchFamily="34" charset="0"/>
                <a:ea typeface="宋体" panose="02010600030101010101" pitchFamily="2" charset="-122"/>
              </a:rPr>
              <a:t>交易性金融资产</a:t>
            </a:r>
          </a:p>
        </p:txBody>
      </p:sp>
      <p:sp>
        <p:nvSpPr>
          <p:cNvPr id="5125" name="日期占位符 6">
            <a:extLst>
              <a:ext uri="{FF2B5EF4-FFF2-40B4-BE49-F238E27FC236}">
                <a16:creationId xmlns:a16="http://schemas.microsoft.com/office/drawing/2014/main" id="{972DC4FE-4B22-A316-1B32-F3866D7A313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fld id="{86CFAAF2-26D8-49B4-AF8E-DF8060B4FDD9}" type="datetime1">
              <a:rPr lang="zh-CN" altLang="en-US" b="0" smtClean="0">
                <a:solidFill>
                  <a:schemeClr val="tx1"/>
                </a:solidFill>
                <a:latin typeface="Arial" panose="020B0604020202020204" pitchFamily="34" charset="0"/>
                <a:ea typeface="宋体" panose="02010600030101010101" pitchFamily="2" charset="-122"/>
              </a:rPr>
              <a:pPr/>
              <a:t>2022/10/3</a:t>
            </a:fld>
            <a:endParaRPr lang="en-US" altLang="zh-CN" b="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1026">
            <a:extLst>
              <a:ext uri="{FF2B5EF4-FFF2-40B4-BE49-F238E27FC236}">
                <a16:creationId xmlns:a16="http://schemas.microsoft.com/office/drawing/2014/main" id="{363C087B-0F73-C1DA-92CE-EB98EF97A6AC}"/>
              </a:ext>
            </a:extLst>
          </p:cNvPr>
          <p:cNvSpPr>
            <a:spLocks noGrp="1" noChangeArrowheads="1"/>
          </p:cNvSpPr>
          <p:nvPr>
            <p:ph idx="1"/>
          </p:nvPr>
        </p:nvSpPr>
        <p:spPr>
          <a:xfrm>
            <a:off x="4868864" y="555625"/>
            <a:ext cx="2808287" cy="719138"/>
          </a:xfrm>
        </p:spPr>
        <p:txBody>
          <a:bodyPr rtlCol="0">
            <a:normAutofit/>
          </a:bodyPr>
          <a:lstStyle/>
          <a:p>
            <a:pPr algn="just" eaLnBrk="1" fontAlgn="auto" hangingPunct="1">
              <a:lnSpc>
                <a:spcPct val="110000"/>
              </a:lnSpc>
              <a:spcAft>
                <a:spcPts val="0"/>
              </a:spcAft>
              <a:buNone/>
              <a:defRPr/>
            </a:pPr>
            <a:r>
              <a:rPr lang="zh-CN" altLang="en-US" sz="2800" dirty="0">
                <a:latin typeface="+mn-ea"/>
              </a:rPr>
              <a:t>收入类账户</a:t>
            </a:r>
          </a:p>
          <a:p>
            <a:pPr eaLnBrk="1" fontAlgn="auto" hangingPunct="1">
              <a:lnSpc>
                <a:spcPct val="130000"/>
              </a:lnSpc>
              <a:spcAft>
                <a:spcPts val="0"/>
              </a:spcAft>
              <a:buNone/>
              <a:defRPr/>
            </a:pPr>
            <a:endParaRPr lang="zh-CN" altLang="en-US" b="1" dirty="0">
              <a:solidFill>
                <a:schemeClr val="tx1"/>
              </a:solidFill>
              <a:latin typeface="+mn-ea"/>
              <a:sym typeface="Wingdings 2" panose="05020102010507070707" pitchFamily="18" charset="2"/>
            </a:endParaRPr>
          </a:p>
        </p:txBody>
      </p:sp>
      <p:cxnSp>
        <p:nvCxnSpPr>
          <p:cNvPr id="3" name="直接连接符 2">
            <a:extLst>
              <a:ext uri="{FF2B5EF4-FFF2-40B4-BE49-F238E27FC236}">
                <a16:creationId xmlns:a16="http://schemas.microsoft.com/office/drawing/2014/main" id="{95748887-57AF-1592-C58D-8EE22817DCA3}"/>
              </a:ext>
            </a:extLst>
          </p:cNvPr>
          <p:cNvCxnSpPr/>
          <p:nvPr/>
        </p:nvCxnSpPr>
        <p:spPr>
          <a:xfrm>
            <a:off x="2924176" y="1060450"/>
            <a:ext cx="58324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1026">
            <a:extLst>
              <a:ext uri="{FF2B5EF4-FFF2-40B4-BE49-F238E27FC236}">
                <a16:creationId xmlns:a16="http://schemas.microsoft.com/office/drawing/2014/main" id="{E92EA5C9-DBDB-C6FD-744C-2F5F7396ACFF}"/>
              </a:ext>
            </a:extLst>
          </p:cNvPr>
          <p:cNvSpPr txBox="1">
            <a:spLocks noChangeArrowheads="1"/>
          </p:cNvSpPr>
          <p:nvPr/>
        </p:nvSpPr>
        <p:spPr bwMode="auto">
          <a:xfrm>
            <a:off x="2924176" y="555626"/>
            <a:ext cx="9366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800" dirty="0">
                <a:solidFill>
                  <a:schemeClr val="tx1"/>
                </a:solidFill>
                <a:latin typeface="+mn-ea"/>
              </a:rPr>
              <a:t>借方</a:t>
            </a:r>
          </a:p>
          <a:p>
            <a:pPr eaLnBrk="1" fontAlgn="auto" hangingPunct="1">
              <a:lnSpc>
                <a:spcPct val="130000"/>
              </a:lnSpc>
              <a:spcAft>
                <a:spcPts val="0"/>
              </a:spcAft>
              <a:buNone/>
              <a:defRPr/>
            </a:pPr>
            <a:endParaRPr lang="zh-CN" altLang="en-US" b="1" dirty="0">
              <a:solidFill>
                <a:schemeClr val="tx1"/>
              </a:solidFill>
              <a:latin typeface="+mn-ea"/>
              <a:sym typeface="Wingdings 2" panose="05020102010507070707" pitchFamily="18" charset="2"/>
            </a:endParaRPr>
          </a:p>
        </p:txBody>
      </p:sp>
      <p:sp>
        <p:nvSpPr>
          <p:cNvPr id="7" name="Rectangle 1026">
            <a:extLst>
              <a:ext uri="{FF2B5EF4-FFF2-40B4-BE49-F238E27FC236}">
                <a16:creationId xmlns:a16="http://schemas.microsoft.com/office/drawing/2014/main" id="{3DB11F23-97FE-5623-CA40-6783063423A1}"/>
              </a:ext>
            </a:extLst>
          </p:cNvPr>
          <p:cNvSpPr txBox="1">
            <a:spLocks noChangeArrowheads="1"/>
          </p:cNvSpPr>
          <p:nvPr/>
        </p:nvSpPr>
        <p:spPr bwMode="auto">
          <a:xfrm>
            <a:off x="7897814" y="555626"/>
            <a:ext cx="935037"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800" dirty="0">
                <a:solidFill>
                  <a:schemeClr val="tx1"/>
                </a:solidFill>
                <a:latin typeface="+mn-ea"/>
              </a:rPr>
              <a:t>贷方</a:t>
            </a:r>
          </a:p>
          <a:p>
            <a:pPr eaLnBrk="1" fontAlgn="auto" hangingPunct="1">
              <a:lnSpc>
                <a:spcPct val="130000"/>
              </a:lnSpc>
              <a:spcAft>
                <a:spcPts val="0"/>
              </a:spcAft>
              <a:buNone/>
              <a:defRPr/>
            </a:pPr>
            <a:endParaRPr lang="zh-CN" altLang="en-US" b="1" dirty="0">
              <a:solidFill>
                <a:schemeClr val="tx1"/>
              </a:solidFill>
              <a:latin typeface="+mn-ea"/>
              <a:sym typeface="Wingdings 2" panose="05020102010507070707" pitchFamily="18" charset="2"/>
            </a:endParaRPr>
          </a:p>
        </p:txBody>
      </p:sp>
      <p:sp>
        <p:nvSpPr>
          <p:cNvPr id="8" name="Rectangle 1026">
            <a:extLst>
              <a:ext uri="{FF2B5EF4-FFF2-40B4-BE49-F238E27FC236}">
                <a16:creationId xmlns:a16="http://schemas.microsoft.com/office/drawing/2014/main" id="{F692DA37-801D-F6A7-60DE-7919061338D2}"/>
              </a:ext>
            </a:extLst>
          </p:cNvPr>
          <p:cNvSpPr txBox="1">
            <a:spLocks noChangeArrowheads="1"/>
          </p:cNvSpPr>
          <p:nvPr/>
        </p:nvSpPr>
        <p:spPr bwMode="auto">
          <a:xfrm>
            <a:off x="2843214" y="1274763"/>
            <a:ext cx="1804987"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400" dirty="0">
                <a:solidFill>
                  <a:schemeClr val="tx1"/>
                </a:solidFill>
                <a:latin typeface="+mn-ea"/>
              </a:rPr>
              <a:t>本期减少额</a:t>
            </a:r>
            <a:endParaRPr lang="en-US" altLang="zh-CN" sz="2400" dirty="0">
              <a:solidFill>
                <a:schemeClr val="tx1"/>
              </a:solidFill>
              <a:latin typeface="+mn-ea"/>
            </a:endParaRPr>
          </a:p>
          <a:p>
            <a:pPr algn="just" eaLnBrk="1" fontAlgn="auto" hangingPunct="1">
              <a:lnSpc>
                <a:spcPct val="110000"/>
              </a:lnSpc>
              <a:spcAft>
                <a:spcPts val="0"/>
              </a:spcAft>
              <a:buNone/>
              <a:defRPr/>
            </a:pPr>
            <a:r>
              <a:rPr lang="zh-CN" altLang="en-US" sz="2400" dirty="0">
                <a:solidFill>
                  <a:schemeClr val="tx1"/>
                </a:solidFill>
                <a:latin typeface="+mn-ea"/>
              </a:rPr>
              <a:t>期末转销额</a:t>
            </a:r>
          </a:p>
        </p:txBody>
      </p:sp>
      <p:sp>
        <p:nvSpPr>
          <p:cNvPr id="9" name="Rectangle 1026">
            <a:extLst>
              <a:ext uri="{FF2B5EF4-FFF2-40B4-BE49-F238E27FC236}">
                <a16:creationId xmlns:a16="http://schemas.microsoft.com/office/drawing/2014/main" id="{E34E3C96-0D39-5C08-F78D-FC6B071FC49D}"/>
              </a:ext>
            </a:extLst>
          </p:cNvPr>
          <p:cNvSpPr txBox="1">
            <a:spLocks noChangeArrowheads="1"/>
          </p:cNvSpPr>
          <p:nvPr/>
        </p:nvSpPr>
        <p:spPr bwMode="auto">
          <a:xfrm>
            <a:off x="6473825" y="1274763"/>
            <a:ext cx="180498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400" dirty="0">
                <a:solidFill>
                  <a:schemeClr val="tx1"/>
                </a:solidFill>
                <a:latin typeface="+mn-ea"/>
              </a:rPr>
              <a:t>本期增加额</a:t>
            </a:r>
          </a:p>
        </p:txBody>
      </p:sp>
      <p:cxnSp>
        <p:nvCxnSpPr>
          <p:cNvPr id="11" name="直接连接符 10">
            <a:extLst>
              <a:ext uri="{FF2B5EF4-FFF2-40B4-BE49-F238E27FC236}">
                <a16:creationId xmlns:a16="http://schemas.microsoft.com/office/drawing/2014/main" id="{E54873D2-CFD6-395B-3DDD-2FB88D75AEC1}"/>
              </a:ext>
            </a:extLst>
          </p:cNvPr>
          <p:cNvCxnSpPr/>
          <p:nvPr/>
        </p:nvCxnSpPr>
        <p:spPr>
          <a:xfrm>
            <a:off x="5837238" y="1060451"/>
            <a:ext cx="0" cy="158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026">
            <a:extLst>
              <a:ext uri="{FF2B5EF4-FFF2-40B4-BE49-F238E27FC236}">
                <a16:creationId xmlns:a16="http://schemas.microsoft.com/office/drawing/2014/main" id="{8AB5E164-843C-E113-2F9B-874143660BBF}"/>
              </a:ext>
            </a:extLst>
          </p:cNvPr>
          <p:cNvSpPr txBox="1">
            <a:spLocks noChangeArrowheads="1"/>
          </p:cNvSpPr>
          <p:nvPr/>
        </p:nvSpPr>
        <p:spPr bwMode="auto">
          <a:xfrm>
            <a:off x="2754314" y="2759075"/>
            <a:ext cx="180498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ctr" eaLnBrk="1" fontAlgn="auto" hangingPunct="1">
              <a:lnSpc>
                <a:spcPct val="110000"/>
              </a:lnSpc>
              <a:spcAft>
                <a:spcPts val="0"/>
              </a:spcAft>
              <a:buNone/>
              <a:defRPr/>
            </a:pPr>
            <a:r>
              <a:rPr lang="zh-CN" altLang="en-US" sz="2400" b="1" dirty="0">
                <a:solidFill>
                  <a:srgbClr val="FF0000"/>
                </a:solidFill>
                <a:latin typeface="+mn-ea"/>
              </a:rPr>
              <a:t>本年利润</a:t>
            </a:r>
            <a:endParaRPr lang="en-US" altLang="zh-CN" sz="2400" b="1" dirty="0">
              <a:solidFill>
                <a:srgbClr val="FF0000"/>
              </a:solidFill>
              <a:latin typeface="+mn-ea"/>
            </a:endParaRPr>
          </a:p>
        </p:txBody>
      </p:sp>
      <p:cxnSp>
        <p:nvCxnSpPr>
          <p:cNvPr id="12" name="直接连接符 11">
            <a:extLst>
              <a:ext uri="{FF2B5EF4-FFF2-40B4-BE49-F238E27FC236}">
                <a16:creationId xmlns:a16="http://schemas.microsoft.com/office/drawing/2014/main" id="{F7CEE9B1-CE77-4028-FC39-1A41D42B6BD7}"/>
              </a:ext>
            </a:extLst>
          </p:cNvPr>
          <p:cNvCxnSpPr/>
          <p:nvPr/>
        </p:nvCxnSpPr>
        <p:spPr>
          <a:xfrm>
            <a:off x="5249863" y="2644775"/>
            <a:ext cx="1174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AD9721E-5CB8-2BF8-0230-05E4724A4452}"/>
              </a:ext>
            </a:extLst>
          </p:cNvPr>
          <p:cNvCxnSpPr/>
          <p:nvPr/>
        </p:nvCxnSpPr>
        <p:spPr>
          <a:xfrm>
            <a:off x="5249863" y="2789238"/>
            <a:ext cx="11747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下箭头 18">
            <a:extLst>
              <a:ext uri="{FF2B5EF4-FFF2-40B4-BE49-F238E27FC236}">
                <a16:creationId xmlns:a16="http://schemas.microsoft.com/office/drawing/2014/main" id="{08E4C7E7-F419-A7A1-EC87-E0022B248B55}"/>
              </a:ext>
            </a:extLst>
          </p:cNvPr>
          <p:cNvSpPr/>
          <p:nvPr/>
        </p:nvSpPr>
        <p:spPr>
          <a:xfrm>
            <a:off x="3503613" y="2343151"/>
            <a:ext cx="215900" cy="3016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Rectangle 1026">
            <a:extLst>
              <a:ext uri="{FF2B5EF4-FFF2-40B4-BE49-F238E27FC236}">
                <a16:creationId xmlns:a16="http://schemas.microsoft.com/office/drawing/2014/main" id="{2E0D94D0-0B81-04A9-D365-3D4E5E7D6355}"/>
              </a:ext>
            </a:extLst>
          </p:cNvPr>
          <p:cNvSpPr txBox="1">
            <a:spLocks noChangeArrowheads="1"/>
          </p:cNvSpPr>
          <p:nvPr/>
        </p:nvSpPr>
        <p:spPr bwMode="auto">
          <a:xfrm>
            <a:off x="4943475" y="3810001"/>
            <a:ext cx="28082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800" dirty="0">
                <a:solidFill>
                  <a:schemeClr val="tx1"/>
                </a:solidFill>
                <a:latin typeface="+mn-ea"/>
              </a:rPr>
              <a:t>费用类账户</a:t>
            </a:r>
          </a:p>
          <a:p>
            <a:pPr eaLnBrk="1" fontAlgn="auto" hangingPunct="1">
              <a:lnSpc>
                <a:spcPct val="130000"/>
              </a:lnSpc>
              <a:spcAft>
                <a:spcPts val="0"/>
              </a:spcAft>
              <a:buNone/>
              <a:defRPr/>
            </a:pPr>
            <a:endParaRPr lang="zh-CN" altLang="en-US" b="1" dirty="0">
              <a:solidFill>
                <a:schemeClr val="tx1"/>
              </a:solidFill>
              <a:latin typeface="+mn-ea"/>
              <a:sym typeface="Wingdings 2" panose="05020102010507070707" pitchFamily="18" charset="2"/>
            </a:endParaRPr>
          </a:p>
        </p:txBody>
      </p:sp>
      <p:cxnSp>
        <p:nvCxnSpPr>
          <p:cNvPr id="22" name="直接连接符 21">
            <a:extLst>
              <a:ext uri="{FF2B5EF4-FFF2-40B4-BE49-F238E27FC236}">
                <a16:creationId xmlns:a16="http://schemas.microsoft.com/office/drawing/2014/main" id="{31E9C39E-D8A4-4404-FCFE-D8B25A527400}"/>
              </a:ext>
            </a:extLst>
          </p:cNvPr>
          <p:cNvCxnSpPr/>
          <p:nvPr/>
        </p:nvCxnSpPr>
        <p:spPr>
          <a:xfrm>
            <a:off x="3000376" y="4314825"/>
            <a:ext cx="58324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1026">
            <a:extLst>
              <a:ext uri="{FF2B5EF4-FFF2-40B4-BE49-F238E27FC236}">
                <a16:creationId xmlns:a16="http://schemas.microsoft.com/office/drawing/2014/main" id="{4DF67C19-2F0C-0D6F-E270-EFC780E7F455}"/>
              </a:ext>
            </a:extLst>
          </p:cNvPr>
          <p:cNvSpPr txBox="1">
            <a:spLocks noChangeArrowheads="1"/>
          </p:cNvSpPr>
          <p:nvPr/>
        </p:nvSpPr>
        <p:spPr bwMode="auto">
          <a:xfrm>
            <a:off x="3000375" y="3811589"/>
            <a:ext cx="935038"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800" dirty="0">
                <a:solidFill>
                  <a:schemeClr val="tx1"/>
                </a:solidFill>
                <a:latin typeface="+mn-ea"/>
              </a:rPr>
              <a:t>借方</a:t>
            </a:r>
          </a:p>
          <a:p>
            <a:pPr eaLnBrk="1" fontAlgn="auto" hangingPunct="1">
              <a:lnSpc>
                <a:spcPct val="130000"/>
              </a:lnSpc>
              <a:spcAft>
                <a:spcPts val="0"/>
              </a:spcAft>
              <a:buNone/>
              <a:defRPr/>
            </a:pPr>
            <a:endParaRPr lang="zh-CN" altLang="en-US" b="1" dirty="0">
              <a:solidFill>
                <a:schemeClr val="tx1"/>
              </a:solidFill>
              <a:latin typeface="+mn-ea"/>
              <a:sym typeface="Wingdings 2" panose="05020102010507070707" pitchFamily="18" charset="2"/>
            </a:endParaRPr>
          </a:p>
        </p:txBody>
      </p:sp>
      <p:sp>
        <p:nvSpPr>
          <p:cNvPr id="24" name="Rectangle 1026">
            <a:extLst>
              <a:ext uri="{FF2B5EF4-FFF2-40B4-BE49-F238E27FC236}">
                <a16:creationId xmlns:a16="http://schemas.microsoft.com/office/drawing/2014/main" id="{5D59C47C-1CE1-0C80-F93D-D0FCDCBCCBF5}"/>
              </a:ext>
            </a:extLst>
          </p:cNvPr>
          <p:cNvSpPr txBox="1">
            <a:spLocks noChangeArrowheads="1"/>
          </p:cNvSpPr>
          <p:nvPr/>
        </p:nvSpPr>
        <p:spPr bwMode="auto">
          <a:xfrm>
            <a:off x="7972426" y="3811589"/>
            <a:ext cx="9366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800" dirty="0">
                <a:solidFill>
                  <a:schemeClr val="tx1"/>
                </a:solidFill>
                <a:latin typeface="+mn-ea"/>
              </a:rPr>
              <a:t>贷方</a:t>
            </a:r>
          </a:p>
          <a:p>
            <a:pPr eaLnBrk="1" fontAlgn="auto" hangingPunct="1">
              <a:lnSpc>
                <a:spcPct val="130000"/>
              </a:lnSpc>
              <a:spcAft>
                <a:spcPts val="0"/>
              </a:spcAft>
              <a:buNone/>
              <a:defRPr/>
            </a:pPr>
            <a:endParaRPr lang="zh-CN" altLang="en-US" b="1" dirty="0">
              <a:solidFill>
                <a:schemeClr val="tx1"/>
              </a:solidFill>
              <a:latin typeface="+mn-ea"/>
              <a:sym typeface="Wingdings 2" panose="05020102010507070707" pitchFamily="18" charset="2"/>
            </a:endParaRPr>
          </a:p>
        </p:txBody>
      </p:sp>
      <p:sp>
        <p:nvSpPr>
          <p:cNvPr id="25" name="Rectangle 1026">
            <a:extLst>
              <a:ext uri="{FF2B5EF4-FFF2-40B4-BE49-F238E27FC236}">
                <a16:creationId xmlns:a16="http://schemas.microsoft.com/office/drawing/2014/main" id="{7F12EDF4-5D9E-573C-6249-480EAE586399}"/>
              </a:ext>
            </a:extLst>
          </p:cNvPr>
          <p:cNvSpPr txBox="1">
            <a:spLocks noChangeArrowheads="1"/>
          </p:cNvSpPr>
          <p:nvPr/>
        </p:nvSpPr>
        <p:spPr bwMode="auto">
          <a:xfrm>
            <a:off x="2919413" y="4530726"/>
            <a:ext cx="18034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400" dirty="0">
                <a:solidFill>
                  <a:schemeClr val="tx1"/>
                </a:solidFill>
                <a:latin typeface="+mn-ea"/>
              </a:rPr>
              <a:t>本期增加额</a:t>
            </a:r>
            <a:endParaRPr lang="en-US" altLang="zh-CN" sz="2400" dirty="0">
              <a:solidFill>
                <a:schemeClr val="tx1"/>
              </a:solidFill>
              <a:latin typeface="+mn-ea"/>
            </a:endParaRPr>
          </a:p>
        </p:txBody>
      </p:sp>
      <p:sp>
        <p:nvSpPr>
          <p:cNvPr id="26" name="Rectangle 1026">
            <a:extLst>
              <a:ext uri="{FF2B5EF4-FFF2-40B4-BE49-F238E27FC236}">
                <a16:creationId xmlns:a16="http://schemas.microsoft.com/office/drawing/2014/main" id="{B28F66B3-0B76-6CD6-04DE-9649402B10CA}"/>
              </a:ext>
            </a:extLst>
          </p:cNvPr>
          <p:cNvSpPr txBox="1">
            <a:spLocks noChangeArrowheads="1"/>
          </p:cNvSpPr>
          <p:nvPr/>
        </p:nvSpPr>
        <p:spPr bwMode="auto">
          <a:xfrm>
            <a:off x="6550025" y="4530726"/>
            <a:ext cx="18034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400" dirty="0">
                <a:solidFill>
                  <a:schemeClr val="tx1"/>
                </a:solidFill>
                <a:latin typeface="+mn-ea"/>
              </a:rPr>
              <a:t>本期减少额</a:t>
            </a:r>
            <a:endParaRPr lang="en-US" altLang="zh-CN" sz="2400" dirty="0">
              <a:solidFill>
                <a:schemeClr val="tx1"/>
              </a:solidFill>
              <a:latin typeface="+mn-ea"/>
            </a:endParaRPr>
          </a:p>
          <a:p>
            <a:pPr algn="just" eaLnBrk="1" fontAlgn="auto" hangingPunct="1">
              <a:lnSpc>
                <a:spcPct val="110000"/>
              </a:lnSpc>
              <a:spcAft>
                <a:spcPts val="0"/>
              </a:spcAft>
              <a:buNone/>
              <a:defRPr/>
            </a:pPr>
            <a:r>
              <a:rPr lang="zh-CN" altLang="en-US" sz="2400" dirty="0">
                <a:solidFill>
                  <a:schemeClr val="tx1"/>
                </a:solidFill>
                <a:latin typeface="+mn-ea"/>
              </a:rPr>
              <a:t>期末转销额</a:t>
            </a:r>
          </a:p>
        </p:txBody>
      </p:sp>
      <p:cxnSp>
        <p:nvCxnSpPr>
          <p:cNvPr id="27" name="直接连接符 26">
            <a:extLst>
              <a:ext uri="{FF2B5EF4-FFF2-40B4-BE49-F238E27FC236}">
                <a16:creationId xmlns:a16="http://schemas.microsoft.com/office/drawing/2014/main" id="{B99EB989-D345-4E93-17B8-B71A27778886}"/>
              </a:ext>
            </a:extLst>
          </p:cNvPr>
          <p:cNvCxnSpPr/>
          <p:nvPr/>
        </p:nvCxnSpPr>
        <p:spPr>
          <a:xfrm>
            <a:off x="5911850" y="4314826"/>
            <a:ext cx="0" cy="1584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1026">
            <a:extLst>
              <a:ext uri="{FF2B5EF4-FFF2-40B4-BE49-F238E27FC236}">
                <a16:creationId xmlns:a16="http://schemas.microsoft.com/office/drawing/2014/main" id="{6A85BE41-E694-DF67-F0FE-E16CB381B169}"/>
              </a:ext>
            </a:extLst>
          </p:cNvPr>
          <p:cNvSpPr txBox="1">
            <a:spLocks noChangeArrowheads="1"/>
          </p:cNvSpPr>
          <p:nvPr/>
        </p:nvSpPr>
        <p:spPr bwMode="auto">
          <a:xfrm>
            <a:off x="6543675" y="5867401"/>
            <a:ext cx="18034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ctr" eaLnBrk="1" fontAlgn="auto" hangingPunct="1">
              <a:lnSpc>
                <a:spcPct val="110000"/>
              </a:lnSpc>
              <a:spcAft>
                <a:spcPts val="0"/>
              </a:spcAft>
              <a:buNone/>
              <a:defRPr/>
            </a:pPr>
            <a:r>
              <a:rPr lang="zh-CN" altLang="en-US" sz="2400" b="1" dirty="0">
                <a:solidFill>
                  <a:srgbClr val="FF0000"/>
                </a:solidFill>
                <a:latin typeface="+mn-ea"/>
              </a:rPr>
              <a:t>本年利润</a:t>
            </a:r>
            <a:endParaRPr lang="en-US" altLang="zh-CN" sz="2400" b="1" dirty="0">
              <a:solidFill>
                <a:srgbClr val="FF0000"/>
              </a:solidFill>
              <a:latin typeface="+mn-ea"/>
            </a:endParaRPr>
          </a:p>
        </p:txBody>
      </p:sp>
      <p:cxnSp>
        <p:nvCxnSpPr>
          <p:cNvPr id="29" name="直接连接符 28">
            <a:extLst>
              <a:ext uri="{FF2B5EF4-FFF2-40B4-BE49-F238E27FC236}">
                <a16:creationId xmlns:a16="http://schemas.microsoft.com/office/drawing/2014/main" id="{E542675C-4BAE-19D5-FE72-2226B54B3BD6}"/>
              </a:ext>
            </a:extLst>
          </p:cNvPr>
          <p:cNvCxnSpPr/>
          <p:nvPr/>
        </p:nvCxnSpPr>
        <p:spPr>
          <a:xfrm>
            <a:off x="5326063" y="5919788"/>
            <a:ext cx="11731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D438DE45-8E2B-4574-22A3-C989759A808F}"/>
              </a:ext>
            </a:extLst>
          </p:cNvPr>
          <p:cNvCxnSpPr/>
          <p:nvPr/>
        </p:nvCxnSpPr>
        <p:spPr>
          <a:xfrm>
            <a:off x="5326063" y="6043613"/>
            <a:ext cx="11731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下箭头 30">
            <a:extLst>
              <a:ext uri="{FF2B5EF4-FFF2-40B4-BE49-F238E27FC236}">
                <a16:creationId xmlns:a16="http://schemas.microsoft.com/office/drawing/2014/main" id="{465F5F70-41AC-CF4E-687E-8BC8C18EDE81}"/>
              </a:ext>
            </a:extLst>
          </p:cNvPr>
          <p:cNvSpPr/>
          <p:nvPr/>
        </p:nvSpPr>
        <p:spPr>
          <a:xfrm>
            <a:off x="7264400" y="5526089"/>
            <a:ext cx="223838" cy="3397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25580974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1026">
            <a:extLst>
              <a:ext uri="{FF2B5EF4-FFF2-40B4-BE49-F238E27FC236}">
                <a16:creationId xmlns:a16="http://schemas.microsoft.com/office/drawing/2014/main" id="{028D5B9B-7E68-B3CA-1A44-86054A288102}"/>
              </a:ext>
            </a:extLst>
          </p:cNvPr>
          <p:cNvSpPr>
            <a:spLocks noGrp="1" noChangeArrowheads="1"/>
          </p:cNvSpPr>
          <p:nvPr>
            <p:ph idx="1"/>
          </p:nvPr>
        </p:nvSpPr>
        <p:spPr>
          <a:xfrm>
            <a:off x="2424113" y="692151"/>
            <a:ext cx="7772400" cy="4968875"/>
          </a:xfrm>
        </p:spPr>
        <p:txBody>
          <a:bodyPr rtlCol="0">
            <a:normAutofit/>
          </a:bodyPr>
          <a:lstStyle/>
          <a:p>
            <a:pPr eaLnBrk="1" fontAlgn="auto" hangingPunct="1">
              <a:lnSpc>
                <a:spcPct val="125000"/>
              </a:lnSpc>
              <a:spcAft>
                <a:spcPts val="0"/>
              </a:spcAft>
              <a:buFont typeface="Wingdings 3" charset="2"/>
              <a:buChar char=""/>
              <a:defRPr/>
            </a:pPr>
            <a:r>
              <a:rPr lang="zh-CN" altLang="en-US" sz="2800" dirty="0">
                <a:latin typeface="+mn-ea"/>
                <a:sym typeface="Wingdings 2" panose="05020102010507070707" pitchFamily="18" charset="2"/>
              </a:rPr>
              <a:t> 会计恒等式</a:t>
            </a:r>
            <a:endParaRPr lang="en-US" altLang="zh-CN" sz="2800" dirty="0">
              <a:latin typeface="+mn-ea"/>
              <a:sym typeface="Wingdings 2" panose="05020102010507070707" pitchFamily="18" charset="2"/>
            </a:endParaRPr>
          </a:p>
          <a:p>
            <a:pPr marL="0" indent="0" eaLnBrk="1" fontAlgn="auto" hangingPunct="1">
              <a:lnSpc>
                <a:spcPct val="125000"/>
              </a:lnSpc>
              <a:spcAft>
                <a:spcPts val="0"/>
              </a:spcAft>
              <a:buNone/>
              <a:defRPr/>
            </a:pPr>
            <a:r>
              <a:rPr lang="zh-CN" altLang="en-US" sz="2800" b="1" dirty="0">
                <a:latin typeface="+mn-ea"/>
                <a:sym typeface="Wingdings 2" panose="05020102010507070707" pitchFamily="18" charset="2"/>
              </a:rPr>
              <a:t>   </a:t>
            </a:r>
            <a:r>
              <a:rPr lang="zh-CN" altLang="en-US" sz="2800" dirty="0">
                <a:latin typeface="微软雅黑" panose="020B0503020204020204" pitchFamily="34" charset="-122"/>
                <a:ea typeface="微软雅黑" panose="020B0503020204020204" pitchFamily="34" charset="-122"/>
                <a:sym typeface="Wingdings 2" panose="05020102010507070707" pitchFamily="18" charset="2"/>
              </a:rPr>
              <a:t>资产 </a:t>
            </a:r>
            <a:r>
              <a:rPr lang="en-US" altLang="zh-CN" sz="2800"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2800" dirty="0">
                <a:latin typeface="微软雅黑" panose="020B0503020204020204" pitchFamily="34" charset="-122"/>
                <a:ea typeface="微软雅黑" panose="020B0503020204020204" pitchFamily="34" charset="-122"/>
                <a:sym typeface="Wingdings 2" panose="05020102010507070707" pitchFamily="18" charset="2"/>
              </a:rPr>
              <a:t>负债 </a:t>
            </a:r>
            <a:r>
              <a:rPr lang="en-US" altLang="zh-CN" sz="2800"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2800" dirty="0">
                <a:latin typeface="微软雅黑" panose="020B0503020204020204" pitchFamily="34" charset="-122"/>
                <a:ea typeface="微软雅黑" panose="020B0503020204020204" pitchFamily="34" charset="-122"/>
                <a:sym typeface="Wingdings 2" panose="05020102010507070707" pitchFamily="18" charset="2"/>
              </a:rPr>
              <a:t>所有者权益</a:t>
            </a:r>
            <a:endParaRPr lang="en-US" altLang="zh-CN" sz="2800" dirty="0">
              <a:latin typeface="微软雅黑" panose="020B0503020204020204" pitchFamily="34" charset="-122"/>
              <a:ea typeface="微软雅黑" panose="020B0503020204020204" pitchFamily="34" charset="-122"/>
              <a:sym typeface="Wingdings 2" panose="05020102010507070707" pitchFamily="18" charset="2"/>
            </a:endParaRPr>
          </a:p>
          <a:p>
            <a:pPr eaLnBrk="1" fontAlgn="auto" hangingPunct="1">
              <a:lnSpc>
                <a:spcPct val="125000"/>
              </a:lnSpc>
              <a:spcAft>
                <a:spcPts val="0"/>
              </a:spcAft>
              <a:buFont typeface="Wingdings 3" charset="2"/>
              <a:buChar char=""/>
              <a:defRPr/>
            </a:pPr>
            <a:r>
              <a:rPr lang="zh-CN" altLang="en-US" sz="2800" dirty="0">
                <a:latin typeface="+mn-ea"/>
                <a:sym typeface="Wingdings 2" panose="05020102010507070707" pitchFamily="18" charset="2"/>
              </a:rPr>
              <a:t> 会计等式扩展</a:t>
            </a:r>
            <a:endParaRPr lang="en-US" altLang="zh-CN" sz="2800" dirty="0">
              <a:latin typeface="+mn-ea"/>
              <a:sym typeface="Wingdings 2" panose="05020102010507070707" pitchFamily="18" charset="2"/>
            </a:endParaRPr>
          </a:p>
          <a:p>
            <a:pPr marL="0" indent="0" eaLnBrk="1" fontAlgn="auto" hangingPunct="1">
              <a:lnSpc>
                <a:spcPct val="125000"/>
              </a:lnSpc>
              <a:spcAft>
                <a:spcPts val="0"/>
              </a:spcAft>
              <a:buNone/>
              <a:defRPr/>
            </a:pPr>
            <a:r>
              <a:rPr lang="zh-CN" altLang="en-US" sz="2800" b="1" dirty="0">
                <a:latin typeface="+mn-ea"/>
                <a:sym typeface="Wingdings 2" panose="05020102010507070707" pitchFamily="18" charset="2"/>
              </a:rPr>
              <a:t>   </a:t>
            </a:r>
            <a:r>
              <a:rPr lang="zh-CN" altLang="en-US" sz="2800" dirty="0">
                <a:latin typeface="微软雅黑" panose="020B0503020204020204" pitchFamily="34" charset="-122"/>
                <a:ea typeface="微软雅黑" panose="020B0503020204020204" pitchFamily="34" charset="-122"/>
                <a:sym typeface="Wingdings 2" panose="05020102010507070707" pitchFamily="18" charset="2"/>
              </a:rPr>
              <a:t>资产 </a:t>
            </a:r>
            <a:r>
              <a:rPr lang="en-US" altLang="zh-CN" sz="2800"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2800" dirty="0">
                <a:latin typeface="微软雅黑" panose="020B0503020204020204" pitchFamily="34" charset="-122"/>
                <a:ea typeface="微软雅黑" panose="020B0503020204020204" pitchFamily="34" charset="-122"/>
                <a:sym typeface="Wingdings 2" panose="05020102010507070707" pitchFamily="18" charset="2"/>
              </a:rPr>
              <a:t>负债 </a:t>
            </a:r>
            <a:r>
              <a:rPr lang="en-US" altLang="zh-CN" sz="2800"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2800" dirty="0">
                <a:latin typeface="微软雅黑" panose="020B0503020204020204" pitchFamily="34" charset="-122"/>
                <a:ea typeface="微软雅黑" panose="020B0503020204020204" pitchFamily="34" charset="-122"/>
                <a:sym typeface="Wingdings 2" panose="05020102010507070707" pitchFamily="18" charset="2"/>
              </a:rPr>
              <a:t>所有者权益 </a:t>
            </a:r>
            <a:r>
              <a:rPr lang="en-US" altLang="zh-CN" sz="2800"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2800" dirty="0">
                <a:latin typeface="微软雅黑" panose="020B0503020204020204" pitchFamily="34" charset="-122"/>
                <a:ea typeface="微软雅黑" panose="020B0503020204020204" pitchFamily="34" charset="-122"/>
                <a:sym typeface="Wingdings 2" panose="05020102010507070707" pitchFamily="18" charset="2"/>
              </a:rPr>
              <a:t>收入 </a:t>
            </a:r>
            <a:r>
              <a:rPr lang="en-US" altLang="zh-CN" sz="2800"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2800" dirty="0">
                <a:latin typeface="微软雅黑" panose="020B0503020204020204" pitchFamily="34" charset="-122"/>
                <a:ea typeface="微软雅黑" panose="020B0503020204020204" pitchFamily="34" charset="-122"/>
                <a:sym typeface="Wingdings 2" panose="05020102010507070707" pitchFamily="18" charset="2"/>
              </a:rPr>
              <a:t>费用</a:t>
            </a:r>
            <a:endParaRPr lang="en-US" altLang="zh-CN" sz="2800" dirty="0">
              <a:latin typeface="微软雅黑" panose="020B0503020204020204" pitchFamily="34" charset="-122"/>
              <a:ea typeface="微软雅黑" panose="020B0503020204020204" pitchFamily="34" charset="-122"/>
              <a:sym typeface="Wingdings 2" panose="05020102010507070707" pitchFamily="18" charset="2"/>
            </a:endParaRPr>
          </a:p>
          <a:p>
            <a:pPr marL="0" indent="0" eaLnBrk="1" fontAlgn="auto" hangingPunct="1">
              <a:lnSpc>
                <a:spcPct val="125000"/>
              </a:lnSpc>
              <a:spcAft>
                <a:spcPts val="0"/>
              </a:spcAft>
              <a:buNone/>
              <a:defRPr/>
            </a:pPr>
            <a:r>
              <a:rPr lang="zh-CN" altLang="en-US" sz="2800" b="1" dirty="0">
                <a:latin typeface="+mn-ea"/>
                <a:sym typeface="Wingdings 2" panose="05020102010507070707" pitchFamily="18" charset="2"/>
              </a:rPr>
              <a:t>   转化为：</a:t>
            </a:r>
            <a:endParaRPr lang="en-US" altLang="zh-CN" sz="2800" b="1" dirty="0">
              <a:latin typeface="+mn-ea"/>
              <a:sym typeface="Wingdings 2" panose="05020102010507070707" pitchFamily="18" charset="2"/>
            </a:endParaRPr>
          </a:p>
          <a:p>
            <a:pPr marL="0" indent="0" eaLnBrk="1" fontAlgn="auto" hangingPunct="1">
              <a:lnSpc>
                <a:spcPct val="125000"/>
              </a:lnSpc>
              <a:spcAft>
                <a:spcPts val="0"/>
              </a:spcAft>
              <a:buNone/>
              <a:defRPr/>
            </a:pPr>
            <a:r>
              <a:rPr lang="en-US" altLang="zh-CN" sz="2800" b="1" dirty="0">
                <a:latin typeface="+mn-ea"/>
                <a:sym typeface="Wingdings 2" panose="05020102010507070707" pitchFamily="18" charset="2"/>
              </a:rPr>
              <a:t>   </a:t>
            </a:r>
            <a:r>
              <a:rPr lang="zh-CN" altLang="en-US" sz="2800" b="1"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资产 </a:t>
            </a:r>
            <a:r>
              <a:rPr lang="en-US" altLang="zh-CN" sz="2800" b="1"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 </a:t>
            </a:r>
            <a:r>
              <a:rPr lang="zh-CN" altLang="en-US" sz="2800" b="1"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费用 </a:t>
            </a:r>
            <a:r>
              <a:rPr lang="en-US" altLang="zh-CN" sz="2800" b="1"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 </a:t>
            </a:r>
            <a:r>
              <a:rPr lang="zh-CN" altLang="en-US" sz="2800" b="1"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负债 </a:t>
            </a:r>
            <a:r>
              <a:rPr lang="en-US" altLang="zh-CN" sz="2800" b="1"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 </a:t>
            </a:r>
            <a:r>
              <a:rPr lang="zh-CN" altLang="en-US" sz="2800" b="1"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所有者权益 </a:t>
            </a:r>
            <a:r>
              <a:rPr lang="en-US" altLang="zh-CN" sz="2800" b="1"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 </a:t>
            </a:r>
            <a:r>
              <a:rPr lang="zh-CN" altLang="en-US" sz="2800" b="1"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收入</a:t>
            </a:r>
            <a:endParaRPr lang="en-US" altLang="zh-CN" sz="2800" b="1"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endParaRPr>
          </a:p>
          <a:p>
            <a:pPr marL="0" indent="0" eaLnBrk="1" fontAlgn="auto" hangingPunct="1">
              <a:lnSpc>
                <a:spcPct val="160000"/>
              </a:lnSpc>
              <a:spcAft>
                <a:spcPts val="0"/>
              </a:spcAft>
              <a:buNone/>
              <a:defRPr/>
            </a:pPr>
            <a:endParaRPr lang="zh-CN" altLang="en-US" sz="2800" b="1" dirty="0">
              <a:latin typeface="+mn-ea"/>
              <a:sym typeface="Wingdings 2" panose="05020102010507070707" pitchFamily="18" charset="2"/>
            </a:endParaRPr>
          </a:p>
          <a:p>
            <a:pPr marL="0" indent="0" eaLnBrk="1" fontAlgn="auto" hangingPunct="1">
              <a:lnSpc>
                <a:spcPct val="160000"/>
              </a:lnSpc>
              <a:spcAft>
                <a:spcPts val="0"/>
              </a:spcAft>
              <a:buNone/>
              <a:defRPr/>
            </a:pPr>
            <a:endParaRPr lang="zh-CN" altLang="en-US" b="1" dirty="0">
              <a:solidFill>
                <a:schemeClr val="tx1"/>
              </a:solidFill>
              <a:latin typeface="+mn-ea"/>
              <a:sym typeface="Wingdings 2" panose="05020102010507070707" pitchFamily="18" charset="2"/>
            </a:endParaRPr>
          </a:p>
        </p:txBody>
      </p:sp>
      <p:cxnSp>
        <p:nvCxnSpPr>
          <p:cNvPr id="3" name="直接连接符 2">
            <a:extLst>
              <a:ext uri="{FF2B5EF4-FFF2-40B4-BE49-F238E27FC236}">
                <a16:creationId xmlns:a16="http://schemas.microsoft.com/office/drawing/2014/main" id="{165E5D02-4F33-DA12-C2F5-4D5EE1689FBF}"/>
              </a:ext>
            </a:extLst>
          </p:cNvPr>
          <p:cNvCxnSpPr/>
          <p:nvPr/>
        </p:nvCxnSpPr>
        <p:spPr>
          <a:xfrm>
            <a:off x="3216275" y="4652963"/>
            <a:ext cx="15113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060" name="Rectangle 1026">
            <a:extLst>
              <a:ext uri="{FF2B5EF4-FFF2-40B4-BE49-F238E27FC236}">
                <a16:creationId xmlns:a16="http://schemas.microsoft.com/office/drawing/2014/main" id="{FB10CB37-2D22-FFB3-400E-458E66CE8A48}"/>
              </a:ext>
            </a:extLst>
          </p:cNvPr>
          <p:cNvSpPr txBox="1">
            <a:spLocks noChangeArrowheads="1"/>
          </p:cNvSpPr>
          <p:nvPr/>
        </p:nvSpPr>
        <p:spPr bwMode="auto">
          <a:xfrm>
            <a:off x="3070225" y="4797425"/>
            <a:ext cx="18034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lnSpc>
                <a:spcPct val="110000"/>
              </a:lnSpc>
              <a:buFont typeface="Monotype Sorts" pitchFamily="2" charset="2"/>
              <a:buNone/>
            </a:pPr>
            <a:r>
              <a:rPr lang="zh-CN" altLang="en-US" sz="2400" b="1">
                <a:solidFill>
                  <a:schemeClr val="tx1"/>
                </a:solidFill>
                <a:latin typeface="微软雅黑" panose="020B0503020204020204" pitchFamily="34" charset="-122"/>
                <a:ea typeface="微软雅黑" panose="020B0503020204020204" pitchFamily="34" charset="-122"/>
              </a:rPr>
              <a:t>借方：</a:t>
            </a:r>
            <a:r>
              <a:rPr lang="zh-CN" altLang="en-US" sz="2400" b="1">
                <a:solidFill>
                  <a:srgbClr val="FF0000"/>
                </a:solidFill>
                <a:latin typeface="微软雅黑" panose="020B0503020204020204" pitchFamily="34" charset="-122"/>
                <a:ea typeface="微软雅黑" panose="020B0503020204020204" pitchFamily="34" charset="-122"/>
              </a:rPr>
              <a:t>增</a:t>
            </a:r>
            <a:endParaRPr lang="en-US" altLang="zh-CN" sz="2400" b="1">
              <a:solidFill>
                <a:srgbClr val="FF0000"/>
              </a:solidFill>
              <a:latin typeface="微软雅黑" panose="020B0503020204020204" pitchFamily="34" charset="-122"/>
              <a:ea typeface="微软雅黑" panose="020B0503020204020204" pitchFamily="34" charset="-122"/>
            </a:endParaRPr>
          </a:p>
          <a:p>
            <a:pPr algn="ctr" eaLnBrk="1" hangingPunct="1">
              <a:lnSpc>
                <a:spcPct val="110000"/>
              </a:lnSpc>
              <a:buFont typeface="Monotype Sorts" pitchFamily="2" charset="2"/>
              <a:buNone/>
            </a:pPr>
            <a:r>
              <a:rPr lang="zh-CN" altLang="en-US" sz="2400" b="1">
                <a:solidFill>
                  <a:schemeClr val="tx1"/>
                </a:solidFill>
                <a:latin typeface="微软雅黑" panose="020B0503020204020204" pitchFamily="34" charset="-122"/>
                <a:ea typeface="微软雅黑" panose="020B0503020204020204" pitchFamily="34" charset="-122"/>
              </a:rPr>
              <a:t>贷方：</a:t>
            </a:r>
            <a:r>
              <a:rPr lang="zh-CN" altLang="en-US" sz="2400" b="1">
                <a:solidFill>
                  <a:srgbClr val="FF0000"/>
                </a:solidFill>
                <a:latin typeface="微软雅黑" panose="020B0503020204020204" pitchFamily="34" charset="-122"/>
                <a:ea typeface="微软雅黑" panose="020B0503020204020204" pitchFamily="34" charset="-122"/>
              </a:rPr>
              <a:t>减</a:t>
            </a:r>
            <a:endParaRPr lang="en-US" altLang="zh-CN" sz="2400" b="1">
              <a:solidFill>
                <a:srgbClr val="FF0000"/>
              </a:solidFill>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3EB769FF-82F5-B42C-F39A-F808CF9EAB4D}"/>
              </a:ext>
            </a:extLst>
          </p:cNvPr>
          <p:cNvCxnSpPr/>
          <p:nvPr/>
        </p:nvCxnSpPr>
        <p:spPr>
          <a:xfrm>
            <a:off x="6024564" y="4652963"/>
            <a:ext cx="287972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062" name="Rectangle 1026">
            <a:extLst>
              <a:ext uri="{FF2B5EF4-FFF2-40B4-BE49-F238E27FC236}">
                <a16:creationId xmlns:a16="http://schemas.microsoft.com/office/drawing/2014/main" id="{D807CDBA-D8AA-6D27-21A4-CB2433F444D4}"/>
              </a:ext>
            </a:extLst>
          </p:cNvPr>
          <p:cNvSpPr txBox="1">
            <a:spLocks noChangeArrowheads="1"/>
          </p:cNvSpPr>
          <p:nvPr/>
        </p:nvSpPr>
        <p:spPr bwMode="auto">
          <a:xfrm>
            <a:off x="6632575" y="4797425"/>
            <a:ext cx="1804988"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lnSpc>
                <a:spcPct val="110000"/>
              </a:lnSpc>
              <a:buFont typeface="Monotype Sorts" pitchFamily="2" charset="2"/>
              <a:buNone/>
            </a:pPr>
            <a:r>
              <a:rPr lang="zh-CN" altLang="en-US" sz="2400" b="1">
                <a:solidFill>
                  <a:schemeClr val="tx1"/>
                </a:solidFill>
                <a:latin typeface="微软雅黑" panose="020B0503020204020204" pitchFamily="34" charset="-122"/>
                <a:ea typeface="微软雅黑" panose="020B0503020204020204" pitchFamily="34" charset="-122"/>
              </a:rPr>
              <a:t>借方：</a:t>
            </a:r>
            <a:r>
              <a:rPr lang="zh-CN" altLang="en-US" sz="2400" b="1">
                <a:solidFill>
                  <a:srgbClr val="FF0000"/>
                </a:solidFill>
                <a:latin typeface="微软雅黑" panose="020B0503020204020204" pitchFamily="34" charset="-122"/>
                <a:ea typeface="微软雅黑" panose="020B0503020204020204" pitchFamily="34" charset="-122"/>
              </a:rPr>
              <a:t>减</a:t>
            </a:r>
            <a:endParaRPr lang="en-US" altLang="zh-CN" sz="2400" b="1">
              <a:solidFill>
                <a:srgbClr val="FF0000"/>
              </a:solidFill>
              <a:latin typeface="微软雅黑" panose="020B0503020204020204" pitchFamily="34" charset="-122"/>
              <a:ea typeface="微软雅黑" panose="020B0503020204020204" pitchFamily="34" charset="-122"/>
            </a:endParaRPr>
          </a:p>
          <a:p>
            <a:pPr algn="ctr" eaLnBrk="1" hangingPunct="1">
              <a:lnSpc>
                <a:spcPct val="110000"/>
              </a:lnSpc>
              <a:buFont typeface="Monotype Sorts" pitchFamily="2" charset="2"/>
              <a:buNone/>
            </a:pPr>
            <a:r>
              <a:rPr lang="zh-CN" altLang="en-US" sz="2400" b="1">
                <a:solidFill>
                  <a:schemeClr val="tx1"/>
                </a:solidFill>
                <a:latin typeface="微软雅黑" panose="020B0503020204020204" pitchFamily="34" charset="-122"/>
                <a:ea typeface="微软雅黑" panose="020B0503020204020204" pitchFamily="34" charset="-122"/>
              </a:rPr>
              <a:t>贷方：</a:t>
            </a:r>
            <a:r>
              <a:rPr lang="zh-CN" altLang="en-US" sz="2400" b="1">
                <a:solidFill>
                  <a:srgbClr val="FF0000"/>
                </a:solidFill>
                <a:latin typeface="微软雅黑" panose="020B0503020204020204" pitchFamily="34" charset="-122"/>
                <a:ea typeface="微软雅黑" panose="020B0503020204020204" pitchFamily="34" charset="-122"/>
              </a:rPr>
              <a:t>增</a:t>
            </a:r>
            <a:endParaRPr lang="en-US" altLang="zh-CN" sz="2400" b="1">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73569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1026">
            <a:extLst>
              <a:ext uri="{FF2B5EF4-FFF2-40B4-BE49-F238E27FC236}">
                <a16:creationId xmlns:a16="http://schemas.microsoft.com/office/drawing/2014/main" id="{47DDB1B2-250C-AB41-9A06-5EB3BFB0A2E8}"/>
              </a:ext>
            </a:extLst>
          </p:cNvPr>
          <p:cNvSpPr>
            <a:spLocks noGrp="1" noChangeArrowheads="1"/>
          </p:cNvSpPr>
          <p:nvPr>
            <p:ph idx="1"/>
          </p:nvPr>
        </p:nvSpPr>
        <p:spPr>
          <a:xfrm>
            <a:off x="2566988" y="425450"/>
            <a:ext cx="7772400" cy="2376488"/>
          </a:xfrm>
        </p:spPr>
        <p:txBody>
          <a:bodyPr rtlCol="0">
            <a:normAutofit/>
          </a:bodyPr>
          <a:lstStyle/>
          <a:p>
            <a:pPr eaLnBrk="1" fontAlgn="auto" hangingPunct="1">
              <a:lnSpc>
                <a:spcPct val="160000"/>
              </a:lnSpc>
              <a:spcAft>
                <a:spcPts val="0"/>
              </a:spcAft>
              <a:buFont typeface="Wingdings 3" charset="2"/>
              <a:buChar char=""/>
              <a:defRPr/>
            </a:pPr>
            <a:r>
              <a:rPr lang="zh-CN" altLang="en-US" sz="3600" dirty="0">
                <a:latin typeface="+mn-ea"/>
                <a:sym typeface="Wingdings 2" panose="05020102010507070707" pitchFamily="18" charset="2"/>
              </a:rPr>
              <a:t>记账规则</a:t>
            </a:r>
            <a:endParaRPr lang="en-US" altLang="zh-CN" sz="3600" dirty="0">
              <a:latin typeface="+mn-ea"/>
              <a:sym typeface="Wingdings 2" panose="05020102010507070707" pitchFamily="18" charset="2"/>
            </a:endParaRPr>
          </a:p>
          <a:p>
            <a:pPr marL="0" indent="0" eaLnBrk="1" fontAlgn="auto" hangingPunct="1">
              <a:lnSpc>
                <a:spcPct val="160000"/>
              </a:lnSpc>
              <a:spcAft>
                <a:spcPts val="0"/>
              </a:spcAft>
              <a:buNone/>
              <a:defRPr/>
            </a:pPr>
            <a:r>
              <a:rPr lang="en-US" altLang="zh-CN" sz="3600" dirty="0">
                <a:latin typeface="+mn-ea"/>
                <a:sym typeface="Wingdings 2" panose="05020102010507070707" pitchFamily="18" charset="2"/>
              </a:rPr>
              <a:t>  </a:t>
            </a:r>
            <a:r>
              <a:rPr lang="zh-CN" altLang="en-US" sz="2800" b="1"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有借必有贷，借贷必相等</a:t>
            </a:r>
          </a:p>
          <a:p>
            <a:pPr eaLnBrk="1" fontAlgn="auto" hangingPunct="1">
              <a:lnSpc>
                <a:spcPct val="130000"/>
              </a:lnSpc>
              <a:spcAft>
                <a:spcPts val="0"/>
              </a:spcAft>
              <a:buNone/>
              <a:defRPr/>
            </a:pPr>
            <a:endParaRPr lang="zh-CN" altLang="en-US" b="1" dirty="0">
              <a:solidFill>
                <a:schemeClr val="tx1"/>
              </a:solidFill>
              <a:latin typeface="+mn-ea"/>
              <a:sym typeface="Wingdings 2" panose="05020102010507070707" pitchFamily="18" charset="2"/>
            </a:endParaRPr>
          </a:p>
        </p:txBody>
      </p:sp>
      <p:sp>
        <p:nvSpPr>
          <p:cNvPr id="46083" name="Rectangle 1026">
            <a:extLst>
              <a:ext uri="{FF2B5EF4-FFF2-40B4-BE49-F238E27FC236}">
                <a16:creationId xmlns:a16="http://schemas.microsoft.com/office/drawing/2014/main" id="{0C1F834B-336A-725E-DA5D-D129DEC81425}"/>
              </a:ext>
            </a:extLst>
          </p:cNvPr>
          <p:cNvSpPr txBox="1">
            <a:spLocks noChangeArrowheads="1"/>
          </p:cNvSpPr>
          <p:nvPr/>
        </p:nvSpPr>
        <p:spPr bwMode="auto">
          <a:xfrm>
            <a:off x="2816225" y="2924175"/>
            <a:ext cx="1803400" cy="1104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lnSpc>
                <a:spcPct val="110000"/>
              </a:lnSpc>
              <a:buFont typeface="Monotype Sorts" pitchFamily="2" charset="2"/>
              <a:buNone/>
            </a:pPr>
            <a:r>
              <a:rPr lang="zh-CN" altLang="en-US" sz="2400" b="1">
                <a:solidFill>
                  <a:schemeClr val="tx1"/>
                </a:solidFill>
                <a:latin typeface="微软雅黑" panose="020B0503020204020204" pitchFamily="34" charset="-122"/>
                <a:ea typeface="微软雅黑" panose="020B0503020204020204" pitchFamily="34" charset="-122"/>
              </a:rPr>
              <a:t>资产增加</a:t>
            </a:r>
            <a:endParaRPr lang="en-US" altLang="zh-CN" sz="2400" b="1">
              <a:solidFill>
                <a:schemeClr val="tx1"/>
              </a:solidFill>
              <a:latin typeface="微软雅黑" panose="020B0503020204020204" pitchFamily="34" charset="-122"/>
              <a:ea typeface="微软雅黑" panose="020B0503020204020204" pitchFamily="34" charset="-122"/>
            </a:endParaRPr>
          </a:p>
          <a:p>
            <a:pPr algn="ctr" eaLnBrk="1" hangingPunct="1">
              <a:lnSpc>
                <a:spcPct val="110000"/>
              </a:lnSpc>
              <a:buFont typeface="Monotype Sorts" pitchFamily="2" charset="2"/>
              <a:buNone/>
            </a:pPr>
            <a:r>
              <a:rPr lang="zh-CN" altLang="en-US" sz="2400" b="1">
                <a:solidFill>
                  <a:schemeClr val="tx1"/>
                </a:solidFill>
                <a:latin typeface="微软雅黑" panose="020B0503020204020204" pitchFamily="34" charset="-122"/>
                <a:ea typeface="微软雅黑" panose="020B0503020204020204" pitchFamily="34" charset="-122"/>
              </a:rPr>
              <a:t>（借方）</a:t>
            </a:r>
            <a:endParaRPr lang="en-US" altLang="zh-CN" sz="2400" b="1">
              <a:solidFill>
                <a:srgbClr val="FF0000"/>
              </a:solidFill>
              <a:latin typeface="微软雅黑" panose="020B0503020204020204" pitchFamily="34" charset="-122"/>
              <a:ea typeface="微软雅黑" panose="020B0503020204020204" pitchFamily="34" charset="-122"/>
            </a:endParaRPr>
          </a:p>
        </p:txBody>
      </p:sp>
      <p:sp>
        <p:nvSpPr>
          <p:cNvPr id="46084" name="Rectangle 1026">
            <a:extLst>
              <a:ext uri="{FF2B5EF4-FFF2-40B4-BE49-F238E27FC236}">
                <a16:creationId xmlns:a16="http://schemas.microsoft.com/office/drawing/2014/main" id="{559903E2-E914-157A-D5DA-DEEAD1B52807}"/>
              </a:ext>
            </a:extLst>
          </p:cNvPr>
          <p:cNvSpPr txBox="1">
            <a:spLocks noChangeArrowheads="1"/>
          </p:cNvSpPr>
          <p:nvPr/>
        </p:nvSpPr>
        <p:spPr bwMode="auto">
          <a:xfrm>
            <a:off x="2816225" y="5022850"/>
            <a:ext cx="1803400" cy="1104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lnSpc>
                <a:spcPct val="110000"/>
              </a:lnSpc>
              <a:buFont typeface="Monotype Sorts" pitchFamily="2" charset="2"/>
              <a:buNone/>
            </a:pPr>
            <a:r>
              <a:rPr lang="zh-CN" altLang="en-US" sz="2400" b="1">
                <a:solidFill>
                  <a:schemeClr val="tx1"/>
                </a:solidFill>
                <a:latin typeface="微软雅黑" panose="020B0503020204020204" pitchFamily="34" charset="-122"/>
                <a:ea typeface="微软雅黑" panose="020B0503020204020204" pitchFamily="34" charset="-122"/>
              </a:rPr>
              <a:t>资产减少</a:t>
            </a:r>
            <a:endParaRPr lang="en-US" altLang="zh-CN" sz="2400" b="1">
              <a:solidFill>
                <a:schemeClr val="tx1"/>
              </a:solidFill>
              <a:latin typeface="微软雅黑" panose="020B0503020204020204" pitchFamily="34" charset="-122"/>
              <a:ea typeface="微软雅黑" panose="020B0503020204020204" pitchFamily="34" charset="-122"/>
            </a:endParaRPr>
          </a:p>
          <a:p>
            <a:pPr algn="ctr" eaLnBrk="1" hangingPunct="1">
              <a:lnSpc>
                <a:spcPct val="110000"/>
              </a:lnSpc>
              <a:buFont typeface="Monotype Sorts" pitchFamily="2" charset="2"/>
              <a:buNone/>
            </a:pPr>
            <a:r>
              <a:rPr lang="zh-CN" altLang="en-US" sz="2400" b="1">
                <a:solidFill>
                  <a:schemeClr val="tx1"/>
                </a:solidFill>
                <a:latin typeface="微软雅黑" panose="020B0503020204020204" pitchFamily="34" charset="-122"/>
                <a:ea typeface="微软雅黑" panose="020B0503020204020204" pitchFamily="34" charset="-122"/>
              </a:rPr>
              <a:t>（贷方）</a:t>
            </a:r>
            <a:endParaRPr lang="en-US" altLang="zh-CN" sz="2400" b="1">
              <a:solidFill>
                <a:srgbClr val="FF0000"/>
              </a:solidFill>
              <a:latin typeface="微软雅黑" panose="020B0503020204020204" pitchFamily="34" charset="-122"/>
              <a:ea typeface="微软雅黑" panose="020B0503020204020204" pitchFamily="34" charset="-122"/>
            </a:endParaRPr>
          </a:p>
        </p:txBody>
      </p:sp>
      <p:sp>
        <p:nvSpPr>
          <p:cNvPr id="46085" name="Rectangle 1026">
            <a:extLst>
              <a:ext uri="{FF2B5EF4-FFF2-40B4-BE49-F238E27FC236}">
                <a16:creationId xmlns:a16="http://schemas.microsoft.com/office/drawing/2014/main" id="{AF2786D1-854C-8044-FC8F-B2C678AF1090}"/>
              </a:ext>
            </a:extLst>
          </p:cNvPr>
          <p:cNvSpPr txBox="1">
            <a:spLocks noChangeArrowheads="1"/>
          </p:cNvSpPr>
          <p:nvPr/>
        </p:nvSpPr>
        <p:spPr bwMode="auto">
          <a:xfrm>
            <a:off x="6600825" y="2924175"/>
            <a:ext cx="3455988" cy="1104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lnSpc>
                <a:spcPct val="110000"/>
              </a:lnSpc>
              <a:buFont typeface="Monotype Sorts" pitchFamily="2" charset="2"/>
              <a:buNone/>
            </a:pPr>
            <a:r>
              <a:rPr lang="zh-CN" altLang="en-US" sz="2400" b="1">
                <a:solidFill>
                  <a:schemeClr val="tx1"/>
                </a:solidFill>
                <a:latin typeface="微软雅黑" panose="020B0503020204020204" pitchFamily="34" charset="-122"/>
                <a:ea typeface="微软雅黑" panose="020B0503020204020204" pitchFamily="34" charset="-122"/>
              </a:rPr>
              <a:t>负债及所有者权益增加</a:t>
            </a:r>
            <a:endParaRPr lang="en-US" altLang="zh-CN" sz="2400" b="1">
              <a:solidFill>
                <a:schemeClr val="tx1"/>
              </a:solidFill>
              <a:latin typeface="微软雅黑" panose="020B0503020204020204" pitchFamily="34" charset="-122"/>
              <a:ea typeface="微软雅黑" panose="020B0503020204020204" pitchFamily="34" charset="-122"/>
            </a:endParaRPr>
          </a:p>
          <a:p>
            <a:pPr algn="ctr" eaLnBrk="1" hangingPunct="1">
              <a:lnSpc>
                <a:spcPct val="110000"/>
              </a:lnSpc>
              <a:buFont typeface="Monotype Sorts" pitchFamily="2" charset="2"/>
              <a:buNone/>
            </a:pPr>
            <a:r>
              <a:rPr lang="zh-CN" altLang="en-US" sz="2400" b="1">
                <a:solidFill>
                  <a:schemeClr val="tx1"/>
                </a:solidFill>
                <a:latin typeface="微软雅黑" panose="020B0503020204020204" pitchFamily="34" charset="-122"/>
                <a:ea typeface="微软雅黑" panose="020B0503020204020204" pitchFamily="34" charset="-122"/>
              </a:rPr>
              <a:t>（贷方）</a:t>
            </a:r>
            <a:endParaRPr lang="en-US" altLang="zh-CN" sz="2400" b="1">
              <a:solidFill>
                <a:srgbClr val="FF0000"/>
              </a:solidFill>
              <a:latin typeface="微软雅黑" panose="020B0503020204020204" pitchFamily="34" charset="-122"/>
              <a:ea typeface="微软雅黑" panose="020B0503020204020204" pitchFamily="34" charset="-122"/>
            </a:endParaRPr>
          </a:p>
        </p:txBody>
      </p:sp>
      <p:sp>
        <p:nvSpPr>
          <p:cNvPr id="46086" name="Rectangle 1026">
            <a:extLst>
              <a:ext uri="{FF2B5EF4-FFF2-40B4-BE49-F238E27FC236}">
                <a16:creationId xmlns:a16="http://schemas.microsoft.com/office/drawing/2014/main" id="{A53922AF-1373-D957-3737-8029815E809F}"/>
              </a:ext>
            </a:extLst>
          </p:cNvPr>
          <p:cNvSpPr txBox="1">
            <a:spLocks noChangeArrowheads="1"/>
          </p:cNvSpPr>
          <p:nvPr/>
        </p:nvSpPr>
        <p:spPr bwMode="auto">
          <a:xfrm>
            <a:off x="6600825" y="5022850"/>
            <a:ext cx="3455988" cy="1104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lnSpc>
                <a:spcPct val="110000"/>
              </a:lnSpc>
              <a:buFont typeface="Monotype Sorts" pitchFamily="2" charset="2"/>
              <a:buNone/>
            </a:pPr>
            <a:r>
              <a:rPr lang="zh-CN" altLang="en-US" sz="2400" b="1">
                <a:solidFill>
                  <a:schemeClr val="tx1"/>
                </a:solidFill>
                <a:latin typeface="微软雅黑" panose="020B0503020204020204" pitchFamily="34" charset="-122"/>
                <a:ea typeface="微软雅黑" panose="020B0503020204020204" pitchFamily="34" charset="-122"/>
              </a:rPr>
              <a:t>负债及所有者权益减少</a:t>
            </a:r>
            <a:endParaRPr lang="en-US" altLang="zh-CN" sz="2400" b="1">
              <a:solidFill>
                <a:schemeClr val="tx1"/>
              </a:solidFill>
              <a:latin typeface="微软雅黑" panose="020B0503020204020204" pitchFamily="34" charset="-122"/>
              <a:ea typeface="微软雅黑" panose="020B0503020204020204" pitchFamily="34" charset="-122"/>
            </a:endParaRPr>
          </a:p>
          <a:p>
            <a:pPr algn="ctr" eaLnBrk="1" hangingPunct="1">
              <a:lnSpc>
                <a:spcPct val="110000"/>
              </a:lnSpc>
              <a:buFont typeface="Monotype Sorts" pitchFamily="2" charset="2"/>
              <a:buNone/>
            </a:pPr>
            <a:r>
              <a:rPr lang="zh-CN" altLang="en-US" sz="2400" b="1">
                <a:solidFill>
                  <a:schemeClr val="tx1"/>
                </a:solidFill>
                <a:latin typeface="微软雅黑" panose="020B0503020204020204" pitchFamily="34" charset="-122"/>
                <a:ea typeface="微软雅黑" panose="020B0503020204020204" pitchFamily="34" charset="-122"/>
              </a:rPr>
              <a:t>（借方）</a:t>
            </a:r>
            <a:endParaRPr lang="en-US" altLang="zh-CN" sz="2400" b="1">
              <a:solidFill>
                <a:srgbClr val="FF0000"/>
              </a:solidFill>
              <a:latin typeface="微软雅黑" panose="020B0503020204020204" pitchFamily="34" charset="-122"/>
              <a:ea typeface="微软雅黑" panose="020B0503020204020204" pitchFamily="34" charset="-122"/>
            </a:endParaRPr>
          </a:p>
        </p:txBody>
      </p:sp>
      <p:cxnSp>
        <p:nvCxnSpPr>
          <p:cNvPr id="7" name="直接箭头连接符 6">
            <a:extLst>
              <a:ext uri="{FF2B5EF4-FFF2-40B4-BE49-F238E27FC236}">
                <a16:creationId xmlns:a16="http://schemas.microsoft.com/office/drawing/2014/main" id="{E8C4850C-2D0E-C26F-2DF6-EF26EDD1D931}"/>
              </a:ext>
            </a:extLst>
          </p:cNvPr>
          <p:cNvCxnSpPr/>
          <p:nvPr/>
        </p:nvCxnSpPr>
        <p:spPr>
          <a:xfrm>
            <a:off x="3717925" y="4086226"/>
            <a:ext cx="0" cy="85407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F82146A6-11C1-B480-FEF7-A71693C46121}"/>
              </a:ext>
            </a:extLst>
          </p:cNvPr>
          <p:cNvCxnSpPr/>
          <p:nvPr/>
        </p:nvCxnSpPr>
        <p:spPr>
          <a:xfrm>
            <a:off x="8359775" y="4086226"/>
            <a:ext cx="0" cy="854075"/>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756ADCDB-3746-70E8-57D8-07D58828477B}"/>
              </a:ext>
            </a:extLst>
          </p:cNvPr>
          <p:cNvCxnSpPr/>
          <p:nvPr/>
        </p:nvCxnSpPr>
        <p:spPr>
          <a:xfrm>
            <a:off x="5159376" y="3476625"/>
            <a:ext cx="1008063"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A7D067B9-67C2-8034-E6F3-C804B549D48D}"/>
              </a:ext>
            </a:extLst>
          </p:cNvPr>
          <p:cNvCxnSpPr/>
          <p:nvPr/>
        </p:nvCxnSpPr>
        <p:spPr>
          <a:xfrm>
            <a:off x="5154613" y="5551488"/>
            <a:ext cx="100806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091" name="Rectangle 1026">
            <a:extLst>
              <a:ext uri="{FF2B5EF4-FFF2-40B4-BE49-F238E27FC236}">
                <a16:creationId xmlns:a16="http://schemas.microsoft.com/office/drawing/2014/main" id="{29EACC6D-C0D1-F345-9C26-51B3F0B74E9E}"/>
              </a:ext>
            </a:extLst>
          </p:cNvPr>
          <p:cNvSpPr txBox="1">
            <a:spLocks noChangeArrowheads="1"/>
          </p:cNvSpPr>
          <p:nvPr/>
        </p:nvSpPr>
        <p:spPr bwMode="auto">
          <a:xfrm>
            <a:off x="4795839" y="2952750"/>
            <a:ext cx="16605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lnSpc>
                <a:spcPct val="110000"/>
              </a:lnSpc>
              <a:buFont typeface="Monotype Sorts" pitchFamily="2" charset="2"/>
              <a:buNone/>
            </a:pPr>
            <a:r>
              <a:rPr lang="zh-CN" altLang="en-US" sz="24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1</a:t>
            </a:r>
            <a:r>
              <a:rPr lang="zh-CN" altLang="en-US"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a:p>
            <a:pPr algn="ctr" eaLnBrk="1" hangingPunct="1">
              <a:lnSpc>
                <a:spcPct val="110000"/>
              </a:lnSpc>
              <a:buFont typeface="Monotype Sorts" pitchFamily="2" charset="2"/>
              <a:buNone/>
            </a:pPr>
            <a:r>
              <a:rPr lang="zh-CN" altLang="en-US" sz="24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2</a:t>
            </a:r>
            <a:r>
              <a:rPr lang="zh-CN" altLang="en-US"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46092" name="Rectangle 1026">
            <a:extLst>
              <a:ext uri="{FF2B5EF4-FFF2-40B4-BE49-F238E27FC236}">
                <a16:creationId xmlns:a16="http://schemas.microsoft.com/office/drawing/2014/main" id="{C4508DEC-54DC-E5CE-7884-F5186AE118F0}"/>
              </a:ext>
            </a:extLst>
          </p:cNvPr>
          <p:cNvSpPr txBox="1">
            <a:spLocks noChangeArrowheads="1"/>
          </p:cNvSpPr>
          <p:nvPr/>
        </p:nvSpPr>
        <p:spPr bwMode="auto">
          <a:xfrm>
            <a:off x="2552700" y="4292600"/>
            <a:ext cx="1658938"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lnSpc>
                <a:spcPct val="110000"/>
              </a:lnSpc>
              <a:buFont typeface="Monotype Sorts" pitchFamily="2" charset="2"/>
              <a:buNone/>
            </a:pPr>
            <a:r>
              <a:rPr lang="zh-CN" altLang="en-US" sz="2400" b="1">
                <a:solidFill>
                  <a:srgbClr val="FF0000"/>
                </a:solidFill>
                <a:latin typeface="微软雅黑" panose="020B0503020204020204" pitchFamily="34" charset="-122"/>
                <a:ea typeface="微软雅黑" panose="020B0503020204020204" pitchFamily="34" charset="-122"/>
              </a:rPr>
              <a:t>（</a:t>
            </a:r>
            <a:r>
              <a:rPr lang="en-US" altLang="zh-CN" sz="2400" b="1">
                <a:solidFill>
                  <a:srgbClr val="FF0000"/>
                </a:solidFill>
                <a:latin typeface="微软雅黑" panose="020B0503020204020204" pitchFamily="34" charset="-122"/>
                <a:ea typeface="微软雅黑" panose="020B0503020204020204" pitchFamily="34" charset="-122"/>
              </a:rPr>
              <a:t>4</a:t>
            </a:r>
            <a:r>
              <a:rPr lang="zh-CN" altLang="en-US" sz="2400" b="1">
                <a:solidFill>
                  <a:srgbClr val="FF0000"/>
                </a:solidFill>
                <a:latin typeface="微软雅黑" panose="020B0503020204020204" pitchFamily="34" charset="-122"/>
                <a:ea typeface="微软雅黑" panose="020B0503020204020204" pitchFamily="34" charset="-122"/>
              </a:rPr>
              <a:t>）</a:t>
            </a:r>
            <a:endParaRPr lang="en-US" altLang="zh-CN" sz="2400" b="1">
              <a:solidFill>
                <a:srgbClr val="FF0000"/>
              </a:solidFill>
              <a:latin typeface="微软雅黑" panose="020B0503020204020204" pitchFamily="34" charset="-122"/>
              <a:ea typeface="微软雅黑" panose="020B0503020204020204" pitchFamily="34" charset="-122"/>
            </a:endParaRPr>
          </a:p>
        </p:txBody>
      </p:sp>
      <p:sp>
        <p:nvSpPr>
          <p:cNvPr id="46093" name="Rectangle 1026">
            <a:extLst>
              <a:ext uri="{FF2B5EF4-FFF2-40B4-BE49-F238E27FC236}">
                <a16:creationId xmlns:a16="http://schemas.microsoft.com/office/drawing/2014/main" id="{068A94C0-53AF-A4CE-7C62-EA6CC6B981B3}"/>
              </a:ext>
            </a:extLst>
          </p:cNvPr>
          <p:cNvSpPr txBox="1">
            <a:spLocks noChangeArrowheads="1"/>
          </p:cNvSpPr>
          <p:nvPr/>
        </p:nvSpPr>
        <p:spPr bwMode="auto">
          <a:xfrm>
            <a:off x="4838701" y="5022850"/>
            <a:ext cx="16605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lnSpc>
                <a:spcPct val="110000"/>
              </a:lnSpc>
              <a:buFont typeface="Monotype Sorts" pitchFamily="2" charset="2"/>
              <a:buNone/>
            </a:pPr>
            <a:r>
              <a:rPr lang="zh-CN" altLang="en-US" sz="2400" b="1">
                <a:solidFill>
                  <a:srgbClr val="FF0000"/>
                </a:solidFill>
                <a:latin typeface="微软雅黑" panose="020B0503020204020204" pitchFamily="34" charset="-122"/>
                <a:ea typeface="微软雅黑" panose="020B0503020204020204" pitchFamily="34" charset="-122"/>
              </a:rPr>
              <a:t>（</a:t>
            </a:r>
            <a:r>
              <a:rPr lang="en-US" altLang="zh-CN" sz="2400" b="1">
                <a:solidFill>
                  <a:srgbClr val="FF0000"/>
                </a:solidFill>
                <a:latin typeface="微软雅黑" panose="020B0503020204020204" pitchFamily="34" charset="-122"/>
                <a:ea typeface="微软雅黑" panose="020B0503020204020204" pitchFamily="34" charset="-122"/>
              </a:rPr>
              <a:t>3</a:t>
            </a:r>
            <a:r>
              <a:rPr lang="zh-CN" altLang="en-US" sz="2400" b="1">
                <a:solidFill>
                  <a:srgbClr val="FF0000"/>
                </a:solidFill>
                <a:latin typeface="微软雅黑" panose="020B0503020204020204" pitchFamily="34" charset="-122"/>
                <a:ea typeface="微软雅黑" panose="020B0503020204020204" pitchFamily="34" charset="-122"/>
              </a:rPr>
              <a:t>）</a:t>
            </a:r>
            <a:endParaRPr lang="en-US" altLang="zh-CN" sz="2400" b="1">
              <a:solidFill>
                <a:srgbClr val="FF0000"/>
              </a:solidFill>
              <a:latin typeface="微软雅黑" panose="020B0503020204020204" pitchFamily="34" charset="-122"/>
              <a:ea typeface="微软雅黑" panose="020B0503020204020204" pitchFamily="34" charset="-122"/>
            </a:endParaRPr>
          </a:p>
          <a:p>
            <a:pPr algn="ctr" eaLnBrk="1" hangingPunct="1">
              <a:lnSpc>
                <a:spcPct val="110000"/>
              </a:lnSpc>
              <a:buFont typeface="Monotype Sorts" pitchFamily="2" charset="2"/>
              <a:buNone/>
            </a:pPr>
            <a:r>
              <a:rPr lang="zh-CN" altLang="en-US" sz="2400" b="1">
                <a:solidFill>
                  <a:srgbClr val="FF0000"/>
                </a:solidFill>
                <a:latin typeface="微软雅黑" panose="020B0503020204020204" pitchFamily="34" charset="-122"/>
                <a:ea typeface="微软雅黑" panose="020B0503020204020204" pitchFamily="34" charset="-122"/>
              </a:rPr>
              <a:t>（</a:t>
            </a:r>
            <a:r>
              <a:rPr lang="en-US" altLang="zh-CN" sz="2400" b="1">
                <a:solidFill>
                  <a:srgbClr val="FF0000"/>
                </a:solidFill>
                <a:latin typeface="微软雅黑" panose="020B0503020204020204" pitchFamily="34" charset="-122"/>
                <a:ea typeface="微软雅黑" panose="020B0503020204020204" pitchFamily="34" charset="-122"/>
              </a:rPr>
              <a:t>8</a:t>
            </a:r>
            <a:r>
              <a:rPr lang="zh-CN" altLang="en-US" sz="2400" b="1">
                <a:solidFill>
                  <a:srgbClr val="FF0000"/>
                </a:solidFill>
                <a:latin typeface="微软雅黑" panose="020B0503020204020204" pitchFamily="34" charset="-122"/>
                <a:ea typeface="微软雅黑" panose="020B0503020204020204" pitchFamily="34" charset="-122"/>
              </a:rPr>
              <a:t>）</a:t>
            </a:r>
            <a:endParaRPr lang="en-US" altLang="zh-CN" sz="2400" b="1">
              <a:solidFill>
                <a:srgbClr val="FF0000"/>
              </a:solidFill>
              <a:latin typeface="微软雅黑" panose="020B0503020204020204" pitchFamily="34" charset="-122"/>
              <a:ea typeface="微软雅黑" panose="020B0503020204020204" pitchFamily="34" charset="-122"/>
            </a:endParaRPr>
          </a:p>
        </p:txBody>
      </p:sp>
      <p:sp>
        <p:nvSpPr>
          <p:cNvPr id="46094" name="Rectangle 1026">
            <a:extLst>
              <a:ext uri="{FF2B5EF4-FFF2-40B4-BE49-F238E27FC236}">
                <a16:creationId xmlns:a16="http://schemas.microsoft.com/office/drawing/2014/main" id="{17DC094E-33FE-78DD-A9A0-EFC25D035391}"/>
              </a:ext>
            </a:extLst>
          </p:cNvPr>
          <p:cNvSpPr txBox="1">
            <a:spLocks noChangeArrowheads="1"/>
          </p:cNvSpPr>
          <p:nvPr/>
        </p:nvSpPr>
        <p:spPr bwMode="auto">
          <a:xfrm>
            <a:off x="7445375" y="4057650"/>
            <a:ext cx="17653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lnSpc>
                <a:spcPct val="110000"/>
              </a:lnSpc>
              <a:buFont typeface="Monotype Sorts" pitchFamily="2" charset="2"/>
              <a:buNone/>
            </a:pPr>
            <a:r>
              <a:rPr lang="zh-CN" altLang="en-US" sz="24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5</a:t>
            </a:r>
            <a:r>
              <a:rPr lang="zh-CN" altLang="en-US" sz="2400" b="1" dirty="0">
                <a:solidFill>
                  <a:srgbClr val="FF0000"/>
                </a:solidFill>
                <a:latin typeface="微软雅黑" panose="020B0503020204020204" pitchFamily="34" charset="-122"/>
                <a:ea typeface="微软雅黑" panose="020B0503020204020204" pitchFamily="34" charset="-122"/>
              </a:rPr>
              <a:t>） （</a:t>
            </a:r>
            <a:r>
              <a:rPr lang="en-US" altLang="zh-CN" sz="2400" b="1" dirty="0">
                <a:solidFill>
                  <a:srgbClr val="FF0000"/>
                </a:solidFill>
                <a:latin typeface="微软雅黑" panose="020B0503020204020204" pitchFamily="34" charset="-122"/>
                <a:ea typeface="微软雅黑" panose="020B0503020204020204" pitchFamily="34" charset="-122"/>
              </a:rPr>
              <a:t>6</a:t>
            </a:r>
            <a:r>
              <a:rPr lang="zh-CN" altLang="en-US"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a:p>
            <a:pPr algn="ctr" eaLnBrk="1" hangingPunct="1">
              <a:lnSpc>
                <a:spcPct val="110000"/>
              </a:lnSpc>
              <a:buFont typeface="Monotype Sorts" pitchFamily="2" charset="2"/>
              <a:buNone/>
            </a:pPr>
            <a:r>
              <a:rPr lang="zh-CN" altLang="en-US" sz="24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7</a:t>
            </a:r>
            <a:r>
              <a:rPr lang="zh-CN" altLang="en-US" sz="2400" b="1" dirty="0">
                <a:solidFill>
                  <a:srgbClr val="FF0000"/>
                </a:solidFill>
                <a:latin typeface="微软雅黑" panose="020B0503020204020204" pitchFamily="34" charset="-122"/>
                <a:ea typeface="微软雅黑" panose="020B0503020204020204" pitchFamily="34" charset="-122"/>
              </a:rPr>
              <a:t>） （</a:t>
            </a:r>
            <a:r>
              <a:rPr lang="en-US" altLang="zh-CN" sz="2400" b="1" dirty="0">
                <a:solidFill>
                  <a:srgbClr val="FF0000"/>
                </a:solidFill>
                <a:latin typeface="微软雅黑" panose="020B0503020204020204" pitchFamily="34" charset="-122"/>
                <a:ea typeface="微软雅黑" panose="020B0503020204020204" pitchFamily="34" charset="-122"/>
              </a:rPr>
              <a:t>9</a:t>
            </a:r>
            <a:r>
              <a:rPr lang="zh-CN" altLang="en-US"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330DB13-99EB-E2E2-F41E-CC40B6EB14E6}"/>
              </a:ext>
            </a:extLst>
          </p:cNvPr>
          <p:cNvSpPr txBox="1"/>
          <p:nvPr/>
        </p:nvSpPr>
        <p:spPr>
          <a:xfrm>
            <a:off x="496957" y="1443841"/>
            <a:ext cx="10694504" cy="3970318"/>
          </a:xfrm>
          <a:prstGeom prst="rect">
            <a:avLst/>
          </a:prstGeom>
          <a:noFill/>
        </p:spPr>
        <p:txBody>
          <a:bodyPr wrap="square">
            <a:spAutoFit/>
          </a:bodyPr>
          <a:lstStyle/>
          <a:p>
            <a:r>
              <a:rPr lang="zh-CN" altLang="en-US" dirty="0"/>
              <a:t>例</a:t>
            </a:r>
            <a:r>
              <a:rPr lang="en-US" altLang="zh-CN" dirty="0"/>
              <a:t>2-1</a:t>
            </a:r>
            <a:r>
              <a:rPr lang="zh-CN" altLang="en-US" dirty="0"/>
              <a:t>运用借贷记账法进行记录，应在“银行存款”账户借方记录</a:t>
            </a:r>
            <a:r>
              <a:rPr lang="en-US" altLang="zh-CN" dirty="0"/>
              <a:t>400 000</a:t>
            </a:r>
            <a:r>
              <a:rPr lang="zh-CN" altLang="en-US" dirty="0"/>
              <a:t>元，在“实收资本”账户贷方记录</a:t>
            </a:r>
            <a:r>
              <a:rPr lang="en-US" altLang="zh-CN" dirty="0"/>
              <a:t>400 000</a:t>
            </a:r>
            <a:r>
              <a:rPr lang="zh-CN" altLang="en-US" dirty="0"/>
              <a:t>元。即：</a:t>
            </a:r>
          </a:p>
          <a:p>
            <a:r>
              <a:rPr lang="zh-CN" altLang="en-US" dirty="0"/>
              <a:t> </a:t>
            </a:r>
          </a:p>
          <a:p>
            <a:r>
              <a:rPr lang="zh-CN" altLang="en-US" dirty="0"/>
              <a:t>例</a:t>
            </a:r>
            <a:r>
              <a:rPr lang="en-US" altLang="zh-CN" dirty="0"/>
              <a:t>2-2</a:t>
            </a:r>
            <a:r>
              <a:rPr lang="zh-CN" altLang="en-US" dirty="0"/>
              <a:t>运用借贷记账法进行记录，应在“银行存款”账户借方记录</a:t>
            </a:r>
            <a:r>
              <a:rPr lang="en-US" altLang="zh-CN" dirty="0"/>
              <a:t>400 000</a:t>
            </a:r>
            <a:r>
              <a:rPr lang="zh-CN" altLang="en-US" dirty="0"/>
              <a:t>元，在“短期借款”账户贷方记录</a:t>
            </a:r>
            <a:r>
              <a:rPr lang="en-US" altLang="zh-CN" dirty="0"/>
              <a:t>400 000</a:t>
            </a:r>
            <a:r>
              <a:rPr lang="zh-CN" altLang="en-US" dirty="0"/>
              <a:t>元。即</a:t>
            </a:r>
            <a:r>
              <a:rPr lang="en-US" altLang="zh-CN" dirty="0"/>
              <a:t>:</a:t>
            </a:r>
          </a:p>
          <a:p>
            <a:r>
              <a:rPr lang="en-US" altLang="zh-CN" dirty="0"/>
              <a:t> </a:t>
            </a:r>
          </a:p>
          <a:p>
            <a:r>
              <a:rPr lang="zh-CN" altLang="en-US" dirty="0"/>
              <a:t>例</a:t>
            </a:r>
            <a:r>
              <a:rPr lang="en-US" altLang="zh-CN" dirty="0"/>
              <a:t>2-3</a:t>
            </a:r>
            <a:r>
              <a:rPr lang="zh-CN" altLang="en-US" dirty="0"/>
              <a:t>运用借贷记账法进行记录，应在“固定资产”账户借方记录</a:t>
            </a:r>
            <a:r>
              <a:rPr lang="en-US" altLang="zh-CN" dirty="0"/>
              <a:t>200 000</a:t>
            </a:r>
            <a:r>
              <a:rPr lang="zh-CN" altLang="en-US" dirty="0"/>
              <a:t>元，在“银行存款”账户贷方记录</a:t>
            </a:r>
            <a:r>
              <a:rPr lang="en-US" altLang="zh-CN" dirty="0"/>
              <a:t>200 000</a:t>
            </a:r>
            <a:r>
              <a:rPr lang="zh-CN" altLang="en-US" dirty="0"/>
              <a:t>元。即</a:t>
            </a:r>
            <a:r>
              <a:rPr lang="en-US" altLang="zh-CN" dirty="0"/>
              <a:t>:</a:t>
            </a:r>
          </a:p>
          <a:p>
            <a:r>
              <a:rPr lang="en-US" altLang="zh-CN" dirty="0"/>
              <a:t> </a:t>
            </a:r>
          </a:p>
          <a:p>
            <a:endParaRPr lang="en-US" altLang="zh-CN" dirty="0"/>
          </a:p>
          <a:p>
            <a:r>
              <a:rPr lang="zh-CN" altLang="en-US" dirty="0"/>
              <a:t>例</a:t>
            </a:r>
            <a:r>
              <a:rPr lang="en-US" altLang="zh-CN" dirty="0"/>
              <a:t>2-4</a:t>
            </a:r>
            <a:r>
              <a:rPr lang="zh-CN" altLang="en-US" dirty="0"/>
              <a:t>运用借贷记账法进行记录，应在“银行存款”账户借方记录</a:t>
            </a:r>
            <a:r>
              <a:rPr lang="en-US" altLang="zh-CN" dirty="0"/>
              <a:t>200 000</a:t>
            </a:r>
            <a:r>
              <a:rPr lang="zh-CN" altLang="en-US" dirty="0"/>
              <a:t>元，在“实收资本”账户贷方记录</a:t>
            </a:r>
            <a:r>
              <a:rPr lang="en-US" altLang="zh-CN" dirty="0"/>
              <a:t>200 000</a:t>
            </a:r>
            <a:r>
              <a:rPr lang="zh-CN" altLang="en-US" dirty="0"/>
              <a:t>元。即</a:t>
            </a:r>
            <a:r>
              <a:rPr lang="en-US" altLang="zh-CN" dirty="0"/>
              <a:t>:</a:t>
            </a:r>
          </a:p>
          <a:p>
            <a:r>
              <a:rPr lang="en-US" altLang="zh-CN" dirty="0"/>
              <a:t> </a:t>
            </a:r>
          </a:p>
          <a:p>
            <a:r>
              <a:rPr lang="zh-CN" altLang="en-US" dirty="0"/>
              <a:t> </a:t>
            </a:r>
          </a:p>
        </p:txBody>
      </p:sp>
    </p:spTree>
    <p:extLst>
      <p:ext uri="{BB962C8B-B14F-4D97-AF65-F5344CB8AC3E}">
        <p14:creationId xmlns:p14="http://schemas.microsoft.com/office/powerpoint/2010/main" val="30497830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330DB13-99EB-E2E2-F41E-CC40B6EB14E6}"/>
              </a:ext>
            </a:extLst>
          </p:cNvPr>
          <p:cNvSpPr txBox="1"/>
          <p:nvPr/>
        </p:nvSpPr>
        <p:spPr>
          <a:xfrm>
            <a:off x="596348" y="1297135"/>
            <a:ext cx="10694504" cy="3693319"/>
          </a:xfrm>
          <a:prstGeom prst="rect">
            <a:avLst/>
          </a:prstGeom>
          <a:noFill/>
        </p:spPr>
        <p:txBody>
          <a:bodyPr wrap="square">
            <a:spAutoFit/>
          </a:bodyPr>
          <a:lstStyle/>
          <a:p>
            <a:r>
              <a:rPr lang="en-US" altLang="zh-CN" dirty="0"/>
              <a:t> </a:t>
            </a:r>
          </a:p>
          <a:p>
            <a:r>
              <a:rPr lang="zh-CN" altLang="en-US" dirty="0"/>
              <a:t>例</a:t>
            </a:r>
            <a:r>
              <a:rPr lang="en-US" altLang="zh-CN" dirty="0"/>
              <a:t>2-5</a:t>
            </a:r>
            <a:r>
              <a:rPr lang="zh-CN" altLang="en-US" dirty="0"/>
              <a:t>运用借贷记账法进行记录，应在“原材料”账户借方记录</a:t>
            </a:r>
            <a:r>
              <a:rPr lang="en-US" altLang="zh-CN" dirty="0"/>
              <a:t>20 000</a:t>
            </a:r>
            <a:r>
              <a:rPr lang="zh-CN" altLang="en-US" dirty="0"/>
              <a:t>元，在“应付账款”账户贷方记录</a:t>
            </a:r>
            <a:r>
              <a:rPr lang="en-US" altLang="zh-CN" dirty="0"/>
              <a:t>20 000</a:t>
            </a:r>
            <a:r>
              <a:rPr lang="zh-CN" altLang="en-US" dirty="0"/>
              <a:t>元。即</a:t>
            </a:r>
            <a:r>
              <a:rPr lang="en-US" altLang="zh-CN" dirty="0"/>
              <a:t>:</a:t>
            </a:r>
          </a:p>
          <a:p>
            <a:r>
              <a:rPr lang="en-US" altLang="zh-CN" dirty="0"/>
              <a:t> </a:t>
            </a:r>
          </a:p>
          <a:p>
            <a:r>
              <a:rPr lang="zh-CN" altLang="en-US" dirty="0"/>
              <a:t>例</a:t>
            </a:r>
            <a:r>
              <a:rPr lang="en-US" altLang="zh-CN" dirty="0"/>
              <a:t>2-6</a:t>
            </a:r>
            <a:r>
              <a:rPr lang="zh-CN" altLang="en-US" dirty="0"/>
              <a:t>运用借贷记账法进行记录，应在“应付账款”账户借方记录</a:t>
            </a:r>
            <a:r>
              <a:rPr lang="en-US" altLang="zh-CN" dirty="0"/>
              <a:t>20 000</a:t>
            </a:r>
            <a:r>
              <a:rPr lang="zh-CN" altLang="en-US" dirty="0"/>
              <a:t>元，在“短期借款”账户贷方记录</a:t>
            </a:r>
            <a:r>
              <a:rPr lang="en-US" altLang="zh-CN" dirty="0"/>
              <a:t>20 000</a:t>
            </a:r>
            <a:r>
              <a:rPr lang="zh-CN" altLang="en-US" dirty="0"/>
              <a:t>元。即：</a:t>
            </a:r>
          </a:p>
          <a:p>
            <a:r>
              <a:rPr lang="zh-CN" altLang="en-US" dirty="0"/>
              <a:t> </a:t>
            </a:r>
          </a:p>
          <a:p>
            <a:r>
              <a:rPr lang="zh-CN" altLang="en-US" dirty="0"/>
              <a:t>例</a:t>
            </a:r>
            <a:r>
              <a:rPr lang="en-US" altLang="zh-CN" dirty="0"/>
              <a:t>2-7</a:t>
            </a:r>
            <a:r>
              <a:rPr lang="zh-CN" altLang="en-US" dirty="0"/>
              <a:t>运用借贷记账法进行记录，应在“银行存款”账户借方记录</a:t>
            </a:r>
            <a:r>
              <a:rPr lang="en-US" altLang="zh-CN" dirty="0"/>
              <a:t>20 000</a:t>
            </a:r>
            <a:r>
              <a:rPr lang="zh-CN" altLang="en-US" dirty="0"/>
              <a:t>元，在“主营业务收入”账户贷方记录</a:t>
            </a:r>
            <a:r>
              <a:rPr lang="en-US" altLang="zh-CN" dirty="0"/>
              <a:t>20 000</a:t>
            </a:r>
            <a:r>
              <a:rPr lang="zh-CN" altLang="en-US" dirty="0"/>
              <a:t>元。即：</a:t>
            </a:r>
          </a:p>
          <a:p>
            <a:r>
              <a:rPr lang="zh-CN" altLang="en-US" dirty="0"/>
              <a:t> </a:t>
            </a:r>
          </a:p>
          <a:p>
            <a:r>
              <a:rPr lang="zh-CN" altLang="en-US" dirty="0"/>
              <a:t>例</a:t>
            </a:r>
            <a:r>
              <a:rPr lang="en-US" altLang="zh-CN" dirty="0"/>
              <a:t>2-8</a:t>
            </a:r>
            <a:r>
              <a:rPr lang="zh-CN" altLang="en-US" dirty="0"/>
              <a:t>运用借贷记账法进行记录，应在“管理费用”账户借方记录</a:t>
            </a:r>
            <a:r>
              <a:rPr lang="en-US" altLang="zh-CN" dirty="0"/>
              <a:t>5 000</a:t>
            </a:r>
            <a:r>
              <a:rPr lang="zh-CN" altLang="en-US" dirty="0"/>
              <a:t>元，“财务费用”账户借方记录</a:t>
            </a:r>
            <a:r>
              <a:rPr lang="en-US" altLang="zh-CN" dirty="0"/>
              <a:t>5 000</a:t>
            </a:r>
            <a:r>
              <a:rPr lang="zh-CN" altLang="en-US" dirty="0"/>
              <a:t>元，“银行存款”账户贷方记录</a:t>
            </a:r>
            <a:r>
              <a:rPr lang="en-US" altLang="zh-CN" dirty="0"/>
              <a:t>10 000</a:t>
            </a:r>
            <a:r>
              <a:rPr lang="zh-CN" altLang="en-US" dirty="0"/>
              <a:t>元。即：</a:t>
            </a:r>
          </a:p>
          <a:p>
            <a:r>
              <a:rPr lang="zh-CN" altLang="en-US" dirty="0"/>
              <a:t> </a:t>
            </a:r>
          </a:p>
        </p:txBody>
      </p:sp>
    </p:spTree>
    <p:extLst>
      <p:ext uri="{BB962C8B-B14F-4D97-AF65-F5344CB8AC3E}">
        <p14:creationId xmlns:p14="http://schemas.microsoft.com/office/powerpoint/2010/main" val="42877318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AE2A30D5-A9BD-7A32-4B5D-837282A94321}"/>
              </a:ext>
            </a:extLst>
          </p:cNvPr>
          <p:cNvSpPr>
            <a:spLocks noGrp="1" noChangeArrowheads="1"/>
          </p:cNvSpPr>
          <p:nvPr>
            <p:ph idx="1"/>
          </p:nvPr>
        </p:nvSpPr>
        <p:spPr>
          <a:xfrm>
            <a:off x="2640013" y="765176"/>
            <a:ext cx="7772400" cy="5832475"/>
          </a:xfrm>
        </p:spPr>
        <p:txBody>
          <a:bodyPr rtlCol="0">
            <a:normAutofit/>
          </a:bodyPr>
          <a:lstStyle/>
          <a:p>
            <a:pPr eaLnBrk="1" fontAlgn="auto" hangingPunct="1">
              <a:lnSpc>
                <a:spcPct val="160000"/>
              </a:lnSpc>
              <a:spcAft>
                <a:spcPts val="0"/>
              </a:spcAft>
              <a:buClr>
                <a:srgbClr val="A53010"/>
              </a:buClr>
              <a:buFont typeface="Wingdings 3" charset="2"/>
              <a:buChar char=""/>
              <a:defRPr/>
            </a:pPr>
            <a:r>
              <a:rPr lang="zh-CN" altLang="en-US" sz="3600" dirty="0">
                <a:latin typeface="+mn-ea"/>
                <a:sym typeface="Wingdings 2" panose="05020102010507070707" pitchFamily="18" charset="2"/>
              </a:rPr>
              <a:t>会计分录</a:t>
            </a:r>
            <a:endParaRPr lang="en-US" altLang="zh-CN" sz="3600" i="1" dirty="0">
              <a:latin typeface="+mn-ea"/>
              <a:sym typeface="Wingdings 2" panose="05020102010507070707" pitchFamily="18" charset="2"/>
            </a:endParaRPr>
          </a:p>
          <a:p>
            <a:pPr marL="0" indent="0" eaLnBrk="1" fontAlgn="auto" hangingPunct="1">
              <a:lnSpc>
                <a:spcPct val="160000"/>
              </a:lnSpc>
              <a:spcAft>
                <a:spcPts val="0"/>
              </a:spcAft>
              <a:buClr>
                <a:srgbClr val="A53010"/>
              </a:buClr>
              <a:buNone/>
              <a:defRPr/>
            </a:pPr>
            <a:endParaRPr lang="zh-CN" altLang="en-US" sz="2400" i="1" dirty="0">
              <a:latin typeface="+mn-ea"/>
              <a:sym typeface="Wingdings 2" panose="05020102010507070707" pitchFamily="18" charset="2"/>
            </a:endParaRPr>
          </a:p>
          <a:p>
            <a:pPr eaLnBrk="1" fontAlgn="auto" hangingPunct="1">
              <a:lnSpc>
                <a:spcPct val="60000"/>
              </a:lnSpc>
              <a:spcAft>
                <a:spcPts val="0"/>
              </a:spcAft>
              <a:buNone/>
              <a:defRPr/>
            </a:pPr>
            <a:r>
              <a:rPr lang="zh-CN" altLang="en-US" sz="2800" i="1" dirty="0">
                <a:latin typeface="+mn-ea"/>
                <a:sym typeface="Wingdings 2" panose="05020102010507070707" pitchFamily="18" charset="2"/>
              </a:rPr>
              <a:t>        </a:t>
            </a:r>
            <a:r>
              <a:rPr lang="zh-CN" altLang="en-US" sz="2800" dirty="0">
                <a:latin typeface="+mn-ea"/>
                <a:sym typeface="Wingdings 2" panose="05020102010507070707" pitchFamily="18" charset="2"/>
              </a:rPr>
              <a:t>简单会计分录：一借一贷</a:t>
            </a:r>
          </a:p>
          <a:p>
            <a:pPr eaLnBrk="1" fontAlgn="auto" hangingPunct="1">
              <a:lnSpc>
                <a:spcPct val="180000"/>
              </a:lnSpc>
              <a:spcAft>
                <a:spcPts val="0"/>
              </a:spcAft>
              <a:buNone/>
              <a:defRPr/>
            </a:pPr>
            <a:r>
              <a:rPr lang="zh-CN" altLang="en-US" sz="2800" dirty="0">
                <a:latin typeface="+mn-ea"/>
                <a:sym typeface="Wingdings 2" panose="05020102010507070707" pitchFamily="18" charset="2"/>
              </a:rPr>
              <a:t>        复合会计分录：一借多贷</a:t>
            </a:r>
            <a:br>
              <a:rPr lang="en-US" altLang="zh-CN" sz="2800" dirty="0">
                <a:latin typeface="+mn-ea"/>
                <a:sym typeface="Wingdings 2" panose="05020102010507070707" pitchFamily="18" charset="2"/>
              </a:rPr>
            </a:br>
            <a:r>
              <a:rPr lang="en-US" altLang="zh-CN" sz="2800" dirty="0">
                <a:latin typeface="+mn-ea"/>
                <a:sym typeface="Wingdings 2" panose="05020102010507070707" pitchFamily="18" charset="2"/>
              </a:rPr>
              <a:t>                    </a:t>
            </a:r>
            <a:r>
              <a:rPr lang="zh-CN" altLang="en-US" sz="2800" dirty="0">
                <a:latin typeface="+mn-ea"/>
                <a:sym typeface="Wingdings 2" panose="05020102010507070707" pitchFamily="18" charset="2"/>
              </a:rPr>
              <a:t>一贷多借</a:t>
            </a:r>
            <a:r>
              <a:rPr lang="zh-CN" altLang="en-US" sz="2400" dirty="0">
                <a:latin typeface="+mn-ea"/>
                <a:sym typeface="Wingdings 2" panose="05020102010507070707" pitchFamily="18" charset="2"/>
              </a:rPr>
              <a:t>                                                </a:t>
            </a:r>
          </a:p>
        </p:txBody>
      </p:sp>
    </p:spTree>
    <p:extLst>
      <p:ext uri="{BB962C8B-B14F-4D97-AF65-F5344CB8AC3E}">
        <p14:creationId xmlns:p14="http://schemas.microsoft.com/office/powerpoint/2010/main" val="42713635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AE2A30D5-A9BD-7A32-4B5D-837282A94321}"/>
              </a:ext>
            </a:extLst>
          </p:cNvPr>
          <p:cNvSpPr>
            <a:spLocks noGrp="1" noChangeArrowheads="1"/>
          </p:cNvSpPr>
          <p:nvPr>
            <p:ph idx="1"/>
          </p:nvPr>
        </p:nvSpPr>
        <p:spPr>
          <a:xfrm>
            <a:off x="2371656" y="596211"/>
            <a:ext cx="7772400" cy="5832475"/>
          </a:xfrm>
        </p:spPr>
        <p:txBody>
          <a:bodyPr rtlCol="0">
            <a:normAutofit fontScale="92500" lnSpcReduction="10000"/>
          </a:bodyPr>
          <a:lstStyle/>
          <a:p>
            <a:pPr eaLnBrk="1" fontAlgn="auto" hangingPunct="1">
              <a:lnSpc>
                <a:spcPct val="160000"/>
              </a:lnSpc>
              <a:spcAft>
                <a:spcPts val="0"/>
              </a:spcAft>
              <a:buClr>
                <a:srgbClr val="A53010"/>
              </a:buClr>
              <a:buFont typeface="Wingdings 3" charset="2"/>
              <a:buChar char=""/>
              <a:defRPr/>
            </a:pPr>
            <a:r>
              <a:rPr lang="zh-CN" altLang="en-US" sz="3600" dirty="0">
                <a:latin typeface="+mn-ea"/>
                <a:sym typeface="Wingdings 2" panose="05020102010507070707" pitchFamily="18" charset="2"/>
              </a:rPr>
              <a:t>会计分录</a:t>
            </a:r>
            <a:endParaRPr lang="en-US" altLang="zh-CN" sz="3600" i="1" dirty="0">
              <a:latin typeface="+mn-ea"/>
              <a:sym typeface="Wingdings 2" panose="05020102010507070707" pitchFamily="18" charset="2"/>
            </a:endParaRPr>
          </a:p>
          <a:p>
            <a:pPr marL="0" indent="0" eaLnBrk="1" fontAlgn="auto" hangingPunct="1">
              <a:lnSpc>
                <a:spcPct val="160000"/>
              </a:lnSpc>
              <a:spcAft>
                <a:spcPts val="0"/>
              </a:spcAft>
              <a:buClr>
                <a:srgbClr val="A53010"/>
              </a:buClr>
              <a:buNone/>
              <a:defRPr/>
            </a:pPr>
            <a:endParaRPr lang="zh-CN" altLang="en-US" sz="2400" i="1" dirty="0">
              <a:latin typeface="+mn-ea"/>
              <a:sym typeface="Wingdings 2" panose="05020102010507070707" pitchFamily="18" charset="2"/>
            </a:endParaRPr>
          </a:p>
          <a:p>
            <a:pPr marL="0" indent="0" eaLnBrk="1" fontAlgn="auto" hangingPunct="1">
              <a:spcBef>
                <a:spcPts val="0"/>
              </a:spcBef>
              <a:spcAft>
                <a:spcPts val="0"/>
              </a:spcAft>
              <a:buNone/>
              <a:defRPr/>
            </a:pPr>
            <a:r>
              <a:rPr lang="zh-CN" altLang="en-US" sz="2800" dirty="0">
                <a:latin typeface="+mn-ea"/>
                <a:sym typeface="Wingdings 2" panose="05020102010507070707" pitchFamily="18" charset="2"/>
              </a:rPr>
              <a:t>第一，分析经济业务，判断经济业务所涉及的会计账户；</a:t>
            </a:r>
          </a:p>
          <a:p>
            <a:pPr marL="0" indent="0" eaLnBrk="1" fontAlgn="auto" hangingPunct="1">
              <a:spcBef>
                <a:spcPts val="0"/>
              </a:spcBef>
              <a:spcAft>
                <a:spcPts val="0"/>
              </a:spcAft>
              <a:buNone/>
              <a:defRPr/>
            </a:pPr>
            <a:r>
              <a:rPr lang="zh-CN" altLang="en-US" sz="2800" dirty="0">
                <a:latin typeface="+mn-ea"/>
                <a:sym typeface="Wingdings 2" panose="05020102010507070707" pitchFamily="18" charset="2"/>
              </a:rPr>
              <a:t>第二，判断所涉及会计账户的性质，它们各属于什么会计要素，位于等式的左方还是右方；</a:t>
            </a:r>
          </a:p>
          <a:p>
            <a:pPr marL="0" indent="0" eaLnBrk="1" fontAlgn="auto" hangingPunct="1">
              <a:spcBef>
                <a:spcPts val="0"/>
              </a:spcBef>
              <a:spcAft>
                <a:spcPts val="0"/>
              </a:spcAft>
              <a:buNone/>
              <a:defRPr/>
            </a:pPr>
            <a:r>
              <a:rPr lang="zh-CN" altLang="en-US" sz="2800" dirty="0">
                <a:latin typeface="+mn-ea"/>
                <a:sym typeface="Wingdings 2" panose="05020102010507070707" pitchFamily="18" charset="2"/>
              </a:rPr>
              <a:t>第三，确定这些账户受影响的方向，即；是增加还是减少；</a:t>
            </a:r>
          </a:p>
          <a:p>
            <a:pPr marL="0" indent="0" eaLnBrk="1" fontAlgn="auto" hangingPunct="1">
              <a:spcBef>
                <a:spcPts val="0"/>
              </a:spcBef>
              <a:spcAft>
                <a:spcPts val="0"/>
              </a:spcAft>
              <a:buNone/>
              <a:defRPr/>
            </a:pPr>
            <a:r>
              <a:rPr lang="zh-CN" altLang="en-US" sz="2800" dirty="0">
                <a:latin typeface="+mn-ea"/>
                <a:sym typeface="Wingdings 2" panose="05020102010507070707" pitchFamily="18" charset="2"/>
              </a:rPr>
              <a:t>第四，根据这些账户的性质和其增减方向，确定究竟是借记还是贷记；</a:t>
            </a:r>
          </a:p>
          <a:p>
            <a:pPr marL="0" indent="0" eaLnBrk="1" fontAlgn="auto" hangingPunct="1">
              <a:spcBef>
                <a:spcPts val="0"/>
              </a:spcBef>
              <a:spcAft>
                <a:spcPts val="0"/>
              </a:spcAft>
              <a:buNone/>
              <a:defRPr/>
            </a:pPr>
            <a:r>
              <a:rPr lang="zh-CN" altLang="en-US" sz="2800" dirty="0">
                <a:latin typeface="+mn-ea"/>
                <a:sym typeface="Wingdings 2" panose="05020102010507070707" pitchFamily="18" charset="2"/>
              </a:rPr>
              <a:t>第五，根据会计分录的格式要求，编制完整的会计分录。</a:t>
            </a:r>
          </a:p>
          <a:p>
            <a:pPr eaLnBrk="1" fontAlgn="auto" hangingPunct="1">
              <a:lnSpc>
                <a:spcPct val="180000"/>
              </a:lnSpc>
              <a:spcAft>
                <a:spcPts val="0"/>
              </a:spcAft>
              <a:buNone/>
              <a:defRPr/>
            </a:pPr>
            <a:r>
              <a:rPr lang="zh-CN" altLang="en-US" sz="2400" dirty="0">
                <a:latin typeface="+mn-ea"/>
                <a:sym typeface="Wingdings 2" panose="05020102010507070707" pitchFamily="18" charset="2"/>
              </a:rPr>
              <a:t>                                                </a:t>
            </a:r>
          </a:p>
        </p:txBody>
      </p:sp>
    </p:spTree>
    <p:extLst>
      <p:ext uri="{BB962C8B-B14F-4D97-AF65-F5344CB8AC3E}">
        <p14:creationId xmlns:p14="http://schemas.microsoft.com/office/powerpoint/2010/main" val="22878965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84328744-A079-7CA1-2593-7A3B08A20E63}"/>
              </a:ext>
            </a:extLst>
          </p:cNvPr>
          <p:cNvSpPr>
            <a:spLocks noGrp="1" noChangeArrowheads="1"/>
          </p:cNvSpPr>
          <p:nvPr>
            <p:ph idx="1"/>
          </p:nvPr>
        </p:nvSpPr>
        <p:spPr>
          <a:xfrm>
            <a:off x="2854671" y="657224"/>
            <a:ext cx="7772400" cy="2057400"/>
          </a:xfrm>
        </p:spPr>
        <p:txBody>
          <a:bodyPr rtlCol="0">
            <a:noAutofit/>
          </a:bodyPr>
          <a:lstStyle/>
          <a:p>
            <a:pPr eaLnBrk="1" fontAlgn="auto" hangingPunct="1">
              <a:lnSpc>
                <a:spcPct val="160000"/>
              </a:lnSpc>
              <a:spcAft>
                <a:spcPts val="0"/>
              </a:spcAft>
              <a:buClr>
                <a:srgbClr val="A53010"/>
              </a:buClr>
              <a:buFont typeface="Wingdings 3" charset="2"/>
              <a:buChar char=""/>
              <a:defRPr/>
            </a:pPr>
            <a:r>
              <a:rPr lang="zh-CN" altLang="en-US" sz="3600" dirty="0">
                <a:latin typeface="+mn-ea"/>
                <a:sym typeface="Wingdings 2" panose="05020102010507070707" pitchFamily="18" charset="2"/>
              </a:rPr>
              <a:t>过账</a:t>
            </a:r>
            <a:endParaRPr lang="zh-CN" altLang="en-US" sz="3200" dirty="0">
              <a:latin typeface="+mn-ea"/>
            </a:endParaRPr>
          </a:p>
        </p:txBody>
      </p:sp>
      <p:sp>
        <p:nvSpPr>
          <p:cNvPr id="48135" name="Text Box 7">
            <a:extLst>
              <a:ext uri="{FF2B5EF4-FFF2-40B4-BE49-F238E27FC236}">
                <a16:creationId xmlns:a16="http://schemas.microsoft.com/office/drawing/2014/main" id="{234805BA-38BB-E157-782B-BEEA0EFF05FB}"/>
              </a:ext>
            </a:extLst>
          </p:cNvPr>
          <p:cNvSpPr txBox="1">
            <a:spLocks noChangeArrowheads="1"/>
          </p:cNvSpPr>
          <p:nvPr/>
        </p:nvSpPr>
        <p:spPr bwMode="auto">
          <a:xfrm>
            <a:off x="2566989" y="2955926"/>
            <a:ext cx="7372141" cy="8925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zh-CN" altLang="en-US" sz="2800" dirty="0">
                <a:solidFill>
                  <a:schemeClr val="tx1"/>
                </a:solidFill>
                <a:latin typeface="幼圆" panose="02010509060101010101" pitchFamily="49" charset="-122"/>
              </a:rPr>
              <a:t>把会计分录的金额分别向账户登记的过程</a:t>
            </a:r>
            <a:r>
              <a:rPr lang="zh-CN" altLang="en-US" sz="2400" b="1" dirty="0">
                <a:solidFill>
                  <a:srgbClr val="FF6600"/>
                </a:solidFill>
                <a:latin typeface="幼圆" panose="02010509060101010101" pitchFamily="49" charset="-122"/>
              </a:rPr>
              <a:t>                </a:t>
            </a:r>
          </a:p>
          <a:p>
            <a:pPr eaLnBrk="1" hangingPunct="1">
              <a:spcBef>
                <a:spcPct val="0"/>
              </a:spcBef>
              <a:buClrTx/>
              <a:buFontTx/>
              <a:buNone/>
            </a:pPr>
            <a:endParaRPr lang="en-US" altLang="zh-CN" sz="2400" dirty="0">
              <a:solidFill>
                <a:schemeClr val="tx1"/>
              </a:solidFill>
              <a:latin typeface="幼圆" panose="02010509060101010101" pitchFamily="49" charset="-122"/>
            </a:endParaRPr>
          </a:p>
        </p:txBody>
      </p:sp>
    </p:spTree>
    <p:extLst>
      <p:ext uri="{BB962C8B-B14F-4D97-AF65-F5344CB8AC3E}">
        <p14:creationId xmlns:p14="http://schemas.microsoft.com/office/powerpoint/2010/main" val="40263397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84328744-A079-7CA1-2593-7A3B08A20E63}"/>
              </a:ext>
            </a:extLst>
          </p:cNvPr>
          <p:cNvSpPr>
            <a:spLocks noGrp="1" noChangeArrowheads="1"/>
          </p:cNvSpPr>
          <p:nvPr>
            <p:ph idx="1"/>
          </p:nvPr>
        </p:nvSpPr>
        <p:spPr>
          <a:xfrm>
            <a:off x="2854671" y="657224"/>
            <a:ext cx="7772400" cy="2057400"/>
          </a:xfrm>
        </p:spPr>
        <p:txBody>
          <a:bodyPr rtlCol="0">
            <a:noAutofit/>
          </a:bodyPr>
          <a:lstStyle/>
          <a:p>
            <a:pPr eaLnBrk="1" fontAlgn="auto" hangingPunct="1">
              <a:lnSpc>
                <a:spcPct val="160000"/>
              </a:lnSpc>
              <a:spcAft>
                <a:spcPts val="0"/>
              </a:spcAft>
              <a:buClr>
                <a:srgbClr val="A53010"/>
              </a:buClr>
              <a:buFont typeface="Wingdings 3" charset="2"/>
              <a:buChar char=""/>
              <a:defRPr/>
            </a:pPr>
            <a:r>
              <a:rPr lang="zh-CN" altLang="en-US" sz="3600" dirty="0">
                <a:latin typeface="+mn-ea"/>
                <a:sym typeface="Wingdings 2" panose="05020102010507070707" pitchFamily="18" charset="2"/>
              </a:rPr>
              <a:t>试算平衡</a:t>
            </a:r>
            <a:endParaRPr lang="en-US" altLang="zh-CN" sz="3600" dirty="0">
              <a:latin typeface="+mn-ea"/>
              <a:sym typeface="Wingdings 2" panose="05020102010507070707" pitchFamily="18" charset="2"/>
            </a:endParaRPr>
          </a:p>
          <a:p>
            <a:pPr marL="0" indent="0" eaLnBrk="1" fontAlgn="auto" hangingPunct="1">
              <a:lnSpc>
                <a:spcPct val="160000"/>
              </a:lnSpc>
              <a:spcAft>
                <a:spcPts val="0"/>
              </a:spcAft>
              <a:buClr>
                <a:srgbClr val="A53010"/>
              </a:buClr>
              <a:buNone/>
              <a:defRPr/>
            </a:pPr>
            <a:r>
              <a:rPr lang="zh-CN" altLang="en-US" sz="3200" dirty="0">
                <a:latin typeface="+mn-ea"/>
                <a:sym typeface="Wingdings 2" panose="05020102010507070707" pitchFamily="18" charset="2"/>
              </a:rPr>
              <a:t>本期发生额试算平衡</a:t>
            </a:r>
            <a:endParaRPr lang="zh-CN" altLang="en-US" sz="3200" dirty="0">
              <a:latin typeface="+mn-ea"/>
            </a:endParaRPr>
          </a:p>
        </p:txBody>
      </p:sp>
      <p:sp>
        <p:nvSpPr>
          <p:cNvPr id="48131" name="AutoShape 5">
            <a:extLst>
              <a:ext uri="{FF2B5EF4-FFF2-40B4-BE49-F238E27FC236}">
                <a16:creationId xmlns:a16="http://schemas.microsoft.com/office/drawing/2014/main" id="{C65E6078-4134-5849-4AC0-2CB5650B9AF1}"/>
              </a:ext>
            </a:extLst>
          </p:cNvPr>
          <p:cNvSpPr>
            <a:spLocks noChangeArrowheads="1"/>
          </p:cNvSpPr>
          <p:nvPr/>
        </p:nvSpPr>
        <p:spPr bwMode="auto">
          <a:xfrm>
            <a:off x="5981700" y="3292475"/>
            <a:ext cx="685800" cy="76200"/>
          </a:xfrm>
          <a:prstGeom prst="flowChartTerminator">
            <a:avLst/>
          </a:prstGeom>
          <a:solidFill>
            <a:srgbClr val="FF0000"/>
          </a:solidFill>
          <a:ln w="9525">
            <a:solidFill>
              <a:schemeClr val="accent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endParaRPr lang="zh-CN" altLang="zh-CN">
              <a:solidFill>
                <a:srgbClr val="CC0066"/>
              </a:solidFill>
            </a:endParaRPr>
          </a:p>
        </p:txBody>
      </p:sp>
      <p:sp>
        <p:nvSpPr>
          <p:cNvPr id="48132" name="AutoShape 6">
            <a:extLst>
              <a:ext uri="{FF2B5EF4-FFF2-40B4-BE49-F238E27FC236}">
                <a16:creationId xmlns:a16="http://schemas.microsoft.com/office/drawing/2014/main" id="{155991DE-028B-4F78-95E6-1332C4CF32DD}"/>
              </a:ext>
            </a:extLst>
          </p:cNvPr>
          <p:cNvSpPr>
            <a:spLocks noChangeArrowheads="1"/>
          </p:cNvSpPr>
          <p:nvPr/>
        </p:nvSpPr>
        <p:spPr bwMode="auto">
          <a:xfrm>
            <a:off x="5981700" y="3449638"/>
            <a:ext cx="685800" cy="76200"/>
          </a:xfrm>
          <a:prstGeom prst="flowChartTerminator">
            <a:avLst/>
          </a:prstGeom>
          <a:solidFill>
            <a:srgbClr val="FF0000"/>
          </a:solidFill>
          <a:ln w="9525">
            <a:solidFill>
              <a:schemeClr val="accent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
        <p:nvSpPr>
          <p:cNvPr id="48133" name="Text Box 7">
            <a:extLst>
              <a:ext uri="{FF2B5EF4-FFF2-40B4-BE49-F238E27FC236}">
                <a16:creationId xmlns:a16="http://schemas.microsoft.com/office/drawing/2014/main" id="{08E4EFD6-175F-E961-DCCF-015804F3EB55}"/>
              </a:ext>
            </a:extLst>
          </p:cNvPr>
          <p:cNvSpPr txBox="1">
            <a:spLocks noChangeArrowheads="1"/>
          </p:cNvSpPr>
          <p:nvPr/>
        </p:nvSpPr>
        <p:spPr bwMode="auto">
          <a:xfrm>
            <a:off x="6816725" y="2971801"/>
            <a:ext cx="3265488" cy="16922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zh-CN" altLang="en-US" sz="2800" dirty="0">
                <a:solidFill>
                  <a:schemeClr val="tx1"/>
                </a:solidFill>
                <a:latin typeface="幼圆" panose="02010509060101010101" pitchFamily="49" charset="-122"/>
              </a:rPr>
              <a:t>全部账户本期贷方</a:t>
            </a:r>
            <a:endParaRPr lang="en-US" altLang="zh-CN" sz="2800" dirty="0">
              <a:solidFill>
                <a:schemeClr val="tx1"/>
              </a:solidFill>
              <a:latin typeface="幼圆" panose="02010509060101010101" pitchFamily="49" charset="-122"/>
            </a:endParaRPr>
          </a:p>
          <a:p>
            <a:pPr algn="ctr" eaLnBrk="1" hangingPunct="1">
              <a:spcBef>
                <a:spcPct val="0"/>
              </a:spcBef>
              <a:buClrTx/>
              <a:buFontTx/>
              <a:buNone/>
            </a:pPr>
            <a:r>
              <a:rPr lang="zh-CN" altLang="en-US" sz="2800" dirty="0">
                <a:solidFill>
                  <a:schemeClr val="tx1"/>
                </a:solidFill>
                <a:latin typeface="幼圆" panose="02010509060101010101" pitchFamily="49" charset="-122"/>
              </a:rPr>
              <a:t>发生额合计</a:t>
            </a:r>
          </a:p>
          <a:p>
            <a:pPr algn="just" eaLnBrk="1" hangingPunct="1">
              <a:spcBef>
                <a:spcPct val="0"/>
              </a:spcBef>
              <a:buClrTx/>
              <a:buFontTx/>
              <a:buNone/>
            </a:pPr>
            <a:r>
              <a:rPr lang="zh-CN" altLang="en-US" sz="2400" b="1" dirty="0">
                <a:solidFill>
                  <a:srgbClr val="FF6600"/>
                </a:solidFill>
                <a:latin typeface="幼圆" panose="02010509060101010101" pitchFamily="49" charset="-122"/>
              </a:rPr>
              <a:t>                </a:t>
            </a:r>
          </a:p>
          <a:p>
            <a:pPr eaLnBrk="1" hangingPunct="1">
              <a:spcBef>
                <a:spcPct val="0"/>
              </a:spcBef>
              <a:buClrTx/>
              <a:buFontTx/>
              <a:buNone/>
            </a:pPr>
            <a:endParaRPr lang="en-US" altLang="zh-CN" sz="2400" dirty="0">
              <a:solidFill>
                <a:schemeClr val="tx1"/>
              </a:solidFill>
              <a:latin typeface="幼圆" panose="02010509060101010101" pitchFamily="49" charset="-122"/>
            </a:endParaRPr>
          </a:p>
        </p:txBody>
      </p:sp>
      <p:sp>
        <p:nvSpPr>
          <p:cNvPr id="48134" name="Text Box 8">
            <a:extLst>
              <a:ext uri="{FF2B5EF4-FFF2-40B4-BE49-F238E27FC236}">
                <a16:creationId xmlns:a16="http://schemas.microsoft.com/office/drawing/2014/main" id="{E31A32FD-79C5-732A-EFD8-2A10ADFD856E}"/>
              </a:ext>
            </a:extLst>
          </p:cNvPr>
          <p:cNvSpPr txBox="1">
            <a:spLocks noChangeArrowheads="1"/>
          </p:cNvSpPr>
          <p:nvPr/>
        </p:nvSpPr>
        <p:spPr bwMode="auto">
          <a:xfrm>
            <a:off x="3048000" y="4648201"/>
            <a:ext cx="6781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spcBef>
                <a:spcPct val="0"/>
              </a:spcBef>
              <a:buClrTx/>
              <a:buFontTx/>
              <a:buNone/>
            </a:pPr>
            <a:r>
              <a:rPr lang="zh-CN" altLang="en-US" sz="2800" dirty="0">
                <a:solidFill>
                  <a:schemeClr val="tx1"/>
                </a:solidFill>
                <a:latin typeface="黑体" panose="02010609060101010101" pitchFamily="49" charset="-122"/>
              </a:rPr>
              <a:t>理论依据</a:t>
            </a:r>
            <a:r>
              <a:rPr lang="zh-CN" altLang="en-US" sz="2800" dirty="0">
                <a:solidFill>
                  <a:srgbClr val="FF0000"/>
                </a:solidFill>
                <a:latin typeface="黑体" panose="02010609060101010101" pitchFamily="49" charset="-122"/>
              </a:rPr>
              <a:t>：</a:t>
            </a:r>
            <a:r>
              <a:rPr lang="zh-CN" altLang="en-US" sz="2800" b="1" dirty="0">
                <a:solidFill>
                  <a:srgbClr val="FF0000"/>
                </a:solidFill>
                <a:latin typeface="黑体" panose="02010609060101010101" pitchFamily="49" charset="-122"/>
              </a:rPr>
              <a:t>借贷记账法的记账规则</a:t>
            </a:r>
            <a:endParaRPr lang="zh-CN" altLang="en-US" sz="2800" b="1" dirty="0">
              <a:solidFill>
                <a:srgbClr val="FF0000"/>
              </a:solidFill>
              <a:latin typeface="黑体" panose="02010609060101010101" pitchFamily="49" charset="-122"/>
              <a:ea typeface="隶书" panose="02010509060101010101" pitchFamily="49" charset="-122"/>
            </a:endParaRPr>
          </a:p>
        </p:txBody>
      </p:sp>
      <p:sp>
        <p:nvSpPr>
          <p:cNvPr id="48135" name="Text Box 7">
            <a:extLst>
              <a:ext uri="{FF2B5EF4-FFF2-40B4-BE49-F238E27FC236}">
                <a16:creationId xmlns:a16="http://schemas.microsoft.com/office/drawing/2014/main" id="{234805BA-38BB-E157-782B-BEEA0EFF05FB}"/>
              </a:ext>
            </a:extLst>
          </p:cNvPr>
          <p:cNvSpPr txBox="1">
            <a:spLocks noChangeArrowheads="1"/>
          </p:cNvSpPr>
          <p:nvPr/>
        </p:nvSpPr>
        <p:spPr bwMode="auto">
          <a:xfrm>
            <a:off x="2566989" y="2955926"/>
            <a:ext cx="3265487" cy="16922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zh-CN" altLang="en-US" sz="2800" dirty="0">
                <a:solidFill>
                  <a:schemeClr val="tx1"/>
                </a:solidFill>
                <a:latin typeface="幼圆" panose="02010509060101010101" pitchFamily="49" charset="-122"/>
              </a:rPr>
              <a:t>全部账户本期借方</a:t>
            </a:r>
            <a:endParaRPr lang="en-US" altLang="zh-CN" sz="2800" dirty="0">
              <a:solidFill>
                <a:schemeClr val="tx1"/>
              </a:solidFill>
              <a:latin typeface="幼圆" panose="02010509060101010101" pitchFamily="49" charset="-122"/>
            </a:endParaRPr>
          </a:p>
          <a:p>
            <a:pPr algn="ctr" eaLnBrk="1" hangingPunct="1">
              <a:spcBef>
                <a:spcPct val="0"/>
              </a:spcBef>
              <a:buClrTx/>
              <a:buFontTx/>
              <a:buNone/>
            </a:pPr>
            <a:r>
              <a:rPr lang="zh-CN" altLang="en-US" sz="2800" dirty="0">
                <a:solidFill>
                  <a:schemeClr val="tx1"/>
                </a:solidFill>
                <a:latin typeface="幼圆" panose="02010509060101010101" pitchFamily="49" charset="-122"/>
              </a:rPr>
              <a:t>发生额合计</a:t>
            </a:r>
          </a:p>
          <a:p>
            <a:pPr algn="just" eaLnBrk="1" hangingPunct="1">
              <a:spcBef>
                <a:spcPct val="0"/>
              </a:spcBef>
              <a:buClrTx/>
              <a:buFontTx/>
              <a:buNone/>
            </a:pPr>
            <a:r>
              <a:rPr lang="zh-CN" altLang="en-US" sz="2400" b="1" dirty="0">
                <a:solidFill>
                  <a:srgbClr val="FF6600"/>
                </a:solidFill>
                <a:latin typeface="幼圆" panose="02010509060101010101" pitchFamily="49" charset="-122"/>
              </a:rPr>
              <a:t>                </a:t>
            </a:r>
          </a:p>
          <a:p>
            <a:pPr eaLnBrk="1" hangingPunct="1">
              <a:spcBef>
                <a:spcPct val="0"/>
              </a:spcBef>
              <a:buClrTx/>
              <a:buFontTx/>
              <a:buNone/>
            </a:pPr>
            <a:endParaRPr lang="en-US" altLang="zh-CN" sz="2400" dirty="0">
              <a:solidFill>
                <a:schemeClr val="tx1"/>
              </a:solidFill>
              <a:latin typeface="幼圆" panose="02010509060101010101" pitchFamily="49" charset="-122"/>
            </a:endParaRPr>
          </a:p>
        </p:txBody>
      </p:sp>
    </p:spTree>
    <p:extLst>
      <p:ext uri="{BB962C8B-B14F-4D97-AF65-F5344CB8AC3E}">
        <p14:creationId xmlns:p14="http://schemas.microsoft.com/office/powerpoint/2010/main" val="25978054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AEEA09AA-3D29-1437-CCA5-3524DA3F053B}"/>
              </a:ext>
            </a:extLst>
          </p:cNvPr>
          <p:cNvSpPr>
            <a:spLocks noGrp="1" noChangeArrowheads="1"/>
          </p:cNvSpPr>
          <p:nvPr>
            <p:ph idx="1"/>
          </p:nvPr>
        </p:nvSpPr>
        <p:spPr>
          <a:xfrm>
            <a:off x="2782888" y="811214"/>
            <a:ext cx="6337300" cy="1062037"/>
          </a:xfrm>
        </p:spPr>
        <p:txBody>
          <a:bodyPr rtlCol="0">
            <a:normAutofit/>
          </a:bodyPr>
          <a:lstStyle/>
          <a:p>
            <a:pPr algn="just" eaLnBrk="1" fontAlgn="auto" hangingPunct="1">
              <a:lnSpc>
                <a:spcPct val="110000"/>
              </a:lnSpc>
              <a:spcAft>
                <a:spcPts val="0"/>
              </a:spcAft>
              <a:buNone/>
              <a:defRPr/>
            </a:pPr>
            <a:r>
              <a:rPr lang="en-US" altLang="zh-CN" sz="3200" dirty="0">
                <a:latin typeface="+mn-ea"/>
                <a:sym typeface="Wingdings 2" panose="05020102010507070707" pitchFamily="18" charset="2"/>
              </a:rPr>
              <a:t> </a:t>
            </a:r>
            <a:r>
              <a:rPr lang="zh-CN" altLang="en-US" sz="3200" dirty="0">
                <a:latin typeface="+mn-ea"/>
                <a:sym typeface="Wingdings 2" panose="05020102010507070707" pitchFamily="18" charset="2"/>
              </a:rPr>
              <a:t>余额试算平衡（期初、期末）</a:t>
            </a:r>
          </a:p>
        </p:txBody>
      </p:sp>
      <p:sp>
        <p:nvSpPr>
          <p:cNvPr id="49155" name="AutoShape 8">
            <a:extLst>
              <a:ext uri="{FF2B5EF4-FFF2-40B4-BE49-F238E27FC236}">
                <a16:creationId xmlns:a16="http://schemas.microsoft.com/office/drawing/2014/main" id="{761FA970-7DC1-C43C-81C3-A178630C0BAB}"/>
              </a:ext>
            </a:extLst>
          </p:cNvPr>
          <p:cNvSpPr>
            <a:spLocks noChangeArrowheads="1"/>
          </p:cNvSpPr>
          <p:nvPr/>
        </p:nvSpPr>
        <p:spPr bwMode="auto">
          <a:xfrm>
            <a:off x="5519738" y="2860675"/>
            <a:ext cx="685800" cy="76200"/>
          </a:xfrm>
          <a:prstGeom prst="flowChartTerminator">
            <a:avLst/>
          </a:prstGeom>
          <a:solidFill>
            <a:srgbClr val="FF0000"/>
          </a:solidFill>
          <a:ln w="9525">
            <a:solidFill>
              <a:schemeClr val="accent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endParaRPr lang="zh-CN" altLang="zh-CN">
              <a:solidFill>
                <a:srgbClr val="CC0066"/>
              </a:solidFill>
            </a:endParaRPr>
          </a:p>
        </p:txBody>
      </p:sp>
      <p:sp>
        <p:nvSpPr>
          <p:cNvPr id="49156" name="AutoShape 9">
            <a:extLst>
              <a:ext uri="{FF2B5EF4-FFF2-40B4-BE49-F238E27FC236}">
                <a16:creationId xmlns:a16="http://schemas.microsoft.com/office/drawing/2014/main" id="{DE7F5612-EA77-0D2F-94BC-F280A265CC1D}"/>
              </a:ext>
            </a:extLst>
          </p:cNvPr>
          <p:cNvSpPr>
            <a:spLocks noChangeArrowheads="1"/>
          </p:cNvSpPr>
          <p:nvPr/>
        </p:nvSpPr>
        <p:spPr bwMode="auto">
          <a:xfrm>
            <a:off x="5519738" y="2705100"/>
            <a:ext cx="685800" cy="76200"/>
          </a:xfrm>
          <a:prstGeom prst="flowChartTerminator">
            <a:avLst/>
          </a:prstGeom>
          <a:solidFill>
            <a:srgbClr val="FF0000"/>
          </a:solidFill>
          <a:ln w="9525">
            <a:solidFill>
              <a:schemeClr val="accent1"/>
            </a:solidFill>
            <a:miter lim="800000"/>
            <a:headEnd/>
            <a:tailEnd/>
          </a:ln>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endParaRPr lang="zh-CN" altLang="zh-CN">
              <a:solidFill>
                <a:srgbClr val="CC0066"/>
              </a:solidFill>
            </a:endParaRPr>
          </a:p>
        </p:txBody>
      </p:sp>
      <p:sp>
        <p:nvSpPr>
          <p:cNvPr id="49157" name="Text Box 7">
            <a:extLst>
              <a:ext uri="{FF2B5EF4-FFF2-40B4-BE49-F238E27FC236}">
                <a16:creationId xmlns:a16="http://schemas.microsoft.com/office/drawing/2014/main" id="{4F9E40AC-AC80-EC6C-9D93-790BB3116C02}"/>
              </a:ext>
            </a:extLst>
          </p:cNvPr>
          <p:cNvSpPr txBox="1">
            <a:spLocks noChangeArrowheads="1"/>
          </p:cNvSpPr>
          <p:nvPr/>
        </p:nvSpPr>
        <p:spPr bwMode="auto">
          <a:xfrm>
            <a:off x="6383338" y="2290764"/>
            <a:ext cx="2551112" cy="16922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zh-CN" altLang="en-US" sz="2800">
                <a:solidFill>
                  <a:schemeClr val="tx1"/>
                </a:solidFill>
                <a:latin typeface="幼圆" panose="02010509060101010101" pitchFamily="49" charset="-122"/>
              </a:rPr>
              <a:t>全部账户贷方</a:t>
            </a:r>
            <a:endParaRPr lang="en-US" altLang="zh-CN" sz="2800">
              <a:solidFill>
                <a:schemeClr val="tx1"/>
              </a:solidFill>
              <a:latin typeface="幼圆" panose="02010509060101010101" pitchFamily="49" charset="-122"/>
            </a:endParaRPr>
          </a:p>
          <a:p>
            <a:pPr algn="ctr" eaLnBrk="1" hangingPunct="1">
              <a:spcBef>
                <a:spcPct val="0"/>
              </a:spcBef>
              <a:buClrTx/>
              <a:buFontTx/>
              <a:buNone/>
            </a:pPr>
            <a:r>
              <a:rPr lang="zh-CN" altLang="en-US" sz="2800">
                <a:solidFill>
                  <a:schemeClr val="tx1"/>
                </a:solidFill>
                <a:latin typeface="幼圆" panose="02010509060101010101" pitchFamily="49" charset="-122"/>
              </a:rPr>
              <a:t>余额合计</a:t>
            </a:r>
          </a:p>
          <a:p>
            <a:pPr algn="just" eaLnBrk="1" hangingPunct="1">
              <a:spcBef>
                <a:spcPct val="0"/>
              </a:spcBef>
              <a:buClrTx/>
              <a:buFontTx/>
              <a:buNone/>
            </a:pPr>
            <a:r>
              <a:rPr lang="zh-CN" altLang="en-US" sz="2400" b="1">
                <a:solidFill>
                  <a:srgbClr val="FF6600"/>
                </a:solidFill>
                <a:latin typeface="幼圆" panose="02010509060101010101" pitchFamily="49" charset="-122"/>
              </a:rPr>
              <a:t>                </a:t>
            </a:r>
          </a:p>
          <a:p>
            <a:pPr eaLnBrk="1" hangingPunct="1">
              <a:spcBef>
                <a:spcPct val="0"/>
              </a:spcBef>
              <a:buClrTx/>
              <a:buFontTx/>
              <a:buNone/>
            </a:pPr>
            <a:endParaRPr lang="en-US" altLang="zh-CN" sz="2400">
              <a:solidFill>
                <a:schemeClr val="tx1"/>
              </a:solidFill>
              <a:latin typeface="幼圆" panose="02010509060101010101" pitchFamily="49" charset="-122"/>
            </a:endParaRPr>
          </a:p>
        </p:txBody>
      </p:sp>
      <p:sp>
        <p:nvSpPr>
          <p:cNvPr id="49158" name="Text Box 8">
            <a:extLst>
              <a:ext uri="{FF2B5EF4-FFF2-40B4-BE49-F238E27FC236}">
                <a16:creationId xmlns:a16="http://schemas.microsoft.com/office/drawing/2014/main" id="{ADCB0623-F13D-7B82-9B23-21E369C3E9D5}"/>
              </a:ext>
            </a:extLst>
          </p:cNvPr>
          <p:cNvSpPr txBox="1">
            <a:spLocks noChangeArrowheads="1"/>
          </p:cNvSpPr>
          <p:nvPr/>
        </p:nvSpPr>
        <p:spPr bwMode="auto">
          <a:xfrm>
            <a:off x="2992438" y="4094164"/>
            <a:ext cx="6781800"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eaLnBrk="1" hangingPunct="1">
              <a:spcBef>
                <a:spcPct val="0"/>
              </a:spcBef>
              <a:buClrTx/>
              <a:buFontTx/>
              <a:buNone/>
            </a:pPr>
            <a:r>
              <a:rPr lang="zh-CN" altLang="en-US" sz="2800">
                <a:solidFill>
                  <a:schemeClr val="tx1"/>
                </a:solidFill>
                <a:latin typeface="黑体" panose="02010609060101010101" pitchFamily="49" charset="-122"/>
              </a:rPr>
              <a:t>理论依据：</a:t>
            </a:r>
            <a:r>
              <a:rPr lang="zh-CN" altLang="en-US" sz="2800" b="1">
                <a:solidFill>
                  <a:srgbClr val="FF0000"/>
                </a:solidFill>
                <a:latin typeface="黑体" panose="02010609060101010101" pitchFamily="49" charset="-122"/>
              </a:rPr>
              <a:t>会计恒等式</a:t>
            </a:r>
          </a:p>
          <a:p>
            <a:pPr algn="just" eaLnBrk="1" hangingPunct="1">
              <a:spcBef>
                <a:spcPct val="0"/>
              </a:spcBef>
              <a:buClrTx/>
              <a:buFontTx/>
              <a:buNone/>
            </a:pPr>
            <a:r>
              <a:rPr lang="zh-CN" altLang="en-US" sz="2800" b="1">
                <a:solidFill>
                  <a:srgbClr val="FF0000"/>
                </a:solidFill>
                <a:latin typeface="黑体" panose="02010609060101010101" pitchFamily="49" charset="-122"/>
              </a:rPr>
              <a:t>          资产＝负债＋所有者权益</a:t>
            </a:r>
          </a:p>
          <a:p>
            <a:pPr algn="just" eaLnBrk="1" hangingPunct="1">
              <a:spcBef>
                <a:spcPct val="0"/>
              </a:spcBef>
              <a:buClrTx/>
              <a:buFontTx/>
              <a:buNone/>
            </a:pPr>
            <a:endParaRPr lang="zh-CN" altLang="en-US" sz="2800" b="1">
              <a:solidFill>
                <a:srgbClr val="FF0000"/>
              </a:solidFill>
              <a:latin typeface="黑体" panose="02010609060101010101" pitchFamily="49" charset="-122"/>
              <a:ea typeface="隶书" panose="02010509060101010101" pitchFamily="49" charset="-122"/>
            </a:endParaRPr>
          </a:p>
        </p:txBody>
      </p:sp>
      <p:sp>
        <p:nvSpPr>
          <p:cNvPr id="49159" name="Text Box 7">
            <a:extLst>
              <a:ext uri="{FF2B5EF4-FFF2-40B4-BE49-F238E27FC236}">
                <a16:creationId xmlns:a16="http://schemas.microsoft.com/office/drawing/2014/main" id="{520BBC6C-2653-A969-B9CF-8F51C79E1CDB}"/>
              </a:ext>
            </a:extLst>
          </p:cNvPr>
          <p:cNvSpPr txBox="1">
            <a:spLocks noChangeArrowheads="1"/>
          </p:cNvSpPr>
          <p:nvPr/>
        </p:nvSpPr>
        <p:spPr bwMode="auto">
          <a:xfrm>
            <a:off x="2754313" y="2290764"/>
            <a:ext cx="2551112" cy="16922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zh-CN" altLang="en-US" sz="2800">
                <a:solidFill>
                  <a:schemeClr val="tx1"/>
                </a:solidFill>
                <a:latin typeface="幼圆" panose="02010509060101010101" pitchFamily="49" charset="-122"/>
              </a:rPr>
              <a:t>全部账户借方</a:t>
            </a:r>
            <a:endParaRPr lang="en-US" altLang="zh-CN" sz="2800">
              <a:solidFill>
                <a:schemeClr val="tx1"/>
              </a:solidFill>
              <a:latin typeface="幼圆" panose="02010509060101010101" pitchFamily="49" charset="-122"/>
            </a:endParaRPr>
          </a:p>
          <a:p>
            <a:pPr algn="ctr" eaLnBrk="1" hangingPunct="1">
              <a:spcBef>
                <a:spcPct val="0"/>
              </a:spcBef>
              <a:buClrTx/>
              <a:buFontTx/>
              <a:buNone/>
            </a:pPr>
            <a:r>
              <a:rPr lang="zh-CN" altLang="en-US" sz="2800">
                <a:solidFill>
                  <a:schemeClr val="tx1"/>
                </a:solidFill>
                <a:latin typeface="幼圆" panose="02010509060101010101" pitchFamily="49" charset="-122"/>
              </a:rPr>
              <a:t>余额合计</a:t>
            </a:r>
          </a:p>
          <a:p>
            <a:pPr algn="just" eaLnBrk="1" hangingPunct="1">
              <a:spcBef>
                <a:spcPct val="0"/>
              </a:spcBef>
              <a:buClrTx/>
              <a:buFontTx/>
              <a:buNone/>
            </a:pPr>
            <a:r>
              <a:rPr lang="zh-CN" altLang="en-US" sz="2400" b="1">
                <a:solidFill>
                  <a:srgbClr val="FF6600"/>
                </a:solidFill>
                <a:latin typeface="幼圆" panose="02010509060101010101" pitchFamily="49" charset="-122"/>
              </a:rPr>
              <a:t>                </a:t>
            </a:r>
          </a:p>
          <a:p>
            <a:pPr eaLnBrk="1" hangingPunct="1">
              <a:spcBef>
                <a:spcPct val="0"/>
              </a:spcBef>
              <a:buClrTx/>
              <a:buFontTx/>
              <a:buNone/>
            </a:pPr>
            <a:endParaRPr lang="en-US" altLang="zh-CN" sz="2400">
              <a:solidFill>
                <a:schemeClr val="tx1"/>
              </a:solidFill>
              <a:latin typeface="幼圆" panose="02010509060101010101" pitchFamily="49" charset="-122"/>
            </a:endParaRPr>
          </a:p>
        </p:txBody>
      </p:sp>
    </p:spTree>
    <p:extLst>
      <p:ext uri="{BB962C8B-B14F-4D97-AF65-F5344CB8AC3E}">
        <p14:creationId xmlns:p14="http://schemas.microsoft.com/office/powerpoint/2010/main" val="380615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64717503-8B72-2E23-F814-6B5235459C8A}"/>
              </a:ext>
            </a:extLst>
          </p:cNvPr>
          <p:cNvSpPr>
            <a:spLocks noGrp="1" noChangeArrowheads="1"/>
          </p:cNvSpPr>
          <p:nvPr>
            <p:ph type="title"/>
          </p:nvPr>
        </p:nvSpPr>
        <p:spPr/>
        <p:txBody>
          <a:bodyPr/>
          <a:lstStyle/>
          <a:p>
            <a:pPr eaLnBrk="1" hangingPunct="1"/>
            <a:r>
              <a:rPr lang="zh-CN" altLang="en-US"/>
              <a:t>营业周期</a:t>
            </a:r>
          </a:p>
        </p:txBody>
      </p:sp>
      <p:sp>
        <p:nvSpPr>
          <p:cNvPr id="103427" name="Rectangle 3">
            <a:extLst>
              <a:ext uri="{FF2B5EF4-FFF2-40B4-BE49-F238E27FC236}">
                <a16:creationId xmlns:a16="http://schemas.microsoft.com/office/drawing/2014/main" id="{C1203D8A-1215-2276-7030-969923E2EEAD}"/>
              </a:ext>
            </a:extLst>
          </p:cNvPr>
          <p:cNvSpPr>
            <a:spLocks noGrp="1" noChangeArrowheads="1"/>
          </p:cNvSpPr>
          <p:nvPr>
            <p:ph type="body" idx="1"/>
          </p:nvPr>
        </p:nvSpPr>
        <p:spPr>
          <a:xfrm>
            <a:off x="2133600" y="1828800"/>
            <a:ext cx="8077200" cy="3810000"/>
          </a:xfrm>
        </p:spPr>
        <p:txBody>
          <a:bodyPr/>
          <a:lstStyle/>
          <a:p>
            <a:pPr eaLnBrk="1" hangingPunct="1">
              <a:lnSpc>
                <a:spcPct val="90000"/>
              </a:lnSpc>
            </a:pPr>
            <a:r>
              <a:rPr lang="zh-CN" altLang="en-US"/>
              <a:t>营业周期：</a:t>
            </a:r>
          </a:p>
          <a:p>
            <a:pPr lvl="1" eaLnBrk="1" hangingPunct="1">
              <a:lnSpc>
                <a:spcPct val="90000"/>
              </a:lnSpc>
            </a:pPr>
            <a:r>
              <a:rPr lang="zh-CN" altLang="en-US"/>
              <a:t>通俗地说，是指完成一个正常生产经营周期所需要的时间</a:t>
            </a:r>
          </a:p>
          <a:p>
            <a:pPr lvl="1" eaLnBrk="1" hangingPunct="1">
              <a:lnSpc>
                <a:spcPct val="90000"/>
              </a:lnSpc>
            </a:pPr>
            <a:r>
              <a:rPr lang="zh-CN" altLang="en-US"/>
              <a:t>企业购买用于加工或出售的资产起至实现现金或现金等价物的期间</a:t>
            </a:r>
          </a:p>
          <a:p>
            <a:pPr eaLnBrk="1" hangingPunct="1">
              <a:lnSpc>
                <a:spcPct val="90000"/>
              </a:lnSpc>
            </a:pPr>
            <a:endParaRPr lang="zh-CN" altLang="en-US"/>
          </a:p>
          <a:p>
            <a:pPr eaLnBrk="1" hangingPunct="1">
              <a:lnSpc>
                <a:spcPct val="90000"/>
              </a:lnSpc>
            </a:pPr>
            <a:r>
              <a:rPr lang="zh-CN" altLang="en-US"/>
              <a:t>企业的类型不同，营业周期的形式会存在差异</a:t>
            </a:r>
          </a:p>
        </p:txBody>
      </p:sp>
      <p:sp>
        <p:nvSpPr>
          <p:cNvPr id="103428" name="日期占位符 5">
            <a:extLst>
              <a:ext uri="{FF2B5EF4-FFF2-40B4-BE49-F238E27FC236}">
                <a16:creationId xmlns:a16="http://schemas.microsoft.com/office/drawing/2014/main" id="{95372AC8-B346-C211-26BE-70A9A540259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fld id="{2308A232-703A-4629-BFF6-51D3B61BB9EE}" type="datetime1">
              <a:rPr lang="zh-CN" altLang="en-US" b="0" smtClean="0">
                <a:solidFill>
                  <a:schemeClr val="tx1"/>
                </a:solidFill>
                <a:latin typeface="Arial" panose="020B0604020202020204" pitchFamily="34" charset="0"/>
                <a:ea typeface="宋体" panose="02010600030101010101" pitchFamily="2" charset="-122"/>
              </a:rPr>
              <a:pPr/>
              <a:t>2022/10/3</a:t>
            </a:fld>
            <a:endParaRPr lang="en-US" altLang="zh-CN" b="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B7A41919-D33A-645A-853C-C8DEA4F2753D}"/>
              </a:ext>
            </a:extLst>
          </p:cNvPr>
          <p:cNvSpPr txBox="1">
            <a:spLocks noChangeArrowheads="1"/>
          </p:cNvSpPr>
          <p:nvPr/>
        </p:nvSpPr>
        <p:spPr bwMode="auto">
          <a:xfrm>
            <a:off x="1774826" y="260351"/>
            <a:ext cx="8569325"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685800" indent="-22860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just">
              <a:lnSpc>
                <a:spcPct val="90000"/>
              </a:lnSpc>
              <a:buClrTx/>
              <a:buNone/>
            </a:pPr>
            <a:r>
              <a:rPr lang="zh-CN" altLang="en-US" sz="2800" b="1" dirty="0">
                <a:solidFill>
                  <a:srgbClr val="3366CC"/>
                </a:solidFill>
                <a:latin typeface="Times New Roman" panose="02020603050405020304" pitchFamily="18" charset="0"/>
                <a:cs typeface="Times New Roman" panose="02020603050405020304" pitchFamily="18" charset="0"/>
              </a:rPr>
              <a:t>作业：</a:t>
            </a:r>
            <a:endParaRPr lang="en-US" altLang="zh-CN" sz="2800" b="1" dirty="0">
              <a:solidFill>
                <a:srgbClr val="3366CC"/>
              </a:solidFill>
              <a:latin typeface="Times New Roman" panose="02020603050405020304" pitchFamily="18" charset="0"/>
              <a:cs typeface="Times New Roman" panose="02020603050405020304" pitchFamily="18" charset="0"/>
            </a:endParaRPr>
          </a:p>
          <a:p>
            <a:pPr algn="just">
              <a:lnSpc>
                <a:spcPct val="90000"/>
              </a:lnSpc>
              <a:buClrTx/>
              <a:buNone/>
            </a:pPr>
            <a:r>
              <a:rPr lang="en-US" altLang="zh-CN" sz="2800" dirty="0">
                <a:solidFill>
                  <a:schemeClr val="tx1"/>
                </a:solidFill>
                <a:latin typeface="Times New Roman" panose="02020603050405020304" pitchFamily="18" charset="0"/>
                <a:cs typeface="Times New Roman" panose="02020603050405020304" pitchFamily="18" charset="0"/>
              </a:rPr>
              <a:t>A</a:t>
            </a:r>
            <a:r>
              <a:rPr lang="zh-CN" altLang="zh-CN" sz="2800" dirty="0">
                <a:solidFill>
                  <a:schemeClr val="tx1"/>
                </a:solidFill>
                <a:latin typeface="Times New Roman" panose="02020603050405020304" pitchFamily="18" charset="0"/>
                <a:cs typeface="Times New Roman" panose="02020603050405020304" pitchFamily="18" charset="0"/>
              </a:rPr>
              <a:t>公司</a:t>
            </a:r>
            <a:r>
              <a:rPr lang="en-US" altLang="zh-CN" sz="2800" dirty="0">
                <a:solidFill>
                  <a:schemeClr val="tx1"/>
                </a:solidFill>
                <a:latin typeface="Times New Roman" panose="02020603050405020304" pitchFamily="18" charset="0"/>
                <a:cs typeface="Times New Roman" panose="02020603050405020304" pitchFamily="18" charset="0"/>
              </a:rPr>
              <a:t>2022</a:t>
            </a:r>
            <a:r>
              <a:rPr lang="zh-CN" altLang="zh-CN" sz="2800" dirty="0">
                <a:solidFill>
                  <a:schemeClr val="tx1"/>
                </a:solidFill>
                <a:latin typeface="Times New Roman" panose="02020603050405020304" pitchFamily="18" charset="0"/>
                <a:cs typeface="Times New Roman" panose="02020603050405020304" pitchFamily="18" charset="0"/>
              </a:rPr>
              <a:t>年</a:t>
            </a:r>
            <a:r>
              <a:rPr lang="en-US" altLang="zh-CN" sz="2800" dirty="0">
                <a:solidFill>
                  <a:schemeClr val="tx1"/>
                </a:solidFill>
                <a:latin typeface="Times New Roman" panose="02020603050405020304" pitchFamily="18" charset="0"/>
                <a:cs typeface="Times New Roman" panose="02020603050405020304" pitchFamily="18" charset="0"/>
              </a:rPr>
              <a:t>8</a:t>
            </a:r>
            <a:r>
              <a:rPr lang="zh-CN" altLang="zh-CN" sz="2800" dirty="0">
                <a:solidFill>
                  <a:schemeClr val="tx1"/>
                </a:solidFill>
                <a:latin typeface="Times New Roman" panose="02020603050405020304" pitchFamily="18" charset="0"/>
                <a:cs typeface="Times New Roman" panose="02020603050405020304" pitchFamily="18" charset="0"/>
              </a:rPr>
              <a:t>月</a:t>
            </a:r>
            <a:r>
              <a:rPr lang="en-US" altLang="zh-CN" sz="2800" dirty="0">
                <a:solidFill>
                  <a:schemeClr val="tx1"/>
                </a:solidFill>
                <a:latin typeface="Times New Roman" panose="02020603050405020304" pitchFamily="18" charset="0"/>
                <a:cs typeface="Times New Roman" panose="02020603050405020304" pitchFamily="18" charset="0"/>
              </a:rPr>
              <a:t>31</a:t>
            </a:r>
            <a:r>
              <a:rPr lang="zh-CN" altLang="zh-CN" sz="2800" dirty="0">
                <a:solidFill>
                  <a:schemeClr val="tx1"/>
                </a:solidFill>
                <a:latin typeface="Times New Roman" panose="02020603050405020304" pitchFamily="18" charset="0"/>
                <a:cs typeface="Times New Roman" panose="02020603050405020304" pitchFamily="18" charset="0"/>
              </a:rPr>
              <a:t>日</a:t>
            </a:r>
            <a:r>
              <a:rPr lang="zh-CN" altLang="en-US" sz="2800" dirty="0">
                <a:solidFill>
                  <a:schemeClr val="tx1"/>
                </a:solidFill>
                <a:latin typeface="Times New Roman" panose="02020603050405020304" pitchFamily="18" charset="0"/>
                <a:cs typeface="Times New Roman" panose="02020603050405020304" pitchFamily="18" charset="0"/>
              </a:rPr>
              <a:t>相关账户期末余额如下：银行存款</a:t>
            </a:r>
            <a:r>
              <a:rPr lang="en-US" altLang="zh-CN" sz="2800" dirty="0">
                <a:solidFill>
                  <a:schemeClr val="tx1"/>
                </a:solidFill>
                <a:latin typeface="Times New Roman" panose="02020603050405020304" pitchFamily="18" charset="0"/>
                <a:cs typeface="Times New Roman" panose="02020603050405020304" pitchFamily="18" charset="0"/>
              </a:rPr>
              <a:t>10</a:t>
            </a:r>
            <a:r>
              <a:rPr lang="zh-CN" altLang="en-US" sz="2800" dirty="0">
                <a:solidFill>
                  <a:schemeClr val="tx1"/>
                </a:solidFill>
                <a:latin typeface="Times New Roman" panose="02020603050405020304" pitchFamily="18" charset="0"/>
                <a:cs typeface="Times New Roman" panose="02020603050405020304" pitchFamily="18" charset="0"/>
              </a:rPr>
              <a:t>万元，固定资产</a:t>
            </a:r>
            <a:r>
              <a:rPr lang="en-US" altLang="zh-CN" sz="2800" dirty="0">
                <a:solidFill>
                  <a:schemeClr val="tx1"/>
                </a:solidFill>
                <a:latin typeface="Times New Roman" panose="02020603050405020304" pitchFamily="18" charset="0"/>
                <a:cs typeface="Times New Roman" panose="02020603050405020304" pitchFamily="18" charset="0"/>
              </a:rPr>
              <a:t>15</a:t>
            </a:r>
            <a:r>
              <a:rPr lang="zh-CN" altLang="en-US" sz="2800" dirty="0">
                <a:solidFill>
                  <a:schemeClr val="tx1"/>
                </a:solidFill>
                <a:latin typeface="Times New Roman" panose="02020603050405020304" pitchFamily="18" charset="0"/>
                <a:cs typeface="Times New Roman" panose="02020603050405020304" pitchFamily="18" charset="0"/>
              </a:rPr>
              <a:t>万元</a:t>
            </a:r>
            <a:r>
              <a:rPr lang="zh-CN" altLang="zh-CN" sz="2800" dirty="0">
                <a:solidFill>
                  <a:schemeClr val="tx1"/>
                </a:solidFill>
                <a:latin typeface="Times New Roman" panose="02020603050405020304" pitchFamily="18" charset="0"/>
                <a:cs typeface="Times New Roman" panose="02020603050405020304" pitchFamily="18" charset="0"/>
              </a:rPr>
              <a:t>，</a:t>
            </a:r>
            <a:r>
              <a:rPr lang="zh-CN" altLang="en-US" sz="2800" dirty="0">
                <a:solidFill>
                  <a:schemeClr val="tx1"/>
                </a:solidFill>
                <a:latin typeface="Times New Roman" panose="02020603050405020304" pitchFamily="18" charset="0"/>
                <a:cs typeface="Times New Roman" panose="02020603050405020304" pitchFamily="18" charset="0"/>
              </a:rPr>
              <a:t>原材料</a:t>
            </a:r>
            <a:r>
              <a:rPr lang="en-US" altLang="zh-CN" sz="2800" dirty="0">
                <a:solidFill>
                  <a:schemeClr val="tx1"/>
                </a:solidFill>
                <a:latin typeface="Times New Roman" panose="02020603050405020304" pitchFamily="18" charset="0"/>
                <a:cs typeface="Times New Roman" panose="02020603050405020304" pitchFamily="18" charset="0"/>
              </a:rPr>
              <a:t>5</a:t>
            </a:r>
            <a:r>
              <a:rPr lang="zh-CN" altLang="en-US" sz="2800" dirty="0">
                <a:solidFill>
                  <a:schemeClr val="tx1"/>
                </a:solidFill>
                <a:latin typeface="Times New Roman" panose="02020603050405020304" pitchFamily="18" charset="0"/>
                <a:cs typeface="Times New Roman" panose="02020603050405020304" pitchFamily="18" charset="0"/>
              </a:rPr>
              <a:t>万元，应收账款</a:t>
            </a:r>
            <a:r>
              <a:rPr lang="en-US" altLang="zh-CN" sz="2800" dirty="0">
                <a:solidFill>
                  <a:schemeClr val="tx1"/>
                </a:solidFill>
                <a:latin typeface="Times New Roman" panose="02020603050405020304" pitchFamily="18" charset="0"/>
                <a:cs typeface="Times New Roman" panose="02020603050405020304" pitchFamily="18" charset="0"/>
              </a:rPr>
              <a:t>12</a:t>
            </a:r>
            <a:r>
              <a:rPr lang="zh-CN" altLang="en-US" sz="2800" dirty="0">
                <a:solidFill>
                  <a:schemeClr val="tx1"/>
                </a:solidFill>
                <a:latin typeface="Times New Roman" panose="02020603050405020304" pitchFamily="18" charset="0"/>
                <a:cs typeface="Times New Roman" panose="02020603050405020304" pitchFamily="18" charset="0"/>
              </a:rPr>
              <a:t>万元，应付账款</a:t>
            </a:r>
            <a:r>
              <a:rPr lang="en-US" altLang="zh-CN" sz="2800" dirty="0">
                <a:solidFill>
                  <a:schemeClr val="tx1"/>
                </a:solidFill>
                <a:latin typeface="Times New Roman" panose="02020603050405020304" pitchFamily="18" charset="0"/>
                <a:cs typeface="Times New Roman" panose="02020603050405020304" pitchFamily="18" charset="0"/>
              </a:rPr>
              <a:t>8</a:t>
            </a:r>
            <a:r>
              <a:rPr lang="zh-CN" altLang="en-US" sz="2800" dirty="0">
                <a:solidFill>
                  <a:schemeClr val="tx1"/>
                </a:solidFill>
                <a:latin typeface="Times New Roman" panose="02020603050405020304" pitchFamily="18" charset="0"/>
                <a:cs typeface="Times New Roman" panose="02020603050405020304" pitchFamily="18" charset="0"/>
              </a:rPr>
              <a:t>万元，长期借款</a:t>
            </a:r>
            <a:r>
              <a:rPr lang="en-US" altLang="zh-CN" sz="2800" dirty="0">
                <a:solidFill>
                  <a:schemeClr val="tx1"/>
                </a:solidFill>
                <a:latin typeface="Times New Roman" panose="02020603050405020304" pitchFamily="18" charset="0"/>
                <a:cs typeface="Times New Roman" panose="02020603050405020304" pitchFamily="18" charset="0"/>
              </a:rPr>
              <a:t>8</a:t>
            </a:r>
            <a:r>
              <a:rPr lang="zh-CN" altLang="en-US" sz="2800" dirty="0">
                <a:solidFill>
                  <a:schemeClr val="tx1"/>
                </a:solidFill>
                <a:latin typeface="Times New Roman" panose="02020603050405020304" pitchFamily="18" charset="0"/>
                <a:cs typeface="Times New Roman" panose="02020603050405020304" pitchFamily="18" charset="0"/>
              </a:rPr>
              <a:t>万元，实收资本</a:t>
            </a:r>
            <a:r>
              <a:rPr lang="en-US" altLang="zh-CN" sz="2800" dirty="0">
                <a:solidFill>
                  <a:schemeClr val="tx1"/>
                </a:solidFill>
                <a:latin typeface="Times New Roman" panose="02020603050405020304" pitchFamily="18" charset="0"/>
                <a:cs typeface="Times New Roman" panose="02020603050405020304" pitchFamily="18" charset="0"/>
              </a:rPr>
              <a:t>18</a:t>
            </a:r>
            <a:r>
              <a:rPr lang="zh-CN" altLang="en-US" sz="2800" dirty="0">
                <a:solidFill>
                  <a:schemeClr val="tx1"/>
                </a:solidFill>
                <a:latin typeface="Times New Roman" panose="02020603050405020304" pitchFamily="18" charset="0"/>
                <a:cs typeface="Times New Roman" panose="02020603050405020304" pitchFamily="18" charset="0"/>
              </a:rPr>
              <a:t>万元，资本公积</a:t>
            </a:r>
            <a:r>
              <a:rPr lang="en-US" altLang="zh-CN" sz="2800" dirty="0">
                <a:solidFill>
                  <a:schemeClr val="tx1"/>
                </a:solidFill>
                <a:latin typeface="Times New Roman" panose="02020603050405020304" pitchFamily="18" charset="0"/>
                <a:cs typeface="Times New Roman" panose="02020603050405020304" pitchFamily="18" charset="0"/>
              </a:rPr>
              <a:t>8</a:t>
            </a:r>
            <a:r>
              <a:rPr lang="zh-CN" altLang="en-US" sz="2800" dirty="0">
                <a:solidFill>
                  <a:schemeClr val="tx1"/>
                </a:solidFill>
                <a:latin typeface="Times New Roman" panose="02020603050405020304" pitchFamily="18" charset="0"/>
                <a:cs typeface="Times New Roman" panose="02020603050405020304" pitchFamily="18" charset="0"/>
              </a:rPr>
              <a:t>万元。</a:t>
            </a:r>
            <a:r>
              <a:rPr lang="en-US" altLang="zh-CN" sz="2800" dirty="0">
                <a:solidFill>
                  <a:schemeClr val="tx1"/>
                </a:solidFill>
                <a:latin typeface="Times New Roman" panose="02020603050405020304" pitchFamily="18" charset="0"/>
                <a:cs typeface="Times New Roman" panose="02020603050405020304" pitchFamily="18" charset="0"/>
              </a:rPr>
              <a:t>9</a:t>
            </a:r>
            <a:r>
              <a:rPr lang="zh-CN" altLang="zh-CN" sz="2800" dirty="0">
                <a:solidFill>
                  <a:schemeClr val="tx1"/>
                </a:solidFill>
                <a:latin typeface="Times New Roman" panose="02020603050405020304" pitchFamily="18" charset="0"/>
                <a:cs typeface="Times New Roman" panose="02020603050405020304" pitchFamily="18" charset="0"/>
              </a:rPr>
              <a:t>月发生如下经济业务：</a:t>
            </a:r>
          </a:p>
          <a:p>
            <a:pPr algn="just">
              <a:lnSpc>
                <a:spcPct val="90000"/>
              </a:lnSpc>
              <a:buClrTx/>
              <a:buNone/>
            </a:pPr>
            <a:r>
              <a:rPr lang="en-US" altLang="zh-CN" sz="2800" dirty="0">
                <a:solidFill>
                  <a:schemeClr val="tx1"/>
                </a:solidFill>
                <a:latin typeface="Times New Roman" panose="02020603050405020304" pitchFamily="18" charset="0"/>
                <a:cs typeface="Times New Roman" panose="02020603050405020304" pitchFamily="18" charset="0"/>
              </a:rPr>
              <a:t>1.</a:t>
            </a:r>
            <a:r>
              <a:rPr lang="zh-CN" altLang="zh-CN" sz="2800" dirty="0">
                <a:solidFill>
                  <a:schemeClr val="tx1"/>
                </a:solidFill>
                <a:latin typeface="Times New Roman" panose="02020603050405020304" pitchFamily="18" charset="0"/>
                <a:cs typeface="Times New Roman" panose="02020603050405020304" pitchFamily="18" charset="0"/>
              </a:rPr>
              <a:t>用银行存款购入全新设备一台，价值</a:t>
            </a:r>
            <a:r>
              <a:rPr lang="en-US" altLang="zh-CN" sz="2800" dirty="0">
                <a:solidFill>
                  <a:schemeClr val="tx1"/>
                </a:solidFill>
                <a:latin typeface="Times New Roman" panose="02020603050405020304" pitchFamily="18" charset="0"/>
                <a:cs typeface="Times New Roman" panose="02020603050405020304" pitchFamily="18" charset="0"/>
              </a:rPr>
              <a:t>3</a:t>
            </a:r>
            <a:r>
              <a:rPr lang="zh-CN" altLang="zh-CN" sz="2800" dirty="0">
                <a:solidFill>
                  <a:schemeClr val="tx1"/>
                </a:solidFill>
                <a:latin typeface="Times New Roman" panose="02020603050405020304" pitchFamily="18" charset="0"/>
                <a:cs typeface="Times New Roman" panose="02020603050405020304" pitchFamily="18" charset="0"/>
              </a:rPr>
              <a:t>万元；</a:t>
            </a:r>
          </a:p>
          <a:p>
            <a:pPr algn="just">
              <a:lnSpc>
                <a:spcPct val="90000"/>
              </a:lnSpc>
              <a:buClrTx/>
              <a:buNone/>
            </a:pPr>
            <a:r>
              <a:rPr lang="en-US" altLang="zh-CN" sz="2800" dirty="0">
                <a:solidFill>
                  <a:schemeClr val="tx1"/>
                </a:solidFill>
                <a:latin typeface="Times New Roman" panose="02020603050405020304" pitchFamily="18" charset="0"/>
                <a:cs typeface="Times New Roman" panose="02020603050405020304" pitchFamily="18" charset="0"/>
              </a:rPr>
              <a:t>2.</a:t>
            </a:r>
            <a:r>
              <a:rPr lang="zh-CN" altLang="zh-CN" sz="2800" dirty="0">
                <a:solidFill>
                  <a:schemeClr val="tx1"/>
                </a:solidFill>
                <a:latin typeface="Times New Roman" panose="02020603050405020304" pitchFamily="18" charset="0"/>
                <a:cs typeface="Times New Roman" panose="02020603050405020304" pitchFamily="18" charset="0"/>
              </a:rPr>
              <a:t>投资人投入原材料，价值</a:t>
            </a:r>
            <a:r>
              <a:rPr lang="en-US" altLang="zh-CN" sz="2800" dirty="0">
                <a:solidFill>
                  <a:schemeClr val="tx1"/>
                </a:solidFill>
                <a:latin typeface="Times New Roman" panose="02020603050405020304" pitchFamily="18" charset="0"/>
                <a:cs typeface="Times New Roman" panose="02020603050405020304" pitchFamily="18" charset="0"/>
              </a:rPr>
              <a:t>2</a:t>
            </a:r>
            <a:r>
              <a:rPr lang="zh-CN" altLang="zh-CN" sz="2800" dirty="0">
                <a:solidFill>
                  <a:schemeClr val="tx1"/>
                </a:solidFill>
                <a:latin typeface="Times New Roman" panose="02020603050405020304" pitchFamily="18" charset="0"/>
                <a:cs typeface="Times New Roman" panose="02020603050405020304" pitchFamily="18" charset="0"/>
              </a:rPr>
              <a:t>万元；</a:t>
            </a:r>
          </a:p>
          <a:p>
            <a:pPr algn="just">
              <a:lnSpc>
                <a:spcPct val="90000"/>
              </a:lnSpc>
              <a:buClrTx/>
              <a:buNone/>
            </a:pPr>
            <a:r>
              <a:rPr lang="en-US" altLang="zh-CN" sz="2800" dirty="0">
                <a:solidFill>
                  <a:schemeClr val="tx1"/>
                </a:solidFill>
                <a:latin typeface="Times New Roman" panose="02020603050405020304" pitchFamily="18" charset="0"/>
                <a:cs typeface="Times New Roman" panose="02020603050405020304" pitchFamily="18" charset="0"/>
              </a:rPr>
              <a:t>3.</a:t>
            </a:r>
            <a:r>
              <a:rPr lang="zh-CN" altLang="zh-CN" sz="2800" dirty="0">
                <a:solidFill>
                  <a:schemeClr val="tx1"/>
                </a:solidFill>
                <a:latin typeface="Times New Roman" panose="02020603050405020304" pitchFamily="18" charset="0"/>
                <a:cs typeface="Times New Roman" panose="02020603050405020304" pitchFamily="18" charset="0"/>
              </a:rPr>
              <a:t>以银行存款偿还所欠供应商账款</a:t>
            </a:r>
            <a:r>
              <a:rPr lang="en-US" altLang="zh-CN" sz="2800" dirty="0">
                <a:solidFill>
                  <a:schemeClr val="tx1"/>
                </a:solidFill>
                <a:latin typeface="Times New Roman" panose="02020603050405020304" pitchFamily="18" charset="0"/>
                <a:cs typeface="Times New Roman" panose="02020603050405020304" pitchFamily="18" charset="0"/>
              </a:rPr>
              <a:t>5</a:t>
            </a:r>
            <a:r>
              <a:rPr lang="zh-CN" altLang="zh-CN" sz="2800" dirty="0">
                <a:solidFill>
                  <a:schemeClr val="tx1"/>
                </a:solidFill>
                <a:latin typeface="Times New Roman" panose="02020603050405020304" pitchFamily="18" charset="0"/>
                <a:cs typeface="Times New Roman" panose="02020603050405020304" pitchFamily="18" charset="0"/>
              </a:rPr>
              <a:t>万元；</a:t>
            </a:r>
          </a:p>
          <a:p>
            <a:pPr algn="just">
              <a:lnSpc>
                <a:spcPct val="90000"/>
              </a:lnSpc>
              <a:buClrTx/>
              <a:buNone/>
            </a:pPr>
            <a:r>
              <a:rPr lang="en-US" altLang="zh-CN" sz="2800" dirty="0">
                <a:solidFill>
                  <a:schemeClr val="tx1"/>
                </a:solidFill>
                <a:latin typeface="Times New Roman" panose="02020603050405020304" pitchFamily="18" charset="0"/>
                <a:cs typeface="Times New Roman" panose="02020603050405020304" pitchFamily="18" charset="0"/>
              </a:rPr>
              <a:t>4.</a:t>
            </a:r>
            <a:r>
              <a:rPr lang="zh-CN" altLang="zh-CN" sz="2800" dirty="0">
                <a:solidFill>
                  <a:schemeClr val="tx1"/>
                </a:solidFill>
                <a:latin typeface="Times New Roman" panose="02020603050405020304" pitchFamily="18" charset="0"/>
                <a:cs typeface="Times New Roman" panose="02020603050405020304" pitchFamily="18" charset="0"/>
              </a:rPr>
              <a:t>收到客户所欠账款</a:t>
            </a:r>
            <a:r>
              <a:rPr lang="en-US" altLang="zh-CN" sz="2800" dirty="0">
                <a:solidFill>
                  <a:schemeClr val="tx1"/>
                </a:solidFill>
                <a:latin typeface="Times New Roman" panose="02020603050405020304" pitchFamily="18" charset="0"/>
                <a:cs typeface="Times New Roman" panose="02020603050405020304" pitchFamily="18" charset="0"/>
              </a:rPr>
              <a:t>8</a:t>
            </a:r>
            <a:r>
              <a:rPr lang="zh-CN" altLang="zh-CN" sz="2800" dirty="0">
                <a:solidFill>
                  <a:schemeClr val="tx1"/>
                </a:solidFill>
                <a:latin typeface="Times New Roman" panose="02020603050405020304" pitchFamily="18" charset="0"/>
                <a:cs typeface="Times New Roman" panose="02020603050405020304" pitchFamily="18" charset="0"/>
              </a:rPr>
              <a:t>万元，存入银行；</a:t>
            </a:r>
          </a:p>
          <a:p>
            <a:pPr algn="just">
              <a:lnSpc>
                <a:spcPct val="90000"/>
              </a:lnSpc>
              <a:buClrTx/>
              <a:buNone/>
            </a:pPr>
            <a:r>
              <a:rPr lang="en-US" altLang="zh-CN" sz="2800" dirty="0">
                <a:solidFill>
                  <a:schemeClr val="tx1"/>
                </a:solidFill>
                <a:latin typeface="Times New Roman" panose="02020603050405020304" pitchFamily="18" charset="0"/>
                <a:cs typeface="Times New Roman" panose="02020603050405020304" pitchFamily="18" charset="0"/>
              </a:rPr>
              <a:t>5.</a:t>
            </a:r>
            <a:r>
              <a:rPr lang="zh-CN" altLang="zh-CN" sz="2800" dirty="0">
                <a:solidFill>
                  <a:schemeClr val="tx1"/>
                </a:solidFill>
                <a:latin typeface="Times New Roman" panose="02020603050405020304" pitchFamily="18" charset="0"/>
                <a:cs typeface="Times New Roman" panose="02020603050405020304" pitchFamily="18" charset="0"/>
              </a:rPr>
              <a:t>将欠银行的长期借款</a:t>
            </a:r>
            <a:r>
              <a:rPr lang="en-US" altLang="zh-CN" sz="2800" dirty="0">
                <a:solidFill>
                  <a:schemeClr val="tx1"/>
                </a:solidFill>
                <a:latin typeface="Times New Roman" panose="02020603050405020304" pitchFamily="18" charset="0"/>
                <a:cs typeface="Times New Roman" panose="02020603050405020304" pitchFamily="18" charset="0"/>
              </a:rPr>
              <a:t>5</a:t>
            </a:r>
            <a:r>
              <a:rPr lang="zh-CN" altLang="zh-CN" sz="2800" dirty="0">
                <a:solidFill>
                  <a:schemeClr val="tx1"/>
                </a:solidFill>
                <a:latin typeface="Times New Roman" panose="02020603050405020304" pitchFamily="18" charset="0"/>
                <a:cs typeface="Times New Roman" panose="02020603050405020304" pitchFamily="18" charset="0"/>
              </a:rPr>
              <a:t>万元转为对企业的投资；</a:t>
            </a:r>
          </a:p>
          <a:p>
            <a:pPr algn="just">
              <a:lnSpc>
                <a:spcPct val="90000"/>
              </a:lnSpc>
              <a:buClrTx/>
              <a:buNone/>
            </a:pPr>
            <a:r>
              <a:rPr lang="en-US" altLang="zh-CN" sz="2800" dirty="0">
                <a:solidFill>
                  <a:schemeClr val="tx1"/>
                </a:solidFill>
                <a:latin typeface="Times New Roman" panose="02020603050405020304" pitchFamily="18" charset="0"/>
                <a:cs typeface="Times New Roman" panose="02020603050405020304" pitchFamily="18" charset="0"/>
              </a:rPr>
              <a:t>6.</a:t>
            </a:r>
            <a:r>
              <a:rPr lang="zh-CN" altLang="zh-CN" sz="2800" dirty="0">
                <a:solidFill>
                  <a:schemeClr val="tx1"/>
                </a:solidFill>
                <a:latin typeface="Times New Roman" panose="02020603050405020304" pitchFamily="18" charset="0"/>
                <a:cs typeface="Times New Roman" panose="02020603050405020304" pitchFamily="18" charset="0"/>
              </a:rPr>
              <a:t>按规定将</a:t>
            </a:r>
            <a:r>
              <a:rPr lang="en-US" altLang="zh-CN" sz="2800" dirty="0">
                <a:solidFill>
                  <a:schemeClr val="tx1"/>
                </a:solidFill>
                <a:latin typeface="Times New Roman" panose="02020603050405020304" pitchFamily="18" charset="0"/>
                <a:cs typeface="Times New Roman" panose="02020603050405020304" pitchFamily="18" charset="0"/>
              </a:rPr>
              <a:t>2</a:t>
            </a:r>
            <a:r>
              <a:rPr lang="zh-CN" altLang="zh-CN" sz="2800" dirty="0">
                <a:solidFill>
                  <a:schemeClr val="tx1"/>
                </a:solidFill>
                <a:latin typeface="Times New Roman" panose="02020603050405020304" pitchFamily="18" charset="0"/>
                <a:cs typeface="Times New Roman" panose="02020603050405020304" pitchFamily="18" charset="0"/>
              </a:rPr>
              <a:t>万元资本公积金转为实收资本。</a:t>
            </a:r>
          </a:p>
          <a:p>
            <a:pPr algn="just">
              <a:lnSpc>
                <a:spcPct val="90000"/>
              </a:lnSpc>
              <a:buClrTx/>
              <a:buNone/>
            </a:pPr>
            <a:r>
              <a:rPr lang="zh-CN" altLang="zh-CN" sz="2800" dirty="0">
                <a:solidFill>
                  <a:schemeClr val="tx1"/>
                </a:solidFill>
                <a:latin typeface="Times New Roman" panose="02020603050405020304" pitchFamily="18" charset="0"/>
                <a:cs typeface="Times New Roman" panose="02020603050405020304" pitchFamily="18" charset="0"/>
              </a:rPr>
              <a:t>要求：根据</a:t>
            </a:r>
            <a:r>
              <a:rPr lang="en-US" altLang="zh-CN" sz="2800" dirty="0">
                <a:solidFill>
                  <a:schemeClr val="tx1"/>
                </a:solidFill>
                <a:latin typeface="Times New Roman" panose="02020603050405020304" pitchFamily="18" charset="0"/>
                <a:cs typeface="Times New Roman" panose="02020603050405020304" pitchFamily="18" charset="0"/>
              </a:rPr>
              <a:t>9</a:t>
            </a:r>
            <a:r>
              <a:rPr lang="zh-CN" altLang="zh-CN" sz="2800" dirty="0">
                <a:solidFill>
                  <a:schemeClr val="tx1"/>
                </a:solidFill>
                <a:latin typeface="Times New Roman" panose="02020603050405020304" pitchFamily="18" charset="0"/>
                <a:cs typeface="Times New Roman" panose="02020603050405020304" pitchFamily="18" charset="0"/>
              </a:rPr>
              <a:t>月份发生的经济业务，</a:t>
            </a:r>
            <a:r>
              <a:rPr lang="zh-CN" altLang="en-US" sz="2800" dirty="0">
                <a:solidFill>
                  <a:schemeClr val="tx1"/>
                </a:solidFill>
                <a:latin typeface="Times New Roman" panose="02020603050405020304" pitchFamily="18" charset="0"/>
                <a:cs typeface="Times New Roman" panose="02020603050405020304" pitchFamily="18" charset="0"/>
              </a:rPr>
              <a:t>编制相关会计分录、登记丁字账并编制发生额和余额试算平衡表</a:t>
            </a:r>
            <a:r>
              <a:rPr lang="zh-CN" altLang="zh-CN" sz="2800" dirty="0">
                <a:solidFill>
                  <a:schemeClr val="tx1"/>
                </a:solidFill>
                <a:latin typeface="Times New Roman" panose="02020603050405020304" pitchFamily="18" charset="0"/>
                <a:cs typeface="Times New Roman" panose="02020603050405020304" pitchFamily="18" charset="0"/>
              </a:rPr>
              <a:t>。</a:t>
            </a:r>
            <a:endParaRPr lang="zh-CN" altLang="zh-CN" sz="2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38513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7D18334-5615-46E8-2C9B-45500FD8293A}"/>
              </a:ext>
            </a:extLst>
          </p:cNvPr>
          <p:cNvSpPr>
            <a:spLocks noGrp="1" noChangeArrowheads="1"/>
          </p:cNvSpPr>
          <p:nvPr>
            <p:ph type="title"/>
          </p:nvPr>
        </p:nvSpPr>
        <p:spPr/>
        <p:txBody>
          <a:bodyPr/>
          <a:lstStyle/>
          <a:p>
            <a:pPr eaLnBrk="1" hangingPunct="1"/>
            <a:r>
              <a:rPr lang="zh-CN" altLang="en-US"/>
              <a:t>流动资产项目</a:t>
            </a:r>
          </a:p>
        </p:txBody>
      </p:sp>
      <p:sp>
        <p:nvSpPr>
          <p:cNvPr id="106499" name="Rectangle 3">
            <a:extLst>
              <a:ext uri="{FF2B5EF4-FFF2-40B4-BE49-F238E27FC236}">
                <a16:creationId xmlns:a16="http://schemas.microsoft.com/office/drawing/2014/main" id="{99E7D459-55D1-0D26-D663-BFDA0E719AB6}"/>
              </a:ext>
            </a:extLst>
          </p:cNvPr>
          <p:cNvSpPr>
            <a:spLocks noGrp="1" noChangeArrowheads="1"/>
          </p:cNvSpPr>
          <p:nvPr>
            <p:ph type="body" idx="1"/>
          </p:nvPr>
        </p:nvSpPr>
        <p:spPr/>
        <p:txBody>
          <a:bodyPr/>
          <a:lstStyle/>
          <a:p>
            <a:pPr eaLnBrk="1" hangingPunct="1"/>
            <a:r>
              <a:rPr lang="zh-CN" altLang="en-US"/>
              <a:t>流动资产项目包括：</a:t>
            </a:r>
          </a:p>
          <a:p>
            <a:pPr lvl="1" eaLnBrk="1" hangingPunct="1"/>
            <a:r>
              <a:rPr lang="zh-CN" altLang="en-US"/>
              <a:t>货币资金</a:t>
            </a:r>
          </a:p>
          <a:p>
            <a:pPr lvl="1" eaLnBrk="1" hangingPunct="1"/>
            <a:r>
              <a:rPr lang="zh-CN" altLang="en-US"/>
              <a:t>交易性金融资产</a:t>
            </a:r>
          </a:p>
          <a:p>
            <a:pPr lvl="1" eaLnBrk="1" hangingPunct="1"/>
            <a:r>
              <a:rPr lang="zh-CN" altLang="en-US"/>
              <a:t>应收账款</a:t>
            </a:r>
          </a:p>
          <a:p>
            <a:pPr lvl="1" eaLnBrk="1" hangingPunct="1"/>
            <a:r>
              <a:rPr lang="zh-CN" altLang="en-US"/>
              <a:t>应收票据</a:t>
            </a:r>
          </a:p>
          <a:p>
            <a:pPr lvl="1" eaLnBrk="1" hangingPunct="1"/>
            <a:r>
              <a:rPr lang="zh-CN" altLang="en-US"/>
              <a:t>预付账款</a:t>
            </a:r>
          </a:p>
          <a:p>
            <a:pPr lvl="1" eaLnBrk="1" hangingPunct="1"/>
            <a:r>
              <a:rPr lang="zh-CN" altLang="en-US"/>
              <a:t>其他应收款项</a:t>
            </a:r>
          </a:p>
          <a:p>
            <a:pPr lvl="1" eaLnBrk="1" hangingPunct="1"/>
            <a:r>
              <a:rPr lang="zh-CN" altLang="en-US"/>
              <a:t>存货</a:t>
            </a:r>
          </a:p>
        </p:txBody>
      </p:sp>
      <p:sp>
        <p:nvSpPr>
          <p:cNvPr id="106500" name="日期占位符 5">
            <a:extLst>
              <a:ext uri="{FF2B5EF4-FFF2-40B4-BE49-F238E27FC236}">
                <a16:creationId xmlns:a16="http://schemas.microsoft.com/office/drawing/2014/main" id="{94A5404E-A476-2E23-FD9E-CDBBBC50E41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fld id="{1753E738-1F72-4938-A1F3-90BD0BB8EC79}" type="datetime1">
              <a:rPr lang="zh-CN" altLang="en-US" b="0" smtClean="0">
                <a:solidFill>
                  <a:schemeClr val="tx1"/>
                </a:solidFill>
                <a:latin typeface="Arial" panose="020B0604020202020204" pitchFamily="34" charset="0"/>
                <a:ea typeface="宋体" panose="02010600030101010101" pitchFamily="2" charset="-122"/>
              </a:rPr>
              <a:pPr/>
              <a:t>2022/10/3</a:t>
            </a:fld>
            <a:endParaRPr lang="en-US" altLang="zh-CN" b="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46FD0EF1-7021-760C-46F4-5E4EA2253F77}"/>
              </a:ext>
            </a:extLst>
          </p:cNvPr>
          <p:cNvSpPr>
            <a:spLocks noGrp="1" noChangeArrowheads="1"/>
          </p:cNvSpPr>
          <p:nvPr>
            <p:ph type="title"/>
          </p:nvPr>
        </p:nvSpPr>
        <p:spPr/>
        <p:txBody>
          <a:bodyPr/>
          <a:lstStyle/>
          <a:p>
            <a:pPr eaLnBrk="1" hangingPunct="1"/>
            <a:r>
              <a:rPr lang="zh-CN" altLang="en-US"/>
              <a:t>货币资金</a:t>
            </a:r>
          </a:p>
        </p:txBody>
      </p:sp>
      <p:sp>
        <p:nvSpPr>
          <p:cNvPr id="107523" name="Rectangle 3">
            <a:extLst>
              <a:ext uri="{FF2B5EF4-FFF2-40B4-BE49-F238E27FC236}">
                <a16:creationId xmlns:a16="http://schemas.microsoft.com/office/drawing/2014/main" id="{405F5EF0-A90A-32DB-9B42-992E821EE4E1}"/>
              </a:ext>
            </a:extLst>
          </p:cNvPr>
          <p:cNvSpPr>
            <a:spLocks noGrp="1" noChangeArrowheads="1"/>
          </p:cNvSpPr>
          <p:nvPr>
            <p:ph type="body" idx="1"/>
          </p:nvPr>
        </p:nvSpPr>
        <p:spPr/>
        <p:txBody>
          <a:bodyPr/>
          <a:lstStyle/>
          <a:p>
            <a:pPr eaLnBrk="1" hangingPunct="1"/>
            <a:r>
              <a:rPr lang="zh-CN" altLang="en-US"/>
              <a:t>货币资金</a:t>
            </a:r>
          </a:p>
          <a:p>
            <a:pPr lvl="1" eaLnBrk="1" hangingPunct="1"/>
            <a:r>
              <a:rPr lang="zh-CN" altLang="en-US"/>
              <a:t>库存现金</a:t>
            </a:r>
          </a:p>
          <a:p>
            <a:pPr lvl="1" eaLnBrk="1" hangingPunct="1"/>
            <a:r>
              <a:rPr lang="zh-CN" altLang="en-US"/>
              <a:t>银行存款</a:t>
            </a:r>
          </a:p>
          <a:p>
            <a:pPr lvl="1" eaLnBrk="1" hangingPunct="1"/>
            <a:r>
              <a:rPr lang="zh-CN" altLang="en-US"/>
              <a:t>其他货币资金</a:t>
            </a:r>
          </a:p>
          <a:p>
            <a:pPr lvl="2" eaLnBrk="1" hangingPunct="1"/>
            <a:r>
              <a:rPr lang="zh-CN" altLang="en-US"/>
              <a:t>银行汇票</a:t>
            </a:r>
          </a:p>
          <a:p>
            <a:pPr lvl="2" eaLnBrk="1" hangingPunct="1"/>
            <a:r>
              <a:rPr lang="zh-CN" altLang="en-US"/>
              <a:t>银行本票</a:t>
            </a:r>
          </a:p>
          <a:p>
            <a:pPr eaLnBrk="1" hangingPunct="1"/>
            <a:endParaRPr lang="zh-CN" altLang="en-US"/>
          </a:p>
        </p:txBody>
      </p:sp>
      <p:sp>
        <p:nvSpPr>
          <p:cNvPr id="107524" name="日期占位符 5">
            <a:extLst>
              <a:ext uri="{FF2B5EF4-FFF2-40B4-BE49-F238E27FC236}">
                <a16:creationId xmlns:a16="http://schemas.microsoft.com/office/drawing/2014/main" id="{220A1F15-F1FA-EAF7-D4AC-DB56F70B4175}"/>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fld id="{C0DD2368-E8F9-4447-9DFC-F3338D00433F}" type="datetime1">
              <a:rPr lang="zh-CN" altLang="en-US" b="0" smtClean="0">
                <a:solidFill>
                  <a:schemeClr val="tx1"/>
                </a:solidFill>
                <a:latin typeface="Arial" panose="020B0604020202020204" pitchFamily="34" charset="0"/>
                <a:ea typeface="宋体" panose="02010600030101010101" pitchFamily="2" charset="-122"/>
              </a:rPr>
              <a:pPr/>
              <a:t>2022/10/3</a:t>
            </a:fld>
            <a:endParaRPr lang="en-US" altLang="zh-CN" b="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CA74C042-EFD2-0FAE-501F-B7EBA63EB6FC}"/>
              </a:ext>
            </a:extLst>
          </p:cNvPr>
          <p:cNvSpPr>
            <a:spLocks noGrp="1" noChangeArrowheads="1"/>
          </p:cNvSpPr>
          <p:nvPr>
            <p:ph type="title"/>
          </p:nvPr>
        </p:nvSpPr>
        <p:spPr/>
        <p:txBody>
          <a:bodyPr/>
          <a:lstStyle/>
          <a:p>
            <a:pPr eaLnBrk="1" hangingPunct="1"/>
            <a:r>
              <a:rPr lang="zh-CN" altLang="en-US"/>
              <a:t>货币资金</a:t>
            </a:r>
          </a:p>
        </p:txBody>
      </p:sp>
      <p:sp>
        <p:nvSpPr>
          <p:cNvPr id="108547" name="Rectangle 3">
            <a:extLst>
              <a:ext uri="{FF2B5EF4-FFF2-40B4-BE49-F238E27FC236}">
                <a16:creationId xmlns:a16="http://schemas.microsoft.com/office/drawing/2014/main" id="{B8E108FA-C076-6EC8-AE5F-7F417B82BC21}"/>
              </a:ext>
            </a:extLst>
          </p:cNvPr>
          <p:cNvSpPr>
            <a:spLocks noGrp="1" noChangeArrowheads="1"/>
          </p:cNvSpPr>
          <p:nvPr>
            <p:ph type="body" idx="1"/>
          </p:nvPr>
        </p:nvSpPr>
        <p:spPr>
          <a:xfrm>
            <a:off x="1847850" y="1600201"/>
            <a:ext cx="8591550" cy="4525963"/>
          </a:xfrm>
        </p:spPr>
        <p:txBody>
          <a:bodyPr/>
          <a:lstStyle/>
          <a:p>
            <a:pPr eaLnBrk="1" hangingPunct="1"/>
            <a:r>
              <a:rPr lang="zh-CN" altLang="en-US" b="1">
                <a:latin typeface="Times New Roman" panose="02020603050405020304" pitchFamily="18" charset="0"/>
                <a:ea typeface="仿宋_GB2312" pitchFamily="49" charset="-122"/>
              </a:rPr>
              <a:t>库存现金</a:t>
            </a:r>
            <a:r>
              <a:rPr lang="zh-CN" altLang="en-US">
                <a:latin typeface="Times New Roman" panose="02020603050405020304" pitchFamily="18" charset="0"/>
                <a:ea typeface="仿宋_GB2312" pitchFamily="49" charset="-122"/>
              </a:rPr>
              <a:t>（</a:t>
            </a:r>
            <a:r>
              <a:rPr lang="en-US" altLang="zh-CN">
                <a:latin typeface="Times New Roman" panose="02020603050405020304" pitchFamily="18" charset="0"/>
                <a:ea typeface="仿宋_GB2312" pitchFamily="49" charset="-122"/>
              </a:rPr>
              <a:t>Cash on hand</a:t>
            </a:r>
            <a:r>
              <a:rPr lang="zh-CN" altLang="en-US">
                <a:latin typeface="Times New Roman" panose="02020603050405020304" pitchFamily="18" charset="0"/>
                <a:ea typeface="仿宋_GB2312" pitchFamily="49" charset="-122"/>
              </a:rPr>
              <a:t>）：企业的库存现金</a:t>
            </a:r>
          </a:p>
          <a:p>
            <a:pPr eaLnBrk="1" hangingPunct="1"/>
            <a:r>
              <a:rPr lang="zh-CN" altLang="en-US" b="1">
                <a:latin typeface="Times New Roman" panose="02020603050405020304" pitchFamily="18" charset="0"/>
                <a:ea typeface="仿宋_GB2312" pitchFamily="49" charset="-122"/>
              </a:rPr>
              <a:t>银行存款</a:t>
            </a:r>
            <a:r>
              <a:rPr lang="zh-CN" altLang="en-US">
                <a:latin typeface="Times New Roman" panose="02020603050405020304" pitchFamily="18" charset="0"/>
                <a:ea typeface="仿宋_GB2312" pitchFamily="49" charset="-122"/>
              </a:rPr>
              <a:t>（</a:t>
            </a:r>
            <a:r>
              <a:rPr lang="en-US" altLang="zh-CN">
                <a:latin typeface="Times New Roman" panose="02020603050405020304" pitchFamily="18" charset="0"/>
                <a:ea typeface="仿宋_GB2312" pitchFamily="49" charset="-122"/>
              </a:rPr>
              <a:t>Cash in bank</a:t>
            </a:r>
            <a:r>
              <a:rPr lang="zh-CN" altLang="en-US">
                <a:latin typeface="Times New Roman" panose="02020603050405020304" pitchFamily="18" charset="0"/>
                <a:ea typeface="仿宋_GB2312" pitchFamily="49" charset="-122"/>
              </a:rPr>
              <a:t>）：企业存入银行或其他金融机构的各种款项</a:t>
            </a:r>
          </a:p>
          <a:p>
            <a:pPr eaLnBrk="1" hangingPunct="1"/>
            <a:endParaRPr lang="zh-CN" altLang="en-US" b="1">
              <a:latin typeface="Times New Roman" panose="02020603050405020304" pitchFamily="18" charset="0"/>
              <a:ea typeface="仿宋_GB2312" pitchFamily="49" charset="-122"/>
            </a:endParaRPr>
          </a:p>
          <a:p>
            <a:pPr eaLnBrk="1" hangingPunct="1"/>
            <a:r>
              <a:rPr lang="zh-CN" altLang="en-US" b="1">
                <a:latin typeface="Times New Roman" panose="02020603050405020304" pitchFamily="18" charset="0"/>
                <a:ea typeface="仿宋_GB2312" pitchFamily="49" charset="-122"/>
              </a:rPr>
              <a:t>库存现金和银行存款可统称为现金</a:t>
            </a:r>
            <a:r>
              <a:rPr lang="zh-CN" altLang="en-US">
                <a:latin typeface="Times New Roman" panose="02020603050405020304" pitchFamily="18" charset="0"/>
                <a:ea typeface="仿宋_GB2312" pitchFamily="49" charset="-122"/>
              </a:rPr>
              <a:t>（</a:t>
            </a:r>
            <a:r>
              <a:rPr lang="en-US" altLang="zh-CN">
                <a:latin typeface="Times New Roman" panose="02020603050405020304" pitchFamily="18" charset="0"/>
                <a:ea typeface="仿宋_GB2312" pitchFamily="49" charset="-122"/>
              </a:rPr>
              <a:t>Cash</a:t>
            </a:r>
            <a:r>
              <a:rPr lang="zh-CN" altLang="en-US">
                <a:latin typeface="Times New Roman" panose="02020603050405020304" pitchFamily="18" charset="0"/>
                <a:ea typeface="仿宋_GB2312" pitchFamily="49" charset="-122"/>
              </a:rPr>
              <a:t>）</a:t>
            </a:r>
          </a:p>
          <a:p>
            <a:pPr eaLnBrk="1" hangingPunct="1"/>
            <a:r>
              <a:rPr lang="zh-CN" altLang="en-US">
                <a:latin typeface="Times New Roman" panose="02020603050405020304" pitchFamily="18" charset="0"/>
                <a:ea typeface="仿宋_GB2312" pitchFamily="49" charset="-122"/>
              </a:rPr>
              <a:t>例如，企业从银行提取现金</a:t>
            </a:r>
            <a:r>
              <a:rPr lang="en-US" altLang="zh-CN">
                <a:latin typeface="Times New Roman" panose="02020603050405020304" pitchFamily="18" charset="0"/>
                <a:ea typeface="仿宋_GB2312" pitchFamily="49" charset="-122"/>
              </a:rPr>
              <a:t>50 000</a:t>
            </a:r>
            <a:r>
              <a:rPr lang="zh-CN" altLang="en-US">
                <a:latin typeface="Times New Roman" panose="02020603050405020304" pitchFamily="18" charset="0"/>
                <a:ea typeface="仿宋_GB2312" pitchFamily="49" charset="-122"/>
              </a:rPr>
              <a:t>元，用于发放工资</a:t>
            </a:r>
          </a:p>
          <a:p>
            <a:pPr eaLnBrk="1" hangingPunct="1"/>
            <a:endParaRPr lang="zh-CN" altLang="en-US">
              <a:latin typeface="Times New Roman" panose="02020603050405020304" pitchFamily="18" charset="0"/>
              <a:ea typeface="仿宋_GB2312" pitchFamily="49" charset="-122"/>
            </a:endParaRPr>
          </a:p>
        </p:txBody>
      </p:sp>
      <p:sp>
        <p:nvSpPr>
          <p:cNvPr id="108548" name="日期占位符 5">
            <a:extLst>
              <a:ext uri="{FF2B5EF4-FFF2-40B4-BE49-F238E27FC236}">
                <a16:creationId xmlns:a16="http://schemas.microsoft.com/office/drawing/2014/main" id="{A0393FBE-5CF5-6718-4F90-E7B35B16F71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fld id="{E2C59338-45EF-4A78-B8BA-A76F8339AC56}" type="datetime1">
              <a:rPr lang="zh-CN" altLang="en-US" b="0" smtClean="0">
                <a:solidFill>
                  <a:schemeClr val="tx1"/>
                </a:solidFill>
                <a:latin typeface="Arial" panose="020B0604020202020204" pitchFamily="34" charset="0"/>
                <a:ea typeface="宋体" panose="02010600030101010101" pitchFamily="2" charset="-122"/>
              </a:rPr>
              <a:pPr/>
              <a:t>2022/10/3</a:t>
            </a:fld>
            <a:endParaRPr lang="en-US" altLang="zh-CN" b="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DD47249-BD62-3541-D0BC-085150E6F0EC}"/>
              </a:ext>
            </a:extLst>
          </p:cNvPr>
          <p:cNvSpPr>
            <a:spLocks noGrp="1" noChangeArrowheads="1"/>
          </p:cNvSpPr>
          <p:nvPr>
            <p:ph type="title"/>
          </p:nvPr>
        </p:nvSpPr>
        <p:spPr/>
        <p:txBody>
          <a:bodyPr/>
          <a:lstStyle/>
          <a:p>
            <a:pPr eaLnBrk="1" hangingPunct="1"/>
            <a:r>
              <a:rPr lang="zh-CN" altLang="en-US" b="1"/>
              <a:t>交易性金融资产</a:t>
            </a:r>
          </a:p>
        </p:txBody>
      </p:sp>
      <p:sp>
        <p:nvSpPr>
          <p:cNvPr id="13315" name="Rectangle 3">
            <a:extLst>
              <a:ext uri="{FF2B5EF4-FFF2-40B4-BE49-F238E27FC236}">
                <a16:creationId xmlns:a16="http://schemas.microsoft.com/office/drawing/2014/main" id="{441CEDA8-A470-38B0-26A5-B4DC9EAB92B2}"/>
              </a:ext>
            </a:extLst>
          </p:cNvPr>
          <p:cNvSpPr>
            <a:spLocks noGrp="1" noChangeArrowheads="1"/>
          </p:cNvSpPr>
          <p:nvPr>
            <p:ph type="body" idx="1"/>
          </p:nvPr>
        </p:nvSpPr>
        <p:spPr>
          <a:xfrm>
            <a:off x="2438400" y="1828800"/>
            <a:ext cx="7772400" cy="3276600"/>
          </a:xfrm>
        </p:spPr>
        <p:txBody>
          <a:bodyPr/>
          <a:lstStyle/>
          <a:p>
            <a:pPr eaLnBrk="1" hangingPunct="1"/>
            <a:r>
              <a:rPr lang="zh-CN" altLang="en-US" b="1">
                <a:latin typeface="Times New Roman" panose="02020603050405020304" pitchFamily="18" charset="0"/>
                <a:ea typeface="仿宋_GB2312" pitchFamily="49" charset="-122"/>
              </a:rPr>
              <a:t>交易性金融资产</a:t>
            </a:r>
            <a:r>
              <a:rPr lang="zh-CN" altLang="en-US">
                <a:latin typeface="Times New Roman" panose="02020603050405020304" pitchFamily="18" charset="0"/>
                <a:ea typeface="仿宋_GB2312" pitchFamily="49" charset="-122"/>
              </a:rPr>
              <a:t>（</a:t>
            </a:r>
            <a:r>
              <a:rPr lang="en-US" altLang="zh-CN">
                <a:latin typeface="Times New Roman" panose="02020603050405020304" pitchFamily="18" charset="0"/>
                <a:ea typeface="仿宋_GB2312" pitchFamily="49" charset="-122"/>
              </a:rPr>
              <a:t>financial assets for trading</a:t>
            </a:r>
            <a:r>
              <a:rPr lang="zh-CN" altLang="en-US">
                <a:latin typeface="Times New Roman" panose="02020603050405020304" pitchFamily="18" charset="0"/>
                <a:ea typeface="仿宋_GB2312" pitchFamily="49" charset="-122"/>
              </a:rPr>
              <a:t>）</a:t>
            </a:r>
          </a:p>
          <a:p>
            <a:pPr eaLnBrk="1" hangingPunct="1"/>
            <a:endParaRPr lang="zh-CN" altLang="en-US">
              <a:latin typeface="Times New Roman" panose="02020603050405020304" pitchFamily="18" charset="0"/>
              <a:ea typeface="仿宋_GB2312" pitchFamily="49" charset="-122"/>
            </a:endParaRPr>
          </a:p>
          <a:p>
            <a:pPr eaLnBrk="1" hangingPunct="1"/>
            <a:r>
              <a:rPr lang="zh-CN" altLang="en-US">
                <a:latin typeface="Times New Roman" panose="02020603050405020304" pitchFamily="18" charset="0"/>
                <a:ea typeface="仿宋_GB2312" pitchFamily="49" charset="-122"/>
              </a:rPr>
              <a:t>例如，企业用银行存款从股票市场上购入</a:t>
            </a:r>
            <a:r>
              <a:rPr lang="en-US" altLang="zh-CN">
                <a:latin typeface="Times New Roman" panose="02020603050405020304" pitchFamily="18" charset="0"/>
                <a:ea typeface="仿宋_GB2312" pitchFamily="49" charset="-122"/>
              </a:rPr>
              <a:t>S</a:t>
            </a:r>
            <a:r>
              <a:rPr lang="zh-CN" altLang="en-US">
                <a:latin typeface="Times New Roman" panose="02020603050405020304" pitchFamily="18" charset="0"/>
                <a:ea typeface="仿宋_GB2312" pitchFamily="49" charset="-122"/>
              </a:rPr>
              <a:t>公司股票</a:t>
            </a:r>
            <a:r>
              <a:rPr lang="en-US" altLang="zh-CN">
                <a:latin typeface="Times New Roman" panose="02020603050405020304" pitchFamily="18" charset="0"/>
                <a:ea typeface="仿宋_GB2312" pitchFamily="49" charset="-122"/>
              </a:rPr>
              <a:t>1 000</a:t>
            </a:r>
            <a:r>
              <a:rPr lang="zh-CN" altLang="en-US">
                <a:latin typeface="Times New Roman" panose="02020603050405020304" pitchFamily="18" charset="0"/>
                <a:ea typeface="仿宋_GB2312" pitchFamily="49" charset="-122"/>
              </a:rPr>
              <a:t>股，每股</a:t>
            </a:r>
            <a:r>
              <a:rPr lang="en-US" altLang="zh-CN">
                <a:latin typeface="Times New Roman" panose="02020603050405020304" pitchFamily="18" charset="0"/>
                <a:ea typeface="仿宋_GB2312" pitchFamily="49" charset="-122"/>
              </a:rPr>
              <a:t>8</a:t>
            </a:r>
            <a:r>
              <a:rPr lang="zh-CN" altLang="en-US">
                <a:latin typeface="Times New Roman" panose="02020603050405020304" pitchFamily="18" charset="0"/>
                <a:ea typeface="仿宋_GB2312" pitchFamily="49" charset="-122"/>
              </a:rPr>
              <a:t>元</a:t>
            </a:r>
          </a:p>
          <a:p>
            <a:pPr eaLnBrk="1" hangingPunct="1"/>
            <a:endParaRPr lang="zh-CN" altLang="en-US">
              <a:latin typeface="Times New Roman" panose="02020603050405020304" pitchFamily="18" charset="0"/>
              <a:ea typeface="仿宋_GB2312" pitchFamily="49" charset="-122"/>
            </a:endParaRPr>
          </a:p>
          <a:p>
            <a:pPr eaLnBrk="1" hangingPunct="1"/>
            <a:endParaRPr lang="zh-CN" altLang="en-US">
              <a:latin typeface="Times New Roman" panose="02020603050405020304" pitchFamily="18" charset="0"/>
              <a:ea typeface="仿宋_GB2312"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EB435C2-5EFC-E286-CBAE-07CE66138F70}"/>
              </a:ext>
            </a:extLst>
          </p:cNvPr>
          <p:cNvSpPr>
            <a:spLocks noGrp="1" noChangeArrowheads="1"/>
          </p:cNvSpPr>
          <p:nvPr>
            <p:ph type="title"/>
          </p:nvPr>
        </p:nvSpPr>
        <p:spPr/>
        <p:txBody>
          <a:bodyPr/>
          <a:lstStyle/>
          <a:p>
            <a:pPr eaLnBrk="1" hangingPunct="1"/>
            <a:r>
              <a:rPr lang="zh-CN" altLang="en-US" b="1"/>
              <a:t>应收账款</a:t>
            </a:r>
          </a:p>
        </p:txBody>
      </p:sp>
      <p:sp>
        <p:nvSpPr>
          <p:cNvPr id="479235" name="Rectangle 3">
            <a:extLst>
              <a:ext uri="{FF2B5EF4-FFF2-40B4-BE49-F238E27FC236}">
                <a16:creationId xmlns:a16="http://schemas.microsoft.com/office/drawing/2014/main" id="{CA8706AE-F84E-F0E5-DBFD-3716D7F9A1DD}"/>
              </a:ext>
            </a:extLst>
          </p:cNvPr>
          <p:cNvSpPr>
            <a:spLocks noGrp="1" noChangeArrowheads="1"/>
          </p:cNvSpPr>
          <p:nvPr>
            <p:ph type="body" idx="1"/>
          </p:nvPr>
        </p:nvSpPr>
        <p:spPr/>
        <p:txBody>
          <a:bodyPr/>
          <a:lstStyle/>
          <a:p>
            <a:pPr eaLnBrk="1" hangingPunct="1">
              <a:lnSpc>
                <a:spcPct val="90000"/>
              </a:lnSpc>
            </a:pPr>
            <a:r>
              <a:rPr lang="zh-CN" altLang="en-US" b="1">
                <a:latin typeface="Times New Roman" panose="02020603050405020304" pitchFamily="18" charset="0"/>
                <a:ea typeface="仿宋_GB2312" pitchFamily="49" charset="-122"/>
              </a:rPr>
              <a:t>应收账款</a:t>
            </a:r>
            <a:r>
              <a:rPr lang="zh-CN" altLang="en-US">
                <a:latin typeface="Times New Roman" panose="02020603050405020304" pitchFamily="18" charset="0"/>
                <a:ea typeface="仿宋_GB2312" pitchFamily="49" charset="-122"/>
              </a:rPr>
              <a:t>（</a:t>
            </a:r>
            <a:r>
              <a:rPr lang="en-US" altLang="zh-CN">
                <a:latin typeface="Times New Roman" panose="02020603050405020304" pitchFamily="18" charset="0"/>
                <a:ea typeface="仿宋_GB2312" pitchFamily="49" charset="-122"/>
              </a:rPr>
              <a:t>Accounts Receivable</a:t>
            </a:r>
            <a:r>
              <a:rPr lang="zh-CN" altLang="en-US">
                <a:latin typeface="Times New Roman" panose="02020603050405020304" pitchFamily="18" charset="0"/>
                <a:ea typeface="仿宋_GB2312" pitchFamily="49" charset="-122"/>
              </a:rPr>
              <a:t>）：企业因</a:t>
            </a:r>
            <a:r>
              <a:rPr lang="zh-CN" altLang="en-US" b="1">
                <a:solidFill>
                  <a:srgbClr val="3333CC"/>
                </a:solidFill>
                <a:latin typeface="Times New Roman" panose="02020603050405020304" pitchFamily="18" charset="0"/>
                <a:ea typeface="仿宋_GB2312" pitchFamily="49" charset="-122"/>
              </a:rPr>
              <a:t>销售商品、提供劳务</a:t>
            </a:r>
            <a:r>
              <a:rPr lang="en-US" altLang="zh-CN" b="1">
                <a:solidFill>
                  <a:srgbClr val="3333CC"/>
                </a:solidFill>
                <a:latin typeface="Times New Roman" panose="02020603050405020304" pitchFamily="18" charset="0"/>
                <a:ea typeface="仿宋_GB2312" pitchFamily="49" charset="-122"/>
              </a:rPr>
              <a:t>/</a:t>
            </a:r>
            <a:r>
              <a:rPr lang="zh-CN" altLang="en-US" b="1">
                <a:solidFill>
                  <a:srgbClr val="3333CC"/>
                </a:solidFill>
                <a:latin typeface="Times New Roman" panose="02020603050405020304" pitchFamily="18" charset="0"/>
                <a:ea typeface="仿宋_GB2312" pitchFamily="49" charset="-122"/>
              </a:rPr>
              <a:t>服务</a:t>
            </a:r>
            <a:r>
              <a:rPr lang="zh-CN" altLang="en-US">
                <a:latin typeface="Times New Roman" panose="02020603050405020304" pitchFamily="18" charset="0"/>
                <a:ea typeface="仿宋_GB2312" pitchFamily="49" charset="-122"/>
              </a:rPr>
              <a:t>等经营活动应收取的款项</a:t>
            </a:r>
          </a:p>
          <a:p>
            <a:pPr eaLnBrk="1" hangingPunct="1">
              <a:lnSpc>
                <a:spcPct val="90000"/>
              </a:lnSpc>
            </a:pPr>
            <a:endParaRPr lang="zh-CN" altLang="en-US">
              <a:latin typeface="Times New Roman" panose="02020603050405020304" pitchFamily="18" charset="0"/>
              <a:ea typeface="仿宋_GB2312" pitchFamily="49" charset="-122"/>
            </a:endParaRPr>
          </a:p>
          <a:p>
            <a:pPr eaLnBrk="1" hangingPunct="1">
              <a:lnSpc>
                <a:spcPct val="90000"/>
              </a:lnSpc>
            </a:pPr>
            <a:r>
              <a:rPr lang="zh-CN" altLang="en-US">
                <a:latin typeface="Times New Roman" panose="02020603050405020304" pitchFamily="18" charset="0"/>
                <a:ea typeface="仿宋_GB2312" pitchFamily="49" charset="-122"/>
              </a:rPr>
              <a:t>例如，企业向乙公司销售商品</a:t>
            </a:r>
            <a:r>
              <a:rPr lang="en-US" altLang="zh-CN">
                <a:latin typeface="Times New Roman" panose="02020603050405020304" pitchFamily="18" charset="0"/>
                <a:ea typeface="仿宋_GB2312" pitchFamily="49" charset="-122"/>
              </a:rPr>
              <a:t>100</a:t>
            </a:r>
            <a:r>
              <a:rPr lang="zh-CN" altLang="en-US">
                <a:latin typeface="Times New Roman" panose="02020603050405020304" pitchFamily="18" charset="0"/>
                <a:ea typeface="仿宋_GB2312" pitchFamily="49" charset="-122"/>
              </a:rPr>
              <a:t>件，每件</a:t>
            </a:r>
            <a:r>
              <a:rPr lang="en-US" altLang="zh-CN">
                <a:latin typeface="Times New Roman" panose="02020603050405020304" pitchFamily="18" charset="0"/>
                <a:ea typeface="仿宋_GB2312" pitchFamily="49" charset="-122"/>
              </a:rPr>
              <a:t>10</a:t>
            </a:r>
            <a:r>
              <a:rPr lang="zh-CN" altLang="en-US">
                <a:latin typeface="Times New Roman" panose="02020603050405020304" pitchFamily="18" charset="0"/>
                <a:ea typeface="仿宋_GB2312" pitchFamily="49" charset="-122"/>
              </a:rPr>
              <a:t>元，款项尚未收到</a:t>
            </a:r>
          </a:p>
          <a:p>
            <a:pPr eaLnBrk="1" hangingPunct="1">
              <a:lnSpc>
                <a:spcPct val="90000"/>
              </a:lnSpc>
            </a:pPr>
            <a:endParaRPr lang="zh-CN" altLang="en-US">
              <a:latin typeface="Times New Roman" panose="02020603050405020304" pitchFamily="18" charset="0"/>
              <a:ea typeface="仿宋_GB2312" pitchFamily="49" charset="-122"/>
            </a:endParaRPr>
          </a:p>
          <a:p>
            <a:pPr eaLnBrk="1" hangingPunct="1">
              <a:lnSpc>
                <a:spcPct val="90000"/>
              </a:lnSpc>
            </a:pPr>
            <a:r>
              <a:rPr lang="zh-CN" altLang="en-US">
                <a:latin typeface="Times New Roman" panose="02020603050405020304" pitchFamily="18" charset="0"/>
                <a:ea typeface="仿宋_GB2312" pitchFamily="49" charset="-122"/>
              </a:rPr>
              <a:t>应收账款一般在多长时间内收回？应收账款金额的大小主要由什么决定？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9235">
                                            <p:txEl>
                                              <p:pRg st="0" end="0"/>
                                            </p:txEl>
                                          </p:spTgt>
                                        </p:tgtEl>
                                        <p:attrNameLst>
                                          <p:attrName>style.visibility</p:attrName>
                                        </p:attrNameLst>
                                      </p:cBhvr>
                                      <p:to>
                                        <p:strVal val="visible"/>
                                      </p:to>
                                    </p:set>
                                    <p:animEffect transition="in" filter="blinds(horizontal)">
                                      <p:cBhvr>
                                        <p:cTn id="7" dur="500"/>
                                        <p:tgtEl>
                                          <p:spTgt spid="4792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9235">
                                            <p:txEl>
                                              <p:pRg st="2" end="2"/>
                                            </p:txEl>
                                          </p:spTgt>
                                        </p:tgtEl>
                                        <p:attrNameLst>
                                          <p:attrName>style.visibility</p:attrName>
                                        </p:attrNameLst>
                                      </p:cBhvr>
                                      <p:to>
                                        <p:strVal val="visible"/>
                                      </p:to>
                                    </p:set>
                                    <p:animEffect transition="in" filter="blinds(horizontal)">
                                      <p:cBhvr>
                                        <p:cTn id="12" dur="500"/>
                                        <p:tgtEl>
                                          <p:spTgt spid="4792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9235">
                                            <p:txEl>
                                              <p:pRg st="4" end="4"/>
                                            </p:txEl>
                                          </p:spTgt>
                                        </p:tgtEl>
                                        <p:attrNameLst>
                                          <p:attrName>style.visibility</p:attrName>
                                        </p:attrNameLst>
                                      </p:cBhvr>
                                      <p:to>
                                        <p:strVal val="visible"/>
                                      </p:to>
                                    </p:set>
                                    <p:animEffect transition="in" filter="blinds(horizontal)">
                                      <p:cBhvr>
                                        <p:cTn id="17" dur="500"/>
                                        <p:tgtEl>
                                          <p:spTgt spid="479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F74DEC5-2A60-27FC-1F3E-69A3731C83FF}"/>
              </a:ext>
            </a:extLst>
          </p:cNvPr>
          <p:cNvSpPr>
            <a:spLocks noGrp="1" noChangeArrowheads="1"/>
          </p:cNvSpPr>
          <p:nvPr>
            <p:ph type="title"/>
          </p:nvPr>
        </p:nvSpPr>
        <p:spPr/>
        <p:txBody>
          <a:bodyPr/>
          <a:lstStyle/>
          <a:p>
            <a:pPr eaLnBrk="1" hangingPunct="1"/>
            <a:r>
              <a:rPr lang="zh-CN" altLang="en-US" b="1"/>
              <a:t>应收票据</a:t>
            </a:r>
          </a:p>
        </p:txBody>
      </p:sp>
      <p:sp>
        <p:nvSpPr>
          <p:cNvPr id="480259" name="Rectangle 3">
            <a:extLst>
              <a:ext uri="{FF2B5EF4-FFF2-40B4-BE49-F238E27FC236}">
                <a16:creationId xmlns:a16="http://schemas.microsoft.com/office/drawing/2014/main" id="{6D1216A2-B4A4-779A-0101-7D343F6645DD}"/>
              </a:ext>
            </a:extLst>
          </p:cNvPr>
          <p:cNvSpPr>
            <a:spLocks noGrp="1" noChangeArrowheads="1"/>
          </p:cNvSpPr>
          <p:nvPr>
            <p:ph type="body" idx="1"/>
          </p:nvPr>
        </p:nvSpPr>
        <p:spPr>
          <a:xfrm>
            <a:off x="1847850" y="1600201"/>
            <a:ext cx="8362950" cy="4525963"/>
          </a:xfrm>
        </p:spPr>
        <p:txBody>
          <a:bodyPr/>
          <a:lstStyle/>
          <a:p>
            <a:pPr eaLnBrk="1" hangingPunct="1">
              <a:lnSpc>
                <a:spcPct val="90000"/>
              </a:lnSpc>
            </a:pPr>
            <a:r>
              <a:rPr lang="zh-CN" altLang="en-US" sz="2800" b="1">
                <a:latin typeface="Times New Roman" panose="02020603050405020304" pitchFamily="18" charset="0"/>
                <a:ea typeface="仿宋_GB2312" pitchFamily="49" charset="-122"/>
              </a:rPr>
              <a:t>应收票据</a:t>
            </a:r>
            <a:r>
              <a:rPr lang="zh-CN" altLang="en-US" sz="2800">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Notes receivable</a:t>
            </a:r>
            <a:r>
              <a:rPr lang="zh-CN" altLang="en-US" sz="2800">
                <a:latin typeface="Times New Roman" panose="02020603050405020304" pitchFamily="18" charset="0"/>
                <a:ea typeface="仿宋_GB2312" pitchFamily="49" charset="-122"/>
              </a:rPr>
              <a:t>）：企业因销售商品、提供劳务等而收到的</a:t>
            </a:r>
            <a:r>
              <a:rPr lang="zh-CN" altLang="en-US" sz="2800" b="1">
                <a:latin typeface="Times New Roman" panose="02020603050405020304" pitchFamily="18" charset="0"/>
                <a:ea typeface="仿宋_GB2312" pitchFamily="49" charset="-122"/>
              </a:rPr>
              <a:t>商业票据</a:t>
            </a:r>
          </a:p>
          <a:p>
            <a:pPr eaLnBrk="1" hangingPunct="1">
              <a:lnSpc>
                <a:spcPct val="90000"/>
              </a:lnSpc>
            </a:pPr>
            <a:endParaRPr lang="zh-CN" altLang="en-US" sz="2800">
              <a:latin typeface="Times New Roman" panose="02020603050405020304" pitchFamily="18" charset="0"/>
              <a:ea typeface="仿宋_GB2312" pitchFamily="49" charset="-122"/>
            </a:endParaRPr>
          </a:p>
          <a:p>
            <a:pPr eaLnBrk="1" hangingPunct="1">
              <a:lnSpc>
                <a:spcPct val="90000"/>
              </a:lnSpc>
            </a:pPr>
            <a:r>
              <a:rPr lang="zh-CN" altLang="en-US" sz="2800">
                <a:latin typeface="Times New Roman" panose="02020603050405020304" pitchFamily="18" charset="0"/>
                <a:ea typeface="仿宋_GB2312" pitchFamily="49" charset="-122"/>
              </a:rPr>
              <a:t>商业票据包括</a:t>
            </a:r>
            <a:r>
              <a:rPr lang="zh-CN" altLang="en-US" sz="2800" b="1">
                <a:latin typeface="Times New Roman" panose="02020603050405020304" pitchFamily="18" charset="0"/>
                <a:ea typeface="仿宋_GB2312" pitchFamily="49" charset="-122"/>
              </a:rPr>
              <a:t>商业承兑汇票</a:t>
            </a:r>
            <a:r>
              <a:rPr lang="zh-CN" altLang="en-US" sz="2800">
                <a:latin typeface="Times New Roman" panose="02020603050405020304" pitchFamily="18" charset="0"/>
                <a:ea typeface="仿宋_GB2312" pitchFamily="49" charset="-122"/>
              </a:rPr>
              <a:t>和</a:t>
            </a:r>
            <a:r>
              <a:rPr lang="zh-CN" altLang="en-US" sz="2800" b="1">
                <a:latin typeface="Times New Roman" panose="02020603050405020304" pitchFamily="18" charset="0"/>
                <a:ea typeface="仿宋_GB2312" pitchFamily="49" charset="-122"/>
              </a:rPr>
              <a:t>银行承兑汇票</a:t>
            </a:r>
          </a:p>
          <a:p>
            <a:pPr eaLnBrk="1" hangingPunct="1">
              <a:lnSpc>
                <a:spcPct val="90000"/>
              </a:lnSpc>
            </a:pPr>
            <a:endParaRPr lang="zh-CN" altLang="en-US" sz="2800">
              <a:latin typeface="Times New Roman" panose="02020603050405020304" pitchFamily="18" charset="0"/>
              <a:ea typeface="仿宋_GB2312" pitchFamily="49" charset="-122"/>
            </a:endParaRPr>
          </a:p>
          <a:p>
            <a:pPr eaLnBrk="1" hangingPunct="1">
              <a:lnSpc>
                <a:spcPct val="90000"/>
              </a:lnSpc>
            </a:pPr>
            <a:r>
              <a:rPr lang="zh-CN" altLang="en-US" sz="2800">
                <a:latin typeface="Times New Roman" panose="02020603050405020304" pitchFamily="18" charset="0"/>
                <a:ea typeface="仿宋_GB2312" pitchFamily="49" charset="-122"/>
              </a:rPr>
              <a:t>例如，企业向乙公司销售商品</a:t>
            </a:r>
            <a:r>
              <a:rPr lang="en-US" altLang="zh-CN" sz="2800">
                <a:latin typeface="Times New Roman" panose="02020603050405020304" pitchFamily="18" charset="0"/>
                <a:ea typeface="仿宋_GB2312" pitchFamily="49" charset="-122"/>
              </a:rPr>
              <a:t>100</a:t>
            </a:r>
            <a:r>
              <a:rPr lang="zh-CN" altLang="en-US" sz="2800">
                <a:latin typeface="Times New Roman" panose="02020603050405020304" pitchFamily="18" charset="0"/>
                <a:ea typeface="仿宋_GB2312" pitchFamily="49" charset="-122"/>
              </a:rPr>
              <a:t>件，每件</a:t>
            </a:r>
            <a:r>
              <a:rPr lang="en-US" altLang="zh-CN" sz="2800">
                <a:latin typeface="Times New Roman" panose="02020603050405020304" pitchFamily="18" charset="0"/>
                <a:ea typeface="仿宋_GB2312" pitchFamily="49" charset="-122"/>
              </a:rPr>
              <a:t>10</a:t>
            </a:r>
            <a:r>
              <a:rPr lang="zh-CN" altLang="en-US" sz="2800">
                <a:latin typeface="Times New Roman" panose="02020603050405020304" pitchFamily="18" charset="0"/>
                <a:ea typeface="仿宋_GB2312" pitchFamily="49" charset="-122"/>
              </a:rPr>
              <a:t>元，乙公司向企业开具</a:t>
            </a:r>
            <a:r>
              <a:rPr lang="zh-CN" altLang="en-US" sz="2800" b="1">
                <a:latin typeface="Times New Roman" panose="02020603050405020304" pitchFamily="18" charset="0"/>
                <a:ea typeface="仿宋_GB2312" pitchFamily="49" charset="-122"/>
              </a:rPr>
              <a:t>商业承兑汇票</a:t>
            </a:r>
            <a:r>
              <a:rPr lang="zh-CN" altLang="en-US" sz="2800">
                <a:latin typeface="Times New Roman" panose="02020603050405020304" pitchFamily="18" charset="0"/>
                <a:ea typeface="仿宋_GB2312" pitchFamily="49" charset="-122"/>
              </a:rPr>
              <a:t>，承诺于</a:t>
            </a:r>
            <a:r>
              <a:rPr lang="en-US" altLang="zh-CN" sz="2800">
                <a:latin typeface="Times New Roman" panose="02020603050405020304" pitchFamily="18" charset="0"/>
                <a:ea typeface="仿宋_GB2312" pitchFamily="49" charset="-122"/>
              </a:rPr>
              <a:t>3</a:t>
            </a:r>
            <a:r>
              <a:rPr lang="zh-CN" altLang="en-US" sz="2800">
                <a:latin typeface="Times New Roman" panose="02020603050405020304" pitchFamily="18" charset="0"/>
                <a:ea typeface="仿宋_GB2312" pitchFamily="49" charset="-122"/>
              </a:rPr>
              <a:t>个月后付款</a:t>
            </a:r>
          </a:p>
          <a:p>
            <a:pPr eaLnBrk="1" hangingPunct="1">
              <a:lnSpc>
                <a:spcPct val="90000"/>
              </a:lnSpc>
            </a:pPr>
            <a:endParaRPr lang="zh-CN" altLang="en-US" sz="2800">
              <a:latin typeface="Times New Roman" panose="02020603050405020304" pitchFamily="18" charset="0"/>
              <a:ea typeface="仿宋_GB2312" pitchFamily="49" charset="-122"/>
            </a:endParaRPr>
          </a:p>
          <a:p>
            <a:pPr eaLnBrk="1" hangingPunct="1">
              <a:lnSpc>
                <a:spcPct val="90000"/>
              </a:lnSpc>
            </a:pPr>
            <a:r>
              <a:rPr lang="zh-CN" altLang="en-US" sz="2800">
                <a:latin typeface="Times New Roman" panose="02020603050405020304" pitchFamily="18" charset="0"/>
                <a:ea typeface="仿宋_GB2312" pitchFamily="49" charset="-122"/>
              </a:rPr>
              <a:t>应收票据通常在多长时间内收回？</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0259">
                                            <p:txEl>
                                              <p:pRg st="0" end="0"/>
                                            </p:txEl>
                                          </p:spTgt>
                                        </p:tgtEl>
                                        <p:attrNameLst>
                                          <p:attrName>style.visibility</p:attrName>
                                        </p:attrNameLst>
                                      </p:cBhvr>
                                      <p:to>
                                        <p:strVal val="visible"/>
                                      </p:to>
                                    </p:set>
                                    <p:animEffect transition="in" filter="blinds(horizontal)">
                                      <p:cBhvr>
                                        <p:cTn id="7" dur="500"/>
                                        <p:tgtEl>
                                          <p:spTgt spid="4802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80259">
                                            <p:txEl>
                                              <p:pRg st="2" end="2"/>
                                            </p:txEl>
                                          </p:spTgt>
                                        </p:tgtEl>
                                        <p:attrNameLst>
                                          <p:attrName>style.visibility</p:attrName>
                                        </p:attrNameLst>
                                      </p:cBhvr>
                                      <p:to>
                                        <p:strVal val="visible"/>
                                      </p:to>
                                    </p:set>
                                    <p:animEffect transition="in" filter="box(in)">
                                      <p:cBhvr>
                                        <p:cTn id="12" dur="500"/>
                                        <p:tgtEl>
                                          <p:spTgt spid="4802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480259">
                                            <p:txEl>
                                              <p:pRg st="4" end="4"/>
                                            </p:txEl>
                                          </p:spTgt>
                                        </p:tgtEl>
                                        <p:attrNameLst>
                                          <p:attrName>style.visibility</p:attrName>
                                        </p:attrNameLst>
                                      </p:cBhvr>
                                      <p:to>
                                        <p:strVal val="visible"/>
                                      </p:to>
                                    </p:set>
                                    <p:animEffect transition="in" filter="diamond(in)">
                                      <p:cBhvr>
                                        <p:cTn id="17" dur="2000"/>
                                        <p:tgtEl>
                                          <p:spTgt spid="48025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nodeType="clickEffect">
                                  <p:stCondLst>
                                    <p:cond delay="0"/>
                                  </p:stCondLst>
                                  <p:childTnLst>
                                    <p:set>
                                      <p:cBhvr>
                                        <p:cTn id="21" dur="1" fill="hold">
                                          <p:stCondLst>
                                            <p:cond delay="0"/>
                                          </p:stCondLst>
                                        </p:cTn>
                                        <p:tgtEl>
                                          <p:spTgt spid="480259">
                                            <p:txEl>
                                              <p:pRg st="6" end="6"/>
                                            </p:txEl>
                                          </p:spTgt>
                                        </p:tgtEl>
                                        <p:attrNameLst>
                                          <p:attrName>style.visibility</p:attrName>
                                        </p:attrNameLst>
                                      </p:cBhvr>
                                      <p:to>
                                        <p:strVal val="visible"/>
                                      </p:to>
                                    </p:set>
                                    <p:animEffect transition="in" filter="diamond(in)">
                                      <p:cBhvr>
                                        <p:cTn id="22" dur="2000"/>
                                        <p:tgtEl>
                                          <p:spTgt spid="4802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348E0DE8-673D-36E4-9A26-531F8FE50939}"/>
              </a:ext>
            </a:extLst>
          </p:cNvPr>
          <p:cNvSpPr>
            <a:spLocks noGrp="1" noChangeArrowheads="1"/>
          </p:cNvSpPr>
          <p:nvPr>
            <p:ph type="title"/>
          </p:nvPr>
        </p:nvSpPr>
        <p:spPr/>
        <p:txBody>
          <a:bodyPr/>
          <a:lstStyle/>
          <a:p>
            <a:pPr eaLnBrk="1" hangingPunct="1"/>
            <a:r>
              <a:rPr lang="zh-CN" altLang="en-US" b="1"/>
              <a:t>预付账款</a:t>
            </a:r>
          </a:p>
        </p:txBody>
      </p:sp>
      <p:sp>
        <p:nvSpPr>
          <p:cNvPr id="368643" name="Rectangle 3">
            <a:extLst>
              <a:ext uri="{FF2B5EF4-FFF2-40B4-BE49-F238E27FC236}">
                <a16:creationId xmlns:a16="http://schemas.microsoft.com/office/drawing/2014/main" id="{E6C8371E-19DB-63F5-8AA8-0A011C97662A}"/>
              </a:ext>
            </a:extLst>
          </p:cNvPr>
          <p:cNvSpPr>
            <a:spLocks noGrp="1" noChangeArrowheads="1"/>
          </p:cNvSpPr>
          <p:nvPr>
            <p:ph type="body" idx="1"/>
          </p:nvPr>
        </p:nvSpPr>
        <p:spPr/>
        <p:txBody>
          <a:bodyPr/>
          <a:lstStyle/>
          <a:p>
            <a:pPr eaLnBrk="1" hangingPunct="1"/>
            <a:r>
              <a:rPr lang="zh-CN" altLang="en-US" b="1">
                <a:latin typeface="Times New Roman" panose="02020603050405020304" pitchFamily="18" charset="0"/>
                <a:ea typeface="仿宋_GB2312" pitchFamily="49" charset="-122"/>
              </a:rPr>
              <a:t>预付账款</a:t>
            </a:r>
            <a:r>
              <a:rPr lang="zh-CN" altLang="en-US">
                <a:latin typeface="Times New Roman" panose="02020603050405020304" pitchFamily="18" charset="0"/>
                <a:ea typeface="仿宋_GB2312" pitchFamily="49" charset="-122"/>
              </a:rPr>
              <a:t>（</a:t>
            </a:r>
            <a:r>
              <a:rPr lang="en-US" altLang="zh-CN">
                <a:latin typeface="Times New Roman" panose="02020603050405020304" pitchFamily="18" charset="0"/>
                <a:ea typeface="仿宋_GB2312" pitchFamily="49" charset="-122"/>
              </a:rPr>
              <a:t>Advances to suppliers</a:t>
            </a:r>
            <a:r>
              <a:rPr lang="zh-CN" altLang="en-US">
                <a:latin typeface="Times New Roman" panose="02020603050405020304" pitchFamily="18" charset="0"/>
                <a:ea typeface="仿宋_GB2312" pitchFamily="49" charset="-122"/>
              </a:rPr>
              <a:t>）：企业按照合同规定预付的款项</a:t>
            </a:r>
          </a:p>
          <a:p>
            <a:pPr eaLnBrk="1" hangingPunct="1"/>
            <a:endParaRPr lang="zh-CN" altLang="en-US">
              <a:latin typeface="Times New Roman" panose="02020603050405020304" pitchFamily="18" charset="0"/>
              <a:ea typeface="仿宋_GB2312" pitchFamily="49" charset="-122"/>
            </a:endParaRPr>
          </a:p>
          <a:p>
            <a:pPr eaLnBrk="1" hangingPunct="1"/>
            <a:r>
              <a:rPr lang="zh-CN" altLang="en-US">
                <a:latin typeface="Times New Roman" panose="02020603050405020304" pitchFamily="18" charset="0"/>
                <a:ea typeface="仿宋_GB2312" pitchFamily="49" charset="-122"/>
              </a:rPr>
              <a:t>什么情况下会出现预付账款？</a:t>
            </a:r>
          </a:p>
          <a:p>
            <a:pPr eaLnBrk="1" hangingPunct="1"/>
            <a:endParaRPr lang="zh-CN" altLang="en-US">
              <a:latin typeface="Times New Roman" panose="02020603050405020304" pitchFamily="18" charset="0"/>
              <a:ea typeface="仿宋_GB2312" pitchFamily="49" charset="-122"/>
            </a:endParaRPr>
          </a:p>
          <a:p>
            <a:pPr eaLnBrk="1" hangingPunct="1"/>
            <a:r>
              <a:rPr lang="zh-CN" altLang="en-US">
                <a:latin typeface="Times New Roman" panose="02020603050405020304" pitchFamily="18" charset="0"/>
                <a:ea typeface="仿宋_GB2312" pitchFamily="49" charset="-122"/>
              </a:rPr>
              <a:t>例如，企业按合同规定向丙公司预付购货款</a:t>
            </a:r>
            <a:r>
              <a:rPr lang="en-US" altLang="zh-CN">
                <a:latin typeface="Times New Roman" panose="02020603050405020304" pitchFamily="18" charset="0"/>
                <a:ea typeface="仿宋_GB2312" pitchFamily="49" charset="-122"/>
              </a:rPr>
              <a:t>10 000</a:t>
            </a:r>
            <a:r>
              <a:rPr lang="zh-CN" altLang="en-US">
                <a:latin typeface="Times New Roman" panose="02020603050405020304" pitchFamily="18" charset="0"/>
                <a:ea typeface="仿宋_GB2312" pitchFamily="49" charset="-122"/>
              </a:rPr>
              <a:t>元</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368643">
                                            <p:txEl>
                                              <p:pRg st="2" end="2"/>
                                            </p:txEl>
                                          </p:spTgt>
                                        </p:tgtEl>
                                        <p:attrNameLst>
                                          <p:attrName>style.visibility</p:attrName>
                                        </p:attrNameLst>
                                      </p:cBhvr>
                                      <p:to>
                                        <p:strVal val="visible"/>
                                      </p:to>
                                    </p:set>
                                    <p:animEffect transition="in" filter="blinds(horizontal)">
                                      <p:cBhvr>
                                        <p:cTn id="13" dur="500"/>
                                        <p:tgtEl>
                                          <p:spTgt spid="36864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68643">
                                            <p:txEl>
                                              <p:pRg st="4" end="4"/>
                                            </p:txEl>
                                          </p:spTgt>
                                        </p:tgtEl>
                                        <p:attrNameLst>
                                          <p:attrName>style.visibility</p:attrName>
                                        </p:attrNameLst>
                                      </p:cBhvr>
                                      <p:to>
                                        <p:strVal val="visible"/>
                                      </p:to>
                                    </p:set>
                                    <p:animEffect transition="in" filter="blinds(horizontal)">
                                      <p:cBhvr>
                                        <p:cTn id="18" dur="500"/>
                                        <p:tgtEl>
                                          <p:spTgt spid="368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27BDD15-293F-1E99-D8F6-C1AA84C78454}"/>
              </a:ext>
            </a:extLst>
          </p:cNvPr>
          <p:cNvSpPr>
            <a:spLocks noGrp="1" noChangeArrowheads="1"/>
          </p:cNvSpPr>
          <p:nvPr>
            <p:ph type="title"/>
          </p:nvPr>
        </p:nvSpPr>
        <p:spPr/>
        <p:txBody>
          <a:bodyPr/>
          <a:lstStyle/>
          <a:p>
            <a:pPr eaLnBrk="1" hangingPunct="1"/>
            <a:r>
              <a:rPr lang="zh-CN" altLang="en-US"/>
              <a:t>其他应收款项</a:t>
            </a:r>
          </a:p>
        </p:txBody>
      </p:sp>
      <p:sp>
        <p:nvSpPr>
          <p:cNvPr id="376835" name="Rectangle 3">
            <a:extLst>
              <a:ext uri="{FF2B5EF4-FFF2-40B4-BE49-F238E27FC236}">
                <a16:creationId xmlns:a16="http://schemas.microsoft.com/office/drawing/2014/main" id="{9E084429-6802-AFFF-4B41-06747D15BBF0}"/>
              </a:ext>
            </a:extLst>
          </p:cNvPr>
          <p:cNvSpPr>
            <a:spLocks noGrp="1" noChangeArrowheads="1"/>
          </p:cNvSpPr>
          <p:nvPr>
            <p:ph type="body" idx="1"/>
          </p:nvPr>
        </p:nvSpPr>
        <p:spPr>
          <a:xfrm>
            <a:off x="1981200" y="1828800"/>
            <a:ext cx="8458200" cy="3810000"/>
          </a:xfrm>
        </p:spPr>
        <p:txBody>
          <a:bodyPr/>
          <a:lstStyle/>
          <a:p>
            <a:pPr eaLnBrk="1" hangingPunct="1"/>
            <a:r>
              <a:rPr lang="zh-CN" altLang="en-US" sz="4000"/>
              <a:t>除上述以外的其他应收款项：</a:t>
            </a:r>
          </a:p>
          <a:p>
            <a:pPr lvl="1" eaLnBrk="1" hangingPunct="1"/>
            <a:r>
              <a:rPr lang="zh-CN" altLang="en-US" b="1">
                <a:latin typeface="仿宋_GB2312" pitchFamily="49" charset="-122"/>
                <a:ea typeface="仿宋_GB2312" pitchFamily="49" charset="-122"/>
              </a:rPr>
              <a:t>应收利息：企业因债券投资而应收取的利息</a:t>
            </a:r>
          </a:p>
          <a:p>
            <a:pPr lvl="1" eaLnBrk="1" hangingPunct="1"/>
            <a:r>
              <a:rPr lang="zh-CN" altLang="en-US" b="1">
                <a:latin typeface="仿宋_GB2312" pitchFamily="49" charset="-122"/>
                <a:ea typeface="仿宋_GB2312" pitchFamily="49" charset="-122"/>
              </a:rPr>
              <a:t>应收股利：企业股票投资而应收取的股利</a:t>
            </a:r>
          </a:p>
          <a:p>
            <a:pPr lvl="1" eaLnBrk="1" hangingPunct="1"/>
            <a:r>
              <a:rPr lang="zh-CN" altLang="en-US" b="1">
                <a:latin typeface="仿宋_GB2312" pitchFamily="49" charset="-122"/>
                <a:ea typeface="仿宋_GB2312" pitchFamily="49" charset="-122"/>
              </a:rPr>
              <a:t>其他应收款：除上述应收款项以外的其他应收款，比如，预支给企业的差旅费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blinds(horizontal)">
                                      <p:cBhvr>
                                        <p:cTn id="7" dur="500"/>
                                        <p:tgtEl>
                                          <p:spTgt spid="376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6835">
                                            <p:txEl>
                                              <p:pRg st="1" end="1"/>
                                            </p:txEl>
                                          </p:spTgt>
                                        </p:tgtEl>
                                        <p:attrNameLst>
                                          <p:attrName>style.visibility</p:attrName>
                                        </p:attrNameLst>
                                      </p:cBhvr>
                                      <p:to>
                                        <p:strVal val="visible"/>
                                      </p:to>
                                    </p:set>
                                    <p:animEffect transition="in" filter="blinds(horizontal)">
                                      <p:cBhvr>
                                        <p:cTn id="12" dur="500"/>
                                        <p:tgtEl>
                                          <p:spTgt spid="37683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76835">
                                            <p:txEl>
                                              <p:pRg st="2" end="2"/>
                                            </p:txEl>
                                          </p:spTgt>
                                        </p:tgtEl>
                                        <p:attrNameLst>
                                          <p:attrName>style.visibility</p:attrName>
                                        </p:attrNameLst>
                                      </p:cBhvr>
                                      <p:to>
                                        <p:strVal val="visible"/>
                                      </p:to>
                                    </p:set>
                                    <p:animEffect transition="in" filter="blinds(horizontal)">
                                      <p:cBhvr>
                                        <p:cTn id="15" dur="500"/>
                                        <p:tgtEl>
                                          <p:spTgt spid="37683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76835">
                                            <p:txEl>
                                              <p:pRg st="3" end="3"/>
                                            </p:txEl>
                                          </p:spTgt>
                                        </p:tgtEl>
                                        <p:attrNameLst>
                                          <p:attrName>style.visibility</p:attrName>
                                        </p:attrNameLst>
                                      </p:cBhvr>
                                      <p:to>
                                        <p:strVal val="visible"/>
                                      </p:to>
                                    </p:set>
                                    <p:animEffect transition="in" filter="blinds(horizontal)">
                                      <p:cBhvr>
                                        <p:cTn id="18" dur="500"/>
                                        <p:tgtEl>
                                          <p:spTgt spid="3768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6" name="Rectangle 1026">
            <a:extLst>
              <a:ext uri="{FF2B5EF4-FFF2-40B4-BE49-F238E27FC236}">
                <a16:creationId xmlns:a16="http://schemas.microsoft.com/office/drawing/2014/main" id="{B0E0EB8F-F331-CD73-A943-B0F65DECBB11}"/>
              </a:ext>
            </a:extLst>
          </p:cNvPr>
          <p:cNvSpPr>
            <a:spLocks noGrp="1" noChangeArrowheads="1"/>
          </p:cNvSpPr>
          <p:nvPr>
            <p:ph type="ctrTitle" idx="4294967295"/>
          </p:nvPr>
        </p:nvSpPr>
        <p:spPr>
          <a:xfrm>
            <a:off x="3071813" y="1125539"/>
            <a:ext cx="5815012" cy="935037"/>
          </a:xfrm>
        </p:spPr>
        <p:txBody>
          <a:bodyPr/>
          <a:lstStyle/>
          <a:p>
            <a:pPr algn="ctr" eaLnBrk="1" hangingPunct="1"/>
            <a:r>
              <a:rPr lang="zh-CN" altLang="en-US" sz="4000" dirty="0">
                <a:solidFill>
                  <a:schemeClr val="tx1"/>
                </a:solidFill>
                <a:latin typeface="微软雅黑" panose="020B0503020204020204" pitchFamily="34" charset="-122"/>
                <a:ea typeface="微软雅黑" panose="020B0503020204020204" pitchFamily="34" charset="-122"/>
              </a:rPr>
              <a:t>第一节  会计循环概述</a:t>
            </a:r>
          </a:p>
        </p:txBody>
      </p:sp>
      <p:pic>
        <p:nvPicPr>
          <p:cNvPr id="26627" name="图片 5">
            <a:extLst>
              <a:ext uri="{FF2B5EF4-FFF2-40B4-BE49-F238E27FC236}">
                <a16:creationId xmlns:a16="http://schemas.microsoft.com/office/drawing/2014/main" id="{4A0487A2-6826-1F26-F87E-DF8BA0045B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95776" y="2997201"/>
            <a:ext cx="395922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8516776-D045-FA27-15DC-9816A7A402E6}"/>
              </a:ext>
            </a:extLst>
          </p:cNvPr>
          <p:cNvSpPr>
            <a:spLocks noGrp="1" noChangeArrowheads="1"/>
          </p:cNvSpPr>
          <p:nvPr>
            <p:ph type="title"/>
          </p:nvPr>
        </p:nvSpPr>
        <p:spPr/>
        <p:txBody>
          <a:bodyPr/>
          <a:lstStyle/>
          <a:p>
            <a:pPr eaLnBrk="1" hangingPunct="1"/>
            <a:r>
              <a:rPr lang="zh-CN" altLang="en-US"/>
              <a:t>存货</a:t>
            </a:r>
          </a:p>
        </p:txBody>
      </p:sp>
      <p:sp>
        <p:nvSpPr>
          <p:cNvPr id="374787" name="Rectangle 3">
            <a:extLst>
              <a:ext uri="{FF2B5EF4-FFF2-40B4-BE49-F238E27FC236}">
                <a16:creationId xmlns:a16="http://schemas.microsoft.com/office/drawing/2014/main" id="{4B062232-D2E6-C0F1-A49A-E38440A91332}"/>
              </a:ext>
            </a:extLst>
          </p:cNvPr>
          <p:cNvSpPr>
            <a:spLocks noGrp="1" noChangeArrowheads="1"/>
          </p:cNvSpPr>
          <p:nvPr>
            <p:ph type="body" idx="1"/>
          </p:nvPr>
        </p:nvSpPr>
        <p:spPr/>
        <p:txBody>
          <a:bodyPr/>
          <a:lstStyle/>
          <a:p>
            <a:pPr eaLnBrk="1" hangingPunct="1"/>
            <a:r>
              <a:rPr lang="zh-CN" altLang="en-US"/>
              <a:t>存货：日常经营中持有以备出售的产成品或商品，在生产过程或劳务过程中耗用的材料和物料等。</a:t>
            </a:r>
          </a:p>
          <a:p>
            <a:pPr eaLnBrk="1" hangingPunct="1"/>
            <a:r>
              <a:rPr lang="zh-CN" altLang="en-US"/>
              <a:t>包括：</a:t>
            </a:r>
          </a:p>
          <a:p>
            <a:pPr lvl="1" eaLnBrk="1" hangingPunct="1"/>
            <a:r>
              <a:rPr lang="zh-CN" altLang="en-US"/>
              <a:t>原材料</a:t>
            </a:r>
          </a:p>
          <a:p>
            <a:pPr lvl="1" eaLnBrk="1" hangingPunct="1"/>
            <a:r>
              <a:rPr lang="zh-CN" altLang="en-US"/>
              <a:t>半成品</a:t>
            </a:r>
            <a:r>
              <a:rPr lang="en-US" altLang="zh-CN"/>
              <a:t>/</a:t>
            </a:r>
            <a:r>
              <a:rPr lang="zh-CN" altLang="en-US"/>
              <a:t>产成品</a:t>
            </a:r>
            <a:r>
              <a:rPr lang="en-US" altLang="zh-CN"/>
              <a:t>/</a:t>
            </a:r>
            <a:r>
              <a:rPr lang="zh-CN" altLang="en-US"/>
              <a:t>库存商品</a:t>
            </a:r>
          </a:p>
          <a:p>
            <a:pPr lvl="1" eaLnBrk="1" hangingPunct="1"/>
            <a:r>
              <a:rPr lang="zh-CN" altLang="en-US"/>
              <a:t>在途物资</a:t>
            </a:r>
          </a:p>
          <a:p>
            <a:pPr lvl="1" eaLnBrk="1" hangingPunct="1"/>
            <a:endParaRPr lang="zh-CN" altLang="en-US"/>
          </a:p>
          <a:p>
            <a:pPr lvl="1"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Effect transition="in" filter="blinds(horizontal)">
                                      <p:cBhvr>
                                        <p:cTn id="7" dur="500"/>
                                        <p:tgtEl>
                                          <p:spTgt spid="374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4787">
                                            <p:txEl>
                                              <p:pRg st="1" end="1"/>
                                            </p:txEl>
                                          </p:spTgt>
                                        </p:tgtEl>
                                        <p:attrNameLst>
                                          <p:attrName>style.visibility</p:attrName>
                                        </p:attrNameLst>
                                      </p:cBhvr>
                                      <p:to>
                                        <p:strVal val="visible"/>
                                      </p:to>
                                    </p:set>
                                    <p:animEffect transition="in" filter="blinds(horizontal)">
                                      <p:cBhvr>
                                        <p:cTn id="12" dur="500"/>
                                        <p:tgtEl>
                                          <p:spTgt spid="37478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74787">
                                            <p:txEl>
                                              <p:pRg st="2" end="2"/>
                                            </p:txEl>
                                          </p:spTgt>
                                        </p:tgtEl>
                                        <p:attrNameLst>
                                          <p:attrName>style.visibility</p:attrName>
                                        </p:attrNameLst>
                                      </p:cBhvr>
                                      <p:to>
                                        <p:strVal val="visible"/>
                                      </p:to>
                                    </p:set>
                                    <p:animEffect transition="in" filter="blinds(horizontal)">
                                      <p:cBhvr>
                                        <p:cTn id="15" dur="500"/>
                                        <p:tgtEl>
                                          <p:spTgt spid="37478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74787">
                                            <p:txEl>
                                              <p:pRg st="3" end="3"/>
                                            </p:txEl>
                                          </p:spTgt>
                                        </p:tgtEl>
                                        <p:attrNameLst>
                                          <p:attrName>style.visibility</p:attrName>
                                        </p:attrNameLst>
                                      </p:cBhvr>
                                      <p:to>
                                        <p:strVal val="visible"/>
                                      </p:to>
                                    </p:set>
                                    <p:animEffect transition="in" filter="blinds(horizontal)">
                                      <p:cBhvr>
                                        <p:cTn id="18" dur="500"/>
                                        <p:tgtEl>
                                          <p:spTgt spid="37478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74787">
                                            <p:txEl>
                                              <p:pRg st="4" end="4"/>
                                            </p:txEl>
                                          </p:spTgt>
                                        </p:tgtEl>
                                        <p:attrNameLst>
                                          <p:attrName>style.visibility</p:attrName>
                                        </p:attrNameLst>
                                      </p:cBhvr>
                                      <p:to>
                                        <p:strVal val="visible"/>
                                      </p:to>
                                    </p:set>
                                    <p:animEffect transition="in" filter="blinds(horizontal)">
                                      <p:cBhvr>
                                        <p:cTn id="21" dur="500"/>
                                        <p:tgtEl>
                                          <p:spTgt spid="3747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7BBAD7F-CC46-0163-3588-F8FE01343331}"/>
              </a:ext>
            </a:extLst>
          </p:cNvPr>
          <p:cNvSpPr>
            <a:spLocks noGrp="1" noChangeArrowheads="1"/>
          </p:cNvSpPr>
          <p:nvPr>
            <p:ph type="title"/>
          </p:nvPr>
        </p:nvSpPr>
        <p:spPr/>
        <p:txBody>
          <a:bodyPr/>
          <a:lstStyle/>
          <a:p>
            <a:pPr eaLnBrk="1" hangingPunct="1"/>
            <a:r>
              <a:rPr lang="zh-CN" altLang="en-US" b="1">
                <a:ea typeface="仿宋_GB2312" pitchFamily="49" charset="-122"/>
              </a:rPr>
              <a:t>库存商品</a:t>
            </a:r>
          </a:p>
        </p:txBody>
      </p:sp>
      <p:sp>
        <p:nvSpPr>
          <p:cNvPr id="370691" name="Rectangle 3">
            <a:extLst>
              <a:ext uri="{FF2B5EF4-FFF2-40B4-BE49-F238E27FC236}">
                <a16:creationId xmlns:a16="http://schemas.microsoft.com/office/drawing/2014/main" id="{DC2BD083-71CD-8DC9-0F02-11BA30CCACE8}"/>
              </a:ext>
            </a:extLst>
          </p:cNvPr>
          <p:cNvSpPr>
            <a:spLocks noGrp="1" noChangeArrowheads="1"/>
          </p:cNvSpPr>
          <p:nvPr>
            <p:ph type="body" idx="1"/>
          </p:nvPr>
        </p:nvSpPr>
        <p:spPr/>
        <p:txBody>
          <a:bodyPr/>
          <a:lstStyle/>
          <a:p>
            <a:pPr eaLnBrk="1" hangingPunct="1"/>
            <a:r>
              <a:rPr lang="zh-CN" altLang="en-US" sz="2800" b="1">
                <a:latin typeface="Times New Roman" panose="02020603050405020304" pitchFamily="18" charset="0"/>
                <a:ea typeface="仿宋_GB2312" pitchFamily="49" charset="-122"/>
              </a:rPr>
              <a:t>库存商品</a:t>
            </a:r>
            <a:r>
              <a:rPr lang="zh-CN" altLang="en-US" sz="2800">
                <a:latin typeface="Times New Roman" panose="02020603050405020304" pitchFamily="18" charset="0"/>
                <a:ea typeface="仿宋_GB2312" pitchFamily="49" charset="-122"/>
              </a:rPr>
              <a:t>（</a:t>
            </a:r>
            <a:r>
              <a:rPr lang="en-US" altLang="zh-CN" sz="2800">
                <a:latin typeface="Times New Roman" panose="02020603050405020304" pitchFamily="18" charset="0"/>
                <a:ea typeface="仿宋_GB2312" pitchFamily="49" charset="-122"/>
              </a:rPr>
              <a:t>Goods on hand</a:t>
            </a:r>
            <a:r>
              <a:rPr lang="zh-CN" altLang="en-US" sz="2800">
                <a:latin typeface="Times New Roman" panose="02020603050405020304" pitchFamily="18" charset="0"/>
                <a:ea typeface="仿宋_GB2312" pitchFamily="49" charset="-122"/>
              </a:rPr>
              <a:t>）：企业库存的各种商品，包括制造企业自己生产的产成品，和商业企业购入的商品</a:t>
            </a:r>
          </a:p>
          <a:p>
            <a:pPr eaLnBrk="1" hangingPunct="1"/>
            <a:endParaRPr lang="zh-CN" altLang="en-US" sz="2800"/>
          </a:p>
          <a:p>
            <a:pPr eaLnBrk="1" hangingPunct="1"/>
            <a:r>
              <a:rPr lang="zh-CN" altLang="en-US" sz="2800">
                <a:latin typeface="Times New Roman" panose="02020603050405020304" pitchFamily="18" charset="0"/>
                <a:ea typeface="仿宋_GB2312" pitchFamily="49" charset="-122"/>
              </a:rPr>
              <a:t>例如，企业本月完工产品</a:t>
            </a:r>
            <a:r>
              <a:rPr lang="en-US" altLang="zh-CN" sz="2800">
                <a:latin typeface="Times New Roman" panose="02020603050405020304" pitchFamily="18" charset="0"/>
                <a:ea typeface="仿宋_GB2312" pitchFamily="49" charset="-122"/>
              </a:rPr>
              <a:t>2 000</a:t>
            </a:r>
            <a:r>
              <a:rPr lang="zh-CN" altLang="en-US" sz="2800">
                <a:latin typeface="Times New Roman" panose="02020603050405020304" pitchFamily="18" charset="0"/>
                <a:ea typeface="仿宋_GB2312" pitchFamily="49" charset="-122"/>
              </a:rPr>
              <a:t>件，完工产品已全部验收入库。企业本月销售产品</a:t>
            </a:r>
            <a:r>
              <a:rPr lang="en-US" altLang="zh-CN" sz="2800">
                <a:latin typeface="Times New Roman" panose="02020603050405020304" pitchFamily="18" charset="0"/>
                <a:ea typeface="仿宋_GB2312" pitchFamily="49" charset="-122"/>
              </a:rPr>
              <a:t>1 500</a:t>
            </a:r>
            <a:r>
              <a:rPr lang="zh-CN" altLang="en-US" sz="2800">
                <a:latin typeface="Times New Roman" panose="02020603050405020304" pitchFamily="18" charset="0"/>
                <a:ea typeface="仿宋_GB2312" pitchFamily="49" charset="-122"/>
              </a:rPr>
              <a:t>件</a:t>
            </a:r>
          </a:p>
          <a:p>
            <a:pPr eaLnBrk="1" hangingPunct="1"/>
            <a:endParaRPr lang="zh-CN" altLang="en-US" sz="2800">
              <a:latin typeface="Times New Roman" panose="02020603050405020304" pitchFamily="18" charset="0"/>
              <a:ea typeface="仿宋_GB2312" pitchFamily="49" charset="-122"/>
            </a:endParaRPr>
          </a:p>
          <a:p>
            <a:pPr eaLnBrk="1" hangingPunct="1"/>
            <a:r>
              <a:rPr lang="zh-CN" altLang="en-US" sz="2800">
                <a:latin typeface="Times New Roman" panose="02020603050405020304" pitchFamily="18" charset="0"/>
                <a:ea typeface="仿宋_GB2312" pitchFamily="49" charset="-122"/>
              </a:rPr>
              <a:t>举例说明某个企业的具体库存商品，如海尔？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Effect transition="in" filter="blinds(horizontal)">
                                      <p:cBhvr>
                                        <p:cTn id="7" dur="500"/>
                                        <p:tgtEl>
                                          <p:spTgt spid="370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0691">
                                            <p:txEl>
                                              <p:pRg st="2" end="2"/>
                                            </p:txEl>
                                          </p:spTgt>
                                        </p:tgtEl>
                                        <p:attrNameLst>
                                          <p:attrName>style.visibility</p:attrName>
                                        </p:attrNameLst>
                                      </p:cBhvr>
                                      <p:to>
                                        <p:strVal val="visible"/>
                                      </p:to>
                                    </p:set>
                                    <p:animEffect transition="in" filter="blinds(horizontal)">
                                      <p:cBhvr>
                                        <p:cTn id="12" dur="500"/>
                                        <p:tgtEl>
                                          <p:spTgt spid="3706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0691">
                                            <p:txEl>
                                              <p:pRg st="4" end="4"/>
                                            </p:txEl>
                                          </p:spTgt>
                                        </p:tgtEl>
                                        <p:attrNameLst>
                                          <p:attrName>style.visibility</p:attrName>
                                        </p:attrNameLst>
                                      </p:cBhvr>
                                      <p:to>
                                        <p:strVal val="visible"/>
                                      </p:to>
                                    </p:set>
                                    <p:animEffect transition="in" filter="blinds(horizontal)">
                                      <p:cBhvr>
                                        <p:cTn id="17" dur="500"/>
                                        <p:tgtEl>
                                          <p:spTgt spid="3706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8B1AFEF-A5FF-F063-18F5-02CF5E8F04C3}"/>
              </a:ext>
            </a:extLst>
          </p:cNvPr>
          <p:cNvSpPr>
            <a:spLocks noGrp="1" noChangeArrowheads="1"/>
          </p:cNvSpPr>
          <p:nvPr>
            <p:ph type="title"/>
          </p:nvPr>
        </p:nvSpPr>
        <p:spPr/>
        <p:txBody>
          <a:bodyPr/>
          <a:lstStyle/>
          <a:p>
            <a:pPr eaLnBrk="1" hangingPunct="1"/>
            <a:r>
              <a:rPr lang="zh-CN" altLang="en-US" b="1">
                <a:ea typeface="仿宋_GB2312" pitchFamily="49" charset="-122"/>
              </a:rPr>
              <a:t>在途物资</a:t>
            </a:r>
          </a:p>
        </p:txBody>
      </p:sp>
      <p:sp>
        <p:nvSpPr>
          <p:cNvPr id="375811" name="Rectangle 3">
            <a:extLst>
              <a:ext uri="{FF2B5EF4-FFF2-40B4-BE49-F238E27FC236}">
                <a16:creationId xmlns:a16="http://schemas.microsoft.com/office/drawing/2014/main" id="{C9E1712F-465A-B5D8-60CE-7B5CF6D949C3}"/>
              </a:ext>
            </a:extLst>
          </p:cNvPr>
          <p:cNvSpPr>
            <a:spLocks noGrp="1" noChangeArrowheads="1"/>
          </p:cNvSpPr>
          <p:nvPr>
            <p:ph type="body" idx="1"/>
          </p:nvPr>
        </p:nvSpPr>
        <p:spPr/>
        <p:txBody>
          <a:bodyPr/>
          <a:lstStyle/>
          <a:p>
            <a:pPr eaLnBrk="1" hangingPunct="1"/>
            <a:r>
              <a:rPr lang="zh-CN" altLang="en-US" b="1">
                <a:latin typeface="Times New Roman" panose="02020603050405020304" pitchFamily="18" charset="0"/>
                <a:ea typeface="仿宋_GB2312" pitchFamily="49" charset="-122"/>
              </a:rPr>
              <a:t>在途物资</a:t>
            </a:r>
            <a:r>
              <a:rPr lang="zh-CN" altLang="en-US">
                <a:latin typeface="Times New Roman" panose="02020603050405020304" pitchFamily="18" charset="0"/>
                <a:ea typeface="仿宋_GB2312" pitchFamily="49" charset="-122"/>
              </a:rPr>
              <a:t>（</a:t>
            </a:r>
            <a:r>
              <a:rPr lang="en-US" altLang="zh-CN">
                <a:latin typeface="Times New Roman" panose="02020603050405020304" pitchFamily="18" charset="0"/>
                <a:ea typeface="仿宋_GB2312" pitchFamily="49" charset="-122"/>
              </a:rPr>
              <a:t>Materials and </a:t>
            </a:r>
            <a:r>
              <a:rPr lang="en-US" altLang="zh-CN">
                <a:latin typeface="Times New Roman" panose="02020603050405020304" pitchFamily="18" charset="0"/>
              </a:rPr>
              <a:t>goods in transit</a:t>
            </a:r>
            <a:r>
              <a:rPr lang="en-US" altLang="zh-CN"/>
              <a:t> </a:t>
            </a:r>
            <a:r>
              <a:rPr lang="zh-CN" altLang="en-US">
                <a:latin typeface="Times New Roman" panose="02020603050405020304" pitchFamily="18" charset="0"/>
                <a:ea typeface="仿宋_GB2312" pitchFamily="49" charset="-122"/>
              </a:rPr>
              <a:t>）：企业已付货款但尚未验收入库的在途材料和商品</a:t>
            </a:r>
          </a:p>
          <a:p>
            <a:pPr eaLnBrk="1" hangingPunct="1"/>
            <a:endParaRPr lang="zh-CN" altLang="en-US">
              <a:latin typeface="Times New Roman" panose="02020603050405020304" pitchFamily="18" charset="0"/>
              <a:ea typeface="仿宋_GB2312" pitchFamily="49" charset="-122"/>
            </a:endParaRPr>
          </a:p>
          <a:p>
            <a:pPr eaLnBrk="1" hangingPunct="1"/>
            <a:r>
              <a:rPr lang="zh-CN" altLang="en-US">
                <a:latin typeface="Times New Roman" panose="02020603050405020304" pitchFamily="18" charset="0"/>
                <a:ea typeface="仿宋_GB2312" pitchFamily="49" charset="-122"/>
              </a:rPr>
              <a:t>例如，</a:t>
            </a:r>
            <a:r>
              <a:rPr lang="en-US" altLang="zh-CN">
                <a:latin typeface="Times New Roman" panose="02020603050405020304" pitchFamily="18" charset="0"/>
                <a:ea typeface="仿宋_GB2312" pitchFamily="49" charset="-122"/>
              </a:rPr>
              <a:t>2007</a:t>
            </a:r>
            <a:r>
              <a:rPr lang="zh-CN" altLang="en-US">
                <a:latin typeface="Times New Roman" panose="02020603050405020304" pitchFamily="18" charset="0"/>
                <a:ea typeface="仿宋_GB2312" pitchFamily="49" charset="-122"/>
              </a:rPr>
              <a:t>年</a:t>
            </a:r>
            <a:r>
              <a:rPr lang="en-US" altLang="zh-CN">
                <a:latin typeface="Times New Roman" panose="02020603050405020304" pitchFamily="18" charset="0"/>
                <a:ea typeface="仿宋_GB2312" pitchFamily="49" charset="-122"/>
              </a:rPr>
              <a:t>7</a:t>
            </a:r>
            <a:r>
              <a:rPr lang="zh-CN" altLang="en-US">
                <a:latin typeface="Times New Roman" panose="02020603050405020304" pitchFamily="18" charset="0"/>
                <a:ea typeface="仿宋_GB2312" pitchFamily="49" charset="-122"/>
              </a:rPr>
              <a:t>月</a:t>
            </a:r>
            <a:r>
              <a:rPr lang="en-US" altLang="zh-CN">
                <a:latin typeface="Times New Roman" panose="02020603050405020304" pitchFamily="18" charset="0"/>
                <a:ea typeface="仿宋_GB2312" pitchFamily="49" charset="-122"/>
              </a:rPr>
              <a:t>1</a:t>
            </a:r>
            <a:r>
              <a:rPr lang="zh-CN" altLang="en-US">
                <a:latin typeface="Times New Roman" panose="02020603050405020304" pitchFamily="18" charset="0"/>
                <a:ea typeface="仿宋_GB2312" pitchFamily="49" charset="-122"/>
              </a:rPr>
              <a:t>日企业购进生产用原材料，价款</a:t>
            </a:r>
            <a:r>
              <a:rPr lang="en-US" altLang="zh-CN">
                <a:latin typeface="Times New Roman" panose="02020603050405020304" pitchFamily="18" charset="0"/>
                <a:ea typeface="仿宋_GB2312" pitchFamily="49" charset="-122"/>
              </a:rPr>
              <a:t>5 000</a:t>
            </a:r>
            <a:r>
              <a:rPr lang="zh-CN" altLang="en-US">
                <a:latin typeface="Times New Roman" panose="02020603050405020304" pitchFamily="18" charset="0"/>
                <a:ea typeface="仿宋_GB2312" pitchFamily="49" charset="-122"/>
              </a:rPr>
              <a:t>元，款项以银行存款支付。材料尚未到达</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blinds(horizontal)">
                                      <p:cBhvr>
                                        <p:cTn id="7" dur="500"/>
                                        <p:tgtEl>
                                          <p:spTgt spid="375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5811">
                                            <p:txEl>
                                              <p:pRg st="2" end="2"/>
                                            </p:txEl>
                                          </p:spTgt>
                                        </p:tgtEl>
                                        <p:attrNameLst>
                                          <p:attrName>style.visibility</p:attrName>
                                        </p:attrNameLst>
                                      </p:cBhvr>
                                      <p:to>
                                        <p:strVal val="visible"/>
                                      </p:to>
                                    </p:set>
                                    <p:animEffect transition="in" filter="blinds(horizontal)">
                                      <p:cBhvr>
                                        <p:cTn id="12" dur="500"/>
                                        <p:tgtEl>
                                          <p:spTgt spid="3758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263CA39-A2FD-2D4B-AC7B-78A5EB56034A}"/>
              </a:ext>
            </a:extLst>
          </p:cNvPr>
          <p:cNvSpPr>
            <a:spLocks noGrp="1" noChangeArrowheads="1"/>
          </p:cNvSpPr>
          <p:nvPr>
            <p:ph type="title"/>
          </p:nvPr>
        </p:nvSpPr>
        <p:spPr/>
        <p:txBody>
          <a:bodyPr/>
          <a:lstStyle/>
          <a:p>
            <a:pPr eaLnBrk="1" hangingPunct="1"/>
            <a:r>
              <a:rPr lang="zh-CN" altLang="en-US"/>
              <a:t>非流动资产项目</a:t>
            </a:r>
          </a:p>
        </p:txBody>
      </p:sp>
      <p:sp>
        <p:nvSpPr>
          <p:cNvPr id="373763" name="Rectangle 3">
            <a:extLst>
              <a:ext uri="{FF2B5EF4-FFF2-40B4-BE49-F238E27FC236}">
                <a16:creationId xmlns:a16="http://schemas.microsoft.com/office/drawing/2014/main" id="{ABA92BE1-F8B0-8783-1AA0-6BFC0EDAA07F}"/>
              </a:ext>
            </a:extLst>
          </p:cNvPr>
          <p:cNvSpPr>
            <a:spLocks noGrp="1" noChangeArrowheads="1"/>
          </p:cNvSpPr>
          <p:nvPr>
            <p:ph type="body" idx="1"/>
          </p:nvPr>
        </p:nvSpPr>
        <p:spPr/>
        <p:txBody>
          <a:bodyPr/>
          <a:lstStyle/>
          <a:p>
            <a:pPr eaLnBrk="1" hangingPunct="1"/>
            <a:r>
              <a:rPr lang="zh-CN" altLang="en-US"/>
              <a:t>非流动资产：指流动资产以外的资产，使用或持有期限通常在</a:t>
            </a:r>
            <a:r>
              <a:rPr lang="en-US" altLang="zh-CN"/>
              <a:t>1</a:t>
            </a:r>
            <a:r>
              <a:rPr lang="zh-CN" altLang="en-US"/>
              <a:t>年以上</a:t>
            </a:r>
          </a:p>
          <a:p>
            <a:pPr lvl="1" eaLnBrk="1" hangingPunct="1"/>
            <a:r>
              <a:rPr lang="zh-CN" altLang="en-US"/>
              <a:t>固定资产</a:t>
            </a:r>
          </a:p>
          <a:p>
            <a:pPr lvl="1" eaLnBrk="1" hangingPunct="1"/>
            <a:r>
              <a:rPr lang="zh-CN" altLang="en-US"/>
              <a:t>无形资产</a:t>
            </a:r>
          </a:p>
          <a:p>
            <a:pPr lvl="1" eaLnBrk="1" hangingPunct="1"/>
            <a:r>
              <a:rPr lang="zh-CN" altLang="en-US"/>
              <a:t>投资性房地产</a:t>
            </a:r>
          </a:p>
          <a:p>
            <a:pPr lvl="1" eaLnBrk="1" hangingPunct="1"/>
            <a:r>
              <a:rPr lang="zh-CN" altLang="en-US"/>
              <a:t>持有至到期投资</a:t>
            </a:r>
            <a:r>
              <a:rPr lang="en-US" altLang="zh-CN"/>
              <a:t>(</a:t>
            </a:r>
            <a:r>
              <a:rPr lang="zh-CN" altLang="en-US"/>
              <a:t>债券投资、定期存单</a:t>
            </a:r>
            <a:r>
              <a:rPr lang="en-US" altLang="zh-CN"/>
              <a:t>)</a:t>
            </a:r>
          </a:p>
          <a:p>
            <a:pPr lvl="1" eaLnBrk="1" hangingPunct="1"/>
            <a:r>
              <a:rPr lang="zh-CN" altLang="en-US"/>
              <a:t>长期股权投资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3763">
                                            <p:txEl>
                                              <p:pRg st="0" end="0"/>
                                            </p:txEl>
                                          </p:spTgt>
                                        </p:tgtEl>
                                        <p:attrNameLst>
                                          <p:attrName>style.visibility</p:attrName>
                                        </p:attrNameLst>
                                      </p:cBhvr>
                                      <p:to>
                                        <p:strVal val="visible"/>
                                      </p:to>
                                    </p:set>
                                    <p:animEffect transition="in" filter="blinds(horizontal)">
                                      <p:cBhvr>
                                        <p:cTn id="7" dur="500"/>
                                        <p:tgtEl>
                                          <p:spTgt spid="3737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3763">
                                            <p:txEl>
                                              <p:pRg st="1" end="1"/>
                                            </p:txEl>
                                          </p:spTgt>
                                        </p:tgtEl>
                                        <p:attrNameLst>
                                          <p:attrName>style.visibility</p:attrName>
                                        </p:attrNameLst>
                                      </p:cBhvr>
                                      <p:to>
                                        <p:strVal val="visible"/>
                                      </p:to>
                                    </p:set>
                                    <p:animEffect transition="in" filter="blinds(horizontal)">
                                      <p:cBhvr>
                                        <p:cTn id="12" dur="500"/>
                                        <p:tgtEl>
                                          <p:spTgt spid="37376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73763">
                                            <p:txEl>
                                              <p:pRg st="2" end="2"/>
                                            </p:txEl>
                                          </p:spTgt>
                                        </p:tgtEl>
                                        <p:attrNameLst>
                                          <p:attrName>style.visibility</p:attrName>
                                        </p:attrNameLst>
                                      </p:cBhvr>
                                      <p:to>
                                        <p:strVal val="visible"/>
                                      </p:to>
                                    </p:set>
                                    <p:animEffect transition="in" filter="blinds(horizontal)">
                                      <p:cBhvr>
                                        <p:cTn id="15" dur="500"/>
                                        <p:tgtEl>
                                          <p:spTgt spid="37376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73763">
                                            <p:txEl>
                                              <p:pRg st="3" end="3"/>
                                            </p:txEl>
                                          </p:spTgt>
                                        </p:tgtEl>
                                        <p:attrNameLst>
                                          <p:attrName>style.visibility</p:attrName>
                                        </p:attrNameLst>
                                      </p:cBhvr>
                                      <p:to>
                                        <p:strVal val="visible"/>
                                      </p:to>
                                    </p:set>
                                    <p:animEffect transition="in" filter="blinds(horizontal)">
                                      <p:cBhvr>
                                        <p:cTn id="18" dur="500"/>
                                        <p:tgtEl>
                                          <p:spTgt spid="37376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73763">
                                            <p:txEl>
                                              <p:pRg st="4" end="4"/>
                                            </p:txEl>
                                          </p:spTgt>
                                        </p:tgtEl>
                                        <p:attrNameLst>
                                          <p:attrName>style.visibility</p:attrName>
                                        </p:attrNameLst>
                                      </p:cBhvr>
                                      <p:to>
                                        <p:strVal val="visible"/>
                                      </p:to>
                                    </p:set>
                                    <p:animEffect transition="in" filter="blinds(horizontal)">
                                      <p:cBhvr>
                                        <p:cTn id="21" dur="500"/>
                                        <p:tgtEl>
                                          <p:spTgt spid="37376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73763">
                                            <p:txEl>
                                              <p:pRg st="5" end="5"/>
                                            </p:txEl>
                                          </p:spTgt>
                                        </p:tgtEl>
                                        <p:attrNameLst>
                                          <p:attrName>style.visibility</p:attrName>
                                        </p:attrNameLst>
                                      </p:cBhvr>
                                      <p:to>
                                        <p:strVal val="visible"/>
                                      </p:to>
                                    </p:set>
                                    <p:animEffect transition="in" filter="blinds(horizontal)">
                                      <p:cBhvr>
                                        <p:cTn id="24" dur="500"/>
                                        <p:tgtEl>
                                          <p:spTgt spid="3737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E8D2968-7B1A-0EE8-FC3B-AF0599313863}"/>
              </a:ext>
            </a:extLst>
          </p:cNvPr>
          <p:cNvSpPr>
            <a:spLocks noGrp="1" noChangeArrowheads="1"/>
          </p:cNvSpPr>
          <p:nvPr>
            <p:ph type="title"/>
          </p:nvPr>
        </p:nvSpPr>
        <p:spPr/>
        <p:txBody>
          <a:bodyPr/>
          <a:lstStyle/>
          <a:p>
            <a:pPr eaLnBrk="1" hangingPunct="1"/>
            <a:r>
              <a:rPr lang="zh-CN" altLang="en-US" b="1"/>
              <a:t>固定资产</a:t>
            </a:r>
          </a:p>
        </p:txBody>
      </p:sp>
      <p:sp>
        <p:nvSpPr>
          <p:cNvPr id="371715" name="Rectangle 3">
            <a:extLst>
              <a:ext uri="{FF2B5EF4-FFF2-40B4-BE49-F238E27FC236}">
                <a16:creationId xmlns:a16="http://schemas.microsoft.com/office/drawing/2014/main" id="{100AFF2D-DBD5-752F-1D8E-4C982AD694D2}"/>
              </a:ext>
            </a:extLst>
          </p:cNvPr>
          <p:cNvSpPr>
            <a:spLocks noGrp="1" noChangeArrowheads="1"/>
          </p:cNvSpPr>
          <p:nvPr>
            <p:ph type="body" idx="1"/>
          </p:nvPr>
        </p:nvSpPr>
        <p:spPr/>
        <p:txBody>
          <a:bodyPr/>
          <a:lstStyle/>
          <a:p>
            <a:pPr eaLnBrk="1" hangingPunct="1"/>
            <a:r>
              <a:rPr lang="zh-CN" altLang="en-US" b="1">
                <a:latin typeface="Times New Roman" panose="02020603050405020304" pitchFamily="18" charset="0"/>
                <a:ea typeface="仿宋_GB2312" pitchFamily="49" charset="-122"/>
              </a:rPr>
              <a:t>固定资产</a:t>
            </a:r>
            <a:r>
              <a:rPr lang="zh-CN" altLang="en-US">
                <a:latin typeface="Times New Roman" panose="02020603050405020304" pitchFamily="18" charset="0"/>
                <a:ea typeface="仿宋_GB2312" pitchFamily="49" charset="-122"/>
              </a:rPr>
              <a:t>（</a:t>
            </a:r>
            <a:r>
              <a:rPr lang="en-US" altLang="zh-CN">
                <a:latin typeface="Times New Roman" panose="02020603050405020304" pitchFamily="18" charset="0"/>
                <a:ea typeface="仿宋_GB2312" pitchFamily="49" charset="-122"/>
              </a:rPr>
              <a:t>Fixed assets</a:t>
            </a:r>
            <a:r>
              <a:rPr lang="zh-CN" altLang="en-US">
                <a:latin typeface="Times New Roman" panose="02020603050405020304" pitchFamily="18" charset="0"/>
                <a:ea typeface="仿宋_GB2312" pitchFamily="49" charset="-122"/>
              </a:rPr>
              <a:t>）：使用年限较长的有形资产。包括建筑物</a:t>
            </a:r>
            <a:r>
              <a:rPr lang="en-US" altLang="zh-CN">
                <a:latin typeface="Times New Roman" panose="02020603050405020304" pitchFamily="18" charset="0"/>
                <a:ea typeface="仿宋_GB2312" pitchFamily="49" charset="-122"/>
              </a:rPr>
              <a:t>(buildings)</a:t>
            </a:r>
            <a:r>
              <a:rPr lang="zh-CN" altLang="en-US">
                <a:latin typeface="Times New Roman" panose="02020603050405020304" pitchFamily="18" charset="0"/>
                <a:ea typeface="仿宋_GB2312" pitchFamily="49" charset="-122"/>
              </a:rPr>
              <a:t>、机器设备</a:t>
            </a:r>
            <a:r>
              <a:rPr lang="en-US" altLang="zh-CN">
                <a:latin typeface="Times New Roman" panose="02020603050405020304" pitchFamily="18" charset="0"/>
                <a:ea typeface="仿宋_GB2312" pitchFamily="49" charset="-122"/>
              </a:rPr>
              <a:t>(equipment)</a:t>
            </a:r>
            <a:r>
              <a:rPr lang="zh-CN" altLang="en-US">
                <a:latin typeface="Times New Roman" panose="02020603050405020304" pitchFamily="18" charset="0"/>
                <a:ea typeface="仿宋_GB2312" pitchFamily="49" charset="-122"/>
              </a:rPr>
              <a:t>和运输工具</a:t>
            </a:r>
            <a:r>
              <a:rPr lang="en-US" altLang="zh-CN">
                <a:latin typeface="Times New Roman" panose="02020603050405020304" pitchFamily="18" charset="0"/>
                <a:ea typeface="仿宋_GB2312" pitchFamily="49" charset="-122"/>
              </a:rPr>
              <a:t>(transportations)</a:t>
            </a:r>
            <a:r>
              <a:rPr lang="zh-CN" altLang="en-US">
                <a:latin typeface="Times New Roman" panose="02020603050405020304" pitchFamily="18" charset="0"/>
                <a:ea typeface="仿宋_GB2312" pitchFamily="49" charset="-122"/>
              </a:rPr>
              <a:t>等</a:t>
            </a:r>
          </a:p>
          <a:p>
            <a:pPr eaLnBrk="1" hangingPunct="1"/>
            <a:endParaRPr lang="zh-CN" altLang="en-US">
              <a:latin typeface="Times New Roman" panose="02020603050405020304" pitchFamily="18" charset="0"/>
              <a:ea typeface="仿宋_GB2312" pitchFamily="49" charset="-122"/>
            </a:endParaRPr>
          </a:p>
          <a:p>
            <a:pPr eaLnBrk="1" hangingPunct="1"/>
            <a:r>
              <a:rPr lang="zh-CN" altLang="en-US">
                <a:latin typeface="Times New Roman" panose="02020603050405020304" pitchFamily="18" charset="0"/>
                <a:ea typeface="仿宋_GB2312" pitchFamily="49" charset="-122"/>
              </a:rPr>
              <a:t>例如，企业本月购入办公大楼一栋，价款</a:t>
            </a:r>
            <a:r>
              <a:rPr lang="en-US" altLang="zh-CN">
                <a:latin typeface="Times New Roman" panose="02020603050405020304" pitchFamily="18" charset="0"/>
                <a:ea typeface="仿宋_GB2312" pitchFamily="49" charset="-122"/>
              </a:rPr>
              <a:t>500</a:t>
            </a:r>
            <a:r>
              <a:rPr lang="zh-CN" altLang="en-US">
                <a:latin typeface="Times New Roman" panose="02020603050405020304" pitchFamily="18" charset="0"/>
                <a:ea typeface="仿宋_GB2312" pitchFamily="49" charset="-122"/>
              </a:rPr>
              <a:t>万元，机器设备一台，价款</a:t>
            </a:r>
            <a:r>
              <a:rPr lang="en-US" altLang="zh-CN">
                <a:latin typeface="Times New Roman" panose="02020603050405020304" pitchFamily="18" charset="0"/>
                <a:ea typeface="仿宋_GB2312" pitchFamily="49" charset="-122"/>
              </a:rPr>
              <a:t>20</a:t>
            </a:r>
            <a:r>
              <a:rPr lang="zh-CN" altLang="en-US">
                <a:latin typeface="Times New Roman" panose="02020603050405020304" pitchFamily="18" charset="0"/>
                <a:ea typeface="仿宋_GB2312" pitchFamily="49" charset="-122"/>
              </a:rPr>
              <a:t>万元，款项以银行存款支付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Effect transition="in" filter="blinds(horizontal)">
                                      <p:cBhvr>
                                        <p:cTn id="7" dur="500"/>
                                        <p:tgtEl>
                                          <p:spTgt spid="371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1715">
                                            <p:txEl>
                                              <p:pRg st="2" end="2"/>
                                            </p:txEl>
                                          </p:spTgt>
                                        </p:tgtEl>
                                        <p:attrNameLst>
                                          <p:attrName>style.visibility</p:attrName>
                                        </p:attrNameLst>
                                      </p:cBhvr>
                                      <p:to>
                                        <p:strVal val="visible"/>
                                      </p:to>
                                    </p:set>
                                    <p:animEffect transition="in" filter="blinds(horizontal)">
                                      <p:cBhvr>
                                        <p:cTn id="12" dur="500"/>
                                        <p:tgtEl>
                                          <p:spTgt spid="371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AD6AA04-51EC-165A-840F-F2EFADF047B0}"/>
              </a:ext>
            </a:extLst>
          </p:cNvPr>
          <p:cNvSpPr>
            <a:spLocks noGrp="1" noChangeArrowheads="1"/>
          </p:cNvSpPr>
          <p:nvPr>
            <p:ph type="title"/>
          </p:nvPr>
        </p:nvSpPr>
        <p:spPr/>
        <p:txBody>
          <a:bodyPr/>
          <a:lstStyle/>
          <a:p>
            <a:pPr eaLnBrk="1" hangingPunct="1"/>
            <a:r>
              <a:rPr lang="zh-CN" altLang="en-US" b="1"/>
              <a:t>无形资产</a:t>
            </a:r>
          </a:p>
        </p:txBody>
      </p:sp>
      <p:sp>
        <p:nvSpPr>
          <p:cNvPr id="372739" name="Rectangle 3">
            <a:extLst>
              <a:ext uri="{FF2B5EF4-FFF2-40B4-BE49-F238E27FC236}">
                <a16:creationId xmlns:a16="http://schemas.microsoft.com/office/drawing/2014/main" id="{5A321FEB-9AFD-E7E2-79B9-F0407151B173}"/>
              </a:ext>
            </a:extLst>
          </p:cNvPr>
          <p:cNvSpPr>
            <a:spLocks noGrp="1" noChangeArrowheads="1"/>
          </p:cNvSpPr>
          <p:nvPr>
            <p:ph type="body" idx="1"/>
          </p:nvPr>
        </p:nvSpPr>
        <p:spPr/>
        <p:txBody>
          <a:bodyPr/>
          <a:lstStyle/>
          <a:p>
            <a:pPr eaLnBrk="1" hangingPunct="1"/>
            <a:r>
              <a:rPr lang="zh-CN" altLang="en-US" b="1">
                <a:latin typeface="Times New Roman" panose="02020603050405020304" pitchFamily="18" charset="0"/>
                <a:ea typeface="仿宋_GB2312" pitchFamily="49" charset="-122"/>
              </a:rPr>
              <a:t>无形资产</a:t>
            </a:r>
            <a:r>
              <a:rPr lang="zh-CN" altLang="en-US">
                <a:latin typeface="Times New Roman" panose="02020603050405020304" pitchFamily="18" charset="0"/>
                <a:ea typeface="仿宋_GB2312" pitchFamily="49" charset="-122"/>
              </a:rPr>
              <a:t>（</a:t>
            </a:r>
            <a:r>
              <a:rPr lang="en-US" altLang="zh-CN">
                <a:latin typeface="Times New Roman" panose="02020603050405020304" pitchFamily="18" charset="0"/>
                <a:ea typeface="仿宋_GB2312" pitchFamily="49" charset="-122"/>
              </a:rPr>
              <a:t>Intangible assets</a:t>
            </a:r>
            <a:r>
              <a:rPr lang="zh-CN" altLang="en-US">
                <a:latin typeface="Times New Roman" panose="02020603050405020304" pitchFamily="18" charset="0"/>
                <a:ea typeface="仿宋_GB2312" pitchFamily="49" charset="-122"/>
              </a:rPr>
              <a:t>）：没有实物形态的资产，如专利权</a:t>
            </a:r>
            <a:r>
              <a:rPr lang="en-US" altLang="zh-CN">
                <a:latin typeface="Times New Roman" panose="02020603050405020304" pitchFamily="18" charset="0"/>
                <a:ea typeface="仿宋_GB2312" pitchFamily="49" charset="-122"/>
              </a:rPr>
              <a:t>(patent rights)</a:t>
            </a:r>
            <a:r>
              <a:rPr lang="zh-CN" altLang="en-US">
                <a:latin typeface="Times New Roman" panose="02020603050405020304" pitchFamily="18" charset="0"/>
                <a:ea typeface="仿宋_GB2312" pitchFamily="49" charset="-122"/>
              </a:rPr>
              <a:t>、商标权</a:t>
            </a:r>
            <a:r>
              <a:rPr lang="en-US" altLang="zh-CN">
                <a:latin typeface="Times New Roman" panose="02020603050405020304" pitchFamily="18" charset="0"/>
                <a:ea typeface="仿宋_GB2312" pitchFamily="49" charset="-122"/>
              </a:rPr>
              <a:t>(brand rights)</a:t>
            </a:r>
            <a:r>
              <a:rPr lang="zh-CN" altLang="en-US">
                <a:latin typeface="Times New Roman" panose="02020603050405020304" pitchFamily="18" charset="0"/>
                <a:ea typeface="仿宋_GB2312" pitchFamily="49" charset="-122"/>
              </a:rPr>
              <a:t>等</a:t>
            </a:r>
          </a:p>
          <a:p>
            <a:pPr eaLnBrk="1" hangingPunct="1"/>
            <a:endParaRPr lang="zh-CN" altLang="en-US">
              <a:latin typeface="Times New Roman" panose="02020603050405020304" pitchFamily="18" charset="0"/>
              <a:ea typeface="仿宋_GB2312" pitchFamily="49" charset="-122"/>
            </a:endParaRPr>
          </a:p>
          <a:p>
            <a:pPr eaLnBrk="1" hangingPunct="1"/>
            <a:r>
              <a:rPr lang="zh-CN" altLang="en-US">
                <a:latin typeface="Times New Roman" panose="02020603050405020304" pitchFamily="18" charset="0"/>
                <a:ea typeface="仿宋_GB2312" pitchFamily="49" charset="-122"/>
              </a:rPr>
              <a:t>例如，企业购入专利权一项，价款</a:t>
            </a:r>
            <a:r>
              <a:rPr lang="en-US" altLang="zh-CN">
                <a:latin typeface="Times New Roman" panose="02020603050405020304" pitchFamily="18" charset="0"/>
                <a:ea typeface="仿宋_GB2312" pitchFamily="49" charset="-122"/>
              </a:rPr>
              <a:t>30</a:t>
            </a:r>
            <a:r>
              <a:rPr lang="zh-CN" altLang="en-US">
                <a:latin typeface="Times New Roman" panose="02020603050405020304" pitchFamily="18" charset="0"/>
                <a:ea typeface="仿宋_GB2312" pitchFamily="49" charset="-122"/>
              </a:rPr>
              <a:t>万元，款项以银行存款支付。</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2739">
                                            <p:txEl>
                                              <p:pRg st="0" end="0"/>
                                            </p:txEl>
                                          </p:spTgt>
                                        </p:tgtEl>
                                        <p:attrNameLst>
                                          <p:attrName>style.visibility</p:attrName>
                                        </p:attrNameLst>
                                      </p:cBhvr>
                                      <p:to>
                                        <p:strVal val="visible"/>
                                      </p:to>
                                    </p:set>
                                    <p:animEffect transition="in" filter="blinds(horizontal)">
                                      <p:cBhvr>
                                        <p:cTn id="7" dur="500"/>
                                        <p:tgtEl>
                                          <p:spTgt spid="372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2739">
                                            <p:txEl>
                                              <p:pRg st="2" end="2"/>
                                            </p:txEl>
                                          </p:spTgt>
                                        </p:tgtEl>
                                        <p:attrNameLst>
                                          <p:attrName>style.visibility</p:attrName>
                                        </p:attrNameLst>
                                      </p:cBhvr>
                                      <p:to>
                                        <p:strVal val="visible"/>
                                      </p:to>
                                    </p:set>
                                    <p:animEffect transition="in" filter="blinds(horizontal)">
                                      <p:cBhvr>
                                        <p:cTn id="12" dur="500"/>
                                        <p:tgtEl>
                                          <p:spTgt spid="3727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Oval 2">
            <a:extLst>
              <a:ext uri="{FF2B5EF4-FFF2-40B4-BE49-F238E27FC236}">
                <a16:creationId xmlns:a16="http://schemas.microsoft.com/office/drawing/2014/main" id="{E9ED3501-F618-CA9E-9A77-2C0BC5F05880}"/>
              </a:ext>
            </a:extLst>
          </p:cNvPr>
          <p:cNvSpPr>
            <a:spLocks noChangeArrowheads="1"/>
          </p:cNvSpPr>
          <p:nvPr/>
        </p:nvSpPr>
        <p:spPr bwMode="auto">
          <a:xfrm>
            <a:off x="8305800" y="3733800"/>
            <a:ext cx="2057400" cy="825500"/>
          </a:xfrm>
          <a:prstGeom prst="ellipse">
            <a:avLst/>
          </a:prstGeom>
          <a:solidFill>
            <a:srgbClr val="114FFB"/>
          </a:solidFill>
          <a:ln w="12700">
            <a:solidFill>
              <a:srgbClr val="414141"/>
            </a:solidFill>
            <a:round/>
            <a:headEnd/>
            <a:tailEnd/>
          </a:ln>
          <a:effectLst>
            <a:outerShdw dist="107763" dir="2700000" algn="ctr" rotWithShape="0">
              <a:srgbClr val="414141"/>
            </a:outerShdw>
          </a:effectLst>
        </p:spPr>
        <p:txBody>
          <a:bodyPr wrap="none" lIns="90488" tIns="44450" rIns="90488" bIns="44450" anchor="ctr"/>
          <a:lstStyle/>
          <a:p>
            <a:pPr algn="ctr">
              <a:defRPr/>
            </a:pPr>
            <a:r>
              <a:rPr lang="zh-CN" altLang="en-US" sz="2400">
                <a:solidFill>
                  <a:srgbClr val="CCFFCC"/>
                </a:solidFill>
                <a:latin typeface="Arial" charset="0"/>
                <a:ea typeface="宋体" pitchFamily="2" charset="-122"/>
              </a:rPr>
              <a:t>无形资产</a:t>
            </a:r>
          </a:p>
        </p:txBody>
      </p:sp>
      <p:sp>
        <p:nvSpPr>
          <p:cNvPr id="362499" name="Oval 3">
            <a:extLst>
              <a:ext uri="{FF2B5EF4-FFF2-40B4-BE49-F238E27FC236}">
                <a16:creationId xmlns:a16="http://schemas.microsoft.com/office/drawing/2014/main" id="{2F5D9803-2837-2FDB-ED6F-BEBD5E06B8AD}"/>
              </a:ext>
            </a:extLst>
          </p:cNvPr>
          <p:cNvSpPr>
            <a:spLocks noChangeArrowheads="1"/>
          </p:cNvSpPr>
          <p:nvPr/>
        </p:nvSpPr>
        <p:spPr bwMode="auto">
          <a:xfrm>
            <a:off x="4953000" y="5486400"/>
            <a:ext cx="2743200" cy="1085850"/>
          </a:xfrm>
          <a:prstGeom prst="ellipse">
            <a:avLst/>
          </a:prstGeom>
          <a:solidFill>
            <a:srgbClr val="339966"/>
          </a:solidFill>
          <a:ln w="12700">
            <a:solidFill>
              <a:srgbClr val="414141"/>
            </a:solidFill>
            <a:round/>
            <a:headEnd/>
            <a:tailEnd/>
          </a:ln>
          <a:effectLst>
            <a:outerShdw dist="107763" dir="2700000" algn="ctr" rotWithShape="0">
              <a:srgbClr val="414141"/>
            </a:outerShdw>
          </a:effectLst>
        </p:spPr>
        <p:txBody>
          <a:bodyPr wrap="none" lIns="90488" tIns="44450" rIns="90488" bIns="44450" anchor="ctr"/>
          <a:lstStyle/>
          <a:p>
            <a:pPr algn="ctr">
              <a:defRPr/>
            </a:pPr>
            <a:r>
              <a:rPr lang="zh-CN" altLang="en-US" sz="2400">
                <a:solidFill>
                  <a:srgbClr val="CCFFCC"/>
                </a:solidFill>
                <a:latin typeface="Arial" charset="0"/>
                <a:ea typeface="宋体" pitchFamily="2" charset="-122"/>
              </a:rPr>
              <a:t>交易性金融资产</a:t>
            </a:r>
          </a:p>
        </p:txBody>
      </p:sp>
      <p:sp>
        <p:nvSpPr>
          <p:cNvPr id="362500" name="Oval 4">
            <a:extLst>
              <a:ext uri="{FF2B5EF4-FFF2-40B4-BE49-F238E27FC236}">
                <a16:creationId xmlns:a16="http://schemas.microsoft.com/office/drawing/2014/main" id="{8233E8CE-9718-0598-D174-E8E0EBE3933F}"/>
              </a:ext>
            </a:extLst>
          </p:cNvPr>
          <p:cNvSpPr>
            <a:spLocks noChangeArrowheads="1"/>
          </p:cNvSpPr>
          <p:nvPr/>
        </p:nvSpPr>
        <p:spPr bwMode="auto">
          <a:xfrm>
            <a:off x="7696200" y="4953000"/>
            <a:ext cx="2133600" cy="901700"/>
          </a:xfrm>
          <a:prstGeom prst="ellipse">
            <a:avLst/>
          </a:prstGeom>
          <a:solidFill>
            <a:srgbClr val="FFFFCC"/>
          </a:solidFill>
          <a:ln w="12700">
            <a:solidFill>
              <a:srgbClr val="414141"/>
            </a:solidFill>
            <a:round/>
            <a:headEnd/>
            <a:tailEnd/>
          </a:ln>
          <a:effectLst>
            <a:outerShdw dist="107763" dir="2700000" algn="ctr" rotWithShape="0">
              <a:srgbClr val="414141"/>
            </a:outerShdw>
          </a:effectLst>
        </p:spPr>
        <p:txBody>
          <a:bodyPr wrap="none" lIns="90488" tIns="44450" rIns="90488" bIns="44450" anchor="ctr"/>
          <a:lstStyle/>
          <a:p>
            <a:pPr algn="ctr">
              <a:defRPr/>
            </a:pPr>
            <a:r>
              <a:rPr lang="zh-CN" altLang="en-US" sz="2400">
                <a:solidFill>
                  <a:srgbClr val="9A2F6F"/>
                </a:solidFill>
                <a:latin typeface="Arial" charset="0"/>
                <a:ea typeface="宋体" pitchFamily="2" charset="-122"/>
              </a:rPr>
              <a:t>固定资产</a:t>
            </a:r>
          </a:p>
        </p:txBody>
      </p:sp>
      <p:sp>
        <p:nvSpPr>
          <p:cNvPr id="362501" name="Oval 5">
            <a:extLst>
              <a:ext uri="{FF2B5EF4-FFF2-40B4-BE49-F238E27FC236}">
                <a16:creationId xmlns:a16="http://schemas.microsoft.com/office/drawing/2014/main" id="{286B8C3A-B500-C7D5-B290-1115BCCF7863}"/>
              </a:ext>
            </a:extLst>
          </p:cNvPr>
          <p:cNvSpPr>
            <a:spLocks noChangeArrowheads="1"/>
          </p:cNvSpPr>
          <p:nvPr/>
        </p:nvSpPr>
        <p:spPr bwMode="auto">
          <a:xfrm>
            <a:off x="4870450" y="1295400"/>
            <a:ext cx="2444750" cy="1066800"/>
          </a:xfrm>
          <a:prstGeom prst="ellipse">
            <a:avLst/>
          </a:prstGeom>
          <a:solidFill>
            <a:srgbClr val="339966"/>
          </a:solidFill>
          <a:ln w="12700">
            <a:solidFill>
              <a:srgbClr val="414141"/>
            </a:solidFill>
            <a:round/>
            <a:headEnd/>
            <a:tailEnd/>
          </a:ln>
          <a:effectLst>
            <a:outerShdw dist="107763" dir="2700000" algn="ctr" rotWithShape="0">
              <a:srgbClr val="414141"/>
            </a:outerShdw>
          </a:effectLst>
        </p:spPr>
        <p:txBody>
          <a:bodyPr wrap="none" lIns="90488" tIns="44450" rIns="90488" bIns="44450" anchor="ctr"/>
          <a:lstStyle/>
          <a:p>
            <a:pPr algn="ctr">
              <a:defRPr/>
            </a:pPr>
            <a:r>
              <a:rPr lang="zh-CN" altLang="en-US" sz="2400">
                <a:solidFill>
                  <a:srgbClr val="CCFFCC"/>
                </a:solidFill>
                <a:latin typeface="Arial" charset="0"/>
                <a:ea typeface="宋体" pitchFamily="2" charset="-122"/>
              </a:rPr>
              <a:t>货币资金</a:t>
            </a:r>
          </a:p>
        </p:txBody>
      </p:sp>
      <p:sp>
        <p:nvSpPr>
          <p:cNvPr id="362502" name="Oval 6">
            <a:extLst>
              <a:ext uri="{FF2B5EF4-FFF2-40B4-BE49-F238E27FC236}">
                <a16:creationId xmlns:a16="http://schemas.microsoft.com/office/drawing/2014/main" id="{0228F33F-EF24-3A9A-3EC1-2EC78F8FCB57}"/>
              </a:ext>
            </a:extLst>
          </p:cNvPr>
          <p:cNvSpPr>
            <a:spLocks noChangeArrowheads="1"/>
          </p:cNvSpPr>
          <p:nvPr/>
        </p:nvSpPr>
        <p:spPr bwMode="auto">
          <a:xfrm>
            <a:off x="1847850" y="3505200"/>
            <a:ext cx="2114550" cy="977900"/>
          </a:xfrm>
          <a:prstGeom prst="ellipse">
            <a:avLst/>
          </a:prstGeom>
          <a:solidFill>
            <a:schemeClr val="accent2"/>
          </a:solidFill>
          <a:ln w="12700">
            <a:solidFill>
              <a:srgbClr val="414141"/>
            </a:solidFill>
            <a:round/>
            <a:headEnd/>
            <a:tailEnd/>
          </a:ln>
          <a:effectLst>
            <a:outerShdw dist="107763" dir="2700000" algn="ctr" rotWithShape="0">
              <a:srgbClr val="414141"/>
            </a:outerShdw>
          </a:effectLst>
        </p:spPr>
        <p:txBody>
          <a:bodyPr lIns="90488" tIns="44450" rIns="90488" bIns="44450" anchor="ctr"/>
          <a:lstStyle/>
          <a:p>
            <a:pPr algn="ctr">
              <a:defRPr/>
            </a:pPr>
            <a:r>
              <a:rPr lang="zh-CN" altLang="en-US" sz="2400">
                <a:latin typeface="Arial" charset="0"/>
                <a:ea typeface="宋体" pitchFamily="2" charset="-122"/>
              </a:rPr>
              <a:t>原材料</a:t>
            </a:r>
          </a:p>
        </p:txBody>
      </p:sp>
      <p:sp>
        <p:nvSpPr>
          <p:cNvPr id="362503" name="Oval 7">
            <a:extLst>
              <a:ext uri="{FF2B5EF4-FFF2-40B4-BE49-F238E27FC236}">
                <a16:creationId xmlns:a16="http://schemas.microsoft.com/office/drawing/2014/main" id="{4C35F9EF-E06C-BD33-0B73-1130CEBF8420}"/>
              </a:ext>
            </a:extLst>
          </p:cNvPr>
          <p:cNvSpPr>
            <a:spLocks noChangeArrowheads="1"/>
          </p:cNvSpPr>
          <p:nvPr/>
        </p:nvSpPr>
        <p:spPr bwMode="auto">
          <a:xfrm>
            <a:off x="2457450" y="5137150"/>
            <a:ext cx="2114550" cy="977900"/>
          </a:xfrm>
          <a:prstGeom prst="ellipse">
            <a:avLst/>
          </a:prstGeom>
          <a:solidFill>
            <a:srgbClr val="114FFB"/>
          </a:solidFill>
          <a:ln w="12700">
            <a:solidFill>
              <a:srgbClr val="414141"/>
            </a:solidFill>
            <a:round/>
            <a:headEnd/>
            <a:tailEnd/>
          </a:ln>
          <a:effectLst>
            <a:outerShdw dist="107763" dir="2700000" algn="ctr" rotWithShape="0">
              <a:srgbClr val="414141"/>
            </a:outerShdw>
          </a:effectLst>
        </p:spPr>
        <p:txBody>
          <a:bodyPr lIns="90488" tIns="44450" rIns="90488" bIns="44450" anchor="ctr"/>
          <a:lstStyle/>
          <a:p>
            <a:pPr algn="ctr">
              <a:defRPr/>
            </a:pPr>
            <a:r>
              <a:rPr lang="zh-CN" altLang="en-US" sz="2400">
                <a:solidFill>
                  <a:srgbClr val="CCFFCC"/>
                </a:solidFill>
                <a:latin typeface="Arial" charset="0"/>
                <a:ea typeface="宋体" pitchFamily="2" charset="-122"/>
              </a:rPr>
              <a:t>库存商品</a:t>
            </a:r>
          </a:p>
        </p:txBody>
      </p:sp>
      <p:sp>
        <p:nvSpPr>
          <p:cNvPr id="362504" name="Oval 8">
            <a:extLst>
              <a:ext uri="{FF2B5EF4-FFF2-40B4-BE49-F238E27FC236}">
                <a16:creationId xmlns:a16="http://schemas.microsoft.com/office/drawing/2014/main" id="{3AE21DB5-C113-AFA9-F9B4-0C962B72E71B}"/>
              </a:ext>
            </a:extLst>
          </p:cNvPr>
          <p:cNvSpPr>
            <a:spLocks noChangeArrowheads="1"/>
          </p:cNvSpPr>
          <p:nvPr/>
        </p:nvSpPr>
        <p:spPr bwMode="auto">
          <a:xfrm>
            <a:off x="7410450" y="1981200"/>
            <a:ext cx="2647950" cy="1092200"/>
          </a:xfrm>
          <a:prstGeom prst="ellipse">
            <a:avLst/>
          </a:prstGeom>
          <a:solidFill>
            <a:schemeClr val="accent2"/>
          </a:solidFill>
          <a:ln w="12700">
            <a:solidFill>
              <a:srgbClr val="414141"/>
            </a:solidFill>
            <a:round/>
            <a:headEnd/>
            <a:tailEnd/>
          </a:ln>
          <a:effectLst>
            <a:outerShdw dist="107763" dir="2700000" algn="ctr" rotWithShape="0">
              <a:srgbClr val="414141"/>
            </a:outerShdw>
          </a:effectLst>
        </p:spPr>
        <p:txBody>
          <a:bodyPr lIns="90488" tIns="44450" rIns="90488" bIns="44450" anchor="ctr"/>
          <a:lstStyle/>
          <a:p>
            <a:pPr algn="ctr">
              <a:defRPr/>
            </a:pPr>
            <a:r>
              <a:rPr lang="zh-CN" altLang="en-US" sz="2400">
                <a:latin typeface="Arial" charset="0"/>
                <a:ea typeface="宋体" pitchFamily="2" charset="-122"/>
              </a:rPr>
              <a:t>应收票据</a:t>
            </a:r>
          </a:p>
        </p:txBody>
      </p:sp>
      <p:sp>
        <p:nvSpPr>
          <p:cNvPr id="362505" name="Oval 9">
            <a:extLst>
              <a:ext uri="{FF2B5EF4-FFF2-40B4-BE49-F238E27FC236}">
                <a16:creationId xmlns:a16="http://schemas.microsoft.com/office/drawing/2014/main" id="{A3873588-C951-C45E-FF46-405C90D74838}"/>
              </a:ext>
            </a:extLst>
          </p:cNvPr>
          <p:cNvSpPr>
            <a:spLocks noChangeArrowheads="1"/>
          </p:cNvSpPr>
          <p:nvPr/>
        </p:nvSpPr>
        <p:spPr bwMode="auto">
          <a:xfrm>
            <a:off x="1847850" y="1981200"/>
            <a:ext cx="2647950" cy="1092200"/>
          </a:xfrm>
          <a:prstGeom prst="ellipse">
            <a:avLst/>
          </a:prstGeom>
          <a:solidFill>
            <a:srgbClr val="FFFFCC"/>
          </a:solidFill>
          <a:ln w="12700">
            <a:solidFill>
              <a:srgbClr val="414141"/>
            </a:solidFill>
            <a:round/>
            <a:headEnd/>
            <a:tailEnd/>
          </a:ln>
          <a:effectLst>
            <a:outerShdw dist="107763" dir="2700000" algn="ctr" rotWithShape="0">
              <a:srgbClr val="414141"/>
            </a:outerShdw>
          </a:effectLst>
        </p:spPr>
        <p:txBody>
          <a:bodyPr lIns="90488" tIns="44450" rIns="90488" bIns="44450" anchor="ctr"/>
          <a:lstStyle/>
          <a:p>
            <a:pPr algn="ctr">
              <a:defRPr/>
            </a:pPr>
            <a:r>
              <a:rPr lang="zh-CN" altLang="en-US" sz="2400">
                <a:solidFill>
                  <a:srgbClr val="9A2F6F"/>
                </a:solidFill>
                <a:latin typeface="Arial" charset="0"/>
                <a:ea typeface="宋体" pitchFamily="2" charset="-122"/>
              </a:rPr>
              <a:t>应收账款</a:t>
            </a:r>
          </a:p>
        </p:txBody>
      </p:sp>
      <p:sp>
        <p:nvSpPr>
          <p:cNvPr id="362506" name="Rectangle 10">
            <a:extLst>
              <a:ext uri="{FF2B5EF4-FFF2-40B4-BE49-F238E27FC236}">
                <a16:creationId xmlns:a16="http://schemas.microsoft.com/office/drawing/2014/main" id="{E058F9B0-494D-B450-4EF8-909585AA26B9}"/>
              </a:ext>
            </a:extLst>
          </p:cNvPr>
          <p:cNvSpPr>
            <a:spLocks noChangeArrowheads="1"/>
          </p:cNvSpPr>
          <p:nvPr/>
        </p:nvSpPr>
        <p:spPr bwMode="auto">
          <a:xfrm>
            <a:off x="4889500" y="2768600"/>
            <a:ext cx="2349500" cy="2133600"/>
          </a:xfrm>
          <a:prstGeom prst="rect">
            <a:avLst/>
          </a:prstGeom>
          <a:solidFill>
            <a:schemeClr val="bg2"/>
          </a:solidFill>
          <a:ln w="12700">
            <a:solidFill>
              <a:srgbClr val="414141"/>
            </a:solidFill>
            <a:miter lim="800000"/>
            <a:headEnd/>
            <a:tailEnd/>
          </a:ln>
          <a:effectLst>
            <a:outerShdw dist="107763" dir="2700000" algn="ctr" rotWithShape="0">
              <a:srgbClr val="414141"/>
            </a:outerShdw>
          </a:effectLst>
        </p:spPr>
        <p:txBody>
          <a:bodyPr lIns="90488" tIns="44450" rIns="90488" bIns="44450" anchor="ctr"/>
          <a:lstStyle/>
          <a:p>
            <a:pPr algn="ctr">
              <a:defRPr/>
            </a:pPr>
            <a:r>
              <a:rPr lang="zh-CN" altLang="en-US" sz="3200">
                <a:solidFill>
                  <a:schemeClr val="bg1"/>
                </a:solidFill>
                <a:latin typeface="Arial" charset="0"/>
                <a:ea typeface="宋体" pitchFamily="2" charset="-122"/>
              </a:rPr>
              <a:t>资产：</a:t>
            </a:r>
          </a:p>
          <a:p>
            <a:pPr algn="ctr">
              <a:defRPr/>
            </a:pPr>
            <a:r>
              <a:rPr lang="zh-CN" altLang="en-US" sz="2800">
                <a:solidFill>
                  <a:schemeClr val="bg1"/>
                </a:solidFill>
                <a:latin typeface="Arial" charset="0"/>
                <a:ea typeface="宋体" pitchFamily="2" charset="-122"/>
              </a:rPr>
              <a:t>企业所拥有的</a:t>
            </a:r>
            <a:r>
              <a:rPr lang="zh-CN" altLang="en-US" sz="2800" u="sng">
                <a:solidFill>
                  <a:schemeClr val="bg1"/>
                </a:solidFill>
                <a:latin typeface="Arial" charset="0"/>
                <a:ea typeface="宋体" pitchFamily="2" charset="-122"/>
              </a:rPr>
              <a:t>资源</a:t>
            </a:r>
            <a:endParaRPr lang="zh-CN" altLang="en-US" sz="2000" u="sng">
              <a:solidFill>
                <a:schemeClr val="bg1"/>
              </a:solidFill>
              <a:latin typeface="Arial" charset="0"/>
              <a:ea typeface="宋体" pitchFamily="2" charset="-122"/>
            </a:endParaRPr>
          </a:p>
        </p:txBody>
      </p:sp>
      <p:sp>
        <p:nvSpPr>
          <p:cNvPr id="96268" name="Line 12">
            <a:extLst>
              <a:ext uri="{FF2B5EF4-FFF2-40B4-BE49-F238E27FC236}">
                <a16:creationId xmlns:a16="http://schemas.microsoft.com/office/drawing/2014/main" id="{7E30F2BA-504C-3CD2-E873-D791363DC191}"/>
              </a:ext>
            </a:extLst>
          </p:cNvPr>
          <p:cNvSpPr>
            <a:spLocks noChangeShapeType="1"/>
          </p:cNvSpPr>
          <p:nvPr/>
        </p:nvSpPr>
        <p:spPr bwMode="auto">
          <a:xfrm flipV="1">
            <a:off x="5943600" y="2362200"/>
            <a:ext cx="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9" name="Line 13">
            <a:extLst>
              <a:ext uri="{FF2B5EF4-FFF2-40B4-BE49-F238E27FC236}">
                <a16:creationId xmlns:a16="http://schemas.microsoft.com/office/drawing/2014/main" id="{13BCA9BB-04BC-6B93-CDA5-BFDA5B5E15DD}"/>
              </a:ext>
            </a:extLst>
          </p:cNvPr>
          <p:cNvSpPr>
            <a:spLocks noChangeShapeType="1"/>
          </p:cNvSpPr>
          <p:nvPr/>
        </p:nvSpPr>
        <p:spPr bwMode="auto">
          <a:xfrm flipH="1" flipV="1">
            <a:off x="4191000" y="2819400"/>
            <a:ext cx="685800" cy="609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0" name="Line 14">
            <a:extLst>
              <a:ext uri="{FF2B5EF4-FFF2-40B4-BE49-F238E27FC236}">
                <a16:creationId xmlns:a16="http://schemas.microsoft.com/office/drawing/2014/main" id="{42863E93-7851-9064-A81D-9B0E870099D2}"/>
              </a:ext>
            </a:extLst>
          </p:cNvPr>
          <p:cNvSpPr>
            <a:spLocks noChangeShapeType="1"/>
          </p:cNvSpPr>
          <p:nvPr/>
        </p:nvSpPr>
        <p:spPr bwMode="auto">
          <a:xfrm flipH="1" flipV="1">
            <a:off x="4038600" y="4191000"/>
            <a:ext cx="685800" cy="76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1" name="Line 15">
            <a:extLst>
              <a:ext uri="{FF2B5EF4-FFF2-40B4-BE49-F238E27FC236}">
                <a16:creationId xmlns:a16="http://schemas.microsoft.com/office/drawing/2014/main" id="{DDA0C555-0CA7-13A9-1316-2B49ADAE7AC7}"/>
              </a:ext>
            </a:extLst>
          </p:cNvPr>
          <p:cNvSpPr>
            <a:spLocks noChangeShapeType="1"/>
          </p:cNvSpPr>
          <p:nvPr/>
        </p:nvSpPr>
        <p:spPr bwMode="auto">
          <a:xfrm flipH="1">
            <a:off x="4419600" y="4876800"/>
            <a:ext cx="533400" cy="457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2" name="Line 16">
            <a:extLst>
              <a:ext uri="{FF2B5EF4-FFF2-40B4-BE49-F238E27FC236}">
                <a16:creationId xmlns:a16="http://schemas.microsoft.com/office/drawing/2014/main" id="{1CA5F4E5-00C5-523D-BE96-E55A10BD9487}"/>
              </a:ext>
            </a:extLst>
          </p:cNvPr>
          <p:cNvSpPr>
            <a:spLocks noChangeShapeType="1"/>
          </p:cNvSpPr>
          <p:nvPr/>
        </p:nvSpPr>
        <p:spPr bwMode="auto">
          <a:xfrm>
            <a:off x="5943600" y="4953000"/>
            <a:ext cx="0" cy="5334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3" name="Line 17">
            <a:extLst>
              <a:ext uri="{FF2B5EF4-FFF2-40B4-BE49-F238E27FC236}">
                <a16:creationId xmlns:a16="http://schemas.microsoft.com/office/drawing/2014/main" id="{28695A9F-3D86-58AD-33C0-4DFE068592F2}"/>
              </a:ext>
            </a:extLst>
          </p:cNvPr>
          <p:cNvSpPr>
            <a:spLocks noChangeShapeType="1"/>
          </p:cNvSpPr>
          <p:nvPr/>
        </p:nvSpPr>
        <p:spPr bwMode="auto">
          <a:xfrm>
            <a:off x="7315200" y="4876800"/>
            <a:ext cx="609600" cy="228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4" name="Line 18">
            <a:extLst>
              <a:ext uri="{FF2B5EF4-FFF2-40B4-BE49-F238E27FC236}">
                <a16:creationId xmlns:a16="http://schemas.microsoft.com/office/drawing/2014/main" id="{456C1302-F379-E696-E46A-5D3BBBD91359}"/>
              </a:ext>
            </a:extLst>
          </p:cNvPr>
          <p:cNvSpPr>
            <a:spLocks noChangeShapeType="1"/>
          </p:cNvSpPr>
          <p:nvPr/>
        </p:nvSpPr>
        <p:spPr bwMode="auto">
          <a:xfrm>
            <a:off x="7315200" y="4114800"/>
            <a:ext cx="9906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5" name="Line 19">
            <a:extLst>
              <a:ext uri="{FF2B5EF4-FFF2-40B4-BE49-F238E27FC236}">
                <a16:creationId xmlns:a16="http://schemas.microsoft.com/office/drawing/2014/main" id="{96F3299D-B57D-3671-7006-5781FAB54472}"/>
              </a:ext>
            </a:extLst>
          </p:cNvPr>
          <p:cNvSpPr>
            <a:spLocks noChangeShapeType="1"/>
          </p:cNvSpPr>
          <p:nvPr/>
        </p:nvSpPr>
        <p:spPr bwMode="auto">
          <a:xfrm flipV="1">
            <a:off x="7315200" y="2895600"/>
            <a:ext cx="304800" cy="76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6" name="日期占位符 21">
            <a:extLst>
              <a:ext uri="{FF2B5EF4-FFF2-40B4-BE49-F238E27FC236}">
                <a16:creationId xmlns:a16="http://schemas.microsoft.com/office/drawing/2014/main" id="{6B99B3DF-2BA6-BC9E-8A27-63060E2BFB2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fld id="{4B356E33-51A3-4F9D-8BAB-B1808F50756E}" type="datetime1">
              <a:rPr lang="zh-CN" altLang="en-US" b="0" smtClean="0">
                <a:solidFill>
                  <a:schemeClr val="tx1"/>
                </a:solidFill>
                <a:latin typeface="Arial" panose="020B0604020202020204" pitchFamily="34" charset="0"/>
                <a:ea typeface="宋体" panose="02010600030101010101" pitchFamily="2" charset="-122"/>
              </a:rPr>
              <a:pPr/>
              <a:t>2022/10/3</a:t>
            </a:fld>
            <a:endParaRPr lang="en-US" altLang="zh-CN" b="0">
              <a:solidFill>
                <a:schemeClr val="tx1"/>
              </a:solidFill>
              <a:latin typeface="Arial" panose="020B0604020202020204" pitchFamily="34" charset="0"/>
              <a:ea typeface="宋体" panose="02010600030101010101" pitchFamily="2" charset="-122"/>
            </a:endParaRPr>
          </a:p>
        </p:txBody>
      </p:sp>
      <p:sp>
        <p:nvSpPr>
          <p:cNvPr id="2" name="标题 1">
            <a:extLst>
              <a:ext uri="{FF2B5EF4-FFF2-40B4-BE49-F238E27FC236}">
                <a16:creationId xmlns:a16="http://schemas.microsoft.com/office/drawing/2014/main" id="{D76D3397-EF5C-9D70-2302-6C41428AE412}"/>
              </a:ext>
            </a:extLst>
          </p:cNvPr>
          <p:cNvSpPr>
            <a:spLocks noGrp="1"/>
          </p:cNvSpPr>
          <p:nvPr>
            <p:ph type="title"/>
          </p:nvPr>
        </p:nvSpPr>
        <p:spPr/>
        <p:txBody>
          <a:bodyPr/>
          <a:lstStyle/>
          <a:p>
            <a:endParaRPr lang="zh-CN" altLang="en-US"/>
          </a:p>
        </p:txBody>
      </p:sp>
    </p:spTree>
  </p:cSld>
  <p:clrMapOvr>
    <a:masterClrMapping/>
  </p:clrMapOvr>
  <p:transition spd="med">
    <p:checke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62501"/>
                                        </p:tgtEl>
                                        <p:attrNameLst>
                                          <p:attrName>style.visibility</p:attrName>
                                        </p:attrNameLst>
                                      </p:cBhvr>
                                      <p:to>
                                        <p:strVal val="visible"/>
                                      </p:to>
                                    </p:set>
                                    <p:anim calcmode="lin" valueType="num">
                                      <p:cBhvr>
                                        <p:cTn id="7" dur="500" fill="hold"/>
                                        <p:tgtEl>
                                          <p:spTgt spid="362501"/>
                                        </p:tgtEl>
                                        <p:attrNameLst>
                                          <p:attrName>ppt_w</p:attrName>
                                        </p:attrNameLst>
                                      </p:cBhvr>
                                      <p:tavLst>
                                        <p:tav tm="0">
                                          <p:val>
                                            <p:fltVal val="0"/>
                                          </p:val>
                                        </p:tav>
                                        <p:tav tm="100000">
                                          <p:val>
                                            <p:strVal val="#ppt_w"/>
                                          </p:val>
                                        </p:tav>
                                      </p:tavLst>
                                    </p:anim>
                                    <p:anim calcmode="lin" valueType="num">
                                      <p:cBhvr>
                                        <p:cTn id="8" dur="500" fill="hold"/>
                                        <p:tgtEl>
                                          <p:spTgt spid="362501"/>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362505"/>
                                        </p:tgtEl>
                                        <p:attrNameLst>
                                          <p:attrName>style.visibility</p:attrName>
                                        </p:attrNameLst>
                                      </p:cBhvr>
                                      <p:to>
                                        <p:strVal val="visible"/>
                                      </p:to>
                                    </p:set>
                                    <p:anim calcmode="lin" valueType="num">
                                      <p:cBhvr>
                                        <p:cTn id="12" dur="500" fill="hold"/>
                                        <p:tgtEl>
                                          <p:spTgt spid="362505"/>
                                        </p:tgtEl>
                                        <p:attrNameLst>
                                          <p:attrName>ppt_w</p:attrName>
                                        </p:attrNameLst>
                                      </p:cBhvr>
                                      <p:tavLst>
                                        <p:tav tm="0">
                                          <p:val>
                                            <p:fltVal val="0"/>
                                          </p:val>
                                        </p:tav>
                                        <p:tav tm="100000">
                                          <p:val>
                                            <p:strVal val="#ppt_w"/>
                                          </p:val>
                                        </p:tav>
                                      </p:tavLst>
                                    </p:anim>
                                    <p:anim calcmode="lin" valueType="num">
                                      <p:cBhvr>
                                        <p:cTn id="13" dur="500" fill="hold"/>
                                        <p:tgtEl>
                                          <p:spTgt spid="362505"/>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23" presetClass="entr" presetSubtype="16" fill="hold" grpId="0" nodeType="afterEffect">
                                  <p:stCondLst>
                                    <p:cond delay="0"/>
                                  </p:stCondLst>
                                  <p:childTnLst>
                                    <p:set>
                                      <p:cBhvr>
                                        <p:cTn id="16" dur="1" fill="hold">
                                          <p:stCondLst>
                                            <p:cond delay="0"/>
                                          </p:stCondLst>
                                        </p:cTn>
                                        <p:tgtEl>
                                          <p:spTgt spid="362499"/>
                                        </p:tgtEl>
                                        <p:attrNameLst>
                                          <p:attrName>style.visibility</p:attrName>
                                        </p:attrNameLst>
                                      </p:cBhvr>
                                      <p:to>
                                        <p:strVal val="visible"/>
                                      </p:to>
                                    </p:set>
                                    <p:anim calcmode="lin" valueType="num">
                                      <p:cBhvr>
                                        <p:cTn id="17" dur="500" fill="hold"/>
                                        <p:tgtEl>
                                          <p:spTgt spid="362499"/>
                                        </p:tgtEl>
                                        <p:attrNameLst>
                                          <p:attrName>ppt_w</p:attrName>
                                        </p:attrNameLst>
                                      </p:cBhvr>
                                      <p:tavLst>
                                        <p:tav tm="0">
                                          <p:val>
                                            <p:fltVal val="0"/>
                                          </p:val>
                                        </p:tav>
                                        <p:tav tm="100000">
                                          <p:val>
                                            <p:strVal val="#ppt_w"/>
                                          </p:val>
                                        </p:tav>
                                      </p:tavLst>
                                    </p:anim>
                                    <p:anim calcmode="lin" valueType="num">
                                      <p:cBhvr>
                                        <p:cTn id="18" dur="500" fill="hold"/>
                                        <p:tgtEl>
                                          <p:spTgt spid="362499"/>
                                        </p:tgtEl>
                                        <p:attrNameLst>
                                          <p:attrName>ppt_h</p:attrName>
                                        </p:attrNameLst>
                                      </p:cBhvr>
                                      <p:tavLst>
                                        <p:tav tm="0">
                                          <p:val>
                                            <p:fltVal val="0"/>
                                          </p:val>
                                        </p:tav>
                                        <p:tav tm="100000">
                                          <p:val>
                                            <p:strVal val="#ppt_h"/>
                                          </p:val>
                                        </p:tav>
                                      </p:tavLst>
                                    </p:anim>
                                  </p:childTnLst>
                                </p:cTn>
                              </p:par>
                            </p:childTnLst>
                          </p:cTn>
                        </p:par>
                        <p:par>
                          <p:cTn id="19" fill="hold" nodeType="afterGroup">
                            <p:stCondLst>
                              <p:cond delay="1500"/>
                            </p:stCondLst>
                            <p:childTnLst>
                              <p:par>
                                <p:cTn id="20" presetID="23" presetClass="entr" presetSubtype="16" fill="hold" grpId="0" nodeType="afterEffect">
                                  <p:stCondLst>
                                    <p:cond delay="0"/>
                                  </p:stCondLst>
                                  <p:childTnLst>
                                    <p:set>
                                      <p:cBhvr>
                                        <p:cTn id="21" dur="1" fill="hold">
                                          <p:stCondLst>
                                            <p:cond delay="0"/>
                                          </p:stCondLst>
                                        </p:cTn>
                                        <p:tgtEl>
                                          <p:spTgt spid="362498"/>
                                        </p:tgtEl>
                                        <p:attrNameLst>
                                          <p:attrName>style.visibility</p:attrName>
                                        </p:attrNameLst>
                                      </p:cBhvr>
                                      <p:to>
                                        <p:strVal val="visible"/>
                                      </p:to>
                                    </p:set>
                                    <p:anim calcmode="lin" valueType="num">
                                      <p:cBhvr>
                                        <p:cTn id="22" dur="500" fill="hold"/>
                                        <p:tgtEl>
                                          <p:spTgt spid="362498"/>
                                        </p:tgtEl>
                                        <p:attrNameLst>
                                          <p:attrName>ppt_w</p:attrName>
                                        </p:attrNameLst>
                                      </p:cBhvr>
                                      <p:tavLst>
                                        <p:tav tm="0">
                                          <p:val>
                                            <p:fltVal val="0"/>
                                          </p:val>
                                        </p:tav>
                                        <p:tav tm="100000">
                                          <p:val>
                                            <p:strVal val="#ppt_w"/>
                                          </p:val>
                                        </p:tav>
                                      </p:tavLst>
                                    </p:anim>
                                    <p:anim calcmode="lin" valueType="num">
                                      <p:cBhvr>
                                        <p:cTn id="23" dur="500" fill="hold"/>
                                        <p:tgtEl>
                                          <p:spTgt spid="362498"/>
                                        </p:tgtEl>
                                        <p:attrNameLst>
                                          <p:attrName>ppt_h</p:attrName>
                                        </p:attrNameLst>
                                      </p:cBhvr>
                                      <p:tavLst>
                                        <p:tav tm="0">
                                          <p:val>
                                            <p:fltVal val="0"/>
                                          </p:val>
                                        </p:tav>
                                        <p:tav tm="100000">
                                          <p:val>
                                            <p:strVal val="#ppt_h"/>
                                          </p:val>
                                        </p:tav>
                                      </p:tavLst>
                                    </p:anim>
                                  </p:childTnLst>
                                </p:cTn>
                              </p:par>
                            </p:childTnLst>
                          </p:cTn>
                        </p:par>
                        <p:par>
                          <p:cTn id="24" fill="hold" nodeType="afterGroup">
                            <p:stCondLst>
                              <p:cond delay="2000"/>
                            </p:stCondLst>
                            <p:childTnLst>
                              <p:par>
                                <p:cTn id="25" presetID="23" presetClass="entr" presetSubtype="16" fill="hold" grpId="0" nodeType="afterEffect">
                                  <p:stCondLst>
                                    <p:cond delay="0"/>
                                  </p:stCondLst>
                                  <p:childTnLst>
                                    <p:set>
                                      <p:cBhvr>
                                        <p:cTn id="26" dur="1" fill="hold">
                                          <p:stCondLst>
                                            <p:cond delay="0"/>
                                          </p:stCondLst>
                                        </p:cTn>
                                        <p:tgtEl>
                                          <p:spTgt spid="362503"/>
                                        </p:tgtEl>
                                        <p:attrNameLst>
                                          <p:attrName>style.visibility</p:attrName>
                                        </p:attrNameLst>
                                      </p:cBhvr>
                                      <p:to>
                                        <p:strVal val="visible"/>
                                      </p:to>
                                    </p:set>
                                    <p:anim calcmode="lin" valueType="num">
                                      <p:cBhvr>
                                        <p:cTn id="27" dur="500" fill="hold"/>
                                        <p:tgtEl>
                                          <p:spTgt spid="362503"/>
                                        </p:tgtEl>
                                        <p:attrNameLst>
                                          <p:attrName>ppt_w</p:attrName>
                                        </p:attrNameLst>
                                      </p:cBhvr>
                                      <p:tavLst>
                                        <p:tav tm="0">
                                          <p:val>
                                            <p:fltVal val="0"/>
                                          </p:val>
                                        </p:tav>
                                        <p:tav tm="100000">
                                          <p:val>
                                            <p:strVal val="#ppt_w"/>
                                          </p:val>
                                        </p:tav>
                                      </p:tavLst>
                                    </p:anim>
                                    <p:anim calcmode="lin" valueType="num">
                                      <p:cBhvr>
                                        <p:cTn id="28" dur="500" fill="hold"/>
                                        <p:tgtEl>
                                          <p:spTgt spid="362503"/>
                                        </p:tgtEl>
                                        <p:attrNameLst>
                                          <p:attrName>ppt_h</p:attrName>
                                        </p:attrNameLst>
                                      </p:cBhvr>
                                      <p:tavLst>
                                        <p:tav tm="0">
                                          <p:val>
                                            <p:fltVal val="0"/>
                                          </p:val>
                                        </p:tav>
                                        <p:tav tm="100000">
                                          <p:val>
                                            <p:strVal val="#ppt_h"/>
                                          </p:val>
                                        </p:tav>
                                      </p:tavLst>
                                    </p:anim>
                                  </p:childTnLst>
                                </p:cTn>
                              </p:par>
                            </p:childTnLst>
                          </p:cTn>
                        </p:par>
                        <p:par>
                          <p:cTn id="29" fill="hold" nodeType="afterGroup">
                            <p:stCondLst>
                              <p:cond delay="2500"/>
                            </p:stCondLst>
                            <p:childTnLst>
                              <p:par>
                                <p:cTn id="30" presetID="23" presetClass="entr" presetSubtype="16" fill="hold" grpId="0" nodeType="afterEffect">
                                  <p:stCondLst>
                                    <p:cond delay="0"/>
                                  </p:stCondLst>
                                  <p:childTnLst>
                                    <p:set>
                                      <p:cBhvr>
                                        <p:cTn id="31" dur="1" fill="hold">
                                          <p:stCondLst>
                                            <p:cond delay="0"/>
                                          </p:stCondLst>
                                        </p:cTn>
                                        <p:tgtEl>
                                          <p:spTgt spid="362504"/>
                                        </p:tgtEl>
                                        <p:attrNameLst>
                                          <p:attrName>style.visibility</p:attrName>
                                        </p:attrNameLst>
                                      </p:cBhvr>
                                      <p:to>
                                        <p:strVal val="visible"/>
                                      </p:to>
                                    </p:set>
                                    <p:anim calcmode="lin" valueType="num">
                                      <p:cBhvr>
                                        <p:cTn id="32" dur="500" fill="hold"/>
                                        <p:tgtEl>
                                          <p:spTgt spid="362504"/>
                                        </p:tgtEl>
                                        <p:attrNameLst>
                                          <p:attrName>ppt_w</p:attrName>
                                        </p:attrNameLst>
                                      </p:cBhvr>
                                      <p:tavLst>
                                        <p:tav tm="0">
                                          <p:val>
                                            <p:fltVal val="0"/>
                                          </p:val>
                                        </p:tav>
                                        <p:tav tm="100000">
                                          <p:val>
                                            <p:strVal val="#ppt_w"/>
                                          </p:val>
                                        </p:tav>
                                      </p:tavLst>
                                    </p:anim>
                                    <p:anim calcmode="lin" valueType="num">
                                      <p:cBhvr>
                                        <p:cTn id="33" dur="500" fill="hold"/>
                                        <p:tgtEl>
                                          <p:spTgt spid="362504"/>
                                        </p:tgtEl>
                                        <p:attrNameLst>
                                          <p:attrName>ppt_h</p:attrName>
                                        </p:attrNameLst>
                                      </p:cBhvr>
                                      <p:tavLst>
                                        <p:tav tm="0">
                                          <p:val>
                                            <p:fltVal val="0"/>
                                          </p:val>
                                        </p:tav>
                                        <p:tav tm="100000">
                                          <p:val>
                                            <p:strVal val="#ppt_h"/>
                                          </p:val>
                                        </p:tav>
                                      </p:tavLst>
                                    </p:anim>
                                  </p:childTnLst>
                                </p:cTn>
                              </p:par>
                            </p:childTnLst>
                          </p:cTn>
                        </p:par>
                        <p:par>
                          <p:cTn id="34" fill="hold" nodeType="afterGroup">
                            <p:stCondLst>
                              <p:cond delay="3000"/>
                            </p:stCondLst>
                            <p:childTnLst>
                              <p:par>
                                <p:cTn id="35" presetID="23" presetClass="entr" presetSubtype="16" fill="hold" grpId="0" nodeType="afterEffect">
                                  <p:stCondLst>
                                    <p:cond delay="0"/>
                                  </p:stCondLst>
                                  <p:childTnLst>
                                    <p:set>
                                      <p:cBhvr>
                                        <p:cTn id="36" dur="1" fill="hold">
                                          <p:stCondLst>
                                            <p:cond delay="0"/>
                                          </p:stCondLst>
                                        </p:cTn>
                                        <p:tgtEl>
                                          <p:spTgt spid="362502"/>
                                        </p:tgtEl>
                                        <p:attrNameLst>
                                          <p:attrName>style.visibility</p:attrName>
                                        </p:attrNameLst>
                                      </p:cBhvr>
                                      <p:to>
                                        <p:strVal val="visible"/>
                                      </p:to>
                                    </p:set>
                                    <p:anim calcmode="lin" valueType="num">
                                      <p:cBhvr>
                                        <p:cTn id="37" dur="500" fill="hold"/>
                                        <p:tgtEl>
                                          <p:spTgt spid="362502"/>
                                        </p:tgtEl>
                                        <p:attrNameLst>
                                          <p:attrName>ppt_w</p:attrName>
                                        </p:attrNameLst>
                                      </p:cBhvr>
                                      <p:tavLst>
                                        <p:tav tm="0">
                                          <p:val>
                                            <p:fltVal val="0"/>
                                          </p:val>
                                        </p:tav>
                                        <p:tav tm="100000">
                                          <p:val>
                                            <p:strVal val="#ppt_w"/>
                                          </p:val>
                                        </p:tav>
                                      </p:tavLst>
                                    </p:anim>
                                    <p:anim calcmode="lin" valueType="num">
                                      <p:cBhvr>
                                        <p:cTn id="38" dur="500" fill="hold"/>
                                        <p:tgtEl>
                                          <p:spTgt spid="362502"/>
                                        </p:tgtEl>
                                        <p:attrNameLst>
                                          <p:attrName>ppt_h</p:attrName>
                                        </p:attrNameLst>
                                      </p:cBhvr>
                                      <p:tavLst>
                                        <p:tav tm="0">
                                          <p:val>
                                            <p:fltVal val="0"/>
                                          </p:val>
                                        </p:tav>
                                        <p:tav tm="100000">
                                          <p:val>
                                            <p:strVal val="#ppt_h"/>
                                          </p:val>
                                        </p:tav>
                                      </p:tavLst>
                                    </p:anim>
                                  </p:childTnLst>
                                </p:cTn>
                              </p:par>
                            </p:childTnLst>
                          </p:cTn>
                        </p:par>
                        <p:par>
                          <p:cTn id="39" fill="hold" nodeType="afterGroup">
                            <p:stCondLst>
                              <p:cond delay="3500"/>
                            </p:stCondLst>
                            <p:childTnLst>
                              <p:par>
                                <p:cTn id="40" presetID="23" presetClass="entr" presetSubtype="16" fill="hold" grpId="0" nodeType="afterEffect">
                                  <p:stCondLst>
                                    <p:cond delay="0"/>
                                  </p:stCondLst>
                                  <p:childTnLst>
                                    <p:set>
                                      <p:cBhvr>
                                        <p:cTn id="41" dur="1" fill="hold">
                                          <p:stCondLst>
                                            <p:cond delay="0"/>
                                          </p:stCondLst>
                                        </p:cTn>
                                        <p:tgtEl>
                                          <p:spTgt spid="362500"/>
                                        </p:tgtEl>
                                        <p:attrNameLst>
                                          <p:attrName>style.visibility</p:attrName>
                                        </p:attrNameLst>
                                      </p:cBhvr>
                                      <p:to>
                                        <p:strVal val="visible"/>
                                      </p:to>
                                    </p:set>
                                    <p:anim calcmode="lin" valueType="num">
                                      <p:cBhvr>
                                        <p:cTn id="42" dur="500" fill="hold"/>
                                        <p:tgtEl>
                                          <p:spTgt spid="362500"/>
                                        </p:tgtEl>
                                        <p:attrNameLst>
                                          <p:attrName>ppt_w</p:attrName>
                                        </p:attrNameLst>
                                      </p:cBhvr>
                                      <p:tavLst>
                                        <p:tav tm="0">
                                          <p:val>
                                            <p:fltVal val="0"/>
                                          </p:val>
                                        </p:tav>
                                        <p:tav tm="100000">
                                          <p:val>
                                            <p:strVal val="#ppt_w"/>
                                          </p:val>
                                        </p:tav>
                                      </p:tavLst>
                                    </p:anim>
                                    <p:anim calcmode="lin" valueType="num">
                                      <p:cBhvr>
                                        <p:cTn id="43" dur="500" fill="hold"/>
                                        <p:tgtEl>
                                          <p:spTgt spid="36250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animBg="1" autoUpdateAnimBg="0"/>
      <p:bldP spid="362499" grpId="0" animBg="1" autoUpdateAnimBg="0"/>
      <p:bldP spid="362500" grpId="0" animBg="1" autoUpdateAnimBg="0"/>
      <p:bldP spid="362501" grpId="0" animBg="1" autoUpdateAnimBg="0"/>
      <p:bldP spid="362502" grpId="0" animBg="1" autoUpdateAnimBg="0"/>
      <p:bldP spid="362503" grpId="0" animBg="1" autoUpdateAnimBg="0"/>
      <p:bldP spid="362504" grpId="0" animBg="1" autoUpdateAnimBg="0"/>
      <p:bldP spid="362505"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矩形 2">
            <a:extLst>
              <a:ext uri="{FF2B5EF4-FFF2-40B4-BE49-F238E27FC236}">
                <a16:creationId xmlns:a16="http://schemas.microsoft.com/office/drawing/2014/main" id="{C27D3235-E1B6-0543-4647-BE7EED48B71A}"/>
              </a:ext>
            </a:extLst>
          </p:cNvPr>
          <p:cNvSpPr>
            <a:spLocks noChangeArrowheads="1"/>
          </p:cNvSpPr>
          <p:nvPr/>
        </p:nvSpPr>
        <p:spPr bwMode="auto">
          <a:xfrm>
            <a:off x="2311404" y="2565401"/>
            <a:ext cx="6664325"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20000"/>
              </a:spcBef>
              <a:spcAft>
                <a:spcPct val="0"/>
              </a:spcAft>
              <a:buClr>
                <a:srgbClr val="330066"/>
              </a:buClr>
              <a:buSzPct val="70000"/>
            </a:pPr>
            <a:r>
              <a:rPr lang="zh-CN" altLang="en-US" b="1" dirty="0">
                <a:solidFill>
                  <a:srgbClr val="000000"/>
                </a:solidFill>
                <a:latin typeface="幼圆" panose="02010509060101010101" pitchFamily="49" charset="-122"/>
              </a:rPr>
              <a:t>负债的特征</a:t>
            </a:r>
            <a:r>
              <a:rPr lang="en-US" altLang="zh-CN" b="1" dirty="0">
                <a:solidFill>
                  <a:srgbClr val="000000"/>
                </a:solidFill>
                <a:latin typeface="幼圆" panose="02010509060101010101" pitchFamily="49" charset="-122"/>
              </a:rPr>
              <a:t>——</a:t>
            </a:r>
            <a:r>
              <a:rPr lang="zh-CN" altLang="en-US" b="1" dirty="0">
                <a:solidFill>
                  <a:srgbClr val="000000"/>
                </a:solidFill>
                <a:latin typeface="幼圆" panose="02010509060101010101" pitchFamily="49" charset="-122"/>
              </a:rPr>
              <a:t>责任</a:t>
            </a:r>
          </a:p>
          <a:p>
            <a:pPr fontAlgn="base">
              <a:spcBef>
                <a:spcPct val="20000"/>
              </a:spcBef>
              <a:spcAft>
                <a:spcPct val="0"/>
              </a:spcAft>
              <a:buClr>
                <a:srgbClr val="330066"/>
              </a:buClr>
              <a:buSzPct val="70000"/>
              <a:buFont typeface="Wingdings" panose="05000000000000000000" pitchFamily="2" charset="2"/>
              <a:buChar char="l"/>
            </a:pPr>
            <a:r>
              <a:rPr lang="zh-CN" altLang="en-US" dirty="0">
                <a:solidFill>
                  <a:srgbClr val="000000"/>
                </a:solidFill>
                <a:latin typeface="幼圆" panose="02010509060101010101" pitchFamily="49" charset="-122"/>
              </a:rPr>
              <a:t>过去的交易或事项形成</a:t>
            </a:r>
            <a:endParaRPr lang="en-US" altLang="zh-CN" dirty="0">
              <a:solidFill>
                <a:srgbClr val="000000"/>
              </a:solidFill>
              <a:latin typeface="幼圆" panose="02010509060101010101" pitchFamily="49" charset="-122"/>
            </a:endParaRPr>
          </a:p>
          <a:p>
            <a:pPr fontAlgn="base">
              <a:spcBef>
                <a:spcPct val="20000"/>
              </a:spcBef>
              <a:spcAft>
                <a:spcPct val="0"/>
              </a:spcAft>
              <a:buClr>
                <a:srgbClr val="330066"/>
              </a:buClr>
              <a:buSzPct val="70000"/>
              <a:buFont typeface="Wingdings" panose="05000000000000000000" pitchFamily="2" charset="2"/>
              <a:buChar char="l"/>
            </a:pPr>
            <a:r>
              <a:rPr lang="zh-CN" altLang="en-US" dirty="0">
                <a:solidFill>
                  <a:srgbClr val="000000"/>
                </a:solidFill>
                <a:latin typeface="幼圆" panose="02010509060101010101" pitchFamily="49" charset="-122"/>
              </a:rPr>
              <a:t>负债需由企业在将来某个时日清偿</a:t>
            </a:r>
          </a:p>
          <a:p>
            <a:pPr fontAlgn="base">
              <a:spcBef>
                <a:spcPct val="20000"/>
              </a:spcBef>
              <a:spcAft>
                <a:spcPct val="0"/>
              </a:spcAft>
              <a:buClr>
                <a:srgbClr val="330066"/>
              </a:buClr>
              <a:buSzPct val="70000"/>
              <a:buFont typeface="Wingdings" panose="05000000000000000000" pitchFamily="2" charset="2"/>
              <a:buChar char="l"/>
            </a:pPr>
            <a:r>
              <a:rPr lang="zh-CN" altLang="en-US" dirty="0">
                <a:solidFill>
                  <a:srgbClr val="000000"/>
                </a:solidFill>
                <a:latin typeface="幼圆" panose="02010509060101010101" pitchFamily="49" charset="-122"/>
              </a:rPr>
              <a:t>清偿预期会导致经济利益流出企业</a:t>
            </a:r>
          </a:p>
        </p:txBody>
      </p:sp>
      <p:sp>
        <p:nvSpPr>
          <p:cNvPr id="157699" name="矩形 5">
            <a:extLst>
              <a:ext uri="{FF2B5EF4-FFF2-40B4-BE49-F238E27FC236}">
                <a16:creationId xmlns:a16="http://schemas.microsoft.com/office/drawing/2014/main" id="{8A6EBC51-BE30-9E77-3220-8FC5C520B395}"/>
              </a:ext>
            </a:extLst>
          </p:cNvPr>
          <p:cNvSpPr>
            <a:spLocks noChangeArrowheads="1"/>
          </p:cNvSpPr>
          <p:nvPr/>
        </p:nvSpPr>
        <p:spPr bwMode="auto">
          <a:xfrm>
            <a:off x="2311404" y="4529142"/>
            <a:ext cx="7345363"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indent="0" fontAlgn="base">
              <a:spcBef>
                <a:spcPct val="20000"/>
              </a:spcBef>
              <a:spcAft>
                <a:spcPct val="0"/>
              </a:spcAft>
              <a:buClr>
                <a:srgbClr val="330066"/>
              </a:buClr>
              <a:buSzPct val="70000"/>
              <a:defRPr/>
            </a:pPr>
            <a:r>
              <a:rPr lang="zh-CN" altLang="en-US" b="1" dirty="0">
                <a:solidFill>
                  <a:srgbClr val="000000"/>
                </a:solidFill>
                <a:latin typeface="幼圆" panose="02010509060101010101" pitchFamily="49" charset="-122"/>
              </a:rPr>
              <a:t>负债的确认</a:t>
            </a:r>
            <a:endParaRPr lang="en-US" altLang="zh-CN" dirty="0">
              <a:solidFill>
                <a:srgbClr val="000000"/>
              </a:solidFill>
              <a:latin typeface="幼圆" panose="02010509060101010101" pitchFamily="49" charset="-122"/>
            </a:endParaRPr>
          </a:p>
          <a:p>
            <a:pPr fontAlgn="base">
              <a:spcBef>
                <a:spcPct val="20000"/>
              </a:spcBef>
              <a:spcAft>
                <a:spcPct val="0"/>
              </a:spcAft>
              <a:buClr>
                <a:srgbClr val="330066"/>
              </a:buClr>
              <a:buSzPct val="70000"/>
              <a:buFont typeface="Wingdings" panose="05000000000000000000" pitchFamily="2" charset="2"/>
              <a:buChar char="l"/>
              <a:defRPr/>
            </a:pPr>
            <a:r>
              <a:rPr lang="zh-CN" altLang="en-US" dirty="0">
                <a:solidFill>
                  <a:srgbClr val="000000"/>
                </a:solidFill>
                <a:latin typeface="幼圆" panose="02010509060101010101" pitchFamily="49" charset="-122"/>
              </a:rPr>
              <a:t>与该义务有关的经济利益很可能流出企业；</a:t>
            </a:r>
          </a:p>
          <a:p>
            <a:pPr fontAlgn="base">
              <a:spcBef>
                <a:spcPct val="20000"/>
              </a:spcBef>
              <a:spcAft>
                <a:spcPct val="0"/>
              </a:spcAft>
              <a:buClr>
                <a:srgbClr val="330066"/>
              </a:buClr>
              <a:buSzPct val="70000"/>
              <a:buFont typeface="Wingdings" panose="05000000000000000000" pitchFamily="2" charset="2"/>
              <a:buChar char="l"/>
              <a:defRPr/>
            </a:pPr>
            <a:r>
              <a:rPr lang="zh-CN" altLang="en-US" dirty="0">
                <a:solidFill>
                  <a:srgbClr val="000000"/>
                </a:solidFill>
                <a:latin typeface="幼圆" panose="02010509060101010101" pitchFamily="49" charset="-122"/>
              </a:rPr>
              <a:t>未来流出的经济利益的金额能够可靠地计量。 </a:t>
            </a:r>
            <a:endParaRPr lang="zh-CN" altLang="en-US" dirty="0">
              <a:solidFill>
                <a:srgbClr val="FF0000"/>
              </a:solidFill>
              <a:latin typeface="幼圆" panose="02010509060101010101" pitchFamily="49" charset="-122"/>
            </a:endParaRPr>
          </a:p>
        </p:txBody>
      </p:sp>
      <p:sp>
        <p:nvSpPr>
          <p:cNvPr id="156676" name="矩形 2">
            <a:extLst>
              <a:ext uri="{FF2B5EF4-FFF2-40B4-BE49-F238E27FC236}">
                <a16:creationId xmlns:a16="http://schemas.microsoft.com/office/drawing/2014/main" id="{326A21B1-532B-3F2C-4A44-611BD8585EDA}"/>
              </a:ext>
            </a:extLst>
          </p:cNvPr>
          <p:cNvSpPr>
            <a:spLocks noChangeArrowheads="1"/>
          </p:cNvSpPr>
          <p:nvPr/>
        </p:nvSpPr>
        <p:spPr bwMode="auto">
          <a:xfrm>
            <a:off x="2311405" y="1006475"/>
            <a:ext cx="76231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20000"/>
              </a:spcBef>
              <a:spcAft>
                <a:spcPct val="0"/>
              </a:spcAft>
              <a:buSzPct val="100000"/>
            </a:pPr>
            <a:r>
              <a:rPr kumimoji="1" lang="zh-CN" altLang="en-US" sz="2800" b="1">
                <a:solidFill>
                  <a:srgbClr val="FF0000"/>
                </a:solidFill>
                <a:latin typeface="宋体" panose="02010600030101010101" pitchFamily="2" charset="-122"/>
              </a:rPr>
              <a:t>负债</a:t>
            </a:r>
            <a:r>
              <a:rPr kumimoji="1" lang="zh-CN" altLang="en-US" sz="2800">
                <a:solidFill>
                  <a:srgbClr val="000000"/>
                </a:solidFill>
                <a:latin typeface="宋体" panose="02010600030101010101" pitchFamily="2" charset="-122"/>
              </a:rPr>
              <a:t>是指企业过去的交易或事项形成的、预期会导致经济利益流出企业的现时义务。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1026">
            <a:extLst>
              <a:ext uri="{FF2B5EF4-FFF2-40B4-BE49-F238E27FC236}">
                <a16:creationId xmlns:a16="http://schemas.microsoft.com/office/drawing/2014/main" id="{0C6E2082-573E-73BE-89A3-9670B1757465}"/>
              </a:ext>
            </a:extLst>
          </p:cNvPr>
          <p:cNvSpPr>
            <a:spLocks noGrp="1" noChangeArrowheads="1"/>
          </p:cNvSpPr>
          <p:nvPr>
            <p:ph type="title"/>
          </p:nvPr>
        </p:nvSpPr>
        <p:spPr>
          <a:xfrm>
            <a:off x="3071813" y="620713"/>
            <a:ext cx="8001000" cy="1143000"/>
          </a:xfrm>
        </p:spPr>
        <p:txBody>
          <a:bodyPr/>
          <a:lstStyle/>
          <a:p>
            <a:pPr eaLnBrk="1" hangingPunct="1"/>
            <a:r>
              <a:rPr lang="zh-CN" altLang="en-US">
                <a:solidFill>
                  <a:schemeClr val="tx1"/>
                </a:solidFill>
                <a:latin typeface="幼圆" panose="02010509060101010101" pitchFamily="49" charset="-122"/>
              </a:rPr>
              <a:t>负债的分类 （按流动性）</a:t>
            </a:r>
          </a:p>
        </p:txBody>
      </p:sp>
      <p:sp>
        <p:nvSpPr>
          <p:cNvPr id="157699" name="矩形 2">
            <a:extLst>
              <a:ext uri="{FF2B5EF4-FFF2-40B4-BE49-F238E27FC236}">
                <a16:creationId xmlns:a16="http://schemas.microsoft.com/office/drawing/2014/main" id="{860067DB-2221-E551-71F9-EC3202C8D386}"/>
              </a:ext>
            </a:extLst>
          </p:cNvPr>
          <p:cNvSpPr>
            <a:spLocks noChangeArrowheads="1"/>
          </p:cNvSpPr>
          <p:nvPr/>
        </p:nvSpPr>
        <p:spPr bwMode="auto">
          <a:xfrm>
            <a:off x="3216279" y="2133600"/>
            <a:ext cx="6048375" cy="1941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lnSpc>
                <a:spcPct val="120000"/>
              </a:lnSpc>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流动负债：短期借款、应付职工薪酬等</a:t>
            </a:r>
            <a:endParaRPr lang="en-US" altLang="zh-CN">
              <a:solidFill>
                <a:srgbClr val="000000"/>
              </a:solidFill>
              <a:latin typeface="幼圆" panose="02010509060101010101" pitchFamily="49" charset="-122"/>
            </a:endParaRPr>
          </a:p>
          <a:p>
            <a:pPr fontAlgn="base">
              <a:lnSpc>
                <a:spcPct val="120000"/>
              </a:lnSpc>
              <a:spcBef>
                <a:spcPct val="20000"/>
              </a:spcBef>
              <a:spcAft>
                <a:spcPct val="0"/>
              </a:spcAft>
              <a:buClr>
                <a:srgbClr val="330066"/>
              </a:buClr>
              <a:buSzPct val="70000"/>
              <a:buFont typeface="Wingdings" panose="05000000000000000000" pitchFamily="2" charset="2"/>
              <a:buChar char="l"/>
            </a:pPr>
            <a:r>
              <a:rPr lang="zh-CN" altLang="en-US" sz="2000">
                <a:solidFill>
                  <a:srgbClr val="FF0000"/>
                </a:solidFill>
                <a:latin typeface="幼圆" panose="02010509060101010101" pitchFamily="49" charset="-122"/>
              </a:rPr>
              <a:t>偿还期限的长短</a:t>
            </a:r>
            <a:endParaRPr lang="en-US" altLang="zh-CN" sz="2000">
              <a:solidFill>
                <a:srgbClr val="FF0000"/>
              </a:solidFill>
              <a:latin typeface="幼圆" panose="02010509060101010101" pitchFamily="49" charset="-122"/>
            </a:endParaRPr>
          </a:p>
          <a:p>
            <a:pPr fontAlgn="base">
              <a:lnSpc>
                <a:spcPct val="120000"/>
              </a:lnSpc>
              <a:spcBef>
                <a:spcPct val="20000"/>
              </a:spcBef>
              <a:spcAft>
                <a:spcPct val="0"/>
              </a:spcAft>
              <a:buClr>
                <a:srgbClr val="330066"/>
              </a:buClr>
              <a:buSzPct val="70000"/>
              <a:buFont typeface="Wingdings" panose="05000000000000000000" pitchFamily="2" charset="2"/>
              <a:buChar char="l"/>
            </a:pPr>
            <a:endParaRPr lang="en-US" altLang="zh-CN">
              <a:solidFill>
                <a:srgbClr val="000000"/>
              </a:solidFill>
              <a:latin typeface="幼圆" panose="02010509060101010101" pitchFamily="49" charset="-122"/>
            </a:endParaRPr>
          </a:p>
          <a:p>
            <a:pPr fontAlgn="base">
              <a:lnSpc>
                <a:spcPct val="120000"/>
              </a:lnSpc>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非流动负债：长期借款、应付债券等</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48F2E50-52C6-4768-37DA-EE0E6242237D}"/>
              </a:ext>
            </a:extLst>
          </p:cNvPr>
          <p:cNvSpPr>
            <a:spLocks noGrp="1" noChangeArrowheads="1"/>
          </p:cNvSpPr>
          <p:nvPr>
            <p:ph type="subTitle" idx="1"/>
          </p:nvPr>
        </p:nvSpPr>
        <p:spPr>
          <a:xfrm>
            <a:off x="2895601" y="838200"/>
            <a:ext cx="6365875" cy="1206500"/>
          </a:xfrm>
        </p:spPr>
        <p:txBody>
          <a:bodyPr/>
          <a:lstStyle/>
          <a:p>
            <a:pPr algn="l" eaLnBrk="1" hangingPunct="1">
              <a:lnSpc>
                <a:spcPct val="80000"/>
              </a:lnSpc>
            </a:pPr>
            <a:r>
              <a:rPr lang="zh-CN" altLang="en-US" sz="2000" b="1"/>
              <a:t>负债的分类</a:t>
            </a:r>
          </a:p>
          <a:p>
            <a:pPr algn="l" eaLnBrk="1" hangingPunct="1">
              <a:lnSpc>
                <a:spcPct val="80000"/>
              </a:lnSpc>
            </a:pPr>
            <a:r>
              <a:rPr lang="zh-CN" altLang="en-US" sz="2000" b="1"/>
              <a:t>    </a:t>
            </a:r>
            <a:r>
              <a:rPr lang="zh-CN" altLang="en-US" sz="2000"/>
              <a:t>企业的负债按其偿还期可分为流动负债（偿还期不超过一年或一个营业周期）和非流动负债（偿还期超过一年或一个营业周期）两种</a:t>
            </a:r>
            <a:endParaRPr lang="zh-CN" altLang="en-US" b="1"/>
          </a:p>
        </p:txBody>
      </p:sp>
      <p:grpSp>
        <p:nvGrpSpPr>
          <p:cNvPr id="32771" name="Group 3">
            <a:extLst>
              <a:ext uri="{FF2B5EF4-FFF2-40B4-BE49-F238E27FC236}">
                <a16:creationId xmlns:a16="http://schemas.microsoft.com/office/drawing/2014/main" id="{3BA8E261-2185-2B82-BA95-A37FB21522DE}"/>
              </a:ext>
            </a:extLst>
          </p:cNvPr>
          <p:cNvGrpSpPr>
            <a:grpSpLocks/>
          </p:cNvGrpSpPr>
          <p:nvPr/>
        </p:nvGrpSpPr>
        <p:grpSpPr bwMode="auto">
          <a:xfrm>
            <a:off x="3432175" y="2205038"/>
            <a:ext cx="5105400" cy="3581400"/>
            <a:chOff x="1296" y="1536"/>
            <a:chExt cx="3216" cy="2256"/>
          </a:xfrm>
        </p:grpSpPr>
        <p:sp>
          <p:nvSpPr>
            <p:cNvPr id="32772" name="AutoShape 4">
              <a:extLst>
                <a:ext uri="{FF2B5EF4-FFF2-40B4-BE49-F238E27FC236}">
                  <a16:creationId xmlns:a16="http://schemas.microsoft.com/office/drawing/2014/main" id="{71212E07-8A8E-138A-FE3C-1C132F53EFF9}"/>
                </a:ext>
              </a:extLst>
            </p:cNvPr>
            <p:cNvSpPr>
              <a:spLocks noChangeArrowheads="1"/>
            </p:cNvSpPr>
            <p:nvPr/>
          </p:nvSpPr>
          <p:spPr bwMode="auto">
            <a:xfrm>
              <a:off x="2875" y="2102"/>
              <a:ext cx="460" cy="407"/>
            </a:xfrm>
            <a:prstGeom prst="cube">
              <a:avLst>
                <a:gd name="adj" fmla="val 25000"/>
              </a:avLst>
            </a:prstGeom>
            <a:solidFill>
              <a:srgbClr val="6699FF"/>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2773" name="AutoShape 5">
              <a:extLst>
                <a:ext uri="{FF2B5EF4-FFF2-40B4-BE49-F238E27FC236}">
                  <a16:creationId xmlns:a16="http://schemas.microsoft.com/office/drawing/2014/main" id="{0721D5FF-C556-4F0F-43B4-BD5CEDE2B900}"/>
                </a:ext>
              </a:extLst>
            </p:cNvPr>
            <p:cNvSpPr>
              <a:spLocks noChangeArrowheads="1"/>
            </p:cNvSpPr>
            <p:nvPr/>
          </p:nvSpPr>
          <p:spPr bwMode="auto">
            <a:xfrm>
              <a:off x="2875" y="1798"/>
              <a:ext cx="460" cy="406"/>
            </a:xfrm>
            <a:prstGeom prst="cube">
              <a:avLst>
                <a:gd name="adj" fmla="val 25000"/>
              </a:avLst>
            </a:prstGeom>
            <a:solidFill>
              <a:srgbClr val="6699FF"/>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2774" name="Text Box 6">
              <a:extLst>
                <a:ext uri="{FF2B5EF4-FFF2-40B4-BE49-F238E27FC236}">
                  <a16:creationId xmlns:a16="http://schemas.microsoft.com/office/drawing/2014/main" id="{FD0A0D60-6CEB-95D9-2922-43E1EB0658D2}"/>
                </a:ext>
              </a:extLst>
            </p:cNvPr>
            <p:cNvSpPr txBox="1">
              <a:spLocks noChangeArrowheads="1"/>
            </p:cNvSpPr>
            <p:nvPr/>
          </p:nvSpPr>
          <p:spPr bwMode="auto">
            <a:xfrm>
              <a:off x="1296" y="1536"/>
              <a:ext cx="3216" cy="225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sz="1000" b="0">
                <a:solidFill>
                  <a:schemeClr val="tx1"/>
                </a:solidFill>
                <a:latin typeface="Times New Roman" panose="02020603050405020304" pitchFamily="18" charset="0"/>
                <a:ea typeface="宋体" panose="02010600030101010101" pitchFamily="2" charset="-122"/>
              </a:endParaRPr>
            </a:p>
          </p:txBody>
        </p:sp>
        <p:grpSp>
          <p:nvGrpSpPr>
            <p:cNvPr id="32775" name="Group 7">
              <a:extLst>
                <a:ext uri="{FF2B5EF4-FFF2-40B4-BE49-F238E27FC236}">
                  <a16:creationId xmlns:a16="http://schemas.microsoft.com/office/drawing/2014/main" id="{23B885E2-ADD4-FADC-86C5-3121621285A0}"/>
                </a:ext>
              </a:extLst>
            </p:cNvPr>
            <p:cNvGrpSpPr>
              <a:grpSpLocks/>
            </p:cNvGrpSpPr>
            <p:nvPr/>
          </p:nvGrpSpPr>
          <p:grpSpPr bwMode="auto">
            <a:xfrm>
              <a:off x="1641" y="1595"/>
              <a:ext cx="459" cy="711"/>
              <a:chOff x="2115" y="2440"/>
              <a:chExt cx="720" cy="1092"/>
            </a:xfrm>
          </p:grpSpPr>
          <p:sp>
            <p:nvSpPr>
              <p:cNvPr id="32793" name="AutoShape 8">
                <a:extLst>
                  <a:ext uri="{FF2B5EF4-FFF2-40B4-BE49-F238E27FC236}">
                    <a16:creationId xmlns:a16="http://schemas.microsoft.com/office/drawing/2014/main" id="{25FA420E-77C3-8FB1-1A3E-B3AF49EC8F79}"/>
                  </a:ext>
                </a:extLst>
              </p:cNvPr>
              <p:cNvSpPr>
                <a:spLocks noChangeArrowheads="1"/>
              </p:cNvSpPr>
              <p:nvPr/>
            </p:nvSpPr>
            <p:spPr bwMode="auto">
              <a:xfrm>
                <a:off x="2115" y="2908"/>
                <a:ext cx="720" cy="624"/>
              </a:xfrm>
              <a:prstGeom prst="cube">
                <a:avLst>
                  <a:gd name="adj" fmla="val 25000"/>
                </a:avLst>
              </a:prstGeom>
              <a:solidFill>
                <a:srgbClr val="6699FF"/>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2794" name="AutoShape 9">
                <a:extLst>
                  <a:ext uri="{FF2B5EF4-FFF2-40B4-BE49-F238E27FC236}">
                    <a16:creationId xmlns:a16="http://schemas.microsoft.com/office/drawing/2014/main" id="{EE338A84-89DD-8021-F380-E053DEA70065}"/>
                  </a:ext>
                </a:extLst>
              </p:cNvPr>
              <p:cNvSpPr>
                <a:spLocks noChangeArrowheads="1"/>
              </p:cNvSpPr>
              <p:nvPr/>
            </p:nvSpPr>
            <p:spPr bwMode="auto">
              <a:xfrm>
                <a:off x="2115" y="2440"/>
                <a:ext cx="720" cy="624"/>
              </a:xfrm>
              <a:prstGeom prst="cube">
                <a:avLst>
                  <a:gd name="adj" fmla="val 25000"/>
                </a:avLst>
              </a:prstGeom>
              <a:solidFill>
                <a:srgbClr val="6699FF"/>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2795" name="AutoShape 10">
                <a:extLst>
                  <a:ext uri="{FF2B5EF4-FFF2-40B4-BE49-F238E27FC236}">
                    <a16:creationId xmlns:a16="http://schemas.microsoft.com/office/drawing/2014/main" id="{4711D0B8-4D3F-225F-6911-1EB776C84135}"/>
                  </a:ext>
                </a:extLst>
              </p:cNvPr>
              <p:cNvSpPr>
                <a:spLocks noChangeArrowheads="1"/>
              </p:cNvSpPr>
              <p:nvPr/>
            </p:nvSpPr>
            <p:spPr bwMode="auto">
              <a:xfrm>
                <a:off x="2115" y="2908"/>
                <a:ext cx="720" cy="624"/>
              </a:xfrm>
              <a:prstGeom prst="cube">
                <a:avLst>
                  <a:gd name="adj" fmla="val 25000"/>
                </a:avLst>
              </a:prstGeom>
              <a:solidFill>
                <a:srgbClr val="6699FF"/>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2796" name="AutoShape 11">
                <a:extLst>
                  <a:ext uri="{FF2B5EF4-FFF2-40B4-BE49-F238E27FC236}">
                    <a16:creationId xmlns:a16="http://schemas.microsoft.com/office/drawing/2014/main" id="{6AC4E4AF-FD86-CF20-CB85-4AE44E3EFB78}"/>
                  </a:ext>
                </a:extLst>
              </p:cNvPr>
              <p:cNvSpPr>
                <a:spLocks noChangeArrowheads="1"/>
              </p:cNvSpPr>
              <p:nvPr/>
            </p:nvSpPr>
            <p:spPr bwMode="auto">
              <a:xfrm>
                <a:off x="2115" y="2440"/>
                <a:ext cx="720" cy="624"/>
              </a:xfrm>
              <a:prstGeom prst="cube">
                <a:avLst>
                  <a:gd name="adj" fmla="val 25000"/>
                </a:avLst>
              </a:prstGeom>
              <a:solidFill>
                <a:srgbClr val="6699FF"/>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2797" name="AutoShape 12">
                <a:extLst>
                  <a:ext uri="{FF2B5EF4-FFF2-40B4-BE49-F238E27FC236}">
                    <a16:creationId xmlns:a16="http://schemas.microsoft.com/office/drawing/2014/main" id="{061EA95A-7C4D-3115-F221-374AD2534A88}"/>
                  </a:ext>
                </a:extLst>
              </p:cNvPr>
              <p:cNvSpPr>
                <a:spLocks noChangeArrowheads="1"/>
              </p:cNvSpPr>
              <p:nvPr/>
            </p:nvSpPr>
            <p:spPr bwMode="auto">
              <a:xfrm>
                <a:off x="2115" y="2908"/>
                <a:ext cx="720" cy="624"/>
              </a:xfrm>
              <a:prstGeom prst="cube">
                <a:avLst>
                  <a:gd name="adj" fmla="val 25000"/>
                </a:avLst>
              </a:prstGeom>
              <a:solidFill>
                <a:srgbClr val="6699FF"/>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2798" name="AutoShape 13">
                <a:extLst>
                  <a:ext uri="{FF2B5EF4-FFF2-40B4-BE49-F238E27FC236}">
                    <a16:creationId xmlns:a16="http://schemas.microsoft.com/office/drawing/2014/main" id="{DA84909E-BC4D-EC2E-DC95-E60561D86EC6}"/>
                  </a:ext>
                </a:extLst>
              </p:cNvPr>
              <p:cNvSpPr>
                <a:spLocks noChangeArrowheads="1"/>
              </p:cNvSpPr>
              <p:nvPr/>
            </p:nvSpPr>
            <p:spPr bwMode="auto">
              <a:xfrm>
                <a:off x="2115" y="2440"/>
                <a:ext cx="720" cy="624"/>
              </a:xfrm>
              <a:prstGeom prst="cube">
                <a:avLst>
                  <a:gd name="adj" fmla="val 25000"/>
                </a:avLst>
              </a:prstGeom>
              <a:solidFill>
                <a:srgbClr val="6699FF"/>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grpSp>
        <p:sp>
          <p:nvSpPr>
            <p:cNvPr id="32776" name="Text Box 14">
              <a:extLst>
                <a:ext uri="{FF2B5EF4-FFF2-40B4-BE49-F238E27FC236}">
                  <a16:creationId xmlns:a16="http://schemas.microsoft.com/office/drawing/2014/main" id="{A09D4052-C248-CF30-5268-880D43A047A1}"/>
                </a:ext>
              </a:extLst>
            </p:cNvPr>
            <p:cNvSpPr txBox="1">
              <a:spLocks noChangeArrowheads="1"/>
            </p:cNvSpPr>
            <p:nvPr/>
          </p:nvSpPr>
          <p:spPr bwMode="auto">
            <a:xfrm>
              <a:off x="1411" y="2365"/>
              <a:ext cx="804" cy="30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pPr algn="ctr"/>
              <a:r>
                <a:rPr lang="zh-CN" altLang="en-US" sz="1600">
                  <a:solidFill>
                    <a:schemeClr val="tx1"/>
                  </a:solidFill>
                  <a:latin typeface="Times New Roman" panose="02020603050405020304" pitchFamily="18" charset="0"/>
                  <a:ea typeface="宋体" panose="02010600030101010101" pitchFamily="2" charset="-122"/>
                </a:rPr>
                <a:t>流动负债</a:t>
              </a:r>
            </a:p>
          </p:txBody>
        </p:sp>
        <p:sp>
          <p:nvSpPr>
            <p:cNvPr id="32777" name="Line 15">
              <a:extLst>
                <a:ext uri="{FF2B5EF4-FFF2-40B4-BE49-F238E27FC236}">
                  <a16:creationId xmlns:a16="http://schemas.microsoft.com/office/drawing/2014/main" id="{D1BF0C7A-7A3D-9DEC-2549-08284BB6C70E}"/>
                </a:ext>
              </a:extLst>
            </p:cNvPr>
            <p:cNvSpPr>
              <a:spLocks noChangeShapeType="1"/>
            </p:cNvSpPr>
            <p:nvPr/>
          </p:nvSpPr>
          <p:spPr bwMode="auto">
            <a:xfrm flipH="1" flipV="1">
              <a:off x="2100" y="2001"/>
              <a:ext cx="459" cy="203"/>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2778" name="Group 16">
              <a:extLst>
                <a:ext uri="{FF2B5EF4-FFF2-40B4-BE49-F238E27FC236}">
                  <a16:creationId xmlns:a16="http://schemas.microsoft.com/office/drawing/2014/main" id="{417A34AF-8690-5755-3DEE-E3C4670A1C6B}"/>
                </a:ext>
              </a:extLst>
            </p:cNvPr>
            <p:cNvGrpSpPr>
              <a:grpSpLocks/>
            </p:cNvGrpSpPr>
            <p:nvPr/>
          </p:nvGrpSpPr>
          <p:grpSpPr bwMode="auto">
            <a:xfrm>
              <a:off x="3823" y="1595"/>
              <a:ext cx="459" cy="711"/>
              <a:chOff x="2115" y="2440"/>
              <a:chExt cx="720" cy="1092"/>
            </a:xfrm>
          </p:grpSpPr>
          <p:sp>
            <p:nvSpPr>
              <p:cNvPr id="32787" name="AutoShape 17">
                <a:extLst>
                  <a:ext uri="{FF2B5EF4-FFF2-40B4-BE49-F238E27FC236}">
                    <a16:creationId xmlns:a16="http://schemas.microsoft.com/office/drawing/2014/main" id="{58016E86-1C17-0299-D164-0DE55FA85164}"/>
                  </a:ext>
                </a:extLst>
              </p:cNvPr>
              <p:cNvSpPr>
                <a:spLocks noChangeArrowheads="1"/>
              </p:cNvSpPr>
              <p:nvPr/>
            </p:nvSpPr>
            <p:spPr bwMode="auto">
              <a:xfrm>
                <a:off x="2115" y="2908"/>
                <a:ext cx="720" cy="624"/>
              </a:xfrm>
              <a:prstGeom prst="cube">
                <a:avLst>
                  <a:gd name="adj" fmla="val 25000"/>
                </a:avLst>
              </a:prstGeom>
              <a:solidFill>
                <a:srgbClr val="6699FF"/>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2788" name="AutoShape 18">
                <a:extLst>
                  <a:ext uri="{FF2B5EF4-FFF2-40B4-BE49-F238E27FC236}">
                    <a16:creationId xmlns:a16="http://schemas.microsoft.com/office/drawing/2014/main" id="{7FA9AFD1-CB5E-1051-FA98-D17094B6C33A}"/>
                  </a:ext>
                </a:extLst>
              </p:cNvPr>
              <p:cNvSpPr>
                <a:spLocks noChangeArrowheads="1"/>
              </p:cNvSpPr>
              <p:nvPr/>
            </p:nvSpPr>
            <p:spPr bwMode="auto">
              <a:xfrm>
                <a:off x="2115" y="2440"/>
                <a:ext cx="720" cy="624"/>
              </a:xfrm>
              <a:prstGeom prst="cube">
                <a:avLst>
                  <a:gd name="adj" fmla="val 25000"/>
                </a:avLst>
              </a:prstGeom>
              <a:solidFill>
                <a:srgbClr val="6699FF"/>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2789" name="AutoShape 19">
                <a:extLst>
                  <a:ext uri="{FF2B5EF4-FFF2-40B4-BE49-F238E27FC236}">
                    <a16:creationId xmlns:a16="http://schemas.microsoft.com/office/drawing/2014/main" id="{C6C297AA-D40C-B335-1883-A5FC698D6F1F}"/>
                  </a:ext>
                </a:extLst>
              </p:cNvPr>
              <p:cNvSpPr>
                <a:spLocks noChangeArrowheads="1"/>
              </p:cNvSpPr>
              <p:nvPr/>
            </p:nvSpPr>
            <p:spPr bwMode="auto">
              <a:xfrm>
                <a:off x="2115" y="2908"/>
                <a:ext cx="720" cy="624"/>
              </a:xfrm>
              <a:prstGeom prst="cube">
                <a:avLst>
                  <a:gd name="adj" fmla="val 25000"/>
                </a:avLst>
              </a:prstGeom>
              <a:solidFill>
                <a:srgbClr val="6699FF"/>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2790" name="AutoShape 20">
                <a:extLst>
                  <a:ext uri="{FF2B5EF4-FFF2-40B4-BE49-F238E27FC236}">
                    <a16:creationId xmlns:a16="http://schemas.microsoft.com/office/drawing/2014/main" id="{394252DB-B079-09AB-615B-F7C4A301E70C}"/>
                  </a:ext>
                </a:extLst>
              </p:cNvPr>
              <p:cNvSpPr>
                <a:spLocks noChangeArrowheads="1"/>
              </p:cNvSpPr>
              <p:nvPr/>
            </p:nvSpPr>
            <p:spPr bwMode="auto">
              <a:xfrm>
                <a:off x="2115" y="2440"/>
                <a:ext cx="720" cy="624"/>
              </a:xfrm>
              <a:prstGeom prst="cube">
                <a:avLst>
                  <a:gd name="adj" fmla="val 25000"/>
                </a:avLst>
              </a:prstGeom>
              <a:solidFill>
                <a:srgbClr val="6699FF"/>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2791" name="AutoShape 21">
                <a:extLst>
                  <a:ext uri="{FF2B5EF4-FFF2-40B4-BE49-F238E27FC236}">
                    <a16:creationId xmlns:a16="http://schemas.microsoft.com/office/drawing/2014/main" id="{8F3F8AFB-8C22-70EE-1E4B-D12329F136C3}"/>
                  </a:ext>
                </a:extLst>
              </p:cNvPr>
              <p:cNvSpPr>
                <a:spLocks noChangeArrowheads="1"/>
              </p:cNvSpPr>
              <p:nvPr/>
            </p:nvSpPr>
            <p:spPr bwMode="auto">
              <a:xfrm>
                <a:off x="2115" y="2908"/>
                <a:ext cx="720" cy="624"/>
              </a:xfrm>
              <a:prstGeom prst="cube">
                <a:avLst>
                  <a:gd name="adj" fmla="val 25000"/>
                </a:avLst>
              </a:prstGeom>
              <a:solidFill>
                <a:srgbClr val="6699FF"/>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2792" name="AutoShape 22">
                <a:extLst>
                  <a:ext uri="{FF2B5EF4-FFF2-40B4-BE49-F238E27FC236}">
                    <a16:creationId xmlns:a16="http://schemas.microsoft.com/office/drawing/2014/main" id="{F764DC12-3036-C04C-547B-22229C2C064E}"/>
                  </a:ext>
                </a:extLst>
              </p:cNvPr>
              <p:cNvSpPr>
                <a:spLocks noChangeArrowheads="1"/>
              </p:cNvSpPr>
              <p:nvPr/>
            </p:nvSpPr>
            <p:spPr bwMode="auto">
              <a:xfrm>
                <a:off x="2115" y="2440"/>
                <a:ext cx="720" cy="624"/>
              </a:xfrm>
              <a:prstGeom prst="cube">
                <a:avLst>
                  <a:gd name="adj" fmla="val 25000"/>
                </a:avLst>
              </a:prstGeom>
              <a:solidFill>
                <a:srgbClr val="6699FF"/>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grpSp>
        <p:sp>
          <p:nvSpPr>
            <p:cNvPr id="32779" name="Line 23">
              <a:extLst>
                <a:ext uri="{FF2B5EF4-FFF2-40B4-BE49-F238E27FC236}">
                  <a16:creationId xmlns:a16="http://schemas.microsoft.com/office/drawing/2014/main" id="{E62716F3-F4F7-D7D2-49C2-B4B79735D626}"/>
                </a:ext>
              </a:extLst>
            </p:cNvPr>
            <p:cNvSpPr>
              <a:spLocks noChangeShapeType="1"/>
            </p:cNvSpPr>
            <p:nvPr/>
          </p:nvSpPr>
          <p:spPr bwMode="auto">
            <a:xfrm flipV="1">
              <a:off x="3363" y="2001"/>
              <a:ext cx="460" cy="203"/>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780" name="Text Box 24">
              <a:extLst>
                <a:ext uri="{FF2B5EF4-FFF2-40B4-BE49-F238E27FC236}">
                  <a16:creationId xmlns:a16="http://schemas.microsoft.com/office/drawing/2014/main" id="{A7D45424-A377-D84E-C071-B4BEB0DE4AFF}"/>
                </a:ext>
              </a:extLst>
            </p:cNvPr>
            <p:cNvSpPr txBox="1">
              <a:spLocks noChangeArrowheads="1"/>
            </p:cNvSpPr>
            <p:nvPr/>
          </p:nvSpPr>
          <p:spPr bwMode="auto">
            <a:xfrm>
              <a:off x="3670" y="2407"/>
              <a:ext cx="804" cy="30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pPr algn="ctr"/>
              <a:r>
                <a:rPr lang="zh-CN" altLang="en-US" sz="1600">
                  <a:solidFill>
                    <a:schemeClr val="tx1"/>
                  </a:solidFill>
                  <a:latin typeface="Times New Roman" panose="02020603050405020304" pitchFamily="18" charset="0"/>
                  <a:ea typeface="宋体" panose="02010600030101010101" pitchFamily="2" charset="-122"/>
                </a:rPr>
                <a:t>非流动负债</a:t>
              </a:r>
            </a:p>
          </p:txBody>
        </p:sp>
        <p:sp>
          <p:nvSpPr>
            <p:cNvPr id="32781" name="AutoShape 25">
              <a:extLst>
                <a:ext uri="{FF2B5EF4-FFF2-40B4-BE49-F238E27FC236}">
                  <a16:creationId xmlns:a16="http://schemas.microsoft.com/office/drawing/2014/main" id="{FED80ADF-E78C-DFA3-5795-613B2327F763}"/>
                </a:ext>
              </a:extLst>
            </p:cNvPr>
            <p:cNvSpPr>
              <a:spLocks noChangeArrowheads="1"/>
            </p:cNvSpPr>
            <p:nvPr/>
          </p:nvSpPr>
          <p:spPr bwMode="auto">
            <a:xfrm>
              <a:off x="2330" y="1595"/>
              <a:ext cx="1263" cy="711"/>
            </a:xfrm>
            <a:prstGeom prst="wedgeEllipseCallout">
              <a:avLst>
                <a:gd name="adj1" fmla="val -21574"/>
                <a:gd name="adj2" fmla="val 39731"/>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pPr algn="ctr">
                <a:lnSpc>
                  <a:spcPct val="150000"/>
                </a:lnSpc>
              </a:pPr>
              <a:r>
                <a:rPr lang="zh-CN" altLang="en-US" sz="2400">
                  <a:latin typeface="Times New Roman" panose="02020603050405020304" pitchFamily="18" charset="0"/>
                  <a:ea typeface="宋体" panose="02010600030101010101" pitchFamily="2" charset="-122"/>
                </a:rPr>
                <a:t>负  债</a:t>
              </a: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32782" name="AutoShape 26">
              <a:extLst>
                <a:ext uri="{FF2B5EF4-FFF2-40B4-BE49-F238E27FC236}">
                  <a16:creationId xmlns:a16="http://schemas.microsoft.com/office/drawing/2014/main" id="{F8C94D62-6256-4FC7-52D2-3ED8FA2819C5}"/>
                </a:ext>
              </a:extLst>
            </p:cNvPr>
            <p:cNvSpPr>
              <a:spLocks noChangeArrowheads="1"/>
            </p:cNvSpPr>
            <p:nvPr/>
          </p:nvSpPr>
          <p:spPr bwMode="auto">
            <a:xfrm>
              <a:off x="1641" y="2610"/>
              <a:ext cx="344" cy="203"/>
            </a:xfrm>
            <a:prstGeom prst="downArrow">
              <a:avLst>
                <a:gd name="adj1" fmla="val 50000"/>
                <a:gd name="adj2" fmla="val 25000"/>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2783" name="AutoShape 27">
              <a:extLst>
                <a:ext uri="{FF2B5EF4-FFF2-40B4-BE49-F238E27FC236}">
                  <a16:creationId xmlns:a16="http://schemas.microsoft.com/office/drawing/2014/main" id="{BE8A719B-D1D4-7F78-E829-82565EB39F7C}"/>
                </a:ext>
              </a:extLst>
            </p:cNvPr>
            <p:cNvSpPr>
              <a:spLocks noChangeArrowheads="1"/>
            </p:cNvSpPr>
            <p:nvPr/>
          </p:nvSpPr>
          <p:spPr bwMode="auto">
            <a:xfrm>
              <a:off x="3880" y="2630"/>
              <a:ext cx="345" cy="203"/>
            </a:xfrm>
            <a:prstGeom prst="downArrow">
              <a:avLst>
                <a:gd name="adj1" fmla="val 50000"/>
                <a:gd name="adj2" fmla="val 25000"/>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2784" name="Text Box 28">
              <a:extLst>
                <a:ext uri="{FF2B5EF4-FFF2-40B4-BE49-F238E27FC236}">
                  <a16:creationId xmlns:a16="http://schemas.microsoft.com/office/drawing/2014/main" id="{CB67A759-879D-1289-9E6F-D795F8010923}"/>
                </a:ext>
              </a:extLst>
            </p:cNvPr>
            <p:cNvSpPr txBox="1">
              <a:spLocks noChangeArrowheads="1"/>
            </p:cNvSpPr>
            <p:nvPr/>
          </p:nvSpPr>
          <p:spPr bwMode="auto">
            <a:xfrm>
              <a:off x="1411" y="2861"/>
              <a:ext cx="1608" cy="88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r>
                <a:rPr lang="zh-CN" altLang="en-US" sz="1600">
                  <a:solidFill>
                    <a:schemeClr val="tx1"/>
                  </a:solidFill>
                  <a:latin typeface="Times New Roman" panose="02020603050405020304" pitchFamily="18" charset="0"/>
                  <a:ea typeface="宋体" panose="02010600030101010101" pitchFamily="2" charset="-122"/>
                </a:rPr>
                <a:t>短期借款</a:t>
              </a:r>
            </a:p>
            <a:p>
              <a:r>
                <a:rPr lang="zh-CN" altLang="en-US" sz="1600" b="0">
                  <a:solidFill>
                    <a:schemeClr val="tx1"/>
                  </a:solidFill>
                  <a:latin typeface="Times New Roman" panose="02020603050405020304" pitchFamily="18" charset="0"/>
                  <a:ea typeface="宋体" panose="02010600030101010101" pitchFamily="2" charset="-122"/>
                </a:rPr>
                <a:t>                    应付账款</a:t>
              </a:r>
            </a:p>
            <a:p>
              <a:r>
                <a:rPr lang="zh-CN" altLang="en-US" sz="1600">
                  <a:solidFill>
                    <a:schemeClr val="tx1"/>
                  </a:solidFill>
                  <a:latin typeface="Times New Roman" panose="02020603050405020304" pitchFamily="18" charset="0"/>
                  <a:ea typeface="宋体" panose="02010600030101010101" pitchFamily="2" charset="-122"/>
                </a:rPr>
                <a:t>应 付 及</a:t>
              </a:r>
              <a:r>
                <a:rPr lang="zh-CN" altLang="en-US" sz="1600" b="0">
                  <a:solidFill>
                    <a:schemeClr val="tx1"/>
                  </a:solidFill>
                  <a:latin typeface="Times New Roman" panose="02020603050405020304" pitchFamily="18" charset="0"/>
                  <a:ea typeface="宋体" panose="02010600030101010101" pitchFamily="2" charset="-122"/>
                </a:rPr>
                <a:t>      预收账款</a:t>
              </a:r>
            </a:p>
            <a:p>
              <a:r>
                <a:rPr lang="zh-CN" altLang="en-US" sz="1600">
                  <a:solidFill>
                    <a:schemeClr val="tx1"/>
                  </a:solidFill>
                  <a:latin typeface="Times New Roman" panose="02020603050405020304" pitchFamily="18" charset="0"/>
                  <a:ea typeface="宋体" panose="02010600030101010101" pitchFamily="2" charset="-122"/>
                </a:rPr>
                <a:t>预收款项</a:t>
              </a:r>
              <a:r>
                <a:rPr lang="zh-CN" altLang="en-US" sz="1600" b="0">
                  <a:solidFill>
                    <a:schemeClr val="tx1"/>
                  </a:solidFill>
                  <a:latin typeface="Times New Roman" panose="02020603050405020304" pitchFamily="18" charset="0"/>
                  <a:ea typeface="宋体" panose="02010600030101010101" pitchFamily="2" charset="-122"/>
                </a:rPr>
                <a:t>    预提费用</a:t>
              </a:r>
            </a:p>
            <a:p>
              <a:r>
                <a:rPr lang="zh-CN" altLang="en-US" sz="1600" b="0">
                  <a:solidFill>
                    <a:schemeClr val="tx1"/>
                  </a:solidFill>
                  <a:latin typeface="Times New Roman" panose="02020603050405020304" pitchFamily="18" charset="0"/>
                  <a:ea typeface="宋体" panose="02010600030101010101" pitchFamily="2" charset="-122"/>
                </a:rPr>
                <a:t>                    应交税费等</a:t>
              </a:r>
            </a:p>
            <a:p>
              <a:endParaRPr lang="zh-CN" altLang="en-US" sz="1600" b="0">
                <a:solidFill>
                  <a:schemeClr val="tx1"/>
                </a:solidFill>
                <a:latin typeface="Times New Roman" panose="02020603050405020304" pitchFamily="18" charset="0"/>
                <a:ea typeface="宋体" panose="02010600030101010101" pitchFamily="2" charset="-122"/>
              </a:endParaRPr>
            </a:p>
            <a:p>
              <a:endParaRPr lang="zh-CN" altLang="en-US" sz="1600" b="0">
                <a:solidFill>
                  <a:schemeClr val="tx1"/>
                </a:solidFill>
                <a:latin typeface="Times New Roman" panose="02020603050405020304" pitchFamily="18" charset="0"/>
                <a:ea typeface="宋体" panose="02010600030101010101" pitchFamily="2" charset="-122"/>
              </a:endParaRPr>
            </a:p>
          </p:txBody>
        </p:sp>
        <p:sp>
          <p:nvSpPr>
            <p:cNvPr id="32785" name="AutoShape 29">
              <a:extLst>
                <a:ext uri="{FF2B5EF4-FFF2-40B4-BE49-F238E27FC236}">
                  <a16:creationId xmlns:a16="http://schemas.microsoft.com/office/drawing/2014/main" id="{DDD9A4C6-316F-6819-B2BB-1EAD82B6601D}"/>
                </a:ext>
              </a:extLst>
            </p:cNvPr>
            <p:cNvSpPr>
              <a:spLocks/>
            </p:cNvSpPr>
            <p:nvPr/>
          </p:nvSpPr>
          <p:spPr bwMode="auto">
            <a:xfrm>
              <a:off x="2004" y="3097"/>
              <a:ext cx="78" cy="518"/>
            </a:xfrm>
            <a:prstGeom prst="leftBrace">
              <a:avLst>
                <a:gd name="adj1" fmla="val 55342"/>
                <a:gd name="adj2" fmla="val 50000"/>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2786" name="Text Box 30">
              <a:extLst>
                <a:ext uri="{FF2B5EF4-FFF2-40B4-BE49-F238E27FC236}">
                  <a16:creationId xmlns:a16="http://schemas.microsoft.com/office/drawing/2014/main" id="{08B81390-4CFD-889A-1D68-87D564817499}"/>
                </a:ext>
              </a:extLst>
            </p:cNvPr>
            <p:cNvSpPr txBox="1">
              <a:spLocks noChangeArrowheads="1"/>
            </p:cNvSpPr>
            <p:nvPr/>
          </p:nvSpPr>
          <p:spPr bwMode="auto">
            <a:xfrm>
              <a:off x="3478" y="2867"/>
              <a:ext cx="919" cy="541"/>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r>
                <a:rPr lang="zh-CN" altLang="en-US" sz="1600">
                  <a:solidFill>
                    <a:schemeClr val="tx1"/>
                  </a:solidFill>
                  <a:latin typeface="Times New Roman" panose="02020603050405020304" pitchFamily="18" charset="0"/>
                  <a:ea typeface="宋体" panose="02010600030101010101" pitchFamily="2" charset="-122"/>
                </a:rPr>
                <a:t>长期借款</a:t>
              </a:r>
            </a:p>
            <a:p>
              <a:r>
                <a:rPr lang="zh-CN" altLang="en-US" sz="1600">
                  <a:solidFill>
                    <a:schemeClr val="tx1"/>
                  </a:solidFill>
                  <a:latin typeface="Times New Roman" panose="02020603050405020304" pitchFamily="18" charset="0"/>
                  <a:ea typeface="宋体" panose="02010600030101010101" pitchFamily="2" charset="-122"/>
                </a:rPr>
                <a:t>应付债券</a:t>
              </a:r>
            </a:p>
            <a:p>
              <a:r>
                <a:rPr lang="zh-CN" altLang="en-US" sz="1600">
                  <a:solidFill>
                    <a:schemeClr val="tx1"/>
                  </a:solidFill>
                  <a:latin typeface="Times New Roman" panose="02020603050405020304" pitchFamily="18" charset="0"/>
                  <a:ea typeface="宋体" panose="02010600030101010101" pitchFamily="2" charset="-122"/>
                </a:rPr>
                <a:t>长期应付款</a:t>
              </a:r>
              <a:endParaRPr lang="zh-CN" altLang="en-US" sz="1600" b="0">
                <a:solidFill>
                  <a:schemeClr val="tx1"/>
                </a:solidFill>
                <a:latin typeface="Times New Roman" panose="02020603050405020304" pitchFamily="18" charset="0"/>
                <a:ea typeface="宋体" panose="02010600030101010101" pitchFamily="2" charset="-122"/>
              </a:endParaRPr>
            </a:p>
            <a:p>
              <a:endParaRPr lang="zh-CN" altLang="en-US" sz="1000" b="0">
                <a:solidFill>
                  <a:schemeClr val="tx1"/>
                </a:solidFill>
                <a:latin typeface="Times New Roman" panose="02020603050405020304" pitchFamily="18" charset="0"/>
                <a:ea typeface="宋体" panose="02010600030101010101" pitchFamily="2" charset="-122"/>
              </a:endParaRPr>
            </a:p>
            <a:p>
              <a:endParaRPr lang="zh-CN" altLang="en-US" sz="1000" b="0">
                <a:solidFill>
                  <a:schemeClr val="tx1"/>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7650" name="Group 20">
            <a:extLst>
              <a:ext uri="{FF2B5EF4-FFF2-40B4-BE49-F238E27FC236}">
                <a16:creationId xmlns:a16="http://schemas.microsoft.com/office/drawing/2014/main" id="{A893552C-BC86-4E28-D493-2C6B88542D47}"/>
              </a:ext>
            </a:extLst>
          </p:cNvPr>
          <p:cNvGrpSpPr>
            <a:grpSpLocks/>
          </p:cNvGrpSpPr>
          <p:nvPr/>
        </p:nvGrpSpPr>
        <p:grpSpPr bwMode="auto">
          <a:xfrm>
            <a:off x="2111375" y="2205039"/>
            <a:ext cx="8001000" cy="4592637"/>
            <a:chOff x="720" y="624"/>
            <a:chExt cx="5040" cy="2893"/>
          </a:xfrm>
        </p:grpSpPr>
        <p:sp>
          <p:nvSpPr>
            <p:cNvPr id="442372" name="Text Box 4">
              <a:extLst>
                <a:ext uri="{FF2B5EF4-FFF2-40B4-BE49-F238E27FC236}">
                  <a16:creationId xmlns:a16="http://schemas.microsoft.com/office/drawing/2014/main" id="{29645B92-6A48-DCAB-D11A-2CEC10E17131}"/>
                </a:ext>
              </a:extLst>
            </p:cNvPr>
            <p:cNvSpPr txBox="1">
              <a:spLocks noChangeArrowheads="1"/>
            </p:cNvSpPr>
            <p:nvPr/>
          </p:nvSpPr>
          <p:spPr bwMode="auto">
            <a:xfrm>
              <a:off x="720" y="624"/>
              <a:ext cx="5040" cy="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defRPr/>
              </a:pPr>
              <a:r>
                <a:rPr lang="zh-CN" altLang="en-US" sz="2400" b="1" dirty="0">
                  <a:solidFill>
                    <a:prstClr val="black"/>
                  </a:solidFill>
                  <a:latin typeface="微软雅黑" panose="020B0503020204020204" pitchFamily="34" charset="-122"/>
                  <a:ea typeface="微软雅黑" panose="020B0503020204020204" pitchFamily="34" charset="-122"/>
                </a:rPr>
                <a:t>会计信息的生成                            会计循环</a:t>
              </a:r>
            </a:p>
            <a:p>
              <a:pPr defTabSz="457200">
                <a:lnSpc>
                  <a:spcPct val="180000"/>
                </a:lnSpc>
                <a:spcBef>
                  <a:spcPct val="50000"/>
                </a:spcBef>
                <a:buFontTx/>
                <a:buChar char="•"/>
                <a:defRPr/>
              </a:pPr>
              <a:r>
                <a:rPr lang="zh-CN" altLang="en-US" sz="2400" b="1" dirty="0">
                  <a:solidFill>
                    <a:prstClr val="black"/>
                  </a:solidFill>
                  <a:latin typeface="微软雅黑" panose="020B0503020204020204" pitchFamily="34" charset="-122"/>
                  <a:ea typeface="微软雅黑" panose="020B0503020204020204" pitchFamily="34" charset="-122"/>
                </a:rPr>
                <a:t> 会计循环</a:t>
              </a:r>
            </a:p>
            <a:p>
              <a:pPr defTabSz="457200">
                <a:lnSpc>
                  <a:spcPct val="90000"/>
                </a:lnSpc>
                <a:spcBef>
                  <a:spcPct val="50000"/>
                </a:spcBef>
                <a:defRPr/>
              </a:pPr>
              <a:r>
                <a:rPr lang="zh-CN" altLang="en-US" sz="2400" b="1" dirty="0">
                  <a:solidFill>
                    <a:prstClr val="black"/>
                  </a:solidFill>
                  <a:latin typeface="微软雅黑" panose="020B0503020204020204" pitchFamily="34" charset="-122"/>
                  <a:ea typeface="微软雅黑" panose="020B0503020204020204" pitchFamily="34" charset="-122"/>
                </a:rPr>
                <a:t>设置会计科目和账户         成本计算、财产清查 </a:t>
              </a:r>
            </a:p>
            <a:p>
              <a:pPr defTabSz="457200">
                <a:lnSpc>
                  <a:spcPct val="40000"/>
                </a:lnSpc>
                <a:spcBef>
                  <a:spcPct val="50000"/>
                </a:spcBef>
                <a:defRPr/>
              </a:pPr>
              <a:r>
                <a:rPr lang="zh-CN" altLang="en-US" sz="2400" b="1" dirty="0">
                  <a:solidFill>
                    <a:prstClr val="black"/>
                  </a:solidFill>
                  <a:latin typeface="微软雅黑" panose="020B0503020204020204" pitchFamily="34" charset="-122"/>
                  <a:ea typeface="微软雅黑" panose="020B0503020204020204" pitchFamily="34" charset="-122"/>
                </a:rPr>
                <a:t>     复式记账</a:t>
              </a:r>
            </a:p>
            <a:p>
              <a:pPr defTabSz="457200">
                <a:lnSpc>
                  <a:spcPct val="0"/>
                </a:lnSpc>
                <a:spcBef>
                  <a:spcPct val="50000"/>
                </a:spcBef>
                <a:defRPr/>
              </a:pPr>
              <a:endParaRPr lang="zh-CN" altLang="en-US" sz="2400" b="1" dirty="0">
                <a:solidFill>
                  <a:prstClr val="black"/>
                </a:solidFill>
                <a:effectLst>
                  <a:outerShdw blurRad="38100" dist="38100" dir="2700000" algn="tl">
                    <a:srgbClr val="000000"/>
                  </a:outerShdw>
                </a:effectLst>
                <a:latin typeface="黑体" panose="02010609060101010101" pitchFamily="49" charset="-122"/>
                <a:ea typeface="幼圆" panose="02010509060101010101" pitchFamily="49" charset="-122"/>
              </a:endParaRPr>
            </a:p>
            <a:p>
              <a:pPr defTabSz="457200">
                <a:spcBef>
                  <a:spcPct val="50000"/>
                </a:spcBef>
                <a:defRPr/>
              </a:pPr>
              <a:r>
                <a:rPr lang="zh-CN" altLang="en-US" sz="2400" b="1" dirty="0">
                  <a:solidFill>
                    <a:prstClr val="black"/>
                  </a:solidFill>
                  <a:latin typeface="微软雅黑" panose="020B0503020204020204" pitchFamily="34" charset="-122"/>
                  <a:ea typeface="微软雅黑" panose="020B0503020204020204" pitchFamily="34" charset="-122"/>
                </a:rPr>
                <a:t>经济         原始        记账        会计         试算         会计</a:t>
              </a:r>
            </a:p>
            <a:p>
              <a:pPr defTabSz="457200">
                <a:lnSpc>
                  <a:spcPct val="30000"/>
                </a:lnSpc>
                <a:spcBef>
                  <a:spcPct val="50000"/>
                </a:spcBef>
                <a:defRPr/>
              </a:pPr>
              <a:r>
                <a:rPr lang="zh-CN" altLang="en-US" sz="2400" b="1" dirty="0">
                  <a:solidFill>
                    <a:prstClr val="black"/>
                  </a:solidFill>
                  <a:latin typeface="微软雅黑" panose="020B0503020204020204" pitchFamily="34" charset="-122"/>
                  <a:ea typeface="微软雅黑" panose="020B0503020204020204" pitchFamily="34" charset="-122"/>
                </a:rPr>
                <a:t>业务         凭证        凭证        账簿         平衡         报告</a:t>
              </a:r>
            </a:p>
            <a:p>
              <a:pPr defTabSz="457200">
                <a:lnSpc>
                  <a:spcPct val="60000"/>
                </a:lnSpc>
                <a:spcBef>
                  <a:spcPct val="50000"/>
                </a:spcBef>
                <a:defRPr/>
              </a:pPr>
              <a:r>
                <a:rPr lang="zh-CN" altLang="en-US" sz="2400" b="1" dirty="0">
                  <a:solidFill>
                    <a:prstClr val="black"/>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400" b="1" dirty="0">
                  <a:solidFill>
                    <a:prstClr val="black"/>
                  </a:solidFill>
                  <a:latin typeface="微软雅黑" panose="020B0503020204020204" pitchFamily="34" charset="-122"/>
                  <a:ea typeface="微软雅黑" panose="020B0503020204020204" pitchFamily="34" charset="-122"/>
                </a:rPr>
                <a:t>编审凭证   会计分录    记账        对账  试算 结账 编表</a:t>
              </a:r>
            </a:p>
            <a:p>
              <a:pPr defTabSz="457200">
                <a:lnSpc>
                  <a:spcPct val="40000"/>
                </a:lnSpc>
                <a:spcBef>
                  <a:spcPct val="50000"/>
                </a:spcBef>
                <a:defRPr/>
              </a:pPr>
              <a:endParaRPr lang="zh-CN" altLang="en-US" sz="2400" b="1" dirty="0">
                <a:solidFill>
                  <a:prstClr val="black"/>
                </a:solidFill>
                <a:effectLst>
                  <a:outerShdw blurRad="38100" dist="38100" dir="2700000" algn="tl">
                    <a:srgbClr val="000000"/>
                  </a:outerShdw>
                </a:effectLst>
                <a:latin typeface="黑体" panose="02010609060101010101" pitchFamily="49" charset="-122"/>
                <a:ea typeface="幼圆" panose="02010509060101010101" pitchFamily="49" charset="-122"/>
              </a:endParaRPr>
            </a:p>
            <a:p>
              <a:pPr defTabSz="457200">
                <a:lnSpc>
                  <a:spcPct val="40000"/>
                </a:lnSpc>
                <a:spcBef>
                  <a:spcPct val="50000"/>
                </a:spcBef>
                <a:defRPr/>
              </a:pPr>
              <a:r>
                <a:rPr lang="zh-CN" altLang="en-US" sz="2400" b="1" dirty="0">
                  <a:solidFill>
                    <a:prstClr val="black"/>
                  </a:solidFill>
                  <a:effectLst>
                    <a:outerShdw blurRad="38100" dist="38100" dir="2700000" algn="tl">
                      <a:srgbClr val="000000"/>
                    </a:outerShdw>
                  </a:effectLst>
                  <a:latin typeface="黑体" panose="02010609060101010101" pitchFamily="49" charset="-122"/>
                  <a:ea typeface="幼圆" panose="02010509060101010101" pitchFamily="49" charset="-122"/>
                </a:rPr>
                <a:t>            </a:t>
              </a:r>
              <a:r>
                <a:rPr lang="zh-CN" altLang="en-US" sz="2400" b="1" dirty="0">
                  <a:solidFill>
                    <a:prstClr val="black"/>
                  </a:solidFill>
                  <a:latin typeface="微软雅黑" panose="020B0503020204020204" pitchFamily="34" charset="-122"/>
                  <a:ea typeface="微软雅黑" panose="020B0503020204020204" pitchFamily="34" charset="-122"/>
                </a:rPr>
                <a:t>日常会计工作</a:t>
              </a:r>
              <a:r>
                <a:rPr lang="zh-CN" altLang="en-US" sz="2400" b="1" dirty="0">
                  <a:solidFill>
                    <a:prstClr val="black"/>
                  </a:solidFill>
                  <a:effectLst>
                    <a:outerShdw blurRad="38100" dist="38100" dir="2700000" algn="tl">
                      <a:srgbClr val="000000"/>
                    </a:outerShdw>
                  </a:effectLst>
                  <a:latin typeface="黑体" panose="02010609060101010101" pitchFamily="49" charset="-122"/>
                  <a:ea typeface="幼圆" panose="02010509060101010101" pitchFamily="49" charset="-122"/>
                </a:rPr>
                <a:t>         </a:t>
              </a:r>
              <a:r>
                <a:rPr lang="zh-CN" altLang="en-US" sz="2400" b="1" dirty="0">
                  <a:solidFill>
                    <a:prstClr val="black"/>
                  </a:solidFill>
                  <a:latin typeface="微软雅黑" panose="020B0503020204020204" pitchFamily="34" charset="-122"/>
                  <a:ea typeface="微软雅黑" panose="020B0503020204020204" pitchFamily="34" charset="-122"/>
                </a:rPr>
                <a:t>期末会计工作</a:t>
              </a:r>
              <a:endParaRPr lang="zh-CN" altLang="en-US" sz="3200" b="1" dirty="0">
                <a:solidFill>
                  <a:prstClr val="black"/>
                </a:solidFill>
                <a:latin typeface="微软雅黑" panose="020B0503020204020204" pitchFamily="34" charset="-122"/>
                <a:ea typeface="微软雅黑" panose="020B0503020204020204" pitchFamily="34" charset="-122"/>
              </a:endParaRPr>
            </a:p>
          </p:txBody>
        </p:sp>
        <p:sp>
          <p:nvSpPr>
            <p:cNvPr id="27653" name="AutoShape 5">
              <a:extLst>
                <a:ext uri="{FF2B5EF4-FFF2-40B4-BE49-F238E27FC236}">
                  <a16:creationId xmlns:a16="http://schemas.microsoft.com/office/drawing/2014/main" id="{CEEAE9A2-F77C-A70A-073A-0ABF35F3A190}"/>
                </a:ext>
              </a:extLst>
            </p:cNvPr>
            <p:cNvSpPr>
              <a:spLocks noChangeArrowheads="1"/>
            </p:cNvSpPr>
            <p:nvPr/>
          </p:nvSpPr>
          <p:spPr bwMode="auto">
            <a:xfrm>
              <a:off x="2472" y="631"/>
              <a:ext cx="864" cy="240"/>
            </a:xfrm>
            <a:prstGeom prst="rightArrow">
              <a:avLst>
                <a:gd name="adj1" fmla="val 50000"/>
                <a:gd name="adj2" fmla="val 9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defTabSz="457200" fontAlgn="base">
                <a:spcBef>
                  <a:spcPct val="0"/>
                </a:spcBef>
                <a:spcAft>
                  <a:spcPct val="0"/>
                </a:spcAft>
                <a:buClrTx/>
                <a:buNone/>
              </a:pPr>
              <a:endParaRPr lang="zh-CN" altLang="en-US">
                <a:solidFill>
                  <a:prstClr val="black"/>
                </a:solidFill>
                <a:ea typeface="幼圆" panose="02010509060101010101" pitchFamily="49" charset="-122"/>
              </a:endParaRPr>
            </a:p>
          </p:txBody>
        </p:sp>
        <p:sp>
          <p:nvSpPr>
            <p:cNvPr id="27654" name="Line 6">
              <a:extLst>
                <a:ext uri="{FF2B5EF4-FFF2-40B4-BE49-F238E27FC236}">
                  <a16:creationId xmlns:a16="http://schemas.microsoft.com/office/drawing/2014/main" id="{1DB74C44-BFB0-42FC-DF8B-0879D1F3380E}"/>
                </a:ext>
              </a:extLst>
            </p:cNvPr>
            <p:cNvSpPr>
              <a:spLocks noChangeShapeType="1"/>
            </p:cNvSpPr>
            <p:nvPr/>
          </p:nvSpPr>
          <p:spPr bwMode="auto">
            <a:xfrm>
              <a:off x="1174" y="2452"/>
              <a:ext cx="480" cy="0"/>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0" fontAlgn="base" hangingPunct="0">
                <a:spcBef>
                  <a:spcPct val="0"/>
                </a:spcBef>
                <a:spcAft>
                  <a:spcPct val="0"/>
                </a:spcAft>
              </a:pPr>
              <a:endParaRPr lang="zh-CN" altLang="en-US">
                <a:solidFill>
                  <a:prstClr val="black"/>
                </a:solidFill>
                <a:latin typeface="Century Gothic" panose="020B0502020202020204" pitchFamily="34" charset="0"/>
                <a:ea typeface="幼圆" panose="02010509060101010101" pitchFamily="49" charset="-122"/>
              </a:endParaRPr>
            </a:p>
          </p:txBody>
        </p:sp>
        <p:sp>
          <p:nvSpPr>
            <p:cNvPr id="27655" name="Line 7">
              <a:extLst>
                <a:ext uri="{FF2B5EF4-FFF2-40B4-BE49-F238E27FC236}">
                  <a16:creationId xmlns:a16="http://schemas.microsoft.com/office/drawing/2014/main" id="{30290F65-8CF2-AB50-C805-94C11139CC48}"/>
                </a:ext>
              </a:extLst>
            </p:cNvPr>
            <p:cNvSpPr>
              <a:spLocks noChangeShapeType="1"/>
            </p:cNvSpPr>
            <p:nvPr/>
          </p:nvSpPr>
          <p:spPr bwMode="auto">
            <a:xfrm>
              <a:off x="2088" y="2452"/>
              <a:ext cx="384" cy="0"/>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0" fontAlgn="base" hangingPunct="0">
                <a:spcBef>
                  <a:spcPct val="0"/>
                </a:spcBef>
                <a:spcAft>
                  <a:spcPct val="0"/>
                </a:spcAft>
              </a:pPr>
              <a:endParaRPr lang="zh-CN" altLang="en-US">
                <a:solidFill>
                  <a:prstClr val="black"/>
                </a:solidFill>
                <a:latin typeface="Century Gothic" panose="020B0502020202020204" pitchFamily="34" charset="0"/>
                <a:ea typeface="幼圆" panose="02010509060101010101" pitchFamily="49" charset="-122"/>
              </a:endParaRPr>
            </a:p>
          </p:txBody>
        </p:sp>
        <p:sp>
          <p:nvSpPr>
            <p:cNvPr id="27656" name="Line 8">
              <a:extLst>
                <a:ext uri="{FF2B5EF4-FFF2-40B4-BE49-F238E27FC236}">
                  <a16:creationId xmlns:a16="http://schemas.microsoft.com/office/drawing/2014/main" id="{C2165780-A247-3081-C4E2-751D77830CA8}"/>
                </a:ext>
              </a:extLst>
            </p:cNvPr>
            <p:cNvSpPr>
              <a:spLocks noChangeShapeType="1"/>
            </p:cNvSpPr>
            <p:nvPr/>
          </p:nvSpPr>
          <p:spPr bwMode="auto">
            <a:xfrm>
              <a:off x="2967" y="2452"/>
              <a:ext cx="369" cy="0"/>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0" fontAlgn="base" hangingPunct="0">
                <a:spcBef>
                  <a:spcPct val="0"/>
                </a:spcBef>
                <a:spcAft>
                  <a:spcPct val="0"/>
                </a:spcAft>
              </a:pPr>
              <a:endParaRPr lang="zh-CN" altLang="en-US">
                <a:solidFill>
                  <a:prstClr val="black"/>
                </a:solidFill>
                <a:latin typeface="Century Gothic" panose="020B0502020202020204" pitchFamily="34" charset="0"/>
                <a:ea typeface="幼圆" panose="02010509060101010101" pitchFamily="49" charset="-122"/>
              </a:endParaRPr>
            </a:p>
          </p:txBody>
        </p:sp>
        <p:sp>
          <p:nvSpPr>
            <p:cNvPr id="27657" name="Line 9">
              <a:extLst>
                <a:ext uri="{FF2B5EF4-FFF2-40B4-BE49-F238E27FC236}">
                  <a16:creationId xmlns:a16="http://schemas.microsoft.com/office/drawing/2014/main" id="{166B92CC-E292-918B-5291-8FB32A17A9B9}"/>
                </a:ext>
              </a:extLst>
            </p:cNvPr>
            <p:cNvSpPr>
              <a:spLocks noChangeShapeType="1"/>
            </p:cNvSpPr>
            <p:nvPr/>
          </p:nvSpPr>
          <p:spPr bwMode="auto">
            <a:xfrm>
              <a:off x="3755" y="2452"/>
              <a:ext cx="432" cy="0"/>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0" fontAlgn="base" hangingPunct="0">
                <a:spcBef>
                  <a:spcPct val="0"/>
                </a:spcBef>
                <a:spcAft>
                  <a:spcPct val="0"/>
                </a:spcAft>
              </a:pPr>
              <a:endParaRPr lang="zh-CN" altLang="en-US">
                <a:solidFill>
                  <a:prstClr val="black"/>
                </a:solidFill>
                <a:latin typeface="Century Gothic" panose="020B0502020202020204" pitchFamily="34" charset="0"/>
                <a:ea typeface="幼圆" panose="02010509060101010101" pitchFamily="49" charset="-122"/>
              </a:endParaRPr>
            </a:p>
          </p:txBody>
        </p:sp>
        <p:sp>
          <p:nvSpPr>
            <p:cNvPr id="27658" name="Line 10">
              <a:extLst>
                <a:ext uri="{FF2B5EF4-FFF2-40B4-BE49-F238E27FC236}">
                  <a16:creationId xmlns:a16="http://schemas.microsoft.com/office/drawing/2014/main" id="{5538680C-4986-3A3C-4C93-2CEF5844C843}"/>
                </a:ext>
              </a:extLst>
            </p:cNvPr>
            <p:cNvSpPr>
              <a:spLocks noChangeShapeType="1"/>
            </p:cNvSpPr>
            <p:nvPr/>
          </p:nvSpPr>
          <p:spPr bwMode="auto">
            <a:xfrm>
              <a:off x="4667" y="2452"/>
              <a:ext cx="407" cy="0"/>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0" fontAlgn="base" hangingPunct="0">
                <a:spcBef>
                  <a:spcPct val="0"/>
                </a:spcBef>
                <a:spcAft>
                  <a:spcPct val="0"/>
                </a:spcAft>
              </a:pPr>
              <a:endParaRPr lang="zh-CN" altLang="en-US">
                <a:solidFill>
                  <a:prstClr val="black"/>
                </a:solidFill>
                <a:latin typeface="Century Gothic" panose="020B0502020202020204" pitchFamily="34" charset="0"/>
                <a:ea typeface="幼圆" panose="02010509060101010101" pitchFamily="49" charset="-122"/>
              </a:endParaRPr>
            </a:p>
          </p:txBody>
        </p:sp>
        <p:sp>
          <p:nvSpPr>
            <p:cNvPr id="27659" name="Line 11">
              <a:extLst>
                <a:ext uri="{FF2B5EF4-FFF2-40B4-BE49-F238E27FC236}">
                  <a16:creationId xmlns:a16="http://schemas.microsoft.com/office/drawing/2014/main" id="{F42356C9-1088-13D5-D3BD-E4A22AD7926B}"/>
                </a:ext>
              </a:extLst>
            </p:cNvPr>
            <p:cNvSpPr>
              <a:spLocks noChangeShapeType="1"/>
            </p:cNvSpPr>
            <p:nvPr/>
          </p:nvSpPr>
          <p:spPr bwMode="auto">
            <a:xfrm>
              <a:off x="3497" y="1780"/>
              <a:ext cx="0" cy="384"/>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0" fontAlgn="base" hangingPunct="0">
                <a:spcBef>
                  <a:spcPct val="0"/>
                </a:spcBef>
                <a:spcAft>
                  <a:spcPct val="0"/>
                </a:spcAft>
              </a:pPr>
              <a:endParaRPr lang="zh-CN" altLang="en-US">
                <a:solidFill>
                  <a:prstClr val="black"/>
                </a:solidFill>
                <a:latin typeface="Century Gothic" panose="020B0502020202020204" pitchFamily="34" charset="0"/>
                <a:ea typeface="幼圆" panose="02010509060101010101" pitchFamily="49" charset="-122"/>
              </a:endParaRPr>
            </a:p>
          </p:txBody>
        </p:sp>
        <p:sp>
          <p:nvSpPr>
            <p:cNvPr id="27660" name="Line 12">
              <a:extLst>
                <a:ext uri="{FF2B5EF4-FFF2-40B4-BE49-F238E27FC236}">
                  <a16:creationId xmlns:a16="http://schemas.microsoft.com/office/drawing/2014/main" id="{B8DFC72B-2BA6-6821-2ACD-DED924F1232F}"/>
                </a:ext>
              </a:extLst>
            </p:cNvPr>
            <p:cNvSpPr>
              <a:spLocks noChangeShapeType="1"/>
            </p:cNvSpPr>
            <p:nvPr/>
          </p:nvSpPr>
          <p:spPr bwMode="auto">
            <a:xfrm>
              <a:off x="2075" y="1876"/>
              <a:ext cx="432" cy="288"/>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0" fontAlgn="base" hangingPunct="0">
                <a:spcBef>
                  <a:spcPct val="0"/>
                </a:spcBef>
                <a:spcAft>
                  <a:spcPct val="0"/>
                </a:spcAft>
              </a:pPr>
              <a:endParaRPr lang="zh-CN" altLang="en-US">
                <a:solidFill>
                  <a:prstClr val="black"/>
                </a:solidFill>
                <a:latin typeface="Century Gothic" panose="020B0502020202020204" pitchFamily="34" charset="0"/>
                <a:ea typeface="幼圆" panose="02010509060101010101" pitchFamily="49" charset="-122"/>
              </a:endParaRPr>
            </a:p>
          </p:txBody>
        </p:sp>
        <p:sp>
          <p:nvSpPr>
            <p:cNvPr id="27661" name="Line 14">
              <a:extLst>
                <a:ext uri="{FF2B5EF4-FFF2-40B4-BE49-F238E27FC236}">
                  <a16:creationId xmlns:a16="http://schemas.microsoft.com/office/drawing/2014/main" id="{135A30CD-6B41-61F9-8B80-F4D81620B4DB}"/>
                </a:ext>
              </a:extLst>
            </p:cNvPr>
            <p:cNvSpPr>
              <a:spLocks noChangeShapeType="1"/>
            </p:cNvSpPr>
            <p:nvPr/>
          </p:nvSpPr>
          <p:spPr bwMode="auto">
            <a:xfrm>
              <a:off x="2555" y="1636"/>
              <a:ext cx="144" cy="0"/>
            </a:xfrm>
            <a:prstGeom prst="line">
              <a:avLst/>
            </a:prstGeom>
            <a:noFill/>
            <a:ln w="571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0" fontAlgn="base" hangingPunct="0">
                <a:spcBef>
                  <a:spcPct val="0"/>
                </a:spcBef>
                <a:spcAft>
                  <a:spcPct val="0"/>
                </a:spcAft>
              </a:pPr>
              <a:endParaRPr lang="zh-CN" altLang="en-US">
                <a:solidFill>
                  <a:prstClr val="black"/>
                </a:solidFill>
                <a:latin typeface="Century Gothic" panose="020B0502020202020204" pitchFamily="34" charset="0"/>
                <a:ea typeface="幼圆" panose="02010509060101010101" pitchFamily="49" charset="-122"/>
              </a:endParaRPr>
            </a:p>
          </p:txBody>
        </p:sp>
        <p:sp>
          <p:nvSpPr>
            <p:cNvPr id="27662" name="Line 15">
              <a:extLst>
                <a:ext uri="{FF2B5EF4-FFF2-40B4-BE49-F238E27FC236}">
                  <a16:creationId xmlns:a16="http://schemas.microsoft.com/office/drawing/2014/main" id="{9E87181E-7AB0-63E2-5D21-563ADB040A40}"/>
                </a:ext>
              </a:extLst>
            </p:cNvPr>
            <p:cNvSpPr>
              <a:spLocks noChangeShapeType="1"/>
            </p:cNvSpPr>
            <p:nvPr/>
          </p:nvSpPr>
          <p:spPr bwMode="auto">
            <a:xfrm>
              <a:off x="2699" y="1636"/>
              <a:ext cx="0" cy="528"/>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457200" eaLnBrk="0" fontAlgn="base" hangingPunct="0">
                <a:spcBef>
                  <a:spcPct val="0"/>
                </a:spcBef>
                <a:spcAft>
                  <a:spcPct val="0"/>
                </a:spcAft>
              </a:pPr>
              <a:endParaRPr lang="zh-CN" altLang="en-US">
                <a:solidFill>
                  <a:prstClr val="black"/>
                </a:solidFill>
                <a:latin typeface="Century Gothic" panose="020B0502020202020204" pitchFamily="34" charset="0"/>
                <a:ea typeface="幼圆" panose="02010509060101010101" pitchFamily="49" charset="-122"/>
              </a:endParaRPr>
            </a:p>
          </p:txBody>
        </p:sp>
        <p:sp>
          <p:nvSpPr>
            <p:cNvPr id="27663" name="AutoShape 16">
              <a:extLst>
                <a:ext uri="{FF2B5EF4-FFF2-40B4-BE49-F238E27FC236}">
                  <a16:creationId xmlns:a16="http://schemas.microsoft.com/office/drawing/2014/main" id="{714F2B24-683B-AF24-2577-F4FE0D7C75EB}"/>
                </a:ext>
              </a:extLst>
            </p:cNvPr>
            <p:cNvSpPr>
              <a:spLocks noChangeArrowheads="1"/>
            </p:cNvSpPr>
            <p:nvPr/>
          </p:nvSpPr>
          <p:spPr bwMode="auto">
            <a:xfrm>
              <a:off x="3240" y="2893"/>
              <a:ext cx="255" cy="624"/>
            </a:xfrm>
            <a:prstGeom prst="curvedLeftArrow">
              <a:avLst>
                <a:gd name="adj1" fmla="val 64994"/>
                <a:gd name="adj2" fmla="val 130000"/>
                <a:gd name="adj3" fmla="val 33333"/>
              </a:avLst>
            </a:prstGeom>
            <a:solidFill>
              <a:srgbClr val="00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defTabSz="457200" fontAlgn="base">
                <a:spcBef>
                  <a:spcPct val="0"/>
                </a:spcBef>
                <a:spcAft>
                  <a:spcPct val="0"/>
                </a:spcAft>
                <a:buClrTx/>
                <a:buNone/>
              </a:pPr>
              <a:endParaRPr lang="zh-CN" altLang="zh-CN">
                <a:solidFill>
                  <a:srgbClr val="3366CC"/>
                </a:solidFill>
                <a:ea typeface="幼圆" panose="02010509060101010101" pitchFamily="49" charset="-122"/>
              </a:endParaRPr>
            </a:p>
          </p:txBody>
        </p:sp>
        <p:sp>
          <p:nvSpPr>
            <p:cNvPr id="27664" name="AutoShape 17">
              <a:extLst>
                <a:ext uri="{FF2B5EF4-FFF2-40B4-BE49-F238E27FC236}">
                  <a16:creationId xmlns:a16="http://schemas.microsoft.com/office/drawing/2014/main" id="{DBF608BE-6E88-035A-64D3-0BB9255BAA54}"/>
                </a:ext>
              </a:extLst>
            </p:cNvPr>
            <p:cNvSpPr>
              <a:spLocks noChangeArrowheads="1"/>
            </p:cNvSpPr>
            <p:nvPr/>
          </p:nvSpPr>
          <p:spPr bwMode="auto">
            <a:xfrm>
              <a:off x="3497" y="2919"/>
              <a:ext cx="230" cy="597"/>
            </a:xfrm>
            <a:prstGeom prst="curvedRightArrow">
              <a:avLst>
                <a:gd name="adj1" fmla="val 65011"/>
                <a:gd name="adj2" fmla="val 129999"/>
                <a:gd name="adj3" fmla="val 33333"/>
              </a:avLst>
            </a:prstGeom>
            <a:solidFill>
              <a:srgbClr val="00CC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defTabSz="457200" fontAlgn="base">
                <a:spcBef>
                  <a:spcPct val="0"/>
                </a:spcBef>
                <a:spcAft>
                  <a:spcPct val="0"/>
                </a:spcAft>
                <a:buClrTx/>
                <a:buNone/>
              </a:pPr>
              <a:endParaRPr lang="zh-CN" altLang="en-US">
                <a:solidFill>
                  <a:prstClr val="black"/>
                </a:solidFill>
                <a:ea typeface="幼圆" panose="02010509060101010101" pitchFamily="49" charset="-122"/>
              </a:endParaRPr>
            </a:p>
          </p:txBody>
        </p:sp>
        <p:sp>
          <p:nvSpPr>
            <p:cNvPr id="27665" name="Line 19">
              <a:extLst>
                <a:ext uri="{FF2B5EF4-FFF2-40B4-BE49-F238E27FC236}">
                  <a16:creationId xmlns:a16="http://schemas.microsoft.com/office/drawing/2014/main" id="{DE1761AF-30F3-3838-53D8-B9477922154C}"/>
                </a:ext>
              </a:extLst>
            </p:cNvPr>
            <p:cNvSpPr>
              <a:spLocks noChangeShapeType="1"/>
            </p:cNvSpPr>
            <p:nvPr/>
          </p:nvSpPr>
          <p:spPr bwMode="auto">
            <a:xfrm flipH="1">
              <a:off x="3707" y="1780"/>
              <a:ext cx="590" cy="363"/>
            </a:xfrm>
            <a:prstGeom prst="line">
              <a:avLst/>
            </a:prstGeom>
            <a:noFill/>
            <a:ln w="571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eaLnBrk="0" fontAlgn="base" hangingPunct="0">
                <a:spcBef>
                  <a:spcPct val="0"/>
                </a:spcBef>
                <a:spcAft>
                  <a:spcPct val="0"/>
                </a:spcAft>
              </a:pPr>
              <a:endParaRPr lang="zh-CN" altLang="en-US">
                <a:solidFill>
                  <a:prstClr val="black"/>
                </a:solidFill>
                <a:latin typeface="Century Gothic" panose="020B0502020202020204" pitchFamily="34" charset="0"/>
                <a:ea typeface="幼圆" panose="02010509060101010101" pitchFamily="49" charset="-122"/>
              </a:endParaRPr>
            </a:p>
          </p:txBody>
        </p:sp>
      </p:grpSp>
      <p:sp>
        <p:nvSpPr>
          <p:cNvPr id="27651" name="矩形 1">
            <a:extLst>
              <a:ext uri="{FF2B5EF4-FFF2-40B4-BE49-F238E27FC236}">
                <a16:creationId xmlns:a16="http://schemas.microsoft.com/office/drawing/2014/main" id="{52A6E0CA-F376-CA92-BA55-116D4055C87D}"/>
              </a:ext>
            </a:extLst>
          </p:cNvPr>
          <p:cNvSpPr>
            <a:spLocks noChangeArrowheads="1"/>
          </p:cNvSpPr>
          <p:nvPr/>
        </p:nvSpPr>
        <p:spPr bwMode="auto">
          <a:xfrm>
            <a:off x="2101851" y="161925"/>
            <a:ext cx="777716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defTabSz="457200" fontAlgn="base">
              <a:spcBef>
                <a:spcPct val="50000"/>
              </a:spcBef>
              <a:spcAft>
                <a:spcPct val="0"/>
              </a:spcAft>
              <a:buClrTx/>
              <a:buNone/>
            </a:pPr>
            <a:r>
              <a:rPr lang="zh-CN" altLang="en-US" sz="2400" b="1">
                <a:solidFill>
                  <a:prstClr val="black"/>
                </a:solidFill>
                <a:latin typeface="微软雅黑" panose="020B0503020204020204" pitchFamily="34" charset="-122"/>
                <a:ea typeface="微软雅黑" panose="020B0503020204020204" pitchFamily="34" charset="-122"/>
              </a:rPr>
              <a:t>会计循环概念</a:t>
            </a:r>
            <a:r>
              <a:rPr lang="zh-CN" altLang="en-US" sz="2400">
                <a:solidFill>
                  <a:prstClr val="black"/>
                </a:solidFill>
                <a:latin typeface="微软雅黑" panose="020B0503020204020204" pitchFamily="34" charset="-122"/>
                <a:ea typeface="微软雅黑" panose="020B0503020204020204" pitchFamily="34" charset="-122"/>
              </a:rPr>
              <a:t>：</a:t>
            </a:r>
            <a:endParaRPr lang="en-US" altLang="zh-CN" sz="2400">
              <a:solidFill>
                <a:prstClr val="black"/>
              </a:solidFill>
              <a:latin typeface="微软雅黑" panose="020B0503020204020204" pitchFamily="34" charset="-122"/>
              <a:ea typeface="微软雅黑" panose="020B0503020204020204" pitchFamily="34" charset="-122"/>
            </a:endParaRPr>
          </a:p>
          <a:p>
            <a:pPr defTabSz="457200" fontAlgn="base">
              <a:spcBef>
                <a:spcPct val="50000"/>
              </a:spcBef>
              <a:spcAft>
                <a:spcPct val="0"/>
              </a:spcAft>
              <a:buClrTx/>
              <a:buNone/>
            </a:pPr>
            <a:r>
              <a:rPr lang="zh-CN" altLang="en-US" sz="2400">
                <a:solidFill>
                  <a:prstClr val="black"/>
                </a:solidFill>
                <a:latin typeface="微软雅黑" panose="020B0503020204020204" pitchFamily="34" charset="-122"/>
                <a:ea typeface="微软雅黑" panose="020B0503020204020204" pitchFamily="34" charset="-122"/>
              </a:rPr>
              <a:t>在各个会计期间，从经济业务的发生开始，到编制出一套完整的财务会计报告为止的一系列会计处理程序。该程序循环往复、周而复始。</a:t>
            </a:r>
            <a:endParaRPr lang="en-US" altLang="zh-CN" sz="240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B11642E-AC17-1F30-85DD-9D16C491BC0B}"/>
              </a:ext>
            </a:extLst>
          </p:cNvPr>
          <p:cNvSpPr>
            <a:spLocks noGrp="1" noChangeArrowheads="1"/>
          </p:cNvSpPr>
          <p:nvPr>
            <p:ph type="title"/>
          </p:nvPr>
        </p:nvSpPr>
        <p:spPr/>
        <p:txBody>
          <a:bodyPr/>
          <a:lstStyle/>
          <a:p>
            <a:pPr eaLnBrk="1" hangingPunct="1"/>
            <a:r>
              <a:rPr lang="zh-CN" altLang="en-US"/>
              <a:t>流动负债项目</a:t>
            </a:r>
          </a:p>
        </p:txBody>
      </p:sp>
      <p:sp>
        <p:nvSpPr>
          <p:cNvPr id="33795" name="Rectangle 3">
            <a:extLst>
              <a:ext uri="{FF2B5EF4-FFF2-40B4-BE49-F238E27FC236}">
                <a16:creationId xmlns:a16="http://schemas.microsoft.com/office/drawing/2014/main" id="{4DC322B1-8ABC-3673-D9DC-35C18E085DB6}"/>
              </a:ext>
            </a:extLst>
          </p:cNvPr>
          <p:cNvSpPr>
            <a:spLocks noGrp="1" noChangeArrowheads="1"/>
          </p:cNvSpPr>
          <p:nvPr>
            <p:ph type="body" idx="1"/>
          </p:nvPr>
        </p:nvSpPr>
        <p:spPr/>
        <p:txBody>
          <a:bodyPr/>
          <a:lstStyle/>
          <a:p>
            <a:pPr eaLnBrk="1" hangingPunct="1"/>
            <a:r>
              <a:rPr lang="zh-CN" altLang="en-US"/>
              <a:t>流动负债项目通常包括：</a:t>
            </a:r>
          </a:p>
          <a:p>
            <a:pPr lvl="1" eaLnBrk="1" hangingPunct="1"/>
            <a:r>
              <a:rPr lang="zh-CN" altLang="en-US"/>
              <a:t>短期借款</a:t>
            </a:r>
          </a:p>
          <a:p>
            <a:pPr lvl="1" eaLnBrk="1" hangingPunct="1"/>
            <a:r>
              <a:rPr lang="zh-CN" altLang="en-US"/>
              <a:t>应付账款</a:t>
            </a:r>
          </a:p>
          <a:p>
            <a:pPr lvl="1" eaLnBrk="1" hangingPunct="1"/>
            <a:r>
              <a:rPr lang="zh-CN" altLang="en-US"/>
              <a:t>应付票据</a:t>
            </a:r>
          </a:p>
          <a:p>
            <a:pPr lvl="1" eaLnBrk="1" hangingPunct="1"/>
            <a:r>
              <a:rPr lang="zh-CN" altLang="en-US"/>
              <a:t>应付职工薪酬</a:t>
            </a:r>
          </a:p>
          <a:p>
            <a:pPr lvl="1" eaLnBrk="1" hangingPunct="1"/>
            <a:r>
              <a:rPr lang="zh-CN" altLang="en-US"/>
              <a:t>应交税费</a:t>
            </a:r>
          </a:p>
          <a:p>
            <a:pPr lvl="1" eaLnBrk="1" hangingPunct="1"/>
            <a:r>
              <a:rPr lang="zh-CN" altLang="en-US"/>
              <a:t>应付利息</a:t>
            </a:r>
          </a:p>
          <a:p>
            <a:pPr lvl="1" eaLnBrk="1" hangingPunct="1"/>
            <a:r>
              <a:rPr lang="zh-CN" altLang="en-US"/>
              <a:t>应付股息</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D20385E-11A2-0FFB-1AA6-E76EADB86DFE}"/>
              </a:ext>
            </a:extLst>
          </p:cNvPr>
          <p:cNvSpPr>
            <a:spLocks noGrp="1" noChangeArrowheads="1"/>
          </p:cNvSpPr>
          <p:nvPr>
            <p:ph type="title"/>
          </p:nvPr>
        </p:nvSpPr>
        <p:spPr/>
        <p:txBody>
          <a:bodyPr/>
          <a:lstStyle/>
          <a:p>
            <a:pPr eaLnBrk="1" hangingPunct="1"/>
            <a:r>
              <a:rPr lang="zh-CN" altLang="en-US" b="1"/>
              <a:t>短期借款</a:t>
            </a:r>
          </a:p>
        </p:txBody>
      </p:sp>
      <p:sp>
        <p:nvSpPr>
          <p:cNvPr id="381955" name="Rectangle 3">
            <a:extLst>
              <a:ext uri="{FF2B5EF4-FFF2-40B4-BE49-F238E27FC236}">
                <a16:creationId xmlns:a16="http://schemas.microsoft.com/office/drawing/2014/main" id="{2C950F6B-9746-9FB6-DC97-7436768B9240}"/>
              </a:ext>
            </a:extLst>
          </p:cNvPr>
          <p:cNvSpPr>
            <a:spLocks noGrp="1" noChangeArrowheads="1"/>
          </p:cNvSpPr>
          <p:nvPr>
            <p:ph type="body" idx="1"/>
          </p:nvPr>
        </p:nvSpPr>
        <p:spPr/>
        <p:txBody>
          <a:bodyPr/>
          <a:lstStyle/>
          <a:p>
            <a:pPr eaLnBrk="1" hangingPunct="1"/>
            <a:r>
              <a:rPr lang="zh-CN" altLang="en-US" b="1">
                <a:latin typeface="Times New Roman" panose="02020603050405020304" pitchFamily="18" charset="0"/>
                <a:ea typeface="仿宋_GB2312" pitchFamily="49" charset="-122"/>
              </a:rPr>
              <a:t>短期借款</a:t>
            </a:r>
            <a:r>
              <a:rPr lang="zh-CN" altLang="en-US">
                <a:latin typeface="Times New Roman" panose="02020603050405020304" pitchFamily="18" charset="0"/>
                <a:ea typeface="仿宋_GB2312" pitchFamily="49" charset="-122"/>
              </a:rPr>
              <a:t>（</a:t>
            </a:r>
            <a:r>
              <a:rPr lang="en-US" altLang="zh-CN">
                <a:latin typeface="Times New Roman" panose="02020603050405020304" pitchFamily="18" charset="0"/>
                <a:ea typeface="仿宋_GB2312" pitchFamily="49" charset="-122"/>
              </a:rPr>
              <a:t>Short-term loans</a:t>
            </a:r>
            <a:r>
              <a:rPr lang="zh-CN" altLang="en-US">
                <a:latin typeface="Times New Roman" panose="02020603050405020304" pitchFamily="18" charset="0"/>
                <a:ea typeface="仿宋_GB2312" pitchFamily="49" charset="-122"/>
              </a:rPr>
              <a:t>）：企业向银行或其他金融机构等借入的期限在一年以下的各种借款</a:t>
            </a:r>
          </a:p>
          <a:p>
            <a:pPr eaLnBrk="1" hangingPunct="1"/>
            <a:endParaRPr lang="zh-CN" altLang="en-US">
              <a:latin typeface="Times New Roman" panose="02020603050405020304" pitchFamily="18" charset="0"/>
              <a:ea typeface="仿宋_GB2312" pitchFamily="49" charset="-122"/>
            </a:endParaRPr>
          </a:p>
          <a:p>
            <a:pPr eaLnBrk="1" hangingPunct="1"/>
            <a:r>
              <a:rPr lang="zh-CN" altLang="en-US">
                <a:latin typeface="Times New Roman" panose="02020603050405020304" pitchFamily="18" charset="0"/>
                <a:ea typeface="仿宋_GB2312" pitchFamily="49" charset="-122"/>
              </a:rPr>
              <a:t>例如，企业从中国工商银行借款</a:t>
            </a:r>
            <a:r>
              <a:rPr lang="en-US" altLang="zh-CN">
                <a:latin typeface="Times New Roman" panose="02020603050405020304" pitchFamily="18" charset="0"/>
                <a:ea typeface="仿宋_GB2312" pitchFamily="49" charset="-122"/>
              </a:rPr>
              <a:t>100 000</a:t>
            </a:r>
            <a:r>
              <a:rPr lang="zh-CN" altLang="en-US">
                <a:latin typeface="Times New Roman" panose="02020603050405020304" pitchFamily="18" charset="0"/>
                <a:ea typeface="仿宋_GB2312" pitchFamily="49" charset="-122"/>
              </a:rPr>
              <a:t>元，期限</a:t>
            </a:r>
            <a:r>
              <a:rPr lang="en-US" altLang="zh-CN">
                <a:latin typeface="Times New Roman" panose="02020603050405020304" pitchFamily="18" charset="0"/>
                <a:ea typeface="仿宋_GB2312" pitchFamily="49" charset="-122"/>
              </a:rPr>
              <a:t>6</a:t>
            </a:r>
            <a:r>
              <a:rPr lang="zh-CN" altLang="en-US">
                <a:latin typeface="Times New Roman" panose="02020603050405020304" pitchFamily="18" charset="0"/>
                <a:ea typeface="仿宋_GB2312" pitchFamily="49" charset="-122"/>
              </a:rPr>
              <a:t>个月，借款手续已办妥，款项已存入银行</a:t>
            </a:r>
          </a:p>
          <a:p>
            <a:pPr eaLnBrk="1" hangingPunct="1"/>
            <a:endParaRPr lang="zh-CN" altLang="en-US">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1955">
                                            <p:txEl>
                                              <p:pRg st="0" end="0"/>
                                            </p:txEl>
                                          </p:spTgt>
                                        </p:tgtEl>
                                        <p:attrNameLst>
                                          <p:attrName>style.visibility</p:attrName>
                                        </p:attrNameLst>
                                      </p:cBhvr>
                                      <p:to>
                                        <p:strVal val="visible"/>
                                      </p:to>
                                    </p:set>
                                    <p:animEffect transition="in" filter="blinds(horizontal)">
                                      <p:cBhvr>
                                        <p:cTn id="7" dur="500"/>
                                        <p:tgtEl>
                                          <p:spTgt spid="381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1955">
                                            <p:txEl>
                                              <p:pRg st="2" end="2"/>
                                            </p:txEl>
                                          </p:spTgt>
                                        </p:tgtEl>
                                        <p:attrNameLst>
                                          <p:attrName>style.visibility</p:attrName>
                                        </p:attrNameLst>
                                      </p:cBhvr>
                                      <p:to>
                                        <p:strVal val="visible"/>
                                      </p:to>
                                    </p:set>
                                    <p:animEffect transition="in" filter="blinds(horizontal)">
                                      <p:cBhvr>
                                        <p:cTn id="12" dur="500"/>
                                        <p:tgtEl>
                                          <p:spTgt spid="3819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D58C38A-AFF9-22B6-F713-A51FFBF0206B}"/>
              </a:ext>
            </a:extLst>
          </p:cNvPr>
          <p:cNvSpPr>
            <a:spLocks noGrp="1" noChangeArrowheads="1"/>
          </p:cNvSpPr>
          <p:nvPr>
            <p:ph type="title"/>
          </p:nvPr>
        </p:nvSpPr>
        <p:spPr/>
        <p:txBody>
          <a:bodyPr/>
          <a:lstStyle/>
          <a:p>
            <a:pPr eaLnBrk="1" hangingPunct="1"/>
            <a:r>
              <a:rPr lang="zh-CN" altLang="en-US" b="1"/>
              <a:t>应付账款</a:t>
            </a:r>
          </a:p>
        </p:txBody>
      </p:sp>
      <p:sp>
        <p:nvSpPr>
          <p:cNvPr id="382979" name="Rectangle 3">
            <a:extLst>
              <a:ext uri="{FF2B5EF4-FFF2-40B4-BE49-F238E27FC236}">
                <a16:creationId xmlns:a16="http://schemas.microsoft.com/office/drawing/2014/main" id="{031DED7E-217E-DB28-44D7-58E3BD0828C9}"/>
              </a:ext>
            </a:extLst>
          </p:cNvPr>
          <p:cNvSpPr>
            <a:spLocks noGrp="1" noChangeArrowheads="1"/>
          </p:cNvSpPr>
          <p:nvPr>
            <p:ph type="body" idx="1"/>
          </p:nvPr>
        </p:nvSpPr>
        <p:spPr>
          <a:xfrm>
            <a:off x="1847851" y="1600201"/>
            <a:ext cx="8569325" cy="4525963"/>
          </a:xfrm>
        </p:spPr>
        <p:txBody>
          <a:bodyPr/>
          <a:lstStyle/>
          <a:p>
            <a:pPr eaLnBrk="1" hangingPunct="1"/>
            <a:r>
              <a:rPr lang="zh-CN" altLang="en-US" b="1">
                <a:latin typeface="Times New Roman" panose="02020603050405020304" pitchFamily="18" charset="0"/>
                <a:ea typeface="仿宋_GB2312" pitchFamily="49" charset="-122"/>
              </a:rPr>
              <a:t>应付账款</a:t>
            </a:r>
            <a:r>
              <a:rPr lang="en-US" altLang="zh-CN">
                <a:latin typeface="Times New Roman" panose="02020603050405020304" pitchFamily="18" charset="0"/>
                <a:ea typeface="仿宋_GB2312" pitchFamily="49" charset="-122"/>
              </a:rPr>
              <a:t>(Accounts payable)</a:t>
            </a:r>
            <a:r>
              <a:rPr lang="zh-CN" altLang="en-US">
                <a:latin typeface="Times New Roman" panose="02020603050405020304" pitchFamily="18" charset="0"/>
                <a:ea typeface="仿宋_GB2312" pitchFamily="49" charset="-122"/>
              </a:rPr>
              <a:t>：企业因购买材料、商品和接受劳务等经营活动应支付的款项</a:t>
            </a:r>
          </a:p>
          <a:p>
            <a:pPr eaLnBrk="1" hangingPunct="1"/>
            <a:endParaRPr lang="zh-CN" altLang="en-US">
              <a:latin typeface="Times New Roman" panose="02020603050405020304" pitchFamily="18" charset="0"/>
              <a:ea typeface="仿宋_GB2312" pitchFamily="49" charset="-122"/>
            </a:endParaRPr>
          </a:p>
          <a:p>
            <a:pPr eaLnBrk="1" hangingPunct="1"/>
            <a:r>
              <a:rPr lang="zh-CN" altLang="en-US">
                <a:latin typeface="Times New Roman" panose="02020603050405020304" pitchFamily="18" charset="0"/>
                <a:ea typeface="仿宋_GB2312" pitchFamily="49" charset="-122"/>
              </a:rPr>
              <a:t>例如，企业购入原材料</a:t>
            </a:r>
            <a:r>
              <a:rPr lang="en-US" altLang="zh-CN">
                <a:latin typeface="Times New Roman" panose="02020603050405020304" pitchFamily="18" charset="0"/>
                <a:ea typeface="仿宋_GB2312" pitchFamily="49" charset="-122"/>
              </a:rPr>
              <a:t>10</a:t>
            </a:r>
            <a:r>
              <a:rPr lang="zh-CN" altLang="en-US">
                <a:latin typeface="Times New Roman" panose="02020603050405020304" pitchFamily="18" charset="0"/>
                <a:ea typeface="仿宋_GB2312" pitchFamily="49" charset="-122"/>
              </a:rPr>
              <a:t>万元，材料已验收入库，款项尚未支付</a:t>
            </a:r>
          </a:p>
          <a:p>
            <a:pPr eaLnBrk="1" hangingPunct="1">
              <a:buFontTx/>
              <a:buNone/>
            </a:pPr>
            <a:r>
              <a:rPr lang="zh-CN" altLang="en-US">
                <a:latin typeface="Times New Roman" panose="02020603050405020304" pitchFamily="18" charset="0"/>
                <a:ea typeface="仿宋_GB2312"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blinds(horizontal)">
                                      <p:cBhvr>
                                        <p:cTn id="7" dur="500"/>
                                        <p:tgtEl>
                                          <p:spTgt spid="382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2979">
                                            <p:txEl>
                                              <p:pRg st="2" end="2"/>
                                            </p:txEl>
                                          </p:spTgt>
                                        </p:tgtEl>
                                        <p:attrNameLst>
                                          <p:attrName>style.visibility</p:attrName>
                                        </p:attrNameLst>
                                      </p:cBhvr>
                                      <p:to>
                                        <p:strVal val="visible"/>
                                      </p:to>
                                    </p:set>
                                    <p:animEffect transition="in" filter="blinds(horizontal)">
                                      <p:cBhvr>
                                        <p:cTn id="12" dur="500"/>
                                        <p:tgtEl>
                                          <p:spTgt spid="382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FD926E0-87D2-750E-0B3A-F8963448B18D}"/>
              </a:ext>
            </a:extLst>
          </p:cNvPr>
          <p:cNvSpPr>
            <a:spLocks noGrp="1" noChangeArrowheads="1"/>
          </p:cNvSpPr>
          <p:nvPr>
            <p:ph type="title"/>
          </p:nvPr>
        </p:nvSpPr>
        <p:spPr/>
        <p:txBody>
          <a:bodyPr/>
          <a:lstStyle/>
          <a:p>
            <a:pPr eaLnBrk="1" hangingPunct="1"/>
            <a:r>
              <a:rPr lang="zh-CN" altLang="en-US" b="1"/>
              <a:t>应付票据</a:t>
            </a:r>
          </a:p>
        </p:txBody>
      </p:sp>
      <p:sp>
        <p:nvSpPr>
          <p:cNvPr id="388099" name="Rectangle 3">
            <a:extLst>
              <a:ext uri="{FF2B5EF4-FFF2-40B4-BE49-F238E27FC236}">
                <a16:creationId xmlns:a16="http://schemas.microsoft.com/office/drawing/2014/main" id="{02BFB0EC-0D41-2E1E-E3E2-E83DDC8D8088}"/>
              </a:ext>
            </a:extLst>
          </p:cNvPr>
          <p:cNvSpPr>
            <a:spLocks noGrp="1" noChangeArrowheads="1"/>
          </p:cNvSpPr>
          <p:nvPr>
            <p:ph type="body" idx="1"/>
          </p:nvPr>
        </p:nvSpPr>
        <p:spPr/>
        <p:txBody>
          <a:bodyPr/>
          <a:lstStyle/>
          <a:p>
            <a:pPr eaLnBrk="1" hangingPunct="1"/>
            <a:r>
              <a:rPr lang="zh-CN" altLang="en-US" b="1">
                <a:latin typeface="Times New Roman" panose="02020603050405020304" pitchFamily="18" charset="0"/>
                <a:ea typeface="仿宋_GB2312" pitchFamily="49" charset="-122"/>
              </a:rPr>
              <a:t>应付票据</a:t>
            </a:r>
            <a:r>
              <a:rPr lang="en-US" altLang="zh-CN">
                <a:latin typeface="Times New Roman" panose="02020603050405020304" pitchFamily="18" charset="0"/>
                <a:ea typeface="仿宋_GB2312" pitchFamily="49" charset="-122"/>
              </a:rPr>
              <a:t>(Notes payable)</a:t>
            </a:r>
            <a:r>
              <a:rPr lang="zh-CN" altLang="en-US">
                <a:latin typeface="Times New Roman" panose="02020603050405020304" pitchFamily="18" charset="0"/>
                <a:ea typeface="仿宋_GB2312" pitchFamily="49" charset="-122"/>
              </a:rPr>
              <a:t>：企业因购买材料、商品和接受劳务等开出、承兑的商业票据</a:t>
            </a:r>
          </a:p>
          <a:p>
            <a:pPr eaLnBrk="1" hangingPunct="1"/>
            <a:endParaRPr lang="zh-CN" altLang="en-US">
              <a:latin typeface="Times New Roman" panose="02020603050405020304" pitchFamily="18" charset="0"/>
              <a:ea typeface="仿宋_GB2312" pitchFamily="49" charset="-122"/>
            </a:endParaRPr>
          </a:p>
          <a:p>
            <a:pPr eaLnBrk="1" hangingPunct="1"/>
            <a:r>
              <a:rPr lang="zh-CN" altLang="en-US">
                <a:latin typeface="Times New Roman" panose="02020603050405020304" pitchFamily="18" charset="0"/>
                <a:ea typeface="仿宋_GB2312" pitchFamily="49" charset="-122"/>
              </a:rPr>
              <a:t>材料已验收入库，企业向对方开具面值</a:t>
            </a:r>
            <a:r>
              <a:rPr lang="en-US" altLang="zh-CN">
                <a:latin typeface="Times New Roman" panose="02020603050405020304" pitchFamily="18" charset="0"/>
                <a:ea typeface="仿宋_GB2312" pitchFamily="49" charset="-122"/>
              </a:rPr>
              <a:t>10</a:t>
            </a:r>
            <a:r>
              <a:rPr lang="zh-CN" altLang="en-US">
                <a:latin typeface="Times New Roman" panose="02020603050405020304" pitchFamily="18" charset="0"/>
                <a:ea typeface="仿宋_GB2312" pitchFamily="49" charset="-122"/>
              </a:rPr>
              <a:t>万元，期限</a:t>
            </a:r>
            <a:r>
              <a:rPr lang="en-US" altLang="zh-CN">
                <a:latin typeface="Times New Roman" panose="02020603050405020304" pitchFamily="18" charset="0"/>
                <a:ea typeface="仿宋_GB2312" pitchFamily="49" charset="-122"/>
              </a:rPr>
              <a:t>6</a:t>
            </a:r>
            <a:r>
              <a:rPr lang="zh-CN" altLang="en-US">
                <a:latin typeface="Times New Roman" panose="02020603050405020304" pitchFamily="18" charset="0"/>
                <a:ea typeface="仿宋_GB2312" pitchFamily="49" charset="-122"/>
              </a:rPr>
              <a:t>个月的商业汇票</a:t>
            </a:r>
          </a:p>
          <a:p>
            <a:pPr eaLnBrk="1" hangingPunct="1"/>
            <a:endParaRPr lang="zh-CN" altLang="en-US">
              <a:latin typeface="Times New Roman" panose="02020603050405020304" pitchFamily="18" charset="0"/>
              <a:ea typeface="仿宋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8099">
                                            <p:txEl>
                                              <p:pRg st="0" end="0"/>
                                            </p:txEl>
                                          </p:spTgt>
                                        </p:tgtEl>
                                        <p:attrNameLst>
                                          <p:attrName>style.visibility</p:attrName>
                                        </p:attrNameLst>
                                      </p:cBhvr>
                                      <p:to>
                                        <p:strVal val="visible"/>
                                      </p:to>
                                    </p:set>
                                    <p:animEffect transition="in" filter="blinds(horizontal)">
                                      <p:cBhvr>
                                        <p:cTn id="7" dur="500"/>
                                        <p:tgtEl>
                                          <p:spTgt spid="388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8099">
                                            <p:txEl>
                                              <p:pRg st="2" end="2"/>
                                            </p:txEl>
                                          </p:spTgt>
                                        </p:tgtEl>
                                        <p:attrNameLst>
                                          <p:attrName>style.visibility</p:attrName>
                                        </p:attrNameLst>
                                      </p:cBhvr>
                                      <p:to>
                                        <p:strVal val="visible"/>
                                      </p:to>
                                    </p:set>
                                    <p:animEffect transition="in" filter="blinds(horizontal)">
                                      <p:cBhvr>
                                        <p:cTn id="12" dur="500"/>
                                        <p:tgtEl>
                                          <p:spTgt spid="388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3EA0EAA-5F45-82A8-EC15-E5A8EFEF57F7}"/>
              </a:ext>
            </a:extLst>
          </p:cNvPr>
          <p:cNvSpPr>
            <a:spLocks noGrp="1" noChangeArrowheads="1"/>
          </p:cNvSpPr>
          <p:nvPr>
            <p:ph type="title"/>
          </p:nvPr>
        </p:nvSpPr>
        <p:spPr/>
        <p:txBody>
          <a:bodyPr/>
          <a:lstStyle/>
          <a:p>
            <a:pPr eaLnBrk="1" hangingPunct="1"/>
            <a:r>
              <a:rPr lang="zh-CN" altLang="en-US"/>
              <a:t>应收与应付的对应关系</a:t>
            </a:r>
          </a:p>
        </p:txBody>
      </p:sp>
      <p:sp>
        <p:nvSpPr>
          <p:cNvPr id="461827" name="Rectangle 3">
            <a:extLst>
              <a:ext uri="{FF2B5EF4-FFF2-40B4-BE49-F238E27FC236}">
                <a16:creationId xmlns:a16="http://schemas.microsoft.com/office/drawing/2014/main" id="{59623CD7-9081-A7DB-1173-E435AE8F0105}"/>
              </a:ext>
            </a:extLst>
          </p:cNvPr>
          <p:cNvSpPr>
            <a:spLocks noGrp="1" noChangeArrowheads="1"/>
          </p:cNvSpPr>
          <p:nvPr>
            <p:ph type="body" idx="1"/>
          </p:nvPr>
        </p:nvSpPr>
        <p:spPr/>
        <p:txBody>
          <a:bodyPr/>
          <a:lstStyle/>
          <a:p>
            <a:pPr eaLnBrk="1" hangingPunct="1"/>
            <a:r>
              <a:rPr lang="zh-CN" altLang="en-US"/>
              <a:t>销售商品，款项未收到    应收账款</a:t>
            </a:r>
          </a:p>
          <a:p>
            <a:pPr eaLnBrk="1" hangingPunct="1"/>
            <a:r>
              <a:rPr lang="zh-CN" altLang="en-US"/>
              <a:t>购买商品，款项未支付    应付账款</a:t>
            </a:r>
          </a:p>
          <a:p>
            <a:pPr eaLnBrk="1" hangingPunct="1"/>
            <a:endParaRPr lang="zh-CN" altLang="en-US"/>
          </a:p>
          <a:p>
            <a:pPr eaLnBrk="1" hangingPunct="1"/>
            <a:r>
              <a:rPr lang="zh-CN" altLang="en-US"/>
              <a:t>销售商品，收到票据      应收票据</a:t>
            </a:r>
            <a:endParaRPr lang="en-US" altLang="zh-CN"/>
          </a:p>
          <a:p>
            <a:pPr eaLnBrk="1" hangingPunct="1"/>
            <a:r>
              <a:rPr lang="zh-CN" altLang="en-US"/>
              <a:t>购买商品，签发票据      应付票据</a:t>
            </a:r>
          </a:p>
          <a:p>
            <a:pPr eaLnBrk="1" hangingPunct="1"/>
            <a:endParaRPr lang="zh-CN" altLang="en-US"/>
          </a:p>
        </p:txBody>
      </p:sp>
      <p:sp>
        <p:nvSpPr>
          <p:cNvPr id="461828" name="Line 4">
            <a:extLst>
              <a:ext uri="{FF2B5EF4-FFF2-40B4-BE49-F238E27FC236}">
                <a16:creationId xmlns:a16="http://schemas.microsoft.com/office/drawing/2014/main" id="{D78EEB8E-2B84-404F-7630-19B0B6D71CAD}"/>
              </a:ext>
            </a:extLst>
          </p:cNvPr>
          <p:cNvSpPr>
            <a:spLocks noChangeShapeType="1"/>
          </p:cNvSpPr>
          <p:nvPr/>
        </p:nvSpPr>
        <p:spPr bwMode="auto">
          <a:xfrm>
            <a:off x="7010400" y="2133600"/>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829" name="Line 5">
            <a:extLst>
              <a:ext uri="{FF2B5EF4-FFF2-40B4-BE49-F238E27FC236}">
                <a16:creationId xmlns:a16="http://schemas.microsoft.com/office/drawing/2014/main" id="{65B338D5-15CD-174F-66B6-4A2D523396B2}"/>
              </a:ext>
            </a:extLst>
          </p:cNvPr>
          <p:cNvSpPr>
            <a:spLocks noChangeShapeType="1"/>
          </p:cNvSpPr>
          <p:nvPr/>
        </p:nvSpPr>
        <p:spPr bwMode="auto">
          <a:xfrm>
            <a:off x="7010400" y="2743200"/>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830" name="Line 6">
            <a:extLst>
              <a:ext uri="{FF2B5EF4-FFF2-40B4-BE49-F238E27FC236}">
                <a16:creationId xmlns:a16="http://schemas.microsoft.com/office/drawing/2014/main" id="{822CB653-5E91-3764-FEF6-1B40F434C6AB}"/>
              </a:ext>
            </a:extLst>
          </p:cNvPr>
          <p:cNvSpPr>
            <a:spLocks noChangeShapeType="1"/>
          </p:cNvSpPr>
          <p:nvPr/>
        </p:nvSpPr>
        <p:spPr bwMode="auto">
          <a:xfrm>
            <a:off x="6858000" y="3886200"/>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61831" name="Line 7">
            <a:extLst>
              <a:ext uri="{FF2B5EF4-FFF2-40B4-BE49-F238E27FC236}">
                <a16:creationId xmlns:a16="http://schemas.microsoft.com/office/drawing/2014/main" id="{CD2DFCAC-C2B6-B024-02F8-88C3ECC7166E}"/>
              </a:ext>
            </a:extLst>
          </p:cNvPr>
          <p:cNvSpPr>
            <a:spLocks noChangeShapeType="1"/>
          </p:cNvSpPr>
          <p:nvPr/>
        </p:nvSpPr>
        <p:spPr bwMode="auto">
          <a:xfrm>
            <a:off x="6858000" y="4495800"/>
            <a:ext cx="5334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1827">
                                            <p:txEl>
                                              <p:pRg st="0" end="0"/>
                                            </p:txEl>
                                          </p:spTgt>
                                        </p:tgtEl>
                                        <p:attrNameLst>
                                          <p:attrName>style.visibility</p:attrName>
                                        </p:attrNameLst>
                                      </p:cBhvr>
                                      <p:to>
                                        <p:strVal val="visible"/>
                                      </p:to>
                                    </p:set>
                                    <p:animEffect transition="in" filter="blinds(horizontal)">
                                      <p:cBhvr>
                                        <p:cTn id="7" dur="500"/>
                                        <p:tgtEl>
                                          <p:spTgt spid="46182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61827">
                                            <p:txEl>
                                              <p:pRg st="1" end="1"/>
                                            </p:txEl>
                                          </p:spTgt>
                                        </p:tgtEl>
                                        <p:attrNameLst>
                                          <p:attrName>style.visibility</p:attrName>
                                        </p:attrNameLst>
                                      </p:cBhvr>
                                      <p:to>
                                        <p:strVal val="visible"/>
                                      </p:to>
                                    </p:set>
                                    <p:animEffect transition="in" filter="blinds(horizontal)">
                                      <p:cBhvr>
                                        <p:cTn id="10" dur="500"/>
                                        <p:tgtEl>
                                          <p:spTgt spid="46182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61827">
                                            <p:txEl>
                                              <p:pRg st="3" end="3"/>
                                            </p:txEl>
                                          </p:spTgt>
                                        </p:tgtEl>
                                        <p:attrNameLst>
                                          <p:attrName>style.visibility</p:attrName>
                                        </p:attrNameLst>
                                      </p:cBhvr>
                                      <p:to>
                                        <p:strVal val="visible"/>
                                      </p:to>
                                    </p:set>
                                    <p:animEffect transition="in" filter="blinds(horizontal)">
                                      <p:cBhvr>
                                        <p:cTn id="13" dur="500"/>
                                        <p:tgtEl>
                                          <p:spTgt spid="46182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61827">
                                            <p:txEl>
                                              <p:pRg st="4" end="4"/>
                                            </p:txEl>
                                          </p:spTgt>
                                        </p:tgtEl>
                                        <p:attrNameLst>
                                          <p:attrName>style.visibility</p:attrName>
                                        </p:attrNameLst>
                                      </p:cBhvr>
                                      <p:to>
                                        <p:strVal val="visible"/>
                                      </p:to>
                                    </p:set>
                                    <p:animEffect transition="in" filter="blinds(horizontal)">
                                      <p:cBhvr>
                                        <p:cTn id="16" dur="500"/>
                                        <p:tgtEl>
                                          <p:spTgt spid="461827">
                                            <p:txEl>
                                              <p:pRg st="4" end="4"/>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61828"/>
                                        </p:tgtEl>
                                        <p:attrNameLst>
                                          <p:attrName>style.visibility</p:attrName>
                                        </p:attrNameLst>
                                      </p:cBhvr>
                                      <p:to>
                                        <p:strVal val="visible"/>
                                      </p:to>
                                    </p:set>
                                    <p:animEffect transition="in" filter="blinds(horizontal)">
                                      <p:cBhvr>
                                        <p:cTn id="21" dur="500"/>
                                        <p:tgtEl>
                                          <p:spTgt spid="461828"/>
                                        </p:tgtEl>
                                      </p:cBhvr>
                                    </p:animEffect>
                                  </p:childTnLst>
                                </p:cTn>
                              </p:par>
                              <p:par>
                                <p:cTn id="22" presetID="3" presetClass="entr" presetSubtype="10" fill="hold" nodeType="withEffect">
                                  <p:stCondLst>
                                    <p:cond delay="0"/>
                                  </p:stCondLst>
                                  <p:childTnLst>
                                    <p:set>
                                      <p:cBhvr>
                                        <p:cTn id="23" dur="1" fill="hold">
                                          <p:stCondLst>
                                            <p:cond delay="0"/>
                                          </p:stCondLst>
                                        </p:cTn>
                                        <p:tgtEl>
                                          <p:spTgt spid="461829"/>
                                        </p:tgtEl>
                                        <p:attrNameLst>
                                          <p:attrName>style.visibility</p:attrName>
                                        </p:attrNameLst>
                                      </p:cBhvr>
                                      <p:to>
                                        <p:strVal val="visible"/>
                                      </p:to>
                                    </p:set>
                                    <p:animEffect transition="in" filter="blinds(horizontal)">
                                      <p:cBhvr>
                                        <p:cTn id="24" dur="500"/>
                                        <p:tgtEl>
                                          <p:spTgt spid="461829"/>
                                        </p:tgtEl>
                                      </p:cBhvr>
                                    </p:animEffect>
                                  </p:childTnLst>
                                </p:cTn>
                              </p:par>
                              <p:par>
                                <p:cTn id="25" presetID="3" presetClass="entr" presetSubtype="10" fill="hold" nodeType="withEffect">
                                  <p:stCondLst>
                                    <p:cond delay="0"/>
                                  </p:stCondLst>
                                  <p:childTnLst>
                                    <p:set>
                                      <p:cBhvr>
                                        <p:cTn id="26" dur="1" fill="hold">
                                          <p:stCondLst>
                                            <p:cond delay="0"/>
                                          </p:stCondLst>
                                        </p:cTn>
                                        <p:tgtEl>
                                          <p:spTgt spid="461830"/>
                                        </p:tgtEl>
                                        <p:attrNameLst>
                                          <p:attrName>style.visibility</p:attrName>
                                        </p:attrNameLst>
                                      </p:cBhvr>
                                      <p:to>
                                        <p:strVal val="visible"/>
                                      </p:to>
                                    </p:set>
                                    <p:animEffect transition="in" filter="blinds(horizontal)">
                                      <p:cBhvr>
                                        <p:cTn id="27" dur="500"/>
                                        <p:tgtEl>
                                          <p:spTgt spid="461830"/>
                                        </p:tgtEl>
                                      </p:cBhvr>
                                    </p:animEffect>
                                  </p:childTnLst>
                                </p:cTn>
                              </p:par>
                              <p:par>
                                <p:cTn id="28" presetID="3" presetClass="entr" presetSubtype="10" fill="hold" nodeType="withEffect">
                                  <p:stCondLst>
                                    <p:cond delay="0"/>
                                  </p:stCondLst>
                                  <p:childTnLst>
                                    <p:set>
                                      <p:cBhvr>
                                        <p:cTn id="29" dur="1" fill="hold">
                                          <p:stCondLst>
                                            <p:cond delay="0"/>
                                          </p:stCondLst>
                                        </p:cTn>
                                        <p:tgtEl>
                                          <p:spTgt spid="461831"/>
                                        </p:tgtEl>
                                        <p:attrNameLst>
                                          <p:attrName>style.visibility</p:attrName>
                                        </p:attrNameLst>
                                      </p:cBhvr>
                                      <p:to>
                                        <p:strVal val="visible"/>
                                      </p:to>
                                    </p:set>
                                    <p:animEffect transition="in" filter="blinds(horizontal)">
                                      <p:cBhvr>
                                        <p:cTn id="30" dur="500"/>
                                        <p:tgtEl>
                                          <p:spTgt spid="461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CA2A58D-9710-6606-671F-3BF20E6EB660}"/>
              </a:ext>
            </a:extLst>
          </p:cNvPr>
          <p:cNvSpPr>
            <a:spLocks noGrp="1" noChangeArrowheads="1"/>
          </p:cNvSpPr>
          <p:nvPr>
            <p:ph type="title"/>
          </p:nvPr>
        </p:nvSpPr>
        <p:spPr/>
        <p:txBody>
          <a:bodyPr/>
          <a:lstStyle/>
          <a:p>
            <a:pPr eaLnBrk="1" hangingPunct="1"/>
            <a:r>
              <a:rPr lang="zh-CN" altLang="en-US" b="1"/>
              <a:t>预收账款</a:t>
            </a:r>
          </a:p>
        </p:txBody>
      </p:sp>
      <p:sp>
        <p:nvSpPr>
          <p:cNvPr id="384003" name="Rectangle 3">
            <a:extLst>
              <a:ext uri="{FF2B5EF4-FFF2-40B4-BE49-F238E27FC236}">
                <a16:creationId xmlns:a16="http://schemas.microsoft.com/office/drawing/2014/main" id="{9EFCC086-4C4E-78C0-9D6D-9D6E32E2EC90}"/>
              </a:ext>
            </a:extLst>
          </p:cNvPr>
          <p:cNvSpPr>
            <a:spLocks noGrp="1" noChangeArrowheads="1"/>
          </p:cNvSpPr>
          <p:nvPr>
            <p:ph type="body" idx="1"/>
          </p:nvPr>
        </p:nvSpPr>
        <p:spPr/>
        <p:txBody>
          <a:bodyPr/>
          <a:lstStyle/>
          <a:p>
            <a:pPr eaLnBrk="1" hangingPunct="1"/>
            <a:r>
              <a:rPr lang="zh-CN" altLang="en-US" b="1">
                <a:latin typeface="Times New Roman" panose="02020603050405020304" pitchFamily="18" charset="0"/>
                <a:ea typeface="仿宋_GB2312" pitchFamily="49" charset="-122"/>
              </a:rPr>
              <a:t>预收账款</a:t>
            </a:r>
            <a:r>
              <a:rPr lang="en-US" altLang="zh-CN">
                <a:latin typeface="Times New Roman" panose="02020603050405020304" pitchFamily="18" charset="0"/>
                <a:ea typeface="仿宋_GB2312" pitchFamily="49" charset="-122"/>
              </a:rPr>
              <a:t>(Advances from customers )</a:t>
            </a:r>
            <a:r>
              <a:rPr lang="zh-CN" altLang="en-US">
                <a:latin typeface="Times New Roman" panose="02020603050405020304" pitchFamily="18" charset="0"/>
                <a:ea typeface="仿宋_GB2312" pitchFamily="49" charset="-122"/>
              </a:rPr>
              <a:t>：企业按照合同规定预收的款项</a:t>
            </a:r>
          </a:p>
          <a:p>
            <a:pPr eaLnBrk="1" hangingPunct="1"/>
            <a:endParaRPr lang="zh-CN" altLang="en-US">
              <a:latin typeface="Times New Roman" panose="02020603050405020304" pitchFamily="18" charset="0"/>
              <a:ea typeface="仿宋_GB2312" pitchFamily="49" charset="-122"/>
            </a:endParaRPr>
          </a:p>
          <a:p>
            <a:pPr eaLnBrk="1" hangingPunct="1"/>
            <a:r>
              <a:rPr lang="zh-CN" altLang="en-US">
                <a:latin typeface="Times New Roman" panose="02020603050405020304" pitchFamily="18" charset="0"/>
                <a:ea typeface="仿宋_GB2312" pitchFamily="49" charset="-122"/>
              </a:rPr>
              <a:t>例如，企业收到乙公司按合同预付的购货款</a:t>
            </a:r>
            <a:r>
              <a:rPr lang="en-US" altLang="zh-CN">
                <a:latin typeface="Times New Roman" panose="02020603050405020304" pitchFamily="18" charset="0"/>
                <a:ea typeface="仿宋_GB2312" pitchFamily="49" charset="-122"/>
              </a:rPr>
              <a:t>20</a:t>
            </a:r>
            <a:r>
              <a:rPr lang="zh-CN" altLang="en-US">
                <a:latin typeface="Times New Roman" panose="02020603050405020304" pitchFamily="18" charset="0"/>
                <a:ea typeface="仿宋_GB2312" pitchFamily="49" charset="-122"/>
              </a:rPr>
              <a:t>万元，款项存入银行</a:t>
            </a:r>
          </a:p>
          <a:p>
            <a:pPr eaLnBrk="1" hangingPunct="1"/>
            <a:endParaRPr lang="zh-CN" altLang="en-US">
              <a:latin typeface="Times New Roman" panose="02020603050405020304" pitchFamily="18" charset="0"/>
              <a:ea typeface="仿宋_GB2312" pitchFamily="49" charset="-122"/>
            </a:endParaRPr>
          </a:p>
          <a:p>
            <a:pPr eaLnBrk="1" hangingPunct="1"/>
            <a:r>
              <a:rPr lang="zh-CN" altLang="en-US">
                <a:latin typeface="Times New Roman" panose="02020603050405020304" pitchFamily="18" charset="0"/>
                <a:ea typeface="仿宋_GB2312" pitchFamily="49" charset="-122"/>
              </a:rPr>
              <a:t>预收账款与哪个资产项目相对应？</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4003">
                                            <p:txEl>
                                              <p:pRg st="0" end="0"/>
                                            </p:txEl>
                                          </p:spTgt>
                                        </p:tgtEl>
                                        <p:attrNameLst>
                                          <p:attrName>style.visibility</p:attrName>
                                        </p:attrNameLst>
                                      </p:cBhvr>
                                      <p:to>
                                        <p:strVal val="visible"/>
                                      </p:to>
                                    </p:set>
                                    <p:animEffect transition="in" filter="blinds(horizontal)">
                                      <p:cBhvr>
                                        <p:cTn id="7" dur="500"/>
                                        <p:tgtEl>
                                          <p:spTgt spid="384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4003">
                                            <p:txEl>
                                              <p:pRg st="2" end="2"/>
                                            </p:txEl>
                                          </p:spTgt>
                                        </p:tgtEl>
                                        <p:attrNameLst>
                                          <p:attrName>style.visibility</p:attrName>
                                        </p:attrNameLst>
                                      </p:cBhvr>
                                      <p:to>
                                        <p:strVal val="visible"/>
                                      </p:to>
                                    </p:set>
                                    <p:animEffect transition="in" filter="blinds(horizontal)">
                                      <p:cBhvr>
                                        <p:cTn id="12" dur="500"/>
                                        <p:tgtEl>
                                          <p:spTgt spid="3840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4003">
                                            <p:txEl>
                                              <p:pRg st="4" end="4"/>
                                            </p:txEl>
                                          </p:spTgt>
                                        </p:tgtEl>
                                        <p:attrNameLst>
                                          <p:attrName>style.visibility</p:attrName>
                                        </p:attrNameLst>
                                      </p:cBhvr>
                                      <p:to>
                                        <p:strVal val="visible"/>
                                      </p:to>
                                    </p:set>
                                    <p:animEffect transition="in" filter="blinds(horizontal)">
                                      <p:cBhvr>
                                        <p:cTn id="17" dur="500"/>
                                        <p:tgtEl>
                                          <p:spTgt spid="384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0DE55E47-4449-09C0-B9E4-F531075FD8A3}"/>
              </a:ext>
            </a:extLst>
          </p:cNvPr>
          <p:cNvSpPr>
            <a:spLocks noGrp="1" noChangeArrowheads="1"/>
          </p:cNvSpPr>
          <p:nvPr>
            <p:ph type="title"/>
          </p:nvPr>
        </p:nvSpPr>
        <p:spPr/>
        <p:txBody>
          <a:bodyPr/>
          <a:lstStyle/>
          <a:p>
            <a:pPr eaLnBrk="1" hangingPunct="1"/>
            <a:r>
              <a:rPr lang="zh-CN" altLang="en-US" b="1"/>
              <a:t>应付职工薪酬</a:t>
            </a:r>
          </a:p>
        </p:txBody>
      </p:sp>
      <p:sp>
        <p:nvSpPr>
          <p:cNvPr id="385027" name="Rectangle 3">
            <a:extLst>
              <a:ext uri="{FF2B5EF4-FFF2-40B4-BE49-F238E27FC236}">
                <a16:creationId xmlns:a16="http://schemas.microsoft.com/office/drawing/2014/main" id="{022F7AB7-759D-0CDE-9652-9DBDF15ED9AB}"/>
              </a:ext>
            </a:extLst>
          </p:cNvPr>
          <p:cNvSpPr>
            <a:spLocks noGrp="1" noChangeArrowheads="1"/>
          </p:cNvSpPr>
          <p:nvPr>
            <p:ph type="body" idx="1"/>
          </p:nvPr>
        </p:nvSpPr>
        <p:spPr/>
        <p:txBody>
          <a:bodyPr/>
          <a:lstStyle/>
          <a:p>
            <a:pPr eaLnBrk="1" hangingPunct="1"/>
            <a:r>
              <a:rPr lang="zh-CN" altLang="en-US" b="1">
                <a:latin typeface="Times New Roman" panose="02020603050405020304" pitchFamily="18" charset="0"/>
                <a:ea typeface="仿宋_GB2312" pitchFamily="49" charset="-122"/>
              </a:rPr>
              <a:t>应付职工薪酬</a:t>
            </a:r>
            <a:r>
              <a:rPr lang="en-US" altLang="zh-CN">
                <a:latin typeface="Times New Roman" panose="02020603050405020304" pitchFamily="18" charset="0"/>
                <a:ea typeface="仿宋_GB2312" pitchFamily="49" charset="-122"/>
              </a:rPr>
              <a:t>(Employee benefits payable)</a:t>
            </a:r>
            <a:r>
              <a:rPr lang="zh-CN" altLang="en-US">
                <a:latin typeface="Times New Roman" panose="02020603050405020304" pitchFamily="18" charset="0"/>
                <a:ea typeface="仿宋_GB2312" pitchFamily="49" charset="-122"/>
              </a:rPr>
              <a:t>：根据有关规定应付给职工的各种薪酬，包括工资、奖金、津贴、补助以及其他各种福利</a:t>
            </a:r>
          </a:p>
          <a:p>
            <a:pPr eaLnBrk="1" hangingPunct="1"/>
            <a:endParaRPr lang="zh-CN" altLang="en-US">
              <a:latin typeface="Times New Roman" panose="02020603050405020304" pitchFamily="18" charset="0"/>
              <a:ea typeface="仿宋_GB2312" pitchFamily="49" charset="-122"/>
            </a:endParaRPr>
          </a:p>
          <a:p>
            <a:pPr eaLnBrk="1" hangingPunct="1"/>
            <a:r>
              <a:rPr lang="zh-CN" altLang="en-US">
                <a:latin typeface="Times New Roman" panose="02020603050405020304" pitchFamily="18" charset="0"/>
                <a:ea typeface="仿宋_GB2312" pitchFamily="49" charset="-122"/>
              </a:rPr>
              <a:t>例如，根据薪酬结算单，本月应付管理层薪酬</a:t>
            </a:r>
            <a:r>
              <a:rPr lang="en-US" altLang="zh-CN">
                <a:latin typeface="Times New Roman" panose="02020603050405020304" pitchFamily="18" charset="0"/>
                <a:ea typeface="仿宋_GB2312" pitchFamily="49" charset="-122"/>
              </a:rPr>
              <a:t>100</a:t>
            </a:r>
            <a:r>
              <a:rPr lang="zh-CN" altLang="en-US">
                <a:latin typeface="Times New Roman" panose="02020603050405020304" pitchFamily="18" charset="0"/>
                <a:ea typeface="仿宋_GB2312" pitchFamily="49" charset="-122"/>
              </a:rPr>
              <a:t>万元，管理层薪酬于下月支付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Effect transition="in" filter="blinds(horizontal)">
                                      <p:cBhvr>
                                        <p:cTn id="7" dur="500"/>
                                        <p:tgtEl>
                                          <p:spTgt spid="385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5027">
                                            <p:txEl>
                                              <p:pRg st="2" end="2"/>
                                            </p:txEl>
                                          </p:spTgt>
                                        </p:tgtEl>
                                        <p:attrNameLst>
                                          <p:attrName>style.visibility</p:attrName>
                                        </p:attrNameLst>
                                      </p:cBhvr>
                                      <p:to>
                                        <p:strVal val="visible"/>
                                      </p:to>
                                    </p:set>
                                    <p:animEffect transition="in" filter="blinds(horizontal)">
                                      <p:cBhvr>
                                        <p:cTn id="12" dur="500"/>
                                        <p:tgtEl>
                                          <p:spTgt spid="3850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A0F9772-9A37-83D9-9569-C106E94CECD3}"/>
              </a:ext>
            </a:extLst>
          </p:cNvPr>
          <p:cNvSpPr>
            <a:spLocks noGrp="1" noChangeArrowheads="1"/>
          </p:cNvSpPr>
          <p:nvPr>
            <p:ph type="title"/>
          </p:nvPr>
        </p:nvSpPr>
        <p:spPr/>
        <p:txBody>
          <a:bodyPr/>
          <a:lstStyle/>
          <a:p>
            <a:pPr eaLnBrk="1" hangingPunct="1"/>
            <a:r>
              <a:rPr lang="zh-CN" altLang="en-US"/>
              <a:t>应交税费等</a:t>
            </a:r>
          </a:p>
        </p:txBody>
      </p:sp>
      <p:sp>
        <p:nvSpPr>
          <p:cNvPr id="386051" name="Rectangle 3">
            <a:extLst>
              <a:ext uri="{FF2B5EF4-FFF2-40B4-BE49-F238E27FC236}">
                <a16:creationId xmlns:a16="http://schemas.microsoft.com/office/drawing/2014/main" id="{134DC209-DD4D-3BA1-A0C8-B772D066FC92}"/>
              </a:ext>
            </a:extLst>
          </p:cNvPr>
          <p:cNvSpPr>
            <a:spLocks noGrp="1" noChangeArrowheads="1"/>
          </p:cNvSpPr>
          <p:nvPr>
            <p:ph type="body" idx="1"/>
          </p:nvPr>
        </p:nvSpPr>
        <p:spPr/>
        <p:txBody>
          <a:bodyPr/>
          <a:lstStyle/>
          <a:p>
            <a:pPr eaLnBrk="1" hangingPunct="1">
              <a:lnSpc>
                <a:spcPct val="90000"/>
              </a:lnSpc>
            </a:pPr>
            <a:r>
              <a:rPr lang="zh-CN" altLang="en-US" sz="2800">
                <a:latin typeface="Times New Roman" panose="02020603050405020304" pitchFamily="18" charset="0"/>
                <a:ea typeface="仿宋_GB2312" pitchFamily="49" charset="-122"/>
              </a:rPr>
              <a:t>应付税费（</a:t>
            </a:r>
            <a:r>
              <a:rPr lang="en-US" altLang="zh-CN" sz="2800">
                <a:latin typeface="Times New Roman" panose="02020603050405020304" pitchFamily="18" charset="0"/>
                <a:ea typeface="仿宋_GB2312" pitchFamily="49" charset="-122"/>
              </a:rPr>
              <a:t>Taxes payable</a:t>
            </a:r>
            <a:r>
              <a:rPr lang="zh-CN" altLang="en-US" sz="2800">
                <a:latin typeface="Times New Roman" panose="02020603050405020304" pitchFamily="18" charset="0"/>
                <a:ea typeface="仿宋_GB2312" pitchFamily="49" charset="-122"/>
              </a:rPr>
              <a:t>），是指企业按照税费等规定计算应交纳的各种税费</a:t>
            </a:r>
          </a:p>
          <a:p>
            <a:pPr eaLnBrk="1" hangingPunct="1">
              <a:lnSpc>
                <a:spcPct val="90000"/>
              </a:lnSpc>
            </a:pPr>
            <a:endParaRPr lang="zh-CN" altLang="en-US" sz="2800">
              <a:latin typeface="Times New Roman" panose="02020603050405020304" pitchFamily="18" charset="0"/>
              <a:ea typeface="仿宋_GB2312" pitchFamily="49" charset="-122"/>
            </a:endParaRPr>
          </a:p>
          <a:p>
            <a:pPr eaLnBrk="1" hangingPunct="1">
              <a:lnSpc>
                <a:spcPct val="90000"/>
              </a:lnSpc>
            </a:pPr>
            <a:r>
              <a:rPr lang="zh-CN" altLang="en-US" sz="2800">
                <a:latin typeface="Times New Roman" panose="02020603050405020304" pitchFamily="18" charset="0"/>
                <a:ea typeface="仿宋_GB2312" pitchFamily="49" charset="-122"/>
              </a:rPr>
              <a:t>应付利息（</a:t>
            </a:r>
            <a:r>
              <a:rPr lang="en-US" altLang="zh-CN" sz="2800">
                <a:latin typeface="Times New Roman" panose="02020603050405020304" pitchFamily="18" charset="0"/>
                <a:ea typeface="仿宋_GB2312" pitchFamily="49" charset="-122"/>
              </a:rPr>
              <a:t>Interests payable</a:t>
            </a:r>
            <a:r>
              <a:rPr lang="zh-CN" altLang="en-US" sz="2800">
                <a:latin typeface="Times New Roman" panose="02020603050405020304" pitchFamily="18" charset="0"/>
                <a:ea typeface="仿宋_GB2312" pitchFamily="49" charset="-122"/>
              </a:rPr>
              <a:t>），是指企业按照合同约定应支付的利息</a:t>
            </a:r>
          </a:p>
          <a:p>
            <a:pPr eaLnBrk="1" hangingPunct="1">
              <a:lnSpc>
                <a:spcPct val="90000"/>
              </a:lnSpc>
            </a:pPr>
            <a:endParaRPr lang="zh-CN" altLang="en-US" sz="2800">
              <a:latin typeface="Times New Roman" panose="02020603050405020304" pitchFamily="18" charset="0"/>
              <a:ea typeface="仿宋_GB2312" pitchFamily="49" charset="-122"/>
            </a:endParaRPr>
          </a:p>
          <a:p>
            <a:pPr eaLnBrk="1" hangingPunct="1">
              <a:lnSpc>
                <a:spcPct val="90000"/>
              </a:lnSpc>
            </a:pPr>
            <a:r>
              <a:rPr lang="zh-CN" altLang="en-US" sz="2800">
                <a:latin typeface="Times New Roman" panose="02020603050405020304" pitchFamily="18" charset="0"/>
                <a:ea typeface="仿宋_GB2312" pitchFamily="49" charset="-122"/>
              </a:rPr>
              <a:t>应付股利（</a:t>
            </a:r>
            <a:r>
              <a:rPr lang="en-US" altLang="zh-CN" sz="2800">
                <a:latin typeface="Times New Roman" panose="02020603050405020304" pitchFamily="18" charset="0"/>
                <a:ea typeface="仿宋_GB2312" pitchFamily="49" charset="-122"/>
              </a:rPr>
              <a:t>Dividends payable</a:t>
            </a:r>
            <a:r>
              <a:rPr lang="zh-CN" altLang="en-US" sz="2800">
                <a:latin typeface="Times New Roman" panose="02020603050405020304" pitchFamily="18" charset="0"/>
                <a:ea typeface="仿宋_GB2312" pitchFamily="49" charset="-122"/>
              </a:rPr>
              <a:t>），是指企业分配的现金股利</a:t>
            </a:r>
          </a:p>
          <a:p>
            <a:pPr eaLnBrk="1" hangingPunct="1">
              <a:lnSpc>
                <a:spcPct val="90000"/>
              </a:lnSpc>
            </a:pPr>
            <a:endParaRPr lang="zh-CN" altLang="en-US" sz="2800">
              <a:latin typeface="Times New Roman" panose="02020603050405020304" pitchFamily="18" charset="0"/>
              <a:ea typeface="仿宋_GB2312" pitchFamily="49" charset="-122"/>
            </a:endParaRPr>
          </a:p>
          <a:p>
            <a:pPr eaLnBrk="1" hangingPunct="1">
              <a:lnSpc>
                <a:spcPct val="90000"/>
              </a:lnSpc>
            </a:pPr>
            <a:r>
              <a:rPr lang="zh-CN" altLang="en-US" sz="2800" b="1">
                <a:latin typeface="Times New Roman" panose="02020603050405020304" pitchFamily="18" charset="0"/>
                <a:ea typeface="仿宋_GB2312" pitchFamily="49" charset="-122"/>
              </a:rPr>
              <a:t>负债项目通常会在其表述中包括“应付”字样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6051">
                                            <p:txEl>
                                              <p:pRg st="0" end="0"/>
                                            </p:txEl>
                                          </p:spTgt>
                                        </p:tgtEl>
                                        <p:attrNameLst>
                                          <p:attrName>style.visibility</p:attrName>
                                        </p:attrNameLst>
                                      </p:cBhvr>
                                      <p:to>
                                        <p:strVal val="visible"/>
                                      </p:to>
                                    </p:set>
                                    <p:animEffect transition="in" filter="blinds(horizontal)">
                                      <p:cBhvr>
                                        <p:cTn id="7" dur="500"/>
                                        <p:tgtEl>
                                          <p:spTgt spid="386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6051">
                                            <p:txEl>
                                              <p:pRg st="2" end="2"/>
                                            </p:txEl>
                                          </p:spTgt>
                                        </p:tgtEl>
                                        <p:attrNameLst>
                                          <p:attrName>style.visibility</p:attrName>
                                        </p:attrNameLst>
                                      </p:cBhvr>
                                      <p:to>
                                        <p:strVal val="visible"/>
                                      </p:to>
                                    </p:set>
                                    <p:animEffect transition="in" filter="blinds(horizontal)">
                                      <p:cBhvr>
                                        <p:cTn id="12" dur="500"/>
                                        <p:tgtEl>
                                          <p:spTgt spid="38605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86051">
                                            <p:txEl>
                                              <p:pRg st="4" end="4"/>
                                            </p:txEl>
                                          </p:spTgt>
                                        </p:tgtEl>
                                        <p:attrNameLst>
                                          <p:attrName>style.visibility</p:attrName>
                                        </p:attrNameLst>
                                      </p:cBhvr>
                                      <p:to>
                                        <p:strVal val="visible"/>
                                      </p:to>
                                    </p:set>
                                    <p:animEffect transition="in" filter="blinds(horizontal)">
                                      <p:cBhvr>
                                        <p:cTn id="15" dur="500"/>
                                        <p:tgtEl>
                                          <p:spTgt spid="386051">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86051">
                                            <p:txEl>
                                              <p:pRg st="6" end="6"/>
                                            </p:txEl>
                                          </p:spTgt>
                                        </p:tgtEl>
                                        <p:attrNameLst>
                                          <p:attrName>style.visibility</p:attrName>
                                        </p:attrNameLst>
                                      </p:cBhvr>
                                      <p:to>
                                        <p:strVal val="visible"/>
                                      </p:to>
                                    </p:set>
                                    <p:animEffect transition="in" filter="blinds(horizontal)">
                                      <p:cBhvr>
                                        <p:cTn id="20" dur="500"/>
                                        <p:tgtEl>
                                          <p:spTgt spid="386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427D873-7773-E582-FE50-85D028B83213}"/>
              </a:ext>
            </a:extLst>
          </p:cNvPr>
          <p:cNvSpPr>
            <a:spLocks noGrp="1" noChangeArrowheads="1"/>
          </p:cNvSpPr>
          <p:nvPr>
            <p:ph type="title"/>
          </p:nvPr>
        </p:nvSpPr>
        <p:spPr/>
        <p:txBody>
          <a:bodyPr/>
          <a:lstStyle/>
          <a:p>
            <a:pPr eaLnBrk="1" hangingPunct="1"/>
            <a:r>
              <a:rPr lang="zh-CN" altLang="en-US"/>
              <a:t>非流动负债项目</a:t>
            </a:r>
          </a:p>
        </p:txBody>
      </p:sp>
      <p:sp>
        <p:nvSpPr>
          <p:cNvPr id="41987" name="Rectangle 3">
            <a:extLst>
              <a:ext uri="{FF2B5EF4-FFF2-40B4-BE49-F238E27FC236}">
                <a16:creationId xmlns:a16="http://schemas.microsoft.com/office/drawing/2014/main" id="{BA9EACF9-CD83-F2FA-76C6-87C5B7A84F63}"/>
              </a:ext>
            </a:extLst>
          </p:cNvPr>
          <p:cNvSpPr>
            <a:spLocks noGrp="1" noChangeArrowheads="1"/>
          </p:cNvSpPr>
          <p:nvPr>
            <p:ph type="body" idx="1"/>
          </p:nvPr>
        </p:nvSpPr>
        <p:spPr/>
        <p:txBody>
          <a:bodyPr/>
          <a:lstStyle/>
          <a:p>
            <a:pPr eaLnBrk="1" hangingPunct="1"/>
            <a:r>
              <a:rPr lang="zh-CN" altLang="en-US"/>
              <a:t>非流动负债主要是长期负债</a:t>
            </a:r>
          </a:p>
          <a:p>
            <a:pPr eaLnBrk="1" hangingPunct="1"/>
            <a:r>
              <a:rPr lang="zh-CN" altLang="en-US"/>
              <a:t>非流动负债项目包括：</a:t>
            </a:r>
          </a:p>
          <a:p>
            <a:pPr lvl="1" eaLnBrk="1" hangingPunct="1"/>
            <a:r>
              <a:rPr lang="zh-CN" altLang="en-US"/>
              <a:t>长期借款</a:t>
            </a:r>
          </a:p>
          <a:p>
            <a:pPr lvl="1" eaLnBrk="1" hangingPunct="1"/>
            <a:r>
              <a:rPr lang="zh-CN" altLang="en-US"/>
              <a:t>应付债券</a:t>
            </a:r>
          </a:p>
          <a:p>
            <a:pPr lvl="1" eaLnBrk="1" hangingPunct="1"/>
            <a:r>
              <a:rPr lang="zh-CN" altLang="en-US"/>
              <a:t>长期应付款</a:t>
            </a:r>
          </a:p>
          <a:p>
            <a:pPr eaLnBrk="1" hangingPunct="1"/>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a:extLst>
              <a:ext uri="{FF2B5EF4-FFF2-40B4-BE49-F238E27FC236}">
                <a16:creationId xmlns:a16="http://schemas.microsoft.com/office/drawing/2014/main" id="{350580F9-2266-2BA0-CE2A-63C62913EB7E}"/>
              </a:ext>
            </a:extLst>
          </p:cNvPr>
          <p:cNvSpPr txBox="1">
            <a:spLocks noChangeArrowheads="1"/>
          </p:cNvSpPr>
          <p:nvPr/>
        </p:nvSpPr>
        <p:spPr bwMode="auto">
          <a:xfrm>
            <a:off x="2346326" y="935040"/>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SzPct val="100000"/>
            </a:pPr>
            <a:endParaRPr kumimoji="1" lang="zh-CN" altLang="en-US">
              <a:solidFill>
                <a:srgbClr val="000000"/>
              </a:solidFill>
              <a:latin typeface="Tahoma" panose="020B0604030504040204" pitchFamily="34" charset="0"/>
            </a:endParaRPr>
          </a:p>
        </p:txBody>
      </p:sp>
      <p:sp>
        <p:nvSpPr>
          <p:cNvPr id="158723" name="矩形 2">
            <a:extLst>
              <a:ext uri="{FF2B5EF4-FFF2-40B4-BE49-F238E27FC236}">
                <a16:creationId xmlns:a16="http://schemas.microsoft.com/office/drawing/2014/main" id="{46025E96-2F38-5D2D-B853-066F3DC60DA7}"/>
              </a:ext>
            </a:extLst>
          </p:cNvPr>
          <p:cNvSpPr>
            <a:spLocks noChangeArrowheads="1"/>
          </p:cNvSpPr>
          <p:nvPr/>
        </p:nvSpPr>
        <p:spPr bwMode="auto">
          <a:xfrm>
            <a:off x="2438401" y="765179"/>
            <a:ext cx="668178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zh-CN" altLang="en-US" b="1" dirty="0">
                <a:solidFill>
                  <a:srgbClr val="FF0000"/>
                </a:solidFill>
              </a:rPr>
              <a:t>所有者权益</a:t>
            </a:r>
            <a:r>
              <a:rPr lang="zh-CN" altLang="en-US" dirty="0">
                <a:solidFill>
                  <a:srgbClr val="000000"/>
                </a:solidFill>
              </a:rPr>
              <a:t>是企业资产扣除负债后由所有者享有的剩余权益。</a:t>
            </a:r>
            <a:endParaRPr lang="en-US" altLang="zh-CN" dirty="0">
              <a:solidFill>
                <a:srgbClr val="000000"/>
              </a:solidFill>
            </a:endParaRPr>
          </a:p>
          <a:p>
            <a:pPr eaLnBrk="0" fontAlgn="base" hangingPunct="0">
              <a:spcBef>
                <a:spcPct val="0"/>
              </a:spcBef>
              <a:spcAft>
                <a:spcPct val="0"/>
              </a:spcAft>
            </a:pPr>
            <a:endParaRPr lang="en-US" altLang="zh-CN" dirty="0">
              <a:solidFill>
                <a:srgbClr val="000000"/>
              </a:solidFill>
            </a:endParaRPr>
          </a:p>
          <a:p>
            <a:pPr eaLnBrk="0" fontAlgn="base" hangingPunct="0">
              <a:spcBef>
                <a:spcPct val="0"/>
              </a:spcBef>
              <a:spcAft>
                <a:spcPct val="0"/>
              </a:spcAft>
            </a:pPr>
            <a:r>
              <a:rPr lang="zh-CN" altLang="en-US" dirty="0">
                <a:solidFill>
                  <a:srgbClr val="000000"/>
                </a:solidFill>
              </a:rPr>
              <a:t>所有者权益（净资产）在数量上等于企业资产减去负债的差额。</a:t>
            </a:r>
          </a:p>
        </p:txBody>
      </p:sp>
      <p:sp>
        <p:nvSpPr>
          <p:cNvPr id="158724" name="矩形 2">
            <a:extLst>
              <a:ext uri="{FF2B5EF4-FFF2-40B4-BE49-F238E27FC236}">
                <a16:creationId xmlns:a16="http://schemas.microsoft.com/office/drawing/2014/main" id="{B7E36473-39FE-33D0-2664-F7E18C08C8DA}"/>
              </a:ext>
            </a:extLst>
          </p:cNvPr>
          <p:cNvSpPr>
            <a:spLocks noChangeArrowheads="1"/>
          </p:cNvSpPr>
          <p:nvPr/>
        </p:nvSpPr>
        <p:spPr bwMode="auto">
          <a:xfrm>
            <a:off x="2438404" y="3500440"/>
            <a:ext cx="7345363" cy="229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20000"/>
              </a:spcBef>
              <a:spcAft>
                <a:spcPct val="0"/>
              </a:spcAft>
              <a:buClr>
                <a:srgbClr val="330066"/>
              </a:buClr>
              <a:buSzPct val="70000"/>
            </a:pPr>
            <a:r>
              <a:rPr lang="zh-CN" altLang="en-US" sz="2800" b="1">
                <a:solidFill>
                  <a:srgbClr val="000000"/>
                </a:solidFill>
                <a:latin typeface="幼圆" panose="02010509060101010101" pitchFamily="49" charset="-122"/>
              </a:rPr>
              <a:t>所有者权益的特征</a:t>
            </a:r>
          </a:p>
          <a:p>
            <a:pPr fontAlgn="base">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随投资人的投资行为产生</a:t>
            </a:r>
          </a:p>
          <a:p>
            <a:pPr fontAlgn="base">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无须偿还</a:t>
            </a:r>
          </a:p>
          <a:p>
            <a:pPr fontAlgn="base">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滞后于债权人权益</a:t>
            </a:r>
          </a:p>
          <a:p>
            <a:pPr fontAlgn="base">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所有者权益的数额取决于投资额及企业的经营成果</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828F8B9-8570-C393-AE4C-2E346A9625BC}"/>
              </a:ext>
            </a:extLst>
          </p:cNvPr>
          <p:cNvSpPr/>
          <p:nvPr/>
        </p:nvSpPr>
        <p:spPr>
          <a:xfrm>
            <a:off x="2135192" y="2420941"/>
            <a:ext cx="8016875" cy="2123658"/>
          </a:xfrm>
          <a:prstGeom prst="rect">
            <a:avLst/>
          </a:prstGeom>
        </p:spPr>
        <p:txBody>
          <a:bodyPr>
            <a:spAutoFit/>
          </a:bodyPr>
          <a:lstStyle/>
          <a:p>
            <a:pPr algn="ctr" eaLnBrk="0" fontAlgn="base" hangingPunct="0">
              <a:spcBef>
                <a:spcPct val="0"/>
              </a:spcBef>
              <a:spcAft>
                <a:spcPct val="0"/>
              </a:spcAft>
              <a:defRPr/>
            </a:pPr>
            <a:r>
              <a:rPr lang="zh-CN" altLang="en-US" sz="4400" b="1" dirty="0">
                <a:solidFill>
                  <a:srgbClr val="000000"/>
                </a:solidFill>
                <a:latin typeface="幼圆" panose="02010509060101010101" pitchFamily="49" charset="-122"/>
                <a:ea typeface="宋体"/>
              </a:rPr>
              <a:t>第二节</a:t>
            </a:r>
            <a:endParaRPr lang="en-US" altLang="zh-CN" sz="4400" b="1" dirty="0">
              <a:solidFill>
                <a:srgbClr val="000000"/>
              </a:solidFill>
              <a:latin typeface="幼圆" panose="02010509060101010101" pitchFamily="49" charset="-122"/>
              <a:ea typeface="宋体"/>
            </a:endParaRPr>
          </a:p>
          <a:p>
            <a:pPr algn="ctr" eaLnBrk="0" fontAlgn="base" hangingPunct="0">
              <a:spcBef>
                <a:spcPct val="0"/>
              </a:spcBef>
              <a:spcAft>
                <a:spcPct val="0"/>
              </a:spcAft>
              <a:defRPr/>
            </a:pPr>
            <a:r>
              <a:rPr lang="zh-CN" altLang="en-US" sz="4400" b="1" dirty="0">
                <a:solidFill>
                  <a:srgbClr val="000000"/>
                </a:solidFill>
                <a:latin typeface="幼圆" panose="02010509060101010101" pitchFamily="49" charset="-122"/>
                <a:ea typeface="宋体"/>
              </a:rPr>
              <a:t>  </a:t>
            </a:r>
            <a:endParaRPr lang="en-US" altLang="zh-CN" sz="4400" b="1" dirty="0">
              <a:solidFill>
                <a:srgbClr val="000000"/>
              </a:solidFill>
              <a:latin typeface="幼圆" panose="02010509060101010101" pitchFamily="49" charset="-122"/>
              <a:ea typeface="宋体"/>
            </a:endParaRPr>
          </a:p>
          <a:p>
            <a:pPr algn="ctr" eaLnBrk="0" fontAlgn="base" hangingPunct="0">
              <a:spcBef>
                <a:spcPct val="0"/>
              </a:spcBef>
              <a:spcAft>
                <a:spcPct val="0"/>
              </a:spcAft>
              <a:defRPr/>
            </a:pPr>
            <a:r>
              <a:rPr lang="zh-CN" altLang="en-US" sz="4400" b="1" dirty="0">
                <a:solidFill>
                  <a:srgbClr val="000000"/>
                </a:solidFill>
                <a:latin typeface="幼圆" panose="02010509060101010101" pitchFamily="49" charset="-122"/>
                <a:ea typeface="宋体"/>
              </a:rPr>
              <a:t>会计要素与会计等式</a:t>
            </a:r>
            <a:endParaRPr lang="zh-CN" altLang="en-US" sz="24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矩形 6">
            <a:extLst>
              <a:ext uri="{FF2B5EF4-FFF2-40B4-BE49-F238E27FC236}">
                <a16:creationId xmlns:a16="http://schemas.microsoft.com/office/drawing/2014/main" id="{0B359197-674C-3B31-0DE5-E7C048582C1C}"/>
              </a:ext>
            </a:extLst>
          </p:cNvPr>
          <p:cNvSpPr>
            <a:spLocks noChangeArrowheads="1"/>
          </p:cNvSpPr>
          <p:nvPr/>
        </p:nvSpPr>
        <p:spPr bwMode="auto">
          <a:xfrm>
            <a:off x="2135192" y="1482730"/>
            <a:ext cx="7621587"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20000"/>
              </a:spcBef>
              <a:spcAft>
                <a:spcPct val="0"/>
              </a:spcAft>
              <a:buClr>
                <a:srgbClr val="330066"/>
              </a:buClr>
              <a:buSzPct val="70000"/>
              <a:buFont typeface="Arial" panose="020B0604020202020204" pitchFamily="34" charset="0"/>
              <a:buChar char="•"/>
            </a:pPr>
            <a:r>
              <a:rPr lang="zh-CN" altLang="en-US">
                <a:solidFill>
                  <a:srgbClr val="000000"/>
                </a:solidFill>
                <a:latin typeface="幼圆" panose="02010509060101010101" pitchFamily="49" charset="-122"/>
              </a:rPr>
              <a:t>由于所有者权益体现的是投资人在企业中的剩余权益，为资产减去负债后的余额，因此对资产、负债的合理确认，就是对所有者权益的合理确认。</a:t>
            </a:r>
          </a:p>
        </p:txBody>
      </p:sp>
      <p:sp>
        <p:nvSpPr>
          <p:cNvPr id="159747" name="矩形 8">
            <a:extLst>
              <a:ext uri="{FF2B5EF4-FFF2-40B4-BE49-F238E27FC236}">
                <a16:creationId xmlns:a16="http://schemas.microsoft.com/office/drawing/2014/main" id="{D646825D-B459-ADAA-9362-2DD9D4458475}"/>
              </a:ext>
            </a:extLst>
          </p:cNvPr>
          <p:cNvSpPr>
            <a:spLocks noChangeArrowheads="1"/>
          </p:cNvSpPr>
          <p:nvPr/>
        </p:nvSpPr>
        <p:spPr bwMode="auto">
          <a:xfrm>
            <a:off x="2208213" y="836613"/>
            <a:ext cx="4572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lang="zh-CN" altLang="en-US" sz="3200">
                <a:solidFill>
                  <a:srgbClr val="000000"/>
                </a:solidFill>
                <a:latin typeface="幼圆" panose="02010509060101010101" pitchFamily="49" charset="-122"/>
              </a:rPr>
              <a:t>所有者权益的确认</a:t>
            </a:r>
          </a:p>
        </p:txBody>
      </p:sp>
      <p:sp>
        <p:nvSpPr>
          <p:cNvPr id="159748" name="矩形 1">
            <a:extLst>
              <a:ext uri="{FF2B5EF4-FFF2-40B4-BE49-F238E27FC236}">
                <a16:creationId xmlns:a16="http://schemas.microsoft.com/office/drawing/2014/main" id="{AA637C2E-5EDF-9512-C547-4A7785DAB1B6}"/>
              </a:ext>
            </a:extLst>
          </p:cNvPr>
          <p:cNvSpPr>
            <a:spLocks noChangeArrowheads="1"/>
          </p:cNvSpPr>
          <p:nvPr/>
        </p:nvSpPr>
        <p:spPr bwMode="auto">
          <a:xfrm>
            <a:off x="2279651" y="4076700"/>
            <a:ext cx="4572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Font typeface="Arial" panose="020B0604020202020204" pitchFamily="34" charset="0"/>
              <a:buChar char="•"/>
            </a:pPr>
            <a:r>
              <a:rPr lang="zh-CN" altLang="en-US" dirty="0">
                <a:solidFill>
                  <a:srgbClr val="000000"/>
                </a:solidFill>
                <a:latin typeface="幼圆" panose="02010509060101010101" pitchFamily="49" charset="-122"/>
              </a:rPr>
              <a:t>实收资本</a:t>
            </a:r>
            <a:endParaRPr lang="en-US" altLang="zh-CN" dirty="0">
              <a:solidFill>
                <a:srgbClr val="000000"/>
              </a:solidFill>
              <a:latin typeface="幼圆" panose="02010509060101010101" pitchFamily="49" charset="-122"/>
            </a:endParaRPr>
          </a:p>
          <a:p>
            <a:pPr fontAlgn="base">
              <a:spcBef>
                <a:spcPct val="0"/>
              </a:spcBef>
              <a:spcAft>
                <a:spcPct val="0"/>
              </a:spcAft>
              <a:buFont typeface="Arial" panose="020B0604020202020204" pitchFamily="34" charset="0"/>
              <a:buChar char="•"/>
            </a:pPr>
            <a:r>
              <a:rPr lang="zh-CN" altLang="en-US" dirty="0">
                <a:solidFill>
                  <a:srgbClr val="000000"/>
                </a:solidFill>
                <a:latin typeface="幼圆" panose="02010509060101010101" pitchFamily="49" charset="-122"/>
              </a:rPr>
              <a:t>资本公积</a:t>
            </a:r>
            <a:endParaRPr lang="en-US" altLang="zh-CN" dirty="0">
              <a:solidFill>
                <a:srgbClr val="000000"/>
              </a:solidFill>
              <a:latin typeface="幼圆" panose="02010509060101010101" pitchFamily="49" charset="-122"/>
            </a:endParaRPr>
          </a:p>
          <a:p>
            <a:pPr fontAlgn="base">
              <a:spcBef>
                <a:spcPct val="0"/>
              </a:spcBef>
              <a:spcAft>
                <a:spcPct val="0"/>
              </a:spcAft>
              <a:buFont typeface="Arial" panose="020B0604020202020204" pitchFamily="34" charset="0"/>
              <a:buChar char="•"/>
            </a:pPr>
            <a:r>
              <a:rPr lang="zh-CN" altLang="en-US" dirty="0">
                <a:solidFill>
                  <a:srgbClr val="000000"/>
                </a:solidFill>
                <a:latin typeface="幼圆" panose="02010509060101010101" pitchFamily="49" charset="-122"/>
              </a:rPr>
              <a:t>其他综合收益</a:t>
            </a:r>
            <a:endParaRPr lang="en-US" altLang="zh-CN" dirty="0">
              <a:solidFill>
                <a:srgbClr val="000000"/>
              </a:solidFill>
              <a:latin typeface="幼圆" panose="02010509060101010101" pitchFamily="49" charset="-122"/>
            </a:endParaRPr>
          </a:p>
          <a:p>
            <a:pPr fontAlgn="base">
              <a:spcBef>
                <a:spcPct val="0"/>
              </a:spcBef>
              <a:spcAft>
                <a:spcPct val="0"/>
              </a:spcAft>
              <a:buFont typeface="Arial" panose="020B0604020202020204" pitchFamily="34" charset="0"/>
              <a:buChar char="•"/>
            </a:pPr>
            <a:r>
              <a:rPr lang="zh-CN" altLang="en-US" dirty="0">
                <a:solidFill>
                  <a:srgbClr val="000000"/>
                </a:solidFill>
                <a:latin typeface="幼圆" panose="02010509060101010101" pitchFamily="49" charset="-122"/>
              </a:rPr>
              <a:t>留存收益</a:t>
            </a:r>
          </a:p>
        </p:txBody>
      </p:sp>
      <p:sp>
        <p:nvSpPr>
          <p:cNvPr id="159749" name="Rectangle 2">
            <a:extLst>
              <a:ext uri="{FF2B5EF4-FFF2-40B4-BE49-F238E27FC236}">
                <a16:creationId xmlns:a16="http://schemas.microsoft.com/office/drawing/2014/main" id="{EF0E899E-2D7E-EA85-CD2D-12C3B0F4D005}"/>
              </a:ext>
            </a:extLst>
          </p:cNvPr>
          <p:cNvSpPr>
            <a:spLocks noGrp="1" noChangeArrowheads="1"/>
          </p:cNvSpPr>
          <p:nvPr>
            <p:ph type="title"/>
          </p:nvPr>
        </p:nvSpPr>
        <p:spPr>
          <a:xfrm>
            <a:off x="2060575" y="2852739"/>
            <a:ext cx="7772400" cy="1143000"/>
          </a:xfrm>
        </p:spPr>
        <p:txBody>
          <a:bodyPr/>
          <a:lstStyle/>
          <a:p>
            <a:pPr eaLnBrk="1" hangingPunct="1"/>
            <a:r>
              <a:rPr lang="zh-CN" altLang="en-US" sz="3200" b="0">
                <a:solidFill>
                  <a:schemeClr val="tx1"/>
                </a:solidFill>
                <a:latin typeface="幼圆" panose="02010509060101010101" pitchFamily="49" charset="-122"/>
              </a:rPr>
              <a:t>所有者权益的分类</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53F882D-7219-C7EA-A558-B4DC9CC4580A}"/>
              </a:ext>
            </a:extLst>
          </p:cNvPr>
          <p:cNvSpPr>
            <a:spLocks noGrp="1" noChangeArrowheads="1"/>
          </p:cNvSpPr>
          <p:nvPr>
            <p:ph type="subTitle" idx="1"/>
          </p:nvPr>
        </p:nvSpPr>
        <p:spPr>
          <a:xfrm>
            <a:off x="2903538" y="906464"/>
            <a:ext cx="6648450" cy="1303337"/>
          </a:xfrm>
        </p:spPr>
        <p:txBody>
          <a:bodyPr/>
          <a:lstStyle/>
          <a:p>
            <a:pPr algn="l" eaLnBrk="1" hangingPunct="1">
              <a:lnSpc>
                <a:spcPct val="80000"/>
              </a:lnSpc>
            </a:pPr>
            <a:r>
              <a:rPr lang="zh-CN" altLang="en-US" sz="2400" b="1"/>
              <a:t>所有者权益的分类</a:t>
            </a:r>
          </a:p>
          <a:p>
            <a:pPr algn="l" eaLnBrk="1" hangingPunct="1">
              <a:lnSpc>
                <a:spcPct val="80000"/>
              </a:lnSpc>
            </a:pPr>
            <a:r>
              <a:rPr lang="zh-CN" altLang="en-US" sz="2400"/>
              <a:t>    企业的所有者权益包括实收资本、资本公积金和留存利润（包括盈余公积金和未分配利润）</a:t>
            </a:r>
          </a:p>
        </p:txBody>
      </p:sp>
      <p:grpSp>
        <p:nvGrpSpPr>
          <p:cNvPr id="44035" name="Group 3">
            <a:extLst>
              <a:ext uri="{FF2B5EF4-FFF2-40B4-BE49-F238E27FC236}">
                <a16:creationId xmlns:a16="http://schemas.microsoft.com/office/drawing/2014/main" id="{248CDA54-3CAB-EB61-CF6E-8926703B9A69}"/>
              </a:ext>
            </a:extLst>
          </p:cNvPr>
          <p:cNvGrpSpPr>
            <a:grpSpLocks/>
          </p:cNvGrpSpPr>
          <p:nvPr/>
        </p:nvGrpSpPr>
        <p:grpSpPr bwMode="auto">
          <a:xfrm>
            <a:off x="2927350" y="2133600"/>
            <a:ext cx="6553200" cy="3733800"/>
            <a:chOff x="960" y="1488"/>
            <a:chExt cx="3408" cy="2352"/>
          </a:xfrm>
        </p:grpSpPr>
        <p:sp>
          <p:nvSpPr>
            <p:cNvPr id="44036" name="Text Box 4">
              <a:extLst>
                <a:ext uri="{FF2B5EF4-FFF2-40B4-BE49-F238E27FC236}">
                  <a16:creationId xmlns:a16="http://schemas.microsoft.com/office/drawing/2014/main" id="{47481120-409E-918D-3848-886A3E1986B2}"/>
                </a:ext>
              </a:extLst>
            </p:cNvPr>
            <p:cNvSpPr txBox="1">
              <a:spLocks noChangeArrowheads="1"/>
            </p:cNvSpPr>
            <p:nvPr/>
          </p:nvSpPr>
          <p:spPr bwMode="auto">
            <a:xfrm>
              <a:off x="960" y="1488"/>
              <a:ext cx="3408" cy="235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b="0">
                <a:solidFill>
                  <a:schemeClr val="tx1"/>
                </a:solidFill>
                <a:latin typeface="Times New Roman" panose="02020603050405020304" pitchFamily="18" charset="0"/>
                <a:ea typeface="宋体" panose="02010600030101010101" pitchFamily="2" charset="-122"/>
              </a:endParaRPr>
            </a:p>
          </p:txBody>
        </p:sp>
        <p:sp>
          <p:nvSpPr>
            <p:cNvPr id="44037" name="Text Box 5">
              <a:extLst>
                <a:ext uri="{FF2B5EF4-FFF2-40B4-BE49-F238E27FC236}">
                  <a16:creationId xmlns:a16="http://schemas.microsoft.com/office/drawing/2014/main" id="{9172778A-0C0F-62DD-C1F0-CF998D259F2A}"/>
                </a:ext>
              </a:extLst>
            </p:cNvPr>
            <p:cNvSpPr txBox="1">
              <a:spLocks noChangeArrowheads="1"/>
            </p:cNvSpPr>
            <p:nvPr/>
          </p:nvSpPr>
          <p:spPr bwMode="auto">
            <a:xfrm>
              <a:off x="1063" y="2352"/>
              <a:ext cx="1033" cy="48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pPr algn="ctr"/>
              <a:r>
                <a:rPr lang="zh-CN" altLang="en-US" sz="1600">
                  <a:solidFill>
                    <a:schemeClr val="tx1"/>
                  </a:solidFill>
                  <a:latin typeface="Times New Roman" panose="02020603050405020304" pitchFamily="18" charset="0"/>
                  <a:ea typeface="宋体" panose="02010600030101010101" pitchFamily="2" charset="-122"/>
                </a:rPr>
                <a:t>实收资本</a:t>
              </a:r>
              <a:r>
                <a:rPr lang="zh-CN" altLang="en-US" sz="1600" b="0">
                  <a:solidFill>
                    <a:schemeClr val="tx1"/>
                  </a:solidFill>
                  <a:latin typeface="Times New Roman" panose="02020603050405020304" pitchFamily="18" charset="0"/>
                  <a:ea typeface="宋体" panose="02010600030101010101" pitchFamily="2" charset="-122"/>
                </a:rPr>
                <a:t>（投资者直接投入部分）</a:t>
              </a:r>
              <a:endParaRPr lang="zh-CN" altLang="en-US" sz="1600">
                <a:solidFill>
                  <a:schemeClr val="tx1"/>
                </a:solidFill>
                <a:latin typeface="Times New Roman" panose="02020603050405020304" pitchFamily="18" charset="0"/>
                <a:ea typeface="宋体" panose="02010600030101010101" pitchFamily="2" charset="-122"/>
              </a:endParaRPr>
            </a:p>
          </p:txBody>
        </p:sp>
        <p:grpSp>
          <p:nvGrpSpPr>
            <p:cNvPr id="44038" name="Group 6">
              <a:extLst>
                <a:ext uri="{FF2B5EF4-FFF2-40B4-BE49-F238E27FC236}">
                  <a16:creationId xmlns:a16="http://schemas.microsoft.com/office/drawing/2014/main" id="{3E2A966C-9B5B-184F-02DE-71FA31A5D331}"/>
                </a:ext>
              </a:extLst>
            </p:cNvPr>
            <p:cNvGrpSpPr>
              <a:grpSpLocks/>
            </p:cNvGrpSpPr>
            <p:nvPr/>
          </p:nvGrpSpPr>
          <p:grpSpPr bwMode="auto">
            <a:xfrm>
              <a:off x="1270" y="1584"/>
              <a:ext cx="490" cy="759"/>
              <a:chOff x="8835" y="9708"/>
              <a:chExt cx="855" cy="1233"/>
            </a:xfrm>
          </p:grpSpPr>
          <p:sp>
            <p:nvSpPr>
              <p:cNvPr id="44058" name="AutoShape 7">
                <a:extLst>
                  <a:ext uri="{FF2B5EF4-FFF2-40B4-BE49-F238E27FC236}">
                    <a16:creationId xmlns:a16="http://schemas.microsoft.com/office/drawing/2014/main" id="{4B3C0D0A-B8BB-34A7-5F8D-19901D1C3C0E}"/>
                  </a:ext>
                </a:extLst>
              </p:cNvPr>
              <p:cNvSpPr>
                <a:spLocks noChangeArrowheads="1"/>
              </p:cNvSpPr>
              <p:nvPr/>
            </p:nvSpPr>
            <p:spPr bwMode="auto">
              <a:xfrm>
                <a:off x="8970" y="10176"/>
                <a:ext cx="720" cy="624"/>
              </a:xfrm>
              <a:prstGeom prst="cube">
                <a:avLst>
                  <a:gd name="adj" fmla="val 25000"/>
                </a:avLst>
              </a:prstGeom>
              <a:solidFill>
                <a:srgbClr val="FF99CC"/>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44059" name="AutoShape 8">
                <a:extLst>
                  <a:ext uri="{FF2B5EF4-FFF2-40B4-BE49-F238E27FC236}">
                    <a16:creationId xmlns:a16="http://schemas.microsoft.com/office/drawing/2014/main" id="{EB9EF176-2493-87CF-49B8-D0874194DFFC}"/>
                  </a:ext>
                </a:extLst>
              </p:cNvPr>
              <p:cNvSpPr>
                <a:spLocks noChangeArrowheads="1"/>
              </p:cNvSpPr>
              <p:nvPr/>
            </p:nvSpPr>
            <p:spPr bwMode="auto">
              <a:xfrm>
                <a:off x="8970" y="9708"/>
                <a:ext cx="720" cy="624"/>
              </a:xfrm>
              <a:prstGeom prst="cube">
                <a:avLst>
                  <a:gd name="adj" fmla="val 25000"/>
                </a:avLst>
              </a:prstGeom>
              <a:solidFill>
                <a:srgbClr val="FF99CC"/>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44060" name="AutoShape 9">
                <a:extLst>
                  <a:ext uri="{FF2B5EF4-FFF2-40B4-BE49-F238E27FC236}">
                    <a16:creationId xmlns:a16="http://schemas.microsoft.com/office/drawing/2014/main" id="{4A02B456-89E5-8F5E-79AD-E39064CCD9A7}"/>
                  </a:ext>
                </a:extLst>
              </p:cNvPr>
              <p:cNvSpPr>
                <a:spLocks noChangeArrowheads="1"/>
              </p:cNvSpPr>
              <p:nvPr/>
            </p:nvSpPr>
            <p:spPr bwMode="auto">
              <a:xfrm>
                <a:off x="8835" y="10317"/>
                <a:ext cx="720" cy="624"/>
              </a:xfrm>
              <a:prstGeom prst="cube">
                <a:avLst>
                  <a:gd name="adj" fmla="val 25000"/>
                </a:avLst>
              </a:prstGeom>
              <a:solidFill>
                <a:srgbClr val="FF99CC"/>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44061" name="AutoShape 10">
                <a:extLst>
                  <a:ext uri="{FF2B5EF4-FFF2-40B4-BE49-F238E27FC236}">
                    <a16:creationId xmlns:a16="http://schemas.microsoft.com/office/drawing/2014/main" id="{6A8BE468-894C-905E-05AF-56E2C679B02D}"/>
                  </a:ext>
                </a:extLst>
              </p:cNvPr>
              <p:cNvSpPr>
                <a:spLocks noChangeArrowheads="1"/>
              </p:cNvSpPr>
              <p:nvPr/>
            </p:nvSpPr>
            <p:spPr bwMode="auto">
              <a:xfrm>
                <a:off x="8835" y="9849"/>
                <a:ext cx="720" cy="624"/>
              </a:xfrm>
              <a:prstGeom prst="cube">
                <a:avLst>
                  <a:gd name="adj" fmla="val 25000"/>
                </a:avLst>
              </a:prstGeom>
              <a:solidFill>
                <a:srgbClr val="FF99CC"/>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grpSp>
        <p:sp>
          <p:nvSpPr>
            <p:cNvPr id="44039" name="Line 11">
              <a:extLst>
                <a:ext uri="{FF2B5EF4-FFF2-40B4-BE49-F238E27FC236}">
                  <a16:creationId xmlns:a16="http://schemas.microsoft.com/office/drawing/2014/main" id="{D9CA38C7-E03D-DAD4-C4C3-F4E8B94E74FD}"/>
                </a:ext>
              </a:extLst>
            </p:cNvPr>
            <p:cNvSpPr>
              <a:spLocks noChangeShapeType="1"/>
            </p:cNvSpPr>
            <p:nvPr/>
          </p:nvSpPr>
          <p:spPr bwMode="auto">
            <a:xfrm flipH="1" flipV="1">
              <a:off x="1786" y="2064"/>
              <a:ext cx="374" cy="144"/>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4040" name="Group 12">
              <a:extLst>
                <a:ext uri="{FF2B5EF4-FFF2-40B4-BE49-F238E27FC236}">
                  <a16:creationId xmlns:a16="http://schemas.microsoft.com/office/drawing/2014/main" id="{12D2021F-1D73-F4B5-5175-69A89CE8E717}"/>
                </a:ext>
              </a:extLst>
            </p:cNvPr>
            <p:cNvGrpSpPr>
              <a:grpSpLocks/>
            </p:cNvGrpSpPr>
            <p:nvPr/>
          </p:nvGrpSpPr>
          <p:grpSpPr bwMode="auto">
            <a:xfrm>
              <a:off x="3748" y="1556"/>
              <a:ext cx="413" cy="672"/>
              <a:chOff x="8280" y="11341"/>
              <a:chExt cx="720" cy="1092"/>
            </a:xfrm>
          </p:grpSpPr>
          <p:sp>
            <p:nvSpPr>
              <p:cNvPr id="44056" name="AutoShape 13">
                <a:extLst>
                  <a:ext uri="{FF2B5EF4-FFF2-40B4-BE49-F238E27FC236}">
                    <a16:creationId xmlns:a16="http://schemas.microsoft.com/office/drawing/2014/main" id="{700B2280-6451-71B4-8F16-2FE656F82746}"/>
                  </a:ext>
                </a:extLst>
              </p:cNvPr>
              <p:cNvSpPr>
                <a:spLocks noChangeArrowheads="1"/>
              </p:cNvSpPr>
              <p:nvPr/>
            </p:nvSpPr>
            <p:spPr bwMode="auto">
              <a:xfrm>
                <a:off x="8280" y="11809"/>
                <a:ext cx="720" cy="624"/>
              </a:xfrm>
              <a:prstGeom prst="cube">
                <a:avLst>
                  <a:gd name="adj" fmla="val 25000"/>
                </a:avLst>
              </a:prstGeom>
              <a:solidFill>
                <a:srgbClr val="FF99CC"/>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44057" name="AutoShape 14">
                <a:extLst>
                  <a:ext uri="{FF2B5EF4-FFF2-40B4-BE49-F238E27FC236}">
                    <a16:creationId xmlns:a16="http://schemas.microsoft.com/office/drawing/2014/main" id="{E19D268B-A640-73FC-F9A1-C5A529767A54}"/>
                  </a:ext>
                </a:extLst>
              </p:cNvPr>
              <p:cNvSpPr>
                <a:spLocks noChangeArrowheads="1"/>
              </p:cNvSpPr>
              <p:nvPr/>
            </p:nvSpPr>
            <p:spPr bwMode="auto">
              <a:xfrm>
                <a:off x="8280" y="11341"/>
                <a:ext cx="720" cy="624"/>
              </a:xfrm>
              <a:prstGeom prst="cube">
                <a:avLst>
                  <a:gd name="adj" fmla="val 25000"/>
                </a:avLst>
              </a:prstGeom>
              <a:solidFill>
                <a:srgbClr val="FF99CC"/>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grpSp>
        <p:sp>
          <p:nvSpPr>
            <p:cNvPr id="44041" name="Line 15">
              <a:extLst>
                <a:ext uri="{FF2B5EF4-FFF2-40B4-BE49-F238E27FC236}">
                  <a16:creationId xmlns:a16="http://schemas.microsoft.com/office/drawing/2014/main" id="{61CFD955-56E5-EE97-AD63-DAE19FE280C9}"/>
                </a:ext>
              </a:extLst>
            </p:cNvPr>
            <p:cNvSpPr>
              <a:spLocks noChangeShapeType="1"/>
            </p:cNvSpPr>
            <p:nvPr/>
          </p:nvSpPr>
          <p:spPr bwMode="auto">
            <a:xfrm flipV="1">
              <a:off x="3216" y="2064"/>
              <a:ext cx="429" cy="144"/>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2" name="Text Box 16">
              <a:extLst>
                <a:ext uri="{FF2B5EF4-FFF2-40B4-BE49-F238E27FC236}">
                  <a16:creationId xmlns:a16="http://schemas.microsoft.com/office/drawing/2014/main" id="{0419DB05-1D32-7A02-1DEF-500E0C945311}"/>
                </a:ext>
              </a:extLst>
            </p:cNvPr>
            <p:cNvSpPr txBox="1">
              <a:spLocks noChangeArrowheads="1"/>
            </p:cNvSpPr>
            <p:nvPr/>
          </p:nvSpPr>
          <p:spPr bwMode="auto">
            <a:xfrm>
              <a:off x="3223" y="2256"/>
              <a:ext cx="1136" cy="67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pPr algn="ctr"/>
              <a:r>
                <a:rPr lang="zh-CN" altLang="en-US" sz="1600">
                  <a:solidFill>
                    <a:schemeClr val="tx1"/>
                  </a:solidFill>
                  <a:latin typeface="Times New Roman" panose="02020603050405020304" pitchFamily="18" charset="0"/>
                  <a:ea typeface="宋体" panose="02010600030101010101" pitchFamily="2" charset="-122"/>
                </a:rPr>
                <a:t>资本公积</a:t>
              </a:r>
              <a:r>
                <a:rPr lang="zh-CN" altLang="en-US" sz="1600" b="0">
                  <a:solidFill>
                    <a:schemeClr val="tx1"/>
                  </a:solidFill>
                  <a:latin typeface="Times New Roman" panose="02020603050405020304" pitchFamily="18" charset="0"/>
                  <a:ea typeface="宋体" panose="02010600030101010101" pitchFamily="2" charset="-122"/>
                </a:rPr>
                <a:t>（包括资本溢价与其他资本公积）</a:t>
              </a:r>
              <a:endParaRPr lang="zh-CN" altLang="en-US" sz="1600">
                <a:solidFill>
                  <a:schemeClr val="tx1"/>
                </a:solidFill>
                <a:latin typeface="Times New Roman" panose="02020603050405020304" pitchFamily="18" charset="0"/>
                <a:ea typeface="宋体" panose="02010600030101010101" pitchFamily="2" charset="-122"/>
              </a:endParaRPr>
            </a:p>
          </p:txBody>
        </p:sp>
        <p:sp>
          <p:nvSpPr>
            <p:cNvPr id="44043" name="AutoShape 17">
              <a:extLst>
                <a:ext uri="{FF2B5EF4-FFF2-40B4-BE49-F238E27FC236}">
                  <a16:creationId xmlns:a16="http://schemas.microsoft.com/office/drawing/2014/main" id="{7CB0C7D0-B0FF-FB50-4E06-04B7CA5FE961}"/>
                </a:ext>
              </a:extLst>
            </p:cNvPr>
            <p:cNvSpPr>
              <a:spLocks noChangeArrowheads="1"/>
            </p:cNvSpPr>
            <p:nvPr/>
          </p:nvSpPr>
          <p:spPr bwMode="auto">
            <a:xfrm>
              <a:off x="1270" y="2973"/>
              <a:ext cx="413" cy="384"/>
            </a:xfrm>
            <a:prstGeom prst="cube">
              <a:avLst>
                <a:gd name="adj" fmla="val 25000"/>
              </a:avLst>
            </a:prstGeom>
            <a:solidFill>
              <a:srgbClr val="FF99CC"/>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44044" name="Text Box 18">
              <a:extLst>
                <a:ext uri="{FF2B5EF4-FFF2-40B4-BE49-F238E27FC236}">
                  <a16:creationId xmlns:a16="http://schemas.microsoft.com/office/drawing/2014/main" id="{9241C561-0C0F-B08C-BA68-446DC7739F20}"/>
                </a:ext>
              </a:extLst>
            </p:cNvPr>
            <p:cNvSpPr txBox="1">
              <a:spLocks noChangeArrowheads="1"/>
            </p:cNvSpPr>
            <p:nvPr/>
          </p:nvSpPr>
          <p:spPr bwMode="auto">
            <a:xfrm>
              <a:off x="960" y="3462"/>
              <a:ext cx="1239" cy="37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pPr algn="ctr"/>
              <a:r>
                <a:rPr lang="zh-CN" altLang="en-US" sz="1600">
                  <a:solidFill>
                    <a:schemeClr val="tx1"/>
                  </a:solidFill>
                  <a:latin typeface="Times New Roman" panose="02020603050405020304" pitchFamily="18" charset="0"/>
                  <a:ea typeface="宋体" panose="02010600030101010101" pitchFamily="2" charset="-122"/>
                </a:rPr>
                <a:t>盈余公积</a:t>
              </a:r>
              <a:r>
                <a:rPr lang="zh-CN" altLang="en-US" sz="1600" b="0">
                  <a:solidFill>
                    <a:schemeClr val="tx1"/>
                  </a:solidFill>
                  <a:latin typeface="Times New Roman" panose="02020603050405020304" pitchFamily="18" charset="0"/>
                  <a:ea typeface="宋体" panose="02010600030101010101" pitchFamily="2" charset="-122"/>
                </a:rPr>
                <a:t>（从实现的利润中留存企业的部分）</a:t>
              </a:r>
              <a:endParaRPr lang="zh-CN" altLang="en-US" sz="1600">
                <a:solidFill>
                  <a:schemeClr val="tx1"/>
                </a:solidFill>
                <a:latin typeface="Times New Roman" panose="02020603050405020304" pitchFamily="18" charset="0"/>
                <a:ea typeface="宋体" panose="02010600030101010101" pitchFamily="2" charset="-122"/>
              </a:endParaRPr>
            </a:p>
          </p:txBody>
        </p:sp>
        <p:sp>
          <p:nvSpPr>
            <p:cNvPr id="44045" name="Line 19">
              <a:extLst>
                <a:ext uri="{FF2B5EF4-FFF2-40B4-BE49-F238E27FC236}">
                  <a16:creationId xmlns:a16="http://schemas.microsoft.com/office/drawing/2014/main" id="{4223A6C9-E7CA-1907-B59A-A80C856BE61E}"/>
                </a:ext>
              </a:extLst>
            </p:cNvPr>
            <p:cNvSpPr>
              <a:spLocks noChangeShapeType="1"/>
            </p:cNvSpPr>
            <p:nvPr/>
          </p:nvSpPr>
          <p:spPr bwMode="auto">
            <a:xfrm flipH="1">
              <a:off x="1786" y="2544"/>
              <a:ext cx="517" cy="48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6" name="Line 20">
              <a:extLst>
                <a:ext uri="{FF2B5EF4-FFF2-40B4-BE49-F238E27FC236}">
                  <a16:creationId xmlns:a16="http://schemas.microsoft.com/office/drawing/2014/main" id="{AC118F62-2112-FF09-4846-DCA2DB9A6DF3}"/>
                </a:ext>
              </a:extLst>
            </p:cNvPr>
            <p:cNvSpPr>
              <a:spLocks noChangeShapeType="1"/>
            </p:cNvSpPr>
            <p:nvPr/>
          </p:nvSpPr>
          <p:spPr bwMode="auto">
            <a:xfrm>
              <a:off x="3129" y="2544"/>
              <a:ext cx="516" cy="480"/>
            </a:xfrm>
            <a:prstGeom prst="line">
              <a:avLst/>
            </a:prstGeom>
            <a:noFill/>
            <a:ln w="28575">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7" name="AutoShape 21">
              <a:extLst>
                <a:ext uri="{FF2B5EF4-FFF2-40B4-BE49-F238E27FC236}">
                  <a16:creationId xmlns:a16="http://schemas.microsoft.com/office/drawing/2014/main" id="{4024391C-0397-1C74-0247-115865A42DB0}"/>
                </a:ext>
              </a:extLst>
            </p:cNvPr>
            <p:cNvSpPr>
              <a:spLocks noChangeArrowheads="1"/>
            </p:cNvSpPr>
            <p:nvPr/>
          </p:nvSpPr>
          <p:spPr bwMode="auto">
            <a:xfrm>
              <a:off x="3714" y="2928"/>
              <a:ext cx="413" cy="379"/>
            </a:xfrm>
            <a:prstGeom prst="cube">
              <a:avLst>
                <a:gd name="adj" fmla="val 25000"/>
              </a:avLst>
            </a:prstGeom>
            <a:solidFill>
              <a:srgbClr val="FF99CC"/>
            </a:soli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44048" name="Text Box 22">
              <a:extLst>
                <a:ext uri="{FF2B5EF4-FFF2-40B4-BE49-F238E27FC236}">
                  <a16:creationId xmlns:a16="http://schemas.microsoft.com/office/drawing/2014/main" id="{B11FCE24-2A9B-7EA5-45E1-2C71BC805E3A}"/>
                </a:ext>
              </a:extLst>
            </p:cNvPr>
            <p:cNvSpPr txBox="1">
              <a:spLocks noChangeArrowheads="1"/>
            </p:cNvSpPr>
            <p:nvPr/>
          </p:nvSpPr>
          <p:spPr bwMode="auto">
            <a:xfrm>
              <a:off x="3439" y="3316"/>
              <a:ext cx="929" cy="476"/>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pPr algn="ctr"/>
              <a:r>
                <a:rPr lang="zh-CN" altLang="en-US" sz="1600">
                  <a:solidFill>
                    <a:schemeClr val="tx1"/>
                  </a:solidFill>
                  <a:latin typeface="Times New Roman" panose="02020603050405020304" pitchFamily="18" charset="0"/>
                  <a:ea typeface="宋体" panose="02010600030101010101" pitchFamily="2" charset="-122"/>
                </a:rPr>
                <a:t>未分配利润</a:t>
              </a:r>
              <a:r>
                <a:rPr lang="zh-CN" altLang="en-US" sz="1600" b="0">
                  <a:solidFill>
                    <a:schemeClr val="tx1"/>
                  </a:solidFill>
                  <a:latin typeface="Times New Roman" panose="02020603050405020304" pitchFamily="18" charset="0"/>
                  <a:ea typeface="宋体" panose="02010600030101010101" pitchFamily="2" charset="-122"/>
                </a:rPr>
                <a:t>（已经实现但尚未分配的利润）</a:t>
              </a:r>
              <a:endParaRPr lang="zh-CN" altLang="en-US" sz="1600">
                <a:solidFill>
                  <a:schemeClr val="tx1"/>
                </a:solidFill>
                <a:latin typeface="Times New Roman" panose="02020603050405020304" pitchFamily="18" charset="0"/>
                <a:ea typeface="宋体" panose="02010600030101010101" pitchFamily="2" charset="-122"/>
              </a:endParaRPr>
            </a:p>
          </p:txBody>
        </p:sp>
        <p:sp>
          <p:nvSpPr>
            <p:cNvPr id="44049" name="AutoShape 23">
              <a:extLst>
                <a:ext uri="{FF2B5EF4-FFF2-40B4-BE49-F238E27FC236}">
                  <a16:creationId xmlns:a16="http://schemas.microsoft.com/office/drawing/2014/main" id="{5AC8611D-E5A5-803A-9460-D69125CB4997}"/>
                </a:ext>
              </a:extLst>
            </p:cNvPr>
            <p:cNvSpPr>
              <a:spLocks noChangeArrowheads="1"/>
            </p:cNvSpPr>
            <p:nvPr/>
          </p:nvSpPr>
          <p:spPr bwMode="auto">
            <a:xfrm>
              <a:off x="2037" y="1968"/>
              <a:ext cx="1239" cy="720"/>
            </a:xfrm>
            <a:prstGeom prst="wedgeEllipseCallout">
              <a:avLst>
                <a:gd name="adj1" fmla="val -27079"/>
                <a:gd name="adj2" fmla="val 46111"/>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pPr algn="ctr"/>
              <a:r>
                <a:rPr lang="zh-CN" altLang="en-US" sz="2400">
                  <a:latin typeface="Times New Roman" panose="02020603050405020304" pitchFamily="18" charset="0"/>
                  <a:ea typeface="宋体" panose="02010600030101010101" pitchFamily="2" charset="-122"/>
                </a:rPr>
                <a:t>所有者</a:t>
              </a:r>
            </a:p>
            <a:p>
              <a:pPr algn="ctr"/>
              <a:r>
                <a:rPr lang="zh-CN" altLang="en-US" sz="2400">
                  <a:latin typeface="Times New Roman" panose="02020603050405020304" pitchFamily="18" charset="0"/>
                  <a:ea typeface="宋体" panose="02010600030101010101" pitchFamily="2" charset="-122"/>
                </a:rPr>
                <a:t>权   益</a:t>
              </a:r>
              <a:endParaRPr lang="zh-CN" altLang="en-US" sz="2400" b="0">
                <a:solidFill>
                  <a:schemeClr val="tx1"/>
                </a:solidFill>
                <a:latin typeface="Times New Roman" panose="02020603050405020304" pitchFamily="18" charset="0"/>
                <a:ea typeface="宋体" panose="02010600030101010101" pitchFamily="2" charset="-122"/>
              </a:endParaRPr>
            </a:p>
          </p:txBody>
        </p:sp>
        <p:sp>
          <p:nvSpPr>
            <p:cNvPr id="44050" name="Text Box 24">
              <a:extLst>
                <a:ext uri="{FF2B5EF4-FFF2-40B4-BE49-F238E27FC236}">
                  <a16:creationId xmlns:a16="http://schemas.microsoft.com/office/drawing/2014/main" id="{A93667A7-BE72-6306-B147-755DDAFC6705}"/>
                </a:ext>
              </a:extLst>
            </p:cNvPr>
            <p:cNvSpPr txBox="1">
              <a:spLocks noChangeArrowheads="1"/>
            </p:cNvSpPr>
            <p:nvPr/>
          </p:nvSpPr>
          <p:spPr bwMode="auto">
            <a:xfrm>
              <a:off x="2879" y="3216"/>
              <a:ext cx="241" cy="48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pPr algn="ctr"/>
              <a:r>
                <a:rPr lang="zh-CN" altLang="en-US" sz="2000">
                  <a:latin typeface="Times New Roman" panose="02020603050405020304" pitchFamily="18" charset="0"/>
                  <a:ea typeface="宋体" panose="02010600030101010101" pitchFamily="2" charset="-122"/>
                </a:rPr>
                <a:t>利润</a:t>
              </a:r>
            </a:p>
          </p:txBody>
        </p:sp>
        <p:grpSp>
          <p:nvGrpSpPr>
            <p:cNvPr id="44051" name="Group 25">
              <a:extLst>
                <a:ext uri="{FF2B5EF4-FFF2-40B4-BE49-F238E27FC236}">
                  <a16:creationId xmlns:a16="http://schemas.microsoft.com/office/drawing/2014/main" id="{EE73177A-8CD5-755E-0B2A-68522F1A734F}"/>
                </a:ext>
              </a:extLst>
            </p:cNvPr>
            <p:cNvGrpSpPr>
              <a:grpSpLocks/>
            </p:cNvGrpSpPr>
            <p:nvPr/>
          </p:nvGrpSpPr>
          <p:grpSpPr bwMode="auto">
            <a:xfrm>
              <a:off x="2509" y="3007"/>
              <a:ext cx="413" cy="672"/>
              <a:chOff x="8805" y="4695"/>
              <a:chExt cx="720" cy="1092"/>
            </a:xfrm>
          </p:grpSpPr>
          <p:sp>
            <p:nvSpPr>
              <p:cNvPr id="44054" name="AutoShape 26">
                <a:extLst>
                  <a:ext uri="{FF2B5EF4-FFF2-40B4-BE49-F238E27FC236}">
                    <a16:creationId xmlns:a16="http://schemas.microsoft.com/office/drawing/2014/main" id="{CC19CE7E-836C-6541-27A8-F6C201F2FDFE}"/>
                  </a:ext>
                </a:extLst>
              </p:cNvPr>
              <p:cNvSpPr>
                <a:spLocks noChangeArrowheads="1"/>
              </p:cNvSpPr>
              <p:nvPr/>
            </p:nvSpPr>
            <p:spPr bwMode="auto">
              <a:xfrm>
                <a:off x="8805" y="5163"/>
                <a:ext cx="720" cy="624"/>
              </a:xfrm>
              <a:prstGeom prst="cube">
                <a:avLst>
                  <a:gd name="adj" fmla="val 25000"/>
                </a:avLst>
              </a:prstGeom>
              <a:gradFill rotWithShape="0">
                <a:gsLst>
                  <a:gs pos="0">
                    <a:srgbClr val="FFFF99"/>
                  </a:gs>
                  <a:gs pos="100000">
                    <a:srgbClr val="767647"/>
                  </a:gs>
                </a:gsLst>
                <a:lin ang="5400000" scaled="1"/>
              </a:gra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44055" name="AutoShape 27">
                <a:extLst>
                  <a:ext uri="{FF2B5EF4-FFF2-40B4-BE49-F238E27FC236}">
                    <a16:creationId xmlns:a16="http://schemas.microsoft.com/office/drawing/2014/main" id="{05211909-7112-C31B-0CDB-B47D8071BA75}"/>
                  </a:ext>
                </a:extLst>
              </p:cNvPr>
              <p:cNvSpPr>
                <a:spLocks noChangeArrowheads="1"/>
              </p:cNvSpPr>
              <p:nvPr/>
            </p:nvSpPr>
            <p:spPr bwMode="auto">
              <a:xfrm>
                <a:off x="8805" y="4695"/>
                <a:ext cx="720" cy="624"/>
              </a:xfrm>
              <a:prstGeom prst="cube">
                <a:avLst>
                  <a:gd name="adj" fmla="val 25000"/>
                </a:avLst>
              </a:prstGeom>
              <a:gradFill rotWithShape="0">
                <a:gsLst>
                  <a:gs pos="0">
                    <a:srgbClr val="FFFF99"/>
                  </a:gs>
                  <a:gs pos="100000">
                    <a:srgbClr val="767647"/>
                  </a:gs>
                </a:gsLst>
                <a:lin ang="5400000" scaled="1"/>
              </a:gradFill>
              <a:ln w="9525">
                <a:solidFill>
                  <a:srgbClr val="000000"/>
                </a:solidFill>
                <a:miter lim="800000"/>
                <a:headEnd/>
                <a:tailEnd/>
              </a:ln>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grpSp>
        <p:sp>
          <p:nvSpPr>
            <p:cNvPr id="44052" name="Line 28">
              <a:extLst>
                <a:ext uri="{FF2B5EF4-FFF2-40B4-BE49-F238E27FC236}">
                  <a16:creationId xmlns:a16="http://schemas.microsoft.com/office/drawing/2014/main" id="{72DEB1E1-462F-84EB-EC08-727C580041F2}"/>
                </a:ext>
              </a:extLst>
            </p:cNvPr>
            <p:cNvSpPr>
              <a:spLocks noChangeShapeType="1"/>
            </p:cNvSpPr>
            <p:nvPr/>
          </p:nvSpPr>
          <p:spPr bwMode="auto">
            <a:xfrm flipH="1">
              <a:off x="1728" y="3264"/>
              <a:ext cx="864" cy="0"/>
            </a:xfrm>
            <a:prstGeom prst="line">
              <a:avLst/>
            </a:prstGeom>
            <a:noFill/>
            <a:ln w="28575">
              <a:solidFill>
                <a:srgbClr val="0066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3" name="Line 29">
              <a:extLst>
                <a:ext uri="{FF2B5EF4-FFF2-40B4-BE49-F238E27FC236}">
                  <a16:creationId xmlns:a16="http://schemas.microsoft.com/office/drawing/2014/main" id="{9DCA2294-04D2-8F6F-D82F-480B3D66F1FC}"/>
                </a:ext>
              </a:extLst>
            </p:cNvPr>
            <p:cNvSpPr>
              <a:spLocks noChangeShapeType="1"/>
            </p:cNvSpPr>
            <p:nvPr/>
          </p:nvSpPr>
          <p:spPr bwMode="auto">
            <a:xfrm rot="10800000" flipH="1">
              <a:off x="2832" y="3438"/>
              <a:ext cx="624" cy="0"/>
            </a:xfrm>
            <a:prstGeom prst="line">
              <a:avLst/>
            </a:prstGeom>
            <a:noFill/>
            <a:ln w="28575">
              <a:solidFill>
                <a:srgbClr val="0066FF"/>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D54772F-6CB3-66DD-D74E-A8E167350AE0}"/>
              </a:ext>
            </a:extLst>
          </p:cNvPr>
          <p:cNvSpPr>
            <a:spLocks noGrp="1" noChangeArrowheads="1"/>
          </p:cNvSpPr>
          <p:nvPr>
            <p:ph type="title"/>
          </p:nvPr>
        </p:nvSpPr>
        <p:spPr/>
        <p:txBody>
          <a:bodyPr/>
          <a:lstStyle/>
          <a:p>
            <a:pPr eaLnBrk="1" hangingPunct="1"/>
            <a:r>
              <a:rPr lang="zh-CN" altLang="en-US"/>
              <a:t>实收资本</a:t>
            </a:r>
            <a:r>
              <a:rPr lang="en-US" altLang="zh-CN"/>
              <a:t>/</a:t>
            </a:r>
            <a:r>
              <a:rPr lang="zh-CN" altLang="en-US"/>
              <a:t>股本</a:t>
            </a:r>
          </a:p>
        </p:txBody>
      </p:sp>
      <p:sp>
        <p:nvSpPr>
          <p:cNvPr id="392195" name="Rectangle 3">
            <a:extLst>
              <a:ext uri="{FF2B5EF4-FFF2-40B4-BE49-F238E27FC236}">
                <a16:creationId xmlns:a16="http://schemas.microsoft.com/office/drawing/2014/main" id="{E6ACF2E5-9C06-BEB8-22B8-C6EA866F9211}"/>
              </a:ext>
            </a:extLst>
          </p:cNvPr>
          <p:cNvSpPr>
            <a:spLocks noGrp="1" noChangeArrowheads="1"/>
          </p:cNvSpPr>
          <p:nvPr>
            <p:ph type="body" idx="1"/>
          </p:nvPr>
        </p:nvSpPr>
        <p:spPr/>
        <p:txBody>
          <a:bodyPr/>
          <a:lstStyle/>
          <a:p>
            <a:pPr eaLnBrk="1" hangingPunct="1">
              <a:lnSpc>
                <a:spcPct val="90000"/>
              </a:lnSpc>
            </a:pPr>
            <a:r>
              <a:rPr lang="zh-CN" altLang="en-US" sz="2800" b="1" dirty="0">
                <a:latin typeface="Times New Roman" panose="02020603050405020304" pitchFamily="18" charset="0"/>
                <a:ea typeface="仿宋_GB2312" pitchFamily="49" charset="-122"/>
              </a:rPr>
              <a:t>实收资本或股本</a:t>
            </a:r>
            <a:r>
              <a:rPr lang="en-US" altLang="zh-CN" sz="2800" dirty="0">
                <a:latin typeface="Times New Roman" panose="02020603050405020304" pitchFamily="18" charset="0"/>
                <a:ea typeface="仿宋_GB2312" pitchFamily="49" charset="-122"/>
              </a:rPr>
              <a:t>(Paid-in capital or stock)</a:t>
            </a:r>
            <a:r>
              <a:rPr lang="zh-CN" altLang="en-US" sz="2800" dirty="0">
                <a:latin typeface="Times New Roman" panose="02020603050405020304" pitchFamily="18" charset="0"/>
                <a:ea typeface="仿宋_GB2312" pitchFamily="49" charset="-122"/>
              </a:rPr>
              <a:t>：企业接受投资者投入的资本</a:t>
            </a:r>
          </a:p>
          <a:p>
            <a:pPr eaLnBrk="1" hangingPunct="1">
              <a:lnSpc>
                <a:spcPct val="90000"/>
              </a:lnSpc>
            </a:pPr>
            <a:endParaRPr lang="zh-CN" altLang="en-US" sz="2800" dirty="0">
              <a:latin typeface="Times New Roman" panose="02020603050405020304" pitchFamily="18" charset="0"/>
              <a:ea typeface="仿宋_GB2312" pitchFamily="49" charset="-122"/>
            </a:endParaRPr>
          </a:p>
          <a:p>
            <a:pPr eaLnBrk="1" hangingPunct="1">
              <a:lnSpc>
                <a:spcPct val="90000"/>
              </a:lnSpc>
            </a:pPr>
            <a:r>
              <a:rPr lang="zh-CN" altLang="en-US" sz="2800" dirty="0">
                <a:latin typeface="Times New Roman" panose="02020603050405020304" pitchFamily="18" charset="0"/>
                <a:ea typeface="仿宋_GB2312" pitchFamily="49" charset="-122"/>
              </a:rPr>
              <a:t>例如</a:t>
            </a:r>
          </a:p>
          <a:p>
            <a:pPr eaLnBrk="1" hangingPunct="1">
              <a:lnSpc>
                <a:spcPct val="90000"/>
              </a:lnSpc>
            </a:pPr>
            <a:r>
              <a:rPr lang="zh-CN" altLang="en-US" sz="2800" dirty="0">
                <a:latin typeface="Times New Roman" panose="02020603050405020304" pitchFamily="18" charset="0"/>
                <a:ea typeface="仿宋_GB2312" pitchFamily="49" charset="-122"/>
              </a:rPr>
              <a:t>（</a:t>
            </a:r>
            <a:r>
              <a:rPr lang="en-US" altLang="zh-CN" sz="2800" dirty="0">
                <a:latin typeface="Times New Roman" panose="02020603050405020304" pitchFamily="18" charset="0"/>
                <a:ea typeface="仿宋_GB2312" pitchFamily="49" charset="-122"/>
              </a:rPr>
              <a:t>1</a:t>
            </a:r>
            <a:r>
              <a:rPr lang="zh-CN" altLang="en-US" sz="2800" dirty="0">
                <a:latin typeface="Times New Roman" panose="02020603050405020304" pitchFamily="18" charset="0"/>
                <a:ea typeface="仿宋_GB2312" pitchFamily="49" charset="-122"/>
              </a:rPr>
              <a:t>）</a:t>
            </a:r>
            <a:r>
              <a:rPr lang="en-US" altLang="zh-CN" sz="2800" dirty="0">
                <a:latin typeface="Times New Roman" panose="02020603050405020304" pitchFamily="18" charset="0"/>
                <a:ea typeface="仿宋_GB2312" pitchFamily="49" charset="-122"/>
              </a:rPr>
              <a:t>2022</a:t>
            </a:r>
            <a:r>
              <a:rPr lang="zh-CN" altLang="en-US" sz="2800" dirty="0">
                <a:latin typeface="Times New Roman" panose="02020603050405020304" pitchFamily="18" charset="0"/>
                <a:ea typeface="仿宋_GB2312" pitchFamily="49" charset="-122"/>
              </a:rPr>
              <a:t>年</a:t>
            </a:r>
            <a:r>
              <a:rPr lang="en-US" altLang="zh-CN" sz="2800" dirty="0">
                <a:latin typeface="Times New Roman" panose="02020603050405020304" pitchFamily="18" charset="0"/>
                <a:ea typeface="仿宋_GB2312" pitchFamily="49" charset="-122"/>
              </a:rPr>
              <a:t>1</a:t>
            </a:r>
            <a:r>
              <a:rPr lang="zh-CN" altLang="en-US" sz="2800" dirty="0">
                <a:latin typeface="Times New Roman" panose="02020603050405020304" pitchFamily="18" charset="0"/>
                <a:ea typeface="仿宋_GB2312" pitchFamily="49" charset="-122"/>
              </a:rPr>
              <a:t>月</a:t>
            </a:r>
            <a:r>
              <a:rPr lang="en-US" altLang="zh-CN" sz="2800" dirty="0">
                <a:latin typeface="Times New Roman" panose="02020603050405020304" pitchFamily="18" charset="0"/>
                <a:ea typeface="仿宋_GB2312" pitchFamily="49" charset="-122"/>
              </a:rPr>
              <a:t>5</a:t>
            </a:r>
            <a:r>
              <a:rPr lang="zh-CN" altLang="en-US" sz="2800" dirty="0">
                <a:latin typeface="Times New Roman" panose="02020603050405020304" pitchFamily="18" charset="0"/>
                <a:ea typeface="仿宋_GB2312" pitchFamily="49" charset="-122"/>
              </a:rPr>
              <a:t>日，甲和乙出资</a:t>
            </a:r>
            <a:r>
              <a:rPr lang="en-US" altLang="zh-CN" sz="2800" dirty="0">
                <a:latin typeface="Times New Roman" panose="02020603050405020304" pitchFamily="18" charset="0"/>
                <a:ea typeface="仿宋_GB2312" pitchFamily="49" charset="-122"/>
              </a:rPr>
              <a:t>100</a:t>
            </a:r>
            <a:r>
              <a:rPr lang="zh-CN" altLang="en-US" sz="2800" dirty="0">
                <a:latin typeface="Times New Roman" panose="02020603050405020304" pitchFamily="18" charset="0"/>
                <a:ea typeface="仿宋_GB2312" pitchFamily="49" charset="-122"/>
              </a:rPr>
              <a:t>万元成立了</a:t>
            </a:r>
            <a:r>
              <a:rPr lang="en-US" altLang="zh-CN" sz="2800" dirty="0">
                <a:latin typeface="Times New Roman" panose="02020603050405020304" pitchFamily="18" charset="0"/>
                <a:ea typeface="仿宋_GB2312" pitchFamily="49" charset="-122"/>
              </a:rPr>
              <a:t>P</a:t>
            </a:r>
            <a:r>
              <a:rPr lang="zh-CN" altLang="en-US" sz="2800" dirty="0">
                <a:latin typeface="Times New Roman" panose="02020603050405020304" pitchFamily="18" charset="0"/>
                <a:ea typeface="仿宋_GB2312" pitchFamily="49" charset="-122"/>
              </a:rPr>
              <a:t>有限责任公司，则</a:t>
            </a:r>
            <a:r>
              <a:rPr lang="en-US" altLang="zh-CN" sz="2800" dirty="0">
                <a:latin typeface="Times New Roman" panose="02020603050405020304" pitchFamily="18" charset="0"/>
                <a:ea typeface="仿宋_GB2312" pitchFamily="49" charset="-122"/>
              </a:rPr>
              <a:t>P</a:t>
            </a:r>
            <a:r>
              <a:rPr lang="zh-CN" altLang="en-US" sz="2800" dirty="0">
                <a:latin typeface="Times New Roman" panose="02020603050405020304" pitchFamily="18" charset="0"/>
                <a:ea typeface="仿宋_GB2312" pitchFamily="49" charset="-122"/>
              </a:rPr>
              <a:t>公司的</a:t>
            </a:r>
            <a:r>
              <a:rPr lang="zh-CN" altLang="en-US" sz="2800" b="1" dirty="0">
                <a:latin typeface="Times New Roman" panose="02020603050405020304" pitchFamily="18" charset="0"/>
                <a:ea typeface="仿宋_GB2312" pitchFamily="49" charset="-122"/>
              </a:rPr>
              <a:t>实收资本</a:t>
            </a:r>
            <a:r>
              <a:rPr lang="zh-CN" altLang="en-US" sz="2800" dirty="0">
                <a:latin typeface="Times New Roman" panose="02020603050405020304" pitchFamily="18" charset="0"/>
                <a:ea typeface="仿宋_GB2312" pitchFamily="49" charset="-122"/>
              </a:rPr>
              <a:t>为</a:t>
            </a:r>
            <a:r>
              <a:rPr lang="en-US" altLang="zh-CN" sz="2800" dirty="0">
                <a:latin typeface="Times New Roman" panose="02020603050405020304" pitchFamily="18" charset="0"/>
                <a:ea typeface="仿宋_GB2312" pitchFamily="49" charset="-122"/>
              </a:rPr>
              <a:t>100</a:t>
            </a:r>
            <a:r>
              <a:rPr lang="zh-CN" altLang="en-US" sz="2800" dirty="0">
                <a:latin typeface="Times New Roman" panose="02020603050405020304" pitchFamily="18" charset="0"/>
                <a:ea typeface="仿宋_GB2312" pitchFamily="49" charset="-122"/>
              </a:rPr>
              <a:t>万元</a:t>
            </a:r>
          </a:p>
          <a:p>
            <a:pPr eaLnBrk="1" hangingPunct="1">
              <a:lnSpc>
                <a:spcPct val="90000"/>
              </a:lnSpc>
            </a:pPr>
            <a:r>
              <a:rPr lang="zh-CN" altLang="en-US" sz="2800" dirty="0">
                <a:latin typeface="Times New Roman" panose="02020603050405020304" pitchFamily="18" charset="0"/>
                <a:ea typeface="仿宋_GB2312" pitchFamily="49" charset="-122"/>
              </a:rPr>
              <a:t>（</a:t>
            </a:r>
            <a:r>
              <a:rPr lang="en-US" altLang="zh-CN" sz="2800" dirty="0">
                <a:latin typeface="Times New Roman" panose="02020603050405020304" pitchFamily="18" charset="0"/>
                <a:ea typeface="仿宋_GB2312" pitchFamily="49" charset="-122"/>
              </a:rPr>
              <a:t>2</a:t>
            </a:r>
            <a:r>
              <a:rPr lang="zh-CN" altLang="en-US" sz="2800" dirty="0">
                <a:latin typeface="Times New Roman" panose="02020603050405020304" pitchFamily="18" charset="0"/>
                <a:ea typeface="仿宋_GB2312" pitchFamily="49" charset="-122"/>
              </a:rPr>
              <a:t>） </a:t>
            </a:r>
            <a:r>
              <a:rPr lang="en-US" altLang="zh-CN" sz="2800" dirty="0">
                <a:latin typeface="Times New Roman" panose="02020603050405020304" pitchFamily="18" charset="0"/>
                <a:ea typeface="仿宋_GB2312" pitchFamily="49" charset="-122"/>
              </a:rPr>
              <a:t>2022</a:t>
            </a:r>
            <a:r>
              <a:rPr lang="zh-CN" altLang="en-US" sz="2800" dirty="0">
                <a:latin typeface="Times New Roman" panose="02020603050405020304" pitchFamily="18" charset="0"/>
                <a:ea typeface="仿宋_GB2312" pitchFamily="49" charset="-122"/>
              </a:rPr>
              <a:t>年</a:t>
            </a:r>
            <a:r>
              <a:rPr lang="en-US" altLang="zh-CN" sz="2800" dirty="0">
                <a:latin typeface="Times New Roman" panose="02020603050405020304" pitchFamily="18" charset="0"/>
                <a:ea typeface="仿宋_GB2312" pitchFamily="49" charset="-122"/>
              </a:rPr>
              <a:t>1</a:t>
            </a:r>
            <a:r>
              <a:rPr lang="zh-CN" altLang="en-US" sz="2800" dirty="0">
                <a:latin typeface="Times New Roman" panose="02020603050405020304" pitchFamily="18" charset="0"/>
                <a:ea typeface="仿宋_GB2312" pitchFamily="49" charset="-122"/>
              </a:rPr>
              <a:t>月</a:t>
            </a:r>
            <a:r>
              <a:rPr lang="en-US" altLang="zh-CN" sz="2800" dirty="0">
                <a:latin typeface="Times New Roman" panose="02020603050405020304" pitchFamily="18" charset="0"/>
                <a:ea typeface="仿宋_GB2312" pitchFamily="49" charset="-122"/>
              </a:rPr>
              <a:t>10</a:t>
            </a:r>
            <a:r>
              <a:rPr lang="zh-CN" altLang="en-US" sz="2800" dirty="0">
                <a:latin typeface="Times New Roman" panose="02020603050405020304" pitchFamily="18" charset="0"/>
                <a:ea typeface="仿宋_GB2312" pitchFamily="49" charset="-122"/>
              </a:rPr>
              <a:t>日，甲和乙发起设立了</a:t>
            </a:r>
            <a:r>
              <a:rPr lang="en-US" altLang="zh-CN" sz="2800" dirty="0">
                <a:latin typeface="Times New Roman" panose="02020603050405020304" pitchFamily="18" charset="0"/>
                <a:ea typeface="仿宋_GB2312" pitchFamily="49" charset="-122"/>
              </a:rPr>
              <a:t>S</a:t>
            </a:r>
            <a:r>
              <a:rPr lang="zh-CN" altLang="en-US" sz="2800" dirty="0">
                <a:latin typeface="Times New Roman" panose="02020603050405020304" pitchFamily="18" charset="0"/>
                <a:ea typeface="仿宋_GB2312" pitchFamily="49" charset="-122"/>
              </a:rPr>
              <a:t>股份有限公司，</a:t>
            </a:r>
            <a:r>
              <a:rPr lang="en-US" altLang="zh-CN" sz="2800" dirty="0">
                <a:latin typeface="Times New Roman" panose="02020603050405020304" pitchFamily="18" charset="0"/>
                <a:ea typeface="仿宋_GB2312" pitchFamily="49" charset="-122"/>
              </a:rPr>
              <a:t>S</a:t>
            </a:r>
            <a:r>
              <a:rPr lang="zh-CN" altLang="en-US" sz="2800" dirty="0">
                <a:latin typeface="Times New Roman" panose="02020603050405020304" pitchFamily="18" charset="0"/>
                <a:ea typeface="仿宋_GB2312" pitchFamily="49" charset="-122"/>
              </a:rPr>
              <a:t>公司募集资金</a:t>
            </a:r>
            <a:r>
              <a:rPr lang="en-US" altLang="zh-CN" sz="2800" dirty="0">
                <a:latin typeface="Times New Roman" panose="02020603050405020304" pitchFamily="18" charset="0"/>
                <a:ea typeface="仿宋_GB2312" pitchFamily="49" charset="-122"/>
              </a:rPr>
              <a:t>1000</a:t>
            </a:r>
            <a:r>
              <a:rPr lang="zh-CN" altLang="en-US" sz="2800" dirty="0">
                <a:latin typeface="Times New Roman" panose="02020603050405020304" pitchFamily="18" charset="0"/>
                <a:ea typeface="仿宋_GB2312" pitchFamily="49" charset="-122"/>
              </a:rPr>
              <a:t>万元，则</a:t>
            </a:r>
            <a:r>
              <a:rPr lang="en-US" altLang="zh-CN" sz="2800" dirty="0">
                <a:latin typeface="Times New Roman" panose="02020603050405020304" pitchFamily="18" charset="0"/>
                <a:ea typeface="仿宋_GB2312" pitchFamily="49" charset="-122"/>
              </a:rPr>
              <a:t>S</a:t>
            </a:r>
            <a:r>
              <a:rPr lang="zh-CN" altLang="en-US" sz="2800" dirty="0">
                <a:latin typeface="Times New Roman" panose="02020603050405020304" pitchFamily="18" charset="0"/>
                <a:ea typeface="仿宋_GB2312" pitchFamily="49" charset="-122"/>
              </a:rPr>
              <a:t>公司的</a:t>
            </a:r>
            <a:r>
              <a:rPr lang="zh-CN" altLang="en-US" sz="2800" b="1" dirty="0">
                <a:latin typeface="Times New Roman" panose="02020603050405020304" pitchFamily="18" charset="0"/>
                <a:ea typeface="仿宋_GB2312" pitchFamily="49" charset="-122"/>
              </a:rPr>
              <a:t>股本</a:t>
            </a:r>
            <a:r>
              <a:rPr lang="zh-CN" altLang="en-US" sz="2800" dirty="0">
                <a:latin typeface="Times New Roman" panose="02020603050405020304" pitchFamily="18" charset="0"/>
                <a:ea typeface="仿宋_GB2312" pitchFamily="49" charset="-122"/>
              </a:rPr>
              <a:t>为</a:t>
            </a:r>
            <a:r>
              <a:rPr lang="en-US" altLang="zh-CN" sz="2800" dirty="0">
                <a:latin typeface="Times New Roman" panose="02020603050405020304" pitchFamily="18" charset="0"/>
                <a:ea typeface="仿宋_GB2312" pitchFamily="49" charset="-122"/>
              </a:rPr>
              <a:t>1000</a:t>
            </a:r>
            <a:r>
              <a:rPr lang="zh-CN" altLang="en-US" sz="2800" dirty="0">
                <a:latin typeface="Times New Roman" panose="02020603050405020304" pitchFamily="18" charset="0"/>
                <a:ea typeface="仿宋_GB2312" pitchFamily="49" charset="-122"/>
              </a:rPr>
              <a:t>万元</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animEffect transition="in" filter="blinds(horizontal)">
                                      <p:cBhvr>
                                        <p:cTn id="7" dur="500"/>
                                        <p:tgtEl>
                                          <p:spTgt spid="3921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2195">
                                            <p:txEl>
                                              <p:pRg st="2" end="2"/>
                                            </p:txEl>
                                          </p:spTgt>
                                        </p:tgtEl>
                                        <p:attrNameLst>
                                          <p:attrName>style.visibility</p:attrName>
                                        </p:attrNameLst>
                                      </p:cBhvr>
                                      <p:to>
                                        <p:strVal val="visible"/>
                                      </p:to>
                                    </p:set>
                                    <p:animEffect transition="in" filter="blinds(horizontal)">
                                      <p:cBhvr>
                                        <p:cTn id="12" dur="500"/>
                                        <p:tgtEl>
                                          <p:spTgt spid="39219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92195">
                                            <p:txEl>
                                              <p:pRg st="3" end="3"/>
                                            </p:txEl>
                                          </p:spTgt>
                                        </p:tgtEl>
                                        <p:attrNameLst>
                                          <p:attrName>style.visibility</p:attrName>
                                        </p:attrNameLst>
                                      </p:cBhvr>
                                      <p:to>
                                        <p:strVal val="visible"/>
                                      </p:to>
                                    </p:set>
                                    <p:animEffect transition="in" filter="blinds(horizontal)">
                                      <p:cBhvr>
                                        <p:cTn id="15" dur="500"/>
                                        <p:tgtEl>
                                          <p:spTgt spid="39219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92195">
                                            <p:txEl>
                                              <p:pRg st="4" end="4"/>
                                            </p:txEl>
                                          </p:spTgt>
                                        </p:tgtEl>
                                        <p:attrNameLst>
                                          <p:attrName>style.visibility</p:attrName>
                                        </p:attrNameLst>
                                      </p:cBhvr>
                                      <p:to>
                                        <p:strVal val="visible"/>
                                      </p:to>
                                    </p:set>
                                    <p:animEffect transition="in" filter="blinds(horizontal)">
                                      <p:cBhvr>
                                        <p:cTn id="18" dur="500"/>
                                        <p:tgtEl>
                                          <p:spTgt spid="392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2449AE7-A38E-7D4C-0FD9-FD1EFE245482}"/>
              </a:ext>
            </a:extLst>
          </p:cNvPr>
          <p:cNvSpPr>
            <a:spLocks noGrp="1" noChangeArrowheads="1"/>
          </p:cNvSpPr>
          <p:nvPr>
            <p:ph type="title"/>
          </p:nvPr>
        </p:nvSpPr>
        <p:spPr/>
        <p:txBody>
          <a:bodyPr/>
          <a:lstStyle/>
          <a:p>
            <a:pPr eaLnBrk="1" hangingPunct="1"/>
            <a:r>
              <a:rPr lang="zh-CN" altLang="en-US"/>
              <a:t>资本公积</a:t>
            </a:r>
          </a:p>
        </p:txBody>
      </p:sp>
      <p:sp>
        <p:nvSpPr>
          <p:cNvPr id="393219" name="Rectangle 3">
            <a:extLst>
              <a:ext uri="{FF2B5EF4-FFF2-40B4-BE49-F238E27FC236}">
                <a16:creationId xmlns:a16="http://schemas.microsoft.com/office/drawing/2014/main" id="{285C3053-F4F4-18AD-0FFC-3E03D6527913}"/>
              </a:ext>
            </a:extLst>
          </p:cNvPr>
          <p:cNvSpPr>
            <a:spLocks noGrp="1" noChangeArrowheads="1"/>
          </p:cNvSpPr>
          <p:nvPr>
            <p:ph type="body" idx="1"/>
          </p:nvPr>
        </p:nvSpPr>
        <p:spPr/>
        <p:txBody>
          <a:bodyPr/>
          <a:lstStyle/>
          <a:p>
            <a:pPr eaLnBrk="1" hangingPunct="1"/>
            <a:r>
              <a:rPr lang="zh-CN" altLang="en-US"/>
              <a:t>资本公积是指由盈利之外其他途径导致的由全体股东所共同享有的资本积累</a:t>
            </a:r>
          </a:p>
          <a:p>
            <a:pPr lvl="1" eaLnBrk="1" hangingPunct="1"/>
            <a:r>
              <a:rPr lang="zh-CN" altLang="en-US"/>
              <a:t>资本溢价</a:t>
            </a:r>
          </a:p>
          <a:p>
            <a:pPr lvl="1" eaLnBrk="1" hangingPunct="1"/>
            <a:r>
              <a:rPr lang="zh-CN" altLang="en-US"/>
              <a:t>其他资本公积</a:t>
            </a:r>
            <a:endParaRPr lang="en-US" altLang="zh-CN"/>
          </a:p>
          <a:p>
            <a:pPr lvl="1" eaLnBrk="1" hangingPunct="1"/>
            <a:endParaRPr lang="en-US" altLang="zh-CN"/>
          </a:p>
          <a:p>
            <a:pPr lvl="1" eaLnBrk="1" hangingPunct="1"/>
            <a:endParaRPr lang="zh-CN" altLang="en-US"/>
          </a:p>
          <a:p>
            <a:pPr eaLnBrk="1" hangingPunct="1"/>
            <a:endParaRPr lang="zh-CN" altLang="en-US"/>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3219">
                                            <p:txEl>
                                              <p:pRg st="0" end="0"/>
                                            </p:txEl>
                                          </p:spTgt>
                                        </p:tgtEl>
                                        <p:attrNameLst>
                                          <p:attrName>style.visibility</p:attrName>
                                        </p:attrNameLst>
                                      </p:cBhvr>
                                      <p:to>
                                        <p:strVal val="visible"/>
                                      </p:to>
                                    </p:set>
                                    <p:animEffect transition="in" filter="blinds(horizontal)">
                                      <p:cBhvr>
                                        <p:cTn id="7" dur="500"/>
                                        <p:tgtEl>
                                          <p:spTgt spid="39321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3219">
                                            <p:txEl>
                                              <p:pRg st="1" end="1"/>
                                            </p:txEl>
                                          </p:spTgt>
                                        </p:tgtEl>
                                        <p:attrNameLst>
                                          <p:attrName>style.visibility</p:attrName>
                                        </p:attrNameLst>
                                      </p:cBhvr>
                                      <p:to>
                                        <p:strVal val="visible"/>
                                      </p:to>
                                    </p:set>
                                    <p:animEffect transition="in" filter="blinds(horizontal)">
                                      <p:cBhvr>
                                        <p:cTn id="10" dur="500"/>
                                        <p:tgtEl>
                                          <p:spTgt spid="39321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3219">
                                            <p:txEl>
                                              <p:pRg st="2" end="2"/>
                                            </p:txEl>
                                          </p:spTgt>
                                        </p:tgtEl>
                                        <p:attrNameLst>
                                          <p:attrName>style.visibility</p:attrName>
                                        </p:attrNameLst>
                                      </p:cBhvr>
                                      <p:to>
                                        <p:strVal val="visible"/>
                                      </p:to>
                                    </p:set>
                                    <p:animEffect transition="in" filter="blinds(horizontal)">
                                      <p:cBhvr>
                                        <p:cTn id="13" dur="500"/>
                                        <p:tgtEl>
                                          <p:spTgt spid="393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C24E9AB-5910-2A82-2352-ED610C7C02BE}"/>
              </a:ext>
            </a:extLst>
          </p:cNvPr>
          <p:cNvSpPr>
            <a:spLocks noGrp="1" noChangeArrowheads="1"/>
          </p:cNvSpPr>
          <p:nvPr>
            <p:ph type="title"/>
          </p:nvPr>
        </p:nvSpPr>
        <p:spPr/>
        <p:txBody>
          <a:bodyPr/>
          <a:lstStyle/>
          <a:p>
            <a:pPr eaLnBrk="1" hangingPunct="1"/>
            <a:r>
              <a:rPr lang="zh-CN" altLang="en-US"/>
              <a:t>留存收益</a:t>
            </a:r>
          </a:p>
        </p:txBody>
      </p:sp>
      <p:sp>
        <p:nvSpPr>
          <p:cNvPr id="48131" name="Rectangle 3">
            <a:extLst>
              <a:ext uri="{FF2B5EF4-FFF2-40B4-BE49-F238E27FC236}">
                <a16:creationId xmlns:a16="http://schemas.microsoft.com/office/drawing/2014/main" id="{8C138DEA-3D2F-B496-0572-FC52F221A20D}"/>
              </a:ext>
            </a:extLst>
          </p:cNvPr>
          <p:cNvSpPr>
            <a:spLocks noGrp="1" noChangeArrowheads="1"/>
          </p:cNvSpPr>
          <p:nvPr>
            <p:ph type="body" idx="1"/>
          </p:nvPr>
        </p:nvSpPr>
        <p:spPr/>
        <p:txBody>
          <a:bodyPr/>
          <a:lstStyle/>
          <a:p>
            <a:pPr eaLnBrk="1" hangingPunct="1"/>
            <a:r>
              <a:rPr lang="zh-CN" altLang="en-US" dirty="0">
                <a:latin typeface="Times New Roman" panose="02020603050405020304" pitchFamily="18" charset="0"/>
                <a:ea typeface="仿宋_GB2312" pitchFamily="49" charset="-122"/>
              </a:rPr>
              <a:t>留存收益</a:t>
            </a:r>
            <a:r>
              <a:rPr lang="en-US" altLang="zh-CN" dirty="0">
                <a:latin typeface="Times New Roman" panose="02020603050405020304" pitchFamily="18" charset="0"/>
                <a:ea typeface="仿宋_GB2312" pitchFamily="49" charset="-122"/>
              </a:rPr>
              <a:t>(Retained earnings)</a:t>
            </a:r>
            <a:r>
              <a:rPr lang="zh-CN" altLang="en-US" dirty="0">
                <a:latin typeface="Times New Roman" panose="02020603050405020304" pitchFamily="18" charset="0"/>
                <a:ea typeface="仿宋_GB2312" pitchFamily="49" charset="-122"/>
              </a:rPr>
              <a:t>：企业从历年实现的利润中提取或留存于企业的内部积累，它来源于企业的生产经营活动所实现的净利润</a:t>
            </a:r>
          </a:p>
          <a:p>
            <a:pPr eaLnBrk="1" hangingPunct="1"/>
            <a:endParaRPr lang="zh-CN" altLang="en-US" dirty="0">
              <a:latin typeface="Times New Roman" panose="02020603050405020304" pitchFamily="18" charset="0"/>
              <a:ea typeface="仿宋_GB2312" pitchFamily="49" charset="-122"/>
            </a:endParaRPr>
          </a:p>
          <a:p>
            <a:pPr eaLnBrk="1" hangingPunct="1"/>
            <a:r>
              <a:rPr lang="zh-CN" altLang="en-US" dirty="0">
                <a:latin typeface="Times New Roman" panose="02020603050405020304" pitchFamily="18" charset="0"/>
                <a:ea typeface="仿宋_GB2312" pitchFamily="49" charset="-122"/>
              </a:rPr>
              <a:t>例如，</a:t>
            </a:r>
            <a:r>
              <a:rPr lang="en-US" altLang="zh-CN" dirty="0">
                <a:latin typeface="Times New Roman" panose="02020603050405020304" pitchFamily="18" charset="0"/>
                <a:ea typeface="仿宋_GB2312" pitchFamily="49" charset="-122"/>
              </a:rPr>
              <a:t>P</a:t>
            </a:r>
            <a:r>
              <a:rPr lang="zh-CN" altLang="en-US" dirty="0">
                <a:latin typeface="Times New Roman" panose="02020603050405020304" pitchFamily="18" charset="0"/>
                <a:ea typeface="仿宋_GB2312" pitchFamily="49" charset="-122"/>
              </a:rPr>
              <a:t>公司成立于</a:t>
            </a:r>
            <a:r>
              <a:rPr lang="en-US" altLang="zh-CN" dirty="0">
                <a:latin typeface="Times New Roman" panose="02020603050405020304" pitchFamily="18" charset="0"/>
                <a:ea typeface="仿宋_GB2312" pitchFamily="49" charset="-122"/>
              </a:rPr>
              <a:t>2022</a:t>
            </a:r>
            <a:r>
              <a:rPr lang="zh-CN" altLang="en-US" dirty="0">
                <a:latin typeface="Times New Roman" panose="02020603050405020304" pitchFamily="18" charset="0"/>
                <a:ea typeface="仿宋_GB2312" pitchFamily="49" charset="-122"/>
              </a:rPr>
              <a:t>年</a:t>
            </a:r>
            <a:r>
              <a:rPr lang="en-US" altLang="zh-CN" dirty="0">
                <a:latin typeface="Times New Roman" panose="02020603050405020304" pitchFamily="18" charset="0"/>
                <a:ea typeface="仿宋_GB2312" pitchFamily="49" charset="-122"/>
              </a:rPr>
              <a:t>1</a:t>
            </a:r>
            <a:r>
              <a:rPr lang="zh-CN" altLang="en-US" dirty="0">
                <a:latin typeface="Times New Roman" panose="02020603050405020304" pitchFamily="18" charset="0"/>
                <a:ea typeface="仿宋_GB2312" pitchFamily="49" charset="-122"/>
              </a:rPr>
              <a:t>月</a:t>
            </a:r>
            <a:r>
              <a:rPr lang="en-US" altLang="zh-CN" dirty="0">
                <a:latin typeface="Times New Roman" panose="02020603050405020304" pitchFamily="18" charset="0"/>
                <a:ea typeface="仿宋_GB2312" pitchFamily="49" charset="-122"/>
              </a:rPr>
              <a:t>1</a:t>
            </a:r>
            <a:r>
              <a:rPr lang="zh-CN" altLang="en-US" dirty="0">
                <a:latin typeface="Times New Roman" panose="02020603050405020304" pitchFamily="18" charset="0"/>
                <a:ea typeface="仿宋_GB2312" pitchFamily="49" charset="-122"/>
              </a:rPr>
              <a:t>日，</a:t>
            </a:r>
            <a:r>
              <a:rPr lang="en-US" altLang="zh-CN" dirty="0">
                <a:latin typeface="Times New Roman" panose="02020603050405020304" pitchFamily="18" charset="0"/>
                <a:ea typeface="仿宋_GB2312" pitchFamily="49" charset="-122"/>
              </a:rPr>
              <a:t>2022</a:t>
            </a:r>
            <a:r>
              <a:rPr lang="zh-CN" altLang="en-US" dirty="0">
                <a:latin typeface="Times New Roman" panose="02020603050405020304" pitchFamily="18" charset="0"/>
                <a:ea typeface="仿宋_GB2312" pitchFamily="49" charset="-122"/>
              </a:rPr>
              <a:t>年公司盈利</a:t>
            </a:r>
            <a:r>
              <a:rPr lang="en-US" altLang="zh-CN" dirty="0">
                <a:latin typeface="Times New Roman" panose="02020603050405020304" pitchFamily="18" charset="0"/>
                <a:ea typeface="仿宋_GB2312" pitchFamily="49" charset="-122"/>
              </a:rPr>
              <a:t>100</a:t>
            </a:r>
            <a:r>
              <a:rPr lang="zh-CN" altLang="en-US" dirty="0">
                <a:latin typeface="Times New Roman" panose="02020603050405020304" pitchFamily="18" charset="0"/>
                <a:ea typeface="仿宋_GB2312" pitchFamily="49" charset="-122"/>
              </a:rPr>
              <a:t>万元，向股东分配了</a:t>
            </a:r>
            <a:r>
              <a:rPr lang="en-US" altLang="zh-CN" dirty="0">
                <a:latin typeface="Times New Roman" panose="02020603050405020304" pitchFamily="18" charset="0"/>
                <a:ea typeface="仿宋_GB2312" pitchFamily="49" charset="-122"/>
              </a:rPr>
              <a:t>60</a:t>
            </a:r>
            <a:r>
              <a:rPr lang="zh-CN" altLang="en-US" dirty="0">
                <a:latin typeface="Times New Roman" panose="02020603050405020304" pitchFamily="18" charset="0"/>
                <a:ea typeface="仿宋_GB2312" pitchFamily="49" charset="-122"/>
              </a:rPr>
              <a:t>万元，则留存收益为</a:t>
            </a:r>
            <a:r>
              <a:rPr lang="en-US" altLang="zh-CN" dirty="0">
                <a:latin typeface="Times New Roman" panose="02020603050405020304" pitchFamily="18" charset="0"/>
                <a:ea typeface="仿宋_GB2312" pitchFamily="49" charset="-122"/>
              </a:rPr>
              <a:t>40</a:t>
            </a:r>
            <a:r>
              <a:rPr lang="zh-CN" altLang="en-US" dirty="0">
                <a:latin typeface="Times New Roman" panose="02020603050405020304" pitchFamily="18" charset="0"/>
                <a:ea typeface="仿宋_GB2312" pitchFamily="49" charset="-122"/>
              </a:rPr>
              <a:t>万元</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E09A964-4E75-5568-2EA6-44F391305E01}"/>
              </a:ext>
            </a:extLst>
          </p:cNvPr>
          <p:cNvSpPr>
            <a:spLocks noGrp="1" noChangeArrowheads="1"/>
          </p:cNvSpPr>
          <p:nvPr>
            <p:ph type="title"/>
          </p:nvPr>
        </p:nvSpPr>
        <p:spPr/>
        <p:txBody>
          <a:bodyPr/>
          <a:lstStyle/>
          <a:p>
            <a:pPr eaLnBrk="1" hangingPunct="1"/>
            <a:r>
              <a:rPr lang="zh-CN" altLang="en-US"/>
              <a:t>留存收益</a:t>
            </a:r>
          </a:p>
        </p:txBody>
      </p:sp>
      <p:sp>
        <p:nvSpPr>
          <p:cNvPr id="49155" name="Rectangle 3">
            <a:extLst>
              <a:ext uri="{FF2B5EF4-FFF2-40B4-BE49-F238E27FC236}">
                <a16:creationId xmlns:a16="http://schemas.microsoft.com/office/drawing/2014/main" id="{12DA0688-6D36-0519-44C2-AB60FD390E8E}"/>
              </a:ext>
            </a:extLst>
          </p:cNvPr>
          <p:cNvSpPr>
            <a:spLocks noGrp="1" noChangeArrowheads="1"/>
          </p:cNvSpPr>
          <p:nvPr>
            <p:ph type="body" idx="1"/>
          </p:nvPr>
        </p:nvSpPr>
        <p:spPr>
          <a:xfrm>
            <a:off x="2209800" y="1828801"/>
            <a:ext cx="8001000" cy="4525963"/>
          </a:xfrm>
        </p:spPr>
        <p:txBody>
          <a:bodyPr/>
          <a:lstStyle/>
          <a:p>
            <a:pPr eaLnBrk="1" hangingPunct="1"/>
            <a:r>
              <a:rPr lang="zh-CN" altLang="en-US">
                <a:latin typeface="Times New Roman" panose="02020603050405020304" pitchFamily="18" charset="0"/>
                <a:ea typeface="仿宋_GB2312" pitchFamily="49" charset="-122"/>
              </a:rPr>
              <a:t>留存收益包括：</a:t>
            </a:r>
          </a:p>
          <a:p>
            <a:pPr lvl="1" eaLnBrk="1" hangingPunct="1"/>
            <a:r>
              <a:rPr lang="zh-CN" altLang="en-US">
                <a:latin typeface="Times New Roman" panose="02020603050405020304" pitchFamily="18" charset="0"/>
                <a:ea typeface="仿宋_GB2312" pitchFamily="49" charset="-122"/>
              </a:rPr>
              <a:t>盈余公积</a:t>
            </a:r>
            <a:r>
              <a:rPr lang="en-US" altLang="zh-CN">
                <a:latin typeface="Times New Roman" panose="02020603050405020304" pitchFamily="18" charset="0"/>
                <a:ea typeface="仿宋_GB2312" pitchFamily="49" charset="-122"/>
              </a:rPr>
              <a:t>(Surplus reserve)</a:t>
            </a:r>
          </a:p>
          <a:p>
            <a:pPr lvl="1" eaLnBrk="1" hangingPunct="1"/>
            <a:r>
              <a:rPr lang="zh-CN" altLang="en-US">
                <a:latin typeface="Times New Roman" panose="02020603050405020304" pitchFamily="18" charset="0"/>
                <a:ea typeface="仿宋_GB2312" pitchFamily="49" charset="-122"/>
              </a:rPr>
              <a:t>未分配利润</a:t>
            </a:r>
            <a:r>
              <a:rPr lang="en-US" altLang="zh-CN">
                <a:latin typeface="Times New Roman" panose="02020603050405020304" pitchFamily="18" charset="0"/>
                <a:ea typeface="仿宋_GB2312" pitchFamily="49" charset="-122"/>
              </a:rPr>
              <a:t>(undistributed profit) </a:t>
            </a:r>
          </a:p>
          <a:p>
            <a:pPr eaLnBrk="1" hangingPunct="1"/>
            <a:r>
              <a:rPr lang="zh-CN" altLang="en-US">
                <a:latin typeface="Times New Roman" panose="02020603050405020304" pitchFamily="18" charset="0"/>
                <a:ea typeface="仿宋_GB2312" pitchFamily="49" charset="-122"/>
              </a:rPr>
              <a:t>其中</a:t>
            </a:r>
          </a:p>
          <a:p>
            <a:pPr eaLnBrk="1" hangingPunct="1"/>
            <a:r>
              <a:rPr lang="zh-CN" altLang="en-US">
                <a:latin typeface="Times New Roman" panose="02020603050405020304" pitchFamily="18" charset="0"/>
                <a:ea typeface="仿宋_GB2312" pitchFamily="49" charset="-122"/>
              </a:rPr>
              <a:t>盈余公积是指按规定从净利润中提取的各种积累资金</a:t>
            </a:r>
          </a:p>
          <a:p>
            <a:pPr eaLnBrk="1" hangingPunct="1"/>
            <a:r>
              <a:rPr lang="zh-CN" altLang="en-US">
                <a:latin typeface="Times New Roman" panose="02020603050405020304" pitchFamily="18" charset="0"/>
                <a:ea typeface="仿宋_GB2312" pitchFamily="49" charset="-122"/>
              </a:rPr>
              <a:t>未分配利润反映企业的未分配利润</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a:extLst>
              <a:ext uri="{FF2B5EF4-FFF2-40B4-BE49-F238E27FC236}">
                <a16:creationId xmlns:a16="http://schemas.microsoft.com/office/drawing/2014/main" id="{49ECADBD-9D85-3211-7F34-409CC41463F2}"/>
              </a:ext>
            </a:extLst>
          </p:cNvPr>
          <p:cNvSpPr txBox="1">
            <a:spLocks noChangeArrowheads="1"/>
          </p:cNvSpPr>
          <p:nvPr/>
        </p:nvSpPr>
        <p:spPr bwMode="auto">
          <a:xfrm>
            <a:off x="2927351" y="836614"/>
            <a:ext cx="19812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SzPct val="100000"/>
            </a:pPr>
            <a:r>
              <a:rPr kumimoji="1" lang="zh-CN" altLang="en-US" sz="4400" i="1">
                <a:solidFill>
                  <a:srgbClr val="000000"/>
                </a:solidFill>
                <a:latin typeface="幼圆" panose="02010509060101010101" pitchFamily="49" charset="-122"/>
              </a:rPr>
              <a:t>思考：</a:t>
            </a:r>
          </a:p>
        </p:txBody>
      </p:sp>
      <p:sp>
        <p:nvSpPr>
          <p:cNvPr id="160771" name="Text Box 3">
            <a:extLst>
              <a:ext uri="{FF2B5EF4-FFF2-40B4-BE49-F238E27FC236}">
                <a16:creationId xmlns:a16="http://schemas.microsoft.com/office/drawing/2014/main" id="{98E1E5C4-5346-8890-9FF4-969258882728}"/>
              </a:ext>
            </a:extLst>
          </p:cNvPr>
          <p:cNvSpPr txBox="1">
            <a:spLocks noChangeArrowheads="1"/>
          </p:cNvSpPr>
          <p:nvPr/>
        </p:nvSpPr>
        <p:spPr bwMode="auto">
          <a:xfrm>
            <a:off x="3071813" y="2133604"/>
            <a:ext cx="5715000" cy="752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lnSpc>
                <a:spcPct val="160000"/>
              </a:lnSpc>
              <a:spcBef>
                <a:spcPct val="50000"/>
              </a:spcBef>
              <a:spcAft>
                <a:spcPct val="0"/>
              </a:spcAft>
              <a:buSzPct val="100000"/>
            </a:pPr>
            <a:r>
              <a:rPr lang="zh-CN" altLang="en-US" sz="3200">
                <a:solidFill>
                  <a:srgbClr val="000000"/>
                </a:solidFill>
                <a:latin typeface="幼圆" panose="02010509060101010101" pitchFamily="49" charset="-122"/>
              </a:rPr>
              <a:t>所有者权益和负债有什么区别？</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AF0EB6AC-2876-3D5E-468B-43F0937F0205}"/>
              </a:ext>
            </a:extLst>
          </p:cNvPr>
          <p:cNvSpPr txBox="1">
            <a:spLocks noChangeArrowheads="1"/>
          </p:cNvSpPr>
          <p:nvPr/>
        </p:nvSpPr>
        <p:spPr bwMode="auto">
          <a:xfrm>
            <a:off x="2528889" y="4251328"/>
            <a:ext cx="655161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fontAlgn="base">
              <a:spcAft>
                <a:spcPct val="0"/>
              </a:spcAft>
              <a:buClr>
                <a:srgbClr val="330066"/>
              </a:buClr>
            </a:pPr>
            <a:r>
              <a:rPr lang="zh-CN" altLang="en-US" sz="2400" b="1">
                <a:solidFill>
                  <a:srgbClr val="FF0000"/>
                </a:solidFill>
                <a:latin typeface="幼圆" panose="02010509060101010101" pitchFamily="49" charset="-122"/>
              </a:rPr>
              <a:t>主营业收入：完成经营目标而从事的日常活动中的主要业务活动产生的收入</a:t>
            </a:r>
            <a:endParaRPr lang="en-US" altLang="zh-CN" sz="2400" b="1">
              <a:solidFill>
                <a:srgbClr val="FF0000"/>
              </a:solidFill>
              <a:latin typeface="幼圆" panose="02010509060101010101" pitchFamily="49" charset="-122"/>
            </a:endParaRPr>
          </a:p>
          <a:p>
            <a:pPr algn="just" fontAlgn="base">
              <a:spcAft>
                <a:spcPct val="0"/>
              </a:spcAft>
              <a:buClr>
                <a:srgbClr val="330066"/>
              </a:buClr>
            </a:pPr>
            <a:r>
              <a:rPr lang="zh-CN" altLang="en-US" sz="2400" b="1">
                <a:solidFill>
                  <a:srgbClr val="FF0000"/>
                </a:solidFill>
                <a:latin typeface="幼圆" panose="02010509060101010101" pitchFamily="49" charset="-122"/>
              </a:rPr>
              <a:t>其他业务收入：主要业务活动外的其他日常活动产生的收入</a:t>
            </a:r>
          </a:p>
          <a:p>
            <a:pPr algn="just" fontAlgn="base">
              <a:lnSpc>
                <a:spcPct val="150000"/>
              </a:lnSpc>
              <a:spcAft>
                <a:spcPct val="0"/>
              </a:spcAft>
              <a:buClr>
                <a:srgbClr val="330066"/>
              </a:buClr>
            </a:pPr>
            <a:endParaRPr lang="zh-CN" altLang="en-US" sz="2400" b="1">
              <a:solidFill>
                <a:srgbClr val="FF0000"/>
              </a:solidFill>
              <a:latin typeface="幼圆" panose="02010509060101010101" pitchFamily="49" charset="-122"/>
            </a:endParaRPr>
          </a:p>
        </p:txBody>
      </p:sp>
      <p:sp>
        <p:nvSpPr>
          <p:cNvPr id="172035" name="矩形 4">
            <a:extLst>
              <a:ext uri="{FF2B5EF4-FFF2-40B4-BE49-F238E27FC236}">
                <a16:creationId xmlns:a16="http://schemas.microsoft.com/office/drawing/2014/main" id="{F3C929D4-2C64-1BE4-D5E8-62A9A9627551}"/>
              </a:ext>
            </a:extLst>
          </p:cNvPr>
          <p:cNvSpPr>
            <a:spLocks noChangeArrowheads="1"/>
          </p:cNvSpPr>
          <p:nvPr/>
        </p:nvSpPr>
        <p:spPr bwMode="auto">
          <a:xfrm>
            <a:off x="2533649" y="2781305"/>
            <a:ext cx="6750051"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广义：主营业务收入、其他业务收入、投资收益、公允价值变动收益、以及营业外收入。</a:t>
            </a:r>
          </a:p>
          <a:p>
            <a:pPr fontAlgn="base">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狭义：主营业务收入、其他业务收入。</a:t>
            </a:r>
          </a:p>
        </p:txBody>
      </p:sp>
      <p:sp>
        <p:nvSpPr>
          <p:cNvPr id="172036" name="Text Box 6" descr="白色大理石">
            <a:extLst>
              <a:ext uri="{FF2B5EF4-FFF2-40B4-BE49-F238E27FC236}">
                <a16:creationId xmlns:a16="http://schemas.microsoft.com/office/drawing/2014/main" id="{D072069F-EC75-B973-7BB6-8D4D26282FB2}"/>
              </a:ext>
            </a:extLst>
          </p:cNvPr>
          <p:cNvSpPr txBox="1">
            <a:spLocks noChangeArrowheads="1"/>
          </p:cNvSpPr>
          <p:nvPr/>
        </p:nvSpPr>
        <p:spPr bwMode="auto">
          <a:xfrm>
            <a:off x="2528889" y="709060"/>
            <a:ext cx="7416800" cy="2585323"/>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FFCC66"/>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50000"/>
              </a:spcBef>
              <a:spcAft>
                <a:spcPct val="0"/>
              </a:spcAft>
              <a:buSzPct val="100000"/>
            </a:pPr>
            <a:r>
              <a:rPr kumimoji="1" lang="zh-CN" altLang="en-US" b="1" dirty="0">
                <a:solidFill>
                  <a:srgbClr val="FF0000"/>
                </a:solidFill>
              </a:rPr>
              <a:t>收入</a:t>
            </a:r>
            <a:r>
              <a:rPr kumimoji="1" lang="zh-CN" altLang="en-US" dirty="0">
                <a:solidFill>
                  <a:srgbClr val="000000"/>
                </a:solidFill>
              </a:rPr>
              <a:t>是指企业在日常活动中形成的、会导致所有者权益增加的、与所有者投入资本无关的经济利益总流入。在销售商品、提供劳务以及让渡资产使用权等日常活动中所形成的经济利益的总流入。</a:t>
            </a:r>
          </a:p>
          <a:p>
            <a:pPr fontAlgn="base">
              <a:spcBef>
                <a:spcPct val="50000"/>
              </a:spcBef>
              <a:spcAft>
                <a:spcPct val="0"/>
              </a:spcAft>
              <a:buSzPct val="100000"/>
            </a:pPr>
            <a:endParaRPr kumimoji="1" lang="zh-CN" altLang="en-US" sz="2800" dirty="0">
              <a:solidFill>
                <a:srgbClr val="0000FF"/>
              </a:solidFill>
            </a:endParaRPr>
          </a:p>
        </p:txBody>
      </p:sp>
    </p:spTree>
    <p:extLst>
      <p:ext uri="{BB962C8B-B14F-4D97-AF65-F5344CB8AC3E}">
        <p14:creationId xmlns:p14="http://schemas.microsoft.com/office/powerpoint/2010/main" val="8690320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69E1BF23-F573-FE4C-462D-FDB48C747835}"/>
              </a:ext>
            </a:extLst>
          </p:cNvPr>
          <p:cNvSpPr>
            <a:spLocks noGrp="1" noChangeArrowheads="1"/>
          </p:cNvSpPr>
          <p:nvPr>
            <p:ph type="title"/>
          </p:nvPr>
        </p:nvSpPr>
        <p:spPr>
          <a:xfrm>
            <a:off x="3073400" y="620713"/>
            <a:ext cx="7772400" cy="1143000"/>
          </a:xfrm>
        </p:spPr>
        <p:txBody>
          <a:bodyPr/>
          <a:lstStyle/>
          <a:p>
            <a:pPr eaLnBrk="1" hangingPunct="1"/>
            <a:r>
              <a:rPr lang="zh-CN" altLang="en-US">
                <a:solidFill>
                  <a:schemeClr val="tx1"/>
                </a:solidFill>
                <a:latin typeface="幼圆" panose="02010509060101010101" pitchFamily="49" charset="-122"/>
              </a:rPr>
              <a:t>收入的特征</a:t>
            </a:r>
            <a:endParaRPr lang="zh-CN" altLang="en-US" sz="4000">
              <a:solidFill>
                <a:schemeClr val="tx1"/>
              </a:solidFill>
              <a:latin typeface="幼圆" panose="02010509060101010101" pitchFamily="49" charset="-122"/>
            </a:endParaRPr>
          </a:p>
        </p:txBody>
      </p:sp>
      <p:sp>
        <p:nvSpPr>
          <p:cNvPr id="173059" name="Rectangle 3">
            <a:extLst>
              <a:ext uri="{FF2B5EF4-FFF2-40B4-BE49-F238E27FC236}">
                <a16:creationId xmlns:a16="http://schemas.microsoft.com/office/drawing/2014/main" id="{B245CC8F-4C1E-91B3-FB51-11A24C6ED97A}"/>
              </a:ext>
            </a:extLst>
          </p:cNvPr>
          <p:cNvSpPr>
            <a:spLocks noGrp="1" noChangeArrowheads="1"/>
          </p:cNvSpPr>
          <p:nvPr>
            <p:ph idx="1"/>
          </p:nvPr>
        </p:nvSpPr>
        <p:spPr>
          <a:xfrm>
            <a:off x="3048000" y="2209800"/>
            <a:ext cx="6858000" cy="2743200"/>
          </a:xfrm>
        </p:spPr>
        <p:txBody>
          <a:bodyPr/>
          <a:lstStyle/>
          <a:p>
            <a:pPr eaLnBrk="1" hangingPunct="1">
              <a:lnSpc>
                <a:spcPct val="110000"/>
              </a:lnSpc>
            </a:pPr>
            <a:r>
              <a:rPr lang="zh-CN" altLang="en-US" sz="2400">
                <a:latin typeface="幼圆" panose="02010509060101010101" pitchFamily="49" charset="-122"/>
              </a:rPr>
              <a:t>企业日常活动中形成的 </a:t>
            </a:r>
          </a:p>
          <a:p>
            <a:pPr eaLnBrk="1" hangingPunct="1">
              <a:lnSpc>
                <a:spcPct val="170000"/>
              </a:lnSpc>
            </a:pPr>
            <a:r>
              <a:rPr lang="zh-CN" altLang="en-US" sz="2400">
                <a:latin typeface="幼圆" panose="02010509060101010101" pitchFamily="49" charset="-122"/>
              </a:rPr>
              <a:t>表现为资产的增加或负债的减少 </a:t>
            </a:r>
          </a:p>
          <a:p>
            <a:pPr eaLnBrk="1" hangingPunct="1">
              <a:lnSpc>
                <a:spcPct val="150000"/>
              </a:lnSpc>
            </a:pPr>
            <a:r>
              <a:rPr lang="zh-CN" altLang="en-US" sz="2400">
                <a:latin typeface="幼圆" panose="02010509060101010101" pitchFamily="49" charset="-122"/>
              </a:rPr>
              <a:t>导致企业所有者权益增加</a:t>
            </a:r>
          </a:p>
          <a:p>
            <a:pPr eaLnBrk="1" hangingPunct="1">
              <a:lnSpc>
                <a:spcPct val="160000"/>
              </a:lnSpc>
            </a:pPr>
            <a:r>
              <a:rPr lang="zh-CN" altLang="en-US" sz="2400">
                <a:latin typeface="幼圆" panose="02010509060101010101" pitchFamily="49" charset="-122"/>
              </a:rPr>
              <a:t>不包括为第三方或客户代收的货款</a:t>
            </a:r>
          </a:p>
        </p:txBody>
      </p:sp>
    </p:spTree>
    <p:extLst>
      <p:ext uri="{BB962C8B-B14F-4D97-AF65-F5344CB8AC3E}">
        <p14:creationId xmlns:p14="http://schemas.microsoft.com/office/powerpoint/2010/main" val="3022836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B04AF0EB-CC22-935D-EF6D-7CE182486D08}"/>
              </a:ext>
            </a:extLst>
          </p:cNvPr>
          <p:cNvSpPr>
            <a:spLocks noGrp="1" noChangeArrowheads="1"/>
          </p:cNvSpPr>
          <p:nvPr>
            <p:ph type="title"/>
          </p:nvPr>
        </p:nvSpPr>
        <p:spPr>
          <a:xfrm>
            <a:off x="2424113" y="620713"/>
            <a:ext cx="7772400" cy="1143000"/>
          </a:xfrm>
        </p:spPr>
        <p:txBody>
          <a:bodyPr/>
          <a:lstStyle/>
          <a:p>
            <a:pPr eaLnBrk="1" hangingPunct="1"/>
            <a:r>
              <a:rPr lang="zh-CN" altLang="en-US">
                <a:solidFill>
                  <a:schemeClr val="tx1"/>
                </a:solidFill>
                <a:latin typeface="幼圆" panose="02010509060101010101" pitchFamily="49" charset="-122"/>
              </a:rPr>
              <a:t>收入确认条件</a:t>
            </a:r>
            <a:endParaRPr lang="zh-CN" altLang="en-US" sz="4000">
              <a:solidFill>
                <a:schemeClr val="tx1"/>
              </a:solidFill>
              <a:latin typeface="幼圆" panose="02010509060101010101" pitchFamily="49" charset="-122"/>
            </a:endParaRPr>
          </a:p>
        </p:txBody>
      </p:sp>
      <p:sp>
        <p:nvSpPr>
          <p:cNvPr id="174083" name="Rectangle 3">
            <a:extLst>
              <a:ext uri="{FF2B5EF4-FFF2-40B4-BE49-F238E27FC236}">
                <a16:creationId xmlns:a16="http://schemas.microsoft.com/office/drawing/2014/main" id="{A5129823-89CC-270B-5491-E4B78BC28944}"/>
              </a:ext>
            </a:extLst>
          </p:cNvPr>
          <p:cNvSpPr>
            <a:spLocks noGrp="1" noChangeArrowheads="1"/>
          </p:cNvSpPr>
          <p:nvPr>
            <p:ph idx="1"/>
          </p:nvPr>
        </p:nvSpPr>
        <p:spPr>
          <a:xfrm>
            <a:off x="2424114" y="2209800"/>
            <a:ext cx="7632700" cy="2743200"/>
          </a:xfrm>
        </p:spPr>
        <p:txBody>
          <a:bodyPr/>
          <a:lstStyle/>
          <a:p>
            <a:pPr eaLnBrk="1" hangingPunct="1">
              <a:lnSpc>
                <a:spcPct val="110000"/>
              </a:lnSpc>
            </a:pPr>
            <a:r>
              <a:rPr lang="zh-CN" altLang="en-US" sz="2400">
                <a:latin typeface="幼圆" panose="02010509060101010101" pitchFamily="49" charset="-122"/>
              </a:rPr>
              <a:t>与收入相关经济利益很可能流入企业 </a:t>
            </a:r>
          </a:p>
          <a:p>
            <a:pPr eaLnBrk="1" hangingPunct="1">
              <a:lnSpc>
                <a:spcPct val="170000"/>
              </a:lnSpc>
            </a:pPr>
            <a:r>
              <a:rPr lang="zh-CN" altLang="en-US" sz="2400">
                <a:latin typeface="幼圆" panose="02010509060101010101" pitchFamily="49" charset="-122"/>
              </a:rPr>
              <a:t>经济利益流入企业的结果导致资产的增加或负债减少 </a:t>
            </a:r>
          </a:p>
          <a:p>
            <a:pPr eaLnBrk="1" hangingPunct="1">
              <a:lnSpc>
                <a:spcPct val="150000"/>
              </a:lnSpc>
            </a:pPr>
            <a:r>
              <a:rPr lang="zh-CN" altLang="en-US" sz="2400">
                <a:latin typeface="幼圆" panose="02010509060101010101" pitchFamily="49" charset="-122"/>
              </a:rPr>
              <a:t>经济利益流入额能够可靠的计量</a:t>
            </a:r>
          </a:p>
        </p:txBody>
      </p:sp>
    </p:spTree>
    <p:extLst>
      <p:ext uri="{BB962C8B-B14F-4D97-AF65-F5344CB8AC3E}">
        <p14:creationId xmlns:p14="http://schemas.microsoft.com/office/powerpoint/2010/main" val="213764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828F8B9-8570-C393-AE4C-2E346A9625BC}"/>
              </a:ext>
            </a:extLst>
          </p:cNvPr>
          <p:cNvSpPr/>
          <p:nvPr/>
        </p:nvSpPr>
        <p:spPr>
          <a:xfrm>
            <a:off x="2135192" y="2420941"/>
            <a:ext cx="8016875" cy="1446550"/>
          </a:xfrm>
          <a:prstGeom prst="rect">
            <a:avLst/>
          </a:prstGeom>
        </p:spPr>
        <p:txBody>
          <a:bodyPr>
            <a:spAutoFit/>
          </a:bodyPr>
          <a:lstStyle/>
          <a:p>
            <a:pPr algn="ctr" eaLnBrk="0" fontAlgn="base" hangingPunct="0">
              <a:spcBef>
                <a:spcPct val="0"/>
              </a:spcBef>
              <a:spcAft>
                <a:spcPct val="0"/>
              </a:spcAft>
              <a:defRPr/>
            </a:pPr>
            <a:r>
              <a:rPr lang="zh-CN" altLang="en-US" sz="4400" b="1" dirty="0">
                <a:solidFill>
                  <a:srgbClr val="000000"/>
                </a:solidFill>
                <a:latin typeface="幼圆" panose="02010509060101010101" pitchFamily="49" charset="-122"/>
                <a:ea typeface="宋体"/>
              </a:rPr>
              <a:t>  </a:t>
            </a:r>
            <a:endParaRPr lang="en-US" altLang="zh-CN" sz="4400" b="1" dirty="0">
              <a:solidFill>
                <a:srgbClr val="000000"/>
              </a:solidFill>
              <a:latin typeface="幼圆" panose="02010509060101010101" pitchFamily="49" charset="-122"/>
              <a:ea typeface="宋体"/>
            </a:endParaRPr>
          </a:p>
          <a:p>
            <a:pPr algn="ctr" eaLnBrk="0" fontAlgn="base" hangingPunct="0">
              <a:spcBef>
                <a:spcPct val="0"/>
              </a:spcBef>
              <a:spcAft>
                <a:spcPct val="0"/>
              </a:spcAft>
              <a:defRPr/>
            </a:pPr>
            <a:r>
              <a:rPr lang="en-US" altLang="zh-CN" sz="4400" b="1" dirty="0">
                <a:solidFill>
                  <a:srgbClr val="000000"/>
                </a:solidFill>
                <a:latin typeface="幼圆" panose="02010509060101010101" pitchFamily="49" charset="-122"/>
                <a:ea typeface="宋体"/>
              </a:rPr>
              <a:t>2.2.1 </a:t>
            </a:r>
            <a:r>
              <a:rPr lang="zh-CN" altLang="en-US" sz="4400" b="1" dirty="0">
                <a:solidFill>
                  <a:srgbClr val="000000"/>
                </a:solidFill>
                <a:latin typeface="幼圆" panose="02010509060101010101" pitchFamily="49" charset="-122"/>
                <a:ea typeface="宋体"/>
              </a:rPr>
              <a:t>会计要素</a:t>
            </a:r>
            <a:endParaRPr lang="zh-CN" altLang="en-US" sz="2400" dirty="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0661693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矩形 3">
            <a:extLst>
              <a:ext uri="{FF2B5EF4-FFF2-40B4-BE49-F238E27FC236}">
                <a16:creationId xmlns:a16="http://schemas.microsoft.com/office/drawing/2014/main" id="{4AF3B439-2EBB-CE57-6BE1-E0D71C19F925}"/>
              </a:ext>
            </a:extLst>
          </p:cNvPr>
          <p:cNvSpPr>
            <a:spLocks noChangeArrowheads="1"/>
          </p:cNvSpPr>
          <p:nvPr/>
        </p:nvSpPr>
        <p:spPr bwMode="auto">
          <a:xfrm>
            <a:off x="2279649" y="2924179"/>
            <a:ext cx="7272339" cy="284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20000"/>
              </a:spcBef>
              <a:spcAft>
                <a:spcPct val="0"/>
              </a:spcAft>
              <a:buClr>
                <a:srgbClr val="330066"/>
              </a:buClr>
              <a:buSzPct val="70000"/>
              <a:buFont typeface="Wingdings" panose="05000000000000000000" pitchFamily="2" charset="2"/>
              <a:buChar char="l"/>
            </a:pPr>
            <a:r>
              <a:rPr lang="zh-CN" altLang="en-US" dirty="0">
                <a:solidFill>
                  <a:srgbClr val="000000"/>
                </a:solidFill>
                <a:latin typeface="幼圆" panose="02010509060101010101" pitchFamily="49" charset="-122"/>
              </a:rPr>
              <a:t>广义：企业所有日常和非日常活动所造成的经济利益的总流出。</a:t>
            </a:r>
            <a:endParaRPr lang="en-US" altLang="zh-CN" dirty="0">
              <a:solidFill>
                <a:srgbClr val="000000"/>
              </a:solidFill>
              <a:latin typeface="幼圆" panose="02010509060101010101" pitchFamily="49" charset="-122"/>
            </a:endParaRPr>
          </a:p>
          <a:p>
            <a:pPr fontAlgn="base">
              <a:lnSpc>
                <a:spcPct val="150000"/>
              </a:lnSpc>
              <a:spcBef>
                <a:spcPct val="20000"/>
              </a:spcBef>
              <a:spcAft>
                <a:spcPct val="0"/>
              </a:spcAft>
              <a:buClr>
                <a:srgbClr val="330066"/>
              </a:buClr>
              <a:buSzPct val="70000"/>
              <a:buFont typeface="Wingdings" panose="05000000000000000000" pitchFamily="2" charset="2"/>
              <a:buChar char="l"/>
            </a:pPr>
            <a:r>
              <a:rPr lang="zh-CN" altLang="en-US" dirty="0">
                <a:solidFill>
                  <a:srgbClr val="000000"/>
                </a:solidFill>
                <a:latin typeface="幼圆" panose="02010509060101010101" pitchFamily="49" charset="-122"/>
              </a:rPr>
              <a:t>狭义：企业在日常活动中发生的、会导致所有者权益减少的、与向所有者分配利润无关的经济利益的总流出。</a:t>
            </a:r>
          </a:p>
        </p:txBody>
      </p:sp>
      <p:sp>
        <p:nvSpPr>
          <p:cNvPr id="175107" name="矩形 1">
            <a:extLst>
              <a:ext uri="{FF2B5EF4-FFF2-40B4-BE49-F238E27FC236}">
                <a16:creationId xmlns:a16="http://schemas.microsoft.com/office/drawing/2014/main" id="{8E1C471A-14EC-2B93-E0AE-BB98AB53308F}"/>
              </a:ext>
            </a:extLst>
          </p:cNvPr>
          <p:cNvSpPr>
            <a:spLocks noChangeArrowheads="1"/>
          </p:cNvSpPr>
          <p:nvPr/>
        </p:nvSpPr>
        <p:spPr bwMode="auto">
          <a:xfrm>
            <a:off x="2338388" y="940425"/>
            <a:ext cx="7213600" cy="189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lnSpc>
                <a:spcPct val="125000"/>
              </a:lnSpc>
              <a:spcBef>
                <a:spcPct val="50000"/>
              </a:spcBef>
              <a:spcAft>
                <a:spcPct val="0"/>
              </a:spcAft>
              <a:buSzPct val="100000"/>
            </a:pPr>
            <a:r>
              <a:rPr kumimoji="1" lang="zh-CN" altLang="en-US" b="1" dirty="0">
                <a:solidFill>
                  <a:srgbClr val="FF0000"/>
                </a:solidFill>
                <a:latin typeface="宋体" panose="02010600030101010101" pitchFamily="2" charset="-122"/>
              </a:rPr>
              <a:t>费用</a:t>
            </a:r>
            <a:r>
              <a:rPr kumimoji="1" lang="zh-CN" altLang="en-US" dirty="0">
                <a:latin typeface="宋体" panose="02010600030101010101" pitchFamily="2" charset="-122"/>
              </a:rPr>
              <a:t>在日常活动中发生的、会导致所有者权益减少的、与向所有者分配利润无关的经济利益总流出。</a:t>
            </a:r>
            <a:r>
              <a:rPr kumimoji="1" lang="zh-CN" altLang="en-US" dirty="0">
                <a:solidFill>
                  <a:srgbClr val="000000"/>
                </a:solidFill>
                <a:latin typeface="宋体" panose="02010600030101010101" pitchFamily="2" charset="-122"/>
              </a:rPr>
              <a:t>是企业为销售商品、提供劳务等日常活动而发生的经济利益的流出，即与商品或劳务提供相联系的资产耗费。 </a:t>
            </a:r>
            <a:r>
              <a:rPr kumimoji="1" lang="zh-CN" altLang="en-US" dirty="0">
                <a:solidFill>
                  <a:srgbClr val="000000"/>
                </a:solidFill>
              </a:rPr>
              <a:t> </a:t>
            </a:r>
          </a:p>
        </p:txBody>
      </p:sp>
    </p:spTree>
    <p:extLst>
      <p:ext uri="{BB962C8B-B14F-4D97-AF65-F5344CB8AC3E}">
        <p14:creationId xmlns:p14="http://schemas.microsoft.com/office/powerpoint/2010/main" val="106911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A96A6937-ACB2-2188-0F03-148B1D52E862}"/>
              </a:ext>
            </a:extLst>
          </p:cNvPr>
          <p:cNvSpPr>
            <a:spLocks noGrp="1" noChangeArrowheads="1"/>
          </p:cNvSpPr>
          <p:nvPr>
            <p:ph type="title"/>
          </p:nvPr>
        </p:nvSpPr>
        <p:spPr>
          <a:xfrm>
            <a:off x="2805113" y="549279"/>
            <a:ext cx="7772400" cy="709613"/>
          </a:xfrm>
        </p:spPr>
        <p:txBody>
          <a:bodyPr/>
          <a:lstStyle/>
          <a:p>
            <a:pPr eaLnBrk="1" hangingPunct="1"/>
            <a:r>
              <a:rPr lang="zh-CN" altLang="en-US" sz="3600">
                <a:solidFill>
                  <a:schemeClr val="tx1"/>
                </a:solidFill>
                <a:latin typeface="幼圆" panose="02010509060101010101" pitchFamily="49" charset="-122"/>
              </a:rPr>
              <a:t>费用的特征</a:t>
            </a:r>
          </a:p>
        </p:txBody>
      </p:sp>
      <p:sp>
        <p:nvSpPr>
          <p:cNvPr id="176131" name="矩形 2">
            <a:extLst>
              <a:ext uri="{FF2B5EF4-FFF2-40B4-BE49-F238E27FC236}">
                <a16:creationId xmlns:a16="http://schemas.microsoft.com/office/drawing/2014/main" id="{B90392EA-7F44-635E-3D3C-9C0AB814A74D}"/>
              </a:ext>
            </a:extLst>
          </p:cNvPr>
          <p:cNvSpPr>
            <a:spLocks noChangeArrowheads="1"/>
          </p:cNvSpPr>
          <p:nvPr/>
        </p:nvSpPr>
        <p:spPr bwMode="auto">
          <a:xfrm>
            <a:off x="2782888" y="1412876"/>
            <a:ext cx="6985000"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lnSpc>
                <a:spcPct val="110000"/>
              </a:lnSpc>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日常活动中发生的经济利益的流出</a:t>
            </a:r>
          </a:p>
          <a:p>
            <a:pPr fontAlgn="base">
              <a:lnSpc>
                <a:spcPct val="150000"/>
              </a:lnSpc>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表现为资产的减少、负债的增加或两者兼而有之 </a:t>
            </a:r>
          </a:p>
          <a:p>
            <a:pPr fontAlgn="base">
              <a:lnSpc>
                <a:spcPct val="150000"/>
              </a:lnSpc>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费用会减少企业的所有者权益</a:t>
            </a:r>
            <a:endParaRPr lang="zh-CN" altLang="en-US" sz="4800">
              <a:solidFill>
                <a:srgbClr val="000000"/>
              </a:solidFill>
              <a:latin typeface="幼圆" panose="02010509060101010101" pitchFamily="49" charset="-122"/>
            </a:endParaRPr>
          </a:p>
        </p:txBody>
      </p:sp>
      <p:sp>
        <p:nvSpPr>
          <p:cNvPr id="6" name="矩形 5">
            <a:extLst>
              <a:ext uri="{FF2B5EF4-FFF2-40B4-BE49-F238E27FC236}">
                <a16:creationId xmlns:a16="http://schemas.microsoft.com/office/drawing/2014/main" id="{9C913709-8D05-054A-F8D5-2150E3919D5B}"/>
              </a:ext>
            </a:extLst>
          </p:cNvPr>
          <p:cNvSpPr/>
          <p:nvPr/>
        </p:nvSpPr>
        <p:spPr>
          <a:xfrm>
            <a:off x="2782889" y="3502026"/>
            <a:ext cx="2964273" cy="646331"/>
          </a:xfrm>
          <a:prstGeom prst="rect">
            <a:avLst/>
          </a:prstGeom>
        </p:spPr>
        <p:txBody>
          <a:bodyPr wrap="none">
            <a:spAutoFit/>
          </a:bodyPr>
          <a:lstStyle/>
          <a:p>
            <a:pPr eaLnBrk="0" fontAlgn="base" hangingPunct="0">
              <a:spcBef>
                <a:spcPct val="0"/>
              </a:spcBef>
              <a:spcAft>
                <a:spcPct val="0"/>
              </a:spcAft>
              <a:defRPr/>
            </a:pPr>
            <a:r>
              <a:rPr lang="zh-CN" altLang="en-US" sz="3600" b="1" dirty="0">
                <a:solidFill>
                  <a:srgbClr val="000000"/>
                </a:solidFill>
                <a:latin typeface="幼圆" panose="02010509060101010101" pitchFamily="49" charset="-122"/>
                <a:ea typeface="宋体"/>
              </a:rPr>
              <a:t>费用确认条件</a:t>
            </a:r>
            <a:endParaRPr lang="zh-CN" altLang="en-US" sz="3600" dirty="0">
              <a:solidFill>
                <a:srgbClr val="000000"/>
              </a:solidFill>
              <a:latin typeface="Times New Roman" panose="02020603050405020304" pitchFamily="18" charset="0"/>
              <a:ea typeface="宋体" panose="02010600030101010101" pitchFamily="2" charset="-122"/>
            </a:endParaRPr>
          </a:p>
        </p:txBody>
      </p:sp>
      <p:sp>
        <p:nvSpPr>
          <p:cNvPr id="176133" name="矩形 2">
            <a:extLst>
              <a:ext uri="{FF2B5EF4-FFF2-40B4-BE49-F238E27FC236}">
                <a16:creationId xmlns:a16="http://schemas.microsoft.com/office/drawing/2014/main" id="{CECAEE26-34E9-1EA3-0513-E305C1116E8E}"/>
              </a:ext>
            </a:extLst>
          </p:cNvPr>
          <p:cNvSpPr>
            <a:spLocks noChangeArrowheads="1"/>
          </p:cNvSpPr>
          <p:nvPr/>
        </p:nvSpPr>
        <p:spPr bwMode="auto">
          <a:xfrm>
            <a:off x="2711451" y="4221166"/>
            <a:ext cx="7632700" cy="181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lnSpc>
                <a:spcPct val="150000"/>
              </a:lnSpc>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与费用相关经济利益很可能流出企业 </a:t>
            </a:r>
          </a:p>
          <a:p>
            <a:pPr fontAlgn="base">
              <a:lnSpc>
                <a:spcPct val="150000"/>
              </a:lnSpc>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经济利益流出企业的结果导致资产的减少或负债增加 </a:t>
            </a:r>
          </a:p>
          <a:p>
            <a:pPr fontAlgn="base">
              <a:lnSpc>
                <a:spcPct val="150000"/>
              </a:lnSpc>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经济利益流出额能够可靠的计量</a:t>
            </a:r>
          </a:p>
        </p:txBody>
      </p:sp>
    </p:spTree>
    <p:extLst>
      <p:ext uri="{BB962C8B-B14F-4D97-AF65-F5344CB8AC3E}">
        <p14:creationId xmlns:p14="http://schemas.microsoft.com/office/powerpoint/2010/main" val="4145608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1026">
            <a:extLst>
              <a:ext uri="{FF2B5EF4-FFF2-40B4-BE49-F238E27FC236}">
                <a16:creationId xmlns:a16="http://schemas.microsoft.com/office/drawing/2014/main" id="{680CF98D-ADF1-6589-9420-1ADAF73D5176}"/>
              </a:ext>
            </a:extLst>
          </p:cNvPr>
          <p:cNvSpPr>
            <a:spLocks noGrp="1" noChangeArrowheads="1"/>
          </p:cNvSpPr>
          <p:nvPr>
            <p:ph type="title"/>
          </p:nvPr>
        </p:nvSpPr>
        <p:spPr>
          <a:xfrm>
            <a:off x="2916239" y="620713"/>
            <a:ext cx="7772400" cy="1143000"/>
          </a:xfrm>
        </p:spPr>
        <p:txBody>
          <a:bodyPr/>
          <a:lstStyle/>
          <a:p>
            <a:pPr eaLnBrk="1" hangingPunct="1"/>
            <a:r>
              <a:rPr lang="zh-CN" altLang="en-US">
                <a:solidFill>
                  <a:schemeClr val="tx1"/>
                </a:solidFill>
                <a:latin typeface="幼圆" panose="02010509060101010101" pitchFamily="49" charset="-122"/>
              </a:rPr>
              <a:t>费用的分类</a:t>
            </a:r>
            <a:endParaRPr lang="zh-CN" altLang="en-US" sz="4800">
              <a:solidFill>
                <a:schemeClr val="tx1"/>
              </a:solidFill>
              <a:latin typeface="幼圆" panose="02010509060101010101" pitchFamily="49" charset="-122"/>
            </a:endParaRPr>
          </a:p>
        </p:txBody>
      </p:sp>
      <p:sp>
        <p:nvSpPr>
          <p:cNvPr id="177155" name="矩形 2">
            <a:extLst>
              <a:ext uri="{FF2B5EF4-FFF2-40B4-BE49-F238E27FC236}">
                <a16:creationId xmlns:a16="http://schemas.microsoft.com/office/drawing/2014/main" id="{993A6681-B552-AEA9-6FDC-897B53FED96E}"/>
              </a:ext>
            </a:extLst>
          </p:cNvPr>
          <p:cNvSpPr>
            <a:spLocks noChangeArrowheads="1"/>
          </p:cNvSpPr>
          <p:nvPr/>
        </p:nvSpPr>
        <p:spPr bwMode="auto">
          <a:xfrm>
            <a:off x="2946400" y="2060579"/>
            <a:ext cx="4572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主营业务成本</a:t>
            </a:r>
          </a:p>
          <a:p>
            <a:pPr fontAlgn="base">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其他业务成本</a:t>
            </a:r>
          </a:p>
          <a:p>
            <a:pPr fontAlgn="base">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营业税金及附加</a:t>
            </a:r>
          </a:p>
          <a:p>
            <a:pPr fontAlgn="base">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销售费用</a:t>
            </a:r>
          </a:p>
          <a:p>
            <a:pPr fontAlgn="base">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管理费用</a:t>
            </a:r>
          </a:p>
          <a:p>
            <a:pPr fontAlgn="base">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财务费用 </a:t>
            </a:r>
          </a:p>
        </p:txBody>
      </p:sp>
    </p:spTree>
    <p:extLst>
      <p:ext uri="{BB962C8B-B14F-4D97-AF65-F5344CB8AC3E}">
        <p14:creationId xmlns:p14="http://schemas.microsoft.com/office/powerpoint/2010/main" val="4503943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矩形 3">
            <a:extLst>
              <a:ext uri="{FF2B5EF4-FFF2-40B4-BE49-F238E27FC236}">
                <a16:creationId xmlns:a16="http://schemas.microsoft.com/office/drawing/2014/main" id="{DDD159CD-0DA2-5CC0-E6DD-BE5D3C763E67}"/>
              </a:ext>
            </a:extLst>
          </p:cNvPr>
          <p:cNvSpPr>
            <a:spLocks noChangeArrowheads="1"/>
          </p:cNvSpPr>
          <p:nvPr/>
        </p:nvSpPr>
        <p:spPr bwMode="auto">
          <a:xfrm>
            <a:off x="2135188" y="1989142"/>
            <a:ext cx="7848600" cy="37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lnSpc>
                <a:spcPct val="70000"/>
              </a:lnSpc>
              <a:spcBef>
                <a:spcPct val="20000"/>
              </a:spcBef>
              <a:spcAft>
                <a:spcPct val="0"/>
              </a:spcAft>
              <a:buClr>
                <a:srgbClr val="330066"/>
              </a:buClr>
              <a:buSzPct val="70000"/>
            </a:pPr>
            <a:r>
              <a:rPr lang="zh-CN" altLang="en-US" b="1">
                <a:solidFill>
                  <a:srgbClr val="000000"/>
                </a:solidFill>
                <a:latin typeface="幼圆" panose="02010509060101010101" pitchFamily="49" charset="-122"/>
              </a:rPr>
              <a:t>利润的构成</a:t>
            </a:r>
            <a:endParaRPr lang="en-US" altLang="zh-CN" b="1">
              <a:solidFill>
                <a:srgbClr val="000000"/>
              </a:solidFill>
              <a:latin typeface="幼圆" panose="02010509060101010101" pitchFamily="49" charset="-122"/>
            </a:endParaRPr>
          </a:p>
          <a:p>
            <a:pPr fontAlgn="base">
              <a:lnSpc>
                <a:spcPct val="70000"/>
              </a:lnSpc>
              <a:spcBef>
                <a:spcPct val="20000"/>
              </a:spcBef>
              <a:spcAft>
                <a:spcPct val="0"/>
              </a:spcAft>
              <a:buClr>
                <a:srgbClr val="330066"/>
              </a:buClr>
              <a:buSzPct val="70000"/>
            </a:pPr>
            <a:endParaRPr lang="zh-CN" altLang="en-US" b="1">
              <a:solidFill>
                <a:srgbClr val="000000"/>
              </a:solidFill>
              <a:latin typeface="幼圆" panose="02010509060101010101" pitchFamily="49" charset="-122"/>
            </a:endParaRPr>
          </a:p>
          <a:p>
            <a:pPr fontAlgn="base">
              <a:lnSpc>
                <a:spcPct val="120000"/>
              </a:lnSpc>
              <a:spcBef>
                <a:spcPct val="20000"/>
              </a:spcBef>
              <a:spcAft>
                <a:spcPct val="0"/>
              </a:spcAft>
              <a:buClr>
                <a:srgbClr val="330066"/>
              </a:buClr>
              <a:buSzPct val="70000"/>
              <a:buFont typeface="Wingdings" panose="05000000000000000000" pitchFamily="2" charset="2"/>
              <a:buChar char="l"/>
            </a:pPr>
            <a:r>
              <a:rPr lang="zh-CN" altLang="en-US">
                <a:solidFill>
                  <a:srgbClr val="FF0000"/>
                </a:solidFill>
                <a:latin typeface="宋体" panose="02010600030101010101" pitchFamily="2" charset="-122"/>
              </a:rPr>
              <a:t>营业利润</a:t>
            </a:r>
            <a:r>
              <a:rPr lang="zh-CN" altLang="zh-CN">
                <a:solidFill>
                  <a:srgbClr val="000000"/>
                </a:solidFill>
                <a:latin typeface="宋体" panose="02010600030101010101" pitchFamily="2" charset="-122"/>
              </a:rPr>
              <a:t>＝营业收入－营业成本－营业税金及附加－销售费用－管理费用－财务费用－资产减值损失＋公允价值变动收益＋投资收益</a:t>
            </a:r>
          </a:p>
          <a:p>
            <a:pPr fontAlgn="base">
              <a:lnSpc>
                <a:spcPct val="120000"/>
              </a:lnSpc>
              <a:spcBef>
                <a:spcPct val="20000"/>
              </a:spcBef>
              <a:spcAft>
                <a:spcPct val="0"/>
              </a:spcAft>
              <a:buClr>
                <a:srgbClr val="330066"/>
              </a:buClr>
              <a:buSzPct val="70000"/>
              <a:buFont typeface="Wingdings" panose="05000000000000000000" pitchFamily="2" charset="2"/>
              <a:buChar char="l"/>
            </a:pPr>
            <a:endParaRPr lang="zh-CN" altLang="en-US">
              <a:solidFill>
                <a:srgbClr val="000000"/>
              </a:solidFill>
              <a:latin typeface="宋体" panose="02010600030101010101" pitchFamily="2" charset="-122"/>
            </a:endParaRPr>
          </a:p>
          <a:p>
            <a:pPr fontAlgn="base">
              <a:lnSpc>
                <a:spcPct val="80000"/>
              </a:lnSpc>
              <a:spcBef>
                <a:spcPct val="20000"/>
              </a:spcBef>
              <a:spcAft>
                <a:spcPct val="0"/>
              </a:spcAft>
              <a:buClr>
                <a:srgbClr val="330066"/>
              </a:buClr>
              <a:buSzPct val="70000"/>
              <a:buFont typeface="Wingdings" panose="05000000000000000000" pitchFamily="2" charset="2"/>
              <a:buChar char="l"/>
            </a:pPr>
            <a:r>
              <a:rPr lang="zh-CN" altLang="en-US">
                <a:solidFill>
                  <a:srgbClr val="FF0000"/>
                </a:solidFill>
                <a:latin typeface="宋体" panose="02010600030101010101" pitchFamily="2" charset="-122"/>
              </a:rPr>
              <a:t>利润总额</a:t>
            </a:r>
            <a:r>
              <a:rPr lang="en-US" altLang="zh-CN">
                <a:solidFill>
                  <a:srgbClr val="000000"/>
                </a:solidFill>
                <a:latin typeface="宋体" panose="02010600030101010101" pitchFamily="2" charset="-122"/>
              </a:rPr>
              <a:t>=</a:t>
            </a:r>
            <a:r>
              <a:rPr lang="zh-CN" altLang="zh-CN">
                <a:solidFill>
                  <a:srgbClr val="000000"/>
                </a:solidFill>
                <a:latin typeface="宋体" panose="02010600030101010101" pitchFamily="2" charset="-122"/>
              </a:rPr>
              <a:t>营业利润＋营业外收入－营业外支出</a:t>
            </a:r>
          </a:p>
          <a:p>
            <a:pPr fontAlgn="base">
              <a:lnSpc>
                <a:spcPct val="80000"/>
              </a:lnSpc>
              <a:spcBef>
                <a:spcPct val="20000"/>
              </a:spcBef>
              <a:spcAft>
                <a:spcPct val="0"/>
              </a:spcAft>
              <a:buClr>
                <a:srgbClr val="330066"/>
              </a:buClr>
              <a:buSzPct val="70000"/>
              <a:buFont typeface="Wingdings" panose="05000000000000000000" pitchFamily="2" charset="2"/>
              <a:buChar char="l"/>
            </a:pPr>
            <a:endParaRPr lang="zh-CN" altLang="en-US">
              <a:solidFill>
                <a:srgbClr val="000000"/>
              </a:solidFill>
              <a:latin typeface="宋体" panose="02010600030101010101" pitchFamily="2" charset="-122"/>
            </a:endParaRPr>
          </a:p>
          <a:p>
            <a:pPr fontAlgn="base">
              <a:lnSpc>
                <a:spcPct val="80000"/>
              </a:lnSpc>
              <a:spcBef>
                <a:spcPct val="20000"/>
              </a:spcBef>
              <a:spcAft>
                <a:spcPct val="0"/>
              </a:spcAft>
              <a:buClr>
                <a:srgbClr val="330066"/>
              </a:buClr>
              <a:buSzPct val="70000"/>
              <a:buFont typeface="Wingdings" panose="05000000000000000000" pitchFamily="2" charset="2"/>
              <a:buChar char="l"/>
            </a:pPr>
            <a:r>
              <a:rPr lang="zh-CN" altLang="en-US">
                <a:solidFill>
                  <a:srgbClr val="FF0000"/>
                </a:solidFill>
                <a:latin typeface="宋体" panose="02010600030101010101" pitchFamily="2" charset="-122"/>
              </a:rPr>
              <a:t>净利润</a:t>
            </a:r>
            <a:r>
              <a:rPr lang="zh-CN" altLang="zh-CN">
                <a:solidFill>
                  <a:srgbClr val="000000"/>
                </a:solidFill>
                <a:latin typeface="宋体" panose="02010600030101010101" pitchFamily="2" charset="-122"/>
              </a:rPr>
              <a:t>＝利润总额－所得税费用</a:t>
            </a:r>
          </a:p>
        </p:txBody>
      </p:sp>
      <p:sp>
        <p:nvSpPr>
          <p:cNvPr id="178179" name="矩形 1">
            <a:extLst>
              <a:ext uri="{FF2B5EF4-FFF2-40B4-BE49-F238E27FC236}">
                <a16:creationId xmlns:a16="http://schemas.microsoft.com/office/drawing/2014/main" id="{D0AEFA0F-99A8-DE3F-0662-D317DF1C2197}"/>
              </a:ext>
            </a:extLst>
          </p:cNvPr>
          <p:cNvSpPr>
            <a:spLocks noChangeArrowheads="1"/>
          </p:cNvSpPr>
          <p:nvPr/>
        </p:nvSpPr>
        <p:spPr bwMode="auto">
          <a:xfrm>
            <a:off x="2135189" y="836614"/>
            <a:ext cx="7129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20000"/>
              </a:spcBef>
              <a:spcAft>
                <a:spcPct val="0"/>
              </a:spcAft>
              <a:buSzPct val="100000"/>
            </a:pPr>
            <a:r>
              <a:rPr kumimoji="1" lang="zh-CN" altLang="en-US" b="1">
                <a:solidFill>
                  <a:srgbClr val="FF0000"/>
                </a:solidFill>
                <a:latin typeface="宋体" panose="02010600030101010101" pitchFamily="2" charset="-122"/>
              </a:rPr>
              <a:t>利润</a:t>
            </a:r>
            <a:r>
              <a:rPr kumimoji="1" lang="zh-CN" altLang="en-US">
                <a:solidFill>
                  <a:srgbClr val="000000"/>
                </a:solidFill>
                <a:latin typeface="宋体" panose="02010600030101010101" pitchFamily="2" charset="-122"/>
              </a:rPr>
              <a:t>是指企业在一定期间生产经营最终成果</a:t>
            </a:r>
            <a:endParaRPr kumimoji="1" lang="zh-CN" altLang="en-US" sz="2000">
              <a:solidFill>
                <a:srgbClr val="000000"/>
              </a:solidFill>
              <a:latin typeface="宋体" panose="02010600030101010101" pitchFamily="2" charset="-122"/>
            </a:endParaRPr>
          </a:p>
        </p:txBody>
      </p:sp>
    </p:spTree>
    <p:extLst>
      <p:ext uri="{BB962C8B-B14F-4D97-AF65-F5344CB8AC3E}">
        <p14:creationId xmlns:p14="http://schemas.microsoft.com/office/powerpoint/2010/main" val="2587632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828F8B9-8570-C393-AE4C-2E346A9625BC}"/>
              </a:ext>
            </a:extLst>
          </p:cNvPr>
          <p:cNvSpPr/>
          <p:nvPr/>
        </p:nvSpPr>
        <p:spPr>
          <a:xfrm>
            <a:off x="2135192" y="2420941"/>
            <a:ext cx="8016875" cy="1446550"/>
          </a:xfrm>
          <a:prstGeom prst="rect">
            <a:avLst/>
          </a:prstGeom>
        </p:spPr>
        <p:txBody>
          <a:bodyPr>
            <a:spAutoFit/>
          </a:bodyPr>
          <a:lstStyle/>
          <a:p>
            <a:pPr algn="ctr" eaLnBrk="0" fontAlgn="base" hangingPunct="0">
              <a:spcBef>
                <a:spcPct val="0"/>
              </a:spcBef>
              <a:spcAft>
                <a:spcPct val="0"/>
              </a:spcAft>
              <a:defRPr/>
            </a:pPr>
            <a:r>
              <a:rPr lang="zh-CN" altLang="en-US" sz="4400" b="1" dirty="0">
                <a:solidFill>
                  <a:srgbClr val="000000"/>
                </a:solidFill>
                <a:latin typeface="幼圆" panose="02010509060101010101" pitchFamily="49" charset="-122"/>
                <a:ea typeface="宋体"/>
              </a:rPr>
              <a:t>  </a:t>
            </a:r>
            <a:endParaRPr lang="en-US" altLang="zh-CN" sz="4400" b="1" dirty="0">
              <a:solidFill>
                <a:srgbClr val="000000"/>
              </a:solidFill>
              <a:latin typeface="幼圆" panose="02010509060101010101" pitchFamily="49" charset="-122"/>
              <a:ea typeface="宋体"/>
            </a:endParaRPr>
          </a:p>
          <a:p>
            <a:pPr algn="ctr" eaLnBrk="0" fontAlgn="base" hangingPunct="0">
              <a:spcBef>
                <a:spcPct val="0"/>
              </a:spcBef>
              <a:spcAft>
                <a:spcPct val="0"/>
              </a:spcAft>
              <a:defRPr/>
            </a:pPr>
            <a:r>
              <a:rPr lang="en-US" altLang="zh-CN" sz="4400" b="1" dirty="0">
                <a:solidFill>
                  <a:srgbClr val="000000"/>
                </a:solidFill>
                <a:latin typeface="幼圆" panose="02010509060101010101" pitchFamily="49" charset="-122"/>
                <a:ea typeface="宋体"/>
              </a:rPr>
              <a:t>2.2.2 </a:t>
            </a:r>
            <a:r>
              <a:rPr lang="zh-CN" altLang="en-US" sz="4400" b="1" dirty="0">
                <a:solidFill>
                  <a:srgbClr val="000000"/>
                </a:solidFill>
                <a:latin typeface="幼圆" panose="02010509060101010101" pitchFamily="49" charset="-122"/>
                <a:ea typeface="宋体"/>
              </a:rPr>
              <a:t>会计等式</a:t>
            </a:r>
            <a:endParaRPr lang="zh-CN" altLang="en-US" sz="2400" dirty="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4685888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1815516-B3C1-CD25-A19E-8C12D11DB616}"/>
              </a:ext>
            </a:extLst>
          </p:cNvPr>
          <p:cNvSpPr>
            <a:spLocks noGrp="1" noChangeArrowheads="1"/>
          </p:cNvSpPr>
          <p:nvPr>
            <p:ph type="title"/>
          </p:nvPr>
        </p:nvSpPr>
        <p:spPr/>
        <p:txBody>
          <a:bodyPr/>
          <a:lstStyle/>
          <a:p>
            <a:pPr eaLnBrk="1" hangingPunct="1"/>
            <a:r>
              <a:rPr lang="zh-CN" altLang="en-US">
                <a:ea typeface="宋体" panose="02010600030101010101" pitchFamily="2" charset="-122"/>
              </a:rPr>
              <a:t>会计要素</a:t>
            </a:r>
          </a:p>
        </p:txBody>
      </p:sp>
      <p:sp>
        <p:nvSpPr>
          <p:cNvPr id="83971" name="Rectangle 3">
            <a:extLst>
              <a:ext uri="{FF2B5EF4-FFF2-40B4-BE49-F238E27FC236}">
                <a16:creationId xmlns:a16="http://schemas.microsoft.com/office/drawing/2014/main" id="{56A4E173-A28F-6A48-4A14-DEFE3D4FAF7E}"/>
              </a:ext>
            </a:extLst>
          </p:cNvPr>
          <p:cNvSpPr>
            <a:spLocks noGrp="1" noChangeArrowheads="1"/>
          </p:cNvSpPr>
          <p:nvPr>
            <p:ph type="body" idx="1"/>
          </p:nvPr>
        </p:nvSpPr>
        <p:spPr/>
        <p:txBody>
          <a:bodyPr/>
          <a:lstStyle/>
          <a:p>
            <a:pPr eaLnBrk="1" hangingPunct="1"/>
            <a:r>
              <a:rPr lang="zh-CN" altLang="en-US"/>
              <a:t>资产：企业所拥有的资源，该资源可带来未来经济利益，通常包括：</a:t>
            </a:r>
          </a:p>
          <a:p>
            <a:pPr lvl="1" eaLnBrk="1" hangingPunct="1"/>
            <a:r>
              <a:rPr lang="zh-CN" altLang="en-US">
                <a:latin typeface="仿宋_GB2312" pitchFamily="49" charset="-122"/>
                <a:ea typeface="仿宋_GB2312" pitchFamily="49" charset="-122"/>
              </a:rPr>
              <a:t>现金，包括库存现金和银行存款</a:t>
            </a:r>
          </a:p>
          <a:p>
            <a:pPr lvl="1" eaLnBrk="1" hangingPunct="1"/>
            <a:r>
              <a:rPr lang="zh-CN" altLang="en-US">
                <a:latin typeface="仿宋_GB2312" pitchFamily="49" charset="-122"/>
                <a:ea typeface="仿宋_GB2312" pitchFamily="49" charset="-122"/>
              </a:rPr>
              <a:t>库存商品</a:t>
            </a:r>
          </a:p>
          <a:p>
            <a:pPr lvl="1" eaLnBrk="1" hangingPunct="1"/>
            <a:r>
              <a:rPr lang="zh-CN" altLang="en-US">
                <a:latin typeface="仿宋_GB2312" pitchFamily="49" charset="-122"/>
                <a:ea typeface="仿宋_GB2312" pitchFamily="49" charset="-122"/>
              </a:rPr>
              <a:t>土地或土地使用权</a:t>
            </a:r>
          </a:p>
          <a:p>
            <a:pPr lvl="1" eaLnBrk="1" hangingPunct="1"/>
            <a:r>
              <a:rPr lang="zh-CN" altLang="en-US">
                <a:latin typeface="仿宋_GB2312" pitchFamily="49" charset="-122"/>
                <a:ea typeface="仿宋_GB2312" pitchFamily="49" charset="-122"/>
              </a:rPr>
              <a:t>建筑物</a:t>
            </a:r>
          </a:p>
          <a:p>
            <a:pPr lvl="1" eaLnBrk="1" hangingPunct="1"/>
            <a:r>
              <a:rPr lang="zh-CN" altLang="en-US">
                <a:latin typeface="仿宋_GB2312" pitchFamily="49" charset="-122"/>
                <a:ea typeface="仿宋_GB2312" pitchFamily="49" charset="-122"/>
              </a:rPr>
              <a:t>设备</a:t>
            </a:r>
          </a:p>
          <a:p>
            <a:pPr eaLnBrk="1" hangingPunct="1"/>
            <a:endParaRPr lang="zh-CN" altLang="en-US">
              <a:ea typeface="宋体" panose="02010600030101010101" pitchFamily="2" charset="-122"/>
            </a:endParaRPr>
          </a:p>
        </p:txBody>
      </p:sp>
      <p:sp>
        <p:nvSpPr>
          <p:cNvPr id="83972" name="日期占位符 5">
            <a:extLst>
              <a:ext uri="{FF2B5EF4-FFF2-40B4-BE49-F238E27FC236}">
                <a16:creationId xmlns:a16="http://schemas.microsoft.com/office/drawing/2014/main" id="{3C0103E0-12F2-04DA-89C4-4C45D1C55D7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fld id="{B6A14772-87DB-4E47-9936-9D4237C418E6}" type="datetime1">
              <a:rPr lang="zh-CN" altLang="en-US" b="0" smtClean="0">
                <a:solidFill>
                  <a:schemeClr val="tx1"/>
                </a:solidFill>
                <a:latin typeface="Arial" panose="020B0604020202020204" pitchFamily="34" charset="0"/>
                <a:ea typeface="宋体" panose="02010600030101010101" pitchFamily="2" charset="-122"/>
              </a:rPr>
              <a:pPr/>
              <a:t>2022/10/3</a:t>
            </a:fld>
            <a:endParaRPr lang="en-US" altLang="zh-CN" b="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2475234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AutoShape 2">
            <a:extLst>
              <a:ext uri="{FF2B5EF4-FFF2-40B4-BE49-F238E27FC236}">
                <a16:creationId xmlns:a16="http://schemas.microsoft.com/office/drawing/2014/main" id="{3C96EDF9-1792-4EF7-E48F-4FC9424C2BD2}"/>
              </a:ext>
            </a:extLst>
          </p:cNvPr>
          <p:cNvSpPr>
            <a:spLocks noChangeArrowheads="1"/>
          </p:cNvSpPr>
          <p:nvPr/>
        </p:nvSpPr>
        <p:spPr bwMode="auto">
          <a:xfrm flipH="1">
            <a:off x="2438400" y="1447800"/>
            <a:ext cx="7772400" cy="2286000"/>
          </a:xfrm>
          <a:prstGeom prst="wedgeRoundRectCallout">
            <a:avLst>
              <a:gd name="adj1" fmla="val 7472"/>
              <a:gd name="adj2" fmla="val 83472"/>
              <a:gd name="adj3" fmla="val 16667"/>
            </a:avLst>
          </a:prstGeom>
          <a:solidFill>
            <a:schemeClr val="bg1"/>
          </a:solidFill>
          <a:ln w="12700">
            <a:solidFill>
              <a:schemeClr val="tx1"/>
            </a:solidFill>
            <a:miter lim="800000"/>
            <a:headEnd/>
            <a:tailEnd/>
          </a:ln>
          <a:effectLst>
            <a:outerShdw dist="107763" dir="2700000" algn="ctr" rotWithShape="0">
              <a:schemeClr val="tx1"/>
            </a:outerShdw>
          </a:effectLst>
        </p:spPr>
        <p:txBody>
          <a:bodyPr anchor="ctr"/>
          <a:lstStyle/>
          <a:p>
            <a:pPr algn="ctr">
              <a:defRPr/>
            </a:pPr>
            <a:r>
              <a:rPr lang="zh-CN" altLang="en-US" sz="4000" dirty="0">
                <a:latin typeface="Arial" charset="0"/>
                <a:ea typeface="华文细黑" pitchFamily="2" charset="-122"/>
              </a:rPr>
              <a:t>创立企业时资产是如何获得的？</a:t>
            </a:r>
          </a:p>
        </p:txBody>
      </p:sp>
      <p:grpSp>
        <p:nvGrpSpPr>
          <p:cNvPr id="84995" name="Group 3">
            <a:extLst>
              <a:ext uri="{FF2B5EF4-FFF2-40B4-BE49-F238E27FC236}">
                <a16:creationId xmlns:a16="http://schemas.microsoft.com/office/drawing/2014/main" id="{32306BB5-82D1-29EA-6C0A-9C0233849B76}"/>
              </a:ext>
            </a:extLst>
          </p:cNvPr>
          <p:cNvGrpSpPr>
            <a:grpSpLocks/>
          </p:cNvGrpSpPr>
          <p:nvPr/>
        </p:nvGrpSpPr>
        <p:grpSpPr bwMode="auto">
          <a:xfrm>
            <a:off x="4800600" y="4267200"/>
            <a:ext cx="3405188" cy="1981200"/>
            <a:chOff x="543" y="2736"/>
            <a:chExt cx="2337" cy="1440"/>
          </a:xfrm>
        </p:grpSpPr>
        <p:sp>
          <p:nvSpPr>
            <p:cNvPr id="84998" name="Freeform 4">
              <a:extLst>
                <a:ext uri="{FF2B5EF4-FFF2-40B4-BE49-F238E27FC236}">
                  <a16:creationId xmlns:a16="http://schemas.microsoft.com/office/drawing/2014/main" id="{B84189AB-6320-337C-06E8-DB1195EE110E}"/>
                </a:ext>
              </a:extLst>
            </p:cNvPr>
            <p:cNvSpPr>
              <a:spLocks/>
            </p:cNvSpPr>
            <p:nvPr/>
          </p:nvSpPr>
          <p:spPr bwMode="auto">
            <a:xfrm>
              <a:off x="550" y="3453"/>
              <a:ext cx="1269" cy="720"/>
            </a:xfrm>
            <a:custGeom>
              <a:avLst/>
              <a:gdLst>
                <a:gd name="T0" fmla="*/ 86 w 3116"/>
                <a:gd name="T1" fmla="*/ 52 h 1732"/>
                <a:gd name="T2" fmla="*/ 84 w 3116"/>
                <a:gd name="T3" fmla="*/ 26 h 1732"/>
                <a:gd name="T4" fmla="*/ 82 w 3116"/>
                <a:gd name="T5" fmla="*/ 23 h 1732"/>
                <a:gd name="T6" fmla="*/ 76 w 3116"/>
                <a:gd name="T7" fmla="*/ 21 h 1732"/>
                <a:gd name="T8" fmla="*/ 67 w 3116"/>
                <a:gd name="T9" fmla="*/ 15 h 1732"/>
                <a:gd name="T10" fmla="*/ 57 w 3116"/>
                <a:gd name="T11" fmla="*/ 6 h 1732"/>
                <a:gd name="T12" fmla="*/ 34 w 3116"/>
                <a:gd name="T13" fmla="*/ 0 h 1732"/>
                <a:gd name="T14" fmla="*/ 25 w 3116"/>
                <a:gd name="T15" fmla="*/ 6 h 1732"/>
                <a:gd name="T16" fmla="*/ 17 w 3116"/>
                <a:gd name="T17" fmla="*/ 6 h 1732"/>
                <a:gd name="T18" fmla="*/ 13 w 3116"/>
                <a:gd name="T19" fmla="*/ 8 h 1732"/>
                <a:gd name="T20" fmla="*/ 6 w 3116"/>
                <a:gd name="T21" fmla="*/ 25 h 1732"/>
                <a:gd name="T22" fmla="*/ 6 w 3116"/>
                <a:gd name="T23" fmla="*/ 35 h 1732"/>
                <a:gd name="T24" fmla="*/ 2 w 3116"/>
                <a:gd name="T25" fmla="*/ 45 h 1732"/>
                <a:gd name="T26" fmla="*/ 0 w 3116"/>
                <a:gd name="T27" fmla="*/ 52 h 1732"/>
                <a:gd name="T28" fmla="*/ 86 w 3116"/>
                <a:gd name="T29" fmla="*/ 52 h 1732"/>
                <a:gd name="T30" fmla="*/ 86 w 3116"/>
                <a:gd name="T31" fmla="*/ 52 h 17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16"/>
                <a:gd name="T49" fmla="*/ 0 h 1732"/>
                <a:gd name="T50" fmla="*/ 3116 w 3116"/>
                <a:gd name="T51" fmla="*/ 1732 h 17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16" h="1732">
                  <a:moveTo>
                    <a:pt x="3116" y="1732"/>
                  </a:moveTo>
                  <a:lnTo>
                    <a:pt x="3063" y="871"/>
                  </a:lnTo>
                  <a:lnTo>
                    <a:pt x="2991" y="770"/>
                  </a:lnTo>
                  <a:lnTo>
                    <a:pt x="2759" y="698"/>
                  </a:lnTo>
                  <a:lnTo>
                    <a:pt x="2434" y="499"/>
                  </a:lnTo>
                  <a:lnTo>
                    <a:pt x="2090" y="200"/>
                  </a:lnTo>
                  <a:lnTo>
                    <a:pt x="1247" y="0"/>
                  </a:lnTo>
                  <a:lnTo>
                    <a:pt x="896" y="213"/>
                  </a:lnTo>
                  <a:lnTo>
                    <a:pt x="610" y="213"/>
                  </a:lnTo>
                  <a:lnTo>
                    <a:pt x="472" y="280"/>
                  </a:lnTo>
                  <a:lnTo>
                    <a:pt x="205" y="850"/>
                  </a:lnTo>
                  <a:lnTo>
                    <a:pt x="205" y="1149"/>
                  </a:lnTo>
                  <a:lnTo>
                    <a:pt x="53" y="1521"/>
                  </a:lnTo>
                  <a:lnTo>
                    <a:pt x="0" y="1732"/>
                  </a:lnTo>
                  <a:lnTo>
                    <a:pt x="3116" y="1732"/>
                  </a:lnTo>
                  <a:close/>
                </a:path>
              </a:pathLst>
            </a:custGeom>
            <a:solidFill>
              <a:srgbClr val="5973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999" name="Freeform 5">
              <a:extLst>
                <a:ext uri="{FF2B5EF4-FFF2-40B4-BE49-F238E27FC236}">
                  <a16:creationId xmlns:a16="http://schemas.microsoft.com/office/drawing/2014/main" id="{58CDC6F1-4BC4-6D3D-733A-53612DBA82CC}"/>
                </a:ext>
              </a:extLst>
            </p:cNvPr>
            <p:cNvSpPr>
              <a:spLocks/>
            </p:cNvSpPr>
            <p:nvPr/>
          </p:nvSpPr>
          <p:spPr bwMode="auto">
            <a:xfrm>
              <a:off x="990" y="3966"/>
              <a:ext cx="435" cy="207"/>
            </a:xfrm>
            <a:custGeom>
              <a:avLst/>
              <a:gdLst>
                <a:gd name="T0" fmla="*/ 0 w 1069"/>
                <a:gd name="T1" fmla="*/ 15 h 496"/>
                <a:gd name="T2" fmla="*/ 29 w 1069"/>
                <a:gd name="T3" fmla="*/ 15 h 496"/>
                <a:gd name="T4" fmla="*/ 25 w 1069"/>
                <a:gd name="T5" fmla="*/ 4 h 496"/>
                <a:gd name="T6" fmla="*/ 19 w 1069"/>
                <a:gd name="T7" fmla="*/ 0 h 496"/>
                <a:gd name="T8" fmla="*/ 17 w 1069"/>
                <a:gd name="T9" fmla="*/ 0 h 496"/>
                <a:gd name="T10" fmla="*/ 11 w 1069"/>
                <a:gd name="T11" fmla="*/ 5 h 496"/>
                <a:gd name="T12" fmla="*/ 2 w 1069"/>
                <a:gd name="T13" fmla="*/ 10 h 496"/>
                <a:gd name="T14" fmla="*/ 0 w 1069"/>
                <a:gd name="T15" fmla="*/ 15 h 496"/>
                <a:gd name="T16" fmla="*/ 0 w 1069"/>
                <a:gd name="T17" fmla="*/ 15 h 4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9"/>
                <a:gd name="T28" fmla="*/ 0 h 496"/>
                <a:gd name="T29" fmla="*/ 1069 w 1069"/>
                <a:gd name="T30" fmla="*/ 496 h 4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9" h="496">
                  <a:moveTo>
                    <a:pt x="0" y="496"/>
                  </a:moveTo>
                  <a:lnTo>
                    <a:pt x="1069" y="496"/>
                  </a:lnTo>
                  <a:lnTo>
                    <a:pt x="909" y="131"/>
                  </a:lnTo>
                  <a:lnTo>
                    <a:pt x="684" y="0"/>
                  </a:lnTo>
                  <a:lnTo>
                    <a:pt x="624" y="6"/>
                  </a:lnTo>
                  <a:lnTo>
                    <a:pt x="378" y="152"/>
                  </a:lnTo>
                  <a:lnTo>
                    <a:pt x="93" y="318"/>
                  </a:lnTo>
                  <a:lnTo>
                    <a:pt x="0" y="496"/>
                  </a:lnTo>
                  <a:close/>
                </a:path>
              </a:pathLst>
            </a:custGeom>
            <a:solidFill>
              <a:srgbClr val="FFC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00" name="Freeform 6">
              <a:extLst>
                <a:ext uri="{FF2B5EF4-FFF2-40B4-BE49-F238E27FC236}">
                  <a16:creationId xmlns:a16="http://schemas.microsoft.com/office/drawing/2014/main" id="{8D73AD6C-1F44-7852-762C-1CDCDE841F1F}"/>
                </a:ext>
              </a:extLst>
            </p:cNvPr>
            <p:cNvSpPr>
              <a:spLocks/>
            </p:cNvSpPr>
            <p:nvPr/>
          </p:nvSpPr>
          <p:spPr bwMode="auto">
            <a:xfrm>
              <a:off x="1082" y="3936"/>
              <a:ext cx="662" cy="237"/>
            </a:xfrm>
            <a:custGeom>
              <a:avLst/>
              <a:gdLst>
                <a:gd name="T0" fmla="*/ 0 w 1626"/>
                <a:gd name="T1" fmla="*/ 17 h 570"/>
                <a:gd name="T2" fmla="*/ 4 w 1626"/>
                <a:gd name="T3" fmla="*/ 5 h 570"/>
                <a:gd name="T4" fmla="*/ 8 w 1626"/>
                <a:gd name="T5" fmla="*/ 5 h 570"/>
                <a:gd name="T6" fmla="*/ 20 w 1626"/>
                <a:gd name="T7" fmla="*/ 8 h 570"/>
                <a:gd name="T8" fmla="*/ 26 w 1626"/>
                <a:gd name="T9" fmla="*/ 10 h 570"/>
                <a:gd name="T10" fmla="*/ 31 w 1626"/>
                <a:gd name="T11" fmla="*/ 9 h 570"/>
                <a:gd name="T12" fmla="*/ 33 w 1626"/>
                <a:gd name="T13" fmla="*/ 4 h 570"/>
                <a:gd name="T14" fmla="*/ 37 w 1626"/>
                <a:gd name="T15" fmla="*/ 0 h 570"/>
                <a:gd name="T16" fmla="*/ 43 w 1626"/>
                <a:gd name="T17" fmla="*/ 0 h 570"/>
                <a:gd name="T18" fmla="*/ 45 w 1626"/>
                <a:gd name="T19" fmla="*/ 4 h 570"/>
                <a:gd name="T20" fmla="*/ 44 w 1626"/>
                <a:gd name="T21" fmla="*/ 9 h 570"/>
                <a:gd name="T22" fmla="*/ 39 w 1626"/>
                <a:gd name="T23" fmla="*/ 17 h 570"/>
                <a:gd name="T24" fmla="*/ 0 w 1626"/>
                <a:gd name="T25" fmla="*/ 17 h 570"/>
                <a:gd name="T26" fmla="*/ 0 w 1626"/>
                <a:gd name="T27" fmla="*/ 17 h 57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26"/>
                <a:gd name="T43" fmla="*/ 0 h 570"/>
                <a:gd name="T44" fmla="*/ 1626 w 1626"/>
                <a:gd name="T45" fmla="*/ 570 h 57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26" h="570">
                  <a:moveTo>
                    <a:pt x="0" y="570"/>
                  </a:moveTo>
                  <a:lnTo>
                    <a:pt x="126" y="173"/>
                  </a:lnTo>
                  <a:lnTo>
                    <a:pt x="285" y="167"/>
                  </a:lnTo>
                  <a:lnTo>
                    <a:pt x="717" y="279"/>
                  </a:lnTo>
                  <a:lnTo>
                    <a:pt x="968" y="325"/>
                  </a:lnTo>
                  <a:lnTo>
                    <a:pt x="1107" y="312"/>
                  </a:lnTo>
                  <a:lnTo>
                    <a:pt x="1187" y="120"/>
                  </a:lnTo>
                  <a:lnTo>
                    <a:pt x="1360" y="0"/>
                  </a:lnTo>
                  <a:lnTo>
                    <a:pt x="1565" y="0"/>
                  </a:lnTo>
                  <a:lnTo>
                    <a:pt x="1626" y="146"/>
                  </a:lnTo>
                  <a:lnTo>
                    <a:pt x="1586" y="293"/>
                  </a:lnTo>
                  <a:lnTo>
                    <a:pt x="1445" y="570"/>
                  </a:lnTo>
                  <a:lnTo>
                    <a:pt x="0" y="570"/>
                  </a:lnTo>
                  <a:close/>
                </a:path>
              </a:pathLst>
            </a:custGeom>
            <a:solidFill>
              <a:srgbClr val="FFAB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01" name="Freeform 7">
              <a:extLst>
                <a:ext uri="{FF2B5EF4-FFF2-40B4-BE49-F238E27FC236}">
                  <a16:creationId xmlns:a16="http://schemas.microsoft.com/office/drawing/2014/main" id="{B062F728-08B0-5698-D5E0-5290247E3470}"/>
                </a:ext>
              </a:extLst>
            </p:cNvPr>
            <p:cNvSpPr>
              <a:spLocks/>
            </p:cNvSpPr>
            <p:nvPr/>
          </p:nvSpPr>
          <p:spPr bwMode="auto">
            <a:xfrm>
              <a:off x="944" y="4069"/>
              <a:ext cx="94" cy="104"/>
            </a:xfrm>
            <a:custGeom>
              <a:avLst/>
              <a:gdLst>
                <a:gd name="T0" fmla="*/ 6 w 232"/>
                <a:gd name="T1" fmla="*/ 0 h 251"/>
                <a:gd name="T2" fmla="*/ 4 w 232"/>
                <a:gd name="T3" fmla="*/ 7 h 251"/>
                <a:gd name="T4" fmla="*/ 0 w 232"/>
                <a:gd name="T5" fmla="*/ 7 h 251"/>
                <a:gd name="T6" fmla="*/ 0 w 232"/>
                <a:gd name="T7" fmla="*/ 5 h 251"/>
                <a:gd name="T8" fmla="*/ 2 w 232"/>
                <a:gd name="T9" fmla="*/ 1 h 251"/>
                <a:gd name="T10" fmla="*/ 6 w 232"/>
                <a:gd name="T11" fmla="*/ 0 h 251"/>
                <a:gd name="T12" fmla="*/ 6 w 232"/>
                <a:gd name="T13" fmla="*/ 0 h 251"/>
                <a:gd name="T14" fmla="*/ 0 60000 65536"/>
                <a:gd name="T15" fmla="*/ 0 60000 65536"/>
                <a:gd name="T16" fmla="*/ 0 60000 65536"/>
                <a:gd name="T17" fmla="*/ 0 60000 65536"/>
                <a:gd name="T18" fmla="*/ 0 60000 65536"/>
                <a:gd name="T19" fmla="*/ 0 60000 65536"/>
                <a:gd name="T20" fmla="*/ 0 60000 65536"/>
                <a:gd name="T21" fmla="*/ 0 w 232"/>
                <a:gd name="T22" fmla="*/ 0 h 251"/>
                <a:gd name="T23" fmla="*/ 232 w 232"/>
                <a:gd name="T24" fmla="*/ 251 h 2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2" h="251">
                  <a:moveTo>
                    <a:pt x="232" y="0"/>
                  </a:moveTo>
                  <a:lnTo>
                    <a:pt x="146" y="251"/>
                  </a:lnTo>
                  <a:lnTo>
                    <a:pt x="0" y="251"/>
                  </a:lnTo>
                  <a:lnTo>
                    <a:pt x="0" y="185"/>
                  </a:lnTo>
                  <a:lnTo>
                    <a:pt x="66" y="40"/>
                  </a:lnTo>
                  <a:lnTo>
                    <a:pt x="232" y="0"/>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02" name="Freeform 8">
              <a:extLst>
                <a:ext uri="{FF2B5EF4-FFF2-40B4-BE49-F238E27FC236}">
                  <a16:creationId xmlns:a16="http://schemas.microsoft.com/office/drawing/2014/main" id="{9E5D91C9-02B1-99ED-513E-7246D6CF2182}"/>
                </a:ext>
              </a:extLst>
            </p:cNvPr>
            <p:cNvSpPr>
              <a:spLocks/>
            </p:cNvSpPr>
            <p:nvPr/>
          </p:nvSpPr>
          <p:spPr bwMode="auto">
            <a:xfrm>
              <a:off x="1099" y="3492"/>
              <a:ext cx="329" cy="516"/>
            </a:xfrm>
            <a:custGeom>
              <a:avLst/>
              <a:gdLst>
                <a:gd name="T0" fmla="*/ 0 w 810"/>
                <a:gd name="T1" fmla="*/ 0 h 1241"/>
                <a:gd name="T2" fmla="*/ 0 w 810"/>
                <a:gd name="T3" fmla="*/ 9 h 1241"/>
                <a:gd name="T4" fmla="*/ 0 w 810"/>
                <a:gd name="T5" fmla="*/ 18 h 1241"/>
                <a:gd name="T6" fmla="*/ 5 w 810"/>
                <a:gd name="T7" fmla="*/ 37 h 1241"/>
                <a:gd name="T8" fmla="*/ 7 w 810"/>
                <a:gd name="T9" fmla="*/ 37 h 1241"/>
                <a:gd name="T10" fmla="*/ 11 w 810"/>
                <a:gd name="T11" fmla="*/ 34 h 1241"/>
                <a:gd name="T12" fmla="*/ 12 w 810"/>
                <a:gd name="T13" fmla="*/ 34 h 1241"/>
                <a:gd name="T14" fmla="*/ 15 w 810"/>
                <a:gd name="T15" fmla="*/ 37 h 1241"/>
                <a:gd name="T16" fmla="*/ 19 w 810"/>
                <a:gd name="T17" fmla="*/ 18 h 1241"/>
                <a:gd name="T18" fmla="*/ 22 w 810"/>
                <a:gd name="T19" fmla="*/ 5 h 1241"/>
                <a:gd name="T20" fmla="*/ 21 w 810"/>
                <a:gd name="T21" fmla="*/ 1 h 1241"/>
                <a:gd name="T22" fmla="*/ 0 w 810"/>
                <a:gd name="T23" fmla="*/ 0 h 1241"/>
                <a:gd name="T24" fmla="*/ 0 w 810"/>
                <a:gd name="T25" fmla="*/ 0 h 12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10"/>
                <a:gd name="T40" fmla="*/ 0 h 1241"/>
                <a:gd name="T41" fmla="*/ 810 w 810"/>
                <a:gd name="T42" fmla="*/ 1241 h 12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10" h="1241">
                  <a:moveTo>
                    <a:pt x="19" y="0"/>
                  </a:moveTo>
                  <a:lnTo>
                    <a:pt x="0" y="306"/>
                  </a:lnTo>
                  <a:lnTo>
                    <a:pt x="6" y="604"/>
                  </a:lnTo>
                  <a:lnTo>
                    <a:pt x="192" y="1241"/>
                  </a:lnTo>
                  <a:lnTo>
                    <a:pt x="272" y="1228"/>
                  </a:lnTo>
                  <a:lnTo>
                    <a:pt x="379" y="1148"/>
                  </a:lnTo>
                  <a:lnTo>
                    <a:pt x="445" y="1142"/>
                  </a:lnTo>
                  <a:lnTo>
                    <a:pt x="544" y="1228"/>
                  </a:lnTo>
                  <a:lnTo>
                    <a:pt x="690" y="597"/>
                  </a:lnTo>
                  <a:lnTo>
                    <a:pt x="810" y="173"/>
                  </a:lnTo>
                  <a:lnTo>
                    <a:pt x="776" y="39"/>
                  </a:lnTo>
                  <a:lnTo>
                    <a:pt x="19" y="0"/>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03" name="Freeform 9">
              <a:extLst>
                <a:ext uri="{FF2B5EF4-FFF2-40B4-BE49-F238E27FC236}">
                  <a16:creationId xmlns:a16="http://schemas.microsoft.com/office/drawing/2014/main" id="{70AEC6F9-508E-319E-EC6C-85A85F0B1B58}"/>
                </a:ext>
              </a:extLst>
            </p:cNvPr>
            <p:cNvSpPr>
              <a:spLocks/>
            </p:cNvSpPr>
            <p:nvPr/>
          </p:nvSpPr>
          <p:spPr bwMode="auto">
            <a:xfrm>
              <a:off x="1233" y="3839"/>
              <a:ext cx="100" cy="169"/>
            </a:xfrm>
            <a:custGeom>
              <a:avLst/>
              <a:gdLst>
                <a:gd name="T0" fmla="*/ 4 w 245"/>
                <a:gd name="T1" fmla="*/ 10 h 405"/>
                <a:gd name="T2" fmla="*/ 0 w 245"/>
                <a:gd name="T3" fmla="*/ 0 h 405"/>
                <a:gd name="T4" fmla="*/ 1 w 245"/>
                <a:gd name="T5" fmla="*/ 0 h 405"/>
                <a:gd name="T6" fmla="*/ 7 w 245"/>
                <a:gd name="T7" fmla="*/ 13 h 405"/>
                <a:gd name="T8" fmla="*/ 4 w 245"/>
                <a:gd name="T9" fmla="*/ 10 h 405"/>
                <a:gd name="T10" fmla="*/ 4 w 245"/>
                <a:gd name="T11" fmla="*/ 10 h 405"/>
                <a:gd name="T12" fmla="*/ 0 60000 65536"/>
                <a:gd name="T13" fmla="*/ 0 60000 65536"/>
                <a:gd name="T14" fmla="*/ 0 60000 65536"/>
                <a:gd name="T15" fmla="*/ 0 60000 65536"/>
                <a:gd name="T16" fmla="*/ 0 60000 65536"/>
                <a:gd name="T17" fmla="*/ 0 60000 65536"/>
                <a:gd name="T18" fmla="*/ 0 w 245"/>
                <a:gd name="T19" fmla="*/ 0 h 405"/>
                <a:gd name="T20" fmla="*/ 245 w 245"/>
                <a:gd name="T21" fmla="*/ 405 h 405"/>
              </a:gdLst>
              <a:ahLst/>
              <a:cxnLst>
                <a:cxn ang="T12">
                  <a:pos x="T0" y="T1"/>
                </a:cxn>
                <a:cxn ang="T13">
                  <a:pos x="T2" y="T3"/>
                </a:cxn>
                <a:cxn ang="T14">
                  <a:pos x="T4" y="T5"/>
                </a:cxn>
                <a:cxn ang="T15">
                  <a:pos x="T6" y="T7"/>
                </a:cxn>
                <a:cxn ang="T16">
                  <a:pos x="T8" y="T9"/>
                </a:cxn>
                <a:cxn ang="T17">
                  <a:pos x="T10" y="T11"/>
                </a:cxn>
              </a:cxnLst>
              <a:rect l="T18" t="T19" r="T20" b="T21"/>
              <a:pathLst>
                <a:path w="245" h="405">
                  <a:moveTo>
                    <a:pt x="133" y="331"/>
                  </a:moveTo>
                  <a:lnTo>
                    <a:pt x="0" y="19"/>
                  </a:lnTo>
                  <a:lnTo>
                    <a:pt x="40" y="0"/>
                  </a:lnTo>
                  <a:lnTo>
                    <a:pt x="245" y="405"/>
                  </a:lnTo>
                  <a:lnTo>
                    <a:pt x="133" y="331"/>
                  </a:lnTo>
                  <a:close/>
                </a:path>
              </a:pathLst>
            </a:custGeom>
            <a:solidFill>
              <a:srgbClr val="00A5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04" name="Freeform 10">
              <a:extLst>
                <a:ext uri="{FF2B5EF4-FFF2-40B4-BE49-F238E27FC236}">
                  <a16:creationId xmlns:a16="http://schemas.microsoft.com/office/drawing/2014/main" id="{94E042B6-E6D5-BC6D-9CAE-847CC8BB69D0}"/>
                </a:ext>
              </a:extLst>
            </p:cNvPr>
            <p:cNvSpPr>
              <a:spLocks/>
            </p:cNvSpPr>
            <p:nvPr/>
          </p:nvSpPr>
          <p:spPr bwMode="auto">
            <a:xfrm>
              <a:off x="1154" y="3680"/>
              <a:ext cx="145" cy="118"/>
            </a:xfrm>
            <a:custGeom>
              <a:avLst/>
              <a:gdLst>
                <a:gd name="T0" fmla="*/ 0 w 356"/>
                <a:gd name="T1" fmla="*/ 5 h 283"/>
                <a:gd name="T2" fmla="*/ 3 w 356"/>
                <a:gd name="T3" fmla="*/ 8 h 283"/>
                <a:gd name="T4" fmla="*/ 6 w 356"/>
                <a:gd name="T5" fmla="*/ 8 h 283"/>
                <a:gd name="T6" fmla="*/ 10 w 356"/>
                <a:gd name="T7" fmla="*/ 8 h 283"/>
                <a:gd name="T8" fmla="*/ 7 w 356"/>
                <a:gd name="T9" fmla="*/ 0 h 283"/>
                <a:gd name="T10" fmla="*/ 2 w 356"/>
                <a:gd name="T11" fmla="*/ 3 h 283"/>
                <a:gd name="T12" fmla="*/ 0 w 356"/>
                <a:gd name="T13" fmla="*/ 5 h 283"/>
                <a:gd name="T14" fmla="*/ 0 w 356"/>
                <a:gd name="T15" fmla="*/ 5 h 283"/>
                <a:gd name="T16" fmla="*/ 0 60000 65536"/>
                <a:gd name="T17" fmla="*/ 0 60000 65536"/>
                <a:gd name="T18" fmla="*/ 0 60000 65536"/>
                <a:gd name="T19" fmla="*/ 0 60000 65536"/>
                <a:gd name="T20" fmla="*/ 0 60000 65536"/>
                <a:gd name="T21" fmla="*/ 0 60000 65536"/>
                <a:gd name="T22" fmla="*/ 0 60000 65536"/>
                <a:gd name="T23" fmla="*/ 0 60000 65536"/>
                <a:gd name="T24" fmla="*/ 0 w 356"/>
                <a:gd name="T25" fmla="*/ 0 h 283"/>
                <a:gd name="T26" fmla="*/ 356 w 356"/>
                <a:gd name="T27" fmla="*/ 283 h 2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6" h="283">
                  <a:moveTo>
                    <a:pt x="0" y="154"/>
                  </a:moveTo>
                  <a:lnTo>
                    <a:pt x="101" y="260"/>
                  </a:lnTo>
                  <a:lnTo>
                    <a:pt x="228" y="283"/>
                  </a:lnTo>
                  <a:lnTo>
                    <a:pt x="356" y="243"/>
                  </a:lnTo>
                  <a:lnTo>
                    <a:pt x="236" y="0"/>
                  </a:lnTo>
                  <a:lnTo>
                    <a:pt x="91" y="82"/>
                  </a:lnTo>
                  <a:lnTo>
                    <a:pt x="0" y="154"/>
                  </a:lnTo>
                  <a:close/>
                </a:path>
              </a:pathLst>
            </a:custGeom>
            <a:solidFill>
              <a:srgbClr val="FFA6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05" name="Freeform 11">
              <a:extLst>
                <a:ext uri="{FF2B5EF4-FFF2-40B4-BE49-F238E27FC236}">
                  <a16:creationId xmlns:a16="http://schemas.microsoft.com/office/drawing/2014/main" id="{4C6AC841-65AF-44B7-12EB-E06617FECF82}"/>
                </a:ext>
              </a:extLst>
            </p:cNvPr>
            <p:cNvSpPr>
              <a:spLocks/>
            </p:cNvSpPr>
            <p:nvPr/>
          </p:nvSpPr>
          <p:spPr bwMode="auto">
            <a:xfrm>
              <a:off x="1560" y="3235"/>
              <a:ext cx="1302" cy="938"/>
            </a:xfrm>
            <a:custGeom>
              <a:avLst/>
              <a:gdLst>
                <a:gd name="T0" fmla="*/ 2 w 3198"/>
                <a:gd name="T1" fmla="*/ 18 h 2256"/>
                <a:gd name="T2" fmla="*/ 14 w 3198"/>
                <a:gd name="T3" fmla="*/ 12 h 2256"/>
                <a:gd name="T4" fmla="*/ 22 w 3198"/>
                <a:gd name="T5" fmla="*/ 6 h 2256"/>
                <a:gd name="T6" fmla="*/ 42 w 3198"/>
                <a:gd name="T7" fmla="*/ 0 h 2256"/>
                <a:gd name="T8" fmla="*/ 53 w 3198"/>
                <a:gd name="T9" fmla="*/ 5 h 2256"/>
                <a:gd name="T10" fmla="*/ 74 w 3198"/>
                <a:gd name="T11" fmla="*/ 13 h 2256"/>
                <a:gd name="T12" fmla="*/ 79 w 3198"/>
                <a:gd name="T13" fmla="*/ 28 h 2256"/>
                <a:gd name="T14" fmla="*/ 77 w 3198"/>
                <a:gd name="T15" fmla="*/ 38 h 2256"/>
                <a:gd name="T16" fmla="*/ 88 w 3198"/>
                <a:gd name="T17" fmla="*/ 58 h 2256"/>
                <a:gd name="T18" fmla="*/ 81 w 3198"/>
                <a:gd name="T19" fmla="*/ 67 h 2256"/>
                <a:gd name="T20" fmla="*/ 72 w 3198"/>
                <a:gd name="T21" fmla="*/ 67 h 2256"/>
                <a:gd name="T22" fmla="*/ 64 w 3198"/>
                <a:gd name="T23" fmla="*/ 59 h 2256"/>
                <a:gd name="T24" fmla="*/ 62 w 3198"/>
                <a:gd name="T25" fmla="*/ 67 h 2256"/>
                <a:gd name="T26" fmla="*/ 18 w 3198"/>
                <a:gd name="T27" fmla="*/ 67 h 2256"/>
                <a:gd name="T28" fmla="*/ 16 w 3198"/>
                <a:gd name="T29" fmla="*/ 42 h 2256"/>
                <a:gd name="T30" fmla="*/ 13 w 3198"/>
                <a:gd name="T31" fmla="*/ 38 h 2256"/>
                <a:gd name="T32" fmla="*/ 7 w 3198"/>
                <a:gd name="T33" fmla="*/ 37 h 2256"/>
                <a:gd name="T34" fmla="*/ 0 w 3198"/>
                <a:gd name="T35" fmla="*/ 31 h 2256"/>
                <a:gd name="T36" fmla="*/ 2 w 3198"/>
                <a:gd name="T37" fmla="*/ 18 h 2256"/>
                <a:gd name="T38" fmla="*/ 2 w 3198"/>
                <a:gd name="T39" fmla="*/ 18 h 225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198"/>
                <a:gd name="T61" fmla="*/ 0 h 2256"/>
                <a:gd name="T62" fmla="*/ 3198 w 3198"/>
                <a:gd name="T63" fmla="*/ 2256 h 225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198" h="2256">
                  <a:moveTo>
                    <a:pt x="67" y="604"/>
                  </a:moveTo>
                  <a:lnTo>
                    <a:pt x="504" y="386"/>
                  </a:lnTo>
                  <a:lnTo>
                    <a:pt x="789" y="194"/>
                  </a:lnTo>
                  <a:lnTo>
                    <a:pt x="1533" y="0"/>
                  </a:lnTo>
                  <a:lnTo>
                    <a:pt x="1903" y="180"/>
                  </a:lnTo>
                  <a:lnTo>
                    <a:pt x="2687" y="452"/>
                  </a:lnTo>
                  <a:lnTo>
                    <a:pt x="2873" y="937"/>
                  </a:lnTo>
                  <a:lnTo>
                    <a:pt x="2812" y="1281"/>
                  </a:lnTo>
                  <a:lnTo>
                    <a:pt x="3198" y="1933"/>
                  </a:lnTo>
                  <a:lnTo>
                    <a:pt x="2945" y="2256"/>
                  </a:lnTo>
                  <a:lnTo>
                    <a:pt x="2641" y="2256"/>
                  </a:lnTo>
                  <a:lnTo>
                    <a:pt x="2329" y="1985"/>
                  </a:lnTo>
                  <a:lnTo>
                    <a:pt x="2269" y="2256"/>
                  </a:lnTo>
                  <a:lnTo>
                    <a:pt x="645" y="2256"/>
                  </a:lnTo>
                  <a:lnTo>
                    <a:pt x="597" y="1401"/>
                  </a:lnTo>
                  <a:lnTo>
                    <a:pt x="493" y="1281"/>
                  </a:lnTo>
                  <a:lnTo>
                    <a:pt x="267" y="1228"/>
                  </a:lnTo>
                  <a:lnTo>
                    <a:pt x="0" y="1049"/>
                  </a:lnTo>
                  <a:lnTo>
                    <a:pt x="67" y="604"/>
                  </a:lnTo>
                  <a:close/>
                </a:path>
              </a:pathLst>
            </a:custGeom>
            <a:solidFill>
              <a:srgbClr val="755B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06" name="Freeform 12">
              <a:extLst>
                <a:ext uri="{FF2B5EF4-FFF2-40B4-BE49-F238E27FC236}">
                  <a16:creationId xmlns:a16="http://schemas.microsoft.com/office/drawing/2014/main" id="{DFEC3426-7380-33AA-1BFF-97C4114FEC24}"/>
                </a:ext>
              </a:extLst>
            </p:cNvPr>
            <p:cNvSpPr>
              <a:spLocks/>
            </p:cNvSpPr>
            <p:nvPr/>
          </p:nvSpPr>
          <p:spPr bwMode="auto">
            <a:xfrm>
              <a:off x="2179" y="3552"/>
              <a:ext cx="113" cy="218"/>
            </a:xfrm>
            <a:custGeom>
              <a:avLst/>
              <a:gdLst>
                <a:gd name="T0" fmla="*/ 8 w 280"/>
                <a:gd name="T1" fmla="*/ 0 h 525"/>
                <a:gd name="T2" fmla="*/ 4 w 280"/>
                <a:gd name="T3" fmla="*/ 16 h 525"/>
                <a:gd name="T4" fmla="*/ 0 w 280"/>
                <a:gd name="T5" fmla="*/ 11 h 525"/>
                <a:gd name="T6" fmla="*/ 8 w 280"/>
                <a:gd name="T7" fmla="*/ 0 h 525"/>
                <a:gd name="T8" fmla="*/ 8 w 280"/>
                <a:gd name="T9" fmla="*/ 0 h 525"/>
                <a:gd name="T10" fmla="*/ 0 60000 65536"/>
                <a:gd name="T11" fmla="*/ 0 60000 65536"/>
                <a:gd name="T12" fmla="*/ 0 60000 65536"/>
                <a:gd name="T13" fmla="*/ 0 60000 65536"/>
                <a:gd name="T14" fmla="*/ 0 60000 65536"/>
                <a:gd name="T15" fmla="*/ 0 w 280"/>
                <a:gd name="T16" fmla="*/ 0 h 525"/>
                <a:gd name="T17" fmla="*/ 280 w 280"/>
                <a:gd name="T18" fmla="*/ 525 h 525"/>
              </a:gdLst>
              <a:ahLst/>
              <a:cxnLst>
                <a:cxn ang="T10">
                  <a:pos x="T0" y="T1"/>
                </a:cxn>
                <a:cxn ang="T11">
                  <a:pos x="T2" y="T3"/>
                </a:cxn>
                <a:cxn ang="T12">
                  <a:pos x="T4" y="T5"/>
                </a:cxn>
                <a:cxn ang="T13">
                  <a:pos x="T6" y="T7"/>
                </a:cxn>
                <a:cxn ang="T14">
                  <a:pos x="T8" y="T9"/>
                </a:cxn>
              </a:cxnLst>
              <a:rect l="T15" t="T16" r="T17" b="T18"/>
              <a:pathLst>
                <a:path w="280" h="525">
                  <a:moveTo>
                    <a:pt x="280" y="0"/>
                  </a:moveTo>
                  <a:lnTo>
                    <a:pt x="147" y="525"/>
                  </a:lnTo>
                  <a:lnTo>
                    <a:pt x="0" y="365"/>
                  </a:lnTo>
                  <a:lnTo>
                    <a:pt x="280" y="0"/>
                  </a:lnTo>
                  <a:close/>
                </a:path>
              </a:pathLst>
            </a:custGeom>
            <a:solidFill>
              <a:srgbClr val="FF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07" name="Freeform 13">
              <a:extLst>
                <a:ext uri="{FF2B5EF4-FFF2-40B4-BE49-F238E27FC236}">
                  <a16:creationId xmlns:a16="http://schemas.microsoft.com/office/drawing/2014/main" id="{3D544B12-47D1-B57E-8789-A0D2D8AA4BF0}"/>
                </a:ext>
              </a:extLst>
            </p:cNvPr>
            <p:cNvSpPr>
              <a:spLocks/>
            </p:cNvSpPr>
            <p:nvPr/>
          </p:nvSpPr>
          <p:spPr bwMode="auto">
            <a:xfrm>
              <a:off x="1797" y="3365"/>
              <a:ext cx="365" cy="808"/>
            </a:xfrm>
            <a:custGeom>
              <a:avLst/>
              <a:gdLst>
                <a:gd name="T0" fmla="*/ 7 w 896"/>
                <a:gd name="T1" fmla="*/ 4 h 1945"/>
                <a:gd name="T2" fmla="*/ 3 w 896"/>
                <a:gd name="T3" fmla="*/ 17 h 1945"/>
                <a:gd name="T4" fmla="*/ 0 w 896"/>
                <a:gd name="T5" fmla="*/ 31 h 1945"/>
                <a:gd name="T6" fmla="*/ 2 w 896"/>
                <a:gd name="T7" fmla="*/ 58 h 1945"/>
                <a:gd name="T8" fmla="*/ 20 w 896"/>
                <a:gd name="T9" fmla="*/ 58 h 1945"/>
                <a:gd name="T10" fmla="*/ 21 w 896"/>
                <a:gd name="T11" fmla="*/ 33 h 1945"/>
                <a:gd name="T12" fmla="*/ 25 w 896"/>
                <a:gd name="T13" fmla="*/ 13 h 1945"/>
                <a:gd name="T14" fmla="*/ 18 w 896"/>
                <a:gd name="T15" fmla="*/ 0 h 1945"/>
                <a:gd name="T16" fmla="*/ 7 w 896"/>
                <a:gd name="T17" fmla="*/ 4 h 1945"/>
                <a:gd name="T18" fmla="*/ 7 w 896"/>
                <a:gd name="T19" fmla="*/ 4 h 19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96"/>
                <a:gd name="T31" fmla="*/ 0 h 1945"/>
                <a:gd name="T32" fmla="*/ 896 w 896"/>
                <a:gd name="T33" fmla="*/ 1945 h 19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96" h="1945">
                  <a:moveTo>
                    <a:pt x="247" y="128"/>
                  </a:moveTo>
                  <a:lnTo>
                    <a:pt x="101" y="586"/>
                  </a:lnTo>
                  <a:lnTo>
                    <a:pt x="0" y="1050"/>
                  </a:lnTo>
                  <a:lnTo>
                    <a:pt x="61" y="1945"/>
                  </a:lnTo>
                  <a:lnTo>
                    <a:pt x="703" y="1945"/>
                  </a:lnTo>
                  <a:lnTo>
                    <a:pt x="770" y="1116"/>
                  </a:lnTo>
                  <a:lnTo>
                    <a:pt x="896" y="426"/>
                  </a:lnTo>
                  <a:lnTo>
                    <a:pt x="671" y="0"/>
                  </a:lnTo>
                  <a:lnTo>
                    <a:pt x="247" y="128"/>
                  </a:lnTo>
                  <a:close/>
                </a:path>
              </a:pathLst>
            </a:custGeom>
            <a:solidFill>
              <a:srgbClr val="FF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08" name="Freeform 14" descr="90%">
              <a:extLst>
                <a:ext uri="{FF2B5EF4-FFF2-40B4-BE49-F238E27FC236}">
                  <a16:creationId xmlns:a16="http://schemas.microsoft.com/office/drawing/2014/main" id="{D119A916-947E-E7F4-9BE1-031C7AA6DBBC}"/>
                </a:ext>
              </a:extLst>
            </p:cNvPr>
            <p:cNvSpPr>
              <a:spLocks/>
            </p:cNvSpPr>
            <p:nvPr/>
          </p:nvSpPr>
          <p:spPr bwMode="auto">
            <a:xfrm>
              <a:off x="1828" y="3423"/>
              <a:ext cx="207" cy="750"/>
            </a:xfrm>
            <a:custGeom>
              <a:avLst/>
              <a:gdLst>
                <a:gd name="T0" fmla="*/ 11 w 510"/>
                <a:gd name="T1" fmla="*/ 0 h 1804"/>
                <a:gd name="T2" fmla="*/ 10 w 510"/>
                <a:gd name="T3" fmla="*/ 5 h 1804"/>
                <a:gd name="T4" fmla="*/ 6 w 510"/>
                <a:gd name="T5" fmla="*/ 10 h 1804"/>
                <a:gd name="T6" fmla="*/ 5 w 510"/>
                <a:gd name="T7" fmla="*/ 15 h 1804"/>
                <a:gd name="T8" fmla="*/ 0 w 510"/>
                <a:gd name="T9" fmla="*/ 54 h 1804"/>
                <a:gd name="T10" fmla="*/ 11 w 510"/>
                <a:gd name="T11" fmla="*/ 54 h 1804"/>
                <a:gd name="T12" fmla="*/ 11 w 510"/>
                <a:gd name="T13" fmla="*/ 42 h 1804"/>
                <a:gd name="T14" fmla="*/ 13 w 510"/>
                <a:gd name="T15" fmla="*/ 13 h 1804"/>
                <a:gd name="T16" fmla="*/ 12 w 510"/>
                <a:gd name="T17" fmla="*/ 6 h 1804"/>
                <a:gd name="T18" fmla="*/ 14 w 510"/>
                <a:gd name="T19" fmla="*/ 2 h 1804"/>
                <a:gd name="T20" fmla="*/ 13 w 510"/>
                <a:gd name="T21" fmla="*/ 0 h 1804"/>
                <a:gd name="T22" fmla="*/ 11 w 510"/>
                <a:gd name="T23" fmla="*/ 0 h 1804"/>
                <a:gd name="T24" fmla="*/ 11 w 510"/>
                <a:gd name="T25" fmla="*/ 0 h 180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0"/>
                <a:gd name="T40" fmla="*/ 0 h 1804"/>
                <a:gd name="T41" fmla="*/ 510 w 510"/>
                <a:gd name="T42" fmla="*/ 1804 h 180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0" h="1804">
                  <a:moveTo>
                    <a:pt x="411" y="19"/>
                  </a:moveTo>
                  <a:lnTo>
                    <a:pt x="371" y="186"/>
                  </a:lnTo>
                  <a:lnTo>
                    <a:pt x="238" y="352"/>
                  </a:lnTo>
                  <a:lnTo>
                    <a:pt x="185" y="517"/>
                  </a:lnTo>
                  <a:lnTo>
                    <a:pt x="0" y="1804"/>
                  </a:lnTo>
                  <a:lnTo>
                    <a:pt x="417" y="1804"/>
                  </a:lnTo>
                  <a:lnTo>
                    <a:pt x="417" y="1413"/>
                  </a:lnTo>
                  <a:lnTo>
                    <a:pt x="491" y="437"/>
                  </a:lnTo>
                  <a:lnTo>
                    <a:pt x="456" y="200"/>
                  </a:lnTo>
                  <a:lnTo>
                    <a:pt x="510" y="53"/>
                  </a:lnTo>
                  <a:lnTo>
                    <a:pt x="464" y="0"/>
                  </a:lnTo>
                  <a:lnTo>
                    <a:pt x="411" y="19"/>
                  </a:lnTo>
                  <a:close/>
                </a:path>
              </a:pathLst>
            </a:custGeom>
            <a:pattFill prst="pct90">
              <a:fgClr>
                <a:schemeClr val="accent2"/>
              </a:fgClr>
              <a:bgClr>
                <a:srgbClr val="FFFF00"/>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09" name="Freeform 15">
              <a:extLst>
                <a:ext uri="{FF2B5EF4-FFF2-40B4-BE49-F238E27FC236}">
                  <a16:creationId xmlns:a16="http://schemas.microsoft.com/office/drawing/2014/main" id="{69E86CD9-31A6-89D5-ECB3-AE00F0C26098}"/>
                </a:ext>
              </a:extLst>
            </p:cNvPr>
            <p:cNvSpPr>
              <a:spLocks/>
            </p:cNvSpPr>
            <p:nvPr/>
          </p:nvSpPr>
          <p:spPr bwMode="auto">
            <a:xfrm>
              <a:off x="1733" y="2741"/>
              <a:ext cx="545" cy="392"/>
            </a:xfrm>
            <a:custGeom>
              <a:avLst/>
              <a:gdLst>
                <a:gd name="T0" fmla="*/ 0 w 1339"/>
                <a:gd name="T1" fmla="*/ 12 h 943"/>
                <a:gd name="T2" fmla="*/ 2 w 1339"/>
                <a:gd name="T3" fmla="*/ 8 h 943"/>
                <a:gd name="T4" fmla="*/ 6 w 1339"/>
                <a:gd name="T5" fmla="*/ 7 h 943"/>
                <a:gd name="T6" fmla="*/ 11 w 1339"/>
                <a:gd name="T7" fmla="*/ 2 h 943"/>
                <a:gd name="T8" fmla="*/ 20 w 1339"/>
                <a:gd name="T9" fmla="*/ 0 h 943"/>
                <a:gd name="T10" fmla="*/ 29 w 1339"/>
                <a:gd name="T11" fmla="*/ 2 h 943"/>
                <a:gd name="T12" fmla="*/ 33 w 1339"/>
                <a:gd name="T13" fmla="*/ 9 h 943"/>
                <a:gd name="T14" fmla="*/ 35 w 1339"/>
                <a:gd name="T15" fmla="*/ 20 h 943"/>
                <a:gd name="T16" fmla="*/ 37 w 1339"/>
                <a:gd name="T17" fmla="*/ 20 h 943"/>
                <a:gd name="T18" fmla="*/ 36 w 1339"/>
                <a:gd name="T19" fmla="*/ 23 h 943"/>
                <a:gd name="T20" fmla="*/ 26 w 1339"/>
                <a:gd name="T21" fmla="*/ 28 h 943"/>
                <a:gd name="T22" fmla="*/ 4 w 1339"/>
                <a:gd name="T23" fmla="*/ 20 h 943"/>
                <a:gd name="T24" fmla="*/ 1 w 1339"/>
                <a:gd name="T25" fmla="*/ 14 h 943"/>
                <a:gd name="T26" fmla="*/ 0 w 1339"/>
                <a:gd name="T27" fmla="*/ 12 h 943"/>
                <a:gd name="T28" fmla="*/ 0 w 1339"/>
                <a:gd name="T29" fmla="*/ 12 h 9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39"/>
                <a:gd name="T46" fmla="*/ 0 h 943"/>
                <a:gd name="T47" fmla="*/ 1339 w 1339"/>
                <a:gd name="T48" fmla="*/ 943 h 9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39" h="943">
                  <a:moveTo>
                    <a:pt x="0" y="392"/>
                  </a:moveTo>
                  <a:lnTo>
                    <a:pt x="72" y="274"/>
                  </a:lnTo>
                  <a:lnTo>
                    <a:pt x="206" y="232"/>
                  </a:lnTo>
                  <a:lnTo>
                    <a:pt x="405" y="61"/>
                  </a:lnTo>
                  <a:lnTo>
                    <a:pt x="715" y="0"/>
                  </a:lnTo>
                  <a:lnTo>
                    <a:pt x="1067" y="88"/>
                  </a:lnTo>
                  <a:lnTo>
                    <a:pt x="1219" y="299"/>
                  </a:lnTo>
                  <a:lnTo>
                    <a:pt x="1293" y="658"/>
                  </a:lnTo>
                  <a:lnTo>
                    <a:pt x="1339" y="685"/>
                  </a:lnTo>
                  <a:lnTo>
                    <a:pt x="1306" y="778"/>
                  </a:lnTo>
                  <a:lnTo>
                    <a:pt x="947" y="943"/>
                  </a:lnTo>
                  <a:lnTo>
                    <a:pt x="131" y="685"/>
                  </a:lnTo>
                  <a:lnTo>
                    <a:pt x="40" y="472"/>
                  </a:lnTo>
                  <a:lnTo>
                    <a:pt x="0" y="392"/>
                  </a:lnTo>
                  <a:close/>
                </a:path>
              </a:pathLst>
            </a:custGeom>
            <a:solidFill>
              <a:srgbClr val="59260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10" name="Freeform 16">
              <a:extLst>
                <a:ext uri="{FF2B5EF4-FFF2-40B4-BE49-F238E27FC236}">
                  <a16:creationId xmlns:a16="http://schemas.microsoft.com/office/drawing/2014/main" id="{9921DB51-600F-54A7-4DAE-9A6EF71D75C0}"/>
                </a:ext>
              </a:extLst>
            </p:cNvPr>
            <p:cNvSpPr>
              <a:spLocks/>
            </p:cNvSpPr>
            <p:nvPr/>
          </p:nvSpPr>
          <p:spPr bwMode="auto">
            <a:xfrm>
              <a:off x="1787" y="2959"/>
              <a:ext cx="498" cy="662"/>
            </a:xfrm>
            <a:custGeom>
              <a:avLst/>
              <a:gdLst>
                <a:gd name="T0" fmla="*/ 2 w 1223"/>
                <a:gd name="T1" fmla="*/ 1 h 1593"/>
                <a:gd name="T2" fmla="*/ 1 w 1223"/>
                <a:gd name="T3" fmla="*/ 2 h 1593"/>
                <a:gd name="T4" fmla="*/ 0 w 1223"/>
                <a:gd name="T5" fmla="*/ 10 h 1593"/>
                <a:gd name="T6" fmla="*/ 1 w 1223"/>
                <a:gd name="T7" fmla="*/ 12 h 1593"/>
                <a:gd name="T8" fmla="*/ 1 w 1223"/>
                <a:gd name="T9" fmla="*/ 17 h 1593"/>
                <a:gd name="T10" fmla="*/ 6 w 1223"/>
                <a:gd name="T11" fmla="*/ 32 h 1593"/>
                <a:gd name="T12" fmla="*/ 12 w 1223"/>
                <a:gd name="T13" fmla="*/ 34 h 1593"/>
                <a:gd name="T14" fmla="*/ 19 w 1223"/>
                <a:gd name="T15" fmla="*/ 32 h 1593"/>
                <a:gd name="T16" fmla="*/ 20 w 1223"/>
                <a:gd name="T17" fmla="*/ 32 h 1593"/>
                <a:gd name="T18" fmla="*/ 22 w 1223"/>
                <a:gd name="T19" fmla="*/ 40 h 1593"/>
                <a:gd name="T20" fmla="*/ 24 w 1223"/>
                <a:gd name="T21" fmla="*/ 43 h 1593"/>
                <a:gd name="T22" fmla="*/ 30 w 1223"/>
                <a:gd name="T23" fmla="*/ 47 h 1593"/>
                <a:gd name="T24" fmla="*/ 34 w 1223"/>
                <a:gd name="T25" fmla="*/ 44 h 1593"/>
                <a:gd name="T26" fmla="*/ 33 w 1223"/>
                <a:gd name="T27" fmla="*/ 41 h 1593"/>
                <a:gd name="T28" fmla="*/ 34 w 1223"/>
                <a:gd name="T29" fmla="*/ 27 h 1593"/>
                <a:gd name="T30" fmla="*/ 29 w 1223"/>
                <a:gd name="T31" fmla="*/ 22 h 1593"/>
                <a:gd name="T32" fmla="*/ 26 w 1223"/>
                <a:gd name="T33" fmla="*/ 17 h 1593"/>
                <a:gd name="T34" fmla="*/ 29 w 1223"/>
                <a:gd name="T35" fmla="*/ 15 h 1593"/>
                <a:gd name="T36" fmla="*/ 32 w 1223"/>
                <a:gd name="T37" fmla="*/ 9 h 1593"/>
                <a:gd name="T38" fmla="*/ 31 w 1223"/>
                <a:gd name="T39" fmla="*/ 7 h 1593"/>
                <a:gd name="T40" fmla="*/ 28 w 1223"/>
                <a:gd name="T41" fmla="*/ 7 h 1593"/>
                <a:gd name="T42" fmla="*/ 26 w 1223"/>
                <a:gd name="T43" fmla="*/ 11 h 1593"/>
                <a:gd name="T44" fmla="*/ 21 w 1223"/>
                <a:gd name="T45" fmla="*/ 8 h 1593"/>
                <a:gd name="T46" fmla="*/ 14 w 1223"/>
                <a:gd name="T47" fmla="*/ 8 h 1593"/>
                <a:gd name="T48" fmla="*/ 10 w 1223"/>
                <a:gd name="T49" fmla="*/ 6 h 1593"/>
                <a:gd name="T50" fmla="*/ 6 w 1223"/>
                <a:gd name="T51" fmla="*/ 0 h 1593"/>
                <a:gd name="T52" fmla="*/ 2 w 1223"/>
                <a:gd name="T53" fmla="*/ 1 h 1593"/>
                <a:gd name="T54" fmla="*/ 2 w 1223"/>
                <a:gd name="T55" fmla="*/ 1 h 159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223"/>
                <a:gd name="T85" fmla="*/ 0 h 1593"/>
                <a:gd name="T86" fmla="*/ 1223 w 1223"/>
                <a:gd name="T87" fmla="*/ 1593 h 159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223" h="1593">
                  <a:moveTo>
                    <a:pt x="61" y="44"/>
                  </a:moveTo>
                  <a:lnTo>
                    <a:pt x="46" y="90"/>
                  </a:lnTo>
                  <a:lnTo>
                    <a:pt x="0" y="329"/>
                  </a:lnTo>
                  <a:lnTo>
                    <a:pt x="23" y="422"/>
                  </a:lnTo>
                  <a:lnTo>
                    <a:pt x="23" y="584"/>
                  </a:lnTo>
                  <a:lnTo>
                    <a:pt x="208" y="1080"/>
                  </a:lnTo>
                  <a:lnTo>
                    <a:pt x="447" y="1143"/>
                  </a:lnTo>
                  <a:lnTo>
                    <a:pt x="672" y="1069"/>
                  </a:lnTo>
                  <a:lnTo>
                    <a:pt x="723" y="1076"/>
                  </a:lnTo>
                  <a:lnTo>
                    <a:pt x="803" y="1331"/>
                  </a:lnTo>
                  <a:lnTo>
                    <a:pt x="884" y="1451"/>
                  </a:lnTo>
                  <a:lnTo>
                    <a:pt x="1084" y="1593"/>
                  </a:lnTo>
                  <a:lnTo>
                    <a:pt x="1223" y="1462"/>
                  </a:lnTo>
                  <a:lnTo>
                    <a:pt x="1202" y="1373"/>
                  </a:lnTo>
                  <a:lnTo>
                    <a:pt x="1223" y="896"/>
                  </a:lnTo>
                  <a:lnTo>
                    <a:pt x="1035" y="726"/>
                  </a:lnTo>
                  <a:lnTo>
                    <a:pt x="961" y="588"/>
                  </a:lnTo>
                  <a:lnTo>
                    <a:pt x="1046" y="502"/>
                  </a:lnTo>
                  <a:lnTo>
                    <a:pt x="1162" y="310"/>
                  </a:lnTo>
                  <a:lnTo>
                    <a:pt x="1105" y="251"/>
                  </a:lnTo>
                  <a:lnTo>
                    <a:pt x="1004" y="247"/>
                  </a:lnTo>
                  <a:lnTo>
                    <a:pt x="934" y="359"/>
                  </a:lnTo>
                  <a:lnTo>
                    <a:pt x="753" y="274"/>
                  </a:lnTo>
                  <a:lnTo>
                    <a:pt x="514" y="282"/>
                  </a:lnTo>
                  <a:lnTo>
                    <a:pt x="367" y="213"/>
                  </a:lnTo>
                  <a:lnTo>
                    <a:pt x="208" y="0"/>
                  </a:lnTo>
                  <a:lnTo>
                    <a:pt x="61" y="44"/>
                  </a:lnTo>
                  <a:close/>
                </a:path>
              </a:pathLst>
            </a:custGeom>
            <a:solidFill>
              <a:srgbClr val="FFB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11" name="Freeform 17">
              <a:extLst>
                <a:ext uri="{FF2B5EF4-FFF2-40B4-BE49-F238E27FC236}">
                  <a16:creationId xmlns:a16="http://schemas.microsoft.com/office/drawing/2014/main" id="{5394284A-06A5-E2B1-DBAF-6580E646234F}"/>
                </a:ext>
              </a:extLst>
            </p:cNvPr>
            <p:cNvSpPr>
              <a:spLocks/>
            </p:cNvSpPr>
            <p:nvPr/>
          </p:nvSpPr>
          <p:spPr bwMode="auto">
            <a:xfrm>
              <a:off x="922" y="2915"/>
              <a:ext cx="670" cy="753"/>
            </a:xfrm>
            <a:custGeom>
              <a:avLst/>
              <a:gdLst>
                <a:gd name="T0" fmla="*/ 0 w 1646"/>
                <a:gd name="T1" fmla="*/ 45 h 1812"/>
                <a:gd name="T2" fmla="*/ 4 w 1646"/>
                <a:gd name="T3" fmla="*/ 37 h 1812"/>
                <a:gd name="T4" fmla="*/ 7 w 1646"/>
                <a:gd name="T5" fmla="*/ 28 h 1812"/>
                <a:gd name="T6" fmla="*/ 11 w 1646"/>
                <a:gd name="T7" fmla="*/ 11 h 1812"/>
                <a:gd name="T8" fmla="*/ 15 w 1646"/>
                <a:gd name="T9" fmla="*/ 6 h 1812"/>
                <a:gd name="T10" fmla="*/ 20 w 1646"/>
                <a:gd name="T11" fmla="*/ 2 h 1812"/>
                <a:gd name="T12" fmla="*/ 23 w 1646"/>
                <a:gd name="T13" fmla="*/ 2 h 1812"/>
                <a:gd name="T14" fmla="*/ 27 w 1646"/>
                <a:gd name="T15" fmla="*/ 0 h 1812"/>
                <a:gd name="T16" fmla="*/ 30 w 1646"/>
                <a:gd name="T17" fmla="*/ 0 h 1812"/>
                <a:gd name="T18" fmla="*/ 34 w 1646"/>
                <a:gd name="T19" fmla="*/ 1 h 1812"/>
                <a:gd name="T20" fmla="*/ 39 w 1646"/>
                <a:gd name="T21" fmla="*/ 5 h 1812"/>
                <a:gd name="T22" fmla="*/ 42 w 1646"/>
                <a:gd name="T23" fmla="*/ 9 h 1812"/>
                <a:gd name="T24" fmla="*/ 44 w 1646"/>
                <a:gd name="T25" fmla="*/ 15 h 1812"/>
                <a:gd name="T26" fmla="*/ 45 w 1646"/>
                <a:gd name="T27" fmla="*/ 32 h 1812"/>
                <a:gd name="T28" fmla="*/ 45 w 1646"/>
                <a:gd name="T29" fmla="*/ 41 h 1812"/>
                <a:gd name="T30" fmla="*/ 43 w 1646"/>
                <a:gd name="T31" fmla="*/ 54 h 1812"/>
                <a:gd name="T32" fmla="*/ 36 w 1646"/>
                <a:gd name="T33" fmla="*/ 48 h 1812"/>
                <a:gd name="T34" fmla="*/ 32 w 1646"/>
                <a:gd name="T35" fmla="*/ 42 h 1812"/>
                <a:gd name="T36" fmla="*/ 15 w 1646"/>
                <a:gd name="T37" fmla="*/ 43 h 1812"/>
                <a:gd name="T38" fmla="*/ 11 w 1646"/>
                <a:gd name="T39" fmla="*/ 41 h 1812"/>
                <a:gd name="T40" fmla="*/ 10 w 1646"/>
                <a:gd name="T41" fmla="*/ 40 h 1812"/>
                <a:gd name="T42" fmla="*/ 8 w 1646"/>
                <a:gd name="T43" fmla="*/ 42 h 1812"/>
                <a:gd name="T44" fmla="*/ 2 w 1646"/>
                <a:gd name="T45" fmla="*/ 45 h 1812"/>
                <a:gd name="T46" fmla="*/ 0 w 1646"/>
                <a:gd name="T47" fmla="*/ 45 h 1812"/>
                <a:gd name="T48" fmla="*/ 0 w 1646"/>
                <a:gd name="T49" fmla="*/ 45 h 181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46"/>
                <a:gd name="T76" fmla="*/ 0 h 1812"/>
                <a:gd name="T77" fmla="*/ 1646 w 1646"/>
                <a:gd name="T78" fmla="*/ 1812 h 181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46" h="1812">
                  <a:moveTo>
                    <a:pt x="0" y="1498"/>
                  </a:moveTo>
                  <a:lnTo>
                    <a:pt x="152" y="1258"/>
                  </a:lnTo>
                  <a:lnTo>
                    <a:pt x="254" y="935"/>
                  </a:lnTo>
                  <a:lnTo>
                    <a:pt x="420" y="376"/>
                  </a:lnTo>
                  <a:lnTo>
                    <a:pt x="545" y="196"/>
                  </a:lnTo>
                  <a:lnTo>
                    <a:pt x="718" y="83"/>
                  </a:lnTo>
                  <a:lnTo>
                    <a:pt x="831" y="83"/>
                  </a:lnTo>
                  <a:lnTo>
                    <a:pt x="986" y="3"/>
                  </a:lnTo>
                  <a:lnTo>
                    <a:pt x="1102" y="0"/>
                  </a:lnTo>
                  <a:lnTo>
                    <a:pt x="1243" y="47"/>
                  </a:lnTo>
                  <a:lnTo>
                    <a:pt x="1409" y="156"/>
                  </a:lnTo>
                  <a:lnTo>
                    <a:pt x="1521" y="292"/>
                  </a:lnTo>
                  <a:lnTo>
                    <a:pt x="1587" y="502"/>
                  </a:lnTo>
                  <a:lnTo>
                    <a:pt x="1644" y="1081"/>
                  </a:lnTo>
                  <a:lnTo>
                    <a:pt x="1646" y="1382"/>
                  </a:lnTo>
                  <a:lnTo>
                    <a:pt x="1564" y="1812"/>
                  </a:lnTo>
                  <a:lnTo>
                    <a:pt x="1298" y="1619"/>
                  </a:lnTo>
                  <a:lnTo>
                    <a:pt x="1180" y="1395"/>
                  </a:lnTo>
                  <a:lnTo>
                    <a:pt x="562" y="1445"/>
                  </a:lnTo>
                  <a:lnTo>
                    <a:pt x="393" y="1382"/>
                  </a:lnTo>
                  <a:lnTo>
                    <a:pt x="361" y="1344"/>
                  </a:lnTo>
                  <a:lnTo>
                    <a:pt x="281" y="1418"/>
                  </a:lnTo>
                  <a:lnTo>
                    <a:pt x="78" y="1500"/>
                  </a:lnTo>
                  <a:lnTo>
                    <a:pt x="0" y="1498"/>
                  </a:lnTo>
                  <a:close/>
                </a:path>
              </a:pathLst>
            </a:custGeom>
            <a:solidFill>
              <a:srgbClr val="E5DB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12" name="Freeform 18">
              <a:extLst>
                <a:ext uri="{FF2B5EF4-FFF2-40B4-BE49-F238E27FC236}">
                  <a16:creationId xmlns:a16="http://schemas.microsoft.com/office/drawing/2014/main" id="{FD2D6D10-B696-70AC-19CB-4BEEE2513860}"/>
                </a:ext>
              </a:extLst>
            </p:cNvPr>
            <p:cNvSpPr>
              <a:spLocks/>
            </p:cNvSpPr>
            <p:nvPr/>
          </p:nvSpPr>
          <p:spPr bwMode="auto">
            <a:xfrm>
              <a:off x="1144" y="3029"/>
              <a:ext cx="373" cy="646"/>
            </a:xfrm>
            <a:custGeom>
              <a:avLst/>
              <a:gdLst>
                <a:gd name="T0" fmla="*/ 11 w 917"/>
                <a:gd name="T1" fmla="*/ 0 h 1554"/>
                <a:gd name="T2" fmla="*/ 10 w 917"/>
                <a:gd name="T3" fmla="*/ 1 h 1554"/>
                <a:gd name="T4" fmla="*/ 8 w 917"/>
                <a:gd name="T5" fmla="*/ 2 h 1554"/>
                <a:gd name="T6" fmla="*/ 3 w 917"/>
                <a:gd name="T7" fmla="*/ 12 h 1554"/>
                <a:gd name="T8" fmla="*/ 0 w 917"/>
                <a:gd name="T9" fmla="*/ 25 h 1554"/>
                <a:gd name="T10" fmla="*/ 0 w 917"/>
                <a:gd name="T11" fmla="*/ 33 h 1554"/>
                <a:gd name="T12" fmla="*/ 3 w 917"/>
                <a:gd name="T13" fmla="*/ 39 h 1554"/>
                <a:gd name="T14" fmla="*/ 7 w 917"/>
                <a:gd name="T15" fmla="*/ 47 h 1554"/>
                <a:gd name="T16" fmla="*/ 8 w 917"/>
                <a:gd name="T17" fmla="*/ 46 h 1554"/>
                <a:gd name="T18" fmla="*/ 13 w 917"/>
                <a:gd name="T19" fmla="*/ 42 h 1554"/>
                <a:gd name="T20" fmla="*/ 17 w 917"/>
                <a:gd name="T21" fmla="*/ 36 h 1554"/>
                <a:gd name="T22" fmla="*/ 20 w 917"/>
                <a:gd name="T23" fmla="*/ 33 h 1554"/>
                <a:gd name="T24" fmla="*/ 23 w 917"/>
                <a:gd name="T25" fmla="*/ 27 h 1554"/>
                <a:gd name="T26" fmla="*/ 25 w 917"/>
                <a:gd name="T27" fmla="*/ 17 h 1554"/>
                <a:gd name="T28" fmla="*/ 24 w 917"/>
                <a:gd name="T29" fmla="*/ 12 h 1554"/>
                <a:gd name="T30" fmla="*/ 24 w 917"/>
                <a:gd name="T31" fmla="*/ 10 h 1554"/>
                <a:gd name="T32" fmla="*/ 22 w 917"/>
                <a:gd name="T33" fmla="*/ 11 h 1554"/>
                <a:gd name="T34" fmla="*/ 20 w 917"/>
                <a:gd name="T35" fmla="*/ 10 h 1554"/>
                <a:gd name="T36" fmla="*/ 17 w 917"/>
                <a:gd name="T37" fmla="*/ 1 h 1554"/>
                <a:gd name="T38" fmla="*/ 11 w 917"/>
                <a:gd name="T39" fmla="*/ 0 h 1554"/>
                <a:gd name="T40" fmla="*/ 11 w 917"/>
                <a:gd name="T41" fmla="*/ 0 h 15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17"/>
                <a:gd name="T64" fmla="*/ 0 h 1554"/>
                <a:gd name="T65" fmla="*/ 917 w 917"/>
                <a:gd name="T66" fmla="*/ 1554 h 155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17" h="1554">
                  <a:moveTo>
                    <a:pt x="402" y="0"/>
                  </a:moveTo>
                  <a:lnTo>
                    <a:pt x="356" y="31"/>
                  </a:lnTo>
                  <a:lnTo>
                    <a:pt x="295" y="54"/>
                  </a:lnTo>
                  <a:lnTo>
                    <a:pt x="101" y="386"/>
                  </a:lnTo>
                  <a:lnTo>
                    <a:pt x="0" y="844"/>
                  </a:lnTo>
                  <a:lnTo>
                    <a:pt x="8" y="1103"/>
                  </a:lnTo>
                  <a:lnTo>
                    <a:pt x="111" y="1327"/>
                  </a:lnTo>
                  <a:lnTo>
                    <a:pt x="249" y="1554"/>
                  </a:lnTo>
                  <a:lnTo>
                    <a:pt x="295" y="1531"/>
                  </a:lnTo>
                  <a:lnTo>
                    <a:pt x="481" y="1396"/>
                  </a:lnTo>
                  <a:lnTo>
                    <a:pt x="622" y="1196"/>
                  </a:lnTo>
                  <a:lnTo>
                    <a:pt x="725" y="1095"/>
                  </a:lnTo>
                  <a:lnTo>
                    <a:pt x="843" y="898"/>
                  </a:lnTo>
                  <a:lnTo>
                    <a:pt x="917" y="569"/>
                  </a:lnTo>
                  <a:lnTo>
                    <a:pt x="896" y="409"/>
                  </a:lnTo>
                  <a:lnTo>
                    <a:pt x="865" y="339"/>
                  </a:lnTo>
                  <a:lnTo>
                    <a:pt x="820" y="373"/>
                  </a:lnTo>
                  <a:lnTo>
                    <a:pt x="717" y="329"/>
                  </a:lnTo>
                  <a:lnTo>
                    <a:pt x="611" y="36"/>
                  </a:lnTo>
                  <a:lnTo>
                    <a:pt x="402" y="0"/>
                  </a:lnTo>
                  <a:close/>
                </a:path>
              </a:pathLst>
            </a:custGeom>
            <a:solidFill>
              <a:srgbClr val="FFC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13" name="Freeform 19">
              <a:extLst>
                <a:ext uri="{FF2B5EF4-FFF2-40B4-BE49-F238E27FC236}">
                  <a16:creationId xmlns:a16="http://schemas.microsoft.com/office/drawing/2014/main" id="{59415042-7006-1568-9177-1FDE54CF8F45}"/>
                </a:ext>
              </a:extLst>
            </p:cNvPr>
            <p:cNvSpPr>
              <a:spLocks/>
            </p:cNvSpPr>
            <p:nvPr/>
          </p:nvSpPr>
          <p:spPr bwMode="auto">
            <a:xfrm>
              <a:off x="1414" y="3214"/>
              <a:ext cx="98" cy="76"/>
            </a:xfrm>
            <a:custGeom>
              <a:avLst/>
              <a:gdLst>
                <a:gd name="T0" fmla="*/ 3 w 239"/>
                <a:gd name="T1" fmla="*/ 0 h 183"/>
                <a:gd name="T2" fmla="*/ 1 w 239"/>
                <a:gd name="T3" fmla="*/ 2 h 183"/>
                <a:gd name="T4" fmla="*/ 0 w 239"/>
                <a:gd name="T5" fmla="*/ 4 h 183"/>
                <a:gd name="T6" fmla="*/ 2 w 239"/>
                <a:gd name="T7" fmla="*/ 5 h 183"/>
                <a:gd name="T8" fmla="*/ 2 w 239"/>
                <a:gd name="T9" fmla="*/ 4 h 183"/>
                <a:gd name="T10" fmla="*/ 3 w 239"/>
                <a:gd name="T11" fmla="*/ 4 h 183"/>
                <a:gd name="T12" fmla="*/ 4 w 239"/>
                <a:gd name="T13" fmla="*/ 2 h 183"/>
                <a:gd name="T14" fmla="*/ 5 w 239"/>
                <a:gd name="T15" fmla="*/ 2 h 183"/>
                <a:gd name="T16" fmla="*/ 5 w 239"/>
                <a:gd name="T17" fmla="*/ 5 h 183"/>
                <a:gd name="T18" fmla="*/ 4 w 239"/>
                <a:gd name="T19" fmla="*/ 5 h 183"/>
                <a:gd name="T20" fmla="*/ 5 w 239"/>
                <a:gd name="T21" fmla="*/ 5 h 183"/>
                <a:gd name="T22" fmla="*/ 5 w 239"/>
                <a:gd name="T23" fmla="*/ 5 h 183"/>
                <a:gd name="T24" fmla="*/ 7 w 239"/>
                <a:gd name="T25" fmla="*/ 3 h 183"/>
                <a:gd name="T26" fmla="*/ 7 w 239"/>
                <a:gd name="T27" fmla="*/ 0 h 183"/>
                <a:gd name="T28" fmla="*/ 6 w 239"/>
                <a:gd name="T29" fmla="*/ 0 h 183"/>
                <a:gd name="T30" fmla="*/ 5 w 239"/>
                <a:gd name="T31" fmla="*/ 2 h 183"/>
                <a:gd name="T32" fmla="*/ 3 w 239"/>
                <a:gd name="T33" fmla="*/ 2 h 183"/>
                <a:gd name="T34" fmla="*/ 3 w 239"/>
                <a:gd name="T35" fmla="*/ 0 h 183"/>
                <a:gd name="T36" fmla="*/ 3 w 239"/>
                <a:gd name="T37" fmla="*/ 0 h 18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9"/>
                <a:gd name="T58" fmla="*/ 0 h 183"/>
                <a:gd name="T59" fmla="*/ 239 w 239"/>
                <a:gd name="T60" fmla="*/ 183 h 18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9" h="183">
                  <a:moveTo>
                    <a:pt x="103" y="8"/>
                  </a:moveTo>
                  <a:lnTo>
                    <a:pt x="27" y="63"/>
                  </a:lnTo>
                  <a:lnTo>
                    <a:pt x="0" y="133"/>
                  </a:lnTo>
                  <a:lnTo>
                    <a:pt x="63" y="173"/>
                  </a:lnTo>
                  <a:lnTo>
                    <a:pt x="61" y="124"/>
                  </a:lnTo>
                  <a:lnTo>
                    <a:pt x="99" y="133"/>
                  </a:lnTo>
                  <a:lnTo>
                    <a:pt x="125" y="88"/>
                  </a:lnTo>
                  <a:lnTo>
                    <a:pt x="165" y="88"/>
                  </a:lnTo>
                  <a:lnTo>
                    <a:pt x="165" y="150"/>
                  </a:lnTo>
                  <a:lnTo>
                    <a:pt x="125" y="173"/>
                  </a:lnTo>
                  <a:lnTo>
                    <a:pt x="156" y="183"/>
                  </a:lnTo>
                  <a:lnTo>
                    <a:pt x="192" y="177"/>
                  </a:lnTo>
                  <a:lnTo>
                    <a:pt x="239" y="103"/>
                  </a:lnTo>
                  <a:lnTo>
                    <a:pt x="239" y="14"/>
                  </a:lnTo>
                  <a:lnTo>
                    <a:pt x="219" y="0"/>
                  </a:lnTo>
                  <a:lnTo>
                    <a:pt x="177" y="67"/>
                  </a:lnTo>
                  <a:lnTo>
                    <a:pt x="103" y="53"/>
                  </a:lnTo>
                  <a:lnTo>
                    <a:pt x="103" y="8"/>
                  </a:lnTo>
                  <a:close/>
                </a:path>
              </a:pathLst>
            </a:custGeom>
            <a:solidFill>
              <a:srgbClr val="FFB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14" name="Freeform 20">
              <a:extLst>
                <a:ext uri="{FF2B5EF4-FFF2-40B4-BE49-F238E27FC236}">
                  <a16:creationId xmlns:a16="http://schemas.microsoft.com/office/drawing/2014/main" id="{F0C5C24A-A975-2E07-80DB-FA23B6AB98B8}"/>
                </a:ext>
              </a:extLst>
            </p:cNvPr>
            <p:cNvSpPr>
              <a:spLocks/>
            </p:cNvSpPr>
            <p:nvPr/>
          </p:nvSpPr>
          <p:spPr bwMode="auto">
            <a:xfrm>
              <a:off x="1349" y="3266"/>
              <a:ext cx="83" cy="109"/>
            </a:xfrm>
            <a:custGeom>
              <a:avLst/>
              <a:gdLst>
                <a:gd name="T0" fmla="*/ 5 w 206"/>
                <a:gd name="T1" fmla="*/ 0 h 262"/>
                <a:gd name="T2" fmla="*/ 5 w 206"/>
                <a:gd name="T3" fmla="*/ 4 h 262"/>
                <a:gd name="T4" fmla="*/ 5 w 206"/>
                <a:gd name="T5" fmla="*/ 5 h 262"/>
                <a:gd name="T6" fmla="*/ 5 w 206"/>
                <a:gd name="T7" fmla="*/ 7 h 262"/>
                <a:gd name="T8" fmla="*/ 3 w 206"/>
                <a:gd name="T9" fmla="*/ 8 h 262"/>
                <a:gd name="T10" fmla="*/ 1 w 206"/>
                <a:gd name="T11" fmla="*/ 6 h 262"/>
                <a:gd name="T12" fmla="*/ 0 w 206"/>
                <a:gd name="T13" fmla="*/ 6 h 262"/>
                <a:gd name="T14" fmla="*/ 0 w 206"/>
                <a:gd name="T15" fmla="*/ 5 h 262"/>
                <a:gd name="T16" fmla="*/ 1 w 206"/>
                <a:gd name="T17" fmla="*/ 5 h 262"/>
                <a:gd name="T18" fmla="*/ 2 w 206"/>
                <a:gd name="T19" fmla="*/ 6 h 262"/>
                <a:gd name="T20" fmla="*/ 4 w 206"/>
                <a:gd name="T21" fmla="*/ 7 h 262"/>
                <a:gd name="T22" fmla="*/ 5 w 206"/>
                <a:gd name="T23" fmla="*/ 5 h 262"/>
                <a:gd name="T24" fmla="*/ 4 w 206"/>
                <a:gd name="T25" fmla="*/ 3 h 262"/>
                <a:gd name="T26" fmla="*/ 4 w 206"/>
                <a:gd name="T27" fmla="*/ 1 h 262"/>
                <a:gd name="T28" fmla="*/ 4 w 206"/>
                <a:gd name="T29" fmla="*/ 0 h 262"/>
                <a:gd name="T30" fmla="*/ 5 w 206"/>
                <a:gd name="T31" fmla="*/ 0 h 262"/>
                <a:gd name="T32" fmla="*/ 5 w 206"/>
                <a:gd name="T33" fmla="*/ 0 h 2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6"/>
                <a:gd name="T52" fmla="*/ 0 h 262"/>
                <a:gd name="T53" fmla="*/ 206 w 206"/>
                <a:gd name="T54" fmla="*/ 262 h 26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6" h="262">
                  <a:moveTo>
                    <a:pt x="185" y="6"/>
                  </a:moveTo>
                  <a:lnTo>
                    <a:pt x="185" y="133"/>
                  </a:lnTo>
                  <a:lnTo>
                    <a:pt x="206" y="182"/>
                  </a:lnTo>
                  <a:lnTo>
                    <a:pt x="181" y="218"/>
                  </a:lnTo>
                  <a:lnTo>
                    <a:pt x="122" y="262"/>
                  </a:lnTo>
                  <a:lnTo>
                    <a:pt x="40" y="209"/>
                  </a:lnTo>
                  <a:lnTo>
                    <a:pt x="16" y="205"/>
                  </a:lnTo>
                  <a:lnTo>
                    <a:pt x="0" y="169"/>
                  </a:lnTo>
                  <a:lnTo>
                    <a:pt x="40" y="179"/>
                  </a:lnTo>
                  <a:lnTo>
                    <a:pt x="95" y="215"/>
                  </a:lnTo>
                  <a:lnTo>
                    <a:pt x="135" y="218"/>
                  </a:lnTo>
                  <a:lnTo>
                    <a:pt x="179" y="179"/>
                  </a:lnTo>
                  <a:lnTo>
                    <a:pt x="149" y="95"/>
                  </a:lnTo>
                  <a:lnTo>
                    <a:pt x="152" y="45"/>
                  </a:lnTo>
                  <a:lnTo>
                    <a:pt x="166" y="0"/>
                  </a:lnTo>
                  <a:lnTo>
                    <a:pt x="185" y="6"/>
                  </a:lnTo>
                  <a:close/>
                </a:path>
              </a:pathLst>
            </a:custGeom>
            <a:solidFill>
              <a:srgbClr val="FFB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15" name="Freeform 21">
              <a:extLst>
                <a:ext uri="{FF2B5EF4-FFF2-40B4-BE49-F238E27FC236}">
                  <a16:creationId xmlns:a16="http://schemas.microsoft.com/office/drawing/2014/main" id="{884F4CD0-CB2A-F09E-D12E-39D54867157B}"/>
                </a:ext>
              </a:extLst>
            </p:cNvPr>
            <p:cNvSpPr>
              <a:spLocks/>
            </p:cNvSpPr>
            <p:nvPr/>
          </p:nvSpPr>
          <p:spPr bwMode="auto">
            <a:xfrm>
              <a:off x="1255" y="3181"/>
              <a:ext cx="110" cy="87"/>
            </a:xfrm>
            <a:custGeom>
              <a:avLst/>
              <a:gdLst>
                <a:gd name="T0" fmla="*/ 1 w 270"/>
                <a:gd name="T1" fmla="*/ 0 h 210"/>
                <a:gd name="T2" fmla="*/ 1 w 270"/>
                <a:gd name="T3" fmla="*/ 2 h 210"/>
                <a:gd name="T4" fmla="*/ 3 w 270"/>
                <a:gd name="T5" fmla="*/ 3 h 210"/>
                <a:gd name="T6" fmla="*/ 3 w 270"/>
                <a:gd name="T7" fmla="*/ 4 h 210"/>
                <a:gd name="T8" fmla="*/ 5 w 270"/>
                <a:gd name="T9" fmla="*/ 4 h 210"/>
                <a:gd name="T10" fmla="*/ 5 w 270"/>
                <a:gd name="T11" fmla="*/ 3 h 210"/>
                <a:gd name="T12" fmla="*/ 3 w 270"/>
                <a:gd name="T13" fmla="*/ 0 h 210"/>
                <a:gd name="T14" fmla="*/ 7 w 270"/>
                <a:gd name="T15" fmla="*/ 2 h 210"/>
                <a:gd name="T16" fmla="*/ 7 w 270"/>
                <a:gd name="T17" fmla="*/ 5 h 210"/>
                <a:gd name="T18" fmla="*/ 6 w 270"/>
                <a:gd name="T19" fmla="*/ 6 h 210"/>
                <a:gd name="T20" fmla="*/ 6 w 270"/>
                <a:gd name="T21" fmla="*/ 5 h 210"/>
                <a:gd name="T22" fmla="*/ 5 w 270"/>
                <a:gd name="T23" fmla="*/ 5 h 210"/>
                <a:gd name="T24" fmla="*/ 3 w 270"/>
                <a:gd name="T25" fmla="*/ 5 h 210"/>
                <a:gd name="T26" fmla="*/ 2 w 270"/>
                <a:gd name="T27" fmla="*/ 4 h 210"/>
                <a:gd name="T28" fmla="*/ 2 w 270"/>
                <a:gd name="T29" fmla="*/ 3 h 210"/>
                <a:gd name="T30" fmla="*/ 0 w 270"/>
                <a:gd name="T31" fmla="*/ 2 h 210"/>
                <a:gd name="T32" fmla="*/ 0 w 270"/>
                <a:gd name="T33" fmla="*/ 1 h 210"/>
                <a:gd name="T34" fmla="*/ 1 w 270"/>
                <a:gd name="T35" fmla="*/ 0 h 210"/>
                <a:gd name="T36" fmla="*/ 1 w 270"/>
                <a:gd name="T37" fmla="*/ 0 h 2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0"/>
                <a:gd name="T58" fmla="*/ 0 h 210"/>
                <a:gd name="T59" fmla="*/ 270 w 270"/>
                <a:gd name="T60" fmla="*/ 210 h 21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0" h="210">
                  <a:moveTo>
                    <a:pt x="27" y="14"/>
                  </a:moveTo>
                  <a:lnTo>
                    <a:pt x="44" y="61"/>
                  </a:lnTo>
                  <a:lnTo>
                    <a:pt x="101" y="97"/>
                  </a:lnTo>
                  <a:lnTo>
                    <a:pt x="116" y="133"/>
                  </a:lnTo>
                  <a:lnTo>
                    <a:pt x="183" y="133"/>
                  </a:lnTo>
                  <a:lnTo>
                    <a:pt x="183" y="97"/>
                  </a:lnTo>
                  <a:lnTo>
                    <a:pt x="116" y="0"/>
                  </a:lnTo>
                  <a:lnTo>
                    <a:pt x="232" y="54"/>
                  </a:lnTo>
                  <a:lnTo>
                    <a:pt x="270" y="156"/>
                  </a:lnTo>
                  <a:lnTo>
                    <a:pt x="223" y="210"/>
                  </a:lnTo>
                  <a:lnTo>
                    <a:pt x="206" y="173"/>
                  </a:lnTo>
                  <a:lnTo>
                    <a:pt x="183" y="156"/>
                  </a:lnTo>
                  <a:lnTo>
                    <a:pt x="101" y="156"/>
                  </a:lnTo>
                  <a:lnTo>
                    <a:pt x="71" y="133"/>
                  </a:lnTo>
                  <a:lnTo>
                    <a:pt x="71" y="111"/>
                  </a:lnTo>
                  <a:lnTo>
                    <a:pt x="8" y="76"/>
                  </a:lnTo>
                  <a:lnTo>
                    <a:pt x="0" y="35"/>
                  </a:lnTo>
                  <a:lnTo>
                    <a:pt x="27" y="14"/>
                  </a:lnTo>
                  <a:close/>
                </a:path>
              </a:pathLst>
            </a:custGeom>
            <a:solidFill>
              <a:srgbClr val="FFB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16" name="Freeform 22">
              <a:extLst>
                <a:ext uri="{FF2B5EF4-FFF2-40B4-BE49-F238E27FC236}">
                  <a16:creationId xmlns:a16="http://schemas.microsoft.com/office/drawing/2014/main" id="{33A2BBAE-8649-90E7-0C96-F1F1E10E17D6}"/>
                </a:ext>
              </a:extLst>
            </p:cNvPr>
            <p:cNvSpPr>
              <a:spLocks/>
            </p:cNvSpPr>
            <p:nvPr/>
          </p:nvSpPr>
          <p:spPr bwMode="auto">
            <a:xfrm>
              <a:off x="1260" y="3222"/>
              <a:ext cx="75" cy="51"/>
            </a:xfrm>
            <a:custGeom>
              <a:avLst/>
              <a:gdLst>
                <a:gd name="T0" fmla="*/ 0 w 182"/>
                <a:gd name="T1" fmla="*/ 0 h 126"/>
                <a:gd name="T2" fmla="*/ 0 w 182"/>
                <a:gd name="T3" fmla="*/ 2 h 126"/>
                <a:gd name="T4" fmla="*/ 2 w 182"/>
                <a:gd name="T5" fmla="*/ 3 h 126"/>
                <a:gd name="T6" fmla="*/ 3 w 182"/>
                <a:gd name="T7" fmla="*/ 4 h 126"/>
                <a:gd name="T8" fmla="*/ 5 w 182"/>
                <a:gd name="T9" fmla="*/ 2 h 126"/>
                <a:gd name="T10" fmla="*/ 5 w 182"/>
                <a:gd name="T11" fmla="*/ 2 h 126"/>
                <a:gd name="T12" fmla="*/ 0 w 182"/>
                <a:gd name="T13" fmla="*/ 0 h 126"/>
                <a:gd name="T14" fmla="*/ 0 w 182"/>
                <a:gd name="T15" fmla="*/ 0 h 126"/>
                <a:gd name="T16" fmla="*/ 0 60000 65536"/>
                <a:gd name="T17" fmla="*/ 0 60000 65536"/>
                <a:gd name="T18" fmla="*/ 0 60000 65536"/>
                <a:gd name="T19" fmla="*/ 0 60000 65536"/>
                <a:gd name="T20" fmla="*/ 0 60000 65536"/>
                <a:gd name="T21" fmla="*/ 0 60000 65536"/>
                <a:gd name="T22" fmla="*/ 0 60000 65536"/>
                <a:gd name="T23" fmla="*/ 0 60000 65536"/>
                <a:gd name="T24" fmla="*/ 0 w 182"/>
                <a:gd name="T25" fmla="*/ 0 h 126"/>
                <a:gd name="T26" fmla="*/ 182 w 182"/>
                <a:gd name="T27" fmla="*/ 126 h 1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2" h="126">
                  <a:moveTo>
                    <a:pt x="17" y="0"/>
                  </a:moveTo>
                  <a:lnTo>
                    <a:pt x="0" y="54"/>
                  </a:lnTo>
                  <a:lnTo>
                    <a:pt x="60" y="109"/>
                  </a:lnTo>
                  <a:lnTo>
                    <a:pt x="116" y="126"/>
                  </a:lnTo>
                  <a:lnTo>
                    <a:pt x="182" y="82"/>
                  </a:lnTo>
                  <a:lnTo>
                    <a:pt x="167" y="76"/>
                  </a:lnTo>
                  <a:lnTo>
                    <a:pt x="17" y="0"/>
                  </a:lnTo>
                  <a:close/>
                </a:path>
              </a:pathLst>
            </a:custGeom>
            <a:solidFill>
              <a:srgbClr val="FFB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17" name="Freeform 23">
              <a:extLst>
                <a:ext uri="{FF2B5EF4-FFF2-40B4-BE49-F238E27FC236}">
                  <a16:creationId xmlns:a16="http://schemas.microsoft.com/office/drawing/2014/main" id="{D5CEA5A6-15A1-BFE0-C5BB-FACA40AB7650}"/>
                </a:ext>
              </a:extLst>
            </p:cNvPr>
            <p:cNvSpPr>
              <a:spLocks/>
            </p:cNvSpPr>
            <p:nvPr/>
          </p:nvSpPr>
          <p:spPr bwMode="auto">
            <a:xfrm>
              <a:off x="1147" y="3296"/>
              <a:ext cx="40" cy="84"/>
            </a:xfrm>
            <a:custGeom>
              <a:avLst/>
              <a:gdLst>
                <a:gd name="T0" fmla="*/ 2 w 97"/>
                <a:gd name="T1" fmla="*/ 0 h 201"/>
                <a:gd name="T2" fmla="*/ 3 w 97"/>
                <a:gd name="T3" fmla="*/ 2 h 201"/>
                <a:gd name="T4" fmla="*/ 3 w 97"/>
                <a:gd name="T5" fmla="*/ 6 h 201"/>
                <a:gd name="T6" fmla="*/ 0 w 97"/>
                <a:gd name="T7" fmla="*/ 5 h 201"/>
                <a:gd name="T8" fmla="*/ 0 w 97"/>
                <a:gd name="T9" fmla="*/ 0 h 201"/>
                <a:gd name="T10" fmla="*/ 2 w 97"/>
                <a:gd name="T11" fmla="*/ 0 h 201"/>
                <a:gd name="T12" fmla="*/ 2 w 97"/>
                <a:gd name="T13" fmla="*/ 0 h 201"/>
                <a:gd name="T14" fmla="*/ 0 60000 65536"/>
                <a:gd name="T15" fmla="*/ 0 60000 65536"/>
                <a:gd name="T16" fmla="*/ 0 60000 65536"/>
                <a:gd name="T17" fmla="*/ 0 60000 65536"/>
                <a:gd name="T18" fmla="*/ 0 60000 65536"/>
                <a:gd name="T19" fmla="*/ 0 60000 65536"/>
                <a:gd name="T20" fmla="*/ 0 60000 65536"/>
                <a:gd name="T21" fmla="*/ 0 w 97"/>
                <a:gd name="T22" fmla="*/ 0 h 201"/>
                <a:gd name="T23" fmla="*/ 97 w 97"/>
                <a:gd name="T24" fmla="*/ 201 h 2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201">
                  <a:moveTo>
                    <a:pt x="80" y="0"/>
                  </a:moveTo>
                  <a:lnTo>
                    <a:pt x="97" y="76"/>
                  </a:lnTo>
                  <a:lnTo>
                    <a:pt x="97" y="201"/>
                  </a:lnTo>
                  <a:lnTo>
                    <a:pt x="11" y="154"/>
                  </a:lnTo>
                  <a:lnTo>
                    <a:pt x="0" y="15"/>
                  </a:lnTo>
                  <a:lnTo>
                    <a:pt x="80" y="0"/>
                  </a:lnTo>
                  <a:close/>
                </a:path>
              </a:pathLst>
            </a:custGeom>
            <a:solidFill>
              <a:srgbClr val="FFCC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18" name="Freeform 24">
              <a:extLst>
                <a:ext uri="{FF2B5EF4-FFF2-40B4-BE49-F238E27FC236}">
                  <a16:creationId xmlns:a16="http://schemas.microsoft.com/office/drawing/2014/main" id="{AD4C846B-8285-7C98-7888-A91A860BC54D}"/>
                </a:ext>
              </a:extLst>
            </p:cNvPr>
            <p:cNvSpPr>
              <a:spLocks/>
            </p:cNvSpPr>
            <p:nvPr/>
          </p:nvSpPr>
          <p:spPr bwMode="auto">
            <a:xfrm>
              <a:off x="1326" y="3400"/>
              <a:ext cx="86" cy="30"/>
            </a:xfrm>
            <a:custGeom>
              <a:avLst/>
              <a:gdLst>
                <a:gd name="T0" fmla="*/ 5 w 211"/>
                <a:gd name="T1" fmla="*/ 2 h 72"/>
                <a:gd name="T2" fmla="*/ 4 w 211"/>
                <a:gd name="T3" fmla="*/ 2 h 72"/>
                <a:gd name="T4" fmla="*/ 2 w 211"/>
                <a:gd name="T5" fmla="*/ 2 h 72"/>
                <a:gd name="T6" fmla="*/ 1 w 211"/>
                <a:gd name="T7" fmla="*/ 1 h 72"/>
                <a:gd name="T8" fmla="*/ 0 w 211"/>
                <a:gd name="T9" fmla="*/ 0 h 72"/>
                <a:gd name="T10" fmla="*/ 2 w 211"/>
                <a:gd name="T11" fmla="*/ 0 h 72"/>
                <a:gd name="T12" fmla="*/ 4 w 211"/>
                <a:gd name="T13" fmla="*/ 1 h 72"/>
                <a:gd name="T14" fmla="*/ 5 w 211"/>
                <a:gd name="T15" fmla="*/ 1 h 72"/>
                <a:gd name="T16" fmla="*/ 6 w 211"/>
                <a:gd name="T17" fmla="*/ 1 h 72"/>
                <a:gd name="T18" fmla="*/ 5 w 211"/>
                <a:gd name="T19" fmla="*/ 2 h 72"/>
                <a:gd name="T20" fmla="*/ 5 w 211"/>
                <a:gd name="T21" fmla="*/ 2 h 7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1"/>
                <a:gd name="T34" fmla="*/ 0 h 72"/>
                <a:gd name="T35" fmla="*/ 211 w 211"/>
                <a:gd name="T36" fmla="*/ 72 h 7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1" h="72">
                  <a:moveTo>
                    <a:pt x="198" y="55"/>
                  </a:moveTo>
                  <a:lnTo>
                    <a:pt x="164" y="72"/>
                  </a:lnTo>
                  <a:lnTo>
                    <a:pt x="93" y="68"/>
                  </a:lnTo>
                  <a:lnTo>
                    <a:pt x="38" y="42"/>
                  </a:lnTo>
                  <a:lnTo>
                    <a:pt x="0" y="0"/>
                  </a:lnTo>
                  <a:lnTo>
                    <a:pt x="84" y="8"/>
                  </a:lnTo>
                  <a:lnTo>
                    <a:pt x="141" y="27"/>
                  </a:lnTo>
                  <a:lnTo>
                    <a:pt x="202" y="23"/>
                  </a:lnTo>
                  <a:lnTo>
                    <a:pt x="211" y="36"/>
                  </a:lnTo>
                  <a:lnTo>
                    <a:pt x="198" y="55"/>
                  </a:lnTo>
                  <a:close/>
                </a:path>
              </a:pathLst>
            </a:custGeom>
            <a:solidFill>
              <a:srgbClr val="FF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19" name="Freeform 25">
              <a:extLst>
                <a:ext uri="{FF2B5EF4-FFF2-40B4-BE49-F238E27FC236}">
                  <a16:creationId xmlns:a16="http://schemas.microsoft.com/office/drawing/2014/main" id="{A2AAB8AA-61A5-2F63-8707-A6FB6BA2B1A2}"/>
                </a:ext>
              </a:extLst>
            </p:cNvPr>
            <p:cNvSpPr>
              <a:spLocks/>
            </p:cNvSpPr>
            <p:nvPr/>
          </p:nvSpPr>
          <p:spPr bwMode="auto">
            <a:xfrm>
              <a:off x="1446" y="3274"/>
              <a:ext cx="17" cy="12"/>
            </a:xfrm>
            <a:custGeom>
              <a:avLst/>
              <a:gdLst>
                <a:gd name="T0" fmla="*/ 1 w 40"/>
                <a:gd name="T1" fmla="*/ 1 h 28"/>
                <a:gd name="T2" fmla="*/ 0 w 40"/>
                <a:gd name="T3" fmla="*/ 1 h 28"/>
                <a:gd name="T4" fmla="*/ 0 w 40"/>
                <a:gd name="T5" fmla="*/ 0 h 28"/>
                <a:gd name="T6" fmla="*/ 1 w 40"/>
                <a:gd name="T7" fmla="*/ 0 h 28"/>
                <a:gd name="T8" fmla="*/ 1 w 40"/>
                <a:gd name="T9" fmla="*/ 1 h 28"/>
                <a:gd name="T10" fmla="*/ 1 w 40"/>
                <a:gd name="T11" fmla="*/ 1 h 28"/>
                <a:gd name="T12" fmla="*/ 0 60000 65536"/>
                <a:gd name="T13" fmla="*/ 0 60000 65536"/>
                <a:gd name="T14" fmla="*/ 0 60000 65536"/>
                <a:gd name="T15" fmla="*/ 0 60000 65536"/>
                <a:gd name="T16" fmla="*/ 0 60000 65536"/>
                <a:gd name="T17" fmla="*/ 0 60000 65536"/>
                <a:gd name="T18" fmla="*/ 0 w 40"/>
                <a:gd name="T19" fmla="*/ 0 h 28"/>
                <a:gd name="T20" fmla="*/ 40 w 40"/>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40" h="28">
                  <a:moveTo>
                    <a:pt x="40" y="28"/>
                  </a:moveTo>
                  <a:lnTo>
                    <a:pt x="11" y="21"/>
                  </a:lnTo>
                  <a:lnTo>
                    <a:pt x="0" y="0"/>
                  </a:lnTo>
                  <a:lnTo>
                    <a:pt x="30" y="0"/>
                  </a:lnTo>
                  <a:lnTo>
                    <a:pt x="4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20" name="Freeform 26">
              <a:extLst>
                <a:ext uri="{FF2B5EF4-FFF2-40B4-BE49-F238E27FC236}">
                  <a16:creationId xmlns:a16="http://schemas.microsoft.com/office/drawing/2014/main" id="{39A36D0F-841A-2D47-3661-6AD3D34A97EB}"/>
                </a:ext>
              </a:extLst>
            </p:cNvPr>
            <p:cNvSpPr>
              <a:spLocks/>
            </p:cNvSpPr>
            <p:nvPr/>
          </p:nvSpPr>
          <p:spPr bwMode="auto">
            <a:xfrm>
              <a:off x="1305" y="3244"/>
              <a:ext cx="32" cy="13"/>
            </a:xfrm>
            <a:custGeom>
              <a:avLst/>
              <a:gdLst>
                <a:gd name="T0" fmla="*/ 2 w 78"/>
                <a:gd name="T1" fmla="*/ 0 h 33"/>
                <a:gd name="T2" fmla="*/ 1 w 78"/>
                <a:gd name="T3" fmla="*/ 1 h 33"/>
                <a:gd name="T4" fmla="*/ 1 w 78"/>
                <a:gd name="T5" fmla="*/ 1 h 33"/>
                <a:gd name="T6" fmla="*/ 0 w 78"/>
                <a:gd name="T7" fmla="*/ 1 h 33"/>
                <a:gd name="T8" fmla="*/ 0 w 78"/>
                <a:gd name="T9" fmla="*/ 0 h 33"/>
                <a:gd name="T10" fmla="*/ 2 w 78"/>
                <a:gd name="T11" fmla="*/ 0 h 33"/>
                <a:gd name="T12" fmla="*/ 2 w 78"/>
                <a:gd name="T13" fmla="*/ 0 h 33"/>
                <a:gd name="T14" fmla="*/ 2 w 78"/>
                <a:gd name="T15" fmla="*/ 0 h 33"/>
                <a:gd name="T16" fmla="*/ 0 60000 65536"/>
                <a:gd name="T17" fmla="*/ 0 60000 65536"/>
                <a:gd name="T18" fmla="*/ 0 60000 65536"/>
                <a:gd name="T19" fmla="*/ 0 60000 65536"/>
                <a:gd name="T20" fmla="*/ 0 60000 65536"/>
                <a:gd name="T21" fmla="*/ 0 60000 65536"/>
                <a:gd name="T22" fmla="*/ 0 60000 65536"/>
                <a:gd name="T23" fmla="*/ 0 60000 65536"/>
                <a:gd name="T24" fmla="*/ 0 w 78"/>
                <a:gd name="T25" fmla="*/ 0 h 33"/>
                <a:gd name="T26" fmla="*/ 78 w 78"/>
                <a:gd name="T27" fmla="*/ 33 h 3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8" h="33">
                  <a:moveTo>
                    <a:pt x="78" y="19"/>
                  </a:moveTo>
                  <a:lnTo>
                    <a:pt x="43" y="33"/>
                  </a:lnTo>
                  <a:lnTo>
                    <a:pt x="26" y="33"/>
                  </a:lnTo>
                  <a:lnTo>
                    <a:pt x="0" y="29"/>
                  </a:lnTo>
                  <a:lnTo>
                    <a:pt x="15" y="6"/>
                  </a:lnTo>
                  <a:lnTo>
                    <a:pt x="72" y="0"/>
                  </a:lnTo>
                  <a:lnTo>
                    <a:pt x="78"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21" name="Freeform 27">
              <a:extLst>
                <a:ext uri="{FF2B5EF4-FFF2-40B4-BE49-F238E27FC236}">
                  <a16:creationId xmlns:a16="http://schemas.microsoft.com/office/drawing/2014/main" id="{6945011C-A46E-9A72-DA5F-7355E2B4F243}"/>
                </a:ext>
              </a:extLst>
            </p:cNvPr>
            <p:cNvSpPr>
              <a:spLocks/>
            </p:cNvSpPr>
            <p:nvPr/>
          </p:nvSpPr>
          <p:spPr bwMode="auto">
            <a:xfrm>
              <a:off x="1348" y="3414"/>
              <a:ext cx="49" cy="10"/>
            </a:xfrm>
            <a:custGeom>
              <a:avLst/>
              <a:gdLst>
                <a:gd name="T0" fmla="*/ 0 w 122"/>
                <a:gd name="T1" fmla="*/ 0 h 27"/>
                <a:gd name="T2" fmla="*/ 2 w 122"/>
                <a:gd name="T3" fmla="*/ 0 h 27"/>
                <a:gd name="T4" fmla="*/ 3 w 122"/>
                <a:gd name="T5" fmla="*/ 0 h 27"/>
                <a:gd name="T6" fmla="*/ 2 w 122"/>
                <a:gd name="T7" fmla="*/ 0 h 27"/>
                <a:gd name="T8" fmla="*/ 1 w 122"/>
                <a:gd name="T9" fmla="*/ 0 h 27"/>
                <a:gd name="T10" fmla="*/ 0 w 122"/>
                <a:gd name="T11" fmla="*/ 0 h 27"/>
                <a:gd name="T12" fmla="*/ 0 w 122"/>
                <a:gd name="T13" fmla="*/ 0 h 27"/>
                <a:gd name="T14" fmla="*/ 0 w 122"/>
                <a:gd name="T15" fmla="*/ 0 h 27"/>
                <a:gd name="T16" fmla="*/ 0 60000 65536"/>
                <a:gd name="T17" fmla="*/ 0 60000 65536"/>
                <a:gd name="T18" fmla="*/ 0 60000 65536"/>
                <a:gd name="T19" fmla="*/ 0 60000 65536"/>
                <a:gd name="T20" fmla="*/ 0 60000 65536"/>
                <a:gd name="T21" fmla="*/ 0 60000 65536"/>
                <a:gd name="T22" fmla="*/ 0 60000 65536"/>
                <a:gd name="T23" fmla="*/ 0 60000 65536"/>
                <a:gd name="T24" fmla="*/ 0 w 122"/>
                <a:gd name="T25" fmla="*/ 0 h 27"/>
                <a:gd name="T26" fmla="*/ 122 w 122"/>
                <a:gd name="T27" fmla="*/ 27 h 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2" h="27">
                  <a:moveTo>
                    <a:pt x="0" y="6"/>
                  </a:moveTo>
                  <a:lnTo>
                    <a:pt x="84" y="27"/>
                  </a:lnTo>
                  <a:lnTo>
                    <a:pt x="122" y="14"/>
                  </a:lnTo>
                  <a:lnTo>
                    <a:pt x="86" y="16"/>
                  </a:lnTo>
                  <a:lnTo>
                    <a:pt x="42" y="2"/>
                  </a:lnTo>
                  <a:lnTo>
                    <a:pt x="21" y="0"/>
                  </a:lnTo>
                  <a:lnTo>
                    <a:pt x="0" y="6"/>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22" name="Freeform 28">
              <a:extLst>
                <a:ext uri="{FF2B5EF4-FFF2-40B4-BE49-F238E27FC236}">
                  <a16:creationId xmlns:a16="http://schemas.microsoft.com/office/drawing/2014/main" id="{128EFD9B-A4B0-C99A-98C6-1DDE3480F956}"/>
                </a:ext>
              </a:extLst>
            </p:cNvPr>
            <p:cNvSpPr>
              <a:spLocks/>
            </p:cNvSpPr>
            <p:nvPr/>
          </p:nvSpPr>
          <p:spPr bwMode="auto">
            <a:xfrm>
              <a:off x="982" y="2956"/>
              <a:ext cx="275" cy="545"/>
            </a:xfrm>
            <a:custGeom>
              <a:avLst/>
              <a:gdLst>
                <a:gd name="T0" fmla="*/ 0 w 677"/>
                <a:gd name="T1" fmla="*/ 39 h 1310"/>
                <a:gd name="T2" fmla="*/ 3 w 677"/>
                <a:gd name="T3" fmla="*/ 35 h 1310"/>
                <a:gd name="T4" fmla="*/ 9 w 677"/>
                <a:gd name="T5" fmla="*/ 19 h 1310"/>
                <a:gd name="T6" fmla="*/ 13 w 677"/>
                <a:gd name="T7" fmla="*/ 12 h 1310"/>
                <a:gd name="T8" fmla="*/ 9 w 677"/>
                <a:gd name="T9" fmla="*/ 15 h 1310"/>
                <a:gd name="T10" fmla="*/ 13 w 677"/>
                <a:gd name="T11" fmla="*/ 5 h 1310"/>
                <a:gd name="T12" fmla="*/ 18 w 677"/>
                <a:gd name="T13" fmla="*/ 2 h 1310"/>
                <a:gd name="T14" fmla="*/ 15 w 677"/>
                <a:gd name="T15" fmla="*/ 2 h 1310"/>
                <a:gd name="T16" fmla="*/ 15 w 677"/>
                <a:gd name="T17" fmla="*/ 0 h 1310"/>
                <a:gd name="T18" fmla="*/ 11 w 677"/>
                <a:gd name="T19" fmla="*/ 2 h 1310"/>
                <a:gd name="T20" fmla="*/ 11 w 677"/>
                <a:gd name="T21" fmla="*/ 4 h 1310"/>
                <a:gd name="T22" fmla="*/ 8 w 677"/>
                <a:gd name="T23" fmla="*/ 8 h 1310"/>
                <a:gd name="T24" fmla="*/ 2 w 677"/>
                <a:gd name="T25" fmla="*/ 33 h 1310"/>
                <a:gd name="T26" fmla="*/ 0 w 677"/>
                <a:gd name="T27" fmla="*/ 39 h 1310"/>
                <a:gd name="T28" fmla="*/ 0 w 677"/>
                <a:gd name="T29" fmla="*/ 39 h 13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7"/>
                <a:gd name="T46" fmla="*/ 0 h 1310"/>
                <a:gd name="T47" fmla="*/ 677 w 677"/>
                <a:gd name="T48" fmla="*/ 1310 h 131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7" h="1310">
                  <a:moveTo>
                    <a:pt x="0" y="1310"/>
                  </a:moveTo>
                  <a:lnTo>
                    <a:pt x="112" y="1158"/>
                  </a:lnTo>
                  <a:lnTo>
                    <a:pt x="331" y="637"/>
                  </a:lnTo>
                  <a:lnTo>
                    <a:pt x="458" y="407"/>
                  </a:lnTo>
                  <a:lnTo>
                    <a:pt x="342" y="514"/>
                  </a:lnTo>
                  <a:lnTo>
                    <a:pt x="460" y="179"/>
                  </a:lnTo>
                  <a:lnTo>
                    <a:pt x="677" y="77"/>
                  </a:lnTo>
                  <a:lnTo>
                    <a:pt x="544" y="63"/>
                  </a:lnTo>
                  <a:lnTo>
                    <a:pt x="551" y="0"/>
                  </a:lnTo>
                  <a:lnTo>
                    <a:pt x="407" y="86"/>
                  </a:lnTo>
                  <a:lnTo>
                    <a:pt x="382" y="122"/>
                  </a:lnTo>
                  <a:lnTo>
                    <a:pt x="291" y="259"/>
                  </a:lnTo>
                  <a:lnTo>
                    <a:pt x="76" y="1096"/>
                  </a:lnTo>
                  <a:lnTo>
                    <a:pt x="0" y="1310"/>
                  </a:lnTo>
                  <a:close/>
                </a:path>
              </a:pathLst>
            </a:custGeom>
            <a:solidFill>
              <a:srgbClr val="FFF7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23" name="Freeform 29">
              <a:extLst>
                <a:ext uri="{FF2B5EF4-FFF2-40B4-BE49-F238E27FC236}">
                  <a16:creationId xmlns:a16="http://schemas.microsoft.com/office/drawing/2014/main" id="{EEF03E3B-0708-DFC6-6BD4-55E04AA67B05}"/>
                </a:ext>
              </a:extLst>
            </p:cNvPr>
            <p:cNvSpPr>
              <a:spLocks/>
            </p:cNvSpPr>
            <p:nvPr/>
          </p:nvSpPr>
          <p:spPr bwMode="auto">
            <a:xfrm>
              <a:off x="1072" y="3279"/>
              <a:ext cx="59" cy="200"/>
            </a:xfrm>
            <a:custGeom>
              <a:avLst/>
              <a:gdLst>
                <a:gd name="T0" fmla="*/ 4 w 143"/>
                <a:gd name="T1" fmla="*/ 0 h 481"/>
                <a:gd name="T2" fmla="*/ 3 w 143"/>
                <a:gd name="T3" fmla="*/ 11 h 481"/>
                <a:gd name="T4" fmla="*/ 4 w 143"/>
                <a:gd name="T5" fmla="*/ 15 h 481"/>
                <a:gd name="T6" fmla="*/ 2 w 143"/>
                <a:gd name="T7" fmla="*/ 12 h 481"/>
                <a:gd name="T8" fmla="*/ 2 w 143"/>
                <a:gd name="T9" fmla="*/ 14 h 481"/>
                <a:gd name="T10" fmla="*/ 0 w 143"/>
                <a:gd name="T11" fmla="*/ 12 h 481"/>
                <a:gd name="T12" fmla="*/ 0 w 143"/>
                <a:gd name="T13" fmla="*/ 8 h 481"/>
                <a:gd name="T14" fmla="*/ 2 w 143"/>
                <a:gd name="T15" fmla="*/ 9 h 481"/>
                <a:gd name="T16" fmla="*/ 4 w 143"/>
                <a:gd name="T17" fmla="*/ 0 h 481"/>
                <a:gd name="T18" fmla="*/ 4 w 143"/>
                <a:gd name="T19" fmla="*/ 0 h 48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3"/>
                <a:gd name="T31" fmla="*/ 0 h 481"/>
                <a:gd name="T32" fmla="*/ 143 w 143"/>
                <a:gd name="T33" fmla="*/ 481 h 48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3" h="481">
                  <a:moveTo>
                    <a:pt x="130" y="0"/>
                  </a:moveTo>
                  <a:lnTo>
                    <a:pt x="103" y="359"/>
                  </a:lnTo>
                  <a:lnTo>
                    <a:pt x="143" y="481"/>
                  </a:lnTo>
                  <a:lnTo>
                    <a:pt x="59" y="396"/>
                  </a:lnTo>
                  <a:lnTo>
                    <a:pt x="54" y="466"/>
                  </a:lnTo>
                  <a:lnTo>
                    <a:pt x="0" y="386"/>
                  </a:lnTo>
                  <a:lnTo>
                    <a:pt x="4" y="280"/>
                  </a:lnTo>
                  <a:lnTo>
                    <a:pt x="54" y="289"/>
                  </a:lnTo>
                  <a:lnTo>
                    <a:pt x="130" y="0"/>
                  </a:lnTo>
                  <a:close/>
                </a:path>
              </a:pathLst>
            </a:custGeom>
            <a:solidFill>
              <a:srgbClr val="FFF7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24" name="Freeform 30">
              <a:extLst>
                <a:ext uri="{FF2B5EF4-FFF2-40B4-BE49-F238E27FC236}">
                  <a16:creationId xmlns:a16="http://schemas.microsoft.com/office/drawing/2014/main" id="{65DB8417-BF24-2DBA-CCDA-A496725E5061}"/>
                </a:ext>
              </a:extLst>
            </p:cNvPr>
            <p:cNvSpPr>
              <a:spLocks/>
            </p:cNvSpPr>
            <p:nvPr/>
          </p:nvSpPr>
          <p:spPr bwMode="auto">
            <a:xfrm>
              <a:off x="1337" y="2915"/>
              <a:ext cx="241" cy="521"/>
            </a:xfrm>
            <a:custGeom>
              <a:avLst/>
              <a:gdLst>
                <a:gd name="T0" fmla="*/ 2 w 589"/>
                <a:gd name="T1" fmla="*/ 0 h 1254"/>
                <a:gd name="T2" fmla="*/ 0 w 589"/>
                <a:gd name="T3" fmla="*/ 1 h 1254"/>
                <a:gd name="T4" fmla="*/ 5 w 589"/>
                <a:gd name="T5" fmla="*/ 2 h 1254"/>
                <a:gd name="T6" fmla="*/ 2 w 589"/>
                <a:gd name="T7" fmla="*/ 4 h 1254"/>
                <a:gd name="T8" fmla="*/ 9 w 589"/>
                <a:gd name="T9" fmla="*/ 7 h 1254"/>
                <a:gd name="T10" fmla="*/ 6 w 589"/>
                <a:gd name="T11" fmla="*/ 8 h 1254"/>
                <a:gd name="T12" fmla="*/ 7 w 589"/>
                <a:gd name="T13" fmla="*/ 13 h 1254"/>
                <a:gd name="T14" fmla="*/ 7 w 589"/>
                <a:gd name="T15" fmla="*/ 16 h 1254"/>
                <a:gd name="T16" fmla="*/ 9 w 589"/>
                <a:gd name="T17" fmla="*/ 14 h 1254"/>
                <a:gd name="T18" fmla="*/ 10 w 589"/>
                <a:gd name="T19" fmla="*/ 17 h 1254"/>
                <a:gd name="T20" fmla="*/ 11 w 589"/>
                <a:gd name="T21" fmla="*/ 14 h 1254"/>
                <a:gd name="T22" fmla="*/ 13 w 589"/>
                <a:gd name="T23" fmla="*/ 21 h 1254"/>
                <a:gd name="T24" fmla="*/ 15 w 589"/>
                <a:gd name="T25" fmla="*/ 29 h 1254"/>
                <a:gd name="T26" fmla="*/ 17 w 589"/>
                <a:gd name="T27" fmla="*/ 37 h 1254"/>
                <a:gd name="T28" fmla="*/ 15 w 589"/>
                <a:gd name="T29" fmla="*/ 22 h 1254"/>
                <a:gd name="T30" fmla="*/ 12 w 589"/>
                <a:gd name="T31" fmla="*/ 8 h 1254"/>
                <a:gd name="T32" fmla="*/ 7 w 589"/>
                <a:gd name="T33" fmla="*/ 2 h 1254"/>
                <a:gd name="T34" fmla="*/ 4 w 589"/>
                <a:gd name="T35" fmla="*/ 1 h 1254"/>
                <a:gd name="T36" fmla="*/ 2 w 589"/>
                <a:gd name="T37" fmla="*/ 0 h 1254"/>
                <a:gd name="T38" fmla="*/ 2 w 589"/>
                <a:gd name="T39" fmla="*/ 0 h 125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89"/>
                <a:gd name="T61" fmla="*/ 0 h 1254"/>
                <a:gd name="T62" fmla="*/ 589 w 589"/>
                <a:gd name="T63" fmla="*/ 1254 h 125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89" h="1254">
                  <a:moveTo>
                    <a:pt x="76" y="0"/>
                  </a:moveTo>
                  <a:lnTo>
                    <a:pt x="0" y="47"/>
                  </a:lnTo>
                  <a:lnTo>
                    <a:pt x="161" y="89"/>
                  </a:lnTo>
                  <a:lnTo>
                    <a:pt x="55" y="140"/>
                  </a:lnTo>
                  <a:lnTo>
                    <a:pt x="317" y="239"/>
                  </a:lnTo>
                  <a:lnTo>
                    <a:pt x="215" y="273"/>
                  </a:lnTo>
                  <a:lnTo>
                    <a:pt x="264" y="452"/>
                  </a:lnTo>
                  <a:lnTo>
                    <a:pt x="264" y="551"/>
                  </a:lnTo>
                  <a:lnTo>
                    <a:pt x="311" y="458"/>
                  </a:lnTo>
                  <a:lnTo>
                    <a:pt x="344" y="555"/>
                  </a:lnTo>
                  <a:lnTo>
                    <a:pt x="384" y="475"/>
                  </a:lnTo>
                  <a:lnTo>
                    <a:pt x="467" y="697"/>
                  </a:lnTo>
                  <a:lnTo>
                    <a:pt x="534" y="969"/>
                  </a:lnTo>
                  <a:lnTo>
                    <a:pt x="589" y="1254"/>
                  </a:lnTo>
                  <a:lnTo>
                    <a:pt x="534" y="754"/>
                  </a:lnTo>
                  <a:lnTo>
                    <a:pt x="431" y="266"/>
                  </a:lnTo>
                  <a:lnTo>
                    <a:pt x="237" y="87"/>
                  </a:lnTo>
                  <a:lnTo>
                    <a:pt x="135" y="21"/>
                  </a:lnTo>
                  <a:lnTo>
                    <a:pt x="76" y="0"/>
                  </a:lnTo>
                  <a:close/>
                </a:path>
              </a:pathLst>
            </a:custGeom>
            <a:solidFill>
              <a:srgbClr val="FFF7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25" name="Freeform 31">
              <a:extLst>
                <a:ext uri="{FF2B5EF4-FFF2-40B4-BE49-F238E27FC236}">
                  <a16:creationId xmlns:a16="http://schemas.microsoft.com/office/drawing/2014/main" id="{6A477022-F64B-C9E4-509D-2F948F2B02EB}"/>
                </a:ext>
              </a:extLst>
            </p:cNvPr>
            <p:cNvSpPr>
              <a:spLocks/>
            </p:cNvSpPr>
            <p:nvPr/>
          </p:nvSpPr>
          <p:spPr bwMode="auto">
            <a:xfrm>
              <a:off x="1495" y="3479"/>
              <a:ext cx="66" cy="84"/>
            </a:xfrm>
            <a:custGeom>
              <a:avLst/>
              <a:gdLst>
                <a:gd name="T0" fmla="*/ 1 w 161"/>
                <a:gd name="T1" fmla="*/ 0 h 204"/>
                <a:gd name="T2" fmla="*/ 0 w 161"/>
                <a:gd name="T3" fmla="*/ 5 h 204"/>
                <a:gd name="T4" fmla="*/ 2 w 161"/>
                <a:gd name="T5" fmla="*/ 4 h 204"/>
                <a:gd name="T6" fmla="*/ 3 w 161"/>
                <a:gd name="T7" fmla="*/ 5 h 204"/>
                <a:gd name="T8" fmla="*/ 5 w 161"/>
                <a:gd name="T9" fmla="*/ 6 h 204"/>
                <a:gd name="T10" fmla="*/ 3 w 161"/>
                <a:gd name="T11" fmla="*/ 3 h 204"/>
                <a:gd name="T12" fmla="*/ 2 w 161"/>
                <a:gd name="T13" fmla="*/ 3 h 204"/>
                <a:gd name="T14" fmla="*/ 1 w 161"/>
                <a:gd name="T15" fmla="*/ 0 h 204"/>
                <a:gd name="T16" fmla="*/ 1 w 161"/>
                <a:gd name="T17" fmla="*/ 0 h 2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
                <a:gd name="T28" fmla="*/ 0 h 204"/>
                <a:gd name="T29" fmla="*/ 161 w 161"/>
                <a:gd name="T30" fmla="*/ 204 h 2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 h="204">
                  <a:moveTo>
                    <a:pt x="22" y="0"/>
                  </a:moveTo>
                  <a:lnTo>
                    <a:pt x="0" y="156"/>
                  </a:lnTo>
                  <a:lnTo>
                    <a:pt x="62" y="137"/>
                  </a:lnTo>
                  <a:lnTo>
                    <a:pt x="98" y="190"/>
                  </a:lnTo>
                  <a:lnTo>
                    <a:pt x="161" y="204"/>
                  </a:lnTo>
                  <a:lnTo>
                    <a:pt x="121" y="107"/>
                  </a:lnTo>
                  <a:lnTo>
                    <a:pt x="62" y="107"/>
                  </a:lnTo>
                  <a:lnTo>
                    <a:pt x="22" y="0"/>
                  </a:lnTo>
                  <a:close/>
                </a:path>
              </a:pathLst>
            </a:custGeom>
            <a:solidFill>
              <a:srgbClr val="FFF7B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26" name="Freeform 32">
              <a:extLst>
                <a:ext uri="{FF2B5EF4-FFF2-40B4-BE49-F238E27FC236}">
                  <a16:creationId xmlns:a16="http://schemas.microsoft.com/office/drawing/2014/main" id="{A1F93F68-37E5-920C-A3A1-1C56837D0CB9}"/>
                </a:ext>
              </a:extLst>
            </p:cNvPr>
            <p:cNvSpPr>
              <a:spLocks/>
            </p:cNvSpPr>
            <p:nvPr/>
          </p:nvSpPr>
          <p:spPr bwMode="auto">
            <a:xfrm>
              <a:off x="1254" y="3024"/>
              <a:ext cx="176" cy="133"/>
            </a:xfrm>
            <a:custGeom>
              <a:avLst/>
              <a:gdLst>
                <a:gd name="T0" fmla="*/ 0 w 434"/>
                <a:gd name="T1" fmla="*/ 3 h 319"/>
                <a:gd name="T2" fmla="*/ 4 w 434"/>
                <a:gd name="T3" fmla="*/ 1 h 319"/>
                <a:gd name="T4" fmla="*/ 8 w 434"/>
                <a:gd name="T5" fmla="*/ 4 h 319"/>
                <a:gd name="T6" fmla="*/ 12 w 434"/>
                <a:gd name="T7" fmla="*/ 10 h 319"/>
                <a:gd name="T8" fmla="*/ 10 w 434"/>
                <a:gd name="T9" fmla="*/ 3 h 319"/>
                <a:gd name="T10" fmla="*/ 5 w 434"/>
                <a:gd name="T11" fmla="*/ 0 h 319"/>
                <a:gd name="T12" fmla="*/ 3 w 434"/>
                <a:gd name="T13" fmla="*/ 1 h 319"/>
                <a:gd name="T14" fmla="*/ 2 w 434"/>
                <a:gd name="T15" fmla="*/ 1 h 319"/>
                <a:gd name="T16" fmla="*/ 0 w 434"/>
                <a:gd name="T17" fmla="*/ 3 h 319"/>
                <a:gd name="T18" fmla="*/ 0 w 434"/>
                <a:gd name="T19" fmla="*/ 3 h 319"/>
                <a:gd name="T20" fmla="*/ 0 w 434"/>
                <a:gd name="T21" fmla="*/ 3 h 3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4"/>
                <a:gd name="T34" fmla="*/ 0 h 319"/>
                <a:gd name="T35" fmla="*/ 434 w 434"/>
                <a:gd name="T36" fmla="*/ 319 h 3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4" h="319">
                  <a:moveTo>
                    <a:pt x="0" y="114"/>
                  </a:moveTo>
                  <a:lnTo>
                    <a:pt x="145" y="48"/>
                  </a:lnTo>
                  <a:lnTo>
                    <a:pt x="301" y="137"/>
                  </a:lnTo>
                  <a:lnTo>
                    <a:pt x="434" y="319"/>
                  </a:lnTo>
                  <a:lnTo>
                    <a:pt x="358" y="84"/>
                  </a:lnTo>
                  <a:lnTo>
                    <a:pt x="179" y="0"/>
                  </a:lnTo>
                  <a:lnTo>
                    <a:pt x="118" y="21"/>
                  </a:lnTo>
                  <a:lnTo>
                    <a:pt x="55" y="49"/>
                  </a:lnTo>
                  <a:lnTo>
                    <a:pt x="10" y="80"/>
                  </a:lnTo>
                  <a:lnTo>
                    <a:pt x="0" y="114"/>
                  </a:lnTo>
                  <a:close/>
                </a:path>
              </a:pathLst>
            </a:custGeom>
            <a:solidFill>
              <a:srgbClr val="FFB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27" name="Freeform 33">
              <a:extLst>
                <a:ext uri="{FF2B5EF4-FFF2-40B4-BE49-F238E27FC236}">
                  <a16:creationId xmlns:a16="http://schemas.microsoft.com/office/drawing/2014/main" id="{DB931BEF-2F84-7EE4-ACA7-380E8411FE34}"/>
                </a:ext>
              </a:extLst>
            </p:cNvPr>
            <p:cNvSpPr>
              <a:spLocks/>
            </p:cNvSpPr>
            <p:nvPr/>
          </p:nvSpPr>
          <p:spPr bwMode="auto">
            <a:xfrm>
              <a:off x="1149" y="3181"/>
              <a:ext cx="368" cy="434"/>
            </a:xfrm>
            <a:custGeom>
              <a:avLst/>
              <a:gdLst>
                <a:gd name="T0" fmla="*/ 23 w 903"/>
                <a:gd name="T1" fmla="*/ 0 h 1044"/>
                <a:gd name="T2" fmla="*/ 23 w 903"/>
                <a:gd name="T3" fmla="*/ 2 h 1044"/>
                <a:gd name="T4" fmla="*/ 24 w 903"/>
                <a:gd name="T5" fmla="*/ 6 h 1044"/>
                <a:gd name="T6" fmla="*/ 23 w 903"/>
                <a:gd name="T7" fmla="*/ 8 h 1044"/>
                <a:gd name="T8" fmla="*/ 23 w 903"/>
                <a:gd name="T9" fmla="*/ 13 h 1044"/>
                <a:gd name="T10" fmla="*/ 21 w 903"/>
                <a:gd name="T11" fmla="*/ 17 h 1044"/>
                <a:gd name="T12" fmla="*/ 19 w 903"/>
                <a:gd name="T13" fmla="*/ 20 h 1044"/>
                <a:gd name="T14" fmla="*/ 16 w 903"/>
                <a:gd name="T15" fmla="*/ 23 h 1044"/>
                <a:gd name="T16" fmla="*/ 10 w 903"/>
                <a:gd name="T17" fmla="*/ 23 h 1044"/>
                <a:gd name="T18" fmla="*/ 4 w 903"/>
                <a:gd name="T19" fmla="*/ 21 h 1044"/>
                <a:gd name="T20" fmla="*/ 0 w 903"/>
                <a:gd name="T21" fmla="*/ 13 h 1044"/>
                <a:gd name="T22" fmla="*/ 0 w 903"/>
                <a:gd name="T23" fmla="*/ 22 h 1044"/>
                <a:gd name="T24" fmla="*/ 4 w 903"/>
                <a:gd name="T25" fmla="*/ 31 h 1044"/>
                <a:gd name="T26" fmla="*/ 3 w 903"/>
                <a:gd name="T27" fmla="*/ 26 h 1044"/>
                <a:gd name="T28" fmla="*/ 9 w 903"/>
                <a:gd name="T29" fmla="*/ 30 h 1044"/>
                <a:gd name="T30" fmla="*/ 14 w 903"/>
                <a:gd name="T31" fmla="*/ 27 h 1044"/>
                <a:gd name="T32" fmla="*/ 12 w 903"/>
                <a:gd name="T33" fmla="*/ 31 h 1044"/>
                <a:gd name="T34" fmla="*/ 17 w 903"/>
                <a:gd name="T35" fmla="*/ 25 h 1044"/>
                <a:gd name="T36" fmla="*/ 20 w 903"/>
                <a:gd name="T37" fmla="*/ 22 h 1044"/>
                <a:gd name="T38" fmla="*/ 23 w 903"/>
                <a:gd name="T39" fmla="*/ 15 h 1044"/>
                <a:gd name="T40" fmla="*/ 25 w 903"/>
                <a:gd name="T41" fmla="*/ 6 h 1044"/>
                <a:gd name="T42" fmla="*/ 24 w 903"/>
                <a:gd name="T43" fmla="*/ 1 h 1044"/>
                <a:gd name="T44" fmla="*/ 23 w 903"/>
                <a:gd name="T45" fmla="*/ 0 h 1044"/>
                <a:gd name="T46" fmla="*/ 23 w 903"/>
                <a:gd name="T47" fmla="*/ 0 h 104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03"/>
                <a:gd name="T73" fmla="*/ 0 h 1044"/>
                <a:gd name="T74" fmla="*/ 903 w 903"/>
                <a:gd name="T75" fmla="*/ 1044 h 104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03" h="1044">
                  <a:moveTo>
                    <a:pt x="838" y="0"/>
                  </a:moveTo>
                  <a:lnTo>
                    <a:pt x="846" y="75"/>
                  </a:lnTo>
                  <a:lnTo>
                    <a:pt x="863" y="191"/>
                  </a:lnTo>
                  <a:lnTo>
                    <a:pt x="851" y="276"/>
                  </a:lnTo>
                  <a:lnTo>
                    <a:pt x="823" y="426"/>
                  </a:lnTo>
                  <a:lnTo>
                    <a:pt x="756" y="584"/>
                  </a:lnTo>
                  <a:lnTo>
                    <a:pt x="697" y="689"/>
                  </a:lnTo>
                  <a:lnTo>
                    <a:pt x="591" y="782"/>
                  </a:lnTo>
                  <a:lnTo>
                    <a:pt x="361" y="778"/>
                  </a:lnTo>
                  <a:lnTo>
                    <a:pt x="133" y="711"/>
                  </a:lnTo>
                  <a:lnTo>
                    <a:pt x="0" y="449"/>
                  </a:lnTo>
                  <a:lnTo>
                    <a:pt x="3" y="738"/>
                  </a:lnTo>
                  <a:lnTo>
                    <a:pt x="152" y="1044"/>
                  </a:lnTo>
                  <a:lnTo>
                    <a:pt x="100" y="864"/>
                  </a:lnTo>
                  <a:lnTo>
                    <a:pt x="346" y="1010"/>
                  </a:lnTo>
                  <a:lnTo>
                    <a:pt x="504" y="913"/>
                  </a:lnTo>
                  <a:lnTo>
                    <a:pt x="445" y="1040"/>
                  </a:lnTo>
                  <a:lnTo>
                    <a:pt x="614" y="831"/>
                  </a:lnTo>
                  <a:lnTo>
                    <a:pt x="739" y="744"/>
                  </a:lnTo>
                  <a:lnTo>
                    <a:pt x="842" y="495"/>
                  </a:lnTo>
                  <a:lnTo>
                    <a:pt x="903" y="206"/>
                  </a:lnTo>
                  <a:lnTo>
                    <a:pt x="878" y="31"/>
                  </a:lnTo>
                  <a:lnTo>
                    <a:pt x="838" y="0"/>
                  </a:lnTo>
                  <a:close/>
                </a:path>
              </a:pathLst>
            </a:custGeom>
            <a:solidFill>
              <a:srgbClr val="FFB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28" name="Freeform 34">
              <a:extLst>
                <a:ext uri="{FF2B5EF4-FFF2-40B4-BE49-F238E27FC236}">
                  <a16:creationId xmlns:a16="http://schemas.microsoft.com/office/drawing/2014/main" id="{6756841E-B936-A653-3418-5D93642DAEFA}"/>
                </a:ext>
              </a:extLst>
            </p:cNvPr>
            <p:cNvSpPr>
              <a:spLocks/>
            </p:cNvSpPr>
            <p:nvPr/>
          </p:nvSpPr>
          <p:spPr bwMode="auto">
            <a:xfrm>
              <a:off x="1180" y="3080"/>
              <a:ext cx="74" cy="337"/>
            </a:xfrm>
            <a:custGeom>
              <a:avLst/>
              <a:gdLst>
                <a:gd name="T0" fmla="*/ 5 w 180"/>
                <a:gd name="T1" fmla="*/ 0 h 810"/>
                <a:gd name="T2" fmla="*/ 4 w 180"/>
                <a:gd name="T3" fmla="*/ 5 h 810"/>
                <a:gd name="T4" fmla="*/ 2 w 180"/>
                <a:gd name="T5" fmla="*/ 8 h 810"/>
                <a:gd name="T6" fmla="*/ 2 w 180"/>
                <a:gd name="T7" fmla="*/ 15 h 810"/>
                <a:gd name="T8" fmla="*/ 3 w 180"/>
                <a:gd name="T9" fmla="*/ 19 h 810"/>
                <a:gd name="T10" fmla="*/ 1 w 180"/>
                <a:gd name="T11" fmla="*/ 17 h 810"/>
                <a:gd name="T12" fmla="*/ 2 w 180"/>
                <a:gd name="T13" fmla="*/ 24 h 810"/>
                <a:gd name="T14" fmla="*/ 0 w 180"/>
                <a:gd name="T15" fmla="*/ 22 h 810"/>
                <a:gd name="T16" fmla="*/ 0 w 180"/>
                <a:gd name="T17" fmla="*/ 15 h 810"/>
                <a:gd name="T18" fmla="*/ 1 w 180"/>
                <a:gd name="T19" fmla="*/ 6 h 810"/>
                <a:gd name="T20" fmla="*/ 5 w 180"/>
                <a:gd name="T21" fmla="*/ 0 h 810"/>
                <a:gd name="T22" fmla="*/ 5 w 180"/>
                <a:gd name="T23" fmla="*/ 0 h 8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80"/>
                <a:gd name="T37" fmla="*/ 0 h 810"/>
                <a:gd name="T38" fmla="*/ 180 w 180"/>
                <a:gd name="T39" fmla="*/ 810 h 8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80" h="810">
                  <a:moveTo>
                    <a:pt x="180" y="0"/>
                  </a:moveTo>
                  <a:lnTo>
                    <a:pt x="123" y="188"/>
                  </a:lnTo>
                  <a:lnTo>
                    <a:pt x="76" y="266"/>
                  </a:lnTo>
                  <a:lnTo>
                    <a:pt x="80" y="500"/>
                  </a:lnTo>
                  <a:lnTo>
                    <a:pt x="110" y="641"/>
                  </a:lnTo>
                  <a:lnTo>
                    <a:pt x="43" y="570"/>
                  </a:lnTo>
                  <a:lnTo>
                    <a:pt x="80" y="810"/>
                  </a:lnTo>
                  <a:lnTo>
                    <a:pt x="13" y="713"/>
                  </a:lnTo>
                  <a:lnTo>
                    <a:pt x="0" y="490"/>
                  </a:lnTo>
                  <a:lnTo>
                    <a:pt x="43" y="196"/>
                  </a:lnTo>
                  <a:lnTo>
                    <a:pt x="180" y="0"/>
                  </a:lnTo>
                  <a:close/>
                </a:path>
              </a:pathLst>
            </a:custGeom>
            <a:solidFill>
              <a:srgbClr val="FFB59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29" name="Freeform 35">
              <a:extLst>
                <a:ext uri="{FF2B5EF4-FFF2-40B4-BE49-F238E27FC236}">
                  <a16:creationId xmlns:a16="http://schemas.microsoft.com/office/drawing/2014/main" id="{1E47ED16-9DD8-9166-BFA2-A601B1EB3DC4}"/>
                </a:ext>
              </a:extLst>
            </p:cNvPr>
            <p:cNvSpPr>
              <a:spLocks/>
            </p:cNvSpPr>
            <p:nvPr/>
          </p:nvSpPr>
          <p:spPr bwMode="auto">
            <a:xfrm>
              <a:off x="1784" y="2744"/>
              <a:ext cx="365" cy="271"/>
            </a:xfrm>
            <a:custGeom>
              <a:avLst/>
              <a:gdLst>
                <a:gd name="T0" fmla="*/ 0 w 895"/>
                <a:gd name="T1" fmla="*/ 10 h 650"/>
                <a:gd name="T2" fmla="*/ 7 w 895"/>
                <a:gd name="T3" fmla="*/ 12 h 650"/>
                <a:gd name="T4" fmla="*/ 13 w 895"/>
                <a:gd name="T5" fmla="*/ 19 h 650"/>
                <a:gd name="T6" fmla="*/ 19 w 895"/>
                <a:gd name="T7" fmla="*/ 20 h 650"/>
                <a:gd name="T8" fmla="*/ 14 w 895"/>
                <a:gd name="T9" fmla="*/ 18 h 650"/>
                <a:gd name="T10" fmla="*/ 10 w 895"/>
                <a:gd name="T11" fmla="*/ 15 h 650"/>
                <a:gd name="T12" fmla="*/ 15 w 895"/>
                <a:gd name="T13" fmla="*/ 14 h 650"/>
                <a:gd name="T14" fmla="*/ 11 w 895"/>
                <a:gd name="T15" fmla="*/ 10 h 650"/>
                <a:gd name="T16" fmla="*/ 18 w 895"/>
                <a:gd name="T17" fmla="*/ 8 h 650"/>
                <a:gd name="T18" fmla="*/ 24 w 895"/>
                <a:gd name="T19" fmla="*/ 8 h 650"/>
                <a:gd name="T20" fmla="*/ 20 w 895"/>
                <a:gd name="T21" fmla="*/ 2 h 650"/>
                <a:gd name="T22" fmla="*/ 25 w 895"/>
                <a:gd name="T23" fmla="*/ 2 h 650"/>
                <a:gd name="T24" fmla="*/ 17 w 895"/>
                <a:gd name="T25" fmla="*/ 0 h 650"/>
                <a:gd name="T26" fmla="*/ 19 w 895"/>
                <a:gd name="T27" fmla="*/ 4 h 650"/>
                <a:gd name="T28" fmla="*/ 13 w 895"/>
                <a:gd name="T29" fmla="*/ 4 h 650"/>
                <a:gd name="T30" fmla="*/ 11 w 895"/>
                <a:gd name="T31" fmla="*/ 8 h 650"/>
                <a:gd name="T32" fmla="*/ 6 w 895"/>
                <a:gd name="T33" fmla="*/ 9 h 650"/>
                <a:gd name="T34" fmla="*/ 0 w 895"/>
                <a:gd name="T35" fmla="*/ 10 h 650"/>
                <a:gd name="T36" fmla="*/ 0 w 895"/>
                <a:gd name="T37" fmla="*/ 10 h 65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95"/>
                <a:gd name="T58" fmla="*/ 0 h 650"/>
                <a:gd name="T59" fmla="*/ 895 w 895"/>
                <a:gd name="T60" fmla="*/ 650 h 65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95" h="650">
                  <a:moveTo>
                    <a:pt x="0" y="338"/>
                  </a:moveTo>
                  <a:lnTo>
                    <a:pt x="232" y="384"/>
                  </a:lnTo>
                  <a:lnTo>
                    <a:pt x="450" y="616"/>
                  </a:lnTo>
                  <a:lnTo>
                    <a:pt x="682" y="650"/>
                  </a:lnTo>
                  <a:lnTo>
                    <a:pt x="523" y="597"/>
                  </a:lnTo>
                  <a:lnTo>
                    <a:pt x="357" y="477"/>
                  </a:lnTo>
                  <a:lnTo>
                    <a:pt x="557" y="464"/>
                  </a:lnTo>
                  <a:lnTo>
                    <a:pt x="397" y="344"/>
                  </a:lnTo>
                  <a:lnTo>
                    <a:pt x="663" y="245"/>
                  </a:lnTo>
                  <a:lnTo>
                    <a:pt x="874" y="245"/>
                  </a:lnTo>
                  <a:lnTo>
                    <a:pt x="722" y="72"/>
                  </a:lnTo>
                  <a:lnTo>
                    <a:pt x="895" y="72"/>
                  </a:lnTo>
                  <a:lnTo>
                    <a:pt x="610" y="0"/>
                  </a:lnTo>
                  <a:lnTo>
                    <a:pt x="677" y="131"/>
                  </a:lnTo>
                  <a:lnTo>
                    <a:pt x="471" y="139"/>
                  </a:lnTo>
                  <a:lnTo>
                    <a:pt x="384" y="245"/>
                  </a:lnTo>
                  <a:lnTo>
                    <a:pt x="224" y="291"/>
                  </a:lnTo>
                  <a:lnTo>
                    <a:pt x="0" y="338"/>
                  </a:lnTo>
                  <a:close/>
                </a:path>
              </a:pathLst>
            </a:custGeom>
            <a:solidFill>
              <a:srgbClr val="8F3D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30" name="Freeform 36">
              <a:extLst>
                <a:ext uri="{FF2B5EF4-FFF2-40B4-BE49-F238E27FC236}">
                  <a16:creationId xmlns:a16="http://schemas.microsoft.com/office/drawing/2014/main" id="{034F8103-F476-0F22-ACD9-133B3DD9BC63}"/>
                </a:ext>
              </a:extLst>
            </p:cNvPr>
            <p:cNvSpPr>
              <a:spLocks/>
            </p:cNvSpPr>
            <p:nvPr/>
          </p:nvSpPr>
          <p:spPr bwMode="auto">
            <a:xfrm>
              <a:off x="2133" y="3009"/>
              <a:ext cx="118" cy="30"/>
            </a:xfrm>
            <a:custGeom>
              <a:avLst/>
              <a:gdLst>
                <a:gd name="T0" fmla="*/ 0 w 291"/>
                <a:gd name="T1" fmla="*/ 1 h 72"/>
                <a:gd name="T2" fmla="*/ 4 w 291"/>
                <a:gd name="T3" fmla="*/ 0 h 72"/>
                <a:gd name="T4" fmla="*/ 8 w 291"/>
                <a:gd name="T5" fmla="*/ 2 h 72"/>
                <a:gd name="T6" fmla="*/ 0 w 291"/>
                <a:gd name="T7" fmla="*/ 1 h 72"/>
                <a:gd name="T8" fmla="*/ 0 w 291"/>
                <a:gd name="T9" fmla="*/ 1 h 72"/>
                <a:gd name="T10" fmla="*/ 0 60000 65536"/>
                <a:gd name="T11" fmla="*/ 0 60000 65536"/>
                <a:gd name="T12" fmla="*/ 0 60000 65536"/>
                <a:gd name="T13" fmla="*/ 0 60000 65536"/>
                <a:gd name="T14" fmla="*/ 0 60000 65536"/>
                <a:gd name="T15" fmla="*/ 0 w 291"/>
                <a:gd name="T16" fmla="*/ 0 h 72"/>
                <a:gd name="T17" fmla="*/ 291 w 291"/>
                <a:gd name="T18" fmla="*/ 72 h 72"/>
              </a:gdLst>
              <a:ahLst/>
              <a:cxnLst>
                <a:cxn ang="T10">
                  <a:pos x="T0" y="T1"/>
                </a:cxn>
                <a:cxn ang="T11">
                  <a:pos x="T2" y="T3"/>
                </a:cxn>
                <a:cxn ang="T12">
                  <a:pos x="T4" y="T5"/>
                </a:cxn>
                <a:cxn ang="T13">
                  <a:pos x="T6" y="T7"/>
                </a:cxn>
                <a:cxn ang="T14">
                  <a:pos x="T8" y="T9"/>
                </a:cxn>
              </a:cxnLst>
              <a:rect l="T15" t="T16" r="T17" b="T18"/>
              <a:pathLst>
                <a:path w="291" h="72">
                  <a:moveTo>
                    <a:pt x="0" y="21"/>
                  </a:moveTo>
                  <a:lnTo>
                    <a:pt x="173" y="0"/>
                  </a:lnTo>
                  <a:lnTo>
                    <a:pt x="291" y="72"/>
                  </a:lnTo>
                  <a:lnTo>
                    <a:pt x="0" y="21"/>
                  </a:lnTo>
                  <a:close/>
                </a:path>
              </a:pathLst>
            </a:custGeom>
            <a:solidFill>
              <a:srgbClr val="8F3D1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31" name="Freeform 37">
              <a:extLst>
                <a:ext uri="{FF2B5EF4-FFF2-40B4-BE49-F238E27FC236}">
                  <a16:creationId xmlns:a16="http://schemas.microsoft.com/office/drawing/2014/main" id="{43DF0CE5-C1AE-E2D4-E36C-B0E3D7F11797}"/>
                </a:ext>
              </a:extLst>
            </p:cNvPr>
            <p:cNvSpPr>
              <a:spLocks/>
            </p:cNvSpPr>
            <p:nvPr/>
          </p:nvSpPr>
          <p:spPr bwMode="auto">
            <a:xfrm>
              <a:off x="1784" y="2970"/>
              <a:ext cx="238" cy="141"/>
            </a:xfrm>
            <a:custGeom>
              <a:avLst/>
              <a:gdLst>
                <a:gd name="T0" fmla="*/ 16 w 583"/>
                <a:gd name="T1" fmla="*/ 9 h 338"/>
                <a:gd name="T2" fmla="*/ 11 w 583"/>
                <a:gd name="T3" fmla="*/ 9 h 338"/>
                <a:gd name="T4" fmla="*/ 5 w 583"/>
                <a:gd name="T5" fmla="*/ 3 h 338"/>
                <a:gd name="T6" fmla="*/ 3 w 583"/>
                <a:gd name="T7" fmla="*/ 3 h 338"/>
                <a:gd name="T8" fmla="*/ 0 w 583"/>
                <a:gd name="T9" fmla="*/ 10 h 338"/>
                <a:gd name="T10" fmla="*/ 0 w 583"/>
                <a:gd name="T11" fmla="*/ 9 h 338"/>
                <a:gd name="T12" fmla="*/ 2 w 583"/>
                <a:gd name="T13" fmla="*/ 0 h 338"/>
                <a:gd name="T14" fmla="*/ 7 w 583"/>
                <a:gd name="T15" fmla="*/ 0 h 338"/>
                <a:gd name="T16" fmla="*/ 11 w 583"/>
                <a:gd name="T17" fmla="*/ 6 h 338"/>
                <a:gd name="T18" fmla="*/ 16 w 583"/>
                <a:gd name="T19" fmla="*/ 9 h 338"/>
                <a:gd name="T20" fmla="*/ 16 w 583"/>
                <a:gd name="T21" fmla="*/ 9 h 3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3"/>
                <a:gd name="T34" fmla="*/ 0 h 338"/>
                <a:gd name="T35" fmla="*/ 583 w 583"/>
                <a:gd name="T36" fmla="*/ 338 h 3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3" h="338">
                  <a:moveTo>
                    <a:pt x="583" y="306"/>
                  </a:moveTo>
                  <a:lnTo>
                    <a:pt x="384" y="293"/>
                  </a:lnTo>
                  <a:lnTo>
                    <a:pt x="178" y="106"/>
                  </a:lnTo>
                  <a:lnTo>
                    <a:pt x="106" y="99"/>
                  </a:lnTo>
                  <a:lnTo>
                    <a:pt x="13" y="338"/>
                  </a:lnTo>
                  <a:lnTo>
                    <a:pt x="0" y="298"/>
                  </a:lnTo>
                  <a:lnTo>
                    <a:pt x="59" y="0"/>
                  </a:lnTo>
                  <a:lnTo>
                    <a:pt x="245" y="0"/>
                  </a:lnTo>
                  <a:lnTo>
                    <a:pt x="384" y="205"/>
                  </a:lnTo>
                  <a:lnTo>
                    <a:pt x="583" y="306"/>
                  </a:lnTo>
                  <a:close/>
                </a:path>
              </a:pathLst>
            </a:custGeom>
            <a:solidFill>
              <a:srgbClr val="E896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32" name="Freeform 38">
              <a:extLst>
                <a:ext uri="{FF2B5EF4-FFF2-40B4-BE49-F238E27FC236}">
                  <a16:creationId xmlns:a16="http://schemas.microsoft.com/office/drawing/2014/main" id="{49402694-9EA1-6004-06B1-57885D005E1D}"/>
                </a:ext>
              </a:extLst>
            </p:cNvPr>
            <p:cNvSpPr>
              <a:spLocks/>
            </p:cNvSpPr>
            <p:nvPr/>
          </p:nvSpPr>
          <p:spPr bwMode="auto">
            <a:xfrm>
              <a:off x="1792" y="3130"/>
              <a:ext cx="89" cy="202"/>
            </a:xfrm>
            <a:custGeom>
              <a:avLst/>
              <a:gdLst>
                <a:gd name="T0" fmla="*/ 0 w 218"/>
                <a:gd name="T1" fmla="*/ 4 h 485"/>
                <a:gd name="T2" fmla="*/ 3 w 218"/>
                <a:gd name="T3" fmla="*/ 5 h 485"/>
                <a:gd name="T4" fmla="*/ 3 w 218"/>
                <a:gd name="T5" fmla="*/ 7 h 485"/>
                <a:gd name="T6" fmla="*/ 4 w 218"/>
                <a:gd name="T7" fmla="*/ 7 h 485"/>
                <a:gd name="T8" fmla="*/ 4 w 218"/>
                <a:gd name="T9" fmla="*/ 10 h 485"/>
                <a:gd name="T10" fmla="*/ 2 w 218"/>
                <a:gd name="T11" fmla="*/ 9 h 485"/>
                <a:gd name="T12" fmla="*/ 4 w 218"/>
                <a:gd name="T13" fmla="*/ 15 h 485"/>
                <a:gd name="T14" fmla="*/ 5 w 218"/>
                <a:gd name="T15" fmla="*/ 12 h 485"/>
                <a:gd name="T16" fmla="*/ 6 w 218"/>
                <a:gd name="T17" fmla="*/ 4 h 485"/>
                <a:gd name="T18" fmla="*/ 3 w 218"/>
                <a:gd name="T19" fmla="*/ 1 h 485"/>
                <a:gd name="T20" fmla="*/ 0 w 218"/>
                <a:gd name="T21" fmla="*/ 0 h 485"/>
                <a:gd name="T22" fmla="*/ 0 w 218"/>
                <a:gd name="T23" fmla="*/ 4 h 485"/>
                <a:gd name="T24" fmla="*/ 0 w 218"/>
                <a:gd name="T25" fmla="*/ 4 h 4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8"/>
                <a:gd name="T40" fmla="*/ 0 h 485"/>
                <a:gd name="T41" fmla="*/ 218 w 218"/>
                <a:gd name="T42" fmla="*/ 485 h 4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8" h="485">
                  <a:moveTo>
                    <a:pt x="13" y="138"/>
                  </a:moveTo>
                  <a:lnTo>
                    <a:pt x="106" y="171"/>
                  </a:lnTo>
                  <a:lnTo>
                    <a:pt x="106" y="251"/>
                  </a:lnTo>
                  <a:lnTo>
                    <a:pt x="154" y="237"/>
                  </a:lnTo>
                  <a:lnTo>
                    <a:pt x="154" y="351"/>
                  </a:lnTo>
                  <a:lnTo>
                    <a:pt x="74" y="312"/>
                  </a:lnTo>
                  <a:lnTo>
                    <a:pt x="133" y="485"/>
                  </a:lnTo>
                  <a:lnTo>
                    <a:pt x="186" y="405"/>
                  </a:lnTo>
                  <a:lnTo>
                    <a:pt x="218" y="125"/>
                  </a:lnTo>
                  <a:lnTo>
                    <a:pt x="119" y="32"/>
                  </a:lnTo>
                  <a:lnTo>
                    <a:pt x="0" y="0"/>
                  </a:lnTo>
                  <a:lnTo>
                    <a:pt x="13" y="138"/>
                  </a:lnTo>
                  <a:close/>
                </a:path>
              </a:pathLst>
            </a:custGeom>
            <a:solidFill>
              <a:srgbClr val="E896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33" name="Freeform 39">
              <a:extLst>
                <a:ext uri="{FF2B5EF4-FFF2-40B4-BE49-F238E27FC236}">
                  <a16:creationId xmlns:a16="http://schemas.microsoft.com/office/drawing/2014/main" id="{97D34EA5-B8DC-4348-8AA7-47C0B901E161}"/>
                </a:ext>
              </a:extLst>
            </p:cNvPr>
            <p:cNvSpPr>
              <a:spLocks/>
            </p:cNvSpPr>
            <p:nvPr/>
          </p:nvSpPr>
          <p:spPr bwMode="auto">
            <a:xfrm>
              <a:off x="1922" y="3163"/>
              <a:ext cx="170" cy="99"/>
            </a:xfrm>
            <a:custGeom>
              <a:avLst/>
              <a:gdLst>
                <a:gd name="T0" fmla="*/ 4 w 418"/>
                <a:gd name="T1" fmla="*/ 7 h 237"/>
                <a:gd name="T2" fmla="*/ 4 w 418"/>
                <a:gd name="T3" fmla="*/ 5 h 237"/>
                <a:gd name="T4" fmla="*/ 7 w 418"/>
                <a:gd name="T5" fmla="*/ 5 h 237"/>
                <a:gd name="T6" fmla="*/ 9 w 418"/>
                <a:gd name="T7" fmla="*/ 3 h 237"/>
                <a:gd name="T8" fmla="*/ 9 w 418"/>
                <a:gd name="T9" fmla="*/ 7 h 237"/>
                <a:gd name="T10" fmla="*/ 11 w 418"/>
                <a:gd name="T11" fmla="*/ 5 h 237"/>
                <a:gd name="T12" fmla="*/ 11 w 418"/>
                <a:gd name="T13" fmla="*/ 2 h 237"/>
                <a:gd name="T14" fmla="*/ 9 w 418"/>
                <a:gd name="T15" fmla="*/ 0 h 237"/>
                <a:gd name="T16" fmla="*/ 1 w 418"/>
                <a:gd name="T17" fmla="*/ 0 h 237"/>
                <a:gd name="T18" fmla="*/ 0 w 418"/>
                <a:gd name="T19" fmla="*/ 2 h 237"/>
                <a:gd name="T20" fmla="*/ 1 w 418"/>
                <a:gd name="T21" fmla="*/ 4 h 237"/>
                <a:gd name="T22" fmla="*/ 3 w 418"/>
                <a:gd name="T23" fmla="*/ 7 h 237"/>
                <a:gd name="T24" fmla="*/ 4 w 418"/>
                <a:gd name="T25" fmla="*/ 7 h 237"/>
                <a:gd name="T26" fmla="*/ 4 w 418"/>
                <a:gd name="T27" fmla="*/ 7 h 2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8"/>
                <a:gd name="T43" fmla="*/ 0 h 237"/>
                <a:gd name="T44" fmla="*/ 418 w 418"/>
                <a:gd name="T45" fmla="*/ 237 h 2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8" h="237">
                  <a:moveTo>
                    <a:pt x="152" y="237"/>
                  </a:moveTo>
                  <a:lnTo>
                    <a:pt x="133" y="171"/>
                  </a:lnTo>
                  <a:lnTo>
                    <a:pt x="259" y="171"/>
                  </a:lnTo>
                  <a:lnTo>
                    <a:pt x="325" y="117"/>
                  </a:lnTo>
                  <a:lnTo>
                    <a:pt x="325" y="224"/>
                  </a:lnTo>
                  <a:lnTo>
                    <a:pt x="397" y="178"/>
                  </a:lnTo>
                  <a:lnTo>
                    <a:pt x="418" y="72"/>
                  </a:lnTo>
                  <a:lnTo>
                    <a:pt x="339" y="11"/>
                  </a:lnTo>
                  <a:lnTo>
                    <a:pt x="40" y="0"/>
                  </a:lnTo>
                  <a:lnTo>
                    <a:pt x="0" y="53"/>
                  </a:lnTo>
                  <a:lnTo>
                    <a:pt x="32" y="144"/>
                  </a:lnTo>
                  <a:lnTo>
                    <a:pt x="99" y="237"/>
                  </a:lnTo>
                  <a:lnTo>
                    <a:pt x="152" y="237"/>
                  </a:lnTo>
                  <a:close/>
                </a:path>
              </a:pathLst>
            </a:custGeom>
            <a:solidFill>
              <a:srgbClr val="E896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34" name="Freeform 40">
              <a:extLst>
                <a:ext uri="{FF2B5EF4-FFF2-40B4-BE49-F238E27FC236}">
                  <a16:creationId xmlns:a16="http://schemas.microsoft.com/office/drawing/2014/main" id="{49260908-F7A5-227C-81D6-DE6D17290F00}"/>
                </a:ext>
              </a:extLst>
            </p:cNvPr>
            <p:cNvSpPr>
              <a:spLocks/>
            </p:cNvSpPr>
            <p:nvPr/>
          </p:nvSpPr>
          <p:spPr bwMode="auto">
            <a:xfrm>
              <a:off x="1914" y="3197"/>
              <a:ext cx="33" cy="74"/>
            </a:xfrm>
            <a:custGeom>
              <a:avLst/>
              <a:gdLst>
                <a:gd name="T0" fmla="*/ 0 w 80"/>
                <a:gd name="T1" fmla="*/ 0 h 179"/>
                <a:gd name="T2" fmla="*/ 0 w 80"/>
                <a:gd name="T3" fmla="*/ 5 h 179"/>
                <a:gd name="T4" fmla="*/ 2 w 80"/>
                <a:gd name="T5" fmla="*/ 2 h 179"/>
                <a:gd name="T6" fmla="*/ 0 w 80"/>
                <a:gd name="T7" fmla="*/ 0 h 179"/>
                <a:gd name="T8" fmla="*/ 0 w 80"/>
                <a:gd name="T9" fmla="*/ 0 h 179"/>
                <a:gd name="T10" fmla="*/ 0 60000 65536"/>
                <a:gd name="T11" fmla="*/ 0 60000 65536"/>
                <a:gd name="T12" fmla="*/ 0 60000 65536"/>
                <a:gd name="T13" fmla="*/ 0 60000 65536"/>
                <a:gd name="T14" fmla="*/ 0 60000 65536"/>
                <a:gd name="T15" fmla="*/ 0 w 80"/>
                <a:gd name="T16" fmla="*/ 0 h 179"/>
                <a:gd name="T17" fmla="*/ 80 w 80"/>
                <a:gd name="T18" fmla="*/ 179 h 179"/>
              </a:gdLst>
              <a:ahLst/>
              <a:cxnLst>
                <a:cxn ang="T10">
                  <a:pos x="T0" y="T1"/>
                </a:cxn>
                <a:cxn ang="T11">
                  <a:pos x="T2" y="T3"/>
                </a:cxn>
                <a:cxn ang="T12">
                  <a:pos x="T4" y="T5"/>
                </a:cxn>
                <a:cxn ang="T13">
                  <a:pos x="T6" y="T7"/>
                </a:cxn>
                <a:cxn ang="T14">
                  <a:pos x="T8" y="T9"/>
                </a:cxn>
              </a:cxnLst>
              <a:rect l="T15" t="T16" r="T17" b="T18"/>
              <a:pathLst>
                <a:path w="80" h="179">
                  <a:moveTo>
                    <a:pt x="8" y="0"/>
                  </a:moveTo>
                  <a:lnTo>
                    <a:pt x="0" y="179"/>
                  </a:lnTo>
                  <a:lnTo>
                    <a:pt x="80" y="65"/>
                  </a:lnTo>
                  <a:lnTo>
                    <a:pt x="8" y="0"/>
                  </a:lnTo>
                  <a:close/>
                </a:path>
              </a:pathLst>
            </a:custGeom>
            <a:solidFill>
              <a:srgbClr val="E896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35" name="Freeform 41">
              <a:extLst>
                <a:ext uri="{FF2B5EF4-FFF2-40B4-BE49-F238E27FC236}">
                  <a16:creationId xmlns:a16="http://schemas.microsoft.com/office/drawing/2014/main" id="{711365A6-D35D-6F85-1A25-99D597D82A92}"/>
                </a:ext>
              </a:extLst>
            </p:cNvPr>
            <p:cNvSpPr>
              <a:spLocks/>
            </p:cNvSpPr>
            <p:nvPr/>
          </p:nvSpPr>
          <p:spPr bwMode="auto">
            <a:xfrm>
              <a:off x="1892" y="3301"/>
              <a:ext cx="76" cy="36"/>
            </a:xfrm>
            <a:custGeom>
              <a:avLst/>
              <a:gdLst>
                <a:gd name="T0" fmla="*/ 0 w 186"/>
                <a:gd name="T1" fmla="*/ 2 h 88"/>
                <a:gd name="T2" fmla="*/ 1 w 186"/>
                <a:gd name="T3" fmla="*/ 2 h 88"/>
                <a:gd name="T4" fmla="*/ 3 w 186"/>
                <a:gd name="T5" fmla="*/ 1 h 88"/>
                <a:gd name="T6" fmla="*/ 5 w 186"/>
                <a:gd name="T7" fmla="*/ 0 h 88"/>
                <a:gd name="T8" fmla="*/ 2 w 186"/>
                <a:gd name="T9" fmla="*/ 0 h 88"/>
                <a:gd name="T10" fmla="*/ 0 w 186"/>
                <a:gd name="T11" fmla="*/ 2 h 88"/>
                <a:gd name="T12" fmla="*/ 0 w 186"/>
                <a:gd name="T13" fmla="*/ 2 h 88"/>
                <a:gd name="T14" fmla="*/ 0 60000 65536"/>
                <a:gd name="T15" fmla="*/ 0 60000 65536"/>
                <a:gd name="T16" fmla="*/ 0 60000 65536"/>
                <a:gd name="T17" fmla="*/ 0 60000 65536"/>
                <a:gd name="T18" fmla="*/ 0 60000 65536"/>
                <a:gd name="T19" fmla="*/ 0 60000 65536"/>
                <a:gd name="T20" fmla="*/ 0 60000 65536"/>
                <a:gd name="T21" fmla="*/ 0 w 186"/>
                <a:gd name="T22" fmla="*/ 0 h 88"/>
                <a:gd name="T23" fmla="*/ 186 w 186"/>
                <a:gd name="T24" fmla="*/ 88 h 8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6" h="88">
                  <a:moveTo>
                    <a:pt x="0" y="54"/>
                  </a:moveTo>
                  <a:lnTo>
                    <a:pt x="34" y="88"/>
                  </a:lnTo>
                  <a:lnTo>
                    <a:pt x="101" y="40"/>
                  </a:lnTo>
                  <a:lnTo>
                    <a:pt x="186" y="0"/>
                  </a:lnTo>
                  <a:lnTo>
                    <a:pt x="87" y="6"/>
                  </a:lnTo>
                  <a:lnTo>
                    <a:pt x="0" y="54"/>
                  </a:lnTo>
                  <a:close/>
                </a:path>
              </a:pathLst>
            </a:custGeom>
            <a:solidFill>
              <a:srgbClr val="E896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36" name="Freeform 42">
              <a:extLst>
                <a:ext uri="{FF2B5EF4-FFF2-40B4-BE49-F238E27FC236}">
                  <a16:creationId xmlns:a16="http://schemas.microsoft.com/office/drawing/2014/main" id="{C7D53134-A8A0-D64E-B289-8F47496D73AC}"/>
                </a:ext>
              </a:extLst>
            </p:cNvPr>
            <p:cNvSpPr>
              <a:spLocks/>
            </p:cNvSpPr>
            <p:nvPr/>
          </p:nvSpPr>
          <p:spPr bwMode="auto">
            <a:xfrm>
              <a:off x="1884" y="3368"/>
              <a:ext cx="98" cy="35"/>
            </a:xfrm>
            <a:custGeom>
              <a:avLst/>
              <a:gdLst>
                <a:gd name="T0" fmla="*/ 0 w 240"/>
                <a:gd name="T1" fmla="*/ 0 h 86"/>
                <a:gd name="T2" fmla="*/ 0 w 240"/>
                <a:gd name="T3" fmla="*/ 2 h 86"/>
                <a:gd name="T4" fmla="*/ 1 w 240"/>
                <a:gd name="T5" fmla="*/ 1 h 86"/>
                <a:gd name="T6" fmla="*/ 7 w 240"/>
                <a:gd name="T7" fmla="*/ 2 h 86"/>
                <a:gd name="T8" fmla="*/ 6 w 240"/>
                <a:gd name="T9" fmla="*/ 1 h 86"/>
                <a:gd name="T10" fmla="*/ 4 w 240"/>
                <a:gd name="T11" fmla="*/ 1 h 86"/>
                <a:gd name="T12" fmla="*/ 1 w 240"/>
                <a:gd name="T13" fmla="*/ 0 h 86"/>
                <a:gd name="T14" fmla="*/ 0 w 240"/>
                <a:gd name="T15" fmla="*/ 0 h 86"/>
                <a:gd name="T16" fmla="*/ 0 w 240"/>
                <a:gd name="T17" fmla="*/ 0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0"/>
                <a:gd name="T28" fmla="*/ 0 h 86"/>
                <a:gd name="T29" fmla="*/ 240 w 240"/>
                <a:gd name="T30" fmla="*/ 86 h 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0" h="86">
                  <a:moveTo>
                    <a:pt x="0" y="0"/>
                  </a:moveTo>
                  <a:lnTo>
                    <a:pt x="6" y="59"/>
                  </a:lnTo>
                  <a:lnTo>
                    <a:pt x="46" y="40"/>
                  </a:lnTo>
                  <a:lnTo>
                    <a:pt x="240" y="86"/>
                  </a:lnTo>
                  <a:lnTo>
                    <a:pt x="213" y="27"/>
                  </a:lnTo>
                  <a:lnTo>
                    <a:pt x="152" y="27"/>
                  </a:lnTo>
                  <a:lnTo>
                    <a:pt x="46" y="19"/>
                  </a:lnTo>
                  <a:lnTo>
                    <a:pt x="0" y="0"/>
                  </a:lnTo>
                  <a:close/>
                </a:path>
              </a:pathLst>
            </a:custGeom>
            <a:solidFill>
              <a:srgbClr val="E896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37" name="Freeform 43">
              <a:extLst>
                <a:ext uri="{FF2B5EF4-FFF2-40B4-BE49-F238E27FC236}">
                  <a16:creationId xmlns:a16="http://schemas.microsoft.com/office/drawing/2014/main" id="{987A3ACE-B081-7DBA-E5A0-CE96DCD50BDE}"/>
                </a:ext>
              </a:extLst>
            </p:cNvPr>
            <p:cNvSpPr>
              <a:spLocks/>
            </p:cNvSpPr>
            <p:nvPr/>
          </p:nvSpPr>
          <p:spPr bwMode="auto">
            <a:xfrm>
              <a:off x="2078" y="3354"/>
              <a:ext cx="130" cy="159"/>
            </a:xfrm>
            <a:custGeom>
              <a:avLst/>
              <a:gdLst>
                <a:gd name="T0" fmla="*/ 2 w 318"/>
                <a:gd name="T1" fmla="*/ 10 h 384"/>
                <a:gd name="T2" fmla="*/ 3 w 318"/>
                <a:gd name="T3" fmla="*/ 5 h 384"/>
                <a:gd name="T4" fmla="*/ 6 w 318"/>
                <a:gd name="T5" fmla="*/ 11 h 384"/>
                <a:gd name="T6" fmla="*/ 9 w 318"/>
                <a:gd name="T7" fmla="*/ 2 h 384"/>
                <a:gd name="T8" fmla="*/ 6 w 318"/>
                <a:gd name="T9" fmla="*/ 0 h 384"/>
                <a:gd name="T10" fmla="*/ 4 w 318"/>
                <a:gd name="T11" fmla="*/ 3 h 384"/>
                <a:gd name="T12" fmla="*/ 1 w 318"/>
                <a:gd name="T13" fmla="*/ 4 h 384"/>
                <a:gd name="T14" fmla="*/ 0 w 318"/>
                <a:gd name="T15" fmla="*/ 4 h 384"/>
                <a:gd name="T16" fmla="*/ 2 w 318"/>
                <a:gd name="T17" fmla="*/ 10 h 384"/>
                <a:gd name="T18" fmla="*/ 2 w 318"/>
                <a:gd name="T19" fmla="*/ 10 h 3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18"/>
                <a:gd name="T31" fmla="*/ 0 h 384"/>
                <a:gd name="T32" fmla="*/ 318 w 318"/>
                <a:gd name="T33" fmla="*/ 384 h 3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18" h="384">
                  <a:moveTo>
                    <a:pt x="80" y="357"/>
                  </a:moveTo>
                  <a:lnTo>
                    <a:pt x="99" y="171"/>
                  </a:lnTo>
                  <a:lnTo>
                    <a:pt x="213" y="384"/>
                  </a:lnTo>
                  <a:lnTo>
                    <a:pt x="318" y="85"/>
                  </a:lnTo>
                  <a:lnTo>
                    <a:pt x="219" y="0"/>
                  </a:lnTo>
                  <a:lnTo>
                    <a:pt x="147" y="91"/>
                  </a:lnTo>
                  <a:lnTo>
                    <a:pt x="40" y="131"/>
                  </a:lnTo>
                  <a:lnTo>
                    <a:pt x="0" y="125"/>
                  </a:lnTo>
                  <a:lnTo>
                    <a:pt x="80" y="357"/>
                  </a:lnTo>
                  <a:close/>
                </a:path>
              </a:pathLst>
            </a:custGeom>
            <a:solidFill>
              <a:srgbClr val="E896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38" name="Freeform 44">
              <a:extLst>
                <a:ext uri="{FF2B5EF4-FFF2-40B4-BE49-F238E27FC236}">
                  <a16:creationId xmlns:a16="http://schemas.microsoft.com/office/drawing/2014/main" id="{EED1E06E-98E4-F566-1A3A-5C71CB88A971}"/>
                </a:ext>
              </a:extLst>
            </p:cNvPr>
            <p:cNvSpPr>
              <a:spLocks/>
            </p:cNvSpPr>
            <p:nvPr/>
          </p:nvSpPr>
          <p:spPr bwMode="auto">
            <a:xfrm>
              <a:off x="2117" y="3128"/>
              <a:ext cx="29" cy="46"/>
            </a:xfrm>
            <a:custGeom>
              <a:avLst/>
              <a:gdLst>
                <a:gd name="T0" fmla="*/ 0 w 73"/>
                <a:gd name="T1" fmla="*/ 2 h 112"/>
                <a:gd name="T2" fmla="*/ 2 w 73"/>
                <a:gd name="T3" fmla="*/ 0 h 112"/>
                <a:gd name="T4" fmla="*/ 2 w 73"/>
                <a:gd name="T5" fmla="*/ 2 h 112"/>
                <a:gd name="T6" fmla="*/ 1 w 73"/>
                <a:gd name="T7" fmla="*/ 3 h 112"/>
                <a:gd name="T8" fmla="*/ 0 w 73"/>
                <a:gd name="T9" fmla="*/ 2 h 112"/>
                <a:gd name="T10" fmla="*/ 0 w 73"/>
                <a:gd name="T11" fmla="*/ 2 h 112"/>
                <a:gd name="T12" fmla="*/ 0 60000 65536"/>
                <a:gd name="T13" fmla="*/ 0 60000 65536"/>
                <a:gd name="T14" fmla="*/ 0 60000 65536"/>
                <a:gd name="T15" fmla="*/ 0 60000 65536"/>
                <a:gd name="T16" fmla="*/ 0 60000 65536"/>
                <a:gd name="T17" fmla="*/ 0 60000 65536"/>
                <a:gd name="T18" fmla="*/ 0 w 73"/>
                <a:gd name="T19" fmla="*/ 0 h 112"/>
                <a:gd name="T20" fmla="*/ 73 w 73"/>
                <a:gd name="T21" fmla="*/ 112 h 112"/>
              </a:gdLst>
              <a:ahLst/>
              <a:cxnLst>
                <a:cxn ang="T12">
                  <a:pos x="T0" y="T1"/>
                </a:cxn>
                <a:cxn ang="T13">
                  <a:pos x="T2" y="T3"/>
                </a:cxn>
                <a:cxn ang="T14">
                  <a:pos x="T4" y="T5"/>
                </a:cxn>
                <a:cxn ang="T15">
                  <a:pos x="T6" y="T7"/>
                </a:cxn>
                <a:cxn ang="T16">
                  <a:pos x="T8" y="T9"/>
                </a:cxn>
                <a:cxn ang="T17">
                  <a:pos x="T10" y="T11"/>
                </a:cxn>
              </a:cxnLst>
              <a:rect l="T18" t="T19" r="T20" b="T21"/>
              <a:pathLst>
                <a:path w="73" h="112">
                  <a:moveTo>
                    <a:pt x="0" y="80"/>
                  </a:moveTo>
                  <a:lnTo>
                    <a:pt x="73" y="0"/>
                  </a:lnTo>
                  <a:lnTo>
                    <a:pt x="67" y="53"/>
                  </a:lnTo>
                  <a:lnTo>
                    <a:pt x="27" y="112"/>
                  </a:lnTo>
                  <a:lnTo>
                    <a:pt x="0" y="80"/>
                  </a:lnTo>
                  <a:close/>
                </a:path>
              </a:pathLst>
            </a:custGeom>
            <a:solidFill>
              <a:srgbClr val="E896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39" name="Freeform 45">
              <a:extLst>
                <a:ext uri="{FF2B5EF4-FFF2-40B4-BE49-F238E27FC236}">
                  <a16:creationId xmlns:a16="http://schemas.microsoft.com/office/drawing/2014/main" id="{37397063-0CAE-24EB-BB95-2C8DADDD75B3}"/>
                </a:ext>
              </a:extLst>
            </p:cNvPr>
            <p:cNvSpPr>
              <a:spLocks/>
            </p:cNvSpPr>
            <p:nvPr/>
          </p:nvSpPr>
          <p:spPr bwMode="auto">
            <a:xfrm>
              <a:off x="2276" y="3784"/>
              <a:ext cx="73" cy="66"/>
            </a:xfrm>
            <a:custGeom>
              <a:avLst/>
              <a:gdLst>
                <a:gd name="T0" fmla="*/ 0 w 179"/>
                <a:gd name="T1" fmla="*/ 0 h 160"/>
                <a:gd name="T2" fmla="*/ 2 w 179"/>
                <a:gd name="T3" fmla="*/ 0 h 160"/>
                <a:gd name="T4" fmla="*/ 2 w 179"/>
                <a:gd name="T5" fmla="*/ 2 h 160"/>
                <a:gd name="T6" fmla="*/ 4 w 179"/>
                <a:gd name="T7" fmla="*/ 2 h 160"/>
                <a:gd name="T8" fmla="*/ 5 w 179"/>
                <a:gd name="T9" fmla="*/ 4 h 160"/>
                <a:gd name="T10" fmla="*/ 3 w 179"/>
                <a:gd name="T11" fmla="*/ 5 h 160"/>
                <a:gd name="T12" fmla="*/ 2 w 179"/>
                <a:gd name="T13" fmla="*/ 3 h 160"/>
                <a:gd name="T14" fmla="*/ 1 w 179"/>
                <a:gd name="T15" fmla="*/ 3 h 160"/>
                <a:gd name="T16" fmla="*/ 0 w 179"/>
                <a:gd name="T17" fmla="*/ 2 h 160"/>
                <a:gd name="T18" fmla="*/ 0 w 179"/>
                <a:gd name="T19" fmla="*/ 0 h 160"/>
                <a:gd name="T20" fmla="*/ 0 w 179"/>
                <a:gd name="T21" fmla="*/ 0 h 1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
                <a:gd name="T34" fmla="*/ 0 h 160"/>
                <a:gd name="T35" fmla="*/ 179 w 179"/>
                <a:gd name="T36" fmla="*/ 160 h 16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 h="160">
                  <a:moveTo>
                    <a:pt x="0" y="8"/>
                  </a:moveTo>
                  <a:lnTo>
                    <a:pt x="65" y="0"/>
                  </a:lnTo>
                  <a:lnTo>
                    <a:pt x="91" y="53"/>
                  </a:lnTo>
                  <a:lnTo>
                    <a:pt x="144" y="67"/>
                  </a:lnTo>
                  <a:lnTo>
                    <a:pt x="179" y="127"/>
                  </a:lnTo>
                  <a:lnTo>
                    <a:pt x="120" y="160"/>
                  </a:lnTo>
                  <a:lnTo>
                    <a:pt x="72" y="101"/>
                  </a:lnTo>
                  <a:lnTo>
                    <a:pt x="27" y="101"/>
                  </a:lnTo>
                  <a:lnTo>
                    <a:pt x="0" y="61"/>
                  </a:lnTo>
                  <a:lnTo>
                    <a:pt x="0" y="8"/>
                  </a:lnTo>
                  <a:close/>
                </a:path>
              </a:pathLst>
            </a:custGeom>
            <a:solidFill>
              <a:srgbClr val="FFCC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40" name="Freeform 46">
              <a:extLst>
                <a:ext uri="{FF2B5EF4-FFF2-40B4-BE49-F238E27FC236}">
                  <a16:creationId xmlns:a16="http://schemas.microsoft.com/office/drawing/2014/main" id="{CB433E09-F239-BB01-66E9-D81776D044CF}"/>
                </a:ext>
              </a:extLst>
            </p:cNvPr>
            <p:cNvSpPr>
              <a:spLocks/>
            </p:cNvSpPr>
            <p:nvPr/>
          </p:nvSpPr>
          <p:spPr bwMode="auto">
            <a:xfrm>
              <a:off x="2355" y="3848"/>
              <a:ext cx="34" cy="35"/>
            </a:xfrm>
            <a:custGeom>
              <a:avLst/>
              <a:gdLst>
                <a:gd name="T0" fmla="*/ 0 w 86"/>
                <a:gd name="T1" fmla="*/ 1 h 88"/>
                <a:gd name="T2" fmla="*/ 1 w 86"/>
                <a:gd name="T3" fmla="*/ 0 h 88"/>
                <a:gd name="T4" fmla="*/ 2 w 86"/>
                <a:gd name="T5" fmla="*/ 2 h 88"/>
                <a:gd name="T6" fmla="*/ 1 w 86"/>
                <a:gd name="T7" fmla="*/ 2 h 88"/>
                <a:gd name="T8" fmla="*/ 0 w 86"/>
                <a:gd name="T9" fmla="*/ 1 h 88"/>
                <a:gd name="T10" fmla="*/ 0 w 86"/>
                <a:gd name="T11" fmla="*/ 1 h 88"/>
                <a:gd name="T12" fmla="*/ 0 60000 65536"/>
                <a:gd name="T13" fmla="*/ 0 60000 65536"/>
                <a:gd name="T14" fmla="*/ 0 60000 65536"/>
                <a:gd name="T15" fmla="*/ 0 60000 65536"/>
                <a:gd name="T16" fmla="*/ 0 60000 65536"/>
                <a:gd name="T17" fmla="*/ 0 60000 65536"/>
                <a:gd name="T18" fmla="*/ 0 w 86"/>
                <a:gd name="T19" fmla="*/ 0 h 88"/>
                <a:gd name="T20" fmla="*/ 86 w 86"/>
                <a:gd name="T21" fmla="*/ 88 h 88"/>
              </a:gdLst>
              <a:ahLst/>
              <a:cxnLst>
                <a:cxn ang="T12">
                  <a:pos x="T0" y="T1"/>
                </a:cxn>
                <a:cxn ang="T13">
                  <a:pos x="T2" y="T3"/>
                </a:cxn>
                <a:cxn ang="T14">
                  <a:pos x="T4" y="T5"/>
                </a:cxn>
                <a:cxn ang="T15">
                  <a:pos x="T6" y="T7"/>
                </a:cxn>
                <a:cxn ang="T16">
                  <a:pos x="T8" y="T9"/>
                </a:cxn>
                <a:cxn ang="T17">
                  <a:pos x="T10" y="T11"/>
                </a:cxn>
              </a:cxnLst>
              <a:rect l="T18" t="T19" r="T20" b="T21"/>
              <a:pathLst>
                <a:path w="86" h="88">
                  <a:moveTo>
                    <a:pt x="0" y="29"/>
                  </a:moveTo>
                  <a:lnTo>
                    <a:pt x="53" y="0"/>
                  </a:lnTo>
                  <a:lnTo>
                    <a:pt x="86" y="67"/>
                  </a:lnTo>
                  <a:lnTo>
                    <a:pt x="32" y="88"/>
                  </a:lnTo>
                  <a:lnTo>
                    <a:pt x="0" y="29"/>
                  </a:lnTo>
                  <a:close/>
                </a:path>
              </a:pathLst>
            </a:custGeom>
            <a:solidFill>
              <a:srgbClr val="FFCC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41" name="Freeform 47">
              <a:extLst>
                <a:ext uri="{FF2B5EF4-FFF2-40B4-BE49-F238E27FC236}">
                  <a16:creationId xmlns:a16="http://schemas.microsoft.com/office/drawing/2014/main" id="{8FC2D46E-25DD-F823-77B2-C8B337B1F77F}"/>
                </a:ext>
              </a:extLst>
            </p:cNvPr>
            <p:cNvSpPr>
              <a:spLocks/>
            </p:cNvSpPr>
            <p:nvPr/>
          </p:nvSpPr>
          <p:spPr bwMode="auto">
            <a:xfrm>
              <a:off x="1220" y="3695"/>
              <a:ext cx="48" cy="45"/>
            </a:xfrm>
            <a:custGeom>
              <a:avLst/>
              <a:gdLst>
                <a:gd name="T0" fmla="*/ 1 w 118"/>
                <a:gd name="T1" fmla="*/ 0 h 109"/>
                <a:gd name="T2" fmla="*/ 3 w 118"/>
                <a:gd name="T3" fmla="*/ 2 h 109"/>
                <a:gd name="T4" fmla="*/ 0 w 118"/>
                <a:gd name="T5" fmla="*/ 3 h 109"/>
                <a:gd name="T6" fmla="*/ 0 w 118"/>
                <a:gd name="T7" fmla="*/ 0 h 109"/>
                <a:gd name="T8" fmla="*/ 1 w 118"/>
                <a:gd name="T9" fmla="*/ 0 h 109"/>
                <a:gd name="T10" fmla="*/ 1 w 118"/>
                <a:gd name="T11" fmla="*/ 0 h 109"/>
                <a:gd name="T12" fmla="*/ 0 60000 65536"/>
                <a:gd name="T13" fmla="*/ 0 60000 65536"/>
                <a:gd name="T14" fmla="*/ 0 60000 65536"/>
                <a:gd name="T15" fmla="*/ 0 60000 65536"/>
                <a:gd name="T16" fmla="*/ 0 60000 65536"/>
                <a:gd name="T17" fmla="*/ 0 60000 65536"/>
                <a:gd name="T18" fmla="*/ 0 w 118"/>
                <a:gd name="T19" fmla="*/ 0 h 109"/>
                <a:gd name="T20" fmla="*/ 118 w 118"/>
                <a:gd name="T21" fmla="*/ 109 h 109"/>
              </a:gdLst>
              <a:ahLst/>
              <a:cxnLst>
                <a:cxn ang="T12">
                  <a:pos x="T0" y="T1"/>
                </a:cxn>
                <a:cxn ang="T13">
                  <a:pos x="T2" y="T3"/>
                </a:cxn>
                <a:cxn ang="T14">
                  <a:pos x="T4" y="T5"/>
                </a:cxn>
                <a:cxn ang="T15">
                  <a:pos x="T6" y="T7"/>
                </a:cxn>
                <a:cxn ang="T16">
                  <a:pos x="T8" y="T9"/>
                </a:cxn>
                <a:cxn ang="T17">
                  <a:pos x="T10" y="T11"/>
                </a:cxn>
              </a:cxnLst>
              <a:rect l="T18" t="T19" r="T20" b="T21"/>
              <a:pathLst>
                <a:path w="118" h="109">
                  <a:moveTo>
                    <a:pt x="38" y="0"/>
                  </a:moveTo>
                  <a:lnTo>
                    <a:pt x="118" y="84"/>
                  </a:lnTo>
                  <a:lnTo>
                    <a:pt x="0" y="109"/>
                  </a:lnTo>
                  <a:lnTo>
                    <a:pt x="2" y="8"/>
                  </a:lnTo>
                  <a:lnTo>
                    <a:pt x="38" y="0"/>
                  </a:lnTo>
                  <a:close/>
                </a:path>
              </a:pathLst>
            </a:custGeom>
            <a:solidFill>
              <a:srgbClr val="FFCC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42" name="Freeform 48">
              <a:extLst>
                <a:ext uri="{FF2B5EF4-FFF2-40B4-BE49-F238E27FC236}">
                  <a16:creationId xmlns:a16="http://schemas.microsoft.com/office/drawing/2014/main" id="{4A51E1B5-DA4E-825B-49C4-C8754D635D55}"/>
                </a:ext>
              </a:extLst>
            </p:cNvPr>
            <p:cNvSpPr>
              <a:spLocks/>
            </p:cNvSpPr>
            <p:nvPr/>
          </p:nvSpPr>
          <p:spPr bwMode="auto">
            <a:xfrm>
              <a:off x="1180" y="3720"/>
              <a:ext cx="111" cy="55"/>
            </a:xfrm>
            <a:custGeom>
              <a:avLst/>
              <a:gdLst>
                <a:gd name="T0" fmla="*/ 1 w 272"/>
                <a:gd name="T1" fmla="*/ 0 h 131"/>
                <a:gd name="T2" fmla="*/ 0 w 272"/>
                <a:gd name="T3" fmla="*/ 2 h 131"/>
                <a:gd name="T4" fmla="*/ 1 w 272"/>
                <a:gd name="T5" fmla="*/ 2 h 131"/>
                <a:gd name="T6" fmla="*/ 2 w 272"/>
                <a:gd name="T7" fmla="*/ 4 h 131"/>
                <a:gd name="T8" fmla="*/ 3 w 272"/>
                <a:gd name="T9" fmla="*/ 4 h 131"/>
                <a:gd name="T10" fmla="*/ 5 w 272"/>
                <a:gd name="T11" fmla="*/ 4 h 131"/>
                <a:gd name="T12" fmla="*/ 6 w 272"/>
                <a:gd name="T13" fmla="*/ 3 h 131"/>
                <a:gd name="T14" fmla="*/ 7 w 272"/>
                <a:gd name="T15" fmla="*/ 3 h 131"/>
                <a:gd name="T16" fmla="*/ 7 w 272"/>
                <a:gd name="T17" fmla="*/ 2 h 131"/>
                <a:gd name="T18" fmla="*/ 3 w 272"/>
                <a:gd name="T19" fmla="*/ 4 h 131"/>
                <a:gd name="T20" fmla="*/ 1 w 272"/>
                <a:gd name="T21" fmla="*/ 0 h 131"/>
                <a:gd name="T22" fmla="*/ 1 w 272"/>
                <a:gd name="T23" fmla="*/ 0 h 1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2"/>
                <a:gd name="T37" fmla="*/ 0 h 131"/>
                <a:gd name="T38" fmla="*/ 272 w 272"/>
                <a:gd name="T39" fmla="*/ 131 h 1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2" h="131">
                  <a:moveTo>
                    <a:pt x="24" y="0"/>
                  </a:moveTo>
                  <a:lnTo>
                    <a:pt x="0" y="55"/>
                  </a:lnTo>
                  <a:lnTo>
                    <a:pt x="43" y="66"/>
                  </a:lnTo>
                  <a:lnTo>
                    <a:pt x="51" y="129"/>
                  </a:lnTo>
                  <a:lnTo>
                    <a:pt x="118" y="122"/>
                  </a:lnTo>
                  <a:lnTo>
                    <a:pt x="199" y="131"/>
                  </a:lnTo>
                  <a:lnTo>
                    <a:pt x="220" y="97"/>
                  </a:lnTo>
                  <a:lnTo>
                    <a:pt x="272" y="108"/>
                  </a:lnTo>
                  <a:lnTo>
                    <a:pt x="251" y="70"/>
                  </a:lnTo>
                  <a:lnTo>
                    <a:pt x="108" y="116"/>
                  </a:lnTo>
                  <a:lnTo>
                    <a:pt x="24" y="0"/>
                  </a:lnTo>
                  <a:close/>
                </a:path>
              </a:pathLst>
            </a:custGeom>
            <a:solidFill>
              <a:srgbClr val="FFCC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43" name="Freeform 49">
              <a:extLst>
                <a:ext uri="{FF2B5EF4-FFF2-40B4-BE49-F238E27FC236}">
                  <a16:creationId xmlns:a16="http://schemas.microsoft.com/office/drawing/2014/main" id="{DF69D7F1-65F2-73E4-0597-8B006BAB255B}"/>
                </a:ext>
              </a:extLst>
            </p:cNvPr>
            <p:cNvSpPr>
              <a:spLocks/>
            </p:cNvSpPr>
            <p:nvPr/>
          </p:nvSpPr>
          <p:spPr bwMode="auto">
            <a:xfrm>
              <a:off x="1222" y="3700"/>
              <a:ext cx="35" cy="35"/>
            </a:xfrm>
            <a:custGeom>
              <a:avLst/>
              <a:gdLst>
                <a:gd name="T0" fmla="*/ 1 w 90"/>
                <a:gd name="T1" fmla="*/ 0 h 85"/>
                <a:gd name="T2" fmla="*/ 0 w 90"/>
                <a:gd name="T3" fmla="*/ 1 h 85"/>
                <a:gd name="T4" fmla="*/ 0 w 90"/>
                <a:gd name="T5" fmla="*/ 2 h 85"/>
                <a:gd name="T6" fmla="*/ 2 w 90"/>
                <a:gd name="T7" fmla="*/ 2 h 85"/>
                <a:gd name="T8" fmla="*/ 1 w 90"/>
                <a:gd name="T9" fmla="*/ 0 h 85"/>
                <a:gd name="T10" fmla="*/ 1 w 90"/>
                <a:gd name="T11" fmla="*/ 0 h 85"/>
                <a:gd name="T12" fmla="*/ 0 60000 65536"/>
                <a:gd name="T13" fmla="*/ 0 60000 65536"/>
                <a:gd name="T14" fmla="*/ 0 60000 65536"/>
                <a:gd name="T15" fmla="*/ 0 60000 65536"/>
                <a:gd name="T16" fmla="*/ 0 60000 65536"/>
                <a:gd name="T17" fmla="*/ 0 60000 65536"/>
                <a:gd name="T18" fmla="*/ 0 w 90"/>
                <a:gd name="T19" fmla="*/ 0 h 85"/>
                <a:gd name="T20" fmla="*/ 90 w 90"/>
                <a:gd name="T21" fmla="*/ 85 h 85"/>
              </a:gdLst>
              <a:ahLst/>
              <a:cxnLst>
                <a:cxn ang="T12">
                  <a:pos x="T0" y="T1"/>
                </a:cxn>
                <a:cxn ang="T13">
                  <a:pos x="T2" y="T3"/>
                </a:cxn>
                <a:cxn ang="T14">
                  <a:pos x="T4" y="T5"/>
                </a:cxn>
                <a:cxn ang="T15">
                  <a:pos x="T6" y="T7"/>
                </a:cxn>
                <a:cxn ang="T16">
                  <a:pos x="T8" y="T9"/>
                </a:cxn>
                <a:cxn ang="T17">
                  <a:pos x="T10" y="T11"/>
                </a:cxn>
              </a:cxnLst>
              <a:rect l="T18" t="T19" r="T20" b="T21"/>
              <a:pathLst>
                <a:path w="90" h="85">
                  <a:moveTo>
                    <a:pt x="37" y="0"/>
                  </a:moveTo>
                  <a:lnTo>
                    <a:pt x="0" y="30"/>
                  </a:lnTo>
                  <a:lnTo>
                    <a:pt x="16" y="85"/>
                  </a:lnTo>
                  <a:lnTo>
                    <a:pt x="90" y="64"/>
                  </a:lnTo>
                  <a:lnTo>
                    <a:pt x="37" y="0"/>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44" name="Freeform 50">
              <a:extLst>
                <a:ext uri="{FF2B5EF4-FFF2-40B4-BE49-F238E27FC236}">
                  <a16:creationId xmlns:a16="http://schemas.microsoft.com/office/drawing/2014/main" id="{6EDF832C-6B30-7217-A635-81BAD95EDCA8}"/>
                </a:ext>
              </a:extLst>
            </p:cNvPr>
            <p:cNvSpPr>
              <a:spLocks/>
            </p:cNvSpPr>
            <p:nvPr/>
          </p:nvSpPr>
          <p:spPr bwMode="auto">
            <a:xfrm>
              <a:off x="1186" y="3730"/>
              <a:ext cx="38" cy="43"/>
            </a:xfrm>
            <a:custGeom>
              <a:avLst/>
              <a:gdLst>
                <a:gd name="T0" fmla="*/ 0 w 93"/>
                <a:gd name="T1" fmla="*/ 0 h 104"/>
                <a:gd name="T2" fmla="*/ 1 w 93"/>
                <a:gd name="T3" fmla="*/ 2 h 104"/>
                <a:gd name="T4" fmla="*/ 1 w 93"/>
                <a:gd name="T5" fmla="*/ 3 h 104"/>
                <a:gd name="T6" fmla="*/ 3 w 93"/>
                <a:gd name="T7" fmla="*/ 3 h 104"/>
                <a:gd name="T8" fmla="*/ 1 w 93"/>
                <a:gd name="T9" fmla="*/ 1 h 104"/>
                <a:gd name="T10" fmla="*/ 0 w 93"/>
                <a:gd name="T11" fmla="*/ 0 h 104"/>
                <a:gd name="T12" fmla="*/ 0 w 93"/>
                <a:gd name="T13" fmla="*/ 0 h 104"/>
                <a:gd name="T14" fmla="*/ 0 w 93"/>
                <a:gd name="T15" fmla="*/ 0 h 104"/>
                <a:gd name="T16" fmla="*/ 0 60000 65536"/>
                <a:gd name="T17" fmla="*/ 0 60000 65536"/>
                <a:gd name="T18" fmla="*/ 0 60000 65536"/>
                <a:gd name="T19" fmla="*/ 0 60000 65536"/>
                <a:gd name="T20" fmla="*/ 0 60000 65536"/>
                <a:gd name="T21" fmla="*/ 0 60000 65536"/>
                <a:gd name="T22" fmla="*/ 0 60000 65536"/>
                <a:gd name="T23" fmla="*/ 0 60000 65536"/>
                <a:gd name="T24" fmla="*/ 0 w 93"/>
                <a:gd name="T25" fmla="*/ 0 h 104"/>
                <a:gd name="T26" fmla="*/ 93 w 93"/>
                <a:gd name="T27" fmla="*/ 104 h 1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3" h="104">
                  <a:moveTo>
                    <a:pt x="0" y="11"/>
                  </a:moveTo>
                  <a:lnTo>
                    <a:pt x="38" y="51"/>
                  </a:lnTo>
                  <a:lnTo>
                    <a:pt x="49" y="104"/>
                  </a:lnTo>
                  <a:lnTo>
                    <a:pt x="93" y="95"/>
                  </a:lnTo>
                  <a:lnTo>
                    <a:pt x="42" y="42"/>
                  </a:lnTo>
                  <a:lnTo>
                    <a:pt x="11" y="0"/>
                  </a:lnTo>
                  <a:lnTo>
                    <a:pt x="0" y="11"/>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45" name="Freeform 51">
              <a:extLst>
                <a:ext uri="{FF2B5EF4-FFF2-40B4-BE49-F238E27FC236}">
                  <a16:creationId xmlns:a16="http://schemas.microsoft.com/office/drawing/2014/main" id="{372B71A5-9455-97AB-1B79-48F8C6740E18}"/>
                </a:ext>
              </a:extLst>
            </p:cNvPr>
            <p:cNvSpPr>
              <a:spLocks/>
            </p:cNvSpPr>
            <p:nvPr/>
          </p:nvSpPr>
          <p:spPr bwMode="auto">
            <a:xfrm>
              <a:off x="1226" y="3754"/>
              <a:ext cx="60" cy="17"/>
            </a:xfrm>
            <a:custGeom>
              <a:avLst/>
              <a:gdLst>
                <a:gd name="T0" fmla="*/ 0 w 144"/>
                <a:gd name="T1" fmla="*/ 1 h 40"/>
                <a:gd name="T2" fmla="*/ 4 w 144"/>
                <a:gd name="T3" fmla="*/ 0 h 40"/>
                <a:gd name="T4" fmla="*/ 4 w 144"/>
                <a:gd name="T5" fmla="*/ 0 h 40"/>
                <a:gd name="T6" fmla="*/ 1 w 144"/>
                <a:gd name="T7" fmla="*/ 1 h 40"/>
                <a:gd name="T8" fmla="*/ 0 w 144"/>
                <a:gd name="T9" fmla="*/ 1 h 40"/>
                <a:gd name="T10" fmla="*/ 0 w 144"/>
                <a:gd name="T11" fmla="*/ 1 h 40"/>
                <a:gd name="T12" fmla="*/ 0 60000 65536"/>
                <a:gd name="T13" fmla="*/ 0 60000 65536"/>
                <a:gd name="T14" fmla="*/ 0 60000 65536"/>
                <a:gd name="T15" fmla="*/ 0 60000 65536"/>
                <a:gd name="T16" fmla="*/ 0 60000 65536"/>
                <a:gd name="T17" fmla="*/ 0 60000 65536"/>
                <a:gd name="T18" fmla="*/ 0 w 144"/>
                <a:gd name="T19" fmla="*/ 0 h 40"/>
                <a:gd name="T20" fmla="*/ 144 w 144"/>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144" h="40">
                  <a:moveTo>
                    <a:pt x="0" y="34"/>
                  </a:moveTo>
                  <a:lnTo>
                    <a:pt x="144" y="0"/>
                  </a:lnTo>
                  <a:lnTo>
                    <a:pt x="144" y="13"/>
                  </a:lnTo>
                  <a:lnTo>
                    <a:pt x="44" y="40"/>
                  </a:lnTo>
                  <a:lnTo>
                    <a:pt x="0" y="34"/>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46" name="Freeform 52">
              <a:extLst>
                <a:ext uri="{FF2B5EF4-FFF2-40B4-BE49-F238E27FC236}">
                  <a16:creationId xmlns:a16="http://schemas.microsoft.com/office/drawing/2014/main" id="{BBED7167-1B34-616A-E3DC-14E88CF8C6BA}"/>
                </a:ext>
              </a:extLst>
            </p:cNvPr>
            <p:cNvSpPr>
              <a:spLocks/>
            </p:cNvSpPr>
            <p:nvPr/>
          </p:nvSpPr>
          <p:spPr bwMode="auto">
            <a:xfrm>
              <a:off x="637" y="3630"/>
              <a:ext cx="148" cy="452"/>
            </a:xfrm>
            <a:custGeom>
              <a:avLst/>
              <a:gdLst>
                <a:gd name="T0" fmla="*/ 7 w 363"/>
                <a:gd name="T1" fmla="*/ 0 h 1088"/>
                <a:gd name="T2" fmla="*/ 10 w 363"/>
                <a:gd name="T3" fmla="*/ 32 h 1088"/>
                <a:gd name="T4" fmla="*/ 0 w 363"/>
                <a:gd name="T5" fmla="*/ 30 h 1088"/>
                <a:gd name="T6" fmla="*/ 2 w 363"/>
                <a:gd name="T7" fmla="*/ 27 h 1088"/>
                <a:gd name="T8" fmla="*/ 7 w 363"/>
                <a:gd name="T9" fmla="*/ 30 h 1088"/>
                <a:gd name="T10" fmla="*/ 4 w 363"/>
                <a:gd name="T11" fmla="*/ 11 h 1088"/>
                <a:gd name="T12" fmla="*/ 7 w 363"/>
                <a:gd name="T13" fmla="*/ 0 h 1088"/>
                <a:gd name="T14" fmla="*/ 7 w 363"/>
                <a:gd name="T15" fmla="*/ 0 h 1088"/>
                <a:gd name="T16" fmla="*/ 0 60000 65536"/>
                <a:gd name="T17" fmla="*/ 0 60000 65536"/>
                <a:gd name="T18" fmla="*/ 0 60000 65536"/>
                <a:gd name="T19" fmla="*/ 0 60000 65536"/>
                <a:gd name="T20" fmla="*/ 0 60000 65536"/>
                <a:gd name="T21" fmla="*/ 0 60000 65536"/>
                <a:gd name="T22" fmla="*/ 0 60000 65536"/>
                <a:gd name="T23" fmla="*/ 0 60000 65536"/>
                <a:gd name="T24" fmla="*/ 0 w 363"/>
                <a:gd name="T25" fmla="*/ 0 h 1088"/>
                <a:gd name="T26" fmla="*/ 363 w 363"/>
                <a:gd name="T27" fmla="*/ 1088 h 10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3" h="1088">
                  <a:moveTo>
                    <a:pt x="272" y="0"/>
                  </a:moveTo>
                  <a:lnTo>
                    <a:pt x="363" y="1088"/>
                  </a:lnTo>
                  <a:lnTo>
                    <a:pt x="0" y="1002"/>
                  </a:lnTo>
                  <a:lnTo>
                    <a:pt x="53" y="903"/>
                  </a:lnTo>
                  <a:lnTo>
                    <a:pt x="264" y="1008"/>
                  </a:lnTo>
                  <a:lnTo>
                    <a:pt x="131" y="384"/>
                  </a:lnTo>
                  <a:lnTo>
                    <a:pt x="272" y="0"/>
                  </a:lnTo>
                  <a:close/>
                </a:path>
              </a:pathLst>
            </a:custGeom>
            <a:solidFill>
              <a:srgbClr val="7F99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47" name="Freeform 53">
              <a:extLst>
                <a:ext uri="{FF2B5EF4-FFF2-40B4-BE49-F238E27FC236}">
                  <a16:creationId xmlns:a16="http://schemas.microsoft.com/office/drawing/2014/main" id="{3A97138C-6CE0-70FD-4503-43C0171F376B}"/>
                </a:ext>
              </a:extLst>
            </p:cNvPr>
            <p:cNvSpPr>
              <a:spLocks/>
            </p:cNvSpPr>
            <p:nvPr/>
          </p:nvSpPr>
          <p:spPr bwMode="auto">
            <a:xfrm>
              <a:off x="777" y="3572"/>
              <a:ext cx="218" cy="493"/>
            </a:xfrm>
            <a:custGeom>
              <a:avLst/>
              <a:gdLst>
                <a:gd name="T0" fmla="*/ 1 w 536"/>
                <a:gd name="T1" fmla="*/ 1 h 1188"/>
                <a:gd name="T2" fmla="*/ 0 w 536"/>
                <a:gd name="T3" fmla="*/ 5 h 1188"/>
                <a:gd name="T4" fmla="*/ 6 w 536"/>
                <a:gd name="T5" fmla="*/ 35 h 1188"/>
                <a:gd name="T6" fmla="*/ 15 w 536"/>
                <a:gd name="T7" fmla="*/ 35 h 1188"/>
                <a:gd name="T8" fmla="*/ 8 w 536"/>
                <a:gd name="T9" fmla="*/ 10 h 1188"/>
                <a:gd name="T10" fmla="*/ 11 w 536"/>
                <a:gd name="T11" fmla="*/ 8 h 1188"/>
                <a:gd name="T12" fmla="*/ 9 w 536"/>
                <a:gd name="T13" fmla="*/ 5 h 1188"/>
                <a:gd name="T14" fmla="*/ 11 w 536"/>
                <a:gd name="T15" fmla="*/ 0 h 1188"/>
                <a:gd name="T16" fmla="*/ 7 w 536"/>
                <a:gd name="T17" fmla="*/ 2 h 1188"/>
                <a:gd name="T18" fmla="*/ 1 w 536"/>
                <a:gd name="T19" fmla="*/ 1 h 1188"/>
                <a:gd name="T20" fmla="*/ 1 w 536"/>
                <a:gd name="T21" fmla="*/ 1 h 1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6"/>
                <a:gd name="T34" fmla="*/ 0 h 1188"/>
                <a:gd name="T35" fmla="*/ 536 w 536"/>
                <a:gd name="T36" fmla="*/ 1188 h 1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6" h="1188">
                  <a:moveTo>
                    <a:pt x="46" y="39"/>
                  </a:moveTo>
                  <a:lnTo>
                    <a:pt x="0" y="167"/>
                  </a:lnTo>
                  <a:lnTo>
                    <a:pt x="232" y="1188"/>
                  </a:lnTo>
                  <a:lnTo>
                    <a:pt x="536" y="1188"/>
                  </a:lnTo>
                  <a:lnTo>
                    <a:pt x="304" y="325"/>
                  </a:lnTo>
                  <a:lnTo>
                    <a:pt x="418" y="266"/>
                  </a:lnTo>
                  <a:lnTo>
                    <a:pt x="312" y="154"/>
                  </a:lnTo>
                  <a:lnTo>
                    <a:pt x="418" y="0"/>
                  </a:lnTo>
                  <a:lnTo>
                    <a:pt x="251" y="60"/>
                  </a:lnTo>
                  <a:lnTo>
                    <a:pt x="46" y="39"/>
                  </a:lnTo>
                  <a:close/>
                </a:path>
              </a:pathLst>
            </a:custGeom>
            <a:solidFill>
              <a:srgbClr val="7F99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48" name="Freeform 54">
              <a:extLst>
                <a:ext uri="{FF2B5EF4-FFF2-40B4-BE49-F238E27FC236}">
                  <a16:creationId xmlns:a16="http://schemas.microsoft.com/office/drawing/2014/main" id="{99BC2E70-7597-F17E-7559-16C7FCA96F13}"/>
                </a:ext>
              </a:extLst>
            </p:cNvPr>
            <p:cNvSpPr>
              <a:spLocks/>
            </p:cNvSpPr>
            <p:nvPr/>
          </p:nvSpPr>
          <p:spPr bwMode="auto">
            <a:xfrm>
              <a:off x="942" y="3497"/>
              <a:ext cx="178" cy="546"/>
            </a:xfrm>
            <a:custGeom>
              <a:avLst/>
              <a:gdLst>
                <a:gd name="T0" fmla="*/ 8 w 437"/>
                <a:gd name="T1" fmla="*/ 0 h 1314"/>
                <a:gd name="T2" fmla="*/ 1 w 437"/>
                <a:gd name="T3" fmla="*/ 9 h 1314"/>
                <a:gd name="T4" fmla="*/ 6 w 437"/>
                <a:gd name="T5" fmla="*/ 13 h 1314"/>
                <a:gd name="T6" fmla="*/ 0 w 437"/>
                <a:gd name="T7" fmla="*/ 17 h 1314"/>
                <a:gd name="T8" fmla="*/ 4 w 437"/>
                <a:gd name="T9" fmla="*/ 33 h 1314"/>
                <a:gd name="T10" fmla="*/ 8 w 437"/>
                <a:gd name="T11" fmla="*/ 39 h 1314"/>
                <a:gd name="T12" fmla="*/ 12 w 437"/>
                <a:gd name="T13" fmla="*/ 33 h 1314"/>
                <a:gd name="T14" fmla="*/ 9 w 437"/>
                <a:gd name="T15" fmla="*/ 14 h 1314"/>
                <a:gd name="T16" fmla="*/ 10 w 437"/>
                <a:gd name="T17" fmla="*/ 1 h 1314"/>
                <a:gd name="T18" fmla="*/ 8 w 437"/>
                <a:gd name="T19" fmla="*/ 0 h 1314"/>
                <a:gd name="T20" fmla="*/ 8 w 437"/>
                <a:gd name="T21" fmla="*/ 0 h 13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7"/>
                <a:gd name="T34" fmla="*/ 0 h 1314"/>
                <a:gd name="T35" fmla="*/ 437 w 437"/>
                <a:gd name="T36" fmla="*/ 1314 h 13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7" h="1314">
                  <a:moveTo>
                    <a:pt x="299" y="0"/>
                  </a:moveTo>
                  <a:lnTo>
                    <a:pt x="46" y="312"/>
                  </a:lnTo>
                  <a:lnTo>
                    <a:pt x="219" y="450"/>
                  </a:lnTo>
                  <a:lnTo>
                    <a:pt x="0" y="565"/>
                  </a:lnTo>
                  <a:lnTo>
                    <a:pt x="166" y="1103"/>
                  </a:lnTo>
                  <a:lnTo>
                    <a:pt x="299" y="1314"/>
                  </a:lnTo>
                  <a:lnTo>
                    <a:pt x="437" y="1116"/>
                  </a:lnTo>
                  <a:lnTo>
                    <a:pt x="312" y="471"/>
                  </a:lnTo>
                  <a:lnTo>
                    <a:pt x="358" y="45"/>
                  </a:lnTo>
                  <a:lnTo>
                    <a:pt x="299" y="0"/>
                  </a:lnTo>
                  <a:close/>
                </a:path>
              </a:pathLst>
            </a:custGeom>
            <a:solidFill>
              <a:srgbClr val="7F99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49" name="Freeform 55">
              <a:extLst>
                <a:ext uri="{FF2B5EF4-FFF2-40B4-BE49-F238E27FC236}">
                  <a16:creationId xmlns:a16="http://schemas.microsoft.com/office/drawing/2014/main" id="{85BF9012-E38C-49B6-FD30-C11F200E4E83}"/>
                </a:ext>
              </a:extLst>
            </p:cNvPr>
            <p:cNvSpPr>
              <a:spLocks/>
            </p:cNvSpPr>
            <p:nvPr/>
          </p:nvSpPr>
          <p:spPr bwMode="auto">
            <a:xfrm>
              <a:off x="1354" y="3610"/>
              <a:ext cx="154" cy="423"/>
            </a:xfrm>
            <a:custGeom>
              <a:avLst/>
              <a:gdLst>
                <a:gd name="T0" fmla="*/ 5 w 378"/>
                <a:gd name="T1" fmla="*/ 0 h 1017"/>
                <a:gd name="T2" fmla="*/ 0 w 378"/>
                <a:gd name="T3" fmla="*/ 28 h 1017"/>
                <a:gd name="T4" fmla="*/ 2 w 378"/>
                <a:gd name="T5" fmla="*/ 30 h 1017"/>
                <a:gd name="T6" fmla="*/ 11 w 378"/>
                <a:gd name="T7" fmla="*/ 15 h 1017"/>
                <a:gd name="T8" fmla="*/ 8 w 378"/>
                <a:gd name="T9" fmla="*/ 11 h 1017"/>
                <a:gd name="T10" fmla="*/ 10 w 378"/>
                <a:gd name="T11" fmla="*/ 10 h 1017"/>
                <a:gd name="T12" fmla="*/ 8 w 378"/>
                <a:gd name="T13" fmla="*/ 3 h 1017"/>
                <a:gd name="T14" fmla="*/ 5 w 378"/>
                <a:gd name="T15" fmla="*/ 0 h 1017"/>
                <a:gd name="T16" fmla="*/ 5 w 378"/>
                <a:gd name="T17" fmla="*/ 0 h 10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8"/>
                <a:gd name="T28" fmla="*/ 0 h 1017"/>
                <a:gd name="T29" fmla="*/ 378 w 378"/>
                <a:gd name="T30" fmla="*/ 1017 h 10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8" h="1017">
                  <a:moveTo>
                    <a:pt x="180" y="0"/>
                  </a:moveTo>
                  <a:lnTo>
                    <a:pt x="0" y="929"/>
                  </a:lnTo>
                  <a:lnTo>
                    <a:pt x="93" y="1017"/>
                  </a:lnTo>
                  <a:lnTo>
                    <a:pt x="378" y="519"/>
                  </a:lnTo>
                  <a:lnTo>
                    <a:pt x="279" y="372"/>
                  </a:lnTo>
                  <a:lnTo>
                    <a:pt x="365" y="319"/>
                  </a:lnTo>
                  <a:lnTo>
                    <a:pt x="298" y="100"/>
                  </a:lnTo>
                  <a:lnTo>
                    <a:pt x="180" y="0"/>
                  </a:lnTo>
                  <a:close/>
                </a:path>
              </a:pathLst>
            </a:custGeom>
            <a:solidFill>
              <a:srgbClr val="7F99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50" name="Freeform 56">
              <a:extLst>
                <a:ext uri="{FF2B5EF4-FFF2-40B4-BE49-F238E27FC236}">
                  <a16:creationId xmlns:a16="http://schemas.microsoft.com/office/drawing/2014/main" id="{0F08F026-62C9-2163-77DE-C42465E47B16}"/>
                </a:ext>
              </a:extLst>
            </p:cNvPr>
            <p:cNvSpPr>
              <a:spLocks/>
            </p:cNvSpPr>
            <p:nvPr/>
          </p:nvSpPr>
          <p:spPr bwMode="auto">
            <a:xfrm>
              <a:off x="1507" y="3696"/>
              <a:ext cx="258" cy="298"/>
            </a:xfrm>
            <a:custGeom>
              <a:avLst/>
              <a:gdLst>
                <a:gd name="T0" fmla="*/ 2 w 635"/>
                <a:gd name="T1" fmla="*/ 0 h 717"/>
                <a:gd name="T2" fmla="*/ 11 w 635"/>
                <a:gd name="T3" fmla="*/ 7 h 717"/>
                <a:gd name="T4" fmla="*/ 16 w 635"/>
                <a:gd name="T5" fmla="*/ 9 h 717"/>
                <a:gd name="T6" fmla="*/ 17 w 635"/>
                <a:gd name="T7" fmla="*/ 17 h 717"/>
                <a:gd name="T8" fmla="*/ 11 w 635"/>
                <a:gd name="T9" fmla="*/ 14 h 717"/>
                <a:gd name="T10" fmla="*/ 0 w 635"/>
                <a:gd name="T11" fmla="*/ 22 h 717"/>
                <a:gd name="T12" fmla="*/ 4 w 635"/>
                <a:gd name="T13" fmla="*/ 5 h 717"/>
                <a:gd name="T14" fmla="*/ 2 w 635"/>
                <a:gd name="T15" fmla="*/ 0 h 717"/>
                <a:gd name="T16" fmla="*/ 2 w 635"/>
                <a:gd name="T17" fmla="*/ 0 h 7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5"/>
                <a:gd name="T28" fmla="*/ 0 h 717"/>
                <a:gd name="T29" fmla="*/ 635 w 635"/>
                <a:gd name="T30" fmla="*/ 717 h 7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5" h="717">
                  <a:moveTo>
                    <a:pt x="65" y="0"/>
                  </a:moveTo>
                  <a:lnTo>
                    <a:pt x="411" y="245"/>
                  </a:lnTo>
                  <a:lnTo>
                    <a:pt x="590" y="291"/>
                  </a:lnTo>
                  <a:lnTo>
                    <a:pt x="635" y="570"/>
                  </a:lnTo>
                  <a:lnTo>
                    <a:pt x="384" y="456"/>
                  </a:lnTo>
                  <a:lnTo>
                    <a:pt x="0" y="717"/>
                  </a:lnTo>
                  <a:lnTo>
                    <a:pt x="158" y="171"/>
                  </a:lnTo>
                  <a:lnTo>
                    <a:pt x="65" y="0"/>
                  </a:lnTo>
                  <a:close/>
                </a:path>
              </a:pathLst>
            </a:custGeom>
            <a:solidFill>
              <a:srgbClr val="7F99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51" name="Freeform 57">
              <a:extLst>
                <a:ext uri="{FF2B5EF4-FFF2-40B4-BE49-F238E27FC236}">
                  <a16:creationId xmlns:a16="http://schemas.microsoft.com/office/drawing/2014/main" id="{7154E846-6052-772B-0D22-60753452B4F3}"/>
                </a:ext>
              </a:extLst>
            </p:cNvPr>
            <p:cNvSpPr>
              <a:spLocks/>
            </p:cNvSpPr>
            <p:nvPr/>
          </p:nvSpPr>
          <p:spPr bwMode="auto">
            <a:xfrm>
              <a:off x="1717" y="4002"/>
              <a:ext cx="67" cy="171"/>
            </a:xfrm>
            <a:custGeom>
              <a:avLst/>
              <a:gdLst>
                <a:gd name="T0" fmla="*/ 4 w 166"/>
                <a:gd name="T1" fmla="*/ 0 h 410"/>
                <a:gd name="T2" fmla="*/ 4 w 166"/>
                <a:gd name="T3" fmla="*/ 13 h 410"/>
                <a:gd name="T4" fmla="*/ 0 w 166"/>
                <a:gd name="T5" fmla="*/ 13 h 410"/>
                <a:gd name="T6" fmla="*/ 4 w 166"/>
                <a:gd name="T7" fmla="*/ 0 h 410"/>
                <a:gd name="T8" fmla="*/ 4 w 166"/>
                <a:gd name="T9" fmla="*/ 0 h 410"/>
                <a:gd name="T10" fmla="*/ 0 60000 65536"/>
                <a:gd name="T11" fmla="*/ 0 60000 65536"/>
                <a:gd name="T12" fmla="*/ 0 60000 65536"/>
                <a:gd name="T13" fmla="*/ 0 60000 65536"/>
                <a:gd name="T14" fmla="*/ 0 60000 65536"/>
                <a:gd name="T15" fmla="*/ 0 w 166"/>
                <a:gd name="T16" fmla="*/ 0 h 410"/>
                <a:gd name="T17" fmla="*/ 166 w 166"/>
                <a:gd name="T18" fmla="*/ 410 h 410"/>
              </a:gdLst>
              <a:ahLst/>
              <a:cxnLst>
                <a:cxn ang="T10">
                  <a:pos x="T0" y="T1"/>
                </a:cxn>
                <a:cxn ang="T11">
                  <a:pos x="T2" y="T3"/>
                </a:cxn>
                <a:cxn ang="T12">
                  <a:pos x="T4" y="T5"/>
                </a:cxn>
                <a:cxn ang="T13">
                  <a:pos x="T6" y="T7"/>
                </a:cxn>
                <a:cxn ang="T14">
                  <a:pos x="T8" y="T9"/>
                </a:cxn>
              </a:cxnLst>
              <a:rect l="T15" t="T16" r="T17" b="T18"/>
              <a:pathLst>
                <a:path w="166" h="410">
                  <a:moveTo>
                    <a:pt x="139" y="0"/>
                  </a:moveTo>
                  <a:lnTo>
                    <a:pt x="166" y="410"/>
                  </a:lnTo>
                  <a:lnTo>
                    <a:pt x="0" y="410"/>
                  </a:lnTo>
                  <a:lnTo>
                    <a:pt x="139" y="0"/>
                  </a:lnTo>
                  <a:close/>
                </a:path>
              </a:pathLst>
            </a:custGeom>
            <a:solidFill>
              <a:srgbClr val="7F99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52" name="Freeform 58">
              <a:extLst>
                <a:ext uri="{FF2B5EF4-FFF2-40B4-BE49-F238E27FC236}">
                  <a16:creationId xmlns:a16="http://schemas.microsoft.com/office/drawing/2014/main" id="{66EBC79A-2E0B-65F4-DC4A-0A085D424C72}"/>
                </a:ext>
              </a:extLst>
            </p:cNvPr>
            <p:cNvSpPr>
              <a:spLocks/>
            </p:cNvSpPr>
            <p:nvPr/>
          </p:nvSpPr>
          <p:spPr bwMode="auto">
            <a:xfrm>
              <a:off x="659" y="4120"/>
              <a:ext cx="261" cy="53"/>
            </a:xfrm>
            <a:custGeom>
              <a:avLst/>
              <a:gdLst>
                <a:gd name="T0" fmla="*/ 17 w 643"/>
                <a:gd name="T1" fmla="*/ 0 h 125"/>
                <a:gd name="T2" fmla="*/ 0 w 643"/>
                <a:gd name="T3" fmla="*/ 4 h 125"/>
                <a:gd name="T4" fmla="*/ 11 w 643"/>
                <a:gd name="T5" fmla="*/ 4 h 125"/>
                <a:gd name="T6" fmla="*/ 17 w 643"/>
                <a:gd name="T7" fmla="*/ 0 h 125"/>
                <a:gd name="T8" fmla="*/ 17 w 643"/>
                <a:gd name="T9" fmla="*/ 0 h 125"/>
                <a:gd name="T10" fmla="*/ 0 60000 65536"/>
                <a:gd name="T11" fmla="*/ 0 60000 65536"/>
                <a:gd name="T12" fmla="*/ 0 60000 65536"/>
                <a:gd name="T13" fmla="*/ 0 60000 65536"/>
                <a:gd name="T14" fmla="*/ 0 60000 65536"/>
                <a:gd name="T15" fmla="*/ 0 w 643"/>
                <a:gd name="T16" fmla="*/ 0 h 125"/>
                <a:gd name="T17" fmla="*/ 643 w 643"/>
                <a:gd name="T18" fmla="*/ 125 h 125"/>
              </a:gdLst>
              <a:ahLst/>
              <a:cxnLst>
                <a:cxn ang="T10">
                  <a:pos x="T0" y="T1"/>
                </a:cxn>
                <a:cxn ang="T11">
                  <a:pos x="T2" y="T3"/>
                </a:cxn>
                <a:cxn ang="T12">
                  <a:pos x="T4" y="T5"/>
                </a:cxn>
                <a:cxn ang="T13">
                  <a:pos x="T6" y="T7"/>
                </a:cxn>
                <a:cxn ang="T14">
                  <a:pos x="T8" y="T9"/>
                </a:cxn>
              </a:cxnLst>
              <a:rect l="T15" t="T16" r="T17" b="T18"/>
              <a:pathLst>
                <a:path w="643" h="125">
                  <a:moveTo>
                    <a:pt x="643" y="0"/>
                  </a:moveTo>
                  <a:lnTo>
                    <a:pt x="0" y="125"/>
                  </a:lnTo>
                  <a:lnTo>
                    <a:pt x="403" y="125"/>
                  </a:lnTo>
                  <a:lnTo>
                    <a:pt x="643" y="0"/>
                  </a:lnTo>
                  <a:close/>
                </a:path>
              </a:pathLst>
            </a:custGeom>
            <a:solidFill>
              <a:srgbClr val="7F99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53" name="Freeform 59">
              <a:extLst>
                <a:ext uri="{FF2B5EF4-FFF2-40B4-BE49-F238E27FC236}">
                  <a16:creationId xmlns:a16="http://schemas.microsoft.com/office/drawing/2014/main" id="{B45E8F88-82C1-06F1-4CFB-4A76DB185B9C}"/>
                </a:ext>
              </a:extLst>
            </p:cNvPr>
            <p:cNvSpPr>
              <a:spLocks/>
            </p:cNvSpPr>
            <p:nvPr/>
          </p:nvSpPr>
          <p:spPr bwMode="auto">
            <a:xfrm>
              <a:off x="1676" y="3389"/>
              <a:ext cx="184" cy="376"/>
            </a:xfrm>
            <a:custGeom>
              <a:avLst/>
              <a:gdLst>
                <a:gd name="T0" fmla="*/ 10 w 452"/>
                <a:gd name="T1" fmla="*/ 0 h 903"/>
                <a:gd name="T2" fmla="*/ 4 w 452"/>
                <a:gd name="T3" fmla="*/ 6 h 903"/>
                <a:gd name="T4" fmla="*/ 9 w 452"/>
                <a:gd name="T5" fmla="*/ 11 h 903"/>
                <a:gd name="T6" fmla="*/ 0 w 452"/>
                <a:gd name="T7" fmla="*/ 12 h 903"/>
                <a:gd name="T8" fmla="*/ 2 w 452"/>
                <a:gd name="T9" fmla="*/ 26 h 903"/>
                <a:gd name="T10" fmla="*/ 6 w 452"/>
                <a:gd name="T11" fmla="*/ 27 h 903"/>
                <a:gd name="T12" fmla="*/ 10 w 452"/>
                <a:gd name="T13" fmla="*/ 11 h 903"/>
                <a:gd name="T14" fmla="*/ 13 w 452"/>
                <a:gd name="T15" fmla="*/ 3 h 903"/>
                <a:gd name="T16" fmla="*/ 10 w 452"/>
                <a:gd name="T17" fmla="*/ 0 h 903"/>
                <a:gd name="T18" fmla="*/ 10 w 452"/>
                <a:gd name="T19" fmla="*/ 0 h 90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2"/>
                <a:gd name="T31" fmla="*/ 0 h 903"/>
                <a:gd name="T32" fmla="*/ 452 w 452"/>
                <a:gd name="T33" fmla="*/ 903 h 90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2" h="903">
                  <a:moveTo>
                    <a:pt x="372" y="0"/>
                  </a:moveTo>
                  <a:lnTo>
                    <a:pt x="173" y="200"/>
                  </a:lnTo>
                  <a:lnTo>
                    <a:pt x="306" y="358"/>
                  </a:lnTo>
                  <a:lnTo>
                    <a:pt x="0" y="384"/>
                  </a:lnTo>
                  <a:lnTo>
                    <a:pt x="74" y="869"/>
                  </a:lnTo>
                  <a:lnTo>
                    <a:pt x="207" y="903"/>
                  </a:lnTo>
                  <a:lnTo>
                    <a:pt x="351" y="365"/>
                  </a:lnTo>
                  <a:lnTo>
                    <a:pt x="452" y="112"/>
                  </a:lnTo>
                  <a:lnTo>
                    <a:pt x="372"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54" name="Freeform 60">
              <a:extLst>
                <a:ext uri="{FF2B5EF4-FFF2-40B4-BE49-F238E27FC236}">
                  <a16:creationId xmlns:a16="http://schemas.microsoft.com/office/drawing/2014/main" id="{FAD74141-6CFF-68E1-1BC4-D7AD9DCC55D0}"/>
                </a:ext>
              </a:extLst>
            </p:cNvPr>
            <p:cNvSpPr>
              <a:spLocks/>
            </p:cNvSpPr>
            <p:nvPr/>
          </p:nvSpPr>
          <p:spPr bwMode="auto">
            <a:xfrm>
              <a:off x="1563" y="3523"/>
              <a:ext cx="84" cy="181"/>
            </a:xfrm>
            <a:custGeom>
              <a:avLst/>
              <a:gdLst>
                <a:gd name="T0" fmla="*/ 5 w 205"/>
                <a:gd name="T1" fmla="*/ 13 h 437"/>
                <a:gd name="T2" fmla="*/ 6 w 205"/>
                <a:gd name="T3" fmla="*/ 0 h 437"/>
                <a:gd name="T4" fmla="*/ 2 w 205"/>
                <a:gd name="T5" fmla="*/ 1 h 437"/>
                <a:gd name="T6" fmla="*/ 0 w 205"/>
                <a:gd name="T7" fmla="*/ 10 h 437"/>
                <a:gd name="T8" fmla="*/ 5 w 205"/>
                <a:gd name="T9" fmla="*/ 13 h 437"/>
                <a:gd name="T10" fmla="*/ 5 w 205"/>
                <a:gd name="T11" fmla="*/ 13 h 437"/>
                <a:gd name="T12" fmla="*/ 0 60000 65536"/>
                <a:gd name="T13" fmla="*/ 0 60000 65536"/>
                <a:gd name="T14" fmla="*/ 0 60000 65536"/>
                <a:gd name="T15" fmla="*/ 0 60000 65536"/>
                <a:gd name="T16" fmla="*/ 0 60000 65536"/>
                <a:gd name="T17" fmla="*/ 0 60000 65536"/>
                <a:gd name="T18" fmla="*/ 0 w 205"/>
                <a:gd name="T19" fmla="*/ 0 h 437"/>
                <a:gd name="T20" fmla="*/ 205 w 205"/>
                <a:gd name="T21" fmla="*/ 437 h 437"/>
              </a:gdLst>
              <a:ahLst/>
              <a:cxnLst>
                <a:cxn ang="T12">
                  <a:pos x="T0" y="T1"/>
                </a:cxn>
                <a:cxn ang="T13">
                  <a:pos x="T2" y="T3"/>
                </a:cxn>
                <a:cxn ang="T14">
                  <a:pos x="T4" y="T5"/>
                </a:cxn>
                <a:cxn ang="T15">
                  <a:pos x="T6" y="T7"/>
                </a:cxn>
                <a:cxn ang="T16">
                  <a:pos x="T8" y="T9"/>
                </a:cxn>
                <a:cxn ang="T17">
                  <a:pos x="T10" y="T11"/>
                </a:cxn>
              </a:cxnLst>
              <a:rect l="T18" t="T19" r="T20" b="T21"/>
              <a:pathLst>
                <a:path w="205" h="437">
                  <a:moveTo>
                    <a:pt x="192" y="437"/>
                  </a:moveTo>
                  <a:lnTo>
                    <a:pt x="205" y="0"/>
                  </a:lnTo>
                  <a:lnTo>
                    <a:pt x="72" y="38"/>
                  </a:lnTo>
                  <a:lnTo>
                    <a:pt x="0" y="344"/>
                  </a:lnTo>
                  <a:lnTo>
                    <a:pt x="192" y="437"/>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55" name="Freeform 61">
              <a:extLst>
                <a:ext uri="{FF2B5EF4-FFF2-40B4-BE49-F238E27FC236}">
                  <a16:creationId xmlns:a16="http://schemas.microsoft.com/office/drawing/2014/main" id="{4340C587-AF17-2D3A-F50C-EA86E9EB77C3}"/>
                </a:ext>
              </a:extLst>
            </p:cNvPr>
            <p:cNvSpPr>
              <a:spLocks/>
            </p:cNvSpPr>
            <p:nvPr/>
          </p:nvSpPr>
          <p:spPr bwMode="auto">
            <a:xfrm>
              <a:off x="2117" y="3765"/>
              <a:ext cx="132" cy="408"/>
            </a:xfrm>
            <a:custGeom>
              <a:avLst/>
              <a:gdLst>
                <a:gd name="T0" fmla="*/ 4 w 325"/>
                <a:gd name="T1" fmla="*/ 0 h 981"/>
                <a:gd name="T2" fmla="*/ 0 w 325"/>
                <a:gd name="T3" fmla="*/ 30 h 981"/>
                <a:gd name="T4" fmla="*/ 5 w 325"/>
                <a:gd name="T5" fmla="*/ 30 h 981"/>
                <a:gd name="T6" fmla="*/ 9 w 325"/>
                <a:gd name="T7" fmla="*/ 15 h 981"/>
                <a:gd name="T8" fmla="*/ 4 w 325"/>
                <a:gd name="T9" fmla="*/ 9 h 981"/>
                <a:gd name="T10" fmla="*/ 4 w 325"/>
                <a:gd name="T11" fmla="*/ 0 h 981"/>
                <a:gd name="T12" fmla="*/ 4 w 325"/>
                <a:gd name="T13" fmla="*/ 0 h 981"/>
                <a:gd name="T14" fmla="*/ 0 60000 65536"/>
                <a:gd name="T15" fmla="*/ 0 60000 65536"/>
                <a:gd name="T16" fmla="*/ 0 60000 65536"/>
                <a:gd name="T17" fmla="*/ 0 60000 65536"/>
                <a:gd name="T18" fmla="*/ 0 60000 65536"/>
                <a:gd name="T19" fmla="*/ 0 60000 65536"/>
                <a:gd name="T20" fmla="*/ 0 60000 65536"/>
                <a:gd name="T21" fmla="*/ 0 w 325"/>
                <a:gd name="T22" fmla="*/ 0 h 981"/>
                <a:gd name="T23" fmla="*/ 325 w 325"/>
                <a:gd name="T24" fmla="*/ 981 h 9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981">
                  <a:moveTo>
                    <a:pt x="126" y="0"/>
                  </a:moveTo>
                  <a:lnTo>
                    <a:pt x="0" y="981"/>
                  </a:lnTo>
                  <a:lnTo>
                    <a:pt x="185" y="981"/>
                  </a:lnTo>
                  <a:lnTo>
                    <a:pt x="325" y="485"/>
                  </a:lnTo>
                  <a:lnTo>
                    <a:pt x="173" y="291"/>
                  </a:lnTo>
                  <a:lnTo>
                    <a:pt x="126"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56" name="Freeform 62">
              <a:extLst>
                <a:ext uri="{FF2B5EF4-FFF2-40B4-BE49-F238E27FC236}">
                  <a16:creationId xmlns:a16="http://schemas.microsoft.com/office/drawing/2014/main" id="{9BC8E9AA-9441-8C65-4CB2-4BC6BBC108E0}"/>
                </a:ext>
              </a:extLst>
            </p:cNvPr>
            <p:cNvSpPr>
              <a:spLocks/>
            </p:cNvSpPr>
            <p:nvPr/>
          </p:nvSpPr>
          <p:spPr bwMode="auto">
            <a:xfrm>
              <a:off x="2307" y="3542"/>
              <a:ext cx="501" cy="523"/>
            </a:xfrm>
            <a:custGeom>
              <a:avLst/>
              <a:gdLst>
                <a:gd name="T0" fmla="*/ 0 w 1228"/>
                <a:gd name="T1" fmla="*/ 0 h 1261"/>
                <a:gd name="T2" fmla="*/ 0 w 1228"/>
                <a:gd name="T3" fmla="*/ 13 h 1261"/>
                <a:gd name="T4" fmla="*/ 16 w 1228"/>
                <a:gd name="T5" fmla="*/ 34 h 1261"/>
                <a:gd name="T6" fmla="*/ 18 w 1228"/>
                <a:gd name="T7" fmla="*/ 25 h 1261"/>
                <a:gd name="T8" fmla="*/ 23 w 1228"/>
                <a:gd name="T9" fmla="*/ 37 h 1261"/>
                <a:gd name="T10" fmla="*/ 34 w 1228"/>
                <a:gd name="T11" fmla="*/ 36 h 1261"/>
                <a:gd name="T12" fmla="*/ 25 w 1228"/>
                <a:gd name="T13" fmla="*/ 23 h 1261"/>
                <a:gd name="T14" fmla="*/ 24 w 1228"/>
                <a:gd name="T15" fmla="*/ 32 h 1261"/>
                <a:gd name="T16" fmla="*/ 15 w 1228"/>
                <a:gd name="T17" fmla="*/ 15 h 1261"/>
                <a:gd name="T18" fmla="*/ 0 w 1228"/>
                <a:gd name="T19" fmla="*/ 0 h 1261"/>
                <a:gd name="T20" fmla="*/ 0 w 1228"/>
                <a:gd name="T21" fmla="*/ 0 h 12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8"/>
                <a:gd name="T34" fmla="*/ 0 h 1261"/>
                <a:gd name="T35" fmla="*/ 1228 w 1228"/>
                <a:gd name="T36" fmla="*/ 1261 h 1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8" h="1261">
                  <a:moveTo>
                    <a:pt x="0" y="0"/>
                  </a:moveTo>
                  <a:lnTo>
                    <a:pt x="0" y="445"/>
                  </a:lnTo>
                  <a:lnTo>
                    <a:pt x="591" y="1141"/>
                  </a:lnTo>
                  <a:lnTo>
                    <a:pt x="637" y="837"/>
                  </a:lnTo>
                  <a:lnTo>
                    <a:pt x="829" y="1261"/>
                  </a:lnTo>
                  <a:lnTo>
                    <a:pt x="1228" y="1221"/>
                  </a:lnTo>
                  <a:lnTo>
                    <a:pt x="916" y="784"/>
                  </a:lnTo>
                  <a:lnTo>
                    <a:pt x="876" y="1082"/>
                  </a:lnTo>
                  <a:lnTo>
                    <a:pt x="538" y="491"/>
                  </a:lnTo>
                  <a:lnTo>
                    <a:pt x="0"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57" name="Freeform 63">
              <a:extLst>
                <a:ext uri="{FF2B5EF4-FFF2-40B4-BE49-F238E27FC236}">
                  <a16:creationId xmlns:a16="http://schemas.microsoft.com/office/drawing/2014/main" id="{678D0570-0E06-307E-965D-488E6867702B}"/>
                </a:ext>
              </a:extLst>
            </p:cNvPr>
            <p:cNvSpPr>
              <a:spLocks/>
            </p:cNvSpPr>
            <p:nvPr/>
          </p:nvSpPr>
          <p:spPr bwMode="auto">
            <a:xfrm>
              <a:off x="2356" y="3356"/>
              <a:ext cx="231" cy="343"/>
            </a:xfrm>
            <a:custGeom>
              <a:avLst/>
              <a:gdLst>
                <a:gd name="T0" fmla="*/ 0 w 564"/>
                <a:gd name="T1" fmla="*/ 0 h 824"/>
                <a:gd name="T2" fmla="*/ 15 w 564"/>
                <a:gd name="T3" fmla="*/ 25 h 824"/>
                <a:gd name="T4" fmla="*/ 16 w 564"/>
                <a:gd name="T5" fmla="*/ 7 h 824"/>
                <a:gd name="T6" fmla="*/ 0 w 564"/>
                <a:gd name="T7" fmla="*/ 0 h 824"/>
                <a:gd name="T8" fmla="*/ 0 w 564"/>
                <a:gd name="T9" fmla="*/ 0 h 824"/>
                <a:gd name="T10" fmla="*/ 0 60000 65536"/>
                <a:gd name="T11" fmla="*/ 0 60000 65536"/>
                <a:gd name="T12" fmla="*/ 0 60000 65536"/>
                <a:gd name="T13" fmla="*/ 0 60000 65536"/>
                <a:gd name="T14" fmla="*/ 0 60000 65536"/>
                <a:gd name="T15" fmla="*/ 0 w 564"/>
                <a:gd name="T16" fmla="*/ 0 h 824"/>
                <a:gd name="T17" fmla="*/ 564 w 564"/>
                <a:gd name="T18" fmla="*/ 824 h 824"/>
              </a:gdLst>
              <a:ahLst/>
              <a:cxnLst>
                <a:cxn ang="T10">
                  <a:pos x="T0" y="T1"/>
                </a:cxn>
                <a:cxn ang="T11">
                  <a:pos x="T2" y="T3"/>
                </a:cxn>
                <a:cxn ang="T12">
                  <a:pos x="T4" y="T5"/>
                </a:cxn>
                <a:cxn ang="T13">
                  <a:pos x="T6" y="T7"/>
                </a:cxn>
                <a:cxn ang="T14">
                  <a:pos x="T8" y="T9"/>
                </a:cxn>
              </a:cxnLst>
              <a:rect l="T15" t="T16" r="T17" b="T18"/>
              <a:pathLst>
                <a:path w="564" h="824">
                  <a:moveTo>
                    <a:pt x="0" y="0"/>
                  </a:moveTo>
                  <a:lnTo>
                    <a:pt x="530" y="824"/>
                  </a:lnTo>
                  <a:lnTo>
                    <a:pt x="564" y="232"/>
                  </a:lnTo>
                  <a:lnTo>
                    <a:pt x="0" y="0"/>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58" name="Freeform 64">
              <a:extLst>
                <a:ext uri="{FF2B5EF4-FFF2-40B4-BE49-F238E27FC236}">
                  <a16:creationId xmlns:a16="http://schemas.microsoft.com/office/drawing/2014/main" id="{C1419FDB-2095-6EEE-179A-66248C7DCD07}"/>
                </a:ext>
              </a:extLst>
            </p:cNvPr>
            <p:cNvSpPr>
              <a:spLocks/>
            </p:cNvSpPr>
            <p:nvPr/>
          </p:nvSpPr>
          <p:spPr bwMode="auto">
            <a:xfrm>
              <a:off x="2289" y="3994"/>
              <a:ext cx="116" cy="179"/>
            </a:xfrm>
            <a:custGeom>
              <a:avLst/>
              <a:gdLst>
                <a:gd name="T0" fmla="*/ 0 w 286"/>
                <a:gd name="T1" fmla="*/ 13 h 429"/>
                <a:gd name="T2" fmla="*/ 4 w 286"/>
                <a:gd name="T3" fmla="*/ 0 h 429"/>
                <a:gd name="T4" fmla="*/ 6 w 286"/>
                <a:gd name="T5" fmla="*/ 2 h 429"/>
                <a:gd name="T6" fmla="*/ 8 w 286"/>
                <a:gd name="T7" fmla="*/ 13 h 429"/>
                <a:gd name="T8" fmla="*/ 0 w 286"/>
                <a:gd name="T9" fmla="*/ 13 h 429"/>
                <a:gd name="T10" fmla="*/ 0 w 286"/>
                <a:gd name="T11" fmla="*/ 13 h 429"/>
                <a:gd name="T12" fmla="*/ 0 60000 65536"/>
                <a:gd name="T13" fmla="*/ 0 60000 65536"/>
                <a:gd name="T14" fmla="*/ 0 60000 65536"/>
                <a:gd name="T15" fmla="*/ 0 60000 65536"/>
                <a:gd name="T16" fmla="*/ 0 60000 65536"/>
                <a:gd name="T17" fmla="*/ 0 60000 65536"/>
                <a:gd name="T18" fmla="*/ 0 w 286"/>
                <a:gd name="T19" fmla="*/ 0 h 429"/>
                <a:gd name="T20" fmla="*/ 286 w 286"/>
                <a:gd name="T21" fmla="*/ 429 h 429"/>
              </a:gdLst>
              <a:ahLst/>
              <a:cxnLst>
                <a:cxn ang="T12">
                  <a:pos x="T0" y="T1"/>
                </a:cxn>
                <a:cxn ang="T13">
                  <a:pos x="T2" y="T3"/>
                </a:cxn>
                <a:cxn ang="T14">
                  <a:pos x="T4" y="T5"/>
                </a:cxn>
                <a:cxn ang="T15">
                  <a:pos x="T6" y="T7"/>
                </a:cxn>
                <a:cxn ang="T16">
                  <a:pos x="T8" y="T9"/>
                </a:cxn>
                <a:cxn ang="T17">
                  <a:pos x="T10" y="T11"/>
                </a:cxn>
              </a:cxnLst>
              <a:rect l="T18" t="T19" r="T20" b="T21"/>
              <a:pathLst>
                <a:path w="286" h="429">
                  <a:moveTo>
                    <a:pt x="0" y="429"/>
                  </a:moveTo>
                  <a:lnTo>
                    <a:pt x="152" y="0"/>
                  </a:lnTo>
                  <a:lnTo>
                    <a:pt x="219" y="59"/>
                  </a:lnTo>
                  <a:lnTo>
                    <a:pt x="286" y="429"/>
                  </a:lnTo>
                  <a:lnTo>
                    <a:pt x="0" y="429"/>
                  </a:lnTo>
                  <a:close/>
                </a:path>
              </a:pathLst>
            </a:custGeom>
            <a:solidFill>
              <a:srgbClr val="A38C8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59" name="Freeform 65">
              <a:extLst>
                <a:ext uri="{FF2B5EF4-FFF2-40B4-BE49-F238E27FC236}">
                  <a16:creationId xmlns:a16="http://schemas.microsoft.com/office/drawing/2014/main" id="{68D68030-DA90-4EC4-58FF-0F6DE98A4CCC}"/>
                </a:ext>
              </a:extLst>
            </p:cNvPr>
            <p:cNvSpPr>
              <a:spLocks/>
            </p:cNvSpPr>
            <p:nvPr/>
          </p:nvSpPr>
          <p:spPr bwMode="auto">
            <a:xfrm>
              <a:off x="2046" y="3069"/>
              <a:ext cx="84" cy="113"/>
            </a:xfrm>
            <a:custGeom>
              <a:avLst/>
              <a:gdLst>
                <a:gd name="T0" fmla="*/ 0 w 206"/>
                <a:gd name="T1" fmla="*/ 7 h 272"/>
                <a:gd name="T2" fmla="*/ 1 w 206"/>
                <a:gd name="T3" fmla="*/ 0 h 272"/>
                <a:gd name="T4" fmla="*/ 4 w 206"/>
                <a:gd name="T5" fmla="*/ 0 h 272"/>
                <a:gd name="T6" fmla="*/ 6 w 206"/>
                <a:gd name="T7" fmla="*/ 4 h 272"/>
                <a:gd name="T8" fmla="*/ 2 w 206"/>
                <a:gd name="T9" fmla="*/ 6 h 272"/>
                <a:gd name="T10" fmla="*/ 2 w 206"/>
                <a:gd name="T11" fmla="*/ 8 h 272"/>
                <a:gd name="T12" fmla="*/ 0 w 206"/>
                <a:gd name="T13" fmla="*/ 7 h 272"/>
                <a:gd name="T14" fmla="*/ 0 w 206"/>
                <a:gd name="T15" fmla="*/ 7 h 272"/>
                <a:gd name="T16" fmla="*/ 0 60000 65536"/>
                <a:gd name="T17" fmla="*/ 0 60000 65536"/>
                <a:gd name="T18" fmla="*/ 0 60000 65536"/>
                <a:gd name="T19" fmla="*/ 0 60000 65536"/>
                <a:gd name="T20" fmla="*/ 0 60000 65536"/>
                <a:gd name="T21" fmla="*/ 0 60000 65536"/>
                <a:gd name="T22" fmla="*/ 0 60000 65536"/>
                <a:gd name="T23" fmla="*/ 0 60000 65536"/>
                <a:gd name="T24" fmla="*/ 0 w 206"/>
                <a:gd name="T25" fmla="*/ 0 h 272"/>
                <a:gd name="T26" fmla="*/ 206 w 206"/>
                <a:gd name="T27" fmla="*/ 272 h 2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6" h="272">
                  <a:moveTo>
                    <a:pt x="0" y="227"/>
                  </a:moveTo>
                  <a:lnTo>
                    <a:pt x="40" y="0"/>
                  </a:lnTo>
                  <a:lnTo>
                    <a:pt x="133" y="19"/>
                  </a:lnTo>
                  <a:lnTo>
                    <a:pt x="206" y="120"/>
                  </a:lnTo>
                  <a:lnTo>
                    <a:pt x="80" y="206"/>
                  </a:lnTo>
                  <a:lnTo>
                    <a:pt x="54" y="272"/>
                  </a:lnTo>
                  <a:lnTo>
                    <a:pt x="0" y="227"/>
                  </a:lnTo>
                  <a:close/>
                </a:path>
              </a:pathLst>
            </a:custGeom>
            <a:solidFill>
              <a:srgbClr val="E896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60" name="Freeform 66">
              <a:extLst>
                <a:ext uri="{FF2B5EF4-FFF2-40B4-BE49-F238E27FC236}">
                  <a16:creationId xmlns:a16="http://schemas.microsoft.com/office/drawing/2014/main" id="{77ECDB4B-A0C1-1ECA-FA43-FE55E9096D07}"/>
                </a:ext>
              </a:extLst>
            </p:cNvPr>
            <p:cNvSpPr>
              <a:spLocks/>
            </p:cNvSpPr>
            <p:nvPr/>
          </p:nvSpPr>
          <p:spPr bwMode="auto">
            <a:xfrm>
              <a:off x="2000" y="3332"/>
              <a:ext cx="55" cy="91"/>
            </a:xfrm>
            <a:custGeom>
              <a:avLst/>
              <a:gdLst>
                <a:gd name="T0" fmla="*/ 2 w 133"/>
                <a:gd name="T1" fmla="*/ 0 h 218"/>
                <a:gd name="T2" fmla="*/ 0 w 133"/>
                <a:gd name="T3" fmla="*/ 7 h 218"/>
                <a:gd name="T4" fmla="*/ 3 w 133"/>
                <a:gd name="T5" fmla="*/ 5 h 218"/>
                <a:gd name="T6" fmla="*/ 4 w 133"/>
                <a:gd name="T7" fmla="*/ 0 h 218"/>
                <a:gd name="T8" fmla="*/ 2 w 133"/>
                <a:gd name="T9" fmla="*/ 0 h 218"/>
                <a:gd name="T10" fmla="*/ 2 w 133"/>
                <a:gd name="T11" fmla="*/ 0 h 218"/>
                <a:gd name="T12" fmla="*/ 0 60000 65536"/>
                <a:gd name="T13" fmla="*/ 0 60000 65536"/>
                <a:gd name="T14" fmla="*/ 0 60000 65536"/>
                <a:gd name="T15" fmla="*/ 0 60000 65536"/>
                <a:gd name="T16" fmla="*/ 0 60000 65536"/>
                <a:gd name="T17" fmla="*/ 0 60000 65536"/>
                <a:gd name="T18" fmla="*/ 0 w 133"/>
                <a:gd name="T19" fmla="*/ 0 h 218"/>
                <a:gd name="T20" fmla="*/ 133 w 133"/>
                <a:gd name="T21" fmla="*/ 218 h 218"/>
              </a:gdLst>
              <a:ahLst/>
              <a:cxnLst>
                <a:cxn ang="T12">
                  <a:pos x="T0" y="T1"/>
                </a:cxn>
                <a:cxn ang="T13">
                  <a:pos x="T2" y="T3"/>
                </a:cxn>
                <a:cxn ang="T14">
                  <a:pos x="T4" y="T5"/>
                </a:cxn>
                <a:cxn ang="T15">
                  <a:pos x="T6" y="T7"/>
                </a:cxn>
                <a:cxn ang="T16">
                  <a:pos x="T8" y="T9"/>
                </a:cxn>
                <a:cxn ang="T17">
                  <a:pos x="T10" y="T11"/>
                </a:cxn>
              </a:cxnLst>
              <a:rect l="T18" t="T19" r="T20" b="T21"/>
              <a:pathLst>
                <a:path w="133" h="218">
                  <a:moveTo>
                    <a:pt x="72" y="0"/>
                  </a:moveTo>
                  <a:lnTo>
                    <a:pt x="0" y="218"/>
                  </a:lnTo>
                  <a:lnTo>
                    <a:pt x="99" y="171"/>
                  </a:lnTo>
                  <a:lnTo>
                    <a:pt x="133" y="5"/>
                  </a:lnTo>
                  <a:lnTo>
                    <a:pt x="72" y="0"/>
                  </a:lnTo>
                  <a:close/>
                </a:path>
              </a:pathLst>
            </a:custGeom>
            <a:solidFill>
              <a:srgbClr val="E896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61" name="Freeform 67">
              <a:extLst>
                <a:ext uri="{FF2B5EF4-FFF2-40B4-BE49-F238E27FC236}">
                  <a16:creationId xmlns:a16="http://schemas.microsoft.com/office/drawing/2014/main" id="{D9E930CB-BD41-B69A-48F8-53FD8C2A0E23}"/>
                </a:ext>
              </a:extLst>
            </p:cNvPr>
            <p:cNvSpPr>
              <a:spLocks/>
            </p:cNvSpPr>
            <p:nvPr/>
          </p:nvSpPr>
          <p:spPr bwMode="auto">
            <a:xfrm>
              <a:off x="2235" y="3293"/>
              <a:ext cx="52" cy="295"/>
            </a:xfrm>
            <a:custGeom>
              <a:avLst/>
              <a:gdLst>
                <a:gd name="T0" fmla="*/ 0 w 128"/>
                <a:gd name="T1" fmla="*/ 0 h 709"/>
                <a:gd name="T2" fmla="*/ 2 w 128"/>
                <a:gd name="T3" fmla="*/ 4 h 709"/>
                <a:gd name="T4" fmla="*/ 1 w 128"/>
                <a:gd name="T5" fmla="*/ 19 h 709"/>
                <a:gd name="T6" fmla="*/ 2 w 128"/>
                <a:gd name="T7" fmla="*/ 21 h 709"/>
                <a:gd name="T8" fmla="*/ 4 w 128"/>
                <a:gd name="T9" fmla="*/ 20 h 709"/>
                <a:gd name="T10" fmla="*/ 3 w 128"/>
                <a:gd name="T11" fmla="*/ 17 h 709"/>
                <a:gd name="T12" fmla="*/ 3 w 128"/>
                <a:gd name="T13" fmla="*/ 3 h 709"/>
                <a:gd name="T14" fmla="*/ 0 w 128"/>
                <a:gd name="T15" fmla="*/ 0 h 709"/>
                <a:gd name="T16" fmla="*/ 0 w 128"/>
                <a:gd name="T17" fmla="*/ 0 h 70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
                <a:gd name="T28" fmla="*/ 0 h 709"/>
                <a:gd name="T29" fmla="*/ 128 w 128"/>
                <a:gd name="T30" fmla="*/ 709 h 70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 h="709">
                  <a:moveTo>
                    <a:pt x="0" y="0"/>
                  </a:moveTo>
                  <a:lnTo>
                    <a:pt x="80" y="139"/>
                  </a:lnTo>
                  <a:lnTo>
                    <a:pt x="34" y="616"/>
                  </a:lnTo>
                  <a:lnTo>
                    <a:pt x="67" y="709"/>
                  </a:lnTo>
                  <a:lnTo>
                    <a:pt x="128" y="651"/>
                  </a:lnTo>
                  <a:lnTo>
                    <a:pt x="101" y="576"/>
                  </a:lnTo>
                  <a:lnTo>
                    <a:pt x="120" y="99"/>
                  </a:lnTo>
                  <a:lnTo>
                    <a:pt x="0" y="0"/>
                  </a:lnTo>
                  <a:close/>
                </a:path>
              </a:pathLst>
            </a:custGeom>
            <a:solidFill>
              <a:srgbClr val="E896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62" name="Freeform 68">
              <a:extLst>
                <a:ext uri="{FF2B5EF4-FFF2-40B4-BE49-F238E27FC236}">
                  <a16:creationId xmlns:a16="http://schemas.microsoft.com/office/drawing/2014/main" id="{24DD947D-F2B6-279A-3EE5-6EC8B4CAA899}"/>
                </a:ext>
              </a:extLst>
            </p:cNvPr>
            <p:cNvSpPr>
              <a:spLocks/>
            </p:cNvSpPr>
            <p:nvPr/>
          </p:nvSpPr>
          <p:spPr bwMode="auto">
            <a:xfrm>
              <a:off x="1099" y="3497"/>
              <a:ext cx="121" cy="262"/>
            </a:xfrm>
            <a:custGeom>
              <a:avLst/>
              <a:gdLst>
                <a:gd name="T0" fmla="*/ 2 w 299"/>
                <a:gd name="T1" fmla="*/ 1 h 631"/>
                <a:gd name="T2" fmla="*/ 8 w 299"/>
                <a:gd name="T3" fmla="*/ 13 h 631"/>
                <a:gd name="T4" fmla="*/ 1 w 299"/>
                <a:gd name="T5" fmla="*/ 19 h 631"/>
                <a:gd name="T6" fmla="*/ 0 w 299"/>
                <a:gd name="T7" fmla="*/ 16 h 631"/>
                <a:gd name="T8" fmla="*/ 0 w 299"/>
                <a:gd name="T9" fmla="*/ 10 h 631"/>
                <a:gd name="T10" fmla="*/ 0 w 299"/>
                <a:gd name="T11" fmla="*/ 5 h 631"/>
                <a:gd name="T12" fmla="*/ 1 w 299"/>
                <a:gd name="T13" fmla="*/ 0 h 631"/>
                <a:gd name="T14" fmla="*/ 2 w 299"/>
                <a:gd name="T15" fmla="*/ 1 h 631"/>
                <a:gd name="T16" fmla="*/ 2 w 299"/>
                <a:gd name="T17" fmla="*/ 1 h 6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9"/>
                <a:gd name="T28" fmla="*/ 0 h 631"/>
                <a:gd name="T29" fmla="*/ 299 w 299"/>
                <a:gd name="T30" fmla="*/ 631 h 6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9" h="631">
                  <a:moveTo>
                    <a:pt x="80" y="21"/>
                  </a:moveTo>
                  <a:lnTo>
                    <a:pt x="299" y="431"/>
                  </a:lnTo>
                  <a:lnTo>
                    <a:pt x="46" y="631"/>
                  </a:lnTo>
                  <a:lnTo>
                    <a:pt x="14" y="544"/>
                  </a:lnTo>
                  <a:lnTo>
                    <a:pt x="0" y="319"/>
                  </a:lnTo>
                  <a:lnTo>
                    <a:pt x="19" y="152"/>
                  </a:lnTo>
                  <a:lnTo>
                    <a:pt x="27" y="0"/>
                  </a:lnTo>
                  <a:lnTo>
                    <a:pt x="80" y="21"/>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63" name="Freeform 69">
              <a:extLst>
                <a:ext uri="{FF2B5EF4-FFF2-40B4-BE49-F238E27FC236}">
                  <a16:creationId xmlns:a16="http://schemas.microsoft.com/office/drawing/2014/main" id="{5D2A6566-E042-7A8B-CE0B-8FA2D5A88255}"/>
                </a:ext>
              </a:extLst>
            </p:cNvPr>
            <p:cNvSpPr>
              <a:spLocks/>
            </p:cNvSpPr>
            <p:nvPr/>
          </p:nvSpPr>
          <p:spPr bwMode="auto">
            <a:xfrm>
              <a:off x="1125" y="3793"/>
              <a:ext cx="52" cy="190"/>
            </a:xfrm>
            <a:custGeom>
              <a:avLst/>
              <a:gdLst>
                <a:gd name="T0" fmla="*/ 0 w 125"/>
                <a:gd name="T1" fmla="*/ 1 h 458"/>
                <a:gd name="T2" fmla="*/ 2 w 125"/>
                <a:gd name="T3" fmla="*/ 0 h 458"/>
                <a:gd name="T4" fmla="*/ 4 w 125"/>
                <a:gd name="T5" fmla="*/ 14 h 458"/>
                <a:gd name="T6" fmla="*/ 2 w 125"/>
                <a:gd name="T7" fmla="*/ 11 h 458"/>
                <a:gd name="T8" fmla="*/ 0 w 125"/>
                <a:gd name="T9" fmla="*/ 1 h 458"/>
                <a:gd name="T10" fmla="*/ 0 w 125"/>
                <a:gd name="T11" fmla="*/ 1 h 458"/>
                <a:gd name="T12" fmla="*/ 0 60000 65536"/>
                <a:gd name="T13" fmla="*/ 0 60000 65536"/>
                <a:gd name="T14" fmla="*/ 0 60000 65536"/>
                <a:gd name="T15" fmla="*/ 0 60000 65536"/>
                <a:gd name="T16" fmla="*/ 0 60000 65536"/>
                <a:gd name="T17" fmla="*/ 0 60000 65536"/>
                <a:gd name="T18" fmla="*/ 0 w 125"/>
                <a:gd name="T19" fmla="*/ 0 h 458"/>
                <a:gd name="T20" fmla="*/ 125 w 125"/>
                <a:gd name="T21" fmla="*/ 458 h 458"/>
              </a:gdLst>
              <a:ahLst/>
              <a:cxnLst>
                <a:cxn ang="T12">
                  <a:pos x="T0" y="T1"/>
                </a:cxn>
                <a:cxn ang="T13">
                  <a:pos x="T2" y="T3"/>
                </a:cxn>
                <a:cxn ang="T14">
                  <a:pos x="T4" y="T5"/>
                </a:cxn>
                <a:cxn ang="T15">
                  <a:pos x="T6" y="T7"/>
                </a:cxn>
                <a:cxn ang="T16">
                  <a:pos x="T8" y="T9"/>
                </a:cxn>
                <a:cxn ang="T17">
                  <a:pos x="T10" y="T11"/>
                </a:cxn>
              </a:cxnLst>
              <a:rect l="T18" t="T19" r="T20" b="T21"/>
              <a:pathLst>
                <a:path w="125" h="458">
                  <a:moveTo>
                    <a:pt x="0" y="32"/>
                  </a:moveTo>
                  <a:lnTo>
                    <a:pt x="80" y="0"/>
                  </a:lnTo>
                  <a:lnTo>
                    <a:pt x="125" y="458"/>
                  </a:lnTo>
                  <a:lnTo>
                    <a:pt x="80" y="378"/>
                  </a:lnTo>
                  <a:lnTo>
                    <a:pt x="0" y="32"/>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64" name="Freeform 70">
              <a:extLst>
                <a:ext uri="{FF2B5EF4-FFF2-40B4-BE49-F238E27FC236}">
                  <a16:creationId xmlns:a16="http://schemas.microsoft.com/office/drawing/2014/main" id="{DA47C3C4-6B7F-2B59-1F71-3101D4D07371}"/>
                </a:ext>
              </a:extLst>
            </p:cNvPr>
            <p:cNvSpPr>
              <a:spLocks/>
            </p:cNvSpPr>
            <p:nvPr/>
          </p:nvSpPr>
          <p:spPr bwMode="auto">
            <a:xfrm>
              <a:off x="1211" y="3864"/>
              <a:ext cx="46" cy="132"/>
            </a:xfrm>
            <a:custGeom>
              <a:avLst/>
              <a:gdLst>
                <a:gd name="T0" fmla="*/ 0 w 114"/>
                <a:gd name="T1" fmla="*/ 10 h 317"/>
                <a:gd name="T2" fmla="*/ 0 w 114"/>
                <a:gd name="T3" fmla="*/ 0 h 317"/>
                <a:gd name="T4" fmla="*/ 3 w 114"/>
                <a:gd name="T5" fmla="*/ 7 h 317"/>
                <a:gd name="T6" fmla="*/ 0 w 114"/>
                <a:gd name="T7" fmla="*/ 10 h 317"/>
                <a:gd name="T8" fmla="*/ 0 w 114"/>
                <a:gd name="T9" fmla="*/ 10 h 317"/>
                <a:gd name="T10" fmla="*/ 0 60000 65536"/>
                <a:gd name="T11" fmla="*/ 0 60000 65536"/>
                <a:gd name="T12" fmla="*/ 0 60000 65536"/>
                <a:gd name="T13" fmla="*/ 0 60000 65536"/>
                <a:gd name="T14" fmla="*/ 0 60000 65536"/>
                <a:gd name="T15" fmla="*/ 0 w 114"/>
                <a:gd name="T16" fmla="*/ 0 h 317"/>
                <a:gd name="T17" fmla="*/ 114 w 114"/>
                <a:gd name="T18" fmla="*/ 317 h 317"/>
              </a:gdLst>
              <a:ahLst/>
              <a:cxnLst>
                <a:cxn ang="T10">
                  <a:pos x="T0" y="T1"/>
                </a:cxn>
                <a:cxn ang="T11">
                  <a:pos x="T2" y="T3"/>
                </a:cxn>
                <a:cxn ang="T12">
                  <a:pos x="T4" y="T5"/>
                </a:cxn>
                <a:cxn ang="T13">
                  <a:pos x="T6" y="T7"/>
                </a:cxn>
                <a:cxn ang="T14">
                  <a:pos x="T8" y="T9"/>
                </a:cxn>
              </a:cxnLst>
              <a:rect l="T15" t="T16" r="T17" b="T18"/>
              <a:pathLst>
                <a:path w="114" h="317">
                  <a:moveTo>
                    <a:pt x="7" y="317"/>
                  </a:moveTo>
                  <a:lnTo>
                    <a:pt x="0" y="0"/>
                  </a:lnTo>
                  <a:lnTo>
                    <a:pt x="114" y="245"/>
                  </a:lnTo>
                  <a:lnTo>
                    <a:pt x="7" y="317"/>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65" name="Freeform 71">
              <a:extLst>
                <a:ext uri="{FF2B5EF4-FFF2-40B4-BE49-F238E27FC236}">
                  <a16:creationId xmlns:a16="http://schemas.microsoft.com/office/drawing/2014/main" id="{0F1A440F-881A-1A13-9EA1-84C3CD40E789}"/>
                </a:ext>
              </a:extLst>
            </p:cNvPr>
            <p:cNvSpPr>
              <a:spLocks/>
            </p:cNvSpPr>
            <p:nvPr/>
          </p:nvSpPr>
          <p:spPr bwMode="auto">
            <a:xfrm>
              <a:off x="1276" y="3569"/>
              <a:ext cx="136" cy="220"/>
            </a:xfrm>
            <a:custGeom>
              <a:avLst/>
              <a:gdLst>
                <a:gd name="T0" fmla="*/ 0 w 333"/>
                <a:gd name="T1" fmla="*/ 8 h 530"/>
                <a:gd name="T2" fmla="*/ 2 w 333"/>
                <a:gd name="T3" fmla="*/ 12 h 530"/>
                <a:gd name="T4" fmla="*/ 3 w 333"/>
                <a:gd name="T5" fmla="*/ 16 h 530"/>
                <a:gd name="T6" fmla="*/ 7 w 333"/>
                <a:gd name="T7" fmla="*/ 12 h 530"/>
                <a:gd name="T8" fmla="*/ 8 w 333"/>
                <a:gd name="T9" fmla="*/ 7 h 530"/>
                <a:gd name="T10" fmla="*/ 9 w 333"/>
                <a:gd name="T11" fmla="*/ 2 h 530"/>
                <a:gd name="T12" fmla="*/ 9 w 333"/>
                <a:gd name="T13" fmla="*/ 0 h 530"/>
                <a:gd name="T14" fmla="*/ 5 w 333"/>
                <a:gd name="T15" fmla="*/ 5 h 530"/>
                <a:gd name="T16" fmla="*/ 0 w 333"/>
                <a:gd name="T17" fmla="*/ 8 h 530"/>
                <a:gd name="T18" fmla="*/ 0 w 333"/>
                <a:gd name="T19" fmla="*/ 8 h 5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33"/>
                <a:gd name="T31" fmla="*/ 0 h 530"/>
                <a:gd name="T32" fmla="*/ 333 w 333"/>
                <a:gd name="T33" fmla="*/ 530 h 5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33" h="530">
                  <a:moveTo>
                    <a:pt x="0" y="285"/>
                  </a:moveTo>
                  <a:lnTo>
                    <a:pt x="80" y="405"/>
                  </a:lnTo>
                  <a:lnTo>
                    <a:pt x="115" y="530"/>
                  </a:lnTo>
                  <a:lnTo>
                    <a:pt x="227" y="424"/>
                  </a:lnTo>
                  <a:lnTo>
                    <a:pt x="286" y="219"/>
                  </a:lnTo>
                  <a:lnTo>
                    <a:pt x="333" y="53"/>
                  </a:lnTo>
                  <a:lnTo>
                    <a:pt x="307" y="0"/>
                  </a:lnTo>
                  <a:lnTo>
                    <a:pt x="187" y="160"/>
                  </a:lnTo>
                  <a:lnTo>
                    <a:pt x="0" y="285"/>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66" name="Freeform 72">
              <a:extLst>
                <a:ext uri="{FF2B5EF4-FFF2-40B4-BE49-F238E27FC236}">
                  <a16:creationId xmlns:a16="http://schemas.microsoft.com/office/drawing/2014/main" id="{7E65E94C-43F6-E5B7-EAF5-EB14CBB43B37}"/>
                </a:ext>
              </a:extLst>
            </p:cNvPr>
            <p:cNvSpPr>
              <a:spLocks/>
            </p:cNvSpPr>
            <p:nvPr/>
          </p:nvSpPr>
          <p:spPr bwMode="auto">
            <a:xfrm>
              <a:off x="1271" y="3823"/>
              <a:ext cx="70" cy="116"/>
            </a:xfrm>
            <a:custGeom>
              <a:avLst/>
              <a:gdLst>
                <a:gd name="T0" fmla="*/ 0 w 173"/>
                <a:gd name="T1" fmla="*/ 0 h 280"/>
                <a:gd name="T2" fmla="*/ 3 w 173"/>
                <a:gd name="T3" fmla="*/ 8 h 280"/>
                <a:gd name="T4" fmla="*/ 4 w 173"/>
                <a:gd name="T5" fmla="*/ 2 h 280"/>
                <a:gd name="T6" fmla="*/ 0 w 173"/>
                <a:gd name="T7" fmla="*/ 0 h 280"/>
                <a:gd name="T8" fmla="*/ 0 w 173"/>
                <a:gd name="T9" fmla="*/ 0 h 280"/>
                <a:gd name="T10" fmla="*/ 0 60000 65536"/>
                <a:gd name="T11" fmla="*/ 0 60000 65536"/>
                <a:gd name="T12" fmla="*/ 0 60000 65536"/>
                <a:gd name="T13" fmla="*/ 0 60000 65536"/>
                <a:gd name="T14" fmla="*/ 0 60000 65536"/>
                <a:gd name="T15" fmla="*/ 0 w 173"/>
                <a:gd name="T16" fmla="*/ 0 h 280"/>
                <a:gd name="T17" fmla="*/ 173 w 173"/>
                <a:gd name="T18" fmla="*/ 280 h 280"/>
              </a:gdLst>
              <a:ahLst/>
              <a:cxnLst>
                <a:cxn ang="T10">
                  <a:pos x="T0" y="T1"/>
                </a:cxn>
                <a:cxn ang="T11">
                  <a:pos x="T2" y="T3"/>
                </a:cxn>
                <a:cxn ang="T12">
                  <a:pos x="T4" y="T5"/>
                </a:cxn>
                <a:cxn ang="T13">
                  <a:pos x="T6" y="T7"/>
                </a:cxn>
                <a:cxn ang="T14">
                  <a:pos x="T8" y="T9"/>
                </a:cxn>
              </a:cxnLst>
              <a:rect l="T15" t="T16" r="T17" b="T18"/>
              <a:pathLst>
                <a:path w="173" h="280">
                  <a:moveTo>
                    <a:pt x="0" y="0"/>
                  </a:moveTo>
                  <a:lnTo>
                    <a:pt x="128" y="280"/>
                  </a:lnTo>
                  <a:lnTo>
                    <a:pt x="173" y="72"/>
                  </a:lnTo>
                  <a:lnTo>
                    <a:pt x="0" y="0"/>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67" name="Freeform 73">
              <a:extLst>
                <a:ext uri="{FF2B5EF4-FFF2-40B4-BE49-F238E27FC236}">
                  <a16:creationId xmlns:a16="http://schemas.microsoft.com/office/drawing/2014/main" id="{361F2240-7004-5553-97DB-D12FB910ECA0}"/>
                </a:ext>
              </a:extLst>
            </p:cNvPr>
            <p:cNvSpPr>
              <a:spLocks/>
            </p:cNvSpPr>
            <p:nvPr/>
          </p:nvSpPr>
          <p:spPr bwMode="auto">
            <a:xfrm>
              <a:off x="1090" y="4040"/>
              <a:ext cx="438" cy="133"/>
            </a:xfrm>
            <a:custGeom>
              <a:avLst/>
              <a:gdLst>
                <a:gd name="T0" fmla="*/ 0 w 1074"/>
                <a:gd name="T1" fmla="*/ 10 h 317"/>
                <a:gd name="T2" fmla="*/ 5 w 1074"/>
                <a:gd name="T3" fmla="*/ 0 h 317"/>
                <a:gd name="T4" fmla="*/ 13 w 1074"/>
                <a:gd name="T5" fmla="*/ 1 h 317"/>
                <a:gd name="T6" fmla="*/ 22 w 1074"/>
                <a:gd name="T7" fmla="*/ 5 h 317"/>
                <a:gd name="T8" fmla="*/ 30 w 1074"/>
                <a:gd name="T9" fmla="*/ 4 h 317"/>
                <a:gd name="T10" fmla="*/ 16 w 1074"/>
                <a:gd name="T11" fmla="*/ 10 h 317"/>
                <a:gd name="T12" fmla="*/ 0 w 1074"/>
                <a:gd name="T13" fmla="*/ 10 h 317"/>
                <a:gd name="T14" fmla="*/ 0 w 1074"/>
                <a:gd name="T15" fmla="*/ 10 h 317"/>
                <a:gd name="T16" fmla="*/ 0 60000 65536"/>
                <a:gd name="T17" fmla="*/ 0 60000 65536"/>
                <a:gd name="T18" fmla="*/ 0 60000 65536"/>
                <a:gd name="T19" fmla="*/ 0 60000 65536"/>
                <a:gd name="T20" fmla="*/ 0 60000 65536"/>
                <a:gd name="T21" fmla="*/ 0 60000 65536"/>
                <a:gd name="T22" fmla="*/ 0 60000 65536"/>
                <a:gd name="T23" fmla="*/ 0 60000 65536"/>
                <a:gd name="T24" fmla="*/ 0 w 1074"/>
                <a:gd name="T25" fmla="*/ 0 h 317"/>
                <a:gd name="T26" fmla="*/ 1074 w 1074"/>
                <a:gd name="T27" fmla="*/ 317 h 31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74" h="317">
                  <a:moveTo>
                    <a:pt x="0" y="317"/>
                  </a:moveTo>
                  <a:lnTo>
                    <a:pt x="192" y="0"/>
                  </a:lnTo>
                  <a:lnTo>
                    <a:pt x="451" y="40"/>
                  </a:lnTo>
                  <a:lnTo>
                    <a:pt x="808" y="146"/>
                  </a:lnTo>
                  <a:lnTo>
                    <a:pt x="1074" y="139"/>
                  </a:lnTo>
                  <a:lnTo>
                    <a:pt x="590" y="317"/>
                  </a:lnTo>
                  <a:lnTo>
                    <a:pt x="0" y="317"/>
                  </a:lnTo>
                  <a:close/>
                </a:path>
              </a:pathLst>
            </a:custGeom>
            <a:solidFill>
              <a:srgbClr val="FFC7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68" name="Freeform 74">
              <a:extLst>
                <a:ext uri="{FF2B5EF4-FFF2-40B4-BE49-F238E27FC236}">
                  <a16:creationId xmlns:a16="http://schemas.microsoft.com/office/drawing/2014/main" id="{DC0810B1-5D1E-5B67-B3B1-8AFB10C99366}"/>
                </a:ext>
              </a:extLst>
            </p:cNvPr>
            <p:cNvSpPr>
              <a:spLocks/>
            </p:cNvSpPr>
            <p:nvPr/>
          </p:nvSpPr>
          <p:spPr bwMode="auto">
            <a:xfrm>
              <a:off x="1490" y="4120"/>
              <a:ext cx="164" cy="53"/>
            </a:xfrm>
            <a:custGeom>
              <a:avLst/>
              <a:gdLst>
                <a:gd name="T0" fmla="*/ 0 w 403"/>
                <a:gd name="T1" fmla="*/ 4 h 125"/>
                <a:gd name="T2" fmla="*/ 11 w 403"/>
                <a:gd name="T3" fmla="*/ 0 h 125"/>
                <a:gd name="T4" fmla="*/ 9 w 403"/>
                <a:gd name="T5" fmla="*/ 4 h 125"/>
                <a:gd name="T6" fmla="*/ 0 w 403"/>
                <a:gd name="T7" fmla="*/ 4 h 125"/>
                <a:gd name="T8" fmla="*/ 0 w 403"/>
                <a:gd name="T9" fmla="*/ 4 h 125"/>
                <a:gd name="T10" fmla="*/ 0 60000 65536"/>
                <a:gd name="T11" fmla="*/ 0 60000 65536"/>
                <a:gd name="T12" fmla="*/ 0 60000 65536"/>
                <a:gd name="T13" fmla="*/ 0 60000 65536"/>
                <a:gd name="T14" fmla="*/ 0 60000 65536"/>
                <a:gd name="T15" fmla="*/ 0 w 403"/>
                <a:gd name="T16" fmla="*/ 0 h 125"/>
                <a:gd name="T17" fmla="*/ 403 w 403"/>
                <a:gd name="T18" fmla="*/ 125 h 125"/>
              </a:gdLst>
              <a:ahLst/>
              <a:cxnLst>
                <a:cxn ang="T10">
                  <a:pos x="T0" y="T1"/>
                </a:cxn>
                <a:cxn ang="T11">
                  <a:pos x="T2" y="T3"/>
                </a:cxn>
                <a:cxn ang="T12">
                  <a:pos x="T4" y="T5"/>
                </a:cxn>
                <a:cxn ang="T13">
                  <a:pos x="T6" y="T7"/>
                </a:cxn>
                <a:cxn ang="T14">
                  <a:pos x="T8" y="T9"/>
                </a:cxn>
              </a:cxnLst>
              <a:rect l="T15" t="T16" r="T17" b="T18"/>
              <a:pathLst>
                <a:path w="403" h="125">
                  <a:moveTo>
                    <a:pt x="0" y="125"/>
                  </a:moveTo>
                  <a:lnTo>
                    <a:pt x="403" y="0"/>
                  </a:lnTo>
                  <a:lnTo>
                    <a:pt x="344" y="125"/>
                  </a:lnTo>
                  <a:lnTo>
                    <a:pt x="0" y="125"/>
                  </a:lnTo>
                  <a:close/>
                </a:path>
              </a:pathLst>
            </a:custGeom>
            <a:solidFill>
              <a:srgbClr val="FFC7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69" name="Freeform 75">
              <a:extLst>
                <a:ext uri="{FF2B5EF4-FFF2-40B4-BE49-F238E27FC236}">
                  <a16:creationId xmlns:a16="http://schemas.microsoft.com/office/drawing/2014/main" id="{F68CDB4F-56B7-8855-A1A6-41E7C8C61177}"/>
                </a:ext>
              </a:extLst>
            </p:cNvPr>
            <p:cNvSpPr>
              <a:spLocks/>
            </p:cNvSpPr>
            <p:nvPr/>
          </p:nvSpPr>
          <p:spPr bwMode="auto">
            <a:xfrm>
              <a:off x="1783" y="3113"/>
              <a:ext cx="105" cy="85"/>
            </a:xfrm>
            <a:custGeom>
              <a:avLst/>
              <a:gdLst>
                <a:gd name="T0" fmla="*/ 0 w 258"/>
                <a:gd name="T1" fmla="*/ 0 h 203"/>
                <a:gd name="T2" fmla="*/ 1 w 258"/>
                <a:gd name="T3" fmla="*/ 0 h 203"/>
                <a:gd name="T4" fmla="*/ 3 w 258"/>
                <a:gd name="T5" fmla="*/ 0 h 203"/>
                <a:gd name="T6" fmla="*/ 4 w 258"/>
                <a:gd name="T7" fmla="*/ 2 h 203"/>
                <a:gd name="T8" fmla="*/ 6 w 258"/>
                <a:gd name="T9" fmla="*/ 3 h 203"/>
                <a:gd name="T10" fmla="*/ 7 w 258"/>
                <a:gd name="T11" fmla="*/ 5 h 203"/>
                <a:gd name="T12" fmla="*/ 4 w 258"/>
                <a:gd name="T13" fmla="*/ 6 h 203"/>
                <a:gd name="T14" fmla="*/ 4 w 258"/>
                <a:gd name="T15" fmla="*/ 5 h 203"/>
                <a:gd name="T16" fmla="*/ 2 w 258"/>
                <a:gd name="T17" fmla="*/ 3 h 203"/>
                <a:gd name="T18" fmla="*/ 2 w 258"/>
                <a:gd name="T19" fmla="*/ 2 h 203"/>
                <a:gd name="T20" fmla="*/ 0 w 258"/>
                <a:gd name="T21" fmla="*/ 1 h 203"/>
                <a:gd name="T22" fmla="*/ 0 w 258"/>
                <a:gd name="T23" fmla="*/ 0 h 203"/>
                <a:gd name="T24" fmla="*/ 0 w 258"/>
                <a:gd name="T25" fmla="*/ 0 h 2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8"/>
                <a:gd name="T40" fmla="*/ 0 h 203"/>
                <a:gd name="T41" fmla="*/ 258 w 258"/>
                <a:gd name="T42" fmla="*/ 203 h 2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8" h="203">
                  <a:moveTo>
                    <a:pt x="0" y="0"/>
                  </a:moveTo>
                  <a:lnTo>
                    <a:pt x="49" y="0"/>
                  </a:lnTo>
                  <a:lnTo>
                    <a:pt x="104" y="15"/>
                  </a:lnTo>
                  <a:lnTo>
                    <a:pt x="135" y="49"/>
                  </a:lnTo>
                  <a:lnTo>
                    <a:pt x="211" y="80"/>
                  </a:lnTo>
                  <a:lnTo>
                    <a:pt x="258" y="150"/>
                  </a:lnTo>
                  <a:lnTo>
                    <a:pt x="158" y="203"/>
                  </a:lnTo>
                  <a:lnTo>
                    <a:pt x="154" y="150"/>
                  </a:lnTo>
                  <a:lnTo>
                    <a:pt x="61" y="106"/>
                  </a:lnTo>
                  <a:lnTo>
                    <a:pt x="85" y="68"/>
                  </a:lnTo>
                  <a:lnTo>
                    <a:pt x="8" y="4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70" name="Freeform 76">
              <a:extLst>
                <a:ext uri="{FF2B5EF4-FFF2-40B4-BE49-F238E27FC236}">
                  <a16:creationId xmlns:a16="http://schemas.microsoft.com/office/drawing/2014/main" id="{02154D2A-BAB5-7C4D-0356-FEE211874B19}"/>
                </a:ext>
              </a:extLst>
            </p:cNvPr>
            <p:cNvSpPr>
              <a:spLocks/>
            </p:cNvSpPr>
            <p:nvPr/>
          </p:nvSpPr>
          <p:spPr bwMode="auto">
            <a:xfrm>
              <a:off x="1905" y="3129"/>
              <a:ext cx="154" cy="91"/>
            </a:xfrm>
            <a:custGeom>
              <a:avLst/>
              <a:gdLst>
                <a:gd name="T0" fmla="*/ 1 w 379"/>
                <a:gd name="T1" fmla="*/ 2 h 217"/>
                <a:gd name="T2" fmla="*/ 2 w 379"/>
                <a:gd name="T3" fmla="*/ 2 h 217"/>
                <a:gd name="T4" fmla="*/ 2 w 379"/>
                <a:gd name="T5" fmla="*/ 1 h 217"/>
                <a:gd name="T6" fmla="*/ 4 w 379"/>
                <a:gd name="T7" fmla="*/ 2 h 217"/>
                <a:gd name="T8" fmla="*/ 7 w 379"/>
                <a:gd name="T9" fmla="*/ 2 h 217"/>
                <a:gd name="T10" fmla="*/ 11 w 379"/>
                <a:gd name="T11" fmla="*/ 3 h 217"/>
                <a:gd name="T12" fmla="*/ 9 w 379"/>
                <a:gd name="T13" fmla="*/ 5 h 217"/>
                <a:gd name="T14" fmla="*/ 8 w 379"/>
                <a:gd name="T15" fmla="*/ 6 h 217"/>
                <a:gd name="T16" fmla="*/ 5 w 379"/>
                <a:gd name="T17" fmla="*/ 5 h 217"/>
                <a:gd name="T18" fmla="*/ 6 w 379"/>
                <a:gd name="T19" fmla="*/ 7 h 217"/>
                <a:gd name="T20" fmla="*/ 4 w 379"/>
                <a:gd name="T21" fmla="*/ 6 h 217"/>
                <a:gd name="T22" fmla="*/ 1 w 379"/>
                <a:gd name="T23" fmla="*/ 4 h 217"/>
                <a:gd name="T24" fmla="*/ 0 w 379"/>
                <a:gd name="T25" fmla="*/ 1 h 217"/>
                <a:gd name="T26" fmla="*/ 0 w 379"/>
                <a:gd name="T27" fmla="*/ 0 h 217"/>
                <a:gd name="T28" fmla="*/ 1 w 379"/>
                <a:gd name="T29" fmla="*/ 2 h 217"/>
                <a:gd name="T30" fmla="*/ 1 w 379"/>
                <a:gd name="T31" fmla="*/ 2 h 2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79"/>
                <a:gd name="T49" fmla="*/ 0 h 217"/>
                <a:gd name="T50" fmla="*/ 379 w 379"/>
                <a:gd name="T51" fmla="*/ 217 h 2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79" h="217">
                  <a:moveTo>
                    <a:pt x="38" y="53"/>
                  </a:moveTo>
                  <a:lnTo>
                    <a:pt x="71" y="76"/>
                  </a:lnTo>
                  <a:lnTo>
                    <a:pt x="71" y="34"/>
                  </a:lnTo>
                  <a:lnTo>
                    <a:pt x="147" y="53"/>
                  </a:lnTo>
                  <a:lnTo>
                    <a:pt x="270" y="61"/>
                  </a:lnTo>
                  <a:lnTo>
                    <a:pt x="379" y="104"/>
                  </a:lnTo>
                  <a:lnTo>
                    <a:pt x="337" y="173"/>
                  </a:lnTo>
                  <a:lnTo>
                    <a:pt x="289" y="192"/>
                  </a:lnTo>
                  <a:lnTo>
                    <a:pt x="189" y="161"/>
                  </a:lnTo>
                  <a:lnTo>
                    <a:pt x="215" y="217"/>
                  </a:lnTo>
                  <a:lnTo>
                    <a:pt x="154" y="199"/>
                  </a:lnTo>
                  <a:lnTo>
                    <a:pt x="27" y="131"/>
                  </a:lnTo>
                  <a:lnTo>
                    <a:pt x="0" y="42"/>
                  </a:lnTo>
                  <a:lnTo>
                    <a:pt x="8" y="0"/>
                  </a:lnTo>
                  <a:lnTo>
                    <a:pt x="38"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71" name="Freeform 77">
              <a:extLst>
                <a:ext uri="{FF2B5EF4-FFF2-40B4-BE49-F238E27FC236}">
                  <a16:creationId xmlns:a16="http://schemas.microsoft.com/office/drawing/2014/main" id="{3DEC5392-49D7-122F-BDAF-0BEC89A82CDF}"/>
                </a:ext>
              </a:extLst>
            </p:cNvPr>
            <p:cNvSpPr>
              <a:spLocks/>
            </p:cNvSpPr>
            <p:nvPr/>
          </p:nvSpPr>
          <p:spPr bwMode="auto">
            <a:xfrm>
              <a:off x="2169" y="3093"/>
              <a:ext cx="66" cy="74"/>
            </a:xfrm>
            <a:custGeom>
              <a:avLst/>
              <a:gdLst>
                <a:gd name="T0" fmla="*/ 0 w 161"/>
                <a:gd name="T1" fmla="*/ 2 h 179"/>
                <a:gd name="T2" fmla="*/ 2 w 161"/>
                <a:gd name="T3" fmla="*/ 2 h 179"/>
                <a:gd name="T4" fmla="*/ 2 w 161"/>
                <a:gd name="T5" fmla="*/ 0 h 179"/>
                <a:gd name="T6" fmla="*/ 5 w 161"/>
                <a:gd name="T7" fmla="*/ 0 h 179"/>
                <a:gd name="T8" fmla="*/ 4 w 161"/>
                <a:gd name="T9" fmla="*/ 1 h 179"/>
                <a:gd name="T10" fmla="*/ 2 w 161"/>
                <a:gd name="T11" fmla="*/ 2 h 179"/>
                <a:gd name="T12" fmla="*/ 2 w 161"/>
                <a:gd name="T13" fmla="*/ 4 h 179"/>
                <a:gd name="T14" fmla="*/ 0 w 161"/>
                <a:gd name="T15" fmla="*/ 5 h 179"/>
                <a:gd name="T16" fmla="*/ 0 w 161"/>
                <a:gd name="T17" fmla="*/ 4 h 179"/>
                <a:gd name="T18" fmla="*/ 0 w 161"/>
                <a:gd name="T19" fmla="*/ 2 h 179"/>
                <a:gd name="T20" fmla="*/ 0 w 161"/>
                <a:gd name="T21" fmla="*/ 2 h 1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1"/>
                <a:gd name="T34" fmla="*/ 0 h 179"/>
                <a:gd name="T35" fmla="*/ 161 w 161"/>
                <a:gd name="T36" fmla="*/ 179 h 1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1" h="179">
                  <a:moveTo>
                    <a:pt x="0" y="82"/>
                  </a:moveTo>
                  <a:lnTo>
                    <a:pt x="53" y="63"/>
                  </a:lnTo>
                  <a:lnTo>
                    <a:pt x="87" y="0"/>
                  </a:lnTo>
                  <a:lnTo>
                    <a:pt x="161" y="4"/>
                  </a:lnTo>
                  <a:lnTo>
                    <a:pt x="140" y="25"/>
                  </a:lnTo>
                  <a:lnTo>
                    <a:pt x="68" y="78"/>
                  </a:lnTo>
                  <a:lnTo>
                    <a:pt x="68" y="135"/>
                  </a:lnTo>
                  <a:lnTo>
                    <a:pt x="3" y="179"/>
                  </a:lnTo>
                  <a:lnTo>
                    <a:pt x="15" y="128"/>
                  </a:lnTo>
                  <a:lnTo>
                    <a:pt x="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72" name="Freeform 78">
              <a:extLst>
                <a:ext uri="{FF2B5EF4-FFF2-40B4-BE49-F238E27FC236}">
                  <a16:creationId xmlns:a16="http://schemas.microsoft.com/office/drawing/2014/main" id="{8FB0D9F8-2BC8-6BEA-2C9B-6D3F772FAF53}"/>
                </a:ext>
              </a:extLst>
            </p:cNvPr>
            <p:cNvSpPr>
              <a:spLocks/>
            </p:cNvSpPr>
            <p:nvPr/>
          </p:nvSpPr>
          <p:spPr bwMode="auto">
            <a:xfrm>
              <a:off x="2201" y="3091"/>
              <a:ext cx="22" cy="70"/>
            </a:xfrm>
            <a:custGeom>
              <a:avLst/>
              <a:gdLst>
                <a:gd name="T0" fmla="*/ 0 w 52"/>
                <a:gd name="T1" fmla="*/ 1 h 169"/>
                <a:gd name="T2" fmla="*/ 1 w 52"/>
                <a:gd name="T3" fmla="*/ 3 h 169"/>
                <a:gd name="T4" fmla="*/ 0 w 52"/>
                <a:gd name="T5" fmla="*/ 5 h 169"/>
                <a:gd name="T6" fmla="*/ 1 w 52"/>
                <a:gd name="T7" fmla="*/ 3 h 169"/>
                <a:gd name="T8" fmla="*/ 2 w 52"/>
                <a:gd name="T9" fmla="*/ 0 h 169"/>
                <a:gd name="T10" fmla="*/ 0 w 52"/>
                <a:gd name="T11" fmla="*/ 1 h 169"/>
                <a:gd name="T12" fmla="*/ 0 w 52"/>
                <a:gd name="T13" fmla="*/ 1 h 169"/>
                <a:gd name="T14" fmla="*/ 0 60000 65536"/>
                <a:gd name="T15" fmla="*/ 0 60000 65536"/>
                <a:gd name="T16" fmla="*/ 0 60000 65536"/>
                <a:gd name="T17" fmla="*/ 0 60000 65536"/>
                <a:gd name="T18" fmla="*/ 0 60000 65536"/>
                <a:gd name="T19" fmla="*/ 0 60000 65536"/>
                <a:gd name="T20" fmla="*/ 0 60000 65536"/>
                <a:gd name="T21" fmla="*/ 0 w 52"/>
                <a:gd name="T22" fmla="*/ 0 h 169"/>
                <a:gd name="T23" fmla="*/ 52 w 52"/>
                <a:gd name="T24" fmla="*/ 169 h 1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 h="169">
                  <a:moveTo>
                    <a:pt x="19" y="26"/>
                  </a:moveTo>
                  <a:lnTo>
                    <a:pt x="23" y="108"/>
                  </a:lnTo>
                  <a:lnTo>
                    <a:pt x="0" y="169"/>
                  </a:lnTo>
                  <a:lnTo>
                    <a:pt x="42" y="104"/>
                  </a:lnTo>
                  <a:lnTo>
                    <a:pt x="52" y="0"/>
                  </a:lnTo>
                  <a:lnTo>
                    <a:pt x="19"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73" name="Freeform 79">
              <a:extLst>
                <a:ext uri="{FF2B5EF4-FFF2-40B4-BE49-F238E27FC236}">
                  <a16:creationId xmlns:a16="http://schemas.microsoft.com/office/drawing/2014/main" id="{D9801A09-EC74-06DD-28EC-62086509DC5C}"/>
                </a:ext>
              </a:extLst>
            </p:cNvPr>
            <p:cNvSpPr>
              <a:spLocks/>
            </p:cNvSpPr>
            <p:nvPr/>
          </p:nvSpPr>
          <p:spPr bwMode="auto">
            <a:xfrm>
              <a:off x="1725" y="3050"/>
              <a:ext cx="147" cy="191"/>
            </a:xfrm>
            <a:custGeom>
              <a:avLst/>
              <a:gdLst>
                <a:gd name="T0" fmla="*/ 3 w 363"/>
                <a:gd name="T1" fmla="*/ 0 h 460"/>
                <a:gd name="T2" fmla="*/ 0 w 363"/>
                <a:gd name="T3" fmla="*/ 6 h 460"/>
                <a:gd name="T4" fmla="*/ 0 w 363"/>
                <a:gd name="T5" fmla="*/ 7 h 460"/>
                <a:gd name="T6" fmla="*/ 2 w 363"/>
                <a:gd name="T7" fmla="*/ 11 h 460"/>
                <a:gd name="T8" fmla="*/ 4 w 363"/>
                <a:gd name="T9" fmla="*/ 13 h 460"/>
                <a:gd name="T10" fmla="*/ 8 w 363"/>
                <a:gd name="T11" fmla="*/ 14 h 460"/>
                <a:gd name="T12" fmla="*/ 10 w 363"/>
                <a:gd name="T13" fmla="*/ 12 h 460"/>
                <a:gd name="T14" fmla="*/ 7 w 363"/>
                <a:gd name="T15" fmla="*/ 13 h 460"/>
                <a:gd name="T16" fmla="*/ 4 w 363"/>
                <a:gd name="T17" fmla="*/ 13 h 460"/>
                <a:gd name="T18" fmla="*/ 2 w 363"/>
                <a:gd name="T19" fmla="*/ 11 h 460"/>
                <a:gd name="T20" fmla="*/ 1 w 363"/>
                <a:gd name="T21" fmla="*/ 7 h 460"/>
                <a:gd name="T22" fmla="*/ 2 w 363"/>
                <a:gd name="T23" fmla="*/ 6 h 460"/>
                <a:gd name="T24" fmla="*/ 6 w 363"/>
                <a:gd name="T25" fmla="*/ 6 h 460"/>
                <a:gd name="T26" fmla="*/ 4 w 363"/>
                <a:gd name="T27" fmla="*/ 6 h 460"/>
                <a:gd name="T28" fmla="*/ 1 w 363"/>
                <a:gd name="T29" fmla="*/ 6 h 460"/>
                <a:gd name="T30" fmla="*/ 4 w 363"/>
                <a:gd name="T31" fmla="*/ 1 h 460"/>
                <a:gd name="T32" fmla="*/ 3 w 363"/>
                <a:gd name="T33" fmla="*/ 0 h 460"/>
                <a:gd name="T34" fmla="*/ 3 w 363"/>
                <a:gd name="T35" fmla="*/ 0 h 4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63"/>
                <a:gd name="T55" fmla="*/ 0 h 460"/>
                <a:gd name="T56" fmla="*/ 363 w 363"/>
                <a:gd name="T57" fmla="*/ 460 h 4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63" h="460">
                  <a:moveTo>
                    <a:pt x="120" y="0"/>
                  </a:moveTo>
                  <a:lnTo>
                    <a:pt x="0" y="201"/>
                  </a:lnTo>
                  <a:lnTo>
                    <a:pt x="19" y="235"/>
                  </a:lnTo>
                  <a:lnTo>
                    <a:pt x="54" y="374"/>
                  </a:lnTo>
                  <a:lnTo>
                    <a:pt x="143" y="452"/>
                  </a:lnTo>
                  <a:lnTo>
                    <a:pt x="289" y="460"/>
                  </a:lnTo>
                  <a:lnTo>
                    <a:pt x="363" y="407"/>
                  </a:lnTo>
                  <a:lnTo>
                    <a:pt x="274" y="441"/>
                  </a:lnTo>
                  <a:lnTo>
                    <a:pt x="173" y="433"/>
                  </a:lnTo>
                  <a:lnTo>
                    <a:pt x="86" y="378"/>
                  </a:lnTo>
                  <a:lnTo>
                    <a:pt x="42" y="232"/>
                  </a:lnTo>
                  <a:lnTo>
                    <a:pt x="97" y="205"/>
                  </a:lnTo>
                  <a:lnTo>
                    <a:pt x="213" y="205"/>
                  </a:lnTo>
                  <a:lnTo>
                    <a:pt x="166" y="190"/>
                  </a:lnTo>
                  <a:lnTo>
                    <a:pt x="38" y="194"/>
                  </a:lnTo>
                  <a:lnTo>
                    <a:pt x="139" y="24"/>
                  </a:lnTo>
                  <a:lnTo>
                    <a:pt x="12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74" name="Freeform 80">
              <a:extLst>
                <a:ext uri="{FF2B5EF4-FFF2-40B4-BE49-F238E27FC236}">
                  <a16:creationId xmlns:a16="http://schemas.microsoft.com/office/drawing/2014/main" id="{ED4DB682-45DF-47D3-9BB8-A621E3E7B98F}"/>
                </a:ext>
              </a:extLst>
            </p:cNvPr>
            <p:cNvSpPr>
              <a:spLocks/>
            </p:cNvSpPr>
            <p:nvPr/>
          </p:nvSpPr>
          <p:spPr bwMode="auto">
            <a:xfrm>
              <a:off x="1861" y="3175"/>
              <a:ext cx="108" cy="148"/>
            </a:xfrm>
            <a:custGeom>
              <a:avLst/>
              <a:gdLst>
                <a:gd name="T0" fmla="*/ 1 w 266"/>
                <a:gd name="T1" fmla="*/ 0 h 358"/>
                <a:gd name="T2" fmla="*/ 1 w 266"/>
                <a:gd name="T3" fmla="*/ 3 h 358"/>
                <a:gd name="T4" fmla="*/ 0 w 266"/>
                <a:gd name="T5" fmla="*/ 9 h 358"/>
                <a:gd name="T6" fmla="*/ 2 w 266"/>
                <a:gd name="T7" fmla="*/ 10 h 358"/>
                <a:gd name="T8" fmla="*/ 5 w 266"/>
                <a:gd name="T9" fmla="*/ 10 h 358"/>
                <a:gd name="T10" fmla="*/ 7 w 266"/>
                <a:gd name="T11" fmla="*/ 10 h 358"/>
                <a:gd name="T12" fmla="*/ 6 w 266"/>
                <a:gd name="T13" fmla="*/ 8 h 358"/>
                <a:gd name="T14" fmla="*/ 6 w 266"/>
                <a:gd name="T15" fmla="*/ 9 h 358"/>
                <a:gd name="T16" fmla="*/ 4 w 266"/>
                <a:gd name="T17" fmla="*/ 9 h 358"/>
                <a:gd name="T18" fmla="*/ 2 w 266"/>
                <a:gd name="T19" fmla="*/ 10 h 358"/>
                <a:gd name="T20" fmla="*/ 1 w 266"/>
                <a:gd name="T21" fmla="*/ 9 h 358"/>
                <a:gd name="T22" fmla="*/ 2 w 266"/>
                <a:gd name="T23" fmla="*/ 3 h 358"/>
                <a:gd name="T24" fmla="*/ 2 w 266"/>
                <a:gd name="T25" fmla="*/ 0 h 358"/>
                <a:gd name="T26" fmla="*/ 1 w 266"/>
                <a:gd name="T27" fmla="*/ 0 h 358"/>
                <a:gd name="T28" fmla="*/ 1 w 266"/>
                <a:gd name="T29" fmla="*/ 0 h 3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6"/>
                <a:gd name="T46" fmla="*/ 0 h 358"/>
                <a:gd name="T47" fmla="*/ 266 w 266"/>
                <a:gd name="T48" fmla="*/ 358 h 3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6" h="358">
                  <a:moveTo>
                    <a:pt x="38" y="8"/>
                  </a:moveTo>
                  <a:lnTo>
                    <a:pt x="32" y="110"/>
                  </a:lnTo>
                  <a:lnTo>
                    <a:pt x="0" y="301"/>
                  </a:lnTo>
                  <a:lnTo>
                    <a:pt x="74" y="358"/>
                  </a:lnTo>
                  <a:lnTo>
                    <a:pt x="179" y="320"/>
                  </a:lnTo>
                  <a:lnTo>
                    <a:pt x="266" y="320"/>
                  </a:lnTo>
                  <a:lnTo>
                    <a:pt x="232" y="266"/>
                  </a:lnTo>
                  <a:lnTo>
                    <a:pt x="224" y="304"/>
                  </a:lnTo>
                  <a:lnTo>
                    <a:pt x="173" y="297"/>
                  </a:lnTo>
                  <a:lnTo>
                    <a:pt x="97" y="331"/>
                  </a:lnTo>
                  <a:lnTo>
                    <a:pt x="28" y="297"/>
                  </a:lnTo>
                  <a:lnTo>
                    <a:pt x="59" y="91"/>
                  </a:lnTo>
                  <a:lnTo>
                    <a:pt x="63" y="0"/>
                  </a:lnTo>
                  <a:lnTo>
                    <a:pt x="38"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75" name="Freeform 81">
              <a:extLst>
                <a:ext uri="{FF2B5EF4-FFF2-40B4-BE49-F238E27FC236}">
                  <a16:creationId xmlns:a16="http://schemas.microsoft.com/office/drawing/2014/main" id="{199B9E60-7AC8-0BF8-7A3A-637BB4F97142}"/>
                </a:ext>
              </a:extLst>
            </p:cNvPr>
            <p:cNvSpPr>
              <a:spLocks/>
            </p:cNvSpPr>
            <p:nvPr/>
          </p:nvSpPr>
          <p:spPr bwMode="auto">
            <a:xfrm>
              <a:off x="1881" y="3152"/>
              <a:ext cx="246" cy="120"/>
            </a:xfrm>
            <a:custGeom>
              <a:avLst/>
              <a:gdLst>
                <a:gd name="T0" fmla="*/ 0 w 605"/>
                <a:gd name="T1" fmla="*/ 1 h 291"/>
                <a:gd name="T2" fmla="*/ 3 w 605"/>
                <a:gd name="T3" fmla="*/ 2 h 291"/>
                <a:gd name="T4" fmla="*/ 6 w 605"/>
                <a:gd name="T5" fmla="*/ 1 h 291"/>
                <a:gd name="T6" fmla="*/ 9 w 605"/>
                <a:gd name="T7" fmla="*/ 1 h 291"/>
                <a:gd name="T8" fmla="*/ 13 w 605"/>
                <a:gd name="T9" fmla="*/ 1 h 291"/>
                <a:gd name="T10" fmla="*/ 13 w 605"/>
                <a:gd name="T11" fmla="*/ 0 h 291"/>
                <a:gd name="T12" fmla="*/ 13 w 605"/>
                <a:gd name="T13" fmla="*/ 1 h 291"/>
                <a:gd name="T14" fmla="*/ 17 w 605"/>
                <a:gd name="T15" fmla="*/ 5 h 291"/>
                <a:gd name="T16" fmla="*/ 14 w 605"/>
                <a:gd name="T17" fmla="*/ 6 h 291"/>
                <a:gd name="T18" fmla="*/ 15 w 605"/>
                <a:gd name="T19" fmla="*/ 4 h 291"/>
                <a:gd name="T20" fmla="*/ 14 w 605"/>
                <a:gd name="T21" fmla="*/ 2 h 291"/>
                <a:gd name="T22" fmla="*/ 13 w 605"/>
                <a:gd name="T23" fmla="*/ 6 h 291"/>
                <a:gd name="T24" fmla="*/ 12 w 605"/>
                <a:gd name="T25" fmla="*/ 7 h 291"/>
                <a:gd name="T26" fmla="*/ 13 w 605"/>
                <a:gd name="T27" fmla="*/ 5 h 291"/>
                <a:gd name="T28" fmla="*/ 13 w 605"/>
                <a:gd name="T29" fmla="*/ 3 h 291"/>
                <a:gd name="T30" fmla="*/ 12 w 605"/>
                <a:gd name="T31" fmla="*/ 2 h 291"/>
                <a:gd name="T32" fmla="*/ 9 w 605"/>
                <a:gd name="T33" fmla="*/ 2 h 291"/>
                <a:gd name="T34" fmla="*/ 4 w 605"/>
                <a:gd name="T35" fmla="*/ 2 h 291"/>
                <a:gd name="T36" fmla="*/ 4 w 605"/>
                <a:gd name="T37" fmla="*/ 5 h 291"/>
                <a:gd name="T38" fmla="*/ 6 w 605"/>
                <a:gd name="T39" fmla="*/ 7 h 291"/>
                <a:gd name="T40" fmla="*/ 9 w 605"/>
                <a:gd name="T41" fmla="*/ 8 h 291"/>
                <a:gd name="T42" fmla="*/ 12 w 605"/>
                <a:gd name="T43" fmla="*/ 7 h 291"/>
                <a:gd name="T44" fmla="*/ 11 w 605"/>
                <a:gd name="T45" fmla="*/ 8 h 291"/>
                <a:gd name="T46" fmla="*/ 9 w 605"/>
                <a:gd name="T47" fmla="*/ 8 h 291"/>
                <a:gd name="T48" fmla="*/ 5 w 605"/>
                <a:gd name="T49" fmla="*/ 7 h 291"/>
                <a:gd name="T50" fmla="*/ 3 w 605"/>
                <a:gd name="T51" fmla="*/ 5 h 291"/>
                <a:gd name="T52" fmla="*/ 2 w 605"/>
                <a:gd name="T53" fmla="*/ 6 h 291"/>
                <a:gd name="T54" fmla="*/ 2 w 605"/>
                <a:gd name="T55" fmla="*/ 3 h 291"/>
                <a:gd name="T56" fmla="*/ 0 w 605"/>
                <a:gd name="T57" fmla="*/ 2 h 291"/>
                <a:gd name="T58" fmla="*/ 0 w 605"/>
                <a:gd name="T59" fmla="*/ 1 h 291"/>
                <a:gd name="T60" fmla="*/ 0 w 605"/>
                <a:gd name="T61" fmla="*/ 1 h 29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05"/>
                <a:gd name="T94" fmla="*/ 0 h 291"/>
                <a:gd name="T95" fmla="*/ 605 w 605"/>
                <a:gd name="T96" fmla="*/ 291 h 29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05" h="291">
                  <a:moveTo>
                    <a:pt x="8" y="36"/>
                  </a:moveTo>
                  <a:lnTo>
                    <a:pt x="111" y="51"/>
                  </a:lnTo>
                  <a:lnTo>
                    <a:pt x="211" y="36"/>
                  </a:lnTo>
                  <a:lnTo>
                    <a:pt x="346" y="29"/>
                  </a:lnTo>
                  <a:lnTo>
                    <a:pt x="459" y="44"/>
                  </a:lnTo>
                  <a:lnTo>
                    <a:pt x="489" y="0"/>
                  </a:lnTo>
                  <a:lnTo>
                    <a:pt x="481" y="48"/>
                  </a:lnTo>
                  <a:lnTo>
                    <a:pt x="605" y="165"/>
                  </a:lnTo>
                  <a:lnTo>
                    <a:pt x="508" y="203"/>
                  </a:lnTo>
                  <a:lnTo>
                    <a:pt x="539" y="139"/>
                  </a:lnTo>
                  <a:lnTo>
                    <a:pt x="500" y="89"/>
                  </a:lnTo>
                  <a:lnTo>
                    <a:pt x="481" y="217"/>
                  </a:lnTo>
                  <a:lnTo>
                    <a:pt x="445" y="240"/>
                  </a:lnTo>
                  <a:lnTo>
                    <a:pt x="470" y="175"/>
                  </a:lnTo>
                  <a:lnTo>
                    <a:pt x="474" y="97"/>
                  </a:lnTo>
                  <a:lnTo>
                    <a:pt x="440" y="67"/>
                  </a:lnTo>
                  <a:lnTo>
                    <a:pt x="346" y="59"/>
                  </a:lnTo>
                  <a:lnTo>
                    <a:pt x="135" y="67"/>
                  </a:lnTo>
                  <a:lnTo>
                    <a:pt x="147" y="165"/>
                  </a:lnTo>
                  <a:lnTo>
                    <a:pt x="204" y="243"/>
                  </a:lnTo>
                  <a:lnTo>
                    <a:pt x="327" y="274"/>
                  </a:lnTo>
                  <a:lnTo>
                    <a:pt x="438" y="249"/>
                  </a:lnTo>
                  <a:lnTo>
                    <a:pt x="413" y="280"/>
                  </a:lnTo>
                  <a:lnTo>
                    <a:pt x="316" y="291"/>
                  </a:lnTo>
                  <a:lnTo>
                    <a:pt x="185" y="255"/>
                  </a:lnTo>
                  <a:lnTo>
                    <a:pt x="118" y="150"/>
                  </a:lnTo>
                  <a:lnTo>
                    <a:pt x="84" y="217"/>
                  </a:lnTo>
                  <a:lnTo>
                    <a:pt x="80" y="105"/>
                  </a:lnTo>
                  <a:lnTo>
                    <a:pt x="0" y="86"/>
                  </a:lnTo>
                  <a:lnTo>
                    <a:pt x="8"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76" name="Freeform 82">
              <a:extLst>
                <a:ext uri="{FF2B5EF4-FFF2-40B4-BE49-F238E27FC236}">
                  <a16:creationId xmlns:a16="http://schemas.microsoft.com/office/drawing/2014/main" id="{FE30B3DA-1C94-4587-0469-E346F380E2E1}"/>
                </a:ext>
              </a:extLst>
            </p:cNvPr>
            <p:cNvSpPr>
              <a:spLocks/>
            </p:cNvSpPr>
            <p:nvPr/>
          </p:nvSpPr>
          <p:spPr bwMode="auto">
            <a:xfrm>
              <a:off x="1788" y="3091"/>
              <a:ext cx="269" cy="357"/>
            </a:xfrm>
            <a:custGeom>
              <a:avLst/>
              <a:gdLst>
                <a:gd name="T0" fmla="*/ 0 w 664"/>
                <a:gd name="T1" fmla="*/ 4 h 857"/>
                <a:gd name="T2" fmla="*/ 0 w 664"/>
                <a:gd name="T3" fmla="*/ 8 h 857"/>
                <a:gd name="T4" fmla="*/ 5 w 664"/>
                <a:gd name="T5" fmla="*/ 23 h 857"/>
                <a:gd name="T6" fmla="*/ 11 w 664"/>
                <a:gd name="T7" fmla="*/ 26 h 857"/>
                <a:gd name="T8" fmla="*/ 18 w 664"/>
                <a:gd name="T9" fmla="*/ 22 h 857"/>
                <a:gd name="T10" fmla="*/ 12 w 664"/>
                <a:gd name="T11" fmla="*/ 24 h 857"/>
                <a:gd name="T12" fmla="*/ 6 w 664"/>
                <a:gd name="T13" fmla="*/ 22 h 857"/>
                <a:gd name="T14" fmla="*/ 1 w 664"/>
                <a:gd name="T15" fmla="*/ 7 h 857"/>
                <a:gd name="T16" fmla="*/ 1 w 664"/>
                <a:gd name="T17" fmla="*/ 2 h 857"/>
                <a:gd name="T18" fmla="*/ 0 w 664"/>
                <a:gd name="T19" fmla="*/ 0 h 857"/>
                <a:gd name="T20" fmla="*/ 0 w 664"/>
                <a:gd name="T21" fmla="*/ 4 h 857"/>
                <a:gd name="T22" fmla="*/ 0 w 664"/>
                <a:gd name="T23" fmla="*/ 4 h 85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4"/>
                <a:gd name="T37" fmla="*/ 0 h 857"/>
                <a:gd name="T38" fmla="*/ 664 w 664"/>
                <a:gd name="T39" fmla="*/ 857 h 85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4" h="857">
                  <a:moveTo>
                    <a:pt x="12" y="135"/>
                  </a:moveTo>
                  <a:lnTo>
                    <a:pt x="12" y="258"/>
                  </a:lnTo>
                  <a:lnTo>
                    <a:pt x="181" y="760"/>
                  </a:lnTo>
                  <a:lnTo>
                    <a:pt x="413" y="857"/>
                  </a:lnTo>
                  <a:lnTo>
                    <a:pt x="664" y="749"/>
                  </a:lnTo>
                  <a:lnTo>
                    <a:pt x="439" y="802"/>
                  </a:lnTo>
                  <a:lnTo>
                    <a:pt x="225" y="749"/>
                  </a:lnTo>
                  <a:lnTo>
                    <a:pt x="31" y="247"/>
                  </a:lnTo>
                  <a:lnTo>
                    <a:pt x="27" y="81"/>
                  </a:lnTo>
                  <a:lnTo>
                    <a:pt x="0" y="0"/>
                  </a:lnTo>
                  <a:lnTo>
                    <a:pt x="12"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77" name="Freeform 83">
              <a:extLst>
                <a:ext uri="{FF2B5EF4-FFF2-40B4-BE49-F238E27FC236}">
                  <a16:creationId xmlns:a16="http://schemas.microsoft.com/office/drawing/2014/main" id="{1D196D72-91CB-B2B8-62D5-147DC0A05EA5}"/>
                </a:ext>
              </a:extLst>
            </p:cNvPr>
            <p:cNvSpPr>
              <a:spLocks/>
            </p:cNvSpPr>
            <p:nvPr/>
          </p:nvSpPr>
          <p:spPr bwMode="auto">
            <a:xfrm>
              <a:off x="1871" y="3332"/>
              <a:ext cx="135" cy="28"/>
            </a:xfrm>
            <a:custGeom>
              <a:avLst/>
              <a:gdLst>
                <a:gd name="T0" fmla="*/ 0 w 330"/>
                <a:gd name="T1" fmla="*/ 0 h 68"/>
                <a:gd name="T2" fmla="*/ 2 w 330"/>
                <a:gd name="T3" fmla="*/ 1 h 68"/>
                <a:gd name="T4" fmla="*/ 5 w 330"/>
                <a:gd name="T5" fmla="*/ 1 h 68"/>
                <a:gd name="T6" fmla="*/ 7 w 330"/>
                <a:gd name="T7" fmla="*/ 1 h 68"/>
                <a:gd name="T8" fmla="*/ 9 w 330"/>
                <a:gd name="T9" fmla="*/ 1 h 68"/>
                <a:gd name="T10" fmla="*/ 9 w 330"/>
                <a:gd name="T11" fmla="*/ 2 h 68"/>
                <a:gd name="T12" fmla="*/ 8 w 330"/>
                <a:gd name="T13" fmla="*/ 2 h 68"/>
                <a:gd name="T14" fmla="*/ 7 w 330"/>
                <a:gd name="T15" fmla="*/ 2 h 68"/>
                <a:gd name="T16" fmla="*/ 4 w 330"/>
                <a:gd name="T17" fmla="*/ 1 h 68"/>
                <a:gd name="T18" fmla="*/ 2 w 330"/>
                <a:gd name="T19" fmla="*/ 2 h 68"/>
                <a:gd name="T20" fmla="*/ 0 w 330"/>
                <a:gd name="T21" fmla="*/ 1 h 68"/>
                <a:gd name="T22" fmla="*/ 0 w 330"/>
                <a:gd name="T23" fmla="*/ 0 h 68"/>
                <a:gd name="T24" fmla="*/ 0 w 330"/>
                <a:gd name="T25" fmla="*/ 0 h 6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30"/>
                <a:gd name="T40" fmla="*/ 0 h 68"/>
                <a:gd name="T41" fmla="*/ 330 w 330"/>
                <a:gd name="T42" fmla="*/ 68 h 6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30" h="68">
                  <a:moveTo>
                    <a:pt x="0" y="0"/>
                  </a:moveTo>
                  <a:lnTo>
                    <a:pt x="79" y="26"/>
                  </a:lnTo>
                  <a:lnTo>
                    <a:pt x="176" y="22"/>
                  </a:lnTo>
                  <a:lnTo>
                    <a:pt x="272" y="41"/>
                  </a:lnTo>
                  <a:lnTo>
                    <a:pt x="327" y="38"/>
                  </a:lnTo>
                  <a:lnTo>
                    <a:pt x="330" y="68"/>
                  </a:lnTo>
                  <a:lnTo>
                    <a:pt x="275" y="64"/>
                  </a:lnTo>
                  <a:lnTo>
                    <a:pt x="245" y="53"/>
                  </a:lnTo>
                  <a:lnTo>
                    <a:pt x="169" y="45"/>
                  </a:lnTo>
                  <a:lnTo>
                    <a:pt x="72" y="60"/>
                  </a:lnTo>
                  <a:lnTo>
                    <a:pt x="13" y="2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78" name="Freeform 84">
              <a:extLst>
                <a:ext uri="{FF2B5EF4-FFF2-40B4-BE49-F238E27FC236}">
                  <a16:creationId xmlns:a16="http://schemas.microsoft.com/office/drawing/2014/main" id="{6230DA8D-E18C-D688-7321-2E9F7416EE7E}"/>
                </a:ext>
              </a:extLst>
            </p:cNvPr>
            <p:cNvSpPr>
              <a:spLocks/>
            </p:cNvSpPr>
            <p:nvPr/>
          </p:nvSpPr>
          <p:spPr bwMode="auto">
            <a:xfrm>
              <a:off x="1896" y="3370"/>
              <a:ext cx="66" cy="19"/>
            </a:xfrm>
            <a:custGeom>
              <a:avLst/>
              <a:gdLst>
                <a:gd name="T0" fmla="*/ 0 w 162"/>
                <a:gd name="T1" fmla="*/ 0 h 47"/>
                <a:gd name="T2" fmla="*/ 1 w 162"/>
                <a:gd name="T3" fmla="*/ 0 h 47"/>
                <a:gd name="T4" fmla="*/ 4 w 162"/>
                <a:gd name="T5" fmla="*/ 0 h 47"/>
                <a:gd name="T6" fmla="*/ 4 w 162"/>
                <a:gd name="T7" fmla="*/ 1 h 47"/>
                <a:gd name="T8" fmla="*/ 3 w 162"/>
                <a:gd name="T9" fmla="*/ 1 h 47"/>
                <a:gd name="T10" fmla="*/ 0 w 162"/>
                <a:gd name="T11" fmla="*/ 1 h 47"/>
                <a:gd name="T12" fmla="*/ 0 w 162"/>
                <a:gd name="T13" fmla="*/ 0 h 47"/>
                <a:gd name="T14" fmla="*/ 0 w 162"/>
                <a:gd name="T15" fmla="*/ 0 h 47"/>
                <a:gd name="T16" fmla="*/ 0 60000 65536"/>
                <a:gd name="T17" fmla="*/ 0 60000 65536"/>
                <a:gd name="T18" fmla="*/ 0 60000 65536"/>
                <a:gd name="T19" fmla="*/ 0 60000 65536"/>
                <a:gd name="T20" fmla="*/ 0 60000 65536"/>
                <a:gd name="T21" fmla="*/ 0 60000 65536"/>
                <a:gd name="T22" fmla="*/ 0 60000 65536"/>
                <a:gd name="T23" fmla="*/ 0 60000 65536"/>
                <a:gd name="T24" fmla="*/ 0 w 162"/>
                <a:gd name="T25" fmla="*/ 0 h 47"/>
                <a:gd name="T26" fmla="*/ 162 w 162"/>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2" h="47">
                  <a:moveTo>
                    <a:pt x="0" y="0"/>
                  </a:moveTo>
                  <a:lnTo>
                    <a:pt x="31" y="15"/>
                  </a:lnTo>
                  <a:lnTo>
                    <a:pt x="143" y="11"/>
                  </a:lnTo>
                  <a:lnTo>
                    <a:pt x="162" y="43"/>
                  </a:lnTo>
                  <a:lnTo>
                    <a:pt x="113" y="47"/>
                  </a:lnTo>
                  <a:lnTo>
                    <a:pt x="12"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79" name="Freeform 85">
              <a:extLst>
                <a:ext uri="{FF2B5EF4-FFF2-40B4-BE49-F238E27FC236}">
                  <a16:creationId xmlns:a16="http://schemas.microsoft.com/office/drawing/2014/main" id="{BE77A140-322F-E03F-E3E7-C275CCDF7F2D}"/>
                </a:ext>
              </a:extLst>
            </p:cNvPr>
            <p:cNvSpPr>
              <a:spLocks/>
            </p:cNvSpPr>
            <p:nvPr/>
          </p:nvSpPr>
          <p:spPr bwMode="auto">
            <a:xfrm>
              <a:off x="2090" y="3098"/>
              <a:ext cx="207" cy="477"/>
            </a:xfrm>
            <a:custGeom>
              <a:avLst/>
              <a:gdLst>
                <a:gd name="T0" fmla="*/ 0 w 507"/>
                <a:gd name="T1" fmla="*/ 4 h 1144"/>
                <a:gd name="T2" fmla="*/ 4 w 507"/>
                <a:gd name="T3" fmla="*/ 0 h 1144"/>
                <a:gd name="T4" fmla="*/ 3 w 507"/>
                <a:gd name="T5" fmla="*/ 1 h 1144"/>
                <a:gd name="T6" fmla="*/ 1 w 507"/>
                <a:gd name="T7" fmla="*/ 4 h 1144"/>
                <a:gd name="T8" fmla="*/ 7 w 507"/>
                <a:gd name="T9" fmla="*/ 8 h 1144"/>
                <a:gd name="T10" fmla="*/ 10 w 507"/>
                <a:gd name="T11" fmla="*/ 13 h 1144"/>
                <a:gd name="T12" fmla="*/ 13 w 507"/>
                <a:gd name="T13" fmla="*/ 17 h 1144"/>
                <a:gd name="T14" fmla="*/ 13 w 507"/>
                <a:gd name="T15" fmla="*/ 32 h 1144"/>
                <a:gd name="T16" fmla="*/ 14 w 507"/>
                <a:gd name="T17" fmla="*/ 33 h 1144"/>
                <a:gd name="T18" fmla="*/ 13 w 507"/>
                <a:gd name="T19" fmla="*/ 35 h 1144"/>
                <a:gd name="T20" fmla="*/ 12 w 507"/>
                <a:gd name="T21" fmla="*/ 30 h 1144"/>
                <a:gd name="T22" fmla="*/ 13 w 507"/>
                <a:gd name="T23" fmla="*/ 17 h 1144"/>
                <a:gd name="T24" fmla="*/ 4 w 507"/>
                <a:gd name="T25" fmla="*/ 9 h 1144"/>
                <a:gd name="T26" fmla="*/ 7 w 507"/>
                <a:gd name="T27" fmla="*/ 10 h 1144"/>
                <a:gd name="T28" fmla="*/ 6 w 507"/>
                <a:gd name="T29" fmla="*/ 8 h 1144"/>
                <a:gd name="T30" fmla="*/ 0 w 507"/>
                <a:gd name="T31" fmla="*/ 4 h 1144"/>
                <a:gd name="T32" fmla="*/ 0 w 507"/>
                <a:gd name="T33" fmla="*/ 4 h 11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07"/>
                <a:gd name="T52" fmla="*/ 0 h 1144"/>
                <a:gd name="T53" fmla="*/ 507 w 507"/>
                <a:gd name="T54" fmla="*/ 1144 h 11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07" h="1144">
                  <a:moveTo>
                    <a:pt x="0" y="119"/>
                  </a:moveTo>
                  <a:lnTo>
                    <a:pt x="138" y="0"/>
                  </a:lnTo>
                  <a:lnTo>
                    <a:pt x="123" y="43"/>
                  </a:lnTo>
                  <a:lnTo>
                    <a:pt x="40" y="123"/>
                  </a:lnTo>
                  <a:lnTo>
                    <a:pt x="247" y="266"/>
                  </a:lnTo>
                  <a:lnTo>
                    <a:pt x="359" y="437"/>
                  </a:lnTo>
                  <a:lnTo>
                    <a:pt x="494" y="561"/>
                  </a:lnTo>
                  <a:lnTo>
                    <a:pt x="473" y="1045"/>
                  </a:lnTo>
                  <a:lnTo>
                    <a:pt x="507" y="1091"/>
                  </a:lnTo>
                  <a:lnTo>
                    <a:pt x="462" y="1144"/>
                  </a:lnTo>
                  <a:lnTo>
                    <a:pt x="443" y="1015"/>
                  </a:lnTo>
                  <a:lnTo>
                    <a:pt x="462" y="568"/>
                  </a:lnTo>
                  <a:lnTo>
                    <a:pt x="142" y="292"/>
                  </a:lnTo>
                  <a:lnTo>
                    <a:pt x="258" y="348"/>
                  </a:lnTo>
                  <a:lnTo>
                    <a:pt x="213" y="270"/>
                  </a:lnTo>
                  <a:lnTo>
                    <a:pt x="0"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80" name="Freeform 86">
              <a:extLst>
                <a:ext uri="{FF2B5EF4-FFF2-40B4-BE49-F238E27FC236}">
                  <a16:creationId xmlns:a16="http://schemas.microsoft.com/office/drawing/2014/main" id="{EF272063-0ADD-1AA8-AEA8-36061A3BEDCC}"/>
                </a:ext>
              </a:extLst>
            </p:cNvPr>
            <p:cNvSpPr>
              <a:spLocks/>
            </p:cNvSpPr>
            <p:nvPr/>
          </p:nvSpPr>
          <p:spPr bwMode="auto">
            <a:xfrm>
              <a:off x="1955" y="3255"/>
              <a:ext cx="53" cy="86"/>
            </a:xfrm>
            <a:custGeom>
              <a:avLst/>
              <a:gdLst>
                <a:gd name="T0" fmla="*/ 0 w 127"/>
                <a:gd name="T1" fmla="*/ 0 h 209"/>
                <a:gd name="T2" fmla="*/ 4 w 127"/>
                <a:gd name="T3" fmla="*/ 6 h 209"/>
                <a:gd name="T4" fmla="*/ 2 w 127"/>
                <a:gd name="T5" fmla="*/ 0 h 209"/>
                <a:gd name="T6" fmla="*/ 0 w 127"/>
                <a:gd name="T7" fmla="*/ 0 h 209"/>
                <a:gd name="T8" fmla="*/ 0 w 127"/>
                <a:gd name="T9" fmla="*/ 0 h 209"/>
                <a:gd name="T10" fmla="*/ 0 60000 65536"/>
                <a:gd name="T11" fmla="*/ 0 60000 65536"/>
                <a:gd name="T12" fmla="*/ 0 60000 65536"/>
                <a:gd name="T13" fmla="*/ 0 60000 65536"/>
                <a:gd name="T14" fmla="*/ 0 60000 65536"/>
                <a:gd name="T15" fmla="*/ 0 w 127"/>
                <a:gd name="T16" fmla="*/ 0 h 209"/>
                <a:gd name="T17" fmla="*/ 127 w 127"/>
                <a:gd name="T18" fmla="*/ 209 h 209"/>
              </a:gdLst>
              <a:ahLst/>
              <a:cxnLst>
                <a:cxn ang="T10">
                  <a:pos x="T0" y="T1"/>
                </a:cxn>
                <a:cxn ang="T11">
                  <a:pos x="T2" y="T3"/>
                </a:cxn>
                <a:cxn ang="T12">
                  <a:pos x="T4" y="T5"/>
                </a:cxn>
                <a:cxn ang="T13">
                  <a:pos x="T6" y="T7"/>
                </a:cxn>
                <a:cxn ang="T14">
                  <a:pos x="T8" y="T9"/>
                </a:cxn>
              </a:cxnLst>
              <a:rect l="T15" t="T16" r="T17" b="T18"/>
              <a:pathLst>
                <a:path w="127" h="209">
                  <a:moveTo>
                    <a:pt x="0" y="0"/>
                  </a:moveTo>
                  <a:lnTo>
                    <a:pt x="127" y="209"/>
                  </a:lnTo>
                  <a:lnTo>
                    <a:pt x="68" y="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81" name="Freeform 87">
              <a:extLst>
                <a:ext uri="{FF2B5EF4-FFF2-40B4-BE49-F238E27FC236}">
                  <a16:creationId xmlns:a16="http://schemas.microsoft.com/office/drawing/2014/main" id="{33F1BE53-334A-AAFC-9A83-853DBCD4BDD5}"/>
                </a:ext>
              </a:extLst>
            </p:cNvPr>
            <p:cNvSpPr>
              <a:spLocks/>
            </p:cNvSpPr>
            <p:nvPr/>
          </p:nvSpPr>
          <p:spPr bwMode="auto">
            <a:xfrm>
              <a:off x="1853" y="3276"/>
              <a:ext cx="15" cy="47"/>
            </a:xfrm>
            <a:custGeom>
              <a:avLst/>
              <a:gdLst>
                <a:gd name="T0" fmla="*/ 1 w 38"/>
                <a:gd name="T1" fmla="*/ 0 h 113"/>
                <a:gd name="T2" fmla="*/ 0 w 38"/>
                <a:gd name="T3" fmla="*/ 3 h 113"/>
                <a:gd name="T4" fmla="*/ 1 w 38"/>
                <a:gd name="T5" fmla="*/ 2 h 113"/>
                <a:gd name="T6" fmla="*/ 1 w 38"/>
                <a:gd name="T7" fmla="*/ 0 h 113"/>
                <a:gd name="T8" fmla="*/ 1 w 38"/>
                <a:gd name="T9" fmla="*/ 0 h 113"/>
                <a:gd name="T10" fmla="*/ 0 60000 65536"/>
                <a:gd name="T11" fmla="*/ 0 60000 65536"/>
                <a:gd name="T12" fmla="*/ 0 60000 65536"/>
                <a:gd name="T13" fmla="*/ 0 60000 65536"/>
                <a:gd name="T14" fmla="*/ 0 60000 65536"/>
                <a:gd name="T15" fmla="*/ 0 w 38"/>
                <a:gd name="T16" fmla="*/ 0 h 113"/>
                <a:gd name="T17" fmla="*/ 38 w 38"/>
                <a:gd name="T18" fmla="*/ 113 h 113"/>
              </a:gdLst>
              <a:ahLst/>
              <a:cxnLst>
                <a:cxn ang="T10">
                  <a:pos x="T0" y="T1"/>
                </a:cxn>
                <a:cxn ang="T11">
                  <a:pos x="T2" y="T3"/>
                </a:cxn>
                <a:cxn ang="T12">
                  <a:pos x="T4" y="T5"/>
                </a:cxn>
                <a:cxn ang="T13">
                  <a:pos x="T6" y="T7"/>
                </a:cxn>
                <a:cxn ang="T14">
                  <a:pos x="T8" y="T9"/>
                </a:cxn>
              </a:cxnLst>
              <a:rect l="T15" t="T16" r="T17" b="T18"/>
              <a:pathLst>
                <a:path w="38" h="113">
                  <a:moveTo>
                    <a:pt x="38" y="0"/>
                  </a:moveTo>
                  <a:lnTo>
                    <a:pt x="0" y="113"/>
                  </a:lnTo>
                  <a:lnTo>
                    <a:pt x="38" y="75"/>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82" name="Freeform 88">
              <a:extLst>
                <a:ext uri="{FF2B5EF4-FFF2-40B4-BE49-F238E27FC236}">
                  <a16:creationId xmlns:a16="http://schemas.microsoft.com/office/drawing/2014/main" id="{7F6B1941-94A5-3E31-DBDC-150C6A2DDA97}"/>
                </a:ext>
              </a:extLst>
            </p:cNvPr>
            <p:cNvSpPr>
              <a:spLocks/>
            </p:cNvSpPr>
            <p:nvPr/>
          </p:nvSpPr>
          <p:spPr bwMode="auto">
            <a:xfrm>
              <a:off x="2018" y="3240"/>
              <a:ext cx="183" cy="169"/>
            </a:xfrm>
            <a:custGeom>
              <a:avLst/>
              <a:gdLst>
                <a:gd name="T0" fmla="*/ 4 w 450"/>
                <a:gd name="T1" fmla="*/ 0 h 407"/>
                <a:gd name="T2" fmla="*/ 0 w 450"/>
                <a:gd name="T3" fmla="*/ 5 h 407"/>
                <a:gd name="T4" fmla="*/ 2 w 450"/>
                <a:gd name="T5" fmla="*/ 6 h 407"/>
                <a:gd name="T6" fmla="*/ 5 w 450"/>
                <a:gd name="T7" fmla="*/ 3 h 407"/>
                <a:gd name="T8" fmla="*/ 6 w 450"/>
                <a:gd name="T9" fmla="*/ 2 h 407"/>
                <a:gd name="T10" fmla="*/ 8 w 450"/>
                <a:gd name="T11" fmla="*/ 1 h 407"/>
                <a:gd name="T12" fmla="*/ 12 w 450"/>
                <a:gd name="T13" fmla="*/ 3 h 407"/>
                <a:gd name="T14" fmla="*/ 8 w 450"/>
                <a:gd name="T15" fmla="*/ 2 h 407"/>
                <a:gd name="T16" fmla="*/ 7 w 450"/>
                <a:gd name="T17" fmla="*/ 3 h 407"/>
                <a:gd name="T18" fmla="*/ 3 w 450"/>
                <a:gd name="T19" fmla="*/ 8 h 407"/>
                <a:gd name="T20" fmla="*/ 2 w 450"/>
                <a:gd name="T21" fmla="*/ 11 h 407"/>
                <a:gd name="T22" fmla="*/ 4 w 450"/>
                <a:gd name="T23" fmla="*/ 12 h 407"/>
                <a:gd name="T24" fmla="*/ 2 w 450"/>
                <a:gd name="T25" fmla="*/ 12 h 407"/>
                <a:gd name="T26" fmla="*/ 1 w 450"/>
                <a:gd name="T27" fmla="*/ 12 h 407"/>
                <a:gd name="T28" fmla="*/ 2 w 450"/>
                <a:gd name="T29" fmla="*/ 8 h 407"/>
                <a:gd name="T30" fmla="*/ 0 w 450"/>
                <a:gd name="T31" fmla="*/ 6 h 407"/>
                <a:gd name="T32" fmla="*/ 0 w 450"/>
                <a:gd name="T33" fmla="*/ 5 h 407"/>
                <a:gd name="T34" fmla="*/ 3 w 450"/>
                <a:gd name="T35" fmla="*/ 1 h 407"/>
                <a:gd name="T36" fmla="*/ 4 w 450"/>
                <a:gd name="T37" fmla="*/ 0 h 407"/>
                <a:gd name="T38" fmla="*/ 4 w 450"/>
                <a:gd name="T39" fmla="*/ 0 h 4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50"/>
                <a:gd name="T61" fmla="*/ 0 h 407"/>
                <a:gd name="T62" fmla="*/ 450 w 450"/>
                <a:gd name="T63" fmla="*/ 407 h 40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50" h="407">
                  <a:moveTo>
                    <a:pt x="154" y="0"/>
                  </a:moveTo>
                  <a:lnTo>
                    <a:pt x="19" y="175"/>
                  </a:lnTo>
                  <a:lnTo>
                    <a:pt x="78" y="202"/>
                  </a:lnTo>
                  <a:lnTo>
                    <a:pt x="200" y="103"/>
                  </a:lnTo>
                  <a:lnTo>
                    <a:pt x="228" y="86"/>
                  </a:lnTo>
                  <a:lnTo>
                    <a:pt x="296" y="40"/>
                  </a:lnTo>
                  <a:lnTo>
                    <a:pt x="450" y="114"/>
                  </a:lnTo>
                  <a:lnTo>
                    <a:pt x="304" y="70"/>
                  </a:lnTo>
                  <a:lnTo>
                    <a:pt x="239" y="103"/>
                  </a:lnTo>
                  <a:lnTo>
                    <a:pt x="123" y="264"/>
                  </a:lnTo>
                  <a:lnTo>
                    <a:pt x="85" y="369"/>
                  </a:lnTo>
                  <a:lnTo>
                    <a:pt x="139" y="392"/>
                  </a:lnTo>
                  <a:lnTo>
                    <a:pt x="89" y="403"/>
                  </a:lnTo>
                  <a:lnTo>
                    <a:pt x="34" y="407"/>
                  </a:lnTo>
                  <a:lnTo>
                    <a:pt x="59" y="261"/>
                  </a:lnTo>
                  <a:lnTo>
                    <a:pt x="0" y="190"/>
                  </a:lnTo>
                  <a:lnTo>
                    <a:pt x="7" y="152"/>
                  </a:lnTo>
                  <a:lnTo>
                    <a:pt x="99" y="25"/>
                  </a:lnTo>
                  <a:lnTo>
                    <a:pt x="1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83" name="Freeform 89">
              <a:extLst>
                <a:ext uri="{FF2B5EF4-FFF2-40B4-BE49-F238E27FC236}">
                  <a16:creationId xmlns:a16="http://schemas.microsoft.com/office/drawing/2014/main" id="{AB7A97D4-8273-C4A9-E17A-4802D4DE6212}"/>
                </a:ext>
              </a:extLst>
            </p:cNvPr>
            <p:cNvSpPr>
              <a:spLocks/>
            </p:cNvSpPr>
            <p:nvPr/>
          </p:nvSpPr>
          <p:spPr bwMode="auto">
            <a:xfrm>
              <a:off x="2081" y="3296"/>
              <a:ext cx="146" cy="119"/>
            </a:xfrm>
            <a:custGeom>
              <a:avLst/>
              <a:gdLst>
                <a:gd name="T0" fmla="*/ 9 w 357"/>
                <a:gd name="T1" fmla="*/ 2 h 285"/>
                <a:gd name="T2" fmla="*/ 4 w 357"/>
                <a:gd name="T3" fmla="*/ 0 h 285"/>
                <a:gd name="T4" fmla="*/ 3 w 357"/>
                <a:gd name="T5" fmla="*/ 1 h 285"/>
                <a:gd name="T6" fmla="*/ 0 w 357"/>
                <a:gd name="T7" fmla="*/ 8 h 285"/>
                <a:gd name="T8" fmla="*/ 1 w 357"/>
                <a:gd name="T9" fmla="*/ 9 h 285"/>
                <a:gd name="T10" fmla="*/ 3 w 357"/>
                <a:gd name="T11" fmla="*/ 8 h 285"/>
                <a:gd name="T12" fmla="*/ 6 w 357"/>
                <a:gd name="T13" fmla="*/ 5 h 285"/>
                <a:gd name="T14" fmla="*/ 8 w 357"/>
                <a:gd name="T15" fmla="*/ 8 h 285"/>
                <a:gd name="T16" fmla="*/ 10 w 357"/>
                <a:gd name="T17" fmla="*/ 8 h 285"/>
                <a:gd name="T18" fmla="*/ 8 w 357"/>
                <a:gd name="T19" fmla="*/ 6 h 285"/>
                <a:gd name="T20" fmla="*/ 7 w 357"/>
                <a:gd name="T21" fmla="*/ 3 h 285"/>
                <a:gd name="T22" fmla="*/ 3 w 357"/>
                <a:gd name="T23" fmla="*/ 7 h 285"/>
                <a:gd name="T24" fmla="*/ 1 w 357"/>
                <a:gd name="T25" fmla="*/ 8 h 285"/>
                <a:gd name="T26" fmla="*/ 1 w 357"/>
                <a:gd name="T27" fmla="*/ 8 h 285"/>
                <a:gd name="T28" fmla="*/ 3 w 357"/>
                <a:gd name="T29" fmla="*/ 1 h 285"/>
                <a:gd name="T30" fmla="*/ 5 w 357"/>
                <a:gd name="T31" fmla="*/ 1 h 285"/>
                <a:gd name="T32" fmla="*/ 9 w 357"/>
                <a:gd name="T33" fmla="*/ 2 h 285"/>
                <a:gd name="T34" fmla="*/ 9 w 357"/>
                <a:gd name="T35" fmla="*/ 2 h 28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57"/>
                <a:gd name="T55" fmla="*/ 0 h 285"/>
                <a:gd name="T56" fmla="*/ 357 w 357"/>
                <a:gd name="T57" fmla="*/ 285 h 28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57" h="285">
                  <a:moveTo>
                    <a:pt x="319" y="65"/>
                  </a:moveTo>
                  <a:lnTo>
                    <a:pt x="161" y="0"/>
                  </a:lnTo>
                  <a:lnTo>
                    <a:pt x="104" y="34"/>
                  </a:lnTo>
                  <a:lnTo>
                    <a:pt x="0" y="259"/>
                  </a:lnTo>
                  <a:lnTo>
                    <a:pt x="38" y="285"/>
                  </a:lnTo>
                  <a:lnTo>
                    <a:pt x="123" y="251"/>
                  </a:lnTo>
                  <a:lnTo>
                    <a:pt x="207" y="162"/>
                  </a:lnTo>
                  <a:lnTo>
                    <a:pt x="300" y="243"/>
                  </a:lnTo>
                  <a:lnTo>
                    <a:pt x="357" y="247"/>
                  </a:lnTo>
                  <a:lnTo>
                    <a:pt x="285" y="198"/>
                  </a:lnTo>
                  <a:lnTo>
                    <a:pt x="228" y="105"/>
                  </a:lnTo>
                  <a:lnTo>
                    <a:pt x="120" y="228"/>
                  </a:lnTo>
                  <a:lnTo>
                    <a:pt x="42" y="259"/>
                  </a:lnTo>
                  <a:lnTo>
                    <a:pt x="34" y="240"/>
                  </a:lnTo>
                  <a:lnTo>
                    <a:pt x="123" y="46"/>
                  </a:lnTo>
                  <a:lnTo>
                    <a:pt x="194" y="38"/>
                  </a:lnTo>
                  <a:lnTo>
                    <a:pt x="319"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84" name="Freeform 90">
              <a:extLst>
                <a:ext uri="{FF2B5EF4-FFF2-40B4-BE49-F238E27FC236}">
                  <a16:creationId xmlns:a16="http://schemas.microsoft.com/office/drawing/2014/main" id="{0C7278FB-9CAD-D0A9-5055-8F1C5843A814}"/>
                </a:ext>
              </a:extLst>
            </p:cNvPr>
            <p:cNvSpPr>
              <a:spLocks/>
            </p:cNvSpPr>
            <p:nvPr/>
          </p:nvSpPr>
          <p:spPr bwMode="auto">
            <a:xfrm>
              <a:off x="2073" y="3384"/>
              <a:ext cx="150" cy="230"/>
            </a:xfrm>
            <a:custGeom>
              <a:avLst/>
              <a:gdLst>
                <a:gd name="T0" fmla="*/ 9 w 367"/>
                <a:gd name="T1" fmla="*/ 2 h 551"/>
                <a:gd name="T2" fmla="*/ 9 w 367"/>
                <a:gd name="T3" fmla="*/ 4 h 551"/>
                <a:gd name="T4" fmla="*/ 7 w 367"/>
                <a:gd name="T5" fmla="*/ 10 h 551"/>
                <a:gd name="T6" fmla="*/ 7 w 367"/>
                <a:gd name="T7" fmla="*/ 13 h 551"/>
                <a:gd name="T8" fmla="*/ 10 w 367"/>
                <a:gd name="T9" fmla="*/ 17 h 551"/>
                <a:gd name="T10" fmla="*/ 4 w 367"/>
                <a:gd name="T11" fmla="*/ 13 h 551"/>
                <a:gd name="T12" fmla="*/ 2 w 367"/>
                <a:gd name="T13" fmla="*/ 9 h 551"/>
                <a:gd name="T14" fmla="*/ 1 w 367"/>
                <a:gd name="T15" fmla="*/ 5 h 551"/>
                <a:gd name="T16" fmla="*/ 0 w 367"/>
                <a:gd name="T17" fmla="*/ 1 h 551"/>
                <a:gd name="T18" fmla="*/ 1 w 367"/>
                <a:gd name="T19" fmla="*/ 2 h 551"/>
                <a:gd name="T20" fmla="*/ 2 w 367"/>
                <a:gd name="T21" fmla="*/ 5 h 551"/>
                <a:gd name="T22" fmla="*/ 3 w 367"/>
                <a:gd name="T23" fmla="*/ 9 h 551"/>
                <a:gd name="T24" fmla="*/ 4 w 367"/>
                <a:gd name="T25" fmla="*/ 12 h 551"/>
                <a:gd name="T26" fmla="*/ 6 w 367"/>
                <a:gd name="T27" fmla="*/ 9 h 551"/>
                <a:gd name="T28" fmla="*/ 4 w 367"/>
                <a:gd name="T29" fmla="*/ 3 h 551"/>
                <a:gd name="T30" fmla="*/ 7 w 367"/>
                <a:gd name="T31" fmla="*/ 3 h 551"/>
                <a:gd name="T32" fmla="*/ 4 w 367"/>
                <a:gd name="T33" fmla="*/ 0 h 551"/>
                <a:gd name="T34" fmla="*/ 5 w 367"/>
                <a:gd name="T35" fmla="*/ 0 h 551"/>
                <a:gd name="T36" fmla="*/ 9 w 367"/>
                <a:gd name="T37" fmla="*/ 2 h 551"/>
                <a:gd name="T38" fmla="*/ 9 w 367"/>
                <a:gd name="T39" fmla="*/ 2 h 5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67"/>
                <a:gd name="T61" fmla="*/ 0 h 551"/>
                <a:gd name="T62" fmla="*/ 367 w 367"/>
                <a:gd name="T63" fmla="*/ 551 h 55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67" h="551">
                  <a:moveTo>
                    <a:pt x="319" y="57"/>
                  </a:moveTo>
                  <a:lnTo>
                    <a:pt x="315" y="142"/>
                  </a:lnTo>
                  <a:lnTo>
                    <a:pt x="243" y="315"/>
                  </a:lnTo>
                  <a:lnTo>
                    <a:pt x="255" y="443"/>
                  </a:lnTo>
                  <a:lnTo>
                    <a:pt x="367" y="551"/>
                  </a:lnTo>
                  <a:lnTo>
                    <a:pt x="146" y="439"/>
                  </a:lnTo>
                  <a:lnTo>
                    <a:pt x="65" y="304"/>
                  </a:lnTo>
                  <a:lnTo>
                    <a:pt x="42" y="181"/>
                  </a:lnTo>
                  <a:lnTo>
                    <a:pt x="0" y="46"/>
                  </a:lnTo>
                  <a:lnTo>
                    <a:pt x="34" y="57"/>
                  </a:lnTo>
                  <a:lnTo>
                    <a:pt x="76" y="173"/>
                  </a:lnTo>
                  <a:lnTo>
                    <a:pt x="108" y="296"/>
                  </a:lnTo>
                  <a:lnTo>
                    <a:pt x="169" y="376"/>
                  </a:lnTo>
                  <a:lnTo>
                    <a:pt x="213" y="289"/>
                  </a:lnTo>
                  <a:lnTo>
                    <a:pt x="158" y="95"/>
                  </a:lnTo>
                  <a:lnTo>
                    <a:pt x="262" y="91"/>
                  </a:lnTo>
                  <a:lnTo>
                    <a:pt x="154" y="15"/>
                  </a:lnTo>
                  <a:lnTo>
                    <a:pt x="184" y="0"/>
                  </a:lnTo>
                  <a:lnTo>
                    <a:pt x="319"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85" name="Freeform 91">
              <a:extLst>
                <a:ext uri="{FF2B5EF4-FFF2-40B4-BE49-F238E27FC236}">
                  <a16:creationId xmlns:a16="http://schemas.microsoft.com/office/drawing/2014/main" id="{5CF93107-CF7F-6245-97FF-54517B87711D}"/>
                </a:ext>
              </a:extLst>
            </p:cNvPr>
            <p:cNvSpPr>
              <a:spLocks/>
            </p:cNvSpPr>
            <p:nvPr/>
          </p:nvSpPr>
          <p:spPr bwMode="auto">
            <a:xfrm>
              <a:off x="1722" y="2855"/>
              <a:ext cx="86" cy="229"/>
            </a:xfrm>
            <a:custGeom>
              <a:avLst/>
              <a:gdLst>
                <a:gd name="T0" fmla="*/ 6 w 211"/>
                <a:gd name="T1" fmla="*/ 10 h 552"/>
                <a:gd name="T2" fmla="*/ 5 w 211"/>
                <a:gd name="T3" fmla="*/ 16 h 552"/>
                <a:gd name="T4" fmla="*/ 2 w 211"/>
                <a:gd name="T5" fmla="*/ 12 h 552"/>
                <a:gd name="T6" fmla="*/ 3 w 211"/>
                <a:gd name="T7" fmla="*/ 10 h 552"/>
                <a:gd name="T8" fmla="*/ 0 w 211"/>
                <a:gd name="T9" fmla="*/ 4 h 552"/>
                <a:gd name="T10" fmla="*/ 3 w 211"/>
                <a:gd name="T11" fmla="*/ 0 h 552"/>
                <a:gd name="T12" fmla="*/ 2 w 211"/>
                <a:gd name="T13" fmla="*/ 4 h 552"/>
                <a:gd name="T14" fmla="*/ 5 w 211"/>
                <a:gd name="T15" fmla="*/ 8 h 552"/>
                <a:gd name="T16" fmla="*/ 3 w 211"/>
                <a:gd name="T17" fmla="*/ 7 h 552"/>
                <a:gd name="T18" fmla="*/ 4 w 211"/>
                <a:gd name="T19" fmla="*/ 11 h 552"/>
                <a:gd name="T20" fmla="*/ 6 w 211"/>
                <a:gd name="T21" fmla="*/ 10 h 552"/>
                <a:gd name="T22" fmla="*/ 6 w 211"/>
                <a:gd name="T23" fmla="*/ 10 h 55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1"/>
                <a:gd name="T37" fmla="*/ 0 h 552"/>
                <a:gd name="T38" fmla="*/ 211 w 211"/>
                <a:gd name="T39" fmla="*/ 552 h 55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1" h="552">
                  <a:moveTo>
                    <a:pt x="211" y="325"/>
                  </a:moveTo>
                  <a:lnTo>
                    <a:pt x="171" y="552"/>
                  </a:lnTo>
                  <a:lnTo>
                    <a:pt x="66" y="411"/>
                  </a:lnTo>
                  <a:lnTo>
                    <a:pt x="112" y="331"/>
                  </a:lnTo>
                  <a:lnTo>
                    <a:pt x="0" y="126"/>
                  </a:lnTo>
                  <a:lnTo>
                    <a:pt x="98" y="0"/>
                  </a:lnTo>
                  <a:lnTo>
                    <a:pt x="66" y="133"/>
                  </a:lnTo>
                  <a:lnTo>
                    <a:pt x="184" y="264"/>
                  </a:lnTo>
                  <a:lnTo>
                    <a:pt x="117" y="251"/>
                  </a:lnTo>
                  <a:lnTo>
                    <a:pt x="157" y="365"/>
                  </a:lnTo>
                  <a:lnTo>
                    <a:pt x="211" y="3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86" name="Freeform 92">
              <a:extLst>
                <a:ext uri="{FF2B5EF4-FFF2-40B4-BE49-F238E27FC236}">
                  <a16:creationId xmlns:a16="http://schemas.microsoft.com/office/drawing/2014/main" id="{2C4723A2-8084-3680-C049-3B3F10F007ED}"/>
                </a:ext>
              </a:extLst>
            </p:cNvPr>
            <p:cNvSpPr>
              <a:spLocks/>
            </p:cNvSpPr>
            <p:nvPr/>
          </p:nvSpPr>
          <p:spPr bwMode="auto">
            <a:xfrm>
              <a:off x="2186" y="3542"/>
              <a:ext cx="694" cy="634"/>
            </a:xfrm>
            <a:custGeom>
              <a:avLst/>
              <a:gdLst>
                <a:gd name="T0" fmla="*/ 11 w 1704"/>
                <a:gd name="T1" fmla="*/ 0 h 1527"/>
                <a:gd name="T2" fmla="*/ 27 w 1704"/>
                <a:gd name="T3" fmla="*/ 14 h 1527"/>
                <a:gd name="T4" fmla="*/ 42 w 1704"/>
                <a:gd name="T5" fmla="*/ 22 h 1527"/>
                <a:gd name="T6" fmla="*/ 47 w 1704"/>
                <a:gd name="T7" fmla="*/ 36 h 1527"/>
                <a:gd name="T8" fmla="*/ 40 w 1704"/>
                <a:gd name="T9" fmla="*/ 45 h 1527"/>
                <a:gd name="T10" fmla="*/ 29 w 1704"/>
                <a:gd name="T11" fmla="*/ 45 h 1527"/>
                <a:gd name="T12" fmla="*/ 16 w 1704"/>
                <a:gd name="T13" fmla="*/ 33 h 1527"/>
                <a:gd name="T14" fmla="*/ 0 w 1704"/>
                <a:gd name="T15" fmla="*/ 23 h 1527"/>
                <a:gd name="T16" fmla="*/ 6 w 1704"/>
                <a:gd name="T17" fmla="*/ 6 h 1527"/>
                <a:gd name="T18" fmla="*/ 3 w 1704"/>
                <a:gd name="T19" fmla="*/ 22 h 1527"/>
                <a:gd name="T20" fmla="*/ 18 w 1704"/>
                <a:gd name="T21" fmla="*/ 33 h 1527"/>
                <a:gd name="T22" fmla="*/ 30 w 1704"/>
                <a:gd name="T23" fmla="*/ 41 h 1527"/>
                <a:gd name="T24" fmla="*/ 38 w 1704"/>
                <a:gd name="T25" fmla="*/ 43 h 1527"/>
                <a:gd name="T26" fmla="*/ 44 w 1704"/>
                <a:gd name="T27" fmla="*/ 35 h 1527"/>
                <a:gd name="T28" fmla="*/ 36 w 1704"/>
                <a:gd name="T29" fmla="*/ 23 h 1527"/>
                <a:gd name="T30" fmla="*/ 30 w 1704"/>
                <a:gd name="T31" fmla="*/ 19 h 1527"/>
                <a:gd name="T32" fmla="*/ 32 w 1704"/>
                <a:gd name="T33" fmla="*/ 28 h 1527"/>
                <a:gd name="T34" fmla="*/ 26 w 1704"/>
                <a:gd name="T35" fmla="*/ 15 h 1527"/>
                <a:gd name="T36" fmla="*/ 11 w 1704"/>
                <a:gd name="T37" fmla="*/ 0 h 1527"/>
                <a:gd name="T38" fmla="*/ 11 w 1704"/>
                <a:gd name="T39" fmla="*/ 0 h 152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04"/>
                <a:gd name="T61" fmla="*/ 0 h 1527"/>
                <a:gd name="T62" fmla="*/ 1704 w 1704"/>
                <a:gd name="T63" fmla="*/ 1527 h 152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04" h="1527">
                  <a:moveTo>
                    <a:pt x="405" y="0"/>
                  </a:moveTo>
                  <a:lnTo>
                    <a:pt x="989" y="459"/>
                  </a:lnTo>
                  <a:lnTo>
                    <a:pt x="1531" y="744"/>
                  </a:lnTo>
                  <a:lnTo>
                    <a:pt x="1704" y="1202"/>
                  </a:lnTo>
                  <a:lnTo>
                    <a:pt x="1472" y="1519"/>
                  </a:lnTo>
                  <a:lnTo>
                    <a:pt x="1035" y="1527"/>
                  </a:lnTo>
                  <a:lnTo>
                    <a:pt x="571" y="1109"/>
                  </a:lnTo>
                  <a:lnTo>
                    <a:pt x="0" y="776"/>
                  </a:lnTo>
                  <a:lnTo>
                    <a:pt x="219" y="213"/>
                  </a:lnTo>
                  <a:lnTo>
                    <a:pt x="99" y="736"/>
                  </a:lnTo>
                  <a:lnTo>
                    <a:pt x="664" y="1101"/>
                  </a:lnTo>
                  <a:lnTo>
                    <a:pt x="1094" y="1367"/>
                  </a:lnTo>
                  <a:lnTo>
                    <a:pt x="1400" y="1434"/>
                  </a:lnTo>
                  <a:lnTo>
                    <a:pt x="1611" y="1189"/>
                  </a:lnTo>
                  <a:lnTo>
                    <a:pt x="1301" y="763"/>
                  </a:lnTo>
                  <a:lnTo>
                    <a:pt x="1094" y="645"/>
                  </a:lnTo>
                  <a:lnTo>
                    <a:pt x="1160" y="936"/>
                  </a:lnTo>
                  <a:lnTo>
                    <a:pt x="942" y="517"/>
                  </a:lnTo>
                  <a:lnTo>
                    <a:pt x="40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87" name="Freeform 93">
              <a:extLst>
                <a:ext uri="{FF2B5EF4-FFF2-40B4-BE49-F238E27FC236}">
                  <a16:creationId xmlns:a16="http://schemas.microsoft.com/office/drawing/2014/main" id="{F7747755-B301-D81C-C372-17FE71F81157}"/>
                </a:ext>
              </a:extLst>
            </p:cNvPr>
            <p:cNvSpPr>
              <a:spLocks/>
            </p:cNvSpPr>
            <p:nvPr/>
          </p:nvSpPr>
          <p:spPr bwMode="auto">
            <a:xfrm>
              <a:off x="2202" y="3224"/>
              <a:ext cx="602" cy="649"/>
            </a:xfrm>
            <a:custGeom>
              <a:avLst/>
              <a:gdLst>
                <a:gd name="T0" fmla="*/ 0 w 1478"/>
                <a:gd name="T1" fmla="*/ 0 h 1559"/>
                <a:gd name="T2" fmla="*/ 9 w 1478"/>
                <a:gd name="T3" fmla="*/ 5 h 1559"/>
                <a:gd name="T4" fmla="*/ 26 w 1478"/>
                <a:gd name="T5" fmla="*/ 10 h 1559"/>
                <a:gd name="T6" fmla="*/ 30 w 1478"/>
                <a:gd name="T7" fmla="*/ 11 h 1559"/>
                <a:gd name="T8" fmla="*/ 36 w 1478"/>
                <a:gd name="T9" fmla="*/ 29 h 1559"/>
                <a:gd name="T10" fmla="*/ 36 w 1478"/>
                <a:gd name="T11" fmla="*/ 34 h 1559"/>
                <a:gd name="T12" fmla="*/ 41 w 1478"/>
                <a:gd name="T13" fmla="*/ 47 h 1559"/>
                <a:gd name="T14" fmla="*/ 32 w 1478"/>
                <a:gd name="T15" fmla="*/ 40 h 1559"/>
                <a:gd name="T16" fmla="*/ 34 w 1478"/>
                <a:gd name="T17" fmla="*/ 29 h 1559"/>
                <a:gd name="T18" fmla="*/ 26 w 1478"/>
                <a:gd name="T19" fmla="*/ 37 h 1559"/>
                <a:gd name="T20" fmla="*/ 29 w 1478"/>
                <a:gd name="T21" fmla="*/ 15 h 1559"/>
                <a:gd name="T22" fmla="*/ 22 w 1478"/>
                <a:gd name="T23" fmla="*/ 12 h 1559"/>
                <a:gd name="T24" fmla="*/ 7 w 1478"/>
                <a:gd name="T25" fmla="*/ 6 h 1559"/>
                <a:gd name="T26" fmla="*/ 0 w 1478"/>
                <a:gd name="T27" fmla="*/ 1 h 1559"/>
                <a:gd name="T28" fmla="*/ 0 w 1478"/>
                <a:gd name="T29" fmla="*/ 0 h 1559"/>
                <a:gd name="T30" fmla="*/ 0 w 1478"/>
                <a:gd name="T31" fmla="*/ 0 h 155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78"/>
                <a:gd name="T49" fmla="*/ 0 h 1559"/>
                <a:gd name="T50" fmla="*/ 1478 w 1478"/>
                <a:gd name="T51" fmla="*/ 1559 h 155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78" h="1559">
                  <a:moveTo>
                    <a:pt x="0" y="0"/>
                  </a:moveTo>
                  <a:lnTo>
                    <a:pt x="306" y="152"/>
                  </a:lnTo>
                  <a:lnTo>
                    <a:pt x="949" y="336"/>
                  </a:lnTo>
                  <a:lnTo>
                    <a:pt x="1094" y="363"/>
                  </a:lnTo>
                  <a:lnTo>
                    <a:pt x="1320" y="954"/>
                  </a:lnTo>
                  <a:lnTo>
                    <a:pt x="1299" y="1141"/>
                  </a:lnTo>
                  <a:lnTo>
                    <a:pt x="1478" y="1559"/>
                  </a:lnTo>
                  <a:lnTo>
                    <a:pt x="1154" y="1352"/>
                  </a:lnTo>
                  <a:lnTo>
                    <a:pt x="1248" y="975"/>
                  </a:lnTo>
                  <a:lnTo>
                    <a:pt x="962" y="1247"/>
                  </a:lnTo>
                  <a:lnTo>
                    <a:pt x="1035" y="517"/>
                  </a:lnTo>
                  <a:lnTo>
                    <a:pt x="789" y="390"/>
                  </a:lnTo>
                  <a:lnTo>
                    <a:pt x="246" y="211"/>
                  </a:lnTo>
                  <a:lnTo>
                    <a:pt x="0" y="4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88" name="Freeform 94">
              <a:extLst>
                <a:ext uri="{FF2B5EF4-FFF2-40B4-BE49-F238E27FC236}">
                  <a16:creationId xmlns:a16="http://schemas.microsoft.com/office/drawing/2014/main" id="{52C07781-3CA8-25A6-4175-A2961CC0191F}"/>
                </a:ext>
              </a:extLst>
            </p:cNvPr>
            <p:cNvSpPr>
              <a:spLocks/>
            </p:cNvSpPr>
            <p:nvPr/>
          </p:nvSpPr>
          <p:spPr bwMode="auto">
            <a:xfrm>
              <a:off x="2062" y="3569"/>
              <a:ext cx="113" cy="604"/>
            </a:xfrm>
            <a:custGeom>
              <a:avLst/>
              <a:gdLst>
                <a:gd name="T0" fmla="*/ 6 w 278"/>
                <a:gd name="T1" fmla="*/ 0 h 1452"/>
                <a:gd name="T2" fmla="*/ 2 w 278"/>
                <a:gd name="T3" fmla="*/ 26 h 1452"/>
                <a:gd name="T4" fmla="*/ 0 w 278"/>
                <a:gd name="T5" fmla="*/ 43 h 1452"/>
                <a:gd name="T6" fmla="*/ 3 w 278"/>
                <a:gd name="T7" fmla="*/ 43 h 1452"/>
                <a:gd name="T8" fmla="*/ 4 w 278"/>
                <a:gd name="T9" fmla="*/ 20 h 1452"/>
                <a:gd name="T10" fmla="*/ 8 w 278"/>
                <a:gd name="T11" fmla="*/ 0 h 1452"/>
                <a:gd name="T12" fmla="*/ 6 w 278"/>
                <a:gd name="T13" fmla="*/ 0 h 1452"/>
                <a:gd name="T14" fmla="*/ 6 w 278"/>
                <a:gd name="T15" fmla="*/ 0 h 1452"/>
                <a:gd name="T16" fmla="*/ 0 60000 65536"/>
                <a:gd name="T17" fmla="*/ 0 60000 65536"/>
                <a:gd name="T18" fmla="*/ 0 60000 65536"/>
                <a:gd name="T19" fmla="*/ 0 60000 65536"/>
                <a:gd name="T20" fmla="*/ 0 60000 65536"/>
                <a:gd name="T21" fmla="*/ 0 60000 65536"/>
                <a:gd name="T22" fmla="*/ 0 60000 65536"/>
                <a:gd name="T23" fmla="*/ 0 60000 65536"/>
                <a:gd name="T24" fmla="*/ 0 w 278"/>
                <a:gd name="T25" fmla="*/ 0 h 1452"/>
                <a:gd name="T26" fmla="*/ 278 w 278"/>
                <a:gd name="T27" fmla="*/ 1452 h 14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78" h="1452">
                  <a:moveTo>
                    <a:pt x="211" y="0"/>
                  </a:moveTo>
                  <a:lnTo>
                    <a:pt x="67" y="861"/>
                  </a:lnTo>
                  <a:lnTo>
                    <a:pt x="0" y="1452"/>
                  </a:lnTo>
                  <a:lnTo>
                    <a:pt x="112" y="1452"/>
                  </a:lnTo>
                  <a:lnTo>
                    <a:pt x="152" y="650"/>
                  </a:lnTo>
                  <a:lnTo>
                    <a:pt x="278" y="6"/>
                  </a:lnTo>
                  <a:lnTo>
                    <a:pt x="2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89" name="Freeform 95">
              <a:extLst>
                <a:ext uri="{FF2B5EF4-FFF2-40B4-BE49-F238E27FC236}">
                  <a16:creationId xmlns:a16="http://schemas.microsoft.com/office/drawing/2014/main" id="{EB91AB0C-0013-5912-824F-94E400755E89}"/>
                </a:ext>
              </a:extLst>
            </p:cNvPr>
            <p:cNvSpPr>
              <a:spLocks/>
            </p:cNvSpPr>
            <p:nvPr/>
          </p:nvSpPr>
          <p:spPr bwMode="auto">
            <a:xfrm>
              <a:off x="1765" y="2736"/>
              <a:ext cx="381" cy="121"/>
            </a:xfrm>
            <a:custGeom>
              <a:avLst/>
              <a:gdLst>
                <a:gd name="T0" fmla="*/ 0 w 936"/>
                <a:gd name="T1" fmla="*/ 9 h 291"/>
                <a:gd name="T2" fmla="*/ 4 w 936"/>
                <a:gd name="T3" fmla="*/ 6 h 291"/>
                <a:gd name="T4" fmla="*/ 9 w 936"/>
                <a:gd name="T5" fmla="*/ 2 h 291"/>
                <a:gd name="T6" fmla="*/ 17 w 936"/>
                <a:gd name="T7" fmla="*/ 0 h 291"/>
                <a:gd name="T8" fmla="*/ 26 w 936"/>
                <a:gd name="T9" fmla="*/ 2 h 291"/>
                <a:gd name="T10" fmla="*/ 17 w 936"/>
                <a:gd name="T11" fmla="*/ 1 h 291"/>
                <a:gd name="T12" fmla="*/ 9 w 936"/>
                <a:gd name="T13" fmla="*/ 3 h 291"/>
                <a:gd name="T14" fmla="*/ 4 w 936"/>
                <a:gd name="T15" fmla="*/ 8 h 291"/>
                <a:gd name="T16" fmla="*/ 0 w 936"/>
                <a:gd name="T17" fmla="*/ 9 h 291"/>
                <a:gd name="T18" fmla="*/ 0 w 936"/>
                <a:gd name="T19" fmla="*/ 9 h 29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936"/>
                <a:gd name="T31" fmla="*/ 0 h 291"/>
                <a:gd name="T32" fmla="*/ 936 w 936"/>
                <a:gd name="T33" fmla="*/ 291 h 29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936" h="291">
                  <a:moveTo>
                    <a:pt x="0" y="291"/>
                  </a:moveTo>
                  <a:lnTo>
                    <a:pt x="133" y="211"/>
                  </a:lnTo>
                  <a:lnTo>
                    <a:pt x="312" y="53"/>
                  </a:lnTo>
                  <a:lnTo>
                    <a:pt x="629" y="0"/>
                  </a:lnTo>
                  <a:lnTo>
                    <a:pt x="936" y="86"/>
                  </a:lnTo>
                  <a:lnTo>
                    <a:pt x="618" y="32"/>
                  </a:lnTo>
                  <a:lnTo>
                    <a:pt x="346" y="93"/>
                  </a:lnTo>
                  <a:lnTo>
                    <a:pt x="133" y="259"/>
                  </a:lnTo>
                  <a:lnTo>
                    <a:pt x="0" y="2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90" name="Freeform 96">
              <a:extLst>
                <a:ext uri="{FF2B5EF4-FFF2-40B4-BE49-F238E27FC236}">
                  <a16:creationId xmlns:a16="http://schemas.microsoft.com/office/drawing/2014/main" id="{A4BE759B-E33F-41E2-004F-2450975C7114}"/>
                </a:ext>
              </a:extLst>
            </p:cNvPr>
            <p:cNvSpPr>
              <a:spLocks/>
            </p:cNvSpPr>
            <p:nvPr/>
          </p:nvSpPr>
          <p:spPr bwMode="auto">
            <a:xfrm>
              <a:off x="2184" y="2791"/>
              <a:ext cx="78" cy="218"/>
            </a:xfrm>
            <a:custGeom>
              <a:avLst/>
              <a:gdLst>
                <a:gd name="T0" fmla="*/ 0 w 192"/>
                <a:gd name="T1" fmla="*/ 0 h 525"/>
                <a:gd name="T2" fmla="*/ 4 w 192"/>
                <a:gd name="T3" fmla="*/ 5 h 525"/>
                <a:gd name="T4" fmla="*/ 5 w 192"/>
                <a:gd name="T5" fmla="*/ 11 h 525"/>
                <a:gd name="T6" fmla="*/ 5 w 192"/>
                <a:gd name="T7" fmla="*/ 16 h 525"/>
                <a:gd name="T8" fmla="*/ 4 w 192"/>
                <a:gd name="T9" fmla="*/ 16 h 525"/>
                <a:gd name="T10" fmla="*/ 4 w 192"/>
                <a:gd name="T11" fmla="*/ 10 h 525"/>
                <a:gd name="T12" fmla="*/ 0 w 192"/>
                <a:gd name="T13" fmla="*/ 0 h 525"/>
                <a:gd name="T14" fmla="*/ 0 w 192"/>
                <a:gd name="T15" fmla="*/ 0 h 525"/>
                <a:gd name="T16" fmla="*/ 0 60000 65536"/>
                <a:gd name="T17" fmla="*/ 0 60000 65536"/>
                <a:gd name="T18" fmla="*/ 0 60000 65536"/>
                <a:gd name="T19" fmla="*/ 0 60000 65536"/>
                <a:gd name="T20" fmla="*/ 0 60000 65536"/>
                <a:gd name="T21" fmla="*/ 0 60000 65536"/>
                <a:gd name="T22" fmla="*/ 0 60000 65536"/>
                <a:gd name="T23" fmla="*/ 0 60000 65536"/>
                <a:gd name="T24" fmla="*/ 0 w 192"/>
                <a:gd name="T25" fmla="*/ 0 h 525"/>
                <a:gd name="T26" fmla="*/ 192 w 192"/>
                <a:gd name="T27" fmla="*/ 525 h 5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 h="525">
                  <a:moveTo>
                    <a:pt x="0" y="0"/>
                  </a:moveTo>
                  <a:lnTo>
                    <a:pt x="133" y="160"/>
                  </a:lnTo>
                  <a:lnTo>
                    <a:pt x="192" y="380"/>
                  </a:lnTo>
                  <a:lnTo>
                    <a:pt x="192" y="525"/>
                  </a:lnTo>
                  <a:lnTo>
                    <a:pt x="139" y="525"/>
                  </a:lnTo>
                  <a:lnTo>
                    <a:pt x="139" y="33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91" name="Freeform 97">
              <a:extLst>
                <a:ext uri="{FF2B5EF4-FFF2-40B4-BE49-F238E27FC236}">
                  <a16:creationId xmlns:a16="http://schemas.microsoft.com/office/drawing/2014/main" id="{E452FA41-7A09-B920-2672-ADC57B659BA2}"/>
                </a:ext>
              </a:extLst>
            </p:cNvPr>
            <p:cNvSpPr>
              <a:spLocks/>
            </p:cNvSpPr>
            <p:nvPr/>
          </p:nvSpPr>
          <p:spPr bwMode="auto">
            <a:xfrm>
              <a:off x="2292" y="3301"/>
              <a:ext cx="59" cy="179"/>
            </a:xfrm>
            <a:custGeom>
              <a:avLst/>
              <a:gdLst>
                <a:gd name="T0" fmla="*/ 0 w 146"/>
                <a:gd name="T1" fmla="*/ 0 h 432"/>
                <a:gd name="T2" fmla="*/ 4 w 146"/>
                <a:gd name="T3" fmla="*/ 13 h 432"/>
                <a:gd name="T4" fmla="*/ 2 w 146"/>
                <a:gd name="T5" fmla="*/ 0 h 432"/>
                <a:gd name="T6" fmla="*/ 0 w 146"/>
                <a:gd name="T7" fmla="*/ 0 h 432"/>
                <a:gd name="T8" fmla="*/ 0 w 146"/>
                <a:gd name="T9" fmla="*/ 0 h 432"/>
                <a:gd name="T10" fmla="*/ 0 60000 65536"/>
                <a:gd name="T11" fmla="*/ 0 60000 65536"/>
                <a:gd name="T12" fmla="*/ 0 60000 65536"/>
                <a:gd name="T13" fmla="*/ 0 60000 65536"/>
                <a:gd name="T14" fmla="*/ 0 60000 65536"/>
                <a:gd name="T15" fmla="*/ 0 w 146"/>
                <a:gd name="T16" fmla="*/ 0 h 432"/>
                <a:gd name="T17" fmla="*/ 146 w 146"/>
                <a:gd name="T18" fmla="*/ 432 h 432"/>
              </a:gdLst>
              <a:ahLst/>
              <a:cxnLst>
                <a:cxn ang="T10">
                  <a:pos x="T0" y="T1"/>
                </a:cxn>
                <a:cxn ang="T11">
                  <a:pos x="T2" y="T3"/>
                </a:cxn>
                <a:cxn ang="T12">
                  <a:pos x="T4" y="T5"/>
                </a:cxn>
                <a:cxn ang="T13">
                  <a:pos x="T6" y="T7"/>
                </a:cxn>
                <a:cxn ang="T14">
                  <a:pos x="T8" y="T9"/>
                </a:cxn>
              </a:cxnLst>
              <a:rect l="T15" t="T16" r="T17" b="T18"/>
              <a:pathLst>
                <a:path w="146" h="432">
                  <a:moveTo>
                    <a:pt x="0" y="0"/>
                  </a:moveTo>
                  <a:lnTo>
                    <a:pt x="146" y="432"/>
                  </a:lnTo>
                  <a:lnTo>
                    <a:pt x="93"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92" name="Freeform 98">
              <a:extLst>
                <a:ext uri="{FF2B5EF4-FFF2-40B4-BE49-F238E27FC236}">
                  <a16:creationId xmlns:a16="http://schemas.microsoft.com/office/drawing/2014/main" id="{7BE0CA9A-4EDA-2B26-8BD7-B908CC14A474}"/>
                </a:ext>
              </a:extLst>
            </p:cNvPr>
            <p:cNvSpPr>
              <a:spLocks/>
            </p:cNvSpPr>
            <p:nvPr/>
          </p:nvSpPr>
          <p:spPr bwMode="auto">
            <a:xfrm>
              <a:off x="2202" y="3922"/>
              <a:ext cx="122" cy="251"/>
            </a:xfrm>
            <a:custGeom>
              <a:avLst/>
              <a:gdLst>
                <a:gd name="T0" fmla="*/ 7 w 299"/>
                <a:gd name="T1" fmla="*/ 1 h 604"/>
                <a:gd name="T2" fmla="*/ 0 w 299"/>
                <a:gd name="T3" fmla="*/ 18 h 604"/>
                <a:gd name="T4" fmla="*/ 3 w 299"/>
                <a:gd name="T5" fmla="*/ 18 h 604"/>
                <a:gd name="T6" fmla="*/ 8 w 299"/>
                <a:gd name="T7" fmla="*/ 0 h 604"/>
                <a:gd name="T8" fmla="*/ 7 w 299"/>
                <a:gd name="T9" fmla="*/ 1 h 604"/>
                <a:gd name="T10" fmla="*/ 7 w 299"/>
                <a:gd name="T11" fmla="*/ 1 h 604"/>
                <a:gd name="T12" fmla="*/ 0 60000 65536"/>
                <a:gd name="T13" fmla="*/ 0 60000 65536"/>
                <a:gd name="T14" fmla="*/ 0 60000 65536"/>
                <a:gd name="T15" fmla="*/ 0 60000 65536"/>
                <a:gd name="T16" fmla="*/ 0 60000 65536"/>
                <a:gd name="T17" fmla="*/ 0 60000 65536"/>
                <a:gd name="T18" fmla="*/ 0 w 299"/>
                <a:gd name="T19" fmla="*/ 0 h 604"/>
                <a:gd name="T20" fmla="*/ 299 w 299"/>
                <a:gd name="T21" fmla="*/ 604 h 604"/>
              </a:gdLst>
              <a:ahLst/>
              <a:cxnLst>
                <a:cxn ang="T12">
                  <a:pos x="T0" y="T1"/>
                </a:cxn>
                <a:cxn ang="T13">
                  <a:pos x="T2" y="T3"/>
                </a:cxn>
                <a:cxn ang="T14">
                  <a:pos x="T4" y="T5"/>
                </a:cxn>
                <a:cxn ang="T15">
                  <a:pos x="T6" y="T7"/>
                </a:cxn>
                <a:cxn ang="T16">
                  <a:pos x="T8" y="T9"/>
                </a:cxn>
                <a:cxn ang="T17">
                  <a:pos x="T10" y="T11"/>
                </a:cxn>
              </a:cxnLst>
              <a:rect l="T18" t="T19" r="T20" b="T21"/>
              <a:pathLst>
                <a:path w="299" h="604">
                  <a:moveTo>
                    <a:pt x="240" y="21"/>
                  </a:moveTo>
                  <a:lnTo>
                    <a:pt x="0" y="604"/>
                  </a:lnTo>
                  <a:lnTo>
                    <a:pt x="113" y="604"/>
                  </a:lnTo>
                  <a:lnTo>
                    <a:pt x="299" y="0"/>
                  </a:lnTo>
                  <a:lnTo>
                    <a:pt x="24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93" name="Freeform 99">
              <a:extLst>
                <a:ext uri="{FF2B5EF4-FFF2-40B4-BE49-F238E27FC236}">
                  <a16:creationId xmlns:a16="http://schemas.microsoft.com/office/drawing/2014/main" id="{6FBF0F0F-7CAA-A35F-89BF-D62BBD894CF1}"/>
                </a:ext>
              </a:extLst>
            </p:cNvPr>
            <p:cNvSpPr>
              <a:spLocks/>
            </p:cNvSpPr>
            <p:nvPr/>
          </p:nvSpPr>
          <p:spPr bwMode="auto">
            <a:xfrm>
              <a:off x="2167" y="3544"/>
              <a:ext cx="135" cy="242"/>
            </a:xfrm>
            <a:custGeom>
              <a:avLst/>
              <a:gdLst>
                <a:gd name="T0" fmla="*/ 9 w 331"/>
                <a:gd name="T1" fmla="*/ 0 h 584"/>
                <a:gd name="T2" fmla="*/ 3 w 331"/>
                <a:gd name="T3" fmla="*/ 6 h 584"/>
                <a:gd name="T4" fmla="*/ 0 w 331"/>
                <a:gd name="T5" fmla="*/ 12 h 584"/>
                <a:gd name="T6" fmla="*/ 4 w 331"/>
                <a:gd name="T7" fmla="*/ 17 h 584"/>
                <a:gd name="T8" fmla="*/ 5 w 331"/>
                <a:gd name="T9" fmla="*/ 15 h 584"/>
                <a:gd name="T10" fmla="*/ 2 w 331"/>
                <a:gd name="T11" fmla="*/ 11 h 584"/>
                <a:gd name="T12" fmla="*/ 9 w 331"/>
                <a:gd name="T13" fmla="*/ 0 h 584"/>
                <a:gd name="T14" fmla="*/ 9 w 331"/>
                <a:gd name="T15" fmla="*/ 0 h 584"/>
                <a:gd name="T16" fmla="*/ 0 60000 65536"/>
                <a:gd name="T17" fmla="*/ 0 60000 65536"/>
                <a:gd name="T18" fmla="*/ 0 60000 65536"/>
                <a:gd name="T19" fmla="*/ 0 60000 65536"/>
                <a:gd name="T20" fmla="*/ 0 60000 65536"/>
                <a:gd name="T21" fmla="*/ 0 60000 65536"/>
                <a:gd name="T22" fmla="*/ 0 60000 65536"/>
                <a:gd name="T23" fmla="*/ 0 60000 65536"/>
                <a:gd name="T24" fmla="*/ 0 w 331"/>
                <a:gd name="T25" fmla="*/ 0 h 584"/>
                <a:gd name="T26" fmla="*/ 331 w 331"/>
                <a:gd name="T27" fmla="*/ 584 h 5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1" h="584">
                  <a:moveTo>
                    <a:pt x="331" y="0"/>
                  </a:moveTo>
                  <a:lnTo>
                    <a:pt x="120" y="213"/>
                  </a:lnTo>
                  <a:lnTo>
                    <a:pt x="0" y="405"/>
                  </a:lnTo>
                  <a:lnTo>
                    <a:pt x="139" y="584"/>
                  </a:lnTo>
                  <a:lnTo>
                    <a:pt x="179" y="498"/>
                  </a:lnTo>
                  <a:lnTo>
                    <a:pt x="72" y="378"/>
                  </a:lnTo>
                  <a:lnTo>
                    <a:pt x="3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94" name="Freeform 100">
              <a:extLst>
                <a:ext uri="{FF2B5EF4-FFF2-40B4-BE49-F238E27FC236}">
                  <a16:creationId xmlns:a16="http://schemas.microsoft.com/office/drawing/2014/main" id="{BD595225-4A1E-A37A-51DC-C9A6CC4A383E}"/>
                </a:ext>
              </a:extLst>
            </p:cNvPr>
            <p:cNvSpPr>
              <a:spLocks/>
            </p:cNvSpPr>
            <p:nvPr/>
          </p:nvSpPr>
          <p:spPr bwMode="auto">
            <a:xfrm>
              <a:off x="1970" y="3412"/>
              <a:ext cx="119" cy="165"/>
            </a:xfrm>
            <a:custGeom>
              <a:avLst/>
              <a:gdLst>
                <a:gd name="T0" fmla="*/ 1 w 293"/>
                <a:gd name="T1" fmla="*/ 1 h 397"/>
                <a:gd name="T2" fmla="*/ 0 w 293"/>
                <a:gd name="T3" fmla="*/ 6 h 397"/>
                <a:gd name="T4" fmla="*/ 2 w 293"/>
                <a:gd name="T5" fmla="*/ 6 h 397"/>
                <a:gd name="T6" fmla="*/ 2 w 293"/>
                <a:gd name="T7" fmla="*/ 2 h 397"/>
                <a:gd name="T8" fmla="*/ 4 w 293"/>
                <a:gd name="T9" fmla="*/ 2 h 397"/>
                <a:gd name="T10" fmla="*/ 3 w 293"/>
                <a:gd name="T11" fmla="*/ 6 h 397"/>
                <a:gd name="T12" fmla="*/ 4 w 293"/>
                <a:gd name="T13" fmla="*/ 7 h 397"/>
                <a:gd name="T14" fmla="*/ 4 w 293"/>
                <a:gd name="T15" fmla="*/ 5 h 397"/>
                <a:gd name="T16" fmla="*/ 8 w 293"/>
                <a:gd name="T17" fmla="*/ 12 h 397"/>
                <a:gd name="T18" fmla="*/ 6 w 293"/>
                <a:gd name="T19" fmla="*/ 5 h 397"/>
                <a:gd name="T20" fmla="*/ 4 w 293"/>
                <a:gd name="T21" fmla="*/ 0 h 397"/>
                <a:gd name="T22" fmla="*/ 1 w 293"/>
                <a:gd name="T23" fmla="*/ 1 h 397"/>
                <a:gd name="T24" fmla="*/ 1 w 293"/>
                <a:gd name="T25" fmla="*/ 1 h 3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93"/>
                <a:gd name="T40" fmla="*/ 0 h 397"/>
                <a:gd name="T41" fmla="*/ 293 w 293"/>
                <a:gd name="T42" fmla="*/ 397 h 3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93" h="397">
                  <a:moveTo>
                    <a:pt x="34" y="45"/>
                  </a:moveTo>
                  <a:lnTo>
                    <a:pt x="0" y="205"/>
                  </a:lnTo>
                  <a:lnTo>
                    <a:pt x="53" y="205"/>
                  </a:lnTo>
                  <a:lnTo>
                    <a:pt x="74" y="72"/>
                  </a:lnTo>
                  <a:lnTo>
                    <a:pt x="125" y="79"/>
                  </a:lnTo>
                  <a:lnTo>
                    <a:pt x="101" y="212"/>
                  </a:lnTo>
                  <a:lnTo>
                    <a:pt x="125" y="250"/>
                  </a:lnTo>
                  <a:lnTo>
                    <a:pt x="167" y="159"/>
                  </a:lnTo>
                  <a:lnTo>
                    <a:pt x="293" y="397"/>
                  </a:lnTo>
                  <a:lnTo>
                    <a:pt x="240" y="152"/>
                  </a:lnTo>
                  <a:lnTo>
                    <a:pt x="125" y="0"/>
                  </a:lnTo>
                  <a:lnTo>
                    <a:pt x="3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95" name="Freeform 101">
              <a:extLst>
                <a:ext uri="{FF2B5EF4-FFF2-40B4-BE49-F238E27FC236}">
                  <a16:creationId xmlns:a16="http://schemas.microsoft.com/office/drawing/2014/main" id="{A5DFF697-88AF-F9F7-E8C1-D4F2D4CCC46B}"/>
                </a:ext>
              </a:extLst>
            </p:cNvPr>
            <p:cNvSpPr>
              <a:spLocks/>
            </p:cNvSpPr>
            <p:nvPr/>
          </p:nvSpPr>
          <p:spPr bwMode="auto">
            <a:xfrm>
              <a:off x="1822" y="3488"/>
              <a:ext cx="173" cy="685"/>
            </a:xfrm>
            <a:custGeom>
              <a:avLst/>
              <a:gdLst>
                <a:gd name="T0" fmla="*/ 12 w 424"/>
                <a:gd name="T1" fmla="*/ 0 h 1648"/>
                <a:gd name="T2" fmla="*/ 12 w 424"/>
                <a:gd name="T3" fmla="*/ 4 h 1648"/>
                <a:gd name="T4" fmla="*/ 11 w 424"/>
                <a:gd name="T5" fmla="*/ 3 h 1648"/>
                <a:gd name="T6" fmla="*/ 8 w 424"/>
                <a:gd name="T7" fmla="*/ 12 h 1648"/>
                <a:gd name="T8" fmla="*/ 9 w 424"/>
                <a:gd name="T9" fmla="*/ 2 h 1648"/>
                <a:gd name="T10" fmla="*/ 6 w 424"/>
                <a:gd name="T11" fmla="*/ 10 h 1648"/>
                <a:gd name="T12" fmla="*/ 1 w 424"/>
                <a:gd name="T13" fmla="*/ 49 h 1648"/>
                <a:gd name="T14" fmla="*/ 0 w 424"/>
                <a:gd name="T15" fmla="*/ 49 h 1648"/>
                <a:gd name="T16" fmla="*/ 3 w 424"/>
                <a:gd name="T17" fmla="*/ 21 h 1648"/>
                <a:gd name="T18" fmla="*/ 7 w 424"/>
                <a:gd name="T19" fmla="*/ 6 h 1648"/>
                <a:gd name="T20" fmla="*/ 10 w 424"/>
                <a:gd name="T21" fmla="*/ 0 h 1648"/>
                <a:gd name="T22" fmla="*/ 11 w 424"/>
                <a:gd name="T23" fmla="*/ 0 h 1648"/>
                <a:gd name="T24" fmla="*/ 12 w 424"/>
                <a:gd name="T25" fmla="*/ 0 h 1648"/>
                <a:gd name="T26" fmla="*/ 12 w 424"/>
                <a:gd name="T27" fmla="*/ 0 h 164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24"/>
                <a:gd name="T43" fmla="*/ 0 h 1648"/>
                <a:gd name="T44" fmla="*/ 424 w 424"/>
                <a:gd name="T45" fmla="*/ 1648 h 164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24" h="1648">
                  <a:moveTo>
                    <a:pt x="424" y="19"/>
                  </a:moveTo>
                  <a:lnTo>
                    <a:pt x="424" y="139"/>
                  </a:lnTo>
                  <a:lnTo>
                    <a:pt x="380" y="95"/>
                  </a:lnTo>
                  <a:lnTo>
                    <a:pt x="287" y="388"/>
                  </a:lnTo>
                  <a:lnTo>
                    <a:pt x="344" y="82"/>
                  </a:lnTo>
                  <a:lnTo>
                    <a:pt x="219" y="338"/>
                  </a:lnTo>
                  <a:lnTo>
                    <a:pt x="42" y="1648"/>
                  </a:lnTo>
                  <a:lnTo>
                    <a:pt x="0" y="1648"/>
                  </a:lnTo>
                  <a:lnTo>
                    <a:pt x="104" y="700"/>
                  </a:lnTo>
                  <a:lnTo>
                    <a:pt x="228" y="213"/>
                  </a:lnTo>
                  <a:lnTo>
                    <a:pt x="367" y="19"/>
                  </a:lnTo>
                  <a:lnTo>
                    <a:pt x="397" y="0"/>
                  </a:lnTo>
                  <a:lnTo>
                    <a:pt x="424"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96" name="Freeform 102">
              <a:extLst>
                <a:ext uri="{FF2B5EF4-FFF2-40B4-BE49-F238E27FC236}">
                  <a16:creationId xmlns:a16="http://schemas.microsoft.com/office/drawing/2014/main" id="{1C912095-700F-7774-495D-356AFD513997}"/>
                </a:ext>
              </a:extLst>
            </p:cNvPr>
            <p:cNvSpPr>
              <a:spLocks/>
            </p:cNvSpPr>
            <p:nvPr/>
          </p:nvSpPr>
          <p:spPr bwMode="auto">
            <a:xfrm>
              <a:off x="1984" y="3528"/>
              <a:ext cx="57" cy="645"/>
            </a:xfrm>
            <a:custGeom>
              <a:avLst/>
              <a:gdLst>
                <a:gd name="T0" fmla="*/ 2 w 139"/>
                <a:gd name="T1" fmla="*/ 0 h 1553"/>
                <a:gd name="T2" fmla="*/ 2 w 139"/>
                <a:gd name="T3" fmla="*/ 5 h 1553"/>
                <a:gd name="T4" fmla="*/ 0 w 139"/>
                <a:gd name="T5" fmla="*/ 39 h 1553"/>
                <a:gd name="T6" fmla="*/ 0 w 139"/>
                <a:gd name="T7" fmla="*/ 46 h 1553"/>
                <a:gd name="T8" fmla="*/ 2 w 139"/>
                <a:gd name="T9" fmla="*/ 46 h 1553"/>
                <a:gd name="T10" fmla="*/ 2 w 139"/>
                <a:gd name="T11" fmla="*/ 37 h 1553"/>
                <a:gd name="T12" fmla="*/ 4 w 139"/>
                <a:gd name="T13" fmla="*/ 6 h 1553"/>
                <a:gd name="T14" fmla="*/ 2 w 139"/>
                <a:gd name="T15" fmla="*/ 0 h 1553"/>
                <a:gd name="T16" fmla="*/ 2 w 139"/>
                <a:gd name="T17" fmla="*/ 0 h 15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39"/>
                <a:gd name="T28" fmla="*/ 0 h 1553"/>
                <a:gd name="T29" fmla="*/ 139 w 139"/>
                <a:gd name="T30" fmla="*/ 1553 h 15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39" h="1553">
                  <a:moveTo>
                    <a:pt x="90" y="0"/>
                  </a:moveTo>
                  <a:lnTo>
                    <a:pt x="91" y="186"/>
                  </a:lnTo>
                  <a:lnTo>
                    <a:pt x="4" y="1301"/>
                  </a:lnTo>
                  <a:lnTo>
                    <a:pt x="0" y="1553"/>
                  </a:lnTo>
                  <a:lnTo>
                    <a:pt x="67" y="1553"/>
                  </a:lnTo>
                  <a:lnTo>
                    <a:pt x="59" y="1223"/>
                  </a:lnTo>
                  <a:lnTo>
                    <a:pt x="139" y="213"/>
                  </a:lnTo>
                  <a:lnTo>
                    <a:pt x="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97" name="Freeform 103">
              <a:extLst>
                <a:ext uri="{FF2B5EF4-FFF2-40B4-BE49-F238E27FC236}">
                  <a16:creationId xmlns:a16="http://schemas.microsoft.com/office/drawing/2014/main" id="{461B5F3F-EC5C-97BB-0753-E3CEF7708B66}"/>
                </a:ext>
              </a:extLst>
            </p:cNvPr>
            <p:cNvSpPr>
              <a:spLocks/>
            </p:cNvSpPr>
            <p:nvPr/>
          </p:nvSpPr>
          <p:spPr bwMode="auto">
            <a:xfrm>
              <a:off x="2424" y="3996"/>
              <a:ext cx="114" cy="177"/>
            </a:xfrm>
            <a:custGeom>
              <a:avLst/>
              <a:gdLst>
                <a:gd name="T0" fmla="*/ 0 w 280"/>
                <a:gd name="T1" fmla="*/ 0 h 424"/>
                <a:gd name="T2" fmla="*/ 2 w 280"/>
                <a:gd name="T3" fmla="*/ 13 h 424"/>
                <a:gd name="T4" fmla="*/ 7 w 280"/>
                <a:gd name="T5" fmla="*/ 13 h 424"/>
                <a:gd name="T6" fmla="*/ 8 w 280"/>
                <a:gd name="T7" fmla="*/ 7 h 424"/>
                <a:gd name="T8" fmla="*/ 0 w 280"/>
                <a:gd name="T9" fmla="*/ 0 h 424"/>
                <a:gd name="T10" fmla="*/ 0 w 280"/>
                <a:gd name="T11" fmla="*/ 0 h 424"/>
                <a:gd name="T12" fmla="*/ 0 60000 65536"/>
                <a:gd name="T13" fmla="*/ 0 60000 65536"/>
                <a:gd name="T14" fmla="*/ 0 60000 65536"/>
                <a:gd name="T15" fmla="*/ 0 60000 65536"/>
                <a:gd name="T16" fmla="*/ 0 60000 65536"/>
                <a:gd name="T17" fmla="*/ 0 60000 65536"/>
                <a:gd name="T18" fmla="*/ 0 w 280"/>
                <a:gd name="T19" fmla="*/ 0 h 424"/>
                <a:gd name="T20" fmla="*/ 280 w 280"/>
                <a:gd name="T21" fmla="*/ 424 h 424"/>
              </a:gdLst>
              <a:ahLst/>
              <a:cxnLst>
                <a:cxn ang="T12">
                  <a:pos x="T0" y="T1"/>
                </a:cxn>
                <a:cxn ang="T13">
                  <a:pos x="T2" y="T3"/>
                </a:cxn>
                <a:cxn ang="T14">
                  <a:pos x="T4" y="T5"/>
                </a:cxn>
                <a:cxn ang="T15">
                  <a:pos x="T6" y="T7"/>
                </a:cxn>
                <a:cxn ang="T16">
                  <a:pos x="T8" y="T9"/>
                </a:cxn>
                <a:cxn ang="T17">
                  <a:pos x="T10" y="T11"/>
                </a:cxn>
              </a:cxnLst>
              <a:rect l="T18" t="T19" r="T20" b="T21"/>
              <a:pathLst>
                <a:path w="280" h="424">
                  <a:moveTo>
                    <a:pt x="0" y="0"/>
                  </a:moveTo>
                  <a:lnTo>
                    <a:pt x="93" y="424"/>
                  </a:lnTo>
                  <a:lnTo>
                    <a:pt x="240" y="424"/>
                  </a:lnTo>
                  <a:lnTo>
                    <a:pt x="280" y="2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98" name="Freeform 104">
              <a:extLst>
                <a:ext uri="{FF2B5EF4-FFF2-40B4-BE49-F238E27FC236}">
                  <a16:creationId xmlns:a16="http://schemas.microsoft.com/office/drawing/2014/main" id="{9A18081F-65A5-52A3-02FD-3161CA587EC9}"/>
                </a:ext>
              </a:extLst>
            </p:cNvPr>
            <p:cNvSpPr>
              <a:spLocks/>
            </p:cNvSpPr>
            <p:nvPr/>
          </p:nvSpPr>
          <p:spPr bwMode="auto">
            <a:xfrm>
              <a:off x="1452" y="3417"/>
              <a:ext cx="454" cy="756"/>
            </a:xfrm>
            <a:custGeom>
              <a:avLst/>
              <a:gdLst>
                <a:gd name="T0" fmla="*/ 31 w 1114"/>
                <a:gd name="T1" fmla="*/ 0 h 1817"/>
                <a:gd name="T2" fmla="*/ 27 w 1114"/>
                <a:gd name="T3" fmla="*/ 13 h 1817"/>
                <a:gd name="T4" fmla="*/ 25 w 1114"/>
                <a:gd name="T5" fmla="*/ 27 h 1817"/>
                <a:gd name="T6" fmla="*/ 26 w 1114"/>
                <a:gd name="T7" fmla="*/ 52 h 1817"/>
                <a:gd name="T8" fmla="*/ 26 w 1114"/>
                <a:gd name="T9" fmla="*/ 55 h 1817"/>
                <a:gd name="T10" fmla="*/ 24 w 1114"/>
                <a:gd name="T11" fmla="*/ 55 h 1817"/>
                <a:gd name="T12" fmla="*/ 23 w 1114"/>
                <a:gd name="T13" fmla="*/ 33 h 1817"/>
                <a:gd name="T14" fmla="*/ 21 w 1114"/>
                <a:gd name="T15" fmla="*/ 27 h 1817"/>
                <a:gd name="T16" fmla="*/ 17 w 1114"/>
                <a:gd name="T17" fmla="*/ 26 h 1817"/>
                <a:gd name="T18" fmla="*/ 11 w 1114"/>
                <a:gd name="T19" fmla="*/ 22 h 1817"/>
                <a:gd name="T20" fmla="*/ 0 w 1114"/>
                <a:gd name="T21" fmla="*/ 13 h 1817"/>
                <a:gd name="T22" fmla="*/ 15 w 1114"/>
                <a:gd name="T23" fmla="*/ 23 h 1817"/>
                <a:gd name="T24" fmla="*/ 23 w 1114"/>
                <a:gd name="T25" fmla="*/ 25 h 1817"/>
                <a:gd name="T26" fmla="*/ 26 w 1114"/>
                <a:gd name="T27" fmla="*/ 11 h 1817"/>
                <a:gd name="T28" fmla="*/ 30 w 1114"/>
                <a:gd name="T29" fmla="*/ 0 h 1817"/>
                <a:gd name="T30" fmla="*/ 31 w 1114"/>
                <a:gd name="T31" fmla="*/ 0 h 1817"/>
                <a:gd name="T32" fmla="*/ 31 w 1114"/>
                <a:gd name="T33" fmla="*/ 0 h 18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14"/>
                <a:gd name="T52" fmla="*/ 0 h 1817"/>
                <a:gd name="T53" fmla="*/ 1114 w 1114"/>
                <a:gd name="T54" fmla="*/ 1817 h 18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14" h="1817">
                  <a:moveTo>
                    <a:pt x="1114" y="6"/>
                  </a:moveTo>
                  <a:lnTo>
                    <a:pt x="981" y="445"/>
                  </a:lnTo>
                  <a:lnTo>
                    <a:pt x="901" y="914"/>
                  </a:lnTo>
                  <a:lnTo>
                    <a:pt x="935" y="1719"/>
                  </a:lnTo>
                  <a:lnTo>
                    <a:pt x="928" y="1817"/>
                  </a:lnTo>
                  <a:lnTo>
                    <a:pt x="882" y="1817"/>
                  </a:lnTo>
                  <a:lnTo>
                    <a:pt x="835" y="1114"/>
                  </a:lnTo>
                  <a:lnTo>
                    <a:pt x="770" y="901"/>
                  </a:lnTo>
                  <a:lnTo>
                    <a:pt x="616" y="874"/>
                  </a:lnTo>
                  <a:lnTo>
                    <a:pt x="397" y="730"/>
                  </a:lnTo>
                  <a:lnTo>
                    <a:pt x="0" y="431"/>
                  </a:lnTo>
                  <a:lnTo>
                    <a:pt x="565" y="762"/>
                  </a:lnTo>
                  <a:lnTo>
                    <a:pt x="821" y="836"/>
                  </a:lnTo>
                  <a:lnTo>
                    <a:pt x="941" y="371"/>
                  </a:lnTo>
                  <a:lnTo>
                    <a:pt x="1082" y="0"/>
                  </a:lnTo>
                  <a:lnTo>
                    <a:pt x="111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099" name="Freeform 105">
              <a:extLst>
                <a:ext uri="{FF2B5EF4-FFF2-40B4-BE49-F238E27FC236}">
                  <a16:creationId xmlns:a16="http://schemas.microsoft.com/office/drawing/2014/main" id="{06A9821E-90C3-83E6-A9D6-9459A066611A}"/>
                </a:ext>
              </a:extLst>
            </p:cNvPr>
            <p:cNvSpPr>
              <a:spLocks/>
            </p:cNvSpPr>
            <p:nvPr/>
          </p:nvSpPr>
          <p:spPr bwMode="auto">
            <a:xfrm>
              <a:off x="1682" y="3503"/>
              <a:ext cx="102" cy="27"/>
            </a:xfrm>
            <a:custGeom>
              <a:avLst/>
              <a:gdLst>
                <a:gd name="T0" fmla="*/ 2 w 251"/>
                <a:gd name="T1" fmla="*/ 0 h 67"/>
                <a:gd name="T2" fmla="*/ 7 w 251"/>
                <a:gd name="T3" fmla="*/ 2 h 67"/>
                <a:gd name="T4" fmla="*/ 0 w 251"/>
                <a:gd name="T5" fmla="*/ 2 h 67"/>
                <a:gd name="T6" fmla="*/ 2 w 251"/>
                <a:gd name="T7" fmla="*/ 0 h 67"/>
                <a:gd name="T8" fmla="*/ 2 w 251"/>
                <a:gd name="T9" fmla="*/ 0 h 67"/>
                <a:gd name="T10" fmla="*/ 0 60000 65536"/>
                <a:gd name="T11" fmla="*/ 0 60000 65536"/>
                <a:gd name="T12" fmla="*/ 0 60000 65536"/>
                <a:gd name="T13" fmla="*/ 0 60000 65536"/>
                <a:gd name="T14" fmla="*/ 0 60000 65536"/>
                <a:gd name="T15" fmla="*/ 0 w 251"/>
                <a:gd name="T16" fmla="*/ 0 h 67"/>
                <a:gd name="T17" fmla="*/ 251 w 251"/>
                <a:gd name="T18" fmla="*/ 67 h 67"/>
              </a:gdLst>
              <a:ahLst/>
              <a:cxnLst>
                <a:cxn ang="T10">
                  <a:pos x="T0" y="T1"/>
                </a:cxn>
                <a:cxn ang="T11">
                  <a:pos x="T2" y="T3"/>
                </a:cxn>
                <a:cxn ang="T12">
                  <a:pos x="T4" y="T5"/>
                </a:cxn>
                <a:cxn ang="T13">
                  <a:pos x="T6" y="T7"/>
                </a:cxn>
                <a:cxn ang="T14">
                  <a:pos x="T8" y="T9"/>
                </a:cxn>
              </a:cxnLst>
              <a:rect l="T15" t="T16" r="T17" b="T18"/>
              <a:pathLst>
                <a:path w="251" h="67">
                  <a:moveTo>
                    <a:pt x="91" y="0"/>
                  </a:moveTo>
                  <a:lnTo>
                    <a:pt x="251" y="59"/>
                  </a:lnTo>
                  <a:lnTo>
                    <a:pt x="0" y="67"/>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00" name="Freeform 106">
              <a:extLst>
                <a:ext uri="{FF2B5EF4-FFF2-40B4-BE49-F238E27FC236}">
                  <a16:creationId xmlns:a16="http://schemas.microsoft.com/office/drawing/2014/main" id="{D64D0C93-8349-6A6E-4DCB-95667FA47A90}"/>
                </a:ext>
              </a:extLst>
            </p:cNvPr>
            <p:cNvSpPr>
              <a:spLocks/>
            </p:cNvSpPr>
            <p:nvPr/>
          </p:nvSpPr>
          <p:spPr bwMode="auto">
            <a:xfrm>
              <a:off x="1597" y="3338"/>
              <a:ext cx="248" cy="158"/>
            </a:xfrm>
            <a:custGeom>
              <a:avLst/>
              <a:gdLst>
                <a:gd name="T0" fmla="*/ 16 w 610"/>
                <a:gd name="T1" fmla="*/ 0 h 380"/>
                <a:gd name="T2" fmla="*/ 11 w 610"/>
                <a:gd name="T3" fmla="*/ 4 h 380"/>
                <a:gd name="T4" fmla="*/ 0 w 610"/>
                <a:gd name="T5" fmla="*/ 10 h 380"/>
                <a:gd name="T6" fmla="*/ 0 w 610"/>
                <a:gd name="T7" fmla="*/ 11 h 380"/>
                <a:gd name="T8" fmla="*/ 11 w 610"/>
                <a:gd name="T9" fmla="*/ 6 h 380"/>
                <a:gd name="T10" fmla="*/ 17 w 610"/>
                <a:gd name="T11" fmla="*/ 1 h 380"/>
                <a:gd name="T12" fmla="*/ 16 w 610"/>
                <a:gd name="T13" fmla="*/ 0 h 380"/>
                <a:gd name="T14" fmla="*/ 16 w 610"/>
                <a:gd name="T15" fmla="*/ 0 h 380"/>
                <a:gd name="T16" fmla="*/ 0 60000 65536"/>
                <a:gd name="T17" fmla="*/ 0 60000 65536"/>
                <a:gd name="T18" fmla="*/ 0 60000 65536"/>
                <a:gd name="T19" fmla="*/ 0 60000 65536"/>
                <a:gd name="T20" fmla="*/ 0 60000 65536"/>
                <a:gd name="T21" fmla="*/ 0 60000 65536"/>
                <a:gd name="T22" fmla="*/ 0 60000 65536"/>
                <a:gd name="T23" fmla="*/ 0 60000 65536"/>
                <a:gd name="T24" fmla="*/ 0 w 610"/>
                <a:gd name="T25" fmla="*/ 0 h 380"/>
                <a:gd name="T26" fmla="*/ 610 w 610"/>
                <a:gd name="T27" fmla="*/ 380 h 3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10" h="380">
                  <a:moveTo>
                    <a:pt x="589" y="0"/>
                  </a:moveTo>
                  <a:lnTo>
                    <a:pt x="391" y="133"/>
                  </a:lnTo>
                  <a:lnTo>
                    <a:pt x="0" y="319"/>
                  </a:lnTo>
                  <a:lnTo>
                    <a:pt x="3" y="380"/>
                  </a:lnTo>
                  <a:lnTo>
                    <a:pt x="405" y="199"/>
                  </a:lnTo>
                  <a:lnTo>
                    <a:pt x="610" y="40"/>
                  </a:lnTo>
                  <a:lnTo>
                    <a:pt x="5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01" name="Freeform 107">
              <a:extLst>
                <a:ext uri="{FF2B5EF4-FFF2-40B4-BE49-F238E27FC236}">
                  <a16:creationId xmlns:a16="http://schemas.microsoft.com/office/drawing/2014/main" id="{30E2F454-F30E-26CB-C0E2-D2BEA66D9952}"/>
                </a:ext>
              </a:extLst>
            </p:cNvPr>
            <p:cNvSpPr>
              <a:spLocks/>
            </p:cNvSpPr>
            <p:nvPr/>
          </p:nvSpPr>
          <p:spPr bwMode="auto">
            <a:xfrm>
              <a:off x="1550" y="3488"/>
              <a:ext cx="52" cy="196"/>
            </a:xfrm>
            <a:custGeom>
              <a:avLst/>
              <a:gdLst>
                <a:gd name="T0" fmla="*/ 1 w 129"/>
                <a:gd name="T1" fmla="*/ 8 h 470"/>
                <a:gd name="T2" fmla="*/ 0 w 129"/>
                <a:gd name="T3" fmla="*/ 13 h 470"/>
                <a:gd name="T4" fmla="*/ 2 w 129"/>
                <a:gd name="T5" fmla="*/ 14 h 470"/>
                <a:gd name="T6" fmla="*/ 3 w 129"/>
                <a:gd name="T7" fmla="*/ 0 h 470"/>
                <a:gd name="T8" fmla="*/ 1 w 129"/>
                <a:gd name="T9" fmla="*/ 8 h 470"/>
                <a:gd name="T10" fmla="*/ 1 w 129"/>
                <a:gd name="T11" fmla="*/ 8 h 470"/>
                <a:gd name="T12" fmla="*/ 0 60000 65536"/>
                <a:gd name="T13" fmla="*/ 0 60000 65536"/>
                <a:gd name="T14" fmla="*/ 0 60000 65536"/>
                <a:gd name="T15" fmla="*/ 0 60000 65536"/>
                <a:gd name="T16" fmla="*/ 0 60000 65536"/>
                <a:gd name="T17" fmla="*/ 0 60000 65536"/>
                <a:gd name="T18" fmla="*/ 0 w 129"/>
                <a:gd name="T19" fmla="*/ 0 h 470"/>
                <a:gd name="T20" fmla="*/ 129 w 129"/>
                <a:gd name="T21" fmla="*/ 470 h 470"/>
              </a:gdLst>
              <a:ahLst/>
              <a:cxnLst>
                <a:cxn ang="T12">
                  <a:pos x="T0" y="T1"/>
                </a:cxn>
                <a:cxn ang="T13">
                  <a:pos x="T2" y="T3"/>
                </a:cxn>
                <a:cxn ang="T14">
                  <a:pos x="T4" y="T5"/>
                </a:cxn>
                <a:cxn ang="T15">
                  <a:pos x="T6" y="T7"/>
                </a:cxn>
                <a:cxn ang="T16">
                  <a:pos x="T8" y="T9"/>
                </a:cxn>
                <a:cxn ang="T17">
                  <a:pos x="T10" y="T11"/>
                </a:cxn>
              </a:cxnLst>
              <a:rect l="T18" t="T19" r="T20" b="T21"/>
              <a:pathLst>
                <a:path w="129" h="470">
                  <a:moveTo>
                    <a:pt x="41" y="239"/>
                  </a:moveTo>
                  <a:lnTo>
                    <a:pt x="0" y="432"/>
                  </a:lnTo>
                  <a:lnTo>
                    <a:pt x="62" y="470"/>
                  </a:lnTo>
                  <a:lnTo>
                    <a:pt x="129" y="0"/>
                  </a:lnTo>
                  <a:lnTo>
                    <a:pt x="41" y="23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02" name="Freeform 108">
              <a:extLst>
                <a:ext uri="{FF2B5EF4-FFF2-40B4-BE49-F238E27FC236}">
                  <a16:creationId xmlns:a16="http://schemas.microsoft.com/office/drawing/2014/main" id="{130856C7-087C-50BF-F56A-B2204B98BC57}"/>
                </a:ext>
              </a:extLst>
            </p:cNvPr>
            <p:cNvSpPr>
              <a:spLocks/>
            </p:cNvSpPr>
            <p:nvPr/>
          </p:nvSpPr>
          <p:spPr bwMode="auto">
            <a:xfrm>
              <a:off x="1663" y="3610"/>
              <a:ext cx="38" cy="144"/>
            </a:xfrm>
            <a:custGeom>
              <a:avLst/>
              <a:gdLst>
                <a:gd name="T0" fmla="*/ 0 w 93"/>
                <a:gd name="T1" fmla="*/ 9 h 346"/>
                <a:gd name="T2" fmla="*/ 0 w 93"/>
                <a:gd name="T3" fmla="*/ 0 h 346"/>
                <a:gd name="T4" fmla="*/ 3 w 93"/>
                <a:gd name="T5" fmla="*/ 10 h 346"/>
                <a:gd name="T6" fmla="*/ 0 w 93"/>
                <a:gd name="T7" fmla="*/ 9 h 346"/>
                <a:gd name="T8" fmla="*/ 0 w 93"/>
                <a:gd name="T9" fmla="*/ 9 h 346"/>
                <a:gd name="T10" fmla="*/ 0 60000 65536"/>
                <a:gd name="T11" fmla="*/ 0 60000 65536"/>
                <a:gd name="T12" fmla="*/ 0 60000 65536"/>
                <a:gd name="T13" fmla="*/ 0 60000 65536"/>
                <a:gd name="T14" fmla="*/ 0 60000 65536"/>
                <a:gd name="T15" fmla="*/ 0 w 93"/>
                <a:gd name="T16" fmla="*/ 0 h 346"/>
                <a:gd name="T17" fmla="*/ 93 w 93"/>
                <a:gd name="T18" fmla="*/ 346 h 346"/>
              </a:gdLst>
              <a:ahLst/>
              <a:cxnLst>
                <a:cxn ang="T10">
                  <a:pos x="T0" y="T1"/>
                </a:cxn>
                <a:cxn ang="T11">
                  <a:pos x="T2" y="T3"/>
                </a:cxn>
                <a:cxn ang="T12">
                  <a:pos x="T4" y="T5"/>
                </a:cxn>
                <a:cxn ang="T13">
                  <a:pos x="T6" y="T7"/>
                </a:cxn>
                <a:cxn ang="T14">
                  <a:pos x="T8" y="T9"/>
                </a:cxn>
              </a:cxnLst>
              <a:rect l="T15" t="T16" r="T17" b="T18"/>
              <a:pathLst>
                <a:path w="93" h="346">
                  <a:moveTo>
                    <a:pt x="0" y="285"/>
                  </a:moveTo>
                  <a:lnTo>
                    <a:pt x="0" y="0"/>
                  </a:lnTo>
                  <a:lnTo>
                    <a:pt x="93" y="346"/>
                  </a:lnTo>
                  <a:lnTo>
                    <a:pt x="0" y="2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03" name="Freeform 109">
              <a:extLst>
                <a:ext uri="{FF2B5EF4-FFF2-40B4-BE49-F238E27FC236}">
                  <a16:creationId xmlns:a16="http://schemas.microsoft.com/office/drawing/2014/main" id="{7122099A-2C89-C0AD-CC26-39FDE46FE518}"/>
                </a:ext>
              </a:extLst>
            </p:cNvPr>
            <p:cNvSpPr>
              <a:spLocks/>
            </p:cNvSpPr>
            <p:nvPr/>
          </p:nvSpPr>
          <p:spPr bwMode="auto">
            <a:xfrm>
              <a:off x="1787" y="2923"/>
              <a:ext cx="388" cy="221"/>
            </a:xfrm>
            <a:custGeom>
              <a:avLst/>
              <a:gdLst>
                <a:gd name="T0" fmla="*/ 0 w 955"/>
                <a:gd name="T1" fmla="*/ 0 h 530"/>
                <a:gd name="T2" fmla="*/ 5 w 955"/>
                <a:gd name="T3" fmla="*/ 0 h 530"/>
                <a:gd name="T4" fmla="*/ 11 w 955"/>
                <a:gd name="T5" fmla="*/ 9 h 530"/>
                <a:gd name="T6" fmla="*/ 15 w 955"/>
                <a:gd name="T7" fmla="*/ 10 h 530"/>
                <a:gd name="T8" fmla="*/ 21 w 955"/>
                <a:gd name="T9" fmla="*/ 8 h 530"/>
                <a:gd name="T10" fmla="*/ 26 w 955"/>
                <a:gd name="T11" fmla="*/ 9 h 530"/>
                <a:gd name="T12" fmla="*/ 21 w 955"/>
                <a:gd name="T13" fmla="*/ 10 h 530"/>
                <a:gd name="T14" fmla="*/ 26 w 955"/>
                <a:gd name="T15" fmla="*/ 13 h 530"/>
                <a:gd name="T16" fmla="*/ 24 w 955"/>
                <a:gd name="T17" fmla="*/ 16 h 530"/>
                <a:gd name="T18" fmla="*/ 21 w 955"/>
                <a:gd name="T19" fmla="*/ 12 h 530"/>
                <a:gd name="T20" fmla="*/ 15 w 955"/>
                <a:gd name="T21" fmla="*/ 13 h 530"/>
                <a:gd name="T22" fmla="*/ 11 w 955"/>
                <a:gd name="T23" fmla="*/ 10 h 530"/>
                <a:gd name="T24" fmla="*/ 7 w 955"/>
                <a:gd name="T25" fmla="*/ 5 h 530"/>
                <a:gd name="T26" fmla="*/ 2 w 955"/>
                <a:gd name="T27" fmla="*/ 4 h 530"/>
                <a:gd name="T28" fmla="*/ 0 w 955"/>
                <a:gd name="T29" fmla="*/ 0 h 530"/>
                <a:gd name="T30" fmla="*/ 0 w 955"/>
                <a:gd name="T31" fmla="*/ 0 h 5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55"/>
                <a:gd name="T49" fmla="*/ 0 h 530"/>
                <a:gd name="T50" fmla="*/ 955 w 955"/>
                <a:gd name="T51" fmla="*/ 530 h 5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55" h="530">
                  <a:moveTo>
                    <a:pt x="0" y="0"/>
                  </a:moveTo>
                  <a:lnTo>
                    <a:pt x="200" y="5"/>
                  </a:lnTo>
                  <a:lnTo>
                    <a:pt x="386" y="292"/>
                  </a:lnTo>
                  <a:lnTo>
                    <a:pt x="557" y="351"/>
                  </a:lnTo>
                  <a:lnTo>
                    <a:pt x="776" y="271"/>
                  </a:lnTo>
                  <a:lnTo>
                    <a:pt x="942" y="298"/>
                  </a:lnTo>
                  <a:lnTo>
                    <a:pt x="757" y="338"/>
                  </a:lnTo>
                  <a:lnTo>
                    <a:pt x="955" y="418"/>
                  </a:lnTo>
                  <a:lnTo>
                    <a:pt x="877" y="530"/>
                  </a:lnTo>
                  <a:lnTo>
                    <a:pt x="763" y="386"/>
                  </a:lnTo>
                  <a:lnTo>
                    <a:pt x="557" y="424"/>
                  </a:lnTo>
                  <a:lnTo>
                    <a:pt x="386" y="351"/>
                  </a:lnTo>
                  <a:lnTo>
                    <a:pt x="240" y="159"/>
                  </a:lnTo>
                  <a:lnTo>
                    <a:pt x="61" y="1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04" name="Freeform 110">
              <a:extLst>
                <a:ext uri="{FF2B5EF4-FFF2-40B4-BE49-F238E27FC236}">
                  <a16:creationId xmlns:a16="http://schemas.microsoft.com/office/drawing/2014/main" id="{CC7CBAD5-9B97-39E0-4973-0F17C75B6C2C}"/>
                </a:ext>
              </a:extLst>
            </p:cNvPr>
            <p:cNvSpPr>
              <a:spLocks/>
            </p:cNvSpPr>
            <p:nvPr/>
          </p:nvSpPr>
          <p:spPr bwMode="auto">
            <a:xfrm>
              <a:off x="2173" y="2986"/>
              <a:ext cx="124" cy="189"/>
            </a:xfrm>
            <a:custGeom>
              <a:avLst/>
              <a:gdLst>
                <a:gd name="T0" fmla="*/ 0 w 304"/>
                <a:gd name="T1" fmla="*/ 8 h 452"/>
                <a:gd name="T2" fmla="*/ 1 w 304"/>
                <a:gd name="T3" fmla="*/ 5 h 452"/>
                <a:gd name="T4" fmla="*/ 7 w 304"/>
                <a:gd name="T5" fmla="*/ 4 h 452"/>
                <a:gd name="T6" fmla="*/ 3 w 304"/>
                <a:gd name="T7" fmla="*/ 0 h 452"/>
                <a:gd name="T8" fmla="*/ 9 w 304"/>
                <a:gd name="T9" fmla="*/ 3 h 452"/>
                <a:gd name="T10" fmla="*/ 7 w 304"/>
                <a:gd name="T11" fmla="*/ 7 h 452"/>
                <a:gd name="T12" fmla="*/ 6 w 304"/>
                <a:gd name="T13" fmla="*/ 11 h 452"/>
                <a:gd name="T14" fmla="*/ 2 w 304"/>
                <a:gd name="T15" fmla="*/ 14 h 452"/>
                <a:gd name="T16" fmla="*/ 5 w 304"/>
                <a:gd name="T17" fmla="*/ 8 h 452"/>
                <a:gd name="T18" fmla="*/ 4 w 304"/>
                <a:gd name="T19" fmla="*/ 6 h 452"/>
                <a:gd name="T20" fmla="*/ 2 w 304"/>
                <a:gd name="T21" fmla="*/ 6 h 452"/>
                <a:gd name="T22" fmla="*/ 0 w 304"/>
                <a:gd name="T23" fmla="*/ 8 h 452"/>
                <a:gd name="T24" fmla="*/ 0 w 304"/>
                <a:gd name="T25" fmla="*/ 8 h 45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04"/>
                <a:gd name="T40" fmla="*/ 0 h 452"/>
                <a:gd name="T41" fmla="*/ 304 w 304"/>
                <a:gd name="T42" fmla="*/ 452 h 45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04" h="452">
                  <a:moveTo>
                    <a:pt x="0" y="258"/>
                  </a:moveTo>
                  <a:lnTo>
                    <a:pt x="27" y="159"/>
                  </a:lnTo>
                  <a:lnTo>
                    <a:pt x="232" y="140"/>
                  </a:lnTo>
                  <a:lnTo>
                    <a:pt x="99" y="0"/>
                  </a:lnTo>
                  <a:lnTo>
                    <a:pt x="304" y="80"/>
                  </a:lnTo>
                  <a:lnTo>
                    <a:pt x="240" y="220"/>
                  </a:lnTo>
                  <a:lnTo>
                    <a:pt x="205" y="365"/>
                  </a:lnTo>
                  <a:lnTo>
                    <a:pt x="86" y="452"/>
                  </a:lnTo>
                  <a:lnTo>
                    <a:pt x="185" y="258"/>
                  </a:lnTo>
                  <a:lnTo>
                    <a:pt x="160" y="207"/>
                  </a:lnTo>
                  <a:lnTo>
                    <a:pt x="59" y="199"/>
                  </a:lnTo>
                  <a:lnTo>
                    <a:pt x="0" y="2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05" name="Freeform 111">
              <a:extLst>
                <a:ext uri="{FF2B5EF4-FFF2-40B4-BE49-F238E27FC236}">
                  <a16:creationId xmlns:a16="http://schemas.microsoft.com/office/drawing/2014/main" id="{81CB34BB-38F1-3F56-C3A2-A39951DA80D8}"/>
                </a:ext>
              </a:extLst>
            </p:cNvPr>
            <p:cNvSpPr>
              <a:spLocks/>
            </p:cNvSpPr>
            <p:nvPr/>
          </p:nvSpPr>
          <p:spPr bwMode="auto">
            <a:xfrm>
              <a:off x="2170" y="3175"/>
              <a:ext cx="38" cy="47"/>
            </a:xfrm>
            <a:custGeom>
              <a:avLst/>
              <a:gdLst>
                <a:gd name="T0" fmla="*/ 0 w 93"/>
                <a:gd name="T1" fmla="*/ 2 h 112"/>
                <a:gd name="T2" fmla="*/ 3 w 93"/>
                <a:gd name="T3" fmla="*/ 0 h 112"/>
                <a:gd name="T4" fmla="*/ 1 w 93"/>
                <a:gd name="T5" fmla="*/ 3 h 112"/>
                <a:gd name="T6" fmla="*/ 0 w 93"/>
                <a:gd name="T7" fmla="*/ 2 h 112"/>
                <a:gd name="T8" fmla="*/ 0 w 93"/>
                <a:gd name="T9" fmla="*/ 2 h 112"/>
                <a:gd name="T10" fmla="*/ 0 60000 65536"/>
                <a:gd name="T11" fmla="*/ 0 60000 65536"/>
                <a:gd name="T12" fmla="*/ 0 60000 65536"/>
                <a:gd name="T13" fmla="*/ 0 60000 65536"/>
                <a:gd name="T14" fmla="*/ 0 60000 65536"/>
                <a:gd name="T15" fmla="*/ 0 w 93"/>
                <a:gd name="T16" fmla="*/ 0 h 112"/>
                <a:gd name="T17" fmla="*/ 93 w 93"/>
                <a:gd name="T18" fmla="*/ 112 h 112"/>
              </a:gdLst>
              <a:ahLst/>
              <a:cxnLst>
                <a:cxn ang="T10">
                  <a:pos x="T0" y="T1"/>
                </a:cxn>
                <a:cxn ang="T11">
                  <a:pos x="T2" y="T3"/>
                </a:cxn>
                <a:cxn ang="T12">
                  <a:pos x="T4" y="T5"/>
                </a:cxn>
                <a:cxn ang="T13">
                  <a:pos x="T6" y="T7"/>
                </a:cxn>
                <a:cxn ang="T14">
                  <a:pos x="T8" y="T9"/>
                </a:cxn>
              </a:cxnLst>
              <a:rect l="T15" t="T16" r="T17" b="T18"/>
              <a:pathLst>
                <a:path w="93" h="112">
                  <a:moveTo>
                    <a:pt x="0" y="59"/>
                  </a:moveTo>
                  <a:lnTo>
                    <a:pt x="93" y="0"/>
                  </a:lnTo>
                  <a:lnTo>
                    <a:pt x="47" y="112"/>
                  </a:lnTo>
                  <a:lnTo>
                    <a:pt x="0"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06" name="Freeform 112">
              <a:extLst>
                <a:ext uri="{FF2B5EF4-FFF2-40B4-BE49-F238E27FC236}">
                  <a16:creationId xmlns:a16="http://schemas.microsoft.com/office/drawing/2014/main" id="{EF48E9CB-3A11-0D7C-5D66-5FD16CF96A1F}"/>
                </a:ext>
              </a:extLst>
            </p:cNvPr>
            <p:cNvSpPr>
              <a:spLocks/>
            </p:cNvSpPr>
            <p:nvPr/>
          </p:nvSpPr>
          <p:spPr bwMode="auto">
            <a:xfrm>
              <a:off x="1364" y="3261"/>
              <a:ext cx="63" cy="99"/>
            </a:xfrm>
            <a:custGeom>
              <a:avLst/>
              <a:gdLst>
                <a:gd name="T0" fmla="*/ 4 w 154"/>
                <a:gd name="T1" fmla="*/ 0 h 238"/>
                <a:gd name="T2" fmla="*/ 3 w 154"/>
                <a:gd name="T3" fmla="*/ 2 h 238"/>
                <a:gd name="T4" fmla="*/ 3 w 154"/>
                <a:gd name="T5" fmla="*/ 3 h 238"/>
                <a:gd name="T6" fmla="*/ 4 w 154"/>
                <a:gd name="T7" fmla="*/ 6 h 238"/>
                <a:gd name="T8" fmla="*/ 3 w 154"/>
                <a:gd name="T9" fmla="*/ 7 h 238"/>
                <a:gd name="T10" fmla="*/ 2 w 154"/>
                <a:gd name="T11" fmla="*/ 7 h 238"/>
                <a:gd name="T12" fmla="*/ 0 w 154"/>
                <a:gd name="T13" fmla="*/ 6 h 238"/>
                <a:gd name="T14" fmla="*/ 0 w 154"/>
                <a:gd name="T15" fmla="*/ 6 h 238"/>
                <a:gd name="T16" fmla="*/ 0 w 154"/>
                <a:gd name="T17" fmla="*/ 7 h 238"/>
                <a:gd name="T18" fmla="*/ 1 w 154"/>
                <a:gd name="T19" fmla="*/ 6 h 238"/>
                <a:gd name="T20" fmla="*/ 2 w 154"/>
                <a:gd name="T21" fmla="*/ 7 h 238"/>
                <a:gd name="T22" fmla="*/ 3 w 154"/>
                <a:gd name="T23" fmla="*/ 7 h 238"/>
                <a:gd name="T24" fmla="*/ 4 w 154"/>
                <a:gd name="T25" fmla="*/ 7 h 238"/>
                <a:gd name="T26" fmla="*/ 4 w 154"/>
                <a:gd name="T27" fmla="*/ 7 h 238"/>
                <a:gd name="T28" fmla="*/ 4 w 154"/>
                <a:gd name="T29" fmla="*/ 7 h 238"/>
                <a:gd name="T30" fmla="*/ 4 w 154"/>
                <a:gd name="T31" fmla="*/ 6 h 238"/>
                <a:gd name="T32" fmla="*/ 4 w 154"/>
                <a:gd name="T33" fmla="*/ 5 h 238"/>
                <a:gd name="T34" fmla="*/ 3 w 154"/>
                <a:gd name="T35" fmla="*/ 3 h 238"/>
                <a:gd name="T36" fmla="*/ 4 w 154"/>
                <a:gd name="T37" fmla="*/ 0 h 238"/>
                <a:gd name="T38" fmla="*/ 4 w 154"/>
                <a:gd name="T39" fmla="*/ 0 h 2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4"/>
                <a:gd name="T61" fmla="*/ 0 h 238"/>
                <a:gd name="T62" fmla="*/ 154 w 154"/>
                <a:gd name="T63" fmla="*/ 238 h 2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4" h="238">
                  <a:moveTo>
                    <a:pt x="132" y="0"/>
                  </a:moveTo>
                  <a:lnTo>
                    <a:pt x="105" y="61"/>
                  </a:lnTo>
                  <a:lnTo>
                    <a:pt x="107" y="95"/>
                  </a:lnTo>
                  <a:lnTo>
                    <a:pt x="130" y="191"/>
                  </a:lnTo>
                  <a:lnTo>
                    <a:pt x="103" y="223"/>
                  </a:lnTo>
                  <a:lnTo>
                    <a:pt x="65" y="223"/>
                  </a:lnTo>
                  <a:lnTo>
                    <a:pt x="17" y="191"/>
                  </a:lnTo>
                  <a:lnTo>
                    <a:pt x="0" y="200"/>
                  </a:lnTo>
                  <a:lnTo>
                    <a:pt x="2" y="223"/>
                  </a:lnTo>
                  <a:lnTo>
                    <a:pt x="31" y="217"/>
                  </a:lnTo>
                  <a:lnTo>
                    <a:pt x="63" y="238"/>
                  </a:lnTo>
                  <a:lnTo>
                    <a:pt x="101" y="238"/>
                  </a:lnTo>
                  <a:lnTo>
                    <a:pt x="128" y="219"/>
                  </a:lnTo>
                  <a:lnTo>
                    <a:pt x="137" y="232"/>
                  </a:lnTo>
                  <a:lnTo>
                    <a:pt x="151" y="223"/>
                  </a:lnTo>
                  <a:lnTo>
                    <a:pt x="154" y="198"/>
                  </a:lnTo>
                  <a:lnTo>
                    <a:pt x="133" y="166"/>
                  </a:lnTo>
                  <a:lnTo>
                    <a:pt x="120" y="95"/>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07" name="Freeform 113">
              <a:extLst>
                <a:ext uri="{FF2B5EF4-FFF2-40B4-BE49-F238E27FC236}">
                  <a16:creationId xmlns:a16="http://schemas.microsoft.com/office/drawing/2014/main" id="{A6648023-3A27-AF56-1FE9-EBFCBBE23DDE}"/>
                </a:ext>
              </a:extLst>
            </p:cNvPr>
            <p:cNvSpPr>
              <a:spLocks/>
            </p:cNvSpPr>
            <p:nvPr/>
          </p:nvSpPr>
          <p:spPr bwMode="auto">
            <a:xfrm>
              <a:off x="1344" y="3324"/>
              <a:ext cx="10" cy="27"/>
            </a:xfrm>
            <a:custGeom>
              <a:avLst/>
              <a:gdLst>
                <a:gd name="T0" fmla="*/ 0 w 27"/>
                <a:gd name="T1" fmla="*/ 0 h 64"/>
                <a:gd name="T2" fmla="*/ 0 w 27"/>
                <a:gd name="T3" fmla="*/ 1 h 64"/>
                <a:gd name="T4" fmla="*/ 0 w 27"/>
                <a:gd name="T5" fmla="*/ 1 h 64"/>
                <a:gd name="T6" fmla="*/ 0 w 27"/>
                <a:gd name="T7" fmla="*/ 2 h 64"/>
                <a:gd name="T8" fmla="*/ 0 w 27"/>
                <a:gd name="T9" fmla="*/ 1 h 64"/>
                <a:gd name="T10" fmla="*/ 0 w 27"/>
                <a:gd name="T11" fmla="*/ 0 h 64"/>
                <a:gd name="T12" fmla="*/ 0 w 27"/>
                <a:gd name="T13" fmla="*/ 0 h 64"/>
                <a:gd name="T14" fmla="*/ 0 60000 65536"/>
                <a:gd name="T15" fmla="*/ 0 60000 65536"/>
                <a:gd name="T16" fmla="*/ 0 60000 65536"/>
                <a:gd name="T17" fmla="*/ 0 60000 65536"/>
                <a:gd name="T18" fmla="*/ 0 60000 65536"/>
                <a:gd name="T19" fmla="*/ 0 60000 65536"/>
                <a:gd name="T20" fmla="*/ 0 60000 65536"/>
                <a:gd name="T21" fmla="*/ 0 w 27"/>
                <a:gd name="T22" fmla="*/ 0 h 64"/>
                <a:gd name="T23" fmla="*/ 27 w 27"/>
                <a:gd name="T24" fmla="*/ 64 h 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64">
                  <a:moveTo>
                    <a:pt x="23" y="0"/>
                  </a:moveTo>
                  <a:lnTo>
                    <a:pt x="0" y="22"/>
                  </a:lnTo>
                  <a:lnTo>
                    <a:pt x="0" y="45"/>
                  </a:lnTo>
                  <a:lnTo>
                    <a:pt x="27" y="64"/>
                  </a:lnTo>
                  <a:lnTo>
                    <a:pt x="17" y="3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08" name="Freeform 114">
              <a:extLst>
                <a:ext uri="{FF2B5EF4-FFF2-40B4-BE49-F238E27FC236}">
                  <a16:creationId xmlns:a16="http://schemas.microsoft.com/office/drawing/2014/main" id="{AFF7FCD9-49A1-B65C-F2C8-3906FE472F3C}"/>
                </a:ext>
              </a:extLst>
            </p:cNvPr>
            <p:cNvSpPr>
              <a:spLocks/>
            </p:cNvSpPr>
            <p:nvPr/>
          </p:nvSpPr>
          <p:spPr bwMode="auto">
            <a:xfrm>
              <a:off x="1423" y="3208"/>
              <a:ext cx="88" cy="33"/>
            </a:xfrm>
            <a:custGeom>
              <a:avLst/>
              <a:gdLst>
                <a:gd name="T0" fmla="*/ 0 w 217"/>
                <a:gd name="T1" fmla="*/ 2 h 82"/>
                <a:gd name="T2" fmla="*/ 1 w 217"/>
                <a:gd name="T3" fmla="*/ 0 h 82"/>
                <a:gd name="T4" fmla="*/ 2 w 217"/>
                <a:gd name="T5" fmla="*/ 0 h 82"/>
                <a:gd name="T6" fmla="*/ 5 w 217"/>
                <a:gd name="T7" fmla="*/ 0 h 82"/>
                <a:gd name="T8" fmla="*/ 6 w 217"/>
                <a:gd name="T9" fmla="*/ 1 h 82"/>
                <a:gd name="T10" fmla="*/ 5 w 217"/>
                <a:gd name="T11" fmla="*/ 0 h 82"/>
                <a:gd name="T12" fmla="*/ 4 w 217"/>
                <a:gd name="T13" fmla="*/ 1 h 82"/>
                <a:gd name="T14" fmla="*/ 3 w 217"/>
                <a:gd name="T15" fmla="*/ 1 h 82"/>
                <a:gd name="T16" fmla="*/ 0 w 217"/>
                <a:gd name="T17" fmla="*/ 2 h 82"/>
                <a:gd name="T18" fmla="*/ 0 w 217"/>
                <a:gd name="T19" fmla="*/ 2 h 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7"/>
                <a:gd name="T31" fmla="*/ 0 h 82"/>
                <a:gd name="T32" fmla="*/ 217 w 217"/>
                <a:gd name="T33" fmla="*/ 82 h 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7" h="82">
                  <a:moveTo>
                    <a:pt x="0" y="82"/>
                  </a:moveTo>
                  <a:lnTo>
                    <a:pt x="47" y="13"/>
                  </a:lnTo>
                  <a:lnTo>
                    <a:pt x="93" y="17"/>
                  </a:lnTo>
                  <a:lnTo>
                    <a:pt x="180" y="0"/>
                  </a:lnTo>
                  <a:lnTo>
                    <a:pt x="217" y="32"/>
                  </a:lnTo>
                  <a:lnTo>
                    <a:pt x="188" y="17"/>
                  </a:lnTo>
                  <a:lnTo>
                    <a:pt x="160" y="25"/>
                  </a:lnTo>
                  <a:lnTo>
                    <a:pt x="101" y="27"/>
                  </a:lnTo>
                  <a:lnTo>
                    <a:pt x="0" y="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09" name="Freeform 115">
              <a:extLst>
                <a:ext uri="{FF2B5EF4-FFF2-40B4-BE49-F238E27FC236}">
                  <a16:creationId xmlns:a16="http://schemas.microsoft.com/office/drawing/2014/main" id="{9845DB49-D50B-C36E-EC96-A68328192012}"/>
                </a:ext>
              </a:extLst>
            </p:cNvPr>
            <p:cNvSpPr>
              <a:spLocks/>
            </p:cNvSpPr>
            <p:nvPr/>
          </p:nvSpPr>
          <p:spPr bwMode="auto">
            <a:xfrm>
              <a:off x="1279" y="3176"/>
              <a:ext cx="87" cy="76"/>
            </a:xfrm>
            <a:custGeom>
              <a:avLst/>
              <a:gdLst>
                <a:gd name="T0" fmla="*/ 3 w 211"/>
                <a:gd name="T1" fmla="*/ 2 h 182"/>
                <a:gd name="T2" fmla="*/ 5 w 211"/>
                <a:gd name="T3" fmla="*/ 3 h 182"/>
                <a:gd name="T4" fmla="*/ 6 w 211"/>
                <a:gd name="T5" fmla="*/ 5 h 182"/>
                <a:gd name="T6" fmla="*/ 6 w 211"/>
                <a:gd name="T7" fmla="*/ 2 h 182"/>
                <a:gd name="T8" fmla="*/ 5 w 211"/>
                <a:gd name="T9" fmla="*/ 2 h 182"/>
                <a:gd name="T10" fmla="*/ 3 w 211"/>
                <a:gd name="T11" fmla="*/ 1 h 182"/>
                <a:gd name="T12" fmla="*/ 1 w 211"/>
                <a:gd name="T13" fmla="*/ 0 h 182"/>
                <a:gd name="T14" fmla="*/ 0 w 211"/>
                <a:gd name="T15" fmla="*/ 0 h 182"/>
                <a:gd name="T16" fmla="*/ 2 w 211"/>
                <a:gd name="T17" fmla="*/ 0 h 182"/>
                <a:gd name="T18" fmla="*/ 3 w 211"/>
                <a:gd name="T19" fmla="*/ 1 h 182"/>
                <a:gd name="T20" fmla="*/ 3 w 211"/>
                <a:gd name="T21" fmla="*/ 2 h 182"/>
                <a:gd name="T22" fmla="*/ 3 w 211"/>
                <a:gd name="T23" fmla="*/ 2 h 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1"/>
                <a:gd name="T37" fmla="*/ 0 h 182"/>
                <a:gd name="T38" fmla="*/ 211 w 211"/>
                <a:gd name="T39" fmla="*/ 182 h 1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1" h="182">
                  <a:moveTo>
                    <a:pt x="108" y="70"/>
                  </a:moveTo>
                  <a:lnTo>
                    <a:pt x="173" y="106"/>
                  </a:lnTo>
                  <a:lnTo>
                    <a:pt x="211" y="182"/>
                  </a:lnTo>
                  <a:lnTo>
                    <a:pt x="202" y="70"/>
                  </a:lnTo>
                  <a:lnTo>
                    <a:pt x="185" y="53"/>
                  </a:lnTo>
                  <a:lnTo>
                    <a:pt x="120" y="32"/>
                  </a:lnTo>
                  <a:lnTo>
                    <a:pt x="48" y="0"/>
                  </a:lnTo>
                  <a:lnTo>
                    <a:pt x="0" y="13"/>
                  </a:lnTo>
                  <a:lnTo>
                    <a:pt x="51" y="11"/>
                  </a:lnTo>
                  <a:lnTo>
                    <a:pt x="101" y="40"/>
                  </a:lnTo>
                  <a:lnTo>
                    <a:pt x="108"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10" name="Freeform 116">
              <a:extLst>
                <a:ext uri="{FF2B5EF4-FFF2-40B4-BE49-F238E27FC236}">
                  <a16:creationId xmlns:a16="http://schemas.microsoft.com/office/drawing/2014/main" id="{C48CB706-B541-88A5-944C-CA43E363B5D6}"/>
                </a:ext>
              </a:extLst>
            </p:cNvPr>
            <p:cNvSpPr>
              <a:spLocks/>
            </p:cNvSpPr>
            <p:nvPr/>
          </p:nvSpPr>
          <p:spPr bwMode="auto">
            <a:xfrm>
              <a:off x="1244" y="3190"/>
              <a:ext cx="103" cy="80"/>
            </a:xfrm>
            <a:custGeom>
              <a:avLst/>
              <a:gdLst>
                <a:gd name="T0" fmla="*/ 0 w 252"/>
                <a:gd name="T1" fmla="*/ 1 h 192"/>
                <a:gd name="T2" fmla="*/ 0 w 252"/>
                <a:gd name="T3" fmla="*/ 2 h 192"/>
                <a:gd name="T4" fmla="*/ 1 w 252"/>
                <a:gd name="T5" fmla="*/ 2 h 192"/>
                <a:gd name="T6" fmla="*/ 2 w 252"/>
                <a:gd name="T7" fmla="*/ 3 h 192"/>
                <a:gd name="T8" fmla="*/ 2 w 252"/>
                <a:gd name="T9" fmla="*/ 3 h 192"/>
                <a:gd name="T10" fmla="*/ 2 w 252"/>
                <a:gd name="T11" fmla="*/ 3 h 192"/>
                <a:gd name="T12" fmla="*/ 3 w 252"/>
                <a:gd name="T13" fmla="*/ 5 h 192"/>
                <a:gd name="T14" fmla="*/ 4 w 252"/>
                <a:gd name="T15" fmla="*/ 6 h 192"/>
                <a:gd name="T16" fmla="*/ 5 w 252"/>
                <a:gd name="T17" fmla="*/ 6 h 192"/>
                <a:gd name="T18" fmla="*/ 5 w 252"/>
                <a:gd name="T19" fmla="*/ 5 h 192"/>
                <a:gd name="T20" fmla="*/ 4 w 252"/>
                <a:gd name="T21" fmla="*/ 5 h 192"/>
                <a:gd name="T22" fmla="*/ 4 w 252"/>
                <a:gd name="T23" fmla="*/ 5 h 192"/>
                <a:gd name="T24" fmla="*/ 4 w 252"/>
                <a:gd name="T25" fmla="*/ 5 h 192"/>
                <a:gd name="T26" fmla="*/ 4 w 252"/>
                <a:gd name="T27" fmla="*/ 5 h 192"/>
                <a:gd name="T28" fmla="*/ 5 w 252"/>
                <a:gd name="T29" fmla="*/ 5 h 192"/>
                <a:gd name="T30" fmla="*/ 6 w 252"/>
                <a:gd name="T31" fmla="*/ 4 h 192"/>
                <a:gd name="T32" fmla="*/ 7 w 252"/>
                <a:gd name="T33" fmla="*/ 5 h 192"/>
                <a:gd name="T34" fmla="*/ 7 w 252"/>
                <a:gd name="T35" fmla="*/ 5 h 192"/>
                <a:gd name="T36" fmla="*/ 7 w 252"/>
                <a:gd name="T37" fmla="*/ 4 h 192"/>
                <a:gd name="T38" fmla="*/ 5 w 252"/>
                <a:gd name="T39" fmla="*/ 4 h 192"/>
                <a:gd name="T40" fmla="*/ 4 w 252"/>
                <a:gd name="T41" fmla="*/ 4 h 192"/>
                <a:gd name="T42" fmla="*/ 3 w 252"/>
                <a:gd name="T43" fmla="*/ 3 h 192"/>
                <a:gd name="T44" fmla="*/ 3 w 252"/>
                <a:gd name="T45" fmla="*/ 3 h 192"/>
                <a:gd name="T46" fmla="*/ 2 w 252"/>
                <a:gd name="T47" fmla="*/ 2 h 192"/>
                <a:gd name="T48" fmla="*/ 1 w 252"/>
                <a:gd name="T49" fmla="*/ 1 h 192"/>
                <a:gd name="T50" fmla="*/ 1 w 252"/>
                <a:gd name="T51" fmla="*/ 0 h 192"/>
                <a:gd name="T52" fmla="*/ 0 w 252"/>
                <a:gd name="T53" fmla="*/ 1 h 192"/>
                <a:gd name="T54" fmla="*/ 0 w 252"/>
                <a:gd name="T55" fmla="*/ 1 h 19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52"/>
                <a:gd name="T85" fmla="*/ 0 h 192"/>
                <a:gd name="T86" fmla="*/ 252 w 252"/>
                <a:gd name="T87" fmla="*/ 192 h 19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52" h="192">
                  <a:moveTo>
                    <a:pt x="0" y="23"/>
                  </a:moveTo>
                  <a:lnTo>
                    <a:pt x="11" y="57"/>
                  </a:lnTo>
                  <a:lnTo>
                    <a:pt x="36" y="74"/>
                  </a:lnTo>
                  <a:lnTo>
                    <a:pt x="81" y="88"/>
                  </a:lnTo>
                  <a:lnTo>
                    <a:pt x="83" y="105"/>
                  </a:lnTo>
                  <a:lnTo>
                    <a:pt x="57" y="118"/>
                  </a:lnTo>
                  <a:lnTo>
                    <a:pt x="93" y="166"/>
                  </a:lnTo>
                  <a:lnTo>
                    <a:pt x="148" y="192"/>
                  </a:lnTo>
                  <a:lnTo>
                    <a:pt x="176" y="192"/>
                  </a:lnTo>
                  <a:lnTo>
                    <a:pt x="199" y="175"/>
                  </a:lnTo>
                  <a:lnTo>
                    <a:pt x="150" y="175"/>
                  </a:lnTo>
                  <a:lnTo>
                    <a:pt x="127" y="154"/>
                  </a:lnTo>
                  <a:lnTo>
                    <a:pt x="140" y="154"/>
                  </a:lnTo>
                  <a:lnTo>
                    <a:pt x="152" y="164"/>
                  </a:lnTo>
                  <a:lnTo>
                    <a:pt x="182" y="164"/>
                  </a:lnTo>
                  <a:lnTo>
                    <a:pt x="201" y="141"/>
                  </a:lnTo>
                  <a:lnTo>
                    <a:pt x="230" y="158"/>
                  </a:lnTo>
                  <a:lnTo>
                    <a:pt x="252" y="156"/>
                  </a:lnTo>
                  <a:lnTo>
                    <a:pt x="233" y="124"/>
                  </a:lnTo>
                  <a:lnTo>
                    <a:pt x="182" y="130"/>
                  </a:lnTo>
                  <a:lnTo>
                    <a:pt x="135" y="126"/>
                  </a:lnTo>
                  <a:lnTo>
                    <a:pt x="108" y="112"/>
                  </a:lnTo>
                  <a:lnTo>
                    <a:pt x="110" y="80"/>
                  </a:lnTo>
                  <a:lnTo>
                    <a:pt x="55" y="57"/>
                  </a:lnTo>
                  <a:lnTo>
                    <a:pt x="43" y="33"/>
                  </a:lnTo>
                  <a:lnTo>
                    <a:pt x="38" y="0"/>
                  </a:lnTo>
                  <a:lnTo>
                    <a:pt x="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11" name="Freeform 117">
              <a:extLst>
                <a:ext uri="{FF2B5EF4-FFF2-40B4-BE49-F238E27FC236}">
                  <a16:creationId xmlns:a16="http://schemas.microsoft.com/office/drawing/2014/main" id="{B8ED37C7-D1D6-E095-B47A-625159755E7D}"/>
                </a:ext>
              </a:extLst>
            </p:cNvPr>
            <p:cNvSpPr>
              <a:spLocks/>
            </p:cNvSpPr>
            <p:nvPr/>
          </p:nvSpPr>
          <p:spPr bwMode="auto">
            <a:xfrm>
              <a:off x="1428" y="3240"/>
              <a:ext cx="88" cy="49"/>
            </a:xfrm>
            <a:custGeom>
              <a:avLst/>
              <a:gdLst>
                <a:gd name="T0" fmla="*/ 0 w 215"/>
                <a:gd name="T1" fmla="*/ 1 h 118"/>
                <a:gd name="T2" fmla="*/ 1 w 215"/>
                <a:gd name="T3" fmla="*/ 1 h 118"/>
                <a:gd name="T4" fmla="*/ 3 w 215"/>
                <a:gd name="T5" fmla="*/ 2 h 118"/>
                <a:gd name="T6" fmla="*/ 4 w 215"/>
                <a:gd name="T7" fmla="*/ 2 h 118"/>
                <a:gd name="T8" fmla="*/ 4 w 215"/>
                <a:gd name="T9" fmla="*/ 1 h 118"/>
                <a:gd name="T10" fmla="*/ 4 w 215"/>
                <a:gd name="T11" fmla="*/ 0 h 118"/>
                <a:gd name="T12" fmla="*/ 5 w 215"/>
                <a:gd name="T13" fmla="*/ 1 h 118"/>
                <a:gd name="T14" fmla="*/ 5 w 215"/>
                <a:gd name="T15" fmla="*/ 1 h 118"/>
                <a:gd name="T16" fmla="*/ 6 w 215"/>
                <a:gd name="T17" fmla="*/ 0 h 118"/>
                <a:gd name="T18" fmla="*/ 6 w 215"/>
                <a:gd name="T19" fmla="*/ 1 h 118"/>
                <a:gd name="T20" fmla="*/ 5 w 215"/>
                <a:gd name="T21" fmla="*/ 2 h 118"/>
                <a:gd name="T22" fmla="*/ 5 w 215"/>
                <a:gd name="T23" fmla="*/ 2 h 118"/>
                <a:gd name="T24" fmla="*/ 4 w 215"/>
                <a:gd name="T25" fmla="*/ 3 h 118"/>
                <a:gd name="T26" fmla="*/ 5 w 215"/>
                <a:gd name="T27" fmla="*/ 3 h 118"/>
                <a:gd name="T28" fmla="*/ 4 w 215"/>
                <a:gd name="T29" fmla="*/ 3 h 118"/>
                <a:gd name="T30" fmla="*/ 3 w 215"/>
                <a:gd name="T31" fmla="*/ 3 h 118"/>
                <a:gd name="T32" fmla="*/ 2 w 215"/>
                <a:gd name="T33" fmla="*/ 3 h 118"/>
                <a:gd name="T34" fmla="*/ 2 w 215"/>
                <a:gd name="T35" fmla="*/ 3 h 118"/>
                <a:gd name="T36" fmla="*/ 1 w 215"/>
                <a:gd name="T37" fmla="*/ 2 h 118"/>
                <a:gd name="T38" fmla="*/ 1 w 215"/>
                <a:gd name="T39" fmla="*/ 3 h 118"/>
                <a:gd name="T40" fmla="*/ 0 w 215"/>
                <a:gd name="T41" fmla="*/ 2 h 118"/>
                <a:gd name="T42" fmla="*/ 0 w 215"/>
                <a:gd name="T43" fmla="*/ 1 h 118"/>
                <a:gd name="T44" fmla="*/ 0 w 215"/>
                <a:gd name="T45" fmla="*/ 1 h 11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15"/>
                <a:gd name="T70" fmla="*/ 0 h 118"/>
                <a:gd name="T71" fmla="*/ 215 w 215"/>
                <a:gd name="T72" fmla="*/ 118 h 11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15" h="118">
                  <a:moveTo>
                    <a:pt x="8" y="44"/>
                  </a:moveTo>
                  <a:lnTo>
                    <a:pt x="42" y="46"/>
                  </a:lnTo>
                  <a:lnTo>
                    <a:pt x="97" y="78"/>
                  </a:lnTo>
                  <a:lnTo>
                    <a:pt x="139" y="78"/>
                  </a:lnTo>
                  <a:lnTo>
                    <a:pt x="143" y="34"/>
                  </a:lnTo>
                  <a:lnTo>
                    <a:pt x="133" y="11"/>
                  </a:lnTo>
                  <a:lnTo>
                    <a:pt x="156" y="21"/>
                  </a:lnTo>
                  <a:lnTo>
                    <a:pt x="183" y="21"/>
                  </a:lnTo>
                  <a:lnTo>
                    <a:pt x="211" y="0"/>
                  </a:lnTo>
                  <a:lnTo>
                    <a:pt x="215" y="36"/>
                  </a:lnTo>
                  <a:lnTo>
                    <a:pt x="194" y="53"/>
                  </a:lnTo>
                  <a:lnTo>
                    <a:pt x="169" y="53"/>
                  </a:lnTo>
                  <a:lnTo>
                    <a:pt x="150" y="93"/>
                  </a:lnTo>
                  <a:lnTo>
                    <a:pt x="154" y="118"/>
                  </a:lnTo>
                  <a:lnTo>
                    <a:pt x="126" y="103"/>
                  </a:lnTo>
                  <a:lnTo>
                    <a:pt x="116" y="110"/>
                  </a:lnTo>
                  <a:lnTo>
                    <a:pt x="80" y="108"/>
                  </a:lnTo>
                  <a:lnTo>
                    <a:pt x="61" y="91"/>
                  </a:lnTo>
                  <a:lnTo>
                    <a:pt x="36" y="89"/>
                  </a:lnTo>
                  <a:lnTo>
                    <a:pt x="29" y="112"/>
                  </a:lnTo>
                  <a:lnTo>
                    <a:pt x="0" y="63"/>
                  </a:lnTo>
                  <a:lnTo>
                    <a:pt x="8"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12" name="Freeform 118">
              <a:extLst>
                <a:ext uri="{FF2B5EF4-FFF2-40B4-BE49-F238E27FC236}">
                  <a16:creationId xmlns:a16="http://schemas.microsoft.com/office/drawing/2014/main" id="{03704006-B009-37DE-C9B8-236A65BC5940}"/>
                </a:ext>
              </a:extLst>
            </p:cNvPr>
            <p:cNvSpPr>
              <a:spLocks/>
            </p:cNvSpPr>
            <p:nvPr/>
          </p:nvSpPr>
          <p:spPr bwMode="auto">
            <a:xfrm>
              <a:off x="1302" y="3389"/>
              <a:ext cx="16" cy="16"/>
            </a:xfrm>
            <a:custGeom>
              <a:avLst/>
              <a:gdLst>
                <a:gd name="T0" fmla="*/ 1 w 38"/>
                <a:gd name="T1" fmla="*/ 0 h 40"/>
                <a:gd name="T2" fmla="*/ 1 w 38"/>
                <a:gd name="T3" fmla="*/ 1 h 40"/>
                <a:gd name="T4" fmla="*/ 0 w 38"/>
                <a:gd name="T5" fmla="*/ 1 h 40"/>
                <a:gd name="T6" fmla="*/ 0 w 38"/>
                <a:gd name="T7" fmla="*/ 0 h 40"/>
                <a:gd name="T8" fmla="*/ 1 w 38"/>
                <a:gd name="T9" fmla="*/ 0 h 40"/>
                <a:gd name="T10" fmla="*/ 1 w 38"/>
                <a:gd name="T11" fmla="*/ 0 h 40"/>
                <a:gd name="T12" fmla="*/ 0 60000 65536"/>
                <a:gd name="T13" fmla="*/ 0 60000 65536"/>
                <a:gd name="T14" fmla="*/ 0 60000 65536"/>
                <a:gd name="T15" fmla="*/ 0 60000 65536"/>
                <a:gd name="T16" fmla="*/ 0 60000 65536"/>
                <a:gd name="T17" fmla="*/ 0 60000 65536"/>
                <a:gd name="T18" fmla="*/ 0 w 38"/>
                <a:gd name="T19" fmla="*/ 0 h 40"/>
                <a:gd name="T20" fmla="*/ 38 w 38"/>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38" h="40">
                  <a:moveTo>
                    <a:pt x="29" y="0"/>
                  </a:moveTo>
                  <a:lnTo>
                    <a:pt x="38" y="29"/>
                  </a:lnTo>
                  <a:lnTo>
                    <a:pt x="0" y="40"/>
                  </a:lnTo>
                  <a:lnTo>
                    <a:pt x="2" y="18"/>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13" name="Freeform 119">
              <a:extLst>
                <a:ext uri="{FF2B5EF4-FFF2-40B4-BE49-F238E27FC236}">
                  <a16:creationId xmlns:a16="http://schemas.microsoft.com/office/drawing/2014/main" id="{C5B1AB78-7494-D668-958A-29193286F70C}"/>
                </a:ext>
              </a:extLst>
            </p:cNvPr>
            <p:cNvSpPr>
              <a:spLocks/>
            </p:cNvSpPr>
            <p:nvPr/>
          </p:nvSpPr>
          <p:spPr bwMode="auto">
            <a:xfrm>
              <a:off x="1308" y="3396"/>
              <a:ext cx="123" cy="22"/>
            </a:xfrm>
            <a:custGeom>
              <a:avLst/>
              <a:gdLst>
                <a:gd name="T0" fmla="*/ 0 w 303"/>
                <a:gd name="T1" fmla="*/ 0 h 53"/>
                <a:gd name="T2" fmla="*/ 2 w 303"/>
                <a:gd name="T3" fmla="*/ 0 h 53"/>
                <a:gd name="T4" fmla="*/ 4 w 303"/>
                <a:gd name="T5" fmla="*/ 0 h 53"/>
                <a:gd name="T6" fmla="*/ 5 w 303"/>
                <a:gd name="T7" fmla="*/ 1 h 53"/>
                <a:gd name="T8" fmla="*/ 7 w 303"/>
                <a:gd name="T9" fmla="*/ 0 h 53"/>
                <a:gd name="T10" fmla="*/ 8 w 303"/>
                <a:gd name="T11" fmla="*/ 1 h 53"/>
                <a:gd name="T12" fmla="*/ 8 w 303"/>
                <a:gd name="T13" fmla="*/ 1 h 53"/>
                <a:gd name="T14" fmla="*/ 8 w 303"/>
                <a:gd name="T15" fmla="*/ 2 h 53"/>
                <a:gd name="T16" fmla="*/ 7 w 303"/>
                <a:gd name="T17" fmla="*/ 1 h 53"/>
                <a:gd name="T18" fmla="*/ 5 w 303"/>
                <a:gd name="T19" fmla="*/ 1 h 53"/>
                <a:gd name="T20" fmla="*/ 5 w 303"/>
                <a:gd name="T21" fmla="*/ 1 h 53"/>
                <a:gd name="T22" fmla="*/ 4 w 303"/>
                <a:gd name="T23" fmla="*/ 1 h 53"/>
                <a:gd name="T24" fmla="*/ 2 w 303"/>
                <a:gd name="T25" fmla="*/ 1 h 53"/>
                <a:gd name="T26" fmla="*/ 2 w 303"/>
                <a:gd name="T27" fmla="*/ 2 h 53"/>
                <a:gd name="T28" fmla="*/ 1 w 303"/>
                <a:gd name="T29" fmla="*/ 0 h 53"/>
                <a:gd name="T30" fmla="*/ 0 w 303"/>
                <a:gd name="T31" fmla="*/ 0 h 53"/>
                <a:gd name="T32" fmla="*/ 0 w 303"/>
                <a:gd name="T33" fmla="*/ 0 h 53"/>
                <a:gd name="T34" fmla="*/ 0 w 303"/>
                <a:gd name="T35" fmla="*/ 0 h 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03"/>
                <a:gd name="T55" fmla="*/ 0 h 53"/>
                <a:gd name="T56" fmla="*/ 303 w 303"/>
                <a:gd name="T57" fmla="*/ 53 h 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03" h="53">
                  <a:moveTo>
                    <a:pt x="19" y="0"/>
                  </a:moveTo>
                  <a:lnTo>
                    <a:pt x="80" y="5"/>
                  </a:lnTo>
                  <a:lnTo>
                    <a:pt x="134" y="5"/>
                  </a:lnTo>
                  <a:lnTo>
                    <a:pt x="185" y="26"/>
                  </a:lnTo>
                  <a:lnTo>
                    <a:pt x="246" y="20"/>
                  </a:lnTo>
                  <a:lnTo>
                    <a:pt x="280" y="38"/>
                  </a:lnTo>
                  <a:lnTo>
                    <a:pt x="303" y="30"/>
                  </a:lnTo>
                  <a:lnTo>
                    <a:pt x="299" y="51"/>
                  </a:lnTo>
                  <a:lnTo>
                    <a:pt x="270" y="45"/>
                  </a:lnTo>
                  <a:lnTo>
                    <a:pt x="202" y="43"/>
                  </a:lnTo>
                  <a:lnTo>
                    <a:pt x="185" y="49"/>
                  </a:lnTo>
                  <a:lnTo>
                    <a:pt x="134" y="30"/>
                  </a:lnTo>
                  <a:lnTo>
                    <a:pt x="82" y="26"/>
                  </a:lnTo>
                  <a:lnTo>
                    <a:pt x="82" y="53"/>
                  </a:lnTo>
                  <a:lnTo>
                    <a:pt x="21" y="19"/>
                  </a:lnTo>
                  <a:lnTo>
                    <a:pt x="0" y="11"/>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14" name="Freeform 120">
              <a:extLst>
                <a:ext uri="{FF2B5EF4-FFF2-40B4-BE49-F238E27FC236}">
                  <a16:creationId xmlns:a16="http://schemas.microsoft.com/office/drawing/2014/main" id="{AB158CB5-439A-6AAB-A29F-05EF70B8DE71}"/>
                </a:ext>
              </a:extLst>
            </p:cNvPr>
            <p:cNvSpPr>
              <a:spLocks/>
            </p:cNvSpPr>
            <p:nvPr/>
          </p:nvSpPr>
          <p:spPr bwMode="auto">
            <a:xfrm>
              <a:off x="1358" y="3411"/>
              <a:ext cx="60" cy="21"/>
            </a:xfrm>
            <a:custGeom>
              <a:avLst/>
              <a:gdLst>
                <a:gd name="T0" fmla="*/ 3 w 146"/>
                <a:gd name="T1" fmla="*/ 0 h 51"/>
                <a:gd name="T2" fmla="*/ 3 w 146"/>
                <a:gd name="T3" fmla="*/ 1 h 51"/>
                <a:gd name="T4" fmla="*/ 2 w 146"/>
                <a:gd name="T5" fmla="*/ 1 h 51"/>
                <a:gd name="T6" fmla="*/ 0 w 146"/>
                <a:gd name="T7" fmla="*/ 1 h 51"/>
                <a:gd name="T8" fmla="*/ 1 w 146"/>
                <a:gd name="T9" fmla="*/ 2 h 51"/>
                <a:gd name="T10" fmla="*/ 2 w 146"/>
                <a:gd name="T11" fmla="*/ 2 h 51"/>
                <a:gd name="T12" fmla="*/ 4 w 146"/>
                <a:gd name="T13" fmla="*/ 1 h 51"/>
                <a:gd name="T14" fmla="*/ 4 w 146"/>
                <a:gd name="T15" fmla="*/ 0 h 51"/>
                <a:gd name="T16" fmla="*/ 4 w 146"/>
                <a:gd name="T17" fmla="*/ 0 h 51"/>
                <a:gd name="T18" fmla="*/ 3 w 146"/>
                <a:gd name="T19" fmla="*/ 0 h 51"/>
                <a:gd name="T20" fmla="*/ 3 w 146"/>
                <a:gd name="T21" fmla="*/ 0 h 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6"/>
                <a:gd name="T34" fmla="*/ 0 h 51"/>
                <a:gd name="T35" fmla="*/ 146 w 146"/>
                <a:gd name="T36" fmla="*/ 51 h 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6" h="51">
                  <a:moveTo>
                    <a:pt x="116" y="5"/>
                  </a:moveTo>
                  <a:lnTo>
                    <a:pt x="114" y="22"/>
                  </a:lnTo>
                  <a:lnTo>
                    <a:pt x="80" y="41"/>
                  </a:lnTo>
                  <a:lnTo>
                    <a:pt x="0" y="40"/>
                  </a:lnTo>
                  <a:lnTo>
                    <a:pt x="40" y="51"/>
                  </a:lnTo>
                  <a:lnTo>
                    <a:pt x="86" y="51"/>
                  </a:lnTo>
                  <a:lnTo>
                    <a:pt x="127" y="32"/>
                  </a:lnTo>
                  <a:lnTo>
                    <a:pt x="146" y="3"/>
                  </a:lnTo>
                  <a:lnTo>
                    <a:pt x="133" y="0"/>
                  </a:lnTo>
                  <a:lnTo>
                    <a:pt x="116"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15" name="Freeform 121">
              <a:extLst>
                <a:ext uri="{FF2B5EF4-FFF2-40B4-BE49-F238E27FC236}">
                  <a16:creationId xmlns:a16="http://schemas.microsoft.com/office/drawing/2014/main" id="{83750263-3674-C889-FC26-1800B595FE61}"/>
                </a:ext>
              </a:extLst>
            </p:cNvPr>
            <p:cNvSpPr>
              <a:spLocks/>
            </p:cNvSpPr>
            <p:nvPr/>
          </p:nvSpPr>
          <p:spPr bwMode="auto">
            <a:xfrm>
              <a:off x="1159" y="2908"/>
              <a:ext cx="274" cy="252"/>
            </a:xfrm>
            <a:custGeom>
              <a:avLst/>
              <a:gdLst>
                <a:gd name="T0" fmla="*/ 0 w 674"/>
                <a:gd name="T1" fmla="*/ 5 h 605"/>
                <a:gd name="T2" fmla="*/ 4 w 674"/>
                <a:gd name="T3" fmla="*/ 2 h 605"/>
                <a:gd name="T4" fmla="*/ 6 w 674"/>
                <a:gd name="T5" fmla="*/ 2 h 605"/>
                <a:gd name="T6" fmla="*/ 9 w 674"/>
                <a:gd name="T7" fmla="*/ 0 h 605"/>
                <a:gd name="T8" fmla="*/ 14 w 674"/>
                <a:gd name="T9" fmla="*/ 0 h 605"/>
                <a:gd name="T10" fmla="*/ 11 w 674"/>
                <a:gd name="T11" fmla="*/ 2 h 605"/>
                <a:gd name="T12" fmla="*/ 10 w 674"/>
                <a:gd name="T13" fmla="*/ 3 h 605"/>
                <a:gd name="T14" fmla="*/ 13 w 674"/>
                <a:gd name="T15" fmla="*/ 3 h 605"/>
                <a:gd name="T16" fmla="*/ 11 w 674"/>
                <a:gd name="T17" fmla="*/ 5 h 605"/>
                <a:gd name="T18" fmla="*/ 18 w 674"/>
                <a:gd name="T19" fmla="*/ 7 h 605"/>
                <a:gd name="T20" fmla="*/ 17 w 674"/>
                <a:gd name="T21" fmla="*/ 9 h 605"/>
                <a:gd name="T22" fmla="*/ 18 w 674"/>
                <a:gd name="T23" fmla="*/ 14 h 605"/>
                <a:gd name="T24" fmla="*/ 18 w 674"/>
                <a:gd name="T25" fmla="*/ 18 h 605"/>
                <a:gd name="T26" fmla="*/ 16 w 674"/>
                <a:gd name="T27" fmla="*/ 12 h 605"/>
                <a:gd name="T28" fmla="*/ 12 w 674"/>
                <a:gd name="T29" fmla="*/ 9 h 605"/>
                <a:gd name="T30" fmla="*/ 9 w 674"/>
                <a:gd name="T31" fmla="*/ 9 h 605"/>
                <a:gd name="T32" fmla="*/ 10 w 674"/>
                <a:gd name="T33" fmla="*/ 7 h 605"/>
                <a:gd name="T34" fmla="*/ 9 w 674"/>
                <a:gd name="T35" fmla="*/ 7 h 605"/>
                <a:gd name="T36" fmla="*/ 7 w 674"/>
                <a:gd name="T37" fmla="*/ 4 h 605"/>
                <a:gd name="T38" fmla="*/ 4 w 674"/>
                <a:gd name="T39" fmla="*/ 5 h 605"/>
                <a:gd name="T40" fmla="*/ 4 w 674"/>
                <a:gd name="T41" fmla="*/ 3 h 605"/>
                <a:gd name="T42" fmla="*/ 0 w 674"/>
                <a:gd name="T43" fmla="*/ 5 h 605"/>
                <a:gd name="T44" fmla="*/ 0 w 674"/>
                <a:gd name="T45" fmla="*/ 5 h 60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74"/>
                <a:gd name="T70" fmla="*/ 0 h 605"/>
                <a:gd name="T71" fmla="*/ 674 w 674"/>
                <a:gd name="T72" fmla="*/ 605 h 60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74" h="605">
                  <a:moveTo>
                    <a:pt x="0" y="187"/>
                  </a:moveTo>
                  <a:lnTo>
                    <a:pt x="137" y="88"/>
                  </a:lnTo>
                  <a:lnTo>
                    <a:pt x="231" y="84"/>
                  </a:lnTo>
                  <a:lnTo>
                    <a:pt x="324" y="0"/>
                  </a:lnTo>
                  <a:lnTo>
                    <a:pt x="529" y="16"/>
                  </a:lnTo>
                  <a:lnTo>
                    <a:pt x="396" y="52"/>
                  </a:lnTo>
                  <a:lnTo>
                    <a:pt x="360" y="109"/>
                  </a:lnTo>
                  <a:lnTo>
                    <a:pt x="493" y="116"/>
                  </a:lnTo>
                  <a:lnTo>
                    <a:pt x="404" y="187"/>
                  </a:lnTo>
                  <a:lnTo>
                    <a:pt x="655" y="242"/>
                  </a:lnTo>
                  <a:lnTo>
                    <a:pt x="605" y="307"/>
                  </a:lnTo>
                  <a:lnTo>
                    <a:pt x="666" y="459"/>
                  </a:lnTo>
                  <a:lnTo>
                    <a:pt x="674" y="605"/>
                  </a:lnTo>
                  <a:lnTo>
                    <a:pt x="575" y="386"/>
                  </a:lnTo>
                  <a:lnTo>
                    <a:pt x="432" y="303"/>
                  </a:lnTo>
                  <a:lnTo>
                    <a:pt x="348" y="295"/>
                  </a:lnTo>
                  <a:lnTo>
                    <a:pt x="375" y="227"/>
                  </a:lnTo>
                  <a:lnTo>
                    <a:pt x="339" y="253"/>
                  </a:lnTo>
                  <a:lnTo>
                    <a:pt x="240" y="137"/>
                  </a:lnTo>
                  <a:lnTo>
                    <a:pt x="147" y="154"/>
                  </a:lnTo>
                  <a:lnTo>
                    <a:pt x="147" y="113"/>
                  </a:lnTo>
                  <a:lnTo>
                    <a:pt x="0" y="1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16" name="Freeform 122">
              <a:extLst>
                <a:ext uri="{FF2B5EF4-FFF2-40B4-BE49-F238E27FC236}">
                  <a16:creationId xmlns:a16="http://schemas.microsoft.com/office/drawing/2014/main" id="{9534390B-AED0-AFBD-B9C9-29BCCD45F6B9}"/>
                </a:ext>
              </a:extLst>
            </p:cNvPr>
            <p:cNvSpPr>
              <a:spLocks/>
            </p:cNvSpPr>
            <p:nvPr/>
          </p:nvSpPr>
          <p:spPr bwMode="auto">
            <a:xfrm>
              <a:off x="1091" y="3000"/>
              <a:ext cx="199" cy="306"/>
            </a:xfrm>
            <a:custGeom>
              <a:avLst/>
              <a:gdLst>
                <a:gd name="T0" fmla="*/ 13 w 489"/>
                <a:gd name="T1" fmla="*/ 3 h 736"/>
                <a:gd name="T2" fmla="*/ 11 w 489"/>
                <a:gd name="T3" fmla="*/ 5 h 736"/>
                <a:gd name="T4" fmla="*/ 9 w 489"/>
                <a:gd name="T5" fmla="*/ 10 h 736"/>
                <a:gd name="T6" fmla="*/ 4 w 489"/>
                <a:gd name="T7" fmla="*/ 17 h 736"/>
                <a:gd name="T8" fmla="*/ 0 w 489"/>
                <a:gd name="T9" fmla="*/ 22 h 736"/>
                <a:gd name="T10" fmla="*/ 9 w 489"/>
                <a:gd name="T11" fmla="*/ 5 h 736"/>
                <a:gd name="T12" fmla="*/ 4 w 489"/>
                <a:gd name="T13" fmla="*/ 8 h 736"/>
                <a:gd name="T14" fmla="*/ 6 w 489"/>
                <a:gd name="T15" fmla="*/ 3 h 736"/>
                <a:gd name="T16" fmla="*/ 11 w 489"/>
                <a:gd name="T17" fmla="*/ 0 h 736"/>
                <a:gd name="T18" fmla="*/ 13 w 489"/>
                <a:gd name="T19" fmla="*/ 1 h 736"/>
                <a:gd name="T20" fmla="*/ 13 w 489"/>
                <a:gd name="T21" fmla="*/ 3 h 736"/>
                <a:gd name="T22" fmla="*/ 13 w 489"/>
                <a:gd name="T23" fmla="*/ 3 h 7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89"/>
                <a:gd name="T37" fmla="*/ 0 h 736"/>
                <a:gd name="T38" fmla="*/ 489 w 489"/>
                <a:gd name="T39" fmla="*/ 736 h 7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89" h="736">
                  <a:moveTo>
                    <a:pt x="489" y="95"/>
                  </a:moveTo>
                  <a:lnTo>
                    <a:pt x="416" y="148"/>
                  </a:lnTo>
                  <a:lnTo>
                    <a:pt x="339" y="346"/>
                  </a:lnTo>
                  <a:lnTo>
                    <a:pt x="145" y="576"/>
                  </a:lnTo>
                  <a:lnTo>
                    <a:pt x="0" y="736"/>
                  </a:lnTo>
                  <a:lnTo>
                    <a:pt x="316" y="173"/>
                  </a:lnTo>
                  <a:lnTo>
                    <a:pt x="137" y="285"/>
                  </a:lnTo>
                  <a:lnTo>
                    <a:pt x="230" y="104"/>
                  </a:lnTo>
                  <a:lnTo>
                    <a:pt x="392" y="0"/>
                  </a:lnTo>
                  <a:lnTo>
                    <a:pt x="472" y="30"/>
                  </a:lnTo>
                  <a:lnTo>
                    <a:pt x="489"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17" name="Freeform 123">
              <a:extLst>
                <a:ext uri="{FF2B5EF4-FFF2-40B4-BE49-F238E27FC236}">
                  <a16:creationId xmlns:a16="http://schemas.microsoft.com/office/drawing/2014/main" id="{2562AAB8-CE9A-C501-37AD-4BA4BFDA895F}"/>
                </a:ext>
              </a:extLst>
            </p:cNvPr>
            <p:cNvSpPr>
              <a:spLocks/>
            </p:cNvSpPr>
            <p:nvPr/>
          </p:nvSpPr>
          <p:spPr bwMode="auto">
            <a:xfrm>
              <a:off x="1093" y="3161"/>
              <a:ext cx="273" cy="390"/>
            </a:xfrm>
            <a:custGeom>
              <a:avLst/>
              <a:gdLst>
                <a:gd name="T0" fmla="*/ 8 w 669"/>
                <a:gd name="T1" fmla="*/ 0 h 937"/>
                <a:gd name="T2" fmla="*/ 7 w 669"/>
                <a:gd name="T3" fmla="*/ 9 h 937"/>
                <a:gd name="T4" fmla="*/ 9 w 669"/>
                <a:gd name="T5" fmla="*/ 13 h 937"/>
                <a:gd name="T6" fmla="*/ 7 w 669"/>
                <a:gd name="T7" fmla="*/ 10 h 937"/>
                <a:gd name="T8" fmla="*/ 4 w 669"/>
                <a:gd name="T9" fmla="*/ 10 h 937"/>
                <a:gd name="T10" fmla="*/ 4 w 669"/>
                <a:gd name="T11" fmla="*/ 12 h 937"/>
                <a:gd name="T12" fmla="*/ 5 w 669"/>
                <a:gd name="T13" fmla="*/ 14 h 937"/>
                <a:gd name="T14" fmla="*/ 7 w 669"/>
                <a:gd name="T15" fmla="*/ 14 h 937"/>
                <a:gd name="T16" fmla="*/ 7 w 669"/>
                <a:gd name="T17" fmla="*/ 11 h 937"/>
                <a:gd name="T18" fmla="*/ 7 w 669"/>
                <a:gd name="T19" fmla="*/ 13 h 937"/>
                <a:gd name="T20" fmla="*/ 7 w 669"/>
                <a:gd name="T21" fmla="*/ 15 h 937"/>
                <a:gd name="T22" fmla="*/ 10 w 669"/>
                <a:gd name="T23" fmla="*/ 22 h 937"/>
                <a:gd name="T24" fmla="*/ 14 w 669"/>
                <a:gd name="T25" fmla="*/ 25 h 937"/>
                <a:gd name="T26" fmla="*/ 18 w 669"/>
                <a:gd name="T27" fmla="*/ 25 h 937"/>
                <a:gd name="T28" fmla="*/ 15 w 669"/>
                <a:gd name="T29" fmla="*/ 27 h 937"/>
                <a:gd name="T30" fmla="*/ 9 w 669"/>
                <a:gd name="T31" fmla="*/ 26 h 937"/>
                <a:gd name="T32" fmla="*/ 9 w 669"/>
                <a:gd name="T33" fmla="*/ 28 h 937"/>
                <a:gd name="T34" fmla="*/ 6 w 669"/>
                <a:gd name="T35" fmla="*/ 24 h 937"/>
                <a:gd name="T36" fmla="*/ 4 w 669"/>
                <a:gd name="T37" fmla="*/ 15 h 937"/>
                <a:gd name="T38" fmla="*/ 4 w 669"/>
                <a:gd name="T39" fmla="*/ 23 h 937"/>
                <a:gd name="T40" fmla="*/ 5 w 669"/>
                <a:gd name="T41" fmla="*/ 27 h 937"/>
                <a:gd name="T42" fmla="*/ 0 w 669"/>
                <a:gd name="T43" fmla="*/ 24 h 937"/>
                <a:gd name="T44" fmla="*/ 2 w 669"/>
                <a:gd name="T45" fmla="*/ 24 h 937"/>
                <a:gd name="T46" fmla="*/ 4 w 669"/>
                <a:gd name="T47" fmla="*/ 25 h 937"/>
                <a:gd name="T48" fmla="*/ 3 w 669"/>
                <a:gd name="T49" fmla="*/ 21 h 937"/>
                <a:gd name="T50" fmla="*/ 4 w 669"/>
                <a:gd name="T51" fmla="*/ 10 h 937"/>
                <a:gd name="T52" fmla="*/ 7 w 669"/>
                <a:gd name="T53" fmla="*/ 0 h 937"/>
                <a:gd name="T54" fmla="*/ 8 w 669"/>
                <a:gd name="T55" fmla="*/ 0 h 937"/>
                <a:gd name="T56" fmla="*/ 8 w 669"/>
                <a:gd name="T57" fmla="*/ 0 h 93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69"/>
                <a:gd name="T88" fmla="*/ 0 h 937"/>
                <a:gd name="T89" fmla="*/ 669 w 669"/>
                <a:gd name="T90" fmla="*/ 937 h 93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69" h="937">
                  <a:moveTo>
                    <a:pt x="276" y="4"/>
                  </a:moveTo>
                  <a:lnTo>
                    <a:pt x="255" y="306"/>
                  </a:lnTo>
                  <a:lnTo>
                    <a:pt x="319" y="431"/>
                  </a:lnTo>
                  <a:lnTo>
                    <a:pt x="230" y="342"/>
                  </a:lnTo>
                  <a:lnTo>
                    <a:pt x="167" y="334"/>
                  </a:lnTo>
                  <a:lnTo>
                    <a:pt x="146" y="407"/>
                  </a:lnTo>
                  <a:lnTo>
                    <a:pt x="179" y="468"/>
                  </a:lnTo>
                  <a:lnTo>
                    <a:pt x="226" y="462"/>
                  </a:lnTo>
                  <a:lnTo>
                    <a:pt x="230" y="382"/>
                  </a:lnTo>
                  <a:lnTo>
                    <a:pt x="247" y="447"/>
                  </a:lnTo>
                  <a:lnTo>
                    <a:pt x="247" y="504"/>
                  </a:lnTo>
                  <a:lnTo>
                    <a:pt x="355" y="732"/>
                  </a:lnTo>
                  <a:lnTo>
                    <a:pt x="509" y="821"/>
                  </a:lnTo>
                  <a:lnTo>
                    <a:pt x="669" y="842"/>
                  </a:lnTo>
                  <a:lnTo>
                    <a:pt x="549" y="897"/>
                  </a:lnTo>
                  <a:lnTo>
                    <a:pt x="331" y="865"/>
                  </a:lnTo>
                  <a:lnTo>
                    <a:pt x="335" y="937"/>
                  </a:lnTo>
                  <a:lnTo>
                    <a:pt x="219" y="793"/>
                  </a:lnTo>
                  <a:lnTo>
                    <a:pt x="146" y="515"/>
                  </a:lnTo>
                  <a:lnTo>
                    <a:pt x="154" y="764"/>
                  </a:lnTo>
                  <a:lnTo>
                    <a:pt x="190" y="893"/>
                  </a:lnTo>
                  <a:lnTo>
                    <a:pt x="0" y="798"/>
                  </a:lnTo>
                  <a:lnTo>
                    <a:pt x="68" y="789"/>
                  </a:lnTo>
                  <a:lnTo>
                    <a:pt x="135" y="836"/>
                  </a:lnTo>
                  <a:lnTo>
                    <a:pt x="93" y="688"/>
                  </a:lnTo>
                  <a:lnTo>
                    <a:pt x="125" y="325"/>
                  </a:lnTo>
                  <a:lnTo>
                    <a:pt x="243" y="0"/>
                  </a:lnTo>
                  <a:lnTo>
                    <a:pt x="276"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18" name="Freeform 124">
              <a:extLst>
                <a:ext uri="{FF2B5EF4-FFF2-40B4-BE49-F238E27FC236}">
                  <a16:creationId xmlns:a16="http://schemas.microsoft.com/office/drawing/2014/main" id="{34B5521B-BE32-5477-483F-D94D529C1B38}"/>
                </a:ext>
              </a:extLst>
            </p:cNvPr>
            <p:cNvSpPr>
              <a:spLocks/>
            </p:cNvSpPr>
            <p:nvPr/>
          </p:nvSpPr>
          <p:spPr bwMode="auto">
            <a:xfrm>
              <a:off x="906" y="2995"/>
              <a:ext cx="240" cy="549"/>
            </a:xfrm>
            <a:custGeom>
              <a:avLst/>
              <a:gdLst>
                <a:gd name="T0" fmla="*/ 16 w 587"/>
                <a:gd name="T1" fmla="*/ 0 h 1321"/>
                <a:gd name="T2" fmla="*/ 12 w 587"/>
                <a:gd name="T3" fmla="*/ 6 h 1321"/>
                <a:gd name="T4" fmla="*/ 7 w 587"/>
                <a:gd name="T5" fmla="*/ 25 h 1321"/>
                <a:gd name="T6" fmla="*/ 4 w 587"/>
                <a:gd name="T7" fmla="*/ 33 h 1321"/>
                <a:gd name="T8" fmla="*/ 0 w 587"/>
                <a:gd name="T9" fmla="*/ 39 h 1321"/>
                <a:gd name="T10" fmla="*/ 3 w 587"/>
                <a:gd name="T11" fmla="*/ 39 h 1321"/>
                <a:gd name="T12" fmla="*/ 5 w 587"/>
                <a:gd name="T13" fmla="*/ 32 h 1321"/>
                <a:gd name="T14" fmla="*/ 10 w 587"/>
                <a:gd name="T15" fmla="*/ 18 h 1321"/>
                <a:gd name="T16" fmla="*/ 14 w 587"/>
                <a:gd name="T17" fmla="*/ 5 h 1321"/>
                <a:gd name="T18" fmla="*/ 16 w 587"/>
                <a:gd name="T19" fmla="*/ 0 h 1321"/>
                <a:gd name="T20" fmla="*/ 16 w 587"/>
                <a:gd name="T21" fmla="*/ 0 h 13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7"/>
                <a:gd name="T34" fmla="*/ 0 h 1321"/>
                <a:gd name="T35" fmla="*/ 587 w 587"/>
                <a:gd name="T36" fmla="*/ 1321 h 13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7" h="1321">
                  <a:moveTo>
                    <a:pt x="587" y="0"/>
                  </a:moveTo>
                  <a:lnTo>
                    <a:pt x="426" y="216"/>
                  </a:lnTo>
                  <a:lnTo>
                    <a:pt x="249" y="838"/>
                  </a:lnTo>
                  <a:lnTo>
                    <a:pt x="133" y="1112"/>
                  </a:lnTo>
                  <a:lnTo>
                    <a:pt x="0" y="1321"/>
                  </a:lnTo>
                  <a:lnTo>
                    <a:pt x="104" y="1313"/>
                  </a:lnTo>
                  <a:lnTo>
                    <a:pt x="197" y="1091"/>
                  </a:lnTo>
                  <a:lnTo>
                    <a:pt x="367" y="600"/>
                  </a:lnTo>
                  <a:lnTo>
                    <a:pt x="492" y="161"/>
                  </a:lnTo>
                  <a:lnTo>
                    <a:pt x="58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19" name="Freeform 125">
              <a:extLst>
                <a:ext uri="{FF2B5EF4-FFF2-40B4-BE49-F238E27FC236}">
                  <a16:creationId xmlns:a16="http://schemas.microsoft.com/office/drawing/2014/main" id="{203DD1D5-E0B6-9D02-5B67-7836770C0238}"/>
                </a:ext>
              </a:extLst>
            </p:cNvPr>
            <p:cNvSpPr>
              <a:spLocks/>
            </p:cNvSpPr>
            <p:nvPr/>
          </p:nvSpPr>
          <p:spPr bwMode="auto">
            <a:xfrm>
              <a:off x="1034" y="3405"/>
              <a:ext cx="43" cy="98"/>
            </a:xfrm>
            <a:custGeom>
              <a:avLst/>
              <a:gdLst>
                <a:gd name="T0" fmla="*/ 3 w 105"/>
                <a:gd name="T1" fmla="*/ 5 h 234"/>
                <a:gd name="T2" fmla="*/ 2 w 105"/>
                <a:gd name="T3" fmla="*/ 3 h 234"/>
                <a:gd name="T4" fmla="*/ 2 w 105"/>
                <a:gd name="T5" fmla="*/ 0 h 234"/>
                <a:gd name="T6" fmla="*/ 0 w 105"/>
                <a:gd name="T7" fmla="*/ 7 h 234"/>
                <a:gd name="T8" fmla="*/ 3 w 105"/>
                <a:gd name="T9" fmla="*/ 5 h 234"/>
                <a:gd name="T10" fmla="*/ 3 w 105"/>
                <a:gd name="T11" fmla="*/ 5 h 234"/>
                <a:gd name="T12" fmla="*/ 0 60000 65536"/>
                <a:gd name="T13" fmla="*/ 0 60000 65536"/>
                <a:gd name="T14" fmla="*/ 0 60000 65536"/>
                <a:gd name="T15" fmla="*/ 0 60000 65536"/>
                <a:gd name="T16" fmla="*/ 0 60000 65536"/>
                <a:gd name="T17" fmla="*/ 0 60000 65536"/>
                <a:gd name="T18" fmla="*/ 0 w 105"/>
                <a:gd name="T19" fmla="*/ 0 h 234"/>
                <a:gd name="T20" fmla="*/ 105 w 105"/>
                <a:gd name="T21" fmla="*/ 234 h 234"/>
              </a:gdLst>
              <a:ahLst/>
              <a:cxnLst>
                <a:cxn ang="T12">
                  <a:pos x="T0" y="T1"/>
                </a:cxn>
                <a:cxn ang="T13">
                  <a:pos x="T2" y="T3"/>
                </a:cxn>
                <a:cxn ang="T14">
                  <a:pos x="T4" y="T5"/>
                </a:cxn>
                <a:cxn ang="T15">
                  <a:pos x="T6" y="T7"/>
                </a:cxn>
                <a:cxn ang="T16">
                  <a:pos x="T8" y="T9"/>
                </a:cxn>
                <a:cxn ang="T17">
                  <a:pos x="T10" y="T11"/>
                </a:cxn>
              </a:cxnLst>
              <a:rect l="T18" t="T19" r="T20" b="T21"/>
              <a:pathLst>
                <a:path w="105" h="234">
                  <a:moveTo>
                    <a:pt x="105" y="183"/>
                  </a:moveTo>
                  <a:lnTo>
                    <a:pt x="65" y="97"/>
                  </a:lnTo>
                  <a:lnTo>
                    <a:pt x="61" y="0"/>
                  </a:lnTo>
                  <a:lnTo>
                    <a:pt x="0" y="234"/>
                  </a:lnTo>
                  <a:lnTo>
                    <a:pt x="105" y="1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20" name="Freeform 126">
              <a:extLst>
                <a:ext uri="{FF2B5EF4-FFF2-40B4-BE49-F238E27FC236}">
                  <a16:creationId xmlns:a16="http://schemas.microsoft.com/office/drawing/2014/main" id="{BB728D7A-E003-1F58-291C-D4E63C669E88}"/>
                </a:ext>
              </a:extLst>
            </p:cNvPr>
            <p:cNvSpPr>
              <a:spLocks/>
            </p:cNvSpPr>
            <p:nvPr/>
          </p:nvSpPr>
          <p:spPr bwMode="auto">
            <a:xfrm>
              <a:off x="1440" y="3145"/>
              <a:ext cx="127" cy="362"/>
            </a:xfrm>
            <a:custGeom>
              <a:avLst/>
              <a:gdLst>
                <a:gd name="T0" fmla="*/ 0 w 311"/>
                <a:gd name="T1" fmla="*/ 2 h 869"/>
                <a:gd name="T2" fmla="*/ 3 w 311"/>
                <a:gd name="T3" fmla="*/ 2 h 869"/>
                <a:gd name="T4" fmla="*/ 4 w 311"/>
                <a:gd name="T5" fmla="*/ 0 h 869"/>
                <a:gd name="T6" fmla="*/ 6 w 311"/>
                <a:gd name="T7" fmla="*/ 6 h 869"/>
                <a:gd name="T8" fmla="*/ 7 w 311"/>
                <a:gd name="T9" fmla="*/ 16 h 869"/>
                <a:gd name="T10" fmla="*/ 9 w 311"/>
                <a:gd name="T11" fmla="*/ 26 h 869"/>
                <a:gd name="T12" fmla="*/ 6 w 311"/>
                <a:gd name="T13" fmla="*/ 18 h 869"/>
                <a:gd name="T14" fmla="*/ 5 w 311"/>
                <a:gd name="T15" fmla="*/ 10 h 869"/>
                <a:gd name="T16" fmla="*/ 4 w 311"/>
                <a:gd name="T17" fmla="*/ 6 h 869"/>
                <a:gd name="T18" fmla="*/ 4 w 311"/>
                <a:gd name="T19" fmla="*/ 4 h 869"/>
                <a:gd name="T20" fmla="*/ 4 w 311"/>
                <a:gd name="T21" fmla="*/ 3 h 869"/>
                <a:gd name="T22" fmla="*/ 3 w 311"/>
                <a:gd name="T23" fmla="*/ 3 h 869"/>
                <a:gd name="T24" fmla="*/ 0 w 311"/>
                <a:gd name="T25" fmla="*/ 2 h 869"/>
                <a:gd name="T26" fmla="*/ 0 w 311"/>
                <a:gd name="T27" fmla="*/ 2 h 86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11"/>
                <a:gd name="T43" fmla="*/ 0 h 869"/>
                <a:gd name="T44" fmla="*/ 311 w 311"/>
                <a:gd name="T45" fmla="*/ 869 h 86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11" h="869">
                  <a:moveTo>
                    <a:pt x="0" y="51"/>
                  </a:moveTo>
                  <a:lnTo>
                    <a:pt x="93" y="83"/>
                  </a:lnTo>
                  <a:lnTo>
                    <a:pt x="127" y="0"/>
                  </a:lnTo>
                  <a:lnTo>
                    <a:pt x="207" y="192"/>
                  </a:lnTo>
                  <a:lnTo>
                    <a:pt x="245" y="523"/>
                  </a:lnTo>
                  <a:lnTo>
                    <a:pt x="311" y="869"/>
                  </a:lnTo>
                  <a:lnTo>
                    <a:pt x="218" y="612"/>
                  </a:lnTo>
                  <a:lnTo>
                    <a:pt x="171" y="350"/>
                  </a:lnTo>
                  <a:lnTo>
                    <a:pt x="167" y="213"/>
                  </a:lnTo>
                  <a:lnTo>
                    <a:pt x="159" y="142"/>
                  </a:lnTo>
                  <a:lnTo>
                    <a:pt x="133" y="91"/>
                  </a:lnTo>
                  <a:lnTo>
                    <a:pt x="100" y="114"/>
                  </a:lnTo>
                  <a:lnTo>
                    <a:pt x="0"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21" name="Freeform 127">
              <a:extLst>
                <a:ext uri="{FF2B5EF4-FFF2-40B4-BE49-F238E27FC236}">
                  <a16:creationId xmlns:a16="http://schemas.microsoft.com/office/drawing/2014/main" id="{DCB8F4F7-3186-EB54-3395-7F05624E1FB1}"/>
                </a:ext>
              </a:extLst>
            </p:cNvPr>
            <p:cNvSpPr>
              <a:spLocks/>
            </p:cNvSpPr>
            <p:nvPr/>
          </p:nvSpPr>
          <p:spPr bwMode="auto">
            <a:xfrm>
              <a:off x="1256" y="3280"/>
              <a:ext cx="295" cy="392"/>
            </a:xfrm>
            <a:custGeom>
              <a:avLst/>
              <a:gdLst>
                <a:gd name="T0" fmla="*/ 17 w 726"/>
                <a:gd name="T1" fmla="*/ 0 h 945"/>
                <a:gd name="T2" fmla="*/ 16 w 726"/>
                <a:gd name="T3" fmla="*/ 6 h 945"/>
                <a:gd name="T4" fmla="*/ 14 w 726"/>
                <a:gd name="T5" fmla="*/ 10 h 945"/>
                <a:gd name="T6" fmla="*/ 12 w 726"/>
                <a:gd name="T7" fmla="*/ 15 h 945"/>
                <a:gd name="T8" fmla="*/ 9 w 726"/>
                <a:gd name="T9" fmla="*/ 16 h 945"/>
                <a:gd name="T10" fmla="*/ 9 w 726"/>
                <a:gd name="T11" fmla="*/ 18 h 945"/>
                <a:gd name="T12" fmla="*/ 5 w 726"/>
                <a:gd name="T13" fmla="*/ 24 h 945"/>
                <a:gd name="T14" fmla="*/ 0 w 726"/>
                <a:gd name="T15" fmla="*/ 28 h 945"/>
                <a:gd name="T16" fmla="*/ 6 w 726"/>
                <a:gd name="T17" fmla="*/ 24 h 945"/>
                <a:gd name="T18" fmla="*/ 10 w 726"/>
                <a:gd name="T19" fmla="*/ 17 h 945"/>
                <a:gd name="T20" fmla="*/ 11 w 726"/>
                <a:gd name="T21" fmla="*/ 21 h 945"/>
                <a:gd name="T22" fmla="*/ 14 w 726"/>
                <a:gd name="T23" fmla="*/ 24 h 945"/>
                <a:gd name="T24" fmla="*/ 18 w 726"/>
                <a:gd name="T25" fmla="*/ 26 h 945"/>
                <a:gd name="T26" fmla="*/ 20 w 726"/>
                <a:gd name="T27" fmla="*/ 24 h 945"/>
                <a:gd name="T28" fmla="*/ 20 w 726"/>
                <a:gd name="T29" fmla="*/ 22 h 945"/>
                <a:gd name="T30" fmla="*/ 17 w 726"/>
                <a:gd name="T31" fmla="*/ 23 h 945"/>
                <a:gd name="T32" fmla="*/ 17 w 726"/>
                <a:gd name="T33" fmla="*/ 21 h 945"/>
                <a:gd name="T34" fmla="*/ 15 w 726"/>
                <a:gd name="T35" fmla="*/ 21 h 945"/>
                <a:gd name="T36" fmla="*/ 16 w 726"/>
                <a:gd name="T37" fmla="*/ 17 h 945"/>
                <a:gd name="T38" fmla="*/ 16 w 726"/>
                <a:gd name="T39" fmla="*/ 10 h 945"/>
                <a:gd name="T40" fmla="*/ 17 w 726"/>
                <a:gd name="T41" fmla="*/ 0 h 945"/>
                <a:gd name="T42" fmla="*/ 17 w 726"/>
                <a:gd name="T43" fmla="*/ 0 h 945"/>
                <a:gd name="T44" fmla="*/ 17 w 726"/>
                <a:gd name="T45" fmla="*/ 0 h 94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26"/>
                <a:gd name="T70" fmla="*/ 0 h 945"/>
                <a:gd name="T71" fmla="*/ 726 w 726"/>
                <a:gd name="T72" fmla="*/ 945 h 94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26" h="945">
                  <a:moveTo>
                    <a:pt x="624" y="11"/>
                  </a:moveTo>
                  <a:lnTo>
                    <a:pt x="586" y="196"/>
                  </a:lnTo>
                  <a:lnTo>
                    <a:pt x="527" y="356"/>
                  </a:lnTo>
                  <a:lnTo>
                    <a:pt x="439" y="487"/>
                  </a:lnTo>
                  <a:lnTo>
                    <a:pt x="329" y="546"/>
                  </a:lnTo>
                  <a:lnTo>
                    <a:pt x="329" y="599"/>
                  </a:lnTo>
                  <a:lnTo>
                    <a:pt x="181" y="804"/>
                  </a:lnTo>
                  <a:lnTo>
                    <a:pt x="0" y="945"/>
                  </a:lnTo>
                  <a:lnTo>
                    <a:pt x="232" y="797"/>
                  </a:lnTo>
                  <a:lnTo>
                    <a:pt x="373" y="588"/>
                  </a:lnTo>
                  <a:lnTo>
                    <a:pt x="413" y="705"/>
                  </a:lnTo>
                  <a:lnTo>
                    <a:pt x="523" y="797"/>
                  </a:lnTo>
                  <a:lnTo>
                    <a:pt x="656" y="875"/>
                  </a:lnTo>
                  <a:lnTo>
                    <a:pt x="726" y="808"/>
                  </a:lnTo>
                  <a:lnTo>
                    <a:pt x="711" y="728"/>
                  </a:lnTo>
                  <a:lnTo>
                    <a:pt x="648" y="783"/>
                  </a:lnTo>
                  <a:lnTo>
                    <a:pt x="633" y="702"/>
                  </a:lnTo>
                  <a:lnTo>
                    <a:pt x="553" y="724"/>
                  </a:lnTo>
                  <a:lnTo>
                    <a:pt x="580" y="561"/>
                  </a:lnTo>
                  <a:lnTo>
                    <a:pt x="580" y="321"/>
                  </a:lnTo>
                  <a:lnTo>
                    <a:pt x="645" y="0"/>
                  </a:lnTo>
                  <a:lnTo>
                    <a:pt x="624"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22" name="Freeform 128">
              <a:extLst>
                <a:ext uri="{FF2B5EF4-FFF2-40B4-BE49-F238E27FC236}">
                  <a16:creationId xmlns:a16="http://schemas.microsoft.com/office/drawing/2014/main" id="{FEC5A116-9E02-EFB6-C0BF-26CD3FE56148}"/>
                </a:ext>
              </a:extLst>
            </p:cNvPr>
            <p:cNvSpPr>
              <a:spLocks/>
            </p:cNvSpPr>
            <p:nvPr/>
          </p:nvSpPr>
          <p:spPr bwMode="auto">
            <a:xfrm>
              <a:off x="1425" y="2932"/>
              <a:ext cx="182" cy="660"/>
            </a:xfrm>
            <a:custGeom>
              <a:avLst/>
              <a:gdLst>
                <a:gd name="T0" fmla="*/ 0 w 446"/>
                <a:gd name="T1" fmla="*/ 0 h 1585"/>
                <a:gd name="T2" fmla="*/ 6 w 446"/>
                <a:gd name="T3" fmla="*/ 4 h 1585"/>
                <a:gd name="T4" fmla="*/ 10 w 446"/>
                <a:gd name="T5" fmla="*/ 11 h 1585"/>
                <a:gd name="T6" fmla="*/ 12 w 446"/>
                <a:gd name="T7" fmla="*/ 36 h 1585"/>
                <a:gd name="T8" fmla="*/ 12 w 446"/>
                <a:gd name="T9" fmla="*/ 40 h 1585"/>
                <a:gd name="T10" fmla="*/ 10 w 446"/>
                <a:gd name="T11" fmla="*/ 48 h 1585"/>
                <a:gd name="T12" fmla="*/ 11 w 446"/>
                <a:gd name="T13" fmla="*/ 40 h 1585"/>
                <a:gd name="T14" fmla="*/ 11 w 446"/>
                <a:gd name="T15" fmla="*/ 30 h 1585"/>
                <a:gd name="T16" fmla="*/ 9 w 446"/>
                <a:gd name="T17" fmla="*/ 12 h 1585"/>
                <a:gd name="T18" fmla="*/ 7 w 446"/>
                <a:gd name="T19" fmla="*/ 7 h 1585"/>
                <a:gd name="T20" fmla="*/ 3 w 446"/>
                <a:gd name="T21" fmla="*/ 2 h 1585"/>
                <a:gd name="T22" fmla="*/ 0 w 446"/>
                <a:gd name="T23" fmla="*/ 0 h 1585"/>
                <a:gd name="T24" fmla="*/ 0 w 446"/>
                <a:gd name="T25" fmla="*/ 0 h 158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6"/>
                <a:gd name="T40" fmla="*/ 0 h 1585"/>
                <a:gd name="T41" fmla="*/ 446 w 446"/>
                <a:gd name="T42" fmla="*/ 1585 h 158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6" h="1585">
                  <a:moveTo>
                    <a:pt x="0" y="0"/>
                  </a:moveTo>
                  <a:lnTo>
                    <a:pt x="216" y="125"/>
                  </a:lnTo>
                  <a:lnTo>
                    <a:pt x="368" y="361"/>
                  </a:lnTo>
                  <a:lnTo>
                    <a:pt x="446" y="1212"/>
                  </a:lnTo>
                  <a:lnTo>
                    <a:pt x="439" y="1346"/>
                  </a:lnTo>
                  <a:lnTo>
                    <a:pt x="351" y="1585"/>
                  </a:lnTo>
                  <a:lnTo>
                    <a:pt x="395" y="1309"/>
                  </a:lnTo>
                  <a:lnTo>
                    <a:pt x="399" y="1013"/>
                  </a:lnTo>
                  <a:lnTo>
                    <a:pt x="325" y="420"/>
                  </a:lnTo>
                  <a:lnTo>
                    <a:pt x="258" y="239"/>
                  </a:lnTo>
                  <a:lnTo>
                    <a:pt x="110" y="8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23" name="Freeform 129">
              <a:extLst>
                <a:ext uri="{FF2B5EF4-FFF2-40B4-BE49-F238E27FC236}">
                  <a16:creationId xmlns:a16="http://schemas.microsoft.com/office/drawing/2014/main" id="{A3C225FD-64D6-B7C8-D133-DFDFC3A9D37D}"/>
                </a:ext>
              </a:extLst>
            </p:cNvPr>
            <p:cNvSpPr>
              <a:spLocks/>
            </p:cNvSpPr>
            <p:nvPr/>
          </p:nvSpPr>
          <p:spPr bwMode="auto">
            <a:xfrm>
              <a:off x="543" y="3481"/>
              <a:ext cx="530" cy="692"/>
            </a:xfrm>
            <a:custGeom>
              <a:avLst/>
              <a:gdLst>
                <a:gd name="T0" fmla="*/ 36 w 1302"/>
                <a:gd name="T1" fmla="*/ 0 h 1663"/>
                <a:gd name="T2" fmla="*/ 31 w 1302"/>
                <a:gd name="T3" fmla="*/ 5 h 1663"/>
                <a:gd name="T4" fmla="*/ 26 w 1302"/>
                <a:gd name="T5" fmla="*/ 11 h 1663"/>
                <a:gd name="T6" fmla="*/ 29 w 1302"/>
                <a:gd name="T7" fmla="*/ 5 h 1663"/>
                <a:gd name="T8" fmla="*/ 24 w 1302"/>
                <a:gd name="T9" fmla="*/ 6 h 1663"/>
                <a:gd name="T10" fmla="*/ 17 w 1302"/>
                <a:gd name="T11" fmla="*/ 5 h 1663"/>
                <a:gd name="T12" fmla="*/ 13 w 1302"/>
                <a:gd name="T13" fmla="*/ 8 h 1663"/>
                <a:gd name="T14" fmla="*/ 7 w 1302"/>
                <a:gd name="T15" fmla="*/ 24 h 1663"/>
                <a:gd name="T16" fmla="*/ 13 w 1302"/>
                <a:gd name="T17" fmla="*/ 39 h 1663"/>
                <a:gd name="T18" fmla="*/ 7 w 1302"/>
                <a:gd name="T19" fmla="*/ 34 h 1663"/>
                <a:gd name="T20" fmla="*/ 4 w 1302"/>
                <a:gd name="T21" fmla="*/ 42 h 1663"/>
                <a:gd name="T22" fmla="*/ 14 w 1302"/>
                <a:gd name="T23" fmla="*/ 43 h 1663"/>
                <a:gd name="T24" fmla="*/ 21 w 1302"/>
                <a:gd name="T25" fmla="*/ 46 h 1663"/>
                <a:gd name="T26" fmla="*/ 13 w 1302"/>
                <a:gd name="T27" fmla="*/ 45 h 1663"/>
                <a:gd name="T28" fmla="*/ 1 w 1302"/>
                <a:gd name="T29" fmla="*/ 50 h 1663"/>
                <a:gd name="T30" fmla="*/ 0 w 1302"/>
                <a:gd name="T31" fmla="*/ 50 h 1663"/>
                <a:gd name="T32" fmla="*/ 1 w 1302"/>
                <a:gd name="T33" fmla="*/ 44 h 1663"/>
                <a:gd name="T34" fmla="*/ 4 w 1302"/>
                <a:gd name="T35" fmla="*/ 37 h 1663"/>
                <a:gd name="T36" fmla="*/ 5 w 1302"/>
                <a:gd name="T37" fmla="*/ 30 h 1663"/>
                <a:gd name="T38" fmla="*/ 5 w 1302"/>
                <a:gd name="T39" fmla="*/ 23 h 1663"/>
                <a:gd name="T40" fmla="*/ 13 w 1302"/>
                <a:gd name="T41" fmla="*/ 6 h 1663"/>
                <a:gd name="T42" fmla="*/ 18 w 1302"/>
                <a:gd name="T43" fmla="*/ 3 h 1663"/>
                <a:gd name="T44" fmla="*/ 28 w 1302"/>
                <a:gd name="T45" fmla="*/ 3 h 1663"/>
                <a:gd name="T46" fmla="*/ 36 w 1302"/>
                <a:gd name="T47" fmla="*/ 0 h 1663"/>
                <a:gd name="T48" fmla="*/ 36 w 1302"/>
                <a:gd name="T49" fmla="*/ 0 h 16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302"/>
                <a:gd name="T76" fmla="*/ 0 h 1663"/>
                <a:gd name="T77" fmla="*/ 1302 w 1302"/>
                <a:gd name="T78" fmla="*/ 1663 h 16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302" h="1663">
                  <a:moveTo>
                    <a:pt x="1302" y="0"/>
                  </a:moveTo>
                  <a:lnTo>
                    <a:pt x="1133" y="152"/>
                  </a:lnTo>
                  <a:lnTo>
                    <a:pt x="968" y="365"/>
                  </a:lnTo>
                  <a:lnTo>
                    <a:pt x="1072" y="161"/>
                  </a:lnTo>
                  <a:lnTo>
                    <a:pt x="865" y="199"/>
                  </a:lnTo>
                  <a:lnTo>
                    <a:pt x="616" y="180"/>
                  </a:lnTo>
                  <a:lnTo>
                    <a:pt x="483" y="277"/>
                  </a:lnTo>
                  <a:lnTo>
                    <a:pt x="253" y="789"/>
                  </a:lnTo>
                  <a:lnTo>
                    <a:pt x="451" y="1293"/>
                  </a:lnTo>
                  <a:lnTo>
                    <a:pt x="266" y="1127"/>
                  </a:lnTo>
                  <a:lnTo>
                    <a:pt x="127" y="1416"/>
                  </a:lnTo>
                  <a:lnTo>
                    <a:pt x="502" y="1445"/>
                  </a:lnTo>
                  <a:lnTo>
                    <a:pt x="755" y="1542"/>
                  </a:lnTo>
                  <a:lnTo>
                    <a:pt x="460" y="1513"/>
                  </a:lnTo>
                  <a:lnTo>
                    <a:pt x="49" y="1663"/>
                  </a:lnTo>
                  <a:lnTo>
                    <a:pt x="0" y="1663"/>
                  </a:lnTo>
                  <a:lnTo>
                    <a:pt x="36" y="1468"/>
                  </a:lnTo>
                  <a:lnTo>
                    <a:pt x="133" y="1228"/>
                  </a:lnTo>
                  <a:lnTo>
                    <a:pt x="202" y="1011"/>
                  </a:lnTo>
                  <a:lnTo>
                    <a:pt x="188" y="779"/>
                  </a:lnTo>
                  <a:lnTo>
                    <a:pt x="451" y="213"/>
                  </a:lnTo>
                  <a:lnTo>
                    <a:pt x="664" y="112"/>
                  </a:lnTo>
                  <a:lnTo>
                    <a:pt x="1013" y="106"/>
                  </a:lnTo>
                  <a:lnTo>
                    <a:pt x="130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24" name="Freeform 130">
              <a:extLst>
                <a:ext uri="{FF2B5EF4-FFF2-40B4-BE49-F238E27FC236}">
                  <a16:creationId xmlns:a16="http://schemas.microsoft.com/office/drawing/2014/main" id="{9F0FC120-2D9B-376F-E476-52F971BDC52C}"/>
                </a:ext>
              </a:extLst>
            </p:cNvPr>
            <p:cNvSpPr>
              <a:spLocks/>
            </p:cNvSpPr>
            <p:nvPr/>
          </p:nvSpPr>
          <p:spPr bwMode="auto">
            <a:xfrm>
              <a:off x="794" y="3856"/>
              <a:ext cx="56" cy="264"/>
            </a:xfrm>
            <a:custGeom>
              <a:avLst/>
              <a:gdLst>
                <a:gd name="T0" fmla="*/ 4 w 139"/>
                <a:gd name="T1" fmla="*/ 19 h 637"/>
                <a:gd name="T2" fmla="*/ 0 w 139"/>
                <a:gd name="T3" fmla="*/ 0 h 637"/>
                <a:gd name="T4" fmla="*/ 1 w 139"/>
                <a:gd name="T5" fmla="*/ 18 h 637"/>
                <a:gd name="T6" fmla="*/ 4 w 139"/>
                <a:gd name="T7" fmla="*/ 19 h 637"/>
                <a:gd name="T8" fmla="*/ 4 w 139"/>
                <a:gd name="T9" fmla="*/ 19 h 637"/>
                <a:gd name="T10" fmla="*/ 0 60000 65536"/>
                <a:gd name="T11" fmla="*/ 0 60000 65536"/>
                <a:gd name="T12" fmla="*/ 0 60000 65536"/>
                <a:gd name="T13" fmla="*/ 0 60000 65536"/>
                <a:gd name="T14" fmla="*/ 0 60000 65536"/>
                <a:gd name="T15" fmla="*/ 0 w 139"/>
                <a:gd name="T16" fmla="*/ 0 h 637"/>
                <a:gd name="T17" fmla="*/ 139 w 139"/>
                <a:gd name="T18" fmla="*/ 637 h 637"/>
              </a:gdLst>
              <a:ahLst/>
              <a:cxnLst>
                <a:cxn ang="T10">
                  <a:pos x="T0" y="T1"/>
                </a:cxn>
                <a:cxn ang="T11">
                  <a:pos x="T2" y="T3"/>
                </a:cxn>
                <a:cxn ang="T12">
                  <a:pos x="T4" y="T5"/>
                </a:cxn>
                <a:cxn ang="T13">
                  <a:pos x="T6" y="T7"/>
                </a:cxn>
                <a:cxn ang="T14">
                  <a:pos x="T8" y="T9"/>
                </a:cxn>
              </a:cxnLst>
              <a:rect l="T15" t="T16" r="T17" b="T18"/>
              <a:pathLst>
                <a:path w="139" h="637">
                  <a:moveTo>
                    <a:pt x="139" y="637"/>
                  </a:moveTo>
                  <a:lnTo>
                    <a:pt x="0" y="0"/>
                  </a:lnTo>
                  <a:lnTo>
                    <a:pt x="29" y="608"/>
                  </a:lnTo>
                  <a:lnTo>
                    <a:pt x="139" y="6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25" name="Freeform 131">
              <a:extLst>
                <a:ext uri="{FF2B5EF4-FFF2-40B4-BE49-F238E27FC236}">
                  <a16:creationId xmlns:a16="http://schemas.microsoft.com/office/drawing/2014/main" id="{C5B93F99-650B-130F-DC9D-EA1BE1521893}"/>
                </a:ext>
              </a:extLst>
            </p:cNvPr>
            <p:cNvSpPr>
              <a:spLocks/>
            </p:cNvSpPr>
            <p:nvPr/>
          </p:nvSpPr>
          <p:spPr bwMode="auto">
            <a:xfrm>
              <a:off x="749" y="4040"/>
              <a:ext cx="374" cy="133"/>
            </a:xfrm>
            <a:custGeom>
              <a:avLst/>
              <a:gdLst>
                <a:gd name="T0" fmla="*/ 0 w 918"/>
                <a:gd name="T1" fmla="*/ 7 h 319"/>
                <a:gd name="T2" fmla="*/ 19 w 918"/>
                <a:gd name="T3" fmla="*/ 2 h 319"/>
                <a:gd name="T4" fmla="*/ 20 w 918"/>
                <a:gd name="T5" fmla="*/ 3 h 319"/>
                <a:gd name="T6" fmla="*/ 25 w 918"/>
                <a:gd name="T7" fmla="*/ 0 h 319"/>
                <a:gd name="T8" fmla="*/ 25 w 918"/>
                <a:gd name="T9" fmla="*/ 2 h 319"/>
                <a:gd name="T10" fmla="*/ 20 w 918"/>
                <a:gd name="T11" fmla="*/ 5 h 319"/>
                <a:gd name="T12" fmla="*/ 17 w 918"/>
                <a:gd name="T13" fmla="*/ 10 h 319"/>
                <a:gd name="T14" fmla="*/ 17 w 918"/>
                <a:gd name="T15" fmla="*/ 7 h 319"/>
                <a:gd name="T16" fmla="*/ 18 w 918"/>
                <a:gd name="T17" fmla="*/ 3 h 319"/>
                <a:gd name="T18" fmla="*/ 16 w 918"/>
                <a:gd name="T19" fmla="*/ 4 h 319"/>
                <a:gd name="T20" fmla="*/ 14 w 918"/>
                <a:gd name="T21" fmla="*/ 8 h 319"/>
                <a:gd name="T22" fmla="*/ 14 w 918"/>
                <a:gd name="T23" fmla="*/ 10 h 319"/>
                <a:gd name="T24" fmla="*/ 13 w 918"/>
                <a:gd name="T25" fmla="*/ 10 h 319"/>
                <a:gd name="T26" fmla="*/ 13 w 918"/>
                <a:gd name="T27" fmla="*/ 7 h 319"/>
                <a:gd name="T28" fmla="*/ 14 w 918"/>
                <a:gd name="T29" fmla="*/ 4 h 319"/>
                <a:gd name="T30" fmla="*/ 7 w 918"/>
                <a:gd name="T31" fmla="*/ 7 h 319"/>
                <a:gd name="T32" fmla="*/ 0 w 918"/>
                <a:gd name="T33" fmla="*/ 7 h 319"/>
                <a:gd name="T34" fmla="*/ 0 w 918"/>
                <a:gd name="T35" fmla="*/ 7 h 3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18"/>
                <a:gd name="T55" fmla="*/ 0 h 319"/>
                <a:gd name="T56" fmla="*/ 918 w 918"/>
                <a:gd name="T57" fmla="*/ 319 h 3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18" h="319">
                  <a:moveTo>
                    <a:pt x="0" y="226"/>
                  </a:moveTo>
                  <a:lnTo>
                    <a:pt x="682" y="65"/>
                  </a:lnTo>
                  <a:lnTo>
                    <a:pt x="737" y="87"/>
                  </a:lnTo>
                  <a:lnTo>
                    <a:pt x="918" y="0"/>
                  </a:lnTo>
                  <a:lnTo>
                    <a:pt x="903" y="59"/>
                  </a:lnTo>
                  <a:lnTo>
                    <a:pt x="709" y="152"/>
                  </a:lnTo>
                  <a:lnTo>
                    <a:pt x="621" y="319"/>
                  </a:lnTo>
                  <a:lnTo>
                    <a:pt x="621" y="230"/>
                  </a:lnTo>
                  <a:lnTo>
                    <a:pt x="669" y="105"/>
                  </a:lnTo>
                  <a:lnTo>
                    <a:pt x="582" y="137"/>
                  </a:lnTo>
                  <a:lnTo>
                    <a:pt x="521" y="243"/>
                  </a:lnTo>
                  <a:lnTo>
                    <a:pt x="502" y="319"/>
                  </a:lnTo>
                  <a:lnTo>
                    <a:pt x="466" y="319"/>
                  </a:lnTo>
                  <a:lnTo>
                    <a:pt x="475" y="230"/>
                  </a:lnTo>
                  <a:lnTo>
                    <a:pt x="502" y="143"/>
                  </a:lnTo>
                  <a:lnTo>
                    <a:pt x="235" y="217"/>
                  </a:lnTo>
                  <a:lnTo>
                    <a:pt x="0" y="2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26" name="Freeform 132">
              <a:extLst>
                <a:ext uri="{FF2B5EF4-FFF2-40B4-BE49-F238E27FC236}">
                  <a16:creationId xmlns:a16="http://schemas.microsoft.com/office/drawing/2014/main" id="{EBB4B3E2-A58C-A466-8280-F805E5E99E99}"/>
                </a:ext>
              </a:extLst>
            </p:cNvPr>
            <p:cNvSpPr>
              <a:spLocks/>
            </p:cNvSpPr>
            <p:nvPr/>
          </p:nvSpPr>
          <p:spPr bwMode="auto">
            <a:xfrm>
              <a:off x="1230" y="3828"/>
              <a:ext cx="112" cy="185"/>
            </a:xfrm>
            <a:custGeom>
              <a:avLst/>
              <a:gdLst>
                <a:gd name="T0" fmla="*/ 7 w 276"/>
                <a:gd name="T1" fmla="*/ 13 h 445"/>
                <a:gd name="T2" fmla="*/ 2 w 276"/>
                <a:gd name="T3" fmla="*/ 0 h 445"/>
                <a:gd name="T4" fmla="*/ 1 w 276"/>
                <a:gd name="T5" fmla="*/ 0 h 445"/>
                <a:gd name="T6" fmla="*/ 0 w 276"/>
                <a:gd name="T7" fmla="*/ 1 h 445"/>
                <a:gd name="T8" fmla="*/ 0 w 276"/>
                <a:gd name="T9" fmla="*/ 2 h 445"/>
                <a:gd name="T10" fmla="*/ 4 w 276"/>
                <a:gd name="T11" fmla="*/ 11 h 445"/>
                <a:gd name="T12" fmla="*/ 5 w 276"/>
                <a:gd name="T13" fmla="*/ 12 h 445"/>
                <a:gd name="T14" fmla="*/ 1 w 276"/>
                <a:gd name="T15" fmla="*/ 1 h 445"/>
                <a:gd name="T16" fmla="*/ 2 w 276"/>
                <a:gd name="T17" fmla="*/ 2 h 445"/>
                <a:gd name="T18" fmla="*/ 6 w 276"/>
                <a:gd name="T19" fmla="*/ 12 h 445"/>
                <a:gd name="T20" fmla="*/ 7 w 276"/>
                <a:gd name="T21" fmla="*/ 13 h 445"/>
                <a:gd name="T22" fmla="*/ 7 w 276"/>
                <a:gd name="T23" fmla="*/ 13 h 4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76"/>
                <a:gd name="T37" fmla="*/ 0 h 445"/>
                <a:gd name="T38" fmla="*/ 276 w 276"/>
                <a:gd name="T39" fmla="*/ 445 h 44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76" h="445">
                  <a:moveTo>
                    <a:pt x="276" y="445"/>
                  </a:moveTo>
                  <a:lnTo>
                    <a:pt x="59" y="6"/>
                  </a:lnTo>
                  <a:lnTo>
                    <a:pt x="23" y="0"/>
                  </a:lnTo>
                  <a:lnTo>
                    <a:pt x="0" y="25"/>
                  </a:lnTo>
                  <a:lnTo>
                    <a:pt x="4" y="67"/>
                  </a:lnTo>
                  <a:lnTo>
                    <a:pt x="133" y="362"/>
                  </a:lnTo>
                  <a:lnTo>
                    <a:pt x="179" y="384"/>
                  </a:lnTo>
                  <a:lnTo>
                    <a:pt x="27" y="38"/>
                  </a:lnTo>
                  <a:lnTo>
                    <a:pt x="59" y="61"/>
                  </a:lnTo>
                  <a:lnTo>
                    <a:pt x="225" y="398"/>
                  </a:lnTo>
                  <a:lnTo>
                    <a:pt x="276" y="4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27" name="Freeform 133">
              <a:extLst>
                <a:ext uri="{FF2B5EF4-FFF2-40B4-BE49-F238E27FC236}">
                  <a16:creationId xmlns:a16="http://schemas.microsoft.com/office/drawing/2014/main" id="{E7E2E7C3-4A27-291F-F0F4-C28501FBC291}"/>
                </a:ext>
              </a:extLst>
            </p:cNvPr>
            <p:cNvSpPr>
              <a:spLocks/>
            </p:cNvSpPr>
            <p:nvPr/>
          </p:nvSpPr>
          <p:spPr bwMode="auto">
            <a:xfrm>
              <a:off x="1067" y="3925"/>
              <a:ext cx="699" cy="248"/>
            </a:xfrm>
            <a:custGeom>
              <a:avLst/>
              <a:gdLst>
                <a:gd name="T0" fmla="*/ 0 w 1719"/>
                <a:gd name="T1" fmla="*/ 18 h 597"/>
                <a:gd name="T2" fmla="*/ 4 w 1719"/>
                <a:gd name="T3" fmla="*/ 5 h 597"/>
                <a:gd name="T4" fmla="*/ 9 w 1719"/>
                <a:gd name="T5" fmla="*/ 5 h 597"/>
                <a:gd name="T6" fmla="*/ 24 w 1719"/>
                <a:gd name="T7" fmla="*/ 10 h 597"/>
                <a:gd name="T8" fmla="*/ 33 w 1719"/>
                <a:gd name="T9" fmla="*/ 10 h 597"/>
                <a:gd name="T10" fmla="*/ 36 w 1719"/>
                <a:gd name="T11" fmla="*/ 10 h 597"/>
                <a:gd name="T12" fmla="*/ 34 w 1719"/>
                <a:gd name="T13" fmla="*/ 7 h 597"/>
                <a:gd name="T14" fmla="*/ 34 w 1719"/>
                <a:gd name="T15" fmla="*/ 4 h 597"/>
                <a:gd name="T16" fmla="*/ 38 w 1719"/>
                <a:gd name="T17" fmla="*/ 0 h 597"/>
                <a:gd name="T18" fmla="*/ 44 w 1719"/>
                <a:gd name="T19" fmla="*/ 0 h 597"/>
                <a:gd name="T20" fmla="*/ 47 w 1719"/>
                <a:gd name="T21" fmla="*/ 3 h 597"/>
                <a:gd name="T22" fmla="*/ 46 w 1719"/>
                <a:gd name="T23" fmla="*/ 8 h 597"/>
                <a:gd name="T24" fmla="*/ 42 w 1719"/>
                <a:gd name="T25" fmla="*/ 18 h 597"/>
                <a:gd name="T26" fmla="*/ 40 w 1719"/>
                <a:gd name="T27" fmla="*/ 18 h 597"/>
                <a:gd name="T28" fmla="*/ 44 w 1719"/>
                <a:gd name="T29" fmla="*/ 10 h 597"/>
                <a:gd name="T30" fmla="*/ 38 w 1719"/>
                <a:gd name="T31" fmla="*/ 13 h 597"/>
                <a:gd name="T32" fmla="*/ 31 w 1719"/>
                <a:gd name="T33" fmla="*/ 15 h 597"/>
                <a:gd name="T34" fmla="*/ 25 w 1719"/>
                <a:gd name="T35" fmla="*/ 18 h 597"/>
                <a:gd name="T36" fmla="*/ 21 w 1719"/>
                <a:gd name="T37" fmla="*/ 18 h 597"/>
                <a:gd name="T38" fmla="*/ 29 w 1719"/>
                <a:gd name="T39" fmla="*/ 15 h 597"/>
                <a:gd name="T40" fmla="*/ 38 w 1719"/>
                <a:gd name="T41" fmla="*/ 12 h 597"/>
                <a:gd name="T42" fmla="*/ 44 w 1719"/>
                <a:gd name="T43" fmla="*/ 9 h 597"/>
                <a:gd name="T44" fmla="*/ 44 w 1719"/>
                <a:gd name="T45" fmla="*/ 2 h 597"/>
                <a:gd name="T46" fmla="*/ 39 w 1719"/>
                <a:gd name="T47" fmla="*/ 1 h 597"/>
                <a:gd name="T48" fmla="*/ 35 w 1719"/>
                <a:gd name="T49" fmla="*/ 4 h 597"/>
                <a:gd name="T50" fmla="*/ 38 w 1719"/>
                <a:gd name="T51" fmla="*/ 10 h 597"/>
                <a:gd name="T52" fmla="*/ 33 w 1719"/>
                <a:gd name="T53" fmla="*/ 11 h 597"/>
                <a:gd name="T54" fmla="*/ 26 w 1719"/>
                <a:gd name="T55" fmla="*/ 11 h 597"/>
                <a:gd name="T56" fmla="*/ 20 w 1719"/>
                <a:gd name="T57" fmla="*/ 9 h 597"/>
                <a:gd name="T58" fmla="*/ 9 w 1719"/>
                <a:gd name="T59" fmla="*/ 7 h 597"/>
                <a:gd name="T60" fmla="*/ 5 w 1719"/>
                <a:gd name="T61" fmla="*/ 7 h 597"/>
                <a:gd name="T62" fmla="*/ 2 w 1719"/>
                <a:gd name="T63" fmla="*/ 18 h 597"/>
                <a:gd name="T64" fmla="*/ 0 w 1719"/>
                <a:gd name="T65" fmla="*/ 18 h 597"/>
                <a:gd name="T66" fmla="*/ 0 w 1719"/>
                <a:gd name="T67" fmla="*/ 18 h 59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19"/>
                <a:gd name="T103" fmla="*/ 0 h 597"/>
                <a:gd name="T104" fmla="*/ 1719 w 1719"/>
                <a:gd name="T105" fmla="*/ 597 h 59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19" h="597">
                  <a:moveTo>
                    <a:pt x="0" y="597"/>
                  </a:moveTo>
                  <a:lnTo>
                    <a:pt x="147" y="175"/>
                  </a:lnTo>
                  <a:lnTo>
                    <a:pt x="308" y="175"/>
                  </a:lnTo>
                  <a:lnTo>
                    <a:pt x="858" y="318"/>
                  </a:lnTo>
                  <a:lnTo>
                    <a:pt x="1198" y="337"/>
                  </a:lnTo>
                  <a:lnTo>
                    <a:pt x="1324" y="318"/>
                  </a:lnTo>
                  <a:lnTo>
                    <a:pt x="1230" y="255"/>
                  </a:lnTo>
                  <a:lnTo>
                    <a:pt x="1230" y="124"/>
                  </a:lnTo>
                  <a:lnTo>
                    <a:pt x="1405" y="0"/>
                  </a:lnTo>
                  <a:lnTo>
                    <a:pt x="1609" y="4"/>
                  </a:lnTo>
                  <a:lnTo>
                    <a:pt x="1719" y="107"/>
                  </a:lnTo>
                  <a:lnTo>
                    <a:pt x="1677" y="272"/>
                  </a:lnTo>
                  <a:lnTo>
                    <a:pt x="1531" y="597"/>
                  </a:lnTo>
                  <a:lnTo>
                    <a:pt x="1451" y="597"/>
                  </a:lnTo>
                  <a:lnTo>
                    <a:pt x="1603" y="343"/>
                  </a:lnTo>
                  <a:lnTo>
                    <a:pt x="1379" y="440"/>
                  </a:lnTo>
                  <a:lnTo>
                    <a:pt x="1143" y="499"/>
                  </a:lnTo>
                  <a:lnTo>
                    <a:pt x="922" y="597"/>
                  </a:lnTo>
                  <a:lnTo>
                    <a:pt x="780" y="597"/>
                  </a:lnTo>
                  <a:lnTo>
                    <a:pt x="1059" y="489"/>
                  </a:lnTo>
                  <a:lnTo>
                    <a:pt x="1396" y="398"/>
                  </a:lnTo>
                  <a:lnTo>
                    <a:pt x="1586" y="301"/>
                  </a:lnTo>
                  <a:lnTo>
                    <a:pt x="1609" y="52"/>
                  </a:lnTo>
                  <a:lnTo>
                    <a:pt x="1415" y="33"/>
                  </a:lnTo>
                  <a:lnTo>
                    <a:pt x="1299" y="133"/>
                  </a:lnTo>
                  <a:lnTo>
                    <a:pt x="1382" y="327"/>
                  </a:lnTo>
                  <a:lnTo>
                    <a:pt x="1185" y="369"/>
                  </a:lnTo>
                  <a:lnTo>
                    <a:pt x="932" y="360"/>
                  </a:lnTo>
                  <a:lnTo>
                    <a:pt x="706" y="301"/>
                  </a:lnTo>
                  <a:lnTo>
                    <a:pt x="308" y="230"/>
                  </a:lnTo>
                  <a:lnTo>
                    <a:pt x="194" y="227"/>
                  </a:lnTo>
                  <a:lnTo>
                    <a:pt x="52" y="597"/>
                  </a:lnTo>
                  <a:lnTo>
                    <a:pt x="0" y="59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28" name="Freeform 134">
              <a:extLst>
                <a:ext uri="{FF2B5EF4-FFF2-40B4-BE49-F238E27FC236}">
                  <a16:creationId xmlns:a16="http://schemas.microsoft.com/office/drawing/2014/main" id="{487F7682-096C-9A95-ECB4-F822094A5B37}"/>
                </a:ext>
              </a:extLst>
            </p:cNvPr>
            <p:cNvSpPr>
              <a:spLocks/>
            </p:cNvSpPr>
            <p:nvPr/>
          </p:nvSpPr>
          <p:spPr bwMode="auto">
            <a:xfrm>
              <a:off x="1526" y="3975"/>
              <a:ext cx="40" cy="95"/>
            </a:xfrm>
            <a:custGeom>
              <a:avLst/>
              <a:gdLst>
                <a:gd name="T0" fmla="*/ 3 w 97"/>
                <a:gd name="T1" fmla="*/ 0 h 230"/>
                <a:gd name="T2" fmla="*/ 0 w 97"/>
                <a:gd name="T3" fmla="*/ 7 h 230"/>
                <a:gd name="T4" fmla="*/ 1 w 97"/>
                <a:gd name="T5" fmla="*/ 7 h 230"/>
                <a:gd name="T6" fmla="*/ 3 w 97"/>
                <a:gd name="T7" fmla="*/ 0 h 230"/>
                <a:gd name="T8" fmla="*/ 3 w 97"/>
                <a:gd name="T9" fmla="*/ 0 h 230"/>
                <a:gd name="T10" fmla="*/ 0 60000 65536"/>
                <a:gd name="T11" fmla="*/ 0 60000 65536"/>
                <a:gd name="T12" fmla="*/ 0 60000 65536"/>
                <a:gd name="T13" fmla="*/ 0 60000 65536"/>
                <a:gd name="T14" fmla="*/ 0 60000 65536"/>
                <a:gd name="T15" fmla="*/ 0 w 97"/>
                <a:gd name="T16" fmla="*/ 0 h 230"/>
                <a:gd name="T17" fmla="*/ 97 w 97"/>
                <a:gd name="T18" fmla="*/ 230 h 230"/>
              </a:gdLst>
              <a:ahLst/>
              <a:cxnLst>
                <a:cxn ang="T10">
                  <a:pos x="T0" y="T1"/>
                </a:cxn>
                <a:cxn ang="T11">
                  <a:pos x="T2" y="T3"/>
                </a:cxn>
                <a:cxn ang="T12">
                  <a:pos x="T4" y="T5"/>
                </a:cxn>
                <a:cxn ang="T13">
                  <a:pos x="T6" y="T7"/>
                </a:cxn>
                <a:cxn ang="T14">
                  <a:pos x="T8" y="T9"/>
                </a:cxn>
              </a:cxnLst>
              <a:rect l="T15" t="T16" r="T17" b="T18"/>
              <a:pathLst>
                <a:path w="97" h="230">
                  <a:moveTo>
                    <a:pt x="97" y="0"/>
                  </a:moveTo>
                  <a:lnTo>
                    <a:pt x="0" y="230"/>
                  </a:lnTo>
                  <a:lnTo>
                    <a:pt x="45" y="226"/>
                  </a:lnTo>
                  <a:lnTo>
                    <a:pt x="9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29" name="Freeform 135">
              <a:extLst>
                <a:ext uri="{FF2B5EF4-FFF2-40B4-BE49-F238E27FC236}">
                  <a16:creationId xmlns:a16="http://schemas.microsoft.com/office/drawing/2014/main" id="{3782DED4-03B3-F696-0424-67BFE4EBF4FA}"/>
                </a:ext>
              </a:extLst>
            </p:cNvPr>
            <p:cNvSpPr>
              <a:spLocks/>
            </p:cNvSpPr>
            <p:nvPr/>
          </p:nvSpPr>
          <p:spPr bwMode="auto">
            <a:xfrm>
              <a:off x="1598" y="4065"/>
              <a:ext cx="30" cy="39"/>
            </a:xfrm>
            <a:custGeom>
              <a:avLst/>
              <a:gdLst>
                <a:gd name="T0" fmla="*/ 2 w 74"/>
                <a:gd name="T1" fmla="*/ 0 h 97"/>
                <a:gd name="T2" fmla="*/ 2 w 74"/>
                <a:gd name="T3" fmla="*/ 2 h 97"/>
                <a:gd name="T4" fmla="*/ 0 w 74"/>
                <a:gd name="T5" fmla="*/ 2 h 97"/>
                <a:gd name="T6" fmla="*/ 2 w 74"/>
                <a:gd name="T7" fmla="*/ 0 h 97"/>
                <a:gd name="T8" fmla="*/ 2 w 74"/>
                <a:gd name="T9" fmla="*/ 0 h 97"/>
                <a:gd name="T10" fmla="*/ 0 60000 65536"/>
                <a:gd name="T11" fmla="*/ 0 60000 65536"/>
                <a:gd name="T12" fmla="*/ 0 60000 65536"/>
                <a:gd name="T13" fmla="*/ 0 60000 65536"/>
                <a:gd name="T14" fmla="*/ 0 60000 65536"/>
                <a:gd name="T15" fmla="*/ 0 w 74"/>
                <a:gd name="T16" fmla="*/ 0 h 97"/>
                <a:gd name="T17" fmla="*/ 74 w 74"/>
                <a:gd name="T18" fmla="*/ 97 h 97"/>
              </a:gdLst>
              <a:ahLst/>
              <a:cxnLst>
                <a:cxn ang="T10">
                  <a:pos x="T0" y="T1"/>
                </a:cxn>
                <a:cxn ang="T11">
                  <a:pos x="T2" y="T3"/>
                </a:cxn>
                <a:cxn ang="T12">
                  <a:pos x="T4" y="T5"/>
                </a:cxn>
                <a:cxn ang="T13">
                  <a:pos x="T6" y="T7"/>
                </a:cxn>
                <a:cxn ang="T14">
                  <a:pos x="T8" y="T9"/>
                </a:cxn>
              </a:cxnLst>
              <a:rect l="T15" t="T16" r="T17" b="T18"/>
              <a:pathLst>
                <a:path w="74" h="97">
                  <a:moveTo>
                    <a:pt x="74" y="0"/>
                  </a:moveTo>
                  <a:lnTo>
                    <a:pt x="55" y="74"/>
                  </a:lnTo>
                  <a:lnTo>
                    <a:pt x="0" y="97"/>
                  </a:lnTo>
                  <a:lnTo>
                    <a:pt x="7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30" name="Freeform 136">
              <a:extLst>
                <a:ext uri="{FF2B5EF4-FFF2-40B4-BE49-F238E27FC236}">
                  <a16:creationId xmlns:a16="http://schemas.microsoft.com/office/drawing/2014/main" id="{EB7577D9-4E06-B9BC-C7B8-E5C398A2AD9A}"/>
                </a:ext>
              </a:extLst>
            </p:cNvPr>
            <p:cNvSpPr>
              <a:spLocks/>
            </p:cNvSpPr>
            <p:nvPr/>
          </p:nvSpPr>
          <p:spPr bwMode="auto">
            <a:xfrm>
              <a:off x="1187" y="3961"/>
              <a:ext cx="197" cy="86"/>
            </a:xfrm>
            <a:custGeom>
              <a:avLst/>
              <a:gdLst>
                <a:gd name="T0" fmla="*/ 0 w 485"/>
                <a:gd name="T1" fmla="*/ 3 h 207"/>
                <a:gd name="T2" fmla="*/ 4 w 485"/>
                <a:gd name="T3" fmla="*/ 0 h 207"/>
                <a:gd name="T4" fmla="*/ 6 w 485"/>
                <a:gd name="T5" fmla="*/ 0 h 207"/>
                <a:gd name="T6" fmla="*/ 12 w 485"/>
                <a:gd name="T7" fmla="*/ 4 h 207"/>
                <a:gd name="T8" fmla="*/ 13 w 485"/>
                <a:gd name="T9" fmla="*/ 6 h 207"/>
                <a:gd name="T10" fmla="*/ 12 w 485"/>
                <a:gd name="T11" fmla="*/ 6 h 207"/>
                <a:gd name="T12" fmla="*/ 10 w 485"/>
                <a:gd name="T13" fmla="*/ 6 h 207"/>
                <a:gd name="T14" fmla="*/ 11 w 485"/>
                <a:gd name="T15" fmla="*/ 5 h 207"/>
                <a:gd name="T16" fmla="*/ 6 w 485"/>
                <a:gd name="T17" fmla="*/ 1 h 207"/>
                <a:gd name="T18" fmla="*/ 4 w 485"/>
                <a:gd name="T19" fmla="*/ 1 h 207"/>
                <a:gd name="T20" fmla="*/ 2 w 485"/>
                <a:gd name="T21" fmla="*/ 3 h 207"/>
                <a:gd name="T22" fmla="*/ 0 w 485"/>
                <a:gd name="T23" fmla="*/ 3 h 207"/>
                <a:gd name="T24" fmla="*/ 0 w 485"/>
                <a:gd name="T25" fmla="*/ 3 h 2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5"/>
                <a:gd name="T40" fmla="*/ 0 h 207"/>
                <a:gd name="T41" fmla="*/ 485 w 485"/>
                <a:gd name="T42" fmla="*/ 207 h 2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5" h="207">
                  <a:moveTo>
                    <a:pt x="0" y="106"/>
                  </a:moveTo>
                  <a:lnTo>
                    <a:pt x="165" y="0"/>
                  </a:lnTo>
                  <a:lnTo>
                    <a:pt x="243" y="0"/>
                  </a:lnTo>
                  <a:lnTo>
                    <a:pt x="428" y="139"/>
                  </a:lnTo>
                  <a:lnTo>
                    <a:pt x="485" y="207"/>
                  </a:lnTo>
                  <a:lnTo>
                    <a:pt x="428" y="207"/>
                  </a:lnTo>
                  <a:lnTo>
                    <a:pt x="365" y="194"/>
                  </a:lnTo>
                  <a:lnTo>
                    <a:pt x="388" y="158"/>
                  </a:lnTo>
                  <a:lnTo>
                    <a:pt x="230" y="42"/>
                  </a:lnTo>
                  <a:lnTo>
                    <a:pt x="165" y="42"/>
                  </a:lnTo>
                  <a:lnTo>
                    <a:pt x="68" y="116"/>
                  </a:lnTo>
                  <a:lnTo>
                    <a:pt x="0" y="10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31" name="Freeform 137">
              <a:extLst>
                <a:ext uri="{FF2B5EF4-FFF2-40B4-BE49-F238E27FC236}">
                  <a16:creationId xmlns:a16="http://schemas.microsoft.com/office/drawing/2014/main" id="{94BF64DA-79A7-631B-49BA-CD55D23FF339}"/>
                </a:ext>
              </a:extLst>
            </p:cNvPr>
            <p:cNvSpPr>
              <a:spLocks/>
            </p:cNvSpPr>
            <p:nvPr/>
          </p:nvSpPr>
          <p:spPr bwMode="auto">
            <a:xfrm>
              <a:off x="941" y="3649"/>
              <a:ext cx="71" cy="65"/>
            </a:xfrm>
            <a:custGeom>
              <a:avLst/>
              <a:gdLst>
                <a:gd name="T0" fmla="*/ 0 w 177"/>
                <a:gd name="T1" fmla="*/ 0 h 156"/>
                <a:gd name="T2" fmla="*/ 4 w 177"/>
                <a:gd name="T3" fmla="*/ 3 h 156"/>
                <a:gd name="T4" fmla="*/ 0 w 177"/>
                <a:gd name="T5" fmla="*/ 5 h 156"/>
                <a:gd name="T6" fmla="*/ 2 w 177"/>
                <a:gd name="T7" fmla="*/ 2 h 156"/>
                <a:gd name="T8" fmla="*/ 0 w 177"/>
                <a:gd name="T9" fmla="*/ 0 h 156"/>
                <a:gd name="T10" fmla="*/ 0 w 177"/>
                <a:gd name="T11" fmla="*/ 0 h 156"/>
                <a:gd name="T12" fmla="*/ 0 60000 65536"/>
                <a:gd name="T13" fmla="*/ 0 60000 65536"/>
                <a:gd name="T14" fmla="*/ 0 60000 65536"/>
                <a:gd name="T15" fmla="*/ 0 60000 65536"/>
                <a:gd name="T16" fmla="*/ 0 60000 65536"/>
                <a:gd name="T17" fmla="*/ 0 60000 65536"/>
                <a:gd name="T18" fmla="*/ 0 w 177"/>
                <a:gd name="T19" fmla="*/ 0 h 156"/>
                <a:gd name="T20" fmla="*/ 177 w 177"/>
                <a:gd name="T21" fmla="*/ 156 h 156"/>
              </a:gdLst>
              <a:ahLst/>
              <a:cxnLst>
                <a:cxn ang="T12">
                  <a:pos x="T0" y="T1"/>
                </a:cxn>
                <a:cxn ang="T13">
                  <a:pos x="T2" y="T3"/>
                </a:cxn>
                <a:cxn ang="T14">
                  <a:pos x="T4" y="T5"/>
                </a:cxn>
                <a:cxn ang="T15">
                  <a:pos x="T6" y="T7"/>
                </a:cxn>
                <a:cxn ang="T16">
                  <a:pos x="T8" y="T9"/>
                </a:cxn>
                <a:cxn ang="T17">
                  <a:pos x="T10" y="T11"/>
                </a:cxn>
              </a:cxnLst>
              <a:rect l="T18" t="T19" r="T20" b="T21"/>
              <a:pathLst>
                <a:path w="177" h="156">
                  <a:moveTo>
                    <a:pt x="10" y="0"/>
                  </a:moveTo>
                  <a:lnTo>
                    <a:pt x="177" y="95"/>
                  </a:lnTo>
                  <a:lnTo>
                    <a:pt x="0" y="156"/>
                  </a:lnTo>
                  <a:lnTo>
                    <a:pt x="71" y="72"/>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32" name="Freeform 138">
              <a:extLst>
                <a:ext uri="{FF2B5EF4-FFF2-40B4-BE49-F238E27FC236}">
                  <a16:creationId xmlns:a16="http://schemas.microsoft.com/office/drawing/2014/main" id="{83421C1A-AE13-02C3-9767-742E27A98D6E}"/>
                </a:ext>
              </a:extLst>
            </p:cNvPr>
            <p:cNvSpPr>
              <a:spLocks/>
            </p:cNvSpPr>
            <p:nvPr/>
          </p:nvSpPr>
          <p:spPr bwMode="auto">
            <a:xfrm>
              <a:off x="920" y="3755"/>
              <a:ext cx="139" cy="325"/>
            </a:xfrm>
            <a:custGeom>
              <a:avLst/>
              <a:gdLst>
                <a:gd name="T0" fmla="*/ 0 w 340"/>
                <a:gd name="T1" fmla="*/ 0 h 781"/>
                <a:gd name="T2" fmla="*/ 6 w 340"/>
                <a:gd name="T3" fmla="*/ 17 h 781"/>
                <a:gd name="T4" fmla="*/ 9 w 340"/>
                <a:gd name="T5" fmla="*/ 23 h 781"/>
                <a:gd name="T6" fmla="*/ 7 w 340"/>
                <a:gd name="T7" fmla="*/ 23 h 781"/>
                <a:gd name="T8" fmla="*/ 4 w 340"/>
                <a:gd name="T9" fmla="*/ 17 h 781"/>
                <a:gd name="T10" fmla="*/ 0 w 340"/>
                <a:gd name="T11" fmla="*/ 0 h 781"/>
                <a:gd name="T12" fmla="*/ 0 w 340"/>
                <a:gd name="T13" fmla="*/ 0 h 781"/>
                <a:gd name="T14" fmla="*/ 0 60000 65536"/>
                <a:gd name="T15" fmla="*/ 0 60000 65536"/>
                <a:gd name="T16" fmla="*/ 0 60000 65536"/>
                <a:gd name="T17" fmla="*/ 0 60000 65536"/>
                <a:gd name="T18" fmla="*/ 0 60000 65536"/>
                <a:gd name="T19" fmla="*/ 0 60000 65536"/>
                <a:gd name="T20" fmla="*/ 0 60000 65536"/>
                <a:gd name="T21" fmla="*/ 0 w 340"/>
                <a:gd name="T22" fmla="*/ 0 h 781"/>
                <a:gd name="T23" fmla="*/ 340 w 340"/>
                <a:gd name="T24" fmla="*/ 781 h 7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0" h="781">
                  <a:moveTo>
                    <a:pt x="0" y="0"/>
                  </a:moveTo>
                  <a:lnTo>
                    <a:pt x="207" y="549"/>
                  </a:lnTo>
                  <a:lnTo>
                    <a:pt x="340" y="781"/>
                  </a:lnTo>
                  <a:lnTo>
                    <a:pt x="266" y="781"/>
                  </a:lnTo>
                  <a:lnTo>
                    <a:pt x="169" y="56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33" name="Freeform 139">
              <a:extLst>
                <a:ext uri="{FF2B5EF4-FFF2-40B4-BE49-F238E27FC236}">
                  <a16:creationId xmlns:a16="http://schemas.microsoft.com/office/drawing/2014/main" id="{66B1B849-40F6-0693-9273-F33CB2A6403B}"/>
                </a:ext>
              </a:extLst>
            </p:cNvPr>
            <p:cNvSpPr>
              <a:spLocks/>
            </p:cNvSpPr>
            <p:nvPr/>
          </p:nvSpPr>
          <p:spPr bwMode="auto">
            <a:xfrm>
              <a:off x="1090" y="3498"/>
              <a:ext cx="95" cy="509"/>
            </a:xfrm>
            <a:custGeom>
              <a:avLst/>
              <a:gdLst>
                <a:gd name="T0" fmla="*/ 1 w 232"/>
                <a:gd name="T1" fmla="*/ 0 h 1222"/>
                <a:gd name="T2" fmla="*/ 0 w 232"/>
                <a:gd name="T3" fmla="*/ 10 h 1222"/>
                <a:gd name="T4" fmla="*/ 0 w 232"/>
                <a:gd name="T5" fmla="*/ 19 h 1222"/>
                <a:gd name="T6" fmla="*/ 5 w 232"/>
                <a:gd name="T7" fmla="*/ 36 h 1222"/>
                <a:gd name="T8" fmla="*/ 7 w 232"/>
                <a:gd name="T9" fmla="*/ 37 h 1222"/>
                <a:gd name="T10" fmla="*/ 1 w 232"/>
                <a:gd name="T11" fmla="*/ 15 h 1222"/>
                <a:gd name="T12" fmla="*/ 1 w 232"/>
                <a:gd name="T13" fmla="*/ 0 h 1222"/>
                <a:gd name="T14" fmla="*/ 1 w 232"/>
                <a:gd name="T15" fmla="*/ 0 h 1222"/>
                <a:gd name="T16" fmla="*/ 0 60000 65536"/>
                <a:gd name="T17" fmla="*/ 0 60000 65536"/>
                <a:gd name="T18" fmla="*/ 0 60000 65536"/>
                <a:gd name="T19" fmla="*/ 0 60000 65536"/>
                <a:gd name="T20" fmla="*/ 0 60000 65536"/>
                <a:gd name="T21" fmla="*/ 0 60000 65536"/>
                <a:gd name="T22" fmla="*/ 0 60000 65536"/>
                <a:gd name="T23" fmla="*/ 0 60000 65536"/>
                <a:gd name="T24" fmla="*/ 0 w 232"/>
                <a:gd name="T25" fmla="*/ 0 h 1222"/>
                <a:gd name="T26" fmla="*/ 232 w 232"/>
                <a:gd name="T27" fmla="*/ 1222 h 12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2" h="1222">
                  <a:moveTo>
                    <a:pt x="42" y="0"/>
                  </a:moveTo>
                  <a:lnTo>
                    <a:pt x="0" y="351"/>
                  </a:lnTo>
                  <a:lnTo>
                    <a:pt x="10" y="640"/>
                  </a:lnTo>
                  <a:lnTo>
                    <a:pt x="194" y="1213"/>
                  </a:lnTo>
                  <a:lnTo>
                    <a:pt x="232" y="1222"/>
                  </a:lnTo>
                  <a:lnTo>
                    <a:pt x="48" y="517"/>
                  </a:lnTo>
                  <a:lnTo>
                    <a:pt x="4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34" name="Freeform 140">
              <a:extLst>
                <a:ext uri="{FF2B5EF4-FFF2-40B4-BE49-F238E27FC236}">
                  <a16:creationId xmlns:a16="http://schemas.microsoft.com/office/drawing/2014/main" id="{9314E0C9-1FC7-4083-CED0-17871D4791C2}"/>
                </a:ext>
              </a:extLst>
            </p:cNvPr>
            <p:cNvSpPr>
              <a:spLocks/>
            </p:cNvSpPr>
            <p:nvPr/>
          </p:nvSpPr>
          <p:spPr bwMode="auto">
            <a:xfrm>
              <a:off x="1318" y="3595"/>
              <a:ext cx="105" cy="414"/>
            </a:xfrm>
            <a:custGeom>
              <a:avLst/>
              <a:gdLst>
                <a:gd name="T0" fmla="*/ 7 w 257"/>
                <a:gd name="T1" fmla="*/ 0 h 996"/>
                <a:gd name="T2" fmla="*/ 4 w 257"/>
                <a:gd name="T3" fmla="*/ 6 h 996"/>
                <a:gd name="T4" fmla="*/ 2 w 257"/>
                <a:gd name="T5" fmla="*/ 15 h 996"/>
                <a:gd name="T6" fmla="*/ 0 w 257"/>
                <a:gd name="T7" fmla="*/ 27 h 996"/>
                <a:gd name="T8" fmla="*/ 1 w 257"/>
                <a:gd name="T9" fmla="*/ 30 h 996"/>
                <a:gd name="T10" fmla="*/ 4 w 257"/>
                <a:gd name="T11" fmla="*/ 13 h 996"/>
                <a:gd name="T12" fmla="*/ 7 w 257"/>
                <a:gd name="T13" fmla="*/ 0 h 996"/>
                <a:gd name="T14" fmla="*/ 7 w 257"/>
                <a:gd name="T15" fmla="*/ 0 h 996"/>
                <a:gd name="T16" fmla="*/ 0 60000 65536"/>
                <a:gd name="T17" fmla="*/ 0 60000 65536"/>
                <a:gd name="T18" fmla="*/ 0 60000 65536"/>
                <a:gd name="T19" fmla="*/ 0 60000 65536"/>
                <a:gd name="T20" fmla="*/ 0 60000 65536"/>
                <a:gd name="T21" fmla="*/ 0 60000 65536"/>
                <a:gd name="T22" fmla="*/ 0 60000 65536"/>
                <a:gd name="T23" fmla="*/ 0 60000 65536"/>
                <a:gd name="T24" fmla="*/ 0 w 257"/>
                <a:gd name="T25" fmla="*/ 0 h 996"/>
                <a:gd name="T26" fmla="*/ 257 w 257"/>
                <a:gd name="T27" fmla="*/ 996 h 9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7" h="996">
                  <a:moveTo>
                    <a:pt x="257" y="0"/>
                  </a:moveTo>
                  <a:lnTo>
                    <a:pt x="166" y="192"/>
                  </a:lnTo>
                  <a:lnTo>
                    <a:pt x="65" y="515"/>
                  </a:lnTo>
                  <a:lnTo>
                    <a:pt x="0" y="912"/>
                  </a:lnTo>
                  <a:lnTo>
                    <a:pt x="36" y="996"/>
                  </a:lnTo>
                  <a:lnTo>
                    <a:pt x="143" y="446"/>
                  </a:lnTo>
                  <a:lnTo>
                    <a:pt x="2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35" name="Freeform 141">
              <a:extLst>
                <a:ext uri="{FF2B5EF4-FFF2-40B4-BE49-F238E27FC236}">
                  <a16:creationId xmlns:a16="http://schemas.microsoft.com/office/drawing/2014/main" id="{1113ED3B-E057-28D9-EF01-B700A74A3EC7}"/>
                </a:ext>
              </a:extLst>
            </p:cNvPr>
            <p:cNvSpPr>
              <a:spLocks/>
            </p:cNvSpPr>
            <p:nvPr/>
          </p:nvSpPr>
          <p:spPr bwMode="auto">
            <a:xfrm>
              <a:off x="1489" y="3679"/>
              <a:ext cx="66" cy="110"/>
            </a:xfrm>
            <a:custGeom>
              <a:avLst/>
              <a:gdLst>
                <a:gd name="T0" fmla="*/ 1 w 162"/>
                <a:gd name="T1" fmla="*/ 0 h 264"/>
                <a:gd name="T2" fmla="*/ 4 w 162"/>
                <a:gd name="T3" fmla="*/ 6 h 264"/>
                <a:gd name="T4" fmla="*/ 2 w 162"/>
                <a:gd name="T5" fmla="*/ 8 h 264"/>
                <a:gd name="T6" fmla="*/ 0 w 162"/>
                <a:gd name="T7" fmla="*/ 6 h 264"/>
                <a:gd name="T8" fmla="*/ 2 w 162"/>
                <a:gd name="T9" fmla="*/ 5 h 264"/>
                <a:gd name="T10" fmla="*/ 1 w 162"/>
                <a:gd name="T11" fmla="*/ 0 h 264"/>
                <a:gd name="T12" fmla="*/ 1 w 162"/>
                <a:gd name="T13" fmla="*/ 0 h 264"/>
                <a:gd name="T14" fmla="*/ 0 60000 65536"/>
                <a:gd name="T15" fmla="*/ 0 60000 65536"/>
                <a:gd name="T16" fmla="*/ 0 60000 65536"/>
                <a:gd name="T17" fmla="*/ 0 60000 65536"/>
                <a:gd name="T18" fmla="*/ 0 60000 65536"/>
                <a:gd name="T19" fmla="*/ 0 60000 65536"/>
                <a:gd name="T20" fmla="*/ 0 60000 65536"/>
                <a:gd name="T21" fmla="*/ 0 w 162"/>
                <a:gd name="T22" fmla="*/ 0 h 264"/>
                <a:gd name="T23" fmla="*/ 162 w 162"/>
                <a:gd name="T24" fmla="*/ 264 h 2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264">
                  <a:moveTo>
                    <a:pt x="48" y="0"/>
                  </a:moveTo>
                  <a:lnTo>
                    <a:pt x="162" y="204"/>
                  </a:lnTo>
                  <a:lnTo>
                    <a:pt x="65" y="264"/>
                  </a:lnTo>
                  <a:lnTo>
                    <a:pt x="0" y="217"/>
                  </a:lnTo>
                  <a:lnTo>
                    <a:pt x="94" y="175"/>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36" name="Freeform 142">
              <a:extLst>
                <a:ext uri="{FF2B5EF4-FFF2-40B4-BE49-F238E27FC236}">
                  <a16:creationId xmlns:a16="http://schemas.microsoft.com/office/drawing/2014/main" id="{42C47271-B99A-5831-7918-A206AE61BCF9}"/>
                </a:ext>
              </a:extLst>
            </p:cNvPr>
            <p:cNvSpPr>
              <a:spLocks/>
            </p:cNvSpPr>
            <p:nvPr/>
          </p:nvSpPr>
          <p:spPr bwMode="auto">
            <a:xfrm>
              <a:off x="1412" y="3836"/>
              <a:ext cx="112" cy="227"/>
            </a:xfrm>
            <a:custGeom>
              <a:avLst/>
              <a:gdLst>
                <a:gd name="T0" fmla="*/ 7 w 276"/>
                <a:gd name="T1" fmla="*/ 0 h 546"/>
                <a:gd name="T2" fmla="*/ 4 w 276"/>
                <a:gd name="T3" fmla="*/ 10 h 546"/>
                <a:gd name="T4" fmla="*/ 0 w 276"/>
                <a:gd name="T5" fmla="*/ 16 h 546"/>
                <a:gd name="T6" fmla="*/ 2 w 276"/>
                <a:gd name="T7" fmla="*/ 16 h 546"/>
                <a:gd name="T8" fmla="*/ 5 w 276"/>
                <a:gd name="T9" fmla="*/ 9 h 546"/>
                <a:gd name="T10" fmla="*/ 7 w 276"/>
                <a:gd name="T11" fmla="*/ 0 h 546"/>
                <a:gd name="T12" fmla="*/ 7 w 276"/>
                <a:gd name="T13" fmla="*/ 0 h 546"/>
                <a:gd name="T14" fmla="*/ 0 60000 65536"/>
                <a:gd name="T15" fmla="*/ 0 60000 65536"/>
                <a:gd name="T16" fmla="*/ 0 60000 65536"/>
                <a:gd name="T17" fmla="*/ 0 60000 65536"/>
                <a:gd name="T18" fmla="*/ 0 60000 65536"/>
                <a:gd name="T19" fmla="*/ 0 60000 65536"/>
                <a:gd name="T20" fmla="*/ 0 60000 65536"/>
                <a:gd name="T21" fmla="*/ 0 w 276"/>
                <a:gd name="T22" fmla="*/ 0 h 546"/>
                <a:gd name="T23" fmla="*/ 276 w 276"/>
                <a:gd name="T24" fmla="*/ 546 h 5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6" h="546">
                  <a:moveTo>
                    <a:pt x="276" y="0"/>
                  </a:moveTo>
                  <a:lnTo>
                    <a:pt x="133" y="329"/>
                  </a:lnTo>
                  <a:lnTo>
                    <a:pt x="0" y="537"/>
                  </a:lnTo>
                  <a:lnTo>
                    <a:pt x="52" y="546"/>
                  </a:lnTo>
                  <a:lnTo>
                    <a:pt x="175" y="305"/>
                  </a:lnTo>
                  <a:lnTo>
                    <a:pt x="2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37" name="Freeform 143">
              <a:extLst>
                <a:ext uri="{FF2B5EF4-FFF2-40B4-BE49-F238E27FC236}">
                  <a16:creationId xmlns:a16="http://schemas.microsoft.com/office/drawing/2014/main" id="{CA4B57C0-16EC-96C1-CEFC-627B0E15BFA1}"/>
                </a:ext>
              </a:extLst>
            </p:cNvPr>
            <p:cNvSpPr>
              <a:spLocks/>
            </p:cNvSpPr>
            <p:nvPr/>
          </p:nvSpPr>
          <p:spPr bwMode="auto">
            <a:xfrm>
              <a:off x="1146" y="3514"/>
              <a:ext cx="89" cy="142"/>
            </a:xfrm>
            <a:custGeom>
              <a:avLst/>
              <a:gdLst>
                <a:gd name="T0" fmla="*/ 1 w 221"/>
                <a:gd name="T1" fmla="*/ 0 h 340"/>
                <a:gd name="T2" fmla="*/ 6 w 221"/>
                <a:gd name="T3" fmla="*/ 10 h 340"/>
                <a:gd name="T4" fmla="*/ 0 w 221"/>
                <a:gd name="T5" fmla="*/ 0 h 340"/>
                <a:gd name="T6" fmla="*/ 1 w 221"/>
                <a:gd name="T7" fmla="*/ 0 h 340"/>
                <a:gd name="T8" fmla="*/ 1 w 221"/>
                <a:gd name="T9" fmla="*/ 0 h 340"/>
                <a:gd name="T10" fmla="*/ 0 60000 65536"/>
                <a:gd name="T11" fmla="*/ 0 60000 65536"/>
                <a:gd name="T12" fmla="*/ 0 60000 65536"/>
                <a:gd name="T13" fmla="*/ 0 60000 65536"/>
                <a:gd name="T14" fmla="*/ 0 60000 65536"/>
                <a:gd name="T15" fmla="*/ 0 w 221"/>
                <a:gd name="T16" fmla="*/ 0 h 340"/>
                <a:gd name="T17" fmla="*/ 221 w 221"/>
                <a:gd name="T18" fmla="*/ 340 h 340"/>
              </a:gdLst>
              <a:ahLst/>
              <a:cxnLst>
                <a:cxn ang="T10">
                  <a:pos x="T0" y="T1"/>
                </a:cxn>
                <a:cxn ang="T11">
                  <a:pos x="T2" y="T3"/>
                </a:cxn>
                <a:cxn ang="T12">
                  <a:pos x="T4" y="T5"/>
                </a:cxn>
                <a:cxn ang="T13">
                  <a:pos x="T6" y="T7"/>
                </a:cxn>
                <a:cxn ang="T14">
                  <a:pos x="T8" y="T9"/>
                </a:cxn>
              </a:cxnLst>
              <a:rect l="T15" t="T16" r="T17" b="T18"/>
              <a:pathLst>
                <a:path w="221" h="340">
                  <a:moveTo>
                    <a:pt x="46" y="0"/>
                  </a:moveTo>
                  <a:lnTo>
                    <a:pt x="221" y="340"/>
                  </a:lnTo>
                  <a:lnTo>
                    <a:pt x="0" y="13"/>
                  </a:lnTo>
                  <a:lnTo>
                    <a:pt x="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38" name="Freeform 144">
              <a:extLst>
                <a:ext uri="{FF2B5EF4-FFF2-40B4-BE49-F238E27FC236}">
                  <a16:creationId xmlns:a16="http://schemas.microsoft.com/office/drawing/2014/main" id="{BA4DB5D7-C225-EA80-5DC1-C8A7DBAB2444}"/>
                </a:ext>
              </a:extLst>
            </p:cNvPr>
            <p:cNvSpPr>
              <a:spLocks/>
            </p:cNvSpPr>
            <p:nvPr/>
          </p:nvSpPr>
          <p:spPr bwMode="auto">
            <a:xfrm>
              <a:off x="1156" y="3670"/>
              <a:ext cx="162" cy="148"/>
            </a:xfrm>
            <a:custGeom>
              <a:avLst/>
              <a:gdLst>
                <a:gd name="T0" fmla="*/ 0 w 397"/>
                <a:gd name="T1" fmla="*/ 5 h 360"/>
                <a:gd name="T2" fmla="*/ 6 w 397"/>
                <a:gd name="T3" fmla="*/ 0 h 360"/>
                <a:gd name="T4" fmla="*/ 10 w 397"/>
                <a:gd name="T5" fmla="*/ 5 h 360"/>
                <a:gd name="T6" fmla="*/ 11 w 397"/>
                <a:gd name="T7" fmla="*/ 10 h 360"/>
                <a:gd name="T8" fmla="*/ 6 w 397"/>
                <a:gd name="T9" fmla="*/ 2 h 360"/>
                <a:gd name="T10" fmla="*/ 0 w 397"/>
                <a:gd name="T11" fmla="*/ 5 h 360"/>
                <a:gd name="T12" fmla="*/ 0 w 397"/>
                <a:gd name="T13" fmla="*/ 5 h 360"/>
                <a:gd name="T14" fmla="*/ 0 60000 65536"/>
                <a:gd name="T15" fmla="*/ 0 60000 65536"/>
                <a:gd name="T16" fmla="*/ 0 60000 65536"/>
                <a:gd name="T17" fmla="*/ 0 60000 65536"/>
                <a:gd name="T18" fmla="*/ 0 60000 65536"/>
                <a:gd name="T19" fmla="*/ 0 60000 65536"/>
                <a:gd name="T20" fmla="*/ 0 60000 65536"/>
                <a:gd name="T21" fmla="*/ 0 w 397"/>
                <a:gd name="T22" fmla="*/ 0 h 360"/>
                <a:gd name="T23" fmla="*/ 397 w 397"/>
                <a:gd name="T24" fmla="*/ 360 h 36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97" h="360">
                  <a:moveTo>
                    <a:pt x="0" y="175"/>
                  </a:moveTo>
                  <a:lnTo>
                    <a:pt x="217" y="0"/>
                  </a:lnTo>
                  <a:lnTo>
                    <a:pt x="350" y="171"/>
                  </a:lnTo>
                  <a:lnTo>
                    <a:pt x="397" y="360"/>
                  </a:lnTo>
                  <a:lnTo>
                    <a:pt x="222" y="52"/>
                  </a:lnTo>
                  <a:lnTo>
                    <a:pt x="0" y="1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39" name="Freeform 145">
              <a:extLst>
                <a:ext uri="{FF2B5EF4-FFF2-40B4-BE49-F238E27FC236}">
                  <a16:creationId xmlns:a16="http://schemas.microsoft.com/office/drawing/2014/main" id="{BB55C0E5-2B03-D7B9-47A1-D46373994CF1}"/>
                </a:ext>
              </a:extLst>
            </p:cNvPr>
            <p:cNvSpPr>
              <a:spLocks/>
            </p:cNvSpPr>
            <p:nvPr/>
          </p:nvSpPr>
          <p:spPr bwMode="auto">
            <a:xfrm>
              <a:off x="1194" y="3705"/>
              <a:ext cx="92" cy="64"/>
            </a:xfrm>
            <a:custGeom>
              <a:avLst/>
              <a:gdLst>
                <a:gd name="T0" fmla="*/ 0 w 224"/>
                <a:gd name="T1" fmla="*/ 1 h 152"/>
                <a:gd name="T2" fmla="*/ 2 w 224"/>
                <a:gd name="T3" fmla="*/ 5 h 152"/>
                <a:gd name="T4" fmla="*/ 7 w 224"/>
                <a:gd name="T5" fmla="*/ 3 h 152"/>
                <a:gd name="T6" fmla="*/ 6 w 224"/>
                <a:gd name="T7" fmla="*/ 1 h 152"/>
                <a:gd name="T8" fmla="*/ 2 w 224"/>
                <a:gd name="T9" fmla="*/ 3 h 152"/>
                <a:gd name="T10" fmla="*/ 1 w 224"/>
                <a:gd name="T11" fmla="*/ 0 h 152"/>
                <a:gd name="T12" fmla="*/ 0 w 224"/>
                <a:gd name="T13" fmla="*/ 1 h 152"/>
                <a:gd name="T14" fmla="*/ 0 w 224"/>
                <a:gd name="T15" fmla="*/ 1 h 152"/>
                <a:gd name="T16" fmla="*/ 0 60000 65536"/>
                <a:gd name="T17" fmla="*/ 0 60000 65536"/>
                <a:gd name="T18" fmla="*/ 0 60000 65536"/>
                <a:gd name="T19" fmla="*/ 0 60000 65536"/>
                <a:gd name="T20" fmla="*/ 0 60000 65536"/>
                <a:gd name="T21" fmla="*/ 0 60000 65536"/>
                <a:gd name="T22" fmla="*/ 0 60000 65536"/>
                <a:gd name="T23" fmla="*/ 0 60000 65536"/>
                <a:gd name="T24" fmla="*/ 0 w 224"/>
                <a:gd name="T25" fmla="*/ 0 h 152"/>
                <a:gd name="T26" fmla="*/ 224 w 224"/>
                <a:gd name="T27" fmla="*/ 152 h 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4" h="152">
                  <a:moveTo>
                    <a:pt x="0" y="32"/>
                  </a:moveTo>
                  <a:lnTo>
                    <a:pt x="72" y="152"/>
                  </a:lnTo>
                  <a:lnTo>
                    <a:pt x="224" y="78"/>
                  </a:lnTo>
                  <a:lnTo>
                    <a:pt x="201" y="38"/>
                  </a:lnTo>
                  <a:lnTo>
                    <a:pt x="78" y="106"/>
                  </a:lnTo>
                  <a:lnTo>
                    <a:pt x="40" y="0"/>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40" name="Freeform 146">
              <a:extLst>
                <a:ext uri="{FF2B5EF4-FFF2-40B4-BE49-F238E27FC236}">
                  <a16:creationId xmlns:a16="http://schemas.microsoft.com/office/drawing/2014/main" id="{6A2B9114-62CA-759C-7A55-CD0C21EEBD2D}"/>
                </a:ext>
              </a:extLst>
            </p:cNvPr>
            <p:cNvSpPr>
              <a:spLocks/>
            </p:cNvSpPr>
            <p:nvPr/>
          </p:nvSpPr>
          <p:spPr bwMode="auto">
            <a:xfrm>
              <a:off x="1156" y="3723"/>
              <a:ext cx="141" cy="81"/>
            </a:xfrm>
            <a:custGeom>
              <a:avLst/>
              <a:gdLst>
                <a:gd name="T0" fmla="*/ 0 w 346"/>
                <a:gd name="T1" fmla="*/ 2 h 194"/>
                <a:gd name="T2" fmla="*/ 2 w 346"/>
                <a:gd name="T3" fmla="*/ 5 h 194"/>
                <a:gd name="T4" fmla="*/ 6 w 346"/>
                <a:gd name="T5" fmla="*/ 6 h 194"/>
                <a:gd name="T6" fmla="*/ 9 w 346"/>
                <a:gd name="T7" fmla="*/ 4 h 194"/>
                <a:gd name="T8" fmla="*/ 7 w 346"/>
                <a:gd name="T9" fmla="*/ 3 h 194"/>
                <a:gd name="T10" fmla="*/ 7 w 346"/>
                <a:gd name="T11" fmla="*/ 5 h 194"/>
                <a:gd name="T12" fmla="*/ 6 w 346"/>
                <a:gd name="T13" fmla="*/ 3 h 194"/>
                <a:gd name="T14" fmla="*/ 5 w 346"/>
                <a:gd name="T15" fmla="*/ 5 h 194"/>
                <a:gd name="T16" fmla="*/ 4 w 346"/>
                <a:gd name="T17" fmla="*/ 3 h 194"/>
                <a:gd name="T18" fmla="*/ 3 w 346"/>
                <a:gd name="T19" fmla="*/ 4 h 194"/>
                <a:gd name="T20" fmla="*/ 3 w 346"/>
                <a:gd name="T21" fmla="*/ 1 h 194"/>
                <a:gd name="T22" fmla="*/ 2 w 346"/>
                <a:gd name="T23" fmla="*/ 2 h 194"/>
                <a:gd name="T24" fmla="*/ 2 w 346"/>
                <a:gd name="T25" fmla="*/ 0 h 194"/>
                <a:gd name="T26" fmla="*/ 0 w 346"/>
                <a:gd name="T27" fmla="*/ 2 h 194"/>
                <a:gd name="T28" fmla="*/ 0 w 346"/>
                <a:gd name="T29" fmla="*/ 2 h 1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6"/>
                <a:gd name="T46" fmla="*/ 0 h 194"/>
                <a:gd name="T47" fmla="*/ 346 w 346"/>
                <a:gd name="T48" fmla="*/ 194 h 19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6" h="194">
                  <a:moveTo>
                    <a:pt x="0" y="55"/>
                  </a:moveTo>
                  <a:lnTo>
                    <a:pt x="93" y="161"/>
                  </a:lnTo>
                  <a:lnTo>
                    <a:pt x="230" y="194"/>
                  </a:lnTo>
                  <a:lnTo>
                    <a:pt x="346" y="142"/>
                  </a:lnTo>
                  <a:lnTo>
                    <a:pt x="268" y="83"/>
                  </a:lnTo>
                  <a:lnTo>
                    <a:pt x="272" y="148"/>
                  </a:lnTo>
                  <a:lnTo>
                    <a:pt x="213" y="97"/>
                  </a:lnTo>
                  <a:lnTo>
                    <a:pt x="198" y="157"/>
                  </a:lnTo>
                  <a:lnTo>
                    <a:pt x="165" y="106"/>
                  </a:lnTo>
                  <a:lnTo>
                    <a:pt x="97" y="129"/>
                  </a:lnTo>
                  <a:lnTo>
                    <a:pt x="120" y="45"/>
                  </a:lnTo>
                  <a:lnTo>
                    <a:pt x="51" y="68"/>
                  </a:lnTo>
                  <a:lnTo>
                    <a:pt x="64" y="0"/>
                  </a:lnTo>
                  <a:lnTo>
                    <a:pt x="0"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41" name="Freeform 147">
              <a:extLst>
                <a:ext uri="{FF2B5EF4-FFF2-40B4-BE49-F238E27FC236}">
                  <a16:creationId xmlns:a16="http://schemas.microsoft.com/office/drawing/2014/main" id="{F56C1678-8D97-F5BE-20B5-04764444D1AD}"/>
                </a:ext>
              </a:extLst>
            </p:cNvPr>
            <p:cNvSpPr>
              <a:spLocks/>
            </p:cNvSpPr>
            <p:nvPr/>
          </p:nvSpPr>
          <p:spPr bwMode="auto">
            <a:xfrm>
              <a:off x="1187" y="3832"/>
              <a:ext cx="21" cy="175"/>
            </a:xfrm>
            <a:custGeom>
              <a:avLst/>
              <a:gdLst>
                <a:gd name="T0" fmla="*/ 1 w 51"/>
                <a:gd name="T1" fmla="*/ 0 h 420"/>
                <a:gd name="T2" fmla="*/ 0 w 51"/>
                <a:gd name="T3" fmla="*/ 12 h 420"/>
                <a:gd name="T4" fmla="*/ 2 w 51"/>
                <a:gd name="T5" fmla="*/ 12 h 420"/>
                <a:gd name="T6" fmla="*/ 1 w 51"/>
                <a:gd name="T7" fmla="*/ 0 h 420"/>
                <a:gd name="T8" fmla="*/ 1 w 51"/>
                <a:gd name="T9" fmla="*/ 0 h 420"/>
                <a:gd name="T10" fmla="*/ 0 60000 65536"/>
                <a:gd name="T11" fmla="*/ 0 60000 65536"/>
                <a:gd name="T12" fmla="*/ 0 60000 65536"/>
                <a:gd name="T13" fmla="*/ 0 60000 65536"/>
                <a:gd name="T14" fmla="*/ 0 60000 65536"/>
                <a:gd name="T15" fmla="*/ 0 w 51"/>
                <a:gd name="T16" fmla="*/ 0 h 420"/>
                <a:gd name="T17" fmla="*/ 51 w 51"/>
                <a:gd name="T18" fmla="*/ 420 h 420"/>
              </a:gdLst>
              <a:ahLst/>
              <a:cxnLst>
                <a:cxn ang="T10">
                  <a:pos x="T0" y="T1"/>
                </a:cxn>
                <a:cxn ang="T11">
                  <a:pos x="T2" y="T3"/>
                </a:cxn>
                <a:cxn ang="T12">
                  <a:pos x="T4" y="T5"/>
                </a:cxn>
                <a:cxn ang="T13">
                  <a:pos x="T6" y="T7"/>
                </a:cxn>
                <a:cxn ang="T14">
                  <a:pos x="T8" y="T9"/>
                </a:cxn>
              </a:cxnLst>
              <a:rect l="T15" t="T16" r="T17" b="T18"/>
              <a:pathLst>
                <a:path w="51" h="420">
                  <a:moveTo>
                    <a:pt x="32" y="0"/>
                  </a:moveTo>
                  <a:lnTo>
                    <a:pt x="0" y="420"/>
                  </a:lnTo>
                  <a:lnTo>
                    <a:pt x="51" y="420"/>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42" name="Freeform 148">
              <a:extLst>
                <a:ext uri="{FF2B5EF4-FFF2-40B4-BE49-F238E27FC236}">
                  <a16:creationId xmlns:a16="http://schemas.microsoft.com/office/drawing/2014/main" id="{A07FE61C-4400-B335-437E-920FD322087B}"/>
                </a:ext>
              </a:extLst>
            </p:cNvPr>
            <p:cNvSpPr>
              <a:spLocks/>
            </p:cNvSpPr>
            <p:nvPr/>
          </p:nvSpPr>
          <p:spPr bwMode="auto">
            <a:xfrm>
              <a:off x="1214" y="3888"/>
              <a:ext cx="25" cy="24"/>
            </a:xfrm>
            <a:custGeom>
              <a:avLst/>
              <a:gdLst>
                <a:gd name="T0" fmla="*/ 1 w 61"/>
                <a:gd name="T1" fmla="*/ 0 h 59"/>
                <a:gd name="T2" fmla="*/ 0 w 61"/>
                <a:gd name="T3" fmla="*/ 1 h 59"/>
                <a:gd name="T4" fmla="*/ 0 w 61"/>
                <a:gd name="T5" fmla="*/ 2 h 59"/>
                <a:gd name="T6" fmla="*/ 2 w 61"/>
                <a:gd name="T7" fmla="*/ 1 h 59"/>
                <a:gd name="T8" fmla="*/ 2 w 61"/>
                <a:gd name="T9" fmla="*/ 0 h 59"/>
                <a:gd name="T10" fmla="*/ 1 w 61"/>
                <a:gd name="T11" fmla="*/ 0 h 59"/>
                <a:gd name="T12" fmla="*/ 1 w 61"/>
                <a:gd name="T13" fmla="*/ 0 h 59"/>
                <a:gd name="T14" fmla="*/ 0 60000 65536"/>
                <a:gd name="T15" fmla="*/ 0 60000 65536"/>
                <a:gd name="T16" fmla="*/ 0 60000 65536"/>
                <a:gd name="T17" fmla="*/ 0 60000 65536"/>
                <a:gd name="T18" fmla="*/ 0 60000 65536"/>
                <a:gd name="T19" fmla="*/ 0 60000 65536"/>
                <a:gd name="T20" fmla="*/ 0 60000 65536"/>
                <a:gd name="T21" fmla="*/ 0 w 61"/>
                <a:gd name="T22" fmla="*/ 0 h 59"/>
                <a:gd name="T23" fmla="*/ 61 w 61"/>
                <a:gd name="T24" fmla="*/ 59 h 5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 h="59">
                  <a:moveTo>
                    <a:pt x="23" y="0"/>
                  </a:moveTo>
                  <a:lnTo>
                    <a:pt x="0" y="36"/>
                  </a:lnTo>
                  <a:lnTo>
                    <a:pt x="19" y="59"/>
                  </a:lnTo>
                  <a:lnTo>
                    <a:pt x="61" y="49"/>
                  </a:lnTo>
                  <a:lnTo>
                    <a:pt x="61" y="1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43" name="Freeform 149">
              <a:extLst>
                <a:ext uri="{FF2B5EF4-FFF2-40B4-BE49-F238E27FC236}">
                  <a16:creationId xmlns:a16="http://schemas.microsoft.com/office/drawing/2014/main" id="{390A0423-7031-0359-955E-C3E3732A1B5C}"/>
                </a:ext>
              </a:extLst>
            </p:cNvPr>
            <p:cNvSpPr>
              <a:spLocks/>
            </p:cNvSpPr>
            <p:nvPr/>
          </p:nvSpPr>
          <p:spPr bwMode="auto">
            <a:xfrm>
              <a:off x="2265" y="3782"/>
              <a:ext cx="86" cy="74"/>
            </a:xfrm>
            <a:custGeom>
              <a:avLst/>
              <a:gdLst>
                <a:gd name="T0" fmla="*/ 2 w 211"/>
                <a:gd name="T1" fmla="*/ 0 h 179"/>
                <a:gd name="T2" fmla="*/ 0 w 211"/>
                <a:gd name="T3" fmla="*/ 0 h 179"/>
                <a:gd name="T4" fmla="*/ 0 w 211"/>
                <a:gd name="T5" fmla="*/ 2 h 179"/>
                <a:gd name="T6" fmla="*/ 2 w 211"/>
                <a:gd name="T7" fmla="*/ 4 h 179"/>
                <a:gd name="T8" fmla="*/ 2 w 211"/>
                <a:gd name="T9" fmla="*/ 3 h 179"/>
                <a:gd name="T10" fmla="*/ 3 w 211"/>
                <a:gd name="T11" fmla="*/ 5 h 179"/>
                <a:gd name="T12" fmla="*/ 5 w 211"/>
                <a:gd name="T13" fmla="*/ 5 h 179"/>
                <a:gd name="T14" fmla="*/ 6 w 211"/>
                <a:gd name="T15" fmla="*/ 4 h 179"/>
                <a:gd name="T16" fmla="*/ 5 w 211"/>
                <a:gd name="T17" fmla="*/ 2 h 179"/>
                <a:gd name="T18" fmla="*/ 5 w 211"/>
                <a:gd name="T19" fmla="*/ 4 h 179"/>
                <a:gd name="T20" fmla="*/ 4 w 211"/>
                <a:gd name="T21" fmla="*/ 4 h 179"/>
                <a:gd name="T22" fmla="*/ 3 w 211"/>
                <a:gd name="T23" fmla="*/ 2 h 179"/>
                <a:gd name="T24" fmla="*/ 2 w 211"/>
                <a:gd name="T25" fmla="*/ 3 h 179"/>
                <a:gd name="T26" fmla="*/ 1 w 211"/>
                <a:gd name="T27" fmla="*/ 2 h 179"/>
                <a:gd name="T28" fmla="*/ 2 w 211"/>
                <a:gd name="T29" fmla="*/ 0 h 179"/>
                <a:gd name="T30" fmla="*/ 2 w 211"/>
                <a:gd name="T31" fmla="*/ 0 h 17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1"/>
                <a:gd name="T49" fmla="*/ 0 h 179"/>
                <a:gd name="T50" fmla="*/ 211 w 211"/>
                <a:gd name="T51" fmla="*/ 179 h 17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1" h="179">
                  <a:moveTo>
                    <a:pt x="67" y="0"/>
                  </a:moveTo>
                  <a:lnTo>
                    <a:pt x="6" y="14"/>
                  </a:lnTo>
                  <a:lnTo>
                    <a:pt x="0" y="80"/>
                  </a:lnTo>
                  <a:lnTo>
                    <a:pt x="54" y="126"/>
                  </a:lnTo>
                  <a:lnTo>
                    <a:pt x="92" y="112"/>
                  </a:lnTo>
                  <a:lnTo>
                    <a:pt x="113" y="166"/>
                  </a:lnTo>
                  <a:lnTo>
                    <a:pt x="185" y="179"/>
                  </a:lnTo>
                  <a:lnTo>
                    <a:pt x="211" y="126"/>
                  </a:lnTo>
                  <a:lnTo>
                    <a:pt x="171" y="86"/>
                  </a:lnTo>
                  <a:lnTo>
                    <a:pt x="179" y="139"/>
                  </a:lnTo>
                  <a:lnTo>
                    <a:pt x="132" y="139"/>
                  </a:lnTo>
                  <a:lnTo>
                    <a:pt x="118" y="67"/>
                  </a:lnTo>
                  <a:lnTo>
                    <a:pt x="67" y="93"/>
                  </a:lnTo>
                  <a:lnTo>
                    <a:pt x="33" y="59"/>
                  </a:lnTo>
                  <a:lnTo>
                    <a:pt x="6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144" name="Freeform 150">
              <a:extLst>
                <a:ext uri="{FF2B5EF4-FFF2-40B4-BE49-F238E27FC236}">
                  <a16:creationId xmlns:a16="http://schemas.microsoft.com/office/drawing/2014/main" id="{5B893B0D-56D9-DEA8-79F3-B2C3CD5C1DD8}"/>
                </a:ext>
              </a:extLst>
            </p:cNvPr>
            <p:cNvSpPr>
              <a:spLocks/>
            </p:cNvSpPr>
            <p:nvPr/>
          </p:nvSpPr>
          <p:spPr bwMode="auto">
            <a:xfrm>
              <a:off x="2349" y="3849"/>
              <a:ext cx="41" cy="40"/>
            </a:xfrm>
            <a:custGeom>
              <a:avLst/>
              <a:gdLst>
                <a:gd name="T0" fmla="*/ 1 w 102"/>
                <a:gd name="T1" fmla="*/ 0 h 95"/>
                <a:gd name="T2" fmla="*/ 0 w 102"/>
                <a:gd name="T3" fmla="*/ 0 h 95"/>
                <a:gd name="T4" fmla="*/ 0 w 102"/>
                <a:gd name="T5" fmla="*/ 2 h 95"/>
                <a:gd name="T6" fmla="*/ 1 w 102"/>
                <a:gd name="T7" fmla="*/ 3 h 95"/>
                <a:gd name="T8" fmla="*/ 2 w 102"/>
                <a:gd name="T9" fmla="*/ 3 h 95"/>
                <a:gd name="T10" fmla="*/ 2 w 102"/>
                <a:gd name="T11" fmla="*/ 1 h 95"/>
                <a:gd name="T12" fmla="*/ 2 w 102"/>
                <a:gd name="T13" fmla="*/ 2 h 95"/>
                <a:gd name="T14" fmla="*/ 1 w 102"/>
                <a:gd name="T15" fmla="*/ 2 h 95"/>
                <a:gd name="T16" fmla="*/ 1 w 102"/>
                <a:gd name="T17" fmla="*/ 0 h 95"/>
                <a:gd name="T18" fmla="*/ 1 w 102"/>
                <a:gd name="T19" fmla="*/ 0 h 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2"/>
                <a:gd name="T31" fmla="*/ 0 h 95"/>
                <a:gd name="T32" fmla="*/ 102 w 102"/>
                <a:gd name="T33" fmla="*/ 95 h 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2" h="95">
                  <a:moveTo>
                    <a:pt x="40" y="0"/>
                  </a:moveTo>
                  <a:lnTo>
                    <a:pt x="0" y="15"/>
                  </a:lnTo>
                  <a:lnTo>
                    <a:pt x="7" y="76"/>
                  </a:lnTo>
                  <a:lnTo>
                    <a:pt x="43" y="95"/>
                  </a:lnTo>
                  <a:lnTo>
                    <a:pt x="102" y="83"/>
                  </a:lnTo>
                  <a:lnTo>
                    <a:pt x="95" y="23"/>
                  </a:lnTo>
                  <a:lnTo>
                    <a:pt x="64" y="68"/>
                  </a:lnTo>
                  <a:lnTo>
                    <a:pt x="28" y="57"/>
                  </a:lnTo>
                  <a:lnTo>
                    <a:pt x="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51383" name="AutoShape 151">
            <a:extLst>
              <a:ext uri="{FF2B5EF4-FFF2-40B4-BE49-F238E27FC236}">
                <a16:creationId xmlns:a16="http://schemas.microsoft.com/office/drawing/2014/main" id="{05361836-45AC-AB08-5328-DE2C3B6934B6}"/>
              </a:ext>
            </a:extLst>
          </p:cNvPr>
          <p:cNvSpPr>
            <a:spLocks noChangeArrowheads="1"/>
          </p:cNvSpPr>
          <p:nvPr/>
        </p:nvSpPr>
        <p:spPr bwMode="auto">
          <a:xfrm>
            <a:off x="10287000" y="6477000"/>
            <a:ext cx="228600" cy="228600"/>
          </a:xfrm>
          <a:prstGeom prst="lightningBolt">
            <a:avLst/>
          </a:prstGeom>
          <a:gradFill rotWithShape="0">
            <a:gsLst>
              <a:gs pos="0">
                <a:srgbClr val="FDE111"/>
              </a:gs>
              <a:gs pos="100000">
                <a:srgbClr val="75680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84997" name="日期占位符 153">
            <a:extLst>
              <a:ext uri="{FF2B5EF4-FFF2-40B4-BE49-F238E27FC236}">
                <a16:creationId xmlns:a16="http://schemas.microsoft.com/office/drawing/2014/main" id="{3E54B7BF-4558-1D56-7BDC-A55ABD45EC1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fld id="{D4C0C012-4645-43E5-957F-69365D6B4143}" type="datetime1">
              <a:rPr lang="zh-CN" altLang="en-US" b="0" smtClean="0">
                <a:solidFill>
                  <a:schemeClr val="tx1"/>
                </a:solidFill>
                <a:latin typeface="Arial" panose="020B0604020202020204" pitchFamily="34" charset="0"/>
                <a:ea typeface="宋体" panose="02010600030101010101" pitchFamily="2" charset="-122"/>
              </a:rPr>
              <a:pPr/>
              <a:t>2022/10/3</a:t>
            </a:fld>
            <a:endParaRPr lang="en-US" altLang="zh-CN" b="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6242630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351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38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018" name="Group 2">
            <a:extLst>
              <a:ext uri="{FF2B5EF4-FFF2-40B4-BE49-F238E27FC236}">
                <a16:creationId xmlns:a16="http://schemas.microsoft.com/office/drawing/2014/main" id="{44F9ADAA-515E-1951-9382-C583C918164D}"/>
              </a:ext>
            </a:extLst>
          </p:cNvPr>
          <p:cNvGrpSpPr>
            <a:grpSpLocks/>
          </p:cNvGrpSpPr>
          <p:nvPr/>
        </p:nvGrpSpPr>
        <p:grpSpPr bwMode="auto">
          <a:xfrm>
            <a:off x="2286000" y="3352801"/>
            <a:ext cx="4540250" cy="2906713"/>
            <a:chOff x="672" y="1968"/>
            <a:chExt cx="2860" cy="1831"/>
          </a:xfrm>
        </p:grpSpPr>
        <p:sp>
          <p:nvSpPr>
            <p:cNvPr id="86022" name="Freeform 3">
              <a:extLst>
                <a:ext uri="{FF2B5EF4-FFF2-40B4-BE49-F238E27FC236}">
                  <a16:creationId xmlns:a16="http://schemas.microsoft.com/office/drawing/2014/main" id="{C36DE56F-EBF9-4716-CDF1-B9DE0F66EA42}"/>
                </a:ext>
              </a:extLst>
            </p:cNvPr>
            <p:cNvSpPr>
              <a:spLocks/>
            </p:cNvSpPr>
            <p:nvPr/>
          </p:nvSpPr>
          <p:spPr bwMode="auto">
            <a:xfrm>
              <a:off x="672" y="3203"/>
              <a:ext cx="2860" cy="596"/>
            </a:xfrm>
            <a:custGeom>
              <a:avLst/>
              <a:gdLst>
                <a:gd name="T0" fmla="*/ 355 w 5720"/>
                <a:gd name="T1" fmla="*/ 0 h 1192"/>
                <a:gd name="T2" fmla="*/ 341 w 5720"/>
                <a:gd name="T3" fmla="*/ 20 h 1192"/>
                <a:gd name="T4" fmla="*/ 358 w 5720"/>
                <a:gd name="T5" fmla="*/ 43 h 1192"/>
                <a:gd name="T6" fmla="*/ 336 w 5720"/>
                <a:gd name="T7" fmla="*/ 75 h 1192"/>
                <a:gd name="T8" fmla="*/ 0 w 5720"/>
                <a:gd name="T9" fmla="*/ 75 h 1192"/>
                <a:gd name="T10" fmla="*/ 1 w 5720"/>
                <a:gd name="T11" fmla="*/ 29 h 1192"/>
                <a:gd name="T12" fmla="*/ 155 w 5720"/>
                <a:gd name="T13" fmla="*/ 0 h 1192"/>
                <a:gd name="T14" fmla="*/ 355 w 5720"/>
                <a:gd name="T15" fmla="*/ 0 h 1192"/>
                <a:gd name="T16" fmla="*/ 355 w 5720"/>
                <a:gd name="T17" fmla="*/ 0 h 11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20"/>
                <a:gd name="T28" fmla="*/ 0 h 1192"/>
                <a:gd name="T29" fmla="*/ 5720 w 5720"/>
                <a:gd name="T30" fmla="*/ 1192 h 11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20" h="1192">
                  <a:moveTo>
                    <a:pt x="5680" y="0"/>
                  </a:moveTo>
                  <a:lnTo>
                    <a:pt x="5446" y="321"/>
                  </a:lnTo>
                  <a:lnTo>
                    <a:pt x="5720" y="690"/>
                  </a:lnTo>
                  <a:lnTo>
                    <a:pt x="5366" y="1192"/>
                  </a:lnTo>
                  <a:lnTo>
                    <a:pt x="0" y="1192"/>
                  </a:lnTo>
                  <a:lnTo>
                    <a:pt x="19" y="475"/>
                  </a:lnTo>
                  <a:lnTo>
                    <a:pt x="2471" y="0"/>
                  </a:lnTo>
                  <a:lnTo>
                    <a:pt x="5680" y="0"/>
                  </a:lnTo>
                  <a:close/>
                </a:path>
              </a:pathLst>
            </a:custGeom>
            <a:solidFill>
              <a:srgbClr val="F7E4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23" name="Freeform 4">
              <a:extLst>
                <a:ext uri="{FF2B5EF4-FFF2-40B4-BE49-F238E27FC236}">
                  <a16:creationId xmlns:a16="http://schemas.microsoft.com/office/drawing/2014/main" id="{8E0975F7-8329-3468-D8C0-423EC0A873EF}"/>
                </a:ext>
              </a:extLst>
            </p:cNvPr>
            <p:cNvSpPr>
              <a:spLocks/>
            </p:cNvSpPr>
            <p:nvPr/>
          </p:nvSpPr>
          <p:spPr bwMode="auto">
            <a:xfrm>
              <a:off x="1621" y="3451"/>
              <a:ext cx="1016" cy="315"/>
            </a:xfrm>
            <a:custGeom>
              <a:avLst/>
              <a:gdLst>
                <a:gd name="T0" fmla="*/ 0 w 2032"/>
                <a:gd name="T1" fmla="*/ 26 h 629"/>
                <a:gd name="T2" fmla="*/ 37 w 2032"/>
                <a:gd name="T3" fmla="*/ 0 h 629"/>
                <a:gd name="T4" fmla="*/ 127 w 2032"/>
                <a:gd name="T5" fmla="*/ 8 h 629"/>
                <a:gd name="T6" fmla="*/ 86 w 2032"/>
                <a:gd name="T7" fmla="*/ 40 h 629"/>
                <a:gd name="T8" fmla="*/ 0 w 2032"/>
                <a:gd name="T9" fmla="*/ 26 h 629"/>
                <a:gd name="T10" fmla="*/ 0 w 2032"/>
                <a:gd name="T11" fmla="*/ 26 h 629"/>
                <a:gd name="T12" fmla="*/ 0 60000 65536"/>
                <a:gd name="T13" fmla="*/ 0 60000 65536"/>
                <a:gd name="T14" fmla="*/ 0 60000 65536"/>
                <a:gd name="T15" fmla="*/ 0 60000 65536"/>
                <a:gd name="T16" fmla="*/ 0 60000 65536"/>
                <a:gd name="T17" fmla="*/ 0 60000 65536"/>
                <a:gd name="T18" fmla="*/ 0 w 2032"/>
                <a:gd name="T19" fmla="*/ 0 h 629"/>
                <a:gd name="T20" fmla="*/ 2032 w 2032"/>
                <a:gd name="T21" fmla="*/ 629 h 629"/>
              </a:gdLst>
              <a:ahLst/>
              <a:cxnLst>
                <a:cxn ang="T12">
                  <a:pos x="T0" y="T1"/>
                </a:cxn>
                <a:cxn ang="T13">
                  <a:pos x="T2" y="T3"/>
                </a:cxn>
                <a:cxn ang="T14">
                  <a:pos x="T4" y="T5"/>
                </a:cxn>
                <a:cxn ang="T15">
                  <a:pos x="T6" y="T7"/>
                </a:cxn>
                <a:cxn ang="T16">
                  <a:pos x="T8" y="T9"/>
                </a:cxn>
                <a:cxn ang="T17">
                  <a:pos x="T10" y="T11"/>
                </a:cxn>
              </a:cxnLst>
              <a:rect l="T18" t="T19" r="T20" b="T21"/>
              <a:pathLst>
                <a:path w="2032" h="629">
                  <a:moveTo>
                    <a:pt x="0" y="415"/>
                  </a:moveTo>
                  <a:lnTo>
                    <a:pt x="582" y="0"/>
                  </a:lnTo>
                  <a:lnTo>
                    <a:pt x="2032" y="120"/>
                  </a:lnTo>
                  <a:lnTo>
                    <a:pt x="1363" y="629"/>
                  </a:lnTo>
                  <a:lnTo>
                    <a:pt x="0" y="415"/>
                  </a:lnTo>
                  <a:close/>
                </a:path>
              </a:pathLst>
            </a:custGeom>
            <a:solidFill>
              <a:srgbClr val="FFF5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24" name="Freeform 5">
              <a:extLst>
                <a:ext uri="{FF2B5EF4-FFF2-40B4-BE49-F238E27FC236}">
                  <a16:creationId xmlns:a16="http://schemas.microsoft.com/office/drawing/2014/main" id="{7A80EA58-DB55-7F32-27E2-45C878B3324C}"/>
                </a:ext>
              </a:extLst>
            </p:cNvPr>
            <p:cNvSpPr>
              <a:spLocks/>
            </p:cNvSpPr>
            <p:nvPr/>
          </p:nvSpPr>
          <p:spPr bwMode="auto">
            <a:xfrm>
              <a:off x="705" y="2517"/>
              <a:ext cx="1220" cy="1125"/>
            </a:xfrm>
            <a:custGeom>
              <a:avLst/>
              <a:gdLst>
                <a:gd name="T0" fmla="*/ 60 w 2438"/>
                <a:gd name="T1" fmla="*/ 0 h 2249"/>
                <a:gd name="T2" fmla="*/ 56 w 2438"/>
                <a:gd name="T3" fmla="*/ 2 h 2249"/>
                <a:gd name="T4" fmla="*/ 49 w 2438"/>
                <a:gd name="T5" fmla="*/ 10 h 2249"/>
                <a:gd name="T6" fmla="*/ 17 w 2438"/>
                <a:gd name="T7" fmla="*/ 24 h 2249"/>
                <a:gd name="T8" fmla="*/ 6 w 2438"/>
                <a:gd name="T9" fmla="*/ 51 h 2249"/>
                <a:gd name="T10" fmla="*/ 0 w 2438"/>
                <a:gd name="T11" fmla="*/ 116 h 2249"/>
                <a:gd name="T12" fmla="*/ 17 w 2438"/>
                <a:gd name="T13" fmla="*/ 135 h 2249"/>
                <a:gd name="T14" fmla="*/ 65 w 2438"/>
                <a:gd name="T15" fmla="*/ 141 h 2249"/>
                <a:gd name="T16" fmla="*/ 97 w 2438"/>
                <a:gd name="T17" fmla="*/ 137 h 2249"/>
                <a:gd name="T18" fmla="*/ 126 w 2438"/>
                <a:gd name="T19" fmla="*/ 110 h 2249"/>
                <a:gd name="T20" fmla="*/ 153 w 2438"/>
                <a:gd name="T21" fmla="*/ 91 h 2249"/>
                <a:gd name="T22" fmla="*/ 142 w 2438"/>
                <a:gd name="T23" fmla="*/ 62 h 2249"/>
                <a:gd name="T24" fmla="*/ 129 w 2438"/>
                <a:gd name="T25" fmla="*/ 64 h 2249"/>
                <a:gd name="T26" fmla="*/ 118 w 2438"/>
                <a:gd name="T27" fmla="*/ 43 h 2249"/>
                <a:gd name="T28" fmla="*/ 117 w 2438"/>
                <a:gd name="T29" fmla="*/ 31 h 2249"/>
                <a:gd name="T30" fmla="*/ 107 w 2438"/>
                <a:gd name="T31" fmla="*/ 22 h 2249"/>
                <a:gd name="T32" fmla="*/ 60 w 2438"/>
                <a:gd name="T33" fmla="*/ 0 h 2249"/>
                <a:gd name="T34" fmla="*/ 60 w 2438"/>
                <a:gd name="T35" fmla="*/ 0 h 22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438"/>
                <a:gd name="T55" fmla="*/ 0 h 2249"/>
                <a:gd name="T56" fmla="*/ 2438 w 2438"/>
                <a:gd name="T57" fmla="*/ 2249 h 22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438" h="2249">
                  <a:moveTo>
                    <a:pt x="954" y="0"/>
                  </a:moveTo>
                  <a:lnTo>
                    <a:pt x="895" y="27"/>
                  </a:lnTo>
                  <a:lnTo>
                    <a:pt x="781" y="146"/>
                  </a:lnTo>
                  <a:lnTo>
                    <a:pt x="266" y="380"/>
                  </a:lnTo>
                  <a:lnTo>
                    <a:pt x="93" y="810"/>
                  </a:lnTo>
                  <a:lnTo>
                    <a:pt x="0" y="1854"/>
                  </a:lnTo>
                  <a:lnTo>
                    <a:pt x="260" y="2148"/>
                  </a:lnTo>
                  <a:lnTo>
                    <a:pt x="1036" y="2249"/>
                  </a:lnTo>
                  <a:lnTo>
                    <a:pt x="1536" y="2181"/>
                  </a:lnTo>
                  <a:lnTo>
                    <a:pt x="2011" y="1745"/>
                  </a:lnTo>
                  <a:lnTo>
                    <a:pt x="2438" y="1453"/>
                  </a:lnTo>
                  <a:lnTo>
                    <a:pt x="2258" y="983"/>
                  </a:lnTo>
                  <a:lnTo>
                    <a:pt x="2051" y="1010"/>
                  </a:lnTo>
                  <a:lnTo>
                    <a:pt x="1878" y="683"/>
                  </a:lnTo>
                  <a:lnTo>
                    <a:pt x="1870" y="494"/>
                  </a:lnTo>
                  <a:lnTo>
                    <a:pt x="1710" y="348"/>
                  </a:lnTo>
                  <a:lnTo>
                    <a:pt x="954" y="0"/>
                  </a:lnTo>
                  <a:close/>
                </a:path>
              </a:pathLst>
            </a:custGeom>
            <a:solidFill>
              <a:srgbClr val="BCBC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25" name="Freeform 6">
              <a:extLst>
                <a:ext uri="{FF2B5EF4-FFF2-40B4-BE49-F238E27FC236}">
                  <a16:creationId xmlns:a16="http://schemas.microsoft.com/office/drawing/2014/main" id="{6B8D4483-2EAF-9FC0-438D-DBD109218EB4}"/>
                </a:ext>
              </a:extLst>
            </p:cNvPr>
            <p:cNvSpPr>
              <a:spLocks/>
            </p:cNvSpPr>
            <p:nvPr/>
          </p:nvSpPr>
          <p:spPr bwMode="auto">
            <a:xfrm>
              <a:off x="1637" y="3280"/>
              <a:ext cx="374" cy="176"/>
            </a:xfrm>
            <a:custGeom>
              <a:avLst/>
              <a:gdLst>
                <a:gd name="T0" fmla="*/ 0 w 749"/>
                <a:gd name="T1" fmla="*/ 3 h 352"/>
                <a:gd name="T2" fmla="*/ 10 w 749"/>
                <a:gd name="T3" fmla="*/ 7 h 352"/>
                <a:gd name="T4" fmla="*/ 36 w 749"/>
                <a:gd name="T5" fmla="*/ 19 h 352"/>
                <a:gd name="T6" fmla="*/ 42 w 749"/>
                <a:gd name="T7" fmla="*/ 22 h 352"/>
                <a:gd name="T8" fmla="*/ 46 w 749"/>
                <a:gd name="T9" fmla="*/ 22 h 352"/>
                <a:gd name="T10" fmla="*/ 40 w 749"/>
                <a:gd name="T11" fmla="*/ 18 h 352"/>
                <a:gd name="T12" fmla="*/ 36 w 749"/>
                <a:gd name="T13" fmla="*/ 14 h 352"/>
                <a:gd name="T14" fmla="*/ 7 w 749"/>
                <a:gd name="T15" fmla="*/ 3 h 352"/>
                <a:gd name="T16" fmla="*/ 0 w 749"/>
                <a:gd name="T17" fmla="*/ 0 h 352"/>
                <a:gd name="T18" fmla="*/ 0 w 749"/>
                <a:gd name="T19" fmla="*/ 3 h 352"/>
                <a:gd name="T20" fmla="*/ 0 w 749"/>
                <a:gd name="T21" fmla="*/ 3 h 3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49"/>
                <a:gd name="T34" fmla="*/ 0 h 352"/>
                <a:gd name="T35" fmla="*/ 749 w 749"/>
                <a:gd name="T36" fmla="*/ 352 h 3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49" h="352">
                  <a:moveTo>
                    <a:pt x="0" y="36"/>
                  </a:moveTo>
                  <a:lnTo>
                    <a:pt x="164" y="112"/>
                  </a:lnTo>
                  <a:lnTo>
                    <a:pt x="578" y="298"/>
                  </a:lnTo>
                  <a:lnTo>
                    <a:pt x="672" y="344"/>
                  </a:lnTo>
                  <a:lnTo>
                    <a:pt x="749" y="352"/>
                  </a:lnTo>
                  <a:lnTo>
                    <a:pt x="641" y="276"/>
                  </a:lnTo>
                  <a:lnTo>
                    <a:pt x="578" y="234"/>
                  </a:lnTo>
                  <a:lnTo>
                    <a:pt x="126" y="40"/>
                  </a:lnTo>
                  <a:lnTo>
                    <a:pt x="4" y="0"/>
                  </a:lnTo>
                  <a:lnTo>
                    <a:pt x="0" y="36"/>
                  </a:lnTo>
                  <a:close/>
                </a:path>
              </a:pathLst>
            </a:custGeom>
            <a:solidFill>
              <a:srgbClr val="FFB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26" name="Freeform 7" descr="Solid diamond">
              <a:extLst>
                <a:ext uri="{FF2B5EF4-FFF2-40B4-BE49-F238E27FC236}">
                  <a16:creationId xmlns:a16="http://schemas.microsoft.com/office/drawing/2014/main" id="{DABCF1EF-1ED0-B1CA-C8A5-81C9B5D5D99D}"/>
                </a:ext>
              </a:extLst>
            </p:cNvPr>
            <p:cNvSpPr>
              <a:spLocks/>
            </p:cNvSpPr>
            <p:nvPr/>
          </p:nvSpPr>
          <p:spPr bwMode="auto">
            <a:xfrm>
              <a:off x="1314" y="2782"/>
              <a:ext cx="136" cy="629"/>
            </a:xfrm>
            <a:custGeom>
              <a:avLst/>
              <a:gdLst>
                <a:gd name="T0" fmla="*/ 1 w 274"/>
                <a:gd name="T1" fmla="*/ 5 h 1258"/>
                <a:gd name="T2" fmla="*/ 2 w 274"/>
                <a:gd name="T3" fmla="*/ 12 h 1258"/>
                <a:gd name="T4" fmla="*/ 0 w 274"/>
                <a:gd name="T5" fmla="*/ 19 h 1258"/>
                <a:gd name="T6" fmla="*/ 4 w 274"/>
                <a:gd name="T7" fmla="*/ 47 h 1258"/>
                <a:gd name="T8" fmla="*/ 7 w 274"/>
                <a:gd name="T9" fmla="*/ 71 h 1258"/>
                <a:gd name="T10" fmla="*/ 8 w 274"/>
                <a:gd name="T11" fmla="*/ 79 h 1258"/>
                <a:gd name="T12" fmla="*/ 16 w 274"/>
                <a:gd name="T13" fmla="*/ 78 h 1258"/>
                <a:gd name="T14" fmla="*/ 17 w 274"/>
                <a:gd name="T15" fmla="*/ 52 h 1258"/>
                <a:gd name="T16" fmla="*/ 7 w 274"/>
                <a:gd name="T17" fmla="*/ 10 h 1258"/>
                <a:gd name="T18" fmla="*/ 9 w 274"/>
                <a:gd name="T19" fmla="*/ 1 h 1258"/>
                <a:gd name="T20" fmla="*/ 7 w 274"/>
                <a:gd name="T21" fmla="*/ 0 h 1258"/>
                <a:gd name="T22" fmla="*/ 1 w 274"/>
                <a:gd name="T23" fmla="*/ 5 h 1258"/>
                <a:gd name="T24" fmla="*/ 1 w 274"/>
                <a:gd name="T25" fmla="*/ 5 h 12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4"/>
                <a:gd name="T40" fmla="*/ 0 h 1258"/>
                <a:gd name="T41" fmla="*/ 274 w 274"/>
                <a:gd name="T42" fmla="*/ 1258 h 12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4" h="1258">
                  <a:moveTo>
                    <a:pt x="19" y="87"/>
                  </a:moveTo>
                  <a:lnTo>
                    <a:pt x="40" y="193"/>
                  </a:lnTo>
                  <a:lnTo>
                    <a:pt x="0" y="294"/>
                  </a:lnTo>
                  <a:lnTo>
                    <a:pt x="67" y="762"/>
                  </a:lnTo>
                  <a:lnTo>
                    <a:pt x="112" y="1131"/>
                  </a:lnTo>
                  <a:lnTo>
                    <a:pt x="133" y="1258"/>
                  </a:lnTo>
                  <a:lnTo>
                    <a:pt x="261" y="1243"/>
                  </a:lnTo>
                  <a:lnTo>
                    <a:pt x="274" y="836"/>
                  </a:lnTo>
                  <a:lnTo>
                    <a:pt x="112" y="167"/>
                  </a:lnTo>
                  <a:lnTo>
                    <a:pt x="152" y="19"/>
                  </a:lnTo>
                  <a:lnTo>
                    <a:pt x="112" y="0"/>
                  </a:lnTo>
                  <a:lnTo>
                    <a:pt x="19" y="87"/>
                  </a:lnTo>
                  <a:close/>
                </a:path>
              </a:pathLst>
            </a:custGeom>
            <a:pattFill prst="solidDmnd">
              <a:fgClr>
                <a:srgbClr val="FFE500"/>
              </a:fgClr>
              <a:bgClr>
                <a:srgbClr val="000099"/>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27" name="Freeform 8">
              <a:extLst>
                <a:ext uri="{FF2B5EF4-FFF2-40B4-BE49-F238E27FC236}">
                  <a16:creationId xmlns:a16="http://schemas.microsoft.com/office/drawing/2014/main" id="{4948490D-2DB1-C20C-10FE-8E0492FBECD2}"/>
                </a:ext>
              </a:extLst>
            </p:cNvPr>
            <p:cNvSpPr>
              <a:spLocks/>
            </p:cNvSpPr>
            <p:nvPr/>
          </p:nvSpPr>
          <p:spPr bwMode="auto">
            <a:xfrm>
              <a:off x="2008" y="3314"/>
              <a:ext cx="812" cy="244"/>
            </a:xfrm>
            <a:custGeom>
              <a:avLst/>
              <a:gdLst>
                <a:gd name="T0" fmla="*/ 0 w 1623"/>
                <a:gd name="T1" fmla="*/ 21 h 489"/>
                <a:gd name="T2" fmla="*/ 33 w 1623"/>
                <a:gd name="T3" fmla="*/ 30 h 489"/>
                <a:gd name="T4" fmla="*/ 66 w 1623"/>
                <a:gd name="T5" fmla="*/ 29 h 489"/>
                <a:gd name="T6" fmla="*/ 102 w 1623"/>
                <a:gd name="T7" fmla="*/ 3 h 489"/>
                <a:gd name="T8" fmla="*/ 65 w 1623"/>
                <a:gd name="T9" fmla="*/ 4 h 489"/>
                <a:gd name="T10" fmla="*/ 41 w 1623"/>
                <a:gd name="T11" fmla="*/ 0 h 489"/>
                <a:gd name="T12" fmla="*/ 0 w 1623"/>
                <a:gd name="T13" fmla="*/ 21 h 489"/>
                <a:gd name="T14" fmla="*/ 0 w 1623"/>
                <a:gd name="T15" fmla="*/ 21 h 489"/>
                <a:gd name="T16" fmla="*/ 0 60000 65536"/>
                <a:gd name="T17" fmla="*/ 0 60000 65536"/>
                <a:gd name="T18" fmla="*/ 0 60000 65536"/>
                <a:gd name="T19" fmla="*/ 0 60000 65536"/>
                <a:gd name="T20" fmla="*/ 0 60000 65536"/>
                <a:gd name="T21" fmla="*/ 0 60000 65536"/>
                <a:gd name="T22" fmla="*/ 0 60000 65536"/>
                <a:gd name="T23" fmla="*/ 0 60000 65536"/>
                <a:gd name="T24" fmla="*/ 0 w 1623"/>
                <a:gd name="T25" fmla="*/ 0 h 489"/>
                <a:gd name="T26" fmla="*/ 1623 w 1623"/>
                <a:gd name="T27" fmla="*/ 489 h 4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23" h="489">
                  <a:moveTo>
                    <a:pt x="0" y="341"/>
                  </a:moveTo>
                  <a:lnTo>
                    <a:pt x="521" y="489"/>
                  </a:lnTo>
                  <a:lnTo>
                    <a:pt x="1049" y="468"/>
                  </a:lnTo>
                  <a:lnTo>
                    <a:pt x="1623" y="59"/>
                  </a:lnTo>
                  <a:lnTo>
                    <a:pt x="1028" y="67"/>
                  </a:lnTo>
                  <a:lnTo>
                    <a:pt x="648" y="0"/>
                  </a:lnTo>
                  <a:lnTo>
                    <a:pt x="0" y="341"/>
                  </a:lnTo>
                  <a:close/>
                </a:path>
              </a:pathLst>
            </a:custGeom>
            <a:solidFill>
              <a:srgbClr val="F0CA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28" name="Freeform 9">
              <a:extLst>
                <a:ext uri="{FF2B5EF4-FFF2-40B4-BE49-F238E27FC236}">
                  <a16:creationId xmlns:a16="http://schemas.microsoft.com/office/drawing/2014/main" id="{97B399C5-0960-0185-06D1-2C86C3BAE635}"/>
                </a:ext>
              </a:extLst>
            </p:cNvPr>
            <p:cNvSpPr>
              <a:spLocks/>
            </p:cNvSpPr>
            <p:nvPr/>
          </p:nvSpPr>
          <p:spPr bwMode="auto">
            <a:xfrm>
              <a:off x="1791" y="2377"/>
              <a:ext cx="1253" cy="910"/>
            </a:xfrm>
            <a:custGeom>
              <a:avLst/>
              <a:gdLst>
                <a:gd name="T0" fmla="*/ 38 w 2508"/>
                <a:gd name="T1" fmla="*/ 1 h 1819"/>
                <a:gd name="T2" fmla="*/ 26 w 2508"/>
                <a:gd name="T3" fmla="*/ 9 h 1819"/>
                <a:gd name="T4" fmla="*/ 10 w 2508"/>
                <a:gd name="T5" fmla="*/ 12 h 1819"/>
                <a:gd name="T6" fmla="*/ 0 w 2508"/>
                <a:gd name="T7" fmla="*/ 22 h 1819"/>
                <a:gd name="T8" fmla="*/ 0 w 2508"/>
                <a:gd name="T9" fmla="*/ 36 h 1819"/>
                <a:gd name="T10" fmla="*/ 0 w 2508"/>
                <a:gd name="T11" fmla="*/ 78 h 1819"/>
                <a:gd name="T12" fmla="*/ 15 w 2508"/>
                <a:gd name="T13" fmla="*/ 108 h 1819"/>
                <a:gd name="T14" fmla="*/ 31 w 2508"/>
                <a:gd name="T15" fmla="*/ 114 h 1819"/>
                <a:gd name="T16" fmla="*/ 49 w 2508"/>
                <a:gd name="T17" fmla="*/ 105 h 1819"/>
                <a:gd name="T18" fmla="*/ 99 w 2508"/>
                <a:gd name="T19" fmla="*/ 103 h 1819"/>
                <a:gd name="T20" fmla="*/ 97 w 2508"/>
                <a:gd name="T21" fmla="*/ 80 h 1819"/>
                <a:gd name="T22" fmla="*/ 99 w 2508"/>
                <a:gd name="T23" fmla="*/ 66 h 1819"/>
                <a:gd name="T24" fmla="*/ 109 w 2508"/>
                <a:gd name="T25" fmla="*/ 68 h 1819"/>
                <a:gd name="T26" fmla="*/ 116 w 2508"/>
                <a:gd name="T27" fmla="*/ 78 h 1819"/>
                <a:gd name="T28" fmla="*/ 119 w 2508"/>
                <a:gd name="T29" fmla="*/ 96 h 1819"/>
                <a:gd name="T30" fmla="*/ 123 w 2508"/>
                <a:gd name="T31" fmla="*/ 101 h 1819"/>
                <a:gd name="T32" fmla="*/ 154 w 2508"/>
                <a:gd name="T33" fmla="*/ 98 h 1819"/>
                <a:gd name="T34" fmla="*/ 156 w 2508"/>
                <a:gd name="T35" fmla="*/ 92 h 1819"/>
                <a:gd name="T36" fmla="*/ 155 w 2508"/>
                <a:gd name="T37" fmla="*/ 77 h 1819"/>
                <a:gd name="T38" fmla="*/ 143 w 2508"/>
                <a:gd name="T39" fmla="*/ 70 h 1819"/>
                <a:gd name="T40" fmla="*/ 126 w 2508"/>
                <a:gd name="T41" fmla="*/ 51 h 1819"/>
                <a:gd name="T42" fmla="*/ 112 w 2508"/>
                <a:gd name="T43" fmla="*/ 16 h 1819"/>
                <a:gd name="T44" fmla="*/ 91 w 2508"/>
                <a:gd name="T45" fmla="*/ 8 h 1819"/>
                <a:gd name="T46" fmla="*/ 81 w 2508"/>
                <a:gd name="T47" fmla="*/ 0 h 1819"/>
                <a:gd name="T48" fmla="*/ 38 w 2508"/>
                <a:gd name="T49" fmla="*/ 1 h 1819"/>
                <a:gd name="T50" fmla="*/ 38 w 2508"/>
                <a:gd name="T51" fmla="*/ 1 h 18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508"/>
                <a:gd name="T79" fmla="*/ 0 h 1819"/>
                <a:gd name="T80" fmla="*/ 2508 w 2508"/>
                <a:gd name="T81" fmla="*/ 1819 h 18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508" h="1819">
                  <a:moveTo>
                    <a:pt x="609" y="13"/>
                  </a:moveTo>
                  <a:lnTo>
                    <a:pt x="422" y="133"/>
                  </a:lnTo>
                  <a:lnTo>
                    <a:pt x="162" y="186"/>
                  </a:lnTo>
                  <a:lnTo>
                    <a:pt x="8" y="340"/>
                  </a:lnTo>
                  <a:lnTo>
                    <a:pt x="14" y="576"/>
                  </a:lnTo>
                  <a:lnTo>
                    <a:pt x="0" y="1237"/>
                  </a:lnTo>
                  <a:lnTo>
                    <a:pt x="255" y="1720"/>
                  </a:lnTo>
                  <a:lnTo>
                    <a:pt x="510" y="1819"/>
                  </a:lnTo>
                  <a:lnTo>
                    <a:pt x="784" y="1665"/>
                  </a:lnTo>
                  <a:lnTo>
                    <a:pt x="1592" y="1646"/>
                  </a:lnTo>
                  <a:lnTo>
                    <a:pt x="1559" y="1272"/>
                  </a:lnTo>
                  <a:lnTo>
                    <a:pt x="1586" y="1043"/>
                  </a:lnTo>
                  <a:lnTo>
                    <a:pt x="1746" y="1078"/>
                  </a:lnTo>
                  <a:lnTo>
                    <a:pt x="1860" y="1237"/>
                  </a:lnTo>
                  <a:lnTo>
                    <a:pt x="1913" y="1524"/>
                  </a:lnTo>
                  <a:lnTo>
                    <a:pt x="1979" y="1606"/>
                  </a:lnTo>
                  <a:lnTo>
                    <a:pt x="2468" y="1559"/>
                  </a:lnTo>
                  <a:lnTo>
                    <a:pt x="2508" y="1466"/>
                  </a:lnTo>
                  <a:lnTo>
                    <a:pt x="2481" y="1232"/>
                  </a:lnTo>
                  <a:lnTo>
                    <a:pt x="2293" y="1110"/>
                  </a:lnTo>
                  <a:lnTo>
                    <a:pt x="2019" y="802"/>
                  </a:lnTo>
                  <a:lnTo>
                    <a:pt x="1806" y="254"/>
                  </a:lnTo>
                  <a:lnTo>
                    <a:pt x="1464" y="119"/>
                  </a:lnTo>
                  <a:lnTo>
                    <a:pt x="1297" y="0"/>
                  </a:lnTo>
                  <a:lnTo>
                    <a:pt x="609" y="13"/>
                  </a:lnTo>
                  <a:close/>
                </a:path>
              </a:pathLst>
            </a:custGeom>
            <a:solidFill>
              <a:srgbClr val="D1F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29" name="Freeform 10" descr="Wide downward diagonal">
              <a:extLst>
                <a:ext uri="{FF2B5EF4-FFF2-40B4-BE49-F238E27FC236}">
                  <a16:creationId xmlns:a16="http://schemas.microsoft.com/office/drawing/2014/main" id="{F53E1BA7-C38B-9F16-3CC6-0E0E0F63A7C0}"/>
                </a:ext>
              </a:extLst>
            </p:cNvPr>
            <p:cNvSpPr>
              <a:spLocks/>
            </p:cNvSpPr>
            <p:nvPr/>
          </p:nvSpPr>
          <p:spPr bwMode="auto">
            <a:xfrm>
              <a:off x="2232" y="2608"/>
              <a:ext cx="134" cy="535"/>
            </a:xfrm>
            <a:custGeom>
              <a:avLst/>
              <a:gdLst>
                <a:gd name="T0" fmla="*/ 2 w 269"/>
                <a:gd name="T1" fmla="*/ 1 h 1070"/>
                <a:gd name="T2" fmla="*/ 3 w 269"/>
                <a:gd name="T3" fmla="*/ 6 h 1070"/>
                <a:gd name="T4" fmla="*/ 3 w 269"/>
                <a:gd name="T5" fmla="*/ 12 h 1070"/>
                <a:gd name="T6" fmla="*/ 2 w 269"/>
                <a:gd name="T7" fmla="*/ 19 h 1070"/>
                <a:gd name="T8" fmla="*/ 0 w 269"/>
                <a:gd name="T9" fmla="*/ 65 h 1070"/>
                <a:gd name="T10" fmla="*/ 16 w 269"/>
                <a:gd name="T11" fmla="*/ 67 h 1070"/>
                <a:gd name="T12" fmla="*/ 7 w 269"/>
                <a:gd name="T13" fmla="*/ 12 h 1070"/>
                <a:gd name="T14" fmla="*/ 10 w 269"/>
                <a:gd name="T15" fmla="*/ 3 h 1070"/>
                <a:gd name="T16" fmla="*/ 9 w 269"/>
                <a:gd name="T17" fmla="*/ 0 h 1070"/>
                <a:gd name="T18" fmla="*/ 2 w 269"/>
                <a:gd name="T19" fmla="*/ 1 h 1070"/>
                <a:gd name="T20" fmla="*/ 2 w 269"/>
                <a:gd name="T21" fmla="*/ 1 h 10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9"/>
                <a:gd name="T34" fmla="*/ 0 h 1070"/>
                <a:gd name="T35" fmla="*/ 269 w 269"/>
                <a:gd name="T36" fmla="*/ 1070 h 10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9" h="1070">
                  <a:moveTo>
                    <a:pt x="35" y="26"/>
                  </a:moveTo>
                  <a:lnTo>
                    <a:pt x="61" y="106"/>
                  </a:lnTo>
                  <a:lnTo>
                    <a:pt x="61" y="207"/>
                  </a:lnTo>
                  <a:lnTo>
                    <a:pt x="35" y="308"/>
                  </a:lnTo>
                  <a:lnTo>
                    <a:pt x="0" y="1030"/>
                  </a:lnTo>
                  <a:lnTo>
                    <a:pt x="269" y="1070"/>
                  </a:lnTo>
                  <a:lnTo>
                    <a:pt x="115" y="199"/>
                  </a:lnTo>
                  <a:lnTo>
                    <a:pt x="162" y="59"/>
                  </a:lnTo>
                  <a:lnTo>
                    <a:pt x="149" y="0"/>
                  </a:lnTo>
                  <a:lnTo>
                    <a:pt x="35" y="26"/>
                  </a:lnTo>
                  <a:close/>
                </a:path>
              </a:pathLst>
            </a:custGeom>
            <a:pattFill prst="wdDnDiag">
              <a:fgClr>
                <a:srgbClr val="000099"/>
              </a:fgClr>
              <a:bgClr>
                <a:srgbClr val="FFFFFF"/>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30" name="Freeform 11">
              <a:extLst>
                <a:ext uri="{FF2B5EF4-FFF2-40B4-BE49-F238E27FC236}">
                  <a16:creationId xmlns:a16="http://schemas.microsoft.com/office/drawing/2014/main" id="{392F3914-320A-E257-9E65-AADAEABBED7A}"/>
                </a:ext>
              </a:extLst>
            </p:cNvPr>
            <p:cNvSpPr>
              <a:spLocks/>
            </p:cNvSpPr>
            <p:nvPr/>
          </p:nvSpPr>
          <p:spPr bwMode="auto">
            <a:xfrm>
              <a:off x="2053" y="1977"/>
              <a:ext cx="422" cy="317"/>
            </a:xfrm>
            <a:custGeom>
              <a:avLst/>
              <a:gdLst>
                <a:gd name="T0" fmla="*/ 0 w 844"/>
                <a:gd name="T1" fmla="*/ 32 h 635"/>
                <a:gd name="T2" fmla="*/ 7 w 844"/>
                <a:gd name="T3" fmla="*/ 39 h 635"/>
                <a:gd name="T4" fmla="*/ 53 w 844"/>
                <a:gd name="T5" fmla="*/ 38 h 635"/>
                <a:gd name="T6" fmla="*/ 53 w 844"/>
                <a:gd name="T7" fmla="*/ 30 h 635"/>
                <a:gd name="T8" fmla="*/ 52 w 844"/>
                <a:gd name="T9" fmla="*/ 18 h 635"/>
                <a:gd name="T10" fmla="*/ 50 w 844"/>
                <a:gd name="T11" fmla="*/ 15 h 635"/>
                <a:gd name="T12" fmla="*/ 42 w 844"/>
                <a:gd name="T13" fmla="*/ 8 h 635"/>
                <a:gd name="T14" fmla="*/ 40 w 844"/>
                <a:gd name="T15" fmla="*/ 5 h 635"/>
                <a:gd name="T16" fmla="*/ 31 w 844"/>
                <a:gd name="T17" fmla="*/ 0 h 635"/>
                <a:gd name="T18" fmla="*/ 17 w 844"/>
                <a:gd name="T19" fmla="*/ 1 h 635"/>
                <a:gd name="T20" fmla="*/ 7 w 844"/>
                <a:gd name="T21" fmla="*/ 9 h 635"/>
                <a:gd name="T22" fmla="*/ 1 w 844"/>
                <a:gd name="T23" fmla="*/ 23 h 635"/>
                <a:gd name="T24" fmla="*/ 0 w 844"/>
                <a:gd name="T25" fmla="*/ 32 h 635"/>
                <a:gd name="T26" fmla="*/ 0 w 844"/>
                <a:gd name="T27" fmla="*/ 32 h 6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44"/>
                <a:gd name="T43" fmla="*/ 0 h 635"/>
                <a:gd name="T44" fmla="*/ 844 w 844"/>
                <a:gd name="T45" fmla="*/ 635 h 6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44" h="635">
                  <a:moveTo>
                    <a:pt x="0" y="519"/>
                  </a:moveTo>
                  <a:lnTo>
                    <a:pt x="99" y="635"/>
                  </a:lnTo>
                  <a:lnTo>
                    <a:pt x="833" y="614"/>
                  </a:lnTo>
                  <a:lnTo>
                    <a:pt x="844" y="485"/>
                  </a:lnTo>
                  <a:lnTo>
                    <a:pt x="819" y="297"/>
                  </a:lnTo>
                  <a:lnTo>
                    <a:pt x="791" y="247"/>
                  </a:lnTo>
                  <a:lnTo>
                    <a:pt x="664" y="135"/>
                  </a:lnTo>
                  <a:lnTo>
                    <a:pt x="633" y="80"/>
                  </a:lnTo>
                  <a:lnTo>
                    <a:pt x="511" y="0"/>
                  </a:lnTo>
                  <a:lnTo>
                    <a:pt x="268" y="23"/>
                  </a:lnTo>
                  <a:lnTo>
                    <a:pt x="110" y="152"/>
                  </a:lnTo>
                  <a:lnTo>
                    <a:pt x="13" y="380"/>
                  </a:lnTo>
                  <a:lnTo>
                    <a:pt x="0" y="519"/>
                  </a:lnTo>
                  <a:close/>
                </a:path>
              </a:pathLst>
            </a:custGeom>
            <a:solidFill>
              <a:srgbClr val="D1BA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31" name="Freeform 12">
              <a:extLst>
                <a:ext uri="{FF2B5EF4-FFF2-40B4-BE49-F238E27FC236}">
                  <a16:creationId xmlns:a16="http://schemas.microsoft.com/office/drawing/2014/main" id="{42013286-68DF-699A-A0C2-020850B5BECC}"/>
                </a:ext>
              </a:extLst>
            </p:cNvPr>
            <p:cNvSpPr>
              <a:spLocks/>
            </p:cNvSpPr>
            <p:nvPr/>
          </p:nvSpPr>
          <p:spPr bwMode="auto">
            <a:xfrm>
              <a:off x="2820" y="3046"/>
              <a:ext cx="221" cy="335"/>
            </a:xfrm>
            <a:custGeom>
              <a:avLst/>
              <a:gdLst>
                <a:gd name="T0" fmla="*/ 2 w 441"/>
                <a:gd name="T1" fmla="*/ 13 h 669"/>
                <a:gd name="T2" fmla="*/ 4 w 441"/>
                <a:gd name="T3" fmla="*/ 26 h 669"/>
                <a:gd name="T4" fmla="*/ 6 w 441"/>
                <a:gd name="T5" fmla="*/ 25 h 669"/>
                <a:gd name="T6" fmla="*/ 7 w 441"/>
                <a:gd name="T7" fmla="*/ 32 h 669"/>
                <a:gd name="T8" fmla="*/ 0 w 441"/>
                <a:gd name="T9" fmla="*/ 40 h 669"/>
                <a:gd name="T10" fmla="*/ 2 w 441"/>
                <a:gd name="T11" fmla="*/ 42 h 669"/>
                <a:gd name="T12" fmla="*/ 6 w 441"/>
                <a:gd name="T13" fmla="*/ 40 h 669"/>
                <a:gd name="T14" fmla="*/ 18 w 441"/>
                <a:gd name="T15" fmla="*/ 40 h 669"/>
                <a:gd name="T16" fmla="*/ 24 w 441"/>
                <a:gd name="T17" fmla="*/ 35 h 669"/>
                <a:gd name="T18" fmla="*/ 24 w 441"/>
                <a:gd name="T19" fmla="*/ 29 h 669"/>
                <a:gd name="T20" fmla="*/ 28 w 441"/>
                <a:gd name="T21" fmla="*/ 26 h 669"/>
                <a:gd name="T22" fmla="*/ 28 w 441"/>
                <a:gd name="T23" fmla="*/ 19 h 669"/>
                <a:gd name="T24" fmla="*/ 24 w 441"/>
                <a:gd name="T25" fmla="*/ 6 h 669"/>
                <a:gd name="T26" fmla="*/ 9 w 441"/>
                <a:gd name="T27" fmla="*/ 0 h 669"/>
                <a:gd name="T28" fmla="*/ 3 w 441"/>
                <a:gd name="T29" fmla="*/ 7 h 669"/>
                <a:gd name="T30" fmla="*/ 2 w 441"/>
                <a:gd name="T31" fmla="*/ 13 h 669"/>
                <a:gd name="T32" fmla="*/ 2 w 441"/>
                <a:gd name="T33" fmla="*/ 13 h 66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41"/>
                <a:gd name="T52" fmla="*/ 0 h 669"/>
                <a:gd name="T53" fmla="*/ 441 w 441"/>
                <a:gd name="T54" fmla="*/ 669 h 66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41" h="669">
                  <a:moveTo>
                    <a:pt x="21" y="207"/>
                  </a:moveTo>
                  <a:lnTo>
                    <a:pt x="53" y="401"/>
                  </a:lnTo>
                  <a:lnTo>
                    <a:pt x="93" y="388"/>
                  </a:lnTo>
                  <a:lnTo>
                    <a:pt x="101" y="508"/>
                  </a:lnTo>
                  <a:lnTo>
                    <a:pt x="0" y="629"/>
                  </a:lnTo>
                  <a:lnTo>
                    <a:pt x="21" y="669"/>
                  </a:lnTo>
                  <a:lnTo>
                    <a:pt x="93" y="629"/>
                  </a:lnTo>
                  <a:lnTo>
                    <a:pt x="274" y="635"/>
                  </a:lnTo>
                  <a:lnTo>
                    <a:pt x="369" y="555"/>
                  </a:lnTo>
                  <a:lnTo>
                    <a:pt x="369" y="455"/>
                  </a:lnTo>
                  <a:lnTo>
                    <a:pt x="435" y="401"/>
                  </a:lnTo>
                  <a:lnTo>
                    <a:pt x="441" y="295"/>
                  </a:lnTo>
                  <a:lnTo>
                    <a:pt x="375" y="88"/>
                  </a:lnTo>
                  <a:lnTo>
                    <a:pt x="141" y="0"/>
                  </a:lnTo>
                  <a:lnTo>
                    <a:pt x="34" y="101"/>
                  </a:lnTo>
                  <a:lnTo>
                    <a:pt x="21" y="207"/>
                  </a:lnTo>
                  <a:close/>
                </a:path>
              </a:pathLst>
            </a:custGeom>
            <a:solidFill>
              <a:srgbClr val="FFD6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32" name="Freeform 13">
              <a:extLst>
                <a:ext uri="{FF2B5EF4-FFF2-40B4-BE49-F238E27FC236}">
                  <a16:creationId xmlns:a16="http://schemas.microsoft.com/office/drawing/2014/main" id="{13F48735-2AFB-B0A7-2F16-6931D370CA1E}"/>
                </a:ext>
              </a:extLst>
            </p:cNvPr>
            <p:cNvSpPr>
              <a:spLocks/>
            </p:cNvSpPr>
            <p:nvPr/>
          </p:nvSpPr>
          <p:spPr bwMode="auto">
            <a:xfrm>
              <a:off x="2031" y="3103"/>
              <a:ext cx="685" cy="211"/>
            </a:xfrm>
            <a:custGeom>
              <a:avLst/>
              <a:gdLst>
                <a:gd name="T0" fmla="*/ 1 w 1371"/>
                <a:gd name="T1" fmla="*/ 18 h 422"/>
                <a:gd name="T2" fmla="*/ 35 w 1371"/>
                <a:gd name="T3" fmla="*/ 19 h 422"/>
                <a:gd name="T4" fmla="*/ 54 w 1371"/>
                <a:gd name="T5" fmla="*/ 26 h 422"/>
                <a:gd name="T6" fmla="*/ 71 w 1371"/>
                <a:gd name="T7" fmla="*/ 26 h 422"/>
                <a:gd name="T8" fmla="*/ 72 w 1371"/>
                <a:gd name="T9" fmla="*/ 23 h 422"/>
                <a:gd name="T10" fmla="*/ 70 w 1371"/>
                <a:gd name="T11" fmla="*/ 13 h 422"/>
                <a:gd name="T12" fmla="*/ 76 w 1371"/>
                <a:gd name="T13" fmla="*/ 14 h 422"/>
                <a:gd name="T14" fmla="*/ 83 w 1371"/>
                <a:gd name="T15" fmla="*/ 26 h 422"/>
                <a:gd name="T16" fmla="*/ 85 w 1371"/>
                <a:gd name="T17" fmla="*/ 22 h 422"/>
                <a:gd name="T18" fmla="*/ 79 w 1371"/>
                <a:gd name="T19" fmla="*/ 12 h 422"/>
                <a:gd name="T20" fmla="*/ 66 w 1371"/>
                <a:gd name="T21" fmla="*/ 3 h 422"/>
                <a:gd name="T22" fmla="*/ 47 w 1371"/>
                <a:gd name="T23" fmla="*/ 3 h 422"/>
                <a:gd name="T24" fmla="*/ 29 w 1371"/>
                <a:gd name="T25" fmla="*/ 3 h 422"/>
                <a:gd name="T26" fmla="*/ 15 w 1371"/>
                <a:gd name="T27" fmla="*/ 0 h 422"/>
                <a:gd name="T28" fmla="*/ 4 w 1371"/>
                <a:gd name="T29" fmla="*/ 3 h 422"/>
                <a:gd name="T30" fmla="*/ 0 w 1371"/>
                <a:gd name="T31" fmla="*/ 13 h 422"/>
                <a:gd name="T32" fmla="*/ 1 w 1371"/>
                <a:gd name="T33" fmla="*/ 18 h 422"/>
                <a:gd name="T34" fmla="*/ 1 w 1371"/>
                <a:gd name="T35" fmla="*/ 18 h 42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71"/>
                <a:gd name="T55" fmla="*/ 0 h 422"/>
                <a:gd name="T56" fmla="*/ 1371 w 1371"/>
                <a:gd name="T57" fmla="*/ 422 h 42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71" h="422">
                  <a:moveTo>
                    <a:pt x="29" y="287"/>
                  </a:moveTo>
                  <a:lnTo>
                    <a:pt x="563" y="301"/>
                  </a:lnTo>
                  <a:lnTo>
                    <a:pt x="877" y="422"/>
                  </a:lnTo>
                  <a:lnTo>
                    <a:pt x="1145" y="401"/>
                  </a:lnTo>
                  <a:lnTo>
                    <a:pt x="1158" y="361"/>
                  </a:lnTo>
                  <a:lnTo>
                    <a:pt x="1124" y="194"/>
                  </a:lnTo>
                  <a:lnTo>
                    <a:pt x="1217" y="234"/>
                  </a:lnTo>
                  <a:lnTo>
                    <a:pt x="1339" y="401"/>
                  </a:lnTo>
                  <a:lnTo>
                    <a:pt x="1371" y="348"/>
                  </a:lnTo>
                  <a:lnTo>
                    <a:pt x="1272" y="181"/>
                  </a:lnTo>
                  <a:lnTo>
                    <a:pt x="1065" y="46"/>
                  </a:lnTo>
                  <a:lnTo>
                    <a:pt x="757" y="59"/>
                  </a:lnTo>
                  <a:lnTo>
                    <a:pt x="476" y="46"/>
                  </a:lnTo>
                  <a:lnTo>
                    <a:pt x="255" y="0"/>
                  </a:lnTo>
                  <a:lnTo>
                    <a:pt x="69" y="46"/>
                  </a:lnTo>
                  <a:lnTo>
                    <a:pt x="0" y="207"/>
                  </a:lnTo>
                  <a:lnTo>
                    <a:pt x="29" y="287"/>
                  </a:lnTo>
                  <a:close/>
                </a:path>
              </a:pathLst>
            </a:custGeom>
            <a:solidFill>
              <a:srgbClr val="FFD6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33" name="Freeform 14">
              <a:extLst>
                <a:ext uri="{FF2B5EF4-FFF2-40B4-BE49-F238E27FC236}">
                  <a16:creationId xmlns:a16="http://schemas.microsoft.com/office/drawing/2014/main" id="{8E165A77-CA09-4DA7-45CF-3B3E2CE98C89}"/>
                </a:ext>
              </a:extLst>
            </p:cNvPr>
            <p:cNvSpPr>
              <a:spLocks/>
            </p:cNvSpPr>
            <p:nvPr/>
          </p:nvSpPr>
          <p:spPr bwMode="auto">
            <a:xfrm>
              <a:off x="2045" y="2055"/>
              <a:ext cx="427" cy="557"/>
            </a:xfrm>
            <a:custGeom>
              <a:avLst/>
              <a:gdLst>
                <a:gd name="T0" fmla="*/ 1 w 853"/>
                <a:gd name="T1" fmla="*/ 22 h 1112"/>
                <a:gd name="T2" fmla="*/ 5 w 853"/>
                <a:gd name="T3" fmla="*/ 22 h 1112"/>
                <a:gd name="T4" fmla="*/ 8 w 853"/>
                <a:gd name="T5" fmla="*/ 26 h 1112"/>
                <a:gd name="T6" fmla="*/ 13 w 853"/>
                <a:gd name="T7" fmla="*/ 12 h 1112"/>
                <a:gd name="T8" fmla="*/ 14 w 853"/>
                <a:gd name="T9" fmla="*/ 3 h 1112"/>
                <a:gd name="T10" fmla="*/ 21 w 853"/>
                <a:gd name="T11" fmla="*/ 0 h 1112"/>
                <a:gd name="T12" fmla="*/ 22 w 853"/>
                <a:gd name="T13" fmla="*/ 9 h 1112"/>
                <a:gd name="T14" fmla="*/ 30 w 853"/>
                <a:gd name="T15" fmla="*/ 6 h 1112"/>
                <a:gd name="T16" fmla="*/ 40 w 853"/>
                <a:gd name="T17" fmla="*/ 6 h 1112"/>
                <a:gd name="T18" fmla="*/ 44 w 853"/>
                <a:gd name="T19" fmla="*/ 2 h 1112"/>
                <a:gd name="T20" fmla="*/ 50 w 853"/>
                <a:gd name="T21" fmla="*/ 11 h 1112"/>
                <a:gd name="T22" fmla="*/ 51 w 853"/>
                <a:gd name="T23" fmla="*/ 30 h 1112"/>
                <a:gd name="T24" fmla="*/ 54 w 853"/>
                <a:gd name="T25" fmla="*/ 28 h 1112"/>
                <a:gd name="T26" fmla="*/ 54 w 853"/>
                <a:gd name="T27" fmla="*/ 31 h 1112"/>
                <a:gd name="T28" fmla="*/ 53 w 853"/>
                <a:gd name="T29" fmla="*/ 39 h 1112"/>
                <a:gd name="T30" fmla="*/ 50 w 853"/>
                <a:gd name="T31" fmla="*/ 42 h 1112"/>
                <a:gd name="T32" fmla="*/ 47 w 853"/>
                <a:gd name="T33" fmla="*/ 56 h 1112"/>
                <a:gd name="T34" fmla="*/ 41 w 853"/>
                <a:gd name="T35" fmla="*/ 63 h 1112"/>
                <a:gd name="T36" fmla="*/ 37 w 853"/>
                <a:gd name="T37" fmla="*/ 68 h 1112"/>
                <a:gd name="T38" fmla="*/ 30 w 853"/>
                <a:gd name="T39" fmla="*/ 70 h 1112"/>
                <a:gd name="T40" fmla="*/ 23 w 853"/>
                <a:gd name="T41" fmla="*/ 69 h 1112"/>
                <a:gd name="T42" fmla="*/ 15 w 853"/>
                <a:gd name="T43" fmla="*/ 64 h 1112"/>
                <a:gd name="T44" fmla="*/ 9 w 853"/>
                <a:gd name="T45" fmla="*/ 54 h 1112"/>
                <a:gd name="T46" fmla="*/ 8 w 853"/>
                <a:gd name="T47" fmla="*/ 45 h 1112"/>
                <a:gd name="T48" fmla="*/ 5 w 853"/>
                <a:gd name="T49" fmla="*/ 43 h 1112"/>
                <a:gd name="T50" fmla="*/ 0 w 853"/>
                <a:gd name="T51" fmla="*/ 33 h 1112"/>
                <a:gd name="T52" fmla="*/ 1 w 853"/>
                <a:gd name="T53" fmla="*/ 22 h 1112"/>
                <a:gd name="T54" fmla="*/ 1 w 853"/>
                <a:gd name="T55" fmla="*/ 22 h 111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53"/>
                <a:gd name="T85" fmla="*/ 0 h 1112"/>
                <a:gd name="T86" fmla="*/ 853 w 853"/>
                <a:gd name="T87" fmla="*/ 1112 h 111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53" h="1112">
                  <a:moveTo>
                    <a:pt x="7" y="352"/>
                  </a:moveTo>
                  <a:lnTo>
                    <a:pt x="70" y="352"/>
                  </a:lnTo>
                  <a:lnTo>
                    <a:pt x="127" y="409"/>
                  </a:lnTo>
                  <a:lnTo>
                    <a:pt x="198" y="192"/>
                  </a:lnTo>
                  <a:lnTo>
                    <a:pt x="213" y="46"/>
                  </a:lnTo>
                  <a:lnTo>
                    <a:pt x="333" y="0"/>
                  </a:lnTo>
                  <a:lnTo>
                    <a:pt x="350" y="144"/>
                  </a:lnTo>
                  <a:lnTo>
                    <a:pt x="475" y="95"/>
                  </a:lnTo>
                  <a:lnTo>
                    <a:pt x="627" y="82"/>
                  </a:lnTo>
                  <a:lnTo>
                    <a:pt x="701" y="21"/>
                  </a:lnTo>
                  <a:lnTo>
                    <a:pt x="798" y="169"/>
                  </a:lnTo>
                  <a:lnTo>
                    <a:pt x="804" y="468"/>
                  </a:lnTo>
                  <a:lnTo>
                    <a:pt x="853" y="439"/>
                  </a:lnTo>
                  <a:lnTo>
                    <a:pt x="853" y="496"/>
                  </a:lnTo>
                  <a:lnTo>
                    <a:pt x="834" y="612"/>
                  </a:lnTo>
                  <a:lnTo>
                    <a:pt x="793" y="656"/>
                  </a:lnTo>
                  <a:lnTo>
                    <a:pt x="751" y="894"/>
                  </a:lnTo>
                  <a:lnTo>
                    <a:pt x="650" y="992"/>
                  </a:lnTo>
                  <a:lnTo>
                    <a:pt x="580" y="1084"/>
                  </a:lnTo>
                  <a:lnTo>
                    <a:pt x="475" y="1112"/>
                  </a:lnTo>
                  <a:lnTo>
                    <a:pt x="361" y="1097"/>
                  </a:lnTo>
                  <a:lnTo>
                    <a:pt x="234" y="1021"/>
                  </a:lnTo>
                  <a:lnTo>
                    <a:pt x="142" y="852"/>
                  </a:lnTo>
                  <a:lnTo>
                    <a:pt x="123" y="707"/>
                  </a:lnTo>
                  <a:lnTo>
                    <a:pt x="76" y="675"/>
                  </a:lnTo>
                  <a:lnTo>
                    <a:pt x="0" y="517"/>
                  </a:lnTo>
                  <a:lnTo>
                    <a:pt x="7" y="352"/>
                  </a:lnTo>
                  <a:close/>
                </a:path>
              </a:pathLst>
            </a:custGeom>
            <a:solidFill>
              <a:srgbClr val="FFD6C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34" name="Freeform 15">
              <a:extLst>
                <a:ext uri="{FF2B5EF4-FFF2-40B4-BE49-F238E27FC236}">
                  <a16:creationId xmlns:a16="http://schemas.microsoft.com/office/drawing/2014/main" id="{8633A049-BFBC-A747-B0C6-BA2556769695}"/>
                </a:ext>
              </a:extLst>
            </p:cNvPr>
            <p:cNvSpPr>
              <a:spLocks/>
            </p:cNvSpPr>
            <p:nvPr/>
          </p:nvSpPr>
          <p:spPr bwMode="auto">
            <a:xfrm>
              <a:off x="1447" y="3357"/>
              <a:ext cx="130" cy="47"/>
            </a:xfrm>
            <a:custGeom>
              <a:avLst/>
              <a:gdLst>
                <a:gd name="T0" fmla="*/ 0 w 261"/>
                <a:gd name="T1" fmla="*/ 6 h 93"/>
                <a:gd name="T2" fmla="*/ 16 w 261"/>
                <a:gd name="T3" fmla="*/ 6 h 93"/>
                <a:gd name="T4" fmla="*/ 5 w 261"/>
                <a:gd name="T5" fmla="*/ 0 h 93"/>
                <a:gd name="T6" fmla="*/ 0 w 261"/>
                <a:gd name="T7" fmla="*/ 6 h 93"/>
                <a:gd name="T8" fmla="*/ 0 w 261"/>
                <a:gd name="T9" fmla="*/ 6 h 93"/>
                <a:gd name="T10" fmla="*/ 0 60000 65536"/>
                <a:gd name="T11" fmla="*/ 0 60000 65536"/>
                <a:gd name="T12" fmla="*/ 0 60000 65536"/>
                <a:gd name="T13" fmla="*/ 0 60000 65536"/>
                <a:gd name="T14" fmla="*/ 0 60000 65536"/>
                <a:gd name="T15" fmla="*/ 0 w 261"/>
                <a:gd name="T16" fmla="*/ 0 h 93"/>
                <a:gd name="T17" fmla="*/ 261 w 261"/>
                <a:gd name="T18" fmla="*/ 93 h 93"/>
              </a:gdLst>
              <a:ahLst/>
              <a:cxnLst>
                <a:cxn ang="T10">
                  <a:pos x="T0" y="T1"/>
                </a:cxn>
                <a:cxn ang="T11">
                  <a:pos x="T2" y="T3"/>
                </a:cxn>
                <a:cxn ang="T12">
                  <a:pos x="T4" y="T5"/>
                </a:cxn>
                <a:cxn ang="T13">
                  <a:pos x="T6" y="T7"/>
                </a:cxn>
                <a:cxn ang="T14">
                  <a:pos x="T8" y="T9"/>
                </a:cxn>
              </a:cxnLst>
              <a:rect l="T15" t="T16" r="T17" b="T18"/>
              <a:pathLst>
                <a:path w="261" h="93">
                  <a:moveTo>
                    <a:pt x="0" y="93"/>
                  </a:moveTo>
                  <a:lnTo>
                    <a:pt x="261" y="93"/>
                  </a:lnTo>
                  <a:lnTo>
                    <a:pt x="93" y="0"/>
                  </a:lnTo>
                  <a:lnTo>
                    <a:pt x="0" y="93"/>
                  </a:lnTo>
                  <a:close/>
                </a:path>
              </a:pathLst>
            </a:custGeom>
            <a:solidFill>
              <a:srgbClr val="FFC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35" name="Freeform 16">
              <a:extLst>
                <a:ext uri="{FF2B5EF4-FFF2-40B4-BE49-F238E27FC236}">
                  <a16:creationId xmlns:a16="http://schemas.microsoft.com/office/drawing/2014/main" id="{969B8129-0088-985F-887B-1A6DD1B1CE1B}"/>
                </a:ext>
              </a:extLst>
            </p:cNvPr>
            <p:cNvSpPr>
              <a:spLocks/>
            </p:cNvSpPr>
            <p:nvPr/>
          </p:nvSpPr>
          <p:spPr bwMode="auto">
            <a:xfrm>
              <a:off x="1460" y="3293"/>
              <a:ext cx="468" cy="275"/>
            </a:xfrm>
            <a:custGeom>
              <a:avLst/>
              <a:gdLst>
                <a:gd name="T0" fmla="*/ 0 w 935"/>
                <a:gd name="T1" fmla="*/ 26 h 550"/>
                <a:gd name="T2" fmla="*/ 2 w 935"/>
                <a:gd name="T3" fmla="*/ 34 h 550"/>
                <a:gd name="T4" fmla="*/ 19 w 935"/>
                <a:gd name="T5" fmla="*/ 28 h 550"/>
                <a:gd name="T6" fmla="*/ 50 w 935"/>
                <a:gd name="T7" fmla="*/ 28 h 550"/>
                <a:gd name="T8" fmla="*/ 54 w 935"/>
                <a:gd name="T9" fmla="*/ 22 h 550"/>
                <a:gd name="T10" fmla="*/ 55 w 935"/>
                <a:gd name="T11" fmla="*/ 17 h 550"/>
                <a:gd name="T12" fmla="*/ 59 w 935"/>
                <a:gd name="T13" fmla="*/ 14 h 550"/>
                <a:gd name="T14" fmla="*/ 52 w 935"/>
                <a:gd name="T15" fmla="*/ 2 h 550"/>
                <a:gd name="T16" fmla="*/ 33 w 935"/>
                <a:gd name="T17" fmla="*/ 0 h 550"/>
                <a:gd name="T18" fmla="*/ 19 w 935"/>
                <a:gd name="T19" fmla="*/ 13 h 550"/>
                <a:gd name="T20" fmla="*/ 4 w 935"/>
                <a:gd name="T21" fmla="*/ 15 h 550"/>
                <a:gd name="T22" fmla="*/ 0 w 935"/>
                <a:gd name="T23" fmla="*/ 26 h 550"/>
                <a:gd name="T24" fmla="*/ 0 w 935"/>
                <a:gd name="T25" fmla="*/ 26 h 5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35"/>
                <a:gd name="T40" fmla="*/ 0 h 550"/>
                <a:gd name="T41" fmla="*/ 935 w 935"/>
                <a:gd name="T42" fmla="*/ 550 h 5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35" h="550">
                  <a:moveTo>
                    <a:pt x="0" y="417"/>
                  </a:moveTo>
                  <a:lnTo>
                    <a:pt x="21" y="550"/>
                  </a:lnTo>
                  <a:lnTo>
                    <a:pt x="300" y="449"/>
                  </a:lnTo>
                  <a:lnTo>
                    <a:pt x="796" y="457"/>
                  </a:lnTo>
                  <a:lnTo>
                    <a:pt x="855" y="356"/>
                  </a:lnTo>
                  <a:lnTo>
                    <a:pt x="869" y="269"/>
                  </a:lnTo>
                  <a:lnTo>
                    <a:pt x="935" y="229"/>
                  </a:lnTo>
                  <a:lnTo>
                    <a:pt x="823" y="42"/>
                  </a:lnTo>
                  <a:lnTo>
                    <a:pt x="523" y="0"/>
                  </a:lnTo>
                  <a:lnTo>
                    <a:pt x="295" y="210"/>
                  </a:lnTo>
                  <a:lnTo>
                    <a:pt x="53" y="255"/>
                  </a:lnTo>
                  <a:lnTo>
                    <a:pt x="0" y="417"/>
                  </a:lnTo>
                  <a:close/>
                </a:path>
              </a:pathLst>
            </a:custGeom>
            <a:solidFill>
              <a:srgbClr val="FFC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36" name="Freeform 17">
              <a:extLst>
                <a:ext uri="{FF2B5EF4-FFF2-40B4-BE49-F238E27FC236}">
                  <a16:creationId xmlns:a16="http://schemas.microsoft.com/office/drawing/2014/main" id="{F3A76D3F-DEE4-E894-D852-9A6DB6536351}"/>
                </a:ext>
              </a:extLst>
            </p:cNvPr>
            <p:cNvSpPr>
              <a:spLocks/>
            </p:cNvSpPr>
            <p:nvPr/>
          </p:nvSpPr>
          <p:spPr bwMode="auto">
            <a:xfrm>
              <a:off x="1170" y="2145"/>
              <a:ext cx="599" cy="433"/>
            </a:xfrm>
            <a:custGeom>
              <a:avLst/>
              <a:gdLst>
                <a:gd name="T0" fmla="*/ 1 w 1198"/>
                <a:gd name="T1" fmla="*/ 42 h 867"/>
                <a:gd name="T2" fmla="*/ 5 w 1198"/>
                <a:gd name="T3" fmla="*/ 52 h 867"/>
                <a:gd name="T4" fmla="*/ 45 w 1198"/>
                <a:gd name="T5" fmla="*/ 54 h 867"/>
                <a:gd name="T6" fmla="*/ 60 w 1198"/>
                <a:gd name="T7" fmla="*/ 35 h 867"/>
                <a:gd name="T8" fmla="*/ 75 w 1198"/>
                <a:gd name="T9" fmla="*/ 31 h 867"/>
                <a:gd name="T10" fmla="*/ 73 w 1198"/>
                <a:gd name="T11" fmla="*/ 25 h 867"/>
                <a:gd name="T12" fmla="*/ 67 w 1198"/>
                <a:gd name="T13" fmla="*/ 20 h 867"/>
                <a:gd name="T14" fmla="*/ 58 w 1198"/>
                <a:gd name="T15" fmla="*/ 6 h 867"/>
                <a:gd name="T16" fmla="*/ 40 w 1198"/>
                <a:gd name="T17" fmla="*/ 0 h 867"/>
                <a:gd name="T18" fmla="*/ 21 w 1198"/>
                <a:gd name="T19" fmla="*/ 0 h 867"/>
                <a:gd name="T20" fmla="*/ 10 w 1198"/>
                <a:gd name="T21" fmla="*/ 4 h 867"/>
                <a:gd name="T22" fmla="*/ 5 w 1198"/>
                <a:gd name="T23" fmla="*/ 15 h 867"/>
                <a:gd name="T24" fmla="*/ 2 w 1198"/>
                <a:gd name="T25" fmla="*/ 30 h 867"/>
                <a:gd name="T26" fmla="*/ 0 w 1198"/>
                <a:gd name="T27" fmla="*/ 37 h 867"/>
                <a:gd name="T28" fmla="*/ 1 w 1198"/>
                <a:gd name="T29" fmla="*/ 42 h 867"/>
                <a:gd name="T30" fmla="*/ 1 w 1198"/>
                <a:gd name="T31" fmla="*/ 42 h 8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98"/>
                <a:gd name="T49" fmla="*/ 0 h 867"/>
                <a:gd name="T50" fmla="*/ 1198 w 1198"/>
                <a:gd name="T51" fmla="*/ 867 h 86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98" h="867">
                  <a:moveTo>
                    <a:pt x="13" y="686"/>
                  </a:moveTo>
                  <a:lnTo>
                    <a:pt x="95" y="838"/>
                  </a:lnTo>
                  <a:lnTo>
                    <a:pt x="722" y="867"/>
                  </a:lnTo>
                  <a:lnTo>
                    <a:pt x="973" y="561"/>
                  </a:lnTo>
                  <a:lnTo>
                    <a:pt x="1198" y="496"/>
                  </a:lnTo>
                  <a:lnTo>
                    <a:pt x="1160" y="401"/>
                  </a:lnTo>
                  <a:lnTo>
                    <a:pt x="1072" y="321"/>
                  </a:lnTo>
                  <a:lnTo>
                    <a:pt x="937" y="108"/>
                  </a:lnTo>
                  <a:lnTo>
                    <a:pt x="654" y="0"/>
                  </a:lnTo>
                  <a:lnTo>
                    <a:pt x="337" y="7"/>
                  </a:lnTo>
                  <a:lnTo>
                    <a:pt x="171" y="76"/>
                  </a:lnTo>
                  <a:lnTo>
                    <a:pt x="72" y="254"/>
                  </a:lnTo>
                  <a:lnTo>
                    <a:pt x="44" y="485"/>
                  </a:lnTo>
                  <a:lnTo>
                    <a:pt x="0" y="593"/>
                  </a:lnTo>
                  <a:lnTo>
                    <a:pt x="13" y="686"/>
                  </a:lnTo>
                  <a:close/>
                </a:path>
              </a:pathLst>
            </a:custGeom>
            <a:solidFill>
              <a:srgbClr val="E57F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37" name="Freeform 18">
              <a:extLst>
                <a:ext uri="{FF2B5EF4-FFF2-40B4-BE49-F238E27FC236}">
                  <a16:creationId xmlns:a16="http://schemas.microsoft.com/office/drawing/2014/main" id="{942659A4-654E-D391-BDC0-529E3F40C42E}"/>
                </a:ext>
              </a:extLst>
            </p:cNvPr>
            <p:cNvSpPr>
              <a:spLocks/>
            </p:cNvSpPr>
            <p:nvPr/>
          </p:nvSpPr>
          <p:spPr bwMode="auto">
            <a:xfrm>
              <a:off x="1192" y="2398"/>
              <a:ext cx="485" cy="380"/>
            </a:xfrm>
            <a:custGeom>
              <a:avLst/>
              <a:gdLst>
                <a:gd name="T0" fmla="*/ 3 w 969"/>
                <a:gd name="T1" fmla="*/ 12 h 761"/>
                <a:gd name="T2" fmla="*/ 5 w 969"/>
                <a:gd name="T3" fmla="*/ 18 h 761"/>
                <a:gd name="T4" fmla="*/ 10 w 969"/>
                <a:gd name="T5" fmla="*/ 20 h 761"/>
                <a:gd name="T6" fmla="*/ 16 w 969"/>
                <a:gd name="T7" fmla="*/ 4 h 761"/>
                <a:gd name="T8" fmla="*/ 23 w 969"/>
                <a:gd name="T9" fmla="*/ 4 h 761"/>
                <a:gd name="T10" fmla="*/ 30 w 969"/>
                <a:gd name="T11" fmla="*/ 9 h 761"/>
                <a:gd name="T12" fmla="*/ 44 w 969"/>
                <a:gd name="T13" fmla="*/ 6 h 761"/>
                <a:gd name="T14" fmla="*/ 47 w 969"/>
                <a:gd name="T15" fmla="*/ 0 h 761"/>
                <a:gd name="T16" fmla="*/ 61 w 969"/>
                <a:gd name="T17" fmla="*/ 2 h 761"/>
                <a:gd name="T18" fmla="*/ 61 w 969"/>
                <a:gd name="T19" fmla="*/ 8 h 761"/>
                <a:gd name="T20" fmla="*/ 61 w 969"/>
                <a:gd name="T21" fmla="*/ 16 h 761"/>
                <a:gd name="T22" fmla="*/ 59 w 969"/>
                <a:gd name="T23" fmla="*/ 19 h 761"/>
                <a:gd name="T24" fmla="*/ 61 w 969"/>
                <a:gd name="T25" fmla="*/ 30 h 761"/>
                <a:gd name="T26" fmla="*/ 59 w 969"/>
                <a:gd name="T27" fmla="*/ 33 h 761"/>
                <a:gd name="T28" fmla="*/ 55 w 969"/>
                <a:gd name="T29" fmla="*/ 32 h 761"/>
                <a:gd name="T30" fmla="*/ 52 w 969"/>
                <a:gd name="T31" fmla="*/ 36 h 761"/>
                <a:gd name="T32" fmla="*/ 51 w 969"/>
                <a:gd name="T33" fmla="*/ 37 h 761"/>
                <a:gd name="T34" fmla="*/ 51 w 969"/>
                <a:gd name="T35" fmla="*/ 38 h 761"/>
                <a:gd name="T36" fmla="*/ 43 w 969"/>
                <a:gd name="T37" fmla="*/ 45 h 761"/>
                <a:gd name="T38" fmla="*/ 28 w 969"/>
                <a:gd name="T39" fmla="*/ 42 h 761"/>
                <a:gd name="T40" fmla="*/ 24 w 969"/>
                <a:gd name="T41" fmla="*/ 47 h 761"/>
                <a:gd name="T42" fmla="*/ 21 w 969"/>
                <a:gd name="T43" fmla="*/ 45 h 761"/>
                <a:gd name="T44" fmla="*/ 2 w 969"/>
                <a:gd name="T45" fmla="*/ 23 h 761"/>
                <a:gd name="T46" fmla="*/ 0 w 969"/>
                <a:gd name="T47" fmla="*/ 15 h 761"/>
                <a:gd name="T48" fmla="*/ 3 w 969"/>
                <a:gd name="T49" fmla="*/ 12 h 761"/>
                <a:gd name="T50" fmla="*/ 3 w 969"/>
                <a:gd name="T51" fmla="*/ 12 h 7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69"/>
                <a:gd name="T79" fmla="*/ 0 h 761"/>
                <a:gd name="T80" fmla="*/ 969 w 969"/>
                <a:gd name="T81" fmla="*/ 761 h 7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69" h="761">
                  <a:moveTo>
                    <a:pt x="38" y="192"/>
                  </a:moveTo>
                  <a:lnTo>
                    <a:pt x="78" y="293"/>
                  </a:lnTo>
                  <a:lnTo>
                    <a:pt x="156" y="331"/>
                  </a:lnTo>
                  <a:lnTo>
                    <a:pt x="253" y="71"/>
                  </a:lnTo>
                  <a:lnTo>
                    <a:pt x="353" y="69"/>
                  </a:lnTo>
                  <a:lnTo>
                    <a:pt x="477" y="158"/>
                  </a:lnTo>
                  <a:lnTo>
                    <a:pt x="701" y="107"/>
                  </a:lnTo>
                  <a:lnTo>
                    <a:pt x="749" y="0"/>
                  </a:lnTo>
                  <a:lnTo>
                    <a:pt x="964" y="33"/>
                  </a:lnTo>
                  <a:lnTo>
                    <a:pt x="969" y="139"/>
                  </a:lnTo>
                  <a:lnTo>
                    <a:pt x="967" y="263"/>
                  </a:lnTo>
                  <a:lnTo>
                    <a:pt x="937" y="307"/>
                  </a:lnTo>
                  <a:lnTo>
                    <a:pt x="969" y="487"/>
                  </a:lnTo>
                  <a:lnTo>
                    <a:pt x="943" y="529"/>
                  </a:lnTo>
                  <a:lnTo>
                    <a:pt x="867" y="525"/>
                  </a:lnTo>
                  <a:lnTo>
                    <a:pt x="819" y="582"/>
                  </a:lnTo>
                  <a:lnTo>
                    <a:pt x="804" y="596"/>
                  </a:lnTo>
                  <a:lnTo>
                    <a:pt x="808" y="622"/>
                  </a:lnTo>
                  <a:lnTo>
                    <a:pt x="680" y="732"/>
                  </a:lnTo>
                  <a:lnTo>
                    <a:pt x="445" y="677"/>
                  </a:lnTo>
                  <a:lnTo>
                    <a:pt x="369" y="761"/>
                  </a:lnTo>
                  <a:lnTo>
                    <a:pt x="332" y="732"/>
                  </a:lnTo>
                  <a:lnTo>
                    <a:pt x="26" y="377"/>
                  </a:lnTo>
                  <a:lnTo>
                    <a:pt x="0" y="251"/>
                  </a:lnTo>
                  <a:lnTo>
                    <a:pt x="38" y="192"/>
                  </a:lnTo>
                  <a:close/>
                </a:path>
              </a:pathLst>
            </a:custGeom>
            <a:solidFill>
              <a:srgbClr val="FFC7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38" name="Freeform 19">
              <a:extLst>
                <a:ext uri="{FF2B5EF4-FFF2-40B4-BE49-F238E27FC236}">
                  <a16:creationId xmlns:a16="http://schemas.microsoft.com/office/drawing/2014/main" id="{15B80610-4D18-9868-E217-DD0248B2E2C7}"/>
                </a:ext>
              </a:extLst>
            </p:cNvPr>
            <p:cNvSpPr>
              <a:spLocks/>
            </p:cNvSpPr>
            <p:nvPr/>
          </p:nvSpPr>
          <p:spPr bwMode="auto">
            <a:xfrm>
              <a:off x="1484" y="2196"/>
              <a:ext cx="212" cy="191"/>
            </a:xfrm>
            <a:custGeom>
              <a:avLst/>
              <a:gdLst>
                <a:gd name="T0" fmla="*/ 0 w 424"/>
                <a:gd name="T1" fmla="*/ 0 h 383"/>
                <a:gd name="T2" fmla="*/ 7 w 424"/>
                <a:gd name="T3" fmla="*/ 0 h 383"/>
                <a:gd name="T4" fmla="*/ 18 w 424"/>
                <a:gd name="T5" fmla="*/ 5 h 383"/>
                <a:gd name="T6" fmla="*/ 14 w 424"/>
                <a:gd name="T7" fmla="*/ 9 h 383"/>
                <a:gd name="T8" fmla="*/ 20 w 424"/>
                <a:gd name="T9" fmla="*/ 14 h 383"/>
                <a:gd name="T10" fmla="*/ 27 w 424"/>
                <a:gd name="T11" fmla="*/ 18 h 383"/>
                <a:gd name="T12" fmla="*/ 22 w 424"/>
                <a:gd name="T13" fmla="*/ 20 h 383"/>
                <a:gd name="T14" fmla="*/ 27 w 424"/>
                <a:gd name="T15" fmla="*/ 22 h 383"/>
                <a:gd name="T16" fmla="*/ 20 w 424"/>
                <a:gd name="T17" fmla="*/ 23 h 383"/>
                <a:gd name="T18" fmla="*/ 13 w 424"/>
                <a:gd name="T19" fmla="*/ 22 h 383"/>
                <a:gd name="T20" fmla="*/ 19 w 424"/>
                <a:gd name="T21" fmla="*/ 19 h 383"/>
                <a:gd name="T22" fmla="*/ 10 w 424"/>
                <a:gd name="T23" fmla="*/ 14 h 383"/>
                <a:gd name="T24" fmla="*/ 15 w 424"/>
                <a:gd name="T25" fmla="*/ 12 h 383"/>
                <a:gd name="T26" fmla="*/ 13 w 424"/>
                <a:gd name="T27" fmla="*/ 8 h 383"/>
                <a:gd name="T28" fmla="*/ 5 w 424"/>
                <a:gd name="T29" fmla="*/ 3 h 383"/>
                <a:gd name="T30" fmla="*/ 2 w 424"/>
                <a:gd name="T31" fmla="*/ 2 h 383"/>
                <a:gd name="T32" fmla="*/ 0 w 424"/>
                <a:gd name="T33" fmla="*/ 0 h 383"/>
                <a:gd name="T34" fmla="*/ 0 w 424"/>
                <a:gd name="T35" fmla="*/ 0 h 3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24"/>
                <a:gd name="T55" fmla="*/ 0 h 383"/>
                <a:gd name="T56" fmla="*/ 424 w 424"/>
                <a:gd name="T57" fmla="*/ 383 h 38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24" h="383">
                  <a:moveTo>
                    <a:pt x="0" y="0"/>
                  </a:moveTo>
                  <a:lnTo>
                    <a:pt x="124" y="4"/>
                  </a:lnTo>
                  <a:lnTo>
                    <a:pt x="282" y="95"/>
                  </a:lnTo>
                  <a:lnTo>
                    <a:pt x="238" y="145"/>
                  </a:lnTo>
                  <a:lnTo>
                    <a:pt x="308" y="225"/>
                  </a:lnTo>
                  <a:lnTo>
                    <a:pt x="417" y="293"/>
                  </a:lnTo>
                  <a:lnTo>
                    <a:pt x="337" y="320"/>
                  </a:lnTo>
                  <a:lnTo>
                    <a:pt x="424" y="365"/>
                  </a:lnTo>
                  <a:lnTo>
                    <a:pt x="310" y="383"/>
                  </a:lnTo>
                  <a:lnTo>
                    <a:pt x="202" y="360"/>
                  </a:lnTo>
                  <a:lnTo>
                    <a:pt x="291" y="312"/>
                  </a:lnTo>
                  <a:lnTo>
                    <a:pt x="149" y="230"/>
                  </a:lnTo>
                  <a:lnTo>
                    <a:pt x="244" y="204"/>
                  </a:lnTo>
                  <a:lnTo>
                    <a:pt x="194" y="130"/>
                  </a:lnTo>
                  <a:lnTo>
                    <a:pt x="71" y="54"/>
                  </a:lnTo>
                  <a:lnTo>
                    <a:pt x="19" y="40"/>
                  </a:lnTo>
                  <a:lnTo>
                    <a:pt x="0" y="0"/>
                  </a:lnTo>
                  <a:close/>
                </a:path>
              </a:pathLst>
            </a:custGeom>
            <a:solidFill>
              <a:srgbClr val="FFA6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39" name="Freeform 20">
              <a:extLst>
                <a:ext uri="{FF2B5EF4-FFF2-40B4-BE49-F238E27FC236}">
                  <a16:creationId xmlns:a16="http://schemas.microsoft.com/office/drawing/2014/main" id="{EA3ED316-938F-9577-ED29-B97293EC93CC}"/>
                </a:ext>
              </a:extLst>
            </p:cNvPr>
            <p:cNvSpPr>
              <a:spLocks/>
            </p:cNvSpPr>
            <p:nvPr/>
          </p:nvSpPr>
          <p:spPr bwMode="auto">
            <a:xfrm>
              <a:off x="1199" y="2178"/>
              <a:ext cx="276" cy="319"/>
            </a:xfrm>
            <a:custGeom>
              <a:avLst/>
              <a:gdLst>
                <a:gd name="T0" fmla="*/ 31 w 553"/>
                <a:gd name="T1" fmla="*/ 4 h 637"/>
                <a:gd name="T2" fmla="*/ 20 w 553"/>
                <a:gd name="T3" fmla="*/ 0 h 637"/>
                <a:gd name="T4" fmla="*/ 10 w 553"/>
                <a:gd name="T5" fmla="*/ 3 h 637"/>
                <a:gd name="T6" fmla="*/ 19 w 553"/>
                <a:gd name="T7" fmla="*/ 5 h 637"/>
                <a:gd name="T8" fmla="*/ 11 w 553"/>
                <a:gd name="T9" fmla="*/ 9 h 637"/>
                <a:gd name="T10" fmla="*/ 20 w 553"/>
                <a:gd name="T11" fmla="*/ 12 h 637"/>
                <a:gd name="T12" fmla="*/ 16 w 553"/>
                <a:gd name="T13" fmla="*/ 18 h 637"/>
                <a:gd name="T14" fmla="*/ 7 w 553"/>
                <a:gd name="T15" fmla="*/ 23 h 637"/>
                <a:gd name="T16" fmla="*/ 15 w 553"/>
                <a:gd name="T17" fmla="*/ 24 h 637"/>
                <a:gd name="T18" fmla="*/ 3 w 553"/>
                <a:gd name="T19" fmla="*/ 29 h 637"/>
                <a:gd name="T20" fmla="*/ 0 w 553"/>
                <a:gd name="T21" fmla="*/ 35 h 637"/>
                <a:gd name="T22" fmla="*/ 4 w 553"/>
                <a:gd name="T23" fmla="*/ 32 h 637"/>
                <a:gd name="T24" fmla="*/ 4 w 553"/>
                <a:gd name="T25" fmla="*/ 40 h 637"/>
                <a:gd name="T26" fmla="*/ 9 w 553"/>
                <a:gd name="T27" fmla="*/ 36 h 637"/>
                <a:gd name="T28" fmla="*/ 15 w 553"/>
                <a:gd name="T29" fmla="*/ 27 h 637"/>
                <a:gd name="T30" fmla="*/ 30 w 553"/>
                <a:gd name="T31" fmla="*/ 23 h 637"/>
                <a:gd name="T32" fmla="*/ 19 w 553"/>
                <a:gd name="T33" fmla="*/ 22 h 637"/>
                <a:gd name="T34" fmla="*/ 20 w 553"/>
                <a:gd name="T35" fmla="*/ 17 h 637"/>
                <a:gd name="T36" fmla="*/ 34 w 553"/>
                <a:gd name="T37" fmla="*/ 10 h 637"/>
                <a:gd name="T38" fmla="*/ 28 w 553"/>
                <a:gd name="T39" fmla="*/ 9 h 637"/>
                <a:gd name="T40" fmla="*/ 33 w 553"/>
                <a:gd name="T41" fmla="*/ 7 h 637"/>
                <a:gd name="T42" fmla="*/ 31 w 553"/>
                <a:gd name="T43" fmla="*/ 4 h 637"/>
                <a:gd name="T44" fmla="*/ 31 w 553"/>
                <a:gd name="T45" fmla="*/ 4 h 63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53"/>
                <a:gd name="T70" fmla="*/ 0 h 637"/>
                <a:gd name="T71" fmla="*/ 553 w 553"/>
                <a:gd name="T72" fmla="*/ 637 h 63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53" h="637">
                  <a:moveTo>
                    <a:pt x="496" y="57"/>
                  </a:moveTo>
                  <a:lnTo>
                    <a:pt x="329" y="0"/>
                  </a:lnTo>
                  <a:lnTo>
                    <a:pt x="173" y="44"/>
                  </a:lnTo>
                  <a:lnTo>
                    <a:pt x="308" y="67"/>
                  </a:lnTo>
                  <a:lnTo>
                    <a:pt x="179" y="131"/>
                  </a:lnTo>
                  <a:lnTo>
                    <a:pt x="323" y="185"/>
                  </a:lnTo>
                  <a:lnTo>
                    <a:pt x="262" y="287"/>
                  </a:lnTo>
                  <a:lnTo>
                    <a:pt x="116" y="360"/>
                  </a:lnTo>
                  <a:lnTo>
                    <a:pt x="251" y="369"/>
                  </a:lnTo>
                  <a:lnTo>
                    <a:pt x="53" y="457"/>
                  </a:lnTo>
                  <a:lnTo>
                    <a:pt x="0" y="546"/>
                  </a:lnTo>
                  <a:lnTo>
                    <a:pt x="78" y="508"/>
                  </a:lnTo>
                  <a:lnTo>
                    <a:pt x="78" y="637"/>
                  </a:lnTo>
                  <a:lnTo>
                    <a:pt x="156" y="565"/>
                  </a:lnTo>
                  <a:lnTo>
                    <a:pt x="255" y="420"/>
                  </a:lnTo>
                  <a:lnTo>
                    <a:pt x="491" y="356"/>
                  </a:lnTo>
                  <a:lnTo>
                    <a:pt x="316" y="350"/>
                  </a:lnTo>
                  <a:lnTo>
                    <a:pt x="333" y="259"/>
                  </a:lnTo>
                  <a:lnTo>
                    <a:pt x="553" y="152"/>
                  </a:lnTo>
                  <a:lnTo>
                    <a:pt x="451" y="131"/>
                  </a:lnTo>
                  <a:lnTo>
                    <a:pt x="538" y="107"/>
                  </a:lnTo>
                  <a:lnTo>
                    <a:pt x="496" y="57"/>
                  </a:lnTo>
                  <a:close/>
                </a:path>
              </a:pathLst>
            </a:custGeom>
            <a:solidFill>
              <a:srgbClr val="FFA6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40" name="Freeform 21">
              <a:extLst>
                <a:ext uri="{FF2B5EF4-FFF2-40B4-BE49-F238E27FC236}">
                  <a16:creationId xmlns:a16="http://schemas.microsoft.com/office/drawing/2014/main" id="{AB815119-C8DE-F29E-93B5-14B97D45FE8E}"/>
                </a:ext>
              </a:extLst>
            </p:cNvPr>
            <p:cNvSpPr>
              <a:spLocks/>
            </p:cNvSpPr>
            <p:nvPr/>
          </p:nvSpPr>
          <p:spPr bwMode="auto">
            <a:xfrm>
              <a:off x="1346" y="2393"/>
              <a:ext cx="153" cy="20"/>
            </a:xfrm>
            <a:custGeom>
              <a:avLst/>
              <a:gdLst>
                <a:gd name="T0" fmla="*/ 19 w 306"/>
                <a:gd name="T1" fmla="*/ 1 h 40"/>
                <a:gd name="T2" fmla="*/ 12 w 306"/>
                <a:gd name="T3" fmla="*/ 0 h 40"/>
                <a:gd name="T4" fmla="*/ 0 w 306"/>
                <a:gd name="T5" fmla="*/ 1 h 40"/>
                <a:gd name="T6" fmla="*/ 12 w 306"/>
                <a:gd name="T7" fmla="*/ 3 h 40"/>
                <a:gd name="T8" fmla="*/ 19 w 306"/>
                <a:gd name="T9" fmla="*/ 1 h 40"/>
                <a:gd name="T10" fmla="*/ 19 w 306"/>
                <a:gd name="T11" fmla="*/ 1 h 40"/>
                <a:gd name="T12" fmla="*/ 0 60000 65536"/>
                <a:gd name="T13" fmla="*/ 0 60000 65536"/>
                <a:gd name="T14" fmla="*/ 0 60000 65536"/>
                <a:gd name="T15" fmla="*/ 0 60000 65536"/>
                <a:gd name="T16" fmla="*/ 0 60000 65536"/>
                <a:gd name="T17" fmla="*/ 0 60000 65536"/>
                <a:gd name="T18" fmla="*/ 0 w 306"/>
                <a:gd name="T19" fmla="*/ 0 h 40"/>
                <a:gd name="T20" fmla="*/ 306 w 306"/>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306" h="40">
                  <a:moveTo>
                    <a:pt x="306" y="15"/>
                  </a:moveTo>
                  <a:lnTo>
                    <a:pt x="192" y="0"/>
                  </a:lnTo>
                  <a:lnTo>
                    <a:pt x="0" y="30"/>
                  </a:lnTo>
                  <a:lnTo>
                    <a:pt x="207" y="40"/>
                  </a:lnTo>
                  <a:lnTo>
                    <a:pt x="306" y="15"/>
                  </a:lnTo>
                  <a:close/>
                </a:path>
              </a:pathLst>
            </a:custGeom>
            <a:solidFill>
              <a:srgbClr val="FFA6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41" name="Freeform 22">
              <a:extLst>
                <a:ext uri="{FF2B5EF4-FFF2-40B4-BE49-F238E27FC236}">
                  <a16:creationId xmlns:a16="http://schemas.microsoft.com/office/drawing/2014/main" id="{3F647604-75C3-A707-45B4-C8D72898E702}"/>
                </a:ext>
              </a:extLst>
            </p:cNvPr>
            <p:cNvSpPr>
              <a:spLocks/>
            </p:cNvSpPr>
            <p:nvPr/>
          </p:nvSpPr>
          <p:spPr bwMode="auto">
            <a:xfrm>
              <a:off x="2054" y="2050"/>
              <a:ext cx="326" cy="560"/>
            </a:xfrm>
            <a:custGeom>
              <a:avLst/>
              <a:gdLst>
                <a:gd name="T0" fmla="*/ 38 w 652"/>
                <a:gd name="T1" fmla="*/ 8 h 1119"/>
                <a:gd name="T2" fmla="*/ 26 w 652"/>
                <a:gd name="T3" fmla="*/ 10 h 1119"/>
                <a:gd name="T4" fmla="*/ 19 w 652"/>
                <a:gd name="T5" fmla="*/ 15 h 1119"/>
                <a:gd name="T6" fmla="*/ 17 w 652"/>
                <a:gd name="T7" fmla="*/ 21 h 1119"/>
                <a:gd name="T8" fmla="*/ 22 w 652"/>
                <a:gd name="T9" fmla="*/ 28 h 1119"/>
                <a:gd name="T10" fmla="*/ 18 w 652"/>
                <a:gd name="T11" fmla="*/ 28 h 1119"/>
                <a:gd name="T12" fmla="*/ 17 w 652"/>
                <a:gd name="T13" fmla="*/ 34 h 1119"/>
                <a:gd name="T14" fmla="*/ 20 w 652"/>
                <a:gd name="T15" fmla="*/ 34 h 1119"/>
                <a:gd name="T16" fmla="*/ 15 w 652"/>
                <a:gd name="T17" fmla="*/ 36 h 1119"/>
                <a:gd name="T18" fmla="*/ 17 w 652"/>
                <a:gd name="T19" fmla="*/ 40 h 1119"/>
                <a:gd name="T20" fmla="*/ 21 w 652"/>
                <a:gd name="T21" fmla="*/ 41 h 1119"/>
                <a:gd name="T22" fmla="*/ 24 w 652"/>
                <a:gd name="T23" fmla="*/ 40 h 1119"/>
                <a:gd name="T24" fmla="*/ 23 w 652"/>
                <a:gd name="T25" fmla="*/ 35 h 1119"/>
                <a:gd name="T26" fmla="*/ 26 w 652"/>
                <a:gd name="T27" fmla="*/ 34 h 1119"/>
                <a:gd name="T28" fmla="*/ 28 w 652"/>
                <a:gd name="T29" fmla="*/ 40 h 1119"/>
                <a:gd name="T30" fmla="*/ 27 w 652"/>
                <a:gd name="T31" fmla="*/ 49 h 1119"/>
                <a:gd name="T32" fmla="*/ 22 w 652"/>
                <a:gd name="T33" fmla="*/ 49 h 1119"/>
                <a:gd name="T34" fmla="*/ 23 w 652"/>
                <a:gd name="T35" fmla="*/ 45 h 1119"/>
                <a:gd name="T36" fmla="*/ 17 w 652"/>
                <a:gd name="T37" fmla="*/ 42 h 1119"/>
                <a:gd name="T38" fmla="*/ 12 w 652"/>
                <a:gd name="T39" fmla="*/ 39 h 1119"/>
                <a:gd name="T40" fmla="*/ 11 w 652"/>
                <a:gd name="T41" fmla="*/ 42 h 1119"/>
                <a:gd name="T42" fmla="*/ 14 w 652"/>
                <a:gd name="T43" fmla="*/ 48 h 1119"/>
                <a:gd name="T44" fmla="*/ 17 w 652"/>
                <a:gd name="T45" fmla="*/ 59 h 1119"/>
                <a:gd name="T46" fmla="*/ 21 w 652"/>
                <a:gd name="T47" fmla="*/ 68 h 1119"/>
                <a:gd name="T48" fmla="*/ 31 w 652"/>
                <a:gd name="T49" fmla="*/ 70 h 1119"/>
                <a:gd name="T50" fmla="*/ 22 w 652"/>
                <a:gd name="T51" fmla="*/ 70 h 1119"/>
                <a:gd name="T52" fmla="*/ 12 w 652"/>
                <a:gd name="T53" fmla="*/ 62 h 1119"/>
                <a:gd name="T54" fmla="*/ 9 w 652"/>
                <a:gd name="T55" fmla="*/ 55 h 1119"/>
                <a:gd name="T56" fmla="*/ 6 w 652"/>
                <a:gd name="T57" fmla="*/ 46 h 1119"/>
                <a:gd name="T58" fmla="*/ 6 w 652"/>
                <a:gd name="T59" fmla="*/ 39 h 1119"/>
                <a:gd name="T60" fmla="*/ 5 w 652"/>
                <a:gd name="T61" fmla="*/ 34 h 1119"/>
                <a:gd name="T62" fmla="*/ 0 w 652"/>
                <a:gd name="T63" fmla="*/ 29 h 1119"/>
                <a:gd name="T64" fmla="*/ 3 w 652"/>
                <a:gd name="T65" fmla="*/ 27 h 1119"/>
                <a:gd name="T66" fmla="*/ 6 w 652"/>
                <a:gd name="T67" fmla="*/ 28 h 1119"/>
                <a:gd name="T68" fmla="*/ 9 w 652"/>
                <a:gd name="T69" fmla="*/ 19 h 1119"/>
                <a:gd name="T70" fmla="*/ 11 w 652"/>
                <a:gd name="T71" fmla="*/ 12 h 1119"/>
                <a:gd name="T72" fmla="*/ 12 w 652"/>
                <a:gd name="T73" fmla="*/ 4 h 1119"/>
                <a:gd name="T74" fmla="*/ 19 w 652"/>
                <a:gd name="T75" fmla="*/ 0 h 1119"/>
                <a:gd name="T76" fmla="*/ 21 w 652"/>
                <a:gd name="T77" fmla="*/ 9 h 1119"/>
                <a:gd name="T78" fmla="*/ 31 w 652"/>
                <a:gd name="T79" fmla="*/ 7 h 1119"/>
                <a:gd name="T80" fmla="*/ 41 w 652"/>
                <a:gd name="T81" fmla="*/ 4 h 1119"/>
                <a:gd name="T82" fmla="*/ 38 w 652"/>
                <a:gd name="T83" fmla="*/ 8 h 1119"/>
                <a:gd name="T84" fmla="*/ 38 w 652"/>
                <a:gd name="T85" fmla="*/ 8 h 111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52"/>
                <a:gd name="T130" fmla="*/ 0 h 1119"/>
                <a:gd name="T131" fmla="*/ 652 w 652"/>
                <a:gd name="T132" fmla="*/ 1119 h 111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52" h="1119">
                  <a:moveTo>
                    <a:pt x="599" y="121"/>
                  </a:moveTo>
                  <a:lnTo>
                    <a:pt x="424" y="155"/>
                  </a:lnTo>
                  <a:lnTo>
                    <a:pt x="291" y="230"/>
                  </a:lnTo>
                  <a:lnTo>
                    <a:pt x="272" y="327"/>
                  </a:lnTo>
                  <a:lnTo>
                    <a:pt x="354" y="448"/>
                  </a:lnTo>
                  <a:lnTo>
                    <a:pt x="278" y="441"/>
                  </a:lnTo>
                  <a:lnTo>
                    <a:pt x="268" y="530"/>
                  </a:lnTo>
                  <a:lnTo>
                    <a:pt x="323" y="543"/>
                  </a:lnTo>
                  <a:lnTo>
                    <a:pt x="243" y="568"/>
                  </a:lnTo>
                  <a:lnTo>
                    <a:pt x="272" y="625"/>
                  </a:lnTo>
                  <a:lnTo>
                    <a:pt x="338" y="648"/>
                  </a:lnTo>
                  <a:lnTo>
                    <a:pt x="395" y="631"/>
                  </a:lnTo>
                  <a:lnTo>
                    <a:pt x="380" y="559"/>
                  </a:lnTo>
                  <a:lnTo>
                    <a:pt x="430" y="540"/>
                  </a:lnTo>
                  <a:lnTo>
                    <a:pt x="449" y="631"/>
                  </a:lnTo>
                  <a:lnTo>
                    <a:pt x="435" y="781"/>
                  </a:lnTo>
                  <a:lnTo>
                    <a:pt x="367" y="771"/>
                  </a:lnTo>
                  <a:lnTo>
                    <a:pt x="373" y="709"/>
                  </a:lnTo>
                  <a:lnTo>
                    <a:pt x="257" y="663"/>
                  </a:lnTo>
                  <a:lnTo>
                    <a:pt x="200" y="623"/>
                  </a:lnTo>
                  <a:lnTo>
                    <a:pt x="181" y="663"/>
                  </a:lnTo>
                  <a:lnTo>
                    <a:pt x="228" y="766"/>
                  </a:lnTo>
                  <a:lnTo>
                    <a:pt x="257" y="937"/>
                  </a:lnTo>
                  <a:lnTo>
                    <a:pt x="344" y="1081"/>
                  </a:lnTo>
                  <a:lnTo>
                    <a:pt x="509" y="1112"/>
                  </a:lnTo>
                  <a:lnTo>
                    <a:pt x="352" y="1119"/>
                  </a:lnTo>
                  <a:lnTo>
                    <a:pt x="200" y="990"/>
                  </a:lnTo>
                  <a:lnTo>
                    <a:pt x="129" y="880"/>
                  </a:lnTo>
                  <a:lnTo>
                    <a:pt x="101" y="724"/>
                  </a:lnTo>
                  <a:lnTo>
                    <a:pt x="101" y="610"/>
                  </a:lnTo>
                  <a:lnTo>
                    <a:pt x="86" y="536"/>
                  </a:lnTo>
                  <a:lnTo>
                    <a:pt x="0" y="450"/>
                  </a:lnTo>
                  <a:lnTo>
                    <a:pt x="34" y="422"/>
                  </a:lnTo>
                  <a:lnTo>
                    <a:pt x="101" y="435"/>
                  </a:lnTo>
                  <a:lnTo>
                    <a:pt x="143" y="298"/>
                  </a:lnTo>
                  <a:lnTo>
                    <a:pt x="177" y="188"/>
                  </a:lnTo>
                  <a:lnTo>
                    <a:pt x="201" y="55"/>
                  </a:lnTo>
                  <a:lnTo>
                    <a:pt x="297" y="0"/>
                  </a:lnTo>
                  <a:lnTo>
                    <a:pt x="338" y="140"/>
                  </a:lnTo>
                  <a:lnTo>
                    <a:pt x="506" y="106"/>
                  </a:lnTo>
                  <a:lnTo>
                    <a:pt x="652" y="60"/>
                  </a:lnTo>
                  <a:lnTo>
                    <a:pt x="599" y="121"/>
                  </a:lnTo>
                  <a:close/>
                </a:path>
              </a:pathLst>
            </a:custGeom>
            <a:solidFill>
              <a:srgbClr val="FFC4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42" name="Freeform 23">
              <a:extLst>
                <a:ext uri="{FF2B5EF4-FFF2-40B4-BE49-F238E27FC236}">
                  <a16:creationId xmlns:a16="http://schemas.microsoft.com/office/drawing/2014/main" id="{6B327F01-382A-4F50-DDC4-D675042DAA98}"/>
                </a:ext>
              </a:extLst>
            </p:cNvPr>
            <p:cNvSpPr>
              <a:spLocks/>
            </p:cNvSpPr>
            <p:nvPr/>
          </p:nvSpPr>
          <p:spPr bwMode="auto">
            <a:xfrm>
              <a:off x="2316" y="2269"/>
              <a:ext cx="59" cy="54"/>
            </a:xfrm>
            <a:custGeom>
              <a:avLst/>
              <a:gdLst>
                <a:gd name="T0" fmla="*/ 0 w 118"/>
                <a:gd name="T1" fmla="*/ 2 h 106"/>
                <a:gd name="T2" fmla="*/ 3 w 118"/>
                <a:gd name="T3" fmla="*/ 0 h 106"/>
                <a:gd name="T4" fmla="*/ 7 w 118"/>
                <a:gd name="T5" fmla="*/ 6 h 106"/>
                <a:gd name="T6" fmla="*/ 4 w 118"/>
                <a:gd name="T7" fmla="*/ 7 h 106"/>
                <a:gd name="T8" fmla="*/ 0 w 118"/>
                <a:gd name="T9" fmla="*/ 2 h 106"/>
                <a:gd name="T10" fmla="*/ 0 w 118"/>
                <a:gd name="T11" fmla="*/ 2 h 106"/>
                <a:gd name="T12" fmla="*/ 0 60000 65536"/>
                <a:gd name="T13" fmla="*/ 0 60000 65536"/>
                <a:gd name="T14" fmla="*/ 0 60000 65536"/>
                <a:gd name="T15" fmla="*/ 0 60000 65536"/>
                <a:gd name="T16" fmla="*/ 0 60000 65536"/>
                <a:gd name="T17" fmla="*/ 0 60000 65536"/>
                <a:gd name="T18" fmla="*/ 0 w 118"/>
                <a:gd name="T19" fmla="*/ 0 h 106"/>
                <a:gd name="T20" fmla="*/ 118 w 118"/>
                <a:gd name="T21" fmla="*/ 106 h 106"/>
              </a:gdLst>
              <a:ahLst/>
              <a:cxnLst>
                <a:cxn ang="T12">
                  <a:pos x="T0" y="T1"/>
                </a:cxn>
                <a:cxn ang="T13">
                  <a:pos x="T2" y="T3"/>
                </a:cxn>
                <a:cxn ang="T14">
                  <a:pos x="T4" y="T5"/>
                </a:cxn>
                <a:cxn ang="T15">
                  <a:pos x="T6" y="T7"/>
                </a:cxn>
                <a:cxn ang="T16">
                  <a:pos x="T8" y="T9"/>
                </a:cxn>
                <a:cxn ang="T17">
                  <a:pos x="T10" y="T11"/>
                </a:cxn>
              </a:cxnLst>
              <a:rect l="T18" t="T19" r="T20" b="T21"/>
              <a:pathLst>
                <a:path w="118" h="106">
                  <a:moveTo>
                    <a:pt x="0" y="21"/>
                  </a:moveTo>
                  <a:lnTo>
                    <a:pt x="47" y="0"/>
                  </a:lnTo>
                  <a:lnTo>
                    <a:pt x="118" y="85"/>
                  </a:lnTo>
                  <a:lnTo>
                    <a:pt x="51" y="106"/>
                  </a:lnTo>
                  <a:lnTo>
                    <a:pt x="0" y="21"/>
                  </a:lnTo>
                  <a:close/>
                </a:path>
              </a:pathLst>
            </a:custGeom>
            <a:solidFill>
              <a:srgbClr val="FFC4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43" name="Freeform 24">
              <a:extLst>
                <a:ext uri="{FF2B5EF4-FFF2-40B4-BE49-F238E27FC236}">
                  <a16:creationId xmlns:a16="http://schemas.microsoft.com/office/drawing/2014/main" id="{3C41AA78-E477-B777-D42A-6E406DE19CDC}"/>
                </a:ext>
              </a:extLst>
            </p:cNvPr>
            <p:cNvSpPr>
              <a:spLocks/>
            </p:cNvSpPr>
            <p:nvPr/>
          </p:nvSpPr>
          <p:spPr bwMode="auto">
            <a:xfrm>
              <a:off x="2334" y="2323"/>
              <a:ext cx="42" cy="39"/>
            </a:xfrm>
            <a:custGeom>
              <a:avLst/>
              <a:gdLst>
                <a:gd name="T0" fmla="*/ 6 w 83"/>
                <a:gd name="T1" fmla="*/ 0 h 78"/>
                <a:gd name="T2" fmla="*/ 6 w 83"/>
                <a:gd name="T3" fmla="*/ 5 h 78"/>
                <a:gd name="T4" fmla="*/ 0 w 83"/>
                <a:gd name="T5" fmla="*/ 5 h 78"/>
                <a:gd name="T6" fmla="*/ 3 w 83"/>
                <a:gd name="T7" fmla="*/ 1 h 78"/>
                <a:gd name="T8" fmla="*/ 6 w 83"/>
                <a:gd name="T9" fmla="*/ 0 h 78"/>
                <a:gd name="T10" fmla="*/ 6 w 83"/>
                <a:gd name="T11" fmla="*/ 0 h 78"/>
                <a:gd name="T12" fmla="*/ 0 60000 65536"/>
                <a:gd name="T13" fmla="*/ 0 60000 65536"/>
                <a:gd name="T14" fmla="*/ 0 60000 65536"/>
                <a:gd name="T15" fmla="*/ 0 60000 65536"/>
                <a:gd name="T16" fmla="*/ 0 60000 65536"/>
                <a:gd name="T17" fmla="*/ 0 60000 65536"/>
                <a:gd name="T18" fmla="*/ 0 w 83"/>
                <a:gd name="T19" fmla="*/ 0 h 78"/>
                <a:gd name="T20" fmla="*/ 83 w 83"/>
                <a:gd name="T21" fmla="*/ 78 h 78"/>
              </a:gdLst>
              <a:ahLst/>
              <a:cxnLst>
                <a:cxn ang="T12">
                  <a:pos x="T0" y="T1"/>
                </a:cxn>
                <a:cxn ang="T13">
                  <a:pos x="T2" y="T3"/>
                </a:cxn>
                <a:cxn ang="T14">
                  <a:pos x="T4" y="T5"/>
                </a:cxn>
                <a:cxn ang="T15">
                  <a:pos x="T6" y="T7"/>
                </a:cxn>
                <a:cxn ang="T16">
                  <a:pos x="T8" y="T9"/>
                </a:cxn>
                <a:cxn ang="T17">
                  <a:pos x="T10" y="T11"/>
                </a:cxn>
              </a:cxnLst>
              <a:rect l="T18" t="T19" r="T20" b="T21"/>
              <a:pathLst>
                <a:path w="83" h="78">
                  <a:moveTo>
                    <a:pt x="83" y="0"/>
                  </a:moveTo>
                  <a:lnTo>
                    <a:pt x="83" y="74"/>
                  </a:lnTo>
                  <a:lnTo>
                    <a:pt x="0" y="78"/>
                  </a:lnTo>
                  <a:lnTo>
                    <a:pt x="38" y="27"/>
                  </a:lnTo>
                  <a:lnTo>
                    <a:pt x="83" y="0"/>
                  </a:lnTo>
                  <a:close/>
                </a:path>
              </a:pathLst>
            </a:custGeom>
            <a:solidFill>
              <a:srgbClr val="FFC4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44" name="Freeform 25">
              <a:extLst>
                <a:ext uri="{FF2B5EF4-FFF2-40B4-BE49-F238E27FC236}">
                  <a16:creationId xmlns:a16="http://schemas.microsoft.com/office/drawing/2014/main" id="{1E76DD5F-CCB2-C57D-6341-A569864FE66E}"/>
                </a:ext>
              </a:extLst>
            </p:cNvPr>
            <p:cNvSpPr>
              <a:spLocks/>
            </p:cNvSpPr>
            <p:nvPr/>
          </p:nvSpPr>
          <p:spPr bwMode="auto">
            <a:xfrm>
              <a:off x="2224" y="2461"/>
              <a:ext cx="73" cy="29"/>
            </a:xfrm>
            <a:custGeom>
              <a:avLst/>
              <a:gdLst>
                <a:gd name="T0" fmla="*/ 0 w 147"/>
                <a:gd name="T1" fmla="*/ 3 h 57"/>
                <a:gd name="T2" fmla="*/ 9 w 147"/>
                <a:gd name="T3" fmla="*/ 4 h 57"/>
                <a:gd name="T4" fmla="*/ 4 w 147"/>
                <a:gd name="T5" fmla="*/ 1 h 57"/>
                <a:gd name="T6" fmla="*/ 1 w 147"/>
                <a:gd name="T7" fmla="*/ 0 h 57"/>
                <a:gd name="T8" fmla="*/ 0 w 147"/>
                <a:gd name="T9" fmla="*/ 3 h 57"/>
                <a:gd name="T10" fmla="*/ 0 w 147"/>
                <a:gd name="T11" fmla="*/ 3 h 57"/>
                <a:gd name="T12" fmla="*/ 0 60000 65536"/>
                <a:gd name="T13" fmla="*/ 0 60000 65536"/>
                <a:gd name="T14" fmla="*/ 0 60000 65536"/>
                <a:gd name="T15" fmla="*/ 0 60000 65536"/>
                <a:gd name="T16" fmla="*/ 0 60000 65536"/>
                <a:gd name="T17" fmla="*/ 0 60000 65536"/>
                <a:gd name="T18" fmla="*/ 0 w 147"/>
                <a:gd name="T19" fmla="*/ 0 h 57"/>
                <a:gd name="T20" fmla="*/ 147 w 147"/>
                <a:gd name="T21" fmla="*/ 57 h 57"/>
              </a:gdLst>
              <a:ahLst/>
              <a:cxnLst>
                <a:cxn ang="T12">
                  <a:pos x="T0" y="T1"/>
                </a:cxn>
                <a:cxn ang="T13">
                  <a:pos x="T2" y="T3"/>
                </a:cxn>
                <a:cxn ang="T14">
                  <a:pos x="T4" y="T5"/>
                </a:cxn>
                <a:cxn ang="T15">
                  <a:pos x="T6" y="T7"/>
                </a:cxn>
                <a:cxn ang="T16">
                  <a:pos x="T8" y="T9"/>
                </a:cxn>
                <a:cxn ang="T17">
                  <a:pos x="T10" y="T11"/>
                </a:cxn>
              </a:cxnLst>
              <a:rect l="T18" t="T19" r="T20" b="T21"/>
              <a:pathLst>
                <a:path w="147" h="57">
                  <a:moveTo>
                    <a:pt x="0" y="44"/>
                  </a:moveTo>
                  <a:lnTo>
                    <a:pt x="147" y="57"/>
                  </a:lnTo>
                  <a:lnTo>
                    <a:pt x="67" y="2"/>
                  </a:lnTo>
                  <a:lnTo>
                    <a:pt x="21" y="0"/>
                  </a:lnTo>
                  <a:lnTo>
                    <a:pt x="0" y="44"/>
                  </a:lnTo>
                  <a:close/>
                </a:path>
              </a:pathLst>
            </a:custGeom>
            <a:solidFill>
              <a:srgbClr val="FFC4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45" name="Freeform 26">
              <a:extLst>
                <a:ext uri="{FF2B5EF4-FFF2-40B4-BE49-F238E27FC236}">
                  <a16:creationId xmlns:a16="http://schemas.microsoft.com/office/drawing/2014/main" id="{8881A77E-8CD2-97C9-F678-7B96AF6BB056}"/>
                </a:ext>
              </a:extLst>
            </p:cNvPr>
            <p:cNvSpPr>
              <a:spLocks/>
            </p:cNvSpPr>
            <p:nvPr/>
          </p:nvSpPr>
          <p:spPr bwMode="auto">
            <a:xfrm>
              <a:off x="2350" y="2120"/>
              <a:ext cx="78" cy="183"/>
            </a:xfrm>
            <a:custGeom>
              <a:avLst/>
              <a:gdLst>
                <a:gd name="T0" fmla="*/ 0 w 156"/>
                <a:gd name="T1" fmla="*/ 3 h 365"/>
                <a:gd name="T2" fmla="*/ 5 w 156"/>
                <a:gd name="T3" fmla="*/ 14 h 365"/>
                <a:gd name="T4" fmla="*/ 3 w 156"/>
                <a:gd name="T5" fmla="*/ 19 h 365"/>
                <a:gd name="T6" fmla="*/ 10 w 156"/>
                <a:gd name="T7" fmla="*/ 23 h 365"/>
                <a:gd name="T8" fmla="*/ 10 w 156"/>
                <a:gd name="T9" fmla="*/ 5 h 365"/>
                <a:gd name="T10" fmla="*/ 5 w 156"/>
                <a:gd name="T11" fmla="*/ 0 h 365"/>
                <a:gd name="T12" fmla="*/ 0 w 156"/>
                <a:gd name="T13" fmla="*/ 3 h 365"/>
                <a:gd name="T14" fmla="*/ 0 w 156"/>
                <a:gd name="T15" fmla="*/ 3 h 365"/>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365"/>
                <a:gd name="T26" fmla="*/ 156 w 156"/>
                <a:gd name="T27" fmla="*/ 365 h 3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365">
                  <a:moveTo>
                    <a:pt x="0" y="38"/>
                  </a:moveTo>
                  <a:lnTo>
                    <a:pt x="86" y="219"/>
                  </a:lnTo>
                  <a:lnTo>
                    <a:pt x="61" y="301"/>
                  </a:lnTo>
                  <a:lnTo>
                    <a:pt x="147" y="365"/>
                  </a:lnTo>
                  <a:lnTo>
                    <a:pt x="156" y="71"/>
                  </a:lnTo>
                  <a:lnTo>
                    <a:pt x="86" y="0"/>
                  </a:lnTo>
                  <a:lnTo>
                    <a:pt x="0" y="38"/>
                  </a:lnTo>
                  <a:close/>
                </a:path>
              </a:pathLst>
            </a:custGeom>
            <a:solidFill>
              <a:srgbClr val="FFE5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46" name="Freeform 27">
              <a:extLst>
                <a:ext uri="{FF2B5EF4-FFF2-40B4-BE49-F238E27FC236}">
                  <a16:creationId xmlns:a16="http://schemas.microsoft.com/office/drawing/2014/main" id="{8A02F61D-B6DF-2362-2135-560602AF3D57}"/>
                </a:ext>
              </a:extLst>
            </p:cNvPr>
            <p:cNvSpPr>
              <a:spLocks/>
            </p:cNvSpPr>
            <p:nvPr/>
          </p:nvSpPr>
          <p:spPr bwMode="auto">
            <a:xfrm>
              <a:off x="2283" y="2348"/>
              <a:ext cx="38" cy="128"/>
            </a:xfrm>
            <a:custGeom>
              <a:avLst/>
              <a:gdLst>
                <a:gd name="T0" fmla="*/ 2 w 76"/>
                <a:gd name="T1" fmla="*/ 0 h 254"/>
                <a:gd name="T2" fmla="*/ 0 w 76"/>
                <a:gd name="T3" fmla="*/ 14 h 254"/>
                <a:gd name="T4" fmla="*/ 3 w 76"/>
                <a:gd name="T5" fmla="*/ 17 h 254"/>
                <a:gd name="T6" fmla="*/ 5 w 76"/>
                <a:gd name="T7" fmla="*/ 15 h 254"/>
                <a:gd name="T8" fmla="*/ 2 w 76"/>
                <a:gd name="T9" fmla="*/ 0 h 254"/>
                <a:gd name="T10" fmla="*/ 2 w 76"/>
                <a:gd name="T11" fmla="*/ 0 h 254"/>
                <a:gd name="T12" fmla="*/ 0 60000 65536"/>
                <a:gd name="T13" fmla="*/ 0 60000 65536"/>
                <a:gd name="T14" fmla="*/ 0 60000 65536"/>
                <a:gd name="T15" fmla="*/ 0 60000 65536"/>
                <a:gd name="T16" fmla="*/ 0 60000 65536"/>
                <a:gd name="T17" fmla="*/ 0 60000 65536"/>
                <a:gd name="T18" fmla="*/ 0 w 76"/>
                <a:gd name="T19" fmla="*/ 0 h 254"/>
                <a:gd name="T20" fmla="*/ 76 w 76"/>
                <a:gd name="T21" fmla="*/ 254 h 254"/>
              </a:gdLst>
              <a:ahLst/>
              <a:cxnLst>
                <a:cxn ang="T12">
                  <a:pos x="T0" y="T1"/>
                </a:cxn>
                <a:cxn ang="T13">
                  <a:pos x="T2" y="T3"/>
                </a:cxn>
                <a:cxn ang="T14">
                  <a:pos x="T4" y="T5"/>
                </a:cxn>
                <a:cxn ang="T15">
                  <a:pos x="T6" y="T7"/>
                </a:cxn>
                <a:cxn ang="T16">
                  <a:pos x="T8" y="T9"/>
                </a:cxn>
                <a:cxn ang="T17">
                  <a:pos x="T10" y="T11"/>
                </a:cxn>
              </a:cxnLst>
              <a:rect l="T18" t="T19" r="T20" b="T21"/>
              <a:pathLst>
                <a:path w="76" h="254">
                  <a:moveTo>
                    <a:pt x="36" y="0"/>
                  </a:moveTo>
                  <a:lnTo>
                    <a:pt x="0" y="216"/>
                  </a:lnTo>
                  <a:lnTo>
                    <a:pt x="51" y="254"/>
                  </a:lnTo>
                  <a:lnTo>
                    <a:pt x="76" y="226"/>
                  </a:lnTo>
                  <a:lnTo>
                    <a:pt x="36" y="0"/>
                  </a:lnTo>
                  <a:close/>
                </a:path>
              </a:pathLst>
            </a:custGeom>
            <a:solidFill>
              <a:srgbClr val="FFE5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47" name="Freeform 28">
              <a:extLst>
                <a:ext uri="{FF2B5EF4-FFF2-40B4-BE49-F238E27FC236}">
                  <a16:creationId xmlns:a16="http://schemas.microsoft.com/office/drawing/2014/main" id="{53A9AD61-B59C-A07E-F056-C67E1F4C7C0D}"/>
                </a:ext>
              </a:extLst>
            </p:cNvPr>
            <p:cNvSpPr>
              <a:spLocks/>
            </p:cNvSpPr>
            <p:nvPr/>
          </p:nvSpPr>
          <p:spPr bwMode="auto">
            <a:xfrm>
              <a:off x="2369" y="2382"/>
              <a:ext cx="42" cy="111"/>
            </a:xfrm>
            <a:custGeom>
              <a:avLst/>
              <a:gdLst>
                <a:gd name="T0" fmla="*/ 5 w 86"/>
                <a:gd name="T1" fmla="*/ 0 h 223"/>
                <a:gd name="T2" fmla="*/ 0 w 86"/>
                <a:gd name="T3" fmla="*/ 5 h 223"/>
                <a:gd name="T4" fmla="*/ 2 w 86"/>
                <a:gd name="T5" fmla="*/ 9 h 223"/>
                <a:gd name="T6" fmla="*/ 2 w 86"/>
                <a:gd name="T7" fmla="*/ 13 h 223"/>
                <a:gd name="T8" fmla="*/ 4 w 86"/>
                <a:gd name="T9" fmla="*/ 12 h 223"/>
                <a:gd name="T10" fmla="*/ 5 w 86"/>
                <a:gd name="T11" fmla="*/ 0 h 223"/>
                <a:gd name="T12" fmla="*/ 5 w 86"/>
                <a:gd name="T13" fmla="*/ 0 h 223"/>
                <a:gd name="T14" fmla="*/ 0 60000 65536"/>
                <a:gd name="T15" fmla="*/ 0 60000 65536"/>
                <a:gd name="T16" fmla="*/ 0 60000 65536"/>
                <a:gd name="T17" fmla="*/ 0 60000 65536"/>
                <a:gd name="T18" fmla="*/ 0 60000 65536"/>
                <a:gd name="T19" fmla="*/ 0 60000 65536"/>
                <a:gd name="T20" fmla="*/ 0 60000 65536"/>
                <a:gd name="T21" fmla="*/ 0 w 86"/>
                <a:gd name="T22" fmla="*/ 0 h 223"/>
                <a:gd name="T23" fmla="*/ 86 w 86"/>
                <a:gd name="T24" fmla="*/ 223 h 2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6" h="223">
                  <a:moveTo>
                    <a:pt x="86" y="0"/>
                  </a:moveTo>
                  <a:lnTo>
                    <a:pt x="0" y="86"/>
                  </a:lnTo>
                  <a:lnTo>
                    <a:pt x="48" y="156"/>
                  </a:lnTo>
                  <a:lnTo>
                    <a:pt x="44" y="223"/>
                  </a:lnTo>
                  <a:lnTo>
                    <a:pt x="76" y="194"/>
                  </a:lnTo>
                  <a:lnTo>
                    <a:pt x="86" y="0"/>
                  </a:lnTo>
                  <a:close/>
                </a:path>
              </a:pathLst>
            </a:custGeom>
            <a:solidFill>
              <a:srgbClr val="FFE5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48" name="Freeform 29">
              <a:extLst>
                <a:ext uri="{FF2B5EF4-FFF2-40B4-BE49-F238E27FC236}">
                  <a16:creationId xmlns:a16="http://schemas.microsoft.com/office/drawing/2014/main" id="{2D34E689-C613-5A4E-67B3-7DAD4099CF48}"/>
                </a:ext>
              </a:extLst>
            </p:cNvPr>
            <p:cNvSpPr>
              <a:spLocks/>
            </p:cNvSpPr>
            <p:nvPr/>
          </p:nvSpPr>
          <p:spPr bwMode="auto">
            <a:xfrm>
              <a:off x="2312" y="2472"/>
              <a:ext cx="56" cy="30"/>
            </a:xfrm>
            <a:custGeom>
              <a:avLst/>
              <a:gdLst>
                <a:gd name="T0" fmla="*/ 5 w 112"/>
                <a:gd name="T1" fmla="*/ 0 h 61"/>
                <a:gd name="T2" fmla="*/ 0 w 112"/>
                <a:gd name="T3" fmla="*/ 3 h 61"/>
                <a:gd name="T4" fmla="*/ 7 w 112"/>
                <a:gd name="T5" fmla="*/ 3 h 61"/>
                <a:gd name="T6" fmla="*/ 5 w 112"/>
                <a:gd name="T7" fmla="*/ 0 h 61"/>
                <a:gd name="T8" fmla="*/ 5 w 112"/>
                <a:gd name="T9" fmla="*/ 0 h 61"/>
                <a:gd name="T10" fmla="*/ 0 60000 65536"/>
                <a:gd name="T11" fmla="*/ 0 60000 65536"/>
                <a:gd name="T12" fmla="*/ 0 60000 65536"/>
                <a:gd name="T13" fmla="*/ 0 60000 65536"/>
                <a:gd name="T14" fmla="*/ 0 60000 65536"/>
                <a:gd name="T15" fmla="*/ 0 w 112"/>
                <a:gd name="T16" fmla="*/ 0 h 61"/>
                <a:gd name="T17" fmla="*/ 112 w 112"/>
                <a:gd name="T18" fmla="*/ 61 h 61"/>
              </a:gdLst>
              <a:ahLst/>
              <a:cxnLst>
                <a:cxn ang="T10">
                  <a:pos x="T0" y="T1"/>
                </a:cxn>
                <a:cxn ang="T11">
                  <a:pos x="T2" y="T3"/>
                </a:cxn>
                <a:cxn ang="T12">
                  <a:pos x="T4" y="T5"/>
                </a:cxn>
                <a:cxn ang="T13">
                  <a:pos x="T6" y="T7"/>
                </a:cxn>
                <a:cxn ang="T14">
                  <a:pos x="T8" y="T9"/>
                </a:cxn>
              </a:cxnLst>
              <a:rect l="T15" t="T16" r="T17" b="T18"/>
              <a:pathLst>
                <a:path w="112" h="61">
                  <a:moveTo>
                    <a:pt x="80" y="0"/>
                  </a:moveTo>
                  <a:lnTo>
                    <a:pt x="0" y="61"/>
                  </a:lnTo>
                  <a:lnTo>
                    <a:pt x="112" y="61"/>
                  </a:lnTo>
                  <a:lnTo>
                    <a:pt x="80" y="0"/>
                  </a:lnTo>
                  <a:close/>
                </a:path>
              </a:pathLst>
            </a:custGeom>
            <a:solidFill>
              <a:srgbClr val="FFE5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49" name="Freeform 30">
              <a:extLst>
                <a:ext uri="{FF2B5EF4-FFF2-40B4-BE49-F238E27FC236}">
                  <a16:creationId xmlns:a16="http://schemas.microsoft.com/office/drawing/2014/main" id="{A6EDAFD5-42FB-A15C-7AED-B516F169D01B}"/>
                </a:ext>
              </a:extLst>
            </p:cNvPr>
            <p:cNvSpPr>
              <a:spLocks/>
            </p:cNvSpPr>
            <p:nvPr/>
          </p:nvSpPr>
          <p:spPr bwMode="auto">
            <a:xfrm>
              <a:off x="2256" y="2552"/>
              <a:ext cx="78" cy="36"/>
            </a:xfrm>
            <a:custGeom>
              <a:avLst/>
              <a:gdLst>
                <a:gd name="T0" fmla="*/ 10 w 156"/>
                <a:gd name="T1" fmla="*/ 0 h 73"/>
                <a:gd name="T2" fmla="*/ 0 w 156"/>
                <a:gd name="T3" fmla="*/ 3 h 73"/>
                <a:gd name="T4" fmla="*/ 6 w 156"/>
                <a:gd name="T5" fmla="*/ 4 h 73"/>
                <a:gd name="T6" fmla="*/ 10 w 156"/>
                <a:gd name="T7" fmla="*/ 0 h 73"/>
                <a:gd name="T8" fmla="*/ 10 w 156"/>
                <a:gd name="T9" fmla="*/ 0 h 73"/>
                <a:gd name="T10" fmla="*/ 0 60000 65536"/>
                <a:gd name="T11" fmla="*/ 0 60000 65536"/>
                <a:gd name="T12" fmla="*/ 0 60000 65536"/>
                <a:gd name="T13" fmla="*/ 0 60000 65536"/>
                <a:gd name="T14" fmla="*/ 0 60000 65536"/>
                <a:gd name="T15" fmla="*/ 0 w 156"/>
                <a:gd name="T16" fmla="*/ 0 h 73"/>
                <a:gd name="T17" fmla="*/ 156 w 156"/>
                <a:gd name="T18" fmla="*/ 73 h 73"/>
              </a:gdLst>
              <a:ahLst/>
              <a:cxnLst>
                <a:cxn ang="T10">
                  <a:pos x="T0" y="T1"/>
                </a:cxn>
                <a:cxn ang="T11">
                  <a:pos x="T2" y="T3"/>
                </a:cxn>
                <a:cxn ang="T12">
                  <a:pos x="T4" y="T5"/>
                </a:cxn>
                <a:cxn ang="T13">
                  <a:pos x="T6" y="T7"/>
                </a:cxn>
                <a:cxn ang="T14">
                  <a:pos x="T8" y="T9"/>
                </a:cxn>
              </a:cxnLst>
              <a:rect l="T15" t="T16" r="T17" b="T18"/>
              <a:pathLst>
                <a:path w="156" h="73">
                  <a:moveTo>
                    <a:pt x="156" y="0"/>
                  </a:moveTo>
                  <a:lnTo>
                    <a:pt x="0" y="63"/>
                  </a:lnTo>
                  <a:lnTo>
                    <a:pt x="108" y="73"/>
                  </a:lnTo>
                  <a:lnTo>
                    <a:pt x="156" y="0"/>
                  </a:lnTo>
                  <a:close/>
                </a:path>
              </a:pathLst>
            </a:custGeom>
            <a:solidFill>
              <a:srgbClr val="FFE5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50" name="Freeform 31">
              <a:extLst>
                <a:ext uri="{FF2B5EF4-FFF2-40B4-BE49-F238E27FC236}">
                  <a16:creationId xmlns:a16="http://schemas.microsoft.com/office/drawing/2014/main" id="{3DB285D3-E4F4-0A10-91F3-B52C9C24B2CF}"/>
                </a:ext>
              </a:extLst>
            </p:cNvPr>
            <p:cNvSpPr>
              <a:spLocks/>
            </p:cNvSpPr>
            <p:nvPr/>
          </p:nvSpPr>
          <p:spPr bwMode="auto">
            <a:xfrm>
              <a:off x="2031" y="3150"/>
              <a:ext cx="582" cy="160"/>
            </a:xfrm>
            <a:custGeom>
              <a:avLst/>
              <a:gdLst>
                <a:gd name="T0" fmla="*/ 18 w 1164"/>
                <a:gd name="T1" fmla="*/ 3 h 322"/>
                <a:gd name="T2" fmla="*/ 7 w 1164"/>
                <a:gd name="T3" fmla="*/ 3 h 322"/>
                <a:gd name="T4" fmla="*/ 10 w 1164"/>
                <a:gd name="T5" fmla="*/ 6 h 322"/>
                <a:gd name="T6" fmla="*/ 27 w 1164"/>
                <a:gd name="T7" fmla="*/ 6 h 322"/>
                <a:gd name="T8" fmla="*/ 54 w 1164"/>
                <a:gd name="T9" fmla="*/ 13 h 322"/>
                <a:gd name="T10" fmla="*/ 67 w 1164"/>
                <a:gd name="T11" fmla="*/ 9 h 322"/>
                <a:gd name="T12" fmla="*/ 70 w 1164"/>
                <a:gd name="T13" fmla="*/ 6 h 322"/>
                <a:gd name="T14" fmla="*/ 73 w 1164"/>
                <a:gd name="T15" fmla="*/ 18 h 322"/>
                <a:gd name="T16" fmla="*/ 50 w 1164"/>
                <a:gd name="T17" fmla="*/ 20 h 322"/>
                <a:gd name="T18" fmla="*/ 35 w 1164"/>
                <a:gd name="T19" fmla="*/ 12 h 322"/>
                <a:gd name="T20" fmla="*/ 2 w 1164"/>
                <a:gd name="T21" fmla="*/ 12 h 322"/>
                <a:gd name="T22" fmla="*/ 0 w 1164"/>
                <a:gd name="T23" fmla="*/ 5 h 322"/>
                <a:gd name="T24" fmla="*/ 3 w 1164"/>
                <a:gd name="T25" fmla="*/ 0 h 322"/>
                <a:gd name="T26" fmla="*/ 18 w 1164"/>
                <a:gd name="T27" fmla="*/ 3 h 322"/>
                <a:gd name="T28" fmla="*/ 18 w 1164"/>
                <a:gd name="T29" fmla="*/ 3 h 3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64"/>
                <a:gd name="T46" fmla="*/ 0 h 322"/>
                <a:gd name="T47" fmla="*/ 1164 w 1164"/>
                <a:gd name="T48" fmla="*/ 322 h 3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64" h="322">
                  <a:moveTo>
                    <a:pt x="289" y="61"/>
                  </a:moveTo>
                  <a:lnTo>
                    <a:pt x="114" y="61"/>
                  </a:lnTo>
                  <a:lnTo>
                    <a:pt x="162" y="101"/>
                  </a:lnTo>
                  <a:lnTo>
                    <a:pt x="436" y="101"/>
                  </a:lnTo>
                  <a:lnTo>
                    <a:pt x="877" y="221"/>
                  </a:lnTo>
                  <a:lnTo>
                    <a:pt x="1057" y="154"/>
                  </a:lnTo>
                  <a:lnTo>
                    <a:pt x="1118" y="107"/>
                  </a:lnTo>
                  <a:lnTo>
                    <a:pt x="1164" y="301"/>
                  </a:lnTo>
                  <a:lnTo>
                    <a:pt x="810" y="322"/>
                  </a:lnTo>
                  <a:lnTo>
                    <a:pt x="550" y="208"/>
                  </a:lnTo>
                  <a:lnTo>
                    <a:pt x="35" y="194"/>
                  </a:lnTo>
                  <a:lnTo>
                    <a:pt x="0" y="94"/>
                  </a:lnTo>
                  <a:lnTo>
                    <a:pt x="61" y="0"/>
                  </a:lnTo>
                  <a:lnTo>
                    <a:pt x="289" y="61"/>
                  </a:lnTo>
                  <a:close/>
                </a:path>
              </a:pathLst>
            </a:custGeom>
            <a:solidFill>
              <a:srgbClr val="FFC4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51" name="Freeform 32">
              <a:extLst>
                <a:ext uri="{FF2B5EF4-FFF2-40B4-BE49-F238E27FC236}">
                  <a16:creationId xmlns:a16="http://schemas.microsoft.com/office/drawing/2014/main" id="{18166A73-6A98-90A7-0B13-CE76697D5240}"/>
                </a:ext>
              </a:extLst>
            </p:cNvPr>
            <p:cNvSpPr>
              <a:spLocks/>
            </p:cNvSpPr>
            <p:nvPr/>
          </p:nvSpPr>
          <p:spPr bwMode="auto">
            <a:xfrm>
              <a:off x="2867" y="3160"/>
              <a:ext cx="87" cy="147"/>
            </a:xfrm>
            <a:custGeom>
              <a:avLst/>
              <a:gdLst>
                <a:gd name="T0" fmla="*/ 4 w 175"/>
                <a:gd name="T1" fmla="*/ 0 h 293"/>
                <a:gd name="T2" fmla="*/ 0 w 175"/>
                <a:gd name="T3" fmla="*/ 11 h 293"/>
                <a:gd name="T4" fmla="*/ 1 w 175"/>
                <a:gd name="T5" fmla="*/ 19 h 293"/>
                <a:gd name="T6" fmla="*/ 10 w 175"/>
                <a:gd name="T7" fmla="*/ 11 h 293"/>
                <a:gd name="T8" fmla="*/ 4 w 175"/>
                <a:gd name="T9" fmla="*/ 0 h 293"/>
                <a:gd name="T10" fmla="*/ 4 w 175"/>
                <a:gd name="T11" fmla="*/ 0 h 293"/>
                <a:gd name="T12" fmla="*/ 0 60000 65536"/>
                <a:gd name="T13" fmla="*/ 0 60000 65536"/>
                <a:gd name="T14" fmla="*/ 0 60000 65536"/>
                <a:gd name="T15" fmla="*/ 0 60000 65536"/>
                <a:gd name="T16" fmla="*/ 0 60000 65536"/>
                <a:gd name="T17" fmla="*/ 0 60000 65536"/>
                <a:gd name="T18" fmla="*/ 0 w 175"/>
                <a:gd name="T19" fmla="*/ 0 h 293"/>
                <a:gd name="T20" fmla="*/ 175 w 175"/>
                <a:gd name="T21" fmla="*/ 293 h 293"/>
              </a:gdLst>
              <a:ahLst/>
              <a:cxnLst>
                <a:cxn ang="T12">
                  <a:pos x="T0" y="T1"/>
                </a:cxn>
                <a:cxn ang="T13">
                  <a:pos x="T2" y="T3"/>
                </a:cxn>
                <a:cxn ang="T14">
                  <a:pos x="T4" y="T5"/>
                </a:cxn>
                <a:cxn ang="T15">
                  <a:pos x="T6" y="T7"/>
                </a:cxn>
                <a:cxn ang="T16">
                  <a:pos x="T8" y="T9"/>
                </a:cxn>
                <a:cxn ang="T17">
                  <a:pos x="T10" y="T11"/>
                </a:cxn>
              </a:cxnLst>
              <a:rect l="T18" t="T19" r="T20" b="T21"/>
              <a:pathLst>
                <a:path w="175" h="293">
                  <a:moveTo>
                    <a:pt x="74" y="0"/>
                  </a:moveTo>
                  <a:lnTo>
                    <a:pt x="0" y="168"/>
                  </a:lnTo>
                  <a:lnTo>
                    <a:pt x="16" y="293"/>
                  </a:lnTo>
                  <a:lnTo>
                    <a:pt x="175" y="173"/>
                  </a:lnTo>
                  <a:lnTo>
                    <a:pt x="74" y="0"/>
                  </a:lnTo>
                  <a:close/>
                </a:path>
              </a:pathLst>
            </a:custGeom>
            <a:solidFill>
              <a:srgbClr val="FFC4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52" name="Freeform 33">
              <a:extLst>
                <a:ext uri="{FF2B5EF4-FFF2-40B4-BE49-F238E27FC236}">
                  <a16:creationId xmlns:a16="http://schemas.microsoft.com/office/drawing/2014/main" id="{3443172E-F6C5-D2BC-DFEC-7D1118428B04}"/>
                </a:ext>
              </a:extLst>
            </p:cNvPr>
            <p:cNvSpPr>
              <a:spLocks/>
            </p:cNvSpPr>
            <p:nvPr/>
          </p:nvSpPr>
          <p:spPr bwMode="auto">
            <a:xfrm>
              <a:off x="2255" y="1992"/>
              <a:ext cx="79" cy="103"/>
            </a:xfrm>
            <a:custGeom>
              <a:avLst/>
              <a:gdLst>
                <a:gd name="T0" fmla="*/ 5 w 158"/>
                <a:gd name="T1" fmla="*/ 0 h 207"/>
                <a:gd name="T2" fmla="*/ 0 w 158"/>
                <a:gd name="T3" fmla="*/ 1 h 207"/>
                <a:gd name="T4" fmla="*/ 3 w 158"/>
                <a:gd name="T5" fmla="*/ 4 h 207"/>
                <a:gd name="T6" fmla="*/ 5 w 158"/>
                <a:gd name="T7" fmla="*/ 7 h 207"/>
                <a:gd name="T8" fmla="*/ 1 w 158"/>
                <a:gd name="T9" fmla="*/ 12 h 207"/>
                <a:gd name="T10" fmla="*/ 10 w 158"/>
                <a:gd name="T11" fmla="*/ 9 h 207"/>
                <a:gd name="T12" fmla="*/ 6 w 158"/>
                <a:gd name="T13" fmla="*/ 5 h 207"/>
                <a:gd name="T14" fmla="*/ 10 w 158"/>
                <a:gd name="T15" fmla="*/ 3 h 207"/>
                <a:gd name="T16" fmla="*/ 5 w 158"/>
                <a:gd name="T17" fmla="*/ 0 h 207"/>
                <a:gd name="T18" fmla="*/ 5 w 158"/>
                <a:gd name="T19" fmla="*/ 0 h 2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58"/>
                <a:gd name="T31" fmla="*/ 0 h 207"/>
                <a:gd name="T32" fmla="*/ 158 w 158"/>
                <a:gd name="T33" fmla="*/ 207 h 2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58" h="207">
                  <a:moveTo>
                    <a:pt x="78" y="0"/>
                  </a:moveTo>
                  <a:lnTo>
                    <a:pt x="0" y="24"/>
                  </a:lnTo>
                  <a:lnTo>
                    <a:pt x="63" y="74"/>
                  </a:lnTo>
                  <a:lnTo>
                    <a:pt x="68" y="127"/>
                  </a:lnTo>
                  <a:lnTo>
                    <a:pt x="13" y="207"/>
                  </a:lnTo>
                  <a:lnTo>
                    <a:pt x="148" y="159"/>
                  </a:lnTo>
                  <a:lnTo>
                    <a:pt x="97" y="85"/>
                  </a:lnTo>
                  <a:lnTo>
                    <a:pt x="158" y="51"/>
                  </a:lnTo>
                  <a:lnTo>
                    <a:pt x="78" y="0"/>
                  </a:lnTo>
                  <a:close/>
                </a:path>
              </a:pathLst>
            </a:custGeom>
            <a:solidFill>
              <a:srgbClr val="E3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53" name="Freeform 34">
              <a:extLst>
                <a:ext uri="{FF2B5EF4-FFF2-40B4-BE49-F238E27FC236}">
                  <a16:creationId xmlns:a16="http://schemas.microsoft.com/office/drawing/2014/main" id="{3EA4F26A-3A3E-6177-0534-F9C1AD31524D}"/>
                </a:ext>
              </a:extLst>
            </p:cNvPr>
            <p:cNvSpPr>
              <a:spLocks/>
            </p:cNvSpPr>
            <p:nvPr/>
          </p:nvSpPr>
          <p:spPr bwMode="auto">
            <a:xfrm>
              <a:off x="2084" y="2068"/>
              <a:ext cx="41" cy="132"/>
            </a:xfrm>
            <a:custGeom>
              <a:avLst/>
              <a:gdLst>
                <a:gd name="T0" fmla="*/ 5 w 82"/>
                <a:gd name="T1" fmla="*/ 0 h 264"/>
                <a:gd name="T2" fmla="*/ 0 w 82"/>
                <a:gd name="T3" fmla="*/ 10 h 264"/>
                <a:gd name="T4" fmla="*/ 0 w 82"/>
                <a:gd name="T5" fmla="*/ 17 h 264"/>
                <a:gd name="T6" fmla="*/ 3 w 82"/>
                <a:gd name="T7" fmla="*/ 11 h 264"/>
                <a:gd name="T8" fmla="*/ 5 w 82"/>
                <a:gd name="T9" fmla="*/ 0 h 264"/>
                <a:gd name="T10" fmla="*/ 5 w 82"/>
                <a:gd name="T11" fmla="*/ 0 h 264"/>
                <a:gd name="T12" fmla="*/ 0 60000 65536"/>
                <a:gd name="T13" fmla="*/ 0 60000 65536"/>
                <a:gd name="T14" fmla="*/ 0 60000 65536"/>
                <a:gd name="T15" fmla="*/ 0 60000 65536"/>
                <a:gd name="T16" fmla="*/ 0 60000 65536"/>
                <a:gd name="T17" fmla="*/ 0 60000 65536"/>
                <a:gd name="T18" fmla="*/ 0 w 82"/>
                <a:gd name="T19" fmla="*/ 0 h 264"/>
                <a:gd name="T20" fmla="*/ 82 w 82"/>
                <a:gd name="T21" fmla="*/ 264 h 264"/>
              </a:gdLst>
              <a:ahLst/>
              <a:cxnLst>
                <a:cxn ang="T12">
                  <a:pos x="T0" y="T1"/>
                </a:cxn>
                <a:cxn ang="T13">
                  <a:pos x="T2" y="T3"/>
                </a:cxn>
                <a:cxn ang="T14">
                  <a:pos x="T4" y="T5"/>
                </a:cxn>
                <a:cxn ang="T15">
                  <a:pos x="T6" y="T7"/>
                </a:cxn>
                <a:cxn ang="T16">
                  <a:pos x="T8" y="T9"/>
                </a:cxn>
                <a:cxn ang="T17">
                  <a:pos x="T10" y="T11"/>
                </a:cxn>
              </a:cxnLst>
              <a:rect l="T18" t="T19" r="T20" b="T21"/>
              <a:pathLst>
                <a:path w="82" h="264">
                  <a:moveTo>
                    <a:pt x="82" y="0"/>
                  </a:moveTo>
                  <a:lnTo>
                    <a:pt x="0" y="171"/>
                  </a:lnTo>
                  <a:lnTo>
                    <a:pt x="0" y="264"/>
                  </a:lnTo>
                  <a:lnTo>
                    <a:pt x="61" y="182"/>
                  </a:lnTo>
                  <a:lnTo>
                    <a:pt x="82" y="0"/>
                  </a:lnTo>
                  <a:close/>
                </a:path>
              </a:pathLst>
            </a:custGeom>
            <a:solidFill>
              <a:srgbClr val="E3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54" name="Freeform 35">
              <a:extLst>
                <a:ext uri="{FF2B5EF4-FFF2-40B4-BE49-F238E27FC236}">
                  <a16:creationId xmlns:a16="http://schemas.microsoft.com/office/drawing/2014/main" id="{4CE7D0CB-9885-85F3-333C-408352B3C03F}"/>
                </a:ext>
              </a:extLst>
            </p:cNvPr>
            <p:cNvSpPr>
              <a:spLocks/>
            </p:cNvSpPr>
            <p:nvPr/>
          </p:nvSpPr>
          <p:spPr bwMode="auto">
            <a:xfrm>
              <a:off x="805" y="2828"/>
              <a:ext cx="260" cy="476"/>
            </a:xfrm>
            <a:custGeom>
              <a:avLst/>
              <a:gdLst>
                <a:gd name="T0" fmla="*/ 13 w 521"/>
                <a:gd name="T1" fmla="*/ 0 h 950"/>
                <a:gd name="T2" fmla="*/ 21 w 521"/>
                <a:gd name="T3" fmla="*/ 29 h 950"/>
                <a:gd name="T4" fmla="*/ 0 w 521"/>
                <a:gd name="T5" fmla="*/ 23 h 950"/>
                <a:gd name="T6" fmla="*/ 24 w 521"/>
                <a:gd name="T7" fmla="*/ 60 h 950"/>
                <a:gd name="T8" fmla="*/ 32 w 521"/>
                <a:gd name="T9" fmla="*/ 42 h 950"/>
                <a:gd name="T10" fmla="*/ 13 w 521"/>
                <a:gd name="T11" fmla="*/ 0 h 950"/>
                <a:gd name="T12" fmla="*/ 13 w 521"/>
                <a:gd name="T13" fmla="*/ 0 h 950"/>
                <a:gd name="T14" fmla="*/ 0 60000 65536"/>
                <a:gd name="T15" fmla="*/ 0 60000 65536"/>
                <a:gd name="T16" fmla="*/ 0 60000 65536"/>
                <a:gd name="T17" fmla="*/ 0 60000 65536"/>
                <a:gd name="T18" fmla="*/ 0 60000 65536"/>
                <a:gd name="T19" fmla="*/ 0 60000 65536"/>
                <a:gd name="T20" fmla="*/ 0 60000 65536"/>
                <a:gd name="T21" fmla="*/ 0 w 521"/>
                <a:gd name="T22" fmla="*/ 0 h 950"/>
                <a:gd name="T23" fmla="*/ 521 w 521"/>
                <a:gd name="T24" fmla="*/ 950 h 9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1" h="950">
                  <a:moveTo>
                    <a:pt x="221" y="0"/>
                  </a:moveTo>
                  <a:lnTo>
                    <a:pt x="340" y="462"/>
                  </a:lnTo>
                  <a:lnTo>
                    <a:pt x="0" y="355"/>
                  </a:lnTo>
                  <a:lnTo>
                    <a:pt x="396" y="950"/>
                  </a:lnTo>
                  <a:lnTo>
                    <a:pt x="521" y="656"/>
                  </a:lnTo>
                  <a:lnTo>
                    <a:pt x="221" y="0"/>
                  </a:lnTo>
                  <a:close/>
                </a:path>
              </a:pathLst>
            </a:custGeom>
            <a:solidFill>
              <a:srgbClr val="DBDB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55" name="Freeform 36">
              <a:extLst>
                <a:ext uri="{FF2B5EF4-FFF2-40B4-BE49-F238E27FC236}">
                  <a16:creationId xmlns:a16="http://schemas.microsoft.com/office/drawing/2014/main" id="{93ADA24B-8DF8-B08E-B0F6-D6D2B2B5B722}"/>
                </a:ext>
              </a:extLst>
            </p:cNvPr>
            <p:cNvSpPr>
              <a:spLocks/>
            </p:cNvSpPr>
            <p:nvPr/>
          </p:nvSpPr>
          <p:spPr bwMode="auto">
            <a:xfrm>
              <a:off x="845" y="3307"/>
              <a:ext cx="198" cy="77"/>
            </a:xfrm>
            <a:custGeom>
              <a:avLst/>
              <a:gdLst>
                <a:gd name="T0" fmla="*/ 15 w 395"/>
                <a:gd name="T1" fmla="*/ 0 h 154"/>
                <a:gd name="T2" fmla="*/ 0 w 395"/>
                <a:gd name="T3" fmla="*/ 9 h 154"/>
                <a:gd name="T4" fmla="*/ 25 w 395"/>
                <a:gd name="T5" fmla="*/ 10 h 154"/>
                <a:gd name="T6" fmla="*/ 24 w 395"/>
                <a:gd name="T7" fmla="*/ 2 h 154"/>
                <a:gd name="T8" fmla="*/ 15 w 395"/>
                <a:gd name="T9" fmla="*/ 0 h 154"/>
                <a:gd name="T10" fmla="*/ 15 w 395"/>
                <a:gd name="T11" fmla="*/ 0 h 154"/>
                <a:gd name="T12" fmla="*/ 0 60000 65536"/>
                <a:gd name="T13" fmla="*/ 0 60000 65536"/>
                <a:gd name="T14" fmla="*/ 0 60000 65536"/>
                <a:gd name="T15" fmla="*/ 0 60000 65536"/>
                <a:gd name="T16" fmla="*/ 0 60000 65536"/>
                <a:gd name="T17" fmla="*/ 0 60000 65536"/>
                <a:gd name="T18" fmla="*/ 0 w 395"/>
                <a:gd name="T19" fmla="*/ 0 h 154"/>
                <a:gd name="T20" fmla="*/ 395 w 395"/>
                <a:gd name="T21" fmla="*/ 154 h 154"/>
              </a:gdLst>
              <a:ahLst/>
              <a:cxnLst>
                <a:cxn ang="T12">
                  <a:pos x="T0" y="T1"/>
                </a:cxn>
                <a:cxn ang="T13">
                  <a:pos x="T2" y="T3"/>
                </a:cxn>
                <a:cxn ang="T14">
                  <a:pos x="T4" y="T5"/>
                </a:cxn>
                <a:cxn ang="T15">
                  <a:pos x="T6" y="T7"/>
                </a:cxn>
                <a:cxn ang="T16">
                  <a:pos x="T8" y="T9"/>
                </a:cxn>
                <a:cxn ang="T17">
                  <a:pos x="T10" y="T11"/>
                </a:cxn>
              </a:cxnLst>
              <a:rect l="T18" t="T19" r="T20" b="T21"/>
              <a:pathLst>
                <a:path w="395" h="154">
                  <a:moveTo>
                    <a:pt x="228" y="0"/>
                  </a:moveTo>
                  <a:lnTo>
                    <a:pt x="0" y="141"/>
                  </a:lnTo>
                  <a:lnTo>
                    <a:pt x="395" y="154"/>
                  </a:lnTo>
                  <a:lnTo>
                    <a:pt x="374" y="34"/>
                  </a:lnTo>
                  <a:lnTo>
                    <a:pt x="228" y="0"/>
                  </a:lnTo>
                  <a:close/>
                </a:path>
              </a:pathLst>
            </a:custGeom>
            <a:solidFill>
              <a:srgbClr val="DBDB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56" name="Freeform 37">
              <a:extLst>
                <a:ext uri="{FF2B5EF4-FFF2-40B4-BE49-F238E27FC236}">
                  <a16:creationId xmlns:a16="http://schemas.microsoft.com/office/drawing/2014/main" id="{CC24C5C8-AD4C-0284-7DAF-3831301A904F}"/>
                </a:ext>
              </a:extLst>
            </p:cNvPr>
            <p:cNvSpPr>
              <a:spLocks/>
            </p:cNvSpPr>
            <p:nvPr/>
          </p:nvSpPr>
          <p:spPr bwMode="auto">
            <a:xfrm>
              <a:off x="992" y="3404"/>
              <a:ext cx="492" cy="157"/>
            </a:xfrm>
            <a:custGeom>
              <a:avLst/>
              <a:gdLst>
                <a:gd name="T0" fmla="*/ 57 w 982"/>
                <a:gd name="T1" fmla="*/ 0 h 316"/>
                <a:gd name="T2" fmla="*/ 47 w 982"/>
                <a:gd name="T3" fmla="*/ 5 h 316"/>
                <a:gd name="T4" fmla="*/ 12 w 982"/>
                <a:gd name="T5" fmla="*/ 7 h 316"/>
                <a:gd name="T6" fmla="*/ 0 w 982"/>
                <a:gd name="T7" fmla="*/ 11 h 316"/>
                <a:gd name="T8" fmla="*/ 47 w 982"/>
                <a:gd name="T9" fmla="*/ 12 h 316"/>
                <a:gd name="T10" fmla="*/ 57 w 982"/>
                <a:gd name="T11" fmla="*/ 19 h 316"/>
                <a:gd name="T12" fmla="*/ 62 w 982"/>
                <a:gd name="T13" fmla="*/ 4 h 316"/>
                <a:gd name="T14" fmla="*/ 57 w 982"/>
                <a:gd name="T15" fmla="*/ 0 h 316"/>
                <a:gd name="T16" fmla="*/ 57 w 982"/>
                <a:gd name="T17" fmla="*/ 0 h 3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2"/>
                <a:gd name="T28" fmla="*/ 0 h 316"/>
                <a:gd name="T29" fmla="*/ 982 w 982"/>
                <a:gd name="T30" fmla="*/ 316 h 3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2" h="316">
                  <a:moveTo>
                    <a:pt x="903" y="0"/>
                  </a:moveTo>
                  <a:lnTo>
                    <a:pt x="741" y="82"/>
                  </a:lnTo>
                  <a:lnTo>
                    <a:pt x="180" y="114"/>
                  </a:lnTo>
                  <a:lnTo>
                    <a:pt x="0" y="188"/>
                  </a:lnTo>
                  <a:lnTo>
                    <a:pt x="741" y="202"/>
                  </a:lnTo>
                  <a:lnTo>
                    <a:pt x="903" y="316"/>
                  </a:lnTo>
                  <a:lnTo>
                    <a:pt x="982" y="74"/>
                  </a:lnTo>
                  <a:lnTo>
                    <a:pt x="903" y="0"/>
                  </a:lnTo>
                  <a:close/>
                </a:path>
              </a:pathLst>
            </a:custGeom>
            <a:solidFill>
              <a:srgbClr val="DBDB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57" name="Freeform 38">
              <a:extLst>
                <a:ext uri="{FF2B5EF4-FFF2-40B4-BE49-F238E27FC236}">
                  <a16:creationId xmlns:a16="http://schemas.microsoft.com/office/drawing/2014/main" id="{ADD89030-A458-B1BF-DEB1-A255A3E0B4CD}"/>
                </a:ext>
              </a:extLst>
            </p:cNvPr>
            <p:cNvSpPr>
              <a:spLocks/>
            </p:cNvSpPr>
            <p:nvPr/>
          </p:nvSpPr>
          <p:spPr bwMode="auto">
            <a:xfrm>
              <a:off x="1597" y="3062"/>
              <a:ext cx="257" cy="215"/>
            </a:xfrm>
            <a:custGeom>
              <a:avLst/>
              <a:gdLst>
                <a:gd name="T0" fmla="*/ 22 w 515"/>
                <a:gd name="T1" fmla="*/ 0 h 430"/>
                <a:gd name="T2" fmla="*/ 8 w 515"/>
                <a:gd name="T3" fmla="*/ 6 h 430"/>
                <a:gd name="T4" fmla="*/ 7 w 515"/>
                <a:gd name="T5" fmla="*/ 14 h 430"/>
                <a:gd name="T6" fmla="*/ 0 w 515"/>
                <a:gd name="T7" fmla="*/ 27 h 430"/>
                <a:gd name="T8" fmla="*/ 14 w 515"/>
                <a:gd name="T9" fmla="*/ 19 h 430"/>
                <a:gd name="T10" fmla="*/ 32 w 515"/>
                <a:gd name="T11" fmla="*/ 14 h 430"/>
                <a:gd name="T12" fmla="*/ 17 w 515"/>
                <a:gd name="T13" fmla="*/ 13 h 430"/>
                <a:gd name="T14" fmla="*/ 25 w 515"/>
                <a:gd name="T15" fmla="*/ 6 h 430"/>
                <a:gd name="T16" fmla="*/ 22 w 515"/>
                <a:gd name="T17" fmla="*/ 0 h 430"/>
                <a:gd name="T18" fmla="*/ 22 w 515"/>
                <a:gd name="T19" fmla="*/ 0 h 4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5"/>
                <a:gd name="T31" fmla="*/ 0 h 430"/>
                <a:gd name="T32" fmla="*/ 515 w 515"/>
                <a:gd name="T33" fmla="*/ 430 h 4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5" h="430">
                  <a:moveTo>
                    <a:pt x="361" y="0"/>
                  </a:moveTo>
                  <a:lnTo>
                    <a:pt x="140" y="82"/>
                  </a:lnTo>
                  <a:lnTo>
                    <a:pt x="114" y="236"/>
                  </a:lnTo>
                  <a:lnTo>
                    <a:pt x="0" y="430"/>
                  </a:lnTo>
                  <a:lnTo>
                    <a:pt x="233" y="303"/>
                  </a:lnTo>
                  <a:lnTo>
                    <a:pt x="515" y="229"/>
                  </a:lnTo>
                  <a:lnTo>
                    <a:pt x="281" y="196"/>
                  </a:lnTo>
                  <a:lnTo>
                    <a:pt x="414" y="96"/>
                  </a:lnTo>
                  <a:lnTo>
                    <a:pt x="361" y="0"/>
                  </a:lnTo>
                  <a:close/>
                </a:path>
              </a:pathLst>
            </a:custGeom>
            <a:solidFill>
              <a:srgbClr val="DBDB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58" name="Freeform 39">
              <a:extLst>
                <a:ext uri="{FF2B5EF4-FFF2-40B4-BE49-F238E27FC236}">
                  <a16:creationId xmlns:a16="http://schemas.microsoft.com/office/drawing/2014/main" id="{D3D4559C-F11F-2118-071B-24E2043A0D2F}"/>
                </a:ext>
              </a:extLst>
            </p:cNvPr>
            <p:cNvSpPr>
              <a:spLocks/>
            </p:cNvSpPr>
            <p:nvPr/>
          </p:nvSpPr>
          <p:spPr bwMode="auto">
            <a:xfrm>
              <a:off x="1581" y="2929"/>
              <a:ext cx="137" cy="227"/>
            </a:xfrm>
            <a:custGeom>
              <a:avLst/>
              <a:gdLst>
                <a:gd name="T0" fmla="*/ 9 w 274"/>
                <a:gd name="T1" fmla="*/ 0 h 455"/>
                <a:gd name="T2" fmla="*/ 0 w 274"/>
                <a:gd name="T3" fmla="*/ 28 h 455"/>
                <a:gd name="T4" fmla="*/ 17 w 274"/>
                <a:gd name="T5" fmla="*/ 10 h 455"/>
                <a:gd name="T6" fmla="*/ 9 w 274"/>
                <a:gd name="T7" fmla="*/ 0 h 455"/>
                <a:gd name="T8" fmla="*/ 9 w 274"/>
                <a:gd name="T9" fmla="*/ 0 h 455"/>
                <a:gd name="T10" fmla="*/ 0 60000 65536"/>
                <a:gd name="T11" fmla="*/ 0 60000 65536"/>
                <a:gd name="T12" fmla="*/ 0 60000 65536"/>
                <a:gd name="T13" fmla="*/ 0 60000 65536"/>
                <a:gd name="T14" fmla="*/ 0 60000 65536"/>
                <a:gd name="T15" fmla="*/ 0 w 274"/>
                <a:gd name="T16" fmla="*/ 0 h 455"/>
                <a:gd name="T17" fmla="*/ 274 w 274"/>
                <a:gd name="T18" fmla="*/ 455 h 455"/>
              </a:gdLst>
              <a:ahLst/>
              <a:cxnLst>
                <a:cxn ang="T10">
                  <a:pos x="T0" y="T1"/>
                </a:cxn>
                <a:cxn ang="T11">
                  <a:pos x="T2" y="T3"/>
                </a:cxn>
                <a:cxn ang="T12">
                  <a:pos x="T4" y="T5"/>
                </a:cxn>
                <a:cxn ang="T13">
                  <a:pos x="T6" y="T7"/>
                </a:cxn>
                <a:cxn ang="T14">
                  <a:pos x="T8" y="T9"/>
                </a:cxn>
              </a:cxnLst>
              <a:rect l="T15" t="T16" r="T17" b="T18"/>
              <a:pathLst>
                <a:path w="274" h="455">
                  <a:moveTo>
                    <a:pt x="141" y="0"/>
                  </a:moveTo>
                  <a:lnTo>
                    <a:pt x="0" y="455"/>
                  </a:lnTo>
                  <a:lnTo>
                    <a:pt x="274" y="168"/>
                  </a:lnTo>
                  <a:lnTo>
                    <a:pt x="141" y="0"/>
                  </a:lnTo>
                  <a:close/>
                </a:path>
              </a:pathLst>
            </a:custGeom>
            <a:solidFill>
              <a:srgbClr val="DBDB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59" name="Freeform 40">
              <a:extLst>
                <a:ext uri="{FF2B5EF4-FFF2-40B4-BE49-F238E27FC236}">
                  <a16:creationId xmlns:a16="http://schemas.microsoft.com/office/drawing/2014/main" id="{24AD9A50-F900-7055-F6DA-4BCE412C6F92}"/>
                </a:ext>
              </a:extLst>
            </p:cNvPr>
            <p:cNvSpPr>
              <a:spLocks/>
            </p:cNvSpPr>
            <p:nvPr/>
          </p:nvSpPr>
          <p:spPr bwMode="auto">
            <a:xfrm>
              <a:off x="1460" y="2771"/>
              <a:ext cx="124" cy="489"/>
            </a:xfrm>
            <a:custGeom>
              <a:avLst/>
              <a:gdLst>
                <a:gd name="T0" fmla="*/ 16 w 247"/>
                <a:gd name="T1" fmla="*/ 0 h 977"/>
                <a:gd name="T2" fmla="*/ 9 w 247"/>
                <a:gd name="T3" fmla="*/ 7 h 977"/>
                <a:gd name="T4" fmla="*/ 0 w 247"/>
                <a:gd name="T5" fmla="*/ 11 h 977"/>
                <a:gd name="T6" fmla="*/ 7 w 247"/>
                <a:gd name="T7" fmla="*/ 24 h 977"/>
                <a:gd name="T8" fmla="*/ 1 w 247"/>
                <a:gd name="T9" fmla="*/ 62 h 977"/>
                <a:gd name="T10" fmla="*/ 13 w 247"/>
                <a:gd name="T11" fmla="*/ 23 h 977"/>
                <a:gd name="T12" fmla="*/ 16 w 247"/>
                <a:gd name="T13" fmla="*/ 0 h 977"/>
                <a:gd name="T14" fmla="*/ 16 w 247"/>
                <a:gd name="T15" fmla="*/ 0 h 977"/>
                <a:gd name="T16" fmla="*/ 0 60000 65536"/>
                <a:gd name="T17" fmla="*/ 0 60000 65536"/>
                <a:gd name="T18" fmla="*/ 0 60000 65536"/>
                <a:gd name="T19" fmla="*/ 0 60000 65536"/>
                <a:gd name="T20" fmla="*/ 0 60000 65536"/>
                <a:gd name="T21" fmla="*/ 0 60000 65536"/>
                <a:gd name="T22" fmla="*/ 0 60000 65536"/>
                <a:gd name="T23" fmla="*/ 0 60000 65536"/>
                <a:gd name="T24" fmla="*/ 0 w 247"/>
                <a:gd name="T25" fmla="*/ 0 h 977"/>
                <a:gd name="T26" fmla="*/ 247 w 247"/>
                <a:gd name="T27" fmla="*/ 977 h 97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7" h="977">
                  <a:moveTo>
                    <a:pt x="247" y="0"/>
                  </a:moveTo>
                  <a:lnTo>
                    <a:pt x="135" y="100"/>
                  </a:lnTo>
                  <a:lnTo>
                    <a:pt x="0" y="175"/>
                  </a:lnTo>
                  <a:lnTo>
                    <a:pt x="108" y="374"/>
                  </a:lnTo>
                  <a:lnTo>
                    <a:pt x="13" y="977"/>
                  </a:lnTo>
                  <a:lnTo>
                    <a:pt x="201" y="355"/>
                  </a:lnTo>
                  <a:lnTo>
                    <a:pt x="247" y="0"/>
                  </a:lnTo>
                  <a:close/>
                </a:path>
              </a:pathLst>
            </a:custGeom>
            <a:solidFill>
              <a:srgbClr val="DBDB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60" name="Freeform 41">
              <a:extLst>
                <a:ext uri="{FF2B5EF4-FFF2-40B4-BE49-F238E27FC236}">
                  <a16:creationId xmlns:a16="http://schemas.microsoft.com/office/drawing/2014/main" id="{B874031F-C3D3-2F17-A5E8-5255B5F66763}"/>
                </a:ext>
              </a:extLst>
            </p:cNvPr>
            <p:cNvSpPr>
              <a:spLocks/>
            </p:cNvSpPr>
            <p:nvPr/>
          </p:nvSpPr>
          <p:spPr bwMode="auto">
            <a:xfrm>
              <a:off x="1069" y="2718"/>
              <a:ext cx="190" cy="392"/>
            </a:xfrm>
            <a:custGeom>
              <a:avLst/>
              <a:gdLst>
                <a:gd name="T0" fmla="*/ 0 w 380"/>
                <a:gd name="T1" fmla="*/ 0 h 784"/>
                <a:gd name="T2" fmla="*/ 24 w 380"/>
                <a:gd name="T3" fmla="*/ 30 h 784"/>
                <a:gd name="T4" fmla="*/ 22 w 380"/>
                <a:gd name="T5" fmla="*/ 49 h 784"/>
                <a:gd name="T6" fmla="*/ 0 w 380"/>
                <a:gd name="T7" fmla="*/ 0 h 784"/>
                <a:gd name="T8" fmla="*/ 0 w 380"/>
                <a:gd name="T9" fmla="*/ 0 h 784"/>
                <a:gd name="T10" fmla="*/ 0 60000 65536"/>
                <a:gd name="T11" fmla="*/ 0 60000 65536"/>
                <a:gd name="T12" fmla="*/ 0 60000 65536"/>
                <a:gd name="T13" fmla="*/ 0 60000 65536"/>
                <a:gd name="T14" fmla="*/ 0 60000 65536"/>
                <a:gd name="T15" fmla="*/ 0 w 380"/>
                <a:gd name="T16" fmla="*/ 0 h 784"/>
                <a:gd name="T17" fmla="*/ 380 w 380"/>
                <a:gd name="T18" fmla="*/ 784 h 784"/>
              </a:gdLst>
              <a:ahLst/>
              <a:cxnLst>
                <a:cxn ang="T10">
                  <a:pos x="T0" y="T1"/>
                </a:cxn>
                <a:cxn ang="T11">
                  <a:pos x="T2" y="T3"/>
                </a:cxn>
                <a:cxn ang="T12">
                  <a:pos x="T4" y="T5"/>
                </a:cxn>
                <a:cxn ang="T13">
                  <a:pos x="T6" y="T7"/>
                </a:cxn>
                <a:cxn ang="T14">
                  <a:pos x="T8" y="T9"/>
                </a:cxn>
              </a:cxnLst>
              <a:rect l="T15" t="T16" r="T17" b="T18"/>
              <a:pathLst>
                <a:path w="380" h="784">
                  <a:moveTo>
                    <a:pt x="0" y="0"/>
                  </a:moveTo>
                  <a:lnTo>
                    <a:pt x="380" y="481"/>
                  </a:lnTo>
                  <a:lnTo>
                    <a:pt x="340" y="784"/>
                  </a:lnTo>
                  <a:lnTo>
                    <a:pt x="0" y="0"/>
                  </a:lnTo>
                  <a:close/>
                </a:path>
              </a:pathLst>
            </a:custGeom>
            <a:solidFill>
              <a:srgbClr val="DBDB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61" name="Freeform 42">
              <a:extLst>
                <a:ext uri="{FF2B5EF4-FFF2-40B4-BE49-F238E27FC236}">
                  <a16:creationId xmlns:a16="http://schemas.microsoft.com/office/drawing/2014/main" id="{B979B870-8C07-8E1B-2B85-DD1B2DC7ABAB}"/>
                </a:ext>
              </a:extLst>
            </p:cNvPr>
            <p:cNvSpPr>
              <a:spLocks/>
            </p:cNvSpPr>
            <p:nvPr/>
          </p:nvSpPr>
          <p:spPr bwMode="auto">
            <a:xfrm>
              <a:off x="1771" y="2457"/>
              <a:ext cx="408" cy="847"/>
            </a:xfrm>
            <a:custGeom>
              <a:avLst/>
              <a:gdLst>
                <a:gd name="T0" fmla="*/ 20 w 815"/>
                <a:gd name="T1" fmla="*/ 0 h 1694"/>
                <a:gd name="T2" fmla="*/ 11 w 815"/>
                <a:gd name="T3" fmla="*/ 12 h 1694"/>
                <a:gd name="T4" fmla="*/ 24 w 815"/>
                <a:gd name="T5" fmla="*/ 31 h 1694"/>
                <a:gd name="T6" fmla="*/ 12 w 815"/>
                <a:gd name="T7" fmla="*/ 25 h 1694"/>
                <a:gd name="T8" fmla="*/ 15 w 815"/>
                <a:gd name="T9" fmla="*/ 44 h 1694"/>
                <a:gd name="T10" fmla="*/ 23 w 815"/>
                <a:gd name="T11" fmla="*/ 40 h 1694"/>
                <a:gd name="T12" fmla="*/ 13 w 815"/>
                <a:gd name="T13" fmla="*/ 66 h 1694"/>
                <a:gd name="T14" fmla="*/ 25 w 815"/>
                <a:gd name="T15" fmla="*/ 71 h 1694"/>
                <a:gd name="T16" fmla="*/ 19 w 815"/>
                <a:gd name="T17" fmla="*/ 86 h 1694"/>
                <a:gd name="T18" fmla="*/ 27 w 815"/>
                <a:gd name="T19" fmla="*/ 88 h 1694"/>
                <a:gd name="T20" fmla="*/ 33 w 815"/>
                <a:gd name="T21" fmla="*/ 81 h 1694"/>
                <a:gd name="T22" fmla="*/ 51 w 815"/>
                <a:gd name="T23" fmla="*/ 81 h 1694"/>
                <a:gd name="T24" fmla="*/ 41 w 815"/>
                <a:gd name="T25" fmla="*/ 83 h 1694"/>
                <a:gd name="T26" fmla="*/ 33 w 815"/>
                <a:gd name="T27" fmla="*/ 95 h 1694"/>
                <a:gd name="T28" fmla="*/ 35 w 815"/>
                <a:gd name="T29" fmla="*/ 106 h 1694"/>
                <a:gd name="T30" fmla="*/ 17 w 815"/>
                <a:gd name="T31" fmla="*/ 99 h 1694"/>
                <a:gd name="T32" fmla="*/ 14 w 815"/>
                <a:gd name="T33" fmla="*/ 85 h 1694"/>
                <a:gd name="T34" fmla="*/ 0 w 815"/>
                <a:gd name="T35" fmla="*/ 68 h 1694"/>
                <a:gd name="T36" fmla="*/ 3 w 815"/>
                <a:gd name="T37" fmla="*/ 11 h 1694"/>
                <a:gd name="T38" fmla="*/ 15 w 815"/>
                <a:gd name="T39" fmla="*/ 2 h 1694"/>
                <a:gd name="T40" fmla="*/ 20 w 815"/>
                <a:gd name="T41" fmla="*/ 0 h 1694"/>
                <a:gd name="T42" fmla="*/ 20 w 815"/>
                <a:gd name="T43" fmla="*/ 0 h 169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15"/>
                <a:gd name="T67" fmla="*/ 0 h 1694"/>
                <a:gd name="T68" fmla="*/ 815 w 815"/>
                <a:gd name="T69" fmla="*/ 1694 h 169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15" h="1694">
                  <a:moveTo>
                    <a:pt x="313" y="0"/>
                  </a:moveTo>
                  <a:lnTo>
                    <a:pt x="161" y="189"/>
                  </a:lnTo>
                  <a:lnTo>
                    <a:pt x="382" y="497"/>
                  </a:lnTo>
                  <a:lnTo>
                    <a:pt x="180" y="396"/>
                  </a:lnTo>
                  <a:lnTo>
                    <a:pt x="228" y="696"/>
                  </a:lnTo>
                  <a:lnTo>
                    <a:pt x="361" y="630"/>
                  </a:lnTo>
                  <a:lnTo>
                    <a:pt x="201" y="1052"/>
                  </a:lnTo>
                  <a:lnTo>
                    <a:pt x="395" y="1126"/>
                  </a:lnTo>
                  <a:lnTo>
                    <a:pt x="300" y="1365"/>
                  </a:lnTo>
                  <a:lnTo>
                    <a:pt x="427" y="1400"/>
                  </a:lnTo>
                  <a:lnTo>
                    <a:pt x="528" y="1293"/>
                  </a:lnTo>
                  <a:lnTo>
                    <a:pt x="815" y="1286"/>
                  </a:lnTo>
                  <a:lnTo>
                    <a:pt x="642" y="1320"/>
                  </a:lnTo>
                  <a:lnTo>
                    <a:pt x="515" y="1506"/>
                  </a:lnTo>
                  <a:lnTo>
                    <a:pt x="555" y="1694"/>
                  </a:lnTo>
                  <a:lnTo>
                    <a:pt x="268" y="1575"/>
                  </a:lnTo>
                  <a:lnTo>
                    <a:pt x="214" y="1360"/>
                  </a:lnTo>
                  <a:lnTo>
                    <a:pt x="0" y="1086"/>
                  </a:lnTo>
                  <a:lnTo>
                    <a:pt x="47" y="175"/>
                  </a:lnTo>
                  <a:lnTo>
                    <a:pt x="228" y="21"/>
                  </a:lnTo>
                  <a:lnTo>
                    <a:pt x="313" y="0"/>
                  </a:lnTo>
                  <a:close/>
                </a:path>
              </a:pathLst>
            </a:custGeom>
            <a:solidFill>
              <a:srgbClr val="99E6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62" name="Freeform 43">
              <a:extLst>
                <a:ext uri="{FF2B5EF4-FFF2-40B4-BE49-F238E27FC236}">
                  <a16:creationId xmlns:a16="http://schemas.microsoft.com/office/drawing/2014/main" id="{58776890-6025-B1FE-48BD-92D1A5A24FEF}"/>
                </a:ext>
              </a:extLst>
            </p:cNvPr>
            <p:cNvSpPr>
              <a:spLocks/>
            </p:cNvSpPr>
            <p:nvPr/>
          </p:nvSpPr>
          <p:spPr bwMode="auto">
            <a:xfrm>
              <a:off x="2052" y="2390"/>
              <a:ext cx="67" cy="177"/>
            </a:xfrm>
            <a:custGeom>
              <a:avLst/>
              <a:gdLst>
                <a:gd name="T0" fmla="*/ 9 w 133"/>
                <a:gd name="T1" fmla="*/ 12 h 354"/>
                <a:gd name="T2" fmla="*/ 9 w 133"/>
                <a:gd name="T3" fmla="*/ 22 h 354"/>
                <a:gd name="T4" fmla="*/ 0 w 133"/>
                <a:gd name="T5" fmla="*/ 3 h 354"/>
                <a:gd name="T6" fmla="*/ 4 w 133"/>
                <a:gd name="T7" fmla="*/ 0 h 354"/>
                <a:gd name="T8" fmla="*/ 7 w 133"/>
                <a:gd name="T9" fmla="*/ 3 h 354"/>
                <a:gd name="T10" fmla="*/ 9 w 133"/>
                <a:gd name="T11" fmla="*/ 12 h 354"/>
                <a:gd name="T12" fmla="*/ 9 w 133"/>
                <a:gd name="T13" fmla="*/ 12 h 354"/>
                <a:gd name="T14" fmla="*/ 0 60000 65536"/>
                <a:gd name="T15" fmla="*/ 0 60000 65536"/>
                <a:gd name="T16" fmla="*/ 0 60000 65536"/>
                <a:gd name="T17" fmla="*/ 0 60000 65536"/>
                <a:gd name="T18" fmla="*/ 0 60000 65536"/>
                <a:gd name="T19" fmla="*/ 0 60000 65536"/>
                <a:gd name="T20" fmla="*/ 0 60000 65536"/>
                <a:gd name="T21" fmla="*/ 0 w 133"/>
                <a:gd name="T22" fmla="*/ 0 h 354"/>
                <a:gd name="T23" fmla="*/ 133 w 133"/>
                <a:gd name="T24" fmla="*/ 354 h 3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 h="354">
                  <a:moveTo>
                    <a:pt x="133" y="194"/>
                  </a:moveTo>
                  <a:lnTo>
                    <a:pt x="133" y="354"/>
                  </a:lnTo>
                  <a:lnTo>
                    <a:pt x="0" y="53"/>
                  </a:lnTo>
                  <a:lnTo>
                    <a:pt x="59" y="0"/>
                  </a:lnTo>
                  <a:lnTo>
                    <a:pt x="107" y="34"/>
                  </a:lnTo>
                  <a:lnTo>
                    <a:pt x="133" y="194"/>
                  </a:lnTo>
                  <a:close/>
                </a:path>
              </a:pathLst>
            </a:custGeom>
            <a:solidFill>
              <a:srgbClr val="99E6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63" name="Freeform 44">
              <a:extLst>
                <a:ext uri="{FF2B5EF4-FFF2-40B4-BE49-F238E27FC236}">
                  <a16:creationId xmlns:a16="http://schemas.microsoft.com/office/drawing/2014/main" id="{26517155-C8B0-A7FF-CBF7-08779DB2D34D}"/>
                </a:ext>
              </a:extLst>
            </p:cNvPr>
            <p:cNvSpPr>
              <a:spLocks/>
            </p:cNvSpPr>
            <p:nvPr/>
          </p:nvSpPr>
          <p:spPr bwMode="auto">
            <a:xfrm>
              <a:off x="2192" y="2648"/>
              <a:ext cx="70" cy="63"/>
            </a:xfrm>
            <a:custGeom>
              <a:avLst/>
              <a:gdLst>
                <a:gd name="T0" fmla="*/ 0 w 140"/>
                <a:gd name="T1" fmla="*/ 7 h 128"/>
                <a:gd name="T2" fmla="*/ 7 w 140"/>
                <a:gd name="T3" fmla="*/ 6 h 128"/>
                <a:gd name="T4" fmla="*/ 9 w 140"/>
                <a:gd name="T5" fmla="*/ 0 h 128"/>
                <a:gd name="T6" fmla="*/ 0 w 140"/>
                <a:gd name="T7" fmla="*/ 7 h 128"/>
                <a:gd name="T8" fmla="*/ 0 w 140"/>
                <a:gd name="T9" fmla="*/ 7 h 128"/>
                <a:gd name="T10" fmla="*/ 0 60000 65536"/>
                <a:gd name="T11" fmla="*/ 0 60000 65536"/>
                <a:gd name="T12" fmla="*/ 0 60000 65536"/>
                <a:gd name="T13" fmla="*/ 0 60000 65536"/>
                <a:gd name="T14" fmla="*/ 0 60000 65536"/>
                <a:gd name="T15" fmla="*/ 0 w 140"/>
                <a:gd name="T16" fmla="*/ 0 h 128"/>
                <a:gd name="T17" fmla="*/ 140 w 140"/>
                <a:gd name="T18" fmla="*/ 128 h 128"/>
              </a:gdLst>
              <a:ahLst/>
              <a:cxnLst>
                <a:cxn ang="T10">
                  <a:pos x="T0" y="T1"/>
                </a:cxn>
                <a:cxn ang="T11">
                  <a:pos x="T2" y="T3"/>
                </a:cxn>
                <a:cxn ang="T12">
                  <a:pos x="T4" y="T5"/>
                </a:cxn>
                <a:cxn ang="T13">
                  <a:pos x="T6" y="T7"/>
                </a:cxn>
                <a:cxn ang="T14">
                  <a:pos x="T8" y="T9"/>
                </a:cxn>
              </a:cxnLst>
              <a:rect l="T15" t="T16" r="T17" b="T18"/>
              <a:pathLst>
                <a:path w="140" h="128">
                  <a:moveTo>
                    <a:pt x="0" y="128"/>
                  </a:moveTo>
                  <a:lnTo>
                    <a:pt x="127" y="107"/>
                  </a:lnTo>
                  <a:lnTo>
                    <a:pt x="140" y="0"/>
                  </a:lnTo>
                  <a:lnTo>
                    <a:pt x="0" y="128"/>
                  </a:lnTo>
                  <a:close/>
                </a:path>
              </a:pathLst>
            </a:custGeom>
            <a:solidFill>
              <a:srgbClr val="99E6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64" name="Freeform 45">
              <a:extLst>
                <a:ext uri="{FF2B5EF4-FFF2-40B4-BE49-F238E27FC236}">
                  <a16:creationId xmlns:a16="http://schemas.microsoft.com/office/drawing/2014/main" id="{9FBA6ECC-AE33-63C1-CB2F-92D9DC06D9DB}"/>
                </a:ext>
              </a:extLst>
            </p:cNvPr>
            <p:cNvSpPr>
              <a:spLocks/>
            </p:cNvSpPr>
            <p:nvPr/>
          </p:nvSpPr>
          <p:spPr bwMode="auto">
            <a:xfrm>
              <a:off x="2295" y="2657"/>
              <a:ext cx="64" cy="68"/>
            </a:xfrm>
            <a:custGeom>
              <a:avLst/>
              <a:gdLst>
                <a:gd name="T0" fmla="*/ 0 w 127"/>
                <a:gd name="T1" fmla="*/ 5 h 135"/>
                <a:gd name="T2" fmla="*/ 8 w 127"/>
                <a:gd name="T3" fmla="*/ 9 h 135"/>
                <a:gd name="T4" fmla="*/ 3 w 127"/>
                <a:gd name="T5" fmla="*/ 0 h 135"/>
                <a:gd name="T6" fmla="*/ 0 w 127"/>
                <a:gd name="T7" fmla="*/ 5 h 135"/>
                <a:gd name="T8" fmla="*/ 0 w 127"/>
                <a:gd name="T9" fmla="*/ 5 h 135"/>
                <a:gd name="T10" fmla="*/ 0 60000 65536"/>
                <a:gd name="T11" fmla="*/ 0 60000 65536"/>
                <a:gd name="T12" fmla="*/ 0 60000 65536"/>
                <a:gd name="T13" fmla="*/ 0 60000 65536"/>
                <a:gd name="T14" fmla="*/ 0 60000 65536"/>
                <a:gd name="T15" fmla="*/ 0 w 127"/>
                <a:gd name="T16" fmla="*/ 0 h 135"/>
                <a:gd name="T17" fmla="*/ 127 w 127"/>
                <a:gd name="T18" fmla="*/ 135 h 135"/>
              </a:gdLst>
              <a:ahLst/>
              <a:cxnLst>
                <a:cxn ang="T10">
                  <a:pos x="T0" y="T1"/>
                </a:cxn>
                <a:cxn ang="T11">
                  <a:pos x="T2" y="T3"/>
                </a:cxn>
                <a:cxn ang="T12">
                  <a:pos x="T4" y="T5"/>
                </a:cxn>
                <a:cxn ang="T13">
                  <a:pos x="T6" y="T7"/>
                </a:cxn>
                <a:cxn ang="T14">
                  <a:pos x="T8" y="T9"/>
                </a:cxn>
              </a:cxnLst>
              <a:rect l="T15" t="T16" r="T17" b="T18"/>
              <a:pathLst>
                <a:path w="127" h="135">
                  <a:moveTo>
                    <a:pt x="0" y="75"/>
                  </a:moveTo>
                  <a:lnTo>
                    <a:pt x="127" y="135"/>
                  </a:lnTo>
                  <a:lnTo>
                    <a:pt x="34" y="0"/>
                  </a:lnTo>
                  <a:lnTo>
                    <a:pt x="0" y="75"/>
                  </a:lnTo>
                  <a:close/>
                </a:path>
              </a:pathLst>
            </a:custGeom>
            <a:solidFill>
              <a:srgbClr val="99E6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65" name="Freeform 46">
              <a:extLst>
                <a:ext uri="{FF2B5EF4-FFF2-40B4-BE49-F238E27FC236}">
                  <a16:creationId xmlns:a16="http://schemas.microsoft.com/office/drawing/2014/main" id="{63E2D4B0-3464-2BC9-E82D-ADD62BBA53D6}"/>
                </a:ext>
              </a:extLst>
            </p:cNvPr>
            <p:cNvSpPr>
              <a:spLocks/>
            </p:cNvSpPr>
            <p:nvPr/>
          </p:nvSpPr>
          <p:spPr bwMode="auto">
            <a:xfrm>
              <a:off x="1991" y="2520"/>
              <a:ext cx="247" cy="573"/>
            </a:xfrm>
            <a:custGeom>
              <a:avLst/>
              <a:gdLst>
                <a:gd name="T0" fmla="*/ 0 w 494"/>
                <a:gd name="T1" fmla="*/ 0 h 1144"/>
                <a:gd name="T2" fmla="*/ 13 w 494"/>
                <a:gd name="T3" fmla="*/ 18 h 1144"/>
                <a:gd name="T4" fmla="*/ 26 w 494"/>
                <a:gd name="T5" fmla="*/ 62 h 1144"/>
                <a:gd name="T6" fmla="*/ 31 w 494"/>
                <a:gd name="T7" fmla="*/ 32 h 1144"/>
                <a:gd name="T8" fmla="*/ 30 w 494"/>
                <a:gd name="T9" fmla="*/ 72 h 1144"/>
                <a:gd name="T10" fmla="*/ 19 w 494"/>
                <a:gd name="T11" fmla="*/ 65 h 1144"/>
                <a:gd name="T12" fmla="*/ 9 w 494"/>
                <a:gd name="T13" fmla="*/ 18 h 1144"/>
                <a:gd name="T14" fmla="*/ 0 w 494"/>
                <a:gd name="T15" fmla="*/ 0 h 1144"/>
                <a:gd name="T16" fmla="*/ 0 w 494"/>
                <a:gd name="T17" fmla="*/ 0 h 11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4"/>
                <a:gd name="T28" fmla="*/ 0 h 1144"/>
                <a:gd name="T29" fmla="*/ 494 w 494"/>
                <a:gd name="T30" fmla="*/ 1144 h 11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4" h="1144">
                  <a:moveTo>
                    <a:pt x="0" y="0"/>
                  </a:moveTo>
                  <a:lnTo>
                    <a:pt x="207" y="273"/>
                  </a:lnTo>
                  <a:lnTo>
                    <a:pt x="401" y="977"/>
                  </a:lnTo>
                  <a:lnTo>
                    <a:pt x="494" y="509"/>
                  </a:lnTo>
                  <a:lnTo>
                    <a:pt x="475" y="1144"/>
                  </a:lnTo>
                  <a:lnTo>
                    <a:pt x="294" y="1038"/>
                  </a:lnTo>
                  <a:lnTo>
                    <a:pt x="140" y="281"/>
                  </a:lnTo>
                  <a:lnTo>
                    <a:pt x="0" y="0"/>
                  </a:lnTo>
                  <a:close/>
                </a:path>
              </a:pathLst>
            </a:custGeom>
            <a:solidFill>
              <a:srgbClr val="99E6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66" name="Freeform 47">
              <a:extLst>
                <a:ext uri="{FF2B5EF4-FFF2-40B4-BE49-F238E27FC236}">
                  <a16:creationId xmlns:a16="http://schemas.microsoft.com/office/drawing/2014/main" id="{09511CEE-7D5D-6DAC-ABFB-963893359C7D}"/>
                </a:ext>
              </a:extLst>
            </p:cNvPr>
            <p:cNvSpPr>
              <a:spLocks/>
            </p:cNvSpPr>
            <p:nvPr/>
          </p:nvSpPr>
          <p:spPr bwMode="auto">
            <a:xfrm>
              <a:off x="2566" y="2463"/>
              <a:ext cx="77" cy="325"/>
            </a:xfrm>
            <a:custGeom>
              <a:avLst/>
              <a:gdLst>
                <a:gd name="T0" fmla="*/ 3 w 154"/>
                <a:gd name="T1" fmla="*/ 41 h 650"/>
                <a:gd name="T2" fmla="*/ 10 w 154"/>
                <a:gd name="T3" fmla="*/ 3 h 650"/>
                <a:gd name="T4" fmla="*/ 0 w 154"/>
                <a:gd name="T5" fmla="*/ 0 h 650"/>
                <a:gd name="T6" fmla="*/ 3 w 154"/>
                <a:gd name="T7" fmla="*/ 41 h 650"/>
                <a:gd name="T8" fmla="*/ 3 w 154"/>
                <a:gd name="T9" fmla="*/ 41 h 650"/>
                <a:gd name="T10" fmla="*/ 0 60000 65536"/>
                <a:gd name="T11" fmla="*/ 0 60000 65536"/>
                <a:gd name="T12" fmla="*/ 0 60000 65536"/>
                <a:gd name="T13" fmla="*/ 0 60000 65536"/>
                <a:gd name="T14" fmla="*/ 0 60000 65536"/>
                <a:gd name="T15" fmla="*/ 0 w 154"/>
                <a:gd name="T16" fmla="*/ 0 h 650"/>
                <a:gd name="T17" fmla="*/ 154 w 154"/>
                <a:gd name="T18" fmla="*/ 650 h 650"/>
              </a:gdLst>
              <a:ahLst/>
              <a:cxnLst>
                <a:cxn ang="T10">
                  <a:pos x="T0" y="T1"/>
                </a:cxn>
                <a:cxn ang="T11">
                  <a:pos x="T2" y="T3"/>
                </a:cxn>
                <a:cxn ang="T12">
                  <a:pos x="T4" y="T5"/>
                </a:cxn>
                <a:cxn ang="T13">
                  <a:pos x="T6" y="T7"/>
                </a:cxn>
                <a:cxn ang="T14">
                  <a:pos x="T8" y="T9"/>
                </a:cxn>
              </a:cxnLst>
              <a:rect l="T15" t="T16" r="T17" b="T18"/>
              <a:pathLst>
                <a:path w="154" h="650">
                  <a:moveTo>
                    <a:pt x="53" y="650"/>
                  </a:moveTo>
                  <a:lnTo>
                    <a:pt x="154" y="41"/>
                  </a:lnTo>
                  <a:lnTo>
                    <a:pt x="0" y="0"/>
                  </a:lnTo>
                  <a:lnTo>
                    <a:pt x="53" y="650"/>
                  </a:lnTo>
                  <a:close/>
                </a:path>
              </a:pathLst>
            </a:custGeom>
            <a:solidFill>
              <a:srgbClr val="99E6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67" name="Freeform 48">
              <a:extLst>
                <a:ext uri="{FF2B5EF4-FFF2-40B4-BE49-F238E27FC236}">
                  <a16:creationId xmlns:a16="http://schemas.microsoft.com/office/drawing/2014/main" id="{54AA31BD-819E-239B-9248-914F564802D5}"/>
                </a:ext>
              </a:extLst>
            </p:cNvPr>
            <p:cNvSpPr>
              <a:spLocks/>
            </p:cNvSpPr>
            <p:nvPr/>
          </p:nvSpPr>
          <p:spPr bwMode="auto">
            <a:xfrm>
              <a:off x="2570" y="2826"/>
              <a:ext cx="417" cy="377"/>
            </a:xfrm>
            <a:custGeom>
              <a:avLst/>
              <a:gdLst>
                <a:gd name="T0" fmla="*/ 0 w 835"/>
                <a:gd name="T1" fmla="*/ 1 h 755"/>
                <a:gd name="T2" fmla="*/ 12 w 835"/>
                <a:gd name="T3" fmla="*/ 5 h 755"/>
                <a:gd name="T4" fmla="*/ 23 w 835"/>
                <a:gd name="T5" fmla="*/ 0 h 755"/>
                <a:gd name="T6" fmla="*/ 25 w 835"/>
                <a:gd name="T7" fmla="*/ 10 h 755"/>
                <a:gd name="T8" fmla="*/ 32 w 835"/>
                <a:gd name="T9" fmla="*/ 13 h 755"/>
                <a:gd name="T10" fmla="*/ 25 w 835"/>
                <a:gd name="T11" fmla="*/ 27 h 755"/>
                <a:gd name="T12" fmla="*/ 45 w 835"/>
                <a:gd name="T13" fmla="*/ 21 h 755"/>
                <a:gd name="T14" fmla="*/ 52 w 835"/>
                <a:gd name="T15" fmla="*/ 27 h 755"/>
                <a:gd name="T16" fmla="*/ 36 w 835"/>
                <a:gd name="T17" fmla="*/ 29 h 755"/>
                <a:gd name="T18" fmla="*/ 25 w 835"/>
                <a:gd name="T19" fmla="*/ 47 h 755"/>
                <a:gd name="T20" fmla="*/ 20 w 835"/>
                <a:gd name="T21" fmla="*/ 38 h 755"/>
                <a:gd name="T22" fmla="*/ 17 w 835"/>
                <a:gd name="T23" fmla="*/ 18 h 755"/>
                <a:gd name="T24" fmla="*/ 2 w 835"/>
                <a:gd name="T25" fmla="*/ 8 h 755"/>
                <a:gd name="T26" fmla="*/ 0 w 835"/>
                <a:gd name="T27" fmla="*/ 1 h 755"/>
                <a:gd name="T28" fmla="*/ 0 w 835"/>
                <a:gd name="T29" fmla="*/ 1 h 75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35"/>
                <a:gd name="T46" fmla="*/ 0 h 755"/>
                <a:gd name="T47" fmla="*/ 835 w 835"/>
                <a:gd name="T48" fmla="*/ 755 h 75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35" h="755">
                  <a:moveTo>
                    <a:pt x="0" y="19"/>
                  </a:moveTo>
                  <a:lnTo>
                    <a:pt x="194" y="80"/>
                  </a:lnTo>
                  <a:lnTo>
                    <a:pt x="373" y="0"/>
                  </a:lnTo>
                  <a:lnTo>
                    <a:pt x="407" y="165"/>
                  </a:lnTo>
                  <a:lnTo>
                    <a:pt x="521" y="221"/>
                  </a:lnTo>
                  <a:lnTo>
                    <a:pt x="401" y="441"/>
                  </a:lnTo>
                  <a:lnTo>
                    <a:pt x="728" y="348"/>
                  </a:lnTo>
                  <a:lnTo>
                    <a:pt x="835" y="434"/>
                  </a:lnTo>
                  <a:lnTo>
                    <a:pt x="580" y="473"/>
                  </a:lnTo>
                  <a:lnTo>
                    <a:pt x="415" y="755"/>
                  </a:lnTo>
                  <a:lnTo>
                    <a:pt x="327" y="608"/>
                  </a:lnTo>
                  <a:lnTo>
                    <a:pt x="287" y="300"/>
                  </a:lnTo>
                  <a:lnTo>
                    <a:pt x="40" y="133"/>
                  </a:lnTo>
                  <a:lnTo>
                    <a:pt x="0" y="19"/>
                  </a:lnTo>
                  <a:close/>
                </a:path>
              </a:pathLst>
            </a:custGeom>
            <a:solidFill>
              <a:srgbClr val="99E6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68" name="Freeform 49">
              <a:extLst>
                <a:ext uri="{FF2B5EF4-FFF2-40B4-BE49-F238E27FC236}">
                  <a16:creationId xmlns:a16="http://schemas.microsoft.com/office/drawing/2014/main" id="{B70FBADC-FC1F-2ECF-4768-C7CC82FBEDA5}"/>
                </a:ext>
              </a:extLst>
            </p:cNvPr>
            <p:cNvSpPr>
              <a:spLocks/>
            </p:cNvSpPr>
            <p:nvPr/>
          </p:nvSpPr>
          <p:spPr bwMode="auto">
            <a:xfrm>
              <a:off x="2350" y="2925"/>
              <a:ext cx="76" cy="191"/>
            </a:xfrm>
            <a:custGeom>
              <a:avLst/>
              <a:gdLst>
                <a:gd name="T0" fmla="*/ 5 w 152"/>
                <a:gd name="T1" fmla="*/ 0 h 382"/>
                <a:gd name="T2" fmla="*/ 0 w 152"/>
                <a:gd name="T3" fmla="*/ 18 h 382"/>
                <a:gd name="T4" fmla="*/ 1 w 152"/>
                <a:gd name="T5" fmla="*/ 24 h 382"/>
                <a:gd name="T6" fmla="*/ 10 w 152"/>
                <a:gd name="T7" fmla="*/ 3 h 382"/>
                <a:gd name="T8" fmla="*/ 5 w 152"/>
                <a:gd name="T9" fmla="*/ 0 h 382"/>
                <a:gd name="T10" fmla="*/ 5 w 152"/>
                <a:gd name="T11" fmla="*/ 0 h 382"/>
                <a:gd name="T12" fmla="*/ 0 60000 65536"/>
                <a:gd name="T13" fmla="*/ 0 60000 65536"/>
                <a:gd name="T14" fmla="*/ 0 60000 65536"/>
                <a:gd name="T15" fmla="*/ 0 60000 65536"/>
                <a:gd name="T16" fmla="*/ 0 60000 65536"/>
                <a:gd name="T17" fmla="*/ 0 60000 65536"/>
                <a:gd name="T18" fmla="*/ 0 w 152"/>
                <a:gd name="T19" fmla="*/ 0 h 382"/>
                <a:gd name="T20" fmla="*/ 152 w 152"/>
                <a:gd name="T21" fmla="*/ 382 h 382"/>
              </a:gdLst>
              <a:ahLst/>
              <a:cxnLst>
                <a:cxn ang="T12">
                  <a:pos x="T0" y="T1"/>
                </a:cxn>
                <a:cxn ang="T13">
                  <a:pos x="T2" y="T3"/>
                </a:cxn>
                <a:cxn ang="T14">
                  <a:pos x="T4" y="T5"/>
                </a:cxn>
                <a:cxn ang="T15">
                  <a:pos x="T6" y="T7"/>
                </a:cxn>
                <a:cxn ang="T16">
                  <a:pos x="T8" y="T9"/>
                </a:cxn>
                <a:cxn ang="T17">
                  <a:pos x="T10" y="T11"/>
                </a:cxn>
              </a:cxnLst>
              <a:rect l="T18" t="T19" r="T20" b="T21"/>
              <a:pathLst>
                <a:path w="152" h="382">
                  <a:moveTo>
                    <a:pt x="67" y="0"/>
                  </a:moveTo>
                  <a:lnTo>
                    <a:pt x="0" y="273"/>
                  </a:lnTo>
                  <a:lnTo>
                    <a:pt x="19" y="382"/>
                  </a:lnTo>
                  <a:lnTo>
                    <a:pt x="152" y="40"/>
                  </a:lnTo>
                  <a:lnTo>
                    <a:pt x="67" y="0"/>
                  </a:lnTo>
                  <a:close/>
                </a:path>
              </a:pathLst>
            </a:custGeom>
            <a:solidFill>
              <a:srgbClr val="99E6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69" name="Freeform 50">
              <a:extLst>
                <a:ext uri="{FF2B5EF4-FFF2-40B4-BE49-F238E27FC236}">
                  <a16:creationId xmlns:a16="http://schemas.microsoft.com/office/drawing/2014/main" id="{30FD1E9B-C26B-4983-43EE-7257A396F69A}"/>
                </a:ext>
              </a:extLst>
            </p:cNvPr>
            <p:cNvSpPr>
              <a:spLocks/>
            </p:cNvSpPr>
            <p:nvPr/>
          </p:nvSpPr>
          <p:spPr bwMode="auto">
            <a:xfrm>
              <a:off x="1634" y="2413"/>
              <a:ext cx="46" cy="239"/>
            </a:xfrm>
            <a:custGeom>
              <a:avLst/>
              <a:gdLst>
                <a:gd name="T0" fmla="*/ 2 w 93"/>
                <a:gd name="T1" fmla="*/ 3 h 477"/>
                <a:gd name="T2" fmla="*/ 2 w 93"/>
                <a:gd name="T3" fmla="*/ 8 h 477"/>
                <a:gd name="T4" fmla="*/ 0 w 93"/>
                <a:gd name="T5" fmla="*/ 12 h 477"/>
                <a:gd name="T6" fmla="*/ 2 w 93"/>
                <a:gd name="T7" fmla="*/ 15 h 477"/>
                <a:gd name="T8" fmla="*/ 0 w 93"/>
                <a:gd name="T9" fmla="*/ 19 h 477"/>
                <a:gd name="T10" fmla="*/ 2 w 93"/>
                <a:gd name="T11" fmla="*/ 27 h 477"/>
                <a:gd name="T12" fmla="*/ 1 w 93"/>
                <a:gd name="T13" fmla="*/ 30 h 477"/>
                <a:gd name="T14" fmla="*/ 3 w 93"/>
                <a:gd name="T15" fmla="*/ 30 h 477"/>
                <a:gd name="T16" fmla="*/ 5 w 93"/>
                <a:gd name="T17" fmla="*/ 29 h 477"/>
                <a:gd name="T18" fmla="*/ 3 w 93"/>
                <a:gd name="T19" fmla="*/ 18 h 477"/>
                <a:gd name="T20" fmla="*/ 5 w 93"/>
                <a:gd name="T21" fmla="*/ 13 h 477"/>
                <a:gd name="T22" fmla="*/ 4 w 93"/>
                <a:gd name="T23" fmla="*/ 0 h 477"/>
                <a:gd name="T24" fmla="*/ 2 w 93"/>
                <a:gd name="T25" fmla="*/ 3 h 477"/>
                <a:gd name="T26" fmla="*/ 2 w 93"/>
                <a:gd name="T27" fmla="*/ 3 h 47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3"/>
                <a:gd name="T43" fmla="*/ 0 h 477"/>
                <a:gd name="T44" fmla="*/ 93 w 93"/>
                <a:gd name="T45" fmla="*/ 477 h 47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3" h="477">
                  <a:moveTo>
                    <a:pt x="47" y="47"/>
                  </a:moveTo>
                  <a:lnTo>
                    <a:pt x="40" y="114"/>
                  </a:lnTo>
                  <a:lnTo>
                    <a:pt x="0" y="182"/>
                  </a:lnTo>
                  <a:lnTo>
                    <a:pt x="34" y="228"/>
                  </a:lnTo>
                  <a:lnTo>
                    <a:pt x="13" y="302"/>
                  </a:lnTo>
                  <a:lnTo>
                    <a:pt x="34" y="422"/>
                  </a:lnTo>
                  <a:lnTo>
                    <a:pt x="21" y="477"/>
                  </a:lnTo>
                  <a:lnTo>
                    <a:pt x="61" y="477"/>
                  </a:lnTo>
                  <a:lnTo>
                    <a:pt x="93" y="449"/>
                  </a:lnTo>
                  <a:lnTo>
                    <a:pt x="53" y="281"/>
                  </a:lnTo>
                  <a:lnTo>
                    <a:pt x="87" y="196"/>
                  </a:lnTo>
                  <a:lnTo>
                    <a:pt x="74" y="0"/>
                  </a:lnTo>
                  <a:lnTo>
                    <a:pt x="47" y="47"/>
                  </a:lnTo>
                  <a:close/>
                </a:path>
              </a:pathLst>
            </a:custGeom>
            <a:solidFill>
              <a:srgbClr val="FFD9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70" name="Freeform 51">
              <a:extLst>
                <a:ext uri="{FF2B5EF4-FFF2-40B4-BE49-F238E27FC236}">
                  <a16:creationId xmlns:a16="http://schemas.microsoft.com/office/drawing/2014/main" id="{2FD923FA-2C58-162E-CEF6-5C3EA18207ED}"/>
                </a:ext>
              </a:extLst>
            </p:cNvPr>
            <p:cNvSpPr>
              <a:spLocks/>
            </p:cNvSpPr>
            <p:nvPr/>
          </p:nvSpPr>
          <p:spPr bwMode="auto">
            <a:xfrm>
              <a:off x="1464" y="2654"/>
              <a:ext cx="160" cy="104"/>
            </a:xfrm>
            <a:custGeom>
              <a:avLst/>
              <a:gdLst>
                <a:gd name="T0" fmla="*/ 20 w 322"/>
                <a:gd name="T1" fmla="*/ 0 h 207"/>
                <a:gd name="T2" fmla="*/ 11 w 322"/>
                <a:gd name="T3" fmla="*/ 5 h 207"/>
                <a:gd name="T4" fmla="*/ 8 w 322"/>
                <a:gd name="T5" fmla="*/ 9 h 207"/>
                <a:gd name="T6" fmla="*/ 0 w 322"/>
                <a:gd name="T7" fmla="*/ 12 h 207"/>
                <a:gd name="T8" fmla="*/ 8 w 322"/>
                <a:gd name="T9" fmla="*/ 13 h 207"/>
                <a:gd name="T10" fmla="*/ 15 w 322"/>
                <a:gd name="T11" fmla="*/ 8 h 207"/>
                <a:gd name="T12" fmla="*/ 18 w 322"/>
                <a:gd name="T13" fmla="*/ 3 h 207"/>
                <a:gd name="T14" fmla="*/ 20 w 322"/>
                <a:gd name="T15" fmla="*/ 0 h 207"/>
                <a:gd name="T16" fmla="*/ 20 w 322"/>
                <a:gd name="T17" fmla="*/ 0 h 2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2"/>
                <a:gd name="T28" fmla="*/ 0 h 207"/>
                <a:gd name="T29" fmla="*/ 322 w 322"/>
                <a:gd name="T30" fmla="*/ 207 h 2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2" h="207">
                  <a:moveTo>
                    <a:pt x="322" y="0"/>
                  </a:moveTo>
                  <a:lnTo>
                    <a:pt x="181" y="80"/>
                  </a:lnTo>
                  <a:lnTo>
                    <a:pt x="134" y="140"/>
                  </a:lnTo>
                  <a:lnTo>
                    <a:pt x="0" y="180"/>
                  </a:lnTo>
                  <a:lnTo>
                    <a:pt x="141" y="207"/>
                  </a:lnTo>
                  <a:lnTo>
                    <a:pt x="253" y="114"/>
                  </a:lnTo>
                  <a:lnTo>
                    <a:pt x="301" y="40"/>
                  </a:lnTo>
                  <a:lnTo>
                    <a:pt x="322" y="0"/>
                  </a:lnTo>
                  <a:close/>
                </a:path>
              </a:pathLst>
            </a:custGeom>
            <a:solidFill>
              <a:srgbClr val="FFD9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71" name="Freeform 52">
              <a:extLst>
                <a:ext uri="{FF2B5EF4-FFF2-40B4-BE49-F238E27FC236}">
                  <a16:creationId xmlns:a16="http://schemas.microsoft.com/office/drawing/2014/main" id="{124D6DC3-9993-7D25-0D07-274A2431BB50}"/>
                </a:ext>
              </a:extLst>
            </p:cNvPr>
            <p:cNvSpPr>
              <a:spLocks/>
            </p:cNvSpPr>
            <p:nvPr/>
          </p:nvSpPr>
          <p:spPr bwMode="auto">
            <a:xfrm>
              <a:off x="1584" y="2577"/>
              <a:ext cx="34" cy="27"/>
            </a:xfrm>
            <a:custGeom>
              <a:avLst/>
              <a:gdLst>
                <a:gd name="T0" fmla="*/ 2 w 68"/>
                <a:gd name="T1" fmla="*/ 0 h 53"/>
                <a:gd name="T2" fmla="*/ 0 w 68"/>
                <a:gd name="T3" fmla="*/ 4 h 53"/>
                <a:gd name="T4" fmla="*/ 4 w 68"/>
                <a:gd name="T5" fmla="*/ 4 h 53"/>
                <a:gd name="T6" fmla="*/ 2 w 68"/>
                <a:gd name="T7" fmla="*/ 0 h 53"/>
                <a:gd name="T8" fmla="*/ 2 w 68"/>
                <a:gd name="T9" fmla="*/ 0 h 53"/>
                <a:gd name="T10" fmla="*/ 0 60000 65536"/>
                <a:gd name="T11" fmla="*/ 0 60000 65536"/>
                <a:gd name="T12" fmla="*/ 0 60000 65536"/>
                <a:gd name="T13" fmla="*/ 0 60000 65536"/>
                <a:gd name="T14" fmla="*/ 0 60000 65536"/>
                <a:gd name="T15" fmla="*/ 0 w 68"/>
                <a:gd name="T16" fmla="*/ 0 h 53"/>
                <a:gd name="T17" fmla="*/ 68 w 68"/>
                <a:gd name="T18" fmla="*/ 53 h 53"/>
              </a:gdLst>
              <a:ahLst/>
              <a:cxnLst>
                <a:cxn ang="T10">
                  <a:pos x="T0" y="T1"/>
                </a:cxn>
                <a:cxn ang="T11">
                  <a:pos x="T2" y="T3"/>
                </a:cxn>
                <a:cxn ang="T12">
                  <a:pos x="T4" y="T5"/>
                </a:cxn>
                <a:cxn ang="T13">
                  <a:pos x="T6" y="T7"/>
                </a:cxn>
                <a:cxn ang="T14">
                  <a:pos x="T8" y="T9"/>
                </a:cxn>
              </a:cxnLst>
              <a:rect l="T15" t="T16" r="T17" b="T18"/>
              <a:pathLst>
                <a:path w="68" h="53">
                  <a:moveTo>
                    <a:pt x="40" y="0"/>
                  </a:moveTo>
                  <a:lnTo>
                    <a:pt x="0" y="53"/>
                  </a:lnTo>
                  <a:lnTo>
                    <a:pt x="68" y="53"/>
                  </a:lnTo>
                  <a:lnTo>
                    <a:pt x="40" y="0"/>
                  </a:lnTo>
                  <a:close/>
                </a:path>
              </a:pathLst>
            </a:custGeom>
            <a:solidFill>
              <a:srgbClr val="FFD9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72" name="Freeform 53">
              <a:extLst>
                <a:ext uri="{FF2B5EF4-FFF2-40B4-BE49-F238E27FC236}">
                  <a16:creationId xmlns:a16="http://schemas.microsoft.com/office/drawing/2014/main" id="{C53BB8BC-CE29-8E47-2415-89EBBAD9808B}"/>
                </a:ext>
              </a:extLst>
            </p:cNvPr>
            <p:cNvSpPr>
              <a:spLocks/>
            </p:cNvSpPr>
            <p:nvPr/>
          </p:nvSpPr>
          <p:spPr bwMode="auto">
            <a:xfrm>
              <a:off x="3041" y="3202"/>
              <a:ext cx="439" cy="35"/>
            </a:xfrm>
            <a:custGeom>
              <a:avLst/>
              <a:gdLst>
                <a:gd name="T0" fmla="*/ 1 w 878"/>
                <a:gd name="T1" fmla="*/ 0 h 70"/>
                <a:gd name="T2" fmla="*/ 55 w 878"/>
                <a:gd name="T3" fmla="*/ 0 h 70"/>
                <a:gd name="T4" fmla="*/ 14 w 878"/>
                <a:gd name="T5" fmla="*/ 4 h 70"/>
                <a:gd name="T6" fmla="*/ 0 w 878"/>
                <a:gd name="T7" fmla="*/ 2 h 70"/>
                <a:gd name="T8" fmla="*/ 1 w 878"/>
                <a:gd name="T9" fmla="*/ 0 h 70"/>
                <a:gd name="T10" fmla="*/ 1 w 878"/>
                <a:gd name="T11" fmla="*/ 0 h 70"/>
                <a:gd name="T12" fmla="*/ 0 60000 65536"/>
                <a:gd name="T13" fmla="*/ 0 60000 65536"/>
                <a:gd name="T14" fmla="*/ 0 60000 65536"/>
                <a:gd name="T15" fmla="*/ 0 60000 65536"/>
                <a:gd name="T16" fmla="*/ 0 60000 65536"/>
                <a:gd name="T17" fmla="*/ 0 60000 65536"/>
                <a:gd name="T18" fmla="*/ 0 w 878"/>
                <a:gd name="T19" fmla="*/ 0 h 70"/>
                <a:gd name="T20" fmla="*/ 878 w 878"/>
                <a:gd name="T21" fmla="*/ 70 h 70"/>
              </a:gdLst>
              <a:ahLst/>
              <a:cxnLst>
                <a:cxn ang="T12">
                  <a:pos x="T0" y="T1"/>
                </a:cxn>
                <a:cxn ang="T13">
                  <a:pos x="T2" y="T3"/>
                </a:cxn>
                <a:cxn ang="T14">
                  <a:pos x="T4" y="T5"/>
                </a:cxn>
                <a:cxn ang="T15">
                  <a:pos x="T6" y="T7"/>
                </a:cxn>
                <a:cxn ang="T16">
                  <a:pos x="T8" y="T9"/>
                </a:cxn>
                <a:cxn ang="T17">
                  <a:pos x="T10" y="T11"/>
                </a:cxn>
              </a:cxnLst>
              <a:rect l="T18" t="T19" r="T20" b="T21"/>
              <a:pathLst>
                <a:path w="878" h="70">
                  <a:moveTo>
                    <a:pt x="8" y="0"/>
                  </a:moveTo>
                  <a:lnTo>
                    <a:pt x="878" y="0"/>
                  </a:lnTo>
                  <a:lnTo>
                    <a:pt x="234" y="70"/>
                  </a:lnTo>
                  <a:lnTo>
                    <a:pt x="0" y="4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73" name="Freeform 54">
              <a:extLst>
                <a:ext uri="{FF2B5EF4-FFF2-40B4-BE49-F238E27FC236}">
                  <a16:creationId xmlns:a16="http://schemas.microsoft.com/office/drawing/2014/main" id="{53ACC23D-AEB6-D0E5-4436-603A75A60A99}"/>
                </a:ext>
              </a:extLst>
            </p:cNvPr>
            <p:cNvSpPr>
              <a:spLocks/>
            </p:cNvSpPr>
            <p:nvPr/>
          </p:nvSpPr>
          <p:spPr bwMode="auto">
            <a:xfrm>
              <a:off x="1549" y="2532"/>
              <a:ext cx="101" cy="54"/>
            </a:xfrm>
            <a:custGeom>
              <a:avLst/>
              <a:gdLst>
                <a:gd name="T0" fmla="*/ 13 w 201"/>
                <a:gd name="T1" fmla="*/ 0 h 108"/>
                <a:gd name="T2" fmla="*/ 9 w 201"/>
                <a:gd name="T3" fmla="*/ 2 h 108"/>
                <a:gd name="T4" fmla="*/ 5 w 201"/>
                <a:gd name="T5" fmla="*/ 2 h 108"/>
                <a:gd name="T6" fmla="*/ 0 w 201"/>
                <a:gd name="T7" fmla="*/ 5 h 108"/>
                <a:gd name="T8" fmla="*/ 5 w 201"/>
                <a:gd name="T9" fmla="*/ 5 h 108"/>
                <a:gd name="T10" fmla="*/ 7 w 201"/>
                <a:gd name="T11" fmla="*/ 7 h 108"/>
                <a:gd name="T12" fmla="*/ 9 w 201"/>
                <a:gd name="T13" fmla="*/ 7 h 108"/>
                <a:gd name="T14" fmla="*/ 9 w 201"/>
                <a:gd name="T15" fmla="*/ 5 h 108"/>
                <a:gd name="T16" fmla="*/ 12 w 201"/>
                <a:gd name="T17" fmla="*/ 3 h 108"/>
                <a:gd name="T18" fmla="*/ 13 w 201"/>
                <a:gd name="T19" fmla="*/ 0 h 108"/>
                <a:gd name="T20" fmla="*/ 13 w 201"/>
                <a:gd name="T21" fmla="*/ 0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
                <a:gd name="T34" fmla="*/ 0 h 108"/>
                <a:gd name="T35" fmla="*/ 201 w 201"/>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 h="108">
                  <a:moveTo>
                    <a:pt x="201" y="0"/>
                  </a:moveTo>
                  <a:lnTo>
                    <a:pt x="142" y="32"/>
                  </a:lnTo>
                  <a:lnTo>
                    <a:pt x="66" y="28"/>
                  </a:lnTo>
                  <a:lnTo>
                    <a:pt x="0" y="74"/>
                  </a:lnTo>
                  <a:lnTo>
                    <a:pt x="68" y="74"/>
                  </a:lnTo>
                  <a:lnTo>
                    <a:pt x="100" y="98"/>
                  </a:lnTo>
                  <a:lnTo>
                    <a:pt x="129" y="108"/>
                  </a:lnTo>
                  <a:lnTo>
                    <a:pt x="129" y="77"/>
                  </a:lnTo>
                  <a:lnTo>
                    <a:pt x="180" y="57"/>
                  </a:lnTo>
                  <a:lnTo>
                    <a:pt x="20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74" name="Freeform 55">
              <a:extLst>
                <a:ext uri="{FF2B5EF4-FFF2-40B4-BE49-F238E27FC236}">
                  <a16:creationId xmlns:a16="http://schemas.microsoft.com/office/drawing/2014/main" id="{11FA2B2D-B897-D5ED-E1A1-727DF469930B}"/>
                </a:ext>
              </a:extLst>
            </p:cNvPr>
            <p:cNvSpPr>
              <a:spLocks/>
            </p:cNvSpPr>
            <p:nvPr/>
          </p:nvSpPr>
          <p:spPr bwMode="auto">
            <a:xfrm>
              <a:off x="1608" y="2455"/>
              <a:ext cx="77" cy="225"/>
            </a:xfrm>
            <a:custGeom>
              <a:avLst/>
              <a:gdLst>
                <a:gd name="T0" fmla="*/ 9 w 154"/>
                <a:gd name="T1" fmla="*/ 0 h 450"/>
                <a:gd name="T2" fmla="*/ 7 w 154"/>
                <a:gd name="T3" fmla="*/ 9 h 450"/>
                <a:gd name="T4" fmla="*/ 5 w 154"/>
                <a:gd name="T5" fmla="*/ 12 h 450"/>
                <a:gd name="T6" fmla="*/ 9 w 154"/>
                <a:gd name="T7" fmla="*/ 24 h 450"/>
                <a:gd name="T8" fmla="*/ 6 w 154"/>
                <a:gd name="T9" fmla="*/ 26 h 450"/>
                <a:gd name="T10" fmla="*/ 2 w 154"/>
                <a:gd name="T11" fmla="*/ 25 h 450"/>
                <a:gd name="T12" fmla="*/ 0 w 154"/>
                <a:gd name="T13" fmla="*/ 28 h 450"/>
                <a:gd name="T14" fmla="*/ 3 w 154"/>
                <a:gd name="T15" fmla="*/ 27 h 450"/>
                <a:gd name="T16" fmla="*/ 7 w 154"/>
                <a:gd name="T17" fmla="*/ 27 h 450"/>
                <a:gd name="T18" fmla="*/ 10 w 154"/>
                <a:gd name="T19" fmla="*/ 24 h 450"/>
                <a:gd name="T20" fmla="*/ 7 w 154"/>
                <a:gd name="T21" fmla="*/ 13 h 450"/>
                <a:gd name="T22" fmla="*/ 10 w 154"/>
                <a:gd name="T23" fmla="*/ 9 h 450"/>
                <a:gd name="T24" fmla="*/ 9 w 154"/>
                <a:gd name="T25" fmla="*/ 0 h 450"/>
                <a:gd name="T26" fmla="*/ 9 w 154"/>
                <a:gd name="T27" fmla="*/ 0 h 4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4"/>
                <a:gd name="T43" fmla="*/ 0 h 450"/>
                <a:gd name="T44" fmla="*/ 154 w 154"/>
                <a:gd name="T45" fmla="*/ 450 h 4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4" h="450">
                  <a:moveTo>
                    <a:pt x="141" y="0"/>
                  </a:moveTo>
                  <a:lnTo>
                    <a:pt x="124" y="136"/>
                  </a:lnTo>
                  <a:lnTo>
                    <a:pt x="95" y="182"/>
                  </a:lnTo>
                  <a:lnTo>
                    <a:pt x="130" y="370"/>
                  </a:lnTo>
                  <a:lnTo>
                    <a:pt x="109" y="403"/>
                  </a:lnTo>
                  <a:lnTo>
                    <a:pt x="37" y="399"/>
                  </a:lnTo>
                  <a:lnTo>
                    <a:pt x="0" y="450"/>
                  </a:lnTo>
                  <a:lnTo>
                    <a:pt x="59" y="420"/>
                  </a:lnTo>
                  <a:lnTo>
                    <a:pt x="124" y="427"/>
                  </a:lnTo>
                  <a:lnTo>
                    <a:pt x="154" y="382"/>
                  </a:lnTo>
                  <a:lnTo>
                    <a:pt x="120" y="199"/>
                  </a:lnTo>
                  <a:lnTo>
                    <a:pt x="151" y="144"/>
                  </a:lnTo>
                  <a:lnTo>
                    <a:pt x="14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75" name="Freeform 56">
              <a:extLst>
                <a:ext uri="{FF2B5EF4-FFF2-40B4-BE49-F238E27FC236}">
                  <a16:creationId xmlns:a16="http://schemas.microsoft.com/office/drawing/2014/main" id="{375F5ACE-A3A8-672B-0AE6-02E4C24E988F}"/>
                </a:ext>
              </a:extLst>
            </p:cNvPr>
            <p:cNvSpPr>
              <a:spLocks/>
            </p:cNvSpPr>
            <p:nvPr/>
          </p:nvSpPr>
          <p:spPr bwMode="auto">
            <a:xfrm>
              <a:off x="1382" y="2724"/>
              <a:ext cx="48" cy="49"/>
            </a:xfrm>
            <a:custGeom>
              <a:avLst/>
              <a:gdLst>
                <a:gd name="T0" fmla="*/ 0 w 97"/>
                <a:gd name="T1" fmla="*/ 6 h 98"/>
                <a:gd name="T2" fmla="*/ 6 w 97"/>
                <a:gd name="T3" fmla="*/ 2 h 98"/>
                <a:gd name="T4" fmla="*/ 3 w 97"/>
                <a:gd name="T5" fmla="*/ 0 h 98"/>
                <a:gd name="T6" fmla="*/ 0 w 97"/>
                <a:gd name="T7" fmla="*/ 6 h 98"/>
                <a:gd name="T8" fmla="*/ 0 w 97"/>
                <a:gd name="T9" fmla="*/ 6 h 98"/>
                <a:gd name="T10" fmla="*/ 0 60000 65536"/>
                <a:gd name="T11" fmla="*/ 0 60000 65536"/>
                <a:gd name="T12" fmla="*/ 0 60000 65536"/>
                <a:gd name="T13" fmla="*/ 0 60000 65536"/>
                <a:gd name="T14" fmla="*/ 0 60000 65536"/>
                <a:gd name="T15" fmla="*/ 0 w 97"/>
                <a:gd name="T16" fmla="*/ 0 h 98"/>
                <a:gd name="T17" fmla="*/ 97 w 97"/>
                <a:gd name="T18" fmla="*/ 98 h 98"/>
              </a:gdLst>
              <a:ahLst/>
              <a:cxnLst>
                <a:cxn ang="T10">
                  <a:pos x="T0" y="T1"/>
                </a:cxn>
                <a:cxn ang="T11">
                  <a:pos x="T2" y="T3"/>
                </a:cxn>
                <a:cxn ang="T12">
                  <a:pos x="T4" y="T5"/>
                </a:cxn>
                <a:cxn ang="T13">
                  <a:pos x="T6" y="T7"/>
                </a:cxn>
                <a:cxn ang="T14">
                  <a:pos x="T8" y="T9"/>
                </a:cxn>
              </a:cxnLst>
              <a:rect l="T15" t="T16" r="T17" b="T18"/>
              <a:pathLst>
                <a:path w="97" h="98">
                  <a:moveTo>
                    <a:pt x="0" y="98"/>
                  </a:moveTo>
                  <a:lnTo>
                    <a:pt x="97" y="28"/>
                  </a:lnTo>
                  <a:lnTo>
                    <a:pt x="51" y="0"/>
                  </a:lnTo>
                  <a:lnTo>
                    <a:pt x="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76" name="Freeform 57">
              <a:extLst>
                <a:ext uri="{FF2B5EF4-FFF2-40B4-BE49-F238E27FC236}">
                  <a16:creationId xmlns:a16="http://schemas.microsoft.com/office/drawing/2014/main" id="{6AD2E169-1B27-B7FC-E4E3-7A57A497B617}"/>
                </a:ext>
              </a:extLst>
            </p:cNvPr>
            <p:cNvSpPr>
              <a:spLocks/>
            </p:cNvSpPr>
            <p:nvPr/>
          </p:nvSpPr>
          <p:spPr bwMode="auto">
            <a:xfrm>
              <a:off x="1287" y="2421"/>
              <a:ext cx="100" cy="177"/>
            </a:xfrm>
            <a:custGeom>
              <a:avLst/>
              <a:gdLst>
                <a:gd name="T0" fmla="*/ 13 w 200"/>
                <a:gd name="T1" fmla="*/ 7 h 356"/>
                <a:gd name="T2" fmla="*/ 12 w 200"/>
                <a:gd name="T3" fmla="*/ 3 h 356"/>
                <a:gd name="T4" fmla="*/ 6 w 200"/>
                <a:gd name="T5" fmla="*/ 0 h 356"/>
                <a:gd name="T6" fmla="*/ 3 w 200"/>
                <a:gd name="T7" fmla="*/ 2 h 356"/>
                <a:gd name="T8" fmla="*/ 0 w 200"/>
                <a:gd name="T9" fmla="*/ 13 h 356"/>
                <a:gd name="T10" fmla="*/ 5 w 200"/>
                <a:gd name="T11" fmla="*/ 22 h 356"/>
                <a:gd name="T12" fmla="*/ 10 w 200"/>
                <a:gd name="T13" fmla="*/ 20 h 356"/>
                <a:gd name="T14" fmla="*/ 3 w 200"/>
                <a:gd name="T15" fmla="*/ 18 h 356"/>
                <a:gd name="T16" fmla="*/ 2 w 200"/>
                <a:gd name="T17" fmla="*/ 10 h 356"/>
                <a:gd name="T18" fmla="*/ 6 w 200"/>
                <a:gd name="T19" fmla="*/ 2 h 356"/>
                <a:gd name="T20" fmla="*/ 9 w 200"/>
                <a:gd name="T21" fmla="*/ 3 h 356"/>
                <a:gd name="T22" fmla="*/ 13 w 200"/>
                <a:gd name="T23" fmla="*/ 7 h 356"/>
                <a:gd name="T24" fmla="*/ 13 w 200"/>
                <a:gd name="T25" fmla="*/ 7 h 3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0"/>
                <a:gd name="T40" fmla="*/ 0 h 356"/>
                <a:gd name="T41" fmla="*/ 200 w 200"/>
                <a:gd name="T42" fmla="*/ 356 h 3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0" h="356">
                  <a:moveTo>
                    <a:pt x="200" y="118"/>
                  </a:moveTo>
                  <a:lnTo>
                    <a:pt x="179" y="48"/>
                  </a:lnTo>
                  <a:lnTo>
                    <a:pt x="84" y="0"/>
                  </a:lnTo>
                  <a:lnTo>
                    <a:pt x="38" y="34"/>
                  </a:lnTo>
                  <a:lnTo>
                    <a:pt x="0" y="217"/>
                  </a:lnTo>
                  <a:lnTo>
                    <a:pt x="66" y="356"/>
                  </a:lnTo>
                  <a:lnTo>
                    <a:pt x="154" y="335"/>
                  </a:lnTo>
                  <a:lnTo>
                    <a:pt x="61" y="289"/>
                  </a:lnTo>
                  <a:lnTo>
                    <a:pt x="32" y="160"/>
                  </a:lnTo>
                  <a:lnTo>
                    <a:pt x="84" y="34"/>
                  </a:lnTo>
                  <a:lnTo>
                    <a:pt x="141" y="48"/>
                  </a:lnTo>
                  <a:lnTo>
                    <a:pt x="200"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77" name="Freeform 58">
              <a:extLst>
                <a:ext uri="{FF2B5EF4-FFF2-40B4-BE49-F238E27FC236}">
                  <a16:creationId xmlns:a16="http://schemas.microsoft.com/office/drawing/2014/main" id="{12E1FFF8-ADA0-B8E3-914B-C4A599EAB210}"/>
                </a:ext>
              </a:extLst>
            </p:cNvPr>
            <p:cNvSpPr>
              <a:spLocks/>
            </p:cNvSpPr>
            <p:nvPr/>
          </p:nvSpPr>
          <p:spPr bwMode="auto">
            <a:xfrm>
              <a:off x="1315" y="2455"/>
              <a:ext cx="68" cy="91"/>
            </a:xfrm>
            <a:custGeom>
              <a:avLst/>
              <a:gdLst>
                <a:gd name="T0" fmla="*/ 9 w 135"/>
                <a:gd name="T1" fmla="*/ 5 h 182"/>
                <a:gd name="T2" fmla="*/ 7 w 135"/>
                <a:gd name="T3" fmla="*/ 5 h 182"/>
                <a:gd name="T4" fmla="*/ 3 w 135"/>
                <a:gd name="T5" fmla="*/ 0 h 182"/>
                <a:gd name="T6" fmla="*/ 0 w 135"/>
                <a:gd name="T7" fmla="*/ 5 h 182"/>
                <a:gd name="T8" fmla="*/ 3 w 135"/>
                <a:gd name="T9" fmla="*/ 5 h 182"/>
                <a:gd name="T10" fmla="*/ 5 w 135"/>
                <a:gd name="T11" fmla="*/ 6 h 182"/>
                <a:gd name="T12" fmla="*/ 2 w 135"/>
                <a:gd name="T13" fmla="*/ 7 h 182"/>
                <a:gd name="T14" fmla="*/ 3 w 135"/>
                <a:gd name="T15" fmla="*/ 11 h 182"/>
                <a:gd name="T16" fmla="*/ 5 w 135"/>
                <a:gd name="T17" fmla="*/ 9 h 182"/>
                <a:gd name="T18" fmla="*/ 7 w 135"/>
                <a:gd name="T19" fmla="*/ 7 h 182"/>
                <a:gd name="T20" fmla="*/ 9 w 135"/>
                <a:gd name="T21" fmla="*/ 5 h 182"/>
                <a:gd name="T22" fmla="*/ 9 w 135"/>
                <a:gd name="T23" fmla="*/ 5 h 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5"/>
                <a:gd name="T37" fmla="*/ 0 h 182"/>
                <a:gd name="T38" fmla="*/ 135 w 135"/>
                <a:gd name="T39" fmla="*/ 182 h 1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5" h="182">
                  <a:moveTo>
                    <a:pt x="135" y="66"/>
                  </a:moveTo>
                  <a:lnTo>
                    <a:pt x="97" y="70"/>
                  </a:lnTo>
                  <a:lnTo>
                    <a:pt x="47" y="0"/>
                  </a:lnTo>
                  <a:lnTo>
                    <a:pt x="0" y="79"/>
                  </a:lnTo>
                  <a:lnTo>
                    <a:pt x="47" y="66"/>
                  </a:lnTo>
                  <a:lnTo>
                    <a:pt x="76" y="95"/>
                  </a:lnTo>
                  <a:lnTo>
                    <a:pt x="23" y="123"/>
                  </a:lnTo>
                  <a:lnTo>
                    <a:pt x="47" y="182"/>
                  </a:lnTo>
                  <a:lnTo>
                    <a:pt x="65" y="140"/>
                  </a:lnTo>
                  <a:lnTo>
                    <a:pt x="110" y="123"/>
                  </a:lnTo>
                  <a:lnTo>
                    <a:pt x="135"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78" name="Freeform 59">
              <a:extLst>
                <a:ext uri="{FF2B5EF4-FFF2-40B4-BE49-F238E27FC236}">
                  <a16:creationId xmlns:a16="http://schemas.microsoft.com/office/drawing/2014/main" id="{272B34DF-5775-99D7-1D33-38F27196499D}"/>
                </a:ext>
              </a:extLst>
            </p:cNvPr>
            <p:cNvSpPr>
              <a:spLocks/>
            </p:cNvSpPr>
            <p:nvPr/>
          </p:nvSpPr>
          <p:spPr bwMode="auto">
            <a:xfrm>
              <a:off x="1353" y="2707"/>
              <a:ext cx="249" cy="72"/>
            </a:xfrm>
            <a:custGeom>
              <a:avLst/>
              <a:gdLst>
                <a:gd name="T0" fmla="*/ 32 w 496"/>
                <a:gd name="T1" fmla="*/ 0 h 145"/>
                <a:gd name="T2" fmla="*/ 29 w 496"/>
                <a:gd name="T3" fmla="*/ 2 h 145"/>
                <a:gd name="T4" fmla="*/ 28 w 496"/>
                <a:gd name="T5" fmla="*/ 7 h 145"/>
                <a:gd name="T6" fmla="*/ 24 w 496"/>
                <a:gd name="T7" fmla="*/ 9 h 145"/>
                <a:gd name="T8" fmla="*/ 0 w 496"/>
                <a:gd name="T9" fmla="*/ 2 h 145"/>
                <a:gd name="T10" fmla="*/ 9 w 496"/>
                <a:gd name="T11" fmla="*/ 2 h 145"/>
                <a:gd name="T12" fmla="*/ 23 w 496"/>
                <a:gd name="T13" fmla="*/ 6 h 145"/>
                <a:gd name="T14" fmla="*/ 32 w 496"/>
                <a:gd name="T15" fmla="*/ 0 h 145"/>
                <a:gd name="T16" fmla="*/ 32 w 496"/>
                <a:gd name="T17" fmla="*/ 0 h 1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96"/>
                <a:gd name="T28" fmla="*/ 0 h 145"/>
                <a:gd name="T29" fmla="*/ 496 w 496"/>
                <a:gd name="T30" fmla="*/ 145 h 1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96" h="145">
                  <a:moveTo>
                    <a:pt x="496" y="0"/>
                  </a:moveTo>
                  <a:lnTo>
                    <a:pt x="460" y="38"/>
                  </a:lnTo>
                  <a:lnTo>
                    <a:pt x="443" y="113"/>
                  </a:lnTo>
                  <a:lnTo>
                    <a:pt x="371" y="145"/>
                  </a:lnTo>
                  <a:lnTo>
                    <a:pt x="0" y="38"/>
                  </a:lnTo>
                  <a:lnTo>
                    <a:pt x="143" y="35"/>
                  </a:lnTo>
                  <a:lnTo>
                    <a:pt x="355" y="99"/>
                  </a:lnTo>
                  <a:lnTo>
                    <a:pt x="49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79" name="Freeform 60">
              <a:extLst>
                <a:ext uri="{FF2B5EF4-FFF2-40B4-BE49-F238E27FC236}">
                  <a16:creationId xmlns:a16="http://schemas.microsoft.com/office/drawing/2014/main" id="{88F32211-7A3C-7D11-CADE-39D39D2B32E2}"/>
                </a:ext>
              </a:extLst>
            </p:cNvPr>
            <p:cNvSpPr>
              <a:spLocks/>
            </p:cNvSpPr>
            <p:nvPr/>
          </p:nvSpPr>
          <p:spPr bwMode="auto">
            <a:xfrm>
              <a:off x="1333" y="2402"/>
              <a:ext cx="251" cy="130"/>
            </a:xfrm>
            <a:custGeom>
              <a:avLst/>
              <a:gdLst>
                <a:gd name="T0" fmla="*/ 30 w 502"/>
                <a:gd name="T1" fmla="*/ 0 h 259"/>
                <a:gd name="T2" fmla="*/ 31 w 502"/>
                <a:gd name="T3" fmla="*/ 2 h 259"/>
                <a:gd name="T4" fmla="*/ 30 w 502"/>
                <a:gd name="T5" fmla="*/ 4 h 259"/>
                <a:gd name="T6" fmla="*/ 30 w 502"/>
                <a:gd name="T7" fmla="*/ 7 h 259"/>
                <a:gd name="T8" fmla="*/ 26 w 502"/>
                <a:gd name="T9" fmla="*/ 9 h 259"/>
                <a:gd name="T10" fmla="*/ 22 w 502"/>
                <a:gd name="T11" fmla="*/ 12 h 259"/>
                <a:gd name="T12" fmla="*/ 16 w 502"/>
                <a:gd name="T13" fmla="*/ 13 h 259"/>
                <a:gd name="T14" fmla="*/ 12 w 502"/>
                <a:gd name="T15" fmla="*/ 17 h 259"/>
                <a:gd name="T16" fmla="*/ 8 w 502"/>
                <a:gd name="T17" fmla="*/ 11 h 259"/>
                <a:gd name="T18" fmla="*/ 8 w 502"/>
                <a:gd name="T19" fmla="*/ 8 h 259"/>
                <a:gd name="T20" fmla="*/ 0 w 502"/>
                <a:gd name="T21" fmla="*/ 3 h 259"/>
                <a:gd name="T22" fmla="*/ 9 w 502"/>
                <a:gd name="T23" fmla="*/ 4 h 259"/>
                <a:gd name="T24" fmla="*/ 15 w 502"/>
                <a:gd name="T25" fmla="*/ 3 h 259"/>
                <a:gd name="T26" fmla="*/ 10 w 502"/>
                <a:gd name="T27" fmla="*/ 6 h 259"/>
                <a:gd name="T28" fmla="*/ 15 w 502"/>
                <a:gd name="T29" fmla="*/ 7 h 259"/>
                <a:gd name="T30" fmla="*/ 22 w 502"/>
                <a:gd name="T31" fmla="*/ 7 h 259"/>
                <a:gd name="T32" fmla="*/ 25 w 502"/>
                <a:gd name="T33" fmla="*/ 6 h 259"/>
                <a:gd name="T34" fmla="*/ 19 w 502"/>
                <a:gd name="T35" fmla="*/ 3 h 259"/>
                <a:gd name="T36" fmla="*/ 26 w 502"/>
                <a:gd name="T37" fmla="*/ 0 h 259"/>
                <a:gd name="T38" fmla="*/ 30 w 502"/>
                <a:gd name="T39" fmla="*/ 0 h 259"/>
                <a:gd name="T40" fmla="*/ 30 w 502"/>
                <a:gd name="T41" fmla="*/ 0 h 2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02"/>
                <a:gd name="T64" fmla="*/ 0 h 259"/>
                <a:gd name="T65" fmla="*/ 502 w 502"/>
                <a:gd name="T66" fmla="*/ 259 h 2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02" h="259">
                  <a:moveTo>
                    <a:pt x="475" y="0"/>
                  </a:moveTo>
                  <a:lnTo>
                    <a:pt x="502" y="28"/>
                  </a:lnTo>
                  <a:lnTo>
                    <a:pt x="468" y="63"/>
                  </a:lnTo>
                  <a:lnTo>
                    <a:pt x="475" y="101"/>
                  </a:lnTo>
                  <a:lnTo>
                    <a:pt x="401" y="137"/>
                  </a:lnTo>
                  <a:lnTo>
                    <a:pt x="350" y="188"/>
                  </a:lnTo>
                  <a:lnTo>
                    <a:pt x="245" y="200"/>
                  </a:lnTo>
                  <a:lnTo>
                    <a:pt x="192" y="259"/>
                  </a:lnTo>
                  <a:lnTo>
                    <a:pt x="118" y="175"/>
                  </a:lnTo>
                  <a:lnTo>
                    <a:pt x="126" y="120"/>
                  </a:lnTo>
                  <a:lnTo>
                    <a:pt x="0" y="46"/>
                  </a:lnTo>
                  <a:lnTo>
                    <a:pt x="133" y="53"/>
                  </a:lnTo>
                  <a:lnTo>
                    <a:pt x="238" y="46"/>
                  </a:lnTo>
                  <a:lnTo>
                    <a:pt x="150" y="87"/>
                  </a:lnTo>
                  <a:lnTo>
                    <a:pt x="238" y="101"/>
                  </a:lnTo>
                  <a:lnTo>
                    <a:pt x="346" y="97"/>
                  </a:lnTo>
                  <a:lnTo>
                    <a:pt x="392" y="91"/>
                  </a:lnTo>
                  <a:lnTo>
                    <a:pt x="301" y="46"/>
                  </a:lnTo>
                  <a:lnTo>
                    <a:pt x="405" y="0"/>
                  </a:lnTo>
                  <a:lnTo>
                    <a:pt x="4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80" name="Freeform 61">
              <a:extLst>
                <a:ext uri="{FF2B5EF4-FFF2-40B4-BE49-F238E27FC236}">
                  <a16:creationId xmlns:a16="http://schemas.microsoft.com/office/drawing/2014/main" id="{E4D254AD-AF06-3495-D22D-107E9C83C839}"/>
                </a:ext>
              </a:extLst>
            </p:cNvPr>
            <p:cNvSpPr>
              <a:spLocks/>
            </p:cNvSpPr>
            <p:nvPr/>
          </p:nvSpPr>
          <p:spPr bwMode="auto">
            <a:xfrm>
              <a:off x="1262" y="2479"/>
              <a:ext cx="37" cy="79"/>
            </a:xfrm>
            <a:custGeom>
              <a:avLst/>
              <a:gdLst>
                <a:gd name="T0" fmla="*/ 4 w 75"/>
                <a:gd name="T1" fmla="*/ 0 h 158"/>
                <a:gd name="T2" fmla="*/ 0 w 75"/>
                <a:gd name="T3" fmla="*/ 5 h 158"/>
                <a:gd name="T4" fmla="*/ 0 w 75"/>
                <a:gd name="T5" fmla="*/ 9 h 158"/>
                <a:gd name="T6" fmla="*/ 2 w 75"/>
                <a:gd name="T7" fmla="*/ 10 h 158"/>
                <a:gd name="T8" fmla="*/ 4 w 75"/>
                <a:gd name="T9" fmla="*/ 0 h 158"/>
                <a:gd name="T10" fmla="*/ 4 w 75"/>
                <a:gd name="T11" fmla="*/ 0 h 158"/>
                <a:gd name="T12" fmla="*/ 0 60000 65536"/>
                <a:gd name="T13" fmla="*/ 0 60000 65536"/>
                <a:gd name="T14" fmla="*/ 0 60000 65536"/>
                <a:gd name="T15" fmla="*/ 0 60000 65536"/>
                <a:gd name="T16" fmla="*/ 0 60000 65536"/>
                <a:gd name="T17" fmla="*/ 0 60000 65536"/>
                <a:gd name="T18" fmla="*/ 0 w 75"/>
                <a:gd name="T19" fmla="*/ 0 h 158"/>
                <a:gd name="T20" fmla="*/ 75 w 75"/>
                <a:gd name="T21" fmla="*/ 158 h 158"/>
              </a:gdLst>
              <a:ahLst/>
              <a:cxnLst>
                <a:cxn ang="T12">
                  <a:pos x="T0" y="T1"/>
                </a:cxn>
                <a:cxn ang="T13">
                  <a:pos x="T2" y="T3"/>
                </a:cxn>
                <a:cxn ang="T14">
                  <a:pos x="T4" y="T5"/>
                </a:cxn>
                <a:cxn ang="T15">
                  <a:pos x="T6" y="T7"/>
                </a:cxn>
                <a:cxn ang="T16">
                  <a:pos x="T8" y="T9"/>
                </a:cxn>
                <a:cxn ang="T17">
                  <a:pos x="T10" y="T11"/>
                </a:cxn>
              </a:cxnLst>
              <a:rect l="T18" t="T19" r="T20" b="T21"/>
              <a:pathLst>
                <a:path w="75" h="158">
                  <a:moveTo>
                    <a:pt x="75" y="0"/>
                  </a:moveTo>
                  <a:lnTo>
                    <a:pt x="0" y="76"/>
                  </a:lnTo>
                  <a:lnTo>
                    <a:pt x="0" y="129"/>
                  </a:lnTo>
                  <a:lnTo>
                    <a:pt x="42" y="158"/>
                  </a:lnTo>
                  <a:lnTo>
                    <a:pt x="7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81" name="Freeform 62">
              <a:extLst>
                <a:ext uri="{FF2B5EF4-FFF2-40B4-BE49-F238E27FC236}">
                  <a16:creationId xmlns:a16="http://schemas.microsoft.com/office/drawing/2014/main" id="{5AA6B81B-66CB-1422-229E-B840D028C277}"/>
                </a:ext>
              </a:extLst>
            </p:cNvPr>
            <p:cNvSpPr>
              <a:spLocks/>
            </p:cNvSpPr>
            <p:nvPr/>
          </p:nvSpPr>
          <p:spPr bwMode="auto">
            <a:xfrm>
              <a:off x="1160" y="2133"/>
              <a:ext cx="263" cy="427"/>
            </a:xfrm>
            <a:custGeom>
              <a:avLst/>
              <a:gdLst>
                <a:gd name="T0" fmla="*/ 12 w 527"/>
                <a:gd name="T1" fmla="*/ 53 h 854"/>
                <a:gd name="T2" fmla="*/ 8 w 527"/>
                <a:gd name="T3" fmla="*/ 52 h 854"/>
                <a:gd name="T4" fmla="*/ 6 w 527"/>
                <a:gd name="T5" fmla="*/ 48 h 854"/>
                <a:gd name="T6" fmla="*/ 4 w 527"/>
                <a:gd name="T7" fmla="*/ 51 h 854"/>
                <a:gd name="T8" fmla="*/ 0 w 527"/>
                <a:gd name="T9" fmla="*/ 45 h 854"/>
                <a:gd name="T10" fmla="*/ 0 w 527"/>
                <a:gd name="T11" fmla="*/ 39 h 854"/>
                <a:gd name="T12" fmla="*/ 3 w 527"/>
                <a:gd name="T13" fmla="*/ 30 h 854"/>
                <a:gd name="T14" fmla="*/ 4 w 527"/>
                <a:gd name="T15" fmla="*/ 19 h 854"/>
                <a:gd name="T16" fmla="*/ 12 w 527"/>
                <a:gd name="T17" fmla="*/ 5 h 854"/>
                <a:gd name="T18" fmla="*/ 25 w 527"/>
                <a:gd name="T19" fmla="*/ 0 h 854"/>
                <a:gd name="T20" fmla="*/ 32 w 527"/>
                <a:gd name="T21" fmla="*/ 2 h 854"/>
                <a:gd name="T22" fmla="*/ 21 w 527"/>
                <a:gd name="T23" fmla="*/ 3 h 854"/>
                <a:gd name="T24" fmla="*/ 13 w 527"/>
                <a:gd name="T25" fmla="*/ 7 h 854"/>
                <a:gd name="T26" fmla="*/ 8 w 527"/>
                <a:gd name="T27" fmla="*/ 18 h 854"/>
                <a:gd name="T28" fmla="*/ 7 w 527"/>
                <a:gd name="T29" fmla="*/ 25 h 854"/>
                <a:gd name="T30" fmla="*/ 3 w 527"/>
                <a:gd name="T31" fmla="*/ 35 h 854"/>
                <a:gd name="T32" fmla="*/ 8 w 527"/>
                <a:gd name="T33" fmla="*/ 33 h 854"/>
                <a:gd name="T34" fmla="*/ 3 w 527"/>
                <a:gd name="T35" fmla="*/ 39 h 854"/>
                <a:gd name="T36" fmla="*/ 3 w 527"/>
                <a:gd name="T37" fmla="*/ 45 h 854"/>
                <a:gd name="T38" fmla="*/ 6 w 527"/>
                <a:gd name="T39" fmla="*/ 43 h 854"/>
                <a:gd name="T40" fmla="*/ 9 w 527"/>
                <a:gd name="T41" fmla="*/ 49 h 854"/>
                <a:gd name="T42" fmla="*/ 12 w 527"/>
                <a:gd name="T43" fmla="*/ 53 h 854"/>
                <a:gd name="T44" fmla="*/ 12 w 527"/>
                <a:gd name="T45" fmla="*/ 53 h 85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527"/>
                <a:gd name="T70" fmla="*/ 0 h 854"/>
                <a:gd name="T71" fmla="*/ 527 w 527"/>
                <a:gd name="T72" fmla="*/ 854 h 85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527" h="854">
                  <a:moveTo>
                    <a:pt x="205" y="854"/>
                  </a:moveTo>
                  <a:lnTo>
                    <a:pt x="129" y="821"/>
                  </a:lnTo>
                  <a:lnTo>
                    <a:pt x="99" y="762"/>
                  </a:lnTo>
                  <a:lnTo>
                    <a:pt x="78" y="804"/>
                  </a:lnTo>
                  <a:lnTo>
                    <a:pt x="8" y="713"/>
                  </a:lnTo>
                  <a:lnTo>
                    <a:pt x="0" y="612"/>
                  </a:lnTo>
                  <a:lnTo>
                    <a:pt x="55" y="492"/>
                  </a:lnTo>
                  <a:lnTo>
                    <a:pt x="67" y="300"/>
                  </a:lnTo>
                  <a:lnTo>
                    <a:pt x="192" y="76"/>
                  </a:lnTo>
                  <a:lnTo>
                    <a:pt x="409" y="0"/>
                  </a:lnTo>
                  <a:lnTo>
                    <a:pt x="527" y="28"/>
                  </a:lnTo>
                  <a:lnTo>
                    <a:pt x="342" y="63"/>
                  </a:lnTo>
                  <a:lnTo>
                    <a:pt x="217" y="122"/>
                  </a:lnTo>
                  <a:lnTo>
                    <a:pt x="133" y="279"/>
                  </a:lnTo>
                  <a:lnTo>
                    <a:pt x="126" y="392"/>
                  </a:lnTo>
                  <a:lnTo>
                    <a:pt x="59" y="546"/>
                  </a:lnTo>
                  <a:lnTo>
                    <a:pt x="129" y="513"/>
                  </a:lnTo>
                  <a:lnTo>
                    <a:pt x="50" y="622"/>
                  </a:lnTo>
                  <a:lnTo>
                    <a:pt x="53" y="709"/>
                  </a:lnTo>
                  <a:lnTo>
                    <a:pt x="101" y="684"/>
                  </a:lnTo>
                  <a:lnTo>
                    <a:pt x="147" y="783"/>
                  </a:lnTo>
                  <a:lnTo>
                    <a:pt x="205" y="8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82" name="Freeform 63">
              <a:extLst>
                <a:ext uri="{FF2B5EF4-FFF2-40B4-BE49-F238E27FC236}">
                  <a16:creationId xmlns:a16="http://schemas.microsoft.com/office/drawing/2014/main" id="{9279A643-A442-0F9E-90D8-4CDB0E16047F}"/>
                </a:ext>
              </a:extLst>
            </p:cNvPr>
            <p:cNvSpPr>
              <a:spLocks/>
            </p:cNvSpPr>
            <p:nvPr/>
          </p:nvSpPr>
          <p:spPr bwMode="auto">
            <a:xfrm>
              <a:off x="1366" y="2130"/>
              <a:ext cx="415" cy="335"/>
            </a:xfrm>
            <a:custGeom>
              <a:avLst/>
              <a:gdLst>
                <a:gd name="T0" fmla="*/ 7 w 830"/>
                <a:gd name="T1" fmla="*/ 0 h 671"/>
                <a:gd name="T2" fmla="*/ 21 w 830"/>
                <a:gd name="T3" fmla="*/ 1 h 671"/>
                <a:gd name="T4" fmla="*/ 35 w 830"/>
                <a:gd name="T5" fmla="*/ 8 h 671"/>
                <a:gd name="T6" fmla="*/ 45 w 830"/>
                <a:gd name="T7" fmla="*/ 22 h 671"/>
                <a:gd name="T8" fmla="*/ 52 w 830"/>
                <a:gd name="T9" fmla="*/ 29 h 671"/>
                <a:gd name="T10" fmla="*/ 52 w 830"/>
                <a:gd name="T11" fmla="*/ 36 h 671"/>
                <a:gd name="T12" fmla="*/ 48 w 830"/>
                <a:gd name="T13" fmla="*/ 38 h 671"/>
                <a:gd name="T14" fmla="*/ 46 w 830"/>
                <a:gd name="T15" fmla="*/ 41 h 671"/>
                <a:gd name="T16" fmla="*/ 39 w 830"/>
                <a:gd name="T17" fmla="*/ 41 h 671"/>
                <a:gd name="T18" fmla="*/ 45 w 830"/>
                <a:gd name="T19" fmla="*/ 39 h 671"/>
                <a:gd name="T20" fmla="*/ 36 w 830"/>
                <a:gd name="T21" fmla="*/ 37 h 671"/>
                <a:gd name="T22" fmla="*/ 28 w 830"/>
                <a:gd name="T23" fmla="*/ 33 h 671"/>
                <a:gd name="T24" fmla="*/ 38 w 830"/>
                <a:gd name="T25" fmla="*/ 34 h 671"/>
                <a:gd name="T26" fmla="*/ 47 w 830"/>
                <a:gd name="T27" fmla="*/ 32 h 671"/>
                <a:gd name="T28" fmla="*/ 42 w 830"/>
                <a:gd name="T29" fmla="*/ 29 h 671"/>
                <a:gd name="T30" fmla="*/ 47 w 830"/>
                <a:gd name="T31" fmla="*/ 28 h 671"/>
                <a:gd name="T32" fmla="*/ 43 w 830"/>
                <a:gd name="T33" fmla="*/ 24 h 671"/>
                <a:gd name="T34" fmla="*/ 36 w 830"/>
                <a:gd name="T35" fmla="*/ 11 h 671"/>
                <a:gd name="T36" fmla="*/ 21 w 830"/>
                <a:gd name="T37" fmla="*/ 4 h 671"/>
                <a:gd name="T38" fmla="*/ 13 w 830"/>
                <a:gd name="T39" fmla="*/ 4 h 671"/>
                <a:gd name="T40" fmla="*/ 13 w 830"/>
                <a:gd name="T41" fmla="*/ 8 h 671"/>
                <a:gd name="T42" fmla="*/ 0 w 830"/>
                <a:gd name="T43" fmla="*/ 2 h 671"/>
                <a:gd name="T44" fmla="*/ 7 w 830"/>
                <a:gd name="T45" fmla="*/ 0 h 671"/>
                <a:gd name="T46" fmla="*/ 7 w 830"/>
                <a:gd name="T47" fmla="*/ 0 h 6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30"/>
                <a:gd name="T73" fmla="*/ 0 h 671"/>
                <a:gd name="T74" fmla="*/ 830 w 830"/>
                <a:gd name="T75" fmla="*/ 671 h 67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30" h="671">
                  <a:moveTo>
                    <a:pt x="118" y="0"/>
                  </a:moveTo>
                  <a:lnTo>
                    <a:pt x="325" y="21"/>
                  </a:lnTo>
                  <a:lnTo>
                    <a:pt x="559" y="133"/>
                  </a:lnTo>
                  <a:lnTo>
                    <a:pt x="709" y="362"/>
                  </a:lnTo>
                  <a:lnTo>
                    <a:pt x="819" y="472"/>
                  </a:lnTo>
                  <a:lnTo>
                    <a:pt x="830" y="578"/>
                  </a:lnTo>
                  <a:lnTo>
                    <a:pt x="768" y="616"/>
                  </a:lnTo>
                  <a:lnTo>
                    <a:pt x="722" y="671"/>
                  </a:lnTo>
                  <a:lnTo>
                    <a:pt x="610" y="658"/>
                  </a:lnTo>
                  <a:lnTo>
                    <a:pt x="713" y="630"/>
                  </a:lnTo>
                  <a:lnTo>
                    <a:pt x="572" y="605"/>
                  </a:lnTo>
                  <a:lnTo>
                    <a:pt x="456" y="542"/>
                  </a:lnTo>
                  <a:lnTo>
                    <a:pt x="604" y="550"/>
                  </a:lnTo>
                  <a:lnTo>
                    <a:pt x="743" y="514"/>
                  </a:lnTo>
                  <a:lnTo>
                    <a:pt x="671" y="476"/>
                  </a:lnTo>
                  <a:lnTo>
                    <a:pt x="751" y="449"/>
                  </a:lnTo>
                  <a:lnTo>
                    <a:pt x="680" y="388"/>
                  </a:lnTo>
                  <a:lnTo>
                    <a:pt x="566" y="190"/>
                  </a:lnTo>
                  <a:lnTo>
                    <a:pt x="334" y="74"/>
                  </a:lnTo>
                  <a:lnTo>
                    <a:pt x="216" y="67"/>
                  </a:lnTo>
                  <a:lnTo>
                    <a:pt x="195" y="135"/>
                  </a:lnTo>
                  <a:lnTo>
                    <a:pt x="0" y="38"/>
                  </a:lnTo>
                  <a:lnTo>
                    <a:pt x="11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83" name="Freeform 64">
              <a:extLst>
                <a:ext uri="{FF2B5EF4-FFF2-40B4-BE49-F238E27FC236}">
                  <a16:creationId xmlns:a16="http://schemas.microsoft.com/office/drawing/2014/main" id="{A30FF658-1208-9DAA-6EF9-697064022A8B}"/>
                </a:ext>
              </a:extLst>
            </p:cNvPr>
            <p:cNvSpPr>
              <a:spLocks/>
            </p:cNvSpPr>
            <p:nvPr/>
          </p:nvSpPr>
          <p:spPr bwMode="auto">
            <a:xfrm>
              <a:off x="1393" y="2294"/>
              <a:ext cx="209" cy="112"/>
            </a:xfrm>
            <a:custGeom>
              <a:avLst/>
              <a:gdLst>
                <a:gd name="T0" fmla="*/ 14 w 416"/>
                <a:gd name="T1" fmla="*/ 0 h 225"/>
                <a:gd name="T2" fmla="*/ 20 w 416"/>
                <a:gd name="T3" fmla="*/ 0 h 225"/>
                <a:gd name="T4" fmla="*/ 16 w 416"/>
                <a:gd name="T5" fmla="*/ 3 h 225"/>
                <a:gd name="T6" fmla="*/ 27 w 416"/>
                <a:gd name="T7" fmla="*/ 6 h 225"/>
                <a:gd name="T8" fmla="*/ 21 w 416"/>
                <a:gd name="T9" fmla="*/ 9 h 225"/>
                <a:gd name="T10" fmla="*/ 25 w 416"/>
                <a:gd name="T11" fmla="*/ 13 h 225"/>
                <a:gd name="T12" fmla="*/ 19 w 416"/>
                <a:gd name="T13" fmla="*/ 14 h 225"/>
                <a:gd name="T14" fmla="*/ 11 w 416"/>
                <a:gd name="T15" fmla="*/ 11 h 225"/>
                <a:gd name="T16" fmla="*/ 0 w 416"/>
                <a:gd name="T17" fmla="*/ 11 h 225"/>
                <a:gd name="T18" fmla="*/ 16 w 416"/>
                <a:gd name="T19" fmla="*/ 8 h 225"/>
                <a:gd name="T20" fmla="*/ 9 w 416"/>
                <a:gd name="T21" fmla="*/ 6 h 225"/>
                <a:gd name="T22" fmla="*/ 14 w 416"/>
                <a:gd name="T23" fmla="*/ 5 h 225"/>
                <a:gd name="T24" fmla="*/ 14 w 416"/>
                <a:gd name="T25" fmla="*/ 0 h 225"/>
                <a:gd name="T26" fmla="*/ 14 w 416"/>
                <a:gd name="T27" fmla="*/ 0 h 2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16"/>
                <a:gd name="T43" fmla="*/ 0 h 225"/>
                <a:gd name="T44" fmla="*/ 416 w 416"/>
                <a:gd name="T45" fmla="*/ 225 h 2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16" h="225">
                  <a:moveTo>
                    <a:pt x="217" y="0"/>
                  </a:moveTo>
                  <a:lnTo>
                    <a:pt x="308" y="8"/>
                  </a:lnTo>
                  <a:lnTo>
                    <a:pt x="251" y="55"/>
                  </a:lnTo>
                  <a:lnTo>
                    <a:pt x="416" y="101"/>
                  </a:lnTo>
                  <a:lnTo>
                    <a:pt x="329" y="150"/>
                  </a:lnTo>
                  <a:lnTo>
                    <a:pt x="391" y="217"/>
                  </a:lnTo>
                  <a:lnTo>
                    <a:pt x="296" y="225"/>
                  </a:lnTo>
                  <a:lnTo>
                    <a:pt x="175" y="185"/>
                  </a:lnTo>
                  <a:lnTo>
                    <a:pt x="0" y="185"/>
                  </a:lnTo>
                  <a:lnTo>
                    <a:pt x="251" y="133"/>
                  </a:lnTo>
                  <a:lnTo>
                    <a:pt x="137" y="109"/>
                  </a:lnTo>
                  <a:lnTo>
                    <a:pt x="211" y="84"/>
                  </a:lnTo>
                  <a:lnTo>
                    <a:pt x="2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84" name="Freeform 65">
              <a:extLst>
                <a:ext uri="{FF2B5EF4-FFF2-40B4-BE49-F238E27FC236}">
                  <a16:creationId xmlns:a16="http://schemas.microsoft.com/office/drawing/2014/main" id="{4635A0D8-3F15-4BB5-B0DF-FBBCF7EF96EC}"/>
                </a:ext>
              </a:extLst>
            </p:cNvPr>
            <p:cNvSpPr>
              <a:spLocks/>
            </p:cNvSpPr>
            <p:nvPr/>
          </p:nvSpPr>
          <p:spPr bwMode="auto">
            <a:xfrm>
              <a:off x="1362" y="2593"/>
              <a:ext cx="42" cy="97"/>
            </a:xfrm>
            <a:custGeom>
              <a:avLst/>
              <a:gdLst>
                <a:gd name="T0" fmla="*/ 1 w 84"/>
                <a:gd name="T1" fmla="*/ 0 h 194"/>
                <a:gd name="T2" fmla="*/ 5 w 84"/>
                <a:gd name="T3" fmla="*/ 12 h 194"/>
                <a:gd name="T4" fmla="*/ 0 w 84"/>
                <a:gd name="T5" fmla="*/ 6 h 194"/>
                <a:gd name="T6" fmla="*/ 1 w 84"/>
                <a:gd name="T7" fmla="*/ 0 h 194"/>
                <a:gd name="T8" fmla="*/ 1 w 84"/>
                <a:gd name="T9" fmla="*/ 0 h 194"/>
                <a:gd name="T10" fmla="*/ 0 60000 65536"/>
                <a:gd name="T11" fmla="*/ 0 60000 65536"/>
                <a:gd name="T12" fmla="*/ 0 60000 65536"/>
                <a:gd name="T13" fmla="*/ 0 60000 65536"/>
                <a:gd name="T14" fmla="*/ 0 60000 65536"/>
                <a:gd name="T15" fmla="*/ 0 w 84"/>
                <a:gd name="T16" fmla="*/ 0 h 194"/>
                <a:gd name="T17" fmla="*/ 84 w 84"/>
                <a:gd name="T18" fmla="*/ 194 h 194"/>
              </a:gdLst>
              <a:ahLst/>
              <a:cxnLst>
                <a:cxn ang="T10">
                  <a:pos x="T0" y="T1"/>
                </a:cxn>
                <a:cxn ang="T11">
                  <a:pos x="T2" y="T3"/>
                </a:cxn>
                <a:cxn ang="T12">
                  <a:pos x="T4" y="T5"/>
                </a:cxn>
                <a:cxn ang="T13">
                  <a:pos x="T6" y="T7"/>
                </a:cxn>
                <a:cxn ang="T14">
                  <a:pos x="T8" y="T9"/>
                </a:cxn>
              </a:cxnLst>
              <a:rect l="T15" t="T16" r="T17" b="T18"/>
              <a:pathLst>
                <a:path w="84" h="194">
                  <a:moveTo>
                    <a:pt x="12" y="0"/>
                  </a:moveTo>
                  <a:lnTo>
                    <a:pt x="84" y="194"/>
                  </a:lnTo>
                  <a:lnTo>
                    <a:pt x="0" y="107"/>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85" name="Freeform 66">
              <a:extLst>
                <a:ext uri="{FF2B5EF4-FFF2-40B4-BE49-F238E27FC236}">
                  <a16:creationId xmlns:a16="http://schemas.microsoft.com/office/drawing/2014/main" id="{6655B319-777D-7E96-EFFA-779D07CC0255}"/>
                </a:ext>
              </a:extLst>
            </p:cNvPr>
            <p:cNvSpPr>
              <a:spLocks/>
            </p:cNvSpPr>
            <p:nvPr/>
          </p:nvSpPr>
          <p:spPr bwMode="auto">
            <a:xfrm>
              <a:off x="1562" y="2686"/>
              <a:ext cx="44" cy="17"/>
            </a:xfrm>
            <a:custGeom>
              <a:avLst/>
              <a:gdLst>
                <a:gd name="T0" fmla="*/ 5 w 90"/>
                <a:gd name="T1" fmla="*/ 0 h 34"/>
                <a:gd name="T2" fmla="*/ 2 w 90"/>
                <a:gd name="T3" fmla="*/ 1 h 34"/>
                <a:gd name="T4" fmla="*/ 0 w 90"/>
                <a:gd name="T5" fmla="*/ 2 h 34"/>
                <a:gd name="T6" fmla="*/ 4 w 90"/>
                <a:gd name="T7" fmla="*/ 1 h 34"/>
                <a:gd name="T8" fmla="*/ 5 w 90"/>
                <a:gd name="T9" fmla="*/ 0 h 34"/>
                <a:gd name="T10" fmla="*/ 5 w 90"/>
                <a:gd name="T11" fmla="*/ 0 h 34"/>
                <a:gd name="T12" fmla="*/ 0 60000 65536"/>
                <a:gd name="T13" fmla="*/ 0 60000 65536"/>
                <a:gd name="T14" fmla="*/ 0 60000 65536"/>
                <a:gd name="T15" fmla="*/ 0 60000 65536"/>
                <a:gd name="T16" fmla="*/ 0 60000 65536"/>
                <a:gd name="T17" fmla="*/ 0 60000 65536"/>
                <a:gd name="T18" fmla="*/ 0 w 90"/>
                <a:gd name="T19" fmla="*/ 0 h 34"/>
                <a:gd name="T20" fmla="*/ 90 w 90"/>
                <a:gd name="T21" fmla="*/ 34 h 34"/>
              </a:gdLst>
              <a:ahLst/>
              <a:cxnLst>
                <a:cxn ang="T12">
                  <a:pos x="T0" y="T1"/>
                </a:cxn>
                <a:cxn ang="T13">
                  <a:pos x="T2" y="T3"/>
                </a:cxn>
                <a:cxn ang="T14">
                  <a:pos x="T4" y="T5"/>
                </a:cxn>
                <a:cxn ang="T15">
                  <a:pos x="T6" y="T7"/>
                </a:cxn>
                <a:cxn ang="T16">
                  <a:pos x="T8" y="T9"/>
                </a:cxn>
                <a:cxn ang="T17">
                  <a:pos x="T10" y="T11"/>
                </a:cxn>
              </a:cxnLst>
              <a:rect l="T18" t="T19" r="T20" b="T21"/>
              <a:pathLst>
                <a:path w="90" h="34">
                  <a:moveTo>
                    <a:pt x="90" y="0"/>
                  </a:moveTo>
                  <a:lnTo>
                    <a:pt x="35" y="17"/>
                  </a:lnTo>
                  <a:lnTo>
                    <a:pt x="0" y="34"/>
                  </a:lnTo>
                  <a:lnTo>
                    <a:pt x="78" y="22"/>
                  </a:lnTo>
                  <a:lnTo>
                    <a:pt x="9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86" name="Freeform 67">
              <a:extLst>
                <a:ext uri="{FF2B5EF4-FFF2-40B4-BE49-F238E27FC236}">
                  <a16:creationId xmlns:a16="http://schemas.microsoft.com/office/drawing/2014/main" id="{3324E90A-C2FE-276C-C2BC-0560E18D070E}"/>
                </a:ext>
              </a:extLst>
            </p:cNvPr>
            <p:cNvSpPr>
              <a:spLocks/>
            </p:cNvSpPr>
            <p:nvPr/>
          </p:nvSpPr>
          <p:spPr bwMode="auto">
            <a:xfrm>
              <a:off x="2187" y="2307"/>
              <a:ext cx="93" cy="26"/>
            </a:xfrm>
            <a:custGeom>
              <a:avLst/>
              <a:gdLst>
                <a:gd name="T0" fmla="*/ 5 w 186"/>
                <a:gd name="T1" fmla="*/ 0 h 51"/>
                <a:gd name="T2" fmla="*/ 12 w 186"/>
                <a:gd name="T3" fmla="*/ 2 h 51"/>
                <a:gd name="T4" fmla="*/ 7 w 186"/>
                <a:gd name="T5" fmla="*/ 4 h 51"/>
                <a:gd name="T6" fmla="*/ 0 w 186"/>
                <a:gd name="T7" fmla="*/ 2 h 51"/>
                <a:gd name="T8" fmla="*/ 5 w 186"/>
                <a:gd name="T9" fmla="*/ 0 h 51"/>
                <a:gd name="T10" fmla="*/ 5 w 186"/>
                <a:gd name="T11" fmla="*/ 0 h 51"/>
                <a:gd name="T12" fmla="*/ 0 60000 65536"/>
                <a:gd name="T13" fmla="*/ 0 60000 65536"/>
                <a:gd name="T14" fmla="*/ 0 60000 65536"/>
                <a:gd name="T15" fmla="*/ 0 60000 65536"/>
                <a:gd name="T16" fmla="*/ 0 60000 65536"/>
                <a:gd name="T17" fmla="*/ 0 60000 65536"/>
                <a:gd name="T18" fmla="*/ 0 w 186"/>
                <a:gd name="T19" fmla="*/ 0 h 51"/>
                <a:gd name="T20" fmla="*/ 186 w 186"/>
                <a:gd name="T21" fmla="*/ 51 h 51"/>
              </a:gdLst>
              <a:ahLst/>
              <a:cxnLst>
                <a:cxn ang="T12">
                  <a:pos x="T0" y="T1"/>
                </a:cxn>
                <a:cxn ang="T13">
                  <a:pos x="T2" y="T3"/>
                </a:cxn>
                <a:cxn ang="T14">
                  <a:pos x="T4" y="T5"/>
                </a:cxn>
                <a:cxn ang="T15">
                  <a:pos x="T6" y="T7"/>
                </a:cxn>
                <a:cxn ang="T16">
                  <a:pos x="T8" y="T9"/>
                </a:cxn>
                <a:cxn ang="T17">
                  <a:pos x="T10" y="T11"/>
                </a:cxn>
              </a:cxnLst>
              <a:rect l="T18" t="T19" r="T20" b="T21"/>
              <a:pathLst>
                <a:path w="186" h="51">
                  <a:moveTo>
                    <a:pt x="76" y="0"/>
                  </a:moveTo>
                  <a:lnTo>
                    <a:pt x="186" y="19"/>
                  </a:lnTo>
                  <a:lnTo>
                    <a:pt x="114" y="51"/>
                  </a:lnTo>
                  <a:lnTo>
                    <a:pt x="0" y="17"/>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87" name="Freeform 68">
              <a:extLst>
                <a:ext uri="{FF2B5EF4-FFF2-40B4-BE49-F238E27FC236}">
                  <a16:creationId xmlns:a16="http://schemas.microsoft.com/office/drawing/2014/main" id="{6521A2A7-3B94-2C7C-5CC7-E9257CC4B50E}"/>
                </a:ext>
              </a:extLst>
            </p:cNvPr>
            <p:cNvSpPr>
              <a:spLocks/>
            </p:cNvSpPr>
            <p:nvPr/>
          </p:nvSpPr>
          <p:spPr bwMode="auto">
            <a:xfrm>
              <a:off x="2313" y="2279"/>
              <a:ext cx="106" cy="122"/>
            </a:xfrm>
            <a:custGeom>
              <a:avLst/>
              <a:gdLst>
                <a:gd name="T0" fmla="*/ 0 w 213"/>
                <a:gd name="T1" fmla="*/ 7 h 243"/>
                <a:gd name="T2" fmla="*/ 0 w 213"/>
                <a:gd name="T3" fmla="*/ 0 h 243"/>
                <a:gd name="T4" fmla="*/ 3 w 213"/>
                <a:gd name="T5" fmla="*/ 5 h 243"/>
                <a:gd name="T6" fmla="*/ 8 w 213"/>
                <a:gd name="T7" fmla="*/ 4 h 243"/>
                <a:gd name="T8" fmla="*/ 13 w 213"/>
                <a:gd name="T9" fmla="*/ 4 h 243"/>
                <a:gd name="T10" fmla="*/ 6 w 213"/>
                <a:gd name="T11" fmla="*/ 8 h 243"/>
                <a:gd name="T12" fmla="*/ 5 w 213"/>
                <a:gd name="T13" fmla="*/ 10 h 243"/>
                <a:gd name="T14" fmla="*/ 10 w 213"/>
                <a:gd name="T15" fmla="*/ 10 h 243"/>
                <a:gd name="T16" fmla="*/ 7 w 213"/>
                <a:gd name="T17" fmla="*/ 12 h 243"/>
                <a:gd name="T18" fmla="*/ 4 w 213"/>
                <a:gd name="T19" fmla="*/ 12 h 243"/>
                <a:gd name="T20" fmla="*/ 7 w 213"/>
                <a:gd name="T21" fmla="*/ 15 h 243"/>
                <a:gd name="T22" fmla="*/ 4 w 213"/>
                <a:gd name="T23" fmla="*/ 16 h 243"/>
                <a:gd name="T24" fmla="*/ 0 w 213"/>
                <a:gd name="T25" fmla="*/ 11 h 243"/>
                <a:gd name="T26" fmla="*/ 2 w 213"/>
                <a:gd name="T27" fmla="*/ 7 h 243"/>
                <a:gd name="T28" fmla="*/ 0 w 213"/>
                <a:gd name="T29" fmla="*/ 7 h 243"/>
                <a:gd name="T30" fmla="*/ 0 w 213"/>
                <a:gd name="T31" fmla="*/ 7 h 24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3"/>
                <a:gd name="T49" fmla="*/ 0 h 243"/>
                <a:gd name="T50" fmla="*/ 213 w 213"/>
                <a:gd name="T51" fmla="*/ 243 h 24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3" h="243">
                  <a:moveTo>
                    <a:pt x="0" y="108"/>
                  </a:moveTo>
                  <a:lnTo>
                    <a:pt x="4" y="0"/>
                  </a:lnTo>
                  <a:lnTo>
                    <a:pt x="61" y="80"/>
                  </a:lnTo>
                  <a:lnTo>
                    <a:pt x="141" y="63"/>
                  </a:lnTo>
                  <a:lnTo>
                    <a:pt x="213" y="63"/>
                  </a:lnTo>
                  <a:lnTo>
                    <a:pt x="107" y="114"/>
                  </a:lnTo>
                  <a:lnTo>
                    <a:pt x="84" y="148"/>
                  </a:lnTo>
                  <a:lnTo>
                    <a:pt x="175" y="148"/>
                  </a:lnTo>
                  <a:lnTo>
                    <a:pt x="116" y="188"/>
                  </a:lnTo>
                  <a:lnTo>
                    <a:pt x="76" y="177"/>
                  </a:lnTo>
                  <a:lnTo>
                    <a:pt x="127" y="226"/>
                  </a:lnTo>
                  <a:lnTo>
                    <a:pt x="72" y="243"/>
                  </a:lnTo>
                  <a:lnTo>
                    <a:pt x="15" y="169"/>
                  </a:lnTo>
                  <a:lnTo>
                    <a:pt x="38" y="108"/>
                  </a:lnTo>
                  <a:lnTo>
                    <a:pt x="0"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88" name="Freeform 69">
              <a:extLst>
                <a:ext uri="{FF2B5EF4-FFF2-40B4-BE49-F238E27FC236}">
                  <a16:creationId xmlns:a16="http://schemas.microsoft.com/office/drawing/2014/main" id="{31546B3B-68C0-A76E-D705-49356D7F0CBD}"/>
                </a:ext>
              </a:extLst>
            </p:cNvPr>
            <p:cNvSpPr>
              <a:spLocks/>
            </p:cNvSpPr>
            <p:nvPr/>
          </p:nvSpPr>
          <p:spPr bwMode="auto">
            <a:xfrm>
              <a:off x="2179" y="2351"/>
              <a:ext cx="94" cy="30"/>
            </a:xfrm>
            <a:custGeom>
              <a:avLst/>
              <a:gdLst>
                <a:gd name="T0" fmla="*/ 0 w 186"/>
                <a:gd name="T1" fmla="*/ 1 h 59"/>
                <a:gd name="T2" fmla="*/ 4 w 186"/>
                <a:gd name="T3" fmla="*/ 1 h 59"/>
                <a:gd name="T4" fmla="*/ 11 w 186"/>
                <a:gd name="T5" fmla="*/ 0 h 59"/>
                <a:gd name="T6" fmla="*/ 12 w 186"/>
                <a:gd name="T7" fmla="*/ 3 h 59"/>
                <a:gd name="T8" fmla="*/ 10 w 186"/>
                <a:gd name="T9" fmla="*/ 2 h 59"/>
                <a:gd name="T10" fmla="*/ 6 w 186"/>
                <a:gd name="T11" fmla="*/ 4 h 59"/>
                <a:gd name="T12" fmla="*/ 1 w 186"/>
                <a:gd name="T13" fmla="*/ 2 h 59"/>
                <a:gd name="T14" fmla="*/ 0 w 186"/>
                <a:gd name="T15" fmla="*/ 1 h 59"/>
                <a:gd name="T16" fmla="*/ 0 w 186"/>
                <a:gd name="T17" fmla="*/ 1 h 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
                <a:gd name="T28" fmla="*/ 0 h 59"/>
                <a:gd name="T29" fmla="*/ 186 w 186"/>
                <a:gd name="T30" fmla="*/ 59 h 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 h="59">
                  <a:moveTo>
                    <a:pt x="0" y="8"/>
                  </a:moveTo>
                  <a:lnTo>
                    <a:pt x="63" y="15"/>
                  </a:lnTo>
                  <a:lnTo>
                    <a:pt x="163" y="0"/>
                  </a:lnTo>
                  <a:lnTo>
                    <a:pt x="186" y="36"/>
                  </a:lnTo>
                  <a:lnTo>
                    <a:pt x="148" y="31"/>
                  </a:lnTo>
                  <a:lnTo>
                    <a:pt x="91" y="59"/>
                  </a:lnTo>
                  <a:lnTo>
                    <a:pt x="15" y="27"/>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89" name="Freeform 70">
              <a:extLst>
                <a:ext uri="{FF2B5EF4-FFF2-40B4-BE49-F238E27FC236}">
                  <a16:creationId xmlns:a16="http://schemas.microsoft.com/office/drawing/2014/main" id="{91DCA5AD-4456-2D25-DFAF-31F1016E8448}"/>
                </a:ext>
              </a:extLst>
            </p:cNvPr>
            <p:cNvSpPr>
              <a:spLocks/>
            </p:cNvSpPr>
            <p:nvPr/>
          </p:nvSpPr>
          <p:spPr bwMode="auto">
            <a:xfrm>
              <a:off x="2109" y="2001"/>
              <a:ext cx="276" cy="270"/>
            </a:xfrm>
            <a:custGeom>
              <a:avLst/>
              <a:gdLst>
                <a:gd name="T0" fmla="*/ 6 w 552"/>
                <a:gd name="T1" fmla="*/ 10 h 540"/>
                <a:gd name="T2" fmla="*/ 11 w 552"/>
                <a:gd name="T3" fmla="*/ 8 h 540"/>
                <a:gd name="T4" fmla="*/ 9 w 552"/>
                <a:gd name="T5" fmla="*/ 11 h 540"/>
                <a:gd name="T6" fmla="*/ 9 w 552"/>
                <a:gd name="T7" fmla="*/ 15 h 540"/>
                <a:gd name="T8" fmla="*/ 12 w 552"/>
                <a:gd name="T9" fmla="*/ 13 h 540"/>
                <a:gd name="T10" fmla="*/ 11 w 552"/>
                <a:gd name="T11" fmla="*/ 18 h 540"/>
                <a:gd name="T12" fmla="*/ 17 w 552"/>
                <a:gd name="T13" fmla="*/ 15 h 540"/>
                <a:gd name="T14" fmla="*/ 22 w 552"/>
                <a:gd name="T15" fmla="*/ 13 h 540"/>
                <a:gd name="T16" fmla="*/ 30 w 552"/>
                <a:gd name="T17" fmla="*/ 13 h 540"/>
                <a:gd name="T18" fmla="*/ 35 w 552"/>
                <a:gd name="T19" fmla="*/ 9 h 540"/>
                <a:gd name="T20" fmla="*/ 31 w 552"/>
                <a:gd name="T21" fmla="*/ 5 h 540"/>
                <a:gd name="T22" fmla="*/ 27 w 552"/>
                <a:gd name="T23" fmla="*/ 4 h 540"/>
                <a:gd name="T24" fmla="*/ 31 w 552"/>
                <a:gd name="T25" fmla="*/ 8 h 540"/>
                <a:gd name="T26" fmla="*/ 24 w 552"/>
                <a:gd name="T27" fmla="*/ 7 h 540"/>
                <a:gd name="T28" fmla="*/ 28 w 552"/>
                <a:gd name="T29" fmla="*/ 10 h 540"/>
                <a:gd name="T30" fmla="*/ 15 w 552"/>
                <a:gd name="T31" fmla="*/ 13 h 540"/>
                <a:gd name="T32" fmla="*/ 21 w 552"/>
                <a:gd name="T33" fmla="*/ 9 h 540"/>
                <a:gd name="T34" fmla="*/ 14 w 552"/>
                <a:gd name="T35" fmla="*/ 10 h 540"/>
                <a:gd name="T36" fmla="*/ 20 w 552"/>
                <a:gd name="T37" fmla="*/ 5 h 540"/>
                <a:gd name="T38" fmla="*/ 12 w 552"/>
                <a:gd name="T39" fmla="*/ 5 h 540"/>
                <a:gd name="T40" fmla="*/ 17 w 552"/>
                <a:gd name="T41" fmla="*/ 0 h 540"/>
                <a:gd name="T42" fmla="*/ 9 w 552"/>
                <a:gd name="T43" fmla="*/ 3 h 540"/>
                <a:gd name="T44" fmla="*/ 3 w 552"/>
                <a:gd name="T45" fmla="*/ 12 h 540"/>
                <a:gd name="T46" fmla="*/ 3 w 552"/>
                <a:gd name="T47" fmla="*/ 19 h 540"/>
                <a:gd name="T48" fmla="*/ 0 w 552"/>
                <a:gd name="T49" fmla="*/ 26 h 540"/>
                <a:gd name="T50" fmla="*/ 0 w 552"/>
                <a:gd name="T51" fmla="*/ 34 h 540"/>
                <a:gd name="T52" fmla="*/ 5 w 552"/>
                <a:gd name="T53" fmla="*/ 17 h 540"/>
                <a:gd name="T54" fmla="*/ 6 w 552"/>
                <a:gd name="T55" fmla="*/ 10 h 540"/>
                <a:gd name="T56" fmla="*/ 6 w 552"/>
                <a:gd name="T57" fmla="*/ 10 h 54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52"/>
                <a:gd name="T88" fmla="*/ 0 h 540"/>
                <a:gd name="T89" fmla="*/ 552 w 552"/>
                <a:gd name="T90" fmla="*/ 540 h 54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52" h="540">
                  <a:moveTo>
                    <a:pt x="107" y="169"/>
                  </a:moveTo>
                  <a:lnTo>
                    <a:pt x="185" y="135"/>
                  </a:lnTo>
                  <a:lnTo>
                    <a:pt x="145" y="188"/>
                  </a:lnTo>
                  <a:lnTo>
                    <a:pt x="145" y="243"/>
                  </a:lnTo>
                  <a:lnTo>
                    <a:pt x="202" y="218"/>
                  </a:lnTo>
                  <a:lnTo>
                    <a:pt x="185" y="300"/>
                  </a:lnTo>
                  <a:lnTo>
                    <a:pt x="272" y="249"/>
                  </a:lnTo>
                  <a:lnTo>
                    <a:pt x="360" y="222"/>
                  </a:lnTo>
                  <a:lnTo>
                    <a:pt x="489" y="211"/>
                  </a:lnTo>
                  <a:lnTo>
                    <a:pt x="552" y="152"/>
                  </a:lnTo>
                  <a:lnTo>
                    <a:pt x="506" y="91"/>
                  </a:lnTo>
                  <a:lnTo>
                    <a:pt x="445" y="79"/>
                  </a:lnTo>
                  <a:lnTo>
                    <a:pt x="506" y="140"/>
                  </a:lnTo>
                  <a:lnTo>
                    <a:pt x="394" y="117"/>
                  </a:lnTo>
                  <a:lnTo>
                    <a:pt x="460" y="171"/>
                  </a:lnTo>
                  <a:lnTo>
                    <a:pt x="249" y="218"/>
                  </a:lnTo>
                  <a:lnTo>
                    <a:pt x="348" y="146"/>
                  </a:lnTo>
                  <a:lnTo>
                    <a:pt x="232" y="165"/>
                  </a:lnTo>
                  <a:lnTo>
                    <a:pt x="320" y="85"/>
                  </a:lnTo>
                  <a:lnTo>
                    <a:pt x="192" y="81"/>
                  </a:lnTo>
                  <a:lnTo>
                    <a:pt x="285" y="0"/>
                  </a:lnTo>
                  <a:lnTo>
                    <a:pt x="147" y="57"/>
                  </a:lnTo>
                  <a:lnTo>
                    <a:pt x="52" y="197"/>
                  </a:lnTo>
                  <a:lnTo>
                    <a:pt x="55" y="306"/>
                  </a:lnTo>
                  <a:lnTo>
                    <a:pt x="0" y="424"/>
                  </a:lnTo>
                  <a:lnTo>
                    <a:pt x="0" y="540"/>
                  </a:lnTo>
                  <a:lnTo>
                    <a:pt x="90" y="281"/>
                  </a:lnTo>
                  <a:lnTo>
                    <a:pt x="107" y="1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90" name="Freeform 71">
              <a:extLst>
                <a:ext uri="{FF2B5EF4-FFF2-40B4-BE49-F238E27FC236}">
                  <a16:creationId xmlns:a16="http://schemas.microsoft.com/office/drawing/2014/main" id="{2A73FD94-8AFC-6F71-B24E-23CEAEB228BC}"/>
                </a:ext>
              </a:extLst>
            </p:cNvPr>
            <p:cNvSpPr>
              <a:spLocks/>
            </p:cNvSpPr>
            <p:nvPr/>
          </p:nvSpPr>
          <p:spPr bwMode="auto">
            <a:xfrm>
              <a:off x="2117" y="2042"/>
              <a:ext cx="341" cy="583"/>
            </a:xfrm>
            <a:custGeom>
              <a:avLst/>
              <a:gdLst>
                <a:gd name="T0" fmla="*/ 35 w 683"/>
                <a:gd name="T1" fmla="*/ 5 h 1166"/>
                <a:gd name="T2" fmla="*/ 40 w 683"/>
                <a:gd name="T3" fmla="*/ 13 h 1166"/>
                <a:gd name="T4" fmla="*/ 41 w 683"/>
                <a:gd name="T5" fmla="*/ 36 h 1166"/>
                <a:gd name="T6" fmla="*/ 37 w 683"/>
                <a:gd name="T7" fmla="*/ 57 h 1166"/>
                <a:gd name="T8" fmla="*/ 31 w 683"/>
                <a:gd name="T9" fmla="*/ 65 h 1166"/>
                <a:gd name="T10" fmla="*/ 27 w 683"/>
                <a:gd name="T11" fmla="*/ 70 h 1166"/>
                <a:gd name="T12" fmla="*/ 23 w 683"/>
                <a:gd name="T13" fmla="*/ 70 h 1166"/>
                <a:gd name="T14" fmla="*/ 13 w 683"/>
                <a:gd name="T15" fmla="*/ 70 h 1166"/>
                <a:gd name="T16" fmla="*/ 6 w 683"/>
                <a:gd name="T17" fmla="*/ 59 h 1166"/>
                <a:gd name="T18" fmla="*/ 6 w 683"/>
                <a:gd name="T19" fmla="*/ 63 h 1166"/>
                <a:gd name="T20" fmla="*/ 0 w 683"/>
                <a:gd name="T21" fmla="*/ 55 h 1166"/>
                <a:gd name="T22" fmla="*/ 5 w 683"/>
                <a:gd name="T23" fmla="*/ 66 h 1166"/>
                <a:gd name="T24" fmla="*/ 15 w 683"/>
                <a:gd name="T25" fmla="*/ 73 h 1166"/>
                <a:gd name="T26" fmla="*/ 21 w 683"/>
                <a:gd name="T27" fmla="*/ 73 h 1166"/>
                <a:gd name="T28" fmla="*/ 28 w 683"/>
                <a:gd name="T29" fmla="*/ 70 h 1166"/>
                <a:gd name="T30" fmla="*/ 32 w 683"/>
                <a:gd name="T31" fmla="*/ 65 h 1166"/>
                <a:gd name="T32" fmla="*/ 38 w 683"/>
                <a:gd name="T33" fmla="*/ 58 h 1166"/>
                <a:gd name="T34" fmla="*/ 42 w 683"/>
                <a:gd name="T35" fmla="*/ 39 h 1166"/>
                <a:gd name="T36" fmla="*/ 41 w 683"/>
                <a:gd name="T37" fmla="*/ 19 h 1166"/>
                <a:gd name="T38" fmla="*/ 41 w 683"/>
                <a:gd name="T39" fmla="*/ 7 h 1166"/>
                <a:gd name="T40" fmla="*/ 38 w 683"/>
                <a:gd name="T41" fmla="*/ 2 h 1166"/>
                <a:gd name="T42" fmla="*/ 33 w 683"/>
                <a:gd name="T43" fmla="*/ 0 h 1166"/>
                <a:gd name="T44" fmla="*/ 35 w 683"/>
                <a:gd name="T45" fmla="*/ 5 h 1166"/>
                <a:gd name="T46" fmla="*/ 35 w 683"/>
                <a:gd name="T47" fmla="*/ 5 h 116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83"/>
                <a:gd name="T73" fmla="*/ 0 h 1166"/>
                <a:gd name="T74" fmla="*/ 683 w 683"/>
                <a:gd name="T75" fmla="*/ 1166 h 116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83" h="1166">
                  <a:moveTo>
                    <a:pt x="565" y="71"/>
                  </a:moveTo>
                  <a:lnTo>
                    <a:pt x="645" y="213"/>
                  </a:lnTo>
                  <a:lnTo>
                    <a:pt x="662" y="567"/>
                  </a:lnTo>
                  <a:lnTo>
                    <a:pt x="599" y="921"/>
                  </a:lnTo>
                  <a:lnTo>
                    <a:pt x="497" y="1037"/>
                  </a:lnTo>
                  <a:lnTo>
                    <a:pt x="445" y="1105"/>
                  </a:lnTo>
                  <a:lnTo>
                    <a:pt x="375" y="1118"/>
                  </a:lnTo>
                  <a:lnTo>
                    <a:pt x="223" y="1116"/>
                  </a:lnTo>
                  <a:lnTo>
                    <a:pt x="109" y="947"/>
                  </a:lnTo>
                  <a:lnTo>
                    <a:pt x="111" y="1021"/>
                  </a:lnTo>
                  <a:lnTo>
                    <a:pt x="0" y="886"/>
                  </a:lnTo>
                  <a:lnTo>
                    <a:pt x="88" y="1054"/>
                  </a:lnTo>
                  <a:lnTo>
                    <a:pt x="244" y="1166"/>
                  </a:lnTo>
                  <a:lnTo>
                    <a:pt x="345" y="1166"/>
                  </a:lnTo>
                  <a:lnTo>
                    <a:pt x="459" y="1118"/>
                  </a:lnTo>
                  <a:lnTo>
                    <a:pt x="516" y="1037"/>
                  </a:lnTo>
                  <a:lnTo>
                    <a:pt x="616" y="932"/>
                  </a:lnTo>
                  <a:lnTo>
                    <a:pt x="683" y="632"/>
                  </a:lnTo>
                  <a:lnTo>
                    <a:pt x="668" y="314"/>
                  </a:lnTo>
                  <a:lnTo>
                    <a:pt x="668" y="122"/>
                  </a:lnTo>
                  <a:lnTo>
                    <a:pt x="614" y="36"/>
                  </a:lnTo>
                  <a:lnTo>
                    <a:pt x="537" y="0"/>
                  </a:lnTo>
                  <a:lnTo>
                    <a:pt x="565" y="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91" name="Freeform 72">
              <a:extLst>
                <a:ext uri="{FF2B5EF4-FFF2-40B4-BE49-F238E27FC236}">
                  <a16:creationId xmlns:a16="http://schemas.microsoft.com/office/drawing/2014/main" id="{F1688F61-16B0-4780-C68A-CDA190B88202}"/>
                </a:ext>
              </a:extLst>
            </p:cNvPr>
            <p:cNvSpPr>
              <a:spLocks/>
            </p:cNvSpPr>
            <p:nvPr/>
          </p:nvSpPr>
          <p:spPr bwMode="auto">
            <a:xfrm>
              <a:off x="2450" y="2122"/>
              <a:ext cx="30" cy="195"/>
            </a:xfrm>
            <a:custGeom>
              <a:avLst/>
              <a:gdLst>
                <a:gd name="T0" fmla="*/ 2 w 59"/>
                <a:gd name="T1" fmla="*/ 0 h 390"/>
                <a:gd name="T2" fmla="*/ 4 w 59"/>
                <a:gd name="T3" fmla="*/ 10 h 390"/>
                <a:gd name="T4" fmla="*/ 4 w 59"/>
                <a:gd name="T5" fmla="*/ 17 h 390"/>
                <a:gd name="T6" fmla="*/ 1 w 59"/>
                <a:gd name="T7" fmla="*/ 24 h 390"/>
                <a:gd name="T8" fmla="*/ 0 w 59"/>
                <a:gd name="T9" fmla="*/ 20 h 390"/>
                <a:gd name="T10" fmla="*/ 3 w 59"/>
                <a:gd name="T11" fmla="*/ 12 h 390"/>
                <a:gd name="T12" fmla="*/ 2 w 59"/>
                <a:gd name="T13" fmla="*/ 0 h 390"/>
                <a:gd name="T14" fmla="*/ 2 w 59"/>
                <a:gd name="T15" fmla="*/ 0 h 390"/>
                <a:gd name="T16" fmla="*/ 0 60000 65536"/>
                <a:gd name="T17" fmla="*/ 0 60000 65536"/>
                <a:gd name="T18" fmla="*/ 0 60000 65536"/>
                <a:gd name="T19" fmla="*/ 0 60000 65536"/>
                <a:gd name="T20" fmla="*/ 0 60000 65536"/>
                <a:gd name="T21" fmla="*/ 0 60000 65536"/>
                <a:gd name="T22" fmla="*/ 0 60000 65536"/>
                <a:gd name="T23" fmla="*/ 0 60000 65536"/>
                <a:gd name="T24" fmla="*/ 0 w 59"/>
                <a:gd name="T25" fmla="*/ 0 h 390"/>
                <a:gd name="T26" fmla="*/ 59 w 59"/>
                <a:gd name="T27" fmla="*/ 390 h 39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 h="390">
                  <a:moveTo>
                    <a:pt x="23" y="0"/>
                  </a:moveTo>
                  <a:lnTo>
                    <a:pt x="59" y="146"/>
                  </a:lnTo>
                  <a:lnTo>
                    <a:pt x="55" y="272"/>
                  </a:lnTo>
                  <a:lnTo>
                    <a:pt x="3" y="390"/>
                  </a:lnTo>
                  <a:lnTo>
                    <a:pt x="0" y="306"/>
                  </a:lnTo>
                  <a:lnTo>
                    <a:pt x="47" y="203"/>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92" name="Freeform 73">
              <a:extLst>
                <a:ext uri="{FF2B5EF4-FFF2-40B4-BE49-F238E27FC236}">
                  <a16:creationId xmlns:a16="http://schemas.microsoft.com/office/drawing/2014/main" id="{6059C3AB-C1CB-ED62-8E03-B9F1B817230C}"/>
                </a:ext>
              </a:extLst>
            </p:cNvPr>
            <p:cNvSpPr>
              <a:spLocks/>
            </p:cNvSpPr>
            <p:nvPr/>
          </p:nvSpPr>
          <p:spPr bwMode="auto">
            <a:xfrm>
              <a:off x="2039" y="2222"/>
              <a:ext cx="72" cy="194"/>
            </a:xfrm>
            <a:custGeom>
              <a:avLst/>
              <a:gdLst>
                <a:gd name="T0" fmla="*/ 9 w 144"/>
                <a:gd name="T1" fmla="*/ 5 h 388"/>
                <a:gd name="T2" fmla="*/ 6 w 144"/>
                <a:gd name="T3" fmla="*/ 0 h 388"/>
                <a:gd name="T4" fmla="*/ 1 w 144"/>
                <a:gd name="T5" fmla="*/ 1 h 388"/>
                <a:gd name="T6" fmla="*/ 0 w 144"/>
                <a:gd name="T7" fmla="*/ 12 h 388"/>
                <a:gd name="T8" fmla="*/ 6 w 144"/>
                <a:gd name="T9" fmla="*/ 24 h 388"/>
                <a:gd name="T10" fmla="*/ 9 w 144"/>
                <a:gd name="T11" fmla="*/ 24 h 388"/>
                <a:gd name="T12" fmla="*/ 9 w 144"/>
                <a:gd name="T13" fmla="*/ 21 h 388"/>
                <a:gd name="T14" fmla="*/ 5 w 144"/>
                <a:gd name="T15" fmla="*/ 21 h 388"/>
                <a:gd name="T16" fmla="*/ 1 w 144"/>
                <a:gd name="T17" fmla="*/ 12 h 388"/>
                <a:gd name="T18" fmla="*/ 1 w 144"/>
                <a:gd name="T19" fmla="*/ 3 h 388"/>
                <a:gd name="T20" fmla="*/ 5 w 144"/>
                <a:gd name="T21" fmla="*/ 2 h 388"/>
                <a:gd name="T22" fmla="*/ 9 w 144"/>
                <a:gd name="T23" fmla="*/ 5 h 388"/>
                <a:gd name="T24" fmla="*/ 9 w 144"/>
                <a:gd name="T25" fmla="*/ 5 h 3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4"/>
                <a:gd name="T40" fmla="*/ 0 h 388"/>
                <a:gd name="T41" fmla="*/ 144 w 144"/>
                <a:gd name="T42" fmla="*/ 388 h 3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4" h="388">
                  <a:moveTo>
                    <a:pt x="136" y="72"/>
                  </a:moveTo>
                  <a:lnTo>
                    <a:pt x="97" y="0"/>
                  </a:lnTo>
                  <a:lnTo>
                    <a:pt x="9" y="7"/>
                  </a:lnTo>
                  <a:lnTo>
                    <a:pt x="0" y="199"/>
                  </a:lnTo>
                  <a:lnTo>
                    <a:pt x="97" y="369"/>
                  </a:lnTo>
                  <a:lnTo>
                    <a:pt x="140" y="388"/>
                  </a:lnTo>
                  <a:lnTo>
                    <a:pt x="144" y="336"/>
                  </a:lnTo>
                  <a:lnTo>
                    <a:pt x="95" y="334"/>
                  </a:lnTo>
                  <a:lnTo>
                    <a:pt x="24" y="178"/>
                  </a:lnTo>
                  <a:lnTo>
                    <a:pt x="28" y="42"/>
                  </a:lnTo>
                  <a:lnTo>
                    <a:pt x="74" y="26"/>
                  </a:lnTo>
                  <a:lnTo>
                    <a:pt x="136" y="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93" name="Freeform 74">
              <a:extLst>
                <a:ext uri="{FF2B5EF4-FFF2-40B4-BE49-F238E27FC236}">
                  <a16:creationId xmlns:a16="http://schemas.microsoft.com/office/drawing/2014/main" id="{56AAECBE-4CA9-4C4E-FB03-6963D7316BEE}"/>
                </a:ext>
              </a:extLst>
            </p:cNvPr>
            <p:cNvSpPr>
              <a:spLocks/>
            </p:cNvSpPr>
            <p:nvPr/>
          </p:nvSpPr>
          <p:spPr bwMode="auto">
            <a:xfrm>
              <a:off x="2044" y="2257"/>
              <a:ext cx="65" cy="104"/>
            </a:xfrm>
            <a:custGeom>
              <a:avLst/>
              <a:gdLst>
                <a:gd name="T0" fmla="*/ 9 w 129"/>
                <a:gd name="T1" fmla="*/ 2 h 207"/>
                <a:gd name="T2" fmla="*/ 4 w 129"/>
                <a:gd name="T3" fmla="*/ 0 h 207"/>
                <a:gd name="T4" fmla="*/ 0 w 129"/>
                <a:gd name="T5" fmla="*/ 4 h 207"/>
                <a:gd name="T6" fmla="*/ 4 w 129"/>
                <a:gd name="T7" fmla="*/ 2 h 207"/>
                <a:gd name="T8" fmla="*/ 6 w 129"/>
                <a:gd name="T9" fmla="*/ 4 h 207"/>
                <a:gd name="T10" fmla="*/ 3 w 129"/>
                <a:gd name="T11" fmla="*/ 7 h 207"/>
                <a:gd name="T12" fmla="*/ 4 w 129"/>
                <a:gd name="T13" fmla="*/ 9 h 207"/>
                <a:gd name="T14" fmla="*/ 7 w 129"/>
                <a:gd name="T15" fmla="*/ 10 h 207"/>
                <a:gd name="T16" fmla="*/ 8 w 129"/>
                <a:gd name="T17" fmla="*/ 13 h 207"/>
                <a:gd name="T18" fmla="*/ 8 w 129"/>
                <a:gd name="T19" fmla="*/ 7 h 207"/>
                <a:gd name="T20" fmla="*/ 9 w 129"/>
                <a:gd name="T21" fmla="*/ 2 h 207"/>
                <a:gd name="T22" fmla="*/ 9 w 129"/>
                <a:gd name="T23" fmla="*/ 2 h 2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
                <a:gd name="T37" fmla="*/ 0 h 207"/>
                <a:gd name="T38" fmla="*/ 129 w 129"/>
                <a:gd name="T39" fmla="*/ 207 h 20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 h="207">
                  <a:moveTo>
                    <a:pt x="129" y="19"/>
                  </a:moveTo>
                  <a:lnTo>
                    <a:pt x="49" y="0"/>
                  </a:lnTo>
                  <a:lnTo>
                    <a:pt x="0" y="59"/>
                  </a:lnTo>
                  <a:lnTo>
                    <a:pt x="61" y="23"/>
                  </a:lnTo>
                  <a:lnTo>
                    <a:pt x="86" y="55"/>
                  </a:lnTo>
                  <a:lnTo>
                    <a:pt x="44" y="107"/>
                  </a:lnTo>
                  <a:lnTo>
                    <a:pt x="57" y="143"/>
                  </a:lnTo>
                  <a:lnTo>
                    <a:pt x="103" y="148"/>
                  </a:lnTo>
                  <a:lnTo>
                    <a:pt x="125" y="207"/>
                  </a:lnTo>
                  <a:lnTo>
                    <a:pt x="118" y="108"/>
                  </a:lnTo>
                  <a:lnTo>
                    <a:pt x="129"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94" name="Freeform 75">
              <a:extLst>
                <a:ext uri="{FF2B5EF4-FFF2-40B4-BE49-F238E27FC236}">
                  <a16:creationId xmlns:a16="http://schemas.microsoft.com/office/drawing/2014/main" id="{26969F38-9046-19D0-791A-816F6CBC8C3F}"/>
                </a:ext>
              </a:extLst>
            </p:cNvPr>
            <p:cNvSpPr>
              <a:spLocks/>
            </p:cNvSpPr>
            <p:nvPr/>
          </p:nvSpPr>
          <p:spPr bwMode="auto">
            <a:xfrm>
              <a:off x="2045" y="1968"/>
              <a:ext cx="328" cy="272"/>
            </a:xfrm>
            <a:custGeom>
              <a:avLst/>
              <a:gdLst>
                <a:gd name="T0" fmla="*/ 41 w 656"/>
                <a:gd name="T1" fmla="*/ 6 h 544"/>
                <a:gd name="T2" fmla="*/ 37 w 656"/>
                <a:gd name="T3" fmla="*/ 1 h 544"/>
                <a:gd name="T4" fmla="*/ 21 w 656"/>
                <a:gd name="T5" fmla="*/ 0 h 544"/>
                <a:gd name="T6" fmla="*/ 9 w 656"/>
                <a:gd name="T7" fmla="*/ 9 h 544"/>
                <a:gd name="T8" fmla="*/ 1 w 656"/>
                <a:gd name="T9" fmla="*/ 24 h 544"/>
                <a:gd name="T10" fmla="*/ 0 w 656"/>
                <a:gd name="T11" fmla="*/ 34 h 544"/>
                <a:gd name="T12" fmla="*/ 3 w 656"/>
                <a:gd name="T13" fmla="*/ 33 h 544"/>
                <a:gd name="T14" fmla="*/ 3 w 656"/>
                <a:gd name="T15" fmla="*/ 25 h 544"/>
                <a:gd name="T16" fmla="*/ 9 w 656"/>
                <a:gd name="T17" fmla="*/ 11 h 544"/>
                <a:gd name="T18" fmla="*/ 19 w 656"/>
                <a:gd name="T19" fmla="*/ 3 h 544"/>
                <a:gd name="T20" fmla="*/ 31 w 656"/>
                <a:gd name="T21" fmla="*/ 1 h 544"/>
                <a:gd name="T22" fmla="*/ 41 w 656"/>
                <a:gd name="T23" fmla="*/ 6 h 544"/>
                <a:gd name="T24" fmla="*/ 41 w 656"/>
                <a:gd name="T25" fmla="*/ 6 h 5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6"/>
                <a:gd name="T40" fmla="*/ 0 h 544"/>
                <a:gd name="T41" fmla="*/ 656 w 656"/>
                <a:gd name="T42" fmla="*/ 544 h 54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6" h="544">
                  <a:moveTo>
                    <a:pt x="656" y="101"/>
                  </a:moveTo>
                  <a:lnTo>
                    <a:pt x="589" y="19"/>
                  </a:lnTo>
                  <a:lnTo>
                    <a:pt x="331" y="0"/>
                  </a:lnTo>
                  <a:lnTo>
                    <a:pt x="139" y="129"/>
                  </a:lnTo>
                  <a:lnTo>
                    <a:pt x="15" y="384"/>
                  </a:lnTo>
                  <a:lnTo>
                    <a:pt x="0" y="544"/>
                  </a:lnTo>
                  <a:lnTo>
                    <a:pt x="47" y="519"/>
                  </a:lnTo>
                  <a:lnTo>
                    <a:pt x="59" y="403"/>
                  </a:lnTo>
                  <a:lnTo>
                    <a:pt x="135" y="179"/>
                  </a:lnTo>
                  <a:lnTo>
                    <a:pt x="289" y="49"/>
                  </a:lnTo>
                  <a:lnTo>
                    <a:pt x="498" y="29"/>
                  </a:lnTo>
                  <a:lnTo>
                    <a:pt x="656" y="10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95" name="Freeform 76">
              <a:extLst>
                <a:ext uri="{FF2B5EF4-FFF2-40B4-BE49-F238E27FC236}">
                  <a16:creationId xmlns:a16="http://schemas.microsoft.com/office/drawing/2014/main" id="{0FA96F77-81C2-38E2-712A-BD195CE27F1A}"/>
                </a:ext>
              </a:extLst>
            </p:cNvPr>
            <p:cNvSpPr>
              <a:spLocks/>
            </p:cNvSpPr>
            <p:nvPr/>
          </p:nvSpPr>
          <p:spPr bwMode="auto">
            <a:xfrm>
              <a:off x="2445" y="2244"/>
              <a:ext cx="35" cy="154"/>
            </a:xfrm>
            <a:custGeom>
              <a:avLst/>
              <a:gdLst>
                <a:gd name="T0" fmla="*/ 0 w 71"/>
                <a:gd name="T1" fmla="*/ 19 h 308"/>
                <a:gd name="T2" fmla="*/ 2 w 71"/>
                <a:gd name="T3" fmla="*/ 17 h 308"/>
                <a:gd name="T4" fmla="*/ 4 w 71"/>
                <a:gd name="T5" fmla="*/ 6 h 308"/>
                <a:gd name="T6" fmla="*/ 4 w 71"/>
                <a:gd name="T7" fmla="*/ 0 h 308"/>
                <a:gd name="T8" fmla="*/ 2 w 71"/>
                <a:gd name="T9" fmla="*/ 2 h 308"/>
                <a:gd name="T10" fmla="*/ 3 w 71"/>
                <a:gd name="T11" fmla="*/ 7 h 308"/>
                <a:gd name="T12" fmla="*/ 0 w 71"/>
                <a:gd name="T13" fmla="*/ 19 h 308"/>
                <a:gd name="T14" fmla="*/ 0 w 71"/>
                <a:gd name="T15" fmla="*/ 19 h 308"/>
                <a:gd name="T16" fmla="*/ 0 60000 65536"/>
                <a:gd name="T17" fmla="*/ 0 60000 65536"/>
                <a:gd name="T18" fmla="*/ 0 60000 65536"/>
                <a:gd name="T19" fmla="*/ 0 60000 65536"/>
                <a:gd name="T20" fmla="*/ 0 60000 65536"/>
                <a:gd name="T21" fmla="*/ 0 60000 65536"/>
                <a:gd name="T22" fmla="*/ 0 60000 65536"/>
                <a:gd name="T23" fmla="*/ 0 60000 65536"/>
                <a:gd name="T24" fmla="*/ 0 w 71"/>
                <a:gd name="T25" fmla="*/ 0 h 308"/>
                <a:gd name="T26" fmla="*/ 71 w 71"/>
                <a:gd name="T27" fmla="*/ 308 h 3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 h="308">
                  <a:moveTo>
                    <a:pt x="0" y="308"/>
                  </a:moveTo>
                  <a:lnTo>
                    <a:pt x="44" y="259"/>
                  </a:lnTo>
                  <a:lnTo>
                    <a:pt x="71" y="111"/>
                  </a:lnTo>
                  <a:lnTo>
                    <a:pt x="71" y="0"/>
                  </a:lnTo>
                  <a:lnTo>
                    <a:pt x="46" y="33"/>
                  </a:lnTo>
                  <a:lnTo>
                    <a:pt x="50" y="113"/>
                  </a:lnTo>
                  <a:lnTo>
                    <a:pt x="0" y="3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96" name="Freeform 77">
              <a:extLst>
                <a:ext uri="{FF2B5EF4-FFF2-40B4-BE49-F238E27FC236}">
                  <a16:creationId xmlns:a16="http://schemas.microsoft.com/office/drawing/2014/main" id="{8B66E052-17F5-F495-F044-C294D83B6C37}"/>
                </a:ext>
              </a:extLst>
            </p:cNvPr>
            <p:cNvSpPr>
              <a:spLocks/>
            </p:cNvSpPr>
            <p:nvPr/>
          </p:nvSpPr>
          <p:spPr bwMode="auto">
            <a:xfrm>
              <a:off x="2199" y="2421"/>
              <a:ext cx="46" cy="110"/>
            </a:xfrm>
            <a:custGeom>
              <a:avLst/>
              <a:gdLst>
                <a:gd name="T0" fmla="*/ 6 w 91"/>
                <a:gd name="T1" fmla="*/ 0 h 221"/>
                <a:gd name="T2" fmla="*/ 2 w 91"/>
                <a:gd name="T3" fmla="*/ 4 h 221"/>
                <a:gd name="T4" fmla="*/ 0 w 91"/>
                <a:gd name="T5" fmla="*/ 13 h 221"/>
                <a:gd name="T6" fmla="*/ 6 w 91"/>
                <a:gd name="T7" fmla="*/ 5 h 221"/>
                <a:gd name="T8" fmla="*/ 5 w 91"/>
                <a:gd name="T9" fmla="*/ 3 h 221"/>
                <a:gd name="T10" fmla="*/ 6 w 91"/>
                <a:gd name="T11" fmla="*/ 0 h 221"/>
                <a:gd name="T12" fmla="*/ 6 w 91"/>
                <a:gd name="T13" fmla="*/ 0 h 221"/>
                <a:gd name="T14" fmla="*/ 0 60000 65536"/>
                <a:gd name="T15" fmla="*/ 0 60000 65536"/>
                <a:gd name="T16" fmla="*/ 0 60000 65536"/>
                <a:gd name="T17" fmla="*/ 0 60000 65536"/>
                <a:gd name="T18" fmla="*/ 0 60000 65536"/>
                <a:gd name="T19" fmla="*/ 0 60000 65536"/>
                <a:gd name="T20" fmla="*/ 0 60000 65536"/>
                <a:gd name="T21" fmla="*/ 0 w 91"/>
                <a:gd name="T22" fmla="*/ 0 h 221"/>
                <a:gd name="T23" fmla="*/ 91 w 91"/>
                <a:gd name="T24" fmla="*/ 221 h 2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 h="221">
                  <a:moveTo>
                    <a:pt x="91" y="0"/>
                  </a:moveTo>
                  <a:lnTo>
                    <a:pt x="32" y="74"/>
                  </a:lnTo>
                  <a:lnTo>
                    <a:pt x="0" y="221"/>
                  </a:lnTo>
                  <a:lnTo>
                    <a:pt x="91" y="86"/>
                  </a:lnTo>
                  <a:lnTo>
                    <a:pt x="72" y="57"/>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97" name="Freeform 78">
              <a:extLst>
                <a:ext uri="{FF2B5EF4-FFF2-40B4-BE49-F238E27FC236}">
                  <a16:creationId xmlns:a16="http://schemas.microsoft.com/office/drawing/2014/main" id="{A8FAC9C6-140D-9DD1-3F4C-CDE90E71C649}"/>
                </a:ext>
              </a:extLst>
            </p:cNvPr>
            <p:cNvSpPr>
              <a:spLocks/>
            </p:cNvSpPr>
            <p:nvPr/>
          </p:nvSpPr>
          <p:spPr bwMode="auto">
            <a:xfrm>
              <a:off x="2239" y="2383"/>
              <a:ext cx="120" cy="108"/>
            </a:xfrm>
            <a:custGeom>
              <a:avLst/>
              <a:gdLst>
                <a:gd name="T0" fmla="*/ 2 w 239"/>
                <a:gd name="T1" fmla="*/ 11 h 215"/>
                <a:gd name="T2" fmla="*/ 8 w 239"/>
                <a:gd name="T3" fmla="*/ 14 h 215"/>
                <a:gd name="T4" fmla="*/ 12 w 239"/>
                <a:gd name="T5" fmla="*/ 10 h 215"/>
                <a:gd name="T6" fmla="*/ 15 w 239"/>
                <a:gd name="T7" fmla="*/ 10 h 215"/>
                <a:gd name="T8" fmla="*/ 15 w 239"/>
                <a:gd name="T9" fmla="*/ 8 h 215"/>
                <a:gd name="T10" fmla="*/ 12 w 239"/>
                <a:gd name="T11" fmla="*/ 9 h 215"/>
                <a:gd name="T12" fmla="*/ 10 w 239"/>
                <a:gd name="T13" fmla="*/ 0 h 215"/>
                <a:gd name="T14" fmla="*/ 10 w 239"/>
                <a:gd name="T15" fmla="*/ 9 h 215"/>
                <a:gd name="T16" fmla="*/ 8 w 239"/>
                <a:gd name="T17" fmla="*/ 12 h 215"/>
                <a:gd name="T18" fmla="*/ 6 w 239"/>
                <a:gd name="T19" fmla="*/ 12 h 215"/>
                <a:gd name="T20" fmla="*/ 3 w 239"/>
                <a:gd name="T21" fmla="*/ 10 h 215"/>
                <a:gd name="T22" fmla="*/ 0 w 239"/>
                <a:gd name="T23" fmla="*/ 10 h 215"/>
                <a:gd name="T24" fmla="*/ 2 w 239"/>
                <a:gd name="T25" fmla="*/ 11 h 215"/>
                <a:gd name="T26" fmla="*/ 2 w 239"/>
                <a:gd name="T27" fmla="*/ 11 h 2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9"/>
                <a:gd name="T43" fmla="*/ 0 h 215"/>
                <a:gd name="T44" fmla="*/ 239 w 239"/>
                <a:gd name="T45" fmla="*/ 215 h 21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9" h="215">
                  <a:moveTo>
                    <a:pt x="24" y="171"/>
                  </a:moveTo>
                  <a:lnTo>
                    <a:pt x="118" y="215"/>
                  </a:lnTo>
                  <a:lnTo>
                    <a:pt x="180" y="160"/>
                  </a:lnTo>
                  <a:lnTo>
                    <a:pt x="233" y="160"/>
                  </a:lnTo>
                  <a:lnTo>
                    <a:pt x="239" y="125"/>
                  </a:lnTo>
                  <a:lnTo>
                    <a:pt x="188" y="141"/>
                  </a:lnTo>
                  <a:lnTo>
                    <a:pt x="157" y="0"/>
                  </a:lnTo>
                  <a:lnTo>
                    <a:pt x="157" y="143"/>
                  </a:lnTo>
                  <a:lnTo>
                    <a:pt x="123" y="177"/>
                  </a:lnTo>
                  <a:lnTo>
                    <a:pt x="83" y="177"/>
                  </a:lnTo>
                  <a:lnTo>
                    <a:pt x="40" y="146"/>
                  </a:lnTo>
                  <a:lnTo>
                    <a:pt x="0" y="146"/>
                  </a:lnTo>
                  <a:lnTo>
                    <a:pt x="24"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98" name="Freeform 79">
              <a:extLst>
                <a:ext uri="{FF2B5EF4-FFF2-40B4-BE49-F238E27FC236}">
                  <a16:creationId xmlns:a16="http://schemas.microsoft.com/office/drawing/2014/main" id="{BAA27367-F901-9949-3921-0349DF57F041}"/>
                </a:ext>
              </a:extLst>
            </p:cNvPr>
            <p:cNvSpPr>
              <a:spLocks/>
            </p:cNvSpPr>
            <p:nvPr/>
          </p:nvSpPr>
          <p:spPr bwMode="auto">
            <a:xfrm>
              <a:off x="2218" y="2502"/>
              <a:ext cx="144" cy="17"/>
            </a:xfrm>
            <a:custGeom>
              <a:avLst/>
              <a:gdLst>
                <a:gd name="T0" fmla="*/ 2 w 287"/>
                <a:gd name="T1" fmla="*/ 1 h 34"/>
                <a:gd name="T2" fmla="*/ 6 w 287"/>
                <a:gd name="T3" fmla="*/ 0 h 34"/>
                <a:gd name="T4" fmla="*/ 10 w 287"/>
                <a:gd name="T5" fmla="*/ 1 h 34"/>
                <a:gd name="T6" fmla="*/ 14 w 287"/>
                <a:gd name="T7" fmla="*/ 1 h 34"/>
                <a:gd name="T8" fmla="*/ 18 w 287"/>
                <a:gd name="T9" fmla="*/ 1 h 34"/>
                <a:gd name="T10" fmla="*/ 15 w 287"/>
                <a:gd name="T11" fmla="*/ 1 h 34"/>
                <a:gd name="T12" fmla="*/ 13 w 287"/>
                <a:gd name="T13" fmla="*/ 1 h 34"/>
                <a:gd name="T14" fmla="*/ 10 w 287"/>
                <a:gd name="T15" fmla="*/ 2 h 34"/>
                <a:gd name="T16" fmla="*/ 5 w 287"/>
                <a:gd name="T17" fmla="*/ 1 h 34"/>
                <a:gd name="T18" fmla="*/ 2 w 287"/>
                <a:gd name="T19" fmla="*/ 2 h 34"/>
                <a:gd name="T20" fmla="*/ 0 w 287"/>
                <a:gd name="T21" fmla="*/ 1 h 34"/>
                <a:gd name="T22" fmla="*/ 2 w 287"/>
                <a:gd name="T23" fmla="*/ 1 h 34"/>
                <a:gd name="T24" fmla="*/ 2 w 287"/>
                <a:gd name="T25" fmla="*/ 1 h 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7"/>
                <a:gd name="T40" fmla="*/ 0 h 34"/>
                <a:gd name="T41" fmla="*/ 287 w 287"/>
                <a:gd name="T42" fmla="*/ 34 h 3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7" h="34">
                  <a:moveTo>
                    <a:pt x="17" y="11"/>
                  </a:moveTo>
                  <a:lnTo>
                    <a:pt x="85" y="0"/>
                  </a:lnTo>
                  <a:lnTo>
                    <a:pt x="146" y="11"/>
                  </a:lnTo>
                  <a:lnTo>
                    <a:pt x="217" y="9"/>
                  </a:lnTo>
                  <a:lnTo>
                    <a:pt x="287" y="15"/>
                  </a:lnTo>
                  <a:lnTo>
                    <a:pt x="237" y="22"/>
                  </a:lnTo>
                  <a:lnTo>
                    <a:pt x="205" y="20"/>
                  </a:lnTo>
                  <a:lnTo>
                    <a:pt x="148" y="34"/>
                  </a:lnTo>
                  <a:lnTo>
                    <a:pt x="80" y="17"/>
                  </a:lnTo>
                  <a:lnTo>
                    <a:pt x="19" y="34"/>
                  </a:lnTo>
                  <a:lnTo>
                    <a:pt x="0" y="11"/>
                  </a:lnTo>
                  <a:lnTo>
                    <a:pt x="17"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099" name="Freeform 80">
              <a:extLst>
                <a:ext uri="{FF2B5EF4-FFF2-40B4-BE49-F238E27FC236}">
                  <a16:creationId xmlns:a16="http://schemas.microsoft.com/office/drawing/2014/main" id="{1F22DBFA-0C77-E6E5-A393-B37527FE29A8}"/>
                </a:ext>
              </a:extLst>
            </p:cNvPr>
            <p:cNvSpPr>
              <a:spLocks/>
            </p:cNvSpPr>
            <p:nvPr/>
          </p:nvSpPr>
          <p:spPr bwMode="auto">
            <a:xfrm>
              <a:off x="2272" y="2328"/>
              <a:ext cx="15" cy="121"/>
            </a:xfrm>
            <a:custGeom>
              <a:avLst/>
              <a:gdLst>
                <a:gd name="T0" fmla="*/ 0 w 31"/>
                <a:gd name="T1" fmla="*/ 0 h 241"/>
                <a:gd name="T2" fmla="*/ 1 w 31"/>
                <a:gd name="T3" fmla="*/ 6 h 241"/>
                <a:gd name="T4" fmla="*/ 0 w 31"/>
                <a:gd name="T5" fmla="*/ 16 h 241"/>
                <a:gd name="T6" fmla="*/ 0 w 31"/>
                <a:gd name="T7" fmla="*/ 0 h 241"/>
                <a:gd name="T8" fmla="*/ 0 w 31"/>
                <a:gd name="T9" fmla="*/ 0 h 241"/>
                <a:gd name="T10" fmla="*/ 0 60000 65536"/>
                <a:gd name="T11" fmla="*/ 0 60000 65536"/>
                <a:gd name="T12" fmla="*/ 0 60000 65536"/>
                <a:gd name="T13" fmla="*/ 0 60000 65536"/>
                <a:gd name="T14" fmla="*/ 0 60000 65536"/>
                <a:gd name="T15" fmla="*/ 0 w 31"/>
                <a:gd name="T16" fmla="*/ 0 h 241"/>
                <a:gd name="T17" fmla="*/ 31 w 31"/>
                <a:gd name="T18" fmla="*/ 241 h 241"/>
              </a:gdLst>
              <a:ahLst/>
              <a:cxnLst>
                <a:cxn ang="T10">
                  <a:pos x="T0" y="T1"/>
                </a:cxn>
                <a:cxn ang="T11">
                  <a:pos x="T2" y="T3"/>
                </a:cxn>
                <a:cxn ang="T12">
                  <a:pos x="T4" y="T5"/>
                </a:cxn>
                <a:cxn ang="T13">
                  <a:pos x="T6" y="T7"/>
                </a:cxn>
                <a:cxn ang="T14">
                  <a:pos x="T8" y="T9"/>
                </a:cxn>
              </a:cxnLst>
              <a:rect l="T15" t="T16" r="T17" b="T18"/>
              <a:pathLst>
                <a:path w="31" h="241">
                  <a:moveTo>
                    <a:pt x="0" y="0"/>
                  </a:moveTo>
                  <a:lnTo>
                    <a:pt x="31" y="87"/>
                  </a:lnTo>
                  <a:lnTo>
                    <a:pt x="6" y="24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00" name="Freeform 81">
              <a:extLst>
                <a:ext uri="{FF2B5EF4-FFF2-40B4-BE49-F238E27FC236}">
                  <a16:creationId xmlns:a16="http://schemas.microsoft.com/office/drawing/2014/main" id="{3F777174-3B55-D27B-B90E-B2486881D6CC}"/>
                </a:ext>
              </a:extLst>
            </p:cNvPr>
            <p:cNvSpPr>
              <a:spLocks/>
            </p:cNvSpPr>
            <p:nvPr/>
          </p:nvSpPr>
          <p:spPr bwMode="auto">
            <a:xfrm>
              <a:off x="2234" y="2538"/>
              <a:ext cx="106" cy="35"/>
            </a:xfrm>
            <a:custGeom>
              <a:avLst/>
              <a:gdLst>
                <a:gd name="T0" fmla="*/ 2 w 213"/>
                <a:gd name="T1" fmla="*/ 1 h 68"/>
                <a:gd name="T2" fmla="*/ 13 w 213"/>
                <a:gd name="T3" fmla="*/ 0 h 68"/>
                <a:gd name="T4" fmla="*/ 10 w 213"/>
                <a:gd name="T5" fmla="*/ 2 h 68"/>
                <a:gd name="T6" fmla="*/ 2 w 213"/>
                <a:gd name="T7" fmla="*/ 5 h 68"/>
                <a:gd name="T8" fmla="*/ 0 w 213"/>
                <a:gd name="T9" fmla="*/ 0 h 68"/>
                <a:gd name="T10" fmla="*/ 2 w 213"/>
                <a:gd name="T11" fmla="*/ 1 h 68"/>
                <a:gd name="T12" fmla="*/ 2 w 213"/>
                <a:gd name="T13" fmla="*/ 1 h 68"/>
                <a:gd name="T14" fmla="*/ 0 60000 65536"/>
                <a:gd name="T15" fmla="*/ 0 60000 65536"/>
                <a:gd name="T16" fmla="*/ 0 60000 65536"/>
                <a:gd name="T17" fmla="*/ 0 60000 65536"/>
                <a:gd name="T18" fmla="*/ 0 60000 65536"/>
                <a:gd name="T19" fmla="*/ 0 60000 65536"/>
                <a:gd name="T20" fmla="*/ 0 60000 65536"/>
                <a:gd name="T21" fmla="*/ 0 w 213"/>
                <a:gd name="T22" fmla="*/ 0 h 68"/>
                <a:gd name="T23" fmla="*/ 213 w 213"/>
                <a:gd name="T24" fmla="*/ 68 h 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3" h="68">
                  <a:moveTo>
                    <a:pt x="40" y="6"/>
                  </a:moveTo>
                  <a:lnTo>
                    <a:pt x="213" y="0"/>
                  </a:lnTo>
                  <a:lnTo>
                    <a:pt x="162" y="21"/>
                  </a:lnTo>
                  <a:lnTo>
                    <a:pt x="36" y="68"/>
                  </a:lnTo>
                  <a:lnTo>
                    <a:pt x="0" y="0"/>
                  </a:lnTo>
                  <a:lnTo>
                    <a:pt x="40"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01" name="Freeform 82">
              <a:extLst>
                <a:ext uri="{FF2B5EF4-FFF2-40B4-BE49-F238E27FC236}">
                  <a16:creationId xmlns:a16="http://schemas.microsoft.com/office/drawing/2014/main" id="{0635D966-BC71-9AED-D354-A7571589E243}"/>
                </a:ext>
              </a:extLst>
            </p:cNvPr>
            <p:cNvSpPr>
              <a:spLocks/>
            </p:cNvSpPr>
            <p:nvPr/>
          </p:nvSpPr>
          <p:spPr bwMode="auto">
            <a:xfrm>
              <a:off x="2353" y="2429"/>
              <a:ext cx="24" cy="60"/>
            </a:xfrm>
            <a:custGeom>
              <a:avLst/>
              <a:gdLst>
                <a:gd name="T0" fmla="*/ 0 w 47"/>
                <a:gd name="T1" fmla="*/ 0 h 120"/>
                <a:gd name="T2" fmla="*/ 3 w 47"/>
                <a:gd name="T3" fmla="*/ 8 h 120"/>
                <a:gd name="T4" fmla="*/ 3 w 47"/>
                <a:gd name="T5" fmla="*/ 4 h 120"/>
                <a:gd name="T6" fmla="*/ 0 w 47"/>
                <a:gd name="T7" fmla="*/ 0 h 120"/>
                <a:gd name="T8" fmla="*/ 0 w 47"/>
                <a:gd name="T9" fmla="*/ 0 h 120"/>
                <a:gd name="T10" fmla="*/ 0 60000 65536"/>
                <a:gd name="T11" fmla="*/ 0 60000 65536"/>
                <a:gd name="T12" fmla="*/ 0 60000 65536"/>
                <a:gd name="T13" fmla="*/ 0 60000 65536"/>
                <a:gd name="T14" fmla="*/ 0 60000 65536"/>
                <a:gd name="T15" fmla="*/ 0 w 47"/>
                <a:gd name="T16" fmla="*/ 0 h 120"/>
                <a:gd name="T17" fmla="*/ 47 w 47"/>
                <a:gd name="T18" fmla="*/ 120 h 120"/>
              </a:gdLst>
              <a:ahLst/>
              <a:cxnLst>
                <a:cxn ang="T10">
                  <a:pos x="T0" y="T1"/>
                </a:cxn>
                <a:cxn ang="T11">
                  <a:pos x="T2" y="T3"/>
                </a:cxn>
                <a:cxn ang="T12">
                  <a:pos x="T4" y="T5"/>
                </a:cxn>
                <a:cxn ang="T13">
                  <a:pos x="T6" y="T7"/>
                </a:cxn>
                <a:cxn ang="T14">
                  <a:pos x="T8" y="T9"/>
                </a:cxn>
              </a:cxnLst>
              <a:rect l="T15" t="T16" r="T17" b="T18"/>
              <a:pathLst>
                <a:path w="47" h="120">
                  <a:moveTo>
                    <a:pt x="0" y="0"/>
                  </a:moveTo>
                  <a:lnTo>
                    <a:pt x="47" y="120"/>
                  </a:lnTo>
                  <a:lnTo>
                    <a:pt x="47" y="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02" name="Freeform 83">
              <a:extLst>
                <a:ext uri="{FF2B5EF4-FFF2-40B4-BE49-F238E27FC236}">
                  <a16:creationId xmlns:a16="http://schemas.microsoft.com/office/drawing/2014/main" id="{9AF3F5D6-5ECA-445B-47A7-DCE7262051F2}"/>
                </a:ext>
              </a:extLst>
            </p:cNvPr>
            <p:cNvSpPr>
              <a:spLocks/>
            </p:cNvSpPr>
            <p:nvPr/>
          </p:nvSpPr>
          <p:spPr bwMode="auto">
            <a:xfrm>
              <a:off x="1803" y="2393"/>
              <a:ext cx="355" cy="280"/>
            </a:xfrm>
            <a:custGeom>
              <a:avLst/>
              <a:gdLst>
                <a:gd name="T0" fmla="*/ 35 w 709"/>
                <a:gd name="T1" fmla="*/ 0 h 561"/>
                <a:gd name="T2" fmla="*/ 38 w 709"/>
                <a:gd name="T3" fmla="*/ 13 h 561"/>
                <a:gd name="T4" fmla="*/ 45 w 709"/>
                <a:gd name="T5" fmla="*/ 35 h 561"/>
                <a:gd name="T6" fmla="*/ 31 w 709"/>
                <a:gd name="T7" fmla="*/ 7 h 561"/>
                <a:gd name="T8" fmla="*/ 17 w 709"/>
                <a:gd name="T9" fmla="*/ 10 h 561"/>
                <a:gd name="T10" fmla="*/ 0 w 709"/>
                <a:gd name="T11" fmla="*/ 18 h 561"/>
                <a:gd name="T12" fmla="*/ 10 w 709"/>
                <a:gd name="T13" fmla="*/ 7 h 561"/>
                <a:gd name="T14" fmla="*/ 25 w 709"/>
                <a:gd name="T15" fmla="*/ 4 h 561"/>
                <a:gd name="T16" fmla="*/ 35 w 709"/>
                <a:gd name="T17" fmla="*/ 0 h 561"/>
                <a:gd name="T18" fmla="*/ 35 w 709"/>
                <a:gd name="T19" fmla="*/ 0 h 5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09"/>
                <a:gd name="T31" fmla="*/ 0 h 561"/>
                <a:gd name="T32" fmla="*/ 709 w 709"/>
                <a:gd name="T33" fmla="*/ 561 h 5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09" h="561">
                  <a:moveTo>
                    <a:pt x="555" y="0"/>
                  </a:moveTo>
                  <a:lnTo>
                    <a:pt x="599" y="213"/>
                  </a:lnTo>
                  <a:lnTo>
                    <a:pt x="709" y="561"/>
                  </a:lnTo>
                  <a:lnTo>
                    <a:pt x="496" y="125"/>
                  </a:lnTo>
                  <a:lnTo>
                    <a:pt x="261" y="160"/>
                  </a:lnTo>
                  <a:lnTo>
                    <a:pt x="0" y="295"/>
                  </a:lnTo>
                  <a:lnTo>
                    <a:pt x="150" y="120"/>
                  </a:lnTo>
                  <a:lnTo>
                    <a:pt x="396" y="72"/>
                  </a:lnTo>
                  <a:lnTo>
                    <a:pt x="5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03" name="Freeform 84">
              <a:extLst>
                <a:ext uri="{FF2B5EF4-FFF2-40B4-BE49-F238E27FC236}">
                  <a16:creationId xmlns:a16="http://schemas.microsoft.com/office/drawing/2014/main" id="{4E203D3D-BD60-F48E-FFB2-D069CAC48210}"/>
                </a:ext>
              </a:extLst>
            </p:cNvPr>
            <p:cNvSpPr>
              <a:spLocks/>
            </p:cNvSpPr>
            <p:nvPr/>
          </p:nvSpPr>
          <p:spPr bwMode="auto">
            <a:xfrm>
              <a:off x="2460" y="2393"/>
              <a:ext cx="588" cy="721"/>
            </a:xfrm>
            <a:custGeom>
              <a:avLst/>
              <a:gdLst>
                <a:gd name="T0" fmla="*/ 0 w 1176"/>
                <a:gd name="T1" fmla="*/ 0 h 1441"/>
                <a:gd name="T2" fmla="*/ 14 w 1176"/>
                <a:gd name="T3" fmla="*/ 7 h 1441"/>
                <a:gd name="T4" fmla="*/ 30 w 1176"/>
                <a:gd name="T5" fmla="*/ 13 h 1441"/>
                <a:gd name="T6" fmla="*/ 45 w 1176"/>
                <a:gd name="T7" fmla="*/ 47 h 1441"/>
                <a:gd name="T8" fmla="*/ 60 w 1176"/>
                <a:gd name="T9" fmla="*/ 68 h 1441"/>
                <a:gd name="T10" fmla="*/ 74 w 1176"/>
                <a:gd name="T11" fmla="*/ 75 h 1441"/>
                <a:gd name="T12" fmla="*/ 73 w 1176"/>
                <a:gd name="T13" fmla="*/ 91 h 1441"/>
                <a:gd name="T14" fmla="*/ 69 w 1176"/>
                <a:gd name="T15" fmla="*/ 76 h 1441"/>
                <a:gd name="T16" fmla="*/ 46 w 1176"/>
                <a:gd name="T17" fmla="*/ 69 h 1441"/>
                <a:gd name="T18" fmla="*/ 58 w 1176"/>
                <a:gd name="T19" fmla="*/ 69 h 1441"/>
                <a:gd name="T20" fmla="*/ 41 w 1176"/>
                <a:gd name="T21" fmla="*/ 50 h 1441"/>
                <a:gd name="T22" fmla="*/ 34 w 1176"/>
                <a:gd name="T23" fmla="*/ 29 h 1441"/>
                <a:gd name="T24" fmla="*/ 20 w 1176"/>
                <a:gd name="T25" fmla="*/ 53 h 1441"/>
                <a:gd name="T26" fmla="*/ 28 w 1176"/>
                <a:gd name="T27" fmla="*/ 17 h 1441"/>
                <a:gd name="T28" fmla="*/ 17 w 1176"/>
                <a:gd name="T29" fmla="*/ 12 h 1441"/>
                <a:gd name="T30" fmla="*/ 17 w 1176"/>
                <a:gd name="T31" fmla="*/ 53 h 1441"/>
                <a:gd name="T32" fmla="*/ 9 w 1176"/>
                <a:gd name="T33" fmla="*/ 8 h 1441"/>
                <a:gd name="T34" fmla="*/ 0 w 1176"/>
                <a:gd name="T35" fmla="*/ 0 h 1441"/>
                <a:gd name="T36" fmla="*/ 0 w 1176"/>
                <a:gd name="T37" fmla="*/ 0 h 14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76"/>
                <a:gd name="T58" fmla="*/ 0 h 1441"/>
                <a:gd name="T59" fmla="*/ 1176 w 1176"/>
                <a:gd name="T60" fmla="*/ 1441 h 14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76" h="1441">
                  <a:moveTo>
                    <a:pt x="0" y="0"/>
                  </a:moveTo>
                  <a:lnTo>
                    <a:pt x="226" y="110"/>
                  </a:lnTo>
                  <a:lnTo>
                    <a:pt x="492" y="201"/>
                  </a:lnTo>
                  <a:lnTo>
                    <a:pt x="724" y="743"/>
                  </a:lnTo>
                  <a:lnTo>
                    <a:pt x="975" y="1078"/>
                  </a:lnTo>
                  <a:lnTo>
                    <a:pt x="1176" y="1198"/>
                  </a:lnTo>
                  <a:lnTo>
                    <a:pt x="1167" y="1441"/>
                  </a:lnTo>
                  <a:lnTo>
                    <a:pt x="1091" y="1213"/>
                  </a:lnTo>
                  <a:lnTo>
                    <a:pt x="737" y="1091"/>
                  </a:lnTo>
                  <a:lnTo>
                    <a:pt x="941" y="1091"/>
                  </a:lnTo>
                  <a:lnTo>
                    <a:pt x="656" y="793"/>
                  </a:lnTo>
                  <a:lnTo>
                    <a:pt x="540" y="449"/>
                  </a:lnTo>
                  <a:lnTo>
                    <a:pt x="332" y="836"/>
                  </a:lnTo>
                  <a:lnTo>
                    <a:pt x="458" y="260"/>
                  </a:lnTo>
                  <a:lnTo>
                    <a:pt x="270" y="182"/>
                  </a:lnTo>
                  <a:lnTo>
                    <a:pt x="264" y="836"/>
                  </a:lnTo>
                  <a:lnTo>
                    <a:pt x="129" y="1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04" name="Freeform 85">
              <a:extLst>
                <a:ext uri="{FF2B5EF4-FFF2-40B4-BE49-F238E27FC236}">
                  <a16:creationId xmlns:a16="http://schemas.microsoft.com/office/drawing/2014/main" id="{A5DCA6D6-D27A-BB11-BB00-07C5419E0F8C}"/>
                </a:ext>
              </a:extLst>
            </p:cNvPr>
            <p:cNvSpPr>
              <a:spLocks/>
            </p:cNvSpPr>
            <p:nvPr/>
          </p:nvSpPr>
          <p:spPr bwMode="auto">
            <a:xfrm>
              <a:off x="1554" y="2550"/>
              <a:ext cx="411" cy="623"/>
            </a:xfrm>
            <a:custGeom>
              <a:avLst/>
              <a:gdLst>
                <a:gd name="T0" fmla="*/ 31 w 821"/>
                <a:gd name="T1" fmla="*/ 0 h 1247"/>
                <a:gd name="T2" fmla="*/ 28 w 821"/>
                <a:gd name="T3" fmla="*/ 43 h 1247"/>
                <a:gd name="T4" fmla="*/ 25 w 821"/>
                <a:gd name="T5" fmla="*/ 56 h 1247"/>
                <a:gd name="T6" fmla="*/ 13 w 821"/>
                <a:gd name="T7" fmla="*/ 38 h 1247"/>
                <a:gd name="T8" fmla="*/ 14 w 821"/>
                <a:gd name="T9" fmla="*/ 28 h 1247"/>
                <a:gd name="T10" fmla="*/ 7 w 821"/>
                <a:gd name="T11" fmla="*/ 22 h 1247"/>
                <a:gd name="T12" fmla="*/ 11 w 821"/>
                <a:gd name="T13" fmla="*/ 32 h 1247"/>
                <a:gd name="T14" fmla="*/ 0 w 821"/>
                <a:gd name="T15" fmla="*/ 67 h 1247"/>
                <a:gd name="T16" fmla="*/ 13 w 821"/>
                <a:gd name="T17" fmla="*/ 43 h 1247"/>
                <a:gd name="T18" fmla="*/ 20 w 821"/>
                <a:gd name="T19" fmla="*/ 57 h 1247"/>
                <a:gd name="T20" fmla="*/ 16 w 821"/>
                <a:gd name="T21" fmla="*/ 63 h 1247"/>
                <a:gd name="T22" fmla="*/ 31 w 821"/>
                <a:gd name="T23" fmla="*/ 61 h 1247"/>
                <a:gd name="T24" fmla="*/ 42 w 821"/>
                <a:gd name="T25" fmla="*/ 77 h 1247"/>
                <a:gd name="T26" fmla="*/ 42 w 821"/>
                <a:gd name="T27" fmla="*/ 66 h 1247"/>
                <a:gd name="T28" fmla="*/ 51 w 821"/>
                <a:gd name="T29" fmla="*/ 58 h 1247"/>
                <a:gd name="T30" fmla="*/ 34 w 821"/>
                <a:gd name="T31" fmla="*/ 59 h 1247"/>
                <a:gd name="T32" fmla="*/ 50 w 821"/>
                <a:gd name="T33" fmla="*/ 28 h 1247"/>
                <a:gd name="T34" fmla="*/ 32 w 821"/>
                <a:gd name="T35" fmla="*/ 51 h 1247"/>
                <a:gd name="T36" fmla="*/ 32 w 821"/>
                <a:gd name="T37" fmla="*/ 11 h 1247"/>
                <a:gd name="T38" fmla="*/ 52 w 821"/>
                <a:gd name="T39" fmla="*/ 19 h 1247"/>
                <a:gd name="T40" fmla="*/ 31 w 821"/>
                <a:gd name="T41" fmla="*/ 0 h 1247"/>
                <a:gd name="T42" fmla="*/ 31 w 821"/>
                <a:gd name="T43" fmla="*/ 0 h 124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1"/>
                <a:gd name="T67" fmla="*/ 0 h 1247"/>
                <a:gd name="T68" fmla="*/ 821 w 821"/>
                <a:gd name="T69" fmla="*/ 1247 h 124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1" h="1247">
                  <a:moveTo>
                    <a:pt x="483" y="0"/>
                  </a:moveTo>
                  <a:lnTo>
                    <a:pt x="435" y="692"/>
                  </a:lnTo>
                  <a:lnTo>
                    <a:pt x="395" y="908"/>
                  </a:lnTo>
                  <a:lnTo>
                    <a:pt x="207" y="614"/>
                  </a:lnTo>
                  <a:lnTo>
                    <a:pt x="213" y="448"/>
                  </a:lnTo>
                  <a:lnTo>
                    <a:pt x="97" y="363"/>
                  </a:lnTo>
                  <a:lnTo>
                    <a:pt x="164" y="526"/>
                  </a:lnTo>
                  <a:lnTo>
                    <a:pt x="0" y="1087"/>
                  </a:lnTo>
                  <a:lnTo>
                    <a:pt x="198" y="692"/>
                  </a:lnTo>
                  <a:lnTo>
                    <a:pt x="319" y="927"/>
                  </a:lnTo>
                  <a:lnTo>
                    <a:pt x="247" y="1021"/>
                  </a:lnTo>
                  <a:lnTo>
                    <a:pt x="483" y="977"/>
                  </a:lnTo>
                  <a:lnTo>
                    <a:pt x="667" y="1247"/>
                  </a:lnTo>
                  <a:lnTo>
                    <a:pt x="658" y="1062"/>
                  </a:lnTo>
                  <a:lnTo>
                    <a:pt x="812" y="933"/>
                  </a:lnTo>
                  <a:lnTo>
                    <a:pt x="530" y="948"/>
                  </a:lnTo>
                  <a:lnTo>
                    <a:pt x="787" y="454"/>
                  </a:lnTo>
                  <a:lnTo>
                    <a:pt x="508" y="831"/>
                  </a:lnTo>
                  <a:lnTo>
                    <a:pt x="511" y="178"/>
                  </a:lnTo>
                  <a:lnTo>
                    <a:pt x="821" y="304"/>
                  </a:lnTo>
                  <a:lnTo>
                    <a:pt x="4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05" name="Freeform 86">
              <a:extLst>
                <a:ext uri="{FF2B5EF4-FFF2-40B4-BE49-F238E27FC236}">
                  <a16:creationId xmlns:a16="http://schemas.microsoft.com/office/drawing/2014/main" id="{904CCC70-7EA7-2B97-2ED0-07A9D0E3D5BC}"/>
                </a:ext>
              </a:extLst>
            </p:cNvPr>
            <p:cNvSpPr>
              <a:spLocks/>
            </p:cNvSpPr>
            <p:nvPr/>
          </p:nvSpPr>
          <p:spPr bwMode="auto">
            <a:xfrm>
              <a:off x="1988" y="2528"/>
              <a:ext cx="232" cy="561"/>
            </a:xfrm>
            <a:custGeom>
              <a:avLst/>
              <a:gdLst>
                <a:gd name="T0" fmla="*/ 0 w 464"/>
                <a:gd name="T1" fmla="*/ 0 h 1122"/>
                <a:gd name="T2" fmla="*/ 10 w 464"/>
                <a:gd name="T3" fmla="*/ 23 h 1122"/>
                <a:gd name="T4" fmla="*/ 7 w 464"/>
                <a:gd name="T5" fmla="*/ 42 h 1122"/>
                <a:gd name="T6" fmla="*/ 4 w 464"/>
                <a:gd name="T7" fmla="*/ 19 h 1122"/>
                <a:gd name="T8" fmla="*/ 5 w 464"/>
                <a:gd name="T9" fmla="*/ 59 h 1122"/>
                <a:gd name="T10" fmla="*/ 29 w 464"/>
                <a:gd name="T11" fmla="*/ 70 h 1122"/>
                <a:gd name="T12" fmla="*/ 20 w 464"/>
                <a:gd name="T13" fmla="*/ 62 h 1122"/>
                <a:gd name="T14" fmla="*/ 11 w 464"/>
                <a:gd name="T15" fmla="*/ 17 h 1122"/>
                <a:gd name="T16" fmla="*/ 0 w 464"/>
                <a:gd name="T17" fmla="*/ 0 h 1122"/>
                <a:gd name="T18" fmla="*/ 0 w 464"/>
                <a:gd name="T19" fmla="*/ 0 h 11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64"/>
                <a:gd name="T31" fmla="*/ 0 h 1122"/>
                <a:gd name="T32" fmla="*/ 464 w 464"/>
                <a:gd name="T33" fmla="*/ 1122 h 11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64" h="1122">
                  <a:moveTo>
                    <a:pt x="0" y="0"/>
                  </a:moveTo>
                  <a:lnTo>
                    <a:pt x="154" y="373"/>
                  </a:lnTo>
                  <a:lnTo>
                    <a:pt x="125" y="686"/>
                  </a:lnTo>
                  <a:lnTo>
                    <a:pt x="49" y="304"/>
                  </a:lnTo>
                  <a:lnTo>
                    <a:pt x="72" y="958"/>
                  </a:lnTo>
                  <a:lnTo>
                    <a:pt x="464" y="1122"/>
                  </a:lnTo>
                  <a:lnTo>
                    <a:pt x="319" y="1002"/>
                  </a:lnTo>
                  <a:lnTo>
                    <a:pt x="175" y="27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06" name="Freeform 87">
              <a:extLst>
                <a:ext uri="{FF2B5EF4-FFF2-40B4-BE49-F238E27FC236}">
                  <a16:creationId xmlns:a16="http://schemas.microsoft.com/office/drawing/2014/main" id="{BC411852-10FD-3F6D-546D-82A02DEDFD20}"/>
                </a:ext>
              </a:extLst>
            </p:cNvPr>
            <p:cNvSpPr>
              <a:spLocks/>
            </p:cNvSpPr>
            <p:nvPr/>
          </p:nvSpPr>
          <p:spPr bwMode="auto">
            <a:xfrm>
              <a:off x="1457" y="3094"/>
              <a:ext cx="1128" cy="454"/>
            </a:xfrm>
            <a:custGeom>
              <a:avLst/>
              <a:gdLst>
                <a:gd name="T0" fmla="*/ 92 w 2257"/>
                <a:gd name="T1" fmla="*/ 0 h 909"/>
                <a:gd name="T2" fmla="*/ 76 w 2257"/>
                <a:gd name="T3" fmla="*/ 2 h 909"/>
                <a:gd name="T4" fmla="*/ 69 w 2257"/>
                <a:gd name="T5" fmla="*/ 14 h 909"/>
                <a:gd name="T6" fmla="*/ 72 w 2257"/>
                <a:gd name="T7" fmla="*/ 22 h 909"/>
                <a:gd name="T8" fmla="*/ 59 w 2257"/>
                <a:gd name="T9" fmla="*/ 18 h 909"/>
                <a:gd name="T10" fmla="*/ 54 w 2257"/>
                <a:gd name="T11" fmla="*/ 11 h 909"/>
                <a:gd name="T12" fmla="*/ 48 w 2257"/>
                <a:gd name="T13" fmla="*/ 17 h 909"/>
                <a:gd name="T14" fmla="*/ 47 w 2257"/>
                <a:gd name="T15" fmla="*/ 26 h 909"/>
                <a:gd name="T16" fmla="*/ 33 w 2257"/>
                <a:gd name="T17" fmla="*/ 24 h 909"/>
                <a:gd name="T18" fmla="*/ 18 w 2257"/>
                <a:gd name="T19" fmla="*/ 37 h 909"/>
                <a:gd name="T20" fmla="*/ 3 w 2257"/>
                <a:gd name="T21" fmla="*/ 39 h 909"/>
                <a:gd name="T22" fmla="*/ 0 w 2257"/>
                <a:gd name="T23" fmla="*/ 50 h 909"/>
                <a:gd name="T24" fmla="*/ 1 w 2257"/>
                <a:gd name="T25" fmla="*/ 56 h 909"/>
                <a:gd name="T26" fmla="*/ 2 w 2257"/>
                <a:gd name="T27" fmla="*/ 47 h 909"/>
                <a:gd name="T28" fmla="*/ 6 w 2257"/>
                <a:gd name="T29" fmla="*/ 41 h 909"/>
                <a:gd name="T30" fmla="*/ 18 w 2257"/>
                <a:gd name="T31" fmla="*/ 39 h 909"/>
                <a:gd name="T32" fmla="*/ 18 w 2257"/>
                <a:gd name="T33" fmla="*/ 48 h 909"/>
                <a:gd name="T34" fmla="*/ 20 w 2257"/>
                <a:gd name="T35" fmla="*/ 39 h 909"/>
                <a:gd name="T36" fmla="*/ 22 w 2257"/>
                <a:gd name="T37" fmla="*/ 41 h 909"/>
                <a:gd name="T38" fmla="*/ 36 w 2257"/>
                <a:gd name="T39" fmla="*/ 35 h 909"/>
                <a:gd name="T40" fmla="*/ 34 w 2257"/>
                <a:gd name="T41" fmla="*/ 32 h 909"/>
                <a:gd name="T42" fmla="*/ 35 w 2257"/>
                <a:gd name="T43" fmla="*/ 28 h 909"/>
                <a:gd name="T44" fmla="*/ 33 w 2257"/>
                <a:gd name="T45" fmla="*/ 26 h 909"/>
                <a:gd name="T46" fmla="*/ 51 w 2257"/>
                <a:gd name="T47" fmla="*/ 29 h 909"/>
                <a:gd name="T48" fmla="*/ 58 w 2257"/>
                <a:gd name="T49" fmla="*/ 36 h 909"/>
                <a:gd name="T50" fmla="*/ 52 w 2257"/>
                <a:gd name="T51" fmla="*/ 27 h 909"/>
                <a:gd name="T52" fmla="*/ 58 w 2257"/>
                <a:gd name="T53" fmla="*/ 21 h 909"/>
                <a:gd name="T54" fmla="*/ 75 w 2257"/>
                <a:gd name="T55" fmla="*/ 28 h 909"/>
                <a:gd name="T56" fmla="*/ 84 w 2257"/>
                <a:gd name="T57" fmla="*/ 21 h 909"/>
                <a:gd name="T58" fmla="*/ 107 w 2257"/>
                <a:gd name="T59" fmla="*/ 22 h 909"/>
                <a:gd name="T60" fmla="*/ 115 w 2257"/>
                <a:gd name="T61" fmla="*/ 27 h 909"/>
                <a:gd name="T62" fmla="*/ 126 w 2257"/>
                <a:gd name="T63" fmla="*/ 29 h 909"/>
                <a:gd name="T64" fmla="*/ 132 w 2257"/>
                <a:gd name="T65" fmla="*/ 31 h 909"/>
                <a:gd name="T66" fmla="*/ 136 w 2257"/>
                <a:gd name="T67" fmla="*/ 29 h 909"/>
                <a:gd name="T68" fmla="*/ 139 w 2257"/>
                <a:gd name="T69" fmla="*/ 29 h 909"/>
                <a:gd name="T70" fmla="*/ 141 w 2257"/>
                <a:gd name="T71" fmla="*/ 25 h 909"/>
                <a:gd name="T72" fmla="*/ 138 w 2257"/>
                <a:gd name="T73" fmla="*/ 18 h 909"/>
                <a:gd name="T74" fmla="*/ 133 w 2257"/>
                <a:gd name="T75" fmla="*/ 21 h 909"/>
                <a:gd name="T76" fmla="*/ 130 w 2257"/>
                <a:gd name="T77" fmla="*/ 20 h 909"/>
                <a:gd name="T78" fmla="*/ 127 w 2257"/>
                <a:gd name="T79" fmla="*/ 23 h 909"/>
                <a:gd name="T80" fmla="*/ 122 w 2257"/>
                <a:gd name="T81" fmla="*/ 23 h 909"/>
                <a:gd name="T82" fmla="*/ 111 w 2257"/>
                <a:gd name="T83" fmla="*/ 19 h 909"/>
                <a:gd name="T84" fmla="*/ 98 w 2257"/>
                <a:gd name="T85" fmla="*/ 14 h 909"/>
                <a:gd name="T86" fmla="*/ 100 w 2257"/>
                <a:gd name="T87" fmla="*/ 18 h 909"/>
                <a:gd name="T88" fmla="*/ 74 w 2257"/>
                <a:gd name="T89" fmla="*/ 16 h 909"/>
                <a:gd name="T90" fmla="*/ 76 w 2257"/>
                <a:gd name="T91" fmla="*/ 9 h 909"/>
                <a:gd name="T92" fmla="*/ 91 w 2257"/>
                <a:gd name="T93" fmla="*/ 10 h 909"/>
                <a:gd name="T94" fmla="*/ 80 w 2257"/>
                <a:gd name="T95" fmla="*/ 5 h 909"/>
                <a:gd name="T96" fmla="*/ 92 w 2257"/>
                <a:gd name="T97" fmla="*/ 0 h 909"/>
                <a:gd name="T98" fmla="*/ 92 w 2257"/>
                <a:gd name="T99" fmla="*/ 0 h 9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257"/>
                <a:gd name="T151" fmla="*/ 0 h 909"/>
                <a:gd name="T152" fmla="*/ 2257 w 2257"/>
                <a:gd name="T153" fmla="*/ 909 h 90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257" h="909">
                  <a:moveTo>
                    <a:pt x="1479" y="0"/>
                  </a:moveTo>
                  <a:lnTo>
                    <a:pt x="1217" y="34"/>
                  </a:lnTo>
                  <a:lnTo>
                    <a:pt x="1112" y="232"/>
                  </a:lnTo>
                  <a:lnTo>
                    <a:pt x="1160" y="358"/>
                  </a:lnTo>
                  <a:lnTo>
                    <a:pt x="953" y="291"/>
                  </a:lnTo>
                  <a:lnTo>
                    <a:pt x="865" y="185"/>
                  </a:lnTo>
                  <a:lnTo>
                    <a:pt x="783" y="282"/>
                  </a:lnTo>
                  <a:lnTo>
                    <a:pt x="755" y="417"/>
                  </a:lnTo>
                  <a:lnTo>
                    <a:pt x="532" y="388"/>
                  </a:lnTo>
                  <a:lnTo>
                    <a:pt x="301" y="595"/>
                  </a:lnTo>
                  <a:lnTo>
                    <a:pt x="59" y="633"/>
                  </a:lnTo>
                  <a:lnTo>
                    <a:pt x="0" y="803"/>
                  </a:lnTo>
                  <a:lnTo>
                    <a:pt x="21" y="909"/>
                  </a:lnTo>
                  <a:lnTo>
                    <a:pt x="44" y="765"/>
                  </a:lnTo>
                  <a:lnTo>
                    <a:pt x="97" y="658"/>
                  </a:lnTo>
                  <a:lnTo>
                    <a:pt x="295" y="639"/>
                  </a:lnTo>
                  <a:lnTo>
                    <a:pt x="295" y="780"/>
                  </a:lnTo>
                  <a:lnTo>
                    <a:pt x="335" y="630"/>
                  </a:lnTo>
                  <a:lnTo>
                    <a:pt x="354" y="658"/>
                  </a:lnTo>
                  <a:lnTo>
                    <a:pt x="589" y="561"/>
                  </a:lnTo>
                  <a:lnTo>
                    <a:pt x="551" y="514"/>
                  </a:lnTo>
                  <a:lnTo>
                    <a:pt x="561" y="460"/>
                  </a:lnTo>
                  <a:lnTo>
                    <a:pt x="536" y="422"/>
                  </a:lnTo>
                  <a:lnTo>
                    <a:pt x="821" y="470"/>
                  </a:lnTo>
                  <a:lnTo>
                    <a:pt x="928" y="584"/>
                  </a:lnTo>
                  <a:lnTo>
                    <a:pt x="846" y="445"/>
                  </a:lnTo>
                  <a:lnTo>
                    <a:pt x="928" y="344"/>
                  </a:lnTo>
                  <a:lnTo>
                    <a:pt x="1203" y="455"/>
                  </a:lnTo>
                  <a:lnTo>
                    <a:pt x="1348" y="339"/>
                  </a:lnTo>
                  <a:lnTo>
                    <a:pt x="1724" y="358"/>
                  </a:lnTo>
                  <a:lnTo>
                    <a:pt x="1840" y="441"/>
                  </a:lnTo>
                  <a:lnTo>
                    <a:pt x="2019" y="476"/>
                  </a:lnTo>
                  <a:lnTo>
                    <a:pt x="2116" y="508"/>
                  </a:lnTo>
                  <a:lnTo>
                    <a:pt x="2179" y="470"/>
                  </a:lnTo>
                  <a:lnTo>
                    <a:pt x="2226" y="470"/>
                  </a:lnTo>
                  <a:lnTo>
                    <a:pt x="2257" y="411"/>
                  </a:lnTo>
                  <a:lnTo>
                    <a:pt x="2213" y="301"/>
                  </a:lnTo>
                  <a:lnTo>
                    <a:pt x="2141" y="344"/>
                  </a:lnTo>
                  <a:lnTo>
                    <a:pt x="2082" y="335"/>
                  </a:lnTo>
                  <a:lnTo>
                    <a:pt x="2034" y="379"/>
                  </a:lnTo>
                  <a:lnTo>
                    <a:pt x="1956" y="379"/>
                  </a:lnTo>
                  <a:lnTo>
                    <a:pt x="1783" y="316"/>
                  </a:lnTo>
                  <a:lnTo>
                    <a:pt x="1570" y="228"/>
                  </a:lnTo>
                  <a:lnTo>
                    <a:pt x="1605" y="301"/>
                  </a:lnTo>
                  <a:lnTo>
                    <a:pt x="1198" y="266"/>
                  </a:lnTo>
                  <a:lnTo>
                    <a:pt x="1223" y="147"/>
                  </a:lnTo>
                  <a:lnTo>
                    <a:pt x="1460" y="166"/>
                  </a:lnTo>
                  <a:lnTo>
                    <a:pt x="1281" y="82"/>
                  </a:lnTo>
                  <a:lnTo>
                    <a:pt x="14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07" name="Freeform 88">
              <a:extLst>
                <a:ext uri="{FF2B5EF4-FFF2-40B4-BE49-F238E27FC236}">
                  <a16:creationId xmlns:a16="http://schemas.microsoft.com/office/drawing/2014/main" id="{EE27A43E-6712-D228-F752-789C032C4B28}"/>
                </a:ext>
              </a:extLst>
            </p:cNvPr>
            <p:cNvSpPr>
              <a:spLocks/>
            </p:cNvSpPr>
            <p:nvPr/>
          </p:nvSpPr>
          <p:spPr bwMode="auto">
            <a:xfrm>
              <a:off x="2124" y="3103"/>
              <a:ext cx="601" cy="218"/>
            </a:xfrm>
            <a:custGeom>
              <a:avLst/>
              <a:gdLst>
                <a:gd name="T0" fmla="*/ 7 w 1201"/>
                <a:gd name="T1" fmla="*/ 0 h 436"/>
                <a:gd name="T2" fmla="*/ 31 w 1201"/>
                <a:gd name="T3" fmla="*/ 3 h 436"/>
                <a:gd name="T4" fmla="*/ 57 w 1201"/>
                <a:gd name="T5" fmla="*/ 2 h 436"/>
                <a:gd name="T6" fmla="*/ 69 w 1201"/>
                <a:gd name="T7" fmla="*/ 11 h 436"/>
                <a:gd name="T8" fmla="*/ 76 w 1201"/>
                <a:gd name="T9" fmla="*/ 23 h 436"/>
                <a:gd name="T10" fmla="*/ 74 w 1201"/>
                <a:gd name="T11" fmla="*/ 25 h 436"/>
                <a:gd name="T12" fmla="*/ 72 w 1201"/>
                <a:gd name="T13" fmla="*/ 26 h 436"/>
                <a:gd name="T14" fmla="*/ 63 w 1201"/>
                <a:gd name="T15" fmla="*/ 14 h 436"/>
                <a:gd name="T16" fmla="*/ 60 w 1201"/>
                <a:gd name="T17" fmla="*/ 14 h 436"/>
                <a:gd name="T18" fmla="*/ 63 w 1201"/>
                <a:gd name="T19" fmla="*/ 23 h 436"/>
                <a:gd name="T20" fmla="*/ 60 w 1201"/>
                <a:gd name="T21" fmla="*/ 27 h 436"/>
                <a:gd name="T22" fmla="*/ 55 w 1201"/>
                <a:gd name="T23" fmla="*/ 26 h 436"/>
                <a:gd name="T24" fmla="*/ 60 w 1201"/>
                <a:gd name="T25" fmla="*/ 24 h 436"/>
                <a:gd name="T26" fmla="*/ 58 w 1201"/>
                <a:gd name="T27" fmla="*/ 12 h 436"/>
                <a:gd name="T28" fmla="*/ 55 w 1201"/>
                <a:gd name="T29" fmla="*/ 9 h 436"/>
                <a:gd name="T30" fmla="*/ 66 w 1201"/>
                <a:gd name="T31" fmla="*/ 14 h 436"/>
                <a:gd name="T32" fmla="*/ 73 w 1201"/>
                <a:gd name="T33" fmla="*/ 24 h 436"/>
                <a:gd name="T34" fmla="*/ 73 w 1201"/>
                <a:gd name="T35" fmla="*/ 21 h 436"/>
                <a:gd name="T36" fmla="*/ 68 w 1201"/>
                <a:gd name="T37" fmla="*/ 12 h 436"/>
                <a:gd name="T38" fmla="*/ 55 w 1201"/>
                <a:gd name="T39" fmla="*/ 5 h 436"/>
                <a:gd name="T40" fmla="*/ 50 w 1201"/>
                <a:gd name="T41" fmla="*/ 7 h 436"/>
                <a:gd name="T42" fmla="*/ 29 w 1201"/>
                <a:gd name="T43" fmla="*/ 7 h 436"/>
                <a:gd name="T44" fmla="*/ 0 w 1201"/>
                <a:gd name="T45" fmla="*/ 2 h 436"/>
                <a:gd name="T46" fmla="*/ 7 w 1201"/>
                <a:gd name="T47" fmla="*/ 0 h 436"/>
                <a:gd name="T48" fmla="*/ 7 w 1201"/>
                <a:gd name="T49" fmla="*/ 0 h 4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01"/>
                <a:gd name="T76" fmla="*/ 0 h 436"/>
                <a:gd name="T77" fmla="*/ 1201 w 1201"/>
                <a:gd name="T78" fmla="*/ 436 h 4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01" h="436">
                  <a:moveTo>
                    <a:pt x="100" y="0"/>
                  </a:moveTo>
                  <a:lnTo>
                    <a:pt x="486" y="50"/>
                  </a:lnTo>
                  <a:lnTo>
                    <a:pt x="901" y="25"/>
                  </a:lnTo>
                  <a:lnTo>
                    <a:pt x="1091" y="166"/>
                  </a:lnTo>
                  <a:lnTo>
                    <a:pt x="1201" y="354"/>
                  </a:lnTo>
                  <a:lnTo>
                    <a:pt x="1182" y="398"/>
                  </a:lnTo>
                  <a:lnTo>
                    <a:pt x="1138" y="413"/>
                  </a:lnTo>
                  <a:lnTo>
                    <a:pt x="1007" y="232"/>
                  </a:lnTo>
                  <a:lnTo>
                    <a:pt x="960" y="219"/>
                  </a:lnTo>
                  <a:lnTo>
                    <a:pt x="994" y="360"/>
                  </a:lnTo>
                  <a:lnTo>
                    <a:pt x="960" y="436"/>
                  </a:lnTo>
                  <a:lnTo>
                    <a:pt x="878" y="407"/>
                  </a:lnTo>
                  <a:lnTo>
                    <a:pt x="960" y="379"/>
                  </a:lnTo>
                  <a:lnTo>
                    <a:pt x="916" y="185"/>
                  </a:lnTo>
                  <a:lnTo>
                    <a:pt x="872" y="131"/>
                  </a:lnTo>
                  <a:lnTo>
                    <a:pt x="1041" y="219"/>
                  </a:lnTo>
                  <a:lnTo>
                    <a:pt x="1154" y="373"/>
                  </a:lnTo>
                  <a:lnTo>
                    <a:pt x="1163" y="335"/>
                  </a:lnTo>
                  <a:lnTo>
                    <a:pt x="1081" y="190"/>
                  </a:lnTo>
                  <a:lnTo>
                    <a:pt x="868" y="69"/>
                  </a:lnTo>
                  <a:lnTo>
                    <a:pt x="790" y="107"/>
                  </a:lnTo>
                  <a:lnTo>
                    <a:pt x="452" y="97"/>
                  </a:lnTo>
                  <a:lnTo>
                    <a:pt x="0" y="21"/>
                  </a:lnTo>
                  <a:lnTo>
                    <a:pt x="10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08" name="Freeform 89">
              <a:extLst>
                <a:ext uri="{FF2B5EF4-FFF2-40B4-BE49-F238E27FC236}">
                  <a16:creationId xmlns:a16="http://schemas.microsoft.com/office/drawing/2014/main" id="{50D3B13F-03A8-739A-32A6-278FA34A4A7F}"/>
                </a:ext>
              </a:extLst>
            </p:cNvPr>
            <p:cNvSpPr>
              <a:spLocks/>
            </p:cNvSpPr>
            <p:nvPr/>
          </p:nvSpPr>
          <p:spPr bwMode="auto">
            <a:xfrm>
              <a:off x="2182" y="2615"/>
              <a:ext cx="92" cy="112"/>
            </a:xfrm>
            <a:custGeom>
              <a:avLst/>
              <a:gdLst>
                <a:gd name="T0" fmla="*/ 8 w 182"/>
                <a:gd name="T1" fmla="*/ 0 h 222"/>
                <a:gd name="T2" fmla="*/ 0 w 182"/>
                <a:gd name="T3" fmla="*/ 15 h 222"/>
                <a:gd name="T4" fmla="*/ 10 w 182"/>
                <a:gd name="T5" fmla="*/ 7 h 222"/>
                <a:gd name="T6" fmla="*/ 10 w 182"/>
                <a:gd name="T7" fmla="*/ 12 h 222"/>
                <a:gd name="T8" fmla="*/ 12 w 182"/>
                <a:gd name="T9" fmla="*/ 10 h 222"/>
                <a:gd name="T10" fmla="*/ 12 w 182"/>
                <a:gd name="T11" fmla="*/ 4 h 222"/>
                <a:gd name="T12" fmla="*/ 10 w 182"/>
                <a:gd name="T13" fmla="*/ 1 h 222"/>
                <a:gd name="T14" fmla="*/ 8 w 182"/>
                <a:gd name="T15" fmla="*/ 0 h 222"/>
                <a:gd name="T16" fmla="*/ 8 w 182"/>
                <a:gd name="T17" fmla="*/ 0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2"/>
                <a:gd name="T28" fmla="*/ 0 h 222"/>
                <a:gd name="T29" fmla="*/ 182 w 182"/>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2" h="222">
                  <a:moveTo>
                    <a:pt x="123" y="0"/>
                  </a:moveTo>
                  <a:lnTo>
                    <a:pt x="0" y="222"/>
                  </a:lnTo>
                  <a:lnTo>
                    <a:pt x="154" y="97"/>
                  </a:lnTo>
                  <a:lnTo>
                    <a:pt x="154" y="188"/>
                  </a:lnTo>
                  <a:lnTo>
                    <a:pt x="182" y="154"/>
                  </a:lnTo>
                  <a:lnTo>
                    <a:pt x="182" y="63"/>
                  </a:lnTo>
                  <a:lnTo>
                    <a:pt x="157" y="4"/>
                  </a:lnTo>
                  <a:lnTo>
                    <a:pt x="1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09" name="Freeform 90">
              <a:extLst>
                <a:ext uri="{FF2B5EF4-FFF2-40B4-BE49-F238E27FC236}">
                  <a16:creationId xmlns:a16="http://schemas.microsoft.com/office/drawing/2014/main" id="{316344B5-C24E-8D52-FBDA-6CADE317EDC1}"/>
                </a:ext>
              </a:extLst>
            </p:cNvPr>
            <p:cNvSpPr>
              <a:spLocks/>
            </p:cNvSpPr>
            <p:nvPr/>
          </p:nvSpPr>
          <p:spPr bwMode="auto">
            <a:xfrm>
              <a:off x="2286" y="2603"/>
              <a:ext cx="80" cy="128"/>
            </a:xfrm>
            <a:custGeom>
              <a:avLst/>
              <a:gdLst>
                <a:gd name="T0" fmla="*/ 2 w 160"/>
                <a:gd name="T1" fmla="*/ 1 h 257"/>
                <a:gd name="T2" fmla="*/ 2 w 160"/>
                <a:gd name="T3" fmla="*/ 5 h 257"/>
                <a:gd name="T4" fmla="*/ 0 w 160"/>
                <a:gd name="T5" fmla="*/ 12 h 257"/>
                <a:gd name="T6" fmla="*/ 3 w 160"/>
                <a:gd name="T7" fmla="*/ 9 h 257"/>
                <a:gd name="T8" fmla="*/ 10 w 160"/>
                <a:gd name="T9" fmla="*/ 16 h 257"/>
                <a:gd name="T10" fmla="*/ 3 w 160"/>
                <a:gd name="T11" fmla="*/ 0 h 257"/>
                <a:gd name="T12" fmla="*/ 2 w 160"/>
                <a:gd name="T13" fmla="*/ 1 h 257"/>
                <a:gd name="T14" fmla="*/ 2 w 160"/>
                <a:gd name="T15" fmla="*/ 1 h 257"/>
                <a:gd name="T16" fmla="*/ 0 60000 65536"/>
                <a:gd name="T17" fmla="*/ 0 60000 65536"/>
                <a:gd name="T18" fmla="*/ 0 60000 65536"/>
                <a:gd name="T19" fmla="*/ 0 60000 65536"/>
                <a:gd name="T20" fmla="*/ 0 60000 65536"/>
                <a:gd name="T21" fmla="*/ 0 60000 65536"/>
                <a:gd name="T22" fmla="*/ 0 60000 65536"/>
                <a:gd name="T23" fmla="*/ 0 60000 65536"/>
                <a:gd name="T24" fmla="*/ 0 w 160"/>
                <a:gd name="T25" fmla="*/ 0 h 257"/>
                <a:gd name="T26" fmla="*/ 160 w 160"/>
                <a:gd name="T27" fmla="*/ 257 h 2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0" h="257">
                  <a:moveTo>
                    <a:pt x="32" y="25"/>
                  </a:moveTo>
                  <a:lnTo>
                    <a:pt x="32" y="91"/>
                  </a:lnTo>
                  <a:lnTo>
                    <a:pt x="0" y="198"/>
                  </a:lnTo>
                  <a:lnTo>
                    <a:pt x="57" y="154"/>
                  </a:lnTo>
                  <a:lnTo>
                    <a:pt x="160" y="257"/>
                  </a:lnTo>
                  <a:lnTo>
                    <a:pt x="63" y="0"/>
                  </a:lnTo>
                  <a:lnTo>
                    <a:pt x="32"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10" name="Freeform 91">
              <a:extLst>
                <a:ext uri="{FF2B5EF4-FFF2-40B4-BE49-F238E27FC236}">
                  <a16:creationId xmlns:a16="http://schemas.microsoft.com/office/drawing/2014/main" id="{C0DA266D-EC56-FF29-1C2F-F31769387A8A}"/>
                </a:ext>
              </a:extLst>
            </p:cNvPr>
            <p:cNvSpPr>
              <a:spLocks/>
            </p:cNvSpPr>
            <p:nvPr/>
          </p:nvSpPr>
          <p:spPr bwMode="auto">
            <a:xfrm>
              <a:off x="2223" y="2724"/>
              <a:ext cx="36" cy="394"/>
            </a:xfrm>
            <a:custGeom>
              <a:avLst/>
              <a:gdLst>
                <a:gd name="T0" fmla="*/ 4 w 73"/>
                <a:gd name="T1" fmla="*/ 0 h 789"/>
                <a:gd name="T2" fmla="*/ 2 w 73"/>
                <a:gd name="T3" fmla="*/ 5 h 789"/>
                <a:gd name="T4" fmla="*/ 0 w 73"/>
                <a:gd name="T5" fmla="*/ 45 h 789"/>
                <a:gd name="T6" fmla="*/ 3 w 73"/>
                <a:gd name="T7" fmla="*/ 49 h 789"/>
                <a:gd name="T8" fmla="*/ 4 w 73"/>
                <a:gd name="T9" fmla="*/ 0 h 789"/>
                <a:gd name="T10" fmla="*/ 4 w 73"/>
                <a:gd name="T11" fmla="*/ 0 h 789"/>
                <a:gd name="T12" fmla="*/ 0 60000 65536"/>
                <a:gd name="T13" fmla="*/ 0 60000 65536"/>
                <a:gd name="T14" fmla="*/ 0 60000 65536"/>
                <a:gd name="T15" fmla="*/ 0 60000 65536"/>
                <a:gd name="T16" fmla="*/ 0 60000 65536"/>
                <a:gd name="T17" fmla="*/ 0 60000 65536"/>
                <a:gd name="T18" fmla="*/ 0 w 73"/>
                <a:gd name="T19" fmla="*/ 0 h 789"/>
                <a:gd name="T20" fmla="*/ 73 w 73"/>
                <a:gd name="T21" fmla="*/ 789 h 789"/>
              </a:gdLst>
              <a:ahLst/>
              <a:cxnLst>
                <a:cxn ang="T12">
                  <a:pos x="T0" y="T1"/>
                </a:cxn>
                <a:cxn ang="T13">
                  <a:pos x="T2" y="T3"/>
                </a:cxn>
                <a:cxn ang="T14">
                  <a:pos x="T4" y="T5"/>
                </a:cxn>
                <a:cxn ang="T15">
                  <a:pos x="T6" y="T7"/>
                </a:cxn>
                <a:cxn ang="T16">
                  <a:pos x="T8" y="T9"/>
                </a:cxn>
                <a:cxn ang="T17">
                  <a:pos x="T10" y="T11"/>
                </a:cxn>
              </a:cxnLst>
              <a:rect l="T18" t="T19" r="T20" b="T21"/>
              <a:pathLst>
                <a:path w="73" h="789">
                  <a:moveTo>
                    <a:pt x="73" y="0"/>
                  </a:moveTo>
                  <a:lnTo>
                    <a:pt x="33" y="87"/>
                  </a:lnTo>
                  <a:lnTo>
                    <a:pt x="0" y="735"/>
                  </a:lnTo>
                  <a:lnTo>
                    <a:pt x="48" y="789"/>
                  </a:lnTo>
                  <a:lnTo>
                    <a:pt x="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11" name="Freeform 92">
              <a:extLst>
                <a:ext uri="{FF2B5EF4-FFF2-40B4-BE49-F238E27FC236}">
                  <a16:creationId xmlns:a16="http://schemas.microsoft.com/office/drawing/2014/main" id="{B70374CB-90F1-1B32-14EF-FDEF5B66EDA4}"/>
                </a:ext>
              </a:extLst>
            </p:cNvPr>
            <p:cNvSpPr>
              <a:spLocks/>
            </p:cNvSpPr>
            <p:nvPr/>
          </p:nvSpPr>
          <p:spPr bwMode="auto">
            <a:xfrm>
              <a:off x="2291" y="2707"/>
              <a:ext cx="81" cy="430"/>
            </a:xfrm>
            <a:custGeom>
              <a:avLst/>
              <a:gdLst>
                <a:gd name="T0" fmla="*/ 0 w 164"/>
                <a:gd name="T1" fmla="*/ 0 h 862"/>
                <a:gd name="T2" fmla="*/ 4 w 164"/>
                <a:gd name="T3" fmla="*/ 20 h 862"/>
                <a:gd name="T4" fmla="*/ 10 w 164"/>
                <a:gd name="T5" fmla="*/ 53 h 862"/>
                <a:gd name="T6" fmla="*/ 4 w 164"/>
                <a:gd name="T7" fmla="*/ 52 h 862"/>
                <a:gd name="T8" fmla="*/ 1 w 164"/>
                <a:gd name="T9" fmla="*/ 15 h 862"/>
                <a:gd name="T10" fmla="*/ 0 w 164"/>
                <a:gd name="T11" fmla="*/ 0 h 862"/>
                <a:gd name="T12" fmla="*/ 0 w 164"/>
                <a:gd name="T13" fmla="*/ 0 h 862"/>
                <a:gd name="T14" fmla="*/ 0 60000 65536"/>
                <a:gd name="T15" fmla="*/ 0 60000 65536"/>
                <a:gd name="T16" fmla="*/ 0 60000 65536"/>
                <a:gd name="T17" fmla="*/ 0 60000 65536"/>
                <a:gd name="T18" fmla="*/ 0 60000 65536"/>
                <a:gd name="T19" fmla="*/ 0 60000 65536"/>
                <a:gd name="T20" fmla="*/ 0 60000 65536"/>
                <a:gd name="T21" fmla="*/ 0 w 164"/>
                <a:gd name="T22" fmla="*/ 0 h 862"/>
                <a:gd name="T23" fmla="*/ 164 w 164"/>
                <a:gd name="T24" fmla="*/ 862 h 8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4" h="862">
                  <a:moveTo>
                    <a:pt x="0" y="0"/>
                  </a:moveTo>
                  <a:lnTo>
                    <a:pt x="76" y="329"/>
                  </a:lnTo>
                  <a:lnTo>
                    <a:pt x="164" y="862"/>
                  </a:lnTo>
                  <a:lnTo>
                    <a:pt x="67" y="846"/>
                  </a:lnTo>
                  <a:lnTo>
                    <a:pt x="19" y="25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12" name="Freeform 93">
              <a:extLst>
                <a:ext uri="{FF2B5EF4-FFF2-40B4-BE49-F238E27FC236}">
                  <a16:creationId xmlns:a16="http://schemas.microsoft.com/office/drawing/2014/main" id="{157D1E86-CBFC-F0F8-CA62-7B71B0F5829B}"/>
                </a:ext>
              </a:extLst>
            </p:cNvPr>
            <p:cNvSpPr>
              <a:spLocks/>
            </p:cNvSpPr>
            <p:nvPr/>
          </p:nvSpPr>
          <p:spPr bwMode="auto">
            <a:xfrm>
              <a:off x="2377" y="2499"/>
              <a:ext cx="58" cy="217"/>
            </a:xfrm>
            <a:custGeom>
              <a:avLst/>
              <a:gdLst>
                <a:gd name="T0" fmla="*/ 6 w 116"/>
                <a:gd name="T1" fmla="*/ 0 h 433"/>
                <a:gd name="T2" fmla="*/ 4 w 116"/>
                <a:gd name="T3" fmla="*/ 13 h 433"/>
                <a:gd name="T4" fmla="*/ 0 w 116"/>
                <a:gd name="T5" fmla="*/ 28 h 433"/>
                <a:gd name="T6" fmla="*/ 7 w 116"/>
                <a:gd name="T7" fmla="*/ 13 h 433"/>
                <a:gd name="T8" fmla="*/ 6 w 116"/>
                <a:gd name="T9" fmla="*/ 0 h 433"/>
                <a:gd name="T10" fmla="*/ 6 w 116"/>
                <a:gd name="T11" fmla="*/ 0 h 433"/>
                <a:gd name="T12" fmla="*/ 0 60000 65536"/>
                <a:gd name="T13" fmla="*/ 0 60000 65536"/>
                <a:gd name="T14" fmla="*/ 0 60000 65536"/>
                <a:gd name="T15" fmla="*/ 0 60000 65536"/>
                <a:gd name="T16" fmla="*/ 0 60000 65536"/>
                <a:gd name="T17" fmla="*/ 0 60000 65536"/>
                <a:gd name="T18" fmla="*/ 0 w 116"/>
                <a:gd name="T19" fmla="*/ 0 h 433"/>
                <a:gd name="T20" fmla="*/ 116 w 116"/>
                <a:gd name="T21" fmla="*/ 433 h 433"/>
              </a:gdLst>
              <a:ahLst/>
              <a:cxnLst>
                <a:cxn ang="T12">
                  <a:pos x="T0" y="T1"/>
                </a:cxn>
                <a:cxn ang="T13">
                  <a:pos x="T2" y="T3"/>
                </a:cxn>
                <a:cxn ang="T14">
                  <a:pos x="T4" y="T5"/>
                </a:cxn>
                <a:cxn ang="T15">
                  <a:pos x="T6" y="T7"/>
                </a:cxn>
                <a:cxn ang="T16">
                  <a:pos x="T8" y="T9"/>
                </a:cxn>
                <a:cxn ang="T17">
                  <a:pos x="T10" y="T11"/>
                </a:cxn>
              </a:cxnLst>
              <a:rect l="T18" t="T19" r="T20" b="T21"/>
              <a:pathLst>
                <a:path w="116" h="433">
                  <a:moveTo>
                    <a:pt x="93" y="0"/>
                  </a:moveTo>
                  <a:lnTo>
                    <a:pt x="63" y="198"/>
                  </a:lnTo>
                  <a:lnTo>
                    <a:pt x="0" y="433"/>
                  </a:lnTo>
                  <a:lnTo>
                    <a:pt x="116" y="201"/>
                  </a:lnTo>
                  <a:lnTo>
                    <a:pt x="9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13" name="Freeform 94">
              <a:extLst>
                <a:ext uri="{FF2B5EF4-FFF2-40B4-BE49-F238E27FC236}">
                  <a16:creationId xmlns:a16="http://schemas.microsoft.com/office/drawing/2014/main" id="{2FFEDF15-84CB-09DC-E83C-88419D4B2A89}"/>
                </a:ext>
              </a:extLst>
            </p:cNvPr>
            <p:cNvSpPr>
              <a:spLocks/>
            </p:cNvSpPr>
            <p:nvPr/>
          </p:nvSpPr>
          <p:spPr bwMode="auto">
            <a:xfrm>
              <a:off x="2587" y="2849"/>
              <a:ext cx="213" cy="307"/>
            </a:xfrm>
            <a:custGeom>
              <a:avLst/>
              <a:gdLst>
                <a:gd name="T0" fmla="*/ 0 w 426"/>
                <a:gd name="T1" fmla="*/ 5 h 614"/>
                <a:gd name="T2" fmla="*/ 13 w 426"/>
                <a:gd name="T3" fmla="*/ 19 h 614"/>
                <a:gd name="T4" fmla="*/ 15 w 426"/>
                <a:gd name="T5" fmla="*/ 31 h 614"/>
                <a:gd name="T6" fmla="*/ 21 w 426"/>
                <a:gd name="T7" fmla="*/ 38 h 614"/>
                <a:gd name="T8" fmla="*/ 19 w 426"/>
                <a:gd name="T9" fmla="*/ 21 h 614"/>
                <a:gd name="T10" fmla="*/ 27 w 426"/>
                <a:gd name="T11" fmla="*/ 10 h 614"/>
                <a:gd name="T12" fmla="*/ 17 w 426"/>
                <a:gd name="T13" fmla="*/ 13 h 614"/>
                <a:gd name="T14" fmla="*/ 19 w 426"/>
                <a:gd name="T15" fmla="*/ 0 h 614"/>
                <a:gd name="T16" fmla="*/ 9 w 426"/>
                <a:gd name="T17" fmla="*/ 7 h 614"/>
                <a:gd name="T18" fmla="*/ 0 w 426"/>
                <a:gd name="T19" fmla="*/ 5 h 614"/>
                <a:gd name="T20" fmla="*/ 0 w 426"/>
                <a:gd name="T21" fmla="*/ 5 h 6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26"/>
                <a:gd name="T34" fmla="*/ 0 h 614"/>
                <a:gd name="T35" fmla="*/ 426 w 426"/>
                <a:gd name="T36" fmla="*/ 614 h 6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26" h="614">
                  <a:moveTo>
                    <a:pt x="0" y="83"/>
                  </a:moveTo>
                  <a:lnTo>
                    <a:pt x="223" y="290"/>
                  </a:lnTo>
                  <a:lnTo>
                    <a:pt x="248" y="503"/>
                  </a:lnTo>
                  <a:lnTo>
                    <a:pt x="325" y="614"/>
                  </a:lnTo>
                  <a:lnTo>
                    <a:pt x="301" y="338"/>
                  </a:lnTo>
                  <a:lnTo>
                    <a:pt x="426" y="174"/>
                  </a:lnTo>
                  <a:lnTo>
                    <a:pt x="270" y="213"/>
                  </a:lnTo>
                  <a:lnTo>
                    <a:pt x="301" y="0"/>
                  </a:lnTo>
                  <a:lnTo>
                    <a:pt x="141" y="116"/>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14" name="Freeform 95">
              <a:extLst>
                <a:ext uri="{FF2B5EF4-FFF2-40B4-BE49-F238E27FC236}">
                  <a16:creationId xmlns:a16="http://schemas.microsoft.com/office/drawing/2014/main" id="{2D05B47A-25A7-D138-4055-BF8350FD67DE}"/>
                </a:ext>
              </a:extLst>
            </p:cNvPr>
            <p:cNvSpPr>
              <a:spLocks/>
            </p:cNvSpPr>
            <p:nvPr/>
          </p:nvSpPr>
          <p:spPr bwMode="auto">
            <a:xfrm>
              <a:off x="2549" y="2806"/>
              <a:ext cx="55" cy="344"/>
            </a:xfrm>
            <a:custGeom>
              <a:avLst/>
              <a:gdLst>
                <a:gd name="T0" fmla="*/ 2 w 111"/>
                <a:gd name="T1" fmla="*/ 0 h 686"/>
                <a:gd name="T2" fmla="*/ 0 w 111"/>
                <a:gd name="T3" fmla="*/ 40 h 686"/>
                <a:gd name="T4" fmla="*/ 6 w 111"/>
                <a:gd name="T5" fmla="*/ 44 h 686"/>
                <a:gd name="T6" fmla="*/ 4 w 111"/>
                <a:gd name="T7" fmla="*/ 29 h 686"/>
                <a:gd name="T8" fmla="*/ 5 w 111"/>
                <a:gd name="T9" fmla="*/ 12 h 686"/>
                <a:gd name="T10" fmla="*/ 2 w 111"/>
                <a:gd name="T11" fmla="*/ 0 h 686"/>
                <a:gd name="T12" fmla="*/ 2 w 111"/>
                <a:gd name="T13" fmla="*/ 0 h 686"/>
                <a:gd name="T14" fmla="*/ 0 60000 65536"/>
                <a:gd name="T15" fmla="*/ 0 60000 65536"/>
                <a:gd name="T16" fmla="*/ 0 60000 65536"/>
                <a:gd name="T17" fmla="*/ 0 60000 65536"/>
                <a:gd name="T18" fmla="*/ 0 60000 65536"/>
                <a:gd name="T19" fmla="*/ 0 60000 65536"/>
                <a:gd name="T20" fmla="*/ 0 60000 65536"/>
                <a:gd name="T21" fmla="*/ 0 w 111"/>
                <a:gd name="T22" fmla="*/ 0 h 686"/>
                <a:gd name="T23" fmla="*/ 111 w 111"/>
                <a:gd name="T24" fmla="*/ 686 h 6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 h="686">
                  <a:moveTo>
                    <a:pt x="38" y="0"/>
                  </a:moveTo>
                  <a:lnTo>
                    <a:pt x="0" y="633"/>
                  </a:lnTo>
                  <a:lnTo>
                    <a:pt x="111" y="686"/>
                  </a:lnTo>
                  <a:lnTo>
                    <a:pt x="67" y="454"/>
                  </a:lnTo>
                  <a:lnTo>
                    <a:pt x="95" y="179"/>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15" name="Freeform 96">
              <a:extLst>
                <a:ext uri="{FF2B5EF4-FFF2-40B4-BE49-F238E27FC236}">
                  <a16:creationId xmlns:a16="http://schemas.microsoft.com/office/drawing/2014/main" id="{FC30957D-7E80-A975-43B7-DC4E7B5D3C83}"/>
                </a:ext>
              </a:extLst>
            </p:cNvPr>
            <p:cNvSpPr>
              <a:spLocks/>
            </p:cNvSpPr>
            <p:nvPr/>
          </p:nvSpPr>
          <p:spPr bwMode="auto">
            <a:xfrm>
              <a:off x="2380" y="2922"/>
              <a:ext cx="169" cy="56"/>
            </a:xfrm>
            <a:custGeom>
              <a:avLst/>
              <a:gdLst>
                <a:gd name="T0" fmla="*/ 0 w 338"/>
                <a:gd name="T1" fmla="*/ 0 h 110"/>
                <a:gd name="T2" fmla="*/ 9 w 338"/>
                <a:gd name="T3" fmla="*/ 8 h 110"/>
                <a:gd name="T4" fmla="*/ 21 w 338"/>
                <a:gd name="T5" fmla="*/ 7 h 110"/>
                <a:gd name="T6" fmla="*/ 0 w 338"/>
                <a:gd name="T7" fmla="*/ 0 h 110"/>
                <a:gd name="T8" fmla="*/ 0 w 338"/>
                <a:gd name="T9" fmla="*/ 0 h 110"/>
                <a:gd name="T10" fmla="*/ 0 60000 65536"/>
                <a:gd name="T11" fmla="*/ 0 60000 65536"/>
                <a:gd name="T12" fmla="*/ 0 60000 65536"/>
                <a:gd name="T13" fmla="*/ 0 60000 65536"/>
                <a:gd name="T14" fmla="*/ 0 60000 65536"/>
                <a:gd name="T15" fmla="*/ 0 w 338"/>
                <a:gd name="T16" fmla="*/ 0 h 110"/>
                <a:gd name="T17" fmla="*/ 338 w 338"/>
                <a:gd name="T18" fmla="*/ 110 h 110"/>
              </a:gdLst>
              <a:ahLst/>
              <a:cxnLst>
                <a:cxn ang="T10">
                  <a:pos x="T0" y="T1"/>
                </a:cxn>
                <a:cxn ang="T11">
                  <a:pos x="T2" y="T3"/>
                </a:cxn>
                <a:cxn ang="T12">
                  <a:pos x="T4" y="T5"/>
                </a:cxn>
                <a:cxn ang="T13">
                  <a:pos x="T6" y="T7"/>
                </a:cxn>
                <a:cxn ang="T14">
                  <a:pos x="T8" y="T9"/>
                </a:cxn>
              </a:cxnLst>
              <a:rect l="T15" t="T16" r="T17" b="T18"/>
              <a:pathLst>
                <a:path w="338" h="110">
                  <a:moveTo>
                    <a:pt x="0" y="0"/>
                  </a:moveTo>
                  <a:lnTo>
                    <a:pt x="144" y="110"/>
                  </a:lnTo>
                  <a:lnTo>
                    <a:pt x="338" y="10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16" name="Freeform 97">
              <a:extLst>
                <a:ext uri="{FF2B5EF4-FFF2-40B4-BE49-F238E27FC236}">
                  <a16:creationId xmlns:a16="http://schemas.microsoft.com/office/drawing/2014/main" id="{93C9884B-FAFD-9AE4-BB61-88B809338D94}"/>
                </a:ext>
              </a:extLst>
            </p:cNvPr>
            <p:cNvSpPr>
              <a:spLocks/>
            </p:cNvSpPr>
            <p:nvPr/>
          </p:nvSpPr>
          <p:spPr bwMode="auto">
            <a:xfrm>
              <a:off x="1988" y="3010"/>
              <a:ext cx="1280" cy="554"/>
            </a:xfrm>
            <a:custGeom>
              <a:avLst/>
              <a:gdLst>
                <a:gd name="T0" fmla="*/ 100 w 2559"/>
                <a:gd name="T1" fmla="*/ 41 h 1108"/>
                <a:gd name="T2" fmla="*/ 67 w 2559"/>
                <a:gd name="T3" fmla="*/ 41 h 1108"/>
                <a:gd name="T4" fmla="*/ 43 w 2559"/>
                <a:gd name="T5" fmla="*/ 37 h 1108"/>
                <a:gd name="T6" fmla="*/ 0 w 2559"/>
                <a:gd name="T7" fmla="*/ 59 h 1108"/>
                <a:gd name="T8" fmla="*/ 36 w 2559"/>
                <a:gd name="T9" fmla="*/ 69 h 1108"/>
                <a:gd name="T10" fmla="*/ 70 w 2559"/>
                <a:gd name="T11" fmla="*/ 69 h 1108"/>
                <a:gd name="T12" fmla="*/ 114 w 2559"/>
                <a:gd name="T13" fmla="*/ 40 h 1108"/>
                <a:gd name="T14" fmla="*/ 160 w 2559"/>
                <a:gd name="T15" fmla="*/ 0 h 1108"/>
                <a:gd name="T16" fmla="*/ 127 w 2559"/>
                <a:gd name="T17" fmla="*/ 22 h 1108"/>
                <a:gd name="T18" fmla="*/ 125 w 2559"/>
                <a:gd name="T19" fmla="*/ 28 h 1108"/>
                <a:gd name="T20" fmla="*/ 123 w 2559"/>
                <a:gd name="T21" fmla="*/ 29 h 1108"/>
                <a:gd name="T22" fmla="*/ 121 w 2559"/>
                <a:gd name="T23" fmla="*/ 25 h 1108"/>
                <a:gd name="T24" fmla="*/ 122 w 2559"/>
                <a:gd name="T25" fmla="*/ 17 h 1108"/>
                <a:gd name="T26" fmla="*/ 116 w 2559"/>
                <a:gd name="T27" fmla="*/ 15 h 1108"/>
                <a:gd name="T28" fmla="*/ 115 w 2559"/>
                <a:gd name="T29" fmla="*/ 21 h 1108"/>
                <a:gd name="T30" fmla="*/ 119 w 2559"/>
                <a:gd name="T31" fmla="*/ 29 h 1108"/>
                <a:gd name="T32" fmla="*/ 90 w 2559"/>
                <a:gd name="T33" fmla="*/ 52 h 1108"/>
                <a:gd name="T34" fmla="*/ 68 w 2559"/>
                <a:gd name="T35" fmla="*/ 66 h 1108"/>
                <a:gd name="T36" fmla="*/ 35 w 2559"/>
                <a:gd name="T37" fmla="*/ 67 h 1108"/>
                <a:gd name="T38" fmla="*/ 4 w 2559"/>
                <a:gd name="T39" fmla="*/ 58 h 1108"/>
                <a:gd name="T40" fmla="*/ 32 w 2559"/>
                <a:gd name="T41" fmla="*/ 44 h 1108"/>
                <a:gd name="T42" fmla="*/ 59 w 2559"/>
                <a:gd name="T43" fmla="*/ 47 h 1108"/>
                <a:gd name="T44" fmla="*/ 72 w 2559"/>
                <a:gd name="T45" fmla="*/ 43 h 1108"/>
                <a:gd name="T46" fmla="*/ 100 w 2559"/>
                <a:gd name="T47" fmla="*/ 41 h 1108"/>
                <a:gd name="T48" fmla="*/ 100 w 2559"/>
                <a:gd name="T49" fmla="*/ 41 h 11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59"/>
                <a:gd name="T76" fmla="*/ 0 h 1108"/>
                <a:gd name="T77" fmla="*/ 2559 w 2559"/>
                <a:gd name="T78" fmla="*/ 1108 h 11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59" h="1108">
                  <a:moveTo>
                    <a:pt x="1593" y="671"/>
                  </a:moveTo>
                  <a:lnTo>
                    <a:pt x="1057" y="671"/>
                  </a:lnTo>
                  <a:lnTo>
                    <a:pt x="684" y="601"/>
                  </a:lnTo>
                  <a:lnTo>
                    <a:pt x="0" y="947"/>
                  </a:lnTo>
                  <a:lnTo>
                    <a:pt x="566" y="1108"/>
                  </a:lnTo>
                  <a:lnTo>
                    <a:pt x="1106" y="1093"/>
                  </a:lnTo>
                  <a:lnTo>
                    <a:pt x="1810" y="641"/>
                  </a:lnTo>
                  <a:lnTo>
                    <a:pt x="2559" y="0"/>
                  </a:lnTo>
                  <a:lnTo>
                    <a:pt x="2032" y="365"/>
                  </a:lnTo>
                  <a:lnTo>
                    <a:pt x="1992" y="449"/>
                  </a:lnTo>
                  <a:lnTo>
                    <a:pt x="1958" y="479"/>
                  </a:lnTo>
                  <a:lnTo>
                    <a:pt x="1933" y="405"/>
                  </a:lnTo>
                  <a:lnTo>
                    <a:pt x="1937" y="257"/>
                  </a:lnTo>
                  <a:lnTo>
                    <a:pt x="1853" y="241"/>
                  </a:lnTo>
                  <a:lnTo>
                    <a:pt x="1830" y="346"/>
                  </a:lnTo>
                  <a:lnTo>
                    <a:pt x="1893" y="464"/>
                  </a:lnTo>
                  <a:lnTo>
                    <a:pt x="1435" y="833"/>
                  </a:lnTo>
                  <a:lnTo>
                    <a:pt x="1087" y="1049"/>
                  </a:lnTo>
                  <a:lnTo>
                    <a:pt x="555" y="1070"/>
                  </a:lnTo>
                  <a:lnTo>
                    <a:pt x="59" y="937"/>
                  </a:lnTo>
                  <a:lnTo>
                    <a:pt x="511" y="709"/>
                  </a:lnTo>
                  <a:lnTo>
                    <a:pt x="929" y="755"/>
                  </a:lnTo>
                  <a:lnTo>
                    <a:pt x="1137" y="690"/>
                  </a:lnTo>
                  <a:lnTo>
                    <a:pt x="1593" y="6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17" name="Freeform 98">
              <a:extLst>
                <a:ext uri="{FF2B5EF4-FFF2-40B4-BE49-F238E27FC236}">
                  <a16:creationId xmlns:a16="http://schemas.microsoft.com/office/drawing/2014/main" id="{ECED9FEC-A181-677D-A7FB-230BCA9324C9}"/>
                </a:ext>
              </a:extLst>
            </p:cNvPr>
            <p:cNvSpPr>
              <a:spLocks/>
            </p:cNvSpPr>
            <p:nvPr/>
          </p:nvSpPr>
          <p:spPr bwMode="auto">
            <a:xfrm>
              <a:off x="2913" y="3084"/>
              <a:ext cx="129" cy="111"/>
            </a:xfrm>
            <a:custGeom>
              <a:avLst/>
              <a:gdLst>
                <a:gd name="T0" fmla="*/ 0 w 257"/>
                <a:gd name="T1" fmla="*/ 6 h 223"/>
                <a:gd name="T2" fmla="*/ 7 w 257"/>
                <a:gd name="T3" fmla="*/ 0 h 223"/>
                <a:gd name="T4" fmla="*/ 15 w 257"/>
                <a:gd name="T5" fmla="*/ 3 h 223"/>
                <a:gd name="T6" fmla="*/ 17 w 257"/>
                <a:gd name="T7" fmla="*/ 12 h 223"/>
                <a:gd name="T8" fmla="*/ 12 w 257"/>
                <a:gd name="T9" fmla="*/ 13 h 223"/>
                <a:gd name="T10" fmla="*/ 13 w 257"/>
                <a:gd name="T11" fmla="*/ 5 h 223"/>
                <a:gd name="T12" fmla="*/ 7 w 257"/>
                <a:gd name="T13" fmla="*/ 3 h 223"/>
                <a:gd name="T14" fmla="*/ 5 w 257"/>
                <a:gd name="T15" fmla="*/ 8 h 223"/>
                <a:gd name="T16" fmla="*/ 0 w 257"/>
                <a:gd name="T17" fmla="*/ 6 h 223"/>
                <a:gd name="T18" fmla="*/ 0 w 257"/>
                <a:gd name="T19" fmla="*/ 6 h 2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7"/>
                <a:gd name="T31" fmla="*/ 0 h 223"/>
                <a:gd name="T32" fmla="*/ 257 w 257"/>
                <a:gd name="T33" fmla="*/ 223 h 22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7" h="223">
                  <a:moveTo>
                    <a:pt x="0" y="103"/>
                  </a:moveTo>
                  <a:lnTo>
                    <a:pt x="99" y="0"/>
                  </a:lnTo>
                  <a:lnTo>
                    <a:pt x="232" y="50"/>
                  </a:lnTo>
                  <a:lnTo>
                    <a:pt x="257" y="198"/>
                  </a:lnTo>
                  <a:lnTo>
                    <a:pt x="183" y="223"/>
                  </a:lnTo>
                  <a:lnTo>
                    <a:pt x="198" y="84"/>
                  </a:lnTo>
                  <a:lnTo>
                    <a:pt x="103" y="50"/>
                  </a:lnTo>
                  <a:lnTo>
                    <a:pt x="69" y="143"/>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18" name="Freeform 99">
              <a:extLst>
                <a:ext uri="{FF2B5EF4-FFF2-40B4-BE49-F238E27FC236}">
                  <a16:creationId xmlns:a16="http://schemas.microsoft.com/office/drawing/2014/main" id="{6532524F-81FF-4241-CBBB-893A244FAD6E}"/>
                </a:ext>
              </a:extLst>
            </p:cNvPr>
            <p:cNvSpPr>
              <a:spLocks/>
            </p:cNvSpPr>
            <p:nvPr/>
          </p:nvSpPr>
          <p:spPr bwMode="auto">
            <a:xfrm>
              <a:off x="2850" y="3106"/>
              <a:ext cx="105" cy="200"/>
            </a:xfrm>
            <a:custGeom>
              <a:avLst/>
              <a:gdLst>
                <a:gd name="T0" fmla="*/ 10 w 211"/>
                <a:gd name="T1" fmla="*/ 1 h 399"/>
                <a:gd name="T2" fmla="*/ 3 w 211"/>
                <a:gd name="T3" fmla="*/ 7 h 399"/>
                <a:gd name="T4" fmla="*/ 3 w 211"/>
                <a:gd name="T5" fmla="*/ 12 h 399"/>
                <a:gd name="T6" fmla="*/ 0 w 211"/>
                <a:gd name="T7" fmla="*/ 16 h 399"/>
                <a:gd name="T8" fmla="*/ 1 w 211"/>
                <a:gd name="T9" fmla="*/ 25 h 399"/>
                <a:gd name="T10" fmla="*/ 3 w 211"/>
                <a:gd name="T11" fmla="*/ 24 h 399"/>
                <a:gd name="T12" fmla="*/ 3 w 211"/>
                <a:gd name="T13" fmla="*/ 17 h 399"/>
                <a:gd name="T14" fmla="*/ 8 w 211"/>
                <a:gd name="T15" fmla="*/ 6 h 399"/>
                <a:gd name="T16" fmla="*/ 13 w 211"/>
                <a:gd name="T17" fmla="*/ 0 h 399"/>
                <a:gd name="T18" fmla="*/ 10 w 211"/>
                <a:gd name="T19" fmla="*/ 1 h 399"/>
                <a:gd name="T20" fmla="*/ 10 w 211"/>
                <a:gd name="T21" fmla="*/ 1 h 3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1"/>
                <a:gd name="T34" fmla="*/ 0 h 399"/>
                <a:gd name="T35" fmla="*/ 211 w 211"/>
                <a:gd name="T36" fmla="*/ 399 h 3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1" h="399">
                  <a:moveTo>
                    <a:pt x="162" y="6"/>
                  </a:moveTo>
                  <a:lnTo>
                    <a:pt x="53" y="108"/>
                  </a:lnTo>
                  <a:lnTo>
                    <a:pt x="48" y="192"/>
                  </a:lnTo>
                  <a:lnTo>
                    <a:pt x="0" y="251"/>
                  </a:lnTo>
                  <a:lnTo>
                    <a:pt x="29" y="399"/>
                  </a:lnTo>
                  <a:lnTo>
                    <a:pt x="63" y="371"/>
                  </a:lnTo>
                  <a:lnTo>
                    <a:pt x="63" y="272"/>
                  </a:lnTo>
                  <a:lnTo>
                    <a:pt x="137" y="93"/>
                  </a:lnTo>
                  <a:lnTo>
                    <a:pt x="211" y="0"/>
                  </a:lnTo>
                  <a:lnTo>
                    <a:pt x="16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19" name="Freeform 100">
              <a:extLst>
                <a:ext uri="{FF2B5EF4-FFF2-40B4-BE49-F238E27FC236}">
                  <a16:creationId xmlns:a16="http://schemas.microsoft.com/office/drawing/2014/main" id="{DA3B3CD9-5B27-148A-EB8E-78EE265E703A}"/>
                </a:ext>
              </a:extLst>
            </p:cNvPr>
            <p:cNvSpPr>
              <a:spLocks/>
            </p:cNvSpPr>
            <p:nvPr/>
          </p:nvSpPr>
          <p:spPr bwMode="auto">
            <a:xfrm>
              <a:off x="2817" y="3192"/>
              <a:ext cx="237" cy="197"/>
            </a:xfrm>
            <a:custGeom>
              <a:avLst/>
              <a:gdLst>
                <a:gd name="T0" fmla="*/ 29 w 474"/>
                <a:gd name="T1" fmla="*/ 0 h 394"/>
                <a:gd name="T2" fmla="*/ 30 w 474"/>
                <a:gd name="T3" fmla="*/ 6 h 394"/>
                <a:gd name="T4" fmla="*/ 26 w 474"/>
                <a:gd name="T5" fmla="*/ 12 h 394"/>
                <a:gd name="T6" fmla="*/ 25 w 474"/>
                <a:gd name="T7" fmla="*/ 17 h 394"/>
                <a:gd name="T8" fmla="*/ 22 w 474"/>
                <a:gd name="T9" fmla="*/ 19 h 394"/>
                <a:gd name="T10" fmla="*/ 19 w 474"/>
                <a:gd name="T11" fmla="*/ 24 h 394"/>
                <a:gd name="T12" fmla="*/ 11 w 474"/>
                <a:gd name="T13" fmla="*/ 23 h 394"/>
                <a:gd name="T14" fmla="*/ 1 w 474"/>
                <a:gd name="T15" fmla="*/ 25 h 394"/>
                <a:gd name="T16" fmla="*/ 0 w 474"/>
                <a:gd name="T17" fmla="*/ 22 h 394"/>
                <a:gd name="T18" fmla="*/ 7 w 474"/>
                <a:gd name="T19" fmla="*/ 21 h 394"/>
                <a:gd name="T20" fmla="*/ 17 w 474"/>
                <a:gd name="T21" fmla="*/ 20 h 394"/>
                <a:gd name="T22" fmla="*/ 17 w 474"/>
                <a:gd name="T23" fmla="*/ 17 h 394"/>
                <a:gd name="T24" fmla="*/ 23 w 474"/>
                <a:gd name="T25" fmla="*/ 14 h 394"/>
                <a:gd name="T26" fmla="*/ 23 w 474"/>
                <a:gd name="T27" fmla="*/ 10 h 394"/>
                <a:gd name="T28" fmla="*/ 27 w 474"/>
                <a:gd name="T29" fmla="*/ 6 h 394"/>
                <a:gd name="T30" fmla="*/ 29 w 474"/>
                <a:gd name="T31" fmla="*/ 0 h 394"/>
                <a:gd name="T32" fmla="*/ 29 w 474"/>
                <a:gd name="T33" fmla="*/ 0 h 3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4"/>
                <a:gd name="T52" fmla="*/ 0 h 394"/>
                <a:gd name="T53" fmla="*/ 474 w 474"/>
                <a:gd name="T54" fmla="*/ 394 h 39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4" h="394">
                  <a:moveTo>
                    <a:pt x="453" y="0"/>
                  </a:moveTo>
                  <a:lnTo>
                    <a:pt x="474" y="103"/>
                  </a:lnTo>
                  <a:lnTo>
                    <a:pt x="403" y="198"/>
                  </a:lnTo>
                  <a:lnTo>
                    <a:pt x="400" y="266"/>
                  </a:lnTo>
                  <a:lnTo>
                    <a:pt x="345" y="300"/>
                  </a:lnTo>
                  <a:lnTo>
                    <a:pt x="295" y="374"/>
                  </a:lnTo>
                  <a:lnTo>
                    <a:pt x="168" y="354"/>
                  </a:lnTo>
                  <a:lnTo>
                    <a:pt x="6" y="394"/>
                  </a:lnTo>
                  <a:lnTo>
                    <a:pt x="0" y="350"/>
                  </a:lnTo>
                  <a:lnTo>
                    <a:pt x="109" y="325"/>
                  </a:lnTo>
                  <a:lnTo>
                    <a:pt x="257" y="319"/>
                  </a:lnTo>
                  <a:lnTo>
                    <a:pt x="270" y="270"/>
                  </a:lnTo>
                  <a:lnTo>
                    <a:pt x="354" y="236"/>
                  </a:lnTo>
                  <a:lnTo>
                    <a:pt x="354" y="158"/>
                  </a:lnTo>
                  <a:lnTo>
                    <a:pt x="428" y="108"/>
                  </a:lnTo>
                  <a:lnTo>
                    <a:pt x="4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20" name="Freeform 101">
              <a:extLst>
                <a:ext uri="{FF2B5EF4-FFF2-40B4-BE49-F238E27FC236}">
                  <a16:creationId xmlns:a16="http://schemas.microsoft.com/office/drawing/2014/main" id="{CF164B52-9E98-D088-4D41-9502D8F51816}"/>
                </a:ext>
              </a:extLst>
            </p:cNvPr>
            <p:cNvSpPr>
              <a:spLocks/>
            </p:cNvSpPr>
            <p:nvPr/>
          </p:nvSpPr>
          <p:spPr bwMode="auto">
            <a:xfrm>
              <a:off x="2876" y="3301"/>
              <a:ext cx="91" cy="29"/>
            </a:xfrm>
            <a:custGeom>
              <a:avLst/>
              <a:gdLst>
                <a:gd name="T0" fmla="*/ 0 w 183"/>
                <a:gd name="T1" fmla="*/ 2 h 59"/>
                <a:gd name="T2" fmla="*/ 11 w 183"/>
                <a:gd name="T3" fmla="*/ 3 h 59"/>
                <a:gd name="T4" fmla="*/ 4 w 183"/>
                <a:gd name="T5" fmla="*/ 0 h 59"/>
                <a:gd name="T6" fmla="*/ 0 w 183"/>
                <a:gd name="T7" fmla="*/ 2 h 59"/>
                <a:gd name="T8" fmla="*/ 0 w 183"/>
                <a:gd name="T9" fmla="*/ 2 h 59"/>
                <a:gd name="T10" fmla="*/ 0 60000 65536"/>
                <a:gd name="T11" fmla="*/ 0 60000 65536"/>
                <a:gd name="T12" fmla="*/ 0 60000 65536"/>
                <a:gd name="T13" fmla="*/ 0 60000 65536"/>
                <a:gd name="T14" fmla="*/ 0 60000 65536"/>
                <a:gd name="T15" fmla="*/ 0 w 183"/>
                <a:gd name="T16" fmla="*/ 0 h 59"/>
                <a:gd name="T17" fmla="*/ 183 w 183"/>
                <a:gd name="T18" fmla="*/ 59 h 59"/>
              </a:gdLst>
              <a:ahLst/>
              <a:cxnLst>
                <a:cxn ang="T10">
                  <a:pos x="T0" y="T1"/>
                </a:cxn>
                <a:cxn ang="T11">
                  <a:pos x="T2" y="T3"/>
                </a:cxn>
                <a:cxn ang="T12">
                  <a:pos x="T4" y="T5"/>
                </a:cxn>
                <a:cxn ang="T13">
                  <a:pos x="T6" y="T7"/>
                </a:cxn>
                <a:cxn ang="T14">
                  <a:pos x="T8" y="T9"/>
                </a:cxn>
              </a:cxnLst>
              <a:rect l="T15" t="T16" r="T17" b="T18"/>
              <a:pathLst>
                <a:path w="183" h="59">
                  <a:moveTo>
                    <a:pt x="0" y="43"/>
                  </a:moveTo>
                  <a:lnTo>
                    <a:pt x="183" y="59"/>
                  </a:lnTo>
                  <a:lnTo>
                    <a:pt x="69" y="0"/>
                  </a:lnTo>
                  <a:lnTo>
                    <a:pt x="0"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21" name="Freeform 102">
              <a:extLst>
                <a:ext uri="{FF2B5EF4-FFF2-40B4-BE49-F238E27FC236}">
                  <a16:creationId xmlns:a16="http://schemas.microsoft.com/office/drawing/2014/main" id="{94FA32D3-4CA0-BCA5-59EE-14367BC70963}"/>
                </a:ext>
              </a:extLst>
            </p:cNvPr>
            <p:cNvSpPr>
              <a:spLocks/>
            </p:cNvSpPr>
            <p:nvPr/>
          </p:nvSpPr>
          <p:spPr bwMode="auto">
            <a:xfrm>
              <a:off x="2766" y="3039"/>
              <a:ext cx="258" cy="208"/>
            </a:xfrm>
            <a:custGeom>
              <a:avLst/>
              <a:gdLst>
                <a:gd name="T0" fmla="*/ 32 w 517"/>
                <a:gd name="T1" fmla="*/ 8 h 414"/>
                <a:gd name="T2" fmla="*/ 27 w 517"/>
                <a:gd name="T3" fmla="*/ 0 h 414"/>
                <a:gd name="T4" fmla="*/ 8 w 517"/>
                <a:gd name="T5" fmla="*/ 0 h 414"/>
                <a:gd name="T6" fmla="*/ 0 w 517"/>
                <a:gd name="T7" fmla="*/ 15 h 414"/>
                <a:gd name="T8" fmla="*/ 1 w 517"/>
                <a:gd name="T9" fmla="*/ 22 h 414"/>
                <a:gd name="T10" fmla="*/ 7 w 517"/>
                <a:gd name="T11" fmla="*/ 18 h 414"/>
                <a:gd name="T12" fmla="*/ 11 w 517"/>
                <a:gd name="T13" fmla="*/ 27 h 414"/>
                <a:gd name="T14" fmla="*/ 9 w 517"/>
                <a:gd name="T15" fmla="*/ 12 h 414"/>
                <a:gd name="T16" fmla="*/ 15 w 517"/>
                <a:gd name="T17" fmla="*/ 4 h 414"/>
                <a:gd name="T18" fmla="*/ 25 w 517"/>
                <a:gd name="T19" fmla="*/ 8 h 414"/>
                <a:gd name="T20" fmla="*/ 32 w 517"/>
                <a:gd name="T21" fmla="*/ 10 h 414"/>
                <a:gd name="T22" fmla="*/ 32 w 517"/>
                <a:gd name="T23" fmla="*/ 8 h 414"/>
                <a:gd name="T24" fmla="*/ 32 w 517"/>
                <a:gd name="T25" fmla="*/ 8 h 41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17"/>
                <a:gd name="T40" fmla="*/ 0 h 414"/>
                <a:gd name="T41" fmla="*/ 517 w 517"/>
                <a:gd name="T42" fmla="*/ 414 h 41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17" h="414">
                  <a:moveTo>
                    <a:pt x="517" y="120"/>
                  </a:moveTo>
                  <a:lnTo>
                    <a:pt x="437" y="0"/>
                  </a:lnTo>
                  <a:lnTo>
                    <a:pt x="137" y="0"/>
                  </a:lnTo>
                  <a:lnTo>
                    <a:pt x="0" y="232"/>
                  </a:lnTo>
                  <a:lnTo>
                    <a:pt x="28" y="336"/>
                  </a:lnTo>
                  <a:lnTo>
                    <a:pt x="118" y="281"/>
                  </a:lnTo>
                  <a:lnTo>
                    <a:pt x="177" y="414"/>
                  </a:lnTo>
                  <a:lnTo>
                    <a:pt x="152" y="182"/>
                  </a:lnTo>
                  <a:lnTo>
                    <a:pt x="255" y="55"/>
                  </a:lnTo>
                  <a:lnTo>
                    <a:pt x="403" y="114"/>
                  </a:lnTo>
                  <a:lnTo>
                    <a:pt x="517" y="148"/>
                  </a:lnTo>
                  <a:lnTo>
                    <a:pt x="517"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22" name="Freeform 103">
              <a:extLst>
                <a:ext uri="{FF2B5EF4-FFF2-40B4-BE49-F238E27FC236}">
                  <a16:creationId xmlns:a16="http://schemas.microsoft.com/office/drawing/2014/main" id="{6C56A66F-AAED-75D9-BE5E-3BDB2A1EFAED}"/>
                </a:ext>
              </a:extLst>
            </p:cNvPr>
            <p:cNvSpPr>
              <a:spLocks/>
            </p:cNvSpPr>
            <p:nvPr/>
          </p:nvSpPr>
          <p:spPr bwMode="auto">
            <a:xfrm>
              <a:off x="2291" y="3488"/>
              <a:ext cx="1191" cy="268"/>
            </a:xfrm>
            <a:custGeom>
              <a:avLst/>
              <a:gdLst>
                <a:gd name="T0" fmla="*/ 0 w 2382"/>
                <a:gd name="T1" fmla="*/ 10 h 536"/>
                <a:gd name="T2" fmla="*/ 49 w 2382"/>
                <a:gd name="T3" fmla="*/ 19 h 536"/>
                <a:gd name="T4" fmla="*/ 84 w 2382"/>
                <a:gd name="T5" fmla="*/ 27 h 536"/>
                <a:gd name="T6" fmla="*/ 113 w 2382"/>
                <a:gd name="T7" fmla="*/ 34 h 536"/>
                <a:gd name="T8" fmla="*/ 149 w 2382"/>
                <a:gd name="T9" fmla="*/ 6 h 536"/>
                <a:gd name="T10" fmla="*/ 98 w 2382"/>
                <a:gd name="T11" fmla="*/ 3 h 536"/>
                <a:gd name="T12" fmla="*/ 55 w 2382"/>
                <a:gd name="T13" fmla="*/ 0 h 536"/>
                <a:gd name="T14" fmla="*/ 34 w 2382"/>
                <a:gd name="T15" fmla="*/ 11 h 536"/>
                <a:gd name="T16" fmla="*/ 0 w 2382"/>
                <a:gd name="T17" fmla="*/ 10 h 536"/>
                <a:gd name="T18" fmla="*/ 0 w 2382"/>
                <a:gd name="T19" fmla="*/ 10 h 5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82"/>
                <a:gd name="T31" fmla="*/ 0 h 536"/>
                <a:gd name="T32" fmla="*/ 2382 w 2382"/>
                <a:gd name="T33" fmla="*/ 536 h 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82" h="536">
                  <a:moveTo>
                    <a:pt x="0" y="162"/>
                  </a:moveTo>
                  <a:lnTo>
                    <a:pt x="793" y="310"/>
                  </a:lnTo>
                  <a:lnTo>
                    <a:pt x="1348" y="443"/>
                  </a:lnTo>
                  <a:lnTo>
                    <a:pt x="1821" y="536"/>
                  </a:lnTo>
                  <a:lnTo>
                    <a:pt x="2382" y="103"/>
                  </a:lnTo>
                  <a:lnTo>
                    <a:pt x="1574" y="50"/>
                  </a:lnTo>
                  <a:lnTo>
                    <a:pt x="880" y="0"/>
                  </a:lnTo>
                  <a:lnTo>
                    <a:pt x="533" y="177"/>
                  </a:lnTo>
                  <a:lnTo>
                    <a:pt x="0" y="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23" name="Freeform 104">
              <a:extLst>
                <a:ext uri="{FF2B5EF4-FFF2-40B4-BE49-F238E27FC236}">
                  <a16:creationId xmlns:a16="http://schemas.microsoft.com/office/drawing/2014/main" id="{DA3D2071-04AE-8801-7739-A63C25968396}"/>
                </a:ext>
              </a:extLst>
            </p:cNvPr>
            <p:cNvSpPr>
              <a:spLocks/>
            </p:cNvSpPr>
            <p:nvPr/>
          </p:nvSpPr>
          <p:spPr bwMode="auto">
            <a:xfrm>
              <a:off x="1097" y="2523"/>
              <a:ext cx="127" cy="302"/>
            </a:xfrm>
            <a:custGeom>
              <a:avLst/>
              <a:gdLst>
                <a:gd name="T0" fmla="*/ 9 w 254"/>
                <a:gd name="T1" fmla="*/ 0 h 603"/>
                <a:gd name="T2" fmla="*/ 0 w 254"/>
                <a:gd name="T3" fmla="*/ 7 h 603"/>
                <a:gd name="T4" fmla="*/ 3 w 254"/>
                <a:gd name="T5" fmla="*/ 21 h 603"/>
                <a:gd name="T6" fmla="*/ 16 w 254"/>
                <a:gd name="T7" fmla="*/ 38 h 603"/>
                <a:gd name="T8" fmla="*/ 4 w 254"/>
                <a:gd name="T9" fmla="*/ 9 h 603"/>
                <a:gd name="T10" fmla="*/ 9 w 254"/>
                <a:gd name="T11" fmla="*/ 0 h 603"/>
                <a:gd name="T12" fmla="*/ 9 w 254"/>
                <a:gd name="T13" fmla="*/ 0 h 603"/>
                <a:gd name="T14" fmla="*/ 0 60000 65536"/>
                <a:gd name="T15" fmla="*/ 0 60000 65536"/>
                <a:gd name="T16" fmla="*/ 0 60000 65536"/>
                <a:gd name="T17" fmla="*/ 0 60000 65536"/>
                <a:gd name="T18" fmla="*/ 0 60000 65536"/>
                <a:gd name="T19" fmla="*/ 0 60000 65536"/>
                <a:gd name="T20" fmla="*/ 0 60000 65536"/>
                <a:gd name="T21" fmla="*/ 0 w 254"/>
                <a:gd name="T22" fmla="*/ 0 h 603"/>
                <a:gd name="T23" fmla="*/ 254 w 254"/>
                <a:gd name="T24" fmla="*/ 603 h 6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4" h="603">
                  <a:moveTo>
                    <a:pt x="131" y="0"/>
                  </a:moveTo>
                  <a:lnTo>
                    <a:pt x="0" y="103"/>
                  </a:lnTo>
                  <a:lnTo>
                    <a:pt x="34" y="329"/>
                  </a:lnTo>
                  <a:lnTo>
                    <a:pt x="254" y="603"/>
                  </a:lnTo>
                  <a:lnTo>
                    <a:pt x="55" y="137"/>
                  </a:lnTo>
                  <a:lnTo>
                    <a:pt x="1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24" name="Freeform 105">
              <a:extLst>
                <a:ext uri="{FF2B5EF4-FFF2-40B4-BE49-F238E27FC236}">
                  <a16:creationId xmlns:a16="http://schemas.microsoft.com/office/drawing/2014/main" id="{0D533681-B94C-944C-8270-1A6B286E4222}"/>
                </a:ext>
              </a:extLst>
            </p:cNvPr>
            <p:cNvSpPr>
              <a:spLocks/>
            </p:cNvSpPr>
            <p:nvPr/>
          </p:nvSpPr>
          <p:spPr bwMode="auto">
            <a:xfrm>
              <a:off x="682" y="2581"/>
              <a:ext cx="820" cy="1085"/>
            </a:xfrm>
            <a:custGeom>
              <a:avLst/>
              <a:gdLst>
                <a:gd name="T0" fmla="*/ 52 w 1639"/>
                <a:gd name="T1" fmla="*/ 0 h 2170"/>
                <a:gd name="T2" fmla="*/ 20 w 1639"/>
                <a:gd name="T3" fmla="*/ 11 h 2170"/>
                <a:gd name="T4" fmla="*/ 6 w 1639"/>
                <a:gd name="T5" fmla="*/ 42 h 2170"/>
                <a:gd name="T6" fmla="*/ 0 w 1639"/>
                <a:gd name="T7" fmla="*/ 107 h 2170"/>
                <a:gd name="T8" fmla="*/ 10 w 1639"/>
                <a:gd name="T9" fmla="*/ 131 h 2170"/>
                <a:gd name="T10" fmla="*/ 69 w 1639"/>
                <a:gd name="T11" fmla="*/ 136 h 2170"/>
                <a:gd name="T12" fmla="*/ 88 w 1639"/>
                <a:gd name="T13" fmla="*/ 132 h 2170"/>
                <a:gd name="T14" fmla="*/ 100 w 1639"/>
                <a:gd name="T15" fmla="*/ 131 h 2170"/>
                <a:gd name="T16" fmla="*/ 103 w 1639"/>
                <a:gd name="T17" fmla="*/ 123 h 2170"/>
                <a:gd name="T18" fmla="*/ 99 w 1639"/>
                <a:gd name="T19" fmla="*/ 122 h 2170"/>
                <a:gd name="T20" fmla="*/ 99 w 1639"/>
                <a:gd name="T21" fmla="*/ 127 h 2170"/>
                <a:gd name="T22" fmla="*/ 90 w 1639"/>
                <a:gd name="T23" fmla="*/ 127 h 2170"/>
                <a:gd name="T24" fmla="*/ 88 w 1639"/>
                <a:gd name="T25" fmla="*/ 116 h 2170"/>
                <a:gd name="T26" fmla="*/ 85 w 1639"/>
                <a:gd name="T27" fmla="*/ 121 h 2170"/>
                <a:gd name="T28" fmla="*/ 58 w 1639"/>
                <a:gd name="T29" fmla="*/ 119 h 2170"/>
                <a:gd name="T30" fmla="*/ 84 w 1639"/>
                <a:gd name="T31" fmla="*/ 126 h 2170"/>
                <a:gd name="T32" fmla="*/ 69 w 1639"/>
                <a:gd name="T33" fmla="*/ 131 h 2170"/>
                <a:gd name="T34" fmla="*/ 25 w 1639"/>
                <a:gd name="T35" fmla="*/ 124 h 2170"/>
                <a:gd name="T36" fmla="*/ 39 w 1639"/>
                <a:gd name="T37" fmla="*/ 109 h 2170"/>
                <a:gd name="T38" fmla="*/ 63 w 1639"/>
                <a:gd name="T39" fmla="*/ 103 h 2170"/>
                <a:gd name="T40" fmla="*/ 45 w 1639"/>
                <a:gd name="T41" fmla="*/ 99 h 2170"/>
                <a:gd name="T42" fmla="*/ 16 w 1639"/>
                <a:gd name="T43" fmla="*/ 106 h 2170"/>
                <a:gd name="T44" fmla="*/ 24 w 1639"/>
                <a:gd name="T45" fmla="*/ 83 h 2170"/>
                <a:gd name="T46" fmla="*/ 12 w 1639"/>
                <a:gd name="T47" fmla="*/ 59 h 2170"/>
                <a:gd name="T48" fmla="*/ 12 w 1639"/>
                <a:gd name="T49" fmla="*/ 43 h 2170"/>
                <a:gd name="T50" fmla="*/ 30 w 1639"/>
                <a:gd name="T51" fmla="*/ 51 h 2170"/>
                <a:gd name="T52" fmla="*/ 20 w 1639"/>
                <a:gd name="T53" fmla="*/ 18 h 2170"/>
                <a:gd name="T54" fmla="*/ 55 w 1639"/>
                <a:gd name="T55" fmla="*/ 2 h 2170"/>
                <a:gd name="T56" fmla="*/ 52 w 1639"/>
                <a:gd name="T57" fmla="*/ 0 h 2170"/>
                <a:gd name="T58" fmla="*/ 52 w 1639"/>
                <a:gd name="T59" fmla="*/ 0 h 217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39"/>
                <a:gd name="T91" fmla="*/ 0 h 2170"/>
                <a:gd name="T92" fmla="*/ 1639 w 1639"/>
                <a:gd name="T93" fmla="*/ 2170 h 217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39" h="2170">
                  <a:moveTo>
                    <a:pt x="829" y="0"/>
                  </a:moveTo>
                  <a:lnTo>
                    <a:pt x="315" y="179"/>
                  </a:lnTo>
                  <a:lnTo>
                    <a:pt x="89" y="687"/>
                  </a:lnTo>
                  <a:lnTo>
                    <a:pt x="0" y="1723"/>
                  </a:lnTo>
                  <a:lnTo>
                    <a:pt x="150" y="2088"/>
                  </a:lnTo>
                  <a:lnTo>
                    <a:pt x="1097" y="2170"/>
                  </a:lnTo>
                  <a:lnTo>
                    <a:pt x="1405" y="2107"/>
                  </a:lnTo>
                  <a:lnTo>
                    <a:pt x="1597" y="2088"/>
                  </a:lnTo>
                  <a:lnTo>
                    <a:pt x="1639" y="1970"/>
                  </a:lnTo>
                  <a:lnTo>
                    <a:pt x="1576" y="1964"/>
                  </a:lnTo>
                  <a:lnTo>
                    <a:pt x="1576" y="2039"/>
                  </a:lnTo>
                  <a:lnTo>
                    <a:pt x="1439" y="2046"/>
                  </a:lnTo>
                  <a:lnTo>
                    <a:pt x="1399" y="1867"/>
                  </a:lnTo>
                  <a:lnTo>
                    <a:pt x="1357" y="1949"/>
                  </a:lnTo>
                  <a:lnTo>
                    <a:pt x="926" y="1909"/>
                  </a:lnTo>
                  <a:lnTo>
                    <a:pt x="1329" y="2020"/>
                  </a:lnTo>
                  <a:lnTo>
                    <a:pt x="1089" y="2088"/>
                  </a:lnTo>
                  <a:lnTo>
                    <a:pt x="397" y="1991"/>
                  </a:lnTo>
                  <a:lnTo>
                    <a:pt x="623" y="1744"/>
                  </a:lnTo>
                  <a:lnTo>
                    <a:pt x="994" y="1649"/>
                  </a:lnTo>
                  <a:lnTo>
                    <a:pt x="713" y="1594"/>
                  </a:lnTo>
                  <a:lnTo>
                    <a:pt x="247" y="1704"/>
                  </a:lnTo>
                  <a:lnTo>
                    <a:pt x="384" y="1333"/>
                  </a:lnTo>
                  <a:lnTo>
                    <a:pt x="184" y="955"/>
                  </a:lnTo>
                  <a:lnTo>
                    <a:pt x="184" y="694"/>
                  </a:lnTo>
                  <a:lnTo>
                    <a:pt x="479" y="824"/>
                  </a:lnTo>
                  <a:lnTo>
                    <a:pt x="315" y="295"/>
                  </a:lnTo>
                  <a:lnTo>
                    <a:pt x="871" y="35"/>
                  </a:lnTo>
                  <a:lnTo>
                    <a:pt x="8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25" name="Freeform 106">
              <a:extLst>
                <a:ext uri="{FF2B5EF4-FFF2-40B4-BE49-F238E27FC236}">
                  <a16:creationId xmlns:a16="http://schemas.microsoft.com/office/drawing/2014/main" id="{8F4A2D59-32A7-2711-420D-7CDE30678889}"/>
                </a:ext>
              </a:extLst>
            </p:cNvPr>
            <p:cNvSpPr>
              <a:spLocks/>
            </p:cNvSpPr>
            <p:nvPr/>
          </p:nvSpPr>
          <p:spPr bwMode="auto">
            <a:xfrm>
              <a:off x="813" y="3216"/>
              <a:ext cx="277" cy="179"/>
            </a:xfrm>
            <a:custGeom>
              <a:avLst/>
              <a:gdLst>
                <a:gd name="T0" fmla="*/ 34 w 555"/>
                <a:gd name="T1" fmla="*/ 22 h 358"/>
                <a:gd name="T2" fmla="*/ 32 w 555"/>
                <a:gd name="T3" fmla="*/ 12 h 358"/>
                <a:gd name="T4" fmla="*/ 0 w 555"/>
                <a:gd name="T5" fmla="*/ 0 h 358"/>
                <a:gd name="T6" fmla="*/ 25 w 555"/>
                <a:gd name="T7" fmla="*/ 17 h 358"/>
                <a:gd name="T8" fmla="*/ 27 w 555"/>
                <a:gd name="T9" fmla="*/ 22 h 358"/>
                <a:gd name="T10" fmla="*/ 34 w 555"/>
                <a:gd name="T11" fmla="*/ 22 h 358"/>
                <a:gd name="T12" fmla="*/ 34 w 555"/>
                <a:gd name="T13" fmla="*/ 22 h 358"/>
                <a:gd name="T14" fmla="*/ 0 60000 65536"/>
                <a:gd name="T15" fmla="*/ 0 60000 65536"/>
                <a:gd name="T16" fmla="*/ 0 60000 65536"/>
                <a:gd name="T17" fmla="*/ 0 60000 65536"/>
                <a:gd name="T18" fmla="*/ 0 60000 65536"/>
                <a:gd name="T19" fmla="*/ 0 60000 65536"/>
                <a:gd name="T20" fmla="*/ 0 60000 65536"/>
                <a:gd name="T21" fmla="*/ 0 w 555"/>
                <a:gd name="T22" fmla="*/ 0 h 358"/>
                <a:gd name="T23" fmla="*/ 555 w 555"/>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55" h="358">
                  <a:moveTo>
                    <a:pt x="555" y="358"/>
                  </a:moveTo>
                  <a:lnTo>
                    <a:pt x="521" y="200"/>
                  </a:lnTo>
                  <a:lnTo>
                    <a:pt x="0" y="0"/>
                  </a:lnTo>
                  <a:lnTo>
                    <a:pt x="411" y="261"/>
                  </a:lnTo>
                  <a:lnTo>
                    <a:pt x="445" y="345"/>
                  </a:lnTo>
                  <a:lnTo>
                    <a:pt x="555" y="3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26" name="Freeform 107">
              <a:extLst>
                <a:ext uri="{FF2B5EF4-FFF2-40B4-BE49-F238E27FC236}">
                  <a16:creationId xmlns:a16="http://schemas.microsoft.com/office/drawing/2014/main" id="{E5C5F0AD-6B70-3A73-AF77-00C95EDB3473}"/>
                </a:ext>
              </a:extLst>
            </p:cNvPr>
            <p:cNvSpPr>
              <a:spLocks/>
            </p:cNvSpPr>
            <p:nvPr/>
          </p:nvSpPr>
          <p:spPr bwMode="auto">
            <a:xfrm>
              <a:off x="943" y="2811"/>
              <a:ext cx="168" cy="501"/>
            </a:xfrm>
            <a:custGeom>
              <a:avLst/>
              <a:gdLst>
                <a:gd name="T0" fmla="*/ 12 w 336"/>
                <a:gd name="T1" fmla="*/ 63 h 1002"/>
                <a:gd name="T2" fmla="*/ 21 w 336"/>
                <a:gd name="T3" fmla="*/ 37 h 1002"/>
                <a:gd name="T4" fmla="*/ 11 w 336"/>
                <a:gd name="T5" fmla="*/ 12 h 1002"/>
                <a:gd name="T6" fmla="*/ 0 w 336"/>
                <a:gd name="T7" fmla="*/ 0 h 1002"/>
                <a:gd name="T8" fmla="*/ 17 w 336"/>
                <a:gd name="T9" fmla="*/ 35 h 1002"/>
                <a:gd name="T10" fmla="*/ 6 w 336"/>
                <a:gd name="T11" fmla="*/ 62 h 1002"/>
                <a:gd name="T12" fmla="*/ 12 w 336"/>
                <a:gd name="T13" fmla="*/ 63 h 1002"/>
                <a:gd name="T14" fmla="*/ 12 w 336"/>
                <a:gd name="T15" fmla="*/ 63 h 1002"/>
                <a:gd name="T16" fmla="*/ 0 60000 65536"/>
                <a:gd name="T17" fmla="*/ 0 60000 65536"/>
                <a:gd name="T18" fmla="*/ 0 60000 65536"/>
                <a:gd name="T19" fmla="*/ 0 60000 65536"/>
                <a:gd name="T20" fmla="*/ 0 60000 65536"/>
                <a:gd name="T21" fmla="*/ 0 60000 65536"/>
                <a:gd name="T22" fmla="*/ 0 60000 65536"/>
                <a:gd name="T23" fmla="*/ 0 60000 65536"/>
                <a:gd name="T24" fmla="*/ 0 w 336"/>
                <a:gd name="T25" fmla="*/ 0 h 1002"/>
                <a:gd name="T26" fmla="*/ 336 w 336"/>
                <a:gd name="T27" fmla="*/ 1002 h 100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36" h="1002">
                  <a:moveTo>
                    <a:pt x="197" y="1002"/>
                  </a:moveTo>
                  <a:lnTo>
                    <a:pt x="336" y="577"/>
                  </a:lnTo>
                  <a:lnTo>
                    <a:pt x="184" y="185"/>
                  </a:lnTo>
                  <a:lnTo>
                    <a:pt x="0" y="0"/>
                  </a:lnTo>
                  <a:lnTo>
                    <a:pt x="266" y="558"/>
                  </a:lnTo>
                  <a:lnTo>
                    <a:pt x="102" y="982"/>
                  </a:lnTo>
                  <a:lnTo>
                    <a:pt x="197" y="10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27" name="Freeform 108">
              <a:extLst>
                <a:ext uri="{FF2B5EF4-FFF2-40B4-BE49-F238E27FC236}">
                  <a16:creationId xmlns:a16="http://schemas.microsoft.com/office/drawing/2014/main" id="{2D2D8B2B-BD01-F1D9-F62D-2A38DD246BE9}"/>
                </a:ext>
              </a:extLst>
            </p:cNvPr>
            <p:cNvSpPr>
              <a:spLocks/>
            </p:cNvSpPr>
            <p:nvPr/>
          </p:nvSpPr>
          <p:spPr bwMode="auto">
            <a:xfrm>
              <a:off x="1207" y="3398"/>
              <a:ext cx="270" cy="38"/>
            </a:xfrm>
            <a:custGeom>
              <a:avLst/>
              <a:gdLst>
                <a:gd name="T0" fmla="*/ 34 w 540"/>
                <a:gd name="T1" fmla="*/ 0 h 76"/>
                <a:gd name="T2" fmla="*/ 17 w 540"/>
                <a:gd name="T3" fmla="*/ 1 h 76"/>
                <a:gd name="T4" fmla="*/ 0 w 540"/>
                <a:gd name="T5" fmla="*/ 1 h 76"/>
                <a:gd name="T6" fmla="*/ 20 w 540"/>
                <a:gd name="T7" fmla="*/ 5 h 76"/>
                <a:gd name="T8" fmla="*/ 34 w 540"/>
                <a:gd name="T9" fmla="*/ 0 h 76"/>
                <a:gd name="T10" fmla="*/ 34 w 540"/>
                <a:gd name="T11" fmla="*/ 0 h 76"/>
                <a:gd name="T12" fmla="*/ 0 60000 65536"/>
                <a:gd name="T13" fmla="*/ 0 60000 65536"/>
                <a:gd name="T14" fmla="*/ 0 60000 65536"/>
                <a:gd name="T15" fmla="*/ 0 60000 65536"/>
                <a:gd name="T16" fmla="*/ 0 60000 65536"/>
                <a:gd name="T17" fmla="*/ 0 60000 65536"/>
                <a:gd name="T18" fmla="*/ 0 w 540"/>
                <a:gd name="T19" fmla="*/ 0 h 76"/>
                <a:gd name="T20" fmla="*/ 540 w 540"/>
                <a:gd name="T21" fmla="*/ 76 h 76"/>
              </a:gdLst>
              <a:ahLst/>
              <a:cxnLst>
                <a:cxn ang="T12">
                  <a:pos x="T0" y="T1"/>
                </a:cxn>
                <a:cxn ang="T13">
                  <a:pos x="T2" y="T3"/>
                </a:cxn>
                <a:cxn ang="T14">
                  <a:pos x="T4" y="T5"/>
                </a:cxn>
                <a:cxn ang="T15">
                  <a:pos x="T6" y="T7"/>
                </a:cxn>
                <a:cxn ang="T16">
                  <a:pos x="T8" y="T9"/>
                </a:cxn>
                <a:cxn ang="T17">
                  <a:pos x="T10" y="T11"/>
                </a:cxn>
              </a:cxnLst>
              <a:rect l="T18" t="T19" r="T20" b="T21"/>
              <a:pathLst>
                <a:path w="540" h="76">
                  <a:moveTo>
                    <a:pt x="540" y="0"/>
                  </a:moveTo>
                  <a:lnTo>
                    <a:pt x="280" y="15"/>
                  </a:lnTo>
                  <a:lnTo>
                    <a:pt x="0" y="15"/>
                  </a:lnTo>
                  <a:lnTo>
                    <a:pt x="335" y="76"/>
                  </a:lnTo>
                  <a:lnTo>
                    <a:pt x="5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28" name="Freeform 109">
              <a:extLst>
                <a:ext uri="{FF2B5EF4-FFF2-40B4-BE49-F238E27FC236}">
                  <a16:creationId xmlns:a16="http://schemas.microsoft.com/office/drawing/2014/main" id="{37579470-8076-52CB-CC1A-4F2F72ED9ED9}"/>
                </a:ext>
              </a:extLst>
            </p:cNvPr>
            <p:cNvSpPr>
              <a:spLocks/>
            </p:cNvSpPr>
            <p:nvPr/>
          </p:nvSpPr>
          <p:spPr bwMode="auto">
            <a:xfrm>
              <a:off x="1193" y="2530"/>
              <a:ext cx="168" cy="237"/>
            </a:xfrm>
            <a:custGeom>
              <a:avLst/>
              <a:gdLst>
                <a:gd name="T0" fmla="*/ 0 w 336"/>
                <a:gd name="T1" fmla="*/ 0 h 473"/>
                <a:gd name="T2" fmla="*/ 1 w 336"/>
                <a:gd name="T3" fmla="*/ 9 h 473"/>
                <a:gd name="T4" fmla="*/ 21 w 336"/>
                <a:gd name="T5" fmla="*/ 30 h 473"/>
                <a:gd name="T6" fmla="*/ 3 w 336"/>
                <a:gd name="T7" fmla="*/ 7 h 473"/>
                <a:gd name="T8" fmla="*/ 0 w 336"/>
                <a:gd name="T9" fmla="*/ 0 h 473"/>
                <a:gd name="T10" fmla="*/ 0 w 336"/>
                <a:gd name="T11" fmla="*/ 0 h 473"/>
                <a:gd name="T12" fmla="*/ 0 60000 65536"/>
                <a:gd name="T13" fmla="*/ 0 60000 65536"/>
                <a:gd name="T14" fmla="*/ 0 60000 65536"/>
                <a:gd name="T15" fmla="*/ 0 60000 65536"/>
                <a:gd name="T16" fmla="*/ 0 60000 65536"/>
                <a:gd name="T17" fmla="*/ 0 60000 65536"/>
                <a:gd name="T18" fmla="*/ 0 w 336"/>
                <a:gd name="T19" fmla="*/ 0 h 473"/>
                <a:gd name="T20" fmla="*/ 336 w 336"/>
                <a:gd name="T21" fmla="*/ 473 h 473"/>
              </a:gdLst>
              <a:ahLst/>
              <a:cxnLst>
                <a:cxn ang="T12">
                  <a:pos x="T0" y="T1"/>
                </a:cxn>
                <a:cxn ang="T13">
                  <a:pos x="T2" y="T3"/>
                </a:cxn>
                <a:cxn ang="T14">
                  <a:pos x="T4" y="T5"/>
                </a:cxn>
                <a:cxn ang="T15">
                  <a:pos x="T6" y="T7"/>
                </a:cxn>
                <a:cxn ang="T16">
                  <a:pos x="T8" y="T9"/>
                </a:cxn>
                <a:cxn ang="T17">
                  <a:pos x="T10" y="T11"/>
                </a:cxn>
              </a:cxnLst>
              <a:rect l="T18" t="T19" r="T20" b="T21"/>
              <a:pathLst>
                <a:path w="336" h="473">
                  <a:moveTo>
                    <a:pt x="0" y="0"/>
                  </a:moveTo>
                  <a:lnTo>
                    <a:pt x="13" y="137"/>
                  </a:lnTo>
                  <a:lnTo>
                    <a:pt x="336" y="473"/>
                  </a:lnTo>
                  <a:lnTo>
                    <a:pt x="47" y="11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29" name="Freeform 110">
              <a:extLst>
                <a:ext uri="{FF2B5EF4-FFF2-40B4-BE49-F238E27FC236}">
                  <a16:creationId xmlns:a16="http://schemas.microsoft.com/office/drawing/2014/main" id="{6F47C334-8F70-8074-65E6-08B73F0357D2}"/>
                </a:ext>
              </a:extLst>
            </p:cNvPr>
            <p:cNvSpPr>
              <a:spLocks/>
            </p:cNvSpPr>
            <p:nvPr/>
          </p:nvSpPr>
          <p:spPr bwMode="auto">
            <a:xfrm>
              <a:off x="1258" y="2767"/>
              <a:ext cx="161" cy="652"/>
            </a:xfrm>
            <a:custGeom>
              <a:avLst/>
              <a:gdLst>
                <a:gd name="T0" fmla="*/ 0 w 321"/>
                <a:gd name="T1" fmla="*/ 12 h 1304"/>
                <a:gd name="T2" fmla="*/ 15 w 321"/>
                <a:gd name="T3" fmla="*/ 0 h 1304"/>
                <a:gd name="T4" fmla="*/ 21 w 321"/>
                <a:gd name="T5" fmla="*/ 5 h 1304"/>
                <a:gd name="T6" fmla="*/ 21 w 321"/>
                <a:gd name="T7" fmla="*/ 10 h 1304"/>
                <a:gd name="T8" fmla="*/ 15 w 321"/>
                <a:gd name="T9" fmla="*/ 3 h 1304"/>
                <a:gd name="T10" fmla="*/ 10 w 321"/>
                <a:gd name="T11" fmla="*/ 6 h 1304"/>
                <a:gd name="T12" fmla="*/ 11 w 321"/>
                <a:gd name="T13" fmla="*/ 12 h 1304"/>
                <a:gd name="T14" fmla="*/ 9 w 321"/>
                <a:gd name="T15" fmla="*/ 20 h 1304"/>
                <a:gd name="T16" fmla="*/ 18 w 321"/>
                <a:gd name="T17" fmla="*/ 82 h 1304"/>
                <a:gd name="T18" fmla="*/ 14 w 321"/>
                <a:gd name="T19" fmla="*/ 82 h 1304"/>
                <a:gd name="T20" fmla="*/ 11 w 321"/>
                <a:gd name="T21" fmla="*/ 49 h 1304"/>
                <a:gd name="T22" fmla="*/ 10 w 321"/>
                <a:gd name="T23" fmla="*/ 81 h 1304"/>
                <a:gd name="T24" fmla="*/ 7 w 321"/>
                <a:gd name="T25" fmla="*/ 81 h 1304"/>
                <a:gd name="T26" fmla="*/ 8 w 321"/>
                <a:gd name="T27" fmla="*/ 43 h 1304"/>
                <a:gd name="T28" fmla="*/ 5 w 321"/>
                <a:gd name="T29" fmla="*/ 22 h 1304"/>
                <a:gd name="T30" fmla="*/ 8 w 321"/>
                <a:gd name="T31" fmla="*/ 12 h 1304"/>
                <a:gd name="T32" fmla="*/ 0 w 321"/>
                <a:gd name="T33" fmla="*/ 12 h 1304"/>
                <a:gd name="T34" fmla="*/ 0 w 321"/>
                <a:gd name="T35" fmla="*/ 12 h 13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21"/>
                <a:gd name="T55" fmla="*/ 0 h 1304"/>
                <a:gd name="T56" fmla="*/ 321 w 321"/>
                <a:gd name="T57" fmla="*/ 1304 h 130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21" h="1304">
                  <a:moveTo>
                    <a:pt x="0" y="205"/>
                  </a:moveTo>
                  <a:lnTo>
                    <a:pt x="239" y="0"/>
                  </a:lnTo>
                  <a:lnTo>
                    <a:pt x="321" y="69"/>
                  </a:lnTo>
                  <a:lnTo>
                    <a:pt x="321" y="150"/>
                  </a:lnTo>
                  <a:lnTo>
                    <a:pt x="232" y="48"/>
                  </a:lnTo>
                  <a:lnTo>
                    <a:pt x="158" y="103"/>
                  </a:lnTo>
                  <a:lnTo>
                    <a:pt x="171" y="205"/>
                  </a:lnTo>
                  <a:lnTo>
                    <a:pt x="137" y="323"/>
                  </a:lnTo>
                  <a:lnTo>
                    <a:pt x="274" y="1304"/>
                  </a:lnTo>
                  <a:lnTo>
                    <a:pt x="219" y="1304"/>
                  </a:lnTo>
                  <a:lnTo>
                    <a:pt x="171" y="797"/>
                  </a:lnTo>
                  <a:lnTo>
                    <a:pt x="158" y="1291"/>
                  </a:lnTo>
                  <a:lnTo>
                    <a:pt x="103" y="1291"/>
                  </a:lnTo>
                  <a:lnTo>
                    <a:pt x="123" y="700"/>
                  </a:lnTo>
                  <a:lnTo>
                    <a:pt x="68" y="358"/>
                  </a:lnTo>
                  <a:lnTo>
                    <a:pt x="123" y="205"/>
                  </a:lnTo>
                  <a:lnTo>
                    <a:pt x="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30" name="Freeform 111">
              <a:extLst>
                <a:ext uri="{FF2B5EF4-FFF2-40B4-BE49-F238E27FC236}">
                  <a16:creationId xmlns:a16="http://schemas.microsoft.com/office/drawing/2014/main" id="{4D799D16-78F8-BD1A-989A-656CD9C7215D}"/>
                </a:ext>
              </a:extLst>
            </p:cNvPr>
            <p:cNvSpPr>
              <a:spLocks/>
            </p:cNvSpPr>
            <p:nvPr/>
          </p:nvSpPr>
          <p:spPr bwMode="auto">
            <a:xfrm>
              <a:off x="1361" y="2805"/>
              <a:ext cx="284" cy="603"/>
            </a:xfrm>
            <a:custGeom>
              <a:avLst/>
              <a:gdLst>
                <a:gd name="T0" fmla="*/ 3 w 569"/>
                <a:gd name="T1" fmla="*/ 0 h 1208"/>
                <a:gd name="T2" fmla="*/ 0 w 569"/>
                <a:gd name="T3" fmla="*/ 8 h 1208"/>
                <a:gd name="T4" fmla="*/ 10 w 569"/>
                <a:gd name="T5" fmla="*/ 50 h 1208"/>
                <a:gd name="T6" fmla="*/ 10 w 569"/>
                <a:gd name="T7" fmla="*/ 75 h 1208"/>
                <a:gd name="T8" fmla="*/ 16 w 569"/>
                <a:gd name="T9" fmla="*/ 71 h 1208"/>
                <a:gd name="T10" fmla="*/ 28 w 569"/>
                <a:gd name="T11" fmla="*/ 75 h 1208"/>
                <a:gd name="T12" fmla="*/ 18 w 569"/>
                <a:gd name="T13" fmla="*/ 66 h 1208"/>
                <a:gd name="T14" fmla="*/ 20 w 569"/>
                <a:gd name="T15" fmla="*/ 58 h 1208"/>
                <a:gd name="T16" fmla="*/ 27 w 569"/>
                <a:gd name="T17" fmla="*/ 58 h 1208"/>
                <a:gd name="T18" fmla="*/ 25 w 569"/>
                <a:gd name="T19" fmla="*/ 53 h 1208"/>
                <a:gd name="T20" fmla="*/ 32 w 569"/>
                <a:gd name="T21" fmla="*/ 43 h 1208"/>
                <a:gd name="T22" fmla="*/ 35 w 569"/>
                <a:gd name="T23" fmla="*/ 33 h 1208"/>
                <a:gd name="T24" fmla="*/ 23 w 569"/>
                <a:gd name="T25" fmla="*/ 47 h 1208"/>
                <a:gd name="T26" fmla="*/ 24 w 569"/>
                <a:gd name="T27" fmla="*/ 36 h 1208"/>
                <a:gd name="T28" fmla="*/ 12 w 569"/>
                <a:gd name="T29" fmla="*/ 55 h 1208"/>
                <a:gd name="T30" fmla="*/ 10 w 569"/>
                <a:gd name="T31" fmla="*/ 41 h 1208"/>
                <a:gd name="T32" fmla="*/ 2 w 569"/>
                <a:gd name="T33" fmla="*/ 9 h 1208"/>
                <a:gd name="T34" fmla="*/ 3 w 569"/>
                <a:gd name="T35" fmla="*/ 0 h 1208"/>
                <a:gd name="T36" fmla="*/ 3 w 569"/>
                <a:gd name="T37" fmla="*/ 0 h 12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69"/>
                <a:gd name="T58" fmla="*/ 0 h 1208"/>
                <a:gd name="T59" fmla="*/ 569 w 569"/>
                <a:gd name="T60" fmla="*/ 1208 h 120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69" h="1208">
                  <a:moveTo>
                    <a:pt x="55" y="0"/>
                  </a:moveTo>
                  <a:lnTo>
                    <a:pt x="0" y="137"/>
                  </a:lnTo>
                  <a:lnTo>
                    <a:pt x="164" y="810"/>
                  </a:lnTo>
                  <a:lnTo>
                    <a:pt x="171" y="1202"/>
                  </a:lnTo>
                  <a:lnTo>
                    <a:pt x="268" y="1139"/>
                  </a:lnTo>
                  <a:lnTo>
                    <a:pt x="453" y="1208"/>
                  </a:lnTo>
                  <a:lnTo>
                    <a:pt x="302" y="1071"/>
                  </a:lnTo>
                  <a:lnTo>
                    <a:pt x="329" y="934"/>
                  </a:lnTo>
                  <a:lnTo>
                    <a:pt x="439" y="934"/>
                  </a:lnTo>
                  <a:lnTo>
                    <a:pt x="411" y="852"/>
                  </a:lnTo>
                  <a:lnTo>
                    <a:pt x="513" y="692"/>
                  </a:lnTo>
                  <a:lnTo>
                    <a:pt x="569" y="542"/>
                  </a:lnTo>
                  <a:lnTo>
                    <a:pt x="377" y="763"/>
                  </a:lnTo>
                  <a:lnTo>
                    <a:pt x="384" y="590"/>
                  </a:lnTo>
                  <a:lnTo>
                    <a:pt x="205" y="892"/>
                  </a:lnTo>
                  <a:lnTo>
                    <a:pt x="171" y="658"/>
                  </a:lnTo>
                  <a:lnTo>
                    <a:pt x="42" y="150"/>
                  </a:lnTo>
                  <a:lnTo>
                    <a:pt x="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31" name="Freeform 112">
              <a:extLst>
                <a:ext uri="{FF2B5EF4-FFF2-40B4-BE49-F238E27FC236}">
                  <a16:creationId xmlns:a16="http://schemas.microsoft.com/office/drawing/2014/main" id="{E77D357A-B72C-0EAB-5DB8-8247D6FA1DAA}"/>
                </a:ext>
              </a:extLst>
            </p:cNvPr>
            <p:cNvSpPr>
              <a:spLocks/>
            </p:cNvSpPr>
            <p:nvPr/>
          </p:nvSpPr>
          <p:spPr bwMode="auto">
            <a:xfrm>
              <a:off x="1467" y="3431"/>
              <a:ext cx="430" cy="174"/>
            </a:xfrm>
            <a:custGeom>
              <a:avLst/>
              <a:gdLst>
                <a:gd name="T0" fmla="*/ 2 w 861"/>
                <a:gd name="T1" fmla="*/ 20 h 348"/>
                <a:gd name="T2" fmla="*/ 20 w 861"/>
                <a:gd name="T3" fmla="*/ 12 h 348"/>
                <a:gd name="T4" fmla="*/ 33 w 861"/>
                <a:gd name="T5" fmla="*/ 12 h 348"/>
                <a:gd name="T6" fmla="*/ 50 w 861"/>
                <a:gd name="T7" fmla="*/ 11 h 348"/>
                <a:gd name="T8" fmla="*/ 53 w 861"/>
                <a:gd name="T9" fmla="*/ 5 h 348"/>
                <a:gd name="T10" fmla="*/ 53 w 861"/>
                <a:gd name="T11" fmla="*/ 0 h 348"/>
                <a:gd name="T12" fmla="*/ 52 w 861"/>
                <a:gd name="T13" fmla="*/ 5 h 348"/>
                <a:gd name="T14" fmla="*/ 42 w 861"/>
                <a:gd name="T15" fmla="*/ 6 h 348"/>
                <a:gd name="T16" fmla="*/ 50 w 861"/>
                <a:gd name="T17" fmla="*/ 7 h 348"/>
                <a:gd name="T18" fmla="*/ 47 w 861"/>
                <a:gd name="T19" fmla="*/ 11 h 348"/>
                <a:gd name="T20" fmla="*/ 38 w 861"/>
                <a:gd name="T21" fmla="*/ 11 h 348"/>
                <a:gd name="T22" fmla="*/ 22 w 861"/>
                <a:gd name="T23" fmla="*/ 10 h 348"/>
                <a:gd name="T24" fmla="*/ 0 w 861"/>
                <a:gd name="T25" fmla="*/ 14 h 348"/>
                <a:gd name="T26" fmla="*/ 0 w 861"/>
                <a:gd name="T27" fmla="*/ 22 h 348"/>
                <a:gd name="T28" fmla="*/ 2 w 861"/>
                <a:gd name="T29" fmla="*/ 20 h 348"/>
                <a:gd name="T30" fmla="*/ 2 w 861"/>
                <a:gd name="T31" fmla="*/ 20 h 34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61"/>
                <a:gd name="T49" fmla="*/ 0 h 348"/>
                <a:gd name="T50" fmla="*/ 861 w 861"/>
                <a:gd name="T51" fmla="*/ 348 h 34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61" h="348">
                  <a:moveTo>
                    <a:pt x="38" y="310"/>
                  </a:moveTo>
                  <a:lnTo>
                    <a:pt x="329" y="200"/>
                  </a:lnTo>
                  <a:lnTo>
                    <a:pt x="532" y="207"/>
                  </a:lnTo>
                  <a:lnTo>
                    <a:pt x="804" y="186"/>
                  </a:lnTo>
                  <a:lnTo>
                    <a:pt x="859" y="86"/>
                  </a:lnTo>
                  <a:lnTo>
                    <a:pt x="861" y="0"/>
                  </a:lnTo>
                  <a:lnTo>
                    <a:pt x="837" y="78"/>
                  </a:lnTo>
                  <a:lnTo>
                    <a:pt x="685" y="107"/>
                  </a:lnTo>
                  <a:lnTo>
                    <a:pt x="808" y="112"/>
                  </a:lnTo>
                  <a:lnTo>
                    <a:pt x="762" y="164"/>
                  </a:lnTo>
                  <a:lnTo>
                    <a:pt x="620" y="171"/>
                  </a:lnTo>
                  <a:lnTo>
                    <a:pt x="352" y="145"/>
                  </a:lnTo>
                  <a:lnTo>
                    <a:pt x="0" y="228"/>
                  </a:lnTo>
                  <a:lnTo>
                    <a:pt x="6" y="348"/>
                  </a:lnTo>
                  <a:lnTo>
                    <a:pt x="38" y="3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32" name="Freeform 113">
              <a:extLst>
                <a:ext uri="{FF2B5EF4-FFF2-40B4-BE49-F238E27FC236}">
                  <a16:creationId xmlns:a16="http://schemas.microsoft.com/office/drawing/2014/main" id="{41FA723E-5161-DB4A-A2B7-0FCEFA7FBD77}"/>
                </a:ext>
              </a:extLst>
            </p:cNvPr>
            <p:cNvSpPr>
              <a:spLocks/>
            </p:cNvSpPr>
            <p:nvPr/>
          </p:nvSpPr>
          <p:spPr bwMode="auto">
            <a:xfrm>
              <a:off x="1781" y="3358"/>
              <a:ext cx="151" cy="79"/>
            </a:xfrm>
            <a:custGeom>
              <a:avLst/>
              <a:gdLst>
                <a:gd name="T0" fmla="*/ 10 w 303"/>
                <a:gd name="T1" fmla="*/ 1 h 158"/>
                <a:gd name="T2" fmla="*/ 18 w 303"/>
                <a:gd name="T3" fmla="*/ 6 h 158"/>
                <a:gd name="T4" fmla="*/ 17 w 303"/>
                <a:gd name="T5" fmla="*/ 10 h 158"/>
                <a:gd name="T6" fmla="*/ 3 w 303"/>
                <a:gd name="T7" fmla="*/ 10 h 158"/>
                <a:gd name="T8" fmla="*/ 13 w 303"/>
                <a:gd name="T9" fmla="*/ 7 h 158"/>
                <a:gd name="T10" fmla="*/ 13 w 303"/>
                <a:gd name="T11" fmla="*/ 3 h 158"/>
                <a:gd name="T12" fmla="*/ 0 w 303"/>
                <a:gd name="T13" fmla="*/ 0 h 158"/>
                <a:gd name="T14" fmla="*/ 10 w 303"/>
                <a:gd name="T15" fmla="*/ 1 h 158"/>
                <a:gd name="T16" fmla="*/ 10 w 303"/>
                <a:gd name="T17" fmla="*/ 1 h 1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3"/>
                <a:gd name="T28" fmla="*/ 0 h 158"/>
                <a:gd name="T29" fmla="*/ 303 w 303"/>
                <a:gd name="T30" fmla="*/ 158 h 1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3" h="158">
                  <a:moveTo>
                    <a:pt x="172" y="13"/>
                  </a:moveTo>
                  <a:lnTo>
                    <a:pt x="303" y="106"/>
                  </a:lnTo>
                  <a:lnTo>
                    <a:pt x="284" y="158"/>
                  </a:lnTo>
                  <a:lnTo>
                    <a:pt x="50" y="146"/>
                  </a:lnTo>
                  <a:lnTo>
                    <a:pt x="213" y="112"/>
                  </a:lnTo>
                  <a:lnTo>
                    <a:pt x="213" y="51"/>
                  </a:lnTo>
                  <a:lnTo>
                    <a:pt x="0" y="0"/>
                  </a:lnTo>
                  <a:lnTo>
                    <a:pt x="172"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33" name="Freeform 114">
              <a:extLst>
                <a:ext uri="{FF2B5EF4-FFF2-40B4-BE49-F238E27FC236}">
                  <a16:creationId xmlns:a16="http://schemas.microsoft.com/office/drawing/2014/main" id="{AF4EDF3E-ADAF-9E76-8A51-06D4775EFE83}"/>
                </a:ext>
              </a:extLst>
            </p:cNvPr>
            <p:cNvSpPr>
              <a:spLocks/>
            </p:cNvSpPr>
            <p:nvPr/>
          </p:nvSpPr>
          <p:spPr bwMode="auto">
            <a:xfrm>
              <a:off x="1627" y="3274"/>
              <a:ext cx="91" cy="58"/>
            </a:xfrm>
            <a:custGeom>
              <a:avLst/>
              <a:gdLst>
                <a:gd name="T0" fmla="*/ 10 w 183"/>
                <a:gd name="T1" fmla="*/ 4 h 116"/>
                <a:gd name="T2" fmla="*/ 1 w 183"/>
                <a:gd name="T3" fmla="*/ 0 h 116"/>
                <a:gd name="T4" fmla="*/ 0 w 183"/>
                <a:gd name="T5" fmla="*/ 2 h 116"/>
                <a:gd name="T6" fmla="*/ 1 w 183"/>
                <a:gd name="T7" fmla="*/ 4 h 116"/>
                <a:gd name="T8" fmla="*/ 9 w 183"/>
                <a:gd name="T9" fmla="*/ 7 h 116"/>
                <a:gd name="T10" fmla="*/ 10 w 183"/>
                <a:gd name="T11" fmla="*/ 7 h 116"/>
                <a:gd name="T12" fmla="*/ 1 w 183"/>
                <a:gd name="T13" fmla="*/ 2 h 116"/>
                <a:gd name="T14" fmla="*/ 11 w 183"/>
                <a:gd name="T15" fmla="*/ 5 h 116"/>
                <a:gd name="T16" fmla="*/ 10 w 183"/>
                <a:gd name="T17" fmla="*/ 4 h 116"/>
                <a:gd name="T18" fmla="*/ 10 w 183"/>
                <a:gd name="T19" fmla="*/ 4 h 1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3"/>
                <a:gd name="T31" fmla="*/ 0 h 116"/>
                <a:gd name="T32" fmla="*/ 183 w 183"/>
                <a:gd name="T33" fmla="*/ 116 h 1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3" h="116">
                  <a:moveTo>
                    <a:pt x="162" y="59"/>
                  </a:moveTo>
                  <a:lnTo>
                    <a:pt x="27" y="0"/>
                  </a:lnTo>
                  <a:lnTo>
                    <a:pt x="0" y="27"/>
                  </a:lnTo>
                  <a:lnTo>
                    <a:pt x="19" y="57"/>
                  </a:lnTo>
                  <a:lnTo>
                    <a:pt x="145" y="116"/>
                  </a:lnTo>
                  <a:lnTo>
                    <a:pt x="160" y="109"/>
                  </a:lnTo>
                  <a:lnTo>
                    <a:pt x="27" y="27"/>
                  </a:lnTo>
                  <a:lnTo>
                    <a:pt x="183" y="80"/>
                  </a:lnTo>
                  <a:lnTo>
                    <a:pt x="162"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34" name="Freeform 115">
              <a:extLst>
                <a:ext uri="{FF2B5EF4-FFF2-40B4-BE49-F238E27FC236}">
                  <a16:creationId xmlns:a16="http://schemas.microsoft.com/office/drawing/2014/main" id="{3EF9C7B1-3D80-04AC-E7EC-DCEF4B2148E0}"/>
                </a:ext>
              </a:extLst>
            </p:cNvPr>
            <p:cNvSpPr>
              <a:spLocks/>
            </p:cNvSpPr>
            <p:nvPr/>
          </p:nvSpPr>
          <p:spPr bwMode="auto">
            <a:xfrm>
              <a:off x="1907" y="3402"/>
              <a:ext cx="124" cy="63"/>
            </a:xfrm>
            <a:custGeom>
              <a:avLst/>
              <a:gdLst>
                <a:gd name="T0" fmla="*/ 3 w 249"/>
                <a:gd name="T1" fmla="*/ 0 h 128"/>
                <a:gd name="T2" fmla="*/ 11 w 249"/>
                <a:gd name="T3" fmla="*/ 4 h 128"/>
                <a:gd name="T4" fmla="*/ 15 w 249"/>
                <a:gd name="T5" fmla="*/ 7 h 128"/>
                <a:gd name="T6" fmla="*/ 8 w 249"/>
                <a:gd name="T7" fmla="*/ 6 h 128"/>
                <a:gd name="T8" fmla="*/ 0 w 249"/>
                <a:gd name="T9" fmla="*/ 3 h 128"/>
                <a:gd name="T10" fmla="*/ 0 w 249"/>
                <a:gd name="T11" fmla="*/ 1 h 128"/>
                <a:gd name="T12" fmla="*/ 7 w 249"/>
                <a:gd name="T13" fmla="*/ 5 h 128"/>
                <a:gd name="T14" fmla="*/ 11 w 249"/>
                <a:gd name="T15" fmla="*/ 6 h 128"/>
                <a:gd name="T16" fmla="*/ 8 w 249"/>
                <a:gd name="T17" fmla="*/ 3 h 128"/>
                <a:gd name="T18" fmla="*/ 3 w 249"/>
                <a:gd name="T19" fmla="*/ 0 h 128"/>
                <a:gd name="T20" fmla="*/ 3 w 249"/>
                <a:gd name="T21" fmla="*/ 0 h 1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49"/>
                <a:gd name="T34" fmla="*/ 0 h 128"/>
                <a:gd name="T35" fmla="*/ 249 w 249"/>
                <a:gd name="T36" fmla="*/ 128 h 1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49" h="128">
                  <a:moveTo>
                    <a:pt x="52" y="0"/>
                  </a:moveTo>
                  <a:lnTo>
                    <a:pt x="177" y="72"/>
                  </a:lnTo>
                  <a:lnTo>
                    <a:pt x="249" y="128"/>
                  </a:lnTo>
                  <a:lnTo>
                    <a:pt x="128" y="103"/>
                  </a:lnTo>
                  <a:lnTo>
                    <a:pt x="12" y="50"/>
                  </a:lnTo>
                  <a:lnTo>
                    <a:pt x="0" y="25"/>
                  </a:lnTo>
                  <a:lnTo>
                    <a:pt x="122" y="86"/>
                  </a:lnTo>
                  <a:lnTo>
                    <a:pt x="181" y="99"/>
                  </a:lnTo>
                  <a:lnTo>
                    <a:pt x="137" y="61"/>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35" name="Freeform 116">
              <a:extLst>
                <a:ext uri="{FF2B5EF4-FFF2-40B4-BE49-F238E27FC236}">
                  <a16:creationId xmlns:a16="http://schemas.microsoft.com/office/drawing/2014/main" id="{5045128B-7BED-65C0-AEE2-65A0C4B9CA89}"/>
                </a:ext>
              </a:extLst>
            </p:cNvPr>
            <p:cNvSpPr>
              <a:spLocks/>
            </p:cNvSpPr>
            <p:nvPr/>
          </p:nvSpPr>
          <p:spPr bwMode="auto">
            <a:xfrm>
              <a:off x="1069" y="3134"/>
              <a:ext cx="182" cy="271"/>
            </a:xfrm>
            <a:custGeom>
              <a:avLst/>
              <a:gdLst>
                <a:gd name="T0" fmla="*/ 0 w 363"/>
                <a:gd name="T1" fmla="*/ 25 h 544"/>
                <a:gd name="T2" fmla="*/ 23 w 363"/>
                <a:gd name="T3" fmla="*/ 0 h 544"/>
                <a:gd name="T4" fmla="*/ 6 w 363"/>
                <a:gd name="T5" fmla="*/ 33 h 544"/>
                <a:gd name="T6" fmla="*/ 0 w 363"/>
                <a:gd name="T7" fmla="*/ 32 h 544"/>
                <a:gd name="T8" fmla="*/ 0 w 363"/>
                <a:gd name="T9" fmla="*/ 25 h 544"/>
                <a:gd name="T10" fmla="*/ 0 w 363"/>
                <a:gd name="T11" fmla="*/ 25 h 544"/>
                <a:gd name="T12" fmla="*/ 0 60000 65536"/>
                <a:gd name="T13" fmla="*/ 0 60000 65536"/>
                <a:gd name="T14" fmla="*/ 0 60000 65536"/>
                <a:gd name="T15" fmla="*/ 0 60000 65536"/>
                <a:gd name="T16" fmla="*/ 0 60000 65536"/>
                <a:gd name="T17" fmla="*/ 0 60000 65536"/>
                <a:gd name="T18" fmla="*/ 0 w 363"/>
                <a:gd name="T19" fmla="*/ 0 h 544"/>
                <a:gd name="T20" fmla="*/ 363 w 363"/>
                <a:gd name="T21" fmla="*/ 544 h 544"/>
              </a:gdLst>
              <a:ahLst/>
              <a:cxnLst>
                <a:cxn ang="T12">
                  <a:pos x="T0" y="T1"/>
                </a:cxn>
                <a:cxn ang="T13">
                  <a:pos x="T2" y="T3"/>
                </a:cxn>
                <a:cxn ang="T14">
                  <a:pos x="T4" y="T5"/>
                </a:cxn>
                <a:cxn ang="T15">
                  <a:pos x="T6" y="T7"/>
                </a:cxn>
                <a:cxn ang="T16">
                  <a:pos x="T8" y="T9"/>
                </a:cxn>
                <a:cxn ang="T17">
                  <a:pos x="T10" y="T11"/>
                </a:cxn>
              </a:cxnLst>
              <a:rect l="T18" t="T19" r="T20" b="T21"/>
              <a:pathLst>
                <a:path w="363" h="544">
                  <a:moveTo>
                    <a:pt x="0" y="413"/>
                  </a:moveTo>
                  <a:lnTo>
                    <a:pt x="363" y="0"/>
                  </a:lnTo>
                  <a:lnTo>
                    <a:pt x="83" y="544"/>
                  </a:lnTo>
                  <a:lnTo>
                    <a:pt x="0" y="523"/>
                  </a:lnTo>
                  <a:lnTo>
                    <a:pt x="0" y="4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36" name="Freeform 117">
              <a:extLst>
                <a:ext uri="{FF2B5EF4-FFF2-40B4-BE49-F238E27FC236}">
                  <a16:creationId xmlns:a16="http://schemas.microsoft.com/office/drawing/2014/main" id="{8E256FF5-EDDB-FCCA-8C8F-AA08DD9D1636}"/>
                </a:ext>
              </a:extLst>
            </p:cNvPr>
            <p:cNvSpPr>
              <a:spLocks/>
            </p:cNvSpPr>
            <p:nvPr/>
          </p:nvSpPr>
          <p:spPr bwMode="auto">
            <a:xfrm>
              <a:off x="1121" y="3327"/>
              <a:ext cx="137" cy="81"/>
            </a:xfrm>
            <a:custGeom>
              <a:avLst/>
              <a:gdLst>
                <a:gd name="T0" fmla="*/ 0 w 276"/>
                <a:gd name="T1" fmla="*/ 8 h 164"/>
                <a:gd name="T2" fmla="*/ 17 w 276"/>
                <a:gd name="T3" fmla="*/ 0 h 164"/>
                <a:gd name="T4" fmla="*/ 9 w 276"/>
                <a:gd name="T5" fmla="*/ 10 h 164"/>
                <a:gd name="T6" fmla="*/ 0 w 276"/>
                <a:gd name="T7" fmla="*/ 8 h 164"/>
                <a:gd name="T8" fmla="*/ 0 w 276"/>
                <a:gd name="T9" fmla="*/ 8 h 164"/>
                <a:gd name="T10" fmla="*/ 0 60000 65536"/>
                <a:gd name="T11" fmla="*/ 0 60000 65536"/>
                <a:gd name="T12" fmla="*/ 0 60000 65536"/>
                <a:gd name="T13" fmla="*/ 0 60000 65536"/>
                <a:gd name="T14" fmla="*/ 0 60000 65536"/>
                <a:gd name="T15" fmla="*/ 0 w 276"/>
                <a:gd name="T16" fmla="*/ 0 h 164"/>
                <a:gd name="T17" fmla="*/ 276 w 276"/>
                <a:gd name="T18" fmla="*/ 164 h 164"/>
              </a:gdLst>
              <a:ahLst/>
              <a:cxnLst>
                <a:cxn ang="T10">
                  <a:pos x="T0" y="T1"/>
                </a:cxn>
                <a:cxn ang="T11">
                  <a:pos x="T2" y="T3"/>
                </a:cxn>
                <a:cxn ang="T12">
                  <a:pos x="T4" y="T5"/>
                </a:cxn>
                <a:cxn ang="T13">
                  <a:pos x="T6" y="T7"/>
                </a:cxn>
                <a:cxn ang="T14">
                  <a:pos x="T8" y="T9"/>
                </a:cxn>
              </a:cxnLst>
              <a:rect l="T15" t="T16" r="T17" b="T18"/>
              <a:pathLst>
                <a:path w="276" h="164">
                  <a:moveTo>
                    <a:pt x="0" y="137"/>
                  </a:moveTo>
                  <a:lnTo>
                    <a:pt x="276" y="0"/>
                  </a:lnTo>
                  <a:lnTo>
                    <a:pt x="145" y="164"/>
                  </a:lnTo>
                  <a:lnTo>
                    <a:pt x="0"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37" name="Freeform 118">
              <a:extLst>
                <a:ext uri="{FF2B5EF4-FFF2-40B4-BE49-F238E27FC236}">
                  <a16:creationId xmlns:a16="http://schemas.microsoft.com/office/drawing/2014/main" id="{1ABF5D15-05FA-85FA-20A4-2FFFCFBB05D9}"/>
                </a:ext>
              </a:extLst>
            </p:cNvPr>
            <p:cNvSpPr>
              <a:spLocks/>
            </p:cNvSpPr>
            <p:nvPr/>
          </p:nvSpPr>
          <p:spPr bwMode="auto">
            <a:xfrm>
              <a:off x="1598" y="3521"/>
              <a:ext cx="932" cy="262"/>
            </a:xfrm>
            <a:custGeom>
              <a:avLst/>
              <a:gdLst>
                <a:gd name="T0" fmla="*/ 25 w 1864"/>
                <a:gd name="T1" fmla="*/ 1 h 523"/>
                <a:gd name="T2" fmla="*/ 0 w 1864"/>
                <a:gd name="T3" fmla="*/ 19 h 523"/>
                <a:gd name="T4" fmla="*/ 90 w 1864"/>
                <a:gd name="T5" fmla="*/ 33 h 523"/>
                <a:gd name="T6" fmla="*/ 117 w 1864"/>
                <a:gd name="T7" fmla="*/ 9 h 523"/>
                <a:gd name="T8" fmla="*/ 89 w 1864"/>
                <a:gd name="T9" fmla="*/ 30 h 523"/>
                <a:gd name="T10" fmla="*/ 7 w 1864"/>
                <a:gd name="T11" fmla="*/ 17 h 523"/>
                <a:gd name="T12" fmla="*/ 29 w 1864"/>
                <a:gd name="T13" fmla="*/ 0 h 523"/>
                <a:gd name="T14" fmla="*/ 25 w 1864"/>
                <a:gd name="T15" fmla="*/ 1 h 523"/>
                <a:gd name="T16" fmla="*/ 25 w 1864"/>
                <a:gd name="T17" fmla="*/ 1 h 5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64"/>
                <a:gd name="T28" fmla="*/ 0 h 523"/>
                <a:gd name="T29" fmla="*/ 1864 w 1864"/>
                <a:gd name="T30" fmla="*/ 523 h 5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64" h="523">
                  <a:moveTo>
                    <a:pt x="389" y="15"/>
                  </a:moveTo>
                  <a:lnTo>
                    <a:pt x="0" y="289"/>
                  </a:lnTo>
                  <a:lnTo>
                    <a:pt x="1431" y="523"/>
                  </a:lnTo>
                  <a:lnTo>
                    <a:pt x="1864" y="131"/>
                  </a:lnTo>
                  <a:lnTo>
                    <a:pt x="1418" y="468"/>
                  </a:lnTo>
                  <a:lnTo>
                    <a:pt x="115" y="268"/>
                  </a:lnTo>
                  <a:lnTo>
                    <a:pt x="473" y="0"/>
                  </a:lnTo>
                  <a:lnTo>
                    <a:pt x="389"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138" name="Freeform 119">
              <a:extLst>
                <a:ext uri="{FF2B5EF4-FFF2-40B4-BE49-F238E27FC236}">
                  <a16:creationId xmlns:a16="http://schemas.microsoft.com/office/drawing/2014/main" id="{60443E0A-386C-44BA-EC3A-9498513FB39C}"/>
                </a:ext>
              </a:extLst>
            </p:cNvPr>
            <p:cNvSpPr>
              <a:spLocks/>
            </p:cNvSpPr>
            <p:nvPr/>
          </p:nvSpPr>
          <p:spPr bwMode="auto">
            <a:xfrm>
              <a:off x="2674" y="3202"/>
              <a:ext cx="168" cy="35"/>
            </a:xfrm>
            <a:custGeom>
              <a:avLst/>
              <a:gdLst>
                <a:gd name="T0" fmla="*/ 0 w 337"/>
                <a:gd name="T1" fmla="*/ 0 h 70"/>
                <a:gd name="T2" fmla="*/ 21 w 337"/>
                <a:gd name="T3" fmla="*/ 0 h 70"/>
                <a:gd name="T4" fmla="*/ 11 w 337"/>
                <a:gd name="T5" fmla="*/ 4 h 70"/>
                <a:gd name="T6" fmla="*/ 1 w 337"/>
                <a:gd name="T7" fmla="*/ 2 h 70"/>
                <a:gd name="T8" fmla="*/ 0 w 337"/>
                <a:gd name="T9" fmla="*/ 0 h 70"/>
                <a:gd name="T10" fmla="*/ 0 w 337"/>
                <a:gd name="T11" fmla="*/ 0 h 70"/>
                <a:gd name="T12" fmla="*/ 0 60000 65536"/>
                <a:gd name="T13" fmla="*/ 0 60000 65536"/>
                <a:gd name="T14" fmla="*/ 0 60000 65536"/>
                <a:gd name="T15" fmla="*/ 0 60000 65536"/>
                <a:gd name="T16" fmla="*/ 0 60000 65536"/>
                <a:gd name="T17" fmla="*/ 0 60000 65536"/>
                <a:gd name="T18" fmla="*/ 0 w 337"/>
                <a:gd name="T19" fmla="*/ 0 h 70"/>
                <a:gd name="T20" fmla="*/ 337 w 337"/>
                <a:gd name="T21" fmla="*/ 70 h 70"/>
              </a:gdLst>
              <a:ahLst/>
              <a:cxnLst>
                <a:cxn ang="T12">
                  <a:pos x="T0" y="T1"/>
                </a:cxn>
                <a:cxn ang="T13">
                  <a:pos x="T2" y="T3"/>
                </a:cxn>
                <a:cxn ang="T14">
                  <a:pos x="T4" y="T5"/>
                </a:cxn>
                <a:cxn ang="T15">
                  <a:pos x="T6" y="T7"/>
                </a:cxn>
                <a:cxn ang="T16">
                  <a:pos x="T8" y="T9"/>
                </a:cxn>
                <a:cxn ang="T17">
                  <a:pos x="T10" y="T11"/>
                </a:cxn>
              </a:cxnLst>
              <a:rect l="T18" t="T19" r="T20" b="T21"/>
              <a:pathLst>
                <a:path w="337" h="70">
                  <a:moveTo>
                    <a:pt x="0" y="0"/>
                  </a:moveTo>
                  <a:lnTo>
                    <a:pt x="337" y="0"/>
                  </a:lnTo>
                  <a:lnTo>
                    <a:pt x="187" y="70"/>
                  </a:lnTo>
                  <a:lnTo>
                    <a:pt x="21" y="4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52376" name="AutoShape 120">
            <a:extLst>
              <a:ext uri="{FF2B5EF4-FFF2-40B4-BE49-F238E27FC236}">
                <a16:creationId xmlns:a16="http://schemas.microsoft.com/office/drawing/2014/main" id="{502A3908-7D25-EDAB-694E-87ACC99C5D5B}"/>
              </a:ext>
            </a:extLst>
          </p:cNvPr>
          <p:cNvSpPr>
            <a:spLocks noChangeArrowheads="1"/>
          </p:cNvSpPr>
          <p:nvPr/>
        </p:nvSpPr>
        <p:spPr bwMode="auto">
          <a:xfrm>
            <a:off x="4191000" y="381000"/>
            <a:ext cx="5181600" cy="2516188"/>
          </a:xfrm>
          <a:prstGeom prst="wedgeRoundRectCallout">
            <a:avLst>
              <a:gd name="adj1" fmla="val -37093"/>
              <a:gd name="adj2" fmla="val 63250"/>
              <a:gd name="adj3" fmla="val 16667"/>
            </a:avLst>
          </a:prstGeom>
          <a:solidFill>
            <a:schemeClr val="bg1"/>
          </a:solidFill>
          <a:ln w="9525">
            <a:solidFill>
              <a:schemeClr val="tx1"/>
            </a:solidFill>
            <a:miter lim="800000"/>
            <a:headEnd/>
            <a:tailEnd/>
          </a:ln>
          <a:effectLst>
            <a:outerShdw dist="107763" dir="2700000" algn="ctr" rotWithShape="0">
              <a:schemeClr val="tx1"/>
            </a:outerShdw>
          </a:effectLst>
        </p:spPr>
        <p:txBody>
          <a:bodyPr anchor="ctr"/>
          <a:lstStyle/>
          <a:p>
            <a:pPr algn="l">
              <a:defRPr/>
            </a:pPr>
            <a:r>
              <a:rPr lang="zh-CN" altLang="en-US" sz="3600" dirty="0"/>
              <a:t>  创立企业时的资产：</a:t>
            </a:r>
          </a:p>
          <a:p>
            <a:pPr lvl="1" algn="l">
              <a:buFontTx/>
              <a:buChar char="•"/>
              <a:defRPr/>
            </a:pPr>
            <a:r>
              <a:rPr lang="zh-CN" altLang="en-US" sz="3200" dirty="0"/>
              <a:t>从债权人借入</a:t>
            </a:r>
          </a:p>
          <a:p>
            <a:pPr lvl="1" algn="l">
              <a:buFontTx/>
              <a:buChar char="•"/>
              <a:defRPr/>
            </a:pPr>
            <a:r>
              <a:rPr lang="zh-CN" altLang="en-US" sz="3200" dirty="0"/>
              <a:t>所有者投入</a:t>
            </a:r>
          </a:p>
        </p:txBody>
      </p:sp>
      <p:sp>
        <p:nvSpPr>
          <p:cNvPr id="352377" name="AutoShape 121">
            <a:extLst>
              <a:ext uri="{FF2B5EF4-FFF2-40B4-BE49-F238E27FC236}">
                <a16:creationId xmlns:a16="http://schemas.microsoft.com/office/drawing/2014/main" id="{ED88DBB3-7332-92FB-C8ED-744F03FC487D}"/>
              </a:ext>
            </a:extLst>
          </p:cNvPr>
          <p:cNvSpPr>
            <a:spLocks noChangeArrowheads="1"/>
          </p:cNvSpPr>
          <p:nvPr/>
        </p:nvSpPr>
        <p:spPr bwMode="auto">
          <a:xfrm>
            <a:off x="10287000" y="6477000"/>
            <a:ext cx="228600" cy="228600"/>
          </a:xfrm>
          <a:prstGeom prst="lightningBolt">
            <a:avLst/>
          </a:prstGeom>
          <a:gradFill rotWithShape="0">
            <a:gsLst>
              <a:gs pos="0">
                <a:srgbClr val="FDE111"/>
              </a:gs>
              <a:gs pos="100000">
                <a:srgbClr val="75680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86021" name="日期占位符 123">
            <a:extLst>
              <a:ext uri="{FF2B5EF4-FFF2-40B4-BE49-F238E27FC236}">
                <a16:creationId xmlns:a16="http://schemas.microsoft.com/office/drawing/2014/main" id="{854726DF-6469-4650-11FE-4EACED85226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fld id="{C078BCE3-B825-4E4F-993F-655517FE073C}" type="datetime1">
              <a:rPr lang="zh-CN" altLang="en-US" b="0" smtClean="0">
                <a:solidFill>
                  <a:schemeClr val="tx1"/>
                </a:solidFill>
                <a:latin typeface="Arial" panose="020B0604020202020204" pitchFamily="34" charset="0"/>
                <a:ea typeface="宋体" panose="02010600030101010101" pitchFamily="2" charset="-122"/>
              </a:rPr>
              <a:pPr/>
              <a:t>2022/10/3</a:t>
            </a:fld>
            <a:endParaRPr lang="en-US" altLang="zh-CN" b="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864523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352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37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17C3856-AA37-6256-FF2C-8C5C81203CB2}"/>
              </a:ext>
            </a:extLst>
          </p:cNvPr>
          <p:cNvSpPr>
            <a:spLocks noGrp="1" noChangeArrowheads="1"/>
          </p:cNvSpPr>
          <p:nvPr>
            <p:ph type="title"/>
          </p:nvPr>
        </p:nvSpPr>
        <p:spPr/>
        <p:txBody>
          <a:bodyPr/>
          <a:lstStyle/>
          <a:p>
            <a:pPr eaLnBrk="1" hangingPunct="1"/>
            <a:r>
              <a:rPr lang="zh-CN" altLang="en-US"/>
              <a:t>负债与所有者权益</a:t>
            </a:r>
          </a:p>
        </p:txBody>
      </p:sp>
      <p:sp>
        <p:nvSpPr>
          <p:cNvPr id="87043" name="Rectangle 3">
            <a:extLst>
              <a:ext uri="{FF2B5EF4-FFF2-40B4-BE49-F238E27FC236}">
                <a16:creationId xmlns:a16="http://schemas.microsoft.com/office/drawing/2014/main" id="{7D772DC1-2E6D-E446-E707-E193E42AF79D}"/>
              </a:ext>
            </a:extLst>
          </p:cNvPr>
          <p:cNvSpPr>
            <a:spLocks noGrp="1" noChangeArrowheads="1"/>
          </p:cNvSpPr>
          <p:nvPr>
            <p:ph type="body" idx="1"/>
          </p:nvPr>
        </p:nvSpPr>
        <p:spPr/>
        <p:txBody>
          <a:bodyPr/>
          <a:lstStyle/>
          <a:p>
            <a:pPr eaLnBrk="1" hangingPunct="1"/>
            <a:r>
              <a:rPr lang="zh-CN" altLang="en-US" b="1">
                <a:latin typeface="仿宋_GB2312" pitchFamily="49" charset="-122"/>
                <a:ea typeface="仿宋_GB2312" pitchFamily="49" charset="-122"/>
              </a:rPr>
              <a:t>相应地，对企业资产的权利或权益可以划分两种类型：</a:t>
            </a:r>
          </a:p>
          <a:p>
            <a:pPr lvl="1" eaLnBrk="1" hangingPunct="1"/>
            <a:r>
              <a:rPr lang="zh-CN" altLang="en-US">
                <a:latin typeface="仿宋_GB2312" pitchFamily="49" charset="-122"/>
                <a:ea typeface="仿宋_GB2312" pitchFamily="49" charset="-122"/>
              </a:rPr>
              <a:t>债权人的权益（债权，归属于债权人）</a:t>
            </a:r>
          </a:p>
          <a:p>
            <a:pPr lvl="1" eaLnBrk="1" hangingPunct="1"/>
            <a:r>
              <a:rPr lang="zh-CN" altLang="en-US">
                <a:latin typeface="仿宋_GB2312" pitchFamily="49" charset="-122"/>
                <a:ea typeface="仿宋_GB2312" pitchFamily="49" charset="-122"/>
              </a:rPr>
              <a:t>所有者的权益（股权，归属于所有者）</a:t>
            </a:r>
          </a:p>
          <a:p>
            <a:pPr eaLnBrk="1" hangingPunct="1"/>
            <a:endParaRPr lang="zh-CN" altLang="en-US" b="1">
              <a:latin typeface="仿宋_GB2312" pitchFamily="49" charset="-122"/>
              <a:ea typeface="仿宋_GB2312" pitchFamily="49" charset="-122"/>
            </a:endParaRPr>
          </a:p>
          <a:p>
            <a:pPr eaLnBrk="1" hangingPunct="1"/>
            <a:r>
              <a:rPr lang="zh-CN" altLang="en-US" b="1">
                <a:latin typeface="仿宋_GB2312" pitchFamily="49" charset="-122"/>
                <a:ea typeface="仿宋_GB2312" pitchFamily="49" charset="-122"/>
              </a:rPr>
              <a:t>债权人的权益表示企业的债务，称之为负债，所有者的权益称为所有者权益</a:t>
            </a:r>
          </a:p>
        </p:txBody>
      </p:sp>
      <p:sp>
        <p:nvSpPr>
          <p:cNvPr id="87044" name="日期占位符 5">
            <a:extLst>
              <a:ext uri="{FF2B5EF4-FFF2-40B4-BE49-F238E27FC236}">
                <a16:creationId xmlns:a16="http://schemas.microsoft.com/office/drawing/2014/main" id="{26142EB0-FBC4-8479-2D5C-0B9433A255A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fld id="{0DC8211B-4FE3-4D02-807D-01E394202E9F}" type="datetime1">
              <a:rPr lang="zh-CN" altLang="en-US" b="0" smtClean="0">
                <a:solidFill>
                  <a:schemeClr val="tx1"/>
                </a:solidFill>
                <a:latin typeface="Arial" panose="020B0604020202020204" pitchFamily="34" charset="0"/>
                <a:ea typeface="宋体" panose="02010600030101010101" pitchFamily="2" charset="-122"/>
              </a:rPr>
              <a:pPr/>
              <a:t>2022/10/3</a:t>
            </a:fld>
            <a:endParaRPr lang="en-US" altLang="zh-CN" b="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488110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Text Box 2">
            <a:extLst>
              <a:ext uri="{FF2B5EF4-FFF2-40B4-BE49-F238E27FC236}">
                <a16:creationId xmlns:a16="http://schemas.microsoft.com/office/drawing/2014/main" id="{F7BF73BC-2F1E-D7FE-FD6F-4A8DEC42E91F}"/>
              </a:ext>
            </a:extLst>
          </p:cNvPr>
          <p:cNvSpPr txBox="1">
            <a:spLocks noChangeArrowheads="1"/>
          </p:cNvSpPr>
          <p:nvPr/>
        </p:nvSpPr>
        <p:spPr bwMode="auto">
          <a:xfrm>
            <a:off x="2895600" y="685800"/>
            <a:ext cx="6705600" cy="711200"/>
          </a:xfrm>
          <a:prstGeom prst="rect">
            <a:avLst/>
          </a:prstGeom>
          <a:solidFill>
            <a:srgbClr val="006600"/>
          </a:solidFill>
          <a:ln w="9525">
            <a:solidFill>
              <a:schemeClr val="tx1"/>
            </a:solidFill>
            <a:miter lim="800000"/>
            <a:headEnd/>
            <a:tailEnd/>
          </a:ln>
          <a:effectLst>
            <a:outerShdw dist="107763" dir="2700000" algn="ctr" rotWithShape="0">
              <a:schemeClr val="tx2"/>
            </a:outerShdw>
          </a:effectLst>
        </p:spPr>
        <p:txBody>
          <a:bodyPr>
            <a:spAutoFit/>
          </a:bodyPr>
          <a:lstStyle/>
          <a:p>
            <a:pPr algn="ctr">
              <a:spcBef>
                <a:spcPct val="50000"/>
              </a:spcBef>
              <a:defRPr/>
            </a:pPr>
            <a:r>
              <a:rPr lang="zh-CN" altLang="en-US" sz="4000">
                <a:solidFill>
                  <a:schemeClr val="bg1"/>
                </a:solidFill>
                <a:effectLst>
                  <a:outerShdw blurRad="38100" dist="38100" dir="2700000" algn="tl">
                    <a:srgbClr val="000000"/>
                  </a:outerShdw>
                </a:effectLst>
                <a:latin typeface="Times New Roman" pitchFamily="18" charset="0"/>
                <a:ea typeface="宋体" pitchFamily="2" charset="-122"/>
              </a:rPr>
              <a:t>会计等式</a:t>
            </a:r>
          </a:p>
        </p:txBody>
      </p:sp>
      <p:sp>
        <p:nvSpPr>
          <p:cNvPr id="88067" name="Text Box 3">
            <a:extLst>
              <a:ext uri="{FF2B5EF4-FFF2-40B4-BE49-F238E27FC236}">
                <a16:creationId xmlns:a16="http://schemas.microsoft.com/office/drawing/2014/main" id="{D49AEAFC-904A-9FA8-0D90-9F349332A490}"/>
              </a:ext>
            </a:extLst>
          </p:cNvPr>
          <p:cNvSpPr txBox="1">
            <a:spLocks noChangeArrowheads="1"/>
          </p:cNvSpPr>
          <p:nvPr/>
        </p:nvSpPr>
        <p:spPr bwMode="auto">
          <a:xfrm>
            <a:off x="2209800" y="2286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pPr algn="ctr">
              <a:spcBef>
                <a:spcPct val="50000"/>
              </a:spcBef>
            </a:pPr>
            <a:r>
              <a:rPr lang="zh-CN" altLang="en-US" sz="3200">
                <a:solidFill>
                  <a:schemeClr val="tx1"/>
                </a:solidFill>
                <a:latin typeface="Times New Roman" panose="02020603050405020304" pitchFamily="18" charset="0"/>
                <a:ea typeface="宋体" panose="02010600030101010101" pitchFamily="2" charset="-122"/>
              </a:rPr>
              <a:t>资产         </a:t>
            </a:r>
            <a:r>
              <a:rPr lang="en-US" altLang="zh-CN" sz="3200">
                <a:solidFill>
                  <a:schemeClr val="tx1"/>
                </a:solidFill>
                <a:latin typeface="Times New Roman" panose="02020603050405020304" pitchFamily="18" charset="0"/>
                <a:ea typeface="宋体" panose="02010600030101010101" pitchFamily="2" charset="-122"/>
              </a:rPr>
              <a:t>=        </a:t>
            </a:r>
            <a:r>
              <a:rPr lang="zh-CN" altLang="en-US" sz="3200">
                <a:solidFill>
                  <a:schemeClr val="tx1"/>
                </a:solidFill>
                <a:latin typeface="Times New Roman" panose="02020603050405020304" pitchFamily="18" charset="0"/>
                <a:ea typeface="宋体" panose="02010600030101010101" pitchFamily="2" charset="-122"/>
              </a:rPr>
              <a:t>负债     </a:t>
            </a:r>
            <a:r>
              <a:rPr lang="en-US" altLang="zh-CN" sz="3200">
                <a:solidFill>
                  <a:schemeClr val="tx1"/>
                </a:solidFill>
                <a:latin typeface="Times New Roman" panose="02020603050405020304" pitchFamily="18" charset="0"/>
                <a:ea typeface="宋体" panose="02010600030101010101" pitchFamily="2" charset="-122"/>
              </a:rPr>
              <a:t>+        </a:t>
            </a:r>
            <a:r>
              <a:rPr lang="zh-CN" altLang="en-US" sz="3200">
                <a:solidFill>
                  <a:schemeClr val="tx1"/>
                </a:solidFill>
                <a:latin typeface="Times New Roman" panose="02020603050405020304" pitchFamily="18" charset="0"/>
                <a:ea typeface="宋体" panose="02010600030101010101" pitchFamily="2" charset="-122"/>
              </a:rPr>
              <a:t>所有者权益</a:t>
            </a:r>
          </a:p>
        </p:txBody>
      </p:sp>
      <p:sp>
        <p:nvSpPr>
          <p:cNvPr id="88068" name="AutoShape 4">
            <a:extLst>
              <a:ext uri="{FF2B5EF4-FFF2-40B4-BE49-F238E27FC236}">
                <a16:creationId xmlns:a16="http://schemas.microsoft.com/office/drawing/2014/main" id="{7584F3F6-B41E-1DCD-BBC1-D5D08265CCE0}"/>
              </a:ext>
            </a:extLst>
          </p:cNvPr>
          <p:cNvSpPr>
            <a:spLocks noChangeArrowheads="1"/>
          </p:cNvSpPr>
          <p:nvPr/>
        </p:nvSpPr>
        <p:spPr bwMode="auto">
          <a:xfrm>
            <a:off x="2667000" y="2819400"/>
            <a:ext cx="990600" cy="914400"/>
          </a:xfrm>
          <a:prstGeom prst="upArrow">
            <a:avLst>
              <a:gd name="adj1" fmla="val 50000"/>
              <a:gd name="adj2" fmla="val 25000"/>
            </a:avLst>
          </a:prstGeom>
          <a:solidFill>
            <a:srgbClr val="006600"/>
          </a:solidFill>
          <a:ln w="9525">
            <a:solidFill>
              <a:schemeClr val="tx1"/>
            </a:solidFill>
            <a:miter lim="800000"/>
            <a:headEnd/>
            <a:tailEnd/>
          </a:ln>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54309" name="Text Box 5">
            <a:extLst>
              <a:ext uri="{FF2B5EF4-FFF2-40B4-BE49-F238E27FC236}">
                <a16:creationId xmlns:a16="http://schemas.microsoft.com/office/drawing/2014/main" id="{B2901E70-67CF-468B-89E7-BB5AA9370F2E}"/>
              </a:ext>
            </a:extLst>
          </p:cNvPr>
          <p:cNvSpPr txBox="1">
            <a:spLocks noChangeArrowheads="1"/>
          </p:cNvSpPr>
          <p:nvPr/>
        </p:nvSpPr>
        <p:spPr bwMode="auto">
          <a:xfrm>
            <a:off x="2133600" y="3733801"/>
            <a:ext cx="1905000" cy="955675"/>
          </a:xfrm>
          <a:prstGeom prst="rect">
            <a:avLst/>
          </a:prstGeom>
          <a:solidFill>
            <a:srgbClr val="006600"/>
          </a:solidFill>
          <a:ln w="9525">
            <a:solidFill>
              <a:schemeClr val="tx1"/>
            </a:solidFill>
            <a:miter lim="800000"/>
            <a:headEnd/>
            <a:tailEnd/>
          </a:ln>
          <a:effectLst>
            <a:outerShdw dist="107763" dir="2700000" algn="ctr" rotWithShape="0">
              <a:schemeClr val="tx2"/>
            </a:outerShdw>
          </a:effectLst>
        </p:spPr>
        <p:txBody>
          <a:bodyPr>
            <a:spAutoFit/>
          </a:bodyPr>
          <a:lstStyle/>
          <a:p>
            <a:pPr algn="ctr">
              <a:spcBef>
                <a:spcPct val="50000"/>
              </a:spcBef>
              <a:defRPr/>
            </a:pPr>
            <a:r>
              <a:rPr lang="zh-CN" altLang="en-US" sz="2800">
                <a:solidFill>
                  <a:srgbClr val="FDE111"/>
                </a:solidFill>
                <a:effectLst>
                  <a:outerShdw blurRad="38100" dist="38100" dir="2700000" algn="tl">
                    <a:srgbClr val="000000"/>
                  </a:outerShdw>
                </a:effectLst>
                <a:latin typeface="Times New Roman" pitchFamily="18" charset="0"/>
                <a:ea typeface="宋体" pitchFamily="2" charset="-122"/>
              </a:rPr>
              <a:t>企业所拥有的资源</a:t>
            </a:r>
          </a:p>
        </p:txBody>
      </p:sp>
      <p:sp>
        <p:nvSpPr>
          <p:cNvPr id="354310" name="AutoShape 6">
            <a:extLst>
              <a:ext uri="{FF2B5EF4-FFF2-40B4-BE49-F238E27FC236}">
                <a16:creationId xmlns:a16="http://schemas.microsoft.com/office/drawing/2014/main" id="{4713F9EA-67C7-29BF-59A6-C62BB6596C6B}"/>
              </a:ext>
            </a:extLst>
          </p:cNvPr>
          <p:cNvSpPr>
            <a:spLocks noChangeArrowheads="1"/>
          </p:cNvSpPr>
          <p:nvPr/>
        </p:nvSpPr>
        <p:spPr bwMode="auto">
          <a:xfrm>
            <a:off x="10287000" y="6477000"/>
            <a:ext cx="228600" cy="228600"/>
          </a:xfrm>
          <a:prstGeom prst="lightningBolt">
            <a:avLst/>
          </a:prstGeom>
          <a:gradFill rotWithShape="0">
            <a:gsLst>
              <a:gs pos="0">
                <a:srgbClr val="FDE111"/>
              </a:gs>
              <a:gs pos="100000">
                <a:srgbClr val="75680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54311" name="Text Box 7">
            <a:extLst>
              <a:ext uri="{FF2B5EF4-FFF2-40B4-BE49-F238E27FC236}">
                <a16:creationId xmlns:a16="http://schemas.microsoft.com/office/drawing/2014/main" id="{FFBDC195-C571-A88C-D56C-1C989B7C3D5A}"/>
              </a:ext>
            </a:extLst>
          </p:cNvPr>
          <p:cNvSpPr txBox="1">
            <a:spLocks noChangeArrowheads="1"/>
          </p:cNvSpPr>
          <p:nvPr/>
        </p:nvSpPr>
        <p:spPr bwMode="auto">
          <a:xfrm>
            <a:off x="4724400" y="3733801"/>
            <a:ext cx="2362200" cy="955675"/>
          </a:xfrm>
          <a:prstGeom prst="rect">
            <a:avLst/>
          </a:prstGeom>
          <a:solidFill>
            <a:srgbClr val="006600"/>
          </a:solidFill>
          <a:ln w="9525">
            <a:solidFill>
              <a:schemeClr val="tx1"/>
            </a:solidFill>
            <a:miter lim="800000"/>
            <a:headEnd/>
            <a:tailEnd/>
          </a:ln>
          <a:effectLst>
            <a:outerShdw dist="107763" dir="2700000" algn="ctr" rotWithShape="0">
              <a:schemeClr val="tx2"/>
            </a:outerShdw>
          </a:effectLst>
        </p:spPr>
        <p:txBody>
          <a:bodyPr>
            <a:spAutoFit/>
          </a:bodyPr>
          <a:lstStyle/>
          <a:p>
            <a:pPr algn="ctr">
              <a:spcBef>
                <a:spcPct val="50000"/>
              </a:spcBef>
              <a:defRPr/>
            </a:pPr>
            <a:r>
              <a:rPr lang="zh-CN" altLang="en-US" sz="2800">
                <a:solidFill>
                  <a:srgbClr val="FDE111"/>
                </a:solidFill>
                <a:effectLst>
                  <a:outerShdw blurRad="38100" dist="38100" dir="2700000" algn="tl">
                    <a:srgbClr val="000000"/>
                  </a:outerShdw>
                </a:effectLst>
                <a:latin typeface="Times New Roman" pitchFamily="18" charset="0"/>
                <a:ea typeface="宋体" pitchFamily="2" charset="-122"/>
              </a:rPr>
              <a:t>从债权人借入债权人的权益</a:t>
            </a:r>
            <a:endParaRPr lang="en-US" altLang="zh-CN" sz="2800">
              <a:solidFill>
                <a:srgbClr val="FDE111"/>
              </a:solidFill>
              <a:effectLst>
                <a:outerShdw blurRad="38100" dist="38100" dir="2700000" algn="tl">
                  <a:srgbClr val="000000"/>
                </a:outerShdw>
              </a:effectLst>
              <a:latin typeface="Times New Roman" pitchFamily="18" charset="0"/>
              <a:ea typeface="宋体" pitchFamily="2" charset="-122"/>
            </a:endParaRPr>
          </a:p>
        </p:txBody>
      </p:sp>
      <p:sp>
        <p:nvSpPr>
          <p:cNvPr id="354312" name="Text Box 8">
            <a:extLst>
              <a:ext uri="{FF2B5EF4-FFF2-40B4-BE49-F238E27FC236}">
                <a16:creationId xmlns:a16="http://schemas.microsoft.com/office/drawing/2014/main" id="{BDE66D0E-8691-DEBF-1FF6-6F0A68D91420}"/>
              </a:ext>
            </a:extLst>
          </p:cNvPr>
          <p:cNvSpPr txBox="1">
            <a:spLocks noChangeArrowheads="1"/>
          </p:cNvSpPr>
          <p:nvPr/>
        </p:nvSpPr>
        <p:spPr bwMode="auto">
          <a:xfrm>
            <a:off x="7772400" y="3733801"/>
            <a:ext cx="2362200" cy="955675"/>
          </a:xfrm>
          <a:prstGeom prst="rect">
            <a:avLst/>
          </a:prstGeom>
          <a:solidFill>
            <a:srgbClr val="006600"/>
          </a:solidFill>
          <a:ln w="9525">
            <a:solidFill>
              <a:schemeClr val="tx1"/>
            </a:solidFill>
            <a:miter lim="800000"/>
            <a:headEnd/>
            <a:tailEnd/>
          </a:ln>
          <a:effectLst>
            <a:outerShdw dist="107763" dir="2700000" algn="ctr" rotWithShape="0">
              <a:schemeClr val="tx2"/>
            </a:outerShdw>
          </a:effectLst>
        </p:spPr>
        <p:txBody>
          <a:bodyPr>
            <a:spAutoFit/>
          </a:bodyPr>
          <a:lstStyle/>
          <a:p>
            <a:pPr algn="ctr">
              <a:spcBef>
                <a:spcPct val="50000"/>
              </a:spcBef>
              <a:defRPr/>
            </a:pPr>
            <a:r>
              <a:rPr lang="zh-CN" altLang="en-US" sz="2800">
                <a:solidFill>
                  <a:srgbClr val="FDE111"/>
                </a:solidFill>
                <a:effectLst>
                  <a:outerShdw blurRad="38100" dist="38100" dir="2700000" algn="tl">
                    <a:srgbClr val="000000"/>
                  </a:outerShdw>
                </a:effectLst>
                <a:latin typeface="Times New Roman" pitchFamily="18" charset="0"/>
                <a:ea typeface="宋体" pitchFamily="2" charset="-122"/>
              </a:rPr>
              <a:t>所有者投入 所有者的权益</a:t>
            </a:r>
          </a:p>
        </p:txBody>
      </p:sp>
      <p:sp>
        <p:nvSpPr>
          <p:cNvPr id="88073" name="AutoShape 9">
            <a:extLst>
              <a:ext uri="{FF2B5EF4-FFF2-40B4-BE49-F238E27FC236}">
                <a16:creationId xmlns:a16="http://schemas.microsoft.com/office/drawing/2014/main" id="{A4B074BE-B8EF-120F-CEAE-05401A1D7FAA}"/>
              </a:ext>
            </a:extLst>
          </p:cNvPr>
          <p:cNvSpPr>
            <a:spLocks noChangeArrowheads="1"/>
          </p:cNvSpPr>
          <p:nvPr/>
        </p:nvSpPr>
        <p:spPr bwMode="auto">
          <a:xfrm>
            <a:off x="5486400" y="2819400"/>
            <a:ext cx="990600" cy="914400"/>
          </a:xfrm>
          <a:prstGeom prst="upArrow">
            <a:avLst>
              <a:gd name="adj1" fmla="val 50000"/>
              <a:gd name="adj2" fmla="val 25000"/>
            </a:avLst>
          </a:prstGeom>
          <a:solidFill>
            <a:srgbClr val="006600"/>
          </a:solidFill>
          <a:ln w="9525">
            <a:solidFill>
              <a:schemeClr val="tx1"/>
            </a:solidFill>
            <a:miter lim="800000"/>
            <a:headEnd/>
            <a:tailEnd/>
          </a:ln>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88074" name="AutoShape 10">
            <a:extLst>
              <a:ext uri="{FF2B5EF4-FFF2-40B4-BE49-F238E27FC236}">
                <a16:creationId xmlns:a16="http://schemas.microsoft.com/office/drawing/2014/main" id="{A652E94D-2CF2-BC5F-07D3-EF916A969F36}"/>
              </a:ext>
            </a:extLst>
          </p:cNvPr>
          <p:cNvSpPr>
            <a:spLocks noChangeArrowheads="1"/>
          </p:cNvSpPr>
          <p:nvPr/>
        </p:nvSpPr>
        <p:spPr bwMode="auto">
          <a:xfrm>
            <a:off x="8458200" y="2819400"/>
            <a:ext cx="990600" cy="914400"/>
          </a:xfrm>
          <a:prstGeom prst="upArrow">
            <a:avLst>
              <a:gd name="adj1" fmla="val 50000"/>
              <a:gd name="adj2" fmla="val 25000"/>
            </a:avLst>
          </a:prstGeom>
          <a:solidFill>
            <a:srgbClr val="006600"/>
          </a:solidFill>
          <a:ln w="9525">
            <a:solidFill>
              <a:schemeClr val="tx1"/>
            </a:solidFill>
            <a:miter lim="800000"/>
            <a:headEnd/>
            <a:tailEnd/>
          </a:ln>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88075" name="日期占位符 12">
            <a:extLst>
              <a:ext uri="{FF2B5EF4-FFF2-40B4-BE49-F238E27FC236}">
                <a16:creationId xmlns:a16="http://schemas.microsoft.com/office/drawing/2014/main" id="{E526EDC0-92E9-2784-C35C-48EB8A50FFB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fld id="{7DC28611-F7C9-4730-8E49-A7AB5677259D}" type="datetime1">
              <a:rPr lang="zh-CN" altLang="en-US" b="0" smtClean="0">
                <a:solidFill>
                  <a:schemeClr val="tx1"/>
                </a:solidFill>
                <a:latin typeface="Arial" panose="020B0604020202020204" pitchFamily="34" charset="0"/>
                <a:ea typeface="宋体" panose="02010600030101010101" pitchFamily="2" charset="-122"/>
              </a:rPr>
              <a:pPr/>
              <a:t>2022/10/3</a:t>
            </a:fld>
            <a:endParaRPr lang="en-US" altLang="zh-CN" b="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971290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354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3">
            <a:extLst>
              <a:ext uri="{FF2B5EF4-FFF2-40B4-BE49-F238E27FC236}">
                <a16:creationId xmlns:a16="http://schemas.microsoft.com/office/drawing/2014/main" id="{9AA1D9D5-014B-BAC2-20C1-250210EAFE59}"/>
              </a:ext>
            </a:extLst>
          </p:cNvPr>
          <p:cNvSpPr txBox="1">
            <a:spLocks noChangeArrowheads="1"/>
          </p:cNvSpPr>
          <p:nvPr/>
        </p:nvSpPr>
        <p:spPr bwMode="auto">
          <a:xfrm>
            <a:off x="2125667" y="1196976"/>
            <a:ext cx="778827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SzPct val="100000"/>
              <a:buFont typeface="Arial" panose="020B0604020202020204" pitchFamily="34" charset="0"/>
              <a:buChar char="•"/>
            </a:pPr>
            <a:r>
              <a:rPr kumimoji="1" lang="zh-CN" altLang="en-US" sz="2800" b="1">
                <a:solidFill>
                  <a:srgbClr val="000000"/>
                </a:solidFill>
                <a:latin typeface="Tahoma" panose="020B0604030504040204" pitchFamily="34" charset="0"/>
                <a:ea typeface="华文新魏" panose="02010800040101010101" pitchFamily="2" charset="-122"/>
              </a:rPr>
              <a:t>基本概念</a:t>
            </a:r>
            <a:endParaRPr kumimoji="1" lang="en-US" altLang="zh-CN" sz="2800" b="1">
              <a:solidFill>
                <a:srgbClr val="000000"/>
              </a:solidFill>
              <a:latin typeface="Tahoma" panose="020B0604030504040204" pitchFamily="34" charset="0"/>
              <a:ea typeface="华文新魏" panose="02010800040101010101" pitchFamily="2" charset="-122"/>
            </a:endParaRPr>
          </a:p>
          <a:p>
            <a:pPr fontAlgn="base">
              <a:spcBef>
                <a:spcPct val="0"/>
              </a:spcBef>
              <a:spcAft>
                <a:spcPct val="0"/>
              </a:spcAft>
              <a:buClr>
                <a:srgbClr val="FFFFFF"/>
              </a:buClr>
              <a:buSzPct val="100000"/>
              <a:buFont typeface="Wingdings" panose="05000000000000000000" pitchFamily="2" charset="2"/>
              <a:buChar char="l"/>
            </a:pPr>
            <a:r>
              <a:rPr kumimoji="1" lang="zh-CN" altLang="en-US" sz="2800">
                <a:solidFill>
                  <a:srgbClr val="000000"/>
                </a:solidFill>
                <a:latin typeface="宋体" panose="02010600030101010101" pitchFamily="2" charset="-122"/>
              </a:rPr>
              <a:t>会计要素是为实现会计目标，根据会计基本前提，对会计对象按其经济内容进行的分类。会计对象要素为会计核算对象的具体化，是会计用于反映会计主体财务状况，确定经营成果的基本单位。</a:t>
            </a:r>
            <a:endParaRPr kumimoji="1" lang="en-US" altLang="zh-CN" sz="2800">
              <a:solidFill>
                <a:srgbClr val="000000"/>
              </a:solidFill>
              <a:latin typeface="宋体" panose="02010600030101010101" pitchFamily="2" charset="-122"/>
            </a:endParaRPr>
          </a:p>
          <a:p>
            <a:pPr fontAlgn="base">
              <a:spcBef>
                <a:spcPct val="0"/>
              </a:spcBef>
              <a:spcAft>
                <a:spcPct val="0"/>
              </a:spcAft>
              <a:buSzPct val="100000"/>
              <a:buFont typeface="Wingdings" panose="05000000000000000000" pitchFamily="2" charset="2"/>
              <a:buChar char="l"/>
            </a:pPr>
            <a:endParaRPr kumimoji="1" lang="en-US" altLang="zh-CN" sz="2800">
              <a:solidFill>
                <a:srgbClr val="000000"/>
              </a:solidFill>
              <a:latin typeface="宋体" panose="02010600030101010101" pitchFamily="2" charset="-122"/>
            </a:endParaRPr>
          </a:p>
          <a:p>
            <a:pPr fontAlgn="base">
              <a:spcBef>
                <a:spcPct val="0"/>
              </a:spcBef>
              <a:spcAft>
                <a:spcPct val="0"/>
              </a:spcAft>
              <a:buSzPct val="100000"/>
              <a:buFont typeface="Arial" panose="020B0604020202020204" pitchFamily="34" charset="0"/>
              <a:buChar char="•"/>
            </a:pPr>
            <a:r>
              <a:rPr kumimoji="1" lang="zh-CN" altLang="en-US" sz="2800" b="1">
                <a:solidFill>
                  <a:srgbClr val="000000"/>
                </a:solidFill>
                <a:latin typeface="Tahoma" panose="020B0604030504040204" pitchFamily="34" charset="0"/>
                <a:ea typeface="华文新魏" panose="02010800040101010101" pitchFamily="2" charset="-122"/>
              </a:rPr>
              <a:t>会计要素的类别</a:t>
            </a:r>
            <a:endParaRPr kumimoji="1" lang="zh-CN" altLang="en-US" sz="2800">
              <a:solidFill>
                <a:srgbClr val="000000"/>
              </a:solidFill>
              <a:latin typeface="Tahoma" panose="020B0604030504040204" pitchFamily="34" charset="0"/>
            </a:endParaRPr>
          </a:p>
          <a:p>
            <a:pPr fontAlgn="base">
              <a:spcBef>
                <a:spcPct val="0"/>
              </a:spcBef>
              <a:spcAft>
                <a:spcPct val="0"/>
              </a:spcAft>
              <a:buClr>
                <a:srgbClr val="FFFFFF"/>
              </a:buClr>
              <a:buSzPct val="100000"/>
              <a:buFont typeface="Wingdings" panose="05000000000000000000" pitchFamily="2" charset="2"/>
              <a:buChar char="l"/>
            </a:pPr>
            <a:r>
              <a:rPr kumimoji="1" lang="zh-CN" altLang="en-US" sz="2800">
                <a:solidFill>
                  <a:srgbClr val="000000"/>
                </a:solidFill>
                <a:latin typeface="宋体" panose="02010600030101010101" pitchFamily="2" charset="-122"/>
              </a:rPr>
              <a:t>资产负债表要素</a:t>
            </a:r>
            <a:endParaRPr kumimoji="1" lang="en-US" altLang="zh-CN" sz="2800">
              <a:solidFill>
                <a:srgbClr val="000000"/>
              </a:solidFill>
              <a:latin typeface="宋体" panose="02010600030101010101" pitchFamily="2" charset="-122"/>
            </a:endParaRPr>
          </a:p>
          <a:p>
            <a:pPr fontAlgn="base">
              <a:spcBef>
                <a:spcPct val="0"/>
              </a:spcBef>
              <a:spcAft>
                <a:spcPct val="0"/>
              </a:spcAft>
              <a:buClr>
                <a:srgbClr val="FFFFFF"/>
              </a:buClr>
              <a:buSzPct val="100000"/>
              <a:buFont typeface="Wingdings" panose="05000000000000000000" pitchFamily="2" charset="2"/>
              <a:buChar char="l"/>
            </a:pPr>
            <a:r>
              <a:rPr kumimoji="1" lang="zh-CN" altLang="en-US" sz="2800">
                <a:solidFill>
                  <a:srgbClr val="000000"/>
                </a:solidFill>
                <a:latin typeface="宋体" panose="02010600030101010101" pitchFamily="2" charset="-122"/>
              </a:rPr>
              <a:t>利润表要素</a:t>
            </a:r>
          </a:p>
        </p:txBody>
      </p:sp>
      <p:sp>
        <p:nvSpPr>
          <p:cNvPr id="152579" name="Text Box 4">
            <a:extLst>
              <a:ext uri="{FF2B5EF4-FFF2-40B4-BE49-F238E27FC236}">
                <a16:creationId xmlns:a16="http://schemas.microsoft.com/office/drawing/2014/main" id="{8117BB05-557C-85C2-58FA-BEF6658115C9}"/>
              </a:ext>
            </a:extLst>
          </p:cNvPr>
          <p:cNvSpPr txBox="1">
            <a:spLocks noChangeArrowheads="1"/>
          </p:cNvSpPr>
          <p:nvPr/>
        </p:nvSpPr>
        <p:spPr bwMode="auto">
          <a:xfrm>
            <a:off x="2041526" y="4256089"/>
            <a:ext cx="18473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SzPct val="100000"/>
            </a:pPr>
            <a:endParaRPr kumimoji="1" lang="zh-CN" altLang="en-US" sz="4400">
              <a:solidFill>
                <a:srgbClr val="330066"/>
              </a:solidFill>
            </a:endParaRPr>
          </a:p>
          <a:p>
            <a:pPr fontAlgn="base">
              <a:spcBef>
                <a:spcPct val="0"/>
              </a:spcBef>
              <a:spcAft>
                <a:spcPct val="0"/>
              </a:spcAft>
              <a:buSzPct val="100000"/>
            </a:pPr>
            <a:endParaRPr kumimoji="1" lang="zh-CN" altLang="en-US" sz="4400">
              <a:solidFill>
                <a:srgbClr val="330066"/>
              </a:solidFill>
            </a:endParaRPr>
          </a:p>
          <a:p>
            <a:pPr fontAlgn="base">
              <a:spcBef>
                <a:spcPct val="0"/>
              </a:spcBef>
              <a:spcAft>
                <a:spcPct val="0"/>
              </a:spcAft>
              <a:buSzPct val="100000"/>
            </a:pPr>
            <a:endParaRPr kumimoji="1" lang="zh-CN" altLang="en-US">
              <a:solidFill>
                <a:srgbClr val="000000"/>
              </a:solidFill>
              <a:latin typeface="Tahoma" panose="020B0604030504040204" pitchFamily="34" charset="0"/>
            </a:endParaRPr>
          </a:p>
        </p:txBody>
      </p:sp>
      <p:sp>
        <p:nvSpPr>
          <p:cNvPr id="152580" name="AutoShape 8">
            <a:extLst>
              <a:ext uri="{FF2B5EF4-FFF2-40B4-BE49-F238E27FC236}">
                <a16:creationId xmlns:a16="http://schemas.microsoft.com/office/drawing/2014/main" id="{0B9E8532-4EC1-9382-5D3A-3F03EBCD0E9D}"/>
              </a:ext>
            </a:extLst>
          </p:cNvPr>
          <p:cNvSpPr>
            <a:spLocks noChangeArrowheads="1"/>
          </p:cNvSpPr>
          <p:nvPr/>
        </p:nvSpPr>
        <p:spPr bwMode="auto">
          <a:xfrm>
            <a:off x="5629280" y="4076700"/>
            <a:ext cx="3490913" cy="2376488"/>
          </a:xfrm>
          <a:prstGeom prst="roundRect">
            <a:avLst>
              <a:gd name="adj" fmla="val 19231"/>
            </a:avLst>
          </a:prstGeom>
          <a:solidFill>
            <a:srgbClr val="CCFFFF"/>
          </a:solidFill>
          <a:ln w="9525">
            <a:solidFill>
              <a:srgbClr val="CCFFFF"/>
            </a:solidFill>
            <a:round/>
            <a:headEnd/>
            <a:tailEnd/>
          </a:ln>
          <a:effectLst>
            <a:outerShdw dist="107763" dir="2700000" algn="ctr" rotWithShape="0">
              <a:schemeClr val="bg2"/>
            </a:outerShdw>
          </a:effec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20000"/>
              </a:spcBef>
              <a:spcAft>
                <a:spcPct val="0"/>
              </a:spcAft>
              <a:buSzPct val="100000"/>
            </a:pPr>
            <a:r>
              <a:rPr kumimoji="1" lang="zh-CN" altLang="en-US" sz="2000">
                <a:solidFill>
                  <a:srgbClr val="000000"/>
                </a:solidFill>
              </a:rPr>
              <a:t>                （</a:t>
            </a:r>
            <a:r>
              <a:rPr kumimoji="1" lang="zh-CN" altLang="en-US" sz="2000" b="1">
                <a:solidFill>
                  <a:srgbClr val="000000"/>
                </a:solidFill>
              </a:rPr>
              <a:t>一） 资产</a:t>
            </a:r>
          </a:p>
          <a:p>
            <a:pPr fontAlgn="base">
              <a:spcBef>
                <a:spcPct val="20000"/>
              </a:spcBef>
              <a:spcAft>
                <a:spcPct val="0"/>
              </a:spcAft>
              <a:buSzPct val="100000"/>
            </a:pPr>
            <a:r>
              <a:rPr kumimoji="1" lang="zh-CN" altLang="en-US" sz="2000" b="1">
                <a:solidFill>
                  <a:srgbClr val="000000"/>
                </a:solidFill>
              </a:rPr>
              <a:t>                （二） 负债</a:t>
            </a:r>
          </a:p>
          <a:p>
            <a:pPr fontAlgn="base">
              <a:spcBef>
                <a:spcPct val="20000"/>
              </a:spcBef>
              <a:spcAft>
                <a:spcPct val="0"/>
              </a:spcAft>
              <a:buSzPct val="100000"/>
            </a:pPr>
            <a:r>
              <a:rPr kumimoji="1" lang="zh-CN" altLang="en-US" sz="2000" b="1">
                <a:solidFill>
                  <a:srgbClr val="000000"/>
                </a:solidFill>
              </a:rPr>
              <a:t>                （三） 所有者权益</a:t>
            </a:r>
          </a:p>
          <a:p>
            <a:pPr fontAlgn="base">
              <a:spcBef>
                <a:spcPct val="20000"/>
              </a:spcBef>
              <a:spcAft>
                <a:spcPct val="0"/>
              </a:spcAft>
              <a:buSzPct val="100000"/>
            </a:pPr>
            <a:r>
              <a:rPr kumimoji="1" lang="zh-CN" altLang="en-US" sz="2000" b="1">
                <a:solidFill>
                  <a:srgbClr val="000000"/>
                </a:solidFill>
              </a:rPr>
              <a:t>                （四） 收入</a:t>
            </a:r>
          </a:p>
          <a:p>
            <a:pPr fontAlgn="base">
              <a:spcBef>
                <a:spcPct val="20000"/>
              </a:spcBef>
              <a:spcAft>
                <a:spcPct val="0"/>
              </a:spcAft>
              <a:buSzPct val="100000"/>
            </a:pPr>
            <a:r>
              <a:rPr kumimoji="1" lang="zh-CN" altLang="en-US" sz="2000" b="1">
                <a:solidFill>
                  <a:srgbClr val="000000"/>
                </a:solidFill>
              </a:rPr>
              <a:t>                （五） 费用</a:t>
            </a:r>
          </a:p>
          <a:p>
            <a:pPr fontAlgn="base">
              <a:spcBef>
                <a:spcPct val="20000"/>
              </a:spcBef>
              <a:spcAft>
                <a:spcPct val="0"/>
              </a:spcAft>
              <a:buSzPct val="100000"/>
            </a:pPr>
            <a:r>
              <a:rPr kumimoji="1" lang="zh-CN" altLang="en-US" sz="2000" b="1">
                <a:solidFill>
                  <a:srgbClr val="000000"/>
                </a:solidFill>
              </a:rPr>
              <a:t>                （六） 利润</a:t>
            </a:r>
          </a:p>
        </p:txBody>
      </p:sp>
      <p:sp>
        <p:nvSpPr>
          <p:cNvPr id="152581" name="Text Box 16">
            <a:extLst>
              <a:ext uri="{FF2B5EF4-FFF2-40B4-BE49-F238E27FC236}">
                <a16:creationId xmlns:a16="http://schemas.microsoft.com/office/drawing/2014/main" id="{391BC4F8-A1FA-AE56-3F49-87F37C500D12}"/>
              </a:ext>
            </a:extLst>
          </p:cNvPr>
          <p:cNvSpPr txBox="1">
            <a:spLocks noChangeArrowheads="1"/>
          </p:cNvSpPr>
          <p:nvPr/>
        </p:nvSpPr>
        <p:spPr bwMode="auto">
          <a:xfrm>
            <a:off x="5389563" y="4565651"/>
            <a:ext cx="14414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SzPct val="100000"/>
            </a:pPr>
            <a:r>
              <a:rPr kumimoji="1" lang="zh-CN" altLang="en-US" sz="2000" b="1">
                <a:solidFill>
                  <a:srgbClr val="000000"/>
                </a:solidFill>
              </a:rPr>
              <a:t>财务状况</a:t>
            </a:r>
          </a:p>
        </p:txBody>
      </p:sp>
      <p:sp>
        <p:nvSpPr>
          <p:cNvPr id="152582" name="Text Box 17">
            <a:extLst>
              <a:ext uri="{FF2B5EF4-FFF2-40B4-BE49-F238E27FC236}">
                <a16:creationId xmlns:a16="http://schemas.microsoft.com/office/drawing/2014/main" id="{294C2482-EECF-1DE7-379E-9A86058D803E}"/>
              </a:ext>
            </a:extLst>
          </p:cNvPr>
          <p:cNvSpPr txBox="1">
            <a:spLocks noChangeArrowheads="1"/>
          </p:cNvSpPr>
          <p:nvPr/>
        </p:nvSpPr>
        <p:spPr bwMode="auto">
          <a:xfrm>
            <a:off x="5305428" y="5589588"/>
            <a:ext cx="15843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r" fontAlgn="base">
              <a:spcBef>
                <a:spcPct val="50000"/>
              </a:spcBef>
              <a:spcAft>
                <a:spcPct val="0"/>
              </a:spcAft>
              <a:buSzPct val="100000"/>
            </a:pPr>
            <a:r>
              <a:rPr kumimoji="1" lang="zh-CN" altLang="en-US" sz="2000" b="1">
                <a:solidFill>
                  <a:srgbClr val="000000"/>
                </a:solidFill>
              </a:rPr>
              <a:t>经营成果</a:t>
            </a:r>
          </a:p>
        </p:txBody>
      </p:sp>
      <p:sp>
        <p:nvSpPr>
          <p:cNvPr id="152583" name="AutoShape 19">
            <a:extLst>
              <a:ext uri="{FF2B5EF4-FFF2-40B4-BE49-F238E27FC236}">
                <a16:creationId xmlns:a16="http://schemas.microsoft.com/office/drawing/2014/main" id="{827EBB8C-DB04-4B2C-674B-7AAF06349C94}"/>
              </a:ext>
            </a:extLst>
          </p:cNvPr>
          <p:cNvSpPr>
            <a:spLocks/>
          </p:cNvSpPr>
          <p:nvPr/>
        </p:nvSpPr>
        <p:spPr bwMode="auto">
          <a:xfrm>
            <a:off x="6708780" y="4500931"/>
            <a:ext cx="250825" cy="431066"/>
          </a:xfrm>
          <a:prstGeom prst="leftBrace">
            <a:avLst>
              <a:gd name="adj1" fmla="val 22268"/>
              <a:gd name="adj2" fmla="val 50000"/>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SzPct val="100000"/>
            </a:pPr>
            <a:endParaRPr lang="zh-CN" altLang="en-US" sz="2000">
              <a:solidFill>
                <a:srgbClr val="000000"/>
              </a:solidFill>
            </a:endParaRPr>
          </a:p>
        </p:txBody>
      </p:sp>
      <p:sp>
        <p:nvSpPr>
          <p:cNvPr id="152584" name="AutoShape 21">
            <a:extLst>
              <a:ext uri="{FF2B5EF4-FFF2-40B4-BE49-F238E27FC236}">
                <a16:creationId xmlns:a16="http://schemas.microsoft.com/office/drawing/2014/main" id="{681CC861-80D4-7516-EF62-3B0260768AC0}"/>
              </a:ext>
            </a:extLst>
          </p:cNvPr>
          <p:cNvSpPr>
            <a:spLocks/>
          </p:cNvSpPr>
          <p:nvPr/>
        </p:nvSpPr>
        <p:spPr bwMode="auto">
          <a:xfrm>
            <a:off x="6767516" y="5557662"/>
            <a:ext cx="147637" cy="419457"/>
          </a:xfrm>
          <a:prstGeom prst="leftBrace">
            <a:avLst>
              <a:gd name="adj1" fmla="val 24220"/>
              <a:gd name="adj2" fmla="val 50000"/>
            </a:avLst>
          </a:prstGeom>
          <a:noFill/>
          <a:ln w="12700" cap="sq">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SzPct val="100000"/>
            </a:pPr>
            <a:endParaRPr lang="zh-CN" altLang="en-US" sz="2000">
              <a:solidFill>
                <a:srgbClr val="0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Text Box 2">
            <a:extLst>
              <a:ext uri="{FF2B5EF4-FFF2-40B4-BE49-F238E27FC236}">
                <a16:creationId xmlns:a16="http://schemas.microsoft.com/office/drawing/2014/main" id="{6CFE745B-0238-75DF-FAAB-094B2E26EDC4}"/>
              </a:ext>
            </a:extLst>
          </p:cNvPr>
          <p:cNvSpPr txBox="1">
            <a:spLocks noChangeArrowheads="1"/>
          </p:cNvSpPr>
          <p:nvPr/>
        </p:nvSpPr>
        <p:spPr bwMode="auto">
          <a:xfrm>
            <a:off x="2895600" y="685800"/>
            <a:ext cx="6705600" cy="711200"/>
          </a:xfrm>
          <a:prstGeom prst="rect">
            <a:avLst/>
          </a:prstGeom>
          <a:solidFill>
            <a:srgbClr val="006600"/>
          </a:solidFill>
          <a:ln w="9525">
            <a:solidFill>
              <a:schemeClr val="tx1"/>
            </a:solidFill>
            <a:miter lim="800000"/>
            <a:headEnd/>
            <a:tailEnd/>
          </a:ln>
          <a:effectLst>
            <a:outerShdw dist="107763" dir="2700000" algn="ctr" rotWithShape="0">
              <a:schemeClr val="tx2"/>
            </a:outerShdw>
          </a:effectLst>
        </p:spPr>
        <p:txBody>
          <a:bodyPr>
            <a:spAutoFit/>
          </a:bodyPr>
          <a:lstStyle/>
          <a:p>
            <a:pPr algn="ctr">
              <a:spcBef>
                <a:spcPct val="50000"/>
              </a:spcBef>
              <a:defRPr/>
            </a:pPr>
            <a:r>
              <a:rPr lang="zh-CN" altLang="en-US" sz="4000">
                <a:solidFill>
                  <a:schemeClr val="bg1"/>
                </a:solidFill>
                <a:effectLst>
                  <a:outerShdw blurRad="38100" dist="38100" dir="2700000" algn="tl">
                    <a:srgbClr val="000000"/>
                  </a:outerShdw>
                </a:effectLst>
                <a:latin typeface="Times New Roman" pitchFamily="18" charset="0"/>
                <a:ea typeface="宋体" pitchFamily="2" charset="-122"/>
              </a:rPr>
              <a:t>会计等式</a:t>
            </a:r>
          </a:p>
        </p:txBody>
      </p:sp>
      <p:sp>
        <p:nvSpPr>
          <p:cNvPr id="355331" name="AutoShape 3">
            <a:extLst>
              <a:ext uri="{FF2B5EF4-FFF2-40B4-BE49-F238E27FC236}">
                <a16:creationId xmlns:a16="http://schemas.microsoft.com/office/drawing/2014/main" id="{DDF19CF5-4C5A-A17C-E84D-6926381F9640}"/>
              </a:ext>
            </a:extLst>
          </p:cNvPr>
          <p:cNvSpPr>
            <a:spLocks noChangeArrowheads="1"/>
          </p:cNvSpPr>
          <p:nvPr/>
        </p:nvSpPr>
        <p:spPr bwMode="auto">
          <a:xfrm>
            <a:off x="10287000" y="6477000"/>
            <a:ext cx="228600" cy="228600"/>
          </a:xfrm>
          <a:prstGeom prst="lightningBolt">
            <a:avLst/>
          </a:prstGeom>
          <a:gradFill rotWithShape="0">
            <a:gsLst>
              <a:gs pos="0">
                <a:srgbClr val="FDE111"/>
              </a:gs>
              <a:gs pos="100000">
                <a:srgbClr val="75680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89092" name="Text Box 4">
            <a:extLst>
              <a:ext uri="{FF2B5EF4-FFF2-40B4-BE49-F238E27FC236}">
                <a16:creationId xmlns:a16="http://schemas.microsoft.com/office/drawing/2014/main" id="{20DE18C4-33B1-B851-D1C8-59F0789CC49F}"/>
              </a:ext>
            </a:extLst>
          </p:cNvPr>
          <p:cNvSpPr txBox="1">
            <a:spLocks noChangeArrowheads="1"/>
          </p:cNvSpPr>
          <p:nvPr/>
        </p:nvSpPr>
        <p:spPr bwMode="auto">
          <a:xfrm>
            <a:off x="1981200" y="1981200"/>
            <a:ext cx="8382000"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pPr algn="l">
              <a:spcBef>
                <a:spcPct val="50000"/>
              </a:spcBef>
              <a:buFont typeface="Wingdings" panose="05000000000000000000" pitchFamily="2" charset="2"/>
              <a:buChar char="n"/>
            </a:pPr>
            <a:r>
              <a:rPr lang="zh-CN" altLang="en-US" sz="2800">
                <a:solidFill>
                  <a:schemeClr val="tx1"/>
                </a:solidFill>
                <a:latin typeface="仿宋_GB2312" pitchFamily="49" charset="-122"/>
                <a:ea typeface="仿宋_GB2312" pitchFamily="49" charset="-122"/>
              </a:rPr>
              <a:t>资产</a:t>
            </a:r>
            <a:r>
              <a:rPr lang="en-US" altLang="zh-CN" sz="2800">
                <a:solidFill>
                  <a:schemeClr val="tx1"/>
                </a:solidFill>
                <a:latin typeface="仿宋_GB2312" pitchFamily="49" charset="-122"/>
                <a:ea typeface="仿宋_GB2312" pitchFamily="49" charset="-122"/>
              </a:rPr>
              <a:t>=</a:t>
            </a:r>
            <a:r>
              <a:rPr lang="zh-CN" altLang="en-US" sz="2800">
                <a:solidFill>
                  <a:schemeClr val="tx1"/>
                </a:solidFill>
                <a:latin typeface="仿宋_GB2312" pitchFamily="49" charset="-122"/>
                <a:ea typeface="仿宋_GB2312" pitchFamily="49" charset="-122"/>
              </a:rPr>
              <a:t>负债</a:t>
            </a:r>
            <a:r>
              <a:rPr lang="en-US" altLang="zh-CN" sz="2800">
                <a:solidFill>
                  <a:schemeClr val="tx1"/>
                </a:solidFill>
                <a:latin typeface="仿宋_GB2312" pitchFamily="49" charset="-122"/>
                <a:ea typeface="仿宋_GB2312" pitchFamily="49" charset="-122"/>
              </a:rPr>
              <a:t>+</a:t>
            </a:r>
            <a:r>
              <a:rPr lang="zh-CN" altLang="en-US" sz="2800">
                <a:solidFill>
                  <a:schemeClr val="tx1"/>
                </a:solidFill>
                <a:latin typeface="仿宋_GB2312" pitchFamily="49" charset="-122"/>
                <a:ea typeface="仿宋_GB2312" pitchFamily="49" charset="-122"/>
              </a:rPr>
              <a:t>所有者权益是恒等式</a:t>
            </a:r>
          </a:p>
          <a:p>
            <a:pPr algn="l">
              <a:spcBef>
                <a:spcPct val="50000"/>
              </a:spcBef>
              <a:buFont typeface="Wingdings" panose="05000000000000000000" pitchFamily="2" charset="2"/>
              <a:buChar char="n"/>
            </a:pPr>
            <a:r>
              <a:rPr lang="zh-CN" altLang="en-US" sz="2800">
                <a:solidFill>
                  <a:schemeClr val="tx1"/>
                </a:solidFill>
                <a:latin typeface="仿宋_GB2312" pitchFamily="49" charset="-122"/>
                <a:ea typeface="仿宋_GB2312" pitchFamily="49" charset="-122"/>
              </a:rPr>
              <a:t>资产表明企业拥有的</a:t>
            </a:r>
            <a:r>
              <a:rPr lang="zh-CN" altLang="en-US" sz="2800">
                <a:solidFill>
                  <a:srgbClr val="FF3300"/>
                </a:solidFill>
                <a:latin typeface="仿宋_GB2312" pitchFamily="49" charset="-122"/>
                <a:ea typeface="仿宋_GB2312" pitchFamily="49" charset="-122"/>
              </a:rPr>
              <a:t>资源</a:t>
            </a:r>
            <a:r>
              <a:rPr lang="zh-CN" altLang="en-US" sz="2800">
                <a:solidFill>
                  <a:schemeClr val="tx1"/>
                </a:solidFill>
                <a:latin typeface="仿宋_GB2312" pitchFamily="49" charset="-122"/>
                <a:ea typeface="仿宋_GB2312" pitchFamily="49" charset="-122"/>
              </a:rPr>
              <a:t>，而负债和所有者权益表明这些</a:t>
            </a:r>
            <a:r>
              <a:rPr lang="zh-CN" altLang="en-US" sz="2800">
                <a:solidFill>
                  <a:srgbClr val="FF3300"/>
                </a:solidFill>
                <a:latin typeface="仿宋_GB2312" pitchFamily="49" charset="-122"/>
                <a:ea typeface="仿宋_GB2312" pitchFamily="49" charset="-122"/>
              </a:rPr>
              <a:t>资源的来源与最终归属</a:t>
            </a:r>
          </a:p>
          <a:p>
            <a:pPr algn="l">
              <a:spcBef>
                <a:spcPct val="50000"/>
              </a:spcBef>
              <a:buFont typeface="Wingdings" panose="05000000000000000000" pitchFamily="2" charset="2"/>
              <a:buChar char="n"/>
            </a:pPr>
            <a:r>
              <a:rPr lang="zh-CN" altLang="en-US" sz="2800">
                <a:solidFill>
                  <a:schemeClr val="tx1"/>
                </a:solidFill>
                <a:latin typeface="仿宋_GB2312" pitchFamily="49" charset="-122"/>
                <a:ea typeface="仿宋_GB2312" pitchFamily="49" charset="-122"/>
              </a:rPr>
              <a:t>除了对企业以外，对个人、非营利组织而言，等式也始终是成立的</a:t>
            </a:r>
          </a:p>
          <a:p>
            <a:pPr algn="l">
              <a:spcBef>
                <a:spcPct val="50000"/>
              </a:spcBef>
              <a:buFont typeface="Wingdings" panose="05000000000000000000" pitchFamily="2" charset="2"/>
              <a:buChar char="n"/>
            </a:pPr>
            <a:r>
              <a:rPr lang="zh-CN" altLang="en-US" sz="2800">
                <a:solidFill>
                  <a:schemeClr val="tx1"/>
                </a:solidFill>
                <a:latin typeface="仿宋_GB2312" pitchFamily="49" charset="-122"/>
                <a:ea typeface="仿宋_GB2312" pitchFamily="49" charset="-122"/>
              </a:rPr>
              <a:t>现在请同学们列出自己的资产、负债项目及金额，然后计算你们的净财富（所有者权益）</a:t>
            </a:r>
          </a:p>
        </p:txBody>
      </p:sp>
      <p:sp>
        <p:nvSpPr>
          <p:cNvPr id="89093" name="日期占位符 6">
            <a:extLst>
              <a:ext uri="{FF2B5EF4-FFF2-40B4-BE49-F238E27FC236}">
                <a16:creationId xmlns:a16="http://schemas.microsoft.com/office/drawing/2014/main" id="{A0ECA943-4B5C-F870-2DD3-6C761D22761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fld id="{588CC6F1-5D39-4389-88B4-B0F80A6201DB}" type="datetime1">
              <a:rPr lang="zh-CN" altLang="en-US" b="0" smtClean="0">
                <a:solidFill>
                  <a:schemeClr val="tx1"/>
                </a:solidFill>
                <a:latin typeface="Arial" panose="020B0604020202020204" pitchFamily="34" charset="0"/>
                <a:ea typeface="宋体" panose="02010600030101010101" pitchFamily="2" charset="-122"/>
              </a:rPr>
              <a:pPr/>
              <a:t>2022/10/3</a:t>
            </a:fld>
            <a:endParaRPr lang="en-US" altLang="zh-CN" b="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619136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355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Text Box 2">
            <a:extLst>
              <a:ext uri="{FF2B5EF4-FFF2-40B4-BE49-F238E27FC236}">
                <a16:creationId xmlns:a16="http://schemas.microsoft.com/office/drawing/2014/main" id="{AAA4F057-6416-0B2C-9F90-86BE8277A174}"/>
              </a:ext>
            </a:extLst>
          </p:cNvPr>
          <p:cNvSpPr txBox="1">
            <a:spLocks noChangeArrowheads="1"/>
          </p:cNvSpPr>
          <p:nvPr/>
        </p:nvSpPr>
        <p:spPr bwMode="auto">
          <a:xfrm>
            <a:off x="2895600" y="685800"/>
            <a:ext cx="6705600" cy="711200"/>
          </a:xfrm>
          <a:prstGeom prst="rect">
            <a:avLst/>
          </a:prstGeom>
          <a:solidFill>
            <a:srgbClr val="006600"/>
          </a:solidFill>
          <a:ln w="9525">
            <a:solidFill>
              <a:schemeClr val="tx1"/>
            </a:solidFill>
            <a:miter lim="800000"/>
            <a:headEnd/>
            <a:tailEnd/>
          </a:ln>
          <a:effectLst>
            <a:outerShdw dist="107763" dir="2700000" algn="ctr" rotWithShape="0">
              <a:schemeClr val="tx2"/>
            </a:outerShdw>
          </a:effectLst>
        </p:spPr>
        <p:txBody>
          <a:bodyPr>
            <a:spAutoFit/>
          </a:bodyPr>
          <a:lstStyle/>
          <a:p>
            <a:pPr algn="ctr">
              <a:spcBef>
                <a:spcPct val="50000"/>
              </a:spcBef>
              <a:defRPr/>
            </a:pPr>
            <a:r>
              <a:rPr lang="zh-CN" altLang="en-US" sz="4000">
                <a:solidFill>
                  <a:schemeClr val="bg1"/>
                </a:solidFill>
                <a:effectLst>
                  <a:outerShdw blurRad="38100" dist="38100" dir="2700000" algn="tl">
                    <a:srgbClr val="000000"/>
                  </a:outerShdw>
                </a:effectLst>
                <a:latin typeface="Times New Roman" pitchFamily="18" charset="0"/>
                <a:ea typeface="宋体" pitchFamily="2" charset="-122"/>
              </a:rPr>
              <a:t>会计等式</a:t>
            </a:r>
          </a:p>
        </p:txBody>
      </p:sp>
      <p:sp>
        <p:nvSpPr>
          <p:cNvPr id="90115" name="Text Box 3">
            <a:extLst>
              <a:ext uri="{FF2B5EF4-FFF2-40B4-BE49-F238E27FC236}">
                <a16:creationId xmlns:a16="http://schemas.microsoft.com/office/drawing/2014/main" id="{E71C6FB0-BB68-A012-80CC-F4ECA515C681}"/>
              </a:ext>
            </a:extLst>
          </p:cNvPr>
          <p:cNvSpPr txBox="1">
            <a:spLocks noChangeArrowheads="1"/>
          </p:cNvSpPr>
          <p:nvPr/>
        </p:nvSpPr>
        <p:spPr bwMode="auto">
          <a:xfrm>
            <a:off x="2209800" y="2286000"/>
            <a:ext cx="8229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pPr algn="ctr">
              <a:spcBef>
                <a:spcPct val="50000"/>
              </a:spcBef>
            </a:pPr>
            <a:r>
              <a:rPr lang="zh-CN" altLang="en-US" sz="3200">
                <a:solidFill>
                  <a:schemeClr val="tx1"/>
                </a:solidFill>
                <a:latin typeface="Times New Roman" panose="02020603050405020304" pitchFamily="18" charset="0"/>
                <a:ea typeface="宋体" panose="02010600030101010101" pitchFamily="2" charset="-122"/>
              </a:rPr>
              <a:t>资产         </a:t>
            </a:r>
            <a:r>
              <a:rPr lang="en-US" altLang="zh-CN" sz="3200">
                <a:solidFill>
                  <a:schemeClr val="tx1"/>
                </a:solidFill>
                <a:latin typeface="Times New Roman" panose="02020603050405020304" pitchFamily="18" charset="0"/>
                <a:ea typeface="宋体" panose="02010600030101010101" pitchFamily="2" charset="-122"/>
              </a:rPr>
              <a:t>-        </a:t>
            </a:r>
            <a:r>
              <a:rPr lang="zh-CN" altLang="en-US" sz="3200">
                <a:solidFill>
                  <a:schemeClr val="tx1"/>
                </a:solidFill>
                <a:latin typeface="Times New Roman" panose="02020603050405020304" pitchFamily="18" charset="0"/>
                <a:ea typeface="宋体" panose="02010600030101010101" pitchFamily="2" charset="-122"/>
              </a:rPr>
              <a:t>负债      </a:t>
            </a:r>
            <a:r>
              <a:rPr lang="en-US" altLang="zh-CN" sz="3200">
                <a:solidFill>
                  <a:schemeClr val="tx1"/>
                </a:solidFill>
                <a:latin typeface="Times New Roman" panose="02020603050405020304" pitchFamily="18" charset="0"/>
                <a:ea typeface="宋体" panose="02010600030101010101" pitchFamily="2" charset="-122"/>
              </a:rPr>
              <a:t>=       </a:t>
            </a:r>
            <a:r>
              <a:rPr lang="zh-CN" altLang="en-US" sz="3200">
                <a:solidFill>
                  <a:schemeClr val="tx1"/>
                </a:solidFill>
                <a:latin typeface="Times New Roman" panose="02020603050405020304" pitchFamily="18" charset="0"/>
                <a:ea typeface="宋体" panose="02010600030101010101" pitchFamily="2" charset="-122"/>
              </a:rPr>
              <a:t>所有者权益</a:t>
            </a:r>
          </a:p>
        </p:txBody>
      </p:sp>
      <p:sp>
        <p:nvSpPr>
          <p:cNvPr id="90116" name="AutoShape 4">
            <a:extLst>
              <a:ext uri="{FF2B5EF4-FFF2-40B4-BE49-F238E27FC236}">
                <a16:creationId xmlns:a16="http://schemas.microsoft.com/office/drawing/2014/main" id="{6CDD8BB4-76C6-0A30-A001-1296577DB8DB}"/>
              </a:ext>
            </a:extLst>
          </p:cNvPr>
          <p:cNvSpPr>
            <a:spLocks noChangeArrowheads="1"/>
          </p:cNvSpPr>
          <p:nvPr/>
        </p:nvSpPr>
        <p:spPr bwMode="auto">
          <a:xfrm>
            <a:off x="2667000" y="2819400"/>
            <a:ext cx="990600" cy="914400"/>
          </a:xfrm>
          <a:prstGeom prst="upArrow">
            <a:avLst>
              <a:gd name="adj1" fmla="val 50000"/>
              <a:gd name="adj2" fmla="val 25000"/>
            </a:avLst>
          </a:prstGeom>
          <a:solidFill>
            <a:srgbClr val="006600"/>
          </a:solidFill>
          <a:ln w="9525">
            <a:solidFill>
              <a:schemeClr val="tx1"/>
            </a:solidFill>
            <a:miter lim="800000"/>
            <a:headEnd/>
            <a:tailEnd/>
          </a:ln>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88101" name="Text Box 5">
            <a:extLst>
              <a:ext uri="{FF2B5EF4-FFF2-40B4-BE49-F238E27FC236}">
                <a16:creationId xmlns:a16="http://schemas.microsoft.com/office/drawing/2014/main" id="{BFC6B75C-CC92-3C5A-CBA6-DD1FCED8D79F}"/>
              </a:ext>
            </a:extLst>
          </p:cNvPr>
          <p:cNvSpPr txBox="1">
            <a:spLocks noChangeArrowheads="1"/>
          </p:cNvSpPr>
          <p:nvPr/>
        </p:nvSpPr>
        <p:spPr bwMode="auto">
          <a:xfrm>
            <a:off x="2133600" y="3733801"/>
            <a:ext cx="1905000" cy="955675"/>
          </a:xfrm>
          <a:prstGeom prst="rect">
            <a:avLst/>
          </a:prstGeom>
          <a:solidFill>
            <a:srgbClr val="006600"/>
          </a:solidFill>
          <a:ln w="9525">
            <a:solidFill>
              <a:schemeClr val="tx1"/>
            </a:solidFill>
            <a:miter lim="800000"/>
            <a:headEnd/>
            <a:tailEnd/>
          </a:ln>
          <a:effectLst>
            <a:outerShdw dist="107763" dir="2700000" algn="ctr" rotWithShape="0">
              <a:schemeClr val="tx2"/>
            </a:outerShdw>
          </a:effectLst>
        </p:spPr>
        <p:txBody>
          <a:bodyPr>
            <a:spAutoFit/>
          </a:bodyPr>
          <a:lstStyle/>
          <a:p>
            <a:pPr algn="ctr">
              <a:spcBef>
                <a:spcPct val="50000"/>
              </a:spcBef>
              <a:defRPr/>
            </a:pPr>
            <a:r>
              <a:rPr lang="zh-CN" altLang="en-US" sz="2800">
                <a:solidFill>
                  <a:srgbClr val="FDE111"/>
                </a:solidFill>
                <a:effectLst>
                  <a:outerShdw blurRad="38100" dist="38100" dir="2700000" algn="tl">
                    <a:srgbClr val="000000"/>
                  </a:outerShdw>
                </a:effectLst>
                <a:latin typeface="Times New Roman" pitchFamily="18" charset="0"/>
                <a:ea typeface="宋体" pitchFamily="2" charset="-122"/>
              </a:rPr>
              <a:t>企业所拥有的资源</a:t>
            </a:r>
          </a:p>
        </p:txBody>
      </p:sp>
      <p:sp>
        <p:nvSpPr>
          <p:cNvPr id="388102" name="AutoShape 6">
            <a:extLst>
              <a:ext uri="{FF2B5EF4-FFF2-40B4-BE49-F238E27FC236}">
                <a16:creationId xmlns:a16="http://schemas.microsoft.com/office/drawing/2014/main" id="{2D68E862-3D29-FD51-1714-7AE02F9BD193}"/>
              </a:ext>
            </a:extLst>
          </p:cNvPr>
          <p:cNvSpPr>
            <a:spLocks noChangeArrowheads="1"/>
          </p:cNvSpPr>
          <p:nvPr/>
        </p:nvSpPr>
        <p:spPr bwMode="auto">
          <a:xfrm>
            <a:off x="10287000" y="6477000"/>
            <a:ext cx="228600" cy="228600"/>
          </a:xfrm>
          <a:prstGeom prst="lightningBolt">
            <a:avLst/>
          </a:prstGeom>
          <a:gradFill rotWithShape="0">
            <a:gsLst>
              <a:gs pos="0">
                <a:srgbClr val="FDE111"/>
              </a:gs>
              <a:gs pos="100000">
                <a:srgbClr val="75680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88103" name="Text Box 7">
            <a:extLst>
              <a:ext uri="{FF2B5EF4-FFF2-40B4-BE49-F238E27FC236}">
                <a16:creationId xmlns:a16="http://schemas.microsoft.com/office/drawing/2014/main" id="{6E4F0151-51B7-5638-1042-7D3DB745A485}"/>
              </a:ext>
            </a:extLst>
          </p:cNvPr>
          <p:cNvSpPr txBox="1">
            <a:spLocks noChangeArrowheads="1"/>
          </p:cNvSpPr>
          <p:nvPr/>
        </p:nvSpPr>
        <p:spPr bwMode="auto">
          <a:xfrm>
            <a:off x="4724400" y="3733801"/>
            <a:ext cx="2362200" cy="955675"/>
          </a:xfrm>
          <a:prstGeom prst="rect">
            <a:avLst/>
          </a:prstGeom>
          <a:solidFill>
            <a:srgbClr val="006600"/>
          </a:solidFill>
          <a:ln w="9525">
            <a:solidFill>
              <a:schemeClr val="tx1"/>
            </a:solidFill>
            <a:miter lim="800000"/>
            <a:headEnd/>
            <a:tailEnd/>
          </a:ln>
          <a:effectLst>
            <a:outerShdw dist="107763" dir="2700000" algn="ctr" rotWithShape="0">
              <a:schemeClr val="tx2"/>
            </a:outerShdw>
          </a:effectLst>
        </p:spPr>
        <p:txBody>
          <a:bodyPr>
            <a:spAutoFit/>
          </a:bodyPr>
          <a:lstStyle/>
          <a:p>
            <a:pPr algn="ctr">
              <a:spcBef>
                <a:spcPct val="50000"/>
              </a:spcBef>
              <a:defRPr/>
            </a:pPr>
            <a:r>
              <a:rPr lang="zh-CN" altLang="en-US" sz="2800">
                <a:solidFill>
                  <a:srgbClr val="FDE111"/>
                </a:solidFill>
                <a:effectLst>
                  <a:outerShdw blurRad="38100" dist="38100" dir="2700000" algn="tl">
                    <a:srgbClr val="000000"/>
                  </a:outerShdw>
                </a:effectLst>
                <a:latin typeface="Times New Roman" pitchFamily="18" charset="0"/>
                <a:ea typeface="宋体" pitchFamily="2" charset="-122"/>
              </a:rPr>
              <a:t>从债权人借入债权人的权益</a:t>
            </a:r>
            <a:endParaRPr lang="en-US" altLang="zh-CN" sz="2800">
              <a:solidFill>
                <a:srgbClr val="FDE111"/>
              </a:solidFill>
              <a:effectLst>
                <a:outerShdw blurRad="38100" dist="38100" dir="2700000" algn="tl">
                  <a:srgbClr val="000000"/>
                </a:outerShdw>
              </a:effectLst>
              <a:latin typeface="Times New Roman" pitchFamily="18" charset="0"/>
              <a:ea typeface="宋体" pitchFamily="2" charset="-122"/>
            </a:endParaRPr>
          </a:p>
        </p:txBody>
      </p:sp>
      <p:sp>
        <p:nvSpPr>
          <p:cNvPr id="388104" name="Text Box 8">
            <a:extLst>
              <a:ext uri="{FF2B5EF4-FFF2-40B4-BE49-F238E27FC236}">
                <a16:creationId xmlns:a16="http://schemas.microsoft.com/office/drawing/2014/main" id="{A6DD050C-598A-1C02-238C-F0223D25EA02}"/>
              </a:ext>
            </a:extLst>
          </p:cNvPr>
          <p:cNvSpPr txBox="1">
            <a:spLocks noChangeArrowheads="1"/>
          </p:cNvSpPr>
          <p:nvPr/>
        </p:nvSpPr>
        <p:spPr bwMode="auto">
          <a:xfrm>
            <a:off x="7772400" y="3733801"/>
            <a:ext cx="2362200" cy="955675"/>
          </a:xfrm>
          <a:prstGeom prst="rect">
            <a:avLst/>
          </a:prstGeom>
          <a:solidFill>
            <a:srgbClr val="006600"/>
          </a:solidFill>
          <a:ln w="9525">
            <a:solidFill>
              <a:schemeClr val="tx1"/>
            </a:solidFill>
            <a:miter lim="800000"/>
            <a:headEnd/>
            <a:tailEnd/>
          </a:ln>
          <a:effectLst>
            <a:outerShdw dist="107763" dir="2700000" algn="ctr" rotWithShape="0">
              <a:schemeClr val="tx2"/>
            </a:outerShdw>
          </a:effectLst>
        </p:spPr>
        <p:txBody>
          <a:bodyPr>
            <a:spAutoFit/>
          </a:bodyPr>
          <a:lstStyle/>
          <a:p>
            <a:pPr algn="ctr">
              <a:spcBef>
                <a:spcPct val="50000"/>
              </a:spcBef>
              <a:defRPr/>
            </a:pPr>
            <a:r>
              <a:rPr lang="zh-CN" altLang="en-US" sz="2800">
                <a:solidFill>
                  <a:srgbClr val="FDE111"/>
                </a:solidFill>
                <a:effectLst>
                  <a:outerShdw blurRad="38100" dist="38100" dir="2700000" algn="tl">
                    <a:srgbClr val="000000"/>
                  </a:outerShdw>
                </a:effectLst>
                <a:latin typeface="Times New Roman" pitchFamily="18" charset="0"/>
                <a:ea typeface="宋体" pitchFamily="2" charset="-122"/>
              </a:rPr>
              <a:t>所有者投入 所有者的权益</a:t>
            </a:r>
          </a:p>
        </p:txBody>
      </p:sp>
      <p:sp>
        <p:nvSpPr>
          <p:cNvPr id="90121" name="AutoShape 9">
            <a:extLst>
              <a:ext uri="{FF2B5EF4-FFF2-40B4-BE49-F238E27FC236}">
                <a16:creationId xmlns:a16="http://schemas.microsoft.com/office/drawing/2014/main" id="{2628362E-4E87-7375-4F6D-F2CFFB7A53E9}"/>
              </a:ext>
            </a:extLst>
          </p:cNvPr>
          <p:cNvSpPr>
            <a:spLocks noChangeArrowheads="1"/>
          </p:cNvSpPr>
          <p:nvPr/>
        </p:nvSpPr>
        <p:spPr bwMode="auto">
          <a:xfrm>
            <a:off x="5486400" y="2819400"/>
            <a:ext cx="990600" cy="914400"/>
          </a:xfrm>
          <a:prstGeom prst="upArrow">
            <a:avLst>
              <a:gd name="adj1" fmla="val 50000"/>
              <a:gd name="adj2" fmla="val 25000"/>
            </a:avLst>
          </a:prstGeom>
          <a:solidFill>
            <a:srgbClr val="006600"/>
          </a:solidFill>
          <a:ln w="9525">
            <a:solidFill>
              <a:schemeClr val="tx1"/>
            </a:solidFill>
            <a:miter lim="800000"/>
            <a:headEnd/>
            <a:tailEnd/>
          </a:ln>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90122" name="AutoShape 10">
            <a:extLst>
              <a:ext uri="{FF2B5EF4-FFF2-40B4-BE49-F238E27FC236}">
                <a16:creationId xmlns:a16="http://schemas.microsoft.com/office/drawing/2014/main" id="{216ED620-9EE9-3B53-7B8C-F082CD049832}"/>
              </a:ext>
            </a:extLst>
          </p:cNvPr>
          <p:cNvSpPr>
            <a:spLocks noChangeArrowheads="1"/>
          </p:cNvSpPr>
          <p:nvPr/>
        </p:nvSpPr>
        <p:spPr bwMode="auto">
          <a:xfrm>
            <a:off x="8458200" y="2819400"/>
            <a:ext cx="990600" cy="914400"/>
          </a:xfrm>
          <a:prstGeom prst="upArrow">
            <a:avLst>
              <a:gd name="adj1" fmla="val 50000"/>
              <a:gd name="adj2" fmla="val 25000"/>
            </a:avLst>
          </a:prstGeom>
          <a:solidFill>
            <a:srgbClr val="006600"/>
          </a:solidFill>
          <a:ln w="9525">
            <a:solidFill>
              <a:schemeClr val="tx1"/>
            </a:solidFill>
            <a:miter lim="800000"/>
            <a:headEnd/>
            <a:tailEnd/>
          </a:ln>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388107" name="Rectangle 11">
            <a:extLst>
              <a:ext uri="{FF2B5EF4-FFF2-40B4-BE49-F238E27FC236}">
                <a16:creationId xmlns:a16="http://schemas.microsoft.com/office/drawing/2014/main" id="{32DF694A-8534-ADF5-F2A0-B22E73A7BF00}"/>
              </a:ext>
            </a:extLst>
          </p:cNvPr>
          <p:cNvSpPr>
            <a:spLocks noChangeArrowheads="1"/>
          </p:cNvSpPr>
          <p:nvPr/>
        </p:nvSpPr>
        <p:spPr bwMode="auto">
          <a:xfrm>
            <a:off x="6629400" y="5105400"/>
            <a:ext cx="3962400" cy="838200"/>
          </a:xfrm>
          <a:prstGeom prst="rect">
            <a:avLst/>
          </a:prstGeom>
          <a:solidFill>
            <a:srgbClr val="99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pPr algn="ctr"/>
            <a:r>
              <a:rPr lang="zh-CN" altLang="en-US" sz="2800"/>
              <a:t>剩余权益</a:t>
            </a:r>
            <a:r>
              <a:rPr lang="en-US" altLang="zh-CN" sz="2800"/>
              <a:t>/</a:t>
            </a:r>
            <a:r>
              <a:rPr lang="zh-CN" altLang="en-US" sz="2800"/>
              <a:t>净资产</a:t>
            </a:r>
            <a:r>
              <a:rPr lang="en-US" altLang="zh-CN" sz="2800"/>
              <a:t>/</a:t>
            </a:r>
            <a:r>
              <a:rPr lang="zh-CN" altLang="en-US" sz="2800"/>
              <a:t>净财富</a:t>
            </a:r>
          </a:p>
        </p:txBody>
      </p:sp>
      <p:sp>
        <p:nvSpPr>
          <p:cNvPr id="90124" name="日期占位符 13">
            <a:extLst>
              <a:ext uri="{FF2B5EF4-FFF2-40B4-BE49-F238E27FC236}">
                <a16:creationId xmlns:a16="http://schemas.microsoft.com/office/drawing/2014/main" id="{1E9B3097-62FA-13D5-83A9-0D4D4024E7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fld id="{9BDD350E-57E9-47B3-9102-96EB6D795F5A}" type="datetime1">
              <a:rPr lang="zh-CN" altLang="en-US" b="0" smtClean="0">
                <a:solidFill>
                  <a:schemeClr val="tx1"/>
                </a:solidFill>
                <a:latin typeface="Arial" panose="020B0604020202020204" pitchFamily="34" charset="0"/>
                <a:ea typeface="宋体" panose="02010600030101010101" pitchFamily="2" charset="-122"/>
              </a:rPr>
              <a:pPr/>
              <a:t>2022/10/3</a:t>
            </a:fld>
            <a:endParaRPr lang="en-US" altLang="zh-CN" b="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311214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3881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88107"/>
                                        </p:tgtEl>
                                        <p:attrNameLst>
                                          <p:attrName>style.visibility</p:attrName>
                                        </p:attrNameLst>
                                      </p:cBhvr>
                                      <p:to>
                                        <p:strVal val="visible"/>
                                      </p:to>
                                    </p:set>
                                    <p:animEffect transition="in" filter="box(in)">
                                      <p:cBhvr>
                                        <p:cTn id="11" dur="500"/>
                                        <p:tgtEl>
                                          <p:spTgt spid="388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2" grpId="0" animBg="1"/>
      <p:bldP spid="388107"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35F7996C-715B-ED61-2823-35714CDA6D10}"/>
              </a:ext>
            </a:extLst>
          </p:cNvPr>
          <p:cNvSpPr>
            <a:spLocks noGrp="1" noChangeArrowheads="1"/>
          </p:cNvSpPr>
          <p:nvPr>
            <p:ph type="title"/>
          </p:nvPr>
        </p:nvSpPr>
        <p:spPr>
          <a:xfrm>
            <a:off x="817700" y="589031"/>
            <a:ext cx="8664229" cy="1143000"/>
          </a:xfrm>
        </p:spPr>
        <p:txBody>
          <a:bodyPr/>
          <a:lstStyle/>
          <a:p>
            <a:pPr eaLnBrk="1" hangingPunct="1"/>
            <a:r>
              <a:rPr lang="zh-CN" altLang="en-US" dirty="0">
                <a:solidFill>
                  <a:schemeClr val="tx1"/>
                </a:solidFill>
                <a:latin typeface="幼圆" panose="02010509060101010101" pitchFamily="49" charset="-122"/>
              </a:rPr>
              <a:t>资产与负债和所有者权益的恒等关系</a:t>
            </a:r>
            <a:endParaRPr lang="zh-CN" altLang="en-US" sz="4400" dirty="0">
              <a:solidFill>
                <a:schemeClr val="tx1"/>
              </a:solidFill>
              <a:latin typeface="幼圆" panose="02010509060101010101" pitchFamily="49" charset="-122"/>
            </a:endParaRPr>
          </a:p>
        </p:txBody>
      </p:sp>
      <p:sp>
        <p:nvSpPr>
          <p:cNvPr id="161795" name="Rectangle 3">
            <a:extLst>
              <a:ext uri="{FF2B5EF4-FFF2-40B4-BE49-F238E27FC236}">
                <a16:creationId xmlns:a16="http://schemas.microsoft.com/office/drawing/2014/main" id="{D54456CA-F6A5-4B6E-D125-FF986E351FD5}"/>
              </a:ext>
            </a:extLst>
          </p:cNvPr>
          <p:cNvSpPr>
            <a:spLocks noGrp="1" noChangeArrowheads="1"/>
          </p:cNvSpPr>
          <p:nvPr>
            <p:ph idx="1"/>
          </p:nvPr>
        </p:nvSpPr>
        <p:spPr>
          <a:xfrm>
            <a:off x="2886075" y="1989137"/>
            <a:ext cx="7772400" cy="3321051"/>
          </a:xfrm>
        </p:spPr>
        <p:txBody>
          <a:bodyPr/>
          <a:lstStyle/>
          <a:p>
            <a:pPr eaLnBrk="1" hangingPunct="1"/>
            <a:r>
              <a:rPr lang="zh-CN" altLang="en-US" sz="3600">
                <a:latin typeface="幼圆" panose="02010509060101010101" pitchFamily="49" charset="-122"/>
              </a:rPr>
              <a:t>会计恒等式</a:t>
            </a:r>
          </a:p>
          <a:p>
            <a:pPr eaLnBrk="1" hangingPunct="1">
              <a:buFont typeface="Wingdings 3" panose="05040102010807070707" pitchFamily="18" charset="2"/>
              <a:buNone/>
            </a:pPr>
            <a:endParaRPr lang="en-US" altLang="zh-CN" sz="2400">
              <a:latin typeface="幼圆" panose="02010509060101010101" pitchFamily="49" charset="-122"/>
            </a:endParaRPr>
          </a:p>
          <a:p>
            <a:pPr eaLnBrk="1" hangingPunct="1">
              <a:buFont typeface="Wingdings 3" panose="05040102010807070707" pitchFamily="18" charset="2"/>
              <a:buNone/>
            </a:pPr>
            <a:r>
              <a:rPr lang="zh-CN" altLang="en-US" sz="2800" b="1">
                <a:latin typeface="幼圆" panose="02010509060101010101" pitchFamily="49" charset="-122"/>
              </a:rPr>
              <a:t>资产=负债+所有者权益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4">
            <a:extLst>
              <a:ext uri="{FF2B5EF4-FFF2-40B4-BE49-F238E27FC236}">
                <a16:creationId xmlns:a16="http://schemas.microsoft.com/office/drawing/2014/main" id="{ABDDFBFE-2EE7-4251-E51B-D4B6E16811E5}"/>
              </a:ext>
            </a:extLst>
          </p:cNvPr>
          <p:cNvSpPr>
            <a:spLocks noChangeArrowheads="1"/>
          </p:cNvSpPr>
          <p:nvPr/>
        </p:nvSpPr>
        <p:spPr bwMode="auto">
          <a:xfrm>
            <a:off x="2122488" y="1154117"/>
            <a:ext cx="8255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kumimoji="1" lang="zh-CN" altLang="en-US" sz="2700" b="1">
                <a:solidFill>
                  <a:srgbClr val="000000"/>
                </a:solidFill>
                <a:latin typeface="微软雅黑" panose="020B0503020204020204" pitchFamily="34" charset="-122"/>
                <a:ea typeface="微软雅黑" panose="020B0503020204020204" pitchFamily="34" charset="-122"/>
              </a:rPr>
              <a:t>会计恒等式：资产</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负债</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所有者权益</a:t>
            </a:r>
          </a:p>
        </p:txBody>
      </p:sp>
      <p:graphicFrame>
        <p:nvGraphicFramePr>
          <p:cNvPr id="3" name="表格 2">
            <a:extLst>
              <a:ext uri="{FF2B5EF4-FFF2-40B4-BE49-F238E27FC236}">
                <a16:creationId xmlns:a16="http://schemas.microsoft.com/office/drawing/2014/main" id="{640A4846-9816-B2C1-EB8B-B7D7F964EE91}"/>
              </a:ext>
            </a:extLst>
          </p:cNvPr>
          <p:cNvGraphicFramePr>
            <a:graphicFrameLocks noGrp="1"/>
          </p:cNvGraphicFramePr>
          <p:nvPr>
            <p:extLst>
              <p:ext uri="{D42A27DB-BD31-4B8C-83A1-F6EECF244321}">
                <p14:modId xmlns:p14="http://schemas.microsoft.com/office/powerpoint/2010/main" val="4248268087"/>
              </p:ext>
            </p:extLst>
          </p:nvPr>
        </p:nvGraphicFramePr>
        <p:xfrm>
          <a:off x="1862141" y="2205039"/>
          <a:ext cx="8524877" cy="3657600"/>
        </p:xfrm>
        <a:graphic>
          <a:graphicData uri="http://schemas.openxmlformats.org/drawingml/2006/table">
            <a:tbl>
              <a:tblPr>
                <a:tableStyleId>{5C22544A-7EE6-4342-B048-85BDC9FD1C3A}</a:tableStyleId>
              </a:tblPr>
              <a:tblGrid>
                <a:gridCol w="511803">
                  <a:extLst>
                    <a:ext uri="{9D8B030D-6E8A-4147-A177-3AD203B41FA5}">
                      <a16:colId xmlns:a16="http://schemas.microsoft.com/office/drawing/2014/main" val="20000"/>
                    </a:ext>
                  </a:extLst>
                </a:gridCol>
                <a:gridCol w="3836527">
                  <a:extLst>
                    <a:ext uri="{9D8B030D-6E8A-4147-A177-3AD203B41FA5}">
                      <a16:colId xmlns:a16="http://schemas.microsoft.com/office/drawing/2014/main" val="20001"/>
                    </a:ext>
                  </a:extLst>
                </a:gridCol>
                <a:gridCol w="4176547">
                  <a:extLst>
                    <a:ext uri="{9D8B030D-6E8A-4147-A177-3AD203B41FA5}">
                      <a16:colId xmlns:a16="http://schemas.microsoft.com/office/drawing/2014/main" val="20002"/>
                    </a:ext>
                  </a:extLst>
                </a:gridCol>
              </a:tblGrid>
              <a:tr h="365760">
                <a:tc>
                  <a:txBody>
                    <a:bodyPr/>
                    <a:lstStyle/>
                    <a:p>
                      <a:pPr algn="ctr">
                        <a:spcAft>
                          <a:spcPts val="0"/>
                        </a:spcAft>
                      </a:pPr>
                      <a:r>
                        <a:rPr 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nchor="ctr"/>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a:t>
                      </a:r>
                      <a:r>
                        <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ctr">
                        <a:spcAft>
                          <a:spcPts val="0"/>
                        </a:spcAft>
                      </a:pP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类</a:t>
                      </a:r>
                      <a:r>
                        <a:rPr lang="en-US" sz="2400" kern="0" spc="25">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型</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0"/>
                  </a:ext>
                </a:extLst>
              </a:tr>
              <a:tr h="3291840">
                <a:tc>
                  <a:txBody>
                    <a:bodyPr/>
                    <a:lstStyle/>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1</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2</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3</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4</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5</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6</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7</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8</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9</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6" marR="51436" marT="0" marB="0" anchor="ctr"/>
                </a:tc>
                <a:tc>
                  <a:txBody>
                    <a:bodyPr/>
                    <a:lstStyle/>
                    <a:p>
                      <a:pPr indent="133350" algn="just">
                        <a:spcAft>
                          <a:spcPts val="0"/>
                        </a:spcAft>
                      </a:pPr>
                      <a:r>
                        <a:rPr lang="zh-CN" alt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just">
                        <a:spcAft>
                          <a:spcPts val="0"/>
                        </a:spcAft>
                      </a:pPr>
                      <a:r>
                        <a:rPr lang="zh-CN" sz="2400" kern="0" spc="25"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资产、所有者权益同时增加</a:t>
                      </a:r>
                      <a:endParaRPr lang="zh-CN" sz="2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资产、负债同时增加</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资产、负债同时减少</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资产一增—减</a:t>
                      </a:r>
                      <a:endParaRPr lang="en-US" altLang="zh-CN" sz="2400" kern="100" spc="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负债一增一减</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负债减少、所有者权益增加</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负债增加、所有者权益减少</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资产、所有者权益</a:t>
                      </a:r>
                      <a:r>
                        <a:rPr lang="zh-CN" alt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减少</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所有者权益一增一减</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2F34D055-9A03-AF3B-3EDB-11CC2828CA85}"/>
              </a:ext>
            </a:extLst>
          </p:cNvPr>
          <p:cNvSpPr txBox="1">
            <a:spLocks noChangeArrowheads="1"/>
          </p:cNvSpPr>
          <p:nvPr/>
        </p:nvSpPr>
        <p:spPr bwMode="auto">
          <a:xfrm>
            <a:off x="2605088" y="6021392"/>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Aft>
                <a:spcPct val="0"/>
              </a:spcAft>
              <a:buClr>
                <a:srgbClr val="330066"/>
              </a:buClr>
              <a:buNone/>
            </a:pPr>
            <a:r>
              <a:rPr lang="zh-CN" altLang="en-US" sz="2800" b="1">
                <a:solidFill>
                  <a:srgbClr val="FF0000"/>
                </a:solidFill>
                <a:latin typeface="幼圆" panose="02010509060101010101" pitchFamily="49" charset="-122"/>
              </a:rPr>
              <a:t>举例：接受股东投入固定资产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4">
            <a:extLst>
              <a:ext uri="{FF2B5EF4-FFF2-40B4-BE49-F238E27FC236}">
                <a16:creationId xmlns:a16="http://schemas.microsoft.com/office/drawing/2014/main" id="{C2AED982-FF7A-346B-3C36-A44A80F4544B}"/>
              </a:ext>
            </a:extLst>
          </p:cNvPr>
          <p:cNvSpPr>
            <a:spLocks noChangeArrowheads="1"/>
          </p:cNvSpPr>
          <p:nvPr/>
        </p:nvSpPr>
        <p:spPr bwMode="auto">
          <a:xfrm>
            <a:off x="2122488" y="1154117"/>
            <a:ext cx="8255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kumimoji="1" lang="zh-CN" altLang="en-US" sz="2700" b="1">
                <a:solidFill>
                  <a:srgbClr val="000000"/>
                </a:solidFill>
                <a:latin typeface="微软雅黑" panose="020B0503020204020204" pitchFamily="34" charset="-122"/>
                <a:ea typeface="微软雅黑" panose="020B0503020204020204" pitchFamily="34" charset="-122"/>
              </a:rPr>
              <a:t>会计恒等式：资产</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负债</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所有者权益</a:t>
            </a:r>
          </a:p>
        </p:txBody>
      </p:sp>
      <p:graphicFrame>
        <p:nvGraphicFramePr>
          <p:cNvPr id="3" name="表格 2">
            <a:extLst>
              <a:ext uri="{FF2B5EF4-FFF2-40B4-BE49-F238E27FC236}">
                <a16:creationId xmlns:a16="http://schemas.microsoft.com/office/drawing/2014/main" id="{D927F0E2-D7EF-0B64-2128-A116A52EE3EF}"/>
              </a:ext>
            </a:extLst>
          </p:cNvPr>
          <p:cNvGraphicFramePr>
            <a:graphicFrameLocks noGrp="1"/>
          </p:cNvGraphicFramePr>
          <p:nvPr>
            <p:extLst>
              <p:ext uri="{D42A27DB-BD31-4B8C-83A1-F6EECF244321}">
                <p14:modId xmlns:p14="http://schemas.microsoft.com/office/powerpoint/2010/main" val="1147453572"/>
              </p:ext>
            </p:extLst>
          </p:nvPr>
        </p:nvGraphicFramePr>
        <p:xfrm>
          <a:off x="1862141" y="2205039"/>
          <a:ext cx="8524877" cy="3657600"/>
        </p:xfrm>
        <a:graphic>
          <a:graphicData uri="http://schemas.openxmlformats.org/drawingml/2006/table">
            <a:tbl>
              <a:tblPr>
                <a:tableStyleId>{5C22544A-7EE6-4342-B048-85BDC9FD1C3A}</a:tableStyleId>
              </a:tblPr>
              <a:tblGrid>
                <a:gridCol w="511803">
                  <a:extLst>
                    <a:ext uri="{9D8B030D-6E8A-4147-A177-3AD203B41FA5}">
                      <a16:colId xmlns:a16="http://schemas.microsoft.com/office/drawing/2014/main" val="20000"/>
                    </a:ext>
                  </a:extLst>
                </a:gridCol>
                <a:gridCol w="3836527">
                  <a:extLst>
                    <a:ext uri="{9D8B030D-6E8A-4147-A177-3AD203B41FA5}">
                      <a16:colId xmlns:a16="http://schemas.microsoft.com/office/drawing/2014/main" val="20001"/>
                    </a:ext>
                  </a:extLst>
                </a:gridCol>
                <a:gridCol w="4176547">
                  <a:extLst>
                    <a:ext uri="{9D8B030D-6E8A-4147-A177-3AD203B41FA5}">
                      <a16:colId xmlns:a16="http://schemas.microsoft.com/office/drawing/2014/main" val="20002"/>
                    </a:ext>
                  </a:extLst>
                </a:gridCol>
              </a:tblGrid>
              <a:tr h="365760">
                <a:tc>
                  <a:txBody>
                    <a:bodyPr/>
                    <a:lstStyle/>
                    <a:p>
                      <a:pPr algn="ctr">
                        <a:spcAft>
                          <a:spcPts val="0"/>
                        </a:spcAft>
                      </a:pPr>
                      <a:r>
                        <a:rPr 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nchor="ctr"/>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a:t>
                      </a:r>
                      <a:r>
                        <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ctr">
                        <a:spcAft>
                          <a:spcPts val="0"/>
                        </a:spcAft>
                      </a:pP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类</a:t>
                      </a:r>
                      <a:r>
                        <a:rPr lang="en-US" sz="2400" kern="0" spc="25">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型</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0"/>
                  </a:ext>
                </a:extLst>
              </a:tr>
              <a:tr h="3291840">
                <a:tc>
                  <a:txBody>
                    <a:bodyPr/>
                    <a:lstStyle/>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1</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2</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3</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4</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5</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6</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7</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8</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9</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6" marR="51436" marT="0" marB="0" anchor="ctr"/>
                </a:tc>
                <a:tc>
                  <a:txBody>
                    <a:bodyPr/>
                    <a:lstStyle/>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增</a:t>
                      </a:r>
                      <a:endParaRPr lang="en-US" altLang="zh-CN"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资产、所有者权益同时增加</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资产、负债同时增加</a:t>
                      </a:r>
                      <a:endParaRPr lang="en-US" altLang="zh-CN" sz="2400" kern="0" spc="25"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资产、负债同时减少</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资产一增—减</a:t>
                      </a:r>
                      <a:endParaRPr lang="en-US" altLang="zh-CN" sz="2400" kern="100" spc="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负债一增一减</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负债减少、所有者权益增加</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负债增加、所有者权益减少</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资产、所有者权益</a:t>
                      </a:r>
                      <a:r>
                        <a:rPr lang="zh-CN" alt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减少</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所有者权益一增一减</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A7D2F321-4512-EAD1-8765-99E982C06AAC}"/>
              </a:ext>
            </a:extLst>
          </p:cNvPr>
          <p:cNvSpPr txBox="1">
            <a:spLocks noChangeArrowheads="1"/>
          </p:cNvSpPr>
          <p:nvPr/>
        </p:nvSpPr>
        <p:spPr bwMode="auto">
          <a:xfrm>
            <a:off x="2151068" y="6021392"/>
            <a:ext cx="8226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Aft>
                <a:spcPct val="0"/>
              </a:spcAft>
              <a:buClr>
                <a:srgbClr val="330066"/>
              </a:buClr>
              <a:buNone/>
            </a:pPr>
            <a:r>
              <a:rPr lang="zh-CN" altLang="en-US" sz="2800" b="1">
                <a:solidFill>
                  <a:srgbClr val="FF0000"/>
                </a:solidFill>
                <a:latin typeface="幼圆" panose="02010509060101010101" pitchFamily="49" charset="-122"/>
              </a:rPr>
              <a:t>举例：向银行借入短期借款，作为库存现金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4">
            <a:extLst>
              <a:ext uri="{FF2B5EF4-FFF2-40B4-BE49-F238E27FC236}">
                <a16:creationId xmlns:a16="http://schemas.microsoft.com/office/drawing/2014/main" id="{1E8C9327-8C06-0082-F0C1-B753C2F7C0FA}"/>
              </a:ext>
            </a:extLst>
          </p:cNvPr>
          <p:cNvSpPr>
            <a:spLocks noChangeArrowheads="1"/>
          </p:cNvSpPr>
          <p:nvPr/>
        </p:nvSpPr>
        <p:spPr bwMode="auto">
          <a:xfrm>
            <a:off x="2122488" y="1154117"/>
            <a:ext cx="8255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kumimoji="1" lang="zh-CN" altLang="en-US" sz="2700" b="1">
                <a:solidFill>
                  <a:srgbClr val="000000"/>
                </a:solidFill>
                <a:latin typeface="微软雅黑" panose="020B0503020204020204" pitchFamily="34" charset="-122"/>
                <a:ea typeface="微软雅黑" panose="020B0503020204020204" pitchFamily="34" charset="-122"/>
              </a:rPr>
              <a:t>会计恒等式：资产</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负债</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所有者权益</a:t>
            </a:r>
          </a:p>
        </p:txBody>
      </p:sp>
      <p:graphicFrame>
        <p:nvGraphicFramePr>
          <p:cNvPr id="3" name="表格 2">
            <a:extLst>
              <a:ext uri="{FF2B5EF4-FFF2-40B4-BE49-F238E27FC236}">
                <a16:creationId xmlns:a16="http://schemas.microsoft.com/office/drawing/2014/main" id="{730C5F0D-2AA4-1F8F-3FB2-613529CFF596}"/>
              </a:ext>
            </a:extLst>
          </p:cNvPr>
          <p:cNvGraphicFramePr>
            <a:graphicFrameLocks noGrp="1"/>
          </p:cNvGraphicFramePr>
          <p:nvPr>
            <p:extLst>
              <p:ext uri="{D42A27DB-BD31-4B8C-83A1-F6EECF244321}">
                <p14:modId xmlns:p14="http://schemas.microsoft.com/office/powerpoint/2010/main" val="2954750339"/>
              </p:ext>
            </p:extLst>
          </p:nvPr>
        </p:nvGraphicFramePr>
        <p:xfrm>
          <a:off x="1862141" y="2205039"/>
          <a:ext cx="8524877" cy="3657600"/>
        </p:xfrm>
        <a:graphic>
          <a:graphicData uri="http://schemas.openxmlformats.org/drawingml/2006/table">
            <a:tbl>
              <a:tblPr>
                <a:tableStyleId>{5C22544A-7EE6-4342-B048-85BDC9FD1C3A}</a:tableStyleId>
              </a:tblPr>
              <a:tblGrid>
                <a:gridCol w="511803">
                  <a:extLst>
                    <a:ext uri="{9D8B030D-6E8A-4147-A177-3AD203B41FA5}">
                      <a16:colId xmlns:a16="http://schemas.microsoft.com/office/drawing/2014/main" val="20000"/>
                    </a:ext>
                  </a:extLst>
                </a:gridCol>
                <a:gridCol w="3836527">
                  <a:extLst>
                    <a:ext uri="{9D8B030D-6E8A-4147-A177-3AD203B41FA5}">
                      <a16:colId xmlns:a16="http://schemas.microsoft.com/office/drawing/2014/main" val="20001"/>
                    </a:ext>
                  </a:extLst>
                </a:gridCol>
                <a:gridCol w="4176547">
                  <a:extLst>
                    <a:ext uri="{9D8B030D-6E8A-4147-A177-3AD203B41FA5}">
                      <a16:colId xmlns:a16="http://schemas.microsoft.com/office/drawing/2014/main" val="20002"/>
                    </a:ext>
                  </a:extLst>
                </a:gridCol>
              </a:tblGrid>
              <a:tr h="365760">
                <a:tc>
                  <a:txBody>
                    <a:bodyPr/>
                    <a:lstStyle/>
                    <a:p>
                      <a:pPr algn="ctr">
                        <a:spcAft>
                          <a:spcPts val="0"/>
                        </a:spcAft>
                      </a:pPr>
                      <a:r>
                        <a:rPr 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nchor="ctr"/>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a:t>
                      </a:r>
                      <a:r>
                        <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ctr">
                        <a:spcAft>
                          <a:spcPts val="0"/>
                        </a:spcAft>
                      </a:pP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类</a:t>
                      </a:r>
                      <a:r>
                        <a:rPr lang="en-US" sz="2400" kern="0" spc="25">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型</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0"/>
                  </a:ext>
                </a:extLst>
              </a:tr>
              <a:tr h="3291840">
                <a:tc>
                  <a:txBody>
                    <a:bodyPr/>
                    <a:lstStyle/>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1</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2</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3</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4</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5</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6</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7</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8</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9</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6" marR="51436" marT="0" marB="0" anchor="ctr"/>
                </a:tc>
                <a:tc>
                  <a:txBody>
                    <a:bodyPr/>
                    <a:lstStyle/>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减</a:t>
                      </a:r>
                      <a:endParaRPr lang="en-US" altLang="zh-CN"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资产、所有者权益同时增加</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资产、负债同时增加</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资产、负债同时减少</a:t>
                      </a:r>
                      <a:endParaRPr lang="en-US" altLang="zh-CN" sz="2400" kern="0" spc="25"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资产一增—减</a:t>
                      </a:r>
                      <a:endParaRPr lang="en-US" altLang="zh-CN" sz="2400" kern="100" spc="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负债一增一减</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负债减少、所有者权益增加</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负债增加、所有者权益减少</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资产、所有者权益</a:t>
                      </a:r>
                      <a:r>
                        <a:rPr lang="zh-CN" alt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减少</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所有者权益一增一减</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AA276CE6-5896-1C40-2571-BF74FDDB098D}"/>
              </a:ext>
            </a:extLst>
          </p:cNvPr>
          <p:cNvSpPr txBox="1">
            <a:spLocks noChangeArrowheads="1"/>
          </p:cNvSpPr>
          <p:nvPr/>
        </p:nvSpPr>
        <p:spPr bwMode="auto">
          <a:xfrm>
            <a:off x="2151068" y="6021392"/>
            <a:ext cx="8226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Aft>
                <a:spcPct val="0"/>
              </a:spcAft>
              <a:buClr>
                <a:srgbClr val="330066"/>
              </a:buClr>
              <a:buNone/>
            </a:pPr>
            <a:r>
              <a:rPr lang="zh-CN" altLang="en-US" sz="2800" b="1">
                <a:solidFill>
                  <a:srgbClr val="FF0000"/>
                </a:solidFill>
                <a:latin typeface="幼圆" panose="02010509060101010101" pitchFamily="49" charset="-122"/>
              </a:rPr>
              <a:t>举例：用银行存款偿还短期借款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4">
            <a:extLst>
              <a:ext uri="{FF2B5EF4-FFF2-40B4-BE49-F238E27FC236}">
                <a16:creationId xmlns:a16="http://schemas.microsoft.com/office/drawing/2014/main" id="{3C7FCF71-5DB7-27B0-CCF7-1516E2C680CC}"/>
              </a:ext>
            </a:extLst>
          </p:cNvPr>
          <p:cNvSpPr>
            <a:spLocks noChangeArrowheads="1"/>
          </p:cNvSpPr>
          <p:nvPr/>
        </p:nvSpPr>
        <p:spPr bwMode="auto">
          <a:xfrm>
            <a:off x="2122488" y="1154117"/>
            <a:ext cx="8255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kumimoji="1" lang="zh-CN" altLang="en-US" sz="2700" b="1">
                <a:solidFill>
                  <a:srgbClr val="000000"/>
                </a:solidFill>
                <a:latin typeface="微软雅黑" panose="020B0503020204020204" pitchFamily="34" charset="-122"/>
                <a:ea typeface="微软雅黑" panose="020B0503020204020204" pitchFamily="34" charset="-122"/>
              </a:rPr>
              <a:t>会计恒等式：资产</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负债</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所有者权益</a:t>
            </a:r>
          </a:p>
        </p:txBody>
      </p:sp>
      <p:graphicFrame>
        <p:nvGraphicFramePr>
          <p:cNvPr id="3" name="表格 2">
            <a:extLst>
              <a:ext uri="{FF2B5EF4-FFF2-40B4-BE49-F238E27FC236}">
                <a16:creationId xmlns:a16="http://schemas.microsoft.com/office/drawing/2014/main" id="{0D15D4E2-1CDA-1398-5C38-0482A3857E95}"/>
              </a:ext>
            </a:extLst>
          </p:cNvPr>
          <p:cNvGraphicFramePr>
            <a:graphicFrameLocks noGrp="1"/>
          </p:cNvGraphicFramePr>
          <p:nvPr>
            <p:extLst>
              <p:ext uri="{D42A27DB-BD31-4B8C-83A1-F6EECF244321}">
                <p14:modId xmlns:p14="http://schemas.microsoft.com/office/powerpoint/2010/main" val="3399606537"/>
              </p:ext>
            </p:extLst>
          </p:nvPr>
        </p:nvGraphicFramePr>
        <p:xfrm>
          <a:off x="1862141" y="2205039"/>
          <a:ext cx="8524877" cy="3657600"/>
        </p:xfrm>
        <a:graphic>
          <a:graphicData uri="http://schemas.openxmlformats.org/drawingml/2006/table">
            <a:tbl>
              <a:tblPr>
                <a:tableStyleId>{5C22544A-7EE6-4342-B048-85BDC9FD1C3A}</a:tableStyleId>
              </a:tblPr>
              <a:tblGrid>
                <a:gridCol w="511803">
                  <a:extLst>
                    <a:ext uri="{9D8B030D-6E8A-4147-A177-3AD203B41FA5}">
                      <a16:colId xmlns:a16="http://schemas.microsoft.com/office/drawing/2014/main" val="20000"/>
                    </a:ext>
                  </a:extLst>
                </a:gridCol>
                <a:gridCol w="3836527">
                  <a:extLst>
                    <a:ext uri="{9D8B030D-6E8A-4147-A177-3AD203B41FA5}">
                      <a16:colId xmlns:a16="http://schemas.microsoft.com/office/drawing/2014/main" val="20001"/>
                    </a:ext>
                  </a:extLst>
                </a:gridCol>
                <a:gridCol w="4176547">
                  <a:extLst>
                    <a:ext uri="{9D8B030D-6E8A-4147-A177-3AD203B41FA5}">
                      <a16:colId xmlns:a16="http://schemas.microsoft.com/office/drawing/2014/main" val="20002"/>
                    </a:ext>
                  </a:extLst>
                </a:gridCol>
              </a:tblGrid>
              <a:tr h="365760">
                <a:tc>
                  <a:txBody>
                    <a:bodyPr/>
                    <a:lstStyle/>
                    <a:p>
                      <a:pPr algn="ctr">
                        <a:spcAft>
                          <a:spcPts val="0"/>
                        </a:spcAft>
                      </a:pPr>
                      <a:r>
                        <a:rPr 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nchor="ctr"/>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a:t>
                      </a:r>
                      <a:r>
                        <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ctr">
                        <a:spcAft>
                          <a:spcPts val="0"/>
                        </a:spcAft>
                      </a:pP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类</a:t>
                      </a:r>
                      <a:r>
                        <a:rPr lang="en-US" sz="2400" kern="0" spc="25">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型</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0"/>
                  </a:ext>
                </a:extLst>
              </a:tr>
              <a:tr h="3291840">
                <a:tc>
                  <a:txBody>
                    <a:bodyPr/>
                    <a:lstStyle/>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1</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2</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3</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4</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5</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6</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7</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8</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9</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6" marR="51436" marT="0" marB="0" anchor="ctr"/>
                </a:tc>
                <a:tc>
                  <a:txBody>
                    <a:bodyPr/>
                    <a:lstStyle/>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资产、所有者权益同时增加</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资产、负债同时增加</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资产、负债同时减少</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资产一增—减</a:t>
                      </a:r>
                      <a:endParaRPr lang="en-US" altLang="zh-CN" sz="2400" kern="100" spc="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负债一增一减</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负债减少、所有者权益增加</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负债增加、所有者权益减少</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资产、所有者权益</a:t>
                      </a:r>
                      <a:r>
                        <a:rPr lang="zh-CN" alt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减少</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所有者权益一增一减</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CA20A755-3BB4-C01D-4B5E-576E7E82B806}"/>
              </a:ext>
            </a:extLst>
          </p:cNvPr>
          <p:cNvSpPr txBox="1">
            <a:spLocks noChangeArrowheads="1"/>
          </p:cNvSpPr>
          <p:nvPr/>
        </p:nvSpPr>
        <p:spPr bwMode="auto">
          <a:xfrm>
            <a:off x="2151068" y="6021392"/>
            <a:ext cx="8226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Aft>
                <a:spcPct val="0"/>
              </a:spcAft>
              <a:buClr>
                <a:srgbClr val="330066"/>
              </a:buClr>
              <a:buNone/>
            </a:pPr>
            <a:r>
              <a:rPr lang="zh-CN" altLang="en-US" sz="2800" b="1">
                <a:solidFill>
                  <a:srgbClr val="FF0000"/>
                </a:solidFill>
                <a:latin typeface="幼圆" panose="02010509060101010101" pitchFamily="49" charset="-122"/>
              </a:rPr>
              <a:t>举例：用银行存款购买固定资产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4">
            <a:extLst>
              <a:ext uri="{FF2B5EF4-FFF2-40B4-BE49-F238E27FC236}">
                <a16:creationId xmlns:a16="http://schemas.microsoft.com/office/drawing/2014/main" id="{CD9CDE65-B2E1-27F8-0972-4502FFCE2527}"/>
              </a:ext>
            </a:extLst>
          </p:cNvPr>
          <p:cNvSpPr>
            <a:spLocks noChangeArrowheads="1"/>
          </p:cNvSpPr>
          <p:nvPr/>
        </p:nvSpPr>
        <p:spPr bwMode="auto">
          <a:xfrm>
            <a:off x="2122488" y="1154117"/>
            <a:ext cx="8255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kumimoji="1" lang="zh-CN" altLang="en-US" sz="2700" b="1">
                <a:solidFill>
                  <a:srgbClr val="000000"/>
                </a:solidFill>
                <a:latin typeface="微软雅黑" panose="020B0503020204020204" pitchFamily="34" charset="-122"/>
                <a:ea typeface="微软雅黑" panose="020B0503020204020204" pitchFamily="34" charset="-122"/>
              </a:rPr>
              <a:t>会计恒等式：资产</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负债</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所有者权益</a:t>
            </a:r>
          </a:p>
        </p:txBody>
      </p:sp>
      <p:graphicFrame>
        <p:nvGraphicFramePr>
          <p:cNvPr id="3" name="表格 2">
            <a:extLst>
              <a:ext uri="{FF2B5EF4-FFF2-40B4-BE49-F238E27FC236}">
                <a16:creationId xmlns:a16="http://schemas.microsoft.com/office/drawing/2014/main" id="{FC149ADB-9601-6957-134F-22884EE86340}"/>
              </a:ext>
            </a:extLst>
          </p:cNvPr>
          <p:cNvGraphicFramePr>
            <a:graphicFrameLocks noGrp="1"/>
          </p:cNvGraphicFramePr>
          <p:nvPr>
            <p:extLst>
              <p:ext uri="{D42A27DB-BD31-4B8C-83A1-F6EECF244321}">
                <p14:modId xmlns:p14="http://schemas.microsoft.com/office/powerpoint/2010/main" val="142726405"/>
              </p:ext>
            </p:extLst>
          </p:nvPr>
        </p:nvGraphicFramePr>
        <p:xfrm>
          <a:off x="1862141" y="2205039"/>
          <a:ext cx="8524877" cy="3657600"/>
        </p:xfrm>
        <a:graphic>
          <a:graphicData uri="http://schemas.openxmlformats.org/drawingml/2006/table">
            <a:tbl>
              <a:tblPr>
                <a:tableStyleId>{5C22544A-7EE6-4342-B048-85BDC9FD1C3A}</a:tableStyleId>
              </a:tblPr>
              <a:tblGrid>
                <a:gridCol w="511803">
                  <a:extLst>
                    <a:ext uri="{9D8B030D-6E8A-4147-A177-3AD203B41FA5}">
                      <a16:colId xmlns:a16="http://schemas.microsoft.com/office/drawing/2014/main" val="20000"/>
                    </a:ext>
                  </a:extLst>
                </a:gridCol>
                <a:gridCol w="3836527">
                  <a:extLst>
                    <a:ext uri="{9D8B030D-6E8A-4147-A177-3AD203B41FA5}">
                      <a16:colId xmlns:a16="http://schemas.microsoft.com/office/drawing/2014/main" val="20001"/>
                    </a:ext>
                  </a:extLst>
                </a:gridCol>
                <a:gridCol w="4176547">
                  <a:extLst>
                    <a:ext uri="{9D8B030D-6E8A-4147-A177-3AD203B41FA5}">
                      <a16:colId xmlns:a16="http://schemas.microsoft.com/office/drawing/2014/main" val="20002"/>
                    </a:ext>
                  </a:extLst>
                </a:gridCol>
              </a:tblGrid>
              <a:tr h="365760">
                <a:tc>
                  <a:txBody>
                    <a:bodyPr/>
                    <a:lstStyle/>
                    <a:p>
                      <a:pPr algn="ctr">
                        <a:spcAft>
                          <a:spcPts val="0"/>
                        </a:spcAft>
                      </a:pPr>
                      <a:r>
                        <a:rPr 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nchor="ctr"/>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a:t>
                      </a:r>
                      <a:r>
                        <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ctr">
                        <a:spcAft>
                          <a:spcPts val="0"/>
                        </a:spcAft>
                      </a:pP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类</a:t>
                      </a:r>
                      <a:r>
                        <a:rPr lang="en-US" sz="2400" kern="0" spc="25">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型</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0"/>
                  </a:ext>
                </a:extLst>
              </a:tr>
              <a:tr h="3291840">
                <a:tc>
                  <a:txBody>
                    <a:bodyPr/>
                    <a:lstStyle/>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1</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2</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3</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4</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5</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6</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7</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8</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9</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6" marR="51436" marT="0" marB="0" anchor="ctr"/>
                </a:tc>
                <a:tc>
                  <a:txBody>
                    <a:bodyPr/>
                    <a:lstStyle/>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资产、所有者权益同时增加</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资产、负债同时增加</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资产、负债同时减少</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资产一增—减</a:t>
                      </a:r>
                      <a:endParaRPr lang="en-US" altLang="zh-CN" sz="2400" kern="100" spc="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负债一增一减</a:t>
                      </a:r>
                      <a:endParaRPr lang="zh-CN" sz="2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负债减少、所有者权益增加</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负债增加、所有者权益减少</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资产、所有者权益</a:t>
                      </a:r>
                      <a:r>
                        <a:rPr lang="zh-CN" alt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减少</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所有者权益一增一减</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8EA00A08-4096-20B8-7677-EE2193F11AD4}"/>
              </a:ext>
            </a:extLst>
          </p:cNvPr>
          <p:cNvSpPr txBox="1">
            <a:spLocks noChangeArrowheads="1"/>
          </p:cNvSpPr>
          <p:nvPr/>
        </p:nvSpPr>
        <p:spPr bwMode="auto">
          <a:xfrm>
            <a:off x="2151068" y="6021392"/>
            <a:ext cx="8226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Aft>
                <a:spcPct val="0"/>
              </a:spcAft>
              <a:buClr>
                <a:srgbClr val="330066"/>
              </a:buClr>
              <a:buNone/>
            </a:pPr>
            <a:r>
              <a:rPr lang="zh-CN" altLang="en-US" sz="2800" b="1">
                <a:solidFill>
                  <a:srgbClr val="FF0000"/>
                </a:solidFill>
                <a:latin typeface="幼圆" panose="02010509060101010101" pitchFamily="49" charset="-122"/>
              </a:rPr>
              <a:t>举例：用银行短期借款偿还应付账款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4">
            <a:extLst>
              <a:ext uri="{FF2B5EF4-FFF2-40B4-BE49-F238E27FC236}">
                <a16:creationId xmlns:a16="http://schemas.microsoft.com/office/drawing/2014/main" id="{F56BC108-72B0-9517-F84A-6686040A3D33}"/>
              </a:ext>
            </a:extLst>
          </p:cNvPr>
          <p:cNvSpPr>
            <a:spLocks noChangeArrowheads="1"/>
          </p:cNvSpPr>
          <p:nvPr/>
        </p:nvSpPr>
        <p:spPr bwMode="auto">
          <a:xfrm>
            <a:off x="2122488" y="1154117"/>
            <a:ext cx="8255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kumimoji="1" lang="zh-CN" altLang="en-US" sz="2700" b="1">
                <a:solidFill>
                  <a:srgbClr val="000000"/>
                </a:solidFill>
                <a:latin typeface="微软雅黑" panose="020B0503020204020204" pitchFamily="34" charset="-122"/>
                <a:ea typeface="微软雅黑" panose="020B0503020204020204" pitchFamily="34" charset="-122"/>
              </a:rPr>
              <a:t>会计恒等式：资产</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负债</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所有者权益</a:t>
            </a:r>
          </a:p>
        </p:txBody>
      </p:sp>
      <p:graphicFrame>
        <p:nvGraphicFramePr>
          <p:cNvPr id="3" name="表格 2">
            <a:extLst>
              <a:ext uri="{FF2B5EF4-FFF2-40B4-BE49-F238E27FC236}">
                <a16:creationId xmlns:a16="http://schemas.microsoft.com/office/drawing/2014/main" id="{2F121D26-E2B6-3663-7E4B-4D96F4B9570A}"/>
              </a:ext>
            </a:extLst>
          </p:cNvPr>
          <p:cNvGraphicFramePr>
            <a:graphicFrameLocks noGrp="1"/>
          </p:cNvGraphicFramePr>
          <p:nvPr>
            <p:extLst>
              <p:ext uri="{D42A27DB-BD31-4B8C-83A1-F6EECF244321}">
                <p14:modId xmlns:p14="http://schemas.microsoft.com/office/powerpoint/2010/main" val="3611043862"/>
              </p:ext>
            </p:extLst>
          </p:nvPr>
        </p:nvGraphicFramePr>
        <p:xfrm>
          <a:off x="1862141" y="2205039"/>
          <a:ext cx="8524877" cy="3657600"/>
        </p:xfrm>
        <a:graphic>
          <a:graphicData uri="http://schemas.openxmlformats.org/drawingml/2006/table">
            <a:tbl>
              <a:tblPr>
                <a:tableStyleId>{5C22544A-7EE6-4342-B048-85BDC9FD1C3A}</a:tableStyleId>
              </a:tblPr>
              <a:tblGrid>
                <a:gridCol w="511803">
                  <a:extLst>
                    <a:ext uri="{9D8B030D-6E8A-4147-A177-3AD203B41FA5}">
                      <a16:colId xmlns:a16="http://schemas.microsoft.com/office/drawing/2014/main" val="20000"/>
                    </a:ext>
                  </a:extLst>
                </a:gridCol>
                <a:gridCol w="3836527">
                  <a:extLst>
                    <a:ext uri="{9D8B030D-6E8A-4147-A177-3AD203B41FA5}">
                      <a16:colId xmlns:a16="http://schemas.microsoft.com/office/drawing/2014/main" val="20001"/>
                    </a:ext>
                  </a:extLst>
                </a:gridCol>
                <a:gridCol w="4176547">
                  <a:extLst>
                    <a:ext uri="{9D8B030D-6E8A-4147-A177-3AD203B41FA5}">
                      <a16:colId xmlns:a16="http://schemas.microsoft.com/office/drawing/2014/main" val="20002"/>
                    </a:ext>
                  </a:extLst>
                </a:gridCol>
              </a:tblGrid>
              <a:tr h="365760">
                <a:tc>
                  <a:txBody>
                    <a:bodyPr/>
                    <a:lstStyle/>
                    <a:p>
                      <a:pPr algn="ctr">
                        <a:spcAft>
                          <a:spcPts val="0"/>
                        </a:spcAft>
                      </a:pPr>
                      <a:r>
                        <a:rPr 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nchor="ctr"/>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a:t>
                      </a:r>
                      <a:r>
                        <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ctr">
                        <a:spcAft>
                          <a:spcPts val="0"/>
                        </a:spcAft>
                      </a:pP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类</a:t>
                      </a:r>
                      <a:r>
                        <a:rPr lang="en-US" sz="2400" kern="0" spc="25">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型</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0"/>
                  </a:ext>
                </a:extLst>
              </a:tr>
              <a:tr h="3291840">
                <a:tc>
                  <a:txBody>
                    <a:bodyPr/>
                    <a:lstStyle/>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1</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2</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3</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4</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5</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6</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7</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8</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9</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6" marR="51436" marT="0" marB="0" anchor="ctr"/>
                </a:tc>
                <a:tc>
                  <a:txBody>
                    <a:bodyPr/>
                    <a:lstStyle/>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资产、所有者权益同时增加</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资产、负债同时增加</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资产、负债同时减少</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资产一增—减</a:t>
                      </a:r>
                      <a:endParaRPr lang="en-US" altLang="zh-CN" sz="2400" kern="100" spc="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负债一增一减</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负债减少、所有者权益增加</a:t>
                      </a:r>
                      <a:endParaRPr lang="zh-CN" sz="2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负债增加、所有者权益减少</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资产、所有者权益</a:t>
                      </a:r>
                      <a:r>
                        <a:rPr lang="zh-CN" alt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减少</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所有者权益一增一减</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790DF144-AAD6-6E78-1C05-9A581BE52187}"/>
              </a:ext>
            </a:extLst>
          </p:cNvPr>
          <p:cNvSpPr txBox="1">
            <a:spLocks noChangeArrowheads="1"/>
          </p:cNvSpPr>
          <p:nvPr/>
        </p:nvSpPr>
        <p:spPr bwMode="auto">
          <a:xfrm>
            <a:off x="2151068" y="6021392"/>
            <a:ext cx="8226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Aft>
                <a:spcPct val="0"/>
              </a:spcAft>
              <a:buClr>
                <a:srgbClr val="330066"/>
              </a:buClr>
              <a:buNone/>
            </a:pPr>
            <a:r>
              <a:rPr lang="zh-CN" altLang="en-US" sz="2800" b="1">
                <a:solidFill>
                  <a:srgbClr val="FF0000"/>
                </a:solidFill>
                <a:latin typeface="幼圆" panose="02010509060101010101" pitchFamily="49" charset="-122"/>
              </a:rPr>
              <a:t>举例：“债转股”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4">
            <a:extLst>
              <a:ext uri="{FF2B5EF4-FFF2-40B4-BE49-F238E27FC236}">
                <a16:creationId xmlns:a16="http://schemas.microsoft.com/office/drawing/2014/main" id="{92C25456-AFC1-D04C-9236-EC9B286B5A8B}"/>
              </a:ext>
            </a:extLst>
          </p:cNvPr>
          <p:cNvSpPr>
            <a:spLocks noChangeArrowheads="1"/>
          </p:cNvSpPr>
          <p:nvPr/>
        </p:nvSpPr>
        <p:spPr bwMode="auto">
          <a:xfrm>
            <a:off x="2122488" y="1154117"/>
            <a:ext cx="8255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kumimoji="1" lang="zh-CN" altLang="en-US" sz="2700" b="1">
                <a:solidFill>
                  <a:srgbClr val="000000"/>
                </a:solidFill>
                <a:latin typeface="微软雅黑" panose="020B0503020204020204" pitchFamily="34" charset="-122"/>
                <a:ea typeface="微软雅黑" panose="020B0503020204020204" pitchFamily="34" charset="-122"/>
              </a:rPr>
              <a:t>会计恒等式：资产</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负债</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所有者权益</a:t>
            </a:r>
          </a:p>
        </p:txBody>
      </p:sp>
      <p:graphicFrame>
        <p:nvGraphicFramePr>
          <p:cNvPr id="3" name="表格 2">
            <a:extLst>
              <a:ext uri="{FF2B5EF4-FFF2-40B4-BE49-F238E27FC236}">
                <a16:creationId xmlns:a16="http://schemas.microsoft.com/office/drawing/2014/main" id="{B7EC1F4B-A522-8E58-DA86-894823003869}"/>
              </a:ext>
            </a:extLst>
          </p:cNvPr>
          <p:cNvGraphicFramePr>
            <a:graphicFrameLocks noGrp="1"/>
          </p:cNvGraphicFramePr>
          <p:nvPr>
            <p:extLst>
              <p:ext uri="{D42A27DB-BD31-4B8C-83A1-F6EECF244321}">
                <p14:modId xmlns:p14="http://schemas.microsoft.com/office/powerpoint/2010/main" val="1496144129"/>
              </p:ext>
            </p:extLst>
          </p:nvPr>
        </p:nvGraphicFramePr>
        <p:xfrm>
          <a:off x="1862141" y="2205039"/>
          <a:ext cx="8524877" cy="3657600"/>
        </p:xfrm>
        <a:graphic>
          <a:graphicData uri="http://schemas.openxmlformats.org/drawingml/2006/table">
            <a:tbl>
              <a:tblPr>
                <a:tableStyleId>{5C22544A-7EE6-4342-B048-85BDC9FD1C3A}</a:tableStyleId>
              </a:tblPr>
              <a:tblGrid>
                <a:gridCol w="511803">
                  <a:extLst>
                    <a:ext uri="{9D8B030D-6E8A-4147-A177-3AD203B41FA5}">
                      <a16:colId xmlns:a16="http://schemas.microsoft.com/office/drawing/2014/main" val="20000"/>
                    </a:ext>
                  </a:extLst>
                </a:gridCol>
                <a:gridCol w="3836527">
                  <a:extLst>
                    <a:ext uri="{9D8B030D-6E8A-4147-A177-3AD203B41FA5}">
                      <a16:colId xmlns:a16="http://schemas.microsoft.com/office/drawing/2014/main" val="20001"/>
                    </a:ext>
                  </a:extLst>
                </a:gridCol>
                <a:gridCol w="4176547">
                  <a:extLst>
                    <a:ext uri="{9D8B030D-6E8A-4147-A177-3AD203B41FA5}">
                      <a16:colId xmlns:a16="http://schemas.microsoft.com/office/drawing/2014/main" val="20002"/>
                    </a:ext>
                  </a:extLst>
                </a:gridCol>
              </a:tblGrid>
              <a:tr h="365760">
                <a:tc>
                  <a:txBody>
                    <a:bodyPr/>
                    <a:lstStyle/>
                    <a:p>
                      <a:pPr algn="ctr">
                        <a:spcAft>
                          <a:spcPts val="0"/>
                        </a:spcAft>
                      </a:pPr>
                      <a:r>
                        <a:rPr 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nchor="ctr"/>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a:t>
                      </a:r>
                      <a:r>
                        <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ctr">
                        <a:spcAft>
                          <a:spcPts val="0"/>
                        </a:spcAft>
                      </a:pP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类</a:t>
                      </a:r>
                      <a:r>
                        <a:rPr lang="en-US" sz="2400" kern="0" spc="25">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型</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0"/>
                  </a:ext>
                </a:extLst>
              </a:tr>
              <a:tr h="3291840">
                <a:tc>
                  <a:txBody>
                    <a:bodyPr/>
                    <a:lstStyle/>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1</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2</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3</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4</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5</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6</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7</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8</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9</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6" marR="51436" marT="0" marB="0" anchor="ctr"/>
                </a:tc>
                <a:tc>
                  <a:txBody>
                    <a:bodyPr/>
                    <a:lstStyle/>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资产、所有者权益同时增加</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资产、负债同时增加</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资产、负债同时减少</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资产一增—减</a:t>
                      </a:r>
                      <a:endParaRPr lang="en-US" altLang="zh-CN" sz="2400" kern="100" spc="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负债一增一减</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负债减少、所有者权益增加</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负债增加、所有者权益减少</a:t>
                      </a:r>
                      <a:endParaRPr lang="en-US" altLang="zh-CN" sz="2400" kern="0" spc="25"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资产、所有者权益</a:t>
                      </a:r>
                      <a:r>
                        <a:rPr lang="zh-CN" alt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减少</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所有者权益一增一减</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41689058-2075-EB04-A260-46D6FBE3CA57}"/>
              </a:ext>
            </a:extLst>
          </p:cNvPr>
          <p:cNvSpPr txBox="1">
            <a:spLocks noChangeArrowheads="1"/>
          </p:cNvSpPr>
          <p:nvPr/>
        </p:nvSpPr>
        <p:spPr bwMode="auto">
          <a:xfrm>
            <a:off x="2151068" y="6021392"/>
            <a:ext cx="8226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Aft>
                <a:spcPct val="0"/>
              </a:spcAft>
              <a:buClr>
                <a:srgbClr val="330066"/>
              </a:buClr>
              <a:buNone/>
            </a:pPr>
            <a:r>
              <a:rPr lang="zh-CN" altLang="en-US" sz="2800" b="1">
                <a:solidFill>
                  <a:srgbClr val="FF0000"/>
                </a:solidFill>
                <a:latin typeface="幼圆" panose="02010509060101010101" pitchFamily="49" charset="-122"/>
              </a:rPr>
              <a:t>举例：宣告分派股利，尚未支付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a:extLst>
              <a:ext uri="{FF2B5EF4-FFF2-40B4-BE49-F238E27FC236}">
                <a16:creationId xmlns:a16="http://schemas.microsoft.com/office/drawing/2014/main" id="{DA8D859D-0443-63AB-17BC-0E3E0440EBE4}"/>
              </a:ext>
            </a:extLst>
          </p:cNvPr>
          <p:cNvSpPr txBox="1">
            <a:spLocks noChangeArrowheads="1"/>
          </p:cNvSpPr>
          <p:nvPr/>
        </p:nvSpPr>
        <p:spPr bwMode="auto">
          <a:xfrm>
            <a:off x="2286000" y="1828801"/>
            <a:ext cx="8001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50000"/>
              </a:spcBef>
              <a:spcAft>
                <a:spcPct val="0"/>
              </a:spcAft>
              <a:buSzPct val="100000"/>
            </a:pPr>
            <a:endParaRPr kumimoji="1" lang="zh-CN" altLang="en-US">
              <a:solidFill>
                <a:srgbClr val="000000"/>
              </a:solidFill>
              <a:latin typeface="Tahoma" panose="020B0604030504040204" pitchFamily="34" charset="0"/>
            </a:endParaRPr>
          </a:p>
        </p:txBody>
      </p:sp>
      <p:sp>
        <p:nvSpPr>
          <p:cNvPr id="153603" name="Text Box 4">
            <a:extLst>
              <a:ext uri="{FF2B5EF4-FFF2-40B4-BE49-F238E27FC236}">
                <a16:creationId xmlns:a16="http://schemas.microsoft.com/office/drawing/2014/main" id="{689D2A2B-C44E-7043-0D4B-3892863D29DA}"/>
              </a:ext>
            </a:extLst>
          </p:cNvPr>
          <p:cNvSpPr txBox="1">
            <a:spLocks noChangeArrowheads="1"/>
          </p:cNvSpPr>
          <p:nvPr/>
        </p:nvSpPr>
        <p:spPr bwMode="auto">
          <a:xfrm>
            <a:off x="2286000" y="333377"/>
            <a:ext cx="6553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0"/>
              </a:spcBef>
              <a:spcAft>
                <a:spcPct val="0"/>
              </a:spcAft>
              <a:buSzPct val="100000"/>
            </a:pPr>
            <a:r>
              <a:rPr kumimoji="1" lang="zh-CN" altLang="en-US" sz="3200" b="1">
                <a:solidFill>
                  <a:srgbClr val="000000"/>
                </a:solidFill>
                <a:latin typeface="Tahoma" panose="020B0604030504040204" pitchFamily="34" charset="0"/>
                <a:ea typeface="华文新魏" panose="02010800040101010101" pitchFamily="2" charset="-122"/>
              </a:rPr>
              <a:t>资金运动图</a:t>
            </a:r>
            <a:endParaRPr kumimoji="1" lang="zh-CN" altLang="en-US">
              <a:solidFill>
                <a:srgbClr val="000000"/>
              </a:solidFill>
              <a:latin typeface="Tahoma" panose="020B0604030504040204" pitchFamily="34" charset="0"/>
            </a:endParaRPr>
          </a:p>
        </p:txBody>
      </p:sp>
      <p:pic>
        <p:nvPicPr>
          <p:cNvPr id="153604" name="图片 1">
            <a:extLst>
              <a:ext uri="{FF2B5EF4-FFF2-40B4-BE49-F238E27FC236}">
                <a16:creationId xmlns:a16="http://schemas.microsoft.com/office/drawing/2014/main" id="{0D5756F9-719E-8CBE-C7D3-1EDF5D82A8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1837" y="1125539"/>
            <a:ext cx="8285163" cy="488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4">
            <a:extLst>
              <a:ext uri="{FF2B5EF4-FFF2-40B4-BE49-F238E27FC236}">
                <a16:creationId xmlns:a16="http://schemas.microsoft.com/office/drawing/2014/main" id="{69B60AC9-7D85-AB2C-9225-92A8A531C6C7}"/>
              </a:ext>
            </a:extLst>
          </p:cNvPr>
          <p:cNvSpPr>
            <a:spLocks noChangeArrowheads="1"/>
          </p:cNvSpPr>
          <p:nvPr/>
        </p:nvSpPr>
        <p:spPr bwMode="auto">
          <a:xfrm>
            <a:off x="2122488" y="1154117"/>
            <a:ext cx="8255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kumimoji="1" lang="zh-CN" altLang="en-US" sz="2700" b="1">
                <a:solidFill>
                  <a:srgbClr val="000000"/>
                </a:solidFill>
                <a:latin typeface="微软雅黑" panose="020B0503020204020204" pitchFamily="34" charset="-122"/>
                <a:ea typeface="微软雅黑" panose="020B0503020204020204" pitchFamily="34" charset="-122"/>
              </a:rPr>
              <a:t>会计恒等式：资产</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负债</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所有者权益</a:t>
            </a:r>
          </a:p>
        </p:txBody>
      </p:sp>
      <p:graphicFrame>
        <p:nvGraphicFramePr>
          <p:cNvPr id="3" name="表格 2">
            <a:extLst>
              <a:ext uri="{FF2B5EF4-FFF2-40B4-BE49-F238E27FC236}">
                <a16:creationId xmlns:a16="http://schemas.microsoft.com/office/drawing/2014/main" id="{C5B42B77-1A12-F3A4-EE46-1D2714B8A4F1}"/>
              </a:ext>
            </a:extLst>
          </p:cNvPr>
          <p:cNvGraphicFramePr>
            <a:graphicFrameLocks noGrp="1"/>
          </p:cNvGraphicFramePr>
          <p:nvPr>
            <p:extLst>
              <p:ext uri="{D42A27DB-BD31-4B8C-83A1-F6EECF244321}">
                <p14:modId xmlns:p14="http://schemas.microsoft.com/office/powerpoint/2010/main" val="1202526326"/>
              </p:ext>
            </p:extLst>
          </p:nvPr>
        </p:nvGraphicFramePr>
        <p:xfrm>
          <a:off x="1862141" y="2205039"/>
          <a:ext cx="8524877" cy="3657600"/>
        </p:xfrm>
        <a:graphic>
          <a:graphicData uri="http://schemas.openxmlformats.org/drawingml/2006/table">
            <a:tbl>
              <a:tblPr>
                <a:tableStyleId>{5C22544A-7EE6-4342-B048-85BDC9FD1C3A}</a:tableStyleId>
              </a:tblPr>
              <a:tblGrid>
                <a:gridCol w="511803">
                  <a:extLst>
                    <a:ext uri="{9D8B030D-6E8A-4147-A177-3AD203B41FA5}">
                      <a16:colId xmlns:a16="http://schemas.microsoft.com/office/drawing/2014/main" val="20000"/>
                    </a:ext>
                  </a:extLst>
                </a:gridCol>
                <a:gridCol w="3836527">
                  <a:extLst>
                    <a:ext uri="{9D8B030D-6E8A-4147-A177-3AD203B41FA5}">
                      <a16:colId xmlns:a16="http://schemas.microsoft.com/office/drawing/2014/main" val="20001"/>
                    </a:ext>
                  </a:extLst>
                </a:gridCol>
                <a:gridCol w="4176547">
                  <a:extLst>
                    <a:ext uri="{9D8B030D-6E8A-4147-A177-3AD203B41FA5}">
                      <a16:colId xmlns:a16="http://schemas.microsoft.com/office/drawing/2014/main" val="20002"/>
                    </a:ext>
                  </a:extLst>
                </a:gridCol>
              </a:tblGrid>
              <a:tr h="365760">
                <a:tc>
                  <a:txBody>
                    <a:bodyPr/>
                    <a:lstStyle/>
                    <a:p>
                      <a:pPr algn="ctr">
                        <a:spcAft>
                          <a:spcPts val="0"/>
                        </a:spcAft>
                      </a:pPr>
                      <a:r>
                        <a:rPr 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nchor="ctr"/>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a:t>
                      </a:r>
                      <a:r>
                        <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ctr">
                        <a:spcAft>
                          <a:spcPts val="0"/>
                        </a:spcAft>
                      </a:pP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类</a:t>
                      </a:r>
                      <a:r>
                        <a:rPr lang="en-US" sz="2400" kern="0" spc="25">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型</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0"/>
                  </a:ext>
                </a:extLst>
              </a:tr>
              <a:tr h="3291840">
                <a:tc>
                  <a:txBody>
                    <a:bodyPr/>
                    <a:lstStyle/>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1</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2</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3</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4</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5</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6</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7</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8</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9</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6" marR="51436" marT="0" marB="0" anchor="ctr"/>
                </a:tc>
                <a:tc>
                  <a:txBody>
                    <a:bodyPr/>
                    <a:lstStyle/>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资产、所有者权益同时增加</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资产、负债同时增加</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资产、负债同时减少</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资产一增—减</a:t>
                      </a:r>
                      <a:endParaRPr lang="en-US" altLang="zh-CN" sz="2400" kern="100" spc="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负债一增一减</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负债减少、所有者权益增加</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负债增加、所有者权益减少</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资产、所有者权益</a:t>
                      </a:r>
                      <a:r>
                        <a:rPr lang="zh-CN" altLang="en-US" sz="2400" kern="0" spc="25"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减少</a:t>
                      </a:r>
                      <a:endParaRPr lang="zh-CN" sz="2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所有者权益一增一减</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F4E88B5D-D909-52CE-ADCD-296FCDF9F858}"/>
              </a:ext>
            </a:extLst>
          </p:cNvPr>
          <p:cNvSpPr txBox="1">
            <a:spLocks noChangeArrowheads="1"/>
          </p:cNvSpPr>
          <p:nvPr/>
        </p:nvSpPr>
        <p:spPr bwMode="auto">
          <a:xfrm>
            <a:off x="2151068" y="6021392"/>
            <a:ext cx="8226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Aft>
                <a:spcPct val="0"/>
              </a:spcAft>
              <a:buClr>
                <a:srgbClr val="330066"/>
              </a:buClr>
              <a:buNone/>
            </a:pPr>
            <a:r>
              <a:rPr lang="zh-CN" altLang="en-US" sz="2800" b="1">
                <a:solidFill>
                  <a:srgbClr val="FF0000"/>
                </a:solidFill>
                <a:latin typeface="幼圆" panose="02010509060101010101" pitchFamily="49" charset="-122"/>
              </a:rPr>
              <a:t>举例：用现金分派股利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4">
            <a:extLst>
              <a:ext uri="{FF2B5EF4-FFF2-40B4-BE49-F238E27FC236}">
                <a16:creationId xmlns:a16="http://schemas.microsoft.com/office/drawing/2014/main" id="{842A40CC-6FC1-C206-244E-DE97AAC88E54}"/>
              </a:ext>
            </a:extLst>
          </p:cNvPr>
          <p:cNvSpPr>
            <a:spLocks noChangeArrowheads="1"/>
          </p:cNvSpPr>
          <p:nvPr/>
        </p:nvSpPr>
        <p:spPr bwMode="auto">
          <a:xfrm>
            <a:off x="2122488" y="1154117"/>
            <a:ext cx="8255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0" fontAlgn="base" hangingPunct="0">
              <a:spcBef>
                <a:spcPct val="0"/>
              </a:spcBef>
              <a:spcAft>
                <a:spcPct val="0"/>
              </a:spcAft>
            </a:pPr>
            <a:r>
              <a:rPr kumimoji="1" lang="zh-CN" altLang="en-US" sz="2700" b="1">
                <a:solidFill>
                  <a:srgbClr val="000000"/>
                </a:solidFill>
                <a:latin typeface="微软雅黑" panose="020B0503020204020204" pitchFamily="34" charset="-122"/>
                <a:ea typeface="微软雅黑" panose="020B0503020204020204" pitchFamily="34" charset="-122"/>
              </a:rPr>
              <a:t>会计恒等式：资产</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负债</a:t>
            </a:r>
            <a:r>
              <a:rPr kumimoji="1" lang="en-US" altLang="zh-CN" sz="2700" b="1">
                <a:solidFill>
                  <a:srgbClr val="000000"/>
                </a:solidFill>
                <a:latin typeface="微软雅黑" panose="020B0503020204020204" pitchFamily="34" charset="-122"/>
                <a:ea typeface="微软雅黑" panose="020B0503020204020204" pitchFamily="34" charset="-122"/>
              </a:rPr>
              <a:t>+</a:t>
            </a:r>
            <a:r>
              <a:rPr kumimoji="1" lang="zh-CN" altLang="en-US" sz="2700" b="1">
                <a:solidFill>
                  <a:srgbClr val="000000"/>
                </a:solidFill>
                <a:latin typeface="微软雅黑" panose="020B0503020204020204" pitchFamily="34" charset="-122"/>
                <a:ea typeface="微软雅黑" panose="020B0503020204020204" pitchFamily="34" charset="-122"/>
              </a:rPr>
              <a:t>所有者权益</a:t>
            </a:r>
          </a:p>
        </p:txBody>
      </p:sp>
      <p:graphicFrame>
        <p:nvGraphicFramePr>
          <p:cNvPr id="3" name="表格 2">
            <a:extLst>
              <a:ext uri="{FF2B5EF4-FFF2-40B4-BE49-F238E27FC236}">
                <a16:creationId xmlns:a16="http://schemas.microsoft.com/office/drawing/2014/main" id="{B9A531AA-4F47-E09C-0A6F-E5EA18F5BC73}"/>
              </a:ext>
            </a:extLst>
          </p:cNvPr>
          <p:cNvGraphicFramePr>
            <a:graphicFrameLocks noGrp="1"/>
          </p:cNvGraphicFramePr>
          <p:nvPr>
            <p:extLst>
              <p:ext uri="{D42A27DB-BD31-4B8C-83A1-F6EECF244321}">
                <p14:modId xmlns:p14="http://schemas.microsoft.com/office/powerpoint/2010/main" val="1762646714"/>
              </p:ext>
            </p:extLst>
          </p:nvPr>
        </p:nvGraphicFramePr>
        <p:xfrm>
          <a:off x="1862141" y="2205039"/>
          <a:ext cx="8524877" cy="3657600"/>
        </p:xfrm>
        <a:graphic>
          <a:graphicData uri="http://schemas.openxmlformats.org/drawingml/2006/table">
            <a:tbl>
              <a:tblPr>
                <a:tableStyleId>{5C22544A-7EE6-4342-B048-85BDC9FD1C3A}</a:tableStyleId>
              </a:tblPr>
              <a:tblGrid>
                <a:gridCol w="511803">
                  <a:extLst>
                    <a:ext uri="{9D8B030D-6E8A-4147-A177-3AD203B41FA5}">
                      <a16:colId xmlns:a16="http://schemas.microsoft.com/office/drawing/2014/main" val="20000"/>
                    </a:ext>
                  </a:extLst>
                </a:gridCol>
                <a:gridCol w="3836527">
                  <a:extLst>
                    <a:ext uri="{9D8B030D-6E8A-4147-A177-3AD203B41FA5}">
                      <a16:colId xmlns:a16="http://schemas.microsoft.com/office/drawing/2014/main" val="20001"/>
                    </a:ext>
                  </a:extLst>
                </a:gridCol>
                <a:gridCol w="4176547">
                  <a:extLst>
                    <a:ext uri="{9D8B030D-6E8A-4147-A177-3AD203B41FA5}">
                      <a16:colId xmlns:a16="http://schemas.microsoft.com/office/drawing/2014/main" val="20002"/>
                    </a:ext>
                  </a:extLst>
                </a:gridCol>
              </a:tblGrid>
              <a:tr h="365760">
                <a:tc>
                  <a:txBody>
                    <a:bodyPr/>
                    <a:lstStyle/>
                    <a:p>
                      <a:pPr algn="ctr">
                        <a:spcAft>
                          <a:spcPts val="0"/>
                        </a:spcAft>
                      </a:pPr>
                      <a:r>
                        <a:rPr lang="en-US" sz="2400" kern="100" dirty="0">
                          <a:effectLst/>
                          <a:latin typeface="微软雅黑" panose="020B0503020204020204" pitchFamily="34" charset="-122"/>
                          <a:ea typeface="微软雅黑" panose="020B0503020204020204" pitchFamily="34" charset="-122"/>
                          <a:cs typeface="Times New Roman" panose="02020603050405020304" pitchFamily="18" charset="0"/>
                        </a:rPr>
                        <a:t> </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nchor="ctr"/>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a:t>
                      </a:r>
                      <a:r>
                        <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a:t>
                      </a:r>
                      <a:r>
                        <a:rPr 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所有者权益</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ctr">
                        <a:spcAft>
                          <a:spcPts val="0"/>
                        </a:spcAft>
                      </a:pP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类</a:t>
                      </a:r>
                      <a:r>
                        <a:rPr lang="en-US" sz="2400" kern="0" spc="25">
                          <a:effectLst/>
                          <a:latin typeface="微软雅黑" panose="020B0503020204020204" pitchFamily="34" charset="-122"/>
                          <a:ea typeface="微软雅黑" panose="020B0503020204020204" pitchFamily="34" charset="-122"/>
                          <a:cs typeface="Times New Roman" panose="02020603050405020304" pitchFamily="18" charset="0"/>
                        </a:rPr>
                        <a:t>    </a:t>
                      </a:r>
                      <a:r>
                        <a:rPr lang="zh-CN" sz="2400" kern="0" spc="25">
                          <a:effectLst/>
                          <a:latin typeface="微软雅黑" panose="020B0503020204020204" pitchFamily="34" charset="-122"/>
                          <a:ea typeface="微软雅黑" panose="020B0503020204020204" pitchFamily="34" charset="-122"/>
                          <a:cs typeface="Times New Roman" panose="02020603050405020304" pitchFamily="18" charset="0"/>
                        </a:rPr>
                        <a:t>型</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0"/>
                  </a:ext>
                </a:extLst>
              </a:tr>
              <a:tr h="3291840">
                <a:tc>
                  <a:txBody>
                    <a:bodyPr/>
                    <a:lstStyle/>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1</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2</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3</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4</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5</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6</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7</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8</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Aft>
                          <a:spcPts val="0"/>
                        </a:spcAft>
                      </a:pPr>
                      <a:r>
                        <a:rPr 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9</a:t>
                      </a:r>
                      <a:endParaRPr 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51436" marR="51436" marT="0" marB="0" anchor="ctr"/>
                </a:tc>
                <a:tc>
                  <a:txBody>
                    <a:bodyPr/>
                    <a:lstStyle/>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en-US" alt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增</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减</a:t>
                      </a:r>
                      <a:endParaRPr lang="zh-CN" sz="2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133350" algn="just">
                        <a:spcAft>
                          <a:spcPts val="0"/>
                        </a:spcAft>
                      </a:pPr>
                      <a:r>
                        <a:rPr lang="en-US" sz="2400" b="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增减</a:t>
                      </a:r>
                      <a:endParaRPr lang="zh-CN" sz="2400" b="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tc>
                  <a:txBody>
                    <a:bodyPr/>
                    <a:lstStyle/>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资产、所有者权益同时增加</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资产、负债同时增加</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资产、负债同时减少</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资产一增—减</a:t>
                      </a:r>
                      <a:endParaRPr lang="en-US" altLang="zh-CN" sz="2400" kern="100" spc="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just">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负债一增一减</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负债减少、所有者权益增加</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负债增加、所有者权益减少</a:t>
                      </a:r>
                      <a:endParaRPr lang="en-US" alt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资产、所有者权益</a:t>
                      </a:r>
                      <a:r>
                        <a:rPr lang="zh-CN" altLang="en-US" sz="2400" kern="0" spc="25" dirty="0">
                          <a:effectLst/>
                          <a:latin typeface="微软雅黑" panose="020B0503020204020204" pitchFamily="34" charset="-122"/>
                          <a:ea typeface="微软雅黑" panose="020B0503020204020204" pitchFamily="34" charset="-122"/>
                          <a:cs typeface="Times New Roman" panose="02020603050405020304" pitchFamily="18" charset="0"/>
                        </a:rPr>
                        <a:t>减少</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gn="l">
                        <a:spcAft>
                          <a:spcPts val="0"/>
                        </a:spcAft>
                      </a:pPr>
                      <a:r>
                        <a:rPr lang="zh-CN" sz="2400" kern="0" spc="25"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所有者权益一增一减</a:t>
                      </a:r>
                      <a:endParaRPr lang="zh-CN" sz="2400"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51436" marR="51436" marT="0" marB="0"/>
                </a:tc>
                <a:extLst>
                  <a:ext uri="{0D108BD9-81ED-4DB2-BD59-A6C34878D82A}">
                    <a16:rowId xmlns:a16="http://schemas.microsoft.com/office/drawing/2014/main" val="10001"/>
                  </a:ext>
                </a:extLst>
              </a:tr>
            </a:tbl>
          </a:graphicData>
        </a:graphic>
      </p:graphicFrame>
      <p:sp>
        <p:nvSpPr>
          <p:cNvPr id="4" name="Rectangle 3">
            <a:extLst>
              <a:ext uri="{FF2B5EF4-FFF2-40B4-BE49-F238E27FC236}">
                <a16:creationId xmlns:a16="http://schemas.microsoft.com/office/drawing/2014/main" id="{9A9F2BA5-4C77-ED5D-67A0-92A16D022453}"/>
              </a:ext>
            </a:extLst>
          </p:cNvPr>
          <p:cNvSpPr txBox="1">
            <a:spLocks noChangeArrowheads="1"/>
          </p:cNvSpPr>
          <p:nvPr/>
        </p:nvSpPr>
        <p:spPr bwMode="auto">
          <a:xfrm>
            <a:off x="2151068" y="6021392"/>
            <a:ext cx="82264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fontAlgn="base">
              <a:spcAft>
                <a:spcPct val="0"/>
              </a:spcAft>
              <a:buClr>
                <a:srgbClr val="330066"/>
              </a:buClr>
              <a:buNone/>
            </a:pPr>
            <a:r>
              <a:rPr lang="zh-CN" altLang="en-US" sz="2800" b="1">
                <a:solidFill>
                  <a:srgbClr val="FF0000"/>
                </a:solidFill>
                <a:latin typeface="幼圆" panose="02010509060101010101" pitchFamily="49" charset="-122"/>
              </a:rPr>
              <a:t>举例：资本公积转增资本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heckerboard(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DB7C6529-F047-6F3E-1D3F-ACFEF4A61E64}"/>
              </a:ext>
            </a:extLst>
          </p:cNvPr>
          <p:cNvSpPr>
            <a:spLocks noGrp="1" noChangeArrowheads="1"/>
          </p:cNvSpPr>
          <p:nvPr>
            <p:ph type="title"/>
          </p:nvPr>
        </p:nvSpPr>
        <p:spPr/>
        <p:txBody>
          <a:bodyPr/>
          <a:lstStyle/>
          <a:p>
            <a:pPr eaLnBrk="1" hangingPunct="1"/>
            <a:r>
              <a:rPr lang="zh-CN" altLang="en-US"/>
              <a:t>会计等式与利润表</a:t>
            </a:r>
          </a:p>
        </p:txBody>
      </p:sp>
      <p:sp>
        <p:nvSpPr>
          <p:cNvPr id="86019" name="Rectangle 3">
            <a:extLst>
              <a:ext uri="{FF2B5EF4-FFF2-40B4-BE49-F238E27FC236}">
                <a16:creationId xmlns:a16="http://schemas.microsoft.com/office/drawing/2014/main" id="{976984F6-6B2A-D09D-E6F1-AD4B1C12D158}"/>
              </a:ext>
            </a:extLst>
          </p:cNvPr>
          <p:cNvSpPr>
            <a:spLocks noGrp="1" noChangeArrowheads="1"/>
          </p:cNvSpPr>
          <p:nvPr>
            <p:ph type="body" idx="1"/>
          </p:nvPr>
        </p:nvSpPr>
        <p:spPr/>
        <p:txBody>
          <a:bodyPr/>
          <a:lstStyle/>
          <a:p>
            <a:pPr eaLnBrk="1" hangingPunct="1"/>
            <a:r>
              <a:rPr lang="zh-CN" altLang="en-US"/>
              <a:t>会计等式：</a:t>
            </a:r>
          </a:p>
          <a:p>
            <a:pPr eaLnBrk="1" hangingPunct="1"/>
            <a:r>
              <a:rPr lang="zh-CN" altLang="en-US"/>
              <a:t>收入</a:t>
            </a:r>
            <a:r>
              <a:rPr lang="en-US" altLang="zh-CN"/>
              <a:t>-</a:t>
            </a:r>
            <a:r>
              <a:rPr lang="zh-CN" altLang="en-US"/>
              <a:t>费用</a:t>
            </a:r>
            <a:r>
              <a:rPr lang="en-US" altLang="zh-CN"/>
              <a:t>=</a:t>
            </a:r>
            <a:r>
              <a:rPr lang="zh-CN" altLang="en-US"/>
              <a:t>利润</a:t>
            </a:r>
          </a:p>
          <a:p>
            <a:pPr eaLnBrk="1" hangingPunct="1"/>
            <a:endParaRPr lang="zh-CN" altLang="en-US"/>
          </a:p>
          <a:p>
            <a:pPr eaLnBrk="1" hangingPunct="1"/>
            <a:r>
              <a:rPr lang="zh-CN" altLang="en-US"/>
              <a:t>企业实现的利润应归所有者。因此，实现利润，表明所有者权益增加；发生亏损，表明所有者权益减少</a:t>
            </a:r>
          </a:p>
          <a:p>
            <a:pPr eaLnBrk="1" hangingPunct="1"/>
            <a:r>
              <a:rPr lang="zh-CN" altLang="en-US"/>
              <a:t>导致所有者权益增加和减少的因素包括哪些？</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97803B1-63AC-7F3D-E8E3-0AE62C3F8EE1}"/>
              </a:ext>
            </a:extLst>
          </p:cNvPr>
          <p:cNvGrpSpPr>
            <a:grpSpLocks/>
          </p:cNvGrpSpPr>
          <p:nvPr/>
        </p:nvGrpSpPr>
        <p:grpSpPr bwMode="auto">
          <a:xfrm>
            <a:off x="2901950" y="1752600"/>
            <a:ext cx="3035300" cy="3657600"/>
            <a:chOff x="868" y="1104"/>
            <a:chExt cx="1912" cy="2304"/>
          </a:xfrm>
        </p:grpSpPr>
        <p:sp>
          <p:nvSpPr>
            <p:cNvPr id="87056" name="Rectangle 3">
              <a:extLst>
                <a:ext uri="{FF2B5EF4-FFF2-40B4-BE49-F238E27FC236}">
                  <a16:creationId xmlns:a16="http://schemas.microsoft.com/office/drawing/2014/main" id="{496D537B-36EF-6FF3-7293-F64F6F822D77}"/>
                </a:ext>
              </a:extLst>
            </p:cNvPr>
            <p:cNvSpPr>
              <a:spLocks noChangeArrowheads="1"/>
            </p:cNvSpPr>
            <p:nvPr/>
          </p:nvSpPr>
          <p:spPr bwMode="auto">
            <a:xfrm>
              <a:off x="868" y="1955"/>
              <a:ext cx="1912" cy="1453"/>
            </a:xfrm>
            <a:prstGeom prst="rect">
              <a:avLst/>
            </a:prstGeom>
            <a:solidFill>
              <a:srgbClr val="004E47"/>
            </a:solidFill>
            <a:ln w="12700">
              <a:solidFill>
                <a:schemeClr val="tx1"/>
              </a:solidFill>
              <a:miter lim="800000"/>
              <a:headEnd/>
              <a:tailEnd/>
            </a:ln>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87057" name="Rectangle 4">
              <a:extLst>
                <a:ext uri="{FF2B5EF4-FFF2-40B4-BE49-F238E27FC236}">
                  <a16:creationId xmlns:a16="http://schemas.microsoft.com/office/drawing/2014/main" id="{3FEFDDBD-405F-B7F5-AD07-DFF880E8777B}"/>
                </a:ext>
              </a:extLst>
            </p:cNvPr>
            <p:cNvSpPr>
              <a:spLocks noChangeArrowheads="1"/>
            </p:cNvSpPr>
            <p:nvPr/>
          </p:nvSpPr>
          <p:spPr bwMode="auto">
            <a:xfrm>
              <a:off x="977" y="2784"/>
              <a:ext cx="1664" cy="432"/>
            </a:xfrm>
            <a:prstGeom prst="rect">
              <a:avLst/>
            </a:prstGeom>
            <a:solidFill>
              <a:srgbClr val="C0FEF9"/>
            </a:solidFill>
            <a:ln w="25400">
              <a:solidFill>
                <a:srgbClr val="009688"/>
              </a:solidFill>
              <a:miter lim="800000"/>
              <a:headEnd/>
              <a:tailEnd/>
            </a:ln>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87058" name="Rectangle 5">
              <a:extLst>
                <a:ext uri="{FF2B5EF4-FFF2-40B4-BE49-F238E27FC236}">
                  <a16:creationId xmlns:a16="http://schemas.microsoft.com/office/drawing/2014/main" id="{508D2DCE-12B6-0650-2BD2-42A9081CD796}"/>
                </a:ext>
              </a:extLst>
            </p:cNvPr>
            <p:cNvSpPr>
              <a:spLocks noChangeArrowheads="1"/>
            </p:cNvSpPr>
            <p:nvPr/>
          </p:nvSpPr>
          <p:spPr bwMode="auto">
            <a:xfrm>
              <a:off x="977" y="2150"/>
              <a:ext cx="1664" cy="634"/>
            </a:xfrm>
            <a:prstGeom prst="rect">
              <a:avLst/>
            </a:prstGeom>
            <a:solidFill>
              <a:srgbClr val="C0FEF9"/>
            </a:solidFill>
            <a:ln w="25400">
              <a:solidFill>
                <a:srgbClr val="009688"/>
              </a:solidFill>
              <a:miter lim="800000"/>
              <a:headEnd/>
              <a:tailEnd/>
            </a:ln>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87059" name="Rectangle 6">
              <a:extLst>
                <a:ext uri="{FF2B5EF4-FFF2-40B4-BE49-F238E27FC236}">
                  <a16:creationId xmlns:a16="http://schemas.microsoft.com/office/drawing/2014/main" id="{49359807-4A21-0314-B36B-E6300935108C}"/>
                </a:ext>
              </a:extLst>
            </p:cNvPr>
            <p:cNvSpPr>
              <a:spLocks noChangeArrowheads="1"/>
            </p:cNvSpPr>
            <p:nvPr/>
          </p:nvSpPr>
          <p:spPr bwMode="auto">
            <a:xfrm>
              <a:off x="975" y="2236"/>
              <a:ext cx="1654"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1pPr>
              <a:lvl2pPr marL="742950" indent="-285750">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2pPr>
              <a:lvl3pPr marL="1143000" indent="-228600">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3pPr>
              <a:lvl4pPr marL="1600200" indent="-228600">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4pPr>
              <a:lvl5pPr marL="2057400" indent="-228600">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9pPr>
            </a:lstStyle>
            <a:p>
              <a:pPr algn="ctr">
                <a:spcBef>
                  <a:spcPct val="35000"/>
                </a:spcBef>
              </a:pPr>
              <a:r>
                <a:rPr lang="zh-CN" altLang="en-US" sz="2400">
                  <a:solidFill>
                    <a:srgbClr val="003530"/>
                  </a:solidFill>
                  <a:latin typeface="Times New Roman" panose="02020603050405020304" pitchFamily="18" charset="0"/>
                  <a:ea typeface="宋体" panose="02010600030101010101" pitchFamily="2" charset="-122"/>
                </a:rPr>
                <a:t>所有者抽回资本</a:t>
              </a:r>
            </a:p>
            <a:p>
              <a:pPr algn="ctr">
                <a:spcBef>
                  <a:spcPct val="35000"/>
                </a:spcBef>
              </a:pPr>
              <a:r>
                <a:rPr lang="zh-CN" altLang="en-US" sz="2400">
                  <a:solidFill>
                    <a:srgbClr val="003530"/>
                  </a:solidFill>
                  <a:latin typeface="Times New Roman" panose="02020603050405020304" pitchFamily="18" charset="0"/>
                  <a:ea typeface="宋体" panose="02010600030101010101" pitchFamily="2" charset="-122"/>
                </a:rPr>
                <a:t>费用</a:t>
              </a:r>
            </a:p>
          </p:txBody>
        </p:sp>
        <p:sp>
          <p:nvSpPr>
            <p:cNvPr id="87060" name="AutoShape 7">
              <a:extLst>
                <a:ext uri="{FF2B5EF4-FFF2-40B4-BE49-F238E27FC236}">
                  <a16:creationId xmlns:a16="http://schemas.microsoft.com/office/drawing/2014/main" id="{49E42A00-D3FB-F0F1-837F-011EB7D4EA10}"/>
                </a:ext>
              </a:extLst>
            </p:cNvPr>
            <p:cNvSpPr>
              <a:spLocks noChangeArrowheads="1"/>
            </p:cNvSpPr>
            <p:nvPr/>
          </p:nvSpPr>
          <p:spPr bwMode="auto">
            <a:xfrm rot="16200000" flipH="1">
              <a:off x="1320" y="1372"/>
              <a:ext cx="1056" cy="520"/>
            </a:xfrm>
            <a:prstGeom prst="rightArrow">
              <a:avLst>
                <a:gd name="adj1" fmla="val 50000"/>
                <a:gd name="adj2" fmla="val 49368"/>
              </a:avLst>
            </a:prstGeom>
            <a:solidFill>
              <a:srgbClr val="E5405D"/>
            </a:solidFill>
            <a:ln w="12700">
              <a:solidFill>
                <a:schemeClr val="tx1"/>
              </a:solidFill>
              <a:miter lim="800000"/>
              <a:headEnd/>
              <a:tailEnd/>
            </a:ln>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513032" name="Rectangle 8">
              <a:extLst>
                <a:ext uri="{FF2B5EF4-FFF2-40B4-BE49-F238E27FC236}">
                  <a16:creationId xmlns:a16="http://schemas.microsoft.com/office/drawing/2014/main" id="{E662C0A5-64FA-07A5-6A83-BC295F171677}"/>
                </a:ext>
              </a:extLst>
            </p:cNvPr>
            <p:cNvSpPr>
              <a:spLocks noChangeArrowheads="1"/>
            </p:cNvSpPr>
            <p:nvPr/>
          </p:nvSpPr>
          <p:spPr bwMode="auto">
            <a:xfrm>
              <a:off x="1087" y="1367"/>
              <a:ext cx="1626" cy="328"/>
            </a:xfrm>
            <a:prstGeom prst="rect">
              <a:avLst/>
            </a:prstGeom>
            <a:solidFill>
              <a:srgbClr val="006B61"/>
            </a:solidFill>
            <a:ln w="57150" cmpd="thinThick">
              <a:solidFill>
                <a:srgbClr val="FFFFFF"/>
              </a:solidFill>
              <a:miter lim="800000"/>
              <a:headEnd/>
              <a:tailEnd/>
            </a:ln>
            <a:effectLst/>
          </p:spPr>
          <p:txBody>
            <a:bodyPr lIns="90488" tIns="44450" rIns="90488" bIns="44450">
              <a:spAutoFit/>
            </a:bodyPr>
            <a:lstStyle/>
            <a:p>
              <a:pPr algn="ctr">
                <a:tabLst>
                  <a:tab pos="2857500" algn="dec"/>
                </a:tabLst>
                <a:defRPr/>
              </a:pPr>
              <a:r>
                <a:rPr lang="zh-CN" altLang="en-US" sz="2800">
                  <a:solidFill>
                    <a:srgbClr val="FFFFFF"/>
                  </a:solidFill>
                  <a:effectLst>
                    <a:outerShdw blurRad="38100" dist="38100" dir="2700000" algn="tl">
                      <a:srgbClr val="000000"/>
                    </a:outerShdw>
                  </a:effectLst>
                  <a:latin typeface="Times New Roman" pitchFamily="18" charset="0"/>
                  <a:ea typeface="宋体" pitchFamily="2" charset="-122"/>
                </a:rPr>
                <a:t>减少，由于</a:t>
              </a:r>
              <a:endParaRPr lang="en-US" altLang="zh-CN" sz="2800">
                <a:solidFill>
                  <a:srgbClr val="FFFFFF"/>
                </a:solidFill>
                <a:effectLst>
                  <a:outerShdw blurRad="38100" dist="38100" dir="2700000" algn="tl">
                    <a:srgbClr val="000000"/>
                  </a:outerShdw>
                </a:effectLst>
                <a:latin typeface="Times New Roman" pitchFamily="18" charset="0"/>
                <a:ea typeface="宋体" pitchFamily="2" charset="-122"/>
              </a:endParaRPr>
            </a:p>
          </p:txBody>
        </p:sp>
      </p:grpSp>
      <p:sp>
        <p:nvSpPr>
          <p:cNvPr id="513033" name="Rectangle 9">
            <a:extLst>
              <a:ext uri="{FF2B5EF4-FFF2-40B4-BE49-F238E27FC236}">
                <a16:creationId xmlns:a16="http://schemas.microsoft.com/office/drawing/2014/main" id="{0B80E408-DA6F-C83D-2C74-D086412A07BC}"/>
              </a:ext>
            </a:extLst>
          </p:cNvPr>
          <p:cNvSpPr>
            <a:spLocks noChangeArrowheads="1"/>
          </p:cNvSpPr>
          <p:nvPr/>
        </p:nvSpPr>
        <p:spPr bwMode="auto">
          <a:xfrm>
            <a:off x="3822700" y="1308100"/>
            <a:ext cx="4546600" cy="584200"/>
          </a:xfrm>
          <a:prstGeom prst="rect">
            <a:avLst/>
          </a:prstGeom>
          <a:solidFill>
            <a:srgbClr val="FCFEB9"/>
          </a:solidFill>
          <a:ln w="19050">
            <a:solidFill>
              <a:schemeClr val="tx1"/>
            </a:solidFill>
            <a:miter lim="800000"/>
            <a:headEnd/>
            <a:tailEnd/>
          </a:ln>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pPr algn="ctr"/>
            <a:r>
              <a:rPr lang="zh-CN" altLang="en-US" sz="2800" b="0">
                <a:solidFill>
                  <a:schemeClr val="tx1"/>
                </a:solidFill>
                <a:latin typeface="Times New Roman" panose="02020603050405020304" pitchFamily="18" charset="0"/>
                <a:ea typeface="宋体" panose="02010600030101010101" pitchFamily="2" charset="-122"/>
              </a:rPr>
              <a:t>所有者权益</a:t>
            </a:r>
          </a:p>
        </p:txBody>
      </p:sp>
      <p:sp>
        <p:nvSpPr>
          <p:cNvPr id="513034" name="Rectangle 10">
            <a:extLst>
              <a:ext uri="{FF2B5EF4-FFF2-40B4-BE49-F238E27FC236}">
                <a16:creationId xmlns:a16="http://schemas.microsoft.com/office/drawing/2014/main" id="{66691B1F-70B2-4997-0193-D47D826D8E86}"/>
              </a:ext>
            </a:extLst>
          </p:cNvPr>
          <p:cNvSpPr>
            <a:spLocks noChangeArrowheads="1"/>
          </p:cNvSpPr>
          <p:nvPr/>
        </p:nvSpPr>
        <p:spPr bwMode="auto">
          <a:xfrm>
            <a:off x="2211389" y="420688"/>
            <a:ext cx="7769225" cy="588962"/>
          </a:xfrm>
          <a:prstGeom prst="rect">
            <a:avLst/>
          </a:prstGeom>
          <a:solidFill>
            <a:srgbClr val="006699"/>
          </a:solidFill>
          <a:ln w="12700">
            <a:solidFill>
              <a:schemeClr val="tx1"/>
            </a:solidFill>
            <a:miter lim="800000"/>
            <a:headEnd/>
            <a:tailEnd/>
          </a:ln>
          <a:effectLst>
            <a:outerShdw dist="107763" dir="2700000" algn="ctr" rotWithShape="0">
              <a:schemeClr val="tx2"/>
            </a:outerShdw>
          </a:effectLst>
        </p:spPr>
        <p:txBody>
          <a:bodyPr lIns="90488" tIns="44450" rIns="90488" bIns="44450">
            <a:spAutoFit/>
          </a:bodyPr>
          <a:lstStyle/>
          <a:p>
            <a:pPr algn="ctr">
              <a:defRPr/>
            </a:pPr>
            <a:r>
              <a:rPr lang="zh-CN" altLang="en-US" sz="3200">
                <a:solidFill>
                  <a:srgbClr val="FFFFFF"/>
                </a:solidFill>
                <a:effectLst>
                  <a:outerShdw blurRad="38100" dist="38100" dir="2700000" algn="tl">
                    <a:srgbClr val="000000"/>
                  </a:outerShdw>
                </a:effectLst>
                <a:latin typeface="Times New Roman" pitchFamily="18" charset="0"/>
                <a:ea typeface="宋体" pitchFamily="2" charset="-122"/>
              </a:rPr>
              <a:t>交易对所有者权益的影响</a:t>
            </a:r>
          </a:p>
        </p:txBody>
      </p:sp>
      <p:grpSp>
        <p:nvGrpSpPr>
          <p:cNvPr id="3" name="Group 11">
            <a:extLst>
              <a:ext uri="{FF2B5EF4-FFF2-40B4-BE49-F238E27FC236}">
                <a16:creationId xmlns:a16="http://schemas.microsoft.com/office/drawing/2014/main" id="{8AC2D3CA-B42E-9388-89CC-F522D3D47B4D}"/>
              </a:ext>
            </a:extLst>
          </p:cNvPr>
          <p:cNvGrpSpPr>
            <a:grpSpLocks/>
          </p:cNvGrpSpPr>
          <p:nvPr/>
        </p:nvGrpSpPr>
        <p:grpSpPr bwMode="auto">
          <a:xfrm>
            <a:off x="6130925" y="1701800"/>
            <a:ext cx="3035300" cy="3708400"/>
            <a:chOff x="2902" y="1072"/>
            <a:chExt cx="1912" cy="2336"/>
          </a:xfrm>
        </p:grpSpPr>
        <p:sp>
          <p:nvSpPr>
            <p:cNvPr id="87050" name="AutoShape 12">
              <a:extLst>
                <a:ext uri="{FF2B5EF4-FFF2-40B4-BE49-F238E27FC236}">
                  <a16:creationId xmlns:a16="http://schemas.microsoft.com/office/drawing/2014/main" id="{9644A920-BE1A-E065-58A6-D6F1D7ECC140}"/>
                </a:ext>
              </a:extLst>
            </p:cNvPr>
            <p:cNvSpPr>
              <a:spLocks noChangeArrowheads="1"/>
            </p:cNvSpPr>
            <p:nvPr/>
          </p:nvSpPr>
          <p:spPr bwMode="auto">
            <a:xfrm rot="-5400000">
              <a:off x="3344" y="1284"/>
              <a:ext cx="944" cy="520"/>
            </a:xfrm>
            <a:prstGeom prst="rightArrow">
              <a:avLst>
                <a:gd name="adj1" fmla="val 50000"/>
                <a:gd name="adj2" fmla="val 42872"/>
              </a:avLst>
            </a:prstGeom>
            <a:solidFill>
              <a:srgbClr val="00B7A5"/>
            </a:solidFill>
            <a:ln w="12700">
              <a:solidFill>
                <a:schemeClr val="tx1"/>
              </a:solidFill>
              <a:miter lim="800000"/>
              <a:headEnd/>
              <a:tailEnd/>
            </a:ln>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513037" name="Rectangle 13">
              <a:extLst>
                <a:ext uri="{FF2B5EF4-FFF2-40B4-BE49-F238E27FC236}">
                  <a16:creationId xmlns:a16="http://schemas.microsoft.com/office/drawing/2014/main" id="{CCFB6BB1-C262-3FDC-9C70-241EE98ADACF}"/>
                </a:ext>
              </a:extLst>
            </p:cNvPr>
            <p:cNvSpPr>
              <a:spLocks noChangeArrowheads="1"/>
            </p:cNvSpPr>
            <p:nvPr/>
          </p:nvSpPr>
          <p:spPr bwMode="auto">
            <a:xfrm>
              <a:off x="3007" y="1367"/>
              <a:ext cx="1626" cy="328"/>
            </a:xfrm>
            <a:prstGeom prst="rect">
              <a:avLst/>
            </a:prstGeom>
            <a:solidFill>
              <a:srgbClr val="006B61"/>
            </a:solidFill>
            <a:ln w="57150" cmpd="thinThick">
              <a:solidFill>
                <a:srgbClr val="FFFFFF"/>
              </a:solidFill>
              <a:miter lim="800000"/>
              <a:headEnd/>
              <a:tailEnd/>
            </a:ln>
            <a:effectLst/>
          </p:spPr>
          <p:txBody>
            <a:bodyPr lIns="90488" tIns="44450" rIns="90488" bIns="44450">
              <a:spAutoFit/>
            </a:bodyPr>
            <a:lstStyle/>
            <a:p>
              <a:pPr algn="ctr">
                <a:tabLst>
                  <a:tab pos="2857500" algn="dec"/>
                </a:tabLst>
                <a:defRPr/>
              </a:pPr>
              <a:r>
                <a:rPr lang="zh-CN" altLang="en-US" sz="2800">
                  <a:solidFill>
                    <a:srgbClr val="FFFFFF"/>
                  </a:solidFill>
                  <a:effectLst>
                    <a:outerShdw blurRad="38100" dist="38100" dir="2700000" algn="tl">
                      <a:srgbClr val="000000"/>
                    </a:outerShdw>
                  </a:effectLst>
                  <a:latin typeface="Times New Roman" pitchFamily="18" charset="0"/>
                  <a:ea typeface="宋体" pitchFamily="2" charset="-122"/>
                </a:rPr>
                <a:t>增加，由于</a:t>
              </a:r>
              <a:endParaRPr lang="en-US" altLang="zh-CN" sz="2400">
                <a:solidFill>
                  <a:srgbClr val="FFFFFF"/>
                </a:solidFill>
                <a:effectLst>
                  <a:outerShdw blurRad="38100" dist="38100" dir="2700000" algn="tl">
                    <a:srgbClr val="000000"/>
                  </a:outerShdw>
                </a:effectLst>
                <a:latin typeface="Arial" charset="0"/>
                <a:ea typeface="宋体" pitchFamily="2" charset="-122"/>
              </a:endParaRPr>
            </a:p>
          </p:txBody>
        </p:sp>
        <p:sp>
          <p:nvSpPr>
            <p:cNvPr id="87052" name="Rectangle 14">
              <a:extLst>
                <a:ext uri="{FF2B5EF4-FFF2-40B4-BE49-F238E27FC236}">
                  <a16:creationId xmlns:a16="http://schemas.microsoft.com/office/drawing/2014/main" id="{D5A8A593-0DA3-352C-C33C-D10DB5EE0DFC}"/>
                </a:ext>
              </a:extLst>
            </p:cNvPr>
            <p:cNvSpPr>
              <a:spLocks noChangeArrowheads="1"/>
            </p:cNvSpPr>
            <p:nvPr/>
          </p:nvSpPr>
          <p:spPr bwMode="auto">
            <a:xfrm>
              <a:off x="2902" y="1968"/>
              <a:ext cx="1912" cy="1440"/>
            </a:xfrm>
            <a:prstGeom prst="rect">
              <a:avLst/>
            </a:prstGeom>
            <a:solidFill>
              <a:srgbClr val="004E47"/>
            </a:solidFill>
            <a:ln w="12700">
              <a:solidFill>
                <a:schemeClr val="tx1"/>
              </a:solidFill>
              <a:miter lim="800000"/>
              <a:headEnd/>
              <a:tailEnd/>
            </a:ln>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87053" name="Rectangle 15">
              <a:extLst>
                <a:ext uri="{FF2B5EF4-FFF2-40B4-BE49-F238E27FC236}">
                  <a16:creationId xmlns:a16="http://schemas.microsoft.com/office/drawing/2014/main" id="{6AA92E81-12FA-2BC3-9374-3995A5F37C04}"/>
                </a:ext>
              </a:extLst>
            </p:cNvPr>
            <p:cNvSpPr>
              <a:spLocks noChangeArrowheads="1"/>
            </p:cNvSpPr>
            <p:nvPr/>
          </p:nvSpPr>
          <p:spPr bwMode="auto">
            <a:xfrm>
              <a:off x="3040" y="2784"/>
              <a:ext cx="1664" cy="432"/>
            </a:xfrm>
            <a:prstGeom prst="rect">
              <a:avLst/>
            </a:prstGeom>
            <a:solidFill>
              <a:srgbClr val="C0FEF9"/>
            </a:solidFill>
            <a:ln w="25400">
              <a:solidFill>
                <a:srgbClr val="009688"/>
              </a:solidFill>
              <a:miter lim="800000"/>
              <a:headEnd/>
              <a:tailEnd/>
            </a:ln>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87054" name="Rectangle 16">
              <a:extLst>
                <a:ext uri="{FF2B5EF4-FFF2-40B4-BE49-F238E27FC236}">
                  <a16:creationId xmlns:a16="http://schemas.microsoft.com/office/drawing/2014/main" id="{85634885-44FC-BC76-E875-4B74ADDB814C}"/>
                </a:ext>
              </a:extLst>
            </p:cNvPr>
            <p:cNvSpPr>
              <a:spLocks noChangeArrowheads="1"/>
            </p:cNvSpPr>
            <p:nvPr/>
          </p:nvSpPr>
          <p:spPr bwMode="auto">
            <a:xfrm>
              <a:off x="3040" y="2150"/>
              <a:ext cx="1664" cy="634"/>
            </a:xfrm>
            <a:prstGeom prst="rect">
              <a:avLst/>
            </a:prstGeom>
            <a:solidFill>
              <a:srgbClr val="C0FEF9"/>
            </a:solidFill>
            <a:ln w="25400">
              <a:solidFill>
                <a:srgbClr val="009688"/>
              </a:solidFill>
              <a:miter lim="800000"/>
              <a:headEnd/>
              <a:tailEnd/>
            </a:ln>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
          <p:nvSpPr>
            <p:cNvPr id="87055" name="Rectangle 17">
              <a:extLst>
                <a:ext uri="{FF2B5EF4-FFF2-40B4-BE49-F238E27FC236}">
                  <a16:creationId xmlns:a16="http://schemas.microsoft.com/office/drawing/2014/main" id="{A7DBE4E7-8299-0CA1-E4A3-943C5640D567}"/>
                </a:ext>
              </a:extLst>
            </p:cNvPr>
            <p:cNvSpPr>
              <a:spLocks noChangeArrowheads="1"/>
            </p:cNvSpPr>
            <p:nvPr/>
          </p:nvSpPr>
          <p:spPr bwMode="auto">
            <a:xfrm>
              <a:off x="3038" y="2236"/>
              <a:ext cx="1654"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1pPr>
              <a:lvl2pPr marL="742950" indent="-285750">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2pPr>
              <a:lvl3pPr marL="1143000" indent="-228600">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3pPr>
              <a:lvl4pPr marL="1600200" indent="-228600">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4pPr>
              <a:lvl5pPr marL="2057400" indent="-228600">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tabLst>
                  <a:tab pos="4800600" algn="dec"/>
                  <a:tab pos="5715000" algn="dec"/>
                </a:tabLst>
                <a:defRPr sz="1400" b="1">
                  <a:solidFill>
                    <a:srgbClr val="800000"/>
                  </a:solidFill>
                  <a:latin typeface="华文中宋" panose="02010600040101010101" pitchFamily="2" charset="-122"/>
                  <a:ea typeface="华文中宋" panose="02010600040101010101" pitchFamily="2" charset="-122"/>
                </a:defRPr>
              </a:lvl9pPr>
            </a:lstStyle>
            <a:p>
              <a:pPr algn="ctr">
                <a:spcBef>
                  <a:spcPct val="35000"/>
                </a:spcBef>
              </a:pPr>
              <a:r>
                <a:rPr lang="zh-CN" altLang="en-US" sz="2400">
                  <a:solidFill>
                    <a:srgbClr val="003530"/>
                  </a:solidFill>
                  <a:latin typeface="Times New Roman" panose="02020603050405020304" pitchFamily="18" charset="0"/>
                  <a:ea typeface="宋体" panose="02010600030101010101" pitchFamily="2" charset="-122"/>
                </a:rPr>
                <a:t>所有者投入资本</a:t>
              </a:r>
            </a:p>
            <a:p>
              <a:pPr algn="ctr">
                <a:spcBef>
                  <a:spcPct val="35000"/>
                </a:spcBef>
              </a:pPr>
              <a:r>
                <a:rPr lang="zh-CN" altLang="en-US" sz="2400">
                  <a:solidFill>
                    <a:srgbClr val="003530"/>
                  </a:solidFill>
                  <a:latin typeface="Times New Roman" panose="02020603050405020304" pitchFamily="18" charset="0"/>
                  <a:ea typeface="宋体" panose="02010600030101010101" pitchFamily="2" charset="-122"/>
                </a:rPr>
                <a:t>收入</a:t>
              </a:r>
            </a:p>
          </p:txBody>
        </p:sp>
      </p:grpSp>
      <p:grpSp>
        <p:nvGrpSpPr>
          <p:cNvPr id="4" name="Group 18">
            <a:extLst>
              <a:ext uri="{FF2B5EF4-FFF2-40B4-BE49-F238E27FC236}">
                <a16:creationId xmlns:a16="http://schemas.microsoft.com/office/drawing/2014/main" id="{E825E094-62AC-BFCC-C11E-6B4BB3DD12E1}"/>
              </a:ext>
            </a:extLst>
          </p:cNvPr>
          <p:cNvGrpSpPr>
            <a:grpSpLocks/>
          </p:cNvGrpSpPr>
          <p:nvPr/>
        </p:nvGrpSpPr>
        <p:grpSpPr bwMode="auto">
          <a:xfrm>
            <a:off x="5314950" y="4572000"/>
            <a:ext cx="1447800" cy="1676400"/>
            <a:chOff x="2388" y="2880"/>
            <a:chExt cx="912" cy="1056"/>
          </a:xfrm>
        </p:grpSpPr>
        <p:sp>
          <p:nvSpPr>
            <p:cNvPr id="87048" name="AutoShape 19">
              <a:extLst>
                <a:ext uri="{FF2B5EF4-FFF2-40B4-BE49-F238E27FC236}">
                  <a16:creationId xmlns:a16="http://schemas.microsoft.com/office/drawing/2014/main" id="{DE9A2EE8-2302-9AC6-A9A8-46551211C26C}"/>
                </a:ext>
              </a:extLst>
            </p:cNvPr>
            <p:cNvSpPr>
              <a:spLocks noChangeArrowheads="1"/>
            </p:cNvSpPr>
            <p:nvPr/>
          </p:nvSpPr>
          <p:spPr bwMode="auto">
            <a:xfrm>
              <a:off x="2400" y="3024"/>
              <a:ext cx="864" cy="912"/>
            </a:xfrm>
            <a:prstGeom prst="upArrowCallout">
              <a:avLst>
                <a:gd name="adj1" fmla="val 25000"/>
                <a:gd name="adj2" fmla="val 25000"/>
                <a:gd name="adj3" fmla="val 17593"/>
                <a:gd name="adj4" fmla="val 66667"/>
              </a:avLst>
            </a:prstGeom>
            <a:solidFill>
              <a:srgbClr val="FFFF99"/>
            </a:solidFill>
            <a:ln w="9525">
              <a:solidFill>
                <a:srgbClr val="000000"/>
              </a:solidFill>
              <a:miter lim="800000"/>
              <a:headEnd/>
              <a:tailEnd/>
            </a:ln>
          </p:spPr>
          <p:txBody>
            <a:bodyPr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pPr algn="ctr"/>
              <a:r>
                <a:rPr lang="zh-CN" altLang="en-US" sz="2400">
                  <a:solidFill>
                    <a:schemeClr val="tx1"/>
                  </a:solidFill>
                  <a:latin typeface="Times New Roman" panose="02020603050405020304" pitchFamily="18" charset="0"/>
                  <a:ea typeface="宋体" panose="02010600030101010101" pitchFamily="2" charset="-122"/>
                </a:rPr>
                <a:t>净利润</a:t>
              </a:r>
            </a:p>
          </p:txBody>
        </p:sp>
        <p:sp>
          <p:nvSpPr>
            <p:cNvPr id="87049" name="AutoShape 20">
              <a:extLst>
                <a:ext uri="{FF2B5EF4-FFF2-40B4-BE49-F238E27FC236}">
                  <a16:creationId xmlns:a16="http://schemas.microsoft.com/office/drawing/2014/main" id="{7CCCE305-3F3E-54E3-80DF-DC59540BB445}"/>
                </a:ext>
              </a:extLst>
            </p:cNvPr>
            <p:cNvSpPr>
              <a:spLocks noChangeArrowheads="1"/>
            </p:cNvSpPr>
            <p:nvPr/>
          </p:nvSpPr>
          <p:spPr bwMode="auto">
            <a:xfrm>
              <a:off x="2388" y="2880"/>
              <a:ext cx="912" cy="96"/>
            </a:xfrm>
            <a:prstGeom prst="leftRightArrow">
              <a:avLst>
                <a:gd name="adj1" fmla="val 50000"/>
                <a:gd name="adj2" fmla="val 190000"/>
              </a:avLst>
            </a:prstGeom>
            <a:solidFill>
              <a:srgbClr val="006699"/>
            </a:solidFill>
            <a:ln w="9525">
              <a:solidFill>
                <a:schemeClr val="tx1"/>
              </a:solidFill>
              <a:miter lim="800000"/>
              <a:headEnd/>
              <a:tailEnd/>
            </a:ln>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grpSp>
      <p:sp>
        <p:nvSpPr>
          <p:cNvPr id="513045" name="AutoShape 21">
            <a:extLst>
              <a:ext uri="{FF2B5EF4-FFF2-40B4-BE49-F238E27FC236}">
                <a16:creationId xmlns:a16="http://schemas.microsoft.com/office/drawing/2014/main" id="{E63AA402-C9EE-E2A9-9428-614A1E1DFF82}"/>
              </a:ext>
            </a:extLst>
          </p:cNvPr>
          <p:cNvSpPr>
            <a:spLocks noChangeArrowheads="1"/>
          </p:cNvSpPr>
          <p:nvPr/>
        </p:nvSpPr>
        <p:spPr bwMode="auto">
          <a:xfrm>
            <a:off x="10287000" y="6477000"/>
            <a:ext cx="228600" cy="228600"/>
          </a:xfrm>
          <a:prstGeom prst="lightningBolt">
            <a:avLst/>
          </a:prstGeom>
          <a:gradFill rotWithShape="0">
            <a:gsLst>
              <a:gs pos="0">
                <a:srgbClr val="FDE111"/>
              </a:gs>
              <a:gs pos="100000">
                <a:srgbClr val="756808"/>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400" b="1">
                <a:solidFill>
                  <a:srgbClr val="800000"/>
                </a:solidFill>
                <a:latin typeface="华文中宋" panose="02010600040101010101" pitchFamily="2" charset="-122"/>
                <a:ea typeface="华文中宋" panose="02010600040101010101" pitchFamily="2" charset="-122"/>
              </a:defRPr>
            </a:lvl1pPr>
            <a:lvl2pPr marL="742950" indent="-285750">
              <a:defRPr sz="1400" b="1">
                <a:solidFill>
                  <a:srgbClr val="800000"/>
                </a:solidFill>
                <a:latin typeface="华文中宋" panose="02010600040101010101" pitchFamily="2" charset="-122"/>
                <a:ea typeface="华文中宋" panose="02010600040101010101" pitchFamily="2" charset="-122"/>
              </a:defRPr>
            </a:lvl2pPr>
            <a:lvl3pPr marL="1143000" indent="-228600">
              <a:defRPr sz="1400" b="1">
                <a:solidFill>
                  <a:srgbClr val="800000"/>
                </a:solidFill>
                <a:latin typeface="华文中宋" panose="02010600040101010101" pitchFamily="2" charset="-122"/>
                <a:ea typeface="华文中宋" panose="02010600040101010101" pitchFamily="2" charset="-122"/>
              </a:defRPr>
            </a:lvl3pPr>
            <a:lvl4pPr marL="1600200" indent="-228600">
              <a:defRPr sz="1400" b="1">
                <a:solidFill>
                  <a:srgbClr val="800000"/>
                </a:solidFill>
                <a:latin typeface="华文中宋" panose="02010600040101010101" pitchFamily="2" charset="-122"/>
                <a:ea typeface="华文中宋" panose="02010600040101010101" pitchFamily="2" charset="-122"/>
              </a:defRPr>
            </a:lvl4pPr>
            <a:lvl5pPr marL="2057400" indent="-228600">
              <a:defRPr sz="1400" b="1">
                <a:solidFill>
                  <a:srgbClr val="800000"/>
                </a:solidFill>
                <a:latin typeface="华文中宋" panose="02010600040101010101" pitchFamily="2" charset="-122"/>
                <a:ea typeface="华文中宋" panose="02010600040101010101" pitchFamily="2" charset="-122"/>
              </a:defRPr>
            </a:lvl5pPr>
            <a:lvl6pPr marL="25146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6pPr>
            <a:lvl7pPr marL="29718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7pPr>
            <a:lvl8pPr marL="34290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8pPr>
            <a:lvl9pPr marL="3886200" indent="-228600" algn="just" eaLnBrk="0" fontAlgn="base" hangingPunct="0">
              <a:spcBef>
                <a:spcPct val="0"/>
              </a:spcBef>
              <a:spcAft>
                <a:spcPct val="0"/>
              </a:spcAft>
              <a:defRPr sz="1400" b="1">
                <a:solidFill>
                  <a:srgbClr val="800000"/>
                </a:solidFill>
                <a:latin typeface="华文中宋" panose="02010600040101010101" pitchFamily="2" charset="-122"/>
                <a:ea typeface="华文中宋" panose="02010600040101010101" pitchFamily="2" charset="-122"/>
              </a:defRPr>
            </a:lvl9p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513033"/>
                                        </p:tgtEl>
                                        <p:attrNameLst>
                                          <p:attrName>style.visibility</p:attrName>
                                        </p:attrNameLst>
                                      </p:cBhvr>
                                      <p:to>
                                        <p:strVal val="visible"/>
                                      </p:to>
                                    </p:set>
                                  </p:childTnLst>
                                </p:cTn>
                              </p:par>
                            </p:childTnLst>
                          </p:cTn>
                        </p:par>
                        <p:par>
                          <p:cTn id="7" fill="hold" nodeType="afterGroup">
                            <p:stCondLst>
                              <p:cond delay="1500"/>
                            </p:stCondLst>
                            <p:childTnLst>
                              <p:par>
                                <p:cTn id="8" presetID="22" presetClass="entr" presetSubtype="1" fill="hold" nodeType="after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wipe(up)">
                                      <p:cBhvr>
                                        <p:cTn id="10" dur="500"/>
                                        <p:tgtEl>
                                          <p:spTgt spid="2"/>
                                        </p:tgtEl>
                                      </p:cBhvr>
                                    </p:animEffect>
                                  </p:childTnLst>
                                </p:cTn>
                              </p:par>
                            </p:childTnLst>
                          </p:cTn>
                        </p:par>
                        <p:par>
                          <p:cTn id="11" fill="hold" nodeType="afterGroup">
                            <p:stCondLst>
                              <p:cond delay="3000"/>
                            </p:stCondLst>
                            <p:childTnLst>
                              <p:par>
                                <p:cTn id="12" presetID="22" presetClass="entr" presetSubtype="4" fill="hold" nodeType="afterEffect">
                                  <p:stCondLst>
                                    <p:cond delay="100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nodeType="afterGroup">
                            <p:stCondLst>
                              <p:cond delay="4500"/>
                            </p:stCondLst>
                            <p:childTnLst>
                              <p:par>
                                <p:cTn id="16" presetID="1" presetClass="entr" presetSubtype="0" fill="hold" grpId="0" nodeType="afterEffect">
                                  <p:stCondLst>
                                    <p:cond delay="1000"/>
                                  </p:stCondLst>
                                  <p:childTnLst>
                                    <p:set>
                                      <p:cBhvr>
                                        <p:cTn id="17" dur="1" fill="hold">
                                          <p:stCondLst>
                                            <p:cond delay="499"/>
                                          </p:stCondLst>
                                        </p:cTn>
                                        <p:tgtEl>
                                          <p:spTgt spid="51304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33" grpId="0" animBg="1" autoUpdateAnimBg="0"/>
      <p:bldP spid="513045"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0D7EFC-09BB-0D1F-9BCB-FFAE1721EA95}"/>
              </a:ext>
            </a:extLst>
          </p:cNvPr>
          <p:cNvSpPr>
            <a:spLocks noGrp="1" noChangeArrowheads="1"/>
          </p:cNvSpPr>
          <p:nvPr>
            <p:ph type="title"/>
          </p:nvPr>
        </p:nvSpPr>
        <p:spPr>
          <a:xfrm>
            <a:off x="609600" y="122238"/>
            <a:ext cx="10058400" cy="1295400"/>
          </a:xfrm>
        </p:spPr>
        <p:txBody>
          <a:bodyPr/>
          <a:lstStyle/>
          <a:p>
            <a:pPr eaLnBrk="1" hangingPunct="1"/>
            <a:r>
              <a:rPr lang="zh-CN" altLang="en-US" sz="2800" dirty="0">
                <a:solidFill>
                  <a:schemeClr val="tx1"/>
                </a:solidFill>
                <a:latin typeface="幼圆" panose="02010509060101010101" pitchFamily="49" charset="-122"/>
              </a:rPr>
              <a:t>收入、费用与利润的关系</a:t>
            </a:r>
          </a:p>
        </p:txBody>
      </p:sp>
      <p:sp>
        <p:nvSpPr>
          <p:cNvPr id="4" name="Rectangle 2">
            <a:extLst>
              <a:ext uri="{FF2B5EF4-FFF2-40B4-BE49-F238E27FC236}">
                <a16:creationId xmlns:a16="http://schemas.microsoft.com/office/drawing/2014/main" id="{299E2F72-1663-9CF7-1BB9-02AC25F68B59}"/>
              </a:ext>
            </a:extLst>
          </p:cNvPr>
          <p:cNvSpPr txBox="1">
            <a:spLocks noChangeArrowheads="1"/>
          </p:cNvSpPr>
          <p:nvPr/>
        </p:nvSpPr>
        <p:spPr bwMode="auto">
          <a:xfrm>
            <a:off x="500270" y="2468216"/>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189"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377"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566"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754"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pPr eaLnBrk="1" hangingPunct="1"/>
            <a:r>
              <a:rPr lang="zh-CN" altLang="en-US" sz="2800" dirty="0">
                <a:solidFill>
                  <a:schemeClr val="tx1"/>
                </a:solidFill>
                <a:latin typeface="幼圆" panose="02010509060101010101" pitchFamily="49" charset="-122"/>
              </a:rPr>
              <a:t>资产、负债、所有者权益、收入、费用和利润的关系</a:t>
            </a:r>
          </a:p>
        </p:txBody>
      </p:sp>
      <p:sp>
        <p:nvSpPr>
          <p:cNvPr id="6" name="文本框 5">
            <a:extLst>
              <a:ext uri="{FF2B5EF4-FFF2-40B4-BE49-F238E27FC236}">
                <a16:creationId xmlns:a16="http://schemas.microsoft.com/office/drawing/2014/main" id="{F0D5918F-500B-9F3A-7723-AC78F422B168}"/>
              </a:ext>
            </a:extLst>
          </p:cNvPr>
          <p:cNvSpPr txBox="1"/>
          <p:nvPr/>
        </p:nvSpPr>
        <p:spPr>
          <a:xfrm>
            <a:off x="500270" y="4381049"/>
            <a:ext cx="6097656" cy="553998"/>
          </a:xfrm>
          <a:prstGeom prst="rect">
            <a:avLst/>
          </a:prstGeom>
          <a:noFill/>
        </p:spPr>
        <p:txBody>
          <a:bodyPr wrap="square">
            <a:spAutoFit/>
          </a:bodyPr>
          <a:lstStyle/>
          <a:p>
            <a:r>
              <a:rPr lang="zh-CN" altLang="en-US" sz="3000" dirty="0">
                <a:solidFill>
                  <a:srgbClr val="FF0000"/>
                </a:solidFill>
              </a:rPr>
              <a:t>资产</a:t>
            </a:r>
            <a:r>
              <a:rPr lang="en-US" altLang="zh-CN" sz="3000" dirty="0">
                <a:solidFill>
                  <a:srgbClr val="FF0000"/>
                </a:solidFill>
              </a:rPr>
              <a:t>=</a:t>
            </a:r>
            <a:r>
              <a:rPr lang="zh-CN" altLang="en-US" sz="3000" dirty="0">
                <a:solidFill>
                  <a:srgbClr val="FF0000"/>
                </a:solidFill>
              </a:rPr>
              <a:t>负债</a:t>
            </a:r>
            <a:r>
              <a:rPr lang="en-US" altLang="zh-CN" sz="3000" dirty="0">
                <a:solidFill>
                  <a:srgbClr val="FF0000"/>
                </a:solidFill>
              </a:rPr>
              <a:t>+</a:t>
            </a:r>
            <a:r>
              <a:rPr lang="zh-CN" altLang="en-US" sz="3000" dirty="0">
                <a:solidFill>
                  <a:srgbClr val="FF0000"/>
                </a:solidFill>
              </a:rPr>
              <a:t>所有者权益</a:t>
            </a:r>
            <a:r>
              <a:rPr lang="en-US" altLang="zh-CN" sz="3000" dirty="0">
                <a:solidFill>
                  <a:srgbClr val="FF0000"/>
                </a:solidFill>
              </a:rPr>
              <a:t>+</a:t>
            </a:r>
            <a:r>
              <a:rPr lang="zh-CN" altLang="en-US" sz="3000" dirty="0">
                <a:solidFill>
                  <a:srgbClr val="FF0000"/>
                </a:solidFill>
              </a:rPr>
              <a:t>收入</a:t>
            </a:r>
            <a:r>
              <a:rPr lang="en-US" altLang="zh-CN" sz="3000" dirty="0">
                <a:solidFill>
                  <a:srgbClr val="FF0000"/>
                </a:solidFill>
              </a:rPr>
              <a:t>-</a:t>
            </a:r>
            <a:r>
              <a:rPr lang="zh-CN" altLang="en-US" sz="3000" dirty="0">
                <a:solidFill>
                  <a:srgbClr val="FF0000"/>
                </a:solidFill>
              </a:rPr>
              <a:t>费用</a:t>
            </a:r>
          </a:p>
        </p:txBody>
      </p:sp>
      <p:sp>
        <p:nvSpPr>
          <p:cNvPr id="7" name="内容占位符 6">
            <a:extLst>
              <a:ext uri="{FF2B5EF4-FFF2-40B4-BE49-F238E27FC236}">
                <a16:creationId xmlns:a16="http://schemas.microsoft.com/office/drawing/2014/main" id="{3E0BA202-55F4-A563-6B4B-3A42ECC6B60B}"/>
              </a:ext>
            </a:extLst>
          </p:cNvPr>
          <p:cNvSpPr>
            <a:spLocks noGrp="1"/>
          </p:cNvSpPr>
          <p:nvPr>
            <p:ph idx="1"/>
          </p:nvPr>
        </p:nvSpPr>
        <p:spPr>
          <a:xfrm>
            <a:off x="609600" y="1719263"/>
            <a:ext cx="10972800" cy="894728"/>
          </a:xfrm>
        </p:spPr>
        <p:txBody>
          <a:bodyPr/>
          <a:lstStyle/>
          <a:p>
            <a:pPr marL="0" indent="0">
              <a:buNone/>
            </a:pPr>
            <a:r>
              <a:rPr lang="zh-CN" altLang="en-US" dirty="0">
                <a:solidFill>
                  <a:srgbClr val="FF0000"/>
                </a:solidFill>
              </a:rPr>
              <a:t>收入</a:t>
            </a:r>
            <a:r>
              <a:rPr lang="en-US" altLang="zh-CN" dirty="0">
                <a:solidFill>
                  <a:srgbClr val="FF0000"/>
                </a:solidFill>
              </a:rPr>
              <a:t>-</a:t>
            </a:r>
            <a:r>
              <a:rPr lang="zh-CN" altLang="en-US" dirty="0">
                <a:solidFill>
                  <a:srgbClr val="FF0000"/>
                </a:solidFill>
              </a:rPr>
              <a:t>费用</a:t>
            </a:r>
            <a:r>
              <a:rPr lang="en-US" altLang="zh-CN" dirty="0">
                <a:solidFill>
                  <a:srgbClr val="FF0000"/>
                </a:solidFill>
              </a:rPr>
              <a:t>=</a:t>
            </a:r>
            <a:r>
              <a:rPr lang="zh-CN" altLang="en-US" dirty="0">
                <a:solidFill>
                  <a:srgbClr val="FF0000"/>
                </a:solidFill>
              </a:rPr>
              <a:t>利润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49DCB44-0BF6-26FA-913C-9123D4B964D6}"/>
              </a:ext>
            </a:extLst>
          </p:cNvPr>
          <p:cNvSpPr txBox="1"/>
          <p:nvPr/>
        </p:nvSpPr>
        <p:spPr>
          <a:xfrm>
            <a:off x="1848678" y="1031798"/>
            <a:ext cx="8199783" cy="4154984"/>
          </a:xfrm>
          <a:prstGeom prst="rect">
            <a:avLst/>
          </a:prstGeom>
          <a:noFill/>
        </p:spPr>
        <p:txBody>
          <a:bodyPr wrap="square">
            <a:spAutoFit/>
          </a:bodyPr>
          <a:lstStyle/>
          <a:p>
            <a:r>
              <a:rPr lang="zh-CN" altLang="en-US" sz="2400" b="1" dirty="0"/>
              <a:t>例</a:t>
            </a:r>
            <a:r>
              <a:rPr lang="en-US" altLang="zh-CN" sz="2400" b="1" dirty="0"/>
              <a:t>2-1</a:t>
            </a:r>
            <a:r>
              <a:rPr lang="zh-CN" altLang="en-US" sz="2400" b="1" dirty="0"/>
              <a:t>：开办企业 </a:t>
            </a:r>
            <a:endParaRPr lang="en-US" altLang="zh-CN" sz="2400" b="1" dirty="0"/>
          </a:p>
          <a:p>
            <a:r>
              <a:rPr lang="zh-CN" altLang="en-US" sz="2400" b="1" dirty="0"/>
              <a:t> </a:t>
            </a:r>
            <a:endParaRPr lang="en-US" altLang="zh-CN" sz="2400" b="1" dirty="0"/>
          </a:p>
          <a:p>
            <a:r>
              <a:rPr lang="en-US" altLang="zh-CN" sz="2400" dirty="0"/>
              <a:t>12</a:t>
            </a:r>
            <a:r>
              <a:rPr lang="zh-CN" altLang="en-US" sz="2400" dirty="0"/>
              <a:t>月</a:t>
            </a:r>
            <a:r>
              <a:rPr lang="en-US" altLang="zh-CN" sz="2400" dirty="0"/>
              <a:t>1</a:t>
            </a:r>
            <a:r>
              <a:rPr lang="zh-CN" altLang="en-US" sz="2400" dirty="0"/>
              <a:t>日，安然投资</a:t>
            </a:r>
            <a:r>
              <a:rPr lang="en-US" altLang="zh-CN" sz="2400" dirty="0"/>
              <a:t>400 000</a:t>
            </a:r>
            <a:r>
              <a:rPr lang="zh-CN" altLang="en-US" sz="2400" dirty="0"/>
              <a:t>元创办了网络远程教育公司南山，款项存入银行。</a:t>
            </a:r>
            <a:endParaRPr lang="en-US" altLang="zh-CN" sz="2400" dirty="0"/>
          </a:p>
          <a:p>
            <a:endParaRPr lang="zh-CN" altLang="en-US" sz="2400" dirty="0"/>
          </a:p>
          <a:p>
            <a:r>
              <a:rPr lang="zh-CN" altLang="en-US" sz="2400" dirty="0"/>
              <a:t>这项经济业务使该南山公司的银行存款（资产）、实收资本（所有者权益）同时增加</a:t>
            </a:r>
            <a:r>
              <a:rPr lang="en-US" altLang="zh-CN" sz="2400" dirty="0"/>
              <a:t>400 000</a:t>
            </a:r>
            <a:r>
              <a:rPr lang="zh-CN" altLang="en-US" sz="2400" dirty="0"/>
              <a:t>元。这笔业务对会计恒等式的影响如下：</a:t>
            </a:r>
            <a:endParaRPr lang="en-US" altLang="zh-CN" sz="2400" dirty="0"/>
          </a:p>
          <a:p>
            <a:endParaRPr lang="zh-CN" altLang="en-US" sz="2400" dirty="0"/>
          </a:p>
          <a:p>
            <a:r>
              <a:rPr lang="zh-CN" altLang="en-US" sz="2400" dirty="0"/>
              <a:t>	</a:t>
            </a:r>
            <a:r>
              <a:rPr lang="en-US" altLang="zh-CN" sz="2400" dirty="0"/>
              <a:t>400 000 =0 + 400 000</a:t>
            </a:r>
          </a:p>
          <a:p>
            <a:r>
              <a:rPr lang="en-US" altLang="zh-CN" sz="2400" dirty="0"/>
              <a:t>	</a:t>
            </a:r>
            <a:r>
              <a:rPr lang="zh-CN" altLang="en-US" sz="2400" dirty="0"/>
              <a:t>资产</a:t>
            </a:r>
            <a:r>
              <a:rPr lang="en-US" altLang="zh-CN" sz="2400" dirty="0"/>
              <a:t>=</a:t>
            </a:r>
            <a:r>
              <a:rPr lang="zh-CN" altLang="en-US" sz="2400" dirty="0"/>
              <a:t>负债</a:t>
            </a:r>
            <a:r>
              <a:rPr lang="en-US" altLang="zh-CN" sz="2400" dirty="0"/>
              <a:t>+</a:t>
            </a:r>
            <a:r>
              <a:rPr lang="zh-CN" altLang="en-US" sz="2400" dirty="0"/>
              <a:t>所有者权益</a:t>
            </a:r>
          </a:p>
        </p:txBody>
      </p:sp>
    </p:spTree>
    <p:extLst>
      <p:ext uri="{BB962C8B-B14F-4D97-AF65-F5344CB8AC3E}">
        <p14:creationId xmlns:p14="http://schemas.microsoft.com/office/powerpoint/2010/main" val="352478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440B5F7-DC12-FB9A-D047-9B2478766E48}"/>
              </a:ext>
            </a:extLst>
          </p:cNvPr>
          <p:cNvSpPr txBox="1"/>
          <p:nvPr/>
        </p:nvSpPr>
        <p:spPr>
          <a:xfrm>
            <a:off x="2045804" y="1031584"/>
            <a:ext cx="8100391" cy="4339650"/>
          </a:xfrm>
          <a:prstGeom prst="rect">
            <a:avLst/>
          </a:prstGeom>
          <a:noFill/>
        </p:spPr>
        <p:txBody>
          <a:bodyPr wrap="square">
            <a:spAutoFit/>
          </a:bodyPr>
          <a:lstStyle/>
          <a:p>
            <a:endParaRPr lang="zh-CN" altLang="en-US" dirty="0"/>
          </a:p>
          <a:p>
            <a:r>
              <a:rPr lang="zh-CN" altLang="en-US" sz="2400" b="1" dirty="0"/>
              <a:t>例</a:t>
            </a:r>
            <a:r>
              <a:rPr lang="en-US" altLang="zh-CN" sz="2400" b="1" dirty="0"/>
              <a:t>2-2</a:t>
            </a:r>
            <a:r>
              <a:rPr lang="zh-CN" altLang="en-US" sz="2400" b="1" dirty="0"/>
              <a:t>：取得银行借款  </a:t>
            </a:r>
            <a:endParaRPr lang="en-US" altLang="zh-CN" sz="2400" b="1" dirty="0"/>
          </a:p>
          <a:p>
            <a:endParaRPr lang="en-US" altLang="zh-CN" sz="2400" b="1" dirty="0"/>
          </a:p>
          <a:p>
            <a:r>
              <a:rPr lang="zh-CN" altLang="en-US" sz="2400" dirty="0"/>
              <a:t>南山公司向银行借入短期借款</a:t>
            </a:r>
            <a:r>
              <a:rPr lang="en-US" altLang="zh-CN" sz="2400" dirty="0"/>
              <a:t>400 000</a:t>
            </a:r>
            <a:r>
              <a:rPr lang="zh-CN" altLang="en-US" sz="2400" dirty="0"/>
              <a:t>元，存入银行。</a:t>
            </a:r>
            <a:endParaRPr lang="en-US" altLang="zh-CN" sz="2400" dirty="0"/>
          </a:p>
          <a:p>
            <a:endParaRPr lang="zh-CN" altLang="en-US" sz="2400" dirty="0"/>
          </a:p>
          <a:p>
            <a:r>
              <a:rPr lang="zh-CN" altLang="en-US" sz="2400" dirty="0"/>
              <a:t>       这项经济业务使南山公司的银行存款（资产）、短期借款（负债）同时增加</a:t>
            </a:r>
            <a:r>
              <a:rPr lang="en-US" altLang="zh-CN" sz="2400" dirty="0"/>
              <a:t>400 000</a:t>
            </a:r>
            <a:r>
              <a:rPr lang="zh-CN" altLang="en-US" sz="2400" dirty="0"/>
              <a:t>元，不影响所有者权益。这笔业务对会计恒等式的影响如下：</a:t>
            </a:r>
            <a:endParaRPr lang="en-US" altLang="zh-CN" sz="2400" dirty="0"/>
          </a:p>
          <a:p>
            <a:endParaRPr lang="zh-CN" altLang="en-US" sz="2400" dirty="0"/>
          </a:p>
          <a:p>
            <a:r>
              <a:rPr lang="zh-CN" altLang="en-US" sz="2400" dirty="0"/>
              <a:t>	</a:t>
            </a:r>
            <a:r>
              <a:rPr lang="en-US" altLang="zh-CN" sz="2400" dirty="0"/>
              <a:t>800 000 =400 000 + 400 000</a:t>
            </a:r>
          </a:p>
          <a:p>
            <a:r>
              <a:rPr lang="en-US" altLang="zh-CN" sz="2400" dirty="0"/>
              <a:t>	</a:t>
            </a:r>
            <a:r>
              <a:rPr lang="zh-CN" altLang="en-US" sz="2400" dirty="0"/>
              <a:t>资产</a:t>
            </a:r>
            <a:r>
              <a:rPr lang="en-US" altLang="zh-CN" sz="2400" dirty="0"/>
              <a:t>=</a:t>
            </a:r>
            <a:r>
              <a:rPr lang="zh-CN" altLang="en-US" sz="2400" dirty="0"/>
              <a:t>负债</a:t>
            </a:r>
            <a:r>
              <a:rPr lang="en-US" altLang="zh-CN" sz="2400" dirty="0"/>
              <a:t>+</a:t>
            </a:r>
            <a:r>
              <a:rPr lang="zh-CN" altLang="en-US" sz="2400" dirty="0"/>
              <a:t>所有者权益</a:t>
            </a:r>
          </a:p>
          <a:p>
            <a:r>
              <a:rPr lang="zh-CN" altLang="en-US" dirty="0"/>
              <a:t>	</a:t>
            </a:r>
          </a:p>
        </p:txBody>
      </p:sp>
    </p:spTree>
    <p:extLst>
      <p:ext uri="{BB962C8B-B14F-4D97-AF65-F5344CB8AC3E}">
        <p14:creationId xmlns:p14="http://schemas.microsoft.com/office/powerpoint/2010/main" val="188545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440B5F7-DC12-FB9A-D047-9B2478766E48}"/>
              </a:ext>
            </a:extLst>
          </p:cNvPr>
          <p:cNvSpPr txBox="1"/>
          <p:nvPr/>
        </p:nvSpPr>
        <p:spPr>
          <a:xfrm>
            <a:off x="2045804" y="793045"/>
            <a:ext cx="8100391" cy="4708981"/>
          </a:xfrm>
          <a:prstGeom prst="rect">
            <a:avLst/>
          </a:prstGeom>
          <a:noFill/>
        </p:spPr>
        <p:txBody>
          <a:bodyPr wrap="square">
            <a:spAutoFit/>
          </a:bodyPr>
          <a:lstStyle/>
          <a:p>
            <a:endParaRPr lang="zh-CN" altLang="en-US" dirty="0"/>
          </a:p>
          <a:p>
            <a:r>
              <a:rPr lang="zh-CN" altLang="en-US" sz="2400" b="1" dirty="0"/>
              <a:t>例</a:t>
            </a:r>
            <a:r>
              <a:rPr lang="en-US" altLang="zh-CN" sz="2400" b="1" dirty="0"/>
              <a:t>2-3</a:t>
            </a:r>
            <a:r>
              <a:rPr lang="zh-CN" altLang="en-US" sz="2400" b="1" dirty="0"/>
              <a:t>：购置办公楼 </a:t>
            </a:r>
            <a:endParaRPr lang="en-US" altLang="zh-CN" sz="2400" b="1" dirty="0"/>
          </a:p>
          <a:p>
            <a:endParaRPr lang="en-US" altLang="zh-CN" sz="2400" b="1" dirty="0"/>
          </a:p>
          <a:p>
            <a:r>
              <a:rPr lang="zh-CN" altLang="en-US" sz="2400" dirty="0"/>
              <a:t>南山公司支付了</a:t>
            </a:r>
            <a:r>
              <a:rPr lang="en-US" altLang="zh-CN" sz="2400" dirty="0"/>
              <a:t>200 000</a:t>
            </a:r>
            <a:r>
              <a:rPr lang="zh-CN" altLang="en-US" sz="2400" dirty="0"/>
              <a:t>银行存款购置一栋办公楼。</a:t>
            </a:r>
            <a:endParaRPr lang="en-US" altLang="zh-CN" sz="2400" dirty="0"/>
          </a:p>
          <a:p>
            <a:endParaRPr lang="zh-CN" altLang="en-US" sz="2400" dirty="0"/>
          </a:p>
          <a:p>
            <a:r>
              <a:rPr lang="zh-CN" altLang="en-US" sz="2400" dirty="0"/>
              <a:t>    这项经济业务使南山公司银行存款（资产）减少</a:t>
            </a:r>
            <a:r>
              <a:rPr lang="en-US" altLang="zh-CN" sz="2400" dirty="0"/>
              <a:t>200 000</a:t>
            </a:r>
            <a:r>
              <a:rPr lang="zh-CN" altLang="en-US" sz="2400" dirty="0"/>
              <a:t>元，同时固定资产</a:t>
            </a:r>
            <a:r>
              <a:rPr lang="en-US" altLang="zh-CN" sz="2400" dirty="0"/>
              <a:t>(</a:t>
            </a:r>
            <a:r>
              <a:rPr lang="zh-CN" altLang="en-US" sz="2400" dirty="0"/>
              <a:t>资产</a:t>
            </a:r>
            <a:r>
              <a:rPr lang="en-US" altLang="zh-CN" sz="2400" dirty="0"/>
              <a:t>)</a:t>
            </a:r>
            <a:r>
              <a:rPr lang="zh-CN" altLang="en-US" sz="2400" dirty="0"/>
              <a:t>增加</a:t>
            </a:r>
            <a:r>
              <a:rPr lang="en-US" altLang="zh-CN" sz="2400" dirty="0"/>
              <a:t>200 000</a:t>
            </a:r>
            <a:r>
              <a:rPr lang="zh-CN" altLang="en-US" sz="2400" dirty="0"/>
              <a:t>元。由于该项经济业务只涉及资产内部项目的变动，不影响负债和所有者权益。这笔业务对会计恒等式的影响如下：</a:t>
            </a:r>
            <a:endParaRPr lang="en-US" altLang="zh-CN" sz="2400" dirty="0"/>
          </a:p>
          <a:p>
            <a:endParaRPr lang="zh-CN" altLang="en-US" sz="2400" dirty="0"/>
          </a:p>
          <a:p>
            <a:r>
              <a:rPr lang="en-US" altLang="zh-CN" sz="2400" dirty="0"/>
              <a:t>800 000 =400 000 + 400 000</a:t>
            </a:r>
          </a:p>
          <a:p>
            <a:r>
              <a:rPr lang="zh-CN" altLang="en-US" sz="2400" dirty="0"/>
              <a:t>资产</a:t>
            </a:r>
            <a:r>
              <a:rPr lang="en-US" altLang="zh-CN" sz="2400" dirty="0"/>
              <a:t>=</a:t>
            </a:r>
            <a:r>
              <a:rPr lang="zh-CN" altLang="en-US" sz="2400" dirty="0"/>
              <a:t>负债</a:t>
            </a:r>
            <a:r>
              <a:rPr lang="en-US" altLang="zh-CN" sz="2400" dirty="0"/>
              <a:t>+</a:t>
            </a:r>
            <a:r>
              <a:rPr lang="zh-CN" altLang="en-US" sz="2400" dirty="0"/>
              <a:t>所有者权益</a:t>
            </a:r>
          </a:p>
          <a:p>
            <a:r>
              <a:rPr lang="zh-CN" altLang="en-US" dirty="0"/>
              <a:t>	</a:t>
            </a:r>
          </a:p>
        </p:txBody>
      </p:sp>
    </p:spTree>
    <p:extLst>
      <p:ext uri="{BB962C8B-B14F-4D97-AF65-F5344CB8AC3E}">
        <p14:creationId xmlns:p14="http://schemas.microsoft.com/office/powerpoint/2010/main" val="27223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440B5F7-DC12-FB9A-D047-9B2478766E48}"/>
              </a:ext>
            </a:extLst>
          </p:cNvPr>
          <p:cNvSpPr txBox="1"/>
          <p:nvPr/>
        </p:nvSpPr>
        <p:spPr>
          <a:xfrm>
            <a:off x="2126973" y="872558"/>
            <a:ext cx="8100391" cy="4708981"/>
          </a:xfrm>
          <a:prstGeom prst="rect">
            <a:avLst/>
          </a:prstGeom>
          <a:noFill/>
        </p:spPr>
        <p:txBody>
          <a:bodyPr wrap="square">
            <a:spAutoFit/>
          </a:bodyPr>
          <a:lstStyle/>
          <a:p>
            <a:endParaRPr lang="zh-CN" altLang="en-US" dirty="0"/>
          </a:p>
          <a:p>
            <a:r>
              <a:rPr lang="zh-CN" altLang="en-US" sz="2400" b="1" dirty="0"/>
              <a:t>例</a:t>
            </a:r>
            <a:r>
              <a:rPr lang="en-US" altLang="zh-CN" sz="2400" b="1" dirty="0"/>
              <a:t>2-4</a:t>
            </a:r>
            <a:r>
              <a:rPr lang="zh-CN" altLang="en-US" sz="2400" b="1" dirty="0"/>
              <a:t>：取得追加投资</a:t>
            </a:r>
            <a:endParaRPr lang="en-US" altLang="zh-CN" sz="2400" b="1" dirty="0"/>
          </a:p>
          <a:p>
            <a:endParaRPr lang="en-US" altLang="zh-CN" sz="2400" b="1" dirty="0"/>
          </a:p>
          <a:p>
            <a:r>
              <a:rPr lang="zh-CN" altLang="en-US" sz="2400" dirty="0"/>
              <a:t>接受杉杉公司追加投资</a:t>
            </a:r>
            <a:r>
              <a:rPr lang="en-US" altLang="zh-CN" sz="2400" dirty="0"/>
              <a:t>200 000</a:t>
            </a:r>
            <a:r>
              <a:rPr lang="zh-CN" altLang="en-US" sz="2400" dirty="0"/>
              <a:t>元存入银行。</a:t>
            </a:r>
          </a:p>
          <a:p>
            <a:endParaRPr lang="en-US" altLang="zh-CN" sz="2400" dirty="0"/>
          </a:p>
          <a:p>
            <a:r>
              <a:rPr lang="zh-CN" altLang="en-US" sz="2400" dirty="0"/>
              <a:t>这项经济业务使南山公司银行存款</a:t>
            </a:r>
            <a:r>
              <a:rPr lang="en-US" altLang="zh-CN" sz="2400" dirty="0"/>
              <a:t>(</a:t>
            </a:r>
            <a:r>
              <a:rPr lang="zh-CN" altLang="en-US" sz="2400" dirty="0"/>
              <a:t>资产</a:t>
            </a:r>
            <a:r>
              <a:rPr lang="en-US" altLang="zh-CN" sz="2400" dirty="0"/>
              <a:t>)</a:t>
            </a:r>
            <a:r>
              <a:rPr lang="zh-CN" altLang="en-US" sz="2400" dirty="0"/>
              <a:t>增加</a:t>
            </a:r>
            <a:r>
              <a:rPr lang="en-US" altLang="zh-CN" sz="2400" dirty="0"/>
              <a:t>200 000</a:t>
            </a:r>
            <a:r>
              <a:rPr lang="zh-CN" altLang="en-US" sz="2400" dirty="0"/>
              <a:t>元，同时杉杉公司在南山公司的所有者权益（实收资本）也增加</a:t>
            </a:r>
            <a:r>
              <a:rPr lang="en-US" altLang="zh-CN" sz="2400" dirty="0"/>
              <a:t>200 000</a:t>
            </a:r>
            <a:r>
              <a:rPr lang="zh-CN" altLang="en-US" sz="2400" dirty="0"/>
              <a:t>元。该项经济业务的发生，不影响负债。这笔业务对会计恒等式的影响如下：</a:t>
            </a:r>
            <a:endParaRPr lang="en-US" altLang="zh-CN" sz="2400" dirty="0"/>
          </a:p>
          <a:p>
            <a:endParaRPr lang="zh-CN" altLang="en-US" sz="2400" dirty="0"/>
          </a:p>
          <a:p>
            <a:r>
              <a:rPr lang="en-US" altLang="zh-CN" sz="2400" dirty="0"/>
              <a:t>1000 000 =400 000 + 600 000</a:t>
            </a:r>
          </a:p>
          <a:p>
            <a:r>
              <a:rPr lang="en-US" altLang="zh-CN" sz="2400" dirty="0"/>
              <a:t>	 </a:t>
            </a:r>
            <a:r>
              <a:rPr lang="zh-CN" altLang="en-US" sz="2400" dirty="0"/>
              <a:t>资产</a:t>
            </a:r>
            <a:r>
              <a:rPr lang="en-US" altLang="zh-CN" sz="2400" dirty="0"/>
              <a:t>=</a:t>
            </a:r>
            <a:r>
              <a:rPr lang="zh-CN" altLang="en-US" sz="2400" dirty="0"/>
              <a:t>负债</a:t>
            </a:r>
            <a:r>
              <a:rPr lang="en-US" altLang="zh-CN" sz="2400" dirty="0"/>
              <a:t>+</a:t>
            </a:r>
            <a:r>
              <a:rPr lang="zh-CN" altLang="en-US" sz="2400" dirty="0"/>
              <a:t>所有者权益</a:t>
            </a:r>
          </a:p>
          <a:p>
            <a:r>
              <a:rPr lang="zh-CN" altLang="en-US" dirty="0"/>
              <a:t>	</a:t>
            </a:r>
          </a:p>
        </p:txBody>
      </p:sp>
    </p:spTree>
    <p:extLst>
      <p:ext uri="{BB962C8B-B14F-4D97-AF65-F5344CB8AC3E}">
        <p14:creationId xmlns:p14="http://schemas.microsoft.com/office/powerpoint/2010/main" val="329765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440B5F7-DC12-FB9A-D047-9B2478766E48}"/>
              </a:ext>
            </a:extLst>
          </p:cNvPr>
          <p:cNvSpPr txBox="1"/>
          <p:nvPr/>
        </p:nvSpPr>
        <p:spPr>
          <a:xfrm>
            <a:off x="2045804" y="1151429"/>
            <a:ext cx="8100391" cy="4062651"/>
          </a:xfrm>
          <a:prstGeom prst="rect">
            <a:avLst/>
          </a:prstGeom>
          <a:noFill/>
        </p:spPr>
        <p:txBody>
          <a:bodyPr wrap="square">
            <a:spAutoFit/>
          </a:bodyPr>
          <a:lstStyle/>
          <a:p>
            <a:endParaRPr lang="zh-CN" altLang="en-US" dirty="0"/>
          </a:p>
          <a:p>
            <a:r>
              <a:rPr lang="zh-CN" altLang="en-US" sz="2400" b="1" dirty="0"/>
              <a:t>例</a:t>
            </a:r>
            <a:r>
              <a:rPr lang="en-US" altLang="zh-CN" sz="2400" b="1" dirty="0"/>
              <a:t>2-5</a:t>
            </a:r>
            <a:r>
              <a:rPr lang="zh-CN" altLang="en-US" sz="2400" b="1" dirty="0"/>
              <a:t>：购买原材料 </a:t>
            </a:r>
            <a:endParaRPr lang="en-US" altLang="zh-CN" sz="2400" b="1" dirty="0"/>
          </a:p>
          <a:p>
            <a:endParaRPr lang="en-US" altLang="zh-CN" sz="2400" b="1" dirty="0"/>
          </a:p>
          <a:p>
            <a:r>
              <a:rPr lang="zh-CN" altLang="en-US" sz="2400" dirty="0"/>
              <a:t>南山公司购入了价值</a:t>
            </a:r>
            <a:r>
              <a:rPr lang="en-US" altLang="zh-CN" sz="2400" dirty="0"/>
              <a:t>20 000</a:t>
            </a:r>
            <a:r>
              <a:rPr lang="zh-CN" altLang="en-US" sz="2400" dirty="0"/>
              <a:t>的原材料，货款尚未支付。</a:t>
            </a:r>
            <a:endParaRPr lang="en-US" altLang="zh-CN" sz="2400" dirty="0"/>
          </a:p>
          <a:p>
            <a:endParaRPr lang="zh-CN" altLang="en-US" sz="2400" dirty="0"/>
          </a:p>
          <a:p>
            <a:r>
              <a:rPr lang="zh-CN" altLang="en-US" sz="2400" dirty="0"/>
              <a:t>这项经济业务使南山公司原材料</a:t>
            </a:r>
            <a:r>
              <a:rPr lang="en-US" altLang="zh-CN" sz="2400" dirty="0"/>
              <a:t>(</a:t>
            </a:r>
            <a:r>
              <a:rPr lang="zh-CN" altLang="en-US" sz="2400" dirty="0"/>
              <a:t>资产</a:t>
            </a:r>
            <a:r>
              <a:rPr lang="en-US" altLang="zh-CN" sz="2400" dirty="0"/>
              <a:t>)</a:t>
            </a:r>
            <a:r>
              <a:rPr lang="zh-CN" altLang="en-US" sz="2400" dirty="0"/>
              <a:t>增加</a:t>
            </a:r>
            <a:r>
              <a:rPr lang="en-US" altLang="zh-CN" sz="2400" dirty="0"/>
              <a:t>20 000</a:t>
            </a:r>
            <a:r>
              <a:rPr lang="zh-CN" altLang="en-US" sz="2400" dirty="0"/>
              <a:t>元，同时应付账款（负债）也增加</a:t>
            </a:r>
            <a:r>
              <a:rPr lang="en-US" altLang="zh-CN" sz="2400" dirty="0"/>
              <a:t>20 000</a:t>
            </a:r>
            <a:r>
              <a:rPr lang="zh-CN" altLang="en-US" sz="2400" dirty="0"/>
              <a:t>元。该项经济业务的发生，不影响所有者权益。这笔业务对会计恒等式的影响如下：</a:t>
            </a:r>
            <a:endParaRPr lang="en-US" altLang="zh-CN" sz="2400" dirty="0"/>
          </a:p>
          <a:p>
            <a:endParaRPr lang="zh-CN" altLang="en-US" sz="2400" dirty="0"/>
          </a:p>
          <a:p>
            <a:r>
              <a:rPr lang="en-US" altLang="zh-CN" sz="2400" dirty="0"/>
              <a:t>1020 000 =420 000 + 600 000</a:t>
            </a:r>
          </a:p>
          <a:p>
            <a:r>
              <a:rPr lang="en-US" altLang="zh-CN" sz="2400" dirty="0"/>
              <a:t>	</a:t>
            </a:r>
            <a:r>
              <a:rPr lang="zh-CN" altLang="en-US" sz="2400" dirty="0"/>
              <a:t>资产</a:t>
            </a:r>
            <a:r>
              <a:rPr lang="en-US" altLang="zh-CN" sz="2400" dirty="0"/>
              <a:t>=</a:t>
            </a:r>
            <a:r>
              <a:rPr lang="zh-CN" altLang="en-US" sz="2400" dirty="0"/>
              <a:t>负债</a:t>
            </a:r>
            <a:r>
              <a:rPr lang="en-US" altLang="zh-CN" sz="2400" dirty="0"/>
              <a:t>+</a:t>
            </a:r>
            <a:r>
              <a:rPr lang="zh-CN" altLang="en-US" sz="2400" dirty="0"/>
              <a:t>所有者权益</a:t>
            </a:r>
            <a:r>
              <a:rPr lang="zh-CN" altLang="en-US" dirty="0"/>
              <a:t>	</a:t>
            </a:r>
          </a:p>
        </p:txBody>
      </p:sp>
    </p:spTree>
    <p:extLst>
      <p:ext uri="{BB962C8B-B14F-4D97-AF65-F5344CB8AC3E}">
        <p14:creationId xmlns:p14="http://schemas.microsoft.com/office/powerpoint/2010/main" val="41905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2">
            <a:extLst>
              <a:ext uri="{FF2B5EF4-FFF2-40B4-BE49-F238E27FC236}">
                <a16:creationId xmlns:a16="http://schemas.microsoft.com/office/drawing/2014/main" id="{B0A0B87D-0988-63F3-BC89-69CF6F4024A5}"/>
              </a:ext>
            </a:extLst>
          </p:cNvPr>
          <p:cNvSpPr>
            <a:spLocks noChangeArrowheads="1"/>
          </p:cNvSpPr>
          <p:nvPr/>
        </p:nvSpPr>
        <p:spPr bwMode="auto">
          <a:xfrm>
            <a:off x="2311400" y="2565401"/>
            <a:ext cx="5441122"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20000"/>
              </a:spcBef>
              <a:spcAft>
                <a:spcPct val="0"/>
              </a:spcAft>
              <a:buClr>
                <a:srgbClr val="330066"/>
              </a:buClr>
              <a:buSzPct val="70000"/>
            </a:pPr>
            <a:r>
              <a:rPr lang="zh-CN" altLang="en-US" b="1" dirty="0">
                <a:solidFill>
                  <a:srgbClr val="000000"/>
                </a:solidFill>
                <a:latin typeface="幼圆" panose="02010509060101010101" pitchFamily="49" charset="-122"/>
              </a:rPr>
              <a:t>资产的特征—资源</a:t>
            </a:r>
          </a:p>
          <a:p>
            <a:pPr fontAlgn="base">
              <a:spcBef>
                <a:spcPct val="20000"/>
              </a:spcBef>
              <a:spcAft>
                <a:spcPct val="0"/>
              </a:spcAft>
              <a:buClr>
                <a:srgbClr val="330066"/>
              </a:buClr>
              <a:buSzPct val="70000"/>
              <a:buFont typeface="Wingdings" panose="05000000000000000000" pitchFamily="2" charset="2"/>
              <a:buChar char="l"/>
            </a:pPr>
            <a:r>
              <a:rPr lang="zh-CN" altLang="en-US" dirty="0">
                <a:solidFill>
                  <a:srgbClr val="000000"/>
                </a:solidFill>
                <a:latin typeface="幼圆" panose="02010509060101010101" pitchFamily="49" charset="-122"/>
              </a:rPr>
              <a:t>过去的交易或事项形成的</a:t>
            </a:r>
            <a:endParaRPr lang="en-US" altLang="zh-CN" dirty="0">
              <a:solidFill>
                <a:srgbClr val="000000"/>
              </a:solidFill>
              <a:latin typeface="幼圆" panose="02010509060101010101" pitchFamily="49" charset="-122"/>
            </a:endParaRPr>
          </a:p>
          <a:p>
            <a:pPr fontAlgn="base">
              <a:spcBef>
                <a:spcPct val="20000"/>
              </a:spcBef>
              <a:spcAft>
                <a:spcPct val="0"/>
              </a:spcAft>
              <a:buClr>
                <a:srgbClr val="330066"/>
              </a:buClr>
              <a:buSzPct val="70000"/>
              <a:buFont typeface="Wingdings" panose="05000000000000000000" pitchFamily="2" charset="2"/>
              <a:buChar char="l"/>
            </a:pPr>
            <a:r>
              <a:rPr lang="zh-CN" altLang="en-US" dirty="0">
                <a:solidFill>
                  <a:srgbClr val="000000"/>
                </a:solidFill>
                <a:latin typeface="幼圆" panose="02010509060101010101" pitchFamily="49" charset="-122"/>
              </a:rPr>
              <a:t>企业能拥有或控制</a:t>
            </a:r>
          </a:p>
          <a:p>
            <a:pPr fontAlgn="base">
              <a:spcBef>
                <a:spcPct val="20000"/>
              </a:spcBef>
              <a:spcAft>
                <a:spcPct val="0"/>
              </a:spcAft>
              <a:buClr>
                <a:srgbClr val="330066"/>
              </a:buClr>
              <a:buSzPct val="70000"/>
              <a:buFont typeface="Wingdings" panose="05000000000000000000" pitchFamily="2" charset="2"/>
              <a:buChar char="l"/>
            </a:pPr>
            <a:r>
              <a:rPr lang="zh-CN" altLang="en-US" dirty="0">
                <a:solidFill>
                  <a:srgbClr val="000000"/>
                </a:solidFill>
                <a:latin typeface="幼圆" panose="02010509060101010101" pitchFamily="49" charset="-122"/>
              </a:rPr>
              <a:t>预期会给企业带来经济利益流入</a:t>
            </a:r>
          </a:p>
        </p:txBody>
      </p:sp>
      <p:sp>
        <p:nvSpPr>
          <p:cNvPr id="157699" name="矩形 5">
            <a:extLst>
              <a:ext uri="{FF2B5EF4-FFF2-40B4-BE49-F238E27FC236}">
                <a16:creationId xmlns:a16="http://schemas.microsoft.com/office/drawing/2014/main" id="{E1BE9A42-2918-B211-A5A7-0E8C2B949517}"/>
              </a:ext>
            </a:extLst>
          </p:cNvPr>
          <p:cNvSpPr>
            <a:spLocks noChangeArrowheads="1"/>
          </p:cNvSpPr>
          <p:nvPr/>
        </p:nvSpPr>
        <p:spPr bwMode="auto">
          <a:xfrm>
            <a:off x="2311404" y="4529142"/>
            <a:ext cx="7345363" cy="179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indent="0" fontAlgn="base">
              <a:spcBef>
                <a:spcPct val="20000"/>
              </a:spcBef>
              <a:spcAft>
                <a:spcPct val="0"/>
              </a:spcAft>
              <a:buClr>
                <a:srgbClr val="330066"/>
              </a:buClr>
              <a:buSzPct val="70000"/>
              <a:defRPr/>
            </a:pPr>
            <a:r>
              <a:rPr lang="zh-CN" altLang="en-US" b="1" dirty="0">
                <a:solidFill>
                  <a:srgbClr val="000000"/>
                </a:solidFill>
                <a:latin typeface="幼圆" panose="02010509060101010101" pitchFamily="49" charset="-122"/>
              </a:rPr>
              <a:t>资产的确认</a:t>
            </a:r>
            <a:endParaRPr lang="en-US" altLang="zh-CN" dirty="0">
              <a:solidFill>
                <a:srgbClr val="000000"/>
              </a:solidFill>
              <a:latin typeface="幼圆" panose="02010509060101010101" pitchFamily="49" charset="-122"/>
            </a:endParaRPr>
          </a:p>
          <a:p>
            <a:pPr fontAlgn="base">
              <a:spcBef>
                <a:spcPct val="20000"/>
              </a:spcBef>
              <a:spcAft>
                <a:spcPct val="0"/>
              </a:spcAft>
              <a:buClr>
                <a:srgbClr val="330066"/>
              </a:buClr>
              <a:buSzPct val="70000"/>
              <a:buFont typeface="Wingdings" panose="05000000000000000000" pitchFamily="2" charset="2"/>
              <a:buChar char="l"/>
              <a:defRPr/>
            </a:pPr>
            <a:r>
              <a:rPr lang="zh-CN" altLang="en-US" dirty="0">
                <a:solidFill>
                  <a:srgbClr val="000000"/>
                </a:solidFill>
                <a:latin typeface="幼圆" panose="02010509060101010101" pitchFamily="49" charset="-122"/>
              </a:rPr>
              <a:t>与该资源有关的经济利益很可能流入企业；</a:t>
            </a:r>
          </a:p>
          <a:p>
            <a:pPr fontAlgn="base">
              <a:spcBef>
                <a:spcPct val="20000"/>
              </a:spcBef>
              <a:spcAft>
                <a:spcPct val="0"/>
              </a:spcAft>
              <a:buClr>
                <a:srgbClr val="330066"/>
              </a:buClr>
              <a:buSzPct val="70000"/>
              <a:buFont typeface="Wingdings" panose="05000000000000000000" pitchFamily="2" charset="2"/>
              <a:buChar char="l"/>
              <a:defRPr/>
            </a:pPr>
            <a:r>
              <a:rPr lang="zh-CN" altLang="en-US" dirty="0">
                <a:solidFill>
                  <a:srgbClr val="000000"/>
                </a:solidFill>
                <a:latin typeface="幼圆" panose="02010509060101010101" pitchFamily="49" charset="-122"/>
              </a:rPr>
              <a:t>该资源的成本或者价值能够可靠地计量。</a:t>
            </a:r>
            <a:endParaRPr lang="en-US" altLang="zh-CN" dirty="0">
              <a:solidFill>
                <a:srgbClr val="000000"/>
              </a:solidFill>
              <a:latin typeface="幼圆" panose="02010509060101010101" pitchFamily="49" charset="-122"/>
            </a:endParaRPr>
          </a:p>
          <a:p>
            <a:pPr fontAlgn="base">
              <a:spcBef>
                <a:spcPct val="20000"/>
              </a:spcBef>
              <a:spcAft>
                <a:spcPct val="0"/>
              </a:spcAft>
              <a:buClr>
                <a:srgbClr val="330066"/>
              </a:buClr>
              <a:buSzPct val="70000"/>
              <a:buFont typeface="Wingdings" panose="05000000000000000000" pitchFamily="2" charset="2"/>
              <a:buChar char="l"/>
              <a:defRPr/>
            </a:pPr>
            <a:r>
              <a:rPr lang="zh-CN" altLang="en-US" dirty="0">
                <a:solidFill>
                  <a:srgbClr val="FF0000"/>
                </a:solidFill>
                <a:latin typeface="幼圆" panose="02010509060101010101" pitchFamily="49" charset="-122"/>
              </a:rPr>
              <a:t>人力资源属于资产吗？ </a:t>
            </a:r>
          </a:p>
        </p:txBody>
      </p:sp>
      <p:sp>
        <p:nvSpPr>
          <p:cNvPr id="154628" name="矩形 2">
            <a:extLst>
              <a:ext uri="{FF2B5EF4-FFF2-40B4-BE49-F238E27FC236}">
                <a16:creationId xmlns:a16="http://schemas.microsoft.com/office/drawing/2014/main" id="{C0C11890-2E58-D4A6-67AF-79DF9A2C1ADE}"/>
              </a:ext>
            </a:extLst>
          </p:cNvPr>
          <p:cNvSpPr>
            <a:spLocks noChangeArrowheads="1"/>
          </p:cNvSpPr>
          <p:nvPr/>
        </p:nvSpPr>
        <p:spPr bwMode="auto">
          <a:xfrm>
            <a:off x="2311405" y="1006475"/>
            <a:ext cx="76231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20000"/>
              </a:spcBef>
              <a:spcAft>
                <a:spcPct val="0"/>
              </a:spcAft>
              <a:buSzPct val="100000"/>
            </a:pPr>
            <a:r>
              <a:rPr kumimoji="1" lang="zh-CN" altLang="en-US" sz="2800" b="1">
                <a:solidFill>
                  <a:srgbClr val="FF0000"/>
                </a:solidFill>
                <a:latin typeface="宋体" panose="02010600030101010101" pitchFamily="2" charset="-122"/>
              </a:rPr>
              <a:t>资产</a:t>
            </a:r>
            <a:r>
              <a:rPr kumimoji="1" lang="zh-CN" altLang="en-US" sz="2800">
                <a:solidFill>
                  <a:srgbClr val="000000"/>
                </a:solidFill>
                <a:latin typeface="宋体" panose="02010600030101010101" pitchFamily="2" charset="-122"/>
              </a:rPr>
              <a:t>是指企业过去的交易或事项形成的、由企业拥有或控制的、预期会给企业带来经济利益的资源。</a:t>
            </a:r>
            <a:endParaRPr kumimoji="1" lang="en-US" altLang="zh-CN" sz="2800">
              <a:solidFill>
                <a:srgbClr val="000000"/>
              </a:solidFill>
              <a:latin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440B5F7-DC12-FB9A-D047-9B2478766E48}"/>
              </a:ext>
            </a:extLst>
          </p:cNvPr>
          <p:cNvSpPr txBox="1"/>
          <p:nvPr/>
        </p:nvSpPr>
        <p:spPr>
          <a:xfrm>
            <a:off x="2226365" y="663837"/>
            <a:ext cx="8100391" cy="4431983"/>
          </a:xfrm>
          <a:prstGeom prst="rect">
            <a:avLst/>
          </a:prstGeom>
          <a:noFill/>
        </p:spPr>
        <p:txBody>
          <a:bodyPr wrap="square">
            <a:spAutoFit/>
          </a:bodyPr>
          <a:lstStyle/>
          <a:p>
            <a:endParaRPr lang="zh-CN" altLang="en-US" dirty="0"/>
          </a:p>
          <a:p>
            <a:r>
              <a:rPr lang="zh-CN" altLang="en-US" sz="2400" b="1" dirty="0"/>
              <a:t>例</a:t>
            </a:r>
            <a:r>
              <a:rPr lang="en-US" altLang="zh-CN" sz="2400" b="1" dirty="0"/>
              <a:t>2-6</a:t>
            </a:r>
            <a:r>
              <a:rPr lang="zh-CN" altLang="en-US" sz="2400" b="1" dirty="0"/>
              <a:t>：支付购货款 </a:t>
            </a:r>
            <a:endParaRPr lang="en-US" altLang="zh-CN" sz="2400" b="1" dirty="0"/>
          </a:p>
          <a:p>
            <a:endParaRPr lang="en-US" altLang="zh-CN" sz="2400" b="1" dirty="0"/>
          </a:p>
          <a:p>
            <a:r>
              <a:rPr lang="zh-CN" altLang="en-US" sz="2400" dirty="0"/>
              <a:t>从银行借入短期借款</a:t>
            </a:r>
            <a:r>
              <a:rPr lang="en-US" altLang="zh-CN" sz="2400" dirty="0"/>
              <a:t>20 000</a:t>
            </a:r>
            <a:r>
              <a:rPr lang="zh-CN" altLang="en-US" sz="2400" dirty="0"/>
              <a:t>元偿还到期应付的购货款。</a:t>
            </a:r>
            <a:endParaRPr lang="en-US" altLang="zh-CN" sz="2400" dirty="0"/>
          </a:p>
          <a:p>
            <a:endParaRPr lang="zh-CN" altLang="en-US" sz="2400" dirty="0"/>
          </a:p>
          <a:p>
            <a:r>
              <a:rPr lang="zh-CN" altLang="en-US" sz="2400" dirty="0"/>
              <a:t>这项经济业务使南山公司的短期借款（负债）增加</a:t>
            </a:r>
            <a:r>
              <a:rPr lang="en-US" altLang="zh-CN" sz="2400" dirty="0"/>
              <a:t>20 000</a:t>
            </a:r>
            <a:r>
              <a:rPr lang="zh-CN" altLang="en-US" sz="2400" dirty="0"/>
              <a:t>元，同时应付账款（负债）减少</a:t>
            </a:r>
            <a:r>
              <a:rPr lang="en-US" altLang="zh-CN" sz="2400" dirty="0"/>
              <a:t>20 000</a:t>
            </a:r>
            <a:r>
              <a:rPr lang="zh-CN" altLang="en-US" sz="2400" dirty="0"/>
              <a:t>元。由于该项经济业务只涉及负债内部项目的变动，不影响资产和所有者权益。这笔业务对会计恒等式的影响如下：</a:t>
            </a:r>
            <a:endParaRPr lang="en-US" altLang="zh-CN" sz="2400" dirty="0"/>
          </a:p>
          <a:p>
            <a:endParaRPr lang="zh-CN" altLang="en-US" sz="2400" dirty="0"/>
          </a:p>
          <a:p>
            <a:r>
              <a:rPr lang="en-US" altLang="zh-CN" sz="2400" dirty="0"/>
              <a:t>1020 000 =420 000 + 600 000</a:t>
            </a:r>
          </a:p>
          <a:p>
            <a:r>
              <a:rPr lang="en-US" altLang="zh-CN" sz="2400" dirty="0"/>
              <a:t>	</a:t>
            </a:r>
            <a:r>
              <a:rPr lang="zh-CN" altLang="en-US" sz="2400" dirty="0"/>
              <a:t>资产</a:t>
            </a:r>
            <a:r>
              <a:rPr lang="en-US" altLang="zh-CN" sz="2400" dirty="0"/>
              <a:t>=</a:t>
            </a:r>
            <a:r>
              <a:rPr lang="zh-CN" altLang="en-US" sz="2400" dirty="0"/>
              <a:t>负债</a:t>
            </a:r>
            <a:r>
              <a:rPr lang="en-US" altLang="zh-CN" sz="2400" dirty="0"/>
              <a:t>+</a:t>
            </a:r>
            <a:r>
              <a:rPr lang="zh-CN" altLang="en-US" sz="2400" dirty="0"/>
              <a:t>所有者权益</a:t>
            </a:r>
            <a:r>
              <a:rPr lang="zh-CN" altLang="en-US" dirty="0"/>
              <a:t>	</a:t>
            </a:r>
          </a:p>
        </p:txBody>
      </p:sp>
    </p:spTree>
    <p:extLst>
      <p:ext uri="{BB962C8B-B14F-4D97-AF65-F5344CB8AC3E}">
        <p14:creationId xmlns:p14="http://schemas.microsoft.com/office/powerpoint/2010/main" val="46980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440B5F7-DC12-FB9A-D047-9B2478766E48}"/>
              </a:ext>
            </a:extLst>
          </p:cNvPr>
          <p:cNvSpPr txBox="1"/>
          <p:nvPr/>
        </p:nvSpPr>
        <p:spPr>
          <a:xfrm>
            <a:off x="1739348" y="0"/>
            <a:ext cx="8100391" cy="6924973"/>
          </a:xfrm>
          <a:prstGeom prst="rect">
            <a:avLst/>
          </a:prstGeom>
          <a:noFill/>
        </p:spPr>
        <p:txBody>
          <a:bodyPr wrap="square">
            <a:spAutoFit/>
          </a:bodyPr>
          <a:lstStyle/>
          <a:p>
            <a:endParaRPr lang="zh-CN" altLang="en-US" dirty="0"/>
          </a:p>
          <a:p>
            <a:r>
              <a:rPr lang="zh-CN" altLang="en-US" sz="2400" b="1" dirty="0"/>
              <a:t>例</a:t>
            </a:r>
            <a:r>
              <a:rPr lang="en-US" altLang="zh-CN" sz="2400" b="1" dirty="0"/>
              <a:t>2-7</a:t>
            </a:r>
            <a:r>
              <a:rPr lang="zh-CN" altLang="en-US" sz="2400" b="1" dirty="0"/>
              <a:t>：取得服务收入 </a:t>
            </a:r>
            <a:endParaRPr lang="en-US" altLang="zh-CN" sz="2400" b="1" dirty="0"/>
          </a:p>
          <a:p>
            <a:endParaRPr lang="en-US" altLang="zh-CN" sz="2400" b="1" dirty="0"/>
          </a:p>
          <a:p>
            <a:r>
              <a:rPr lang="zh-CN" altLang="en-US" sz="2400" dirty="0"/>
              <a:t>南山公司为顾客提供培训服务而取得</a:t>
            </a:r>
            <a:r>
              <a:rPr lang="en-US" altLang="zh-CN" sz="2400" dirty="0"/>
              <a:t>20 000</a:t>
            </a:r>
            <a:r>
              <a:rPr lang="zh-CN" altLang="en-US" sz="2400" dirty="0"/>
              <a:t>元银行存款收入</a:t>
            </a:r>
            <a:r>
              <a:rPr lang="en-US" altLang="zh-CN" sz="2400" dirty="0"/>
              <a:t>.</a:t>
            </a:r>
          </a:p>
          <a:p>
            <a:endParaRPr lang="zh-CN" altLang="en-US" sz="2400" dirty="0"/>
          </a:p>
          <a:p>
            <a:r>
              <a:rPr lang="zh-CN" altLang="en-US" sz="2400" dirty="0"/>
              <a:t>这项经济业务使南山公司的银行存款（资产）增加</a:t>
            </a:r>
            <a:r>
              <a:rPr lang="en-US" altLang="zh-CN" sz="2400" dirty="0"/>
              <a:t>20 000</a:t>
            </a:r>
            <a:r>
              <a:rPr lang="zh-CN" altLang="en-US" sz="2400" dirty="0"/>
              <a:t>元，同时服务收入（收入）增加</a:t>
            </a:r>
            <a:r>
              <a:rPr lang="en-US" altLang="zh-CN" sz="2400" dirty="0"/>
              <a:t>20 000</a:t>
            </a:r>
            <a:r>
              <a:rPr lang="zh-CN" altLang="en-US" sz="2400" dirty="0"/>
              <a:t>元，这笔业务对会计恒等式的影响如下：</a:t>
            </a:r>
            <a:endParaRPr lang="en-US" altLang="zh-CN" sz="2400" dirty="0"/>
          </a:p>
          <a:p>
            <a:endParaRPr lang="zh-CN" altLang="en-US" sz="2400" dirty="0"/>
          </a:p>
          <a:p>
            <a:r>
              <a:rPr lang="en-US" altLang="zh-CN" sz="2400" dirty="0"/>
              <a:t>1040 000 =420 000 + 600 000+20 000-0</a:t>
            </a:r>
          </a:p>
          <a:p>
            <a:r>
              <a:rPr lang="zh-CN" altLang="en-US" sz="2400" dirty="0"/>
              <a:t>资产＝负债＋所有者权益＋收入－费用</a:t>
            </a:r>
            <a:endParaRPr lang="en-US" altLang="zh-CN" sz="2400" dirty="0"/>
          </a:p>
          <a:p>
            <a:endParaRPr lang="zh-CN" altLang="en-US" sz="2400" dirty="0"/>
          </a:p>
          <a:p>
            <a:r>
              <a:rPr lang="zh-CN" altLang="en-US" sz="2400" dirty="0"/>
              <a:t>收入业务使得企业得以成长，期末结转利润时，导致所有者权益的增加。</a:t>
            </a:r>
            <a:endParaRPr lang="en-US" altLang="zh-CN" sz="2400" dirty="0"/>
          </a:p>
          <a:p>
            <a:endParaRPr lang="zh-CN" altLang="en-US" sz="2400" dirty="0"/>
          </a:p>
          <a:p>
            <a:r>
              <a:rPr lang="en-US" altLang="zh-CN" sz="2400" dirty="0"/>
              <a:t>1040 000 =420 000 + 620 000</a:t>
            </a:r>
          </a:p>
          <a:p>
            <a:r>
              <a:rPr lang="zh-CN" altLang="en-US" sz="2400" dirty="0"/>
              <a:t>资产＝负债＋所有者权益</a:t>
            </a:r>
          </a:p>
          <a:p>
            <a:r>
              <a:rPr lang="zh-CN" altLang="en-US" dirty="0"/>
              <a:t>	</a:t>
            </a:r>
          </a:p>
        </p:txBody>
      </p:sp>
    </p:spTree>
    <p:extLst>
      <p:ext uri="{BB962C8B-B14F-4D97-AF65-F5344CB8AC3E}">
        <p14:creationId xmlns:p14="http://schemas.microsoft.com/office/powerpoint/2010/main" val="330312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440B5F7-DC12-FB9A-D047-9B2478766E48}"/>
              </a:ext>
            </a:extLst>
          </p:cNvPr>
          <p:cNvSpPr txBox="1"/>
          <p:nvPr/>
        </p:nvSpPr>
        <p:spPr>
          <a:xfrm>
            <a:off x="2045804" y="121362"/>
            <a:ext cx="8100391" cy="6924973"/>
          </a:xfrm>
          <a:prstGeom prst="rect">
            <a:avLst/>
          </a:prstGeom>
          <a:noFill/>
        </p:spPr>
        <p:txBody>
          <a:bodyPr wrap="square">
            <a:spAutoFit/>
          </a:bodyPr>
          <a:lstStyle/>
          <a:p>
            <a:endParaRPr lang="zh-CN" altLang="en-US" dirty="0"/>
          </a:p>
          <a:p>
            <a:r>
              <a:rPr lang="zh-CN" altLang="en-US" sz="2400" b="1" dirty="0"/>
              <a:t>例</a:t>
            </a:r>
            <a:r>
              <a:rPr lang="en-US" altLang="zh-CN" sz="2400" b="1" dirty="0"/>
              <a:t>2-8</a:t>
            </a:r>
            <a:r>
              <a:rPr lang="zh-CN" altLang="en-US" sz="2400" b="1" dirty="0"/>
              <a:t>：费用支出 </a:t>
            </a:r>
            <a:endParaRPr lang="en-US" altLang="zh-CN" sz="2400" b="1" dirty="0"/>
          </a:p>
          <a:p>
            <a:endParaRPr lang="en-US" altLang="zh-CN" sz="2400" b="1" dirty="0"/>
          </a:p>
          <a:p>
            <a:r>
              <a:rPr lang="zh-CN" altLang="en-US" sz="2400" dirty="0"/>
              <a:t>南山公司用银行存款支付了</a:t>
            </a:r>
            <a:r>
              <a:rPr lang="en-US" altLang="zh-CN" sz="2400" dirty="0"/>
              <a:t>10 000</a:t>
            </a:r>
            <a:r>
              <a:rPr lang="zh-CN" altLang="en-US" sz="2400" dirty="0"/>
              <a:t>元的费用，其中水电等公用事业费用</a:t>
            </a:r>
            <a:r>
              <a:rPr lang="en-US" altLang="zh-CN" sz="2400" dirty="0"/>
              <a:t>5 000</a:t>
            </a:r>
            <a:r>
              <a:rPr lang="zh-CN" altLang="en-US" sz="2400" dirty="0"/>
              <a:t>元，利息费用</a:t>
            </a:r>
            <a:r>
              <a:rPr lang="en-US" altLang="zh-CN" sz="2400" dirty="0"/>
              <a:t>5 000</a:t>
            </a:r>
            <a:r>
              <a:rPr lang="zh-CN" altLang="en-US" sz="2400" dirty="0"/>
              <a:t>元。</a:t>
            </a:r>
            <a:endParaRPr lang="en-US" altLang="zh-CN" sz="2400" dirty="0"/>
          </a:p>
          <a:p>
            <a:endParaRPr lang="zh-CN" altLang="en-US" sz="2400" dirty="0"/>
          </a:p>
          <a:p>
            <a:r>
              <a:rPr lang="zh-CN" altLang="en-US" sz="2400" dirty="0"/>
              <a:t>这项经济业务使南山公司的银行存款（资产）减少</a:t>
            </a:r>
            <a:r>
              <a:rPr lang="en-US" altLang="zh-CN" sz="2400" dirty="0"/>
              <a:t>10 000</a:t>
            </a:r>
            <a:r>
              <a:rPr lang="zh-CN" altLang="en-US" sz="2400" dirty="0"/>
              <a:t>元，同时管理费用增加</a:t>
            </a:r>
            <a:r>
              <a:rPr lang="en-US" altLang="zh-CN" sz="2400" dirty="0"/>
              <a:t>5 000</a:t>
            </a:r>
            <a:r>
              <a:rPr lang="zh-CN" altLang="en-US" sz="2400" dirty="0"/>
              <a:t>元和财务费用增加</a:t>
            </a:r>
            <a:r>
              <a:rPr lang="en-US" altLang="zh-CN" sz="2400" dirty="0"/>
              <a:t>5 000</a:t>
            </a:r>
            <a:r>
              <a:rPr lang="zh-CN" altLang="en-US" sz="2400" dirty="0"/>
              <a:t>元。这笔业务对会计恒等式的影响如下：</a:t>
            </a:r>
            <a:endParaRPr lang="en-US" altLang="zh-CN" sz="2400" dirty="0"/>
          </a:p>
          <a:p>
            <a:endParaRPr lang="zh-CN" altLang="en-US" sz="2400" dirty="0"/>
          </a:p>
          <a:p>
            <a:r>
              <a:rPr lang="en-US" altLang="zh-CN" sz="2400" dirty="0"/>
              <a:t>1030 000 =420 000 + 600 000+20 000-10 000</a:t>
            </a:r>
          </a:p>
          <a:p>
            <a:r>
              <a:rPr lang="zh-CN" altLang="en-US" sz="2400" dirty="0"/>
              <a:t>资产＝负债＋所有者权益＋收入－费用</a:t>
            </a:r>
            <a:endParaRPr lang="en-US" altLang="zh-CN" sz="2400" dirty="0"/>
          </a:p>
          <a:p>
            <a:endParaRPr lang="zh-CN" altLang="en-US" sz="2400" dirty="0"/>
          </a:p>
          <a:p>
            <a:r>
              <a:rPr lang="zh-CN" altLang="en-US" sz="2400" dirty="0"/>
              <a:t>费用与收入的作用正好相反，期末结转利润时，导致所有者权益的减少。</a:t>
            </a:r>
            <a:endParaRPr lang="en-US" altLang="zh-CN" sz="2400" dirty="0"/>
          </a:p>
          <a:p>
            <a:endParaRPr lang="zh-CN" altLang="en-US" sz="2400" dirty="0"/>
          </a:p>
          <a:p>
            <a:r>
              <a:rPr lang="en-US" altLang="zh-CN" sz="2400" dirty="0"/>
              <a:t>1030 000 =420 000 + 610 000</a:t>
            </a:r>
          </a:p>
          <a:p>
            <a:r>
              <a:rPr lang="zh-CN" altLang="en-US" sz="2400" dirty="0"/>
              <a:t>资产＝负债＋所有者权益</a:t>
            </a:r>
          </a:p>
          <a:p>
            <a:r>
              <a:rPr lang="zh-CN" altLang="en-US" dirty="0"/>
              <a:t>	</a:t>
            </a:r>
          </a:p>
        </p:txBody>
      </p:sp>
    </p:spTree>
    <p:extLst>
      <p:ext uri="{BB962C8B-B14F-4D97-AF65-F5344CB8AC3E}">
        <p14:creationId xmlns:p14="http://schemas.microsoft.com/office/powerpoint/2010/main" val="167919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
            <a:extLst>
              <a:ext uri="{FF2B5EF4-FFF2-40B4-BE49-F238E27FC236}">
                <a16:creationId xmlns:a16="http://schemas.microsoft.com/office/drawing/2014/main" id="{4A69D9A0-0539-D67E-E65D-54C37E1C729A}"/>
              </a:ext>
            </a:extLst>
          </p:cNvPr>
          <p:cNvSpPr txBox="1">
            <a:spLocks noChangeArrowheads="1"/>
          </p:cNvSpPr>
          <p:nvPr/>
        </p:nvSpPr>
        <p:spPr>
          <a:xfrm>
            <a:off x="1631950" y="146050"/>
            <a:ext cx="9036050" cy="6523038"/>
          </a:xfrm>
          <a:prstGeom prst="rect">
            <a:avLst/>
          </a:prstGeom>
        </p:spPr>
        <p:txBody>
          <a:bodyPr lIns="68580" tIns="34290" rIns="68580" bIns="3429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zh-CN" dirty="0"/>
              <a:t>财东公司</a:t>
            </a:r>
            <a:r>
              <a:rPr lang="en-US" altLang="zh-CN" dirty="0"/>
              <a:t>2022</a:t>
            </a:r>
            <a:r>
              <a:rPr lang="zh-CN" altLang="zh-CN" dirty="0"/>
              <a:t>年</a:t>
            </a:r>
            <a:r>
              <a:rPr lang="en-US" altLang="zh-CN" dirty="0"/>
              <a:t>8</a:t>
            </a:r>
            <a:r>
              <a:rPr lang="zh-CN" altLang="zh-CN" dirty="0"/>
              <a:t>月</a:t>
            </a:r>
            <a:r>
              <a:rPr lang="en-US" altLang="zh-CN" dirty="0"/>
              <a:t>31</a:t>
            </a:r>
            <a:r>
              <a:rPr lang="zh-CN" altLang="zh-CN" dirty="0"/>
              <a:t>日的资产负债表显示资产总计</a:t>
            </a:r>
            <a:r>
              <a:rPr lang="en-US" altLang="zh-CN" dirty="0"/>
              <a:t>60</a:t>
            </a:r>
            <a:r>
              <a:rPr lang="zh-CN" altLang="zh-CN" dirty="0"/>
              <a:t>万元，负债总计</a:t>
            </a:r>
            <a:r>
              <a:rPr lang="en-US" altLang="zh-CN" dirty="0"/>
              <a:t>32</a:t>
            </a:r>
            <a:r>
              <a:rPr lang="zh-CN" altLang="zh-CN" dirty="0"/>
              <a:t>万元，该公司</a:t>
            </a:r>
            <a:r>
              <a:rPr lang="en-US" altLang="zh-CN" dirty="0"/>
              <a:t>2022</a:t>
            </a:r>
            <a:r>
              <a:rPr lang="zh-CN" altLang="zh-CN" dirty="0"/>
              <a:t>年</a:t>
            </a:r>
            <a:r>
              <a:rPr lang="en-US" altLang="zh-CN" dirty="0"/>
              <a:t>9</a:t>
            </a:r>
            <a:r>
              <a:rPr lang="zh-CN" altLang="zh-CN" dirty="0"/>
              <a:t>月发生如下经济业务：</a:t>
            </a:r>
          </a:p>
          <a:p>
            <a:pPr marL="0" indent="0">
              <a:buNone/>
              <a:defRPr/>
            </a:pPr>
            <a:r>
              <a:rPr lang="en-US" altLang="zh-CN" dirty="0"/>
              <a:t>(1)</a:t>
            </a:r>
            <a:r>
              <a:rPr lang="zh-CN" altLang="zh-CN" dirty="0"/>
              <a:t>用银行存款购入全新设备一台，价值</a:t>
            </a:r>
            <a:r>
              <a:rPr lang="en-US" altLang="zh-CN" dirty="0"/>
              <a:t>3</a:t>
            </a:r>
            <a:r>
              <a:rPr lang="zh-CN" altLang="zh-CN" dirty="0"/>
              <a:t>万元；</a:t>
            </a:r>
          </a:p>
          <a:p>
            <a:pPr marL="0" indent="0">
              <a:buNone/>
              <a:defRPr/>
            </a:pPr>
            <a:r>
              <a:rPr lang="en-US" altLang="zh-CN" dirty="0"/>
              <a:t>(2)</a:t>
            </a:r>
            <a:r>
              <a:rPr lang="zh-CN" altLang="zh-CN" dirty="0"/>
              <a:t>投资人投入原材料，价值</a:t>
            </a:r>
            <a:r>
              <a:rPr lang="en-US" altLang="zh-CN" dirty="0"/>
              <a:t>2</a:t>
            </a:r>
            <a:r>
              <a:rPr lang="zh-CN" altLang="zh-CN" dirty="0"/>
              <a:t>万元；</a:t>
            </a:r>
          </a:p>
          <a:p>
            <a:pPr marL="0" indent="0">
              <a:buNone/>
              <a:defRPr/>
            </a:pPr>
            <a:r>
              <a:rPr lang="en-US" altLang="zh-CN" dirty="0"/>
              <a:t>(3)</a:t>
            </a:r>
            <a:r>
              <a:rPr lang="zh-CN" altLang="zh-CN" dirty="0"/>
              <a:t>以银行存款偿还所欠供应商账款</a:t>
            </a:r>
            <a:r>
              <a:rPr lang="en-US" altLang="zh-CN" dirty="0"/>
              <a:t>5</a:t>
            </a:r>
            <a:r>
              <a:rPr lang="zh-CN" altLang="zh-CN" dirty="0"/>
              <a:t>万元；</a:t>
            </a:r>
          </a:p>
          <a:p>
            <a:pPr marL="0" indent="0">
              <a:buNone/>
              <a:defRPr/>
            </a:pPr>
            <a:r>
              <a:rPr lang="en-US" altLang="zh-CN" dirty="0"/>
              <a:t>(4)</a:t>
            </a:r>
            <a:r>
              <a:rPr lang="zh-CN" altLang="zh-CN" dirty="0"/>
              <a:t>收到客户所欠账款</a:t>
            </a:r>
            <a:r>
              <a:rPr lang="en-US" altLang="zh-CN" dirty="0"/>
              <a:t>8</a:t>
            </a:r>
            <a:r>
              <a:rPr lang="zh-CN" altLang="zh-CN" dirty="0"/>
              <a:t>万元，存入银行；</a:t>
            </a:r>
          </a:p>
          <a:p>
            <a:pPr marL="0" indent="0">
              <a:buNone/>
              <a:defRPr/>
            </a:pPr>
            <a:r>
              <a:rPr lang="en-US" altLang="zh-CN" dirty="0"/>
              <a:t>(5)</a:t>
            </a:r>
            <a:r>
              <a:rPr lang="zh-CN" altLang="zh-CN" dirty="0"/>
              <a:t>将欠银行的长期借款</a:t>
            </a:r>
            <a:r>
              <a:rPr lang="en-US" altLang="zh-CN" dirty="0"/>
              <a:t>5</a:t>
            </a:r>
            <a:r>
              <a:rPr lang="zh-CN" altLang="zh-CN" dirty="0"/>
              <a:t>万元转为对企业的投资</a:t>
            </a:r>
            <a:r>
              <a:rPr lang="en-US" altLang="zh-CN" dirty="0"/>
              <a:t>(</a:t>
            </a:r>
            <a:r>
              <a:rPr lang="zh-CN" altLang="zh-CN" dirty="0"/>
              <a:t>债转股</a:t>
            </a:r>
            <a:r>
              <a:rPr lang="en-US" altLang="zh-CN" dirty="0"/>
              <a:t>)</a:t>
            </a:r>
            <a:r>
              <a:rPr lang="zh-CN" altLang="zh-CN" dirty="0"/>
              <a:t>；</a:t>
            </a:r>
          </a:p>
          <a:p>
            <a:pPr marL="0" indent="0">
              <a:buNone/>
              <a:defRPr/>
            </a:pPr>
            <a:r>
              <a:rPr lang="en-US" altLang="zh-CN" dirty="0"/>
              <a:t>(6)</a:t>
            </a:r>
            <a:r>
              <a:rPr lang="zh-CN" altLang="zh-CN" dirty="0"/>
              <a:t>按规定将</a:t>
            </a:r>
            <a:r>
              <a:rPr lang="en-US" altLang="zh-CN" dirty="0"/>
              <a:t>2</a:t>
            </a:r>
            <a:r>
              <a:rPr lang="zh-CN" altLang="zh-CN" dirty="0"/>
              <a:t>万元资本公积金转为实收资本。</a:t>
            </a:r>
          </a:p>
          <a:p>
            <a:pPr>
              <a:defRPr/>
            </a:pPr>
            <a:r>
              <a:rPr lang="zh-CN" altLang="zh-CN" dirty="0"/>
              <a:t>要求：</a:t>
            </a:r>
          </a:p>
          <a:p>
            <a:pPr marL="0" indent="0">
              <a:buNone/>
              <a:defRPr/>
            </a:pPr>
            <a:r>
              <a:rPr lang="en-US" altLang="zh-CN" dirty="0"/>
              <a:t>(1)</a:t>
            </a:r>
            <a:r>
              <a:rPr lang="zh-CN" altLang="zh-CN" dirty="0"/>
              <a:t>根据</a:t>
            </a:r>
            <a:r>
              <a:rPr lang="en-US" altLang="zh-CN" dirty="0"/>
              <a:t>9</a:t>
            </a:r>
            <a:r>
              <a:rPr lang="zh-CN" altLang="zh-CN" dirty="0"/>
              <a:t>月份发生的经济业务，说明经济业务对会计要素的影响。</a:t>
            </a:r>
          </a:p>
          <a:p>
            <a:pPr marL="0" indent="0">
              <a:buNone/>
              <a:defRPr/>
            </a:pPr>
            <a:r>
              <a:rPr lang="en-US" altLang="zh-CN" dirty="0"/>
              <a:t>(2)</a:t>
            </a:r>
            <a:r>
              <a:rPr lang="zh-CN" altLang="zh-CN" dirty="0"/>
              <a:t>计算</a:t>
            </a:r>
            <a:r>
              <a:rPr lang="en-US" altLang="zh-CN" dirty="0"/>
              <a:t>9</a:t>
            </a:r>
            <a:r>
              <a:rPr lang="zh-CN" altLang="zh-CN" dirty="0"/>
              <a:t>月末财东公司的资产总额、负债总额和所有者权益总额。</a:t>
            </a:r>
            <a:endParaRPr lang="zh-CN"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828F8B9-8570-C393-AE4C-2E346A9625BC}"/>
              </a:ext>
            </a:extLst>
          </p:cNvPr>
          <p:cNvSpPr/>
          <p:nvPr/>
        </p:nvSpPr>
        <p:spPr>
          <a:xfrm>
            <a:off x="1321904" y="2420941"/>
            <a:ext cx="8830163" cy="1446550"/>
          </a:xfrm>
          <a:prstGeom prst="rect">
            <a:avLst/>
          </a:prstGeom>
        </p:spPr>
        <p:txBody>
          <a:bodyPr wrap="square">
            <a:spAutoFit/>
          </a:bodyPr>
          <a:lstStyle/>
          <a:p>
            <a:pPr algn="ctr" eaLnBrk="0" fontAlgn="base" hangingPunct="0">
              <a:spcBef>
                <a:spcPct val="0"/>
              </a:spcBef>
              <a:spcAft>
                <a:spcPct val="0"/>
              </a:spcAft>
              <a:defRPr/>
            </a:pPr>
            <a:r>
              <a:rPr lang="zh-CN" altLang="en-US" sz="4400" b="1" dirty="0">
                <a:solidFill>
                  <a:srgbClr val="000000"/>
                </a:solidFill>
                <a:latin typeface="幼圆" panose="02010509060101010101" pitchFamily="49" charset="-122"/>
                <a:ea typeface="宋体"/>
              </a:rPr>
              <a:t>  </a:t>
            </a:r>
            <a:endParaRPr lang="en-US" altLang="zh-CN" sz="4400" b="1" dirty="0">
              <a:solidFill>
                <a:srgbClr val="000000"/>
              </a:solidFill>
              <a:latin typeface="幼圆" panose="02010509060101010101" pitchFamily="49" charset="-122"/>
              <a:ea typeface="宋体"/>
            </a:endParaRPr>
          </a:p>
          <a:p>
            <a:pPr algn="ctr" eaLnBrk="0" fontAlgn="base" hangingPunct="0">
              <a:spcBef>
                <a:spcPct val="0"/>
              </a:spcBef>
              <a:spcAft>
                <a:spcPct val="0"/>
              </a:spcAft>
              <a:defRPr/>
            </a:pPr>
            <a:r>
              <a:rPr lang="en-US" altLang="zh-CN" sz="4400" b="1" dirty="0">
                <a:solidFill>
                  <a:srgbClr val="000000"/>
                </a:solidFill>
                <a:latin typeface="幼圆" panose="02010509060101010101" pitchFamily="49" charset="-122"/>
                <a:ea typeface="宋体"/>
              </a:rPr>
              <a:t>2.2.3 </a:t>
            </a:r>
            <a:r>
              <a:rPr lang="zh-CN" altLang="en-US" sz="4400" b="1" dirty="0">
                <a:solidFill>
                  <a:srgbClr val="000000"/>
                </a:solidFill>
                <a:latin typeface="幼圆" panose="02010509060101010101" pitchFamily="49" charset="-122"/>
                <a:ea typeface="宋体"/>
              </a:rPr>
              <a:t>会计科目、账户与复式记账</a:t>
            </a:r>
            <a:endParaRPr lang="zh-CN" altLang="en-US" sz="2400" dirty="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1315234"/>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DF4D315-3B4A-9676-1AF6-AD1AC374BC61}"/>
              </a:ext>
            </a:extLst>
          </p:cNvPr>
          <p:cNvSpPr>
            <a:spLocks noGrp="1" noChangeArrowheads="1"/>
          </p:cNvSpPr>
          <p:nvPr>
            <p:ph type="title"/>
          </p:nvPr>
        </p:nvSpPr>
        <p:spPr>
          <a:xfrm>
            <a:off x="2411413" y="427039"/>
            <a:ext cx="6589712" cy="1279525"/>
          </a:xfrm>
        </p:spPr>
        <p:txBody>
          <a:bodyPr/>
          <a:lstStyle/>
          <a:p>
            <a:pPr eaLnBrk="1" hangingPunct="1"/>
            <a:r>
              <a:rPr lang="en-US" altLang="zh-CN" sz="4000">
                <a:solidFill>
                  <a:schemeClr val="tx1"/>
                </a:solidFill>
                <a:latin typeface="微软雅黑" panose="020B0503020204020204" pitchFamily="34" charset="-122"/>
                <a:ea typeface="微软雅黑" panose="020B0503020204020204" pitchFamily="34" charset="-122"/>
              </a:rPr>
              <a:t> </a:t>
            </a:r>
            <a:r>
              <a:rPr lang="zh-CN" altLang="en-US" sz="4000">
                <a:solidFill>
                  <a:schemeClr val="tx1"/>
                </a:solidFill>
                <a:latin typeface="微软雅黑" panose="020B0503020204020204" pitchFamily="34" charset="-122"/>
                <a:ea typeface="微软雅黑" panose="020B0503020204020204" pitchFamily="34" charset="-122"/>
              </a:rPr>
              <a:t>一、会计科目</a:t>
            </a:r>
          </a:p>
        </p:txBody>
      </p:sp>
      <p:sp>
        <p:nvSpPr>
          <p:cNvPr id="445443" name="Rectangle 3">
            <a:extLst>
              <a:ext uri="{FF2B5EF4-FFF2-40B4-BE49-F238E27FC236}">
                <a16:creationId xmlns:a16="http://schemas.microsoft.com/office/drawing/2014/main" id="{8B65D9FB-07FA-B2DF-7190-0E94AB6C4B18}"/>
              </a:ext>
            </a:extLst>
          </p:cNvPr>
          <p:cNvSpPr>
            <a:spLocks noGrp="1" noChangeArrowheads="1"/>
          </p:cNvSpPr>
          <p:nvPr>
            <p:ph idx="1"/>
          </p:nvPr>
        </p:nvSpPr>
        <p:spPr>
          <a:xfrm>
            <a:off x="2409825" y="1925224"/>
            <a:ext cx="6591300" cy="3778250"/>
          </a:xfrm>
        </p:spPr>
        <p:txBody>
          <a:bodyPr rtlCol="0">
            <a:normAutofit/>
          </a:bodyPr>
          <a:lstStyle/>
          <a:p>
            <a:pPr algn="just" eaLnBrk="1" fontAlgn="auto" hangingPunct="1">
              <a:lnSpc>
                <a:spcPct val="110000"/>
              </a:lnSpc>
              <a:spcAft>
                <a:spcPts val="0"/>
              </a:spcAft>
              <a:buNone/>
              <a:defRPr/>
            </a:pPr>
            <a:r>
              <a:rPr lang="zh-CN" altLang="en-US" sz="3600" dirty="0">
                <a:latin typeface="+mn-ea"/>
              </a:rPr>
              <a:t>（一）会计科目的含义</a:t>
            </a:r>
          </a:p>
          <a:p>
            <a:pPr algn="just" eaLnBrk="1" fontAlgn="auto" hangingPunct="1">
              <a:lnSpc>
                <a:spcPct val="120000"/>
              </a:lnSpc>
              <a:spcAft>
                <a:spcPts val="0"/>
              </a:spcAft>
              <a:buNone/>
              <a:defRPr/>
            </a:pPr>
            <a:endParaRPr lang="zh-CN" altLang="en-US" sz="1600" dirty="0">
              <a:latin typeface="+mn-ea"/>
            </a:endParaRPr>
          </a:p>
          <a:p>
            <a:pPr eaLnBrk="1" fontAlgn="auto" hangingPunct="1">
              <a:spcAft>
                <a:spcPts val="0"/>
              </a:spcAft>
              <a:buFont typeface="Wingdings 3" charset="2"/>
              <a:buChar char=""/>
              <a:defRPr/>
            </a:pPr>
            <a:r>
              <a:rPr lang="zh-CN" altLang="en-US" sz="2800" dirty="0">
                <a:latin typeface="+mn-ea"/>
                <a:sym typeface="Wingdings 2" panose="05020102010507070707" pitchFamily="18" charset="2"/>
              </a:rPr>
              <a:t>会计科目是对会计内容（即会计要素）进一步分类核算的项目。 </a:t>
            </a:r>
          </a:p>
          <a:p>
            <a:pPr eaLnBrk="1" fontAlgn="auto" hangingPunct="1">
              <a:spcAft>
                <a:spcPts val="0"/>
              </a:spcAft>
              <a:buFont typeface="Wingdings 3" charset="2"/>
              <a:buChar char=""/>
              <a:defRPr/>
            </a:pPr>
            <a:endParaRPr lang="zh-CN" altLang="en-US" sz="2800" dirty="0">
              <a:latin typeface="+mn-ea"/>
              <a:sym typeface="Wingdings 2" panose="05020102010507070707" pitchFamily="18" charset="2"/>
            </a:endParaRPr>
          </a:p>
          <a:p>
            <a:pPr eaLnBrk="1" fontAlgn="auto" hangingPunct="1">
              <a:spcAft>
                <a:spcPts val="0"/>
              </a:spcAft>
              <a:buNone/>
              <a:defRPr/>
            </a:pPr>
            <a:r>
              <a:rPr lang="zh-CN" altLang="en-US" sz="2800" i="1" dirty="0">
                <a:latin typeface="+mn-ea"/>
                <a:sym typeface="Wingdings 2" panose="05020102010507070707" pitchFamily="18" charset="2"/>
              </a:rPr>
              <a:t>思考：为什么要有会计科目？</a:t>
            </a:r>
          </a:p>
          <a:p>
            <a:pPr algn="just" eaLnBrk="1" fontAlgn="auto" hangingPunct="1">
              <a:spcAft>
                <a:spcPts val="0"/>
              </a:spcAft>
              <a:buNone/>
              <a:defRPr/>
            </a:pPr>
            <a:endParaRPr lang="en-US" altLang="zh-CN" sz="1600" dirty="0">
              <a:latin typeface="+mn-e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3EC5D60E-9557-EC79-7B89-E3ABDD04A2E8}"/>
              </a:ext>
            </a:extLst>
          </p:cNvPr>
          <p:cNvSpPr>
            <a:spLocks noGrp="1" noChangeArrowheads="1"/>
          </p:cNvSpPr>
          <p:nvPr>
            <p:ph type="title"/>
          </p:nvPr>
        </p:nvSpPr>
        <p:spPr>
          <a:xfrm>
            <a:off x="2640013" y="528639"/>
            <a:ext cx="6589712" cy="1279525"/>
          </a:xfrm>
        </p:spPr>
        <p:txBody>
          <a:bodyPr/>
          <a:lstStyle/>
          <a:p>
            <a:pPr eaLnBrk="1" hangingPunct="1"/>
            <a:r>
              <a:rPr lang="zh-CN" altLang="en-US">
                <a:solidFill>
                  <a:schemeClr val="tx1"/>
                </a:solidFill>
                <a:latin typeface="幼圆" panose="02010509060101010101" pitchFamily="49" charset="-122"/>
              </a:rPr>
              <a:t>（二）会计科目的分类</a:t>
            </a:r>
          </a:p>
        </p:txBody>
      </p:sp>
      <p:sp>
        <p:nvSpPr>
          <p:cNvPr id="446469" name="Rectangle 5">
            <a:extLst>
              <a:ext uri="{FF2B5EF4-FFF2-40B4-BE49-F238E27FC236}">
                <a16:creationId xmlns:a16="http://schemas.microsoft.com/office/drawing/2014/main" id="{7A554299-41D8-4F00-C599-4A982831E90C}"/>
              </a:ext>
            </a:extLst>
          </p:cNvPr>
          <p:cNvSpPr>
            <a:spLocks noChangeArrowheads="1"/>
          </p:cNvSpPr>
          <p:nvPr/>
        </p:nvSpPr>
        <p:spPr bwMode="auto">
          <a:xfrm>
            <a:off x="3359151" y="1808163"/>
            <a:ext cx="6481763"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ct val="20000"/>
              </a:spcBef>
              <a:buClr>
                <a:schemeClr val="accent1"/>
              </a:buClr>
              <a:buSzPct val="75000"/>
              <a:buFont typeface="Monotype Sorts" pitchFamily="2" charset="2"/>
              <a:buChar char="b"/>
              <a:defRPr kumimoji="1" sz="3200">
                <a:solidFill>
                  <a:schemeClr val="tx1"/>
                </a:solidFill>
                <a:effectLst>
                  <a:outerShdw blurRad="38100" dist="38100" dir="2700000" algn="tl">
                    <a:srgbClr val="000000"/>
                  </a:outerShdw>
                </a:effectLst>
                <a:latin typeface="Impact" panose="020B0806030902050204" pitchFamily="34" charset="0"/>
                <a:ea typeface="宋体" panose="02010600030101010101" pitchFamily="2" charset="-122"/>
              </a:defRPr>
            </a:lvl1pPr>
            <a:lvl2pPr marL="742950" indent="-285750">
              <a:spcBef>
                <a:spcPct val="20000"/>
              </a:spcBef>
              <a:buClr>
                <a:schemeClr val="accent2"/>
              </a:buClr>
              <a:buChar char="•"/>
              <a:defRPr kumimoji="1" sz="2800">
                <a:solidFill>
                  <a:schemeClr val="tx1"/>
                </a:solidFill>
                <a:effectLst>
                  <a:outerShdw blurRad="38100" dist="38100" dir="2700000" algn="tl">
                    <a:srgbClr val="000000"/>
                  </a:outerShdw>
                </a:effectLst>
                <a:latin typeface="Impact" panose="020B0806030902050204" pitchFamily="34" charset="0"/>
                <a:ea typeface="宋体" panose="02010600030101010101" pitchFamily="2" charset="-122"/>
              </a:defRPr>
            </a:lvl2pPr>
            <a:lvl3pPr marL="1143000" indent="-228600">
              <a:spcBef>
                <a:spcPct val="20000"/>
              </a:spcBef>
              <a:buChar char="–"/>
              <a:defRPr kumimoji="1" sz="2400">
                <a:solidFill>
                  <a:schemeClr val="tx1"/>
                </a:solidFill>
                <a:effectLst>
                  <a:outerShdw blurRad="38100" dist="38100" dir="2700000" algn="tl">
                    <a:srgbClr val="000000"/>
                  </a:outerShdw>
                </a:effectLst>
                <a:latin typeface="Impact" panose="020B0806030902050204" pitchFamily="34" charset="0"/>
                <a:ea typeface="宋体" panose="02010600030101010101" pitchFamily="2" charset="-122"/>
              </a:defRPr>
            </a:lvl3pPr>
            <a:lvl4pPr marL="1600200" indent="-228600">
              <a:spcBef>
                <a:spcPct val="20000"/>
              </a:spcBef>
              <a:buChar char="–"/>
              <a:defRPr kumimoji="1" sz="2000">
                <a:solidFill>
                  <a:schemeClr val="tx1"/>
                </a:solidFill>
                <a:effectLst>
                  <a:outerShdw blurRad="38100" dist="38100" dir="2700000" algn="tl">
                    <a:srgbClr val="000000"/>
                  </a:outerShdw>
                </a:effectLst>
                <a:latin typeface="Impact" panose="020B0806030902050204" pitchFamily="34" charset="0"/>
                <a:ea typeface="宋体" panose="02010600030101010101" pitchFamily="2" charset="-122"/>
              </a:defRPr>
            </a:lvl4pPr>
            <a:lvl5pPr marL="2057400" indent="-228600">
              <a:spcBef>
                <a:spcPct val="20000"/>
              </a:spcBef>
              <a:buChar char="»"/>
              <a:defRPr kumimoji="1" sz="2000">
                <a:solidFill>
                  <a:schemeClr val="tx1"/>
                </a:solidFill>
                <a:effectLst>
                  <a:outerShdw blurRad="38100" dist="38100" dir="2700000" algn="tl">
                    <a:srgbClr val="000000"/>
                  </a:outerShdw>
                </a:effectLst>
                <a:latin typeface="Impact" panose="020B0806030902050204" pitchFamily="34"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effectLst>
                  <a:outerShdw blurRad="38100" dist="38100" dir="2700000" algn="tl">
                    <a:srgbClr val="000000"/>
                  </a:outerShdw>
                </a:effectLst>
                <a:latin typeface="Impact" panose="020B0806030902050204" pitchFamily="34"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effectLst>
                  <a:outerShdw blurRad="38100" dist="38100" dir="2700000" algn="tl">
                    <a:srgbClr val="000000"/>
                  </a:outerShdw>
                </a:effectLst>
                <a:latin typeface="Impact" panose="020B0806030902050204" pitchFamily="34"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effectLst>
                  <a:outerShdw blurRad="38100" dist="38100" dir="2700000" algn="tl">
                    <a:srgbClr val="000000"/>
                  </a:outerShdw>
                </a:effectLst>
                <a:latin typeface="Impact" panose="020B0806030902050204" pitchFamily="34"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effectLst>
                  <a:outerShdw blurRad="38100" dist="38100" dir="2700000" algn="tl">
                    <a:srgbClr val="000000"/>
                  </a:outerShdw>
                </a:effectLst>
                <a:latin typeface="Impact" panose="020B0806030902050204" pitchFamily="34" charset="0"/>
                <a:ea typeface="宋体" panose="02010600030101010101" pitchFamily="2" charset="-122"/>
              </a:defRPr>
            </a:lvl9pPr>
          </a:lstStyle>
          <a:p>
            <a:pPr>
              <a:lnSpc>
                <a:spcPct val="150000"/>
              </a:lnSpc>
              <a:buNone/>
              <a:defRPr/>
            </a:pPr>
            <a:r>
              <a:rPr lang="en-US" altLang="zh-CN" sz="4000" b="1" dirty="0">
                <a:sym typeface="Wingdings 2" panose="05020102010507070707" pitchFamily="18" charset="2"/>
              </a:rPr>
              <a:t>     </a:t>
            </a:r>
            <a:r>
              <a:rPr lang="en-US" altLang="zh-CN" sz="4000" b="1" dirty="0"/>
              <a:t>   </a:t>
            </a:r>
            <a:r>
              <a:rPr lang="en-US" altLang="zh-CN" sz="4000" dirty="0">
                <a:effectLst/>
              </a:rPr>
              <a:t>                 </a:t>
            </a:r>
            <a:r>
              <a:rPr lang="zh-CN" altLang="en-US" sz="2800" dirty="0">
                <a:effectLst/>
              </a:rPr>
              <a:t>资产类科目</a:t>
            </a:r>
          </a:p>
          <a:p>
            <a:pPr algn="just">
              <a:lnSpc>
                <a:spcPct val="150000"/>
              </a:lnSpc>
              <a:buNone/>
              <a:defRPr/>
            </a:pPr>
            <a:r>
              <a:rPr lang="zh-CN" altLang="en-US" sz="2400" dirty="0">
                <a:effectLst/>
              </a:rPr>
              <a:t>                                         </a:t>
            </a:r>
            <a:r>
              <a:rPr lang="zh-CN" altLang="en-US" sz="2800" dirty="0">
                <a:effectLst/>
              </a:rPr>
              <a:t>负债类科目</a:t>
            </a:r>
          </a:p>
          <a:p>
            <a:pPr algn="just">
              <a:lnSpc>
                <a:spcPct val="150000"/>
              </a:lnSpc>
              <a:buNone/>
              <a:defRPr/>
            </a:pPr>
            <a:r>
              <a:rPr lang="zh-CN" altLang="en-US" sz="2400" dirty="0">
                <a:effectLst/>
              </a:rPr>
              <a:t>                                         </a:t>
            </a:r>
            <a:r>
              <a:rPr lang="zh-CN" altLang="en-US" sz="2800" dirty="0">
                <a:effectLst/>
              </a:rPr>
              <a:t>所有者权益类科目</a:t>
            </a:r>
          </a:p>
          <a:p>
            <a:pPr algn="just">
              <a:lnSpc>
                <a:spcPct val="150000"/>
              </a:lnSpc>
              <a:buNone/>
              <a:defRPr/>
            </a:pPr>
            <a:r>
              <a:rPr lang="zh-CN" altLang="en-US" sz="2400" dirty="0">
                <a:effectLst/>
              </a:rPr>
              <a:t>                                         </a:t>
            </a:r>
            <a:r>
              <a:rPr lang="zh-CN" altLang="en-US" sz="2800" dirty="0">
                <a:effectLst/>
              </a:rPr>
              <a:t>收入类科目</a:t>
            </a:r>
            <a:endParaRPr lang="en-US" altLang="zh-CN" sz="2800" dirty="0">
              <a:effectLst/>
            </a:endParaRPr>
          </a:p>
          <a:p>
            <a:pPr algn="just">
              <a:lnSpc>
                <a:spcPct val="150000"/>
              </a:lnSpc>
              <a:buNone/>
              <a:defRPr/>
            </a:pPr>
            <a:r>
              <a:rPr lang="zh-CN" altLang="en-US" sz="2800" dirty="0">
                <a:effectLst/>
              </a:rPr>
              <a:t>                                    费用类科目</a:t>
            </a:r>
            <a:endParaRPr lang="en-US" altLang="zh-CN" sz="2800" dirty="0">
              <a:effectLst/>
            </a:endParaRPr>
          </a:p>
          <a:p>
            <a:pPr algn="just">
              <a:lnSpc>
                <a:spcPct val="150000"/>
              </a:lnSpc>
              <a:buNone/>
              <a:defRPr/>
            </a:pPr>
            <a:r>
              <a:rPr lang="zh-CN" altLang="en-US" sz="2800" dirty="0">
                <a:effectLst/>
              </a:rPr>
              <a:t>                                     利润类科目</a:t>
            </a:r>
          </a:p>
          <a:p>
            <a:pPr algn="just">
              <a:buNone/>
              <a:defRPr/>
            </a:pPr>
            <a:r>
              <a:rPr lang="zh-CN" altLang="en-US" b="1" dirty="0">
                <a:solidFill>
                  <a:srgbClr val="CC0066"/>
                </a:solidFill>
              </a:rPr>
              <a:t>                                     </a:t>
            </a:r>
            <a:endParaRPr lang="zh-CN" altLang="en-US" sz="4000" b="1" dirty="0"/>
          </a:p>
          <a:p>
            <a:pPr marL="0" indent="0">
              <a:buNone/>
              <a:defRPr/>
            </a:pPr>
            <a:endParaRPr lang="en-US" altLang="zh-CN" sz="4000" b="1" dirty="0"/>
          </a:p>
        </p:txBody>
      </p:sp>
      <p:sp>
        <p:nvSpPr>
          <p:cNvPr id="31748" name="AutoShape 7">
            <a:extLst>
              <a:ext uri="{FF2B5EF4-FFF2-40B4-BE49-F238E27FC236}">
                <a16:creationId xmlns:a16="http://schemas.microsoft.com/office/drawing/2014/main" id="{D5ADB6E5-6821-3FA3-AE0E-6DABF9046B58}"/>
              </a:ext>
            </a:extLst>
          </p:cNvPr>
          <p:cNvSpPr>
            <a:spLocks/>
          </p:cNvSpPr>
          <p:nvPr/>
        </p:nvSpPr>
        <p:spPr bwMode="auto">
          <a:xfrm>
            <a:off x="5332414" y="2492375"/>
            <a:ext cx="233499" cy="3581400"/>
          </a:xfrm>
          <a:prstGeom prst="leftBrace">
            <a:avLst>
              <a:gd name="adj1" fmla="val 50080"/>
              <a:gd name="adj2" fmla="val 50000"/>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
        <p:nvSpPr>
          <p:cNvPr id="31749" name="文本框 1">
            <a:extLst>
              <a:ext uri="{FF2B5EF4-FFF2-40B4-BE49-F238E27FC236}">
                <a16:creationId xmlns:a16="http://schemas.microsoft.com/office/drawing/2014/main" id="{0B0DDD98-3015-764D-BB07-10D2F1EA55A2}"/>
              </a:ext>
            </a:extLst>
          </p:cNvPr>
          <p:cNvSpPr txBox="1">
            <a:spLocks noChangeArrowheads="1"/>
          </p:cNvSpPr>
          <p:nvPr/>
        </p:nvSpPr>
        <p:spPr bwMode="auto">
          <a:xfrm>
            <a:off x="2640013" y="3930583"/>
            <a:ext cx="2419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spcBef>
                <a:spcPct val="0"/>
              </a:spcBef>
              <a:buClrTx/>
              <a:buFontTx/>
              <a:buNone/>
            </a:pPr>
            <a:r>
              <a:rPr kumimoji="1" lang="zh-CN" altLang="en-US" sz="2800" dirty="0">
                <a:solidFill>
                  <a:schemeClr val="tx1"/>
                </a:solidFill>
                <a:latin typeface="Impact" panose="020B0806030902050204" pitchFamily="34" charset="0"/>
                <a:ea typeface="宋体" panose="02010600030101010101" pitchFamily="2" charset="-122"/>
              </a:rPr>
              <a:t>按会计要素分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F55E606F-9C66-6BA8-EAE8-6713B8664F69}"/>
              </a:ext>
            </a:extLst>
          </p:cNvPr>
          <p:cNvSpPr>
            <a:spLocks noChangeArrowheads="1"/>
          </p:cNvSpPr>
          <p:nvPr/>
        </p:nvSpPr>
        <p:spPr bwMode="auto">
          <a:xfrm>
            <a:off x="3000376" y="1989138"/>
            <a:ext cx="648017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20000"/>
              </a:spcBef>
              <a:buSzPct val="75000"/>
              <a:buFont typeface="Monotype Sorts" pitchFamily="2" charset="2"/>
              <a:buNone/>
            </a:pPr>
            <a:r>
              <a:rPr kumimoji="1" lang="en-US" altLang="zh-CN" sz="2400">
                <a:solidFill>
                  <a:schemeClr val="tx1"/>
                </a:solidFill>
                <a:latin typeface="Impact" panose="020B0806030902050204" pitchFamily="34" charset="0"/>
                <a:ea typeface="宋体" panose="02010600030101010101" pitchFamily="2" charset="-122"/>
                <a:sym typeface="Wingdings 2" panose="05020102010507070707" pitchFamily="18" charset="2"/>
              </a:rPr>
              <a:t>     </a:t>
            </a:r>
            <a:r>
              <a:rPr kumimoji="1" lang="en-US" altLang="zh-CN" sz="2400">
                <a:solidFill>
                  <a:schemeClr val="tx1"/>
                </a:solidFill>
                <a:latin typeface="Impact" panose="020B0806030902050204" pitchFamily="34" charset="0"/>
                <a:ea typeface="宋体" panose="02010600030101010101" pitchFamily="2" charset="-122"/>
              </a:rPr>
              <a:t>                                         </a:t>
            </a:r>
            <a:r>
              <a:rPr kumimoji="1" lang="zh-CN" altLang="en-US" sz="2800">
                <a:solidFill>
                  <a:schemeClr val="tx1"/>
                </a:solidFill>
                <a:latin typeface="Impact" panose="020B0806030902050204" pitchFamily="34" charset="0"/>
                <a:ea typeface="宋体" panose="02010600030101010101" pitchFamily="2" charset="-122"/>
              </a:rPr>
              <a:t>总分类科目</a:t>
            </a:r>
          </a:p>
          <a:p>
            <a:pPr eaLnBrk="1" hangingPunct="1">
              <a:spcBef>
                <a:spcPct val="20000"/>
              </a:spcBef>
              <a:buSzPct val="75000"/>
              <a:buFont typeface="Monotype Sorts" pitchFamily="2" charset="2"/>
              <a:buNone/>
            </a:pPr>
            <a:r>
              <a:rPr kumimoji="1" lang="zh-CN" altLang="en-US" sz="2800">
                <a:solidFill>
                  <a:schemeClr val="tx1"/>
                </a:solidFill>
                <a:latin typeface="Impact" panose="020B0806030902050204" pitchFamily="34" charset="0"/>
                <a:ea typeface="宋体" panose="02010600030101010101" pitchFamily="2" charset="-122"/>
              </a:rPr>
              <a:t>按详细程度分</a:t>
            </a:r>
          </a:p>
          <a:p>
            <a:pPr eaLnBrk="1" hangingPunct="1">
              <a:spcBef>
                <a:spcPct val="20000"/>
              </a:spcBef>
              <a:buSzPct val="75000"/>
              <a:buFont typeface="Monotype Sorts" pitchFamily="2" charset="2"/>
              <a:buNone/>
            </a:pPr>
            <a:r>
              <a:rPr kumimoji="1" lang="zh-CN" altLang="en-US" sz="2400">
                <a:solidFill>
                  <a:schemeClr val="tx1"/>
                </a:solidFill>
                <a:latin typeface="Impact" panose="020B0806030902050204" pitchFamily="34" charset="0"/>
                <a:ea typeface="宋体" panose="02010600030101010101" pitchFamily="2" charset="-122"/>
              </a:rPr>
              <a:t>                                              </a:t>
            </a:r>
            <a:r>
              <a:rPr kumimoji="1" lang="zh-CN" altLang="en-US" sz="2800">
                <a:solidFill>
                  <a:schemeClr val="tx1"/>
                </a:solidFill>
                <a:latin typeface="Impact" panose="020B0806030902050204" pitchFamily="34" charset="0"/>
                <a:ea typeface="宋体" panose="02010600030101010101" pitchFamily="2" charset="-122"/>
              </a:rPr>
              <a:t>明细分类科目</a:t>
            </a:r>
          </a:p>
        </p:txBody>
      </p:sp>
      <p:sp>
        <p:nvSpPr>
          <p:cNvPr id="32771" name="AutoShape 5">
            <a:extLst>
              <a:ext uri="{FF2B5EF4-FFF2-40B4-BE49-F238E27FC236}">
                <a16:creationId xmlns:a16="http://schemas.microsoft.com/office/drawing/2014/main" id="{4BBC038A-561E-6662-DE31-430F3C03F8ED}"/>
              </a:ext>
            </a:extLst>
          </p:cNvPr>
          <p:cNvSpPr>
            <a:spLocks/>
          </p:cNvSpPr>
          <p:nvPr/>
        </p:nvSpPr>
        <p:spPr bwMode="auto">
          <a:xfrm>
            <a:off x="5232400" y="2133600"/>
            <a:ext cx="287338" cy="1295400"/>
          </a:xfrm>
          <a:prstGeom prst="leftBrace">
            <a:avLst>
              <a:gd name="adj1" fmla="val 28302"/>
              <a:gd name="adj2" fmla="val 50000"/>
            </a:avLst>
          </a:prstGeom>
          <a:noFill/>
          <a:ln w="5715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FontTx/>
              <a:buNone/>
            </a:pPr>
            <a:endParaRPr lang="zh-CN" altLang="en-US">
              <a:solidFill>
                <a:schemeClr val="tx1"/>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252A706-353D-5E16-9A6B-ECE1E106F9ED}"/>
              </a:ext>
            </a:extLst>
          </p:cNvPr>
          <p:cNvSpPr>
            <a:spLocks noGrp="1" noChangeArrowheads="1"/>
          </p:cNvSpPr>
          <p:nvPr>
            <p:ph type="title"/>
          </p:nvPr>
        </p:nvSpPr>
        <p:spPr>
          <a:xfrm>
            <a:off x="2279651" y="446089"/>
            <a:ext cx="6589713" cy="1279525"/>
          </a:xfrm>
        </p:spPr>
        <p:txBody>
          <a:bodyPr/>
          <a:lstStyle/>
          <a:p>
            <a:pPr eaLnBrk="1" hangingPunct="1"/>
            <a:r>
              <a:rPr lang="en-US" altLang="zh-CN" sz="4000" dirty="0">
                <a:solidFill>
                  <a:schemeClr val="tx1"/>
                </a:solidFill>
                <a:latin typeface="微软雅黑" panose="020B0503020204020204" pitchFamily="34" charset="-122"/>
                <a:ea typeface="微软雅黑" panose="020B0503020204020204" pitchFamily="34" charset="-122"/>
              </a:rPr>
              <a:t> </a:t>
            </a:r>
            <a:r>
              <a:rPr lang="zh-CN" altLang="en-US" sz="4000" dirty="0">
                <a:solidFill>
                  <a:schemeClr val="tx1"/>
                </a:solidFill>
                <a:latin typeface="微软雅黑" panose="020B0503020204020204" pitchFamily="34" charset="-122"/>
                <a:ea typeface="微软雅黑" panose="020B0503020204020204" pitchFamily="34" charset="-122"/>
              </a:rPr>
              <a:t>二、账户与账户结构</a:t>
            </a:r>
          </a:p>
        </p:txBody>
      </p:sp>
      <p:sp>
        <p:nvSpPr>
          <p:cNvPr id="457731" name="Rectangle 3">
            <a:extLst>
              <a:ext uri="{FF2B5EF4-FFF2-40B4-BE49-F238E27FC236}">
                <a16:creationId xmlns:a16="http://schemas.microsoft.com/office/drawing/2014/main" id="{E411AEE0-BE14-7465-FD7A-1FFAE04B27CE}"/>
              </a:ext>
            </a:extLst>
          </p:cNvPr>
          <p:cNvSpPr>
            <a:spLocks noGrp="1" noChangeArrowheads="1"/>
          </p:cNvSpPr>
          <p:nvPr>
            <p:ph idx="1"/>
          </p:nvPr>
        </p:nvSpPr>
        <p:spPr>
          <a:xfrm>
            <a:off x="2200137" y="2152582"/>
            <a:ext cx="8064500" cy="4114800"/>
          </a:xfrm>
        </p:spPr>
        <p:txBody>
          <a:bodyPr rtlCol="0">
            <a:normAutofit/>
          </a:bodyPr>
          <a:lstStyle/>
          <a:p>
            <a:pPr algn="just" eaLnBrk="1" fontAlgn="auto" hangingPunct="1">
              <a:lnSpc>
                <a:spcPct val="110000"/>
              </a:lnSpc>
              <a:spcAft>
                <a:spcPts val="0"/>
              </a:spcAft>
              <a:buNone/>
              <a:defRPr/>
            </a:pPr>
            <a:r>
              <a:rPr lang="zh-CN" altLang="en-US" sz="3600" dirty="0">
                <a:latin typeface="+mn-ea"/>
              </a:rPr>
              <a:t>账户的含义</a:t>
            </a:r>
          </a:p>
          <a:p>
            <a:pPr algn="just" eaLnBrk="1" fontAlgn="auto" hangingPunct="1">
              <a:lnSpc>
                <a:spcPct val="160000"/>
              </a:lnSpc>
              <a:spcAft>
                <a:spcPts val="0"/>
              </a:spcAft>
              <a:buFont typeface="Wingdings 3" charset="2"/>
              <a:buChar char=""/>
              <a:defRPr/>
            </a:pPr>
            <a:r>
              <a:rPr lang="zh-CN" altLang="en-US" sz="2800" dirty="0">
                <a:latin typeface="+mn-ea"/>
                <a:sym typeface="Wingdings 2" panose="05020102010507070707" pitchFamily="18" charset="2"/>
              </a:rPr>
              <a:t>账户的含义：根据会计科目开设的、具有一定结构和格式的记账实体。</a:t>
            </a:r>
            <a:r>
              <a:rPr lang="zh-CN" altLang="en-US" sz="2800" b="1" dirty="0">
                <a:solidFill>
                  <a:srgbClr val="FF0000"/>
                </a:solidFill>
                <a:latin typeface="+mn-ea"/>
                <a:sym typeface="Wingdings 2" panose="05020102010507070707" pitchFamily="18" charset="2"/>
              </a:rPr>
              <a:t>会计科目即为账户名称</a:t>
            </a:r>
            <a:r>
              <a:rPr lang="zh-CN" altLang="en-US" sz="2800" dirty="0">
                <a:latin typeface="+mn-ea"/>
                <a:sym typeface="Wingdings 2" panose="05020102010507070707" pitchFamily="18" charset="2"/>
              </a:rPr>
              <a:t>。</a:t>
            </a:r>
          </a:p>
          <a:p>
            <a:pPr algn="just" eaLnBrk="1" fontAlgn="auto" hangingPunct="1">
              <a:lnSpc>
                <a:spcPct val="190000"/>
              </a:lnSpc>
              <a:spcAft>
                <a:spcPts val="0"/>
              </a:spcAft>
              <a:buNone/>
              <a:defRPr/>
            </a:pPr>
            <a:r>
              <a:rPr lang="zh-CN" altLang="en-US" sz="2800" i="1" dirty="0">
                <a:latin typeface="+mn-ea"/>
                <a:sym typeface="Wingdings 2" panose="05020102010507070707" pitchFamily="18" charset="2"/>
              </a:rPr>
              <a:t>思考：为什么有了会计科目还要设置会计账户？</a:t>
            </a:r>
          </a:p>
          <a:p>
            <a:pPr algn="just" eaLnBrk="1" fontAlgn="auto" hangingPunct="1">
              <a:lnSpc>
                <a:spcPct val="160000"/>
              </a:lnSpc>
              <a:spcAft>
                <a:spcPts val="0"/>
              </a:spcAft>
              <a:buNone/>
              <a:defRPr/>
            </a:pPr>
            <a:endParaRPr lang="en-US" altLang="zh-CN" sz="1600" dirty="0">
              <a:latin typeface="+mn-e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94C243A1-F6B8-D17C-A460-175ADFC741FB}"/>
              </a:ext>
            </a:extLst>
          </p:cNvPr>
          <p:cNvSpPr>
            <a:spLocks noGrp="1" noChangeArrowheads="1"/>
          </p:cNvSpPr>
          <p:nvPr>
            <p:ph idx="1"/>
          </p:nvPr>
        </p:nvSpPr>
        <p:spPr>
          <a:xfrm>
            <a:off x="2159001" y="981075"/>
            <a:ext cx="7205663" cy="914400"/>
          </a:xfrm>
        </p:spPr>
        <p:txBody>
          <a:bodyPr rtlCol="0">
            <a:normAutofit/>
          </a:bodyPr>
          <a:lstStyle/>
          <a:p>
            <a:pPr algn="just" eaLnBrk="1" fontAlgn="auto" hangingPunct="1">
              <a:spcAft>
                <a:spcPts val="0"/>
              </a:spcAft>
              <a:buFont typeface="Wingdings 3" charset="2"/>
              <a:buChar char=""/>
              <a:defRPr/>
            </a:pPr>
            <a:r>
              <a:rPr lang="en-US" altLang="zh-CN" sz="3600" b="1" dirty="0">
                <a:latin typeface="+mn-ea"/>
              </a:rPr>
              <a:t> </a:t>
            </a:r>
            <a:r>
              <a:rPr lang="zh-CN" altLang="en-US" sz="3600" dirty="0">
                <a:latin typeface="+mn-ea"/>
              </a:rPr>
              <a:t>会计科目与账户的关系</a:t>
            </a:r>
          </a:p>
          <a:p>
            <a:pPr algn="just" eaLnBrk="1" fontAlgn="auto" hangingPunct="1">
              <a:spcAft>
                <a:spcPts val="0"/>
              </a:spcAft>
              <a:buFont typeface="Wingdings 3" charset="2"/>
              <a:buChar char=""/>
              <a:defRPr/>
            </a:pPr>
            <a:endParaRPr lang="zh-CN" altLang="en-US" sz="3600" b="1" dirty="0">
              <a:latin typeface="+mn-ea"/>
            </a:endParaRPr>
          </a:p>
          <a:p>
            <a:pPr algn="just" eaLnBrk="1" fontAlgn="auto" hangingPunct="1">
              <a:lnSpc>
                <a:spcPct val="60000"/>
              </a:lnSpc>
              <a:spcAft>
                <a:spcPts val="0"/>
              </a:spcAft>
              <a:buNone/>
              <a:defRPr/>
            </a:pPr>
            <a:endParaRPr lang="en-US" altLang="zh-CN" sz="1600" b="1" dirty="0">
              <a:latin typeface="+mn-ea"/>
            </a:endParaRPr>
          </a:p>
        </p:txBody>
      </p:sp>
      <p:sp>
        <p:nvSpPr>
          <p:cNvPr id="34819" name="Text Box 4">
            <a:extLst>
              <a:ext uri="{FF2B5EF4-FFF2-40B4-BE49-F238E27FC236}">
                <a16:creationId xmlns:a16="http://schemas.microsoft.com/office/drawing/2014/main" id="{EF6D0638-1966-B921-B33A-2C96512A4BAC}"/>
              </a:ext>
            </a:extLst>
          </p:cNvPr>
          <p:cNvSpPr txBox="1">
            <a:spLocks noChangeArrowheads="1"/>
          </p:cNvSpPr>
          <p:nvPr/>
        </p:nvSpPr>
        <p:spPr bwMode="auto">
          <a:xfrm>
            <a:off x="2135188" y="1895476"/>
            <a:ext cx="8424862"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150000"/>
              </a:lnSpc>
              <a:spcBef>
                <a:spcPct val="50000"/>
              </a:spcBef>
              <a:buClrTx/>
              <a:buFontTx/>
              <a:buNone/>
            </a:pPr>
            <a:r>
              <a:rPr lang="zh-CN" altLang="en-US" sz="2800">
                <a:solidFill>
                  <a:schemeClr val="tx1"/>
                </a:solidFill>
                <a:latin typeface="黑体" panose="02010609060101010101" pitchFamily="49" charset="-122"/>
              </a:rPr>
              <a:t>联系：两者反映的经济内容相同</a:t>
            </a:r>
            <a:br>
              <a:rPr lang="en-US" altLang="zh-CN" sz="2800">
                <a:solidFill>
                  <a:schemeClr val="tx1"/>
                </a:solidFill>
                <a:latin typeface="黑体" panose="02010609060101010101" pitchFamily="49" charset="-122"/>
              </a:rPr>
            </a:br>
            <a:r>
              <a:rPr lang="en-US" altLang="zh-CN" sz="2800">
                <a:solidFill>
                  <a:schemeClr val="tx1"/>
                </a:solidFill>
                <a:latin typeface="黑体" panose="02010609060101010101" pitchFamily="49" charset="-122"/>
              </a:rPr>
              <a:t>      </a:t>
            </a:r>
            <a:r>
              <a:rPr lang="zh-CN" altLang="en-US" sz="2800">
                <a:solidFill>
                  <a:schemeClr val="tx1"/>
                </a:solidFill>
                <a:latin typeface="黑体" panose="02010609060101010101" pitchFamily="49" charset="-122"/>
              </a:rPr>
              <a:t>科目是账户的名称</a:t>
            </a:r>
            <a:br>
              <a:rPr lang="en-US" altLang="zh-CN" sz="2800">
                <a:solidFill>
                  <a:schemeClr val="tx1"/>
                </a:solidFill>
                <a:latin typeface="黑体" panose="02010609060101010101" pitchFamily="49" charset="-122"/>
              </a:rPr>
            </a:br>
            <a:r>
              <a:rPr lang="en-US" altLang="zh-CN" sz="2800">
                <a:solidFill>
                  <a:schemeClr val="tx1"/>
                </a:solidFill>
                <a:latin typeface="黑体" panose="02010609060101010101" pitchFamily="49" charset="-122"/>
              </a:rPr>
              <a:t>      </a:t>
            </a:r>
            <a:r>
              <a:rPr lang="zh-CN" altLang="en-US" sz="2800">
                <a:solidFill>
                  <a:schemeClr val="tx1"/>
                </a:solidFill>
                <a:latin typeface="黑体" panose="02010609060101010101" pitchFamily="49" charset="-122"/>
              </a:rPr>
              <a:t>账户按科目开设</a:t>
            </a:r>
          </a:p>
          <a:p>
            <a:pPr eaLnBrk="1" hangingPunct="1">
              <a:lnSpc>
                <a:spcPct val="150000"/>
              </a:lnSpc>
              <a:spcBef>
                <a:spcPct val="0"/>
              </a:spcBef>
              <a:buClrTx/>
              <a:buFontTx/>
              <a:buNone/>
            </a:pPr>
            <a:r>
              <a:rPr lang="zh-CN" altLang="en-US" sz="2800">
                <a:solidFill>
                  <a:schemeClr val="tx1"/>
                </a:solidFill>
                <a:latin typeface="黑体" panose="02010609060101010101" pitchFamily="49" charset="-122"/>
              </a:rPr>
              <a:t>区别：科目只是分类的</a:t>
            </a:r>
            <a:r>
              <a:rPr lang="zh-CN" altLang="en-US" sz="2800">
                <a:solidFill>
                  <a:schemeClr val="tx1"/>
                </a:solidFill>
                <a:latin typeface="隶书" panose="02010509060101010101" pitchFamily="49" charset="-122"/>
              </a:rPr>
              <a:t>项目名称</a:t>
            </a:r>
          </a:p>
          <a:p>
            <a:pPr eaLnBrk="1" hangingPunct="1">
              <a:lnSpc>
                <a:spcPct val="150000"/>
              </a:lnSpc>
              <a:spcBef>
                <a:spcPct val="0"/>
              </a:spcBef>
              <a:buClrTx/>
              <a:buFontTx/>
              <a:buNone/>
            </a:pPr>
            <a:r>
              <a:rPr lang="zh-CN" altLang="en-US" sz="2800">
                <a:solidFill>
                  <a:schemeClr val="tx1"/>
                </a:solidFill>
                <a:latin typeface="隶书" panose="02010509060101010101" pitchFamily="49" charset="-122"/>
              </a:rPr>
              <a:t>      账户有一定结构能连续、系统地记录经济业务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矩形 2">
            <a:extLst>
              <a:ext uri="{FF2B5EF4-FFF2-40B4-BE49-F238E27FC236}">
                <a16:creationId xmlns:a16="http://schemas.microsoft.com/office/drawing/2014/main" id="{37A75838-6FF7-9264-D1EE-2794C0B1D423}"/>
              </a:ext>
            </a:extLst>
          </p:cNvPr>
          <p:cNvSpPr>
            <a:spLocks noChangeArrowheads="1"/>
          </p:cNvSpPr>
          <p:nvPr/>
        </p:nvSpPr>
        <p:spPr bwMode="auto">
          <a:xfrm>
            <a:off x="2946400" y="2349504"/>
            <a:ext cx="6318251" cy="225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fontAlgn="base">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流动资产：银行存款、应收账款、存货等</a:t>
            </a:r>
            <a:endParaRPr lang="en-US" altLang="zh-CN">
              <a:solidFill>
                <a:srgbClr val="000000"/>
              </a:solidFill>
              <a:latin typeface="幼圆" panose="02010509060101010101" pitchFamily="49" charset="-122"/>
            </a:endParaRPr>
          </a:p>
          <a:p>
            <a:pPr fontAlgn="base">
              <a:spcBef>
                <a:spcPct val="20000"/>
              </a:spcBef>
              <a:spcAft>
                <a:spcPct val="0"/>
              </a:spcAft>
              <a:buClr>
                <a:srgbClr val="330066"/>
              </a:buClr>
              <a:buSzPct val="70000"/>
              <a:buFont typeface="Wingdings" panose="05000000000000000000" pitchFamily="2" charset="2"/>
              <a:buChar char="l"/>
            </a:pPr>
            <a:r>
              <a:rPr lang="zh-CN" altLang="en-US" sz="2000">
                <a:solidFill>
                  <a:srgbClr val="FF0000"/>
                </a:solidFill>
                <a:latin typeface="幼圆" panose="02010509060101010101" pitchFamily="49" charset="-122"/>
              </a:rPr>
              <a:t>一般以一年或者一个营业周期划分</a:t>
            </a:r>
          </a:p>
          <a:p>
            <a:pPr fontAlgn="base">
              <a:lnSpc>
                <a:spcPct val="190000"/>
              </a:lnSpc>
              <a:spcBef>
                <a:spcPct val="20000"/>
              </a:spcBef>
              <a:spcAft>
                <a:spcPct val="0"/>
              </a:spcAft>
              <a:buClr>
                <a:srgbClr val="330066"/>
              </a:buClr>
              <a:buSzPct val="70000"/>
              <a:buFont typeface="Wingdings" panose="05000000000000000000" pitchFamily="2" charset="2"/>
              <a:buChar char="l"/>
            </a:pPr>
            <a:endParaRPr lang="en-US" altLang="zh-CN">
              <a:solidFill>
                <a:srgbClr val="000000"/>
              </a:solidFill>
              <a:latin typeface="幼圆" panose="02010509060101010101" pitchFamily="49" charset="-122"/>
            </a:endParaRPr>
          </a:p>
          <a:p>
            <a:pPr fontAlgn="base">
              <a:lnSpc>
                <a:spcPct val="190000"/>
              </a:lnSpc>
              <a:spcBef>
                <a:spcPct val="20000"/>
              </a:spcBef>
              <a:spcAft>
                <a:spcPct val="0"/>
              </a:spcAft>
              <a:buClr>
                <a:srgbClr val="330066"/>
              </a:buClr>
              <a:buSzPct val="70000"/>
              <a:buFont typeface="Wingdings" panose="05000000000000000000" pitchFamily="2" charset="2"/>
              <a:buChar char="l"/>
            </a:pPr>
            <a:r>
              <a:rPr lang="zh-CN" altLang="en-US">
                <a:solidFill>
                  <a:srgbClr val="000000"/>
                </a:solidFill>
                <a:latin typeface="幼圆" panose="02010509060101010101" pitchFamily="49" charset="-122"/>
              </a:rPr>
              <a:t>非流动资产：固定资产、长期股权投资等 </a:t>
            </a:r>
          </a:p>
        </p:txBody>
      </p:sp>
      <p:sp>
        <p:nvSpPr>
          <p:cNvPr id="6" name="矩形 5">
            <a:extLst>
              <a:ext uri="{FF2B5EF4-FFF2-40B4-BE49-F238E27FC236}">
                <a16:creationId xmlns:a16="http://schemas.microsoft.com/office/drawing/2014/main" id="{ACF7D2DC-D988-A6F4-46C8-D380A25AEC0D}"/>
              </a:ext>
            </a:extLst>
          </p:cNvPr>
          <p:cNvSpPr/>
          <p:nvPr/>
        </p:nvSpPr>
        <p:spPr>
          <a:xfrm>
            <a:off x="2927349" y="1125539"/>
            <a:ext cx="6140451" cy="692497"/>
          </a:xfrm>
          <a:prstGeom prst="rect">
            <a:avLst/>
          </a:prstGeom>
        </p:spPr>
        <p:txBody>
          <a:bodyPr>
            <a:spAutoFit/>
          </a:bodyPr>
          <a:lstStyle/>
          <a:p>
            <a:pPr eaLnBrk="0" fontAlgn="base" hangingPunct="0">
              <a:spcBef>
                <a:spcPct val="0"/>
              </a:spcBef>
              <a:spcAft>
                <a:spcPct val="0"/>
              </a:spcAft>
              <a:defRPr/>
            </a:pPr>
            <a:r>
              <a:rPr lang="zh-CN" altLang="en-US" sz="3900" b="1" dirty="0">
                <a:solidFill>
                  <a:srgbClr val="000000"/>
                </a:solidFill>
                <a:latin typeface="幼圆" panose="02010509060101010101" pitchFamily="49" charset="-122"/>
                <a:ea typeface="宋体"/>
              </a:rPr>
              <a:t>资产的分类 </a:t>
            </a:r>
            <a:r>
              <a:rPr lang="zh-CN" altLang="en-US" sz="3200" b="1" dirty="0">
                <a:solidFill>
                  <a:srgbClr val="000000"/>
                </a:solidFill>
                <a:latin typeface="幼圆" panose="02010509060101010101" pitchFamily="49" charset="-122"/>
                <a:ea typeface="宋体"/>
              </a:rPr>
              <a:t>（按流动性）</a:t>
            </a:r>
            <a:endParaRPr lang="zh-CN" altLang="en-US" sz="2400" dirty="0">
              <a:solidFill>
                <a:srgbClr val="000000"/>
              </a:solidFill>
              <a:latin typeface="Times New Roman" panose="02020603050405020304" pitchFamily="18" charset="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8754" name="Rectangle 2">
            <a:extLst>
              <a:ext uri="{FF2B5EF4-FFF2-40B4-BE49-F238E27FC236}">
                <a16:creationId xmlns:a16="http://schemas.microsoft.com/office/drawing/2014/main" id="{5C6D376E-1947-005C-E02F-CBE404D2E9C4}"/>
              </a:ext>
            </a:extLst>
          </p:cNvPr>
          <p:cNvSpPr>
            <a:spLocks noGrp="1" noChangeArrowheads="1"/>
          </p:cNvSpPr>
          <p:nvPr>
            <p:ph idx="1"/>
          </p:nvPr>
        </p:nvSpPr>
        <p:spPr>
          <a:xfrm>
            <a:off x="2711450" y="1125538"/>
            <a:ext cx="6629400" cy="914400"/>
          </a:xfrm>
        </p:spPr>
        <p:txBody>
          <a:bodyPr rtlCol="0">
            <a:normAutofit/>
          </a:bodyPr>
          <a:lstStyle/>
          <a:p>
            <a:pPr marL="0" indent="0" algn="just" eaLnBrk="1" fontAlgn="auto" hangingPunct="1">
              <a:spcAft>
                <a:spcPts val="0"/>
              </a:spcAft>
              <a:buNone/>
              <a:defRPr/>
            </a:pPr>
            <a:r>
              <a:rPr lang="zh-CN" altLang="en-US" sz="3600" dirty="0">
                <a:latin typeface="+mn-ea"/>
              </a:rPr>
              <a:t>设置账户的意义与作用</a:t>
            </a:r>
          </a:p>
          <a:p>
            <a:pPr algn="just" eaLnBrk="1" fontAlgn="auto" hangingPunct="1">
              <a:spcAft>
                <a:spcPts val="0"/>
              </a:spcAft>
              <a:buFont typeface="Wingdings 3" charset="2"/>
              <a:buChar char=""/>
              <a:defRPr/>
            </a:pPr>
            <a:endParaRPr lang="zh-CN" altLang="en-US" sz="3600" b="1" dirty="0">
              <a:latin typeface="+mn-ea"/>
            </a:endParaRPr>
          </a:p>
          <a:p>
            <a:pPr algn="just" eaLnBrk="1" fontAlgn="auto" hangingPunct="1">
              <a:lnSpc>
                <a:spcPct val="60000"/>
              </a:lnSpc>
              <a:spcAft>
                <a:spcPts val="0"/>
              </a:spcAft>
              <a:buNone/>
              <a:defRPr/>
            </a:pPr>
            <a:endParaRPr lang="en-US" altLang="zh-CN" sz="3600" b="1" dirty="0">
              <a:latin typeface="+mn-ea"/>
            </a:endParaRPr>
          </a:p>
        </p:txBody>
      </p:sp>
      <p:sp>
        <p:nvSpPr>
          <p:cNvPr id="35843" name="Text Box 4">
            <a:extLst>
              <a:ext uri="{FF2B5EF4-FFF2-40B4-BE49-F238E27FC236}">
                <a16:creationId xmlns:a16="http://schemas.microsoft.com/office/drawing/2014/main" id="{25DF20A3-A7C3-1925-B29B-58EE0C8ADC02}"/>
              </a:ext>
            </a:extLst>
          </p:cNvPr>
          <p:cNvSpPr txBox="1">
            <a:spLocks noChangeArrowheads="1"/>
          </p:cNvSpPr>
          <p:nvPr/>
        </p:nvSpPr>
        <p:spPr bwMode="auto">
          <a:xfrm>
            <a:off x="2711451" y="2565401"/>
            <a:ext cx="7331075" cy="259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150000"/>
              </a:lnSpc>
              <a:spcBef>
                <a:spcPct val="0"/>
              </a:spcBef>
              <a:buClrTx/>
              <a:buFontTx/>
              <a:buNone/>
            </a:pPr>
            <a:r>
              <a:rPr lang="zh-CN" altLang="en-US" sz="2800" dirty="0">
                <a:solidFill>
                  <a:schemeClr val="tx1"/>
                </a:solidFill>
              </a:rPr>
              <a:t>把数据转换为初始信息必须借助于账户</a:t>
            </a:r>
            <a:endParaRPr lang="en-US" altLang="zh-CN" sz="2800" dirty="0">
              <a:solidFill>
                <a:schemeClr val="tx1"/>
              </a:solidFill>
            </a:endParaRPr>
          </a:p>
          <a:p>
            <a:pPr eaLnBrk="1" hangingPunct="1">
              <a:lnSpc>
                <a:spcPct val="150000"/>
              </a:lnSpc>
              <a:spcBef>
                <a:spcPct val="0"/>
              </a:spcBef>
              <a:buClrTx/>
              <a:buFontTx/>
              <a:buNone/>
            </a:pPr>
            <a:r>
              <a:rPr lang="zh-CN" altLang="en-US" sz="2800" dirty="0">
                <a:solidFill>
                  <a:schemeClr val="tx1"/>
                </a:solidFill>
              </a:rPr>
              <a:t>可以压缩信息数量、提高质量</a:t>
            </a:r>
            <a:endParaRPr lang="en-US" altLang="zh-CN" sz="2800" dirty="0">
              <a:solidFill>
                <a:schemeClr val="tx1"/>
              </a:solidFill>
            </a:endParaRPr>
          </a:p>
          <a:p>
            <a:pPr eaLnBrk="1" hangingPunct="1">
              <a:lnSpc>
                <a:spcPct val="150000"/>
              </a:lnSpc>
              <a:spcBef>
                <a:spcPct val="0"/>
              </a:spcBef>
              <a:buClrTx/>
              <a:buFontTx/>
              <a:buNone/>
            </a:pPr>
            <a:r>
              <a:rPr lang="zh-CN" altLang="en-US" sz="2800" dirty="0">
                <a:solidFill>
                  <a:schemeClr val="tx1"/>
                </a:solidFill>
              </a:rPr>
              <a:t>为编制财务报表提供数据</a:t>
            </a:r>
          </a:p>
          <a:p>
            <a:pPr eaLnBrk="1" hangingPunct="1">
              <a:lnSpc>
                <a:spcPct val="150000"/>
              </a:lnSpc>
              <a:spcBef>
                <a:spcPct val="0"/>
              </a:spcBef>
              <a:buClrTx/>
              <a:buFontTx/>
              <a:buNone/>
            </a:pPr>
            <a:r>
              <a:rPr lang="zh-CN" altLang="en-US" sz="2800" dirty="0">
                <a:solidFill>
                  <a:schemeClr val="tx1"/>
                </a:solidFill>
              </a:rPr>
              <a:t>保护企业财产的安全</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7731" name="Rectangle 3">
            <a:extLst>
              <a:ext uri="{FF2B5EF4-FFF2-40B4-BE49-F238E27FC236}">
                <a16:creationId xmlns:a16="http://schemas.microsoft.com/office/drawing/2014/main" id="{E411AEE0-BE14-7465-FD7A-1FFAE04B27CE}"/>
              </a:ext>
            </a:extLst>
          </p:cNvPr>
          <p:cNvSpPr>
            <a:spLocks noGrp="1" noChangeArrowheads="1"/>
          </p:cNvSpPr>
          <p:nvPr>
            <p:ph idx="1"/>
          </p:nvPr>
        </p:nvSpPr>
        <p:spPr>
          <a:xfrm>
            <a:off x="2200137" y="2152582"/>
            <a:ext cx="8064500" cy="4114800"/>
          </a:xfrm>
        </p:spPr>
        <p:txBody>
          <a:bodyPr rtlCol="0">
            <a:normAutofit/>
          </a:bodyPr>
          <a:lstStyle/>
          <a:p>
            <a:pPr algn="just" eaLnBrk="1" fontAlgn="auto" hangingPunct="1">
              <a:lnSpc>
                <a:spcPct val="110000"/>
              </a:lnSpc>
              <a:spcAft>
                <a:spcPts val="0"/>
              </a:spcAft>
              <a:buNone/>
              <a:defRPr/>
            </a:pPr>
            <a:r>
              <a:rPr lang="zh-CN" altLang="en-US" sz="3600" dirty="0">
                <a:latin typeface="+mn-ea"/>
              </a:rPr>
              <a:t>账户的设置原则</a:t>
            </a:r>
          </a:p>
          <a:p>
            <a:pPr algn="just" eaLnBrk="1" fontAlgn="auto" hangingPunct="1">
              <a:lnSpc>
                <a:spcPct val="190000"/>
              </a:lnSpc>
              <a:spcAft>
                <a:spcPts val="0"/>
              </a:spcAft>
              <a:buNone/>
              <a:defRPr/>
            </a:pPr>
            <a:r>
              <a:rPr lang="zh-CN" altLang="en-US" sz="2800" dirty="0">
                <a:latin typeface="+mn-ea"/>
                <a:sym typeface="Wingdings 2" panose="05020102010507070707" pitchFamily="18" charset="2"/>
              </a:rPr>
              <a:t>配合财务报表编制要求</a:t>
            </a:r>
            <a:endParaRPr lang="en-US" altLang="zh-CN" sz="2800" dirty="0">
              <a:latin typeface="+mn-ea"/>
              <a:sym typeface="Wingdings 2" panose="05020102010507070707" pitchFamily="18" charset="2"/>
            </a:endParaRPr>
          </a:p>
          <a:p>
            <a:pPr algn="just" eaLnBrk="1" fontAlgn="auto" hangingPunct="1">
              <a:lnSpc>
                <a:spcPct val="190000"/>
              </a:lnSpc>
              <a:spcAft>
                <a:spcPts val="0"/>
              </a:spcAft>
              <a:buNone/>
              <a:defRPr/>
            </a:pPr>
            <a:r>
              <a:rPr lang="zh-CN" altLang="en-US" sz="2800" dirty="0">
                <a:latin typeface="+mn-ea"/>
                <a:sym typeface="Wingdings 2" panose="05020102010507070707" pitchFamily="18" charset="2"/>
              </a:rPr>
              <a:t>考虑行业特点</a:t>
            </a:r>
            <a:endParaRPr lang="en-US" altLang="zh-CN" sz="2800" dirty="0">
              <a:latin typeface="+mn-ea"/>
              <a:sym typeface="Wingdings 2" panose="05020102010507070707" pitchFamily="18" charset="2"/>
            </a:endParaRPr>
          </a:p>
          <a:p>
            <a:pPr algn="just" eaLnBrk="1" fontAlgn="auto" hangingPunct="1">
              <a:lnSpc>
                <a:spcPct val="190000"/>
              </a:lnSpc>
              <a:spcAft>
                <a:spcPts val="0"/>
              </a:spcAft>
              <a:buNone/>
              <a:defRPr/>
            </a:pPr>
            <a:r>
              <a:rPr lang="zh-CN" altLang="en-US" sz="2800" dirty="0">
                <a:latin typeface="+mn-ea"/>
                <a:sym typeface="Wingdings 2" panose="05020102010507070707" pitchFamily="18" charset="2"/>
              </a:rPr>
              <a:t>遵守国家规定，同时兼顾企业需求</a:t>
            </a:r>
            <a:endParaRPr lang="en-US" altLang="zh-CN" sz="2800" dirty="0">
              <a:latin typeface="+mn-ea"/>
              <a:sym typeface="Wingdings 2" panose="05020102010507070707" pitchFamily="18" charset="2"/>
            </a:endParaRPr>
          </a:p>
        </p:txBody>
      </p:sp>
      <p:sp>
        <p:nvSpPr>
          <p:cNvPr id="2" name="标题 1">
            <a:extLst>
              <a:ext uri="{FF2B5EF4-FFF2-40B4-BE49-F238E27FC236}">
                <a16:creationId xmlns:a16="http://schemas.microsoft.com/office/drawing/2014/main" id="{179F58AA-0141-40E7-90C1-C7F3BA45B5E6}"/>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1895811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64D33886-052B-AFD3-BC95-C82AE70598E2}"/>
              </a:ext>
            </a:extLst>
          </p:cNvPr>
          <p:cNvSpPr>
            <a:spLocks noGrp="1" noChangeArrowheads="1"/>
          </p:cNvSpPr>
          <p:nvPr>
            <p:ph idx="1"/>
          </p:nvPr>
        </p:nvSpPr>
        <p:spPr>
          <a:xfrm>
            <a:off x="2863850" y="620713"/>
            <a:ext cx="6629400" cy="914400"/>
          </a:xfrm>
        </p:spPr>
        <p:txBody>
          <a:bodyPr rtlCol="0">
            <a:normAutofit/>
          </a:bodyPr>
          <a:lstStyle/>
          <a:p>
            <a:pPr marL="0" indent="0" algn="just" eaLnBrk="1" fontAlgn="auto" hangingPunct="1">
              <a:spcAft>
                <a:spcPts val="0"/>
              </a:spcAft>
              <a:buNone/>
              <a:defRPr/>
            </a:pPr>
            <a:r>
              <a:rPr lang="zh-CN" altLang="en-US" sz="3600" dirty="0">
                <a:latin typeface="+mn-ea"/>
              </a:rPr>
              <a:t>账户的分类</a:t>
            </a:r>
          </a:p>
          <a:p>
            <a:pPr algn="just" eaLnBrk="1" fontAlgn="auto" hangingPunct="1">
              <a:lnSpc>
                <a:spcPct val="60000"/>
              </a:lnSpc>
              <a:spcAft>
                <a:spcPts val="0"/>
              </a:spcAft>
              <a:buNone/>
              <a:defRPr/>
            </a:pPr>
            <a:endParaRPr lang="en-US" altLang="zh-CN" sz="1600" b="1" dirty="0">
              <a:latin typeface="+mn-ea"/>
            </a:endParaRPr>
          </a:p>
        </p:txBody>
      </p:sp>
      <p:sp>
        <p:nvSpPr>
          <p:cNvPr id="461827" name="Text Box 3">
            <a:extLst>
              <a:ext uri="{FF2B5EF4-FFF2-40B4-BE49-F238E27FC236}">
                <a16:creationId xmlns:a16="http://schemas.microsoft.com/office/drawing/2014/main" id="{3578A8DC-7797-F7A5-2886-EB50620ED359}"/>
              </a:ext>
            </a:extLst>
          </p:cNvPr>
          <p:cNvSpPr txBox="1">
            <a:spLocks noChangeArrowheads="1"/>
          </p:cNvSpPr>
          <p:nvPr/>
        </p:nvSpPr>
        <p:spPr bwMode="auto">
          <a:xfrm>
            <a:off x="2863850" y="1535113"/>
            <a:ext cx="7239000" cy="485055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dirty="0">
                <a:latin typeface="黑体" panose="02010609060101010101" pitchFamily="49" charset="-122"/>
              </a:rPr>
              <a:t>按经济内容分：资产类账户</a:t>
            </a:r>
          </a:p>
          <a:p>
            <a:pPr>
              <a:lnSpc>
                <a:spcPct val="60000"/>
              </a:lnSpc>
              <a:spcBef>
                <a:spcPct val="50000"/>
              </a:spcBef>
              <a:defRPr/>
            </a:pPr>
            <a:r>
              <a:rPr lang="zh-CN" altLang="en-US" sz="2800" dirty="0">
                <a:latin typeface="黑体" panose="02010609060101010101" pitchFamily="49" charset="-122"/>
              </a:rPr>
              <a:t>              负债类账户</a:t>
            </a:r>
          </a:p>
          <a:p>
            <a:pPr>
              <a:lnSpc>
                <a:spcPct val="60000"/>
              </a:lnSpc>
              <a:spcBef>
                <a:spcPct val="50000"/>
              </a:spcBef>
              <a:defRPr/>
            </a:pPr>
            <a:r>
              <a:rPr lang="zh-CN" altLang="en-US" sz="2800" dirty="0">
                <a:latin typeface="黑体" panose="02010609060101010101" pitchFamily="49" charset="-122"/>
              </a:rPr>
              <a:t>              所有者权益账户</a:t>
            </a:r>
          </a:p>
          <a:p>
            <a:pPr>
              <a:lnSpc>
                <a:spcPct val="60000"/>
              </a:lnSpc>
              <a:spcBef>
                <a:spcPct val="50000"/>
              </a:spcBef>
              <a:defRPr/>
            </a:pPr>
            <a:r>
              <a:rPr lang="zh-CN" altLang="en-US" sz="2800" dirty="0">
                <a:latin typeface="黑体" panose="02010609060101010101" pitchFamily="49" charset="-122"/>
              </a:rPr>
              <a:t>              收入类账户</a:t>
            </a:r>
            <a:endParaRPr lang="en-US" altLang="zh-CN" sz="2800" dirty="0">
              <a:latin typeface="黑体" panose="02010609060101010101" pitchFamily="49" charset="-122"/>
            </a:endParaRPr>
          </a:p>
          <a:p>
            <a:pPr>
              <a:lnSpc>
                <a:spcPct val="60000"/>
              </a:lnSpc>
              <a:spcBef>
                <a:spcPct val="50000"/>
              </a:spcBef>
              <a:defRPr/>
            </a:pPr>
            <a:r>
              <a:rPr lang="zh-CN" altLang="en-US" sz="2800" dirty="0">
                <a:latin typeface="黑体" panose="02010609060101010101" pitchFamily="49" charset="-122"/>
              </a:rPr>
              <a:t>              利润类账户</a:t>
            </a:r>
            <a:endParaRPr lang="en-US" altLang="zh-CN" sz="2800" dirty="0">
              <a:latin typeface="黑体" panose="02010609060101010101" pitchFamily="49" charset="-122"/>
            </a:endParaRPr>
          </a:p>
          <a:p>
            <a:pPr>
              <a:lnSpc>
                <a:spcPct val="60000"/>
              </a:lnSpc>
              <a:spcBef>
                <a:spcPct val="50000"/>
              </a:spcBef>
              <a:defRPr/>
            </a:pPr>
            <a:r>
              <a:rPr lang="zh-CN" altLang="en-US" sz="2800" dirty="0">
                <a:latin typeface="黑体" panose="02010609060101010101" pitchFamily="49" charset="-122"/>
              </a:rPr>
              <a:t>              所有者权益类账户</a:t>
            </a:r>
            <a:endParaRPr lang="en-US" altLang="zh-CN" sz="2800" dirty="0">
              <a:latin typeface="黑体" panose="02010609060101010101" pitchFamily="49" charset="-122"/>
            </a:endParaRPr>
          </a:p>
          <a:p>
            <a:pPr>
              <a:lnSpc>
                <a:spcPct val="60000"/>
              </a:lnSpc>
              <a:spcBef>
                <a:spcPct val="50000"/>
              </a:spcBef>
              <a:defRPr/>
            </a:pPr>
            <a:r>
              <a:rPr lang="zh-CN" altLang="en-US" sz="2800" dirty="0">
                <a:latin typeface="黑体" panose="02010609060101010101" pitchFamily="49" charset="-122"/>
              </a:rPr>
              <a:t>              </a:t>
            </a:r>
          </a:p>
          <a:p>
            <a:pPr>
              <a:lnSpc>
                <a:spcPct val="110000"/>
              </a:lnSpc>
              <a:defRPr/>
            </a:pPr>
            <a:r>
              <a:rPr lang="zh-CN" altLang="en-US" sz="2800" dirty="0">
                <a:latin typeface="黑体" panose="02010609060101010101" pitchFamily="49" charset="-122"/>
              </a:rPr>
              <a:t>按详细程度分：</a:t>
            </a:r>
            <a:r>
              <a:rPr lang="zh-CN" altLang="en-US" sz="2800" dirty="0">
                <a:latin typeface="隶书" panose="02010509060101010101" pitchFamily="49" charset="-122"/>
              </a:rPr>
              <a:t>总分类账户</a:t>
            </a:r>
          </a:p>
          <a:p>
            <a:pPr>
              <a:lnSpc>
                <a:spcPct val="120000"/>
              </a:lnSpc>
              <a:defRPr/>
            </a:pPr>
            <a:r>
              <a:rPr lang="zh-CN" altLang="en-US" sz="2800" dirty="0">
                <a:latin typeface="隶书" panose="02010509060101010101" pitchFamily="49" charset="-122"/>
              </a:rPr>
              <a:t>              明细分类账户</a:t>
            </a:r>
          </a:p>
          <a:p>
            <a:pPr>
              <a:defRPr/>
            </a:pPr>
            <a:endParaRPr lang="en-US" altLang="zh-CN" sz="3200" b="1" dirty="0">
              <a:solidFill>
                <a:schemeClr val="bg2"/>
              </a:solidFill>
              <a:effectLst>
                <a:outerShdw blurRad="38100" dist="38100" dir="2700000" algn="tl">
                  <a:srgbClr val="000000"/>
                </a:outerShdw>
              </a:effectLst>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9779" name="Rectangle 3">
            <a:extLst>
              <a:ext uri="{FF2B5EF4-FFF2-40B4-BE49-F238E27FC236}">
                <a16:creationId xmlns:a16="http://schemas.microsoft.com/office/drawing/2014/main" id="{7267C4C8-20BE-C440-D2C9-DDE4E863673D}"/>
              </a:ext>
            </a:extLst>
          </p:cNvPr>
          <p:cNvSpPr>
            <a:spLocks noGrp="1" noChangeArrowheads="1"/>
          </p:cNvSpPr>
          <p:nvPr>
            <p:ph idx="1"/>
          </p:nvPr>
        </p:nvSpPr>
        <p:spPr>
          <a:xfrm>
            <a:off x="2495550" y="620714"/>
            <a:ext cx="7562850" cy="5400675"/>
          </a:xfrm>
        </p:spPr>
        <p:txBody>
          <a:bodyPr rtlCol="0">
            <a:normAutofit/>
          </a:bodyPr>
          <a:lstStyle/>
          <a:p>
            <a:pPr algn="just" eaLnBrk="1" fontAlgn="auto" hangingPunct="1">
              <a:lnSpc>
                <a:spcPct val="110000"/>
              </a:lnSpc>
              <a:spcAft>
                <a:spcPts val="0"/>
              </a:spcAft>
              <a:buNone/>
              <a:defRPr/>
            </a:pPr>
            <a:r>
              <a:rPr lang="zh-CN" altLang="en-US" sz="3600" dirty="0">
                <a:latin typeface="+mn-ea"/>
              </a:rPr>
              <a:t>（二）账户的基本结构</a:t>
            </a:r>
            <a:endParaRPr lang="zh-CN" altLang="en-US" sz="1600" dirty="0">
              <a:latin typeface="+mn-ea"/>
            </a:endParaRPr>
          </a:p>
          <a:p>
            <a:pPr eaLnBrk="1" fontAlgn="auto" hangingPunct="1">
              <a:lnSpc>
                <a:spcPct val="220000"/>
              </a:lnSpc>
              <a:spcAft>
                <a:spcPts val="0"/>
              </a:spcAft>
              <a:buFont typeface="Wingdings 3" charset="2"/>
              <a:buChar char=""/>
              <a:defRPr/>
            </a:pPr>
            <a:r>
              <a:rPr lang="zh-CN" altLang="en-US" sz="2800" dirty="0">
                <a:latin typeface="+mn-ea"/>
                <a:sym typeface="Wingdings 2" panose="05020102010507070707" pitchFamily="18" charset="2"/>
              </a:rPr>
              <a:t>账户的结构</a:t>
            </a:r>
          </a:p>
          <a:p>
            <a:pPr eaLnBrk="1" fontAlgn="auto" hangingPunct="1">
              <a:spcAft>
                <a:spcPts val="0"/>
              </a:spcAft>
              <a:buNone/>
              <a:defRPr/>
            </a:pPr>
            <a:r>
              <a:rPr lang="zh-CN" altLang="en-US" sz="2800" i="1" dirty="0">
                <a:latin typeface="+mn-ea"/>
                <a:sym typeface="Wingdings 2" panose="05020102010507070707" pitchFamily="18" charset="2"/>
              </a:rPr>
              <a:t>        教学中“</a:t>
            </a:r>
            <a:r>
              <a:rPr lang="en-US" altLang="zh-CN" sz="2800" i="1" dirty="0">
                <a:latin typeface="+mn-ea"/>
                <a:sym typeface="Wingdings 2" panose="05020102010507070707" pitchFamily="18" charset="2"/>
              </a:rPr>
              <a:t>T</a:t>
            </a:r>
            <a:r>
              <a:rPr lang="zh-CN" altLang="en-US" sz="2800" i="1" dirty="0">
                <a:latin typeface="+mn-ea"/>
                <a:sym typeface="Wingdings 2" panose="05020102010507070707" pitchFamily="18" charset="2"/>
              </a:rPr>
              <a:t>”型账户结构</a:t>
            </a:r>
          </a:p>
          <a:p>
            <a:pPr eaLnBrk="1" fontAlgn="auto" hangingPunct="1">
              <a:spcAft>
                <a:spcPts val="0"/>
              </a:spcAft>
              <a:buNone/>
              <a:defRPr/>
            </a:pPr>
            <a:r>
              <a:rPr lang="zh-CN" altLang="en-US" sz="2800" i="1" dirty="0">
                <a:latin typeface="+mn-ea"/>
                <a:sym typeface="Wingdings 2" panose="05020102010507070707" pitchFamily="18" charset="2"/>
              </a:rPr>
              <a:t>        实务中三栏式账户结构</a:t>
            </a:r>
          </a:p>
          <a:p>
            <a:pPr eaLnBrk="1" fontAlgn="auto" hangingPunct="1">
              <a:lnSpc>
                <a:spcPct val="140000"/>
              </a:lnSpc>
              <a:spcAft>
                <a:spcPts val="0"/>
              </a:spcAft>
              <a:buNone/>
              <a:defRPr/>
            </a:pPr>
            <a:endParaRPr lang="zh-CN" altLang="en-US" b="1" i="1" dirty="0">
              <a:solidFill>
                <a:schemeClr val="tx1"/>
              </a:solidFill>
              <a:latin typeface="+mn-ea"/>
              <a:sym typeface="Wingdings 2" panose="05020102010507070707" pitchFamily="18" charset="2"/>
            </a:endParaRPr>
          </a:p>
        </p:txBody>
      </p:sp>
      <p:sp>
        <p:nvSpPr>
          <p:cNvPr id="4" name="Rectangle 2">
            <a:extLst>
              <a:ext uri="{FF2B5EF4-FFF2-40B4-BE49-F238E27FC236}">
                <a16:creationId xmlns:a16="http://schemas.microsoft.com/office/drawing/2014/main" id="{4A49AA8B-D539-336D-3EB1-E4802CFCF3F7}"/>
              </a:ext>
            </a:extLst>
          </p:cNvPr>
          <p:cNvSpPr txBox="1">
            <a:spLocks noChangeArrowheads="1"/>
          </p:cNvSpPr>
          <p:nvPr/>
        </p:nvSpPr>
        <p:spPr bwMode="auto">
          <a:xfrm>
            <a:off x="2501900" y="4005264"/>
            <a:ext cx="66294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47500" lnSpcReduction="20000"/>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defRPr/>
            </a:pPr>
            <a:r>
              <a:rPr lang="zh-CN" altLang="en-US" sz="5900" dirty="0">
                <a:solidFill>
                  <a:schemeClr val="tx1"/>
                </a:solidFill>
                <a:sym typeface="Wingdings 2" panose="05020102010507070707" pitchFamily="18" charset="2"/>
              </a:rPr>
              <a:t>账户中的金额      </a:t>
            </a:r>
            <a:endParaRPr lang="zh-CN" altLang="en-US" sz="5900" i="1" dirty="0">
              <a:solidFill>
                <a:schemeClr val="tx1"/>
              </a:solidFill>
              <a:sym typeface="Wingdings 2" panose="05020102010507070707" pitchFamily="18" charset="2"/>
            </a:endParaRPr>
          </a:p>
          <a:p>
            <a:pPr algn="just" eaLnBrk="1" fontAlgn="auto" hangingPunct="1">
              <a:lnSpc>
                <a:spcPct val="110000"/>
              </a:lnSpc>
              <a:spcAft>
                <a:spcPts val="0"/>
              </a:spcAft>
              <a:buNone/>
              <a:defRPr/>
            </a:pPr>
            <a:r>
              <a:rPr lang="zh-CN" altLang="en-US" sz="5900" i="1" dirty="0">
                <a:solidFill>
                  <a:schemeClr val="tx1"/>
                </a:solidFill>
                <a:sym typeface="Wingdings 2" panose="05020102010507070707" pitchFamily="18" charset="2"/>
              </a:rPr>
              <a:t>              本期发生额</a:t>
            </a:r>
          </a:p>
          <a:p>
            <a:pPr algn="just" eaLnBrk="1" fontAlgn="auto" hangingPunct="1">
              <a:lnSpc>
                <a:spcPct val="110000"/>
              </a:lnSpc>
              <a:spcAft>
                <a:spcPts val="0"/>
              </a:spcAft>
              <a:buNone/>
              <a:defRPr/>
            </a:pPr>
            <a:r>
              <a:rPr lang="zh-CN" altLang="en-US" sz="5900" i="1" dirty="0">
                <a:solidFill>
                  <a:schemeClr val="tx1"/>
                </a:solidFill>
                <a:sym typeface="Wingdings 2" panose="05020102010507070707" pitchFamily="18" charset="2"/>
              </a:rPr>
              <a:t>              余额：期初余额、期末余额</a:t>
            </a:r>
          </a:p>
          <a:p>
            <a:pPr marL="0" indent="0" algn="just" eaLnBrk="1" fontAlgn="auto" hangingPunct="1">
              <a:spcAft>
                <a:spcPts val="0"/>
              </a:spcAft>
              <a:buNone/>
              <a:defRPr/>
            </a:pPr>
            <a:endParaRPr lang="zh-CN" altLang="en-US" sz="6000" dirty="0">
              <a:solidFill>
                <a:schemeClr val="tx1"/>
              </a:solidFill>
              <a:latin typeface="+mn-ea"/>
            </a:endParaRPr>
          </a:p>
          <a:p>
            <a:pPr algn="just" eaLnBrk="1" fontAlgn="auto" hangingPunct="1">
              <a:spcAft>
                <a:spcPts val="0"/>
              </a:spcAft>
              <a:buFont typeface="Wingdings 3" charset="2"/>
              <a:buChar char=""/>
              <a:defRPr/>
            </a:pPr>
            <a:endParaRPr lang="zh-CN" altLang="en-US" sz="3600" b="1" dirty="0">
              <a:solidFill>
                <a:schemeClr val="tx1"/>
              </a:solidFill>
              <a:latin typeface="+mn-ea"/>
            </a:endParaRPr>
          </a:p>
          <a:p>
            <a:pPr algn="just" eaLnBrk="1" fontAlgn="auto" hangingPunct="1">
              <a:lnSpc>
                <a:spcPct val="60000"/>
              </a:lnSpc>
              <a:spcAft>
                <a:spcPts val="0"/>
              </a:spcAft>
              <a:buNone/>
              <a:defRPr/>
            </a:pPr>
            <a:endParaRPr lang="en-US" altLang="zh-CN" sz="1600" b="1" dirty="0">
              <a:solidFill>
                <a:schemeClr val="tx1"/>
              </a:solidFill>
              <a:latin typeface="+mn-ea"/>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C61CCA6-5CD1-6BED-3FAB-EE4399660A3D}"/>
              </a:ext>
            </a:extLst>
          </p:cNvPr>
          <p:cNvSpPr>
            <a:spLocks noGrp="1" noChangeArrowheads="1"/>
          </p:cNvSpPr>
          <p:nvPr>
            <p:ph type="title"/>
          </p:nvPr>
        </p:nvSpPr>
        <p:spPr>
          <a:xfrm>
            <a:off x="2547938" y="549276"/>
            <a:ext cx="6589712" cy="1279525"/>
          </a:xfrm>
        </p:spPr>
        <p:txBody>
          <a:bodyPr/>
          <a:lstStyle/>
          <a:p>
            <a:pPr eaLnBrk="1" hangingPunct="1"/>
            <a:r>
              <a:rPr lang="en-US" altLang="zh-CN" sz="4000" dirty="0">
                <a:solidFill>
                  <a:schemeClr val="tx1"/>
                </a:solidFill>
                <a:latin typeface="微软雅黑" panose="020B0503020204020204" pitchFamily="34" charset="-122"/>
                <a:ea typeface="微软雅黑" panose="020B0503020204020204" pitchFamily="34" charset="-122"/>
              </a:rPr>
              <a:t> </a:t>
            </a:r>
            <a:r>
              <a:rPr lang="zh-CN" altLang="en-US" sz="4000" dirty="0">
                <a:solidFill>
                  <a:schemeClr val="tx1"/>
                </a:solidFill>
                <a:latin typeface="微软雅黑" panose="020B0503020204020204" pitchFamily="34" charset="-122"/>
                <a:ea typeface="微软雅黑" panose="020B0503020204020204" pitchFamily="34" charset="-122"/>
              </a:rPr>
              <a:t>三、复式记账</a:t>
            </a:r>
          </a:p>
        </p:txBody>
      </p:sp>
      <p:sp>
        <p:nvSpPr>
          <p:cNvPr id="462851" name="Rectangle 3">
            <a:extLst>
              <a:ext uri="{FF2B5EF4-FFF2-40B4-BE49-F238E27FC236}">
                <a16:creationId xmlns:a16="http://schemas.microsoft.com/office/drawing/2014/main" id="{2B3482E8-B065-B0AC-9CA1-E86B1C62A1B0}"/>
              </a:ext>
            </a:extLst>
          </p:cNvPr>
          <p:cNvSpPr>
            <a:spLocks noGrp="1" noChangeArrowheads="1"/>
          </p:cNvSpPr>
          <p:nvPr>
            <p:ph idx="1"/>
          </p:nvPr>
        </p:nvSpPr>
        <p:spPr>
          <a:xfrm>
            <a:off x="2344601" y="2193924"/>
            <a:ext cx="7920037" cy="4114800"/>
          </a:xfrm>
        </p:spPr>
        <p:txBody>
          <a:bodyPr rtlCol="0">
            <a:normAutofit/>
          </a:bodyPr>
          <a:lstStyle/>
          <a:p>
            <a:pPr algn="just" eaLnBrk="1" fontAlgn="auto" hangingPunct="1">
              <a:lnSpc>
                <a:spcPct val="110000"/>
              </a:lnSpc>
              <a:spcAft>
                <a:spcPts val="0"/>
              </a:spcAft>
              <a:buNone/>
              <a:defRPr/>
            </a:pPr>
            <a:r>
              <a:rPr lang="zh-CN" altLang="en-US" sz="3600" dirty="0">
                <a:latin typeface="+mn-ea"/>
              </a:rPr>
              <a:t>（一）复式记账的理论依据</a:t>
            </a:r>
          </a:p>
          <a:p>
            <a:pPr algn="just" eaLnBrk="1" fontAlgn="auto" hangingPunct="1">
              <a:lnSpc>
                <a:spcPct val="130000"/>
              </a:lnSpc>
              <a:spcAft>
                <a:spcPts val="0"/>
              </a:spcAft>
              <a:buFont typeface="Wingdings 3" charset="2"/>
              <a:buChar char=""/>
              <a:defRPr/>
            </a:pPr>
            <a:r>
              <a:rPr lang="zh-CN" altLang="en-US" sz="2800" dirty="0">
                <a:latin typeface="+mn-ea"/>
                <a:sym typeface="Wingdings 2" panose="05020102010507070707" pitchFamily="18" charset="2"/>
              </a:rPr>
              <a:t>单式记账法</a:t>
            </a:r>
          </a:p>
          <a:p>
            <a:pPr eaLnBrk="1" fontAlgn="auto" hangingPunct="1">
              <a:lnSpc>
                <a:spcPct val="70000"/>
              </a:lnSpc>
              <a:spcAft>
                <a:spcPts val="0"/>
              </a:spcAft>
              <a:buFont typeface="Wingdings 3" charset="2"/>
              <a:buChar char=""/>
              <a:defRPr/>
            </a:pPr>
            <a:r>
              <a:rPr lang="zh-CN" altLang="en-US" sz="2800" dirty="0">
                <a:latin typeface="+mn-ea"/>
                <a:sym typeface="Wingdings 2" panose="05020102010507070707" pitchFamily="18" charset="2"/>
              </a:rPr>
              <a:t>复式记账法</a:t>
            </a:r>
          </a:p>
          <a:p>
            <a:pPr eaLnBrk="1" fontAlgn="auto" hangingPunct="1">
              <a:lnSpc>
                <a:spcPct val="160000"/>
              </a:lnSpc>
              <a:spcAft>
                <a:spcPts val="0"/>
              </a:spcAft>
              <a:buNone/>
              <a:defRPr/>
            </a:pPr>
            <a:r>
              <a:rPr lang="zh-CN" altLang="en-US" sz="2800" dirty="0">
                <a:latin typeface="+mn-ea"/>
                <a:sym typeface="Wingdings 2" panose="05020102010507070707" pitchFamily="18" charset="2"/>
              </a:rPr>
              <a:t>      </a:t>
            </a:r>
            <a:r>
              <a:rPr lang="zh-CN" altLang="en-US" sz="2800" b="1" dirty="0">
                <a:latin typeface="微软雅黑" panose="020B0503020204020204" pitchFamily="34" charset="-122"/>
                <a:ea typeface="微软雅黑" panose="020B0503020204020204" pitchFamily="34" charset="-122"/>
                <a:sym typeface="Wingdings 2" panose="05020102010507070707" pitchFamily="18" charset="2"/>
              </a:rPr>
              <a:t>资产  </a:t>
            </a:r>
            <a:r>
              <a:rPr lang="en-US" altLang="zh-CN" sz="2800" b="1"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2800" b="1" dirty="0">
                <a:latin typeface="微软雅黑" panose="020B0503020204020204" pitchFamily="34" charset="-122"/>
                <a:ea typeface="微软雅黑" panose="020B0503020204020204" pitchFamily="34" charset="-122"/>
                <a:sym typeface="Wingdings 2" panose="05020102010507070707" pitchFamily="18" charset="2"/>
              </a:rPr>
              <a:t>负债  </a:t>
            </a:r>
            <a:r>
              <a:rPr lang="en-US" altLang="zh-CN" sz="2800" b="1"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2800" b="1" dirty="0">
                <a:latin typeface="微软雅黑" panose="020B0503020204020204" pitchFamily="34" charset="-122"/>
                <a:ea typeface="微软雅黑" panose="020B0503020204020204" pitchFamily="34" charset="-122"/>
                <a:sym typeface="Wingdings 2" panose="05020102010507070707" pitchFamily="18" charset="2"/>
              </a:rPr>
              <a:t>所有者权益</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828F8B9-8570-C393-AE4C-2E346A9625BC}"/>
              </a:ext>
            </a:extLst>
          </p:cNvPr>
          <p:cNvSpPr/>
          <p:nvPr/>
        </p:nvSpPr>
        <p:spPr>
          <a:xfrm>
            <a:off x="596348" y="2420941"/>
            <a:ext cx="10575235" cy="1446550"/>
          </a:xfrm>
          <a:prstGeom prst="rect">
            <a:avLst/>
          </a:prstGeom>
        </p:spPr>
        <p:txBody>
          <a:bodyPr wrap="square">
            <a:spAutoFit/>
          </a:bodyPr>
          <a:lstStyle/>
          <a:p>
            <a:pPr algn="ctr" eaLnBrk="0" fontAlgn="base" hangingPunct="0">
              <a:spcBef>
                <a:spcPct val="0"/>
              </a:spcBef>
              <a:spcAft>
                <a:spcPct val="0"/>
              </a:spcAft>
              <a:defRPr/>
            </a:pPr>
            <a:r>
              <a:rPr lang="zh-CN" altLang="en-US" sz="4400" b="1" dirty="0">
                <a:solidFill>
                  <a:srgbClr val="000000"/>
                </a:solidFill>
                <a:latin typeface="幼圆" panose="02010509060101010101" pitchFamily="49" charset="-122"/>
                <a:ea typeface="宋体"/>
              </a:rPr>
              <a:t>  </a:t>
            </a:r>
            <a:endParaRPr lang="en-US" altLang="zh-CN" sz="4400" b="1" dirty="0">
              <a:solidFill>
                <a:srgbClr val="000000"/>
              </a:solidFill>
              <a:latin typeface="幼圆" panose="02010509060101010101" pitchFamily="49" charset="-122"/>
              <a:ea typeface="宋体"/>
            </a:endParaRPr>
          </a:p>
          <a:p>
            <a:pPr algn="ctr" eaLnBrk="0" fontAlgn="base" hangingPunct="0">
              <a:spcBef>
                <a:spcPct val="0"/>
              </a:spcBef>
              <a:spcAft>
                <a:spcPct val="0"/>
              </a:spcAft>
              <a:defRPr/>
            </a:pPr>
            <a:r>
              <a:rPr lang="en-US" altLang="zh-CN" sz="4400" b="1" dirty="0">
                <a:solidFill>
                  <a:srgbClr val="000000"/>
                </a:solidFill>
                <a:latin typeface="幼圆" panose="02010509060101010101" pitchFamily="49" charset="-122"/>
                <a:ea typeface="宋体"/>
              </a:rPr>
              <a:t>2.2.4 </a:t>
            </a:r>
            <a:r>
              <a:rPr lang="zh-CN" altLang="en-US" sz="4400" b="1" dirty="0">
                <a:solidFill>
                  <a:srgbClr val="000000"/>
                </a:solidFill>
                <a:latin typeface="幼圆" panose="02010509060101010101" pitchFamily="49" charset="-122"/>
                <a:ea typeface="宋体"/>
              </a:rPr>
              <a:t>借贷记账法、会计分录及试算平衡</a:t>
            </a:r>
            <a:endParaRPr lang="zh-CN" altLang="en-US" sz="2400" dirty="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95989278"/>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1026">
            <a:extLst>
              <a:ext uri="{FF2B5EF4-FFF2-40B4-BE49-F238E27FC236}">
                <a16:creationId xmlns:a16="http://schemas.microsoft.com/office/drawing/2014/main" id="{4FC56722-62F3-E99C-F87D-6B44096D851C}"/>
              </a:ext>
            </a:extLst>
          </p:cNvPr>
          <p:cNvSpPr>
            <a:spLocks noGrp="1" noChangeArrowheads="1"/>
          </p:cNvSpPr>
          <p:nvPr>
            <p:ph idx="1"/>
          </p:nvPr>
        </p:nvSpPr>
        <p:spPr>
          <a:xfrm>
            <a:off x="2424113" y="692150"/>
            <a:ext cx="7772400" cy="4114800"/>
          </a:xfrm>
        </p:spPr>
        <p:txBody>
          <a:bodyPr rtlCol="0">
            <a:normAutofit/>
          </a:bodyPr>
          <a:lstStyle/>
          <a:p>
            <a:pPr algn="just" eaLnBrk="1" fontAlgn="auto" hangingPunct="1">
              <a:lnSpc>
                <a:spcPct val="110000"/>
              </a:lnSpc>
              <a:spcAft>
                <a:spcPts val="0"/>
              </a:spcAft>
              <a:buNone/>
              <a:defRPr/>
            </a:pPr>
            <a:r>
              <a:rPr lang="zh-CN" altLang="en-US" sz="4000" b="1" dirty="0">
                <a:latin typeface="微软雅黑" panose="020B0503020204020204" pitchFamily="34" charset="-122"/>
                <a:ea typeface="微软雅黑" panose="020B0503020204020204" pitchFamily="34" charset="-122"/>
                <a:cs typeface="+mj-cs"/>
              </a:rPr>
              <a:t>一 、借贷记账法</a:t>
            </a:r>
          </a:p>
          <a:p>
            <a:pPr eaLnBrk="1" fontAlgn="auto" hangingPunct="1">
              <a:lnSpc>
                <a:spcPct val="320000"/>
              </a:lnSpc>
              <a:spcAft>
                <a:spcPts val="0"/>
              </a:spcAft>
              <a:buFont typeface="Wingdings 3" charset="2"/>
              <a:buChar char=""/>
              <a:defRPr/>
            </a:pPr>
            <a:r>
              <a:rPr lang="zh-CN" altLang="en-US" sz="2800" dirty="0">
                <a:latin typeface="+mn-ea"/>
                <a:sym typeface="Wingdings 2" panose="05020102010507070707" pitchFamily="18" charset="2"/>
              </a:rPr>
              <a:t> 记账符号：“</a:t>
            </a:r>
            <a:r>
              <a:rPr lang="zh-CN" altLang="en-US" sz="2800" b="1" dirty="0">
                <a:solidFill>
                  <a:srgbClr val="FF0000"/>
                </a:solidFill>
                <a:latin typeface="+mn-ea"/>
                <a:sym typeface="Wingdings 2" panose="05020102010507070707" pitchFamily="18" charset="2"/>
              </a:rPr>
              <a:t>借</a:t>
            </a:r>
            <a:r>
              <a:rPr lang="zh-CN" altLang="en-US" sz="2800" dirty="0">
                <a:latin typeface="+mn-ea"/>
                <a:sym typeface="Wingdings 2" panose="05020102010507070707" pitchFamily="18" charset="2"/>
              </a:rPr>
              <a:t>”、“</a:t>
            </a:r>
            <a:r>
              <a:rPr lang="zh-CN" altLang="en-US" sz="2800" b="1" dirty="0">
                <a:solidFill>
                  <a:srgbClr val="FF0000"/>
                </a:solidFill>
                <a:latin typeface="+mn-ea"/>
                <a:sym typeface="Wingdings 2" panose="05020102010507070707" pitchFamily="18" charset="2"/>
              </a:rPr>
              <a:t>贷</a:t>
            </a:r>
            <a:r>
              <a:rPr lang="zh-CN" altLang="en-US" sz="2800" dirty="0">
                <a:latin typeface="+mn-ea"/>
                <a:sym typeface="Wingdings 2" panose="05020102010507070707" pitchFamily="18" charset="2"/>
              </a:rPr>
              <a:t>”</a:t>
            </a:r>
          </a:p>
          <a:p>
            <a:pPr eaLnBrk="1" fontAlgn="auto" hangingPunct="1">
              <a:lnSpc>
                <a:spcPct val="160000"/>
              </a:lnSpc>
              <a:spcAft>
                <a:spcPts val="0"/>
              </a:spcAft>
              <a:buFont typeface="Wingdings 3" charset="2"/>
              <a:buChar char=""/>
              <a:defRPr/>
            </a:pPr>
            <a:r>
              <a:rPr lang="zh-CN" altLang="en-US" sz="2800" dirty="0">
                <a:latin typeface="+mn-ea"/>
                <a:sym typeface="Wingdings 2" panose="05020102010507070707" pitchFamily="18" charset="2"/>
              </a:rPr>
              <a:t> 账户结构：</a:t>
            </a:r>
            <a:endParaRPr lang="en-US" altLang="zh-CN" sz="2800" dirty="0">
              <a:latin typeface="+mn-ea"/>
              <a:sym typeface="Wingdings 2" panose="05020102010507070707" pitchFamily="18" charset="2"/>
            </a:endParaRPr>
          </a:p>
        </p:txBody>
      </p:sp>
    </p:spTree>
    <p:extLst>
      <p:ext uri="{BB962C8B-B14F-4D97-AF65-F5344CB8AC3E}">
        <p14:creationId xmlns:p14="http://schemas.microsoft.com/office/powerpoint/2010/main" val="9436081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1026">
            <a:extLst>
              <a:ext uri="{FF2B5EF4-FFF2-40B4-BE49-F238E27FC236}">
                <a16:creationId xmlns:a16="http://schemas.microsoft.com/office/drawing/2014/main" id="{A1097A4A-0458-3951-9A36-730B50CE1D10}"/>
              </a:ext>
            </a:extLst>
          </p:cNvPr>
          <p:cNvSpPr>
            <a:spLocks noGrp="1" noChangeArrowheads="1"/>
          </p:cNvSpPr>
          <p:nvPr>
            <p:ph idx="1"/>
          </p:nvPr>
        </p:nvSpPr>
        <p:spPr>
          <a:xfrm>
            <a:off x="4800600" y="1339850"/>
            <a:ext cx="2808288" cy="719138"/>
          </a:xfrm>
        </p:spPr>
        <p:txBody>
          <a:bodyPr rtlCol="0">
            <a:normAutofit/>
          </a:bodyPr>
          <a:lstStyle/>
          <a:p>
            <a:pPr algn="just" eaLnBrk="1" fontAlgn="auto" hangingPunct="1">
              <a:lnSpc>
                <a:spcPct val="110000"/>
              </a:lnSpc>
              <a:spcAft>
                <a:spcPts val="0"/>
              </a:spcAft>
              <a:buNone/>
              <a:defRPr/>
            </a:pPr>
            <a:r>
              <a:rPr lang="zh-CN" altLang="en-US" sz="2800" dirty="0">
                <a:latin typeface="+mn-ea"/>
              </a:rPr>
              <a:t>资产类账户</a:t>
            </a:r>
          </a:p>
          <a:p>
            <a:pPr eaLnBrk="1" fontAlgn="auto" hangingPunct="1">
              <a:lnSpc>
                <a:spcPct val="130000"/>
              </a:lnSpc>
              <a:spcAft>
                <a:spcPts val="0"/>
              </a:spcAft>
              <a:buNone/>
              <a:defRPr/>
            </a:pPr>
            <a:endParaRPr lang="zh-CN" altLang="en-US" b="1" dirty="0">
              <a:solidFill>
                <a:schemeClr val="tx1"/>
              </a:solidFill>
              <a:latin typeface="+mn-ea"/>
              <a:sym typeface="Wingdings 2" panose="05020102010507070707" pitchFamily="18" charset="2"/>
            </a:endParaRPr>
          </a:p>
        </p:txBody>
      </p:sp>
      <p:cxnSp>
        <p:nvCxnSpPr>
          <p:cNvPr id="3" name="直接连接符 2">
            <a:extLst>
              <a:ext uri="{FF2B5EF4-FFF2-40B4-BE49-F238E27FC236}">
                <a16:creationId xmlns:a16="http://schemas.microsoft.com/office/drawing/2014/main" id="{513011B4-4C20-487C-5C42-D689181C3566}"/>
              </a:ext>
            </a:extLst>
          </p:cNvPr>
          <p:cNvCxnSpPr/>
          <p:nvPr/>
        </p:nvCxnSpPr>
        <p:spPr>
          <a:xfrm>
            <a:off x="2855914" y="1844675"/>
            <a:ext cx="58324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1026">
            <a:extLst>
              <a:ext uri="{FF2B5EF4-FFF2-40B4-BE49-F238E27FC236}">
                <a16:creationId xmlns:a16="http://schemas.microsoft.com/office/drawing/2014/main" id="{8EE6D037-A201-70A3-5279-ADBD5A1F6CAD}"/>
              </a:ext>
            </a:extLst>
          </p:cNvPr>
          <p:cNvSpPr txBox="1">
            <a:spLocks noChangeArrowheads="1"/>
          </p:cNvSpPr>
          <p:nvPr/>
        </p:nvSpPr>
        <p:spPr bwMode="auto">
          <a:xfrm>
            <a:off x="2855914" y="1341439"/>
            <a:ext cx="9366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800" dirty="0">
                <a:solidFill>
                  <a:schemeClr val="tx1"/>
                </a:solidFill>
                <a:latin typeface="+mn-ea"/>
              </a:rPr>
              <a:t>借方</a:t>
            </a:r>
          </a:p>
          <a:p>
            <a:pPr eaLnBrk="1" fontAlgn="auto" hangingPunct="1">
              <a:lnSpc>
                <a:spcPct val="130000"/>
              </a:lnSpc>
              <a:spcAft>
                <a:spcPts val="0"/>
              </a:spcAft>
              <a:buNone/>
              <a:defRPr/>
            </a:pPr>
            <a:endParaRPr lang="zh-CN" altLang="en-US" b="1" dirty="0">
              <a:solidFill>
                <a:schemeClr val="tx1"/>
              </a:solidFill>
              <a:latin typeface="+mn-ea"/>
              <a:sym typeface="Wingdings 2" panose="05020102010507070707" pitchFamily="18" charset="2"/>
            </a:endParaRPr>
          </a:p>
        </p:txBody>
      </p:sp>
      <p:sp>
        <p:nvSpPr>
          <p:cNvPr id="7" name="Rectangle 1026">
            <a:extLst>
              <a:ext uri="{FF2B5EF4-FFF2-40B4-BE49-F238E27FC236}">
                <a16:creationId xmlns:a16="http://schemas.microsoft.com/office/drawing/2014/main" id="{E2DCE956-6E46-6F1E-09D7-3741F1F988B9}"/>
              </a:ext>
            </a:extLst>
          </p:cNvPr>
          <p:cNvSpPr txBox="1">
            <a:spLocks noChangeArrowheads="1"/>
          </p:cNvSpPr>
          <p:nvPr/>
        </p:nvSpPr>
        <p:spPr bwMode="auto">
          <a:xfrm>
            <a:off x="7827964" y="1341439"/>
            <a:ext cx="9366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800" dirty="0">
                <a:solidFill>
                  <a:schemeClr val="tx1"/>
                </a:solidFill>
                <a:latin typeface="+mn-ea"/>
              </a:rPr>
              <a:t>贷方</a:t>
            </a:r>
          </a:p>
          <a:p>
            <a:pPr eaLnBrk="1" fontAlgn="auto" hangingPunct="1">
              <a:lnSpc>
                <a:spcPct val="130000"/>
              </a:lnSpc>
              <a:spcAft>
                <a:spcPts val="0"/>
              </a:spcAft>
              <a:buNone/>
              <a:defRPr/>
            </a:pPr>
            <a:endParaRPr lang="zh-CN" altLang="en-US" b="1" dirty="0">
              <a:solidFill>
                <a:schemeClr val="tx1"/>
              </a:solidFill>
              <a:latin typeface="+mn-ea"/>
              <a:sym typeface="Wingdings 2" panose="05020102010507070707" pitchFamily="18" charset="2"/>
            </a:endParaRPr>
          </a:p>
        </p:txBody>
      </p:sp>
      <p:sp>
        <p:nvSpPr>
          <p:cNvPr id="8" name="Rectangle 1026">
            <a:extLst>
              <a:ext uri="{FF2B5EF4-FFF2-40B4-BE49-F238E27FC236}">
                <a16:creationId xmlns:a16="http://schemas.microsoft.com/office/drawing/2014/main" id="{15B85291-0532-19E6-65B2-EA88230009A3}"/>
              </a:ext>
            </a:extLst>
          </p:cNvPr>
          <p:cNvSpPr txBox="1">
            <a:spLocks noChangeArrowheads="1"/>
          </p:cNvSpPr>
          <p:nvPr/>
        </p:nvSpPr>
        <p:spPr bwMode="auto">
          <a:xfrm>
            <a:off x="2774950" y="2058988"/>
            <a:ext cx="180498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400" dirty="0">
                <a:solidFill>
                  <a:schemeClr val="tx1"/>
                </a:solidFill>
                <a:latin typeface="+mn-ea"/>
              </a:rPr>
              <a:t>期初余额</a:t>
            </a:r>
            <a:endParaRPr lang="en-US" altLang="zh-CN" sz="2400" dirty="0">
              <a:solidFill>
                <a:schemeClr val="tx1"/>
              </a:solidFill>
              <a:latin typeface="+mn-ea"/>
            </a:endParaRPr>
          </a:p>
          <a:p>
            <a:pPr algn="just" eaLnBrk="1" fontAlgn="auto" hangingPunct="1">
              <a:lnSpc>
                <a:spcPct val="110000"/>
              </a:lnSpc>
              <a:spcAft>
                <a:spcPts val="0"/>
              </a:spcAft>
              <a:buNone/>
              <a:defRPr/>
            </a:pPr>
            <a:r>
              <a:rPr lang="zh-CN" altLang="en-US" sz="2400" dirty="0">
                <a:solidFill>
                  <a:schemeClr val="tx1"/>
                </a:solidFill>
                <a:latin typeface="+mn-ea"/>
              </a:rPr>
              <a:t>本期增加额</a:t>
            </a:r>
          </a:p>
        </p:txBody>
      </p:sp>
      <p:sp>
        <p:nvSpPr>
          <p:cNvPr id="9" name="Rectangle 1026">
            <a:extLst>
              <a:ext uri="{FF2B5EF4-FFF2-40B4-BE49-F238E27FC236}">
                <a16:creationId xmlns:a16="http://schemas.microsoft.com/office/drawing/2014/main" id="{DF9AE7CC-C8E0-2317-7B50-F64EF57ED911}"/>
              </a:ext>
            </a:extLst>
          </p:cNvPr>
          <p:cNvSpPr txBox="1">
            <a:spLocks noChangeArrowheads="1"/>
          </p:cNvSpPr>
          <p:nvPr/>
        </p:nvSpPr>
        <p:spPr bwMode="auto">
          <a:xfrm>
            <a:off x="6405564" y="2058988"/>
            <a:ext cx="1804987"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endParaRPr lang="en-US" altLang="zh-CN" sz="2400" dirty="0">
              <a:solidFill>
                <a:schemeClr val="tx1"/>
              </a:solidFill>
              <a:latin typeface="+mn-ea"/>
            </a:endParaRPr>
          </a:p>
          <a:p>
            <a:pPr algn="just" eaLnBrk="1" fontAlgn="auto" hangingPunct="1">
              <a:lnSpc>
                <a:spcPct val="110000"/>
              </a:lnSpc>
              <a:spcAft>
                <a:spcPts val="0"/>
              </a:spcAft>
              <a:buNone/>
              <a:defRPr/>
            </a:pPr>
            <a:r>
              <a:rPr lang="zh-CN" altLang="en-US" sz="2400" dirty="0">
                <a:solidFill>
                  <a:schemeClr val="tx1"/>
                </a:solidFill>
                <a:latin typeface="+mn-ea"/>
              </a:rPr>
              <a:t>本期减少额</a:t>
            </a:r>
          </a:p>
        </p:txBody>
      </p:sp>
      <p:cxnSp>
        <p:nvCxnSpPr>
          <p:cNvPr id="10" name="直接连接符 9">
            <a:extLst>
              <a:ext uri="{FF2B5EF4-FFF2-40B4-BE49-F238E27FC236}">
                <a16:creationId xmlns:a16="http://schemas.microsoft.com/office/drawing/2014/main" id="{D45C744C-D3C7-2515-7AC0-8F3991E529A7}"/>
              </a:ext>
            </a:extLst>
          </p:cNvPr>
          <p:cNvCxnSpPr/>
          <p:nvPr/>
        </p:nvCxnSpPr>
        <p:spPr>
          <a:xfrm>
            <a:off x="2855914" y="3284538"/>
            <a:ext cx="58324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C0BCBBE-E577-964D-C987-66E856851E33}"/>
              </a:ext>
            </a:extLst>
          </p:cNvPr>
          <p:cNvCxnSpPr/>
          <p:nvPr/>
        </p:nvCxnSpPr>
        <p:spPr>
          <a:xfrm flipH="1">
            <a:off x="5768975" y="1844675"/>
            <a:ext cx="7938" cy="3168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026">
            <a:extLst>
              <a:ext uri="{FF2B5EF4-FFF2-40B4-BE49-F238E27FC236}">
                <a16:creationId xmlns:a16="http://schemas.microsoft.com/office/drawing/2014/main" id="{6893C2EE-0D59-4E79-4654-9BD220A15A95}"/>
              </a:ext>
            </a:extLst>
          </p:cNvPr>
          <p:cNvSpPr txBox="1">
            <a:spLocks noChangeArrowheads="1"/>
          </p:cNvSpPr>
          <p:nvPr/>
        </p:nvSpPr>
        <p:spPr bwMode="auto">
          <a:xfrm>
            <a:off x="2774950" y="3787775"/>
            <a:ext cx="24574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400" dirty="0">
                <a:solidFill>
                  <a:schemeClr val="tx1"/>
                </a:solidFill>
                <a:latin typeface="+mn-ea"/>
              </a:rPr>
              <a:t>本期借方发生额</a:t>
            </a:r>
            <a:endParaRPr lang="en-US" altLang="zh-CN" sz="2400" dirty="0">
              <a:solidFill>
                <a:schemeClr val="tx1"/>
              </a:solidFill>
              <a:latin typeface="+mn-ea"/>
            </a:endParaRPr>
          </a:p>
          <a:p>
            <a:pPr algn="just" eaLnBrk="1" fontAlgn="auto" hangingPunct="1">
              <a:lnSpc>
                <a:spcPct val="110000"/>
              </a:lnSpc>
              <a:spcAft>
                <a:spcPts val="0"/>
              </a:spcAft>
              <a:buNone/>
              <a:defRPr/>
            </a:pPr>
            <a:r>
              <a:rPr lang="zh-CN" altLang="en-US" sz="2400" dirty="0">
                <a:solidFill>
                  <a:schemeClr val="tx1"/>
                </a:solidFill>
                <a:latin typeface="+mn-ea"/>
              </a:rPr>
              <a:t>期末余额</a:t>
            </a:r>
          </a:p>
        </p:txBody>
      </p:sp>
      <p:sp>
        <p:nvSpPr>
          <p:cNvPr id="14" name="Rectangle 1026">
            <a:extLst>
              <a:ext uri="{FF2B5EF4-FFF2-40B4-BE49-F238E27FC236}">
                <a16:creationId xmlns:a16="http://schemas.microsoft.com/office/drawing/2014/main" id="{70AA422D-A635-7E38-8050-25AF5B22C4A2}"/>
              </a:ext>
            </a:extLst>
          </p:cNvPr>
          <p:cNvSpPr txBox="1">
            <a:spLocks noChangeArrowheads="1"/>
          </p:cNvSpPr>
          <p:nvPr/>
        </p:nvSpPr>
        <p:spPr bwMode="auto">
          <a:xfrm>
            <a:off x="6421438" y="3784600"/>
            <a:ext cx="245586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400" dirty="0">
                <a:solidFill>
                  <a:schemeClr val="tx1"/>
                </a:solidFill>
                <a:latin typeface="+mn-ea"/>
              </a:rPr>
              <a:t>本期贷方发生额</a:t>
            </a:r>
            <a:endParaRPr lang="en-US" altLang="zh-CN" sz="2400" dirty="0">
              <a:solidFill>
                <a:schemeClr val="tx1"/>
              </a:solidFill>
              <a:latin typeface="+mn-ea"/>
            </a:endParaRPr>
          </a:p>
          <a:p>
            <a:pPr algn="just" eaLnBrk="1" fontAlgn="auto" hangingPunct="1">
              <a:lnSpc>
                <a:spcPct val="110000"/>
              </a:lnSpc>
              <a:spcAft>
                <a:spcPts val="0"/>
              </a:spcAft>
              <a:buNone/>
              <a:defRPr/>
            </a:pPr>
            <a:endParaRPr lang="zh-CN" altLang="en-US" sz="2400" dirty="0">
              <a:solidFill>
                <a:schemeClr val="tx1"/>
              </a:solidFill>
              <a:latin typeface="+mn-ea"/>
            </a:endParaRPr>
          </a:p>
        </p:txBody>
      </p:sp>
    </p:spTree>
    <p:extLst>
      <p:ext uri="{BB962C8B-B14F-4D97-AF65-F5344CB8AC3E}">
        <p14:creationId xmlns:p14="http://schemas.microsoft.com/office/powerpoint/2010/main" val="20425086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1026">
            <a:extLst>
              <a:ext uri="{FF2B5EF4-FFF2-40B4-BE49-F238E27FC236}">
                <a16:creationId xmlns:a16="http://schemas.microsoft.com/office/drawing/2014/main" id="{6C90AAC8-E272-33CA-86A4-C8D0B7E4C303}"/>
              </a:ext>
            </a:extLst>
          </p:cNvPr>
          <p:cNvSpPr>
            <a:spLocks noGrp="1" noChangeArrowheads="1"/>
          </p:cNvSpPr>
          <p:nvPr>
            <p:ph idx="1"/>
          </p:nvPr>
        </p:nvSpPr>
        <p:spPr>
          <a:xfrm>
            <a:off x="4800600" y="1339850"/>
            <a:ext cx="2808288" cy="719138"/>
          </a:xfrm>
        </p:spPr>
        <p:txBody>
          <a:bodyPr rtlCol="0">
            <a:normAutofit/>
          </a:bodyPr>
          <a:lstStyle/>
          <a:p>
            <a:pPr algn="just" eaLnBrk="1" fontAlgn="auto" hangingPunct="1">
              <a:lnSpc>
                <a:spcPct val="110000"/>
              </a:lnSpc>
              <a:spcAft>
                <a:spcPts val="0"/>
              </a:spcAft>
              <a:buNone/>
              <a:defRPr/>
            </a:pPr>
            <a:r>
              <a:rPr lang="zh-CN" altLang="en-US" sz="2800" dirty="0">
                <a:latin typeface="+mn-ea"/>
              </a:rPr>
              <a:t>负债类账户</a:t>
            </a:r>
          </a:p>
          <a:p>
            <a:pPr eaLnBrk="1" fontAlgn="auto" hangingPunct="1">
              <a:lnSpc>
                <a:spcPct val="130000"/>
              </a:lnSpc>
              <a:spcAft>
                <a:spcPts val="0"/>
              </a:spcAft>
              <a:buNone/>
              <a:defRPr/>
            </a:pPr>
            <a:endParaRPr lang="zh-CN" altLang="en-US" b="1" dirty="0">
              <a:solidFill>
                <a:schemeClr val="tx1"/>
              </a:solidFill>
              <a:latin typeface="+mn-ea"/>
              <a:sym typeface="Wingdings 2" panose="05020102010507070707" pitchFamily="18" charset="2"/>
            </a:endParaRPr>
          </a:p>
        </p:txBody>
      </p:sp>
      <p:cxnSp>
        <p:nvCxnSpPr>
          <p:cNvPr id="3" name="直接连接符 2">
            <a:extLst>
              <a:ext uri="{FF2B5EF4-FFF2-40B4-BE49-F238E27FC236}">
                <a16:creationId xmlns:a16="http://schemas.microsoft.com/office/drawing/2014/main" id="{7CA22CA4-FF7F-408C-2E63-DDE1A4633D60}"/>
              </a:ext>
            </a:extLst>
          </p:cNvPr>
          <p:cNvCxnSpPr/>
          <p:nvPr/>
        </p:nvCxnSpPr>
        <p:spPr>
          <a:xfrm>
            <a:off x="2855914" y="1844675"/>
            <a:ext cx="58324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1026">
            <a:extLst>
              <a:ext uri="{FF2B5EF4-FFF2-40B4-BE49-F238E27FC236}">
                <a16:creationId xmlns:a16="http://schemas.microsoft.com/office/drawing/2014/main" id="{C54BDB29-F802-7E5D-1AFD-91BA0B8D5B18}"/>
              </a:ext>
            </a:extLst>
          </p:cNvPr>
          <p:cNvSpPr txBox="1">
            <a:spLocks noChangeArrowheads="1"/>
          </p:cNvSpPr>
          <p:nvPr/>
        </p:nvSpPr>
        <p:spPr bwMode="auto">
          <a:xfrm>
            <a:off x="2855914" y="1341439"/>
            <a:ext cx="9366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800" dirty="0">
                <a:solidFill>
                  <a:schemeClr val="tx1"/>
                </a:solidFill>
                <a:latin typeface="+mn-ea"/>
              </a:rPr>
              <a:t>借方</a:t>
            </a:r>
          </a:p>
          <a:p>
            <a:pPr eaLnBrk="1" fontAlgn="auto" hangingPunct="1">
              <a:lnSpc>
                <a:spcPct val="130000"/>
              </a:lnSpc>
              <a:spcAft>
                <a:spcPts val="0"/>
              </a:spcAft>
              <a:buNone/>
              <a:defRPr/>
            </a:pPr>
            <a:endParaRPr lang="zh-CN" altLang="en-US" b="1" dirty="0">
              <a:solidFill>
                <a:schemeClr val="tx1"/>
              </a:solidFill>
              <a:latin typeface="+mn-ea"/>
              <a:sym typeface="Wingdings 2" panose="05020102010507070707" pitchFamily="18" charset="2"/>
            </a:endParaRPr>
          </a:p>
        </p:txBody>
      </p:sp>
      <p:sp>
        <p:nvSpPr>
          <p:cNvPr id="7" name="Rectangle 1026">
            <a:extLst>
              <a:ext uri="{FF2B5EF4-FFF2-40B4-BE49-F238E27FC236}">
                <a16:creationId xmlns:a16="http://schemas.microsoft.com/office/drawing/2014/main" id="{41F6D27B-CCB5-23EF-62D2-EABF2CD77F79}"/>
              </a:ext>
            </a:extLst>
          </p:cNvPr>
          <p:cNvSpPr txBox="1">
            <a:spLocks noChangeArrowheads="1"/>
          </p:cNvSpPr>
          <p:nvPr/>
        </p:nvSpPr>
        <p:spPr bwMode="auto">
          <a:xfrm>
            <a:off x="7827964" y="1341439"/>
            <a:ext cx="9366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800" dirty="0">
                <a:solidFill>
                  <a:schemeClr val="tx1"/>
                </a:solidFill>
                <a:latin typeface="+mn-ea"/>
              </a:rPr>
              <a:t>贷方</a:t>
            </a:r>
          </a:p>
          <a:p>
            <a:pPr eaLnBrk="1" fontAlgn="auto" hangingPunct="1">
              <a:lnSpc>
                <a:spcPct val="130000"/>
              </a:lnSpc>
              <a:spcAft>
                <a:spcPts val="0"/>
              </a:spcAft>
              <a:buNone/>
              <a:defRPr/>
            </a:pPr>
            <a:endParaRPr lang="zh-CN" altLang="en-US" b="1" dirty="0">
              <a:solidFill>
                <a:schemeClr val="tx1"/>
              </a:solidFill>
              <a:latin typeface="+mn-ea"/>
              <a:sym typeface="Wingdings 2" panose="05020102010507070707" pitchFamily="18" charset="2"/>
            </a:endParaRPr>
          </a:p>
        </p:txBody>
      </p:sp>
      <p:sp>
        <p:nvSpPr>
          <p:cNvPr id="8" name="Rectangle 1026">
            <a:extLst>
              <a:ext uri="{FF2B5EF4-FFF2-40B4-BE49-F238E27FC236}">
                <a16:creationId xmlns:a16="http://schemas.microsoft.com/office/drawing/2014/main" id="{3C0621F3-796C-3F51-A8AC-AC7DBA4F93FC}"/>
              </a:ext>
            </a:extLst>
          </p:cNvPr>
          <p:cNvSpPr txBox="1">
            <a:spLocks noChangeArrowheads="1"/>
          </p:cNvSpPr>
          <p:nvPr/>
        </p:nvSpPr>
        <p:spPr bwMode="auto">
          <a:xfrm>
            <a:off x="2774950" y="2058988"/>
            <a:ext cx="180498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endParaRPr lang="en-US" altLang="zh-CN" sz="2400" dirty="0">
              <a:solidFill>
                <a:schemeClr val="tx1"/>
              </a:solidFill>
              <a:latin typeface="+mn-ea"/>
            </a:endParaRPr>
          </a:p>
          <a:p>
            <a:pPr algn="just" eaLnBrk="1" fontAlgn="auto" hangingPunct="1">
              <a:lnSpc>
                <a:spcPct val="110000"/>
              </a:lnSpc>
              <a:spcAft>
                <a:spcPts val="0"/>
              </a:spcAft>
              <a:buNone/>
              <a:defRPr/>
            </a:pPr>
            <a:r>
              <a:rPr lang="zh-CN" altLang="en-US" sz="2400" dirty="0">
                <a:solidFill>
                  <a:schemeClr val="tx1"/>
                </a:solidFill>
                <a:latin typeface="+mn-ea"/>
              </a:rPr>
              <a:t>本期减少额</a:t>
            </a:r>
          </a:p>
        </p:txBody>
      </p:sp>
      <p:sp>
        <p:nvSpPr>
          <p:cNvPr id="9" name="Rectangle 1026">
            <a:extLst>
              <a:ext uri="{FF2B5EF4-FFF2-40B4-BE49-F238E27FC236}">
                <a16:creationId xmlns:a16="http://schemas.microsoft.com/office/drawing/2014/main" id="{D0431720-025F-697A-F5D0-2662F59FDC1A}"/>
              </a:ext>
            </a:extLst>
          </p:cNvPr>
          <p:cNvSpPr txBox="1">
            <a:spLocks noChangeArrowheads="1"/>
          </p:cNvSpPr>
          <p:nvPr/>
        </p:nvSpPr>
        <p:spPr bwMode="auto">
          <a:xfrm>
            <a:off x="6405564" y="2058988"/>
            <a:ext cx="1804987"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400" dirty="0">
                <a:solidFill>
                  <a:schemeClr val="tx1"/>
                </a:solidFill>
                <a:latin typeface="+mn-ea"/>
              </a:rPr>
              <a:t>期初余额</a:t>
            </a:r>
            <a:endParaRPr lang="en-US" altLang="zh-CN" sz="2400" dirty="0">
              <a:solidFill>
                <a:schemeClr val="tx1"/>
              </a:solidFill>
              <a:latin typeface="+mn-ea"/>
            </a:endParaRPr>
          </a:p>
          <a:p>
            <a:pPr algn="just" eaLnBrk="1" fontAlgn="auto" hangingPunct="1">
              <a:lnSpc>
                <a:spcPct val="110000"/>
              </a:lnSpc>
              <a:spcAft>
                <a:spcPts val="0"/>
              </a:spcAft>
              <a:buNone/>
              <a:defRPr/>
            </a:pPr>
            <a:r>
              <a:rPr lang="zh-CN" altLang="en-US" sz="2400" dirty="0">
                <a:solidFill>
                  <a:schemeClr val="tx1"/>
                </a:solidFill>
                <a:latin typeface="+mn-ea"/>
              </a:rPr>
              <a:t>本期增加额</a:t>
            </a:r>
          </a:p>
        </p:txBody>
      </p:sp>
      <p:cxnSp>
        <p:nvCxnSpPr>
          <p:cNvPr id="10" name="直接连接符 9">
            <a:extLst>
              <a:ext uri="{FF2B5EF4-FFF2-40B4-BE49-F238E27FC236}">
                <a16:creationId xmlns:a16="http://schemas.microsoft.com/office/drawing/2014/main" id="{20A774E3-51AF-32AC-5AC0-FE7D96A83829}"/>
              </a:ext>
            </a:extLst>
          </p:cNvPr>
          <p:cNvCxnSpPr/>
          <p:nvPr/>
        </p:nvCxnSpPr>
        <p:spPr>
          <a:xfrm>
            <a:off x="2855914" y="3284538"/>
            <a:ext cx="58324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E69B80A-6A32-14AC-12D9-80BE9F4EF30E}"/>
              </a:ext>
            </a:extLst>
          </p:cNvPr>
          <p:cNvCxnSpPr/>
          <p:nvPr/>
        </p:nvCxnSpPr>
        <p:spPr>
          <a:xfrm flipH="1">
            <a:off x="5768975" y="1844675"/>
            <a:ext cx="7938" cy="3168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026">
            <a:extLst>
              <a:ext uri="{FF2B5EF4-FFF2-40B4-BE49-F238E27FC236}">
                <a16:creationId xmlns:a16="http://schemas.microsoft.com/office/drawing/2014/main" id="{E8D50F77-0599-079E-5E46-37CC97AA5DF4}"/>
              </a:ext>
            </a:extLst>
          </p:cNvPr>
          <p:cNvSpPr txBox="1">
            <a:spLocks noChangeArrowheads="1"/>
          </p:cNvSpPr>
          <p:nvPr/>
        </p:nvSpPr>
        <p:spPr bwMode="auto">
          <a:xfrm>
            <a:off x="2774950" y="3787775"/>
            <a:ext cx="24574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400" dirty="0">
                <a:solidFill>
                  <a:schemeClr val="tx1"/>
                </a:solidFill>
                <a:latin typeface="+mn-ea"/>
              </a:rPr>
              <a:t>本期借方发生额</a:t>
            </a:r>
            <a:endParaRPr lang="en-US" altLang="zh-CN" sz="2400" dirty="0">
              <a:solidFill>
                <a:schemeClr val="tx1"/>
              </a:solidFill>
              <a:latin typeface="+mn-ea"/>
            </a:endParaRPr>
          </a:p>
        </p:txBody>
      </p:sp>
      <p:sp>
        <p:nvSpPr>
          <p:cNvPr id="14" name="Rectangle 1026">
            <a:extLst>
              <a:ext uri="{FF2B5EF4-FFF2-40B4-BE49-F238E27FC236}">
                <a16:creationId xmlns:a16="http://schemas.microsoft.com/office/drawing/2014/main" id="{C561FBE9-DF9C-61D3-9139-A805F72F7BFC}"/>
              </a:ext>
            </a:extLst>
          </p:cNvPr>
          <p:cNvSpPr txBox="1">
            <a:spLocks noChangeArrowheads="1"/>
          </p:cNvSpPr>
          <p:nvPr/>
        </p:nvSpPr>
        <p:spPr bwMode="auto">
          <a:xfrm>
            <a:off x="6421438" y="3784600"/>
            <a:ext cx="245586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400" dirty="0">
                <a:solidFill>
                  <a:schemeClr val="tx1"/>
                </a:solidFill>
                <a:latin typeface="+mn-ea"/>
              </a:rPr>
              <a:t>本期贷方发生额</a:t>
            </a:r>
            <a:endParaRPr lang="en-US" altLang="zh-CN" sz="2400" dirty="0">
              <a:solidFill>
                <a:schemeClr val="tx1"/>
              </a:solidFill>
              <a:latin typeface="+mn-ea"/>
            </a:endParaRPr>
          </a:p>
          <a:p>
            <a:pPr algn="just" eaLnBrk="1" fontAlgn="auto" hangingPunct="1">
              <a:lnSpc>
                <a:spcPct val="110000"/>
              </a:lnSpc>
              <a:spcAft>
                <a:spcPts val="0"/>
              </a:spcAft>
              <a:buNone/>
              <a:defRPr/>
            </a:pPr>
            <a:r>
              <a:rPr lang="zh-CN" altLang="en-US" sz="2400" dirty="0">
                <a:solidFill>
                  <a:schemeClr val="tx1"/>
                </a:solidFill>
                <a:latin typeface="+mn-ea"/>
              </a:rPr>
              <a:t>期末余额</a:t>
            </a:r>
          </a:p>
        </p:txBody>
      </p:sp>
    </p:spTree>
    <p:extLst>
      <p:ext uri="{BB962C8B-B14F-4D97-AF65-F5344CB8AC3E}">
        <p14:creationId xmlns:p14="http://schemas.microsoft.com/office/powerpoint/2010/main" val="20209797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1026">
            <a:extLst>
              <a:ext uri="{FF2B5EF4-FFF2-40B4-BE49-F238E27FC236}">
                <a16:creationId xmlns:a16="http://schemas.microsoft.com/office/drawing/2014/main" id="{6C982C07-03C5-6CB1-A90C-2F831C0C3842}"/>
              </a:ext>
            </a:extLst>
          </p:cNvPr>
          <p:cNvSpPr>
            <a:spLocks noGrp="1" noChangeArrowheads="1"/>
          </p:cNvSpPr>
          <p:nvPr>
            <p:ph idx="1"/>
          </p:nvPr>
        </p:nvSpPr>
        <p:spPr>
          <a:xfrm>
            <a:off x="4419600" y="1339850"/>
            <a:ext cx="3189288" cy="719138"/>
          </a:xfrm>
        </p:spPr>
        <p:txBody>
          <a:bodyPr rtlCol="0">
            <a:normAutofit/>
          </a:bodyPr>
          <a:lstStyle/>
          <a:p>
            <a:pPr algn="just" eaLnBrk="1" fontAlgn="auto" hangingPunct="1">
              <a:lnSpc>
                <a:spcPct val="110000"/>
              </a:lnSpc>
              <a:spcAft>
                <a:spcPts val="0"/>
              </a:spcAft>
              <a:buNone/>
              <a:defRPr/>
            </a:pPr>
            <a:r>
              <a:rPr lang="zh-CN" altLang="en-US" sz="2800" dirty="0">
                <a:latin typeface="+mn-ea"/>
              </a:rPr>
              <a:t>所有者权益类账户</a:t>
            </a:r>
          </a:p>
          <a:p>
            <a:pPr eaLnBrk="1" fontAlgn="auto" hangingPunct="1">
              <a:lnSpc>
                <a:spcPct val="130000"/>
              </a:lnSpc>
              <a:spcAft>
                <a:spcPts val="0"/>
              </a:spcAft>
              <a:buNone/>
              <a:defRPr/>
            </a:pPr>
            <a:endParaRPr lang="zh-CN" altLang="en-US" b="1" dirty="0">
              <a:solidFill>
                <a:schemeClr val="tx1"/>
              </a:solidFill>
              <a:latin typeface="+mn-ea"/>
              <a:sym typeface="Wingdings 2" panose="05020102010507070707" pitchFamily="18" charset="2"/>
            </a:endParaRPr>
          </a:p>
        </p:txBody>
      </p:sp>
      <p:cxnSp>
        <p:nvCxnSpPr>
          <p:cNvPr id="3" name="直接连接符 2">
            <a:extLst>
              <a:ext uri="{FF2B5EF4-FFF2-40B4-BE49-F238E27FC236}">
                <a16:creationId xmlns:a16="http://schemas.microsoft.com/office/drawing/2014/main" id="{52F7F7B5-1ABD-ACDB-19F8-721809EACCCD}"/>
              </a:ext>
            </a:extLst>
          </p:cNvPr>
          <p:cNvCxnSpPr/>
          <p:nvPr/>
        </p:nvCxnSpPr>
        <p:spPr>
          <a:xfrm>
            <a:off x="2855914" y="1844675"/>
            <a:ext cx="58324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1026">
            <a:extLst>
              <a:ext uri="{FF2B5EF4-FFF2-40B4-BE49-F238E27FC236}">
                <a16:creationId xmlns:a16="http://schemas.microsoft.com/office/drawing/2014/main" id="{CC482B41-A38D-0B49-5B93-249774A66DBE}"/>
              </a:ext>
            </a:extLst>
          </p:cNvPr>
          <p:cNvSpPr txBox="1">
            <a:spLocks noChangeArrowheads="1"/>
          </p:cNvSpPr>
          <p:nvPr/>
        </p:nvSpPr>
        <p:spPr bwMode="auto">
          <a:xfrm>
            <a:off x="2855914" y="1341439"/>
            <a:ext cx="9366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800" dirty="0">
                <a:solidFill>
                  <a:schemeClr val="tx1"/>
                </a:solidFill>
                <a:latin typeface="+mn-ea"/>
              </a:rPr>
              <a:t>借方</a:t>
            </a:r>
          </a:p>
          <a:p>
            <a:pPr eaLnBrk="1" fontAlgn="auto" hangingPunct="1">
              <a:lnSpc>
                <a:spcPct val="130000"/>
              </a:lnSpc>
              <a:spcAft>
                <a:spcPts val="0"/>
              </a:spcAft>
              <a:buNone/>
              <a:defRPr/>
            </a:pPr>
            <a:endParaRPr lang="zh-CN" altLang="en-US" b="1" dirty="0">
              <a:solidFill>
                <a:schemeClr val="tx1"/>
              </a:solidFill>
              <a:latin typeface="+mn-ea"/>
              <a:sym typeface="Wingdings 2" panose="05020102010507070707" pitchFamily="18" charset="2"/>
            </a:endParaRPr>
          </a:p>
        </p:txBody>
      </p:sp>
      <p:sp>
        <p:nvSpPr>
          <p:cNvPr id="7" name="Rectangle 1026">
            <a:extLst>
              <a:ext uri="{FF2B5EF4-FFF2-40B4-BE49-F238E27FC236}">
                <a16:creationId xmlns:a16="http://schemas.microsoft.com/office/drawing/2014/main" id="{A6CAA6D9-25E0-56D2-AAE6-4C325816C931}"/>
              </a:ext>
            </a:extLst>
          </p:cNvPr>
          <p:cNvSpPr txBox="1">
            <a:spLocks noChangeArrowheads="1"/>
          </p:cNvSpPr>
          <p:nvPr/>
        </p:nvSpPr>
        <p:spPr bwMode="auto">
          <a:xfrm>
            <a:off x="7827964" y="1341439"/>
            <a:ext cx="93662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800" dirty="0">
                <a:solidFill>
                  <a:schemeClr val="tx1"/>
                </a:solidFill>
                <a:latin typeface="+mn-ea"/>
              </a:rPr>
              <a:t>贷方</a:t>
            </a:r>
          </a:p>
          <a:p>
            <a:pPr eaLnBrk="1" fontAlgn="auto" hangingPunct="1">
              <a:lnSpc>
                <a:spcPct val="130000"/>
              </a:lnSpc>
              <a:spcAft>
                <a:spcPts val="0"/>
              </a:spcAft>
              <a:buNone/>
              <a:defRPr/>
            </a:pPr>
            <a:endParaRPr lang="zh-CN" altLang="en-US" b="1" dirty="0">
              <a:solidFill>
                <a:schemeClr val="tx1"/>
              </a:solidFill>
              <a:latin typeface="+mn-ea"/>
              <a:sym typeface="Wingdings 2" panose="05020102010507070707" pitchFamily="18" charset="2"/>
            </a:endParaRPr>
          </a:p>
        </p:txBody>
      </p:sp>
      <p:sp>
        <p:nvSpPr>
          <p:cNvPr id="8" name="Rectangle 1026">
            <a:extLst>
              <a:ext uri="{FF2B5EF4-FFF2-40B4-BE49-F238E27FC236}">
                <a16:creationId xmlns:a16="http://schemas.microsoft.com/office/drawing/2014/main" id="{9DE5B808-217D-CF4B-4EED-A9F9720B1510}"/>
              </a:ext>
            </a:extLst>
          </p:cNvPr>
          <p:cNvSpPr txBox="1">
            <a:spLocks noChangeArrowheads="1"/>
          </p:cNvSpPr>
          <p:nvPr/>
        </p:nvSpPr>
        <p:spPr bwMode="auto">
          <a:xfrm>
            <a:off x="2774950" y="2058988"/>
            <a:ext cx="180498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endParaRPr lang="en-US" altLang="zh-CN" sz="2400" dirty="0">
              <a:solidFill>
                <a:schemeClr val="tx1"/>
              </a:solidFill>
              <a:latin typeface="+mn-ea"/>
            </a:endParaRPr>
          </a:p>
          <a:p>
            <a:pPr algn="just" eaLnBrk="1" fontAlgn="auto" hangingPunct="1">
              <a:lnSpc>
                <a:spcPct val="110000"/>
              </a:lnSpc>
              <a:spcAft>
                <a:spcPts val="0"/>
              </a:spcAft>
              <a:buNone/>
              <a:defRPr/>
            </a:pPr>
            <a:r>
              <a:rPr lang="zh-CN" altLang="en-US" sz="2400" dirty="0">
                <a:solidFill>
                  <a:schemeClr val="tx1"/>
                </a:solidFill>
                <a:latin typeface="+mn-ea"/>
              </a:rPr>
              <a:t>本期减少额</a:t>
            </a:r>
          </a:p>
        </p:txBody>
      </p:sp>
      <p:sp>
        <p:nvSpPr>
          <p:cNvPr id="9" name="Rectangle 1026">
            <a:extLst>
              <a:ext uri="{FF2B5EF4-FFF2-40B4-BE49-F238E27FC236}">
                <a16:creationId xmlns:a16="http://schemas.microsoft.com/office/drawing/2014/main" id="{228BE41D-BDF2-467C-E9C3-D87D35A4687A}"/>
              </a:ext>
            </a:extLst>
          </p:cNvPr>
          <p:cNvSpPr txBox="1">
            <a:spLocks noChangeArrowheads="1"/>
          </p:cNvSpPr>
          <p:nvPr/>
        </p:nvSpPr>
        <p:spPr bwMode="auto">
          <a:xfrm>
            <a:off x="6405564" y="2058988"/>
            <a:ext cx="1804987"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400" dirty="0">
                <a:solidFill>
                  <a:schemeClr val="tx1"/>
                </a:solidFill>
                <a:latin typeface="+mn-ea"/>
              </a:rPr>
              <a:t>期初余额</a:t>
            </a:r>
            <a:endParaRPr lang="en-US" altLang="zh-CN" sz="2400" dirty="0">
              <a:solidFill>
                <a:schemeClr val="tx1"/>
              </a:solidFill>
              <a:latin typeface="+mn-ea"/>
            </a:endParaRPr>
          </a:p>
          <a:p>
            <a:pPr algn="just" eaLnBrk="1" fontAlgn="auto" hangingPunct="1">
              <a:lnSpc>
                <a:spcPct val="110000"/>
              </a:lnSpc>
              <a:spcAft>
                <a:spcPts val="0"/>
              </a:spcAft>
              <a:buNone/>
              <a:defRPr/>
            </a:pPr>
            <a:r>
              <a:rPr lang="zh-CN" altLang="en-US" sz="2400" dirty="0">
                <a:solidFill>
                  <a:schemeClr val="tx1"/>
                </a:solidFill>
                <a:latin typeface="+mn-ea"/>
              </a:rPr>
              <a:t>本期增加额</a:t>
            </a:r>
          </a:p>
        </p:txBody>
      </p:sp>
      <p:cxnSp>
        <p:nvCxnSpPr>
          <p:cNvPr id="10" name="直接连接符 9">
            <a:extLst>
              <a:ext uri="{FF2B5EF4-FFF2-40B4-BE49-F238E27FC236}">
                <a16:creationId xmlns:a16="http://schemas.microsoft.com/office/drawing/2014/main" id="{D31B0EE4-9BA3-9551-326F-0598B634499C}"/>
              </a:ext>
            </a:extLst>
          </p:cNvPr>
          <p:cNvCxnSpPr/>
          <p:nvPr/>
        </p:nvCxnSpPr>
        <p:spPr>
          <a:xfrm>
            <a:off x="2855914" y="3284538"/>
            <a:ext cx="583247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7A31586-0641-A9CC-87BF-B9E40949ABAB}"/>
              </a:ext>
            </a:extLst>
          </p:cNvPr>
          <p:cNvCxnSpPr/>
          <p:nvPr/>
        </p:nvCxnSpPr>
        <p:spPr>
          <a:xfrm flipH="1">
            <a:off x="5768975" y="1844675"/>
            <a:ext cx="7938" cy="3168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026">
            <a:extLst>
              <a:ext uri="{FF2B5EF4-FFF2-40B4-BE49-F238E27FC236}">
                <a16:creationId xmlns:a16="http://schemas.microsoft.com/office/drawing/2014/main" id="{FB90CFBE-A5AC-9E16-DF5B-E72211DEA8F0}"/>
              </a:ext>
            </a:extLst>
          </p:cNvPr>
          <p:cNvSpPr txBox="1">
            <a:spLocks noChangeArrowheads="1"/>
          </p:cNvSpPr>
          <p:nvPr/>
        </p:nvSpPr>
        <p:spPr bwMode="auto">
          <a:xfrm>
            <a:off x="2774950" y="3787775"/>
            <a:ext cx="24574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400" dirty="0">
                <a:solidFill>
                  <a:schemeClr val="tx1"/>
                </a:solidFill>
                <a:latin typeface="+mn-ea"/>
              </a:rPr>
              <a:t>本期借方发生额</a:t>
            </a:r>
            <a:endParaRPr lang="en-US" altLang="zh-CN" sz="2400" dirty="0">
              <a:solidFill>
                <a:schemeClr val="tx1"/>
              </a:solidFill>
              <a:latin typeface="+mn-ea"/>
            </a:endParaRPr>
          </a:p>
        </p:txBody>
      </p:sp>
      <p:sp>
        <p:nvSpPr>
          <p:cNvPr id="14" name="Rectangle 1026">
            <a:extLst>
              <a:ext uri="{FF2B5EF4-FFF2-40B4-BE49-F238E27FC236}">
                <a16:creationId xmlns:a16="http://schemas.microsoft.com/office/drawing/2014/main" id="{0D903183-7191-E313-31A3-4E6BC3BD0B3E}"/>
              </a:ext>
            </a:extLst>
          </p:cNvPr>
          <p:cNvSpPr txBox="1">
            <a:spLocks noChangeArrowheads="1"/>
          </p:cNvSpPr>
          <p:nvPr/>
        </p:nvSpPr>
        <p:spPr bwMode="auto">
          <a:xfrm>
            <a:off x="6421438" y="3784600"/>
            <a:ext cx="245586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eaLnBrk="1" fontAlgn="auto" hangingPunct="1">
              <a:lnSpc>
                <a:spcPct val="110000"/>
              </a:lnSpc>
              <a:spcAft>
                <a:spcPts val="0"/>
              </a:spcAft>
              <a:buNone/>
              <a:defRPr/>
            </a:pPr>
            <a:r>
              <a:rPr lang="zh-CN" altLang="en-US" sz="2400" dirty="0">
                <a:solidFill>
                  <a:schemeClr val="tx1"/>
                </a:solidFill>
                <a:latin typeface="+mn-ea"/>
              </a:rPr>
              <a:t>本期贷方发生额</a:t>
            </a:r>
            <a:endParaRPr lang="en-US" altLang="zh-CN" sz="2400" dirty="0">
              <a:solidFill>
                <a:schemeClr val="tx1"/>
              </a:solidFill>
              <a:latin typeface="+mn-ea"/>
            </a:endParaRPr>
          </a:p>
          <a:p>
            <a:pPr algn="just" eaLnBrk="1" fontAlgn="auto" hangingPunct="1">
              <a:lnSpc>
                <a:spcPct val="110000"/>
              </a:lnSpc>
              <a:spcAft>
                <a:spcPts val="0"/>
              </a:spcAft>
              <a:buNone/>
              <a:defRPr/>
            </a:pPr>
            <a:r>
              <a:rPr lang="zh-CN" altLang="en-US" sz="2400" dirty="0">
                <a:solidFill>
                  <a:schemeClr val="tx1"/>
                </a:solidFill>
                <a:latin typeface="+mn-ea"/>
              </a:rPr>
              <a:t>期末余额</a:t>
            </a:r>
          </a:p>
        </p:txBody>
      </p:sp>
    </p:spTree>
    <p:extLst>
      <p:ext uri="{BB962C8B-B14F-4D97-AF65-F5344CB8AC3E}">
        <p14:creationId xmlns:p14="http://schemas.microsoft.com/office/powerpoint/2010/main" val="2757251672"/>
      </p:ext>
    </p:extLst>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6157</Words>
  <Application>Microsoft Office PowerPoint</Application>
  <PresentationFormat>宽屏</PresentationFormat>
  <Paragraphs>978</Paragraphs>
  <Slides>110</Slides>
  <Notes>9</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110</vt:i4>
      </vt:variant>
    </vt:vector>
  </HeadingPairs>
  <TitlesOfParts>
    <vt:vector size="129" baseType="lpstr">
      <vt:lpstr>Monotype Sorts</vt:lpstr>
      <vt:lpstr>等线</vt:lpstr>
      <vt:lpstr>仿宋_GB2312</vt:lpstr>
      <vt:lpstr>黑体</vt:lpstr>
      <vt:lpstr>华文中宋</vt:lpstr>
      <vt:lpstr>隶书</vt:lpstr>
      <vt:lpstr>宋体</vt:lpstr>
      <vt:lpstr>微软雅黑</vt:lpstr>
      <vt:lpstr>幼圆</vt:lpstr>
      <vt:lpstr>Arial</vt:lpstr>
      <vt:lpstr>Century Gothic</vt:lpstr>
      <vt:lpstr>Impact</vt:lpstr>
      <vt:lpstr>Tahoma</vt:lpstr>
      <vt:lpstr>Times New Roman</vt:lpstr>
      <vt:lpstr>Wingdings</vt:lpstr>
      <vt:lpstr>Wingdings 3</vt:lpstr>
      <vt:lpstr>Network</vt:lpstr>
      <vt:lpstr>丝状</vt:lpstr>
      <vt:lpstr>BMP 图像</vt:lpstr>
      <vt:lpstr>PowerPoint 演示文稿</vt:lpstr>
      <vt:lpstr>第一节  会计循环概述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营业周期</vt:lpstr>
      <vt:lpstr>流动资产项目</vt:lpstr>
      <vt:lpstr>货币资金</vt:lpstr>
      <vt:lpstr>货币资金</vt:lpstr>
      <vt:lpstr>交易性金融资产</vt:lpstr>
      <vt:lpstr>应收账款</vt:lpstr>
      <vt:lpstr>应收票据</vt:lpstr>
      <vt:lpstr>预付账款</vt:lpstr>
      <vt:lpstr>其他应收款项</vt:lpstr>
      <vt:lpstr>存货</vt:lpstr>
      <vt:lpstr>库存商品</vt:lpstr>
      <vt:lpstr>在途物资</vt:lpstr>
      <vt:lpstr>非流动资产项目</vt:lpstr>
      <vt:lpstr>固定资产</vt:lpstr>
      <vt:lpstr>无形资产</vt:lpstr>
      <vt:lpstr>PowerPoint 演示文稿</vt:lpstr>
      <vt:lpstr>PowerPoint 演示文稿</vt:lpstr>
      <vt:lpstr>负债的分类 （按流动性）</vt:lpstr>
      <vt:lpstr>PowerPoint 演示文稿</vt:lpstr>
      <vt:lpstr>流动负债项目</vt:lpstr>
      <vt:lpstr>短期借款</vt:lpstr>
      <vt:lpstr>应付账款</vt:lpstr>
      <vt:lpstr>应付票据</vt:lpstr>
      <vt:lpstr>应收与应付的对应关系</vt:lpstr>
      <vt:lpstr>预收账款</vt:lpstr>
      <vt:lpstr>应付职工薪酬</vt:lpstr>
      <vt:lpstr>应交税费等</vt:lpstr>
      <vt:lpstr>非流动负债项目</vt:lpstr>
      <vt:lpstr>PowerPoint 演示文稿</vt:lpstr>
      <vt:lpstr>所有者权益的分类</vt:lpstr>
      <vt:lpstr>PowerPoint 演示文稿</vt:lpstr>
      <vt:lpstr>实收资本/股本</vt:lpstr>
      <vt:lpstr>资本公积</vt:lpstr>
      <vt:lpstr>留存收益</vt:lpstr>
      <vt:lpstr>留存收益</vt:lpstr>
      <vt:lpstr>PowerPoint 演示文稿</vt:lpstr>
      <vt:lpstr>PowerPoint 演示文稿</vt:lpstr>
      <vt:lpstr>收入的特征</vt:lpstr>
      <vt:lpstr>收入确认条件</vt:lpstr>
      <vt:lpstr>PowerPoint 演示文稿</vt:lpstr>
      <vt:lpstr>费用的特征</vt:lpstr>
      <vt:lpstr>费用的分类</vt:lpstr>
      <vt:lpstr>PowerPoint 演示文稿</vt:lpstr>
      <vt:lpstr>PowerPoint 演示文稿</vt:lpstr>
      <vt:lpstr>会计要素</vt:lpstr>
      <vt:lpstr>PowerPoint 演示文稿</vt:lpstr>
      <vt:lpstr>PowerPoint 演示文稿</vt:lpstr>
      <vt:lpstr>负债与所有者权益</vt:lpstr>
      <vt:lpstr>PowerPoint 演示文稿</vt:lpstr>
      <vt:lpstr>PowerPoint 演示文稿</vt:lpstr>
      <vt:lpstr>PowerPoint 演示文稿</vt:lpstr>
      <vt:lpstr>资产与负债和所有者权益的恒等关系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会计等式与利润表</vt:lpstr>
      <vt:lpstr>PowerPoint 演示文稿</vt:lpstr>
      <vt:lpstr>收入、费用与利润的关系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一、会计科目</vt:lpstr>
      <vt:lpstr>（二）会计科目的分类</vt:lpstr>
      <vt:lpstr>PowerPoint 演示文稿</vt:lpstr>
      <vt:lpstr> 二、账户与账户结构</vt:lpstr>
      <vt:lpstr>PowerPoint 演示文稿</vt:lpstr>
      <vt:lpstr>PowerPoint 演示文稿</vt:lpstr>
      <vt:lpstr>PowerPoint 演示文稿</vt:lpstr>
      <vt:lpstr>PowerPoint 演示文稿</vt:lpstr>
      <vt:lpstr>PowerPoint 演示文稿</vt:lpstr>
      <vt:lpstr> 三、复式记账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guo hj</dc:creator>
  <cp:lastModifiedBy>guo hj</cp:lastModifiedBy>
  <cp:revision>8</cp:revision>
  <dcterms:created xsi:type="dcterms:W3CDTF">2022-09-21T14:28:15Z</dcterms:created>
  <dcterms:modified xsi:type="dcterms:W3CDTF">2022-10-03T07:33:56Z</dcterms:modified>
</cp:coreProperties>
</file>