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811" r:id="rId2"/>
    <p:sldId id="812" r:id="rId3"/>
    <p:sldId id="813" r:id="rId4"/>
    <p:sldId id="814" r:id="rId5"/>
    <p:sldId id="815" r:id="rId6"/>
    <p:sldId id="816" r:id="rId7"/>
    <p:sldId id="817" r:id="rId8"/>
    <p:sldId id="818" r:id="rId9"/>
    <p:sldId id="819" r:id="rId10"/>
    <p:sldId id="823" r:id="rId11"/>
    <p:sldId id="824" r:id="rId12"/>
    <p:sldId id="825" r:id="rId13"/>
    <p:sldId id="826" r:id="rId14"/>
    <p:sldId id="827" r:id="rId15"/>
    <p:sldId id="828" r:id="rId16"/>
    <p:sldId id="829" r:id="rId17"/>
    <p:sldId id="902" r:id="rId18"/>
    <p:sldId id="903" r:id="rId19"/>
    <p:sldId id="822" r:id="rId20"/>
    <p:sldId id="830" r:id="rId21"/>
    <p:sldId id="831" r:id="rId22"/>
    <p:sldId id="832" r:id="rId23"/>
    <p:sldId id="833" r:id="rId24"/>
    <p:sldId id="834" r:id="rId25"/>
    <p:sldId id="877" r:id="rId26"/>
    <p:sldId id="835" r:id="rId27"/>
    <p:sldId id="878" r:id="rId28"/>
    <p:sldId id="879" r:id="rId29"/>
    <p:sldId id="836" r:id="rId30"/>
    <p:sldId id="880" r:id="rId31"/>
    <p:sldId id="838" r:id="rId32"/>
    <p:sldId id="839" r:id="rId33"/>
    <p:sldId id="881" r:id="rId34"/>
    <p:sldId id="840" r:id="rId35"/>
    <p:sldId id="882" r:id="rId36"/>
    <p:sldId id="841" r:id="rId37"/>
    <p:sldId id="904" r:id="rId38"/>
    <p:sldId id="842" r:id="rId39"/>
    <p:sldId id="843" r:id="rId40"/>
    <p:sldId id="905" r:id="rId41"/>
    <p:sldId id="844" r:id="rId42"/>
    <p:sldId id="883" r:id="rId43"/>
    <p:sldId id="845" r:id="rId44"/>
    <p:sldId id="846" r:id="rId45"/>
    <p:sldId id="884" r:id="rId46"/>
    <p:sldId id="847" r:id="rId47"/>
    <p:sldId id="885" r:id="rId48"/>
    <p:sldId id="850" r:id="rId49"/>
    <p:sldId id="851" r:id="rId50"/>
    <p:sldId id="852" r:id="rId51"/>
    <p:sldId id="853" r:id="rId52"/>
    <p:sldId id="854" r:id="rId53"/>
    <p:sldId id="855" r:id="rId54"/>
    <p:sldId id="856" r:id="rId55"/>
    <p:sldId id="857" r:id="rId56"/>
    <p:sldId id="886" r:id="rId57"/>
    <p:sldId id="858" r:id="rId58"/>
    <p:sldId id="887" r:id="rId59"/>
    <p:sldId id="859" r:id="rId60"/>
    <p:sldId id="888" r:id="rId61"/>
    <p:sldId id="860" r:id="rId62"/>
    <p:sldId id="889" r:id="rId63"/>
    <p:sldId id="906" r:id="rId64"/>
    <p:sldId id="890" r:id="rId65"/>
    <p:sldId id="861" r:id="rId66"/>
    <p:sldId id="891" r:id="rId67"/>
    <p:sldId id="892" r:id="rId68"/>
    <p:sldId id="863" r:id="rId69"/>
    <p:sldId id="864" r:id="rId70"/>
    <p:sldId id="893" r:id="rId71"/>
    <p:sldId id="865" r:id="rId72"/>
    <p:sldId id="866" r:id="rId73"/>
    <p:sldId id="867" r:id="rId74"/>
    <p:sldId id="894" r:id="rId75"/>
    <p:sldId id="895" r:id="rId76"/>
    <p:sldId id="869" r:id="rId77"/>
    <p:sldId id="897" r:id="rId78"/>
    <p:sldId id="899" r:id="rId79"/>
    <p:sldId id="870" r:id="rId80"/>
    <p:sldId id="871" r:id="rId81"/>
    <p:sldId id="900" r:id="rId82"/>
    <p:sldId id="901" r:id="rId83"/>
    <p:sldId id="872" r:id="rId84"/>
    <p:sldId id="873" r:id="rId85"/>
    <p:sldId id="874" r:id="rId86"/>
    <p:sldId id="802" r:id="rId87"/>
    <p:sldId id="786" r:id="rId88"/>
    <p:sldId id="787" r:id="rId89"/>
    <p:sldId id="788" r:id="rId90"/>
    <p:sldId id="789" r:id="rId91"/>
    <p:sldId id="875" r:id="rId92"/>
    <p:sldId id="791" r:id="rId93"/>
    <p:sldId id="792" r:id="rId94"/>
    <p:sldId id="793" r:id="rId95"/>
    <p:sldId id="794" r:id="rId96"/>
    <p:sldId id="795" r:id="rId97"/>
    <p:sldId id="796" r:id="rId98"/>
    <p:sldId id="797" r:id="rId99"/>
    <p:sldId id="798" r:id="rId100"/>
    <p:sldId id="799" r:id="rId101"/>
    <p:sldId id="800" r:id="rId102"/>
    <p:sldId id="876" r:id="rId103"/>
    <p:sldId id="804" r:id="rId104"/>
    <p:sldId id="805" r:id="rId105"/>
    <p:sldId id="806" r:id="rId106"/>
    <p:sldId id="807" r:id="rId107"/>
    <p:sldId id="808" r:id="rId108"/>
    <p:sldId id="809" r:id="rId109"/>
    <p:sldId id="810" r:id="rId110"/>
    <p:sldId id="738" r:id="rId1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61309-766F-453D-8480-E0C9A4073D47}"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5F1B7-B445-4872-82AD-AF55B09486F3}" type="slidenum">
              <a:rPr lang="zh-CN" altLang="en-US" smtClean="0"/>
              <a:t>‹#›</a:t>
            </a:fld>
            <a:endParaRPr lang="zh-CN" altLang="en-US"/>
          </a:p>
        </p:txBody>
      </p:sp>
    </p:spTree>
    <p:extLst>
      <p:ext uri="{BB962C8B-B14F-4D97-AF65-F5344CB8AC3E}">
        <p14:creationId xmlns:p14="http://schemas.microsoft.com/office/powerpoint/2010/main" val="206091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DB48AC1B-35B7-84DC-38C8-CBD17E223B5B}"/>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DE7DED02-3F32-E14E-F6CE-A3A02B810476}"/>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82D5568B-F48F-6613-B93F-BD7BF11B043B}"/>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B3FB584-B178-4D40-A3D2-9A770BEAA213}" type="slidenum">
              <a:rPr lang="en-US" altLang="zh-CN">
                <a:latin typeface="等线" panose="02010600030101010101" pitchFamily="2" charset="-122"/>
              </a:rPr>
              <a:pPr/>
              <a:t>1</a:t>
            </a:fld>
            <a:endParaRPr lang="en-US" altLang="zh-CN" dirty="0">
              <a:latin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A424EF36-D52E-160C-61C4-EF2B981DF179}"/>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27B2F76D-896D-0289-7A25-5559E1DAB4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dirty="0"/>
              <a:t> </a:t>
            </a:r>
            <a:endParaRPr lang="zh-CN" altLang="en-US"/>
          </a:p>
        </p:txBody>
      </p:sp>
      <p:sp>
        <p:nvSpPr>
          <p:cNvPr id="52228" name="灯片编号占位符 3">
            <a:extLst>
              <a:ext uri="{FF2B5EF4-FFF2-40B4-BE49-F238E27FC236}">
                <a16:creationId xmlns:a16="http://schemas.microsoft.com/office/drawing/2014/main" id="{F5840709-FDEE-7A9B-222C-EA2DB3E10C3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E6E1D98-9DF4-4A24-838B-BD73DA531092}" type="slidenum">
              <a:rPr lang="zh-CN" altLang="en-US"/>
              <a:pPr/>
              <a:t>34</a:t>
            </a:fld>
            <a:endParaRPr lang="zh-CN" altLang="en-US"/>
          </a:p>
        </p:txBody>
      </p:sp>
    </p:spTree>
    <p:extLst>
      <p:ext uri="{BB962C8B-B14F-4D97-AF65-F5344CB8AC3E}">
        <p14:creationId xmlns:p14="http://schemas.microsoft.com/office/powerpoint/2010/main" val="397605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A424EF36-D52E-160C-61C4-EF2B981DF179}"/>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27B2F76D-896D-0289-7A25-5559E1DAB4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dirty="0"/>
              <a:t> </a:t>
            </a:r>
            <a:endParaRPr lang="zh-CN" altLang="en-US"/>
          </a:p>
        </p:txBody>
      </p:sp>
      <p:sp>
        <p:nvSpPr>
          <p:cNvPr id="52228" name="灯片编号占位符 3">
            <a:extLst>
              <a:ext uri="{FF2B5EF4-FFF2-40B4-BE49-F238E27FC236}">
                <a16:creationId xmlns:a16="http://schemas.microsoft.com/office/drawing/2014/main" id="{F5840709-FDEE-7A9B-222C-EA2DB3E10C3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E6E1D98-9DF4-4A24-838B-BD73DA531092}" type="slidenum">
              <a:rPr lang="zh-CN" altLang="en-US"/>
              <a:pPr/>
              <a:t>35</a:t>
            </a:fld>
            <a:endParaRPr lang="zh-CN" altLang="en-US"/>
          </a:p>
        </p:txBody>
      </p:sp>
    </p:spTree>
    <p:extLst>
      <p:ext uri="{BB962C8B-B14F-4D97-AF65-F5344CB8AC3E}">
        <p14:creationId xmlns:p14="http://schemas.microsoft.com/office/powerpoint/2010/main" val="114090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21A0134A-C45A-EA0C-3D56-9A5F34BC07FA}"/>
              </a:ext>
            </a:extLst>
          </p:cNvPr>
          <p:cNvSpPr>
            <a:spLocks noGrp="1" noRot="1" noChangeAspect="1" noChangeArrowheads="1" noTextEdit="1"/>
          </p:cNvSpPr>
          <p:nvPr>
            <p:ph type="sldImg"/>
          </p:nvPr>
        </p:nvSpPr>
        <p:spPr>
          <a:ln/>
        </p:spPr>
      </p:sp>
      <p:sp>
        <p:nvSpPr>
          <p:cNvPr id="89091" name="备注占位符 2">
            <a:extLst>
              <a:ext uri="{FF2B5EF4-FFF2-40B4-BE49-F238E27FC236}">
                <a16:creationId xmlns:a16="http://schemas.microsoft.com/office/drawing/2014/main" id="{E36F637A-13E4-9916-59C8-0698E20223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2" name="灯片编号占位符 3">
            <a:extLst>
              <a:ext uri="{FF2B5EF4-FFF2-40B4-BE49-F238E27FC236}">
                <a16:creationId xmlns:a16="http://schemas.microsoft.com/office/drawing/2014/main" id="{5070D08E-26D8-1E51-13A7-DBE2CB65AFA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C62C369-6E07-47A9-9237-6E1B384D8E91}" type="slidenum">
              <a:rPr lang="zh-CN" altLang="en-US"/>
              <a:pPr/>
              <a:t>86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38C5F-896F-52F2-E0F9-A479104F39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855C389-CEE1-CC51-B521-A18F202C6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022674-A2F8-F4EB-BC59-006E938FE979}"/>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74C679A9-7866-C971-2629-3D2843D1D1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7C8E8-2F95-2AB9-72A9-9988046C1CF6}"/>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426857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A30C1-9490-B4A5-938C-98239548BC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006472-D267-6BCD-5658-33FA65689C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6E92CE-96CE-EAA6-A8F3-D1D5C6D81040}"/>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A6EC39E5-B15C-AA5C-1602-BC2777737B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D79DA7-40FF-C0AC-F394-18465CD35666}"/>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300212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F1FC07-4D26-7EE8-52D1-01467538A7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A611782-A915-2A6B-A828-6578D8173B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B42460-3FBC-5954-972F-C8BCCC72C358}"/>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EAD36AE8-F35D-1E97-D45C-E716A2D474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8C2A4E-AF4E-B823-A5CC-C92564DE0E88}"/>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83191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9A090-1C2C-C610-9D63-E636E80B27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C71B9D-8A77-B957-0340-6370D6F642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FE5999-0F53-99B8-794C-D7E92C1A533C}"/>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E6961A1B-3CD8-A333-CC1E-31C420101F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E6DC3D-17C8-9F52-9815-096643BBD23E}"/>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217356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C056B-3094-B4AA-CFDA-EE00452789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58E5C1-BA72-6DF3-E31F-F4A4EDD4A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3871D7-A8FC-7B5A-98A9-8520293D2616}"/>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3DC9FB01-A2A7-ABC9-6741-4AAD6839FE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A68886-8A40-DD29-4358-DB8C5A7BEBBF}"/>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285933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BD163-5B45-CB0F-8584-F024F3ECCB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FA16FA-C59B-EF1F-200B-4A9AA471F94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C749272-CBB1-3E40-D201-7461A17B6F8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DB85AD-2560-4DB8-D968-9BD475A236B6}"/>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19352A69-340B-415A-BF90-FAA6EA2929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F00304-8CD8-BEAB-5ECA-7835AD1E5EAA}"/>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354943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4D6E1-50CB-EAFD-7768-5783893D34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CB47F7-0684-71AD-ABE7-97A6872D26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69BC1D-0DC4-60C9-AEF1-91F49918AE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284365-7F6D-D3C7-5408-E66133CBA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CF711D-B5A3-6B65-80B5-22D4DB60437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C26887-5577-1857-082A-3F6DDED2AC91}"/>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8" name="页脚占位符 7">
            <a:extLst>
              <a:ext uri="{FF2B5EF4-FFF2-40B4-BE49-F238E27FC236}">
                <a16:creationId xmlns:a16="http://schemas.microsoft.com/office/drawing/2014/main" id="{757894B8-E90D-9ABA-7310-BB81B032D4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1F0EC3-20EA-F609-607F-670B63365206}"/>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28699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ABC2B-6AF1-7598-AA71-C3F6E3246F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B0CD4C-572D-748F-E6A4-D3B09CDBD501}"/>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4" name="页脚占位符 3">
            <a:extLst>
              <a:ext uri="{FF2B5EF4-FFF2-40B4-BE49-F238E27FC236}">
                <a16:creationId xmlns:a16="http://schemas.microsoft.com/office/drawing/2014/main" id="{322C4351-4DD5-A0F2-1419-93AFBE93F7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F10965-EB6D-E83D-E4D6-342EFBAC4EC6}"/>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82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BCD91A-B98F-5D7C-A588-D905DB967A55}"/>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3" name="页脚占位符 2">
            <a:extLst>
              <a:ext uri="{FF2B5EF4-FFF2-40B4-BE49-F238E27FC236}">
                <a16:creationId xmlns:a16="http://schemas.microsoft.com/office/drawing/2014/main" id="{B7496CE3-4343-EDB5-21F3-CB6F3C3D08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6D02BD-3568-741C-D228-9A16ECE5594B}"/>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34778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DD6E1-8A16-9CFE-6F11-5004B9E345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8655ED-7AF1-700B-DC2A-4AC24F387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EDC525C-A5B2-E346-A75A-D39B41FCF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57541E-71A3-E6C7-04D3-D21CEC9B41A9}"/>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389DD50A-ABA5-3A9A-7208-4C7F5E3DFD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AD8E47-35E3-D1DE-A707-5F3F61A1A68C}"/>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245083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A6C23-F0CB-D227-29C7-B73A77CF36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48FA42-8254-88BC-D0EB-F1D17F982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C4C8EC-B3C0-147E-28EC-6A842B736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DA7D07E-851C-1A1B-DBCF-1AB382F3426F}"/>
              </a:ext>
            </a:extLst>
          </p:cNvPr>
          <p:cNvSpPr>
            <a:spLocks noGrp="1"/>
          </p:cNvSpPr>
          <p:nvPr>
            <p:ph type="dt" sz="half" idx="10"/>
          </p:nvPr>
        </p:nvSpPr>
        <p:spPr/>
        <p:txBody>
          <a:bodyPr/>
          <a:lstStyle/>
          <a:p>
            <a:fld id="{2589F316-4B0C-467B-92D7-F3F8406952BB}"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5959C888-D2F6-9CB9-9F44-C7A08D1151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C8C28C-A17A-E7AF-71FA-803E7B076BEB}"/>
              </a:ext>
            </a:extLst>
          </p:cNvPr>
          <p:cNvSpPr>
            <a:spLocks noGrp="1"/>
          </p:cNvSpPr>
          <p:nvPr>
            <p:ph type="sldNum" sz="quarter" idx="12"/>
          </p:nvPr>
        </p:nvSpPr>
        <p:spPr/>
        <p:txBody>
          <a:body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349511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ACB0BF-1C83-F8B3-136F-09F259235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490A7A-63B4-2BB0-CDF8-4953261CD4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4C5A3D-6157-2735-DF4B-45F3F3916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9F316-4B0C-467B-92D7-F3F8406952BB}"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4350F8B6-95F5-63F9-9A10-77C77816F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514540-168F-208E-96D3-A15718DE2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E5405-1467-4C59-827E-EB11D9E4666D}" type="slidenum">
              <a:rPr lang="zh-CN" altLang="en-US" smtClean="0"/>
              <a:t>‹#›</a:t>
            </a:fld>
            <a:endParaRPr lang="zh-CN" altLang="en-US"/>
          </a:p>
        </p:txBody>
      </p:sp>
    </p:spTree>
    <p:extLst>
      <p:ext uri="{BB962C8B-B14F-4D97-AF65-F5344CB8AC3E}">
        <p14:creationId xmlns:p14="http://schemas.microsoft.com/office/powerpoint/2010/main" val="390138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3EA2291-19B3-54D1-7A64-25522776ABCF}"/>
              </a:ext>
            </a:extLst>
          </p:cNvPr>
          <p:cNvSpPr>
            <a:spLocks noGrp="1" noChangeArrowheads="1"/>
          </p:cNvSpPr>
          <p:nvPr>
            <p:ph type="ctrTitle" idx="4294967295"/>
          </p:nvPr>
        </p:nvSpPr>
        <p:spPr>
          <a:xfrm>
            <a:off x="2208214" y="2133600"/>
            <a:ext cx="7920037" cy="3455988"/>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第五章</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 </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资产负债表</a:t>
            </a:r>
            <a:r>
              <a:rPr lang="en-US" altLang="zh-CN" sz="4000" dirty="0">
                <a:latin typeface="微软雅黑" panose="020B0503020204020204" pitchFamily="34" charset="-122"/>
                <a:ea typeface="微软雅黑" panose="020B0503020204020204" pitchFamily="34" charset="-122"/>
              </a:rPr>
              <a:t>—</a:t>
            </a:r>
            <a:r>
              <a:rPr lang="zh-CN" altLang="en-US" sz="4000">
                <a:latin typeface="微软雅黑" panose="020B0503020204020204" pitchFamily="34" charset="-122"/>
                <a:ea typeface="微软雅黑" panose="020B0503020204020204" pitchFamily="34" charset="-122"/>
              </a:rPr>
              <a:t>财务状况</a:t>
            </a:r>
          </a:p>
        </p:txBody>
      </p:sp>
      <p:pic>
        <p:nvPicPr>
          <p:cNvPr id="20483" name="图片 3">
            <a:extLst>
              <a:ext uri="{FF2B5EF4-FFF2-40B4-BE49-F238E27FC236}">
                <a16:creationId xmlns:a16="http://schemas.microsoft.com/office/drawing/2014/main" id="{0B9156A3-31E3-E502-B2AD-C72B0DE827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5251" y="404813"/>
            <a:ext cx="4524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0F381ACC-815A-A8F5-BBD8-06FB9F77E8D4}"/>
              </a:ext>
            </a:extLst>
          </p:cNvPr>
          <p:cNvSpPr>
            <a:spLocks noGrp="1" noChangeArrowheads="1"/>
          </p:cNvSpPr>
          <p:nvPr>
            <p:ph idx="1"/>
          </p:nvPr>
        </p:nvSpPr>
        <p:spPr>
          <a:xfrm>
            <a:off x="2532063" y="2046288"/>
            <a:ext cx="6591300" cy="3778250"/>
          </a:xfrm>
        </p:spPr>
        <p:txBody>
          <a:bodyPr/>
          <a:lstStyle/>
          <a:p>
            <a:pPr eaLnBrk="1" hangingPunct="1">
              <a:buFont typeface="Wingdings" panose="05000000000000000000" pitchFamily="2" charset="2"/>
              <a:buNone/>
            </a:pPr>
            <a:r>
              <a:rPr lang="zh-CN" altLang="en-US" sz="3200">
                <a:latin typeface="微软雅黑" panose="020B0503020204020204" pitchFamily="34" charset="-122"/>
                <a:ea typeface="微软雅黑" panose="020B0503020204020204" pitchFamily="34" charset="-122"/>
              </a:rPr>
              <a:t>基本原则：流动性</a:t>
            </a:r>
            <a:endParaRPr lang="en-US" altLang="zh-CN" sz="3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32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资产：流动性由强到弱</a:t>
            </a:r>
            <a:r>
              <a:rPr lang="zh-CN" altLang="en-US" sz="2400">
                <a:solidFill>
                  <a:srgbClr val="FF0000"/>
                </a:solidFill>
                <a:latin typeface="微软雅黑" panose="020B0503020204020204" pitchFamily="34" charset="-122"/>
                <a:ea typeface="微软雅黑" panose="020B0503020204020204" pitchFamily="34" charset="-122"/>
              </a:rPr>
              <a:t>（变现能力由大到小）</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负债：流动性由大到小</a:t>
            </a:r>
            <a:r>
              <a:rPr lang="zh-CN" altLang="en-US" sz="2400">
                <a:solidFill>
                  <a:srgbClr val="FF0000"/>
                </a:solidFill>
                <a:latin typeface="微软雅黑" panose="020B0503020204020204" pitchFamily="34" charset="-122"/>
                <a:ea typeface="微软雅黑" panose="020B0503020204020204" pitchFamily="34" charset="-122"/>
              </a:rPr>
              <a:t>（偿还期限由短到长）</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所有者权益：流动性由小到大</a:t>
            </a:r>
          </a:p>
        </p:txBody>
      </p:sp>
      <p:sp>
        <p:nvSpPr>
          <p:cNvPr id="3" name="标题 2">
            <a:extLst>
              <a:ext uri="{FF2B5EF4-FFF2-40B4-BE49-F238E27FC236}">
                <a16:creationId xmlns:a16="http://schemas.microsoft.com/office/drawing/2014/main" id="{AC65EB98-D652-0802-E0A8-5FA7ACCE949C}"/>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二、资产负债表内容与格式</a:t>
            </a:r>
            <a:br>
              <a:rPr lang="zh-CN" altLang="en-US" dirty="0">
                <a:latin typeface="微软雅黑" panose="020B0503020204020204" pitchFamily="34" charset="-122"/>
                <a:ea typeface="微软雅黑" panose="020B0503020204020204" pitchFamily="34" charset="-122"/>
              </a:rPr>
            </a:br>
            <a:endParaRPr lang="zh-CN" altLang="en-US" dirty="0"/>
          </a:p>
        </p:txBody>
      </p:sp>
      <p:sp>
        <p:nvSpPr>
          <p:cNvPr id="4" name="Rectangle 2">
            <a:extLst>
              <a:ext uri="{FF2B5EF4-FFF2-40B4-BE49-F238E27FC236}">
                <a16:creationId xmlns:a16="http://schemas.microsoft.com/office/drawing/2014/main" id="{4EDEAF02-2B65-D8D7-8597-CB0799EF41DF}"/>
              </a:ext>
            </a:extLst>
          </p:cNvPr>
          <p:cNvSpPr txBox="1">
            <a:spLocks noChangeArrowheads="1"/>
          </p:cNvSpPr>
          <p:nvPr/>
        </p:nvSpPr>
        <p:spPr>
          <a:xfrm>
            <a:off x="2623930" y="647701"/>
            <a:ext cx="6821695" cy="12811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DF6D0B2-9887-4C9D-7C4B-F61192A1AC44}"/>
              </a:ext>
            </a:extLst>
          </p:cNvPr>
          <p:cNvSpPr>
            <a:spLocks noGrp="1" noChangeArrowheads="1"/>
          </p:cNvSpPr>
          <p:nvPr>
            <p:ph type="title"/>
          </p:nvPr>
        </p:nvSpPr>
        <p:spPr>
          <a:xfrm>
            <a:off x="2351088" y="1052513"/>
            <a:ext cx="6589712"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具体方法</a:t>
            </a:r>
          </a:p>
        </p:txBody>
      </p:sp>
      <p:sp>
        <p:nvSpPr>
          <p:cNvPr id="98307" name="Rectangle 3">
            <a:extLst>
              <a:ext uri="{FF2B5EF4-FFF2-40B4-BE49-F238E27FC236}">
                <a16:creationId xmlns:a16="http://schemas.microsoft.com/office/drawing/2014/main" id="{F714611C-6AD1-F6EB-3587-E3A81DA7BD5C}"/>
              </a:ext>
            </a:extLst>
          </p:cNvPr>
          <p:cNvSpPr>
            <a:spLocks noGrp="1" noChangeArrowheads="1"/>
          </p:cNvSpPr>
          <p:nvPr>
            <p:ph idx="1"/>
          </p:nvPr>
        </p:nvSpPr>
        <p:spPr>
          <a:xfrm>
            <a:off x="2319339" y="1916114"/>
            <a:ext cx="7877175" cy="4249737"/>
          </a:xfrm>
        </p:spPr>
        <p:txBody>
          <a:bodyPr/>
          <a:lstStyle/>
          <a:p>
            <a:pPr marL="0" indent="0">
              <a:lnSpc>
                <a:spcPct val="150000"/>
              </a:lnSpc>
              <a:buNone/>
              <a:defRPr/>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根据有关账户余额减去备抵账户余额后的净额填列。</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可供出售金融资产、长期股权投资、在建工程等项目，根据相关账户的期末余额扣减相应的减值准备进行填列；</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固定资产、无形资产、投资性房地产等项目，根据相关账户的期末余额扣减相关累计折旧（或摊销），再扣减相应的减值准备进行填列。</a:t>
            </a:r>
            <a:endParaRPr lang="zh-CN" alt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E2739821-5258-67F8-14C3-8B9C126DAA51}"/>
              </a:ext>
            </a:extLst>
          </p:cNvPr>
          <p:cNvSpPr>
            <a:spLocks noGrp="1" noChangeArrowheads="1"/>
          </p:cNvSpPr>
          <p:nvPr>
            <p:ph idx="1"/>
          </p:nvPr>
        </p:nvSpPr>
        <p:spPr>
          <a:xfrm>
            <a:off x="2208214" y="333375"/>
            <a:ext cx="7877175" cy="3778250"/>
          </a:xfrm>
        </p:spPr>
        <p:txBody>
          <a:bodyPr>
            <a:normAutofit fontScale="92500" lnSpcReduction="10000"/>
          </a:bodyPr>
          <a:lstStyle/>
          <a:p>
            <a:pPr marL="0" indent="0">
              <a:lnSpc>
                <a:spcPct val="150000"/>
              </a:lnSpc>
              <a:buNone/>
              <a:defRPr/>
            </a:pP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综合运用上述分析计算方法填列。</a:t>
            </a:r>
          </a:p>
          <a:p>
            <a:pPr algn="just" eaLnBrk="1" hangingPunct="1">
              <a:buFont typeface="Wingdings" panose="05000000000000000000" pitchFamily="2" charset="2"/>
              <a:buChar char="p"/>
              <a:defRPr/>
            </a:pPr>
            <a:r>
              <a:rPr lang="zh-CN" altLang="zh-CN" sz="2400" dirty="0">
                <a:latin typeface="微软雅黑" panose="020B0503020204020204" pitchFamily="34" charset="-122"/>
                <a:ea typeface="微软雅黑" panose="020B0503020204020204" pitchFamily="34" charset="-122"/>
              </a:rPr>
              <a:t>应收账款项目，根据“应收账款”和“预收账款”总分类账户所属明细账户的期末借方余额合计数，减去“坏账准备”账户中有关应收账款计提的坏账准备期末余额后的金额填列；</a:t>
            </a:r>
            <a:endParaRPr lang="en-US" altLang="zh-CN" sz="2400"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Char char="p"/>
              <a:defRPr/>
            </a:pPr>
            <a:r>
              <a:rPr lang="zh-CN" altLang="zh-CN" sz="2400" dirty="0">
                <a:latin typeface="微软雅黑" panose="020B0503020204020204" pitchFamily="34" charset="-122"/>
                <a:ea typeface="微软雅黑" panose="020B0503020204020204" pitchFamily="34" charset="-122"/>
              </a:rPr>
              <a:t>预付款项项目，根据“预付账款”和“应付账款”总分类账户所属明细账户的期末借方余额合计数，减去“坏账准备”账户中有关预付款项计提的坏账准备期末余额后的金额填列；</a:t>
            </a:r>
            <a:endParaRPr lang="en-US" altLang="zh-CN" sz="2400"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Char char="p"/>
              <a:defRPr/>
            </a:pPr>
            <a:r>
              <a:rPr lang="zh-CN" altLang="zh-CN" sz="2400" dirty="0">
                <a:latin typeface="微软雅黑" panose="020B0503020204020204" pitchFamily="34" charset="-122"/>
                <a:ea typeface="微软雅黑" panose="020B0503020204020204" pitchFamily="34" charset="-122"/>
              </a:rPr>
              <a:t>存货项目，根据在途物资、材料采购、原材料、发出商品、库存商品、周转材料、委托加工物资、生产成本、受托代销商品等账户的期末余额合计，减去“受托代销商品款”、“存货跌价准备”账户期末余额后的金额填列。</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5474" name="图片 12">
            <a:extLst>
              <a:ext uri="{FF2B5EF4-FFF2-40B4-BE49-F238E27FC236}">
                <a16:creationId xmlns:a16="http://schemas.microsoft.com/office/drawing/2014/main" id="{63F31F21-F05B-C7E9-41C0-660B59BDD6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655638"/>
            <a:ext cx="8496300" cy="618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2">
            <a:extLst>
              <a:ext uri="{FF2B5EF4-FFF2-40B4-BE49-F238E27FC236}">
                <a16:creationId xmlns:a16="http://schemas.microsoft.com/office/drawing/2014/main" id="{816D44CD-11C6-D6FB-71D4-BD0C8BE7F372}"/>
              </a:ext>
            </a:extLst>
          </p:cNvPr>
          <p:cNvSpPr>
            <a:spLocks noGrp="1" noChangeArrowheads="1"/>
          </p:cNvSpPr>
          <p:nvPr>
            <p:ph type="title"/>
          </p:nvPr>
        </p:nvSpPr>
        <p:spPr>
          <a:xfrm>
            <a:off x="4014927" y="0"/>
            <a:ext cx="4321175" cy="1143000"/>
          </a:xfrm>
        </p:spPr>
        <p:txBody>
          <a:bodyPr/>
          <a:lstStyle/>
          <a:p>
            <a:pPr eaLnBrk="1" hangingPunct="1"/>
            <a:r>
              <a:rPr lang="zh-CN" altLang="en-US" sz="2400" dirty="0">
                <a:solidFill>
                  <a:srgbClr val="FF0000"/>
                </a:solidFill>
                <a:latin typeface="微软雅黑" panose="020B0503020204020204" pitchFamily="34" charset="-122"/>
                <a:ea typeface="微软雅黑" panose="020B0503020204020204" pitchFamily="34" charset="-122"/>
              </a:rPr>
              <a:t>资产负债表各项目填列方法</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内容占位符 2">
            <a:extLst>
              <a:ext uri="{FF2B5EF4-FFF2-40B4-BE49-F238E27FC236}">
                <a16:creationId xmlns:a16="http://schemas.microsoft.com/office/drawing/2014/main" id="{50209A0F-7CEB-F98D-219B-012EA1B25F3E}"/>
              </a:ext>
            </a:extLst>
          </p:cNvPr>
          <p:cNvSpPr>
            <a:spLocks noGrp="1" noChangeArrowheads="1"/>
          </p:cNvSpPr>
          <p:nvPr>
            <p:ph idx="1"/>
          </p:nvPr>
        </p:nvSpPr>
        <p:spPr>
          <a:xfrm>
            <a:off x="2490788" y="1557338"/>
            <a:ext cx="7632700" cy="3778250"/>
          </a:xfrm>
        </p:spPr>
        <p:txBody>
          <a:bodyPr/>
          <a:lstStyle/>
          <a:p>
            <a:pPr marL="0" indent="0">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购进原材料</a:t>
            </a:r>
            <a:r>
              <a:rPr lang="en-US" altLang="zh-CN" sz="2400" dirty="0">
                <a:latin typeface="微软雅黑" panose="020B0503020204020204" pitchFamily="34" charset="-122"/>
                <a:ea typeface="微软雅黑" panose="020B0503020204020204" pitchFamily="34" charset="-122"/>
              </a:rPr>
              <a:t>2000</a:t>
            </a:r>
            <a:r>
              <a:rPr lang="zh-CN" altLang="en-US" sz="2400" dirty="0">
                <a:latin typeface="微软雅黑" panose="020B0503020204020204" pitchFamily="34" charset="-122"/>
                <a:ea typeface="微软雅黑" panose="020B0503020204020204" pitchFamily="34" charset="-122"/>
              </a:rPr>
              <a:t>元，增值税进项税额</a:t>
            </a:r>
            <a:r>
              <a:rPr lang="en-US" altLang="zh-CN" sz="2400" dirty="0">
                <a:latin typeface="微软雅黑" panose="020B0503020204020204" pitchFamily="34" charset="-122"/>
                <a:ea typeface="微软雅黑" panose="020B0503020204020204" pitchFamily="34" charset="-122"/>
              </a:rPr>
              <a:t>260</a:t>
            </a:r>
            <a:r>
              <a:rPr lang="zh-CN" altLang="en-US" sz="2400" dirty="0">
                <a:latin typeface="微软雅黑" panose="020B0503020204020204" pitchFamily="34" charset="-122"/>
                <a:ea typeface="微软雅黑" panose="020B0503020204020204" pitchFamily="34" charset="-122"/>
              </a:rPr>
              <a:t>元，用预付账款抵付；</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借：在途物资                                             </a:t>
            </a:r>
            <a:r>
              <a:rPr lang="en-US" altLang="zh-CN" sz="2000" dirty="0">
                <a:latin typeface="微软雅黑" panose="020B0503020204020204" pitchFamily="34" charset="-122"/>
                <a:ea typeface="微软雅黑" panose="020B0503020204020204" pitchFamily="34" charset="-122"/>
              </a:rPr>
              <a:t>2000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应交税费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应交增值税（进项税额）        </a:t>
            </a:r>
            <a:r>
              <a:rPr lang="en-US" altLang="zh-CN" sz="2000" dirty="0">
                <a:latin typeface="微软雅黑" panose="020B0503020204020204" pitchFamily="34" charset="-122"/>
                <a:ea typeface="微软雅黑" panose="020B0503020204020204" pitchFamily="34" charset="-122"/>
              </a:rPr>
              <a:t>260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贷：预付账款                                                </a:t>
            </a:r>
            <a:r>
              <a:rPr lang="en-US" altLang="zh-CN" sz="2000" dirty="0">
                <a:latin typeface="微软雅黑" panose="020B0503020204020204" pitchFamily="34" charset="-122"/>
                <a:ea typeface="微软雅黑" panose="020B0503020204020204" pitchFamily="34" charset="-122"/>
              </a:rPr>
              <a:t>2260</a:t>
            </a: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上述购进材料验收入库；</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借：原材料                                                  </a:t>
            </a:r>
            <a:r>
              <a:rPr lang="en-US" altLang="zh-CN" sz="2000" dirty="0">
                <a:latin typeface="微软雅黑" panose="020B0503020204020204" pitchFamily="34" charset="-122"/>
                <a:ea typeface="微软雅黑" panose="020B0503020204020204" pitchFamily="34" charset="-122"/>
              </a:rPr>
              <a:t>2000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贷：在途物资                                                </a:t>
            </a:r>
            <a:r>
              <a:rPr lang="en-US" altLang="zh-CN" sz="2000" dirty="0">
                <a:latin typeface="微软雅黑" panose="020B0503020204020204" pitchFamily="34" charset="-122"/>
                <a:ea typeface="微软雅黑" panose="020B0503020204020204" pitchFamily="34" charset="-122"/>
              </a:rPr>
              <a:t>2000</a:t>
            </a:r>
            <a:endParaRPr lang="zh-CN" altLang="en-US" sz="2000" dirty="0">
              <a:latin typeface="微软雅黑" panose="020B0503020204020204" pitchFamily="34" charset="-122"/>
              <a:ea typeface="微软雅黑" panose="020B0503020204020204" pitchFamily="34" charset="-122"/>
            </a:endParaRPr>
          </a:p>
        </p:txBody>
      </p:sp>
      <p:sp>
        <p:nvSpPr>
          <p:cNvPr id="4" name="Rectangle 2">
            <a:extLst>
              <a:ext uri="{FF2B5EF4-FFF2-40B4-BE49-F238E27FC236}">
                <a16:creationId xmlns:a16="http://schemas.microsoft.com/office/drawing/2014/main" id="{0DC100AD-3AAC-9553-16CF-855C0839B959}"/>
              </a:ext>
            </a:extLst>
          </p:cNvPr>
          <p:cNvSpPr txBox="1">
            <a:spLocks noChangeArrowheads="1"/>
          </p:cNvSpPr>
          <p:nvPr/>
        </p:nvSpPr>
        <p:spPr>
          <a:xfrm>
            <a:off x="2495550" y="692150"/>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latin typeface="微软雅黑" panose="020B0503020204020204" pitchFamily="34" charset="-122"/>
                <a:ea typeface="微软雅黑" panose="020B0503020204020204" pitchFamily="34" charset="-122"/>
              </a:rPr>
              <a:t>二、编制举例</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0F7FDB4-EF54-7B82-5A65-87E2D01E08B1}"/>
              </a:ext>
            </a:extLst>
          </p:cNvPr>
          <p:cNvSpPr>
            <a:spLocks noGrp="1" noChangeArrowheads="1"/>
          </p:cNvSpPr>
          <p:nvPr>
            <p:ph type="title"/>
          </p:nvPr>
        </p:nvSpPr>
        <p:spPr>
          <a:xfrm>
            <a:off x="2495550" y="692150"/>
            <a:ext cx="7772400" cy="1143000"/>
          </a:xfrm>
        </p:spPr>
        <p:txBody>
          <a:bodyPr/>
          <a:lstStyle/>
          <a:p>
            <a:pPr eaLnBrk="1" hangingPunct="1"/>
            <a:r>
              <a:rPr lang="zh-CN" altLang="en-US" sz="3200">
                <a:solidFill>
                  <a:srgbClr val="0070C0"/>
                </a:solidFill>
                <a:latin typeface="微软雅黑" panose="020B0503020204020204" pitchFamily="34" charset="-122"/>
                <a:ea typeface="微软雅黑" panose="020B0503020204020204" pitchFamily="34" charset="-122"/>
              </a:rPr>
              <a:t>练习</a:t>
            </a:r>
          </a:p>
        </p:txBody>
      </p:sp>
      <p:sp>
        <p:nvSpPr>
          <p:cNvPr id="109571" name="内容占位符 2">
            <a:extLst>
              <a:ext uri="{FF2B5EF4-FFF2-40B4-BE49-F238E27FC236}">
                <a16:creationId xmlns:a16="http://schemas.microsoft.com/office/drawing/2014/main" id="{9E3307C8-17F2-A2E0-6884-9E33EA4639BD}"/>
              </a:ext>
            </a:extLst>
          </p:cNvPr>
          <p:cNvSpPr>
            <a:spLocks noGrp="1" noChangeArrowheads="1"/>
          </p:cNvSpPr>
          <p:nvPr>
            <p:ph idx="1"/>
          </p:nvPr>
        </p:nvSpPr>
        <p:spPr>
          <a:xfrm>
            <a:off x="2490788" y="1557337"/>
            <a:ext cx="7632700" cy="4416079"/>
          </a:xfrm>
        </p:spPr>
        <p:txBody>
          <a:bodyPr>
            <a:normAutofit lnSpcReduction="10000"/>
          </a:bodyPr>
          <a:lstStyle/>
          <a:p>
            <a:pPr marL="0" indent="0">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提取固定资产折旧</a:t>
            </a:r>
            <a:r>
              <a:rPr lang="en-US" altLang="zh-CN" sz="2400" dirty="0">
                <a:latin typeface="微软雅黑" panose="020B0503020204020204" pitchFamily="34" charset="-122"/>
                <a:ea typeface="微软雅黑" panose="020B0503020204020204" pitchFamily="34" charset="-122"/>
              </a:rPr>
              <a:t>15000</a:t>
            </a:r>
            <a:r>
              <a:rPr lang="zh-CN" altLang="en-US" sz="2400" dirty="0">
                <a:latin typeface="微软雅黑" panose="020B0503020204020204" pitchFamily="34" charset="-122"/>
                <a:ea typeface="微软雅黑" panose="020B0503020204020204" pitchFamily="34" charset="-122"/>
              </a:rPr>
              <a:t>元计入管理费用；</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借：管理费用                                             </a:t>
            </a:r>
            <a:r>
              <a:rPr lang="en-US" altLang="zh-CN" sz="2000" dirty="0">
                <a:latin typeface="微软雅黑" panose="020B0503020204020204" pitchFamily="34" charset="-122"/>
                <a:ea typeface="微软雅黑" panose="020B0503020204020204" pitchFamily="34" charset="-122"/>
              </a:rPr>
              <a:t>15000</a:t>
            </a:r>
          </a:p>
          <a:p>
            <a:pPr marL="0" indent="0">
              <a:buNone/>
            </a:pPr>
            <a:r>
              <a:rPr lang="zh-CN" altLang="en-US" sz="2000" dirty="0">
                <a:latin typeface="微软雅黑" panose="020B0503020204020204" pitchFamily="34" charset="-122"/>
                <a:ea typeface="微软雅黑" panose="020B0503020204020204" pitchFamily="34" charset="-122"/>
              </a:rPr>
              <a:t>       贷：累计折旧                                                </a:t>
            </a:r>
            <a:r>
              <a:rPr lang="en-US" altLang="zh-CN" sz="2000" dirty="0">
                <a:latin typeface="微软雅黑" panose="020B0503020204020204" pitchFamily="34" charset="-122"/>
                <a:ea typeface="微软雅黑" panose="020B0503020204020204" pitchFamily="34" charset="-122"/>
              </a:rPr>
              <a:t> 15000</a:t>
            </a: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取得商品销售收入</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万元，增值税</a:t>
            </a:r>
            <a:r>
              <a:rPr lang="en-US" altLang="zh-CN" sz="2400" dirty="0">
                <a:latin typeface="微软雅黑" panose="020B0503020204020204" pitchFamily="34" charset="-122"/>
                <a:ea typeface="微软雅黑" panose="020B0503020204020204" pitchFamily="34" charset="-122"/>
              </a:rPr>
              <a:t>13000</a:t>
            </a:r>
            <a:r>
              <a:rPr lang="zh-CN" altLang="en-US" sz="2400" dirty="0">
                <a:latin typeface="微软雅黑" panose="020B0503020204020204" pitchFamily="34" charset="-122"/>
                <a:ea typeface="微软雅黑" panose="020B0503020204020204" pitchFamily="34" charset="-122"/>
              </a:rPr>
              <a:t>元，款项存入银行，销售成本为收入的</a:t>
            </a:r>
            <a:r>
              <a:rPr lang="en-US" altLang="zh-CN" sz="2400" dirty="0">
                <a:latin typeface="微软雅黑" panose="020B0503020204020204" pitchFamily="34" charset="-122"/>
                <a:ea typeface="微软雅黑" panose="020B0503020204020204" pitchFamily="34" charset="-122"/>
              </a:rPr>
              <a:t>70%</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借：银行存款                                                </a:t>
            </a:r>
            <a:r>
              <a:rPr lang="en-US" altLang="zh-CN" sz="2000" dirty="0">
                <a:latin typeface="微软雅黑" panose="020B0503020204020204" pitchFamily="34" charset="-122"/>
                <a:ea typeface="微软雅黑" panose="020B0503020204020204" pitchFamily="34" charset="-122"/>
              </a:rPr>
              <a:t>113000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贷：主营业务收入                                                </a:t>
            </a:r>
            <a:r>
              <a:rPr lang="en-US" altLang="zh-CN" sz="2000" dirty="0">
                <a:latin typeface="微软雅黑" panose="020B0503020204020204" pitchFamily="34" charset="-122"/>
                <a:ea typeface="微软雅黑" panose="020B0503020204020204" pitchFamily="34" charset="-122"/>
              </a:rPr>
              <a:t>100000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应交税费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应交增值税（销项税额）                  </a:t>
            </a:r>
            <a:r>
              <a:rPr lang="en-US" altLang="zh-CN" sz="2000" dirty="0">
                <a:latin typeface="微软雅黑" panose="020B0503020204020204" pitchFamily="34" charset="-122"/>
                <a:ea typeface="微软雅黑" panose="020B0503020204020204" pitchFamily="34" charset="-122"/>
              </a:rPr>
              <a:t>13000</a:t>
            </a:r>
          </a:p>
          <a:p>
            <a:pPr marL="0" indent="0">
              <a:buNone/>
            </a:pPr>
            <a:r>
              <a:rPr lang="zh-CN" altLang="en-US" sz="2000" dirty="0">
                <a:latin typeface="微软雅黑" panose="020B0503020204020204" pitchFamily="34" charset="-122"/>
                <a:ea typeface="微软雅黑" panose="020B0503020204020204" pitchFamily="34" charset="-122"/>
              </a:rPr>
              <a:t>借：主营业务成本                                            </a:t>
            </a:r>
            <a:r>
              <a:rPr lang="en-US" altLang="zh-CN" sz="2000" dirty="0">
                <a:latin typeface="微软雅黑" panose="020B0503020204020204" pitchFamily="34" charset="-122"/>
                <a:ea typeface="微软雅黑" panose="020B0503020204020204" pitchFamily="34" charset="-122"/>
              </a:rPr>
              <a:t>70000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贷：库存商品                                                       </a:t>
            </a:r>
            <a:r>
              <a:rPr lang="en-US" altLang="zh-CN" sz="2000" dirty="0">
                <a:latin typeface="微软雅黑" panose="020B0503020204020204" pitchFamily="34" charset="-122"/>
                <a:ea typeface="微软雅黑" panose="020B0503020204020204" pitchFamily="34" charset="-122"/>
              </a:rPr>
              <a:t>70000</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C4013247-5100-D0A4-6867-126151852D3E}"/>
              </a:ext>
            </a:extLst>
          </p:cNvPr>
          <p:cNvSpPr>
            <a:spLocks noGrp="1" noChangeArrowheads="1"/>
          </p:cNvSpPr>
          <p:nvPr>
            <p:ph type="title"/>
          </p:nvPr>
        </p:nvSpPr>
        <p:spPr>
          <a:xfrm>
            <a:off x="2495550" y="692150"/>
            <a:ext cx="7772400" cy="1143000"/>
          </a:xfrm>
        </p:spPr>
        <p:txBody>
          <a:bodyPr/>
          <a:lstStyle/>
          <a:p>
            <a:pPr eaLnBrk="1" hangingPunct="1"/>
            <a:r>
              <a:rPr lang="zh-CN" altLang="en-US" sz="3200">
                <a:solidFill>
                  <a:srgbClr val="0070C0"/>
                </a:solidFill>
                <a:latin typeface="微软雅黑" panose="020B0503020204020204" pitchFamily="34" charset="-122"/>
                <a:ea typeface="微软雅黑" panose="020B0503020204020204" pitchFamily="34" charset="-122"/>
              </a:rPr>
              <a:t>练习</a:t>
            </a:r>
          </a:p>
        </p:txBody>
      </p:sp>
      <p:sp>
        <p:nvSpPr>
          <p:cNvPr id="110595" name="内容占位符 2">
            <a:extLst>
              <a:ext uri="{FF2B5EF4-FFF2-40B4-BE49-F238E27FC236}">
                <a16:creationId xmlns:a16="http://schemas.microsoft.com/office/drawing/2014/main" id="{8452CFC8-498D-030A-6297-E712A0151673}"/>
              </a:ext>
            </a:extLst>
          </p:cNvPr>
          <p:cNvSpPr>
            <a:spLocks noGrp="1" noChangeArrowheads="1"/>
          </p:cNvSpPr>
          <p:nvPr>
            <p:ph idx="1"/>
          </p:nvPr>
        </p:nvSpPr>
        <p:spPr>
          <a:xfrm>
            <a:off x="2490788" y="1557338"/>
            <a:ext cx="7632700" cy="3778250"/>
          </a:xfrm>
        </p:spPr>
        <p:txBody>
          <a:bodyPr/>
          <a:lstStyle/>
          <a:p>
            <a:pPr marL="0" indent="0">
              <a:buNone/>
            </a:pP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本期偿还长期借款</a:t>
            </a:r>
            <a:r>
              <a:rPr lang="en-US" altLang="zh-CN" sz="2400" dirty="0">
                <a:latin typeface="微软雅黑" panose="020B0503020204020204" pitchFamily="34" charset="-122"/>
                <a:ea typeface="微软雅黑" panose="020B0503020204020204" pitchFamily="34" charset="-122"/>
              </a:rPr>
              <a:t>70000</a:t>
            </a:r>
            <a:r>
              <a:rPr lang="zh-CN" altLang="en-US" sz="2400" dirty="0">
                <a:latin typeface="微软雅黑" panose="020B0503020204020204" pitchFamily="34" charset="-122"/>
                <a:ea typeface="微软雅黑" panose="020B0503020204020204" pitchFamily="34" charset="-122"/>
              </a:rPr>
              <a:t>元；</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借：长期借款                                             </a:t>
            </a:r>
            <a:r>
              <a:rPr lang="en-US" altLang="zh-CN" sz="2000" dirty="0">
                <a:latin typeface="微软雅黑" panose="020B0503020204020204" pitchFamily="34" charset="-122"/>
                <a:ea typeface="微软雅黑" panose="020B0503020204020204" pitchFamily="34" charset="-122"/>
              </a:rPr>
              <a:t>70000</a:t>
            </a:r>
          </a:p>
          <a:p>
            <a:pPr marL="0" indent="0">
              <a:buNone/>
            </a:pPr>
            <a:r>
              <a:rPr lang="zh-CN" altLang="en-US" sz="2000" dirty="0">
                <a:latin typeface="微软雅黑" panose="020B0503020204020204" pitchFamily="34" charset="-122"/>
                <a:ea typeface="微软雅黑" panose="020B0503020204020204" pitchFamily="34" charset="-122"/>
              </a:rPr>
              <a:t>       贷：银行存款                                                </a:t>
            </a:r>
            <a:r>
              <a:rPr lang="en-US" altLang="zh-CN" sz="2000" dirty="0">
                <a:latin typeface="微软雅黑" panose="020B0503020204020204" pitchFamily="34" charset="-122"/>
                <a:ea typeface="微软雅黑" panose="020B0503020204020204" pitchFamily="34" charset="-122"/>
              </a:rPr>
              <a:t> 70000</a:t>
            </a: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本期预交所得税</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元</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借：应交税费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应交所得税                            </a:t>
            </a:r>
            <a:r>
              <a:rPr lang="en-US" altLang="zh-CN" sz="2000" dirty="0">
                <a:latin typeface="微软雅黑" panose="020B0503020204020204" pitchFamily="34" charset="-122"/>
                <a:ea typeface="微软雅黑" panose="020B0503020204020204" pitchFamily="34" charset="-122"/>
              </a:rPr>
              <a:t>10000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贷：银行存款                                                  </a:t>
            </a:r>
            <a:r>
              <a:rPr lang="en-US" altLang="zh-CN" sz="2000" dirty="0">
                <a:latin typeface="微软雅黑" panose="020B0503020204020204" pitchFamily="34" charset="-122"/>
                <a:ea typeface="微软雅黑" panose="020B0503020204020204" pitchFamily="34" charset="-122"/>
              </a:rPr>
              <a:t>10000</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5690A0D-D7F2-74BB-FE15-8A9B4EE6EAA6}"/>
              </a:ext>
            </a:extLst>
          </p:cNvPr>
          <p:cNvSpPr>
            <a:spLocks noGrp="1" noChangeArrowheads="1"/>
          </p:cNvSpPr>
          <p:nvPr>
            <p:ph type="title"/>
          </p:nvPr>
        </p:nvSpPr>
        <p:spPr>
          <a:xfrm>
            <a:off x="2495550" y="692150"/>
            <a:ext cx="7772400" cy="1143000"/>
          </a:xfrm>
        </p:spPr>
        <p:txBody>
          <a:bodyPr/>
          <a:lstStyle/>
          <a:p>
            <a:pPr eaLnBrk="1" hangingPunct="1"/>
            <a:r>
              <a:rPr lang="zh-CN" altLang="en-US" sz="3200">
                <a:solidFill>
                  <a:srgbClr val="0070C0"/>
                </a:solidFill>
                <a:latin typeface="微软雅黑" panose="020B0503020204020204" pitchFamily="34" charset="-122"/>
                <a:ea typeface="微软雅黑" panose="020B0503020204020204" pitchFamily="34" charset="-122"/>
              </a:rPr>
              <a:t>练习</a:t>
            </a:r>
          </a:p>
        </p:txBody>
      </p:sp>
      <p:sp>
        <p:nvSpPr>
          <p:cNvPr id="111619" name="内容占位符 2">
            <a:extLst>
              <a:ext uri="{FF2B5EF4-FFF2-40B4-BE49-F238E27FC236}">
                <a16:creationId xmlns:a16="http://schemas.microsoft.com/office/drawing/2014/main" id="{4921F003-5331-160B-8C99-FC648FFB4F1E}"/>
              </a:ext>
            </a:extLst>
          </p:cNvPr>
          <p:cNvSpPr>
            <a:spLocks noGrp="1" noChangeArrowheads="1"/>
          </p:cNvSpPr>
          <p:nvPr>
            <p:ph idx="1"/>
          </p:nvPr>
        </p:nvSpPr>
        <p:spPr>
          <a:xfrm>
            <a:off x="2490788" y="1557338"/>
            <a:ext cx="7632700" cy="3778250"/>
          </a:xfrm>
        </p:spPr>
        <p:txBody>
          <a:bodyPr/>
          <a:lstStyle/>
          <a:p>
            <a:pPr marL="0" indent="0">
              <a:buNone/>
            </a:pPr>
            <a:r>
              <a:rPr lang="zh-CN" altLang="en-US" sz="2400">
                <a:latin typeface="微软雅黑" panose="020B0503020204020204" pitchFamily="34" charset="-122"/>
                <a:ea typeface="微软雅黑" panose="020B0503020204020204" pitchFamily="34" charset="-122"/>
              </a:rPr>
              <a:t>结转收入费用</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rPr>
              <a:t>借：主营业务收入                                             </a:t>
            </a:r>
            <a:r>
              <a:rPr lang="en-US" altLang="zh-CN" sz="2000" dirty="0">
                <a:latin typeface="微软雅黑" panose="020B0503020204020204" pitchFamily="34" charset="-122"/>
                <a:ea typeface="微软雅黑" panose="020B0503020204020204" pitchFamily="34" charset="-122"/>
              </a:rPr>
              <a:t>100000</a:t>
            </a:r>
          </a:p>
          <a:p>
            <a:pPr marL="0" indent="0">
              <a:buNone/>
            </a:pPr>
            <a:r>
              <a:rPr lang="zh-CN" altLang="en-US" sz="2000">
                <a:latin typeface="微软雅黑" panose="020B0503020204020204" pitchFamily="34" charset="-122"/>
                <a:ea typeface="微软雅黑" panose="020B0503020204020204" pitchFamily="34" charset="-122"/>
              </a:rPr>
              <a:t>       贷：本年利润                                                </a:t>
            </a:r>
            <a:r>
              <a:rPr lang="en-US" altLang="zh-CN" sz="2000" dirty="0">
                <a:latin typeface="微软雅黑" panose="020B0503020204020204" pitchFamily="34" charset="-122"/>
                <a:ea typeface="微软雅黑" panose="020B0503020204020204" pitchFamily="34" charset="-122"/>
              </a:rPr>
              <a:t> 100000</a:t>
            </a: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rPr>
              <a:t>借：本年利润                                                   </a:t>
            </a:r>
            <a:r>
              <a:rPr lang="en-US" altLang="zh-CN" sz="2000" dirty="0">
                <a:latin typeface="微软雅黑" panose="020B0503020204020204" pitchFamily="34" charset="-122"/>
                <a:ea typeface="微软雅黑" panose="020B0503020204020204" pitchFamily="34" charset="-122"/>
              </a:rPr>
              <a:t>85000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贷：主营业务成本                                            </a:t>
            </a:r>
            <a:r>
              <a:rPr lang="en-US" altLang="zh-CN" sz="2000" dirty="0">
                <a:latin typeface="微软雅黑" panose="020B0503020204020204" pitchFamily="34" charset="-122"/>
                <a:ea typeface="微软雅黑" panose="020B0503020204020204" pitchFamily="34" charset="-122"/>
              </a:rPr>
              <a:t>70000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管理费用                                                   </a:t>
            </a:r>
            <a:r>
              <a:rPr lang="en-US" altLang="zh-CN" sz="2000" dirty="0">
                <a:latin typeface="微软雅黑" panose="020B0503020204020204" pitchFamily="34" charset="-122"/>
                <a:ea typeface="微软雅黑" panose="020B0503020204020204" pitchFamily="34" charset="-122"/>
              </a:rPr>
              <a:t>15000</a:t>
            </a: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B96051F2-1DD3-043D-35B7-F7DE41470A3D}"/>
              </a:ext>
            </a:extLst>
          </p:cNvPr>
          <p:cNvSpPr>
            <a:spLocks noGrp="1" noChangeArrowheads="1"/>
          </p:cNvSpPr>
          <p:nvPr>
            <p:ph type="title"/>
          </p:nvPr>
        </p:nvSpPr>
        <p:spPr>
          <a:xfrm>
            <a:off x="2505075" y="333375"/>
            <a:ext cx="7772400" cy="1143000"/>
          </a:xfrm>
        </p:spPr>
        <p:txBody>
          <a:bodyPr/>
          <a:lstStyle/>
          <a:p>
            <a:pPr eaLnBrk="1" hangingPunct="1"/>
            <a:r>
              <a:rPr lang="zh-CN" altLang="en-US" sz="3200">
                <a:solidFill>
                  <a:srgbClr val="0070C0"/>
                </a:solidFill>
                <a:latin typeface="微软雅黑" panose="020B0503020204020204" pitchFamily="34" charset="-122"/>
                <a:ea typeface="微软雅黑" panose="020B0503020204020204" pitchFamily="34" charset="-122"/>
              </a:rPr>
              <a:t>练习</a:t>
            </a:r>
          </a:p>
        </p:txBody>
      </p:sp>
      <p:sp>
        <p:nvSpPr>
          <p:cNvPr id="112643" name="内容占位符 2">
            <a:extLst>
              <a:ext uri="{FF2B5EF4-FFF2-40B4-BE49-F238E27FC236}">
                <a16:creationId xmlns:a16="http://schemas.microsoft.com/office/drawing/2014/main" id="{328E1336-CBF6-7B2C-DDD6-F578B5BBC62F}"/>
              </a:ext>
            </a:extLst>
          </p:cNvPr>
          <p:cNvSpPr>
            <a:spLocks noGrp="1" noChangeArrowheads="1"/>
          </p:cNvSpPr>
          <p:nvPr>
            <p:ph idx="1"/>
          </p:nvPr>
        </p:nvSpPr>
        <p:spPr>
          <a:xfrm>
            <a:off x="2505075" y="1539875"/>
            <a:ext cx="7632700" cy="3778250"/>
          </a:xfrm>
        </p:spPr>
        <p:txBody>
          <a:bodyPr>
            <a:normAutofit fontScale="70000" lnSpcReduction="20000"/>
          </a:bodyPr>
          <a:lstStyle/>
          <a:p>
            <a:pPr marL="0" indent="0">
              <a:buNone/>
            </a:pPr>
            <a:r>
              <a:rPr lang="zh-CN" altLang="en-US" sz="2400" dirty="0">
                <a:latin typeface="微软雅黑" panose="020B0503020204020204" pitchFamily="34" charset="-122"/>
                <a:ea typeface="微软雅黑" panose="020B0503020204020204" pitchFamily="34" charset="-122"/>
              </a:rPr>
              <a:t>计算所得税</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借：所得税费用                                                </a:t>
            </a:r>
            <a:r>
              <a:rPr lang="en-US" altLang="zh-CN" sz="2000" dirty="0">
                <a:latin typeface="微软雅黑" panose="020B0503020204020204" pitchFamily="34" charset="-122"/>
                <a:ea typeface="微软雅黑" panose="020B0503020204020204" pitchFamily="34" charset="-122"/>
              </a:rPr>
              <a:t>3750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贷：应交税费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应交所得税                                  </a:t>
            </a:r>
            <a:r>
              <a:rPr lang="en-US" altLang="zh-CN" sz="2000" dirty="0">
                <a:latin typeface="微软雅黑" panose="020B0503020204020204" pitchFamily="34" charset="-122"/>
                <a:ea typeface="微软雅黑" panose="020B0503020204020204" pitchFamily="34" charset="-122"/>
              </a:rPr>
              <a:t>3750</a:t>
            </a: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借：本年利润                                                   </a:t>
            </a:r>
            <a:r>
              <a:rPr lang="en-US" altLang="zh-CN" sz="2000" dirty="0">
                <a:latin typeface="微软雅黑" panose="020B0503020204020204" pitchFamily="34" charset="-122"/>
                <a:ea typeface="微软雅黑" panose="020B0503020204020204" pitchFamily="34" charset="-122"/>
              </a:rPr>
              <a:t>3750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贷：所得税费用                                                 </a:t>
            </a:r>
            <a:r>
              <a:rPr lang="en-US" altLang="zh-CN" sz="2000" dirty="0">
                <a:latin typeface="微软雅黑" panose="020B0503020204020204" pitchFamily="34" charset="-122"/>
                <a:ea typeface="微软雅黑" panose="020B0503020204020204" pitchFamily="34" charset="-122"/>
              </a:rPr>
              <a:t>3750</a:t>
            </a: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结转利润、提取盈余公积</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借：本年利润                                                   </a:t>
            </a:r>
            <a:r>
              <a:rPr lang="en-US" altLang="zh-CN" sz="2000" dirty="0">
                <a:latin typeface="微软雅黑" panose="020B0503020204020204" pitchFamily="34" charset="-122"/>
                <a:ea typeface="微软雅黑" panose="020B0503020204020204" pitchFamily="34" charset="-122"/>
              </a:rPr>
              <a:t>11250</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贷：利润分配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未分配利润                                </a:t>
            </a:r>
            <a:r>
              <a:rPr lang="en-US" altLang="zh-CN" sz="2000" dirty="0">
                <a:latin typeface="微软雅黑" panose="020B0503020204020204" pitchFamily="34" charset="-122"/>
                <a:ea typeface="微软雅黑" panose="020B0503020204020204" pitchFamily="34" charset="-122"/>
              </a:rPr>
              <a:t>11250</a:t>
            </a: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借：利润分配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提取法定盈余公积                       </a:t>
            </a:r>
            <a:r>
              <a:rPr lang="en-US" altLang="zh-CN" sz="2000" dirty="0">
                <a:latin typeface="微软雅黑" panose="020B0503020204020204" pitchFamily="34" charset="-122"/>
                <a:ea typeface="微软雅黑" panose="020B0503020204020204" pitchFamily="34" charset="-122"/>
              </a:rPr>
              <a:t>1125</a:t>
            </a:r>
          </a:p>
          <a:p>
            <a:pPr mar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贷：盈余公积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法定盈余公积                               </a:t>
            </a:r>
            <a:r>
              <a:rPr lang="en-US" altLang="zh-CN" sz="2000" dirty="0">
                <a:latin typeface="微软雅黑" panose="020B0503020204020204" pitchFamily="34" charset="-122"/>
                <a:ea typeface="微软雅黑" panose="020B0503020204020204" pitchFamily="34" charset="-122"/>
              </a:rPr>
              <a:t>1125</a:t>
            </a:r>
            <a:endParaRPr lang="zh-CN" altLang="en-US" sz="2000" dirty="0">
              <a:latin typeface="微软雅黑" panose="020B0503020204020204" pitchFamily="34" charset="-122"/>
              <a:ea typeface="微软雅黑" panose="020B0503020204020204" pitchFamily="34" charset="-122"/>
            </a:endParaRPr>
          </a:p>
          <a:p>
            <a:pPr marL="0" indent="0">
              <a:buNone/>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a:extLst>
              <a:ext uri="{FF2B5EF4-FFF2-40B4-BE49-F238E27FC236}">
                <a16:creationId xmlns:a16="http://schemas.microsoft.com/office/drawing/2014/main" id="{D5D9FECC-EE6F-CD97-FA68-572AB5CFAC42}"/>
              </a:ext>
            </a:extLst>
          </p:cNvPr>
          <p:cNvSpPr>
            <a:spLocks noGrp="1" noChangeArrowheads="1"/>
          </p:cNvSpPr>
          <p:nvPr>
            <p:ph idx="1"/>
          </p:nvPr>
        </p:nvSpPr>
        <p:spPr>
          <a:xfrm>
            <a:off x="2279650" y="651634"/>
            <a:ext cx="7632700" cy="3778251"/>
          </a:xfrm>
        </p:spPr>
        <p:txBody>
          <a:bodyPr>
            <a:noAutofit/>
          </a:bodyPr>
          <a:lstStyle/>
          <a:p>
            <a:pPr marL="0" indent="0">
              <a:buNone/>
            </a:pPr>
            <a:r>
              <a:rPr lang="zh-CN" altLang="en-US" sz="1600" dirty="0">
                <a:latin typeface="微软雅黑" panose="020B0503020204020204" pitchFamily="34" charset="-122"/>
                <a:ea typeface="微软雅黑" panose="020B0503020204020204" pitchFamily="34" charset="-122"/>
              </a:rPr>
              <a:t>货币资金：</a:t>
            </a:r>
            <a:r>
              <a:rPr lang="en-US" altLang="zh-CN" sz="1600" dirty="0">
                <a:latin typeface="微软雅黑" panose="020B0503020204020204" pitchFamily="34" charset="-122"/>
                <a:ea typeface="微软雅黑" panose="020B0503020204020204" pitchFamily="34" charset="-122"/>
              </a:rPr>
              <a:t>3000+15300+113000-70000-10000=51300</a:t>
            </a:r>
          </a:p>
          <a:p>
            <a:pPr marL="0" indent="0">
              <a:buNone/>
            </a:pPr>
            <a:r>
              <a:rPr lang="zh-CN" altLang="en-US" sz="1600" dirty="0">
                <a:latin typeface="微软雅黑" panose="020B0503020204020204" pitchFamily="34" charset="-122"/>
                <a:ea typeface="微软雅黑" panose="020B0503020204020204" pitchFamily="34" charset="-122"/>
              </a:rPr>
              <a:t>应收账款：</a:t>
            </a:r>
            <a:r>
              <a:rPr lang="en-US" altLang="zh-CN" sz="1600" dirty="0">
                <a:latin typeface="微软雅黑" panose="020B0503020204020204" pitchFamily="34" charset="-122"/>
                <a:ea typeface="微软雅黑" panose="020B0503020204020204" pitchFamily="34" charset="-122"/>
              </a:rPr>
              <a:t>60000-300=59700</a:t>
            </a:r>
          </a:p>
          <a:p>
            <a:pPr marL="0" indent="0">
              <a:buNone/>
            </a:pPr>
            <a:r>
              <a:rPr lang="zh-CN" altLang="en-US" sz="1600" dirty="0">
                <a:latin typeface="微软雅黑" panose="020B0503020204020204" pitchFamily="34" charset="-122"/>
                <a:ea typeface="微软雅黑" panose="020B0503020204020204" pitchFamily="34" charset="-122"/>
              </a:rPr>
              <a:t>预付账款：</a:t>
            </a:r>
            <a:r>
              <a:rPr lang="en-US" altLang="zh-CN" sz="1600" dirty="0">
                <a:latin typeface="微软雅黑" panose="020B0503020204020204" pitchFamily="34" charset="-122"/>
                <a:ea typeface="微软雅黑" panose="020B0503020204020204" pitchFamily="34" charset="-122"/>
              </a:rPr>
              <a:t>10000-2260=7740</a:t>
            </a:r>
          </a:p>
          <a:p>
            <a:pPr marL="0" indent="0">
              <a:buNone/>
            </a:pPr>
            <a:r>
              <a:rPr lang="zh-CN" altLang="en-US" sz="1600" dirty="0">
                <a:latin typeface="微软雅黑" panose="020B0503020204020204" pitchFamily="34" charset="-122"/>
                <a:ea typeface="微软雅黑" panose="020B0503020204020204" pitchFamily="34" charset="-122"/>
              </a:rPr>
              <a:t>其他应收款：</a:t>
            </a:r>
            <a:r>
              <a:rPr lang="en-US" altLang="zh-CN" sz="1600" dirty="0">
                <a:latin typeface="微软雅黑" panose="020B0503020204020204" pitchFamily="34" charset="-122"/>
                <a:ea typeface="微软雅黑" panose="020B0503020204020204" pitchFamily="34" charset="-122"/>
              </a:rPr>
              <a:t>60130</a:t>
            </a:r>
          </a:p>
          <a:p>
            <a:pPr marL="0" indent="0">
              <a:buNone/>
            </a:pPr>
            <a:r>
              <a:rPr lang="zh-CN" altLang="en-US" sz="1600" dirty="0">
                <a:latin typeface="微软雅黑" panose="020B0503020204020204" pitchFamily="34" charset="-122"/>
                <a:ea typeface="微软雅黑" panose="020B0503020204020204" pitchFamily="34" charset="-122"/>
              </a:rPr>
              <a:t>存货：</a:t>
            </a:r>
            <a:r>
              <a:rPr lang="en-US" altLang="zh-CN" sz="1600" dirty="0">
                <a:latin typeface="微软雅黑" panose="020B0503020204020204" pitchFamily="34" charset="-122"/>
                <a:ea typeface="微软雅黑" panose="020B0503020204020204" pitchFamily="34" charset="-122"/>
              </a:rPr>
              <a:t>110000+100000+2000-70000=142000</a:t>
            </a:r>
          </a:p>
          <a:p>
            <a:pPr marL="0" indent="0">
              <a:buNone/>
            </a:pPr>
            <a:r>
              <a:rPr lang="zh-CN" altLang="en-US" sz="1600" dirty="0">
                <a:latin typeface="微软雅黑" panose="020B0503020204020204" pitchFamily="34" charset="-122"/>
                <a:ea typeface="微软雅黑" panose="020B0503020204020204" pitchFamily="34" charset="-122"/>
              </a:rPr>
              <a:t>长期股权投资：</a:t>
            </a:r>
            <a:r>
              <a:rPr lang="en-US" altLang="zh-CN" sz="1600" dirty="0">
                <a:latin typeface="微软雅黑" panose="020B0503020204020204" pitchFamily="34" charset="-122"/>
                <a:ea typeface="微软雅黑" panose="020B0503020204020204" pitchFamily="34" charset="-122"/>
              </a:rPr>
              <a:t>55870</a:t>
            </a:r>
          </a:p>
          <a:p>
            <a:pPr marL="0" indent="0">
              <a:buNone/>
            </a:pPr>
            <a:r>
              <a:rPr lang="zh-CN" altLang="en-US" sz="1600" dirty="0">
                <a:latin typeface="微软雅黑" panose="020B0503020204020204" pitchFamily="34" charset="-122"/>
                <a:ea typeface="微软雅黑" panose="020B0503020204020204" pitchFamily="34" charset="-122"/>
              </a:rPr>
              <a:t>固定资产：</a:t>
            </a:r>
            <a:r>
              <a:rPr lang="en-US" altLang="zh-CN" sz="1600" dirty="0">
                <a:latin typeface="微软雅黑" panose="020B0503020204020204" pitchFamily="34" charset="-122"/>
                <a:ea typeface="微软雅黑" panose="020B0503020204020204" pitchFamily="34" charset="-122"/>
              </a:rPr>
              <a:t>350000-46000-15000=289000</a:t>
            </a:r>
          </a:p>
          <a:p>
            <a:pPr marL="0" indent="0">
              <a:buNone/>
            </a:pPr>
            <a:r>
              <a:rPr lang="zh-CN" altLang="en-US" sz="1600" dirty="0">
                <a:latin typeface="微软雅黑" panose="020B0503020204020204" pitchFamily="34" charset="-122"/>
                <a:ea typeface="微软雅黑" panose="020B0503020204020204" pitchFamily="34" charset="-122"/>
              </a:rPr>
              <a:t>短期借款：</a:t>
            </a:r>
            <a:r>
              <a:rPr lang="en-US" altLang="zh-CN" sz="1600" dirty="0">
                <a:latin typeface="微软雅黑" panose="020B0503020204020204" pitchFamily="34" charset="-122"/>
                <a:ea typeface="微软雅黑" panose="020B0503020204020204" pitchFamily="34" charset="-122"/>
              </a:rPr>
              <a:t>100000</a:t>
            </a:r>
          </a:p>
          <a:p>
            <a:pPr marL="0" indent="0">
              <a:buNone/>
            </a:pPr>
            <a:r>
              <a:rPr lang="zh-CN" altLang="en-US" sz="1600" dirty="0">
                <a:latin typeface="微软雅黑" panose="020B0503020204020204" pitchFamily="34" charset="-122"/>
                <a:ea typeface="微软雅黑" panose="020B0503020204020204" pitchFamily="34" charset="-122"/>
              </a:rPr>
              <a:t>应付账款：</a:t>
            </a:r>
            <a:r>
              <a:rPr lang="en-US" altLang="zh-CN" sz="1600" dirty="0">
                <a:latin typeface="微软雅黑" panose="020B0503020204020204" pitchFamily="34" charset="-122"/>
                <a:ea typeface="微软雅黑" panose="020B0503020204020204" pitchFamily="34" charset="-122"/>
              </a:rPr>
              <a:t>65000</a:t>
            </a:r>
          </a:p>
          <a:p>
            <a:pPr marL="0" indent="0">
              <a:buNone/>
            </a:pPr>
            <a:r>
              <a:rPr lang="zh-CN" altLang="en-US" sz="1600" dirty="0">
                <a:latin typeface="微软雅黑" panose="020B0503020204020204" pitchFamily="34" charset="-122"/>
                <a:ea typeface="微软雅黑" panose="020B0503020204020204" pitchFamily="34" charset="-122"/>
              </a:rPr>
              <a:t>应交税费：</a:t>
            </a:r>
            <a:r>
              <a:rPr lang="en-US" altLang="zh-CN" sz="1600" dirty="0">
                <a:latin typeface="微软雅黑" panose="020B0503020204020204" pitchFamily="34" charset="-122"/>
                <a:ea typeface="微软雅黑" panose="020B0503020204020204" pitchFamily="34" charset="-122"/>
              </a:rPr>
              <a:t>-260+13000-10000+3750=6490</a:t>
            </a:r>
          </a:p>
          <a:p>
            <a:pPr marL="0" indent="0">
              <a:buNone/>
            </a:pPr>
            <a:r>
              <a:rPr lang="zh-CN" altLang="en-US" sz="1600" dirty="0">
                <a:latin typeface="微软雅黑" panose="020B0503020204020204" pitchFamily="34" charset="-122"/>
                <a:ea typeface="微软雅黑" panose="020B0503020204020204" pitchFamily="34" charset="-122"/>
              </a:rPr>
              <a:t>一年内到期的非流动负债：</a:t>
            </a:r>
            <a:r>
              <a:rPr lang="en-US" altLang="zh-CN" sz="1600" dirty="0">
                <a:latin typeface="微软雅黑" panose="020B0503020204020204" pitchFamily="34" charset="-122"/>
                <a:ea typeface="微软雅黑" panose="020B0503020204020204" pitchFamily="34" charset="-122"/>
              </a:rPr>
              <a:t>40000</a:t>
            </a:r>
          </a:p>
          <a:p>
            <a:pPr marL="0" indent="0">
              <a:buNone/>
            </a:pPr>
            <a:r>
              <a:rPr lang="zh-CN" altLang="en-US" sz="1600" dirty="0">
                <a:latin typeface="微软雅黑" panose="020B0503020204020204" pitchFamily="34" charset="-122"/>
                <a:ea typeface="微软雅黑" panose="020B0503020204020204" pitchFamily="34" charset="-122"/>
              </a:rPr>
              <a:t>长期借款：</a:t>
            </a:r>
            <a:r>
              <a:rPr lang="en-US" altLang="zh-CN" sz="1600" dirty="0">
                <a:latin typeface="微软雅黑" panose="020B0503020204020204" pitchFamily="34" charset="-122"/>
                <a:ea typeface="微软雅黑" panose="020B0503020204020204" pitchFamily="34" charset="-122"/>
              </a:rPr>
              <a:t>100000</a:t>
            </a:r>
          </a:p>
          <a:p>
            <a:pPr marL="0" indent="0">
              <a:buNone/>
            </a:pPr>
            <a:r>
              <a:rPr lang="zh-CN" altLang="en-US" sz="1600" dirty="0">
                <a:latin typeface="微软雅黑" panose="020B0503020204020204" pitchFamily="34" charset="-122"/>
                <a:ea typeface="微软雅黑" panose="020B0503020204020204" pitchFamily="34" charset="-122"/>
              </a:rPr>
              <a:t>实收资本：</a:t>
            </a:r>
            <a:r>
              <a:rPr lang="en-US" altLang="zh-CN" sz="1600" dirty="0">
                <a:latin typeface="微软雅黑" panose="020B0503020204020204" pitchFamily="34" charset="-122"/>
                <a:ea typeface="微软雅黑" panose="020B0503020204020204" pitchFamily="34" charset="-122"/>
              </a:rPr>
              <a:t>250000</a:t>
            </a:r>
          </a:p>
          <a:p>
            <a:pPr marL="0" indent="0">
              <a:buNone/>
            </a:pPr>
            <a:r>
              <a:rPr lang="zh-CN" altLang="en-US" sz="1600" dirty="0">
                <a:latin typeface="微软雅黑" panose="020B0503020204020204" pitchFamily="34" charset="-122"/>
                <a:ea typeface="微软雅黑" panose="020B0503020204020204" pitchFamily="34" charset="-122"/>
              </a:rPr>
              <a:t>资本公积：</a:t>
            </a:r>
            <a:r>
              <a:rPr lang="en-US" altLang="zh-CN" sz="1600" dirty="0">
                <a:latin typeface="微软雅黑" panose="020B0503020204020204" pitchFamily="34" charset="-122"/>
                <a:ea typeface="微软雅黑" panose="020B0503020204020204" pitchFamily="34" charset="-122"/>
              </a:rPr>
              <a:t>53000</a:t>
            </a:r>
          </a:p>
          <a:p>
            <a:pPr marL="0" indent="0">
              <a:buNone/>
            </a:pPr>
            <a:r>
              <a:rPr lang="zh-CN" altLang="en-US" sz="1600" dirty="0">
                <a:latin typeface="微软雅黑" panose="020B0503020204020204" pitchFamily="34" charset="-122"/>
                <a:ea typeface="微软雅黑" panose="020B0503020204020204" pitchFamily="34" charset="-122"/>
              </a:rPr>
              <a:t>盈余公积：</a:t>
            </a:r>
            <a:r>
              <a:rPr lang="en-US" altLang="zh-CN" sz="1600" dirty="0">
                <a:latin typeface="微软雅黑" panose="020B0503020204020204" pitchFamily="34" charset="-122"/>
                <a:ea typeface="微软雅黑" panose="020B0503020204020204" pitchFamily="34" charset="-122"/>
              </a:rPr>
              <a:t>40000+1125=41125</a:t>
            </a:r>
          </a:p>
          <a:p>
            <a:pPr marL="0" indent="0">
              <a:buNone/>
            </a:pPr>
            <a:r>
              <a:rPr lang="zh-CN" altLang="en-US" sz="1600" dirty="0">
                <a:latin typeface="微软雅黑" panose="020B0503020204020204" pitchFamily="34" charset="-122"/>
                <a:ea typeface="微软雅黑" panose="020B0503020204020204" pitchFamily="34" charset="-122"/>
              </a:rPr>
              <a:t>未分配利润：</a:t>
            </a:r>
            <a:r>
              <a:rPr lang="en-US" altLang="zh-CN" sz="1600" dirty="0">
                <a:latin typeface="微软雅黑" panose="020B0503020204020204" pitchFamily="34" charset="-122"/>
                <a:ea typeface="微软雅黑" panose="020B0503020204020204" pitchFamily="34" charset="-122"/>
              </a:rPr>
              <a:t>11250-1125=10125</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DA17D48-4649-453A-EC0E-56FAD32FC255}"/>
              </a:ext>
            </a:extLst>
          </p:cNvPr>
          <p:cNvGraphicFramePr>
            <a:graphicFrameLocks noGrp="1"/>
          </p:cNvGraphicFramePr>
          <p:nvPr>
            <p:extLst>
              <p:ext uri="{D42A27DB-BD31-4B8C-83A1-F6EECF244321}">
                <p14:modId xmlns:p14="http://schemas.microsoft.com/office/powerpoint/2010/main" val="3325474670"/>
              </p:ext>
            </p:extLst>
          </p:nvPr>
        </p:nvGraphicFramePr>
        <p:xfrm>
          <a:off x="1847851" y="1"/>
          <a:ext cx="8569325" cy="6615115"/>
        </p:xfrm>
        <a:graphic>
          <a:graphicData uri="http://schemas.openxmlformats.org/drawingml/2006/table">
            <a:tbl>
              <a:tblPr firstRow="1" bandRow="1">
                <a:tableStyleId>{85BE263C-DBD7-4A20-BB59-AAB30ACAA65A}</a:tableStyleId>
              </a:tblPr>
              <a:tblGrid>
                <a:gridCol w="2232345">
                  <a:extLst>
                    <a:ext uri="{9D8B030D-6E8A-4147-A177-3AD203B41FA5}">
                      <a16:colId xmlns:a16="http://schemas.microsoft.com/office/drawing/2014/main" val="20000"/>
                    </a:ext>
                  </a:extLst>
                </a:gridCol>
                <a:gridCol w="2016312">
                  <a:extLst>
                    <a:ext uri="{9D8B030D-6E8A-4147-A177-3AD203B41FA5}">
                      <a16:colId xmlns:a16="http://schemas.microsoft.com/office/drawing/2014/main" val="20001"/>
                    </a:ext>
                  </a:extLst>
                </a:gridCol>
                <a:gridCol w="2808434">
                  <a:extLst>
                    <a:ext uri="{9D8B030D-6E8A-4147-A177-3AD203B41FA5}">
                      <a16:colId xmlns:a16="http://schemas.microsoft.com/office/drawing/2014/main" val="20002"/>
                    </a:ext>
                  </a:extLst>
                </a:gridCol>
                <a:gridCol w="1512234">
                  <a:extLst>
                    <a:ext uri="{9D8B030D-6E8A-4147-A177-3AD203B41FA5}">
                      <a16:colId xmlns:a16="http://schemas.microsoft.com/office/drawing/2014/main" val="20003"/>
                    </a:ext>
                  </a:extLst>
                </a:gridCol>
              </a:tblGrid>
              <a:tr h="365810">
                <a:tc>
                  <a:txBody>
                    <a:bodyPr/>
                    <a:lstStyle/>
                    <a:p>
                      <a:pPr algn="ct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a:t>
                      </a:r>
                    </a:p>
                  </a:txBody>
                  <a:tcPr marL="91444" marR="91444" marT="45732" marB="45732"/>
                </a:tc>
                <a:tc>
                  <a:txBody>
                    <a:bodyPr/>
                    <a:lstStyle/>
                    <a:p>
                      <a:pPr algn="ct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32" marB="45732">
                    <a:lnR w="12700" cap="flat" cmpd="sng" algn="ctr">
                      <a:solidFill>
                        <a:schemeClr val="tx1"/>
                      </a:solidFill>
                      <a:prstDash val="solid"/>
                      <a:round/>
                      <a:headEnd type="none" w="med" len="med"/>
                      <a:tailEnd type="none" w="med" len="med"/>
                    </a:lnR>
                  </a:tcPr>
                </a:tc>
                <a:tc>
                  <a:txBody>
                    <a:bodyPr/>
                    <a:lstStyle/>
                    <a:p>
                      <a:pPr algn="ct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zh-CN" altLang="en-US" sz="1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32" marB="45732"/>
                </a:tc>
                <a:extLst>
                  <a:ext uri="{0D108BD9-81ED-4DB2-BD59-A6C34878D82A}">
                    <a16:rowId xmlns:a16="http://schemas.microsoft.com/office/drawing/2014/main" val="10000"/>
                  </a:ext>
                </a:extLst>
              </a:tr>
              <a:tr h="365810">
                <a:tc>
                  <a:txBody>
                    <a:bodyPr/>
                    <a:lstStyle/>
                    <a:p>
                      <a:r>
                        <a:rPr lang="zh-CN" altLang="en-US" sz="1800" b="1" dirty="0">
                          <a:solidFill>
                            <a:srgbClr val="00B0F0"/>
                          </a:solidFill>
                          <a:latin typeface="微软雅黑" panose="020B0503020204020204" pitchFamily="34" charset="-122"/>
                          <a:ea typeface="微软雅黑" panose="020B0503020204020204" pitchFamily="34" charset="-122"/>
                        </a:rPr>
                        <a:t>流动资产：</a:t>
                      </a:r>
                    </a:p>
                  </a:txBody>
                  <a:tcPr marL="91444" marR="91444" marT="45732" marB="45732"/>
                </a:tc>
                <a:tc>
                  <a:txBody>
                    <a:bodyPr/>
                    <a:lstStyle/>
                    <a:p>
                      <a:endParaRPr lang="zh-CN" altLang="en-US" sz="1800">
                        <a:latin typeface="微软雅黑" panose="020B0503020204020204" pitchFamily="34" charset="-122"/>
                        <a:ea typeface="微软雅黑" panose="020B0503020204020204" pitchFamily="34" charset="-122"/>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流动负债：</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01"/>
                  </a:ext>
                </a:extLst>
              </a:tr>
              <a:tr h="365810">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货币资金</a:t>
                      </a:r>
                    </a:p>
                  </a:txBody>
                  <a:tcPr marL="91444" marR="91444" marT="45732" marB="45732"/>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51300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短期借款</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100000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02"/>
                  </a:ext>
                </a:extLst>
              </a:tr>
              <a:tr h="365810">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应收账款</a:t>
                      </a:r>
                    </a:p>
                  </a:txBody>
                  <a:tcPr marL="91444" marR="91444" marT="45732" marB="45732"/>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59700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应付账款</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65000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03"/>
                  </a:ext>
                </a:extLst>
              </a:tr>
              <a:tr h="365810">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预付账款</a:t>
                      </a:r>
                    </a:p>
                  </a:txBody>
                  <a:tcPr marL="91444" marR="91444" marT="45732" marB="45732"/>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7740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应交税费</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6490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04"/>
                  </a:ext>
                </a:extLst>
              </a:tr>
              <a:tr h="365810">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其他应收款</a:t>
                      </a:r>
                    </a:p>
                  </a:txBody>
                  <a:tcPr marL="91444" marR="91444" marT="45732" marB="45732"/>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60130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一年内到期非流动负债</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40000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05"/>
                  </a:ext>
                </a:extLst>
              </a:tr>
              <a:tr h="365810">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存货</a:t>
                      </a:r>
                    </a:p>
                  </a:txBody>
                  <a:tcPr marL="91444" marR="91444" marT="45732" marB="45732"/>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142000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流动负债合计</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215410</a:t>
                      </a:r>
                      <a:endPar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06"/>
                  </a:ext>
                </a:extLst>
              </a:tr>
              <a:tr h="365810">
                <a:tc>
                  <a:txBody>
                    <a:bodyPr/>
                    <a:lstStyle/>
                    <a:p>
                      <a:r>
                        <a:rPr lang="zh-CN" altLang="en-US" sz="1800" b="1" dirty="0">
                          <a:latin typeface="微软雅黑" panose="020B0503020204020204" pitchFamily="34" charset="-122"/>
                          <a:ea typeface="微软雅黑" panose="020B0503020204020204" pitchFamily="34" charset="-122"/>
                        </a:rPr>
                        <a:t>流动资产合计</a:t>
                      </a:r>
                    </a:p>
                  </a:txBody>
                  <a:tcPr marL="91444" marR="91444" marT="45732" marB="45732"/>
                </a:tc>
                <a:tc>
                  <a:txBody>
                    <a:bodyPr/>
                    <a:lstStyle/>
                    <a:p>
                      <a:pPr algn="ctr"/>
                      <a:r>
                        <a:rPr lang="en-US" altLang="zh-CN" sz="1800" b="1" dirty="0">
                          <a:latin typeface="微软雅黑" panose="020B0503020204020204" pitchFamily="34" charset="-122"/>
                          <a:ea typeface="微软雅黑" panose="020B0503020204020204" pitchFamily="34" charset="-122"/>
                        </a:rPr>
                        <a:t>324790</a:t>
                      </a:r>
                      <a:endParaRPr lang="zh-CN" altLang="en-US" sz="1800" b="1" dirty="0">
                        <a:latin typeface="微软雅黑" panose="020B0503020204020204" pitchFamily="34" charset="-122"/>
                        <a:ea typeface="微软雅黑" panose="020B0503020204020204" pitchFamily="34" charset="-122"/>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非流动负债：</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07"/>
                  </a:ext>
                </a:extLst>
              </a:tr>
              <a:tr h="365810">
                <a:tc>
                  <a:txBody>
                    <a:bodyPr/>
                    <a:lstStyle/>
                    <a:p>
                      <a:r>
                        <a:rPr lang="zh-CN" altLang="en-US" sz="1800" b="1" dirty="0">
                          <a:solidFill>
                            <a:srgbClr val="00B0F0"/>
                          </a:solidFill>
                          <a:latin typeface="微软雅黑" panose="020B0503020204020204" pitchFamily="34" charset="-122"/>
                          <a:ea typeface="微软雅黑" panose="020B0503020204020204" pitchFamily="34" charset="-122"/>
                        </a:rPr>
                        <a:t>非流动资产：</a:t>
                      </a:r>
                    </a:p>
                  </a:txBody>
                  <a:tcPr marL="91444" marR="91444" marT="45732" marB="45732"/>
                </a:tc>
                <a:tc>
                  <a:txBody>
                    <a:bodyPr/>
                    <a:lstStyle/>
                    <a:p>
                      <a:endParaRPr lang="zh-CN" altLang="en-US" sz="1800" dirty="0">
                        <a:latin typeface="微软雅黑" panose="020B0503020204020204" pitchFamily="34" charset="-122"/>
                        <a:ea typeface="微软雅黑" panose="020B0503020204020204" pitchFamily="34" charset="-122"/>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长期借款</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100000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08"/>
                  </a:ext>
                </a:extLst>
              </a:tr>
              <a:tr h="365810">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长期股权投资</a:t>
                      </a:r>
                    </a:p>
                  </a:txBody>
                  <a:tcPr marL="91444" marR="91444" marT="45732" marB="45732"/>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55870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非流动负债合计</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100000</a:t>
                      </a:r>
                      <a:endPar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09"/>
                  </a:ext>
                </a:extLst>
              </a:tr>
              <a:tr h="365810">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固定资产</a:t>
                      </a:r>
                    </a:p>
                  </a:txBody>
                  <a:tcPr marL="91444" marR="91444" marT="45732" marB="45732"/>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289000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负债合计</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315410</a:t>
                      </a:r>
                      <a:endPar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10"/>
                  </a:ext>
                </a:extLst>
              </a:tr>
              <a:tr h="365810">
                <a:tc>
                  <a:txBody>
                    <a:bodyPr/>
                    <a:lstStyle/>
                    <a:p>
                      <a:r>
                        <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非流动资产合计</a:t>
                      </a:r>
                    </a:p>
                  </a:txBody>
                  <a:tcPr marL="91444" marR="91444" marT="45732" marB="45732"/>
                </a:tc>
                <a:tc>
                  <a:txBody>
                    <a:bodyPr/>
                    <a:lstStyle/>
                    <a:p>
                      <a:pPr algn="ctr"/>
                      <a:r>
                        <a:rPr lang="en-US" altLang="zh-CN"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334870</a:t>
                      </a:r>
                      <a:endPar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所有者权益：</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11"/>
                  </a:ext>
                </a:extLst>
              </a:tr>
              <a:tr h="365810">
                <a:tc>
                  <a:txBody>
                    <a:bodyPr/>
                    <a:lstStyle/>
                    <a:p>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实收资本</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250000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12"/>
                  </a:ext>
                </a:extLst>
              </a:tr>
              <a:tr h="365810">
                <a:tc>
                  <a:txBody>
                    <a:bodyPr/>
                    <a:lstStyle/>
                    <a:p>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资本公积</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53000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13"/>
                  </a:ext>
                </a:extLst>
              </a:tr>
              <a:tr h="365810">
                <a:tc>
                  <a:txBody>
                    <a:bodyPr/>
                    <a:lstStyle/>
                    <a:p>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盈余公积</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41125</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14"/>
                  </a:ext>
                </a:extLst>
              </a:tr>
              <a:tr h="365810">
                <a:tc>
                  <a:txBody>
                    <a:bodyPr/>
                    <a:lstStyle/>
                    <a:p>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未分配利润</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10125</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15"/>
                  </a:ext>
                </a:extLst>
              </a:tr>
              <a:tr h="365810">
                <a:tc>
                  <a:txBody>
                    <a:bodyPr/>
                    <a:lstStyle/>
                    <a:p>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所有者权益合计</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354250</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16"/>
                  </a:ext>
                </a:extLst>
              </a:tr>
              <a:tr h="3963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资产合计</a:t>
                      </a:r>
                    </a:p>
                  </a:txBody>
                  <a:tcPr marL="91444" marR="91444" marT="45732" marB="45732"/>
                </a:tc>
                <a:tc>
                  <a:txBody>
                    <a:bodyPr/>
                    <a:lstStyle/>
                    <a:p>
                      <a:pPr algn="ctr"/>
                      <a:r>
                        <a:rPr lang="en-US" altLang="zh-CN"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665740</a:t>
                      </a:r>
                      <a:endPar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lnR w="12700" cap="flat" cmpd="sng" algn="ctr">
                      <a:solidFill>
                        <a:schemeClr val="tx1"/>
                      </a:solidFill>
                      <a:prstDash val="solid"/>
                      <a:round/>
                      <a:headEnd type="none" w="med" len="med"/>
                      <a:tailEnd type="none" w="med" len="med"/>
                    </a:lnR>
                  </a:tcPr>
                </a:tc>
                <a:tc>
                  <a:txBody>
                    <a:bodyPr/>
                    <a:lstStyle/>
                    <a:p>
                      <a:r>
                        <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负债及所有者权益合计</a:t>
                      </a:r>
                    </a:p>
                  </a:txBody>
                  <a:tcPr marL="91444" marR="91444" marT="45732" marB="45732">
                    <a:lnL w="12700" cap="flat" cmpd="sng" algn="ctr">
                      <a:solidFill>
                        <a:schemeClr val="tx1"/>
                      </a:solidFill>
                      <a:prstDash val="solid"/>
                      <a:round/>
                      <a:headEnd type="none" w="med" len="med"/>
                      <a:tailEnd type="none" w="med" len="med"/>
                    </a:lnL>
                  </a:tcPr>
                </a:tc>
                <a:tc>
                  <a:txBody>
                    <a:bodyPr/>
                    <a:lstStyle/>
                    <a:p>
                      <a:pPr algn="ctr"/>
                      <a:r>
                        <a:rPr lang="en-US" altLang="zh-CN"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665740</a:t>
                      </a:r>
                      <a:endParaRPr lang="zh-CN" altLang="en-US" sz="18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91444" marR="91444" marT="45732" marB="45732"/>
                </a:tc>
                <a:extLst>
                  <a:ext uri="{0D108BD9-81ED-4DB2-BD59-A6C34878D82A}">
                    <a16:rowId xmlns:a16="http://schemas.microsoft.com/office/drawing/2014/main" val="1001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F89A5D9B-DC8E-1F97-DA03-C7469D0C6CEE}"/>
              </a:ext>
            </a:extLst>
          </p:cNvPr>
          <p:cNvSpPr>
            <a:spLocks noGrp="1" noChangeArrowheads="1"/>
          </p:cNvSpPr>
          <p:nvPr>
            <p:ph idx="1"/>
          </p:nvPr>
        </p:nvSpPr>
        <p:spPr>
          <a:xfrm>
            <a:off x="2495550" y="620713"/>
            <a:ext cx="7272338" cy="5688012"/>
          </a:xfrm>
        </p:spPr>
        <p:txBody>
          <a:bodyPr/>
          <a:lstStyle/>
          <a:p>
            <a:pPr marL="0" indent="0">
              <a:buClr>
                <a:schemeClr val="bg1"/>
              </a:buClr>
              <a:buNone/>
              <a:defRPr/>
            </a:pPr>
            <a:r>
              <a:rPr lang="zh-CN" altLang="en-US" sz="3200" b="1" dirty="0">
                <a:latin typeface="微软雅黑" panose="020B0503020204020204" pitchFamily="34" charset="-122"/>
                <a:ea typeface="微软雅黑" panose="020B0503020204020204" pitchFamily="34" charset="-122"/>
              </a:rPr>
              <a:t>资产：</a:t>
            </a:r>
            <a:endParaRPr lang="en-US" altLang="zh-CN" sz="3200" b="1"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整体：流动资产在前，非流动资产在后</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具体项目：流动性强在前，依次递减</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流动资产：货币资金、交易性金融资产、应收票据、应收账款、预付账款、应收利息、应收股利、其他应收款、存货等</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非流动资产：债权投资、其他债权投资、长期应收款、长期股权投资、固定资产、在建工程、工程物资等</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Text Box 3">
            <a:extLst>
              <a:ext uri="{FF2B5EF4-FFF2-40B4-BE49-F238E27FC236}">
                <a16:creationId xmlns:a16="http://schemas.microsoft.com/office/drawing/2014/main" id="{8DCD672D-1640-C069-0C42-91DF2B7752A3}"/>
              </a:ext>
            </a:extLst>
          </p:cNvPr>
          <p:cNvSpPr txBox="1">
            <a:spLocks noChangeArrowheads="1"/>
          </p:cNvSpPr>
          <p:nvPr/>
        </p:nvSpPr>
        <p:spPr bwMode="auto">
          <a:xfrm>
            <a:off x="3427413" y="1125539"/>
            <a:ext cx="533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6000" b="1" dirty="0">
                <a:solidFill>
                  <a:srgbClr val="CC0000"/>
                </a:solidFill>
                <a:effectLst>
                  <a:outerShdw blurRad="38100" dist="38100" dir="2700000" algn="tl">
                    <a:srgbClr val="000000"/>
                  </a:outerShdw>
                </a:effectLst>
                <a:ea typeface="隶书" panose="02010509060101010101" pitchFamily="49" charset="-122"/>
              </a:rPr>
              <a:t>本 章 结 束</a:t>
            </a:r>
          </a:p>
        </p:txBody>
      </p:sp>
      <p:sp>
        <p:nvSpPr>
          <p:cNvPr id="115715" name="WordArt 6">
            <a:extLst>
              <a:ext uri="{FF2B5EF4-FFF2-40B4-BE49-F238E27FC236}">
                <a16:creationId xmlns:a16="http://schemas.microsoft.com/office/drawing/2014/main" id="{91ACB4AC-64C5-1912-2FC3-120C8FDA3E2D}"/>
              </a:ext>
            </a:extLst>
          </p:cNvPr>
          <p:cNvSpPr>
            <a:spLocks noChangeArrowheads="1" noChangeShapeType="1" noTextEdit="1"/>
          </p:cNvSpPr>
          <p:nvPr/>
        </p:nvSpPr>
        <p:spPr bwMode="auto">
          <a:xfrm>
            <a:off x="3143251" y="3213101"/>
            <a:ext cx="5903913" cy="1439863"/>
          </a:xfrm>
          <a:prstGeom prst="rect">
            <a:avLst/>
          </a:prstGeom>
        </p:spPr>
        <p:txBody>
          <a:bodyPr wrap="none" fromWordArt="1">
            <a:prstTxWarp prst="textFadeUp">
              <a:avLst>
                <a:gd name="adj" fmla="val 9991"/>
              </a:avLst>
            </a:prstTxWarp>
          </a:bodyPr>
          <a:lstStyle/>
          <a:p>
            <a:pPr algn="ctr"/>
            <a:r>
              <a:rPr lang="zh-CN" altLang="en-US" sz="3600" b="1" kern="10">
                <a:ln w="12700">
                  <a:solidFill>
                    <a:srgbClr val="B2B2B2"/>
                  </a:solidFill>
                  <a:round/>
                  <a:headEnd/>
                  <a:tailEnd/>
                </a:ln>
                <a:solidFill>
                  <a:schemeClr val="accent1"/>
                </a:solidFill>
                <a:effectLst>
                  <a:outerShdw dist="35921" dir="2700000" sy="50000" rotWithShape="0">
                    <a:srgbClr val="875B0D">
                      <a:alpha val="70000"/>
                    </a:srgbClr>
                  </a:outerShdw>
                </a:effectLst>
                <a:latin typeface="黑体" panose="02010609060101010101" pitchFamily="49" charset="-122"/>
                <a:ea typeface="黑体" panose="02010609060101010101" pitchFamily="49" charset="-122"/>
              </a:rPr>
              <a:t>谢谢大家！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5842" name="图片 4">
            <a:extLst>
              <a:ext uri="{FF2B5EF4-FFF2-40B4-BE49-F238E27FC236}">
                <a16:creationId xmlns:a16="http://schemas.microsoft.com/office/drawing/2014/main" id="{54FA29F6-786A-B797-72BB-070BC120F5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1"/>
            <a:ext cx="6553200" cy="674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爆炸形 1 2">
            <a:extLst>
              <a:ext uri="{FF2B5EF4-FFF2-40B4-BE49-F238E27FC236}">
                <a16:creationId xmlns:a16="http://schemas.microsoft.com/office/drawing/2014/main" id="{FB59248D-C2A6-D89B-8FBC-D93517FD704E}"/>
              </a:ext>
            </a:extLst>
          </p:cNvPr>
          <p:cNvSpPr/>
          <p:nvPr/>
        </p:nvSpPr>
        <p:spPr>
          <a:xfrm>
            <a:off x="1666875" y="257175"/>
            <a:ext cx="1943100" cy="16573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流动资产</a:t>
            </a:r>
          </a:p>
        </p:txBody>
      </p:sp>
      <p:sp>
        <p:nvSpPr>
          <p:cNvPr id="6" name="爆炸形 1 5">
            <a:extLst>
              <a:ext uri="{FF2B5EF4-FFF2-40B4-BE49-F238E27FC236}">
                <a16:creationId xmlns:a16="http://schemas.microsoft.com/office/drawing/2014/main" id="{F5291D9A-858E-D421-913B-D91F682D210F}"/>
              </a:ext>
            </a:extLst>
          </p:cNvPr>
          <p:cNvSpPr/>
          <p:nvPr/>
        </p:nvSpPr>
        <p:spPr>
          <a:xfrm>
            <a:off x="1570039" y="4149725"/>
            <a:ext cx="2052637" cy="1930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非流动资产</a:t>
            </a:r>
          </a:p>
        </p:txBody>
      </p:sp>
      <p:cxnSp>
        <p:nvCxnSpPr>
          <p:cNvPr id="7" name="直接箭头连接符 6">
            <a:extLst>
              <a:ext uri="{FF2B5EF4-FFF2-40B4-BE49-F238E27FC236}">
                <a16:creationId xmlns:a16="http://schemas.microsoft.com/office/drawing/2014/main" id="{D6EE2A5D-90FE-B5F7-495C-EC4E15D2993D}"/>
              </a:ext>
            </a:extLst>
          </p:cNvPr>
          <p:cNvCxnSpPr/>
          <p:nvPr/>
        </p:nvCxnSpPr>
        <p:spPr>
          <a:xfrm>
            <a:off x="3754438" y="1303339"/>
            <a:ext cx="0" cy="36972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846" name="Rectangle 3">
            <a:extLst>
              <a:ext uri="{FF2B5EF4-FFF2-40B4-BE49-F238E27FC236}">
                <a16:creationId xmlns:a16="http://schemas.microsoft.com/office/drawing/2014/main" id="{FA8CA6C0-BD20-E87C-33B6-4D742E2BCFC7}"/>
              </a:ext>
            </a:extLst>
          </p:cNvPr>
          <p:cNvSpPr>
            <a:spLocks noGrp="1" noChangeArrowheads="1"/>
          </p:cNvSpPr>
          <p:nvPr>
            <p:ph idx="1"/>
          </p:nvPr>
        </p:nvSpPr>
        <p:spPr>
          <a:xfrm>
            <a:off x="3122614" y="1773239"/>
            <a:ext cx="504825" cy="3024187"/>
          </a:xfrm>
        </p:spPr>
        <p:txBody>
          <a:bodyPr/>
          <a:lstStyle/>
          <a:p>
            <a:pPr marL="0" indent="0">
              <a:buClr>
                <a:schemeClr val="bg1"/>
              </a:buClr>
              <a:buNone/>
            </a:pPr>
            <a:r>
              <a:rPr lang="zh-CN" altLang="en-US" sz="2400">
                <a:latin typeface="微软雅黑" panose="020B0503020204020204" pitchFamily="34" charset="-122"/>
                <a:ea typeface="微软雅黑" panose="020B0503020204020204" pitchFamily="34" charset="-122"/>
              </a:rPr>
              <a:t>流动性由大到小</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B2BCB48A-A1D4-0FF2-B377-2DC84619D9DF}"/>
              </a:ext>
            </a:extLst>
          </p:cNvPr>
          <p:cNvSpPr>
            <a:spLocks noGrp="1" noChangeArrowheads="1"/>
          </p:cNvSpPr>
          <p:nvPr>
            <p:ph idx="1"/>
          </p:nvPr>
        </p:nvSpPr>
        <p:spPr>
          <a:xfrm>
            <a:off x="2495550" y="620713"/>
            <a:ext cx="7272338" cy="5688012"/>
          </a:xfrm>
        </p:spPr>
        <p:txBody>
          <a:bodyPr/>
          <a:lstStyle/>
          <a:p>
            <a:pPr marL="0" indent="0">
              <a:buClr>
                <a:schemeClr val="bg1"/>
              </a:buClr>
              <a:buNone/>
              <a:defRPr/>
            </a:pPr>
            <a:r>
              <a:rPr lang="zh-CN" altLang="en-US" sz="3200" b="1" dirty="0">
                <a:latin typeface="微软雅黑" panose="020B0503020204020204" pitchFamily="34" charset="-122"/>
                <a:ea typeface="微软雅黑" panose="020B0503020204020204" pitchFamily="34" charset="-122"/>
              </a:rPr>
              <a:t>负债：</a:t>
            </a:r>
            <a:endParaRPr lang="en-US" altLang="zh-CN" sz="3200" b="1"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整体：流动负债在前（</a:t>
            </a:r>
            <a:r>
              <a:rPr lang="zh-CN" altLang="en-US" sz="2400" dirty="0">
                <a:solidFill>
                  <a:srgbClr val="FF0000"/>
                </a:solidFill>
                <a:latin typeface="微软雅黑" panose="020B0503020204020204" pitchFamily="34" charset="-122"/>
                <a:ea typeface="微软雅黑" panose="020B0503020204020204" pitchFamily="34" charset="-122"/>
              </a:rPr>
              <a:t>偿还期短</a:t>
            </a:r>
            <a:r>
              <a:rPr lang="zh-CN" altLang="en-US" sz="2400" dirty="0">
                <a:latin typeface="微软雅黑" panose="020B0503020204020204" pitchFamily="34" charset="-122"/>
                <a:ea typeface="微软雅黑" panose="020B0503020204020204" pitchFamily="34" charset="-122"/>
              </a:rPr>
              <a:t>），非流动负债在后（</a:t>
            </a:r>
            <a:r>
              <a:rPr lang="zh-CN" altLang="en-US" sz="2400" dirty="0">
                <a:solidFill>
                  <a:srgbClr val="FF0000"/>
                </a:solidFill>
                <a:latin typeface="微软雅黑" panose="020B0503020204020204" pitchFamily="34" charset="-122"/>
                <a:ea typeface="微软雅黑" panose="020B0503020204020204" pitchFamily="34" charset="-122"/>
              </a:rPr>
              <a:t>偿还期长</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具体项目：流动性强在前，依次递减</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流动负债：短期借款、应付票据、应付账款、预收账款、应付职工薪酬、应交税费、应付利息、应付股利、其他应付款等</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非流动负债：长期借款、应付债券、长期应付款、专项应付款、预计负债等</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7890" name="图片 4">
            <a:extLst>
              <a:ext uri="{FF2B5EF4-FFF2-40B4-BE49-F238E27FC236}">
                <a16:creationId xmlns:a16="http://schemas.microsoft.com/office/drawing/2014/main" id="{89E2153B-D51B-2057-0CA5-A0CDB4FD8D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
            <a:ext cx="6553200" cy="674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爆炸形 1 2">
            <a:extLst>
              <a:ext uri="{FF2B5EF4-FFF2-40B4-BE49-F238E27FC236}">
                <a16:creationId xmlns:a16="http://schemas.microsoft.com/office/drawing/2014/main" id="{47CB16D3-BDCD-EA38-2BD6-FB451732C981}"/>
              </a:ext>
            </a:extLst>
          </p:cNvPr>
          <p:cNvSpPr/>
          <p:nvPr/>
        </p:nvSpPr>
        <p:spPr>
          <a:xfrm>
            <a:off x="8594726" y="349251"/>
            <a:ext cx="1941513" cy="165576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流动负债</a:t>
            </a:r>
          </a:p>
        </p:txBody>
      </p:sp>
      <p:sp>
        <p:nvSpPr>
          <p:cNvPr id="6" name="爆炸形 1 5">
            <a:extLst>
              <a:ext uri="{FF2B5EF4-FFF2-40B4-BE49-F238E27FC236}">
                <a16:creationId xmlns:a16="http://schemas.microsoft.com/office/drawing/2014/main" id="{EC343223-A865-909B-D247-B615EFC653B7}"/>
              </a:ext>
            </a:extLst>
          </p:cNvPr>
          <p:cNvSpPr/>
          <p:nvPr/>
        </p:nvSpPr>
        <p:spPr>
          <a:xfrm>
            <a:off x="8539164" y="4103688"/>
            <a:ext cx="2052637" cy="1930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非流动负债</a:t>
            </a:r>
          </a:p>
        </p:txBody>
      </p:sp>
      <p:cxnSp>
        <p:nvCxnSpPr>
          <p:cNvPr id="7" name="直接箭头连接符 6">
            <a:extLst>
              <a:ext uri="{FF2B5EF4-FFF2-40B4-BE49-F238E27FC236}">
                <a16:creationId xmlns:a16="http://schemas.microsoft.com/office/drawing/2014/main" id="{38BCA01A-45E8-243D-6D36-EA1E1D12DAF1}"/>
              </a:ext>
            </a:extLst>
          </p:cNvPr>
          <p:cNvCxnSpPr/>
          <p:nvPr/>
        </p:nvCxnSpPr>
        <p:spPr>
          <a:xfrm>
            <a:off x="8328025" y="1268414"/>
            <a:ext cx="0" cy="36972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894" name="Rectangle 3">
            <a:extLst>
              <a:ext uri="{FF2B5EF4-FFF2-40B4-BE49-F238E27FC236}">
                <a16:creationId xmlns:a16="http://schemas.microsoft.com/office/drawing/2014/main" id="{985B6BEF-71E8-7D46-11B9-7B497A4AFFD2}"/>
              </a:ext>
            </a:extLst>
          </p:cNvPr>
          <p:cNvSpPr>
            <a:spLocks noGrp="1" noChangeArrowheads="1"/>
          </p:cNvSpPr>
          <p:nvPr>
            <p:ph idx="1"/>
          </p:nvPr>
        </p:nvSpPr>
        <p:spPr>
          <a:xfrm>
            <a:off x="8399464" y="1604964"/>
            <a:ext cx="503237" cy="3024187"/>
          </a:xfrm>
        </p:spPr>
        <p:txBody>
          <a:bodyPr/>
          <a:lstStyle/>
          <a:p>
            <a:pPr marL="0" indent="0">
              <a:buClr>
                <a:schemeClr val="bg1"/>
              </a:buClr>
              <a:buNone/>
            </a:pPr>
            <a:r>
              <a:rPr lang="zh-CN" altLang="en-US" sz="2400">
                <a:latin typeface="微软雅黑" panose="020B0503020204020204" pitchFamily="34" charset="-122"/>
                <a:ea typeface="微软雅黑" panose="020B0503020204020204" pitchFamily="34" charset="-122"/>
              </a:rPr>
              <a:t>流动性由大到小</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B23CC6A3-16D6-B639-3040-CC1FAEEC6D0D}"/>
              </a:ext>
            </a:extLst>
          </p:cNvPr>
          <p:cNvSpPr>
            <a:spLocks noGrp="1" noChangeArrowheads="1"/>
          </p:cNvSpPr>
          <p:nvPr>
            <p:ph idx="1"/>
          </p:nvPr>
        </p:nvSpPr>
        <p:spPr>
          <a:xfrm>
            <a:off x="2640014" y="981076"/>
            <a:ext cx="7127875" cy="4392613"/>
          </a:xfrm>
        </p:spPr>
        <p:txBody>
          <a:bodyPr/>
          <a:lstStyle/>
          <a:p>
            <a:pPr marL="0" indent="0">
              <a:buClr>
                <a:schemeClr val="bg1"/>
              </a:buClr>
              <a:buNone/>
              <a:defRPr/>
            </a:pPr>
            <a:r>
              <a:rPr lang="zh-CN" altLang="en-US" sz="3200" b="1" dirty="0">
                <a:latin typeface="微软雅黑" panose="020B0503020204020204" pitchFamily="34" charset="-122"/>
                <a:ea typeface="微软雅黑" panose="020B0503020204020204" pitchFamily="34" charset="-122"/>
              </a:rPr>
              <a:t>所有者权益：</a:t>
            </a:r>
            <a:endParaRPr lang="en-US" altLang="zh-CN" sz="3200" b="1"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整体：流动性由小到大</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实收资本</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资本公积</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盈余公积</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未分配利润</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38" name="图片 3">
            <a:extLst>
              <a:ext uri="{FF2B5EF4-FFF2-40B4-BE49-F238E27FC236}">
                <a16:creationId xmlns:a16="http://schemas.microsoft.com/office/drawing/2014/main" id="{13751091-18FA-3CBA-6A4B-2DAB3324E9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1052513"/>
            <a:ext cx="554355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图片 7">
            <a:extLst>
              <a:ext uri="{FF2B5EF4-FFF2-40B4-BE49-F238E27FC236}">
                <a16:creationId xmlns:a16="http://schemas.microsoft.com/office/drawing/2014/main" id="{7A3CEA91-E509-AB25-5215-C10464E4E1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5414" y="4551363"/>
            <a:ext cx="5545137"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箭头连接符 9">
            <a:extLst>
              <a:ext uri="{FF2B5EF4-FFF2-40B4-BE49-F238E27FC236}">
                <a16:creationId xmlns:a16="http://schemas.microsoft.com/office/drawing/2014/main" id="{5CF2560D-3282-A1CF-099B-08D5C295BA92}"/>
              </a:ext>
            </a:extLst>
          </p:cNvPr>
          <p:cNvCxnSpPr/>
          <p:nvPr/>
        </p:nvCxnSpPr>
        <p:spPr>
          <a:xfrm>
            <a:off x="3432175" y="1484314"/>
            <a:ext cx="0" cy="36972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941" name="Rectangle 3">
            <a:extLst>
              <a:ext uri="{FF2B5EF4-FFF2-40B4-BE49-F238E27FC236}">
                <a16:creationId xmlns:a16="http://schemas.microsoft.com/office/drawing/2014/main" id="{2289839C-CBA1-EAF1-2AF9-278D8F498BBB}"/>
              </a:ext>
            </a:extLst>
          </p:cNvPr>
          <p:cNvSpPr>
            <a:spLocks noGrp="1" noChangeArrowheads="1"/>
          </p:cNvSpPr>
          <p:nvPr>
            <p:ph idx="1"/>
          </p:nvPr>
        </p:nvSpPr>
        <p:spPr>
          <a:xfrm>
            <a:off x="2800350" y="1954214"/>
            <a:ext cx="503238" cy="3024187"/>
          </a:xfrm>
        </p:spPr>
        <p:txBody>
          <a:bodyPr/>
          <a:lstStyle/>
          <a:p>
            <a:pPr marL="0" indent="0">
              <a:buClr>
                <a:schemeClr val="bg1"/>
              </a:buClr>
              <a:buNone/>
            </a:pPr>
            <a:r>
              <a:rPr lang="zh-CN" altLang="en-US" sz="2400">
                <a:latin typeface="微软雅黑" panose="020B0503020204020204" pitchFamily="34" charset="-122"/>
                <a:ea typeface="微软雅黑" panose="020B0503020204020204" pitchFamily="34" charset="-122"/>
              </a:rPr>
              <a:t>流动性由小到大</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B95220D8-5F39-F0DF-E1A8-E50359FF3E67}"/>
              </a:ext>
            </a:extLst>
          </p:cNvPr>
          <p:cNvSpPr>
            <a:spLocks noGrp="1" noChangeArrowheads="1"/>
          </p:cNvSpPr>
          <p:nvPr>
            <p:ph idx="1"/>
          </p:nvPr>
        </p:nvSpPr>
        <p:spPr>
          <a:xfrm>
            <a:off x="2279650" y="1412875"/>
            <a:ext cx="3240088" cy="4211638"/>
          </a:xfrm>
        </p:spPr>
        <p:txBody>
          <a:bodyPr/>
          <a:lstStyle/>
          <a:p>
            <a:pPr marL="0" indent="0">
              <a:buNone/>
              <a:defRPr/>
            </a:pPr>
            <a:r>
              <a:rPr lang="zh-CN" altLang="en-US" sz="3200" dirty="0">
                <a:latin typeface="微软雅黑" panose="020B0503020204020204" pitchFamily="34" charset="-122"/>
                <a:ea typeface="微软雅黑" panose="020B0503020204020204" pitchFamily="34" charset="-122"/>
              </a:rPr>
              <a:t>账户式：</a:t>
            </a:r>
            <a:endParaRPr lang="en-US" altLang="zh-CN" sz="32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mn-ea"/>
              </a:rPr>
              <a:t>按照</a:t>
            </a:r>
            <a:r>
              <a:rPr lang="en-US" altLang="zh-CN" sz="2400" dirty="0">
                <a:latin typeface="+mn-ea"/>
              </a:rPr>
              <a:t>T</a:t>
            </a:r>
            <a:r>
              <a:rPr lang="zh-CN" altLang="en-US" sz="2400" dirty="0">
                <a:latin typeface="+mn-ea"/>
              </a:rPr>
              <a:t>形账户思路设计，通常左边列式资产，右边列式权益。</a:t>
            </a:r>
          </a:p>
        </p:txBody>
      </p:sp>
      <p:sp>
        <p:nvSpPr>
          <p:cNvPr id="3" name="Rectangle 3">
            <a:extLst>
              <a:ext uri="{FF2B5EF4-FFF2-40B4-BE49-F238E27FC236}">
                <a16:creationId xmlns:a16="http://schemas.microsoft.com/office/drawing/2014/main" id="{F6844CEE-619A-781C-7E51-64FD068383A6}"/>
              </a:ext>
            </a:extLst>
          </p:cNvPr>
          <p:cNvSpPr txBox="1">
            <a:spLocks noChangeArrowheads="1"/>
          </p:cNvSpPr>
          <p:nvPr/>
        </p:nvSpPr>
        <p:spPr bwMode="auto">
          <a:xfrm>
            <a:off x="6527801" y="1268414"/>
            <a:ext cx="3313113"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eaLnBrk="1" hangingPunct="1">
              <a:buFont typeface="Wingdings" panose="05000000000000000000" pitchFamily="2" charset="2"/>
              <a:buNone/>
              <a:defRPr/>
            </a:pPr>
            <a:r>
              <a:rPr lang="zh-CN" altLang="en-US" sz="3200" dirty="0">
                <a:solidFill>
                  <a:schemeClr val="tx1"/>
                </a:solidFill>
                <a:latin typeface="微软雅黑" panose="020B0503020204020204" pitchFamily="34" charset="-122"/>
                <a:ea typeface="微软雅黑" panose="020B0503020204020204" pitchFamily="34" charset="-122"/>
              </a:rPr>
              <a:t>报告式：</a:t>
            </a:r>
            <a:endParaRPr lang="en-US" altLang="zh-CN" sz="3200" dirty="0">
              <a:solidFill>
                <a:schemeClr val="tx1"/>
              </a:solidFill>
              <a:latin typeface="微软雅黑" panose="020B0503020204020204" pitchFamily="34" charset="-122"/>
              <a:ea typeface="微软雅黑" panose="020B0503020204020204" pitchFamily="34" charset="-122"/>
            </a:endParaRPr>
          </a:p>
          <a:p>
            <a:pPr marL="0" eaLnBrk="1" hangingPunct="1">
              <a:buNone/>
              <a:defRPr/>
            </a:pPr>
            <a:r>
              <a:rPr lang="zh-CN" altLang="en-US" sz="2400" dirty="0">
                <a:solidFill>
                  <a:schemeClr val="tx1"/>
                </a:solidFill>
                <a:latin typeface="+mn-ea"/>
              </a:rPr>
              <a:t>又称垂直式、列表式，将资产、负债、所有者权益项目自上而下排列。</a:t>
            </a:r>
            <a:endParaRPr lang="en-US" altLang="zh-CN" sz="2400" dirty="0">
              <a:solidFill>
                <a:schemeClr val="tx1"/>
              </a:solidFill>
              <a:latin typeface="+mn-ea"/>
            </a:endParaRPr>
          </a:p>
        </p:txBody>
      </p:sp>
      <p:sp>
        <p:nvSpPr>
          <p:cNvPr id="4" name="Rectangle 3">
            <a:extLst>
              <a:ext uri="{FF2B5EF4-FFF2-40B4-BE49-F238E27FC236}">
                <a16:creationId xmlns:a16="http://schemas.microsoft.com/office/drawing/2014/main" id="{DF50C500-DAE0-D223-0373-1FEB26E8DD42}"/>
              </a:ext>
            </a:extLst>
          </p:cNvPr>
          <p:cNvSpPr txBox="1">
            <a:spLocks noChangeArrowheads="1"/>
          </p:cNvSpPr>
          <p:nvPr/>
        </p:nvSpPr>
        <p:spPr bwMode="auto">
          <a:xfrm>
            <a:off x="2566989" y="4076700"/>
            <a:ext cx="75977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a:solidFill>
                  <a:srgbClr val="FF0000"/>
                </a:solidFill>
                <a:latin typeface="微软雅黑" panose="020B0503020204020204" pitchFamily="34" charset="-122"/>
                <a:ea typeface="微软雅黑" panose="020B0503020204020204" pitchFamily="34" charset="-122"/>
              </a:rPr>
              <a:t>设计原则：会计恒等式“资产</a:t>
            </a:r>
            <a:r>
              <a:rPr lang="en-US" altLang="zh-CN" sz="240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负债</a:t>
            </a:r>
            <a:r>
              <a:rPr lang="en-US" altLang="zh-CN" sz="240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所有者权益”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1746" name="图片 4">
            <a:extLst>
              <a:ext uri="{FF2B5EF4-FFF2-40B4-BE49-F238E27FC236}">
                <a16:creationId xmlns:a16="http://schemas.microsoft.com/office/drawing/2014/main" id="{5782DB06-089C-9FAA-CB7D-7661A11711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6414" y="736601"/>
            <a:ext cx="8783637"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图片 2">
            <a:extLst>
              <a:ext uri="{FF2B5EF4-FFF2-40B4-BE49-F238E27FC236}">
                <a16:creationId xmlns:a16="http://schemas.microsoft.com/office/drawing/2014/main" id="{9836F30B-AEE3-A5D3-4609-473A9E1BAF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3352800"/>
            <a:ext cx="87852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标注 5">
            <a:extLst>
              <a:ext uri="{FF2B5EF4-FFF2-40B4-BE49-F238E27FC236}">
                <a16:creationId xmlns:a16="http://schemas.microsoft.com/office/drawing/2014/main" id="{7220B3E1-E90E-4AA0-D42A-84A68CDF43ED}"/>
              </a:ext>
            </a:extLst>
          </p:cNvPr>
          <p:cNvSpPr/>
          <p:nvPr/>
        </p:nvSpPr>
        <p:spPr>
          <a:xfrm>
            <a:off x="8543926" y="1"/>
            <a:ext cx="2016125" cy="1311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账户式</a:t>
            </a:r>
          </a:p>
        </p:txBody>
      </p:sp>
      <p:sp>
        <p:nvSpPr>
          <p:cNvPr id="7" name="椭圆 6">
            <a:extLst>
              <a:ext uri="{FF2B5EF4-FFF2-40B4-BE49-F238E27FC236}">
                <a16:creationId xmlns:a16="http://schemas.microsoft.com/office/drawing/2014/main" id="{66DF26CB-B725-9C54-CA07-C5F1E145CC65}"/>
              </a:ext>
            </a:extLst>
          </p:cNvPr>
          <p:cNvSpPr/>
          <p:nvPr/>
        </p:nvSpPr>
        <p:spPr>
          <a:xfrm>
            <a:off x="1631950" y="500063"/>
            <a:ext cx="1727200" cy="88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资产</a:t>
            </a:r>
          </a:p>
        </p:txBody>
      </p:sp>
      <p:sp>
        <p:nvSpPr>
          <p:cNvPr id="8" name="椭圆 7">
            <a:extLst>
              <a:ext uri="{FF2B5EF4-FFF2-40B4-BE49-F238E27FC236}">
                <a16:creationId xmlns:a16="http://schemas.microsoft.com/office/drawing/2014/main" id="{E61B2C06-3733-D7F8-4A15-501B69E6E88D}"/>
              </a:ext>
            </a:extLst>
          </p:cNvPr>
          <p:cNvSpPr/>
          <p:nvPr/>
        </p:nvSpPr>
        <p:spPr>
          <a:xfrm>
            <a:off x="5735639" y="500063"/>
            <a:ext cx="1728787" cy="88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权益</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0" name="图片 2">
            <a:extLst>
              <a:ext uri="{FF2B5EF4-FFF2-40B4-BE49-F238E27FC236}">
                <a16:creationId xmlns:a16="http://schemas.microsoft.com/office/drawing/2014/main" id="{CDF18B44-FD72-00A7-D49E-AC6383D591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1076" y="2347913"/>
            <a:ext cx="7553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图片 3">
            <a:extLst>
              <a:ext uri="{FF2B5EF4-FFF2-40B4-BE49-F238E27FC236}">
                <a16:creationId xmlns:a16="http://schemas.microsoft.com/office/drawing/2014/main" id="{D3FB4FCC-CBEF-27C4-C30D-AF7E58F0C6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4888" y="2995613"/>
            <a:ext cx="7505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图片 4">
            <a:extLst>
              <a:ext uri="{FF2B5EF4-FFF2-40B4-BE49-F238E27FC236}">
                <a16:creationId xmlns:a16="http://schemas.microsoft.com/office/drawing/2014/main" id="{90C8AFE5-CA82-32E3-B850-45FDC7C07C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4195764"/>
            <a:ext cx="7562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图片 6">
            <a:extLst>
              <a:ext uri="{FF2B5EF4-FFF2-40B4-BE49-F238E27FC236}">
                <a16:creationId xmlns:a16="http://schemas.microsoft.com/office/drawing/2014/main" id="{82253191-20DD-B85A-8177-192AD788E5A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84400" y="5068889"/>
            <a:ext cx="760888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图片 7">
            <a:extLst>
              <a:ext uri="{FF2B5EF4-FFF2-40B4-BE49-F238E27FC236}">
                <a16:creationId xmlns:a16="http://schemas.microsoft.com/office/drawing/2014/main" id="{CB03E528-31E9-21E1-0CAE-682622E4F74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63776" y="6256339"/>
            <a:ext cx="7515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图片 8">
            <a:extLst>
              <a:ext uri="{FF2B5EF4-FFF2-40B4-BE49-F238E27FC236}">
                <a16:creationId xmlns:a16="http://schemas.microsoft.com/office/drawing/2014/main" id="{73486A21-B8A1-C892-41BF-294C2BD53D0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20926" y="311150"/>
            <a:ext cx="74009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标注 5">
            <a:extLst>
              <a:ext uri="{FF2B5EF4-FFF2-40B4-BE49-F238E27FC236}">
                <a16:creationId xmlns:a16="http://schemas.microsoft.com/office/drawing/2014/main" id="{B446F54C-1F2B-A69A-AFF1-9408BA3F9D9F}"/>
              </a:ext>
            </a:extLst>
          </p:cNvPr>
          <p:cNvSpPr/>
          <p:nvPr/>
        </p:nvSpPr>
        <p:spPr>
          <a:xfrm>
            <a:off x="6672264" y="57151"/>
            <a:ext cx="2016125" cy="1311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报告式</a:t>
            </a:r>
          </a:p>
        </p:txBody>
      </p:sp>
      <p:sp>
        <p:nvSpPr>
          <p:cNvPr id="12" name="椭圆 11">
            <a:extLst>
              <a:ext uri="{FF2B5EF4-FFF2-40B4-BE49-F238E27FC236}">
                <a16:creationId xmlns:a16="http://schemas.microsoft.com/office/drawing/2014/main" id="{D4C71547-FF45-C22F-4283-BD0256048E98}"/>
              </a:ext>
            </a:extLst>
          </p:cNvPr>
          <p:cNvSpPr/>
          <p:nvPr/>
        </p:nvSpPr>
        <p:spPr>
          <a:xfrm>
            <a:off x="3648075" y="4213226"/>
            <a:ext cx="1727200" cy="887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负债</a:t>
            </a:r>
          </a:p>
        </p:txBody>
      </p:sp>
      <p:sp>
        <p:nvSpPr>
          <p:cNvPr id="13" name="椭圆 12">
            <a:extLst>
              <a:ext uri="{FF2B5EF4-FFF2-40B4-BE49-F238E27FC236}">
                <a16:creationId xmlns:a16="http://schemas.microsoft.com/office/drawing/2014/main" id="{24142E61-7C29-6528-DE4E-418501806525}"/>
              </a:ext>
            </a:extLst>
          </p:cNvPr>
          <p:cNvSpPr/>
          <p:nvPr/>
        </p:nvSpPr>
        <p:spPr>
          <a:xfrm>
            <a:off x="3648075" y="1773239"/>
            <a:ext cx="172720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资产</a:t>
            </a:r>
          </a:p>
        </p:txBody>
      </p:sp>
      <p:sp>
        <p:nvSpPr>
          <p:cNvPr id="14" name="椭圆 13">
            <a:extLst>
              <a:ext uri="{FF2B5EF4-FFF2-40B4-BE49-F238E27FC236}">
                <a16:creationId xmlns:a16="http://schemas.microsoft.com/office/drawing/2014/main" id="{F9E2C33D-6CAC-E3E5-C45A-84BF2713385D}"/>
              </a:ext>
            </a:extLst>
          </p:cNvPr>
          <p:cNvSpPr/>
          <p:nvPr/>
        </p:nvSpPr>
        <p:spPr>
          <a:xfrm>
            <a:off x="3648075" y="5794376"/>
            <a:ext cx="172720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所有者权益</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BC1BB04-8550-9219-51B7-CEE00A31097A}"/>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2531" name="Rectangle 3">
            <a:extLst>
              <a:ext uri="{FF2B5EF4-FFF2-40B4-BE49-F238E27FC236}">
                <a16:creationId xmlns:a16="http://schemas.microsoft.com/office/drawing/2014/main" id="{A255B788-27FE-97E2-EEB7-3EADC24C2CD7}"/>
              </a:ext>
            </a:extLst>
          </p:cNvPr>
          <p:cNvSpPr>
            <a:spLocks noGrp="1" noChangeArrowheads="1"/>
          </p:cNvSpPr>
          <p:nvPr>
            <p:ph idx="1"/>
          </p:nvPr>
        </p:nvSpPr>
        <p:spPr>
          <a:xfrm>
            <a:off x="2243138" y="1484314"/>
            <a:ext cx="7345362" cy="3482975"/>
          </a:xfrm>
        </p:spPr>
        <p:txBody>
          <a:bodyPr/>
          <a:lstStyle/>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第一节 资产负债表概述</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第二节 资产负债表的主要项目及填列实例说明</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第三节 资产负债表编制方法</a:t>
            </a:r>
          </a:p>
        </p:txBody>
      </p:sp>
      <p:sp>
        <p:nvSpPr>
          <p:cNvPr id="22532" name="Rectangle 1026">
            <a:extLst>
              <a:ext uri="{FF2B5EF4-FFF2-40B4-BE49-F238E27FC236}">
                <a16:creationId xmlns:a16="http://schemas.microsoft.com/office/drawing/2014/main" id="{6942A543-DD83-CB02-6D16-2D8D7B16E2C8}"/>
              </a:ext>
            </a:extLst>
          </p:cNvPr>
          <p:cNvSpPr txBox="1">
            <a:spLocks noChangeArrowheads="1"/>
          </p:cNvSpPr>
          <p:nvPr/>
        </p:nvSpPr>
        <p:spPr bwMode="auto">
          <a:xfrm>
            <a:off x="2243138" y="398463"/>
            <a:ext cx="58150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本章主要内容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92E08FA-8BE9-495F-8FA6-CD8A58439FB4}"/>
              </a:ext>
            </a:extLst>
          </p:cNvPr>
          <p:cNvSpPr>
            <a:spLocks noGrp="1" noChangeArrowheads="1"/>
          </p:cNvSpPr>
          <p:nvPr>
            <p:ph type="title"/>
          </p:nvPr>
        </p:nvSpPr>
        <p:spPr>
          <a:xfrm>
            <a:off x="2855913" y="620713"/>
            <a:ext cx="6589712" cy="1281112"/>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三、资产负债表的作用</a:t>
            </a:r>
          </a:p>
        </p:txBody>
      </p:sp>
      <p:sp>
        <p:nvSpPr>
          <p:cNvPr id="40963" name="Rectangle 3">
            <a:extLst>
              <a:ext uri="{FF2B5EF4-FFF2-40B4-BE49-F238E27FC236}">
                <a16:creationId xmlns:a16="http://schemas.microsoft.com/office/drawing/2014/main" id="{58E2D015-A3FC-8683-FAF0-E78BE0218773}"/>
              </a:ext>
            </a:extLst>
          </p:cNvPr>
          <p:cNvSpPr>
            <a:spLocks noGrp="1" noChangeArrowheads="1"/>
          </p:cNvSpPr>
          <p:nvPr>
            <p:ph idx="1"/>
          </p:nvPr>
        </p:nvSpPr>
        <p:spPr>
          <a:xfrm>
            <a:off x="2855914" y="1901826"/>
            <a:ext cx="7488237" cy="3687763"/>
          </a:xfrm>
        </p:spPr>
        <p:txBody>
          <a:bodyPr/>
          <a:lstStyle/>
          <a:p>
            <a:pPr eaLnBrk="1" hangingPunct="1"/>
            <a:r>
              <a:rPr lang="zh-CN" altLang="en-US" sz="2400">
                <a:latin typeface="微软雅黑" panose="020B0503020204020204" pitchFamily="34" charset="-122"/>
                <a:ea typeface="微软雅黑" panose="020B0503020204020204" pitchFamily="34" charset="-122"/>
              </a:rPr>
              <a:t>反映企业经济资源及其分布；</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反映企业资金来源及其构成；</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反映企业的偿债能力；</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了解企业财务状况和资本结构变动情况。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640BBE6-072E-F543-35B2-1E7C1A438167}"/>
              </a:ext>
            </a:extLst>
          </p:cNvPr>
          <p:cNvSpPr>
            <a:spLocks noGrp="1" noChangeArrowheads="1"/>
          </p:cNvSpPr>
          <p:nvPr>
            <p:ph type="title"/>
          </p:nvPr>
        </p:nvSpPr>
        <p:spPr>
          <a:xfrm>
            <a:off x="1206225" y="3017043"/>
            <a:ext cx="10114445" cy="823913"/>
          </a:xfrm>
        </p:spPr>
        <p:txBody>
          <a:bodyPr>
            <a:normAutofit fontScale="90000"/>
          </a:bodyPr>
          <a:lstStyle/>
          <a:p>
            <a:pPr algn="ctr" eaLnBrk="1" hangingPunct="1"/>
            <a:r>
              <a:rPr lang="zh-CN" altLang="en-US" sz="4000" dirty="0">
                <a:latin typeface="微软雅黑" panose="020B0503020204020204" pitchFamily="34" charset="-122"/>
                <a:ea typeface="微软雅黑" panose="020B0503020204020204" pitchFamily="34" charset="-122"/>
              </a:rPr>
              <a:t>第二节 资产负债表的主要项目及填列实例说明</a:t>
            </a:r>
            <a:br>
              <a:rPr lang="zh-CN" altLang="en-US" sz="4000" dirty="0">
                <a:latin typeface="微软雅黑" panose="020B0503020204020204" pitchFamily="34" charset="-122"/>
                <a:ea typeface="微软雅黑" panose="020B0503020204020204" pitchFamily="34" charset="-122"/>
              </a:rPr>
            </a:br>
            <a:endParaRPr lang="zh-CN" altLang="en-US" sz="4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4A04C57-8E26-D31D-6178-C883DF8BD47B}"/>
              </a:ext>
            </a:extLst>
          </p:cNvPr>
          <p:cNvSpPr>
            <a:spLocks noGrp="1" noChangeArrowheads="1"/>
          </p:cNvSpPr>
          <p:nvPr>
            <p:ph type="title"/>
          </p:nvPr>
        </p:nvSpPr>
        <p:spPr>
          <a:xfrm>
            <a:off x="3143251" y="620713"/>
            <a:ext cx="6589713" cy="863600"/>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一、资产</a:t>
            </a:r>
          </a:p>
        </p:txBody>
      </p:sp>
      <p:sp>
        <p:nvSpPr>
          <p:cNvPr id="33795" name="Rectangle 3">
            <a:extLst>
              <a:ext uri="{FF2B5EF4-FFF2-40B4-BE49-F238E27FC236}">
                <a16:creationId xmlns:a16="http://schemas.microsoft.com/office/drawing/2014/main" id="{B5899755-5560-D3D4-0172-6D8B4735B18B}"/>
              </a:ext>
            </a:extLst>
          </p:cNvPr>
          <p:cNvSpPr>
            <a:spLocks noGrp="1" noChangeArrowheads="1"/>
          </p:cNvSpPr>
          <p:nvPr>
            <p:ph idx="1"/>
          </p:nvPr>
        </p:nvSpPr>
        <p:spPr>
          <a:xfrm>
            <a:off x="3141663" y="1700213"/>
            <a:ext cx="6591300" cy="3778250"/>
          </a:xfrm>
        </p:spPr>
        <p:txBody>
          <a:bodyPr/>
          <a:lstStyle/>
          <a:p>
            <a:pPr eaLnBrk="1" hangingPunct="1">
              <a:lnSpc>
                <a:spcPct val="90000"/>
              </a:lnSpc>
              <a:buFont typeface="Wingdings" panose="05000000000000000000" pitchFamily="2" charset="2"/>
              <a:buChar char="p"/>
              <a:defRPr/>
            </a:pPr>
            <a:r>
              <a:rPr lang="zh-CN" altLang="en-US" dirty="0">
                <a:latin typeface="微软雅黑" panose="020B0503020204020204" pitchFamily="34" charset="-122"/>
                <a:ea typeface="微软雅黑" panose="020B0503020204020204" pitchFamily="34" charset="-122"/>
              </a:rPr>
              <a:t>流动资产</a:t>
            </a:r>
          </a:p>
          <a:p>
            <a:pPr marL="0" algn="just">
              <a:buNone/>
              <a:defRPr/>
            </a:pPr>
            <a:r>
              <a:rPr lang="zh-CN" altLang="en-US" sz="2400" dirty="0">
                <a:latin typeface="微软雅黑" panose="020B0503020204020204" pitchFamily="34" charset="-122"/>
                <a:ea typeface="微软雅黑" panose="020B0503020204020204" pitchFamily="34" charset="-122"/>
              </a:rPr>
              <a:t>为交易目的而持有，预计在一个正常营业周期内变现、出售或耗用。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9A435FB-2FA9-BD66-FEAC-CB8ED255E3E3}"/>
              </a:ext>
            </a:extLst>
          </p:cNvPr>
          <p:cNvSpPr>
            <a:spLocks noGrp="1" noChangeArrowheads="1"/>
          </p:cNvSpPr>
          <p:nvPr>
            <p:ph type="title"/>
          </p:nvPr>
        </p:nvSpPr>
        <p:spPr>
          <a:xfrm>
            <a:off x="3143251" y="620713"/>
            <a:ext cx="6589713" cy="863600"/>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一、资产</a:t>
            </a:r>
          </a:p>
        </p:txBody>
      </p:sp>
      <p:sp>
        <p:nvSpPr>
          <p:cNvPr id="44035" name="Rectangle 3">
            <a:extLst>
              <a:ext uri="{FF2B5EF4-FFF2-40B4-BE49-F238E27FC236}">
                <a16:creationId xmlns:a16="http://schemas.microsoft.com/office/drawing/2014/main" id="{CD6E3555-DC12-CFC1-244D-69B178540707}"/>
              </a:ext>
            </a:extLst>
          </p:cNvPr>
          <p:cNvSpPr>
            <a:spLocks noGrp="1" noChangeArrowheads="1"/>
          </p:cNvSpPr>
          <p:nvPr>
            <p:ph idx="1"/>
          </p:nvPr>
        </p:nvSpPr>
        <p:spPr>
          <a:xfrm>
            <a:off x="3141663" y="1700213"/>
            <a:ext cx="6591300" cy="3778250"/>
          </a:xfrm>
        </p:spPr>
        <p:txBody>
          <a:bodyPr/>
          <a:lstStyle/>
          <a:p>
            <a:pPr eaLnBrk="1" hangingPunct="1">
              <a:lnSpc>
                <a:spcPct val="90000"/>
              </a:lnSpc>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1.“货币资金”项目</a:t>
            </a:r>
            <a:endParaRPr lang="en-US" altLang="zh-CN"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pPr>
            <a:endParaRPr lang="zh-CN" altLang="en-US">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库存现金</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银行存款</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其他货币资金</a:t>
            </a:r>
          </a:p>
          <a:p>
            <a:pPr eaLnBrk="1" hangingPunct="1">
              <a:lnSpc>
                <a:spcPct val="90000"/>
              </a:lnSpc>
              <a:buFont typeface="Wingdings" panose="05000000000000000000" pitchFamily="2" charset="2"/>
              <a:buNone/>
            </a:pPr>
            <a:r>
              <a:rPr lang="zh-CN" altLang="en-US" b="1">
                <a:solidFill>
                  <a:schemeClr val="tx1"/>
                </a:solidFill>
              </a:rPr>
              <a:t>    </a:t>
            </a:r>
          </a:p>
        </p:txBody>
      </p:sp>
      <p:pic>
        <p:nvPicPr>
          <p:cNvPr id="5" name="图片 4">
            <a:extLst>
              <a:ext uri="{FF2B5EF4-FFF2-40B4-BE49-F238E27FC236}">
                <a16:creationId xmlns:a16="http://schemas.microsoft.com/office/drawing/2014/main" id="{1F1DDDEB-7086-792A-C683-A13714993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324" y="4099034"/>
            <a:ext cx="7662042" cy="25119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E9E7FA94-4D22-8AD0-D09B-165C1AFBF79A}"/>
              </a:ext>
            </a:extLst>
          </p:cNvPr>
          <p:cNvSpPr>
            <a:spLocks noGrp="1" noChangeArrowheads="1"/>
          </p:cNvSpPr>
          <p:nvPr>
            <p:ph idx="1"/>
          </p:nvPr>
        </p:nvSpPr>
        <p:spPr>
          <a:xfrm>
            <a:off x="2279650" y="908050"/>
            <a:ext cx="7772400" cy="4114800"/>
          </a:xfrm>
        </p:spPr>
        <p:txBody>
          <a:bodyPr/>
          <a:lstStyle/>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2.“交易性金融资产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项目</a:t>
            </a:r>
            <a:endParaRPr lang="en-US" altLang="zh-CN"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36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以公允价值计量且其变动计入当期损益的金融资产</a:t>
            </a:r>
          </a:p>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直接指定为以公允价值计量且其变动计入当期损益的金融资产</a:t>
            </a:r>
          </a:p>
          <a:p>
            <a:pPr eaLnBrk="1" hangingPunct="1">
              <a:buFont typeface="Wingdings" panose="05000000000000000000" pitchFamily="2" charset="2"/>
              <a:buNone/>
            </a:pP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E9E7FA94-4D22-8AD0-D09B-165C1AFBF79A}"/>
              </a:ext>
            </a:extLst>
          </p:cNvPr>
          <p:cNvSpPr>
            <a:spLocks noGrp="1" noChangeArrowheads="1"/>
          </p:cNvSpPr>
          <p:nvPr>
            <p:ph idx="1"/>
          </p:nvPr>
        </p:nvSpPr>
        <p:spPr>
          <a:xfrm>
            <a:off x="2279650" y="908050"/>
            <a:ext cx="7772400" cy="4114800"/>
          </a:xfrm>
        </p:spPr>
        <p:txBody>
          <a:bodyPr/>
          <a:lstStyle/>
          <a:p>
            <a:pPr eaLnBrk="1" hangingPunct="1">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.“衍生金融资产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项目</a:t>
            </a:r>
            <a:endParaRPr lang="en-US" altLang="zh-CN"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36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衍生工具</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套期工具</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被套期项目</a:t>
            </a:r>
          </a:p>
        </p:txBody>
      </p:sp>
      <p:pic>
        <p:nvPicPr>
          <p:cNvPr id="3" name="图片 2">
            <a:extLst>
              <a:ext uri="{FF2B5EF4-FFF2-40B4-BE49-F238E27FC236}">
                <a16:creationId xmlns:a16="http://schemas.microsoft.com/office/drawing/2014/main" id="{385E4082-C3D1-5646-73F1-8D5B9E5B9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26" y="3429001"/>
            <a:ext cx="7924523" cy="3130826"/>
          </a:xfrm>
          <a:prstGeom prst="rect">
            <a:avLst/>
          </a:prstGeom>
        </p:spPr>
      </p:pic>
    </p:spTree>
    <p:extLst>
      <p:ext uri="{BB962C8B-B14F-4D97-AF65-F5344CB8AC3E}">
        <p14:creationId xmlns:p14="http://schemas.microsoft.com/office/powerpoint/2010/main" val="420679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2BA3F9FC-0A2E-B419-A74C-6AF07EBFD8DF}"/>
              </a:ext>
            </a:extLst>
          </p:cNvPr>
          <p:cNvSpPr>
            <a:spLocks noGrp="1" noChangeArrowheads="1"/>
          </p:cNvSpPr>
          <p:nvPr>
            <p:ph idx="1"/>
          </p:nvPr>
        </p:nvSpPr>
        <p:spPr>
          <a:xfrm>
            <a:off x="2495550" y="620714"/>
            <a:ext cx="7848600" cy="5545137"/>
          </a:xfrm>
        </p:spPr>
        <p:txBody>
          <a:bodyPr/>
          <a:lstStyle/>
          <a:p>
            <a:pPr eaLnBrk="1" hangingPunct="1">
              <a:buFont typeface="Wingdings" panose="05000000000000000000" pitchFamily="2" charset="2"/>
              <a:buNone/>
              <a:defRP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“应收票据及应收账款”项目</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反映企业收到的尚未到期也未向银行贴现的商业汇票。</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银行承兑汇票</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商业承兑汇票</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应收账款</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坏账准备</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预收账款的关系</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2BA3F9FC-0A2E-B419-A74C-6AF07EBFD8DF}"/>
              </a:ext>
            </a:extLst>
          </p:cNvPr>
          <p:cNvSpPr>
            <a:spLocks noGrp="1" noChangeArrowheads="1"/>
          </p:cNvSpPr>
          <p:nvPr>
            <p:ph idx="1"/>
          </p:nvPr>
        </p:nvSpPr>
        <p:spPr>
          <a:xfrm>
            <a:off x="1202635" y="620714"/>
            <a:ext cx="9929191" cy="5545137"/>
          </a:xfrm>
        </p:spPr>
        <p:txBody>
          <a:bodyPr>
            <a:normAutofit/>
          </a:bodyPr>
          <a:lstStyle/>
          <a:p>
            <a:pPr eaLnBrk="1" hangingPunct="1">
              <a:buFont typeface="Wingdings" panose="05000000000000000000" pitchFamily="2" charset="2"/>
              <a:buNone/>
              <a:defRP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“应收票据及应收账款”项目</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填列说明：应根据“应收票据”和“应收账款”账户的期末余额，减去“坏账准备”账户中相关坏账准备期末余额后的金额填列。</a:t>
            </a:r>
          </a:p>
          <a:p>
            <a:pPr marL="0" indent="0">
              <a:buNone/>
              <a:defRPr/>
            </a:pPr>
            <a:endParaRPr lang="en-US" altLang="zh-CN" sz="2400" dirty="0">
              <a:latin typeface="微软雅黑" panose="020B0503020204020204" pitchFamily="34" charset="-122"/>
              <a:ea typeface="微软雅黑" panose="020B0503020204020204" pitchFamily="34" charset="-122"/>
            </a:endParaRPr>
          </a:p>
          <a:p>
            <a:pPr marL="0" indent="0">
              <a:buNone/>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确定应收账款的金额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应收账款明细账户借方余额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预收账款明细账户借方余额；</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查找应收票据账户的借方余额和坏账准备账户相关的贷方余额；</a:t>
            </a:r>
          </a:p>
          <a:p>
            <a:pPr marL="0" indent="0">
              <a:buNone/>
              <a:defRP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确定“应收票据及应收账款”项目余额：应收票据及应收账款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应收票据</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应收账款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坏账准备。</a:t>
            </a:r>
          </a:p>
          <a:p>
            <a:pPr marL="0" indent="0">
              <a:buNone/>
              <a:defRPr/>
            </a:pPr>
            <a:endParaRPr lang="zh-CN" altLang="en-US" sz="2400" dirty="0">
              <a:latin typeface="微软雅黑" panose="020B0503020204020204" pitchFamily="34" charset="-122"/>
              <a:ea typeface="微软雅黑" panose="020B0503020204020204" pitchFamily="34" charset="-122"/>
            </a:endParaRPr>
          </a:p>
          <a:p>
            <a:pPr marL="0" indent="0">
              <a:lnSpc>
                <a:spcPct val="150000"/>
              </a:lnSpc>
              <a:buNone/>
              <a:defRPr/>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8632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2BA3F9FC-0A2E-B419-A74C-6AF07EBFD8DF}"/>
              </a:ext>
            </a:extLst>
          </p:cNvPr>
          <p:cNvSpPr>
            <a:spLocks noGrp="1" noChangeArrowheads="1"/>
          </p:cNvSpPr>
          <p:nvPr>
            <p:ph idx="1"/>
          </p:nvPr>
        </p:nvSpPr>
        <p:spPr>
          <a:xfrm>
            <a:off x="1202635" y="620714"/>
            <a:ext cx="9929191" cy="5545137"/>
          </a:xfrm>
        </p:spPr>
        <p:txBody>
          <a:bodyPr>
            <a:normAutofit/>
          </a:bodyPr>
          <a:lstStyle/>
          <a:p>
            <a:pPr eaLnBrk="1" hangingPunct="1">
              <a:buFont typeface="Wingdings" panose="05000000000000000000" pitchFamily="2" charset="2"/>
              <a:buNone/>
              <a:defRP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“应收票据及应收账款”项目</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zh-CN" altLang="en-US" sz="2400" dirty="0">
              <a:latin typeface="微软雅黑" panose="020B0503020204020204" pitchFamily="34" charset="-122"/>
              <a:ea typeface="微软雅黑" panose="020B0503020204020204" pitchFamily="34" charset="-122"/>
            </a:endParaRPr>
          </a:p>
          <a:p>
            <a:pPr marL="0" indent="0">
              <a:lnSpc>
                <a:spcPct val="150000"/>
              </a:lnSpc>
              <a:buNone/>
              <a:defRPr/>
            </a:pPr>
            <a:endParaRPr lang="zh-CN" altLang="en-US" sz="16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0733967-9187-C6D1-0D0C-6BF748173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844" y="1302026"/>
            <a:ext cx="9044608" cy="5279403"/>
          </a:xfrm>
          <a:prstGeom prst="rect">
            <a:avLst/>
          </a:prstGeom>
        </p:spPr>
      </p:pic>
    </p:spTree>
    <p:extLst>
      <p:ext uri="{BB962C8B-B14F-4D97-AF65-F5344CB8AC3E}">
        <p14:creationId xmlns:p14="http://schemas.microsoft.com/office/powerpoint/2010/main" val="278624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C4A9E941-06E3-ECAB-204E-C5EC707662BE}"/>
              </a:ext>
            </a:extLst>
          </p:cNvPr>
          <p:cNvSpPr>
            <a:spLocks noGrp="1" noChangeArrowheads="1"/>
          </p:cNvSpPr>
          <p:nvPr>
            <p:ph idx="1"/>
          </p:nvPr>
        </p:nvSpPr>
        <p:spPr>
          <a:xfrm>
            <a:off x="2495550" y="620712"/>
            <a:ext cx="7772400" cy="4458183"/>
          </a:xfrm>
        </p:spPr>
        <p:txBody>
          <a:bodyPr>
            <a:normAutofit fontScale="92500" lnSpcReduction="10000"/>
          </a:bodyPr>
          <a:lstStyle/>
          <a:p>
            <a:pPr eaLnBrk="1" hangingPunct="1">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5. “预付款项</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项目</a:t>
            </a:r>
            <a:endParaRPr lang="en-US" altLang="zh-CN" sz="3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36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是一种商业信用</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与“应收账款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的关系</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与“应付款项”的关系</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10000"/>
              </a:lnSpc>
              <a:buFont typeface="Wingdings" panose="05000000000000000000" pitchFamily="2" charset="2"/>
              <a:buNone/>
            </a:pPr>
            <a:r>
              <a:rPr lang="zh-CN" altLang="en-US" dirty="0">
                <a:solidFill>
                  <a:schemeClr val="tx1"/>
                </a:solidFill>
                <a:latin typeface="微软雅黑" panose="020B0503020204020204" pitchFamily="34" charset="-122"/>
                <a:ea typeface="微软雅黑" panose="020B0503020204020204" pitchFamily="34" charset="-122"/>
              </a:rPr>
              <a:t>填列说明：应根据“预付账款”和“应付账款”账户所属各明细账户的期末借方余额合计数，减去“坏账准备”账户中有关预付账款计提的坏账准备期末余额后的净额填列。</a:t>
            </a: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63012BF-E750-4023-95E8-5112F3B31E7B}"/>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3555" name="Rectangle 3">
            <a:extLst>
              <a:ext uri="{FF2B5EF4-FFF2-40B4-BE49-F238E27FC236}">
                <a16:creationId xmlns:a16="http://schemas.microsoft.com/office/drawing/2014/main" id="{F7DC520A-94A8-C359-73A8-CD60A6498B13}"/>
              </a:ext>
            </a:extLst>
          </p:cNvPr>
          <p:cNvSpPr>
            <a:spLocks noGrp="1" noChangeArrowheads="1"/>
          </p:cNvSpPr>
          <p:nvPr>
            <p:ph idx="1"/>
          </p:nvPr>
        </p:nvSpPr>
        <p:spPr>
          <a:xfrm>
            <a:off x="2239963" y="1341438"/>
            <a:ext cx="7345362" cy="5040312"/>
          </a:xfrm>
        </p:spPr>
        <p:txBody>
          <a:bodyPr/>
          <a:lstStyle/>
          <a:p>
            <a:pPr marL="0">
              <a:lnSpc>
                <a:spcPct val="150000"/>
              </a:lnSpc>
              <a:buNone/>
            </a:pPr>
            <a:r>
              <a:rPr lang="zh-CN" altLang="en-US" sz="2400">
                <a:latin typeface="微软雅黑" panose="020B0503020204020204" pitchFamily="34" charset="-122"/>
                <a:ea typeface="微软雅黑" panose="020B0503020204020204" pitchFamily="34" charset="-122"/>
              </a:rPr>
              <a:t>掌握资产负债表的结构与格式、资产负债表的项目分类与排列、资产负债表所包含的各项目的内容、资产负债表的编制方法等内容。</a:t>
            </a:r>
          </a:p>
        </p:txBody>
      </p:sp>
      <p:sp>
        <p:nvSpPr>
          <p:cNvPr id="23556" name="Rectangle 1026">
            <a:extLst>
              <a:ext uri="{FF2B5EF4-FFF2-40B4-BE49-F238E27FC236}">
                <a16:creationId xmlns:a16="http://schemas.microsoft.com/office/drawing/2014/main" id="{3FA3E66A-88A8-2B1F-1A6F-DFE58FA39C7E}"/>
              </a:ext>
            </a:extLst>
          </p:cNvPr>
          <p:cNvSpPr txBox="1">
            <a:spLocks noChangeArrowheads="1"/>
          </p:cNvSpPr>
          <p:nvPr/>
        </p:nvSpPr>
        <p:spPr bwMode="auto">
          <a:xfrm>
            <a:off x="2266951" y="406400"/>
            <a:ext cx="5815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本章学习目标</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C4A9E941-06E3-ECAB-204E-C5EC707662BE}"/>
              </a:ext>
            </a:extLst>
          </p:cNvPr>
          <p:cNvSpPr>
            <a:spLocks noGrp="1" noChangeArrowheads="1"/>
          </p:cNvSpPr>
          <p:nvPr>
            <p:ph idx="1"/>
          </p:nvPr>
        </p:nvSpPr>
        <p:spPr>
          <a:xfrm>
            <a:off x="2495550" y="620712"/>
            <a:ext cx="7772400" cy="4458183"/>
          </a:xfrm>
        </p:spPr>
        <p:txBody>
          <a:bodyPr>
            <a:normAutofit/>
          </a:bodyPr>
          <a:lstStyle/>
          <a:p>
            <a:pPr eaLnBrk="1" hangingPunct="1">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5. “预付款项</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项目</a:t>
            </a:r>
            <a:endParaRPr lang="en-US" altLang="zh-CN" sz="3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36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8839055-8D22-D9F0-0815-17A073DC4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974" y="1242390"/>
            <a:ext cx="7414591" cy="4994897"/>
          </a:xfrm>
          <a:prstGeom prst="rect">
            <a:avLst/>
          </a:prstGeom>
        </p:spPr>
      </p:pic>
    </p:spTree>
    <p:extLst>
      <p:ext uri="{BB962C8B-B14F-4D97-AF65-F5344CB8AC3E}">
        <p14:creationId xmlns:p14="http://schemas.microsoft.com/office/powerpoint/2010/main" val="620852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5A3834E-C620-1F1B-ACCB-71372B3676D8}"/>
              </a:ext>
            </a:extLst>
          </p:cNvPr>
          <p:cNvSpPr>
            <a:spLocks noGrp="1" noChangeArrowheads="1"/>
          </p:cNvSpPr>
          <p:nvPr>
            <p:ph type="title"/>
          </p:nvPr>
        </p:nvSpPr>
        <p:spPr>
          <a:xfrm>
            <a:off x="2711451" y="692151"/>
            <a:ext cx="6589713"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6</a:t>
            </a:r>
            <a:r>
              <a:rPr lang="zh-CN" altLang="en-US" sz="3200" dirty="0">
                <a:latin typeface="微软雅黑" panose="020B0503020204020204" pitchFamily="34" charset="-122"/>
                <a:ea typeface="微软雅黑" panose="020B0503020204020204" pitchFamily="34" charset="-122"/>
              </a:rPr>
              <a:t>.“其他应收款”项目</a:t>
            </a:r>
          </a:p>
        </p:txBody>
      </p:sp>
      <p:sp>
        <p:nvSpPr>
          <p:cNvPr id="49155" name="Rectangle 3">
            <a:extLst>
              <a:ext uri="{FF2B5EF4-FFF2-40B4-BE49-F238E27FC236}">
                <a16:creationId xmlns:a16="http://schemas.microsoft.com/office/drawing/2014/main" id="{BB1DFB0C-B3B7-2198-D676-550C1E842960}"/>
              </a:ext>
            </a:extLst>
          </p:cNvPr>
          <p:cNvSpPr>
            <a:spLocks noGrp="1" noChangeArrowheads="1"/>
          </p:cNvSpPr>
          <p:nvPr>
            <p:ph idx="1"/>
          </p:nvPr>
        </p:nvSpPr>
        <p:spPr>
          <a:xfrm>
            <a:off x="2782888" y="2133600"/>
            <a:ext cx="6591300" cy="3778250"/>
          </a:xfrm>
        </p:spPr>
        <p:txBody>
          <a:bodyPr/>
          <a:lstStyle/>
          <a:p>
            <a:pPr eaLnBrk="1" hangingPunct="1"/>
            <a:r>
              <a:rPr lang="zh-CN" altLang="en-US" sz="2400" dirty="0">
                <a:latin typeface="微软雅黑" panose="020B0503020204020204" pitchFamily="34" charset="-122"/>
                <a:ea typeface="微软雅黑" panose="020B0503020204020204" pitchFamily="34" charset="-122"/>
              </a:rPr>
              <a:t>反映企业除应收账款、应收票据、预付账款、应收股利、应收利息等经营活动以外的其他各种应收、暂付款项。</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发生原因：包括应收的各种赔款、罚款、备用金、存出保证金、应向职工收取的各种垫付款项、附属企业暂借款、出售固定资产应收款等。</a:t>
            </a:r>
          </a:p>
          <a:p>
            <a:pPr eaLnBrk="1" hangingPunct="1"/>
            <a:r>
              <a:rPr lang="zh-CN" altLang="en-US" sz="2400" dirty="0">
                <a:latin typeface="微软雅黑" panose="020B0503020204020204" pitchFamily="34" charset="-122"/>
                <a:ea typeface="微软雅黑" panose="020B0503020204020204" pitchFamily="34" charset="-122"/>
              </a:rPr>
              <a:t>填列说明：应根据“应收利息”“应收股利”和“其他应收款”账户的期末余额合计数，减去“坏账准备”账户中相关坏账准备期末余额后的金额填列。</a:t>
            </a:r>
            <a:endParaRPr lang="en-US" altLang="zh-CN" sz="2400" dirty="0">
              <a:latin typeface="微软雅黑" panose="020B0503020204020204" pitchFamily="34" charset="-122"/>
              <a:ea typeface="微软雅黑" panose="020B0503020204020204" pitchFamily="34" charset="-122"/>
            </a:endParaRPr>
          </a:p>
          <a:p>
            <a:pPr eaLnBrk="1" hangingPunct="1"/>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C00305B-1B64-8DD6-0531-3D2AC673FDD8}"/>
              </a:ext>
            </a:extLst>
          </p:cNvPr>
          <p:cNvSpPr>
            <a:spLocks noGrp="1" noChangeArrowheads="1"/>
          </p:cNvSpPr>
          <p:nvPr>
            <p:ph type="title"/>
          </p:nvPr>
        </p:nvSpPr>
        <p:spPr>
          <a:xfrm>
            <a:off x="2514600" y="620713"/>
            <a:ext cx="7772400" cy="685800"/>
          </a:xfrm>
        </p:spPr>
        <p:txBody>
          <a:bodyPr/>
          <a:lstStyle/>
          <a:p>
            <a:pPr eaLnBrk="1" hangingPunct="1"/>
            <a:r>
              <a:rPr lang="en-US" altLang="zh-CN" sz="3200" dirty="0">
                <a:latin typeface="微软雅黑" panose="020B0503020204020204" pitchFamily="34" charset="-122"/>
                <a:ea typeface="微软雅黑" panose="020B0503020204020204" pitchFamily="34" charset="-122"/>
              </a:rPr>
              <a:t>7.</a:t>
            </a:r>
            <a:r>
              <a:rPr lang="zh-CN" altLang="en-US" sz="3200" dirty="0">
                <a:latin typeface="微软雅黑" panose="020B0503020204020204" pitchFamily="34" charset="-122"/>
                <a:ea typeface="微软雅黑" panose="020B0503020204020204" pitchFamily="34" charset="-122"/>
              </a:rPr>
              <a:t>“存货”项目</a:t>
            </a:r>
          </a:p>
        </p:txBody>
      </p:sp>
      <p:sp>
        <p:nvSpPr>
          <p:cNvPr id="51203" name="Rectangle 3">
            <a:extLst>
              <a:ext uri="{FF2B5EF4-FFF2-40B4-BE49-F238E27FC236}">
                <a16:creationId xmlns:a16="http://schemas.microsoft.com/office/drawing/2014/main" id="{487B149A-579D-6D26-6FED-010D94DFE740}"/>
              </a:ext>
            </a:extLst>
          </p:cNvPr>
          <p:cNvSpPr>
            <a:spLocks noGrp="1" noChangeArrowheads="1"/>
          </p:cNvSpPr>
          <p:nvPr>
            <p:ph idx="1"/>
          </p:nvPr>
        </p:nvSpPr>
        <p:spPr>
          <a:xfrm>
            <a:off x="2438400" y="1676400"/>
            <a:ext cx="7848600" cy="4572000"/>
          </a:xfrm>
        </p:spPr>
        <p:txBody>
          <a:bodyPr>
            <a:normAutofit/>
          </a:bodyPr>
          <a:lstStyle/>
          <a:p>
            <a:pPr eaLnBrk="1" hangingPunct="1">
              <a:lnSpc>
                <a:spcPct val="110000"/>
              </a:lnSpc>
              <a:defRPr/>
            </a:pPr>
            <a:r>
              <a:rPr lang="zh-CN" altLang="en-US" sz="2400" dirty="0">
                <a:latin typeface="微软雅黑" panose="020B0503020204020204" pitchFamily="34" charset="-122"/>
                <a:ea typeface="微软雅黑" panose="020B0503020204020204" pitchFamily="34" charset="-122"/>
              </a:rPr>
              <a:t>反映企业期末在库、在途和在加工中的各种存货的可变现净值或成本（成本与可变现净值孰低）</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00000"/>
              </a:lnSpc>
              <a:defRPr/>
            </a:pPr>
            <a:r>
              <a:rPr lang="zh-CN" altLang="en-US" sz="2400" dirty="0">
                <a:latin typeface="微软雅黑" panose="020B0503020204020204" pitchFamily="34" charset="-122"/>
                <a:ea typeface="微软雅黑" panose="020B0503020204020204" pitchFamily="34" charset="-122"/>
              </a:rPr>
              <a:t>填列说明：存货包括各种材料、商品、在产品、半成品、包装物、低值易耗品、委托代销商品等。应根据“材料采购”、“原材料”、“低值易耗品”、“库存商品”、“周转材料”、“委托加工物资”、“委托代销商品”、“生产成本”、“受托代销商品”等账户的期末余额合计数，减去“受托代销商品款”、“存货跌价准备”等账户期末余额后的净额填列。</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1149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C00305B-1B64-8DD6-0531-3D2AC673FDD8}"/>
              </a:ext>
            </a:extLst>
          </p:cNvPr>
          <p:cNvSpPr>
            <a:spLocks noGrp="1" noChangeArrowheads="1"/>
          </p:cNvSpPr>
          <p:nvPr>
            <p:ph type="title"/>
          </p:nvPr>
        </p:nvSpPr>
        <p:spPr>
          <a:xfrm>
            <a:off x="2514600" y="620713"/>
            <a:ext cx="7772400" cy="685800"/>
          </a:xfrm>
        </p:spPr>
        <p:txBody>
          <a:bodyPr/>
          <a:lstStyle/>
          <a:p>
            <a:pPr eaLnBrk="1" hangingPunct="1"/>
            <a:r>
              <a:rPr lang="en-US" altLang="zh-CN" sz="3200" dirty="0">
                <a:latin typeface="微软雅黑" panose="020B0503020204020204" pitchFamily="34" charset="-122"/>
                <a:ea typeface="微软雅黑" panose="020B0503020204020204" pitchFamily="34" charset="-122"/>
              </a:rPr>
              <a:t>8.</a:t>
            </a:r>
            <a:r>
              <a:rPr lang="zh-CN" altLang="en-US" sz="3200" dirty="0">
                <a:latin typeface="微软雅黑" panose="020B0503020204020204" pitchFamily="34" charset="-122"/>
                <a:ea typeface="微软雅黑" panose="020B0503020204020204" pitchFamily="34" charset="-122"/>
              </a:rPr>
              <a:t>“合同资产”项目</a:t>
            </a:r>
          </a:p>
        </p:txBody>
      </p:sp>
      <p:sp>
        <p:nvSpPr>
          <p:cNvPr id="51203" name="Rectangle 3">
            <a:extLst>
              <a:ext uri="{FF2B5EF4-FFF2-40B4-BE49-F238E27FC236}">
                <a16:creationId xmlns:a16="http://schemas.microsoft.com/office/drawing/2014/main" id="{487B149A-579D-6D26-6FED-010D94DFE740}"/>
              </a:ext>
            </a:extLst>
          </p:cNvPr>
          <p:cNvSpPr>
            <a:spLocks noGrp="1" noChangeArrowheads="1"/>
          </p:cNvSpPr>
          <p:nvPr>
            <p:ph idx="1"/>
          </p:nvPr>
        </p:nvSpPr>
        <p:spPr>
          <a:xfrm>
            <a:off x="1530625" y="1676400"/>
            <a:ext cx="9223513" cy="4572000"/>
          </a:xfrm>
        </p:spPr>
        <p:txBody>
          <a:bodyPr/>
          <a:lstStyle/>
          <a:p>
            <a:pPr eaLnBrk="1" hangingPunct="1">
              <a:defRPr/>
            </a:pPr>
            <a:r>
              <a:rPr lang="zh-CN" altLang="en-US" sz="2400" dirty="0">
                <a:latin typeface="微软雅黑" panose="020B0503020204020204" pitchFamily="34" charset="-122"/>
                <a:ea typeface="微软雅黑" panose="020B0503020204020204" pitchFamily="34" charset="-122"/>
              </a:rPr>
              <a:t>反映企业按照相关规定，根据本企业履行履约义务与客户付款之间的关系在资产负债表中列示的合同资产。合同资产，是指企业已向客户转让商品而有权收取对价的权利，且该权利取决于时间流逝之外的其他因素。</a:t>
            </a:r>
            <a:endParaRPr lang="en-US" altLang="zh-CN" sz="2400" dirty="0">
              <a:latin typeface="微软雅黑" panose="020B0503020204020204" pitchFamily="34" charset="-122"/>
              <a:ea typeface="微软雅黑" panose="020B0503020204020204" pitchFamily="34" charset="-122"/>
            </a:endParaRPr>
          </a:p>
          <a:p>
            <a:pPr>
              <a:defRPr/>
            </a:pPr>
            <a:r>
              <a:rPr lang="zh-CN" altLang="en-US" sz="2400" dirty="0">
                <a:latin typeface="微软雅黑" panose="020B0503020204020204" pitchFamily="34" charset="-122"/>
                <a:ea typeface="微软雅黑" panose="020B0503020204020204" pitchFamily="34" charset="-122"/>
              </a:rPr>
              <a:t>填列说明：应根据“合同资产”账户的相关明细账户期末余额分析同一合同下的合同资产和合同负债应当以净额列示。其中净额为借方余额的，应当根据其流动性在“合同资产”或“其他非流动资产”项目中填列，已计提减值准备的，还应以减去“合同资产减值准备”账户中相关的期末余额后的金额填列；其中净额为贷方余额的，应当根据其流动性在“合同负债”或“其他非流动负债”项目中填列。 </a:t>
            </a:r>
          </a:p>
        </p:txBody>
      </p:sp>
    </p:spTree>
    <p:extLst>
      <p:ext uri="{BB962C8B-B14F-4D97-AF65-F5344CB8AC3E}">
        <p14:creationId xmlns:p14="http://schemas.microsoft.com/office/powerpoint/2010/main" val="3505984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462BAD3-0D95-4AC5-646C-D64C21454E79}"/>
              </a:ext>
            </a:extLst>
          </p:cNvPr>
          <p:cNvSpPr>
            <a:spLocks noGrp="1" noChangeArrowheads="1"/>
          </p:cNvSpPr>
          <p:nvPr>
            <p:ph type="title"/>
          </p:nvPr>
        </p:nvSpPr>
        <p:spPr>
          <a:xfrm>
            <a:off x="1847851" y="908050"/>
            <a:ext cx="8659813" cy="1377950"/>
          </a:xfrm>
        </p:spPr>
        <p:txBody>
          <a:bodyPr/>
          <a:lstStyle/>
          <a:p>
            <a:pPr eaLnBrk="1" hangingPunct="1"/>
            <a:r>
              <a:rPr lang="en-US" altLang="zh-CN" sz="3200" dirty="0">
                <a:latin typeface="微软雅黑" panose="020B0503020204020204" pitchFamily="34" charset="-122"/>
                <a:ea typeface="微软雅黑" panose="020B0503020204020204" pitchFamily="34" charset="-122"/>
              </a:rPr>
              <a:t>9.</a:t>
            </a:r>
            <a:r>
              <a:rPr lang="zh-CN" altLang="en-US" sz="3200" dirty="0">
                <a:latin typeface="微软雅黑" panose="020B0503020204020204" pitchFamily="34" charset="-122"/>
                <a:ea typeface="微软雅黑" panose="020B0503020204020204" pitchFamily="34" charset="-122"/>
              </a:rPr>
              <a:t>“持有待售资产”项目</a:t>
            </a:r>
          </a:p>
        </p:txBody>
      </p:sp>
      <p:sp>
        <p:nvSpPr>
          <p:cNvPr id="51203" name="Rectangle 3">
            <a:extLst>
              <a:ext uri="{FF2B5EF4-FFF2-40B4-BE49-F238E27FC236}">
                <a16:creationId xmlns:a16="http://schemas.microsoft.com/office/drawing/2014/main" id="{1E8E4519-1843-0728-E0B6-405E3B443876}"/>
              </a:ext>
            </a:extLst>
          </p:cNvPr>
          <p:cNvSpPr>
            <a:spLocks noGrp="1" noChangeArrowheads="1"/>
          </p:cNvSpPr>
          <p:nvPr>
            <p:ph idx="1"/>
          </p:nvPr>
        </p:nvSpPr>
        <p:spPr>
          <a:xfrm>
            <a:off x="2351089" y="2565400"/>
            <a:ext cx="7058025" cy="3778250"/>
          </a:xfrm>
        </p:spPr>
        <p:txBody>
          <a:bodyPr/>
          <a:lstStyle/>
          <a:p>
            <a:pPr eaLnBrk="1" hangingPunct="1"/>
            <a:r>
              <a:rPr lang="zh-CN" altLang="en-US" sz="2400" dirty="0">
                <a:latin typeface="微软雅黑" panose="020B0503020204020204" pitchFamily="34" charset="-122"/>
                <a:ea typeface="微软雅黑" panose="020B0503020204020204" pitchFamily="34" charset="-122"/>
              </a:rPr>
              <a:t>企业已经就处置该非流动资产作出决议</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企业已经与受让方签订了不可撤销的转让协议</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该项转让将在</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年内完成</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p>
        </p:txBody>
      </p:sp>
    </p:spTree>
    <p:extLst>
      <p:ext uri="{BB962C8B-B14F-4D97-AF65-F5344CB8AC3E}">
        <p14:creationId xmlns:p14="http://schemas.microsoft.com/office/powerpoint/2010/main" val="1202870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462BAD3-0D95-4AC5-646C-D64C21454E79}"/>
              </a:ext>
            </a:extLst>
          </p:cNvPr>
          <p:cNvSpPr>
            <a:spLocks noGrp="1" noChangeArrowheads="1"/>
          </p:cNvSpPr>
          <p:nvPr>
            <p:ph type="title"/>
          </p:nvPr>
        </p:nvSpPr>
        <p:spPr>
          <a:xfrm>
            <a:off x="1847851" y="908050"/>
            <a:ext cx="8659813" cy="1377950"/>
          </a:xfrm>
        </p:spPr>
        <p:txBody>
          <a:bodyPr/>
          <a:lstStyle/>
          <a:p>
            <a:pPr eaLnBrk="1" hangingPunct="1"/>
            <a:r>
              <a:rPr lang="en-US" altLang="zh-CN" sz="3200" dirty="0">
                <a:latin typeface="微软雅黑" panose="020B0503020204020204" pitchFamily="34" charset="-122"/>
                <a:ea typeface="微软雅黑" panose="020B0503020204020204" pitchFamily="34" charset="-122"/>
              </a:rPr>
              <a:t>9.</a:t>
            </a:r>
            <a:r>
              <a:rPr lang="zh-CN" altLang="en-US" sz="3200" dirty="0">
                <a:latin typeface="微软雅黑" panose="020B0503020204020204" pitchFamily="34" charset="-122"/>
                <a:ea typeface="微软雅黑" panose="020B0503020204020204" pitchFamily="34" charset="-122"/>
              </a:rPr>
              <a:t>“持有待售资产”项目</a:t>
            </a:r>
          </a:p>
        </p:txBody>
      </p:sp>
      <p:pic>
        <p:nvPicPr>
          <p:cNvPr id="3" name="图片 2">
            <a:extLst>
              <a:ext uri="{FF2B5EF4-FFF2-40B4-BE49-F238E27FC236}">
                <a16:creationId xmlns:a16="http://schemas.microsoft.com/office/drawing/2014/main" id="{33B5B71C-C4CA-7F5A-4798-2B98835CA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583" y="2077279"/>
            <a:ext cx="6947452" cy="3872672"/>
          </a:xfrm>
          <a:prstGeom prst="rect">
            <a:avLst/>
          </a:prstGeom>
        </p:spPr>
      </p:pic>
    </p:spTree>
    <p:extLst>
      <p:ext uri="{BB962C8B-B14F-4D97-AF65-F5344CB8AC3E}">
        <p14:creationId xmlns:p14="http://schemas.microsoft.com/office/powerpoint/2010/main" val="3392057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5774399-ED43-DC2B-622F-34E1C40D4882}"/>
              </a:ext>
            </a:extLst>
          </p:cNvPr>
          <p:cNvSpPr>
            <a:spLocks noGrp="1" noChangeArrowheads="1"/>
          </p:cNvSpPr>
          <p:nvPr>
            <p:ph type="title"/>
          </p:nvPr>
        </p:nvSpPr>
        <p:spPr>
          <a:xfrm>
            <a:off x="2063751" y="1331914"/>
            <a:ext cx="8443913" cy="784225"/>
          </a:xfrm>
        </p:spPr>
        <p:txBody>
          <a:bodyPr/>
          <a:lstStyle/>
          <a:p>
            <a:pPr eaLnBrk="1" hangingPunct="1"/>
            <a:r>
              <a:rPr lang="zh-CN" altLang="en-US" sz="3200" dirty="0">
                <a:latin typeface="微软雅黑" panose="020B0503020204020204" pitchFamily="34" charset="-122"/>
                <a:ea typeface="微软雅黑" panose="020B0503020204020204" pitchFamily="34" charset="-122"/>
              </a:rPr>
              <a:t>1</a:t>
            </a:r>
            <a:r>
              <a:rPr lang="en-US" altLang="zh-CN" sz="3200" dirty="0">
                <a:latin typeface="微软雅黑" panose="020B0503020204020204" pitchFamily="34" charset="-122"/>
                <a:ea typeface="微软雅黑" panose="020B0503020204020204" pitchFamily="34" charset="-122"/>
              </a:rPr>
              <a:t>0.“</a:t>
            </a:r>
            <a:r>
              <a:rPr lang="zh-CN" altLang="en-US" sz="3200" dirty="0">
                <a:latin typeface="微软雅黑" panose="020B0503020204020204" pitchFamily="34" charset="-122"/>
                <a:ea typeface="微软雅黑" panose="020B0503020204020204" pitchFamily="34" charset="-122"/>
              </a:rPr>
              <a:t>一年内到期的非流动资产 ”项目</a:t>
            </a:r>
          </a:p>
        </p:txBody>
      </p:sp>
      <p:sp>
        <p:nvSpPr>
          <p:cNvPr id="53251" name="Rectangle 3">
            <a:extLst>
              <a:ext uri="{FF2B5EF4-FFF2-40B4-BE49-F238E27FC236}">
                <a16:creationId xmlns:a16="http://schemas.microsoft.com/office/drawing/2014/main" id="{55E1F29D-E32C-7A41-50A1-97BADB27F65A}"/>
              </a:ext>
            </a:extLst>
          </p:cNvPr>
          <p:cNvSpPr>
            <a:spLocks noGrp="1" noChangeArrowheads="1"/>
          </p:cNvSpPr>
          <p:nvPr>
            <p:ph idx="1"/>
          </p:nvPr>
        </p:nvSpPr>
        <p:spPr>
          <a:xfrm>
            <a:off x="2208213" y="2116138"/>
            <a:ext cx="6591300" cy="3778250"/>
          </a:xfrm>
        </p:spPr>
        <p:txBody>
          <a:bodyPr/>
          <a:lstStyle/>
          <a:p>
            <a:r>
              <a:rPr lang="zh-CN" altLang="en-US" sz="2400" dirty="0">
                <a:latin typeface="微软雅黑" panose="020B0503020204020204" pitchFamily="34" charset="-122"/>
                <a:ea typeface="微软雅黑" panose="020B0503020204020204" pitchFamily="34" charset="-122"/>
              </a:rPr>
              <a:t>反映企业非流动资产项目中在一年内到期的金额，包括一年内到期的债权投资（以摊余成本计量的金融资产）一年内可收回的长期应收款。</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如持有至到期投资中的流动部分</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75B7997A-1B76-3252-954E-5DBBB9B69DCB}"/>
              </a:ext>
            </a:extLst>
          </p:cNvPr>
          <p:cNvSpPr txBox="1">
            <a:spLocks noChangeArrowheads="1"/>
          </p:cNvSpPr>
          <p:nvPr/>
        </p:nvSpPr>
        <p:spPr bwMode="auto">
          <a:xfrm>
            <a:off x="1751013" y="1255713"/>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3200" dirty="0">
                <a:solidFill>
                  <a:schemeClr val="tx1"/>
                </a:solidFill>
                <a:latin typeface="微软雅黑" panose="020B0503020204020204" pitchFamily="34" charset="-122"/>
                <a:ea typeface="微软雅黑" panose="020B0503020204020204" pitchFamily="34" charset="-122"/>
              </a:rPr>
              <a:t>1</a:t>
            </a:r>
            <a:r>
              <a:rPr lang="en-US" altLang="zh-CN" sz="3200" dirty="0">
                <a:solidFill>
                  <a:schemeClr val="tx1"/>
                </a:solidFill>
                <a:latin typeface="微软雅黑" panose="020B0503020204020204" pitchFamily="34" charset="-122"/>
                <a:ea typeface="微软雅黑" panose="020B0503020204020204" pitchFamily="34" charset="-122"/>
              </a:rPr>
              <a:t>1</a:t>
            </a:r>
            <a:r>
              <a:rPr lang="zh-CN" altLang="en-US" sz="3200" dirty="0">
                <a:solidFill>
                  <a:schemeClr val="tx1"/>
                </a:solidFill>
                <a:latin typeface="微软雅黑" panose="020B0503020204020204" pitchFamily="34" charset="-122"/>
                <a:ea typeface="微软雅黑" panose="020B0503020204020204" pitchFamily="34" charset="-122"/>
              </a:rPr>
              <a:t>.“其他流动资产</a:t>
            </a:r>
            <a:r>
              <a:rPr lang="en-US" altLang="zh-CN" sz="3200" dirty="0">
                <a:solidFill>
                  <a:schemeClr val="tx1"/>
                </a:solidFill>
                <a:latin typeface="微软雅黑" panose="020B0503020204020204" pitchFamily="34" charset="-122"/>
                <a:ea typeface="微软雅黑" panose="020B0503020204020204" pitchFamily="34" charset="-122"/>
              </a:rPr>
              <a:t>”</a:t>
            </a:r>
            <a:r>
              <a:rPr lang="zh-CN" altLang="en-US" sz="3200" dirty="0">
                <a:solidFill>
                  <a:schemeClr val="tx1"/>
                </a:solidFill>
                <a:latin typeface="微软雅黑" panose="020B0503020204020204" pitchFamily="34" charset="-122"/>
                <a:ea typeface="微软雅黑" panose="020B0503020204020204" pitchFamily="34" charset="-122"/>
              </a:rPr>
              <a:t>项目</a:t>
            </a:r>
          </a:p>
        </p:txBody>
      </p:sp>
      <p:sp>
        <p:nvSpPr>
          <p:cNvPr id="53253" name="Rectangle 3">
            <a:extLst>
              <a:ext uri="{FF2B5EF4-FFF2-40B4-BE49-F238E27FC236}">
                <a16:creationId xmlns:a16="http://schemas.microsoft.com/office/drawing/2014/main" id="{B1ADCC3B-DE80-E977-7423-6F0024E4F060}"/>
              </a:ext>
            </a:extLst>
          </p:cNvPr>
          <p:cNvSpPr txBox="1">
            <a:spLocks noChangeArrowheads="1"/>
          </p:cNvSpPr>
          <p:nvPr/>
        </p:nvSpPr>
        <p:spPr bwMode="auto">
          <a:xfrm>
            <a:off x="1997869" y="3477482"/>
            <a:ext cx="65913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r>
              <a:rPr lang="zh-CN" altLang="en-US" sz="2400" dirty="0">
                <a:solidFill>
                  <a:schemeClr val="tx1"/>
                </a:solidFill>
              </a:rPr>
              <a:t>待处理财产损溢</a:t>
            </a:r>
            <a:endParaRPr lang="en-US" altLang="zh-CN" sz="2400" dirty="0">
              <a:solidFill>
                <a:schemeClr val="tx1"/>
              </a:solidFill>
            </a:endParaRPr>
          </a:p>
        </p:txBody>
      </p:sp>
      <p:sp>
        <p:nvSpPr>
          <p:cNvPr id="7" name="文本框 6">
            <a:extLst>
              <a:ext uri="{FF2B5EF4-FFF2-40B4-BE49-F238E27FC236}">
                <a16:creationId xmlns:a16="http://schemas.microsoft.com/office/drawing/2014/main" id="{248029AC-AF22-B6E4-085B-A69C4ECFF97C}"/>
              </a:ext>
            </a:extLst>
          </p:cNvPr>
          <p:cNvSpPr txBox="1"/>
          <p:nvPr/>
        </p:nvSpPr>
        <p:spPr>
          <a:xfrm>
            <a:off x="1997869" y="2196370"/>
            <a:ext cx="7433002" cy="757130"/>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反映企业除以上流动资产项目外的其他流动资产还包括：一年内到期的债权投资。</a:t>
            </a:r>
          </a:p>
        </p:txBody>
      </p:sp>
    </p:spTree>
    <p:extLst>
      <p:ext uri="{BB962C8B-B14F-4D97-AF65-F5344CB8AC3E}">
        <p14:creationId xmlns:p14="http://schemas.microsoft.com/office/powerpoint/2010/main" val="656145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E5EE3EE-17CF-EDAE-A419-F3D1928A84E7}"/>
              </a:ext>
            </a:extLst>
          </p:cNvPr>
          <p:cNvSpPr>
            <a:spLocks noGrp="1" noChangeArrowheads="1"/>
          </p:cNvSpPr>
          <p:nvPr>
            <p:ph idx="1"/>
          </p:nvPr>
        </p:nvSpPr>
        <p:spPr>
          <a:xfrm>
            <a:off x="2640013" y="1484313"/>
            <a:ext cx="6591300" cy="3778250"/>
          </a:xfrm>
        </p:spPr>
        <p:txBody>
          <a:bodyPr/>
          <a:lstStyle/>
          <a:p>
            <a:pPr eaLnBrk="1" hangingPunct="1">
              <a:lnSpc>
                <a:spcPct val="90000"/>
              </a:lnSpc>
              <a:buFont typeface="Wingdings" panose="05000000000000000000" pitchFamily="2" charset="2"/>
              <a:buChar char="p"/>
              <a:defRPr/>
            </a:pPr>
            <a:r>
              <a:rPr lang="zh-CN" altLang="en-US" dirty="0">
                <a:latin typeface="微软雅黑" panose="020B0503020204020204" pitchFamily="34" charset="-122"/>
                <a:ea typeface="微软雅黑" panose="020B0503020204020204" pitchFamily="34" charset="-122"/>
              </a:rPr>
              <a:t>非流动资产</a:t>
            </a:r>
          </a:p>
          <a:p>
            <a:pPr marL="0" algn="just">
              <a:buNone/>
              <a:defRPr/>
            </a:pPr>
            <a:r>
              <a:rPr lang="zh-CN" altLang="en-US" sz="2400" dirty="0">
                <a:latin typeface="微软雅黑" panose="020B0503020204020204" pitchFamily="34" charset="-122"/>
                <a:ea typeface="微软雅黑" panose="020B0503020204020204" pitchFamily="34" charset="-122"/>
              </a:rPr>
              <a:t>预计不在一个正常营业周期内变现、出售或耗用。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1026">
            <a:extLst>
              <a:ext uri="{FF2B5EF4-FFF2-40B4-BE49-F238E27FC236}">
                <a16:creationId xmlns:a16="http://schemas.microsoft.com/office/drawing/2014/main" id="{D35EF016-B773-C606-C131-4047D04971E8}"/>
              </a:ext>
            </a:extLst>
          </p:cNvPr>
          <p:cNvSpPr>
            <a:spLocks noGrp="1" noChangeArrowheads="1"/>
          </p:cNvSpPr>
          <p:nvPr>
            <p:ph type="title"/>
          </p:nvPr>
        </p:nvSpPr>
        <p:spPr>
          <a:xfrm>
            <a:off x="2438400" y="620713"/>
            <a:ext cx="7772400" cy="762000"/>
          </a:xfrm>
        </p:spPr>
        <p:txBody>
          <a:bodyPr/>
          <a:lstStyle/>
          <a:p>
            <a:pPr eaLnBrk="1" hangingPunct="1"/>
            <a:r>
              <a:rPr lang="zh-CN" altLang="en-US" sz="3200" dirty="0">
                <a:latin typeface="微软雅黑" panose="020B0503020204020204" pitchFamily="34" charset="-122"/>
                <a:ea typeface="微软雅黑" panose="020B0503020204020204" pitchFamily="34" charset="-122"/>
              </a:rPr>
              <a:t>1.“债权投资</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项目</a:t>
            </a:r>
          </a:p>
        </p:txBody>
      </p:sp>
      <p:sp>
        <p:nvSpPr>
          <p:cNvPr id="55299" name="Rectangle 1027">
            <a:extLst>
              <a:ext uri="{FF2B5EF4-FFF2-40B4-BE49-F238E27FC236}">
                <a16:creationId xmlns:a16="http://schemas.microsoft.com/office/drawing/2014/main" id="{ACE79236-272E-C533-3619-4A2DB22E9F9F}"/>
              </a:ext>
            </a:extLst>
          </p:cNvPr>
          <p:cNvSpPr>
            <a:spLocks noGrp="1" noChangeArrowheads="1"/>
          </p:cNvSpPr>
          <p:nvPr>
            <p:ph idx="1"/>
          </p:nvPr>
        </p:nvSpPr>
        <p:spPr>
          <a:xfrm>
            <a:off x="2438400" y="1752600"/>
            <a:ext cx="7772400" cy="3473824"/>
          </a:xfrm>
        </p:spPr>
        <p:txBody>
          <a:bodyPr>
            <a:normAutofit fontScale="85000" lnSpcReduction="20000"/>
          </a:bodyPr>
          <a:lstStyle/>
          <a:p>
            <a:pPr eaLnBrk="1" hangingPunct="1">
              <a:lnSpc>
                <a:spcPct val="12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资产负债表日企业以摊余成本计量的长期债权投资的期末账面价值</a:t>
            </a:r>
            <a:endParaRPr lang="en-US" altLang="zh-CN" dirty="0">
              <a:latin typeface="微软雅黑" panose="020B0503020204020204" pitchFamily="34" charset="-122"/>
              <a:ea typeface="微软雅黑" panose="020B0503020204020204" pitchFamily="34" charset="-122"/>
            </a:endParaRPr>
          </a:p>
          <a:p>
            <a:pPr eaLnBrk="1" hangingPunct="1">
              <a:lnSpc>
                <a:spcPct val="11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填列说明：应根据“债权投资”明细账户期末余额</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减值准备”账户的期末余额后的净额。</a:t>
            </a:r>
            <a:endParaRPr lang="en-US" altLang="zh-CN" dirty="0">
              <a:latin typeface="微软雅黑" panose="020B0503020204020204" pitchFamily="34" charset="-122"/>
              <a:ea typeface="微软雅黑" panose="020B0503020204020204" pitchFamily="34" charset="-122"/>
            </a:endParaRPr>
          </a:p>
          <a:p>
            <a:pPr eaLnBrk="1" hangingPunct="1">
              <a:lnSpc>
                <a:spcPct val="11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摊余成本计量的（以公允价值计量且其变动计入其他综合收益）：一年内到期“长期债权投资”期末账面价值转至“一年内到期的非流动资产”项目下列报；一年内到期“债权投资”期末账面价值转至“其他流动资产”项目下进行列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3F59C37-43C0-929C-FF9C-8C2E419A56B8}"/>
              </a:ext>
            </a:extLst>
          </p:cNvPr>
          <p:cNvSpPr>
            <a:spLocks noGrp="1" noChangeArrowheads="1"/>
          </p:cNvSpPr>
          <p:nvPr>
            <p:ph type="title"/>
          </p:nvPr>
        </p:nvSpPr>
        <p:spPr>
          <a:xfrm>
            <a:off x="2279651" y="2349501"/>
            <a:ext cx="7510463" cy="823913"/>
          </a:xfrm>
        </p:spPr>
        <p:txBody>
          <a:bodyPr/>
          <a:lstStyle/>
          <a:p>
            <a:pPr algn="ctr" eaLnBrk="1" hangingPunct="1"/>
            <a:r>
              <a:rPr lang="zh-CN" altLang="en-US" sz="4000">
                <a:latin typeface="微软雅黑" panose="020B0503020204020204" pitchFamily="34" charset="-122"/>
                <a:ea typeface="微软雅黑" panose="020B0503020204020204" pitchFamily="34" charset="-122"/>
              </a:rPr>
              <a:t>第一节  资产负债表概述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Rectangle 1026">
            <a:extLst>
              <a:ext uri="{FF2B5EF4-FFF2-40B4-BE49-F238E27FC236}">
                <a16:creationId xmlns:a16="http://schemas.microsoft.com/office/drawing/2014/main" id="{A2A89BF9-6216-D507-9B60-D068474FB41A}"/>
              </a:ext>
            </a:extLst>
          </p:cNvPr>
          <p:cNvSpPr txBox="1">
            <a:spLocks noChangeArrowheads="1"/>
          </p:cNvSpPr>
          <p:nvPr/>
        </p:nvSpPr>
        <p:spPr bwMode="auto">
          <a:xfrm>
            <a:off x="951287" y="981074"/>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3200" dirty="0">
                <a:solidFill>
                  <a:schemeClr val="tx1"/>
                </a:solidFill>
                <a:latin typeface="微软雅黑" panose="020B0503020204020204" pitchFamily="34" charset="-122"/>
                <a:ea typeface="微软雅黑" panose="020B0503020204020204" pitchFamily="34" charset="-122"/>
              </a:rPr>
              <a:t>2.“</a:t>
            </a:r>
            <a:r>
              <a:rPr lang="zh-CN" altLang="en-US" sz="3200" dirty="0">
                <a:solidFill>
                  <a:schemeClr val="tx1"/>
                </a:solidFill>
                <a:latin typeface="微软雅黑" panose="020B0503020204020204" pitchFamily="34" charset="-122"/>
                <a:ea typeface="微软雅黑" panose="020B0503020204020204" pitchFamily="34" charset="-122"/>
              </a:rPr>
              <a:t>其他债权投资</a:t>
            </a:r>
            <a:r>
              <a:rPr lang="en-US" altLang="zh-CN" sz="3200" dirty="0">
                <a:solidFill>
                  <a:schemeClr val="tx1"/>
                </a:solidFill>
                <a:latin typeface="微软雅黑" panose="020B0503020204020204" pitchFamily="34" charset="-122"/>
                <a:ea typeface="微软雅黑" panose="020B0503020204020204" pitchFamily="34" charset="-122"/>
              </a:rPr>
              <a:t>”</a:t>
            </a:r>
            <a:r>
              <a:rPr lang="zh-CN" altLang="en-US" sz="3200" dirty="0">
                <a:solidFill>
                  <a:schemeClr val="tx1"/>
                </a:solidFill>
                <a:latin typeface="微软雅黑" panose="020B0503020204020204" pitchFamily="34" charset="-122"/>
                <a:ea typeface="微软雅黑" panose="020B0503020204020204" pitchFamily="34" charset="-122"/>
              </a:rPr>
              <a:t>项目</a:t>
            </a:r>
          </a:p>
        </p:txBody>
      </p:sp>
      <p:sp>
        <p:nvSpPr>
          <p:cNvPr id="55301" name="Rectangle 1027">
            <a:extLst>
              <a:ext uri="{FF2B5EF4-FFF2-40B4-BE49-F238E27FC236}">
                <a16:creationId xmlns:a16="http://schemas.microsoft.com/office/drawing/2014/main" id="{FFAD48F4-50C4-77EC-0764-F361B0C38E01}"/>
              </a:ext>
            </a:extLst>
          </p:cNvPr>
          <p:cNvSpPr txBox="1">
            <a:spLocks noChangeArrowheads="1"/>
          </p:cNvSpPr>
          <p:nvPr/>
        </p:nvSpPr>
        <p:spPr bwMode="auto">
          <a:xfrm>
            <a:off x="1212289" y="2225675"/>
            <a:ext cx="77724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panose="05000000000000000000" pitchFamily="2" charset="2"/>
              <a:buNone/>
            </a:pPr>
            <a:r>
              <a:rPr lang="zh-CN" altLang="en-US" sz="36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反映资产负债表日企业分类为以公允价值计量且其变动计入其他综合收益的长期债权投资的期末账面价值。</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8915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1026">
            <a:extLst>
              <a:ext uri="{FF2B5EF4-FFF2-40B4-BE49-F238E27FC236}">
                <a16:creationId xmlns:a16="http://schemas.microsoft.com/office/drawing/2014/main" id="{1B80F1A1-356B-F8AD-5917-262A15D8C975}"/>
              </a:ext>
            </a:extLst>
          </p:cNvPr>
          <p:cNvSpPr>
            <a:spLocks noGrp="1" noChangeArrowheads="1"/>
          </p:cNvSpPr>
          <p:nvPr>
            <p:ph type="title"/>
          </p:nvPr>
        </p:nvSpPr>
        <p:spPr>
          <a:xfrm>
            <a:off x="2566988" y="549275"/>
            <a:ext cx="7772400" cy="762000"/>
          </a:xfrm>
        </p:spPr>
        <p:txBody>
          <a:bodyPr/>
          <a:lstStyle/>
          <a:p>
            <a:pPr eaLnBrk="1" hangingPunct="1"/>
            <a:r>
              <a:rPr lang="en-US" altLang="zh-CN" sz="3200" dirty="0">
                <a:latin typeface="微软雅黑" panose="020B0503020204020204" pitchFamily="34" charset="-122"/>
                <a:ea typeface="微软雅黑" panose="020B0503020204020204" pitchFamily="34" charset="-122"/>
              </a:rPr>
              <a:t>3.“</a:t>
            </a:r>
            <a:r>
              <a:rPr lang="zh-CN" altLang="en-US" sz="3200">
                <a:latin typeface="微软雅黑" panose="020B0503020204020204" pitchFamily="34" charset="-122"/>
                <a:ea typeface="微软雅黑" panose="020B0503020204020204" pitchFamily="34" charset="-122"/>
              </a:rPr>
              <a:t>长期应收款”项目</a:t>
            </a:r>
          </a:p>
        </p:txBody>
      </p:sp>
      <p:sp>
        <p:nvSpPr>
          <p:cNvPr id="56323" name="Rectangle 1027">
            <a:extLst>
              <a:ext uri="{FF2B5EF4-FFF2-40B4-BE49-F238E27FC236}">
                <a16:creationId xmlns:a16="http://schemas.microsoft.com/office/drawing/2014/main" id="{1DDD0697-1B1B-7655-C6AB-26C81DDE24A9}"/>
              </a:ext>
            </a:extLst>
          </p:cNvPr>
          <p:cNvSpPr>
            <a:spLocks noGrp="1" noChangeArrowheads="1"/>
          </p:cNvSpPr>
          <p:nvPr>
            <p:ph idx="1"/>
          </p:nvPr>
        </p:nvSpPr>
        <p:spPr>
          <a:xfrm>
            <a:off x="2438400" y="1752600"/>
            <a:ext cx="7772400" cy="4114800"/>
          </a:xfrm>
        </p:spPr>
        <p:txBody>
          <a:bodyPr/>
          <a:lstStyle/>
          <a:p>
            <a:pPr eaLnBrk="1" hangingPunct="1">
              <a:lnSpc>
                <a:spcPct val="150000"/>
              </a:lnSpc>
            </a:pPr>
            <a:r>
              <a:rPr lang="zh-CN" altLang="en-US">
                <a:latin typeface="微软雅黑" panose="020B0503020204020204" pitchFamily="34" charset="-122"/>
                <a:ea typeface="微软雅黑" panose="020B0503020204020204" pitchFamily="34" charset="-122"/>
              </a:rPr>
              <a:t>反映企业融资租赁产生的应收款项和采用递延方式分期收款、实质上具有融资性质的销售商品和提供劳务等经营活动产生的应收款项。</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07D3ACD-0CC4-662B-7857-2B729BA72161}"/>
              </a:ext>
            </a:extLst>
          </p:cNvPr>
          <p:cNvSpPr>
            <a:spLocks noGrp="1" noChangeArrowheads="1"/>
          </p:cNvSpPr>
          <p:nvPr>
            <p:ph type="title"/>
          </p:nvPr>
        </p:nvSpPr>
        <p:spPr>
          <a:xfrm>
            <a:off x="2208213" y="533400"/>
            <a:ext cx="7772400" cy="762000"/>
          </a:xfrm>
        </p:spPr>
        <p:txBody>
          <a:bodyPr/>
          <a:lstStyle/>
          <a:p>
            <a:pPr eaLnBrk="1" hangingPunct="1"/>
            <a:r>
              <a:rPr lang="en-US" altLang="zh-CN" sz="3200" dirty="0">
                <a:latin typeface="微软雅黑" panose="020B0503020204020204" pitchFamily="34" charset="-122"/>
                <a:ea typeface="微软雅黑" panose="020B0503020204020204" pitchFamily="34" charset="-122"/>
              </a:rPr>
              <a:t>4.“</a:t>
            </a:r>
            <a:r>
              <a:rPr lang="zh-CN" altLang="en-US" sz="3200">
                <a:latin typeface="微软雅黑" panose="020B0503020204020204" pitchFamily="34" charset="-122"/>
                <a:ea typeface="微软雅黑" panose="020B0503020204020204" pitchFamily="34" charset="-122"/>
              </a:rPr>
              <a:t>长期股权投资”项目</a:t>
            </a:r>
          </a:p>
        </p:txBody>
      </p:sp>
      <p:sp>
        <p:nvSpPr>
          <p:cNvPr id="57347" name="Rectangle 3">
            <a:extLst>
              <a:ext uri="{FF2B5EF4-FFF2-40B4-BE49-F238E27FC236}">
                <a16:creationId xmlns:a16="http://schemas.microsoft.com/office/drawing/2014/main" id="{8114EB52-B4D8-3C72-9505-7B6CDB52A870}"/>
              </a:ext>
            </a:extLst>
          </p:cNvPr>
          <p:cNvSpPr>
            <a:spLocks noGrp="1" noChangeArrowheads="1"/>
          </p:cNvSpPr>
          <p:nvPr>
            <p:ph idx="1"/>
          </p:nvPr>
        </p:nvSpPr>
        <p:spPr>
          <a:xfrm>
            <a:off x="2227263" y="1485900"/>
            <a:ext cx="7772400" cy="4114800"/>
          </a:xfrm>
        </p:spPr>
        <p:txBody>
          <a:bodyPr/>
          <a:lstStyle/>
          <a:p>
            <a:pPr eaLnBrk="1" hangingPunct="1"/>
            <a:r>
              <a:rPr lang="zh-CN" altLang="en-US" sz="2400">
                <a:latin typeface="微软雅黑" panose="020B0503020204020204" pitchFamily="34" charset="-122"/>
                <a:ea typeface="微软雅黑" panose="020B0503020204020204" pitchFamily="34" charset="-122"/>
              </a:rPr>
              <a:t>入账价值的确定</a:t>
            </a:r>
          </a:p>
          <a:p>
            <a:pPr eaLnBrk="1" hangingPunct="1"/>
            <a:r>
              <a:rPr lang="zh-CN" altLang="en-US" sz="2400">
                <a:latin typeface="微软雅黑" panose="020B0503020204020204" pitchFamily="34" charset="-122"/>
                <a:ea typeface="微软雅黑" panose="020B0503020204020204" pitchFamily="34" charset="-122"/>
              </a:rPr>
              <a:t>投资企业与被投资企业的关系</a:t>
            </a:r>
          </a:p>
        </p:txBody>
      </p:sp>
      <p:sp>
        <p:nvSpPr>
          <p:cNvPr id="57348" name="Rectangle 2">
            <a:extLst>
              <a:ext uri="{FF2B5EF4-FFF2-40B4-BE49-F238E27FC236}">
                <a16:creationId xmlns:a16="http://schemas.microsoft.com/office/drawing/2014/main" id="{8BDE8C79-691F-395A-0A41-6B648C776B86}"/>
              </a:ext>
            </a:extLst>
          </p:cNvPr>
          <p:cNvSpPr txBox="1">
            <a:spLocks noChangeArrowheads="1"/>
          </p:cNvSpPr>
          <p:nvPr/>
        </p:nvSpPr>
        <p:spPr bwMode="auto">
          <a:xfrm>
            <a:off x="2219325" y="32893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3200" dirty="0">
                <a:solidFill>
                  <a:schemeClr val="tx1"/>
                </a:solidFill>
                <a:latin typeface="微软雅黑" panose="020B0503020204020204" pitchFamily="34" charset="-122"/>
                <a:ea typeface="微软雅黑" panose="020B0503020204020204" pitchFamily="34" charset="-122"/>
              </a:rPr>
              <a:t>5.“</a:t>
            </a:r>
            <a:r>
              <a:rPr lang="zh-CN" altLang="en-US" sz="3200" dirty="0">
                <a:solidFill>
                  <a:schemeClr val="tx1"/>
                </a:solidFill>
                <a:latin typeface="微软雅黑" panose="020B0503020204020204" pitchFamily="34" charset="-122"/>
                <a:ea typeface="微软雅黑" panose="020B0503020204020204" pitchFamily="34" charset="-122"/>
              </a:rPr>
              <a:t>其他权益工具投资</a:t>
            </a:r>
            <a:r>
              <a:rPr lang="en-US" altLang="zh-CN" sz="3200" dirty="0">
                <a:solidFill>
                  <a:schemeClr val="tx1"/>
                </a:solidFill>
                <a:latin typeface="微软雅黑" panose="020B0503020204020204" pitchFamily="34" charset="-122"/>
                <a:ea typeface="微软雅黑" panose="020B0503020204020204" pitchFamily="34" charset="-122"/>
              </a:rPr>
              <a:t>”</a:t>
            </a:r>
            <a:r>
              <a:rPr lang="zh-CN" altLang="en-US" sz="3200" dirty="0">
                <a:solidFill>
                  <a:schemeClr val="tx1"/>
                </a:solidFill>
                <a:latin typeface="微软雅黑" panose="020B0503020204020204" pitchFamily="34" charset="-122"/>
                <a:ea typeface="微软雅黑" panose="020B0503020204020204" pitchFamily="34" charset="-122"/>
              </a:rPr>
              <a:t>项目</a:t>
            </a:r>
          </a:p>
        </p:txBody>
      </p:sp>
      <p:sp>
        <p:nvSpPr>
          <p:cNvPr id="57349" name="Rectangle 3">
            <a:extLst>
              <a:ext uri="{FF2B5EF4-FFF2-40B4-BE49-F238E27FC236}">
                <a16:creationId xmlns:a16="http://schemas.microsoft.com/office/drawing/2014/main" id="{37792299-E04D-A2C2-459B-605DA640F58C}"/>
              </a:ext>
            </a:extLst>
          </p:cNvPr>
          <p:cNvSpPr txBox="1">
            <a:spLocks noChangeArrowheads="1"/>
          </p:cNvSpPr>
          <p:nvPr/>
        </p:nvSpPr>
        <p:spPr bwMode="auto">
          <a:xfrm>
            <a:off x="2227263" y="4124326"/>
            <a:ext cx="82296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反映资产负债表日企业指定为以公允价值计量且其变动计入其他综合收益的非交易性权益工具投资的期末账面价值。</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91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07D3ACD-0CC4-662B-7857-2B729BA72161}"/>
              </a:ext>
            </a:extLst>
          </p:cNvPr>
          <p:cNvSpPr>
            <a:spLocks noGrp="1" noChangeArrowheads="1"/>
          </p:cNvSpPr>
          <p:nvPr>
            <p:ph type="title"/>
          </p:nvPr>
        </p:nvSpPr>
        <p:spPr>
          <a:xfrm>
            <a:off x="2208213" y="533400"/>
            <a:ext cx="7772400" cy="762000"/>
          </a:xfrm>
        </p:spPr>
        <p:txBody>
          <a:bodyPr/>
          <a:lstStyle/>
          <a:p>
            <a:pPr eaLnBrk="1" hangingPunct="1"/>
            <a:r>
              <a:rPr lang="en-US" altLang="zh-CN" sz="3200" dirty="0">
                <a:latin typeface="微软雅黑" panose="020B0503020204020204" pitchFamily="34" charset="-122"/>
                <a:ea typeface="微软雅黑" panose="020B0503020204020204" pitchFamily="34" charset="-122"/>
              </a:rPr>
              <a:t>6.“</a:t>
            </a:r>
            <a:r>
              <a:rPr lang="zh-CN" altLang="en-US" sz="3200" dirty="0">
                <a:latin typeface="微软雅黑" panose="020B0503020204020204" pitchFamily="34" charset="-122"/>
                <a:ea typeface="微软雅黑" panose="020B0503020204020204" pitchFamily="34" charset="-122"/>
              </a:rPr>
              <a:t>其他非流动金融资产”项目</a:t>
            </a:r>
          </a:p>
        </p:txBody>
      </p:sp>
      <p:sp>
        <p:nvSpPr>
          <p:cNvPr id="57347" name="Rectangle 3">
            <a:extLst>
              <a:ext uri="{FF2B5EF4-FFF2-40B4-BE49-F238E27FC236}">
                <a16:creationId xmlns:a16="http://schemas.microsoft.com/office/drawing/2014/main" id="{8114EB52-B4D8-3C72-9505-7B6CDB52A870}"/>
              </a:ext>
            </a:extLst>
          </p:cNvPr>
          <p:cNvSpPr>
            <a:spLocks noGrp="1" noChangeArrowheads="1"/>
          </p:cNvSpPr>
          <p:nvPr>
            <p:ph idx="1"/>
          </p:nvPr>
        </p:nvSpPr>
        <p:spPr>
          <a:xfrm>
            <a:off x="2227263" y="1485900"/>
            <a:ext cx="7772400" cy="4114800"/>
          </a:xfrm>
        </p:spPr>
        <p:txBody>
          <a:bodyPr/>
          <a:lstStyle/>
          <a:p>
            <a:pPr eaLnBrk="1" hangingPunct="1"/>
            <a:r>
              <a:rPr lang="zh-CN" altLang="en-US" sz="2400" dirty="0">
                <a:latin typeface="微软雅黑" panose="020B0503020204020204" pitchFamily="34" charset="-122"/>
                <a:ea typeface="微软雅黑" panose="020B0503020204020204" pitchFamily="34" charset="-122"/>
              </a:rPr>
              <a:t>反映资产负债表日起，超过一年到期且预期持有超过一年的以公允价值计量且其变动计入当期损益的非流动金融资产的期末账面价值。</a:t>
            </a:r>
          </a:p>
        </p:txBody>
      </p:sp>
      <p:sp>
        <p:nvSpPr>
          <p:cNvPr id="57348" name="Rectangle 2">
            <a:extLst>
              <a:ext uri="{FF2B5EF4-FFF2-40B4-BE49-F238E27FC236}">
                <a16:creationId xmlns:a16="http://schemas.microsoft.com/office/drawing/2014/main" id="{8BDE8C79-691F-395A-0A41-6B648C776B86}"/>
              </a:ext>
            </a:extLst>
          </p:cNvPr>
          <p:cNvSpPr txBox="1">
            <a:spLocks noChangeArrowheads="1"/>
          </p:cNvSpPr>
          <p:nvPr/>
        </p:nvSpPr>
        <p:spPr bwMode="auto">
          <a:xfrm>
            <a:off x="2219325" y="32893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3200" dirty="0">
                <a:solidFill>
                  <a:schemeClr val="tx1"/>
                </a:solidFill>
                <a:latin typeface="微软雅黑" panose="020B0503020204020204" pitchFamily="34" charset="-122"/>
                <a:ea typeface="微软雅黑" panose="020B0503020204020204" pitchFamily="34" charset="-122"/>
              </a:rPr>
              <a:t>7.“</a:t>
            </a:r>
            <a:r>
              <a:rPr lang="zh-CN" altLang="en-US" sz="3200" dirty="0">
                <a:solidFill>
                  <a:schemeClr val="tx1"/>
                </a:solidFill>
                <a:latin typeface="微软雅黑" panose="020B0503020204020204" pitchFamily="34" charset="-122"/>
                <a:ea typeface="微软雅黑" panose="020B0503020204020204" pitchFamily="34" charset="-122"/>
              </a:rPr>
              <a:t>投资性房地产</a:t>
            </a:r>
            <a:r>
              <a:rPr lang="en-US" altLang="zh-CN" sz="3200" dirty="0">
                <a:solidFill>
                  <a:schemeClr val="tx1"/>
                </a:solidFill>
                <a:latin typeface="微软雅黑" panose="020B0503020204020204" pitchFamily="34" charset="-122"/>
                <a:ea typeface="微软雅黑" panose="020B0503020204020204" pitchFamily="34" charset="-122"/>
              </a:rPr>
              <a:t>”</a:t>
            </a:r>
            <a:r>
              <a:rPr lang="zh-CN" altLang="en-US" sz="3200" dirty="0">
                <a:solidFill>
                  <a:schemeClr val="tx1"/>
                </a:solidFill>
                <a:latin typeface="微软雅黑" panose="020B0503020204020204" pitchFamily="34" charset="-122"/>
                <a:ea typeface="微软雅黑" panose="020B0503020204020204" pitchFamily="34" charset="-122"/>
              </a:rPr>
              <a:t>项目</a:t>
            </a:r>
          </a:p>
        </p:txBody>
      </p:sp>
      <p:sp>
        <p:nvSpPr>
          <p:cNvPr id="57349" name="Rectangle 3">
            <a:extLst>
              <a:ext uri="{FF2B5EF4-FFF2-40B4-BE49-F238E27FC236}">
                <a16:creationId xmlns:a16="http://schemas.microsoft.com/office/drawing/2014/main" id="{37792299-E04D-A2C2-459B-605DA640F58C}"/>
              </a:ext>
            </a:extLst>
          </p:cNvPr>
          <p:cNvSpPr txBox="1">
            <a:spLocks noChangeArrowheads="1"/>
          </p:cNvSpPr>
          <p:nvPr/>
        </p:nvSpPr>
        <p:spPr bwMode="auto">
          <a:xfrm>
            <a:off x="2227263" y="4124326"/>
            <a:ext cx="82296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r>
              <a:rPr lang="zh-CN" altLang="en-US" sz="2400">
                <a:solidFill>
                  <a:schemeClr val="tx1"/>
                </a:solidFill>
                <a:latin typeface="微软雅黑" panose="020B0503020204020204" pitchFamily="34" charset="-122"/>
                <a:ea typeface="微软雅黑" panose="020B0503020204020204" pitchFamily="34" charset="-122"/>
              </a:rPr>
              <a:t>是指为赚取租金或资本增值，或两者兼有而持有的房地产。</a:t>
            </a:r>
            <a:endParaRPr lang="en-US" altLang="zh-CN" sz="24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400">
                <a:solidFill>
                  <a:schemeClr val="tx1"/>
                </a:solidFill>
                <a:latin typeface="微软雅黑" panose="020B0503020204020204" pitchFamily="34" charset="-122"/>
                <a:ea typeface="微软雅黑" panose="020B0503020204020204" pitchFamily="34" charset="-122"/>
              </a:rPr>
              <a:t>包括已出租的土地使用权、持有并准备增值后转让的土地使用权和已出租的建筑物。</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BE61C77-FAE5-EEF0-EE5D-43476952442B}"/>
              </a:ext>
            </a:extLst>
          </p:cNvPr>
          <p:cNvSpPr>
            <a:spLocks noGrp="1" noChangeArrowheads="1"/>
          </p:cNvSpPr>
          <p:nvPr>
            <p:ph type="title"/>
          </p:nvPr>
        </p:nvSpPr>
        <p:spPr>
          <a:xfrm>
            <a:off x="2622551" y="620713"/>
            <a:ext cx="6589713"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8.“</a:t>
            </a:r>
            <a:r>
              <a:rPr lang="zh-CN" altLang="en-US" sz="3200" dirty="0">
                <a:latin typeface="微软雅黑" panose="020B0503020204020204" pitchFamily="34" charset="-122"/>
                <a:ea typeface="微软雅黑" panose="020B0503020204020204" pitchFamily="34" charset="-122"/>
              </a:rPr>
              <a:t>固定资产”项目</a:t>
            </a:r>
          </a:p>
        </p:txBody>
      </p:sp>
      <p:sp>
        <p:nvSpPr>
          <p:cNvPr id="58371" name="Rectangle 3">
            <a:extLst>
              <a:ext uri="{FF2B5EF4-FFF2-40B4-BE49-F238E27FC236}">
                <a16:creationId xmlns:a16="http://schemas.microsoft.com/office/drawing/2014/main" id="{8C5530EE-239F-271E-F659-DCD5967CA17D}"/>
              </a:ext>
            </a:extLst>
          </p:cNvPr>
          <p:cNvSpPr>
            <a:spLocks noGrp="1" noChangeArrowheads="1"/>
          </p:cNvSpPr>
          <p:nvPr>
            <p:ph idx="1"/>
          </p:nvPr>
        </p:nvSpPr>
        <p:spPr>
          <a:xfrm>
            <a:off x="2638426" y="1700213"/>
            <a:ext cx="7345363" cy="3778250"/>
          </a:xfrm>
        </p:spPr>
        <p:txBody>
          <a:bodyPr/>
          <a:lstStyle/>
          <a:p>
            <a:pPr algn="just" eaLnBrk="1" hangingPunct="1"/>
            <a:r>
              <a:rPr lang="zh-CN" altLang="en-US" sz="2400">
                <a:latin typeface="微软雅黑" panose="020B0503020204020204" pitchFamily="34" charset="-122"/>
                <a:ea typeface="微软雅黑" panose="020B0503020204020204" pitchFamily="34" charset="-122"/>
              </a:rPr>
              <a:t>是指企业为生产产品、提供劳务、出租或者经营管理而持有的、使用时间超过</a:t>
            </a:r>
            <a:r>
              <a:rPr lang="en-US" altLang="zh-CN" sz="2400" dirty="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年有形资产。</a:t>
            </a:r>
            <a:endParaRPr lang="en-US" altLang="zh-CN" sz="2400" dirty="0">
              <a:latin typeface="微软雅黑" panose="020B0503020204020204" pitchFamily="34" charset="-122"/>
              <a:ea typeface="微软雅黑" panose="020B0503020204020204" pitchFamily="34" charset="-122"/>
            </a:endParaRPr>
          </a:p>
          <a:p>
            <a:pPr algn="just" eaLnBrk="1" hangingPunct="1"/>
            <a:endParaRPr lang="en-US" altLang="zh-CN" sz="2400" dirty="0">
              <a:latin typeface="微软雅黑" panose="020B0503020204020204" pitchFamily="34" charset="-122"/>
              <a:ea typeface="微软雅黑" panose="020B0503020204020204" pitchFamily="34" charset="-122"/>
            </a:endParaRPr>
          </a:p>
          <a:p>
            <a:pPr algn="just" eaLnBrk="1" hangingPunct="1"/>
            <a:r>
              <a:rPr lang="zh-CN" altLang="en-US" sz="2400">
                <a:latin typeface="微软雅黑" panose="020B0503020204020204" pitchFamily="34" charset="-122"/>
                <a:ea typeface="微软雅黑" panose="020B0503020204020204" pitchFamily="34" charset="-122"/>
              </a:rPr>
              <a:t>折旧</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折旧方法</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减值</a:t>
            </a:r>
          </a:p>
          <a:p>
            <a:pPr eaLnBrk="1" hangingPunct="1"/>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BE61C77-FAE5-EEF0-EE5D-43476952442B}"/>
              </a:ext>
            </a:extLst>
          </p:cNvPr>
          <p:cNvSpPr>
            <a:spLocks noGrp="1" noChangeArrowheads="1"/>
          </p:cNvSpPr>
          <p:nvPr>
            <p:ph type="title"/>
          </p:nvPr>
        </p:nvSpPr>
        <p:spPr>
          <a:xfrm>
            <a:off x="2622551" y="620713"/>
            <a:ext cx="6589713"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8.“</a:t>
            </a:r>
            <a:r>
              <a:rPr lang="zh-CN" altLang="en-US" sz="3200" dirty="0">
                <a:latin typeface="微软雅黑" panose="020B0503020204020204" pitchFamily="34" charset="-122"/>
                <a:ea typeface="微软雅黑" panose="020B0503020204020204" pitchFamily="34" charset="-122"/>
              </a:rPr>
              <a:t>固定资产”项目</a:t>
            </a:r>
          </a:p>
        </p:txBody>
      </p:sp>
      <p:pic>
        <p:nvPicPr>
          <p:cNvPr id="3" name="内容占位符 2">
            <a:extLst>
              <a:ext uri="{FF2B5EF4-FFF2-40B4-BE49-F238E27FC236}">
                <a16:creationId xmlns:a16="http://schemas.microsoft.com/office/drawing/2014/main" id="{35C4AE95-486E-D93B-4684-E23611EF02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2551" y="1808922"/>
            <a:ext cx="6589712" cy="3657599"/>
          </a:xfrm>
        </p:spPr>
      </p:pic>
    </p:spTree>
    <p:extLst>
      <p:ext uri="{BB962C8B-B14F-4D97-AF65-F5344CB8AC3E}">
        <p14:creationId xmlns:p14="http://schemas.microsoft.com/office/powerpoint/2010/main" val="3805409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EC07611-4647-1DAF-DB55-EBF2289F3DD3}"/>
              </a:ext>
            </a:extLst>
          </p:cNvPr>
          <p:cNvSpPr>
            <a:spLocks noGrp="1" noChangeArrowheads="1"/>
          </p:cNvSpPr>
          <p:nvPr>
            <p:ph type="title"/>
          </p:nvPr>
        </p:nvSpPr>
        <p:spPr>
          <a:xfrm>
            <a:off x="2346326" y="619126"/>
            <a:ext cx="6589713"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9.“</a:t>
            </a:r>
            <a:r>
              <a:rPr lang="zh-CN" altLang="en-US" sz="3200" dirty="0">
                <a:latin typeface="微软雅黑" panose="020B0503020204020204" pitchFamily="34" charset="-122"/>
                <a:ea typeface="微软雅黑" panose="020B0503020204020204" pitchFamily="34" charset="-122"/>
              </a:rPr>
              <a:t>在建工程</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项目</a:t>
            </a:r>
          </a:p>
        </p:txBody>
      </p:sp>
      <p:sp>
        <p:nvSpPr>
          <p:cNvPr id="59395" name="Rectangle 3">
            <a:extLst>
              <a:ext uri="{FF2B5EF4-FFF2-40B4-BE49-F238E27FC236}">
                <a16:creationId xmlns:a16="http://schemas.microsoft.com/office/drawing/2014/main" id="{CC3194F4-59DB-96FE-076A-E72CD651B18A}"/>
              </a:ext>
            </a:extLst>
          </p:cNvPr>
          <p:cNvSpPr>
            <a:spLocks noGrp="1" noChangeArrowheads="1"/>
          </p:cNvSpPr>
          <p:nvPr>
            <p:ph idx="1"/>
          </p:nvPr>
        </p:nvSpPr>
        <p:spPr>
          <a:xfrm>
            <a:off x="2351088" y="1905000"/>
            <a:ext cx="7561262" cy="3778250"/>
          </a:xfrm>
        </p:spPr>
        <p:txBody>
          <a:bodyPr/>
          <a:lstStyle/>
          <a:p>
            <a:pPr algn="just" eaLnBrk="1" hangingPunct="1">
              <a:lnSpc>
                <a:spcPct val="150000"/>
              </a:lnSpc>
            </a:pPr>
            <a:r>
              <a:rPr lang="zh-CN" altLang="en-US" sz="2400">
                <a:latin typeface="微软雅黑" panose="020B0503020204020204" pitchFamily="34" charset="-122"/>
                <a:ea typeface="微软雅黑" panose="020B0503020204020204" pitchFamily="34" charset="-122"/>
              </a:rPr>
              <a:t>反映企业期末各项未完工程的实际支出，包括交付安装的设备价值，未完建筑安装工程已经耗用的材料、工资和费用支出、预付出包工程的价款，已经建筑安装完毕但尚未交付使用的工程等的可收回金额。</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EC07611-4647-1DAF-DB55-EBF2289F3DD3}"/>
              </a:ext>
            </a:extLst>
          </p:cNvPr>
          <p:cNvSpPr>
            <a:spLocks noGrp="1" noChangeArrowheads="1"/>
          </p:cNvSpPr>
          <p:nvPr>
            <p:ph type="title"/>
          </p:nvPr>
        </p:nvSpPr>
        <p:spPr>
          <a:xfrm>
            <a:off x="2346326" y="619126"/>
            <a:ext cx="6589713"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9.“</a:t>
            </a:r>
            <a:r>
              <a:rPr lang="zh-CN" altLang="en-US" sz="3200" dirty="0">
                <a:latin typeface="微软雅黑" panose="020B0503020204020204" pitchFamily="34" charset="-122"/>
                <a:ea typeface="微软雅黑" panose="020B0503020204020204" pitchFamily="34" charset="-122"/>
              </a:rPr>
              <a:t>在建工程</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项目</a:t>
            </a:r>
          </a:p>
        </p:txBody>
      </p:sp>
      <p:pic>
        <p:nvPicPr>
          <p:cNvPr id="5" name="内容占位符 4">
            <a:extLst>
              <a:ext uri="{FF2B5EF4-FFF2-40B4-BE49-F238E27FC236}">
                <a16:creationId xmlns:a16="http://schemas.microsoft.com/office/drawing/2014/main" id="{80CB2BC6-D1A8-23A2-C5AD-4650D1F5B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121" y="1900239"/>
            <a:ext cx="7116417" cy="3456952"/>
          </a:xfrm>
        </p:spPr>
      </p:pic>
    </p:spTree>
    <p:extLst>
      <p:ext uri="{BB962C8B-B14F-4D97-AF65-F5344CB8AC3E}">
        <p14:creationId xmlns:p14="http://schemas.microsoft.com/office/powerpoint/2010/main" val="251306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B9181FD-933F-2107-5197-6EC7BFE94369}"/>
              </a:ext>
            </a:extLst>
          </p:cNvPr>
          <p:cNvSpPr>
            <a:spLocks noGrp="1" noChangeArrowheads="1"/>
          </p:cNvSpPr>
          <p:nvPr>
            <p:ph type="title"/>
          </p:nvPr>
        </p:nvSpPr>
        <p:spPr>
          <a:xfrm>
            <a:off x="2640013" y="620713"/>
            <a:ext cx="6589712"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10.“</a:t>
            </a:r>
            <a:r>
              <a:rPr lang="zh-CN" altLang="en-US" sz="3200">
                <a:latin typeface="微软雅黑" panose="020B0503020204020204" pitchFamily="34" charset="-122"/>
                <a:ea typeface="微软雅黑" panose="020B0503020204020204" pitchFamily="34" charset="-122"/>
              </a:rPr>
              <a:t>生产性生物资产</a:t>
            </a:r>
            <a:r>
              <a:rPr lang="en-US" altLang="zh-CN" sz="3200" dirty="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项目</a:t>
            </a:r>
          </a:p>
        </p:txBody>
      </p:sp>
      <p:sp>
        <p:nvSpPr>
          <p:cNvPr id="62467" name="Rectangle 3">
            <a:extLst>
              <a:ext uri="{FF2B5EF4-FFF2-40B4-BE49-F238E27FC236}">
                <a16:creationId xmlns:a16="http://schemas.microsoft.com/office/drawing/2014/main" id="{1E1CD9F1-3BA5-A024-5850-77AB1CFC1375}"/>
              </a:ext>
            </a:extLst>
          </p:cNvPr>
          <p:cNvSpPr>
            <a:spLocks noGrp="1" noChangeArrowheads="1"/>
          </p:cNvSpPr>
          <p:nvPr>
            <p:ph idx="1"/>
          </p:nvPr>
        </p:nvSpPr>
        <p:spPr>
          <a:xfrm>
            <a:off x="2640014" y="1901825"/>
            <a:ext cx="7418387" cy="3778250"/>
          </a:xfrm>
        </p:spPr>
        <p:txBody>
          <a:bodyPr/>
          <a:lstStyle/>
          <a:p>
            <a:pPr eaLnBrk="1" hangingPunct="1"/>
            <a:r>
              <a:rPr lang="zh-CN" altLang="en-US" dirty="0">
                <a:latin typeface="微软雅黑" panose="020B0503020204020204" pitchFamily="34" charset="-122"/>
                <a:ea typeface="微软雅黑" panose="020B0503020204020204" pitchFamily="34" charset="-122"/>
              </a:rPr>
              <a:t>是指为产出农产品、提供劳务或出租等目的而持有的生物资产，包括经济林、薪炭林、产畜和役畜等</a:t>
            </a:r>
            <a:endParaRPr lang="en-US" altLang="zh-CN" dirty="0">
              <a:latin typeface="微软雅黑" panose="020B0503020204020204" pitchFamily="34" charset="-122"/>
              <a:ea typeface="微软雅黑" panose="020B0503020204020204" pitchFamily="34" charset="-122"/>
            </a:endParaRPr>
          </a:p>
          <a:p>
            <a:pPr eaLnBrk="1" hangingPunct="1"/>
            <a:endParaRPr lang="en-US" altLang="zh-CN"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具有在生产经营中长期、反复使用，不断产出农产品或者是长期役用的特征。</a:t>
            </a:r>
            <a:endParaRPr lang="en-US" altLang="zh-CN" dirty="0">
              <a:latin typeface="微软雅黑" panose="020B0503020204020204" pitchFamily="34" charset="-122"/>
              <a:ea typeface="微软雅黑" panose="020B0503020204020204" pitchFamily="34" charset="-122"/>
            </a:endParaRPr>
          </a:p>
          <a:p>
            <a:pPr eaLnBrk="1" hangingPunct="1"/>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1026">
            <a:extLst>
              <a:ext uri="{FF2B5EF4-FFF2-40B4-BE49-F238E27FC236}">
                <a16:creationId xmlns:a16="http://schemas.microsoft.com/office/drawing/2014/main" id="{729357B5-AD3D-241D-177F-9028B952BB71}"/>
              </a:ext>
            </a:extLst>
          </p:cNvPr>
          <p:cNvSpPr>
            <a:spLocks noGrp="1" noChangeArrowheads="1"/>
          </p:cNvSpPr>
          <p:nvPr>
            <p:ph type="title"/>
          </p:nvPr>
        </p:nvSpPr>
        <p:spPr>
          <a:xfrm>
            <a:off x="2855913" y="692151"/>
            <a:ext cx="6589712"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11.“</a:t>
            </a:r>
            <a:r>
              <a:rPr lang="zh-CN" altLang="en-US" sz="3200">
                <a:latin typeface="微软雅黑" panose="020B0503020204020204" pitchFamily="34" charset="-122"/>
                <a:ea typeface="微软雅黑" panose="020B0503020204020204" pitchFamily="34" charset="-122"/>
              </a:rPr>
              <a:t>油气资产</a:t>
            </a:r>
            <a:r>
              <a:rPr lang="en-US" altLang="zh-CN" sz="3200" dirty="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项目</a:t>
            </a:r>
          </a:p>
        </p:txBody>
      </p:sp>
      <p:sp>
        <p:nvSpPr>
          <p:cNvPr id="63491" name="Rectangle 1027">
            <a:extLst>
              <a:ext uri="{FF2B5EF4-FFF2-40B4-BE49-F238E27FC236}">
                <a16:creationId xmlns:a16="http://schemas.microsoft.com/office/drawing/2014/main" id="{3D150ECB-9F9E-38F9-4D78-BD3498E18BE8}"/>
              </a:ext>
            </a:extLst>
          </p:cNvPr>
          <p:cNvSpPr>
            <a:spLocks noGrp="1" noChangeArrowheads="1"/>
          </p:cNvSpPr>
          <p:nvPr>
            <p:ph idx="1"/>
          </p:nvPr>
        </p:nvSpPr>
        <p:spPr>
          <a:xfrm>
            <a:off x="2927350" y="1973263"/>
            <a:ext cx="6591300" cy="3778250"/>
          </a:xfrm>
        </p:spPr>
        <p:txBody>
          <a:body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反映企业持有的矿区权益和油气井及相关设施的原价减去累计折耗和累计减值准备后的净额。</a:t>
            </a:r>
            <a:endParaRPr lang="en-US" altLang="zh-CN" dirty="0">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85FD2DA-0F6E-E7BB-1187-E780217DABFB}"/>
              </a:ext>
            </a:extLst>
          </p:cNvPr>
          <p:cNvSpPr>
            <a:spLocks noGrp="1" noChangeArrowheads="1"/>
          </p:cNvSpPr>
          <p:nvPr>
            <p:ph type="title"/>
          </p:nvPr>
        </p:nvSpPr>
        <p:spPr>
          <a:xfrm>
            <a:off x="2643809" y="836613"/>
            <a:ext cx="6881191" cy="1281112"/>
          </a:xfrm>
        </p:spPr>
        <p:txBody>
          <a:bodyPr>
            <a:normAutofit fontScale="90000"/>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一、资产负债表的定义与性质</a:t>
            </a:r>
          </a:p>
        </p:txBody>
      </p:sp>
      <p:sp>
        <p:nvSpPr>
          <p:cNvPr id="25603" name="Rectangle 3">
            <a:extLst>
              <a:ext uri="{FF2B5EF4-FFF2-40B4-BE49-F238E27FC236}">
                <a16:creationId xmlns:a16="http://schemas.microsoft.com/office/drawing/2014/main" id="{EB3BEF3D-C8DC-7648-D23A-44C922382EA4}"/>
              </a:ext>
            </a:extLst>
          </p:cNvPr>
          <p:cNvSpPr>
            <a:spLocks noGrp="1" noChangeArrowheads="1"/>
          </p:cNvSpPr>
          <p:nvPr>
            <p:ph idx="1"/>
          </p:nvPr>
        </p:nvSpPr>
        <p:spPr>
          <a:xfrm>
            <a:off x="2933700" y="2205038"/>
            <a:ext cx="6591300" cy="3778250"/>
          </a:xfrm>
        </p:spPr>
        <p:txBody>
          <a:bodyPr/>
          <a:lstStyle/>
          <a:p>
            <a:pPr eaLnBrk="1" hangingPunct="1"/>
            <a:r>
              <a:rPr lang="zh-CN" altLang="en-US">
                <a:latin typeface="微软雅黑" panose="020B0503020204020204" pitchFamily="34" charset="-122"/>
                <a:ea typeface="微软雅黑" panose="020B0503020204020204" pitchFamily="34" charset="-122"/>
              </a:rPr>
              <a:t>反映特定时点财务状况的报表</a:t>
            </a:r>
          </a:p>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时点报表</a:t>
            </a:r>
            <a:endParaRPr lang="en-US" altLang="zh-CN"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静态报表</a:t>
            </a:r>
            <a:endParaRPr lang="en-US" altLang="zh-CN"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余额报表</a:t>
            </a:r>
            <a:endParaRPr lang="en-US" altLang="zh-CN"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D00743E-F6FD-74AB-B41B-F540D86E51C3}"/>
              </a:ext>
            </a:extLst>
          </p:cNvPr>
          <p:cNvSpPr>
            <a:spLocks noGrp="1" noChangeArrowheads="1"/>
          </p:cNvSpPr>
          <p:nvPr>
            <p:ph type="title"/>
          </p:nvPr>
        </p:nvSpPr>
        <p:spPr>
          <a:xfrm>
            <a:off x="2711451" y="620713"/>
            <a:ext cx="6589713"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1</a:t>
            </a:r>
            <a:r>
              <a:rPr lang="en-US" altLang="zh-CN" sz="3200" dirty="0">
                <a:latin typeface="微软雅黑" panose="020B0503020204020204" pitchFamily="34" charset="-122"/>
                <a:ea typeface="微软雅黑" panose="020B0503020204020204" pitchFamily="34" charset="-122"/>
              </a:rPr>
              <a:t>2.“</a:t>
            </a:r>
            <a:r>
              <a:rPr lang="zh-CN" altLang="en-US" sz="3200">
                <a:latin typeface="微软雅黑" panose="020B0503020204020204" pitchFamily="34" charset="-122"/>
                <a:ea typeface="微软雅黑" panose="020B0503020204020204" pitchFamily="34" charset="-122"/>
              </a:rPr>
              <a:t>无形资产”项目</a:t>
            </a:r>
          </a:p>
        </p:txBody>
      </p:sp>
      <p:sp>
        <p:nvSpPr>
          <p:cNvPr id="64515" name="Rectangle 3">
            <a:extLst>
              <a:ext uri="{FF2B5EF4-FFF2-40B4-BE49-F238E27FC236}">
                <a16:creationId xmlns:a16="http://schemas.microsoft.com/office/drawing/2014/main" id="{B6A8D8BE-0522-8D57-C818-C07038BEB80E}"/>
              </a:ext>
            </a:extLst>
          </p:cNvPr>
          <p:cNvSpPr>
            <a:spLocks noGrp="1" noChangeArrowheads="1"/>
          </p:cNvSpPr>
          <p:nvPr>
            <p:ph idx="1"/>
          </p:nvPr>
        </p:nvSpPr>
        <p:spPr>
          <a:xfrm>
            <a:off x="2720975" y="1898650"/>
            <a:ext cx="7335838" cy="3778250"/>
          </a:xfrm>
        </p:spPr>
        <p:txBody>
          <a:bodyPr/>
          <a:lstStyle/>
          <a:p>
            <a:pPr algn="just" eaLnBrk="1" hangingPunct="1"/>
            <a:r>
              <a:rPr lang="zh-CN" altLang="en-US">
                <a:latin typeface="微软雅黑" panose="020B0503020204020204" pitchFamily="34" charset="-122"/>
                <a:ea typeface="微软雅黑" panose="020B0503020204020204" pitchFamily="34" charset="-122"/>
              </a:rPr>
              <a:t>指企业拥有或者控制的没有实物形态的可辨认非货币性资产，包含专利权、非专利技术、商标权、土地使用权等。</a:t>
            </a:r>
            <a:endParaRPr lang="en-US" altLang="zh-CN" dirty="0">
              <a:latin typeface="微软雅黑" panose="020B0503020204020204" pitchFamily="34" charset="-122"/>
              <a:ea typeface="微软雅黑" panose="020B0503020204020204" pitchFamily="34" charset="-122"/>
            </a:endParaRPr>
          </a:p>
          <a:p>
            <a:pPr algn="just" eaLnBrk="1" hangingPunct="1"/>
            <a:endParaRPr lang="en-US" altLang="zh-CN" dirty="0">
              <a:latin typeface="微软雅黑" panose="020B0503020204020204" pitchFamily="34" charset="-122"/>
              <a:ea typeface="微软雅黑" panose="020B0503020204020204" pitchFamily="34" charset="-122"/>
            </a:endParaRPr>
          </a:p>
          <a:p>
            <a:pPr algn="just" eaLnBrk="1" hangingPunct="1"/>
            <a:r>
              <a:rPr lang="zh-CN" altLang="en-US">
                <a:latin typeface="微软雅黑" panose="020B0503020204020204" pitchFamily="34" charset="-122"/>
                <a:ea typeface="微软雅黑" panose="020B0503020204020204" pitchFamily="34" charset="-122"/>
              </a:rPr>
              <a:t>累计摊销</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A92175E-3FBD-9F0F-5C53-E1024377E66B}"/>
              </a:ext>
            </a:extLst>
          </p:cNvPr>
          <p:cNvSpPr>
            <a:spLocks noGrp="1" noChangeArrowheads="1"/>
          </p:cNvSpPr>
          <p:nvPr>
            <p:ph type="title"/>
          </p:nvPr>
        </p:nvSpPr>
        <p:spPr>
          <a:xfrm>
            <a:off x="3000376" y="620713"/>
            <a:ext cx="6589713"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1</a:t>
            </a:r>
            <a:r>
              <a:rPr lang="en-US" altLang="zh-CN" sz="3200" dirty="0">
                <a:latin typeface="微软雅黑" panose="020B0503020204020204" pitchFamily="34" charset="-122"/>
                <a:ea typeface="微软雅黑" panose="020B0503020204020204" pitchFamily="34" charset="-122"/>
              </a:rPr>
              <a:t>3.“</a:t>
            </a:r>
            <a:r>
              <a:rPr lang="zh-CN" altLang="en-US" sz="3200">
                <a:latin typeface="微软雅黑" panose="020B0503020204020204" pitchFamily="34" charset="-122"/>
                <a:ea typeface="微软雅黑" panose="020B0503020204020204" pitchFamily="34" charset="-122"/>
              </a:rPr>
              <a:t>开发支出</a:t>
            </a:r>
            <a:r>
              <a:rPr lang="en-US" altLang="zh-CN" sz="3200" dirty="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项目</a:t>
            </a:r>
          </a:p>
        </p:txBody>
      </p:sp>
      <p:sp>
        <p:nvSpPr>
          <p:cNvPr id="65539" name="Rectangle 3">
            <a:extLst>
              <a:ext uri="{FF2B5EF4-FFF2-40B4-BE49-F238E27FC236}">
                <a16:creationId xmlns:a16="http://schemas.microsoft.com/office/drawing/2014/main" id="{4A77C5E7-41A0-C74E-BC9D-530FC7E46909}"/>
              </a:ext>
            </a:extLst>
          </p:cNvPr>
          <p:cNvSpPr>
            <a:spLocks noGrp="1" noChangeArrowheads="1"/>
          </p:cNvSpPr>
          <p:nvPr>
            <p:ph idx="1"/>
          </p:nvPr>
        </p:nvSpPr>
        <p:spPr>
          <a:xfrm>
            <a:off x="2973388" y="1901825"/>
            <a:ext cx="6591300" cy="3778250"/>
          </a:xfrm>
        </p:spPr>
        <p:txBody>
          <a:bodyPr/>
          <a:lstStyle/>
          <a:p>
            <a:pPr algn="just" eaLnBrk="1" hangingPunct="1"/>
            <a:r>
              <a:rPr lang="zh-CN" altLang="en-US">
                <a:latin typeface="微软雅黑" panose="020B0503020204020204" pitchFamily="34" charset="-122"/>
                <a:ea typeface="微软雅黑" panose="020B0503020204020204" pitchFamily="34" charset="-122"/>
              </a:rPr>
              <a:t>反映企业开发无形资产过程中能够资本化形成无形资产成本的支出部分。</a:t>
            </a:r>
            <a:endParaRPr lang="en-US" altLang="zh-CN" dirty="0">
              <a:latin typeface="微软雅黑" panose="020B0503020204020204" pitchFamily="34" charset="-122"/>
              <a:ea typeface="微软雅黑" panose="020B0503020204020204" pitchFamily="34" charset="-122"/>
            </a:endParaRPr>
          </a:p>
          <a:p>
            <a:pPr algn="just" eaLnBrk="1" hangingPunct="1"/>
            <a:endParaRPr lang="en-US" altLang="zh-CN" dirty="0">
              <a:latin typeface="微软雅黑" panose="020B0503020204020204" pitchFamily="34" charset="-122"/>
              <a:ea typeface="微软雅黑" panose="020B0503020204020204" pitchFamily="34" charset="-122"/>
            </a:endParaRPr>
          </a:p>
          <a:p>
            <a:pPr algn="just" eaLnBrk="1" hangingPunct="1"/>
            <a:r>
              <a:rPr lang="zh-CN" altLang="en-US">
                <a:latin typeface="微软雅黑" panose="020B0503020204020204" pitchFamily="34" charset="-122"/>
                <a:ea typeface="微软雅黑" panose="020B0503020204020204" pitchFamily="34" charset="-122"/>
              </a:rPr>
              <a:t>资本化</a:t>
            </a:r>
            <a:endParaRPr lang="en-US" altLang="zh-CN" dirty="0">
              <a:latin typeface="微软雅黑" panose="020B0503020204020204" pitchFamily="34" charset="-122"/>
              <a:ea typeface="微软雅黑" panose="020B0503020204020204" pitchFamily="34" charset="-122"/>
            </a:endParaRPr>
          </a:p>
          <a:p>
            <a:pPr algn="just" eaLnBrk="1" hangingPunct="1"/>
            <a:r>
              <a:rPr lang="zh-CN" altLang="en-US">
                <a:latin typeface="微软雅黑" panose="020B0503020204020204" pitchFamily="34" charset="-122"/>
                <a:ea typeface="微软雅黑" panose="020B0503020204020204" pitchFamily="34" charset="-122"/>
              </a:rPr>
              <a:t>费用化</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1026">
            <a:extLst>
              <a:ext uri="{FF2B5EF4-FFF2-40B4-BE49-F238E27FC236}">
                <a16:creationId xmlns:a16="http://schemas.microsoft.com/office/drawing/2014/main" id="{1EBA6A42-91F3-4A7C-62BD-2EF56E5E024B}"/>
              </a:ext>
            </a:extLst>
          </p:cNvPr>
          <p:cNvSpPr>
            <a:spLocks noGrp="1" noChangeArrowheads="1"/>
          </p:cNvSpPr>
          <p:nvPr>
            <p:ph type="title"/>
          </p:nvPr>
        </p:nvSpPr>
        <p:spPr>
          <a:xfrm>
            <a:off x="3071813" y="620713"/>
            <a:ext cx="6589712"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1</a:t>
            </a:r>
            <a:r>
              <a:rPr lang="en-US" altLang="zh-CN" sz="3200" dirty="0">
                <a:latin typeface="微软雅黑" panose="020B0503020204020204" pitchFamily="34" charset="-122"/>
                <a:ea typeface="微软雅黑" panose="020B0503020204020204" pitchFamily="34" charset="-122"/>
              </a:rPr>
              <a:t>4.“</a:t>
            </a:r>
            <a:r>
              <a:rPr lang="zh-CN" altLang="en-US" sz="3200">
                <a:latin typeface="微软雅黑" panose="020B0503020204020204" pitchFamily="34" charset="-122"/>
                <a:ea typeface="微软雅黑" panose="020B0503020204020204" pitchFamily="34" charset="-122"/>
              </a:rPr>
              <a:t>商誉</a:t>
            </a:r>
            <a:r>
              <a:rPr lang="en-US" altLang="zh-CN" sz="3200" dirty="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项目</a:t>
            </a:r>
          </a:p>
        </p:txBody>
      </p:sp>
      <p:sp>
        <p:nvSpPr>
          <p:cNvPr id="66563" name="Rectangle 1027">
            <a:extLst>
              <a:ext uri="{FF2B5EF4-FFF2-40B4-BE49-F238E27FC236}">
                <a16:creationId xmlns:a16="http://schemas.microsoft.com/office/drawing/2014/main" id="{18569B11-87E2-58B9-2126-3FF11CA354A4}"/>
              </a:ext>
            </a:extLst>
          </p:cNvPr>
          <p:cNvSpPr>
            <a:spLocks noGrp="1" noChangeArrowheads="1"/>
          </p:cNvSpPr>
          <p:nvPr>
            <p:ph idx="1"/>
          </p:nvPr>
        </p:nvSpPr>
        <p:spPr>
          <a:xfrm>
            <a:off x="3071813" y="1628775"/>
            <a:ext cx="6591300" cy="3778250"/>
          </a:xfrm>
        </p:spPr>
        <p:txBody>
          <a:bodyPr/>
          <a:lstStyle/>
          <a:p>
            <a:pPr eaLnBrk="1" hangingPunct="1"/>
            <a:r>
              <a:rPr lang="zh-CN" altLang="en-US">
                <a:latin typeface="微软雅黑" panose="020B0503020204020204" pitchFamily="34" charset="-122"/>
                <a:ea typeface="微软雅黑" panose="020B0503020204020204" pitchFamily="34" charset="-122"/>
              </a:rPr>
              <a:t>购买企业投资成本超过被合并企业净资产公允价值的差额。</a:t>
            </a:r>
            <a:endParaRPr lang="en-US" altLang="zh-CN" dirty="0">
              <a:latin typeface="微软雅黑" panose="020B0503020204020204" pitchFamily="34" charset="-122"/>
              <a:ea typeface="微软雅黑" panose="020B0503020204020204" pitchFamily="34" charset="-122"/>
            </a:endParaRPr>
          </a:p>
          <a:p>
            <a:pPr eaLnBrk="1" hangingPunct="1"/>
            <a:endParaRPr lang="en-US" altLang="zh-CN" dirty="0">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蓝色光标案例</a:t>
            </a:r>
            <a:endParaRPr lang="en-US" altLang="zh-CN" dirty="0">
              <a:latin typeface="微软雅黑" panose="020B0503020204020204" pitchFamily="34" charset="-122"/>
              <a:ea typeface="微软雅黑" panose="020B0503020204020204" pitchFamily="34" charset="-122"/>
            </a:endParaRPr>
          </a:p>
          <a:p>
            <a:pPr eaLnBrk="1" hangingPunct="1"/>
            <a:endParaRPr lang="zh-CN" altLang="en-US" b="1">
              <a:solidFill>
                <a:srgbClr val="CC66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536A1D4-2199-ED00-6C24-BAAC26141267}"/>
              </a:ext>
            </a:extLst>
          </p:cNvPr>
          <p:cNvSpPr>
            <a:spLocks noGrp="1" noChangeArrowheads="1"/>
          </p:cNvSpPr>
          <p:nvPr>
            <p:ph type="title"/>
          </p:nvPr>
        </p:nvSpPr>
        <p:spPr>
          <a:xfrm>
            <a:off x="2671763" y="765176"/>
            <a:ext cx="6589712"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15.“</a:t>
            </a:r>
            <a:r>
              <a:rPr lang="zh-CN" altLang="en-US" sz="3200">
                <a:latin typeface="微软雅黑" panose="020B0503020204020204" pitchFamily="34" charset="-122"/>
                <a:ea typeface="微软雅黑" panose="020B0503020204020204" pitchFamily="34" charset="-122"/>
              </a:rPr>
              <a:t>长期待摊费用”项目</a:t>
            </a:r>
          </a:p>
        </p:txBody>
      </p:sp>
      <p:sp>
        <p:nvSpPr>
          <p:cNvPr id="67587" name="Rectangle 3">
            <a:extLst>
              <a:ext uri="{FF2B5EF4-FFF2-40B4-BE49-F238E27FC236}">
                <a16:creationId xmlns:a16="http://schemas.microsoft.com/office/drawing/2014/main" id="{44490A7A-47F3-D0B6-6809-1E5672040520}"/>
              </a:ext>
            </a:extLst>
          </p:cNvPr>
          <p:cNvSpPr>
            <a:spLocks noGrp="1" noChangeArrowheads="1"/>
          </p:cNvSpPr>
          <p:nvPr>
            <p:ph idx="1"/>
          </p:nvPr>
        </p:nvSpPr>
        <p:spPr>
          <a:xfrm>
            <a:off x="2706688" y="2046288"/>
            <a:ext cx="7345362" cy="3778250"/>
          </a:xfrm>
        </p:spPr>
        <p:txBody>
          <a:bodyPr/>
          <a:lstStyle/>
          <a:p>
            <a:pPr algn="just" eaLnBrk="1" hangingPunct="1"/>
            <a:r>
              <a:rPr lang="zh-CN" altLang="en-US" sz="2400" dirty="0">
                <a:latin typeface="微软雅黑" panose="020B0503020204020204" pitchFamily="34" charset="-122"/>
                <a:ea typeface="微软雅黑" panose="020B0503020204020204" pitchFamily="34" charset="-122"/>
              </a:rPr>
              <a:t>反映企业尚未摊销的摊销期限在一年以上（不含一年）的各种费用，如租入固定资产改良支出、大修理支出以及摊销期在一年以上（不含一年）的其他待摊费用。</a:t>
            </a:r>
            <a:endParaRPr lang="en-US" altLang="zh-CN" sz="2400" dirty="0">
              <a:latin typeface="微软雅黑" panose="020B0503020204020204" pitchFamily="34" charset="-122"/>
              <a:ea typeface="微软雅黑" panose="020B0503020204020204" pitchFamily="34" charset="-122"/>
            </a:endParaRPr>
          </a:p>
          <a:p>
            <a:pPr marL="0" indent="0" algn="just" eaLnBrk="1" hangingPunct="1">
              <a:buNone/>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E194531-5740-B004-471C-2E9F82A74755}"/>
              </a:ext>
            </a:extLst>
          </p:cNvPr>
          <p:cNvSpPr>
            <a:spLocks noGrp="1" noChangeArrowheads="1"/>
          </p:cNvSpPr>
          <p:nvPr>
            <p:ph type="title"/>
          </p:nvPr>
        </p:nvSpPr>
        <p:spPr>
          <a:xfrm>
            <a:off x="2352676" y="2636838"/>
            <a:ext cx="6589713"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17.“</a:t>
            </a:r>
            <a:r>
              <a:rPr lang="zh-CN" altLang="en-US" sz="3200">
                <a:latin typeface="微软雅黑" panose="020B0503020204020204" pitchFamily="34" charset="-122"/>
                <a:ea typeface="微软雅黑" panose="020B0503020204020204" pitchFamily="34" charset="-122"/>
              </a:rPr>
              <a:t>其他非流动资产”项目</a:t>
            </a:r>
          </a:p>
        </p:txBody>
      </p:sp>
      <p:sp>
        <p:nvSpPr>
          <p:cNvPr id="68611" name="Rectangle 4">
            <a:extLst>
              <a:ext uri="{FF2B5EF4-FFF2-40B4-BE49-F238E27FC236}">
                <a16:creationId xmlns:a16="http://schemas.microsoft.com/office/drawing/2014/main" id="{16E1836A-705B-3982-59D1-F61742DD7DA7}"/>
              </a:ext>
            </a:extLst>
          </p:cNvPr>
          <p:cNvSpPr>
            <a:spLocks noGrp="1" noChangeArrowheads="1"/>
          </p:cNvSpPr>
          <p:nvPr>
            <p:ph idx="1"/>
          </p:nvPr>
        </p:nvSpPr>
        <p:spPr>
          <a:xfrm>
            <a:off x="2351088" y="3573463"/>
            <a:ext cx="7416800" cy="3778250"/>
          </a:xfrm>
        </p:spPr>
        <p:txBody>
          <a:bodyPr/>
          <a:lstStyle/>
          <a:p>
            <a:pPr eaLnBrk="1" hangingPunct="1"/>
            <a:r>
              <a:rPr lang="zh-CN" altLang="en-US" sz="2400">
                <a:latin typeface="微软雅黑" panose="020B0503020204020204" pitchFamily="34" charset="-122"/>
                <a:ea typeface="微软雅黑" panose="020B0503020204020204" pitchFamily="34" charset="-122"/>
              </a:rPr>
              <a:t>反映企业除以上资产以外的其他长期资产。</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一般包括国家批准储备的特准物资、银行冻结存款以及临时设施和涉及诉讼中的财产等。</a:t>
            </a:r>
          </a:p>
        </p:txBody>
      </p:sp>
      <p:sp>
        <p:nvSpPr>
          <p:cNvPr id="68612" name="Rectangle 2">
            <a:extLst>
              <a:ext uri="{FF2B5EF4-FFF2-40B4-BE49-F238E27FC236}">
                <a16:creationId xmlns:a16="http://schemas.microsoft.com/office/drawing/2014/main" id="{47E8FFF5-4B68-5B9B-B404-F9377F39354F}"/>
              </a:ext>
            </a:extLst>
          </p:cNvPr>
          <p:cNvSpPr txBox="1">
            <a:spLocks noChangeArrowheads="1"/>
          </p:cNvSpPr>
          <p:nvPr/>
        </p:nvSpPr>
        <p:spPr bwMode="auto">
          <a:xfrm>
            <a:off x="2352676" y="447676"/>
            <a:ext cx="6589713"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3200" dirty="0">
                <a:solidFill>
                  <a:schemeClr val="tx1"/>
                </a:solidFill>
                <a:latin typeface="微软雅黑" panose="020B0503020204020204" pitchFamily="34" charset="-122"/>
                <a:ea typeface="微软雅黑" panose="020B0503020204020204" pitchFamily="34" charset="-122"/>
              </a:rPr>
              <a:t>16.“</a:t>
            </a:r>
            <a:r>
              <a:rPr lang="zh-CN" altLang="en-US" sz="3200">
                <a:solidFill>
                  <a:schemeClr val="tx1"/>
                </a:solidFill>
                <a:latin typeface="微软雅黑" panose="020B0503020204020204" pitchFamily="34" charset="-122"/>
                <a:ea typeface="微软雅黑" panose="020B0503020204020204" pitchFamily="34" charset="-122"/>
              </a:rPr>
              <a:t>递延所得税资产”项目</a:t>
            </a:r>
          </a:p>
        </p:txBody>
      </p:sp>
      <p:sp>
        <p:nvSpPr>
          <p:cNvPr id="68613" name="Rectangle 3">
            <a:extLst>
              <a:ext uri="{FF2B5EF4-FFF2-40B4-BE49-F238E27FC236}">
                <a16:creationId xmlns:a16="http://schemas.microsoft.com/office/drawing/2014/main" id="{543BA5B4-1EB7-7464-B79E-2B4F4D2C2D08}"/>
              </a:ext>
            </a:extLst>
          </p:cNvPr>
          <p:cNvSpPr txBox="1">
            <a:spLocks noChangeArrowheads="1"/>
          </p:cNvSpPr>
          <p:nvPr/>
        </p:nvSpPr>
        <p:spPr bwMode="auto">
          <a:xfrm>
            <a:off x="2363789" y="1216025"/>
            <a:ext cx="7261225"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r>
              <a:rPr lang="zh-CN" altLang="en-US" sz="2400">
                <a:solidFill>
                  <a:schemeClr val="tx1"/>
                </a:solidFill>
                <a:latin typeface="微软雅黑" panose="020B0503020204020204" pitchFamily="34" charset="-122"/>
                <a:ea typeface="微软雅黑" panose="020B0503020204020204" pitchFamily="34" charset="-122"/>
              </a:rPr>
              <a:t>反映企业期末尚未转销的递延税款的借方余额。</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5748FE3-C1EE-FB9B-6BC5-DB220BFA9C0D}"/>
              </a:ext>
            </a:extLst>
          </p:cNvPr>
          <p:cNvSpPr>
            <a:spLocks noGrp="1" noChangeArrowheads="1"/>
          </p:cNvSpPr>
          <p:nvPr>
            <p:ph type="title"/>
          </p:nvPr>
        </p:nvSpPr>
        <p:spPr>
          <a:xfrm>
            <a:off x="3071813" y="549276"/>
            <a:ext cx="6589712" cy="1281113"/>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二、负债</a:t>
            </a:r>
          </a:p>
        </p:txBody>
      </p:sp>
      <p:sp>
        <p:nvSpPr>
          <p:cNvPr id="69635" name="Rectangle 3">
            <a:extLst>
              <a:ext uri="{FF2B5EF4-FFF2-40B4-BE49-F238E27FC236}">
                <a16:creationId xmlns:a16="http://schemas.microsoft.com/office/drawing/2014/main" id="{2F7C077F-4A79-9429-F137-E0DCF5FD933E}"/>
              </a:ext>
            </a:extLst>
          </p:cNvPr>
          <p:cNvSpPr>
            <a:spLocks noGrp="1" noChangeArrowheads="1"/>
          </p:cNvSpPr>
          <p:nvPr>
            <p:ph idx="1"/>
          </p:nvPr>
        </p:nvSpPr>
        <p:spPr>
          <a:xfrm>
            <a:off x="3098800" y="1700213"/>
            <a:ext cx="6591300" cy="3778250"/>
          </a:xfrm>
        </p:spPr>
        <p:txBody>
          <a:bodyPr/>
          <a:lstStyle/>
          <a:p>
            <a:pPr eaLnBrk="1" hangingPunct="1">
              <a:buFont typeface="Wingdings" panose="05000000000000000000" pitchFamily="2" charset="2"/>
              <a:buNone/>
            </a:pPr>
            <a:r>
              <a:rPr lang="zh-CN" altLang="en-US" sz="3600">
                <a:latin typeface="微软雅黑" panose="020B0503020204020204" pitchFamily="34" charset="-122"/>
                <a:ea typeface="微软雅黑" panose="020B0503020204020204" pitchFamily="34" charset="-122"/>
              </a:rPr>
              <a:t>（一)流动负债</a:t>
            </a:r>
            <a:endParaRPr lang="en-US" altLang="zh-CN" sz="36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36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1.“短期借款”项目</a:t>
            </a:r>
          </a:p>
          <a:p>
            <a:pPr eaLnBrk="1" hangingPunct="1"/>
            <a:r>
              <a:rPr lang="zh-CN" altLang="en-US" sz="2400">
                <a:latin typeface="微软雅黑" panose="020B0503020204020204" pitchFamily="34" charset="-122"/>
                <a:ea typeface="微软雅黑" panose="020B0503020204020204" pitchFamily="34" charset="-122"/>
              </a:rPr>
              <a:t>反映企业向银行或其他金融机构等借入的期限一年以下（含一年）的借款。</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短期借款一般是企业为维持正常生产经营或者为抵偿某项债务而借入的。</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5748FE3-C1EE-FB9B-6BC5-DB220BFA9C0D}"/>
              </a:ext>
            </a:extLst>
          </p:cNvPr>
          <p:cNvSpPr>
            <a:spLocks noGrp="1" noChangeArrowheads="1"/>
          </p:cNvSpPr>
          <p:nvPr>
            <p:ph type="title"/>
          </p:nvPr>
        </p:nvSpPr>
        <p:spPr>
          <a:xfrm>
            <a:off x="3071813" y="549276"/>
            <a:ext cx="6589712" cy="1281113"/>
          </a:xfrm>
        </p:spPr>
        <p:txBody>
          <a:bodyPr/>
          <a:lstStyle/>
          <a:p>
            <a:pPr eaLnBrk="1" hangingPunct="1"/>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9635" name="Rectangle 3">
            <a:extLst>
              <a:ext uri="{FF2B5EF4-FFF2-40B4-BE49-F238E27FC236}">
                <a16:creationId xmlns:a16="http://schemas.microsoft.com/office/drawing/2014/main" id="{2F7C077F-4A79-9429-F137-E0DCF5FD933E}"/>
              </a:ext>
            </a:extLst>
          </p:cNvPr>
          <p:cNvSpPr>
            <a:spLocks noGrp="1" noChangeArrowheads="1"/>
          </p:cNvSpPr>
          <p:nvPr>
            <p:ph idx="1"/>
          </p:nvPr>
        </p:nvSpPr>
        <p:spPr>
          <a:xfrm>
            <a:off x="3098800" y="1700213"/>
            <a:ext cx="6591300" cy="3778250"/>
          </a:xfrm>
        </p:spPr>
        <p:txBody>
          <a:bodyPr/>
          <a:lstStyle/>
          <a:p>
            <a:pPr eaLnBrk="1" hangingPunct="1">
              <a:buFont typeface="Wingdings" panose="05000000000000000000" pitchFamily="2" charset="2"/>
              <a:buNone/>
            </a:pPr>
            <a:endParaRPr lang="zh-CN" altLang="en-US" sz="36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1.“短期借款”项目</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8D4C3B6-5665-5E9B-E709-A33CCC98B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617" y="2723322"/>
            <a:ext cx="6887818" cy="3011556"/>
          </a:xfrm>
          <a:prstGeom prst="rect">
            <a:avLst/>
          </a:prstGeom>
        </p:spPr>
      </p:pic>
    </p:spTree>
    <p:extLst>
      <p:ext uri="{BB962C8B-B14F-4D97-AF65-F5344CB8AC3E}">
        <p14:creationId xmlns:p14="http://schemas.microsoft.com/office/powerpoint/2010/main" val="4268902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F498881-4A7F-2E79-345C-53EC8E55D3AF}"/>
              </a:ext>
            </a:extLst>
          </p:cNvPr>
          <p:cNvSpPr>
            <a:spLocks noGrp="1" noChangeArrowheads="1"/>
          </p:cNvSpPr>
          <p:nvPr>
            <p:ph type="title"/>
          </p:nvPr>
        </p:nvSpPr>
        <p:spPr>
          <a:xfrm>
            <a:off x="2640013" y="620713"/>
            <a:ext cx="7200900"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2.“交易性金融负债”项目</a:t>
            </a:r>
          </a:p>
        </p:txBody>
      </p:sp>
      <p:sp>
        <p:nvSpPr>
          <p:cNvPr id="70659" name="Rectangle 3">
            <a:extLst>
              <a:ext uri="{FF2B5EF4-FFF2-40B4-BE49-F238E27FC236}">
                <a16:creationId xmlns:a16="http://schemas.microsoft.com/office/drawing/2014/main" id="{C5C3F6CF-73AD-5A7C-6941-A6D5C3FF3398}"/>
              </a:ext>
            </a:extLst>
          </p:cNvPr>
          <p:cNvSpPr>
            <a:spLocks noGrp="1" noChangeArrowheads="1"/>
          </p:cNvSpPr>
          <p:nvPr>
            <p:ph idx="1"/>
          </p:nvPr>
        </p:nvSpPr>
        <p:spPr>
          <a:xfrm>
            <a:off x="2711450" y="2133600"/>
            <a:ext cx="6591300" cy="3778250"/>
          </a:xfrm>
        </p:spPr>
        <p:txBody>
          <a:bodyPr>
            <a:normAutofit fontScale="92500"/>
          </a:bodyPr>
          <a:lstStyle/>
          <a:p>
            <a:pPr eaLnBrk="1" hangingPunct="1"/>
            <a:r>
              <a:rPr lang="zh-CN" altLang="en-US" sz="2400" dirty="0">
                <a:latin typeface="微软雅黑" panose="020B0503020204020204" pitchFamily="34" charset="-122"/>
                <a:ea typeface="微软雅黑" panose="020B0503020204020204" pitchFamily="34" charset="-122"/>
              </a:rPr>
              <a:t>交易性金融负债</a:t>
            </a:r>
          </a:p>
          <a:p>
            <a:pPr eaLnBrk="1" hangingPunct="1"/>
            <a:r>
              <a:rPr lang="zh-CN" altLang="en-US" sz="2400" dirty="0">
                <a:latin typeface="微软雅黑" panose="020B0503020204020204" pitchFamily="34" charset="-122"/>
                <a:ea typeface="微软雅黑" panose="020B0503020204020204" pitchFamily="34" charset="-122"/>
              </a:rPr>
              <a:t>直接指定为以公允价值计量且其变动计入当期损益的金融负债 </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反映企业衍生工具形成负债的期末余额。当企业衍生金融工具业务具有重要性的，应当在资产负债表负债项下“交易性金融负债”项目和“应付票据及应付账款”项目之间增设“衍生金融负债”项目</a:t>
            </a:r>
          </a:p>
        </p:txBody>
      </p:sp>
      <p:sp>
        <p:nvSpPr>
          <p:cNvPr id="2" name="Rectangle 2">
            <a:extLst>
              <a:ext uri="{FF2B5EF4-FFF2-40B4-BE49-F238E27FC236}">
                <a16:creationId xmlns:a16="http://schemas.microsoft.com/office/drawing/2014/main" id="{71A1E29A-6512-409E-9EF3-10837B828FD8}"/>
              </a:ext>
            </a:extLst>
          </p:cNvPr>
          <p:cNvSpPr txBox="1">
            <a:spLocks noChangeArrowheads="1"/>
          </p:cNvSpPr>
          <p:nvPr/>
        </p:nvSpPr>
        <p:spPr>
          <a:xfrm>
            <a:off x="2495550" y="3429000"/>
            <a:ext cx="7200900" cy="1281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.“衍生金融负债”项目</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1A1E29A-6512-409E-9EF3-10837B828FD8}"/>
              </a:ext>
            </a:extLst>
          </p:cNvPr>
          <p:cNvSpPr txBox="1">
            <a:spLocks noChangeArrowheads="1"/>
          </p:cNvSpPr>
          <p:nvPr/>
        </p:nvSpPr>
        <p:spPr>
          <a:xfrm>
            <a:off x="1620907" y="365125"/>
            <a:ext cx="7200900" cy="1281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.“衍生金融负债”项目</a:t>
            </a:r>
          </a:p>
        </p:txBody>
      </p:sp>
      <p:pic>
        <p:nvPicPr>
          <p:cNvPr id="8" name="图片 7">
            <a:extLst>
              <a:ext uri="{FF2B5EF4-FFF2-40B4-BE49-F238E27FC236}">
                <a16:creationId xmlns:a16="http://schemas.microsoft.com/office/drawing/2014/main" id="{DB2E1657-4C93-7731-F78C-95923072D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1646236"/>
            <a:ext cx="6331226" cy="4207911"/>
          </a:xfrm>
          <a:prstGeom prst="rect">
            <a:avLst/>
          </a:prstGeom>
        </p:spPr>
      </p:pic>
    </p:spTree>
    <p:extLst>
      <p:ext uri="{BB962C8B-B14F-4D97-AF65-F5344CB8AC3E}">
        <p14:creationId xmlns:p14="http://schemas.microsoft.com/office/powerpoint/2010/main" val="40868712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E31F13-DCB5-A815-A8D4-17F29C89DFC7}"/>
              </a:ext>
            </a:extLst>
          </p:cNvPr>
          <p:cNvSpPr>
            <a:spLocks noGrp="1" noChangeArrowheads="1"/>
          </p:cNvSpPr>
          <p:nvPr>
            <p:ph type="title"/>
          </p:nvPr>
        </p:nvSpPr>
        <p:spPr>
          <a:xfrm>
            <a:off x="3000376" y="620713"/>
            <a:ext cx="6589713"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应付票据及应付账款”项目</a:t>
            </a:r>
          </a:p>
        </p:txBody>
      </p:sp>
      <p:sp>
        <p:nvSpPr>
          <p:cNvPr id="71683" name="Rectangle 3">
            <a:extLst>
              <a:ext uri="{FF2B5EF4-FFF2-40B4-BE49-F238E27FC236}">
                <a16:creationId xmlns:a16="http://schemas.microsoft.com/office/drawing/2014/main" id="{70FB38E0-6270-5BD4-B37A-FA2EA0F2FF09}"/>
              </a:ext>
            </a:extLst>
          </p:cNvPr>
          <p:cNvSpPr>
            <a:spLocks noGrp="1" noChangeArrowheads="1"/>
          </p:cNvSpPr>
          <p:nvPr>
            <p:ph idx="1"/>
          </p:nvPr>
        </p:nvSpPr>
        <p:spPr>
          <a:xfrm>
            <a:off x="3000375" y="1628775"/>
            <a:ext cx="6591300" cy="3778250"/>
          </a:xfrm>
        </p:spPr>
        <p:txBody>
          <a:bodyPr/>
          <a:lstStyle/>
          <a:p>
            <a:pPr eaLnBrk="1" hangingPunct="1"/>
            <a:r>
              <a:rPr lang="zh-CN" altLang="en-US" sz="2400" dirty="0">
                <a:latin typeface="微软雅黑" panose="020B0503020204020204" pitchFamily="34" charset="-122"/>
                <a:ea typeface="微软雅黑" panose="020B0503020204020204" pitchFamily="34" charset="-122"/>
              </a:rPr>
              <a:t>应付票据：商业承兑汇票</a:t>
            </a:r>
            <a:endParaRPr lang="en-US" altLang="zh-CN" sz="2400" dirty="0">
              <a:latin typeface="微软雅黑" panose="020B0503020204020204" pitchFamily="34" charset="-122"/>
              <a:ea typeface="微软雅黑" panose="020B0503020204020204" pitchFamily="34" charset="-122"/>
            </a:endParaRPr>
          </a:p>
          <a:p>
            <a:pPr marL="0" indent="0" eaLnBrk="1" hangingPunct="1">
              <a:buNone/>
            </a:pPr>
            <a:r>
              <a:rPr lang="zh-CN" altLang="en-US" sz="2400" dirty="0">
                <a:latin typeface="微软雅黑" panose="020B0503020204020204" pitchFamily="34" charset="-122"/>
                <a:ea typeface="微软雅黑" panose="020B0503020204020204" pitchFamily="34" charset="-122"/>
              </a:rPr>
              <a:t>                   银行承兑汇票</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应付账款：</a:t>
            </a:r>
            <a:r>
              <a:rPr lang="zh-CN" altLang="en-US" sz="2400" dirty="0">
                <a:solidFill>
                  <a:schemeClr val="tx1"/>
                </a:solidFill>
                <a:latin typeface="微软雅黑" panose="020B0503020204020204" pitchFamily="34" charset="-122"/>
                <a:ea typeface="微软雅黑" panose="020B0503020204020204" pitchFamily="34" charset="-122"/>
              </a:rPr>
              <a:t>反映企业因购买材料、商品和接受劳务供应等经营活动应支付给供应单位的款项。</a:t>
            </a:r>
            <a:endParaRPr lang="en-US" altLang="zh-CN" sz="2400" dirty="0">
              <a:solidFill>
                <a:schemeClr val="tx1"/>
              </a:solidFill>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
        <p:nvSpPr>
          <p:cNvPr id="71684" name="Rectangle 2">
            <a:extLst>
              <a:ext uri="{FF2B5EF4-FFF2-40B4-BE49-F238E27FC236}">
                <a16:creationId xmlns:a16="http://schemas.microsoft.com/office/drawing/2014/main" id="{087336D9-F428-C4CD-A125-1675AF99B5C4}"/>
              </a:ext>
            </a:extLst>
          </p:cNvPr>
          <p:cNvSpPr txBox="1">
            <a:spLocks noChangeArrowheads="1"/>
          </p:cNvSpPr>
          <p:nvPr/>
        </p:nvSpPr>
        <p:spPr bwMode="auto">
          <a:xfrm>
            <a:off x="3119646" y="3634065"/>
            <a:ext cx="658971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US" altLang="zh-CN" sz="2400" dirty="0">
              <a:solidFill>
                <a:schemeClr val="tx1"/>
              </a:solidFill>
              <a:latin typeface="微软雅黑" panose="020B0503020204020204" pitchFamily="34" charset="-122"/>
              <a:ea typeface="微软雅黑" panose="020B0503020204020204" pitchFamily="34" charset="-122"/>
            </a:endParaRPr>
          </a:p>
          <a:p>
            <a:pPr eaLnBrk="1" hangingPunct="1">
              <a:spcBef>
                <a:spcPct val="0"/>
              </a:spcBef>
              <a:buClrTx/>
              <a:buFontTx/>
              <a:buNone/>
            </a:pPr>
            <a:r>
              <a:rPr lang="zh-CN" altLang="en-US" sz="2400" dirty="0">
                <a:solidFill>
                  <a:schemeClr val="tx1"/>
                </a:solidFill>
                <a:latin typeface="微软雅黑" panose="020B0503020204020204" pitchFamily="34" charset="-122"/>
                <a:ea typeface="微软雅黑" panose="020B0503020204020204" pitchFamily="34" charset="-122"/>
              </a:rPr>
              <a:t>根据“应付票据”账户的期末余额，</a:t>
            </a:r>
            <a:r>
              <a:rPr lang="zh-CN" altLang="en-US" sz="2400" dirty="0">
                <a:solidFill>
                  <a:srgbClr val="FF0000"/>
                </a:solidFill>
                <a:latin typeface="微软雅黑" panose="020B0503020204020204" pitchFamily="34" charset="-122"/>
                <a:ea typeface="微软雅黑" panose="020B0503020204020204" pitchFamily="34" charset="-122"/>
              </a:rPr>
              <a:t>应付账款</a:t>
            </a:r>
            <a:r>
              <a:rPr lang="zh-CN" altLang="en-US" sz="2400" dirty="0">
                <a:solidFill>
                  <a:schemeClr val="tx1"/>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预付账款</a:t>
            </a:r>
            <a:r>
              <a:rPr lang="zh-CN" altLang="en-US" sz="2400" dirty="0">
                <a:solidFill>
                  <a:schemeClr val="tx1"/>
                </a:solidFill>
                <a:latin typeface="微软雅黑" panose="020B0503020204020204" pitchFamily="34" charset="-122"/>
                <a:ea typeface="微软雅黑" panose="020B0503020204020204" pitchFamily="34" charset="-122"/>
              </a:rPr>
              <a:t>所属明细账户的期末</a:t>
            </a:r>
            <a:r>
              <a:rPr lang="zh-CN" altLang="en-US" sz="2400" dirty="0">
                <a:solidFill>
                  <a:srgbClr val="FF0000"/>
                </a:solidFill>
                <a:latin typeface="微软雅黑" panose="020B0503020204020204" pitchFamily="34" charset="-122"/>
                <a:ea typeface="微软雅黑" panose="020B0503020204020204" pitchFamily="34" charset="-122"/>
              </a:rPr>
              <a:t>贷方余额</a:t>
            </a:r>
            <a:r>
              <a:rPr lang="zh-CN" altLang="en-US" sz="2400" dirty="0">
                <a:solidFill>
                  <a:schemeClr val="tx1"/>
                </a:solidFill>
                <a:latin typeface="微软雅黑" panose="020B0503020204020204" pitchFamily="34" charset="-122"/>
                <a:ea typeface="微软雅黑" panose="020B0503020204020204" pitchFamily="34" charset="-122"/>
              </a:rPr>
              <a:t>合计填列。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9B4061A-7BF2-36CF-C43E-17A5336489C9}"/>
              </a:ext>
            </a:extLst>
          </p:cNvPr>
          <p:cNvSpPr>
            <a:spLocks noGrp="1" noChangeArrowheads="1"/>
          </p:cNvSpPr>
          <p:nvPr>
            <p:ph type="title"/>
          </p:nvPr>
        </p:nvSpPr>
        <p:spPr>
          <a:xfrm>
            <a:off x="2623930" y="647701"/>
            <a:ext cx="6821695" cy="1281113"/>
          </a:xfrm>
        </p:spPr>
        <p:txBody>
          <a:bodyPr>
            <a:normAutofit fontScale="90000"/>
          </a:bodyPr>
          <a:lstStyle/>
          <a:p>
            <a:pPr eaLnBrk="1" hangingPunct="1"/>
            <a:r>
              <a:rPr lang="zh-CN" altLang="en-US" dirty="0">
                <a:solidFill>
                  <a:schemeClr val="tx1"/>
                </a:solidFill>
                <a:latin typeface="微软雅黑" panose="020B0503020204020204" pitchFamily="34" charset="-122"/>
                <a:ea typeface="微软雅黑" panose="020B0503020204020204" pitchFamily="34" charset="-122"/>
              </a:rPr>
              <a:t>二、资产负债表内容与格式</a:t>
            </a:r>
          </a:p>
        </p:txBody>
      </p:sp>
      <p:sp>
        <p:nvSpPr>
          <p:cNvPr id="26627" name="Rectangle 3">
            <a:extLst>
              <a:ext uri="{FF2B5EF4-FFF2-40B4-BE49-F238E27FC236}">
                <a16:creationId xmlns:a16="http://schemas.microsoft.com/office/drawing/2014/main" id="{228E4888-B8E4-FCEC-CCD9-5FC5EE7074C1}"/>
              </a:ext>
            </a:extLst>
          </p:cNvPr>
          <p:cNvSpPr>
            <a:spLocks noGrp="1" noChangeArrowheads="1"/>
          </p:cNvSpPr>
          <p:nvPr>
            <p:ph idx="1"/>
          </p:nvPr>
        </p:nvSpPr>
        <p:spPr>
          <a:xfrm>
            <a:off x="2855913" y="1928814"/>
            <a:ext cx="6591300" cy="4308475"/>
          </a:xfrm>
        </p:spPr>
        <p:txBody>
          <a:bodyPr/>
          <a:lstStyle/>
          <a:p>
            <a:pPr eaLnBrk="1" hangingPunct="1"/>
            <a:r>
              <a:rPr lang="zh-CN" altLang="en-US">
                <a:latin typeface="微软雅黑" panose="020B0503020204020204" pitchFamily="34" charset="-122"/>
                <a:ea typeface="微软雅黑" panose="020B0503020204020204" pitchFamily="34" charset="-122"/>
              </a:rPr>
              <a:t>会计恒等式“资产</a:t>
            </a:r>
            <a:r>
              <a:rPr lang="en-US" altLang="zh-CN" dirty="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负债</a:t>
            </a:r>
            <a:r>
              <a:rPr lang="en-US" altLang="zh-CN" dirty="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所有者权益”</a:t>
            </a:r>
          </a:p>
          <a:p>
            <a:pPr eaLnBrk="1" hangingPunct="1"/>
            <a:endParaRPr lang="en-US" altLang="zh-CN" dirty="0">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基本结构</a:t>
            </a:r>
          </a:p>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表首</a:t>
            </a:r>
          </a:p>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表身：</a:t>
            </a:r>
          </a:p>
          <a:p>
            <a:pPr eaLnBrk="1" hangingPunct="1">
              <a:buFont typeface="Wingdings" panose="05000000000000000000" pitchFamily="2" charset="2"/>
              <a:buNone/>
            </a:pPr>
            <a:r>
              <a:rPr lang="zh-CN" altLang="en-US" sz="2000">
                <a:latin typeface="微软雅黑" panose="020B0503020204020204" pitchFamily="34" charset="-122"/>
                <a:ea typeface="微软雅黑" panose="020B0503020204020204" pitchFamily="34" charset="-122"/>
              </a:rPr>
              <a:t>               资产、负债与所有者权益三部分</a:t>
            </a:r>
          </a:p>
          <a:p>
            <a:pPr eaLnBrk="1" hangingPunct="1">
              <a:buFont typeface="Wingdings" panose="05000000000000000000" pitchFamily="2" charset="2"/>
              <a:buNone/>
            </a:pPr>
            <a:r>
              <a:rPr lang="zh-CN" altLang="en-US" sz="2000">
                <a:latin typeface="微软雅黑" panose="020B0503020204020204" pitchFamily="34" charset="-122"/>
                <a:ea typeface="微软雅黑" panose="020B0503020204020204" pitchFamily="34" charset="-122"/>
              </a:rPr>
              <a:t>               金额栏（期初数与期末数）</a:t>
            </a:r>
          </a:p>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表尾</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E31F13-DCB5-A815-A8D4-17F29C89DFC7}"/>
              </a:ext>
            </a:extLst>
          </p:cNvPr>
          <p:cNvSpPr>
            <a:spLocks noGrp="1" noChangeArrowheads="1"/>
          </p:cNvSpPr>
          <p:nvPr>
            <p:ph type="title"/>
          </p:nvPr>
        </p:nvSpPr>
        <p:spPr>
          <a:xfrm>
            <a:off x="3000376" y="620713"/>
            <a:ext cx="6589713"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应付票据及应付账款”项目</a:t>
            </a:r>
          </a:p>
        </p:txBody>
      </p:sp>
      <p:pic>
        <p:nvPicPr>
          <p:cNvPr id="5" name="图片 4">
            <a:extLst>
              <a:ext uri="{FF2B5EF4-FFF2-40B4-BE49-F238E27FC236}">
                <a16:creationId xmlns:a16="http://schemas.microsoft.com/office/drawing/2014/main" id="{388AC39A-5480-5E95-22C3-4DE262C4C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911" y="1765747"/>
            <a:ext cx="6988178" cy="4644992"/>
          </a:xfrm>
          <a:prstGeom prst="rect">
            <a:avLst/>
          </a:prstGeom>
        </p:spPr>
      </p:pic>
    </p:spTree>
    <p:extLst>
      <p:ext uri="{BB962C8B-B14F-4D97-AF65-F5344CB8AC3E}">
        <p14:creationId xmlns:p14="http://schemas.microsoft.com/office/powerpoint/2010/main" val="198530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018F8EA-FD53-3C0E-B079-0EA3C8E91334}"/>
              </a:ext>
            </a:extLst>
          </p:cNvPr>
          <p:cNvSpPr>
            <a:spLocks noGrp="1" noChangeArrowheads="1"/>
          </p:cNvSpPr>
          <p:nvPr>
            <p:ph type="title"/>
          </p:nvPr>
        </p:nvSpPr>
        <p:spPr>
          <a:xfrm>
            <a:off x="2713038" y="606426"/>
            <a:ext cx="6589712"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5.“</a:t>
            </a:r>
            <a:r>
              <a:rPr lang="zh-CN" altLang="en-US" sz="3200">
                <a:latin typeface="微软雅黑" panose="020B0503020204020204" pitchFamily="34" charset="-122"/>
                <a:ea typeface="微软雅黑" panose="020B0503020204020204" pitchFamily="34" charset="-122"/>
              </a:rPr>
              <a:t>预收款项”项目</a:t>
            </a:r>
          </a:p>
        </p:txBody>
      </p:sp>
      <p:sp>
        <p:nvSpPr>
          <p:cNvPr id="72707" name="Rectangle 4">
            <a:extLst>
              <a:ext uri="{FF2B5EF4-FFF2-40B4-BE49-F238E27FC236}">
                <a16:creationId xmlns:a16="http://schemas.microsoft.com/office/drawing/2014/main" id="{7ABFB533-F29E-FF4F-AF8F-45F4AE4FE704}"/>
              </a:ext>
            </a:extLst>
          </p:cNvPr>
          <p:cNvSpPr>
            <a:spLocks noGrp="1" noChangeArrowheads="1"/>
          </p:cNvSpPr>
          <p:nvPr>
            <p:ph idx="1"/>
          </p:nvPr>
        </p:nvSpPr>
        <p:spPr>
          <a:xfrm>
            <a:off x="2711450" y="1412875"/>
            <a:ext cx="6591300" cy="3778250"/>
          </a:xfrm>
        </p:spPr>
        <p:txBody>
          <a:bodyPr/>
          <a:lstStyle/>
          <a:p>
            <a:pPr algn="just" eaLnBrk="1" hangingPunct="1">
              <a:lnSpc>
                <a:spcPct val="150000"/>
              </a:lnSpc>
            </a:pPr>
            <a:r>
              <a:rPr lang="zh-CN" altLang="en-US" sz="2400">
                <a:latin typeface="微软雅黑" panose="020B0503020204020204" pitchFamily="34" charset="-122"/>
                <a:ea typeface="微软雅黑" panose="020B0503020204020204" pitchFamily="34" charset="-122"/>
              </a:rPr>
              <a:t>反映企业按照购货合同规定预收购买单位的账款。</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根据</a:t>
            </a:r>
            <a:r>
              <a:rPr lang="zh-CN" altLang="en-US" sz="2400">
                <a:solidFill>
                  <a:srgbClr val="FF0000"/>
                </a:solidFill>
                <a:latin typeface="微软雅黑" panose="020B0503020204020204" pitchFamily="34" charset="-122"/>
                <a:ea typeface="微软雅黑" panose="020B0503020204020204" pitchFamily="34" charset="-122"/>
              </a:rPr>
              <a:t>预收账款</a:t>
            </a:r>
            <a:r>
              <a:rPr lang="zh-CN" altLang="en-US" sz="2400">
                <a:latin typeface="微软雅黑" panose="020B0503020204020204" pitchFamily="34" charset="-122"/>
                <a:ea typeface="微软雅黑" panose="020B0503020204020204" pitchFamily="34" charset="-122"/>
              </a:rPr>
              <a:t>和</a:t>
            </a:r>
            <a:r>
              <a:rPr lang="zh-CN" altLang="en-US" sz="2400">
                <a:solidFill>
                  <a:srgbClr val="FF0000"/>
                </a:solidFill>
                <a:latin typeface="微软雅黑" panose="020B0503020204020204" pitchFamily="34" charset="-122"/>
                <a:ea typeface="微软雅黑" panose="020B0503020204020204" pitchFamily="34" charset="-122"/>
              </a:rPr>
              <a:t>应收账款</a:t>
            </a:r>
            <a:r>
              <a:rPr lang="zh-CN" altLang="en-US" sz="2400">
                <a:latin typeface="微软雅黑" panose="020B0503020204020204" pitchFamily="34" charset="-122"/>
                <a:ea typeface="微软雅黑" panose="020B0503020204020204" pitchFamily="34" charset="-122"/>
              </a:rPr>
              <a:t>所属明细账户的期末</a:t>
            </a:r>
            <a:r>
              <a:rPr lang="zh-CN" altLang="en-US" sz="2400">
                <a:solidFill>
                  <a:srgbClr val="FF0000"/>
                </a:solidFill>
                <a:latin typeface="微软雅黑" panose="020B0503020204020204" pitchFamily="34" charset="-122"/>
                <a:ea typeface="微软雅黑" panose="020B0503020204020204" pitchFamily="34" charset="-122"/>
              </a:rPr>
              <a:t>贷方余额</a:t>
            </a:r>
            <a:r>
              <a:rPr lang="zh-CN" altLang="en-US" sz="2400">
                <a:latin typeface="微软雅黑" panose="020B0503020204020204" pitchFamily="34" charset="-122"/>
                <a:ea typeface="微软雅黑" panose="020B0503020204020204" pitchFamily="34" charset="-122"/>
              </a:rPr>
              <a:t>合计数填列。</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018F8EA-FD53-3C0E-B079-0EA3C8E91334}"/>
              </a:ext>
            </a:extLst>
          </p:cNvPr>
          <p:cNvSpPr>
            <a:spLocks noGrp="1" noChangeArrowheads="1"/>
          </p:cNvSpPr>
          <p:nvPr>
            <p:ph type="title"/>
          </p:nvPr>
        </p:nvSpPr>
        <p:spPr>
          <a:xfrm>
            <a:off x="2713038" y="606426"/>
            <a:ext cx="6589712"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rPr>
              <a:t>预收款项”项目</a:t>
            </a:r>
          </a:p>
        </p:txBody>
      </p:sp>
      <p:pic>
        <p:nvPicPr>
          <p:cNvPr id="5" name="图片 4">
            <a:extLst>
              <a:ext uri="{FF2B5EF4-FFF2-40B4-BE49-F238E27FC236}">
                <a16:creationId xmlns:a16="http://schemas.microsoft.com/office/drawing/2014/main" id="{0B43ADA0-18E9-A73C-F7B1-E75A8A1B9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730" y="1649896"/>
            <a:ext cx="7235687" cy="4134678"/>
          </a:xfrm>
          <a:prstGeom prst="rect">
            <a:avLst/>
          </a:prstGeom>
        </p:spPr>
      </p:pic>
    </p:spTree>
    <p:extLst>
      <p:ext uri="{BB962C8B-B14F-4D97-AF65-F5344CB8AC3E}">
        <p14:creationId xmlns:p14="http://schemas.microsoft.com/office/powerpoint/2010/main" val="13360086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DF0BD67-27B4-6C79-6B94-AD0E0EF198EE}"/>
              </a:ext>
            </a:extLst>
          </p:cNvPr>
          <p:cNvSpPr txBox="1">
            <a:spLocks noChangeArrowheads="1"/>
          </p:cNvSpPr>
          <p:nvPr/>
        </p:nvSpPr>
        <p:spPr>
          <a:xfrm>
            <a:off x="1291742" y="626305"/>
            <a:ext cx="10138258" cy="12811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微软雅黑" panose="020B0503020204020204" pitchFamily="34" charset="-122"/>
                <a:ea typeface="微软雅黑" panose="020B0503020204020204" pitchFamily="34" charset="-122"/>
              </a:rPr>
              <a:t>总结</a:t>
            </a:r>
            <a:endParaRPr lang="en-US" altLang="zh-CN" sz="3200" dirty="0">
              <a:latin typeface="微软雅黑" panose="020B0503020204020204" pitchFamily="34" charset="-122"/>
              <a:ea typeface="微软雅黑" panose="020B0503020204020204" pitchFamily="34" charset="-122"/>
            </a:endParaRPr>
          </a:p>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应收账款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项目</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应根据</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应收账款</a:t>
            </a:r>
            <a:r>
              <a:rPr lang="en-US" altLang="zh-CN"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账户和</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预收账款</a:t>
            </a:r>
            <a:r>
              <a:rPr lang="en-US" altLang="zh-CN"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账户所属明细账户的</a:t>
            </a:r>
            <a:r>
              <a:rPr lang="zh-CN" altLang="en-US" sz="2400" b="1" dirty="0">
                <a:latin typeface="宋体" panose="02010600030101010101" pitchFamily="2" charset="-122"/>
                <a:ea typeface="宋体" panose="02010600030101010101" pitchFamily="2" charset="-122"/>
              </a:rPr>
              <a:t>期末借方余额</a:t>
            </a:r>
            <a:r>
              <a:rPr lang="zh-CN" altLang="en-US" sz="2400" dirty="0">
                <a:latin typeface="宋体" panose="02010600030101010101" pitchFamily="2" charset="-122"/>
                <a:ea typeface="宋体" panose="02010600030101010101" pitchFamily="2" charset="-122"/>
              </a:rPr>
              <a:t>合计数</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减去</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坏账准备</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账户中有关应收账款计提的坏账准备期末余额后的金额填列</a:t>
            </a:r>
            <a:r>
              <a:rPr lang="en-US" altLang="zh-CN" sz="2400" dirty="0">
                <a:latin typeface="宋体" panose="02010600030101010101" pitchFamily="2" charset="-122"/>
                <a:ea typeface="宋体" panose="02010600030101010101" pitchFamily="2" charset="-122"/>
              </a:rPr>
              <a:t>.</a:t>
            </a: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预付款项</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项目</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应根据</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预付账款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账户和</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应付账款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账户所属明细账户的</a:t>
            </a:r>
            <a:r>
              <a:rPr lang="zh-CN" altLang="en-US" sz="2400" b="1" dirty="0">
                <a:latin typeface="宋体" panose="02010600030101010101" pitchFamily="2" charset="-122"/>
                <a:ea typeface="宋体" panose="02010600030101010101" pitchFamily="2" charset="-122"/>
              </a:rPr>
              <a:t>期末借方余额</a:t>
            </a:r>
            <a:r>
              <a:rPr lang="zh-CN" altLang="en-US" sz="2400" dirty="0">
                <a:latin typeface="宋体" panose="02010600030101010101" pitchFamily="2" charset="-122"/>
                <a:ea typeface="宋体" panose="02010600030101010101" pitchFamily="2" charset="-122"/>
              </a:rPr>
              <a:t>合计数</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减去</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坏账准备</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账户中有关预付款项计提的坏账准备期末余额后的金额填列</a:t>
            </a:r>
            <a:r>
              <a:rPr lang="en-US" altLang="zh-CN" sz="2400" dirty="0">
                <a:latin typeface="宋体" panose="02010600030101010101" pitchFamily="2" charset="-122"/>
                <a:ea typeface="宋体" panose="02010600030101010101" pitchFamily="2" charset="-122"/>
              </a:rPr>
              <a:t>.</a:t>
            </a: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应付账款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项目</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应根据</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应付账款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账户和</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预付账款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账户所属明细账户的</a:t>
            </a:r>
            <a:r>
              <a:rPr lang="zh-CN" altLang="en-US" sz="2400" b="1" dirty="0">
                <a:latin typeface="宋体" panose="02010600030101010101" pitchFamily="2" charset="-122"/>
                <a:ea typeface="宋体" panose="02010600030101010101" pitchFamily="2" charset="-122"/>
              </a:rPr>
              <a:t>期末贷方余额</a:t>
            </a:r>
            <a:r>
              <a:rPr lang="zh-CN" altLang="en-US" sz="2400" dirty="0">
                <a:latin typeface="宋体" panose="02010600030101010101" pitchFamily="2" charset="-122"/>
                <a:ea typeface="宋体" panose="02010600030101010101" pitchFamily="2" charset="-122"/>
              </a:rPr>
              <a:t>合计数填列</a:t>
            </a:r>
            <a:r>
              <a:rPr lang="en-US" altLang="zh-CN" sz="2400" dirty="0">
                <a:latin typeface="宋体" panose="02010600030101010101" pitchFamily="2" charset="-122"/>
                <a:ea typeface="宋体" panose="02010600030101010101" pitchFamily="2" charset="-122"/>
              </a:rPr>
              <a:t>.</a:t>
            </a: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预收款项</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项目</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应根据</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预收账款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账户和</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应收账款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账户所属明细账户的</a:t>
            </a:r>
            <a:r>
              <a:rPr lang="zh-CN" altLang="en-US" sz="2400" b="1" dirty="0">
                <a:latin typeface="宋体" panose="02010600030101010101" pitchFamily="2" charset="-122"/>
                <a:ea typeface="宋体" panose="02010600030101010101" pitchFamily="2" charset="-122"/>
              </a:rPr>
              <a:t>期末贷方余额</a:t>
            </a:r>
            <a:r>
              <a:rPr lang="zh-CN" altLang="en-US" sz="2400" dirty="0">
                <a:latin typeface="宋体" panose="02010600030101010101" pitchFamily="2" charset="-122"/>
                <a:ea typeface="宋体" panose="02010600030101010101" pitchFamily="2" charset="-122"/>
              </a:rPr>
              <a:t>合计数填列</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19642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E218153-08FC-A269-71E8-027F686E2C59}"/>
              </a:ext>
            </a:extLst>
          </p:cNvPr>
          <p:cNvSpPr>
            <a:spLocks noGrp="1" noChangeArrowheads="1"/>
          </p:cNvSpPr>
          <p:nvPr>
            <p:ph type="title"/>
          </p:nvPr>
        </p:nvSpPr>
        <p:spPr>
          <a:xfrm>
            <a:off x="2655888" y="771526"/>
            <a:ext cx="6589712"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6.“</a:t>
            </a:r>
            <a:r>
              <a:rPr lang="zh-CN" altLang="en-US" sz="3200" dirty="0">
                <a:latin typeface="微软雅黑" panose="020B0503020204020204" pitchFamily="34" charset="-122"/>
                <a:ea typeface="微软雅黑" panose="020B0503020204020204" pitchFamily="34" charset="-122"/>
              </a:rPr>
              <a:t>合同负债</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项目</a:t>
            </a:r>
          </a:p>
        </p:txBody>
      </p:sp>
      <p:sp>
        <p:nvSpPr>
          <p:cNvPr id="73731" name="Rectangle 3">
            <a:extLst>
              <a:ext uri="{FF2B5EF4-FFF2-40B4-BE49-F238E27FC236}">
                <a16:creationId xmlns:a16="http://schemas.microsoft.com/office/drawing/2014/main" id="{58FDDA16-FFC4-81DE-3DF1-D4B3C523FEF3}"/>
              </a:ext>
            </a:extLst>
          </p:cNvPr>
          <p:cNvSpPr>
            <a:spLocks noGrp="1" noChangeArrowheads="1"/>
          </p:cNvSpPr>
          <p:nvPr>
            <p:ph idx="1"/>
          </p:nvPr>
        </p:nvSpPr>
        <p:spPr>
          <a:xfrm>
            <a:off x="2655888" y="1962288"/>
            <a:ext cx="6591300" cy="3778250"/>
          </a:xfrm>
        </p:spPr>
        <p:txBody>
          <a:bodyPr/>
          <a:lstStyle/>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反映企业按照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企业会计准则第 </a:t>
            </a:r>
            <a:r>
              <a:rPr lang="en-US" altLang="zh-CN" sz="2400" dirty="0">
                <a:latin typeface="微软雅黑" panose="020B0503020204020204" pitchFamily="34" charset="-122"/>
                <a:ea typeface="微软雅黑" panose="020B0503020204020204" pitchFamily="34" charset="-122"/>
              </a:rPr>
              <a:t>14 </a:t>
            </a:r>
            <a:r>
              <a:rPr lang="zh-CN" altLang="en-US" sz="2400" dirty="0">
                <a:latin typeface="微软雅黑" panose="020B0503020204020204" pitchFamily="34" charset="-122"/>
                <a:ea typeface="微软雅黑" panose="020B0503020204020204" pitchFamily="34" charset="-122"/>
              </a:rPr>
              <a:t>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收入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2017 </a:t>
            </a:r>
            <a:r>
              <a:rPr lang="zh-CN" altLang="en-US" sz="2400" dirty="0">
                <a:latin typeface="微软雅黑" panose="020B0503020204020204" pitchFamily="34" charset="-122"/>
                <a:ea typeface="微软雅黑" panose="020B0503020204020204" pitchFamily="34" charset="-122"/>
              </a:rPr>
              <a:t>年修订）的相关规定，根据本企业履行履约义务与客户付款之间的关系在资产负债表中列示合同负债。。</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5876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E218153-08FC-A269-71E8-027F686E2C59}"/>
              </a:ext>
            </a:extLst>
          </p:cNvPr>
          <p:cNvSpPr>
            <a:spLocks noGrp="1" noChangeArrowheads="1"/>
          </p:cNvSpPr>
          <p:nvPr>
            <p:ph type="title"/>
          </p:nvPr>
        </p:nvSpPr>
        <p:spPr>
          <a:xfrm>
            <a:off x="2655888" y="771526"/>
            <a:ext cx="6589712"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7.“</a:t>
            </a:r>
            <a:r>
              <a:rPr lang="zh-CN" altLang="en-US" sz="3200" dirty="0">
                <a:latin typeface="微软雅黑" panose="020B0503020204020204" pitchFamily="34" charset="-122"/>
                <a:ea typeface="微软雅黑" panose="020B0503020204020204" pitchFamily="34" charset="-122"/>
              </a:rPr>
              <a:t>应付职工薪酬</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项目</a:t>
            </a:r>
          </a:p>
        </p:txBody>
      </p:sp>
      <p:sp>
        <p:nvSpPr>
          <p:cNvPr id="73731" name="Rectangle 3">
            <a:extLst>
              <a:ext uri="{FF2B5EF4-FFF2-40B4-BE49-F238E27FC236}">
                <a16:creationId xmlns:a16="http://schemas.microsoft.com/office/drawing/2014/main" id="{58FDDA16-FFC4-81DE-3DF1-D4B3C523FEF3}"/>
              </a:ext>
            </a:extLst>
          </p:cNvPr>
          <p:cNvSpPr>
            <a:spLocks noGrp="1" noChangeArrowheads="1"/>
          </p:cNvSpPr>
          <p:nvPr>
            <p:ph idx="1"/>
          </p:nvPr>
        </p:nvSpPr>
        <p:spPr>
          <a:xfrm>
            <a:off x="2055812" y="2052639"/>
            <a:ext cx="7189788" cy="3778250"/>
          </a:xfrm>
        </p:spPr>
        <p:txBody>
          <a:bodyPr/>
          <a:lstStyle/>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反映企业应付而未付的职工薪酬，包括工资、职工福利、社会保险费、住房公积金、工会经费、职工教育经费、费货币性福利、辞退福利等。</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E218153-08FC-A269-71E8-027F686E2C59}"/>
              </a:ext>
            </a:extLst>
          </p:cNvPr>
          <p:cNvSpPr>
            <a:spLocks noGrp="1" noChangeArrowheads="1"/>
          </p:cNvSpPr>
          <p:nvPr>
            <p:ph type="title"/>
          </p:nvPr>
        </p:nvSpPr>
        <p:spPr>
          <a:xfrm>
            <a:off x="2655888" y="771526"/>
            <a:ext cx="6589712"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7.“</a:t>
            </a:r>
            <a:r>
              <a:rPr lang="zh-CN" altLang="en-US" sz="3200" dirty="0">
                <a:latin typeface="微软雅黑" panose="020B0503020204020204" pitchFamily="34" charset="-122"/>
                <a:ea typeface="微软雅黑" panose="020B0503020204020204" pitchFamily="34" charset="-122"/>
              </a:rPr>
              <a:t>应付职工薪酬</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项目</a:t>
            </a:r>
          </a:p>
        </p:txBody>
      </p:sp>
      <p:sp>
        <p:nvSpPr>
          <p:cNvPr id="5" name="文本框 4">
            <a:extLst>
              <a:ext uri="{FF2B5EF4-FFF2-40B4-BE49-F238E27FC236}">
                <a16:creationId xmlns:a16="http://schemas.microsoft.com/office/drawing/2014/main" id="{E2B4E7AD-FF98-36CD-F769-2F4389FC0EE7}"/>
              </a:ext>
            </a:extLst>
          </p:cNvPr>
          <p:cNvSpPr txBox="1"/>
          <p:nvPr/>
        </p:nvSpPr>
        <p:spPr>
          <a:xfrm>
            <a:off x="2176671" y="2055528"/>
            <a:ext cx="7841972" cy="2677656"/>
          </a:xfrm>
          <a:prstGeom prst="rect">
            <a:avLst/>
          </a:prstGeom>
          <a:noFill/>
        </p:spPr>
        <p:txBody>
          <a:bodyPr wrap="square">
            <a:spAutoFit/>
          </a:bodyPr>
          <a:lstStyle/>
          <a:p>
            <a:r>
              <a:rPr lang="zh-CN" altLang="en-US" sz="2400" dirty="0"/>
              <a:t>例</a:t>
            </a:r>
            <a:r>
              <a:rPr lang="en-US" altLang="zh-CN" sz="2400" dirty="0"/>
              <a:t>5-13</a:t>
            </a:r>
            <a:r>
              <a:rPr lang="zh-CN" altLang="en-US" sz="2400" dirty="0"/>
              <a:t>：</a:t>
            </a:r>
            <a:r>
              <a:rPr lang="en-US" altLang="zh-CN" sz="2400" dirty="0"/>
              <a:t>2019</a:t>
            </a:r>
            <a:r>
              <a:rPr lang="zh-CN" altLang="en-US" sz="2400" dirty="0"/>
              <a:t>年</a:t>
            </a:r>
            <a:r>
              <a:rPr lang="en-US" altLang="zh-CN" sz="2400" dirty="0"/>
              <a:t>12</a:t>
            </a:r>
            <a:r>
              <a:rPr lang="zh-CN" altLang="en-US" sz="2400" dirty="0"/>
              <a:t>月</a:t>
            </a:r>
            <a:r>
              <a:rPr lang="en-US" altLang="zh-CN" sz="2400" dirty="0"/>
              <a:t>31</a:t>
            </a:r>
            <a:r>
              <a:rPr lang="zh-CN" altLang="en-US" sz="2400" dirty="0"/>
              <a:t>日，甲公司涉及“应付职工薪酬”账户明细账户薪酬项目包括：工资、奖金、津贴和补贴</a:t>
            </a:r>
            <a:r>
              <a:rPr lang="en-US" altLang="zh-CN" sz="2400" dirty="0"/>
              <a:t>210</a:t>
            </a:r>
            <a:r>
              <a:rPr lang="zh-CN" altLang="en-US" sz="2400" dirty="0"/>
              <a:t>万元，社会保险费</a:t>
            </a:r>
            <a:r>
              <a:rPr lang="en-US" altLang="zh-CN" sz="2400" dirty="0"/>
              <a:t>24</a:t>
            </a:r>
            <a:r>
              <a:rPr lang="zh-CN" altLang="en-US" sz="2400" dirty="0"/>
              <a:t>万元，设定提存计划（含基本养老保险费）</a:t>
            </a:r>
            <a:r>
              <a:rPr lang="en-US" altLang="zh-CN" sz="2400" dirty="0"/>
              <a:t>7</a:t>
            </a:r>
            <a:r>
              <a:rPr lang="zh-CN" altLang="en-US" sz="2400" dirty="0"/>
              <a:t>万元，住房公积金</a:t>
            </a:r>
            <a:r>
              <a:rPr lang="en-US" altLang="zh-CN" sz="2400" dirty="0"/>
              <a:t>5.6</a:t>
            </a:r>
            <a:r>
              <a:rPr lang="zh-CN" altLang="en-US" sz="2400" dirty="0"/>
              <a:t>万元，工会经费和职工教育经费</a:t>
            </a:r>
            <a:r>
              <a:rPr lang="en-US" altLang="zh-CN" sz="2400" dirty="0"/>
              <a:t>3.9</a:t>
            </a:r>
            <a:r>
              <a:rPr lang="zh-CN" altLang="en-US" sz="2400" dirty="0"/>
              <a:t>万元。</a:t>
            </a:r>
          </a:p>
          <a:p>
            <a:r>
              <a:rPr lang="en-US" altLang="zh-CN" sz="2400" dirty="0"/>
              <a:t>【</a:t>
            </a:r>
            <a:r>
              <a:rPr lang="zh-CN" altLang="en-US" sz="2400" dirty="0"/>
              <a:t>解析</a:t>
            </a:r>
            <a:r>
              <a:rPr lang="en-US" altLang="zh-CN" sz="2400" dirty="0"/>
              <a:t>】</a:t>
            </a:r>
            <a:r>
              <a:rPr lang="zh-CN" altLang="en-US" sz="2400" dirty="0"/>
              <a:t>甲公司资产负债表中“应付职工薪酬”项目“期末余额”的列报金额</a:t>
            </a:r>
            <a:r>
              <a:rPr lang="en-US" altLang="zh-CN" sz="2400" dirty="0"/>
              <a:t>=210+24+7+5.6+3.9=250.5</a:t>
            </a:r>
            <a:r>
              <a:rPr lang="zh-CN" altLang="en-US" sz="2400" dirty="0"/>
              <a:t>（万元）</a:t>
            </a:r>
          </a:p>
        </p:txBody>
      </p:sp>
    </p:spTree>
    <p:extLst>
      <p:ext uri="{BB962C8B-B14F-4D97-AF65-F5344CB8AC3E}">
        <p14:creationId xmlns:p14="http://schemas.microsoft.com/office/powerpoint/2010/main" val="30082347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2">
            <a:extLst>
              <a:ext uri="{FF2B5EF4-FFF2-40B4-BE49-F238E27FC236}">
                <a16:creationId xmlns:a16="http://schemas.microsoft.com/office/drawing/2014/main" id="{6594247D-2A2B-C47D-33F9-D7B92E5BB9D1}"/>
              </a:ext>
            </a:extLst>
          </p:cNvPr>
          <p:cNvSpPr txBox="1">
            <a:spLocks noChangeArrowheads="1"/>
          </p:cNvSpPr>
          <p:nvPr/>
        </p:nvSpPr>
        <p:spPr bwMode="auto">
          <a:xfrm>
            <a:off x="2209800" y="661987"/>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3200" dirty="0">
                <a:solidFill>
                  <a:schemeClr val="tx1"/>
                </a:solidFill>
                <a:latin typeface="微软雅黑" panose="020B0503020204020204" pitchFamily="34" charset="-122"/>
                <a:ea typeface="微软雅黑" panose="020B0503020204020204" pitchFamily="34" charset="-122"/>
              </a:rPr>
              <a:t>8.“</a:t>
            </a:r>
            <a:r>
              <a:rPr lang="zh-CN" altLang="en-US" sz="3200" dirty="0">
                <a:solidFill>
                  <a:schemeClr val="tx1"/>
                </a:solidFill>
                <a:latin typeface="微软雅黑" panose="020B0503020204020204" pitchFamily="34" charset="-122"/>
                <a:ea typeface="微软雅黑" panose="020B0503020204020204" pitchFamily="34" charset="-122"/>
              </a:rPr>
              <a:t>应交税费”项目</a:t>
            </a:r>
          </a:p>
        </p:txBody>
      </p:sp>
      <p:sp>
        <p:nvSpPr>
          <p:cNvPr id="73733" name="Rectangle 3">
            <a:extLst>
              <a:ext uri="{FF2B5EF4-FFF2-40B4-BE49-F238E27FC236}">
                <a16:creationId xmlns:a16="http://schemas.microsoft.com/office/drawing/2014/main" id="{1B8C9B13-BC3A-8528-D719-4F64246F8A96}"/>
              </a:ext>
            </a:extLst>
          </p:cNvPr>
          <p:cNvSpPr txBox="1">
            <a:spLocks noChangeArrowheads="1"/>
          </p:cNvSpPr>
          <p:nvPr/>
        </p:nvSpPr>
        <p:spPr bwMode="auto">
          <a:xfrm>
            <a:off x="2467804" y="1583980"/>
            <a:ext cx="693737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反映企业期末未交、多交或未抵扣的各种税金</a:t>
            </a:r>
          </a:p>
        </p:txBody>
      </p:sp>
      <p:pic>
        <p:nvPicPr>
          <p:cNvPr id="7" name="图片 6">
            <a:extLst>
              <a:ext uri="{FF2B5EF4-FFF2-40B4-BE49-F238E27FC236}">
                <a16:creationId xmlns:a16="http://schemas.microsoft.com/office/drawing/2014/main" id="{D1FDCB02-1266-5761-AD4B-75D093995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822" y="2117035"/>
            <a:ext cx="5790648" cy="2991678"/>
          </a:xfrm>
          <a:prstGeom prst="rect">
            <a:avLst/>
          </a:prstGeom>
        </p:spPr>
      </p:pic>
    </p:spTree>
    <p:extLst>
      <p:ext uri="{BB962C8B-B14F-4D97-AF65-F5344CB8AC3E}">
        <p14:creationId xmlns:p14="http://schemas.microsoft.com/office/powerpoint/2010/main" val="11974317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ACF374EA-3B8C-14FE-4068-690C5B0A6185}"/>
              </a:ext>
            </a:extLst>
          </p:cNvPr>
          <p:cNvSpPr>
            <a:spLocks noGrp="1" noChangeArrowheads="1"/>
          </p:cNvSpPr>
          <p:nvPr>
            <p:ph type="title"/>
          </p:nvPr>
        </p:nvSpPr>
        <p:spPr>
          <a:xfrm>
            <a:off x="2625726" y="620713"/>
            <a:ext cx="6589713"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10.“</a:t>
            </a:r>
            <a:r>
              <a:rPr lang="zh-CN" altLang="en-US" sz="3200" dirty="0">
                <a:latin typeface="微软雅黑" panose="020B0503020204020204" pitchFamily="34" charset="-122"/>
                <a:ea typeface="微软雅黑" panose="020B0503020204020204" pitchFamily="34" charset="-122"/>
              </a:rPr>
              <a:t>持有待售负债”项目</a:t>
            </a:r>
          </a:p>
        </p:txBody>
      </p:sp>
      <p:sp>
        <p:nvSpPr>
          <p:cNvPr id="75779" name="Rectangle 3">
            <a:extLst>
              <a:ext uri="{FF2B5EF4-FFF2-40B4-BE49-F238E27FC236}">
                <a16:creationId xmlns:a16="http://schemas.microsoft.com/office/drawing/2014/main" id="{CB91FF9B-86EC-3F0E-B9AB-EC45A8EA5A72}"/>
              </a:ext>
            </a:extLst>
          </p:cNvPr>
          <p:cNvSpPr>
            <a:spLocks noGrp="1" noChangeArrowheads="1"/>
          </p:cNvSpPr>
          <p:nvPr>
            <p:ph idx="1"/>
          </p:nvPr>
        </p:nvSpPr>
        <p:spPr>
          <a:xfrm>
            <a:off x="2619375" y="1557338"/>
            <a:ext cx="7202488" cy="3778250"/>
          </a:xfrm>
        </p:spPr>
        <p:txBody>
          <a:bodyPr>
            <a:normAutofit/>
          </a:bodyPr>
          <a:lstStyle/>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反映资产负债表日处置组中与划分为持有待售资产直接相关的负债的期末账面价值</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C320968-95A7-D385-FBDD-B1BF2C15E89F}"/>
              </a:ext>
            </a:extLst>
          </p:cNvPr>
          <p:cNvSpPr>
            <a:spLocks noGrp="1" noChangeArrowheads="1"/>
          </p:cNvSpPr>
          <p:nvPr>
            <p:ph type="title"/>
          </p:nvPr>
        </p:nvSpPr>
        <p:spPr>
          <a:xfrm>
            <a:off x="2495551" y="620713"/>
            <a:ext cx="756126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1</a:t>
            </a:r>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“一年内到期的非流动负债”项目</a:t>
            </a:r>
          </a:p>
        </p:txBody>
      </p:sp>
      <p:sp>
        <p:nvSpPr>
          <p:cNvPr id="76803" name="Rectangle 4">
            <a:extLst>
              <a:ext uri="{FF2B5EF4-FFF2-40B4-BE49-F238E27FC236}">
                <a16:creationId xmlns:a16="http://schemas.microsoft.com/office/drawing/2014/main" id="{68BA02B0-3D3F-3A33-B41B-4B233E2AB3E1}"/>
              </a:ext>
            </a:extLst>
          </p:cNvPr>
          <p:cNvSpPr>
            <a:spLocks noGrp="1" noChangeArrowheads="1"/>
          </p:cNvSpPr>
          <p:nvPr>
            <p:ph idx="1"/>
          </p:nvPr>
        </p:nvSpPr>
        <p:spPr>
          <a:xfrm>
            <a:off x="2566989" y="1773238"/>
            <a:ext cx="7489825" cy="3778250"/>
          </a:xfrm>
        </p:spPr>
        <p:txBody>
          <a:bodyPr/>
          <a:lstStyle/>
          <a:p>
            <a:pPr algn="just" eaLnBrk="1" hangingPunct="1">
              <a:lnSpc>
                <a:spcPct val="150000"/>
              </a:lnSpc>
            </a:pPr>
            <a:r>
              <a:rPr lang="zh-CN" altLang="en-US" sz="2400">
                <a:latin typeface="微软雅黑" panose="020B0503020204020204" pitchFamily="34" charset="-122"/>
                <a:ea typeface="微软雅黑" panose="020B0503020204020204" pitchFamily="34" charset="-122"/>
              </a:rPr>
              <a:t>反映企业非流动负债中一年内到期的那部分债务。</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企业的长期借款、应付债券、长期应付款等非流动负债中，将于一年内到期的那部分已经转换为流动负债，因此应作为流动负债列示在资产负债表中。</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50" name="图片 1">
            <a:extLst>
              <a:ext uri="{FF2B5EF4-FFF2-40B4-BE49-F238E27FC236}">
                <a16:creationId xmlns:a16="http://schemas.microsoft.com/office/drawing/2014/main" id="{A7EB60C0-2CAB-D538-8F0D-91325C2AE6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2393391"/>
            <a:ext cx="91440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7B50CDCE-825C-9CA9-32F6-2BA61F36BE90}"/>
              </a:ext>
            </a:extLst>
          </p:cNvPr>
          <p:cNvCxnSpPr/>
          <p:nvPr/>
        </p:nvCxnSpPr>
        <p:spPr>
          <a:xfrm>
            <a:off x="1778000" y="2414588"/>
            <a:ext cx="86423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7DBF25-FAA3-CF3F-97D6-B48EC5995AE2}"/>
              </a:ext>
            </a:extLst>
          </p:cNvPr>
          <p:cNvCxnSpPr/>
          <p:nvPr/>
        </p:nvCxnSpPr>
        <p:spPr>
          <a:xfrm flipV="1">
            <a:off x="1778000" y="3206750"/>
            <a:ext cx="86423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B0E0518-3F64-CC9A-DEF8-6B65A2D70B75}"/>
              </a:ext>
            </a:extLst>
          </p:cNvPr>
          <p:cNvCxnSpPr/>
          <p:nvPr/>
        </p:nvCxnSpPr>
        <p:spPr>
          <a:xfrm>
            <a:off x="1778000" y="2414588"/>
            <a:ext cx="0" cy="7921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0736023-FE24-1CFD-D1A5-995A6EC64B4D}"/>
              </a:ext>
            </a:extLst>
          </p:cNvPr>
          <p:cNvCxnSpPr/>
          <p:nvPr/>
        </p:nvCxnSpPr>
        <p:spPr>
          <a:xfrm>
            <a:off x="10420350" y="2414588"/>
            <a:ext cx="0" cy="7921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云形标注 4">
            <a:extLst>
              <a:ext uri="{FF2B5EF4-FFF2-40B4-BE49-F238E27FC236}">
                <a16:creationId xmlns:a16="http://schemas.microsoft.com/office/drawing/2014/main" id="{9558ECA8-451D-C9BC-0D90-818CB32D1427}"/>
              </a:ext>
            </a:extLst>
          </p:cNvPr>
          <p:cNvSpPr/>
          <p:nvPr/>
        </p:nvSpPr>
        <p:spPr>
          <a:xfrm>
            <a:off x="3146426" y="847726"/>
            <a:ext cx="1871663" cy="1311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表首</a:t>
            </a:r>
          </a:p>
        </p:txBody>
      </p:sp>
      <p:sp>
        <p:nvSpPr>
          <p:cNvPr id="27656" name="Rectangle 3">
            <a:extLst>
              <a:ext uri="{FF2B5EF4-FFF2-40B4-BE49-F238E27FC236}">
                <a16:creationId xmlns:a16="http://schemas.microsoft.com/office/drawing/2014/main" id="{1D1114E1-619B-A548-8D2C-9A0C699B12DA}"/>
              </a:ext>
            </a:extLst>
          </p:cNvPr>
          <p:cNvSpPr>
            <a:spLocks noGrp="1" noChangeArrowheads="1"/>
          </p:cNvSpPr>
          <p:nvPr>
            <p:ph idx="1"/>
          </p:nvPr>
        </p:nvSpPr>
        <p:spPr>
          <a:xfrm>
            <a:off x="5087938" y="1052513"/>
            <a:ext cx="5332412" cy="1331912"/>
          </a:xfrm>
        </p:spPr>
        <p:txBody>
          <a:bodyPr/>
          <a:lstStyle/>
          <a:p>
            <a:pPr marL="0" indent="0">
              <a:buNone/>
            </a:pPr>
            <a:r>
              <a:rPr lang="zh-CN" altLang="en-US">
                <a:latin typeface="微软雅黑" panose="020B0503020204020204" pitchFamily="34" charset="-122"/>
                <a:ea typeface="微软雅黑" panose="020B0503020204020204" pitchFamily="34" charset="-122"/>
              </a:rPr>
              <a:t>报表名称、编制单位</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编制日期、金额单位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C320968-95A7-D385-FBDD-B1BF2C15E89F}"/>
              </a:ext>
            </a:extLst>
          </p:cNvPr>
          <p:cNvSpPr>
            <a:spLocks noGrp="1" noChangeArrowheads="1"/>
          </p:cNvSpPr>
          <p:nvPr>
            <p:ph type="title"/>
          </p:nvPr>
        </p:nvSpPr>
        <p:spPr>
          <a:xfrm>
            <a:off x="2495551" y="620713"/>
            <a:ext cx="7561263" cy="1281112"/>
          </a:xfrm>
        </p:spPr>
        <p:txBody>
          <a:bodyPr/>
          <a:lstStyle/>
          <a:p>
            <a:pPr eaLnBrk="1" hangingPunct="1"/>
            <a:r>
              <a:rPr lang="zh-CN" altLang="en-US" sz="3200" dirty="0">
                <a:latin typeface="微软雅黑" panose="020B0503020204020204" pitchFamily="34" charset="-122"/>
                <a:ea typeface="微软雅黑" panose="020B0503020204020204" pitchFamily="34" charset="-122"/>
              </a:rPr>
              <a:t>1</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“其他流动负债”项目</a:t>
            </a:r>
          </a:p>
        </p:txBody>
      </p:sp>
      <p:sp>
        <p:nvSpPr>
          <p:cNvPr id="76803" name="Rectangle 4">
            <a:extLst>
              <a:ext uri="{FF2B5EF4-FFF2-40B4-BE49-F238E27FC236}">
                <a16:creationId xmlns:a16="http://schemas.microsoft.com/office/drawing/2014/main" id="{68BA02B0-3D3F-3A33-B41B-4B233E2AB3E1}"/>
              </a:ext>
            </a:extLst>
          </p:cNvPr>
          <p:cNvSpPr>
            <a:spLocks noGrp="1" noChangeArrowheads="1"/>
          </p:cNvSpPr>
          <p:nvPr>
            <p:ph idx="1"/>
          </p:nvPr>
        </p:nvSpPr>
        <p:spPr>
          <a:xfrm>
            <a:off x="2566989" y="1773238"/>
            <a:ext cx="7489825" cy="3778250"/>
          </a:xfrm>
        </p:spPr>
        <p:txBody>
          <a:bodyPr/>
          <a:lstStyle/>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反映企业除以上流动负债以外的其他流动负债（或有负债）。</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42558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3CC1BAB-BB9B-8A5D-67CD-7AF2CDBE61C2}"/>
              </a:ext>
            </a:extLst>
          </p:cNvPr>
          <p:cNvSpPr>
            <a:spLocks noGrp="1" noChangeArrowheads="1"/>
          </p:cNvSpPr>
          <p:nvPr>
            <p:ph type="title"/>
          </p:nvPr>
        </p:nvSpPr>
        <p:spPr>
          <a:xfrm>
            <a:off x="3000376" y="2119313"/>
            <a:ext cx="6589713"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1.“长期借款”项目</a:t>
            </a:r>
          </a:p>
        </p:txBody>
      </p:sp>
      <p:sp>
        <p:nvSpPr>
          <p:cNvPr id="77827" name="Rectangle 4">
            <a:extLst>
              <a:ext uri="{FF2B5EF4-FFF2-40B4-BE49-F238E27FC236}">
                <a16:creationId xmlns:a16="http://schemas.microsoft.com/office/drawing/2014/main" id="{9D03E552-9FAA-33FB-50F0-A85FD46B8272}"/>
              </a:ext>
            </a:extLst>
          </p:cNvPr>
          <p:cNvSpPr>
            <a:spLocks noGrp="1" noChangeArrowheads="1"/>
          </p:cNvSpPr>
          <p:nvPr>
            <p:ph idx="1"/>
          </p:nvPr>
        </p:nvSpPr>
        <p:spPr>
          <a:xfrm>
            <a:off x="3008313" y="2924175"/>
            <a:ext cx="6591300" cy="3778250"/>
          </a:xfrm>
        </p:spPr>
        <p:txBody>
          <a:bodyPr/>
          <a:lstStyle/>
          <a:p>
            <a:pPr algn="just" eaLnBrk="1" hangingPunct="1">
              <a:lnSpc>
                <a:spcPct val="150000"/>
              </a:lnSpc>
            </a:pPr>
            <a:r>
              <a:rPr lang="zh-CN" altLang="zh-CN" sz="2400">
                <a:latin typeface="微软雅黑" panose="020B0503020204020204" pitchFamily="34" charset="-122"/>
                <a:ea typeface="微软雅黑" panose="020B0503020204020204" pitchFamily="34" charset="-122"/>
              </a:rPr>
              <a:t>反映企业向银行或其他金融机构以及其他单位借入尚未归还的一年期以上（不含一年）的借款</a:t>
            </a:r>
            <a:r>
              <a:rPr lang="zh-CN" altLang="zh-CN" sz="2400">
                <a:solidFill>
                  <a:srgbClr val="FF0000"/>
                </a:solidFill>
                <a:latin typeface="微软雅黑" panose="020B0503020204020204" pitchFamily="34" charset="-122"/>
                <a:ea typeface="微软雅黑" panose="020B0503020204020204" pitchFamily="34" charset="-122"/>
              </a:rPr>
              <a:t>本息</a:t>
            </a:r>
            <a:r>
              <a:rPr lang="zh-CN" altLang="en-US" sz="240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77828" name="Rectangle 2">
            <a:extLst>
              <a:ext uri="{FF2B5EF4-FFF2-40B4-BE49-F238E27FC236}">
                <a16:creationId xmlns:a16="http://schemas.microsoft.com/office/drawing/2014/main" id="{D204EE08-5E5D-6026-3711-A83800A228AC}"/>
              </a:ext>
            </a:extLst>
          </p:cNvPr>
          <p:cNvSpPr txBox="1">
            <a:spLocks noChangeArrowheads="1"/>
          </p:cNvSpPr>
          <p:nvPr/>
        </p:nvSpPr>
        <p:spPr bwMode="auto">
          <a:xfrm>
            <a:off x="2711451" y="838201"/>
            <a:ext cx="6589713"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3200">
                <a:solidFill>
                  <a:schemeClr val="tx1"/>
                </a:solidFill>
                <a:latin typeface="微软雅黑" panose="020B0503020204020204" pitchFamily="34" charset="-122"/>
                <a:ea typeface="微软雅黑" panose="020B0503020204020204" pitchFamily="34" charset="-122"/>
              </a:rPr>
              <a:t>（二）非流动负债</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ECD30CAD-26FD-F1AA-EE37-08693BB6F87B}"/>
              </a:ext>
            </a:extLst>
          </p:cNvPr>
          <p:cNvSpPr>
            <a:spLocks noGrp="1" noChangeArrowheads="1"/>
          </p:cNvSpPr>
          <p:nvPr>
            <p:ph idx="1"/>
          </p:nvPr>
        </p:nvSpPr>
        <p:spPr>
          <a:xfrm>
            <a:off x="1703389" y="188914"/>
            <a:ext cx="8785225" cy="4535487"/>
          </a:xfrm>
        </p:spPr>
        <p:txBody>
          <a:bodyPr/>
          <a:lstStyle/>
          <a:p>
            <a:pPr marL="0">
              <a:buNone/>
            </a:pPr>
            <a:r>
              <a:rPr lang="zh-CN" altLang="en-US">
                <a:latin typeface="微软雅黑" panose="020B0503020204020204" pitchFamily="34" charset="-122"/>
                <a:ea typeface="微软雅黑" panose="020B0503020204020204" pitchFamily="34" charset="-122"/>
              </a:rPr>
              <a:t>长期借款到期一次还本付息时，该账户可核算借款本息。</a:t>
            </a:r>
            <a:endParaRPr lang="en-US" altLang="zh-CN" dirty="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取得借款：</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借：银行存款</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贷：长期借款</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本金</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确认利息：</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借：财务费用</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管理费用</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在建工程</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贷：应付利息（分期付息）</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长期借款</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应计利息（到期一次还本付息）</a:t>
            </a:r>
            <a:endParaRPr lang="en-US" altLang="zh-CN" sz="2400" dirty="0">
              <a:solidFill>
                <a:srgbClr val="FF0000"/>
              </a:solidFill>
              <a:latin typeface="微软雅黑" panose="020B0503020204020204" pitchFamily="34" charset="-122"/>
              <a:ea typeface="微软雅黑" panose="020B0503020204020204" pitchFamily="34" charset="-122"/>
            </a:endParaRPr>
          </a:p>
        </p:txBody>
      </p:sp>
      <p:pic>
        <p:nvPicPr>
          <p:cNvPr id="78851" name="图片 1">
            <a:extLst>
              <a:ext uri="{FF2B5EF4-FFF2-40B4-BE49-F238E27FC236}">
                <a16:creationId xmlns:a16="http://schemas.microsoft.com/office/drawing/2014/main" id="{DD85D2E2-19C3-78CA-E1FA-25D725EA46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4149726"/>
            <a:ext cx="748506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F9F8D41-F9DA-76FD-9BEF-89D82A8B9F30}"/>
              </a:ext>
            </a:extLst>
          </p:cNvPr>
          <p:cNvSpPr>
            <a:spLocks noGrp="1" noChangeArrowheads="1"/>
          </p:cNvSpPr>
          <p:nvPr>
            <p:ph type="title"/>
          </p:nvPr>
        </p:nvSpPr>
        <p:spPr>
          <a:xfrm>
            <a:off x="2606675" y="620713"/>
            <a:ext cx="7772400" cy="685800"/>
          </a:xfrm>
        </p:spPr>
        <p:txBody>
          <a:bodyPr/>
          <a:lstStyle/>
          <a:p>
            <a:pPr eaLnBrk="1" hangingPunct="1"/>
            <a:r>
              <a:rPr lang="zh-CN" altLang="en-US" sz="3200">
                <a:latin typeface="微软雅黑" panose="020B0503020204020204" pitchFamily="34" charset="-122"/>
                <a:ea typeface="微软雅黑" panose="020B0503020204020204" pitchFamily="34" charset="-122"/>
              </a:rPr>
              <a:t>2.“应付债券”项目</a:t>
            </a:r>
          </a:p>
        </p:txBody>
      </p:sp>
      <p:sp>
        <p:nvSpPr>
          <p:cNvPr id="79875" name="Rectangle 3">
            <a:extLst>
              <a:ext uri="{FF2B5EF4-FFF2-40B4-BE49-F238E27FC236}">
                <a16:creationId xmlns:a16="http://schemas.microsoft.com/office/drawing/2014/main" id="{0B492BBD-BCBD-8024-1240-4B95B4404BCD}"/>
              </a:ext>
            </a:extLst>
          </p:cNvPr>
          <p:cNvSpPr>
            <a:spLocks noGrp="1" noChangeArrowheads="1"/>
          </p:cNvSpPr>
          <p:nvPr>
            <p:ph idx="1"/>
          </p:nvPr>
        </p:nvSpPr>
        <p:spPr>
          <a:xfrm>
            <a:off x="2606675" y="1628775"/>
            <a:ext cx="7666038" cy="4648200"/>
          </a:xfrm>
        </p:spPr>
        <p:txBody>
          <a:bodyPr/>
          <a:lstStyle/>
          <a:p>
            <a:r>
              <a:rPr lang="zh-CN" altLang="zh-CN">
                <a:latin typeface="微软雅黑" panose="020B0503020204020204" pitchFamily="34" charset="-122"/>
                <a:ea typeface="微软雅黑" panose="020B0503020204020204" pitchFamily="34" charset="-122"/>
              </a:rPr>
              <a:t>反映企业发行的尚未归还的各种长期债券的本息。</a:t>
            </a:r>
          </a:p>
        </p:txBody>
      </p:sp>
      <p:sp>
        <p:nvSpPr>
          <p:cNvPr id="79876" name="Rectangle 2">
            <a:extLst>
              <a:ext uri="{FF2B5EF4-FFF2-40B4-BE49-F238E27FC236}">
                <a16:creationId xmlns:a16="http://schemas.microsoft.com/office/drawing/2014/main" id="{E36E9AE2-7248-E0A2-3249-3BAE6D160DBB}"/>
              </a:ext>
            </a:extLst>
          </p:cNvPr>
          <p:cNvSpPr txBox="1">
            <a:spLocks noChangeArrowheads="1"/>
          </p:cNvSpPr>
          <p:nvPr/>
        </p:nvSpPr>
        <p:spPr bwMode="auto">
          <a:xfrm>
            <a:off x="2606676" y="3141663"/>
            <a:ext cx="658971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3200">
                <a:solidFill>
                  <a:schemeClr val="tx1"/>
                </a:solidFill>
                <a:latin typeface="微软雅黑" panose="020B0503020204020204" pitchFamily="34" charset="-122"/>
                <a:ea typeface="微软雅黑" panose="020B0503020204020204" pitchFamily="34" charset="-122"/>
              </a:rPr>
              <a:t>3.“长期应付款”项目</a:t>
            </a:r>
          </a:p>
        </p:txBody>
      </p:sp>
      <p:sp>
        <p:nvSpPr>
          <p:cNvPr id="79877" name="Rectangle 3">
            <a:extLst>
              <a:ext uri="{FF2B5EF4-FFF2-40B4-BE49-F238E27FC236}">
                <a16:creationId xmlns:a16="http://schemas.microsoft.com/office/drawing/2014/main" id="{2EC68A34-A2A7-046C-31B5-ECAD7E0EA59D}"/>
              </a:ext>
            </a:extLst>
          </p:cNvPr>
          <p:cNvSpPr txBox="1">
            <a:spLocks noChangeArrowheads="1"/>
          </p:cNvSpPr>
          <p:nvPr/>
        </p:nvSpPr>
        <p:spPr bwMode="auto">
          <a:xfrm>
            <a:off x="2617789" y="4194175"/>
            <a:ext cx="7666037"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r>
              <a:rPr lang="zh-CN" altLang="en-US" sz="2800">
                <a:latin typeface="微软雅黑" panose="020B0503020204020204" pitchFamily="34" charset="-122"/>
                <a:ea typeface="微软雅黑" panose="020B0503020204020204" pitchFamily="34" charset="-122"/>
              </a:rPr>
              <a:t>反映企业除长期借款和应付债券以外的其他各种长期应付款，包括采用补偿贸易方式下引进国外设备价款和应付融资租入固定资产的租赁费等。</a:t>
            </a:r>
            <a:endParaRPr lang="zh-CN" altLang="zh-CN" sz="2800">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E12B60A-6EB1-4F32-F6D7-993001FDCE66}"/>
              </a:ext>
            </a:extLst>
          </p:cNvPr>
          <p:cNvSpPr>
            <a:spLocks noGrp="1"/>
          </p:cNvSpPr>
          <p:nvPr>
            <p:ph type="title"/>
          </p:nvPr>
        </p:nvSpPr>
        <p:spPr/>
        <p:txBody>
          <a:bodyPr/>
          <a:lstStyle/>
          <a:p>
            <a:r>
              <a:rPr lang="zh-CN" altLang="en-US" sz="4400" dirty="0">
                <a:solidFill>
                  <a:schemeClr val="tx1"/>
                </a:solidFill>
                <a:latin typeface="微软雅黑" panose="020B0503020204020204" pitchFamily="34" charset="-122"/>
                <a:ea typeface="微软雅黑" panose="020B0503020204020204" pitchFamily="34" charset="-122"/>
              </a:rPr>
              <a:t>3.“长期应付款”项目</a:t>
            </a:r>
            <a:br>
              <a:rPr lang="zh-CN" altLang="en-US" sz="4400" dirty="0">
                <a:solidFill>
                  <a:schemeClr val="tx1"/>
                </a:solidFill>
                <a:latin typeface="微软雅黑" panose="020B0503020204020204" pitchFamily="34" charset="-122"/>
                <a:ea typeface="微软雅黑" panose="020B0503020204020204" pitchFamily="34" charset="-122"/>
              </a:rPr>
            </a:br>
            <a:endParaRPr lang="zh-CN" altLang="en-US" dirty="0"/>
          </a:p>
        </p:txBody>
      </p:sp>
      <p:sp>
        <p:nvSpPr>
          <p:cNvPr id="5" name="文本框 4">
            <a:extLst>
              <a:ext uri="{FF2B5EF4-FFF2-40B4-BE49-F238E27FC236}">
                <a16:creationId xmlns:a16="http://schemas.microsoft.com/office/drawing/2014/main" id="{26140AEF-41A2-F73B-E856-C827BE712CAA}"/>
              </a:ext>
            </a:extLst>
          </p:cNvPr>
          <p:cNvSpPr txBox="1"/>
          <p:nvPr/>
        </p:nvSpPr>
        <p:spPr>
          <a:xfrm>
            <a:off x="838200" y="1244196"/>
            <a:ext cx="9829800" cy="4093428"/>
          </a:xfrm>
          <a:prstGeom prst="rect">
            <a:avLst/>
          </a:prstGeom>
          <a:noFill/>
        </p:spPr>
        <p:txBody>
          <a:bodyPr wrap="square">
            <a:spAutoFit/>
          </a:bodyPr>
          <a:lstStyle/>
          <a:p>
            <a:r>
              <a:rPr lang="zh-CN" altLang="en-US" sz="2000" dirty="0"/>
              <a:t>例</a:t>
            </a:r>
            <a:r>
              <a:rPr lang="en-US" altLang="zh-CN" sz="2000" dirty="0"/>
              <a:t>5-15</a:t>
            </a:r>
            <a:r>
              <a:rPr lang="zh-CN" altLang="en-US" sz="2000" dirty="0"/>
              <a:t>：甲公司</a:t>
            </a:r>
            <a:r>
              <a:rPr lang="en-US" altLang="zh-CN" sz="2000" dirty="0"/>
              <a:t>2020</a:t>
            </a:r>
            <a:r>
              <a:rPr lang="zh-CN" altLang="en-US" sz="2000" dirty="0"/>
              <a:t>年</a:t>
            </a:r>
            <a:r>
              <a:rPr lang="en-US" altLang="zh-CN" sz="2000" dirty="0"/>
              <a:t>1</a:t>
            </a:r>
            <a:r>
              <a:rPr lang="zh-CN" altLang="en-US" sz="2000" dirty="0"/>
              <a:t>月</a:t>
            </a:r>
            <a:r>
              <a:rPr lang="en-US" altLang="zh-CN" sz="2000" dirty="0"/>
              <a:t>1</a:t>
            </a:r>
            <a:r>
              <a:rPr lang="zh-CN" altLang="en-US" sz="2000" dirty="0"/>
              <a:t>日，采用分期付款方式从乙公司购入一台不需安装的大型机械设备。其购货合同中约定，合同总价款为</a:t>
            </a:r>
            <a:r>
              <a:rPr lang="en-US" altLang="zh-CN" sz="2000" dirty="0"/>
              <a:t>3,600</a:t>
            </a:r>
            <a:r>
              <a:rPr lang="zh-CN" altLang="en-US" sz="2000" dirty="0"/>
              <a:t>万，分</a:t>
            </a:r>
            <a:r>
              <a:rPr lang="en-US" altLang="zh-CN" sz="2000" dirty="0"/>
              <a:t>3</a:t>
            </a:r>
            <a:r>
              <a:rPr lang="zh-CN" altLang="en-US" sz="2000" dirty="0"/>
              <a:t>年平均支付，第</a:t>
            </a:r>
            <a:r>
              <a:rPr lang="en-US" altLang="zh-CN" sz="2000" dirty="0"/>
              <a:t>1</a:t>
            </a:r>
            <a:r>
              <a:rPr lang="zh-CN" altLang="en-US" sz="2000" dirty="0"/>
              <a:t>期款项</a:t>
            </a:r>
            <a:r>
              <a:rPr lang="en-US" altLang="zh-CN" sz="2000" dirty="0"/>
              <a:t>900</a:t>
            </a:r>
            <a:r>
              <a:rPr lang="zh-CN" altLang="en-US" sz="2000" dirty="0"/>
              <a:t>万，于</a:t>
            </a:r>
            <a:r>
              <a:rPr lang="en-US" altLang="zh-CN" sz="2000" dirty="0"/>
              <a:t>2020</a:t>
            </a:r>
            <a:r>
              <a:rPr lang="zh-CN" altLang="en-US" sz="2000" dirty="0"/>
              <a:t>年</a:t>
            </a:r>
            <a:r>
              <a:rPr lang="en-US" altLang="zh-CN" sz="2000" dirty="0"/>
              <a:t>1</a:t>
            </a:r>
            <a:r>
              <a:rPr lang="zh-CN" altLang="en-US" sz="2000" dirty="0"/>
              <a:t>月</a:t>
            </a:r>
            <a:r>
              <a:rPr lang="en-US" altLang="zh-CN" sz="2000" dirty="0"/>
              <a:t>1</a:t>
            </a:r>
            <a:r>
              <a:rPr lang="zh-CN" altLang="en-US" sz="2000" dirty="0"/>
              <a:t>日以银行存款支付，其余款项在未来三年内平均支付每年的付款期为当年的</a:t>
            </a:r>
            <a:r>
              <a:rPr lang="en-US" altLang="zh-CN" sz="2000" dirty="0"/>
              <a:t>12</a:t>
            </a:r>
            <a:r>
              <a:rPr lang="zh-CN" altLang="en-US" sz="2000" dirty="0"/>
              <a:t>月</a:t>
            </a:r>
            <a:r>
              <a:rPr lang="en-US" altLang="zh-CN" sz="2000" dirty="0"/>
              <a:t>31</a:t>
            </a:r>
            <a:r>
              <a:rPr lang="zh-CN" altLang="en-US" sz="2000" dirty="0"/>
              <a:t>日，见效情况下，该机械的价款为</a:t>
            </a:r>
            <a:r>
              <a:rPr lang="en-US" altLang="zh-CN" sz="2000" dirty="0"/>
              <a:t>3,000</a:t>
            </a:r>
            <a:r>
              <a:rPr lang="zh-CN" altLang="en-US" sz="2000" dirty="0"/>
              <a:t>万元。假定折现率为</a:t>
            </a:r>
            <a:r>
              <a:rPr lang="en-US" altLang="zh-CN" sz="2000" dirty="0"/>
              <a:t>10%</a:t>
            </a:r>
            <a:r>
              <a:rPr lang="zh-CN" altLang="en-US" sz="2000" dirty="0"/>
              <a:t>，不考虑增值税的影响。计算甲公司</a:t>
            </a:r>
            <a:r>
              <a:rPr lang="en-US" altLang="zh-CN" sz="2000" dirty="0"/>
              <a:t>2020</a:t>
            </a:r>
            <a:r>
              <a:rPr lang="zh-CN" altLang="en-US" sz="2000" dirty="0"/>
              <a:t>年</a:t>
            </a:r>
            <a:r>
              <a:rPr lang="en-US" altLang="zh-CN" sz="2000" dirty="0"/>
              <a:t>12</a:t>
            </a:r>
            <a:r>
              <a:rPr lang="zh-CN" altLang="en-US" sz="2000" dirty="0"/>
              <a:t>月</a:t>
            </a:r>
            <a:r>
              <a:rPr lang="en-US" altLang="zh-CN" sz="2000" dirty="0"/>
              <a:t>31</a:t>
            </a:r>
            <a:r>
              <a:rPr lang="zh-CN" altLang="en-US" sz="2000" dirty="0"/>
              <a:t>日“长期应付款”项目列报金额。</a:t>
            </a:r>
          </a:p>
          <a:p>
            <a:r>
              <a:rPr lang="en-US" altLang="zh-CN" sz="2000" dirty="0"/>
              <a:t>【</a:t>
            </a:r>
            <a:r>
              <a:rPr lang="zh-CN" altLang="en-US" sz="2000" dirty="0"/>
              <a:t>解析</a:t>
            </a:r>
            <a:r>
              <a:rPr lang="en-US" altLang="zh-CN" sz="2000" dirty="0"/>
              <a:t>】</a:t>
            </a:r>
            <a:r>
              <a:rPr lang="zh-CN" altLang="en-US" sz="2000" dirty="0"/>
              <a:t>甲公司公司会计处理如下： </a:t>
            </a:r>
            <a:r>
              <a:rPr lang="en-US" altLang="zh-CN" sz="2000" dirty="0"/>
              <a:t>2019</a:t>
            </a:r>
            <a:r>
              <a:rPr lang="zh-CN" altLang="en-US" sz="2000" dirty="0"/>
              <a:t>年</a:t>
            </a:r>
            <a:r>
              <a:rPr lang="en-US" altLang="zh-CN" sz="2000" dirty="0"/>
              <a:t>1</a:t>
            </a:r>
            <a:r>
              <a:rPr lang="zh-CN" altLang="en-US" sz="2000" dirty="0"/>
              <a:t>月</a:t>
            </a:r>
            <a:r>
              <a:rPr lang="en-US" altLang="zh-CN" sz="2000" dirty="0"/>
              <a:t>1</a:t>
            </a:r>
            <a:r>
              <a:rPr lang="zh-CN" altLang="en-US" sz="2000" dirty="0"/>
              <a:t>日</a:t>
            </a:r>
          </a:p>
          <a:p>
            <a:r>
              <a:rPr lang="zh-CN" altLang="en-US" sz="2000" dirty="0"/>
              <a:t>借：固定资产 	            </a:t>
            </a:r>
            <a:r>
              <a:rPr lang="en-US" altLang="zh-CN" sz="2000" dirty="0"/>
              <a:t>3000</a:t>
            </a:r>
          </a:p>
          <a:p>
            <a:r>
              <a:rPr lang="zh-CN" altLang="en-US" sz="2000" dirty="0"/>
              <a:t>       未确认融资费用	</a:t>
            </a:r>
            <a:r>
              <a:rPr lang="en-US" altLang="zh-CN" sz="2000" dirty="0"/>
              <a:t>600</a:t>
            </a:r>
          </a:p>
          <a:p>
            <a:r>
              <a:rPr lang="zh-CN" altLang="en-US" sz="2000" dirty="0"/>
              <a:t>  贷：长期应付款 	   </a:t>
            </a:r>
            <a:r>
              <a:rPr lang="en-US" altLang="zh-CN" sz="2000" dirty="0"/>
              <a:t>3600</a:t>
            </a:r>
          </a:p>
          <a:p>
            <a:endParaRPr lang="en-US" altLang="zh-CN" sz="2000" dirty="0"/>
          </a:p>
          <a:p>
            <a:r>
              <a:rPr lang="zh-CN" altLang="en-US" sz="2000" dirty="0"/>
              <a:t>借：长期应付款	 </a:t>
            </a:r>
            <a:r>
              <a:rPr lang="en-US" altLang="zh-CN" sz="2000" dirty="0"/>
              <a:t>900</a:t>
            </a:r>
          </a:p>
          <a:p>
            <a:r>
              <a:rPr lang="zh-CN" altLang="en-US" sz="2000" dirty="0"/>
              <a:t>   贷：银行存款	   </a:t>
            </a:r>
            <a:r>
              <a:rPr lang="en-US" altLang="zh-CN" sz="2000" dirty="0"/>
              <a:t>900</a:t>
            </a:r>
          </a:p>
          <a:p>
            <a:endParaRPr lang="zh-CN" altLang="en-US" sz="2000" dirty="0"/>
          </a:p>
        </p:txBody>
      </p:sp>
    </p:spTree>
    <p:extLst>
      <p:ext uri="{BB962C8B-B14F-4D97-AF65-F5344CB8AC3E}">
        <p14:creationId xmlns:p14="http://schemas.microsoft.com/office/powerpoint/2010/main" val="3463221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E12B60A-6EB1-4F32-F6D7-993001FDCE66}"/>
              </a:ext>
            </a:extLst>
          </p:cNvPr>
          <p:cNvSpPr>
            <a:spLocks noGrp="1"/>
          </p:cNvSpPr>
          <p:nvPr>
            <p:ph type="title"/>
          </p:nvPr>
        </p:nvSpPr>
        <p:spPr/>
        <p:txBody>
          <a:bodyPr/>
          <a:lstStyle/>
          <a:p>
            <a:r>
              <a:rPr lang="zh-CN" altLang="en-US" sz="4400" dirty="0">
                <a:solidFill>
                  <a:schemeClr val="tx1"/>
                </a:solidFill>
                <a:latin typeface="微软雅黑" panose="020B0503020204020204" pitchFamily="34" charset="-122"/>
                <a:ea typeface="微软雅黑" panose="020B0503020204020204" pitchFamily="34" charset="-122"/>
              </a:rPr>
              <a:t>3.“长期应付款”项目</a:t>
            </a:r>
            <a:br>
              <a:rPr lang="zh-CN" altLang="en-US" sz="4400" dirty="0">
                <a:solidFill>
                  <a:schemeClr val="tx1"/>
                </a:solidFill>
                <a:latin typeface="微软雅黑" panose="020B0503020204020204" pitchFamily="34" charset="-122"/>
                <a:ea typeface="微软雅黑" panose="020B0503020204020204" pitchFamily="34" charset="-122"/>
              </a:rPr>
            </a:br>
            <a:endParaRPr lang="zh-CN" altLang="en-US" dirty="0"/>
          </a:p>
        </p:txBody>
      </p:sp>
      <p:sp>
        <p:nvSpPr>
          <p:cNvPr id="5" name="文本框 4">
            <a:extLst>
              <a:ext uri="{FF2B5EF4-FFF2-40B4-BE49-F238E27FC236}">
                <a16:creationId xmlns:a16="http://schemas.microsoft.com/office/drawing/2014/main" id="{26140AEF-41A2-F73B-E856-C827BE712CAA}"/>
              </a:ext>
            </a:extLst>
          </p:cNvPr>
          <p:cNvSpPr txBox="1"/>
          <p:nvPr/>
        </p:nvSpPr>
        <p:spPr>
          <a:xfrm>
            <a:off x="616226" y="1582340"/>
            <a:ext cx="9829800" cy="4247317"/>
          </a:xfrm>
          <a:prstGeom prst="rect">
            <a:avLst/>
          </a:prstGeom>
          <a:noFill/>
        </p:spPr>
        <p:txBody>
          <a:bodyPr wrap="square">
            <a:spAutoFit/>
          </a:bodyPr>
          <a:lstStyle/>
          <a:p>
            <a:r>
              <a:rPr lang="en-US" altLang="zh-CN" dirty="0"/>
              <a:t>【</a:t>
            </a:r>
            <a:r>
              <a:rPr lang="zh-CN" altLang="en-US" dirty="0"/>
              <a:t>提示</a:t>
            </a:r>
            <a:r>
              <a:rPr lang="en-US" altLang="zh-CN" dirty="0"/>
              <a:t>】 2020</a:t>
            </a:r>
            <a:r>
              <a:rPr lang="zh-CN" altLang="en-US" dirty="0"/>
              <a:t>年</a:t>
            </a:r>
            <a:r>
              <a:rPr lang="en-US" altLang="zh-CN" dirty="0"/>
              <a:t>1</a:t>
            </a:r>
            <a:r>
              <a:rPr lang="zh-CN" altLang="en-US" dirty="0"/>
              <a:t>月</a:t>
            </a:r>
            <a:r>
              <a:rPr lang="en-US" altLang="zh-CN" dirty="0"/>
              <a:t>1</a:t>
            </a:r>
            <a:r>
              <a:rPr lang="zh-CN" altLang="en-US" dirty="0"/>
              <a:t>日长期应付款账面余额 </a:t>
            </a:r>
            <a:r>
              <a:rPr lang="en-US" altLang="zh-CN" dirty="0"/>
              <a:t>=3600-900=2700</a:t>
            </a:r>
            <a:r>
              <a:rPr lang="zh-CN" altLang="en-US" dirty="0"/>
              <a:t>（万元）</a:t>
            </a:r>
            <a:endParaRPr lang="en-US" altLang="zh-CN" dirty="0"/>
          </a:p>
          <a:p>
            <a:r>
              <a:rPr lang="en-US" altLang="zh-CN" dirty="0"/>
              <a:t>               2019</a:t>
            </a:r>
            <a:r>
              <a:rPr lang="zh-CN" altLang="en-US" dirty="0"/>
              <a:t>年</a:t>
            </a:r>
            <a:r>
              <a:rPr lang="en-US" altLang="zh-CN" dirty="0"/>
              <a:t>12</a:t>
            </a:r>
            <a:r>
              <a:rPr lang="zh-CN" altLang="en-US" dirty="0"/>
              <a:t>月</a:t>
            </a:r>
            <a:r>
              <a:rPr lang="en-US" altLang="zh-CN" dirty="0"/>
              <a:t>31</a:t>
            </a:r>
            <a:r>
              <a:rPr lang="zh-CN" altLang="en-US" dirty="0"/>
              <a:t>日本期未确认融资费用摊销金额</a:t>
            </a:r>
            <a:r>
              <a:rPr lang="en-US" altLang="zh-CN" dirty="0"/>
              <a:t>=</a:t>
            </a:r>
            <a:r>
              <a:rPr lang="zh-CN" altLang="en-US" dirty="0"/>
              <a:t>（不含税长期应付款期初余额</a:t>
            </a:r>
            <a:r>
              <a:rPr lang="en-US" altLang="zh-CN" dirty="0"/>
              <a:t>--</a:t>
            </a:r>
            <a:r>
              <a:rPr lang="zh-CN" altLang="en-US" dirty="0"/>
              <a:t>未确认融资费用期初余额）</a:t>
            </a:r>
            <a:r>
              <a:rPr lang="en-US" altLang="zh-CN" dirty="0"/>
              <a:t>×</a:t>
            </a:r>
            <a:r>
              <a:rPr lang="zh-CN" altLang="en-US" dirty="0"/>
              <a:t>折现率</a:t>
            </a:r>
            <a:r>
              <a:rPr lang="en-US" altLang="zh-CN" dirty="0"/>
              <a:t>=</a:t>
            </a:r>
            <a:r>
              <a:rPr lang="zh-CN" altLang="en-US" dirty="0"/>
              <a:t>（</a:t>
            </a:r>
            <a:r>
              <a:rPr lang="en-US" altLang="zh-CN" dirty="0"/>
              <a:t>2700</a:t>
            </a:r>
            <a:r>
              <a:rPr lang="zh-CN" altLang="en-US" dirty="0"/>
              <a:t>－</a:t>
            </a:r>
            <a:r>
              <a:rPr lang="en-US" altLang="zh-CN" dirty="0"/>
              <a:t>600</a:t>
            </a:r>
            <a:r>
              <a:rPr lang="zh-CN" altLang="en-US" dirty="0"/>
              <a:t>）</a:t>
            </a:r>
            <a:r>
              <a:rPr lang="en-US" altLang="zh-CN" dirty="0"/>
              <a:t>×10%=210</a:t>
            </a:r>
            <a:r>
              <a:rPr lang="zh-CN" altLang="en-US" dirty="0"/>
              <a:t>（万元）</a:t>
            </a:r>
            <a:endParaRPr lang="en-US" altLang="zh-CN" dirty="0"/>
          </a:p>
          <a:p>
            <a:endParaRPr lang="zh-CN" altLang="en-US" dirty="0"/>
          </a:p>
          <a:p>
            <a:r>
              <a:rPr lang="zh-CN" altLang="en-US" dirty="0"/>
              <a:t>借：财务费用	 </a:t>
            </a:r>
            <a:r>
              <a:rPr lang="en-US" altLang="zh-CN" dirty="0"/>
              <a:t>210</a:t>
            </a:r>
          </a:p>
          <a:p>
            <a:r>
              <a:rPr lang="zh-CN" altLang="en-US" dirty="0"/>
              <a:t>    贷：未确认融资费用	</a:t>
            </a:r>
            <a:r>
              <a:rPr lang="en-US" altLang="zh-CN" dirty="0"/>
              <a:t>210</a:t>
            </a:r>
          </a:p>
          <a:p>
            <a:r>
              <a:rPr lang="zh-CN" altLang="en-US" dirty="0"/>
              <a:t>借：长期应付款	 </a:t>
            </a:r>
            <a:r>
              <a:rPr lang="en-US" altLang="zh-CN" dirty="0"/>
              <a:t>900</a:t>
            </a:r>
          </a:p>
          <a:p>
            <a:r>
              <a:rPr lang="zh-CN" altLang="en-US" dirty="0"/>
              <a:t>    贷：银行存款	   </a:t>
            </a:r>
            <a:r>
              <a:rPr lang="en-US" altLang="zh-CN" dirty="0"/>
              <a:t>900</a:t>
            </a:r>
          </a:p>
          <a:p>
            <a:r>
              <a:rPr lang="en-US" altLang="zh-CN" dirty="0"/>
              <a:t>2020</a:t>
            </a:r>
            <a:r>
              <a:rPr lang="zh-CN" altLang="en-US" dirty="0"/>
              <a:t>年</a:t>
            </a:r>
            <a:r>
              <a:rPr lang="en-US" altLang="zh-CN" dirty="0"/>
              <a:t>12</a:t>
            </a:r>
            <a:r>
              <a:rPr lang="zh-CN" altLang="en-US" dirty="0"/>
              <a:t>月</a:t>
            </a:r>
            <a:r>
              <a:rPr lang="en-US" altLang="zh-CN" dirty="0"/>
              <a:t>31</a:t>
            </a:r>
            <a:r>
              <a:rPr lang="zh-CN" altLang="en-US" dirty="0"/>
              <a:t>日长期应付款账面价值</a:t>
            </a:r>
          </a:p>
          <a:p>
            <a:r>
              <a:rPr lang="en-US" altLang="zh-CN" dirty="0"/>
              <a:t>=</a:t>
            </a:r>
            <a:r>
              <a:rPr lang="zh-CN" altLang="en-US" dirty="0"/>
              <a:t>（</a:t>
            </a:r>
            <a:r>
              <a:rPr lang="en-US" altLang="zh-CN" dirty="0"/>
              <a:t>3600</a:t>
            </a:r>
            <a:r>
              <a:rPr lang="zh-CN" altLang="en-US" dirty="0"/>
              <a:t>－</a:t>
            </a:r>
            <a:r>
              <a:rPr lang="en-US" altLang="zh-CN" dirty="0"/>
              <a:t>900</a:t>
            </a:r>
            <a:r>
              <a:rPr lang="zh-CN" altLang="en-US" dirty="0"/>
              <a:t>－</a:t>
            </a:r>
            <a:r>
              <a:rPr lang="en-US" altLang="zh-CN" dirty="0"/>
              <a:t>900</a:t>
            </a:r>
            <a:r>
              <a:rPr lang="zh-CN" altLang="en-US" dirty="0"/>
              <a:t>）－（</a:t>
            </a:r>
            <a:r>
              <a:rPr lang="en-US" altLang="zh-CN" dirty="0"/>
              <a:t>600</a:t>
            </a:r>
            <a:r>
              <a:rPr lang="zh-CN" altLang="en-US" dirty="0"/>
              <a:t>－</a:t>
            </a:r>
            <a:r>
              <a:rPr lang="en-US" altLang="zh-CN" dirty="0"/>
              <a:t>210</a:t>
            </a:r>
            <a:r>
              <a:rPr lang="zh-CN" altLang="en-US" dirty="0"/>
              <a:t>）</a:t>
            </a:r>
            <a:r>
              <a:rPr lang="en-US" altLang="zh-CN" dirty="0"/>
              <a:t>=1410</a:t>
            </a:r>
            <a:r>
              <a:rPr lang="zh-CN" altLang="en-US" dirty="0"/>
              <a:t>（万元）</a:t>
            </a:r>
            <a:endParaRPr lang="en-US" altLang="zh-CN" dirty="0"/>
          </a:p>
          <a:p>
            <a:endParaRPr lang="zh-CN" altLang="en-US" dirty="0"/>
          </a:p>
          <a:p>
            <a:r>
              <a:rPr lang="en-US" altLang="zh-CN" dirty="0"/>
              <a:t>2020</a:t>
            </a:r>
            <a:r>
              <a:rPr lang="zh-CN" altLang="en-US" dirty="0"/>
              <a:t>年</a:t>
            </a:r>
            <a:r>
              <a:rPr lang="en-US" altLang="zh-CN" dirty="0"/>
              <a:t>12</a:t>
            </a:r>
            <a:r>
              <a:rPr lang="zh-CN" altLang="en-US" dirty="0"/>
              <a:t>月</a:t>
            </a:r>
            <a:r>
              <a:rPr lang="en-US" altLang="zh-CN" dirty="0"/>
              <a:t>31</a:t>
            </a:r>
            <a:r>
              <a:rPr lang="zh-CN" altLang="en-US" dirty="0"/>
              <a:t>日资产负债表“长期应付款”项目列报金额</a:t>
            </a:r>
            <a:r>
              <a:rPr lang="en-US" altLang="zh-CN" dirty="0"/>
              <a:t>=“</a:t>
            </a:r>
            <a:r>
              <a:rPr lang="zh-CN" altLang="en-US" dirty="0"/>
              <a:t>长期应付款账面价值”减“一年内到期的非流动负债”</a:t>
            </a:r>
          </a:p>
          <a:p>
            <a:r>
              <a:rPr lang="zh-CN" altLang="en-US" dirty="0"/>
              <a:t>“一年内到期的非流动负债”项目列报金额</a:t>
            </a:r>
            <a:r>
              <a:rPr lang="en-US" altLang="zh-CN" dirty="0"/>
              <a:t>=900-1410×10%=759</a:t>
            </a:r>
            <a:r>
              <a:rPr lang="zh-CN" altLang="en-US" dirty="0"/>
              <a:t>（万元）</a:t>
            </a:r>
          </a:p>
          <a:p>
            <a:r>
              <a:rPr lang="zh-CN" altLang="en-US" dirty="0"/>
              <a:t>“长期应付款”项目列报金额</a:t>
            </a:r>
            <a:r>
              <a:rPr lang="en-US" altLang="zh-CN" dirty="0"/>
              <a:t>=1410-759=651</a:t>
            </a:r>
            <a:r>
              <a:rPr lang="zh-CN" altLang="en-US" dirty="0"/>
              <a:t>（万元 ）</a:t>
            </a:r>
          </a:p>
        </p:txBody>
      </p:sp>
    </p:spTree>
    <p:extLst>
      <p:ext uri="{BB962C8B-B14F-4D97-AF65-F5344CB8AC3E}">
        <p14:creationId xmlns:p14="http://schemas.microsoft.com/office/powerpoint/2010/main" val="7655765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F9A1218-EF24-A71C-DB25-44CC14D4DF5C}"/>
              </a:ext>
            </a:extLst>
          </p:cNvPr>
          <p:cNvSpPr>
            <a:spLocks noGrp="1" noChangeArrowheads="1"/>
          </p:cNvSpPr>
          <p:nvPr>
            <p:ph type="title"/>
          </p:nvPr>
        </p:nvSpPr>
        <p:spPr>
          <a:xfrm>
            <a:off x="2803525" y="549275"/>
            <a:ext cx="7772400" cy="685800"/>
          </a:xfrm>
        </p:spPr>
        <p:txBody>
          <a:bodyPr/>
          <a:lstStyle/>
          <a:p>
            <a:pPr eaLnBrk="1" hangingPunct="1"/>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预计负债”项目</a:t>
            </a:r>
          </a:p>
        </p:txBody>
      </p:sp>
      <p:sp>
        <p:nvSpPr>
          <p:cNvPr id="81923" name="Rectangle 3">
            <a:extLst>
              <a:ext uri="{FF2B5EF4-FFF2-40B4-BE49-F238E27FC236}">
                <a16:creationId xmlns:a16="http://schemas.microsoft.com/office/drawing/2014/main" id="{3E2BFDA6-1A67-91C4-2242-D30224DCA48D}"/>
              </a:ext>
            </a:extLst>
          </p:cNvPr>
          <p:cNvSpPr>
            <a:spLocks noGrp="1" noChangeArrowheads="1"/>
          </p:cNvSpPr>
          <p:nvPr>
            <p:ph idx="1"/>
          </p:nvPr>
        </p:nvSpPr>
        <p:spPr>
          <a:xfrm>
            <a:off x="2782888" y="1412875"/>
            <a:ext cx="7772400" cy="4114800"/>
          </a:xfrm>
        </p:spPr>
        <p:txBody>
          <a:bodyPr>
            <a:normAutofit fontScale="77500" lnSpcReduction="20000"/>
          </a:bodyPr>
          <a:lstStyle/>
          <a:p>
            <a:pPr eaLnBrk="1" hangingPunct="1">
              <a:lnSpc>
                <a:spcPct val="120000"/>
              </a:lnSpc>
            </a:pPr>
            <a:r>
              <a:rPr lang="zh-CN" altLang="en-US" sz="2400" dirty="0">
                <a:latin typeface="微软雅黑" panose="020B0503020204020204" pitchFamily="34" charset="-122"/>
                <a:ea typeface="微软雅黑" panose="020B0503020204020204" pitchFamily="34" charset="-122"/>
              </a:rPr>
              <a:t>反映企业确认的对外提供担保、未决诉讼、产品质量保证、重组义务、亏损合同等预计负债。</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pPr>
            <a:endParaRPr lang="zh-CN" altLang="en-US" sz="2400" dirty="0">
              <a:latin typeface="微软雅黑" panose="020B0503020204020204" pitchFamily="34" charset="-122"/>
              <a:ea typeface="微软雅黑" panose="020B0503020204020204" pitchFamily="34" charset="-122"/>
            </a:endParaRPr>
          </a:p>
          <a:p>
            <a:pPr eaLnBrk="1" hangingPunct="1">
              <a:lnSpc>
                <a:spcPct val="90000"/>
              </a:lnSpc>
            </a:pPr>
            <a:r>
              <a:rPr lang="zh-CN" altLang="en-US" sz="2400" dirty="0">
                <a:latin typeface="微软雅黑" panose="020B0503020204020204" pitchFamily="34" charset="-122"/>
                <a:ea typeface="微软雅黑" panose="020B0503020204020204" pitchFamily="34" charset="-122"/>
              </a:rPr>
              <a:t>确认条件</a:t>
            </a:r>
          </a:p>
          <a:p>
            <a:pPr eaLnBrk="1" hangingPunct="1">
              <a:lnSpc>
                <a:spcPct val="9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1.承担的现实义务</a:t>
            </a:r>
          </a:p>
          <a:p>
            <a:pPr eaLnBrk="1" hangingPunct="1">
              <a:lnSpc>
                <a:spcPct val="9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2.很可能导致经济利益流出：</a:t>
            </a:r>
          </a:p>
          <a:p>
            <a:pPr eaLnBrk="1" hangingPunct="1">
              <a:lnSpc>
                <a:spcPct val="9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95% ≥很可能 ＞ 50% </a:t>
            </a:r>
          </a:p>
          <a:p>
            <a:pPr eaLnBrk="1" hangingPunct="1">
              <a:lnSpc>
                <a:spcPct val="9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3.可靠计量：最佳估计数</a:t>
            </a:r>
            <a:endParaRPr lang="en-US" altLang="zh-CN" sz="20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pPr>
            <a:r>
              <a:rPr lang="zh-CN" altLang="en-US" sz="2400" dirty="0">
                <a:latin typeface="微软雅黑" panose="020B0503020204020204" pitchFamily="34" charset="-122"/>
                <a:ea typeface="微软雅黑" panose="020B0503020204020204" pitchFamily="34" charset="-122"/>
              </a:rPr>
              <a:t>与一般负债不同的是，预计负债导致经济利益流出企业的可能性</a:t>
            </a:r>
            <a:r>
              <a:rPr lang="zh-CN" altLang="en-US" sz="2400" dirty="0">
                <a:solidFill>
                  <a:srgbClr val="FF0000"/>
                </a:solidFill>
                <a:latin typeface="微软雅黑" panose="020B0503020204020204" pitchFamily="34" charset="-122"/>
                <a:ea typeface="微软雅黑" panose="020B0503020204020204" pitchFamily="34" charset="-122"/>
              </a:rPr>
              <a:t>尚未达到基本确定的程度</a:t>
            </a:r>
            <a:r>
              <a:rPr lang="zh-CN" altLang="en-US" sz="2400" dirty="0">
                <a:latin typeface="微软雅黑" panose="020B0503020204020204" pitchFamily="34" charset="-122"/>
                <a:ea typeface="微软雅黑" panose="020B0503020204020204" pitchFamily="34" charset="-122"/>
              </a:rPr>
              <a:t>，金额需要估计，在资产负债表上应单独反映。</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F9F8D41-F9DA-76FD-9BEF-89D82A8B9F30}"/>
              </a:ext>
            </a:extLst>
          </p:cNvPr>
          <p:cNvSpPr>
            <a:spLocks noGrp="1" noChangeArrowheads="1"/>
          </p:cNvSpPr>
          <p:nvPr>
            <p:ph type="title"/>
          </p:nvPr>
        </p:nvSpPr>
        <p:spPr>
          <a:xfrm>
            <a:off x="2606675" y="620713"/>
            <a:ext cx="7772400" cy="685800"/>
          </a:xfrm>
        </p:spPr>
        <p:txBody>
          <a:bodyPr/>
          <a:lstStyle/>
          <a:p>
            <a:pPr eaLnBrk="1" hangingPunct="1"/>
            <a:r>
              <a:rPr lang="en-US" altLang="zh-CN" sz="3200" dirty="0">
                <a:latin typeface="微软雅黑" panose="020B0503020204020204" pitchFamily="34" charset="-122"/>
                <a:ea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rPr>
              <a:t>.“递延收益”项目</a:t>
            </a:r>
          </a:p>
        </p:txBody>
      </p:sp>
      <p:sp>
        <p:nvSpPr>
          <p:cNvPr id="79875" name="Rectangle 3">
            <a:extLst>
              <a:ext uri="{FF2B5EF4-FFF2-40B4-BE49-F238E27FC236}">
                <a16:creationId xmlns:a16="http://schemas.microsoft.com/office/drawing/2014/main" id="{0B492BBD-BCBD-8024-1240-4B95B4404BCD}"/>
              </a:ext>
            </a:extLst>
          </p:cNvPr>
          <p:cNvSpPr>
            <a:spLocks noGrp="1" noChangeArrowheads="1"/>
          </p:cNvSpPr>
          <p:nvPr>
            <p:ph idx="1"/>
          </p:nvPr>
        </p:nvSpPr>
        <p:spPr>
          <a:xfrm>
            <a:off x="2606675" y="1628775"/>
            <a:ext cx="7666038" cy="4648200"/>
          </a:xfrm>
        </p:spPr>
        <p:txBody>
          <a:bodyPr/>
          <a:lstStyle/>
          <a:p>
            <a:r>
              <a:rPr lang="zh-CN" altLang="en-US" dirty="0">
                <a:latin typeface="微软雅黑" panose="020B0503020204020204" pitchFamily="34" charset="-122"/>
                <a:ea typeface="微软雅黑" panose="020B0503020204020204" pitchFamily="34" charset="-122"/>
              </a:rPr>
              <a:t>反映尚待确认的收入或收益。包括企业根据政府补助准则确认的应在以后期间计入当期损益的政府补助金额、售后租回形成融资租赁的售价与资产账面价值差额等其他递延性收入</a:t>
            </a:r>
            <a:r>
              <a:rPr lang="en-US" altLang="zh-CN" dirty="0">
                <a:latin typeface="微软雅黑" panose="020B0503020204020204" pitchFamily="34" charset="-122"/>
                <a:ea typeface="微软雅黑" panose="020B0503020204020204" pitchFamily="34" charset="-122"/>
              </a:rPr>
              <a:t>.</a:t>
            </a:r>
          </a:p>
          <a:p>
            <a:endParaRPr lang="zh-CN" altLang="zh-CN" dirty="0">
              <a:latin typeface="微软雅黑" panose="020B0503020204020204" pitchFamily="34" charset="-122"/>
              <a:ea typeface="微软雅黑" panose="020B0503020204020204" pitchFamily="34" charset="-122"/>
            </a:endParaRPr>
          </a:p>
        </p:txBody>
      </p:sp>
      <p:sp>
        <p:nvSpPr>
          <p:cNvPr id="79876" name="Rectangle 2">
            <a:extLst>
              <a:ext uri="{FF2B5EF4-FFF2-40B4-BE49-F238E27FC236}">
                <a16:creationId xmlns:a16="http://schemas.microsoft.com/office/drawing/2014/main" id="{E36E9AE2-7248-E0A2-3249-3BAE6D160DBB}"/>
              </a:ext>
            </a:extLst>
          </p:cNvPr>
          <p:cNvSpPr txBox="1">
            <a:spLocks noChangeArrowheads="1"/>
          </p:cNvSpPr>
          <p:nvPr/>
        </p:nvSpPr>
        <p:spPr bwMode="auto">
          <a:xfrm>
            <a:off x="2595562" y="3392488"/>
            <a:ext cx="658971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3200" dirty="0">
                <a:solidFill>
                  <a:schemeClr val="tx1"/>
                </a:solidFill>
                <a:latin typeface="微软雅黑" panose="020B0503020204020204" pitchFamily="34" charset="-122"/>
                <a:ea typeface="微软雅黑" panose="020B0503020204020204" pitchFamily="34" charset="-122"/>
              </a:rPr>
              <a:t>6</a:t>
            </a:r>
            <a:r>
              <a:rPr lang="zh-CN" altLang="en-US" sz="3200" dirty="0">
                <a:solidFill>
                  <a:schemeClr val="tx1"/>
                </a:solidFill>
                <a:latin typeface="微软雅黑" panose="020B0503020204020204" pitchFamily="34" charset="-122"/>
                <a:ea typeface="微软雅黑" panose="020B0503020204020204" pitchFamily="34" charset="-122"/>
              </a:rPr>
              <a:t>.“递延所得税负债”项目</a:t>
            </a:r>
          </a:p>
        </p:txBody>
      </p:sp>
      <p:sp>
        <p:nvSpPr>
          <p:cNvPr id="79877" name="Rectangle 3">
            <a:extLst>
              <a:ext uri="{FF2B5EF4-FFF2-40B4-BE49-F238E27FC236}">
                <a16:creationId xmlns:a16="http://schemas.microsoft.com/office/drawing/2014/main" id="{2EC68A34-A2A7-046C-31B5-ECAD7E0EA59D}"/>
              </a:ext>
            </a:extLst>
          </p:cNvPr>
          <p:cNvSpPr txBox="1">
            <a:spLocks noChangeArrowheads="1"/>
          </p:cNvSpPr>
          <p:nvPr/>
        </p:nvSpPr>
        <p:spPr bwMode="auto">
          <a:xfrm>
            <a:off x="2617789" y="4194175"/>
            <a:ext cx="7666037"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r>
              <a:rPr lang="zh-CN" altLang="en-US" sz="2800" dirty="0">
                <a:latin typeface="微软雅黑" panose="020B0503020204020204" pitchFamily="34" charset="-122"/>
                <a:ea typeface="微软雅黑" panose="020B0503020204020204" pitchFamily="34" charset="-122"/>
              </a:rPr>
              <a:t>反映企业根据所得税准则确认的应纳税暂时性差异产生的所得税负债。 </a:t>
            </a:r>
            <a:endParaRPr lang="zh-CN"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09255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F9F8D41-F9DA-76FD-9BEF-89D82A8B9F30}"/>
              </a:ext>
            </a:extLst>
          </p:cNvPr>
          <p:cNvSpPr>
            <a:spLocks noGrp="1" noChangeArrowheads="1"/>
          </p:cNvSpPr>
          <p:nvPr>
            <p:ph type="title"/>
          </p:nvPr>
        </p:nvSpPr>
        <p:spPr>
          <a:xfrm>
            <a:off x="2606675" y="620713"/>
            <a:ext cx="7772400" cy="685800"/>
          </a:xfrm>
        </p:spPr>
        <p:txBody>
          <a:bodyPr/>
          <a:lstStyle/>
          <a:p>
            <a:pPr eaLnBrk="1" hangingPunct="1"/>
            <a:r>
              <a:rPr lang="en-US" altLang="zh-CN" sz="3200" dirty="0">
                <a:latin typeface="微软雅黑" panose="020B0503020204020204" pitchFamily="34" charset="-122"/>
                <a:ea typeface="微软雅黑" panose="020B0503020204020204" pitchFamily="34" charset="-122"/>
              </a:rPr>
              <a:t>7</a:t>
            </a:r>
            <a:r>
              <a:rPr lang="zh-CN" altLang="en-US" sz="3200" dirty="0">
                <a:latin typeface="微软雅黑" panose="020B0503020204020204" pitchFamily="34" charset="-122"/>
                <a:ea typeface="微软雅黑" panose="020B0503020204020204" pitchFamily="34" charset="-122"/>
              </a:rPr>
              <a:t>.“其他非流动负债”项目</a:t>
            </a:r>
          </a:p>
        </p:txBody>
      </p:sp>
      <p:sp>
        <p:nvSpPr>
          <p:cNvPr id="5" name="文本框 4">
            <a:extLst>
              <a:ext uri="{FF2B5EF4-FFF2-40B4-BE49-F238E27FC236}">
                <a16:creationId xmlns:a16="http://schemas.microsoft.com/office/drawing/2014/main" id="{6127D405-F159-F10C-F3A9-6CC1D4D29231}"/>
              </a:ext>
            </a:extLst>
          </p:cNvPr>
          <p:cNvSpPr txBox="1"/>
          <p:nvPr/>
        </p:nvSpPr>
        <p:spPr>
          <a:xfrm>
            <a:off x="2184123" y="2125390"/>
            <a:ext cx="8351354"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反映企业除上述非流动负债以外的其他非流动负债</a:t>
            </a:r>
          </a:p>
        </p:txBody>
      </p:sp>
    </p:spTree>
    <p:extLst>
      <p:ext uri="{BB962C8B-B14F-4D97-AF65-F5344CB8AC3E}">
        <p14:creationId xmlns:p14="http://schemas.microsoft.com/office/powerpoint/2010/main" val="1525260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9AFA20C-C5BC-C19E-8420-49F5F900C556}"/>
              </a:ext>
            </a:extLst>
          </p:cNvPr>
          <p:cNvSpPr>
            <a:spLocks noGrp="1" noChangeArrowheads="1"/>
          </p:cNvSpPr>
          <p:nvPr>
            <p:ph type="title"/>
          </p:nvPr>
        </p:nvSpPr>
        <p:spPr>
          <a:xfrm>
            <a:off x="2495550" y="685800"/>
            <a:ext cx="8299450" cy="1143000"/>
          </a:xfrm>
        </p:spPr>
        <p:txBody>
          <a:bodyPr/>
          <a:lstStyle/>
          <a:p>
            <a:pPr eaLnBrk="1" hangingPunct="1"/>
            <a:r>
              <a:rPr lang="zh-CN" altLang="en-US" sz="3200">
                <a:latin typeface="微软雅黑" panose="020B0503020204020204" pitchFamily="34" charset="-122"/>
                <a:ea typeface="微软雅黑" panose="020B0503020204020204" pitchFamily="34" charset="-122"/>
              </a:rPr>
              <a:t>三、所有者权益（或股东权益）</a:t>
            </a:r>
          </a:p>
        </p:txBody>
      </p:sp>
      <p:sp>
        <p:nvSpPr>
          <p:cNvPr id="82947" name="Rectangle 3">
            <a:extLst>
              <a:ext uri="{FF2B5EF4-FFF2-40B4-BE49-F238E27FC236}">
                <a16:creationId xmlns:a16="http://schemas.microsoft.com/office/drawing/2014/main" id="{39FCF3F8-C5C7-8C70-DD1E-361BBDEE6071}"/>
              </a:ext>
            </a:extLst>
          </p:cNvPr>
          <p:cNvSpPr>
            <a:spLocks noGrp="1" noChangeArrowheads="1"/>
          </p:cNvSpPr>
          <p:nvPr>
            <p:ph idx="1"/>
          </p:nvPr>
        </p:nvSpPr>
        <p:spPr>
          <a:xfrm>
            <a:off x="2495550" y="1828800"/>
            <a:ext cx="6591300" cy="3778250"/>
          </a:xfrm>
        </p:spPr>
        <p:txBody>
          <a:bodyPr/>
          <a:lstStyle/>
          <a:p>
            <a:pPr eaLnBrk="1" hangingPunct="1">
              <a:lnSpc>
                <a:spcPct val="90000"/>
              </a:lnSpc>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1.“实收资本（或股本）”项目</a:t>
            </a:r>
          </a:p>
          <a:p>
            <a:pPr eaLnBrk="1" hangingPunct="1">
              <a:lnSpc>
                <a:spcPct val="90000"/>
              </a:lnSpc>
            </a:pPr>
            <a:r>
              <a:rPr lang="zh-CN" altLang="en-US" sz="2400">
                <a:latin typeface="微软雅黑" panose="020B0503020204020204" pitchFamily="34" charset="-122"/>
                <a:ea typeface="微软雅黑" panose="020B0503020204020204" pitchFamily="34" charset="-122"/>
              </a:rPr>
              <a:t>反映企业各投资者实际投入的资本（或股本）总额。</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pPr>
            <a:r>
              <a:rPr lang="zh-CN" altLang="en-US" sz="2400">
                <a:latin typeface="微软雅黑" panose="020B0503020204020204" pitchFamily="34" charset="-122"/>
                <a:ea typeface="微软雅黑" panose="020B0503020204020204" pitchFamily="34" charset="-122"/>
              </a:rPr>
              <a:t>增加资本的途径：资本公积转入</a:t>
            </a:r>
          </a:p>
          <a:p>
            <a:pPr eaLnBrk="1" hangingPunct="1">
              <a:lnSpc>
                <a:spcPct val="90000"/>
              </a:lnSpc>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盈余公积转入</a:t>
            </a:r>
          </a:p>
          <a:p>
            <a:pPr eaLnBrk="1" hangingPunct="1">
              <a:lnSpc>
                <a:spcPct val="90000"/>
              </a:lnSpc>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投资者投入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图片 2">
            <a:extLst>
              <a:ext uri="{FF2B5EF4-FFF2-40B4-BE49-F238E27FC236}">
                <a16:creationId xmlns:a16="http://schemas.microsoft.com/office/drawing/2014/main" id="{109662F7-DBA6-3BC6-5375-EF895D0B0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1844676"/>
            <a:ext cx="8642350"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C998D0EE-079B-A278-A795-61467C4274B1}"/>
              </a:ext>
            </a:extLst>
          </p:cNvPr>
          <p:cNvCxnSpPr/>
          <p:nvPr/>
        </p:nvCxnSpPr>
        <p:spPr>
          <a:xfrm>
            <a:off x="1708150" y="2798763"/>
            <a:ext cx="86423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5840BF3-AD71-2D40-8889-0F5F9C5DD20B}"/>
              </a:ext>
            </a:extLst>
          </p:cNvPr>
          <p:cNvCxnSpPr/>
          <p:nvPr/>
        </p:nvCxnSpPr>
        <p:spPr>
          <a:xfrm flipV="1">
            <a:off x="1708150" y="3590925"/>
            <a:ext cx="86423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69A856C-60D1-9E97-A94E-AE46AEBEE429}"/>
              </a:ext>
            </a:extLst>
          </p:cNvPr>
          <p:cNvCxnSpPr/>
          <p:nvPr/>
        </p:nvCxnSpPr>
        <p:spPr>
          <a:xfrm>
            <a:off x="1708150" y="2798763"/>
            <a:ext cx="0" cy="7921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658155C-9B40-296F-C74A-177F02AA544F}"/>
              </a:ext>
            </a:extLst>
          </p:cNvPr>
          <p:cNvCxnSpPr/>
          <p:nvPr/>
        </p:nvCxnSpPr>
        <p:spPr>
          <a:xfrm>
            <a:off x="10350500" y="2798763"/>
            <a:ext cx="0" cy="7921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爆炸形 2 1">
            <a:extLst>
              <a:ext uri="{FF2B5EF4-FFF2-40B4-BE49-F238E27FC236}">
                <a16:creationId xmlns:a16="http://schemas.microsoft.com/office/drawing/2014/main" id="{4FB39CD7-84E5-DA65-E866-63CA8B115FDD}"/>
              </a:ext>
            </a:extLst>
          </p:cNvPr>
          <p:cNvSpPr/>
          <p:nvPr/>
        </p:nvSpPr>
        <p:spPr>
          <a:xfrm>
            <a:off x="2425700" y="3652839"/>
            <a:ext cx="2560638" cy="1589087"/>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表尾</a:t>
            </a:r>
          </a:p>
        </p:txBody>
      </p:sp>
      <p:sp>
        <p:nvSpPr>
          <p:cNvPr id="28680" name="Rectangle 3">
            <a:extLst>
              <a:ext uri="{FF2B5EF4-FFF2-40B4-BE49-F238E27FC236}">
                <a16:creationId xmlns:a16="http://schemas.microsoft.com/office/drawing/2014/main" id="{EDC847EA-9634-097C-0A7C-E8ED116DDE35}"/>
              </a:ext>
            </a:extLst>
          </p:cNvPr>
          <p:cNvSpPr txBox="1">
            <a:spLocks noChangeArrowheads="1"/>
          </p:cNvSpPr>
          <p:nvPr/>
        </p:nvSpPr>
        <p:spPr bwMode="auto">
          <a:xfrm>
            <a:off x="5327651" y="4221163"/>
            <a:ext cx="5332413"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800">
                <a:solidFill>
                  <a:schemeClr val="tx1"/>
                </a:solidFill>
                <a:latin typeface="微软雅黑" panose="020B0503020204020204" pitchFamily="34" charset="-122"/>
                <a:ea typeface="微软雅黑" panose="020B0503020204020204" pitchFamily="34" charset="-122"/>
              </a:rPr>
              <a:t>人员签章</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CD367E0-56E9-8061-CAF0-7A9B18794AAE}"/>
              </a:ext>
            </a:extLst>
          </p:cNvPr>
          <p:cNvSpPr>
            <a:spLocks noGrp="1" noChangeArrowheads="1"/>
          </p:cNvSpPr>
          <p:nvPr>
            <p:ph type="title"/>
          </p:nvPr>
        </p:nvSpPr>
        <p:spPr>
          <a:xfrm>
            <a:off x="3071813" y="620713"/>
            <a:ext cx="7772400" cy="762000"/>
          </a:xfrm>
        </p:spPr>
        <p:txBody>
          <a:bodyPr/>
          <a:lstStyle/>
          <a:p>
            <a:pPr eaLnBrk="1" hangingPunct="1"/>
            <a:r>
              <a:rPr lang="en-US" altLang="zh-CN" dirty="0">
                <a:solidFill>
                  <a:schemeClr val="tx1"/>
                </a:solidFill>
              </a:rPr>
              <a:t>2.“</a:t>
            </a:r>
            <a:r>
              <a:rPr lang="zh-CN" altLang="en-US" dirty="0">
                <a:solidFill>
                  <a:schemeClr val="tx1"/>
                </a:solidFill>
              </a:rPr>
              <a:t>其他权益工具”项目</a:t>
            </a:r>
          </a:p>
        </p:txBody>
      </p:sp>
      <p:sp>
        <p:nvSpPr>
          <p:cNvPr id="83971" name="Rectangle 3">
            <a:extLst>
              <a:ext uri="{FF2B5EF4-FFF2-40B4-BE49-F238E27FC236}">
                <a16:creationId xmlns:a16="http://schemas.microsoft.com/office/drawing/2014/main" id="{62BB5FCF-7664-3862-1623-E32B89EB60F9}"/>
              </a:ext>
            </a:extLst>
          </p:cNvPr>
          <p:cNvSpPr>
            <a:spLocks noGrp="1" noChangeArrowheads="1"/>
          </p:cNvSpPr>
          <p:nvPr>
            <p:ph idx="1"/>
          </p:nvPr>
        </p:nvSpPr>
        <p:spPr>
          <a:xfrm>
            <a:off x="2438400" y="1524000"/>
            <a:ext cx="7772400" cy="4800600"/>
          </a:xfrm>
        </p:spPr>
        <p:txBody>
          <a:bodyPr/>
          <a:lstStyle/>
          <a:p>
            <a:pPr eaLnBrk="1" hangingPunct="1"/>
            <a:r>
              <a:rPr lang="zh-CN" altLang="en-US" sz="2400" dirty="0">
                <a:latin typeface="微软雅黑" panose="020B0503020204020204" pitchFamily="34" charset="-122"/>
                <a:ea typeface="微软雅黑" panose="020B0503020204020204" pitchFamily="34" charset="-122"/>
              </a:rPr>
              <a:t>反映企业发行的除普通股以外分类为权益工具的金融工具的账面价值。</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CD367E0-56E9-8061-CAF0-7A9B18794AAE}"/>
              </a:ext>
            </a:extLst>
          </p:cNvPr>
          <p:cNvSpPr>
            <a:spLocks noGrp="1" noChangeArrowheads="1"/>
          </p:cNvSpPr>
          <p:nvPr>
            <p:ph type="title"/>
          </p:nvPr>
        </p:nvSpPr>
        <p:spPr>
          <a:xfrm>
            <a:off x="3071813" y="620713"/>
            <a:ext cx="7772400" cy="762000"/>
          </a:xfrm>
        </p:spPr>
        <p:txBody>
          <a:bodyPr/>
          <a:lstStyle/>
          <a:p>
            <a:pPr eaLnBrk="1" hangingPunct="1"/>
            <a:r>
              <a:rPr lang="en-US" altLang="zh-CN" dirty="0">
                <a:solidFill>
                  <a:schemeClr val="tx1"/>
                </a:solidFill>
              </a:rPr>
              <a:t>3.“</a:t>
            </a:r>
            <a:r>
              <a:rPr lang="zh-CN" altLang="en-US" dirty="0">
                <a:solidFill>
                  <a:schemeClr val="tx1"/>
                </a:solidFill>
              </a:rPr>
              <a:t>资本公积”项目</a:t>
            </a:r>
          </a:p>
        </p:txBody>
      </p:sp>
      <p:sp>
        <p:nvSpPr>
          <p:cNvPr id="83971" name="Rectangle 3">
            <a:extLst>
              <a:ext uri="{FF2B5EF4-FFF2-40B4-BE49-F238E27FC236}">
                <a16:creationId xmlns:a16="http://schemas.microsoft.com/office/drawing/2014/main" id="{62BB5FCF-7664-3862-1623-E32B89EB60F9}"/>
              </a:ext>
            </a:extLst>
          </p:cNvPr>
          <p:cNvSpPr>
            <a:spLocks noGrp="1" noChangeArrowheads="1"/>
          </p:cNvSpPr>
          <p:nvPr>
            <p:ph idx="1"/>
          </p:nvPr>
        </p:nvSpPr>
        <p:spPr>
          <a:xfrm>
            <a:off x="2438400" y="1524000"/>
            <a:ext cx="7772400" cy="4800600"/>
          </a:xfrm>
        </p:spPr>
        <p:txBody>
          <a:bodyPr/>
          <a:lstStyle/>
          <a:p>
            <a:pPr eaLnBrk="1" hangingPunct="1"/>
            <a:r>
              <a:rPr lang="zh-CN" altLang="en-US" sz="2400">
                <a:latin typeface="微软雅黑" panose="020B0503020204020204" pitchFamily="34" charset="-122"/>
                <a:ea typeface="微软雅黑" panose="020B0503020204020204" pitchFamily="34" charset="-122"/>
              </a:rPr>
              <a:t>内容： 资本溢价（或股本溢价）</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其他资本公积</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用途：转增资本</a:t>
            </a:r>
          </a:p>
          <a:p>
            <a:pPr eaLnBrk="1" hangingPunct="1">
              <a:buFont typeface="Wingdings" panose="05000000000000000000" pitchFamily="2" charset="2"/>
              <a:buNone/>
            </a:pPr>
            <a:endParaRPr lang="zh-CN" altLang="en-US">
              <a:solidFill>
                <a:schemeClr val="tx1"/>
              </a:solidFill>
            </a:endParaRPr>
          </a:p>
        </p:txBody>
      </p:sp>
    </p:spTree>
    <p:extLst>
      <p:ext uri="{BB962C8B-B14F-4D97-AF65-F5344CB8AC3E}">
        <p14:creationId xmlns:p14="http://schemas.microsoft.com/office/powerpoint/2010/main" val="24039600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CD367E0-56E9-8061-CAF0-7A9B18794AAE}"/>
              </a:ext>
            </a:extLst>
          </p:cNvPr>
          <p:cNvSpPr>
            <a:spLocks noGrp="1" noChangeArrowheads="1"/>
          </p:cNvSpPr>
          <p:nvPr>
            <p:ph type="title"/>
          </p:nvPr>
        </p:nvSpPr>
        <p:spPr>
          <a:xfrm>
            <a:off x="3071813" y="620713"/>
            <a:ext cx="7772400" cy="762000"/>
          </a:xfrm>
        </p:spPr>
        <p:txBody>
          <a:bodyPr/>
          <a:lstStyle/>
          <a:p>
            <a:pPr eaLnBrk="1" hangingPunct="1"/>
            <a:r>
              <a:rPr lang="en-US" altLang="zh-CN" dirty="0">
                <a:solidFill>
                  <a:schemeClr val="tx1"/>
                </a:solidFill>
              </a:rPr>
              <a:t>4.“</a:t>
            </a:r>
            <a:r>
              <a:rPr lang="zh-CN" altLang="en-US" dirty="0">
                <a:solidFill>
                  <a:schemeClr val="tx1"/>
                </a:solidFill>
              </a:rPr>
              <a:t>其他综合收益”项目</a:t>
            </a:r>
          </a:p>
        </p:txBody>
      </p:sp>
      <p:sp>
        <p:nvSpPr>
          <p:cNvPr id="83971" name="Rectangle 3">
            <a:extLst>
              <a:ext uri="{FF2B5EF4-FFF2-40B4-BE49-F238E27FC236}">
                <a16:creationId xmlns:a16="http://schemas.microsoft.com/office/drawing/2014/main" id="{62BB5FCF-7664-3862-1623-E32B89EB60F9}"/>
              </a:ext>
            </a:extLst>
          </p:cNvPr>
          <p:cNvSpPr>
            <a:spLocks noGrp="1" noChangeArrowheads="1"/>
          </p:cNvSpPr>
          <p:nvPr>
            <p:ph idx="1"/>
          </p:nvPr>
        </p:nvSpPr>
        <p:spPr>
          <a:xfrm>
            <a:off x="2438400" y="1524000"/>
            <a:ext cx="7772400" cy="4800600"/>
          </a:xfrm>
        </p:spPr>
        <p:txBody>
          <a:bodyPr/>
          <a:lstStyle/>
          <a:p>
            <a:pPr eaLnBrk="1" hangingPunct="1"/>
            <a:r>
              <a:rPr lang="zh-CN" altLang="en-US" sz="2400" dirty="0">
                <a:latin typeface="微软雅黑" panose="020B0503020204020204" pitchFamily="34" charset="-122"/>
                <a:ea typeface="微软雅黑" panose="020B0503020204020204" pitchFamily="34" charset="-122"/>
              </a:rPr>
              <a:t>反映企业其他综合收益的期末余额</a:t>
            </a:r>
            <a:endParaRPr lang="zh-CN" altLang="en-US" dirty="0">
              <a:solidFill>
                <a:schemeClr val="tx1"/>
              </a:solidFill>
            </a:endParaRPr>
          </a:p>
        </p:txBody>
      </p:sp>
    </p:spTree>
    <p:extLst>
      <p:ext uri="{BB962C8B-B14F-4D97-AF65-F5344CB8AC3E}">
        <p14:creationId xmlns:p14="http://schemas.microsoft.com/office/powerpoint/2010/main" val="14830626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2F40B79-A121-CDF0-56A4-1BCEBE8A2B0B}"/>
              </a:ext>
            </a:extLst>
          </p:cNvPr>
          <p:cNvSpPr>
            <a:spLocks noGrp="1" noChangeArrowheads="1"/>
          </p:cNvSpPr>
          <p:nvPr>
            <p:ph type="title"/>
          </p:nvPr>
        </p:nvSpPr>
        <p:spPr>
          <a:xfrm>
            <a:off x="2782888" y="908051"/>
            <a:ext cx="6589712" cy="1281113"/>
          </a:xfrm>
        </p:spPr>
        <p:txBody>
          <a:bodyPr/>
          <a:lstStyle/>
          <a:p>
            <a:pPr eaLnBrk="1" hangingPunct="1"/>
            <a:r>
              <a:rPr lang="en-US" altLang="zh-CN" sz="3200" dirty="0">
                <a:latin typeface="微软雅黑" panose="020B0503020204020204" pitchFamily="34" charset="-122"/>
                <a:ea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rPr>
              <a:t>盈余公积”项目</a:t>
            </a:r>
          </a:p>
        </p:txBody>
      </p:sp>
      <p:sp>
        <p:nvSpPr>
          <p:cNvPr id="84995" name="Rectangle 3">
            <a:extLst>
              <a:ext uri="{FF2B5EF4-FFF2-40B4-BE49-F238E27FC236}">
                <a16:creationId xmlns:a16="http://schemas.microsoft.com/office/drawing/2014/main" id="{7D6CA3A8-2ECE-EF00-3A5C-8695D8815D16}"/>
              </a:ext>
            </a:extLst>
          </p:cNvPr>
          <p:cNvSpPr>
            <a:spLocks noGrp="1" noChangeArrowheads="1"/>
          </p:cNvSpPr>
          <p:nvPr>
            <p:ph idx="1"/>
          </p:nvPr>
        </p:nvSpPr>
        <p:spPr>
          <a:xfrm>
            <a:off x="2782888" y="1989138"/>
            <a:ext cx="6985000" cy="3778250"/>
          </a:xfrm>
        </p:spPr>
        <p:txBody>
          <a:bodyPr/>
          <a:lstStyle/>
          <a:p>
            <a:pPr eaLnBrk="1" hangingPunct="1"/>
            <a:r>
              <a:rPr lang="zh-CN" altLang="en-US" sz="2400">
                <a:latin typeface="微软雅黑" panose="020B0503020204020204" pitchFamily="34" charset="-122"/>
                <a:ea typeface="微软雅黑" panose="020B0503020204020204" pitchFamily="34" charset="-122"/>
              </a:rPr>
              <a:t>盈余公积是企业按照规定从净利润中提取的积累资金。来源于企业生产经营活动的积累，属于具有特定用途的留存收益。</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内容</a:t>
            </a:r>
          </a:p>
          <a:p>
            <a:pPr eaLnBrk="1" hangingPunct="1">
              <a:buFont typeface="Wingdings" panose="05000000000000000000" pitchFamily="2" charset="2"/>
              <a:buNone/>
            </a:pPr>
            <a:r>
              <a:rPr lang="zh-CN" altLang="en-US">
                <a:solidFill>
                  <a:schemeClr val="tx1"/>
                </a:solidFill>
              </a:rPr>
              <a:t>      </a:t>
            </a:r>
            <a:r>
              <a:rPr lang="zh-CN" altLang="en-US" sz="2400">
                <a:latin typeface="微软雅黑" panose="020B0503020204020204" pitchFamily="34" charset="-122"/>
                <a:ea typeface="微软雅黑" panose="020B0503020204020204" pitchFamily="34" charset="-122"/>
              </a:rPr>
              <a:t>法定盈余公积</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任意盈余公积</a:t>
            </a:r>
            <a:endParaRPr lang="zh-CN" altLang="en-US" sz="3600">
              <a:latin typeface="微软雅黑" panose="020B0503020204020204" pitchFamily="34" charset="-122"/>
              <a:ea typeface="微软雅黑" panose="020B0503020204020204" pitchFamily="3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9AE62159-DA04-8E2E-C2F0-7F153F16729C}"/>
              </a:ext>
            </a:extLst>
          </p:cNvPr>
          <p:cNvSpPr>
            <a:spLocks noGrp="1" noChangeArrowheads="1"/>
          </p:cNvSpPr>
          <p:nvPr>
            <p:ph idx="1"/>
          </p:nvPr>
        </p:nvSpPr>
        <p:spPr>
          <a:xfrm>
            <a:off x="2351088" y="476250"/>
            <a:ext cx="7651750" cy="6237288"/>
          </a:xfrm>
        </p:spPr>
        <p:txBody>
          <a:bodyPr/>
          <a:lstStyle/>
          <a:p>
            <a:pPr marL="0" indent="0" algn="just">
              <a:buNone/>
            </a:pPr>
            <a:r>
              <a:rPr lang="zh-CN" altLang="en-US" sz="2400">
                <a:solidFill>
                  <a:srgbClr val="00B0F0"/>
                </a:solidFill>
                <a:latin typeface="微软雅黑" panose="020B0503020204020204" pitchFamily="34" charset="-122"/>
                <a:ea typeface="微软雅黑" panose="020B0503020204020204" pitchFamily="34" charset="-122"/>
              </a:rPr>
              <a:t>法定盈余公积</a:t>
            </a:r>
            <a:r>
              <a:rPr lang="zh-CN" altLang="en-US" sz="2400">
                <a:latin typeface="微软雅黑" panose="020B0503020204020204" pitchFamily="34" charset="-122"/>
                <a:ea typeface="微软雅黑" panose="020B0503020204020204" pitchFamily="34" charset="-122"/>
              </a:rPr>
              <a:t>：按照税后净利润的</a:t>
            </a:r>
            <a:r>
              <a:rPr lang="en-US" altLang="zh-CN" sz="2400" dirty="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计提的盈余公积。</a:t>
            </a:r>
            <a:endParaRPr lang="en-US" altLang="zh-CN" sz="2400" dirty="0">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当法定盈余公积累计金额达到企业注册资本的</a:t>
            </a:r>
            <a:r>
              <a:rPr lang="en-US" altLang="zh-CN" sz="2400" dirty="0">
                <a:latin typeface="微软雅黑" panose="020B0503020204020204" pitchFamily="34" charset="-122"/>
                <a:ea typeface="微软雅黑" panose="020B0503020204020204" pitchFamily="34" charset="-122"/>
              </a:rPr>
              <a:t>50%</a:t>
            </a:r>
            <a:r>
              <a:rPr lang="zh-CN" altLang="en-US" sz="2400">
                <a:latin typeface="微软雅黑" panose="020B0503020204020204" pitchFamily="34" charset="-122"/>
                <a:ea typeface="微软雅黑" panose="020B0503020204020204" pitchFamily="34" charset="-122"/>
              </a:rPr>
              <a:t>以上时，可以不再提取。</a:t>
            </a:r>
            <a:endParaRPr lang="en-US" altLang="zh-CN" sz="2400" dirty="0">
              <a:latin typeface="微软雅黑" panose="020B0503020204020204" pitchFamily="34" charset="-122"/>
              <a:ea typeface="微软雅黑" panose="020B0503020204020204" pitchFamily="34" charset="-122"/>
            </a:endParaRPr>
          </a:p>
          <a:p>
            <a:pPr marL="0" indent="0" algn="just">
              <a:buNone/>
            </a:pPr>
            <a:endParaRPr lang="en-US" altLang="zh-CN" sz="2400" dirty="0">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法定盈余公积的用途：</a:t>
            </a:r>
            <a:endParaRPr lang="en-US" altLang="zh-CN" sz="2400" dirty="0">
              <a:latin typeface="微软雅黑" panose="020B0503020204020204" pitchFamily="34" charset="-122"/>
              <a:ea typeface="微软雅黑" panose="020B0503020204020204" pitchFamily="34" charset="-122"/>
            </a:endParaRPr>
          </a:p>
          <a:p>
            <a:pPr marL="0" indent="0" algn="just">
              <a:buNone/>
            </a:pPr>
            <a:r>
              <a:rPr lang="en-US" altLang="zh-CN" sz="2400" dirty="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弥补公司亏损；</a:t>
            </a:r>
          </a:p>
          <a:p>
            <a:pPr marL="0" indent="0" algn="just">
              <a:buNone/>
            </a:pPr>
            <a:r>
              <a:rPr lang="en-US" altLang="zh-CN" sz="2400" dirty="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扩大公司生产经营；</a:t>
            </a:r>
          </a:p>
          <a:p>
            <a:pPr marL="0" indent="0" algn="just">
              <a:buNone/>
            </a:pPr>
            <a:r>
              <a:rPr lang="en-US" altLang="zh-CN" sz="2400" dirty="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转增公司资本</a:t>
            </a:r>
            <a:r>
              <a:rPr lang="en-US" altLang="zh-CN" sz="2400" dirty="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转增时所留存的该科目余额不得少于转增前注册资本的</a:t>
            </a:r>
            <a:r>
              <a:rPr lang="en-US" altLang="zh-CN" sz="2400" dirty="0">
                <a:latin typeface="微软雅黑" panose="020B0503020204020204" pitchFamily="34" charset="-122"/>
                <a:ea typeface="微软雅黑" panose="020B0503020204020204" pitchFamily="34" charset="-122"/>
              </a:rPr>
              <a:t>25%)</a:t>
            </a:r>
          </a:p>
          <a:p>
            <a:pPr marL="0" indent="0" algn="just">
              <a:buNone/>
            </a:pPr>
            <a:endParaRPr lang="en-US" altLang="zh-CN" sz="2400" dirty="0">
              <a:latin typeface="微软雅黑" panose="020B0503020204020204" pitchFamily="34" charset="-122"/>
              <a:ea typeface="微软雅黑" panose="020B0503020204020204" pitchFamily="34" charset="-122"/>
            </a:endParaRPr>
          </a:p>
          <a:p>
            <a:pPr marL="0" indent="0" algn="just">
              <a:buNone/>
            </a:pPr>
            <a:r>
              <a:rPr lang="zh-CN" altLang="en-US" sz="2400">
                <a:solidFill>
                  <a:srgbClr val="00B0F0"/>
                </a:solidFill>
                <a:latin typeface="微软雅黑" panose="020B0503020204020204" pitchFamily="34" charset="-122"/>
                <a:ea typeface="微软雅黑" panose="020B0503020204020204" pitchFamily="34" charset="-122"/>
              </a:rPr>
              <a:t>任意盈余公积</a:t>
            </a:r>
            <a:r>
              <a:rPr lang="zh-CN" altLang="en-US" sz="2400">
                <a:latin typeface="微软雅黑" panose="020B0503020204020204" pitchFamily="34" charset="-122"/>
                <a:ea typeface="微软雅黑" panose="020B0503020204020204" pitchFamily="34" charset="-122"/>
              </a:rPr>
              <a:t>：企业自愿计提，是否计提及计提多少由企业董事会或股东大会决定。目的是减少当期可以分派股利的利润额，保持财力以应付特殊情况。</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5533C1B-53F7-DA3E-4A04-65F43FF2AC14}"/>
              </a:ext>
            </a:extLst>
          </p:cNvPr>
          <p:cNvSpPr>
            <a:spLocks noGrp="1" noChangeArrowheads="1"/>
          </p:cNvSpPr>
          <p:nvPr>
            <p:ph type="title"/>
          </p:nvPr>
        </p:nvSpPr>
        <p:spPr>
          <a:xfrm>
            <a:off x="2351088" y="1052513"/>
            <a:ext cx="6589712" cy="1281112"/>
          </a:xfrm>
        </p:spPr>
        <p:txBody>
          <a:bodyPr/>
          <a:lstStyle/>
          <a:p>
            <a:pPr eaLnBrk="1" hangingPunct="1"/>
            <a:r>
              <a:rPr lang="en-US" altLang="zh-CN" sz="3200" dirty="0">
                <a:latin typeface="微软雅黑" panose="020B0503020204020204" pitchFamily="34" charset="-122"/>
                <a:ea typeface="微软雅黑" panose="020B0503020204020204" pitchFamily="34" charset="-122"/>
              </a:rPr>
              <a:t>6.“</a:t>
            </a:r>
            <a:r>
              <a:rPr lang="zh-CN" altLang="en-US" sz="3200" dirty="0">
                <a:latin typeface="微软雅黑" panose="020B0503020204020204" pitchFamily="34" charset="-122"/>
                <a:ea typeface="微软雅黑" panose="020B0503020204020204" pitchFamily="34" charset="-122"/>
              </a:rPr>
              <a:t>未分配利润”项目</a:t>
            </a:r>
          </a:p>
        </p:txBody>
      </p:sp>
      <p:sp>
        <p:nvSpPr>
          <p:cNvPr id="87043" name="Rectangle 4">
            <a:extLst>
              <a:ext uri="{FF2B5EF4-FFF2-40B4-BE49-F238E27FC236}">
                <a16:creationId xmlns:a16="http://schemas.microsoft.com/office/drawing/2014/main" id="{3A17B4B2-ED3B-68AA-EF62-7691FAD1EA35}"/>
              </a:ext>
            </a:extLst>
          </p:cNvPr>
          <p:cNvSpPr>
            <a:spLocks noGrp="1" noChangeArrowheads="1"/>
          </p:cNvSpPr>
          <p:nvPr>
            <p:ph idx="1"/>
          </p:nvPr>
        </p:nvSpPr>
        <p:spPr>
          <a:xfrm>
            <a:off x="2351088" y="2205038"/>
            <a:ext cx="7688262" cy="3778250"/>
          </a:xfrm>
        </p:spPr>
        <p:txBody>
          <a:bodyPr>
            <a:normAutofit fontScale="92500" lnSpcReduction="10000"/>
          </a:bodyPr>
          <a:lstStyle/>
          <a:p>
            <a:pPr eaLnBrk="1" hangingPunct="1">
              <a:lnSpc>
                <a:spcPct val="125000"/>
              </a:lnSpc>
            </a:pPr>
            <a:r>
              <a:rPr lang="zh-CN" altLang="en-US">
                <a:latin typeface="微软雅黑" panose="020B0503020204020204" pitchFamily="34" charset="-122"/>
                <a:ea typeface="微软雅黑" panose="020B0503020204020204" pitchFamily="34" charset="-122"/>
              </a:rPr>
              <a:t>反映企业尚未分配的利润</a:t>
            </a:r>
            <a:endParaRPr lang="en-US" altLang="zh-CN" dirty="0">
              <a:latin typeface="微软雅黑" panose="020B0503020204020204" pitchFamily="34" charset="-122"/>
              <a:ea typeface="微软雅黑" panose="020B0503020204020204" pitchFamily="34" charset="-122"/>
            </a:endParaRPr>
          </a:p>
          <a:p>
            <a:pPr eaLnBrk="1" hangingPunct="1">
              <a:lnSpc>
                <a:spcPct val="125000"/>
              </a:lnSpc>
            </a:pPr>
            <a:r>
              <a:rPr lang="zh-CN" altLang="zh-CN">
                <a:latin typeface="微软雅黑" panose="020B0503020204020204" pitchFamily="34" charset="-122"/>
                <a:ea typeface="微软雅黑" panose="020B0503020204020204" pitchFamily="34" charset="-122"/>
              </a:rPr>
              <a:t>当年实现的净利润应当按照规定的顺序进行分配，分配后仍有余额即为本年的未分配利润，本年未分配利润和上期未分配利润之和，即为本期未分配利润总额。</a:t>
            </a:r>
            <a:endParaRPr lang="en-US" altLang="zh-CN" dirty="0">
              <a:latin typeface="微软雅黑" panose="020B0503020204020204" pitchFamily="34" charset="-122"/>
              <a:ea typeface="微软雅黑" panose="020B0503020204020204" pitchFamily="34" charset="-122"/>
            </a:endParaRPr>
          </a:p>
          <a:p>
            <a:pPr eaLnBrk="1" hangingPunct="1">
              <a:lnSpc>
                <a:spcPct val="125000"/>
              </a:lnSpc>
            </a:pPr>
            <a:r>
              <a:rPr lang="zh-CN" altLang="zh-CN">
                <a:latin typeface="微软雅黑" panose="020B0503020204020204" pitchFamily="34" charset="-122"/>
                <a:ea typeface="微软雅黑" panose="020B0503020204020204" pitchFamily="34" charset="-122"/>
              </a:rPr>
              <a:t>在对本年利润进行分配时，上期未分配利润可加入本年度向股东分配。</a:t>
            </a:r>
          </a:p>
          <a:p>
            <a:pPr eaLnBrk="1" hangingPunct="1"/>
            <a:endParaRPr lang="zh-CN" altLang="en-US" sz="36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127CA8A-A7A7-855C-6AFC-4413C91D7E0E}"/>
              </a:ext>
            </a:extLst>
          </p:cNvPr>
          <p:cNvSpPr>
            <a:spLocks noGrp="1" noChangeArrowheads="1"/>
          </p:cNvSpPr>
          <p:nvPr>
            <p:ph type="ctrTitle"/>
          </p:nvPr>
        </p:nvSpPr>
        <p:spPr>
          <a:xfrm>
            <a:off x="2279651" y="2276476"/>
            <a:ext cx="7561263" cy="1038225"/>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第三节  资产负债表编制方法</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3F3BBB5-B89B-8003-F096-0A855D3DF808}"/>
              </a:ext>
            </a:extLst>
          </p:cNvPr>
          <p:cNvSpPr>
            <a:spLocks noGrp="1" noChangeArrowheads="1"/>
          </p:cNvSpPr>
          <p:nvPr>
            <p:ph type="title"/>
          </p:nvPr>
        </p:nvSpPr>
        <p:spPr>
          <a:xfrm>
            <a:off x="3071813" y="620713"/>
            <a:ext cx="6589712"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一、资产负债表的编制方法</a:t>
            </a:r>
          </a:p>
        </p:txBody>
      </p:sp>
      <p:sp>
        <p:nvSpPr>
          <p:cNvPr id="90115" name="Rectangle 3">
            <a:extLst>
              <a:ext uri="{FF2B5EF4-FFF2-40B4-BE49-F238E27FC236}">
                <a16:creationId xmlns:a16="http://schemas.microsoft.com/office/drawing/2014/main" id="{8625798F-252C-6AB3-FD3D-CEF22930692F}"/>
              </a:ext>
            </a:extLst>
          </p:cNvPr>
          <p:cNvSpPr>
            <a:spLocks noGrp="1" noChangeArrowheads="1"/>
          </p:cNvSpPr>
          <p:nvPr>
            <p:ph idx="1"/>
          </p:nvPr>
        </p:nvSpPr>
        <p:spPr>
          <a:xfrm>
            <a:off x="3071813" y="1874838"/>
            <a:ext cx="6591300" cy="3778250"/>
          </a:xfrm>
          <a:extLst>
            <a:ext uri="{91240B29-F687-4F45-9708-019B960494DF}">
              <a14:hiddenLine xmlns:a14="http://schemas.microsoft.com/office/drawing/2010/main" w="9525">
                <a:solidFill>
                  <a:srgbClr val="CC6600"/>
                </a:solidFill>
                <a:miter lim="800000"/>
                <a:headEnd/>
                <a:tailEnd/>
              </a14:hiddenLine>
            </a:ext>
          </a:extLst>
        </p:spPr>
        <p:txBody>
          <a:bodyPr/>
          <a:lstStyle/>
          <a:p>
            <a:pPr eaLnBrk="1" hangingPunct="1"/>
            <a:r>
              <a:rPr lang="zh-CN" altLang="en-US">
                <a:latin typeface="微软雅黑" panose="020B0503020204020204" pitchFamily="34" charset="-122"/>
                <a:ea typeface="微软雅黑" panose="020B0503020204020204" pitchFamily="34" charset="-122"/>
              </a:rPr>
              <a:t>“年初余额”栏</a:t>
            </a:r>
            <a:endParaRPr lang="en-US" altLang="zh-CN" dirty="0">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“期末余额”栏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1138" name="图片 4">
            <a:extLst>
              <a:ext uri="{FF2B5EF4-FFF2-40B4-BE49-F238E27FC236}">
                <a16:creationId xmlns:a16="http://schemas.microsoft.com/office/drawing/2014/main" id="{D81D65E5-19A9-ED99-F640-E94DD9DF17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6414" y="736601"/>
            <a:ext cx="8783637"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39" name="图片 2">
            <a:extLst>
              <a:ext uri="{FF2B5EF4-FFF2-40B4-BE49-F238E27FC236}">
                <a16:creationId xmlns:a16="http://schemas.microsoft.com/office/drawing/2014/main" id="{02831FDA-A553-8BCF-A5D6-BC9685F3CE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3352800"/>
            <a:ext cx="87852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标注 5">
            <a:extLst>
              <a:ext uri="{FF2B5EF4-FFF2-40B4-BE49-F238E27FC236}">
                <a16:creationId xmlns:a16="http://schemas.microsoft.com/office/drawing/2014/main" id="{7722DBC3-A5C8-21BC-3678-E35B2EBCE87E}"/>
              </a:ext>
            </a:extLst>
          </p:cNvPr>
          <p:cNvSpPr/>
          <p:nvPr/>
        </p:nvSpPr>
        <p:spPr>
          <a:xfrm>
            <a:off x="4727575" y="333375"/>
            <a:ext cx="2520950" cy="9779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年初余额</a:t>
            </a:r>
          </a:p>
        </p:txBody>
      </p:sp>
      <p:sp>
        <p:nvSpPr>
          <p:cNvPr id="2" name="爆炸形 1 1">
            <a:extLst>
              <a:ext uri="{FF2B5EF4-FFF2-40B4-BE49-F238E27FC236}">
                <a16:creationId xmlns:a16="http://schemas.microsoft.com/office/drawing/2014/main" id="{89DC5EB3-F7C5-9C57-AF57-2CAF6223D405}"/>
              </a:ext>
            </a:extLst>
          </p:cNvPr>
          <p:cNvSpPr/>
          <p:nvPr/>
        </p:nvSpPr>
        <p:spPr>
          <a:xfrm>
            <a:off x="1774825" y="700089"/>
            <a:ext cx="2592388" cy="122237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期末余额</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D6F36640-5A7D-5C5A-FE00-2DAC5B68C12C}"/>
              </a:ext>
            </a:extLst>
          </p:cNvPr>
          <p:cNvSpPr>
            <a:spLocks noGrp="1" noChangeArrowheads="1"/>
          </p:cNvSpPr>
          <p:nvPr>
            <p:ph type="title"/>
          </p:nvPr>
        </p:nvSpPr>
        <p:spPr>
          <a:xfrm>
            <a:off x="2351088" y="593726"/>
            <a:ext cx="6589712" cy="1281113"/>
          </a:xfrm>
        </p:spPr>
        <p:txBody>
          <a:bodyPr/>
          <a:lstStyle/>
          <a:p>
            <a:pPr eaLnBrk="1" hangingPunct="1"/>
            <a:r>
              <a:rPr lang="zh-CN" altLang="en-US" sz="3200">
                <a:latin typeface="微软雅黑" panose="020B0503020204020204" pitchFamily="34" charset="-122"/>
                <a:ea typeface="微软雅黑" panose="020B0503020204020204" pitchFamily="34" charset="-122"/>
              </a:rPr>
              <a:t>一、资产负债表的编制方法</a:t>
            </a:r>
          </a:p>
        </p:txBody>
      </p:sp>
      <p:sp>
        <p:nvSpPr>
          <p:cNvPr id="92163" name="Rectangle 3">
            <a:extLst>
              <a:ext uri="{FF2B5EF4-FFF2-40B4-BE49-F238E27FC236}">
                <a16:creationId xmlns:a16="http://schemas.microsoft.com/office/drawing/2014/main" id="{8BB62D6A-B7E9-912B-99E3-419A5A852FFF}"/>
              </a:ext>
            </a:extLst>
          </p:cNvPr>
          <p:cNvSpPr>
            <a:spLocks noGrp="1" noChangeArrowheads="1"/>
          </p:cNvSpPr>
          <p:nvPr>
            <p:ph idx="1"/>
          </p:nvPr>
        </p:nvSpPr>
        <p:spPr>
          <a:xfrm>
            <a:off x="2351089" y="1874838"/>
            <a:ext cx="7312025" cy="3778250"/>
          </a:xfrm>
          <a:extLst>
            <a:ext uri="{91240B29-F687-4F45-9708-019B960494DF}">
              <a14:hiddenLine xmlns:a14="http://schemas.microsoft.com/office/drawing/2010/main" w="9525">
                <a:solidFill>
                  <a:srgbClr val="CC6600"/>
                </a:solidFill>
                <a:miter lim="800000"/>
                <a:headEnd/>
                <a:tailEnd/>
              </a14:hiddenLine>
            </a:ext>
          </a:extLst>
        </p:spPr>
        <p:txBody>
          <a:bodyPr/>
          <a:lstStyle/>
          <a:p>
            <a:pPr eaLnBrk="1" hangingPunct="1"/>
            <a:r>
              <a:rPr lang="zh-CN" altLang="en-US">
                <a:latin typeface="微软雅黑" panose="020B0503020204020204" pitchFamily="34" charset="-122"/>
                <a:ea typeface="微软雅黑" panose="020B0503020204020204" pitchFamily="34" charset="-122"/>
              </a:rPr>
              <a:t>“年初余额”栏</a:t>
            </a:r>
            <a:endParaRPr lang="en-US" altLang="zh-CN" dirty="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根据上年末资产负债表的“期末余额”栏内所列数字填列。</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若本年度资产负债表规定的各个项目的名称和内容同上年度不相一致，应对上年年末资产负债表各项目的名称和数字按照本年度的规定进行调整，填入本表“年初余额”栏内。</a:t>
            </a:r>
            <a:endParaRPr lang="en-US" altLang="zh-CN" sz="2400" dirty="0">
              <a:latin typeface="微软雅黑" panose="020B0503020204020204" pitchFamily="34" charset="-122"/>
              <a:ea typeface="微软雅黑" panose="020B0503020204020204" pitchFamily="34" charset="-122"/>
            </a:endParaRPr>
          </a:p>
          <a:p>
            <a:pPr eaLnBrk="1" hangingPunct="1"/>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图片 4">
            <a:extLst>
              <a:ext uri="{FF2B5EF4-FFF2-40B4-BE49-F238E27FC236}">
                <a16:creationId xmlns:a16="http://schemas.microsoft.com/office/drawing/2014/main" id="{40965CCC-4089-3704-C28A-500AA666DA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6414" y="736601"/>
            <a:ext cx="8783637"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图片 2">
            <a:extLst>
              <a:ext uri="{FF2B5EF4-FFF2-40B4-BE49-F238E27FC236}">
                <a16:creationId xmlns:a16="http://schemas.microsoft.com/office/drawing/2014/main" id="{8B05BBB8-88DD-514B-A037-3B0A831C3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3352800"/>
            <a:ext cx="87852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标注 5">
            <a:extLst>
              <a:ext uri="{FF2B5EF4-FFF2-40B4-BE49-F238E27FC236}">
                <a16:creationId xmlns:a16="http://schemas.microsoft.com/office/drawing/2014/main" id="{C95A2F73-546E-5877-1EB8-3F89C25EFBBB}"/>
              </a:ext>
            </a:extLst>
          </p:cNvPr>
          <p:cNvSpPr/>
          <p:nvPr/>
        </p:nvSpPr>
        <p:spPr>
          <a:xfrm>
            <a:off x="3216276" y="1676401"/>
            <a:ext cx="1871663" cy="1311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atin typeface="微软雅黑" panose="020B0503020204020204" pitchFamily="34" charset="-122"/>
                <a:ea typeface="微软雅黑" panose="020B0503020204020204" pitchFamily="34" charset="-122"/>
              </a:rPr>
              <a:t>表身</a:t>
            </a:r>
          </a:p>
        </p:txBody>
      </p:sp>
      <p:sp>
        <p:nvSpPr>
          <p:cNvPr id="3" name="椭圆 2">
            <a:extLst>
              <a:ext uri="{FF2B5EF4-FFF2-40B4-BE49-F238E27FC236}">
                <a16:creationId xmlns:a16="http://schemas.microsoft.com/office/drawing/2014/main" id="{549FCF58-FD37-81FC-00D5-F7F171A868E9}"/>
              </a:ext>
            </a:extLst>
          </p:cNvPr>
          <p:cNvSpPr/>
          <p:nvPr/>
        </p:nvSpPr>
        <p:spPr>
          <a:xfrm>
            <a:off x="1631950" y="549276"/>
            <a:ext cx="172720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名称栏</a:t>
            </a:r>
          </a:p>
        </p:txBody>
      </p:sp>
      <p:sp>
        <p:nvSpPr>
          <p:cNvPr id="9" name="椭圆 8">
            <a:extLst>
              <a:ext uri="{FF2B5EF4-FFF2-40B4-BE49-F238E27FC236}">
                <a16:creationId xmlns:a16="http://schemas.microsoft.com/office/drawing/2014/main" id="{3CCAEAC0-BEB2-24D1-F679-D47EC0027A84}"/>
              </a:ext>
            </a:extLst>
          </p:cNvPr>
          <p:cNvSpPr/>
          <p:nvPr/>
        </p:nvSpPr>
        <p:spPr>
          <a:xfrm>
            <a:off x="8399464" y="549276"/>
            <a:ext cx="172878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atin typeface="微软雅黑" panose="020B0503020204020204" pitchFamily="34" charset="-122"/>
                <a:ea typeface="微软雅黑" panose="020B0503020204020204" pitchFamily="34" charset="-122"/>
              </a:rPr>
              <a:t>金额栏</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EFDD0909-7F9C-4C13-DA5F-DB0F309D5840}"/>
              </a:ext>
            </a:extLst>
          </p:cNvPr>
          <p:cNvSpPr>
            <a:spLocks noGrp="1" noChangeArrowheads="1"/>
          </p:cNvSpPr>
          <p:nvPr>
            <p:ph idx="1"/>
          </p:nvPr>
        </p:nvSpPr>
        <p:spPr>
          <a:xfrm>
            <a:off x="1992313" y="692150"/>
            <a:ext cx="8280400" cy="4897438"/>
          </a:xfrm>
          <a:extLst>
            <a:ext uri="{91240B29-F687-4F45-9708-019B960494DF}">
              <a14:hiddenLine xmlns:a14="http://schemas.microsoft.com/office/drawing/2010/main" w="9525">
                <a:solidFill>
                  <a:srgbClr val="CC6600"/>
                </a:solidFill>
                <a:miter lim="800000"/>
                <a:headEnd/>
                <a:tailEnd/>
              </a14:hiddenLine>
            </a:ext>
          </a:extLst>
        </p:spPr>
        <p:txBody>
          <a:bodyPr>
            <a:normAutofit lnSpcReduction="10000"/>
          </a:bodyPr>
          <a:lstStyle/>
          <a:p>
            <a:pPr marL="0" indent="0">
              <a:buNone/>
              <a:defRPr/>
            </a:pP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关于修订印发</a:t>
            </a:r>
            <a:r>
              <a:rPr lang="en-US" altLang="zh-CN" sz="2400" dirty="0">
                <a:solidFill>
                  <a:srgbClr val="FF0000"/>
                </a:solidFill>
                <a:latin typeface="微软雅黑" panose="020B0503020204020204" pitchFamily="34" charset="-122"/>
                <a:ea typeface="微软雅黑" panose="020B0503020204020204" pitchFamily="34" charset="-122"/>
              </a:rPr>
              <a:t>2018</a:t>
            </a:r>
            <a:r>
              <a:rPr lang="zh-CN" altLang="en-US" sz="2400" dirty="0">
                <a:solidFill>
                  <a:srgbClr val="FF0000"/>
                </a:solidFill>
                <a:latin typeface="微软雅黑" panose="020B0503020204020204" pitchFamily="34" charset="-122"/>
                <a:ea typeface="微软雅黑" panose="020B0503020204020204" pitchFamily="34" charset="-122"/>
              </a:rPr>
              <a:t>年度一般企业财务报表格式的通知</a:t>
            </a:r>
            <a:r>
              <a:rPr lang="en-US" altLang="zh-CN" sz="2400" dirty="0">
                <a:solidFill>
                  <a:srgbClr val="FF0000"/>
                </a:solidFill>
                <a:latin typeface="微软雅黑" panose="020B0503020204020204" pitchFamily="34" charset="-122"/>
                <a:ea typeface="微软雅黑" panose="020B0503020204020204" pitchFamily="34" charset="-122"/>
              </a:rPr>
              <a:t>》</a:t>
            </a: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应收票据、应收账款归并至“应收票据及应收账款”项目</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应收利息、应收股利归并至“其他应收款”项目</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固定资产清理归并至“固定资产”项目</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工程物资归并至“在建工程”项目</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应付票据、应付账款归并至“应付票据及应付账款”项目</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应付利息、应付股利归并至“其他应付款”项目</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专项应付款归并至“长期应付款”项目</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云形标注 5">
            <a:extLst>
              <a:ext uri="{FF2B5EF4-FFF2-40B4-BE49-F238E27FC236}">
                <a16:creationId xmlns:a16="http://schemas.microsoft.com/office/drawing/2014/main" id="{23CF40B0-7F67-EDF9-DE97-46D3EB9DBA3F}"/>
              </a:ext>
            </a:extLst>
          </p:cNvPr>
          <p:cNvSpPr/>
          <p:nvPr/>
        </p:nvSpPr>
        <p:spPr>
          <a:xfrm>
            <a:off x="2101850" y="1916114"/>
            <a:ext cx="3562350" cy="126682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latin typeface="微软雅黑" panose="020B0503020204020204" pitchFamily="34" charset="-122"/>
                <a:ea typeface="微软雅黑" panose="020B0503020204020204" pitchFamily="34" charset="-122"/>
              </a:rPr>
              <a:t>应收票据和应收账款合并调整</a:t>
            </a:r>
          </a:p>
        </p:txBody>
      </p:sp>
      <p:pic>
        <p:nvPicPr>
          <p:cNvPr id="94211" name="图片 2">
            <a:extLst>
              <a:ext uri="{FF2B5EF4-FFF2-40B4-BE49-F238E27FC236}">
                <a16:creationId xmlns:a16="http://schemas.microsoft.com/office/drawing/2014/main" id="{14D12B4F-9678-A60A-A09D-815078F05C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557339"/>
            <a:ext cx="5675313" cy="36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2" name="图片 9">
            <a:extLst>
              <a:ext uri="{FF2B5EF4-FFF2-40B4-BE49-F238E27FC236}">
                <a16:creationId xmlns:a16="http://schemas.microsoft.com/office/drawing/2014/main" id="{0A51595A-8171-B64D-C048-324ED9FE69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1450" y="1916114"/>
            <a:ext cx="5049838"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a:extLst>
              <a:ext uri="{FF2B5EF4-FFF2-40B4-BE49-F238E27FC236}">
                <a16:creationId xmlns:a16="http://schemas.microsoft.com/office/drawing/2014/main" id="{E2679BA0-23C6-4208-6333-941F6614C47E}"/>
              </a:ext>
            </a:extLst>
          </p:cNvPr>
          <p:cNvCxnSpPr/>
          <p:nvPr/>
        </p:nvCxnSpPr>
        <p:spPr>
          <a:xfrm>
            <a:off x="5375275" y="3844925"/>
            <a:ext cx="20891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443E76-D07E-02E3-5FC4-3E3CC9D8AF83}"/>
              </a:ext>
            </a:extLst>
          </p:cNvPr>
          <p:cNvCxnSpPr/>
          <p:nvPr/>
        </p:nvCxnSpPr>
        <p:spPr>
          <a:xfrm>
            <a:off x="5375275" y="3429001"/>
            <a:ext cx="0" cy="4159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E2ABC31-38B1-B0D0-F01D-6600D8140DE8}"/>
              </a:ext>
            </a:extLst>
          </p:cNvPr>
          <p:cNvCxnSpPr/>
          <p:nvPr/>
        </p:nvCxnSpPr>
        <p:spPr>
          <a:xfrm flipH="1">
            <a:off x="5375275" y="3429000"/>
            <a:ext cx="20891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5B4F93F-9C7A-266A-3D47-63EB542A5A5D}"/>
              </a:ext>
            </a:extLst>
          </p:cNvPr>
          <p:cNvCxnSpPr/>
          <p:nvPr/>
        </p:nvCxnSpPr>
        <p:spPr>
          <a:xfrm>
            <a:off x="7464425" y="3429001"/>
            <a:ext cx="0" cy="4159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0255FEF5-A5D0-D15B-5D43-E70724869093}"/>
              </a:ext>
            </a:extLst>
          </p:cNvPr>
          <p:cNvCxnSpPr/>
          <p:nvPr/>
        </p:nvCxnSpPr>
        <p:spPr>
          <a:xfrm>
            <a:off x="5375275" y="4637088"/>
            <a:ext cx="20891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0D4311A-6F3E-1222-0F3F-80ABEEC2702D}"/>
              </a:ext>
            </a:extLst>
          </p:cNvPr>
          <p:cNvCxnSpPr/>
          <p:nvPr/>
        </p:nvCxnSpPr>
        <p:spPr>
          <a:xfrm>
            <a:off x="5375275" y="4005264"/>
            <a:ext cx="0" cy="6318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4C41BF4D-AA69-8E03-F349-790FD09EE4AA}"/>
              </a:ext>
            </a:extLst>
          </p:cNvPr>
          <p:cNvCxnSpPr/>
          <p:nvPr/>
        </p:nvCxnSpPr>
        <p:spPr>
          <a:xfrm flipH="1">
            <a:off x="5375275" y="4005263"/>
            <a:ext cx="20891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2BB32DB-6AC9-58D7-F7A3-344C57488049}"/>
              </a:ext>
            </a:extLst>
          </p:cNvPr>
          <p:cNvCxnSpPr/>
          <p:nvPr/>
        </p:nvCxnSpPr>
        <p:spPr>
          <a:xfrm>
            <a:off x="7464425" y="4005264"/>
            <a:ext cx="0" cy="6318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22BD434-3565-8901-B964-9C0297E8A754}"/>
              </a:ext>
            </a:extLst>
          </p:cNvPr>
          <p:cNvSpPr>
            <a:spLocks noGrp="1" noChangeArrowheads="1"/>
          </p:cNvSpPr>
          <p:nvPr>
            <p:ph type="title"/>
          </p:nvPr>
        </p:nvSpPr>
        <p:spPr>
          <a:xfrm>
            <a:off x="3071813" y="620713"/>
            <a:ext cx="6589712"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一、资产负债表的编制方法</a:t>
            </a:r>
          </a:p>
        </p:txBody>
      </p:sp>
      <p:sp>
        <p:nvSpPr>
          <p:cNvPr id="95235" name="Rectangle 3">
            <a:extLst>
              <a:ext uri="{FF2B5EF4-FFF2-40B4-BE49-F238E27FC236}">
                <a16:creationId xmlns:a16="http://schemas.microsoft.com/office/drawing/2014/main" id="{118FF626-5560-44FA-3FD6-0C4C64478F64}"/>
              </a:ext>
            </a:extLst>
          </p:cNvPr>
          <p:cNvSpPr>
            <a:spLocks noGrp="1" noChangeArrowheads="1"/>
          </p:cNvSpPr>
          <p:nvPr>
            <p:ph idx="1"/>
          </p:nvPr>
        </p:nvSpPr>
        <p:spPr>
          <a:xfrm>
            <a:off x="3071813" y="1874838"/>
            <a:ext cx="6591300" cy="3778250"/>
          </a:xfrm>
          <a:extLst>
            <a:ext uri="{91240B29-F687-4F45-9708-019B960494DF}">
              <a14:hiddenLine xmlns:a14="http://schemas.microsoft.com/office/drawing/2010/main" w="9525">
                <a:solidFill>
                  <a:srgbClr val="CC6600"/>
                </a:solidFill>
                <a:miter lim="800000"/>
                <a:headEnd/>
                <a:tailEnd/>
              </a14:hiddenLine>
            </a:ext>
          </a:extLst>
        </p:spPr>
        <p:txBody>
          <a:bodyPr/>
          <a:lstStyle/>
          <a:p>
            <a:pPr eaLnBrk="1" hangingPunct="1"/>
            <a:r>
              <a:rPr lang="zh-CN" altLang="en-US">
                <a:latin typeface="微软雅黑" panose="020B0503020204020204" pitchFamily="34" charset="-122"/>
                <a:ea typeface="微软雅黑" panose="020B0503020204020204" pitchFamily="34" charset="-122"/>
              </a:rPr>
              <a:t>“期末余额”栏</a:t>
            </a:r>
          </a:p>
          <a:p>
            <a:pPr eaLnBrk="1" hangingPunct="1">
              <a:lnSpc>
                <a:spcPct val="150000"/>
              </a:lnSpc>
              <a:buFont typeface="Wingdings" panose="05000000000000000000" pitchFamily="2" charset="2"/>
              <a:buNone/>
            </a:pPr>
            <a:r>
              <a:rPr lang="zh-CN" altLang="en-US" sz="2400">
                <a:solidFill>
                  <a:srgbClr val="FF0000"/>
                </a:solidFill>
                <a:latin typeface="微软雅黑" panose="020B0503020204020204" pitchFamily="34" charset="-122"/>
                <a:ea typeface="微软雅黑" panose="020B0503020204020204" pitchFamily="34" charset="-122"/>
              </a:rPr>
              <a:t>      1. 直接填列法</a:t>
            </a:r>
          </a:p>
          <a:p>
            <a:pPr eaLnBrk="1" hangingPunct="1">
              <a:lnSpc>
                <a:spcPct val="150000"/>
              </a:lnSpc>
              <a:buFont typeface="Wingdings" panose="05000000000000000000" pitchFamily="2" charset="2"/>
              <a:buNone/>
            </a:pPr>
            <a:r>
              <a:rPr lang="zh-CN" altLang="en-US" sz="2400">
                <a:solidFill>
                  <a:srgbClr val="FF0000"/>
                </a:solidFill>
                <a:latin typeface="微软雅黑" panose="020B0503020204020204" pitchFamily="34" charset="-122"/>
                <a:ea typeface="微软雅黑" panose="020B0503020204020204" pitchFamily="34" charset="-122"/>
              </a:rPr>
              <a:t>      2. 分析计算填列法</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ACC04AB1-4FAD-28AF-6650-5A4067888F16}"/>
              </a:ext>
            </a:extLst>
          </p:cNvPr>
          <p:cNvSpPr>
            <a:spLocks noGrp="1" noChangeArrowheads="1"/>
          </p:cNvSpPr>
          <p:nvPr>
            <p:ph idx="1"/>
          </p:nvPr>
        </p:nvSpPr>
        <p:spPr>
          <a:xfrm>
            <a:off x="2495550" y="1052513"/>
            <a:ext cx="7200900" cy="3778250"/>
          </a:xfrm>
          <a:extLst>
            <a:ext uri="{91240B29-F687-4F45-9708-019B960494DF}">
              <a14:hiddenLine xmlns:a14="http://schemas.microsoft.com/office/drawing/2010/main" w="9525">
                <a:solidFill>
                  <a:srgbClr val="CC6600"/>
                </a:solidFill>
                <a:miter lim="800000"/>
                <a:headEnd/>
                <a:tailEnd/>
              </a14:hiddenLine>
            </a:ext>
          </a:extLst>
        </p:spPr>
        <p:txBody>
          <a:bodyPr/>
          <a:lstStyle/>
          <a:p>
            <a:pPr marL="0" indent="0">
              <a:buNone/>
              <a:defRPr/>
            </a:pPr>
            <a:r>
              <a:rPr lang="zh-CN" altLang="en-US" dirty="0">
                <a:latin typeface="微软雅黑" panose="020B0503020204020204" pitchFamily="34" charset="-122"/>
                <a:ea typeface="微软雅黑" panose="020B0503020204020204" pitchFamily="34" charset="-122"/>
              </a:rPr>
              <a:t>“期末余额”栏</a:t>
            </a:r>
            <a:endParaRPr lang="en-US" altLang="zh-CN" dirty="0">
              <a:latin typeface="微软雅黑" panose="020B0503020204020204" pitchFamily="34" charset="-122"/>
              <a:ea typeface="微软雅黑" panose="020B0503020204020204" pitchFamily="34" charset="-122"/>
            </a:endParaRPr>
          </a:p>
          <a:p>
            <a:pPr marL="0">
              <a:lnSpc>
                <a:spcPct val="150000"/>
              </a:lnSpc>
              <a:buNone/>
              <a:defRPr/>
            </a:pPr>
            <a:r>
              <a:rPr lang="zh-CN" altLang="en-US" sz="2400" dirty="0">
                <a:latin typeface="微软雅黑" panose="020B0503020204020204" pitchFamily="34" charset="-122"/>
                <a:ea typeface="微软雅黑" panose="020B0503020204020204" pitchFamily="34" charset="-122"/>
              </a:rPr>
              <a:t>直接填列法是将总分类账户的期末余额直接填列在报表的相应项目中。</a:t>
            </a:r>
            <a:endParaRPr lang="en-US" altLang="zh-CN" sz="2400" dirty="0">
              <a:latin typeface="微软雅黑" panose="020B0503020204020204" pitchFamily="34" charset="-122"/>
              <a:ea typeface="微软雅黑" panose="020B0503020204020204" pitchFamily="34" charset="-122"/>
            </a:endParaRPr>
          </a:p>
          <a:p>
            <a:pPr marL="0">
              <a:lnSpc>
                <a:spcPct val="150000"/>
              </a:lnSpc>
              <a:buNone/>
              <a:defRPr/>
            </a:pPr>
            <a:r>
              <a:rPr lang="zh-CN" altLang="en-US" sz="2400" dirty="0">
                <a:latin typeface="微软雅黑" panose="020B0503020204020204" pitchFamily="34" charset="-122"/>
                <a:ea typeface="微软雅黑" panose="020B0503020204020204" pitchFamily="34" charset="-122"/>
              </a:rPr>
              <a:t>对于资产负债表中</a:t>
            </a:r>
            <a:r>
              <a:rPr lang="zh-CN" altLang="en-US" sz="2400" dirty="0">
                <a:solidFill>
                  <a:srgbClr val="FF0000"/>
                </a:solidFill>
                <a:latin typeface="微软雅黑" panose="020B0503020204020204" pitchFamily="34" charset="-122"/>
                <a:ea typeface="微软雅黑" panose="020B0503020204020204" pitchFamily="34" charset="-122"/>
              </a:rPr>
              <a:t>项目名称与总分类账户名称一致的项目</a:t>
            </a:r>
            <a:r>
              <a:rPr lang="zh-CN" altLang="en-US" sz="2400" dirty="0">
                <a:latin typeface="微软雅黑" panose="020B0503020204020204" pitchFamily="34" charset="-122"/>
                <a:ea typeface="微软雅黑" panose="020B0503020204020204" pitchFamily="34" charset="-122"/>
              </a:rPr>
              <a:t>，可以直接根据所对应的总分类账户的期末余额填列。</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1DAB3F8C-F321-96BD-6E0D-7D15EBD87C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31751"/>
            <a:ext cx="6048375" cy="672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云形标注 6">
            <a:extLst>
              <a:ext uri="{FF2B5EF4-FFF2-40B4-BE49-F238E27FC236}">
                <a16:creationId xmlns:a16="http://schemas.microsoft.com/office/drawing/2014/main" id="{4673DCD6-E8EA-5E00-C69D-05AA19EFA89B}"/>
              </a:ext>
            </a:extLst>
          </p:cNvPr>
          <p:cNvSpPr/>
          <p:nvPr/>
        </p:nvSpPr>
        <p:spPr>
          <a:xfrm>
            <a:off x="7967663" y="42863"/>
            <a:ext cx="1873250" cy="6985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latin typeface="微软雅黑" panose="020B0503020204020204" pitchFamily="34" charset="-122"/>
                <a:ea typeface="微软雅黑" panose="020B0503020204020204" pitchFamily="34" charset="-122"/>
              </a:rPr>
              <a:t>短期借款</a:t>
            </a:r>
          </a:p>
        </p:txBody>
      </p:sp>
      <p:sp>
        <p:nvSpPr>
          <p:cNvPr id="8" name="云形标注 7">
            <a:extLst>
              <a:ext uri="{FF2B5EF4-FFF2-40B4-BE49-F238E27FC236}">
                <a16:creationId xmlns:a16="http://schemas.microsoft.com/office/drawing/2014/main" id="{47A4BB97-BB78-EFA4-8689-BFFEB6DD5566}"/>
              </a:ext>
            </a:extLst>
          </p:cNvPr>
          <p:cNvSpPr/>
          <p:nvPr/>
        </p:nvSpPr>
        <p:spPr>
          <a:xfrm>
            <a:off x="7942263" y="1052514"/>
            <a:ext cx="2087562" cy="6254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latin typeface="微软雅黑" panose="020B0503020204020204" pitchFamily="34" charset="-122"/>
                <a:ea typeface="微软雅黑" panose="020B0503020204020204" pitchFamily="34" charset="-122"/>
              </a:rPr>
              <a:t>应付职工薪酬</a:t>
            </a:r>
          </a:p>
        </p:txBody>
      </p:sp>
      <p:sp>
        <p:nvSpPr>
          <p:cNvPr id="9" name="云形标注 8">
            <a:extLst>
              <a:ext uri="{FF2B5EF4-FFF2-40B4-BE49-F238E27FC236}">
                <a16:creationId xmlns:a16="http://schemas.microsoft.com/office/drawing/2014/main" id="{082B0C79-B3FB-2440-1184-59E952E0DEDE}"/>
              </a:ext>
            </a:extLst>
          </p:cNvPr>
          <p:cNvSpPr/>
          <p:nvPr/>
        </p:nvSpPr>
        <p:spPr>
          <a:xfrm>
            <a:off x="8050213" y="4652963"/>
            <a:ext cx="1871662" cy="165576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latin typeface="微软雅黑" panose="020B0503020204020204" pitchFamily="34" charset="-122"/>
                <a:ea typeface="微软雅黑" panose="020B0503020204020204" pitchFamily="34" charset="-122"/>
              </a:rPr>
              <a:t>实收资本</a:t>
            </a:r>
            <a:endParaRPr lang="en-US" altLang="zh-CN" sz="2000" dirty="0">
              <a:latin typeface="微软雅黑" panose="020B0503020204020204" pitchFamily="34" charset="-122"/>
              <a:ea typeface="微软雅黑" panose="020B0503020204020204" pitchFamily="34" charset="-122"/>
            </a:endParaRPr>
          </a:p>
          <a:p>
            <a:pPr algn="ctr">
              <a:defRPr/>
            </a:pPr>
            <a:r>
              <a:rPr lang="zh-CN" altLang="en-US" sz="2000" dirty="0">
                <a:latin typeface="微软雅黑" panose="020B0503020204020204" pitchFamily="34" charset="-122"/>
                <a:ea typeface="微软雅黑" panose="020B0503020204020204" pitchFamily="34" charset="-122"/>
              </a:rPr>
              <a:t>资本公积</a:t>
            </a:r>
            <a:endParaRPr lang="en-US" altLang="zh-CN" sz="2000" dirty="0">
              <a:latin typeface="微软雅黑" panose="020B0503020204020204" pitchFamily="34" charset="-122"/>
              <a:ea typeface="微软雅黑" panose="020B0503020204020204" pitchFamily="34" charset="-122"/>
            </a:endParaRPr>
          </a:p>
          <a:p>
            <a:pPr algn="ctr">
              <a:defRPr/>
            </a:pPr>
            <a:r>
              <a:rPr lang="zh-CN" altLang="en-US" sz="2000" dirty="0">
                <a:latin typeface="微软雅黑" panose="020B0503020204020204" pitchFamily="34" charset="-122"/>
                <a:ea typeface="微软雅黑" panose="020B0503020204020204" pitchFamily="34" charset="-122"/>
              </a:rPr>
              <a:t>盈余公积</a:t>
            </a:r>
          </a:p>
        </p:txBody>
      </p:sp>
      <p:sp>
        <p:nvSpPr>
          <p:cNvPr id="10" name="云形标注 9">
            <a:extLst>
              <a:ext uri="{FF2B5EF4-FFF2-40B4-BE49-F238E27FC236}">
                <a16:creationId xmlns:a16="http://schemas.microsoft.com/office/drawing/2014/main" id="{31C8624E-EEFA-ACB1-8F91-0414AC5F3452}"/>
              </a:ext>
            </a:extLst>
          </p:cNvPr>
          <p:cNvSpPr/>
          <p:nvPr/>
        </p:nvSpPr>
        <p:spPr>
          <a:xfrm>
            <a:off x="8015288" y="2036763"/>
            <a:ext cx="2089150" cy="88741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latin typeface="微软雅黑" panose="020B0503020204020204" pitchFamily="34" charset="-122"/>
                <a:ea typeface="微软雅黑" panose="020B0503020204020204" pitchFamily="34" charset="-122"/>
              </a:rPr>
              <a:t>应付利息</a:t>
            </a:r>
            <a:endParaRPr lang="en-US" altLang="zh-CN" sz="2000" dirty="0">
              <a:latin typeface="微软雅黑" panose="020B0503020204020204" pitchFamily="34" charset="-122"/>
              <a:ea typeface="微软雅黑" panose="020B0503020204020204" pitchFamily="34" charset="-122"/>
            </a:endParaRPr>
          </a:p>
          <a:p>
            <a:pPr algn="ctr">
              <a:defRPr/>
            </a:pPr>
            <a:r>
              <a:rPr lang="zh-CN" altLang="en-US" sz="2000" dirty="0">
                <a:latin typeface="微软雅黑" panose="020B0503020204020204" pitchFamily="34" charset="-122"/>
                <a:ea typeface="微软雅黑" panose="020B0503020204020204" pitchFamily="34" charset="-122"/>
              </a:rPr>
              <a:t>应付股利</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645D8ED7-DFB4-B50C-2950-A6A8DDC7EA70}"/>
              </a:ext>
            </a:extLst>
          </p:cNvPr>
          <p:cNvSpPr>
            <a:spLocks noGrp="1" noChangeArrowheads="1"/>
          </p:cNvSpPr>
          <p:nvPr>
            <p:ph idx="1"/>
          </p:nvPr>
        </p:nvSpPr>
        <p:spPr>
          <a:xfrm>
            <a:off x="2135188" y="620713"/>
            <a:ext cx="8064500" cy="5040312"/>
          </a:xfrm>
          <a:extLst>
            <a:ext uri="{91240B29-F687-4F45-9708-019B960494DF}">
              <a14:hiddenLine xmlns:a14="http://schemas.microsoft.com/office/drawing/2010/main" w="9525">
                <a:solidFill>
                  <a:srgbClr val="CC6600"/>
                </a:solidFill>
                <a:miter lim="800000"/>
                <a:headEnd/>
                <a:tailEnd/>
              </a14:hiddenLine>
            </a:ext>
          </a:extLst>
        </p:spPr>
        <p:txBody>
          <a:bodyPr>
            <a:normAutofit fontScale="92500" lnSpcReduction="10000"/>
          </a:bodyPr>
          <a:lstStyle/>
          <a:p>
            <a:pPr marL="0" indent="0">
              <a:buNone/>
              <a:defRPr/>
            </a:pPr>
            <a:r>
              <a:rPr lang="zh-CN" altLang="en-US" dirty="0">
                <a:latin typeface="微软雅黑" panose="020B0503020204020204" pitchFamily="34" charset="-122"/>
                <a:ea typeface="微软雅黑" panose="020B0503020204020204" pitchFamily="34" charset="-122"/>
              </a:rPr>
              <a:t>“期末余额”栏</a:t>
            </a:r>
            <a:endParaRPr lang="en-US" altLang="zh-CN" dirty="0">
              <a:latin typeface="微软雅黑" panose="020B0503020204020204" pitchFamily="34" charset="-122"/>
              <a:ea typeface="微软雅黑" panose="020B0503020204020204" pitchFamily="34" charset="-122"/>
            </a:endParaRPr>
          </a:p>
          <a:p>
            <a:pPr marL="0">
              <a:lnSpc>
                <a:spcPct val="150000"/>
              </a:lnSpc>
              <a:buNone/>
              <a:defRPr/>
            </a:pPr>
            <a:r>
              <a:rPr lang="zh-CN" altLang="en-US" sz="2400" dirty="0">
                <a:latin typeface="微软雅黑" panose="020B0503020204020204" pitchFamily="34" charset="-122"/>
                <a:ea typeface="微软雅黑" panose="020B0503020204020204" pitchFamily="34" charset="-122"/>
              </a:rPr>
              <a:t>分析计算填列法是对账户记录进行分析、重新调整、计算后，填列在报表的有关项目中。</a:t>
            </a:r>
            <a:endParaRPr lang="en-US" altLang="zh-CN" sz="2400" dirty="0">
              <a:latin typeface="微软雅黑" panose="020B0503020204020204" pitchFamily="34" charset="-122"/>
              <a:ea typeface="微软雅黑" panose="020B0503020204020204" pitchFamily="34" charset="-122"/>
            </a:endParaRPr>
          </a:p>
          <a:p>
            <a:pPr marL="0">
              <a:lnSpc>
                <a:spcPct val="150000"/>
              </a:lnSpc>
              <a:buNone/>
              <a:defRPr/>
            </a:pPr>
            <a:endParaRPr lang="en-US" altLang="zh-CN" sz="2400" dirty="0">
              <a:latin typeface="微软雅黑" panose="020B0503020204020204" pitchFamily="34" charset="-122"/>
              <a:ea typeface="微软雅黑" panose="020B0503020204020204" pitchFamily="34" charset="-122"/>
            </a:endParaRPr>
          </a:p>
          <a:p>
            <a:pPr marL="0">
              <a:lnSpc>
                <a:spcPct val="150000"/>
              </a:lnSpc>
              <a:buNone/>
              <a:defRPr/>
            </a:pPr>
            <a:r>
              <a:rPr lang="zh-CN" altLang="en-US" sz="2400" dirty="0">
                <a:latin typeface="微软雅黑" panose="020B0503020204020204" pitchFamily="34" charset="-122"/>
                <a:ea typeface="微软雅黑" panose="020B0503020204020204" pitchFamily="34" charset="-122"/>
              </a:rPr>
              <a:t>应用场景：</a:t>
            </a:r>
            <a:endParaRPr lang="en-US" altLang="zh-CN" sz="2400" dirty="0">
              <a:latin typeface="微软雅黑" panose="020B0503020204020204" pitchFamily="34" charset="-122"/>
              <a:ea typeface="微软雅黑" panose="020B0503020204020204" pitchFamily="34" charset="-122"/>
            </a:endParaRPr>
          </a:p>
          <a:p>
            <a:pPr marL="0">
              <a:lnSpc>
                <a:spcPct val="150000"/>
              </a:lnSpc>
              <a:buNone/>
              <a:defRPr/>
            </a:pP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rPr>
              <a:t>资产负债表中项目名称与总分类账户名称不一致</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lnSpc>
                <a:spcPct val="150000"/>
              </a:lnSpc>
              <a:buNone/>
              <a:defRPr/>
            </a:pPr>
            <a:r>
              <a:rPr lang="zh-CN" altLang="en-US" sz="2400" dirty="0">
                <a:latin typeface="微软雅黑" panose="020B0503020204020204" pitchFamily="34" charset="-122"/>
                <a:ea typeface="微软雅黑" panose="020B0503020204020204" pitchFamily="34" charset="-122"/>
              </a:rPr>
              <a:t>（如，货币资金；存货）</a:t>
            </a:r>
            <a:endParaRPr lang="en-US" altLang="zh-CN" sz="2400" dirty="0">
              <a:latin typeface="微软雅黑" panose="020B0503020204020204" pitchFamily="34" charset="-122"/>
              <a:ea typeface="微软雅黑" panose="020B0503020204020204" pitchFamily="34" charset="-122"/>
            </a:endParaRPr>
          </a:p>
          <a:p>
            <a:pPr marL="0">
              <a:lnSpc>
                <a:spcPct val="150000"/>
              </a:lnSpc>
              <a:buNone/>
              <a:defRPr/>
            </a:pP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名称一致，但报表项目反映内容与账户核算内容不一致</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lnSpc>
                <a:spcPct val="150000"/>
              </a:lnSpc>
              <a:buNone/>
              <a:defRPr/>
            </a:pPr>
            <a:r>
              <a:rPr lang="zh-CN" altLang="en-US" sz="2400" dirty="0">
                <a:latin typeface="微软雅黑" panose="020B0503020204020204" pitchFamily="34" charset="-122"/>
                <a:ea typeface="微软雅黑" panose="020B0503020204020204" pitchFamily="34" charset="-122"/>
              </a:rPr>
              <a:t>（如，应收账款；长期借款；固定资产等）</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6D6BDE6-7BD0-B536-71BF-604C1A2EC9B6}"/>
              </a:ext>
            </a:extLst>
          </p:cNvPr>
          <p:cNvSpPr>
            <a:spLocks noGrp="1" noChangeArrowheads="1"/>
          </p:cNvSpPr>
          <p:nvPr>
            <p:ph type="title"/>
          </p:nvPr>
        </p:nvSpPr>
        <p:spPr>
          <a:xfrm>
            <a:off x="2351088" y="1052513"/>
            <a:ext cx="6589712"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具体方法</a:t>
            </a:r>
          </a:p>
        </p:txBody>
      </p:sp>
      <p:sp>
        <p:nvSpPr>
          <p:cNvPr id="98307" name="Rectangle 3">
            <a:extLst>
              <a:ext uri="{FF2B5EF4-FFF2-40B4-BE49-F238E27FC236}">
                <a16:creationId xmlns:a16="http://schemas.microsoft.com/office/drawing/2014/main" id="{37179ED8-DBD6-4E4C-4E3B-7D07908B1EEC}"/>
              </a:ext>
            </a:extLst>
          </p:cNvPr>
          <p:cNvSpPr>
            <a:spLocks noGrp="1" noChangeArrowheads="1"/>
          </p:cNvSpPr>
          <p:nvPr>
            <p:ph idx="1"/>
          </p:nvPr>
        </p:nvSpPr>
        <p:spPr>
          <a:xfrm>
            <a:off x="2319339" y="1916113"/>
            <a:ext cx="7877175" cy="3778250"/>
          </a:xfrm>
        </p:spPr>
        <p:txBody>
          <a:bodyPr/>
          <a:lstStyle/>
          <a:p>
            <a:pPr marL="0" indent="0">
              <a:lnSpc>
                <a:spcPct val="150000"/>
              </a:lnSpc>
              <a:buNone/>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根据相关总分类账户期末余额之和计算填列。</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根据相关明细分类账户余额计算填列。</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根据总分类账户和明细分类账户余额分析计算填列。</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根据有关账户余额减去备抵账户余额后的净额填列。</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综合运用上述分析计算方法填列。</a:t>
            </a:r>
          </a:p>
          <a:p>
            <a:pPr eaLnBrk="1" hangingPunct="1">
              <a:defRPr/>
            </a:pPr>
            <a:endParaRPr lang="zh-CN" alt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D508CC7-A806-FE21-8CBA-59F6E79765BE}"/>
              </a:ext>
            </a:extLst>
          </p:cNvPr>
          <p:cNvSpPr>
            <a:spLocks noGrp="1" noChangeArrowheads="1"/>
          </p:cNvSpPr>
          <p:nvPr>
            <p:ph type="title"/>
          </p:nvPr>
        </p:nvSpPr>
        <p:spPr>
          <a:xfrm>
            <a:off x="2351088" y="1052513"/>
            <a:ext cx="6589712"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具体方法</a:t>
            </a:r>
          </a:p>
        </p:txBody>
      </p:sp>
      <p:sp>
        <p:nvSpPr>
          <p:cNvPr id="100355" name="Rectangle 3">
            <a:extLst>
              <a:ext uri="{FF2B5EF4-FFF2-40B4-BE49-F238E27FC236}">
                <a16:creationId xmlns:a16="http://schemas.microsoft.com/office/drawing/2014/main" id="{39BF2E9B-8774-4FE2-DE86-123F57A468A1}"/>
              </a:ext>
            </a:extLst>
          </p:cNvPr>
          <p:cNvSpPr>
            <a:spLocks noGrp="1" noChangeArrowheads="1"/>
          </p:cNvSpPr>
          <p:nvPr>
            <p:ph idx="1"/>
          </p:nvPr>
        </p:nvSpPr>
        <p:spPr>
          <a:xfrm>
            <a:off x="2319339" y="1916113"/>
            <a:ext cx="7877175" cy="3778250"/>
          </a:xfrm>
        </p:spPr>
        <p:txBody>
          <a:body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根据相关总分类账户期末余额之和计算填列。</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400">
                <a:latin typeface="微软雅黑" panose="020B0503020204020204" pitchFamily="34" charset="-122"/>
                <a:ea typeface="微软雅黑" panose="020B0503020204020204" pitchFamily="34" charset="-122"/>
              </a:rPr>
              <a:t>货币资金项目：库存现金、银行存款和其他货币资金三个总分类账户的期末余额合计填列。</a:t>
            </a:r>
            <a:endParaRPr lang="zh-CN" altLang="en-US" sz="2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DBC78354-89A1-5181-4A8D-A3455FE1734E}"/>
              </a:ext>
            </a:extLst>
          </p:cNvPr>
          <p:cNvSpPr>
            <a:spLocks noGrp="1" noChangeArrowheads="1"/>
          </p:cNvSpPr>
          <p:nvPr>
            <p:ph idx="1"/>
          </p:nvPr>
        </p:nvSpPr>
        <p:spPr>
          <a:xfrm>
            <a:off x="2279651" y="476250"/>
            <a:ext cx="7877175" cy="5976938"/>
          </a:xfrm>
        </p:spPr>
        <p:txBody>
          <a:bodyPr/>
          <a:lstStyle/>
          <a:p>
            <a:pPr marL="0" indent="0">
              <a:lnSpc>
                <a:spcPct val="150000"/>
              </a:lnSpc>
              <a:buNone/>
              <a:defRPr/>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根据相关</a:t>
            </a:r>
            <a:r>
              <a:rPr lang="zh-CN" altLang="en-US" sz="2400" dirty="0">
                <a:solidFill>
                  <a:srgbClr val="FF0000"/>
                </a:solidFill>
                <a:latin typeface="微软雅黑" panose="020B0503020204020204" pitchFamily="34" charset="-122"/>
                <a:ea typeface="微软雅黑" panose="020B0503020204020204" pitchFamily="34" charset="-122"/>
              </a:rPr>
              <a:t>明细分类账户余额</a:t>
            </a:r>
            <a:r>
              <a:rPr lang="zh-CN" altLang="en-US" sz="2400" dirty="0">
                <a:latin typeface="微软雅黑" panose="020B0503020204020204" pitchFamily="34" charset="-122"/>
                <a:ea typeface="微软雅黑" panose="020B0503020204020204" pitchFamily="34" charset="-122"/>
              </a:rPr>
              <a:t>计算填列。</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应付账款项目：根据“应付账款”和“预付账款”两个总分类账户所属明细账户的</a:t>
            </a:r>
            <a:r>
              <a:rPr lang="zh-CN" altLang="en-US" sz="2000" dirty="0">
                <a:solidFill>
                  <a:srgbClr val="00B0F0"/>
                </a:solidFill>
                <a:latin typeface="微软雅黑" panose="020B0503020204020204" pitchFamily="34" charset="-122"/>
                <a:ea typeface="微软雅黑" panose="020B0503020204020204" pitchFamily="34" charset="-122"/>
              </a:rPr>
              <a:t>期末贷方余额</a:t>
            </a:r>
            <a:r>
              <a:rPr lang="zh-CN" altLang="en-US" sz="2000" dirty="0">
                <a:latin typeface="微软雅黑" panose="020B0503020204020204" pitchFamily="34" charset="-122"/>
                <a:ea typeface="微软雅黑" panose="020B0503020204020204" pitchFamily="34" charset="-122"/>
              </a:rPr>
              <a:t>合计数填列；</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预收账款项目：根据“预收账款”和“应收账款”两个总分类账户所属明细账户的</a:t>
            </a:r>
            <a:r>
              <a:rPr lang="zh-CN" altLang="en-US" sz="2000" dirty="0">
                <a:solidFill>
                  <a:srgbClr val="00B0F0"/>
                </a:solidFill>
                <a:latin typeface="微软雅黑" panose="020B0503020204020204" pitchFamily="34" charset="-122"/>
                <a:ea typeface="微软雅黑" panose="020B0503020204020204" pitchFamily="34" charset="-122"/>
              </a:rPr>
              <a:t>期末贷方余额</a:t>
            </a:r>
            <a:r>
              <a:rPr lang="zh-CN" altLang="en-US" sz="2000" dirty="0">
                <a:latin typeface="微软雅黑" panose="020B0503020204020204" pitchFamily="34" charset="-122"/>
                <a:ea typeface="微软雅黑" panose="020B0503020204020204" pitchFamily="34" charset="-122"/>
              </a:rPr>
              <a:t>合计数填列；</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一年内到期的非流动资产：如持有至到期投资、长期待摊费用明细账户的一年内到期部分余额填列；</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一年内到期的非流动负债：如长期借款、应付债券明细账户的一年内到期部分余额填列；</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未分配利润项目：根据“利润分配”总分类账户中所属的“未分配利润”明细账户期末余额填列。</a:t>
            </a:r>
            <a:endParaRPr lang="zh-CN" alt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61B39D3-EA55-D343-9A09-2DEA53F445F4}"/>
              </a:ext>
            </a:extLst>
          </p:cNvPr>
          <p:cNvSpPr>
            <a:spLocks noGrp="1" noChangeArrowheads="1"/>
          </p:cNvSpPr>
          <p:nvPr>
            <p:ph type="title"/>
          </p:nvPr>
        </p:nvSpPr>
        <p:spPr>
          <a:xfrm>
            <a:off x="2208213" y="1052513"/>
            <a:ext cx="6589712"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具体方法</a:t>
            </a:r>
          </a:p>
        </p:txBody>
      </p:sp>
      <p:sp>
        <p:nvSpPr>
          <p:cNvPr id="98307" name="Rectangle 3">
            <a:extLst>
              <a:ext uri="{FF2B5EF4-FFF2-40B4-BE49-F238E27FC236}">
                <a16:creationId xmlns:a16="http://schemas.microsoft.com/office/drawing/2014/main" id="{EBE99E86-50B0-72E7-8D52-94B77C7BBFCA}"/>
              </a:ext>
            </a:extLst>
          </p:cNvPr>
          <p:cNvSpPr>
            <a:spLocks noGrp="1" noChangeArrowheads="1"/>
          </p:cNvSpPr>
          <p:nvPr>
            <p:ph idx="1"/>
          </p:nvPr>
        </p:nvSpPr>
        <p:spPr>
          <a:xfrm>
            <a:off x="2208214" y="1844675"/>
            <a:ext cx="7951787" cy="3778250"/>
          </a:xfrm>
        </p:spPr>
        <p:txBody>
          <a:bodyPr>
            <a:normAutofit fontScale="92500" lnSpcReduction="10000"/>
          </a:bodyPr>
          <a:lstStyle/>
          <a:p>
            <a:pPr marL="0" indent="0" algn="just">
              <a:lnSpc>
                <a:spcPct val="150000"/>
              </a:lnSpc>
              <a:buNone/>
              <a:defRP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根据总分类账户和明细分类账户余额分析计算填列。</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长期待摊费用项目，根据“长期待摊费用”总分类账户期末余额减去</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年内（含</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年）摊销的数额后的金额填列；</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持有至到期投资项目：根据“持有至到期投资”总分类账户期末余额减去</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年内到期部分数额后的金额填列；</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长期借款项目：根据“长期借款”总分类账户的期末余额减去</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年内需归还的那部分借款额后的金额填列。</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5320</Words>
  <Application>Microsoft Office PowerPoint</Application>
  <PresentationFormat>宽屏</PresentationFormat>
  <Paragraphs>559</Paragraphs>
  <Slides>110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110</vt:i4>
      </vt:variant>
    </vt:vector>
  </HeadingPairs>
  <TitlesOfParts>
    <vt:vector size="121" baseType="lpstr">
      <vt:lpstr>等线</vt:lpstr>
      <vt:lpstr>等线 Light</vt:lpstr>
      <vt:lpstr>黑体</vt:lpstr>
      <vt:lpstr>宋体</vt:lpstr>
      <vt:lpstr>微软雅黑</vt:lpstr>
      <vt:lpstr>Arial</vt:lpstr>
      <vt:lpstr>Century Gothic</vt:lpstr>
      <vt:lpstr>Times New Roman</vt:lpstr>
      <vt:lpstr>Wingdings</vt:lpstr>
      <vt:lpstr>Wingdings 3</vt:lpstr>
      <vt:lpstr>Office 主题​​</vt:lpstr>
      <vt:lpstr>第五章   资产负债表—财务状况</vt:lpstr>
      <vt:lpstr> </vt:lpstr>
      <vt:lpstr> </vt:lpstr>
      <vt:lpstr>第一节  资产负债表概述</vt:lpstr>
      <vt:lpstr>一、资产负债表的定义与性质</vt:lpstr>
      <vt:lpstr>二、资产负债表内容与格式</vt:lpstr>
      <vt:lpstr>PowerPoint 演示文稿</vt:lpstr>
      <vt:lpstr>PowerPoint 演示文稿</vt:lpstr>
      <vt:lpstr>PowerPoint 演示文稿</vt:lpstr>
      <vt:lpstr>二、资产负债表内容与格式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三、资产负债表的作用</vt:lpstr>
      <vt:lpstr>第二节 资产负债表的主要项目及填列实例说明 </vt:lpstr>
      <vt:lpstr>一、资产</vt:lpstr>
      <vt:lpstr>一、资产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6.“其他应收款”项目</vt:lpstr>
      <vt:lpstr>7.“存货”项目</vt:lpstr>
      <vt:lpstr>8.“合同资产”项目</vt:lpstr>
      <vt:lpstr>9.“持有待售资产”项目</vt:lpstr>
      <vt:lpstr>9.“持有待售资产”项目</vt:lpstr>
      <vt:lpstr>10.“一年内到期的非流动资产 ”项目</vt:lpstr>
      <vt:lpstr>PowerPoint 演示文稿</vt:lpstr>
      <vt:lpstr>PowerPoint 演示文稿</vt:lpstr>
      <vt:lpstr>1.“债权投资”项目</vt:lpstr>
      <vt:lpstr>PowerPoint 演示文稿</vt:lpstr>
      <vt:lpstr>3.“长期应收款”项目</vt:lpstr>
      <vt:lpstr>4.“长期股权投资”项目</vt:lpstr>
      <vt:lpstr>6.“其他非流动金融资产”项目</vt:lpstr>
      <vt:lpstr>8.“固定资产”项目</vt:lpstr>
      <vt:lpstr>8.“固定资产”项目</vt:lpstr>
      <vt:lpstr>9.“在建工程”项目</vt:lpstr>
      <vt:lpstr>9.“在建工程”项目</vt:lpstr>
      <vt:lpstr>10.“生产性生物资产”项目</vt:lpstr>
      <vt:lpstr>11.“油气资产”项目</vt:lpstr>
      <vt:lpstr>12.“无形资产”项目</vt:lpstr>
      <vt:lpstr>13.“开发支出”项目</vt:lpstr>
      <vt:lpstr>14.“商誉”项目</vt:lpstr>
      <vt:lpstr>15.“长期待摊费用”项目</vt:lpstr>
      <vt:lpstr>17.“其他非流动资产”项目</vt:lpstr>
      <vt:lpstr>二、负债</vt:lpstr>
      <vt:lpstr>PowerPoint 演示文稿</vt:lpstr>
      <vt:lpstr>2.“交易性金融负债”项目</vt:lpstr>
      <vt:lpstr>PowerPoint 演示文稿</vt:lpstr>
      <vt:lpstr>4.“应付票据及应付账款”项目</vt:lpstr>
      <vt:lpstr>4.“应付票据及应付账款”项目</vt:lpstr>
      <vt:lpstr>5.“预收款项”项目</vt:lpstr>
      <vt:lpstr>5.“预收款项”项目</vt:lpstr>
      <vt:lpstr>PowerPoint 演示文稿</vt:lpstr>
      <vt:lpstr>6.“合同负债”项目</vt:lpstr>
      <vt:lpstr>7.“应付职工薪酬”项目</vt:lpstr>
      <vt:lpstr>7.“应付职工薪酬”项目</vt:lpstr>
      <vt:lpstr>PowerPoint 演示文稿</vt:lpstr>
      <vt:lpstr>10.“持有待售负债”项目</vt:lpstr>
      <vt:lpstr>11.“一年内到期的非流动负债”项目</vt:lpstr>
      <vt:lpstr>12.“其他流动负债”项目</vt:lpstr>
      <vt:lpstr>1.“长期借款”项目</vt:lpstr>
      <vt:lpstr>PowerPoint 演示文稿</vt:lpstr>
      <vt:lpstr>2.“应付债券”项目</vt:lpstr>
      <vt:lpstr>3.“长期应付款”项目 </vt:lpstr>
      <vt:lpstr>3.“长期应付款”项目 </vt:lpstr>
      <vt:lpstr>4.“预计负债”项目</vt:lpstr>
      <vt:lpstr>5.“递延收益”项目</vt:lpstr>
      <vt:lpstr>7.“其他非流动负债”项目</vt:lpstr>
      <vt:lpstr>三、所有者权益（或股东权益）</vt:lpstr>
      <vt:lpstr>2.“其他权益工具”项目</vt:lpstr>
      <vt:lpstr>3.“资本公积”项目</vt:lpstr>
      <vt:lpstr>4.“其他综合收益”项目</vt:lpstr>
      <vt:lpstr>5.“盈余公积”项目</vt:lpstr>
      <vt:lpstr>PowerPoint 演示文稿</vt:lpstr>
      <vt:lpstr>6.“未分配利润”项目</vt:lpstr>
      <vt:lpstr>第三节  资产负债表编制方法</vt:lpstr>
      <vt:lpstr>一、资产负债表的编制方法</vt:lpstr>
      <vt:lpstr>PowerPoint 演示文稿</vt:lpstr>
      <vt:lpstr>一、资产负债表的编制方法</vt:lpstr>
      <vt:lpstr>PowerPoint 演示文稿</vt:lpstr>
      <vt:lpstr>PowerPoint 演示文稿</vt:lpstr>
      <vt:lpstr>一、资产负债表的编制方法</vt:lpstr>
      <vt:lpstr>PowerPoint 演示文稿</vt:lpstr>
      <vt:lpstr>PowerPoint 演示文稿</vt:lpstr>
      <vt:lpstr>PowerPoint 演示文稿</vt:lpstr>
      <vt:lpstr>具体方法</vt:lpstr>
      <vt:lpstr>具体方法</vt:lpstr>
      <vt:lpstr>PowerPoint 演示文稿</vt:lpstr>
      <vt:lpstr>具体方法</vt:lpstr>
      <vt:lpstr>具体方法</vt:lpstr>
      <vt:lpstr>PowerPoint 演示文稿</vt:lpstr>
      <vt:lpstr>资产负债表各项目填列方法</vt:lpstr>
      <vt:lpstr>PowerPoint 演示文稿</vt:lpstr>
      <vt:lpstr>练习</vt:lpstr>
      <vt:lpstr>练习</vt:lpstr>
      <vt:lpstr>练习</vt:lpstr>
      <vt:lpstr>练习</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资产负债表</dc:title>
  <dc:creator>guo hj</dc:creator>
  <cp:lastModifiedBy>guo hj</cp:lastModifiedBy>
  <cp:revision>11</cp:revision>
  <dcterms:created xsi:type="dcterms:W3CDTF">2022-11-14T08:37:16Z</dcterms:created>
  <dcterms:modified xsi:type="dcterms:W3CDTF">2023-03-30T13:29:12Z</dcterms:modified>
</cp:coreProperties>
</file>