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666" r:id="rId2"/>
    <p:sldId id="669" r:id="rId3"/>
    <p:sldId id="670" r:id="rId4"/>
    <p:sldId id="671" r:id="rId5"/>
    <p:sldId id="742" r:id="rId6"/>
    <p:sldId id="673" r:id="rId7"/>
    <p:sldId id="739" r:id="rId8"/>
    <p:sldId id="740" r:id="rId9"/>
    <p:sldId id="741" r:id="rId10"/>
    <p:sldId id="674" r:id="rId11"/>
    <p:sldId id="889" r:id="rId12"/>
    <p:sldId id="743" r:id="rId13"/>
    <p:sldId id="890" r:id="rId14"/>
    <p:sldId id="675" r:id="rId15"/>
    <p:sldId id="744" r:id="rId16"/>
    <p:sldId id="778" r:id="rId17"/>
    <p:sldId id="676" r:id="rId18"/>
    <p:sldId id="737" r:id="rId19"/>
    <p:sldId id="779" r:id="rId20"/>
    <p:sldId id="782" r:id="rId21"/>
    <p:sldId id="783" r:id="rId22"/>
    <p:sldId id="784" r:id="rId23"/>
    <p:sldId id="780" r:id="rId24"/>
    <p:sldId id="893" r:id="rId25"/>
    <p:sldId id="891" r:id="rId26"/>
    <p:sldId id="892" r:id="rId27"/>
    <p:sldId id="785" r:id="rId28"/>
    <p:sldId id="894" r:id="rId29"/>
    <p:sldId id="895" r:id="rId30"/>
    <p:sldId id="877" r:id="rId31"/>
    <p:sldId id="881" r:id="rId32"/>
    <p:sldId id="882" r:id="rId33"/>
    <p:sldId id="879" r:id="rId34"/>
    <p:sldId id="896" r:id="rId35"/>
    <p:sldId id="897" r:id="rId36"/>
    <p:sldId id="898" r:id="rId37"/>
    <p:sldId id="899" r:id="rId38"/>
    <p:sldId id="900" r:id="rId39"/>
    <p:sldId id="901" r:id="rId40"/>
    <p:sldId id="902" r:id="rId41"/>
    <p:sldId id="903" r:id="rId42"/>
    <p:sldId id="904" r:id="rId43"/>
    <p:sldId id="887" r:id="rId44"/>
    <p:sldId id="738"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2ED2F-5118-4D85-B919-ACCE0CE0D195}" type="datetimeFigureOut">
              <a:rPr lang="zh-CN" altLang="en-US" smtClean="0"/>
              <a:t>2023/5/30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CD35F-301A-4658-A369-D797B831B298}" type="slidenum">
              <a:rPr lang="zh-CN" altLang="en-US" smtClean="0"/>
              <a:t>‹#›</a:t>
            </a:fld>
            <a:endParaRPr lang="zh-CN" altLang="en-US"/>
          </a:p>
        </p:txBody>
      </p:sp>
    </p:spTree>
    <p:extLst>
      <p:ext uri="{BB962C8B-B14F-4D97-AF65-F5344CB8AC3E}">
        <p14:creationId xmlns:p14="http://schemas.microsoft.com/office/powerpoint/2010/main" val="182910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983A62D-DFA8-14BC-0EAA-031A79ADB648}"/>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9E059CD7-4D9E-F86E-DF32-E6750CE7CD1D}"/>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8301E9B2-1F8A-1139-F975-78A9A5914067}"/>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AC5AC59-9242-4621-8375-5B65ACD9F679}" type="slidenum">
              <a:rPr lang="en-US" altLang="zh-CN">
                <a:latin typeface="等线" panose="02010600030101010101" pitchFamily="2" charset="-122"/>
              </a:rPr>
              <a:pPr/>
              <a:t>1</a:t>
            </a:fld>
            <a:endParaRPr lang="en-US" altLang="zh-CN">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https://www.bilibili.com/video/BV1k7411p7FJ/?spm_id_from=333.337.search-card.all.click</a:t>
            </a:r>
            <a:endParaRPr lang="zh-CN" altLang="en-US"/>
          </a:p>
        </p:txBody>
      </p:sp>
      <p:sp>
        <p:nvSpPr>
          <p:cNvPr id="4" name="灯片编号占位符 3"/>
          <p:cNvSpPr>
            <a:spLocks noGrp="1"/>
          </p:cNvSpPr>
          <p:nvPr>
            <p:ph type="sldNum" sz="quarter" idx="5"/>
          </p:nvPr>
        </p:nvSpPr>
        <p:spPr/>
        <p:txBody>
          <a:bodyPr/>
          <a:lstStyle/>
          <a:p>
            <a:fld id="{60DCD35F-301A-4658-A369-D797B831B298}" type="slidenum">
              <a:rPr lang="zh-CN" altLang="en-US" smtClean="0"/>
              <a:t>44</a:t>
            </a:fld>
            <a:endParaRPr lang="zh-CN" altLang="en-US"/>
          </a:p>
        </p:txBody>
      </p:sp>
    </p:spTree>
    <p:extLst>
      <p:ext uri="{BB962C8B-B14F-4D97-AF65-F5344CB8AC3E}">
        <p14:creationId xmlns:p14="http://schemas.microsoft.com/office/powerpoint/2010/main" val="316948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E7C9A-E073-AE7D-1F20-9D6F682A4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60BA00-8DF6-9F22-0FBB-A30815CEC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354F19-E2AD-9A19-C900-8327D2AF808D}"/>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392A38A6-4EA2-4156-4C71-2CFBE765EA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32A43-C310-551F-1388-874DDC01C29D}"/>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265398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B2E03-87E8-ECF5-631D-BAC89113946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4DE8E7-CE0E-0A63-0357-786170D0A50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270E37-94BF-71F1-5C7C-4D82E267009E}"/>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CC05D306-E190-175C-C942-78AEC65764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19E158-2AB1-1E78-4A16-48238C9FF7D1}"/>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312155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4BCF6E-818A-52DE-F797-25BC2BBFF7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E78782-7B3E-002C-60DE-6782B9586B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91D7FA-939A-A566-A27C-9399940E56A1}"/>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55986192-808D-2E53-7A14-A61E8D3EC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B3F35A-2B91-47B5-C80C-AEF641062B46}"/>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203406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69F82-8481-3DD3-4236-4F541AC252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B9E750-A885-C9B1-6277-492DE99EEC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8C3C4D-FF36-4639-4764-986647914115}"/>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5F245944-E27B-9551-2873-957BF2D6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21214-AF42-014F-D557-1E4257F691BC}"/>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367621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DD52D-D898-4596-E395-D419173E91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552765-8BF7-6678-3942-794C58799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0099EA-C5A0-7E88-7444-198FBA3CD30C}"/>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6109F2E7-B79C-820C-24D4-31C22BF4D1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B8E88E-B09E-8FDD-277D-5D51538C5326}"/>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156316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12FDA-4995-5E0D-94BA-35470DA664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10A481-1D35-0EC2-492E-CE2B0D578E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3C0677F-374C-075E-B891-3B84A7C24A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69BC31-B071-56F6-10A2-F8E572D3402E}"/>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AF68D4A3-54A0-7067-2AF6-5861AFD3E7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6D4EF2-84CF-A2AC-A2E7-7355F0ACAB14}"/>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356524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BE3B7-EF44-D491-3E33-C3BAEE36CF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442BD5-AFFE-1A11-BC0F-E2ECAB540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644AE8-CD1C-6417-290D-BFE31C1E3C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A4C74E-8CFE-B565-D34E-C0541F064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587E3F-AE1F-9475-2CA4-0FF983618C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E359EC-8F08-1FBA-FE1C-C3E3738F2BA0}"/>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8" name="页脚占位符 7">
            <a:extLst>
              <a:ext uri="{FF2B5EF4-FFF2-40B4-BE49-F238E27FC236}">
                <a16:creationId xmlns:a16="http://schemas.microsoft.com/office/drawing/2014/main" id="{6E969500-38A2-1A38-6742-FB6A2DD402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948482-C0A9-D866-B1FF-CE6B9606CA1A}"/>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217590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821BB-7CDD-B9BE-075C-AE4E1830E6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E99FDF-8E00-AAA4-A3B2-E6215C7F781F}"/>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4" name="页脚占位符 3">
            <a:extLst>
              <a:ext uri="{FF2B5EF4-FFF2-40B4-BE49-F238E27FC236}">
                <a16:creationId xmlns:a16="http://schemas.microsoft.com/office/drawing/2014/main" id="{71D206CB-C8A1-0151-EDAF-6D5671C855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E241EA-F39C-E341-56E1-16B62CCAC7D9}"/>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314042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9B1739-70F5-45D0-7441-50253FC276E0}"/>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3" name="页脚占位符 2">
            <a:extLst>
              <a:ext uri="{FF2B5EF4-FFF2-40B4-BE49-F238E27FC236}">
                <a16:creationId xmlns:a16="http://schemas.microsoft.com/office/drawing/2014/main" id="{5519C59A-8776-EE71-B1E2-B805257468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F6526F-5027-F8EC-A2D2-CEC2194713F0}"/>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86027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7D6B4-2472-EFBA-C7FC-B18A9619A4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047F45-6FBF-4F3A-A9D5-BC92251A0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6FB5A1-D29B-8AEC-0998-C7CEB3201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6942B6-7D3D-50C9-F3EA-E91A7C517680}"/>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5B728EFE-B4B7-7FA4-290E-1A80E52A6F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B6401C-5EEC-8157-F860-997D3E6BD9A9}"/>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261858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A1D17-2C9B-989D-DF8E-DC2D7F9D4B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61DA63-B847-891E-8314-987F12D28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8F225E-37A5-EDCD-6F4E-C3117D9FB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FF869A-4BC2-36BD-2DB6-9037D6F596DB}"/>
              </a:ext>
            </a:extLst>
          </p:cNvPr>
          <p:cNvSpPr>
            <a:spLocks noGrp="1"/>
          </p:cNvSpPr>
          <p:nvPr>
            <p:ph type="dt" sz="half" idx="10"/>
          </p:nvPr>
        </p:nvSpPr>
        <p:spPr/>
        <p:txBody>
          <a:bodyPr/>
          <a:lstStyle/>
          <a:p>
            <a:fld id="{9655DFD4-B740-49BE-8244-B54B2E33D98B}"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917DB84F-9BB2-66F3-0FB3-72E1384ED3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964BC3-C145-2FC2-F8F0-B650F90C4AEF}"/>
              </a:ext>
            </a:extLst>
          </p:cNvPr>
          <p:cNvSpPr>
            <a:spLocks noGrp="1"/>
          </p:cNvSpPr>
          <p:nvPr>
            <p:ph type="sldNum" sz="quarter" idx="12"/>
          </p:nvPr>
        </p:nvSpPr>
        <p:spPr/>
        <p:txBody>
          <a:body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136585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C520BE-EA46-27AC-0D92-182D0D2D0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195FE6-2D16-9D9A-AEAC-67D6398CC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5EFAB9-310B-52C8-4AED-F11B00E02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5DFD4-B740-49BE-8244-B54B2E33D98B}"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F06D5067-097B-E9EE-664C-EF558384C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FDE5F4-728E-17F6-85EF-BA9B5B718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7441F-411D-49A1-A633-77374FD66408}" type="slidenum">
              <a:rPr lang="zh-CN" altLang="en-US" smtClean="0"/>
              <a:t>‹#›</a:t>
            </a:fld>
            <a:endParaRPr lang="zh-CN" altLang="en-US"/>
          </a:p>
        </p:txBody>
      </p:sp>
    </p:spTree>
    <p:extLst>
      <p:ext uri="{BB962C8B-B14F-4D97-AF65-F5344CB8AC3E}">
        <p14:creationId xmlns:p14="http://schemas.microsoft.com/office/powerpoint/2010/main" val="3819642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4B2FAB6-5A3C-3ECA-704B-AD97B631BCB3}"/>
              </a:ext>
            </a:extLst>
          </p:cNvPr>
          <p:cNvSpPr>
            <a:spLocks noGrp="1" noChangeArrowheads="1"/>
          </p:cNvSpPr>
          <p:nvPr>
            <p:ph type="ctrTitle" idx="4294967295"/>
          </p:nvPr>
        </p:nvSpPr>
        <p:spPr>
          <a:xfrm>
            <a:off x="2208214" y="2133600"/>
            <a:ext cx="7920037" cy="3455988"/>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利润表</a:t>
            </a:r>
            <a:r>
              <a:rPr lang="en-US" altLang="zh-CN" sz="4000" dirty="0">
                <a:latin typeface="微软雅黑" panose="020B0503020204020204" pitchFamily="34" charset="-122"/>
                <a:ea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rPr>
              <a:t>经营成果</a:t>
            </a:r>
          </a:p>
        </p:txBody>
      </p:sp>
      <p:pic>
        <p:nvPicPr>
          <p:cNvPr id="20483" name="图片 3">
            <a:extLst>
              <a:ext uri="{FF2B5EF4-FFF2-40B4-BE49-F238E27FC236}">
                <a16:creationId xmlns:a16="http://schemas.microsoft.com/office/drawing/2014/main" id="{97DADCBA-1EBC-EAEF-E0C2-143234E007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C82C71-2FD7-9FE2-AA3F-B4C247B23918}"/>
              </a:ext>
            </a:extLst>
          </p:cNvPr>
          <p:cNvSpPr txBox="1">
            <a:spLocks noChangeArrowheads="1"/>
          </p:cNvSpPr>
          <p:nvPr/>
        </p:nvSpPr>
        <p:spPr bwMode="auto">
          <a:xfrm>
            <a:off x="2325757" y="1779104"/>
            <a:ext cx="7941297" cy="122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buFont typeface="Wingdings 3" panose="05040102010807070707" pitchFamily="18" charset="2"/>
              <a:buNone/>
            </a:pPr>
            <a:r>
              <a:rPr lang="zh-CN" altLang="en-US" sz="2400" dirty="0">
                <a:solidFill>
                  <a:schemeClr val="tx1"/>
                </a:solidFill>
                <a:latin typeface="微软雅黑" panose="020B0503020204020204" pitchFamily="34" charset="-122"/>
                <a:ea typeface="微软雅黑" panose="020B0503020204020204" pitchFamily="34" charset="-122"/>
              </a:rPr>
              <a:t>利润表的格式是用来反映企业利润形成过程的方式，即企业的营业收入需要按照什么顺序来扣减哪些费用以便最终得到净利润。</a:t>
            </a:r>
            <a:endParaRPr lang="en-US" altLang="zh-CN" sz="2400" dirty="0">
              <a:solidFill>
                <a:schemeClr val="tx1"/>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设计观点：收入</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利润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42BB52E2-C89D-CB42-922C-5B08761ACEA8}"/>
              </a:ext>
            </a:extLst>
          </p:cNvPr>
          <p:cNvSpPr>
            <a:spLocks noGrp="1" noChangeArrowheads="1"/>
          </p:cNvSpPr>
          <p:nvPr>
            <p:ph idx="1"/>
          </p:nvPr>
        </p:nvSpPr>
        <p:spPr>
          <a:xfrm>
            <a:off x="2279650" y="1412875"/>
            <a:ext cx="3240088" cy="4211638"/>
          </a:xfrm>
        </p:spPr>
        <p:txBody>
          <a:bodyPr/>
          <a:lstStyle/>
          <a:p>
            <a:pPr marL="0" indent="0">
              <a:buNone/>
              <a:defRPr/>
            </a:pPr>
            <a:r>
              <a:rPr lang="zh-CN" altLang="en-US" sz="3200" dirty="0">
                <a:latin typeface="微软雅黑" panose="020B0503020204020204" pitchFamily="34" charset="-122"/>
                <a:ea typeface="微软雅黑" panose="020B0503020204020204" pitchFamily="34" charset="-122"/>
              </a:rPr>
              <a:t>单步式利润表：</a:t>
            </a:r>
            <a:endParaRPr lang="en-US" altLang="zh-CN" sz="32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mn-ea"/>
              </a:rPr>
              <a:t>将当期发生的所有收入集中在一起列示，将所有的成本、费用支出类集中在一起列示，然后将收入类合计减去成本费用类合计，计算出本期净利润（或亏损）。</a:t>
            </a:r>
          </a:p>
        </p:txBody>
      </p:sp>
      <p:sp>
        <p:nvSpPr>
          <p:cNvPr id="3" name="Rectangle 3">
            <a:extLst>
              <a:ext uri="{FF2B5EF4-FFF2-40B4-BE49-F238E27FC236}">
                <a16:creationId xmlns:a16="http://schemas.microsoft.com/office/drawing/2014/main" id="{73758912-A200-4CC1-015A-49ACBA05DBFB}"/>
              </a:ext>
            </a:extLst>
          </p:cNvPr>
          <p:cNvSpPr txBox="1">
            <a:spLocks noChangeArrowheads="1"/>
          </p:cNvSpPr>
          <p:nvPr/>
        </p:nvSpPr>
        <p:spPr bwMode="auto">
          <a:xfrm>
            <a:off x="6527801" y="1268414"/>
            <a:ext cx="3313113"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hangingPunct="1">
              <a:buFont typeface="Wingdings" panose="05000000000000000000" pitchFamily="2" charset="2"/>
              <a:buNone/>
              <a:defRPr/>
            </a:pPr>
            <a:r>
              <a:rPr lang="zh-CN" altLang="en-US" sz="3200" dirty="0">
                <a:solidFill>
                  <a:schemeClr val="tx1"/>
                </a:solidFill>
                <a:latin typeface="微软雅黑" panose="020B0503020204020204" pitchFamily="34" charset="-122"/>
                <a:ea typeface="微软雅黑" panose="020B0503020204020204" pitchFamily="34" charset="-122"/>
              </a:rPr>
              <a:t>多步式利润表：</a:t>
            </a:r>
            <a:endParaRPr lang="en-US" altLang="zh-CN" sz="3200" dirty="0">
              <a:solidFill>
                <a:schemeClr val="tx1"/>
              </a:solidFill>
              <a:latin typeface="微软雅黑" panose="020B0503020204020204" pitchFamily="34" charset="-122"/>
              <a:ea typeface="微软雅黑" panose="020B0503020204020204" pitchFamily="34" charset="-122"/>
            </a:endParaRPr>
          </a:p>
          <a:p>
            <a:pPr marL="0" eaLnBrk="1" hangingPunct="1">
              <a:buNone/>
              <a:defRPr/>
            </a:pPr>
            <a:r>
              <a:rPr lang="zh-CN" altLang="en-US" sz="2400" dirty="0">
                <a:solidFill>
                  <a:schemeClr val="tx1"/>
                </a:solidFill>
                <a:latin typeface="+mn-ea"/>
              </a:rPr>
              <a:t>对当期的收入、费用、支出项目按性质加以归类，按利润形成的主要环节列示一些中间性利润指标，如主营业务利润、营业利润、利润总额、净利润，分步计算当期净损益。</a:t>
            </a:r>
            <a:endParaRPr lang="en-US" altLang="zh-CN" sz="2400" dirty="0">
              <a:solidFill>
                <a:schemeClr val="tx1"/>
              </a:solidFill>
              <a:latin typeface="+mn-ea"/>
            </a:endParaRPr>
          </a:p>
        </p:txBody>
      </p:sp>
      <p:sp>
        <p:nvSpPr>
          <p:cNvPr id="4" name="Rectangle 3">
            <a:extLst>
              <a:ext uri="{FF2B5EF4-FFF2-40B4-BE49-F238E27FC236}">
                <a16:creationId xmlns:a16="http://schemas.microsoft.com/office/drawing/2014/main" id="{25C82C71-2FD7-9FE2-AA3F-B4C247B23918}"/>
              </a:ext>
            </a:extLst>
          </p:cNvPr>
          <p:cNvSpPr txBox="1">
            <a:spLocks noChangeArrowheads="1"/>
          </p:cNvSpPr>
          <p:nvPr/>
        </p:nvSpPr>
        <p:spPr bwMode="auto">
          <a:xfrm>
            <a:off x="2728914" y="5614989"/>
            <a:ext cx="75977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设计原则：“收入</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利润”</a:t>
            </a:r>
          </a:p>
        </p:txBody>
      </p:sp>
    </p:spTree>
    <p:extLst>
      <p:ext uri="{BB962C8B-B14F-4D97-AF65-F5344CB8AC3E}">
        <p14:creationId xmlns:p14="http://schemas.microsoft.com/office/powerpoint/2010/main" val="289816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图片 1">
            <a:extLst>
              <a:ext uri="{FF2B5EF4-FFF2-40B4-BE49-F238E27FC236}">
                <a16:creationId xmlns:a16="http://schemas.microsoft.com/office/drawing/2014/main" id="{46E48EAF-227C-B1AC-AFF9-934B1456BB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701676"/>
            <a:ext cx="6767512" cy="603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5DA20E89-6ED7-3D01-652D-031DA4117BBF}"/>
              </a:ext>
            </a:extLst>
          </p:cNvPr>
          <p:cNvSpPr/>
          <p:nvPr/>
        </p:nvSpPr>
        <p:spPr>
          <a:xfrm>
            <a:off x="2135189" y="25401"/>
            <a:ext cx="2016125"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单步式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C82C71-2FD7-9FE2-AA3F-B4C247B23918}"/>
              </a:ext>
            </a:extLst>
          </p:cNvPr>
          <p:cNvSpPr txBox="1">
            <a:spLocks noChangeArrowheads="1"/>
          </p:cNvSpPr>
          <p:nvPr/>
        </p:nvSpPr>
        <p:spPr bwMode="auto">
          <a:xfrm>
            <a:off x="1053547" y="665920"/>
            <a:ext cx="9501809" cy="122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buNone/>
            </a:pPr>
            <a:r>
              <a:rPr lang="zh-CN" altLang="en-US" sz="2400" b="1" dirty="0">
                <a:solidFill>
                  <a:schemeClr val="tx1"/>
                </a:solidFill>
                <a:latin typeface="微软雅黑" panose="020B0503020204020204" pitchFamily="34" charset="-122"/>
                <a:ea typeface="微软雅黑" panose="020B0503020204020204" pitchFamily="34" charset="-122"/>
              </a:rPr>
              <a:t>多步式利润表计算利润的具体步骤：</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步，报告企业经营活动的成果。</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步，将非日常活动带来的收益通过营业外收入和营业外支出项目进行反映。</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步，将第</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步与第</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步计算的结果相加得到利润总额。</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步，将第</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步的利润总额减去所得税费用得到净利润。</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5</a:t>
            </a:r>
            <a:r>
              <a:rPr lang="zh-CN" altLang="en-US" sz="2400" dirty="0">
                <a:solidFill>
                  <a:schemeClr val="tx1"/>
                </a:solidFill>
                <a:latin typeface="微软雅黑" panose="020B0503020204020204" pitchFamily="34" charset="-122"/>
                <a:ea typeface="微软雅黑" panose="020B0503020204020204" pitchFamily="34" charset="-122"/>
              </a:rPr>
              <a:t>步，计算综合收益。</a:t>
            </a:r>
          </a:p>
          <a:p>
            <a:pPr>
              <a:lnSpc>
                <a:spcPct val="150000"/>
              </a:lnSpc>
              <a:buNone/>
            </a:pPr>
            <a:r>
              <a:rPr lang="zh-CN" altLang="en-US" sz="2400" dirty="0">
                <a:solidFill>
                  <a:schemeClr val="tx1"/>
                </a:solidFill>
                <a:latin typeface="微软雅黑" panose="020B0503020204020204" pitchFamily="34" charset="-122"/>
                <a:ea typeface="微软雅黑" panose="020B0503020204020204" pitchFamily="34" charset="-122"/>
              </a:rPr>
              <a:t>第</a:t>
            </a:r>
            <a:r>
              <a:rPr lang="en-US" altLang="zh-CN" sz="2400" dirty="0">
                <a:solidFill>
                  <a:schemeClr val="tx1"/>
                </a:solidFill>
                <a:latin typeface="微软雅黑" panose="020B0503020204020204" pitchFamily="34" charset="-122"/>
                <a:ea typeface="微软雅黑" panose="020B0503020204020204" pitchFamily="34" charset="-122"/>
              </a:rPr>
              <a:t>6</a:t>
            </a:r>
            <a:r>
              <a:rPr lang="zh-CN" altLang="en-US" sz="2400" dirty="0">
                <a:solidFill>
                  <a:schemeClr val="tx1"/>
                </a:solidFill>
                <a:latin typeface="微软雅黑" panose="020B0503020204020204" pitchFamily="34" charset="-122"/>
                <a:ea typeface="微软雅黑" panose="020B0503020204020204" pitchFamily="34" charset="-122"/>
              </a:rPr>
              <a:t>步，计算每股收益。</a:t>
            </a:r>
          </a:p>
        </p:txBody>
      </p:sp>
    </p:spTree>
    <p:extLst>
      <p:ext uri="{BB962C8B-B14F-4D97-AF65-F5344CB8AC3E}">
        <p14:creationId xmlns:p14="http://schemas.microsoft.com/office/powerpoint/2010/main" val="346813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089996-99A6-0475-40FD-ED7A3453FB1B}"/>
              </a:ext>
            </a:extLst>
          </p:cNvPr>
          <p:cNvSpPr>
            <a:spLocks noGrp="1" noChangeArrowheads="1"/>
          </p:cNvSpPr>
          <p:nvPr>
            <p:ph type="title"/>
          </p:nvPr>
        </p:nvSpPr>
        <p:spPr>
          <a:xfrm>
            <a:off x="716447" y="124654"/>
            <a:ext cx="7058025" cy="1281113"/>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多步式利润表</a:t>
            </a:r>
          </a:p>
        </p:txBody>
      </p:sp>
      <p:sp>
        <p:nvSpPr>
          <p:cNvPr id="34819" name="Rectangle 3">
            <a:extLst>
              <a:ext uri="{FF2B5EF4-FFF2-40B4-BE49-F238E27FC236}">
                <a16:creationId xmlns:a16="http://schemas.microsoft.com/office/drawing/2014/main" id="{160DEF94-9994-E0A4-BBD4-EBE90B172634}"/>
              </a:ext>
            </a:extLst>
          </p:cNvPr>
          <p:cNvSpPr>
            <a:spLocks noGrp="1" noChangeArrowheads="1"/>
          </p:cNvSpPr>
          <p:nvPr>
            <p:ph idx="1"/>
          </p:nvPr>
        </p:nvSpPr>
        <p:spPr>
          <a:xfrm>
            <a:off x="846276" y="1336193"/>
            <a:ext cx="10356574" cy="3778250"/>
          </a:xfrm>
        </p:spPr>
        <p:txBody>
          <a:bodyPr>
            <a:noAutofit/>
          </a:bodyPr>
          <a:lstStyle/>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营业利润：</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营业收入</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营业成本</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税金及附加</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三大费用</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资产减值损失</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公允价值变动损益</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投资收益</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利润总额：</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营业利润</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营业外收入</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营业外支出</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净利润：</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利润总额</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所得税费用</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其他综合收益</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未在当期损益中确认的各项利得和损失，扣除所得税费用后的净额</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综合收益总额</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净利润</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其他综合收益</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每股收益</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F5AAED8D-7FEC-FE96-8D78-6F9A93CDAFA4}"/>
              </a:ext>
            </a:extLst>
          </p:cNvPr>
          <p:cNvSpPr/>
          <p:nvPr/>
        </p:nvSpPr>
        <p:spPr>
          <a:xfrm>
            <a:off x="3648075" y="4213226"/>
            <a:ext cx="1727200" cy="88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负债</a:t>
            </a:r>
          </a:p>
        </p:txBody>
      </p:sp>
      <p:sp>
        <p:nvSpPr>
          <p:cNvPr id="13" name="椭圆 12">
            <a:extLst>
              <a:ext uri="{FF2B5EF4-FFF2-40B4-BE49-F238E27FC236}">
                <a16:creationId xmlns:a16="http://schemas.microsoft.com/office/drawing/2014/main" id="{4573E27C-1D62-8719-D3FE-B78E56D24B40}"/>
              </a:ext>
            </a:extLst>
          </p:cNvPr>
          <p:cNvSpPr/>
          <p:nvPr/>
        </p:nvSpPr>
        <p:spPr>
          <a:xfrm>
            <a:off x="3648075" y="1773239"/>
            <a:ext cx="172720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资产</a:t>
            </a:r>
          </a:p>
        </p:txBody>
      </p:sp>
      <p:pic>
        <p:nvPicPr>
          <p:cNvPr id="32772" name="图片 1">
            <a:extLst>
              <a:ext uri="{FF2B5EF4-FFF2-40B4-BE49-F238E27FC236}">
                <a16:creationId xmlns:a16="http://schemas.microsoft.com/office/drawing/2014/main" id="{A36063BF-8998-FB39-7E55-26277A6B21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888" y="728664"/>
            <a:ext cx="9144001"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2">
            <a:extLst>
              <a:ext uri="{FF2B5EF4-FFF2-40B4-BE49-F238E27FC236}">
                <a16:creationId xmlns:a16="http://schemas.microsoft.com/office/drawing/2014/main" id="{8B2A8DB7-57E1-1AF3-8CFB-607E7F3649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57338"/>
            <a:ext cx="9144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3">
            <a:extLst>
              <a:ext uri="{FF2B5EF4-FFF2-40B4-BE49-F238E27FC236}">
                <a16:creationId xmlns:a16="http://schemas.microsoft.com/office/drawing/2014/main" id="{55513185-FFBD-87CC-AED4-011E1133F1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2062164"/>
            <a:ext cx="90249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381BD7BB-7D04-B207-2348-0C2CEFD40EFF}"/>
              </a:ext>
            </a:extLst>
          </p:cNvPr>
          <p:cNvSpPr/>
          <p:nvPr/>
        </p:nvSpPr>
        <p:spPr>
          <a:xfrm>
            <a:off x="4511676" y="403226"/>
            <a:ext cx="2016125"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多步式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E83460D-A812-3410-E130-94201181A9BA}"/>
              </a:ext>
            </a:extLst>
          </p:cNvPr>
          <p:cNvSpPr>
            <a:spLocks noGrp="1" noChangeArrowheads="1"/>
          </p:cNvSpPr>
          <p:nvPr>
            <p:ph idx="1"/>
          </p:nvPr>
        </p:nvSpPr>
        <p:spPr>
          <a:xfrm>
            <a:off x="2279650" y="1335089"/>
            <a:ext cx="3455988" cy="4211637"/>
          </a:xfrm>
        </p:spPr>
        <p:txBody>
          <a:bodyPr/>
          <a:lstStyle/>
          <a:p>
            <a:pPr marL="0" indent="0">
              <a:buNone/>
              <a:defRPr/>
            </a:pPr>
            <a:r>
              <a:rPr lang="zh-CN" altLang="en-US" sz="3200" dirty="0">
                <a:latin typeface="微软雅黑" panose="020B0503020204020204" pitchFamily="34" charset="-122"/>
                <a:ea typeface="微软雅黑" panose="020B0503020204020204" pitchFamily="34" charset="-122"/>
              </a:rPr>
              <a:t>单步式利润表特点：</a:t>
            </a:r>
            <a:endParaRPr lang="en-US" altLang="zh-CN" sz="32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mn-ea"/>
              </a:rPr>
              <a:t>格式简单，便于编制，但是缺少利润构成情况的详细资料，不利于企业不同时期利润表与行业之间利润表的纵向和横向的比较、分析。</a:t>
            </a:r>
          </a:p>
        </p:txBody>
      </p:sp>
      <p:sp>
        <p:nvSpPr>
          <p:cNvPr id="3" name="Rectangle 3">
            <a:extLst>
              <a:ext uri="{FF2B5EF4-FFF2-40B4-BE49-F238E27FC236}">
                <a16:creationId xmlns:a16="http://schemas.microsoft.com/office/drawing/2014/main" id="{C9805FB0-AC8B-88FC-A38B-8409AD1A2684}"/>
              </a:ext>
            </a:extLst>
          </p:cNvPr>
          <p:cNvSpPr txBox="1">
            <a:spLocks noChangeArrowheads="1"/>
          </p:cNvSpPr>
          <p:nvPr/>
        </p:nvSpPr>
        <p:spPr bwMode="auto">
          <a:xfrm>
            <a:off x="6527801" y="1335089"/>
            <a:ext cx="3529013"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hangingPunct="1">
              <a:buFont typeface="Wingdings" panose="05000000000000000000" pitchFamily="2" charset="2"/>
              <a:buNone/>
              <a:defRPr/>
            </a:pPr>
            <a:r>
              <a:rPr lang="zh-CN" altLang="en-US" sz="3200" dirty="0">
                <a:solidFill>
                  <a:schemeClr val="tx1"/>
                </a:solidFill>
                <a:latin typeface="微软雅黑" panose="020B0503020204020204" pitchFamily="34" charset="-122"/>
                <a:ea typeface="微软雅黑" panose="020B0503020204020204" pitchFamily="34" charset="-122"/>
              </a:rPr>
              <a:t>多步式利润表特点：</a:t>
            </a:r>
            <a:endParaRPr lang="en-US" altLang="zh-CN" sz="3200" dirty="0">
              <a:solidFill>
                <a:schemeClr val="tx1"/>
              </a:solidFill>
              <a:latin typeface="微软雅黑" panose="020B0503020204020204" pitchFamily="34" charset="-122"/>
              <a:ea typeface="微软雅黑" panose="020B0503020204020204" pitchFamily="34" charset="-122"/>
            </a:endParaRPr>
          </a:p>
          <a:p>
            <a:pPr marL="0" eaLnBrk="1" hangingPunct="1">
              <a:buNone/>
              <a:defRPr/>
            </a:pPr>
            <a:r>
              <a:rPr lang="zh-CN" altLang="en-US" sz="2400" dirty="0">
                <a:solidFill>
                  <a:schemeClr val="tx1"/>
                </a:solidFill>
                <a:latin typeface="+mn-ea"/>
              </a:rPr>
              <a:t>直观地反映净利润的形成过程以及营业收入与非营业收入对利润总额的影响，有利于同行业企业之间的比较和分析。</a:t>
            </a:r>
            <a:endParaRPr lang="en-US" altLang="zh-CN" sz="2400" dirty="0">
              <a:solidFill>
                <a:schemeClr val="tx1"/>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0444D9C-E802-1B31-4BAF-B03934C004ED}"/>
              </a:ext>
            </a:extLst>
          </p:cNvPr>
          <p:cNvSpPr>
            <a:spLocks noGrp="1" noChangeArrowheads="1"/>
          </p:cNvSpPr>
          <p:nvPr>
            <p:ph type="title"/>
          </p:nvPr>
        </p:nvSpPr>
        <p:spPr>
          <a:xfrm>
            <a:off x="2855913" y="620713"/>
            <a:ext cx="6589712" cy="1281112"/>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二、利润表的作用</a:t>
            </a:r>
          </a:p>
        </p:txBody>
      </p:sp>
      <p:sp>
        <p:nvSpPr>
          <p:cNvPr id="35843" name="Rectangle 3">
            <a:extLst>
              <a:ext uri="{FF2B5EF4-FFF2-40B4-BE49-F238E27FC236}">
                <a16:creationId xmlns:a16="http://schemas.microsoft.com/office/drawing/2014/main" id="{02202C73-2F89-72E6-BB21-F3F658963D61}"/>
              </a:ext>
            </a:extLst>
          </p:cNvPr>
          <p:cNvSpPr>
            <a:spLocks noGrp="1" noChangeArrowheads="1"/>
          </p:cNvSpPr>
          <p:nvPr>
            <p:ph idx="1"/>
          </p:nvPr>
        </p:nvSpPr>
        <p:spPr>
          <a:xfrm>
            <a:off x="2406650" y="2299391"/>
            <a:ext cx="7488237" cy="3687763"/>
          </a:xfrm>
        </p:spPr>
        <p:txBody>
          <a:bodyPr/>
          <a:lstStyle/>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反映企业本期的生产经营成果</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盈利或亏损。</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反映企业利润的盈利能力。</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反映企业的收入规模。</a:t>
            </a:r>
            <a:endParaRPr lang="en-US" altLang="zh-CN" sz="2400" dirty="0">
              <a:latin typeface="微软雅黑" panose="020B0503020204020204" pitchFamily="34" charset="-122"/>
              <a:ea typeface="微软雅黑" panose="020B0503020204020204" pitchFamily="34" charset="-122"/>
            </a:endParaRPr>
          </a:p>
          <a:p>
            <a:pPr marL="0" indent="0" eaLnBrk="1" hangingPunct="1">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0FCFE0E-7FD5-1428-BF78-3019B892B62E}"/>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第二节  利润表的主要项目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4C1F5B8-D787-75B7-EDA2-7252FC9C6167}"/>
              </a:ext>
            </a:extLst>
          </p:cNvPr>
          <p:cNvSpPr>
            <a:spLocks noGrp="1" noChangeArrowheads="1"/>
          </p:cNvSpPr>
          <p:nvPr>
            <p:ph type="title"/>
          </p:nvPr>
        </p:nvSpPr>
        <p:spPr>
          <a:xfrm>
            <a:off x="2971801" y="836613"/>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一、营业总收入</a:t>
            </a:r>
          </a:p>
        </p:txBody>
      </p:sp>
      <p:sp>
        <p:nvSpPr>
          <p:cNvPr id="38915" name="Rectangle 3">
            <a:extLst>
              <a:ext uri="{FF2B5EF4-FFF2-40B4-BE49-F238E27FC236}">
                <a16:creationId xmlns:a16="http://schemas.microsoft.com/office/drawing/2014/main" id="{27843105-9DBD-1D0F-0FC7-C923DC73EFC2}"/>
              </a:ext>
            </a:extLst>
          </p:cNvPr>
          <p:cNvSpPr>
            <a:spLocks noGrp="1" noChangeArrowheads="1"/>
          </p:cNvSpPr>
          <p:nvPr>
            <p:ph idx="1"/>
          </p:nvPr>
        </p:nvSpPr>
        <p:spPr>
          <a:xfrm>
            <a:off x="2970214" y="1844675"/>
            <a:ext cx="7013575" cy="3778250"/>
          </a:xfrm>
        </p:spPr>
        <p:txBody>
          <a:bodyPr>
            <a:normAutofit fontScale="85000" lnSpcReduction="20000"/>
          </a:bodyPr>
          <a:lstStyle/>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营业总收入</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90000"/>
              </a:lnSpc>
              <a:buNone/>
            </a:pPr>
            <a:r>
              <a:rPr lang="zh-CN" altLang="en-US" sz="2400" dirty="0">
                <a:solidFill>
                  <a:srgbClr val="00B0F0"/>
                </a:solidFill>
                <a:latin typeface="微软雅黑" panose="020B0503020204020204" pitchFamily="34" charset="-122"/>
                <a:ea typeface="微软雅黑" panose="020B0503020204020204" pitchFamily="34" charset="-122"/>
              </a:rPr>
              <a:t>   合并报表范围内的所有收入。</a:t>
            </a:r>
          </a:p>
          <a:p>
            <a:pPr marL="0" indent="0" eaLnBrk="1" hangingPunct="1">
              <a:lnSpc>
                <a:spcPct val="90000"/>
              </a:lnSpc>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营业收入</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反映企业经营主要业务和其他业务所确认的收入。</a:t>
            </a: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主营业务收入</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日常经营活动产生的收入</a:t>
            </a: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其他业务收入</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主营业务收入以外的其他销售或业务的收入</a:t>
            </a:r>
            <a:endParaRPr lang="en-US" altLang="zh-CN" sz="24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E2F916D-EDD3-98AC-B920-A81608246D72}"/>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2531" name="Rectangle 3">
            <a:extLst>
              <a:ext uri="{FF2B5EF4-FFF2-40B4-BE49-F238E27FC236}">
                <a16:creationId xmlns:a16="http://schemas.microsoft.com/office/drawing/2014/main" id="{53060BA0-4EEE-2714-B8DF-349DBA60A124}"/>
              </a:ext>
            </a:extLst>
          </p:cNvPr>
          <p:cNvSpPr>
            <a:spLocks noGrp="1" noChangeArrowheads="1"/>
          </p:cNvSpPr>
          <p:nvPr>
            <p:ph idx="1"/>
          </p:nvPr>
        </p:nvSpPr>
        <p:spPr>
          <a:xfrm>
            <a:off x="2243138" y="1484314"/>
            <a:ext cx="7345362" cy="3482975"/>
          </a:xfrm>
        </p:spPr>
        <p:txBody>
          <a:bodyPr/>
          <a:lstStyle/>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第一节 利润表概述</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第二节 利润表的主要项目</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第三节 利润表的编制</a:t>
            </a:r>
          </a:p>
        </p:txBody>
      </p:sp>
      <p:sp>
        <p:nvSpPr>
          <p:cNvPr id="22532" name="Rectangle 1026">
            <a:extLst>
              <a:ext uri="{FF2B5EF4-FFF2-40B4-BE49-F238E27FC236}">
                <a16:creationId xmlns:a16="http://schemas.microsoft.com/office/drawing/2014/main" id="{0478A29B-0D17-9BC4-3B4A-533DA72D26B5}"/>
              </a:ext>
            </a:extLst>
          </p:cNvPr>
          <p:cNvSpPr txBox="1">
            <a:spLocks noChangeArrowheads="1"/>
          </p:cNvSpPr>
          <p:nvPr/>
        </p:nvSpPr>
        <p:spPr bwMode="auto">
          <a:xfrm>
            <a:off x="2243138" y="398463"/>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本章主要内容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395C2EE-DC95-6B0B-5285-BD0283C1A2BB}"/>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二、营业总成本</a:t>
            </a:r>
          </a:p>
        </p:txBody>
      </p:sp>
      <p:sp>
        <p:nvSpPr>
          <p:cNvPr id="41987" name="Rectangle 3">
            <a:extLst>
              <a:ext uri="{FF2B5EF4-FFF2-40B4-BE49-F238E27FC236}">
                <a16:creationId xmlns:a16="http://schemas.microsoft.com/office/drawing/2014/main" id="{699F69B6-A2A6-F977-1EE1-488A04B4DB50}"/>
              </a:ext>
            </a:extLst>
          </p:cNvPr>
          <p:cNvSpPr>
            <a:spLocks noGrp="1" noChangeArrowheads="1"/>
          </p:cNvSpPr>
          <p:nvPr>
            <p:ph idx="1"/>
          </p:nvPr>
        </p:nvSpPr>
        <p:spPr>
          <a:xfrm>
            <a:off x="2970213" y="1557338"/>
            <a:ext cx="6591300" cy="3778250"/>
          </a:xfrm>
        </p:spPr>
        <p:txBody>
          <a:bodyPr/>
          <a:lstStyle/>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营业成本</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反映企业经营主要业务和其他业务发生的实际成本。</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主营业务成本</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日常经营活动中产生的实际成本。</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其他业务成本</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其他业务所发生的实际成本。</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303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65D0687-ED78-6048-4212-86058B4EC07C}"/>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二、营业总成本</a:t>
            </a:r>
          </a:p>
        </p:txBody>
      </p:sp>
      <p:sp>
        <p:nvSpPr>
          <p:cNvPr id="43011" name="Rectangle 3">
            <a:extLst>
              <a:ext uri="{FF2B5EF4-FFF2-40B4-BE49-F238E27FC236}">
                <a16:creationId xmlns:a16="http://schemas.microsoft.com/office/drawing/2014/main" id="{F50BB371-E8DD-51AD-A869-B3B23A20AE7F}"/>
              </a:ext>
            </a:extLst>
          </p:cNvPr>
          <p:cNvSpPr>
            <a:spLocks noGrp="1" noChangeArrowheads="1"/>
          </p:cNvSpPr>
          <p:nvPr>
            <p:ph idx="1"/>
          </p:nvPr>
        </p:nvSpPr>
        <p:spPr>
          <a:xfrm>
            <a:off x="2970214" y="1557338"/>
            <a:ext cx="7013575" cy="3778250"/>
          </a:xfrm>
        </p:spPr>
        <p:txBody>
          <a:bodyPr>
            <a:normAutofit fontScale="92500" lnSpcReduction="20000"/>
          </a:bodyPr>
          <a:lstStyle/>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税金及附加</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反映日常经营活动应负担的税金及附加</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销售费用</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反映企业销售商品、提供劳务的过程中发生的各项费用</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rgbClr val="A53010"/>
              </a:buClr>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rPr>
              <a:t>管理费用</a:t>
            </a:r>
            <a:endParaRPr lang="en-US" altLang="zh-CN" sz="2400" dirty="0">
              <a:solidFill>
                <a:srgbClr val="00000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反映企业为组织和管理企业生产经营所发生的各项费用。</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rgbClr val="A53010"/>
              </a:buClr>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rPr>
              <a:t>财务费用</a:t>
            </a:r>
            <a:endParaRPr lang="en-US" altLang="zh-CN" sz="2400" dirty="0">
              <a:solidFill>
                <a:srgbClr val="00000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反映企业为筹集生产经营所需资金而发生的筹资费用。</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933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736A219-64E8-B0A6-D31C-9A2A2A03EAB0}"/>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二、营业总成本</a:t>
            </a:r>
          </a:p>
        </p:txBody>
      </p:sp>
      <p:sp>
        <p:nvSpPr>
          <p:cNvPr id="44035" name="Rectangle 3">
            <a:extLst>
              <a:ext uri="{FF2B5EF4-FFF2-40B4-BE49-F238E27FC236}">
                <a16:creationId xmlns:a16="http://schemas.microsoft.com/office/drawing/2014/main" id="{2CBD1B12-8BD5-DFB8-1C5A-89D9D37C1001}"/>
              </a:ext>
            </a:extLst>
          </p:cNvPr>
          <p:cNvSpPr>
            <a:spLocks noGrp="1" noChangeArrowheads="1"/>
          </p:cNvSpPr>
          <p:nvPr>
            <p:ph idx="1"/>
          </p:nvPr>
        </p:nvSpPr>
        <p:spPr>
          <a:xfrm>
            <a:off x="2970212" y="1557338"/>
            <a:ext cx="6859587" cy="3778250"/>
          </a:xfrm>
        </p:spPr>
        <p:txBody>
          <a:bodyPr>
            <a:normAutofit/>
          </a:bodyPr>
          <a:lstStyle/>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研发费用</a:t>
            </a:r>
            <a:endParaRPr lang="en-US" altLang="zh-CN" sz="2400" dirty="0">
              <a:latin typeface="微软雅黑" panose="020B0503020204020204" pitchFamily="34" charset="-122"/>
              <a:ea typeface="微软雅黑" panose="020B0503020204020204" pitchFamily="34" charset="-122"/>
            </a:endParaRPr>
          </a:p>
          <a:p>
            <a:pPr>
              <a:lnSpc>
                <a:spcPct val="10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反映企业进行研究与开发过程中发生的费用化支出。</a:t>
            </a:r>
            <a:endParaRPr lang="en-US" altLang="zh-CN" sz="2000" dirty="0">
              <a:solidFill>
                <a:srgbClr val="00B0F0"/>
              </a:solidFill>
              <a:latin typeface="微软雅黑" panose="020B0503020204020204" pitchFamily="34" charset="-122"/>
              <a:ea typeface="微软雅黑" panose="020B0503020204020204" pitchFamily="34" charset="-122"/>
            </a:endParaRPr>
          </a:p>
          <a:p>
            <a:pPr marL="0" indent="0" eaLnBrk="1" hangingPunct="1">
              <a:lnSpc>
                <a:spcPct val="90000"/>
              </a:lnSpc>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资产减值损失</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反映企业计提各项资产减值准备所形成的损失。</a:t>
            </a:r>
            <a:endParaRPr lang="en-US" altLang="zh-CN" sz="2000" dirty="0">
              <a:solidFill>
                <a:srgbClr val="00B0F0"/>
              </a:solidFill>
              <a:latin typeface="微软雅黑" panose="020B0503020204020204" pitchFamily="34" charset="-122"/>
              <a:ea typeface="微软雅黑" panose="020B0503020204020204" pitchFamily="34" charset="-122"/>
            </a:endParaRPr>
          </a:p>
          <a:p>
            <a:pPr marL="0" indent="0">
              <a:buClr>
                <a:schemeClr val="bg1"/>
              </a:buClr>
              <a:buNone/>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信用减值损失</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企业持有的以摊余成本计量的金融资产的预期信用损失</a:t>
            </a:r>
          </a:p>
        </p:txBody>
      </p:sp>
    </p:spTree>
    <p:extLst>
      <p:ext uri="{BB962C8B-B14F-4D97-AF65-F5344CB8AC3E}">
        <p14:creationId xmlns:p14="http://schemas.microsoft.com/office/powerpoint/2010/main" val="1955747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EC1B6C-CEAC-681B-EA0D-4FC3C0B443D2}"/>
              </a:ext>
            </a:extLst>
          </p:cNvPr>
          <p:cNvSpPr>
            <a:spLocks noGrp="1" noChangeArrowheads="1"/>
          </p:cNvSpPr>
          <p:nvPr>
            <p:ph type="title"/>
          </p:nvPr>
        </p:nvSpPr>
        <p:spPr>
          <a:xfrm>
            <a:off x="2971801" y="836613"/>
            <a:ext cx="6589713" cy="863600"/>
          </a:xfrm>
        </p:spPr>
        <p:txBody>
          <a:bodyPr>
            <a:normAutofit/>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三、利润表中的收益项目</a:t>
            </a:r>
          </a:p>
        </p:txBody>
      </p:sp>
      <p:sp>
        <p:nvSpPr>
          <p:cNvPr id="39939" name="Rectangle 3">
            <a:extLst>
              <a:ext uri="{FF2B5EF4-FFF2-40B4-BE49-F238E27FC236}">
                <a16:creationId xmlns:a16="http://schemas.microsoft.com/office/drawing/2014/main" id="{C1BB0995-2839-87B6-B787-793CBD62ED8E}"/>
              </a:ext>
            </a:extLst>
          </p:cNvPr>
          <p:cNvSpPr>
            <a:spLocks noGrp="1" noChangeArrowheads="1"/>
          </p:cNvSpPr>
          <p:nvPr>
            <p:ph idx="1"/>
          </p:nvPr>
        </p:nvSpPr>
        <p:spPr>
          <a:xfrm>
            <a:off x="1630018" y="1934127"/>
            <a:ext cx="9064486" cy="3778250"/>
          </a:xfrm>
        </p:spPr>
        <p:txBody>
          <a:bodyPr>
            <a:noAutofit/>
          </a:bodyPr>
          <a:lstStyle/>
          <a:p>
            <a:pPr eaLnBrk="1" hangingPunct="1">
              <a:lnSpc>
                <a:spcPct val="90000"/>
              </a:lnSpc>
              <a:spcBef>
                <a:spcPts val="0"/>
              </a:spcBef>
              <a:buClr>
                <a:srgbClr val="A53010"/>
              </a:buClr>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其他收益</a:t>
            </a:r>
            <a:endParaRPr lang="en-US" altLang="zh-CN" dirty="0">
              <a:solidFill>
                <a:srgbClr val="000000"/>
              </a:solidFill>
              <a:latin typeface="微软雅黑" panose="020B0503020204020204" pitchFamily="34" charset="-122"/>
              <a:ea typeface="微软雅黑" panose="020B0503020204020204" pitchFamily="34" charset="-122"/>
            </a:endParaRPr>
          </a:p>
          <a:p>
            <a:pPr>
              <a:spcBef>
                <a:spcPts val="0"/>
              </a:spcBef>
              <a:buClr>
                <a:schemeClr val="bg1"/>
              </a:buClr>
              <a:buFont typeface="Wingdings" panose="05000000000000000000" pitchFamily="2" charset="2"/>
              <a:buChar char="p"/>
            </a:pPr>
            <a:r>
              <a:rPr lang="zh-CN" altLang="en-US" dirty="0">
                <a:solidFill>
                  <a:srgbClr val="00B0F0"/>
                </a:solidFill>
                <a:latin typeface="微软雅黑" panose="020B0503020204020204" pitchFamily="34" charset="-122"/>
                <a:ea typeface="微软雅黑" panose="020B0503020204020204" pitchFamily="34" charset="-122"/>
              </a:rPr>
              <a:t>企业收到的政府补助中可予以计入当期利润表的货币性补助</a:t>
            </a:r>
            <a:endParaRPr lang="en-US" altLang="zh-CN" dirty="0">
              <a:solidFill>
                <a:srgbClr val="00B0F0"/>
              </a:solidFill>
              <a:latin typeface="微软雅黑" panose="020B0503020204020204" pitchFamily="34" charset="-122"/>
              <a:ea typeface="微软雅黑" panose="020B0503020204020204" pitchFamily="34" charset="-122"/>
            </a:endParaRPr>
          </a:p>
          <a:p>
            <a:pPr>
              <a:spcBef>
                <a:spcPts val="0"/>
              </a:spcBef>
              <a:buClr>
                <a:schemeClr val="bg1"/>
              </a:buClr>
              <a:buFont typeface="Wingdings" panose="05000000000000000000" pitchFamily="2" charset="2"/>
              <a:buChar char="p"/>
            </a:pPr>
            <a:endParaRPr lang="en-US" altLang="zh-CN"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spcBef>
                <a:spcPts val="0"/>
              </a:spcBef>
              <a:buClr>
                <a:srgbClr val="A53010"/>
              </a:buClr>
              <a:buFont typeface="Wingdings" panose="05000000000000000000" pitchFamily="2" charset="2"/>
              <a:buChar char="p"/>
            </a:pPr>
            <a:r>
              <a:rPr lang="zh-CN" altLang="en-US" dirty="0">
                <a:solidFill>
                  <a:srgbClr val="000000"/>
                </a:solidFill>
                <a:latin typeface="微软雅黑" panose="020B0503020204020204" pitchFamily="34" charset="-122"/>
                <a:ea typeface="微软雅黑" panose="020B0503020204020204" pitchFamily="34" charset="-122"/>
              </a:rPr>
              <a:t>投资收益</a:t>
            </a:r>
            <a:endParaRPr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ct val="90000"/>
              </a:lnSpc>
              <a:spcBef>
                <a:spcPts val="0"/>
              </a:spcBef>
              <a:buClr>
                <a:schemeClr val="bg1"/>
              </a:buClr>
              <a:buFont typeface="Wingdings" panose="05000000000000000000" pitchFamily="2" charset="2"/>
              <a:buChar char="p"/>
            </a:pPr>
            <a:r>
              <a:rPr lang="zh-CN" altLang="en-US" dirty="0">
                <a:solidFill>
                  <a:srgbClr val="00B0F0"/>
                </a:solidFill>
                <a:latin typeface="微软雅黑" panose="020B0503020204020204" pitchFamily="34" charset="-122"/>
                <a:ea typeface="微软雅黑" panose="020B0503020204020204" pitchFamily="34" charset="-122"/>
              </a:rPr>
              <a:t>反映企业以各种方式对外投资所取得的净收益。</a:t>
            </a:r>
            <a:endParaRPr lang="en-US" altLang="zh-CN" dirty="0">
              <a:solidFill>
                <a:srgbClr val="00B0F0"/>
              </a:solidFill>
              <a:latin typeface="微软雅黑" panose="020B0503020204020204" pitchFamily="34" charset="-122"/>
              <a:ea typeface="微软雅黑" panose="020B0503020204020204" pitchFamily="34" charset="-122"/>
            </a:endParaRPr>
          </a:p>
          <a:p>
            <a:pPr marL="0" indent="0" eaLnBrk="1" hangingPunct="1">
              <a:lnSpc>
                <a:spcPct val="90000"/>
              </a:lnSpc>
              <a:spcBef>
                <a:spcPts val="0"/>
              </a:spcBef>
              <a:buNone/>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EC1B6C-CEAC-681B-EA0D-4FC3C0B443D2}"/>
              </a:ext>
            </a:extLst>
          </p:cNvPr>
          <p:cNvSpPr>
            <a:spLocks noGrp="1" noChangeArrowheads="1"/>
          </p:cNvSpPr>
          <p:nvPr>
            <p:ph type="title"/>
          </p:nvPr>
        </p:nvSpPr>
        <p:spPr>
          <a:xfrm>
            <a:off x="2971801" y="836613"/>
            <a:ext cx="6589713" cy="863600"/>
          </a:xfrm>
        </p:spPr>
        <p:txBody>
          <a:bodyPr>
            <a:normAutofit/>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三、利润表中的收益项目</a:t>
            </a:r>
          </a:p>
        </p:txBody>
      </p:sp>
      <p:sp>
        <p:nvSpPr>
          <p:cNvPr id="39939" name="Rectangle 3">
            <a:extLst>
              <a:ext uri="{FF2B5EF4-FFF2-40B4-BE49-F238E27FC236}">
                <a16:creationId xmlns:a16="http://schemas.microsoft.com/office/drawing/2014/main" id="{C1BB0995-2839-87B6-B787-793CBD62ED8E}"/>
              </a:ext>
            </a:extLst>
          </p:cNvPr>
          <p:cNvSpPr>
            <a:spLocks noGrp="1" noChangeArrowheads="1"/>
          </p:cNvSpPr>
          <p:nvPr>
            <p:ph idx="1"/>
          </p:nvPr>
        </p:nvSpPr>
        <p:spPr>
          <a:xfrm>
            <a:off x="1659836" y="1700213"/>
            <a:ext cx="9064486" cy="3778250"/>
          </a:xfrm>
        </p:spPr>
        <p:txBody>
          <a:bodyPr>
            <a:noAutofit/>
          </a:bodyPr>
          <a:lstStyle/>
          <a:p>
            <a:pPr marL="0" indent="0" eaLnBrk="1" hangingPunct="1">
              <a:lnSpc>
                <a:spcPct val="90000"/>
              </a:lnSpc>
              <a:spcBef>
                <a:spcPts val="0"/>
              </a:spcBef>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spcBef>
                <a:spcPts val="0"/>
              </a:spcBef>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公允价值变动收益</a:t>
            </a:r>
            <a:endParaRPr lang="en-US" altLang="zh-CN" sz="2400" dirty="0">
              <a:latin typeface="微软雅黑" panose="020B0503020204020204" pitchFamily="34" charset="-122"/>
              <a:ea typeface="微软雅黑" panose="020B0503020204020204" pitchFamily="34" charset="-122"/>
            </a:endParaRPr>
          </a:p>
          <a:p>
            <a:pPr>
              <a:lnSpc>
                <a:spcPct val="120000"/>
              </a:lnSpc>
              <a:spcBef>
                <a:spcPts val="0"/>
              </a:spcBef>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反映交易性金融资产、交易性金融负债及采用公允价值模式计量的投资性房地产等公允价值变动形成的应计入当期损益的利得或损失。</a:t>
            </a: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spcBef>
                <a:spcPts val="0"/>
              </a:spcBef>
              <a:buClr>
                <a:schemeClr val="bg1"/>
              </a:buClr>
              <a:buFont typeface="Wingdings" panose="05000000000000000000" pitchFamily="2" charset="2"/>
              <a:buChar char="p"/>
            </a:pP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spcBef>
                <a:spcPts val="0"/>
              </a:spcBef>
              <a:buClr>
                <a:schemeClr val="bg1"/>
              </a:buClr>
              <a:buFont typeface="Wingdings" panose="05000000000000000000" pitchFamily="2" charset="2"/>
              <a:buChar char="p"/>
            </a:pP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spcBef>
                <a:spcPts val="0"/>
              </a:spcBef>
              <a:buClr>
                <a:srgbClr val="A53010"/>
              </a:buClr>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rPr>
              <a:t>资产处置收益</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20000"/>
              </a:lnSpc>
              <a:spcBef>
                <a:spcPts val="0"/>
              </a:spcBef>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资产处置收益是企业出售划分为持有待售的非流动资产（除金融工具、长期股权投资和投资性房地产外）或处置组时产生的利得或损失，以及处置未划分为持有待售的在建工程、固定资产、生产性生物资产及无形资产而产生的处置利得或损失。</a:t>
            </a:r>
            <a:endParaRPr lang="en-US" altLang="zh-CN" sz="24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961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51A791-CF6C-B2F9-1B65-7136570B219F}"/>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四、营业利润</a:t>
            </a:r>
          </a:p>
        </p:txBody>
      </p:sp>
      <p:sp>
        <p:nvSpPr>
          <p:cNvPr id="45059" name="Rectangle 3">
            <a:extLst>
              <a:ext uri="{FF2B5EF4-FFF2-40B4-BE49-F238E27FC236}">
                <a16:creationId xmlns:a16="http://schemas.microsoft.com/office/drawing/2014/main" id="{AD3D7D25-E9D9-5113-6450-F25E4379B2FB}"/>
              </a:ext>
            </a:extLst>
          </p:cNvPr>
          <p:cNvSpPr>
            <a:spLocks noGrp="1" noChangeArrowheads="1"/>
          </p:cNvSpPr>
          <p:nvPr>
            <p:ph idx="1"/>
          </p:nvPr>
        </p:nvSpPr>
        <p:spPr>
          <a:xfrm>
            <a:off x="2800350" y="2173564"/>
            <a:ext cx="6591300" cy="3778250"/>
          </a:xfrm>
        </p:spPr>
        <p:txBody>
          <a:bodyPr/>
          <a:lstStyle/>
          <a:p>
            <a:pPr eaLnBrk="1" hangingPunct="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营业利润</a:t>
            </a:r>
            <a:endParaRPr lang="en-US" altLang="zh-CN"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营业收入</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营业成本</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税金及附加</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三大费用</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资产减值损失</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公允价值变动损益</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投资收益</a:t>
            </a: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2554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51A791-CF6C-B2F9-1B65-7136570B219F}"/>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五、营业外收支</a:t>
            </a:r>
          </a:p>
        </p:txBody>
      </p:sp>
      <p:sp>
        <p:nvSpPr>
          <p:cNvPr id="45059" name="Rectangle 3">
            <a:extLst>
              <a:ext uri="{FF2B5EF4-FFF2-40B4-BE49-F238E27FC236}">
                <a16:creationId xmlns:a16="http://schemas.microsoft.com/office/drawing/2014/main" id="{AD3D7D25-E9D9-5113-6450-F25E4379B2FB}"/>
              </a:ext>
            </a:extLst>
          </p:cNvPr>
          <p:cNvSpPr>
            <a:spLocks noGrp="1" noChangeArrowheads="1"/>
          </p:cNvSpPr>
          <p:nvPr>
            <p:ph idx="1"/>
          </p:nvPr>
        </p:nvSpPr>
        <p:spPr>
          <a:xfrm>
            <a:off x="2800350" y="1805816"/>
            <a:ext cx="6591300" cy="3778250"/>
          </a:xfrm>
        </p:spPr>
        <p:txBody>
          <a:bodyPr>
            <a:normAutofit/>
          </a:bodyPr>
          <a:lstStyle/>
          <a:p>
            <a:pPr eaLnBrk="1" hangingPunct="1">
              <a:lnSpc>
                <a:spcPct val="9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营业外收入</a:t>
            </a:r>
            <a:endParaRPr lang="en-US" altLang="zh-CN" sz="2800" dirty="0">
              <a:latin typeface="微软雅黑" panose="020B0503020204020204" pitchFamily="34" charset="-122"/>
              <a:ea typeface="微软雅黑" panose="020B0503020204020204" pitchFamily="34" charset="-122"/>
            </a:endParaRPr>
          </a:p>
          <a:p>
            <a:pPr>
              <a:lnSpc>
                <a:spcPct val="10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反映企业发生的除营业利润以外的收益，主要包括债务重组利得、与企业日常活动无关的政府补助、盘盈利得、捐赠利得。</a:t>
            </a:r>
            <a:endParaRPr lang="en-US" altLang="zh-CN" sz="2400" dirty="0">
              <a:solidFill>
                <a:srgbClr val="00B0F0"/>
              </a:solidFill>
              <a:latin typeface="微软雅黑" panose="020B0503020204020204" pitchFamily="34" charset="-122"/>
              <a:ea typeface="微软雅黑" panose="020B0503020204020204" pitchFamily="34" charset="-122"/>
            </a:endParaRPr>
          </a:p>
          <a:p>
            <a:pPr>
              <a:lnSpc>
                <a:spcPct val="100000"/>
              </a:lnSpc>
              <a:buClr>
                <a:schemeClr val="bg1"/>
              </a:buClr>
              <a:buFont typeface="Wingdings" panose="05000000000000000000" pitchFamily="2" charset="2"/>
              <a:buChar char="p"/>
            </a:pP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营业外支出</a:t>
            </a:r>
            <a:endParaRPr lang="en-US" altLang="zh-CN" sz="2800" dirty="0">
              <a:latin typeface="微软雅黑" panose="020B0503020204020204" pitchFamily="34" charset="-122"/>
              <a:ea typeface="微软雅黑" panose="020B0503020204020204" pitchFamily="34" charset="-122"/>
            </a:endParaRPr>
          </a:p>
          <a:p>
            <a:pPr eaLnBrk="1" hangingPunct="1">
              <a:lnSpc>
                <a:spcPct val="100000"/>
              </a:lnSpc>
              <a:buClr>
                <a:schemeClr val="bg1"/>
              </a:buClr>
              <a:buFont typeface="Wingdings" panose="05000000000000000000" pitchFamily="2" charset="2"/>
              <a:buChar char="p"/>
            </a:pPr>
            <a:r>
              <a:rPr lang="zh-CN" altLang="en-US" sz="2400" dirty="0">
                <a:solidFill>
                  <a:srgbClr val="00B0F0"/>
                </a:solidFill>
                <a:latin typeface="微软雅黑" panose="020B0503020204020204" pitchFamily="34" charset="-122"/>
                <a:ea typeface="微软雅黑" panose="020B0503020204020204" pitchFamily="34" charset="-122"/>
              </a:rPr>
              <a:t>反映企业发生的与其生产经营无直接关系的各项支出。</a:t>
            </a:r>
            <a:endParaRPr lang="en-US" altLang="zh-CN" sz="2400" dirty="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180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51A791-CF6C-B2F9-1B65-7136570B219F}"/>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六、净利润</a:t>
            </a:r>
          </a:p>
        </p:txBody>
      </p:sp>
      <p:sp>
        <p:nvSpPr>
          <p:cNvPr id="45059" name="Rectangle 3">
            <a:extLst>
              <a:ext uri="{FF2B5EF4-FFF2-40B4-BE49-F238E27FC236}">
                <a16:creationId xmlns:a16="http://schemas.microsoft.com/office/drawing/2014/main" id="{AD3D7D25-E9D9-5113-6450-F25E4379B2FB}"/>
              </a:ext>
            </a:extLst>
          </p:cNvPr>
          <p:cNvSpPr>
            <a:spLocks noGrp="1" noChangeArrowheads="1"/>
          </p:cNvSpPr>
          <p:nvPr>
            <p:ph idx="1"/>
          </p:nvPr>
        </p:nvSpPr>
        <p:spPr>
          <a:xfrm>
            <a:off x="2970213" y="1557338"/>
            <a:ext cx="6591300" cy="3778250"/>
          </a:xfrm>
        </p:spPr>
        <p:txBody>
          <a:bodyPr/>
          <a:lstStyle/>
          <a:p>
            <a:pPr marL="0" indent="0" eaLnBrk="1" hangingPunct="1">
              <a:buClr>
                <a:schemeClr val="bg1"/>
              </a:buClr>
              <a:buNone/>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利润总额</a:t>
            </a:r>
            <a:endParaRPr lang="en-US" altLang="zh-CN" sz="2400" dirty="0">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营业利润</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营业外收入</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营业外支出</a:t>
            </a: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净利润</a:t>
            </a:r>
            <a:endParaRPr lang="en-US" altLang="zh-CN" sz="2400" dirty="0">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r>
              <a:rPr lang="zh-CN" altLang="en-US" sz="2000" dirty="0">
                <a:solidFill>
                  <a:srgbClr val="00B0F0"/>
                </a:solidFill>
                <a:latin typeface="微软雅黑" panose="020B0503020204020204" pitchFamily="34" charset="-122"/>
                <a:ea typeface="微软雅黑" panose="020B0503020204020204" pitchFamily="34" charset="-122"/>
              </a:rPr>
              <a:t>利润总额</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所得税费用</a:t>
            </a:r>
            <a:endParaRPr lang="en-US" altLang="zh-CN" sz="20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51A791-CF6C-B2F9-1B65-7136570B219F}"/>
              </a:ext>
            </a:extLst>
          </p:cNvPr>
          <p:cNvSpPr>
            <a:spLocks noGrp="1" noChangeArrowheads="1"/>
          </p:cNvSpPr>
          <p:nvPr>
            <p:ph type="title"/>
          </p:nvPr>
        </p:nvSpPr>
        <p:spPr>
          <a:xfrm>
            <a:off x="2971801" y="727075"/>
            <a:ext cx="6589713" cy="863600"/>
          </a:xfrm>
        </p:spPr>
        <p:txBody>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七、每股收益</a:t>
            </a:r>
          </a:p>
        </p:txBody>
      </p:sp>
      <p:sp>
        <p:nvSpPr>
          <p:cNvPr id="45059" name="Rectangle 3">
            <a:extLst>
              <a:ext uri="{FF2B5EF4-FFF2-40B4-BE49-F238E27FC236}">
                <a16:creationId xmlns:a16="http://schemas.microsoft.com/office/drawing/2014/main" id="{AD3D7D25-E9D9-5113-6450-F25E4379B2FB}"/>
              </a:ext>
            </a:extLst>
          </p:cNvPr>
          <p:cNvSpPr>
            <a:spLocks noGrp="1" noChangeArrowheads="1"/>
          </p:cNvSpPr>
          <p:nvPr>
            <p:ph idx="1"/>
          </p:nvPr>
        </p:nvSpPr>
        <p:spPr>
          <a:xfrm>
            <a:off x="2970213" y="1557338"/>
            <a:ext cx="7058370" cy="3778250"/>
          </a:xfrm>
        </p:spPr>
        <p:txBody>
          <a:bodyPr/>
          <a:lstStyle/>
          <a:p>
            <a:pPr marL="0" indent="0" eaLnBrk="1" hangingPunct="1">
              <a:buClr>
                <a:schemeClr val="bg1"/>
              </a:buClr>
              <a:buNone/>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每股收益</a:t>
            </a:r>
            <a:endParaRPr lang="en-US" altLang="zh-CN" dirty="0">
              <a:latin typeface="微软雅黑" panose="020B0503020204020204" pitchFamily="34" charset="-122"/>
              <a:ea typeface="微软雅黑" panose="020B0503020204020204" pitchFamily="34" charset="-122"/>
            </a:endParaRPr>
          </a:p>
          <a:p>
            <a:pPr>
              <a:lnSpc>
                <a:spcPct val="100000"/>
              </a:lnSpc>
              <a:buClr>
                <a:schemeClr val="bg1"/>
              </a:buClr>
              <a:buFont typeface="Wingdings" panose="05000000000000000000" pitchFamily="2" charset="2"/>
              <a:buChar char="p"/>
            </a:pPr>
            <a:r>
              <a:rPr lang="zh-CN" altLang="en-US" dirty="0">
                <a:solidFill>
                  <a:srgbClr val="00B0F0"/>
                </a:solidFill>
                <a:latin typeface="微软雅黑" panose="020B0503020204020204" pitchFamily="34" charset="-122"/>
                <a:ea typeface="微软雅黑" panose="020B0503020204020204" pitchFamily="34" charset="-122"/>
              </a:rPr>
              <a:t>每股收益由当期的净利润减去优先股股利后的差额除以发行在外的普通股股数得出。</a:t>
            </a:r>
            <a:endParaRPr lang="en-US" altLang="zh-CN"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503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51A791-CF6C-B2F9-1B65-7136570B219F}"/>
              </a:ext>
            </a:extLst>
          </p:cNvPr>
          <p:cNvSpPr>
            <a:spLocks noGrp="1" noChangeArrowheads="1"/>
          </p:cNvSpPr>
          <p:nvPr>
            <p:ph type="title"/>
          </p:nvPr>
        </p:nvSpPr>
        <p:spPr>
          <a:xfrm>
            <a:off x="2971801" y="727075"/>
            <a:ext cx="6877877" cy="863600"/>
          </a:xfrm>
        </p:spPr>
        <p:txBody>
          <a:bodyPr>
            <a:normAutofit fontScale="90000"/>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八、其他综合收益的税后净额</a:t>
            </a:r>
          </a:p>
        </p:txBody>
      </p:sp>
      <p:sp>
        <p:nvSpPr>
          <p:cNvPr id="45059" name="Rectangle 3">
            <a:extLst>
              <a:ext uri="{FF2B5EF4-FFF2-40B4-BE49-F238E27FC236}">
                <a16:creationId xmlns:a16="http://schemas.microsoft.com/office/drawing/2014/main" id="{AD3D7D25-E9D9-5113-6450-F25E4379B2FB}"/>
              </a:ext>
            </a:extLst>
          </p:cNvPr>
          <p:cNvSpPr>
            <a:spLocks noGrp="1" noChangeArrowheads="1"/>
          </p:cNvSpPr>
          <p:nvPr>
            <p:ph idx="1"/>
          </p:nvPr>
        </p:nvSpPr>
        <p:spPr>
          <a:xfrm>
            <a:off x="2970213" y="1557338"/>
            <a:ext cx="6591300" cy="3778250"/>
          </a:xfrm>
        </p:spPr>
        <p:txBody>
          <a:bodyPr/>
          <a:lstStyle/>
          <a:p>
            <a:pPr marL="0" indent="0" eaLnBrk="1" hangingPunct="1">
              <a:buClr>
                <a:schemeClr val="bg1"/>
              </a:buClr>
              <a:buNone/>
            </a:pPr>
            <a:endParaRPr lang="en-US" altLang="zh-CN" sz="2000" dirty="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其他综合收益的税后净额</a:t>
            </a:r>
            <a:endParaRPr lang="en-US" altLang="zh-CN" dirty="0">
              <a:latin typeface="微软雅黑" panose="020B0503020204020204" pitchFamily="34" charset="-122"/>
              <a:ea typeface="微软雅黑" panose="020B0503020204020204" pitchFamily="34" charset="-122"/>
            </a:endParaRPr>
          </a:p>
          <a:p>
            <a:pPr>
              <a:lnSpc>
                <a:spcPct val="100000"/>
              </a:lnSpc>
              <a:buClr>
                <a:schemeClr val="bg1"/>
              </a:buClr>
              <a:buFont typeface="Wingdings" panose="05000000000000000000" pitchFamily="2" charset="2"/>
              <a:buChar char="p"/>
            </a:pPr>
            <a:r>
              <a:rPr lang="zh-CN" altLang="en-US" dirty="0">
                <a:solidFill>
                  <a:srgbClr val="00B0F0"/>
                </a:solidFill>
                <a:latin typeface="微软雅黑" panose="020B0503020204020204" pitchFamily="34" charset="-122"/>
                <a:ea typeface="微软雅黑" panose="020B0503020204020204" pitchFamily="34" charset="-122"/>
              </a:rPr>
              <a:t>其他综合收益的税后净额是资产负债表中的其他收益在当期发生时的损益扣除所得税后的净额。</a:t>
            </a:r>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C0EE1B84-682C-0D6E-D087-D02F9CCD7511}"/>
              </a:ext>
            </a:extLst>
          </p:cNvPr>
          <p:cNvSpPr txBox="1">
            <a:spLocks noChangeArrowheads="1"/>
          </p:cNvSpPr>
          <p:nvPr/>
        </p:nvSpPr>
        <p:spPr>
          <a:xfrm>
            <a:off x="2801143" y="3897657"/>
            <a:ext cx="6589713" cy="86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九、综合收益总额</a:t>
            </a:r>
          </a:p>
        </p:txBody>
      </p:sp>
      <p:sp>
        <p:nvSpPr>
          <p:cNvPr id="4" name="文本框 3">
            <a:extLst>
              <a:ext uri="{FF2B5EF4-FFF2-40B4-BE49-F238E27FC236}">
                <a16:creationId xmlns:a16="http://schemas.microsoft.com/office/drawing/2014/main" id="{BB1DD09E-1AF7-89B3-355E-41F3599487B8}"/>
              </a:ext>
            </a:extLst>
          </p:cNvPr>
          <p:cNvSpPr txBox="1"/>
          <p:nvPr/>
        </p:nvSpPr>
        <p:spPr>
          <a:xfrm>
            <a:off x="3124131" y="4858534"/>
            <a:ext cx="6606452" cy="1384995"/>
          </a:xfrm>
          <a:prstGeom prst="rect">
            <a:avLst/>
          </a:prstGeom>
          <a:noFill/>
        </p:spPr>
        <p:txBody>
          <a:bodyPr wrap="square">
            <a:spAutoFit/>
          </a:bodyPr>
          <a:lstStyle/>
          <a:p>
            <a:pPr eaLnBrk="1" hangingPunct="1">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综合收益总额</a:t>
            </a:r>
            <a:endParaRPr lang="en-US" altLang="zh-CN" sz="2800" dirty="0">
              <a:latin typeface="微软雅黑" panose="020B0503020204020204" pitchFamily="34" charset="-122"/>
              <a:ea typeface="微软雅黑" panose="020B0503020204020204" pitchFamily="34" charset="-122"/>
            </a:endParaRPr>
          </a:p>
          <a:p>
            <a:pPr eaLnBrk="1" hangingPunct="1">
              <a:buClr>
                <a:schemeClr val="bg1"/>
              </a:buClr>
              <a:buFont typeface="Wingdings" panose="05000000000000000000" pitchFamily="2" charset="2"/>
              <a:buChar char="p"/>
            </a:pPr>
            <a:r>
              <a:rPr lang="zh-CN" altLang="en-US" sz="2800" dirty="0">
                <a:solidFill>
                  <a:srgbClr val="00B0F0"/>
                </a:solidFill>
                <a:latin typeface="微软雅黑" panose="020B0503020204020204" pitchFamily="34" charset="-122"/>
                <a:ea typeface="微软雅黑" panose="020B0503020204020204" pitchFamily="34" charset="-122"/>
              </a:rPr>
              <a:t>综合收益总额是净利润加上其他综合收益的税后净额的合计金额。</a:t>
            </a:r>
            <a:endParaRPr lang="en-US" altLang="zh-CN" sz="28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943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55D7409-1F34-5BAA-80B0-E4D406D9E62F}"/>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3555" name="Rectangle 3">
            <a:extLst>
              <a:ext uri="{FF2B5EF4-FFF2-40B4-BE49-F238E27FC236}">
                <a16:creationId xmlns:a16="http://schemas.microsoft.com/office/drawing/2014/main" id="{AF770B94-4028-6106-DAB1-7DF72F96BF68}"/>
              </a:ext>
            </a:extLst>
          </p:cNvPr>
          <p:cNvSpPr>
            <a:spLocks noGrp="1" noChangeArrowheads="1"/>
          </p:cNvSpPr>
          <p:nvPr>
            <p:ph idx="1"/>
          </p:nvPr>
        </p:nvSpPr>
        <p:spPr>
          <a:xfrm>
            <a:off x="2239963" y="1341438"/>
            <a:ext cx="7345362" cy="5040312"/>
          </a:xfrm>
        </p:spPr>
        <p:txBody>
          <a:bodyPr/>
          <a:lstStyle/>
          <a:p>
            <a:pPr marL="0">
              <a:lnSpc>
                <a:spcPct val="150000"/>
              </a:lnSpc>
              <a:buNone/>
            </a:pPr>
            <a:r>
              <a:rPr lang="zh-CN" altLang="en-US" sz="2400">
                <a:latin typeface="微软雅黑" panose="020B0503020204020204" pitchFamily="34" charset="-122"/>
                <a:ea typeface="微软雅黑" panose="020B0503020204020204" pitchFamily="34" charset="-122"/>
              </a:rPr>
              <a:t>掌握利润表的作用、结构与格式；</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掌握利润表各项目内容及确认、计量的不同要求；</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学会编制利润表。</a:t>
            </a:r>
          </a:p>
        </p:txBody>
      </p:sp>
      <p:sp>
        <p:nvSpPr>
          <p:cNvPr id="23556" name="Rectangle 1026">
            <a:extLst>
              <a:ext uri="{FF2B5EF4-FFF2-40B4-BE49-F238E27FC236}">
                <a16:creationId xmlns:a16="http://schemas.microsoft.com/office/drawing/2014/main" id="{DBE82362-AAC9-6CDC-BF5E-ABF0331262BC}"/>
              </a:ext>
            </a:extLst>
          </p:cNvPr>
          <p:cNvSpPr txBox="1">
            <a:spLocks noChangeArrowheads="1"/>
          </p:cNvSpPr>
          <p:nvPr/>
        </p:nvSpPr>
        <p:spPr bwMode="auto">
          <a:xfrm>
            <a:off x="2266951" y="406400"/>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5B42073-F685-BE8B-3489-7D5398EC2E74}"/>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第三节  利润表的编制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8582329-37DC-7376-61AE-3F2A80F7316D}"/>
              </a:ext>
            </a:extLst>
          </p:cNvPr>
          <p:cNvSpPr>
            <a:spLocks noGrp="1" noRot="1" noChangeArrowheads="1"/>
          </p:cNvSpPr>
          <p:nvPr>
            <p:ph type="title"/>
          </p:nvPr>
        </p:nvSpPr>
        <p:spPr>
          <a:xfrm>
            <a:off x="2913063" y="908051"/>
            <a:ext cx="6589712" cy="784225"/>
          </a:xfrm>
        </p:spPr>
        <p:txBody>
          <a:bodyPr/>
          <a:lstStyle/>
          <a:p>
            <a:pPr eaLnBrk="1" hangingPunct="1"/>
            <a:r>
              <a:rPr lang="zh-CN" altLang="en-US" sz="3200">
                <a:latin typeface="微软雅黑" panose="020B0503020204020204" pitchFamily="34" charset="-122"/>
                <a:ea typeface="微软雅黑" panose="020B0503020204020204" pitchFamily="34" charset="-122"/>
              </a:rPr>
              <a:t>一、利润表的编制方法</a:t>
            </a:r>
          </a:p>
        </p:txBody>
      </p:sp>
      <p:sp>
        <p:nvSpPr>
          <p:cNvPr id="49155" name="Rectangle 3">
            <a:extLst>
              <a:ext uri="{FF2B5EF4-FFF2-40B4-BE49-F238E27FC236}">
                <a16:creationId xmlns:a16="http://schemas.microsoft.com/office/drawing/2014/main" id="{D7434EA0-C7CF-8260-39F4-825FB954E430}"/>
              </a:ext>
            </a:extLst>
          </p:cNvPr>
          <p:cNvSpPr>
            <a:spLocks noGrp="1" noRot="1" noChangeArrowheads="1"/>
          </p:cNvSpPr>
          <p:nvPr>
            <p:ph idx="1"/>
          </p:nvPr>
        </p:nvSpPr>
        <p:spPr>
          <a:xfrm>
            <a:off x="2911476" y="2205038"/>
            <a:ext cx="6784975" cy="3778250"/>
          </a:xfrm>
        </p:spPr>
        <p:txBody>
          <a:bodyPr/>
          <a:lstStyle/>
          <a:p>
            <a:pPr eaLnBrk="1" hangingPunct="1">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“上期金额”栏</a:t>
            </a:r>
            <a:endParaRPr lang="en-US" altLang="zh-CN" sz="2400">
              <a:latin typeface="微软雅黑" panose="020B0503020204020204" pitchFamily="34" charset="-122"/>
              <a:ea typeface="微软雅黑" panose="020B0503020204020204" pitchFamily="34" charset="-122"/>
            </a:endParaRPr>
          </a:p>
          <a:p>
            <a:pPr algn="just" eaLnBrk="1" hangingPunct="1">
              <a:buClr>
                <a:schemeClr val="bg1"/>
              </a:buClr>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反映的是计入利润表中各项目的上期实际发生数。应根据上期利润表中的“本期金额”栏来进行填列。在编制年度财务报表时，该栏目应填列的是上年度计入利润表中各项目的累计实际发生数。</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2278973-90BC-C000-03D2-9E14827C9D3E}"/>
              </a:ext>
            </a:extLst>
          </p:cNvPr>
          <p:cNvSpPr>
            <a:spLocks noGrp="1" noRot="1" noChangeArrowheads="1"/>
          </p:cNvSpPr>
          <p:nvPr>
            <p:ph type="title"/>
          </p:nvPr>
        </p:nvSpPr>
        <p:spPr>
          <a:xfrm>
            <a:off x="2913063" y="908051"/>
            <a:ext cx="6589712" cy="784225"/>
          </a:xfrm>
        </p:spPr>
        <p:txBody>
          <a:bodyPr/>
          <a:lstStyle/>
          <a:p>
            <a:pPr eaLnBrk="1" hangingPunct="1"/>
            <a:r>
              <a:rPr lang="zh-CN" altLang="en-US" sz="3200">
                <a:latin typeface="微软雅黑" panose="020B0503020204020204" pitchFamily="34" charset="-122"/>
                <a:ea typeface="微软雅黑" panose="020B0503020204020204" pitchFamily="34" charset="-122"/>
              </a:rPr>
              <a:t>一、利润表的编制方法</a:t>
            </a:r>
          </a:p>
        </p:txBody>
      </p:sp>
      <p:sp>
        <p:nvSpPr>
          <p:cNvPr id="50179" name="Rectangle 3">
            <a:extLst>
              <a:ext uri="{FF2B5EF4-FFF2-40B4-BE49-F238E27FC236}">
                <a16:creationId xmlns:a16="http://schemas.microsoft.com/office/drawing/2014/main" id="{37ABFCE4-69CB-267C-C4AF-A5951BC3F7E8}"/>
              </a:ext>
            </a:extLst>
          </p:cNvPr>
          <p:cNvSpPr>
            <a:spLocks noGrp="1" noRot="1" noChangeArrowheads="1"/>
          </p:cNvSpPr>
          <p:nvPr>
            <p:ph idx="1"/>
          </p:nvPr>
        </p:nvSpPr>
        <p:spPr>
          <a:xfrm>
            <a:off x="2911476" y="2205038"/>
            <a:ext cx="6784975" cy="3778250"/>
          </a:xfrm>
        </p:spPr>
        <p:txBody>
          <a:bodyPr/>
          <a:lstStyle/>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“本期金额”栏</a:t>
            </a:r>
            <a:endParaRPr lang="en-US" altLang="zh-CN" sz="2400" dirty="0">
              <a:latin typeface="微软雅黑" panose="020B0503020204020204" pitchFamily="34" charset="-122"/>
              <a:ea typeface="微软雅黑" panose="020B0503020204020204" pitchFamily="34" charset="-122"/>
            </a:endParaRPr>
          </a:p>
          <a:p>
            <a:pPr algn="just" eaLnBrk="1" hangingPunct="1">
              <a:buClr>
                <a:schemeClr val="bg1"/>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反映的是计入利润表中各项目的本期实际发生数。根据损益类账户本期实际的净发生额进行填列的。在编制年度财务报表时，该栏目应填列的是本年度计入利润表中各项目的累计实际发生数。</a:t>
            </a:r>
            <a:endParaRPr lang="en-US" altLang="zh-CN" sz="2400" dirty="0">
              <a:latin typeface="微软雅黑" panose="020B0503020204020204" pitchFamily="34" charset="-122"/>
              <a:ea typeface="微软雅黑" panose="020B0503020204020204" pitchFamily="34" charset="-122"/>
            </a:endParaRPr>
          </a:p>
          <a:p>
            <a:pPr algn="just" eaLnBrk="1" hangingPunct="1">
              <a:buClr>
                <a:schemeClr val="bg1"/>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填列方法：根据总分类账各有关账户的本年发生额（净额）填列；根据账户分析填列；根据利润表中的数字计算填列</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a:bodyPr>
          <a:lstStyle/>
          <a:p>
            <a:pPr marL="0" indent="0">
              <a:lnSpc>
                <a:spcPct val="100000"/>
              </a:lnSpc>
              <a:spcBef>
                <a:spcPts val="0"/>
              </a:spcBef>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营业收入”项目，反映企业经营主要业务和其他业务所确认的收入总额。本项目应根据“主营业务收入”和“其他业务收入”账户的发生额分析填列。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0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营业成本”项目，反映企业经营主要业务和其他业务所发生的成本总额。本项目应根据“主营业务成本”和“其他业务成本”账户的发生额分析填列。</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fontScale="92500" lnSpcReduction="10000"/>
          </a:bodyPr>
          <a:lstStyle/>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税金及附加”项目，反映企业经营业务应负担的消费税、城市维护建设税、资源税、土地增值税和教育费附加等。本项目应根据“税金及附加”账户的发生额分析填列。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销售费用”项目，反映企业在销售商品过程中发生的包装费、广告费等费用和为销售本企业商品而专设的销售机构的职工薪酬、业务费等经营费用。本项目应根据“销售费用”账户的发生额分析填列。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管理费用”项目，反映企业为组织和管理生产经营而发生的管理费用。本项目应根据“管理费用”账户的发生额分析填列。</a:t>
            </a:r>
          </a:p>
        </p:txBody>
      </p:sp>
    </p:spTree>
    <p:extLst>
      <p:ext uri="{BB962C8B-B14F-4D97-AF65-F5344CB8AC3E}">
        <p14:creationId xmlns:p14="http://schemas.microsoft.com/office/powerpoint/2010/main" val="530394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a:bodyPr>
          <a:lstStyle/>
          <a:p>
            <a:pPr marL="0" indent="0">
              <a:lnSpc>
                <a:spcPct val="110000"/>
              </a:lnSpc>
              <a:spcBef>
                <a:spcPts val="0"/>
              </a:spcBef>
              <a:buNone/>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研发费用”项目，反映企业进行研究与开发过程中发生的费用化支出。该项目应根据“管理费用”账户下的“研发费用”明细账户的发生额分析填列。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1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10000"/>
              </a:lnSpc>
              <a:spcBef>
                <a:spcPts val="0"/>
              </a:spcBef>
              <a:buNone/>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财务费用”项目，反映企业筹集生产经营所需资金而发生的筹资费用。本项目应根据“财务费用”账户的发生额分析填列。其中：“利息费用”项目，反映企业为筹集生产经营所需资金而发生的应予费用化的利息支出。“利息收入”项目，反映企业确认的利息收入。这两个项目应根据“财务费用”账户的相关明细账户的发生额分析填列。</a:t>
            </a:r>
          </a:p>
        </p:txBody>
      </p:sp>
    </p:spTree>
    <p:extLst>
      <p:ext uri="{BB962C8B-B14F-4D97-AF65-F5344CB8AC3E}">
        <p14:creationId xmlns:p14="http://schemas.microsoft.com/office/powerpoint/2010/main" val="212459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a:bodyPr>
          <a:lstStyle/>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资产减值损失”项目，反映企业各项资产发生的减值损失。该项目应根据“资产减值损失”账户的发生额分析填列。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信用减值损失”项目，反映企业按照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企业会计准则第</a:t>
            </a:r>
            <a:r>
              <a:rPr lang="en-US" altLang="zh-CN" sz="2400" dirty="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金融工具确认和计量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年修订）的要求计提的各项金融工具减值准备所形成的预期信用损失。该项目应根据“信用减值损失”账户的发生额分析填列。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782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fontScale="85000" lnSpcReduction="10000"/>
          </a:bodyPr>
          <a:lstStyle/>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其他收益”项目，反映企业计入其他收益的政府补助等。该项目应根据“其他收益”账户的发生额分析填列。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投资收益”项目，反映企业以各种方式对外投资所取得的收益。本项目应根据“投资收益”账户的发生额分析填列。如为投资损失，本项目以“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公允价值变动收益”项目，反映企业应当计入当期损益的资产或负债公允价值变动收益。本项目应根据“公允价值变动损益”账户的发生额分析填列，如为净损失，本项目以“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p>
        </p:txBody>
      </p:sp>
    </p:spTree>
    <p:extLst>
      <p:ext uri="{BB962C8B-B14F-4D97-AF65-F5344CB8AC3E}">
        <p14:creationId xmlns:p14="http://schemas.microsoft.com/office/powerpoint/2010/main" val="2368028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470991" y="2060575"/>
            <a:ext cx="9561444" cy="3778250"/>
          </a:xfrm>
        </p:spPr>
        <p:txBody>
          <a:bodyPr>
            <a:normAutofit fontScale="85000" lnSpcReduction="10000"/>
          </a:bodyPr>
          <a:lstStyle/>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资产处置收益”项目，反映企业出售划分为持有待售的非流动资产（金融工具、长期股权投资和投资性房地产除外）或处置组（子公司和业务除外）时确认的处置利得或损失，以及处置未划分为持有代售的固定资产、在建工程、生产性生物资产及无形资产而产生的利得或损失。债务重组中因处置非流动资产产生的利得或损失和非货币性资产交换中换出非流动资产产生的利得或损失也包括在本项目内。该项目应根据“资产处置损益”账户的发生额分析填列；如为处置损失，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营业利润”项目，反映企业实现的营业利润。如为亏损，本项目以“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p>
        </p:txBody>
      </p:sp>
    </p:spTree>
    <p:extLst>
      <p:ext uri="{BB962C8B-B14F-4D97-AF65-F5344CB8AC3E}">
        <p14:creationId xmlns:p14="http://schemas.microsoft.com/office/powerpoint/2010/main" val="589793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514510" y="1831975"/>
            <a:ext cx="9561444" cy="3778250"/>
          </a:xfrm>
        </p:spPr>
        <p:txBody>
          <a:bodyPr>
            <a:normAutofit fontScale="92500" lnSpcReduction="10000"/>
          </a:bodyPr>
          <a:lstStyle/>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营业外收入”项目，反映企业发生的除营业利润以外的收益，主要包括债务重组利得、与企业日常活动无关的政府补助、盘盈利得、捐赠利得（企业接受股东或股东的子公司直接或间接的捐赠，经济实质属于股东对企业的资本性投入的除外）等。该项目是根据“营业外收入”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营业外支出”项目，反映企业发生的除营业利润以外的支出，主要包括债务重组损失、公益性捐赠支出、非常损失、盘亏损失，非流动资产损毁报废损失等。该项目应根据“营业外支出”账户的发生额分析填列。</a:t>
            </a:r>
          </a:p>
        </p:txBody>
      </p:sp>
    </p:spTree>
    <p:extLst>
      <p:ext uri="{BB962C8B-B14F-4D97-AF65-F5344CB8AC3E}">
        <p14:creationId xmlns:p14="http://schemas.microsoft.com/office/powerpoint/2010/main" val="212542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CD2B707-5BEF-ADB9-2A84-E90C9D55C33E}"/>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a:latin typeface="微软雅黑" panose="020B0503020204020204" pitchFamily="34" charset="-122"/>
                <a:ea typeface="微软雅黑" panose="020B0503020204020204" pitchFamily="34" charset="-122"/>
              </a:rPr>
              <a:t>第一节  利润表概述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514510" y="1831975"/>
            <a:ext cx="9561444" cy="3778250"/>
          </a:xfrm>
        </p:spPr>
        <p:txBody>
          <a:bodyPr>
            <a:normAutofit/>
          </a:bodyPr>
          <a:lstStyle/>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利润总额”项目，反映企业实现的利润。如为亏损，本项目以“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所得税费用”项目，反映企业应从当期利润总额中扣除的所得税费用。本项目应根据“所得税费用”账户的发生额分析填列。</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净利润”项目，反映企业实现的净利润。如为亏损，本项目以“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填列。</a:t>
            </a:r>
          </a:p>
        </p:txBody>
      </p:sp>
    </p:spTree>
    <p:extLst>
      <p:ext uri="{BB962C8B-B14F-4D97-AF65-F5344CB8AC3E}">
        <p14:creationId xmlns:p14="http://schemas.microsoft.com/office/powerpoint/2010/main" val="1874707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514510" y="2448201"/>
            <a:ext cx="9561444" cy="3778250"/>
          </a:xfrm>
        </p:spPr>
        <p:txBody>
          <a:bodyPr>
            <a:normAutofit/>
          </a:bodyPr>
          <a:lstStyle/>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其他综合收益的税后净额”项目反映企业根据企业会计准则规定未在损益中确认的各项利得和损失扣除所得税影响后的净额。</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综合收益总额”项目，反映企业净利润与其他综合收益（税后净额）的合计金额。</a:t>
            </a:r>
          </a:p>
        </p:txBody>
      </p:sp>
    </p:spTree>
    <p:extLst>
      <p:ext uri="{BB962C8B-B14F-4D97-AF65-F5344CB8AC3E}">
        <p14:creationId xmlns:p14="http://schemas.microsoft.com/office/powerpoint/2010/main" val="2361224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84C8D9E-539E-7D92-9C0E-99DFE6B6FD5D}"/>
              </a:ext>
            </a:extLst>
          </p:cNvPr>
          <p:cNvSpPr>
            <a:spLocks noGrp="1" noRot="1" noChangeArrowheads="1"/>
          </p:cNvSpPr>
          <p:nvPr>
            <p:ph type="title"/>
          </p:nvPr>
        </p:nvSpPr>
        <p:spPr>
          <a:xfrm>
            <a:off x="3000376" y="763588"/>
            <a:ext cx="658971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二、利润表项目的填列说明</a:t>
            </a:r>
          </a:p>
        </p:txBody>
      </p:sp>
      <p:sp>
        <p:nvSpPr>
          <p:cNvPr id="51203" name="Rectangle 3">
            <a:extLst>
              <a:ext uri="{FF2B5EF4-FFF2-40B4-BE49-F238E27FC236}">
                <a16:creationId xmlns:a16="http://schemas.microsoft.com/office/drawing/2014/main" id="{4F0BC73D-906B-F6A9-EE4C-B194117970F9}"/>
              </a:ext>
            </a:extLst>
          </p:cNvPr>
          <p:cNvSpPr>
            <a:spLocks noGrp="1" noRot="1" noChangeArrowheads="1"/>
          </p:cNvSpPr>
          <p:nvPr>
            <p:ph idx="1"/>
          </p:nvPr>
        </p:nvSpPr>
        <p:spPr>
          <a:xfrm>
            <a:off x="1514510" y="1831975"/>
            <a:ext cx="9561444" cy="3778250"/>
          </a:xfrm>
        </p:spPr>
        <p:txBody>
          <a:bodyPr>
            <a:normAutofit fontScale="92500" lnSpcReduction="10000"/>
          </a:bodyPr>
          <a:lstStyle/>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每股收益”项目，包括基本每股收益和稀释每股收益两项指标，反映普通股或潜在普通股已公开交易的企业，以及正处在公开发行普通股或潜在普通股过程中的企业的每股收益信息。</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基本每股收益”项目，反映企业应当按照属于普通股股东的当期净利润，除以发行在外普通股的加权平均数从而计算出的每股收益。</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zh-CN" altLang="en-US"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稀释每股收益”项目，以基本每股收益为基础，假定企业所有发行在外的稀释性潜在普通股均已转换为普通股。企业在计算稀释每股收益时应当考虑稀释性潜在普通股以及对分子和分母调整因素的影响。</a:t>
            </a:r>
          </a:p>
        </p:txBody>
      </p:sp>
    </p:spTree>
    <p:extLst>
      <p:ext uri="{BB962C8B-B14F-4D97-AF65-F5344CB8AC3E}">
        <p14:creationId xmlns:p14="http://schemas.microsoft.com/office/powerpoint/2010/main" val="2910772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ABF86E7-EA7E-2D8F-F814-C77302CED933}"/>
              </a:ext>
            </a:extLst>
          </p:cNvPr>
          <p:cNvSpPr>
            <a:spLocks noGrp="1" noChangeArrowheads="1"/>
          </p:cNvSpPr>
          <p:nvPr>
            <p:ph type="title"/>
          </p:nvPr>
        </p:nvSpPr>
        <p:spPr>
          <a:xfrm>
            <a:off x="2495550" y="692150"/>
            <a:ext cx="7772400" cy="1143000"/>
          </a:xfrm>
        </p:spPr>
        <p:txBody>
          <a:bodyPr/>
          <a:lstStyle/>
          <a:p>
            <a:pPr eaLnBrk="1" hangingPunct="1"/>
            <a:r>
              <a:rPr lang="zh-CN" altLang="en-US" sz="3200">
                <a:solidFill>
                  <a:srgbClr val="0070C0"/>
                </a:solidFill>
                <a:latin typeface="微软雅黑" panose="020B0503020204020204" pitchFamily="34" charset="-122"/>
                <a:ea typeface="微软雅黑" panose="020B0503020204020204" pitchFamily="34" charset="-122"/>
              </a:rPr>
              <a:t>练习</a:t>
            </a:r>
          </a:p>
        </p:txBody>
      </p:sp>
      <p:sp>
        <p:nvSpPr>
          <p:cNvPr id="56323" name="内容占位符 2">
            <a:extLst>
              <a:ext uri="{FF2B5EF4-FFF2-40B4-BE49-F238E27FC236}">
                <a16:creationId xmlns:a16="http://schemas.microsoft.com/office/drawing/2014/main" id="{FF97B02F-A9AC-C135-BAA5-C24C7D71237A}"/>
              </a:ext>
            </a:extLst>
          </p:cNvPr>
          <p:cNvSpPr>
            <a:spLocks noGrp="1" noChangeArrowheads="1"/>
          </p:cNvSpPr>
          <p:nvPr>
            <p:ph idx="1"/>
          </p:nvPr>
        </p:nvSpPr>
        <p:spPr>
          <a:xfrm>
            <a:off x="2495550" y="1700213"/>
            <a:ext cx="6591300" cy="3778250"/>
          </a:xfrm>
        </p:spPr>
        <p:txBody>
          <a:bodyPr/>
          <a:lstStyle/>
          <a:p>
            <a:pPr marL="0" indent="0">
              <a:buNone/>
            </a:pPr>
            <a:r>
              <a:rPr lang="en-US" altLang="zh-CN" dirty="0">
                <a:latin typeface="微软雅黑" panose="020B0503020204020204" pitchFamily="34" charset="-122"/>
                <a:ea typeface="微软雅黑" panose="020B0503020204020204" pitchFamily="34" charset="-122"/>
              </a:rPr>
              <a:t>P142</a:t>
            </a:r>
            <a:r>
              <a:rPr lang="zh-CN" altLang="en-US" dirty="0">
                <a:latin typeface="微软雅黑" panose="020B0503020204020204" pitchFamily="34" charset="-122"/>
                <a:ea typeface="微软雅黑" panose="020B0503020204020204" pitchFamily="34" charset="-122"/>
              </a:rPr>
              <a:t>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a:extLst>
              <a:ext uri="{FF2B5EF4-FFF2-40B4-BE49-F238E27FC236}">
                <a16:creationId xmlns:a16="http://schemas.microsoft.com/office/drawing/2014/main" id="{720496B0-4CF3-9EE3-776F-764C1329D035}"/>
              </a:ext>
            </a:extLst>
          </p:cNvPr>
          <p:cNvSpPr txBox="1">
            <a:spLocks noChangeArrowheads="1"/>
          </p:cNvSpPr>
          <p:nvPr/>
        </p:nvSpPr>
        <p:spPr bwMode="auto">
          <a:xfrm>
            <a:off x="3427413" y="1125539"/>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6000" b="1" dirty="0">
                <a:solidFill>
                  <a:srgbClr val="CC0000"/>
                </a:solidFill>
                <a:effectLst>
                  <a:outerShdw blurRad="38100" dist="38100" dir="2700000" algn="tl">
                    <a:srgbClr val="000000"/>
                  </a:outerShdw>
                </a:effectLst>
                <a:ea typeface="隶书" panose="02010509060101010101" pitchFamily="49" charset="-122"/>
              </a:rPr>
              <a:t>本 章 结 束</a:t>
            </a:r>
          </a:p>
        </p:txBody>
      </p:sp>
      <p:sp>
        <p:nvSpPr>
          <p:cNvPr id="57347" name="WordArt 6">
            <a:extLst>
              <a:ext uri="{FF2B5EF4-FFF2-40B4-BE49-F238E27FC236}">
                <a16:creationId xmlns:a16="http://schemas.microsoft.com/office/drawing/2014/main" id="{4A927B37-B551-DD30-6E41-D49101C36815}"/>
              </a:ext>
            </a:extLst>
          </p:cNvPr>
          <p:cNvSpPr>
            <a:spLocks noChangeArrowheads="1" noChangeShapeType="1" noTextEdit="1"/>
          </p:cNvSpPr>
          <p:nvPr/>
        </p:nvSpPr>
        <p:spPr bwMode="auto">
          <a:xfrm>
            <a:off x="3143251" y="3213101"/>
            <a:ext cx="5903913" cy="1439863"/>
          </a:xfrm>
          <a:prstGeom prst="rect">
            <a:avLst/>
          </a:prstGeom>
        </p:spPr>
        <p:txBody>
          <a:bodyPr wrap="none" fromWordArt="1">
            <a:prstTxWarp prst="textFadeUp">
              <a:avLst>
                <a:gd name="adj" fmla="val 9991"/>
              </a:avLst>
            </a:prstTxWarp>
          </a:bodyPr>
          <a:lstStyle/>
          <a:p>
            <a:pPr algn="ctr"/>
            <a:r>
              <a:rPr lang="zh-CN" altLang="en-US" sz="3600" b="1" kern="10">
                <a:ln w="12700">
                  <a:solidFill>
                    <a:srgbClr val="B2B2B2"/>
                  </a:solidFill>
                  <a:round/>
                  <a:headEnd/>
                  <a:tailEnd/>
                </a:ln>
                <a:solidFill>
                  <a:schemeClr val="accent1"/>
                </a:solidFill>
                <a:effectLst>
                  <a:outerShdw dist="35921" dir="2700000" sy="50000" rotWithShape="0">
                    <a:srgbClr val="875B0D">
                      <a:alpha val="70000"/>
                    </a:srgbClr>
                  </a:outerShdw>
                </a:effectLst>
                <a:latin typeface="黑体" panose="02010609060101010101" pitchFamily="49" charset="-122"/>
                <a:ea typeface="黑体" panose="02010609060101010101" pitchFamily="49" charset="-122"/>
              </a:rPr>
              <a:t>谢谢大家！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0BBFAA9-9571-6613-6CA1-D77EDCF2D4FE}"/>
              </a:ext>
            </a:extLst>
          </p:cNvPr>
          <p:cNvSpPr>
            <a:spLocks noGrp="1" noChangeArrowheads="1"/>
          </p:cNvSpPr>
          <p:nvPr>
            <p:ph type="title"/>
          </p:nvPr>
        </p:nvSpPr>
        <p:spPr>
          <a:xfrm>
            <a:off x="2544417" y="836613"/>
            <a:ext cx="6980583" cy="1281112"/>
          </a:xfrm>
        </p:spPr>
        <p:txBody>
          <a:bodyPr>
            <a:normAutofit fontScale="90000"/>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一、利润表的报告范围与格式</a:t>
            </a:r>
          </a:p>
        </p:txBody>
      </p:sp>
      <p:sp>
        <p:nvSpPr>
          <p:cNvPr id="25603" name="Rectangle 3">
            <a:extLst>
              <a:ext uri="{FF2B5EF4-FFF2-40B4-BE49-F238E27FC236}">
                <a16:creationId xmlns:a16="http://schemas.microsoft.com/office/drawing/2014/main" id="{B590C23E-CDF6-4510-C07F-3C8768283A19}"/>
              </a:ext>
            </a:extLst>
          </p:cNvPr>
          <p:cNvSpPr>
            <a:spLocks noGrp="1" noChangeArrowheads="1"/>
          </p:cNvSpPr>
          <p:nvPr>
            <p:ph idx="1"/>
          </p:nvPr>
        </p:nvSpPr>
        <p:spPr>
          <a:xfrm>
            <a:off x="2933700" y="2205038"/>
            <a:ext cx="6591300" cy="3778250"/>
          </a:xfrm>
        </p:spPr>
        <p:txBody>
          <a:bodyPr/>
          <a:lstStyle/>
          <a:p>
            <a:pPr eaLnBrk="1" hangingPunct="1"/>
            <a:r>
              <a:rPr lang="zh-CN" altLang="en-US" dirty="0">
                <a:latin typeface="微软雅黑" panose="020B0503020204020204" pitchFamily="34" charset="-122"/>
                <a:ea typeface="微软雅黑" panose="020B0503020204020204" pitchFamily="34" charset="-122"/>
              </a:rPr>
              <a:t>报告范围：当期经营观</a:t>
            </a:r>
            <a:endParaRPr lang="en-US" altLang="zh-CN" dirty="0">
              <a:latin typeface="微软雅黑" panose="020B0503020204020204" pitchFamily="34" charset="-122"/>
              <a:ea typeface="微软雅黑" panose="020B0503020204020204" pitchFamily="34" charset="-122"/>
            </a:endParaRPr>
          </a:p>
          <a:p>
            <a:pPr marL="0" indent="0" eaLnBrk="1" hangingPunct="1">
              <a:buNone/>
            </a:pP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损益满计观</a:t>
            </a:r>
            <a:endParaRPr lang="en-US" altLang="zh-CN" b="1" dirty="0">
              <a:latin typeface="微软雅黑" panose="020B0503020204020204" pitchFamily="34" charset="-122"/>
              <a:ea typeface="微软雅黑" panose="020B0503020204020204" pitchFamily="34" charset="-122"/>
            </a:endParaRPr>
          </a:p>
          <a:p>
            <a:pPr marL="0" indent="0" eaLnBrk="1" hangingPunct="1">
              <a:buNone/>
            </a:pPr>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反映一段时期经营成果的报表</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期间报表</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动态报表</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AD65B26-F907-B3AC-6ED9-BCF469BB2368}"/>
              </a:ext>
            </a:extLst>
          </p:cNvPr>
          <p:cNvSpPr>
            <a:spLocks noGrp="1" noChangeArrowheads="1"/>
          </p:cNvSpPr>
          <p:nvPr>
            <p:ph type="title"/>
          </p:nvPr>
        </p:nvSpPr>
        <p:spPr>
          <a:xfrm>
            <a:off x="1888435" y="647701"/>
            <a:ext cx="7557190" cy="1281113"/>
          </a:xfrm>
        </p:spPr>
        <p:txBody>
          <a:bodyPr>
            <a:normAutofit/>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一、利润表的报告范围与格式</a:t>
            </a:r>
          </a:p>
        </p:txBody>
      </p:sp>
      <p:sp>
        <p:nvSpPr>
          <p:cNvPr id="26627" name="Rectangle 3">
            <a:extLst>
              <a:ext uri="{FF2B5EF4-FFF2-40B4-BE49-F238E27FC236}">
                <a16:creationId xmlns:a16="http://schemas.microsoft.com/office/drawing/2014/main" id="{386CE9B4-BEB9-ACA6-9FE7-31820FE4F3E9}"/>
              </a:ext>
            </a:extLst>
          </p:cNvPr>
          <p:cNvSpPr>
            <a:spLocks noGrp="1" noChangeArrowheads="1"/>
          </p:cNvSpPr>
          <p:nvPr>
            <p:ph idx="1"/>
          </p:nvPr>
        </p:nvSpPr>
        <p:spPr>
          <a:xfrm>
            <a:off x="2855913" y="1928814"/>
            <a:ext cx="6591300" cy="4308475"/>
          </a:xfrm>
        </p:spPr>
        <p:txBody>
          <a:bodyPr/>
          <a:lstStyle/>
          <a:p>
            <a:pPr eaLnBrk="1" hangingPunct="1"/>
            <a:r>
              <a:rPr lang="zh-CN" altLang="en-US" dirty="0">
                <a:latin typeface="微软雅黑" panose="020B0503020204020204" pitchFamily="34" charset="-122"/>
                <a:ea typeface="微软雅黑" panose="020B0503020204020204" pitchFamily="34" charset="-122"/>
              </a:rPr>
              <a:t>依据等式“收入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费用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利润”</a:t>
            </a:r>
          </a:p>
          <a:p>
            <a:pPr eaLnBrk="1" hangingPunct="1"/>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基本结构</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表首</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表身：</a:t>
            </a: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收入、费用和利润三部分</a:t>
            </a: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金额栏（上期金额与本期金额）</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表尾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云形标注 4">
            <a:extLst>
              <a:ext uri="{FF2B5EF4-FFF2-40B4-BE49-F238E27FC236}">
                <a16:creationId xmlns:a16="http://schemas.microsoft.com/office/drawing/2014/main" id="{A17640ED-FCB3-4B49-5BFA-39AD0BAC3C91}"/>
              </a:ext>
            </a:extLst>
          </p:cNvPr>
          <p:cNvSpPr/>
          <p:nvPr/>
        </p:nvSpPr>
        <p:spPr>
          <a:xfrm>
            <a:off x="3071813" y="1052514"/>
            <a:ext cx="1871662"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表首</a:t>
            </a:r>
          </a:p>
        </p:txBody>
      </p:sp>
      <p:sp>
        <p:nvSpPr>
          <p:cNvPr id="27651" name="Rectangle 3">
            <a:extLst>
              <a:ext uri="{FF2B5EF4-FFF2-40B4-BE49-F238E27FC236}">
                <a16:creationId xmlns:a16="http://schemas.microsoft.com/office/drawing/2014/main" id="{C00145A4-27AE-2DF7-809B-D157AC648E56}"/>
              </a:ext>
            </a:extLst>
          </p:cNvPr>
          <p:cNvSpPr>
            <a:spLocks noGrp="1" noChangeArrowheads="1"/>
          </p:cNvSpPr>
          <p:nvPr>
            <p:ph idx="1"/>
          </p:nvPr>
        </p:nvSpPr>
        <p:spPr>
          <a:xfrm>
            <a:off x="5087938" y="1052513"/>
            <a:ext cx="5332412" cy="1331912"/>
          </a:xfrm>
        </p:spPr>
        <p:txBody>
          <a:bodyPr/>
          <a:lstStyle/>
          <a:p>
            <a:pPr marL="0" indent="0">
              <a:buNone/>
            </a:pPr>
            <a:r>
              <a:rPr lang="zh-CN" altLang="en-US">
                <a:latin typeface="微软雅黑" panose="020B0503020204020204" pitchFamily="34" charset="-122"/>
                <a:ea typeface="微软雅黑" panose="020B0503020204020204" pitchFamily="34" charset="-122"/>
              </a:rPr>
              <a:t>报表名称、编制单位</a:t>
            </a:r>
            <a:endParaRPr lang="en-US" altLang="zh-CN">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编制日期、金额单位</a:t>
            </a:r>
          </a:p>
        </p:txBody>
      </p:sp>
      <p:pic>
        <p:nvPicPr>
          <p:cNvPr id="27652" name="图片 1">
            <a:extLst>
              <a:ext uri="{FF2B5EF4-FFF2-40B4-BE49-F238E27FC236}">
                <a16:creationId xmlns:a16="http://schemas.microsoft.com/office/drawing/2014/main" id="{84B8B873-0F0B-07FF-B577-B0543D9C9B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640013"/>
            <a:ext cx="9144000"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755CA472-ED75-48D5-CB9C-E319CC04A047}"/>
              </a:ext>
            </a:extLst>
          </p:cNvPr>
          <p:cNvSpPr/>
          <p:nvPr/>
        </p:nvSpPr>
        <p:spPr>
          <a:xfrm>
            <a:off x="1847850" y="2640013"/>
            <a:ext cx="8572500" cy="101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爆炸形 2 1">
            <a:extLst>
              <a:ext uri="{FF2B5EF4-FFF2-40B4-BE49-F238E27FC236}">
                <a16:creationId xmlns:a16="http://schemas.microsoft.com/office/drawing/2014/main" id="{C38730D8-A29E-5EAA-E6C5-A7453685DE3F}"/>
              </a:ext>
            </a:extLst>
          </p:cNvPr>
          <p:cNvSpPr/>
          <p:nvPr/>
        </p:nvSpPr>
        <p:spPr>
          <a:xfrm>
            <a:off x="2425700" y="3652839"/>
            <a:ext cx="2560638" cy="158908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表尾</a:t>
            </a:r>
          </a:p>
        </p:txBody>
      </p:sp>
      <p:sp>
        <p:nvSpPr>
          <p:cNvPr id="28675" name="Rectangle 3">
            <a:extLst>
              <a:ext uri="{FF2B5EF4-FFF2-40B4-BE49-F238E27FC236}">
                <a16:creationId xmlns:a16="http://schemas.microsoft.com/office/drawing/2014/main" id="{74603E5E-B91F-74E6-5286-66A90DAD733E}"/>
              </a:ext>
            </a:extLst>
          </p:cNvPr>
          <p:cNvSpPr txBox="1">
            <a:spLocks noChangeArrowheads="1"/>
          </p:cNvSpPr>
          <p:nvPr/>
        </p:nvSpPr>
        <p:spPr bwMode="auto">
          <a:xfrm>
            <a:off x="5327651" y="4221163"/>
            <a:ext cx="5332413"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a:solidFill>
                  <a:schemeClr val="tx1"/>
                </a:solidFill>
                <a:latin typeface="微软雅黑" panose="020B0503020204020204" pitchFamily="34" charset="-122"/>
                <a:ea typeface="微软雅黑" panose="020B0503020204020204" pitchFamily="34" charset="-122"/>
              </a:rPr>
              <a:t>人员签章</a:t>
            </a:r>
          </a:p>
        </p:txBody>
      </p:sp>
      <p:pic>
        <p:nvPicPr>
          <p:cNvPr id="28676" name="图片 2">
            <a:extLst>
              <a:ext uri="{FF2B5EF4-FFF2-40B4-BE49-F238E27FC236}">
                <a16:creationId xmlns:a16="http://schemas.microsoft.com/office/drawing/2014/main" id="{DD919E57-FAC8-984C-9A5E-FF215AEE4C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62126"/>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7BF05FDF-36BE-6ABD-CEF9-2257D2AE3C80}"/>
              </a:ext>
            </a:extLst>
          </p:cNvPr>
          <p:cNvSpPr/>
          <p:nvPr/>
        </p:nvSpPr>
        <p:spPr>
          <a:xfrm>
            <a:off x="1847850" y="2640013"/>
            <a:ext cx="8572500" cy="101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图片 1">
            <a:extLst>
              <a:ext uri="{FF2B5EF4-FFF2-40B4-BE49-F238E27FC236}">
                <a16:creationId xmlns:a16="http://schemas.microsoft.com/office/drawing/2014/main" id="{59AFD8AB-0E22-7B24-B09B-992BEF5624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15950"/>
            <a:ext cx="903605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椭圆 2">
            <a:extLst>
              <a:ext uri="{FF2B5EF4-FFF2-40B4-BE49-F238E27FC236}">
                <a16:creationId xmlns:a16="http://schemas.microsoft.com/office/drawing/2014/main" id="{4DBB4099-1BC8-26D2-5DA2-EB257D4E4D87}"/>
              </a:ext>
            </a:extLst>
          </p:cNvPr>
          <p:cNvSpPr/>
          <p:nvPr/>
        </p:nvSpPr>
        <p:spPr>
          <a:xfrm>
            <a:off x="1631950" y="106364"/>
            <a:ext cx="172720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项目栏</a:t>
            </a:r>
          </a:p>
        </p:txBody>
      </p:sp>
      <p:sp>
        <p:nvSpPr>
          <p:cNvPr id="9" name="椭圆 8">
            <a:extLst>
              <a:ext uri="{FF2B5EF4-FFF2-40B4-BE49-F238E27FC236}">
                <a16:creationId xmlns:a16="http://schemas.microsoft.com/office/drawing/2014/main" id="{6248CEC1-4D99-8C6F-2F02-F0757263E5C9}"/>
              </a:ext>
            </a:extLst>
          </p:cNvPr>
          <p:cNvSpPr/>
          <p:nvPr/>
        </p:nvSpPr>
        <p:spPr>
          <a:xfrm>
            <a:off x="8399464" y="549276"/>
            <a:ext cx="172878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金额栏</a:t>
            </a:r>
          </a:p>
        </p:txBody>
      </p:sp>
      <p:pic>
        <p:nvPicPr>
          <p:cNvPr id="29701" name="图片 3">
            <a:extLst>
              <a:ext uri="{FF2B5EF4-FFF2-40B4-BE49-F238E27FC236}">
                <a16:creationId xmlns:a16="http://schemas.microsoft.com/office/drawing/2014/main" id="{62043668-11BE-DF47-65EF-FEF29AE512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2600325"/>
            <a:ext cx="8845550" cy="552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9219187D-6A0D-B369-AD4E-F7E02945C480}"/>
              </a:ext>
            </a:extLst>
          </p:cNvPr>
          <p:cNvSpPr/>
          <p:nvPr/>
        </p:nvSpPr>
        <p:spPr>
          <a:xfrm>
            <a:off x="3287713" y="1457326"/>
            <a:ext cx="1871662"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表身</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TotalTime>
  <Words>2691</Words>
  <Application>Microsoft Office PowerPoint</Application>
  <PresentationFormat>宽屏</PresentationFormat>
  <Paragraphs>227</Paragraphs>
  <Slides>44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等线</vt:lpstr>
      <vt:lpstr>等线 Light</vt:lpstr>
      <vt:lpstr>黑体</vt:lpstr>
      <vt:lpstr>微软雅黑</vt:lpstr>
      <vt:lpstr>Arial</vt:lpstr>
      <vt:lpstr>Wingdings</vt:lpstr>
      <vt:lpstr>Wingdings 3</vt:lpstr>
      <vt:lpstr>Office 主题​​</vt:lpstr>
      <vt:lpstr>第六章   利润表—经营成果</vt:lpstr>
      <vt:lpstr> </vt:lpstr>
      <vt:lpstr> </vt:lpstr>
      <vt:lpstr>第一节  利润表概述</vt:lpstr>
      <vt:lpstr>一、利润表的报告范围与格式</vt:lpstr>
      <vt:lpstr>一、利润表的报告范围与格式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多步式利润表</vt:lpstr>
      <vt:lpstr>PowerPoint 演示文稿</vt:lpstr>
      <vt:lpstr>PowerPoint 演示文稿</vt:lpstr>
      <vt:lpstr>二、利润表的作用</vt:lpstr>
      <vt:lpstr>第二节  利润表的主要项目</vt:lpstr>
      <vt:lpstr>一、营业总收入</vt:lpstr>
      <vt:lpstr>二、营业总成本</vt:lpstr>
      <vt:lpstr>二、营业总成本</vt:lpstr>
      <vt:lpstr>二、营业总成本</vt:lpstr>
      <vt:lpstr>三、利润表中的收益项目</vt:lpstr>
      <vt:lpstr>三、利润表中的收益项目</vt:lpstr>
      <vt:lpstr>四、营业利润</vt:lpstr>
      <vt:lpstr>五、营业外收支</vt:lpstr>
      <vt:lpstr>六、净利润</vt:lpstr>
      <vt:lpstr>七、每股收益</vt:lpstr>
      <vt:lpstr>八、其他综合收益的税后净额</vt:lpstr>
      <vt:lpstr>第三节  利润表的编制</vt:lpstr>
      <vt:lpstr>一、利润表的编制方法</vt:lpstr>
      <vt:lpstr>一、利润表的编制方法</vt:lpstr>
      <vt:lpstr>二、利润表项目的填列说明</vt:lpstr>
      <vt:lpstr>二、利润表项目的填列说明</vt:lpstr>
      <vt:lpstr>二、利润表项目的填列说明</vt:lpstr>
      <vt:lpstr>二、利润表项目的填列说明</vt:lpstr>
      <vt:lpstr>二、利润表项目的填列说明</vt:lpstr>
      <vt:lpstr>二、利润表项目的填列说明</vt:lpstr>
      <vt:lpstr>二、利润表项目的填列说明</vt:lpstr>
      <vt:lpstr>二、利润表项目的填列说明</vt:lpstr>
      <vt:lpstr>二、利润表项目的填列说明</vt:lpstr>
      <vt:lpstr>二、利润表项目的填列说明</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利润表</dc:title>
  <dc:creator>guo hj</dc:creator>
  <cp:lastModifiedBy>guo hj</cp:lastModifiedBy>
  <cp:revision>9</cp:revision>
  <dcterms:created xsi:type="dcterms:W3CDTF">2022-11-23T02:01:28Z</dcterms:created>
  <dcterms:modified xsi:type="dcterms:W3CDTF">2023-05-30T14:32:05Z</dcterms:modified>
</cp:coreProperties>
</file>