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4"/>
  </p:notesMasterIdLst>
  <p:sldIdLst>
    <p:sldId id="831" r:id="rId2"/>
    <p:sldId id="621" r:id="rId3"/>
    <p:sldId id="666" r:id="rId4"/>
    <p:sldId id="517" r:id="rId5"/>
    <p:sldId id="518" r:id="rId6"/>
    <p:sldId id="582" r:id="rId7"/>
    <p:sldId id="639" r:id="rId8"/>
    <p:sldId id="640" r:id="rId9"/>
    <p:sldId id="520" r:id="rId10"/>
    <p:sldId id="641" r:id="rId11"/>
    <p:sldId id="642" r:id="rId12"/>
    <p:sldId id="638" r:id="rId13"/>
    <p:sldId id="643" r:id="rId14"/>
    <p:sldId id="516" r:id="rId15"/>
    <p:sldId id="645" r:id="rId16"/>
    <p:sldId id="644" r:id="rId17"/>
    <p:sldId id="581" r:id="rId18"/>
    <p:sldId id="521" r:id="rId19"/>
    <p:sldId id="647" r:id="rId20"/>
    <p:sldId id="648" r:id="rId21"/>
    <p:sldId id="646" r:id="rId22"/>
    <p:sldId id="460" r:id="rId23"/>
    <p:sldId id="522" r:id="rId24"/>
    <p:sldId id="461" r:id="rId25"/>
    <p:sldId id="524" r:id="rId26"/>
    <p:sldId id="525" r:id="rId27"/>
    <p:sldId id="500" r:id="rId28"/>
    <p:sldId id="649" r:id="rId29"/>
    <p:sldId id="650" r:id="rId30"/>
    <p:sldId id="584" r:id="rId31"/>
    <p:sldId id="530" r:id="rId32"/>
    <p:sldId id="478" r:id="rId33"/>
    <p:sldId id="462" r:id="rId34"/>
    <p:sldId id="652" r:id="rId35"/>
    <p:sldId id="651" r:id="rId36"/>
    <p:sldId id="654" r:id="rId37"/>
    <p:sldId id="655" r:id="rId38"/>
    <p:sldId id="830" r:id="rId39"/>
    <p:sldId id="667" r:id="rId40"/>
    <p:sldId id="668" r:id="rId41"/>
    <p:sldId id="669" r:id="rId42"/>
    <p:sldId id="739" r:id="rId43"/>
    <p:sldId id="714" r:id="rId44"/>
    <p:sldId id="740" r:id="rId45"/>
    <p:sldId id="670" r:id="rId46"/>
    <p:sldId id="741" r:id="rId47"/>
    <p:sldId id="743" r:id="rId48"/>
    <p:sldId id="715" r:id="rId49"/>
    <p:sldId id="742" r:id="rId50"/>
    <p:sldId id="758" r:id="rId51"/>
    <p:sldId id="763" r:id="rId52"/>
    <p:sldId id="759" r:id="rId53"/>
    <p:sldId id="760" r:id="rId54"/>
    <p:sldId id="761" r:id="rId55"/>
    <p:sldId id="762" r:id="rId56"/>
    <p:sldId id="672" r:id="rId57"/>
    <p:sldId id="716" r:id="rId58"/>
    <p:sldId id="717" r:id="rId59"/>
    <p:sldId id="673" r:id="rId60"/>
    <p:sldId id="674" r:id="rId61"/>
    <p:sldId id="719" r:id="rId62"/>
    <p:sldId id="720" r:id="rId63"/>
    <p:sldId id="721" r:id="rId64"/>
    <p:sldId id="675" r:id="rId65"/>
    <p:sldId id="676" r:id="rId66"/>
    <p:sldId id="722" r:id="rId67"/>
    <p:sldId id="677" r:id="rId68"/>
    <p:sldId id="678" r:id="rId69"/>
    <p:sldId id="723" r:id="rId70"/>
    <p:sldId id="724" r:id="rId71"/>
    <p:sldId id="725" r:id="rId72"/>
    <p:sldId id="726" r:id="rId73"/>
    <p:sldId id="826" r:id="rId74"/>
    <p:sldId id="727" r:id="rId75"/>
    <p:sldId id="728" r:id="rId76"/>
    <p:sldId id="729" r:id="rId77"/>
    <p:sldId id="730" r:id="rId78"/>
    <p:sldId id="679" r:id="rId79"/>
    <p:sldId id="774" r:id="rId80"/>
    <p:sldId id="769" r:id="rId81"/>
    <p:sldId id="680" r:id="rId82"/>
    <p:sldId id="681" r:id="rId83"/>
    <p:sldId id="770" r:id="rId84"/>
    <p:sldId id="731" r:id="rId85"/>
    <p:sldId id="772" r:id="rId86"/>
    <p:sldId id="773" r:id="rId87"/>
    <p:sldId id="828" r:id="rId88"/>
    <p:sldId id="829" r:id="rId89"/>
    <p:sldId id="732" r:id="rId90"/>
    <p:sldId id="733" r:id="rId91"/>
    <p:sldId id="682" r:id="rId92"/>
    <p:sldId id="775" r:id="rId93"/>
    <p:sldId id="683" r:id="rId94"/>
    <p:sldId id="684" r:id="rId95"/>
    <p:sldId id="694" r:id="rId96"/>
    <p:sldId id="777" r:id="rId97"/>
    <p:sldId id="778" r:id="rId98"/>
    <p:sldId id="695" r:id="rId99"/>
    <p:sldId id="696" r:id="rId100"/>
    <p:sldId id="697" r:id="rId101"/>
    <p:sldId id="698" r:id="rId102"/>
    <p:sldId id="776" r:id="rId103"/>
    <p:sldId id="780" r:id="rId104"/>
    <p:sldId id="734" r:id="rId105"/>
    <p:sldId id="735" r:id="rId106"/>
    <p:sldId id="765" r:id="rId107"/>
    <p:sldId id="736" r:id="rId108"/>
    <p:sldId id="779" r:id="rId109"/>
    <p:sldId id="701" r:id="rId110"/>
    <p:sldId id="702" r:id="rId111"/>
    <p:sldId id="703" r:id="rId112"/>
    <p:sldId id="704" r:id="rId113"/>
    <p:sldId id="705" r:id="rId114"/>
    <p:sldId id="706" r:id="rId115"/>
    <p:sldId id="707" r:id="rId116"/>
    <p:sldId id="708" r:id="rId117"/>
    <p:sldId id="781" r:id="rId118"/>
    <p:sldId id="782" r:id="rId119"/>
    <p:sldId id="783" r:id="rId120"/>
    <p:sldId id="786" r:id="rId121"/>
    <p:sldId id="784" r:id="rId122"/>
    <p:sldId id="785" r:id="rId123"/>
    <p:sldId id="709" r:id="rId124"/>
    <p:sldId id="710" r:id="rId125"/>
    <p:sldId id="711" r:id="rId126"/>
    <p:sldId id="712" r:id="rId127"/>
    <p:sldId id="788" r:id="rId128"/>
    <p:sldId id="806" r:id="rId129"/>
    <p:sldId id="810" r:id="rId130"/>
    <p:sldId id="800" r:id="rId131"/>
    <p:sldId id="801" r:id="rId132"/>
    <p:sldId id="807" r:id="rId133"/>
    <p:sldId id="796" r:id="rId134"/>
    <p:sldId id="797" r:id="rId135"/>
    <p:sldId id="803" r:id="rId136"/>
    <p:sldId id="808" r:id="rId137"/>
    <p:sldId id="804" r:id="rId138"/>
    <p:sldId id="794" r:id="rId139"/>
    <p:sldId id="802" r:id="rId140"/>
    <p:sldId id="809" r:id="rId141"/>
    <p:sldId id="811" r:id="rId142"/>
    <p:sldId id="617" r:id="rId1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812BD8-A98F-4ABA-A867-8619EDE477B4}" type="datetimeFigureOut">
              <a:rPr lang="zh-CN" altLang="en-US" smtClean="0"/>
              <a:t>2023/3/30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598BD-F2DB-4650-9665-85E8C8BF2CDF}" type="slidenum">
              <a:rPr lang="zh-CN" altLang="en-US" smtClean="0"/>
              <a:t>‹#›</a:t>
            </a:fld>
            <a:endParaRPr lang="zh-CN" altLang="en-US"/>
          </a:p>
        </p:txBody>
      </p:sp>
    </p:spTree>
    <p:extLst>
      <p:ext uri="{BB962C8B-B14F-4D97-AF65-F5344CB8AC3E}">
        <p14:creationId xmlns:p14="http://schemas.microsoft.com/office/powerpoint/2010/main" val="1609023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DB48AC1B-35B7-84DC-38C8-CBD17E223B5B}"/>
              </a:ext>
            </a:extLst>
          </p:cNvPr>
          <p:cNvSpPr>
            <a:spLocks noGrp="1" noRot="1" noChangeAspect="1" noChangeArrowheads="1" noTextEdit="1"/>
          </p:cNvSpPr>
          <p:nvPr>
            <p:ph type="sldImg"/>
          </p:nvPr>
        </p:nvSpPr>
        <p:spPr>
          <a:ln/>
        </p:spPr>
      </p:sp>
      <p:sp>
        <p:nvSpPr>
          <p:cNvPr id="21507" name="备注占位符 2">
            <a:extLst>
              <a:ext uri="{FF2B5EF4-FFF2-40B4-BE49-F238E27FC236}">
                <a16:creationId xmlns:a16="http://schemas.microsoft.com/office/drawing/2014/main" id="{DE7DED02-3F32-E14E-F6CE-A3A02B810476}"/>
              </a:ext>
            </a:extLst>
          </p:cNvPr>
          <p:cNvSpPr>
            <a:spLocks noGrp="1" noChangeArrowheads="1"/>
          </p:cNvSpPr>
          <p:nvPr>
            <p:ph type="body" idx="1"/>
          </p:nvPr>
        </p:nvSpPr>
        <p:spPr>
          <a:noFill/>
        </p:spPr>
        <p:txBody>
          <a:bodyPr/>
          <a:lstStyle/>
          <a:p>
            <a:endParaRPr lang="zh-CN" altLang="en-US"/>
          </a:p>
        </p:txBody>
      </p:sp>
      <p:sp>
        <p:nvSpPr>
          <p:cNvPr id="4" name="灯片编号占位符 3">
            <a:extLst>
              <a:ext uri="{FF2B5EF4-FFF2-40B4-BE49-F238E27FC236}">
                <a16:creationId xmlns:a16="http://schemas.microsoft.com/office/drawing/2014/main" id="{82D5568B-F48F-6613-B93F-BD7BF11B043B}"/>
              </a:ext>
            </a:extLst>
          </p:cNvPr>
          <p:cNvSpPr>
            <a:spLocks noGrp="1"/>
          </p:cNvSpPr>
          <p:nvPr>
            <p:ph type="sldNum" sz="quarter" idx="5"/>
          </p:nvPr>
        </p:nvSpPr>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B3FB584-B178-4D40-A3D2-9A770BEAA213}" type="slidenum">
              <a:rPr kumimoji="0" lang="en-US" altLang="zh-CN"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a:extLst>
              <a:ext uri="{FF2B5EF4-FFF2-40B4-BE49-F238E27FC236}">
                <a16:creationId xmlns:a16="http://schemas.microsoft.com/office/drawing/2014/main" id="{75A1A3F3-0B73-33D1-7D87-8A00FE4E36F2}"/>
              </a:ext>
            </a:extLst>
          </p:cNvPr>
          <p:cNvSpPr>
            <a:spLocks noGrp="1" noRot="1" noChangeAspect="1" noChangeArrowheads="1" noTextEdit="1"/>
          </p:cNvSpPr>
          <p:nvPr>
            <p:ph type="sldImg"/>
          </p:nvPr>
        </p:nvSpPr>
        <p:spPr>
          <a:ln/>
        </p:spPr>
      </p:sp>
      <p:sp>
        <p:nvSpPr>
          <p:cNvPr id="134147" name="备注占位符 2">
            <a:extLst>
              <a:ext uri="{FF2B5EF4-FFF2-40B4-BE49-F238E27FC236}">
                <a16:creationId xmlns:a16="http://schemas.microsoft.com/office/drawing/2014/main" id="{EA98F88B-5448-8B13-797B-3F6742006877}"/>
              </a:ext>
            </a:extLst>
          </p:cNvPr>
          <p:cNvSpPr>
            <a:spLocks noGrp="1"/>
          </p:cNvSpPr>
          <p:nvPr>
            <p:ph type="body" idx="1"/>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zh-CN" altLang="en-US"/>
          </a:p>
        </p:txBody>
      </p:sp>
      <p:sp>
        <p:nvSpPr>
          <p:cNvPr id="134148" name="灯片编号占位符 3">
            <a:extLst>
              <a:ext uri="{FF2B5EF4-FFF2-40B4-BE49-F238E27FC236}">
                <a16:creationId xmlns:a16="http://schemas.microsoft.com/office/drawing/2014/main" id="{F1E3101D-3294-1FFE-128B-5B01F6EF95FD}"/>
              </a:ext>
            </a:extLst>
          </p:cNvPr>
          <p:cNvSpPr>
            <a:spLocks noGrp="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DE579770-0D23-4106-8657-D3DC1322FC9A}" type="slidenum">
              <a:rPr lang="en-US" altLang="zh-CN">
                <a:latin typeface="Times New Roman" panose="02020603050405020304" pitchFamily="18" charset="0"/>
              </a:rPr>
              <a:pPr/>
              <a:t>106</a:t>
            </a:fld>
            <a:endParaRPr lang="en-US" altLang="zh-CN">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a:extLst>
              <a:ext uri="{FF2B5EF4-FFF2-40B4-BE49-F238E27FC236}">
                <a16:creationId xmlns:a16="http://schemas.microsoft.com/office/drawing/2014/main" id="{B527C2BE-31F0-85A4-2A38-575850B7AD77}"/>
              </a:ext>
            </a:extLst>
          </p:cNvPr>
          <p:cNvSpPr>
            <a:spLocks noGrp="1" noRot="1" noChangeAspect="1" noChangeArrowheads="1" noTextEdit="1"/>
          </p:cNvSpPr>
          <p:nvPr>
            <p:ph type="sldImg"/>
          </p:nvPr>
        </p:nvSpPr>
        <p:spPr>
          <a:ln/>
        </p:spPr>
      </p:sp>
      <p:sp>
        <p:nvSpPr>
          <p:cNvPr id="136195" name="备注占位符 2">
            <a:extLst>
              <a:ext uri="{FF2B5EF4-FFF2-40B4-BE49-F238E27FC236}">
                <a16:creationId xmlns:a16="http://schemas.microsoft.com/office/drawing/2014/main" id="{29B50D70-83AD-8356-67CD-39A09E1F05B2}"/>
              </a:ext>
            </a:extLst>
          </p:cNvPr>
          <p:cNvSpPr>
            <a:spLocks noGrp="1"/>
          </p:cNvSpPr>
          <p:nvPr>
            <p:ph type="body" idx="1"/>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zh-CN" altLang="en-US"/>
          </a:p>
        </p:txBody>
      </p:sp>
      <p:sp>
        <p:nvSpPr>
          <p:cNvPr id="136196" name="灯片编号占位符 3">
            <a:extLst>
              <a:ext uri="{FF2B5EF4-FFF2-40B4-BE49-F238E27FC236}">
                <a16:creationId xmlns:a16="http://schemas.microsoft.com/office/drawing/2014/main" id="{17C1DCAC-E560-9979-CED2-B6507A2C89F9}"/>
              </a:ext>
            </a:extLst>
          </p:cNvPr>
          <p:cNvSpPr>
            <a:spLocks noGrp="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FD3C9754-4C01-4774-BE20-F38127E28B8D}" type="slidenum">
              <a:rPr lang="en-US" altLang="zh-CN">
                <a:latin typeface="Times New Roman" panose="02020603050405020304" pitchFamily="18" charset="0"/>
              </a:rPr>
              <a:pPr/>
              <a:t>107</a:t>
            </a:fld>
            <a:endParaRPr lang="en-US" altLang="zh-CN">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a:extLst>
              <a:ext uri="{FF2B5EF4-FFF2-40B4-BE49-F238E27FC236}">
                <a16:creationId xmlns:a16="http://schemas.microsoft.com/office/drawing/2014/main" id="{A0B75E90-1800-FA10-ABD6-1346A4EC5B96}"/>
              </a:ext>
            </a:extLst>
          </p:cNvPr>
          <p:cNvSpPr>
            <a:spLocks noGrp="1" noRot="1" noChangeAspect="1" noChangeArrowheads="1" noTextEdit="1"/>
          </p:cNvSpPr>
          <p:nvPr>
            <p:ph type="sldImg"/>
          </p:nvPr>
        </p:nvSpPr>
        <p:spPr>
          <a:ln/>
        </p:spPr>
      </p:sp>
      <p:sp>
        <p:nvSpPr>
          <p:cNvPr id="138243" name="备注占位符 2">
            <a:extLst>
              <a:ext uri="{FF2B5EF4-FFF2-40B4-BE49-F238E27FC236}">
                <a16:creationId xmlns:a16="http://schemas.microsoft.com/office/drawing/2014/main" id="{FBE3BEBA-27C4-D6B8-B55C-2DA03CF2EB4A}"/>
              </a:ext>
            </a:extLst>
          </p:cNvPr>
          <p:cNvSpPr>
            <a:spLocks noGrp="1"/>
          </p:cNvSpPr>
          <p:nvPr>
            <p:ph type="body" idx="1"/>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zh-CN" altLang="en-US"/>
          </a:p>
        </p:txBody>
      </p:sp>
      <p:sp>
        <p:nvSpPr>
          <p:cNvPr id="138244" name="灯片编号占位符 3">
            <a:extLst>
              <a:ext uri="{FF2B5EF4-FFF2-40B4-BE49-F238E27FC236}">
                <a16:creationId xmlns:a16="http://schemas.microsoft.com/office/drawing/2014/main" id="{160E413D-698B-8F8B-3465-56B3DB2D920D}"/>
              </a:ext>
            </a:extLst>
          </p:cNvPr>
          <p:cNvSpPr>
            <a:spLocks noGrp="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6A5562E8-B4CE-494B-BF68-593E18EFA6DA}" type="slidenum">
              <a:rPr lang="en-US" altLang="zh-CN">
                <a:latin typeface="Times New Roman" panose="02020603050405020304" pitchFamily="18" charset="0"/>
              </a:rPr>
              <a:pPr/>
              <a:t>108</a:t>
            </a:fld>
            <a:endParaRPr lang="en-US" altLang="zh-CN">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a:extLst>
              <a:ext uri="{FF2B5EF4-FFF2-40B4-BE49-F238E27FC236}">
                <a16:creationId xmlns:a16="http://schemas.microsoft.com/office/drawing/2014/main" id="{7B342184-D8B6-E4A2-0DC5-8972499AAB85}"/>
              </a:ext>
            </a:extLst>
          </p:cNvPr>
          <p:cNvSpPr>
            <a:spLocks noGrp="1" noRot="1" noChangeAspect="1" noChangeArrowheads="1" noTextEdit="1"/>
          </p:cNvSpPr>
          <p:nvPr>
            <p:ph type="sldImg"/>
          </p:nvPr>
        </p:nvSpPr>
        <p:spPr>
          <a:ln/>
        </p:spPr>
      </p:sp>
      <p:sp>
        <p:nvSpPr>
          <p:cNvPr id="92163" name="备注占位符 2">
            <a:extLst>
              <a:ext uri="{FF2B5EF4-FFF2-40B4-BE49-F238E27FC236}">
                <a16:creationId xmlns:a16="http://schemas.microsoft.com/office/drawing/2014/main" id="{2B2989CA-8443-7BB4-C905-C2D221D0484E}"/>
              </a:ext>
            </a:extLst>
          </p:cNvPr>
          <p:cNvSpPr>
            <a:spLocks noGrp="1"/>
          </p:cNvSpPr>
          <p:nvPr>
            <p:ph type="body" idx="1"/>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zh-CN" altLang="en-US"/>
          </a:p>
        </p:txBody>
      </p:sp>
      <p:sp>
        <p:nvSpPr>
          <p:cNvPr id="92164" name="灯片编号占位符 3">
            <a:extLst>
              <a:ext uri="{FF2B5EF4-FFF2-40B4-BE49-F238E27FC236}">
                <a16:creationId xmlns:a16="http://schemas.microsoft.com/office/drawing/2014/main" id="{79DBA6C3-0623-612A-0AD2-7AF8FBC5EA74}"/>
              </a:ext>
            </a:extLst>
          </p:cNvPr>
          <p:cNvSpPr>
            <a:spLocks noGrp="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4F6A986D-8122-4CFD-BCBA-5CD47EB78ED1}" type="slidenum">
              <a:rPr lang="en-US" altLang="zh-CN">
                <a:latin typeface="Times New Roman" panose="02020603050405020304" pitchFamily="18" charset="0"/>
              </a:rPr>
              <a:pPr/>
              <a:t>74</a:t>
            </a:fld>
            <a:endParaRPr lang="en-US" altLang="zh-CN">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a:extLst>
              <a:ext uri="{FF2B5EF4-FFF2-40B4-BE49-F238E27FC236}">
                <a16:creationId xmlns:a16="http://schemas.microsoft.com/office/drawing/2014/main" id="{8861FB26-36D1-916B-665A-CF44E10B6069}"/>
              </a:ext>
            </a:extLst>
          </p:cNvPr>
          <p:cNvSpPr>
            <a:spLocks noGrp="1" noRot="1" noChangeAspect="1" noChangeArrowheads="1" noTextEdit="1"/>
          </p:cNvSpPr>
          <p:nvPr>
            <p:ph type="sldImg"/>
          </p:nvPr>
        </p:nvSpPr>
        <p:spPr>
          <a:ln/>
        </p:spPr>
      </p:sp>
      <p:sp>
        <p:nvSpPr>
          <p:cNvPr id="94211" name="备注占位符 2">
            <a:extLst>
              <a:ext uri="{FF2B5EF4-FFF2-40B4-BE49-F238E27FC236}">
                <a16:creationId xmlns:a16="http://schemas.microsoft.com/office/drawing/2014/main" id="{047F1216-0557-D8A0-9BBB-D29ADAAD28A0}"/>
              </a:ext>
            </a:extLst>
          </p:cNvPr>
          <p:cNvSpPr>
            <a:spLocks noGrp="1"/>
          </p:cNvSpPr>
          <p:nvPr>
            <p:ph type="body" idx="1"/>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zh-CN" altLang="en-US"/>
          </a:p>
        </p:txBody>
      </p:sp>
      <p:sp>
        <p:nvSpPr>
          <p:cNvPr id="94212" name="灯片编号占位符 3">
            <a:extLst>
              <a:ext uri="{FF2B5EF4-FFF2-40B4-BE49-F238E27FC236}">
                <a16:creationId xmlns:a16="http://schemas.microsoft.com/office/drawing/2014/main" id="{77A2B4CE-8608-4712-9130-0BA7A314E690}"/>
              </a:ext>
            </a:extLst>
          </p:cNvPr>
          <p:cNvSpPr>
            <a:spLocks noGrp="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607859AC-9068-4098-BEF1-ED48531E8F7E}" type="slidenum">
              <a:rPr lang="en-US" altLang="zh-CN">
                <a:latin typeface="Times New Roman" panose="02020603050405020304" pitchFamily="18" charset="0"/>
              </a:rPr>
              <a:pPr/>
              <a:t>75</a:t>
            </a:fld>
            <a:endParaRPr lang="en-US" altLang="zh-CN">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a:extLst>
              <a:ext uri="{FF2B5EF4-FFF2-40B4-BE49-F238E27FC236}">
                <a16:creationId xmlns:a16="http://schemas.microsoft.com/office/drawing/2014/main" id="{78DDA3F7-FA3C-EF91-1189-7407EE5180D4}"/>
              </a:ext>
            </a:extLst>
          </p:cNvPr>
          <p:cNvSpPr>
            <a:spLocks noGrp="1" noRot="1" noChangeAspect="1" noChangeArrowheads="1" noTextEdit="1"/>
          </p:cNvSpPr>
          <p:nvPr>
            <p:ph type="sldImg"/>
          </p:nvPr>
        </p:nvSpPr>
        <p:spPr>
          <a:ln/>
        </p:spPr>
      </p:sp>
      <p:sp>
        <p:nvSpPr>
          <p:cNvPr id="96259" name="备注占位符 2">
            <a:extLst>
              <a:ext uri="{FF2B5EF4-FFF2-40B4-BE49-F238E27FC236}">
                <a16:creationId xmlns:a16="http://schemas.microsoft.com/office/drawing/2014/main" id="{71B53E0F-B117-ACAB-6554-033F198434F2}"/>
              </a:ext>
            </a:extLst>
          </p:cNvPr>
          <p:cNvSpPr>
            <a:spLocks noGrp="1"/>
          </p:cNvSpPr>
          <p:nvPr>
            <p:ph type="body" idx="1"/>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zh-CN" altLang="en-US"/>
          </a:p>
        </p:txBody>
      </p:sp>
      <p:sp>
        <p:nvSpPr>
          <p:cNvPr id="96260" name="灯片编号占位符 3">
            <a:extLst>
              <a:ext uri="{FF2B5EF4-FFF2-40B4-BE49-F238E27FC236}">
                <a16:creationId xmlns:a16="http://schemas.microsoft.com/office/drawing/2014/main" id="{28853639-1019-A7F6-C0BD-202BA4D298E4}"/>
              </a:ext>
            </a:extLst>
          </p:cNvPr>
          <p:cNvSpPr>
            <a:spLocks noGrp="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F82F093F-EA9A-4E44-A168-74F2FD869084}" type="slidenum">
              <a:rPr lang="en-US" altLang="zh-CN">
                <a:latin typeface="Times New Roman" panose="02020603050405020304" pitchFamily="18" charset="0"/>
              </a:rPr>
              <a:pPr/>
              <a:t>76</a:t>
            </a:fld>
            <a:endParaRPr lang="en-US" altLang="zh-CN">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a:extLst>
              <a:ext uri="{FF2B5EF4-FFF2-40B4-BE49-F238E27FC236}">
                <a16:creationId xmlns:a16="http://schemas.microsoft.com/office/drawing/2014/main" id="{27B3FA88-51CF-29CF-CE0B-E1DE4AFC914F}"/>
              </a:ext>
            </a:extLst>
          </p:cNvPr>
          <p:cNvSpPr>
            <a:spLocks noGrp="1" noRot="1" noChangeAspect="1" noChangeArrowheads="1" noTextEdit="1"/>
          </p:cNvSpPr>
          <p:nvPr>
            <p:ph type="sldImg"/>
          </p:nvPr>
        </p:nvSpPr>
        <p:spPr>
          <a:ln/>
        </p:spPr>
      </p:sp>
      <p:sp>
        <p:nvSpPr>
          <p:cNvPr id="98307" name="备注占位符 2">
            <a:extLst>
              <a:ext uri="{FF2B5EF4-FFF2-40B4-BE49-F238E27FC236}">
                <a16:creationId xmlns:a16="http://schemas.microsoft.com/office/drawing/2014/main" id="{16AE3915-58E8-D00E-820F-23C4CE01F209}"/>
              </a:ext>
            </a:extLst>
          </p:cNvPr>
          <p:cNvSpPr>
            <a:spLocks noGrp="1"/>
          </p:cNvSpPr>
          <p:nvPr>
            <p:ph type="body" idx="1"/>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zh-CN" altLang="en-US"/>
          </a:p>
        </p:txBody>
      </p:sp>
      <p:sp>
        <p:nvSpPr>
          <p:cNvPr id="98308" name="灯片编号占位符 3">
            <a:extLst>
              <a:ext uri="{FF2B5EF4-FFF2-40B4-BE49-F238E27FC236}">
                <a16:creationId xmlns:a16="http://schemas.microsoft.com/office/drawing/2014/main" id="{FC852307-9EB0-3746-4F3F-E141DAE861C1}"/>
              </a:ext>
            </a:extLst>
          </p:cNvPr>
          <p:cNvSpPr>
            <a:spLocks noGrp="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CA8C2EBB-1427-49D4-9D55-9E78F25DBC2D}" type="slidenum">
              <a:rPr lang="en-US" altLang="zh-CN">
                <a:latin typeface="Times New Roman" panose="02020603050405020304" pitchFamily="18" charset="0"/>
              </a:rPr>
              <a:pPr/>
              <a:t>77</a:t>
            </a:fld>
            <a:endParaRPr lang="en-US" altLang="zh-CN">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93549427-9478-C988-EC85-80EC1203BF26}"/>
              </a:ext>
            </a:extLst>
          </p:cNvPr>
          <p:cNvSpPr>
            <a:spLocks noGrp="1" noRot="1" noChangeAspect="1" noChangeArrowheads="1" noTextEdit="1"/>
          </p:cNvSpPr>
          <p:nvPr>
            <p:ph type="sldImg"/>
          </p:nvPr>
        </p:nvSpPr>
        <p:spPr>
          <a:ln/>
        </p:spPr>
      </p:sp>
      <p:sp>
        <p:nvSpPr>
          <p:cNvPr id="112643" name="备注占位符 2">
            <a:extLst>
              <a:ext uri="{FF2B5EF4-FFF2-40B4-BE49-F238E27FC236}">
                <a16:creationId xmlns:a16="http://schemas.microsoft.com/office/drawing/2014/main" id="{B9CC1067-ADDB-A6A6-A3EC-BD5390CE89A3}"/>
              </a:ext>
            </a:extLst>
          </p:cNvPr>
          <p:cNvSpPr>
            <a:spLocks noGrp="1"/>
          </p:cNvSpPr>
          <p:nvPr>
            <p:ph type="body" idx="1"/>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zh-CN" altLang="en-US"/>
          </a:p>
        </p:txBody>
      </p:sp>
      <p:sp>
        <p:nvSpPr>
          <p:cNvPr id="112644" name="灯片编号占位符 3">
            <a:extLst>
              <a:ext uri="{FF2B5EF4-FFF2-40B4-BE49-F238E27FC236}">
                <a16:creationId xmlns:a16="http://schemas.microsoft.com/office/drawing/2014/main" id="{9C63DB43-72FF-5F13-96CD-E08B3B196044}"/>
              </a:ext>
            </a:extLst>
          </p:cNvPr>
          <p:cNvSpPr>
            <a:spLocks noGrp="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69AF9EB9-1AD4-4165-AAD2-F60D733D290E}" type="slidenum">
              <a:rPr lang="en-US" altLang="zh-CN">
                <a:latin typeface="Times New Roman" panose="02020603050405020304" pitchFamily="18" charset="0"/>
              </a:rPr>
              <a:pPr/>
              <a:t>89</a:t>
            </a:fld>
            <a:endParaRPr lang="en-US" altLang="zh-CN">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a:extLst>
              <a:ext uri="{FF2B5EF4-FFF2-40B4-BE49-F238E27FC236}">
                <a16:creationId xmlns:a16="http://schemas.microsoft.com/office/drawing/2014/main" id="{67AF53E1-B099-48C4-2CDC-CB6E669795CD}"/>
              </a:ext>
            </a:extLst>
          </p:cNvPr>
          <p:cNvSpPr>
            <a:spLocks noGrp="1" noRot="1" noChangeAspect="1" noChangeArrowheads="1" noTextEdit="1"/>
          </p:cNvSpPr>
          <p:nvPr>
            <p:ph type="sldImg"/>
          </p:nvPr>
        </p:nvSpPr>
        <p:spPr>
          <a:ln/>
        </p:spPr>
      </p:sp>
      <p:sp>
        <p:nvSpPr>
          <p:cNvPr id="114691" name="备注占位符 2">
            <a:extLst>
              <a:ext uri="{FF2B5EF4-FFF2-40B4-BE49-F238E27FC236}">
                <a16:creationId xmlns:a16="http://schemas.microsoft.com/office/drawing/2014/main" id="{219D1563-179E-8EB6-5B17-F823DCEEE51C}"/>
              </a:ext>
            </a:extLst>
          </p:cNvPr>
          <p:cNvSpPr>
            <a:spLocks noGrp="1"/>
          </p:cNvSpPr>
          <p:nvPr>
            <p:ph type="body" idx="1"/>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zh-CN" altLang="en-US"/>
          </a:p>
        </p:txBody>
      </p:sp>
      <p:sp>
        <p:nvSpPr>
          <p:cNvPr id="114692" name="灯片编号占位符 3">
            <a:extLst>
              <a:ext uri="{FF2B5EF4-FFF2-40B4-BE49-F238E27FC236}">
                <a16:creationId xmlns:a16="http://schemas.microsoft.com/office/drawing/2014/main" id="{10C9DD60-803F-A20B-EC49-10A80344C823}"/>
              </a:ext>
            </a:extLst>
          </p:cNvPr>
          <p:cNvSpPr>
            <a:spLocks noGrp="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D78B1832-68EB-4E43-8394-637A1CAEFBB1}" type="slidenum">
              <a:rPr lang="en-US" altLang="zh-CN">
                <a:latin typeface="Times New Roman" panose="02020603050405020304" pitchFamily="18" charset="0"/>
              </a:rPr>
              <a:pPr/>
              <a:t>90</a:t>
            </a:fld>
            <a:endParaRPr lang="en-US" altLang="zh-CN">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a:extLst>
              <a:ext uri="{FF2B5EF4-FFF2-40B4-BE49-F238E27FC236}">
                <a16:creationId xmlns:a16="http://schemas.microsoft.com/office/drawing/2014/main" id="{080F4409-820E-1FE0-1177-CE640D90083D}"/>
              </a:ext>
            </a:extLst>
          </p:cNvPr>
          <p:cNvSpPr>
            <a:spLocks noGrp="1" noRot="1" noChangeAspect="1" noChangeArrowheads="1" noTextEdit="1"/>
          </p:cNvSpPr>
          <p:nvPr>
            <p:ph type="sldImg"/>
          </p:nvPr>
        </p:nvSpPr>
        <p:spPr>
          <a:ln/>
        </p:spPr>
      </p:sp>
      <p:sp>
        <p:nvSpPr>
          <p:cNvPr id="130051" name="备注占位符 2">
            <a:extLst>
              <a:ext uri="{FF2B5EF4-FFF2-40B4-BE49-F238E27FC236}">
                <a16:creationId xmlns:a16="http://schemas.microsoft.com/office/drawing/2014/main" id="{8546534C-D29A-7D3D-0B14-32558567A4BD}"/>
              </a:ext>
            </a:extLst>
          </p:cNvPr>
          <p:cNvSpPr>
            <a:spLocks noGrp="1"/>
          </p:cNvSpPr>
          <p:nvPr>
            <p:ph type="body" idx="1"/>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zh-CN" altLang="en-US"/>
          </a:p>
        </p:txBody>
      </p:sp>
      <p:sp>
        <p:nvSpPr>
          <p:cNvPr id="130052" name="灯片编号占位符 3">
            <a:extLst>
              <a:ext uri="{FF2B5EF4-FFF2-40B4-BE49-F238E27FC236}">
                <a16:creationId xmlns:a16="http://schemas.microsoft.com/office/drawing/2014/main" id="{726EC621-7D15-69E0-AFF3-28981A80B364}"/>
              </a:ext>
            </a:extLst>
          </p:cNvPr>
          <p:cNvSpPr>
            <a:spLocks noGrp="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555FC1A2-D97A-430D-93B1-D0E7D0FA3FB5}" type="slidenum">
              <a:rPr lang="en-US" altLang="zh-CN">
                <a:latin typeface="Times New Roman" panose="02020603050405020304" pitchFamily="18" charset="0"/>
              </a:rPr>
              <a:pPr/>
              <a:t>104</a:t>
            </a:fld>
            <a:endParaRPr lang="en-US" altLang="zh-CN">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a:extLst>
              <a:ext uri="{FF2B5EF4-FFF2-40B4-BE49-F238E27FC236}">
                <a16:creationId xmlns:a16="http://schemas.microsoft.com/office/drawing/2014/main" id="{C3DC8D0F-6DD7-CB2E-00CA-19C0F049E1BE}"/>
              </a:ext>
            </a:extLst>
          </p:cNvPr>
          <p:cNvSpPr>
            <a:spLocks noGrp="1" noRot="1" noChangeAspect="1" noChangeArrowheads="1" noTextEdit="1"/>
          </p:cNvSpPr>
          <p:nvPr>
            <p:ph type="sldImg"/>
          </p:nvPr>
        </p:nvSpPr>
        <p:spPr>
          <a:ln/>
        </p:spPr>
      </p:sp>
      <p:sp>
        <p:nvSpPr>
          <p:cNvPr id="132099" name="备注占位符 2">
            <a:extLst>
              <a:ext uri="{FF2B5EF4-FFF2-40B4-BE49-F238E27FC236}">
                <a16:creationId xmlns:a16="http://schemas.microsoft.com/office/drawing/2014/main" id="{4ADEE458-61F8-A3BF-2407-8F905C91C40C}"/>
              </a:ext>
            </a:extLst>
          </p:cNvPr>
          <p:cNvSpPr>
            <a:spLocks noGrp="1"/>
          </p:cNvSpPr>
          <p:nvPr>
            <p:ph type="body" idx="1"/>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zh-CN" altLang="en-US"/>
          </a:p>
        </p:txBody>
      </p:sp>
      <p:sp>
        <p:nvSpPr>
          <p:cNvPr id="132100" name="灯片编号占位符 3">
            <a:extLst>
              <a:ext uri="{FF2B5EF4-FFF2-40B4-BE49-F238E27FC236}">
                <a16:creationId xmlns:a16="http://schemas.microsoft.com/office/drawing/2014/main" id="{95E75153-7042-D55F-B7E5-C0B4C56AFEE0}"/>
              </a:ext>
            </a:extLst>
          </p:cNvPr>
          <p:cNvSpPr>
            <a:spLocks noGrp="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F01D2D64-1C1F-47BF-B025-781B3D72945B}" type="slidenum">
              <a:rPr lang="en-US" altLang="zh-CN">
                <a:latin typeface="Times New Roman" panose="02020603050405020304" pitchFamily="18" charset="0"/>
              </a:rPr>
              <a:pPr/>
              <a:t>105</a:t>
            </a:fld>
            <a:endParaRPr lang="en-US" altLang="zh-CN">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25D6CA-DBA7-B0F5-F51D-68701EFB3E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98111DB-AF91-F14F-87E4-6C7B83F224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B0A2415-1D68-2247-31DD-73942C21B720}"/>
              </a:ext>
            </a:extLst>
          </p:cNvPr>
          <p:cNvSpPr>
            <a:spLocks noGrp="1"/>
          </p:cNvSpPr>
          <p:nvPr>
            <p:ph type="dt" sz="half" idx="10"/>
          </p:nvPr>
        </p:nvSpPr>
        <p:spPr/>
        <p:txBody>
          <a:bodyPr/>
          <a:lstStyle/>
          <a:p>
            <a:fld id="{E1573334-45E1-4AEE-8370-0A055AD9BEF0}"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299947FD-8B43-2D53-98EB-43CDE36623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132E7B-EA5C-3CB6-BA18-B0A9DE8CAC01}"/>
              </a:ext>
            </a:extLst>
          </p:cNvPr>
          <p:cNvSpPr>
            <a:spLocks noGrp="1"/>
          </p:cNvSpPr>
          <p:nvPr>
            <p:ph type="sldNum" sz="quarter" idx="12"/>
          </p:nvPr>
        </p:nvSpPr>
        <p:spPr/>
        <p:txBody>
          <a:bodyPr/>
          <a:lstStyle/>
          <a:p>
            <a:fld id="{5CC1DAC8-6630-4AD4-9BA2-72DA1E27B313}" type="slidenum">
              <a:rPr lang="zh-CN" altLang="en-US" smtClean="0"/>
              <a:t>‹#›</a:t>
            </a:fld>
            <a:endParaRPr lang="zh-CN" altLang="en-US"/>
          </a:p>
        </p:txBody>
      </p:sp>
    </p:spTree>
    <p:extLst>
      <p:ext uri="{BB962C8B-B14F-4D97-AF65-F5344CB8AC3E}">
        <p14:creationId xmlns:p14="http://schemas.microsoft.com/office/powerpoint/2010/main" val="566634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77013-38B4-2623-04EA-9B13A524897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F0DBE91-A78E-3ABE-5C15-0C7DBDA643D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71F2CED-597C-D1F6-AB44-641B318319E9}"/>
              </a:ext>
            </a:extLst>
          </p:cNvPr>
          <p:cNvSpPr>
            <a:spLocks noGrp="1"/>
          </p:cNvSpPr>
          <p:nvPr>
            <p:ph type="dt" sz="half" idx="10"/>
          </p:nvPr>
        </p:nvSpPr>
        <p:spPr/>
        <p:txBody>
          <a:bodyPr/>
          <a:lstStyle/>
          <a:p>
            <a:fld id="{E1573334-45E1-4AEE-8370-0A055AD9BEF0}"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01B65CEF-31C5-386C-2313-965E4E4F4F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5591AD-1B0B-0213-1A7A-F5EDD26AD03A}"/>
              </a:ext>
            </a:extLst>
          </p:cNvPr>
          <p:cNvSpPr>
            <a:spLocks noGrp="1"/>
          </p:cNvSpPr>
          <p:nvPr>
            <p:ph type="sldNum" sz="quarter" idx="12"/>
          </p:nvPr>
        </p:nvSpPr>
        <p:spPr/>
        <p:txBody>
          <a:bodyPr/>
          <a:lstStyle/>
          <a:p>
            <a:fld id="{5CC1DAC8-6630-4AD4-9BA2-72DA1E27B313}" type="slidenum">
              <a:rPr lang="zh-CN" altLang="en-US" smtClean="0"/>
              <a:t>‹#›</a:t>
            </a:fld>
            <a:endParaRPr lang="zh-CN" altLang="en-US"/>
          </a:p>
        </p:txBody>
      </p:sp>
    </p:spTree>
    <p:extLst>
      <p:ext uri="{BB962C8B-B14F-4D97-AF65-F5344CB8AC3E}">
        <p14:creationId xmlns:p14="http://schemas.microsoft.com/office/powerpoint/2010/main" val="1469397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4FD090C-77CF-B24F-9C2D-CCE1177DB02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FB1F5DB-F5DA-21B2-F106-C5A62EA9A0A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2E73E9-D8D8-F3CF-4E89-622FBD563FB8}"/>
              </a:ext>
            </a:extLst>
          </p:cNvPr>
          <p:cNvSpPr>
            <a:spLocks noGrp="1"/>
          </p:cNvSpPr>
          <p:nvPr>
            <p:ph type="dt" sz="half" idx="10"/>
          </p:nvPr>
        </p:nvSpPr>
        <p:spPr/>
        <p:txBody>
          <a:bodyPr/>
          <a:lstStyle/>
          <a:p>
            <a:fld id="{E1573334-45E1-4AEE-8370-0A055AD9BEF0}"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F457EC58-087B-8281-C8A8-3CC8DC922C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49DD13-B06D-59EB-89F2-E6A8B0878DFA}"/>
              </a:ext>
            </a:extLst>
          </p:cNvPr>
          <p:cNvSpPr>
            <a:spLocks noGrp="1"/>
          </p:cNvSpPr>
          <p:nvPr>
            <p:ph type="sldNum" sz="quarter" idx="12"/>
          </p:nvPr>
        </p:nvSpPr>
        <p:spPr/>
        <p:txBody>
          <a:bodyPr/>
          <a:lstStyle/>
          <a:p>
            <a:fld id="{5CC1DAC8-6630-4AD4-9BA2-72DA1E27B313}" type="slidenum">
              <a:rPr lang="zh-CN" altLang="en-US" smtClean="0"/>
              <a:t>‹#›</a:t>
            </a:fld>
            <a:endParaRPr lang="zh-CN" altLang="en-US"/>
          </a:p>
        </p:txBody>
      </p:sp>
    </p:spTree>
    <p:extLst>
      <p:ext uri="{BB962C8B-B14F-4D97-AF65-F5344CB8AC3E}">
        <p14:creationId xmlns:p14="http://schemas.microsoft.com/office/powerpoint/2010/main" val="946763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5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54717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972AE9-9B77-70CE-8069-EF4DB83B26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41B9E70-A915-4382-5E78-F8C2D072076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97D9A2C-0F6C-A29E-5C05-874F8BE13F9C}"/>
              </a:ext>
            </a:extLst>
          </p:cNvPr>
          <p:cNvSpPr>
            <a:spLocks noGrp="1"/>
          </p:cNvSpPr>
          <p:nvPr>
            <p:ph type="dt" sz="half" idx="10"/>
          </p:nvPr>
        </p:nvSpPr>
        <p:spPr/>
        <p:txBody>
          <a:bodyPr/>
          <a:lstStyle/>
          <a:p>
            <a:fld id="{E1573334-45E1-4AEE-8370-0A055AD9BEF0}"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0FC0013B-9B16-E9B7-0FF7-48C78FB0C1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D6EDDA-B2ED-3EB2-583F-57AD566BC2A3}"/>
              </a:ext>
            </a:extLst>
          </p:cNvPr>
          <p:cNvSpPr>
            <a:spLocks noGrp="1"/>
          </p:cNvSpPr>
          <p:nvPr>
            <p:ph type="sldNum" sz="quarter" idx="12"/>
          </p:nvPr>
        </p:nvSpPr>
        <p:spPr/>
        <p:txBody>
          <a:bodyPr/>
          <a:lstStyle/>
          <a:p>
            <a:fld id="{5CC1DAC8-6630-4AD4-9BA2-72DA1E27B313}" type="slidenum">
              <a:rPr lang="zh-CN" altLang="en-US" smtClean="0"/>
              <a:t>‹#›</a:t>
            </a:fld>
            <a:endParaRPr lang="zh-CN" altLang="en-US"/>
          </a:p>
        </p:txBody>
      </p:sp>
    </p:spTree>
    <p:extLst>
      <p:ext uri="{BB962C8B-B14F-4D97-AF65-F5344CB8AC3E}">
        <p14:creationId xmlns:p14="http://schemas.microsoft.com/office/powerpoint/2010/main" val="371159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8E5CC8-05C3-AF00-60AE-78BB8889446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CC05B5C-5BC8-255D-518C-25C54104C9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4D9785F-BBB5-AC13-C9B4-D8A0716DC36C}"/>
              </a:ext>
            </a:extLst>
          </p:cNvPr>
          <p:cNvSpPr>
            <a:spLocks noGrp="1"/>
          </p:cNvSpPr>
          <p:nvPr>
            <p:ph type="dt" sz="half" idx="10"/>
          </p:nvPr>
        </p:nvSpPr>
        <p:spPr/>
        <p:txBody>
          <a:bodyPr/>
          <a:lstStyle/>
          <a:p>
            <a:fld id="{E1573334-45E1-4AEE-8370-0A055AD9BEF0}"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E00709CF-CE32-EF8D-EE2E-D1AF672630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A986C1-459C-C95B-2CDE-9E1FAFA282A2}"/>
              </a:ext>
            </a:extLst>
          </p:cNvPr>
          <p:cNvSpPr>
            <a:spLocks noGrp="1"/>
          </p:cNvSpPr>
          <p:nvPr>
            <p:ph type="sldNum" sz="quarter" idx="12"/>
          </p:nvPr>
        </p:nvSpPr>
        <p:spPr/>
        <p:txBody>
          <a:bodyPr/>
          <a:lstStyle/>
          <a:p>
            <a:fld id="{5CC1DAC8-6630-4AD4-9BA2-72DA1E27B313}" type="slidenum">
              <a:rPr lang="zh-CN" altLang="en-US" smtClean="0"/>
              <a:t>‹#›</a:t>
            </a:fld>
            <a:endParaRPr lang="zh-CN" altLang="en-US"/>
          </a:p>
        </p:txBody>
      </p:sp>
    </p:spTree>
    <p:extLst>
      <p:ext uri="{BB962C8B-B14F-4D97-AF65-F5344CB8AC3E}">
        <p14:creationId xmlns:p14="http://schemas.microsoft.com/office/powerpoint/2010/main" val="286878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6E76D-89E9-46C4-0AE7-A6CD9387F19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5B5ABE-1811-59E9-8DC6-0989968447F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3692485-1BE2-EDA3-5389-56CD0B9183A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CBF9800-A72C-8CB4-D135-7CB1B2777F38}"/>
              </a:ext>
            </a:extLst>
          </p:cNvPr>
          <p:cNvSpPr>
            <a:spLocks noGrp="1"/>
          </p:cNvSpPr>
          <p:nvPr>
            <p:ph type="dt" sz="half" idx="10"/>
          </p:nvPr>
        </p:nvSpPr>
        <p:spPr/>
        <p:txBody>
          <a:bodyPr/>
          <a:lstStyle/>
          <a:p>
            <a:fld id="{E1573334-45E1-4AEE-8370-0A055AD9BEF0}" type="datetimeFigureOut">
              <a:rPr lang="zh-CN" altLang="en-US" smtClean="0"/>
              <a:t>2023/3/30</a:t>
            </a:fld>
            <a:endParaRPr lang="zh-CN" altLang="en-US"/>
          </a:p>
        </p:txBody>
      </p:sp>
      <p:sp>
        <p:nvSpPr>
          <p:cNvPr id="6" name="页脚占位符 5">
            <a:extLst>
              <a:ext uri="{FF2B5EF4-FFF2-40B4-BE49-F238E27FC236}">
                <a16:creationId xmlns:a16="http://schemas.microsoft.com/office/drawing/2014/main" id="{43C3A9F0-41EF-AB50-5E26-AE188509C6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B629ED-6CAA-7E9D-7922-8454A85A7E01}"/>
              </a:ext>
            </a:extLst>
          </p:cNvPr>
          <p:cNvSpPr>
            <a:spLocks noGrp="1"/>
          </p:cNvSpPr>
          <p:nvPr>
            <p:ph type="sldNum" sz="quarter" idx="12"/>
          </p:nvPr>
        </p:nvSpPr>
        <p:spPr/>
        <p:txBody>
          <a:bodyPr/>
          <a:lstStyle/>
          <a:p>
            <a:fld id="{5CC1DAC8-6630-4AD4-9BA2-72DA1E27B313}" type="slidenum">
              <a:rPr lang="zh-CN" altLang="en-US" smtClean="0"/>
              <a:t>‹#›</a:t>
            </a:fld>
            <a:endParaRPr lang="zh-CN" altLang="en-US"/>
          </a:p>
        </p:txBody>
      </p:sp>
    </p:spTree>
    <p:extLst>
      <p:ext uri="{BB962C8B-B14F-4D97-AF65-F5344CB8AC3E}">
        <p14:creationId xmlns:p14="http://schemas.microsoft.com/office/powerpoint/2010/main" val="43650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8955B9-FA97-3666-672D-9DD5AE50EFD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B3B1A9-D4DF-A678-05C3-2ECB4930B3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A851368-79D9-BF29-7AD2-921408D9608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3F047C9-E933-9F6B-ABAD-48F31EBA2E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1757DBE-894E-448E-F8BB-0743160A5A2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2296CD5-7B07-68B9-74DF-883A6CD0E06C}"/>
              </a:ext>
            </a:extLst>
          </p:cNvPr>
          <p:cNvSpPr>
            <a:spLocks noGrp="1"/>
          </p:cNvSpPr>
          <p:nvPr>
            <p:ph type="dt" sz="half" idx="10"/>
          </p:nvPr>
        </p:nvSpPr>
        <p:spPr/>
        <p:txBody>
          <a:bodyPr/>
          <a:lstStyle/>
          <a:p>
            <a:fld id="{E1573334-45E1-4AEE-8370-0A055AD9BEF0}" type="datetimeFigureOut">
              <a:rPr lang="zh-CN" altLang="en-US" smtClean="0"/>
              <a:t>2023/3/30</a:t>
            </a:fld>
            <a:endParaRPr lang="zh-CN" altLang="en-US"/>
          </a:p>
        </p:txBody>
      </p:sp>
      <p:sp>
        <p:nvSpPr>
          <p:cNvPr id="8" name="页脚占位符 7">
            <a:extLst>
              <a:ext uri="{FF2B5EF4-FFF2-40B4-BE49-F238E27FC236}">
                <a16:creationId xmlns:a16="http://schemas.microsoft.com/office/drawing/2014/main" id="{FC124799-F7D8-A574-726E-90E6D0787DD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BE3E0B2-16CC-7671-2FD9-8C9928FF0CB5}"/>
              </a:ext>
            </a:extLst>
          </p:cNvPr>
          <p:cNvSpPr>
            <a:spLocks noGrp="1"/>
          </p:cNvSpPr>
          <p:nvPr>
            <p:ph type="sldNum" sz="quarter" idx="12"/>
          </p:nvPr>
        </p:nvSpPr>
        <p:spPr/>
        <p:txBody>
          <a:bodyPr/>
          <a:lstStyle/>
          <a:p>
            <a:fld id="{5CC1DAC8-6630-4AD4-9BA2-72DA1E27B313}" type="slidenum">
              <a:rPr lang="zh-CN" altLang="en-US" smtClean="0"/>
              <a:t>‹#›</a:t>
            </a:fld>
            <a:endParaRPr lang="zh-CN" altLang="en-US"/>
          </a:p>
        </p:txBody>
      </p:sp>
    </p:spTree>
    <p:extLst>
      <p:ext uri="{BB962C8B-B14F-4D97-AF65-F5344CB8AC3E}">
        <p14:creationId xmlns:p14="http://schemas.microsoft.com/office/powerpoint/2010/main" val="3171021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C171B1-5276-682A-C1CF-7E397430B27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03D1549-7E50-B8D5-8E71-E879D9D30403}"/>
              </a:ext>
            </a:extLst>
          </p:cNvPr>
          <p:cNvSpPr>
            <a:spLocks noGrp="1"/>
          </p:cNvSpPr>
          <p:nvPr>
            <p:ph type="dt" sz="half" idx="10"/>
          </p:nvPr>
        </p:nvSpPr>
        <p:spPr/>
        <p:txBody>
          <a:bodyPr/>
          <a:lstStyle/>
          <a:p>
            <a:fld id="{E1573334-45E1-4AEE-8370-0A055AD9BEF0}" type="datetimeFigureOut">
              <a:rPr lang="zh-CN" altLang="en-US" smtClean="0"/>
              <a:t>2023/3/30</a:t>
            </a:fld>
            <a:endParaRPr lang="zh-CN" altLang="en-US"/>
          </a:p>
        </p:txBody>
      </p:sp>
      <p:sp>
        <p:nvSpPr>
          <p:cNvPr id="4" name="页脚占位符 3">
            <a:extLst>
              <a:ext uri="{FF2B5EF4-FFF2-40B4-BE49-F238E27FC236}">
                <a16:creationId xmlns:a16="http://schemas.microsoft.com/office/drawing/2014/main" id="{C8AC27C5-6A68-3664-51B3-AC59527B943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FD0DFCF-4671-683E-3B63-A18B3225333F}"/>
              </a:ext>
            </a:extLst>
          </p:cNvPr>
          <p:cNvSpPr>
            <a:spLocks noGrp="1"/>
          </p:cNvSpPr>
          <p:nvPr>
            <p:ph type="sldNum" sz="quarter" idx="12"/>
          </p:nvPr>
        </p:nvSpPr>
        <p:spPr/>
        <p:txBody>
          <a:bodyPr/>
          <a:lstStyle/>
          <a:p>
            <a:fld id="{5CC1DAC8-6630-4AD4-9BA2-72DA1E27B313}" type="slidenum">
              <a:rPr lang="zh-CN" altLang="en-US" smtClean="0"/>
              <a:t>‹#›</a:t>
            </a:fld>
            <a:endParaRPr lang="zh-CN" altLang="en-US"/>
          </a:p>
        </p:txBody>
      </p:sp>
    </p:spTree>
    <p:extLst>
      <p:ext uri="{BB962C8B-B14F-4D97-AF65-F5344CB8AC3E}">
        <p14:creationId xmlns:p14="http://schemas.microsoft.com/office/powerpoint/2010/main" val="557822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397069-4F7A-BE46-8BE8-A7D0070C91B4}"/>
              </a:ext>
            </a:extLst>
          </p:cNvPr>
          <p:cNvSpPr>
            <a:spLocks noGrp="1"/>
          </p:cNvSpPr>
          <p:nvPr>
            <p:ph type="dt" sz="half" idx="10"/>
          </p:nvPr>
        </p:nvSpPr>
        <p:spPr/>
        <p:txBody>
          <a:bodyPr/>
          <a:lstStyle/>
          <a:p>
            <a:fld id="{E1573334-45E1-4AEE-8370-0A055AD9BEF0}" type="datetimeFigureOut">
              <a:rPr lang="zh-CN" altLang="en-US" smtClean="0"/>
              <a:t>2023/3/30</a:t>
            </a:fld>
            <a:endParaRPr lang="zh-CN" altLang="en-US"/>
          </a:p>
        </p:txBody>
      </p:sp>
      <p:sp>
        <p:nvSpPr>
          <p:cNvPr id="3" name="页脚占位符 2">
            <a:extLst>
              <a:ext uri="{FF2B5EF4-FFF2-40B4-BE49-F238E27FC236}">
                <a16:creationId xmlns:a16="http://schemas.microsoft.com/office/drawing/2014/main" id="{FF12A723-DCEC-97D4-5B32-506EB9680BE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D257165-CA70-65EF-4BE2-06158E8436BD}"/>
              </a:ext>
            </a:extLst>
          </p:cNvPr>
          <p:cNvSpPr>
            <a:spLocks noGrp="1"/>
          </p:cNvSpPr>
          <p:nvPr>
            <p:ph type="sldNum" sz="quarter" idx="12"/>
          </p:nvPr>
        </p:nvSpPr>
        <p:spPr/>
        <p:txBody>
          <a:bodyPr/>
          <a:lstStyle/>
          <a:p>
            <a:fld id="{5CC1DAC8-6630-4AD4-9BA2-72DA1E27B313}" type="slidenum">
              <a:rPr lang="zh-CN" altLang="en-US" smtClean="0"/>
              <a:t>‹#›</a:t>
            </a:fld>
            <a:endParaRPr lang="zh-CN" altLang="en-US"/>
          </a:p>
        </p:txBody>
      </p:sp>
    </p:spTree>
    <p:extLst>
      <p:ext uri="{BB962C8B-B14F-4D97-AF65-F5344CB8AC3E}">
        <p14:creationId xmlns:p14="http://schemas.microsoft.com/office/powerpoint/2010/main" val="2849000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8231E1-3FC5-4312-3D91-3035D338DF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7B443C0-4FCD-57CF-BC33-E00B046566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EB1BB21-6882-7DD8-F5BB-D6CC4D569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2EF417F-0C22-F7F7-53D1-D6641209706D}"/>
              </a:ext>
            </a:extLst>
          </p:cNvPr>
          <p:cNvSpPr>
            <a:spLocks noGrp="1"/>
          </p:cNvSpPr>
          <p:nvPr>
            <p:ph type="dt" sz="half" idx="10"/>
          </p:nvPr>
        </p:nvSpPr>
        <p:spPr/>
        <p:txBody>
          <a:bodyPr/>
          <a:lstStyle/>
          <a:p>
            <a:fld id="{E1573334-45E1-4AEE-8370-0A055AD9BEF0}" type="datetimeFigureOut">
              <a:rPr lang="zh-CN" altLang="en-US" smtClean="0"/>
              <a:t>2023/3/30</a:t>
            </a:fld>
            <a:endParaRPr lang="zh-CN" altLang="en-US"/>
          </a:p>
        </p:txBody>
      </p:sp>
      <p:sp>
        <p:nvSpPr>
          <p:cNvPr id="6" name="页脚占位符 5">
            <a:extLst>
              <a:ext uri="{FF2B5EF4-FFF2-40B4-BE49-F238E27FC236}">
                <a16:creationId xmlns:a16="http://schemas.microsoft.com/office/drawing/2014/main" id="{6F6F601A-4F14-07C0-4D76-968CC32A14A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4EBEDC-257C-2B2E-D620-44B60F048479}"/>
              </a:ext>
            </a:extLst>
          </p:cNvPr>
          <p:cNvSpPr>
            <a:spLocks noGrp="1"/>
          </p:cNvSpPr>
          <p:nvPr>
            <p:ph type="sldNum" sz="quarter" idx="12"/>
          </p:nvPr>
        </p:nvSpPr>
        <p:spPr/>
        <p:txBody>
          <a:bodyPr/>
          <a:lstStyle/>
          <a:p>
            <a:fld id="{5CC1DAC8-6630-4AD4-9BA2-72DA1E27B313}" type="slidenum">
              <a:rPr lang="zh-CN" altLang="en-US" smtClean="0"/>
              <a:t>‹#›</a:t>
            </a:fld>
            <a:endParaRPr lang="zh-CN" altLang="en-US"/>
          </a:p>
        </p:txBody>
      </p:sp>
    </p:spTree>
    <p:extLst>
      <p:ext uri="{BB962C8B-B14F-4D97-AF65-F5344CB8AC3E}">
        <p14:creationId xmlns:p14="http://schemas.microsoft.com/office/powerpoint/2010/main" val="1921325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B593D9-B1A4-CDAD-C9D9-7A6899930A6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91B3DE8-7A3A-2655-85A2-BAA9C82394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E10D35E-9473-7F12-8181-29C51BEF1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79462AA-22AB-F3A3-9278-827366754AB6}"/>
              </a:ext>
            </a:extLst>
          </p:cNvPr>
          <p:cNvSpPr>
            <a:spLocks noGrp="1"/>
          </p:cNvSpPr>
          <p:nvPr>
            <p:ph type="dt" sz="half" idx="10"/>
          </p:nvPr>
        </p:nvSpPr>
        <p:spPr/>
        <p:txBody>
          <a:bodyPr/>
          <a:lstStyle/>
          <a:p>
            <a:fld id="{E1573334-45E1-4AEE-8370-0A055AD9BEF0}" type="datetimeFigureOut">
              <a:rPr lang="zh-CN" altLang="en-US" smtClean="0"/>
              <a:t>2023/3/30</a:t>
            </a:fld>
            <a:endParaRPr lang="zh-CN" altLang="en-US"/>
          </a:p>
        </p:txBody>
      </p:sp>
      <p:sp>
        <p:nvSpPr>
          <p:cNvPr id="6" name="页脚占位符 5">
            <a:extLst>
              <a:ext uri="{FF2B5EF4-FFF2-40B4-BE49-F238E27FC236}">
                <a16:creationId xmlns:a16="http://schemas.microsoft.com/office/drawing/2014/main" id="{034C611D-3F1B-70C6-3115-AB544A5D81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F22095-87BE-2897-A977-C71AF5A69C8C}"/>
              </a:ext>
            </a:extLst>
          </p:cNvPr>
          <p:cNvSpPr>
            <a:spLocks noGrp="1"/>
          </p:cNvSpPr>
          <p:nvPr>
            <p:ph type="sldNum" sz="quarter" idx="12"/>
          </p:nvPr>
        </p:nvSpPr>
        <p:spPr/>
        <p:txBody>
          <a:bodyPr/>
          <a:lstStyle/>
          <a:p>
            <a:fld id="{5CC1DAC8-6630-4AD4-9BA2-72DA1E27B313}" type="slidenum">
              <a:rPr lang="zh-CN" altLang="en-US" smtClean="0"/>
              <a:t>‹#›</a:t>
            </a:fld>
            <a:endParaRPr lang="zh-CN" altLang="en-US"/>
          </a:p>
        </p:txBody>
      </p:sp>
    </p:spTree>
    <p:extLst>
      <p:ext uri="{BB962C8B-B14F-4D97-AF65-F5344CB8AC3E}">
        <p14:creationId xmlns:p14="http://schemas.microsoft.com/office/powerpoint/2010/main" val="251817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446C914-EDA9-BFBB-5CC2-C113693B47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90B3172-6F9A-5468-CDF3-D0243E8C45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FAD927-2084-F972-D16F-89B3ADA368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573334-45E1-4AEE-8370-0A055AD9BEF0}"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04ED65EA-578F-D615-1657-B87C69A8E1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26D7F1F-4F7E-1137-D6B0-52799029AF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C1DAC8-6630-4AD4-9BA2-72DA1E27B313}" type="slidenum">
              <a:rPr lang="zh-CN" altLang="en-US" smtClean="0"/>
              <a:t>‹#›</a:t>
            </a:fld>
            <a:endParaRPr lang="zh-CN" altLang="en-US"/>
          </a:p>
        </p:txBody>
      </p:sp>
    </p:spTree>
    <p:extLst>
      <p:ext uri="{BB962C8B-B14F-4D97-AF65-F5344CB8AC3E}">
        <p14:creationId xmlns:p14="http://schemas.microsoft.com/office/powerpoint/2010/main" val="1746184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3EA2291-19B3-54D1-7A64-25522776ABCF}"/>
              </a:ext>
            </a:extLst>
          </p:cNvPr>
          <p:cNvSpPr>
            <a:spLocks noGrp="1" noChangeArrowheads="1"/>
          </p:cNvSpPr>
          <p:nvPr>
            <p:ph type="ctrTitle" idx="4294967295"/>
          </p:nvPr>
        </p:nvSpPr>
        <p:spPr>
          <a:xfrm>
            <a:off x="2208214" y="2133600"/>
            <a:ext cx="7920037" cy="3455988"/>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第四章</a:t>
            </a:r>
            <a:br>
              <a:rPr lang="en-US" altLang="zh-CN" sz="4000" dirty="0">
                <a:latin typeface="微软雅黑" panose="020B0503020204020204" pitchFamily="34" charset="-122"/>
                <a:ea typeface="微软雅黑" panose="020B0503020204020204" pitchFamily="34" charset="-122"/>
              </a:rPr>
            </a:br>
            <a:r>
              <a:rPr lang="zh-CN" altLang="en-US" sz="4000" dirty="0">
                <a:latin typeface="微软雅黑" panose="020B0503020204020204" pitchFamily="34" charset="-122"/>
                <a:ea typeface="微软雅黑" panose="020B0503020204020204" pitchFamily="34" charset="-122"/>
              </a:rPr>
              <a:t> </a:t>
            </a:r>
            <a:br>
              <a:rPr lang="en-US" altLang="zh-CN" sz="4000" dirty="0">
                <a:latin typeface="微软雅黑" panose="020B0503020204020204" pitchFamily="34" charset="-122"/>
                <a:ea typeface="微软雅黑" panose="020B0503020204020204" pitchFamily="34" charset="-122"/>
              </a:rPr>
            </a:br>
            <a:r>
              <a:rPr lang="zh-CN" altLang="en-US" sz="4000" dirty="0">
                <a:latin typeface="微软雅黑" panose="020B0503020204020204" pitchFamily="34" charset="-122"/>
                <a:ea typeface="微软雅黑" panose="020B0503020204020204" pitchFamily="34" charset="-122"/>
              </a:rPr>
              <a:t>期末</a:t>
            </a:r>
            <a:r>
              <a:rPr lang="en-US" altLang="zh-CN" sz="4000" dirty="0">
                <a:latin typeface="微软雅黑" panose="020B0503020204020204" pitchFamily="34" charset="-122"/>
                <a:ea typeface="微软雅黑" panose="020B0503020204020204" pitchFamily="34" charset="-122"/>
              </a:rPr>
              <a:t>—</a:t>
            </a:r>
            <a:r>
              <a:rPr lang="zh-CN" altLang="en-US" sz="4000">
                <a:latin typeface="微软雅黑" panose="020B0503020204020204" pitchFamily="34" charset="-122"/>
                <a:ea typeface="微软雅黑" panose="020B0503020204020204" pitchFamily="34" charset="-122"/>
              </a:rPr>
              <a:t>会计信息生成</a:t>
            </a:r>
            <a:endParaRPr lang="zh-CN" altLang="en-US" sz="4000" dirty="0">
              <a:latin typeface="微软雅黑" panose="020B0503020204020204" pitchFamily="34" charset="-122"/>
              <a:ea typeface="微软雅黑" panose="020B0503020204020204" pitchFamily="34" charset="-122"/>
            </a:endParaRPr>
          </a:p>
        </p:txBody>
      </p:sp>
      <p:pic>
        <p:nvPicPr>
          <p:cNvPr id="20483" name="图片 3">
            <a:extLst>
              <a:ext uri="{FF2B5EF4-FFF2-40B4-BE49-F238E27FC236}">
                <a16:creationId xmlns:a16="http://schemas.microsoft.com/office/drawing/2014/main" id="{0B9156A3-31E3-E502-B2AD-C72B0DE827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05251" y="404813"/>
            <a:ext cx="45243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图片 1">
            <a:extLst>
              <a:ext uri="{FF2B5EF4-FFF2-40B4-BE49-F238E27FC236}">
                <a16:creationId xmlns:a16="http://schemas.microsoft.com/office/drawing/2014/main" id="{FAF0CC2D-9EEC-1C9B-DECE-A908FFEC3C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1951" y="1052513"/>
            <a:ext cx="8970963"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5378" name="Rectangle 2">
            <a:extLst>
              <a:ext uri="{FF2B5EF4-FFF2-40B4-BE49-F238E27FC236}">
                <a16:creationId xmlns:a16="http://schemas.microsoft.com/office/drawing/2014/main" id="{C0FC1687-E6EA-109C-CB82-626BD6702851}"/>
              </a:ext>
            </a:extLst>
          </p:cNvPr>
          <p:cNvSpPr>
            <a:spLocks noGrp="1" noChangeArrowheads="1"/>
          </p:cNvSpPr>
          <p:nvPr>
            <p:ph idx="1"/>
          </p:nvPr>
        </p:nvSpPr>
        <p:spPr>
          <a:xfrm>
            <a:off x="2566988" y="981075"/>
            <a:ext cx="7086600" cy="4432300"/>
          </a:xfrm>
        </p:spPr>
        <p:txBody>
          <a:bodyPr rtlCol="0">
            <a:normAutofit/>
          </a:bodyPr>
          <a:lstStyle/>
          <a:p>
            <a:pPr algn="just">
              <a:lnSpc>
                <a:spcPct val="80000"/>
              </a:lnSpc>
              <a:buNone/>
              <a:defRPr/>
            </a:pPr>
            <a:r>
              <a:rPr lang="zh-CN" altLang="en-US" dirty="0">
                <a:latin typeface="微软雅黑" panose="020B0503020204020204" pitchFamily="34" charset="-122"/>
                <a:ea typeface="微软雅黑" panose="020B0503020204020204" pitchFamily="34" charset="-122"/>
              </a:rPr>
              <a:t>银行存款清查结果的处理</a:t>
            </a:r>
          </a:p>
          <a:p>
            <a:pPr algn="just">
              <a:lnSpc>
                <a:spcPct val="80000"/>
              </a:lnSpc>
              <a:buNone/>
              <a:defRPr/>
            </a:pPr>
            <a:endParaRPr lang="zh-CN" altLang="en-US" sz="3600" dirty="0">
              <a:latin typeface="微软雅黑" panose="020B0503020204020204" pitchFamily="34" charset="-122"/>
              <a:ea typeface="微软雅黑" panose="020B0503020204020204" pitchFamily="34" charset="-122"/>
            </a:endParaRPr>
          </a:p>
          <a:p>
            <a:pPr algn="just">
              <a:lnSpc>
                <a:spcPct val="130000"/>
              </a:lnSpc>
              <a:buFont typeface="Wingdings 3" charset="2"/>
              <a:buChar char=""/>
              <a:defRPr/>
            </a:pPr>
            <a:r>
              <a:rPr lang="zh-CN" altLang="en-US" sz="2400" dirty="0">
                <a:latin typeface="微软雅黑" panose="020B0503020204020204" pitchFamily="34" charset="-122"/>
                <a:ea typeface="微软雅黑" panose="020B0503020204020204" pitchFamily="34" charset="-122"/>
              </a:rPr>
              <a:t>记账错误：更正错账</a:t>
            </a:r>
          </a:p>
          <a:p>
            <a:pPr algn="just">
              <a:lnSpc>
                <a:spcPct val="130000"/>
              </a:lnSpc>
              <a:buFont typeface="Wingdings 3" charset="2"/>
              <a:buChar char=""/>
              <a:defRPr/>
            </a:pPr>
            <a:r>
              <a:rPr lang="zh-CN" altLang="en-US" sz="2400" dirty="0">
                <a:latin typeface="微软雅黑" panose="020B0503020204020204" pitchFamily="34" charset="-122"/>
                <a:ea typeface="微软雅黑" panose="020B0503020204020204" pitchFamily="34" charset="-122"/>
              </a:rPr>
              <a:t>未达账款：无需处理</a:t>
            </a:r>
          </a:p>
          <a:p>
            <a:pPr algn="just">
              <a:lnSpc>
                <a:spcPct val="130000"/>
              </a:lnSpc>
              <a:buFont typeface="Wingdings 3" charset="2"/>
              <a:buChar char=""/>
              <a:defRPr/>
            </a:pPr>
            <a:r>
              <a:rPr lang="zh-CN" altLang="en-US" sz="2400" dirty="0">
                <a:latin typeface="微软雅黑" panose="020B0503020204020204" pitchFamily="34" charset="-122"/>
                <a:ea typeface="微软雅黑" panose="020B0503020204020204" pitchFamily="34" charset="-122"/>
              </a:rPr>
              <a:t>存款损失：计入营业外支出</a:t>
            </a:r>
            <a:endParaRPr lang="en-US" altLang="zh-CN" sz="2400" dirty="0">
              <a:latin typeface="微软雅黑" panose="020B0503020204020204" pitchFamily="34" charset="-122"/>
              <a:ea typeface="微软雅黑" panose="020B0503020204020204" pitchFamily="34" charset="-122"/>
            </a:endParaRPr>
          </a:p>
          <a:p>
            <a:pPr algn="just">
              <a:lnSpc>
                <a:spcPct val="130000"/>
              </a:lnSpc>
              <a:buFont typeface="Wingdings 3" charset="2"/>
              <a:buChar char=""/>
              <a:defRPr/>
            </a:pPr>
            <a:endParaRPr lang="zh-CN" altLang="en-US" sz="2400" dirty="0">
              <a:latin typeface="+mn-ea"/>
            </a:endParaRPr>
          </a:p>
          <a:p>
            <a:pPr algn="just">
              <a:lnSpc>
                <a:spcPct val="110000"/>
              </a:lnSpc>
              <a:buNone/>
              <a:defRPr/>
            </a:pPr>
            <a:r>
              <a:rPr lang="zh-CN" altLang="en-US" sz="2400" dirty="0">
                <a:latin typeface="微软雅黑" panose="020B0503020204020204" pitchFamily="34" charset="-122"/>
                <a:ea typeface="微软雅黑" panose="020B0503020204020204" pitchFamily="34" charset="-122"/>
              </a:rPr>
              <a:t>           借：营业外支出              </a:t>
            </a:r>
          </a:p>
          <a:p>
            <a:pPr algn="just">
              <a:lnSpc>
                <a:spcPct val="70000"/>
              </a:lnSpc>
              <a:buNone/>
              <a:defRPr/>
            </a:pPr>
            <a:r>
              <a:rPr lang="zh-CN" altLang="en-US" sz="2400" dirty="0">
                <a:latin typeface="微软雅黑" panose="020B0503020204020204" pitchFamily="34" charset="-122"/>
                <a:ea typeface="微软雅黑" panose="020B0503020204020204" pitchFamily="34" charset="-122"/>
              </a:rPr>
              <a:t>                  贷：银行存款</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6402" name="Rectangle 2">
            <a:extLst>
              <a:ext uri="{FF2B5EF4-FFF2-40B4-BE49-F238E27FC236}">
                <a16:creationId xmlns:a16="http://schemas.microsoft.com/office/drawing/2014/main" id="{752C9D5F-B29D-B31B-870B-F06D1AAEFF05}"/>
              </a:ext>
            </a:extLst>
          </p:cNvPr>
          <p:cNvSpPr>
            <a:spLocks noGrp="1" noChangeArrowheads="1"/>
          </p:cNvSpPr>
          <p:nvPr>
            <p:ph idx="1"/>
          </p:nvPr>
        </p:nvSpPr>
        <p:spPr>
          <a:xfrm>
            <a:off x="2566988" y="981075"/>
            <a:ext cx="7086600" cy="4648200"/>
          </a:xfrm>
        </p:spPr>
        <p:txBody>
          <a:bodyPr rtlCol="0">
            <a:normAutofit/>
          </a:bodyPr>
          <a:lstStyle/>
          <a:p>
            <a:pPr algn="just">
              <a:lnSpc>
                <a:spcPct val="80000"/>
              </a:lnSpc>
              <a:buNone/>
              <a:defRPr/>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应收款项清查结果的处理</a:t>
            </a:r>
          </a:p>
          <a:p>
            <a:pPr algn="just">
              <a:lnSpc>
                <a:spcPct val="80000"/>
              </a:lnSpc>
              <a:buNone/>
              <a:defRPr/>
            </a:pPr>
            <a:r>
              <a:rPr lang="zh-CN" altLang="en-US" sz="3600" dirty="0">
                <a:latin typeface="微软雅黑" panose="020B0503020204020204" pitchFamily="34" charset="-122"/>
                <a:ea typeface="微软雅黑" panose="020B0503020204020204" pitchFamily="34" charset="-122"/>
              </a:rPr>
              <a:t>        </a:t>
            </a:r>
          </a:p>
          <a:p>
            <a:pPr algn="just">
              <a:lnSpc>
                <a:spcPct val="150000"/>
              </a:lnSpc>
              <a:buFont typeface="Wingdings 3" charset="2"/>
              <a:buChar char=""/>
              <a:defRPr/>
            </a:pPr>
            <a:r>
              <a:rPr lang="zh-CN" altLang="en-US" sz="2400" dirty="0">
                <a:latin typeface="微软雅黑" panose="020B0503020204020204" pitchFamily="34" charset="-122"/>
                <a:ea typeface="微软雅黑" panose="020B0503020204020204" pitchFamily="34" charset="-122"/>
              </a:rPr>
              <a:t>未达账款：无需处理</a:t>
            </a:r>
          </a:p>
          <a:p>
            <a:pPr algn="just">
              <a:lnSpc>
                <a:spcPct val="160000"/>
              </a:lnSpc>
              <a:buFont typeface="Wingdings 3" charset="2"/>
              <a:buChar char=""/>
              <a:defRPr/>
            </a:pPr>
            <a:r>
              <a:rPr lang="zh-CN" altLang="en-US" sz="2400" dirty="0">
                <a:latin typeface="微软雅黑" panose="020B0503020204020204" pitchFamily="34" charset="-122"/>
                <a:ea typeface="微软雅黑" panose="020B0503020204020204" pitchFamily="34" charset="-122"/>
              </a:rPr>
              <a:t>有争议的款项：协商解决</a:t>
            </a:r>
          </a:p>
          <a:p>
            <a:pPr algn="just">
              <a:lnSpc>
                <a:spcPct val="170000"/>
              </a:lnSpc>
              <a:buFont typeface="Wingdings 3" charset="2"/>
              <a:buChar char=""/>
              <a:defRPr/>
            </a:pPr>
            <a:r>
              <a:rPr lang="zh-CN" altLang="en-US" sz="2400" dirty="0">
                <a:latin typeface="微软雅黑" panose="020B0503020204020204" pitchFamily="34" charset="-122"/>
                <a:ea typeface="微软雅黑" panose="020B0503020204020204" pitchFamily="34" charset="-122"/>
              </a:rPr>
              <a:t>无法收回的款项：核销</a:t>
            </a:r>
          </a:p>
          <a:p>
            <a:pPr algn="just">
              <a:buNone/>
              <a:defRPr/>
            </a:pPr>
            <a:endParaRPr lang="zh-CN" altLang="en-US" sz="3600" dirty="0">
              <a:latin typeface="+mn-ea"/>
            </a:endParaRPr>
          </a:p>
          <a:p>
            <a:pPr algn="just">
              <a:lnSpc>
                <a:spcPct val="140000"/>
              </a:lnSpc>
              <a:buFont typeface="Wingdings 3" charset="2"/>
              <a:buChar char=""/>
              <a:defRPr/>
            </a:pPr>
            <a:endParaRPr lang="en-US" altLang="zh-CN" sz="3600" dirty="0">
              <a:latin typeface="+mn-ea"/>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6978" name="图片 1">
            <a:extLst>
              <a:ext uri="{FF2B5EF4-FFF2-40B4-BE49-F238E27FC236}">
                <a16:creationId xmlns:a16="http://schemas.microsoft.com/office/drawing/2014/main" id="{F3541841-6002-86BD-98C7-945D8559F9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00376" y="1628776"/>
            <a:ext cx="5783263"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79" name="Rectangle 2">
            <a:extLst>
              <a:ext uri="{FF2B5EF4-FFF2-40B4-BE49-F238E27FC236}">
                <a16:creationId xmlns:a16="http://schemas.microsoft.com/office/drawing/2014/main" id="{71C707B4-1E48-D8B7-1A38-79DD2FB7C073}"/>
              </a:ext>
            </a:extLst>
          </p:cNvPr>
          <p:cNvSpPr>
            <a:spLocks noGrp="1" noChangeArrowheads="1"/>
          </p:cNvSpPr>
          <p:nvPr>
            <p:ph type="title"/>
          </p:nvPr>
        </p:nvSpPr>
        <p:spPr>
          <a:xfrm>
            <a:off x="2208214" y="1052513"/>
            <a:ext cx="2016125" cy="576262"/>
          </a:xfrm>
        </p:spPr>
        <p:txBody>
          <a:bodyPr/>
          <a:lstStyle/>
          <a:p>
            <a:pPr algn="just" eaLnBrk="1" hangingPunct="1"/>
            <a:r>
              <a:rPr lang="zh-CN" altLang="en-US" sz="2400">
                <a:latin typeface="微软雅黑" panose="020B0503020204020204" pitchFamily="34" charset="-122"/>
                <a:ea typeface="微软雅黑" panose="020B0503020204020204" pitchFamily="34" charset="-122"/>
              </a:rPr>
              <a:t>其他应收款</a:t>
            </a:r>
          </a:p>
        </p:txBody>
      </p:sp>
      <p:sp>
        <p:nvSpPr>
          <p:cNvPr id="126980" name="Rectangle 2">
            <a:extLst>
              <a:ext uri="{FF2B5EF4-FFF2-40B4-BE49-F238E27FC236}">
                <a16:creationId xmlns:a16="http://schemas.microsoft.com/office/drawing/2014/main" id="{F40167D0-2102-AC63-75DF-F334F2595C4D}"/>
              </a:ext>
            </a:extLst>
          </p:cNvPr>
          <p:cNvSpPr txBox="1">
            <a:spLocks noChangeArrowheads="1"/>
          </p:cNvSpPr>
          <p:nvPr/>
        </p:nvSpPr>
        <p:spPr bwMode="auto">
          <a:xfrm>
            <a:off x="8112126" y="1052513"/>
            <a:ext cx="20161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spcBef>
                <a:spcPct val="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管理费用</a:t>
            </a:r>
          </a:p>
        </p:txBody>
      </p:sp>
      <p:sp>
        <p:nvSpPr>
          <p:cNvPr id="126981" name="Rectangle 2">
            <a:extLst>
              <a:ext uri="{FF2B5EF4-FFF2-40B4-BE49-F238E27FC236}">
                <a16:creationId xmlns:a16="http://schemas.microsoft.com/office/drawing/2014/main" id="{A50B73AF-AB48-8104-6A20-15555D02273F}"/>
              </a:ext>
            </a:extLst>
          </p:cNvPr>
          <p:cNvSpPr txBox="1">
            <a:spLocks noChangeArrowheads="1"/>
          </p:cNvSpPr>
          <p:nvPr/>
        </p:nvSpPr>
        <p:spPr bwMode="auto">
          <a:xfrm>
            <a:off x="2208214" y="5300663"/>
            <a:ext cx="20161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spcBef>
                <a:spcPct val="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营业外支出</a:t>
            </a:r>
          </a:p>
        </p:txBody>
      </p:sp>
      <p:sp>
        <p:nvSpPr>
          <p:cNvPr id="126982" name="Rectangle 2">
            <a:extLst>
              <a:ext uri="{FF2B5EF4-FFF2-40B4-BE49-F238E27FC236}">
                <a16:creationId xmlns:a16="http://schemas.microsoft.com/office/drawing/2014/main" id="{D3AB2199-A05B-E873-815F-40A7A530AEF2}"/>
              </a:ext>
            </a:extLst>
          </p:cNvPr>
          <p:cNvSpPr txBox="1">
            <a:spLocks noChangeArrowheads="1"/>
          </p:cNvSpPr>
          <p:nvPr/>
        </p:nvSpPr>
        <p:spPr bwMode="auto">
          <a:xfrm>
            <a:off x="8112126" y="5300663"/>
            <a:ext cx="20161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spcBef>
                <a:spcPct val="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营业外收入</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8002" name="图片 3">
            <a:extLst>
              <a:ext uri="{FF2B5EF4-FFF2-40B4-BE49-F238E27FC236}">
                <a16:creationId xmlns:a16="http://schemas.microsoft.com/office/drawing/2014/main" id="{202BE2AC-2B0D-CB3E-3EB6-1026C1FEBD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7350" y="115889"/>
            <a:ext cx="6337300" cy="668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a:extLst>
              <a:ext uri="{FF2B5EF4-FFF2-40B4-BE49-F238E27FC236}">
                <a16:creationId xmlns:a16="http://schemas.microsoft.com/office/drawing/2014/main" id="{FBEB45B5-606D-5E90-F3C7-C9655F095EC3}"/>
              </a:ext>
            </a:extLst>
          </p:cNvPr>
          <p:cNvSpPr txBox="1">
            <a:spLocks noChangeArrowheads="1"/>
          </p:cNvSpPr>
          <p:nvPr/>
        </p:nvSpPr>
        <p:spPr bwMode="auto">
          <a:xfrm>
            <a:off x="1992313" y="620714"/>
            <a:ext cx="8280400" cy="57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685800" indent="-2286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a:lnSpc>
                <a:spcPct val="120000"/>
              </a:lnSpc>
              <a:buClrTx/>
              <a:buNone/>
            </a:pPr>
            <a:r>
              <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公司在财产清查中发生以下业务：</a:t>
            </a:r>
            <a:endPar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buClrTx/>
              <a:buNone/>
            </a:pPr>
            <a:r>
              <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盘亏甲材料</a:t>
            </a:r>
            <a:r>
              <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2,000</a:t>
            </a: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元，经查明由于管理员过失造成的材料毁损</a:t>
            </a:r>
            <a:r>
              <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800</a:t>
            </a: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元，合理损耗</a:t>
            </a:r>
            <a:r>
              <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200</a:t>
            </a: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元，其余</a:t>
            </a:r>
            <a:r>
              <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1,000</a:t>
            </a: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元为自然灾害造成。</a:t>
            </a:r>
            <a:endPar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buClrTx/>
              <a:buNone/>
            </a:pPr>
            <a:r>
              <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发现库存现金缺少</a:t>
            </a:r>
            <a:r>
              <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560</a:t>
            </a: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元，经查明为出纳人员保管不善所致</a:t>
            </a:r>
            <a:r>
              <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200</a:t>
            </a: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元，其余原因不明。</a:t>
            </a:r>
            <a:endPar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buClrTx/>
              <a:buNone/>
            </a:pPr>
            <a:r>
              <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盘亏机器设备一台，账面原值</a:t>
            </a:r>
            <a:r>
              <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65,000</a:t>
            </a: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元，已计提折旧</a:t>
            </a:r>
            <a:r>
              <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5,000</a:t>
            </a: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元，经批准按其净值转作营业外支出。</a:t>
            </a:r>
            <a:endPar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buClrTx/>
              <a:buNone/>
            </a:pPr>
            <a:r>
              <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盘盈电脑一台，按照市场价值估算的账面金额为</a:t>
            </a:r>
            <a:r>
              <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4,500</a:t>
            </a: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元，经查是由于以前年度记账错误导致（只考虑批准前的情况）。</a:t>
            </a:r>
            <a:endPar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buClrTx/>
              <a:buNone/>
            </a:pPr>
            <a:endParaRPr lang="en-US" altLang="zh-CN" sz="240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0000"/>
              </a:lnSpc>
              <a:buClrTx/>
              <a:buNone/>
            </a:pPr>
            <a:r>
              <a:rPr lang="zh-CN" altLang="en-US" sz="24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要求：按照上述资料编制相关会计分录。</a:t>
            </a:r>
            <a:endParaRPr lang="en-US" altLang="zh-CN" sz="24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a:extLst>
              <a:ext uri="{FF2B5EF4-FFF2-40B4-BE49-F238E27FC236}">
                <a16:creationId xmlns:a16="http://schemas.microsoft.com/office/drawing/2014/main" id="{041D8DD6-8EF6-6D53-163D-C9CEBA18BC56}"/>
              </a:ext>
            </a:extLst>
          </p:cNvPr>
          <p:cNvSpPr txBox="1">
            <a:spLocks noChangeArrowheads="1"/>
          </p:cNvSpPr>
          <p:nvPr/>
        </p:nvSpPr>
        <p:spPr bwMode="auto">
          <a:xfrm>
            <a:off x="2424114" y="692150"/>
            <a:ext cx="7488237" cy="554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685800" indent="-2286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a:lnSpc>
                <a:spcPct val="120000"/>
              </a:lnSpc>
              <a:buClrTx/>
              <a:buNone/>
            </a:pP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盘亏甲材料</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2,000</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元，经查明由于过失造成的材料毁损</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800</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元，合理损耗</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200</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元，其余</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1,000</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元为自然灾害造成。</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buClrTx/>
              <a:buNone/>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批准前：</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buClrTx/>
              <a:buNone/>
            </a:pP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借：待处理财产损溢</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2,000</a:t>
            </a:r>
          </a:p>
          <a:p>
            <a:pPr algn="just">
              <a:lnSpc>
                <a:spcPct val="120000"/>
              </a:lnSpc>
              <a:buClrTx/>
              <a:buNone/>
            </a:pP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贷：原材料</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2,000</a:t>
            </a:r>
          </a:p>
          <a:p>
            <a:pPr algn="just">
              <a:lnSpc>
                <a:spcPct val="120000"/>
              </a:lnSpc>
              <a:buClrTx/>
              <a:buNone/>
            </a:pP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批准后：</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buClrTx/>
              <a:buNone/>
            </a:pP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借：其他应收款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800</a:t>
            </a:r>
          </a:p>
          <a:p>
            <a:pPr algn="just">
              <a:lnSpc>
                <a:spcPct val="120000"/>
              </a:lnSpc>
              <a:buClrTx/>
              <a:buNone/>
            </a:pP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管理费用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200</a:t>
            </a:r>
          </a:p>
          <a:p>
            <a:pPr algn="just">
              <a:lnSpc>
                <a:spcPct val="120000"/>
              </a:lnSpc>
              <a:buClrTx/>
              <a:buNone/>
            </a:pP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营业外支出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1,000</a:t>
            </a:r>
          </a:p>
          <a:p>
            <a:pPr algn="just">
              <a:lnSpc>
                <a:spcPct val="120000"/>
              </a:lnSpc>
              <a:buClrTx/>
              <a:buNone/>
            </a:pP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贷：待处理财产损溢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2,000</a:t>
            </a:r>
          </a:p>
          <a:p>
            <a:pPr algn="just">
              <a:lnSpc>
                <a:spcPct val="120000"/>
              </a:lnSpc>
              <a:buClrTx/>
              <a:buNone/>
            </a:pP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a:extLst>
              <a:ext uri="{FF2B5EF4-FFF2-40B4-BE49-F238E27FC236}">
                <a16:creationId xmlns:a16="http://schemas.microsoft.com/office/drawing/2014/main" id="{949E602A-6D9F-DA7D-555A-EC224AD0EDB7}"/>
              </a:ext>
            </a:extLst>
          </p:cNvPr>
          <p:cNvSpPr txBox="1">
            <a:spLocks noChangeArrowheads="1"/>
          </p:cNvSpPr>
          <p:nvPr/>
        </p:nvSpPr>
        <p:spPr bwMode="auto">
          <a:xfrm>
            <a:off x="2495551" y="981075"/>
            <a:ext cx="7345363"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685800" indent="-2286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a:lnSpc>
                <a:spcPct val="120000"/>
              </a:lnSpc>
              <a:buClrTx/>
              <a:buNone/>
            </a:pPr>
            <a:r>
              <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发现库存现金缺少</a:t>
            </a:r>
            <a:r>
              <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560</a:t>
            </a: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元，经查明为出纳人员保管不善所致</a:t>
            </a:r>
            <a:r>
              <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200</a:t>
            </a: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元，其余</a:t>
            </a:r>
            <a:r>
              <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360</a:t>
            </a: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元原因不明。</a:t>
            </a:r>
            <a:endPar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buClrTx/>
              <a:buNone/>
            </a:pP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批准前：</a:t>
            </a:r>
            <a:endPar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buClrTx/>
              <a:buNone/>
            </a:pPr>
            <a:r>
              <a:rPr lang="zh-CN" alt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借：待处理财产损溢</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560</a:t>
            </a:r>
          </a:p>
          <a:p>
            <a:pPr algn="just">
              <a:lnSpc>
                <a:spcPct val="120000"/>
              </a:lnSpc>
              <a:buClrTx/>
              <a:buNone/>
            </a:pP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贷：库存现金</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560</a:t>
            </a:r>
          </a:p>
          <a:p>
            <a:pPr algn="just">
              <a:lnSpc>
                <a:spcPct val="120000"/>
              </a:lnSpc>
              <a:buClrTx/>
              <a:buNone/>
            </a:pP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批准后：</a:t>
            </a:r>
            <a:endPar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buClrTx/>
              <a:buNone/>
            </a:pPr>
            <a:r>
              <a:rPr lang="zh-CN" alt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借：其他应收款                  </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200</a:t>
            </a:r>
          </a:p>
          <a:p>
            <a:pPr algn="just">
              <a:lnSpc>
                <a:spcPct val="120000"/>
              </a:lnSpc>
              <a:buClrTx/>
              <a:buNone/>
            </a:pP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管理费用                      </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360</a:t>
            </a:r>
          </a:p>
          <a:p>
            <a:pPr algn="just">
              <a:lnSpc>
                <a:spcPct val="120000"/>
              </a:lnSpc>
              <a:buClrTx/>
              <a:buNone/>
            </a:pPr>
            <a:r>
              <a:rPr lang="zh-CN" alt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贷：待处理财产损溢             </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560</a:t>
            </a:r>
            <a:endPar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a:extLst>
              <a:ext uri="{FF2B5EF4-FFF2-40B4-BE49-F238E27FC236}">
                <a16:creationId xmlns:a16="http://schemas.microsoft.com/office/drawing/2014/main" id="{9B8CD421-204F-BE52-2E93-1DA9BA13540B}"/>
              </a:ext>
            </a:extLst>
          </p:cNvPr>
          <p:cNvSpPr txBox="1">
            <a:spLocks noChangeArrowheads="1"/>
          </p:cNvSpPr>
          <p:nvPr/>
        </p:nvSpPr>
        <p:spPr bwMode="auto">
          <a:xfrm>
            <a:off x="2495550" y="549275"/>
            <a:ext cx="7272338" cy="597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685800" indent="-2286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a:lnSpc>
                <a:spcPct val="120000"/>
              </a:lnSpc>
              <a:buClrTx/>
              <a:buNone/>
            </a:pPr>
            <a:r>
              <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盘亏机器设备一台，账面原值</a:t>
            </a:r>
            <a:r>
              <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65,000</a:t>
            </a: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元，已计提折旧</a:t>
            </a:r>
            <a:r>
              <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5,000</a:t>
            </a: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元，经批准按其净值转作营业外支出。</a:t>
            </a:r>
            <a:endPar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buClrTx/>
              <a:buNone/>
            </a:pP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批准前：</a:t>
            </a:r>
            <a:endPar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buClrTx/>
              <a:buNone/>
            </a:pPr>
            <a:r>
              <a:rPr lang="zh-CN" alt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借：待处理财产损溢</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60,000</a:t>
            </a:r>
          </a:p>
          <a:p>
            <a:pPr algn="just">
              <a:lnSpc>
                <a:spcPct val="120000"/>
              </a:lnSpc>
              <a:buClrTx/>
              <a:buNone/>
            </a:pP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累计折旧                    </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5,000</a:t>
            </a:r>
          </a:p>
          <a:p>
            <a:pPr algn="just">
              <a:lnSpc>
                <a:spcPct val="120000"/>
              </a:lnSpc>
              <a:buClrTx/>
              <a:buNone/>
            </a:pP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贷：固定资产</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65,000</a:t>
            </a:r>
          </a:p>
          <a:p>
            <a:pPr algn="just">
              <a:lnSpc>
                <a:spcPct val="120000"/>
              </a:lnSpc>
              <a:buClrTx/>
              <a:buNone/>
            </a:pP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批准后：</a:t>
            </a:r>
            <a:endPar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buClrTx/>
              <a:buNone/>
            </a:pPr>
            <a:r>
              <a:rPr lang="zh-CN" alt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借：营业外支出                </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60,000</a:t>
            </a:r>
          </a:p>
          <a:p>
            <a:pPr algn="just">
              <a:lnSpc>
                <a:spcPct val="120000"/>
              </a:lnSpc>
              <a:buClrTx/>
              <a:buNone/>
            </a:pP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贷：待处理财产损溢               </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60,000</a:t>
            </a:r>
          </a:p>
          <a:p>
            <a:pPr algn="just">
              <a:lnSpc>
                <a:spcPct val="120000"/>
              </a:lnSpc>
              <a:buClrTx/>
              <a:buNone/>
            </a:pPr>
            <a:endParaRPr lang="en-US" altLang="zh-CN" sz="240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a:extLst>
              <a:ext uri="{FF2B5EF4-FFF2-40B4-BE49-F238E27FC236}">
                <a16:creationId xmlns:a16="http://schemas.microsoft.com/office/drawing/2014/main" id="{73E78B09-E92E-FFD5-0630-7A9C5A7C53C5}"/>
              </a:ext>
            </a:extLst>
          </p:cNvPr>
          <p:cNvSpPr txBox="1">
            <a:spLocks noChangeArrowheads="1"/>
          </p:cNvSpPr>
          <p:nvPr/>
        </p:nvSpPr>
        <p:spPr bwMode="auto">
          <a:xfrm>
            <a:off x="2424113" y="549275"/>
            <a:ext cx="7632700" cy="597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685800" indent="-2286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a:lnSpc>
                <a:spcPct val="120000"/>
              </a:lnSpc>
              <a:buClrTx/>
              <a:buNone/>
            </a:pPr>
            <a:r>
              <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盘盈电脑一台，按照市场价值估算的账面金额为</a:t>
            </a:r>
            <a:r>
              <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4,500</a:t>
            </a: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元，经查是由于以前年度记账错误导致（只考虑批准前的情况）。</a:t>
            </a:r>
            <a:endPar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buClrTx/>
              <a:buNone/>
            </a:pPr>
            <a:r>
              <a:rPr lang="zh-CN" altLang="en-US"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批准前：</a:t>
            </a:r>
            <a:endParaRPr lang="en-US" alt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buClrTx/>
              <a:buNone/>
            </a:pPr>
            <a:r>
              <a:rPr lang="zh-CN" alt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借：固定资产</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4,500</a:t>
            </a:r>
          </a:p>
          <a:p>
            <a:pPr algn="just">
              <a:lnSpc>
                <a:spcPct val="120000"/>
              </a:lnSpc>
              <a:buClrTx/>
              <a:buNone/>
            </a:pPr>
            <a:r>
              <a:rPr lang="zh-CN" alt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贷：以前年度损益调整</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4,500</a:t>
            </a:r>
          </a:p>
          <a:p>
            <a:pPr algn="just">
              <a:lnSpc>
                <a:spcPct val="120000"/>
              </a:lnSpc>
              <a:buClrTx/>
              <a:buNone/>
            </a:pPr>
            <a:endParaRPr lang="en-US" altLang="zh-CN" sz="240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5C3F9273-8E7D-B4E9-3C47-C274A199F892}"/>
              </a:ext>
            </a:extLst>
          </p:cNvPr>
          <p:cNvSpPr>
            <a:spLocks noGrp="1" noChangeArrowheads="1"/>
          </p:cNvSpPr>
          <p:nvPr>
            <p:ph type="title"/>
          </p:nvPr>
        </p:nvSpPr>
        <p:spPr>
          <a:xfrm>
            <a:off x="2135188" y="1484313"/>
            <a:ext cx="7772400" cy="11430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第四节   对账与结账</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图片 1">
            <a:extLst>
              <a:ext uri="{FF2B5EF4-FFF2-40B4-BE49-F238E27FC236}">
                <a16:creationId xmlns:a16="http://schemas.microsoft.com/office/drawing/2014/main" id="{B0759E60-4854-396E-85C6-86F986B2B6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1950" y="836614"/>
            <a:ext cx="8928100" cy="541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6835" name="Rectangle 3">
            <a:extLst>
              <a:ext uri="{FF2B5EF4-FFF2-40B4-BE49-F238E27FC236}">
                <a16:creationId xmlns:a16="http://schemas.microsoft.com/office/drawing/2014/main" id="{8CC9327D-6B70-41CB-1A91-DD7D3C945251}"/>
              </a:ext>
            </a:extLst>
          </p:cNvPr>
          <p:cNvSpPr>
            <a:spLocks noGrp="1" noChangeArrowheads="1"/>
          </p:cNvSpPr>
          <p:nvPr>
            <p:ph idx="1"/>
          </p:nvPr>
        </p:nvSpPr>
        <p:spPr>
          <a:xfrm>
            <a:off x="2351088" y="692150"/>
            <a:ext cx="7632700" cy="4114800"/>
          </a:xfrm>
        </p:spPr>
        <p:txBody>
          <a:bodyPr rtlCol="0">
            <a:normAutofit lnSpcReduction="10000"/>
          </a:bodyPr>
          <a:lstStyle/>
          <a:p>
            <a:pPr algn="just">
              <a:lnSpc>
                <a:spcPct val="150000"/>
              </a:lnSpc>
              <a:buNone/>
              <a:defRPr/>
            </a:pPr>
            <a:r>
              <a:rPr lang="zh-CN" altLang="en-US" sz="3200" dirty="0">
                <a:latin typeface="微软雅黑" panose="020B0503020204020204" pitchFamily="34" charset="-122"/>
                <a:ea typeface="微软雅黑" panose="020B0503020204020204" pitchFamily="34" charset="-122"/>
              </a:rPr>
              <a:t>一、对账</a:t>
            </a:r>
          </a:p>
          <a:p>
            <a:pPr algn="just">
              <a:lnSpc>
                <a:spcPct val="150000"/>
              </a:lnSpc>
              <a:buNone/>
              <a:defRPr/>
            </a:pPr>
            <a:r>
              <a:rPr lang="zh-CN" altLang="en-US" sz="2400" dirty="0">
                <a:latin typeface="微软雅黑" panose="020B0503020204020204" pitchFamily="34" charset="-122"/>
                <a:ea typeface="微软雅黑" panose="020B0503020204020204" pitchFamily="34" charset="-122"/>
              </a:rPr>
              <a:t>	（一）对账的意义</a:t>
            </a:r>
          </a:p>
          <a:p>
            <a:pPr algn="just">
              <a:lnSpc>
                <a:spcPct val="150000"/>
              </a:lnSpc>
              <a:buNone/>
              <a:defRPr/>
            </a:pPr>
            <a:r>
              <a:rPr lang="zh-CN" altLang="en-US" sz="2400" dirty="0">
                <a:latin typeface="微软雅黑" panose="020B0503020204020204" pitchFamily="34" charset="-122"/>
                <a:ea typeface="微软雅黑" panose="020B0503020204020204" pitchFamily="34" charset="-122"/>
              </a:rPr>
              <a:t>	对账的含义：核对账目</a:t>
            </a:r>
          </a:p>
          <a:p>
            <a:pPr algn="just">
              <a:lnSpc>
                <a:spcPct val="150000"/>
              </a:lnSpc>
              <a:buNone/>
              <a:defRPr/>
            </a:pPr>
            <a:r>
              <a:rPr lang="zh-CN" altLang="en-US" sz="2400" dirty="0">
                <a:latin typeface="微软雅黑" panose="020B0503020204020204" pitchFamily="34" charset="-122"/>
                <a:ea typeface="微软雅黑" panose="020B0503020204020204" pitchFamily="34" charset="-122"/>
              </a:rPr>
              <a:t>	对账的意义：保证账簿记录完整正确</a:t>
            </a:r>
          </a:p>
          <a:p>
            <a:pPr algn="just">
              <a:lnSpc>
                <a:spcPct val="150000"/>
              </a:lnSpc>
              <a:buNone/>
              <a:defRPr/>
            </a:pPr>
            <a:r>
              <a:rPr lang="zh-CN" altLang="en-US" sz="2400" dirty="0">
                <a:latin typeface="微软雅黑" panose="020B0503020204020204" pitchFamily="34" charset="-122"/>
                <a:ea typeface="微软雅黑" panose="020B0503020204020204" pitchFamily="34" charset="-122"/>
              </a:rPr>
              <a:t>	（二）对账的内容与方法</a:t>
            </a:r>
          </a:p>
          <a:p>
            <a:pPr algn="just">
              <a:lnSpc>
                <a:spcPct val="150000"/>
              </a:lnSpc>
              <a:buNone/>
              <a:defRPr/>
            </a:pPr>
            <a:r>
              <a:rPr lang="zh-CN" altLang="en-US" sz="2400" dirty="0">
                <a:latin typeface="微软雅黑" panose="020B0503020204020204" pitchFamily="34" charset="-122"/>
                <a:ea typeface="微软雅黑" panose="020B0503020204020204" pitchFamily="34" charset="-122"/>
              </a:rPr>
              <a:t>	账证核对、账账核对、账实核对</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53C49A19-0F91-7EDA-52B2-92D56DBC3D58}"/>
              </a:ext>
            </a:extLst>
          </p:cNvPr>
          <p:cNvSpPr>
            <a:spLocks noGrp="1" noChangeArrowheads="1"/>
          </p:cNvSpPr>
          <p:nvPr>
            <p:ph type="title"/>
          </p:nvPr>
        </p:nvSpPr>
        <p:spPr>
          <a:xfrm>
            <a:off x="2711451" y="836613"/>
            <a:ext cx="6588125" cy="1281112"/>
          </a:xfrm>
        </p:spPr>
        <p:txBody>
          <a:bodyPr/>
          <a:lstStyle/>
          <a:p>
            <a:pPr algn="just" eaLnBrk="1" hangingPunct="1"/>
            <a:r>
              <a:rPr lang="zh-CN" altLang="en-US" sz="3200">
                <a:latin typeface="微软雅黑" panose="020B0503020204020204" pitchFamily="34" charset="-122"/>
                <a:ea typeface="微软雅黑" panose="020B0503020204020204" pitchFamily="34" charset="-122"/>
              </a:rPr>
              <a:t>账证核对</a:t>
            </a:r>
          </a:p>
        </p:txBody>
      </p:sp>
      <p:sp>
        <p:nvSpPr>
          <p:cNvPr id="141315" name="Rectangle 3">
            <a:extLst>
              <a:ext uri="{FF2B5EF4-FFF2-40B4-BE49-F238E27FC236}">
                <a16:creationId xmlns:a16="http://schemas.microsoft.com/office/drawing/2014/main" id="{6ED895E9-D664-6956-D79C-1225E2B48714}"/>
              </a:ext>
            </a:extLst>
          </p:cNvPr>
          <p:cNvSpPr>
            <a:spLocks noGrp="1" noChangeArrowheads="1"/>
          </p:cNvSpPr>
          <p:nvPr>
            <p:ph idx="1"/>
          </p:nvPr>
        </p:nvSpPr>
        <p:spPr>
          <a:xfrm>
            <a:off x="2711450" y="1773238"/>
            <a:ext cx="7543800" cy="4114800"/>
          </a:xfrm>
        </p:spPr>
        <p:txBody>
          <a:bodyPr/>
          <a:lstStyle/>
          <a:p>
            <a:pPr algn="just" eaLnBrk="1" hangingPunct="1">
              <a:buFont typeface="Monotype Sorts" pitchFamily="2" charset="2"/>
              <a:buNone/>
            </a:pPr>
            <a:r>
              <a:rPr lang="zh-CN" altLang="en-US" sz="2400">
                <a:latin typeface="微软雅黑" panose="020B0503020204020204" pitchFamily="34" charset="-122"/>
                <a:ea typeface="微软雅黑" panose="020B0503020204020204" pitchFamily="34" charset="-122"/>
              </a:rPr>
              <a:t>内容：各种账簿         有关会计凭证</a:t>
            </a:r>
          </a:p>
          <a:p>
            <a:pPr algn="just" eaLnBrk="1" hangingPunct="1">
              <a:lnSpc>
                <a:spcPct val="150000"/>
              </a:lnSpc>
              <a:buFont typeface="Monotype Sorts" pitchFamily="2" charset="2"/>
              <a:buNone/>
            </a:pPr>
            <a:r>
              <a:rPr lang="zh-CN" altLang="en-US" sz="2400">
                <a:latin typeface="微软雅黑" panose="020B0503020204020204" pitchFamily="34" charset="-122"/>
                <a:ea typeface="微软雅黑" panose="020B0503020204020204" pitchFamily="34" charset="-122"/>
              </a:rPr>
              <a:t>做法：平时逐笔进行</a:t>
            </a:r>
          </a:p>
          <a:p>
            <a:pPr algn="just" eaLnBrk="1" hangingPunct="1">
              <a:buFont typeface="Monotype Sorts" pitchFamily="2" charset="2"/>
              <a:buNone/>
            </a:pPr>
            <a:r>
              <a:rPr lang="zh-CN" altLang="en-US" sz="2400">
                <a:latin typeface="微软雅黑" panose="020B0503020204020204" pitchFamily="34" charset="-122"/>
                <a:ea typeface="微软雅黑" panose="020B0503020204020204" pitchFamily="34" charset="-122"/>
              </a:rPr>
              <a:t>         （记账过程中）</a:t>
            </a:r>
          </a:p>
          <a:p>
            <a:pPr algn="just" eaLnBrk="1" hangingPunct="1">
              <a:lnSpc>
                <a:spcPct val="150000"/>
              </a:lnSpc>
              <a:buFont typeface="Monotype Sorts" pitchFamily="2" charset="2"/>
              <a:buNone/>
            </a:pPr>
            <a:r>
              <a:rPr lang="zh-CN" altLang="en-US" sz="2400">
                <a:latin typeface="微软雅黑" panose="020B0503020204020204" pitchFamily="34" charset="-122"/>
                <a:ea typeface="微软雅黑" panose="020B0503020204020204" pitchFamily="34" charset="-122"/>
              </a:rPr>
              <a:t>           月末账账不符或账实不符</a:t>
            </a:r>
          </a:p>
          <a:p>
            <a:pPr algn="just" eaLnBrk="1" hangingPunct="1">
              <a:buFont typeface="Monotype Sorts" pitchFamily="2" charset="2"/>
              <a:buNone/>
            </a:pPr>
            <a:r>
              <a:rPr lang="zh-CN" altLang="en-US" sz="2400">
                <a:latin typeface="微软雅黑" panose="020B0503020204020204" pitchFamily="34" charset="-122"/>
                <a:ea typeface="微软雅黑" panose="020B0503020204020204" pitchFamily="34" charset="-122"/>
              </a:rPr>
              <a:t>         （抽查方法）</a:t>
            </a:r>
          </a:p>
        </p:txBody>
      </p:sp>
      <p:sp>
        <p:nvSpPr>
          <p:cNvPr id="141316" name="AutoShape 5">
            <a:extLst>
              <a:ext uri="{FF2B5EF4-FFF2-40B4-BE49-F238E27FC236}">
                <a16:creationId xmlns:a16="http://schemas.microsoft.com/office/drawing/2014/main" id="{D40D7587-1B5C-81E6-2812-257980A67FB8}"/>
              </a:ext>
            </a:extLst>
          </p:cNvPr>
          <p:cNvSpPr>
            <a:spLocks noChangeArrowheads="1"/>
          </p:cNvSpPr>
          <p:nvPr/>
        </p:nvSpPr>
        <p:spPr bwMode="auto">
          <a:xfrm>
            <a:off x="5016500" y="1989138"/>
            <a:ext cx="647700" cy="44450"/>
          </a:xfrm>
          <a:prstGeom prst="leftRightArrow">
            <a:avLst>
              <a:gd name="adj1" fmla="val 50000"/>
              <a:gd name="adj2" fmla="val 308361"/>
            </a:avLst>
          </a:prstGeom>
          <a:solidFill>
            <a:schemeClr val="accent1"/>
          </a:solidFill>
          <a:ln w="9525">
            <a:solidFill>
              <a:schemeClr val="accent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zh-CN" altLang="en-US">
              <a:solidFill>
                <a:schemeClr val="tx1"/>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0969F867-4480-25BC-574C-FCB09E7E94F4}"/>
              </a:ext>
            </a:extLst>
          </p:cNvPr>
          <p:cNvSpPr>
            <a:spLocks noGrp="1" noChangeArrowheads="1"/>
          </p:cNvSpPr>
          <p:nvPr>
            <p:ph type="title"/>
          </p:nvPr>
        </p:nvSpPr>
        <p:spPr>
          <a:xfrm>
            <a:off x="2435226" y="620713"/>
            <a:ext cx="6589713" cy="1281112"/>
          </a:xfrm>
        </p:spPr>
        <p:txBody>
          <a:bodyPr/>
          <a:lstStyle/>
          <a:p>
            <a:pPr algn="just" eaLnBrk="1" hangingPunct="1"/>
            <a:r>
              <a:rPr lang="zh-CN" altLang="en-US" sz="3200">
                <a:latin typeface="微软雅黑" panose="020B0503020204020204" pitchFamily="34" charset="-122"/>
                <a:ea typeface="微软雅黑" panose="020B0503020204020204" pitchFamily="34" charset="-122"/>
              </a:rPr>
              <a:t>账账核对</a:t>
            </a:r>
          </a:p>
        </p:txBody>
      </p:sp>
      <p:sp>
        <p:nvSpPr>
          <p:cNvPr id="142339" name="Rectangle 3">
            <a:extLst>
              <a:ext uri="{FF2B5EF4-FFF2-40B4-BE49-F238E27FC236}">
                <a16:creationId xmlns:a16="http://schemas.microsoft.com/office/drawing/2014/main" id="{19918ACD-5C99-31BB-A2BE-B375FE5C1FF8}"/>
              </a:ext>
            </a:extLst>
          </p:cNvPr>
          <p:cNvSpPr>
            <a:spLocks noGrp="1" noChangeArrowheads="1"/>
          </p:cNvSpPr>
          <p:nvPr>
            <p:ph idx="1"/>
          </p:nvPr>
        </p:nvSpPr>
        <p:spPr>
          <a:xfrm>
            <a:off x="2435225" y="1557338"/>
            <a:ext cx="7837488" cy="4114800"/>
          </a:xfrm>
        </p:spPr>
        <p:txBody>
          <a:bodyPr/>
          <a:lstStyle/>
          <a:p>
            <a:pPr algn="just" eaLnBrk="1" hangingPunct="1">
              <a:buFont typeface="Monotype Sorts" pitchFamily="2" charset="2"/>
              <a:buNone/>
            </a:pPr>
            <a:r>
              <a:rPr lang="zh-CN" altLang="en-US" sz="2400">
                <a:latin typeface="微软雅黑" panose="020B0503020204020204" pitchFamily="34" charset="-122"/>
                <a:ea typeface="微软雅黑" panose="020B0503020204020204" pitchFamily="34" charset="-122"/>
              </a:rPr>
              <a:t>内容：各种账簿之间的核对</a:t>
            </a:r>
          </a:p>
          <a:p>
            <a:pPr algn="just" eaLnBrk="1" hangingPunct="1">
              <a:lnSpc>
                <a:spcPct val="130000"/>
              </a:lnSpc>
              <a:buFont typeface="Monotype Sorts" pitchFamily="2" charset="2"/>
              <a:buNone/>
            </a:pPr>
            <a:r>
              <a:rPr lang="zh-CN" altLang="en-US" sz="2400">
                <a:latin typeface="微软雅黑" panose="020B0503020204020204" pitchFamily="34" charset="-122"/>
                <a:ea typeface="微软雅黑" panose="020B0503020204020204" pitchFamily="34" charset="-122"/>
              </a:rPr>
              <a:t>做法：∑总分类账借余</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总分类账贷余</a:t>
            </a:r>
          </a:p>
          <a:p>
            <a:pPr algn="just" eaLnBrk="1" hangingPunct="1">
              <a:lnSpc>
                <a:spcPct val="90000"/>
              </a:lnSpc>
              <a:buFont typeface="Monotype Sorts" pitchFamily="2" charset="2"/>
              <a:buNone/>
            </a:pPr>
            <a:r>
              <a:rPr lang="zh-CN" altLang="en-US" sz="2400">
                <a:latin typeface="微软雅黑" panose="020B0503020204020204" pitchFamily="34" charset="-122"/>
                <a:ea typeface="微软雅黑" panose="020B0503020204020204" pitchFamily="34" charset="-122"/>
              </a:rPr>
              <a:t>         （总分类账户期末余额试算表）</a:t>
            </a:r>
          </a:p>
          <a:p>
            <a:pPr algn="just" eaLnBrk="1" hangingPunct="1">
              <a:lnSpc>
                <a:spcPct val="90000"/>
              </a:lnSpc>
              <a:buFont typeface="Monotype Sorts" pitchFamily="2" charset="2"/>
              <a:buNone/>
            </a:pPr>
            <a:r>
              <a:rPr lang="zh-CN" altLang="en-US" sz="2400">
                <a:latin typeface="微软雅黑" panose="020B0503020204020204" pitchFamily="34" charset="-122"/>
                <a:ea typeface="微软雅黑" panose="020B0503020204020204" pitchFamily="34" charset="-122"/>
              </a:rPr>
              <a:t>          ∑总分类账末余</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明细账和日记账末余</a:t>
            </a:r>
          </a:p>
          <a:p>
            <a:pPr algn="just" eaLnBrk="1" hangingPunct="1">
              <a:lnSpc>
                <a:spcPct val="90000"/>
              </a:lnSpc>
              <a:buFont typeface="Monotype Sorts" pitchFamily="2" charset="2"/>
              <a:buNone/>
            </a:pPr>
            <a:r>
              <a:rPr lang="zh-CN" altLang="en-US" sz="2400">
                <a:latin typeface="微软雅黑" panose="020B0503020204020204" pitchFamily="34" charset="-122"/>
                <a:ea typeface="微软雅黑" panose="020B0503020204020204" pitchFamily="34" charset="-122"/>
              </a:rPr>
              <a:t>         （总分类账户与明细分类账户对照表）</a:t>
            </a:r>
          </a:p>
          <a:p>
            <a:pPr algn="just" eaLnBrk="1" hangingPunct="1">
              <a:lnSpc>
                <a:spcPct val="90000"/>
              </a:lnSpc>
              <a:buFont typeface="Monotype Sorts" pitchFamily="2" charset="2"/>
              <a:buNone/>
            </a:pPr>
            <a:r>
              <a:rPr lang="zh-CN" altLang="en-US" sz="2400">
                <a:latin typeface="微软雅黑" panose="020B0503020204020204" pitchFamily="34" charset="-122"/>
                <a:ea typeface="微软雅黑" panose="020B0503020204020204" pitchFamily="34" charset="-122"/>
              </a:rPr>
              <a:t>          会计部门账</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财产保管或使用部门账</a:t>
            </a:r>
          </a:p>
          <a:p>
            <a:pPr algn="just" eaLnBrk="1" hangingPunct="1">
              <a:lnSpc>
                <a:spcPct val="90000"/>
              </a:lnSpc>
              <a:buFont typeface="Monotype Sorts" pitchFamily="2" charset="2"/>
              <a:buNone/>
            </a:pPr>
            <a:r>
              <a:rPr lang="zh-CN" altLang="en-US" sz="2400">
                <a:latin typeface="微软雅黑" panose="020B0503020204020204" pitchFamily="34" charset="-122"/>
                <a:ea typeface="微软雅黑" panose="020B0503020204020204" pitchFamily="34" charset="-122"/>
              </a:rPr>
              <a:t>         （明细账与财产保管或使用部门账卡核对）</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958DC952-9F2E-B0C0-2DE3-74EDCB9175BB}"/>
              </a:ext>
            </a:extLst>
          </p:cNvPr>
          <p:cNvSpPr>
            <a:spLocks noGrp="1" noChangeArrowheads="1"/>
          </p:cNvSpPr>
          <p:nvPr>
            <p:ph type="title"/>
          </p:nvPr>
        </p:nvSpPr>
        <p:spPr>
          <a:xfrm>
            <a:off x="2743201" y="995363"/>
            <a:ext cx="6588125" cy="1281112"/>
          </a:xfrm>
        </p:spPr>
        <p:txBody>
          <a:bodyPr/>
          <a:lstStyle/>
          <a:p>
            <a:pPr algn="just" eaLnBrk="1" hangingPunct="1"/>
            <a:r>
              <a:rPr lang="zh-CN" altLang="en-US" sz="3200">
                <a:latin typeface="微软雅黑" panose="020B0503020204020204" pitchFamily="34" charset="-122"/>
                <a:ea typeface="微软雅黑" panose="020B0503020204020204" pitchFamily="34" charset="-122"/>
              </a:rPr>
              <a:t>账实核对（财产清查）</a:t>
            </a:r>
          </a:p>
        </p:txBody>
      </p:sp>
      <p:sp>
        <p:nvSpPr>
          <p:cNvPr id="143363" name="Rectangle 3">
            <a:extLst>
              <a:ext uri="{FF2B5EF4-FFF2-40B4-BE49-F238E27FC236}">
                <a16:creationId xmlns:a16="http://schemas.microsoft.com/office/drawing/2014/main" id="{6640414D-7AE5-9780-1F09-7942689D0FAE}"/>
              </a:ext>
            </a:extLst>
          </p:cNvPr>
          <p:cNvSpPr>
            <a:spLocks noGrp="1" noChangeArrowheads="1"/>
          </p:cNvSpPr>
          <p:nvPr>
            <p:ph idx="1"/>
          </p:nvPr>
        </p:nvSpPr>
        <p:spPr>
          <a:xfrm>
            <a:off x="2743200" y="2044700"/>
            <a:ext cx="7385050" cy="4114800"/>
          </a:xfrm>
        </p:spPr>
        <p:txBody>
          <a:bodyPr/>
          <a:lstStyle/>
          <a:p>
            <a:pPr algn="just" eaLnBrk="1" hangingPunct="1">
              <a:buFont typeface="Monotype Sorts" pitchFamily="2" charset="2"/>
              <a:buNone/>
            </a:pPr>
            <a:r>
              <a:rPr lang="zh-CN" altLang="en-US" sz="2400">
                <a:latin typeface="微软雅黑" panose="020B0503020204020204" pitchFamily="34" charset="-122"/>
                <a:ea typeface="微软雅黑" panose="020B0503020204020204" pitchFamily="34" charset="-122"/>
              </a:rPr>
              <a:t>内容：各种账簿         有关实物</a:t>
            </a:r>
          </a:p>
          <a:p>
            <a:pPr algn="just" eaLnBrk="1" hangingPunct="1">
              <a:lnSpc>
                <a:spcPct val="150000"/>
              </a:lnSpc>
              <a:buFont typeface="Monotype Sorts" pitchFamily="2" charset="2"/>
              <a:buNone/>
            </a:pPr>
            <a:r>
              <a:rPr lang="zh-CN" altLang="en-US" sz="2400">
                <a:latin typeface="微软雅黑" panose="020B0503020204020204" pitchFamily="34" charset="-122"/>
                <a:ea typeface="微软雅黑" panose="020B0503020204020204" pitchFamily="34" charset="-122"/>
              </a:rPr>
              <a:t>做法：货币资金的清查</a:t>
            </a:r>
          </a:p>
          <a:p>
            <a:pPr algn="just" eaLnBrk="1" hangingPunct="1">
              <a:lnSpc>
                <a:spcPct val="120000"/>
              </a:lnSpc>
              <a:buFont typeface="Monotype Sorts" pitchFamily="2" charset="2"/>
              <a:buNone/>
            </a:pPr>
            <a:r>
              <a:rPr lang="zh-CN" altLang="en-US" sz="2400">
                <a:latin typeface="微软雅黑" panose="020B0503020204020204" pitchFamily="34" charset="-122"/>
                <a:ea typeface="微软雅黑" panose="020B0503020204020204" pitchFamily="34" charset="-122"/>
              </a:rPr>
              <a:t>          财产物资的清查</a:t>
            </a:r>
          </a:p>
          <a:p>
            <a:pPr algn="just" eaLnBrk="1" hangingPunct="1">
              <a:lnSpc>
                <a:spcPct val="130000"/>
              </a:lnSpc>
              <a:buFont typeface="Monotype Sorts" pitchFamily="2" charset="2"/>
              <a:buNone/>
            </a:pPr>
            <a:r>
              <a:rPr lang="zh-CN" altLang="en-US" sz="2400">
                <a:latin typeface="微软雅黑" panose="020B0503020204020204" pitchFamily="34" charset="-122"/>
                <a:ea typeface="微软雅黑" panose="020B0503020204020204" pitchFamily="34" charset="-122"/>
              </a:rPr>
              <a:t>          往来款项的清查</a:t>
            </a:r>
          </a:p>
        </p:txBody>
      </p:sp>
      <p:sp>
        <p:nvSpPr>
          <p:cNvPr id="143364" name="AutoShape 4">
            <a:extLst>
              <a:ext uri="{FF2B5EF4-FFF2-40B4-BE49-F238E27FC236}">
                <a16:creationId xmlns:a16="http://schemas.microsoft.com/office/drawing/2014/main" id="{51F0CF35-B4B2-CA4D-34C7-2A2CB774AF68}"/>
              </a:ext>
            </a:extLst>
          </p:cNvPr>
          <p:cNvSpPr>
            <a:spLocks noChangeArrowheads="1"/>
          </p:cNvSpPr>
          <p:nvPr/>
        </p:nvSpPr>
        <p:spPr bwMode="auto">
          <a:xfrm flipV="1">
            <a:off x="5016501" y="2217739"/>
            <a:ext cx="720725" cy="117475"/>
          </a:xfrm>
          <a:prstGeom prst="leftRightArrow">
            <a:avLst>
              <a:gd name="adj1" fmla="val 50000"/>
              <a:gd name="adj2" fmla="val 300906"/>
            </a:avLst>
          </a:prstGeom>
          <a:solidFill>
            <a:schemeClr val="accent1"/>
          </a:solidFill>
          <a:ln w="9525">
            <a:solidFill>
              <a:schemeClr val="accent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zh-CN" altLang="en-US">
              <a:solidFill>
                <a:schemeClr val="tx1"/>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4E1627AD-CA4F-91D4-CC02-078417AFAF0A}"/>
              </a:ext>
            </a:extLst>
          </p:cNvPr>
          <p:cNvSpPr>
            <a:spLocks noGrp="1" noChangeArrowheads="1"/>
          </p:cNvSpPr>
          <p:nvPr>
            <p:ph type="title"/>
          </p:nvPr>
        </p:nvSpPr>
        <p:spPr>
          <a:xfrm>
            <a:off x="2495550" y="765175"/>
            <a:ext cx="7772400" cy="1143000"/>
          </a:xfrm>
        </p:spPr>
        <p:txBody>
          <a:bodyPr/>
          <a:lstStyle/>
          <a:p>
            <a:pPr algn="just" eaLnBrk="1" hangingPunct="1"/>
            <a:r>
              <a:rPr lang="zh-CN" altLang="en-US" sz="3200">
                <a:latin typeface="微软雅黑" panose="020B0503020204020204" pitchFamily="34" charset="-122"/>
                <a:ea typeface="微软雅黑" panose="020B0503020204020204" pitchFamily="34" charset="-122"/>
              </a:rPr>
              <a:t>二、结账</a:t>
            </a:r>
          </a:p>
        </p:txBody>
      </p:sp>
      <p:sp>
        <p:nvSpPr>
          <p:cNvPr id="377859" name="Rectangle 3">
            <a:extLst>
              <a:ext uri="{FF2B5EF4-FFF2-40B4-BE49-F238E27FC236}">
                <a16:creationId xmlns:a16="http://schemas.microsoft.com/office/drawing/2014/main" id="{6EE97388-F5F4-DF28-A6B8-AF02FBAD7120}"/>
              </a:ext>
            </a:extLst>
          </p:cNvPr>
          <p:cNvSpPr>
            <a:spLocks noGrp="1" noChangeArrowheads="1"/>
          </p:cNvSpPr>
          <p:nvPr>
            <p:ph idx="1"/>
          </p:nvPr>
        </p:nvSpPr>
        <p:spPr>
          <a:xfrm>
            <a:off x="2419350" y="1700213"/>
            <a:ext cx="6413500" cy="4114800"/>
          </a:xfrm>
        </p:spPr>
        <p:txBody>
          <a:bodyPr rtlCol="0">
            <a:normAutofit/>
          </a:bodyPr>
          <a:lstStyle/>
          <a:p>
            <a:pPr algn="just">
              <a:lnSpc>
                <a:spcPct val="160000"/>
              </a:lnSpc>
              <a:buNone/>
              <a:defRPr/>
            </a:pPr>
            <a:r>
              <a:rPr lang="zh-CN" altLang="en-US" dirty="0">
                <a:latin typeface="微软雅黑" panose="020B0503020204020204" pitchFamily="34" charset="-122"/>
                <a:ea typeface="微软雅黑" panose="020B0503020204020204" pitchFamily="34" charset="-122"/>
              </a:rPr>
              <a:t>（一）结账的内容</a:t>
            </a:r>
          </a:p>
          <a:p>
            <a:pPr algn="just">
              <a:lnSpc>
                <a:spcPct val="150000"/>
              </a:lnSpc>
              <a:buFont typeface="Wingdings 3" charset="2"/>
              <a:buChar char=""/>
              <a:defRPr/>
            </a:pPr>
            <a:r>
              <a:rPr lang="zh-CN" altLang="en-US" sz="2400" dirty="0">
                <a:latin typeface="微软雅黑" panose="020B0503020204020204" pitchFamily="34" charset="-122"/>
                <a:ea typeface="微软雅黑" panose="020B0503020204020204" pitchFamily="34" charset="-122"/>
              </a:rPr>
              <a:t>结转收入、费用类账户</a:t>
            </a:r>
          </a:p>
          <a:p>
            <a:pPr algn="just">
              <a:lnSpc>
                <a:spcPct val="70000"/>
              </a:lnSpc>
              <a:buNone/>
              <a:defRPr/>
            </a:pP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algn="just">
              <a:lnSpc>
                <a:spcPct val="130000"/>
              </a:lnSpc>
              <a:buFont typeface="Wingdings 3" charset="2"/>
              <a:buChar char=""/>
              <a:defRPr/>
            </a:pPr>
            <a:r>
              <a:rPr lang="zh-CN" altLang="en-US" sz="2400" dirty="0">
                <a:latin typeface="微软雅黑" panose="020B0503020204020204" pitchFamily="34" charset="-122"/>
                <a:ea typeface="微软雅黑" panose="020B0503020204020204" pitchFamily="34" charset="-122"/>
              </a:rPr>
              <a:t>结算资产、负债和所有者权益类账户</a:t>
            </a:r>
          </a:p>
          <a:p>
            <a:pPr algn="just">
              <a:buNone/>
              <a:defRPr/>
            </a:pPr>
            <a:endParaRPr lang="en-US" altLang="zh-CN" sz="1100" dirty="0">
              <a:latin typeface="+mn-ea"/>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717E87F5-518F-133E-3C9D-3FF61A0C7C5D}"/>
              </a:ext>
            </a:extLst>
          </p:cNvPr>
          <p:cNvSpPr>
            <a:spLocks noGrp="1" noChangeArrowheads="1"/>
          </p:cNvSpPr>
          <p:nvPr>
            <p:ph type="title"/>
          </p:nvPr>
        </p:nvSpPr>
        <p:spPr>
          <a:xfrm>
            <a:off x="2266950" y="765175"/>
            <a:ext cx="7772400" cy="1143000"/>
          </a:xfrm>
        </p:spPr>
        <p:txBody>
          <a:bodyPr/>
          <a:lstStyle/>
          <a:p>
            <a:pPr algn="just" eaLnBrk="1" hangingPunct="1"/>
            <a:r>
              <a:rPr lang="zh-CN" altLang="en-US" sz="3200">
                <a:latin typeface="微软雅黑" panose="020B0503020204020204" pitchFamily="34" charset="-122"/>
                <a:ea typeface="微软雅黑" panose="020B0503020204020204" pitchFamily="34" charset="-122"/>
              </a:rPr>
              <a:t>（二）结账的主要程序</a:t>
            </a:r>
          </a:p>
        </p:txBody>
      </p:sp>
      <p:sp>
        <p:nvSpPr>
          <p:cNvPr id="425987" name="Rectangle 3">
            <a:extLst>
              <a:ext uri="{FF2B5EF4-FFF2-40B4-BE49-F238E27FC236}">
                <a16:creationId xmlns:a16="http://schemas.microsoft.com/office/drawing/2014/main" id="{357F4279-0E64-F90D-59F3-6FA7D6EDADA4}"/>
              </a:ext>
            </a:extLst>
          </p:cNvPr>
          <p:cNvSpPr>
            <a:spLocks noGrp="1" noChangeArrowheads="1"/>
          </p:cNvSpPr>
          <p:nvPr>
            <p:ph idx="1"/>
          </p:nvPr>
        </p:nvSpPr>
        <p:spPr>
          <a:xfrm>
            <a:off x="2495550" y="1692275"/>
            <a:ext cx="7315200" cy="4114800"/>
          </a:xfrm>
        </p:spPr>
        <p:txBody>
          <a:bodyPr rtlCol="0">
            <a:normAutofit/>
          </a:bodyPr>
          <a:lstStyle/>
          <a:p>
            <a:pPr algn="just">
              <a:lnSpc>
                <a:spcPct val="150000"/>
              </a:lnSpc>
              <a:buFont typeface="Wingdings 3" charset="2"/>
              <a:buChar char=""/>
              <a:defRPr/>
            </a:pPr>
            <a:r>
              <a:rPr lang="zh-CN" altLang="en-US" sz="2400" dirty="0">
                <a:latin typeface="微软雅黑" panose="020B0503020204020204" pitchFamily="34" charset="-122"/>
                <a:ea typeface="微软雅黑" panose="020B0503020204020204" pitchFamily="34" charset="-122"/>
              </a:rPr>
              <a:t>检查本期内的经济业务是否全部登记入账</a:t>
            </a:r>
          </a:p>
          <a:p>
            <a:pPr algn="just">
              <a:lnSpc>
                <a:spcPct val="150000"/>
              </a:lnSpc>
              <a:buFont typeface="Wingdings 3" charset="2"/>
              <a:buChar char=""/>
              <a:defRPr/>
            </a:pPr>
            <a:r>
              <a:rPr lang="zh-CN" altLang="en-US" sz="2400" dirty="0">
                <a:latin typeface="微软雅黑" panose="020B0503020204020204" pitchFamily="34" charset="-122"/>
                <a:ea typeface="微软雅黑" panose="020B0503020204020204" pitchFamily="34" charset="-122"/>
              </a:rPr>
              <a:t>进行期末账项的调整</a:t>
            </a:r>
          </a:p>
          <a:p>
            <a:pPr algn="just">
              <a:lnSpc>
                <a:spcPct val="150000"/>
              </a:lnSpc>
              <a:buFont typeface="Wingdings 3" charset="2"/>
              <a:buChar char=""/>
              <a:defRPr/>
            </a:pPr>
            <a:r>
              <a:rPr lang="zh-CN" altLang="en-US" sz="2400" dirty="0">
                <a:latin typeface="微软雅黑" panose="020B0503020204020204" pitchFamily="34" charset="-122"/>
                <a:ea typeface="微软雅黑" panose="020B0503020204020204" pitchFamily="34" charset="-122"/>
              </a:rPr>
              <a:t>结转收入、费用类账户</a:t>
            </a:r>
          </a:p>
          <a:p>
            <a:pPr algn="just">
              <a:lnSpc>
                <a:spcPct val="150000"/>
              </a:lnSpc>
              <a:buFont typeface="Wingdings 3" charset="2"/>
              <a:buChar char=""/>
              <a:defRPr/>
            </a:pPr>
            <a:r>
              <a:rPr lang="zh-CN" altLang="en-US" sz="2400" dirty="0">
                <a:latin typeface="微软雅黑" panose="020B0503020204020204" pitchFamily="34" charset="-122"/>
                <a:ea typeface="微软雅黑" panose="020B0503020204020204" pitchFamily="34" charset="-122"/>
              </a:rPr>
              <a:t>结算资产、负债和所有者权益类账户</a:t>
            </a:r>
          </a:p>
          <a:p>
            <a:pPr algn="just">
              <a:buFont typeface="Wingdings 3" charset="2"/>
              <a:buChar char=""/>
              <a:defRPr/>
            </a:pPr>
            <a:endParaRPr lang="zh-CN" altLang="en-US" sz="2400" dirty="0">
              <a:latin typeface="+mn-ea"/>
            </a:endParaRPr>
          </a:p>
          <a:p>
            <a:pPr algn="just">
              <a:buFont typeface="Wingdings 3" charset="2"/>
              <a:buChar char=""/>
              <a:defRPr/>
            </a:pPr>
            <a:endParaRPr lang="zh-CN" altLang="en-US" sz="2400" dirty="0">
              <a:latin typeface="+mn-ea"/>
            </a:endParaRPr>
          </a:p>
          <a:p>
            <a:pPr algn="just">
              <a:buNone/>
              <a:defRPr/>
            </a:pPr>
            <a:endParaRPr lang="en-US" altLang="zh-CN" sz="1100" dirty="0">
              <a:latin typeface="+mn-ea"/>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3BBC3C80-9EB5-55E1-841B-60DD3B54858A}"/>
              </a:ext>
            </a:extLst>
          </p:cNvPr>
          <p:cNvSpPr>
            <a:spLocks noGrp="1" noChangeArrowheads="1"/>
          </p:cNvSpPr>
          <p:nvPr>
            <p:ph type="title"/>
          </p:nvPr>
        </p:nvSpPr>
        <p:spPr>
          <a:xfrm>
            <a:off x="2495551" y="765176"/>
            <a:ext cx="6589713" cy="1281113"/>
          </a:xfrm>
        </p:spPr>
        <p:txBody>
          <a:bodyPr/>
          <a:lstStyle/>
          <a:p>
            <a:pPr algn="just" eaLnBrk="1" hangingPunct="1"/>
            <a:r>
              <a:rPr lang="zh-CN" altLang="en-US" sz="3200">
                <a:latin typeface="微软雅黑" panose="020B0503020204020204" pitchFamily="34" charset="-122"/>
                <a:ea typeface="微软雅黑" panose="020B0503020204020204" pitchFamily="34" charset="-122"/>
              </a:rPr>
              <a:t>（三）结账的方法</a:t>
            </a:r>
          </a:p>
        </p:txBody>
      </p:sp>
      <p:sp>
        <p:nvSpPr>
          <p:cNvPr id="146435" name="Rectangle 3">
            <a:extLst>
              <a:ext uri="{FF2B5EF4-FFF2-40B4-BE49-F238E27FC236}">
                <a16:creationId xmlns:a16="http://schemas.microsoft.com/office/drawing/2014/main" id="{9CD37094-B8F6-440E-8A50-D5F12356B813}"/>
              </a:ext>
            </a:extLst>
          </p:cNvPr>
          <p:cNvSpPr>
            <a:spLocks noGrp="1" noChangeArrowheads="1"/>
          </p:cNvSpPr>
          <p:nvPr>
            <p:ph idx="1"/>
          </p:nvPr>
        </p:nvSpPr>
        <p:spPr>
          <a:xfrm>
            <a:off x="2782888" y="1916113"/>
            <a:ext cx="3962400" cy="4114800"/>
          </a:xfrm>
        </p:spPr>
        <p:txBody>
          <a:bodyPr/>
          <a:lstStyle/>
          <a:p>
            <a:pPr algn="just" eaLnBrk="1" hangingPunct="1">
              <a:lnSpc>
                <a:spcPct val="150000"/>
              </a:lnSpc>
              <a:buFont typeface="Monotype Sorts" pitchFamily="2" charset="2"/>
              <a:buNone/>
            </a:pPr>
            <a:r>
              <a:rPr lang="zh-CN" altLang="en-US" sz="2400">
                <a:latin typeface="微软雅黑" panose="020B0503020204020204" pitchFamily="34" charset="-122"/>
                <a:ea typeface="微软雅黑" panose="020B0503020204020204" pitchFamily="34" charset="-122"/>
              </a:rPr>
              <a:t>采用划线结账法</a:t>
            </a:r>
          </a:p>
          <a:p>
            <a:pPr algn="just" eaLnBrk="1" hangingPunct="1">
              <a:lnSpc>
                <a:spcPct val="150000"/>
              </a:lnSpc>
            </a:pPr>
            <a:r>
              <a:rPr lang="zh-CN" altLang="en-US" sz="2400">
                <a:latin typeface="微软雅黑" panose="020B0503020204020204" pitchFamily="34" charset="-122"/>
                <a:ea typeface="微软雅黑" panose="020B0503020204020204" pitchFamily="34" charset="-122"/>
              </a:rPr>
              <a:t> 月结</a:t>
            </a:r>
          </a:p>
          <a:p>
            <a:pPr algn="just" eaLnBrk="1" hangingPunct="1">
              <a:lnSpc>
                <a:spcPct val="150000"/>
              </a:lnSpc>
            </a:pPr>
            <a:r>
              <a:rPr lang="zh-CN" altLang="en-US" sz="2400">
                <a:latin typeface="微软雅黑" panose="020B0503020204020204" pitchFamily="34" charset="-122"/>
                <a:ea typeface="微软雅黑" panose="020B0503020204020204" pitchFamily="34" charset="-122"/>
              </a:rPr>
              <a:t> 季结</a:t>
            </a:r>
          </a:p>
          <a:p>
            <a:pPr algn="just" eaLnBrk="1" hangingPunct="1">
              <a:lnSpc>
                <a:spcPct val="150000"/>
              </a:lnSpc>
            </a:pPr>
            <a:r>
              <a:rPr lang="zh-CN" altLang="en-US" sz="2400">
                <a:latin typeface="微软雅黑" panose="020B0503020204020204" pitchFamily="34" charset="-122"/>
                <a:ea typeface="微软雅黑" panose="020B0503020204020204" pitchFamily="34" charset="-122"/>
              </a:rPr>
              <a:t> 年结</a:t>
            </a:r>
            <a:endParaRPr lang="zh-CN" altLang="en-US" sz="1100">
              <a:latin typeface="微软雅黑" panose="020B0503020204020204" pitchFamily="34" charset="-122"/>
              <a:ea typeface="微软雅黑" panose="020B0503020204020204" pitchFamily="34"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3EBC6A28-E8F6-AD93-C562-09B1AD17958E}"/>
              </a:ext>
            </a:extLst>
          </p:cNvPr>
          <p:cNvSpPr>
            <a:spLocks noGrp="1" noChangeArrowheads="1"/>
          </p:cNvSpPr>
          <p:nvPr>
            <p:ph type="title"/>
          </p:nvPr>
        </p:nvSpPr>
        <p:spPr>
          <a:xfrm>
            <a:off x="2495551" y="765176"/>
            <a:ext cx="6589713" cy="1281113"/>
          </a:xfrm>
        </p:spPr>
        <p:txBody>
          <a:bodyPr/>
          <a:lstStyle/>
          <a:p>
            <a:pPr algn="just" eaLnBrk="1" hangingPunct="1"/>
            <a:r>
              <a:rPr lang="zh-CN" altLang="en-US" sz="3200">
                <a:latin typeface="微软雅黑" panose="020B0503020204020204" pitchFamily="34" charset="-122"/>
                <a:ea typeface="微软雅黑" panose="020B0503020204020204" pitchFamily="34" charset="-122"/>
              </a:rPr>
              <a:t>（三）结账的方法</a:t>
            </a:r>
          </a:p>
        </p:txBody>
      </p:sp>
      <p:sp>
        <p:nvSpPr>
          <p:cNvPr id="147459" name="Rectangle 3">
            <a:extLst>
              <a:ext uri="{FF2B5EF4-FFF2-40B4-BE49-F238E27FC236}">
                <a16:creationId xmlns:a16="http://schemas.microsoft.com/office/drawing/2014/main" id="{1A563BAA-7F69-4972-081C-CCE10BE6592A}"/>
              </a:ext>
            </a:extLst>
          </p:cNvPr>
          <p:cNvSpPr>
            <a:spLocks noGrp="1" noChangeArrowheads="1"/>
          </p:cNvSpPr>
          <p:nvPr>
            <p:ph idx="1"/>
          </p:nvPr>
        </p:nvSpPr>
        <p:spPr>
          <a:xfrm>
            <a:off x="2782888" y="1916113"/>
            <a:ext cx="3962400" cy="4114800"/>
          </a:xfrm>
        </p:spPr>
        <p:txBody>
          <a:bodyPr/>
          <a:lstStyle/>
          <a:p>
            <a:pPr algn="just" eaLnBrk="1" hangingPunct="1">
              <a:lnSpc>
                <a:spcPct val="150000"/>
              </a:lnSpc>
              <a:buFont typeface="Monotype Sorts" pitchFamily="2" charset="2"/>
              <a:buNone/>
            </a:pPr>
            <a:r>
              <a:rPr lang="zh-CN" altLang="en-US" sz="2400">
                <a:latin typeface="微软雅黑" panose="020B0503020204020204" pitchFamily="34" charset="-122"/>
                <a:ea typeface="微软雅黑" panose="020B0503020204020204" pitchFamily="34" charset="-122"/>
              </a:rPr>
              <a:t>采用划线结账法</a:t>
            </a:r>
          </a:p>
          <a:p>
            <a:pPr algn="just" eaLnBrk="1" hangingPunct="1">
              <a:lnSpc>
                <a:spcPct val="150000"/>
              </a:lnSpc>
            </a:pPr>
            <a:r>
              <a:rPr lang="zh-CN" altLang="en-US" sz="2400">
                <a:latin typeface="微软雅黑" panose="020B0503020204020204" pitchFamily="34" charset="-122"/>
                <a:ea typeface="微软雅黑" panose="020B0503020204020204" pitchFamily="34" charset="-122"/>
              </a:rPr>
              <a:t> 月结</a:t>
            </a:r>
          </a:p>
          <a:p>
            <a:pPr algn="just" eaLnBrk="1" hangingPunct="1">
              <a:lnSpc>
                <a:spcPct val="150000"/>
              </a:lnSpc>
            </a:pPr>
            <a:r>
              <a:rPr lang="zh-CN" altLang="en-US" sz="2400">
                <a:latin typeface="微软雅黑" panose="020B0503020204020204" pitchFamily="34" charset="-122"/>
                <a:ea typeface="微软雅黑" panose="020B0503020204020204" pitchFamily="34" charset="-122"/>
              </a:rPr>
              <a:t> 季结</a:t>
            </a:r>
          </a:p>
          <a:p>
            <a:pPr algn="just" eaLnBrk="1" hangingPunct="1">
              <a:lnSpc>
                <a:spcPct val="150000"/>
              </a:lnSpc>
            </a:pPr>
            <a:r>
              <a:rPr lang="zh-CN" altLang="en-US" sz="2400">
                <a:latin typeface="微软雅黑" panose="020B0503020204020204" pitchFamily="34" charset="-122"/>
                <a:ea typeface="微软雅黑" panose="020B0503020204020204" pitchFamily="34" charset="-122"/>
              </a:rPr>
              <a:t> 年结</a:t>
            </a:r>
            <a:endParaRPr lang="zh-CN" altLang="en-US" sz="1100">
              <a:latin typeface="微软雅黑" panose="020B0503020204020204" pitchFamily="34" charset="-122"/>
              <a:ea typeface="微软雅黑" panose="020B0503020204020204" pitchFamily="34" charset="-122"/>
            </a:endParaRPr>
          </a:p>
        </p:txBody>
      </p:sp>
      <p:pic>
        <p:nvPicPr>
          <p:cNvPr id="147460" name="图片 1">
            <a:extLst>
              <a:ext uri="{FF2B5EF4-FFF2-40B4-BE49-F238E27FC236}">
                <a16:creationId xmlns:a16="http://schemas.microsoft.com/office/drawing/2014/main" id="{D55E1643-E197-D1AE-48B6-F714802EAF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6964" y="1867106"/>
            <a:ext cx="7458075"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4D2E559A-1E61-18B7-BEB7-790C5DA8EC40}"/>
              </a:ext>
            </a:extLst>
          </p:cNvPr>
          <p:cNvSpPr>
            <a:spLocks noGrp="1" noChangeArrowheads="1"/>
          </p:cNvSpPr>
          <p:nvPr>
            <p:ph type="title"/>
          </p:nvPr>
        </p:nvSpPr>
        <p:spPr>
          <a:xfrm>
            <a:off x="2495551" y="765176"/>
            <a:ext cx="6589713" cy="1281113"/>
          </a:xfrm>
        </p:spPr>
        <p:txBody>
          <a:bodyPr/>
          <a:lstStyle/>
          <a:p>
            <a:pPr algn="just" eaLnBrk="1" hangingPunct="1"/>
            <a:r>
              <a:rPr lang="zh-CN" altLang="en-US" sz="3200">
                <a:latin typeface="微软雅黑" panose="020B0503020204020204" pitchFamily="34" charset="-122"/>
                <a:ea typeface="微软雅黑" panose="020B0503020204020204" pitchFamily="34" charset="-122"/>
              </a:rPr>
              <a:t>（三）结账的方法</a:t>
            </a:r>
          </a:p>
        </p:txBody>
      </p:sp>
      <p:sp>
        <p:nvSpPr>
          <p:cNvPr id="148483" name="Rectangle 3">
            <a:extLst>
              <a:ext uri="{FF2B5EF4-FFF2-40B4-BE49-F238E27FC236}">
                <a16:creationId xmlns:a16="http://schemas.microsoft.com/office/drawing/2014/main" id="{858381FC-131C-D594-A9CC-DDD11BCE5CF1}"/>
              </a:ext>
            </a:extLst>
          </p:cNvPr>
          <p:cNvSpPr>
            <a:spLocks noGrp="1" noChangeArrowheads="1"/>
          </p:cNvSpPr>
          <p:nvPr>
            <p:ph idx="1"/>
          </p:nvPr>
        </p:nvSpPr>
        <p:spPr>
          <a:xfrm>
            <a:off x="2782888" y="1916113"/>
            <a:ext cx="3962400" cy="4114800"/>
          </a:xfrm>
        </p:spPr>
        <p:txBody>
          <a:bodyPr/>
          <a:lstStyle/>
          <a:p>
            <a:pPr algn="just" eaLnBrk="1" hangingPunct="1">
              <a:lnSpc>
                <a:spcPct val="150000"/>
              </a:lnSpc>
              <a:buFont typeface="Monotype Sorts" pitchFamily="2" charset="2"/>
              <a:buNone/>
            </a:pPr>
            <a:r>
              <a:rPr lang="zh-CN" altLang="en-US" sz="2400">
                <a:latin typeface="微软雅黑" panose="020B0503020204020204" pitchFamily="34" charset="-122"/>
                <a:ea typeface="微软雅黑" panose="020B0503020204020204" pitchFamily="34" charset="-122"/>
              </a:rPr>
              <a:t>采用划线结账法</a:t>
            </a:r>
          </a:p>
          <a:p>
            <a:pPr algn="just" eaLnBrk="1" hangingPunct="1">
              <a:lnSpc>
                <a:spcPct val="150000"/>
              </a:lnSpc>
            </a:pPr>
            <a:r>
              <a:rPr lang="zh-CN" altLang="en-US" sz="2400">
                <a:latin typeface="微软雅黑" panose="020B0503020204020204" pitchFamily="34" charset="-122"/>
                <a:ea typeface="微软雅黑" panose="020B0503020204020204" pitchFamily="34" charset="-122"/>
              </a:rPr>
              <a:t> 月结</a:t>
            </a:r>
          </a:p>
          <a:p>
            <a:pPr algn="just" eaLnBrk="1" hangingPunct="1">
              <a:lnSpc>
                <a:spcPct val="150000"/>
              </a:lnSpc>
            </a:pPr>
            <a:r>
              <a:rPr lang="zh-CN" altLang="en-US" sz="2400">
                <a:latin typeface="微软雅黑" panose="020B0503020204020204" pitchFamily="34" charset="-122"/>
                <a:ea typeface="微软雅黑" panose="020B0503020204020204" pitchFamily="34" charset="-122"/>
              </a:rPr>
              <a:t> 季结</a:t>
            </a:r>
          </a:p>
          <a:p>
            <a:pPr algn="just" eaLnBrk="1" hangingPunct="1">
              <a:lnSpc>
                <a:spcPct val="150000"/>
              </a:lnSpc>
            </a:pPr>
            <a:r>
              <a:rPr lang="zh-CN" altLang="en-US" sz="2400">
                <a:latin typeface="微软雅黑" panose="020B0503020204020204" pitchFamily="34" charset="-122"/>
                <a:ea typeface="微软雅黑" panose="020B0503020204020204" pitchFamily="34" charset="-122"/>
              </a:rPr>
              <a:t> 年结</a:t>
            </a:r>
            <a:endParaRPr lang="zh-CN" altLang="en-US" sz="1100">
              <a:latin typeface="微软雅黑" panose="020B0503020204020204" pitchFamily="34" charset="-122"/>
              <a:ea typeface="微软雅黑" panose="020B0503020204020204" pitchFamily="34" charset="-122"/>
            </a:endParaRPr>
          </a:p>
        </p:txBody>
      </p:sp>
      <p:pic>
        <p:nvPicPr>
          <p:cNvPr id="148484" name="图片 1">
            <a:extLst>
              <a:ext uri="{FF2B5EF4-FFF2-40B4-BE49-F238E27FC236}">
                <a16:creationId xmlns:a16="http://schemas.microsoft.com/office/drawing/2014/main" id="{361B1B7F-61C5-F716-93CB-85BFE1E748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6962" y="1747834"/>
            <a:ext cx="7458075"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485" name="图片 2">
            <a:extLst>
              <a:ext uri="{FF2B5EF4-FFF2-40B4-BE49-F238E27FC236}">
                <a16:creationId xmlns:a16="http://schemas.microsoft.com/office/drawing/2014/main" id="{FF42967D-88A9-DBF6-95F3-859CA7D8AB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5050" y="1834398"/>
            <a:ext cx="758190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8E7EE0E9-2D68-348F-C46F-EA8DDD6008DD}"/>
              </a:ext>
            </a:extLst>
          </p:cNvPr>
          <p:cNvSpPr>
            <a:spLocks noGrp="1" noChangeArrowheads="1"/>
          </p:cNvSpPr>
          <p:nvPr>
            <p:ph type="title"/>
          </p:nvPr>
        </p:nvSpPr>
        <p:spPr>
          <a:xfrm>
            <a:off x="2495551" y="765176"/>
            <a:ext cx="6589713" cy="1281113"/>
          </a:xfrm>
        </p:spPr>
        <p:txBody>
          <a:bodyPr/>
          <a:lstStyle/>
          <a:p>
            <a:pPr algn="just" eaLnBrk="1" hangingPunct="1"/>
            <a:r>
              <a:rPr lang="zh-CN" altLang="en-US" sz="3200">
                <a:latin typeface="微软雅黑" panose="020B0503020204020204" pitchFamily="34" charset="-122"/>
                <a:ea typeface="微软雅黑" panose="020B0503020204020204" pitchFamily="34" charset="-122"/>
              </a:rPr>
              <a:t>（三）结账的方法</a:t>
            </a:r>
          </a:p>
        </p:txBody>
      </p:sp>
      <p:sp>
        <p:nvSpPr>
          <p:cNvPr id="149507" name="Rectangle 3">
            <a:extLst>
              <a:ext uri="{FF2B5EF4-FFF2-40B4-BE49-F238E27FC236}">
                <a16:creationId xmlns:a16="http://schemas.microsoft.com/office/drawing/2014/main" id="{5B6CDABD-CFDF-15E9-2F18-BF0CAB4EE8C4}"/>
              </a:ext>
            </a:extLst>
          </p:cNvPr>
          <p:cNvSpPr>
            <a:spLocks noGrp="1" noChangeArrowheads="1"/>
          </p:cNvSpPr>
          <p:nvPr>
            <p:ph idx="1"/>
          </p:nvPr>
        </p:nvSpPr>
        <p:spPr>
          <a:xfrm>
            <a:off x="2782888" y="1916113"/>
            <a:ext cx="3962400" cy="4114800"/>
          </a:xfrm>
        </p:spPr>
        <p:txBody>
          <a:bodyPr/>
          <a:lstStyle/>
          <a:p>
            <a:pPr algn="just" eaLnBrk="1" hangingPunct="1">
              <a:lnSpc>
                <a:spcPct val="150000"/>
              </a:lnSpc>
              <a:buFont typeface="Monotype Sorts" pitchFamily="2" charset="2"/>
              <a:buNone/>
            </a:pPr>
            <a:r>
              <a:rPr lang="zh-CN" altLang="en-US" sz="2400">
                <a:latin typeface="微软雅黑" panose="020B0503020204020204" pitchFamily="34" charset="-122"/>
                <a:ea typeface="微软雅黑" panose="020B0503020204020204" pitchFamily="34" charset="-122"/>
              </a:rPr>
              <a:t>采用划线结账法</a:t>
            </a:r>
          </a:p>
          <a:p>
            <a:pPr algn="just" eaLnBrk="1" hangingPunct="1">
              <a:lnSpc>
                <a:spcPct val="150000"/>
              </a:lnSpc>
            </a:pPr>
            <a:r>
              <a:rPr lang="zh-CN" altLang="en-US" sz="2400">
                <a:latin typeface="微软雅黑" panose="020B0503020204020204" pitchFamily="34" charset="-122"/>
                <a:ea typeface="微软雅黑" panose="020B0503020204020204" pitchFamily="34" charset="-122"/>
              </a:rPr>
              <a:t> 月结</a:t>
            </a:r>
          </a:p>
          <a:p>
            <a:pPr algn="just" eaLnBrk="1" hangingPunct="1">
              <a:lnSpc>
                <a:spcPct val="150000"/>
              </a:lnSpc>
            </a:pPr>
            <a:r>
              <a:rPr lang="zh-CN" altLang="en-US" sz="2400">
                <a:latin typeface="微软雅黑" panose="020B0503020204020204" pitchFamily="34" charset="-122"/>
                <a:ea typeface="微软雅黑" panose="020B0503020204020204" pitchFamily="34" charset="-122"/>
              </a:rPr>
              <a:t> 季结</a:t>
            </a:r>
          </a:p>
          <a:p>
            <a:pPr algn="just" eaLnBrk="1" hangingPunct="1">
              <a:lnSpc>
                <a:spcPct val="150000"/>
              </a:lnSpc>
            </a:pPr>
            <a:r>
              <a:rPr lang="zh-CN" altLang="en-US" sz="2400">
                <a:latin typeface="微软雅黑" panose="020B0503020204020204" pitchFamily="34" charset="-122"/>
                <a:ea typeface="微软雅黑" panose="020B0503020204020204" pitchFamily="34" charset="-122"/>
              </a:rPr>
              <a:t> 年结</a:t>
            </a:r>
            <a:endParaRPr lang="zh-CN" altLang="en-US" sz="1100">
              <a:latin typeface="微软雅黑" panose="020B0503020204020204" pitchFamily="34" charset="-122"/>
              <a:ea typeface="微软雅黑" panose="020B0503020204020204" pitchFamily="34" charset="-122"/>
            </a:endParaRPr>
          </a:p>
        </p:txBody>
      </p:sp>
      <p:pic>
        <p:nvPicPr>
          <p:cNvPr id="149508" name="图片 3">
            <a:extLst>
              <a:ext uri="{FF2B5EF4-FFF2-40B4-BE49-F238E27FC236}">
                <a16:creationId xmlns:a16="http://schemas.microsoft.com/office/drawing/2014/main" id="{7B2A8A71-EF7F-E08B-2A07-40E4EF2B40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1700213"/>
            <a:ext cx="7362825"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026">
            <a:extLst>
              <a:ext uri="{FF2B5EF4-FFF2-40B4-BE49-F238E27FC236}">
                <a16:creationId xmlns:a16="http://schemas.microsoft.com/office/drawing/2014/main" id="{14EFC642-C220-C12E-68BE-5B8BADCBC2C6}"/>
              </a:ext>
            </a:extLst>
          </p:cNvPr>
          <p:cNvSpPr txBox="1">
            <a:spLocks noChangeArrowheads="1"/>
          </p:cNvSpPr>
          <p:nvPr/>
        </p:nvSpPr>
        <p:spPr bwMode="auto">
          <a:xfrm>
            <a:off x="2424113" y="1341439"/>
            <a:ext cx="8001000" cy="214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lnSpc>
                <a:spcPct val="120000"/>
              </a:lnSpc>
              <a:spcBef>
                <a:spcPct val="0"/>
              </a:spcBef>
              <a:buClrTx/>
              <a:buFontTx/>
              <a:buNone/>
            </a:pPr>
            <a:r>
              <a:rPr lang="zh-CN" altLang="en-US" sz="3600">
                <a:solidFill>
                  <a:schemeClr val="tx1"/>
                </a:solidFill>
              </a:rPr>
              <a:t>备查账簿（辅助账簿）</a:t>
            </a:r>
            <a:endParaRPr lang="en-US" altLang="zh-CN" sz="3600">
              <a:solidFill>
                <a:schemeClr val="tx1"/>
              </a:solidFill>
            </a:endParaRPr>
          </a:p>
          <a:p>
            <a:pPr eaLnBrk="1" hangingPunct="1">
              <a:lnSpc>
                <a:spcPct val="120000"/>
              </a:lnSpc>
              <a:spcBef>
                <a:spcPct val="0"/>
              </a:spcBef>
              <a:buClrTx/>
              <a:buFontTx/>
              <a:buNone/>
            </a:pPr>
            <a:endParaRPr lang="zh-CN" altLang="en-US" sz="1000">
              <a:solidFill>
                <a:schemeClr val="tx1"/>
              </a:solidFill>
            </a:endParaRPr>
          </a:p>
          <a:p>
            <a:pPr lvl="2" eaLnBrk="1" hangingPunct="1">
              <a:lnSpc>
                <a:spcPct val="150000"/>
              </a:lnSpc>
              <a:spcBef>
                <a:spcPct val="0"/>
              </a:spcBef>
              <a:buClrTx/>
              <a:buFontTx/>
              <a:buChar char="•"/>
            </a:pPr>
            <a:r>
              <a:rPr lang="zh-CN" altLang="en-US" sz="2800">
                <a:solidFill>
                  <a:schemeClr val="tx1"/>
                </a:solidFill>
              </a:rPr>
              <a:t>   登记特点：补充登记</a:t>
            </a:r>
          </a:p>
          <a:p>
            <a:pPr lvl="2" eaLnBrk="1" hangingPunct="1">
              <a:lnSpc>
                <a:spcPct val="150000"/>
              </a:lnSpc>
              <a:spcBef>
                <a:spcPct val="0"/>
              </a:spcBef>
              <a:buClrTx/>
              <a:buFontTx/>
              <a:buChar char="•"/>
            </a:pPr>
            <a:r>
              <a:rPr lang="zh-CN" altLang="en-US" sz="2800">
                <a:solidFill>
                  <a:schemeClr val="tx1"/>
                </a:solidFill>
              </a:rPr>
              <a:t>   作用：提供参考资料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32AE4675-414C-C985-FD66-791C71B71829}"/>
              </a:ext>
            </a:extLst>
          </p:cNvPr>
          <p:cNvSpPr>
            <a:spLocks noGrp="1" noChangeArrowheads="1"/>
          </p:cNvSpPr>
          <p:nvPr>
            <p:ph type="title"/>
          </p:nvPr>
        </p:nvSpPr>
        <p:spPr>
          <a:xfrm>
            <a:off x="2495551" y="765176"/>
            <a:ext cx="6589713" cy="1281113"/>
          </a:xfrm>
        </p:spPr>
        <p:txBody>
          <a:bodyPr/>
          <a:lstStyle/>
          <a:p>
            <a:pPr algn="just" eaLnBrk="1" hangingPunct="1"/>
            <a:r>
              <a:rPr lang="zh-CN" altLang="en-US" sz="3200">
                <a:latin typeface="微软雅黑" panose="020B0503020204020204" pitchFamily="34" charset="-122"/>
                <a:ea typeface="微软雅黑" panose="020B0503020204020204" pitchFamily="34" charset="-122"/>
              </a:rPr>
              <a:t>（三）结账的方法</a:t>
            </a:r>
          </a:p>
        </p:txBody>
      </p:sp>
      <p:sp>
        <p:nvSpPr>
          <p:cNvPr id="150531" name="Rectangle 3">
            <a:extLst>
              <a:ext uri="{FF2B5EF4-FFF2-40B4-BE49-F238E27FC236}">
                <a16:creationId xmlns:a16="http://schemas.microsoft.com/office/drawing/2014/main" id="{0E09E922-5A96-E03E-9FDF-FFB8D139DC55}"/>
              </a:ext>
            </a:extLst>
          </p:cNvPr>
          <p:cNvSpPr>
            <a:spLocks noGrp="1" noChangeArrowheads="1"/>
          </p:cNvSpPr>
          <p:nvPr>
            <p:ph idx="1"/>
          </p:nvPr>
        </p:nvSpPr>
        <p:spPr>
          <a:xfrm>
            <a:off x="2782888" y="1916113"/>
            <a:ext cx="3962400" cy="4114800"/>
          </a:xfrm>
        </p:spPr>
        <p:txBody>
          <a:bodyPr/>
          <a:lstStyle/>
          <a:p>
            <a:pPr algn="just" eaLnBrk="1" hangingPunct="1">
              <a:lnSpc>
                <a:spcPct val="150000"/>
              </a:lnSpc>
              <a:buFont typeface="Monotype Sorts" pitchFamily="2" charset="2"/>
              <a:buNone/>
            </a:pPr>
            <a:r>
              <a:rPr lang="zh-CN" altLang="en-US" sz="2400">
                <a:latin typeface="微软雅黑" panose="020B0503020204020204" pitchFamily="34" charset="-122"/>
                <a:ea typeface="微软雅黑" panose="020B0503020204020204" pitchFamily="34" charset="-122"/>
              </a:rPr>
              <a:t>采用划线结账法</a:t>
            </a:r>
          </a:p>
          <a:p>
            <a:pPr algn="just" eaLnBrk="1" hangingPunct="1">
              <a:lnSpc>
                <a:spcPct val="150000"/>
              </a:lnSpc>
            </a:pPr>
            <a:r>
              <a:rPr lang="zh-CN" altLang="en-US" sz="2400">
                <a:latin typeface="微软雅黑" panose="020B0503020204020204" pitchFamily="34" charset="-122"/>
                <a:ea typeface="微软雅黑" panose="020B0503020204020204" pitchFamily="34" charset="-122"/>
              </a:rPr>
              <a:t> 月结</a:t>
            </a:r>
          </a:p>
          <a:p>
            <a:pPr algn="just" eaLnBrk="1" hangingPunct="1">
              <a:lnSpc>
                <a:spcPct val="150000"/>
              </a:lnSpc>
            </a:pPr>
            <a:r>
              <a:rPr lang="zh-CN" altLang="en-US" sz="2400">
                <a:latin typeface="微软雅黑" panose="020B0503020204020204" pitchFamily="34" charset="-122"/>
                <a:ea typeface="微软雅黑" panose="020B0503020204020204" pitchFamily="34" charset="-122"/>
              </a:rPr>
              <a:t> 季结</a:t>
            </a:r>
          </a:p>
          <a:p>
            <a:pPr algn="just" eaLnBrk="1" hangingPunct="1">
              <a:lnSpc>
                <a:spcPct val="150000"/>
              </a:lnSpc>
            </a:pPr>
            <a:r>
              <a:rPr lang="zh-CN" altLang="en-US" sz="2400">
                <a:latin typeface="微软雅黑" panose="020B0503020204020204" pitchFamily="34" charset="-122"/>
                <a:ea typeface="微软雅黑" panose="020B0503020204020204" pitchFamily="34" charset="-122"/>
              </a:rPr>
              <a:t> 年结</a:t>
            </a:r>
            <a:endParaRPr lang="zh-CN" altLang="en-US" sz="1100">
              <a:latin typeface="微软雅黑" panose="020B0503020204020204" pitchFamily="34" charset="-122"/>
              <a:ea typeface="微软雅黑" panose="020B0503020204020204" pitchFamily="34" charset="-122"/>
            </a:endParaRPr>
          </a:p>
        </p:txBody>
      </p:sp>
      <p:pic>
        <p:nvPicPr>
          <p:cNvPr id="150532" name="图片 3">
            <a:extLst>
              <a:ext uri="{FF2B5EF4-FFF2-40B4-BE49-F238E27FC236}">
                <a16:creationId xmlns:a16="http://schemas.microsoft.com/office/drawing/2014/main" id="{F4580C87-3A75-D031-791E-36EE055BA9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1700213"/>
            <a:ext cx="7362825"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3" name="图片 4">
            <a:extLst>
              <a:ext uri="{FF2B5EF4-FFF2-40B4-BE49-F238E27FC236}">
                <a16:creationId xmlns:a16="http://schemas.microsoft.com/office/drawing/2014/main" id="{E6461F1B-2ACB-2FE7-3664-D2EBD63E23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41563" y="1763714"/>
            <a:ext cx="7372350"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7D9552EB-AE7C-DADA-E18E-46109882487E}"/>
              </a:ext>
            </a:extLst>
          </p:cNvPr>
          <p:cNvSpPr>
            <a:spLocks noGrp="1" noChangeArrowheads="1"/>
          </p:cNvSpPr>
          <p:nvPr>
            <p:ph type="title"/>
          </p:nvPr>
        </p:nvSpPr>
        <p:spPr>
          <a:xfrm>
            <a:off x="2495551" y="765176"/>
            <a:ext cx="6589713" cy="1281113"/>
          </a:xfrm>
        </p:spPr>
        <p:txBody>
          <a:bodyPr/>
          <a:lstStyle/>
          <a:p>
            <a:pPr algn="just" eaLnBrk="1" hangingPunct="1"/>
            <a:r>
              <a:rPr lang="zh-CN" altLang="en-US" sz="3200">
                <a:latin typeface="微软雅黑" panose="020B0503020204020204" pitchFamily="34" charset="-122"/>
                <a:ea typeface="微软雅黑" panose="020B0503020204020204" pitchFamily="34" charset="-122"/>
              </a:rPr>
              <a:t>（三）结账的方法</a:t>
            </a:r>
          </a:p>
        </p:txBody>
      </p:sp>
      <p:sp>
        <p:nvSpPr>
          <p:cNvPr id="151555" name="Rectangle 3">
            <a:extLst>
              <a:ext uri="{FF2B5EF4-FFF2-40B4-BE49-F238E27FC236}">
                <a16:creationId xmlns:a16="http://schemas.microsoft.com/office/drawing/2014/main" id="{F36E6864-CFEA-20AD-312C-C3CD9FAE5C2B}"/>
              </a:ext>
            </a:extLst>
          </p:cNvPr>
          <p:cNvSpPr>
            <a:spLocks noGrp="1" noChangeArrowheads="1"/>
          </p:cNvSpPr>
          <p:nvPr>
            <p:ph idx="1"/>
          </p:nvPr>
        </p:nvSpPr>
        <p:spPr>
          <a:xfrm>
            <a:off x="2782888" y="1916113"/>
            <a:ext cx="3962400" cy="4114800"/>
          </a:xfrm>
        </p:spPr>
        <p:txBody>
          <a:bodyPr/>
          <a:lstStyle/>
          <a:p>
            <a:pPr algn="just" eaLnBrk="1" hangingPunct="1">
              <a:lnSpc>
                <a:spcPct val="150000"/>
              </a:lnSpc>
              <a:buFont typeface="Monotype Sorts" pitchFamily="2" charset="2"/>
              <a:buNone/>
            </a:pPr>
            <a:r>
              <a:rPr lang="zh-CN" altLang="en-US" sz="2400">
                <a:latin typeface="微软雅黑" panose="020B0503020204020204" pitchFamily="34" charset="-122"/>
                <a:ea typeface="微软雅黑" panose="020B0503020204020204" pitchFamily="34" charset="-122"/>
              </a:rPr>
              <a:t>采用划线结账法</a:t>
            </a:r>
          </a:p>
          <a:p>
            <a:pPr algn="just" eaLnBrk="1" hangingPunct="1">
              <a:lnSpc>
                <a:spcPct val="150000"/>
              </a:lnSpc>
            </a:pPr>
            <a:r>
              <a:rPr lang="zh-CN" altLang="en-US" sz="2400">
                <a:latin typeface="微软雅黑" panose="020B0503020204020204" pitchFamily="34" charset="-122"/>
                <a:ea typeface="微软雅黑" panose="020B0503020204020204" pitchFamily="34" charset="-122"/>
              </a:rPr>
              <a:t> 月结</a:t>
            </a:r>
          </a:p>
          <a:p>
            <a:pPr algn="just" eaLnBrk="1" hangingPunct="1">
              <a:lnSpc>
                <a:spcPct val="150000"/>
              </a:lnSpc>
            </a:pPr>
            <a:r>
              <a:rPr lang="zh-CN" altLang="en-US" sz="2400">
                <a:latin typeface="微软雅黑" panose="020B0503020204020204" pitchFamily="34" charset="-122"/>
                <a:ea typeface="微软雅黑" panose="020B0503020204020204" pitchFamily="34" charset="-122"/>
              </a:rPr>
              <a:t> 季结</a:t>
            </a:r>
          </a:p>
          <a:p>
            <a:pPr algn="just" eaLnBrk="1" hangingPunct="1">
              <a:lnSpc>
                <a:spcPct val="150000"/>
              </a:lnSpc>
            </a:pPr>
            <a:r>
              <a:rPr lang="zh-CN" altLang="en-US" sz="2400">
                <a:latin typeface="微软雅黑" panose="020B0503020204020204" pitchFamily="34" charset="-122"/>
                <a:ea typeface="微软雅黑" panose="020B0503020204020204" pitchFamily="34" charset="-122"/>
              </a:rPr>
              <a:t> 年结</a:t>
            </a:r>
            <a:endParaRPr lang="zh-CN" altLang="en-US" sz="1100">
              <a:latin typeface="微软雅黑" panose="020B0503020204020204" pitchFamily="34" charset="-122"/>
              <a:ea typeface="微软雅黑" panose="020B0503020204020204" pitchFamily="34" charset="-122"/>
            </a:endParaRPr>
          </a:p>
        </p:txBody>
      </p:sp>
      <p:pic>
        <p:nvPicPr>
          <p:cNvPr id="151556" name="图片 1">
            <a:extLst>
              <a:ext uri="{FF2B5EF4-FFF2-40B4-BE49-F238E27FC236}">
                <a16:creationId xmlns:a16="http://schemas.microsoft.com/office/drawing/2014/main" id="{7122AD3C-94B9-F8F0-5F86-C9388D2139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81250" y="1604964"/>
            <a:ext cx="742950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14A8EE2E-4BC9-27B0-4E85-EBA902EC9F62}"/>
              </a:ext>
            </a:extLst>
          </p:cNvPr>
          <p:cNvSpPr>
            <a:spLocks noGrp="1" noChangeArrowheads="1"/>
          </p:cNvSpPr>
          <p:nvPr>
            <p:ph type="title"/>
          </p:nvPr>
        </p:nvSpPr>
        <p:spPr>
          <a:xfrm>
            <a:off x="2495551" y="765176"/>
            <a:ext cx="6589713" cy="1281113"/>
          </a:xfrm>
        </p:spPr>
        <p:txBody>
          <a:bodyPr/>
          <a:lstStyle/>
          <a:p>
            <a:pPr algn="just" eaLnBrk="1" hangingPunct="1"/>
            <a:r>
              <a:rPr lang="zh-CN" altLang="en-US" sz="3200">
                <a:latin typeface="微软雅黑" panose="020B0503020204020204" pitchFamily="34" charset="-122"/>
                <a:ea typeface="微软雅黑" panose="020B0503020204020204" pitchFamily="34" charset="-122"/>
              </a:rPr>
              <a:t>（三）结账的方法</a:t>
            </a:r>
          </a:p>
        </p:txBody>
      </p:sp>
      <p:sp>
        <p:nvSpPr>
          <p:cNvPr id="152579" name="Rectangle 3">
            <a:extLst>
              <a:ext uri="{FF2B5EF4-FFF2-40B4-BE49-F238E27FC236}">
                <a16:creationId xmlns:a16="http://schemas.microsoft.com/office/drawing/2014/main" id="{EC4A8C99-AA5E-BAE4-C586-44E0E809A140}"/>
              </a:ext>
            </a:extLst>
          </p:cNvPr>
          <p:cNvSpPr>
            <a:spLocks noGrp="1" noChangeArrowheads="1"/>
          </p:cNvSpPr>
          <p:nvPr>
            <p:ph idx="1"/>
          </p:nvPr>
        </p:nvSpPr>
        <p:spPr>
          <a:xfrm>
            <a:off x="2782888" y="1916113"/>
            <a:ext cx="3962400" cy="4114800"/>
          </a:xfrm>
        </p:spPr>
        <p:txBody>
          <a:bodyPr/>
          <a:lstStyle/>
          <a:p>
            <a:pPr algn="just" eaLnBrk="1" hangingPunct="1">
              <a:lnSpc>
                <a:spcPct val="150000"/>
              </a:lnSpc>
              <a:buFont typeface="Monotype Sorts" pitchFamily="2" charset="2"/>
              <a:buNone/>
            </a:pPr>
            <a:r>
              <a:rPr lang="zh-CN" altLang="en-US" sz="2400">
                <a:latin typeface="微软雅黑" panose="020B0503020204020204" pitchFamily="34" charset="-122"/>
                <a:ea typeface="微软雅黑" panose="020B0503020204020204" pitchFamily="34" charset="-122"/>
              </a:rPr>
              <a:t>采用划线结账法</a:t>
            </a:r>
          </a:p>
          <a:p>
            <a:pPr algn="just" eaLnBrk="1" hangingPunct="1">
              <a:lnSpc>
                <a:spcPct val="150000"/>
              </a:lnSpc>
            </a:pPr>
            <a:r>
              <a:rPr lang="zh-CN" altLang="en-US" sz="2400">
                <a:latin typeface="微软雅黑" panose="020B0503020204020204" pitchFamily="34" charset="-122"/>
                <a:ea typeface="微软雅黑" panose="020B0503020204020204" pitchFamily="34" charset="-122"/>
              </a:rPr>
              <a:t> 月结</a:t>
            </a:r>
          </a:p>
          <a:p>
            <a:pPr algn="just" eaLnBrk="1" hangingPunct="1">
              <a:lnSpc>
                <a:spcPct val="150000"/>
              </a:lnSpc>
            </a:pPr>
            <a:r>
              <a:rPr lang="zh-CN" altLang="en-US" sz="2400">
                <a:latin typeface="微软雅黑" panose="020B0503020204020204" pitchFamily="34" charset="-122"/>
                <a:ea typeface="微软雅黑" panose="020B0503020204020204" pitchFamily="34" charset="-122"/>
              </a:rPr>
              <a:t> 季结</a:t>
            </a:r>
          </a:p>
          <a:p>
            <a:pPr algn="just" eaLnBrk="1" hangingPunct="1">
              <a:lnSpc>
                <a:spcPct val="150000"/>
              </a:lnSpc>
            </a:pPr>
            <a:r>
              <a:rPr lang="zh-CN" altLang="en-US" sz="2400">
                <a:latin typeface="微软雅黑" panose="020B0503020204020204" pitchFamily="34" charset="-122"/>
                <a:ea typeface="微软雅黑" panose="020B0503020204020204" pitchFamily="34" charset="-122"/>
              </a:rPr>
              <a:t> 年结</a:t>
            </a:r>
            <a:endParaRPr lang="zh-CN" altLang="en-US" sz="1100">
              <a:latin typeface="微软雅黑" panose="020B0503020204020204" pitchFamily="34" charset="-122"/>
              <a:ea typeface="微软雅黑" panose="020B0503020204020204" pitchFamily="34" charset="-122"/>
            </a:endParaRPr>
          </a:p>
        </p:txBody>
      </p:sp>
      <p:pic>
        <p:nvPicPr>
          <p:cNvPr id="152580" name="图片 2">
            <a:extLst>
              <a:ext uri="{FF2B5EF4-FFF2-40B4-BE49-F238E27FC236}">
                <a16:creationId xmlns:a16="http://schemas.microsoft.com/office/drawing/2014/main" id="{E64063F2-CBCF-A984-0345-C6278C764E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8888" y="1668464"/>
            <a:ext cx="720090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964E1573-4770-E6FB-DA9E-B846282BAE0C}"/>
              </a:ext>
            </a:extLst>
          </p:cNvPr>
          <p:cNvSpPr>
            <a:spLocks noGrp="1" noChangeArrowheads="1"/>
          </p:cNvSpPr>
          <p:nvPr>
            <p:ph type="title"/>
          </p:nvPr>
        </p:nvSpPr>
        <p:spPr>
          <a:xfrm>
            <a:off x="2351088" y="1484313"/>
            <a:ext cx="7162800" cy="11430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第五节  编制财务报表</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8B31A289-9DF4-50A8-9E8C-D2EFAEEB93BE}"/>
              </a:ext>
            </a:extLst>
          </p:cNvPr>
          <p:cNvSpPr>
            <a:spLocks noGrp="1" noChangeArrowheads="1"/>
          </p:cNvSpPr>
          <p:nvPr>
            <p:ph type="title"/>
          </p:nvPr>
        </p:nvSpPr>
        <p:spPr>
          <a:xfrm>
            <a:off x="2782888" y="836613"/>
            <a:ext cx="6589712" cy="1281112"/>
          </a:xfrm>
        </p:spPr>
        <p:txBody>
          <a:bodyPr/>
          <a:lstStyle/>
          <a:p>
            <a:pPr eaLnBrk="1" hangingPunct="1"/>
            <a:r>
              <a:rPr lang="zh-CN" altLang="en-US" sz="3200">
                <a:latin typeface="微软雅黑" panose="020B0503020204020204" pitchFamily="34" charset="-122"/>
                <a:ea typeface="微软雅黑" panose="020B0503020204020204" pitchFamily="34" charset="-122"/>
              </a:rPr>
              <a:t>一、编制财务报表的意义</a:t>
            </a:r>
          </a:p>
        </p:txBody>
      </p:sp>
      <p:sp>
        <p:nvSpPr>
          <p:cNvPr id="154627" name="Text Box 16">
            <a:extLst>
              <a:ext uri="{FF2B5EF4-FFF2-40B4-BE49-F238E27FC236}">
                <a16:creationId xmlns:a16="http://schemas.microsoft.com/office/drawing/2014/main" id="{9DBB31C1-B1B7-23CF-B667-3CB1C5B0855C}"/>
              </a:ext>
            </a:extLst>
          </p:cNvPr>
          <p:cNvSpPr txBox="1">
            <a:spLocks noChangeArrowheads="1"/>
          </p:cNvSpPr>
          <p:nvPr/>
        </p:nvSpPr>
        <p:spPr bwMode="auto">
          <a:xfrm>
            <a:off x="2782888" y="2117725"/>
            <a:ext cx="640080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Char char="•"/>
            </a:pPr>
            <a:r>
              <a:rPr lang="en-US" altLang="zh-CN" sz="2400">
                <a:solidFill>
                  <a:schemeClr val="tx1"/>
                </a:solidFill>
                <a:latin typeface="微软雅黑" panose="020B0503020204020204" pitchFamily="34" charset="-122"/>
                <a:ea typeface="微软雅黑" panose="020B0503020204020204" pitchFamily="34" charset="-122"/>
              </a:rPr>
              <a:t> </a:t>
            </a:r>
            <a:r>
              <a:rPr lang="zh-CN" altLang="en-US" sz="2400">
                <a:solidFill>
                  <a:schemeClr val="tx1"/>
                </a:solidFill>
                <a:latin typeface="微软雅黑" panose="020B0503020204020204" pitchFamily="34" charset="-122"/>
                <a:ea typeface="微软雅黑" panose="020B0503020204020204" pitchFamily="34" charset="-122"/>
              </a:rPr>
              <a:t>财务报表的含义</a:t>
            </a:r>
          </a:p>
          <a:p>
            <a:pPr eaLnBrk="1" hangingPunct="1">
              <a:lnSpc>
                <a:spcPct val="190000"/>
              </a:lnSpc>
              <a:spcBef>
                <a:spcPct val="50000"/>
              </a:spcBef>
              <a:buClrTx/>
              <a:buFontTx/>
              <a:buChar char="•"/>
            </a:pPr>
            <a:r>
              <a:rPr lang="zh-CN" altLang="en-US" sz="2400">
                <a:solidFill>
                  <a:schemeClr val="tx1"/>
                </a:solidFill>
                <a:latin typeface="微软雅黑" panose="020B0503020204020204" pitchFamily="34" charset="-122"/>
                <a:ea typeface="微软雅黑" panose="020B0503020204020204" pitchFamily="34" charset="-122"/>
              </a:rPr>
              <a:t> 编制财务报表的意义</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FEED12D0-AA0B-0FF7-B887-4A370527E3DF}"/>
              </a:ext>
            </a:extLst>
          </p:cNvPr>
          <p:cNvSpPr>
            <a:spLocks noGrp="1" noChangeArrowheads="1"/>
          </p:cNvSpPr>
          <p:nvPr>
            <p:ph type="title"/>
          </p:nvPr>
        </p:nvSpPr>
        <p:spPr>
          <a:xfrm>
            <a:off x="2705100" y="908050"/>
            <a:ext cx="6400800" cy="1143000"/>
          </a:xfrm>
        </p:spPr>
        <p:txBody>
          <a:bodyPr/>
          <a:lstStyle/>
          <a:p>
            <a:pPr algn="just" eaLnBrk="1" hangingPunct="1"/>
            <a:r>
              <a:rPr lang="zh-CN" altLang="en-US" sz="3200">
                <a:latin typeface="微软雅黑" panose="020B0503020204020204" pitchFamily="34" charset="-122"/>
                <a:ea typeface="微软雅黑" panose="020B0503020204020204" pitchFamily="34" charset="-122"/>
              </a:rPr>
              <a:t>二、财务报表的种类</a:t>
            </a:r>
          </a:p>
        </p:txBody>
      </p:sp>
      <p:sp>
        <p:nvSpPr>
          <p:cNvPr id="155651" name="Rectangle 3">
            <a:extLst>
              <a:ext uri="{FF2B5EF4-FFF2-40B4-BE49-F238E27FC236}">
                <a16:creationId xmlns:a16="http://schemas.microsoft.com/office/drawing/2014/main" id="{6F5F08CC-9CFC-9C8B-1D3F-24AD1D7CC6A4}"/>
              </a:ext>
            </a:extLst>
          </p:cNvPr>
          <p:cNvSpPr>
            <a:spLocks noGrp="1" noChangeArrowheads="1"/>
          </p:cNvSpPr>
          <p:nvPr>
            <p:ph idx="1"/>
          </p:nvPr>
        </p:nvSpPr>
        <p:spPr>
          <a:xfrm>
            <a:off x="2711450" y="1916113"/>
            <a:ext cx="7315200" cy="4114800"/>
          </a:xfrm>
        </p:spPr>
        <p:txBody>
          <a:bodyPr/>
          <a:lstStyle/>
          <a:p>
            <a:pPr algn="just" eaLnBrk="1" hangingPunct="1">
              <a:lnSpc>
                <a:spcPct val="110000"/>
              </a:lnSpc>
            </a:pPr>
            <a:r>
              <a:rPr lang="zh-CN" altLang="en-US" sz="2400" dirty="0">
                <a:latin typeface="微软雅黑" panose="020B0503020204020204" pitchFamily="34" charset="-122"/>
                <a:ea typeface="微软雅黑" panose="020B0503020204020204" pitchFamily="34" charset="-122"/>
              </a:rPr>
              <a:t>按形式分：财务报表</a:t>
            </a:r>
          </a:p>
          <a:p>
            <a:pPr algn="just" eaLnBrk="1" hangingPunct="1">
              <a:lnSpc>
                <a:spcPct val="70000"/>
              </a:lnSpc>
              <a:buFont typeface="Monotype Sorts" pitchFamily="2" charset="2"/>
              <a:buNone/>
            </a:pPr>
            <a:r>
              <a:rPr lang="zh-CN" altLang="en-US" sz="2400" dirty="0">
                <a:latin typeface="微软雅黑" panose="020B0503020204020204" pitchFamily="34" charset="-122"/>
                <a:ea typeface="微软雅黑" panose="020B0503020204020204" pitchFamily="34" charset="-122"/>
              </a:rPr>
              <a:t>        	          财务报表附注</a:t>
            </a:r>
          </a:p>
          <a:p>
            <a:pPr algn="just" eaLnBrk="1" hangingPunct="1">
              <a:lnSpc>
                <a:spcPct val="140000"/>
              </a:lnSpc>
            </a:pPr>
            <a:r>
              <a:rPr lang="zh-CN" altLang="en-US" sz="2400" dirty="0">
                <a:latin typeface="微软雅黑" panose="020B0503020204020204" pitchFamily="34" charset="-122"/>
                <a:ea typeface="微软雅黑" panose="020B0503020204020204" pitchFamily="34" charset="-122"/>
              </a:rPr>
              <a:t>按资金运动形态分：静态会计报表</a:t>
            </a:r>
          </a:p>
          <a:p>
            <a:pPr algn="just" eaLnBrk="1" hangingPunct="1">
              <a:lnSpc>
                <a:spcPct val="60000"/>
              </a:lnSpc>
              <a:buFont typeface="Monotype Sorts" pitchFamily="2" charset="2"/>
              <a:buNone/>
            </a:pPr>
            <a:r>
              <a:rPr lang="zh-CN" altLang="en-US" sz="2400" dirty="0">
                <a:latin typeface="微软雅黑" panose="020B0503020204020204" pitchFamily="34" charset="-122"/>
                <a:ea typeface="微软雅黑" panose="020B0503020204020204" pitchFamily="34" charset="-122"/>
              </a:rPr>
              <a:t>                                 动态会计报表</a:t>
            </a:r>
          </a:p>
          <a:p>
            <a:pPr algn="just" eaLnBrk="1" hangingPunct="1">
              <a:lnSpc>
                <a:spcPct val="140000"/>
              </a:lnSpc>
            </a:pPr>
            <a:r>
              <a:rPr lang="zh-CN" altLang="en-US" sz="2400" dirty="0">
                <a:latin typeface="微软雅黑" panose="020B0503020204020204" pitchFamily="34" charset="-122"/>
                <a:ea typeface="微软雅黑" panose="020B0503020204020204" pitchFamily="34" charset="-122"/>
              </a:rPr>
              <a:t>按编制时间分：中期会计报表</a:t>
            </a:r>
          </a:p>
          <a:p>
            <a:pPr algn="just" eaLnBrk="1" hangingPunct="1">
              <a:lnSpc>
                <a:spcPct val="60000"/>
              </a:lnSpc>
              <a:buFont typeface="Monotype Sorts" pitchFamily="2" charset="2"/>
              <a:buNone/>
            </a:pPr>
            <a:r>
              <a:rPr lang="zh-CN" altLang="en-US" sz="2400" dirty="0">
                <a:latin typeface="微软雅黑" panose="020B0503020204020204" pitchFamily="34" charset="-122"/>
                <a:ea typeface="微软雅黑" panose="020B0503020204020204" pitchFamily="34" charset="-122"/>
              </a:rPr>
              <a:t>                          年度会计报表</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718073D6-6AA5-23F6-A922-5B90D736EAFE}"/>
              </a:ext>
            </a:extLst>
          </p:cNvPr>
          <p:cNvSpPr>
            <a:spLocks noGrp="1" noChangeArrowheads="1"/>
          </p:cNvSpPr>
          <p:nvPr>
            <p:ph type="title"/>
          </p:nvPr>
        </p:nvSpPr>
        <p:spPr>
          <a:xfrm>
            <a:off x="2959101" y="776288"/>
            <a:ext cx="6589713" cy="1281112"/>
          </a:xfrm>
        </p:spPr>
        <p:txBody>
          <a:bodyPr/>
          <a:lstStyle/>
          <a:p>
            <a:pPr eaLnBrk="1" hangingPunct="1"/>
            <a:r>
              <a:rPr lang="zh-CN" altLang="en-US" sz="3200">
                <a:latin typeface="微软雅黑" panose="020B0503020204020204" pitchFamily="34" charset="-122"/>
                <a:ea typeface="微软雅黑" panose="020B0503020204020204" pitchFamily="34" charset="-122"/>
              </a:rPr>
              <a:t>三、财务报表的编制要求</a:t>
            </a:r>
          </a:p>
        </p:txBody>
      </p:sp>
      <p:sp>
        <p:nvSpPr>
          <p:cNvPr id="156675" name="Rectangle 3">
            <a:extLst>
              <a:ext uri="{FF2B5EF4-FFF2-40B4-BE49-F238E27FC236}">
                <a16:creationId xmlns:a16="http://schemas.microsoft.com/office/drawing/2014/main" id="{1C33E9CE-B7A8-26FD-07C0-C848E580E6D3}"/>
              </a:ext>
            </a:extLst>
          </p:cNvPr>
          <p:cNvSpPr>
            <a:spLocks noGrp="1" noChangeArrowheads="1"/>
          </p:cNvSpPr>
          <p:nvPr>
            <p:ph idx="1"/>
          </p:nvPr>
        </p:nvSpPr>
        <p:spPr>
          <a:xfrm>
            <a:off x="2959100" y="2028826"/>
            <a:ext cx="7315200" cy="3027363"/>
          </a:xfrm>
        </p:spPr>
        <p:txBody>
          <a:bodyPr/>
          <a:lstStyle/>
          <a:p>
            <a:pPr eaLnBrk="1" hangingPunct="1">
              <a:lnSpc>
                <a:spcPct val="150000"/>
              </a:lnSpc>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内容完整</a:t>
            </a:r>
          </a:p>
          <a:p>
            <a:pPr eaLnBrk="1" hangingPunct="1">
              <a:lnSpc>
                <a:spcPct val="150000"/>
              </a:lnSpc>
            </a:pPr>
            <a:r>
              <a:rPr lang="zh-CN" altLang="en-US" sz="2400">
                <a:latin typeface="微软雅黑" panose="020B0503020204020204" pitchFamily="34" charset="-122"/>
                <a:ea typeface="微软雅黑" panose="020B0503020204020204" pitchFamily="34" charset="-122"/>
              </a:rPr>
              <a:t> 数字真实</a:t>
            </a:r>
          </a:p>
          <a:p>
            <a:pPr eaLnBrk="1" hangingPunct="1">
              <a:lnSpc>
                <a:spcPct val="150000"/>
              </a:lnSpc>
            </a:pPr>
            <a:r>
              <a:rPr lang="zh-CN" altLang="en-US" sz="2400">
                <a:latin typeface="微软雅黑" panose="020B0503020204020204" pitchFamily="34" charset="-122"/>
                <a:ea typeface="微软雅黑" panose="020B0503020204020204" pitchFamily="34" charset="-122"/>
              </a:rPr>
              <a:t> 计算准确</a:t>
            </a:r>
          </a:p>
          <a:p>
            <a:pPr eaLnBrk="1" hangingPunct="1">
              <a:lnSpc>
                <a:spcPct val="150000"/>
              </a:lnSpc>
            </a:pPr>
            <a:r>
              <a:rPr lang="zh-CN" altLang="en-US" sz="2400">
                <a:latin typeface="微软雅黑" panose="020B0503020204020204" pitchFamily="34" charset="-122"/>
                <a:ea typeface="微软雅黑" panose="020B0503020204020204" pitchFamily="34" charset="-122"/>
              </a:rPr>
              <a:t> 编报及时</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3">
            <a:extLst>
              <a:ext uri="{FF2B5EF4-FFF2-40B4-BE49-F238E27FC236}">
                <a16:creationId xmlns:a16="http://schemas.microsoft.com/office/drawing/2014/main" id="{4758FCBB-8176-4C1F-AC3A-B0324F82FE91}"/>
              </a:ext>
            </a:extLst>
          </p:cNvPr>
          <p:cNvSpPr>
            <a:spLocks noGrp="1" noChangeArrowheads="1"/>
          </p:cNvSpPr>
          <p:nvPr>
            <p:ph idx="1"/>
          </p:nvPr>
        </p:nvSpPr>
        <p:spPr>
          <a:xfrm>
            <a:off x="1703389" y="115889"/>
            <a:ext cx="8785225" cy="6626225"/>
          </a:xfrm>
        </p:spPr>
        <p:txBody>
          <a:bodyPr/>
          <a:lstStyle/>
          <a:p>
            <a:pPr marL="0">
              <a:buNone/>
            </a:pPr>
            <a:r>
              <a:rPr lang="zh-CN" altLang="en-US" sz="2400" dirty="0">
                <a:solidFill>
                  <a:srgbClr val="00B0F0"/>
                </a:solidFill>
                <a:latin typeface="微软雅黑" panose="020B0503020204020204" pitchFamily="34" charset="-122"/>
                <a:ea typeface="微软雅黑" panose="020B0503020204020204" pitchFamily="34" charset="-122"/>
              </a:rPr>
              <a:t>练习：</a:t>
            </a:r>
            <a:r>
              <a:rPr lang="en-US" altLang="zh-CN" sz="2400" dirty="0">
                <a:latin typeface="微软雅黑" panose="020B0503020204020204" pitchFamily="34" charset="-122"/>
                <a:ea typeface="微软雅黑" panose="020B0503020204020204" pitchFamily="34" charset="-122"/>
              </a:rPr>
              <a:t>2022</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生产企业发生如下经济业务：</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1.10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日收到股东投入机器设备一台，价值</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万元；</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2.10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日与银行达成协议将短期借款</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万元转为长期借款</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万元，剩余</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万元转为对企业的投资；</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3.10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日与新入职销售人员约定月薪</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万元，于下月发放；</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4.10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日向甲公司支付未来两年的办公大楼租金</a:t>
            </a:r>
            <a:r>
              <a:rPr lang="en-US" altLang="zh-CN" sz="2400" dirty="0">
                <a:latin typeface="微软雅黑" panose="020B0503020204020204" pitchFamily="34" charset="-122"/>
                <a:ea typeface="微软雅黑" panose="020B0503020204020204" pitchFamily="34" charset="-122"/>
              </a:rPr>
              <a:t>24</a:t>
            </a:r>
            <a:r>
              <a:rPr lang="zh-CN" altLang="en-US" sz="2400" dirty="0">
                <a:latin typeface="微软雅黑" panose="020B0503020204020204" pitchFamily="34" charset="-122"/>
                <a:ea typeface="微软雅黑" panose="020B0503020204020204" pitchFamily="34" charset="-122"/>
              </a:rPr>
              <a:t>万元；</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5.10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日收到乙公司支付的第四季度设备租赁费用</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万元；</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6.10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日向丙公司销售一批商品</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万元，丙公司年末支付账款；</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7.10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日获得月利息</a:t>
            </a:r>
            <a:r>
              <a:rPr lang="en-US" altLang="zh-CN" sz="2400" dirty="0">
                <a:latin typeface="微软雅黑" panose="020B0503020204020204" pitchFamily="34" charset="-122"/>
                <a:ea typeface="微软雅黑" panose="020B0503020204020204" pitchFamily="34" charset="-122"/>
              </a:rPr>
              <a:t>0.2</a:t>
            </a:r>
            <a:r>
              <a:rPr lang="zh-CN" altLang="en-US" sz="2400" dirty="0">
                <a:latin typeface="微软雅黑" panose="020B0503020204020204" pitchFamily="34" charset="-122"/>
                <a:ea typeface="微软雅黑" panose="020B0503020204020204" pitchFamily="34" charset="-122"/>
              </a:rPr>
              <a:t>万元的短期借款</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万元，每月底支付；</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8.10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25</a:t>
            </a:r>
            <a:r>
              <a:rPr lang="zh-CN" altLang="en-US" sz="2400" dirty="0">
                <a:latin typeface="微软雅黑" panose="020B0503020204020204" pitchFamily="34" charset="-122"/>
                <a:ea typeface="微软雅黑" panose="020B0503020204020204" pitchFamily="34" charset="-122"/>
              </a:rPr>
              <a:t>日购买原材料</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万元，用银行存款支付</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万元，剩余</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万元待支付；</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9.10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27</a:t>
            </a:r>
            <a:r>
              <a:rPr lang="zh-CN" altLang="en-US" sz="2400" dirty="0">
                <a:latin typeface="微软雅黑" panose="020B0503020204020204" pitchFamily="34" charset="-122"/>
                <a:ea typeface="微软雅黑" panose="020B0503020204020204" pitchFamily="34" charset="-122"/>
              </a:rPr>
              <a:t>日</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盘亏原材料</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万元，经查明由于管理员过失造成的材料毁损</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0.5</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万元，合理损耗</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0.5</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万元，其余</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万元为自然灾害造成。</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要求：根据以上业务编制</a:t>
            </a:r>
            <a:r>
              <a:rPr lang="en-US" altLang="zh-CN" sz="2400" dirty="0">
                <a:solidFill>
                  <a:srgbClr val="FF0000"/>
                </a:solidFill>
                <a:latin typeface="微软雅黑" panose="020B0503020204020204" pitchFamily="34" charset="-122"/>
                <a:ea typeface="微软雅黑" panose="020B0503020204020204" pitchFamily="34" charset="-122"/>
              </a:rPr>
              <a:t>10</a:t>
            </a:r>
            <a:r>
              <a:rPr lang="zh-CN" altLang="en-US" sz="2400" dirty="0">
                <a:solidFill>
                  <a:srgbClr val="FF0000"/>
                </a:solidFill>
                <a:latin typeface="微软雅黑" panose="020B0503020204020204" pitchFamily="34" charset="-122"/>
                <a:ea typeface="微软雅黑" panose="020B0503020204020204" pitchFamily="34" charset="-122"/>
              </a:rPr>
              <a:t>月份会计分录及资产负债表、利润表。</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332AD720-82F7-50BB-7CFD-C7FCEC0BC22A}"/>
              </a:ext>
            </a:extLst>
          </p:cNvPr>
          <p:cNvGraphicFramePr>
            <a:graphicFrameLocks noGrp="1"/>
          </p:cNvGraphicFramePr>
          <p:nvPr/>
        </p:nvGraphicFramePr>
        <p:xfrm>
          <a:off x="1847851" y="908051"/>
          <a:ext cx="8569325" cy="5548312"/>
        </p:xfrm>
        <a:graphic>
          <a:graphicData uri="http://schemas.openxmlformats.org/drawingml/2006/table">
            <a:tbl>
              <a:tblPr firstRow="1" bandRow="1">
                <a:tableStyleId>{85BE263C-DBD7-4A20-BB59-AAB30ACAA65A}</a:tableStyleId>
              </a:tblPr>
              <a:tblGrid>
                <a:gridCol w="2232345">
                  <a:extLst>
                    <a:ext uri="{9D8B030D-6E8A-4147-A177-3AD203B41FA5}">
                      <a16:colId xmlns:a16="http://schemas.microsoft.com/office/drawing/2014/main" val="20000"/>
                    </a:ext>
                  </a:extLst>
                </a:gridCol>
                <a:gridCol w="2016312">
                  <a:extLst>
                    <a:ext uri="{9D8B030D-6E8A-4147-A177-3AD203B41FA5}">
                      <a16:colId xmlns:a16="http://schemas.microsoft.com/office/drawing/2014/main" val="20001"/>
                    </a:ext>
                  </a:extLst>
                </a:gridCol>
                <a:gridCol w="2808434">
                  <a:extLst>
                    <a:ext uri="{9D8B030D-6E8A-4147-A177-3AD203B41FA5}">
                      <a16:colId xmlns:a16="http://schemas.microsoft.com/office/drawing/2014/main" val="20002"/>
                    </a:ext>
                  </a:extLst>
                </a:gridCol>
                <a:gridCol w="1512234">
                  <a:extLst>
                    <a:ext uri="{9D8B030D-6E8A-4147-A177-3AD203B41FA5}">
                      <a16:colId xmlns:a16="http://schemas.microsoft.com/office/drawing/2014/main" val="20003"/>
                    </a:ext>
                  </a:extLst>
                </a:gridCol>
              </a:tblGrid>
              <a:tr h="396308">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资产</a:t>
                      </a:r>
                    </a:p>
                  </a:txBody>
                  <a:tcPr marL="91444" marR="91444" marT="45728" marB="45728"/>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期末余额</a:t>
                      </a:r>
                    </a:p>
                  </a:txBody>
                  <a:tcPr marL="91444" marR="91444" marT="45728" marB="45728">
                    <a:lnR w="12700" cap="flat" cmpd="sng" algn="ctr">
                      <a:solidFill>
                        <a:schemeClr val="tx1"/>
                      </a:solidFill>
                      <a:prstDash val="solid"/>
                      <a:round/>
                      <a:headEnd type="none" w="med" len="med"/>
                      <a:tailEnd type="none" w="med" len="med"/>
                    </a:lnR>
                  </a:tcPr>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负债及所有者权益</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期末余额</a:t>
                      </a:r>
                    </a:p>
                  </a:txBody>
                  <a:tcPr marL="91444" marR="91444" marT="45728" marB="45728"/>
                </a:tc>
                <a:extLst>
                  <a:ext uri="{0D108BD9-81ED-4DB2-BD59-A6C34878D82A}">
                    <a16:rowId xmlns:a16="http://schemas.microsoft.com/office/drawing/2014/main" val="10000"/>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货币资金</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14</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短期借款</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6</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1"/>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应收账款</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10</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应付账款</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2"/>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预付账款</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预收账款</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5</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3"/>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其他应收款</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6</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应付职工薪酬</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4"/>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原材料</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8</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应付利息</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5</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5"/>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固定资产</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15</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长期借款</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10</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6"/>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长期待摊费用</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5</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负债合计</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32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7"/>
                  </a:ext>
                </a:extLst>
              </a:tr>
              <a:tr h="396308">
                <a:tc>
                  <a:txBody>
                    <a:bodyPr/>
                    <a:lstStyle/>
                    <a:p>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实收资本</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14</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8"/>
                  </a:ext>
                </a:extLst>
              </a:tr>
              <a:tr h="396308">
                <a:tc>
                  <a:txBody>
                    <a:bodyPr/>
                    <a:lstStyle/>
                    <a:p>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资本公积</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4</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9"/>
                  </a:ext>
                </a:extLst>
              </a:tr>
              <a:tr h="396308">
                <a:tc>
                  <a:txBody>
                    <a:bodyPr/>
                    <a:lstStyle/>
                    <a:p>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盈余公积</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10"/>
                  </a:ext>
                </a:extLst>
              </a:tr>
              <a:tr h="396308">
                <a:tc>
                  <a:txBody>
                    <a:bodyPr/>
                    <a:lstStyle/>
                    <a:p>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未分配利润</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8</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11"/>
                  </a:ext>
                </a:extLst>
              </a:tr>
              <a:tr h="396308">
                <a:tc>
                  <a:txBody>
                    <a:bodyPr/>
                    <a:lstStyle/>
                    <a:p>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所有者权益合计</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28</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12"/>
                  </a:ext>
                </a:extLst>
              </a:tr>
              <a:tr h="39630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资产合计</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60</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负债及所有者权益合计</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60</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13"/>
                  </a:ext>
                </a:extLst>
              </a:tr>
            </a:tbl>
          </a:graphicData>
        </a:graphic>
      </p:graphicFrame>
      <p:sp>
        <p:nvSpPr>
          <p:cNvPr id="162879" name="Rectangle 2">
            <a:extLst>
              <a:ext uri="{FF2B5EF4-FFF2-40B4-BE49-F238E27FC236}">
                <a16:creationId xmlns:a16="http://schemas.microsoft.com/office/drawing/2014/main" id="{818D53FB-BC2E-DC23-94BE-396B45409BD3}"/>
              </a:ext>
            </a:extLst>
          </p:cNvPr>
          <p:cNvSpPr>
            <a:spLocks noGrp="1" noChangeArrowheads="1"/>
          </p:cNvSpPr>
          <p:nvPr>
            <p:ph type="title"/>
          </p:nvPr>
        </p:nvSpPr>
        <p:spPr>
          <a:xfrm>
            <a:off x="3792538" y="333376"/>
            <a:ext cx="4679950" cy="574675"/>
          </a:xfrm>
        </p:spPr>
        <p:txBody>
          <a:bodyPr/>
          <a:lstStyle/>
          <a:p>
            <a:pPr eaLnBrk="1" hangingPunct="1"/>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2022</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9</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30</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日资产负债表</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2CCDA939-DCBF-E6E7-78A4-95265C3CE2B3}"/>
              </a:ext>
            </a:extLst>
          </p:cNvPr>
          <p:cNvGraphicFramePr>
            <a:graphicFrameLocks noGrp="1"/>
          </p:cNvGraphicFramePr>
          <p:nvPr/>
        </p:nvGraphicFramePr>
        <p:xfrm>
          <a:off x="3208338" y="908051"/>
          <a:ext cx="5848350" cy="5548312"/>
        </p:xfrm>
        <a:graphic>
          <a:graphicData uri="http://schemas.openxmlformats.org/drawingml/2006/table">
            <a:tbl>
              <a:tblPr firstRow="1" bandRow="1">
                <a:tableStyleId>{85BE263C-DBD7-4A20-BB59-AAB30ACAA65A}</a:tableStyleId>
              </a:tblPr>
              <a:tblGrid>
                <a:gridCol w="3472318">
                  <a:extLst>
                    <a:ext uri="{9D8B030D-6E8A-4147-A177-3AD203B41FA5}">
                      <a16:colId xmlns:a16="http://schemas.microsoft.com/office/drawing/2014/main" val="20000"/>
                    </a:ext>
                  </a:extLst>
                </a:gridCol>
                <a:gridCol w="2376032">
                  <a:extLst>
                    <a:ext uri="{9D8B030D-6E8A-4147-A177-3AD203B41FA5}">
                      <a16:colId xmlns:a16="http://schemas.microsoft.com/office/drawing/2014/main" val="20001"/>
                    </a:ext>
                  </a:extLst>
                </a:gridCol>
              </a:tblGrid>
              <a:tr h="396308">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项目</a:t>
                      </a:r>
                    </a:p>
                  </a:txBody>
                  <a:tcPr marL="91435" marR="91435" marT="45728" marB="45728"/>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本期余额</a:t>
                      </a: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00"/>
                  </a:ext>
                </a:extLst>
              </a:tr>
              <a:tr h="396308">
                <a:tc>
                  <a:txBody>
                    <a:bodyPr/>
                    <a:lstStyle/>
                    <a:p>
                      <a:r>
                        <a:rPr lang="zh-CN" altLang="en-US" sz="2000" baseline="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一、</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营业总收入</a:t>
                      </a:r>
                    </a:p>
                  </a:txBody>
                  <a:tcPr marL="91435" marR="91435"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二、营业总成本</a:t>
                      </a:r>
                    </a:p>
                  </a:txBody>
                  <a:tcPr marL="91435" marR="91435"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396308">
                <a:tc>
                  <a:txBody>
                    <a:bodyPr/>
                    <a:lstStyle/>
                    <a:p>
                      <a:r>
                        <a:rPr lang="en-US" altLang="zh-CN" sz="2000" baseline="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aseline="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其中：营业成本</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396308">
                <a:tc>
                  <a:txBody>
                    <a:bodyPr/>
                    <a:lstStyle/>
                    <a:p>
                      <a:r>
                        <a:rPr lang="en-US" altLang="zh-CN" sz="2000" baseline="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aseline="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营业税金及附加</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396308">
                <a:tc>
                  <a:txBody>
                    <a:bodyPr/>
                    <a:lstStyle/>
                    <a:p>
                      <a:r>
                        <a:rPr lang="en-US" altLang="zh-CN" sz="2000" baseline="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aseline="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销售费用</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管理费用</a:t>
                      </a:r>
                    </a:p>
                  </a:txBody>
                  <a:tcPr marL="91435" marR="91435"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财务费用</a:t>
                      </a:r>
                    </a:p>
                  </a:txBody>
                  <a:tcPr marL="91435" marR="91435"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三、营业利润</a:t>
                      </a:r>
                    </a:p>
                  </a:txBody>
                  <a:tcPr marL="91435" marR="91435"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396308">
                <a:tc>
                  <a:txBody>
                    <a:bodyPr/>
                    <a:lstStyle/>
                    <a:p>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加：营业外收入</a:t>
                      </a:r>
                    </a:p>
                  </a:txBody>
                  <a:tcPr marL="91435" marR="91435"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396308">
                <a:tc>
                  <a:txBody>
                    <a:bodyPr/>
                    <a:lstStyle/>
                    <a:p>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减：营业外支出</a:t>
                      </a:r>
                    </a:p>
                  </a:txBody>
                  <a:tcPr marL="91435" marR="91435"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10"/>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四、利润总额</a:t>
                      </a:r>
                    </a:p>
                  </a:txBody>
                  <a:tcPr marL="91435" marR="91435"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11"/>
                  </a:ext>
                </a:extLst>
              </a:tr>
              <a:tr h="396308">
                <a:tc>
                  <a:txBody>
                    <a:bodyPr/>
                    <a:lstStyle/>
                    <a:p>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减：所得税费用</a:t>
                      </a:r>
                    </a:p>
                  </a:txBody>
                  <a:tcPr marL="91435" marR="91435"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12"/>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五、净利润</a:t>
                      </a:r>
                    </a:p>
                  </a:txBody>
                  <a:tcPr marL="91435" marR="91435"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13"/>
                  </a:ext>
                </a:extLst>
              </a:tr>
            </a:tbl>
          </a:graphicData>
        </a:graphic>
      </p:graphicFrame>
      <p:sp>
        <p:nvSpPr>
          <p:cNvPr id="163874" name="Rectangle 2">
            <a:extLst>
              <a:ext uri="{FF2B5EF4-FFF2-40B4-BE49-F238E27FC236}">
                <a16:creationId xmlns:a16="http://schemas.microsoft.com/office/drawing/2014/main" id="{C9343D8B-2DBA-BF6C-8BBB-13673302A4D8}"/>
              </a:ext>
            </a:extLst>
          </p:cNvPr>
          <p:cNvSpPr>
            <a:spLocks noGrp="1" noChangeArrowheads="1"/>
          </p:cNvSpPr>
          <p:nvPr>
            <p:ph type="title"/>
          </p:nvPr>
        </p:nvSpPr>
        <p:spPr>
          <a:xfrm>
            <a:off x="3792538" y="333376"/>
            <a:ext cx="4679950" cy="574675"/>
          </a:xfrm>
        </p:spPr>
        <p:txBody>
          <a:bodyPr/>
          <a:lstStyle/>
          <a:p>
            <a:pPr algn="ctr" eaLnBrk="1" hangingPunct="1"/>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2022</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月利润表</a:t>
            </a:r>
          </a:p>
        </p:txBody>
      </p:sp>
      <p:graphicFrame>
        <p:nvGraphicFramePr>
          <p:cNvPr id="5" name="表格 4">
            <a:extLst>
              <a:ext uri="{FF2B5EF4-FFF2-40B4-BE49-F238E27FC236}">
                <a16:creationId xmlns:a16="http://schemas.microsoft.com/office/drawing/2014/main" id="{6CE82779-85CF-4E28-CC98-2A644D02BA4E}"/>
              </a:ext>
            </a:extLst>
          </p:cNvPr>
          <p:cNvGraphicFramePr>
            <a:graphicFrameLocks noGrp="1"/>
          </p:cNvGraphicFramePr>
          <p:nvPr/>
        </p:nvGraphicFramePr>
        <p:xfrm>
          <a:off x="9043988" y="1419226"/>
          <a:ext cx="207962" cy="365152"/>
        </p:xfrm>
        <a:graphic>
          <a:graphicData uri="http://schemas.openxmlformats.org/drawingml/2006/table">
            <a:tbl>
              <a:tblPr/>
              <a:tblGrid>
                <a:gridCol w="207962">
                  <a:extLst>
                    <a:ext uri="{9D8B030D-6E8A-4147-A177-3AD203B41FA5}">
                      <a16:colId xmlns:a16="http://schemas.microsoft.com/office/drawing/2014/main" val="20000"/>
                    </a:ext>
                  </a:extLst>
                </a:gridCol>
              </a:tblGrid>
              <a:tr h="365125">
                <a:tc>
                  <a:txBody>
                    <a:bodyPr/>
                    <a:lstStyle/>
                    <a:p>
                      <a:endParaRPr lang="zh-CN" altLang="en-US" sz="1800" dirty="0"/>
                    </a:p>
                  </a:txBody>
                  <a:tcPr marL="91281" marR="91281" marT="45416" marB="45416">
                    <a:lnL>
                      <a:noFill/>
                    </a:lnL>
                    <a:lnR>
                      <a:noFill/>
                    </a:lnR>
                    <a:lnT>
                      <a:noFill/>
                    </a:lnT>
                    <a:lnB>
                      <a:noFill/>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图片 2">
            <a:extLst>
              <a:ext uri="{FF2B5EF4-FFF2-40B4-BE49-F238E27FC236}">
                <a16:creationId xmlns:a16="http://schemas.microsoft.com/office/drawing/2014/main" id="{709F1FA9-5DF2-37A8-DC2B-080422EC47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25539"/>
            <a:ext cx="91440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3">
            <a:extLst>
              <a:ext uri="{FF2B5EF4-FFF2-40B4-BE49-F238E27FC236}">
                <a16:creationId xmlns:a16="http://schemas.microsoft.com/office/drawing/2014/main" id="{EBE6D967-6782-88EA-6753-211E04F13675}"/>
              </a:ext>
            </a:extLst>
          </p:cNvPr>
          <p:cNvSpPr>
            <a:spLocks noGrp="1" noChangeArrowheads="1"/>
          </p:cNvSpPr>
          <p:nvPr>
            <p:ph idx="1"/>
          </p:nvPr>
        </p:nvSpPr>
        <p:spPr>
          <a:xfrm>
            <a:off x="2135189" y="908050"/>
            <a:ext cx="7920037" cy="4800600"/>
          </a:xfrm>
        </p:spPr>
        <p:txBody>
          <a:bodyPr/>
          <a:lstStyle/>
          <a:p>
            <a:pPr marL="0">
              <a:buNone/>
            </a:pPr>
            <a:r>
              <a:rPr lang="en-US" altLang="zh-CN" sz="2400">
                <a:latin typeface="微软雅黑" panose="020B0503020204020204" pitchFamily="34" charset="-122"/>
                <a:ea typeface="微软雅黑" panose="020B0503020204020204" pitchFamily="34" charset="-122"/>
              </a:rPr>
              <a:t>1.10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日收到股东投入机器设备一台，价值</a:t>
            </a:r>
            <a:r>
              <a:rPr lang="en-US" altLang="zh-CN" sz="2400">
                <a:latin typeface="微软雅黑" panose="020B0503020204020204" pitchFamily="34" charset="-122"/>
                <a:ea typeface="微软雅黑" panose="020B0503020204020204" pitchFamily="34" charset="-122"/>
              </a:rPr>
              <a:t>5</a:t>
            </a:r>
            <a:r>
              <a:rPr lang="zh-CN" altLang="en-US" sz="2400">
                <a:latin typeface="微软雅黑" panose="020B0503020204020204" pitchFamily="34" charset="-122"/>
                <a:ea typeface="微软雅黑" panose="020B0503020204020204" pitchFamily="34" charset="-122"/>
              </a:rPr>
              <a:t>万元，当日分录：</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借：固定资产             </a:t>
            </a:r>
            <a:r>
              <a:rPr lang="en-US" altLang="zh-CN" sz="2400">
                <a:solidFill>
                  <a:srgbClr val="FF0000"/>
                </a:solidFill>
                <a:latin typeface="微软雅黑" panose="020B0503020204020204" pitchFamily="34" charset="-122"/>
                <a:ea typeface="微软雅黑" panose="020B0503020204020204" pitchFamily="34" charset="-122"/>
              </a:rPr>
              <a:t>5</a:t>
            </a: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贷：实收资本                </a:t>
            </a:r>
            <a:r>
              <a:rPr lang="en-US" altLang="zh-CN" sz="2400">
                <a:solidFill>
                  <a:srgbClr val="FF0000"/>
                </a:solidFill>
                <a:latin typeface="微软雅黑" panose="020B0503020204020204" pitchFamily="34" charset="-122"/>
                <a:ea typeface="微软雅黑" panose="020B0503020204020204" pitchFamily="34" charset="-122"/>
              </a:rPr>
              <a:t>5</a:t>
            </a:r>
          </a:p>
          <a:p>
            <a:pPr marL="0">
              <a:buNone/>
            </a:pP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en-US" altLang="zh-CN" sz="2400">
                <a:latin typeface="微软雅黑" panose="020B0503020204020204" pitchFamily="34" charset="-122"/>
                <a:ea typeface="微软雅黑" panose="020B0503020204020204" pitchFamily="34" charset="-122"/>
              </a:rPr>
              <a:t>2.10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日与银行达成协议将短期借款</a:t>
            </a:r>
            <a:r>
              <a:rPr lang="en-US" altLang="zh-CN" sz="2400">
                <a:latin typeface="微软雅黑" panose="020B0503020204020204" pitchFamily="34" charset="-122"/>
                <a:ea typeface="微软雅黑" panose="020B0503020204020204" pitchFamily="34" charset="-122"/>
              </a:rPr>
              <a:t>5</a:t>
            </a:r>
            <a:r>
              <a:rPr lang="zh-CN" altLang="en-US" sz="2400">
                <a:latin typeface="微软雅黑" panose="020B0503020204020204" pitchFamily="34" charset="-122"/>
                <a:ea typeface="微软雅黑" panose="020B0503020204020204" pitchFamily="34" charset="-122"/>
              </a:rPr>
              <a:t>万元转为长期借款</a:t>
            </a:r>
            <a:r>
              <a:rPr lang="en-US" altLang="zh-CN" sz="2400">
                <a:latin typeface="微软雅黑" panose="020B0503020204020204" pitchFamily="34" charset="-122"/>
                <a:ea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rPr>
              <a:t>万元，剩余</a:t>
            </a: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万元转为对企业的投资，当日分录：</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借：短期借款             </a:t>
            </a:r>
            <a:r>
              <a:rPr lang="en-US" altLang="zh-CN" sz="2400">
                <a:solidFill>
                  <a:srgbClr val="FF0000"/>
                </a:solidFill>
                <a:latin typeface="微软雅黑" panose="020B0503020204020204" pitchFamily="34" charset="-122"/>
                <a:ea typeface="微软雅黑" panose="020B0503020204020204" pitchFamily="34" charset="-122"/>
              </a:rPr>
              <a:t>5</a:t>
            </a: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贷：长期借款                </a:t>
            </a:r>
            <a:r>
              <a:rPr lang="en-US" altLang="zh-CN" sz="2400">
                <a:solidFill>
                  <a:srgbClr val="FF0000"/>
                </a:solidFill>
                <a:latin typeface="微软雅黑" panose="020B0503020204020204" pitchFamily="34" charset="-122"/>
                <a:ea typeface="微软雅黑" panose="020B0503020204020204" pitchFamily="34" charset="-122"/>
              </a:rPr>
              <a:t>3</a:t>
            </a: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实收资本     </a:t>
            </a:r>
            <a:r>
              <a:rPr lang="en-US" altLang="zh-CN" sz="2400">
                <a:solidFill>
                  <a:srgbClr val="FF0000"/>
                </a:solidFill>
                <a:latin typeface="微软雅黑" panose="020B0503020204020204" pitchFamily="34" charset="-122"/>
                <a:ea typeface="微软雅黑" panose="020B0503020204020204" pitchFamily="34" charset="-122"/>
              </a:rPr>
              <a:t>           2</a:t>
            </a:r>
            <a:endParaRPr lang="en-US" altLang="zh-CN" sz="2400">
              <a:latin typeface="微软雅黑" panose="020B0503020204020204" pitchFamily="34" charset="-122"/>
              <a:ea typeface="微软雅黑" panose="020B0503020204020204" pitchFamily="34"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Rectangle 3">
            <a:extLst>
              <a:ext uri="{FF2B5EF4-FFF2-40B4-BE49-F238E27FC236}">
                <a16:creationId xmlns:a16="http://schemas.microsoft.com/office/drawing/2014/main" id="{5D7A8701-8B50-1A9A-2436-D4B6FA41EC2F}"/>
              </a:ext>
            </a:extLst>
          </p:cNvPr>
          <p:cNvSpPr>
            <a:spLocks noGrp="1" noChangeArrowheads="1"/>
          </p:cNvSpPr>
          <p:nvPr>
            <p:ph idx="1"/>
          </p:nvPr>
        </p:nvSpPr>
        <p:spPr>
          <a:xfrm>
            <a:off x="2135189" y="908050"/>
            <a:ext cx="7920037" cy="4800600"/>
          </a:xfrm>
        </p:spPr>
        <p:txBody>
          <a:bodyPr/>
          <a:lstStyle/>
          <a:p>
            <a:pPr marL="0">
              <a:buNone/>
            </a:pPr>
            <a:r>
              <a:rPr lang="en-US" altLang="zh-CN" sz="2400">
                <a:latin typeface="微软雅黑" panose="020B0503020204020204" pitchFamily="34" charset="-122"/>
                <a:ea typeface="微软雅黑" panose="020B0503020204020204" pitchFamily="34" charset="-122"/>
              </a:rPr>
              <a:t>3.10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日与新入职销售人员约定月薪</a:t>
            </a:r>
            <a:r>
              <a:rPr lang="en-US" altLang="zh-CN" sz="2400">
                <a:latin typeface="微软雅黑" panose="020B0503020204020204" pitchFamily="34" charset="-122"/>
                <a:ea typeface="微软雅黑" panose="020B0503020204020204" pitchFamily="34" charset="-122"/>
              </a:rPr>
              <a:t>1.5</a:t>
            </a:r>
            <a:r>
              <a:rPr lang="zh-CN" altLang="en-US" sz="2400">
                <a:latin typeface="微软雅黑" panose="020B0503020204020204" pitchFamily="34" charset="-122"/>
                <a:ea typeface="微软雅黑" panose="020B0503020204020204" pitchFamily="34" charset="-122"/>
              </a:rPr>
              <a:t>万元，于下月发放；</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当日不做分录</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31</a:t>
            </a:r>
            <a:r>
              <a:rPr lang="zh-CN" altLang="en-US" sz="2400">
                <a:latin typeface="微软雅黑" panose="020B0503020204020204" pitchFamily="34" charset="-122"/>
                <a:ea typeface="微软雅黑" panose="020B0503020204020204" pitchFamily="34" charset="-122"/>
              </a:rPr>
              <a:t>日做期末账项调整：</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zh-CN" altLang="en-US" sz="2400">
                <a:latin typeface="微软雅黑" panose="020B0503020204020204" pitchFamily="34" charset="-122"/>
                <a:ea typeface="微软雅黑" panose="020B0503020204020204" pitchFamily="34" charset="-122"/>
              </a:rPr>
              <a:t>确认</a:t>
            </a: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月份与新入职销售人员相关的应付工资</a:t>
            </a:r>
            <a:r>
              <a:rPr lang="en-US" altLang="zh-CN" sz="2400">
                <a:latin typeface="微软雅黑" panose="020B0503020204020204" pitchFamily="34" charset="-122"/>
                <a:ea typeface="微软雅黑" panose="020B0503020204020204" pitchFamily="34" charset="-122"/>
              </a:rPr>
              <a:t>1.5</a:t>
            </a:r>
            <a:r>
              <a:rPr lang="zh-CN" altLang="en-US" sz="2400">
                <a:latin typeface="微软雅黑" panose="020B0503020204020204" pitchFamily="34" charset="-122"/>
                <a:ea typeface="微软雅黑" panose="020B0503020204020204" pitchFamily="34" charset="-122"/>
              </a:rPr>
              <a:t>万元：</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借：销售费用               </a:t>
            </a:r>
            <a:r>
              <a:rPr lang="en-US" altLang="zh-CN" sz="2400">
                <a:solidFill>
                  <a:srgbClr val="FF0000"/>
                </a:solidFill>
                <a:latin typeface="微软雅黑" panose="020B0503020204020204" pitchFamily="34" charset="-122"/>
                <a:ea typeface="微软雅黑" panose="020B0503020204020204" pitchFamily="34" charset="-122"/>
              </a:rPr>
              <a:t>1.5</a:t>
            </a: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贷：应付职工薪酬     </a:t>
            </a:r>
            <a:r>
              <a:rPr lang="en-US" altLang="zh-CN" sz="2400">
                <a:solidFill>
                  <a:srgbClr val="FF0000"/>
                </a:solidFill>
                <a:latin typeface="微软雅黑" panose="020B0503020204020204" pitchFamily="34" charset="-122"/>
                <a:ea typeface="微软雅黑" panose="020B0503020204020204" pitchFamily="34" charset="-122"/>
              </a:rPr>
              <a:t>        1.5</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3">
            <a:extLst>
              <a:ext uri="{FF2B5EF4-FFF2-40B4-BE49-F238E27FC236}">
                <a16:creationId xmlns:a16="http://schemas.microsoft.com/office/drawing/2014/main" id="{DDA8BB4F-01D3-E7E8-B9D5-38AE8751D1CC}"/>
              </a:ext>
            </a:extLst>
          </p:cNvPr>
          <p:cNvSpPr>
            <a:spLocks noGrp="1" noChangeArrowheads="1"/>
          </p:cNvSpPr>
          <p:nvPr>
            <p:ph idx="1"/>
          </p:nvPr>
        </p:nvSpPr>
        <p:spPr>
          <a:xfrm>
            <a:off x="2135189" y="908050"/>
            <a:ext cx="7920037" cy="4800600"/>
          </a:xfrm>
        </p:spPr>
        <p:txBody>
          <a:bodyPr/>
          <a:lstStyle/>
          <a:p>
            <a:pPr marL="0">
              <a:buNone/>
            </a:pPr>
            <a:r>
              <a:rPr lang="en-US" altLang="zh-CN" sz="2400">
                <a:latin typeface="微软雅黑" panose="020B0503020204020204" pitchFamily="34" charset="-122"/>
                <a:ea typeface="微软雅黑" panose="020B0503020204020204" pitchFamily="34" charset="-122"/>
              </a:rPr>
              <a:t>4.10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5</a:t>
            </a:r>
            <a:r>
              <a:rPr lang="zh-CN" altLang="en-US" sz="2400">
                <a:latin typeface="微软雅黑" panose="020B0503020204020204" pitchFamily="34" charset="-122"/>
                <a:ea typeface="微软雅黑" panose="020B0503020204020204" pitchFamily="34" charset="-122"/>
              </a:rPr>
              <a:t>日向甲公司支付未来两年的办公大楼租金</a:t>
            </a:r>
            <a:r>
              <a:rPr lang="en-US" altLang="zh-CN" sz="2400">
                <a:latin typeface="微软雅黑" panose="020B0503020204020204" pitchFamily="34" charset="-122"/>
                <a:ea typeface="微软雅黑" panose="020B0503020204020204" pitchFamily="34" charset="-122"/>
              </a:rPr>
              <a:t>24</a:t>
            </a:r>
            <a:r>
              <a:rPr lang="zh-CN" altLang="en-US" sz="2400">
                <a:latin typeface="微软雅黑" panose="020B0503020204020204" pitchFamily="34" charset="-122"/>
                <a:ea typeface="微软雅黑" panose="020B0503020204020204" pitchFamily="34" charset="-122"/>
              </a:rPr>
              <a:t>万元，当日分录：</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借：长期待摊费用         </a:t>
            </a:r>
            <a:r>
              <a:rPr lang="en-US" altLang="zh-CN" sz="2400">
                <a:solidFill>
                  <a:srgbClr val="FF0000"/>
                </a:solidFill>
                <a:latin typeface="微软雅黑" panose="020B0503020204020204" pitchFamily="34" charset="-122"/>
                <a:ea typeface="微软雅黑" panose="020B0503020204020204" pitchFamily="34" charset="-122"/>
              </a:rPr>
              <a:t>24</a:t>
            </a: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贷：银行存款                 </a:t>
            </a:r>
            <a:r>
              <a:rPr lang="en-US" altLang="zh-CN" sz="2400">
                <a:solidFill>
                  <a:srgbClr val="FF0000"/>
                </a:solidFill>
                <a:latin typeface="微软雅黑" panose="020B0503020204020204" pitchFamily="34" charset="-122"/>
                <a:ea typeface="微软雅黑" panose="020B0503020204020204" pitchFamily="34" charset="-122"/>
              </a:rPr>
              <a:t>24</a:t>
            </a:r>
          </a:p>
          <a:p>
            <a:pPr marL="0">
              <a:buNone/>
            </a:pPr>
            <a:endParaRPr lang="en-US" altLang="zh-CN" sz="2400">
              <a:latin typeface="微软雅黑" panose="020B0503020204020204" pitchFamily="34" charset="-122"/>
              <a:ea typeface="微软雅黑" panose="020B0503020204020204" pitchFamily="34" charset="-122"/>
            </a:endParaRPr>
          </a:p>
          <a:p>
            <a:pPr marL="0">
              <a:buNone/>
            </a:pP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31</a:t>
            </a:r>
            <a:r>
              <a:rPr lang="zh-CN" altLang="en-US" sz="2400">
                <a:latin typeface="微软雅黑" panose="020B0503020204020204" pitchFamily="34" charset="-122"/>
                <a:ea typeface="微软雅黑" panose="020B0503020204020204" pitchFamily="34" charset="-122"/>
              </a:rPr>
              <a:t>日做期末账项调整：</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latin typeface="微软雅黑" panose="020B0503020204020204" pitchFamily="34" charset="-122"/>
                <a:ea typeface="微软雅黑" panose="020B0503020204020204" pitchFamily="34" charset="-122"/>
              </a:rPr>
              <a:t>确认</a:t>
            </a: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月份与甲公司相关的办公大楼费用</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万元：</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借：管理费用               </a:t>
            </a:r>
            <a:r>
              <a:rPr lang="en-US" altLang="zh-CN" sz="2400">
                <a:solidFill>
                  <a:srgbClr val="FF0000"/>
                </a:solidFill>
                <a:latin typeface="微软雅黑" panose="020B0503020204020204" pitchFamily="34" charset="-122"/>
                <a:ea typeface="微软雅黑" panose="020B0503020204020204" pitchFamily="34" charset="-122"/>
              </a:rPr>
              <a:t>1</a:t>
            </a: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贷：长期待摊费用     </a:t>
            </a:r>
            <a:r>
              <a:rPr lang="en-US" altLang="zh-CN" sz="2400">
                <a:solidFill>
                  <a:srgbClr val="FF0000"/>
                </a:solidFill>
                <a:latin typeface="微软雅黑" panose="020B0503020204020204" pitchFamily="34" charset="-122"/>
                <a:ea typeface="微软雅黑" panose="020B0503020204020204" pitchFamily="34" charset="-122"/>
              </a:rPr>
              <a:t>     1</a:t>
            </a:r>
            <a:endParaRPr lang="en-US" altLang="zh-CN" sz="2400">
              <a:latin typeface="微软雅黑" panose="020B0503020204020204" pitchFamily="34" charset="-122"/>
              <a:ea typeface="微软雅黑" panose="020B0503020204020204" pitchFamily="34" charset="-122"/>
            </a:endParaRPr>
          </a:p>
          <a:p>
            <a:pPr marL="0">
              <a:buNone/>
            </a:pPr>
            <a:endParaRPr lang="en-US" altLang="zh-CN" sz="24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3">
            <a:extLst>
              <a:ext uri="{FF2B5EF4-FFF2-40B4-BE49-F238E27FC236}">
                <a16:creationId xmlns:a16="http://schemas.microsoft.com/office/drawing/2014/main" id="{DEAE4C66-1E0E-DBF3-2C84-33CE8169867B}"/>
              </a:ext>
            </a:extLst>
          </p:cNvPr>
          <p:cNvSpPr>
            <a:spLocks noGrp="1" noChangeArrowheads="1"/>
          </p:cNvSpPr>
          <p:nvPr>
            <p:ph idx="1"/>
          </p:nvPr>
        </p:nvSpPr>
        <p:spPr>
          <a:xfrm>
            <a:off x="2135189" y="908050"/>
            <a:ext cx="7920037" cy="4800600"/>
          </a:xfrm>
        </p:spPr>
        <p:txBody>
          <a:bodyPr/>
          <a:lstStyle/>
          <a:p>
            <a:pPr marL="0">
              <a:buNone/>
            </a:pPr>
            <a:r>
              <a:rPr lang="en-US" altLang="zh-CN" sz="2400">
                <a:latin typeface="微软雅黑" panose="020B0503020204020204" pitchFamily="34" charset="-122"/>
                <a:ea typeface="微软雅黑" panose="020B0503020204020204" pitchFamily="34" charset="-122"/>
              </a:rPr>
              <a:t>5.10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8</a:t>
            </a:r>
            <a:r>
              <a:rPr lang="zh-CN" altLang="en-US" sz="2400">
                <a:latin typeface="微软雅黑" panose="020B0503020204020204" pitchFamily="34" charset="-122"/>
                <a:ea typeface="微软雅黑" panose="020B0503020204020204" pitchFamily="34" charset="-122"/>
              </a:rPr>
              <a:t>日收到乙公司支付的第四季度设备租赁费用</a:t>
            </a:r>
            <a:r>
              <a:rPr lang="en-US" altLang="zh-CN" sz="2400">
                <a:latin typeface="微软雅黑" panose="020B0503020204020204" pitchFamily="34" charset="-122"/>
                <a:ea typeface="微软雅黑" panose="020B0503020204020204" pitchFamily="34" charset="-122"/>
              </a:rPr>
              <a:t>6</a:t>
            </a:r>
            <a:r>
              <a:rPr lang="zh-CN" altLang="en-US" sz="2400">
                <a:latin typeface="微软雅黑" panose="020B0503020204020204" pitchFamily="34" charset="-122"/>
                <a:ea typeface="微软雅黑" panose="020B0503020204020204" pitchFamily="34" charset="-122"/>
              </a:rPr>
              <a:t>万元，当日分录：</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借：银行存款                </a:t>
            </a:r>
            <a:r>
              <a:rPr lang="en-US" altLang="zh-CN" sz="2400">
                <a:solidFill>
                  <a:srgbClr val="FF0000"/>
                </a:solidFill>
                <a:latin typeface="微软雅黑" panose="020B0503020204020204" pitchFamily="34" charset="-122"/>
                <a:ea typeface="微软雅黑" panose="020B0503020204020204" pitchFamily="34" charset="-122"/>
              </a:rPr>
              <a:t>6</a:t>
            </a: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贷：预收账款     </a:t>
            </a:r>
            <a:r>
              <a:rPr lang="en-US" altLang="zh-CN" sz="2400">
                <a:solidFill>
                  <a:srgbClr val="FF0000"/>
                </a:solidFill>
                <a:latin typeface="微软雅黑" panose="020B0503020204020204" pitchFamily="34" charset="-122"/>
                <a:ea typeface="微软雅黑" panose="020B0503020204020204" pitchFamily="34" charset="-122"/>
              </a:rPr>
              <a:t>           6</a:t>
            </a:r>
          </a:p>
          <a:p>
            <a:pPr marL="0">
              <a:buNone/>
            </a:pP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31</a:t>
            </a:r>
            <a:r>
              <a:rPr lang="zh-CN" altLang="en-US" sz="2400">
                <a:latin typeface="微软雅黑" panose="020B0503020204020204" pitchFamily="34" charset="-122"/>
                <a:ea typeface="微软雅黑" panose="020B0503020204020204" pitchFamily="34" charset="-122"/>
              </a:rPr>
              <a:t>日做期末账项调整：</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latin typeface="微软雅黑" panose="020B0503020204020204" pitchFamily="34" charset="-122"/>
                <a:ea typeface="微软雅黑" panose="020B0503020204020204" pitchFamily="34" charset="-122"/>
              </a:rPr>
              <a:t>确认</a:t>
            </a: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月份与乙公司相关的设备租赁费</a:t>
            </a: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万元：</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借：预收账款               </a:t>
            </a:r>
            <a:r>
              <a:rPr lang="en-US" altLang="zh-CN" sz="2400">
                <a:solidFill>
                  <a:srgbClr val="FF0000"/>
                </a:solidFill>
                <a:latin typeface="微软雅黑" panose="020B0503020204020204" pitchFamily="34" charset="-122"/>
                <a:ea typeface="微软雅黑" panose="020B0503020204020204" pitchFamily="34" charset="-122"/>
              </a:rPr>
              <a:t>2</a:t>
            </a: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贷：其他业务收入     </a:t>
            </a:r>
            <a:r>
              <a:rPr lang="en-US" altLang="zh-CN" sz="2400">
                <a:solidFill>
                  <a:srgbClr val="FF0000"/>
                </a:solidFill>
                <a:latin typeface="微软雅黑" panose="020B0503020204020204" pitchFamily="34" charset="-122"/>
                <a:ea typeface="微软雅黑" panose="020B0503020204020204" pitchFamily="34" charset="-122"/>
              </a:rPr>
              <a:t>   2</a:t>
            </a:r>
          </a:p>
          <a:p>
            <a:pPr marL="0">
              <a:buNone/>
            </a:pPr>
            <a:endParaRPr lang="en-US" altLang="zh-CN" sz="2400">
              <a:latin typeface="微软雅黑" panose="020B0503020204020204" pitchFamily="34" charset="-122"/>
              <a:ea typeface="微软雅黑" panose="020B0503020204020204" pitchFamily="34" charset="-122"/>
            </a:endParaRPr>
          </a:p>
          <a:p>
            <a:pPr marL="0">
              <a:buNone/>
            </a:pPr>
            <a:endParaRPr lang="en-US" altLang="zh-CN" sz="24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3">
            <a:extLst>
              <a:ext uri="{FF2B5EF4-FFF2-40B4-BE49-F238E27FC236}">
                <a16:creationId xmlns:a16="http://schemas.microsoft.com/office/drawing/2014/main" id="{688B6431-BAF1-7BB2-28A9-DB3BF02D6506}"/>
              </a:ext>
            </a:extLst>
          </p:cNvPr>
          <p:cNvSpPr>
            <a:spLocks noGrp="1" noChangeArrowheads="1"/>
          </p:cNvSpPr>
          <p:nvPr>
            <p:ph idx="1"/>
          </p:nvPr>
        </p:nvSpPr>
        <p:spPr>
          <a:xfrm>
            <a:off x="2208214" y="476250"/>
            <a:ext cx="7920037" cy="5949950"/>
          </a:xfrm>
        </p:spPr>
        <p:txBody>
          <a:bodyPr/>
          <a:lstStyle/>
          <a:p>
            <a:pPr marL="0">
              <a:buNone/>
            </a:pPr>
            <a:r>
              <a:rPr lang="en-US" altLang="zh-CN" sz="2400">
                <a:latin typeface="微软雅黑" panose="020B0503020204020204" pitchFamily="34" charset="-122"/>
                <a:ea typeface="微软雅黑" panose="020B0503020204020204" pitchFamily="34" charset="-122"/>
              </a:rPr>
              <a:t>6.10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日向丙公司销售一批商品</a:t>
            </a:r>
            <a:r>
              <a:rPr lang="en-US" altLang="zh-CN" sz="2400">
                <a:latin typeface="微软雅黑" panose="020B0503020204020204" pitchFamily="34" charset="-122"/>
                <a:ea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rPr>
              <a:t>万元，丙公司年末支付账款，当日分录：</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借：应收账款               </a:t>
            </a:r>
            <a:r>
              <a:rPr lang="en-US" altLang="zh-CN" sz="2400">
                <a:solidFill>
                  <a:srgbClr val="FF0000"/>
                </a:solidFill>
                <a:latin typeface="微软雅黑" panose="020B0503020204020204" pitchFamily="34" charset="-122"/>
                <a:ea typeface="微软雅黑" panose="020B0503020204020204" pitchFamily="34" charset="-122"/>
              </a:rPr>
              <a:t>3</a:t>
            </a: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贷：主营业务收入     </a:t>
            </a:r>
            <a:r>
              <a:rPr lang="en-US" altLang="zh-CN" sz="2400">
                <a:solidFill>
                  <a:srgbClr val="FF0000"/>
                </a:solidFill>
                <a:latin typeface="微软雅黑" panose="020B0503020204020204" pitchFamily="34" charset="-122"/>
                <a:ea typeface="微软雅黑" panose="020B0503020204020204" pitchFamily="34" charset="-122"/>
              </a:rPr>
              <a:t>       3</a:t>
            </a:r>
          </a:p>
          <a:p>
            <a:pPr marL="0">
              <a:buNone/>
            </a:pPr>
            <a:endParaRPr lang="en-US" altLang="zh-CN" sz="2400">
              <a:latin typeface="微软雅黑" panose="020B0503020204020204" pitchFamily="34" charset="-122"/>
              <a:ea typeface="微软雅黑" panose="020B0503020204020204" pitchFamily="34" charset="-122"/>
            </a:endParaRPr>
          </a:p>
          <a:p>
            <a:pPr marL="0">
              <a:buNone/>
            </a:pPr>
            <a:r>
              <a:rPr lang="en-US" altLang="zh-CN" sz="2400">
                <a:latin typeface="微软雅黑" panose="020B0503020204020204" pitchFamily="34" charset="-122"/>
                <a:ea typeface="微软雅黑" panose="020B0503020204020204" pitchFamily="34" charset="-122"/>
              </a:rPr>
              <a:t>7.10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15</a:t>
            </a:r>
            <a:r>
              <a:rPr lang="zh-CN" altLang="en-US" sz="2400">
                <a:latin typeface="微软雅黑" panose="020B0503020204020204" pitchFamily="34" charset="-122"/>
                <a:ea typeface="微软雅黑" panose="020B0503020204020204" pitchFamily="34" charset="-122"/>
              </a:rPr>
              <a:t>日获得月利息</a:t>
            </a:r>
            <a:r>
              <a:rPr lang="en-US" altLang="zh-CN" sz="2400">
                <a:latin typeface="微软雅黑" panose="020B0503020204020204" pitchFamily="34" charset="-122"/>
                <a:ea typeface="微软雅黑" panose="020B0503020204020204" pitchFamily="34" charset="-122"/>
              </a:rPr>
              <a:t>0.2</a:t>
            </a:r>
            <a:r>
              <a:rPr lang="zh-CN" altLang="en-US" sz="2400">
                <a:latin typeface="微软雅黑" panose="020B0503020204020204" pitchFamily="34" charset="-122"/>
                <a:ea typeface="微软雅黑" panose="020B0503020204020204" pitchFamily="34" charset="-122"/>
              </a:rPr>
              <a:t>万元的短期借款</a:t>
            </a: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万元，每月底支付，当日分录：</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借：银行存款              </a:t>
            </a:r>
            <a:r>
              <a:rPr lang="en-US" altLang="zh-CN" sz="2400">
                <a:solidFill>
                  <a:srgbClr val="FF0000"/>
                </a:solidFill>
                <a:latin typeface="微软雅黑" panose="020B0503020204020204" pitchFamily="34" charset="-122"/>
                <a:ea typeface="微软雅黑" panose="020B0503020204020204" pitchFamily="34" charset="-122"/>
              </a:rPr>
              <a:t>10</a:t>
            </a: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贷：短期借款                   </a:t>
            </a:r>
            <a:r>
              <a:rPr lang="en-US" altLang="zh-CN" sz="2400">
                <a:solidFill>
                  <a:srgbClr val="FF0000"/>
                </a:solidFill>
                <a:latin typeface="微软雅黑" panose="020B0503020204020204" pitchFamily="34" charset="-122"/>
                <a:ea typeface="微软雅黑" panose="020B0503020204020204" pitchFamily="34" charset="-122"/>
              </a:rPr>
              <a:t>10</a:t>
            </a:r>
          </a:p>
          <a:p>
            <a:pPr marL="0">
              <a:buNone/>
            </a:pP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31</a:t>
            </a:r>
            <a:r>
              <a:rPr lang="zh-CN" altLang="en-US" sz="2400">
                <a:latin typeface="微软雅黑" panose="020B0503020204020204" pitchFamily="34" charset="-122"/>
                <a:ea typeface="微软雅黑" panose="020B0503020204020204" pitchFamily="34" charset="-122"/>
              </a:rPr>
              <a:t>日做期末账项调整：</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latin typeface="微软雅黑" panose="020B0503020204020204" pitchFamily="34" charset="-122"/>
                <a:ea typeface="微软雅黑" panose="020B0503020204020204" pitchFamily="34" charset="-122"/>
              </a:rPr>
              <a:t>确认</a:t>
            </a: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月份与丁银行相关的利息费用</a:t>
            </a:r>
            <a:r>
              <a:rPr lang="en-US" altLang="zh-CN" sz="2400">
                <a:latin typeface="微软雅黑" panose="020B0503020204020204" pitchFamily="34" charset="-122"/>
                <a:ea typeface="微软雅黑" panose="020B0503020204020204" pitchFamily="34" charset="-122"/>
              </a:rPr>
              <a:t>0.2</a:t>
            </a:r>
            <a:r>
              <a:rPr lang="zh-CN" altLang="en-US" sz="2400">
                <a:latin typeface="微软雅黑" panose="020B0503020204020204" pitchFamily="34" charset="-122"/>
                <a:ea typeface="微软雅黑" panose="020B0503020204020204" pitchFamily="34" charset="-122"/>
              </a:rPr>
              <a:t>万元：</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借：财务费用               </a:t>
            </a:r>
            <a:r>
              <a:rPr lang="en-US" altLang="zh-CN" sz="2400">
                <a:solidFill>
                  <a:srgbClr val="FF0000"/>
                </a:solidFill>
                <a:latin typeface="微软雅黑" panose="020B0503020204020204" pitchFamily="34" charset="-122"/>
                <a:ea typeface="微软雅黑" panose="020B0503020204020204" pitchFamily="34" charset="-122"/>
              </a:rPr>
              <a:t>0.2</a:t>
            </a: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贷：银行存款     </a:t>
            </a:r>
            <a:r>
              <a:rPr lang="en-US" altLang="zh-CN" sz="2400">
                <a:solidFill>
                  <a:srgbClr val="FF0000"/>
                </a:solidFill>
                <a:latin typeface="微软雅黑" panose="020B0503020204020204" pitchFamily="34" charset="-122"/>
                <a:ea typeface="微软雅黑" panose="020B0503020204020204" pitchFamily="34" charset="-122"/>
              </a:rPr>
              <a:t>              0.2</a:t>
            </a:r>
          </a:p>
          <a:p>
            <a:pPr marL="0">
              <a:buNone/>
            </a:pPr>
            <a:endParaRPr lang="en-US" altLang="zh-CN" sz="2400">
              <a:latin typeface="微软雅黑" panose="020B0503020204020204" pitchFamily="34" charset="-122"/>
              <a:ea typeface="微软雅黑" panose="020B0503020204020204" pitchFamily="34" charset="-122"/>
            </a:endParaRPr>
          </a:p>
          <a:p>
            <a:pPr marL="0">
              <a:buNone/>
            </a:pPr>
            <a:endParaRPr lang="en-US" altLang="zh-CN" sz="2400">
              <a:latin typeface="微软雅黑" panose="020B0503020204020204" pitchFamily="34" charset="-122"/>
              <a:ea typeface="微软雅黑" panose="020B0503020204020204" pitchFamily="34" charset="-122"/>
            </a:endParaRPr>
          </a:p>
          <a:p>
            <a:pPr marL="0">
              <a:buNone/>
            </a:pPr>
            <a:endParaRPr lang="en-US" altLang="zh-CN" sz="24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3">
            <a:extLst>
              <a:ext uri="{FF2B5EF4-FFF2-40B4-BE49-F238E27FC236}">
                <a16:creationId xmlns:a16="http://schemas.microsoft.com/office/drawing/2014/main" id="{84506206-2F7C-E931-4834-3ADF8BEC6ADE}"/>
              </a:ext>
            </a:extLst>
          </p:cNvPr>
          <p:cNvSpPr>
            <a:spLocks noGrp="1" noChangeArrowheads="1"/>
          </p:cNvSpPr>
          <p:nvPr>
            <p:ph idx="1"/>
          </p:nvPr>
        </p:nvSpPr>
        <p:spPr>
          <a:xfrm>
            <a:off x="2135189" y="1196975"/>
            <a:ext cx="7920037" cy="4800600"/>
          </a:xfrm>
        </p:spPr>
        <p:txBody>
          <a:bodyPr/>
          <a:lstStyle/>
          <a:p>
            <a:pPr marL="0">
              <a:buNone/>
            </a:pPr>
            <a:r>
              <a:rPr lang="en-US" altLang="zh-CN" sz="2400">
                <a:latin typeface="微软雅黑" panose="020B0503020204020204" pitchFamily="34" charset="-122"/>
                <a:ea typeface="微软雅黑" panose="020B0503020204020204" pitchFamily="34" charset="-122"/>
              </a:rPr>
              <a:t>8.10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25</a:t>
            </a:r>
            <a:r>
              <a:rPr lang="zh-CN" altLang="en-US" sz="2400">
                <a:latin typeface="微软雅黑" panose="020B0503020204020204" pitchFamily="34" charset="-122"/>
                <a:ea typeface="微软雅黑" panose="020B0503020204020204" pitchFamily="34" charset="-122"/>
              </a:rPr>
              <a:t>日购买原材料</a:t>
            </a:r>
            <a:r>
              <a:rPr lang="en-US" altLang="zh-CN" sz="2400">
                <a:latin typeface="微软雅黑" panose="020B0503020204020204" pitchFamily="34" charset="-122"/>
                <a:ea typeface="微软雅黑" panose="020B0503020204020204" pitchFamily="34" charset="-122"/>
              </a:rPr>
              <a:t>6</a:t>
            </a:r>
            <a:r>
              <a:rPr lang="zh-CN" altLang="en-US" sz="2400">
                <a:latin typeface="微软雅黑" panose="020B0503020204020204" pitchFamily="34" charset="-122"/>
                <a:ea typeface="微软雅黑" panose="020B0503020204020204" pitchFamily="34" charset="-122"/>
              </a:rPr>
              <a:t>万元，用银行存款支付</a:t>
            </a:r>
            <a:r>
              <a:rPr lang="en-US" altLang="zh-CN" sz="2400">
                <a:latin typeface="微软雅黑" panose="020B0503020204020204" pitchFamily="34" charset="-122"/>
                <a:ea typeface="微软雅黑" panose="020B0503020204020204" pitchFamily="34" charset="-122"/>
              </a:rPr>
              <a:t>4</a:t>
            </a:r>
            <a:r>
              <a:rPr lang="zh-CN" altLang="en-US" sz="2400">
                <a:latin typeface="微软雅黑" panose="020B0503020204020204" pitchFamily="34" charset="-122"/>
                <a:ea typeface="微软雅黑" panose="020B0503020204020204" pitchFamily="34" charset="-122"/>
              </a:rPr>
              <a:t>万元，剩余</a:t>
            </a: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万元待支付，当日分录：</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借：原材料               </a:t>
            </a:r>
            <a:r>
              <a:rPr lang="en-US" altLang="zh-CN" sz="2400">
                <a:solidFill>
                  <a:srgbClr val="FF0000"/>
                </a:solidFill>
                <a:latin typeface="微软雅黑" panose="020B0503020204020204" pitchFamily="34" charset="-122"/>
                <a:ea typeface="微软雅黑" panose="020B0503020204020204" pitchFamily="34" charset="-122"/>
              </a:rPr>
              <a:t> 6</a:t>
            </a: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贷：银行存款     </a:t>
            </a:r>
            <a:r>
              <a:rPr lang="en-US" altLang="zh-CN" sz="2400">
                <a:solidFill>
                  <a:srgbClr val="FF0000"/>
                </a:solidFill>
                <a:latin typeface="微软雅黑" panose="020B0503020204020204" pitchFamily="34" charset="-122"/>
                <a:ea typeface="微软雅黑" panose="020B0503020204020204" pitchFamily="34" charset="-122"/>
              </a:rPr>
              <a:t>         4</a:t>
            </a: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应付账款              </a:t>
            </a:r>
            <a:r>
              <a:rPr lang="en-US" altLang="zh-CN" sz="2400">
                <a:solidFill>
                  <a:srgbClr val="FF0000"/>
                </a:solidFill>
                <a:latin typeface="微软雅黑" panose="020B0503020204020204" pitchFamily="34" charset="-122"/>
                <a:ea typeface="微软雅黑" panose="020B0503020204020204" pitchFamily="34" charset="-122"/>
              </a:rPr>
              <a:t>2</a:t>
            </a:r>
          </a:p>
          <a:p>
            <a:pPr marL="0">
              <a:buNone/>
            </a:pP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endParaRPr lang="en-US" altLang="zh-CN" sz="2400">
              <a:latin typeface="微软雅黑" panose="020B0503020204020204" pitchFamily="34" charset="-122"/>
              <a:ea typeface="微软雅黑" panose="020B0503020204020204" pitchFamily="34" charset="-122"/>
            </a:endParaRPr>
          </a:p>
          <a:p>
            <a:pPr marL="0">
              <a:buNone/>
            </a:pPr>
            <a:endParaRPr lang="en-US" altLang="zh-CN" sz="2400">
              <a:latin typeface="微软雅黑" panose="020B0503020204020204" pitchFamily="34" charset="-122"/>
              <a:ea typeface="微软雅黑" panose="020B0503020204020204" pitchFamily="34" charset="-122"/>
            </a:endParaRPr>
          </a:p>
          <a:p>
            <a:pPr marL="0">
              <a:buNone/>
            </a:pPr>
            <a:endParaRPr lang="en-US" altLang="zh-CN" sz="24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3">
            <a:extLst>
              <a:ext uri="{FF2B5EF4-FFF2-40B4-BE49-F238E27FC236}">
                <a16:creationId xmlns:a16="http://schemas.microsoft.com/office/drawing/2014/main" id="{3C7AF046-E1B7-569F-5528-6ECA5DCAC9CA}"/>
              </a:ext>
            </a:extLst>
          </p:cNvPr>
          <p:cNvSpPr>
            <a:spLocks noGrp="1" noChangeArrowheads="1"/>
          </p:cNvSpPr>
          <p:nvPr>
            <p:ph idx="1"/>
          </p:nvPr>
        </p:nvSpPr>
        <p:spPr>
          <a:xfrm>
            <a:off x="2135189" y="549276"/>
            <a:ext cx="7920037" cy="5903913"/>
          </a:xfrm>
        </p:spPr>
        <p:txBody>
          <a:bodyPr/>
          <a:lstStyle/>
          <a:p>
            <a:pPr marL="0">
              <a:buNone/>
            </a:pPr>
            <a:r>
              <a:rPr lang="en-US" altLang="zh-CN" sz="2400">
                <a:latin typeface="微软雅黑" panose="020B0503020204020204" pitchFamily="34" charset="-122"/>
                <a:ea typeface="微软雅黑" panose="020B0503020204020204" pitchFamily="34" charset="-122"/>
              </a:rPr>
              <a:t>9.10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27</a:t>
            </a:r>
            <a:r>
              <a:rPr lang="zh-CN" altLang="en-US" sz="2400">
                <a:latin typeface="微软雅黑" panose="020B0503020204020204" pitchFamily="34" charset="-122"/>
                <a:ea typeface="微软雅黑" panose="020B0503020204020204" pitchFamily="34" charset="-122"/>
              </a:rPr>
              <a:t>日</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盘亏原材料</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万元，经查明由于管理员过失造成的材料毁损</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0.5</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万元，合理损耗</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0.5</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万元，其余</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万元为自然灾害造成</a:t>
            </a:r>
            <a:endParaRPr lang="en-US" altLang="zh-CN" sz="2400">
              <a:latin typeface="Times New Roman" panose="02020603050405020304" pitchFamily="18" charset="0"/>
              <a:ea typeface="微软雅黑" panose="020B0503020204020204" pitchFamily="34" charset="-122"/>
              <a:cs typeface="Times New Roman" panose="02020603050405020304" pitchFamily="18" charset="0"/>
            </a:endParaRPr>
          </a:p>
          <a:p>
            <a:pPr marL="0" algn="just">
              <a:lnSpc>
                <a:spcPct val="120000"/>
              </a:lnSpc>
              <a:buNone/>
            </a:pP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批准前：</a:t>
            </a:r>
            <a:endParaRPr lang="en-US" altLang="zh-CN" sz="2400">
              <a:latin typeface="Times New Roman" panose="02020603050405020304" pitchFamily="18" charset="0"/>
              <a:ea typeface="微软雅黑" panose="020B0503020204020204" pitchFamily="34" charset="-122"/>
              <a:cs typeface="Times New Roman" panose="02020603050405020304" pitchFamily="18" charset="0"/>
            </a:endParaRPr>
          </a:p>
          <a:p>
            <a:pPr marL="0" algn="just">
              <a:lnSpc>
                <a:spcPct val="120000"/>
              </a:lnSpc>
              <a:buNone/>
            </a:pPr>
            <a:r>
              <a:rPr lang="zh-CN" alt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借：待处理财产损益</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2</a:t>
            </a:r>
          </a:p>
          <a:p>
            <a:pPr marL="0" algn="just">
              <a:lnSpc>
                <a:spcPct val="120000"/>
              </a:lnSpc>
              <a:buNone/>
            </a:pP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贷：原材料</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p>
          <a:p>
            <a:pPr marL="0" algn="just">
              <a:lnSpc>
                <a:spcPct val="120000"/>
              </a:lnSpc>
              <a:buNone/>
            </a:pP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批准后：</a:t>
            </a:r>
            <a:endParaRPr lang="en-US" altLang="zh-CN" sz="2400">
              <a:latin typeface="Times New Roman" panose="02020603050405020304" pitchFamily="18" charset="0"/>
              <a:ea typeface="微软雅黑" panose="020B0503020204020204" pitchFamily="34" charset="-122"/>
              <a:cs typeface="Times New Roman" panose="02020603050405020304" pitchFamily="18" charset="0"/>
            </a:endParaRPr>
          </a:p>
          <a:p>
            <a:pPr marL="0" algn="just">
              <a:lnSpc>
                <a:spcPct val="120000"/>
              </a:lnSpc>
              <a:buNone/>
            </a:pPr>
            <a:r>
              <a:rPr lang="zh-CN" alt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借：其他应收款                   </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0.5</a:t>
            </a:r>
          </a:p>
          <a:p>
            <a:pPr marL="0" algn="just">
              <a:lnSpc>
                <a:spcPct val="120000"/>
              </a:lnSpc>
              <a:buNone/>
            </a:pP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管理费用                       </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0.5</a:t>
            </a:r>
          </a:p>
          <a:p>
            <a:pPr marL="0" algn="just">
              <a:lnSpc>
                <a:spcPct val="120000"/>
              </a:lnSpc>
              <a:buNone/>
            </a:pP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营业外支出                 </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1</a:t>
            </a:r>
          </a:p>
          <a:p>
            <a:pPr marL="0" algn="just">
              <a:lnSpc>
                <a:spcPct val="120000"/>
              </a:lnSpc>
              <a:buNone/>
            </a:pP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贷：待处理财产损益             </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endParaRPr lang="en-US" altLang="zh-CN" sz="2400">
              <a:latin typeface="微软雅黑" panose="020B0503020204020204" pitchFamily="34" charset="-122"/>
              <a:ea typeface="微软雅黑" panose="020B0503020204020204" pitchFamily="34" charset="-122"/>
            </a:endParaRPr>
          </a:p>
          <a:p>
            <a:pPr marL="0">
              <a:buNone/>
            </a:pP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endParaRPr lang="en-US" altLang="zh-CN" sz="2400">
              <a:latin typeface="微软雅黑" panose="020B0503020204020204" pitchFamily="34" charset="-122"/>
              <a:ea typeface="微软雅黑" panose="020B0503020204020204" pitchFamily="34" charset="-122"/>
            </a:endParaRPr>
          </a:p>
          <a:p>
            <a:pPr marL="0">
              <a:buNone/>
            </a:pPr>
            <a:endParaRPr lang="en-US" altLang="zh-CN" sz="2400">
              <a:latin typeface="微软雅黑" panose="020B0503020204020204" pitchFamily="34" charset="-122"/>
              <a:ea typeface="微软雅黑" panose="020B0503020204020204" pitchFamily="34" charset="-122"/>
            </a:endParaRPr>
          </a:p>
          <a:p>
            <a:pPr marL="0">
              <a:buNone/>
            </a:pPr>
            <a:endParaRPr lang="en-US" altLang="zh-CN" sz="24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3">
            <a:extLst>
              <a:ext uri="{FF2B5EF4-FFF2-40B4-BE49-F238E27FC236}">
                <a16:creationId xmlns:a16="http://schemas.microsoft.com/office/drawing/2014/main" id="{A7368C3F-916B-386A-A80B-BA62EDC18E02}"/>
              </a:ext>
            </a:extLst>
          </p:cNvPr>
          <p:cNvSpPr>
            <a:spLocks noGrp="1" noChangeArrowheads="1"/>
          </p:cNvSpPr>
          <p:nvPr>
            <p:ph idx="1"/>
          </p:nvPr>
        </p:nvSpPr>
        <p:spPr>
          <a:xfrm>
            <a:off x="2208214" y="260350"/>
            <a:ext cx="7920037" cy="6381750"/>
          </a:xfrm>
        </p:spPr>
        <p:txBody>
          <a:bodyPr/>
          <a:lstStyle/>
          <a:p>
            <a:pPr marL="0">
              <a:buNone/>
            </a:pP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31</a:t>
            </a:r>
            <a:r>
              <a:rPr lang="zh-CN" altLang="en-US" sz="2400">
                <a:latin typeface="微软雅黑" panose="020B0503020204020204" pitchFamily="34" charset="-122"/>
                <a:ea typeface="微软雅黑" panose="020B0503020204020204" pitchFamily="34" charset="-122"/>
              </a:rPr>
              <a:t>日结转收入、费用类账户：</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借：主营业务收入                   </a:t>
            </a:r>
            <a:r>
              <a:rPr lang="en-US" altLang="zh-CN" sz="2400">
                <a:solidFill>
                  <a:srgbClr val="FF0000"/>
                </a:solidFill>
                <a:latin typeface="微软雅黑" panose="020B0503020204020204" pitchFamily="34" charset="-122"/>
                <a:ea typeface="微软雅黑" panose="020B0503020204020204" pitchFamily="34" charset="-122"/>
              </a:rPr>
              <a:t>3</a:t>
            </a: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其他业务收入                   </a:t>
            </a:r>
            <a:r>
              <a:rPr lang="en-US" altLang="zh-CN" sz="2400">
                <a:solidFill>
                  <a:srgbClr val="FF0000"/>
                </a:solidFill>
                <a:latin typeface="微软雅黑" panose="020B0503020204020204" pitchFamily="34" charset="-122"/>
                <a:ea typeface="微软雅黑" panose="020B0503020204020204" pitchFamily="34" charset="-122"/>
              </a:rPr>
              <a:t>2</a:t>
            </a: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贷：本年利润         </a:t>
            </a:r>
            <a:r>
              <a:rPr lang="en-US" altLang="zh-CN" sz="2400">
                <a:solidFill>
                  <a:srgbClr val="FF0000"/>
                </a:solidFill>
                <a:latin typeface="微软雅黑" panose="020B0503020204020204" pitchFamily="34" charset="-122"/>
                <a:ea typeface="微软雅黑" panose="020B0503020204020204" pitchFamily="34" charset="-122"/>
              </a:rPr>
              <a:t>                     5</a:t>
            </a:r>
          </a:p>
          <a:p>
            <a:pPr marL="0">
              <a:buNone/>
            </a:pP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借：本年利润                         </a:t>
            </a:r>
            <a:r>
              <a:rPr lang="en-US" altLang="zh-CN" sz="2400">
                <a:solidFill>
                  <a:srgbClr val="FF0000"/>
                </a:solidFill>
                <a:latin typeface="微软雅黑" panose="020B0503020204020204" pitchFamily="34" charset="-122"/>
                <a:ea typeface="微软雅黑" panose="020B0503020204020204" pitchFamily="34" charset="-122"/>
              </a:rPr>
              <a:t>4.2</a:t>
            </a: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贷：管理费用         </a:t>
            </a:r>
            <a:r>
              <a:rPr lang="en-US" altLang="zh-CN" sz="2400">
                <a:solidFill>
                  <a:srgbClr val="FF0000"/>
                </a:solidFill>
                <a:latin typeface="微软雅黑" panose="020B0503020204020204" pitchFamily="34" charset="-122"/>
                <a:ea typeface="微软雅黑" panose="020B0503020204020204" pitchFamily="34" charset="-122"/>
              </a:rPr>
              <a:t>                     1.5</a:t>
            </a: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销售费用                              </a:t>
            </a:r>
            <a:r>
              <a:rPr lang="en-US" altLang="zh-CN" sz="2400">
                <a:solidFill>
                  <a:srgbClr val="FF0000"/>
                </a:solidFill>
                <a:latin typeface="微软雅黑" panose="020B0503020204020204" pitchFamily="34" charset="-122"/>
                <a:ea typeface="微软雅黑" panose="020B0503020204020204" pitchFamily="34" charset="-122"/>
              </a:rPr>
              <a:t>1.5</a:t>
            </a: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财务费用                              </a:t>
            </a:r>
            <a:r>
              <a:rPr lang="en-US" altLang="zh-CN" sz="2400">
                <a:solidFill>
                  <a:srgbClr val="FF0000"/>
                </a:solidFill>
                <a:latin typeface="微软雅黑" panose="020B0503020204020204" pitchFamily="34" charset="-122"/>
                <a:ea typeface="微软雅黑" panose="020B0503020204020204" pitchFamily="34" charset="-122"/>
              </a:rPr>
              <a:t>0.2</a:t>
            </a: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营业外支出                              </a:t>
            </a:r>
            <a:r>
              <a:rPr lang="en-US" altLang="zh-CN" sz="2400">
                <a:solidFill>
                  <a:srgbClr val="FF0000"/>
                </a:solidFill>
                <a:latin typeface="微软雅黑" panose="020B0503020204020204" pitchFamily="34" charset="-122"/>
                <a:ea typeface="微软雅黑" panose="020B0503020204020204" pitchFamily="34" charset="-122"/>
              </a:rPr>
              <a:t>1</a:t>
            </a:r>
          </a:p>
          <a:p>
            <a:pPr marL="0">
              <a:buNone/>
            </a:pP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zh-CN" altLang="en-US" sz="2400">
                <a:solidFill>
                  <a:srgbClr val="0070C0"/>
                </a:solidFill>
                <a:latin typeface="微软雅黑" panose="020B0503020204020204" pitchFamily="34" charset="-122"/>
                <a:ea typeface="微软雅黑" panose="020B0503020204020204" pitchFamily="34" charset="-122"/>
              </a:rPr>
              <a:t>借：本年利润                         </a:t>
            </a:r>
            <a:r>
              <a:rPr lang="en-US" altLang="zh-CN" sz="2400">
                <a:solidFill>
                  <a:srgbClr val="0070C0"/>
                </a:solidFill>
                <a:latin typeface="微软雅黑" panose="020B0503020204020204" pitchFamily="34" charset="-122"/>
                <a:ea typeface="微软雅黑" panose="020B0503020204020204" pitchFamily="34" charset="-122"/>
              </a:rPr>
              <a:t>0.8</a:t>
            </a:r>
          </a:p>
          <a:p>
            <a:pPr marL="0">
              <a:buNone/>
            </a:pPr>
            <a:r>
              <a:rPr lang="en-US" altLang="zh-CN" sz="2400">
                <a:solidFill>
                  <a:srgbClr val="0070C0"/>
                </a:solidFill>
                <a:latin typeface="微软雅黑" panose="020B0503020204020204" pitchFamily="34" charset="-122"/>
                <a:ea typeface="微软雅黑" panose="020B0503020204020204" pitchFamily="34" charset="-122"/>
              </a:rPr>
              <a:t>       </a:t>
            </a:r>
            <a:r>
              <a:rPr lang="zh-CN" altLang="en-US" sz="2400">
                <a:solidFill>
                  <a:srgbClr val="0070C0"/>
                </a:solidFill>
                <a:latin typeface="微软雅黑" panose="020B0503020204020204" pitchFamily="34" charset="-122"/>
                <a:ea typeface="微软雅黑" panose="020B0503020204020204" pitchFamily="34" charset="-122"/>
              </a:rPr>
              <a:t>贷：利润分配</a:t>
            </a:r>
            <a:r>
              <a:rPr lang="en-US" altLang="zh-CN" sz="2400">
                <a:solidFill>
                  <a:srgbClr val="0070C0"/>
                </a:solidFill>
                <a:latin typeface="微软雅黑" panose="020B0503020204020204" pitchFamily="34" charset="-122"/>
                <a:ea typeface="微软雅黑" panose="020B0503020204020204" pitchFamily="34" charset="-122"/>
              </a:rPr>
              <a:t>——</a:t>
            </a:r>
            <a:r>
              <a:rPr lang="zh-CN" altLang="en-US" sz="2400">
                <a:solidFill>
                  <a:srgbClr val="0070C0"/>
                </a:solidFill>
                <a:latin typeface="微软雅黑" panose="020B0503020204020204" pitchFamily="34" charset="-122"/>
                <a:ea typeface="微软雅黑" panose="020B0503020204020204" pitchFamily="34" charset="-122"/>
              </a:rPr>
              <a:t>未分配利润       </a:t>
            </a:r>
            <a:r>
              <a:rPr lang="en-US" altLang="zh-CN" sz="2400">
                <a:solidFill>
                  <a:srgbClr val="0070C0"/>
                </a:solidFill>
                <a:latin typeface="微软雅黑" panose="020B0503020204020204" pitchFamily="34" charset="-122"/>
                <a:ea typeface="微软雅黑" panose="020B0503020204020204" pitchFamily="34" charset="-122"/>
              </a:rPr>
              <a:t>0.8</a:t>
            </a:r>
          </a:p>
          <a:p>
            <a:pPr marL="0">
              <a:buNone/>
            </a:pPr>
            <a:endParaRPr lang="en-US" altLang="zh-CN" sz="2400">
              <a:latin typeface="微软雅黑" panose="020B0503020204020204" pitchFamily="34" charset="-122"/>
              <a:ea typeface="微软雅黑" panose="020B0503020204020204" pitchFamily="34" charset="-122"/>
            </a:endParaRPr>
          </a:p>
          <a:p>
            <a:pPr marL="0">
              <a:buNone/>
            </a:pPr>
            <a:endParaRPr lang="en-US" altLang="zh-CN" sz="24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18859287-6CA3-F3F9-E10D-6781E289C173}"/>
              </a:ext>
            </a:extLst>
          </p:cNvPr>
          <p:cNvGraphicFramePr>
            <a:graphicFrameLocks noGrp="1"/>
          </p:cNvGraphicFramePr>
          <p:nvPr/>
        </p:nvGraphicFramePr>
        <p:xfrm>
          <a:off x="1847851" y="908051"/>
          <a:ext cx="8569325" cy="5548312"/>
        </p:xfrm>
        <a:graphic>
          <a:graphicData uri="http://schemas.openxmlformats.org/drawingml/2006/table">
            <a:tbl>
              <a:tblPr firstRow="1" bandRow="1">
                <a:tableStyleId>{85BE263C-DBD7-4A20-BB59-AAB30ACAA65A}</a:tableStyleId>
              </a:tblPr>
              <a:tblGrid>
                <a:gridCol w="2232345">
                  <a:extLst>
                    <a:ext uri="{9D8B030D-6E8A-4147-A177-3AD203B41FA5}">
                      <a16:colId xmlns:a16="http://schemas.microsoft.com/office/drawing/2014/main" val="20000"/>
                    </a:ext>
                  </a:extLst>
                </a:gridCol>
                <a:gridCol w="2016312">
                  <a:extLst>
                    <a:ext uri="{9D8B030D-6E8A-4147-A177-3AD203B41FA5}">
                      <a16:colId xmlns:a16="http://schemas.microsoft.com/office/drawing/2014/main" val="20001"/>
                    </a:ext>
                  </a:extLst>
                </a:gridCol>
                <a:gridCol w="2808434">
                  <a:extLst>
                    <a:ext uri="{9D8B030D-6E8A-4147-A177-3AD203B41FA5}">
                      <a16:colId xmlns:a16="http://schemas.microsoft.com/office/drawing/2014/main" val="20002"/>
                    </a:ext>
                  </a:extLst>
                </a:gridCol>
                <a:gridCol w="1512234">
                  <a:extLst>
                    <a:ext uri="{9D8B030D-6E8A-4147-A177-3AD203B41FA5}">
                      <a16:colId xmlns:a16="http://schemas.microsoft.com/office/drawing/2014/main" val="20003"/>
                    </a:ext>
                  </a:extLst>
                </a:gridCol>
              </a:tblGrid>
              <a:tr h="396308">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资产</a:t>
                      </a:r>
                    </a:p>
                  </a:txBody>
                  <a:tcPr marL="91444" marR="91444" marT="45728" marB="45728"/>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期末余额</a:t>
                      </a:r>
                    </a:p>
                  </a:txBody>
                  <a:tcPr marL="91444" marR="91444" marT="45728" marB="45728">
                    <a:lnR w="12700" cap="flat" cmpd="sng" algn="ctr">
                      <a:solidFill>
                        <a:schemeClr val="tx1"/>
                      </a:solidFill>
                      <a:prstDash val="solid"/>
                      <a:round/>
                      <a:headEnd type="none" w="med" len="med"/>
                      <a:tailEnd type="none" w="med" len="med"/>
                    </a:lnR>
                  </a:tcPr>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负债及所有者权益</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期末余额</a:t>
                      </a:r>
                    </a:p>
                  </a:txBody>
                  <a:tcPr marL="91444" marR="91444" marT="45728" marB="45728"/>
                </a:tc>
                <a:extLst>
                  <a:ext uri="{0D108BD9-81ED-4DB2-BD59-A6C34878D82A}">
                    <a16:rowId xmlns:a16="http://schemas.microsoft.com/office/drawing/2014/main" val="10000"/>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货币资金</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14</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短期借款</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6</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1"/>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应收账款</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10</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应付账款</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2"/>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预付账款</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预收账款</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5</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3"/>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其他应收款</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6</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应付职工薪酬</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4"/>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原材料</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8</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应付利息</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5</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5"/>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固定资产</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15</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长期借款</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10</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6"/>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长期待摊费用</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5</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负债合计</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32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7"/>
                  </a:ext>
                </a:extLst>
              </a:tr>
              <a:tr h="396308">
                <a:tc>
                  <a:txBody>
                    <a:bodyPr/>
                    <a:lstStyle/>
                    <a:p>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实收资本</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14</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8"/>
                  </a:ext>
                </a:extLst>
              </a:tr>
              <a:tr h="396308">
                <a:tc>
                  <a:txBody>
                    <a:bodyPr/>
                    <a:lstStyle/>
                    <a:p>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资本公积</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4</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9"/>
                  </a:ext>
                </a:extLst>
              </a:tr>
              <a:tr h="396308">
                <a:tc>
                  <a:txBody>
                    <a:bodyPr/>
                    <a:lstStyle/>
                    <a:p>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盈余公积</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10"/>
                  </a:ext>
                </a:extLst>
              </a:tr>
              <a:tr h="396308">
                <a:tc>
                  <a:txBody>
                    <a:bodyPr/>
                    <a:lstStyle/>
                    <a:p>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未分配利润</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8</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11"/>
                  </a:ext>
                </a:extLst>
              </a:tr>
              <a:tr h="396308">
                <a:tc>
                  <a:txBody>
                    <a:bodyPr/>
                    <a:lstStyle/>
                    <a:p>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所有者权益合计</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28</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12"/>
                  </a:ext>
                </a:extLst>
              </a:tr>
              <a:tr h="39630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资产合计</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60</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负债及所有者权益合计</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60</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13"/>
                  </a:ext>
                </a:extLst>
              </a:tr>
            </a:tbl>
          </a:graphicData>
        </a:graphic>
      </p:graphicFrame>
      <p:sp>
        <p:nvSpPr>
          <p:cNvPr id="173119" name="Rectangle 2">
            <a:extLst>
              <a:ext uri="{FF2B5EF4-FFF2-40B4-BE49-F238E27FC236}">
                <a16:creationId xmlns:a16="http://schemas.microsoft.com/office/drawing/2014/main" id="{10A884AD-5063-4B8E-1905-7C72DC63E9C9}"/>
              </a:ext>
            </a:extLst>
          </p:cNvPr>
          <p:cNvSpPr>
            <a:spLocks noGrp="1" noChangeArrowheads="1"/>
          </p:cNvSpPr>
          <p:nvPr>
            <p:ph type="title"/>
          </p:nvPr>
        </p:nvSpPr>
        <p:spPr>
          <a:xfrm>
            <a:off x="3792538" y="333376"/>
            <a:ext cx="4679950" cy="574675"/>
          </a:xfrm>
        </p:spPr>
        <p:txBody>
          <a:bodyPr/>
          <a:lstStyle/>
          <a:p>
            <a:pPr eaLnBrk="1" hangingPunct="1"/>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2022</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9</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30</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日资产负债表</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D0A41D14-ED55-0175-1873-766ABD971E80}"/>
              </a:ext>
            </a:extLst>
          </p:cNvPr>
          <p:cNvGraphicFramePr>
            <a:graphicFrameLocks noGrp="1"/>
          </p:cNvGraphicFramePr>
          <p:nvPr/>
        </p:nvGraphicFramePr>
        <p:xfrm>
          <a:off x="1847851" y="908051"/>
          <a:ext cx="8569325" cy="5548312"/>
        </p:xfrm>
        <a:graphic>
          <a:graphicData uri="http://schemas.openxmlformats.org/drawingml/2006/table">
            <a:tbl>
              <a:tblPr firstRow="1" bandRow="1">
                <a:tableStyleId>{85BE263C-DBD7-4A20-BB59-AAB30ACAA65A}</a:tableStyleId>
              </a:tblPr>
              <a:tblGrid>
                <a:gridCol w="1727870">
                  <a:extLst>
                    <a:ext uri="{9D8B030D-6E8A-4147-A177-3AD203B41FA5}">
                      <a16:colId xmlns:a16="http://schemas.microsoft.com/office/drawing/2014/main" val="20000"/>
                    </a:ext>
                  </a:extLst>
                </a:gridCol>
                <a:gridCol w="2520787">
                  <a:extLst>
                    <a:ext uri="{9D8B030D-6E8A-4147-A177-3AD203B41FA5}">
                      <a16:colId xmlns:a16="http://schemas.microsoft.com/office/drawing/2014/main" val="20001"/>
                    </a:ext>
                  </a:extLst>
                </a:gridCol>
                <a:gridCol w="2808434">
                  <a:extLst>
                    <a:ext uri="{9D8B030D-6E8A-4147-A177-3AD203B41FA5}">
                      <a16:colId xmlns:a16="http://schemas.microsoft.com/office/drawing/2014/main" val="20002"/>
                    </a:ext>
                  </a:extLst>
                </a:gridCol>
                <a:gridCol w="1512234">
                  <a:extLst>
                    <a:ext uri="{9D8B030D-6E8A-4147-A177-3AD203B41FA5}">
                      <a16:colId xmlns:a16="http://schemas.microsoft.com/office/drawing/2014/main" val="20003"/>
                    </a:ext>
                  </a:extLst>
                </a:gridCol>
              </a:tblGrid>
              <a:tr h="396308">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资产</a:t>
                      </a:r>
                    </a:p>
                  </a:txBody>
                  <a:tcPr marL="91444" marR="91444" marT="45728" marB="45728"/>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期末余额</a:t>
                      </a:r>
                    </a:p>
                  </a:txBody>
                  <a:tcPr marL="91444" marR="91444" marT="45728" marB="45728">
                    <a:lnR w="12700" cap="flat" cmpd="sng" algn="ctr">
                      <a:solidFill>
                        <a:schemeClr val="tx1"/>
                      </a:solidFill>
                      <a:prstDash val="solid"/>
                      <a:round/>
                      <a:headEnd type="none" w="med" len="med"/>
                      <a:tailEnd type="none" w="med" len="med"/>
                    </a:lnR>
                  </a:tcPr>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负债及所有者权益</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期末余额</a:t>
                      </a:r>
                    </a:p>
                  </a:txBody>
                  <a:tcPr marL="91444" marR="91444" marT="45728" marB="45728"/>
                </a:tc>
                <a:extLst>
                  <a:ext uri="{0D108BD9-81ED-4DB2-BD59-A6C34878D82A}">
                    <a16:rowId xmlns:a16="http://schemas.microsoft.com/office/drawing/2014/main" val="10000"/>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货币资金</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14-24+6+10-0.2-4=1.8</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短期借款</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6-5+10=11</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1"/>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应收账款</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10+3=13</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应付账款</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3+2=5</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2"/>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预付账款</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预收账款</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5+6-2=9</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3"/>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其他应收款</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6+0.5=6.5</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应付职工薪酬</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3+1.5=4.5</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4"/>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原材料</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8+6-2=12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应付利息</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5</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5"/>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固定资产</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15+5=20</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长期借款</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10+3=13</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6"/>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长期待摊费用</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5+24-1=28</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负债合计</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47.5</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7"/>
                  </a:ext>
                </a:extLst>
              </a:tr>
              <a:tr h="396308">
                <a:tc>
                  <a:txBody>
                    <a:bodyPr/>
                    <a:lstStyle/>
                    <a:p>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实收资本</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14+5+2=21</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8"/>
                  </a:ext>
                </a:extLst>
              </a:tr>
              <a:tr h="396308">
                <a:tc>
                  <a:txBody>
                    <a:bodyPr/>
                    <a:lstStyle/>
                    <a:p>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资本公积</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4</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9"/>
                  </a:ext>
                </a:extLst>
              </a:tr>
              <a:tr h="396308">
                <a:tc>
                  <a:txBody>
                    <a:bodyPr/>
                    <a:lstStyle/>
                    <a:p>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盈余公积</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10"/>
                  </a:ext>
                </a:extLst>
              </a:tr>
              <a:tr h="396308">
                <a:tc>
                  <a:txBody>
                    <a:bodyPr/>
                    <a:lstStyle/>
                    <a:p>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未分配利润</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8+0.8=8.8</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11"/>
                  </a:ext>
                </a:extLst>
              </a:tr>
              <a:tr h="396308">
                <a:tc>
                  <a:txBody>
                    <a:bodyPr/>
                    <a:lstStyle/>
                    <a:p>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所有者权益合计</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35.8</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12"/>
                  </a:ext>
                </a:extLst>
              </a:tr>
              <a:tr h="39630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资产合计</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83.3</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负债及所有者权益合计</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83.3</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13"/>
                  </a:ext>
                </a:extLst>
              </a:tr>
            </a:tbl>
          </a:graphicData>
        </a:graphic>
      </p:graphicFrame>
      <p:sp>
        <p:nvSpPr>
          <p:cNvPr id="174143" name="Rectangle 2">
            <a:extLst>
              <a:ext uri="{FF2B5EF4-FFF2-40B4-BE49-F238E27FC236}">
                <a16:creationId xmlns:a16="http://schemas.microsoft.com/office/drawing/2014/main" id="{2399A761-7D3E-AE09-5387-9A05ACE291F9}"/>
              </a:ext>
            </a:extLst>
          </p:cNvPr>
          <p:cNvSpPr>
            <a:spLocks noGrp="1" noChangeArrowheads="1"/>
          </p:cNvSpPr>
          <p:nvPr>
            <p:ph type="title"/>
          </p:nvPr>
        </p:nvSpPr>
        <p:spPr>
          <a:xfrm>
            <a:off x="3792538" y="333376"/>
            <a:ext cx="4679950" cy="574675"/>
          </a:xfrm>
        </p:spPr>
        <p:txBody>
          <a:bodyPr/>
          <a:lstStyle/>
          <a:p>
            <a:pPr eaLnBrk="1" hangingPunct="1"/>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2022</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31</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日资产负债表</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1410" name="Rectangle 2">
            <a:extLst>
              <a:ext uri="{FF2B5EF4-FFF2-40B4-BE49-F238E27FC236}">
                <a16:creationId xmlns:a16="http://schemas.microsoft.com/office/drawing/2014/main" id="{5D060DCB-6B21-913F-E381-B270A5C9D5D0}"/>
              </a:ext>
            </a:extLst>
          </p:cNvPr>
          <p:cNvSpPr>
            <a:spLocks noGrp="1" noChangeArrowheads="1"/>
          </p:cNvSpPr>
          <p:nvPr>
            <p:ph type="title"/>
          </p:nvPr>
        </p:nvSpPr>
        <p:spPr>
          <a:xfrm>
            <a:off x="3071813" y="614363"/>
            <a:ext cx="6589712" cy="1281112"/>
          </a:xfrm>
        </p:spPr>
        <p:txBody>
          <a:bodyPr rtlCol="0">
            <a:normAutofit/>
          </a:bodyPr>
          <a:lstStyle/>
          <a:p>
            <a:pPr algn="just">
              <a:lnSpc>
                <a:spcPct val="170000"/>
              </a:lnSpc>
              <a:defRPr/>
            </a:pPr>
            <a:r>
              <a:rPr lang="zh-CN" altLang="en-US" dirty="0">
                <a:solidFill>
                  <a:schemeClr val="tx1"/>
                </a:solidFill>
                <a:latin typeface="+mn-ea"/>
                <a:ea typeface="+mn-ea"/>
              </a:rPr>
              <a:t>按账簿的外表形式分类</a:t>
            </a:r>
          </a:p>
        </p:txBody>
      </p:sp>
      <p:sp>
        <p:nvSpPr>
          <p:cNvPr id="401411" name="Rectangle 3">
            <a:extLst>
              <a:ext uri="{FF2B5EF4-FFF2-40B4-BE49-F238E27FC236}">
                <a16:creationId xmlns:a16="http://schemas.microsoft.com/office/drawing/2014/main" id="{61B78D16-C926-08C9-286A-C87D04822BE3}"/>
              </a:ext>
            </a:extLst>
          </p:cNvPr>
          <p:cNvSpPr>
            <a:spLocks noGrp="1" noChangeArrowheads="1"/>
          </p:cNvSpPr>
          <p:nvPr>
            <p:ph idx="1"/>
          </p:nvPr>
        </p:nvSpPr>
        <p:spPr>
          <a:xfrm>
            <a:off x="3071813" y="1916113"/>
            <a:ext cx="6591300" cy="3778250"/>
          </a:xfrm>
        </p:spPr>
        <p:txBody>
          <a:bodyPr rtlCol="0">
            <a:normAutofit/>
          </a:bodyPr>
          <a:lstStyle/>
          <a:p>
            <a:pPr algn="just">
              <a:lnSpc>
                <a:spcPct val="130000"/>
              </a:lnSpc>
              <a:buFont typeface="Wingdings 3" charset="2"/>
              <a:buChar char=""/>
              <a:defRPr/>
            </a:pPr>
            <a:r>
              <a:rPr lang="zh-CN" altLang="en-US" dirty="0">
                <a:latin typeface="+mn-ea"/>
              </a:rPr>
              <a:t>订本式账簿：总账、日记账</a:t>
            </a:r>
          </a:p>
        </p:txBody>
      </p:sp>
      <p:pic>
        <p:nvPicPr>
          <p:cNvPr id="87044" name="图片 1">
            <a:extLst>
              <a:ext uri="{FF2B5EF4-FFF2-40B4-BE49-F238E27FC236}">
                <a16:creationId xmlns:a16="http://schemas.microsoft.com/office/drawing/2014/main" id="{08B8064D-4356-B6F5-09F3-A6F660884F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2997200"/>
            <a:ext cx="8785225" cy="365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9AA8F741-5CDF-03D8-81FC-96ACB5203047}"/>
              </a:ext>
            </a:extLst>
          </p:cNvPr>
          <p:cNvGraphicFramePr>
            <a:graphicFrameLocks noGrp="1"/>
          </p:cNvGraphicFramePr>
          <p:nvPr/>
        </p:nvGraphicFramePr>
        <p:xfrm>
          <a:off x="1847851" y="908051"/>
          <a:ext cx="8569325" cy="5548312"/>
        </p:xfrm>
        <a:graphic>
          <a:graphicData uri="http://schemas.openxmlformats.org/drawingml/2006/table">
            <a:tbl>
              <a:tblPr firstRow="1" bandRow="1">
                <a:tableStyleId>{85BE263C-DBD7-4A20-BB59-AAB30ACAA65A}</a:tableStyleId>
              </a:tblPr>
              <a:tblGrid>
                <a:gridCol w="1727870">
                  <a:extLst>
                    <a:ext uri="{9D8B030D-6E8A-4147-A177-3AD203B41FA5}">
                      <a16:colId xmlns:a16="http://schemas.microsoft.com/office/drawing/2014/main" val="20000"/>
                    </a:ext>
                  </a:extLst>
                </a:gridCol>
                <a:gridCol w="2520787">
                  <a:extLst>
                    <a:ext uri="{9D8B030D-6E8A-4147-A177-3AD203B41FA5}">
                      <a16:colId xmlns:a16="http://schemas.microsoft.com/office/drawing/2014/main" val="20001"/>
                    </a:ext>
                  </a:extLst>
                </a:gridCol>
                <a:gridCol w="2808434">
                  <a:extLst>
                    <a:ext uri="{9D8B030D-6E8A-4147-A177-3AD203B41FA5}">
                      <a16:colId xmlns:a16="http://schemas.microsoft.com/office/drawing/2014/main" val="20002"/>
                    </a:ext>
                  </a:extLst>
                </a:gridCol>
                <a:gridCol w="1512234">
                  <a:extLst>
                    <a:ext uri="{9D8B030D-6E8A-4147-A177-3AD203B41FA5}">
                      <a16:colId xmlns:a16="http://schemas.microsoft.com/office/drawing/2014/main" val="20003"/>
                    </a:ext>
                  </a:extLst>
                </a:gridCol>
              </a:tblGrid>
              <a:tr h="396308">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资产</a:t>
                      </a:r>
                    </a:p>
                  </a:txBody>
                  <a:tcPr marL="91444" marR="91444" marT="45728" marB="45728"/>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期末余额</a:t>
                      </a:r>
                    </a:p>
                  </a:txBody>
                  <a:tcPr marL="91444" marR="91444" marT="45728" marB="45728">
                    <a:lnR w="12700" cap="flat" cmpd="sng" algn="ctr">
                      <a:solidFill>
                        <a:schemeClr val="tx1"/>
                      </a:solidFill>
                      <a:prstDash val="solid"/>
                      <a:round/>
                      <a:headEnd type="none" w="med" len="med"/>
                      <a:tailEnd type="none" w="med" len="med"/>
                    </a:lnR>
                  </a:tcPr>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负债及所有者权益</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期末余额</a:t>
                      </a:r>
                    </a:p>
                  </a:txBody>
                  <a:tcPr marL="91444" marR="91444" marT="45728" marB="45728"/>
                </a:tc>
                <a:extLst>
                  <a:ext uri="{0D108BD9-81ED-4DB2-BD59-A6C34878D82A}">
                    <a16:rowId xmlns:a16="http://schemas.microsoft.com/office/drawing/2014/main" val="10000"/>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货币资金</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1.8</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短期借款</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11</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1"/>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应收账款</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13</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应付账款</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5</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2"/>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预付账款</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预收账款</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3"/>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其他应收款</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6.5</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应付职工薪酬</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4.5</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4"/>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原材料</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应付利息</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5</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5"/>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固定资产</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长期借款</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13</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6"/>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长期待摊费用</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28</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负债合计</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47.5</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7"/>
                  </a:ext>
                </a:extLst>
              </a:tr>
              <a:tr h="396308">
                <a:tc>
                  <a:txBody>
                    <a:bodyPr/>
                    <a:lstStyle/>
                    <a:p>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实收资本</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21</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8"/>
                  </a:ext>
                </a:extLst>
              </a:tr>
              <a:tr h="396308">
                <a:tc>
                  <a:txBody>
                    <a:bodyPr/>
                    <a:lstStyle/>
                    <a:p>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资本公积</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4</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09"/>
                  </a:ext>
                </a:extLst>
              </a:tr>
              <a:tr h="396308">
                <a:tc>
                  <a:txBody>
                    <a:bodyPr/>
                    <a:lstStyle/>
                    <a:p>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盈余公积</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10"/>
                  </a:ext>
                </a:extLst>
              </a:tr>
              <a:tr h="396308">
                <a:tc>
                  <a:txBody>
                    <a:bodyPr/>
                    <a:lstStyle/>
                    <a:p>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未分配利润</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8.8</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11"/>
                  </a:ext>
                </a:extLst>
              </a:tr>
              <a:tr h="396308">
                <a:tc>
                  <a:txBody>
                    <a:bodyPr/>
                    <a:lstStyle/>
                    <a:p>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所有者权益合计</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35.8</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12"/>
                  </a:ext>
                </a:extLst>
              </a:tr>
              <a:tr h="39630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资产合计</a:t>
                      </a:r>
                    </a:p>
                  </a:txBody>
                  <a:tcPr marL="91444" marR="91444"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83.3</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负债及所有者权益合计</a:t>
                      </a:r>
                    </a:p>
                  </a:txBody>
                  <a:tcPr marL="91444" marR="91444" marT="45728" marB="45728">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83.3</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8" marB="45728"/>
                </a:tc>
                <a:extLst>
                  <a:ext uri="{0D108BD9-81ED-4DB2-BD59-A6C34878D82A}">
                    <a16:rowId xmlns:a16="http://schemas.microsoft.com/office/drawing/2014/main" val="10013"/>
                  </a:ext>
                </a:extLst>
              </a:tr>
            </a:tbl>
          </a:graphicData>
        </a:graphic>
      </p:graphicFrame>
      <p:sp>
        <p:nvSpPr>
          <p:cNvPr id="175167" name="Rectangle 2">
            <a:extLst>
              <a:ext uri="{FF2B5EF4-FFF2-40B4-BE49-F238E27FC236}">
                <a16:creationId xmlns:a16="http://schemas.microsoft.com/office/drawing/2014/main" id="{65135647-294D-C7FF-440B-4AFA36BDC1BE}"/>
              </a:ext>
            </a:extLst>
          </p:cNvPr>
          <p:cNvSpPr>
            <a:spLocks noGrp="1" noChangeArrowheads="1"/>
          </p:cNvSpPr>
          <p:nvPr>
            <p:ph type="title"/>
          </p:nvPr>
        </p:nvSpPr>
        <p:spPr>
          <a:xfrm>
            <a:off x="3792538" y="333376"/>
            <a:ext cx="4679950" cy="574675"/>
          </a:xfrm>
        </p:spPr>
        <p:txBody>
          <a:bodyPr/>
          <a:lstStyle/>
          <a:p>
            <a:pPr eaLnBrk="1" hangingPunct="1"/>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2022</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31</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日资产负债表</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3D7A4DAF-EE90-7A41-6A68-503CEA140FF6}"/>
              </a:ext>
            </a:extLst>
          </p:cNvPr>
          <p:cNvGraphicFramePr>
            <a:graphicFrameLocks noGrp="1"/>
          </p:cNvGraphicFramePr>
          <p:nvPr/>
        </p:nvGraphicFramePr>
        <p:xfrm>
          <a:off x="3208338" y="908051"/>
          <a:ext cx="5848350" cy="5548312"/>
        </p:xfrm>
        <a:graphic>
          <a:graphicData uri="http://schemas.openxmlformats.org/drawingml/2006/table">
            <a:tbl>
              <a:tblPr firstRow="1" bandRow="1">
                <a:tableStyleId>{85BE263C-DBD7-4A20-BB59-AAB30ACAA65A}</a:tableStyleId>
              </a:tblPr>
              <a:tblGrid>
                <a:gridCol w="3472318">
                  <a:extLst>
                    <a:ext uri="{9D8B030D-6E8A-4147-A177-3AD203B41FA5}">
                      <a16:colId xmlns:a16="http://schemas.microsoft.com/office/drawing/2014/main" val="20000"/>
                    </a:ext>
                  </a:extLst>
                </a:gridCol>
                <a:gridCol w="2376032">
                  <a:extLst>
                    <a:ext uri="{9D8B030D-6E8A-4147-A177-3AD203B41FA5}">
                      <a16:colId xmlns:a16="http://schemas.microsoft.com/office/drawing/2014/main" val="20001"/>
                    </a:ext>
                  </a:extLst>
                </a:gridCol>
              </a:tblGrid>
              <a:tr h="396308">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项目</a:t>
                      </a:r>
                    </a:p>
                  </a:txBody>
                  <a:tcPr marL="91435" marR="91435" marT="45728" marB="45728"/>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本期余额</a:t>
                      </a: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00"/>
                  </a:ext>
                </a:extLst>
              </a:tr>
              <a:tr h="396308">
                <a:tc>
                  <a:txBody>
                    <a:bodyPr/>
                    <a:lstStyle/>
                    <a:p>
                      <a:r>
                        <a:rPr lang="zh-CN" altLang="en-US" sz="2000" baseline="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一、</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营业总收入</a:t>
                      </a:r>
                    </a:p>
                  </a:txBody>
                  <a:tcPr marL="91435" marR="91435"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5</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二、营业总成本</a:t>
                      </a:r>
                    </a:p>
                  </a:txBody>
                  <a:tcPr marL="91435" marR="91435"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3.2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396308">
                <a:tc>
                  <a:txBody>
                    <a:bodyPr/>
                    <a:lstStyle/>
                    <a:p>
                      <a:r>
                        <a:rPr lang="en-US" altLang="zh-CN" sz="2000" baseline="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aseline="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其中：营业成本</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396308">
                <a:tc>
                  <a:txBody>
                    <a:bodyPr/>
                    <a:lstStyle/>
                    <a:p>
                      <a:r>
                        <a:rPr lang="en-US" altLang="zh-CN" sz="2000" baseline="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aseline="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营业税金及附加</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396308">
                <a:tc>
                  <a:txBody>
                    <a:bodyPr/>
                    <a:lstStyle/>
                    <a:p>
                      <a:r>
                        <a:rPr lang="en-US" altLang="zh-CN" sz="2000" baseline="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aseline="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销售费用</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1.5</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管理费用</a:t>
                      </a:r>
                    </a:p>
                  </a:txBody>
                  <a:tcPr marL="91435" marR="91435"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1.5</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财务费用</a:t>
                      </a:r>
                    </a:p>
                  </a:txBody>
                  <a:tcPr marL="91435" marR="91435"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三、营业利润</a:t>
                      </a:r>
                    </a:p>
                  </a:txBody>
                  <a:tcPr marL="91435" marR="91435"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1.8</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396308">
                <a:tc>
                  <a:txBody>
                    <a:bodyPr/>
                    <a:lstStyle/>
                    <a:p>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加：营业外收入</a:t>
                      </a:r>
                    </a:p>
                  </a:txBody>
                  <a:tcPr marL="91435" marR="91435"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396308">
                <a:tc>
                  <a:txBody>
                    <a:bodyPr/>
                    <a:lstStyle/>
                    <a:p>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减：营业外支出</a:t>
                      </a:r>
                    </a:p>
                  </a:txBody>
                  <a:tcPr marL="91435" marR="91435"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10"/>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四、利润总额</a:t>
                      </a:r>
                    </a:p>
                  </a:txBody>
                  <a:tcPr marL="91435" marR="91435"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0.8</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11"/>
                  </a:ext>
                </a:extLst>
              </a:tr>
              <a:tr h="396308">
                <a:tc>
                  <a:txBody>
                    <a:bodyPr/>
                    <a:lstStyle/>
                    <a:p>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减：所得税费用</a:t>
                      </a:r>
                    </a:p>
                  </a:txBody>
                  <a:tcPr marL="91435" marR="91435" marT="45728" marB="45728"/>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12"/>
                  </a:ext>
                </a:extLst>
              </a:tr>
              <a:tr h="396308">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五、净利润</a:t>
                      </a:r>
                    </a:p>
                  </a:txBody>
                  <a:tcPr marL="91435" marR="91435" marT="45728" marB="45728"/>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0.8</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35" marR="91435" marT="45728" marB="45728">
                    <a:lnR w="12700" cap="flat" cmpd="sng" algn="ctr">
                      <a:noFill/>
                      <a:prstDash val="solid"/>
                      <a:round/>
                      <a:headEnd type="none" w="med" len="med"/>
                      <a:tailEnd type="none" w="med" len="med"/>
                    </a:lnR>
                  </a:tcPr>
                </a:tc>
                <a:extLst>
                  <a:ext uri="{0D108BD9-81ED-4DB2-BD59-A6C34878D82A}">
                    <a16:rowId xmlns:a16="http://schemas.microsoft.com/office/drawing/2014/main" val="10013"/>
                  </a:ext>
                </a:extLst>
              </a:tr>
            </a:tbl>
          </a:graphicData>
        </a:graphic>
      </p:graphicFrame>
      <p:sp>
        <p:nvSpPr>
          <p:cNvPr id="176162" name="Rectangle 2">
            <a:extLst>
              <a:ext uri="{FF2B5EF4-FFF2-40B4-BE49-F238E27FC236}">
                <a16:creationId xmlns:a16="http://schemas.microsoft.com/office/drawing/2014/main" id="{CBBDC562-4B8B-5F54-33F6-D32B0FAB4C00}"/>
              </a:ext>
            </a:extLst>
          </p:cNvPr>
          <p:cNvSpPr>
            <a:spLocks noGrp="1" noChangeArrowheads="1"/>
          </p:cNvSpPr>
          <p:nvPr>
            <p:ph type="title"/>
          </p:nvPr>
        </p:nvSpPr>
        <p:spPr>
          <a:xfrm>
            <a:off x="3792538" y="333376"/>
            <a:ext cx="4679950" cy="574675"/>
          </a:xfrm>
        </p:spPr>
        <p:txBody>
          <a:bodyPr/>
          <a:lstStyle/>
          <a:p>
            <a:pPr algn="ctr" eaLnBrk="1" hangingPunct="1"/>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2022</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月利润表</a:t>
            </a:r>
          </a:p>
        </p:txBody>
      </p:sp>
      <p:graphicFrame>
        <p:nvGraphicFramePr>
          <p:cNvPr id="5" name="表格 4">
            <a:extLst>
              <a:ext uri="{FF2B5EF4-FFF2-40B4-BE49-F238E27FC236}">
                <a16:creationId xmlns:a16="http://schemas.microsoft.com/office/drawing/2014/main" id="{014A650E-B276-8A3A-7428-ABA149BC3B11}"/>
              </a:ext>
            </a:extLst>
          </p:cNvPr>
          <p:cNvGraphicFramePr>
            <a:graphicFrameLocks noGrp="1"/>
          </p:cNvGraphicFramePr>
          <p:nvPr/>
        </p:nvGraphicFramePr>
        <p:xfrm>
          <a:off x="9043988" y="1419226"/>
          <a:ext cx="207962" cy="365152"/>
        </p:xfrm>
        <a:graphic>
          <a:graphicData uri="http://schemas.openxmlformats.org/drawingml/2006/table">
            <a:tbl>
              <a:tblPr/>
              <a:tblGrid>
                <a:gridCol w="207962">
                  <a:extLst>
                    <a:ext uri="{9D8B030D-6E8A-4147-A177-3AD203B41FA5}">
                      <a16:colId xmlns:a16="http://schemas.microsoft.com/office/drawing/2014/main" val="20000"/>
                    </a:ext>
                  </a:extLst>
                </a:gridCol>
              </a:tblGrid>
              <a:tr h="365125">
                <a:tc>
                  <a:txBody>
                    <a:bodyPr/>
                    <a:lstStyle/>
                    <a:p>
                      <a:endParaRPr lang="zh-CN" altLang="en-US" sz="1800" dirty="0"/>
                    </a:p>
                  </a:txBody>
                  <a:tcPr marL="91281" marR="91281" marT="45416" marB="45416">
                    <a:lnL>
                      <a:noFill/>
                    </a:lnL>
                    <a:lnR>
                      <a:noFill/>
                    </a:lnR>
                    <a:lnT>
                      <a:noFill/>
                    </a:lnT>
                    <a:lnB>
                      <a:noFill/>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5" name="Text Box 3">
            <a:extLst>
              <a:ext uri="{FF2B5EF4-FFF2-40B4-BE49-F238E27FC236}">
                <a16:creationId xmlns:a16="http://schemas.microsoft.com/office/drawing/2014/main" id="{9A30A2BA-A748-0919-DCAA-4368B137E698}"/>
              </a:ext>
            </a:extLst>
          </p:cNvPr>
          <p:cNvSpPr txBox="1">
            <a:spLocks noChangeArrowheads="1"/>
          </p:cNvSpPr>
          <p:nvPr/>
        </p:nvSpPr>
        <p:spPr bwMode="auto">
          <a:xfrm>
            <a:off x="3427413" y="1125539"/>
            <a:ext cx="533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6000" b="1" dirty="0">
                <a:solidFill>
                  <a:srgbClr val="CC0000"/>
                </a:solidFill>
                <a:effectLst>
                  <a:outerShdw blurRad="38100" dist="38100" dir="2700000" algn="tl">
                    <a:srgbClr val="000000"/>
                  </a:outerShdw>
                </a:effectLst>
                <a:ea typeface="隶书" panose="02010509060101010101" pitchFamily="49" charset="-122"/>
              </a:rPr>
              <a:t>本 章 结 束</a:t>
            </a:r>
          </a:p>
        </p:txBody>
      </p:sp>
      <p:sp>
        <p:nvSpPr>
          <p:cNvPr id="188419" name="WordArt 6">
            <a:extLst>
              <a:ext uri="{FF2B5EF4-FFF2-40B4-BE49-F238E27FC236}">
                <a16:creationId xmlns:a16="http://schemas.microsoft.com/office/drawing/2014/main" id="{C0021104-2900-765E-4281-ACC2182DD359}"/>
              </a:ext>
            </a:extLst>
          </p:cNvPr>
          <p:cNvSpPr>
            <a:spLocks noChangeArrowheads="1" noChangeShapeType="1" noTextEdit="1"/>
          </p:cNvSpPr>
          <p:nvPr/>
        </p:nvSpPr>
        <p:spPr bwMode="auto">
          <a:xfrm>
            <a:off x="3143251" y="3213101"/>
            <a:ext cx="5903913" cy="1439863"/>
          </a:xfrm>
          <a:prstGeom prst="rect">
            <a:avLst/>
          </a:prstGeom>
        </p:spPr>
        <p:txBody>
          <a:bodyPr wrap="none" fromWordArt="1">
            <a:prstTxWarp prst="textFadeUp">
              <a:avLst>
                <a:gd name="adj" fmla="val 9991"/>
              </a:avLst>
            </a:prstTxWarp>
          </a:bodyPr>
          <a:lstStyle/>
          <a:p>
            <a:pPr algn="ctr"/>
            <a:r>
              <a:rPr lang="zh-CN" altLang="en-US" sz="3600" b="1" kern="10">
                <a:ln w="12700">
                  <a:solidFill>
                    <a:srgbClr val="B2B2B2"/>
                  </a:solidFill>
                  <a:round/>
                  <a:headEnd/>
                  <a:tailEnd/>
                </a:ln>
                <a:solidFill>
                  <a:schemeClr val="accent1"/>
                </a:solidFill>
                <a:effectLst>
                  <a:outerShdw dist="35921" dir="2700000" sy="50000" rotWithShape="0">
                    <a:srgbClr val="875B0D">
                      <a:alpha val="70000"/>
                    </a:srgbClr>
                  </a:outerShdw>
                </a:effectLst>
                <a:latin typeface="黑体" panose="02010609060101010101" pitchFamily="49" charset="-122"/>
                <a:ea typeface="黑体" panose="02010609060101010101" pitchFamily="49" charset="-122"/>
              </a:rPr>
              <a:t>谢谢大家！</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1410" name="Rectangle 2">
            <a:extLst>
              <a:ext uri="{FF2B5EF4-FFF2-40B4-BE49-F238E27FC236}">
                <a16:creationId xmlns:a16="http://schemas.microsoft.com/office/drawing/2014/main" id="{9E602F57-CF05-43CC-479F-3CBD6518DF72}"/>
              </a:ext>
            </a:extLst>
          </p:cNvPr>
          <p:cNvSpPr>
            <a:spLocks noGrp="1" noChangeArrowheads="1"/>
          </p:cNvSpPr>
          <p:nvPr>
            <p:ph type="title"/>
          </p:nvPr>
        </p:nvSpPr>
        <p:spPr>
          <a:xfrm>
            <a:off x="3071813" y="614363"/>
            <a:ext cx="6589712" cy="1281112"/>
          </a:xfrm>
        </p:spPr>
        <p:txBody>
          <a:bodyPr rtlCol="0">
            <a:normAutofit/>
          </a:bodyPr>
          <a:lstStyle/>
          <a:p>
            <a:pPr algn="just">
              <a:lnSpc>
                <a:spcPct val="170000"/>
              </a:lnSpc>
              <a:defRPr/>
            </a:pPr>
            <a:r>
              <a:rPr lang="zh-CN" altLang="en-US" dirty="0">
                <a:solidFill>
                  <a:schemeClr val="tx1"/>
                </a:solidFill>
                <a:latin typeface="+mn-ea"/>
                <a:ea typeface="+mn-ea"/>
              </a:rPr>
              <a:t>按账簿的外表形式分类</a:t>
            </a:r>
          </a:p>
        </p:txBody>
      </p:sp>
      <p:sp>
        <p:nvSpPr>
          <p:cNvPr id="401411" name="Rectangle 3">
            <a:extLst>
              <a:ext uri="{FF2B5EF4-FFF2-40B4-BE49-F238E27FC236}">
                <a16:creationId xmlns:a16="http://schemas.microsoft.com/office/drawing/2014/main" id="{860E4DFA-DDAB-27AA-0D52-7BB7C739E6F8}"/>
              </a:ext>
            </a:extLst>
          </p:cNvPr>
          <p:cNvSpPr>
            <a:spLocks noGrp="1" noChangeArrowheads="1"/>
          </p:cNvSpPr>
          <p:nvPr>
            <p:ph idx="1"/>
          </p:nvPr>
        </p:nvSpPr>
        <p:spPr>
          <a:xfrm>
            <a:off x="3071813" y="1916113"/>
            <a:ext cx="6591300" cy="3778250"/>
          </a:xfrm>
        </p:spPr>
        <p:txBody>
          <a:bodyPr rtlCol="0">
            <a:normAutofit/>
          </a:bodyPr>
          <a:lstStyle/>
          <a:p>
            <a:pPr algn="just">
              <a:lnSpc>
                <a:spcPct val="130000"/>
              </a:lnSpc>
              <a:buFont typeface="Wingdings 3" charset="2"/>
              <a:buChar char=""/>
              <a:defRPr/>
            </a:pPr>
            <a:r>
              <a:rPr lang="zh-CN" altLang="en-US" dirty="0">
                <a:latin typeface="+mn-ea"/>
              </a:rPr>
              <a:t>活页式账簿：明细账</a:t>
            </a:r>
          </a:p>
        </p:txBody>
      </p:sp>
      <p:pic>
        <p:nvPicPr>
          <p:cNvPr id="88068" name="图片 1">
            <a:extLst>
              <a:ext uri="{FF2B5EF4-FFF2-40B4-BE49-F238E27FC236}">
                <a16:creationId xmlns:a16="http://schemas.microsoft.com/office/drawing/2014/main" id="{C447A97F-B146-BF20-3653-9FD3141565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4114" y="2670176"/>
            <a:ext cx="7381875"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1410" name="Rectangle 2">
            <a:extLst>
              <a:ext uri="{FF2B5EF4-FFF2-40B4-BE49-F238E27FC236}">
                <a16:creationId xmlns:a16="http://schemas.microsoft.com/office/drawing/2014/main" id="{FE3E2823-53E4-25A7-E0F4-57B1799FE516}"/>
              </a:ext>
            </a:extLst>
          </p:cNvPr>
          <p:cNvSpPr>
            <a:spLocks noGrp="1" noChangeArrowheads="1"/>
          </p:cNvSpPr>
          <p:nvPr>
            <p:ph type="title"/>
          </p:nvPr>
        </p:nvSpPr>
        <p:spPr>
          <a:xfrm>
            <a:off x="3071813" y="614363"/>
            <a:ext cx="6589712" cy="1281112"/>
          </a:xfrm>
        </p:spPr>
        <p:txBody>
          <a:bodyPr rtlCol="0">
            <a:normAutofit/>
          </a:bodyPr>
          <a:lstStyle/>
          <a:p>
            <a:pPr algn="just">
              <a:lnSpc>
                <a:spcPct val="170000"/>
              </a:lnSpc>
              <a:defRPr/>
            </a:pPr>
            <a:r>
              <a:rPr lang="zh-CN" altLang="en-US" dirty="0">
                <a:solidFill>
                  <a:schemeClr val="tx1"/>
                </a:solidFill>
                <a:latin typeface="+mn-ea"/>
                <a:ea typeface="+mn-ea"/>
              </a:rPr>
              <a:t>按账簿的外表形式分类</a:t>
            </a:r>
          </a:p>
        </p:txBody>
      </p:sp>
      <p:sp>
        <p:nvSpPr>
          <p:cNvPr id="401411" name="Rectangle 3">
            <a:extLst>
              <a:ext uri="{FF2B5EF4-FFF2-40B4-BE49-F238E27FC236}">
                <a16:creationId xmlns:a16="http://schemas.microsoft.com/office/drawing/2014/main" id="{4AE83A29-AB92-3972-A216-189774AAD762}"/>
              </a:ext>
            </a:extLst>
          </p:cNvPr>
          <p:cNvSpPr>
            <a:spLocks noGrp="1" noChangeArrowheads="1"/>
          </p:cNvSpPr>
          <p:nvPr>
            <p:ph idx="1"/>
          </p:nvPr>
        </p:nvSpPr>
        <p:spPr>
          <a:xfrm>
            <a:off x="3071813" y="1916113"/>
            <a:ext cx="6591300" cy="3778250"/>
          </a:xfrm>
        </p:spPr>
        <p:txBody>
          <a:bodyPr rtlCol="0">
            <a:normAutofit/>
          </a:bodyPr>
          <a:lstStyle/>
          <a:p>
            <a:pPr algn="just">
              <a:lnSpc>
                <a:spcPct val="130000"/>
              </a:lnSpc>
              <a:buFont typeface="Wingdings 3" charset="2"/>
              <a:buChar char=""/>
              <a:defRPr/>
            </a:pPr>
            <a:r>
              <a:rPr lang="zh-CN" altLang="en-US" dirty="0">
                <a:latin typeface="+mn-ea"/>
              </a:rPr>
              <a:t>卡片式账簿：固定资产卡片</a:t>
            </a:r>
          </a:p>
        </p:txBody>
      </p:sp>
      <p:pic>
        <p:nvPicPr>
          <p:cNvPr id="89092" name="图片 1">
            <a:extLst>
              <a:ext uri="{FF2B5EF4-FFF2-40B4-BE49-F238E27FC236}">
                <a16:creationId xmlns:a16="http://schemas.microsoft.com/office/drawing/2014/main" id="{61B8369E-BE8D-161D-7E86-B8A8B919C9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2781300"/>
            <a:ext cx="7453312"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42" name="Rectangle 2">
            <a:extLst>
              <a:ext uri="{FF2B5EF4-FFF2-40B4-BE49-F238E27FC236}">
                <a16:creationId xmlns:a16="http://schemas.microsoft.com/office/drawing/2014/main" id="{BCCD9D34-557E-07BA-EBA5-A16493AE06C1}"/>
              </a:ext>
            </a:extLst>
          </p:cNvPr>
          <p:cNvSpPr>
            <a:spLocks noGrp="1" noChangeArrowheads="1"/>
          </p:cNvSpPr>
          <p:nvPr>
            <p:ph idx="1"/>
          </p:nvPr>
        </p:nvSpPr>
        <p:spPr>
          <a:xfrm>
            <a:off x="2279650" y="476250"/>
            <a:ext cx="7772400" cy="5545138"/>
          </a:xfrm>
        </p:spPr>
        <p:txBody>
          <a:bodyPr rtlCol="0">
            <a:normAutofit/>
          </a:bodyPr>
          <a:lstStyle/>
          <a:p>
            <a:pPr algn="just">
              <a:buNone/>
              <a:defRPr/>
            </a:pPr>
            <a:endParaRPr lang="en-US" altLang="zh-CN" sz="3600" b="1" dirty="0">
              <a:latin typeface="+mn-ea"/>
            </a:endParaRPr>
          </a:p>
          <a:p>
            <a:pPr algn="just">
              <a:lnSpc>
                <a:spcPct val="140000"/>
              </a:lnSpc>
              <a:buNone/>
              <a:defRPr/>
            </a:pPr>
            <a:r>
              <a:rPr lang="zh-CN" altLang="en-US" sz="3600" dirty="0">
                <a:latin typeface="+mn-ea"/>
              </a:rPr>
              <a:t>（二）设置和登记账簿的意义</a:t>
            </a:r>
            <a:r>
              <a:rPr lang="zh-CN" altLang="en-US" sz="3600" b="1" dirty="0">
                <a:latin typeface="+mn-ea"/>
              </a:rPr>
              <a:t>      </a:t>
            </a:r>
          </a:p>
          <a:p>
            <a:pPr algn="just">
              <a:lnSpc>
                <a:spcPct val="160000"/>
              </a:lnSpc>
              <a:buFont typeface="Wingdings 3" charset="2"/>
              <a:buChar char=""/>
              <a:defRPr/>
            </a:pPr>
            <a:r>
              <a:rPr lang="zh-CN" altLang="en-US" dirty="0">
                <a:latin typeface="+mn-ea"/>
              </a:rPr>
              <a:t>提供全面系统的会计信息</a:t>
            </a:r>
          </a:p>
          <a:p>
            <a:pPr algn="just">
              <a:lnSpc>
                <a:spcPct val="160000"/>
              </a:lnSpc>
              <a:buFont typeface="Wingdings 3" charset="2"/>
              <a:buChar char=""/>
              <a:defRPr/>
            </a:pPr>
            <a:r>
              <a:rPr lang="zh-CN" altLang="en-US" dirty="0">
                <a:latin typeface="+mn-ea"/>
              </a:rPr>
              <a:t>为编制会计报表提供依据</a:t>
            </a:r>
          </a:p>
          <a:p>
            <a:pPr algn="just">
              <a:lnSpc>
                <a:spcPct val="160000"/>
              </a:lnSpc>
              <a:buFont typeface="Wingdings 3" charset="2"/>
              <a:buChar char=""/>
              <a:defRPr/>
            </a:pPr>
            <a:r>
              <a:rPr lang="zh-CN" altLang="en-US" dirty="0">
                <a:latin typeface="+mn-ea"/>
              </a:rPr>
              <a:t>保证财产物资的安全完整</a:t>
            </a:r>
          </a:p>
          <a:p>
            <a:pPr algn="just">
              <a:lnSpc>
                <a:spcPct val="160000"/>
              </a:lnSpc>
              <a:buFont typeface="Wingdings 3" charset="2"/>
              <a:buChar char=""/>
              <a:defRPr/>
            </a:pPr>
            <a:r>
              <a:rPr lang="zh-CN" altLang="en-US" dirty="0">
                <a:latin typeface="+mn-ea"/>
              </a:rPr>
              <a:t>为会计分析和会计检查提供依据</a:t>
            </a:r>
            <a:endParaRPr lang="en-US" altLang="zh-CN" b="1" dirty="0">
              <a:latin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6530" name="Rectangle 1026">
            <a:extLst>
              <a:ext uri="{FF2B5EF4-FFF2-40B4-BE49-F238E27FC236}">
                <a16:creationId xmlns:a16="http://schemas.microsoft.com/office/drawing/2014/main" id="{0BCE61E4-3AD9-503A-3684-F7B8E10D346F}"/>
              </a:ext>
            </a:extLst>
          </p:cNvPr>
          <p:cNvSpPr>
            <a:spLocks noGrp="1" noChangeArrowheads="1"/>
          </p:cNvSpPr>
          <p:nvPr>
            <p:ph type="title"/>
          </p:nvPr>
        </p:nvSpPr>
        <p:spPr>
          <a:xfrm>
            <a:off x="2279650" y="620713"/>
            <a:ext cx="8077200" cy="1143000"/>
          </a:xfrm>
        </p:spPr>
        <p:txBody>
          <a:bodyPr rtlCol="0">
            <a:normAutofit fontScale="90000"/>
          </a:bodyPr>
          <a:lstStyle/>
          <a:p>
            <a:pPr algn="just">
              <a:defRPr/>
            </a:pPr>
            <a:r>
              <a:rPr lang="zh-CN" altLang="en-US" dirty="0">
                <a:solidFill>
                  <a:schemeClr val="tx1"/>
                </a:solidFill>
                <a:latin typeface="+mn-ea"/>
                <a:ea typeface="+mn-ea"/>
              </a:rPr>
              <a:t>（三）账簿的基本内容及登记规则</a:t>
            </a:r>
          </a:p>
        </p:txBody>
      </p:sp>
      <p:sp>
        <p:nvSpPr>
          <p:cNvPr id="406531" name="Rectangle 1027">
            <a:extLst>
              <a:ext uri="{FF2B5EF4-FFF2-40B4-BE49-F238E27FC236}">
                <a16:creationId xmlns:a16="http://schemas.microsoft.com/office/drawing/2014/main" id="{FA5971E1-3AB7-1AC2-4B5E-2540D124ED88}"/>
              </a:ext>
            </a:extLst>
          </p:cNvPr>
          <p:cNvSpPr>
            <a:spLocks noGrp="1" noChangeArrowheads="1"/>
          </p:cNvSpPr>
          <p:nvPr>
            <p:ph idx="1"/>
          </p:nvPr>
        </p:nvSpPr>
        <p:spPr>
          <a:xfrm>
            <a:off x="2432050" y="1412875"/>
            <a:ext cx="7391400" cy="1511300"/>
          </a:xfrm>
        </p:spPr>
        <p:txBody>
          <a:bodyPr rtlCol="0">
            <a:noAutofit/>
          </a:bodyPr>
          <a:lstStyle/>
          <a:p>
            <a:pPr>
              <a:buFont typeface="Wingdings 3" charset="2"/>
              <a:buChar char=""/>
              <a:defRPr/>
            </a:pPr>
            <a:r>
              <a:rPr lang="en-US" altLang="zh-CN" sz="3600" dirty="0">
                <a:latin typeface="+mn-ea"/>
              </a:rPr>
              <a:t> </a:t>
            </a:r>
            <a:r>
              <a:rPr lang="zh-CN" altLang="en-US" sz="3600" dirty="0">
                <a:latin typeface="+mn-ea"/>
              </a:rPr>
              <a:t>账簿的基本内容</a:t>
            </a:r>
          </a:p>
          <a:p>
            <a:pPr>
              <a:lnSpc>
                <a:spcPct val="150000"/>
              </a:lnSpc>
              <a:buFont typeface="Wingdings 3" charset="2"/>
              <a:buChar char=""/>
              <a:defRPr/>
            </a:pPr>
            <a:r>
              <a:rPr lang="zh-CN" altLang="en-US" dirty="0">
                <a:latin typeface="+mn-ea"/>
              </a:rPr>
              <a:t>封面、扉页、账页</a:t>
            </a:r>
          </a:p>
          <a:p>
            <a:pPr>
              <a:buNone/>
              <a:defRPr/>
            </a:pPr>
            <a:endParaRPr lang="en-US" altLang="zh-CN" sz="2400" dirty="0">
              <a:latin typeface="+mn-ea"/>
            </a:endParaRPr>
          </a:p>
        </p:txBody>
      </p:sp>
      <p:pic>
        <p:nvPicPr>
          <p:cNvPr id="91140" name="图片 1">
            <a:extLst>
              <a:ext uri="{FF2B5EF4-FFF2-40B4-BE49-F238E27FC236}">
                <a16:creationId xmlns:a16="http://schemas.microsoft.com/office/drawing/2014/main" id="{8F7EBCB2-27D7-9F65-33CF-66EAEDE669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2051" y="2781300"/>
            <a:ext cx="7389813" cy="393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6530" name="Rectangle 1026">
            <a:extLst>
              <a:ext uri="{FF2B5EF4-FFF2-40B4-BE49-F238E27FC236}">
                <a16:creationId xmlns:a16="http://schemas.microsoft.com/office/drawing/2014/main" id="{6D250574-14E3-61DA-56DF-6EA8D512C1B1}"/>
              </a:ext>
            </a:extLst>
          </p:cNvPr>
          <p:cNvSpPr>
            <a:spLocks noGrp="1" noChangeArrowheads="1"/>
          </p:cNvSpPr>
          <p:nvPr>
            <p:ph type="title"/>
          </p:nvPr>
        </p:nvSpPr>
        <p:spPr>
          <a:xfrm>
            <a:off x="2279650" y="620713"/>
            <a:ext cx="8077200" cy="1143000"/>
          </a:xfrm>
        </p:spPr>
        <p:txBody>
          <a:bodyPr rtlCol="0">
            <a:normAutofit fontScale="90000"/>
          </a:bodyPr>
          <a:lstStyle/>
          <a:p>
            <a:pPr algn="just">
              <a:defRPr/>
            </a:pPr>
            <a:r>
              <a:rPr lang="zh-CN" altLang="en-US" dirty="0">
                <a:solidFill>
                  <a:schemeClr val="tx1"/>
                </a:solidFill>
                <a:latin typeface="+mn-ea"/>
                <a:ea typeface="+mn-ea"/>
              </a:rPr>
              <a:t>（三）账簿的基本内容及登记规则</a:t>
            </a:r>
          </a:p>
        </p:txBody>
      </p:sp>
      <p:sp>
        <p:nvSpPr>
          <p:cNvPr id="406531" name="Rectangle 1027">
            <a:extLst>
              <a:ext uri="{FF2B5EF4-FFF2-40B4-BE49-F238E27FC236}">
                <a16:creationId xmlns:a16="http://schemas.microsoft.com/office/drawing/2014/main" id="{547D5F4E-5426-D692-670F-BE6D2D7A83BE}"/>
              </a:ext>
            </a:extLst>
          </p:cNvPr>
          <p:cNvSpPr>
            <a:spLocks noGrp="1" noChangeArrowheads="1"/>
          </p:cNvSpPr>
          <p:nvPr>
            <p:ph idx="1"/>
          </p:nvPr>
        </p:nvSpPr>
        <p:spPr>
          <a:xfrm>
            <a:off x="2432050" y="1412875"/>
            <a:ext cx="7391400" cy="1511300"/>
          </a:xfrm>
        </p:spPr>
        <p:txBody>
          <a:bodyPr rtlCol="0">
            <a:noAutofit/>
          </a:bodyPr>
          <a:lstStyle/>
          <a:p>
            <a:pPr>
              <a:buFont typeface="Wingdings 3" charset="2"/>
              <a:buChar char=""/>
              <a:defRPr/>
            </a:pPr>
            <a:r>
              <a:rPr lang="en-US" altLang="zh-CN" sz="3600" dirty="0">
                <a:latin typeface="+mn-ea"/>
              </a:rPr>
              <a:t> </a:t>
            </a:r>
            <a:r>
              <a:rPr lang="zh-CN" altLang="en-US" sz="3600" dirty="0">
                <a:latin typeface="+mn-ea"/>
              </a:rPr>
              <a:t>账簿的基本内容</a:t>
            </a:r>
          </a:p>
          <a:p>
            <a:pPr>
              <a:lnSpc>
                <a:spcPct val="150000"/>
              </a:lnSpc>
              <a:buFont typeface="Wingdings 3" charset="2"/>
              <a:buChar char=""/>
              <a:defRPr/>
            </a:pPr>
            <a:r>
              <a:rPr lang="zh-CN" altLang="en-US" dirty="0">
                <a:latin typeface="+mn-ea"/>
              </a:rPr>
              <a:t>封面、扉页、账页</a:t>
            </a:r>
          </a:p>
          <a:p>
            <a:pPr>
              <a:buNone/>
              <a:defRPr/>
            </a:pPr>
            <a:endParaRPr lang="en-US" altLang="zh-CN" sz="2400" dirty="0">
              <a:latin typeface="+mn-ea"/>
            </a:endParaRPr>
          </a:p>
        </p:txBody>
      </p:sp>
      <p:pic>
        <p:nvPicPr>
          <p:cNvPr id="92164" name="图片 2">
            <a:extLst>
              <a:ext uri="{FF2B5EF4-FFF2-40B4-BE49-F238E27FC236}">
                <a16:creationId xmlns:a16="http://schemas.microsoft.com/office/drawing/2014/main" id="{D4616A4D-2C60-98AB-31C3-70E85234CE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6600" y="2781300"/>
            <a:ext cx="8350250" cy="393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1026">
            <a:extLst>
              <a:ext uri="{FF2B5EF4-FFF2-40B4-BE49-F238E27FC236}">
                <a16:creationId xmlns:a16="http://schemas.microsoft.com/office/drawing/2014/main" id="{8B5BAB7F-C603-B536-7599-0E8BE3F62F74}"/>
              </a:ext>
            </a:extLst>
          </p:cNvPr>
          <p:cNvSpPr>
            <a:spLocks noGrp="1" noChangeArrowheads="1"/>
          </p:cNvSpPr>
          <p:nvPr>
            <p:ph type="ctrTitle" idx="4294967295"/>
          </p:nvPr>
        </p:nvSpPr>
        <p:spPr>
          <a:xfrm>
            <a:off x="2208213" y="404814"/>
            <a:ext cx="5815012" cy="936625"/>
          </a:xfrm>
        </p:spPr>
        <p:txBody>
          <a:bodyPr/>
          <a:lstStyle/>
          <a:p>
            <a:pPr algn="ctr" eaLnBrk="1" hangingPunct="1"/>
            <a:r>
              <a:rPr lang="zh-CN" altLang="en-US" sz="4000">
                <a:latin typeface="微软雅黑" panose="020B0503020204020204" pitchFamily="34" charset="-122"/>
                <a:ea typeface="微软雅黑" panose="020B0503020204020204" pitchFamily="34" charset="-122"/>
              </a:rPr>
              <a:t>本章主要内容及学习目标</a:t>
            </a:r>
          </a:p>
        </p:txBody>
      </p:sp>
      <p:sp>
        <p:nvSpPr>
          <p:cNvPr id="28675" name="Rectangle 2">
            <a:extLst>
              <a:ext uri="{FF2B5EF4-FFF2-40B4-BE49-F238E27FC236}">
                <a16:creationId xmlns:a16="http://schemas.microsoft.com/office/drawing/2014/main" id="{179FD966-20ED-3EBB-01B4-EFB7028C3B12}"/>
              </a:ext>
            </a:extLst>
          </p:cNvPr>
          <p:cNvSpPr>
            <a:spLocks noChangeArrowheads="1"/>
          </p:cNvSpPr>
          <p:nvPr/>
        </p:nvSpPr>
        <p:spPr bwMode="auto">
          <a:xfrm>
            <a:off x="2208213" y="1484313"/>
            <a:ext cx="770255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 typeface="Arial" panose="020B0604020202020204" pitchFamily="34" charset="0"/>
              <a:buChar char="•"/>
            </a:pPr>
            <a:r>
              <a:rPr lang="zh-CN" altLang="en-US" sz="2400" dirty="0">
                <a:solidFill>
                  <a:schemeClr val="tx1"/>
                </a:solidFill>
                <a:latin typeface="微软雅黑" panose="020B0503020204020204" pitchFamily="34" charset="-122"/>
                <a:ea typeface="微软雅黑" panose="020B0503020204020204" pitchFamily="34" charset="-122"/>
              </a:rPr>
              <a:t>第一节 会计账簿的认知与登记</a:t>
            </a:r>
            <a:endParaRPr lang="en-US" altLang="zh-CN" sz="2400" dirty="0">
              <a:solidFill>
                <a:schemeClr val="tx1"/>
              </a:solidFill>
              <a:latin typeface="微软雅黑" panose="020B0503020204020204" pitchFamily="34" charset="-122"/>
              <a:ea typeface="微软雅黑" panose="020B0503020204020204" pitchFamily="34" charset="-122"/>
            </a:endParaRPr>
          </a:p>
          <a:p>
            <a:pPr eaLnBrk="1" hangingPunct="1">
              <a:spcBef>
                <a:spcPct val="50000"/>
              </a:spcBef>
              <a:buClrTx/>
              <a:buFont typeface="Arial" panose="020B0604020202020204" pitchFamily="34" charset="0"/>
              <a:buChar char="•"/>
            </a:pPr>
            <a:r>
              <a:rPr lang="zh-CN" altLang="en-US" sz="2400" dirty="0">
                <a:solidFill>
                  <a:schemeClr val="tx1"/>
                </a:solidFill>
                <a:latin typeface="微软雅黑" panose="020B0503020204020204" pitchFamily="34" charset="-122"/>
                <a:ea typeface="微软雅黑" panose="020B0503020204020204" pitchFamily="34" charset="-122"/>
              </a:rPr>
              <a:t>第二节 期末账项调整</a:t>
            </a:r>
          </a:p>
          <a:p>
            <a:pPr eaLnBrk="1" hangingPunct="1">
              <a:spcBef>
                <a:spcPct val="50000"/>
              </a:spcBef>
              <a:buClrTx/>
              <a:buFont typeface="Arial" panose="020B0604020202020204" pitchFamily="34" charset="0"/>
              <a:buChar char="•"/>
            </a:pPr>
            <a:r>
              <a:rPr lang="zh-CN" altLang="en-US" sz="2400" dirty="0">
                <a:solidFill>
                  <a:schemeClr val="tx1"/>
                </a:solidFill>
                <a:latin typeface="微软雅黑" panose="020B0503020204020204" pitchFamily="34" charset="-122"/>
                <a:ea typeface="微软雅黑" panose="020B0503020204020204" pitchFamily="34" charset="-122"/>
              </a:rPr>
              <a:t>第三节 财产清查</a:t>
            </a:r>
          </a:p>
          <a:p>
            <a:pPr eaLnBrk="1" hangingPunct="1">
              <a:spcBef>
                <a:spcPct val="50000"/>
              </a:spcBef>
              <a:buClrTx/>
              <a:buFont typeface="Arial" panose="020B0604020202020204" pitchFamily="34" charset="0"/>
              <a:buChar char="•"/>
            </a:pPr>
            <a:r>
              <a:rPr lang="zh-CN" altLang="en-US" sz="2400" dirty="0">
                <a:solidFill>
                  <a:schemeClr val="tx1"/>
                </a:solidFill>
                <a:latin typeface="微软雅黑" panose="020B0503020204020204" pitchFamily="34" charset="-122"/>
                <a:ea typeface="微软雅黑" panose="020B0503020204020204" pitchFamily="34" charset="-122"/>
              </a:rPr>
              <a:t>第四节 对账与结账</a:t>
            </a:r>
          </a:p>
          <a:p>
            <a:pPr eaLnBrk="1" hangingPunct="1">
              <a:spcBef>
                <a:spcPct val="50000"/>
              </a:spcBef>
              <a:buClrTx/>
              <a:buFont typeface="Arial" panose="020B0604020202020204" pitchFamily="34" charset="0"/>
              <a:buChar char="•"/>
            </a:pPr>
            <a:r>
              <a:rPr lang="zh-CN" altLang="en-US" sz="2400" dirty="0">
                <a:solidFill>
                  <a:schemeClr val="tx1"/>
                </a:solidFill>
                <a:latin typeface="微软雅黑" panose="020B0503020204020204" pitchFamily="34" charset="-122"/>
                <a:ea typeface="微软雅黑" panose="020B0503020204020204" pitchFamily="34" charset="-122"/>
              </a:rPr>
              <a:t>第五节 编制财务报表</a:t>
            </a:r>
            <a:endParaRPr lang="en-US" altLang="zh-CN" sz="2400" dirty="0">
              <a:solidFill>
                <a:schemeClr val="tx1"/>
              </a:solidFill>
              <a:latin typeface="微软雅黑" panose="020B0503020204020204" pitchFamily="34" charset="-122"/>
              <a:ea typeface="微软雅黑" panose="020B0503020204020204" pitchFamily="34" charset="-122"/>
            </a:endParaRPr>
          </a:p>
          <a:p>
            <a:pPr eaLnBrk="1" hangingPunct="1">
              <a:spcBef>
                <a:spcPct val="50000"/>
              </a:spcBef>
              <a:buClrTx/>
              <a:buFont typeface="Arial" panose="020B0604020202020204" pitchFamily="34" charset="0"/>
              <a:buChar char="•"/>
            </a:pPr>
            <a:r>
              <a:rPr lang="zh-CN" altLang="en-US" sz="2400" dirty="0">
                <a:solidFill>
                  <a:schemeClr val="tx1"/>
                </a:solidFill>
                <a:latin typeface="微软雅黑" panose="020B0503020204020204" pitchFamily="34" charset="-122"/>
                <a:ea typeface="微软雅黑" panose="020B0503020204020204" pitchFamily="34" charset="-122"/>
              </a:rPr>
              <a:t>熟悉并掌握</a:t>
            </a:r>
            <a:r>
              <a:rPr lang="zh-CN" altLang="en-US" sz="2400" dirty="0">
                <a:solidFill>
                  <a:srgbClr val="FF0000"/>
                </a:solidFill>
                <a:latin typeface="微软雅黑" panose="020B0503020204020204" pitchFamily="34" charset="-122"/>
                <a:ea typeface="微软雅黑" panose="020B0503020204020204" pitchFamily="34" charset="-122"/>
              </a:rPr>
              <a:t>会计账簿</a:t>
            </a:r>
            <a:r>
              <a:rPr lang="zh-CN" altLang="en-US"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期末账项调整</a:t>
            </a:r>
            <a:r>
              <a:rPr lang="zh-CN" altLang="en-US"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财产清查</a:t>
            </a:r>
            <a:r>
              <a:rPr lang="zh-CN" altLang="en-US"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对账与结账</a:t>
            </a:r>
            <a:r>
              <a:rPr lang="zh-CN" altLang="en-US" sz="2400" dirty="0">
                <a:solidFill>
                  <a:schemeClr val="tx1"/>
                </a:solidFill>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编制财务报表</a:t>
            </a:r>
            <a:r>
              <a:rPr lang="zh-CN" altLang="en-US" sz="2400" dirty="0">
                <a:solidFill>
                  <a:schemeClr val="tx1"/>
                </a:solidFill>
                <a:latin typeface="微软雅黑" panose="020B0503020204020204" pitchFamily="34" charset="-122"/>
                <a:ea typeface="微软雅黑" panose="020B0503020204020204" pitchFamily="34" charset="-122"/>
              </a:rPr>
              <a:t>等期末会计信息生成的各种专门方法。</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6530" name="Rectangle 1026">
            <a:extLst>
              <a:ext uri="{FF2B5EF4-FFF2-40B4-BE49-F238E27FC236}">
                <a16:creationId xmlns:a16="http://schemas.microsoft.com/office/drawing/2014/main" id="{9FEC8708-310E-7650-A74C-B4E181A5EDB5}"/>
              </a:ext>
            </a:extLst>
          </p:cNvPr>
          <p:cNvSpPr>
            <a:spLocks noGrp="1" noChangeArrowheads="1"/>
          </p:cNvSpPr>
          <p:nvPr>
            <p:ph type="title"/>
          </p:nvPr>
        </p:nvSpPr>
        <p:spPr>
          <a:xfrm>
            <a:off x="2279650" y="620713"/>
            <a:ext cx="8077200" cy="1143000"/>
          </a:xfrm>
        </p:spPr>
        <p:txBody>
          <a:bodyPr rtlCol="0">
            <a:normAutofit fontScale="90000"/>
          </a:bodyPr>
          <a:lstStyle/>
          <a:p>
            <a:pPr algn="just">
              <a:defRPr/>
            </a:pPr>
            <a:r>
              <a:rPr lang="zh-CN" altLang="en-US" dirty="0">
                <a:solidFill>
                  <a:schemeClr val="tx1"/>
                </a:solidFill>
                <a:latin typeface="+mn-ea"/>
                <a:ea typeface="+mn-ea"/>
              </a:rPr>
              <a:t>（三）账簿的基本内容及登记规则</a:t>
            </a:r>
          </a:p>
        </p:txBody>
      </p:sp>
      <p:sp>
        <p:nvSpPr>
          <p:cNvPr id="406531" name="Rectangle 1027">
            <a:extLst>
              <a:ext uri="{FF2B5EF4-FFF2-40B4-BE49-F238E27FC236}">
                <a16:creationId xmlns:a16="http://schemas.microsoft.com/office/drawing/2014/main" id="{EE5A3A2E-C8D2-E22B-F3A8-DBD861B24F8E}"/>
              </a:ext>
            </a:extLst>
          </p:cNvPr>
          <p:cNvSpPr>
            <a:spLocks noGrp="1" noChangeArrowheads="1"/>
          </p:cNvSpPr>
          <p:nvPr>
            <p:ph idx="1"/>
          </p:nvPr>
        </p:nvSpPr>
        <p:spPr>
          <a:xfrm>
            <a:off x="2432050" y="1412875"/>
            <a:ext cx="7391400" cy="1511300"/>
          </a:xfrm>
        </p:spPr>
        <p:txBody>
          <a:bodyPr rtlCol="0">
            <a:noAutofit/>
          </a:bodyPr>
          <a:lstStyle/>
          <a:p>
            <a:pPr>
              <a:buFont typeface="Wingdings 3" charset="2"/>
              <a:buChar char=""/>
              <a:defRPr/>
            </a:pPr>
            <a:r>
              <a:rPr lang="en-US" altLang="zh-CN" sz="3600" dirty="0">
                <a:latin typeface="+mn-ea"/>
              </a:rPr>
              <a:t> </a:t>
            </a:r>
            <a:r>
              <a:rPr lang="zh-CN" altLang="en-US" sz="3600" dirty="0">
                <a:latin typeface="+mn-ea"/>
              </a:rPr>
              <a:t>账簿的基本内容</a:t>
            </a:r>
          </a:p>
          <a:p>
            <a:pPr>
              <a:lnSpc>
                <a:spcPct val="150000"/>
              </a:lnSpc>
              <a:buFont typeface="Wingdings 3" charset="2"/>
              <a:buChar char=""/>
              <a:defRPr/>
            </a:pPr>
            <a:r>
              <a:rPr lang="zh-CN" altLang="en-US" dirty="0">
                <a:latin typeface="+mn-ea"/>
              </a:rPr>
              <a:t>封面、扉页、账页</a:t>
            </a:r>
          </a:p>
          <a:p>
            <a:pPr>
              <a:buNone/>
              <a:defRPr/>
            </a:pPr>
            <a:endParaRPr lang="en-US" altLang="zh-CN" sz="2400" dirty="0">
              <a:latin typeface="+mn-ea"/>
            </a:endParaRPr>
          </a:p>
        </p:txBody>
      </p:sp>
      <p:pic>
        <p:nvPicPr>
          <p:cNvPr id="93188" name="图片 3">
            <a:extLst>
              <a:ext uri="{FF2B5EF4-FFF2-40B4-BE49-F238E27FC236}">
                <a16:creationId xmlns:a16="http://schemas.microsoft.com/office/drawing/2014/main" id="{6FBFD0A4-AEFF-2885-2798-02D6386EF8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708276"/>
            <a:ext cx="9144000"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6530" name="Rectangle 1026">
            <a:extLst>
              <a:ext uri="{FF2B5EF4-FFF2-40B4-BE49-F238E27FC236}">
                <a16:creationId xmlns:a16="http://schemas.microsoft.com/office/drawing/2014/main" id="{52A3A5B5-1782-A86B-16E7-4D29D540CBDC}"/>
              </a:ext>
            </a:extLst>
          </p:cNvPr>
          <p:cNvSpPr>
            <a:spLocks noGrp="1" noChangeArrowheads="1"/>
          </p:cNvSpPr>
          <p:nvPr>
            <p:ph type="title"/>
          </p:nvPr>
        </p:nvSpPr>
        <p:spPr>
          <a:xfrm>
            <a:off x="1992313" y="620713"/>
            <a:ext cx="8077200" cy="1143000"/>
          </a:xfrm>
        </p:spPr>
        <p:txBody>
          <a:bodyPr rtlCol="0">
            <a:normAutofit fontScale="90000"/>
          </a:bodyPr>
          <a:lstStyle/>
          <a:p>
            <a:pPr algn="just">
              <a:defRPr/>
            </a:pPr>
            <a:r>
              <a:rPr lang="zh-CN" altLang="en-US" dirty="0">
                <a:solidFill>
                  <a:schemeClr val="tx1"/>
                </a:solidFill>
                <a:latin typeface="+mn-ea"/>
                <a:ea typeface="+mn-ea"/>
              </a:rPr>
              <a:t>（三）账簿的基本内容及登记规则</a:t>
            </a:r>
          </a:p>
        </p:txBody>
      </p:sp>
      <p:sp>
        <p:nvSpPr>
          <p:cNvPr id="406531" name="Rectangle 1027">
            <a:extLst>
              <a:ext uri="{FF2B5EF4-FFF2-40B4-BE49-F238E27FC236}">
                <a16:creationId xmlns:a16="http://schemas.microsoft.com/office/drawing/2014/main" id="{FD92919C-23A0-6E86-6FAA-DF7C09AFAFF9}"/>
              </a:ext>
            </a:extLst>
          </p:cNvPr>
          <p:cNvSpPr>
            <a:spLocks noGrp="1" noChangeArrowheads="1"/>
          </p:cNvSpPr>
          <p:nvPr>
            <p:ph idx="1"/>
          </p:nvPr>
        </p:nvSpPr>
        <p:spPr>
          <a:xfrm>
            <a:off x="2351088" y="1600201"/>
            <a:ext cx="7573962" cy="3916363"/>
          </a:xfrm>
        </p:spPr>
        <p:txBody>
          <a:bodyPr rtlCol="0">
            <a:noAutofit/>
          </a:bodyPr>
          <a:lstStyle/>
          <a:p>
            <a:pPr>
              <a:buFont typeface="Wingdings 3" charset="2"/>
              <a:buChar char=""/>
              <a:defRPr/>
            </a:pPr>
            <a:r>
              <a:rPr lang="zh-CN" altLang="en-US" sz="3600" dirty="0">
                <a:latin typeface="+mn-ea"/>
              </a:rPr>
              <a:t> 账簿的登记规则</a:t>
            </a:r>
            <a:endParaRPr lang="en-US" altLang="zh-CN" sz="3600" dirty="0">
              <a:latin typeface="+mn-ea"/>
            </a:endParaRPr>
          </a:p>
          <a:p>
            <a:pPr>
              <a:buFont typeface="Wingdings 3" charset="2"/>
              <a:buChar char=""/>
              <a:defRPr/>
            </a:pPr>
            <a:r>
              <a:rPr lang="zh-CN" altLang="en-US" sz="2400" dirty="0">
                <a:latin typeface="+mn-ea"/>
              </a:rPr>
              <a:t>以审核无误的会计凭证为依据</a:t>
            </a:r>
            <a:endParaRPr lang="en-US" altLang="zh-CN" sz="2400" dirty="0">
              <a:latin typeface="+mn-ea"/>
            </a:endParaRPr>
          </a:p>
          <a:p>
            <a:pPr>
              <a:buFont typeface="Wingdings 3" charset="2"/>
              <a:buChar char=""/>
              <a:defRPr/>
            </a:pPr>
            <a:r>
              <a:rPr lang="zh-CN" altLang="en-US" sz="2400" dirty="0">
                <a:latin typeface="+mn-ea"/>
              </a:rPr>
              <a:t>使用蓝黑或黑色墨水书写</a:t>
            </a:r>
            <a:endParaRPr lang="en-US" altLang="zh-CN" sz="2400" dirty="0">
              <a:latin typeface="+mn-ea"/>
            </a:endParaRPr>
          </a:p>
          <a:p>
            <a:pPr>
              <a:buFont typeface="Wingdings 3" charset="2"/>
              <a:buChar char=""/>
              <a:defRPr/>
            </a:pPr>
            <a:r>
              <a:rPr lang="zh-CN" altLang="en-US" sz="2400" dirty="0">
                <a:latin typeface="+mn-ea"/>
              </a:rPr>
              <a:t>文字、数字书写字迹清楚</a:t>
            </a:r>
            <a:endParaRPr lang="en-US" altLang="zh-CN" sz="2400" dirty="0">
              <a:latin typeface="+mn-ea"/>
            </a:endParaRPr>
          </a:p>
          <a:p>
            <a:pPr>
              <a:buFont typeface="Wingdings 3" charset="2"/>
              <a:buChar char=""/>
              <a:defRPr/>
            </a:pPr>
            <a:r>
              <a:rPr lang="zh-CN" altLang="en-US" sz="2400" dirty="0">
                <a:latin typeface="+mn-ea"/>
              </a:rPr>
              <a:t>应结出本月、年发生额和余额，并注明</a:t>
            </a:r>
            <a:endParaRPr lang="en-US" altLang="zh-CN" sz="2400" dirty="0">
              <a:latin typeface="+mn-ea"/>
            </a:endParaRPr>
          </a:p>
          <a:p>
            <a:pPr>
              <a:buFont typeface="Wingdings 3" charset="2"/>
              <a:buChar char=""/>
              <a:defRPr/>
            </a:pPr>
            <a:r>
              <a:rPr lang="zh-CN" altLang="en-US" sz="2400" dirty="0">
                <a:latin typeface="+mn-ea"/>
              </a:rPr>
              <a:t>每一账页登记完毕应注明</a:t>
            </a:r>
            <a:r>
              <a:rPr lang="zh-CN" altLang="en-US" sz="2400" b="1" dirty="0">
                <a:solidFill>
                  <a:srgbClr val="FF0000"/>
                </a:solidFill>
                <a:latin typeface="+mn-ea"/>
              </a:rPr>
              <a:t>过次页</a:t>
            </a:r>
            <a:r>
              <a:rPr lang="zh-CN" altLang="en-US" sz="2400" dirty="0">
                <a:latin typeface="+mn-ea"/>
              </a:rPr>
              <a:t>，次页应注明</a:t>
            </a:r>
            <a:r>
              <a:rPr lang="zh-CN" altLang="en-US" sz="2400" b="1" dirty="0">
                <a:solidFill>
                  <a:srgbClr val="FF0000"/>
                </a:solidFill>
                <a:latin typeface="+mn-ea"/>
              </a:rPr>
              <a:t>承前页</a:t>
            </a:r>
            <a:endParaRPr lang="en-US" altLang="zh-CN" sz="2400" b="1" dirty="0">
              <a:solidFill>
                <a:srgbClr val="FF0000"/>
              </a:solidFill>
              <a:latin typeface="+mn-ea"/>
            </a:endParaRPr>
          </a:p>
          <a:p>
            <a:pPr>
              <a:buFont typeface="Wingdings 3" charset="2"/>
              <a:buChar char=""/>
              <a:defRPr/>
            </a:pPr>
            <a:r>
              <a:rPr lang="zh-CN" altLang="en-US" sz="2400" dirty="0">
                <a:latin typeface="+mn-ea"/>
              </a:rPr>
              <a:t>出现错误采用规定的方法更正</a:t>
            </a:r>
          </a:p>
          <a:p>
            <a:pPr>
              <a:buNone/>
              <a:defRPr/>
            </a:pPr>
            <a:endParaRPr lang="zh-CN" altLang="en-US" sz="2400" dirty="0">
              <a:latin typeface="+mn-ea"/>
            </a:endParaRPr>
          </a:p>
          <a:p>
            <a:pPr>
              <a:buNone/>
              <a:defRPr/>
            </a:pPr>
            <a:endParaRPr lang="en-US" altLang="zh-CN" sz="2400" dirty="0">
              <a:latin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2803" name="Rectangle 3">
            <a:extLst>
              <a:ext uri="{FF2B5EF4-FFF2-40B4-BE49-F238E27FC236}">
                <a16:creationId xmlns:a16="http://schemas.microsoft.com/office/drawing/2014/main" id="{94C047EB-E708-572F-A8BF-5BC81A2B8613}"/>
              </a:ext>
            </a:extLst>
          </p:cNvPr>
          <p:cNvSpPr>
            <a:spLocks noGrp="1" noChangeArrowheads="1"/>
          </p:cNvSpPr>
          <p:nvPr>
            <p:ph idx="1"/>
          </p:nvPr>
        </p:nvSpPr>
        <p:spPr>
          <a:xfrm>
            <a:off x="2640013" y="333375"/>
            <a:ext cx="8229600" cy="4876800"/>
          </a:xfrm>
        </p:spPr>
        <p:txBody>
          <a:bodyPr rtlCol="0">
            <a:normAutofit/>
          </a:bodyPr>
          <a:lstStyle/>
          <a:p>
            <a:pPr algn="just">
              <a:lnSpc>
                <a:spcPct val="60000"/>
              </a:lnSpc>
              <a:buNone/>
              <a:defRPr/>
            </a:pPr>
            <a:r>
              <a:rPr lang="en-US" altLang="zh-CN" sz="3600" b="1" dirty="0">
                <a:latin typeface="+mn-ea"/>
              </a:rPr>
              <a:t> </a:t>
            </a:r>
          </a:p>
          <a:p>
            <a:pPr algn="just">
              <a:lnSpc>
                <a:spcPct val="60000"/>
              </a:lnSpc>
              <a:buNone/>
              <a:defRPr/>
            </a:pPr>
            <a:r>
              <a:rPr lang="zh-CN" altLang="en-US" sz="3600" dirty="0">
                <a:latin typeface="+mn-ea"/>
              </a:rPr>
              <a:t>（四）各类账簿的格式及登记方法</a:t>
            </a:r>
          </a:p>
          <a:p>
            <a:pPr algn="just">
              <a:buNone/>
              <a:defRPr/>
            </a:pPr>
            <a:endParaRPr lang="zh-CN" altLang="en-US" sz="3600" b="1" dirty="0">
              <a:latin typeface="+mn-ea"/>
            </a:endParaRPr>
          </a:p>
          <a:p>
            <a:pPr algn="just">
              <a:lnSpc>
                <a:spcPct val="80000"/>
              </a:lnSpc>
              <a:buNone/>
              <a:defRPr/>
            </a:pPr>
            <a:r>
              <a:rPr lang="en-US" altLang="zh-CN" sz="3600" dirty="0">
                <a:latin typeface="+mn-ea"/>
              </a:rPr>
              <a:t>1</a:t>
            </a:r>
            <a:r>
              <a:rPr lang="zh-CN" altLang="en-US" sz="3600" dirty="0">
                <a:latin typeface="+mn-ea"/>
              </a:rPr>
              <a:t>、日记账的格式及登记方法</a:t>
            </a:r>
          </a:p>
          <a:p>
            <a:pPr algn="just">
              <a:lnSpc>
                <a:spcPct val="150000"/>
              </a:lnSpc>
              <a:buFont typeface="Wingdings 3" charset="2"/>
              <a:buChar char=""/>
              <a:defRPr/>
            </a:pPr>
            <a:r>
              <a:rPr lang="zh-CN" altLang="en-US" sz="2400" dirty="0">
                <a:latin typeface="+mn-ea"/>
              </a:rPr>
              <a:t> 格式：三栏式（借、贷、余）或（收、付、结）</a:t>
            </a:r>
          </a:p>
          <a:p>
            <a:pPr algn="just">
              <a:lnSpc>
                <a:spcPct val="150000"/>
              </a:lnSpc>
              <a:buFont typeface="Wingdings 3" charset="2"/>
              <a:buChar char=""/>
              <a:defRPr/>
            </a:pPr>
            <a:r>
              <a:rPr lang="zh-CN" altLang="en-US" sz="2400" dirty="0">
                <a:latin typeface="+mn-ea"/>
              </a:rPr>
              <a:t> 登记依据：收款凭证、付款凭证</a:t>
            </a:r>
          </a:p>
          <a:p>
            <a:pPr algn="just">
              <a:lnSpc>
                <a:spcPct val="150000"/>
              </a:lnSpc>
              <a:buFont typeface="Wingdings 3" charset="2"/>
              <a:buChar char=""/>
              <a:defRPr/>
            </a:pPr>
            <a:r>
              <a:rPr lang="zh-CN" altLang="en-US" sz="2400" dirty="0">
                <a:latin typeface="+mn-ea"/>
              </a:rPr>
              <a:t> 登记方法：逐日逐笔</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7554" name="Rectangle 2050">
            <a:extLst>
              <a:ext uri="{FF2B5EF4-FFF2-40B4-BE49-F238E27FC236}">
                <a16:creationId xmlns:a16="http://schemas.microsoft.com/office/drawing/2014/main" id="{12666797-DA10-5002-CC6A-63B6DB70AA4F}"/>
              </a:ext>
            </a:extLst>
          </p:cNvPr>
          <p:cNvSpPr>
            <a:spLocks noGrp="1" noChangeArrowheads="1"/>
          </p:cNvSpPr>
          <p:nvPr>
            <p:ph type="title"/>
          </p:nvPr>
        </p:nvSpPr>
        <p:spPr>
          <a:xfrm>
            <a:off x="1992313" y="627063"/>
            <a:ext cx="7772400" cy="1143000"/>
          </a:xfrm>
        </p:spPr>
        <p:txBody>
          <a:bodyPr rtlCol="0">
            <a:normAutofit/>
          </a:bodyPr>
          <a:lstStyle/>
          <a:p>
            <a:pPr algn="ctr">
              <a:defRPr/>
            </a:pPr>
            <a:r>
              <a:rPr lang="zh-CN" altLang="en-US" dirty="0">
                <a:solidFill>
                  <a:schemeClr val="tx1"/>
                </a:solidFill>
                <a:latin typeface="+mn-ea"/>
                <a:ea typeface="+mn-ea"/>
              </a:rPr>
              <a:t>三栏式日记账</a:t>
            </a:r>
            <a:endParaRPr lang="zh-CN" altLang="en-US" sz="4800" dirty="0">
              <a:latin typeface="+mn-ea"/>
              <a:ea typeface="+mn-ea"/>
            </a:endParaRPr>
          </a:p>
        </p:txBody>
      </p:sp>
      <p:pic>
        <p:nvPicPr>
          <p:cNvPr id="2" name="图片 1">
            <a:extLst>
              <a:ext uri="{FF2B5EF4-FFF2-40B4-BE49-F238E27FC236}">
                <a16:creationId xmlns:a16="http://schemas.microsoft.com/office/drawing/2014/main" id="{683A9779-5315-E915-F9E1-11EF60C202C6}"/>
              </a:ext>
            </a:extLst>
          </p:cNvPr>
          <p:cNvPicPr>
            <a:picLocks noChangeAspect="1"/>
          </p:cNvPicPr>
          <p:nvPr/>
        </p:nvPicPr>
        <p:blipFill>
          <a:blip r:embed="rId2"/>
          <a:stretch>
            <a:fillRect/>
          </a:stretch>
        </p:blipFill>
        <p:spPr>
          <a:xfrm>
            <a:off x="1543050" y="1421296"/>
            <a:ext cx="9105900" cy="507951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4851" name="Rectangle 3">
            <a:extLst>
              <a:ext uri="{FF2B5EF4-FFF2-40B4-BE49-F238E27FC236}">
                <a16:creationId xmlns:a16="http://schemas.microsoft.com/office/drawing/2014/main" id="{46F7435D-3AE0-1C8D-8BBE-F94F571683DB}"/>
              </a:ext>
            </a:extLst>
          </p:cNvPr>
          <p:cNvSpPr>
            <a:spLocks noGrp="1" noChangeArrowheads="1"/>
          </p:cNvSpPr>
          <p:nvPr>
            <p:ph idx="1"/>
          </p:nvPr>
        </p:nvSpPr>
        <p:spPr>
          <a:xfrm>
            <a:off x="2351088" y="620714"/>
            <a:ext cx="7924800" cy="4752975"/>
          </a:xfrm>
        </p:spPr>
        <p:txBody>
          <a:bodyPr rtlCol="0">
            <a:normAutofit/>
          </a:bodyPr>
          <a:lstStyle/>
          <a:p>
            <a:pPr>
              <a:buNone/>
              <a:defRPr/>
            </a:pPr>
            <a:r>
              <a:rPr lang="en-US" altLang="zh-CN" sz="3600" dirty="0">
                <a:latin typeface="+mn-ea"/>
              </a:rPr>
              <a:t>2</a:t>
            </a:r>
            <a:r>
              <a:rPr lang="zh-CN" altLang="en-US" sz="3600" dirty="0">
                <a:latin typeface="+mn-ea"/>
              </a:rPr>
              <a:t>、分类账的格式及登记方法</a:t>
            </a:r>
          </a:p>
          <a:p>
            <a:pPr>
              <a:lnSpc>
                <a:spcPct val="180000"/>
              </a:lnSpc>
              <a:buNone/>
              <a:defRPr/>
            </a:pPr>
            <a:r>
              <a:rPr lang="zh-CN" altLang="en-US" dirty="0">
                <a:latin typeface="+mn-ea"/>
              </a:rPr>
              <a:t>（</a:t>
            </a:r>
            <a:r>
              <a:rPr lang="en-US" altLang="zh-CN" dirty="0">
                <a:latin typeface="+mn-ea"/>
              </a:rPr>
              <a:t>1</a:t>
            </a:r>
            <a:r>
              <a:rPr lang="zh-CN" altLang="en-US" dirty="0">
                <a:latin typeface="+mn-ea"/>
              </a:rPr>
              <a:t>）总分类账簿的格式及登记方法</a:t>
            </a:r>
          </a:p>
          <a:p>
            <a:pPr algn="just">
              <a:lnSpc>
                <a:spcPct val="130000"/>
              </a:lnSpc>
              <a:buFont typeface="Wingdings 3" charset="2"/>
              <a:buChar char=""/>
              <a:defRPr/>
            </a:pPr>
            <a:r>
              <a:rPr lang="zh-CN" altLang="en-US" dirty="0">
                <a:latin typeface="+mn-ea"/>
              </a:rPr>
              <a:t>格式：三栏式总分类账</a:t>
            </a:r>
          </a:p>
          <a:p>
            <a:pPr algn="just">
              <a:lnSpc>
                <a:spcPct val="60000"/>
              </a:lnSpc>
              <a:buNone/>
              <a:defRPr/>
            </a:pPr>
            <a:r>
              <a:rPr lang="zh-CN" altLang="en-US" dirty="0">
                <a:latin typeface="+mn-ea"/>
              </a:rPr>
              <a:t>（设对方科目栏和不设对方科目栏）</a:t>
            </a:r>
          </a:p>
          <a:p>
            <a:pPr algn="just">
              <a:lnSpc>
                <a:spcPct val="130000"/>
              </a:lnSpc>
              <a:buFont typeface="Wingdings 3" charset="2"/>
              <a:buChar char=""/>
              <a:defRPr/>
            </a:pPr>
            <a:r>
              <a:rPr lang="zh-CN" altLang="en-US" dirty="0">
                <a:latin typeface="+mn-ea"/>
              </a:rPr>
              <a:t>登记依据：收付转记账凭证</a:t>
            </a:r>
          </a:p>
          <a:p>
            <a:pPr algn="just">
              <a:lnSpc>
                <a:spcPct val="110000"/>
              </a:lnSpc>
              <a:buFont typeface="Wingdings 3" charset="2"/>
              <a:buChar char=""/>
              <a:defRPr/>
            </a:pPr>
            <a:r>
              <a:rPr lang="zh-CN" altLang="en-US" dirty="0">
                <a:latin typeface="+mn-ea"/>
              </a:rPr>
              <a:t>登记方法：逐笔登记；定期汇总登记</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76FCAF23-FEFA-6C40-9D11-A8C11D1EA1E8}"/>
              </a:ext>
            </a:extLst>
          </p:cNvPr>
          <p:cNvSpPr>
            <a:spLocks noGrp="1" noChangeArrowheads="1"/>
          </p:cNvSpPr>
          <p:nvPr>
            <p:ph type="title"/>
          </p:nvPr>
        </p:nvSpPr>
        <p:spPr>
          <a:xfrm>
            <a:off x="2895600" y="692150"/>
            <a:ext cx="7772400" cy="1143000"/>
          </a:xfrm>
        </p:spPr>
        <p:txBody>
          <a:bodyPr rtlCol="0">
            <a:normAutofit fontScale="90000"/>
          </a:bodyPr>
          <a:lstStyle/>
          <a:p>
            <a:pPr>
              <a:defRPr/>
            </a:pPr>
            <a:r>
              <a:rPr lang="en-US" altLang="zh-CN" dirty="0">
                <a:solidFill>
                  <a:schemeClr val="tx1"/>
                </a:solidFill>
                <a:latin typeface="+mn-ea"/>
                <a:ea typeface="+mn-ea"/>
              </a:rPr>
              <a:t>        </a:t>
            </a:r>
            <a:r>
              <a:rPr lang="zh-CN" altLang="en-US" dirty="0">
                <a:solidFill>
                  <a:schemeClr val="tx1"/>
                </a:solidFill>
                <a:latin typeface="+mn-ea"/>
                <a:ea typeface="+mn-ea"/>
              </a:rPr>
              <a:t>三栏式总分类账</a:t>
            </a:r>
            <a:br>
              <a:rPr lang="zh-CN" altLang="en-US" dirty="0">
                <a:solidFill>
                  <a:schemeClr val="tx1"/>
                </a:solidFill>
                <a:latin typeface="+mn-ea"/>
                <a:ea typeface="+mn-ea"/>
              </a:rPr>
            </a:br>
            <a:br>
              <a:rPr lang="zh-CN" altLang="en-US" dirty="0">
                <a:solidFill>
                  <a:schemeClr val="tx1"/>
                </a:solidFill>
                <a:latin typeface="+mn-ea"/>
                <a:ea typeface="+mn-ea"/>
              </a:rPr>
            </a:br>
            <a:r>
              <a:rPr lang="zh-CN" altLang="en-US" dirty="0">
                <a:solidFill>
                  <a:schemeClr val="tx1"/>
                </a:solidFill>
                <a:latin typeface="+mn-ea"/>
                <a:ea typeface="+mn-ea"/>
              </a:rPr>
              <a:t>       </a:t>
            </a:r>
            <a:r>
              <a:rPr lang="en-US" altLang="zh-CN" dirty="0">
                <a:solidFill>
                  <a:schemeClr val="tx1"/>
                </a:solidFill>
                <a:latin typeface="+mn-ea"/>
                <a:ea typeface="+mn-ea"/>
              </a:rPr>
              <a:t>(</a:t>
            </a:r>
            <a:r>
              <a:rPr lang="zh-CN" altLang="en-US" dirty="0">
                <a:solidFill>
                  <a:schemeClr val="tx1"/>
                </a:solidFill>
                <a:latin typeface="+mn-ea"/>
                <a:ea typeface="+mn-ea"/>
              </a:rPr>
              <a:t>不设对方科目栏</a:t>
            </a:r>
            <a:r>
              <a:rPr lang="en-US" altLang="zh-CN" dirty="0">
                <a:solidFill>
                  <a:schemeClr val="tx1"/>
                </a:solidFill>
                <a:latin typeface="+mn-ea"/>
                <a:ea typeface="+mn-ea"/>
              </a:rPr>
              <a:t>)</a:t>
            </a:r>
          </a:p>
        </p:txBody>
      </p:sp>
      <p:graphicFrame>
        <p:nvGraphicFramePr>
          <p:cNvPr id="98307" name="Object 4">
            <a:extLst>
              <a:ext uri="{FF2B5EF4-FFF2-40B4-BE49-F238E27FC236}">
                <a16:creationId xmlns:a16="http://schemas.microsoft.com/office/drawing/2014/main" id="{E2EAE6EA-A870-2E56-8CF2-541829ECFBD9}"/>
              </a:ext>
            </a:extLst>
          </p:cNvPr>
          <p:cNvGraphicFramePr>
            <a:graphicFrameLocks noChangeAspect="1"/>
          </p:cNvGraphicFramePr>
          <p:nvPr/>
        </p:nvGraphicFramePr>
        <p:xfrm>
          <a:off x="2895600" y="2565400"/>
          <a:ext cx="7239000" cy="2971800"/>
        </p:xfrm>
        <a:graphic>
          <a:graphicData uri="http://schemas.openxmlformats.org/presentationml/2006/ole">
            <mc:AlternateContent xmlns:mc="http://schemas.openxmlformats.org/markup-compatibility/2006">
              <mc:Choice xmlns:v="urn:schemas-microsoft-com:vml" Requires="v">
                <p:oleObj name="BMP 图象" r:id="rId2" imgW="5428571" imgH="1609524" progId="Paint.Picture">
                  <p:embed/>
                </p:oleObj>
              </mc:Choice>
              <mc:Fallback>
                <p:oleObj name="BMP 图象" r:id="rId2" imgW="5428571" imgH="1609524" progId="Paint.Picture">
                  <p:embed/>
                  <p:pic>
                    <p:nvPicPr>
                      <p:cNvPr id="98307" name="Object 4">
                        <a:extLst>
                          <a:ext uri="{FF2B5EF4-FFF2-40B4-BE49-F238E27FC236}">
                            <a16:creationId xmlns:a16="http://schemas.microsoft.com/office/drawing/2014/main" id="{E2EAE6EA-A870-2E56-8CF2-541829ECFB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565400"/>
                        <a:ext cx="7239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626" name="Rectangle 1026">
            <a:extLst>
              <a:ext uri="{FF2B5EF4-FFF2-40B4-BE49-F238E27FC236}">
                <a16:creationId xmlns:a16="http://schemas.microsoft.com/office/drawing/2014/main" id="{2BE6B08D-C111-72D2-4152-5F9A3F451044}"/>
              </a:ext>
            </a:extLst>
          </p:cNvPr>
          <p:cNvSpPr>
            <a:spLocks noGrp="1" noChangeArrowheads="1"/>
          </p:cNvSpPr>
          <p:nvPr>
            <p:ph type="title"/>
          </p:nvPr>
        </p:nvSpPr>
        <p:spPr>
          <a:xfrm>
            <a:off x="2895600" y="692150"/>
            <a:ext cx="7772400" cy="1143000"/>
          </a:xfrm>
        </p:spPr>
        <p:txBody>
          <a:bodyPr rtlCol="0">
            <a:normAutofit fontScale="90000"/>
          </a:bodyPr>
          <a:lstStyle/>
          <a:p>
            <a:pPr>
              <a:defRPr/>
            </a:pPr>
            <a:r>
              <a:rPr lang="en-US" altLang="zh-CN" dirty="0">
                <a:solidFill>
                  <a:schemeClr val="tx1"/>
                </a:solidFill>
                <a:latin typeface="+mn-ea"/>
                <a:ea typeface="+mn-ea"/>
              </a:rPr>
              <a:t>        </a:t>
            </a:r>
            <a:r>
              <a:rPr lang="zh-CN" altLang="en-US" dirty="0">
                <a:solidFill>
                  <a:schemeClr val="tx1"/>
                </a:solidFill>
                <a:latin typeface="+mn-ea"/>
                <a:ea typeface="+mn-ea"/>
              </a:rPr>
              <a:t>三栏式总分类账</a:t>
            </a:r>
            <a:br>
              <a:rPr lang="zh-CN" altLang="en-US" dirty="0">
                <a:solidFill>
                  <a:schemeClr val="tx1"/>
                </a:solidFill>
                <a:latin typeface="+mn-ea"/>
                <a:ea typeface="+mn-ea"/>
              </a:rPr>
            </a:br>
            <a:br>
              <a:rPr lang="zh-CN" altLang="en-US" dirty="0">
                <a:solidFill>
                  <a:schemeClr val="tx1"/>
                </a:solidFill>
                <a:latin typeface="+mn-ea"/>
                <a:ea typeface="+mn-ea"/>
              </a:rPr>
            </a:br>
            <a:r>
              <a:rPr lang="zh-CN" altLang="en-US" dirty="0">
                <a:solidFill>
                  <a:schemeClr val="tx1"/>
                </a:solidFill>
                <a:latin typeface="+mn-ea"/>
                <a:ea typeface="+mn-ea"/>
              </a:rPr>
              <a:t>        </a:t>
            </a:r>
            <a:r>
              <a:rPr lang="en-US" altLang="zh-CN" dirty="0">
                <a:solidFill>
                  <a:schemeClr val="tx1"/>
                </a:solidFill>
                <a:latin typeface="+mn-ea"/>
                <a:ea typeface="+mn-ea"/>
              </a:rPr>
              <a:t>(</a:t>
            </a:r>
            <a:r>
              <a:rPr lang="zh-CN" altLang="en-US" dirty="0">
                <a:solidFill>
                  <a:schemeClr val="tx1"/>
                </a:solidFill>
                <a:latin typeface="+mn-ea"/>
                <a:ea typeface="+mn-ea"/>
              </a:rPr>
              <a:t>设对方科目栏</a:t>
            </a:r>
            <a:r>
              <a:rPr lang="en-US" altLang="zh-CN" dirty="0">
                <a:solidFill>
                  <a:schemeClr val="tx1"/>
                </a:solidFill>
                <a:latin typeface="+mn-ea"/>
                <a:ea typeface="+mn-ea"/>
              </a:rPr>
              <a:t>)</a:t>
            </a:r>
          </a:p>
        </p:txBody>
      </p:sp>
      <p:graphicFrame>
        <p:nvGraphicFramePr>
          <p:cNvPr id="99331" name="Object 1028">
            <a:extLst>
              <a:ext uri="{FF2B5EF4-FFF2-40B4-BE49-F238E27FC236}">
                <a16:creationId xmlns:a16="http://schemas.microsoft.com/office/drawing/2014/main" id="{0D13F321-CF07-27FE-7A0C-14736A74CE6A}"/>
              </a:ext>
            </a:extLst>
          </p:cNvPr>
          <p:cNvGraphicFramePr>
            <a:graphicFrameLocks noChangeAspect="1"/>
          </p:cNvGraphicFramePr>
          <p:nvPr/>
        </p:nvGraphicFramePr>
        <p:xfrm>
          <a:off x="2711451" y="2636839"/>
          <a:ext cx="7135813" cy="3400425"/>
        </p:xfrm>
        <a:graphic>
          <a:graphicData uri="http://schemas.openxmlformats.org/presentationml/2006/ole">
            <mc:AlternateContent xmlns:mc="http://schemas.openxmlformats.org/markup-compatibility/2006">
              <mc:Choice xmlns:v="urn:schemas-microsoft-com:vml" Requires="v">
                <p:oleObj name="BMP 图象" r:id="rId2" imgW="5428571" imgH="1771429" progId="Paint.Picture">
                  <p:embed/>
                </p:oleObj>
              </mc:Choice>
              <mc:Fallback>
                <p:oleObj name="BMP 图象" r:id="rId2" imgW="5428571" imgH="1771429" progId="Paint.Picture">
                  <p:embed/>
                  <p:pic>
                    <p:nvPicPr>
                      <p:cNvPr id="99331" name="Object 1028">
                        <a:extLst>
                          <a:ext uri="{FF2B5EF4-FFF2-40B4-BE49-F238E27FC236}">
                            <a16:creationId xmlns:a16="http://schemas.microsoft.com/office/drawing/2014/main" id="{0D13F321-CF07-27FE-7A0C-14736A74C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1" y="2636839"/>
                        <a:ext cx="7135813"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2978" name="Rectangle 2">
            <a:extLst>
              <a:ext uri="{FF2B5EF4-FFF2-40B4-BE49-F238E27FC236}">
                <a16:creationId xmlns:a16="http://schemas.microsoft.com/office/drawing/2014/main" id="{84155198-450D-0CCA-611E-D969F9693F95}"/>
              </a:ext>
            </a:extLst>
          </p:cNvPr>
          <p:cNvSpPr>
            <a:spLocks noGrp="1" noChangeArrowheads="1"/>
          </p:cNvSpPr>
          <p:nvPr>
            <p:ph type="title"/>
          </p:nvPr>
        </p:nvSpPr>
        <p:spPr>
          <a:xfrm>
            <a:off x="2135188" y="620713"/>
            <a:ext cx="8229600" cy="1143000"/>
          </a:xfrm>
        </p:spPr>
        <p:txBody>
          <a:bodyPr rtlCol="0">
            <a:normAutofit fontScale="90000"/>
          </a:bodyPr>
          <a:lstStyle/>
          <a:p>
            <a:pPr algn="just">
              <a:defRPr/>
            </a:pPr>
            <a:r>
              <a:rPr lang="zh-CN" altLang="en-US" dirty="0">
                <a:solidFill>
                  <a:schemeClr val="tx1"/>
                </a:solidFill>
                <a:latin typeface="+mn-ea"/>
                <a:ea typeface="+mn-ea"/>
              </a:rPr>
              <a:t>（</a:t>
            </a:r>
            <a:r>
              <a:rPr lang="en-US" altLang="zh-CN" dirty="0">
                <a:solidFill>
                  <a:schemeClr val="tx1"/>
                </a:solidFill>
                <a:latin typeface="+mn-ea"/>
                <a:ea typeface="+mn-ea"/>
              </a:rPr>
              <a:t>2</a:t>
            </a:r>
            <a:r>
              <a:rPr lang="zh-CN" altLang="en-US" dirty="0">
                <a:solidFill>
                  <a:schemeClr val="tx1"/>
                </a:solidFill>
                <a:latin typeface="+mn-ea"/>
                <a:ea typeface="+mn-ea"/>
              </a:rPr>
              <a:t>）明细分类账簿的格式及登记方法</a:t>
            </a:r>
            <a:endParaRPr lang="zh-CN" altLang="en-US" sz="4800" dirty="0">
              <a:latin typeface="+mn-ea"/>
              <a:ea typeface="+mn-ea"/>
            </a:endParaRPr>
          </a:p>
        </p:txBody>
      </p:sp>
      <p:sp>
        <p:nvSpPr>
          <p:cNvPr id="382979" name="Rectangle 3">
            <a:extLst>
              <a:ext uri="{FF2B5EF4-FFF2-40B4-BE49-F238E27FC236}">
                <a16:creationId xmlns:a16="http://schemas.microsoft.com/office/drawing/2014/main" id="{1C93CABA-420E-0143-EA0C-522F54E98CE7}"/>
              </a:ext>
            </a:extLst>
          </p:cNvPr>
          <p:cNvSpPr>
            <a:spLocks noGrp="1" noChangeArrowheads="1"/>
          </p:cNvSpPr>
          <p:nvPr>
            <p:ph idx="1"/>
          </p:nvPr>
        </p:nvSpPr>
        <p:spPr>
          <a:xfrm>
            <a:off x="2439988" y="1763713"/>
            <a:ext cx="7924800" cy="944562"/>
          </a:xfrm>
        </p:spPr>
        <p:txBody>
          <a:bodyPr rtlCol="0">
            <a:normAutofit/>
          </a:bodyPr>
          <a:lstStyle/>
          <a:p>
            <a:pPr algn="just">
              <a:lnSpc>
                <a:spcPct val="140000"/>
              </a:lnSpc>
              <a:buFont typeface="Wingdings 3" charset="2"/>
              <a:buChar char=""/>
              <a:defRPr/>
            </a:pPr>
            <a:r>
              <a:rPr lang="zh-CN" altLang="en-US" dirty="0">
                <a:latin typeface="+mn-ea"/>
              </a:rPr>
              <a:t>三栏式：借贷余只反映金额</a:t>
            </a:r>
            <a:endParaRPr lang="en-US" altLang="zh-CN" dirty="0">
              <a:latin typeface="+mn-ea"/>
            </a:endParaRPr>
          </a:p>
        </p:txBody>
      </p:sp>
      <p:graphicFrame>
        <p:nvGraphicFramePr>
          <p:cNvPr id="100356" name="Object 4">
            <a:extLst>
              <a:ext uri="{FF2B5EF4-FFF2-40B4-BE49-F238E27FC236}">
                <a16:creationId xmlns:a16="http://schemas.microsoft.com/office/drawing/2014/main" id="{FAADA81F-EE6D-CB95-C8CF-4D9D6B320AF9}"/>
              </a:ext>
            </a:extLst>
          </p:cNvPr>
          <p:cNvGraphicFramePr>
            <a:graphicFrameLocks noChangeAspect="1"/>
          </p:cNvGraphicFramePr>
          <p:nvPr/>
        </p:nvGraphicFramePr>
        <p:xfrm>
          <a:off x="2433638" y="2708275"/>
          <a:ext cx="7391400" cy="3386138"/>
        </p:xfrm>
        <a:graphic>
          <a:graphicData uri="http://schemas.openxmlformats.org/presentationml/2006/ole">
            <mc:AlternateContent xmlns:mc="http://schemas.openxmlformats.org/markup-compatibility/2006">
              <mc:Choice xmlns:v="urn:schemas-microsoft-com:vml" Requires="v">
                <p:oleObj name="BMP 图象" r:id="rId2" imgW="5428571" imgH="1743318" progId="Paint.Picture">
                  <p:embed/>
                </p:oleObj>
              </mc:Choice>
              <mc:Fallback>
                <p:oleObj name="BMP 图象" r:id="rId2" imgW="5428571" imgH="1743318" progId="Paint.Picture">
                  <p:embed/>
                  <p:pic>
                    <p:nvPicPr>
                      <p:cNvPr id="100356" name="Object 4">
                        <a:extLst>
                          <a:ext uri="{FF2B5EF4-FFF2-40B4-BE49-F238E27FC236}">
                            <a16:creationId xmlns:a16="http://schemas.microsoft.com/office/drawing/2014/main" id="{FAADA81F-EE6D-CB95-C8CF-4D9D6B320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3638" y="2708275"/>
                        <a:ext cx="7391400" cy="338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3">
            <a:extLst>
              <a:ext uri="{FF2B5EF4-FFF2-40B4-BE49-F238E27FC236}">
                <a16:creationId xmlns:a16="http://schemas.microsoft.com/office/drawing/2014/main" id="{8FAB5A1B-F24A-94AD-A935-6EC8EF17F14B}"/>
              </a:ext>
            </a:extLst>
          </p:cNvPr>
          <p:cNvSpPr txBox="1">
            <a:spLocks noChangeArrowheads="1"/>
          </p:cNvSpPr>
          <p:nvPr/>
        </p:nvSpPr>
        <p:spPr bwMode="auto">
          <a:xfrm>
            <a:off x="2433639" y="5876925"/>
            <a:ext cx="7623175"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eaLnBrk="1" fontAlgn="auto" hangingPunct="1">
              <a:lnSpc>
                <a:spcPct val="140000"/>
              </a:lnSpc>
              <a:spcAft>
                <a:spcPts val="0"/>
              </a:spcAft>
              <a:buNone/>
              <a:defRPr/>
            </a:pPr>
            <a:r>
              <a:rPr lang="zh-CN" altLang="en-US" sz="2800" dirty="0">
                <a:solidFill>
                  <a:srgbClr val="FF0000"/>
                </a:solidFill>
                <a:latin typeface="微软雅黑" panose="020B0503020204020204" pitchFamily="34" charset="-122"/>
                <a:ea typeface="微软雅黑" panose="020B0503020204020204" pitchFamily="34" charset="-122"/>
              </a:rPr>
              <a:t>适用于债权、债务等不需要进行数量核算的明细分类账登记</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2978" name="Rectangle 2">
            <a:extLst>
              <a:ext uri="{FF2B5EF4-FFF2-40B4-BE49-F238E27FC236}">
                <a16:creationId xmlns:a16="http://schemas.microsoft.com/office/drawing/2014/main" id="{3B2EB43C-4CC3-E3C3-0AD1-EEFFE777D63F}"/>
              </a:ext>
            </a:extLst>
          </p:cNvPr>
          <p:cNvSpPr>
            <a:spLocks noGrp="1" noChangeArrowheads="1"/>
          </p:cNvSpPr>
          <p:nvPr>
            <p:ph type="title"/>
          </p:nvPr>
        </p:nvSpPr>
        <p:spPr>
          <a:xfrm>
            <a:off x="2135188" y="620713"/>
            <a:ext cx="8229600" cy="1143000"/>
          </a:xfrm>
        </p:spPr>
        <p:txBody>
          <a:bodyPr rtlCol="0">
            <a:normAutofit fontScale="90000"/>
          </a:bodyPr>
          <a:lstStyle/>
          <a:p>
            <a:pPr algn="just">
              <a:defRPr/>
            </a:pPr>
            <a:r>
              <a:rPr lang="zh-CN" altLang="en-US" dirty="0">
                <a:solidFill>
                  <a:schemeClr val="tx1"/>
                </a:solidFill>
                <a:latin typeface="+mn-ea"/>
                <a:ea typeface="+mn-ea"/>
              </a:rPr>
              <a:t>（</a:t>
            </a:r>
            <a:r>
              <a:rPr lang="en-US" altLang="zh-CN" dirty="0">
                <a:solidFill>
                  <a:schemeClr val="tx1"/>
                </a:solidFill>
                <a:latin typeface="+mn-ea"/>
                <a:ea typeface="+mn-ea"/>
              </a:rPr>
              <a:t>2</a:t>
            </a:r>
            <a:r>
              <a:rPr lang="zh-CN" altLang="en-US" dirty="0">
                <a:solidFill>
                  <a:schemeClr val="tx1"/>
                </a:solidFill>
                <a:latin typeface="+mn-ea"/>
                <a:ea typeface="+mn-ea"/>
              </a:rPr>
              <a:t>）明细分类账簿的格式及登记方法</a:t>
            </a:r>
            <a:endParaRPr lang="zh-CN" altLang="en-US" sz="4800" dirty="0">
              <a:latin typeface="+mn-ea"/>
              <a:ea typeface="+mn-ea"/>
            </a:endParaRPr>
          </a:p>
        </p:txBody>
      </p:sp>
      <p:sp>
        <p:nvSpPr>
          <p:cNvPr id="382979" name="Rectangle 3">
            <a:extLst>
              <a:ext uri="{FF2B5EF4-FFF2-40B4-BE49-F238E27FC236}">
                <a16:creationId xmlns:a16="http://schemas.microsoft.com/office/drawing/2014/main" id="{425D8A92-170A-D8A7-936C-E8E4EE34AE12}"/>
              </a:ext>
            </a:extLst>
          </p:cNvPr>
          <p:cNvSpPr>
            <a:spLocks noGrp="1" noChangeArrowheads="1"/>
          </p:cNvSpPr>
          <p:nvPr>
            <p:ph idx="1"/>
          </p:nvPr>
        </p:nvSpPr>
        <p:spPr>
          <a:xfrm>
            <a:off x="2279650" y="1763714"/>
            <a:ext cx="8229600" cy="873125"/>
          </a:xfrm>
        </p:spPr>
        <p:txBody>
          <a:bodyPr rtlCol="0">
            <a:normAutofit fontScale="92500"/>
          </a:bodyPr>
          <a:lstStyle/>
          <a:p>
            <a:pPr algn="just">
              <a:lnSpc>
                <a:spcPct val="140000"/>
              </a:lnSpc>
              <a:buFont typeface="Wingdings 3" charset="2"/>
              <a:buChar char=""/>
              <a:defRPr/>
            </a:pPr>
            <a:r>
              <a:rPr lang="zh-CN" altLang="en-US" sz="3000" dirty="0">
                <a:latin typeface="+mn-ea"/>
              </a:rPr>
              <a:t>数量金额式：借贷余内除反映金额外还反映数量</a:t>
            </a:r>
          </a:p>
        </p:txBody>
      </p:sp>
      <p:sp>
        <p:nvSpPr>
          <p:cNvPr id="101380" name="Rectangle 3">
            <a:extLst>
              <a:ext uri="{FF2B5EF4-FFF2-40B4-BE49-F238E27FC236}">
                <a16:creationId xmlns:a16="http://schemas.microsoft.com/office/drawing/2014/main" id="{7810D76A-D8E1-A554-9185-898A2703AA7E}"/>
              </a:ext>
            </a:extLst>
          </p:cNvPr>
          <p:cNvSpPr txBox="1">
            <a:spLocks noChangeArrowheads="1"/>
          </p:cNvSpPr>
          <p:nvPr/>
        </p:nvSpPr>
        <p:spPr bwMode="auto">
          <a:xfrm>
            <a:off x="2289176" y="5940425"/>
            <a:ext cx="80756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lnSpc>
                <a:spcPct val="140000"/>
              </a:lnSpc>
              <a:buFont typeface="Wingdings 3" panose="05040102010807070707" pitchFamily="18" charset="2"/>
              <a:buNone/>
            </a:pPr>
            <a:r>
              <a:rPr lang="zh-CN" altLang="en-US" sz="2000">
                <a:solidFill>
                  <a:srgbClr val="FF0000"/>
                </a:solidFill>
                <a:latin typeface="微软雅黑" panose="020B0503020204020204" pitchFamily="34" charset="-122"/>
                <a:ea typeface="微软雅黑" panose="020B0503020204020204" pitchFamily="34" charset="-122"/>
              </a:rPr>
              <a:t>适用于既要金额，又要实物数量核算的各种财产物资的明细分类账登记</a:t>
            </a:r>
            <a:endParaRPr lang="en-US" altLang="zh-CN" sz="2000">
              <a:solidFill>
                <a:srgbClr val="FF0000"/>
              </a:solidFill>
              <a:latin typeface="微软雅黑" panose="020B0503020204020204" pitchFamily="34" charset="-122"/>
              <a:ea typeface="微软雅黑" panose="020B0503020204020204" pitchFamily="34" charset="-122"/>
            </a:endParaRPr>
          </a:p>
        </p:txBody>
      </p:sp>
      <p:graphicFrame>
        <p:nvGraphicFramePr>
          <p:cNvPr id="101381" name="Object 4">
            <a:extLst>
              <a:ext uri="{FF2B5EF4-FFF2-40B4-BE49-F238E27FC236}">
                <a16:creationId xmlns:a16="http://schemas.microsoft.com/office/drawing/2014/main" id="{20EDC03D-0BAE-7061-7013-C27F4E32862B}"/>
              </a:ext>
            </a:extLst>
          </p:cNvPr>
          <p:cNvGraphicFramePr>
            <a:graphicFrameLocks noChangeAspect="1"/>
          </p:cNvGraphicFramePr>
          <p:nvPr/>
        </p:nvGraphicFramePr>
        <p:xfrm>
          <a:off x="2424113" y="2511425"/>
          <a:ext cx="7391400" cy="3429000"/>
        </p:xfrm>
        <a:graphic>
          <a:graphicData uri="http://schemas.openxmlformats.org/presentationml/2006/ole">
            <mc:AlternateContent xmlns:mc="http://schemas.openxmlformats.org/markup-compatibility/2006">
              <mc:Choice xmlns:v="urn:schemas-microsoft-com:vml" Requires="v">
                <p:oleObj name="BMP 图象" r:id="rId2" imgW="5428571" imgH="2095793" progId="Paint.Picture">
                  <p:embed/>
                </p:oleObj>
              </mc:Choice>
              <mc:Fallback>
                <p:oleObj name="BMP 图象" r:id="rId2" imgW="5428571" imgH="2095793" progId="Paint.Picture">
                  <p:embed/>
                  <p:pic>
                    <p:nvPicPr>
                      <p:cNvPr id="101381" name="Object 4">
                        <a:extLst>
                          <a:ext uri="{FF2B5EF4-FFF2-40B4-BE49-F238E27FC236}">
                            <a16:creationId xmlns:a16="http://schemas.microsoft.com/office/drawing/2014/main" id="{20EDC03D-0BAE-7061-7013-C27F4E328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2511425"/>
                        <a:ext cx="7391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2978" name="Rectangle 2">
            <a:extLst>
              <a:ext uri="{FF2B5EF4-FFF2-40B4-BE49-F238E27FC236}">
                <a16:creationId xmlns:a16="http://schemas.microsoft.com/office/drawing/2014/main" id="{D4D226D5-3D87-6334-19EC-A8E206BC51DC}"/>
              </a:ext>
            </a:extLst>
          </p:cNvPr>
          <p:cNvSpPr>
            <a:spLocks noGrp="1" noChangeArrowheads="1"/>
          </p:cNvSpPr>
          <p:nvPr>
            <p:ph type="title"/>
          </p:nvPr>
        </p:nvSpPr>
        <p:spPr>
          <a:xfrm>
            <a:off x="2135188" y="620713"/>
            <a:ext cx="8229600" cy="1143000"/>
          </a:xfrm>
        </p:spPr>
        <p:txBody>
          <a:bodyPr rtlCol="0">
            <a:normAutofit fontScale="90000"/>
          </a:bodyPr>
          <a:lstStyle/>
          <a:p>
            <a:pPr algn="just">
              <a:defRPr/>
            </a:pPr>
            <a:r>
              <a:rPr lang="zh-CN" altLang="en-US" dirty="0">
                <a:solidFill>
                  <a:schemeClr val="tx1"/>
                </a:solidFill>
                <a:latin typeface="+mn-ea"/>
                <a:ea typeface="+mn-ea"/>
              </a:rPr>
              <a:t>（</a:t>
            </a:r>
            <a:r>
              <a:rPr lang="en-US" altLang="zh-CN" dirty="0">
                <a:solidFill>
                  <a:schemeClr val="tx1"/>
                </a:solidFill>
                <a:latin typeface="+mn-ea"/>
                <a:ea typeface="+mn-ea"/>
              </a:rPr>
              <a:t>2</a:t>
            </a:r>
            <a:r>
              <a:rPr lang="zh-CN" altLang="en-US" dirty="0">
                <a:solidFill>
                  <a:schemeClr val="tx1"/>
                </a:solidFill>
                <a:latin typeface="+mn-ea"/>
                <a:ea typeface="+mn-ea"/>
              </a:rPr>
              <a:t>）明细分类账簿的格式及登记方法</a:t>
            </a:r>
            <a:endParaRPr lang="zh-CN" altLang="en-US" sz="4800" dirty="0">
              <a:latin typeface="+mn-ea"/>
              <a:ea typeface="+mn-ea"/>
            </a:endParaRPr>
          </a:p>
        </p:txBody>
      </p:sp>
      <p:sp>
        <p:nvSpPr>
          <p:cNvPr id="382979" name="Rectangle 3">
            <a:extLst>
              <a:ext uri="{FF2B5EF4-FFF2-40B4-BE49-F238E27FC236}">
                <a16:creationId xmlns:a16="http://schemas.microsoft.com/office/drawing/2014/main" id="{19C1DC6E-933C-E5F4-ED6E-D126CE68AEAA}"/>
              </a:ext>
            </a:extLst>
          </p:cNvPr>
          <p:cNvSpPr>
            <a:spLocks noGrp="1" noChangeArrowheads="1"/>
          </p:cNvSpPr>
          <p:nvPr>
            <p:ph idx="1"/>
          </p:nvPr>
        </p:nvSpPr>
        <p:spPr>
          <a:xfrm>
            <a:off x="2279650" y="1763714"/>
            <a:ext cx="8229600" cy="873125"/>
          </a:xfrm>
        </p:spPr>
        <p:txBody>
          <a:bodyPr rtlCol="0">
            <a:normAutofit/>
          </a:bodyPr>
          <a:lstStyle/>
          <a:p>
            <a:pPr algn="just">
              <a:lnSpc>
                <a:spcPct val="140000"/>
              </a:lnSpc>
              <a:buFont typeface="Wingdings 3" charset="2"/>
              <a:buChar char=""/>
              <a:defRPr/>
            </a:pPr>
            <a:r>
              <a:rPr lang="zh-CN" altLang="en-US" dirty="0">
                <a:latin typeface="+mn-ea"/>
              </a:rPr>
              <a:t>多栏式：借方或贷方内设多栏</a:t>
            </a:r>
          </a:p>
        </p:txBody>
      </p:sp>
      <p:sp>
        <p:nvSpPr>
          <p:cNvPr id="102404" name="Rectangle 3">
            <a:extLst>
              <a:ext uri="{FF2B5EF4-FFF2-40B4-BE49-F238E27FC236}">
                <a16:creationId xmlns:a16="http://schemas.microsoft.com/office/drawing/2014/main" id="{E7635713-65EC-40D3-74A1-1307BDB35982}"/>
              </a:ext>
            </a:extLst>
          </p:cNvPr>
          <p:cNvSpPr txBox="1">
            <a:spLocks noChangeArrowheads="1"/>
          </p:cNvSpPr>
          <p:nvPr/>
        </p:nvSpPr>
        <p:spPr bwMode="auto">
          <a:xfrm>
            <a:off x="2289176" y="5732464"/>
            <a:ext cx="8075613"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lnSpc>
                <a:spcPct val="140000"/>
              </a:lnSpc>
              <a:buFont typeface="Wingdings 3" panose="05040102010807070707" pitchFamily="18" charset="2"/>
              <a:buNone/>
            </a:pPr>
            <a:r>
              <a:rPr lang="zh-CN" altLang="en-US" sz="2000">
                <a:solidFill>
                  <a:srgbClr val="FF0000"/>
                </a:solidFill>
                <a:latin typeface="微软雅黑" panose="020B0503020204020204" pitchFamily="34" charset="-122"/>
                <a:ea typeface="微软雅黑" panose="020B0503020204020204" pitchFamily="34" charset="-122"/>
              </a:rPr>
              <a:t>适用于只记金额、不记数量，并要求反映构成内容的成本、费用、收入、财务成果等明细分类账户</a:t>
            </a:r>
            <a:endParaRPr lang="en-US" altLang="zh-CN" sz="2000">
              <a:solidFill>
                <a:srgbClr val="FF0000"/>
              </a:solidFill>
              <a:latin typeface="微软雅黑" panose="020B0503020204020204" pitchFamily="34" charset="-122"/>
              <a:ea typeface="微软雅黑" panose="020B0503020204020204" pitchFamily="34" charset="-122"/>
            </a:endParaRPr>
          </a:p>
        </p:txBody>
      </p:sp>
      <p:graphicFrame>
        <p:nvGraphicFramePr>
          <p:cNvPr id="102405" name="Object 4">
            <a:extLst>
              <a:ext uri="{FF2B5EF4-FFF2-40B4-BE49-F238E27FC236}">
                <a16:creationId xmlns:a16="http://schemas.microsoft.com/office/drawing/2014/main" id="{6C2D641F-B609-EB80-3EDA-44E467B7FBCB}"/>
              </a:ext>
            </a:extLst>
          </p:cNvPr>
          <p:cNvGraphicFramePr>
            <a:graphicFrameLocks noChangeAspect="1"/>
          </p:cNvGraphicFramePr>
          <p:nvPr/>
        </p:nvGraphicFramePr>
        <p:xfrm>
          <a:off x="2424113" y="2513014"/>
          <a:ext cx="7391400" cy="3076575"/>
        </p:xfrm>
        <a:graphic>
          <a:graphicData uri="http://schemas.openxmlformats.org/presentationml/2006/ole">
            <mc:AlternateContent xmlns:mc="http://schemas.openxmlformats.org/markup-compatibility/2006">
              <mc:Choice xmlns:v="urn:schemas-microsoft-com:vml" Requires="v">
                <p:oleObj name="BMP 图象" r:id="rId2" imgW="5428571" imgH="1495634" progId="Paint.Picture">
                  <p:embed/>
                </p:oleObj>
              </mc:Choice>
              <mc:Fallback>
                <p:oleObj name="BMP 图象" r:id="rId2" imgW="5428571" imgH="1495634" progId="Paint.Picture">
                  <p:embed/>
                  <p:pic>
                    <p:nvPicPr>
                      <p:cNvPr id="102405" name="Object 4">
                        <a:extLst>
                          <a:ext uri="{FF2B5EF4-FFF2-40B4-BE49-F238E27FC236}">
                            <a16:creationId xmlns:a16="http://schemas.microsoft.com/office/drawing/2014/main" id="{6C2D641F-B609-EB80-3EDA-44E467B7F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2513014"/>
                        <a:ext cx="7391400"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9B50A01-FFDC-5A62-0181-DD123533AFCF}"/>
              </a:ext>
            </a:extLst>
          </p:cNvPr>
          <p:cNvSpPr>
            <a:spLocks noGrp="1" noChangeArrowheads="1"/>
          </p:cNvSpPr>
          <p:nvPr>
            <p:ph type="title"/>
          </p:nvPr>
        </p:nvSpPr>
        <p:spPr>
          <a:xfrm>
            <a:off x="2208213" y="1773238"/>
            <a:ext cx="7772400" cy="11430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第一节  会计账簿的认知与登记</a:t>
            </a:r>
          </a:p>
        </p:txBody>
      </p:sp>
    </p:spTree>
    <p:extLst>
      <p:ext uri="{BB962C8B-B14F-4D97-AF65-F5344CB8AC3E}">
        <p14:creationId xmlns:p14="http://schemas.microsoft.com/office/powerpoint/2010/main" val="229671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4114" name="Rectangle 2">
            <a:extLst>
              <a:ext uri="{FF2B5EF4-FFF2-40B4-BE49-F238E27FC236}">
                <a16:creationId xmlns:a16="http://schemas.microsoft.com/office/drawing/2014/main" id="{A6F29377-AD1C-AC92-E7E9-50A934AFC1E6}"/>
              </a:ext>
            </a:extLst>
          </p:cNvPr>
          <p:cNvSpPr>
            <a:spLocks noGrp="1" noChangeArrowheads="1"/>
          </p:cNvSpPr>
          <p:nvPr>
            <p:ph idx="1"/>
          </p:nvPr>
        </p:nvSpPr>
        <p:spPr>
          <a:xfrm>
            <a:off x="2424114" y="620713"/>
            <a:ext cx="7748587" cy="5688012"/>
          </a:xfrm>
        </p:spPr>
        <p:txBody>
          <a:bodyPr rtlCol="0">
            <a:normAutofit lnSpcReduction="10000"/>
          </a:bodyPr>
          <a:lstStyle/>
          <a:p>
            <a:pPr>
              <a:lnSpc>
                <a:spcPct val="250000"/>
              </a:lnSpc>
              <a:buNone/>
              <a:defRPr/>
            </a:pPr>
            <a:r>
              <a:rPr lang="zh-CN" altLang="en-US" sz="3600" dirty="0">
                <a:latin typeface="+mn-ea"/>
              </a:rPr>
              <a:t>登记方法   </a:t>
            </a:r>
          </a:p>
          <a:p>
            <a:pPr marL="324000" indent="-457200" algn="just">
              <a:lnSpc>
                <a:spcPct val="160000"/>
              </a:lnSpc>
              <a:spcBef>
                <a:spcPts val="0"/>
              </a:spcBef>
              <a:buFont typeface="Wingdings" panose="05000000000000000000" pitchFamily="2" charset="2"/>
              <a:buChar char="u"/>
              <a:defRPr/>
            </a:pPr>
            <a:r>
              <a:rPr lang="zh-CN" altLang="en-US" dirty="0">
                <a:latin typeface="+mn-ea"/>
              </a:rPr>
              <a:t>根据原始凭证或记账凭证进行登记，可以逐笔登记，也可以定期汇总登记</a:t>
            </a:r>
            <a:r>
              <a:rPr lang="zh-CN" altLang="en-US" sz="3300" dirty="0">
                <a:latin typeface="+mn-ea"/>
              </a:rPr>
              <a:t>。</a:t>
            </a:r>
            <a:endParaRPr lang="en-US" altLang="zh-CN" sz="3300" dirty="0">
              <a:latin typeface="+mn-ea"/>
            </a:endParaRPr>
          </a:p>
          <a:p>
            <a:pPr marL="0" indent="0" algn="just">
              <a:lnSpc>
                <a:spcPct val="160000"/>
              </a:lnSpc>
              <a:spcBef>
                <a:spcPts val="0"/>
              </a:spcBef>
              <a:buNone/>
              <a:defRPr/>
            </a:pPr>
            <a:r>
              <a:rPr lang="zh-CN" altLang="en-US" sz="3600" dirty="0">
                <a:latin typeface="+mn-ea"/>
              </a:rPr>
              <a:t>适用范围</a:t>
            </a:r>
            <a:endParaRPr lang="en-US" altLang="zh-CN" sz="3600" dirty="0">
              <a:latin typeface="+mn-ea"/>
            </a:endParaRPr>
          </a:p>
          <a:p>
            <a:pPr>
              <a:lnSpc>
                <a:spcPct val="120000"/>
              </a:lnSpc>
              <a:buFont typeface="Wingdings" panose="05000000000000000000" pitchFamily="2" charset="2"/>
              <a:buChar char="u"/>
              <a:defRPr/>
            </a:pPr>
            <a:r>
              <a:rPr lang="zh-CN" altLang="en-US" dirty="0">
                <a:latin typeface="+mn-ea"/>
              </a:rPr>
              <a:t>三栏式：只反映金额的债权债务等；</a:t>
            </a:r>
            <a:endParaRPr lang="en-US" altLang="zh-CN" dirty="0">
              <a:latin typeface="+mn-ea"/>
            </a:endParaRPr>
          </a:p>
          <a:p>
            <a:pPr>
              <a:lnSpc>
                <a:spcPct val="120000"/>
              </a:lnSpc>
              <a:buFont typeface="Wingdings" panose="05000000000000000000" pitchFamily="2" charset="2"/>
              <a:buChar char="u"/>
              <a:defRPr/>
            </a:pPr>
            <a:r>
              <a:rPr lang="zh-CN" altLang="en-US" dirty="0">
                <a:latin typeface="+mn-ea"/>
              </a:rPr>
              <a:t>数量金额式：财产物资等；</a:t>
            </a:r>
            <a:endParaRPr lang="en-US" altLang="zh-CN" dirty="0">
              <a:latin typeface="+mn-ea"/>
            </a:endParaRPr>
          </a:p>
          <a:p>
            <a:pPr>
              <a:lnSpc>
                <a:spcPct val="120000"/>
              </a:lnSpc>
              <a:buFont typeface="Wingdings" panose="05000000000000000000" pitchFamily="2" charset="2"/>
              <a:buChar char="u"/>
              <a:defRPr/>
            </a:pPr>
            <a:r>
              <a:rPr lang="zh-CN" altLang="en-US" dirty="0">
                <a:latin typeface="+mn-ea"/>
              </a:rPr>
              <a:t>多栏式：收入、费用等。</a:t>
            </a:r>
          </a:p>
          <a:p>
            <a:pPr>
              <a:lnSpc>
                <a:spcPct val="150000"/>
              </a:lnSpc>
              <a:buFont typeface="Wingdings 3" charset="2"/>
              <a:buChar char=""/>
              <a:defRPr/>
            </a:pPr>
            <a:endParaRPr lang="zh-CN" altLang="en-US" sz="3600" dirty="0">
              <a:latin typeface="+mn-ea"/>
            </a:endParaRPr>
          </a:p>
          <a:p>
            <a:pPr>
              <a:buNone/>
              <a:defRPr/>
            </a:pPr>
            <a:endParaRPr lang="zh-CN" altLang="en-US" sz="3600" dirty="0">
              <a:latin typeface="+mn-ea"/>
            </a:endParaRPr>
          </a:p>
          <a:p>
            <a:pPr>
              <a:buNone/>
              <a:defRPr/>
            </a:pPr>
            <a:endParaRPr lang="en-US" altLang="zh-CN" sz="3600" dirty="0">
              <a:latin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5746" name="Rectangle 2050">
            <a:extLst>
              <a:ext uri="{FF2B5EF4-FFF2-40B4-BE49-F238E27FC236}">
                <a16:creationId xmlns:a16="http://schemas.microsoft.com/office/drawing/2014/main" id="{B96149AE-9D5E-DD06-5FF9-D9FE53994C2E}"/>
              </a:ext>
            </a:extLst>
          </p:cNvPr>
          <p:cNvSpPr>
            <a:spLocks noGrp="1" noChangeArrowheads="1"/>
          </p:cNvSpPr>
          <p:nvPr>
            <p:ph type="title"/>
          </p:nvPr>
        </p:nvSpPr>
        <p:spPr>
          <a:xfrm>
            <a:off x="1550505" y="549275"/>
            <a:ext cx="8938110" cy="914400"/>
          </a:xfrm>
        </p:spPr>
        <p:txBody>
          <a:bodyPr rtlCol="0">
            <a:normAutofit fontScale="90000"/>
          </a:bodyPr>
          <a:lstStyle/>
          <a:p>
            <a:pPr>
              <a:lnSpc>
                <a:spcPct val="120000"/>
              </a:lnSpc>
              <a:defRPr/>
            </a:pPr>
            <a:r>
              <a:rPr lang="en-US" altLang="zh-CN" dirty="0">
                <a:solidFill>
                  <a:schemeClr val="tx1"/>
                </a:solidFill>
                <a:latin typeface="+mn-ea"/>
                <a:ea typeface="+mn-ea"/>
              </a:rPr>
              <a:t> (</a:t>
            </a:r>
            <a:r>
              <a:rPr lang="zh-CN" altLang="en-US" dirty="0">
                <a:solidFill>
                  <a:schemeClr val="tx1"/>
                </a:solidFill>
                <a:latin typeface="+mn-ea"/>
                <a:ea typeface="+mn-ea"/>
              </a:rPr>
              <a:t>３</a:t>
            </a:r>
            <a:r>
              <a:rPr lang="en-US" altLang="zh-CN" dirty="0">
                <a:solidFill>
                  <a:schemeClr val="tx1"/>
                </a:solidFill>
                <a:latin typeface="+mn-ea"/>
                <a:ea typeface="+mn-ea"/>
              </a:rPr>
              <a:t>)</a:t>
            </a:r>
            <a:r>
              <a:rPr lang="zh-CN" altLang="en-US" dirty="0">
                <a:solidFill>
                  <a:schemeClr val="tx1"/>
                </a:solidFill>
                <a:latin typeface="+mn-ea"/>
                <a:ea typeface="+mn-ea"/>
              </a:rPr>
              <a:t>总分类账和明细分类账的平行登记</a:t>
            </a:r>
          </a:p>
        </p:txBody>
      </p:sp>
      <p:sp>
        <p:nvSpPr>
          <p:cNvPr id="415747" name="Rectangle 2051">
            <a:extLst>
              <a:ext uri="{FF2B5EF4-FFF2-40B4-BE49-F238E27FC236}">
                <a16:creationId xmlns:a16="http://schemas.microsoft.com/office/drawing/2014/main" id="{8964E013-1D49-B2F9-9578-DE20459AF780}"/>
              </a:ext>
            </a:extLst>
          </p:cNvPr>
          <p:cNvSpPr>
            <a:spLocks noGrp="1" noChangeArrowheads="1"/>
          </p:cNvSpPr>
          <p:nvPr>
            <p:ph idx="1"/>
          </p:nvPr>
        </p:nvSpPr>
        <p:spPr>
          <a:xfrm>
            <a:off x="2462213" y="1628775"/>
            <a:ext cx="7543800" cy="4114800"/>
          </a:xfrm>
        </p:spPr>
        <p:txBody>
          <a:bodyPr rtlCol="0">
            <a:normAutofit/>
          </a:bodyPr>
          <a:lstStyle/>
          <a:p>
            <a:pPr algn="just">
              <a:lnSpc>
                <a:spcPct val="80000"/>
              </a:lnSpc>
              <a:buNone/>
              <a:defRPr/>
            </a:pPr>
            <a:r>
              <a:rPr lang="zh-CN" altLang="en-US" sz="2400" dirty="0">
                <a:latin typeface="+mn-ea"/>
              </a:rPr>
              <a:t>总分类账和明细类账的关系</a:t>
            </a:r>
          </a:p>
          <a:p>
            <a:pPr algn="just">
              <a:lnSpc>
                <a:spcPct val="80000"/>
              </a:lnSpc>
              <a:buFont typeface="Wingdings 3" charset="2"/>
              <a:buChar char=""/>
              <a:defRPr/>
            </a:pPr>
            <a:r>
              <a:rPr lang="zh-CN" altLang="en-US" sz="2400" dirty="0">
                <a:latin typeface="+mn-ea"/>
              </a:rPr>
              <a:t>总分类账是提供总括核算资料的账户，明细分类账是提供明细核算资料的账户</a:t>
            </a:r>
            <a:endParaRPr lang="en-US" altLang="zh-CN" sz="2400" dirty="0">
              <a:latin typeface="+mn-ea"/>
            </a:endParaRPr>
          </a:p>
          <a:p>
            <a:pPr algn="just">
              <a:lnSpc>
                <a:spcPct val="80000"/>
              </a:lnSpc>
              <a:buFont typeface="Wingdings 3" charset="2"/>
              <a:buChar char=""/>
              <a:defRPr/>
            </a:pPr>
            <a:endParaRPr lang="zh-CN" altLang="en-US" sz="2400" dirty="0">
              <a:latin typeface="+mn-ea"/>
            </a:endParaRPr>
          </a:p>
          <a:p>
            <a:pPr algn="just">
              <a:lnSpc>
                <a:spcPct val="80000"/>
              </a:lnSpc>
              <a:buFont typeface="Wingdings 3" charset="2"/>
              <a:buChar char=""/>
              <a:defRPr/>
            </a:pPr>
            <a:r>
              <a:rPr lang="zh-CN" altLang="en-US" sz="2400" dirty="0">
                <a:latin typeface="+mn-ea"/>
              </a:rPr>
              <a:t>总分类账是对明细分类账的综合，明细分类账是对总分类账的具体化</a:t>
            </a:r>
            <a:endParaRPr lang="en-US" altLang="zh-CN" sz="2400" dirty="0">
              <a:latin typeface="+mn-ea"/>
            </a:endParaRPr>
          </a:p>
          <a:p>
            <a:pPr algn="just">
              <a:lnSpc>
                <a:spcPct val="80000"/>
              </a:lnSpc>
              <a:buFont typeface="Wingdings 3" charset="2"/>
              <a:buChar char=""/>
              <a:defRPr/>
            </a:pPr>
            <a:endParaRPr lang="zh-CN" altLang="en-US" sz="2400" dirty="0">
              <a:latin typeface="+mn-ea"/>
            </a:endParaRPr>
          </a:p>
          <a:p>
            <a:pPr algn="just">
              <a:lnSpc>
                <a:spcPct val="80000"/>
              </a:lnSpc>
              <a:buFont typeface="Wingdings 3" charset="2"/>
              <a:buChar char=""/>
              <a:defRPr/>
            </a:pPr>
            <a:r>
              <a:rPr lang="zh-CN" altLang="en-US" sz="2400" dirty="0">
                <a:latin typeface="+mn-ea"/>
              </a:rPr>
              <a:t>总分类账起统驭和控制的作用，明细分类账起辅助和补充、具体说明的作用</a:t>
            </a:r>
            <a:endParaRPr lang="zh-CN" altLang="en-US" sz="3600" b="1" dirty="0">
              <a:latin typeface="+mn-ea"/>
            </a:endParaRPr>
          </a:p>
          <a:p>
            <a:pPr algn="just">
              <a:lnSpc>
                <a:spcPct val="80000"/>
              </a:lnSpc>
              <a:buFont typeface="Wingdings 3" charset="2"/>
              <a:buChar char=""/>
              <a:defRPr/>
            </a:pPr>
            <a:endParaRPr lang="zh-CN" altLang="en-US" sz="3600" b="1" dirty="0">
              <a:latin typeface="+mn-ea"/>
            </a:endParaRPr>
          </a:p>
          <a:p>
            <a:pPr algn="just">
              <a:lnSpc>
                <a:spcPct val="110000"/>
              </a:lnSpc>
              <a:buNone/>
              <a:defRPr/>
            </a:pPr>
            <a:endParaRPr lang="en-US" altLang="zh-CN" sz="3600" b="1" dirty="0">
              <a:latin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6" name="Rectangle 1026">
            <a:extLst>
              <a:ext uri="{FF2B5EF4-FFF2-40B4-BE49-F238E27FC236}">
                <a16:creationId xmlns:a16="http://schemas.microsoft.com/office/drawing/2014/main" id="{DDA837C6-2F05-341D-C6A2-56A1A4E550FF}"/>
              </a:ext>
            </a:extLst>
          </p:cNvPr>
          <p:cNvSpPr>
            <a:spLocks noGrp="1" noChangeArrowheads="1"/>
          </p:cNvSpPr>
          <p:nvPr>
            <p:ph type="title"/>
          </p:nvPr>
        </p:nvSpPr>
        <p:spPr>
          <a:xfrm>
            <a:off x="1847850" y="1268413"/>
            <a:ext cx="8305800" cy="914400"/>
          </a:xfrm>
        </p:spPr>
        <p:txBody>
          <a:bodyPr rtlCol="0">
            <a:normAutofit/>
          </a:bodyPr>
          <a:lstStyle/>
          <a:p>
            <a:pPr>
              <a:lnSpc>
                <a:spcPct val="120000"/>
              </a:lnSpc>
              <a:defRPr/>
            </a:pPr>
            <a:r>
              <a:rPr lang="en-US" altLang="zh-CN" dirty="0">
                <a:solidFill>
                  <a:schemeClr val="tx1"/>
                </a:solidFill>
                <a:latin typeface="+mn-ea"/>
                <a:ea typeface="+mn-ea"/>
              </a:rPr>
              <a:t> </a:t>
            </a:r>
            <a:r>
              <a:rPr lang="zh-CN" altLang="en-US" dirty="0">
                <a:solidFill>
                  <a:schemeClr val="tx1"/>
                </a:solidFill>
                <a:latin typeface="+mn-ea"/>
                <a:ea typeface="+mn-ea"/>
              </a:rPr>
              <a:t>平行登记的规则</a:t>
            </a:r>
          </a:p>
        </p:txBody>
      </p:sp>
      <p:sp>
        <p:nvSpPr>
          <p:cNvPr id="359427" name="Rectangle 1027">
            <a:extLst>
              <a:ext uri="{FF2B5EF4-FFF2-40B4-BE49-F238E27FC236}">
                <a16:creationId xmlns:a16="http://schemas.microsoft.com/office/drawing/2014/main" id="{67CD3106-7A1D-9A91-6611-FA6DBC66F7C4}"/>
              </a:ext>
            </a:extLst>
          </p:cNvPr>
          <p:cNvSpPr>
            <a:spLocks noGrp="1" noChangeArrowheads="1"/>
          </p:cNvSpPr>
          <p:nvPr>
            <p:ph idx="1"/>
          </p:nvPr>
        </p:nvSpPr>
        <p:spPr>
          <a:xfrm>
            <a:off x="2135188" y="2327275"/>
            <a:ext cx="8305800" cy="4114800"/>
          </a:xfrm>
        </p:spPr>
        <p:txBody>
          <a:bodyPr rtlCol="0">
            <a:normAutofit/>
          </a:bodyPr>
          <a:lstStyle/>
          <a:p>
            <a:pPr algn="just">
              <a:lnSpc>
                <a:spcPct val="80000"/>
              </a:lnSpc>
              <a:buFont typeface="Wingdings 3" charset="2"/>
              <a:buChar char=""/>
              <a:defRPr/>
            </a:pPr>
            <a:r>
              <a:rPr lang="zh-CN" altLang="en-US" sz="2400" dirty="0">
                <a:latin typeface="+mn-ea"/>
              </a:rPr>
              <a:t>同依据、同方向、同金额</a:t>
            </a:r>
          </a:p>
          <a:p>
            <a:pPr algn="just">
              <a:lnSpc>
                <a:spcPct val="160000"/>
              </a:lnSpc>
              <a:buNone/>
              <a:defRPr/>
            </a:pPr>
            <a:r>
              <a:rPr lang="zh-CN" altLang="en-US" sz="3600" dirty="0">
                <a:latin typeface="+mn-ea"/>
                <a:cs typeface="+mj-cs"/>
              </a:rPr>
              <a:t>平行登记的结果</a:t>
            </a:r>
          </a:p>
          <a:p>
            <a:pPr algn="just">
              <a:lnSpc>
                <a:spcPct val="110000"/>
              </a:lnSpc>
              <a:buFont typeface="Wingdings 3" charset="2"/>
              <a:buChar char=""/>
              <a:defRPr/>
            </a:pPr>
            <a:r>
              <a:rPr lang="zh-CN" altLang="en-US" sz="2400" dirty="0">
                <a:latin typeface="+mn-ea"/>
              </a:rPr>
              <a:t>总分类账户本期发生额</a:t>
            </a:r>
            <a:r>
              <a:rPr lang="en-US" altLang="zh-CN" sz="2400" dirty="0">
                <a:latin typeface="+mn-ea"/>
              </a:rPr>
              <a:t>=</a:t>
            </a:r>
            <a:r>
              <a:rPr lang="zh-CN" altLang="en-US" sz="2400" dirty="0">
                <a:latin typeface="+mn-ea"/>
              </a:rPr>
              <a:t>所属明细分类账户本期发生额合计</a:t>
            </a:r>
          </a:p>
          <a:p>
            <a:pPr algn="just">
              <a:buFont typeface="Wingdings 3" charset="2"/>
              <a:buChar char=""/>
              <a:defRPr/>
            </a:pPr>
            <a:r>
              <a:rPr lang="zh-CN" altLang="en-US" sz="2400" dirty="0">
                <a:latin typeface="+mn-ea"/>
              </a:rPr>
              <a:t>总分类账户期末余额</a:t>
            </a:r>
            <a:r>
              <a:rPr lang="en-US" altLang="zh-CN" sz="2400" dirty="0">
                <a:latin typeface="+mn-ea"/>
              </a:rPr>
              <a:t>=</a:t>
            </a:r>
            <a:r>
              <a:rPr lang="zh-CN" altLang="en-US" sz="2400" dirty="0">
                <a:latin typeface="+mn-ea"/>
              </a:rPr>
              <a:t>所属明细分类账户期末余额合计</a:t>
            </a:r>
            <a:endParaRPr lang="zh-CN" altLang="en-US" sz="1600" dirty="0">
              <a:latin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5875" name="Rectangle 3">
            <a:extLst>
              <a:ext uri="{FF2B5EF4-FFF2-40B4-BE49-F238E27FC236}">
                <a16:creationId xmlns:a16="http://schemas.microsoft.com/office/drawing/2014/main" id="{882587A4-D8C9-50D6-FB8E-1B5FD7CFCB5D}"/>
              </a:ext>
            </a:extLst>
          </p:cNvPr>
          <p:cNvSpPr>
            <a:spLocks noGrp="1" noChangeArrowheads="1"/>
          </p:cNvSpPr>
          <p:nvPr>
            <p:ph idx="1"/>
          </p:nvPr>
        </p:nvSpPr>
        <p:spPr>
          <a:xfrm>
            <a:off x="2424113" y="765175"/>
            <a:ext cx="7162800" cy="5257800"/>
          </a:xfrm>
        </p:spPr>
        <p:txBody>
          <a:bodyPr rtlCol="0">
            <a:normAutofit/>
          </a:bodyPr>
          <a:lstStyle/>
          <a:p>
            <a:pPr algn="just">
              <a:lnSpc>
                <a:spcPct val="70000"/>
              </a:lnSpc>
              <a:buNone/>
              <a:defRPr/>
            </a:pPr>
            <a:r>
              <a:rPr lang="en-US" altLang="zh-CN" sz="3600" dirty="0">
                <a:latin typeface="+mn-ea"/>
              </a:rPr>
              <a:t>3</a:t>
            </a:r>
            <a:r>
              <a:rPr lang="zh-CN" altLang="en-US" sz="3600" dirty="0">
                <a:latin typeface="+mn-ea"/>
              </a:rPr>
              <a:t>、备查账的格式及登记方法</a:t>
            </a:r>
          </a:p>
          <a:p>
            <a:pPr algn="just">
              <a:buNone/>
              <a:defRPr/>
            </a:pPr>
            <a:endParaRPr lang="zh-CN" altLang="en-US" sz="3600" b="1" dirty="0">
              <a:latin typeface="+mn-ea"/>
            </a:endParaRPr>
          </a:p>
          <a:p>
            <a:pPr algn="just">
              <a:lnSpc>
                <a:spcPct val="140000"/>
              </a:lnSpc>
              <a:buFont typeface="Wingdings 3" charset="2"/>
              <a:buChar char=""/>
              <a:defRPr/>
            </a:pPr>
            <a:r>
              <a:rPr lang="zh-CN" altLang="en-US" sz="2400" dirty="0">
                <a:latin typeface="+mn-ea"/>
              </a:rPr>
              <a:t>备查账一般没有固定的格式，企业可以根据所需要记载的内容来规定其格式，并根据有关的凭证进行登记。</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7D179FC3-D1C0-02D3-C230-76C90D190F0A}"/>
              </a:ext>
            </a:extLst>
          </p:cNvPr>
          <p:cNvSpPr>
            <a:spLocks noGrp="1" noChangeArrowheads="1"/>
          </p:cNvSpPr>
          <p:nvPr>
            <p:ph type="title"/>
          </p:nvPr>
        </p:nvSpPr>
        <p:spPr>
          <a:xfrm>
            <a:off x="2351088" y="476250"/>
            <a:ext cx="7772400" cy="1143000"/>
          </a:xfrm>
        </p:spPr>
        <p:txBody>
          <a:bodyPr rtlCol="0">
            <a:normAutofit/>
          </a:bodyPr>
          <a:lstStyle/>
          <a:p>
            <a:pPr algn="just">
              <a:defRPr/>
            </a:pPr>
            <a:r>
              <a:rPr lang="zh-CN" altLang="en-US" dirty="0">
                <a:solidFill>
                  <a:schemeClr val="tx1"/>
                </a:solidFill>
                <a:latin typeface="+mn-ea"/>
                <a:ea typeface="+mn-ea"/>
              </a:rPr>
              <a:t>（五）更正错账的方法</a:t>
            </a:r>
            <a:endParaRPr lang="zh-CN" altLang="en-US" dirty="0">
              <a:latin typeface="+mn-ea"/>
              <a:ea typeface="+mn-ea"/>
            </a:endParaRPr>
          </a:p>
        </p:txBody>
      </p:sp>
      <p:pic>
        <p:nvPicPr>
          <p:cNvPr id="110595" name="内容占位符 2">
            <a:extLst>
              <a:ext uri="{FF2B5EF4-FFF2-40B4-BE49-F238E27FC236}">
                <a16:creationId xmlns:a16="http://schemas.microsoft.com/office/drawing/2014/main" id="{A345532A-6294-26FF-E50C-5541BB529FA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17650" y="1412875"/>
            <a:ext cx="9239250" cy="4057650"/>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1261BA6D-CEE6-C343-D59F-3668393871CF}"/>
              </a:ext>
            </a:extLst>
          </p:cNvPr>
          <p:cNvSpPr>
            <a:spLocks noGrp="1" noChangeArrowheads="1"/>
          </p:cNvSpPr>
          <p:nvPr>
            <p:ph type="title"/>
          </p:nvPr>
        </p:nvSpPr>
        <p:spPr>
          <a:xfrm>
            <a:off x="2351088" y="476250"/>
            <a:ext cx="7772400" cy="1143000"/>
          </a:xfrm>
        </p:spPr>
        <p:txBody>
          <a:bodyPr rtlCol="0">
            <a:normAutofit/>
          </a:bodyPr>
          <a:lstStyle/>
          <a:p>
            <a:pPr algn="just">
              <a:defRPr/>
            </a:pPr>
            <a:r>
              <a:rPr lang="zh-CN" altLang="en-US" dirty="0">
                <a:solidFill>
                  <a:schemeClr val="tx1"/>
                </a:solidFill>
                <a:latin typeface="+mn-ea"/>
                <a:ea typeface="+mn-ea"/>
              </a:rPr>
              <a:t>（五）更正错账的方法</a:t>
            </a:r>
            <a:endParaRPr lang="zh-CN" altLang="en-US" dirty="0">
              <a:latin typeface="+mn-ea"/>
              <a:ea typeface="+mn-ea"/>
            </a:endParaRPr>
          </a:p>
        </p:txBody>
      </p:sp>
      <p:sp>
        <p:nvSpPr>
          <p:cNvPr id="360451" name="Rectangle 3">
            <a:extLst>
              <a:ext uri="{FF2B5EF4-FFF2-40B4-BE49-F238E27FC236}">
                <a16:creationId xmlns:a16="http://schemas.microsoft.com/office/drawing/2014/main" id="{8576C89B-2EA9-66C3-A322-1DA9B6AEF3A9}"/>
              </a:ext>
            </a:extLst>
          </p:cNvPr>
          <p:cNvSpPr>
            <a:spLocks noGrp="1" noChangeArrowheads="1"/>
          </p:cNvSpPr>
          <p:nvPr>
            <p:ph idx="1"/>
          </p:nvPr>
        </p:nvSpPr>
        <p:spPr>
          <a:xfrm>
            <a:off x="2711450" y="1619251"/>
            <a:ext cx="5761038" cy="720725"/>
          </a:xfrm>
        </p:spPr>
        <p:txBody>
          <a:bodyPr rtlCol="0">
            <a:normAutofit fontScale="92500" lnSpcReduction="10000"/>
          </a:bodyPr>
          <a:lstStyle/>
          <a:p>
            <a:pPr algn="just">
              <a:lnSpc>
                <a:spcPct val="160000"/>
              </a:lnSpc>
              <a:buClr>
                <a:srgbClr val="A53010"/>
              </a:buClr>
              <a:buFont typeface="Wingdings 3" charset="2"/>
              <a:buChar char=""/>
              <a:defRPr/>
            </a:pPr>
            <a:r>
              <a:rPr lang="zh-CN" altLang="en-US" dirty="0">
                <a:solidFill>
                  <a:prstClr val="black"/>
                </a:solidFill>
                <a:latin typeface="幼圆" panose="02010509060101010101" pitchFamily="49" charset="-122"/>
              </a:rPr>
              <a:t>划线更正法</a:t>
            </a:r>
          </a:p>
          <a:p>
            <a:pPr algn="just">
              <a:lnSpc>
                <a:spcPct val="160000"/>
              </a:lnSpc>
              <a:buClr>
                <a:srgbClr val="A53010"/>
              </a:buClr>
              <a:buFont typeface="Wingdings 3" charset="2"/>
              <a:buChar char=""/>
              <a:defRPr/>
            </a:pPr>
            <a:endParaRPr lang="zh-CN" altLang="en-US" dirty="0">
              <a:solidFill>
                <a:prstClr val="black"/>
              </a:solidFill>
              <a:latin typeface="幼圆" panose="02010509060101010101" pitchFamily="49" charset="-122"/>
            </a:endParaRPr>
          </a:p>
        </p:txBody>
      </p:sp>
      <p:pic>
        <p:nvPicPr>
          <p:cNvPr id="107524" name="图片 1">
            <a:extLst>
              <a:ext uri="{FF2B5EF4-FFF2-40B4-BE49-F238E27FC236}">
                <a16:creationId xmlns:a16="http://schemas.microsoft.com/office/drawing/2014/main" id="{7A781716-F3F5-CEE0-D28B-5667B3AE71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2314" y="2339976"/>
            <a:ext cx="8351837" cy="411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2CC0B796-3732-ED6B-D75F-33F45EDC7F4C}"/>
              </a:ext>
            </a:extLst>
          </p:cNvPr>
          <p:cNvSpPr>
            <a:spLocks noGrp="1" noChangeArrowheads="1"/>
          </p:cNvSpPr>
          <p:nvPr>
            <p:ph type="title"/>
          </p:nvPr>
        </p:nvSpPr>
        <p:spPr>
          <a:xfrm>
            <a:off x="2351088" y="476250"/>
            <a:ext cx="7772400" cy="1143000"/>
          </a:xfrm>
        </p:spPr>
        <p:txBody>
          <a:bodyPr rtlCol="0">
            <a:normAutofit/>
          </a:bodyPr>
          <a:lstStyle/>
          <a:p>
            <a:pPr algn="just">
              <a:defRPr/>
            </a:pPr>
            <a:r>
              <a:rPr lang="zh-CN" altLang="en-US" dirty="0">
                <a:solidFill>
                  <a:schemeClr val="tx1"/>
                </a:solidFill>
                <a:latin typeface="+mn-ea"/>
                <a:ea typeface="+mn-ea"/>
              </a:rPr>
              <a:t>（五）更正错账的方法</a:t>
            </a:r>
            <a:endParaRPr lang="zh-CN" altLang="en-US" dirty="0">
              <a:latin typeface="+mn-ea"/>
              <a:ea typeface="+mn-ea"/>
            </a:endParaRPr>
          </a:p>
        </p:txBody>
      </p:sp>
      <p:sp>
        <p:nvSpPr>
          <p:cNvPr id="360451" name="Rectangle 3">
            <a:extLst>
              <a:ext uri="{FF2B5EF4-FFF2-40B4-BE49-F238E27FC236}">
                <a16:creationId xmlns:a16="http://schemas.microsoft.com/office/drawing/2014/main" id="{FBF3AC34-368C-14BA-D41D-BA4E5FCE052F}"/>
              </a:ext>
            </a:extLst>
          </p:cNvPr>
          <p:cNvSpPr>
            <a:spLocks noGrp="1" noChangeArrowheads="1"/>
          </p:cNvSpPr>
          <p:nvPr>
            <p:ph idx="1"/>
          </p:nvPr>
        </p:nvSpPr>
        <p:spPr>
          <a:xfrm>
            <a:off x="2711450" y="1619251"/>
            <a:ext cx="5761038" cy="720725"/>
          </a:xfrm>
        </p:spPr>
        <p:txBody>
          <a:bodyPr rtlCol="0">
            <a:normAutofit fontScale="92500" lnSpcReduction="10000"/>
          </a:bodyPr>
          <a:lstStyle/>
          <a:p>
            <a:pPr algn="just">
              <a:lnSpc>
                <a:spcPct val="160000"/>
              </a:lnSpc>
              <a:buClr>
                <a:srgbClr val="A53010"/>
              </a:buClr>
              <a:buFont typeface="Wingdings 3" charset="2"/>
              <a:buChar char=""/>
              <a:defRPr/>
            </a:pPr>
            <a:r>
              <a:rPr lang="zh-CN" altLang="en-US" dirty="0">
                <a:solidFill>
                  <a:prstClr val="black"/>
                </a:solidFill>
                <a:latin typeface="幼圆" panose="02010509060101010101" pitchFamily="49" charset="-122"/>
              </a:rPr>
              <a:t>红线更正法</a:t>
            </a:r>
          </a:p>
          <a:p>
            <a:pPr algn="just">
              <a:lnSpc>
                <a:spcPct val="160000"/>
              </a:lnSpc>
              <a:buClr>
                <a:srgbClr val="A53010"/>
              </a:buClr>
              <a:buFont typeface="Wingdings 3" charset="2"/>
              <a:buChar char=""/>
              <a:defRPr/>
            </a:pPr>
            <a:endParaRPr lang="zh-CN" altLang="en-US" dirty="0">
              <a:solidFill>
                <a:prstClr val="black"/>
              </a:solidFill>
              <a:latin typeface="幼圆" panose="02010509060101010101" pitchFamily="49" charset="-122"/>
            </a:endParaRPr>
          </a:p>
        </p:txBody>
      </p:sp>
      <p:pic>
        <p:nvPicPr>
          <p:cNvPr id="108548" name="图片 2">
            <a:extLst>
              <a:ext uri="{FF2B5EF4-FFF2-40B4-BE49-F238E27FC236}">
                <a16:creationId xmlns:a16="http://schemas.microsoft.com/office/drawing/2014/main" id="{FD32939D-0EB7-435A-5561-11EAFF58D6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2492375"/>
            <a:ext cx="765175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FADF0302-C00F-7AD0-21E1-A693F152D33C}"/>
              </a:ext>
            </a:extLst>
          </p:cNvPr>
          <p:cNvSpPr>
            <a:spLocks noGrp="1" noChangeArrowheads="1"/>
          </p:cNvSpPr>
          <p:nvPr>
            <p:ph type="title"/>
          </p:nvPr>
        </p:nvSpPr>
        <p:spPr>
          <a:xfrm>
            <a:off x="2351088" y="476250"/>
            <a:ext cx="7772400" cy="1143000"/>
          </a:xfrm>
        </p:spPr>
        <p:txBody>
          <a:bodyPr rtlCol="0">
            <a:normAutofit/>
          </a:bodyPr>
          <a:lstStyle/>
          <a:p>
            <a:pPr algn="just">
              <a:defRPr/>
            </a:pPr>
            <a:r>
              <a:rPr lang="zh-CN" altLang="en-US" dirty="0">
                <a:solidFill>
                  <a:schemeClr val="tx1"/>
                </a:solidFill>
                <a:latin typeface="+mn-ea"/>
                <a:ea typeface="+mn-ea"/>
              </a:rPr>
              <a:t>（五）更正错账的方法</a:t>
            </a:r>
            <a:endParaRPr lang="zh-CN" altLang="en-US" dirty="0">
              <a:latin typeface="+mn-ea"/>
              <a:ea typeface="+mn-ea"/>
            </a:endParaRPr>
          </a:p>
        </p:txBody>
      </p:sp>
      <p:sp>
        <p:nvSpPr>
          <p:cNvPr id="360451" name="Rectangle 3">
            <a:extLst>
              <a:ext uri="{FF2B5EF4-FFF2-40B4-BE49-F238E27FC236}">
                <a16:creationId xmlns:a16="http://schemas.microsoft.com/office/drawing/2014/main" id="{A0A41BF3-AD03-AF56-B827-BB625CF34352}"/>
              </a:ext>
            </a:extLst>
          </p:cNvPr>
          <p:cNvSpPr>
            <a:spLocks noGrp="1" noChangeArrowheads="1"/>
          </p:cNvSpPr>
          <p:nvPr>
            <p:ph idx="1"/>
          </p:nvPr>
        </p:nvSpPr>
        <p:spPr>
          <a:xfrm>
            <a:off x="2711450" y="1619251"/>
            <a:ext cx="5761038" cy="720725"/>
          </a:xfrm>
        </p:spPr>
        <p:txBody>
          <a:bodyPr rtlCol="0">
            <a:normAutofit fontScale="92500" lnSpcReduction="10000"/>
          </a:bodyPr>
          <a:lstStyle/>
          <a:p>
            <a:pPr algn="just">
              <a:lnSpc>
                <a:spcPct val="160000"/>
              </a:lnSpc>
              <a:buClr>
                <a:srgbClr val="A53010"/>
              </a:buClr>
              <a:buFont typeface="Wingdings 3" charset="2"/>
              <a:buChar char=""/>
              <a:defRPr/>
            </a:pPr>
            <a:r>
              <a:rPr lang="zh-CN" altLang="en-US" dirty="0">
                <a:solidFill>
                  <a:prstClr val="black"/>
                </a:solidFill>
                <a:latin typeface="幼圆" panose="02010509060101010101" pitchFamily="49" charset="-122"/>
              </a:rPr>
              <a:t>补充登记法</a:t>
            </a:r>
          </a:p>
          <a:p>
            <a:pPr algn="just">
              <a:lnSpc>
                <a:spcPct val="160000"/>
              </a:lnSpc>
              <a:buClr>
                <a:srgbClr val="A53010"/>
              </a:buClr>
              <a:buFont typeface="Wingdings 3" charset="2"/>
              <a:buChar char=""/>
              <a:defRPr/>
            </a:pPr>
            <a:endParaRPr lang="zh-CN" altLang="en-US" dirty="0">
              <a:solidFill>
                <a:prstClr val="black"/>
              </a:solidFill>
              <a:latin typeface="幼圆" panose="02010509060101010101" pitchFamily="49" charset="-122"/>
            </a:endParaRPr>
          </a:p>
        </p:txBody>
      </p:sp>
      <p:pic>
        <p:nvPicPr>
          <p:cNvPr id="109572" name="图片 3">
            <a:extLst>
              <a:ext uri="{FF2B5EF4-FFF2-40B4-BE49-F238E27FC236}">
                <a16:creationId xmlns:a16="http://schemas.microsoft.com/office/drawing/2014/main" id="{ED591D8C-F973-40BF-553C-77228C2389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5188" y="2492375"/>
            <a:ext cx="7777162" cy="376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9B50A01-FFDC-5A62-0181-DD123533AFCF}"/>
              </a:ext>
            </a:extLst>
          </p:cNvPr>
          <p:cNvSpPr>
            <a:spLocks noGrp="1" noChangeArrowheads="1"/>
          </p:cNvSpPr>
          <p:nvPr>
            <p:ph type="title"/>
          </p:nvPr>
        </p:nvSpPr>
        <p:spPr>
          <a:xfrm>
            <a:off x="2208213" y="1773238"/>
            <a:ext cx="7772400" cy="11430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第二节  期末账项调整</a:t>
            </a:r>
          </a:p>
        </p:txBody>
      </p:sp>
    </p:spTree>
    <p:extLst>
      <p:ext uri="{BB962C8B-B14F-4D97-AF65-F5344CB8AC3E}">
        <p14:creationId xmlns:p14="http://schemas.microsoft.com/office/powerpoint/2010/main" val="471079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9D1A609-14B3-C1A1-F218-0C7E35AD77F7}"/>
              </a:ext>
            </a:extLst>
          </p:cNvPr>
          <p:cNvSpPr>
            <a:spLocks noGrp="1" noChangeArrowheads="1"/>
          </p:cNvSpPr>
          <p:nvPr>
            <p:ph type="title"/>
          </p:nvPr>
        </p:nvSpPr>
        <p:spPr>
          <a:xfrm>
            <a:off x="3048001" y="547688"/>
            <a:ext cx="6589713" cy="1281112"/>
          </a:xfrm>
        </p:spPr>
        <p:txBody>
          <a:bodyPr/>
          <a:lstStyle/>
          <a:p>
            <a:pPr eaLnBrk="1" hangingPunct="1"/>
            <a:r>
              <a:rPr lang="zh-CN" altLang="en-US">
                <a:solidFill>
                  <a:schemeClr val="tx1"/>
                </a:solidFill>
                <a:latin typeface="微软雅黑" panose="020B0503020204020204" pitchFamily="34" charset="-122"/>
                <a:ea typeface="微软雅黑" panose="020B0503020204020204" pitchFamily="34" charset="-122"/>
              </a:rPr>
              <a:t>一、期末账项调整的意义</a:t>
            </a:r>
          </a:p>
        </p:txBody>
      </p:sp>
      <p:sp>
        <p:nvSpPr>
          <p:cNvPr id="362502" name="AutoShape 6">
            <a:extLst>
              <a:ext uri="{FF2B5EF4-FFF2-40B4-BE49-F238E27FC236}">
                <a16:creationId xmlns:a16="http://schemas.microsoft.com/office/drawing/2014/main" id="{FD880B5E-5DF3-A7BB-ACD2-C88843262128}"/>
              </a:ext>
            </a:extLst>
          </p:cNvPr>
          <p:cNvSpPr>
            <a:spLocks noChangeArrowheads="1"/>
          </p:cNvSpPr>
          <p:nvPr/>
        </p:nvSpPr>
        <p:spPr bwMode="auto">
          <a:xfrm>
            <a:off x="4838700" y="2579688"/>
            <a:ext cx="838200" cy="152400"/>
          </a:xfrm>
          <a:prstGeom prst="rightArrow">
            <a:avLst>
              <a:gd name="adj1" fmla="val 50000"/>
              <a:gd name="adj2" fmla="val 1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zh-CN" b="1">
              <a:effectLst>
                <a:outerShdw blurRad="38100" dist="38100" dir="2700000" algn="tl">
                  <a:srgbClr val="000000"/>
                </a:outerShdw>
              </a:effectLst>
            </a:endParaRPr>
          </a:p>
        </p:txBody>
      </p:sp>
      <p:sp>
        <p:nvSpPr>
          <p:cNvPr id="30724" name="Text Box 8">
            <a:extLst>
              <a:ext uri="{FF2B5EF4-FFF2-40B4-BE49-F238E27FC236}">
                <a16:creationId xmlns:a16="http://schemas.microsoft.com/office/drawing/2014/main" id="{F4533122-A385-636E-EDAB-2AC8BF1CA84A}"/>
              </a:ext>
            </a:extLst>
          </p:cNvPr>
          <p:cNvSpPr txBox="1">
            <a:spLocks noChangeArrowheads="1"/>
          </p:cNvSpPr>
          <p:nvPr/>
        </p:nvSpPr>
        <p:spPr bwMode="auto">
          <a:xfrm>
            <a:off x="3432175" y="2424113"/>
            <a:ext cx="20574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持续经营</a:t>
            </a:r>
          </a:p>
        </p:txBody>
      </p:sp>
      <p:sp>
        <p:nvSpPr>
          <p:cNvPr id="30725" name="Text Box 9">
            <a:extLst>
              <a:ext uri="{FF2B5EF4-FFF2-40B4-BE49-F238E27FC236}">
                <a16:creationId xmlns:a16="http://schemas.microsoft.com/office/drawing/2014/main" id="{EEB79456-557B-3374-5860-36F352E39A79}"/>
              </a:ext>
            </a:extLst>
          </p:cNvPr>
          <p:cNvSpPr txBox="1">
            <a:spLocks noChangeArrowheads="1"/>
          </p:cNvSpPr>
          <p:nvPr/>
        </p:nvSpPr>
        <p:spPr bwMode="auto">
          <a:xfrm>
            <a:off x="5943600" y="2424113"/>
            <a:ext cx="2133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会计期间</a:t>
            </a:r>
          </a:p>
        </p:txBody>
      </p:sp>
      <p:sp>
        <p:nvSpPr>
          <p:cNvPr id="362507" name="AutoShape 11">
            <a:extLst>
              <a:ext uri="{FF2B5EF4-FFF2-40B4-BE49-F238E27FC236}">
                <a16:creationId xmlns:a16="http://schemas.microsoft.com/office/drawing/2014/main" id="{8D0C2C37-B59D-BE41-A730-C785A512B6D9}"/>
              </a:ext>
            </a:extLst>
          </p:cNvPr>
          <p:cNvSpPr>
            <a:spLocks noChangeArrowheads="1"/>
          </p:cNvSpPr>
          <p:nvPr/>
        </p:nvSpPr>
        <p:spPr bwMode="auto">
          <a:xfrm>
            <a:off x="7658100" y="2568575"/>
            <a:ext cx="838200" cy="152400"/>
          </a:xfrm>
          <a:prstGeom prst="rightArrow">
            <a:avLst>
              <a:gd name="adj1" fmla="val 50000"/>
              <a:gd name="adj2" fmla="val 1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zh-CN" b="1">
              <a:effectLst>
                <a:outerShdw blurRad="38100" dist="38100" dir="2700000" algn="tl">
                  <a:srgbClr val="000000"/>
                </a:outerShdw>
              </a:effectLst>
            </a:endParaRPr>
          </a:p>
        </p:txBody>
      </p:sp>
      <p:sp>
        <p:nvSpPr>
          <p:cNvPr id="30727" name="Text Box 12">
            <a:extLst>
              <a:ext uri="{FF2B5EF4-FFF2-40B4-BE49-F238E27FC236}">
                <a16:creationId xmlns:a16="http://schemas.microsoft.com/office/drawing/2014/main" id="{6474B5E0-2455-47A7-CF3D-A49BE090027F}"/>
              </a:ext>
            </a:extLst>
          </p:cNvPr>
          <p:cNvSpPr txBox="1">
            <a:spLocks noChangeArrowheads="1"/>
          </p:cNvSpPr>
          <p:nvPr/>
        </p:nvSpPr>
        <p:spPr bwMode="auto">
          <a:xfrm>
            <a:off x="8763000" y="2392363"/>
            <a:ext cx="11430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本期</a:t>
            </a:r>
          </a:p>
        </p:txBody>
      </p:sp>
      <p:sp>
        <p:nvSpPr>
          <p:cNvPr id="30728" name="Text Box 13">
            <a:extLst>
              <a:ext uri="{FF2B5EF4-FFF2-40B4-BE49-F238E27FC236}">
                <a16:creationId xmlns:a16="http://schemas.microsoft.com/office/drawing/2014/main" id="{A4D70F49-DA11-6729-CD29-A7892CB0F77B}"/>
              </a:ext>
            </a:extLst>
          </p:cNvPr>
          <p:cNvSpPr txBox="1">
            <a:spLocks noChangeArrowheads="1"/>
          </p:cNvSpPr>
          <p:nvPr/>
        </p:nvSpPr>
        <p:spPr bwMode="auto">
          <a:xfrm>
            <a:off x="3429000" y="3643313"/>
            <a:ext cx="1828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非本期</a:t>
            </a:r>
          </a:p>
        </p:txBody>
      </p:sp>
      <p:sp>
        <p:nvSpPr>
          <p:cNvPr id="30729" name="AutoShape 14">
            <a:extLst>
              <a:ext uri="{FF2B5EF4-FFF2-40B4-BE49-F238E27FC236}">
                <a16:creationId xmlns:a16="http://schemas.microsoft.com/office/drawing/2014/main" id="{8CD85E3A-0468-D264-726E-74E5A3E7CD8A}"/>
              </a:ext>
            </a:extLst>
          </p:cNvPr>
          <p:cNvSpPr>
            <a:spLocks noChangeArrowheads="1"/>
          </p:cNvSpPr>
          <p:nvPr/>
        </p:nvSpPr>
        <p:spPr bwMode="auto">
          <a:xfrm>
            <a:off x="4838700" y="3797300"/>
            <a:ext cx="838200" cy="152400"/>
          </a:xfrm>
          <a:prstGeom prst="rightArrow">
            <a:avLst>
              <a:gd name="adj1" fmla="val 50000"/>
              <a:gd name="adj2" fmla="val 1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zh-CN" altLang="en-US">
              <a:solidFill>
                <a:schemeClr val="tx1"/>
              </a:solidFill>
            </a:endParaRPr>
          </a:p>
        </p:txBody>
      </p:sp>
      <p:sp>
        <p:nvSpPr>
          <p:cNvPr id="30730" name="Text Box 15">
            <a:extLst>
              <a:ext uri="{FF2B5EF4-FFF2-40B4-BE49-F238E27FC236}">
                <a16:creationId xmlns:a16="http://schemas.microsoft.com/office/drawing/2014/main" id="{82B050FB-97BD-08A5-449F-D8B57FDFA3A2}"/>
              </a:ext>
            </a:extLst>
          </p:cNvPr>
          <p:cNvSpPr txBox="1">
            <a:spLocks noChangeArrowheads="1"/>
          </p:cNvSpPr>
          <p:nvPr/>
        </p:nvSpPr>
        <p:spPr bwMode="auto">
          <a:xfrm>
            <a:off x="5943600" y="3643313"/>
            <a:ext cx="26670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权责发生制</a:t>
            </a:r>
          </a:p>
        </p:txBody>
      </p:sp>
      <p:sp>
        <p:nvSpPr>
          <p:cNvPr id="30731" name="AutoShape 16">
            <a:extLst>
              <a:ext uri="{FF2B5EF4-FFF2-40B4-BE49-F238E27FC236}">
                <a16:creationId xmlns:a16="http://schemas.microsoft.com/office/drawing/2014/main" id="{4A5D0AED-22ED-9870-7676-117A0AB71891}"/>
              </a:ext>
            </a:extLst>
          </p:cNvPr>
          <p:cNvSpPr>
            <a:spLocks noChangeArrowheads="1"/>
          </p:cNvSpPr>
          <p:nvPr/>
        </p:nvSpPr>
        <p:spPr bwMode="auto">
          <a:xfrm>
            <a:off x="7683500" y="3797300"/>
            <a:ext cx="838200" cy="152400"/>
          </a:xfrm>
          <a:prstGeom prst="rightArrow">
            <a:avLst>
              <a:gd name="adj1" fmla="val 50000"/>
              <a:gd name="adj2" fmla="val 1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zh-CN" altLang="en-US">
              <a:solidFill>
                <a:schemeClr val="tx1"/>
              </a:solidFill>
            </a:endParaRPr>
          </a:p>
        </p:txBody>
      </p:sp>
      <p:sp>
        <p:nvSpPr>
          <p:cNvPr id="30732" name="Text Box 17">
            <a:extLst>
              <a:ext uri="{FF2B5EF4-FFF2-40B4-BE49-F238E27FC236}">
                <a16:creationId xmlns:a16="http://schemas.microsoft.com/office/drawing/2014/main" id="{30CDDE86-9EA2-BB0B-FFD1-E9AE8E99CC82}"/>
              </a:ext>
            </a:extLst>
          </p:cNvPr>
          <p:cNvSpPr txBox="1">
            <a:spLocks noChangeArrowheads="1"/>
          </p:cNvSpPr>
          <p:nvPr/>
        </p:nvSpPr>
        <p:spPr bwMode="auto">
          <a:xfrm>
            <a:off x="8763000" y="3598863"/>
            <a:ext cx="12192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期末</a:t>
            </a:r>
          </a:p>
        </p:txBody>
      </p:sp>
      <p:sp>
        <p:nvSpPr>
          <p:cNvPr id="30733" name="Text Box 18">
            <a:extLst>
              <a:ext uri="{FF2B5EF4-FFF2-40B4-BE49-F238E27FC236}">
                <a16:creationId xmlns:a16="http://schemas.microsoft.com/office/drawing/2014/main" id="{21242209-BB5A-4A31-F02E-31C293D8BF2B}"/>
              </a:ext>
            </a:extLst>
          </p:cNvPr>
          <p:cNvSpPr txBox="1">
            <a:spLocks noChangeArrowheads="1"/>
          </p:cNvSpPr>
          <p:nvPr/>
        </p:nvSpPr>
        <p:spPr bwMode="auto">
          <a:xfrm>
            <a:off x="3429000" y="4862513"/>
            <a:ext cx="20574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账项调整</a:t>
            </a:r>
          </a:p>
        </p:txBody>
      </p:sp>
      <p:sp>
        <p:nvSpPr>
          <p:cNvPr id="30734" name="AutoShape 19">
            <a:extLst>
              <a:ext uri="{FF2B5EF4-FFF2-40B4-BE49-F238E27FC236}">
                <a16:creationId xmlns:a16="http://schemas.microsoft.com/office/drawing/2014/main" id="{B9DA3FB4-B3C6-13CB-AF25-B69DB7246FBC}"/>
              </a:ext>
            </a:extLst>
          </p:cNvPr>
          <p:cNvSpPr>
            <a:spLocks noChangeArrowheads="1"/>
          </p:cNvSpPr>
          <p:nvPr/>
        </p:nvSpPr>
        <p:spPr bwMode="auto">
          <a:xfrm>
            <a:off x="4838700" y="5016500"/>
            <a:ext cx="838200" cy="152400"/>
          </a:xfrm>
          <a:prstGeom prst="rightArrow">
            <a:avLst>
              <a:gd name="adj1" fmla="val 50000"/>
              <a:gd name="adj2" fmla="val 1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zh-CN" altLang="en-US">
              <a:solidFill>
                <a:schemeClr val="tx1"/>
              </a:solidFill>
            </a:endParaRPr>
          </a:p>
        </p:txBody>
      </p:sp>
      <p:sp>
        <p:nvSpPr>
          <p:cNvPr id="30735" name="Text Box 20">
            <a:extLst>
              <a:ext uri="{FF2B5EF4-FFF2-40B4-BE49-F238E27FC236}">
                <a16:creationId xmlns:a16="http://schemas.microsoft.com/office/drawing/2014/main" id="{D8CFE32C-1FC3-A19E-9014-66A5D1B6A702}"/>
              </a:ext>
            </a:extLst>
          </p:cNvPr>
          <p:cNvSpPr txBox="1">
            <a:spLocks noChangeArrowheads="1"/>
          </p:cNvSpPr>
          <p:nvPr/>
        </p:nvSpPr>
        <p:spPr bwMode="auto">
          <a:xfrm>
            <a:off x="5943600" y="4818063"/>
            <a:ext cx="31242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正确计算损益</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2434" name="Rectangle 2">
            <a:extLst>
              <a:ext uri="{FF2B5EF4-FFF2-40B4-BE49-F238E27FC236}">
                <a16:creationId xmlns:a16="http://schemas.microsoft.com/office/drawing/2014/main" id="{E1BA3121-4089-9176-7833-D7C70B05F632}"/>
              </a:ext>
            </a:extLst>
          </p:cNvPr>
          <p:cNvSpPr>
            <a:spLocks noGrp="1" noChangeArrowheads="1"/>
          </p:cNvSpPr>
          <p:nvPr>
            <p:ph idx="1"/>
          </p:nvPr>
        </p:nvSpPr>
        <p:spPr>
          <a:xfrm>
            <a:off x="2351088" y="620714"/>
            <a:ext cx="7772400" cy="5976937"/>
          </a:xfrm>
        </p:spPr>
        <p:txBody>
          <a:bodyPr rtlCol="0">
            <a:normAutofit fontScale="32500" lnSpcReduction="20000"/>
          </a:bodyPr>
          <a:lstStyle/>
          <a:p>
            <a:pPr algn="just">
              <a:buNone/>
              <a:defRPr/>
            </a:pPr>
            <a:endParaRPr lang="en-US" altLang="zh-CN" sz="3600" b="1" dirty="0">
              <a:latin typeface="+mn-ea"/>
            </a:endParaRPr>
          </a:p>
          <a:p>
            <a:pPr marL="0" indent="0" algn="just">
              <a:buNone/>
              <a:defRPr/>
            </a:pPr>
            <a:r>
              <a:rPr lang="zh-CN" altLang="en-US" sz="12300" dirty="0">
                <a:latin typeface="+mn-ea"/>
              </a:rPr>
              <a:t>一、会计账簿</a:t>
            </a:r>
          </a:p>
          <a:p>
            <a:pPr algn="just">
              <a:buNone/>
              <a:defRPr/>
            </a:pPr>
            <a:endParaRPr lang="zh-CN" altLang="en-US" sz="3600" dirty="0">
              <a:latin typeface="+mn-ea"/>
            </a:endParaRPr>
          </a:p>
          <a:p>
            <a:pPr algn="just">
              <a:buNone/>
              <a:defRPr/>
            </a:pPr>
            <a:r>
              <a:rPr lang="zh-CN" altLang="en-US" sz="11100" dirty="0">
                <a:latin typeface="+mn-ea"/>
              </a:rPr>
              <a:t>（一）会计账簿及其种类</a:t>
            </a:r>
          </a:p>
          <a:p>
            <a:pPr algn="just">
              <a:lnSpc>
                <a:spcPct val="140000"/>
              </a:lnSpc>
              <a:buFont typeface="Wingdings 3" charset="2"/>
              <a:buChar char=""/>
              <a:defRPr/>
            </a:pPr>
            <a:r>
              <a:rPr lang="zh-CN" altLang="en-US" sz="8600" dirty="0">
                <a:latin typeface="+mn-ea"/>
              </a:rPr>
              <a:t>会计账簿的概念</a:t>
            </a:r>
            <a:endParaRPr lang="en-US" altLang="zh-CN" sz="8600" dirty="0">
              <a:latin typeface="+mn-ea"/>
            </a:endParaRPr>
          </a:p>
          <a:p>
            <a:pPr marL="0" indent="0" algn="just">
              <a:lnSpc>
                <a:spcPct val="140000"/>
              </a:lnSpc>
              <a:buNone/>
              <a:defRPr/>
            </a:pPr>
            <a:r>
              <a:rPr lang="zh-CN" altLang="en-US" sz="8600" dirty="0">
                <a:latin typeface="+mn-ea"/>
              </a:rPr>
              <a:t>会计账簿简称账簿，是由具有专门格式、互有联系的若干账页所组成的，用以全面、系统、序时、分类地登记经济业务的簿籍。从外表形式上看，账簿是由若干具有专门格式、并相互联系的账页组成的；从记录的内容上看，账簿记录的是各个账户的增减变动和结存情况。</a:t>
            </a:r>
            <a:endParaRPr lang="en-US" altLang="zh-CN" sz="8600" b="1" dirty="0">
              <a:latin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DC7F090-DA80-6A3A-C804-95342DE71D1D}"/>
              </a:ext>
            </a:extLst>
          </p:cNvPr>
          <p:cNvSpPr>
            <a:spLocks noGrp="1" noChangeArrowheads="1"/>
          </p:cNvSpPr>
          <p:nvPr>
            <p:ph type="title"/>
          </p:nvPr>
        </p:nvSpPr>
        <p:spPr>
          <a:xfrm>
            <a:off x="2711450" y="549275"/>
            <a:ext cx="6400800" cy="1143000"/>
          </a:xfrm>
        </p:spPr>
        <p:txBody>
          <a:bodyPr/>
          <a:lstStyle/>
          <a:p>
            <a:pPr algn="just" eaLnBrk="1" hangingPunct="1"/>
            <a:r>
              <a:rPr lang="zh-CN" altLang="en-US">
                <a:solidFill>
                  <a:schemeClr val="tx1"/>
                </a:solidFill>
                <a:latin typeface="微软雅黑" panose="020B0503020204020204" pitchFamily="34" charset="-122"/>
                <a:ea typeface="微软雅黑" panose="020B0503020204020204" pitchFamily="34" charset="-122"/>
              </a:rPr>
              <a:t>二、期末账项调整的内容</a:t>
            </a:r>
            <a:endParaRPr lang="zh-CN" altLang="en-US">
              <a:latin typeface="微软雅黑" panose="020B0503020204020204" pitchFamily="34" charset="-122"/>
              <a:ea typeface="微软雅黑" panose="020B0503020204020204" pitchFamily="34" charset="-122"/>
            </a:endParaRPr>
          </a:p>
        </p:txBody>
      </p:sp>
      <p:sp>
        <p:nvSpPr>
          <p:cNvPr id="31747" name="Rectangle 3">
            <a:extLst>
              <a:ext uri="{FF2B5EF4-FFF2-40B4-BE49-F238E27FC236}">
                <a16:creationId xmlns:a16="http://schemas.microsoft.com/office/drawing/2014/main" id="{1ECE7525-26E3-70F1-9513-B88CC8DF1E11}"/>
              </a:ext>
            </a:extLst>
          </p:cNvPr>
          <p:cNvSpPr>
            <a:spLocks noGrp="1" noChangeArrowheads="1"/>
          </p:cNvSpPr>
          <p:nvPr>
            <p:ph idx="1"/>
          </p:nvPr>
        </p:nvSpPr>
        <p:spPr>
          <a:xfrm>
            <a:off x="2584450" y="1844675"/>
            <a:ext cx="7086600" cy="4114800"/>
          </a:xfrm>
        </p:spPr>
        <p:txBody>
          <a:bodyPr/>
          <a:lstStyle/>
          <a:p>
            <a:pPr algn="just" eaLnBrk="1" hangingPunct="1">
              <a:lnSpc>
                <a:spcPct val="150000"/>
              </a:lnSpc>
              <a:buFont typeface="Monotype Sorts" pitchFamily="2" charset="2"/>
              <a:buNone/>
            </a:pPr>
            <a:r>
              <a:rPr lang="zh-CN" altLang="en-US" sz="2400">
                <a:latin typeface="微软雅黑" panose="020B0503020204020204" pitchFamily="34" charset="-122"/>
                <a:ea typeface="微软雅黑" panose="020B0503020204020204" pitchFamily="34" charset="-122"/>
              </a:rPr>
              <a:t>（一）收入、费用的收支期与归属期一致</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不需要调整</a:t>
            </a:r>
          </a:p>
          <a:p>
            <a:pPr algn="just" eaLnBrk="1" hangingPunct="1">
              <a:lnSpc>
                <a:spcPct val="150000"/>
              </a:lnSpc>
              <a:buFont typeface="Monotype Sorts" pitchFamily="2" charset="2"/>
              <a:buNone/>
            </a:pPr>
            <a:r>
              <a:rPr lang="zh-CN" altLang="en-US" sz="2400">
                <a:latin typeface="微软雅黑" panose="020B0503020204020204" pitchFamily="34" charset="-122"/>
                <a:ea typeface="微软雅黑" panose="020B0503020204020204" pitchFamily="34" charset="-122"/>
              </a:rPr>
              <a:t>（二）收入、费用的收支期在前与归属期在后</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需要调整（</a:t>
            </a:r>
            <a:r>
              <a:rPr lang="zh-CN" altLang="en-US" sz="2400">
                <a:solidFill>
                  <a:srgbClr val="FF0000"/>
                </a:solidFill>
                <a:latin typeface="微软雅黑" panose="020B0503020204020204" pitchFamily="34" charset="-122"/>
                <a:ea typeface="微软雅黑" panose="020B0503020204020204" pitchFamily="34" charset="-122"/>
              </a:rPr>
              <a:t>预收收入、预付费用</a:t>
            </a:r>
            <a:r>
              <a:rPr lang="zh-CN" altLang="en-US" sz="2400">
                <a:latin typeface="微软雅黑" panose="020B0503020204020204" pitchFamily="34" charset="-122"/>
                <a:ea typeface="微软雅黑" panose="020B0503020204020204" pitchFamily="34" charset="-122"/>
              </a:rPr>
              <a:t>）</a:t>
            </a:r>
          </a:p>
          <a:p>
            <a:pPr algn="just" eaLnBrk="1" hangingPunct="1">
              <a:lnSpc>
                <a:spcPct val="150000"/>
              </a:lnSpc>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（三）收入、费用的收支期在后与归属期在前</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需要调整（</a:t>
            </a:r>
            <a:r>
              <a:rPr lang="zh-CN" altLang="en-US" sz="2400">
                <a:solidFill>
                  <a:srgbClr val="FF0000"/>
                </a:solidFill>
                <a:latin typeface="微软雅黑" panose="020B0503020204020204" pitchFamily="34" charset="-122"/>
                <a:ea typeface="微软雅黑" panose="020B0503020204020204" pitchFamily="34" charset="-122"/>
              </a:rPr>
              <a:t>应计收入、应计费用</a:t>
            </a:r>
            <a:r>
              <a:rPr lang="zh-CN" altLang="en-US" sz="2400">
                <a:latin typeface="微软雅黑" panose="020B0503020204020204" pitchFamily="34" charset="-122"/>
                <a:ea typeface="微软雅黑" panose="020B0503020204020204" pitchFamily="34" charset="-122"/>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B3CC479-258C-ABF2-BC05-97D9774D0179}"/>
              </a:ext>
            </a:extLst>
          </p:cNvPr>
          <p:cNvSpPr>
            <a:spLocks noGrp="1" noChangeArrowheads="1"/>
          </p:cNvSpPr>
          <p:nvPr>
            <p:ph type="title"/>
          </p:nvPr>
        </p:nvSpPr>
        <p:spPr>
          <a:xfrm>
            <a:off x="2760664" y="550863"/>
            <a:ext cx="6588125" cy="1281112"/>
          </a:xfrm>
        </p:spPr>
        <p:txBody>
          <a:bodyPr/>
          <a:lstStyle/>
          <a:p>
            <a:pPr eaLnBrk="1" hangingPunct="1"/>
            <a:r>
              <a:rPr lang="zh-CN" altLang="en-US">
                <a:solidFill>
                  <a:schemeClr val="tx1"/>
                </a:solidFill>
                <a:latin typeface="微软雅黑" panose="020B0503020204020204" pitchFamily="34" charset="-122"/>
                <a:ea typeface="微软雅黑" panose="020B0503020204020204" pitchFamily="34" charset="-122"/>
              </a:rPr>
              <a:t>三、期末账项调整的方法</a:t>
            </a:r>
            <a:endParaRPr lang="zh-CN" altLang="en-US" sz="3200">
              <a:latin typeface="微软雅黑" panose="020B0503020204020204" pitchFamily="34" charset="-122"/>
              <a:ea typeface="微软雅黑" panose="020B0503020204020204" pitchFamily="34" charset="-122"/>
            </a:endParaRPr>
          </a:p>
        </p:txBody>
      </p:sp>
      <p:sp>
        <p:nvSpPr>
          <p:cNvPr id="364547" name="Rectangle 3">
            <a:extLst>
              <a:ext uri="{FF2B5EF4-FFF2-40B4-BE49-F238E27FC236}">
                <a16:creationId xmlns:a16="http://schemas.microsoft.com/office/drawing/2014/main" id="{13864ACA-ACD3-6A1C-B535-B3F7C5B8EE2C}"/>
              </a:ext>
            </a:extLst>
          </p:cNvPr>
          <p:cNvSpPr>
            <a:spLocks noGrp="1" noChangeArrowheads="1"/>
          </p:cNvSpPr>
          <p:nvPr>
            <p:ph idx="1"/>
          </p:nvPr>
        </p:nvSpPr>
        <p:spPr>
          <a:xfrm>
            <a:off x="2743200" y="1831975"/>
            <a:ext cx="7315200" cy="4800600"/>
          </a:xfrm>
        </p:spPr>
        <p:txBody>
          <a:bodyPr rtlCol="0">
            <a:normAutofit/>
          </a:bodyPr>
          <a:lstStyle/>
          <a:p>
            <a:pPr>
              <a:lnSpc>
                <a:spcPct val="140000"/>
              </a:lnSpc>
              <a:buNone/>
              <a:defRPr/>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．收入的调整</a:t>
            </a:r>
          </a:p>
          <a:p>
            <a:pPr>
              <a:lnSpc>
                <a:spcPct val="150000"/>
              </a:lnSpc>
              <a:buFont typeface="Wingdings 3" charset="2"/>
              <a:buChar char=""/>
              <a:defRPr/>
            </a:pPr>
            <a:r>
              <a:rPr lang="zh-CN" altLang="en-US" sz="2400" dirty="0">
                <a:latin typeface="微软雅黑" panose="020B0503020204020204" pitchFamily="34" charset="-122"/>
                <a:ea typeface="微软雅黑" panose="020B0503020204020204" pitchFamily="34" charset="-122"/>
              </a:rPr>
              <a:t>预收收入的调整</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defRPr/>
            </a:pPr>
            <a:r>
              <a:rPr lang="zh-CN" altLang="en-US" sz="2400" dirty="0">
                <a:latin typeface="微软雅黑" panose="020B0503020204020204" pitchFamily="34" charset="-122"/>
                <a:ea typeface="微软雅黑" panose="020B0503020204020204" pitchFamily="34" charset="-122"/>
              </a:rPr>
              <a:t>预收收入是指本期或以前各期已经收到，但应属于以后各期的收入。</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defRPr/>
            </a:pPr>
            <a:r>
              <a:rPr lang="zh-CN" altLang="en-US" sz="2400" dirty="0">
                <a:latin typeface="微软雅黑" panose="020B0503020204020204" pitchFamily="34" charset="-122"/>
                <a:ea typeface="微软雅黑" panose="020B0503020204020204" pitchFamily="34" charset="-122"/>
              </a:rPr>
              <a:t>实际收到款项时应</a:t>
            </a:r>
            <a:r>
              <a:rPr lang="zh-CN" altLang="en-US" sz="2400" dirty="0">
                <a:solidFill>
                  <a:srgbClr val="FF0000"/>
                </a:solidFill>
                <a:latin typeface="微软雅黑" panose="020B0503020204020204" pitchFamily="34" charset="-122"/>
                <a:ea typeface="微软雅黑" panose="020B0503020204020204" pitchFamily="34" charset="-122"/>
              </a:rPr>
              <a:t>增加资产</a:t>
            </a:r>
            <a:r>
              <a:rPr lang="zh-CN" altLang="en-US" sz="2400" dirty="0">
                <a:latin typeface="微软雅黑" panose="020B0503020204020204" pitchFamily="34" charset="-122"/>
                <a:ea typeface="微软雅黑" panose="020B0503020204020204" pitchFamily="34" charset="-122"/>
              </a:rPr>
              <a:t>，同时确认一项</a:t>
            </a:r>
            <a:r>
              <a:rPr lang="zh-CN" altLang="en-US" sz="2400" dirty="0">
                <a:solidFill>
                  <a:srgbClr val="FF0000"/>
                </a:solidFill>
                <a:latin typeface="微软雅黑" panose="020B0503020204020204" pitchFamily="34" charset="-122"/>
                <a:ea typeface="微软雅黑" panose="020B0503020204020204" pitchFamily="34" charset="-122"/>
              </a:rPr>
              <a:t>负债</a:t>
            </a:r>
            <a:r>
              <a:rPr lang="zh-CN" altLang="en-US" sz="2400" dirty="0">
                <a:latin typeface="微软雅黑" panose="020B0503020204020204" pitchFamily="34" charset="-122"/>
                <a:ea typeface="微软雅黑" panose="020B0503020204020204" pitchFamily="34" charset="-122"/>
              </a:rPr>
              <a:t>，待实际提供商品劳务时，确认为当期收入，从预收账款账户转入收入账户。</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4547" name="Rectangle 3">
            <a:extLst>
              <a:ext uri="{FF2B5EF4-FFF2-40B4-BE49-F238E27FC236}">
                <a16:creationId xmlns:a16="http://schemas.microsoft.com/office/drawing/2014/main" id="{2F3AEE9B-4815-7652-0738-0BD650FD06B9}"/>
              </a:ext>
            </a:extLst>
          </p:cNvPr>
          <p:cNvSpPr>
            <a:spLocks noGrp="1" noChangeArrowheads="1"/>
          </p:cNvSpPr>
          <p:nvPr>
            <p:ph idx="1"/>
          </p:nvPr>
        </p:nvSpPr>
        <p:spPr>
          <a:xfrm>
            <a:off x="2351089" y="620713"/>
            <a:ext cx="7705725" cy="4800600"/>
          </a:xfrm>
        </p:spPr>
        <p:txBody>
          <a:bodyPr rtlCol="0">
            <a:normAutofit fontScale="92500" lnSpcReduction="20000"/>
          </a:bodyPr>
          <a:lstStyle/>
          <a:p>
            <a:pPr marL="0">
              <a:lnSpc>
                <a:spcPct val="140000"/>
              </a:lnSpc>
              <a:buNone/>
              <a:defRPr/>
            </a:pPr>
            <a:r>
              <a:rPr lang="zh-CN" altLang="en-US" dirty="0">
                <a:solidFill>
                  <a:srgbClr val="00B0F0"/>
                </a:solidFill>
                <a:latin typeface="微软雅黑" panose="020B0503020204020204" pitchFamily="34" charset="-122"/>
                <a:ea typeface="微软雅黑" panose="020B0503020204020204" pitchFamily="34" charset="-122"/>
              </a:rPr>
              <a:t>例</a:t>
            </a:r>
            <a:r>
              <a:rPr lang="en-US" altLang="zh-CN" dirty="0">
                <a:solidFill>
                  <a:srgbClr val="00B0F0"/>
                </a:solidFill>
                <a:latin typeface="微软雅黑" panose="020B0503020204020204" pitchFamily="34" charset="-122"/>
                <a:ea typeface="微软雅黑" panose="020B0503020204020204" pitchFamily="34" charset="-122"/>
              </a:rPr>
              <a:t>1</a:t>
            </a:r>
            <a:r>
              <a:rPr lang="zh-CN" altLang="en-US" dirty="0">
                <a:solidFill>
                  <a:srgbClr val="00B0F0"/>
                </a:solidFill>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2022</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日，</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电力公司收到甲客户支付的第四季度房屋租金</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万元。</a:t>
            </a:r>
            <a:endParaRPr lang="en-US" altLang="zh-CN" dirty="0">
              <a:latin typeface="微软雅黑" panose="020B0503020204020204" pitchFamily="34" charset="-122"/>
              <a:ea typeface="微软雅黑" panose="020B0503020204020204" pitchFamily="34" charset="-122"/>
            </a:endParaRPr>
          </a:p>
          <a:p>
            <a:pPr marL="0">
              <a:lnSpc>
                <a:spcPct val="140000"/>
              </a:lnSpc>
              <a:buNone/>
              <a:defRPr/>
            </a:pPr>
            <a:r>
              <a:rPr lang="zh-CN" altLang="en-US" dirty="0">
                <a:latin typeface="微软雅黑" panose="020B0503020204020204" pitchFamily="34" charset="-122"/>
                <a:ea typeface="微软雅黑" panose="020B0503020204020204" pitchFamily="34" charset="-122"/>
              </a:rPr>
              <a:t>当日记录该经济业务：</a:t>
            </a:r>
            <a:endParaRPr lang="en-US" altLang="zh-CN" dirty="0">
              <a:latin typeface="微软雅黑" panose="020B0503020204020204" pitchFamily="34" charset="-122"/>
              <a:ea typeface="微软雅黑" panose="020B0503020204020204" pitchFamily="34" charset="-122"/>
            </a:endParaRPr>
          </a:p>
          <a:p>
            <a:pPr marL="0">
              <a:lnSpc>
                <a:spcPct val="140000"/>
              </a:lnSpc>
              <a:buNone/>
              <a:defRPr/>
            </a:pPr>
            <a:r>
              <a:rPr lang="zh-CN" altLang="en-US" dirty="0">
                <a:solidFill>
                  <a:srgbClr val="FF0000"/>
                </a:solidFill>
                <a:latin typeface="微软雅黑" panose="020B0503020204020204" pitchFamily="34" charset="-122"/>
                <a:ea typeface="微软雅黑" panose="020B0503020204020204" pitchFamily="34" charset="-122"/>
              </a:rPr>
              <a:t>借：银行存款         </a:t>
            </a:r>
            <a:r>
              <a:rPr lang="en-US" altLang="zh-CN" dirty="0">
                <a:solidFill>
                  <a:srgbClr val="FF0000"/>
                </a:solidFill>
                <a:latin typeface="微软雅黑" panose="020B0503020204020204" pitchFamily="34" charset="-122"/>
                <a:ea typeface="微软雅黑" panose="020B0503020204020204" pitchFamily="34" charset="-122"/>
              </a:rPr>
              <a:t>6</a:t>
            </a:r>
            <a:r>
              <a:rPr lang="zh-CN" altLang="en-US" dirty="0">
                <a:solidFill>
                  <a:srgbClr val="FF0000"/>
                </a:solidFill>
                <a:latin typeface="微软雅黑" panose="020B0503020204020204" pitchFamily="34" charset="-122"/>
                <a:ea typeface="微软雅黑" panose="020B0503020204020204" pitchFamily="34" charset="-122"/>
              </a:rPr>
              <a:t>万</a:t>
            </a:r>
            <a:endParaRPr lang="en-US" altLang="zh-CN" dirty="0">
              <a:solidFill>
                <a:srgbClr val="FF0000"/>
              </a:solidFill>
              <a:latin typeface="微软雅黑" panose="020B0503020204020204" pitchFamily="34" charset="-122"/>
              <a:ea typeface="微软雅黑" panose="020B0503020204020204" pitchFamily="34" charset="-122"/>
            </a:endParaRPr>
          </a:p>
          <a:p>
            <a:pPr marL="0">
              <a:lnSpc>
                <a:spcPct val="140000"/>
              </a:lnSpc>
              <a:buNone/>
              <a:defRPr/>
            </a:pP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贷：预收账款           </a:t>
            </a:r>
            <a:r>
              <a:rPr lang="en-US" altLang="zh-CN" dirty="0">
                <a:solidFill>
                  <a:srgbClr val="FF0000"/>
                </a:solidFill>
                <a:latin typeface="微软雅黑" panose="020B0503020204020204" pitchFamily="34" charset="-122"/>
                <a:ea typeface="微软雅黑" panose="020B0503020204020204" pitchFamily="34" charset="-122"/>
              </a:rPr>
              <a:t>6</a:t>
            </a:r>
            <a:r>
              <a:rPr lang="zh-CN" altLang="en-US" dirty="0">
                <a:solidFill>
                  <a:srgbClr val="FF0000"/>
                </a:solidFill>
                <a:latin typeface="微软雅黑" panose="020B0503020204020204" pitchFamily="34" charset="-122"/>
                <a:ea typeface="微软雅黑" panose="020B0503020204020204" pitchFamily="34" charset="-122"/>
              </a:rPr>
              <a:t>万</a:t>
            </a:r>
            <a:endParaRPr lang="en-US" altLang="zh-CN" dirty="0">
              <a:solidFill>
                <a:srgbClr val="FF0000"/>
              </a:solidFill>
              <a:latin typeface="微软雅黑" panose="020B0503020204020204" pitchFamily="34" charset="-122"/>
              <a:ea typeface="微软雅黑" panose="020B0503020204020204" pitchFamily="34" charset="-122"/>
            </a:endParaRPr>
          </a:p>
          <a:p>
            <a:pPr marL="0">
              <a:lnSpc>
                <a:spcPct val="140000"/>
              </a:lnSpc>
              <a:buNone/>
              <a:defRPr/>
            </a:pPr>
            <a:r>
              <a:rPr lang="en-US" altLang="zh-CN" dirty="0">
                <a:latin typeface="微软雅黑" panose="020B0503020204020204" pitchFamily="34" charset="-122"/>
                <a:ea typeface="微软雅黑" panose="020B0503020204020204" pitchFamily="34" charset="-122"/>
              </a:rPr>
              <a:t>2022</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31</a:t>
            </a:r>
            <a:r>
              <a:rPr lang="zh-CN" altLang="en-US" dirty="0">
                <a:latin typeface="微软雅黑" panose="020B0503020204020204" pitchFamily="34" charset="-122"/>
                <a:ea typeface="微软雅黑" panose="020B0503020204020204" pitchFamily="34" charset="-122"/>
              </a:rPr>
              <a:t>日，</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公司应确认</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月份收入：</a:t>
            </a:r>
            <a:endParaRPr lang="en-US" altLang="zh-CN" dirty="0">
              <a:latin typeface="微软雅黑" panose="020B0503020204020204" pitchFamily="34" charset="-122"/>
              <a:ea typeface="微软雅黑" panose="020B0503020204020204" pitchFamily="34" charset="-122"/>
            </a:endParaRPr>
          </a:p>
          <a:p>
            <a:pPr marL="0">
              <a:lnSpc>
                <a:spcPct val="140000"/>
              </a:lnSpc>
              <a:buNone/>
              <a:defRPr/>
            </a:pPr>
            <a:r>
              <a:rPr lang="zh-CN" altLang="en-US" dirty="0">
                <a:solidFill>
                  <a:srgbClr val="FF0000"/>
                </a:solidFill>
                <a:latin typeface="微软雅黑" panose="020B0503020204020204" pitchFamily="34" charset="-122"/>
                <a:ea typeface="微软雅黑" panose="020B0503020204020204" pitchFamily="34" charset="-122"/>
              </a:rPr>
              <a:t>借：预收账款         </a:t>
            </a:r>
            <a:r>
              <a:rPr lang="en-US" altLang="zh-CN" dirty="0">
                <a:solidFill>
                  <a:srgbClr val="FF0000"/>
                </a:solidFill>
                <a:latin typeface="微软雅黑" panose="020B0503020204020204" pitchFamily="34" charset="-122"/>
                <a:ea typeface="微软雅黑" panose="020B0503020204020204" pitchFamily="34" charset="-122"/>
              </a:rPr>
              <a:t>2</a:t>
            </a:r>
            <a:r>
              <a:rPr lang="zh-CN" altLang="en-US" dirty="0">
                <a:solidFill>
                  <a:srgbClr val="FF0000"/>
                </a:solidFill>
                <a:latin typeface="微软雅黑" panose="020B0503020204020204" pitchFamily="34" charset="-122"/>
                <a:ea typeface="微软雅黑" panose="020B0503020204020204" pitchFamily="34" charset="-122"/>
              </a:rPr>
              <a:t>万</a:t>
            </a:r>
            <a:endParaRPr lang="en-US" altLang="zh-CN" dirty="0">
              <a:solidFill>
                <a:srgbClr val="FF0000"/>
              </a:solidFill>
              <a:latin typeface="微软雅黑" panose="020B0503020204020204" pitchFamily="34" charset="-122"/>
              <a:ea typeface="微软雅黑" panose="020B0503020204020204" pitchFamily="34" charset="-122"/>
            </a:endParaRPr>
          </a:p>
          <a:p>
            <a:pPr marL="0">
              <a:lnSpc>
                <a:spcPct val="140000"/>
              </a:lnSpc>
              <a:buNone/>
              <a:defRPr/>
            </a:pP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贷：其他业务收入     </a:t>
            </a:r>
            <a:r>
              <a:rPr lang="en-US" altLang="zh-CN" dirty="0">
                <a:solidFill>
                  <a:srgbClr val="FF0000"/>
                </a:solidFill>
                <a:latin typeface="微软雅黑" panose="020B0503020204020204" pitchFamily="34" charset="-122"/>
                <a:ea typeface="微软雅黑" panose="020B0503020204020204" pitchFamily="34" charset="-122"/>
              </a:rPr>
              <a:t>2</a:t>
            </a:r>
            <a:r>
              <a:rPr lang="zh-CN" altLang="en-US" dirty="0">
                <a:solidFill>
                  <a:srgbClr val="FF0000"/>
                </a:solidFill>
                <a:latin typeface="微软雅黑" panose="020B0503020204020204" pitchFamily="34" charset="-122"/>
                <a:ea typeface="微软雅黑" panose="020B0503020204020204" pitchFamily="34" charset="-122"/>
              </a:rPr>
              <a:t>万</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45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4547">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64547">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6454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45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4547" name="Rectangle 3">
            <a:extLst>
              <a:ext uri="{FF2B5EF4-FFF2-40B4-BE49-F238E27FC236}">
                <a16:creationId xmlns:a16="http://schemas.microsoft.com/office/drawing/2014/main" id="{61A3ED9E-2BC5-DD7A-EA0B-03A827853DAF}"/>
              </a:ext>
            </a:extLst>
          </p:cNvPr>
          <p:cNvSpPr>
            <a:spLocks noGrp="1" noChangeArrowheads="1"/>
          </p:cNvSpPr>
          <p:nvPr>
            <p:ph idx="1"/>
          </p:nvPr>
        </p:nvSpPr>
        <p:spPr>
          <a:xfrm>
            <a:off x="2566988" y="1052513"/>
            <a:ext cx="7315200" cy="4800600"/>
          </a:xfrm>
        </p:spPr>
        <p:txBody>
          <a:bodyPr rtlCol="0">
            <a:normAutofit/>
          </a:bodyPr>
          <a:lstStyle/>
          <a:p>
            <a:pPr>
              <a:lnSpc>
                <a:spcPct val="140000"/>
              </a:lnSpc>
              <a:buNone/>
              <a:defRPr/>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．收入的调整</a:t>
            </a:r>
          </a:p>
          <a:p>
            <a:pPr>
              <a:lnSpc>
                <a:spcPct val="150000"/>
              </a:lnSpc>
              <a:buFont typeface="Wingdings 3" charset="2"/>
              <a:buChar char=""/>
              <a:defRPr/>
            </a:pPr>
            <a:r>
              <a:rPr lang="zh-CN" altLang="en-US" sz="2400" dirty="0">
                <a:latin typeface="微软雅黑" panose="020B0503020204020204" pitchFamily="34" charset="-122"/>
                <a:ea typeface="微软雅黑" panose="020B0503020204020204" pitchFamily="34" charset="-122"/>
              </a:rPr>
              <a:t>应计收入的调整 </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defRPr/>
            </a:pPr>
            <a:r>
              <a:rPr lang="zh-CN" altLang="en-US" sz="2400" dirty="0">
                <a:latin typeface="微软雅黑" panose="020B0503020204020204" pitchFamily="34" charset="-122"/>
                <a:ea typeface="微软雅黑" panose="020B0503020204020204" pitchFamily="34" charset="-122"/>
              </a:rPr>
              <a:t>应计收入是指属于本期，但本期尚未收到款项的收入。</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defRPr/>
            </a:pPr>
            <a:r>
              <a:rPr lang="zh-CN" altLang="en-US" sz="2400" dirty="0">
                <a:latin typeface="微软雅黑" panose="020B0503020204020204" pitchFamily="34" charset="-122"/>
                <a:ea typeface="微软雅黑" panose="020B0503020204020204" pitchFamily="34" charset="-122"/>
              </a:rPr>
              <a:t>在会计期末增加本期收入的同时，增加企业的债权资产，借记“应收账款”等账户，贷记收入类账户。</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4547" name="Rectangle 3">
            <a:extLst>
              <a:ext uri="{FF2B5EF4-FFF2-40B4-BE49-F238E27FC236}">
                <a16:creationId xmlns:a16="http://schemas.microsoft.com/office/drawing/2014/main" id="{23B3151F-4877-8C7F-D480-E1354D8ACD0D}"/>
              </a:ext>
            </a:extLst>
          </p:cNvPr>
          <p:cNvSpPr>
            <a:spLocks noGrp="1" noChangeArrowheads="1"/>
          </p:cNvSpPr>
          <p:nvPr>
            <p:ph idx="1"/>
          </p:nvPr>
        </p:nvSpPr>
        <p:spPr>
          <a:xfrm>
            <a:off x="2208214" y="620713"/>
            <a:ext cx="7920037" cy="4800600"/>
          </a:xfrm>
        </p:spPr>
        <p:txBody>
          <a:bodyPr>
            <a:normAutofit/>
          </a:bodyPr>
          <a:lstStyle/>
          <a:p>
            <a:pPr marL="0">
              <a:lnSpc>
                <a:spcPct val="140000"/>
              </a:lnSpc>
              <a:buNone/>
            </a:pPr>
            <a:r>
              <a:rPr lang="zh-CN" altLang="en-US" dirty="0">
                <a:solidFill>
                  <a:srgbClr val="00B0F0"/>
                </a:solidFill>
                <a:latin typeface="微软雅黑" panose="020B0503020204020204" pitchFamily="34" charset="-122"/>
                <a:ea typeface="微软雅黑" panose="020B0503020204020204" pitchFamily="34" charset="-122"/>
              </a:rPr>
              <a:t>例</a:t>
            </a:r>
            <a:r>
              <a:rPr lang="en-US" altLang="zh-CN" dirty="0">
                <a:solidFill>
                  <a:srgbClr val="00B0F0"/>
                </a:solidFill>
                <a:latin typeface="微软雅黑" panose="020B0503020204020204" pitchFamily="34" charset="-122"/>
                <a:ea typeface="微软雅黑" panose="020B0503020204020204" pitchFamily="34" charset="-122"/>
              </a:rPr>
              <a:t>2</a:t>
            </a:r>
            <a:r>
              <a:rPr lang="zh-CN" altLang="en-US" dirty="0">
                <a:solidFill>
                  <a:srgbClr val="00B0F0"/>
                </a:solidFill>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2022</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日，</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电力公司与甲客户达到协议以每季度</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万元的租金出租一间房屋，租金于季度末支付。</a:t>
            </a:r>
            <a:endParaRPr lang="en-US" altLang="zh-CN" dirty="0">
              <a:latin typeface="微软雅黑" panose="020B0503020204020204" pitchFamily="34" charset="-122"/>
              <a:ea typeface="微软雅黑" panose="020B0503020204020204" pitchFamily="34" charset="-122"/>
            </a:endParaRPr>
          </a:p>
          <a:p>
            <a:pPr marL="0">
              <a:lnSpc>
                <a:spcPct val="140000"/>
              </a:lnSpc>
              <a:buNone/>
            </a:pPr>
            <a:r>
              <a:rPr lang="en-US" altLang="zh-CN" dirty="0">
                <a:latin typeface="微软雅黑" panose="020B0503020204020204" pitchFamily="34" charset="-122"/>
                <a:ea typeface="微软雅黑" panose="020B0503020204020204" pitchFamily="34" charset="-122"/>
              </a:rPr>
              <a:t>2022</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31</a:t>
            </a:r>
            <a:r>
              <a:rPr lang="zh-CN" altLang="en-US" dirty="0">
                <a:latin typeface="微软雅黑" panose="020B0503020204020204" pitchFamily="34" charset="-122"/>
                <a:ea typeface="微软雅黑" panose="020B0503020204020204" pitchFamily="34" charset="-122"/>
              </a:rPr>
              <a:t>日，</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公司应确认</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月份收入：</a:t>
            </a:r>
            <a:endParaRPr lang="en-US" altLang="zh-CN" dirty="0">
              <a:latin typeface="微软雅黑" panose="020B0503020204020204" pitchFamily="34" charset="-122"/>
              <a:ea typeface="微软雅黑" panose="020B0503020204020204" pitchFamily="34" charset="-122"/>
            </a:endParaRPr>
          </a:p>
          <a:p>
            <a:pPr marL="0">
              <a:lnSpc>
                <a:spcPct val="140000"/>
              </a:lnSpc>
              <a:buNone/>
            </a:pPr>
            <a:r>
              <a:rPr lang="zh-CN" altLang="en-US" dirty="0">
                <a:solidFill>
                  <a:srgbClr val="FF0000"/>
                </a:solidFill>
                <a:latin typeface="微软雅黑" panose="020B0503020204020204" pitchFamily="34" charset="-122"/>
                <a:ea typeface="微软雅黑" panose="020B0503020204020204" pitchFamily="34" charset="-122"/>
              </a:rPr>
              <a:t>借：其他应收款         </a:t>
            </a:r>
            <a:r>
              <a:rPr lang="en-US" altLang="zh-CN" dirty="0">
                <a:solidFill>
                  <a:srgbClr val="FF0000"/>
                </a:solidFill>
                <a:latin typeface="微软雅黑" panose="020B0503020204020204" pitchFamily="34" charset="-122"/>
                <a:ea typeface="微软雅黑" panose="020B0503020204020204" pitchFamily="34" charset="-122"/>
              </a:rPr>
              <a:t>2</a:t>
            </a:r>
            <a:r>
              <a:rPr lang="zh-CN" altLang="en-US" dirty="0">
                <a:solidFill>
                  <a:srgbClr val="FF0000"/>
                </a:solidFill>
                <a:latin typeface="微软雅黑" panose="020B0503020204020204" pitchFamily="34" charset="-122"/>
                <a:ea typeface="微软雅黑" panose="020B0503020204020204" pitchFamily="34" charset="-122"/>
              </a:rPr>
              <a:t>万</a:t>
            </a:r>
            <a:endParaRPr lang="en-US" altLang="zh-CN" dirty="0">
              <a:solidFill>
                <a:srgbClr val="FF0000"/>
              </a:solidFill>
              <a:latin typeface="微软雅黑" panose="020B0503020204020204" pitchFamily="34" charset="-122"/>
              <a:ea typeface="微软雅黑" panose="020B0503020204020204" pitchFamily="34" charset="-122"/>
            </a:endParaRPr>
          </a:p>
          <a:p>
            <a:pPr marL="0">
              <a:lnSpc>
                <a:spcPct val="140000"/>
              </a:lnSpc>
              <a:buNone/>
            </a:pP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贷：其他业务收入     </a:t>
            </a:r>
            <a:r>
              <a:rPr lang="en-US" altLang="zh-CN" dirty="0">
                <a:solidFill>
                  <a:srgbClr val="FF0000"/>
                </a:solidFill>
                <a:latin typeface="微软雅黑" panose="020B0503020204020204" pitchFamily="34" charset="-122"/>
                <a:ea typeface="微软雅黑" panose="020B0503020204020204" pitchFamily="34" charset="-122"/>
              </a:rPr>
              <a:t>2</a:t>
            </a:r>
            <a:r>
              <a:rPr lang="zh-CN" altLang="en-US" dirty="0">
                <a:solidFill>
                  <a:srgbClr val="FF0000"/>
                </a:solidFill>
                <a:latin typeface="微软雅黑" panose="020B0503020204020204" pitchFamily="34" charset="-122"/>
                <a:ea typeface="微软雅黑" panose="020B0503020204020204" pitchFamily="34" charset="-122"/>
              </a:rPr>
              <a:t>万</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45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454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45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7D24D66-ADEF-E280-2C5F-30016CD43606}"/>
              </a:ext>
            </a:extLst>
          </p:cNvPr>
          <p:cNvSpPr>
            <a:spLocks noGrp="1" noChangeArrowheads="1"/>
          </p:cNvSpPr>
          <p:nvPr>
            <p:ph type="title"/>
          </p:nvPr>
        </p:nvSpPr>
        <p:spPr>
          <a:xfrm>
            <a:off x="2719389" y="1052513"/>
            <a:ext cx="6588125" cy="1281112"/>
          </a:xfrm>
        </p:spPr>
        <p:txBody>
          <a:bodyPr/>
          <a:lstStyle/>
          <a:p>
            <a:pPr eaLnBrk="1" hangingPunct="1"/>
            <a:r>
              <a:rPr lang="en-US" altLang="zh-CN" sz="2800">
                <a:latin typeface="微软雅黑" panose="020B0503020204020204" pitchFamily="34" charset="-122"/>
                <a:ea typeface="微软雅黑" panose="020B0503020204020204" pitchFamily="34" charset="-122"/>
              </a:rPr>
              <a:t>2</a:t>
            </a:r>
            <a:r>
              <a:rPr lang="zh-CN" altLang="en-US" sz="2800">
                <a:latin typeface="微软雅黑" panose="020B0503020204020204" pitchFamily="34" charset="-122"/>
                <a:ea typeface="微软雅黑" panose="020B0503020204020204" pitchFamily="34" charset="-122"/>
              </a:rPr>
              <a:t>．费用的调整</a:t>
            </a:r>
          </a:p>
        </p:txBody>
      </p:sp>
      <p:sp>
        <p:nvSpPr>
          <p:cNvPr id="367619" name="Rectangle 3">
            <a:extLst>
              <a:ext uri="{FF2B5EF4-FFF2-40B4-BE49-F238E27FC236}">
                <a16:creationId xmlns:a16="http://schemas.microsoft.com/office/drawing/2014/main" id="{F55F29D8-ABD0-A32E-4EEE-D9F0BCA62659}"/>
              </a:ext>
            </a:extLst>
          </p:cNvPr>
          <p:cNvSpPr>
            <a:spLocks noGrp="1" noChangeArrowheads="1"/>
          </p:cNvSpPr>
          <p:nvPr>
            <p:ph idx="1"/>
          </p:nvPr>
        </p:nvSpPr>
        <p:spPr>
          <a:xfrm>
            <a:off x="2743200" y="1847850"/>
            <a:ext cx="7162800" cy="4114800"/>
          </a:xfrm>
        </p:spPr>
        <p:txBody>
          <a:bodyPr rtlCol="0">
            <a:normAutofit lnSpcReduction="10000"/>
          </a:bodyPr>
          <a:lstStyle/>
          <a:p>
            <a:pPr>
              <a:lnSpc>
                <a:spcPct val="150000"/>
              </a:lnSpc>
              <a:buFont typeface="Wingdings 3" charset="2"/>
              <a:buChar char=""/>
              <a:defRPr/>
            </a:pPr>
            <a:r>
              <a:rPr lang="zh-CN" altLang="en-US" sz="2400" dirty="0">
                <a:latin typeface="微软雅黑" panose="020B0503020204020204" pitchFamily="34" charset="-122"/>
                <a:ea typeface="微软雅黑" panose="020B0503020204020204" pitchFamily="34" charset="-122"/>
              </a:rPr>
              <a:t>预付费用的调整                </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defRPr/>
            </a:pPr>
            <a:r>
              <a:rPr lang="zh-CN" altLang="en-US" sz="2400" dirty="0">
                <a:latin typeface="微软雅黑" panose="020B0503020204020204" pitchFamily="34" charset="-122"/>
                <a:ea typeface="微软雅黑" panose="020B0503020204020204" pitchFamily="34" charset="-122"/>
              </a:rPr>
              <a:t>预付费用又称待摊费用，是指本期或以前各期一次支付，但应由本期及以后各期负担的费用。</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defRPr/>
            </a:pPr>
            <a:r>
              <a:rPr lang="zh-CN" altLang="en-US" sz="2400" dirty="0">
                <a:latin typeface="微软雅黑" panose="020B0503020204020204" pitchFamily="34" charset="-122"/>
                <a:ea typeface="微软雅黑" panose="020B0503020204020204" pitchFamily="34" charset="-122"/>
              </a:rPr>
              <a:t>支付时先作为一种资产，记入（借方）“</a:t>
            </a:r>
            <a:r>
              <a:rPr lang="zh-CN" altLang="en-US" sz="2400" dirty="0">
                <a:solidFill>
                  <a:srgbClr val="FF0000"/>
                </a:solidFill>
                <a:latin typeface="微软雅黑" panose="020B0503020204020204" pitchFamily="34" charset="-122"/>
                <a:ea typeface="微软雅黑" panose="020B0503020204020204" pitchFamily="34" charset="-122"/>
              </a:rPr>
              <a:t>预付账款</a:t>
            </a:r>
            <a:r>
              <a:rPr lang="zh-CN" altLang="en-US" sz="2400" dirty="0">
                <a:latin typeface="微软雅黑" panose="020B0503020204020204" pitchFamily="34" charset="-122"/>
                <a:ea typeface="微软雅黑" panose="020B0503020204020204" pitchFamily="34" charset="-122"/>
              </a:rPr>
              <a:t>”或“长期待摊费用”，同时确认一项资产支出（贷方）；以后各期将该期负担费用从预付账款或长期待摊费用账户转入当期费用账户。</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4547" name="Rectangle 3">
            <a:extLst>
              <a:ext uri="{FF2B5EF4-FFF2-40B4-BE49-F238E27FC236}">
                <a16:creationId xmlns:a16="http://schemas.microsoft.com/office/drawing/2014/main" id="{A8B53633-A9AD-D3BD-AB5D-7EDE32F34E2E}"/>
              </a:ext>
            </a:extLst>
          </p:cNvPr>
          <p:cNvSpPr>
            <a:spLocks noGrp="1" noChangeArrowheads="1"/>
          </p:cNvSpPr>
          <p:nvPr>
            <p:ph idx="1"/>
          </p:nvPr>
        </p:nvSpPr>
        <p:spPr>
          <a:xfrm>
            <a:off x="2351089" y="620713"/>
            <a:ext cx="7705725" cy="4800600"/>
          </a:xfrm>
        </p:spPr>
        <p:txBody>
          <a:bodyPr rtlCol="0">
            <a:normAutofit fontScale="92500" lnSpcReduction="20000"/>
          </a:bodyPr>
          <a:lstStyle/>
          <a:p>
            <a:pPr marL="0">
              <a:lnSpc>
                <a:spcPct val="140000"/>
              </a:lnSpc>
              <a:buNone/>
              <a:defRPr/>
            </a:pPr>
            <a:r>
              <a:rPr lang="zh-CN" altLang="en-US" dirty="0">
                <a:solidFill>
                  <a:srgbClr val="00B0F0"/>
                </a:solidFill>
                <a:latin typeface="微软雅黑" panose="020B0503020204020204" pitchFamily="34" charset="-122"/>
                <a:ea typeface="微软雅黑" panose="020B0503020204020204" pitchFamily="34" charset="-122"/>
              </a:rPr>
              <a:t>例</a:t>
            </a:r>
            <a:r>
              <a:rPr lang="en-US" altLang="zh-CN" dirty="0">
                <a:solidFill>
                  <a:srgbClr val="00B0F0"/>
                </a:solidFill>
                <a:latin typeface="微软雅黑" panose="020B0503020204020204" pitchFamily="34" charset="-122"/>
                <a:ea typeface="微软雅黑" panose="020B0503020204020204" pitchFamily="34" charset="-122"/>
              </a:rPr>
              <a:t>3</a:t>
            </a:r>
            <a:r>
              <a:rPr lang="zh-CN" altLang="en-US" dirty="0">
                <a:solidFill>
                  <a:srgbClr val="00B0F0"/>
                </a:solidFill>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2022</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日，</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电力公司从甲公司租入一辆车辆，约定租期半年，并一次性支付租金</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万元。</a:t>
            </a:r>
            <a:endParaRPr lang="en-US" altLang="zh-CN" dirty="0">
              <a:latin typeface="微软雅黑" panose="020B0503020204020204" pitchFamily="34" charset="-122"/>
              <a:ea typeface="微软雅黑" panose="020B0503020204020204" pitchFamily="34" charset="-122"/>
            </a:endParaRPr>
          </a:p>
          <a:p>
            <a:pPr marL="0">
              <a:lnSpc>
                <a:spcPct val="140000"/>
              </a:lnSpc>
              <a:buNone/>
              <a:defRPr/>
            </a:pPr>
            <a:r>
              <a:rPr lang="zh-CN" altLang="en-US" dirty="0">
                <a:latin typeface="微软雅黑" panose="020B0503020204020204" pitchFamily="34" charset="-122"/>
                <a:ea typeface="微软雅黑" panose="020B0503020204020204" pitchFamily="34" charset="-122"/>
              </a:rPr>
              <a:t>当日记录该经济业务：</a:t>
            </a:r>
            <a:endParaRPr lang="en-US" altLang="zh-CN" dirty="0">
              <a:latin typeface="微软雅黑" panose="020B0503020204020204" pitchFamily="34" charset="-122"/>
              <a:ea typeface="微软雅黑" panose="020B0503020204020204" pitchFamily="34" charset="-122"/>
            </a:endParaRPr>
          </a:p>
          <a:p>
            <a:pPr marL="0">
              <a:lnSpc>
                <a:spcPct val="140000"/>
              </a:lnSpc>
              <a:buNone/>
              <a:defRPr/>
            </a:pPr>
            <a:r>
              <a:rPr lang="zh-CN" altLang="en-US" dirty="0">
                <a:solidFill>
                  <a:srgbClr val="FF0000"/>
                </a:solidFill>
                <a:latin typeface="微软雅黑" panose="020B0503020204020204" pitchFamily="34" charset="-122"/>
                <a:ea typeface="微软雅黑" panose="020B0503020204020204" pitchFamily="34" charset="-122"/>
              </a:rPr>
              <a:t>借：预付账款         </a:t>
            </a:r>
            <a:r>
              <a:rPr lang="en-US" altLang="zh-CN" dirty="0">
                <a:solidFill>
                  <a:srgbClr val="FF0000"/>
                </a:solidFill>
                <a:latin typeface="微软雅黑" panose="020B0503020204020204" pitchFamily="34" charset="-122"/>
                <a:ea typeface="微软雅黑" panose="020B0503020204020204" pitchFamily="34" charset="-122"/>
              </a:rPr>
              <a:t>6</a:t>
            </a:r>
            <a:r>
              <a:rPr lang="zh-CN" altLang="en-US" dirty="0">
                <a:solidFill>
                  <a:srgbClr val="FF0000"/>
                </a:solidFill>
                <a:latin typeface="微软雅黑" panose="020B0503020204020204" pitchFamily="34" charset="-122"/>
                <a:ea typeface="微软雅黑" panose="020B0503020204020204" pitchFamily="34" charset="-122"/>
              </a:rPr>
              <a:t>万</a:t>
            </a:r>
            <a:endParaRPr lang="en-US" altLang="zh-CN" dirty="0">
              <a:solidFill>
                <a:srgbClr val="FF0000"/>
              </a:solidFill>
              <a:latin typeface="微软雅黑" panose="020B0503020204020204" pitchFamily="34" charset="-122"/>
              <a:ea typeface="微软雅黑" panose="020B0503020204020204" pitchFamily="34" charset="-122"/>
            </a:endParaRPr>
          </a:p>
          <a:p>
            <a:pPr marL="0">
              <a:lnSpc>
                <a:spcPct val="140000"/>
              </a:lnSpc>
              <a:buNone/>
              <a:defRPr/>
            </a:pP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贷：银行存款           </a:t>
            </a:r>
            <a:r>
              <a:rPr lang="en-US" altLang="zh-CN" dirty="0">
                <a:solidFill>
                  <a:srgbClr val="FF0000"/>
                </a:solidFill>
                <a:latin typeface="微软雅黑" panose="020B0503020204020204" pitchFamily="34" charset="-122"/>
                <a:ea typeface="微软雅黑" panose="020B0503020204020204" pitchFamily="34" charset="-122"/>
              </a:rPr>
              <a:t>6</a:t>
            </a:r>
            <a:r>
              <a:rPr lang="zh-CN" altLang="en-US" dirty="0">
                <a:solidFill>
                  <a:srgbClr val="FF0000"/>
                </a:solidFill>
                <a:latin typeface="微软雅黑" panose="020B0503020204020204" pitchFamily="34" charset="-122"/>
                <a:ea typeface="微软雅黑" panose="020B0503020204020204" pitchFamily="34" charset="-122"/>
              </a:rPr>
              <a:t>万</a:t>
            </a:r>
            <a:endParaRPr lang="en-US" altLang="zh-CN" dirty="0">
              <a:solidFill>
                <a:srgbClr val="FF0000"/>
              </a:solidFill>
              <a:latin typeface="微软雅黑" panose="020B0503020204020204" pitchFamily="34" charset="-122"/>
              <a:ea typeface="微软雅黑" panose="020B0503020204020204" pitchFamily="34" charset="-122"/>
            </a:endParaRPr>
          </a:p>
          <a:p>
            <a:pPr marL="0">
              <a:lnSpc>
                <a:spcPct val="140000"/>
              </a:lnSpc>
              <a:buNone/>
              <a:defRPr/>
            </a:pPr>
            <a:r>
              <a:rPr lang="en-US" altLang="zh-CN" dirty="0">
                <a:latin typeface="微软雅黑" panose="020B0503020204020204" pitchFamily="34" charset="-122"/>
                <a:ea typeface="微软雅黑" panose="020B0503020204020204" pitchFamily="34" charset="-122"/>
              </a:rPr>
              <a:t>2022</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31</a:t>
            </a:r>
            <a:r>
              <a:rPr lang="zh-CN" altLang="en-US" dirty="0">
                <a:latin typeface="微软雅黑" panose="020B0503020204020204" pitchFamily="34" charset="-122"/>
                <a:ea typeface="微软雅黑" panose="020B0503020204020204" pitchFamily="34" charset="-122"/>
              </a:rPr>
              <a:t>日，</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公司应确认</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月份负担费用：</a:t>
            </a:r>
            <a:endParaRPr lang="en-US" altLang="zh-CN" dirty="0">
              <a:latin typeface="微软雅黑" panose="020B0503020204020204" pitchFamily="34" charset="-122"/>
              <a:ea typeface="微软雅黑" panose="020B0503020204020204" pitchFamily="34" charset="-122"/>
            </a:endParaRPr>
          </a:p>
          <a:p>
            <a:pPr marL="0">
              <a:lnSpc>
                <a:spcPct val="140000"/>
              </a:lnSpc>
              <a:buNone/>
              <a:defRPr/>
            </a:pPr>
            <a:r>
              <a:rPr lang="zh-CN" altLang="en-US" dirty="0">
                <a:solidFill>
                  <a:srgbClr val="FF0000"/>
                </a:solidFill>
                <a:latin typeface="微软雅黑" panose="020B0503020204020204" pitchFamily="34" charset="-122"/>
                <a:ea typeface="微软雅黑" panose="020B0503020204020204" pitchFamily="34" charset="-122"/>
              </a:rPr>
              <a:t>借：管理费用         </a:t>
            </a:r>
            <a:r>
              <a:rPr lang="en-US" altLang="zh-CN" dirty="0">
                <a:solidFill>
                  <a:srgbClr val="FF0000"/>
                </a:solidFill>
                <a:latin typeface="微软雅黑" panose="020B0503020204020204" pitchFamily="34" charset="-122"/>
                <a:ea typeface="微软雅黑" panose="020B0503020204020204" pitchFamily="34" charset="-122"/>
              </a:rPr>
              <a:t>1</a:t>
            </a:r>
            <a:r>
              <a:rPr lang="zh-CN" altLang="en-US" dirty="0">
                <a:solidFill>
                  <a:srgbClr val="FF0000"/>
                </a:solidFill>
                <a:latin typeface="微软雅黑" panose="020B0503020204020204" pitchFamily="34" charset="-122"/>
                <a:ea typeface="微软雅黑" panose="020B0503020204020204" pitchFamily="34" charset="-122"/>
              </a:rPr>
              <a:t>万</a:t>
            </a:r>
            <a:endParaRPr lang="en-US" altLang="zh-CN" dirty="0">
              <a:solidFill>
                <a:srgbClr val="FF0000"/>
              </a:solidFill>
              <a:latin typeface="微软雅黑" panose="020B0503020204020204" pitchFamily="34" charset="-122"/>
              <a:ea typeface="微软雅黑" panose="020B0503020204020204" pitchFamily="34" charset="-122"/>
            </a:endParaRPr>
          </a:p>
          <a:p>
            <a:pPr marL="0">
              <a:lnSpc>
                <a:spcPct val="140000"/>
              </a:lnSpc>
              <a:buNone/>
              <a:defRPr/>
            </a:pP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贷：预付账款           </a:t>
            </a:r>
            <a:r>
              <a:rPr lang="en-US" altLang="zh-CN" dirty="0">
                <a:solidFill>
                  <a:srgbClr val="FF0000"/>
                </a:solidFill>
                <a:latin typeface="微软雅黑" panose="020B0503020204020204" pitchFamily="34" charset="-122"/>
                <a:ea typeface="微软雅黑" panose="020B0503020204020204" pitchFamily="34" charset="-122"/>
              </a:rPr>
              <a:t>1</a:t>
            </a:r>
            <a:r>
              <a:rPr lang="zh-CN" altLang="en-US" dirty="0">
                <a:solidFill>
                  <a:srgbClr val="FF0000"/>
                </a:solidFill>
                <a:latin typeface="微软雅黑" panose="020B0503020204020204" pitchFamily="34" charset="-122"/>
                <a:ea typeface="微软雅黑" panose="020B0503020204020204" pitchFamily="34" charset="-122"/>
              </a:rPr>
              <a:t>万</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45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4547">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64547">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6454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45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4547" name="Rectangle 3">
            <a:extLst>
              <a:ext uri="{FF2B5EF4-FFF2-40B4-BE49-F238E27FC236}">
                <a16:creationId xmlns:a16="http://schemas.microsoft.com/office/drawing/2014/main" id="{309E762D-D730-EC3E-56C5-60FF5BD11BE0}"/>
              </a:ext>
            </a:extLst>
          </p:cNvPr>
          <p:cNvSpPr>
            <a:spLocks noGrp="1" noChangeArrowheads="1"/>
          </p:cNvSpPr>
          <p:nvPr>
            <p:ph idx="1"/>
          </p:nvPr>
        </p:nvSpPr>
        <p:spPr>
          <a:xfrm>
            <a:off x="2279651" y="620713"/>
            <a:ext cx="7777163" cy="4800600"/>
          </a:xfrm>
        </p:spPr>
        <p:txBody>
          <a:bodyPr rtlCol="0">
            <a:normAutofit fontScale="92500" lnSpcReduction="20000"/>
          </a:bodyPr>
          <a:lstStyle/>
          <a:p>
            <a:pPr marL="0">
              <a:lnSpc>
                <a:spcPct val="140000"/>
              </a:lnSpc>
              <a:buNone/>
              <a:defRPr/>
            </a:pPr>
            <a:r>
              <a:rPr lang="zh-CN" altLang="en-US" dirty="0">
                <a:solidFill>
                  <a:srgbClr val="00B0F0"/>
                </a:solidFill>
                <a:latin typeface="微软雅黑" panose="020B0503020204020204" pitchFamily="34" charset="-122"/>
                <a:ea typeface="微软雅黑" panose="020B0503020204020204" pitchFamily="34" charset="-122"/>
              </a:rPr>
              <a:t>例</a:t>
            </a:r>
            <a:r>
              <a:rPr lang="en-US" altLang="zh-CN" dirty="0">
                <a:solidFill>
                  <a:srgbClr val="00B0F0"/>
                </a:solidFill>
                <a:latin typeface="微软雅黑" panose="020B0503020204020204" pitchFamily="34" charset="-122"/>
                <a:ea typeface="微软雅黑" panose="020B0503020204020204" pitchFamily="34" charset="-122"/>
              </a:rPr>
              <a:t>4</a:t>
            </a:r>
            <a:r>
              <a:rPr lang="zh-CN" altLang="en-US" dirty="0">
                <a:solidFill>
                  <a:srgbClr val="00B0F0"/>
                </a:solidFill>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2022</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日，</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电力公司从甲公司租入一栋办公大楼，约定租期</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年，并一次性支付租金</a:t>
            </a:r>
            <a:r>
              <a:rPr lang="en-US" altLang="zh-CN" dirty="0">
                <a:latin typeface="微软雅黑" panose="020B0503020204020204" pitchFamily="34" charset="-122"/>
                <a:ea typeface="微软雅黑" panose="020B0503020204020204" pitchFamily="34" charset="-122"/>
              </a:rPr>
              <a:t>24</a:t>
            </a:r>
            <a:r>
              <a:rPr lang="zh-CN" altLang="en-US" dirty="0">
                <a:latin typeface="微软雅黑" panose="020B0503020204020204" pitchFamily="34" charset="-122"/>
                <a:ea typeface="微软雅黑" panose="020B0503020204020204" pitchFamily="34" charset="-122"/>
              </a:rPr>
              <a:t>万元。</a:t>
            </a:r>
            <a:endParaRPr lang="en-US" altLang="zh-CN" dirty="0">
              <a:latin typeface="微软雅黑" panose="020B0503020204020204" pitchFamily="34" charset="-122"/>
              <a:ea typeface="微软雅黑" panose="020B0503020204020204" pitchFamily="34" charset="-122"/>
            </a:endParaRPr>
          </a:p>
          <a:p>
            <a:pPr marL="0">
              <a:lnSpc>
                <a:spcPct val="140000"/>
              </a:lnSpc>
              <a:buNone/>
              <a:defRPr/>
            </a:pPr>
            <a:r>
              <a:rPr lang="zh-CN" altLang="en-US" dirty="0">
                <a:latin typeface="微软雅黑" panose="020B0503020204020204" pitchFamily="34" charset="-122"/>
                <a:ea typeface="微软雅黑" panose="020B0503020204020204" pitchFamily="34" charset="-122"/>
              </a:rPr>
              <a:t>当日记录该经济业务：</a:t>
            </a:r>
            <a:endParaRPr lang="en-US" altLang="zh-CN" dirty="0">
              <a:latin typeface="微软雅黑" panose="020B0503020204020204" pitchFamily="34" charset="-122"/>
              <a:ea typeface="微软雅黑" panose="020B0503020204020204" pitchFamily="34" charset="-122"/>
            </a:endParaRPr>
          </a:p>
          <a:p>
            <a:pPr marL="0">
              <a:lnSpc>
                <a:spcPct val="140000"/>
              </a:lnSpc>
              <a:buNone/>
              <a:defRPr/>
            </a:pPr>
            <a:r>
              <a:rPr lang="zh-CN" altLang="en-US" dirty="0">
                <a:solidFill>
                  <a:srgbClr val="FF0000"/>
                </a:solidFill>
                <a:latin typeface="微软雅黑" panose="020B0503020204020204" pitchFamily="34" charset="-122"/>
                <a:ea typeface="微软雅黑" panose="020B0503020204020204" pitchFamily="34" charset="-122"/>
              </a:rPr>
              <a:t>借：长期待摊费用      </a:t>
            </a:r>
            <a:r>
              <a:rPr lang="en-US" altLang="zh-CN" dirty="0">
                <a:solidFill>
                  <a:srgbClr val="FF0000"/>
                </a:solidFill>
                <a:latin typeface="微软雅黑" panose="020B0503020204020204" pitchFamily="34" charset="-122"/>
                <a:ea typeface="微软雅黑" panose="020B0503020204020204" pitchFamily="34" charset="-122"/>
              </a:rPr>
              <a:t>24</a:t>
            </a:r>
            <a:r>
              <a:rPr lang="zh-CN" altLang="en-US" dirty="0">
                <a:solidFill>
                  <a:srgbClr val="FF0000"/>
                </a:solidFill>
                <a:latin typeface="微软雅黑" panose="020B0503020204020204" pitchFamily="34" charset="-122"/>
                <a:ea typeface="微软雅黑" panose="020B0503020204020204" pitchFamily="34" charset="-122"/>
              </a:rPr>
              <a:t>万</a:t>
            </a:r>
            <a:endParaRPr lang="en-US" altLang="zh-CN" dirty="0">
              <a:solidFill>
                <a:srgbClr val="FF0000"/>
              </a:solidFill>
              <a:latin typeface="微软雅黑" panose="020B0503020204020204" pitchFamily="34" charset="-122"/>
              <a:ea typeface="微软雅黑" panose="020B0503020204020204" pitchFamily="34" charset="-122"/>
            </a:endParaRPr>
          </a:p>
          <a:p>
            <a:pPr marL="0">
              <a:lnSpc>
                <a:spcPct val="140000"/>
              </a:lnSpc>
              <a:buNone/>
              <a:defRPr/>
            </a:pP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贷：银行存款                </a:t>
            </a:r>
            <a:r>
              <a:rPr lang="en-US" altLang="zh-CN" dirty="0">
                <a:solidFill>
                  <a:srgbClr val="FF0000"/>
                </a:solidFill>
                <a:latin typeface="微软雅黑" panose="020B0503020204020204" pitchFamily="34" charset="-122"/>
                <a:ea typeface="微软雅黑" panose="020B0503020204020204" pitchFamily="34" charset="-122"/>
              </a:rPr>
              <a:t>24</a:t>
            </a:r>
            <a:r>
              <a:rPr lang="zh-CN" altLang="en-US" dirty="0">
                <a:solidFill>
                  <a:srgbClr val="FF0000"/>
                </a:solidFill>
                <a:latin typeface="微软雅黑" panose="020B0503020204020204" pitchFamily="34" charset="-122"/>
                <a:ea typeface="微软雅黑" panose="020B0503020204020204" pitchFamily="34" charset="-122"/>
              </a:rPr>
              <a:t>万</a:t>
            </a:r>
            <a:endParaRPr lang="en-US" altLang="zh-CN" dirty="0">
              <a:solidFill>
                <a:srgbClr val="FF0000"/>
              </a:solidFill>
              <a:latin typeface="微软雅黑" panose="020B0503020204020204" pitchFamily="34" charset="-122"/>
              <a:ea typeface="微软雅黑" panose="020B0503020204020204" pitchFamily="34" charset="-122"/>
            </a:endParaRPr>
          </a:p>
          <a:p>
            <a:pPr marL="0">
              <a:lnSpc>
                <a:spcPct val="140000"/>
              </a:lnSpc>
              <a:buNone/>
              <a:defRPr/>
            </a:pPr>
            <a:r>
              <a:rPr lang="en-US" altLang="zh-CN" dirty="0">
                <a:latin typeface="微软雅黑" panose="020B0503020204020204" pitchFamily="34" charset="-122"/>
                <a:ea typeface="微软雅黑" panose="020B0503020204020204" pitchFamily="34" charset="-122"/>
              </a:rPr>
              <a:t>2022</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31</a:t>
            </a:r>
            <a:r>
              <a:rPr lang="zh-CN" altLang="en-US" dirty="0">
                <a:latin typeface="微软雅黑" panose="020B0503020204020204" pitchFamily="34" charset="-122"/>
                <a:ea typeface="微软雅黑" panose="020B0503020204020204" pitchFamily="34" charset="-122"/>
              </a:rPr>
              <a:t>日，</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公司应确认</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月份负担费用：</a:t>
            </a:r>
            <a:endParaRPr lang="en-US" altLang="zh-CN" dirty="0">
              <a:latin typeface="微软雅黑" panose="020B0503020204020204" pitchFamily="34" charset="-122"/>
              <a:ea typeface="微软雅黑" panose="020B0503020204020204" pitchFamily="34" charset="-122"/>
            </a:endParaRPr>
          </a:p>
          <a:p>
            <a:pPr marL="0">
              <a:lnSpc>
                <a:spcPct val="140000"/>
              </a:lnSpc>
              <a:buNone/>
              <a:defRPr/>
            </a:pPr>
            <a:r>
              <a:rPr lang="zh-CN" altLang="en-US" dirty="0">
                <a:solidFill>
                  <a:srgbClr val="FF0000"/>
                </a:solidFill>
                <a:latin typeface="微软雅黑" panose="020B0503020204020204" pitchFamily="34" charset="-122"/>
                <a:ea typeface="微软雅黑" panose="020B0503020204020204" pitchFamily="34" charset="-122"/>
              </a:rPr>
              <a:t>借：管理费用             </a:t>
            </a:r>
            <a:r>
              <a:rPr lang="en-US" altLang="zh-CN" dirty="0">
                <a:solidFill>
                  <a:srgbClr val="FF0000"/>
                </a:solidFill>
                <a:latin typeface="微软雅黑" panose="020B0503020204020204" pitchFamily="34" charset="-122"/>
                <a:ea typeface="微软雅黑" panose="020B0503020204020204" pitchFamily="34" charset="-122"/>
              </a:rPr>
              <a:t>1</a:t>
            </a:r>
            <a:r>
              <a:rPr lang="zh-CN" altLang="en-US" dirty="0">
                <a:solidFill>
                  <a:srgbClr val="FF0000"/>
                </a:solidFill>
                <a:latin typeface="微软雅黑" panose="020B0503020204020204" pitchFamily="34" charset="-122"/>
                <a:ea typeface="微软雅黑" panose="020B0503020204020204" pitchFamily="34" charset="-122"/>
              </a:rPr>
              <a:t>万</a:t>
            </a:r>
            <a:endParaRPr lang="en-US" altLang="zh-CN" dirty="0">
              <a:solidFill>
                <a:srgbClr val="FF0000"/>
              </a:solidFill>
              <a:latin typeface="微软雅黑" panose="020B0503020204020204" pitchFamily="34" charset="-122"/>
              <a:ea typeface="微软雅黑" panose="020B0503020204020204" pitchFamily="34" charset="-122"/>
            </a:endParaRPr>
          </a:p>
          <a:p>
            <a:pPr marL="0">
              <a:lnSpc>
                <a:spcPct val="140000"/>
              </a:lnSpc>
              <a:buNone/>
              <a:defRPr/>
            </a:pP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贷：长期待摊费用         </a:t>
            </a:r>
            <a:r>
              <a:rPr lang="en-US" altLang="zh-CN" dirty="0">
                <a:solidFill>
                  <a:srgbClr val="FF0000"/>
                </a:solidFill>
                <a:latin typeface="微软雅黑" panose="020B0503020204020204" pitchFamily="34" charset="-122"/>
                <a:ea typeface="微软雅黑" panose="020B0503020204020204" pitchFamily="34" charset="-122"/>
              </a:rPr>
              <a:t>1</a:t>
            </a:r>
            <a:r>
              <a:rPr lang="zh-CN" altLang="en-US" dirty="0">
                <a:solidFill>
                  <a:srgbClr val="FF0000"/>
                </a:solidFill>
                <a:latin typeface="微软雅黑" panose="020B0503020204020204" pitchFamily="34" charset="-122"/>
                <a:ea typeface="微软雅黑" panose="020B0503020204020204" pitchFamily="34" charset="-122"/>
              </a:rPr>
              <a:t>万</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45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4547">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64547">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6454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45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345966F-4B70-9A03-F473-1DFB53BB587D}"/>
              </a:ext>
            </a:extLst>
          </p:cNvPr>
          <p:cNvSpPr>
            <a:spLocks noGrp="1" noChangeArrowheads="1"/>
          </p:cNvSpPr>
          <p:nvPr>
            <p:ph type="title"/>
          </p:nvPr>
        </p:nvSpPr>
        <p:spPr>
          <a:xfrm>
            <a:off x="2719389" y="1052513"/>
            <a:ext cx="6588125" cy="1281112"/>
          </a:xfrm>
        </p:spPr>
        <p:txBody>
          <a:bodyPr/>
          <a:lstStyle/>
          <a:p>
            <a:pPr eaLnBrk="1" hangingPunct="1"/>
            <a:r>
              <a:rPr lang="en-US" altLang="zh-CN" sz="2800">
                <a:latin typeface="微软雅黑" panose="020B0503020204020204" pitchFamily="34" charset="-122"/>
                <a:ea typeface="微软雅黑" panose="020B0503020204020204" pitchFamily="34" charset="-122"/>
              </a:rPr>
              <a:t>2</a:t>
            </a:r>
            <a:r>
              <a:rPr lang="zh-CN" altLang="en-US" sz="2800">
                <a:latin typeface="微软雅黑" panose="020B0503020204020204" pitchFamily="34" charset="-122"/>
                <a:ea typeface="微软雅黑" panose="020B0503020204020204" pitchFamily="34" charset="-122"/>
              </a:rPr>
              <a:t>．费用的调整</a:t>
            </a:r>
          </a:p>
        </p:txBody>
      </p:sp>
      <p:sp>
        <p:nvSpPr>
          <p:cNvPr id="367619" name="Rectangle 3">
            <a:extLst>
              <a:ext uri="{FF2B5EF4-FFF2-40B4-BE49-F238E27FC236}">
                <a16:creationId xmlns:a16="http://schemas.microsoft.com/office/drawing/2014/main" id="{D90F060D-1FA4-61F1-3262-92A9ACDF7DB4}"/>
              </a:ext>
            </a:extLst>
          </p:cNvPr>
          <p:cNvSpPr>
            <a:spLocks noGrp="1" noChangeArrowheads="1"/>
          </p:cNvSpPr>
          <p:nvPr>
            <p:ph idx="1"/>
          </p:nvPr>
        </p:nvSpPr>
        <p:spPr>
          <a:xfrm>
            <a:off x="2743200" y="1847850"/>
            <a:ext cx="7162800" cy="4114800"/>
          </a:xfrm>
        </p:spPr>
        <p:txBody>
          <a:bodyPr rtlCol="0">
            <a:normAutofit/>
          </a:bodyPr>
          <a:lstStyle/>
          <a:p>
            <a:pPr>
              <a:lnSpc>
                <a:spcPct val="140000"/>
              </a:lnSpc>
              <a:buFont typeface="Wingdings 3" charset="2"/>
              <a:buChar char=""/>
              <a:defRPr/>
            </a:pPr>
            <a:r>
              <a:rPr lang="zh-CN" altLang="en-US" sz="2400" dirty="0">
                <a:latin typeface="微软雅黑" panose="020B0503020204020204" pitchFamily="34" charset="-122"/>
                <a:ea typeface="微软雅黑" panose="020B0503020204020204" pitchFamily="34" charset="-122"/>
              </a:rPr>
              <a:t>应计费用的调整               </a:t>
            </a:r>
            <a:endParaRPr lang="en-US" altLang="zh-CN" sz="2400" dirty="0">
              <a:latin typeface="微软雅黑" panose="020B0503020204020204" pitchFamily="34" charset="-122"/>
              <a:ea typeface="微软雅黑" panose="020B0503020204020204" pitchFamily="34" charset="-122"/>
            </a:endParaRPr>
          </a:p>
          <a:p>
            <a:pPr marL="0" indent="0">
              <a:lnSpc>
                <a:spcPct val="140000"/>
              </a:lnSpc>
              <a:buNone/>
              <a:defRPr/>
            </a:pPr>
            <a:r>
              <a:rPr lang="zh-CN" altLang="en-US" sz="2400" dirty="0">
                <a:latin typeface="微软雅黑" panose="020B0503020204020204" pitchFamily="34" charset="-122"/>
                <a:ea typeface="微软雅黑" panose="020B0503020204020204" pitchFamily="34" charset="-122"/>
              </a:rPr>
              <a:t>应计费用是指本期已耗用或本期已受益，应归属于本期但在以后各期支付的费用。</a:t>
            </a:r>
            <a:endParaRPr lang="en-US" altLang="zh-CN" sz="2400" dirty="0">
              <a:latin typeface="微软雅黑" panose="020B0503020204020204" pitchFamily="34" charset="-122"/>
              <a:ea typeface="微软雅黑" panose="020B0503020204020204" pitchFamily="34" charset="-122"/>
            </a:endParaRPr>
          </a:p>
          <a:p>
            <a:pPr marL="0" indent="0">
              <a:lnSpc>
                <a:spcPct val="140000"/>
              </a:lnSpc>
              <a:buNone/>
              <a:defRPr/>
            </a:pPr>
            <a:r>
              <a:rPr lang="zh-CN" altLang="en-US" sz="2400" dirty="0">
                <a:latin typeface="微软雅黑" panose="020B0503020204020204" pitchFamily="34" charset="-122"/>
                <a:ea typeface="微软雅黑" panose="020B0503020204020204" pitchFamily="34" charset="-122"/>
              </a:rPr>
              <a:t>经济业务发生时增加一项费用（借方），贷记一项负债。</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10D0C6A7-2132-508F-FC3B-8FE260E5B5E6}"/>
              </a:ext>
            </a:extLst>
          </p:cNvPr>
          <p:cNvSpPr>
            <a:spLocks noGrp="1" noChangeArrowheads="1"/>
          </p:cNvSpPr>
          <p:nvPr>
            <p:ph idx="1"/>
          </p:nvPr>
        </p:nvSpPr>
        <p:spPr>
          <a:xfrm>
            <a:off x="2279650" y="620713"/>
            <a:ext cx="7920038" cy="4800600"/>
          </a:xfrm>
        </p:spPr>
        <p:txBody>
          <a:bodyPr/>
          <a:lstStyle/>
          <a:p>
            <a:pPr marL="0">
              <a:buNone/>
            </a:pPr>
            <a:r>
              <a:rPr lang="zh-CN" altLang="en-US" dirty="0">
                <a:solidFill>
                  <a:srgbClr val="00B0F0"/>
                </a:solidFill>
                <a:latin typeface="微软雅黑" panose="020B0503020204020204" pitchFamily="34" charset="-122"/>
                <a:ea typeface="微软雅黑" panose="020B0503020204020204" pitchFamily="34" charset="-122"/>
              </a:rPr>
              <a:t>例</a:t>
            </a:r>
            <a:r>
              <a:rPr lang="en-US" altLang="zh-CN" dirty="0">
                <a:solidFill>
                  <a:srgbClr val="00B0F0"/>
                </a:solidFill>
                <a:latin typeface="微软雅黑" panose="020B0503020204020204" pitchFamily="34" charset="-122"/>
                <a:ea typeface="微软雅黑" panose="020B0503020204020204" pitchFamily="34" charset="-122"/>
              </a:rPr>
              <a:t>5</a:t>
            </a:r>
            <a:r>
              <a:rPr lang="zh-CN" altLang="en-US" dirty="0">
                <a:solidFill>
                  <a:srgbClr val="00B0F0"/>
                </a:solidFill>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2022</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日，</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电力公司与甲银行达到协议获得</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个月短期借款</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万元，月利息</a:t>
            </a:r>
            <a:r>
              <a:rPr lang="en-US" altLang="zh-CN" dirty="0">
                <a:latin typeface="微软雅黑" panose="020B0503020204020204" pitchFamily="34" charset="-122"/>
                <a:ea typeface="微软雅黑" panose="020B0503020204020204" pitchFamily="34" charset="-122"/>
              </a:rPr>
              <a:t>1000</a:t>
            </a:r>
            <a:r>
              <a:rPr lang="zh-CN" altLang="en-US" dirty="0">
                <a:latin typeface="微软雅黑" panose="020B0503020204020204" pitchFamily="34" charset="-122"/>
                <a:ea typeface="微软雅黑" panose="020B0503020204020204" pitchFamily="34" charset="-122"/>
              </a:rPr>
              <a:t>元，约定于到期日一并支付本金和利息。</a:t>
            </a:r>
            <a:endParaRPr lang="en-US" altLang="zh-CN" dirty="0">
              <a:latin typeface="微软雅黑" panose="020B0503020204020204" pitchFamily="34" charset="-122"/>
              <a:ea typeface="微软雅黑" panose="020B0503020204020204" pitchFamily="34" charset="-122"/>
            </a:endParaRPr>
          </a:p>
          <a:p>
            <a:pPr marL="0">
              <a:buNone/>
            </a:pPr>
            <a:r>
              <a:rPr lang="zh-CN" altLang="en-US" dirty="0">
                <a:latin typeface="微软雅黑" panose="020B0503020204020204" pitchFamily="34" charset="-122"/>
                <a:ea typeface="微软雅黑" panose="020B0503020204020204" pitchFamily="34" charset="-122"/>
              </a:rPr>
              <a:t>当日记录该经济业务：</a:t>
            </a:r>
            <a:endParaRPr lang="en-US" altLang="zh-CN" dirty="0">
              <a:latin typeface="微软雅黑" panose="020B0503020204020204" pitchFamily="34" charset="-122"/>
              <a:ea typeface="微软雅黑" panose="020B0503020204020204" pitchFamily="34" charset="-122"/>
            </a:endParaRPr>
          </a:p>
          <a:p>
            <a:pPr marL="0">
              <a:buNone/>
            </a:pPr>
            <a:r>
              <a:rPr lang="zh-CN" altLang="en-US" dirty="0">
                <a:solidFill>
                  <a:srgbClr val="FF0000"/>
                </a:solidFill>
                <a:latin typeface="微软雅黑" panose="020B0503020204020204" pitchFamily="34" charset="-122"/>
                <a:ea typeface="微软雅黑" panose="020B0503020204020204" pitchFamily="34" charset="-122"/>
              </a:rPr>
              <a:t>借：银行存款         </a:t>
            </a:r>
            <a:r>
              <a:rPr lang="en-US" altLang="zh-CN" dirty="0">
                <a:solidFill>
                  <a:srgbClr val="FF0000"/>
                </a:solidFill>
                <a:latin typeface="微软雅黑" panose="020B0503020204020204" pitchFamily="34" charset="-122"/>
                <a:ea typeface="微软雅黑" panose="020B0503020204020204" pitchFamily="34" charset="-122"/>
              </a:rPr>
              <a:t>10</a:t>
            </a:r>
            <a:r>
              <a:rPr lang="zh-CN" altLang="en-US" dirty="0">
                <a:solidFill>
                  <a:srgbClr val="FF0000"/>
                </a:solidFill>
                <a:latin typeface="微软雅黑" panose="020B0503020204020204" pitchFamily="34" charset="-122"/>
                <a:ea typeface="微软雅黑" panose="020B0503020204020204" pitchFamily="34" charset="-122"/>
              </a:rPr>
              <a:t>万</a:t>
            </a:r>
            <a:endParaRPr lang="en-US" altLang="zh-CN" dirty="0">
              <a:solidFill>
                <a:srgbClr val="FF0000"/>
              </a:solidFill>
              <a:latin typeface="微软雅黑" panose="020B0503020204020204" pitchFamily="34" charset="-122"/>
              <a:ea typeface="微软雅黑" panose="020B0503020204020204" pitchFamily="34" charset="-122"/>
            </a:endParaRPr>
          </a:p>
          <a:p>
            <a:pPr marL="0">
              <a:buNone/>
            </a:pP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贷：短期借款           </a:t>
            </a:r>
            <a:r>
              <a:rPr lang="en-US" altLang="zh-CN" dirty="0">
                <a:solidFill>
                  <a:srgbClr val="FF0000"/>
                </a:solidFill>
                <a:latin typeface="微软雅黑" panose="020B0503020204020204" pitchFamily="34" charset="-122"/>
                <a:ea typeface="微软雅黑" panose="020B0503020204020204" pitchFamily="34" charset="-122"/>
              </a:rPr>
              <a:t>10</a:t>
            </a:r>
            <a:r>
              <a:rPr lang="zh-CN" altLang="en-US" dirty="0">
                <a:solidFill>
                  <a:srgbClr val="FF0000"/>
                </a:solidFill>
                <a:latin typeface="微软雅黑" panose="020B0503020204020204" pitchFamily="34" charset="-122"/>
                <a:ea typeface="微软雅黑" panose="020B0503020204020204" pitchFamily="34" charset="-122"/>
              </a:rPr>
              <a:t>万</a:t>
            </a:r>
            <a:endParaRPr lang="en-US" altLang="zh-CN" dirty="0">
              <a:solidFill>
                <a:srgbClr val="FF0000"/>
              </a:solidFill>
              <a:latin typeface="微软雅黑" panose="020B0503020204020204" pitchFamily="34" charset="-122"/>
              <a:ea typeface="微软雅黑" panose="020B0503020204020204" pitchFamily="34" charset="-122"/>
            </a:endParaRPr>
          </a:p>
          <a:p>
            <a:pPr marL="0">
              <a:buNone/>
            </a:pPr>
            <a:r>
              <a:rPr lang="en-US" altLang="zh-CN" dirty="0">
                <a:latin typeface="微软雅黑" panose="020B0503020204020204" pitchFamily="34" charset="-122"/>
                <a:ea typeface="微软雅黑" panose="020B0503020204020204" pitchFamily="34" charset="-122"/>
              </a:rPr>
              <a:t>2022</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31</a:t>
            </a:r>
            <a:r>
              <a:rPr lang="zh-CN" altLang="en-US" dirty="0">
                <a:latin typeface="微软雅黑" panose="020B0503020204020204" pitchFamily="34" charset="-122"/>
                <a:ea typeface="微软雅黑" panose="020B0503020204020204" pitchFamily="34" charset="-122"/>
              </a:rPr>
              <a:t>日，</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公司应确认</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月份费用：</a:t>
            </a:r>
            <a:endParaRPr lang="en-US" altLang="zh-CN" dirty="0">
              <a:latin typeface="微软雅黑" panose="020B0503020204020204" pitchFamily="34" charset="-122"/>
              <a:ea typeface="微软雅黑" panose="020B0503020204020204" pitchFamily="34" charset="-122"/>
            </a:endParaRPr>
          </a:p>
          <a:p>
            <a:pPr marL="0">
              <a:buNone/>
            </a:pPr>
            <a:r>
              <a:rPr lang="zh-CN" altLang="en-US" dirty="0">
                <a:solidFill>
                  <a:srgbClr val="FF0000"/>
                </a:solidFill>
                <a:latin typeface="微软雅黑" panose="020B0503020204020204" pitchFamily="34" charset="-122"/>
                <a:ea typeface="微软雅黑" panose="020B0503020204020204" pitchFamily="34" charset="-122"/>
              </a:rPr>
              <a:t>借：财务费用         </a:t>
            </a:r>
            <a:r>
              <a:rPr lang="en-US" altLang="zh-CN" dirty="0">
                <a:solidFill>
                  <a:srgbClr val="FF0000"/>
                </a:solidFill>
                <a:latin typeface="微软雅黑" panose="020B0503020204020204" pitchFamily="34" charset="-122"/>
                <a:ea typeface="微软雅黑" panose="020B0503020204020204" pitchFamily="34" charset="-122"/>
              </a:rPr>
              <a:t>1000</a:t>
            </a:r>
          </a:p>
          <a:p>
            <a:pPr marL="0">
              <a:buNone/>
            </a:pP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贷：应付利息     </a:t>
            </a:r>
            <a:r>
              <a:rPr lang="en-US" altLang="zh-CN" dirty="0">
                <a:solidFill>
                  <a:srgbClr val="FF0000"/>
                </a:solidFill>
                <a:latin typeface="微软雅黑" panose="020B0503020204020204" pitchFamily="34" charset="-122"/>
                <a:ea typeface="微软雅黑" panose="020B0503020204020204" pitchFamily="34" charset="-122"/>
              </a:rPr>
              <a:t>     1000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a:extLst>
              <a:ext uri="{FF2B5EF4-FFF2-40B4-BE49-F238E27FC236}">
                <a16:creationId xmlns:a16="http://schemas.microsoft.com/office/drawing/2014/main" id="{2BA1D73E-47EB-E8CA-9D16-D43C0D7A84AD}"/>
              </a:ext>
            </a:extLst>
          </p:cNvPr>
          <p:cNvSpPr txBox="1">
            <a:spLocks noChangeArrowheads="1"/>
          </p:cNvSpPr>
          <p:nvPr/>
        </p:nvSpPr>
        <p:spPr bwMode="auto">
          <a:xfrm>
            <a:off x="2927350" y="955676"/>
            <a:ext cx="6408738"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3600">
                <a:solidFill>
                  <a:schemeClr val="tx1"/>
                </a:solidFill>
              </a:rPr>
              <a:t>会计账簿的种类</a:t>
            </a:r>
          </a:p>
          <a:p>
            <a:pPr eaLnBrk="1" hangingPunct="1">
              <a:spcBef>
                <a:spcPct val="0"/>
              </a:spcBef>
              <a:buClrTx/>
              <a:buFontTx/>
              <a:buNone/>
            </a:pPr>
            <a:endParaRPr lang="zh-CN" altLang="en-US" sz="3600">
              <a:solidFill>
                <a:schemeClr val="tx1"/>
              </a:solidFill>
            </a:endParaRPr>
          </a:p>
          <a:p>
            <a:pPr eaLnBrk="1" hangingPunct="1">
              <a:lnSpc>
                <a:spcPct val="90000"/>
              </a:lnSpc>
              <a:spcBef>
                <a:spcPct val="0"/>
              </a:spcBef>
              <a:buClrTx/>
              <a:buFontTx/>
              <a:buChar char="•"/>
            </a:pPr>
            <a:r>
              <a:rPr lang="zh-CN" altLang="en-US" sz="2800">
                <a:solidFill>
                  <a:schemeClr val="tx1"/>
                </a:solidFill>
              </a:rPr>
              <a:t>  按账簿的用途分类</a:t>
            </a:r>
          </a:p>
          <a:p>
            <a:pPr eaLnBrk="1" hangingPunct="1">
              <a:lnSpc>
                <a:spcPct val="150000"/>
              </a:lnSpc>
              <a:spcBef>
                <a:spcPct val="0"/>
              </a:spcBef>
              <a:buClrTx/>
              <a:buFontTx/>
              <a:buNone/>
            </a:pPr>
            <a:r>
              <a:rPr lang="zh-CN" altLang="en-US" sz="2800">
                <a:solidFill>
                  <a:schemeClr val="tx1"/>
                </a:solidFill>
              </a:rPr>
              <a:t>        序时账簿</a:t>
            </a:r>
          </a:p>
          <a:p>
            <a:pPr eaLnBrk="1" hangingPunct="1">
              <a:lnSpc>
                <a:spcPct val="150000"/>
              </a:lnSpc>
              <a:spcBef>
                <a:spcPct val="0"/>
              </a:spcBef>
              <a:buClrTx/>
              <a:buFontTx/>
              <a:buNone/>
            </a:pPr>
            <a:r>
              <a:rPr lang="zh-CN" altLang="en-US" sz="2800">
                <a:solidFill>
                  <a:schemeClr val="tx1"/>
                </a:solidFill>
              </a:rPr>
              <a:t>        分类账簿</a:t>
            </a:r>
          </a:p>
          <a:p>
            <a:pPr eaLnBrk="1" hangingPunct="1">
              <a:lnSpc>
                <a:spcPct val="150000"/>
              </a:lnSpc>
              <a:spcBef>
                <a:spcPct val="0"/>
              </a:spcBef>
              <a:buClrTx/>
              <a:buFontTx/>
              <a:buNone/>
            </a:pPr>
            <a:r>
              <a:rPr lang="zh-CN" altLang="en-US" sz="2800">
                <a:solidFill>
                  <a:schemeClr val="tx1"/>
                </a:solidFill>
              </a:rPr>
              <a:t>        备查账簿</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50F62AB9-441E-A056-2E16-E6431AF6AF3D}"/>
              </a:ext>
            </a:extLst>
          </p:cNvPr>
          <p:cNvSpPr>
            <a:spLocks noGrp="1" noChangeArrowheads="1"/>
          </p:cNvSpPr>
          <p:nvPr>
            <p:ph idx="1"/>
          </p:nvPr>
        </p:nvSpPr>
        <p:spPr>
          <a:xfrm>
            <a:off x="2063751" y="549276"/>
            <a:ext cx="8208963" cy="5616575"/>
          </a:xfrm>
        </p:spPr>
        <p:txBody>
          <a:bodyPr/>
          <a:lstStyle/>
          <a:p>
            <a:pPr marL="0">
              <a:buNone/>
            </a:pPr>
            <a:r>
              <a:rPr lang="zh-CN" altLang="en-US" sz="2400" dirty="0">
                <a:solidFill>
                  <a:srgbClr val="00B0F0"/>
                </a:solidFill>
                <a:latin typeface="微软雅黑" panose="020B0503020204020204" pitchFamily="34" charset="-122"/>
                <a:ea typeface="微软雅黑" panose="020B0503020204020204" pitchFamily="34" charset="-122"/>
              </a:rPr>
              <a:t>练习：</a:t>
            </a:r>
            <a:endParaRPr lang="en-US" altLang="zh-CN" sz="2400" dirty="0">
              <a:solidFill>
                <a:srgbClr val="00B0F0"/>
              </a:solidFill>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2022</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租赁公司发生如下经济业务：</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1.10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日收到甲公司支付未来一年的设备租赁费</a:t>
            </a:r>
            <a:r>
              <a:rPr lang="en-US" altLang="zh-CN" sz="2400" dirty="0">
                <a:latin typeface="微软雅黑" panose="020B0503020204020204" pitchFamily="34" charset="-122"/>
                <a:ea typeface="微软雅黑" panose="020B0503020204020204" pitchFamily="34" charset="-122"/>
              </a:rPr>
              <a:t>12</a:t>
            </a:r>
            <a:r>
              <a:rPr lang="zh-CN" altLang="en-US" sz="2400" dirty="0">
                <a:latin typeface="微软雅黑" panose="020B0503020204020204" pitchFamily="34" charset="-122"/>
                <a:ea typeface="微软雅黑" panose="020B0503020204020204" pitchFamily="34" charset="-122"/>
              </a:rPr>
              <a:t>万元；</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2.10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日从乙公司租入办公大楼，支付半年租金</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万元；</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3.10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9</a:t>
            </a:r>
            <a:r>
              <a:rPr lang="zh-CN" altLang="en-US" sz="2400" dirty="0">
                <a:latin typeface="微软雅黑" panose="020B0503020204020204" pitchFamily="34" charset="-122"/>
                <a:ea typeface="微软雅黑" panose="020B0503020204020204" pitchFamily="34" charset="-122"/>
              </a:rPr>
              <a:t>日向丙公司出租大型挖掘设备，约定租赁费用每月</a:t>
            </a:r>
            <a:r>
              <a:rPr lang="en-US" altLang="zh-CN" sz="2400" dirty="0">
                <a:latin typeface="微软雅黑" panose="020B0503020204020204" pitchFamily="34" charset="-122"/>
                <a:ea typeface="微软雅黑" panose="020B0503020204020204" pitchFamily="34" charset="-122"/>
              </a:rPr>
              <a:t>0.5</a:t>
            </a:r>
            <a:r>
              <a:rPr lang="zh-CN" altLang="en-US" sz="2400" dirty="0">
                <a:latin typeface="微软雅黑" panose="020B0503020204020204" pitchFamily="34" charset="-122"/>
                <a:ea typeface="微软雅黑" panose="020B0503020204020204" pitchFamily="34" charset="-122"/>
              </a:rPr>
              <a:t>万元，与每季度末支付；</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4.10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日与丁银行达到协议获得</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个月短期借款</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万元，月利息</a:t>
            </a:r>
            <a:r>
              <a:rPr lang="en-US" altLang="zh-CN" sz="2400" dirty="0">
                <a:latin typeface="微软雅黑" panose="020B0503020204020204" pitchFamily="34" charset="-122"/>
                <a:ea typeface="微软雅黑" panose="020B0503020204020204" pitchFamily="34" charset="-122"/>
              </a:rPr>
              <a:t>0.2</a:t>
            </a:r>
            <a:r>
              <a:rPr lang="zh-CN" altLang="en-US" sz="2400" dirty="0">
                <a:latin typeface="微软雅黑" panose="020B0503020204020204" pitchFamily="34" charset="-122"/>
                <a:ea typeface="微软雅黑" panose="020B0503020204020204" pitchFamily="34" charset="-122"/>
              </a:rPr>
              <a:t>万元，约定于到期日一并支付本金和利息；</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5.10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日与新入职管理人员达成协议约定月薪</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万元，工资于下月</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号发放。</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要求：判断上述</a:t>
            </a:r>
            <a:r>
              <a:rPr lang="en-US" altLang="zh-CN" sz="2400" dirty="0">
                <a:solidFill>
                  <a:srgbClr val="FF0000"/>
                </a:solidFill>
                <a:latin typeface="微软雅黑" panose="020B0503020204020204" pitchFamily="34" charset="-122"/>
                <a:ea typeface="微软雅黑" panose="020B0503020204020204" pitchFamily="34" charset="-122"/>
              </a:rPr>
              <a:t>5</a:t>
            </a:r>
            <a:r>
              <a:rPr lang="zh-CN" altLang="en-US" sz="2400" dirty="0">
                <a:solidFill>
                  <a:srgbClr val="FF0000"/>
                </a:solidFill>
                <a:latin typeface="微软雅黑" panose="020B0503020204020204" pitchFamily="34" charset="-122"/>
                <a:ea typeface="微软雅黑" panose="020B0503020204020204" pitchFamily="34" charset="-122"/>
              </a:rPr>
              <a:t>种经济业务属于哪类期末账项调整？</a:t>
            </a:r>
            <a:r>
              <a:rPr lang="en-US" altLang="zh-CN" sz="2400" dirty="0">
                <a:solidFill>
                  <a:srgbClr val="FF0000"/>
                </a:solidFill>
                <a:latin typeface="微软雅黑" panose="020B0503020204020204" pitchFamily="34" charset="-122"/>
                <a:ea typeface="微软雅黑" panose="020B0503020204020204" pitchFamily="34" charset="-122"/>
              </a:rPr>
              <a:t> A</a:t>
            </a:r>
            <a:r>
              <a:rPr lang="zh-CN" altLang="en-US" sz="2400" dirty="0">
                <a:solidFill>
                  <a:srgbClr val="FF0000"/>
                </a:solidFill>
                <a:latin typeface="微软雅黑" panose="020B0503020204020204" pitchFamily="34" charset="-122"/>
                <a:ea typeface="微软雅黑" panose="020B0503020204020204" pitchFamily="34" charset="-122"/>
              </a:rPr>
              <a:t>租赁公司</a:t>
            </a:r>
            <a:r>
              <a:rPr lang="en-US" altLang="zh-CN" sz="2400" dirty="0">
                <a:solidFill>
                  <a:srgbClr val="FF0000"/>
                </a:solidFill>
                <a:latin typeface="微软雅黑" panose="020B0503020204020204" pitchFamily="34" charset="-122"/>
                <a:ea typeface="微软雅黑" panose="020B0503020204020204" pitchFamily="34" charset="-122"/>
              </a:rPr>
              <a:t>10</a:t>
            </a:r>
            <a:r>
              <a:rPr lang="zh-CN" altLang="en-US" sz="2400" dirty="0">
                <a:solidFill>
                  <a:srgbClr val="FF0000"/>
                </a:solidFill>
                <a:latin typeface="微软雅黑" panose="020B0503020204020204" pitchFamily="34" charset="-122"/>
                <a:ea typeface="微软雅黑" panose="020B0503020204020204" pitchFamily="34" charset="-122"/>
              </a:rPr>
              <a:t>月份应如何做会计分录？</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4547" name="Rectangle 3">
            <a:extLst>
              <a:ext uri="{FF2B5EF4-FFF2-40B4-BE49-F238E27FC236}">
                <a16:creationId xmlns:a16="http://schemas.microsoft.com/office/drawing/2014/main" id="{6BBC2FF4-A397-B4F1-8021-3D4EE19B8F11}"/>
              </a:ext>
            </a:extLst>
          </p:cNvPr>
          <p:cNvSpPr>
            <a:spLocks noGrp="1" noChangeArrowheads="1"/>
          </p:cNvSpPr>
          <p:nvPr>
            <p:ph idx="1"/>
          </p:nvPr>
        </p:nvSpPr>
        <p:spPr>
          <a:xfrm>
            <a:off x="2063751" y="549276"/>
            <a:ext cx="8208963" cy="5616575"/>
          </a:xfrm>
        </p:spPr>
        <p:txBody>
          <a:bodyPr/>
          <a:lstStyle/>
          <a:p>
            <a:pPr marL="0">
              <a:buNone/>
            </a:pPr>
            <a:r>
              <a:rPr lang="en-US" altLang="zh-CN" sz="2400">
                <a:latin typeface="微软雅黑" panose="020B0503020204020204" pitchFamily="34" charset="-122"/>
                <a:ea typeface="微软雅黑" panose="020B0503020204020204" pitchFamily="34" charset="-122"/>
              </a:rPr>
              <a:t>1.10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日收到甲公司支付未来一年的设备租赁费</a:t>
            </a:r>
            <a:r>
              <a:rPr lang="en-US" altLang="zh-CN" sz="2400">
                <a:latin typeface="微软雅黑" panose="020B0503020204020204" pitchFamily="34" charset="-122"/>
                <a:ea typeface="微软雅黑" panose="020B0503020204020204" pitchFamily="34" charset="-122"/>
              </a:rPr>
              <a:t>12</a:t>
            </a:r>
            <a:r>
              <a:rPr lang="zh-CN" altLang="en-US" sz="2400">
                <a:latin typeface="微软雅黑" panose="020B0503020204020204" pitchFamily="34" charset="-122"/>
                <a:ea typeface="微软雅黑" panose="020B0503020204020204" pitchFamily="34" charset="-122"/>
              </a:rPr>
              <a:t>万元</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预收收入调整</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en-US" altLang="zh-CN" sz="2400">
                <a:latin typeface="微软雅黑" panose="020B0503020204020204" pitchFamily="34" charset="-122"/>
                <a:ea typeface="微软雅黑" panose="020B0503020204020204" pitchFamily="34" charset="-122"/>
              </a:rPr>
              <a:t>2.10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5</a:t>
            </a:r>
            <a:r>
              <a:rPr lang="zh-CN" altLang="en-US" sz="2400">
                <a:latin typeface="微软雅黑" panose="020B0503020204020204" pitchFamily="34" charset="-122"/>
                <a:ea typeface="微软雅黑" panose="020B0503020204020204" pitchFamily="34" charset="-122"/>
              </a:rPr>
              <a:t>日从乙公司租入办公大楼，支付半年租金</a:t>
            </a:r>
            <a:r>
              <a:rPr lang="en-US" altLang="zh-CN" sz="2400">
                <a:latin typeface="微软雅黑" panose="020B0503020204020204" pitchFamily="34" charset="-122"/>
                <a:ea typeface="微软雅黑" panose="020B0503020204020204" pitchFamily="34" charset="-122"/>
              </a:rPr>
              <a:t>6</a:t>
            </a:r>
            <a:r>
              <a:rPr lang="zh-CN" altLang="en-US" sz="2400">
                <a:latin typeface="微软雅黑" panose="020B0503020204020204" pitchFamily="34" charset="-122"/>
                <a:ea typeface="微软雅黑" panose="020B0503020204020204" pitchFamily="34" charset="-122"/>
              </a:rPr>
              <a:t>万元</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预付费用调整</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en-US" altLang="zh-CN" sz="2400">
                <a:latin typeface="微软雅黑" panose="020B0503020204020204" pitchFamily="34" charset="-122"/>
                <a:ea typeface="微软雅黑" panose="020B0503020204020204" pitchFamily="34" charset="-122"/>
              </a:rPr>
              <a:t>3.10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9</a:t>
            </a:r>
            <a:r>
              <a:rPr lang="zh-CN" altLang="en-US" sz="2400">
                <a:latin typeface="微软雅黑" panose="020B0503020204020204" pitchFamily="34" charset="-122"/>
                <a:ea typeface="微软雅黑" panose="020B0503020204020204" pitchFamily="34" charset="-122"/>
              </a:rPr>
              <a:t>日向丙公司出租大型挖掘设备，约定租赁费用每月</a:t>
            </a:r>
            <a:r>
              <a:rPr lang="en-US" altLang="zh-CN" sz="2400">
                <a:latin typeface="微软雅黑" panose="020B0503020204020204" pitchFamily="34" charset="-122"/>
                <a:ea typeface="微软雅黑" panose="020B0503020204020204" pitchFamily="34" charset="-122"/>
              </a:rPr>
              <a:t>0.5</a:t>
            </a:r>
            <a:r>
              <a:rPr lang="zh-CN" altLang="en-US" sz="2400">
                <a:latin typeface="微软雅黑" panose="020B0503020204020204" pitchFamily="34" charset="-122"/>
                <a:ea typeface="微软雅黑" panose="020B0503020204020204" pitchFamily="34" charset="-122"/>
              </a:rPr>
              <a:t>万元，与每季度末支付</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应计收入调整</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en-US" altLang="zh-CN" sz="2400">
                <a:latin typeface="微软雅黑" panose="020B0503020204020204" pitchFamily="34" charset="-122"/>
                <a:ea typeface="微软雅黑" panose="020B0503020204020204" pitchFamily="34" charset="-122"/>
              </a:rPr>
              <a:t>4.10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15</a:t>
            </a:r>
            <a:r>
              <a:rPr lang="zh-CN" altLang="en-US" sz="2400">
                <a:latin typeface="微软雅黑" panose="020B0503020204020204" pitchFamily="34" charset="-122"/>
                <a:ea typeface="微软雅黑" panose="020B0503020204020204" pitchFamily="34" charset="-122"/>
              </a:rPr>
              <a:t>日与丁银行达到协议获得</a:t>
            </a:r>
            <a:r>
              <a:rPr lang="en-US" altLang="zh-CN" sz="2400">
                <a:latin typeface="微软雅黑" panose="020B0503020204020204" pitchFamily="34" charset="-122"/>
                <a:ea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rPr>
              <a:t>个月短期借款</a:t>
            </a: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万元，月利息</a:t>
            </a:r>
            <a:r>
              <a:rPr lang="en-US" altLang="zh-CN" sz="2400">
                <a:latin typeface="微软雅黑" panose="020B0503020204020204" pitchFamily="34" charset="-122"/>
                <a:ea typeface="微软雅黑" panose="020B0503020204020204" pitchFamily="34" charset="-122"/>
              </a:rPr>
              <a:t>0.2</a:t>
            </a:r>
            <a:r>
              <a:rPr lang="zh-CN" altLang="en-US" sz="2400">
                <a:latin typeface="微软雅黑" panose="020B0503020204020204" pitchFamily="34" charset="-122"/>
                <a:ea typeface="微软雅黑" panose="020B0503020204020204" pitchFamily="34" charset="-122"/>
              </a:rPr>
              <a:t>万元，约定于到期日一并支付本金和利息</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应计费用调整</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en-US" altLang="zh-CN" sz="2400">
                <a:latin typeface="微软雅黑" panose="020B0503020204020204" pitchFamily="34" charset="-122"/>
                <a:ea typeface="微软雅黑" panose="020B0503020204020204" pitchFamily="34" charset="-122"/>
              </a:rPr>
              <a:t>5.10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20</a:t>
            </a:r>
            <a:r>
              <a:rPr lang="zh-CN" altLang="en-US" sz="2400">
                <a:latin typeface="微软雅黑" panose="020B0503020204020204" pitchFamily="34" charset="-122"/>
                <a:ea typeface="微软雅黑" panose="020B0503020204020204" pitchFamily="34" charset="-122"/>
              </a:rPr>
              <a:t>日与新入职管理人员达成协议约定月薪</a:t>
            </a:r>
            <a:r>
              <a:rPr lang="en-US" altLang="zh-CN" sz="2400">
                <a:latin typeface="微软雅黑" panose="020B0503020204020204" pitchFamily="34" charset="-122"/>
                <a:ea typeface="微软雅黑" panose="020B0503020204020204" pitchFamily="34" charset="-122"/>
              </a:rPr>
              <a:t>1.5</a:t>
            </a:r>
            <a:r>
              <a:rPr lang="zh-CN" altLang="en-US" sz="2400">
                <a:latin typeface="微软雅黑" panose="020B0503020204020204" pitchFamily="34" charset="-122"/>
                <a:ea typeface="微软雅黑" panose="020B0503020204020204" pitchFamily="34" charset="-122"/>
              </a:rPr>
              <a:t>万元，工资于下月</a:t>
            </a: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号发放</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应计费用调整</a:t>
            </a:r>
            <a:endParaRPr lang="en-US" altLang="zh-CN" sz="24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45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45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45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454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454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6454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64547">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64547">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645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4547" name="Rectangle 3">
            <a:extLst>
              <a:ext uri="{FF2B5EF4-FFF2-40B4-BE49-F238E27FC236}">
                <a16:creationId xmlns:a16="http://schemas.microsoft.com/office/drawing/2014/main" id="{0F2A0199-21C6-8C93-CC88-B72679930A24}"/>
              </a:ext>
            </a:extLst>
          </p:cNvPr>
          <p:cNvSpPr>
            <a:spLocks noGrp="1" noChangeArrowheads="1"/>
          </p:cNvSpPr>
          <p:nvPr>
            <p:ph idx="1"/>
          </p:nvPr>
        </p:nvSpPr>
        <p:spPr>
          <a:xfrm>
            <a:off x="2135189" y="908050"/>
            <a:ext cx="7920037" cy="4800600"/>
          </a:xfrm>
        </p:spPr>
        <p:txBody>
          <a:bodyPr/>
          <a:lstStyle/>
          <a:p>
            <a:pPr marL="0">
              <a:buNone/>
            </a:pP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日收到甲公司支付未来一年的设备租赁费</a:t>
            </a:r>
            <a:r>
              <a:rPr lang="en-US" altLang="zh-CN" sz="2400">
                <a:latin typeface="微软雅黑" panose="020B0503020204020204" pitchFamily="34" charset="-122"/>
                <a:ea typeface="微软雅黑" panose="020B0503020204020204" pitchFamily="34" charset="-122"/>
              </a:rPr>
              <a:t>12</a:t>
            </a:r>
            <a:r>
              <a:rPr lang="zh-CN" altLang="en-US" sz="2400">
                <a:latin typeface="微软雅黑" panose="020B0503020204020204" pitchFamily="34" charset="-122"/>
                <a:ea typeface="微软雅黑" panose="020B0503020204020204" pitchFamily="34" charset="-122"/>
              </a:rPr>
              <a:t>万元，当日分录：</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借：银行存款         </a:t>
            </a:r>
            <a:r>
              <a:rPr lang="en-US" altLang="zh-CN" sz="2400">
                <a:solidFill>
                  <a:srgbClr val="FF0000"/>
                </a:solidFill>
                <a:latin typeface="微软雅黑" panose="020B0503020204020204" pitchFamily="34" charset="-122"/>
                <a:ea typeface="微软雅黑" panose="020B0503020204020204" pitchFamily="34" charset="-122"/>
              </a:rPr>
              <a:t>12</a:t>
            </a:r>
            <a:r>
              <a:rPr lang="zh-CN" altLang="en-US" sz="2400">
                <a:solidFill>
                  <a:srgbClr val="FF0000"/>
                </a:solidFill>
                <a:latin typeface="微软雅黑" panose="020B0503020204020204" pitchFamily="34" charset="-122"/>
                <a:ea typeface="微软雅黑" panose="020B0503020204020204" pitchFamily="34" charset="-122"/>
              </a:rPr>
              <a:t>万</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贷：预收账款           </a:t>
            </a:r>
            <a:r>
              <a:rPr lang="en-US" altLang="zh-CN" sz="2400">
                <a:solidFill>
                  <a:srgbClr val="FF0000"/>
                </a:solidFill>
                <a:latin typeface="微软雅黑" panose="020B0503020204020204" pitchFamily="34" charset="-122"/>
                <a:ea typeface="微软雅黑" panose="020B0503020204020204" pitchFamily="34" charset="-122"/>
              </a:rPr>
              <a:t>12</a:t>
            </a:r>
            <a:r>
              <a:rPr lang="zh-CN" altLang="en-US" sz="2400">
                <a:solidFill>
                  <a:srgbClr val="FF0000"/>
                </a:solidFill>
                <a:latin typeface="微软雅黑" panose="020B0503020204020204" pitchFamily="34" charset="-122"/>
                <a:ea typeface="微软雅黑" panose="020B0503020204020204" pitchFamily="34" charset="-122"/>
              </a:rPr>
              <a:t>万</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5</a:t>
            </a:r>
            <a:r>
              <a:rPr lang="zh-CN" altLang="en-US" sz="2400">
                <a:latin typeface="微软雅黑" panose="020B0503020204020204" pitchFamily="34" charset="-122"/>
                <a:ea typeface="微软雅黑" panose="020B0503020204020204" pitchFamily="34" charset="-122"/>
              </a:rPr>
              <a:t>日从乙公司租入办公大楼，支付半年租金</a:t>
            </a:r>
            <a:r>
              <a:rPr lang="en-US" altLang="zh-CN" sz="2400">
                <a:latin typeface="微软雅黑" panose="020B0503020204020204" pitchFamily="34" charset="-122"/>
                <a:ea typeface="微软雅黑" panose="020B0503020204020204" pitchFamily="34" charset="-122"/>
              </a:rPr>
              <a:t>6</a:t>
            </a:r>
            <a:r>
              <a:rPr lang="zh-CN" altLang="en-US" sz="2400">
                <a:latin typeface="微软雅黑" panose="020B0503020204020204" pitchFamily="34" charset="-122"/>
                <a:ea typeface="微软雅黑" panose="020B0503020204020204" pitchFamily="34" charset="-122"/>
              </a:rPr>
              <a:t>万元，当日分录：</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借：预付账款         </a:t>
            </a:r>
            <a:r>
              <a:rPr lang="en-US" altLang="zh-CN" sz="2400">
                <a:solidFill>
                  <a:srgbClr val="FF0000"/>
                </a:solidFill>
                <a:latin typeface="微软雅黑" panose="020B0503020204020204" pitchFamily="34" charset="-122"/>
                <a:ea typeface="微软雅黑" panose="020B0503020204020204" pitchFamily="34" charset="-122"/>
              </a:rPr>
              <a:t>6</a:t>
            </a:r>
            <a:r>
              <a:rPr lang="zh-CN" altLang="en-US" sz="2400">
                <a:solidFill>
                  <a:srgbClr val="FF0000"/>
                </a:solidFill>
                <a:latin typeface="微软雅黑" panose="020B0503020204020204" pitchFamily="34" charset="-122"/>
                <a:ea typeface="微软雅黑" panose="020B0503020204020204" pitchFamily="34" charset="-122"/>
              </a:rPr>
              <a:t>万</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贷：银行存款     </a:t>
            </a:r>
            <a:r>
              <a:rPr lang="en-US" altLang="zh-CN" sz="2400">
                <a:solidFill>
                  <a:srgbClr val="FF0000"/>
                </a:solidFill>
                <a:latin typeface="微软雅黑" panose="020B0503020204020204" pitchFamily="34" charset="-122"/>
                <a:ea typeface="微软雅黑" panose="020B0503020204020204" pitchFamily="34" charset="-122"/>
              </a:rPr>
              <a:t>      6</a:t>
            </a:r>
            <a:r>
              <a:rPr lang="zh-CN" altLang="en-US" sz="2400">
                <a:solidFill>
                  <a:srgbClr val="FF0000"/>
                </a:solidFill>
                <a:latin typeface="微软雅黑" panose="020B0503020204020204" pitchFamily="34" charset="-122"/>
                <a:ea typeface="微软雅黑" panose="020B0503020204020204" pitchFamily="34" charset="-122"/>
              </a:rPr>
              <a:t>万</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9</a:t>
            </a:r>
            <a:r>
              <a:rPr lang="zh-CN" altLang="en-US" sz="2400">
                <a:latin typeface="微软雅黑" panose="020B0503020204020204" pitchFamily="34" charset="-122"/>
                <a:ea typeface="微软雅黑" panose="020B0503020204020204" pitchFamily="34" charset="-122"/>
              </a:rPr>
              <a:t>日向丙公司出租大型挖掘设备，约定租赁费用每月</a:t>
            </a:r>
            <a:r>
              <a:rPr lang="en-US" altLang="zh-CN" sz="2400">
                <a:latin typeface="微软雅黑" panose="020B0503020204020204" pitchFamily="34" charset="-122"/>
                <a:ea typeface="微软雅黑" panose="020B0503020204020204" pitchFamily="34" charset="-122"/>
              </a:rPr>
              <a:t>0.5</a:t>
            </a:r>
            <a:r>
              <a:rPr lang="zh-CN" altLang="en-US" sz="2400">
                <a:latin typeface="微软雅黑" panose="020B0503020204020204" pitchFamily="34" charset="-122"/>
                <a:ea typeface="微软雅黑" panose="020B0503020204020204" pitchFamily="34" charset="-122"/>
              </a:rPr>
              <a:t>万元，与每季度末支付，</a:t>
            </a:r>
            <a:r>
              <a:rPr lang="zh-CN" altLang="en-US" sz="2400">
                <a:solidFill>
                  <a:srgbClr val="FF0000"/>
                </a:solidFill>
                <a:latin typeface="微软雅黑" panose="020B0503020204020204" pitchFamily="34" charset="-122"/>
                <a:ea typeface="微软雅黑" panose="020B0503020204020204" pitchFamily="34" charset="-122"/>
              </a:rPr>
              <a:t>当日不做分录</a:t>
            </a:r>
            <a:endParaRPr lang="en-US" altLang="zh-CN" sz="2400">
              <a:latin typeface="微软雅黑" panose="020B0503020204020204" pitchFamily="34" charset="-122"/>
              <a:ea typeface="微软雅黑" panose="020B0503020204020204" pitchFamily="34" charset="-122"/>
            </a:endParaRPr>
          </a:p>
          <a:p>
            <a:pPr marL="0">
              <a:buNone/>
            </a:pPr>
            <a:endParaRPr lang="en-US" altLang="zh-CN" sz="2400">
              <a:latin typeface="微软雅黑" panose="020B0503020204020204" pitchFamily="34" charset="-122"/>
              <a:ea typeface="微软雅黑" panose="020B0503020204020204" pitchFamily="34" charset="-122"/>
            </a:endParaRPr>
          </a:p>
          <a:p>
            <a:pPr marL="0">
              <a:buNone/>
            </a:pPr>
            <a:endParaRPr lang="en-US" altLang="zh-CN" sz="24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454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454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6454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6454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454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645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4547" name="Rectangle 3">
            <a:extLst>
              <a:ext uri="{FF2B5EF4-FFF2-40B4-BE49-F238E27FC236}">
                <a16:creationId xmlns:a16="http://schemas.microsoft.com/office/drawing/2014/main" id="{90F62F9D-FA6C-41CC-3E58-D7CAB040C6AE}"/>
              </a:ext>
            </a:extLst>
          </p:cNvPr>
          <p:cNvSpPr>
            <a:spLocks noGrp="1" noChangeArrowheads="1"/>
          </p:cNvSpPr>
          <p:nvPr>
            <p:ph idx="1"/>
          </p:nvPr>
        </p:nvSpPr>
        <p:spPr>
          <a:xfrm>
            <a:off x="2135189" y="1196975"/>
            <a:ext cx="7920037" cy="4800600"/>
          </a:xfrm>
        </p:spPr>
        <p:txBody>
          <a:bodyPr/>
          <a:lstStyle/>
          <a:p>
            <a:pPr marL="0">
              <a:buNone/>
            </a:pP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15</a:t>
            </a:r>
            <a:r>
              <a:rPr lang="zh-CN" altLang="en-US" sz="2400">
                <a:latin typeface="微软雅黑" panose="020B0503020204020204" pitchFamily="34" charset="-122"/>
                <a:ea typeface="微软雅黑" panose="020B0503020204020204" pitchFamily="34" charset="-122"/>
              </a:rPr>
              <a:t>日与丁银行达到协议获得</a:t>
            </a:r>
            <a:r>
              <a:rPr lang="en-US" altLang="zh-CN" sz="2400">
                <a:latin typeface="微软雅黑" panose="020B0503020204020204" pitchFamily="34" charset="-122"/>
                <a:ea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rPr>
              <a:t>个月短期借款</a:t>
            </a: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万元，月利息</a:t>
            </a:r>
            <a:r>
              <a:rPr lang="en-US" altLang="zh-CN" sz="2400">
                <a:latin typeface="微软雅黑" panose="020B0503020204020204" pitchFamily="34" charset="-122"/>
                <a:ea typeface="微软雅黑" panose="020B0503020204020204" pitchFamily="34" charset="-122"/>
              </a:rPr>
              <a:t>0.2</a:t>
            </a:r>
            <a:r>
              <a:rPr lang="zh-CN" altLang="en-US" sz="2400">
                <a:latin typeface="微软雅黑" panose="020B0503020204020204" pitchFamily="34" charset="-122"/>
                <a:ea typeface="微软雅黑" panose="020B0503020204020204" pitchFamily="34" charset="-122"/>
              </a:rPr>
              <a:t>万元，约定于到期日一并支付本金和利息，当日分录：</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借：银行存款         </a:t>
            </a:r>
            <a:r>
              <a:rPr lang="en-US" altLang="zh-CN" sz="2400">
                <a:solidFill>
                  <a:srgbClr val="FF0000"/>
                </a:solidFill>
                <a:latin typeface="微软雅黑" panose="020B0503020204020204" pitchFamily="34" charset="-122"/>
                <a:ea typeface="微软雅黑" panose="020B0503020204020204" pitchFamily="34" charset="-122"/>
              </a:rPr>
              <a:t>10</a:t>
            </a:r>
            <a:r>
              <a:rPr lang="zh-CN" altLang="en-US" sz="2400">
                <a:solidFill>
                  <a:srgbClr val="FF0000"/>
                </a:solidFill>
                <a:latin typeface="微软雅黑" panose="020B0503020204020204" pitchFamily="34" charset="-122"/>
                <a:ea typeface="微软雅黑" panose="020B0503020204020204" pitchFamily="34" charset="-122"/>
              </a:rPr>
              <a:t>万元</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贷：短期借款            </a:t>
            </a:r>
            <a:r>
              <a:rPr lang="en-US" altLang="zh-CN" sz="2400">
                <a:solidFill>
                  <a:srgbClr val="FF0000"/>
                </a:solidFill>
                <a:latin typeface="微软雅黑" panose="020B0503020204020204" pitchFamily="34" charset="-122"/>
                <a:ea typeface="微软雅黑" panose="020B0503020204020204" pitchFamily="34" charset="-122"/>
              </a:rPr>
              <a:t>10</a:t>
            </a:r>
            <a:r>
              <a:rPr lang="zh-CN" altLang="en-US" sz="2400">
                <a:solidFill>
                  <a:srgbClr val="FF0000"/>
                </a:solidFill>
                <a:latin typeface="微软雅黑" panose="020B0503020204020204" pitchFamily="34" charset="-122"/>
                <a:ea typeface="微软雅黑" panose="020B0503020204020204" pitchFamily="34" charset="-122"/>
              </a:rPr>
              <a:t>万元</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20</a:t>
            </a:r>
            <a:r>
              <a:rPr lang="zh-CN" altLang="en-US" sz="2400">
                <a:latin typeface="微软雅黑" panose="020B0503020204020204" pitchFamily="34" charset="-122"/>
                <a:ea typeface="微软雅黑" panose="020B0503020204020204" pitchFamily="34" charset="-122"/>
              </a:rPr>
              <a:t>日与新入职管理人员达成协议约定月薪</a:t>
            </a:r>
            <a:r>
              <a:rPr lang="en-US" altLang="zh-CN" sz="2400">
                <a:latin typeface="微软雅黑" panose="020B0503020204020204" pitchFamily="34" charset="-122"/>
                <a:ea typeface="微软雅黑" panose="020B0503020204020204" pitchFamily="34" charset="-122"/>
              </a:rPr>
              <a:t>1.5</a:t>
            </a:r>
            <a:r>
              <a:rPr lang="zh-CN" altLang="en-US" sz="2400">
                <a:latin typeface="微软雅黑" panose="020B0503020204020204" pitchFamily="34" charset="-122"/>
                <a:ea typeface="微软雅黑" panose="020B0503020204020204" pitchFamily="34" charset="-122"/>
              </a:rPr>
              <a:t>万元，工资于下月</a:t>
            </a: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号发放，</a:t>
            </a:r>
            <a:r>
              <a:rPr lang="zh-CN" altLang="en-US" sz="2400">
                <a:solidFill>
                  <a:srgbClr val="FF0000"/>
                </a:solidFill>
                <a:latin typeface="微软雅黑" panose="020B0503020204020204" pitchFamily="34" charset="-122"/>
                <a:ea typeface="微软雅黑" panose="020B0503020204020204" pitchFamily="34" charset="-122"/>
              </a:rPr>
              <a:t>当日不做分录</a:t>
            </a:r>
            <a:endParaRPr lang="en-US" altLang="zh-CN" sz="2400">
              <a:latin typeface="微软雅黑" panose="020B0503020204020204" pitchFamily="34" charset="-122"/>
              <a:ea typeface="微软雅黑" panose="020B0503020204020204" pitchFamily="34" charset="-122"/>
            </a:endParaRPr>
          </a:p>
          <a:p>
            <a:pPr marL="0">
              <a:buNone/>
            </a:pPr>
            <a:endParaRPr lang="en-US" altLang="zh-CN" sz="2400">
              <a:latin typeface="微软雅黑" panose="020B0503020204020204" pitchFamily="34" charset="-122"/>
              <a:ea typeface="微软雅黑" panose="020B0503020204020204" pitchFamily="34" charset="-122"/>
            </a:endParaRPr>
          </a:p>
          <a:p>
            <a:pPr marL="0">
              <a:buNone/>
            </a:pPr>
            <a:endParaRPr lang="en-US" altLang="zh-CN" sz="24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454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454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645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4547" name="Rectangle 3">
            <a:extLst>
              <a:ext uri="{FF2B5EF4-FFF2-40B4-BE49-F238E27FC236}">
                <a16:creationId xmlns:a16="http://schemas.microsoft.com/office/drawing/2014/main" id="{8F45AC31-53C3-63C1-5837-8B90F84BD60D}"/>
              </a:ext>
            </a:extLst>
          </p:cNvPr>
          <p:cNvSpPr>
            <a:spLocks noGrp="1" noChangeArrowheads="1"/>
          </p:cNvSpPr>
          <p:nvPr>
            <p:ph idx="1"/>
          </p:nvPr>
        </p:nvSpPr>
        <p:spPr>
          <a:xfrm>
            <a:off x="2063750" y="1052513"/>
            <a:ext cx="7920038" cy="4800600"/>
          </a:xfrm>
        </p:spPr>
        <p:txBody>
          <a:bodyPr/>
          <a:lstStyle/>
          <a:p>
            <a:pPr marL="0">
              <a:buNone/>
            </a:pP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31</a:t>
            </a:r>
            <a:r>
              <a:rPr lang="zh-CN" altLang="en-US" sz="2400">
                <a:latin typeface="微软雅黑" panose="020B0503020204020204" pitchFamily="34" charset="-122"/>
                <a:ea typeface="微软雅黑" panose="020B0503020204020204" pitchFamily="34" charset="-122"/>
              </a:rPr>
              <a:t>日做期末账项调整：</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latin typeface="微软雅黑" panose="020B0503020204020204" pitchFamily="34" charset="-122"/>
                <a:ea typeface="微软雅黑" panose="020B0503020204020204" pitchFamily="34" charset="-122"/>
              </a:rPr>
              <a:t>确认</a:t>
            </a: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月份与甲公司相关的设备租赁费</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万元：</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借：预收账款               </a:t>
            </a:r>
            <a:r>
              <a:rPr lang="en-US" altLang="zh-CN" sz="2400">
                <a:solidFill>
                  <a:srgbClr val="FF0000"/>
                </a:solidFill>
                <a:latin typeface="微软雅黑" panose="020B0503020204020204" pitchFamily="34" charset="-122"/>
                <a:ea typeface="微软雅黑" panose="020B0503020204020204" pitchFamily="34" charset="-122"/>
              </a:rPr>
              <a:t>1</a:t>
            </a:r>
            <a:r>
              <a:rPr lang="zh-CN" altLang="en-US" sz="2400">
                <a:solidFill>
                  <a:srgbClr val="FF0000"/>
                </a:solidFill>
                <a:latin typeface="微软雅黑" panose="020B0503020204020204" pitchFamily="34" charset="-122"/>
                <a:ea typeface="微软雅黑" panose="020B0503020204020204" pitchFamily="34" charset="-122"/>
              </a:rPr>
              <a:t>万</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贷：主营业务收入     </a:t>
            </a:r>
            <a:r>
              <a:rPr lang="en-US" altLang="zh-CN" sz="2400">
                <a:solidFill>
                  <a:srgbClr val="FF0000"/>
                </a:solidFill>
                <a:latin typeface="微软雅黑" panose="020B0503020204020204" pitchFamily="34" charset="-122"/>
                <a:ea typeface="微软雅黑" panose="020B0503020204020204" pitchFamily="34" charset="-122"/>
              </a:rPr>
              <a:t>     1</a:t>
            </a:r>
            <a:r>
              <a:rPr lang="zh-CN" altLang="en-US" sz="2400">
                <a:solidFill>
                  <a:srgbClr val="FF0000"/>
                </a:solidFill>
                <a:latin typeface="微软雅黑" panose="020B0503020204020204" pitchFamily="34" charset="-122"/>
                <a:ea typeface="微软雅黑" panose="020B0503020204020204" pitchFamily="34" charset="-122"/>
              </a:rPr>
              <a:t>万</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zh-CN" altLang="en-US" sz="2400">
                <a:latin typeface="微软雅黑" panose="020B0503020204020204" pitchFamily="34" charset="-122"/>
                <a:ea typeface="微软雅黑" panose="020B0503020204020204" pitchFamily="34" charset="-122"/>
              </a:rPr>
              <a:t>确认</a:t>
            </a: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月份与乙公司相关的租入办公大楼费用</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万元：</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借：管理费用               </a:t>
            </a:r>
            <a:r>
              <a:rPr lang="en-US" altLang="zh-CN" sz="2400">
                <a:solidFill>
                  <a:srgbClr val="FF0000"/>
                </a:solidFill>
                <a:latin typeface="微软雅黑" panose="020B0503020204020204" pitchFamily="34" charset="-122"/>
                <a:ea typeface="微软雅黑" panose="020B0503020204020204" pitchFamily="34" charset="-122"/>
              </a:rPr>
              <a:t>1</a:t>
            </a:r>
            <a:r>
              <a:rPr lang="zh-CN" altLang="en-US" sz="2400">
                <a:solidFill>
                  <a:srgbClr val="FF0000"/>
                </a:solidFill>
                <a:latin typeface="微软雅黑" panose="020B0503020204020204" pitchFamily="34" charset="-122"/>
                <a:ea typeface="微软雅黑" panose="020B0503020204020204" pitchFamily="34" charset="-122"/>
              </a:rPr>
              <a:t>万</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贷：预付账款     </a:t>
            </a:r>
            <a:r>
              <a:rPr lang="en-US" altLang="zh-CN" sz="2400">
                <a:solidFill>
                  <a:srgbClr val="FF0000"/>
                </a:solidFill>
                <a:latin typeface="微软雅黑" panose="020B0503020204020204" pitchFamily="34" charset="-122"/>
                <a:ea typeface="微软雅黑" panose="020B0503020204020204" pitchFamily="34" charset="-122"/>
              </a:rPr>
              <a:t>            1</a:t>
            </a:r>
            <a:r>
              <a:rPr lang="zh-CN" altLang="en-US" sz="2400">
                <a:solidFill>
                  <a:srgbClr val="FF0000"/>
                </a:solidFill>
                <a:latin typeface="微软雅黑" panose="020B0503020204020204" pitchFamily="34" charset="-122"/>
                <a:ea typeface="微软雅黑" panose="020B0503020204020204" pitchFamily="34" charset="-122"/>
              </a:rPr>
              <a:t>万</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zh-CN" altLang="en-US" sz="2400">
                <a:latin typeface="微软雅黑" panose="020B0503020204020204" pitchFamily="34" charset="-122"/>
                <a:ea typeface="微软雅黑" panose="020B0503020204020204" pitchFamily="34" charset="-122"/>
              </a:rPr>
              <a:t>确认</a:t>
            </a: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月份与丙公司相关的出租大型挖掘设备</a:t>
            </a:r>
            <a:r>
              <a:rPr lang="en-US" altLang="zh-CN" sz="2400">
                <a:latin typeface="微软雅黑" panose="020B0503020204020204" pitchFamily="34" charset="-122"/>
                <a:ea typeface="微软雅黑" panose="020B0503020204020204" pitchFamily="34" charset="-122"/>
              </a:rPr>
              <a:t>0.5</a:t>
            </a:r>
            <a:r>
              <a:rPr lang="zh-CN" altLang="en-US" sz="2400">
                <a:latin typeface="微软雅黑" panose="020B0503020204020204" pitchFamily="34" charset="-122"/>
                <a:ea typeface="微软雅黑" panose="020B0503020204020204" pitchFamily="34" charset="-122"/>
              </a:rPr>
              <a:t>万元：</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借：应收账款               </a:t>
            </a:r>
            <a:r>
              <a:rPr lang="en-US" altLang="zh-CN" sz="2400">
                <a:solidFill>
                  <a:srgbClr val="FF0000"/>
                </a:solidFill>
                <a:latin typeface="微软雅黑" panose="020B0503020204020204" pitchFamily="34" charset="-122"/>
                <a:ea typeface="微软雅黑" panose="020B0503020204020204" pitchFamily="34" charset="-122"/>
              </a:rPr>
              <a:t>0.5</a:t>
            </a:r>
            <a:r>
              <a:rPr lang="zh-CN" altLang="en-US" sz="2400">
                <a:solidFill>
                  <a:srgbClr val="FF0000"/>
                </a:solidFill>
                <a:latin typeface="微软雅黑" panose="020B0503020204020204" pitchFamily="34" charset="-122"/>
                <a:ea typeface="微软雅黑" panose="020B0503020204020204" pitchFamily="34" charset="-122"/>
              </a:rPr>
              <a:t>万</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贷：主营业务收入     </a:t>
            </a:r>
            <a:r>
              <a:rPr lang="en-US" altLang="zh-CN" sz="2400">
                <a:solidFill>
                  <a:srgbClr val="FF0000"/>
                </a:solidFill>
                <a:latin typeface="微软雅黑" panose="020B0503020204020204" pitchFamily="34" charset="-122"/>
                <a:ea typeface="微软雅黑" panose="020B0503020204020204" pitchFamily="34" charset="-122"/>
              </a:rPr>
              <a:t>       0.5</a:t>
            </a:r>
            <a:r>
              <a:rPr lang="zh-CN" altLang="en-US" sz="2400">
                <a:solidFill>
                  <a:srgbClr val="FF0000"/>
                </a:solidFill>
                <a:latin typeface="微软雅黑" panose="020B0503020204020204" pitchFamily="34" charset="-122"/>
                <a:ea typeface="微软雅黑" panose="020B0503020204020204" pitchFamily="34" charset="-122"/>
              </a:rPr>
              <a:t>万</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endParaRPr lang="en-US" altLang="zh-CN" sz="24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45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45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454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454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454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454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454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454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45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4547" name="Rectangle 3">
            <a:extLst>
              <a:ext uri="{FF2B5EF4-FFF2-40B4-BE49-F238E27FC236}">
                <a16:creationId xmlns:a16="http://schemas.microsoft.com/office/drawing/2014/main" id="{F1F1E5C3-FB25-F968-09EF-C26FE1C248C9}"/>
              </a:ext>
            </a:extLst>
          </p:cNvPr>
          <p:cNvSpPr>
            <a:spLocks noGrp="1" noChangeArrowheads="1"/>
          </p:cNvSpPr>
          <p:nvPr>
            <p:ph idx="1"/>
          </p:nvPr>
        </p:nvSpPr>
        <p:spPr>
          <a:xfrm>
            <a:off x="2135189" y="1412875"/>
            <a:ext cx="7920037" cy="4800600"/>
          </a:xfrm>
        </p:spPr>
        <p:txBody>
          <a:bodyPr/>
          <a:lstStyle/>
          <a:p>
            <a:pPr marL="0">
              <a:buNone/>
            </a:pP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31</a:t>
            </a:r>
            <a:r>
              <a:rPr lang="zh-CN" altLang="en-US" sz="2400">
                <a:latin typeface="微软雅黑" panose="020B0503020204020204" pitchFamily="34" charset="-122"/>
                <a:ea typeface="微软雅黑" panose="020B0503020204020204" pitchFamily="34" charset="-122"/>
              </a:rPr>
              <a:t>日做期末账项调整：</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latin typeface="微软雅黑" panose="020B0503020204020204" pitchFamily="34" charset="-122"/>
                <a:ea typeface="微软雅黑" panose="020B0503020204020204" pitchFamily="34" charset="-122"/>
              </a:rPr>
              <a:t>确认</a:t>
            </a: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月份与丁银行相关的利息费用</a:t>
            </a:r>
            <a:r>
              <a:rPr lang="en-US" altLang="zh-CN" sz="2400">
                <a:latin typeface="微软雅黑" panose="020B0503020204020204" pitchFamily="34" charset="-122"/>
                <a:ea typeface="微软雅黑" panose="020B0503020204020204" pitchFamily="34" charset="-122"/>
              </a:rPr>
              <a:t>0.2</a:t>
            </a:r>
            <a:r>
              <a:rPr lang="zh-CN" altLang="en-US" sz="2400">
                <a:latin typeface="微软雅黑" panose="020B0503020204020204" pitchFamily="34" charset="-122"/>
                <a:ea typeface="微软雅黑" panose="020B0503020204020204" pitchFamily="34" charset="-122"/>
              </a:rPr>
              <a:t>万元：</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借：财务费用               </a:t>
            </a:r>
            <a:r>
              <a:rPr lang="en-US" altLang="zh-CN" sz="2400">
                <a:solidFill>
                  <a:srgbClr val="FF0000"/>
                </a:solidFill>
                <a:latin typeface="微软雅黑" panose="020B0503020204020204" pitchFamily="34" charset="-122"/>
                <a:ea typeface="微软雅黑" panose="020B0503020204020204" pitchFamily="34" charset="-122"/>
              </a:rPr>
              <a:t>0.2</a:t>
            </a:r>
            <a:r>
              <a:rPr lang="zh-CN" altLang="en-US" sz="2400">
                <a:solidFill>
                  <a:srgbClr val="FF0000"/>
                </a:solidFill>
                <a:latin typeface="微软雅黑" panose="020B0503020204020204" pitchFamily="34" charset="-122"/>
                <a:ea typeface="微软雅黑" panose="020B0503020204020204" pitchFamily="34" charset="-122"/>
              </a:rPr>
              <a:t>万</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贷：应付利息     </a:t>
            </a:r>
            <a:r>
              <a:rPr lang="en-US" altLang="zh-CN" sz="2400">
                <a:solidFill>
                  <a:srgbClr val="FF0000"/>
                </a:solidFill>
                <a:latin typeface="微软雅黑" panose="020B0503020204020204" pitchFamily="34" charset="-122"/>
                <a:ea typeface="微软雅黑" panose="020B0503020204020204" pitchFamily="34" charset="-122"/>
              </a:rPr>
              <a:t>              0.2</a:t>
            </a:r>
            <a:r>
              <a:rPr lang="zh-CN" altLang="en-US" sz="2400">
                <a:solidFill>
                  <a:srgbClr val="FF0000"/>
                </a:solidFill>
                <a:latin typeface="微软雅黑" panose="020B0503020204020204" pitchFamily="34" charset="-122"/>
                <a:ea typeface="微软雅黑" panose="020B0503020204020204" pitchFamily="34" charset="-122"/>
              </a:rPr>
              <a:t>万</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zh-CN" altLang="en-US" sz="2400">
                <a:latin typeface="微软雅黑" panose="020B0503020204020204" pitchFamily="34" charset="-122"/>
                <a:ea typeface="微软雅黑" panose="020B0503020204020204" pitchFamily="34" charset="-122"/>
              </a:rPr>
              <a:t>确认</a:t>
            </a: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月份与新入职管理人员相关的应付工资</a:t>
            </a:r>
            <a:r>
              <a:rPr lang="en-US" altLang="zh-CN" sz="2400">
                <a:latin typeface="微软雅黑" panose="020B0503020204020204" pitchFamily="34" charset="-122"/>
                <a:ea typeface="微软雅黑" panose="020B0503020204020204" pitchFamily="34" charset="-122"/>
              </a:rPr>
              <a:t>1.5</a:t>
            </a:r>
            <a:r>
              <a:rPr lang="zh-CN" altLang="en-US" sz="2400">
                <a:latin typeface="微软雅黑" panose="020B0503020204020204" pitchFamily="34" charset="-122"/>
                <a:ea typeface="微软雅黑" panose="020B0503020204020204" pitchFamily="34" charset="-122"/>
              </a:rPr>
              <a:t>万元：</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借：管理费用               </a:t>
            </a:r>
            <a:r>
              <a:rPr lang="en-US" altLang="zh-CN" sz="2400">
                <a:solidFill>
                  <a:srgbClr val="FF0000"/>
                </a:solidFill>
                <a:latin typeface="微软雅黑" panose="020B0503020204020204" pitchFamily="34" charset="-122"/>
                <a:ea typeface="微软雅黑" panose="020B0503020204020204" pitchFamily="34" charset="-122"/>
              </a:rPr>
              <a:t>1.5</a:t>
            </a:r>
            <a:r>
              <a:rPr lang="zh-CN" altLang="en-US" sz="2400">
                <a:solidFill>
                  <a:srgbClr val="FF0000"/>
                </a:solidFill>
                <a:latin typeface="微软雅黑" panose="020B0503020204020204" pitchFamily="34" charset="-122"/>
                <a:ea typeface="微软雅黑" panose="020B0503020204020204" pitchFamily="34" charset="-122"/>
              </a:rPr>
              <a:t>万</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贷：应付职工薪酬     </a:t>
            </a:r>
            <a:r>
              <a:rPr lang="en-US" altLang="zh-CN" sz="2400">
                <a:solidFill>
                  <a:srgbClr val="FF0000"/>
                </a:solidFill>
                <a:latin typeface="微软雅黑" panose="020B0503020204020204" pitchFamily="34" charset="-122"/>
                <a:ea typeface="微软雅黑" panose="020B0503020204020204" pitchFamily="34" charset="-122"/>
              </a:rPr>
              <a:t>        1.5</a:t>
            </a:r>
            <a:r>
              <a:rPr lang="zh-CN" altLang="en-US" sz="2400">
                <a:solidFill>
                  <a:srgbClr val="FF0000"/>
                </a:solidFill>
                <a:latin typeface="微软雅黑" panose="020B0503020204020204" pitchFamily="34" charset="-122"/>
                <a:ea typeface="微软雅黑" panose="020B0503020204020204" pitchFamily="34" charset="-122"/>
              </a:rPr>
              <a:t>万</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endParaRPr lang="en-US" altLang="zh-CN" sz="24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45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45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454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454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454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45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3A6134CB-58CB-C119-156C-41908F2A44BD}"/>
              </a:ext>
            </a:extLst>
          </p:cNvPr>
          <p:cNvSpPr>
            <a:spLocks noGrp="1" noChangeArrowheads="1"/>
          </p:cNvSpPr>
          <p:nvPr>
            <p:ph type="title"/>
          </p:nvPr>
        </p:nvSpPr>
        <p:spPr>
          <a:xfrm>
            <a:off x="1774825" y="1628775"/>
            <a:ext cx="7772400" cy="11430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第三节   财产清查</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2157AD6-4C89-1669-BCF4-5A04EECAC5DA}"/>
              </a:ext>
            </a:extLst>
          </p:cNvPr>
          <p:cNvSpPr txBox="1">
            <a:spLocks noChangeArrowheads="1"/>
          </p:cNvSpPr>
          <p:nvPr/>
        </p:nvSpPr>
        <p:spPr bwMode="auto">
          <a:xfrm>
            <a:off x="2087563" y="1989139"/>
            <a:ext cx="8107362"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lnSpc>
                <a:spcPct val="150000"/>
              </a:lnSpc>
              <a:spcBef>
                <a:spcPct val="0"/>
              </a:spcBef>
              <a:buClrTx/>
              <a:buFontTx/>
              <a:buNone/>
            </a:pPr>
            <a:r>
              <a:rPr lang="zh-CN" altLang="en-US" sz="2800" b="1">
                <a:solidFill>
                  <a:schemeClr val="tx1"/>
                </a:solidFill>
                <a:latin typeface="微软雅黑" panose="020B0503020204020204" pitchFamily="34" charset="-122"/>
                <a:ea typeface="微软雅黑" panose="020B0503020204020204" pitchFamily="34" charset="-122"/>
              </a:rPr>
              <a:t>财产清查的定义</a:t>
            </a:r>
            <a:endParaRPr lang="en-US" altLang="zh-CN" sz="2800" b="1">
              <a:solidFill>
                <a:schemeClr val="tx1"/>
              </a:solidFill>
              <a:latin typeface="微软雅黑" panose="020B0503020204020204" pitchFamily="34" charset="-122"/>
              <a:ea typeface="微软雅黑" panose="020B0503020204020204" pitchFamily="34" charset="-122"/>
            </a:endParaRPr>
          </a:p>
          <a:p>
            <a:pPr eaLnBrk="1" hangingPunct="1">
              <a:lnSpc>
                <a:spcPct val="150000"/>
              </a:lnSpc>
              <a:spcBef>
                <a:spcPct val="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财产清查是指通过对库存现金和各项财产物资的实物盘点及对银行存款和应收应付往来款项的核对，确定各项财产物资、货币资金和债权债务的实存数额，以查明真实存数额与账面数额是否相符的一种</a:t>
            </a:r>
            <a:r>
              <a:rPr lang="zh-CN" altLang="en-US" sz="2400" b="1">
                <a:solidFill>
                  <a:srgbClr val="FF0000"/>
                </a:solidFill>
                <a:latin typeface="微软雅黑" panose="020B0503020204020204" pitchFamily="34" charset="-122"/>
                <a:ea typeface="微软雅黑" panose="020B0503020204020204" pitchFamily="34" charset="-122"/>
              </a:rPr>
              <a:t>会计核算专门方法</a:t>
            </a:r>
            <a:r>
              <a:rPr lang="zh-CN" altLang="en-US" sz="2400">
                <a:solidFill>
                  <a:schemeClr val="tx1"/>
                </a:solidFill>
                <a:latin typeface="微软雅黑" panose="020B0503020204020204" pitchFamily="34" charset="-122"/>
                <a:ea typeface="微软雅黑" panose="020B0503020204020204" pitchFamily="34" charset="-122"/>
              </a:rPr>
              <a:t>。</a:t>
            </a:r>
          </a:p>
        </p:txBody>
      </p:sp>
      <p:sp>
        <p:nvSpPr>
          <p:cNvPr id="73731" name="Rectangle 2">
            <a:extLst>
              <a:ext uri="{FF2B5EF4-FFF2-40B4-BE49-F238E27FC236}">
                <a16:creationId xmlns:a16="http://schemas.microsoft.com/office/drawing/2014/main" id="{C986C719-8301-F85E-06B9-FD423215BBF5}"/>
              </a:ext>
            </a:extLst>
          </p:cNvPr>
          <p:cNvSpPr txBox="1">
            <a:spLocks noChangeArrowheads="1"/>
          </p:cNvSpPr>
          <p:nvPr/>
        </p:nvSpPr>
        <p:spPr bwMode="auto">
          <a:xfrm>
            <a:off x="2100264" y="976313"/>
            <a:ext cx="6588125"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spcBef>
                <a:spcPct val="0"/>
              </a:spcBef>
              <a:buClrTx/>
              <a:buFontTx/>
              <a:buNone/>
            </a:pPr>
            <a:r>
              <a:rPr lang="zh-CN" altLang="en-US" sz="3600">
                <a:solidFill>
                  <a:schemeClr val="tx1"/>
                </a:solidFill>
                <a:latin typeface="微软雅黑" panose="020B0503020204020204" pitchFamily="34" charset="-122"/>
                <a:ea typeface="微软雅黑" panose="020B0503020204020204" pitchFamily="34" charset="-122"/>
              </a:rPr>
              <a:t>一、财产清查的意义</a:t>
            </a:r>
            <a:endParaRPr lang="zh-CN" altLang="en-US" sz="44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06FA92A9-5151-BDEE-2DA3-86ECCF4A5F1F}"/>
              </a:ext>
            </a:extLst>
          </p:cNvPr>
          <p:cNvSpPr>
            <a:spLocks noGrp="1" noChangeArrowheads="1"/>
          </p:cNvSpPr>
          <p:nvPr>
            <p:ph type="title"/>
          </p:nvPr>
        </p:nvSpPr>
        <p:spPr>
          <a:xfrm>
            <a:off x="1919289" y="549276"/>
            <a:ext cx="6588125" cy="1281113"/>
          </a:xfrm>
        </p:spPr>
        <p:txBody>
          <a:bodyPr/>
          <a:lstStyle/>
          <a:p>
            <a:pPr algn="just" eaLnBrk="1" hangingPunct="1"/>
            <a:r>
              <a:rPr lang="zh-CN" altLang="en-US" sz="2800">
                <a:latin typeface="微软雅黑" panose="020B0503020204020204" pitchFamily="34" charset="-122"/>
                <a:ea typeface="微软雅黑" panose="020B0503020204020204" pitchFamily="34" charset="-122"/>
              </a:rPr>
              <a:t>为何要财产清查？</a:t>
            </a:r>
          </a:p>
        </p:txBody>
      </p:sp>
      <p:sp>
        <p:nvSpPr>
          <p:cNvPr id="74755" name="Rectangle 3">
            <a:extLst>
              <a:ext uri="{FF2B5EF4-FFF2-40B4-BE49-F238E27FC236}">
                <a16:creationId xmlns:a16="http://schemas.microsoft.com/office/drawing/2014/main" id="{8C788081-65B1-395E-B230-B4026E7C0F68}"/>
              </a:ext>
            </a:extLst>
          </p:cNvPr>
          <p:cNvSpPr>
            <a:spLocks noGrp="1" noChangeArrowheads="1"/>
          </p:cNvSpPr>
          <p:nvPr>
            <p:ph idx="1"/>
          </p:nvPr>
        </p:nvSpPr>
        <p:spPr>
          <a:xfrm>
            <a:off x="1847851" y="1397001"/>
            <a:ext cx="8431213" cy="4545013"/>
          </a:xfrm>
        </p:spPr>
        <p:txBody>
          <a:bodyPr/>
          <a:lstStyle/>
          <a:p>
            <a:pPr algn="just" eaLnBrk="1" hangingPunct="1"/>
            <a:r>
              <a:rPr lang="zh-CN" altLang="en-US" sz="2000">
                <a:latin typeface="微软雅黑" panose="020B0503020204020204" pitchFamily="34" charset="-122"/>
                <a:ea typeface="微软雅黑" panose="020B0503020204020204" pitchFamily="34" charset="-122"/>
              </a:rPr>
              <a:t>造成账实不符的原因主要有以下几个方面：</a:t>
            </a:r>
            <a:endParaRPr lang="en-US" altLang="zh-CN" sz="2000">
              <a:latin typeface="微软雅黑" panose="020B0503020204020204" pitchFamily="34" charset="-122"/>
              <a:ea typeface="微软雅黑" panose="020B0503020204020204" pitchFamily="34" charset="-122"/>
            </a:endParaRPr>
          </a:p>
          <a:p>
            <a:pPr algn="just" eaLnBrk="1" hangingPunct="1"/>
            <a:r>
              <a:rPr lang="zh-CN" altLang="en-US" sz="2000">
                <a:latin typeface="微软雅黑" panose="020B0503020204020204" pitchFamily="34" charset="-122"/>
                <a:ea typeface="微软雅黑" panose="020B0503020204020204" pitchFamily="34" charset="-122"/>
              </a:rPr>
              <a:t>①在收发财产物资时，由于计量或检验不准确而造成品种、数量或质量上的差错。</a:t>
            </a:r>
            <a:endParaRPr lang="en-US" altLang="zh-CN" sz="2000">
              <a:latin typeface="微软雅黑" panose="020B0503020204020204" pitchFamily="34" charset="-122"/>
              <a:ea typeface="微软雅黑" panose="020B0503020204020204" pitchFamily="34" charset="-122"/>
            </a:endParaRPr>
          </a:p>
          <a:p>
            <a:pPr algn="just" eaLnBrk="1" hangingPunct="1"/>
            <a:r>
              <a:rPr lang="zh-CN" altLang="en-US" sz="2000">
                <a:latin typeface="微软雅黑" panose="020B0503020204020204" pitchFamily="34" charset="-122"/>
                <a:ea typeface="微软雅黑" panose="020B0503020204020204" pitchFamily="34" charset="-122"/>
              </a:rPr>
              <a:t>②财产物资在运输、保管、收发过程中，在数量上发生自然的增减变化。</a:t>
            </a:r>
            <a:endParaRPr lang="en-US" altLang="zh-CN" sz="2000">
              <a:latin typeface="微软雅黑" panose="020B0503020204020204" pitchFamily="34" charset="-122"/>
              <a:ea typeface="微软雅黑" panose="020B0503020204020204" pitchFamily="34" charset="-122"/>
            </a:endParaRPr>
          </a:p>
          <a:p>
            <a:pPr algn="just" eaLnBrk="1" hangingPunct="1"/>
            <a:r>
              <a:rPr lang="zh-CN" altLang="en-US" sz="2000">
                <a:latin typeface="微软雅黑" panose="020B0503020204020204" pitchFamily="34" charset="-122"/>
                <a:ea typeface="微软雅黑" panose="020B0503020204020204" pitchFamily="34" charset="-122"/>
              </a:rPr>
              <a:t>③在财产物资的增减变动中，有关会计核算环节的凭证不齐全（如没有填制凭证就入账），或计算、登记上发生错误（如凭证或账簿中出现漏记、错记或计算错误）。</a:t>
            </a:r>
            <a:endParaRPr lang="en-US" altLang="zh-CN" sz="2000">
              <a:latin typeface="微软雅黑" panose="020B0503020204020204" pitchFamily="34" charset="-122"/>
              <a:ea typeface="微软雅黑" panose="020B0503020204020204" pitchFamily="34" charset="-122"/>
            </a:endParaRPr>
          </a:p>
          <a:p>
            <a:pPr algn="just" eaLnBrk="1" hangingPunct="1"/>
            <a:r>
              <a:rPr lang="zh-CN" altLang="en-US" sz="2000">
                <a:latin typeface="微软雅黑" panose="020B0503020204020204" pitchFamily="34" charset="-122"/>
                <a:ea typeface="微软雅黑" panose="020B0503020204020204" pitchFamily="34" charset="-122"/>
              </a:rPr>
              <a:t>④由于管理不善或工作人员失职，而造成财产物资的损坏、变质或短缺。</a:t>
            </a:r>
            <a:endParaRPr lang="en-US" altLang="zh-CN" sz="2000">
              <a:latin typeface="微软雅黑" panose="020B0503020204020204" pitchFamily="34" charset="-122"/>
              <a:ea typeface="微软雅黑" panose="020B0503020204020204" pitchFamily="34" charset="-122"/>
            </a:endParaRPr>
          </a:p>
          <a:p>
            <a:pPr algn="just" eaLnBrk="1" hangingPunct="1"/>
            <a:r>
              <a:rPr lang="zh-CN" altLang="en-US" sz="2000">
                <a:latin typeface="微软雅黑" panose="020B0503020204020204" pitchFamily="34" charset="-122"/>
                <a:ea typeface="微软雅黑" panose="020B0503020204020204" pitchFamily="34" charset="-122"/>
              </a:rPr>
              <a:t>⑤由于不法分子的营私舞弊、贪污盗窃而造成财产物资的损失。</a:t>
            </a:r>
            <a:endParaRPr lang="en-US" altLang="zh-CN" sz="2000">
              <a:latin typeface="微软雅黑" panose="020B0503020204020204" pitchFamily="34" charset="-122"/>
              <a:ea typeface="微软雅黑" panose="020B0503020204020204" pitchFamily="34" charset="-122"/>
            </a:endParaRPr>
          </a:p>
          <a:p>
            <a:pPr algn="just" eaLnBrk="1" hangingPunct="1"/>
            <a:r>
              <a:rPr lang="zh-CN" altLang="en-US" sz="2000">
                <a:latin typeface="微软雅黑" panose="020B0503020204020204" pitchFamily="34" charset="-122"/>
                <a:ea typeface="微软雅黑" panose="020B0503020204020204" pitchFamily="34" charset="-122"/>
              </a:rPr>
              <a:t>⑥由于自然灾害或非常事件而造成财产物资的损失。</a:t>
            </a:r>
            <a:endParaRPr lang="en-US" altLang="zh-CN" sz="2000">
              <a:latin typeface="微软雅黑" panose="020B0503020204020204" pitchFamily="34" charset="-122"/>
              <a:ea typeface="微软雅黑" panose="020B0503020204020204" pitchFamily="34" charset="-122"/>
            </a:endParaRPr>
          </a:p>
          <a:p>
            <a:pPr algn="just" eaLnBrk="1" hangingPunct="1"/>
            <a:r>
              <a:rPr lang="zh-CN" altLang="en-US" sz="2000">
                <a:latin typeface="微软雅黑" panose="020B0503020204020204" pitchFamily="34" charset="-122"/>
                <a:ea typeface="微软雅黑" panose="020B0503020204020204" pitchFamily="34" charset="-122"/>
              </a:rPr>
              <a:t>⑦结算过程中的未达账项。</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9B32433D-CBE9-8B49-9F30-5F311D0B9141}"/>
              </a:ext>
            </a:extLst>
          </p:cNvPr>
          <p:cNvSpPr>
            <a:spLocks noGrp="1" noChangeArrowheads="1"/>
          </p:cNvSpPr>
          <p:nvPr>
            <p:ph type="title"/>
          </p:nvPr>
        </p:nvSpPr>
        <p:spPr>
          <a:xfrm>
            <a:off x="2743201" y="620713"/>
            <a:ext cx="6588125" cy="1281112"/>
          </a:xfrm>
        </p:spPr>
        <p:txBody>
          <a:bodyPr/>
          <a:lstStyle/>
          <a:p>
            <a:pPr algn="just" eaLnBrk="1" hangingPunct="1"/>
            <a:r>
              <a:rPr lang="zh-CN" altLang="en-US" sz="2800">
                <a:latin typeface="微软雅黑" panose="020B0503020204020204" pitchFamily="34" charset="-122"/>
                <a:ea typeface="微软雅黑" panose="020B0503020204020204" pitchFamily="34" charset="-122"/>
              </a:rPr>
              <a:t>财产清查的目的</a:t>
            </a:r>
          </a:p>
        </p:txBody>
      </p:sp>
      <p:sp>
        <p:nvSpPr>
          <p:cNvPr id="75779" name="Rectangle 3">
            <a:extLst>
              <a:ext uri="{FF2B5EF4-FFF2-40B4-BE49-F238E27FC236}">
                <a16:creationId xmlns:a16="http://schemas.microsoft.com/office/drawing/2014/main" id="{F67EE85E-581F-6F3A-DAF3-E9EF0CB41E18}"/>
              </a:ext>
            </a:extLst>
          </p:cNvPr>
          <p:cNvSpPr>
            <a:spLocks noGrp="1" noChangeArrowheads="1"/>
          </p:cNvSpPr>
          <p:nvPr>
            <p:ph idx="1"/>
          </p:nvPr>
        </p:nvSpPr>
        <p:spPr>
          <a:xfrm>
            <a:off x="2743200" y="1557338"/>
            <a:ext cx="7391400" cy="4114800"/>
          </a:xfrm>
        </p:spPr>
        <p:txBody>
          <a:bodyPr/>
          <a:lstStyle/>
          <a:p>
            <a:pPr algn="just" eaLnBrk="1" hangingPunct="1">
              <a:lnSpc>
                <a:spcPct val="150000"/>
              </a:lnSpc>
            </a:pPr>
            <a:r>
              <a:rPr lang="zh-CN" altLang="en-US" sz="2400">
                <a:latin typeface="微软雅黑" panose="020B0503020204020204" pitchFamily="34" charset="-122"/>
                <a:ea typeface="微软雅黑" panose="020B0503020204020204" pitchFamily="34" charset="-122"/>
              </a:rPr>
              <a:t>保护财产物资的安全与完整</a:t>
            </a:r>
            <a:endParaRPr lang="en-US" altLang="zh-CN" sz="2400">
              <a:latin typeface="微软雅黑" panose="020B0503020204020204" pitchFamily="34" charset="-122"/>
              <a:ea typeface="微软雅黑" panose="020B0503020204020204" pitchFamily="34" charset="-122"/>
            </a:endParaRPr>
          </a:p>
          <a:p>
            <a:pPr algn="just" eaLnBrk="1" hangingPunct="1">
              <a:lnSpc>
                <a:spcPct val="150000"/>
              </a:lnSpc>
            </a:pPr>
            <a:r>
              <a:rPr lang="zh-CN" altLang="en-US" sz="2400">
                <a:latin typeface="微软雅黑" panose="020B0503020204020204" pitchFamily="34" charset="-122"/>
                <a:ea typeface="微软雅黑" panose="020B0503020204020204" pitchFamily="34" charset="-122"/>
              </a:rPr>
              <a:t>保证会计核算资料的真实可靠</a:t>
            </a:r>
            <a:endParaRPr lang="en-US" altLang="zh-CN" sz="2400">
              <a:latin typeface="微软雅黑" panose="020B0503020204020204" pitchFamily="34" charset="-122"/>
              <a:ea typeface="微软雅黑" panose="020B0503020204020204" pitchFamily="34" charset="-122"/>
            </a:endParaRPr>
          </a:p>
          <a:p>
            <a:pPr algn="just" eaLnBrk="1" hangingPunct="1">
              <a:lnSpc>
                <a:spcPct val="150000"/>
              </a:lnSpc>
            </a:pPr>
            <a:r>
              <a:rPr lang="zh-CN" altLang="en-US" sz="2400">
                <a:latin typeface="微软雅黑" panose="020B0503020204020204" pitchFamily="34" charset="-122"/>
                <a:ea typeface="微软雅黑" panose="020B0503020204020204" pitchFamily="34" charset="-122"/>
              </a:rPr>
              <a:t>保证财经纪律和结算制度的贯彻执行</a:t>
            </a:r>
            <a:endParaRPr lang="en-US" altLang="zh-CN" sz="2400">
              <a:latin typeface="微软雅黑" panose="020B0503020204020204" pitchFamily="34" charset="-122"/>
              <a:ea typeface="微软雅黑" panose="020B0503020204020204" pitchFamily="34" charset="-122"/>
            </a:endParaRPr>
          </a:p>
          <a:p>
            <a:pPr algn="just" eaLnBrk="1" hangingPunct="1">
              <a:lnSpc>
                <a:spcPct val="150000"/>
              </a:lnSpc>
            </a:pPr>
            <a:r>
              <a:rPr lang="zh-CN" altLang="en-US" sz="2400">
                <a:latin typeface="微软雅黑" panose="020B0503020204020204" pitchFamily="34" charset="-122"/>
                <a:ea typeface="微软雅黑" panose="020B0503020204020204" pitchFamily="34" charset="-122"/>
              </a:rPr>
              <a:t>提高资金使用效率</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Text Box 1026">
            <a:extLst>
              <a:ext uri="{FF2B5EF4-FFF2-40B4-BE49-F238E27FC236}">
                <a16:creationId xmlns:a16="http://schemas.microsoft.com/office/drawing/2014/main" id="{0A542E19-1F47-BF98-AF61-24CC6BB07993}"/>
              </a:ext>
            </a:extLst>
          </p:cNvPr>
          <p:cNvSpPr txBox="1">
            <a:spLocks noChangeArrowheads="1"/>
          </p:cNvSpPr>
          <p:nvPr/>
        </p:nvSpPr>
        <p:spPr bwMode="auto">
          <a:xfrm>
            <a:off x="2782889" y="1196976"/>
            <a:ext cx="6950075"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defRPr/>
            </a:pPr>
            <a:endParaRPr lang="en-US" altLang="zh-CN" b="1" dirty="0">
              <a:effectLst>
                <a:outerShdw blurRad="38100" dist="38100" dir="2700000" algn="tl">
                  <a:srgbClr val="000000"/>
                </a:outerShdw>
              </a:effectLst>
            </a:endParaRPr>
          </a:p>
          <a:p>
            <a:pPr>
              <a:lnSpc>
                <a:spcPct val="120000"/>
              </a:lnSpc>
              <a:defRPr/>
            </a:pPr>
            <a:r>
              <a:rPr lang="zh-CN" altLang="en-US" sz="3600" dirty="0"/>
              <a:t>序时账簿 （日记账）</a:t>
            </a:r>
            <a:endParaRPr lang="zh-CN" altLang="en-US" dirty="0"/>
          </a:p>
          <a:p>
            <a:pPr>
              <a:lnSpc>
                <a:spcPct val="120000"/>
              </a:lnSpc>
              <a:defRPr/>
            </a:pPr>
            <a:r>
              <a:rPr lang="zh-CN" altLang="en-US" b="1" dirty="0">
                <a:effectLst>
                  <a:outerShdw blurRad="38100" dist="38100" dir="2700000" algn="tl">
                    <a:srgbClr val="000000"/>
                  </a:outerShdw>
                </a:effectLst>
              </a:rPr>
              <a:t>    </a:t>
            </a:r>
          </a:p>
          <a:p>
            <a:pPr lvl="2">
              <a:lnSpc>
                <a:spcPct val="120000"/>
              </a:lnSpc>
              <a:buFontTx/>
              <a:buChar char="•"/>
              <a:defRPr/>
            </a:pPr>
            <a:r>
              <a:rPr lang="zh-CN" altLang="en-US" sz="2800" b="1" dirty="0">
                <a:effectLst>
                  <a:outerShdw blurRad="38100" dist="38100" dir="2700000" algn="tl">
                    <a:srgbClr val="000000"/>
                  </a:outerShdw>
                </a:effectLst>
              </a:rPr>
              <a:t>  </a:t>
            </a:r>
            <a:r>
              <a:rPr lang="zh-CN" altLang="en-US" sz="2800" dirty="0"/>
              <a:t>登记特点：逐日逐笔</a:t>
            </a:r>
          </a:p>
          <a:p>
            <a:pPr lvl="2">
              <a:lnSpc>
                <a:spcPct val="240000"/>
              </a:lnSpc>
              <a:buFontTx/>
              <a:buChar char="•"/>
              <a:defRPr/>
            </a:pPr>
            <a:r>
              <a:rPr lang="zh-CN" altLang="en-US" sz="2800" dirty="0"/>
              <a:t>  种类： 现金日记账     </a:t>
            </a:r>
          </a:p>
          <a:p>
            <a:pPr lvl="2">
              <a:lnSpc>
                <a:spcPct val="120000"/>
              </a:lnSpc>
              <a:defRPr/>
            </a:pPr>
            <a:r>
              <a:rPr lang="zh-CN" altLang="en-US" sz="2800" dirty="0"/>
              <a:t>                银行存款日记账 </a:t>
            </a:r>
          </a:p>
          <a:p>
            <a:pPr lvl="2">
              <a:lnSpc>
                <a:spcPct val="120000"/>
              </a:lnSpc>
              <a:defRPr/>
            </a:pPr>
            <a:r>
              <a:rPr lang="zh-CN" altLang="en-US" sz="2400" dirty="0"/>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83935242-75FC-0E97-2007-D38A43D0F4BA}"/>
              </a:ext>
            </a:extLst>
          </p:cNvPr>
          <p:cNvSpPr>
            <a:spLocks noGrp="1" noChangeArrowheads="1"/>
          </p:cNvSpPr>
          <p:nvPr>
            <p:ph type="title"/>
          </p:nvPr>
        </p:nvSpPr>
        <p:spPr>
          <a:xfrm>
            <a:off x="1919288" y="833438"/>
            <a:ext cx="6589712" cy="1281112"/>
          </a:xfrm>
        </p:spPr>
        <p:txBody>
          <a:bodyPr/>
          <a:lstStyle/>
          <a:p>
            <a:pPr algn="just" eaLnBrk="1" hangingPunct="1"/>
            <a:r>
              <a:rPr lang="en-US" altLang="zh-CN">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二、财产清查的种类 </a:t>
            </a:r>
          </a:p>
        </p:txBody>
      </p:sp>
      <p:sp>
        <p:nvSpPr>
          <p:cNvPr id="76803" name="Rectangle 3">
            <a:extLst>
              <a:ext uri="{FF2B5EF4-FFF2-40B4-BE49-F238E27FC236}">
                <a16:creationId xmlns:a16="http://schemas.microsoft.com/office/drawing/2014/main" id="{6491E393-274A-682A-7072-D936AC97D5FC}"/>
              </a:ext>
            </a:extLst>
          </p:cNvPr>
          <p:cNvSpPr>
            <a:spLocks noGrp="1" noChangeArrowheads="1"/>
          </p:cNvSpPr>
          <p:nvPr>
            <p:ph idx="1"/>
          </p:nvPr>
        </p:nvSpPr>
        <p:spPr>
          <a:xfrm>
            <a:off x="2039938" y="1628776"/>
            <a:ext cx="7391400" cy="792163"/>
          </a:xfrm>
        </p:spPr>
        <p:txBody>
          <a:bodyPr/>
          <a:lstStyle/>
          <a:p>
            <a:pPr algn="just" eaLnBrk="1" hangingPunct="1">
              <a:lnSpc>
                <a:spcPct val="130000"/>
              </a:lnSpc>
              <a:buFont typeface="Monotype Sorts" pitchFamily="2" charset="2"/>
              <a:buNone/>
            </a:pPr>
            <a:r>
              <a:rPr lang="zh-CN" altLang="en-US" sz="2400">
                <a:latin typeface="微软雅黑" panose="020B0503020204020204" pitchFamily="34" charset="-122"/>
                <a:ea typeface="微软雅黑" panose="020B0503020204020204" pitchFamily="34" charset="-122"/>
              </a:rPr>
              <a:t>按照清查对象和范围分：</a:t>
            </a:r>
            <a:r>
              <a:rPr lang="zh-CN" altLang="en-US" sz="2400">
                <a:solidFill>
                  <a:srgbClr val="0070C0"/>
                </a:solidFill>
                <a:latin typeface="微软雅黑" panose="020B0503020204020204" pitchFamily="34" charset="-122"/>
                <a:ea typeface="微软雅黑" panose="020B0503020204020204" pitchFamily="34" charset="-122"/>
              </a:rPr>
              <a:t>全面清查</a:t>
            </a:r>
            <a:r>
              <a:rPr lang="zh-CN" altLang="en-US" sz="2400">
                <a:latin typeface="微软雅黑" panose="020B0503020204020204" pitchFamily="34" charset="-122"/>
                <a:ea typeface="微软雅黑" panose="020B0503020204020204" pitchFamily="34" charset="-122"/>
              </a:rPr>
              <a:t>和</a:t>
            </a:r>
            <a:r>
              <a:rPr lang="zh-CN" altLang="en-US" sz="2400">
                <a:solidFill>
                  <a:srgbClr val="0070C0"/>
                </a:solidFill>
                <a:latin typeface="微软雅黑" panose="020B0503020204020204" pitchFamily="34" charset="-122"/>
                <a:ea typeface="微软雅黑" panose="020B0503020204020204" pitchFamily="34" charset="-122"/>
              </a:rPr>
              <a:t>局部清查</a:t>
            </a:r>
          </a:p>
        </p:txBody>
      </p:sp>
      <p:sp>
        <p:nvSpPr>
          <p:cNvPr id="76804" name="Rectangle 3">
            <a:extLst>
              <a:ext uri="{FF2B5EF4-FFF2-40B4-BE49-F238E27FC236}">
                <a16:creationId xmlns:a16="http://schemas.microsoft.com/office/drawing/2014/main" id="{DADF3797-8459-208A-1399-E03BCC9F8A66}"/>
              </a:ext>
            </a:extLst>
          </p:cNvPr>
          <p:cNvSpPr txBox="1">
            <a:spLocks noChangeArrowheads="1"/>
          </p:cNvSpPr>
          <p:nvPr/>
        </p:nvSpPr>
        <p:spPr bwMode="auto">
          <a:xfrm>
            <a:off x="2009776" y="2506664"/>
            <a:ext cx="7921625" cy="259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r>
              <a:rPr lang="zh-CN" altLang="en-US" sz="2400">
                <a:solidFill>
                  <a:schemeClr val="tx1"/>
                </a:solidFill>
                <a:latin typeface="微软雅黑" panose="020B0503020204020204" pitchFamily="34" charset="-122"/>
                <a:ea typeface="微软雅黑" panose="020B0503020204020204" pitchFamily="34" charset="-122"/>
              </a:rPr>
              <a:t>全面清查是指对企业所有的财产物资进行的全面盘点和核对。</a:t>
            </a:r>
            <a:endParaRPr lang="en-US" altLang="zh-CN" sz="2400">
              <a:solidFill>
                <a:schemeClr val="tx1"/>
              </a:solidFill>
              <a:latin typeface="微软雅黑" panose="020B0503020204020204" pitchFamily="34" charset="-122"/>
              <a:ea typeface="微软雅黑" panose="020B0503020204020204" pitchFamily="34" charset="-122"/>
            </a:endParaRPr>
          </a:p>
          <a:p>
            <a:pPr algn="just" eaLnBrk="1" hangingPunct="1"/>
            <a:r>
              <a:rPr lang="zh-CN" altLang="en-US" sz="2400">
                <a:solidFill>
                  <a:schemeClr val="tx1"/>
                </a:solidFill>
                <a:latin typeface="微软雅黑" panose="020B0503020204020204" pitchFamily="34" charset="-122"/>
                <a:ea typeface="微软雅黑" panose="020B0503020204020204" pitchFamily="34" charset="-122"/>
              </a:rPr>
              <a:t>对象主要包括：库存现金、银行存款；各种应收款项、在途货币资金；所有的固定资产、原材料、在产品、半成品、库存商品、在途物资及未完工程等。</a:t>
            </a:r>
            <a:endParaRPr lang="en-US" altLang="zh-CN" sz="2400">
              <a:solidFill>
                <a:schemeClr val="tx1"/>
              </a:solidFill>
              <a:latin typeface="微软雅黑" panose="020B0503020204020204" pitchFamily="34" charset="-122"/>
              <a:ea typeface="微软雅黑" panose="020B0503020204020204" pitchFamily="34" charset="-122"/>
            </a:endParaRPr>
          </a:p>
          <a:p>
            <a:pPr algn="just" eaLnBrk="1" hangingPunct="1"/>
            <a:r>
              <a:rPr lang="zh-CN" altLang="en-US" sz="2400">
                <a:solidFill>
                  <a:schemeClr val="tx1"/>
                </a:solidFill>
                <a:latin typeface="微软雅黑" panose="020B0503020204020204" pitchFamily="34" charset="-122"/>
                <a:ea typeface="微软雅黑" panose="020B0503020204020204" pitchFamily="34" charset="-122"/>
              </a:rPr>
              <a:t>一般在年终决算前等特殊时点进行。</a:t>
            </a:r>
            <a:endParaRPr lang="en-US" altLang="zh-CN" sz="24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2E3D6D0C-BE57-C81A-B855-AB23FC4AA24E}"/>
              </a:ext>
            </a:extLst>
          </p:cNvPr>
          <p:cNvSpPr>
            <a:spLocks noGrp="1" noChangeArrowheads="1"/>
          </p:cNvSpPr>
          <p:nvPr>
            <p:ph type="title"/>
          </p:nvPr>
        </p:nvSpPr>
        <p:spPr>
          <a:xfrm>
            <a:off x="1919288" y="833438"/>
            <a:ext cx="6589712" cy="1281112"/>
          </a:xfrm>
        </p:spPr>
        <p:txBody>
          <a:bodyPr/>
          <a:lstStyle/>
          <a:p>
            <a:pPr algn="just" eaLnBrk="1" hangingPunct="1"/>
            <a:r>
              <a:rPr lang="en-US" altLang="zh-CN">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二、财产清查的种类 </a:t>
            </a:r>
          </a:p>
        </p:txBody>
      </p:sp>
      <p:sp>
        <p:nvSpPr>
          <p:cNvPr id="77827" name="Rectangle 3">
            <a:extLst>
              <a:ext uri="{FF2B5EF4-FFF2-40B4-BE49-F238E27FC236}">
                <a16:creationId xmlns:a16="http://schemas.microsoft.com/office/drawing/2014/main" id="{565FF8B2-BD0F-87E8-4E18-1466FD21470E}"/>
              </a:ext>
            </a:extLst>
          </p:cNvPr>
          <p:cNvSpPr>
            <a:spLocks noGrp="1" noChangeArrowheads="1"/>
          </p:cNvSpPr>
          <p:nvPr>
            <p:ph idx="1"/>
          </p:nvPr>
        </p:nvSpPr>
        <p:spPr>
          <a:xfrm>
            <a:off x="2039938" y="1628776"/>
            <a:ext cx="7391400" cy="792163"/>
          </a:xfrm>
        </p:spPr>
        <p:txBody>
          <a:bodyPr/>
          <a:lstStyle/>
          <a:p>
            <a:pPr algn="just" eaLnBrk="1" hangingPunct="1">
              <a:lnSpc>
                <a:spcPct val="130000"/>
              </a:lnSpc>
              <a:buFont typeface="Monotype Sorts" pitchFamily="2" charset="2"/>
              <a:buNone/>
            </a:pPr>
            <a:r>
              <a:rPr lang="zh-CN" altLang="en-US" sz="2400">
                <a:latin typeface="微软雅黑" panose="020B0503020204020204" pitchFamily="34" charset="-122"/>
                <a:ea typeface="微软雅黑" panose="020B0503020204020204" pitchFamily="34" charset="-122"/>
              </a:rPr>
              <a:t>按照清查对象和范围分：</a:t>
            </a:r>
            <a:r>
              <a:rPr lang="zh-CN" altLang="en-US" sz="2400">
                <a:solidFill>
                  <a:srgbClr val="0070C0"/>
                </a:solidFill>
                <a:latin typeface="微软雅黑" panose="020B0503020204020204" pitchFamily="34" charset="-122"/>
                <a:ea typeface="微软雅黑" panose="020B0503020204020204" pitchFamily="34" charset="-122"/>
              </a:rPr>
              <a:t>全面清查</a:t>
            </a:r>
            <a:r>
              <a:rPr lang="zh-CN" altLang="en-US" sz="2400">
                <a:latin typeface="微软雅黑" panose="020B0503020204020204" pitchFamily="34" charset="-122"/>
                <a:ea typeface="微软雅黑" panose="020B0503020204020204" pitchFamily="34" charset="-122"/>
              </a:rPr>
              <a:t>和</a:t>
            </a:r>
            <a:r>
              <a:rPr lang="zh-CN" altLang="en-US" sz="2400">
                <a:solidFill>
                  <a:srgbClr val="0070C0"/>
                </a:solidFill>
                <a:latin typeface="微软雅黑" panose="020B0503020204020204" pitchFamily="34" charset="-122"/>
                <a:ea typeface="微软雅黑" panose="020B0503020204020204" pitchFamily="34" charset="-122"/>
              </a:rPr>
              <a:t>局部清查</a:t>
            </a:r>
          </a:p>
        </p:txBody>
      </p:sp>
      <p:sp>
        <p:nvSpPr>
          <p:cNvPr id="77828" name="Rectangle 3">
            <a:extLst>
              <a:ext uri="{FF2B5EF4-FFF2-40B4-BE49-F238E27FC236}">
                <a16:creationId xmlns:a16="http://schemas.microsoft.com/office/drawing/2014/main" id="{99CE0896-80D2-18B5-589B-A8E03C136E47}"/>
              </a:ext>
            </a:extLst>
          </p:cNvPr>
          <p:cNvSpPr txBox="1">
            <a:spLocks noChangeArrowheads="1"/>
          </p:cNvSpPr>
          <p:nvPr/>
        </p:nvSpPr>
        <p:spPr bwMode="auto">
          <a:xfrm>
            <a:off x="2009776" y="2506663"/>
            <a:ext cx="792162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r>
              <a:rPr lang="zh-CN" altLang="en-US" sz="2400">
                <a:solidFill>
                  <a:schemeClr val="tx1"/>
                </a:solidFill>
                <a:latin typeface="微软雅黑" panose="020B0503020204020204" pitchFamily="34" charset="-122"/>
                <a:ea typeface="微软雅黑" panose="020B0503020204020204" pitchFamily="34" charset="-122"/>
              </a:rPr>
              <a:t>局部清查是根据企业管理的需要，对一部分财产物资进行的盘点和核对。</a:t>
            </a:r>
            <a:endParaRPr lang="en-US" altLang="zh-CN" sz="2400">
              <a:solidFill>
                <a:schemeClr val="tx1"/>
              </a:solidFill>
              <a:latin typeface="微软雅黑" panose="020B0503020204020204" pitchFamily="34" charset="-122"/>
              <a:ea typeface="微软雅黑" panose="020B0503020204020204" pitchFamily="34" charset="-122"/>
            </a:endParaRPr>
          </a:p>
          <a:p>
            <a:pPr algn="just" eaLnBrk="1" hangingPunct="1"/>
            <a:r>
              <a:rPr lang="zh-CN" altLang="en-US" sz="2400">
                <a:solidFill>
                  <a:schemeClr val="tx1"/>
                </a:solidFill>
                <a:latin typeface="微软雅黑" panose="020B0503020204020204" pitchFamily="34" charset="-122"/>
                <a:ea typeface="微软雅黑" panose="020B0503020204020204" pitchFamily="34" charset="-122"/>
              </a:rPr>
              <a:t>一般情况下，对于流动性较大的财产物资，年内应轮流进行盘点或重点抽查；对于各种贵重物资，每月都应清查盘点一次；对于库存现金，应由出纳员每日清点核对；对于银行存款，每月都要同银行核对一次；对于各种债权，每年至少要同对方核对一至二次。</a:t>
            </a:r>
            <a:endParaRPr lang="en-US" altLang="zh-CN" sz="24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6E1FCABB-39BF-131E-72FE-9DB315680765}"/>
              </a:ext>
            </a:extLst>
          </p:cNvPr>
          <p:cNvSpPr>
            <a:spLocks noGrp="1" noChangeArrowheads="1"/>
          </p:cNvSpPr>
          <p:nvPr>
            <p:ph type="title"/>
          </p:nvPr>
        </p:nvSpPr>
        <p:spPr>
          <a:xfrm>
            <a:off x="1919288" y="833438"/>
            <a:ext cx="6589712" cy="1281112"/>
          </a:xfrm>
        </p:spPr>
        <p:txBody>
          <a:bodyPr/>
          <a:lstStyle/>
          <a:p>
            <a:pPr algn="just" eaLnBrk="1" hangingPunct="1"/>
            <a:r>
              <a:rPr lang="en-US" altLang="zh-CN">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二、财产清查的种类 </a:t>
            </a:r>
          </a:p>
        </p:txBody>
      </p:sp>
      <p:sp>
        <p:nvSpPr>
          <p:cNvPr id="78851" name="Rectangle 3">
            <a:extLst>
              <a:ext uri="{FF2B5EF4-FFF2-40B4-BE49-F238E27FC236}">
                <a16:creationId xmlns:a16="http://schemas.microsoft.com/office/drawing/2014/main" id="{1B70A2B5-457B-2631-E190-C90FBAF7CE2D}"/>
              </a:ext>
            </a:extLst>
          </p:cNvPr>
          <p:cNvSpPr>
            <a:spLocks noGrp="1" noChangeArrowheads="1"/>
          </p:cNvSpPr>
          <p:nvPr>
            <p:ph idx="1"/>
          </p:nvPr>
        </p:nvSpPr>
        <p:spPr>
          <a:xfrm>
            <a:off x="2039938" y="1628776"/>
            <a:ext cx="7391400" cy="792163"/>
          </a:xfrm>
        </p:spPr>
        <p:txBody>
          <a:bodyPr/>
          <a:lstStyle/>
          <a:p>
            <a:pPr algn="just" eaLnBrk="1" hangingPunct="1">
              <a:lnSpc>
                <a:spcPct val="130000"/>
              </a:lnSpc>
              <a:buFont typeface="Monotype Sorts" pitchFamily="2" charset="2"/>
              <a:buNone/>
            </a:pPr>
            <a:r>
              <a:rPr lang="zh-CN" altLang="en-US" sz="2400">
                <a:latin typeface="微软雅黑" panose="020B0503020204020204" pitchFamily="34" charset="-122"/>
                <a:ea typeface="微软雅黑" panose="020B0503020204020204" pitchFamily="34" charset="-122"/>
              </a:rPr>
              <a:t>按照清查时间分：</a:t>
            </a:r>
            <a:r>
              <a:rPr lang="zh-CN" altLang="en-US" sz="2400">
                <a:solidFill>
                  <a:srgbClr val="0070C0"/>
                </a:solidFill>
                <a:latin typeface="微软雅黑" panose="020B0503020204020204" pitchFamily="34" charset="-122"/>
                <a:ea typeface="微软雅黑" panose="020B0503020204020204" pitchFamily="34" charset="-122"/>
              </a:rPr>
              <a:t>定期清查</a:t>
            </a:r>
            <a:r>
              <a:rPr lang="zh-CN" altLang="en-US" sz="2400">
                <a:latin typeface="微软雅黑" panose="020B0503020204020204" pitchFamily="34" charset="-122"/>
                <a:ea typeface="微软雅黑" panose="020B0503020204020204" pitchFamily="34" charset="-122"/>
              </a:rPr>
              <a:t>和</a:t>
            </a:r>
            <a:r>
              <a:rPr lang="zh-CN" altLang="en-US" sz="2400">
                <a:solidFill>
                  <a:srgbClr val="0070C0"/>
                </a:solidFill>
                <a:latin typeface="微软雅黑" panose="020B0503020204020204" pitchFamily="34" charset="-122"/>
                <a:ea typeface="微软雅黑" panose="020B0503020204020204" pitchFamily="34" charset="-122"/>
              </a:rPr>
              <a:t>不定期清查</a:t>
            </a:r>
          </a:p>
        </p:txBody>
      </p:sp>
      <p:sp>
        <p:nvSpPr>
          <p:cNvPr id="78852" name="Rectangle 3">
            <a:extLst>
              <a:ext uri="{FF2B5EF4-FFF2-40B4-BE49-F238E27FC236}">
                <a16:creationId xmlns:a16="http://schemas.microsoft.com/office/drawing/2014/main" id="{A6F8CC51-A38E-27E1-BF48-C46C4DC42B35}"/>
              </a:ext>
            </a:extLst>
          </p:cNvPr>
          <p:cNvSpPr txBox="1">
            <a:spLocks noChangeArrowheads="1"/>
          </p:cNvSpPr>
          <p:nvPr/>
        </p:nvSpPr>
        <p:spPr bwMode="auto">
          <a:xfrm>
            <a:off x="2009776" y="2506664"/>
            <a:ext cx="7921625" cy="259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r>
              <a:rPr lang="zh-CN" altLang="en-US" sz="2400">
                <a:solidFill>
                  <a:schemeClr val="tx1"/>
                </a:solidFill>
                <a:latin typeface="微软雅黑" panose="020B0503020204020204" pitchFamily="34" charset="-122"/>
                <a:ea typeface="微软雅黑" panose="020B0503020204020204" pitchFamily="34" charset="-122"/>
              </a:rPr>
              <a:t>定期清查是按照预先计划安排或规定的时间对财产物资、货币资金和往来款项进行的盘点和核对。</a:t>
            </a:r>
            <a:endParaRPr lang="en-US" altLang="zh-CN" sz="2400">
              <a:solidFill>
                <a:schemeClr val="tx1"/>
              </a:solidFill>
              <a:latin typeface="微软雅黑" panose="020B0503020204020204" pitchFamily="34" charset="-122"/>
              <a:ea typeface="微软雅黑" panose="020B0503020204020204" pitchFamily="34" charset="-122"/>
            </a:endParaRPr>
          </a:p>
          <a:p>
            <a:pPr algn="just" eaLnBrk="1" hangingPunct="1"/>
            <a:r>
              <a:rPr lang="zh-CN" altLang="en-US" sz="2400">
                <a:solidFill>
                  <a:schemeClr val="tx1"/>
                </a:solidFill>
                <a:latin typeface="微软雅黑" panose="020B0503020204020204" pitchFamily="34" charset="-122"/>
                <a:ea typeface="微软雅黑" panose="020B0503020204020204" pitchFamily="34" charset="-122"/>
              </a:rPr>
              <a:t>通常是在年末、季末、月末结账时进行，其清查的对象和范围，可根据实际需要确定，可以是全面清查，也可以是局部清查。</a:t>
            </a:r>
            <a:endParaRPr lang="en-US" altLang="zh-CN" sz="2400">
              <a:solidFill>
                <a:schemeClr val="tx1"/>
              </a:solidFill>
              <a:latin typeface="微软雅黑" panose="020B0503020204020204" pitchFamily="34" charset="-122"/>
              <a:ea typeface="微软雅黑" panose="020B0503020204020204" pitchFamily="34" charset="-122"/>
            </a:endParaRPr>
          </a:p>
          <a:p>
            <a:pPr algn="just" eaLnBrk="1" hangingPunct="1"/>
            <a:r>
              <a:rPr lang="zh-CN" altLang="en-US" sz="2400">
                <a:solidFill>
                  <a:schemeClr val="tx1"/>
                </a:solidFill>
                <a:latin typeface="微软雅黑" panose="020B0503020204020204" pitchFamily="34" charset="-122"/>
                <a:ea typeface="微软雅黑" panose="020B0503020204020204" pitchFamily="34" charset="-122"/>
              </a:rPr>
              <a:t>一般情况下，年末进行全面清查，季末、月末进行局部清查。</a:t>
            </a:r>
            <a:endParaRPr lang="en-US" altLang="zh-CN" sz="24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00D446D-8F8C-14D9-D46B-DBC72CA50581}"/>
              </a:ext>
            </a:extLst>
          </p:cNvPr>
          <p:cNvSpPr>
            <a:spLocks noGrp="1" noChangeArrowheads="1"/>
          </p:cNvSpPr>
          <p:nvPr>
            <p:ph type="title"/>
          </p:nvPr>
        </p:nvSpPr>
        <p:spPr>
          <a:xfrm>
            <a:off x="1919288" y="833438"/>
            <a:ext cx="6589712" cy="1281112"/>
          </a:xfrm>
        </p:spPr>
        <p:txBody>
          <a:bodyPr/>
          <a:lstStyle/>
          <a:p>
            <a:pPr algn="just" eaLnBrk="1" hangingPunct="1"/>
            <a:r>
              <a:rPr lang="en-US" altLang="zh-CN">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二、财产清查的种类 </a:t>
            </a:r>
          </a:p>
        </p:txBody>
      </p:sp>
      <p:sp>
        <p:nvSpPr>
          <p:cNvPr id="79875" name="Rectangle 3">
            <a:extLst>
              <a:ext uri="{FF2B5EF4-FFF2-40B4-BE49-F238E27FC236}">
                <a16:creationId xmlns:a16="http://schemas.microsoft.com/office/drawing/2014/main" id="{E41FFB82-2B4F-79B2-AB2B-53A57783942D}"/>
              </a:ext>
            </a:extLst>
          </p:cNvPr>
          <p:cNvSpPr>
            <a:spLocks noGrp="1" noChangeArrowheads="1"/>
          </p:cNvSpPr>
          <p:nvPr>
            <p:ph idx="1"/>
          </p:nvPr>
        </p:nvSpPr>
        <p:spPr>
          <a:xfrm>
            <a:off x="2039938" y="1628776"/>
            <a:ext cx="7391400" cy="792163"/>
          </a:xfrm>
        </p:spPr>
        <p:txBody>
          <a:bodyPr/>
          <a:lstStyle/>
          <a:p>
            <a:pPr algn="just" eaLnBrk="1" hangingPunct="1">
              <a:lnSpc>
                <a:spcPct val="130000"/>
              </a:lnSpc>
              <a:buFont typeface="Monotype Sorts" pitchFamily="2" charset="2"/>
              <a:buNone/>
            </a:pPr>
            <a:r>
              <a:rPr lang="zh-CN" altLang="en-US" sz="2400">
                <a:latin typeface="微软雅黑" panose="020B0503020204020204" pitchFamily="34" charset="-122"/>
                <a:ea typeface="微软雅黑" panose="020B0503020204020204" pitchFamily="34" charset="-122"/>
              </a:rPr>
              <a:t>按照清查时间分：</a:t>
            </a:r>
            <a:r>
              <a:rPr lang="zh-CN" altLang="en-US" sz="2400">
                <a:solidFill>
                  <a:srgbClr val="0070C0"/>
                </a:solidFill>
                <a:latin typeface="微软雅黑" panose="020B0503020204020204" pitchFamily="34" charset="-122"/>
                <a:ea typeface="微软雅黑" panose="020B0503020204020204" pitchFamily="34" charset="-122"/>
              </a:rPr>
              <a:t>定期清查</a:t>
            </a:r>
            <a:r>
              <a:rPr lang="zh-CN" altLang="en-US" sz="2400">
                <a:latin typeface="微软雅黑" panose="020B0503020204020204" pitchFamily="34" charset="-122"/>
                <a:ea typeface="微软雅黑" panose="020B0503020204020204" pitchFamily="34" charset="-122"/>
              </a:rPr>
              <a:t>和</a:t>
            </a:r>
            <a:r>
              <a:rPr lang="zh-CN" altLang="en-US" sz="2400">
                <a:solidFill>
                  <a:srgbClr val="0070C0"/>
                </a:solidFill>
                <a:latin typeface="微软雅黑" panose="020B0503020204020204" pitchFamily="34" charset="-122"/>
                <a:ea typeface="微软雅黑" panose="020B0503020204020204" pitchFamily="34" charset="-122"/>
              </a:rPr>
              <a:t>不定期清查</a:t>
            </a:r>
          </a:p>
        </p:txBody>
      </p:sp>
      <p:sp>
        <p:nvSpPr>
          <p:cNvPr id="79876" name="Rectangle 3">
            <a:extLst>
              <a:ext uri="{FF2B5EF4-FFF2-40B4-BE49-F238E27FC236}">
                <a16:creationId xmlns:a16="http://schemas.microsoft.com/office/drawing/2014/main" id="{3382C5DD-2C8B-4835-26B2-02DAA4A723FC}"/>
              </a:ext>
            </a:extLst>
          </p:cNvPr>
          <p:cNvSpPr txBox="1">
            <a:spLocks noChangeArrowheads="1"/>
          </p:cNvSpPr>
          <p:nvPr/>
        </p:nvSpPr>
        <p:spPr bwMode="auto">
          <a:xfrm>
            <a:off x="2009776" y="2506664"/>
            <a:ext cx="7921625" cy="259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r>
              <a:rPr lang="zh-CN" altLang="en-US" sz="2400">
                <a:solidFill>
                  <a:schemeClr val="tx1"/>
                </a:solidFill>
                <a:latin typeface="微软雅黑" panose="020B0503020204020204" pitchFamily="34" charset="-122"/>
                <a:ea typeface="微软雅黑" panose="020B0503020204020204" pitchFamily="34" charset="-122"/>
              </a:rPr>
              <a:t>不定期清查也称为临时清查，是事先不规定清查时间，而根据实际需要，对某些财产物资、货币资金和往来款项临时进行的清查。</a:t>
            </a:r>
            <a:endParaRPr lang="en-US" altLang="zh-CN" sz="2400">
              <a:solidFill>
                <a:schemeClr val="tx1"/>
              </a:solidFill>
              <a:latin typeface="微软雅黑" panose="020B0503020204020204" pitchFamily="34" charset="-122"/>
              <a:ea typeface="微软雅黑" panose="020B0503020204020204" pitchFamily="34" charset="-122"/>
            </a:endParaRPr>
          </a:p>
          <a:p>
            <a:pPr algn="just" eaLnBrk="1" hangingPunct="1"/>
            <a:r>
              <a:rPr lang="zh-CN" altLang="en-US" sz="2400">
                <a:solidFill>
                  <a:schemeClr val="tx1"/>
                </a:solidFill>
                <a:latin typeface="微软雅黑" panose="020B0503020204020204" pitchFamily="34" charset="-122"/>
                <a:ea typeface="微软雅黑" panose="020B0503020204020204" pitchFamily="34" charset="-122"/>
              </a:rPr>
              <a:t>清查的对象和范围，可根据实际需要确定，可以是全面清查，也可以是局部清查。不定期清查一般是在更换财产物资的保管人员，或发生自然灾害意外受损等特殊时点进行。</a:t>
            </a:r>
            <a:endParaRPr lang="en-US" altLang="zh-CN" sz="24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2739" name="Rectangle 3">
            <a:extLst>
              <a:ext uri="{FF2B5EF4-FFF2-40B4-BE49-F238E27FC236}">
                <a16:creationId xmlns:a16="http://schemas.microsoft.com/office/drawing/2014/main" id="{C0CF1CC3-FB04-1913-D550-38FFF1A6E00A}"/>
              </a:ext>
            </a:extLst>
          </p:cNvPr>
          <p:cNvSpPr>
            <a:spLocks noGrp="1" noChangeArrowheads="1"/>
          </p:cNvSpPr>
          <p:nvPr>
            <p:ph idx="1"/>
          </p:nvPr>
        </p:nvSpPr>
        <p:spPr>
          <a:xfrm>
            <a:off x="2279650" y="765175"/>
            <a:ext cx="7772400" cy="4114800"/>
          </a:xfrm>
        </p:spPr>
        <p:txBody>
          <a:bodyPr rtlCol="0">
            <a:normAutofit/>
          </a:bodyPr>
          <a:lstStyle/>
          <a:p>
            <a:pPr algn="just">
              <a:buNone/>
              <a:defRPr/>
            </a:pPr>
            <a:r>
              <a:rPr lang="zh-CN" altLang="en-US" sz="3600" dirty="0">
                <a:latin typeface="微软雅黑" panose="020B0503020204020204" pitchFamily="34" charset="-122"/>
                <a:ea typeface="微软雅黑" panose="020B0503020204020204" pitchFamily="34" charset="-122"/>
              </a:rPr>
              <a:t>三、财产清查的方法</a:t>
            </a:r>
          </a:p>
          <a:p>
            <a:pPr algn="just">
              <a:lnSpc>
                <a:spcPct val="200000"/>
              </a:lnSpc>
              <a:buNone/>
              <a:defRPr/>
            </a:pPr>
            <a:r>
              <a:rPr lang="zh-CN" altLang="en-US"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财产清查的内容</a:t>
            </a:r>
          </a:p>
          <a:p>
            <a:pPr lvl="1" algn="just">
              <a:lnSpc>
                <a:spcPct val="150000"/>
              </a:lnSpc>
              <a:buFont typeface="Wingdings 3" charset="2"/>
              <a:buChar char=""/>
              <a:defRPr/>
            </a:pPr>
            <a:r>
              <a:rPr lang="zh-CN" altLang="en-US" dirty="0">
                <a:latin typeface="微软雅黑" panose="020B0503020204020204" pitchFamily="34" charset="-122"/>
                <a:ea typeface="微软雅黑" panose="020B0503020204020204" pitchFamily="34" charset="-122"/>
              </a:rPr>
              <a:t>财产物资</a:t>
            </a:r>
          </a:p>
          <a:p>
            <a:pPr lvl="1" algn="just">
              <a:lnSpc>
                <a:spcPct val="150000"/>
              </a:lnSpc>
              <a:buFont typeface="Wingdings 3" charset="2"/>
              <a:buChar char=""/>
              <a:defRPr/>
            </a:pPr>
            <a:r>
              <a:rPr lang="zh-CN" altLang="en-US" dirty="0">
                <a:latin typeface="微软雅黑" panose="020B0503020204020204" pitchFamily="34" charset="-122"/>
                <a:ea typeface="微软雅黑" panose="020B0503020204020204" pitchFamily="34" charset="-122"/>
              </a:rPr>
              <a:t>货币资金</a:t>
            </a:r>
          </a:p>
          <a:p>
            <a:pPr lvl="1" algn="just">
              <a:lnSpc>
                <a:spcPct val="150000"/>
              </a:lnSpc>
              <a:buFont typeface="Wingdings 3" charset="2"/>
              <a:buChar char=""/>
              <a:defRPr/>
            </a:pPr>
            <a:r>
              <a:rPr lang="zh-CN" altLang="en-US" dirty="0">
                <a:latin typeface="微软雅黑" panose="020B0503020204020204" pitchFamily="34" charset="-122"/>
                <a:ea typeface="微软雅黑" panose="020B0503020204020204" pitchFamily="34" charset="-122"/>
              </a:rPr>
              <a:t>应收款项</a:t>
            </a:r>
          </a:p>
          <a:p>
            <a:pPr algn="just">
              <a:lnSpc>
                <a:spcPct val="110000"/>
              </a:lnSpc>
              <a:buNone/>
              <a:defRPr/>
            </a:pPr>
            <a:endParaRPr lang="en-US" altLang="zh-CN" sz="2000" dirty="0">
              <a:latin typeface="+mn-e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7FF51B97-5D65-5597-8DE7-18DE1F7C2890}"/>
              </a:ext>
            </a:extLst>
          </p:cNvPr>
          <p:cNvSpPr>
            <a:spLocks noGrp="1" noChangeArrowheads="1"/>
          </p:cNvSpPr>
          <p:nvPr>
            <p:ph type="title"/>
          </p:nvPr>
        </p:nvSpPr>
        <p:spPr>
          <a:xfrm>
            <a:off x="2279650" y="549275"/>
            <a:ext cx="8229600" cy="1143000"/>
          </a:xfrm>
        </p:spPr>
        <p:txBody>
          <a:bodyPr/>
          <a:lstStyle/>
          <a:p>
            <a:pPr eaLnBrk="1" hangingPunct="1"/>
            <a:r>
              <a:rPr lang="zh-CN" altLang="en-US" sz="2800">
                <a:latin typeface="微软雅黑" panose="020B0503020204020204" pitchFamily="34" charset="-122"/>
                <a:ea typeface="微软雅黑" panose="020B0503020204020204" pitchFamily="34" charset="-122"/>
              </a:rPr>
              <a:t>（一）财产物资的清查</a:t>
            </a:r>
          </a:p>
        </p:txBody>
      </p:sp>
      <p:sp>
        <p:nvSpPr>
          <p:cNvPr id="81923" name="Rectangle 3">
            <a:extLst>
              <a:ext uri="{FF2B5EF4-FFF2-40B4-BE49-F238E27FC236}">
                <a16:creationId xmlns:a16="http://schemas.microsoft.com/office/drawing/2014/main" id="{F14E11A3-702C-7279-DA4E-5A85BECA85DE}"/>
              </a:ext>
            </a:extLst>
          </p:cNvPr>
          <p:cNvSpPr>
            <a:spLocks noGrp="1" noChangeArrowheads="1"/>
          </p:cNvSpPr>
          <p:nvPr>
            <p:ph idx="1"/>
          </p:nvPr>
        </p:nvSpPr>
        <p:spPr>
          <a:xfrm>
            <a:off x="2424114" y="1412876"/>
            <a:ext cx="7704137" cy="720725"/>
          </a:xfrm>
        </p:spPr>
        <p:txBody>
          <a:bodyPr/>
          <a:lstStyle/>
          <a:p>
            <a:pPr eaLnBrk="1" hangingPunct="1">
              <a:lnSpc>
                <a:spcPct val="80000"/>
              </a:lnSpc>
              <a:buFont typeface="Monotype Sorts" pitchFamily="2" charset="2"/>
              <a:buNone/>
            </a:pP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、账面结存数量的确定方法：</a:t>
            </a:r>
            <a:r>
              <a:rPr lang="zh-CN" altLang="en-US" sz="2400">
                <a:solidFill>
                  <a:srgbClr val="FF0000"/>
                </a:solidFill>
                <a:latin typeface="微软雅黑" panose="020B0503020204020204" pitchFamily="34" charset="-122"/>
                <a:ea typeface="微软雅黑" panose="020B0503020204020204" pitchFamily="34" charset="-122"/>
              </a:rPr>
              <a:t>永续盘存法和实地盘存法</a:t>
            </a:r>
          </a:p>
        </p:txBody>
      </p:sp>
      <p:sp>
        <p:nvSpPr>
          <p:cNvPr id="81924" name="Rectangle 3">
            <a:extLst>
              <a:ext uri="{FF2B5EF4-FFF2-40B4-BE49-F238E27FC236}">
                <a16:creationId xmlns:a16="http://schemas.microsoft.com/office/drawing/2014/main" id="{FB26D4D4-CBAE-3502-7D18-90034207A3E4}"/>
              </a:ext>
            </a:extLst>
          </p:cNvPr>
          <p:cNvSpPr txBox="1">
            <a:spLocks noChangeArrowheads="1"/>
          </p:cNvSpPr>
          <p:nvPr/>
        </p:nvSpPr>
        <p:spPr bwMode="auto">
          <a:xfrm>
            <a:off x="2424113" y="2151063"/>
            <a:ext cx="75438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lnSpc>
                <a:spcPct val="150000"/>
              </a:lnSpc>
            </a:pPr>
            <a:r>
              <a:rPr lang="zh-CN" altLang="en-US" sz="2400">
                <a:solidFill>
                  <a:schemeClr val="tx1"/>
                </a:solidFill>
                <a:latin typeface="微软雅黑" panose="020B0503020204020204" pitchFamily="34" charset="-122"/>
                <a:ea typeface="微软雅黑" panose="020B0503020204020204" pitchFamily="34" charset="-122"/>
              </a:rPr>
              <a:t>永续盘存法又称“账面结存制”，是对各项财产物资的收入和发出，平时都要根据会计凭证，在有关账簿中逐笔地进行连续登记，并随时结出账面结存数。</a:t>
            </a:r>
          </a:p>
        </p:txBody>
      </p:sp>
      <p:sp>
        <p:nvSpPr>
          <p:cNvPr id="81925" name="Rectangle 3">
            <a:extLst>
              <a:ext uri="{FF2B5EF4-FFF2-40B4-BE49-F238E27FC236}">
                <a16:creationId xmlns:a16="http://schemas.microsoft.com/office/drawing/2014/main" id="{B03FEC79-E707-CBA5-A83B-D1CE4449B74B}"/>
              </a:ext>
            </a:extLst>
          </p:cNvPr>
          <p:cNvSpPr txBox="1">
            <a:spLocks noChangeArrowheads="1"/>
          </p:cNvSpPr>
          <p:nvPr/>
        </p:nvSpPr>
        <p:spPr bwMode="auto">
          <a:xfrm>
            <a:off x="2424113" y="3933825"/>
            <a:ext cx="75438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lnSpc>
                <a:spcPct val="150000"/>
              </a:lnSpc>
            </a:pPr>
            <a:r>
              <a:rPr lang="zh-CN" altLang="en-US" sz="2400">
                <a:solidFill>
                  <a:schemeClr val="tx1"/>
                </a:solidFill>
                <a:latin typeface="微软雅黑" panose="020B0503020204020204" pitchFamily="34" charset="-122"/>
                <a:ea typeface="微软雅黑" panose="020B0503020204020204" pitchFamily="34" charset="-122"/>
              </a:rPr>
              <a:t>优点：核算手续严密</a:t>
            </a:r>
            <a:endParaRPr lang="en-US" altLang="zh-CN" sz="2400">
              <a:solidFill>
                <a:schemeClr val="tx1"/>
              </a:solidFill>
              <a:latin typeface="微软雅黑" panose="020B0503020204020204" pitchFamily="34" charset="-122"/>
              <a:ea typeface="微软雅黑" panose="020B0503020204020204" pitchFamily="34" charset="-122"/>
            </a:endParaRPr>
          </a:p>
          <a:p>
            <a:pPr eaLnBrk="1" hangingPunct="1">
              <a:lnSpc>
                <a:spcPct val="150000"/>
              </a:lnSpc>
            </a:pPr>
            <a:r>
              <a:rPr lang="zh-CN" altLang="en-US" sz="2400">
                <a:solidFill>
                  <a:schemeClr val="tx1"/>
                </a:solidFill>
                <a:latin typeface="微软雅黑" panose="020B0503020204020204" pitchFamily="34" charset="-122"/>
                <a:ea typeface="微软雅黑" panose="020B0503020204020204" pitchFamily="34" charset="-122"/>
              </a:rPr>
              <a:t>缺点：工作量大，偶尔出现账实不符</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CC5DBD38-7154-0496-C3C7-B990B26FF1A0}"/>
              </a:ext>
            </a:extLst>
          </p:cNvPr>
          <p:cNvSpPr>
            <a:spLocks noGrp="1" noChangeArrowheads="1"/>
          </p:cNvSpPr>
          <p:nvPr>
            <p:ph type="title"/>
          </p:nvPr>
        </p:nvSpPr>
        <p:spPr>
          <a:xfrm>
            <a:off x="2279650" y="549275"/>
            <a:ext cx="8229600" cy="1143000"/>
          </a:xfrm>
        </p:spPr>
        <p:txBody>
          <a:bodyPr/>
          <a:lstStyle/>
          <a:p>
            <a:pPr eaLnBrk="1" hangingPunct="1"/>
            <a:r>
              <a:rPr lang="zh-CN" altLang="en-US" sz="2800">
                <a:latin typeface="微软雅黑" panose="020B0503020204020204" pitchFamily="34" charset="-122"/>
                <a:ea typeface="微软雅黑" panose="020B0503020204020204" pitchFamily="34" charset="-122"/>
              </a:rPr>
              <a:t>（一）财产物资的清查</a:t>
            </a:r>
          </a:p>
        </p:txBody>
      </p:sp>
      <p:sp>
        <p:nvSpPr>
          <p:cNvPr id="82947" name="Rectangle 3">
            <a:extLst>
              <a:ext uri="{FF2B5EF4-FFF2-40B4-BE49-F238E27FC236}">
                <a16:creationId xmlns:a16="http://schemas.microsoft.com/office/drawing/2014/main" id="{6B7CAC9B-EC21-B679-E415-CBCB248000C4}"/>
              </a:ext>
            </a:extLst>
          </p:cNvPr>
          <p:cNvSpPr>
            <a:spLocks noGrp="1" noChangeArrowheads="1"/>
          </p:cNvSpPr>
          <p:nvPr>
            <p:ph idx="1"/>
          </p:nvPr>
        </p:nvSpPr>
        <p:spPr>
          <a:xfrm>
            <a:off x="2424114" y="1412876"/>
            <a:ext cx="7704137" cy="720725"/>
          </a:xfrm>
        </p:spPr>
        <p:txBody>
          <a:bodyPr/>
          <a:lstStyle/>
          <a:p>
            <a:pPr eaLnBrk="1" hangingPunct="1">
              <a:lnSpc>
                <a:spcPct val="80000"/>
              </a:lnSpc>
              <a:buFont typeface="Monotype Sorts" pitchFamily="2" charset="2"/>
              <a:buNone/>
            </a:pP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、账面结存数量的确定方法：</a:t>
            </a:r>
            <a:r>
              <a:rPr lang="zh-CN" altLang="en-US" sz="2400">
                <a:solidFill>
                  <a:srgbClr val="FF0000"/>
                </a:solidFill>
                <a:latin typeface="微软雅黑" panose="020B0503020204020204" pitchFamily="34" charset="-122"/>
                <a:ea typeface="微软雅黑" panose="020B0503020204020204" pitchFamily="34" charset="-122"/>
              </a:rPr>
              <a:t>永续盘存法和实地盘存法</a:t>
            </a:r>
          </a:p>
        </p:txBody>
      </p:sp>
      <p:sp>
        <p:nvSpPr>
          <p:cNvPr id="82948" name="Rectangle 3">
            <a:extLst>
              <a:ext uri="{FF2B5EF4-FFF2-40B4-BE49-F238E27FC236}">
                <a16:creationId xmlns:a16="http://schemas.microsoft.com/office/drawing/2014/main" id="{4AFBE60F-B1FC-F9CB-643C-2541A3E0FC07}"/>
              </a:ext>
            </a:extLst>
          </p:cNvPr>
          <p:cNvSpPr txBox="1">
            <a:spLocks noChangeArrowheads="1"/>
          </p:cNvSpPr>
          <p:nvPr/>
        </p:nvSpPr>
        <p:spPr bwMode="auto">
          <a:xfrm>
            <a:off x="2297114" y="1849438"/>
            <a:ext cx="8047037" cy="215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lnSpc>
                <a:spcPct val="150000"/>
              </a:lnSpc>
            </a:pPr>
            <a:r>
              <a:rPr lang="zh-CN" altLang="en-US" sz="2400">
                <a:solidFill>
                  <a:schemeClr val="tx1"/>
                </a:solidFill>
                <a:latin typeface="微软雅黑" panose="020B0503020204020204" pitchFamily="34" charset="-122"/>
                <a:ea typeface="微软雅黑" panose="020B0503020204020204" pitchFamily="34" charset="-122"/>
              </a:rPr>
              <a:t>实地盘存法，又称“定期盘存制”，是平时根据有关会计凭证，只登记财产物资的收入数，不登记发出数，月末，对财产物资进行实地盘点，将盘点的实存数作为账面结存数，然后倒挤推算出本期发出数，将其计入账簿。</a:t>
            </a:r>
          </a:p>
        </p:txBody>
      </p:sp>
      <p:sp>
        <p:nvSpPr>
          <p:cNvPr id="82949" name="Rectangle 3">
            <a:extLst>
              <a:ext uri="{FF2B5EF4-FFF2-40B4-BE49-F238E27FC236}">
                <a16:creationId xmlns:a16="http://schemas.microsoft.com/office/drawing/2014/main" id="{2EC56389-B77C-2B9A-B93F-78DB34028584}"/>
              </a:ext>
            </a:extLst>
          </p:cNvPr>
          <p:cNvSpPr txBox="1">
            <a:spLocks noChangeArrowheads="1"/>
          </p:cNvSpPr>
          <p:nvPr/>
        </p:nvSpPr>
        <p:spPr bwMode="auto">
          <a:xfrm>
            <a:off x="2279650" y="4292600"/>
            <a:ext cx="75438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lnSpc>
                <a:spcPct val="150000"/>
              </a:lnSpc>
            </a:pPr>
            <a:r>
              <a:rPr lang="zh-CN" altLang="en-US" sz="2400">
                <a:solidFill>
                  <a:schemeClr val="tx1"/>
                </a:solidFill>
                <a:latin typeface="微软雅黑" panose="020B0503020204020204" pitchFamily="34" charset="-122"/>
                <a:ea typeface="微软雅黑" panose="020B0503020204020204" pitchFamily="34" charset="-122"/>
              </a:rPr>
              <a:t>优点：工作简单，期末不会出现账实不符</a:t>
            </a:r>
            <a:endParaRPr lang="en-US" altLang="zh-CN" sz="2400">
              <a:solidFill>
                <a:schemeClr val="tx1"/>
              </a:solidFill>
              <a:latin typeface="微软雅黑" panose="020B0503020204020204" pitchFamily="34" charset="-122"/>
              <a:ea typeface="微软雅黑" panose="020B0503020204020204" pitchFamily="34" charset="-122"/>
            </a:endParaRPr>
          </a:p>
          <a:p>
            <a:pPr eaLnBrk="1" hangingPunct="1">
              <a:lnSpc>
                <a:spcPct val="150000"/>
              </a:lnSpc>
            </a:pPr>
            <a:r>
              <a:rPr lang="zh-CN" altLang="en-US" sz="2400">
                <a:solidFill>
                  <a:schemeClr val="tx1"/>
                </a:solidFill>
                <a:latin typeface="微软雅黑" panose="020B0503020204020204" pitchFamily="34" charset="-122"/>
                <a:ea typeface="微软雅黑" panose="020B0503020204020204" pitchFamily="34" charset="-122"/>
              </a:rPr>
              <a:t>缺点：核算手续不严密，不能通过账簿记录反映增减结余情况。</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7C17288A-EA37-7218-8E16-27936B5EBADE}"/>
              </a:ext>
            </a:extLst>
          </p:cNvPr>
          <p:cNvSpPr>
            <a:spLocks noGrp="1" noChangeArrowheads="1"/>
          </p:cNvSpPr>
          <p:nvPr>
            <p:ph type="title"/>
          </p:nvPr>
        </p:nvSpPr>
        <p:spPr>
          <a:xfrm>
            <a:off x="2640013" y="620713"/>
            <a:ext cx="6589712" cy="792162"/>
          </a:xfrm>
        </p:spPr>
        <p:txBody>
          <a:bodyPr/>
          <a:lstStyle/>
          <a:p>
            <a:pPr eaLnBrk="1" hangingPunct="1"/>
            <a:r>
              <a:rPr lang="en-US" altLang="zh-CN" sz="2800">
                <a:latin typeface="微软雅黑" panose="020B0503020204020204" pitchFamily="34" charset="-122"/>
                <a:ea typeface="微软雅黑" panose="020B0503020204020204" pitchFamily="34" charset="-122"/>
              </a:rPr>
              <a:t>2</a:t>
            </a:r>
            <a:r>
              <a:rPr lang="zh-CN" altLang="en-US" sz="2800">
                <a:latin typeface="微软雅黑" panose="020B0503020204020204" pitchFamily="34" charset="-122"/>
                <a:ea typeface="微软雅黑" panose="020B0503020204020204" pitchFamily="34" charset="-122"/>
              </a:rPr>
              <a:t>、实际结存数量的确定方法</a:t>
            </a:r>
          </a:p>
        </p:txBody>
      </p:sp>
      <p:sp>
        <p:nvSpPr>
          <p:cNvPr id="374787" name="Rectangle 3">
            <a:extLst>
              <a:ext uri="{FF2B5EF4-FFF2-40B4-BE49-F238E27FC236}">
                <a16:creationId xmlns:a16="http://schemas.microsoft.com/office/drawing/2014/main" id="{FBF37C5B-7E4D-537A-DE0B-666E8B2B32C0}"/>
              </a:ext>
            </a:extLst>
          </p:cNvPr>
          <p:cNvSpPr>
            <a:spLocks noGrp="1" noChangeArrowheads="1"/>
          </p:cNvSpPr>
          <p:nvPr>
            <p:ph idx="1"/>
          </p:nvPr>
        </p:nvSpPr>
        <p:spPr>
          <a:xfrm>
            <a:off x="2711450" y="1628775"/>
            <a:ext cx="7391400" cy="3441700"/>
          </a:xfrm>
        </p:spPr>
        <p:txBody>
          <a:bodyPr rtlCol="0">
            <a:normAutofit/>
          </a:bodyPr>
          <a:lstStyle/>
          <a:p>
            <a:pPr>
              <a:lnSpc>
                <a:spcPct val="120000"/>
              </a:lnSpc>
              <a:buFont typeface="Wingdings 3" charset="2"/>
              <a:buChar char=""/>
              <a:defRPr/>
            </a:pPr>
            <a:r>
              <a:rPr lang="zh-CN" altLang="en-US" sz="2400" dirty="0">
                <a:latin typeface="微软雅黑" panose="020B0503020204020204" pitchFamily="34" charset="-122"/>
                <a:ea typeface="微软雅黑" panose="020B0503020204020204" pitchFamily="34" charset="-122"/>
              </a:rPr>
              <a:t>实地盘点法</a:t>
            </a:r>
          </a:p>
          <a:p>
            <a:pPr>
              <a:lnSpc>
                <a:spcPct val="140000"/>
              </a:lnSpc>
              <a:buFont typeface="Wingdings 3" charset="2"/>
              <a:buChar char=""/>
              <a:defRPr/>
            </a:pPr>
            <a:r>
              <a:rPr lang="zh-CN" altLang="en-US" sz="2400" dirty="0">
                <a:latin typeface="微软雅黑" panose="020B0503020204020204" pitchFamily="34" charset="-122"/>
                <a:ea typeface="微软雅黑" panose="020B0503020204020204" pitchFamily="34" charset="-122"/>
              </a:rPr>
              <a:t>抽样盘点法</a:t>
            </a:r>
          </a:p>
          <a:p>
            <a:pPr>
              <a:lnSpc>
                <a:spcPct val="160000"/>
              </a:lnSpc>
              <a:buFont typeface="Wingdings 3" charset="2"/>
              <a:buChar char=""/>
              <a:defRPr/>
            </a:pPr>
            <a:r>
              <a:rPr lang="zh-CN" altLang="en-US" sz="2400" dirty="0">
                <a:latin typeface="微软雅黑" panose="020B0503020204020204" pitchFamily="34" charset="-122"/>
                <a:ea typeface="微软雅黑" panose="020B0503020204020204" pitchFamily="34" charset="-122"/>
              </a:rPr>
              <a:t>技术推算法</a:t>
            </a:r>
          </a:p>
          <a:p>
            <a:pPr>
              <a:lnSpc>
                <a:spcPct val="140000"/>
              </a:lnSpc>
              <a:buNone/>
              <a:defRPr/>
            </a:pPr>
            <a:endParaRPr lang="zh-CN" altLang="en-US" sz="2400" dirty="0">
              <a:latin typeface="+mn-ea"/>
            </a:endParaRPr>
          </a:p>
          <a:p>
            <a:pPr>
              <a:lnSpc>
                <a:spcPct val="140000"/>
              </a:lnSpc>
              <a:buNone/>
              <a:defRPr/>
            </a:pPr>
            <a:endParaRPr lang="zh-CN" altLang="en-US" sz="2400" dirty="0">
              <a:latin typeface="+mn-ea"/>
            </a:endParaRPr>
          </a:p>
          <a:p>
            <a:pPr>
              <a:lnSpc>
                <a:spcPct val="140000"/>
              </a:lnSpc>
              <a:buNone/>
              <a:defRPr/>
            </a:pPr>
            <a:endParaRPr lang="zh-CN" altLang="en-US" sz="2400" dirty="0">
              <a:latin typeface="+mn-ea"/>
            </a:endParaRPr>
          </a:p>
          <a:p>
            <a:pPr lvl="1">
              <a:buNone/>
              <a:defRPr/>
            </a:pPr>
            <a:endParaRPr lang="en-US" altLang="zh-CN" sz="1100" dirty="0">
              <a:latin typeface="+mn-e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1026">
            <a:extLst>
              <a:ext uri="{FF2B5EF4-FFF2-40B4-BE49-F238E27FC236}">
                <a16:creationId xmlns:a16="http://schemas.microsoft.com/office/drawing/2014/main" id="{11D3D59E-9D7B-AD67-F925-9608DAE4AE03}"/>
              </a:ext>
            </a:extLst>
          </p:cNvPr>
          <p:cNvSpPr>
            <a:spLocks noGrp="1" noChangeArrowheads="1"/>
          </p:cNvSpPr>
          <p:nvPr>
            <p:ph type="title"/>
          </p:nvPr>
        </p:nvSpPr>
        <p:spPr>
          <a:xfrm>
            <a:off x="2566988" y="620713"/>
            <a:ext cx="6589712" cy="1281112"/>
          </a:xfrm>
        </p:spPr>
        <p:txBody>
          <a:bodyPr/>
          <a:lstStyle/>
          <a:p>
            <a:pPr eaLnBrk="1" hangingPunct="1"/>
            <a:r>
              <a:rPr lang="zh-CN" altLang="en-US" sz="2800">
                <a:latin typeface="微软雅黑" panose="020B0503020204020204" pitchFamily="34" charset="-122"/>
                <a:ea typeface="微软雅黑" panose="020B0503020204020204" pitchFamily="34" charset="-122"/>
              </a:rPr>
              <a:t>３、单价的确定方法</a:t>
            </a:r>
          </a:p>
        </p:txBody>
      </p:sp>
      <p:sp>
        <p:nvSpPr>
          <p:cNvPr id="84995" name="Rectangle 1027">
            <a:extLst>
              <a:ext uri="{FF2B5EF4-FFF2-40B4-BE49-F238E27FC236}">
                <a16:creationId xmlns:a16="http://schemas.microsoft.com/office/drawing/2014/main" id="{1725294F-0F7C-6B8C-5C6C-E57EAF67EDA5}"/>
              </a:ext>
            </a:extLst>
          </p:cNvPr>
          <p:cNvSpPr>
            <a:spLocks noGrp="1" noChangeArrowheads="1"/>
          </p:cNvSpPr>
          <p:nvPr>
            <p:ph idx="1"/>
          </p:nvPr>
        </p:nvSpPr>
        <p:spPr>
          <a:xfrm>
            <a:off x="2640013" y="1557338"/>
            <a:ext cx="7543800" cy="4114800"/>
          </a:xfrm>
        </p:spPr>
        <p:txBody>
          <a:bodyPr/>
          <a:lstStyle/>
          <a:p>
            <a:pPr eaLnBrk="1" hangingPunct="1">
              <a:lnSpc>
                <a:spcPct val="150000"/>
              </a:lnSpc>
            </a:pPr>
            <a:r>
              <a:rPr lang="zh-CN" altLang="en-US" sz="2400">
                <a:latin typeface="微软雅黑" panose="020B0503020204020204" pitchFamily="34" charset="-122"/>
                <a:ea typeface="微软雅黑" panose="020B0503020204020204" pitchFamily="34" charset="-122"/>
              </a:rPr>
              <a:t>个别计价法</a:t>
            </a:r>
          </a:p>
          <a:p>
            <a:pPr eaLnBrk="1" hangingPunct="1">
              <a:lnSpc>
                <a:spcPct val="150000"/>
              </a:lnSpc>
            </a:pPr>
            <a:r>
              <a:rPr lang="zh-CN" altLang="en-US" sz="2400">
                <a:latin typeface="微软雅黑" panose="020B0503020204020204" pitchFamily="34" charset="-122"/>
                <a:ea typeface="微软雅黑" panose="020B0503020204020204" pitchFamily="34" charset="-122"/>
              </a:rPr>
              <a:t>先进先出法</a:t>
            </a:r>
          </a:p>
          <a:p>
            <a:pPr eaLnBrk="1" hangingPunct="1">
              <a:lnSpc>
                <a:spcPct val="150000"/>
              </a:lnSpc>
            </a:pPr>
            <a:r>
              <a:rPr lang="zh-CN" altLang="en-US" sz="2400">
                <a:latin typeface="微软雅黑" panose="020B0503020204020204" pitchFamily="34" charset="-122"/>
                <a:ea typeface="微软雅黑" panose="020B0503020204020204" pitchFamily="34" charset="-122"/>
              </a:rPr>
              <a:t>加权平均法</a:t>
            </a:r>
          </a:p>
          <a:p>
            <a:pPr eaLnBrk="1" hangingPunct="1">
              <a:lnSpc>
                <a:spcPct val="150000"/>
              </a:lnSpc>
            </a:pPr>
            <a:r>
              <a:rPr lang="zh-CN" altLang="en-US" sz="2400">
                <a:latin typeface="微软雅黑" panose="020B0503020204020204" pitchFamily="34" charset="-122"/>
                <a:ea typeface="微软雅黑" panose="020B0503020204020204" pitchFamily="34" charset="-122"/>
              </a:rPr>
              <a:t>移动平均法</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1026">
            <a:extLst>
              <a:ext uri="{FF2B5EF4-FFF2-40B4-BE49-F238E27FC236}">
                <a16:creationId xmlns:a16="http://schemas.microsoft.com/office/drawing/2014/main" id="{2D34544D-6833-5674-F61A-392A41EB3C16}"/>
              </a:ext>
            </a:extLst>
          </p:cNvPr>
          <p:cNvSpPr>
            <a:spLocks noGrp="1" noChangeArrowheads="1"/>
          </p:cNvSpPr>
          <p:nvPr>
            <p:ph type="title"/>
          </p:nvPr>
        </p:nvSpPr>
        <p:spPr>
          <a:xfrm>
            <a:off x="2063750" y="620713"/>
            <a:ext cx="6624638" cy="1281112"/>
          </a:xfrm>
        </p:spPr>
        <p:txBody>
          <a:bodyPr/>
          <a:lstStyle/>
          <a:p>
            <a:pPr eaLnBrk="1" hangingPunct="1"/>
            <a:r>
              <a:rPr lang="zh-CN" altLang="en-US" sz="2800">
                <a:latin typeface="微软雅黑" panose="020B0503020204020204" pitchFamily="34" charset="-122"/>
                <a:ea typeface="微软雅黑" panose="020B0503020204020204" pitchFamily="34" charset="-122"/>
              </a:rPr>
              <a:t>３、单价的确定方法</a:t>
            </a:r>
          </a:p>
        </p:txBody>
      </p:sp>
      <p:sp>
        <p:nvSpPr>
          <p:cNvPr id="86019" name="Rectangle 1027">
            <a:extLst>
              <a:ext uri="{FF2B5EF4-FFF2-40B4-BE49-F238E27FC236}">
                <a16:creationId xmlns:a16="http://schemas.microsoft.com/office/drawing/2014/main" id="{4F0D355E-2A7A-DEFF-FB4C-811114C4B2E9}"/>
              </a:ext>
            </a:extLst>
          </p:cNvPr>
          <p:cNvSpPr>
            <a:spLocks noGrp="1" noChangeArrowheads="1"/>
          </p:cNvSpPr>
          <p:nvPr>
            <p:ph idx="1"/>
          </p:nvPr>
        </p:nvSpPr>
        <p:spPr>
          <a:xfrm>
            <a:off x="2063751" y="1557338"/>
            <a:ext cx="8208963" cy="4114800"/>
          </a:xfrm>
        </p:spPr>
        <p:txBody>
          <a:bodyPr/>
          <a:lstStyle/>
          <a:p>
            <a:pPr eaLnBrk="1" hangingPunct="1"/>
            <a:r>
              <a:rPr lang="zh-CN" altLang="en-US" sz="2400">
                <a:latin typeface="微软雅黑" panose="020B0503020204020204" pitchFamily="34" charset="-122"/>
                <a:ea typeface="微软雅黑" panose="020B0503020204020204" pitchFamily="34" charset="-122"/>
              </a:rPr>
              <a:t>个别计价法又称具体辨认法、分批实际法，是对各种财产物资，逐一辨认其发出和期末结存所属的购进批别或生产批别，分别按其购入或生产时所确定的单位成本，作为计算各批发出和期末结存财产物资成本的方法。</a:t>
            </a:r>
            <a:endParaRPr lang="en-US" altLang="zh-CN" sz="240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优点：发出和结存财产物资成本真实准确，随时结转成本</a:t>
            </a:r>
            <a:endParaRPr lang="en-US" altLang="zh-CN" sz="240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缺点：工作量繁重、困难大</a:t>
            </a:r>
            <a:endParaRPr lang="en-US" altLang="zh-CN" sz="240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适用范围：易于识别、品种数量少、单位成本高的物资</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图片 2">
            <a:extLst>
              <a:ext uri="{FF2B5EF4-FFF2-40B4-BE49-F238E27FC236}">
                <a16:creationId xmlns:a16="http://schemas.microsoft.com/office/drawing/2014/main" id="{EC08A3CF-3213-1D13-12C4-085C562ED1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908050"/>
            <a:ext cx="8856663" cy="49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1026">
            <a:extLst>
              <a:ext uri="{FF2B5EF4-FFF2-40B4-BE49-F238E27FC236}">
                <a16:creationId xmlns:a16="http://schemas.microsoft.com/office/drawing/2014/main" id="{0B0BA211-E811-181C-2801-D6D28D6C5E14}"/>
              </a:ext>
            </a:extLst>
          </p:cNvPr>
          <p:cNvSpPr>
            <a:spLocks noGrp="1" noChangeArrowheads="1"/>
          </p:cNvSpPr>
          <p:nvPr>
            <p:ph type="title"/>
          </p:nvPr>
        </p:nvSpPr>
        <p:spPr>
          <a:xfrm>
            <a:off x="1992314" y="620713"/>
            <a:ext cx="6624637" cy="1281112"/>
          </a:xfrm>
        </p:spPr>
        <p:txBody>
          <a:bodyPr/>
          <a:lstStyle/>
          <a:p>
            <a:pPr eaLnBrk="1" hangingPunct="1"/>
            <a:r>
              <a:rPr lang="zh-CN" altLang="en-US" sz="2800">
                <a:latin typeface="微软雅黑" panose="020B0503020204020204" pitchFamily="34" charset="-122"/>
                <a:ea typeface="微软雅黑" panose="020B0503020204020204" pitchFamily="34" charset="-122"/>
              </a:rPr>
              <a:t>３、单价的确定方法</a:t>
            </a:r>
          </a:p>
        </p:txBody>
      </p:sp>
      <p:sp>
        <p:nvSpPr>
          <p:cNvPr id="87043" name="Rectangle 1027">
            <a:extLst>
              <a:ext uri="{FF2B5EF4-FFF2-40B4-BE49-F238E27FC236}">
                <a16:creationId xmlns:a16="http://schemas.microsoft.com/office/drawing/2014/main" id="{8F39F860-A2D4-5EDF-9B68-156B9A8CB977}"/>
              </a:ext>
            </a:extLst>
          </p:cNvPr>
          <p:cNvSpPr>
            <a:spLocks noGrp="1" noChangeArrowheads="1"/>
          </p:cNvSpPr>
          <p:nvPr>
            <p:ph idx="1"/>
          </p:nvPr>
        </p:nvSpPr>
        <p:spPr>
          <a:xfrm>
            <a:off x="1992313" y="1557338"/>
            <a:ext cx="8191500" cy="4114800"/>
          </a:xfrm>
        </p:spPr>
        <p:txBody>
          <a:bodyPr/>
          <a:lstStyle/>
          <a:p>
            <a:pPr eaLnBrk="1" hangingPunct="1"/>
            <a:r>
              <a:rPr lang="zh-CN" altLang="en-US" sz="2400">
                <a:latin typeface="微软雅黑" panose="020B0503020204020204" pitchFamily="34" charset="-122"/>
                <a:ea typeface="微软雅黑" panose="020B0503020204020204" pitchFamily="34" charset="-122"/>
              </a:rPr>
              <a:t>先进先出法是假设先收到的财产物资先售出或先耗用，并根据这种假设对发出和期末结存财产物资进行计价的方法。</a:t>
            </a:r>
            <a:endParaRPr lang="en-US" altLang="zh-CN" sz="240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优点：随时结转成本</a:t>
            </a:r>
            <a:endParaRPr lang="en-US" altLang="zh-CN" sz="240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缺点：收发业务频繁和单价变动的情况下，计价工作量大</a:t>
            </a:r>
            <a:endParaRPr lang="en-US" altLang="zh-CN" sz="240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适用范围：受财产物资形态影响大或物资容易变质的情况</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1026">
            <a:extLst>
              <a:ext uri="{FF2B5EF4-FFF2-40B4-BE49-F238E27FC236}">
                <a16:creationId xmlns:a16="http://schemas.microsoft.com/office/drawing/2014/main" id="{6AFA3EEA-4F34-A9B4-9DCA-F981A26D4CAB}"/>
              </a:ext>
            </a:extLst>
          </p:cNvPr>
          <p:cNvSpPr>
            <a:spLocks noGrp="1" noChangeArrowheads="1"/>
          </p:cNvSpPr>
          <p:nvPr>
            <p:ph type="title"/>
          </p:nvPr>
        </p:nvSpPr>
        <p:spPr>
          <a:xfrm>
            <a:off x="1992314" y="620713"/>
            <a:ext cx="6624637" cy="1281112"/>
          </a:xfrm>
        </p:spPr>
        <p:txBody>
          <a:bodyPr/>
          <a:lstStyle/>
          <a:p>
            <a:pPr eaLnBrk="1" hangingPunct="1"/>
            <a:r>
              <a:rPr lang="zh-CN" altLang="en-US" sz="2800">
                <a:latin typeface="微软雅黑" panose="020B0503020204020204" pitchFamily="34" charset="-122"/>
                <a:ea typeface="微软雅黑" panose="020B0503020204020204" pitchFamily="34" charset="-122"/>
              </a:rPr>
              <a:t>３、单价的确定方法</a:t>
            </a:r>
          </a:p>
        </p:txBody>
      </p:sp>
      <p:sp>
        <p:nvSpPr>
          <p:cNvPr id="88067" name="Rectangle 1027">
            <a:extLst>
              <a:ext uri="{FF2B5EF4-FFF2-40B4-BE49-F238E27FC236}">
                <a16:creationId xmlns:a16="http://schemas.microsoft.com/office/drawing/2014/main" id="{93F447BD-C6E6-C93C-C1DD-04E88234799F}"/>
              </a:ext>
            </a:extLst>
          </p:cNvPr>
          <p:cNvSpPr>
            <a:spLocks noGrp="1" noChangeArrowheads="1"/>
          </p:cNvSpPr>
          <p:nvPr>
            <p:ph idx="1"/>
          </p:nvPr>
        </p:nvSpPr>
        <p:spPr>
          <a:xfrm>
            <a:off x="1992313" y="1557338"/>
            <a:ext cx="8191500" cy="4114800"/>
          </a:xfrm>
        </p:spPr>
        <p:txBody>
          <a:bodyPr/>
          <a:lstStyle/>
          <a:p>
            <a:pPr eaLnBrk="1" hangingPunct="1"/>
            <a:r>
              <a:rPr lang="zh-CN" altLang="en-US" sz="2400">
                <a:latin typeface="微软雅黑" panose="020B0503020204020204" pitchFamily="34" charset="-122"/>
                <a:ea typeface="微软雅黑" panose="020B0503020204020204" pitchFamily="34" charset="-122"/>
              </a:rPr>
              <a:t>加权平均法是以本月期初结存财产物资数量和本月全部收入财产物资数量作为权数，除本月期初结存财产物资成本和本月全部收入财产物资成本，计算出财产物资的加权平均单价，从而确定财产物资发出和结存成本的一种方法。</a:t>
            </a:r>
            <a:endParaRPr lang="en-US" altLang="zh-CN" sz="240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优点：月末一次计算，方法简单</a:t>
            </a:r>
            <a:endParaRPr lang="en-US" altLang="zh-CN" sz="240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缺点：不利于财产物资的日常管理</a:t>
            </a:r>
            <a:endParaRPr lang="en-US" altLang="zh-CN" sz="240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适用范围：财产物资品种少、前后收入单位成本相差较大</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1026">
            <a:extLst>
              <a:ext uri="{FF2B5EF4-FFF2-40B4-BE49-F238E27FC236}">
                <a16:creationId xmlns:a16="http://schemas.microsoft.com/office/drawing/2014/main" id="{CBFA1780-DEE8-3664-8716-ED56E968E0BF}"/>
              </a:ext>
            </a:extLst>
          </p:cNvPr>
          <p:cNvSpPr>
            <a:spLocks noGrp="1" noChangeArrowheads="1"/>
          </p:cNvSpPr>
          <p:nvPr>
            <p:ph type="title"/>
          </p:nvPr>
        </p:nvSpPr>
        <p:spPr>
          <a:xfrm>
            <a:off x="1992314" y="620713"/>
            <a:ext cx="6624637" cy="1281112"/>
          </a:xfrm>
        </p:spPr>
        <p:txBody>
          <a:bodyPr/>
          <a:lstStyle/>
          <a:p>
            <a:pPr eaLnBrk="1" hangingPunct="1"/>
            <a:r>
              <a:rPr lang="zh-CN" altLang="en-US" sz="2800">
                <a:latin typeface="微软雅黑" panose="020B0503020204020204" pitchFamily="34" charset="-122"/>
                <a:ea typeface="微软雅黑" panose="020B0503020204020204" pitchFamily="34" charset="-122"/>
              </a:rPr>
              <a:t>３、单价的确定方法</a:t>
            </a:r>
          </a:p>
        </p:txBody>
      </p:sp>
      <p:sp>
        <p:nvSpPr>
          <p:cNvPr id="89091" name="Rectangle 1027">
            <a:extLst>
              <a:ext uri="{FF2B5EF4-FFF2-40B4-BE49-F238E27FC236}">
                <a16:creationId xmlns:a16="http://schemas.microsoft.com/office/drawing/2014/main" id="{32D42F6D-484C-DCA5-9701-B15364E780FF}"/>
              </a:ext>
            </a:extLst>
          </p:cNvPr>
          <p:cNvSpPr>
            <a:spLocks noGrp="1" noChangeArrowheads="1"/>
          </p:cNvSpPr>
          <p:nvPr>
            <p:ph idx="1"/>
          </p:nvPr>
        </p:nvSpPr>
        <p:spPr>
          <a:xfrm>
            <a:off x="1992313" y="1557338"/>
            <a:ext cx="8191500" cy="4114800"/>
          </a:xfrm>
        </p:spPr>
        <p:txBody>
          <a:bodyPr/>
          <a:lstStyle/>
          <a:p>
            <a:pPr eaLnBrk="1" hangingPunct="1"/>
            <a:r>
              <a:rPr lang="zh-CN" altLang="en-US" sz="2400">
                <a:latin typeface="微软雅黑" panose="020B0503020204020204" pitchFamily="34" charset="-122"/>
                <a:ea typeface="微软雅黑" panose="020B0503020204020204" pitchFamily="34" charset="-122"/>
              </a:rPr>
              <a:t>移动平均法。与加权平均法的计算原理基本相同，只是要求在每次收入财产物资时重新计算一次加权平均单价。</a:t>
            </a:r>
            <a:endParaRPr lang="en-US" altLang="zh-CN" sz="240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优点：随时结转成本，便于日常管理</a:t>
            </a:r>
            <a:endParaRPr lang="en-US" altLang="zh-CN" sz="240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缺点：每次重新计算一次单价，工作量较大</a:t>
            </a:r>
            <a:endParaRPr lang="en-US" altLang="zh-CN" sz="240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适用范围：购货次数不多的企业</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2739" name="Rectangle 3">
            <a:extLst>
              <a:ext uri="{FF2B5EF4-FFF2-40B4-BE49-F238E27FC236}">
                <a16:creationId xmlns:a16="http://schemas.microsoft.com/office/drawing/2014/main" id="{5ED9B60E-A518-13E9-5256-782133D418A1}"/>
              </a:ext>
            </a:extLst>
          </p:cNvPr>
          <p:cNvSpPr>
            <a:spLocks noGrp="1" noChangeArrowheads="1"/>
          </p:cNvSpPr>
          <p:nvPr>
            <p:ph idx="1"/>
          </p:nvPr>
        </p:nvSpPr>
        <p:spPr>
          <a:xfrm>
            <a:off x="2279651" y="765176"/>
            <a:ext cx="7345363" cy="5256213"/>
          </a:xfrm>
        </p:spPr>
        <p:txBody>
          <a:bodyPr rtlCol="0">
            <a:normAutofit lnSpcReduction="10000"/>
          </a:bodyPr>
          <a:lstStyle/>
          <a:p>
            <a:pPr algn="just">
              <a:buNone/>
              <a:defRPr/>
            </a:pPr>
            <a:r>
              <a:rPr lang="zh-CN" altLang="en-US" sz="3600" dirty="0">
                <a:latin typeface="微软雅黑" panose="020B0503020204020204" pitchFamily="34" charset="-122"/>
                <a:ea typeface="微软雅黑" panose="020B0503020204020204" pitchFamily="34" charset="-122"/>
              </a:rPr>
              <a:t>财产清查</a:t>
            </a:r>
            <a:endParaRPr lang="en-US" altLang="zh-CN" sz="3600" dirty="0">
              <a:latin typeface="微软雅黑" panose="020B0503020204020204" pitchFamily="34" charset="-122"/>
              <a:ea typeface="微软雅黑" panose="020B0503020204020204" pitchFamily="34" charset="-122"/>
            </a:endParaRPr>
          </a:p>
          <a:p>
            <a:pPr marL="0" indent="0" algn="just">
              <a:lnSpc>
                <a:spcPct val="150000"/>
              </a:lnSpc>
              <a:buNone/>
              <a:defRPr/>
            </a:pPr>
            <a:r>
              <a:rPr lang="zh-CN" altLang="en-US" sz="2400" dirty="0">
                <a:latin typeface="微软雅黑" panose="020B0503020204020204" pitchFamily="34" charset="-122"/>
                <a:ea typeface="微软雅黑" panose="020B0503020204020204" pitchFamily="34" charset="-122"/>
              </a:rPr>
              <a:t>全面清查、局部清查；定期清查、不定期清查</a:t>
            </a:r>
            <a:endParaRPr lang="en-US" altLang="zh-CN" sz="2400" dirty="0">
              <a:latin typeface="微软雅黑" panose="020B0503020204020204" pitchFamily="34" charset="-122"/>
              <a:ea typeface="微软雅黑" panose="020B0503020204020204" pitchFamily="34" charset="-122"/>
            </a:endParaRPr>
          </a:p>
          <a:p>
            <a:pPr marL="0" indent="0" algn="just">
              <a:lnSpc>
                <a:spcPct val="150000"/>
              </a:lnSpc>
              <a:buNone/>
              <a:defRPr/>
            </a:pPr>
            <a:r>
              <a:rPr lang="zh-CN" altLang="en-US" sz="2400" dirty="0">
                <a:latin typeface="微软雅黑" panose="020B0503020204020204" pitchFamily="34" charset="-122"/>
                <a:ea typeface="微软雅黑" panose="020B0503020204020204" pitchFamily="34" charset="-122"/>
              </a:rPr>
              <a:t>财产物资清查</a:t>
            </a:r>
          </a:p>
          <a:p>
            <a:pPr marL="432000" lvl="1" algn="just">
              <a:lnSpc>
                <a:spcPct val="150000"/>
              </a:lnSpc>
              <a:buFont typeface="Wingdings 3" charset="2"/>
              <a:buChar char=""/>
              <a:defRPr/>
            </a:pPr>
            <a:r>
              <a:rPr lang="zh-CN" altLang="en-US" dirty="0">
                <a:latin typeface="微软雅黑" panose="020B0503020204020204" pitchFamily="34" charset="-122"/>
                <a:ea typeface="微软雅黑" panose="020B0503020204020204" pitchFamily="34" charset="-122"/>
              </a:rPr>
              <a:t>账面结存数量确定方法：永续盘存法、实地盘存法</a:t>
            </a:r>
            <a:endParaRPr lang="en-US" altLang="zh-CN" dirty="0">
              <a:latin typeface="微软雅黑" panose="020B0503020204020204" pitchFamily="34" charset="-122"/>
              <a:ea typeface="微软雅黑" panose="020B0503020204020204" pitchFamily="34" charset="-122"/>
            </a:endParaRPr>
          </a:p>
          <a:p>
            <a:pPr marL="432000" lvl="1" algn="just">
              <a:lnSpc>
                <a:spcPct val="150000"/>
              </a:lnSpc>
              <a:buFont typeface="Wingdings 3" charset="2"/>
              <a:buChar char=""/>
              <a:defRPr/>
            </a:pPr>
            <a:r>
              <a:rPr lang="zh-CN" altLang="en-US" dirty="0">
                <a:latin typeface="微软雅黑" panose="020B0503020204020204" pitchFamily="34" charset="-122"/>
                <a:ea typeface="微软雅黑" panose="020B0503020204020204" pitchFamily="34" charset="-122"/>
              </a:rPr>
              <a:t>实际结存数量确定方法：实地盘点法、抽样盘点法、技术推算法</a:t>
            </a:r>
            <a:endParaRPr lang="en-US" altLang="zh-CN" dirty="0">
              <a:latin typeface="微软雅黑" panose="020B0503020204020204" pitchFamily="34" charset="-122"/>
              <a:ea typeface="微软雅黑" panose="020B0503020204020204" pitchFamily="34" charset="-122"/>
            </a:endParaRPr>
          </a:p>
          <a:p>
            <a:pPr marL="432000" lvl="1" algn="just">
              <a:lnSpc>
                <a:spcPct val="150000"/>
              </a:lnSpc>
              <a:buFont typeface="Wingdings 3" charset="2"/>
              <a:buChar char=""/>
              <a:defRPr/>
            </a:pPr>
            <a:r>
              <a:rPr lang="zh-CN" altLang="en-US" dirty="0">
                <a:latin typeface="微软雅黑" panose="020B0503020204020204" pitchFamily="34" charset="-122"/>
                <a:ea typeface="微软雅黑" panose="020B0503020204020204" pitchFamily="34" charset="-122"/>
              </a:rPr>
              <a:t>单价确定方法：个别计价法、先进先出法、加权平均法、移动加权平均法</a:t>
            </a:r>
          </a:p>
          <a:p>
            <a:pPr algn="just">
              <a:lnSpc>
                <a:spcPct val="110000"/>
              </a:lnSpc>
              <a:buNone/>
              <a:defRPr/>
            </a:pPr>
            <a:endParaRPr lang="en-US" altLang="zh-CN" sz="2000" dirty="0">
              <a:latin typeface="+mn-e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a:extLst>
              <a:ext uri="{FF2B5EF4-FFF2-40B4-BE49-F238E27FC236}">
                <a16:creationId xmlns:a16="http://schemas.microsoft.com/office/drawing/2014/main" id="{8DA692DE-DA7C-DB5E-98ED-9B905C1A0E12}"/>
              </a:ext>
            </a:extLst>
          </p:cNvPr>
          <p:cNvSpPr txBox="1">
            <a:spLocks noChangeArrowheads="1"/>
          </p:cNvSpPr>
          <p:nvPr/>
        </p:nvSpPr>
        <p:spPr bwMode="auto">
          <a:xfrm>
            <a:off x="2135188" y="620714"/>
            <a:ext cx="7848600"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685800" indent="-2286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a:lnSpc>
                <a:spcPct val="90000"/>
              </a:lnSpc>
              <a:buClrTx/>
              <a:buNone/>
            </a:pPr>
            <a:r>
              <a:rPr lang="zh-CN" altLang="en-US" sz="2800" b="1" dirty="0">
                <a:solidFill>
                  <a:srgbClr val="3366CC"/>
                </a:solidFill>
                <a:latin typeface="微软雅黑" panose="020B0503020204020204" pitchFamily="34" charset="-122"/>
                <a:ea typeface="微软雅黑" panose="020B0503020204020204" pitchFamily="34" charset="-122"/>
                <a:cs typeface="Times New Roman" panose="02020603050405020304" pitchFamily="18" charset="0"/>
              </a:rPr>
              <a:t>练习题：</a:t>
            </a:r>
            <a:endParaRPr lang="en-US" altLang="zh-CN" sz="2800" b="1" dirty="0">
              <a:solidFill>
                <a:srgbClr val="3366CC"/>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90000"/>
              </a:lnSpc>
              <a:buClrTx/>
              <a:buNone/>
            </a:pPr>
            <a:r>
              <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公司</a:t>
            </a:r>
            <a:r>
              <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2022</a:t>
            </a:r>
            <a:r>
              <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9</a:t>
            </a:r>
            <a:r>
              <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月存货购入发出情况：</a:t>
            </a:r>
            <a:endPar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90000"/>
              </a:lnSpc>
              <a:buClrTx/>
              <a:buNone/>
            </a:pPr>
            <a:r>
              <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日结存</a:t>
            </a:r>
            <a:r>
              <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300</a:t>
            </a:r>
            <a:r>
              <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千克，单价</a:t>
            </a:r>
            <a:r>
              <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50</a:t>
            </a:r>
            <a:r>
              <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元</a:t>
            </a:r>
            <a:r>
              <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千克</a:t>
            </a:r>
            <a:endPar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90000"/>
              </a:lnSpc>
              <a:buClrTx/>
              <a:buNone/>
            </a:pPr>
            <a:r>
              <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日购入</a:t>
            </a:r>
            <a:r>
              <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600</a:t>
            </a:r>
            <a:r>
              <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千克，单价</a:t>
            </a:r>
            <a:r>
              <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60</a:t>
            </a:r>
            <a:r>
              <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元</a:t>
            </a:r>
            <a:r>
              <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千克</a:t>
            </a:r>
            <a:endPar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90000"/>
              </a:lnSpc>
              <a:buClrTx/>
              <a:buNone/>
            </a:pPr>
            <a:r>
              <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7</a:t>
            </a:r>
            <a:r>
              <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日发出</a:t>
            </a:r>
            <a:r>
              <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800</a:t>
            </a:r>
            <a:r>
              <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千克</a:t>
            </a:r>
            <a:endPar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90000"/>
              </a:lnSpc>
              <a:buClrTx/>
              <a:buNone/>
            </a:pPr>
            <a:r>
              <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15</a:t>
            </a:r>
            <a:r>
              <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日购入</a:t>
            </a:r>
            <a:r>
              <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900</a:t>
            </a:r>
            <a:r>
              <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千克，单价</a:t>
            </a:r>
            <a:r>
              <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70</a:t>
            </a:r>
            <a:r>
              <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元</a:t>
            </a:r>
            <a:r>
              <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千克</a:t>
            </a:r>
            <a:endPar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90000"/>
              </a:lnSpc>
              <a:buClrTx/>
              <a:buNone/>
            </a:pPr>
            <a:r>
              <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25</a:t>
            </a:r>
            <a:r>
              <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日发出</a:t>
            </a:r>
            <a:r>
              <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800</a:t>
            </a:r>
            <a:r>
              <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千克</a:t>
            </a:r>
            <a:endPar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90000"/>
              </a:lnSpc>
              <a:buClrTx/>
              <a:buNone/>
            </a:pPr>
            <a:r>
              <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28</a:t>
            </a:r>
            <a:r>
              <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日购入</a:t>
            </a:r>
            <a:r>
              <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300</a:t>
            </a:r>
            <a:r>
              <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千克，单价</a:t>
            </a:r>
            <a:r>
              <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80</a:t>
            </a:r>
            <a:r>
              <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元</a:t>
            </a:r>
            <a:r>
              <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千克</a:t>
            </a:r>
            <a:endPar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90000"/>
              </a:lnSpc>
              <a:buClrTx/>
              <a:buNone/>
            </a:pPr>
            <a:r>
              <a:rPr lang="zh-CN" altLang="zh-CN"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要求：</a:t>
            </a:r>
            <a:r>
              <a:rPr lang="zh-CN" altLang="en-US"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分别用先进先出法、加权平均法、移动加权平均法计算存货明细表。</a:t>
            </a:r>
            <a:endParaRPr lang="en-US" altLang="zh-CN"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D9F79452-A915-2753-240F-4B5FEFBA18DF}"/>
              </a:ext>
            </a:extLst>
          </p:cNvPr>
          <p:cNvGraphicFramePr>
            <a:graphicFrameLocks noGrp="1"/>
          </p:cNvGraphicFramePr>
          <p:nvPr/>
        </p:nvGraphicFramePr>
        <p:xfrm>
          <a:off x="1847850" y="981075"/>
          <a:ext cx="8496300" cy="4965705"/>
        </p:xfrm>
        <a:graphic>
          <a:graphicData uri="http://schemas.openxmlformats.org/drawingml/2006/table">
            <a:tbl>
              <a:tblPr firstRow="1" bandRow="1">
                <a:tableStyleId>{5C22544A-7EE6-4342-B048-85BDC9FD1C3A}</a:tableStyleId>
              </a:tblPr>
              <a:tblGrid>
                <a:gridCol w="504018">
                  <a:extLst>
                    <a:ext uri="{9D8B030D-6E8A-4147-A177-3AD203B41FA5}">
                      <a16:colId xmlns:a16="http://schemas.microsoft.com/office/drawing/2014/main" val="20000"/>
                    </a:ext>
                  </a:extLst>
                </a:gridCol>
                <a:gridCol w="1152041">
                  <a:extLst>
                    <a:ext uri="{9D8B030D-6E8A-4147-A177-3AD203B41FA5}">
                      <a16:colId xmlns:a16="http://schemas.microsoft.com/office/drawing/2014/main" val="20001"/>
                    </a:ext>
                  </a:extLst>
                </a:gridCol>
                <a:gridCol w="720022">
                  <a:extLst>
                    <a:ext uri="{9D8B030D-6E8A-4147-A177-3AD203B41FA5}">
                      <a16:colId xmlns:a16="http://schemas.microsoft.com/office/drawing/2014/main" val="20002"/>
                    </a:ext>
                  </a:extLst>
                </a:gridCol>
                <a:gridCol w="720030">
                  <a:extLst>
                    <a:ext uri="{9D8B030D-6E8A-4147-A177-3AD203B41FA5}">
                      <a16:colId xmlns:a16="http://schemas.microsoft.com/office/drawing/2014/main" val="20003"/>
                    </a:ext>
                  </a:extLst>
                </a:gridCol>
                <a:gridCol w="864027">
                  <a:extLst>
                    <a:ext uri="{9D8B030D-6E8A-4147-A177-3AD203B41FA5}">
                      <a16:colId xmlns:a16="http://schemas.microsoft.com/office/drawing/2014/main" val="20004"/>
                    </a:ext>
                  </a:extLst>
                </a:gridCol>
                <a:gridCol w="648023">
                  <a:extLst>
                    <a:ext uri="{9D8B030D-6E8A-4147-A177-3AD203B41FA5}">
                      <a16:colId xmlns:a16="http://schemas.microsoft.com/office/drawing/2014/main" val="20005"/>
                    </a:ext>
                  </a:extLst>
                </a:gridCol>
                <a:gridCol w="615294">
                  <a:extLst>
                    <a:ext uri="{9D8B030D-6E8A-4147-A177-3AD203B41FA5}">
                      <a16:colId xmlns:a16="http://schemas.microsoft.com/office/drawing/2014/main" val="20006"/>
                    </a:ext>
                  </a:extLst>
                </a:gridCol>
                <a:gridCol w="896760">
                  <a:extLst>
                    <a:ext uri="{9D8B030D-6E8A-4147-A177-3AD203B41FA5}">
                      <a16:colId xmlns:a16="http://schemas.microsoft.com/office/drawing/2014/main" val="20007"/>
                    </a:ext>
                  </a:extLst>
                </a:gridCol>
                <a:gridCol w="720026">
                  <a:extLst>
                    <a:ext uri="{9D8B030D-6E8A-4147-A177-3AD203B41FA5}">
                      <a16:colId xmlns:a16="http://schemas.microsoft.com/office/drawing/2014/main" val="20008"/>
                    </a:ext>
                  </a:extLst>
                </a:gridCol>
                <a:gridCol w="720026">
                  <a:extLst>
                    <a:ext uri="{9D8B030D-6E8A-4147-A177-3AD203B41FA5}">
                      <a16:colId xmlns:a16="http://schemas.microsoft.com/office/drawing/2014/main" val="20009"/>
                    </a:ext>
                  </a:extLst>
                </a:gridCol>
                <a:gridCol w="936033">
                  <a:extLst>
                    <a:ext uri="{9D8B030D-6E8A-4147-A177-3AD203B41FA5}">
                      <a16:colId xmlns:a16="http://schemas.microsoft.com/office/drawing/2014/main" val="20010"/>
                    </a:ext>
                  </a:extLst>
                </a:gridCol>
              </a:tblGrid>
              <a:tr h="415815">
                <a:tc rowSpan="2">
                  <a:txBody>
                    <a:bodyPr/>
                    <a:lstStyle/>
                    <a:p>
                      <a:pPr algn="ctr"/>
                      <a:r>
                        <a:rPr lang="zh-CN" altLang="en-US" sz="1600" dirty="0">
                          <a:solidFill>
                            <a:schemeClr val="tx1"/>
                          </a:solidFill>
                        </a:rPr>
                        <a:t>时间</a:t>
                      </a:r>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lang="zh-CN" altLang="en-US" sz="1600" dirty="0">
                          <a:solidFill>
                            <a:schemeClr val="tx1"/>
                          </a:solidFill>
                        </a:rPr>
                        <a:t>摘要</a:t>
                      </a:r>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zh-CN" altLang="en-US" sz="1600" dirty="0">
                          <a:solidFill>
                            <a:schemeClr val="tx1"/>
                          </a:solidFill>
                        </a:rPr>
                        <a:t>收入</a:t>
                      </a:r>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zh-CN" altLang="en-US" sz="1600" dirty="0">
                          <a:solidFill>
                            <a:schemeClr val="tx1"/>
                          </a:solidFill>
                        </a:rPr>
                        <a:t>发出</a:t>
                      </a:r>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zh-CN" altLang="en-US" sz="1600" dirty="0">
                          <a:solidFill>
                            <a:schemeClr val="tx1"/>
                          </a:solidFill>
                        </a:rPr>
                        <a:t>结存</a:t>
                      </a:r>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15815">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数量</a:t>
                      </a:r>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单价</a:t>
                      </a:r>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金额</a:t>
                      </a:r>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数量</a:t>
                      </a:r>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单价</a:t>
                      </a:r>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金额</a:t>
                      </a:r>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数量</a:t>
                      </a:r>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单价</a:t>
                      </a:r>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金额</a:t>
                      </a:r>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15815">
                <a:tc>
                  <a:txBody>
                    <a:bodyPr/>
                    <a:lstStyle/>
                    <a:p>
                      <a:pPr algn="ctr"/>
                      <a:r>
                        <a:rPr lang="en-US" altLang="zh-CN" sz="1600" dirty="0"/>
                        <a:t>1</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t>期初余额</a:t>
                      </a:r>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300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50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15000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79069">
                <a:tc>
                  <a:txBody>
                    <a:bodyPr/>
                    <a:lstStyle/>
                    <a:p>
                      <a:pPr algn="ctr"/>
                      <a:r>
                        <a:rPr lang="en-US" altLang="zh-CN" sz="1600" dirty="0"/>
                        <a:t>3</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t>购入</a:t>
                      </a:r>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600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60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36000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300</a:t>
                      </a:r>
                    </a:p>
                    <a:p>
                      <a:pPr algn="ctr"/>
                      <a:r>
                        <a:rPr lang="en-US" altLang="zh-CN" sz="1600" dirty="0"/>
                        <a:t>600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50</a:t>
                      </a:r>
                    </a:p>
                    <a:p>
                      <a:pPr algn="ctr"/>
                      <a:r>
                        <a:rPr lang="en-US" altLang="zh-CN" sz="1600" dirty="0"/>
                        <a:t>60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15000</a:t>
                      </a:r>
                    </a:p>
                    <a:p>
                      <a:pPr algn="ctr"/>
                      <a:r>
                        <a:rPr lang="en-US" altLang="zh-CN" sz="1600" dirty="0"/>
                        <a:t>36000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79069">
                <a:tc>
                  <a:txBody>
                    <a:bodyPr/>
                    <a:lstStyle/>
                    <a:p>
                      <a:pPr algn="ctr"/>
                      <a:r>
                        <a:rPr lang="en-US" altLang="zh-CN" sz="1600" dirty="0"/>
                        <a:t>7</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t>发出</a:t>
                      </a:r>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300</a:t>
                      </a:r>
                    </a:p>
                    <a:p>
                      <a:pPr algn="ctr"/>
                      <a:r>
                        <a:rPr lang="en-US" altLang="zh-CN" sz="1600" dirty="0"/>
                        <a:t>500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50</a:t>
                      </a:r>
                    </a:p>
                    <a:p>
                      <a:pPr algn="ctr"/>
                      <a:r>
                        <a:rPr lang="en-US" altLang="zh-CN" sz="1600" dirty="0"/>
                        <a:t>60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15000</a:t>
                      </a:r>
                    </a:p>
                    <a:p>
                      <a:pPr algn="ctr"/>
                      <a:r>
                        <a:rPr lang="en-US" altLang="zh-CN" sz="1600" dirty="0"/>
                        <a:t>30000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1600" dirty="0"/>
                    </a:p>
                    <a:p>
                      <a:pPr algn="ctr"/>
                      <a:r>
                        <a:rPr lang="en-US" altLang="zh-CN" sz="1600" dirty="0"/>
                        <a:t>100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1600" dirty="0"/>
                    </a:p>
                    <a:p>
                      <a:pPr algn="ctr"/>
                      <a:r>
                        <a:rPr lang="en-US" altLang="zh-CN" sz="1600" dirty="0"/>
                        <a:t>60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1600" dirty="0"/>
                    </a:p>
                    <a:p>
                      <a:pPr algn="ctr"/>
                      <a:r>
                        <a:rPr lang="en-US" altLang="zh-CN" sz="1600" dirty="0"/>
                        <a:t>6000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79069">
                <a:tc>
                  <a:txBody>
                    <a:bodyPr/>
                    <a:lstStyle/>
                    <a:p>
                      <a:pPr algn="ctr"/>
                      <a:r>
                        <a:rPr lang="en-US" altLang="zh-CN" sz="1600" dirty="0"/>
                        <a:t>15</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t>购入</a:t>
                      </a:r>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900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70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63000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100</a:t>
                      </a:r>
                    </a:p>
                    <a:p>
                      <a:pPr algn="ctr"/>
                      <a:r>
                        <a:rPr lang="en-US" altLang="zh-CN" sz="1600" dirty="0"/>
                        <a:t>900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60</a:t>
                      </a:r>
                    </a:p>
                    <a:p>
                      <a:pPr algn="ctr"/>
                      <a:r>
                        <a:rPr lang="en-US" altLang="zh-CN" sz="1600" dirty="0"/>
                        <a:t>70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6000</a:t>
                      </a:r>
                    </a:p>
                    <a:p>
                      <a:pPr algn="ctr"/>
                      <a:r>
                        <a:rPr lang="en-US" altLang="zh-CN" sz="1600" dirty="0"/>
                        <a:t>63000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79069">
                <a:tc>
                  <a:txBody>
                    <a:bodyPr/>
                    <a:lstStyle/>
                    <a:p>
                      <a:pPr algn="ctr"/>
                      <a:r>
                        <a:rPr lang="en-US" altLang="zh-CN" sz="1600" dirty="0"/>
                        <a:t>25</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t>发出</a:t>
                      </a:r>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100</a:t>
                      </a:r>
                    </a:p>
                    <a:p>
                      <a:pPr algn="ctr"/>
                      <a:r>
                        <a:rPr lang="en-US" altLang="zh-CN" sz="1600" dirty="0"/>
                        <a:t>700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60</a:t>
                      </a:r>
                    </a:p>
                    <a:p>
                      <a:pPr algn="ctr"/>
                      <a:r>
                        <a:rPr lang="en-US" altLang="zh-CN" sz="1600" dirty="0"/>
                        <a:t>70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6000</a:t>
                      </a:r>
                    </a:p>
                    <a:p>
                      <a:pPr algn="ctr"/>
                      <a:r>
                        <a:rPr lang="en-US" altLang="zh-CN" sz="1600" dirty="0"/>
                        <a:t>49000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1600" dirty="0"/>
                    </a:p>
                    <a:p>
                      <a:pPr algn="ctr"/>
                      <a:r>
                        <a:rPr lang="en-US" altLang="zh-CN" sz="1600" dirty="0"/>
                        <a:t>200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1600" dirty="0"/>
                    </a:p>
                    <a:p>
                      <a:pPr algn="ctr"/>
                      <a:r>
                        <a:rPr lang="en-US" altLang="zh-CN" sz="1600" dirty="0"/>
                        <a:t>70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1600" dirty="0"/>
                    </a:p>
                    <a:p>
                      <a:pPr algn="ctr"/>
                      <a:r>
                        <a:rPr lang="en-US" altLang="zh-CN" sz="1600" dirty="0"/>
                        <a:t>14000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579069">
                <a:tc>
                  <a:txBody>
                    <a:bodyPr/>
                    <a:lstStyle/>
                    <a:p>
                      <a:pPr algn="ctr"/>
                      <a:r>
                        <a:rPr lang="en-US" altLang="zh-CN" sz="1600" dirty="0"/>
                        <a:t>28</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t>购入</a:t>
                      </a:r>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300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80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24000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200</a:t>
                      </a:r>
                    </a:p>
                    <a:p>
                      <a:pPr algn="ctr"/>
                      <a:r>
                        <a:rPr lang="en-US" altLang="zh-CN" sz="1600" dirty="0"/>
                        <a:t>300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70</a:t>
                      </a:r>
                    </a:p>
                    <a:p>
                      <a:pPr algn="ctr"/>
                      <a:r>
                        <a:rPr lang="en-US" altLang="zh-CN" sz="1600" dirty="0"/>
                        <a:t>80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14000</a:t>
                      </a:r>
                    </a:p>
                    <a:p>
                      <a:pPr algn="ctr"/>
                      <a:r>
                        <a:rPr lang="en-US" altLang="zh-CN" sz="1600" dirty="0"/>
                        <a:t>24000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822909">
                <a:tc>
                  <a:txBody>
                    <a:bodyPr/>
                    <a:lstStyle/>
                    <a:p>
                      <a:pPr algn="ctr"/>
                      <a:r>
                        <a:rPr lang="en-US" altLang="zh-CN" sz="1600" dirty="0"/>
                        <a:t>30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t>本月发生及月末余额</a:t>
                      </a:r>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1800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123000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1600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100000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200</a:t>
                      </a:r>
                    </a:p>
                    <a:p>
                      <a:pPr algn="ctr"/>
                      <a:r>
                        <a:rPr lang="en-US" altLang="zh-CN" sz="1600" dirty="0"/>
                        <a:t>300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70</a:t>
                      </a:r>
                    </a:p>
                    <a:p>
                      <a:pPr algn="ctr"/>
                      <a:r>
                        <a:rPr lang="en-US" altLang="zh-CN" sz="1600" dirty="0"/>
                        <a:t>80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14000</a:t>
                      </a:r>
                    </a:p>
                    <a:p>
                      <a:pPr algn="ctr"/>
                      <a:r>
                        <a:rPr lang="en-US" altLang="zh-CN" sz="1600" dirty="0"/>
                        <a:t>24000</a:t>
                      </a:r>
                      <a:endParaRPr lang="zh-CN" altLang="en-US" sz="1600" dirty="0"/>
                    </a:p>
                  </a:txBody>
                  <a:tcPr marL="91433" marR="91433"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93300" name="Rectangle 2">
            <a:extLst>
              <a:ext uri="{FF2B5EF4-FFF2-40B4-BE49-F238E27FC236}">
                <a16:creationId xmlns:a16="http://schemas.microsoft.com/office/drawing/2014/main" id="{5D43827D-BE30-A5BD-E78B-598701A91A2B}"/>
              </a:ext>
            </a:extLst>
          </p:cNvPr>
          <p:cNvSpPr txBox="1">
            <a:spLocks noChangeArrowheads="1"/>
          </p:cNvSpPr>
          <p:nvPr/>
        </p:nvSpPr>
        <p:spPr bwMode="auto">
          <a:xfrm>
            <a:off x="2640013" y="333376"/>
            <a:ext cx="65897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zh-CN" altLang="en-US" sz="2800" b="1">
                <a:solidFill>
                  <a:schemeClr val="tx1"/>
                </a:solidFill>
                <a:latin typeface="微软雅黑" panose="020B0503020204020204" pitchFamily="34" charset="-122"/>
                <a:ea typeface="微软雅黑" panose="020B0503020204020204" pitchFamily="34" charset="-122"/>
              </a:rPr>
              <a:t>先进先出法</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8C778B40-912F-1BD5-EA39-0F561E631740}"/>
              </a:ext>
            </a:extLst>
          </p:cNvPr>
          <p:cNvGraphicFramePr>
            <a:graphicFrameLocks noGrp="1"/>
          </p:cNvGraphicFramePr>
          <p:nvPr/>
        </p:nvGraphicFramePr>
        <p:xfrm>
          <a:off x="1847850" y="981076"/>
          <a:ext cx="8496300" cy="4151312"/>
        </p:xfrm>
        <a:graphic>
          <a:graphicData uri="http://schemas.openxmlformats.org/drawingml/2006/table">
            <a:tbl>
              <a:tblPr firstRow="1" bandRow="1">
                <a:tableStyleId>{5C22544A-7EE6-4342-B048-85BDC9FD1C3A}</a:tableStyleId>
              </a:tblPr>
              <a:tblGrid>
                <a:gridCol w="504018">
                  <a:extLst>
                    <a:ext uri="{9D8B030D-6E8A-4147-A177-3AD203B41FA5}">
                      <a16:colId xmlns:a16="http://schemas.microsoft.com/office/drawing/2014/main" val="20000"/>
                    </a:ext>
                  </a:extLst>
                </a:gridCol>
                <a:gridCol w="1152041">
                  <a:extLst>
                    <a:ext uri="{9D8B030D-6E8A-4147-A177-3AD203B41FA5}">
                      <a16:colId xmlns:a16="http://schemas.microsoft.com/office/drawing/2014/main" val="20001"/>
                    </a:ext>
                  </a:extLst>
                </a:gridCol>
                <a:gridCol w="720022">
                  <a:extLst>
                    <a:ext uri="{9D8B030D-6E8A-4147-A177-3AD203B41FA5}">
                      <a16:colId xmlns:a16="http://schemas.microsoft.com/office/drawing/2014/main" val="20002"/>
                    </a:ext>
                  </a:extLst>
                </a:gridCol>
                <a:gridCol w="720030">
                  <a:extLst>
                    <a:ext uri="{9D8B030D-6E8A-4147-A177-3AD203B41FA5}">
                      <a16:colId xmlns:a16="http://schemas.microsoft.com/office/drawing/2014/main" val="20003"/>
                    </a:ext>
                  </a:extLst>
                </a:gridCol>
                <a:gridCol w="864027">
                  <a:extLst>
                    <a:ext uri="{9D8B030D-6E8A-4147-A177-3AD203B41FA5}">
                      <a16:colId xmlns:a16="http://schemas.microsoft.com/office/drawing/2014/main" val="20004"/>
                    </a:ext>
                  </a:extLst>
                </a:gridCol>
                <a:gridCol w="648023">
                  <a:extLst>
                    <a:ext uri="{9D8B030D-6E8A-4147-A177-3AD203B41FA5}">
                      <a16:colId xmlns:a16="http://schemas.microsoft.com/office/drawing/2014/main" val="20005"/>
                    </a:ext>
                  </a:extLst>
                </a:gridCol>
                <a:gridCol w="720030">
                  <a:extLst>
                    <a:ext uri="{9D8B030D-6E8A-4147-A177-3AD203B41FA5}">
                      <a16:colId xmlns:a16="http://schemas.microsoft.com/office/drawing/2014/main" val="20006"/>
                    </a:ext>
                  </a:extLst>
                </a:gridCol>
                <a:gridCol w="864031">
                  <a:extLst>
                    <a:ext uri="{9D8B030D-6E8A-4147-A177-3AD203B41FA5}">
                      <a16:colId xmlns:a16="http://schemas.microsoft.com/office/drawing/2014/main" val="20007"/>
                    </a:ext>
                  </a:extLst>
                </a:gridCol>
                <a:gridCol w="648019">
                  <a:extLst>
                    <a:ext uri="{9D8B030D-6E8A-4147-A177-3AD203B41FA5}">
                      <a16:colId xmlns:a16="http://schemas.microsoft.com/office/drawing/2014/main" val="20008"/>
                    </a:ext>
                  </a:extLst>
                </a:gridCol>
                <a:gridCol w="720026">
                  <a:extLst>
                    <a:ext uri="{9D8B030D-6E8A-4147-A177-3AD203B41FA5}">
                      <a16:colId xmlns:a16="http://schemas.microsoft.com/office/drawing/2014/main" val="20009"/>
                    </a:ext>
                  </a:extLst>
                </a:gridCol>
                <a:gridCol w="936033">
                  <a:extLst>
                    <a:ext uri="{9D8B030D-6E8A-4147-A177-3AD203B41FA5}">
                      <a16:colId xmlns:a16="http://schemas.microsoft.com/office/drawing/2014/main" val="20010"/>
                    </a:ext>
                  </a:extLst>
                </a:gridCol>
              </a:tblGrid>
              <a:tr h="416044">
                <a:tc rowSpan="2">
                  <a:txBody>
                    <a:bodyPr/>
                    <a:lstStyle/>
                    <a:p>
                      <a:pPr algn="ctr"/>
                      <a:r>
                        <a:rPr lang="zh-CN" altLang="en-US" sz="1600" dirty="0">
                          <a:solidFill>
                            <a:schemeClr val="tx1"/>
                          </a:solidFill>
                        </a:rPr>
                        <a:t>时间</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lang="zh-CN" altLang="en-US" sz="1600" dirty="0">
                          <a:solidFill>
                            <a:schemeClr val="tx1"/>
                          </a:solidFill>
                        </a:rPr>
                        <a:t>摘要</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zh-CN" altLang="en-US" sz="1600" dirty="0">
                          <a:solidFill>
                            <a:schemeClr val="tx1"/>
                          </a:solidFill>
                        </a:rPr>
                        <a:t>收入</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zh-CN" altLang="en-US" sz="1600" dirty="0">
                          <a:solidFill>
                            <a:schemeClr val="tx1"/>
                          </a:solidFill>
                        </a:rPr>
                        <a:t>发出</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zh-CN" altLang="en-US" sz="1600" dirty="0">
                          <a:solidFill>
                            <a:schemeClr val="tx1"/>
                          </a:solidFill>
                        </a:rPr>
                        <a:t>结存</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16044">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数量</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单价</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金额</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数量</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单价</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金额</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数量</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单价</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金额</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16044">
                <a:tc>
                  <a:txBody>
                    <a:bodyPr/>
                    <a:lstStyle/>
                    <a:p>
                      <a:pPr algn="ctr"/>
                      <a:r>
                        <a:rPr lang="en-US" altLang="zh-CN" sz="1600" dirty="0"/>
                        <a:t>1</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t>期初余额</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300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50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15000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16044">
                <a:tc>
                  <a:txBody>
                    <a:bodyPr/>
                    <a:lstStyle/>
                    <a:p>
                      <a:pPr algn="ctr"/>
                      <a:r>
                        <a:rPr lang="en-US" altLang="zh-CN" sz="1600" dirty="0"/>
                        <a:t>3</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t>购入</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600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60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36000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900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16044">
                <a:tc>
                  <a:txBody>
                    <a:bodyPr/>
                    <a:lstStyle/>
                    <a:p>
                      <a:pPr algn="ctr"/>
                      <a:r>
                        <a:rPr lang="en-US" altLang="zh-CN" sz="1600" dirty="0"/>
                        <a:t>7</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t>发出</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800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100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16044">
                <a:tc>
                  <a:txBody>
                    <a:bodyPr/>
                    <a:lstStyle/>
                    <a:p>
                      <a:pPr algn="ctr"/>
                      <a:r>
                        <a:rPr lang="en-US" altLang="zh-CN" sz="1600" dirty="0"/>
                        <a:t>15</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t>购入</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900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70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63000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1000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16044">
                <a:tc>
                  <a:txBody>
                    <a:bodyPr/>
                    <a:lstStyle/>
                    <a:p>
                      <a:pPr algn="ctr"/>
                      <a:r>
                        <a:rPr lang="en-US" altLang="zh-CN" sz="1600" dirty="0"/>
                        <a:t>25</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t>发出</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800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200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16044">
                <a:tc>
                  <a:txBody>
                    <a:bodyPr/>
                    <a:lstStyle/>
                    <a:p>
                      <a:pPr algn="ctr"/>
                      <a:r>
                        <a:rPr lang="en-US" altLang="zh-CN" sz="1600" dirty="0"/>
                        <a:t>28</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t>购入</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300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80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24000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500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822960">
                <a:tc>
                  <a:txBody>
                    <a:bodyPr/>
                    <a:lstStyle/>
                    <a:p>
                      <a:pPr algn="ctr"/>
                      <a:r>
                        <a:rPr lang="en-US" altLang="zh-CN" sz="1600" dirty="0"/>
                        <a:t>30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t>本月发生及月末余额</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1800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123000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1600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65.71</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105136</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500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65.71</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32864</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95348" name="Rectangle 2">
            <a:extLst>
              <a:ext uri="{FF2B5EF4-FFF2-40B4-BE49-F238E27FC236}">
                <a16:creationId xmlns:a16="http://schemas.microsoft.com/office/drawing/2014/main" id="{D830AAE4-C1B8-6677-AFE2-0AC4AD7A67EE}"/>
              </a:ext>
            </a:extLst>
          </p:cNvPr>
          <p:cNvSpPr txBox="1">
            <a:spLocks noChangeArrowheads="1"/>
          </p:cNvSpPr>
          <p:nvPr/>
        </p:nvSpPr>
        <p:spPr bwMode="auto">
          <a:xfrm>
            <a:off x="2640013" y="333376"/>
            <a:ext cx="65897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zh-CN" altLang="en-US" sz="2800" b="1">
                <a:solidFill>
                  <a:schemeClr val="tx1"/>
                </a:solidFill>
                <a:latin typeface="微软雅黑" panose="020B0503020204020204" pitchFamily="34" charset="-122"/>
                <a:ea typeface="微软雅黑" panose="020B0503020204020204" pitchFamily="34" charset="-122"/>
              </a:rPr>
              <a:t>加权平均法</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02FC8CAC-2C04-EE78-AC1D-8C4F774F56D3}"/>
              </a:ext>
            </a:extLst>
          </p:cNvPr>
          <p:cNvGraphicFramePr>
            <a:graphicFrameLocks noGrp="1"/>
          </p:cNvGraphicFramePr>
          <p:nvPr/>
        </p:nvGraphicFramePr>
        <p:xfrm>
          <a:off x="1847850" y="981076"/>
          <a:ext cx="8496300" cy="4151312"/>
        </p:xfrm>
        <a:graphic>
          <a:graphicData uri="http://schemas.openxmlformats.org/drawingml/2006/table">
            <a:tbl>
              <a:tblPr firstRow="1" bandRow="1">
                <a:tableStyleId>{5C22544A-7EE6-4342-B048-85BDC9FD1C3A}</a:tableStyleId>
              </a:tblPr>
              <a:tblGrid>
                <a:gridCol w="504018">
                  <a:extLst>
                    <a:ext uri="{9D8B030D-6E8A-4147-A177-3AD203B41FA5}">
                      <a16:colId xmlns:a16="http://schemas.microsoft.com/office/drawing/2014/main" val="20000"/>
                    </a:ext>
                  </a:extLst>
                </a:gridCol>
                <a:gridCol w="1152041">
                  <a:extLst>
                    <a:ext uri="{9D8B030D-6E8A-4147-A177-3AD203B41FA5}">
                      <a16:colId xmlns:a16="http://schemas.microsoft.com/office/drawing/2014/main" val="20001"/>
                    </a:ext>
                  </a:extLst>
                </a:gridCol>
                <a:gridCol w="720022">
                  <a:extLst>
                    <a:ext uri="{9D8B030D-6E8A-4147-A177-3AD203B41FA5}">
                      <a16:colId xmlns:a16="http://schemas.microsoft.com/office/drawing/2014/main" val="20002"/>
                    </a:ext>
                  </a:extLst>
                </a:gridCol>
                <a:gridCol w="720030">
                  <a:extLst>
                    <a:ext uri="{9D8B030D-6E8A-4147-A177-3AD203B41FA5}">
                      <a16:colId xmlns:a16="http://schemas.microsoft.com/office/drawing/2014/main" val="20003"/>
                    </a:ext>
                  </a:extLst>
                </a:gridCol>
                <a:gridCol w="864027">
                  <a:extLst>
                    <a:ext uri="{9D8B030D-6E8A-4147-A177-3AD203B41FA5}">
                      <a16:colId xmlns:a16="http://schemas.microsoft.com/office/drawing/2014/main" val="20004"/>
                    </a:ext>
                  </a:extLst>
                </a:gridCol>
                <a:gridCol w="648023">
                  <a:extLst>
                    <a:ext uri="{9D8B030D-6E8A-4147-A177-3AD203B41FA5}">
                      <a16:colId xmlns:a16="http://schemas.microsoft.com/office/drawing/2014/main" val="20005"/>
                    </a:ext>
                  </a:extLst>
                </a:gridCol>
                <a:gridCol w="720030">
                  <a:extLst>
                    <a:ext uri="{9D8B030D-6E8A-4147-A177-3AD203B41FA5}">
                      <a16:colId xmlns:a16="http://schemas.microsoft.com/office/drawing/2014/main" val="20006"/>
                    </a:ext>
                  </a:extLst>
                </a:gridCol>
                <a:gridCol w="864031">
                  <a:extLst>
                    <a:ext uri="{9D8B030D-6E8A-4147-A177-3AD203B41FA5}">
                      <a16:colId xmlns:a16="http://schemas.microsoft.com/office/drawing/2014/main" val="20007"/>
                    </a:ext>
                  </a:extLst>
                </a:gridCol>
                <a:gridCol w="648019">
                  <a:extLst>
                    <a:ext uri="{9D8B030D-6E8A-4147-A177-3AD203B41FA5}">
                      <a16:colId xmlns:a16="http://schemas.microsoft.com/office/drawing/2014/main" val="20008"/>
                    </a:ext>
                  </a:extLst>
                </a:gridCol>
                <a:gridCol w="720026">
                  <a:extLst>
                    <a:ext uri="{9D8B030D-6E8A-4147-A177-3AD203B41FA5}">
                      <a16:colId xmlns:a16="http://schemas.microsoft.com/office/drawing/2014/main" val="20009"/>
                    </a:ext>
                  </a:extLst>
                </a:gridCol>
                <a:gridCol w="936033">
                  <a:extLst>
                    <a:ext uri="{9D8B030D-6E8A-4147-A177-3AD203B41FA5}">
                      <a16:colId xmlns:a16="http://schemas.microsoft.com/office/drawing/2014/main" val="20010"/>
                    </a:ext>
                  </a:extLst>
                </a:gridCol>
              </a:tblGrid>
              <a:tr h="416044">
                <a:tc rowSpan="2">
                  <a:txBody>
                    <a:bodyPr/>
                    <a:lstStyle/>
                    <a:p>
                      <a:pPr algn="ctr"/>
                      <a:r>
                        <a:rPr lang="zh-CN" altLang="en-US" sz="1600" dirty="0">
                          <a:solidFill>
                            <a:schemeClr val="tx1"/>
                          </a:solidFill>
                        </a:rPr>
                        <a:t>时间</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lang="zh-CN" altLang="en-US" sz="1600" dirty="0">
                          <a:solidFill>
                            <a:schemeClr val="tx1"/>
                          </a:solidFill>
                        </a:rPr>
                        <a:t>摘要</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zh-CN" altLang="en-US" sz="1600" dirty="0">
                          <a:solidFill>
                            <a:schemeClr val="tx1"/>
                          </a:solidFill>
                        </a:rPr>
                        <a:t>收入</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zh-CN" altLang="en-US" sz="1600" dirty="0">
                          <a:solidFill>
                            <a:schemeClr val="tx1"/>
                          </a:solidFill>
                        </a:rPr>
                        <a:t>发出</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zh-CN" altLang="en-US" sz="1600" dirty="0">
                          <a:solidFill>
                            <a:schemeClr val="tx1"/>
                          </a:solidFill>
                        </a:rPr>
                        <a:t>结存</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16044">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数量</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单价</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金额</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数量</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单价</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金额</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数量</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单价</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金额</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16044">
                <a:tc>
                  <a:txBody>
                    <a:bodyPr/>
                    <a:lstStyle/>
                    <a:p>
                      <a:pPr algn="ctr"/>
                      <a:r>
                        <a:rPr lang="en-US" altLang="zh-CN" sz="1600" dirty="0"/>
                        <a:t>1</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t>期初余额</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300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50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15000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16044">
                <a:tc>
                  <a:txBody>
                    <a:bodyPr/>
                    <a:lstStyle/>
                    <a:p>
                      <a:pPr algn="ctr"/>
                      <a:r>
                        <a:rPr lang="en-US" altLang="zh-CN" sz="1600" dirty="0"/>
                        <a:t>3</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t>购入</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600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60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36000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900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56.67</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51000</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16044">
                <a:tc>
                  <a:txBody>
                    <a:bodyPr/>
                    <a:lstStyle/>
                    <a:p>
                      <a:pPr algn="ctr"/>
                      <a:r>
                        <a:rPr lang="en-US" altLang="zh-CN" sz="1600" dirty="0"/>
                        <a:t>7</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t>发出</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800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56.67</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45336</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100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56.67</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5667</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16044">
                <a:tc>
                  <a:txBody>
                    <a:bodyPr/>
                    <a:lstStyle/>
                    <a:p>
                      <a:pPr algn="ctr"/>
                      <a:r>
                        <a:rPr lang="en-US" altLang="zh-CN" sz="1600" dirty="0"/>
                        <a:t>15</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t>购入</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900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70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63000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1000</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68.67</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68667</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16044">
                <a:tc>
                  <a:txBody>
                    <a:bodyPr/>
                    <a:lstStyle/>
                    <a:p>
                      <a:pPr algn="ctr"/>
                      <a:r>
                        <a:rPr lang="en-US" altLang="zh-CN" sz="1600" dirty="0"/>
                        <a:t>25</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t>发出</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800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68.67</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54936</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200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68.67</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13734</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16044">
                <a:tc>
                  <a:txBody>
                    <a:bodyPr/>
                    <a:lstStyle/>
                    <a:p>
                      <a:pPr algn="ctr"/>
                      <a:r>
                        <a:rPr lang="en-US" altLang="zh-CN" sz="1600" dirty="0"/>
                        <a:t>28</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t>购入</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300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80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24000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500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75.47</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37734</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822960">
                <a:tc>
                  <a:txBody>
                    <a:bodyPr/>
                    <a:lstStyle/>
                    <a:p>
                      <a:pPr algn="ctr"/>
                      <a:r>
                        <a:rPr lang="en-US" altLang="zh-CN" sz="1600" dirty="0"/>
                        <a:t>30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t>本月发生及月末余额</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1800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123000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1600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100272</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500</a:t>
                      </a:r>
                      <a:endParaRPr lang="zh-CN" altLang="en-US" sz="1600" dirty="0"/>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75.47</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t>37734</a:t>
                      </a:r>
                    </a:p>
                  </a:txBody>
                  <a:tcPr marL="91433" marR="914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97396" name="Rectangle 2">
            <a:extLst>
              <a:ext uri="{FF2B5EF4-FFF2-40B4-BE49-F238E27FC236}">
                <a16:creationId xmlns:a16="http://schemas.microsoft.com/office/drawing/2014/main" id="{FC490ACB-3FFC-87EB-459B-6B92FF64FD46}"/>
              </a:ext>
            </a:extLst>
          </p:cNvPr>
          <p:cNvSpPr txBox="1">
            <a:spLocks noChangeArrowheads="1"/>
          </p:cNvSpPr>
          <p:nvPr/>
        </p:nvSpPr>
        <p:spPr bwMode="auto">
          <a:xfrm>
            <a:off x="2640013" y="333376"/>
            <a:ext cx="65897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zh-CN" altLang="en-US" sz="2800" b="1">
                <a:solidFill>
                  <a:schemeClr val="tx1"/>
                </a:solidFill>
                <a:latin typeface="微软雅黑" panose="020B0503020204020204" pitchFamily="34" charset="-122"/>
                <a:ea typeface="微软雅黑" panose="020B0503020204020204" pitchFamily="34" charset="-122"/>
              </a:rPr>
              <a:t>移动加权平均法</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0AB853D8-5533-3CFA-94D8-9970BE5C5FE2}"/>
              </a:ext>
            </a:extLst>
          </p:cNvPr>
          <p:cNvSpPr>
            <a:spLocks noGrp="1" noChangeArrowheads="1"/>
          </p:cNvSpPr>
          <p:nvPr>
            <p:ph type="title"/>
          </p:nvPr>
        </p:nvSpPr>
        <p:spPr>
          <a:xfrm>
            <a:off x="3171826" y="765176"/>
            <a:ext cx="6589713" cy="1281113"/>
          </a:xfrm>
        </p:spPr>
        <p:txBody>
          <a:bodyPr/>
          <a:lstStyle/>
          <a:p>
            <a:pPr algn="just" eaLnBrk="1" hangingPunct="1"/>
            <a:r>
              <a:rPr lang="zh-CN" altLang="en-US" sz="2800">
                <a:latin typeface="微软雅黑" panose="020B0503020204020204" pitchFamily="34" charset="-122"/>
                <a:ea typeface="微软雅黑" panose="020B0503020204020204" pitchFamily="34" charset="-122"/>
              </a:rPr>
              <a:t>（二）货币资金的清查</a:t>
            </a:r>
          </a:p>
        </p:txBody>
      </p:sp>
      <p:sp>
        <p:nvSpPr>
          <p:cNvPr id="373763" name="Rectangle 3">
            <a:extLst>
              <a:ext uri="{FF2B5EF4-FFF2-40B4-BE49-F238E27FC236}">
                <a16:creationId xmlns:a16="http://schemas.microsoft.com/office/drawing/2014/main" id="{03B21DD1-5BAC-B5E6-B93B-DF06AB73E20E}"/>
              </a:ext>
            </a:extLst>
          </p:cNvPr>
          <p:cNvSpPr>
            <a:spLocks noGrp="1" noChangeArrowheads="1"/>
          </p:cNvSpPr>
          <p:nvPr>
            <p:ph idx="1"/>
          </p:nvPr>
        </p:nvSpPr>
        <p:spPr>
          <a:xfrm>
            <a:off x="3514725" y="1665288"/>
            <a:ext cx="6591300" cy="3778250"/>
          </a:xfrm>
        </p:spPr>
        <p:txBody>
          <a:bodyPr rtlCol="0">
            <a:normAutofit/>
          </a:bodyPr>
          <a:lstStyle/>
          <a:p>
            <a:pPr algn="just">
              <a:buNone/>
              <a:defRPr/>
            </a:pPr>
            <a:r>
              <a:rPr lang="zh-CN" altLang="en-US" sz="2400" dirty="0">
                <a:latin typeface="微软雅黑" panose="020B0503020204020204" pitchFamily="34" charset="-122"/>
                <a:ea typeface="微软雅黑" panose="020B0503020204020204" pitchFamily="34" charset="-122"/>
              </a:rPr>
              <a:t>库存现金的清查</a:t>
            </a:r>
          </a:p>
          <a:p>
            <a:pPr algn="just">
              <a:buFont typeface="Wingdings 3" charset="2"/>
              <a:buChar char=""/>
              <a:defRPr/>
            </a:pPr>
            <a:r>
              <a:rPr lang="zh-CN" altLang="en-US" sz="2400" dirty="0">
                <a:latin typeface="微软雅黑" panose="020B0503020204020204" pitchFamily="34" charset="-122"/>
                <a:ea typeface="微软雅黑" panose="020B0503020204020204" pitchFamily="34" charset="-122"/>
              </a:rPr>
              <a:t>方法： 实地盘点法</a:t>
            </a:r>
            <a:endParaRPr lang="en-US" altLang="zh-CN" sz="2400" dirty="0">
              <a:latin typeface="微软雅黑" panose="020B0503020204020204" pitchFamily="34" charset="-122"/>
              <a:ea typeface="微软雅黑" panose="020B0503020204020204" pitchFamily="34" charset="-122"/>
            </a:endParaRPr>
          </a:p>
          <a:p>
            <a:pPr algn="just">
              <a:buFont typeface="Wingdings 3" charset="2"/>
              <a:buChar char=""/>
              <a:defRPr/>
            </a:pPr>
            <a:r>
              <a:rPr lang="zh-CN" altLang="en-US" sz="2400" dirty="0">
                <a:latin typeface="微软雅黑" panose="020B0503020204020204" pitchFamily="34" charset="-122"/>
                <a:ea typeface="微软雅黑" panose="020B0503020204020204" pitchFamily="34" charset="-122"/>
              </a:rPr>
              <a:t>要求：</a:t>
            </a:r>
            <a:endParaRPr lang="en-US" altLang="zh-CN" sz="2400" dirty="0">
              <a:latin typeface="微软雅黑" panose="020B0503020204020204" pitchFamily="34" charset="-122"/>
              <a:ea typeface="微软雅黑" panose="020B0503020204020204" pitchFamily="34" charset="-122"/>
            </a:endParaRPr>
          </a:p>
          <a:p>
            <a:pPr marL="0" indent="0" algn="just">
              <a:buNone/>
              <a:defRP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出纳人员在场</a:t>
            </a:r>
            <a:endParaRPr lang="en-US" altLang="zh-CN" sz="2400" dirty="0">
              <a:latin typeface="微软雅黑" panose="020B0503020204020204" pitchFamily="34" charset="-122"/>
              <a:ea typeface="微软雅黑" panose="020B0503020204020204" pitchFamily="34" charset="-122"/>
            </a:endParaRPr>
          </a:p>
          <a:p>
            <a:pPr marL="0" indent="0" algn="just">
              <a:buNone/>
              <a:defRP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不准白条抵库</a:t>
            </a:r>
          </a:p>
          <a:p>
            <a:pPr marL="0" indent="0" algn="just">
              <a:buNone/>
              <a:defRPr/>
            </a:pP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B840228A-5874-543E-85AF-B94B7FBC6418}"/>
              </a:ext>
            </a:extLst>
          </p:cNvPr>
          <p:cNvSpPr>
            <a:spLocks noGrp="1" noChangeArrowheads="1"/>
          </p:cNvSpPr>
          <p:nvPr>
            <p:ph type="title"/>
          </p:nvPr>
        </p:nvSpPr>
        <p:spPr>
          <a:xfrm>
            <a:off x="3171826" y="765176"/>
            <a:ext cx="6589713" cy="1281113"/>
          </a:xfrm>
        </p:spPr>
        <p:txBody>
          <a:bodyPr/>
          <a:lstStyle/>
          <a:p>
            <a:pPr algn="just" eaLnBrk="1" hangingPunct="1"/>
            <a:r>
              <a:rPr lang="zh-CN" altLang="en-US" sz="2800">
                <a:latin typeface="微软雅黑" panose="020B0503020204020204" pitchFamily="34" charset="-122"/>
                <a:ea typeface="微软雅黑" panose="020B0503020204020204" pitchFamily="34" charset="-122"/>
              </a:rPr>
              <a:t>（二）货币资金的清查</a:t>
            </a:r>
          </a:p>
        </p:txBody>
      </p:sp>
      <p:sp>
        <p:nvSpPr>
          <p:cNvPr id="373763" name="Rectangle 3">
            <a:extLst>
              <a:ext uri="{FF2B5EF4-FFF2-40B4-BE49-F238E27FC236}">
                <a16:creationId xmlns:a16="http://schemas.microsoft.com/office/drawing/2014/main" id="{8217205E-0DA3-A804-D84E-8FFC804AC2D5}"/>
              </a:ext>
            </a:extLst>
          </p:cNvPr>
          <p:cNvSpPr>
            <a:spLocks noGrp="1" noChangeArrowheads="1"/>
          </p:cNvSpPr>
          <p:nvPr>
            <p:ph idx="1"/>
          </p:nvPr>
        </p:nvSpPr>
        <p:spPr>
          <a:xfrm>
            <a:off x="3514725" y="1665288"/>
            <a:ext cx="6591300" cy="3778250"/>
          </a:xfrm>
        </p:spPr>
        <p:txBody>
          <a:bodyPr rtlCol="0">
            <a:normAutofit/>
          </a:bodyPr>
          <a:lstStyle/>
          <a:p>
            <a:pPr algn="just">
              <a:buNone/>
              <a:defRPr/>
            </a:pPr>
            <a:r>
              <a:rPr lang="zh-CN" altLang="en-US" sz="2400" dirty="0">
                <a:latin typeface="微软雅黑" panose="020B0503020204020204" pitchFamily="34" charset="-122"/>
                <a:ea typeface="微软雅黑" panose="020B0503020204020204" pitchFamily="34" charset="-122"/>
              </a:rPr>
              <a:t>库存现金的清查</a:t>
            </a:r>
          </a:p>
          <a:p>
            <a:pPr algn="just">
              <a:buFont typeface="Wingdings 3" charset="2"/>
              <a:buChar char=""/>
              <a:defRPr/>
            </a:pPr>
            <a:r>
              <a:rPr lang="zh-CN" altLang="en-US" sz="2400" dirty="0">
                <a:latin typeface="微软雅黑" panose="020B0503020204020204" pitchFamily="34" charset="-122"/>
                <a:ea typeface="微软雅黑" panose="020B0503020204020204" pitchFamily="34" charset="-122"/>
              </a:rPr>
              <a:t>程序：</a:t>
            </a:r>
          </a:p>
          <a:p>
            <a:pPr algn="just">
              <a:buNone/>
              <a:defRPr/>
            </a:pPr>
            <a:endParaRPr lang="en-US" altLang="zh-CN" sz="2400" dirty="0">
              <a:latin typeface="+mn-ea"/>
            </a:endParaRPr>
          </a:p>
        </p:txBody>
      </p:sp>
      <p:sp>
        <p:nvSpPr>
          <p:cNvPr id="100356" name="Text Box 5">
            <a:extLst>
              <a:ext uri="{FF2B5EF4-FFF2-40B4-BE49-F238E27FC236}">
                <a16:creationId xmlns:a16="http://schemas.microsoft.com/office/drawing/2014/main" id="{7FA46DD0-D27A-DFDD-737B-B1F7C19AE343}"/>
              </a:ext>
            </a:extLst>
          </p:cNvPr>
          <p:cNvSpPr txBox="1">
            <a:spLocks noChangeArrowheads="1"/>
          </p:cNvSpPr>
          <p:nvPr/>
        </p:nvSpPr>
        <p:spPr bwMode="auto">
          <a:xfrm>
            <a:off x="4016375" y="2973389"/>
            <a:ext cx="2667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现金日记账</a:t>
            </a:r>
          </a:p>
        </p:txBody>
      </p:sp>
      <p:sp>
        <p:nvSpPr>
          <p:cNvPr id="100357" name="Text Box 6">
            <a:extLst>
              <a:ext uri="{FF2B5EF4-FFF2-40B4-BE49-F238E27FC236}">
                <a16:creationId xmlns:a16="http://schemas.microsoft.com/office/drawing/2014/main" id="{28A56783-A8DC-779D-D009-7A972C6778CC}"/>
              </a:ext>
            </a:extLst>
          </p:cNvPr>
          <p:cNvSpPr txBox="1">
            <a:spLocks noChangeArrowheads="1"/>
          </p:cNvSpPr>
          <p:nvPr/>
        </p:nvSpPr>
        <p:spPr bwMode="auto">
          <a:xfrm>
            <a:off x="6816725" y="2973389"/>
            <a:ext cx="24384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库存现金</a:t>
            </a:r>
          </a:p>
        </p:txBody>
      </p:sp>
      <p:sp>
        <p:nvSpPr>
          <p:cNvPr id="100358" name="Text Box 7">
            <a:extLst>
              <a:ext uri="{FF2B5EF4-FFF2-40B4-BE49-F238E27FC236}">
                <a16:creationId xmlns:a16="http://schemas.microsoft.com/office/drawing/2014/main" id="{1DC52775-BA2C-8764-F94B-B3D9021AA79F}"/>
              </a:ext>
            </a:extLst>
          </p:cNvPr>
          <p:cNvSpPr txBox="1">
            <a:spLocks noChangeArrowheads="1"/>
          </p:cNvSpPr>
          <p:nvPr/>
        </p:nvSpPr>
        <p:spPr bwMode="auto">
          <a:xfrm>
            <a:off x="5073651" y="3981451"/>
            <a:ext cx="37306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现金清查报告表</a:t>
            </a:r>
          </a:p>
        </p:txBody>
      </p:sp>
      <p:sp>
        <p:nvSpPr>
          <p:cNvPr id="100359" name="AutoShape 8">
            <a:extLst>
              <a:ext uri="{FF2B5EF4-FFF2-40B4-BE49-F238E27FC236}">
                <a16:creationId xmlns:a16="http://schemas.microsoft.com/office/drawing/2014/main" id="{43C3A734-4EE6-9A5B-E3B4-8D08A83816B9}"/>
              </a:ext>
            </a:extLst>
          </p:cNvPr>
          <p:cNvSpPr>
            <a:spLocks noChangeArrowheads="1"/>
          </p:cNvSpPr>
          <p:nvPr/>
        </p:nvSpPr>
        <p:spPr bwMode="auto">
          <a:xfrm>
            <a:off x="5835650" y="3141663"/>
            <a:ext cx="838200" cy="76200"/>
          </a:xfrm>
          <a:prstGeom prst="leftRightArrow">
            <a:avLst>
              <a:gd name="adj1" fmla="val 50000"/>
              <a:gd name="adj2" fmla="val 220000"/>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zh-CN" altLang="en-US">
              <a:solidFill>
                <a:schemeClr val="tx1"/>
              </a:solidFill>
            </a:endParaRPr>
          </a:p>
        </p:txBody>
      </p:sp>
      <p:sp>
        <p:nvSpPr>
          <p:cNvPr id="100360" name="AutoShape 9">
            <a:extLst>
              <a:ext uri="{FF2B5EF4-FFF2-40B4-BE49-F238E27FC236}">
                <a16:creationId xmlns:a16="http://schemas.microsoft.com/office/drawing/2014/main" id="{33A6572F-DB31-90EB-0B8E-CB5DD200798A}"/>
              </a:ext>
            </a:extLst>
          </p:cNvPr>
          <p:cNvSpPr>
            <a:spLocks noChangeArrowheads="1"/>
          </p:cNvSpPr>
          <p:nvPr/>
        </p:nvSpPr>
        <p:spPr bwMode="auto">
          <a:xfrm>
            <a:off x="6216650" y="3217863"/>
            <a:ext cx="76200" cy="762000"/>
          </a:xfrm>
          <a:prstGeom prst="downArrow">
            <a:avLst>
              <a:gd name="adj1" fmla="val 50000"/>
              <a:gd name="adj2" fmla="val 250000"/>
            </a:avLst>
          </a:prstGeom>
          <a:solidFill>
            <a:schemeClr val="accent1"/>
          </a:solidFill>
          <a:ln w="9525">
            <a:solidFill>
              <a:schemeClr val="tx1"/>
            </a:solidFill>
            <a:miter lim="800000"/>
            <a:headEnd/>
            <a:tailEnd/>
          </a:ln>
        </p:spPr>
        <p:txBody>
          <a:bodyPr vert="eaVert"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zh-CN" altLang="en-US">
              <a:solidFill>
                <a:schemeClr val="tx1"/>
              </a:solidFill>
            </a:endParaRPr>
          </a:p>
        </p:txBody>
      </p:sp>
      <p:sp>
        <p:nvSpPr>
          <p:cNvPr id="100361" name="Text Box 14">
            <a:extLst>
              <a:ext uri="{FF2B5EF4-FFF2-40B4-BE49-F238E27FC236}">
                <a16:creationId xmlns:a16="http://schemas.microsoft.com/office/drawing/2014/main" id="{68E1D97F-807C-85FF-E49C-20288B944B22}"/>
              </a:ext>
            </a:extLst>
          </p:cNvPr>
          <p:cNvSpPr txBox="1">
            <a:spLocks noChangeArrowheads="1"/>
          </p:cNvSpPr>
          <p:nvPr/>
        </p:nvSpPr>
        <p:spPr bwMode="auto">
          <a:xfrm>
            <a:off x="5291138" y="5203826"/>
            <a:ext cx="3319462"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调整账簿记录</a:t>
            </a:r>
          </a:p>
        </p:txBody>
      </p:sp>
      <p:sp>
        <p:nvSpPr>
          <p:cNvPr id="100362" name="AutoShape 15">
            <a:extLst>
              <a:ext uri="{FF2B5EF4-FFF2-40B4-BE49-F238E27FC236}">
                <a16:creationId xmlns:a16="http://schemas.microsoft.com/office/drawing/2014/main" id="{60B97059-75D1-5620-A10A-07123117D215}"/>
              </a:ext>
            </a:extLst>
          </p:cNvPr>
          <p:cNvSpPr>
            <a:spLocks noChangeArrowheads="1"/>
          </p:cNvSpPr>
          <p:nvPr/>
        </p:nvSpPr>
        <p:spPr bwMode="auto">
          <a:xfrm>
            <a:off x="6216650" y="4437063"/>
            <a:ext cx="76200" cy="685800"/>
          </a:xfrm>
          <a:prstGeom prst="downArrow">
            <a:avLst>
              <a:gd name="adj1" fmla="val 50000"/>
              <a:gd name="adj2" fmla="val 225000"/>
            </a:avLst>
          </a:prstGeom>
          <a:solidFill>
            <a:schemeClr val="accent1"/>
          </a:solidFill>
          <a:ln w="9525">
            <a:solidFill>
              <a:schemeClr val="tx1"/>
            </a:solidFill>
            <a:miter lim="800000"/>
            <a:headEnd/>
            <a:tailEnd/>
          </a:ln>
        </p:spPr>
        <p:txBody>
          <a:bodyPr vert="eaVert"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zh-CN" altLang="en-US">
              <a:solidFill>
                <a:schemeClr val="tx1"/>
              </a:solidFill>
            </a:endParaRPr>
          </a:p>
        </p:txBody>
      </p:sp>
      <p:sp>
        <p:nvSpPr>
          <p:cNvPr id="100363" name="Line 13">
            <a:extLst>
              <a:ext uri="{FF2B5EF4-FFF2-40B4-BE49-F238E27FC236}">
                <a16:creationId xmlns:a16="http://schemas.microsoft.com/office/drawing/2014/main" id="{1ED94152-B803-DD71-D621-0608777AF685}"/>
              </a:ext>
            </a:extLst>
          </p:cNvPr>
          <p:cNvSpPr>
            <a:spLocks noChangeShapeType="1"/>
          </p:cNvSpPr>
          <p:nvPr/>
        </p:nvSpPr>
        <p:spPr bwMode="auto">
          <a:xfrm>
            <a:off x="5949950" y="3402013"/>
            <a:ext cx="533400" cy="45720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图片 3">
            <a:extLst>
              <a:ext uri="{FF2B5EF4-FFF2-40B4-BE49-F238E27FC236}">
                <a16:creationId xmlns:a16="http://schemas.microsoft.com/office/drawing/2014/main" id="{49132CCE-15A0-3DC1-5E3B-CE8C54D0B5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0350" y="333376"/>
            <a:ext cx="9137650" cy="551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3">
            <a:extLst>
              <a:ext uri="{FF2B5EF4-FFF2-40B4-BE49-F238E27FC236}">
                <a16:creationId xmlns:a16="http://schemas.microsoft.com/office/drawing/2014/main" id="{E2231536-194D-CB03-FBAD-B9913745E520}"/>
              </a:ext>
            </a:extLst>
          </p:cNvPr>
          <p:cNvSpPr>
            <a:spLocks noGrp="1" noChangeArrowheads="1"/>
          </p:cNvSpPr>
          <p:nvPr>
            <p:ph idx="1"/>
          </p:nvPr>
        </p:nvSpPr>
        <p:spPr>
          <a:xfrm>
            <a:off x="3959225" y="1125539"/>
            <a:ext cx="4681538" cy="1006475"/>
          </a:xfrm>
        </p:spPr>
        <p:txBody>
          <a:bodyPr/>
          <a:lstStyle/>
          <a:p>
            <a:pPr algn="just" eaLnBrk="1" hangingPunct="1">
              <a:lnSpc>
                <a:spcPct val="110000"/>
              </a:lnSpc>
              <a:buFont typeface="Monotype Sorts" pitchFamily="2" charset="2"/>
              <a:buNone/>
            </a:pPr>
            <a:r>
              <a:rPr lang="zh-CN" altLang="en-US">
                <a:latin typeface="微软雅黑" panose="020B0503020204020204" pitchFamily="34" charset="-122"/>
                <a:ea typeface="微软雅黑" panose="020B0503020204020204" pitchFamily="34" charset="-122"/>
              </a:rPr>
              <a:t>库存现金清查报告表</a:t>
            </a:r>
            <a:endParaRPr lang="en-US" altLang="zh-CN">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A7F820CD-9AAD-F52A-6B3D-C6590414761F}"/>
              </a:ext>
            </a:extLst>
          </p:cNvPr>
          <p:cNvGraphicFramePr>
            <a:graphicFrameLocks noGrp="1"/>
          </p:cNvGraphicFramePr>
          <p:nvPr/>
        </p:nvGraphicFramePr>
        <p:xfrm>
          <a:off x="2063750" y="2420938"/>
          <a:ext cx="8064500" cy="2209800"/>
        </p:xfrm>
        <a:graphic>
          <a:graphicData uri="http://schemas.openxmlformats.org/drawingml/2006/table">
            <a:tbl>
              <a:tblPr firstRow="1" bandRow="1">
                <a:tableStyleId>{5C22544A-7EE6-4342-B048-85BDC9FD1C3A}</a:tableStyleId>
              </a:tblPr>
              <a:tblGrid>
                <a:gridCol w="1584098">
                  <a:extLst>
                    <a:ext uri="{9D8B030D-6E8A-4147-A177-3AD203B41FA5}">
                      <a16:colId xmlns:a16="http://schemas.microsoft.com/office/drawing/2014/main" val="20000"/>
                    </a:ext>
                  </a:extLst>
                </a:gridCol>
                <a:gridCol w="1656103">
                  <a:extLst>
                    <a:ext uri="{9D8B030D-6E8A-4147-A177-3AD203B41FA5}">
                      <a16:colId xmlns:a16="http://schemas.microsoft.com/office/drawing/2014/main" val="20001"/>
                    </a:ext>
                  </a:extLst>
                </a:gridCol>
                <a:gridCol w="1368085">
                  <a:extLst>
                    <a:ext uri="{9D8B030D-6E8A-4147-A177-3AD203B41FA5}">
                      <a16:colId xmlns:a16="http://schemas.microsoft.com/office/drawing/2014/main" val="20002"/>
                    </a:ext>
                  </a:extLst>
                </a:gridCol>
                <a:gridCol w="1296080">
                  <a:extLst>
                    <a:ext uri="{9D8B030D-6E8A-4147-A177-3AD203B41FA5}">
                      <a16:colId xmlns:a16="http://schemas.microsoft.com/office/drawing/2014/main" val="20003"/>
                    </a:ext>
                  </a:extLst>
                </a:gridCol>
                <a:gridCol w="2160134">
                  <a:extLst>
                    <a:ext uri="{9D8B030D-6E8A-4147-A177-3AD203B41FA5}">
                      <a16:colId xmlns:a16="http://schemas.microsoft.com/office/drawing/2014/main" val="20004"/>
                    </a:ext>
                  </a:extLst>
                </a:gridCol>
              </a:tblGrid>
              <a:tr h="457158">
                <a:tc rowSpan="2">
                  <a:txBody>
                    <a:bodyPr/>
                    <a:lstStyle/>
                    <a:p>
                      <a:pPr algn="ctr"/>
                      <a:r>
                        <a:rPr lang="zh-CN" altLang="en-US" sz="2400" dirty="0">
                          <a:solidFill>
                            <a:schemeClr val="tx1"/>
                          </a:solidFill>
                        </a:rPr>
                        <a:t>实存金额</a:t>
                      </a:r>
                    </a:p>
                  </a:txBody>
                  <a:tcPr marL="91436" marR="91436" marT="45699" marB="45699">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lang="zh-CN" altLang="en-US" sz="2400" dirty="0">
                          <a:solidFill>
                            <a:schemeClr val="tx1"/>
                          </a:solidFill>
                        </a:rPr>
                        <a:t>账存金额</a:t>
                      </a:r>
                    </a:p>
                  </a:txBody>
                  <a:tcPr marL="91436" marR="91436"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zh-CN" altLang="en-US" sz="2400" dirty="0">
                          <a:solidFill>
                            <a:schemeClr val="tx1"/>
                          </a:solidFill>
                        </a:rPr>
                        <a:t>对比结果</a:t>
                      </a:r>
                    </a:p>
                  </a:txBody>
                  <a:tcPr marL="91436" marR="91436"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tc>
                <a:tc rowSpan="2">
                  <a:txBody>
                    <a:bodyPr/>
                    <a:lstStyle/>
                    <a:p>
                      <a:pPr algn="ctr"/>
                      <a:r>
                        <a:rPr lang="zh-CN" altLang="en-US" sz="2400" dirty="0">
                          <a:solidFill>
                            <a:schemeClr val="tx1"/>
                          </a:solidFill>
                        </a:rPr>
                        <a:t>备注</a:t>
                      </a:r>
                    </a:p>
                  </a:txBody>
                  <a:tcPr marL="91436" marR="91436" marT="45699" marB="45699">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50659">
                <a:tc vMerge="1">
                  <a:txBody>
                    <a:bodyPr/>
                    <a:lstStyle/>
                    <a:p>
                      <a:endParaRPr lang="zh-CN" altLang="en-US" dirty="0"/>
                    </a:p>
                  </a:txBody>
                  <a:tcPr/>
                </a:tc>
                <a:tc vMerge="1">
                  <a:txBody>
                    <a:bodyPr/>
                    <a:lstStyle/>
                    <a:p>
                      <a:endParaRPr lang="zh-CN" altLang="en-US" dirty="0"/>
                    </a:p>
                  </a:txBody>
                  <a:tcPr/>
                </a:tc>
                <a:tc>
                  <a:txBody>
                    <a:bodyPr/>
                    <a:lstStyle/>
                    <a:p>
                      <a:pPr algn="ctr"/>
                      <a:r>
                        <a:rPr lang="zh-CN" altLang="en-US" sz="2400" dirty="0">
                          <a:solidFill>
                            <a:schemeClr val="tx1"/>
                          </a:solidFill>
                        </a:rPr>
                        <a:t>盘盈</a:t>
                      </a:r>
                    </a:p>
                  </a:txBody>
                  <a:tcPr marL="91436" marR="91436"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solidFill>
                            <a:schemeClr val="tx1"/>
                          </a:solidFill>
                        </a:rPr>
                        <a:t>盘亏</a:t>
                      </a:r>
                    </a:p>
                  </a:txBody>
                  <a:tcPr marL="91436" marR="91436"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dirty="0"/>
                    </a:p>
                  </a:txBody>
                  <a:tcPr/>
                </a:tc>
                <a:extLst>
                  <a:ext uri="{0D108BD9-81ED-4DB2-BD59-A6C34878D82A}">
                    <a16:rowId xmlns:a16="http://schemas.microsoft.com/office/drawing/2014/main" val="10001"/>
                  </a:ext>
                </a:extLst>
              </a:tr>
              <a:tr h="1201983">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实地盘点金额</a:t>
                      </a:r>
                    </a:p>
                  </a:txBody>
                  <a:tcPr marL="91436" marR="91436" marT="45699" marB="45699">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账面记录金额</a:t>
                      </a:r>
                    </a:p>
                  </a:txBody>
                  <a:tcPr marL="91436" marR="91436"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实存</a:t>
                      </a:r>
                      <a:r>
                        <a:rPr lang="en-US" altLang="zh-CN" sz="2400" dirty="0">
                          <a:solidFill>
                            <a:srgbClr val="FF0000"/>
                          </a:solidFill>
                          <a:latin typeface="微软雅黑" panose="020B0503020204020204" pitchFamily="34" charset="-122"/>
                          <a:ea typeface="微软雅黑" panose="020B0503020204020204" pitchFamily="34" charset="-122"/>
                        </a:rPr>
                        <a:t>&gt;</a:t>
                      </a:r>
                    </a:p>
                    <a:p>
                      <a:pPr algn="ctr"/>
                      <a:r>
                        <a:rPr lang="zh-CN" altLang="en-US" sz="2400" dirty="0">
                          <a:solidFill>
                            <a:srgbClr val="FF0000"/>
                          </a:solidFill>
                          <a:latin typeface="微软雅黑" panose="020B0503020204020204" pitchFamily="34" charset="-122"/>
                          <a:ea typeface="微软雅黑" panose="020B0503020204020204" pitchFamily="34" charset="-122"/>
                        </a:rPr>
                        <a:t>账存</a:t>
                      </a:r>
                    </a:p>
                  </a:txBody>
                  <a:tcPr marL="91436" marR="91436"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实存</a:t>
                      </a:r>
                      <a:r>
                        <a:rPr lang="en-US" altLang="zh-CN" sz="2400" dirty="0">
                          <a:solidFill>
                            <a:srgbClr val="FF0000"/>
                          </a:solidFill>
                          <a:latin typeface="微软雅黑" panose="020B0503020204020204" pitchFamily="34" charset="-122"/>
                          <a:ea typeface="微软雅黑" panose="020B0503020204020204" pitchFamily="34" charset="-122"/>
                        </a:rPr>
                        <a:t>&lt;</a:t>
                      </a:r>
                      <a:r>
                        <a:rPr lang="zh-CN" altLang="en-US" sz="2400" dirty="0">
                          <a:solidFill>
                            <a:srgbClr val="FF0000"/>
                          </a:solidFill>
                          <a:latin typeface="微软雅黑" panose="020B0503020204020204" pitchFamily="34" charset="-122"/>
                          <a:ea typeface="微软雅黑" panose="020B0503020204020204" pitchFamily="34" charset="-122"/>
                        </a:rPr>
                        <a:t>账存</a:t>
                      </a:r>
                    </a:p>
                  </a:txBody>
                  <a:tcPr marL="91436" marR="91436" marT="45699" marB="456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盘盈</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盘亏原因</a:t>
                      </a:r>
                    </a:p>
                  </a:txBody>
                  <a:tcPr marL="91436" marR="91436" marT="45699" marB="45699">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01401" name="Rectangle 3">
            <a:extLst>
              <a:ext uri="{FF2B5EF4-FFF2-40B4-BE49-F238E27FC236}">
                <a16:creationId xmlns:a16="http://schemas.microsoft.com/office/drawing/2014/main" id="{EDE95D2E-D2AB-0A5C-38C4-2E933EA619E5}"/>
              </a:ext>
            </a:extLst>
          </p:cNvPr>
          <p:cNvSpPr txBox="1">
            <a:spLocks noChangeArrowheads="1"/>
          </p:cNvSpPr>
          <p:nvPr/>
        </p:nvSpPr>
        <p:spPr bwMode="auto">
          <a:xfrm>
            <a:off x="2054225" y="1916113"/>
            <a:ext cx="467995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lnSpc>
                <a:spcPct val="110000"/>
              </a:lnSpc>
              <a:buFont typeface="Monotype Sorts" pitchFamily="2" charset="2"/>
              <a:buNone/>
            </a:pPr>
            <a:r>
              <a:rPr lang="zh-CN" altLang="en-US" sz="2400">
                <a:solidFill>
                  <a:schemeClr val="tx1"/>
                </a:solidFill>
                <a:latin typeface="微软雅黑" panose="020B0503020204020204" pitchFamily="34" charset="-122"/>
                <a:ea typeface="微软雅黑" panose="020B0503020204020204" pitchFamily="34" charset="-122"/>
              </a:rPr>
              <a:t>单位名称：</a:t>
            </a:r>
            <a:endParaRPr lang="en-US" altLang="zh-CN" sz="2400">
              <a:solidFill>
                <a:schemeClr val="tx1"/>
              </a:solidFill>
              <a:latin typeface="微软雅黑" panose="020B0503020204020204" pitchFamily="34" charset="-122"/>
              <a:ea typeface="微软雅黑" panose="020B0503020204020204" pitchFamily="34" charset="-122"/>
            </a:endParaRPr>
          </a:p>
        </p:txBody>
      </p:sp>
      <p:sp>
        <p:nvSpPr>
          <p:cNvPr id="101402" name="Rectangle 3">
            <a:extLst>
              <a:ext uri="{FF2B5EF4-FFF2-40B4-BE49-F238E27FC236}">
                <a16:creationId xmlns:a16="http://schemas.microsoft.com/office/drawing/2014/main" id="{BC049C25-0DD9-C823-3B4E-77B87E456B3A}"/>
              </a:ext>
            </a:extLst>
          </p:cNvPr>
          <p:cNvSpPr txBox="1">
            <a:spLocks noChangeArrowheads="1"/>
          </p:cNvSpPr>
          <p:nvPr/>
        </p:nvSpPr>
        <p:spPr bwMode="auto">
          <a:xfrm>
            <a:off x="4800600" y="1916113"/>
            <a:ext cx="467995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lnSpc>
                <a:spcPct val="110000"/>
              </a:lnSpc>
              <a:buFont typeface="Monotype Sorts" pitchFamily="2" charset="2"/>
              <a:buNone/>
            </a:pPr>
            <a:r>
              <a:rPr lang="en-US" altLang="zh-CN" sz="2400">
                <a:solidFill>
                  <a:schemeClr val="tx1"/>
                </a:solidFill>
                <a:latin typeface="微软雅黑" panose="020B0503020204020204" pitchFamily="34" charset="-122"/>
                <a:ea typeface="微软雅黑" panose="020B0503020204020204" pitchFamily="34" charset="-122"/>
              </a:rPr>
              <a:t>xx</a:t>
            </a:r>
            <a:r>
              <a:rPr lang="zh-CN" altLang="en-US" sz="2400">
                <a:solidFill>
                  <a:schemeClr val="tx1"/>
                </a:solidFill>
                <a:latin typeface="微软雅黑" panose="020B0503020204020204" pitchFamily="34" charset="-122"/>
                <a:ea typeface="微软雅黑" panose="020B0503020204020204" pitchFamily="34" charset="-122"/>
              </a:rPr>
              <a:t>年</a:t>
            </a:r>
            <a:r>
              <a:rPr lang="en-US" altLang="zh-CN" sz="2400">
                <a:solidFill>
                  <a:schemeClr val="tx1"/>
                </a:solidFill>
                <a:latin typeface="微软雅黑" panose="020B0503020204020204" pitchFamily="34" charset="-122"/>
                <a:ea typeface="微软雅黑" panose="020B0503020204020204" pitchFamily="34" charset="-122"/>
              </a:rPr>
              <a:t>x</a:t>
            </a:r>
            <a:r>
              <a:rPr lang="zh-CN" altLang="en-US" sz="2400">
                <a:solidFill>
                  <a:schemeClr val="tx1"/>
                </a:solidFill>
                <a:latin typeface="微软雅黑" panose="020B0503020204020204" pitchFamily="34" charset="-122"/>
                <a:ea typeface="微软雅黑" panose="020B0503020204020204" pitchFamily="34" charset="-122"/>
              </a:rPr>
              <a:t>月</a:t>
            </a:r>
            <a:r>
              <a:rPr lang="en-US" altLang="zh-CN" sz="2400">
                <a:solidFill>
                  <a:schemeClr val="tx1"/>
                </a:solidFill>
                <a:latin typeface="微软雅黑" panose="020B0503020204020204" pitchFamily="34" charset="-122"/>
                <a:ea typeface="微软雅黑" panose="020B0503020204020204" pitchFamily="34" charset="-122"/>
              </a:rPr>
              <a:t>x</a:t>
            </a:r>
            <a:r>
              <a:rPr lang="zh-CN" altLang="en-US" sz="2400">
                <a:solidFill>
                  <a:schemeClr val="tx1"/>
                </a:solidFill>
                <a:latin typeface="微软雅黑" panose="020B0503020204020204" pitchFamily="34" charset="-122"/>
                <a:ea typeface="微软雅黑" panose="020B0503020204020204" pitchFamily="34" charset="-122"/>
              </a:rPr>
              <a:t>日</a:t>
            </a:r>
            <a:endParaRPr lang="en-US" altLang="zh-CN" sz="2400">
              <a:solidFill>
                <a:schemeClr val="tx1"/>
              </a:solidFill>
              <a:latin typeface="微软雅黑" panose="020B0503020204020204" pitchFamily="34" charset="-122"/>
              <a:ea typeface="微软雅黑" panose="020B0503020204020204" pitchFamily="34" charset="-122"/>
            </a:endParaRPr>
          </a:p>
        </p:txBody>
      </p:sp>
      <p:sp>
        <p:nvSpPr>
          <p:cNvPr id="101403" name="Rectangle 3">
            <a:extLst>
              <a:ext uri="{FF2B5EF4-FFF2-40B4-BE49-F238E27FC236}">
                <a16:creationId xmlns:a16="http://schemas.microsoft.com/office/drawing/2014/main" id="{35238007-EC57-8354-45FD-4B4741A799E5}"/>
              </a:ext>
            </a:extLst>
          </p:cNvPr>
          <p:cNvSpPr txBox="1">
            <a:spLocks noChangeArrowheads="1"/>
          </p:cNvSpPr>
          <p:nvPr/>
        </p:nvSpPr>
        <p:spPr bwMode="auto">
          <a:xfrm>
            <a:off x="8183564" y="1936751"/>
            <a:ext cx="17287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lnSpc>
                <a:spcPct val="110000"/>
              </a:lnSpc>
              <a:buFont typeface="Monotype Sorts" pitchFamily="2" charset="2"/>
              <a:buNone/>
            </a:pPr>
            <a:r>
              <a:rPr lang="zh-CN" altLang="en-US" sz="2400">
                <a:solidFill>
                  <a:schemeClr val="tx1"/>
                </a:solidFill>
                <a:latin typeface="微软雅黑" panose="020B0503020204020204" pitchFamily="34" charset="-122"/>
                <a:ea typeface="微软雅黑" panose="020B0503020204020204" pitchFamily="34" charset="-122"/>
              </a:rPr>
              <a:t>金额单位：</a:t>
            </a:r>
            <a:endParaRPr lang="en-US" altLang="zh-CN" sz="2400">
              <a:solidFill>
                <a:schemeClr val="tx1"/>
              </a:solidFill>
              <a:latin typeface="微软雅黑" panose="020B0503020204020204" pitchFamily="34" charset="-122"/>
              <a:ea typeface="微软雅黑" panose="020B0503020204020204" pitchFamily="34" charset="-122"/>
            </a:endParaRPr>
          </a:p>
        </p:txBody>
      </p:sp>
      <p:sp>
        <p:nvSpPr>
          <p:cNvPr id="101404" name="Rectangle 3">
            <a:extLst>
              <a:ext uri="{FF2B5EF4-FFF2-40B4-BE49-F238E27FC236}">
                <a16:creationId xmlns:a16="http://schemas.microsoft.com/office/drawing/2014/main" id="{977C3302-D5C7-6AA7-52FD-0EF33E1B386C}"/>
              </a:ext>
            </a:extLst>
          </p:cNvPr>
          <p:cNvSpPr txBox="1">
            <a:spLocks noChangeArrowheads="1"/>
          </p:cNvSpPr>
          <p:nvPr/>
        </p:nvSpPr>
        <p:spPr bwMode="auto">
          <a:xfrm>
            <a:off x="2855913" y="4724401"/>
            <a:ext cx="467995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lnSpc>
                <a:spcPct val="110000"/>
              </a:lnSpc>
              <a:buFont typeface="Monotype Sorts" pitchFamily="2" charset="2"/>
              <a:buNone/>
            </a:pPr>
            <a:r>
              <a:rPr lang="zh-CN" altLang="en-US" sz="2400">
                <a:solidFill>
                  <a:schemeClr val="tx1"/>
                </a:solidFill>
                <a:latin typeface="微软雅黑" panose="020B0503020204020204" pitchFamily="34" charset="-122"/>
                <a:ea typeface="微软雅黑" panose="020B0503020204020204" pitchFamily="34" charset="-122"/>
              </a:rPr>
              <a:t>盘点人签章：</a:t>
            </a:r>
            <a:endParaRPr lang="en-US" altLang="zh-CN" sz="2400">
              <a:solidFill>
                <a:schemeClr val="tx1"/>
              </a:solidFill>
              <a:latin typeface="微软雅黑" panose="020B0503020204020204" pitchFamily="34" charset="-122"/>
              <a:ea typeface="微软雅黑" panose="020B0503020204020204" pitchFamily="34" charset="-122"/>
            </a:endParaRPr>
          </a:p>
        </p:txBody>
      </p:sp>
      <p:sp>
        <p:nvSpPr>
          <p:cNvPr id="101405" name="Rectangle 3">
            <a:extLst>
              <a:ext uri="{FF2B5EF4-FFF2-40B4-BE49-F238E27FC236}">
                <a16:creationId xmlns:a16="http://schemas.microsoft.com/office/drawing/2014/main" id="{61CFA83C-EF96-3626-0116-1EA802AAEC70}"/>
              </a:ext>
            </a:extLst>
          </p:cNvPr>
          <p:cNvSpPr txBox="1">
            <a:spLocks noChangeArrowheads="1"/>
          </p:cNvSpPr>
          <p:nvPr/>
        </p:nvSpPr>
        <p:spPr bwMode="auto">
          <a:xfrm>
            <a:off x="6667501" y="4724401"/>
            <a:ext cx="256381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lnSpc>
                <a:spcPct val="110000"/>
              </a:lnSpc>
              <a:buFont typeface="Monotype Sorts" pitchFamily="2" charset="2"/>
              <a:buNone/>
            </a:pPr>
            <a:r>
              <a:rPr lang="zh-CN" altLang="en-US" sz="2400">
                <a:solidFill>
                  <a:schemeClr val="tx1"/>
                </a:solidFill>
                <a:latin typeface="微软雅黑" panose="020B0503020204020204" pitchFamily="34" charset="-122"/>
                <a:ea typeface="微软雅黑" panose="020B0503020204020204" pitchFamily="34" charset="-122"/>
              </a:rPr>
              <a:t>出纳员签章：</a:t>
            </a:r>
            <a:endParaRPr lang="en-US" altLang="zh-CN" sz="24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3B81F739-E08B-3936-BFBE-47DA6AD2C074}"/>
              </a:ext>
            </a:extLst>
          </p:cNvPr>
          <p:cNvSpPr>
            <a:spLocks noGrp="1" noChangeArrowheads="1"/>
          </p:cNvSpPr>
          <p:nvPr>
            <p:ph type="title"/>
          </p:nvPr>
        </p:nvSpPr>
        <p:spPr>
          <a:xfrm>
            <a:off x="2663031" y="627858"/>
            <a:ext cx="6589713" cy="1281113"/>
          </a:xfrm>
        </p:spPr>
        <p:txBody>
          <a:bodyPr/>
          <a:lstStyle/>
          <a:p>
            <a:pPr algn="just" eaLnBrk="1" hangingPunct="1"/>
            <a:r>
              <a:rPr lang="zh-CN" altLang="en-US" sz="2800" dirty="0">
                <a:latin typeface="微软雅黑" panose="020B0503020204020204" pitchFamily="34" charset="-122"/>
                <a:ea typeface="微软雅黑" panose="020B0503020204020204" pitchFamily="34" charset="-122"/>
              </a:rPr>
              <a:t>银行存款的清查</a:t>
            </a:r>
          </a:p>
        </p:txBody>
      </p:sp>
      <p:sp>
        <p:nvSpPr>
          <p:cNvPr id="102403" name="Rectangle 3">
            <a:extLst>
              <a:ext uri="{FF2B5EF4-FFF2-40B4-BE49-F238E27FC236}">
                <a16:creationId xmlns:a16="http://schemas.microsoft.com/office/drawing/2014/main" id="{8C06A754-54D7-C5C5-66B0-40CA4D35A576}"/>
              </a:ext>
            </a:extLst>
          </p:cNvPr>
          <p:cNvSpPr>
            <a:spLocks noGrp="1" noChangeArrowheads="1"/>
          </p:cNvSpPr>
          <p:nvPr>
            <p:ph type="body" idx="1"/>
          </p:nvPr>
        </p:nvSpPr>
        <p:spPr>
          <a:xfrm>
            <a:off x="2747964" y="1720851"/>
            <a:ext cx="7380287" cy="938213"/>
          </a:xfrm>
        </p:spPr>
        <p:txBody>
          <a:bodyPr/>
          <a:lstStyle/>
          <a:p>
            <a:pPr algn="just" eaLnBrk="1" hangingPunct="1"/>
            <a:r>
              <a:rPr lang="zh-CN" altLang="en-US" sz="2400" dirty="0">
                <a:latin typeface="微软雅黑" panose="020B0503020204020204" pitchFamily="34" charset="-122"/>
                <a:ea typeface="微软雅黑" panose="020B0503020204020204" pitchFamily="34" charset="-122"/>
              </a:rPr>
              <a:t>方法：对账法</a:t>
            </a:r>
            <a:endParaRPr lang="en-US" altLang="zh-CN" sz="2400" dirty="0">
              <a:latin typeface="微软雅黑" panose="020B0503020204020204" pitchFamily="34" charset="-122"/>
              <a:ea typeface="微软雅黑" panose="020B0503020204020204" pitchFamily="34" charset="-122"/>
            </a:endParaRPr>
          </a:p>
          <a:p>
            <a:pPr algn="just" eaLnBrk="1" hangingPunct="1"/>
            <a:r>
              <a:rPr lang="zh-CN" altLang="en-US" sz="2400" dirty="0">
                <a:latin typeface="微软雅黑" panose="020B0503020204020204" pitchFamily="34" charset="-122"/>
                <a:ea typeface="微软雅黑" panose="020B0503020204020204" pitchFamily="34" charset="-122"/>
              </a:rPr>
              <a:t>程序：</a:t>
            </a:r>
            <a:endParaRPr lang="zh-CN" altLang="en-US" sz="3600" dirty="0">
              <a:latin typeface="微软雅黑" panose="020B0503020204020204" pitchFamily="34" charset="-122"/>
              <a:ea typeface="微软雅黑" panose="020B0503020204020204" pitchFamily="34" charset="-122"/>
            </a:endParaRPr>
          </a:p>
          <a:p>
            <a:pPr algn="just" eaLnBrk="1" hangingPunct="1">
              <a:lnSpc>
                <a:spcPct val="150000"/>
              </a:lnSpc>
              <a:buFont typeface="Monotype Sorts" pitchFamily="2" charset="2"/>
              <a:buNone/>
            </a:pPr>
            <a:endParaRPr lang="zh-CN" altLang="en-US" sz="3600" dirty="0">
              <a:latin typeface="微软雅黑" panose="020B0503020204020204" pitchFamily="34" charset="-122"/>
              <a:ea typeface="微软雅黑" panose="020B0503020204020204" pitchFamily="34" charset="-122"/>
            </a:endParaRPr>
          </a:p>
          <a:p>
            <a:pPr algn="just" eaLnBrk="1" hangingPunct="1">
              <a:buFont typeface="Monotype Sorts" pitchFamily="2" charset="2"/>
              <a:buNone/>
            </a:pPr>
            <a:endParaRPr lang="en-US" altLang="zh-CN" sz="3600" dirty="0">
              <a:latin typeface="幼圆" panose="02010509060101010101" pitchFamily="49" charset="-122"/>
            </a:endParaRPr>
          </a:p>
        </p:txBody>
      </p:sp>
      <p:sp>
        <p:nvSpPr>
          <p:cNvPr id="102404" name="AutoShape 4">
            <a:extLst>
              <a:ext uri="{FF2B5EF4-FFF2-40B4-BE49-F238E27FC236}">
                <a16:creationId xmlns:a16="http://schemas.microsoft.com/office/drawing/2014/main" id="{9BFF3006-DFF6-56E4-4558-402BD4012379}"/>
              </a:ext>
            </a:extLst>
          </p:cNvPr>
          <p:cNvSpPr>
            <a:spLocks noChangeArrowheads="1"/>
          </p:cNvSpPr>
          <p:nvPr/>
        </p:nvSpPr>
        <p:spPr bwMode="auto">
          <a:xfrm>
            <a:off x="6211888" y="2757489"/>
            <a:ext cx="584200" cy="96837"/>
          </a:xfrm>
          <a:prstGeom prst="leftRightArrow">
            <a:avLst>
              <a:gd name="adj1" fmla="val 50000"/>
              <a:gd name="adj2" fmla="val 120992"/>
            </a:avLst>
          </a:prstGeom>
          <a:solidFill>
            <a:srgbClr val="FF0000"/>
          </a:solidFill>
          <a:ln w="9525">
            <a:solidFill>
              <a:schemeClr val="tx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zh-CN" altLang="en-US">
              <a:solidFill>
                <a:schemeClr val="tx1"/>
              </a:solidFill>
            </a:endParaRPr>
          </a:p>
        </p:txBody>
      </p:sp>
      <p:sp>
        <p:nvSpPr>
          <p:cNvPr id="102405" name="Text Box 5">
            <a:extLst>
              <a:ext uri="{FF2B5EF4-FFF2-40B4-BE49-F238E27FC236}">
                <a16:creationId xmlns:a16="http://schemas.microsoft.com/office/drawing/2014/main" id="{B8EC2458-26A5-AE7A-6BBE-8184B8B4A2AC}"/>
              </a:ext>
            </a:extLst>
          </p:cNvPr>
          <p:cNvSpPr txBox="1">
            <a:spLocks noChangeArrowheads="1"/>
          </p:cNvSpPr>
          <p:nvPr/>
        </p:nvSpPr>
        <p:spPr bwMode="auto">
          <a:xfrm>
            <a:off x="5575300" y="3586163"/>
            <a:ext cx="32004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有无记账错误</a:t>
            </a:r>
          </a:p>
        </p:txBody>
      </p:sp>
      <p:sp>
        <p:nvSpPr>
          <p:cNvPr id="102406" name="AutoShape 6">
            <a:extLst>
              <a:ext uri="{FF2B5EF4-FFF2-40B4-BE49-F238E27FC236}">
                <a16:creationId xmlns:a16="http://schemas.microsoft.com/office/drawing/2014/main" id="{BAEDEFD3-54D4-8E8F-70A7-67E9023E7FC0}"/>
              </a:ext>
            </a:extLst>
          </p:cNvPr>
          <p:cNvSpPr>
            <a:spLocks noChangeArrowheads="1"/>
          </p:cNvSpPr>
          <p:nvPr/>
        </p:nvSpPr>
        <p:spPr bwMode="auto">
          <a:xfrm>
            <a:off x="6443663" y="2922588"/>
            <a:ext cx="76200" cy="685800"/>
          </a:xfrm>
          <a:prstGeom prst="downArrow">
            <a:avLst>
              <a:gd name="adj1" fmla="val 50000"/>
              <a:gd name="adj2" fmla="val 225000"/>
            </a:avLst>
          </a:prstGeom>
          <a:solidFill>
            <a:srgbClr val="FF0000"/>
          </a:solidFill>
          <a:ln w="9525">
            <a:solidFill>
              <a:schemeClr val="tx1"/>
            </a:solidFill>
            <a:miter lim="800000"/>
            <a:headEnd/>
            <a:tailEnd/>
          </a:ln>
        </p:spPr>
        <p:txBody>
          <a:bodyPr vert="eaVert"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zh-CN" altLang="en-US">
              <a:solidFill>
                <a:schemeClr val="tx1"/>
              </a:solidFill>
            </a:endParaRPr>
          </a:p>
        </p:txBody>
      </p:sp>
      <p:sp>
        <p:nvSpPr>
          <p:cNvPr id="102407" name="AutoShape 7">
            <a:extLst>
              <a:ext uri="{FF2B5EF4-FFF2-40B4-BE49-F238E27FC236}">
                <a16:creationId xmlns:a16="http://schemas.microsoft.com/office/drawing/2014/main" id="{EED5BB0D-0431-B1EE-4281-1F2C8D1A8BA6}"/>
              </a:ext>
            </a:extLst>
          </p:cNvPr>
          <p:cNvSpPr>
            <a:spLocks noChangeArrowheads="1"/>
          </p:cNvSpPr>
          <p:nvPr/>
        </p:nvSpPr>
        <p:spPr bwMode="auto">
          <a:xfrm>
            <a:off x="4965700" y="3778250"/>
            <a:ext cx="609600" cy="76200"/>
          </a:xfrm>
          <a:prstGeom prst="leftArrow">
            <a:avLst>
              <a:gd name="adj1" fmla="val 50000"/>
              <a:gd name="adj2" fmla="val 200000"/>
            </a:avLst>
          </a:prstGeom>
          <a:solidFill>
            <a:srgbClr val="FF0000"/>
          </a:solidFill>
          <a:ln w="9525">
            <a:solidFill>
              <a:schemeClr val="tx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zh-CN" altLang="en-US">
              <a:solidFill>
                <a:schemeClr val="tx1"/>
              </a:solidFill>
            </a:endParaRPr>
          </a:p>
        </p:txBody>
      </p:sp>
      <p:sp>
        <p:nvSpPr>
          <p:cNvPr id="102408" name="Text Box 8">
            <a:extLst>
              <a:ext uri="{FF2B5EF4-FFF2-40B4-BE49-F238E27FC236}">
                <a16:creationId xmlns:a16="http://schemas.microsoft.com/office/drawing/2014/main" id="{819DB33E-55C8-86AB-B54D-89082F25F7E8}"/>
              </a:ext>
            </a:extLst>
          </p:cNvPr>
          <p:cNvSpPr txBox="1">
            <a:spLocks noChangeArrowheads="1"/>
          </p:cNvSpPr>
          <p:nvPr/>
        </p:nvSpPr>
        <p:spPr bwMode="auto">
          <a:xfrm>
            <a:off x="5126038" y="3319463"/>
            <a:ext cx="609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有</a:t>
            </a:r>
          </a:p>
        </p:txBody>
      </p:sp>
      <p:sp>
        <p:nvSpPr>
          <p:cNvPr id="102409" name="Text Box 9">
            <a:extLst>
              <a:ext uri="{FF2B5EF4-FFF2-40B4-BE49-F238E27FC236}">
                <a16:creationId xmlns:a16="http://schemas.microsoft.com/office/drawing/2014/main" id="{8D0DABFA-E285-A46C-9173-B088BE31913D}"/>
              </a:ext>
            </a:extLst>
          </p:cNvPr>
          <p:cNvSpPr txBox="1">
            <a:spLocks noChangeArrowheads="1"/>
          </p:cNvSpPr>
          <p:nvPr/>
        </p:nvSpPr>
        <p:spPr bwMode="auto">
          <a:xfrm>
            <a:off x="3595688" y="3563938"/>
            <a:ext cx="23622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更正错账</a:t>
            </a:r>
          </a:p>
        </p:txBody>
      </p:sp>
      <p:sp>
        <p:nvSpPr>
          <p:cNvPr id="102410" name="AutoShape 10">
            <a:extLst>
              <a:ext uri="{FF2B5EF4-FFF2-40B4-BE49-F238E27FC236}">
                <a16:creationId xmlns:a16="http://schemas.microsoft.com/office/drawing/2014/main" id="{7CFDCB60-B045-5B8A-7E4E-2BD9990A32A0}"/>
              </a:ext>
            </a:extLst>
          </p:cNvPr>
          <p:cNvSpPr>
            <a:spLocks noChangeArrowheads="1"/>
          </p:cNvSpPr>
          <p:nvPr/>
        </p:nvSpPr>
        <p:spPr bwMode="auto">
          <a:xfrm>
            <a:off x="6429375" y="4121150"/>
            <a:ext cx="76200" cy="762000"/>
          </a:xfrm>
          <a:prstGeom prst="downArrow">
            <a:avLst>
              <a:gd name="adj1" fmla="val 50000"/>
              <a:gd name="adj2" fmla="val 250000"/>
            </a:avLst>
          </a:prstGeom>
          <a:solidFill>
            <a:srgbClr val="FF0000"/>
          </a:solidFill>
          <a:ln w="9525">
            <a:solidFill>
              <a:schemeClr val="tx1"/>
            </a:solidFill>
            <a:miter lim="800000"/>
            <a:headEnd/>
            <a:tailEnd/>
          </a:ln>
        </p:spPr>
        <p:txBody>
          <a:bodyPr vert="eaVert"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zh-CN" altLang="en-US">
              <a:solidFill>
                <a:schemeClr val="tx1"/>
              </a:solidFill>
            </a:endParaRPr>
          </a:p>
        </p:txBody>
      </p:sp>
      <p:sp>
        <p:nvSpPr>
          <p:cNvPr id="102411" name="Text Box 11">
            <a:extLst>
              <a:ext uri="{FF2B5EF4-FFF2-40B4-BE49-F238E27FC236}">
                <a16:creationId xmlns:a16="http://schemas.microsoft.com/office/drawing/2014/main" id="{6263586E-F55F-3C35-9841-91935DDE0EAB}"/>
              </a:ext>
            </a:extLst>
          </p:cNvPr>
          <p:cNvSpPr txBox="1">
            <a:spLocks noChangeArrowheads="1"/>
          </p:cNvSpPr>
          <p:nvPr/>
        </p:nvSpPr>
        <p:spPr bwMode="auto">
          <a:xfrm>
            <a:off x="6591300" y="4259264"/>
            <a:ext cx="1066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无</a:t>
            </a:r>
          </a:p>
        </p:txBody>
      </p:sp>
      <p:sp>
        <p:nvSpPr>
          <p:cNvPr id="102412" name="Line 12">
            <a:extLst>
              <a:ext uri="{FF2B5EF4-FFF2-40B4-BE49-F238E27FC236}">
                <a16:creationId xmlns:a16="http://schemas.microsoft.com/office/drawing/2014/main" id="{978AEFFF-1BF9-989D-0187-063DA51F6EAB}"/>
              </a:ext>
            </a:extLst>
          </p:cNvPr>
          <p:cNvSpPr>
            <a:spLocks noChangeShapeType="1"/>
          </p:cNvSpPr>
          <p:nvPr/>
        </p:nvSpPr>
        <p:spPr bwMode="auto">
          <a:xfrm>
            <a:off x="6197600" y="2870200"/>
            <a:ext cx="45720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3" name="Text Box 14">
            <a:extLst>
              <a:ext uri="{FF2B5EF4-FFF2-40B4-BE49-F238E27FC236}">
                <a16:creationId xmlns:a16="http://schemas.microsoft.com/office/drawing/2014/main" id="{5B76605F-9DBA-C31B-4FBF-1ABEA0557CFC}"/>
              </a:ext>
            </a:extLst>
          </p:cNvPr>
          <p:cNvSpPr txBox="1">
            <a:spLocks noChangeArrowheads="1"/>
          </p:cNvSpPr>
          <p:nvPr/>
        </p:nvSpPr>
        <p:spPr bwMode="auto">
          <a:xfrm>
            <a:off x="5867400" y="4876800"/>
            <a:ext cx="411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50000"/>
              </a:spcBef>
              <a:buClrTx/>
              <a:buFontTx/>
              <a:buNone/>
            </a:pPr>
            <a:endParaRPr lang="zh-CN" altLang="zh-CN">
              <a:solidFill>
                <a:schemeClr val="tx1"/>
              </a:solidFill>
            </a:endParaRPr>
          </a:p>
        </p:txBody>
      </p:sp>
      <p:sp>
        <p:nvSpPr>
          <p:cNvPr id="102414" name="Text Box 15">
            <a:extLst>
              <a:ext uri="{FF2B5EF4-FFF2-40B4-BE49-F238E27FC236}">
                <a16:creationId xmlns:a16="http://schemas.microsoft.com/office/drawing/2014/main" id="{AD28D22B-457D-EE6A-1520-A5B3510A6744}"/>
              </a:ext>
            </a:extLst>
          </p:cNvPr>
          <p:cNvSpPr txBox="1">
            <a:spLocks noChangeArrowheads="1"/>
          </p:cNvSpPr>
          <p:nvPr/>
        </p:nvSpPr>
        <p:spPr bwMode="auto">
          <a:xfrm>
            <a:off x="4979988" y="4829176"/>
            <a:ext cx="4572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银行存款余额调节表</a:t>
            </a:r>
          </a:p>
        </p:txBody>
      </p:sp>
      <p:sp>
        <p:nvSpPr>
          <p:cNvPr id="102415" name="AutoShape 16">
            <a:extLst>
              <a:ext uri="{FF2B5EF4-FFF2-40B4-BE49-F238E27FC236}">
                <a16:creationId xmlns:a16="http://schemas.microsoft.com/office/drawing/2014/main" id="{82BDB786-85E2-A7F8-0CEF-37AE52B8D8AD}"/>
              </a:ext>
            </a:extLst>
          </p:cNvPr>
          <p:cNvSpPr>
            <a:spLocks noChangeArrowheads="1"/>
          </p:cNvSpPr>
          <p:nvPr/>
        </p:nvSpPr>
        <p:spPr bwMode="auto">
          <a:xfrm>
            <a:off x="6426200" y="5299075"/>
            <a:ext cx="76200" cy="533400"/>
          </a:xfrm>
          <a:prstGeom prst="downArrow">
            <a:avLst>
              <a:gd name="adj1" fmla="val 50000"/>
              <a:gd name="adj2" fmla="val 175000"/>
            </a:avLst>
          </a:prstGeom>
          <a:solidFill>
            <a:srgbClr val="FF0000"/>
          </a:solidFill>
          <a:ln w="9525">
            <a:solidFill>
              <a:schemeClr val="tx1"/>
            </a:solidFill>
            <a:miter lim="800000"/>
            <a:headEnd/>
            <a:tailEnd/>
          </a:ln>
        </p:spPr>
        <p:txBody>
          <a:bodyPr vert="eaVert"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zh-CN" altLang="en-US">
              <a:solidFill>
                <a:schemeClr val="tx1"/>
              </a:solidFill>
            </a:endParaRPr>
          </a:p>
        </p:txBody>
      </p:sp>
      <p:sp>
        <p:nvSpPr>
          <p:cNvPr id="102416" name="Text Box 17">
            <a:extLst>
              <a:ext uri="{FF2B5EF4-FFF2-40B4-BE49-F238E27FC236}">
                <a16:creationId xmlns:a16="http://schemas.microsoft.com/office/drawing/2014/main" id="{BDA06A11-3370-4C90-C03C-74371A8C15D2}"/>
              </a:ext>
            </a:extLst>
          </p:cNvPr>
          <p:cNvSpPr txBox="1">
            <a:spLocks noChangeArrowheads="1"/>
          </p:cNvSpPr>
          <p:nvPr/>
        </p:nvSpPr>
        <p:spPr bwMode="auto">
          <a:xfrm>
            <a:off x="5735638" y="5951538"/>
            <a:ext cx="2590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未达账款</a:t>
            </a:r>
          </a:p>
        </p:txBody>
      </p:sp>
      <p:sp>
        <p:nvSpPr>
          <p:cNvPr id="102417" name="矩形 1">
            <a:extLst>
              <a:ext uri="{FF2B5EF4-FFF2-40B4-BE49-F238E27FC236}">
                <a16:creationId xmlns:a16="http://schemas.microsoft.com/office/drawing/2014/main" id="{11C6BED0-6F77-8E2E-32CB-1923241A2A64}"/>
              </a:ext>
            </a:extLst>
          </p:cNvPr>
          <p:cNvSpPr>
            <a:spLocks noChangeArrowheads="1"/>
          </p:cNvSpPr>
          <p:nvPr/>
        </p:nvSpPr>
        <p:spPr bwMode="auto">
          <a:xfrm>
            <a:off x="3871913" y="2576513"/>
            <a:ext cx="24304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银行存款日记账 </a:t>
            </a:r>
            <a:endParaRPr lang="zh-CN" altLang="en-US" sz="2400">
              <a:solidFill>
                <a:schemeClr val="tx1"/>
              </a:solidFill>
            </a:endParaRPr>
          </a:p>
        </p:txBody>
      </p:sp>
      <p:sp>
        <p:nvSpPr>
          <p:cNvPr id="102418" name="矩形 2">
            <a:extLst>
              <a:ext uri="{FF2B5EF4-FFF2-40B4-BE49-F238E27FC236}">
                <a16:creationId xmlns:a16="http://schemas.microsoft.com/office/drawing/2014/main" id="{14272203-5AD0-6AE7-F4FD-BFAE2784A95F}"/>
              </a:ext>
            </a:extLst>
          </p:cNvPr>
          <p:cNvSpPr>
            <a:spLocks noChangeArrowheads="1"/>
          </p:cNvSpPr>
          <p:nvPr/>
        </p:nvSpPr>
        <p:spPr bwMode="auto">
          <a:xfrm>
            <a:off x="6796089" y="2576513"/>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spcBef>
                <a:spcPct val="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银行对账单</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36064051-6A46-4054-9F57-93F673124BF9}"/>
              </a:ext>
            </a:extLst>
          </p:cNvPr>
          <p:cNvSpPr>
            <a:spLocks noGrp="1" noChangeArrowheads="1"/>
          </p:cNvSpPr>
          <p:nvPr>
            <p:ph type="title"/>
          </p:nvPr>
        </p:nvSpPr>
        <p:spPr>
          <a:xfrm>
            <a:off x="2743201" y="476251"/>
            <a:ext cx="6588125" cy="1281113"/>
          </a:xfrm>
        </p:spPr>
        <p:txBody>
          <a:bodyPr/>
          <a:lstStyle/>
          <a:p>
            <a:pPr eaLnBrk="1" hangingPunct="1"/>
            <a:r>
              <a:rPr lang="zh-CN" altLang="en-US" sz="3200">
                <a:latin typeface="微软雅黑" panose="020B0503020204020204" pitchFamily="34" charset="-122"/>
                <a:ea typeface="微软雅黑" panose="020B0503020204020204" pitchFamily="34" charset="-122"/>
              </a:rPr>
              <a:t>相关问题</a:t>
            </a:r>
          </a:p>
        </p:txBody>
      </p:sp>
      <p:sp>
        <p:nvSpPr>
          <p:cNvPr id="420867" name="Rectangle 3">
            <a:extLst>
              <a:ext uri="{FF2B5EF4-FFF2-40B4-BE49-F238E27FC236}">
                <a16:creationId xmlns:a16="http://schemas.microsoft.com/office/drawing/2014/main" id="{04A95B53-924A-1EED-88DC-C7931BE69B9D}"/>
              </a:ext>
            </a:extLst>
          </p:cNvPr>
          <p:cNvSpPr>
            <a:spLocks noGrp="1" noChangeArrowheads="1"/>
          </p:cNvSpPr>
          <p:nvPr>
            <p:ph idx="1"/>
          </p:nvPr>
        </p:nvSpPr>
        <p:spPr>
          <a:xfrm>
            <a:off x="2743200" y="1268413"/>
            <a:ext cx="7620000" cy="4824412"/>
          </a:xfrm>
        </p:spPr>
        <p:txBody>
          <a:bodyPr rtlCol="0">
            <a:normAutofit/>
          </a:bodyPr>
          <a:lstStyle/>
          <a:p>
            <a:pPr>
              <a:lnSpc>
                <a:spcPct val="130000"/>
              </a:lnSpc>
              <a:buFont typeface="Wingdings 3" charset="2"/>
              <a:buChar char=""/>
              <a:defRPr/>
            </a:pPr>
            <a:r>
              <a:rPr lang="zh-CN" altLang="en-US" sz="2600" dirty="0">
                <a:latin typeface="微软雅黑" panose="020B0503020204020204" pitchFamily="34" charset="-122"/>
                <a:ea typeface="微软雅黑" panose="020B0503020204020204" pitchFamily="34" charset="-122"/>
              </a:rPr>
              <a:t>未达账项</a:t>
            </a:r>
          </a:p>
          <a:p>
            <a:pPr marL="457200" lvl="1" indent="0">
              <a:lnSpc>
                <a:spcPct val="110000"/>
              </a:lnSpc>
              <a:buNone/>
              <a:defRPr/>
            </a:pPr>
            <a:r>
              <a:rPr lang="zh-CN" altLang="en-US" sz="2600" dirty="0">
                <a:latin typeface="微软雅黑" panose="020B0503020204020204" pitchFamily="34" charset="-122"/>
                <a:ea typeface="微软雅黑" panose="020B0503020204020204" pitchFamily="34" charset="-122"/>
              </a:rPr>
              <a:t>是指对于同一项经济业务，</a:t>
            </a:r>
            <a:r>
              <a:rPr lang="zh-CN" altLang="en-US" sz="2600" dirty="0">
                <a:solidFill>
                  <a:srgbClr val="FF0000"/>
                </a:solidFill>
                <a:latin typeface="微软雅黑" panose="020B0503020204020204" pitchFamily="34" charset="-122"/>
                <a:ea typeface="微软雅黑" panose="020B0503020204020204" pitchFamily="34" charset="-122"/>
              </a:rPr>
              <a:t>由于结算凭证在传递过程中时间上的差异，导致企业与银行的记账时间不同</a:t>
            </a:r>
            <a:r>
              <a:rPr lang="zh-CN" altLang="en-US" sz="2600" dirty="0">
                <a:latin typeface="微软雅黑" panose="020B0503020204020204" pitchFamily="34" charset="-122"/>
                <a:ea typeface="微软雅黑" panose="020B0503020204020204" pitchFamily="34" charset="-122"/>
              </a:rPr>
              <a:t>，形成一方已登记入账，而另一方未登记入账的会计事项。</a:t>
            </a:r>
            <a:endParaRPr lang="zh-CN" altLang="en-US" dirty="0">
              <a:latin typeface="微软雅黑" panose="020B0503020204020204" pitchFamily="34" charset="-122"/>
              <a:ea typeface="微软雅黑" panose="020B0503020204020204" pitchFamily="34" charset="-122"/>
            </a:endParaRPr>
          </a:p>
          <a:p>
            <a:pPr>
              <a:lnSpc>
                <a:spcPct val="140000"/>
              </a:lnSpc>
              <a:buNone/>
              <a:defRPr/>
            </a:pPr>
            <a:endParaRPr lang="zh-CN" altLang="en-US" dirty="0">
              <a:latin typeface="+mn-ea"/>
            </a:endParaRPr>
          </a:p>
          <a:p>
            <a:pPr>
              <a:lnSpc>
                <a:spcPct val="140000"/>
              </a:lnSpc>
              <a:buNone/>
              <a:defRPr/>
            </a:pPr>
            <a:endParaRPr lang="zh-CN" altLang="en-US" dirty="0">
              <a:latin typeface="+mn-ea"/>
            </a:endParaRPr>
          </a:p>
          <a:p>
            <a:pPr lvl="1">
              <a:buNone/>
              <a:defRPr/>
            </a:pPr>
            <a:endParaRPr lang="en-US" altLang="zh-CN" sz="1200" dirty="0">
              <a:latin typeface="+mn-e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4450" name="图片 1">
            <a:extLst>
              <a:ext uri="{FF2B5EF4-FFF2-40B4-BE49-F238E27FC236}">
                <a16:creationId xmlns:a16="http://schemas.microsoft.com/office/drawing/2014/main" id="{65C00F80-9C37-06D2-8EA9-8495D234F5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60689" y="1052514"/>
            <a:ext cx="616108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表格 3">
            <a:extLst>
              <a:ext uri="{FF2B5EF4-FFF2-40B4-BE49-F238E27FC236}">
                <a16:creationId xmlns:a16="http://schemas.microsoft.com/office/drawing/2014/main" id="{AB783979-C07D-F522-67AB-7293AAE10501}"/>
              </a:ext>
            </a:extLst>
          </p:cNvPr>
          <p:cNvGraphicFramePr>
            <a:graphicFrameLocks noGrp="1"/>
          </p:cNvGraphicFramePr>
          <p:nvPr/>
        </p:nvGraphicFramePr>
        <p:xfrm>
          <a:off x="3000375" y="3068639"/>
          <a:ext cx="6096000" cy="2073276"/>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18319">
                <a:tc>
                  <a:txBody>
                    <a:bodyPr/>
                    <a:lstStyle/>
                    <a:p>
                      <a:pPr algn="l"/>
                      <a:r>
                        <a:rPr lang="zh-CN" altLang="en-US" sz="2800" b="0" dirty="0">
                          <a:solidFill>
                            <a:schemeClr val="tx1"/>
                          </a:solidFill>
                          <a:latin typeface="微软雅黑" panose="020B0503020204020204" pitchFamily="34" charset="-122"/>
                          <a:ea typeface="微软雅黑" panose="020B0503020204020204" pitchFamily="34" charset="-122"/>
                        </a:rPr>
                        <a:t>已收款入账</a:t>
                      </a:r>
                    </a:p>
                  </a:txBody>
                  <a:tcPr marT="45734" marB="4573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zh-CN" altLang="en-US" sz="2800" b="0" dirty="0">
                          <a:solidFill>
                            <a:schemeClr val="tx1"/>
                          </a:solidFill>
                          <a:latin typeface="微软雅黑" panose="020B0503020204020204" pitchFamily="34" charset="-122"/>
                          <a:ea typeface="微软雅黑" panose="020B0503020204020204" pitchFamily="34" charset="-122"/>
                        </a:rPr>
                        <a:t>尚未收款入账</a:t>
                      </a:r>
                    </a:p>
                  </a:txBody>
                  <a:tcPr marT="45734" marB="4573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18319">
                <a:tc>
                  <a:txBody>
                    <a:bodyPr/>
                    <a:lstStyle/>
                    <a:p>
                      <a:pPr algn="l"/>
                      <a:r>
                        <a:rPr lang="zh-CN" altLang="en-US" sz="2800" b="0" dirty="0">
                          <a:solidFill>
                            <a:schemeClr val="tx1"/>
                          </a:solidFill>
                          <a:latin typeface="微软雅黑" panose="020B0503020204020204" pitchFamily="34" charset="-122"/>
                          <a:ea typeface="微软雅黑" panose="020B0503020204020204" pitchFamily="34" charset="-122"/>
                        </a:rPr>
                        <a:t>已付款入账</a:t>
                      </a:r>
                    </a:p>
                  </a:txBody>
                  <a:tcPr marT="45734" marB="4573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r" defTabSz="457200" rtl="0" eaLnBrk="1" fontAlgn="auto" latinLnBrk="0" hangingPunct="1">
                        <a:lnSpc>
                          <a:spcPct val="100000"/>
                        </a:lnSpc>
                        <a:spcBef>
                          <a:spcPts val="0"/>
                        </a:spcBef>
                        <a:spcAft>
                          <a:spcPts val="0"/>
                        </a:spcAft>
                        <a:buClrTx/>
                        <a:buSzTx/>
                        <a:buFontTx/>
                        <a:buNone/>
                        <a:tabLst/>
                        <a:defRPr/>
                      </a:pPr>
                      <a:r>
                        <a:rPr lang="zh-CN" altLang="en-US" sz="2800" b="0" dirty="0">
                          <a:solidFill>
                            <a:schemeClr val="tx1"/>
                          </a:solidFill>
                          <a:latin typeface="微软雅黑" panose="020B0503020204020204" pitchFamily="34" charset="-122"/>
                          <a:ea typeface="微软雅黑" panose="020B0503020204020204" pitchFamily="34" charset="-122"/>
                        </a:rPr>
                        <a:t>尚未付款入账</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T="45734" marB="4573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1831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2800" b="0" dirty="0">
                          <a:solidFill>
                            <a:schemeClr val="tx1"/>
                          </a:solidFill>
                          <a:latin typeface="微软雅黑" panose="020B0503020204020204" pitchFamily="34" charset="-122"/>
                          <a:ea typeface="微软雅黑" panose="020B0503020204020204" pitchFamily="34" charset="-122"/>
                        </a:rPr>
                        <a:t>尚未收款入账</a:t>
                      </a:r>
                    </a:p>
                  </a:txBody>
                  <a:tcPr marT="45734" marB="4573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zh-CN" altLang="en-US" sz="2800" b="0" dirty="0">
                          <a:solidFill>
                            <a:schemeClr val="tx1"/>
                          </a:solidFill>
                          <a:latin typeface="微软雅黑" panose="020B0503020204020204" pitchFamily="34" charset="-122"/>
                          <a:ea typeface="微软雅黑" panose="020B0503020204020204" pitchFamily="34" charset="-122"/>
                        </a:rPr>
                        <a:t>已收款入账</a:t>
                      </a:r>
                    </a:p>
                  </a:txBody>
                  <a:tcPr marT="45734" marB="4573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18319">
                <a:tc>
                  <a:txBody>
                    <a:bodyPr/>
                    <a:lstStyle/>
                    <a:p>
                      <a:pPr algn="l"/>
                      <a:r>
                        <a:rPr lang="zh-CN" altLang="en-US" sz="2800" b="0" dirty="0">
                          <a:solidFill>
                            <a:schemeClr val="tx1"/>
                          </a:solidFill>
                          <a:latin typeface="微软雅黑" panose="020B0503020204020204" pitchFamily="34" charset="-122"/>
                          <a:ea typeface="微软雅黑" panose="020B0503020204020204" pitchFamily="34" charset="-122"/>
                        </a:rPr>
                        <a:t>尚未付款入账</a:t>
                      </a:r>
                    </a:p>
                  </a:txBody>
                  <a:tcPr marT="45734" marB="4573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r" defTabSz="457200" rtl="0" eaLnBrk="1" fontAlgn="auto" latinLnBrk="0" hangingPunct="1">
                        <a:lnSpc>
                          <a:spcPct val="100000"/>
                        </a:lnSpc>
                        <a:spcBef>
                          <a:spcPts val="0"/>
                        </a:spcBef>
                        <a:spcAft>
                          <a:spcPts val="0"/>
                        </a:spcAft>
                        <a:buClrTx/>
                        <a:buSzTx/>
                        <a:buFontTx/>
                        <a:buNone/>
                        <a:tabLst/>
                        <a:defRPr/>
                      </a:pPr>
                      <a:r>
                        <a:rPr lang="zh-CN" altLang="en-US" sz="2800" b="0" dirty="0">
                          <a:solidFill>
                            <a:schemeClr val="tx1"/>
                          </a:solidFill>
                          <a:latin typeface="微软雅黑" panose="020B0503020204020204" pitchFamily="34" charset="-122"/>
                          <a:ea typeface="微软雅黑" panose="020B0503020204020204" pitchFamily="34" charset="-122"/>
                        </a:rPr>
                        <a:t>已付款入账</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T="45734" marB="4573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04468" name="Rectangle 2">
            <a:extLst>
              <a:ext uri="{FF2B5EF4-FFF2-40B4-BE49-F238E27FC236}">
                <a16:creationId xmlns:a16="http://schemas.microsoft.com/office/drawing/2014/main" id="{1B01FD69-067B-483F-D0D6-1BDDE79FAC7A}"/>
              </a:ext>
            </a:extLst>
          </p:cNvPr>
          <p:cNvSpPr>
            <a:spLocks noGrp="1" noChangeArrowheads="1"/>
          </p:cNvSpPr>
          <p:nvPr>
            <p:ph type="title"/>
          </p:nvPr>
        </p:nvSpPr>
        <p:spPr>
          <a:xfrm>
            <a:off x="9336088" y="3068639"/>
            <a:ext cx="1117600" cy="504825"/>
          </a:xfrm>
        </p:spPr>
        <p:txBody>
          <a:bodyPr/>
          <a:lstStyle/>
          <a:p>
            <a:pPr eaLnBrk="1" hangingPunct="1"/>
            <a:r>
              <a:rPr lang="zh-CN" altLang="en-US" sz="2400">
                <a:solidFill>
                  <a:srgbClr val="FF0000"/>
                </a:solidFill>
                <a:latin typeface="微软雅黑" panose="020B0503020204020204" pitchFamily="34" charset="-122"/>
                <a:ea typeface="微软雅黑" panose="020B0503020204020204" pitchFamily="34" charset="-122"/>
              </a:rPr>
              <a:t>企业多</a:t>
            </a:r>
          </a:p>
        </p:txBody>
      </p:sp>
      <p:sp>
        <p:nvSpPr>
          <p:cNvPr id="104469" name="Rectangle 2">
            <a:extLst>
              <a:ext uri="{FF2B5EF4-FFF2-40B4-BE49-F238E27FC236}">
                <a16:creationId xmlns:a16="http://schemas.microsoft.com/office/drawing/2014/main" id="{2C0C45D2-61A6-6E4D-7DE4-99AA4C2D08D1}"/>
              </a:ext>
            </a:extLst>
          </p:cNvPr>
          <p:cNvSpPr txBox="1">
            <a:spLocks noChangeArrowheads="1"/>
          </p:cNvSpPr>
          <p:nvPr/>
        </p:nvSpPr>
        <p:spPr bwMode="auto">
          <a:xfrm>
            <a:off x="9336088" y="3608389"/>
            <a:ext cx="1117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2400">
                <a:solidFill>
                  <a:srgbClr val="FF0000"/>
                </a:solidFill>
                <a:latin typeface="微软雅黑" panose="020B0503020204020204" pitchFamily="34" charset="-122"/>
                <a:ea typeface="微软雅黑" panose="020B0503020204020204" pitchFamily="34" charset="-122"/>
              </a:rPr>
              <a:t>银行多</a:t>
            </a:r>
          </a:p>
        </p:txBody>
      </p:sp>
      <p:sp>
        <p:nvSpPr>
          <p:cNvPr id="104470" name="Rectangle 2">
            <a:extLst>
              <a:ext uri="{FF2B5EF4-FFF2-40B4-BE49-F238E27FC236}">
                <a16:creationId xmlns:a16="http://schemas.microsoft.com/office/drawing/2014/main" id="{4FAA0BBE-A167-5F84-F534-7A6146F93642}"/>
              </a:ext>
            </a:extLst>
          </p:cNvPr>
          <p:cNvSpPr txBox="1">
            <a:spLocks noChangeArrowheads="1"/>
          </p:cNvSpPr>
          <p:nvPr/>
        </p:nvSpPr>
        <p:spPr bwMode="auto">
          <a:xfrm>
            <a:off x="9336088" y="4148139"/>
            <a:ext cx="1117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2400">
                <a:solidFill>
                  <a:srgbClr val="FF0000"/>
                </a:solidFill>
                <a:latin typeface="微软雅黑" panose="020B0503020204020204" pitchFamily="34" charset="-122"/>
                <a:ea typeface="微软雅黑" panose="020B0503020204020204" pitchFamily="34" charset="-122"/>
              </a:rPr>
              <a:t>银行多</a:t>
            </a:r>
          </a:p>
        </p:txBody>
      </p:sp>
      <p:sp>
        <p:nvSpPr>
          <p:cNvPr id="104471" name="Rectangle 2">
            <a:extLst>
              <a:ext uri="{FF2B5EF4-FFF2-40B4-BE49-F238E27FC236}">
                <a16:creationId xmlns:a16="http://schemas.microsoft.com/office/drawing/2014/main" id="{8148D896-BA84-8517-26BD-1E4FBBE8E4B7}"/>
              </a:ext>
            </a:extLst>
          </p:cNvPr>
          <p:cNvSpPr txBox="1">
            <a:spLocks noChangeArrowheads="1"/>
          </p:cNvSpPr>
          <p:nvPr/>
        </p:nvSpPr>
        <p:spPr bwMode="auto">
          <a:xfrm>
            <a:off x="9336088" y="4652964"/>
            <a:ext cx="1117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2400">
                <a:solidFill>
                  <a:srgbClr val="FF0000"/>
                </a:solidFill>
                <a:latin typeface="微软雅黑" panose="020B0503020204020204" pitchFamily="34" charset="-122"/>
                <a:ea typeface="微软雅黑" panose="020B0503020204020204" pitchFamily="34" charset="-122"/>
              </a:rPr>
              <a:t>企业多</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8BA3783D-BA33-57C2-06E1-89FAC2D8212F}"/>
              </a:ext>
            </a:extLst>
          </p:cNvPr>
          <p:cNvSpPr>
            <a:spLocks noGrp="1" noChangeArrowheads="1"/>
          </p:cNvSpPr>
          <p:nvPr>
            <p:ph type="title"/>
          </p:nvPr>
        </p:nvSpPr>
        <p:spPr>
          <a:xfrm>
            <a:off x="2743201" y="620713"/>
            <a:ext cx="6588125" cy="1281112"/>
          </a:xfrm>
        </p:spPr>
        <p:txBody>
          <a:bodyPr/>
          <a:lstStyle/>
          <a:p>
            <a:pPr eaLnBrk="1" hangingPunct="1"/>
            <a:r>
              <a:rPr lang="zh-CN" altLang="en-US" sz="3200">
                <a:latin typeface="微软雅黑" panose="020B0503020204020204" pitchFamily="34" charset="-122"/>
                <a:ea typeface="微软雅黑" panose="020B0503020204020204" pitchFamily="34" charset="-122"/>
              </a:rPr>
              <a:t>相关问题</a:t>
            </a:r>
          </a:p>
        </p:txBody>
      </p:sp>
      <p:sp>
        <p:nvSpPr>
          <p:cNvPr id="420867" name="Rectangle 3">
            <a:extLst>
              <a:ext uri="{FF2B5EF4-FFF2-40B4-BE49-F238E27FC236}">
                <a16:creationId xmlns:a16="http://schemas.microsoft.com/office/drawing/2014/main" id="{5466DC73-69C5-3AB4-970B-84D3DCF7ABA6}"/>
              </a:ext>
            </a:extLst>
          </p:cNvPr>
          <p:cNvSpPr>
            <a:spLocks noGrp="1" noChangeArrowheads="1"/>
          </p:cNvSpPr>
          <p:nvPr>
            <p:ph idx="1"/>
          </p:nvPr>
        </p:nvSpPr>
        <p:spPr>
          <a:xfrm>
            <a:off x="2743200" y="1628775"/>
            <a:ext cx="7620000" cy="3441700"/>
          </a:xfrm>
        </p:spPr>
        <p:txBody>
          <a:bodyPr rtlCol="0">
            <a:normAutofit/>
          </a:bodyPr>
          <a:lstStyle/>
          <a:p>
            <a:pPr>
              <a:lnSpc>
                <a:spcPct val="180000"/>
              </a:lnSpc>
              <a:buFont typeface="Wingdings 3" charset="2"/>
              <a:buChar char=""/>
              <a:defRPr/>
            </a:pPr>
            <a:r>
              <a:rPr lang="zh-CN" altLang="en-US" sz="2400" dirty="0">
                <a:latin typeface="微软雅黑" panose="020B0503020204020204" pitchFamily="34" charset="-122"/>
                <a:ea typeface="微软雅黑" panose="020B0503020204020204" pitchFamily="34" charset="-122"/>
              </a:rPr>
              <a:t>银行存款余额调节表</a:t>
            </a:r>
          </a:p>
          <a:p>
            <a:pPr lvl="1">
              <a:lnSpc>
                <a:spcPct val="110000"/>
              </a:lnSpc>
              <a:buFont typeface="Wingdings 3" charset="2"/>
              <a:buChar char=""/>
              <a:defRPr/>
            </a:pPr>
            <a:r>
              <a:rPr lang="zh-CN" altLang="en-US" dirty="0">
                <a:latin typeface="微软雅黑" panose="020B0503020204020204" pitchFamily="34" charset="-122"/>
                <a:ea typeface="微软雅黑" panose="020B0503020204020204" pitchFamily="34" charset="-122"/>
              </a:rPr>
              <a:t>作用：消除未达账项影响</a:t>
            </a:r>
            <a:endParaRPr lang="en-US" altLang="zh-CN" dirty="0">
              <a:latin typeface="微软雅黑" panose="020B0503020204020204" pitchFamily="34" charset="-122"/>
              <a:ea typeface="微软雅黑" panose="020B0503020204020204" pitchFamily="34" charset="-122"/>
            </a:endParaRPr>
          </a:p>
          <a:p>
            <a:pPr lvl="1">
              <a:lnSpc>
                <a:spcPct val="110000"/>
              </a:lnSpc>
              <a:buFont typeface="Wingdings 3" charset="2"/>
              <a:buChar char=""/>
              <a:defRPr/>
            </a:pPr>
            <a:r>
              <a:rPr lang="zh-CN" altLang="en-US" dirty="0">
                <a:latin typeface="微软雅黑" panose="020B0503020204020204" pitchFamily="34" charset="-122"/>
                <a:ea typeface="微软雅黑" panose="020B0503020204020204" pitchFamily="34" charset="-122"/>
              </a:rPr>
              <a:t>编制方法：</a:t>
            </a:r>
            <a:endParaRPr lang="en-US" altLang="zh-CN" dirty="0">
              <a:latin typeface="微软雅黑" panose="020B0503020204020204" pitchFamily="34" charset="-122"/>
              <a:ea typeface="微软雅黑" panose="020B0503020204020204" pitchFamily="34" charset="-122"/>
            </a:endParaRPr>
          </a:p>
          <a:p>
            <a:pPr marL="457200" lvl="1" indent="0">
              <a:lnSpc>
                <a:spcPct val="110000"/>
              </a:lnSpc>
              <a:buNone/>
              <a:defRPr/>
            </a:pPr>
            <a:r>
              <a:rPr lang="zh-CN" altLang="en-US" dirty="0">
                <a:latin typeface="微软雅黑" panose="020B0503020204020204" pitchFamily="34" charset="-122"/>
                <a:ea typeface="微软雅黑" panose="020B0503020204020204" pitchFamily="34" charset="-122"/>
              </a:rPr>
              <a:t>将企业的账面余额和银行对账单余额</a:t>
            </a:r>
            <a:r>
              <a:rPr lang="zh-CN" altLang="en-US" dirty="0">
                <a:solidFill>
                  <a:srgbClr val="FF0000"/>
                </a:solidFill>
                <a:latin typeface="微软雅黑" panose="020B0503020204020204" pitchFamily="34" charset="-122"/>
                <a:ea typeface="微软雅黑" panose="020B0503020204020204" pitchFamily="34" charset="-122"/>
              </a:rPr>
              <a:t>各自补记对方已入账而本单位尚未入账金额</a:t>
            </a:r>
            <a:r>
              <a:rPr lang="zh-CN" altLang="en-US" dirty="0">
                <a:latin typeface="微软雅黑" panose="020B0503020204020204" pitchFamily="34" charset="-122"/>
                <a:ea typeface="微软雅黑" panose="020B0503020204020204" pitchFamily="34" charset="-122"/>
              </a:rPr>
              <a:t>，验证经调节后的余额是否一致。</a:t>
            </a:r>
            <a:endParaRPr lang="zh-CN" altLang="en-US" sz="2800" dirty="0">
              <a:latin typeface="+mn-ea"/>
            </a:endParaRPr>
          </a:p>
          <a:p>
            <a:pPr>
              <a:lnSpc>
                <a:spcPct val="140000"/>
              </a:lnSpc>
              <a:buNone/>
              <a:defRPr/>
            </a:pPr>
            <a:endParaRPr lang="zh-CN" altLang="en-US" dirty="0">
              <a:latin typeface="+mn-ea"/>
            </a:endParaRPr>
          </a:p>
          <a:p>
            <a:pPr>
              <a:lnSpc>
                <a:spcPct val="140000"/>
              </a:lnSpc>
              <a:buNone/>
              <a:defRPr/>
            </a:pPr>
            <a:endParaRPr lang="zh-CN" altLang="en-US" dirty="0">
              <a:latin typeface="+mn-ea"/>
            </a:endParaRPr>
          </a:p>
          <a:p>
            <a:pPr lvl="1">
              <a:buNone/>
              <a:defRPr/>
            </a:pPr>
            <a:endParaRPr lang="en-US" altLang="zh-CN" sz="1200" dirty="0">
              <a:latin typeface="+mn-e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3">
            <a:extLst>
              <a:ext uri="{FF2B5EF4-FFF2-40B4-BE49-F238E27FC236}">
                <a16:creationId xmlns:a16="http://schemas.microsoft.com/office/drawing/2014/main" id="{2A2C7217-111A-EA43-5528-76738F7030A3}"/>
              </a:ext>
            </a:extLst>
          </p:cNvPr>
          <p:cNvSpPr>
            <a:spLocks noGrp="1" noChangeArrowheads="1"/>
          </p:cNvSpPr>
          <p:nvPr>
            <p:ph idx="1"/>
          </p:nvPr>
        </p:nvSpPr>
        <p:spPr>
          <a:xfrm>
            <a:off x="3959225" y="1125539"/>
            <a:ext cx="4681538" cy="1006475"/>
          </a:xfrm>
        </p:spPr>
        <p:txBody>
          <a:bodyPr/>
          <a:lstStyle/>
          <a:p>
            <a:pPr algn="just" eaLnBrk="1" hangingPunct="1">
              <a:lnSpc>
                <a:spcPct val="110000"/>
              </a:lnSpc>
              <a:buFont typeface="Monotype Sorts" pitchFamily="2" charset="2"/>
              <a:buNone/>
            </a:pPr>
            <a:r>
              <a:rPr lang="zh-CN" altLang="en-US">
                <a:latin typeface="微软雅黑" panose="020B0503020204020204" pitchFamily="34" charset="-122"/>
                <a:ea typeface="微软雅黑" panose="020B0503020204020204" pitchFamily="34" charset="-122"/>
              </a:rPr>
              <a:t>银行存款余额调节表</a:t>
            </a:r>
            <a:endParaRPr lang="en-US" altLang="zh-CN">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F6E74AF2-5A83-B408-EA82-20F857E3D5D4}"/>
              </a:ext>
            </a:extLst>
          </p:cNvPr>
          <p:cNvGraphicFramePr>
            <a:graphicFrameLocks noGrp="1"/>
          </p:cNvGraphicFramePr>
          <p:nvPr/>
        </p:nvGraphicFramePr>
        <p:xfrm>
          <a:off x="1703389" y="2420939"/>
          <a:ext cx="8785224" cy="2232025"/>
        </p:xfrm>
        <a:graphic>
          <a:graphicData uri="http://schemas.openxmlformats.org/drawingml/2006/table">
            <a:tbl>
              <a:tblPr firstRow="1" bandRow="1">
                <a:tableStyleId>{5C22544A-7EE6-4342-B048-85BDC9FD1C3A}</a:tableStyleId>
              </a:tblPr>
              <a:tblGrid>
                <a:gridCol w="3600502">
                  <a:extLst>
                    <a:ext uri="{9D8B030D-6E8A-4147-A177-3AD203B41FA5}">
                      <a16:colId xmlns:a16="http://schemas.microsoft.com/office/drawing/2014/main" val="20000"/>
                    </a:ext>
                  </a:extLst>
                </a:gridCol>
                <a:gridCol w="792110">
                  <a:extLst>
                    <a:ext uri="{9D8B030D-6E8A-4147-A177-3AD203B41FA5}">
                      <a16:colId xmlns:a16="http://schemas.microsoft.com/office/drawing/2014/main" val="20001"/>
                    </a:ext>
                  </a:extLst>
                </a:gridCol>
                <a:gridCol w="3600502">
                  <a:extLst>
                    <a:ext uri="{9D8B030D-6E8A-4147-A177-3AD203B41FA5}">
                      <a16:colId xmlns:a16="http://schemas.microsoft.com/office/drawing/2014/main" val="20002"/>
                    </a:ext>
                  </a:extLst>
                </a:gridCol>
                <a:gridCol w="792110">
                  <a:extLst>
                    <a:ext uri="{9D8B030D-6E8A-4147-A177-3AD203B41FA5}">
                      <a16:colId xmlns:a16="http://schemas.microsoft.com/office/drawing/2014/main" val="20003"/>
                    </a:ext>
                  </a:extLst>
                </a:gridCol>
              </a:tblGrid>
              <a:tr h="504369">
                <a:tc>
                  <a:txBody>
                    <a:bodyPr/>
                    <a:lstStyle/>
                    <a:p>
                      <a:pPr algn="ctr"/>
                      <a:r>
                        <a:rPr lang="zh-CN" altLang="en-US" sz="2000" dirty="0">
                          <a:solidFill>
                            <a:schemeClr val="tx1"/>
                          </a:solidFill>
                        </a:rPr>
                        <a:t>项目</a:t>
                      </a:r>
                    </a:p>
                  </a:txBody>
                  <a:tcPr marL="91443" marR="91443" marT="45706" marB="4570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金额</a:t>
                      </a:r>
                    </a:p>
                  </a:txBody>
                  <a:tcPr marL="91443" marR="91443"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项目</a:t>
                      </a:r>
                    </a:p>
                  </a:txBody>
                  <a:tcPr marL="91443" marR="91443"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金额</a:t>
                      </a:r>
                    </a:p>
                  </a:txBody>
                  <a:tcPr marL="91443" marR="91443" marT="45706" marB="45706">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202163">
                <a:tc>
                  <a:txBody>
                    <a:bodyPr/>
                    <a:lstStyle/>
                    <a:p>
                      <a:pPr algn="l"/>
                      <a:r>
                        <a:rPr lang="zh-CN" altLang="en-US" sz="2000" dirty="0">
                          <a:solidFill>
                            <a:schemeClr val="tx1"/>
                          </a:solidFill>
                          <a:latin typeface="微软雅黑" panose="020B0503020204020204" pitchFamily="34" charset="-122"/>
                          <a:ea typeface="微软雅黑" panose="020B0503020204020204" pitchFamily="34" charset="-122"/>
                        </a:rPr>
                        <a:t>银行存款日记账余额</a:t>
                      </a:r>
                      <a:endParaRPr lang="en-US" altLang="zh-CN" sz="2000" dirty="0">
                        <a:solidFill>
                          <a:schemeClr val="tx1"/>
                        </a:solidFill>
                        <a:latin typeface="微软雅黑" panose="020B0503020204020204" pitchFamily="34" charset="-122"/>
                        <a:ea typeface="微软雅黑" panose="020B0503020204020204" pitchFamily="34" charset="-122"/>
                      </a:endParaRPr>
                    </a:p>
                    <a:p>
                      <a:pPr algn="l"/>
                      <a:r>
                        <a:rPr lang="zh-CN" altLang="en-US"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加：</a:t>
                      </a:r>
                      <a:r>
                        <a:rPr lang="zh-CN" altLang="en-US" sz="2000" dirty="0">
                          <a:solidFill>
                            <a:schemeClr val="tx1"/>
                          </a:solidFill>
                          <a:latin typeface="微软雅黑" panose="020B0503020204020204" pitchFamily="34" charset="-122"/>
                          <a:ea typeface="微软雅黑" panose="020B0503020204020204" pitchFamily="34" charset="-122"/>
                        </a:rPr>
                        <a:t>银行已收企业</a:t>
                      </a:r>
                      <a:r>
                        <a:rPr lang="zh-CN" altLang="en-US" sz="2000" b="1" dirty="0">
                          <a:solidFill>
                            <a:srgbClr val="00B0F0"/>
                          </a:solidFill>
                          <a:latin typeface="微软雅黑" panose="020B0503020204020204" pitchFamily="34" charset="-122"/>
                          <a:ea typeface="微软雅黑" panose="020B0503020204020204" pitchFamily="34" charset="-122"/>
                        </a:rPr>
                        <a:t>未收</a:t>
                      </a:r>
                      <a:r>
                        <a:rPr lang="zh-CN" altLang="en-US" sz="2000" dirty="0">
                          <a:solidFill>
                            <a:schemeClr val="tx1"/>
                          </a:solidFill>
                          <a:latin typeface="微软雅黑" panose="020B0503020204020204" pitchFamily="34" charset="-122"/>
                          <a:ea typeface="微软雅黑" panose="020B0503020204020204" pitchFamily="34" charset="-122"/>
                        </a:rPr>
                        <a:t>款项</a:t>
                      </a:r>
                      <a:endParaRPr lang="en-US" altLang="zh-CN" sz="2000" dirty="0">
                        <a:solidFill>
                          <a:schemeClr val="tx1"/>
                        </a:solidFill>
                        <a:latin typeface="微软雅黑" panose="020B0503020204020204" pitchFamily="34" charset="-122"/>
                        <a:ea typeface="微软雅黑" panose="020B0503020204020204" pitchFamily="34" charset="-122"/>
                      </a:endParaRPr>
                    </a:p>
                    <a:p>
                      <a:pPr algn="l"/>
                      <a:r>
                        <a:rPr lang="en-US" altLang="zh-CN" sz="2000" baseline="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减：</a:t>
                      </a:r>
                      <a:r>
                        <a:rPr lang="zh-CN" altLang="en-US" sz="2000" dirty="0">
                          <a:solidFill>
                            <a:schemeClr val="tx1"/>
                          </a:solidFill>
                          <a:latin typeface="微软雅黑" panose="020B0503020204020204" pitchFamily="34" charset="-122"/>
                          <a:ea typeface="微软雅黑" panose="020B0503020204020204" pitchFamily="34" charset="-122"/>
                        </a:rPr>
                        <a:t>银行已付企业</a:t>
                      </a:r>
                      <a:r>
                        <a:rPr lang="zh-CN" altLang="en-US" sz="2000" b="1" dirty="0">
                          <a:solidFill>
                            <a:srgbClr val="00B0F0"/>
                          </a:solidFill>
                          <a:latin typeface="微软雅黑" panose="020B0503020204020204" pitchFamily="34" charset="-122"/>
                          <a:ea typeface="微软雅黑" panose="020B0503020204020204" pitchFamily="34" charset="-122"/>
                        </a:rPr>
                        <a:t>未付</a:t>
                      </a:r>
                      <a:r>
                        <a:rPr lang="zh-CN" altLang="en-US" sz="2000" dirty="0">
                          <a:solidFill>
                            <a:schemeClr val="tx1"/>
                          </a:solidFill>
                          <a:latin typeface="微软雅黑" panose="020B0503020204020204" pitchFamily="34" charset="-122"/>
                          <a:ea typeface="微软雅黑" panose="020B0503020204020204" pitchFamily="34" charset="-122"/>
                        </a:rPr>
                        <a:t>款项</a:t>
                      </a:r>
                    </a:p>
                  </a:txBody>
                  <a:tcPr marL="91443" marR="91443" marT="45706" marB="4570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dirty="0">
                        <a:solidFill>
                          <a:schemeClr val="tx1"/>
                        </a:solidFill>
                        <a:latin typeface="微软雅黑" panose="020B0503020204020204" pitchFamily="34" charset="-122"/>
                        <a:ea typeface="微软雅黑" panose="020B0503020204020204" pitchFamily="34" charset="-122"/>
                      </a:endParaRPr>
                    </a:p>
                  </a:txBody>
                  <a:tcPr marL="91443" marR="91443"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000" dirty="0">
                          <a:solidFill>
                            <a:schemeClr val="tx1"/>
                          </a:solidFill>
                          <a:latin typeface="微软雅黑" panose="020B0503020204020204" pitchFamily="34" charset="-122"/>
                          <a:ea typeface="微软雅黑" panose="020B0503020204020204" pitchFamily="34" charset="-122"/>
                        </a:rPr>
                        <a:t>银行对账单余额</a:t>
                      </a:r>
                      <a:endParaRPr lang="en-US" altLang="zh-CN" sz="2000" dirty="0">
                        <a:solidFill>
                          <a:schemeClr val="tx1"/>
                        </a:solidFill>
                        <a:latin typeface="微软雅黑" panose="020B0503020204020204" pitchFamily="34" charset="-122"/>
                        <a:ea typeface="微软雅黑" panose="020B0503020204020204" pitchFamily="34" charset="-122"/>
                      </a:endParaRPr>
                    </a:p>
                    <a:p>
                      <a:pPr algn="l"/>
                      <a:r>
                        <a:rPr lang="zh-CN" altLang="en-US"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加：</a:t>
                      </a:r>
                      <a:r>
                        <a:rPr lang="zh-CN" altLang="en-US" sz="2000" dirty="0">
                          <a:solidFill>
                            <a:schemeClr val="tx1"/>
                          </a:solidFill>
                          <a:latin typeface="微软雅黑" panose="020B0503020204020204" pitchFamily="34" charset="-122"/>
                          <a:ea typeface="微软雅黑" panose="020B0503020204020204" pitchFamily="34" charset="-122"/>
                        </a:rPr>
                        <a:t>企业已收银行</a:t>
                      </a:r>
                      <a:r>
                        <a:rPr lang="zh-CN" altLang="en-US" sz="2000" b="1" dirty="0">
                          <a:solidFill>
                            <a:srgbClr val="00B0F0"/>
                          </a:solidFill>
                          <a:latin typeface="微软雅黑" panose="020B0503020204020204" pitchFamily="34" charset="-122"/>
                          <a:ea typeface="微软雅黑" panose="020B0503020204020204" pitchFamily="34" charset="-122"/>
                        </a:rPr>
                        <a:t>未收</a:t>
                      </a:r>
                      <a:r>
                        <a:rPr lang="zh-CN" altLang="en-US" sz="2000" dirty="0">
                          <a:solidFill>
                            <a:schemeClr val="tx1"/>
                          </a:solidFill>
                          <a:latin typeface="微软雅黑" panose="020B0503020204020204" pitchFamily="34" charset="-122"/>
                          <a:ea typeface="微软雅黑" panose="020B0503020204020204" pitchFamily="34" charset="-122"/>
                        </a:rPr>
                        <a:t>款项</a:t>
                      </a:r>
                      <a:endParaRPr lang="en-US" altLang="zh-CN" sz="2000" dirty="0">
                        <a:solidFill>
                          <a:schemeClr val="tx1"/>
                        </a:solidFill>
                        <a:latin typeface="微软雅黑" panose="020B0503020204020204" pitchFamily="34" charset="-122"/>
                        <a:ea typeface="微软雅黑" panose="020B0503020204020204" pitchFamily="34" charset="-122"/>
                      </a:endParaRPr>
                    </a:p>
                    <a:p>
                      <a:pPr algn="l"/>
                      <a:r>
                        <a:rPr lang="zh-CN" altLang="en-US" sz="2000" dirty="0">
                          <a:solidFill>
                            <a:srgbClr val="FF0000"/>
                          </a:solidFill>
                          <a:latin typeface="微软雅黑" panose="020B0503020204020204" pitchFamily="34" charset="-122"/>
                          <a:ea typeface="微软雅黑" panose="020B0503020204020204" pitchFamily="34" charset="-122"/>
                        </a:rPr>
                        <a:t>    减：</a:t>
                      </a:r>
                      <a:r>
                        <a:rPr lang="zh-CN" altLang="en-US" sz="2000" dirty="0">
                          <a:solidFill>
                            <a:schemeClr val="tx1"/>
                          </a:solidFill>
                          <a:latin typeface="微软雅黑" panose="020B0503020204020204" pitchFamily="34" charset="-122"/>
                          <a:ea typeface="微软雅黑" panose="020B0503020204020204" pitchFamily="34" charset="-122"/>
                        </a:rPr>
                        <a:t>企业已付银行</a:t>
                      </a:r>
                      <a:r>
                        <a:rPr lang="zh-CN" altLang="en-US" sz="2000" b="1" dirty="0">
                          <a:solidFill>
                            <a:srgbClr val="00B0F0"/>
                          </a:solidFill>
                          <a:latin typeface="微软雅黑" panose="020B0503020204020204" pitchFamily="34" charset="-122"/>
                          <a:ea typeface="微软雅黑" panose="020B0503020204020204" pitchFamily="34" charset="-122"/>
                        </a:rPr>
                        <a:t>未付</a:t>
                      </a:r>
                      <a:r>
                        <a:rPr lang="zh-CN" altLang="en-US" sz="2000" dirty="0">
                          <a:solidFill>
                            <a:schemeClr val="tx1"/>
                          </a:solidFill>
                          <a:latin typeface="微软雅黑" panose="020B0503020204020204" pitchFamily="34" charset="-122"/>
                          <a:ea typeface="微软雅黑" panose="020B0503020204020204" pitchFamily="34" charset="-122"/>
                        </a:rPr>
                        <a:t>款项</a:t>
                      </a:r>
                    </a:p>
                  </a:txBody>
                  <a:tcPr marL="91443" marR="91443"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dirty="0">
                        <a:solidFill>
                          <a:srgbClr val="FF0000"/>
                        </a:solidFill>
                        <a:latin typeface="微软雅黑" panose="020B0503020204020204" pitchFamily="34" charset="-122"/>
                        <a:ea typeface="微软雅黑" panose="020B0503020204020204" pitchFamily="34" charset="-122"/>
                      </a:endParaRPr>
                    </a:p>
                  </a:txBody>
                  <a:tcPr marL="91443" marR="91443" marT="45706" marB="45706">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25493">
                <a:tc>
                  <a:txBody>
                    <a:bodyPr/>
                    <a:lstStyle/>
                    <a:p>
                      <a:pPr algn="l"/>
                      <a:r>
                        <a:rPr lang="zh-CN" altLang="en-US" sz="2000" dirty="0">
                          <a:solidFill>
                            <a:schemeClr val="tx1"/>
                          </a:solidFill>
                          <a:latin typeface="微软雅黑" panose="020B0503020204020204" pitchFamily="34" charset="-122"/>
                          <a:ea typeface="微软雅黑" panose="020B0503020204020204" pitchFamily="34" charset="-122"/>
                        </a:rPr>
                        <a:t>调节后余额</a:t>
                      </a:r>
                    </a:p>
                  </a:txBody>
                  <a:tcPr marL="91443" marR="91443" marT="45706" marB="4570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dirty="0">
                        <a:solidFill>
                          <a:schemeClr val="tx1"/>
                        </a:solidFill>
                        <a:latin typeface="微软雅黑" panose="020B0503020204020204" pitchFamily="34" charset="-122"/>
                        <a:ea typeface="微软雅黑" panose="020B0503020204020204" pitchFamily="34" charset="-122"/>
                      </a:endParaRPr>
                    </a:p>
                  </a:txBody>
                  <a:tcPr marL="91443" marR="91443"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000" dirty="0">
                          <a:solidFill>
                            <a:schemeClr val="tx1"/>
                          </a:solidFill>
                          <a:latin typeface="微软雅黑" panose="020B0503020204020204" pitchFamily="34" charset="-122"/>
                          <a:ea typeface="微软雅黑" panose="020B0503020204020204" pitchFamily="34" charset="-122"/>
                        </a:rPr>
                        <a:t>调节后余额</a:t>
                      </a:r>
                    </a:p>
                  </a:txBody>
                  <a:tcPr marL="91443" marR="91443"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dirty="0">
                        <a:solidFill>
                          <a:srgbClr val="FF0000"/>
                        </a:solidFill>
                        <a:latin typeface="微软雅黑" panose="020B0503020204020204" pitchFamily="34" charset="-122"/>
                        <a:ea typeface="微软雅黑" panose="020B0503020204020204" pitchFamily="34" charset="-122"/>
                      </a:endParaRPr>
                    </a:p>
                  </a:txBody>
                  <a:tcPr marL="91443" marR="91443" marT="45706" marB="45706">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06521" name="Rectangle 3">
            <a:extLst>
              <a:ext uri="{FF2B5EF4-FFF2-40B4-BE49-F238E27FC236}">
                <a16:creationId xmlns:a16="http://schemas.microsoft.com/office/drawing/2014/main" id="{9B48EB03-0561-0D24-BED0-8450ED277F10}"/>
              </a:ext>
            </a:extLst>
          </p:cNvPr>
          <p:cNvSpPr txBox="1">
            <a:spLocks noChangeArrowheads="1"/>
          </p:cNvSpPr>
          <p:nvPr/>
        </p:nvSpPr>
        <p:spPr bwMode="auto">
          <a:xfrm>
            <a:off x="4800600" y="1916113"/>
            <a:ext cx="467995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lnSpc>
                <a:spcPct val="110000"/>
              </a:lnSpc>
              <a:buFont typeface="Monotype Sorts" pitchFamily="2" charset="2"/>
              <a:buNone/>
            </a:pPr>
            <a:r>
              <a:rPr lang="en-US" altLang="zh-CN" sz="2400">
                <a:solidFill>
                  <a:schemeClr val="tx1"/>
                </a:solidFill>
                <a:latin typeface="微软雅黑" panose="020B0503020204020204" pitchFamily="34" charset="-122"/>
                <a:ea typeface="微软雅黑" panose="020B0503020204020204" pitchFamily="34" charset="-122"/>
              </a:rPr>
              <a:t>xx</a:t>
            </a:r>
            <a:r>
              <a:rPr lang="zh-CN" altLang="en-US" sz="2400">
                <a:solidFill>
                  <a:schemeClr val="tx1"/>
                </a:solidFill>
                <a:latin typeface="微软雅黑" panose="020B0503020204020204" pitchFamily="34" charset="-122"/>
                <a:ea typeface="微软雅黑" panose="020B0503020204020204" pitchFamily="34" charset="-122"/>
              </a:rPr>
              <a:t>年</a:t>
            </a:r>
            <a:r>
              <a:rPr lang="en-US" altLang="zh-CN" sz="2400">
                <a:solidFill>
                  <a:schemeClr val="tx1"/>
                </a:solidFill>
                <a:latin typeface="微软雅黑" panose="020B0503020204020204" pitchFamily="34" charset="-122"/>
                <a:ea typeface="微软雅黑" panose="020B0503020204020204" pitchFamily="34" charset="-122"/>
              </a:rPr>
              <a:t>x</a:t>
            </a:r>
            <a:r>
              <a:rPr lang="zh-CN" altLang="en-US" sz="2400">
                <a:solidFill>
                  <a:schemeClr val="tx1"/>
                </a:solidFill>
                <a:latin typeface="微软雅黑" panose="020B0503020204020204" pitchFamily="34" charset="-122"/>
                <a:ea typeface="微软雅黑" panose="020B0503020204020204" pitchFamily="34" charset="-122"/>
              </a:rPr>
              <a:t>月</a:t>
            </a:r>
            <a:r>
              <a:rPr lang="en-US" altLang="zh-CN" sz="2400">
                <a:solidFill>
                  <a:schemeClr val="tx1"/>
                </a:solidFill>
                <a:latin typeface="微软雅黑" panose="020B0503020204020204" pitchFamily="34" charset="-122"/>
                <a:ea typeface="微软雅黑" panose="020B0503020204020204" pitchFamily="34" charset="-122"/>
              </a:rPr>
              <a:t>x</a:t>
            </a:r>
            <a:r>
              <a:rPr lang="zh-CN" altLang="en-US" sz="2400">
                <a:solidFill>
                  <a:schemeClr val="tx1"/>
                </a:solidFill>
                <a:latin typeface="微软雅黑" panose="020B0503020204020204" pitchFamily="34" charset="-122"/>
                <a:ea typeface="微软雅黑" panose="020B0503020204020204" pitchFamily="34" charset="-122"/>
              </a:rPr>
              <a:t>日</a:t>
            </a:r>
            <a:endParaRPr lang="en-US" altLang="zh-CN" sz="2400">
              <a:solidFill>
                <a:schemeClr val="tx1"/>
              </a:solidFill>
              <a:latin typeface="微软雅黑" panose="020B0503020204020204" pitchFamily="34" charset="-122"/>
              <a:ea typeface="微软雅黑" panose="020B0503020204020204" pitchFamily="34" charset="-122"/>
            </a:endParaRPr>
          </a:p>
        </p:txBody>
      </p:sp>
      <p:sp>
        <p:nvSpPr>
          <p:cNvPr id="106522" name="Rectangle 3">
            <a:extLst>
              <a:ext uri="{FF2B5EF4-FFF2-40B4-BE49-F238E27FC236}">
                <a16:creationId xmlns:a16="http://schemas.microsoft.com/office/drawing/2014/main" id="{57B0C8EE-11D2-DE60-BB0D-FA1F7E6A4E85}"/>
              </a:ext>
            </a:extLst>
          </p:cNvPr>
          <p:cNvSpPr txBox="1">
            <a:spLocks noChangeArrowheads="1"/>
          </p:cNvSpPr>
          <p:nvPr/>
        </p:nvSpPr>
        <p:spPr bwMode="auto">
          <a:xfrm>
            <a:off x="7775575" y="1916113"/>
            <a:ext cx="1728788"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lnSpc>
                <a:spcPct val="110000"/>
              </a:lnSpc>
              <a:buFont typeface="Monotype Sorts" pitchFamily="2" charset="2"/>
              <a:buNone/>
            </a:pPr>
            <a:r>
              <a:rPr lang="zh-CN" altLang="en-US" sz="2400">
                <a:solidFill>
                  <a:schemeClr val="tx1"/>
                </a:solidFill>
                <a:latin typeface="微软雅黑" panose="020B0503020204020204" pitchFamily="34" charset="-122"/>
                <a:ea typeface="微软雅黑" panose="020B0503020204020204" pitchFamily="34" charset="-122"/>
              </a:rPr>
              <a:t>单位金额：</a:t>
            </a:r>
            <a:endParaRPr lang="en-US" altLang="zh-CN" sz="2400">
              <a:solidFill>
                <a:schemeClr val="tx1"/>
              </a:solidFill>
              <a:latin typeface="微软雅黑" panose="020B0503020204020204" pitchFamily="34" charset="-122"/>
              <a:ea typeface="微软雅黑" panose="020B0503020204020204" pitchFamily="34" charset="-122"/>
            </a:endParaRPr>
          </a:p>
        </p:txBody>
      </p:sp>
      <p:sp>
        <p:nvSpPr>
          <p:cNvPr id="10" name="Rectangle 3">
            <a:extLst>
              <a:ext uri="{FF2B5EF4-FFF2-40B4-BE49-F238E27FC236}">
                <a16:creationId xmlns:a16="http://schemas.microsoft.com/office/drawing/2014/main" id="{176EB6AA-69AF-146E-30BB-8B717A2F424C}"/>
              </a:ext>
            </a:extLst>
          </p:cNvPr>
          <p:cNvSpPr txBox="1">
            <a:spLocks noChangeArrowheads="1"/>
          </p:cNvSpPr>
          <p:nvPr/>
        </p:nvSpPr>
        <p:spPr bwMode="auto">
          <a:xfrm>
            <a:off x="2135189" y="4868864"/>
            <a:ext cx="769143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eaLnBrk="1" fontAlgn="auto" hangingPunct="1">
              <a:lnSpc>
                <a:spcPct val="140000"/>
              </a:lnSpc>
              <a:spcBef>
                <a:spcPts val="0"/>
              </a:spcBef>
              <a:spcAft>
                <a:spcPts val="0"/>
              </a:spcAft>
              <a:buNone/>
              <a:defRPr/>
            </a:pPr>
            <a:r>
              <a:rPr lang="zh-CN" altLang="en-US" sz="2000" dirty="0">
                <a:solidFill>
                  <a:srgbClr val="FF0000"/>
                </a:solidFill>
                <a:latin typeface="微软雅黑" panose="020B0503020204020204" pitchFamily="34" charset="-122"/>
                <a:ea typeface="微软雅黑" panose="020B0503020204020204" pitchFamily="34" charset="-122"/>
              </a:rPr>
              <a:t>注意：调节后余额为银行存款的实有数额，企业不能据此调整账簿记录，需要等有关凭证到达后记账处理。</a:t>
            </a:r>
            <a:endParaRPr lang="zh-CN" altLang="en-US" sz="2800" dirty="0">
              <a:solidFill>
                <a:schemeClr val="tx1"/>
              </a:solidFill>
              <a:latin typeface="+mn-ea"/>
            </a:endParaRPr>
          </a:p>
          <a:p>
            <a:pPr lvl="1" eaLnBrk="1" fontAlgn="auto" hangingPunct="1">
              <a:spcAft>
                <a:spcPts val="0"/>
              </a:spcAft>
              <a:buNone/>
              <a:defRPr/>
            </a:pPr>
            <a:endParaRPr lang="en-US" altLang="zh-CN" sz="1200" dirty="0">
              <a:solidFill>
                <a:schemeClr val="tx1"/>
              </a:solidFill>
              <a:latin typeface="+mn-ea"/>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3">
            <a:extLst>
              <a:ext uri="{FF2B5EF4-FFF2-40B4-BE49-F238E27FC236}">
                <a16:creationId xmlns:a16="http://schemas.microsoft.com/office/drawing/2014/main" id="{8D24D19D-1C16-780F-8BB2-8E9117844500}"/>
              </a:ext>
            </a:extLst>
          </p:cNvPr>
          <p:cNvSpPr>
            <a:spLocks noGrp="1" noChangeArrowheads="1"/>
          </p:cNvSpPr>
          <p:nvPr>
            <p:ph idx="1"/>
          </p:nvPr>
        </p:nvSpPr>
        <p:spPr>
          <a:xfrm>
            <a:off x="3959225" y="1125539"/>
            <a:ext cx="4681538" cy="1006475"/>
          </a:xfrm>
        </p:spPr>
        <p:txBody>
          <a:bodyPr/>
          <a:lstStyle/>
          <a:p>
            <a:pPr algn="just" eaLnBrk="1" hangingPunct="1">
              <a:lnSpc>
                <a:spcPct val="110000"/>
              </a:lnSpc>
              <a:buFont typeface="Monotype Sorts" pitchFamily="2" charset="2"/>
              <a:buNone/>
            </a:pPr>
            <a:r>
              <a:rPr lang="zh-CN" altLang="en-US">
                <a:latin typeface="微软雅黑" panose="020B0503020204020204" pitchFamily="34" charset="-122"/>
                <a:ea typeface="微软雅黑" panose="020B0503020204020204" pitchFamily="34" charset="-122"/>
              </a:rPr>
              <a:t>银行存款余额调节表</a:t>
            </a:r>
            <a:endParaRPr lang="en-US" altLang="zh-CN">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B03CE66C-AC29-2252-E15C-2CDA70C8C841}"/>
              </a:ext>
            </a:extLst>
          </p:cNvPr>
          <p:cNvGraphicFramePr>
            <a:graphicFrameLocks noGrp="1"/>
          </p:cNvGraphicFramePr>
          <p:nvPr/>
        </p:nvGraphicFramePr>
        <p:xfrm>
          <a:off x="1774825" y="2420939"/>
          <a:ext cx="8713788" cy="2232025"/>
        </p:xfrm>
        <a:graphic>
          <a:graphicData uri="http://schemas.openxmlformats.org/drawingml/2006/table">
            <a:tbl>
              <a:tblPr firstRow="1" bandRow="1">
                <a:tableStyleId>{5C22544A-7EE6-4342-B048-85BDC9FD1C3A}</a:tableStyleId>
              </a:tblPr>
              <a:tblGrid>
                <a:gridCol w="3276164">
                  <a:extLst>
                    <a:ext uri="{9D8B030D-6E8A-4147-A177-3AD203B41FA5}">
                      <a16:colId xmlns:a16="http://schemas.microsoft.com/office/drawing/2014/main" val="20000"/>
                    </a:ext>
                  </a:extLst>
                </a:gridCol>
                <a:gridCol w="1080222">
                  <a:extLst>
                    <a:ext uri="{9D8B030D-6E8A-4147-A177-3AD203B41FA5}">
                      <a16:colId xmlns:a16="http://schemas.microsoft.com/office/drawing/2014/main" val="20001"/>
                    </a:ext>
                  </a:extLst>
                </a:gridCol>
                <a:gridCol w="3277180">
                  <a:extLst>
                    <a:ext uri="{9D8B030D-6E8A-4147-A177-3AD203B41FA5}">
                      <a16:colId xmlns:a16="http://schemas.microsoft.com/office/drawing/2014/main" val="20002"/>
                    </a:ext>
                  </a:extLst>
                </a:gridCol>
                <a:gridCol w="1080222">
                  <a:extLst>
                    <a:ext uri="{9D8B030D-6E8A-4147-A177-3AD203B41FA5}">
                      <a16:colId xmlns:a16="http://schemas.microsoft.com/office/drawing/2014/main" val="20003"/>
                    </a:ext>
                  </a:extLst>
                </a:gridCol>
              </a:tblGrid>
              <a:tr h="504369">
                <a:tc>
                  <a:txBody>
                    <a:bodyPr/>
                    <a:lstStyle/>
                    <a:p>
                      <a:pPr algn="ctr"/>
                      <a:r>
                        <a:rPr lang="zh-CN" altLang="en-US" sz="2000" dirty="0">
                          <a:solidFill>
                            <a:schemeClr val="tx1"/>
                          </a:solidFill>
                        </a:rPr>
                        <a:t>项目</a:t>
                      </a:r>
                    </a:p>
                  </a:txBody>
                  <a:tcPr marL="91449" marR="91449" marT="45706" marB="4570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金额</a:t>
                      </a:r>
                    </a:p>
                  </a:txBody>
                  <a:tcPr marL="91449" marR="91449"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项目</a:t>
                      </a:r>
                    </a:p>
                  </a:txBody>
                  <a:tcPr marL="91449" marR="91449"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金额</a:t>
                      </a:r>
                    </a:p>
                  </a:txBody>
                  <a:tcPr marL="91449" marR="91449" marT="45706" marB="45706">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202163">
                <a:tc>
                  <a:txBody>
                    <a:bodyPr/>
                    <a:lstStyle/>
                    <a:p>
                      <a:pPr algn="l"/>
                      <a:r>
                        <a:rPr lang="zh-CN" altLang="en-US" sz="2000" dirty="0">
                          <a:solidFill>
                            <a:schemeClr val="tx1"/>
                          </a:solidFill>
                          <a:latin typeface="微软雅黑" panose="020B0503020204020204" pitchFamily="34" charset="-122"/>
                          <a:ea typeface="微软雅黑" panose="020B0503020204020204" pitchFamily="34" charset="-122"/>
                        </a:rPr>
                        <a:t>银行存款日记账余额</a:t>
                      </a:r>
                      <a:endParaRPr lang="en-US" altLang="zh-CN" sz="2000" dirty="0">
                        <a:solidFill>
                          <a:schemeClr val="tx1"/>
                        </a:solidFill>
                        <a:latin typeface="微软雅黑" panose="020B0503020204020204" pitchFamily="34" charset="-122"/>
                        <a:ea typeface="微软雅黑" panose="020B0503020204020204" pitchFamily="34" charset="-122"/>
                      </a:endParaRPr>
                    </a:p>
                    <a:p>
                      <a:pPr algn="l"/>
                      <a:r>
                        <a:rPr lang="zh-CN" altLang="en-US" sz="2000" dirty="0">
                          <a:solidFill>
                            <a:srgbClr val="FF0000"/>
                          </a:solidFill>
                          <a:latin typeface="微软雅黑" panose="020B0503020204020204" pitchFamily="34" charset="-122"/>
                          <a:ea typeface="微软雅黑" panose="020B0503020204020204" pitchFamily="34" charset="-122"/>
                        </a:rPr>
                        <a:t>加：</a:t>
                      </a:r>
                      <a:r>
                        <a:rPr lang="zh-CN" altLang="en-US" sz="2000" dirty="0">
                          <a:solidFill>
                            <a:schemeClr val="tx1"/>
                          </a:solidFill>
                          <a:latin typeface="微软雅黑" panose="020B0503020204020204" pitchFamily="34" charset="-122"/>
                          <a:ea typeface="微软雅黑" panose="020B0503020204020204" pitchFamily="34" charset="-122"/>
                        </a:rPr>
                        <a:t>银行已收企业未收款项</a:t>
                      </a:r>
                      <a:endParaRPr lang="en-US" altLang="zh-CN" sz="2000" dirty="0">
                        <a:solidFill>
                          <a:schemeClr val="tx1"/>
                        </a:solidFill>
                        <a:latin typeface="微软雅黑" panose="020B0503020204020204" pitchFamily="34" charset="-122"/>
                        <a:ea typeface="微软雅黑" panose="020B0503020204020204" pitchFamily="34" charset="-122"/>
                      </a:endParaRPr>
                    </a:p>
                    <a:p>
                      <a:pPr algn="l"/>
                      <a:r>
                        <a:rPr lang="zh-CN" altLang="en-US" sz="2000" dirty="0">
                          <a:solidFill>
                            <a:srgbClr val="FF0000"/>
                          </a:solidFill>
                          <a:latin typeface="微软雅黑" panose="020B0503020204020204" pitchFamily="34" charset="-122"/>
                          <a:ea typeface="微软雅黑" panose="020B0503020204020204" pitchFamily="34" charset="-122"/>
                        </a:rPr>
                        <a:t>减：</a:t>
                      </a:r>
                      <a:r>
                        <a:rPr lang="zh-CN" altLang="en-US" sz="2000" dirty="0">
                          <a:solidFill>
                            <a:schemeClr val="tx1"/>
                          </a:solidFill>
                          <a:latin typeface="微软雅黑" panose="020B0503020204020204" pitchFamily="34" charset="-122"/>
                          <a:ea typeface="微软雅黑" panose="020B0503020204020204" pitchFamily="34" charset="-122"/>
                        </a:rPr>
                        <a:t>银行已付企业未付款项</a:t>
                      </a:r>
                    </a:p>
                  </a:txBody>
                  <a:tcPr marL="91449" marR="91449" marT="45706" marB="4570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CN" sz="2000" dirty="0">
                          <a:solidFill>
                            <a:schemeClr val="tx1"/>
                          </a:solidFill>
                          <a:latin typeface="微软雅黑" panose="020B0503020204020204" pitchFamily="34" charset="-122"/>
                          <a:ea typeface="微软雅黑" panose="020B0503020204020204" pitchFamily="34" charset="-122"/>
                        </a:rPr>
                        <a:t>124950</a:t>
                      </a:r>
                    </a:p>
                    <a:p>
                      <a:pPr algn="r"/>
                      <a:r>
                        <a:rPr lang="en-US" altLang="zh-CN" sz="2000" dirty="0">
                          <a:solidFill>
                            <a:schemeClr val="tx1"/>
                          </a:solidFill>
                          <a:latin typeface="微软雅黑" panose="020B0503020204020204" pitchFamily="34" charset="-122"/>
                          <a:ea typeface="微软雅黑" panose="020B0503020204020204" pitchFamily="34" charset="-122"/>
                        </a:rPr>
                        <a:t>6790</a:t>
                      </a:r>
                    </a:p>
                    <a:p>
                      <a:pPr algn="r"/>
                      <a:r>
                        <a:rPr lang="en-US" altLang="zh-CN" sz="2000" dirty="0">
                          <a:solidFill>
                            <a:schemeClr val="tx1"/>
                          </a:solidFill>
                          <a:latin typeface="微软雅黑" panose="020B0503020204020204" pitchFamily="34" charset="-122"/>
                          <a:ea typeface="微软雅黑" panose="020B0503020204020204" pitchFamily="34" charset="-122"/>
                        </a:rPr>
                        <a:t>245</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L="91449" marR="91449"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000" dirty="0">
                          <a:solidFill>
                            <a:schemeClr val="tx1"/>
                          </a:solidFill>
                          <a:latin typeface="微软雅黑" panose="020B0503020204020204" pitchFamily="34" charset="-122"/>
                          <a:ea typeface="微软雅黑" panose="020B0503020204020204" pitchFamily="34" charset="-122"/>
                        </a:rPr>
                        <a:t>银行对账单余额</a:t>
                      </a:r>
                      <a:endParaRPr lang="en-US" altLang="zh-CN" sz="2000" dirty="0">
                        <a:solidFill>
                          <a:schemeClr val="tx1"/>
                        </a:solidFill>
                        <a:latin typeface="微软雅黑" panose="020B0503020204020204" pitchFamily="34" charset="-122"/>
                        <a:ea typeface="微软雅黑" panose="020B0503020204020204" pitchFamily="34" charset="-122"/>
                      </a:endParaRPr>
                    </a:p>
                    <a:p>
                      <a:pPr algn="l"/>
                      <a:r>
                        <a:rPr lang="zh-CN" altLang="en-US" sz="2000" dirty="0">
                          <a:solidFill>
                            <a:srgbClr val="FF0000"/>
                          </a:solidFill>
                          <a:latin typeface="微软雅黑" panose="020B0503020204020204" pitchFamily="34" charset="-122"/>
                          <a:ea typeface="微软雅黑" panose="020B0503020204020204" pitchFamily="34" charset="-122"/>
                        </a:rPr>
                        <a:t>加：</a:t>
                      </a:r>
                      <a:r>
                        <a:rPr lang="zh-CN" altLang="en-US" sz="2000" dirty="0">
                          <a:solidFill>
                            <a:schemeClr val="tx1"/>
                          </a:solidFill>
                          <a:latin typeface="微软雅黑" panose="020B0503020204020204" pitchFamily="34" charset="-122"/>
                          <a:ea typeface="微软雅黑" panose="020B0503020204020204" pitchFamily="34" charset="-122"/>
                        </a:rPr>
                        <a:t>企业已收银行未收款项</a:t>
                      </a:r>
                      <a:endParaRPr lang="en-US" altLang="zh-CN" sz="2000" dirty="0">
                        <a:solidFill>
                          <a:schemeClr val="tx1"/>
                        </a:solidFill>
                        <a:latin typeface="微软雅黑" panose="020B0503020204020204" pitchFamily="34" charset="-122"/>
                        <a:ea typeface="微软雅黑" panose="020B0503020204020204" pitchFamily="34" charset="-122"/>
                      </a:endParaRPr>
                    </a:p>
                    <a:p>
                      <a:pPr algn="l"/>
                      <a:r>
                        <a:rPr lang="zh-CN" altLang="en-US" sz="2000" dirty="0">
                          <a:solidFill>
                            <a:srgbClr val="FF0000"/>
                          </a:solidFill>
                          <a:latin typeface="微软雅黑" panose="020B0503020204020204" pitchFamily="34" charset="-122"/>
                          <a:ea typeface="微软雅黑" panose="020B0503020204020204" pitchFamily="34" charset="-122"/>
                        </a:rPr>
                        <a:t>减：</a:t>
                      </a:r>
                      <a:r>
                        <a:rPr lang="zh-CN" altLang="en-US" sz="2000" dirty="0">
                          <a:solidFill>
                            <a:schemeClr val="tx1"/>
                          </a:solidFill>
                          <a:latin typeface="微软雅黑" panose="020B0503020204020204" pitchFamily="34" charset="-122"/>
                          <a:ea typeface="微软雅黑" panose="020B0503020204020204" pitchFamily="34" charset="-122"/>
                        </a:rPr>
                        <a:t>企业已付银行未付款项</a:t>
                      </a:r>
                    </a:p>
                  </a:txBody>
                  <a:tcPr marL="91449" marR="91449"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CN" sz="2000" dirty="0">
                          <a:solidFill>
                            <a:schemeClr val="tx1"/>
                          </a:solidFill>
                          <a:latin typeface="微软雅黑" panose="020B0503020204020204" pitchFamily="34" charset="-122"/>
                          <a:ea typeface="微软雅黑" panose="020B0503020204020204" pitchFamily="34" charset="-122"/>
                        </a:rPr>
                        <a:t>129395</a:t>
                      </a:r>
                    </a:p>
                    <a:p>
                      <a:pPr algn="r"/>
                      <a:r>
                        <a:rPr lang="en-US" altLang="zh-CN" sz="2000" dirty="0">
                          <a:solidFill>
                            <a:schemeClr val="tx1"/>
                          </a:solidFill>
                          <a:latin typeface="微软雅黑" panose="020B0503020204020204" pitchFamily="34" charset="-122"/>
                          <a:ea typeface="微软雅黑" panose="020B0503020204020204" pitchFamily="34" charset="-122"/>
                        </a:rPr>
                        <a:t>11200</a:t>
                      </a:r>
                    </a:p>
                    <a:p>
                      <a:pPr algn="r"/>
                      <a:r>
                        <a:rPr lang="en-US" altLang="zh-CN" sz="2000" dirty="0">
                          <a:solidFill>
                            <a:schemeClr val="tx1"/>
                          </a:solidFill>
                          <a:latin typeface="微软雅黑" panose="020B0503020204020204" pitchFamily="34" charset="-122"/>
                          <a:ea typeface="微软雅黑" panose="020B0503020204020204" pitchFamily="34" charset="-122"/>
                        </a:rPr>
                        <a:t>9100</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L="91449" marR="91449" marT="45706" marB="45706">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25493">
                <a:tc>
                  <a:txBody>
                    <a:bodyPr/>
                    <a:lstStyle/>
                    <a:p>
                      <a:pPr algn="l"/>
                      <a:r>
                        <a:rPr lang="zh-CN" altLang="en-US" sz="2000" dirty="0">
                          <a:solidFill>
                            <a:schemeClr val="tx1"/>
                          </a:solidFill>
                          <a:latin typeface="微软雅黑" panose="020B0503020204020204" pitchFamily="34" charset="-122"/>
                          <a:ea typeface="微软雅黑" panose="020B0503020204020204" pitchFamily="34" charset="-122"/>
                        </a:rPr>
                        <a:t>调节后余额</a:t>
                      </a:r>
                    </a:p>
                  </a:txBody>
                  <a:tcPr marL="91449" marR="91449" marT="45706" marB="4570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CN" sz="2000" dirty="0">
                          <a:solidFill>
                            <a:schemeClr val="tx1"/>
                          </a:solidFill>
                          <a:latin typeface="微软雅黑" panose="020B0503020204020204" pitchFamily="34" charset="-122"/>
                          <a:ea typeface="微软雅黑" panose="020B0503020204020204" pitchFamily="34" charset="-122"/>
                        </a:rPr>
                        <a:t>131495</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L="91449" marR="91449"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000" dirty="0">
                          <a:solidFill>
                            <a:schemeClr val="tx1"/>
                          </a:solidFill>
                          <a:latin typeface="微软雅黑" panose="020B0503020204020204" pitchFamily="34" charset="-122"/>
                          <a:ea typeface="微软雅黑" panose="020B0503020204020204" pitchFamily="34" charset="-122"/>
                        </a:rPr>
                        <a:t>调节后余额</a:t>
                      </a:r>
                    </a:p>
                  </a:txBody>
                  <a:tcPr marL="91449" marR="91449"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CN" sz="2000" dirty="0">
                          <a:solidFill>
                            <a:schemeClr val="tx1"/>
                          </a:solidFill>
                          <a:latin typeface="微软雅黑" panose="020B0503020204020204" pitchFamily="34" charset="-122"/>
                          <a:ea typeface="微软雅黑" panose="020B0503020204020204" pitchFamily="34" charset="-122"/>
                        </a:rPr>
                        <a:t>131495</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L="91449" marR="91449" marT="45706" marB="45706">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07545" name="Rectangle 3">
            <a:extLst>
              <a:ext uri="{FF2B5EF4-FFF2-40B4-BE49-F238E27FC236}">
                <a16:creationId xmlns:a16="http://schemas.microsoft.com/office/drawing/2014/main" id="{1F3BE610-3776-C579-EBE8-C8D3BA2112B6}"/>
              </a:ext>
            </a:extLst>
          </p:cNvPr>
          <p:cNvSpPr txBox="1">
            <a:spLocks noChangeArrowheads="1"/>
          </p:cNvSpPr>
          <p:nvPr/>
        </p:nvSpPr>
        <p:spPr bwMode="auto">
          <a:xfrm>
            <a:off x="4656138" y="1916113"/>
            <a:ext cx="467995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lnSpc>
                <a:spcPct val="110000"/>
              </a:lnSpc>
              <a:buFont typeface="Monotype Sorts" pitchFamily="2" charset="2"/>
              <a:buNone/>
            </a:pPr>
            <a:r>
              <a:rPr lang="en-US" altLang="zh-CN" sz="2400">
                <a:solidFill>
                  <a:schemeClr val="tx1"/>
                </a:solidFill>
                <a:latin typeface="微软雅黑" panose="020B0503020204020204" pitchFamily="34" charset="-122"/>
                <a:ea typeface="微软雅黑" panose="020B0503020204020204" pitchFamily="34" charset="-122"/>
              </a:rPr>
              <a:t>xx</a:t>
            </a:r>
            <a:r>
              <a:rPr lang="zh-CN" altLang="en-US" sz="2400">
                <a:solidFill>
                  <a:schemeClr val="tx1"/>
                </a:solidFill>
                <a:latin typeface="微软雅黑" panose="020B0503020204020204" pitchFamily="34" charset="-122"/>
                <a:ea typeface="微软雅黑" panose="020B0503020204020204" pitchFamily="34" charset="-122"/>
              </a:rPr>
              <a:t>年</a:t>
            </a:r>
            <a:r>
              <a:rPr lang="en-US" altLang="zh-CN" sz="2400">
                <a:solidFill>
                  <a:schemeClr val="tx1"/>
                </a:solidFill>
                <a:latin typeface="微软雅黑" panose="020B0503020204020204" pitchFamily="34" charset="-122"/>
                <a:ea typeface="微软雅黑" panose="020B0503020204020204" pitchFamily="34" charset="-122"/>
              </a:rPr>
              <a:t>x</a:t>
            </a:r>
            <a:r>
              <a:rPr lang="zh-CN" altLang="en-US" sz="2400">
                <a:solidFill>
                  <a:schemeClr val="tx1"/>
                </a:solidFill>
                <a:latin typeface="微软雅黑" panose="020B0503020204020204" pitchFamily="34" charset="-122"/>
                <a:ea typeface="微软雅黑" panose="020B0503020204020204" pitchFamily="34" charset="-122"/>
              </a:rPr>
              <a:t>月</a:t>
            </a:r>
            <a:r>
              <a:rPr lang="en-US" altLang="zh-CN" sz="2400">
                <a:solidFill>
                  <a:schemeClr val="tx1"/>
                </a:solidFill>
                <a:latin typeface="微软雅黑" panose="020B0503020204020204" pitchFamily="34" charset="-122"/>
                <a:ea typeface="微软雅黑" panose="020B0503020204020204" pitchFamily="34" charset="-122"/>
              </a:rPr>
              <a:t>x</a:t>
            </a:r>
            <a:r>
              <a:rPr lang="zh-CN" altLang="en-US" sz="2400">
                <a:solidFill>
                  <a:schemeClr val="tx1"/>
                </a:solidFill>
                <a:latin typeface="微软雅黑" panose="020B0503020204020204" pitchFamily="34" charset="-122"/>
                <a:ea typeface="微软雅黑" panose="020B0503020204020204" pitchFamily="34" charset="-122"/>
              </a:rPr>
              <a:t>日</a:t>
            </a:r>
            <a:endParaRPr lang="en-US" altLang="zh-CN" sz="2400">
              <a:solidFill>
                <a:schemeClr val="tx1"/>
              </a:solidFill>
              <a:latin typeface="微软雅黑" panose="020B0503020204020204" pitchFamily="34" charset="-122"/>
              <a:ea typeface="微软雅黑" panose="020B0503020204020204" pitchFamily="34" charset="-122"/>
            </a:endParaRPr>
          </a:p>
        </p:txBody>
      </p:sp>
      <p:sp>
        <p:nvSpPr>
          <p:cNvPr id="107546" name="Rectangle 3">
            <a:extLst>
              <a:ext uri="{FF2B5EF4-FFF2-40B4-BE49-F238E27FC236}">
                <a16:creationId xmlns:a16="http://schemas.microsoft.com/office/drawing/2014/main" id="{74259703-7CC4-BDB7-274E-60DC688DD935}"/>
              </a:ext>
            </a:extLst>
          </p:cNvPr>
          <p:cNvSpPr txBox="1">
            <a:spLocks noChangeArrowheads="1"/>
          </p:cNvSpPr>
          <p:nvPr/>
        </p:nvSpPr>
        <p:spPr bwMode="auto">
          <a:xfrm>
            <a:off x="7775575" y="1916113"/>
            <a:ext cx="1728788"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lnSpc>
                <a:spcPct val="110000"/>
              </a:lnSpc>
              <a:buFont typeface="Monotype Sorts" pitchFamily="2" charset="2"/>
              <a:buNone/>
            </a:pPr>
            <a:r>
              <a:rPr lang="zh-CN" altLang="en-US" sz="2400">
                <a:solidFill>
                  <a:schemeClr val="tx1"/>
                </a:solidFill>
                <a:latin typeface="微软雅黑" panose="020B0503020204020204" pitchFamily="34" charset="-122"/>
                <a:ea typeface="微软雅黑" panose="020B0503020204020204" pitchFamily="34" charset="-122"/>
              </a:rPr>
              <a:t>单位金额：</a:t>
            </a:r>
            <a:endParaRPr lang="en-US" altLang="zh-CN" sz="2400">
              <a:solidFill>
                <a:schemeClr val="tx1"/>
              </a:solidFill>
              <a:latin typeface="微软雅黑" panose="020B0503020204020204" pitchFamily="34" charset="-122"/>
              <a:ea typeface="微软雅黑" panose="020B0503020204020204" pitchFamily="34" charset="-122"/>
            </a:endParaRPr>
          </a:p>
        </p:txBody>
      </p:sp>
      <p:sp>
        <p:nvSpPr>
          <p:cNvPr id="107547" name="Rectangle 2">
            <a:extLst>
              <a:ext uri="{FF2B5EF4-FFF2-40B4-BE49-F238E27FC236}">
                <a16:creationId xmlns:a16="http://schemas.microsoft.com/office/drawing/2014/main" id="{1C31A187-7404-49A1-CC12-9E581AF2A04D}"/>
              </a:ext>
            </a:extLst>
          </p:cNvPr>
          <p:cNvSpPr>
            <a:spLocks noGrp="1" noChangeArrowheads="1"/>
          </p:cNvSpPr>
          <p:nvPr>
            <p:ph type="title"/>
          </p:nvPr>
        </p:nvSpPr>
        <p:spPr>
          <a:xfrm>
            <a:off x="1703389" y="582613"/>
            <a:ext cx="6588125" cy="1281112"/>
          </a:xfrm>
        </p:spPr>
        <p:txBody>
          <a:bodyPr/>
          <a:lstStyle/>
          <a:p>
            <a:pPr eaLnBrk="1" hangingPunct="1"/>
            <a:endParaRPr lang="zh-CN" altLang="en-US" sz="28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2739" name="Rectangle 3">
            <a:extLst>
              <a:ext uri="{FF2B5EF4-FFF2-40B4-BE49-F238E27FC236}">
                <a16:creationId xmlns:a16="http://schemas.microsoft.com/office/drawing/2014/main" id="{014AA7EE-0690-A4FB-A254-5E625B2E3F78}"/>
              </a:ext>
            </a:extLst>
          </p:cNvPr>
          <p:cNvSpPr>
            <a:spLocks noGrp="1" noChangeArrowheads="1"/>
          </p:cNvSpPr>
          <p:nvPr>
            <p:ph idx="1"/>
          </p:nvPr>
        </p:nvSpPr>
        <p:spPr>
          <a:xfrm>
            <a:off x="2279651" y="765176"/>
            <a:ext cx="7345363" cy="5256213"/>
          </a:xfrm>
        </p:spPr>
        <p:txBody>
          <a:bodyPr rtlCol="0">
            <a:normAutofit lnSpcReduction="10000"/>
          </a:bodyPr>
          <a:lstStyle/>
          <a:p>
            <a:pPr algn="just">
              <a:buNone/>
              <a:defRPr/>
            </a:pPr>
            <a:r>
              <a:rPr lang="zh-CN" altLang="en-US" sz="3600" dirty="0">
                <a:latin typeface="微软雅黑" panose="020B0503020204020204" pitchFamily="34" charset="-122"/>
                <a:ea typeface="微软雅黑" panose="020B0503020204020204" pitchFamily="34" charset="-122"/>
              </a:rPr>
              <a:t>财产清查</a:t>
            </a:r>
            <a:endParaRPr lang="en-US" altLang="zh-CN" sz="3600" dirty="0">
              <a:latin typeface="微软雅黑" panose="020B0503020204020204" pitchFamily="34" charset="-122"/>
              <a:ea typeface="微软雅黑" panose="020B0503020204020204" pitchFamily="34" charset="-122"/>
            </a:endParaRPr>
          </a:p>
          <a:p>
            <a:pPr marL="0" indent="0" algn="just">
              <a:lnSpc>
                <a:spcPct val="150000"/>
              </a:lnSpc>
              <a:buNone/>
              <a:defRPr/>
            </a:pPr>
            <a:r>
              <a:rPr lang="zh-CN" altLang="en-US" sz="2400" dirty="0">
                <a:latin typeface="微软雅黑" panose="020B0503020204020204" pitchFamily="34" charset="-122"/>
                <a:ea typeface="微软雅黑" panose="020B0503020204020204" pitchFamily="34" charset="-122"/>
              </a:rPr>
              <a:t>全面清查、局部清查；定期清查、不定期清查</a:t>
            </a:r>
            <a:endParaRPr lang="en-US" altLang="zh-CN" sz="2400" dirty="0">
              <a:latin typeface="微软雅黑" panose="020B0503020204020204" pitchFamily="34" charset="-122"/>
              <a:ea typeface="微软雅黑" panose="020B0503020204020204" pitchFamily="34" charset="-122"/>
            </a:endParaRPr>
          </a:p>
          <a:p>
            <a:pPr marL="0" indent="0" algn="just">
              <a:lnSpc>
                <a:spcPct val="150000"/>
              </a:lnSpc>
              <a:buNone/>
              <a:defRPr/>
            </a:pPr>
            <a:r>
              <a:rPr lang="zh-CN" altLang="en-US" sz="2400" dirty="0">
                <a:latin typeface="微软雅黑" panose="020B0503020204020204" pitchFamily="34" charset="-122"/>
                <a:ea typeface="微软雅黑" panose="020B0503020204020204" pitchFamily="34" charset="-122"/>
              </a:rPr>
              <a:t>财产物资清查</a:t>
            </a:r>
          </a:p>
          <a:p>
            <a:pPr marL="432000" lvl="1" algn="just">
              <a:lnSpc>
                <a:spcPct val="150000"/>
              </a:lnSpc>
              <a:buFont typeface="Wingdings 3" charset="2"/>
              <a:buChar char=""/>
              <a:defRPr/>
            </a:pPr>
            <a:r>
              <a:rPr lang="zh-CN" altLang="en-US" dirty="0">
                <a:latin typeface="微软雅黑" panose="020B0503020204020204" pitchFamily="34" charset="-122"/>
                <a:ea typeface="微软雅黑" panose="020B0503020204020204" pitchFamily="34" charset="-122"/>
              </a:rPr>
              <a:t>账面结存数量确定方法：永续盘存法、实地盘存法</a:t>
            </a:r>
            <a:endParaRPr lang="en-US" altLang="zh-CN" dirty="0">
              <a:latin typeface="微软雅黑" panose="020B0503020204020204" pitchFamily="34" charset="-122"/>
              <a:ea typeface="微软雅黑" panose="020B0503020204020204" pitchFamily="34" charset="-122"/>
            </a:endParaRPr>
          </a:p>
          <a:p>
            <a:pPr marL="432000" lvl="1" algn="just">
              <a:lnSpc>
                <a:spcPct val="150000"/>
              </a:lnSpc>
              <a:buFont typeface="Wingdings 3" charset="2"/>
              <a:buChar char=""/>
              <a:defRPr/>
            </a:pPr>
            <a:r>
              <a:rPr lang="zh-CN" altLang="en-US" dirty="0">
                <a:latin typeface="微软雅黑" panose="020B0503020204020204" pitchFamily="34" charset="-122"/>
                <a:ea typeface="微软雅黑" panose="020B0503020204020204" pitchFamily="34" charset="-122"/>
              </a:rPr>
              <a:t>实际结存数量确定方法：实地盘点法、抽样盘点法、技术推算法</a:t>
            </a:r>
            <a:endParaRPr lang="en-US" altLang="zh-CN" dirty="0">
              <a:latin typeface="微软雅黑" panose="020B0503020204020204" pitchFamily="34" charset="-122"/>
              <a:ea typeface="微软雅黑" panose="020B0503020204020204" pitchFamily="34" charset="-122"/>
            </a:endParaRPr>
          </a:p>
          <a:p>
            <a:pPr marL="432000" lvl="1" algn="just">
              <a:lnSpc>
                <a:spcPct val="150000"/>
              </a:lnSpc>
              <a:buFont typeface="Wingdings 3" charset="2"/>
              <a:buChar char=""/>
              <a:defRPr/>
            </a:pPr>
            <a:r>
              <a:rPr lang="zh-CN" altLang="en-US" dirty="0">
                <a:latin typeface="微软雅黑" panose="020B0503020204020204" pitchFamily="34" charset="-122"/>
                <a:ea typeface="微软雅黑" panose="020B0503020204020204" pitchFamily="34" charset="-122"/>
              </a:rPr>
              <a:t>单价确定方法：个别计价法、先进先出法、加权平均法、移动加权平均法</a:t>
            </a:r>
          </a:p>
          <a:p>
            <a:pPr algn="just">
              <a:lnSpc>
                <a:spcPct val="110000"/>
              </a:lnSpc>
              <a:buNone/>
              <a:defRPr/>
            </a:pPr>
            <a:endParaRPr lang="en-US" altLang="zh-CN" sz="2000" dirty="0">
              <a:latin typeface="+mn-ea"/>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2739" name="Rectangle 3">
            <a:extLst>
              <a:ext uri="{FF2B5EF4-FFF2-40B4-BE49-F238E27FC236}">
                <a16:creationId xmlns:a16="http://schemas.microsoft.com/office/drawing/2014/main" id="{CB6BB778-8070-1E8D-2EDF-31D46D936680}"/>
              </a:ext>
            </a:extLst>
          </p:cNvPr>
          <p:cNvSpPr>
            <a:spLocks noGrp="1" noChangeArrowheads="1"/>
          </p:cNvSpPr>
          <p:nvPr>
            <p:ph idx="1"/>
          </p:nvPr>
        </p:nvSpPr>
        <p:spPr>
          <a:xfrm>
            <a:off x="2063751" y="765176"/>
            <a:ext cx="7777163" cy="5256213"/>
          </a:xfrm>
        </p:spPr>
        <p:txBody>
          <a:bodyPr rtlCol="0">
            <a:normAutofit/>
          </a:bodyPr>
          <a:lstStyle/>
          <a:p>
            <a:pPr algn="just">
              <a:buNone/>
              <a:defRPr/>
            </a:pPr>
            <a:r>
              <a:rPr lang="zh-CN" altLang="en-US" sz="3600" dirty="0">
                <a:latin typeface="微软雅黑" panose="020B0503020204020204" pitchFamily="34" charset="-122"/>
                <a:ea typeface="微软雅黑" panose="020B0503020204020204" pitchFamily="34" charset="-122"/>
              </a:rPr>
              <a:t>货币资金清查</a:t>
            </a:r>
            <a:endParaRPr lang="en-US" altLang="zh-CN" sz="3600" dirty="0">
              <a:latin typeface="微软雅黑" panose="020B0503020204020204" pitchFamily="34" charset="-122"/>
              <a:ea typeface="微软雅黑" panose="020B0503020204020204" pitchFamily="34" charset="-122"/>
            </a:endParaRPr>
          </a:p>
          <a:p>
            <a:pPr marL="489150" lvl="1" indent="-342900" algn="just">
              <a:lnSpc>
                <a:spcPct val="150000"/>
              </a:lnSpc>
              <a:buFont typeface="Wingdings" panose="05000000000000000000" pitchFamily="2" charset="2"/>
              <a:buChar char="u"/>
              <a:defRPr/>
            </a:pPr>
            <a:r>
              <a:rPr lang="zh-CN" altLang="en-US" dirty="0">
                <a:latin typeface="微软雅黑" panose="020B0503020204020204" pitchFamily="34" charset="-122"/>
                <a:ea typeface="微软雅黑" panose="020B0503020204020204" pitchFamily="34" charset="-122"/>
              </a:rPr>
              <a:t>库存现金清查：实地盘点，编制库存现金清查报告表</a:t>
            </a:r>
            <a:endParaRPr lang="en-US" altLang="zh-CN" dirty="0">
              <a:latin typeface="微软雅黑" panose="020B0503020204020204" pitchFamily="34" charset="-122"/>
              <a:ea typeface="微软雅黑" panose="020B0503020204020204" pitchFamily="34" charset="-122"/>
            </a:endParaRPr>
          </a:p>
          <a:p>
            <a:pPr marL="489150" lvl="1" indent="-342900" algn="just">
              <a:lnSpc>
                <a:spcPct val="150000"/>
              </a:lnSpc>
              <a:buFont typeface="Wingdings" panose="05000000000000000000" pitchFamily="2" charset="2"/>
              <a:buChar char="u"/>
              <a:defRPr/>
            </a:pPr>
            <a:r>
              <a:rPr lang="zh-CN" altLang="en-US" dirty="0">
                <a:latin typeface="微软雅黑" panose="020B0503020204020204" pitchFamily="34" charset="-122"/>
                <a:ea typeface="微软雅黑" panose="020B0503020204020204" pitchFamily="34" charset="-122"/>
              </a:rPr>
              <a:t>银行存款清查：银行存款日记账与银行对账单核对（未达账项，银行存款余额调节表）</a:t>
            </a:r>
            <a:endParaRPr lang="en-US" altLang="zh-CN" dirty="0">
              <a:latin typeface="微软雅黑" panose="020B0503020204020204" pitchFamily="34" charset="-122"/>
              <a:ea typeface="微软雅黑" panose="020B0503020204020204" pitchFamily="34" charset="-122"/>
            </a:endParaRPr>
          </a:p>
          <a:p>
            <a:pPr marL="489150" lvl="1" indent="-342900" algn="just">
              <a:lnSpc>
                <a:spcPct val="150000"/>
              </a:lnSpc>
              <a:buFont typeface="Wingdings" panose="05000000000000000000" pitchFamily="2" charset="2"/>
              <a:buChar char="u"/>
              <a:defRPr/>
            </a:pPr>
            <a:r>
              <a:rPr lang="zh-CN" altLang="en-US" dirty="0">
                <a:latin typeface="微软雅黑" panose="020B0503020204020204" pitchFamily="34" charset="-122"/>
                <a:ea typeface="微软雅黑" panose="020B0503020204020204" pitchFamily="34" charset="-122"/>
              </a:rPr>
              <a:t>应收账款清查：函证核对，编制应收账款清查报告单</a:t>
            </a:r>
            <a:endParaRPr lang="en-US" altLang="zh-CN" dirty="0">
              <a:latin typeface="微软雅黑" panose="020B0503020204020204" pitchFamily="34" charset="-122"/>
              <a:ea typeface="微软雅黑" panose="020B0503020204020204" pitchFamily="34" charset="-122"/>
            </a:endParaRPr>
          </a:p>
          <a:p>
            <a:pPr algn="just">
              <a:lnSpc>
                <a:spcPct val="110000"/>
              </a:lnSpc>
              <a:buNone/>
              <a:defRPr/>
            </a:pPr>
            <a:endParaRPr lang="en-US" altLang="zh-CN" sz="2000" dirty="0">
              <a:latin typeface="+mn-ea"/>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a:extLst>
              <a:ext uri="{FF2B5EF4-FFF2-40B4-BE49-F238E27FC236}">
                <a16:creationId xmlns:a16="http://schemas.microsoft.com/office/drawing/2014/main" id="{AB8FAAFD-36C9-FF48-0E9C-396B37C71081}"/>
              </a:ext>
            </a:extLst>
          </p:cNvPr>
          <p:cNvSpPr txBox="1">
            <a:spLocks noChangeArrowheads="1"/>
          </p:cNvSpPr>
          <p:nvPr/>
        </p:nvSpPr>
        <p:spPr bwMode="auto">
          <a:xfrm>
            <a:off x="1847850" y="260350"/>
            <a:ext cx="849630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685800" indent="-2286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a:lnSpc>
                <a:spcPts val="2000"/>
              </a:lnSpc>
              <a:buClrTx/>
              <a:buNone/>
            </a:pP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公司</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2022</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9</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月</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30</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日银行存款日记账余额</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703,652</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元，银行</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2000"/>
              </a:lnSpc>
              <a:buClrTx/>
              <a:buNone/>
            </a:pP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对账单余额</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770,974</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。经核实，银行存款账面记录情况：</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2000"/>
              </a:lnSpc>
              <a:buClrTx/>
              <a:buNone/>
            </a:pP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26</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日，开出支票</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#968</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，支付信息费</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3,000</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元</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2000"/>
              </a:lnSpc>
              <a:buClrTx/>
              <a:buNone/>
            </a:pP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27</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日，开出支票</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#973</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，支付购买材料款</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79,800</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元</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2000"/>
              </a:lnSpc>
              <a:buClrTx/>
              <a:buNone/>
            </a:pP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27</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日，存入转账支票</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#876</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，系销售货款</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65,000</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元</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2000"/>
              </a:lnSpc>
              <a:buClrTx/>
              <a:buNone/>
            </a:pP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29</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日，开出支票</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#982</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，提取现金支付奖金</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14,620</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元</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2000"/>
              </a:lnSpc>
              <a:buClrTx/>
              <a:buNone/>
            </a:pP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30</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日，收到销售货款转账支票</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36,000</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元</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2000"/>
              </a:lnSpc>
              <a:buClrTx/>
              <a:buNone/>
            </a:pP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30</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日，开出支票</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#983</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，支付设备修理费</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2,700</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元</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2000"/>
              </a:lnSpc>
              <a:buClrTx/>
              <a:buNone/>
            </a:pP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银行对账单记录情况：</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2000"/>
              </a:lnSpc>
              <a:buClrTx/>
              <a:buNone/>
            </a:pP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26</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日，支付电费</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5,210</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元</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2000"/>
              </a:lnSpc>
              <a:buClrTx/>
              <a:buNone/>
            </a:pP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27</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日，支票</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#968</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，付出</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3,000</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元</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2000"/>
              </a:lnSpc>
              <a:buClrTx/>
              <a:buNone/>
            </a:pP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28</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日，转账支票</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#876</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，销售货款</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65,000</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元</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2000"/>
              </a:lnSpc>
              <a:buClrTx/>
              <a:buNone/>
            </a:pP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29</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日，存款利息收入</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732</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元</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2000"/>
              </a:lnSpc>
              <a:buClrTx/>
              <a:buNone/>
            </a:pP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29</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日，支票</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#982</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，付出</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14,620</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元</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2000"/>
              </a:lnSpc>
              <a:buClrTx/>
              <a:buNone/>
            </a:pP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30</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日，支票</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#983</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，付出修理费</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2,700</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元</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2000"/>
              </a:lnSpc>
              <a:buClrTx/>
              <a:buNone/>
            </a:pP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30</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日，收到转账支票</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#984</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，销售货款收入</a:t>
            </a:r>
            <a:r>
              <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28,000</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元</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2000"/>
              </a:lnSpc>
              <a:buClrTx/>
              <a:buNone/>
            </a:pP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要求：编制银行余额调节表。</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026">
            <a:extLst>
              <a:ext uri="{FF2B5EF4-FFF2-40B4-BE49-F238E27FC236}">
                <a16:creationId xmlns:a16="http://schemas.microsoft.com/office/drawing/2014/main" id="{8CF2CFD7-0298-6432-8918-666D9647E219}"/>
              </a:ext>
            </a:extLst>
          </p:cNvPr>
          <p:cNvSpPr txBox="1">
            <a:spLocks noChangeArrowheads="1"/>
          </p:cNvSpPr>
          <p:nvPr/>
        </p:nvSpPr>
        <p:spPr bwMode="auto">
          <a:xfrm>
            <a:off x="2424113" y="1341438"/>
            <a:ext cx="8001000" cy="280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3600">
                <a:solidFill>
                  <a:schemeClr val="tx1"/>
                </a:solidFill>
              </a:rPr>
              <a:t>分类账簿</a:t>
            </a:r>
          </a:p>
          <a:p>
            <a:pPr eaLnBrk="1" hangingPunct="1">
              <a:lnSpc>
                <a:spcPct val="120000"/>
              </a:lnSpc>
              <a:spcBef>
                <a:spcPct val="0"/>
              </a:spcBef>
              <a:buClrTx/>
              <a:buFontTx/>
              <a:buNone/>
            </a:pPr>
            <a:endParaRPr lang="zh-CN" altLang="en-US" sz="1000">
              <a:solidFill>
                <a:schemeClr val="tx1"/>
              </a:solidFill>
            </a:endParaRPr>
          </a:p>
          <a:p>
            <a:pPr lvl="2" eaLnBrk="1" hangingPunct="1">
              <a:lnSpc>
                <a:spcPct val="150000"/>
              </a:lnSpc>
              <a:spcBef>
                <a:spcPct val="0"/>
              </a:spcBef>
              <a:buClrTx/>
              <a:buFontTx/>
              <a:buChar char="•"/>
            </a:pPr>
            <a:r>
              <a:rPr lang="zh-CN" altLang="en-US" sz="2800">
                <a:solidFill>
                  <a:schemeClr val="tx1"/>
                </a:solidFill>
              </a:rPr>
              <a:t>  登记特点：分类登记</a:t>
            </a:r>
          </a:p>
          <a:p>
            <a:pPr lvl="2" eaLnBrk="1" hangingPunct="1">
              <a:lnSpc>
                <a:spcPct val="150000"/>
              </a:lnSpc>
              <a:spcBef>
                <a:spcPct val="0"/>
              </a:spcBef>
              <a:buClrTx/>
              <a:buFontTx/>
              <a:buChar char="•"/>
            </a:pPr>
            <a:r>
              <a:rPr lang="zh-CN" altLang="en-US" sz="2800">
                <a:solidFill>
                  <a:schemeClr val="tx1"/>
                </a:solidFill>
              </a:rPr>
              <a:t>  种类：总分类账     </a:t>
            </a:r>
          </a:p>
          <a:p>
            <a:pPr lvl="2" eaLnBrk="1" hangingPunct="1">
              <a:lnSpc>
                <a:spcPct val="150000"/>
              </a:lnSpc>
              <a:spcBef>
                <a:spcPct val="0"/>
              </a:spcBef>
              <a:buClrTx/>
              <a:buFontTx/>
              <a:buNone/>
            </a:pPr>
            <a:r>
              <a:rPr lang="zh-CN" altLang="en-US" sz="2800">
                <a:solidFill>
                  <a:schemeClr val="tx1"/>
                </a:solidFill>
              </a:rPr>
              <a:t>               明细分类账</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61BD1360-836C-4AD2-6EFE-D8E74092C4E9}"/>
              </a:ext>
            </a:extLst>
          </p:cNvPr>
          <p:cNvGraphicFramePr>
            <a:graphicFrameLocks noGrp="1"/>
          </p:cNvGraphicFramePr>
          <p:nvPr>
            <p:extLst>
              <p:ext uri="{D42A27DB-BD31-4B8C-83A1-F6EECF244321}">
                <p14:modId xmlns:p14="http://schemas.microsoft.com/office/powerpoint/2010/main" val="1873377880"/>
              </p:ext>
            </p:extLst>
          </p:nvPr>
        </p:nvGraphicFramePr>
        <p:xfrm>
          <a:off x="1847850" y="1844675"/>
          <a:ext cx="8496300" cy="3328992"/>
        </p:xfrm>
        <a:graphic>
          <a:graphicData uri="http://schemas.openxmlformats.org/drawingml/2006/table">
            <a:tbl>
              <a:tblPr firstRow="1" bandRow="1">
                <a:tableStyleId>{5C22544A-7EE6-4342-B048-85BDC9FD1C3A}</a:tableStyleId>
              </a:tblPr>
              <a:tblGrid>
                <a:gridCol w="3096109">
                  <a:extLst>
                    <a:ext uri="{9D8B030D-6E8A-4147-A177-3AD203B41FA5}">
                      <a16:colId xmlns:a16="http://schemas.microsoft.com/office/drawing/2014/main" val="20000"/>
                    </a:ext>
                  </a:extLst>
                </a:gridCol>
                <a:gridCol w="1224043">
                  <a:extLst>
                    <a:ext uri="{9D8B030D-6E8A-4147-A177-3AD203B41FA5}">
                      <a16:colId xmlns:a16="http://schemas.microsoft.com/office/drawing/2014/main" val="20001"/>
                    </a:ext>
                  </a:extLst>
                </a:gridCol>
                <a:gridCol w="3024107">
                  <a:extLst>
                    <a:ext uri="{9D8B030D-6E8A-4147-A177-3AD203B41FA5}">
                      <a16:colId xmlns:a16="http://schemas.microsoft.com/office/drawing/2014/main" val="20002"/>
                    </a:ext>
                  </a:extLst>
                </a:gridCol>
                <a:gridCol w="1152041">
                  <a:extLst>
                    <a:ext uri="{9D8B030D-6E8A-4147-A177-3AD203B41FA5}">
                      <a16:colId xmlns:a16="http://schemas.microsoft.com/office/drawing/2014/main" val="20003"/>
                    </a:ext>
                  </a:extLst>
                </a:gridCol>
              </a:tblGrid>
              <a:tr h="416124">
                <a:tc>
                  <a:txBody>
                    <a:bodyPr/>
                    <a:lstStyle/>
                    <a:p>
                      <a:pPr algn="ctr"/>
                      <a:r>
                        <a:rPr lang="zh-CN" altLang="en-US" sz="2000" dirty="0">
                          <a:solidFill>
                            <a:schemeClr val="tx1"/>
                          </a:solidFill>
                        </a:rPr>
                        <a:t>项目</a:t>
                      </a:r>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余额</a:t>
                      </a:r>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项目</a:t>
                      </a:r>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余额</a:t>
                      </a:r>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16124">
                <a:tc>
                  <a:txBody>
                    <a:bodyPr/>
                    <a:lstStyle/>
                    <a:p>
                      <a:pPr algn="l"/>
                      <a:r>
                        <a:rPr lang="zh-CN" altLang="en-US" sz="2000" dirty="0"/>
                        <a:t>企业银行存款日记账余额</a:t>
                      </a:r>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CN" sz="2000" dirty="0"/>
                        <a:t>703,652</a:t>
                      </a:r>
                      <a:endParaRPr lang="zh-CN" altLang="en-US" sz="2000" dirty="0"/>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000" dirty="0"/>
                        <a:t>银行对账单余额</a:t>
                      </a:r>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CN" sz="2000" dirty="0"/>
                        <a:t>770,974</a:t>
                      </a:r>
                      <a:endParaRPr lang="zh-CN" altLang="en-US" sz="2000" dirty="0"/>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16124">
                <a:tc>
                  <a:txBody>
                    <a:bodyPr/>
                    <a:lstStyle/>
                    <a:p>
                      <a:pPr algn="l"/>
                      <a:r>
                        <a:rPr lang="zh-CN" altLang="en-US" sz="2000" dirty="0"/>
                        <a:t>加：银行已收，企业未收</a:t>
                      </a:r>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endParaRPr lang="zh-CN" altLang="en-US" sz="2000" dirty="0"/>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000" dirty="0"/>
                        <a:t>加：企业已收，银行未收</a:t>
                      </a:r>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endParaRPr lang="zh-CN" altLang="en-US" sz="2000" dirty="0"/>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16124">
                <a:tc>
                  <a:txBody>
                    <a:bodyPr/>
                    <a:lstStyle/>
                    <a:p>
                      <a:pPr algn="l"/>
                      <a:r>
                        <a:rPr lang="en-US" altLang="zh-CN" sz="2000" dirty="0"/>
                        <a:t>1.</a:t>
                      </a:r>
                      <a:r>
                        <a:rPr lang="zh-CN" altLang="en-US" sz="2000" dirty="0"/>
                        <a:t>利息收入</a:t>
                      </a:r>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CN" sz="2000" dirty="0"/>
                        <a:t>732</a:t>
                      </a:r>
                      <a:endParaRPr lang="zh-CN" altLang="en-US" sz="2000" dirty="0"/>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zh-CN" sz="2000" dirty="0"/>
                        <a:t>1.</a:t>
                      </a:r>
                      <a:r>
                        <a:rPr lang="zh-CN" altLang="en-US" sz="2000" dirty="0"/>
                        <a:t>收到销售货款</a:t>
                      </a:r>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CN" sz="2000" dirty="0"/>
                        <a:t>36,000</a:t>
                      </a:r>
                      <a:endParaRPr lang="zh-CN" altLang="en-US" sz="2000" dirty="0"/>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16124">
                <a:tc>
                  <a:txBody>
                    <a:bodyPr/>
                    <a:lstStyle/>
                    <a:p>
                      <a:pPr algn="l"/>
                      <a:r>
                        <a:rPr lang="en-US" altLang="zh-CN" sz="2000" dirty="0"/>
                        <a:t>2.</a:t>
                      </a:r>
                      <a:r>
                        <a:rPr lang="zh-CN" altLang="en-US" sz="2000" dirty="0"/>
                        <a:t>销售货款收入</a:t>
                      </a:r>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CN" sz="2000" dirty="0"/>
                        <a:t>28,000</a:t>
                      </a:r>
                      <a:endParaRPr lang="zh-CN" altLang="en-US" sz="2000" dirty="0"/>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zh-CN" altLang="en-US" sz="2000"/>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endParaRPr lang="zh-CN" altLang="en-US" sz="2000" dirty="0"/>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16124">
                <a:tc>
                  <a:txBody>
                    <a:bodyPr/>
                    <a:lstStyle/>
                    <a:p>
                      <a:pPr algn="l"/>
                      <a:r>
                        <a:rPr lang="zh-CN" altLang="en-US" sz="2000" dirty="0"/>
                        <a:t>减：银行已付，企业未付</a:t>
                      </a:r>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endParaRPr lang="zh-CN" altLang="en-US" sz="2000" dirty="0"/>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000" dirty="0"/>
                        <a:t>减：企业已付，银行未付</a:t>
                      </a:r>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endParaRPr lang="zh-CN" altLang="en-US" sz="2000" dirty="0"/>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16124">
                <a:tc>
                  <a:txBody>
                    <a:bodyPr/>
                    <a:lstStyle/>
                    <a:p>
                      <a:pPr algn="l"/>
                      <a:r>
                        <a:rPr lang="en-US" altLang="zh-CN" sz="2000" dirty="0"/>
                        <a:t>1.</a:t>
                      </a:r>
                      <a:r>
                        <a:rPr lang="zh-CN" altLang="en-US" sz="2000" dirty="0"/>
                        <a:t>支付电费</a:t>
                      </a:r>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CN" sz="2000" dirty="0"/>
                        <a:t>5,210</a:t>
                      </a:r>
                      <a:endParaRPr lang="zh-CN" altLang="en-US" sz="2000" dirty="0"/>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zh-CN" sz="2000" dirty="0"/>
                        <a:t>1.</a:t>
                      </a:r>
                      <a:r>
                        <a:rPr lang="zh-CN" altLang="en-US" sz="2000" dirty="0"/>
                        <a:t>支付购买材料款</a:t>
                      </a:r>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CN" sz="2000" dirty="0"/>
                        <a:t>79,800</a:t>
                      </a:r>
                      <a:endParaRPr lang="zh-CN" altLang="en-US" sz="2000" dirty="0"/>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16124">
                <a:tc>
                  <a:txBody>
                    <a:bodyPr/>
                    <a:lstStyle/>
                    <a:p>
                      <a:pPr algn="l"/>
                      <a:r>
                        <a:rPr lang="zh-CN" altLang="en-US" sz="2000" dirty="0"/>
                        <a:t>调节后的银行存款余额</a:t>
                      </a:r>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CN" sz="2000" dirty="0"/>
                        <a:t>727,174</a:t>
                      </a:r>
                      <a:endParaRPr lang="zh-CN" altLang="en-US" sz="2000" dirty="0"/>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000" dirty="0"/>
                        <a:t>调节后的银行存款余额</a:t>
                      </a:r>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CN" sz="2000" dirty="0"/>
                        <a:t>727,174</a:t>
                      </a:r>
                      <a:endParaRPr lang="zh-CN" altLang="en-US" sz="2000" dirty="0"/>
                    </a:p>
                  </a:txBody>
                  <a:tcPr marL="91433" marR="91433"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113713" name="Rectangle 2">
            <a:extLst>
              <a:ext uri="{FF2B5EF4-FFF2-40B4-BE49-F238E27FC236}">
                <a16:creationId xmlns:a16="http://schemas.microsoft.com/office/drawing/2014/main" id="{7E0B7500-3EDB-D873-D0CF-9A57EB8DB978}"/>
              </a:ext>
            </a:extLst>
          </p:cNvPr>
          <p:cNvSpPr txBox="1">
            <a:spLocks noChangeArrowheads="1"/>
          </p:cNvSpPr>
          <p:nvPr/>
        </p:nvSpPr>
        <p:spPr bwMode="auto">
          <a:xfrm>
            <a:off x="2711451" y="1052514"/>
            <a:ext cx="65897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zh-CN" altLang="en-US" sz="2800" b="1">
                <a:solidFill>
                  <a:schemeClr val="tx1"/>
                </a:solidFill>
                <a:latin typeface="微软雅黑" panose="020B0503020204020204" pitchFamily="34" charset="-122"/>
                <a:ea typeface="微软雅黑" panose="020B0503020204020204" pitchFamily="34" charset="-122"/>
              </a:rPr>
              <a:t>银行存款余额调节表</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68D734E2-CCE8-3E5A-4955-2350B700AB8B}"/>
              </a:ext>
            </a:extLst>
          </p:cNvPr>
          <p:cNvSpPr>
            <a:spLocks noGrp="1" noChangeArrowheads="1"/>
          </p:cNvSpPr>
          <p:nvPr>
            <p:ph type="title"/>
          </p:nvPr>
        </p:nvSpPr>
        <p:spPr>
          <a:xfrm>
            <a:off x="2609851" y="623888"/>
            <a:ext cx="6588125" cy="614362"/>
          </a:xfrm>
        </p:spPr>
        <p:txBody>
          <a:bodyPr/>
          <a:lstStyle/>
          <a:p>
            <a:pPr algn="just" eaLnBrk="1" hangingPunct="1"/>
            <a:r>
              <a:rPr lang="zh-CN" altLang="en-US" sz="3200">
                <a:latin typeface="微软雅黑" panose="020B0503020204020204" pitchFamily="34" charset="-122"/>
                <a:ea typeface="微软雅黑" panose="020B0503020204020204" pitchFamily="34" charset="-122"/>
              </a:rPr>
              <a:t>（三）应收款项的清查</a:t>
            </a:r>
          </a:p>
        </p:txBody>
      </p:sp>
      <p:sp>
        <p:nvSpPr>
          <p:cNvPr id="421891" name="Rectangle 3">
            <a:extLst>
              <a:ext uri="{FF2B5EF4-FFF2-40B4-BE49-F238E27FC236}">
                <a16:creationId xmlns:a16="http://schemas.microsoft.com/office/drawing/2014/main" id="{067C4260-1121-7C80-6F2C-38F46B5D6F72}"/>
              </a:ext>
            </a:extLst>
          </p:cNvPr>
          <p:cNvSpPr>
            <a:spLocks noGrp="1" noChangeArrowheads="1"/>
          </p:cNvSpPr>
          <p:nvPr>
            <p:ph idx="1"/>
          </p:nvPr>
        </p:nvSpPr>
        <p:spPr>
          <a:xfrm>
            <a:off x="2725738" y="1430339"/>
            <a:ext cx="7332662" cy="993775"/>
          </a:xfrm>
        </p:spPr>
        <p:txBody>
          <a:bodyPr rtlCol="0">
            <a:normAutofit/>
          </a:bodyPr>
          <a:lstStyle/>
          <a:p>
            <a:pPr algn="just">
              <a:buFont typeface="Wingdings 3" charset="2"/>
              <a:buChar char=""/>
              <a:defRPr/>
            </a:pPr>
            <a:r>
              <a:rPr lang="zh-CN" altLang="en-US" sz="2400" dirty="0">
                <a:latin typeface="微软雅黑" panose="020B0503020204020204" pitchFamily="34" charset="-122"/>
                <a:ea typeface="微软雅黑" panose="020B0503020204020204" pitchFamily="34" charset="-122"/>
              </a:rPr>
              <a:t>方法：对账法（函证）</a:t>
            </a:r>
          </a:p>
          <a:p>
            <a:pPr algn="just">
              <a:buFont typeface="Wingdings 3" charset="2"/>
              <a:buChar char=""/>
              <a:defRPr/>
            </a:pPr>
            <a:r>
              <a:rPr lang="zh-CN" altLang="en-US" sz="2400" dirty="0">
                <a:latin typeface="微软雅黑" panose="020B0503020204020204" pitchFamily="34" charset="-122"/>
                <a:ea typeface="微软雅黑" panose="020B0503020204020204" pitchFamily="34" charset="-122"/>
              </a:rPr>
              <a:t>程序：</a:t>
            </a:r>
            <a:endParaRPr lang="zh-CN" altLang="en-US" sz="3600" dirty="0">
              <a:latin typeface="+mn-ea"/>
            </a:endParaRPr>
          </a:p>
          <a:p>
            <a:pPr algn="just">
              <a:buNone/>
              <a:defRPr/>
            </a:pPr>
            <a:endParaRPr lang="en-US" altLang="zh-CN" sz="3600" dirty="0">
              <a:latin typeface="+mn-ea"/>
            </a:endParaRPr>
          </a:p>
        </p:txBody>
      </p:sp>
      <p:sp>
        <p:nvSpPr>
          <p:cNvPr id="115716" name="AutoShape 4">
            <a:extLst>
              <a:ext uri="{FF2B5EF4-FFF2-40B4-BE49-F238E27FC236}">
                <a16:creationId xmlns:a16="http://schemas.microsoft.com/office/drawing/2014/main" id="{01DEE826-6651-3361-D724-9F9C4C666912}"/>
              </a:ext>
            </a:extLst>
          </p:cNvPr>
          <p:cNvSpPr>
            <a:spLocks noChangeArrowheads="1"/>
          </p:cNvSpPr>
          <p:nvPr/>
        </p:nvSpPr>
        <p:spPr bwMode="auto">
          <a:xfrm>
            <a:off x="6184900" y="2627313"/>
            <a:ext cx="457200" cy="76200"/>
          </a:xfrm>
          <a:prstGeom prst="leftRightArrow">
            <a:avLst>
              <a:gd name="adj1" fmla="val 50000"/>
              <a:gd name="adj2" fmla="val 120000"/>
            </a:avLst>
          </a:prstGeom>
          <a:solidFill>
            <a:srgbClr val="FF0000"/>
          </a:solidFill>
          <a:ln w="9525">
            <a:solidFill>
              <a:schemeClr val="tx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zh-CN" altLang="en-US">
              <a:solidFill>
                <a:schemeClr val="tx1"/>
              </a:solidFill>
            </a:endParaRPr>
          </a:p>
        </p:txBody>
      </p:sp>
      <p:sp>
        <p:nvSpPr>
          <p:cNvPr id="115717" name="Text Box 5">
            <a:extLst>
              <a:ext uri="{FF2B5EF4-FFF2-40B4-BE49-F238E27FC236}">
                <a16:creationId xmlns:a16="http://schemas.microsoft.com/office/drawing/2014/main" id="{735683F9-268D-203E-E2A6-6DA3A09CA9D7}"/>
              </a:ext>
            </a:extLst>
          </p:cNvPr>
          <p:cNvSpPr txBox="1">
            <a:spLocks noChangeArrowheads="1"/>
          </p:cNvSpPr>
          <p:nvPr/>
        </p:nvSpPr>
        <p:spPr bwMode="auto">
          <a:xfrm>
            <a:off x="5545138" y="3595688"/>
            <a:ext cx="4419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往来款项清查报告单</a:t>
            </a:r>
          </a:p>
        </p:txBody>
      </p:sp>
      <p:sp>
        <p:nvSpPr>
          <p:cNvPr id="115718" name="AutoShape 6">
            <a:extLst>
              <a:ext uri="{FF2B5EF4-FFF2-40B4-BE49-F238E27FC236}">
                <a16:creationId xmlns:a16="http://schemas.microsoft.com/office/drawing/2014/main" id="{F2C21ABE-B4B1-334A-6E6C-DE0BD7A59350}"/>
              </a:ext>
            </a:extLst>
          </p:cNvPr>
          <p:cNvSpPr>
            <a:spLocks noChangeArrowheads="1"/>
          </p:cNvSpPr>
          <p:nvPr/>
        </p:nvSpPr>
        <p:spPr bwMode="auto">
          <a:xfrm>
            <a:off x="6389688" y="2908300"/>
            <a:ext cx="76200" cy="685800"/>
          </a:xfrm>
          <a:prstGeom prst="downArrow">
            <a:avLst>
              <a:gd name="adj1" fmla="val 50000"/>
              <a:gd name="adj2" fmla="val 225000"/>
            </a:avLst>
          </a:prstGeom>
          <a:solidFill>
            <a:srgbClr val="FF0000"/>
          </a:solidFill>
          <a:ln w="9525">
            <a:solidFill>
              <a:schemeClr val="tx1"/>
            </a:solidFill>
            <a:miter lim="800000"/>
            <a:headEnd/>
            <a:tailEnd/>
          </a:ln>
        </p:spPr>
        <p:txBody>
          <a:bodyPr vert="eaVert"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zh-CN" altLang="en-US">
              <a:solidFill>
                <a:schemeClr val="tx1"/>
              </a:solidFill>
            </a:endParaRPr>
          </a:p>
        </p:txBody>
      </p:sp>
      <p:sp>
        <p:nvSpPr>
          <p:cNvPr id="115719" name="AutoShape 7">
            <a:extLst>
              <a:ext uri="{FF2B5EF4-FFF2-40B4-BE49-F238E27FC236}">
                <a16:creationId xmlns:a16="http://schemas.microsoft.com/office/drawing/2014/main" id="{84C46416-FAFF-CEA5-7D86-197604524C52}"/>
              </a:ext>
            </a:extLst>
          </p:cNvPr>
          <p:cNvSpPr>
            <a:spLocks noChangeArrowheads="1"/>
          </p:cNvSpPr>
          <p:nvPr/>
        </p:nvSpPr>
        <p:spPr bwMode="auto">
          <a:xfrm>
            <a:off x="4935538" y="3824288"/>
            <a:ext cx="609600" cy="76200"/>
          </a:xfrm>
          <a:prstGeom prst="leftArrow">
            <a:avLst>
              <a:gd name="adj1" fmla="val 50000"/>
              <a:gd name="adj2" fmla="val 200000"/>
            </a:avLst>
          </a:prstGeom>
          <a:solidFill>
            <a:srgbClr val="FF0000"/>
          </a:solidFill>
          <a:ln w="9525">
            <a:solidFill>
              <a:schemeClr val="tx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zh-CN" altLang="en-US">
              <a:solidFill>
                <a:schemeClr val="tx1"/>
              </a:solidFill>
            </a:endParaRPr>
          </a:p>
        </p:txBody>
      </p:sp>
      <p:sp>
        <p:nvSpPr>
          <p:cNvPr id="115720" name="Text Box 8">
            <a:extLst>
              <a:ext uri="{FF2B5EF4-FFF2-40B4-BE49-F238E27FC236}">
                <a16:creationId xmlns:a16="http://schemas.microsoft.com/office/drawing/2014/main" id="{8D36A971-B337-0D4B-CEE0-7D1F1AD85098}"/>
              </a:ext>
            </a:extLst>
          </p:cNvPr>
          <p:cNvSpPr txBox="1">
            <a:spLocks noChangeArrowheads="1"/>
          </p:cNvSpPr>
          <p:nvPr/>
        </p:nvSpPr>
        <p:spPr bwMode="auto">
          <a:xfrm>
            <a:off x="5029200" y="3429001"/>
            <a:ext cx="609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有</a:t>
            </a:r>
          </a:p>
        </p:txBody>
      </p:sp>
      <p:sp>
        <p:nvSpPr>
          <p:cNvPr id="115721" name="Text Box 9">
            <a:extLst>
              <a:ext uri="{FF2B5EF4-FFF2-40B4-BE49-F238E27FC236}">
                <a16:creationId xmlns:a16="http://schemas.microsoft.com/office/drawing/2014/main" id="{3E414421-C64F-4BDE-5744-97E668B9BC33}"/>
              </a:ext>
            </a:extLst>
          </p:cNvPr>
          <p:cNvSpPr txBox="1">
            <a:spLocks noChangeArrowheads="1"/>
          </p:cNvSpPr>
          <p:nvPr/>
        </p:nvSpPr>
        <p:spPr bwMode="auto">
          <a:xfrm>
            <a:off x="3541713" y="3602038"/>
            <a:ext cx="23622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及时处理</a:t>
            </a:r>
          </a:p>
        </p:txBody>
      </p:sp>
      <p:sp>
        <p:nvSpPr>
          <p:cNvPr id="115722" name="AutoShape 10">
            <a:extLst>
              <a:ext uri="{FF2B5EF4-FFF2-40B4-BE49-F238E27FC236}">
                <a16:creationId xmlns:a16="http://schemas.microsoft.com/office/drawing/2014/main" id="{4048D08C-955A-888A-6E3E-CAADA136C213}"/>
              </a:ext>
            </a:extLst>
          </p:cNvPr>
          <p:cNvSpPr>
            <a:spLocks noChangeArrowheads="1"/>
          </p:cNvSpPr>
          <p:nvPr/>
        </p:nvSpPr>
        <p:spPr bwMode="auto">
          <a:xfrm>
            <a:off x="6375400" y="4037013"/>
            <a:ext cx="76200" cy="762000"/>
          </a:xfrm>
          <a:prstGeom prst="downArrow">
            <a:avLst>
              <a:gd name="adj1" fmla="val 50000"/>
              <a:gd name="adj2" fmla="val 250000"/>
            </a:avLst>
          </a:prstGeom>
          <a:solidFill>
            <a:srgbClr val="FF0000"/>
          </a:solidFill>
          <a:ln w="9525">
            <a:solidFill>
              <a:schemeClr val="tx1"/>
            </a:solidFill>
            <a:miter lim="800000"/>
            <a:headEnd/>
            <a:tailEnd/>
          </a:ln>
        </p:spPr>
        <p:txBody>
          <a:bodyPr vert="eaVert"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zh-CN" altLang="en-US">
              <a:solidFill>
                <a:schemeClr val="tx1"/>
              </a:solidFill>
            </a:endParaRPr>
          </a:p>
        </p:txBody>
      </p:sp>
      <p:sp>
        <p:nvSpPr>
          <p:cNvPr id="115723" name="Text Box 11">
            <a:extLst>
              <a:ext uri="{FF2B5EF4-FFF2-40B4-BE49-F238E27FC236}">
                <a16:creationId xmlns:a16="http://schemas.microsoft.com/office/drawing/2014/main" id="{E05FE2CC-0350-8A25-49C7-4CC8E8A3FE4E}"/>
              </a:ext>
            </a:extLst>
          </p:cNvPr>
          <p:cNvSpPr txBox="1">
            <a:spLocks noChangeArrowheads="1"/>
          </p:cNvSpPr>
          <p:nvPr/>
        </p:nvSpPr>
        <p:spPr bwMode="auto">
          <a:xfrm>
            <a:off x="6375400" y="4037013"/>
            <a:ext cx="1066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无</a:t>
            </a:r>
          </a:p>
        </p:txBody>
      </p:sp>
      <p:sp>
        <p:nvSpPr>
          <p:cNvPr id="115724" name="Line 12">
            <a:extLst>
              <a:ext uri="{FF2B5EF4-FFF2-40B4-BE49-F238E27FC236}">
                <a16:creationId xmlns:a16="http://schemas.microsoft.com/office/drawing/2014/main" id="{F7BD338B-CC8A-3386-2DCE-313E5DF9E05F}"/>
              </a:ext>
            </a:extLst>
          </p:cNvPr>
          <p:cNvSpPr>
            <a:spLocks noChangeShapeType="1"/>
          </p:cNvSpPr>
          <p:nvPr/>
        </p:nvSpPr>
        <p:spPr bwMode="auto">
          <a:xfrm>
            <a:off x="6210300" y="2997200"/>
            <a:ext cx="45720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25" name="Line 13">
            <a:extLst>
              <a:ext uri="{FF2B5EF4-FFF2-40B4-BE49-F238E27FC236}">
                <a16:creationId xmlns:a16="http://schemas.microsoft.com/office/drawing/2014/main" id="{B5308A0D-D6D4-A245-9F9F-351D5EF267F1}"/>
              </a:ext>
            </a:extLst>
          </p:cNvPr>
          <p:cNvSpPr>
            <a:spLocks noChangeShapeType="1"/>
          </p:cNvSpPr>
          <p:nvPr/>
        </p:nvSpPr>
        <p:spPr bwMode="auto">
          <a:xfrm>
            <a:off x="6146800" y="4113213"/>
            <a:ext cx="53340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26" name="Text Box 14">
            <a:extLst>
              <a:ext uri="{FF2B5EF4-FFF2-40B4-BE49-F238E27FC236}">
                <a16:creationId xmlns:a16="http://schemas.microsoft.com/office/drawing/2014/main" id="{9BFAE656-C0AC-5221-606C-AF786C7B2786}"/>
              </a:ext>
            </a:extLst>
          </p:cNvPr>
          <p:cNvSpPr txBox="1">
            <a:spLocks noChangeArrowheads="1"/>
          </p:cNvSpPr>
          <p:nvPr/>
        </p:nvSpPr>
        <p:spPr bwMode="auto">
          <a:xfrm>
            <a:off x="5867400" y="4876800"/>
            <a:ext cx="411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endParaRPr lang="zh-CN" altLang="zh-CN">
              <a:solidFill>
                <a:schemeClr val="tx1"/>
              </a:solidFill>
            </a:endParaRPr>
          </a:p>
        </p:txBody>
      </p:sp>
      <p:sp>
        <p:nvSpPr>
          <p:cNvPr id="115727" name="Text Box 15">
            <a:extLst>
              <a:ext uri="{FF2B5EF4-FFF2-40B4-BE49-F238E27FC236}">
                <a16:creationId xmlns:a16="http://schemas.microsoft.com/office/drawing/2014/main" id="{959AAB32-6A14-4498-4D20-5FBE8E8AB6FE}"/>
              </a:ext>
            </a:extLst>
          </p:cNvPr>
          <p:cNvSpPr txBox="1">
            <a:spLocks noChangeArrowheads="1"/>
          </p:cNvSpPr>
          <p:nvPr/>
        </p:nvSpPr>
        <p:spPr bwMode="auto">
          <a:xfrm>
            <a:off x="4935538" y="4852988"/>
            <a:ext cx="45720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往来款项余额调节表</a:t>
            </a:r>
          </a:p>
        </p:txBody>
      </p:sp>
      <p:sp>
        <p:nvSpPr>
          <p:cNvPr id="115728" name="AutoShape 16">
            <a:extLst>
              <a:ext uri="{FF2B5EF4-FFF2-40B4-BE49-F238E27FC236}">
                <a16:creationId xmlns:a16="http://schemas.microsoft.com/office/drawing/2014/main" id="{A2075080-DEDF-D190-E6AC-3C25204C7F14}"/>
              </a:ext>
            </a:extLst>
          </p:cNvPr>
          <p:cNvSpPr>
            <a:spLocks noChangeArrowheads="1"/>
          </p:cNvSpPr>
          <p:nvPr/>
        </p:nvSpPr>
        <p:spPr bwMode="auto">
          <a:xfrm>
            <a:off x="6375400" y="5334000"/>
            <a:ext cx="76200" cy="533400"/>
          </a:xfrm>
          <a:prstGeom prst="downArrow">
            <a:avLst>
              <a:gd name="adj1" fmla="val 50000"/>
              <a:gd name="adj2" fmla="val 175000"/>
            </a:avLst>
          </a:prstGeom>
          <a:solidFill>
            <a:srgbClr val="FF0000"/>
          </a:solidFill>
          <a:ln w="9525">
            <a:solidFill>
              <a:schemeClr val="tx1"/>
            </a:solidFill>
            <a:miter lim="800000"/>
            <a:headEnd/>
            <a:tailEnd/>
          </a:ln>
        </p:spPr>
        <p:txBody>
          <a:bodyPr vert="eaVert"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zh-CN" altLang="en-US">
              <a:solidFill>
                <a:schemeClr val="tx1"/>
              </a:solidFill>
            </a:endParaRPr>
          </a:p>
        </p:txBody>
      </p:sp>
      <p:sp>
        <p:nvSpPr>
          <p:cNvPr id="115729" name="Text Box 17">
            <a:extLst>
              <a:ext uri="{FF2B5EF4-FFF2-40B4-BE49-F238E27FC236}">
                <a16:creationId xmlns:a16="http://schemas.microsoft.com/office/drawing/2014/main" id="{81901B66-7BC8-F104-0A1B-4431B2630629}"/>
              </a:ext>
            </a:extLst>
          </p:cNvPr>
          <p:cNvSpPr txBox="1">
            <a:spLocks noChangeArrowheads="1"/>
          </p:cNvSpPr>
          <p:nvPr/>
        </p:nvSpPr>
        <p:spPr bwMode="auto">
          <a:xfrm>
            <a:off x="5735638" y="5902326"/>
            <a:ext cx="2590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未达账款</a:t>
            </a:r>
          </a:p>
        </p:txBody>
      </p:sp>
      <p:sp>
        <p:nvSpPr>
          <p:cNvPr id="115730" name="矩形 1">
            <a:extLst>
              <a:ext uri="{FF2B5EF4-FFF2-40B4-BE49-F238E27FC236}">
                <a16:creationId xmlns:a16="http://schemas.microsoft.com/office/drawing/2014/main" id="{6AD1EC00-828D-0152-3F29-2B0C357BFE95}"/>
              </a:ext>
            </a:extLst>
          </p:cNvPr>
          <p:cNvSpPr>
            <a:spLocks noChangeArrowheads="1"/>
          </p:cNvSpPr>
          <p:nvPr/>
        </p:nvSpPr>
        <p:spPr bwMode="auto">
          <a:xfrm>
            <a:off x="3760788" y="2433638"/>
            <a:ext cx="2614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往来款项明细账</a:t>
            </a:r>
          </a:p>
        </p:txBody>
      </p:sp>
      <p:sp>
        <p:nvSpPr>
          <p:cNvPr id="115731" name="矩形 2">
            <a:extLst>
              <a:ext uri="{FF2B5EF4-FFF2-40B4-BE49-F238E27FC236}">
                <a16:creationId xmlns:a16="http://schemas.microsoft.com/office/drawing/2014/main" id="{4A76A1EE-4464-A2CC-841C-43005AF063F1}"/>
              </a:ext>
            </a:extLst>
          </p:cNvPr>
          <p:cNvSpPr>
            <a:spLocks noChangeArrowheads="1"/>
          </p:cNvSpPr>
          <p:nvPr/>
        </p:nvSpPr>
        <p:spPr bwMode="auto">
          <a:xfrm>
            <a:off x="6880226" y="2419351"/>
            <a:ext cx="17240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spcBef>
                <a:spcPct val="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函证对账单</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3">
            <a:extLst>
              <a:ext uri="{FF2B5EF4-FFF2-40B4-BE49-F238E27FC236}">
                <a16:creationId xmlns:a16="http://schemas.microsoft.com/office/drawing/2014/main" id="{33D60210-EB3A-0132-B131-F0EA7CBD1F21}"/>
              </a:ext>
            </a:extLst>
          </p:cNvPr>
          <p:cNvSpPr>
            <a:spLocks noGrp="1" noChangeArrowheads="1"/>
          </p:cNvSpPr>
          <p:nvPr>
            <p:ph idx="1"/>
          </p:nvPr>
        </p:nvSpPr>
        <p:spPr>
          <a:xfrm>
            <a:off x="3959225" y="1125539"/>
            <a:ext cx="4681538" cy="1006475"/>
          </a:xfrm>
        </p:spPr>
        <p:txBody>
          <a:bodyPr/>
          <a:lstStyle/>
          <a:p>
            <a:pPr algn="just" eaLnBrk="1" hangingPunct="1">
              <a:lnSpc>
                <a:spcPct val="110000"/>
              </a:lnSpc>
              <a:buFont typeface="Monotype Sorts" pitchFamily="2" charset="2"/>
              <a:buNone/>
            </a:pPr>
            <a:r>
              <a:rPr lang="zh-CN" altLang="en-US">
                <a:latin typeface="微软雅黑" panose="020B0503020204020204" pitchFamily="34" charset="-122"/>
                <a:ea typeface="微软雅黑" panose="020B0503020204020204" pitchFamily="34" charset="-122"/>
              </a:rPr>
              <a:t>应收账款清查报告表</a:t>
            </a:r>
            <a:endParaRPr lang="en-US" altLang="zh-CN">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3F7AE06C-7F00-568D-746E-DAE25DDC06A3}"/>
              </a:ext>
            </a:extLst>
          </p:cNvPr>
          <p:cNvGraphicFramePr>
            <a:graphicFrameLocks noGrp="1"/>
          </p:cNvGraphicFramePr>
          <p:nvPr/>
        </p:nvGraphicFramePr>
        <p:xfrm>
          <a:off x="1679575" y="2446338"/>
          <a:ext cx="8928100" cy="2576512"/>
        </p:xfrm>
        <a:graphic>
          <a:graphicData uri="http://schemas.openxmlformats.org/drawingml/2006/table">
            <a:tbl>
              <a:tblPr firstRow="1" bandRow="1">
                <a:tableStyleId>{5C22544A-7EE6-4342-B048-85BDC9FD1C3A}</a:tableStyleId>
              </a:tblPr>
              <a:tblGrid>
                <a:gridCol w="936010">
                  <a:extLst>
                    <a:ext uri="{9D8B030D-6E8A-4147-A177-3AD203B41FA5}">
                      <a16:colId xmlns:a16="http://schemas.microsoft.com/office/drawing/2014/main" val="20000"/>
                    </a:ext>
                  </a:extLst>
                </a:gridCol>
                <a:gridCol w="1455446">
                  <a:extLst>
                    <a:ext uri="{9D8B030D-6E8A-4147-A177-3AD203B41FA5}">
                      <a16:colId xmlns:a16="http://schemas.microsoft.com/office/drawing/2014/main" val="20001"/>
                    </a:ext>
                  </a:extLst>
                </a:gridCol>
                <a:gridCol w="1208584">
                  <a:extLst>
                    <a:ext uri="{9D8B030D-6E8A-4147-A177-3AD203B41FA5}">
                      <a16:colId xmlns:a16="http://schemas.microsoft.com/office/drawing/2014/main" val="20002"/>
                    </a:ext>
                  </a:extLst>
                </a:gridCol>
                <a:gridCol w="1224014">
                  <a:extLst>
                    <a:ext uri="{9D8B030D-6E8A-4147-A177-3AD203B41FA5}">
                      <a16:colId xmlns:a16="http://schemas.microsoft.com/office/drawing/2014/main" val="20003"/>
                    </a:ext>
                  </a:extLst>
                </a:gridCol>
                <a:gridCol w="1224014">
                  <a:extLst>
                    <a:ext uri="{9D8B030D-6E8A-4147-A177-3AD203B41FA5}">
                      <a16:colId xmlns:a16="http://schemas.microsoft.com/office/drawing/2014/main" val="20004"/>
                    </a:ext>
                  </a:extLst>
                </a:gridCol>
                <a:gridCol w="1440016">
                  <a:extLst>
                    <a:ext uri="{9D8B030D-6E8A-4147-A177-3AD203B41FA5}">
                      <a16:colId xmlns:a16="http://schemas.microsoft.com/office/drawing/2014/main" val="20005"/>
                    </a:ext>
                  </a:extLst>
                </a:gridCol>
                <a:gridCol w="792009">
                  <a:extLst>
                    <a:ext uri="{9D8B030D-6E8A-4147-A177-3AD203B41FA5}">
                      <a16:colId xmlns:a16="http://schemas.microsoft.com/office/drawing/2014/main" val="20006"/>
                    </a:ext>
                  </a:extLst>
                </a:gridCol>
                <a:gridCol w="648007">
                  <a:extLst>
                    <a:ext uri="{9D8B030D-6E8A-4147-A177-3AD203B41FA5}">
                      <a16:colId xmlns:a16="http://schemas.microsoft.com/office/drawing/2014/main" val="20007"/>
                    </a:ext>
                  </a:extLst>
                </a:gridCol>
              </a:tblGrid>
              <a:tr h="550934">
                <a:tc gridSpan="2">
                  <a:txBody>
                    <a:bodyPr/>
                    <a:lstStyle/>
                    <a:p>
                      <a:pPr algn="ctr"/>
                      <a:r>
                        <a:rPr lang="zh-CN" altLang="en-US" sz="2400" dirty="0">
                          <a:solidFill>
                            <a:schemeClr val="tx1"/>
                          </a:solidFill>
                        </a:rPr>
                        <a:t>明细分类账户</a:t>
                      </a:r>
                    </a:p>
                  </a:txBody>
                  <a:tcPr marL="91431" marR="91431" marT="45722" marB="45722">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zh-CN" altLang="en-US" sz="2400" dirty="0">
                          <a:solidFill>
                            <a:schemeClr val="tx1"/>
                          </a:solidFill>
                        </a:rPr>
                        <a:t>清查结果</a:t>
                      </a:r>
                    </a:p>
                  </a:txBody>
                  <a:tcPr marL="91431" marR="91431" marT="45722" marB="4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zh-CN" altLang="en-US" sz="2400" dirty="0">
                          <a:solidFill>
                            <a:schemeClr val="tx1"/>
                          </a:solidFill>
                        </a:rPr>
                        <a:t>核对不符原因分析</a:t>
                      </a:r>
                    </a:p>
                  </a:txBody>
                  <a:tcPr marL="91431" marR="91431" marT="45722" marB="4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lang="zh-CN" altLang="en-US" sz="2400" dirty="0">
                          <a:solidFill>
                            <a:schemeClr val="tx1"/>
                          </a:solidFill>
                        </a:rPr>
                        <a:t>备注</a:t>
                      </a:r>
                    </a:p>
                  </a:txBody>
                  <a:tcPr marL="91431" marR="91431" marT="45722" marB="45722">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822993">
                <a:tc>
                  <a:txBody>
                    <a:bodyPr/>
                    <a:lstStyle/>
                    <a:p>
                      <a:pPr algn="ctr"/>
                      <a:r>
                        <a:rPr lang="zh-CN" altLang="en-US" sz="2400" dirty="0">
                          <a:solidFill>
                            <a:schemeClr val="tx1"/>
                          </a:solidFill>
                        </a:rPr>
                        <a:t>名称</a:t>
                      </a:r>
                    </a:p>
                  </a:txBody>
                  <a:tcPr marL="91431" marR="91431" marT="45722" marB="45722">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solidFill>
                            <a:schemeClr val="tx1"/>
                          </a:solidFill>
                        </a:rPr>
                        <a:t>账面余额</a:t>
                      </a:r>
                    </a:p>
                  </a:txBody>
                  <a:tcPr marL="91431" marR="91431" marT="45722" marB="4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solidFill>
                            <a:schemeClr val="tx1"/>
                          </a:solidFill>
                        </a:rPr>
                        <a:t>核对相符金额</a:t>
                      </a:r>
                    </a:p>
                  </a:txBody>
                  <a:tcPr marL="91431" marR="91431" marT="45722" marB="4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solidFill>
                            <a:schemeClr val="tx1"/>
                          </a:solidFill>
                        </a:rPr>
                        <a:t>核对不符金额</a:t>
                      </a:r>
                    </a:p>
                  </a:txBody>
                  <a:tcPr marL="91431" marR="91431" marT="45722" marB="4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solidFill>
                            <a:schemeClr val="tx1"/>
                          </a:solidFill>
                        </a:rPr>
                        <a:t>未达账项金额</a:t>
                      </a:r>
                    </a:p>
                  </a:txBody>
                  <a:tcPr marL="91431" marR="91431" marT="45722" marB="4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solidFill>
                            <a:schemeClr val="tx1"/>
                          </a:solidFill>
                        </a:rPr>
                        <a:t>有争议款项金额</a:t>
                      </a:r>
                    </a:p>
                  </a:txBody>
                  <a:tcPr marL="91431" marR="91431" marT="45722" marB="4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solidFill>
                            <a:schemeClr val="tx1"/>
                          </a:solidFill>
                        </a:rPr>
                        <a:t>其他</a:t>
                      </a:r>
                    </a:p>
                  </a:txBody>
                  <a:tcPr marL="91431" marR="91431" marT="45722" marB="4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202585">
                <a:tc>
                  <a:txBody>
                    <a:bodyPr/>
                    <a:lstStyle/>
                    <a:p>
                      <a:pPr algn="ctr"/>
                      <a:endParaRPr lang="zh-CN" altLang="en-US" sz="2400" dirty="0">
                        <a:solidFill>
                          <a:srgbClr val="FF0000"/>
                        </a:solidFill>
                        <a:latin typeface="微软雅黑" panose="020B0503020204020204" pitchFamily="34" charset="-122"/>
                        <a:ea typeface="微软雅黑" panose="020B0503020204020204" pitchFamily="34" charset="-122"/>
                      </a:endParaRPr>
                    </a:p>
                  </a:txBody>
                  <a:tcPr marL="91431" marR="91431" marT="45722" marB="45722">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FF0000"/>
                        </a:solidFill>
                        <a:latin typeface="微软雅黑" panose="020B0503020204020204" pitchFamily="34" charset="-122"/>
                        <a:ea typeface="微软雅黑" panose="020B0503020204020204" pitchFamily="34" charset="-122"/>
                      </a:endParaRPr>
                    </a:p>
                  </a:txBody>
                  <a:tcPr marL="91431" marR="91431" marT="45722" marB="4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FF0000"/>
                        </a:solidFill>
                        <a:latin typeface="微软雅黑" panose="020B0503020204020204" pitchFamily="34" charset="-122"/>
                        <a:ea typeface="微软雅黑" panose="020B0503020204020204" pitchFamily="34" charset="-122"/>
                      </a:endParaRPr>
                    </a:p>
                  </a:txBody>
                  <a:tcPr marL="91431" marR="91431" marT="45722" marB="4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FF0000"/>
                        </a:solidFill>
                        <a:latin typeface="微软雅黑" panose="020B0503020204020204" pitchFamily="34" charset="-122"/>
                        <a:ea typeface="微软雅黑" panose="020B0503020204020204" pitchFamily="34" charset="-122"/>
                      </a:endParaRPr>
                    </a:p>
                  </a:txBody>
                  <a:tcPr marL="91431" marR="91431" marT="45722" marB="4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FF0000"/>
                        </a:solidFill>
                        <a:latin typeface="微软雅黑" panose="020B0503020204020204" pitchFamily="34" charset="-122"/>
                        <a:ea typeface="微软雅黑" panose="020B0503020204020204" pitchFamily="34" charset="-122"/>
                      </a:endParaRPr>
                    </a:p>
                  </a:txBody>
                  <a:tcPr marL="91431" marR="91431" marT="45722" marB="4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FF0000"/>
                        </a:solidFill>
                        <a:latin typeface="微软雅黑" panose="020B0503020204020204" pitchFamily="34" charset="-122"/>
                        <a:ea typeface="微软雅黑" panose="020B0503020204020204" pitchFamily="34" charset="-122"/>
                      </a:endParaRPr>
                    </a:p>
                  </a:txBody>
                  <a:tcPr marL="91431" marR="91431" marT="45722" marB="4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FF0000"/>
                        </a:solidFill>
                        <a:latin typeface="微软雅黑" panose="020B0503020204020204" pitchFamily="34" charset="-122"/>
                        <a:ea typeface="微软雅黑" panose="020B0503020204020204" pitchFamily="34" charset="-122"/>
                      </a:endParaRPr>
                    </a:p>
                  </a:txBody>
                  <a:tcPr marL="91431" marR="91431" marT="45722" marB="4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FF0000"/>
                        </a:solidFill>
                        <a:latin typeface="微软雅黑" panose="020B0503020204020204" pitchFamily="34" charset="-122"/>
                        <a:ea typeface="微软雅黑" panose="020B0503020204020204" pitchFamily="34" charset="-122"/>
                      </a:endParaRPr>
                    </a:p>
                  </a:txBody>
                  <a:tcPr marL="91431" marR="91431" marT="45722" marB="45722">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16772" name="Rectangle 3">
            <a:extLst>
              <a:ext uri="{FF2B5EF4-FFF2-40B4-BE49-F238E27FC236}">
                <a16:creationId xmlns:a16="http://schemas.microsoft.com/office/drawing/2014/main" id="{39E14100-2186-E598-04B7-377C19050968}"/>
              </a:ext>
            </a:extLst>
          </p:cNvPr>
          <p:cNvSpPr txBox="1">
            <a:spLocks noChangeArrowheads="1"/>
          </p:cNvSpPr>
          <p:nvPr/>
        </p:nvSpPr>
        <p:spPr bwMode="auto">
          <a:xfrm>
            <a:off x="2054225" y="1916114"/>
            <a:ext cx="46799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lnSpc>
                <a:spcPct val="110000"/>
              </a:lnSpc>
              <a:buFont typeface="Monotype Sorts" pitchFamily="2" charset="2"/>
              <a:buNone/>
            </a:pPr>
            <a:r>
              <a:rPr lang="zh-CN" altLang="en-US" sz="2400">
                <a:solidFill>
                  <a:schemeClr val="tx1"/>
                </a:solidFill>
                <a:latin typeface="微软雅黑" panose="020B0503020204020204" pitchFamily="34" charset="-122"/>
                <a:ea typeface="微软雅黑" panose="020B0503020204020204" pitchFamily="34" charset="-122"/>
              </a:rPr>
              <a:t>单位名称：</a:t>
            </a:r>
            <a:endParaRPr lang="en-US" altLang="zh-CN" sz="2400">
              <a:solidFill>
                <a:schemeClr val="tx1"/>
              </a:solidFill>
              <a:latin typeface="微软雅黑" panose="020B0503020204020204" pitchFamily="34" charset="-122"/>
              <a:ea typeface="微软雅黑" panose="020B0503020204020204" pitchFamily="34" charset="-122"/>
            </a:endParaRPr>
          </a:p>
        </p:txBody>
      </p:sp>
      <p:sp>
        <p:nvSpPr>
          <p:cNvPr id="116773" name="Rectangle 3">
            <a:extLst>
              <a:ext uri="{FF2B5EF4-FFF2-40B4-BE49-F238E27FC236}">
                <a16:creationId xmlns:a16="http://schemas.microsoft.com/office/drawing/2014/main" id="{E5F7558A-FB7D-4315-2FFB-B5131119E9FD}"/>
              </a:ext>
            </a:extLst>
          </p:cNvPr>
          <p:cNvSpPr txBox="1">
            <a:spLocks noChangeArrowheads="1"/>
          </p:cNvSpPr>
          <p:nvPr/>
        </p:nvSpPr>
        <p:spPr bwMode="auto">
          <a:xfrm>
            <a:off x="4727575" y="1916114"/>
            <a:ext cx="46799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lnSpc>
                <a:spcPct val="110000"/>
              </a:lnSpc>
              <a:buFont typeface="Monotype Sorts" pitchFamily="2" charset="2"/>
              <a:buNone/>
            </a:pPr>
            <a:r>
              <a:rPr lang="en-US" altLang="zh-CN" sz="2400">
                <a:solidFill>
                  <a:schemeClr val="tx1"/>
                </a:solidFill>
                <a:latin typeface="微软雅黑" panose="020B0503020204020204" pitchFamily="34" charset="-122"/>
                <a:ea typeface="微软雅黑" panose="020B0503020204020204" pitchFamily="34" charset="-122"/>
              </a:rPr>
              <a:t>xx</a:t>
            </a:r>
            <a:r>
              <a:rPr lang="zh-CN" altLang="en-US" sz="2400">
                <a:solidFill>
                  <a:schemeClr val="tx1"/>
                </a:solidFill>
                <a:latin typeface="微软雅黑" panose="020B0503020204020204" pitchFamily="34" charset="-122"/>
                <a:ea typeface="微软雅黑" panose="020B0503020204020204" pitchFamily="34" charset="-122"/>
              </a:rPr>
              <a:t>年</a:t>
            </a:r>
            <a:r>
              <a:rPr lang="en-US" altLang="zh-CN" sz="2400">
                <a:solidFill>
                  <a:schemeClr val="tx1"/>
                </a:solidFill>
                <a:latin typeface="微软雅黑" panose="020B0503020204020204" pitchFamily="34" charset="-122"/>
                <a:ea typeface="微软雅黑" panose="020B0503020204020204" pitchFamily="34" charset="-122"/>
              </a:rPr>
              <a:t>x</a:t>
            </a:r>
            <a:r>
              <a:rPr lang="zh-CN" altLang="en-US" sz="2400">
                <a:solidFill>
                  <a:schemeClr val="tx1"/>
                </a:solidFill>
                <a:latin typeface="微软雅黑" panose="020B0503020204020204" pitchFamily="34" charset="-122"/>
                <a:ea typeface="微软雅黑" panose="020B0503020204020204" pitchFamily="34" charset="-122"/>
              </a:rPr>
              <a:t>月</a:t>
            </a:r>
            <a:r>
              <a:rPr lang="en-US" altLang="zh-CN" sz="2400">
                <a:solidFill>
                  <a:schemeClr val="tx1"/>
                </a:solidFill>
                <a:latin typeface="微软雅黑" panose="020B0503020204020204" pitchFamily="34" charset="-122"/>
                <a:ea typeface="微软雅黑" panose="020B0503020204020204" pitchFamily="34" charset="-122"/>
              </a:rPr>
              <a:t>x</a:t>
            </a:r>
            <a:r>
              <a:rPr lang="zh-CN" altLang="en-US" sz="2400">
                <a:solidFill>
                  <a:schemeClr val="tx1"/>
                </a:solidFill>
                <a:latin typeface="微软雅黑" panose="020B0503020204020204" pitchFamily="34" charset="-122"/>
                <a:ea typeface="微软雅黑" panose="020B0503020204020204" pitchFamily="34" charset="-122"/>
              </a:rPr>
              <a:t>日</a:t>
            </a:r>
            <a:endParaRPr lang="en-US" altLang="zh-CN" sz="2400">
              <a:solidFill>
                <a:schemeClr val="tx1"/>
              </a:solidFill>
              <a:latin typeface="微软雅黑" panose="020B0503020204020204" pitchFamily="34" charset="-122"/>
              <a:ea typeface="微软雅黑" panose="020B0503020204020204" pitchFamily="34" charset="-122"/>
            </a:endParaRPr>
          </a:p>
        </p:txBody>
      </p:sp>
      <p:sp>
        <p:nvSpPr>
          <p:cNvPr id="116774" name="Rectangle 3">
            <a:extLst>
              <a:ext uri="{FF2B5EF4-FFF2-40B4-BE49-F238E27FC236}">
                <a16:creationId xmlns:a16="http://schemas.microsoft.com/office/drawing/2014/main" id="{1D1D294E-D415-C28B-9490-DCBD9432DDDC}"/>
              </a:ext>
            </a:extLst>
          </p:cNvPr>
          <p:cNvSpPr txBox="1">
            <a:spLocks noChangeArrowheads="1"/>
          </p:cNvSpPr>
          <p:nvPr/>
        </p:nvSpPr>
        <p:spPr bwMode="auto">
          <a:xfrm>
            <a:off x="8183564" y="1936751"/>
            <a:ext cx="17287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lnSpc>
                <a:spcPct val="110000"/>
              </a:lnSpc>
              <a:buFont typeface="Monotype Sorts" pitchFamily="2" charset="2"/>
              <a:buNone/>
            </a:pPr>
            <a:r>
              <a:rPr lang="zh-CN" altLang="en-US" sz="2400">
                <a:solidFill>
                  <a:schemeClr val="tx1"/>
                </a:solidFill>
                <a:latin typeface="微软雅黑" panose="020B0503020204020204" pitchFamily="34" charset="-122"/>
                <a:ea typeface="微软雅黑" panose="020B0503020204020204" pitchFamily="34" charset="-122"/>
              </a:rPr>
              <a:t>金额单位：</a:t>
            </a:r>
            <a:endParaRPr lang="en-US" altLang="zh-CN" sz="24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0995" name="Rectangle 3">
            <a:extLst>
              <a:ext uri="{FF2B5EF4-FFF2-40B4-BE49-F238E27FC236}">
                <a16:creationId xmlns:a16="http://schemas.microsoft.com/office/drawing/2014/main" id="{5FF52A96-7CA7-DCD8-2E89-777356191CC3}"/>
              </a:ext>
            </a:extLst>
          </p:cNvPr>
          <p:cNvSpPr>
            <a:spLocks noGrp="1" noChangeArrowheads="1"/>
          </p:cNvSpPr>
          <p:nvPr>
            <p:ph idx="1"/>
          </p:nvPr>
        </p:nvSpPr>
        <p:spPr>
          <a:xfrm>
            <a:off x="1962151" y="692150"/>
            <a:ext cx="7662863" cy="4495800"/>
          </a:xfrm>
        </p:spPr>
        <p:txBody>
          <a:bodyPr rtlCol="0">
            <a:normAutofit/>
          </a:bodyPr>
          <a:lstStyle/>
          <a:p>
            <a:pPr algn="just">
              <a:lnSpc>
                <a:spcPct val="80000"/>
              </a:lnSpc>
              <a:buNone/>
              <a:defRPr/>
            </a:pPr>
            <a:r>
              <a:rPr lang="zh-CN" altLang="en-US" sz="3200" dirty="0">
                <a:latin typeface="微软雅黑" panose="020B0503020204020204" pitchFamily="34" charset="-122"/>
                <a:ea typeface="微软雅黑" panose="020B0503020204020204" pitchFamily="34" charset="-122"/>
              </a:rPr>
              <a:t>四、财产清查结果的处理</a:t>
            </a:r>
            <a:endParaRPr lang="en-US" altLang="zh-CN" sz="3200" dirty="0">
              <a:latin typeface="微软雅黑" panose="020B0503020204020204" pitchFamily="34" charset="-122"/>
              <a:ea typeface="微软雅黑" panose="020B0503020204020204" pitchFamily="34" charset="-122"/>
            </a:endParaRPr>
          </a:p>
          <a:p>
            <a:pPr algn="just">
              <a:lnSpc>
                <a:spcPct val="80000"/>
              </a:lnSpc>
              <a:buNone/>
              <a:defRPr/>
            </a:pPr>
            <a:endParaRPr lang="zh-CN" altLang="en-US" sz="3600" dirty="0">
              <a:latin typeface="+mn-ea"/>
            </a:endParaRPr>
          </a:p>
          <a:p>
            <a:pPr algn="just">
              <a:lnSpc>
                <a:spcPct val="80000"/>
              </a:lnSpc>
              <a:buNone/>
              <a:defRPr/>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财产物资清查结果的处理</a:t>
            </a:r>
          </a:p>
        </p:txBody>
      </p:sp>
      <p:sp>
        <p:nvSpPr>
          <p:cNvPr id="117763" name="Text Box 11">
            <a:extLst>
              <a:ext uri="{FF2B5EF4-FFF2-40B4-BE49-F238E27FC236}">
                <a16:creationId xmlns:a16="http://schemas.microsoft.com/office/drawing/2014/main" id="{E334D334-E4FD-3560-DC14-3E234867E22E}"/>
              </a:ext>
            </a:extLst>
          </p:cNvPr>
          <p:cNvSpPr txBox="1">
            <a:spLocks noChangeArrowheads="1"/>
          </p:cNvSpPr>
          <p:nvPr/>
        </p:nvSpPr>
        <p:spPr bwMode="auto">
          <a:xfrm>
            <a:off x="1962150" y="3870326"/>
            <a:ext cx="1447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清查步骤</a:t>
            </a:r>
          </a:p>
        </p:txBody>
      </p:sp>
      <p:sp>
        <p:nvSpPr>
          <p:cNvPr id="117764" name="Text Box 12">
            <a:extLst>
              <a:ext uri="{FF2B5EF4-FFF2-40B4-BE49-F238E27FC236}">
                <a16:creationId xmlns:a16="http://schemas.microsoft.com/office/drawing/2014/main" id="{5784CC22-376A-6370-694E-B2C50D723375}"/>
              </a:ext>
            </a:extLst>
          </p:cNvPr>
          <p:cNvSpPr txBox="1">
            <a:spLocks noChangeArrowheads="1"/>
          </p:cNvSpPr>
          <p:nvPr/>
        </p:nvSpPr>
        <p:spPr bwMode="auto">
          <a:xfrm>
            <a:off x="3714750" y="3148013"/>
            <a:ext cx="7543800" cy="802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批准前：计入“待处理财产损溢”</a:t>
            </a:r>
          </a:p>
          <a:p>
            <a:pPr eaLnBrk="1" hangingPunct="1">
              <a:lnSpc>
                <a:spcPct val="30000"/>
              </a:lnSpc>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                （账实相符）</a:t>
            </a:r>
          </a:p>
        </p:txBody>
      </p:sp>
      <p:sp>
        <p:nvSpPr>
          <p:cNvPr id="117765" name="Rectangle 13">
            <a:extLst>
              <a:ext uri="{FF2B5EF4-FFF2-40B4-BE49-F238E27FC236}">
                <a16:creationId xmlns:a16="http://schemas.microsoft.com/office/drawing/2014/main" id="{A6C20CE5-5680-B42F-427B-F850A1A3F90A}"/>
              </a:ext>
            </a:extLst>
          </p:cNvPr>
          <p:cNvSpPr>
            <a:spLocks noChangeArrowheads="1"/>
          </p:cNvSpPr>
          <p:nvPr/>
        </p:nvSpPr>
        <p:spPr bwMode="auto">
          <a:xfrm>
            <a:off x="3714750" y="4595813"/>
            <a:ext cx="73914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批准后：转销“待处理财产损溢”</a:t>
            </a:r>
          </a:p>
          <a:p>
            <a:pPr eaLnBrk="1" hangingPunct="1">
              <a:spcBef>
                <a:spcPct val="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                （处理盈亏）</a:t>
            </a:r>
          </a:p>
        </p:txBody>
      </p:sp>
      <p:sp>
        <p:nvSpPr>
          <p:cNvPr id="117766" name="AutoShape 14">
            <a:extLst>
              <a:ext uri="{FF2B5EF4-FFF2-40B4-BE49-F238E27FC236}">
                <a16:creationId xmlns:a16="http://schemas.microsoft.com/office/drawing/2014/main" id="{ACF5E95A-DDBC-F2C8-F279-288376B0B1F5}"/>
              </a:ext>
            </a:extLst>
          </p:cNvPr>
          <p:cNvSpPr>
            <a:spLocks/>
          </p:cNvSpPr>
          <p:nvPr/>
        </p:nvSpPr>
        <p:spPr bwMode="auto">
          <a:xfrm>
            <a:off x="3409950" y="3376613"/>
            <a:ext cx="381000" cy="1447800"/>
          </a:xfrm>
          <a:prstGeom prst="leftBrace">
            <a:avLst>
              <a:gd name="adj1" fmla="val 31667"/>
              <a:gd name="adj2" fmla="val 50000"/>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zh-CN" altLang="en-US" sz="2400">
              <a:solidFill>
                <a:schemeClr val="tx1"/>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9" name="Rectangle 7">
            <a:extLst>
              <a:ext uri="{FF2B5EF4-FFF2-40B4-BE49-F238E27FC236}">
                <a16:creationId xmlns:a16="http://schemas.microsoft.com/office/drawing/2014/main" id="{578863A6-0F5A-9A1A-208E-7AE3F97A7E7D}"/>
              </a:ext>
            </a:extLst>
          </p:cNvPr>
          <p:cNvSpPr>
            <a:spLocks noChangeArrowheads="1"/>
          </p:cNvSpPr>
          <p:nvPr/>
        </p:nvSpPr>
        <p:spPr bwMode="auto">
          <a:xfrm>
            <a:off x="4808539" y="1349375"/>
            <a:ext cx="3794125" cy="157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3200" b="1" dirty="0">
                <a:solidFill>
                  <a:srgbClr val="FF0000"/>
                </a:solidFill>
                <a:latin typeface="微软雅黑" panose="020B0503020204020204" pitchFamily="34" charset="-122"/>
                <a:ea typeface="微软雅黑" panose="020B0503020204020204" pitchFamily="34" charset="-122"/>
              </a:rPr>
              <a:t>待处理财产损溢</a:t>
            </a:r>
          </a:p>
          <a:p>
            <a:pPr>
              <a:lnSpc>
                <a:spcPct val="110000"/>
              </a:lnSpc>
              <a:defRPr/>
            </a:pPr>
            <a:endParaRPr lang="zh-CN" altLang="en-US" sz="2800" dirty="0">
              <a:ea typeface="宋体" panose="02010600030101010101" pitchFamily="2" charset="-122"/>
            </a:endParaRPr>
          </a:p>
          <a:p>
            <a:pPr>
              <a:lnSpc>
                <a:spcPct val="120000"/>
              </a:lnSpc>
              <a:defRPr/>
            </a:pPr>
            <a:endParaRPr lang="en-US" altLang="zh-CN" sz="2800" dirty="0">
              <a:solidFill>
                <a:srgbClr val="FF0000"/>
              </a:solidFill>
              <a:effectLst>
                <a:outerShdw blurRad="38100" dist="38100" dir="2700000" algn="tl">
                  <a:srgbClr val="000000"/>
                </a:outerShdw>
              </a:effectLst>
              <a:ea typeface="宋体" panose="02010600030101010101" pitchFamily="2" charset="-122"/>
            </a:endParaRPr>
          </a:p>
        </p:txBody>
      </p:sp>
      <p:sp>
        <p:nvSpPr>
          <p:cNvPr id="479240" name="Text Box 8">
            <a:extLst>
              <a:ext uri="{FF2B5EF4-FFF2-40B4-BE49-F238E27FC236}">
                <a16:creationId xmlns:a16="http://schemas.microsoft.com/office/drawing/2014/main" id="{6FDC6E64-65E6-28B5-3716-98EDBB9B6DC3}"/>
              </a:ext>
            </a:extLst>
          </p:cNvPr>
          <p:cNvSpPr txBox="1">
            <a:spLocks noChangeArrowheads="1"/>
          </p:cNvSpPr>
          <p:nvPr/>
        </p:nvSpPr>
        <p:spPr bwMode="auto">
          <a:xfrm>
            <a:off x="6477000" y="2438400"/>
            <a:ext cx="3048000"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b="1" dirty="0">
                <a:solidFill>
                  <a:srgbClr val="FF0000"/>
                </a:solidFill>
                <a:latin typeface="微软雅黑" panose="020B0503020204020204" pitchFamily="34" charset="-122"/>
                <a:ea typeface="微软雅黑" panose="020B0503020204020204" pitchFamily="34" charset="-122"/>
              </a:rPr>
              <a:t>①</a:t>
            </a:r>
            <a:r>
              <a:rPr lang="zh-CN" altLang="en-US" b="1" dirty="0">
                <a:solidFill>
                  <a:srgbClr val="FF0000"/>
                </a:solidFill>
                <a:latin typeface="微软雅黑" panose="020B0503020204020204" pitchFamily="34" charset="-122"/>
                <a:ea typeface="微软雅黑" panose="020B0503020204020204" pitchFamily="34" charset="-122"/>
              </a:rPr>
              <a:t>盘盈的存货</a:t>
            </a:r>
          </a:p>
          <a:p>
            <a:pPr>
              <a:lnSpc>
                <a:spcPct val="70000"/>
              </a:lnSpc>
              <a:spcBef>
                <a:spcPct val="50000"/>
              </a:spcBef>
              <a:defRPr/>
            </a:pPr>
            <a:r>
              <a:rPr lang="zh-CN" altLang="en-US" b="1" dirty="0">
                <a:solidFill>
                  <a:srgbClr val="FF0000"/>
                </a:solidFill>
                <a:latin typeface="微软雅黑" panose="020B0503020204020204" pitchFamily="34" charset="-122"/>
                <a:ea typeface="微软雅黑" panose="020B0503020204020204" pitchFamily="34" charset="-122"/>
              </a:rPr>
              <a:t>②处理的盘亏</a:t>
            </a:r>
          </a:p>
          <a:p>
            <a:pPr>
              <a:lnSpc>
                <a:spcPct val="30000"/>
              </a:lnSpc>
              <a:spcBef>
                <a:spcPct val="50000"/>
              </a:spcBef>
              <a:defRPr/>
            </a:pPr>
            <a:r>
              <a:rPr lang="zh-CN" altLang="en-US" b="1" dirty="0">
                <a:solidFill>
                  <a:srgbClr val="FF0000"/>
                </a:solidFill>
                <a:effectLst>
                  <a:outerShdw blurRad="38100" dist="38100" dir="2700000" algn="tl">
                    <a:srgbClr val="000000"/>
                  </a:outerShdw>
                </a:effectLst>
              </a:rPr>
              <a:t>    </a:t>
            </a:r>
          </a:p>
          <a:p>
            <a:pPr>
              <a:lnSpc>
                <a:spcPct val="30000"/>
              </a:lnSpc>
              <a:spcBef>
                <a:spcPct val="50000"/>
              </a:spcBef>
              <a:defRPr/>
            </a:pPr>
            <a:endParaRPr lang="en-US" altLang="zh-CN" b="1" dirty="0">
              <a:solidFill>
                <a:schemeClr val="accent2"/>
              </a:solidFill>
              <a:effectLst>
                <a:outerShdw blurRad="38100" dist="38100" dir="2700000" algn="tl">
                  <a:srgbClr val="000000"/>
                </a:outerShdw>
              </a:effectLst>
              <a:ea typeface="宋体" panose="02010600030101010101" pitchFamily="2" charset="-122"/>
            </a:endParaRPr>
          </a:p>
        </p:txBody>
      </p:sp>
      <p:sp>
        <p:nvSpPr>
          <p:cNvPr id="479241" name="Text Box 9">
            <a:extLst>
              <a:ext uri="{FF2B5EF4-FFF2-40B4-BE49-F238E27FC236}">
                <a16:creationId xmlns:a16="http://schemas.microsoft.com/office/drawing/2014/main" id="{71784534-A13A-5439-A82F-10FA58817565}"/>
              </a:ext>
            </a:extLst>
          </p:cNvPr>
          <p:cNvSpPr txBox="1">
            <a:spLocks noChangeArrowheads="1"/>
          </p:cNvSpPr>
          <p:nvPr/>
        </p:nvSpPr>
        <p:spPr bwMode="auto">
          <a:xfrm>
            <a:off x="2971800" y="2438400"/>
            <a:ext cx="3048000"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b="1" dirty="0">
                <a:solidFill>
                  <a:srgbClr val="FF0000"/>
                </a:solidFill>
                <a:latin typeface="微软雅黑" panose="020B0503020204020204" pitchFamily="34" charset="-122"/>
                <a:ea typeface="微软雅黑" panose="020B0503020204020204" pitchFamily="34" charset="-122"/>
              </a:rPr>
              <a:t>①</a:t>
            </a:r>
            <a:r>
              <a:rPr lang="zh-CN" altLang="en-US" b="1" dirty="0">
                <a:solidFill>
                  <a:srgbClr val="FF0000"/>
                </a:solidFill>
                <a:latin typeface="微软雅黑" panose="020B0503020204020204" pitchFamily="34" charset="-122"/>
                <a:ea typeface="微软雅黑" panose="020B0503020204020204" pitchFamily="34" charset="-122"/>
              </a:rPr>
              <a:t>盘亏的存货</a:t>
            </a:r>
          </a:p>
          <a:p>
            <a:pPr>
              <a:lnSpc>
                <a:spcPct val="70000"/>
              </a:lnSpc>
              <a:spcBef>
                <a:spcPct val="50000"/>
              </a:spcBef>
              <a:defRPr/>
            </a:pPr>
            <a:r>
              <a:rPr lang="zh-CN" altLang="en-US" b="1" dirty="0">
                <a:solidFill>
                  <a:srgbClr val="FF0000"/>
                </a:solidFill>
                <a:latin typeface="微软雅黑" panose="020B0503020204020204" pitchFamily="34" charset="-122"/>
                <a:ea typeface="微软雅黑" panose="020B0503020204020204" pitchFamily="34" charset="-122"/>
              </a:rPr>
              <a:t>②处理的盘盈</a:t>
            </a:r>
          </a:p>
          <a:p>
            <a:pPr>
              <a:lnSpc>
                <a:spcPct val="30000"/>
              </a:lnSpc>
              <a:spcBef>
                <a:spcPct val="50000"/>
              </a:spcBef>
              <a:defRPr/>
            </a:pPr>
            <a:r>
              <a:rPr lang="zh-CN" altLang="en-US" b="1" dirty="0">
                <a:solidFill>
                  <a:srgbClr val="FF0000"/>
                </a:solidFill>
                <a:effectLst>
                  <a:outerShdw blurRad="38100" dist="38100" dir="2700000" algn="tl">
                    <a:srgbClr val="000000"/>
                  </a:outerShdw>
                </a:effectLst>
              </a:rPr>
              <a:t>    </a:t>
            </a:r>
          </a:p>
          <a:p>
            <a:pPr>
              <a:lnSpc>
                <a:spcPct val="30000"/>
              </a:lnSpc>
              <a:spcBef>
                <a:spcPct val="50000"/>
              </a:spcBef>
              <a:defRPr/>
            </a:pPr>
            <a:endParaRPr lang="en-US" altLang="zh-CN" b="1" dirty="0">
              <a:solidFill>
                <a:schemeClr val="accent2"/>
              </a:solidFill>
              <a:effectLst>
                <a:outerShdw blurRad="38100" dist="38100" dir="2700000" algn="tl">
                  <a:srgbClr val="000000"/>
                </a:outerShdw>
              </a:effectLst>
              <a:ea typeface="宋体" panose="02010600030101010101" pitchFamily="2" charset="-122"/>
            </a:endParaRPr>
          </a:p>
        </p:txBody>
      </p:sp>
      <p:sp>
        <p:nvSpPr>
          <p:cNvPr id="118789" name="Line 10">
            <a:extLst>
              <a:ext uri="{FF2B5EF4-FFF2-40B4-BE49-F238E27FC236}">
                <a16:creationId xmlns:a16="http://schemas.microsoft.com/office/drawing/2014/main" id="{E00AC78B-BA05-600E-AAEB-E1CF3A5BD94B}"/>
              </a:ext>
            </a:extLst>
          </p:cNvPr>
          <p:cNvSpPr>
            <a:spLocks noChangeShapeType="1"/>
          </p:cNvSpPr>
          <p:nvPr/>
        </p:nvSpPr>
        <p:spPr bwMode="auto">
          <a:xfrm>
            <a:off x="3048000" y="2209800"/>
            <a:ext cx="61722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90" name="Line 11">
            <a:extLst>
              <a:ext uri="{FF2B5EF4-FFF2-40B4-BE49-F238E27FC236}">
                <a16:creationId xmlns:a16="http://schemas.microsoft.com/office/drawing/2014/main" id="{23582A5F-2F38-80C8-C402-E92E06964EB2}"/>
              </a:ext>
            </a:extLst>
          </p:cNvPr>
          <p:cNvSpPr>
            <a:spLocks noChangeShapeType="1"/>
          </p:cNvSpPr>
          <p:nvPr/>
        </p:nvSpPr>
        <p:spPr bwMode="auto">
          <a:xfrm>
            <a:off x="6248400" y="2209800"/>
            <a:ext cx="0" cy="20574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91" name="Line 12">
            <a:extLst>
              <a:ext uri="{FF2B5EF4-FFF2-40B4-BE49-F238E27FC236}">
                <a16:creationId xmlns:a16="http://schemas.microsoft.com/office/drawing/2014/main" id="{CE34DFA6-C1CA-8D9E-7799-F3857A085650}"/>
              </a:ext>
            </a:extLst>
          </p:cNvPr>
          <p:cNvSpPr>
            <a:spLocks noChangeShapeType="1"/>
          </p:cNvSpPr>
          <p:nvPr/>
        </p:nvSpPr>
        <p:spPr bwMode="auto">
          <a:xfrm>
            <a:off x="5791200" y="4267200"/>
            <a:ext cx="9144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92" name="Line 13">
            <a:extLst>
              <a:ext uri="{FF2B5EF4-FFF2-40B4-BE49-F238E27FC236}">
                <a16:creationId xmlns:a16="http://schemas.microsoft.com/office/drawing/2014/main" id="{46B4A557-5E52-88DB-5C87-4746E66A7501}"/>
              </a:ext>
            </a:extLst>
          </p:cNvPr>
          <p:cNvSpPr>
            <a:spLocks noChangeShapeType="1"/>
          </p:cNvSpPr>
          <p:nvPr/>
        </p:nvSpPr>
        <p:spPr bwMode="auto">
          <a:xfrm>
            <a:off x="5791200" y="4419600"/>
            <a:ext cx="9144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93" name="Text Box 14">
            <a:extLst>
              <a:ext uri="{FF2B5EF4-FFF2-40B4-BE49-F238E27FC236}">
                <a16:creationId xmlns:a16="http://schemas.microsoft.com/office/drawing/2014/main" id="{5D7B64AE-22DB-5EF1-FAD4-ABAFAE6820C6}"/>
              </a:ext>
            </a:extLst>
          </p:cNvPr>
          <p:cNvSpPr txBox="1">
            <a:spLocks noChangeArrowheads="1"/>
          </p:cNvSpPr>
          <p:nvPr/>
        </p:nvSpPr>
        <p:spPr bwMode="auto">
          <a:xfrm>
            <a:off x="2895600" y="4800600"/>
            <a:ext cx="64770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b="1">
                <a:solidFill>
                  <a:srgbClr val="FF0000"/>
                </a:solidFill>
                <a:latin typeface="微软雅黑" panose="020B0503020204020204" pitchFamily="34" charset="-122"/>
                <a:ea typeface="微软雅黑" panose="020B0503020204020204" pitchFamily="34" charset="-122"/>
              </a:rPr>
              <a:t>明细账：待处理固定资产损溢</a:t>
            </a:r>
          </a:p>
          <a:p>
            <a:pPr eaLnBrk="1" hangingPunct="1">
              <a:lnSpc>
                <a:spcPct val="50000"/>
              </a:lnSpc>
              <a:spcBef>
                <a:spcPct val="50000"/>
              </a:spcBef>
              <a:buClrTx/>
              <a:buFontTx/>
              <a:buNone/>
            </a:pPr>
            <a:r>
              <a:rPr lang="zh-CN" altLang="en-US" b="1">
                <a:solidFill>
                  <a:srgbClr val="FF0000"/>
                </a:solidFill>
                <a:latin typeface="微软雅黑" panose="020B0503020204020204" pitchFamily="34" charset="-122"/>
                <a:ea typeface="微软雅黑" panose="020B0503020204020204" pitchFamily="34" charset="-122"/>
              </a:rPr>
              <a:t>             待处理流动资产损溢</a:t>
            </a:r>
            <a:endParaRPr lang="zh-CN" altLang="en-US">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AC4FD0C6-C3DC-F48B-886A-DC16CC40F319}"/>
              </a:ext>
            </a:extLst>
          </p:cNvPr>
          <p:cNvSpPr>
            <a:spLocks noGrp="1" noChangeArrowheads="1"/>
          </p:cNvSpPr>
          <p:nvPr>
            <p:ph type="title"/>
          </p:nvPr>
        </p:nvSpPr>
        <p:spPr>
          <a:xfrm>
            <a:off x="2640013" y="503239"/>
            <a:ext cx="6589712" cy="1279525"/>
          </a:xfrm>
        </p:spPr>
        <p:txBody>
          <a:bodyPr/>
          <a:lstStyle/>
          <a:p>
            <a:pPr algn="just" eaLnBrk="1" hangingPunct="1"/>
            <a:r>
              <a:rPr lang="en-US" altLang="zh-CN">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账务处理：</a:t>
            </a:r>
          </a:p>
        </p:txBody>
      </p:sp>
      <p:sp>
        <p:nvSpPr>
          <p:cNvPr id="483331" name="Rectangle 3">
            <a:extLst>
              <a:ext uri="{FF2B5EF4-FFF2-40B4-BE49-F238E27FC236}">
                <a16:creationId xmlns:a16="http://schemas.microsoft.com/office/drawing/2014/main" id="{2F600110-6A9B-A342-BDC3-19F078C416F8}"/>
              </a:ext>
            </a:extLst>
          </p:cNvPr>
          <p:cNvSpPr>
            <a:spLocks noGrp="1" noChangeArrowheads="1"/>
          </p:cNvSpPr>
          <p:nvPr>
            <p:ph idx="1"/>
          </p:nvPr>
        </p:nvSpPr>
        <p:spPr>
          <a:xfrm>
            <a:off x="2819400" y="1143001"/>
            <a:ext cx="7391400" cy="4589463"/>
          </a:xfrm>
        </p:spPr>
        <p:txBody>
          <a:bodyPr rtlCol="0">
            <a:normAutofit fontScale="25000" lnSpcReduction="20000"/>
          </a:bodyPr>
          <a:lstStyle/>
          <a:p>
            <a:pPr algn="just">
              <a:buNone/>
              <a:defRPr/>
            </a:pPr>
            <a:endParaRPr lang="en-US" altLang="zh-CN" sz="3600" b="1" dirty="0">
              <a:latin typeface="+mn-ea"/>
            </a:endParaRPr>
          </a:p>
          <a:p>
            <a:pPr algn="just">
              <a:lnSpc>
                <a:spcPct val="130000"/>
              </a:lnSpc>
              <a:buNone/>
              <a:defRPr/>
            </a:pPr>
            <a:r>
              <a:rPr lang="zh-CN" altLang="en-US" sz="9600" dirty="0">
                <a:latin typeface="微软雅黑" panose="020B0503020204020204" pitchFamily="34" charset="-122"/>
                <a:ea typeface="微软雅黑" panose="020B0503020204020204" pitchFamily="34" charset="-122"/>
              </a:rPr>
              <a:t>盘亏或毁损</a:t>
            </a:r>
            <a:endParaRPr lang="en-US" altLang="zh-CN" sz="9600" dirty="0">
              <a:latin typeface="微软雅黑" panose="020B0503020204020204" pitchFamily="34" charset="-122"/>
              <a:ea typeface="微软雅黑" panose="020B0503020204020204" pitchFamily="34" charset="-122"/>
            </a:endParaRPr>
          </a:p>
          <a:p>
            <a:pPr algn="just">
              <a:lnSpc>
                <a:spcPct val="130000"/>
              </a:lnSpc>
              <a:buNone/>
              <a:defRPr/>
            </a:pPr>
            <a:endParaRPr lang="zh-CN" altLang="en-US" sz="9600" dirty="0">
              <a:latin typeface="微软雅黑" panose="020B0503020204020204" pitchFamily="34" charset="-122"/>
              <a:ea typeface="微软雅黑" panose="020B0503020204020204" pitchFamily="34" charset="-122"/>
            </a:endParaRPr>
          </a:p>
          <a:p>
            <a:pPr algn="just">
              <a:lnSpc>
                <a:spcPct val="110000"/>
              </a:lnSpc>
              <a:buNone/>
              <a:defRPr/>
            </a:pPr>
            <a:r>
              <a:rPr lang="zh-CN" altLang="en-US" sz="9600" dirty="0">
                <a:latin typeface="微软雅黑" panose="020B0503020204020204" pitchFamily="34" charset="-122"/>
                <a:ea typeface="微软雅黑" panose="020B0503020204020204" pitchFamily="34" charset="-122"/>
              </a:rPr>
              <a:t>批准前 借：待处理财产损溢</a:t>
            </a:r>
          </a:p>
          <a:p>
            <a:pPr algn="just">
              <a:lnSpc>
                <a:spcPct val="70000"/>
              </a:lnSpc>
              <a:buNone/>
              <a:defRPr/>
            </a:pPr>
            <a:r>
              <a:rPr lang="zh-CN" altLang="en-US" sz="9600" dirty="0">
                <a:latin typeface="微软雅黑" panose="020B0503020204020204" pitchFamily="34" charset="-122"/>
                <a:ea typeface="微软雅黑" panose="020B0503020204020204" pitchFamily="34" charset="-122"/>
              </a:rPr>
              <a:t>                  贷：库存商品等</a:t>
            </a:r>
          </a:p>
          <a:p>
            <a:pPr algn="just">
              <a:buNone/>
              <a:defRPr/>
            </a:pPr>
            <a:endParaRPr lang="en-US" altLang="zh-CN" sz="9600" dirty="0">
              <a:latin typeface="微软雅黑" panose="020B0503020204020204" pitchFamily="34" charset="-122"/>
              <a:ea typeface="微软雅黑" panose="020B0503020204020204" pitchFamily="34" charset="-122"/>
            </a:endParaRPr>
          </a:p>
          <a:p>
            <a:pPr algn="just">
              <a:buNone/>
              <a:defRPr/>
            </a:pPr>
            <a:r>
              <a:rPr lang="zh-CN" altLang="en-US" sz="9600" dirty="0">
                <a:latin typeface="微软雅黑" panose="020B0503020204020204" pitchFamily="34" charset="-122"/>
                <a:ea typeface="微软雅黑" panose="020B0503020204020204" pitchFamily="34" charset="-122"/>
              </a:rPr>
              <a:t>批准后 借：管理费用</a:t>
            </a:r>
          </a:p>
          <a:p>
            <a:pPr algn="just">
              <a:lnSpc>
                <a:spcPct val="70000"/>
              </a:lnSpc>
              <a:buNone/>
              <a:defRPr/>
            </a:pPr>
            <a:r>
              <a:rPr lang="zh-CN" altLang="en-US" sz="9600" dirty="0">
                <a:latin typeface="微软雅黑" panose="020B0503020204020204" pitchFamily="34" charset="-122"/>
                <a:ea typeface="微软雅黑" panose="020B0503020204020204" pitchFamily="34" charset="-122"/>
              </a:rPr>
              <a:t>               （营业外支出）</a:t>
            </a:r>
          </a:p>
          <a:p>
            <a:pPr algn="just">
              <a:lnSpc>
                <a:spcPct val="80000"/>
              </a:lnSpc>
              <a:buNone/>
              <a:defRPr/>
            </a:pPr>
            <a:r>
              <a:rPr lang="zh-CN" altLang="en-US" sz="9600" dirty="0">
                <a:latin typeface="微软雅黑" panose="020B0503020204020204" pitchFamily="34" charset="-122"/>
                <a:ea typeface="微软雅黑" panose="020B0503020204020204" pitchFamily="34" charset="-122"/>
              </a:rPr>
              <a:t>               （其他应收款）</a:t>
            </a:r>
          </a:p>
          <a:p>
            <a:pPr algn="just">
              <a:lnSpc>
                <a:spcPct val="70000"/>
              </a:lnSpc>
              <a:buNone/>
              <a:defRPr/>
            </a:pPr>
            <a:r>
              <a:rPr lang="zh-CN" altLang="en-US" sz="9600" dirty="0">
                <a:latin typeface="微软雅黑" panose="020B0503020204020204" pitchFamily="34" charset="-122"/>
                <a:ea typeface="微软雅黑" panose="020B0503020204020204" pitchFamily="34" charset="-122"/>
              </a:rPr>
              <a:t>                  贷：待处理财产损溢</a:t>
            </a:r>
            <a:endParaRPr lang="en-US" altLang="zh-CN" sz="9600" dirty="0">
              <a:latin typeface="微软雅黑" panose="020B0503020204020204" pitchFamily="34" charset="-122"/>
              <a:ea typeface="微软雅黑" panose="020B0503020204020204" pitchFamily="34" charset="-122"/>
            </a:endParaRPr>
          </a:p>
          <a:p>
            <a:pPr algn="just">
              <a:lnSpc>
                <a:spcPct val="70000"/>
              </a:lnSpc>
              <a:buNone/>
              <a:defRPr/>
            </a:pPr>
            <a:endParaRPr lang="zh-CN" altLang="en-US" sz="9600" dirty="0">
              <a:latin typeface="微软雅黑" panose="020B0503020204020204" pitchFamily="34" charset="-122"/>
              <a:ea typeface="微软雅黑" panose="020B0503020204020204" pitchFamily="34" charset="-122"/>
            </a:endParaRPr>
          </a:p>
          <a:p>
            <a:pPr algn="just">
              <a:lnSpc>
                <a:spcPct val="110000"/>
              </a:lnSpc>
              <a:buNone/>
              <a:defRPr/>
            </a:pPr>
            <a:r>
              <a:rPr lang="zh-CN" altLang="en-US" sz="9600" dirty="0">
                <a:latin typeface="微软雅黑" panose="020B0503020204020204" pitchFamily="34" charset="-122"/>
                <a:ea typeface="微软雅黑" panose="020B0503020204020204" pitchFamily="34" charset="-122"/>
              </a:rPr>
              <a:t>盘盈做相反的账务处理</a:t>
            </a:r>
          </a:p>
          <a:p>
            <a:pPr algn="just">
              <a:lnSpc>
                <a:spcPct val="70000"/>
              </a:lnSpc>
              <a:buNone/>
              <a:defRPr/>
            </a:pPr>
            <a:r>
              <a:rPr lang="zh-CN" altLang="en-US" sz="3600" b="1" dirty="0">
                <a:latin typeface="+mn-ea"/>
              </a:rPr>
              <a:t>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6402" name="Rectangle 2">
            <a:extLst>
              <a:ext uri="{FF2B5EF4-FFF2-40B4-BE49-F238E27FC236}">
                <a16:creationId xmlns:a16="http://schemas.microsoft.com/office/drawing/2014/main" id="{30658F03-2943-5E9D-E5E0-5E6C9B9573A8}"/>
              </a:ext>
            </a:extLst>
          </p:cNvPr>
          <p:cNvSpPr>
            <a:spLocks noGrp="1" noChangeArrowheads="1"/>
          </p:cNvSpPr>
          <p:nvPr>
            <p:ph idx="1"/>
          </p:nvPr>
        </p:nvSpPr>
        <p:spPr>
          <a:xfrm>
            <a:off x="2566988" y="981075"/>
            <a:ext cx="7086600" cy="4648200"/>
          </a:xfrm>
        </p:spPr>
        <p:txBody>
          <a:bodyPr rtlCol="0">
            <a:normAutofit/>
          </a:bodyPr>
          <a:lstStyle/>
          <a:p>
            <a:pPr algn="just">
              <a:lnSpc>
                <a:spcPct val="80000"/>
              </a:lnSpc>
              <a:buNone/>
              <a:defRPr/>
            </a:pPr>
            <a:r>
              <a:rPr lang="zh-CN" altLang="en-US" dirty="0">
                <a:latin typeface="微软雅黑" panose="020B0503020204020204" pitchFamily="34" charset="-122"/>
                <a:ea typeface="微软雅黑" panose="020B0503020204020204" pitchFamily="34" charset="-122"/>
              </a:rPr>
              <a:t>涉及会计科目：</a:t>
            </a:r>
            <a:endParaRPr lang="en-US" altLang="zh-CN" dirty="0">
              <a:latin typeface="微软雅黑" panose="020B0503020204020204" pitchFamily="34" charset="-122"/>
              <a:ea typeface="微软雅黑" panose="020B0503020204020204" pitchFamily="34" charset="-122"/>
            </a:endParaRPr>
          </a:p>
          <a:p>
            <a:pPr algn="just">
              <a:lnSpc>
                <a:spcPct val="150000"/>
              </a:lnSpc>
              <a:buFont typeface="Wingdings" panose="05000000000000000000" pitchFamily="2" charset="2"/>
              <a:buChar char="Ø"/>
              <a:defRPr/>
            </a:pPr>
            <a:r>
              <a:rPr lang="zh-CN" altLang="en-US" sz="2400" dirty="0">
                <a:latin typeface="微软雅黑" panose="020B0503020204020204" pitchFamily="34" charset="-122"/>
                <a:ea typeface="微软雅黑" panose="020B0503020204020204" pitchFamily="34" charset="-122"/>
              </a:rPr>
              <a:t>定额内损耗：管理费用</a:t>
            </a:r>
            <a:endParaRPr lang="en-US" altLang="zh-CN" sz="2400" dirty="0">
              <a:latin typeface="微软雅黑" panose="020B0503020204020204" pitchFamily="34" charset="-122"/>
              <a:ea typeface="微软雅黑" panose="020B0503020204020204" pitchFamily="34" charset="-122"/>
            </a:endParaRPr>
          </a:p>
          <a:p>
            <a:pPr algn="just">
              <a:lnSpc>
                <a:spcPct val="150000"/>
              </a:lnSpc>
              <a:buFont typeface="Wingdings" panose="05000000000000000000" pitchFamily="2" charset="2"/>
              <a:buChar char="Ø"/>
              <a:defRPr/>
            </a:pPr>
            <a:r>
              <a:rPr lang="zh-CN" altLang="en-US" sz="2400" dirty="0">
                <a:latin typeface="微软雅黑" panose="020B0503020204020204" pitchFamily="34" charset="-122"/>
                <a:ea typeface="微软雅黑" panose="020B0503020204020204" pitchFamily="34" charset="-122"/>
              </a:rPr>
              <a:t>保险公司或过失人赔款：其他应收款</a:t>
            </a:r>
            <a:endParaRPr lang="en-US" altLang="zh-CN" sz="2400" dirty="0">
              <a:latin typeface="微软雅黑" panose="020B0503020204020204" pitchFamily="34" charset="-122"/>
              <a:ea typeface="微软雅黑" panose="020B0503020204020204" pitchFamily="34" charset="-122"/>
            </a:endParaRPr>
          </a:p>
          <a:p>
            <a:pPr algn="just">
              <a:lnSpc>
                <a:spcPct val="150000"/>
              </a:lnSpc>
              <a:buFont typeface="Wingdings" panose="05000000000000000000" pitchFamily="2" charset="2"/>
              <a:buChar char="Ø"/>
              <a:defRPr/>
            </a:pPr>
            <a:r>
              <a:rPr lang="zh-CN" altLang="en-US" sz="2400" dirty="0">
                <a:latin typeface="微软雅黑" panose="020B0503020204020204" pitchFamily="34" charset="-122"/>
                <a:ea typeface="微软雅黑" panose="020B0503020204020204" pitchFamily="34" charset="-122"/>
              </a:rPr>
              <a:t>一般经营性损失：管理费用</a:t>
            </a:r>
            <a:endParaRPr lang="en-US" altLang="zh-CN" sz="2400" dirty="0">
              <a:latin typeface="微软雅黑" panose="020B0503020204020204" pitchFamily="34" charset="-122"/>
              <a:ea typeface="微软雅黑" panose="020B0503020204020204" pitchFamily="34" charset="-122"/>
            </a:endParaRPr>
          </a:p>
          <a:p>
            <a:pPr algn="just">
              <a:lnSpc>
                <a:spcPct val="150000"/>
              </a:lnSpc>
              <a:buFont typeface="Wingdings" panose="05000000000000000000" pitchFamily="2" charset="2"/>
              <a:buChar char="Ø"/>
              <a:defRPr/>
            </a:pPr>
            <a:r>
              <a:rPr lang="zh-CN" altLang="en-US" sz="2400" dirty="0">
                <a:latin typeface="微软雅黑" panose="020B0503020204020204" pitchFamily="34" charset="-122"/>
                <a:ea typeface="微软雅黑" panose="020B0503020204020204" pitchFamily="34" charset="-122"/>
              </a:rPr>
              <a:t>非常损失：营业外支出</a:t>
            </a:r>
            <a:endParaRPr lang="zh-CN" altLang="en-US" sz="2400" dirty="0">
              <a:latin typeface="+mn-ea"/>
            </a:endParaRPr>
          </a:p>
          <a:p>
            <a:pPr algn="just">
              <a:lnSpc>
                <a:spcPct val="140000"/>
              </a:lnSpc>
              <a:buFont typeface="Wingdings 3" charset="2"/>
              <a:buChar char=""/>
              <a:defRPr/>
            </a:pPr>
            <a:endParaRPr lang="en-US" altLang="zh-CN" sz="3600" dirty="0">
              <a:latin typeface="+mn-ea"/>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6402" name="Rectangle 2">
            <a:extLst>
              <a:ext uri="{FF2B5EF4-FFF2-40B4-BE49-F238E27FC236}">
                <a16:creationId xmlns:a16="http://schemas.microsoft.com/office/drawing/2014/main" id="{3AAE3CDF-1A03-67C9-65B0-E0EAE6435688}"/>
              </a:ext>
            </a:extLst>
          </p:cNvPr>
          <p:cNvSpPr>
            <a:spLocks noGrp="1" noChangeArrowheads="1"/>
          </p:cNvSpPr>
          <p:nvPr>
            <p:ph idx="1"/>
          </p:nvPr>
        </p:nvSpPr>
        <p:spPr>
          <a:xfrm>
            <a:off x="2566988" y="549276"/>
            <a:ext cx="7086600" cy="5832475"/>
          </a:xfrm>
        </p:spPr>
        <p:txBody>
          <a:bodyPr rtlCol="0">
            <a:normAutofit fontScale="92500" lnSpcReduction="10000"/>
          </a:bodyPr>
          <a:lstStyle/>
          <a:p>
            <a:pPr algn="just">
              <a:lnSpc>
                <a:spcPct val="80000"/>
              </a:lnSpc>
              <a:buNone/>
              <a:defRPr/>
            </a:pPr>
            <a:r>
              <a:rPr lang="zh-CN" altLang="en-US" dirty="0">
                <a:latin typeface="微软雅黑" panose="020B0503020204020204" pitchFamily="34" charset="-122"/>
                <a:ea typeface="微软雅黑" panose="020B0503020204020204" pitchFamily="34" charset="-122"/>
              </a:rPr>
              <a:t>固定资产盘盈账务处理：</a:t>
            </a:r>
            <a:endParaRPr lang="en-US" altLang="zh-CN" dirty="0">
              <a:latin typeface="微软雅黑" panose="020B0503020204020204" pitchFamily="34" charset="-122"/>
              <a:ea typeface="微软雅黑" panose="020B0503020204020204" pitchFamily="34" charset="-122"/>
            </a:endParaRPr>
          </a:p>
          <a:p>
            <a:pPr algn="just">
              <a:lnSpc>
                <a:spcPct val="110000"/>
              </a:lnSpc>
              <a:buNone/>
              <a:defRPr/>
            </a:pPr>
            <a:r>
              <a:rPr lang="zh-CN" altLang="en-US" sz="2400" dirty="0">
                <a:latin typeface="微软雅黑" panose="020B0503020204020204" pitchFamily="34" charset="-122"/>
                <a:ea typeface="微软雅黑" panose="020B0503020204020204" pitchFamily="34" charset="-122"/>
              </a:rPr>
              <a:t>批准前 借：固定资产</a:t>
            </a:r>
          </a:p>
          <a:p>
            <a:pPr algn="just">
              <a:lnSpc>
                <a:spcPct val="70000"/>
              </a:lnSpc>
              <a:buNone/>
              <a:defRPr/>
            </a:pPr>
            <a:r>
              <a:rPr lang="zh-CN" altLang="en-US" sz="2400" dirty="0">
                <a:latin typeface="微软雅黑" panose="020B0503020204020204" pitchFamily="34" charset="-122"/>
                <a:ea typeface="微软雅黑" panose="020B0503020204020204" pitchFamily="34" charset="-122"/>
              </a:rPr>
              <a:t>                  贷：以前年度损益调整</a:t>
            </a:r>
          </a:p>
          <a:p>
            <a:pPr algn="just">
              <a:buNone/>
              <a:defRPr/>
            </a:pPr>
            <a:endParaRPr lang="en-US" altLang="zh-CN" sz="2400" dirty="0">
              <a:latin typeface="微软雅黑" panose="020B0503020204020204" pitchFamily="34" charset="-122"/>
              <a:ea typeface="微软雅黑" panose="020B0503020204020204" pitchFamily="34" charset="-122"/>
            </a:endParaRPr>
          </a:p>
          <a:p>
            <a:pPr algn="just">
              <a:buNone/>
              <a:defRPr/>
            </a:pPr>
            <a:r>
              <a:rPr lang="zh-CN" altLang="en-US" sz="2400" dirty="0">
                <a:latin typeface="微软雅黑" panose="020B0503020204020204" pitchFamily="34" charset="-122"/>
                <a:ea typeface="微软雅黑" panose="020B0503020204020204" pitchFamily="34" charset="-122"/>
              </a:rPr>
              <a:t>批准后 借：以前年度损益调整</a:t>
            </a:r>
            <a:endParaRPr lang="en-US" altLang="zh-CN" sz="2400" dirty="0">
              <a:latin typeface="微软雅黑" panose="020B0503020204020204" pitchFamily="34" charset="-122"/>
              <a:ea typeface="微软雅黑" panose="020B0503020204020204" pitchFamily="34" charset="-122"/>
            </a:endParaRPr>
          </a:p>
          <a:p>
            <a:pPr algn="just">
              <a:buNone/>
              <a:defRP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贷：盈余公积、未分配利润</a:t>
            </a:r>
            <a:endParaRPr lang="en-US" altLang="zh-CN" sz="2400" dirty="0">
              <a:latin typeface="微软雅黑" panose="020B0503020204020204" pitchFamily="34" charset="-122"/>
              <a:ea typeface="微软雅黑" panose="020B0503020204020204" pitchFamily="34" charset="-122"/>
            </a:endParaRPr>
          </a:p>
          <a:p>
            <a:pPr algn="just">
              <a:buNone/>
              <a:defRPr/>
            </a:pPr>
            <a:endParaRPr lang="en-US" altLang="zh-CN" sz="2400" dirty="0">
              <a:latin typeface="微软雅黑" panose="020B0503020204020204" pitchFamily="34" charset="-122"/>
              <a:ea typeface="微软雅黑" panose="020B0503020204020204" pitchFamily="34" charset="-122"/>
            </a:endParaRPr>
          </a:p>
          <a:p>
            <a:pPr algn="just">
              <a:lnSpc>
                <a:spcPct val="80000"/>
              </a:lnSpc>
              <a:buNone/>
              <a:defRPr/>
            </a:pPr>
            <a:r>
              <a:rPr lang="zh-CN" altLang="en-US" dirty="0">
                <a:latin typeface="微软雅黑" panose="020B0503020204020204" pitchFamily="34" charset="-122"/>
                <a:ea typeface="微软雅黑" panose="020B0503020204020204" pitchFamily="34" charset="-122"/>
              </a:rPr>
              <a:t>固定资产盘亏账务处理：</a:t>
            </a:r>
            <a:endParaRPr lang="en-US" altLang="zh-CN" dirty="0">
              <a:latin typeface="微软雅黑" panose="020B0503020204020204" pitchFamily="34" charset="-122"/>
              <a:ea typeface="微软雅黑" panose="020B0503020204020204" pitchFamily="34" charset="-122"/>
            </a:endParaRPr>
          </a:p>
          <a:p>
            <a:pPr algn="just">
              <a:lnSpc>
                <a:spcPct val="110000"/>
              </a:lnSpc>
              <a:buNone/>
              <a:defRPr/>
            </a:pPr>
            <a:r>
              <a:rPr lang="zh-CN" altLang="en-US" sz="2400" dirty="0">
                <a:latin typeface="微软雅黑" panose="020B0503020204020204" pitchFamily="34" charset="-122"/>
                <a:ea typeface="微软雅黑" panose="020B0503020204020204" pitchFamily="34" charset="-122"/>
              </a:rPr>
              <a:t>批准前 借：待处理财产损溢</a:t>
            </a:r>
            <a:endParaRPr lang="en-US" altLang="zh-CN" sz="2400" dirty="0">
              <a:latin typeface="微软雅黑" panose="020B0503020204020204" pitchFamily="34" charset="-122"/>
              <a:ea typeface="微软雅黑" panose="020B0503020204020204" pitchFamily="34" charset="-122"/>
            </a:endParaRPr>
          </a:p>
          <a:p>
            <a:pPr algn="just">
              <a:lnSpc>
                <a:spcPct val="110000"/>
              </a:lnSpc>
              <a:buNone/>
              <a:defRP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累计折旧</a:t>
            </a:r>
          </a:p>
          <a:p>
            <a:pPr algn="just">
              <a:lnSpc>
                <a:spcPct val="70000"/>
              </a:lnSpc>
              <a:buNone/>
              <a:defRPr/>
            </a:pPr>
            <a:r>
              <a:rPr lang="zh-CN" altLang="en-US" sz="2400" dirty="0">
                <a:latin typeface="微软雅黑" panose="020B0503020204020204" pitchFamily="34" charset="-122"/>
                <a:ea typeface="微软雅黑" panose="020B0503020204020204" pitchFamily="34" charset="-122"/>
              </a:rPr>
              <a:t>                  贷：固定资产</a:t>
            </a:r>
          </a:p>
          <a:p>
            <a:pPr algn="just">
              <a:buNone/>
              <a:defRPr/>
            </a:pPr>
            <a:endParaRPr lang="en-US" altLang="zh-CN" sz="2400" dirty="0">
              <a:latin typeface="微软雅黑" panose="020B0503020204020204" pitchFamily="34" charset="-122"/>
              <a:ea typeface="微软雅黑" panose="020B0503020204020204" pitchFamily="34" charset="-122"/>
            </a:endParaRPr>
          </a:p>
          <a:p>
            <a:pPr algn="just">
              <a:buNone/>
              <a:defRPr/>
            </a:pPr>
            <a:r>
              <a:rPr lang="zh-CN" altLang="en-US" sz="2400" dirty="0">
                <a:latin typeface="微软雅黑" panose="020B0503020204020204" pitchFamily="34" charset="-122"/>
                <a:ea typeface="微软雅黑" panose="020B0503020204020204" pitchFamily="34" charset="-122"/>
              </a:rPr>
              <a:t>批准后 借：营业外支出</a:t>
            </a:r>
            <a:endParaRPr lang="en-US" altLang="zh-CN" sz="2400" dirty="0">
              <a:latin typeface="微软雅黑" panose="020B0503020204020204" pitchFamily="34" charset="-122"/>
              <a:ea typeface="微软雅黑" panose="020B0503020204020204" pitchFamily="34" charset="-122"/>
            </a:endParaRPr>
          </a:p>
          <a:p>
            <a:pPr algn="just">
              <a:buNone/>
              <a:defRP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贷：待处理财产损溢</a:t>
            </a:r>
          </a:p>
          <a:p>
            <a:pPr marL="0" indent="0" algn="just">
              <a:lnSpc>
                <a:spcPct val="140000"/>
              </a:lnSpc>
              <a:buNone/>
              <a:defRPr/>
            </a:pPr>
            <a:endParaRPr lang="en-US" altLang="zh-CN" sz="3600" dirty="0">
              <a:latin typeface="+mn-ea"/>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1F0E3F24-F7B8-E217-10FF-C79A5DD2DA40}"/>
              </a:ext>
            </a:extLst>
          </p:cNvPr>
          <p:cNvSpPr>
            <a:spLocks noGrp="1" noChangeArrowheads="1"/>
          </p:cNvSpPr>
          <p:nvPr>
            <p:ph idx="1"/>
          </p:nvPr>
        </p:nvSpPr>
        <p:spPr>
          <a:xfrm>
            <a:off x="2157413" y="1176338"/>
            <a:ext cx="7086600" cy="4648200"/>
          </a:xfrm>
        </p:spPr>
        <p:txBody>
          <a:bodyPr/>
          <a:lstStyle/>
          <a:p>
            <a:pPr algn="just" eaLnBrk="1" hangingPunct="1">
              <a:lnSpc>
                <a:spcPct val="80000"/>
              </a:lnSpc>
              <a:buFont typeface="Monotype Sorts" pitchFamily="2" charset="2"/>
              <a:buNone/>
            </a:pP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货币资金清查结果的处理</a:t>
            </a:r>
          </a:p>
          <a:p>
            <a:pPr algn="just" eaLnBrk="1" hangingPunct="1">
              <a:lnSpc>
                <a:spcPct val="80000"/>
              </a:lnSpc>
              <a:buFont typeface="Monotype Sorts" pitchFamily="2" charset="2"/>
              <a:buNone/>
            </a:pPr>
            <a:endParaRPr lang="zh-CN" altLang="en-US">
              <a:latin typeface="微软雅黑" panose="020B0503020204020204" pitchFamily="34" charset="-122"/>
              <a:ea typeface="微软雅黑" panose="020B0503020204020204" pitchFamily="34" charset="-122"/>
            </a:endParaRPr>
          </a:p>
          <a:p>
            <a:pPr algn="just" eaLnBrk="1" hangingPunct="1">
              <a:lnSpc>
                <a:spcPct val="130000"/>
              </a:lnSpc>
              <a:buFont typeface="Monotype Sorts" pitchFamily="2" charset="2"/>
              <a:buNone/>
            </a:pPr>
            <a:r>
              <a:rPr lang="zh-CN" altLang="en-US" sz="2400">
                <a:latin typeface="微软雅黑" panose="020B0503020204020204" pitchFamily="34" charset="-122"/>
                <a:ea typeface="微软雅黑" panose="020B0503020204020204" pitchFamily="34" charset="-122"/>
              </a:rPr>
              <a:t>现金清查结果的处理</a:t>
            </a:r>
          </a:p>
        </p:txBody>
      </p:sp>
      <p:sp>
        <p:nvSpPr>
          <p:cNvPr id="122883" name="Text Box 3">
            <a:extLst>
              <a:ext uri="{FF2B5EF4-FFF2-40B4-BE49-F238E27FC236}">
                <a16:creationId xmlns:a16="http://schemas.microsoft.com/office/drawing/2014/main" id="{826DAEC0-42A6-5C57-D9BD-85A81683F0B1}"/>
              </a:ext>
            </a:extLst>
          </p:cNvPr>
          <p:cNvSpPr txBox="1">
            <a:spLocks noChangeArrowheads="1"/>
          </p:cNvSpPr>
          <p:nvPr/>
        </p:nvSpPr>
        <p:spPr bwMode="auto">
          <a:xfrm>
            <a:off x="2135188" y="3851276"/>
            <a:ext cx="1447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清查步骤</a:t>
            </a:r>
          </a:p>
        </p:txBody>
      </p:sp>
      <p:sp>
        <p:nvSpPr>
          <p:cNvPr id="122884" name="Text Box 4">
            <a:extLst>
              <a:ext uri="{FF2B5EF4-FFF2-40B4-BE49-F238E27FC236}">
                <a16:creationId xmlns:a16="http://schemas.microsoft.com/office/drawing/2014/main" id="{C223B8BF-92E8-DDB3-A4C8-926CF63E9C22}"/>
              </a:ext>
            </a:extLst>
          </p:cNvPr>
          <p:cNvSpPr txBox="1">
            <a:spLocks noChangeArrowheads="1"/>
          </p:cNvSpPr>
          <p:nvPr/>
        </p:nvSpPr>
        <p:spPr bwMode="auto">
          <a:xfrm>
            <a:off x="3948113" y="3098801"/>
            <a:ext cx="75438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批准前：计入“待处理财产损溢”</a:t>
            </a:r>
          </a:p>
          <a:p>
            <a:pPr eaLnBrk="1" hangingPunct="1">
              <a:lnSpc>
                <a:spcPct val="30000"/>
              </a:lnSpc>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                （账实相符）</a:t>
            </a:r>
          </a:p>
        </p:txBody>
      </p:sp>
      <p:sp>
        <p:nvSpPr>
          <p:cNvPr id="122885" name="Rectangle 5">
            <a:extLst>
              <a:ext uri="{FF2B5EF4-FFF2-40B4-BE49-F238E27FC236}">
                <a16:creationId xmlns:a16="http://schemas.microsoft.com/office/drawing/2014/main" id="{6D624070-35E5-256F-5431-BF3DA2192345}"/>
              </a:ext>
            </a:extLst>
          </p:cNvPr>
          <p:cNvSpPr>
            <a:spLocks noChangeArrowheads="1"/>
          </p:cNvSpPr>
          <p:nvPr/>
        </p:nvSpPr>
        <p:spPr bwMode="auto">
          <a:xfrm>
            <a:off x="3941763" y="4541838"/>
            <a:ext cx="73914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批准后：转销“待处理财产损溢”</a:t>
            </a:r>
          </a:p>
          <a:p>
            <a:pPr eaLnBrk="1" hangingPunct="1">
              <a:spcBef>
                <a:spcPct val="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                （处理盈亏）</a:t>
            </a:r>
          </a:p>
        </p:txBody>
      </p:sp>
      <p:sp>
        <p:nvSpPr>
          <p:cNvPr id="122886" name="AutoShape 6">
            <a:extLst>
              <a:ext uri="{FF2B5EF4-FFF2-40B4-BE49-F238E27FC236}">
                <a16:creationId xmlns:a16="http://schemas.microsoft.com/office/drawing/2014/main" id="{2628BE09-EBCF-AD8F-7900-53E2EF8D971C}"/>
              </a:ext>
            </a:extLst>
          </p:cNvPr>
          <p:cNvSpPr>
            <a:spLocks/>
          </p:cNvSpPr>
          <p:nvPr/>
        </p:nvSpPr>
        <p:spPr bwMode="auto">
          <a:xfrm>
            <a:off x="3578225" y="3308351"/>
            <a:ext cx="369888" cy="1552575"/>
          </a:xfrm>
          <a:prstGeom prst="leftBrace">
            <a:avLst>
              <a:gd name="adj1" fmla="val 31656"/>
              <a:gd name="adj2" fmla="val 50000"/>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zh-CN" altLang="en-US" sz="2400">
              <a:solidFill>
                <a:schemeClr val="tx1"/>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9792DE13-AC40-BD6A-E11D-2B239C83AE60}"/>
              </a:ext>
            </a:extLst>
          </p:cNvPr>
          <p:cNvSpPr>
            <a:spLocks noGrp="1" noChangeArrowheads="1"/>
          </p:cNvSpPr>
          <p:nvPr>
            <p:ph type="title"/>
          </p:nvPr>
        </p:nvSpPr>
        <p:spPr>
          <a:xfrm>
            <a:off x="2640014" y="503239"/>
            <a:ext cx="6588125" cy="1279525"/>
          </a:xfrm>
        </p:spPr>
        <p:txBody>
          <a:bodyPr/>
          <a:lstStyle/>
          <a:p>
            <a:pPr algn="just" eaLnBrk="1" hangingPunct="1"/>
            <a:r>
              <a:rPr lang="en-US" altLang="zh-CN" sz="2400">
                <a:latin typeface="微软雅黑" panose="020B0503020204020204" pitchFamily="34" charset="-122"/>
                <a:ea typeface="微软雅黑" panose="020B0503020204020204" pitchFamily="34" charset="-122"/>
              </a:rPr>
              <a:t> </a:t>
            </a:r>
            <a:r>
              <a:rPr lang="zh-CN" altLang="en-US" sz="4000">
                <a:latin typeface="微软雅黑" panose="020B0503020204020204" pitchFamily="34" charset="-122"/>
                <a:ea typeface="微软雅黑" panose="020B0503020204020204" pitchFamily="34" charset="-122"/>
              </a:rPr>
              <a:t>账务处理：</a:t>
            </a:r>
            <a:endParaRPr lang="zh-CN" altLang="en-US" sz="2400">
              <a:latin typeface="微软雅黑" panose="020B0503020204020204" pitchFamily="34" charset="-122"/>
              <a:ea typeface="微软雅黑" panose="020B0503020204020204" pitchFamily="34" charset="-122"/>
            </a:endParaRPr>
          </a:p>
        </p:txBody>
      </p:sp>
      <p:sp>
        <p:nvSpPr>
          <p:cNvPr id="484355" name="Rectangle 3">
            <a:extLst>
              <a:ext uri="{FF2B5EF4-FFF2-40B4-BE49-F238E27FC236}">
                <a16:creationId xmlns:a16="http://schemas.microsoft.com/office/drawing/2014/main" id="{338C6473-0D8F-B296-06F1-2F88FF2C2E7B}"/>
              </a:ext>
            </a:extLst>
          </p:cNvPr>
          <p:cNvSpPr>
            <a:spLocks noGrp="1" noChangeArrowheads="1"/>
          </p:cNvSpPr>
          <p:nvPr>
            <p:ph idx="1"/>
          </p:nvPr>
        </p:nvSpPr>
        <p:spPr>
          <a:xfrm>
            <a:off x="2819400" y="1143001"/>
            <a:ext cx="7391400" cy="4518025"/>
          </a:xfrm>
        </p:spPr>
        <p:txBody>
          <a:bodyPr rtlCol="0">
            <a:normAutofit fontScale="25000" lnSpcReduction="20000"/>
          </a:bodyPr>
          <a:lstStyle/>
          <a:p>
            <a:pPr algn="just">
              <a:buNone/>
              <a:defRPr/>
            </a:pPr>
            <a:endParaRPr lang="en-US" altLang="zh-CN" sz="9600" dirty="0">
              <a:latin typeface="微软雅黑" panose="020B0503020204020204" pitchFamily="34" charset="-122"/>
              <a:ea typeface="微软雅黑" panose="020B0503020204020204" pitchFamily="34" charset="-122"/>
            </a:endParaRPr>
          </a:p>
          <a:p>
            <a:pPr algn="just">
              <a:lnSpc>
                <a:spcPct val="130000"/>
              </a:lnSpc>
              <a:buNone/>
              <a:defRPr/>
            </a:pPr>
            <a:r>
              <a:rPr lang="zh-CN" altLang="en-US" sz="9600" dirty="0">
                <a:latin typeface="微软雅黑" panose="020B0503020204020204" pitchFamily="34" charset="-122"/>
                <a:ea typeface="微软雅黑" panose="020B0503020204020204" pitchFamily="34" charset="-122"/>
              </a:rPr>
              <a:t>盘盈</a:t>
            </a:r>
            <a:endParaRPr lang="en-US" altLang="zh-CN" sz="9600" dirty="0">
              <a:latin typeface="微软雅黑" panose="020B0503020204020204" pitchFamily="34" charset="-122"/>
              <a:ea typeface="微软雅黑" panose="020B0503020204020204" pitchFamily="34" charset="-122"/>
            </a:endParaRPr>
          </a:p>
          <a:p>
            <a:pPr algn="just">
              <a:lnSpc>
                <a:spcPct val="130000"/>
              </a:lnSpc>
              <a:buNone/>
              <a:defRPr/>
            </a:pPr>
            <a:endParaRPr lang="zh-CN" altLang="en-US" sz="9600" dirty="0">
              <a:latin typeface="微软雅黑" panose="020B0503020204020204" pitchFamily="34" charset="-122"/>
              <a:ea typeface="微软雅黑" panose="020B0503020204020204" pitchFamily="34" charset="-122"/>
            </a:endParaRPr>
          </a:p>
          <a:p>
            <a:pPr algn="just">
              <a:lnSpc>
                <a:spcPct val="110000"/>
              </a:lnSpc>
              <a:buNone/>
              <a:defRPr/>
            </a:pPr>
            <a:r>
              <a:rPr lang="zh-CN" altLang="en-US" sz="9600" dirty="0">
                <a:latin typeface="微软雅黑" panose="020B0503020204020204" pitchFamily="34" charset="-122"/>
                <a:ea typeface="微软雅黑" panose="020B0503020204020204" pitchFamily="34" charset="-122"/>
              </a:rPr>
              <a:t>批准前 借：现金</a:t>
            </a:r>
          </a:p>
          <a:p>
            <a:pPr algn="just">
              <a:lnSpc>
                <a:spcPct val="70000"/>
              </a:lnSpc>
              <a:buNone/>
              <a:defRPr/>
            </a:pPr>
            <a:r>
              <a:rPr lang="zh-CN" altLang="en-US" sz="9600" dirty="0">
                <a:latin typeface="微软雅黑" panose="020B0503020204020204" pitchFamily="34" charset="-122"/>
                <a:ea typeface="微软雅黑" panose="020B0503020204020204" pitchFamily="34" charset="-122"/>
              </a:rPr>
              <a:t>                  贷：待处理财产损溢</a:t>
            </a:r>
            <a:endParaRPr lang="en-US" altLang="zh-CN" sz="9600" dirty="0">
              <a:latin typeface="微软雅黑" panose="020B0503020204020204" pitchFamily="34" charset="-122"/>
              <a:ea typeface="微软雅黑" panose="020B0503020204020204" pitchFamily="34" charset="-122"/>
            </a:endParaRPr>
          </a:p>
          <a:p>
            <a:pPr algn="just">
              <a:lnSpc>
                <a:spcPct val="70000"/>
              </a:lnSpc>
              <a:buNone/>
              <a:defRPr/>
            </a:pPr>
            <a:endParaRPr lang="zh-CN" altLang="en-US" sz="9600" dirty="0">
              <a:latin typeface="微软雅黑" panose="020B0503020204020204" pitchFamily="34" charset="-122"/>
              <a:ea typeface="微软雅黑" panose="020B0503020204020204" pitchFamily="34" charset="-122"/>
            </a:endParaRPr>
          </a:p>
          <a:p>
            <a:pPr algn="just">
              <a:buNone/>
              <a:defRPr/>
            </a:pPr>
            <a:r>
              <a:rPr lang="zh-CN" altLang="en-US" sz="9600" dirty="0">
                <a:latin typeface="微软雅黑" panose="020B0503020204020204" pitchFamily="34" charset="-122"/>
                <a:ea typeface="微软雅黑" panose="020B0503020204020204" pitchFamily="34" charset="-122"/>
              </a:rPr>
              <a:t>批准后 借：待处理财产损溢</a:t>
            </a:r>
          </a:p>
          <a:p>
            <a:pPr algn="just">
              <a:lnSpc>
                <a:spcPct val="70000"/>
              </a:lnSpc>
              <a:buNone/>
              <a:defRPr/>
            </a:pPr>
            <a:r>
              <a:rPr lang="zh-CN" altLang="en-US" sz="9600" dirty="0">
                <a:latin typeface="微软雅黑" panose="020B0503020204020204" pitchFamily="34" charset="-122"/>
                <a:ea typeface="微软雅黑" panose="020B0503020204020204" pitchFamily="34" charset="-122"/>
              </a:rPr>
              <a:t>                  贷：营业外收入等</a:t>
            </a:r>
          </a:p>
          <a:p>
            <a:pPr algn="just">
              <a:lnSpc>
                <a:spcPct val="180000"/>
              </a:lnSpc>
              <a:buNone/>
              <a:defRPr/>
            </a:pPr>
            <a:r>
              <a:rPr lang="zh-CN" altLang="en-US" sz="9600" dirty="0">
                <a:latin typeface="微软雅黑" panose="020B0503020204020204" pitchFamily="34" charset="-122"/>
                <a:ea typeface="微软雅黑" panose="020B0503020204020204" pitchFamily="34" charset="-122"/>
              </a:rPr>
              <a:t>盘亏或毁损做相反的账务处理</a:t>
            </a:r>
          </a:p>
          <a:p>
            <a:pPr algn="just">
              <a:lnSpc>
                <a:spcPct val="70000"/>
              </a:lnSpc>
              <a:buNone/>
              <a:defRPr/>
            </a:pPr>
            <a:r>
              <a:rPr lang="zh-CN" altLang="en-US" sz="3600" dirty="0">
                <a:latin typeface="+mn-ea"/>
              </a:rPr>
              <a:t>  </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TotalTime>
  <Words>7492</Words>
  <Application>Microsoft Office PowerPoint</Application>
  <PresentationFormat>宽屏</PresentationFormat>
  <Paragraphs>1264</Paragraphs>
  <Slides>142</Slides>
  <Notes>12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142</vt:i4>
      </vt:variant>
    </vt:vector>
  </HeadingPairs>
  <TitlesOfParts>
    <vt:vector size="155" baseType="lpstr">
      <vt:lpstr>Monotype Sorts</vt:lpstr>
      <vt:lpstr>等线</vt:lpstr>
      <vt:lpstr>等线 Light</vt:lpstr>
      <vt:lpstr>黑体</vt:lpstr>
      <vt:lpstr>微软雅黑</vt:lpstr>
      <vt:lpstr>幼圆</vt:lpstr>
      <vt:lpstr>Arial</vt:lpstr>
      <vt:lpstr>Century Gothic</vt:lpstr>
      <vt:lpstr>Times New Roman</vt:lpstr>
      <vt:lpstr>Wingdings</vt:lpstr>
      <vt:lpstr>Wingdings 3</vt:lpstr>
      <vt:lpstr>Office 主题​​</vt:lpstr>
      <vt:lpstr>BMP 图象</vt:lpstr>
      <vt:lpstr>第四章   期末—会计信息生成</vt:lpstr>
      <vt:lpstr>本章主要内容及学习目标</vt:lpstr>
      <vt:lpstr>第一节  会计账簿的认知与登记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按账簿的外表形式分类</vt:lpstr>
      <vt:lpstr>按账簿的外表形式分类</vt:lpstr>
      <vt:lpstr>按账簿的外表形式分类</vt:lpstr>
      <vt:lpstr>PowerPoint 演示文稿</vt:lpstr>
      <vt:lpstr>（三）账簿的基本内容及登记规则</vt:lpstr>
      <vt:lpstr>（三）账簿的基本内容及登记规则</vt:lpstr>
      <vt:lpstr>（三）账簿的基本内容及登记规则</vt:lpstr>
      <vt:lpstr>（三）账簿的基本内容及登记规则</vt:lpstr>
      <vt:lpstr>PowerPoint 演示文稿</vt:lpstr>
      <vt:lpstr>三栏式日记账</vt:lpstr>
      <vt:lpstr>PowerPoint 演示文稿</vt:lpstr>
      <vt:lpstr>        三栏式总分类账         (不设对方科目栏)</vt:lpstr>
      <vt:lpstr>        三栏式总分类账          (设对方科目栏)</vt:lpstr>
      <vt:lpstr>（2）明细分类账簿的格式及登记方法</vt:lpstr>
      <vt:lpstr>（2）明细分类账簿的格式及登记方法</vt:lpstr>
      <vt:lpstr>（2）明细分类账簿的格式及登记方法</vt:lpstr>
      <vt:lpstr>PowerPoint 演示文稿</vt:lpstr>
      <vt:lpstr> (３)总分类账和明细分类账的平行登记</vt:lpstr>
      <vt:lpstr> 平行登记的规则</vt:lpstr>
      <vt:lpstr>PowerPoint 演示文稿</vt:lpstr>
      <vt:lpstr>（五）更正错账的方法</vt:lpstr>
      <vt:lpstr>（五）更正错账的方法</vt:lpstr>
      <vt:lpstr>（五）更正错账的方法</vt:lpstr>
      <vt:lpstr>（五）更正错账的方法</vt:lpstr>
      <vt:lpstr>第二节  期末账项调整</vt:lpstr>
      <vt:lpstr>一、期末账项调整的意义</vt:lpstr>
      <vt:lpstr>二、期末账项调整的内容</vt:lpstr>
      <vt:lpstr>三、期末账项调整的方法</vt:lpstr>
      <vt:lpstr>PowerPoint 演示文稿</vt:lpstr>
      <vt:lpstr>PowerPoint 演示文稿</vt:lpstr>
      <vt:lpstr>PowerPoint 演示文稿</vt:lpstr>
      <vt:lpstr>2．费用的调整</vt:lpstr>
      <vt:lpstr>PowerPoint 演示文稿</vt:lpstr>
      <vt:lpstr>PowerPoint 演示文稿</vt:lpstr>
      <vt:lpstr>2．费用的调整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财产清查</vt:lpstr>
      <vt:lpstr>PowerPoint 演示文稿</vt:lpstr>
      <vt:lpstr>为何要财产清查？</vt:lpstr>
      <vt:lpstr>财产清查的目的</vt:lpstr>
      <vt:lpstr> 二、财产清查的种类 </vt:lpstr>
      <vt:lpstr> 二、财产清查的种类 </vt:lpstr>
      <vt:lpstr> 二、财产清查的种类 </vt:lpstr>
      <vt:lpstr> 二、财产清查的种类 </vt:lpstr>
      <vt:lpstr>PowerPoint 演示文稿</vt:lpstr>
      <vt:lpstr>（一）财产物资的清查</vt:lpstr>
      <vt:lpstr>（一）财产物资的清查</vt:lpstr>
      <vt:lpstr>2、实际结存数量的确定方法</vt:lpstr>
      <vt:lpstr>３、单价的确定方法</vt:lpstr>
      <vt:lpstr>３、单价的确定方法</vt:lpstr>
      <vt:lpstr>３、单价的确定方法</vt:lpstr>
      <vt:lpstr>３、单价的确定方法</vt:lpstr>
      <vt:lpstr>３、单价的确定方法</vt:lpstr>
      <vt:lpstr>PowerPoint 演示文稿</vt:lpstr>
      <vt:lpstr>PowerPoint 演示文稿</vt:lpstr>
      <vt:lpstr>PowerPoint 演示文稿</vt:lpstr>
      <vt:lpstr>PowerPoint 演示文稿</vt:lpstr>
      <vt:lpstr>PowerPoint 演示文稿</vt:lpstr>
      <vt:lpstr>（二）货币资金的清查</vt:lpstr>
      <vt:lpstr>（二）货币资金的清查</vt:lpstr>
      <vt:lpstr>PowerPoint 演示文稿</vt:lpstr>
      <vt:lpstr>银行存款的清查</vt:lpstr>
      <vt:lpstr>相关问题</vt:lpstr>
      <vt:lpstr>企业多</vt:lpstr>
      <vt:lpstr>相关问题</vt:lpstr>
      <vt:lpstr>PowerPoint 演示文稿</vt:lpstr>
      <vt:lpstr>PowerPoint 演示文稿</vt:lpstr>
      <vt:lpstr>PowerPoint 演示文稿</vt:lpstr>
      <vt:lpstr>PowerPoint 演示文稿</vt:lpstr>
      <vt:lpstr>PowerPoint 演示文稿</vt:lpstr>
      <vt:lpstr>PowerPoint 演示文稿</vt:lpstr>
      <vt:lpstr>（三）应收款项的清查</vt:lpstr>
      <vt:lpstr>PowerPoint 演示文稿</vt:lpstr>
      <vt:lpstr>PowerPoint 演示文稿</vt:lpstr>
      <vt:lpstr>PowerPoint 演示文稿</vt:lpstr>
      <vt:lpstr> 账务处理：</vt:lpstr>
      <vt:lpstr>PowerPoint 演示文稿</vt:lpstr>
      <vt:lpstr>PowerPoint 演示文稿</vt:lpstr>
      <vt:lpstr>PowerPoint 演示文稿</vt:lpstr>
      <vt:lpstr> 账务处理：</vt:lpstr>
      <vt:lpstr>PowerPoint 演示文稿</vt:lpstr>
      <vt:lpstr>PowerPoint 演示文稿</vt:lpstr>
      <vt:lpstr>其他应收款</vt:lpstr>
      <vt:lpstr>PowerPoint 演示文稿</vt:lpstr>
      <vt:lpstr>PowerPoint 演示文稿</vt:lpstr>
      <vt:lpstr>PowerPoint 演示文稿</vt:lpstr>
      <vt:lpstr>PowerPoint 演示文稿</vt:lpstr>
      <vt:lpstr>PowerPoint 演示文稿</vt:lpstr>
      <vt:lpstr>PowerPoint 演示文稿</vt:lpstr>
      <vt:lpstr>第四节   对账与结账</vt:lpstr>
      <vt:lpstr>PowerPoint 演示文稿</vt:lpstr>
      <vt:lpstr>账证核对</vt:lpstr>
      <vt:lpstr>账账核对</vt:lpstr>
      <vt:lpstr>账实核对（财产清查）</vt:lpstr>
      <vt:lpstr>二、结账</vt:lpstr>
      <vt:lpstr>（二）结账的主要程序</vt:lpstr>
      <vt:lpstr>（三）结账的方法</vt:lpstr>
      <vt:lpstr>（三）结账的方法</vt:lpstr>
      <vt:lpstr>（三）结账的方法</vt:lpstr>
      <vt:lpstr>（三）结账的方法</vt:lpstr>
      <vt:lpstr>（三）结账的方法</vt:lpstr>
      <vt:lpstr>（三）结账的方法</vt:lpstr>
      <vt:lpstr>（三）结账的方法</vt:lpstr>
      <vt:lpstr>第五节  编制财务报表</vt:lpstr>
      <vt:lpstr>一、编制财务报表的意义</vt:lpstr>
      <vt:lpstr>二、财务报表的种类</vt:lpstr>
      <vt:lpstr>三、财务报表的编制要求</vt:lpstr>
      <vt:lpstr>PowerPoint 演示文稿</vt:lpstr>
      <vt:lpstr>2022年9月30日资产负债表</vt:lpstr>
      <vt:lpstr>2022年10月利润表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2022年9月30日资产负债表</vt:lpstr>
      <vt:lpstr>2022年10月31日资产负债表</vt:lpstr>
      <vt:lpstr>2022年10月31日资产负债表</vt:lpstr>
      <vt:lpstr>2022年10月利润表</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本章主要内容及学习目标</dc:title>
  <dc:creator>guo hj</dc:creator>
  <cp:lastModifiedBy>guo hj</cp:lastModifiedBy>
  <cp:revision>8</cp:revision>
  <dcterms:created xsi:type="dcterms:W3CDTF">2022-10-26T06:52:58Z</dcterms:created>
  <dcterms:modified xsi:type="dcterms:W3CDTF">2023-03-30T13:33:32Z</dcterms:modified>
</cp:coreProperties>
</file>