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1"/>
  </p:notesMasterIdLst>
  <p:handoutMasterIdLst>
    <p:handoutMasterId r:id="rId62"/>
  </p:handoutMasterIdLst>
  <p:sldIdLst>
    <p:sldId id="428" r:id="rId2"/>
    <p:sldId id="597" r:id="rId3"/>
    <p:sldId id="601" r:id="rId4"/>
    <p:sldId id="605" r:id="rId5"/>
    <p:sldId id="606" r:id="rId6"/>
    <p:sldId id="607" r:id="rId7"/>
    <p:sldId id="608" r:id="rId8"/>
    <p:sldId id="609" r:id="rId9"/>
    <p:sldId id="598" r:id="rId10"/>
    <p:sldId id="602" r:id="rId11"/>
    <p:sldId id="610" r:id="rId12"/>
    <p:sldId id="611" r:id="rId13"/>
    <p:sldId id="612" r:id="rId14"/>
    <p:sldId id="639" r:id="rId15"/>
    <p:sldId id="613" r:id="rId16"/>
    <p:sldId id="614" r:id="rId17"/>
    <p:sldId id="615" r:id="rId18"/>
    <p:sldId id="616" r:id="rId19"/>
    <p:sldId id="617" r:id="rId20"/>
    <p:sldId id="599" r:id="rId21"/>
    <p:sldId id="603" r:id="rId22"/>
    <p:sldId id="618" r:id="rId23"/>
    <p:sldId id="619" r:id="rId24"/>
    <p:sldId id="620" r:id="rId25"/>
    <p:sldId id="621" r:id="rId26"/>
    <p:sldId id="622" r:id="rId27"/>
    <p:sldId id="623" r:id="rId28"/>
    <p:sldId id="624" r:id="rId29"/>
    <p:sldId id="625" r:id="rId30"/>
    <p:sldId id="640" r:id="rId31"/>
    <p:sldId id="626" r:id="rId32"/>
    <p:sldId id="641" r:id="rId33"/>
    <p:sldId id="642" r:id="rId34"/>
    <p:sldId id="643" r:id="rId35"/>
    <p:sldId id="655" r:id="rId36"/>
    <p:sldId id="644" r:id="rId37"/>
    <p:sldId id="627" r:id="rId38"/>
    <p:sldId id="628" r:id="rId39"/>
    <p:sldId id="629" r:id="rId40"/>
    <p:sldId id="645" r:id="rId41"/>
    <p:sldId id="646" r:id="rId42"/>
    <p:sldId id="647" r:id="rId43"/>
    <p:sldId id="648" r:id="rId44"/>
    <p:sldId id="630" r:id="rId45"/>
    <p:sldId id="631" r:id="rId46"/>
    <p:sldId id="649" r:id="rId47"/>
    <p:sldId id="650" r:id="rId48"/>
    <p:sldId id="651" r:id="rId49"/>
    <p:sldId id="632" r:id="rId50"/>
    <p:sldId id="633" r:id="rId51"/>
    <p:sldId id="634" r:id="rId52"/>
    <p:sldId id="636" r:id="rId53"/>
    <p:sldId id="635" r:id="rId54"/>
    <p:sldId id="652" r:id="rId55"/>
    <p:sldId id="600" r:id="rId56"/>
    <p:sldId id="604" r:id="rId57"/>
    <p:sldId id="637" r:id="rId58"/>
    <p:sldId id="638" r:id="rId59"/>
    <p:sldId id="654" r:id="rId60"/>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66"/>
    <a:srgbClr val="66FF33"/>
    <a:srgbClr val="3333FF"/>
    <a:srgbClr val="009900"/>
    <a:srgbClr val="996600"/>
    <a:srgbClr val="CC9900"/>
    <a:srgbClr val="FF33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329" autoAdjust="0"/>
  </p:normalViewPr>
  <p:slideViewPr>
    <p:cSldViewPr>
      <p:cViewPr varScale="1">
        <p:scale>
          <a:sx n="67" d="100"/>
          <a:sy n="67" d="100"/>
        </p:scale>
        <p:origin x="1284"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F55D13B4-DA90-44DC-BB8B-3F536D9CD4C5}"/>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Arial" charset="0"/>
                <a:ea typeface="宋体" pitchFamily="2" charset="-122"/>
              </a:defRPr>
            </a:lvl1pPr>
          </a:lstStyle>
          <a:p>
            <a:pPr>
              <a:defRPr/>
            </a:pPr>
            <a:endParaRPr lang="zh-CN" altLang="en-US"/>
          </a:p>
        </p:txBody>
      </p:sp>
      <p:sp>
        <p:nvSpPr>
          <p:cNvPr id="67587" name="Rectangle 3">
            <a:extLst>
              <a:ext uri="{FF2B5EF4-FFF2-40B4-BE49-F238E27FC236}">
                <a16:creationId xmlns:a16="http://schemas.microsoft.com/office/drawing/2014/main" id="{00942315-B28A-46B7-A5D5-7F1F7D2268E8}"/>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Arial" charset="0"/>
                <a:ea typeface="宋体" pitchFamily="2" charset="-122"/>
              </a:defRPr>
            </a:lvl1pPr>
          </a:lstStyle>
          <a:p>
            <a:pPr>
              <a:defRPr/>
            </a:pPr>
            <a:fld id="{3C20B635-852B-4B76-A9A9-B6468B3566F3}" type="datetimeFigureOut">
              <a:rPr lang="zh-CN" altLang="en-US"/>
              <a:pPr>
                <a:defRPr/>
              </a:pPr>
              <a:t>2023/3/30</a:t>
            </a:fld>
            <a:endParaRPr lang="en-US" altLang="zh-CN"/>
          </a:p>
        </p:txBody>
      </p:sp>
      <p:sp>
        <p:nvSpPr>
          <p:cNvPr id="67588" name="Rectangle 4">
            <a:extLst>
              <a:ext uri="{FF2B5EF4-FFF2-40B4-BE49-F238E27FC236}">
                <a16:creationId xmlns:a16="http://schemas.microsoft.com/office/drawing/2014/main" id="{46F4DA4D-47BE-4150-B177-5431FF4E4D31}"/>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charset="0"/>
                <a:ea typeface="宋体" pitchFamily="2" charset="-122"/>
              </a:defRPr>
            </a:lvl1pPr>
          </a:lstStyle>
          <a:p>
            <a:pPr>
              <a:defRPr/>
            </a:pPr>
            <a:endParaRPr lang="en-US" altLang="zh-CN"/>
          </a:p>
        </p:txBody>
      </p:sp>
      <p:sp>
        <p:nvSpPr>
          <p:cNvPr id="67589" name="Rectangle 5">
            <a:extLst>
              <a:ext uri="{FF2B5EF4-FFF2-40B4-BE49-F238E27FC236}">
                <a16:creationId xmlns:a16="http://schemas.microsoft.com/office/drawing/2014/main" id="{3E1FA24F-FEED-42B9-96A9-054855D616BB}"/>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FCB2D48B-8DFE-40CB-80EA-AA4A4A9CA0ED}" type="slidenum">
              <a:rPr lang="zh-CN" altLang="en-US"/>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AF866BB6-28DD-48DE-BBB1-D67E2964006E}"/>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ea typeface="宋体" pitchFamily="2" charset="-122"/>
              </a:defRPr>
            </a:lvl1pPr>
          </a:lstStyle>
          <a:p>
            <a:pPr>
              <a:defRPr/>
            </a:pPr>
            <a:endParaRPr lang="zh-CN" altLang="en-US"/>
          </a:p>
        </p:txBody>
      </p:sp>
      <p:sp>
        <p:nvSpPr>
          <p:cNvPr id="63491" name="Rectangle 3">
            <a:extLst>
              <a:ext uri="{FF2B5EF4-FFF2-40B4-BE49-F238E27FC236}">
                <a16:creationId xmlns:a16="http://schemas.microsoft.com/office/drawing/2014/main" id="{5EA32A39-D655-4791-8B7F-B46F0252EF34}"/>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ea typeface="宋体" pitchFamily="2" charset="-122"/>
              </a:defRPr>
            </a:lvl1pPr>
          </a:lstStyle>
          <a:p>
            <a:pPr>
              <a:defRPr/>
            </a:pPr>
            <a:fld id="{618D2667-8378-40C9-A820-03A5EDC0C7CB}" type="datetimeFigureOut">
              <a:rPr lang="zh-CN" altLang="en-US"/>
              <a:pPr>
                <a:defRPr/>
              </a:pPr>
              <a:t>2023/3/30</a:t>
            </a:fld>
            <a:endParaRPr lang="en-US" altLang="zh-CN"/>
          </a:p>
        </p:txBody>
      </p:sp>
      <p:sp>
        <p:nvSpPr>
          <p:cNvPr id="4100" name="Rectangle 4">
            <a:extLst>
              <a:ext uri="{FF2B5EF4-FFF2-40B4-BE49-F238E27FC236}">
                <a16:creationId xmlns:a16="http://schemas.microsoft.com/office/drawing/2014/main" id="{340C1B81-E7FE-489E-98CA-9B18A7D705C6}"/>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3" name="Rectangle 5">
            <a:extLst>
              <a:ext uri="{FF2B5EF4-FFF2-40B4-BE49-F238E27FC236}">
                <a16:creationId xmlns:a16="http://schemas.microsoft.com/office/drawing/2014/main" id="{09727762-A044-46FA-A1CD-6AEF8E5B5682}"/>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3494" name="Rectangle 6">
            <a:extLst>
              <a:ext uri="{FF2B5EF4-FFF2-40B4-BE49-F238E27FC236}">
                <a16:creationId xmlns:a16="http://schemas.microsoft.com/office/drawing/2014/main" id="{B2855BED-2DD7-4B59-80FA-03EACAB8FF40}"/>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ea typeface="宋体" pitchFamily="2" charset="-122"/>
              </a:defRPr>
            </a:lvl1pPr>
          </a:lstStyle>
          <a:p>
            <a:pPr>
              <a:defRPr/>
            </a:pPr>
            <a:endParaRPr lang="en-US" altLang="zh-CN"/>
          </a:p>
        </p:txBody>
      </p:sp>
      <p:sp>
        <p:nvSpPr>
          <p:cNvPr id="63495" name="Rectangle 7">
            <a:extLst>
              <a:ext uri="{FF2B5EF4-FFF2-40B4-BE49-F238E27FC236}">
                <a16:creationId xmlns:a16="http://schemas.microsoft.com/office/drawing/2014/main" id="{8A38AFF6-E3BF-4202-B329-DFFB964EF61F}"/>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FB0EC294-D22D-404B-B8EE-B6D7EB748E33}"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38EE4B9-035C-4E29-9000-59D95785D93D}"/>
              </a:ext>
            </a:extLst>
          </p:cNvPr>
          <p:cNvSpPr/>
          <p:nvPr userDrawn="1"/>
        </p:nvSpPr>
        <p:spPr>
          <a:xfrm>
            <a:off x="0" y="5164138"/>
            <a:ext cx="9144000" cy="1690687"/>
          </a:xfrm>
          <a:prstGeom prst="rect">
            <a:avLst/>
          </a:prstGeom>
          <a:gradFill>
            <a:gsLst>
              <a:gs pos="0">
                <a:srgbClr val="9954CC"/>
              </a:gs>
              <a:gs pos="37000">
                <a:srgbClr val="9954CC"/>
              </a:gs>
              <a:gs pos="100000">
                <a:srgbClr val="CBA5EB"/>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Aft>
                <a:spcPct val="20000"/>
              </a:spcAft>
              <a:buClr>
                <a:srgbClr val="228A88"/>
              </a:buClr>
              <a:buFont typeface="Wingdings 2" panose="05020102010507070707" pitchFamily="18" charset="2"/>
              <a:buNone/>
              <a:defRPr/>
            </a:pPr>
            <a:endParaRPr lang="zh-CN" altLang="en-US" sz="2000">
              <a:solidFill>
                <a:srgbClr val="FFFFFF"/>
              </a:solidFill>
            </a:endParaRPr>
          </a:p>
        </p:txBody>
      </p:sp>
      <p:sp>
        <p:nvSpPr>
          <p:cNvPr id="3" name="矩形 2">
            <a:extLst>
              <a:ext uri="{FF2B5EF4-FFF2-40B4-BE49-F238E27FC236}">
                <a16:creationId xmlns:a16="http://schemas.microsoft.com/office/drawing/2014/main" id="{D3697E2F-0BFD-4FC5-B608-210E8C609C88}"/>
              </a:ext>
            </a:extLst>
          </p:cNvPr>
          <p:cNvSpPr/>
          <p:nvPr userDrawn="1"/>
        </p:nvSpPr>
        <p:spPr>
          <a:xfrm>
            <a:off x="0" y="0"/>
            <a:ext cx="9144000" cy="1690688"/>
          </a:xfrm>
          <a:prstGeom prst="rect">
            <a:avLst/>
          </a:prstGeom>
          <a:gradFill>
            <a:gsLst>
              <a:gs pos="0">
                <a:srgbClr val="9954CC"/>
              </a:gs>
              <a:gs pos="37000">
                <a:srgbClr val="9954CC"/>
              </a:gs>
              <a:gs pos="100000">
                <a:srgbClr val="CBA5EB"/>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Aft>
                <a:spcPct val="20000"/>
              </a:spcAft>
              <a:buClr>
                <a:srgbClr val="228A88"/>
              </a:buClr>
              <a:buFont typeface="Wingdings 2" panose="05020102010507070707" pitchFamily="18" charset="2"/>
              <a:buNone/>
              <a:defRPr/>
            </a:pPr>
            <a:endParaRPr lang="zh-CN" altLang="en-US" sz="2000">
              <a:solidFill>
                <a:srgbClr val="FFFFFF"/>
              </a:solidFill>
            </a:endParaRPr>
          </a:p>
        </p:txBody>
      </p:sp>
      <p:sp>
        <p:nvSpPr>
          <p:cNvPr id="4" name="Text Box 7">
            <a:extLst>
              <a:ext uri="{FF2B5EF4-FFF2-40B4-BE49-F238E27FC236}">
                <a16:creationId xmlns:a16="http://schemas.microsoft.com/office/drawing/2014/main" id="{2F20F09F-9CF1-455A-820D-1CDAD7C1A190}"/>
              </a:ext>
            </a:extLst>
          </p:cNvPr>
          <p:cNvSpPr txBox="1">
            <a:spLocks noChangeArrowheads="1"/>
          </p:cNvSpPr>
          <p:nvPr userDrawn="1"/>
        </p:nvSpPr>
        <p:spPr bwMode="auto">
          <a:xfrm>
            <a:off x="152400" y="669925"/>
            <a:ext cx="6365875" cy="646113"/>
          </a:xfrm>
          <a:prstGeom prst="rect">
            <a:avLst/>
          </a:prstGeom>
          <a:noFill/>
          <a:ln>
            <a:noFill/>
          </a:ln>
        </p:spPr>
        <p:txBody>
          <a:bodyPr wrap="none">
            <a:spAutoFit/>
          </a:bodyPr>
          <a:lstStyle>
            <a:lvl1pPr eaLnBrk="0" hangingPunct="0">
              <a:defRPr sz="2000">
                <a:solidFill>
                  <a:srgbClr val="669900"/>
                </a:solidFill>
                <a:latin typeface="Arial" panose="020B0604020202020204" pitchFamily="34" charset="0"/>
                <a:ea typeface="宋体" panose="02010600030101010101" pitchFamily="2" charset="-122"/>
              </a:defRPr>
            </a:lvl1pPr>
            <a:lvl2pPr marL="742950" indent="-285750" eaLnBrk="0" hangingPunct="0">
              <a:defRPr sz="2000">
                <a:solidFill>
                  <a:srgbClr val="669900"/>
                </a:solidFill>
                <a:latin typeface="Arial" panose="020B0604020202020204" pitchFamily="34" charset="0"/>
                <a:ea typeface="宋体" panose="02010600030101010101" pitchFamily="2" charset="-122"/>
              </a:defRPr>
            </a:lvl2pPr>
            <a:lvl3pPr marL="1143000" indent="-228600" eaLnBrk="0" hangingPunct="0">
              <a:defRPr sz="2000">
                <a:solidFill>
                  <a:srgbClr val="669900"/>
                </a:solidFill>
                <a:latin typeface="Arial" panose="020B0604020202020204" pitchFamily="34" charset="0"/>
                <a:ea typeface="宋体" panose="02010600030101010101" pitchFamily="2" charset="-122"/>
              </a:defRPr>
            </a:lvl3pPr>
            <a:lvl4pPr marL="1600200" indent="-228600" eaLnBrk="0" hangingPunct="0">
              <a:defRPr sz="2000">
                <a:solidFill>
                  <a:srgbClr val="669900"/>
                </a:solidFill>
                <a:latin typeface="Arial" panose="020B0604020202020204" pitchFamily="34" charset="0"/>
                <a:ea typeface="宋体" panose="02010600030101010101" pitchFamily="2" charset="-122"/>
              </a:defRPr>
            </a:lvl4pPr>
            <a:lvl5pPr marL="2057400" indent="-228600" eaLnBrk="0" hangingPunct="0">
              <a:defRPr sz="2000">
                <a:solidFill>
                  <a:srgbClr val="6699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20000"/>
              </a:spcAft>
              <a:buClr>
                <a:srgbClr val="228A88"/>
              </a:buClr>
              <a:buFont typeface="Wingdings 2" panose="05020102010507070707" pitchFamily="18" charset="2"/>
              <a:defRPr sz="2000">
                <a:solidFill>
                  <a:srgbClr val="6699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20000"/>
              </a:spcAft>
              <a:buClr>
                <a:srgbClr val="228A88"/>
              </a:buClr>
              <a:buFont typeface="Wingdings 2" panose="05020102010507070707" pitchFamily="18" charset="2"/>
              <a:defRPr sz="2000">
                <a:solidFill>
                  <a:srgbClr val="6699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20000"/>
              </a:spcAft>
              <a:buClr>
                <a:srgbClr val="228A88"/>
              </a:buClr>
              <a:buFont typeface="Wingdings 2" panose="05020102010507070707" pitchFamily="18" charset="2"/>
              <a:defRPr sz="2000">
                <a:solidFill>
                  <a:srgbClr val="6699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20000"/>
              </a:spcAft>
              <a:buClr>
                <a:srgbClr val="228A88"/>
              </a:buClr>
              <a:buFont typeface="Wingdings 2" panose="05020102010507070707" pitchFamily="18" charset="2"/>
              <a:defRPr sz="2000">
                <a:solidFill>
                  <a:srgbClr val="669900"/>
                </a:solidFill>
                <a:latin typeface="Arial" panose="020B0604020202020204" pitchFamily="34" charset="0"/>
                <a:ea typeface="宋体" panose="02010600030101010101" pitchFamily="2" charset="-122"/>
              </a:defRPr>
            </a:lvl9pPr>
          </a:lstStyle>
          <a:p>
            <a:pPr eaLnBrk="1" hangingPunct="1">
              <a:spcAft>
                <a:spcPct val="20000"/>
              </a:spcAft>
              <a:buClr>
                <a:srgbClr val="228A88"/>
              </a:buClr>
              <a:buFont typeface="Wingdings 2" panose="05020102010507070707" pitchFamily="18" charset="2"/>
              <a:buNone/>
              <a:defRPr/>
            </a:pPr>
            <a:r>
              <a:rPr lang="en-US" altLang="zh-CN" sz="3600" b="1" dirty="0">
                <a:solidFill>
                  <a:srgbClr val="FFFFFF"/>
                </a:solidFill>
                <a:latin typeface="黑体" panose="02010609060101010101" pitchFamily="49" charset="-122"/>
                <a:ea typeface="黑体" panose="02010609060101010101" pitchFamily="49" charset="-122"/>
              </a:rPr>
              <a:t>Python</a:t>
            </a:r>
            <a:r>
              <a:rPr lang="zh-CN" altLang="en-US" sz="3600" b="1" dirty="0">
                <a:solidFill>
                  <a:srgbClr val="FFFFFF"/>
                </a:solidFill>
                <a:latin typeface="黑体" panose="02010609060101010101" pitchFamily="49" charset="-122"/>
                <a:ea typeface="黑体" panose="02010609060101010101" pitchFamily="49" charset="-122"/>
              </a:rPr>
              <a:t>爬虫大数据采集与分析</a:t>
            </a:r>
            <a:endParaRPr lang="zh-CN" altLang="en-US" sz="3600" dirty="0">
              <a:solidFill>
                <a:srgbClr val="FFFFFF"/>
              </a:solidFill>
              <a:latin typeface="黑体" panose="02010609060101010101" pitchFamily="49" charset="-122"/>
              <a:ea typeface="黑体" panose="02010609060101010101" pitchFamily="49" charset="-122"/>
            </a:endParaRPr>
          </a:p>
        </p:txBody>
      </p:sp>
      <p:sp>
        <p:nvSpPr>
          <p:cNvPr id="5" name="Rectangle 9">
            <a:extLst>
              <a:ext uri="{FF2B5EF4-FFF2-40B4-BE49-F238E27FC236}">
                <a16:creationId xmlns:a16="http://schemas.microsoft.com/office/drawing/2014/main" id="{DB2D203E-F01F-4BC7-BA75-55AE380E7552}"/>
              </a:ext>
            </a:extLst>
          </p:cNvPr>
          <p:cNvSpPr>
            <a:spLocks noChangeArrowheads="1"/>
          </p:cNvSpPr>
          <p:nvPr userDrawn="1"/>
        </p:nvSpPr>
        <p:spPr bwMode="black">
          <a:xfrm>
            <a:off x="6084888" y="5930900"/>
            <a:ext cx="2870200" cy="368300"/>
          </a:xfrm>
          <a:prstGeom prst="rect">
            <a:avLst/>
          </a:prstGeom>
          <a:noFill/>
          <a:ln>
            <a:noFill/>
          </a:ln>
        </p:spPr>
        <p:txBody>
          <a:bodyPr anchor="ctr">
            <a:spAutoFit/>
          </a:bodyPr>
          <a:lstStyle>
            <a:lvl1pPr eaLnBrk="0" hangingPunct="0">
              <a:defRPr sz="2000">
                <a:solidFill>
                  <a:srgbClr val="669900"/>
                </a:solidFill>
                <a:latin typeface="Arial" panose="020B0604020202020204" pitchFamily="34" charset="0"/>
                <a:ea typeface="宋体" panose="02010600030101010101" pitchFamily="2" charset="-122"/>
              </a:defRPr>
            </a:lvl1pPr>
            <a:lvl2pPr marL="742950" indent="-285750" eaLnBrk="0" hangingPunct="0">
              <a:defRPr sz="2000">
                <a:solidFill>
                  <a:srgbClr val="669900"/>
                </a:solidFill>
                <a:latin typeface="Arial" panose="020B0604020202020204" pitchFamily="34" charset="0"/>
                <a:ea typeface="宋体" panose="02010600030101010101" pitchFamily="2" charset="-122"/>
              </a:defRPr>
            </a:lvl2pPr>
            <a:lvl3pPr marL="1143000" indent="-228600" eaLnBrk="0" hangingPunct="0">
              <a:defRPr sz="2000">
                <a:solidFill>
                  <a:srgbClr val="669900"/>
                </a:solidFill>
                <a:latin typeface="Arial" panose="020B0604020202020204" pitchFamily="34" charset="0"/>
                <a:ea typeface="宋体" panose="02010600030101010101" pitchFamily="2" charset="-122"/>
              </a:defRPr>
            </a:lvl3pPr>
            <a:lvl4pPr marL="1600200" indent="-228600" eaLnBrk="0" hangingPunct="0">
              <a:defRPr sz="2000">
                <a:solidFill>
                  <a:srgbClr val="669900"/>
                </a:solidFill>
                <a:latin typeface="Arial" panose="020B0604020202020204" pitchFamily="34" charset="0"/>
                <a:ea typeface="宋体" panose="02010600030101010101" pitchFamily="2" charset="-122"/>
              </a:defRPr>
            </a:lvl4pPr>
            <a:lvl5pPr marL="2057400" indent="-228600" eaLnBrk="0" hangingPunct="0">
              <a:defRPr sz="2000">
                <a:solidFill>
                  <a:srgbClr val="6699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20000"/>
              </a:spcAft>
              <a:buClr>
                <a:srgbClr val="228A88"/>
              </a:buClr>
              <a:buFont typeface="Wingdings 2" panose="05020102010507070707" pitchFamily="18" charset="2"/>
              <a:defRPr sz="2000">
                <a:solidFill>
                  <a:srgbClr val="6699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20000"/>
              </a:spcAft>
              <a:buClr>
                <a:srgbClr val="228A88"/>
              </a:buClr>
              <a:buFont typeface="Wingdings 2" panose="05020102010507070707" pitchFamily="18" charset="2"/>
              <a:defRPr sz="2000">
                <a:solidFill>
                  <a:srgbClr val="6699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20000"/>
              </a:spcAft>
              <a:buClr>
                <a:srgbClr val="228A88"/>
              </a:buClr>
              <a:buFont typeface="Wingdings 2" panose="05020102010507070707" pitchFamily="18" charset="2"/>
              <a:defRPr sz="2000">
                <a:solidFill>
                  <a:srgbClr val="6699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20000"/>
              </a:spcAft>
              <a:buClr>
                <a:srgbClr val="228A88"/>
              </a:buClr>
              <a:buFont typeface="Wingdings 2" panose="05020102010507070707" pitchFamily="18" charset="2"/>
              <a:defRPr sz="2000">
                <a:solidFill>
                  <a:srgbClr val="669900"/>
                </a:solidFill>
                <a:latin typeface="Arial" panose="020B0604020202020204" pitchFamily="34" charset="0"/>
                <a:ea typeface="宋体" panose="02010600030101010101" pitchFamily="2" charset="-122"/>
              </a:defRPr>
            </a:lvl9pPr>
          </a:lstStyle>
          <a:p>
            <a:pPr algn="ctr">
              <a:defRPr/>
            </a:pPr>
            <a:r>
              <a:rPr lang="zh-CN" altLang="en-US" sz="1800" dirty="0">
                <a:solidFill>
                  <a:srgbClr val="FFFFFF"/>
                </a:solidFill>
                <a:latin typeface="微软雅黑" panose="020B0503020204020204" pitchFamily="34" charset="-122"/>
                <a:ea typeface="微软雅黑" panose="020B0503020204020204" pitchFamily="34" charset="-122"/>
              </a:rPr>
              <a:t>北京工商大学</a:t>
            </a:r>
          </a:p>
        </p:txBody>
      </p:sp>
    </p:spTree>
    <p:extLst>
      <p:ext uri="{BB962C8B-B14F-4D97-AF65-F5344CB8AC3E}">
        <p14:creationId xmlns:p14="http://schemas.microsoft.com/office/powerpoint/2010/main" val="3991966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56723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05613" y="879475"/>
            <a:ext cx="2230437" cy="53721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12713" y="879475"/>
            <a:ext cx="6540500" cy="53721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955578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D9BB7D2-B9E6-40A2-BF40-687F1BC8989D}"/>
              </a:ext>
            </a:extLst>
          </p:cNvPr>
          <p:cNvSpPr txBox="1">
            <a:spLocks noChangeArrowheads="1"/>
          </p:cNvSpPr>
          <p:nvPr userDrawn="1"/>
        </p:nvSpPr>
        <p:spPr bwMode="auto">
          <a:xfrm>
            <a:off x="2216150" y="2757488"/>
            <a:ext cx="4618038" cy="1322387"/>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4000">
                <a:solidFill>
                  <a:srgbClr val="051AB3"/>
                </a:solidFill>
              </a:rPr>
              <a:t>Python</a:t>
            </a:r>
            <a:r>
              <a:rPr lang="zh-CN" altLang="en-US" sz="4000">
                <a:solidFill>
                  <a:srgbClr val="051AB3"/>
                </a:solidFill>
              </a:rPr>
              <a:t>爬虫大数据采集与挖掘</a:t>
            </a:r>
            <a:endParaRPr lang="zh-CN" altLang="en-US"/>
          </a:p>
        </p:txBody>
      </p:sp>
      <p:sp>
        <p:nvSpPr>
          <p:cNvPr id="5" name="文本框 4">
            <a:extLst>
              <a:ext uri="{FF2B5EF4-FFF2-40B4-BE49-F238E27FC236}">
                <a16:creationId xmlns:a16="http://schemas.microsoft.com/office/drawing/2014/main" id="{33BD7EDD-5022-46AF-B6F0-223B99FCD656}"/>
              </a:ext>
            </a:extLst>
          </p:cNvPr>
          <p:cNvSpPr txBox="1">
            <a:spLocks noChangeArrowheads="1"/>
          </p:cNvSpPr>
          <p:nvPr userDrawn="1"/>
        </p:nvSpPr>
        <p:spPr bwMode="auto">
          <a:xfrm>
            <a:off x="2216150" y="2757488"/>
            <a:ext cx="4618038" cy="1322387"/>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4000">
                <a:solidFill>
                  <a:srgbClr val="051AB3"/>
                </a:solidFill>
              </a:rPr>
              <a:t>Python</a:t>
            </a:r>
            <a:r>
              <a:rPr lang="zh-CN" altLang="en-US" sz="4000">
                <a:solidFill>
                  <a:srgbClr val="051AB3"/>
                </a:solidFill>
              </a:rPr>
              <a:t>爬虫大数据采集与挖掘</a:t>
            </a:r>
            <a:endParaRPr lang="zh-CN" altLang="en-US"/>
          </a:p>
        </p:txBody>
      </p:sp>
      <p:sp>
        <p:nvSpPr>
          <p:cNvPr id="2" name="标题 1"/>
          <p:cNvSpPr>
            <a:spLocks noGrp="1"/>
          </p:cNvSpPr>
          <p:nvPr>
            <p:ph type="title"/>
          </p:nvPr>
        </p:nvSpPr>
        <p:spPr>
          <a:xfrm>
            <a:off x="122238" y="879475"/>
            <a:ext cx="8897937" cy="787400"/>
          </a:xfrm>
        </p:spPr>
        <p:txBody>
          <a:bodyPr/>
          <a:lstStyle/>
          <a:p>
            <a:r>
              <a:rPr lang="zh-CN" altLang="en-US"/>
              <a:t>单击此处编辑母版标题样式</a:t>
            </a:r>
          </a:p>
        </p:txBody>
      </p:sp>
      <p:sp>
        <p:nvSpPr>
          <p:cNvPr id="3" name="SmartArt 占位符 2"/>
          <p:cNvSpPr>
            <a:spLocks noGrp="1"/>
          </p:cNvSpPr>
          <p:nvPr>
            <p:ph type="pic" idx="1"/>
          </p:nvPr>
        </p:nvSpPr>
        <p:spPr>
          <a:xfrm>
            <a:off x="112713" y="1687513"/>
            <a:ext cx="8923337" cy="4564062"/>
          </a:xfrm>
        </p:spPr>
        <p:txBody>
          <a:bodyPr/>
          <a:lstStyle/>
          <a:p>
            <a:pPr lvl="0"/>
            <a:endParaRPr lang="zh-CN" altLang="en-US" noProof="0"/>
          </a:p>
        </p:txBody>
      </p:sp>
    </p:spTree>
    <p:extLst>
      <p:ext uri="{BB962C8B-B14F-4D97-AF65-F5344CB8AC3E}">
        <p14:creationId xmlns:p14="http://schemas.microsoft.com/office/powerpoint/2010/main" val="1038089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lvl1pPr>
              <a:defRPr sz="2400" b="1">
                <a:solidFill>
                  <a:srgbClr val="1166B3"/>
                </a:solidFill>
              </a:defRPr>
            </a:lvl1pPr>
            <a:lvl2pPr>
              <a:defRPr sz="2200"/>
            </a:lvl2pPr>
            <a:lvl3pPr>
              <a:defRPr sz="2200"/>
            </a:lvl3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1001098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4135101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9221" y="788034"/>
            <a:ext cx="9039466" cy="787400"/>
          </a:xfrm>
        </p:spPr>
        <p:txBody>
          <a:bodyPr/>
          <a:lstStyle/>
          <a:p>
            <a:r>
              <a:rPr lang="zh-CN" altLang="en-US"/>
              <a:t>单击此处编辑母版标题样式</a:t>
            </a:r>
          </a:p>
        </p:txBody>
      </p:sp>
      <p:sp>
        <p:nvSpPr>
          <p:cNvPr id="3" name="内容占位符 2"/>
          <p:cNvSpPr>
            <a:spLocks noGrp="1"/>
          </p:cNvSpPr>
          <p:nvPr>
            <p:ph sz="half" idx="1"/>
          </p:nvPr>
        </p:nvSpPr>
        <p:spPr>
          <a:xfrm>
            <a:off x="39189" y="1619794"/>
            <a:ext cx="4532811" cy="463178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24252" y="1632857"/>
            <a:ext cx="4441961" cy="461871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802481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37069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442220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6363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408903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851008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D46BD4B-A5BB-4F95-B67C-6973EEEB76F2}"/>
              </a:ext>
            </a:extLst>
          </p:cNvPr>
          <p:cNvSpPr/>
          <p:nvPr userDrawn="1"/>
        </p:nvSpPr>
        <p:spPr>
          <a:xfrm>
            <a:off x="0" y="6334125"/>
            <a:ext cx="9144000" cy="523875"/>
          </a:xfrm>
          <a:prstGeom prst="rect">
            <a:avLst/>
          </a:prstGeom>
          <a:gradFill>
            <a:gsLst>
              <a:gs pos="0">
                <a:srgbClr val="9954CC"/>
              </a:gs>
              <a:gs pos="37000">
                <a:srgbClr val="9954CC"/>
              </a:gs>
              <a:gs pos="100000">
                <a:srgbClr val="CBA5EB"/>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Aft>
                <a:spcPct val="20000"/>
              </a:spcAft>
              <a:buClr>
                <a:srgbClr val="228A88"/>
              </a:buClr>
              <a:buFont typeface="Wingdings 2" panose="05020102010507070707" pitchFamily="18" charset="2"/>
              <a:buNone/>
              <a:defRPr/>
            </a:pPr>
            <a:endParaRPr lang="zh-CN" altLang="en-US" sz="2000">
              <a:solidFill>
                <a:srgbClr val="FFFFFF"/>
              </a:solidFill>
            </a:endParaRPr>
          </a:p>
        </p:txBody>
      </p:sp>
      <p:sp>
        <p:nvSpPr>
          <p:cNvPr id="7" name="矩形 6">
            <a:extLst>
              <a:ext uri="{FF2B5EF4-FFF2-40B4-BE49-F238E27FC236}">
                <a16:creationId xmlns:a16="http://schemas.microsoft.com/office/drawing/2014/main" id="{1B8885C8-C2B2-43E3-BFD7-33E364E52D8F}"/>
              </a:ext>
            </a:extLst>
          </p:cNvPr>
          <p:cNvSpPr/>
          <p:nvPr userDrawn="1"/>
        </p:nvSpPr>
        <p:spPr>
          <a:xfrm>
            <a:off x="0" y="0"/>
            <a:ext cx="9144000" cy="784225"/>
          </a:xfrm>
          <a:prstGeom prst="rect">
            <a:avLst/>
          </a:prstGeom>
          <a:gradFill>
            <a:gsLst>
              <a:gs pos="0">
                <a:srgbClr val="9954CC"/>
              </a:gs>
              <a:gs pos="37000">
                <a:srgbClr val="9954CC"/>
              </a:gs>
              <a:gs pos="100000">
                <a:srgbClr val="CBA5EB"/>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Aft>
                <a:spcPct val="20000"/>
              </a:spcAft>
              <a:buClr>
                <a:srgbClr val="228A88"/>
              </a:buClr>
              <a:buFont typeface="Wingdings 2" panose="05020102010507070707" pitchFamily="18" charset="2"/>
              <a:buNone/>
              <a:defRPr/>
            </a:pPr>
            <a:endParaRPr lang="zh-CN" altLang="en-US" sz="2000">
              <a:solidFill>
                <a:srgbClr val="FFFFFF"/>
              </a:solidFill>
            </a:endParaRPr>
          </a:p>
        </p:txBody>
      </p:sp>
      <p:sp>
        <p:nvSpPr>
          <p:cNvPr id="1028" name="Rectangle 4">
            <a:extLst>
              <a:ext uri="{FF2B5EF4-FFF2-40B4-BE49-F238E27FC236}">
                <a16:creationId xmlns:a16="http://schemas.microsoft.com/office/drawing/2014/main" id="{9DC9A468-5D7D-413D-8DCE-31E073CE5237}"/>
              </a:ext>
            </a:extLst>
          </p:cNvPr>
          <p:cNvSpPr>
            <a:spLocks noGrp="1" noChangeArrowheads="1"/>
          </p:cNvSpPr>
          <p:nvPr>
            <p:ph type="title"/>
          </p:nvPr>
        </p:nvSpPr>
        <p:spPr bwMode="black">
          <a:xfrm>
            <a:off x="39688" y="854075"/>
            <a:ext cx="9039225" cy="787400"/>
          </a:xfrm>
          <a:prstGeom prst="rect">
            <a:avLst/>
          </a:prstGeom>
          <a:noFill/>
          <a:ln w="9525" algn="ctr">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9" name="Rectangle 5">
            <a:extLst>
              <a:ext uri="{FF2B5EF4-FFF2-40B4-BE49-F238E27FC236}">
                <a16:creationId xmlns:a16="http://schemas.microsoft.com/office/drawing/2014/main" id="{A4DDC2EF-85A9-4BF1-AA12-718026447ABE}"/>
              </a:ext>
            </a:extLst>
          </p:cNvPr>
          <p:cNvSpPr>
            <a:spLocks noGrp="1" noChangeArrowheads="1"/>
          </p:cNvSpPr>
          <p:nvPr>
            <p:ph type="body" idx="1"/>
          </p:nvPr>
        </p:nvSpPr>
        <p:spPr bwMode="black">
          <a:xfrm>
            <a:off x="36513" y="1639888"/>
            <a:ext cx="9036050" cy="4633912"/>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br>
              <a:rPr lang="en-US" altLang="en-US"/>
            </a:br>
            <a:r>
              <a:rPr lang="en-US" altLang="en-US"/>
              <a:t>good1</a:t>
            </a:r>
          </a:p>
          <a:p>
            <a:pPr lvl="1"/>
            <a:r>
              <a:rPr lang="en-US" altLang="en-US"/>
              <a:t>Second level</a:t>
            </a:r>
            <a:br>
              <a:rPr lang="en-US" altLang="en-US"/>
            </a:br>
            <a:r>
              <a:rPr lang="en-US" altLang="en-US"/>
              <a:t>good2</a:t>
            </a:r>
          </a:p>
          <a:p>
            <a:pPr lvl="2"/>
            <a:r>
              <a:rPr lang="en-US" altLang="en-US"/>
              <a:t>Third level</a:t>
            </a:r>
            <a:br>
              <a:rPr lang="en-US" altLang="en-US"/>
            </a:br>
            <a:r>
              <a:rPr lang="en-US" altLang="en-US"/>
              <a:t>good3</a:t>
            </a:r>
          </a:p>
          <a:p>
            <a:pPr lvl="3"/>
            <a:r>
              <a:rPr lang="en-US" altLang="en-US"/>
              <a:t>Fourth level</a:t>
            </a:r>
            <a:br>
              <a:rPr lang="en-US" altLang="en-US"/>
            </a:br>
            <a:r>
              <a:rPr lang="en-US" altLang="en-US"/>
              <a:t>good4</a:t>
            </a:r>
          </a:p>
          <a:p>
            <a:pPr lvl="4"/>
            <a:r>
              <a:rPr lang="en-US" altLang="en-US"/>
              <a:t>Fifth level</a:t>
            </a:r>
            <a:br>
              <a:rPr lang="en-US" altLang="en-US"/>
            </a:br>
            <a:r>
              <a:rPr lang="en-US" altLang="en-US"/>
              <a:t>good5</a:t>
            </a:r>
          </a:p>
        </p:txBody>
      </p:sp>
      <p:sp>
        <p:nvSpPr>
          <p:cNvPr id="1030" name="Line 6">
            <a:extLst>
              <a:ext uri="{FF2B5EF4-FFF2-40B4-BE49-F238E27FC236}">
                <a16:creationId xmlns:a16="http://schemas.microsoft.com/office/drawing/2014/main" id="{8CB4582D-6C07-43B1-AF50-4B91D1E63160}"/>
              </a:ext>
            </a:extLst>
          </p:cNvPr>
          <p:cNvSpPr>
            <a:spLocks noChangeShapeType="1"/>
          </p:cNvSpPr>
          <p:nvPr userDrawn="1"/>
        </p:nvSpPr>
        <p:spPr bwMode="black">
          <a:xfrm>
            <a:off x="34925" y="260350"/>
            <a:ext cx="0" cy="23495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1" name="Rectangle 9">
            <a:extLst>
              <a:ext uri="{FF2B5EF4-FFF2-40B4-BE49-F238E27FC236}">
                <a16:creationId xmlns:a16="http://schemas.microsoft.com/office/drawing/2014/main" id="{0D62092B-E374-44AD-9FFE-7B1EBCC9E3D1}"/>
              </a:ext>
            </a:extLst>
          </p:cNvPr>
          <p:cNvSpPr>
            <a:spLocks noChangeArrowheads="1"/>
          </p:cNvSpPr>
          <p:nvPr userDrawn="1"/>
        </p:nvSpPr>
        <p:spPr bwMode="black">
          <a:xfrm>
            <a:off x="6829425" y="6430963"/>
            <a:ext cx="2125663" cy="307975"/>
          </a:xfrm>
          <a:prstGeom prst="rect">
            <a:avLst/>
          </a:prstGeom>
          <a:noFill/>
          <a:ln>
            <a:noFill/>
          </a:ln>
        </p:spPr>
        <p:txBody>
          <a:bodyPr anchor="ctr">
            <a:spAutoFit/>
          </a:bodyPr>
          <a:lstStyle>
            <a:lvl1pPr eaLnBrk="0" hangingPunct="0">
              <a:defRPr sz="2000">
                <a:solidFill>
                  <a:srgbClr val="669900"/>
                </a:solidFill>
                <a:latin typeface="Arial" panose="020B0604020202020204" pitchFamily="34" charset="0"/>
                <a:ea typeface="宋体" panose="02010600030101010101" pitchFamily="2" charset="-122"/>
              </a:defRPr>
            </a:lvl1pPr>
            <a:lvl2pPr marL="742950" indent="-285750" eaLnBrk="0" hangingPunct="0">
              <a:defRPr sz="2000">
                <a:solidFill>
                  <a:srgbClr val="669900"/>
                </a:solidFill>
                <a:latin typeface="Arial" panose="020B0604020202020204" pitchFamily="34" charset="0"/>
                <a:ea typeface="宋体" panose="02010600030101010101" pitchFamily="2" charset="-122"/>
              </a:defRPr>
            </a:lvl2pPr>
            <a:lvl3pPr marL="1143000" indent="-228600" eaLnBrk="0" hangingPunct="0">
              <a:defRPr sz="2000">
                <a:solidFill>
                  <a:srgbClr val="669900"/>
                </a:solidFill>
                <a:latin typeface="Arial" panose="020B0604020202020204" pitchFamily="34" charset="0"/>
                <a:ea typeface="宋体" panose="02010600030101010101" pitchFamily="2" charset="-122"/>
              </a:defRPr>
            </a:lvl3pPr>
            <a:lvl4pPr marL="1600200" indent="-228600" eaLnBrk="0" hangingPunct="0">
              <a:defRPr sz="2000">
                <a:solidFill>
                  <a:srgbClr val="669900"/>
                </a:solidFill>
                <a:latin typeface="Arial" panose="020B0604020202020204" pitchFamily="34" charset="0"/>
                <a:ea typeface="宋体" panose="02010600030101010101" pitchFamily="2" charset="-122"/>
              </a:defRPr>
            </a:lvl4pPr>
            <a:lvl5pPr marL="2057400" indent="-228600" eaLnBrk="0" hangingPunct="0">
              <a:defRPr sz="2000">
                <a:solidFill>
                  <a:srgbClr val="6699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20000"/>
              </a:spcAft>
              <a:buClr>
                <a:srgbClr val="228A88"/>
              </a:buClr>
              <a:buFont typeface="Wingdings 2" panose="05020102010507070707" pitchFamily="18" charset="2"/>
              <a:defRPr sz="2000">
                <a:solidFill>
                  <a:srgbClr val="6699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20000"/>
              </a:spcAft>
              <a:buClr>
                <a:srgbClr val="228A88"/>
              </a:buClr>
              <a:buFont typeface="Wingdings 2" panose="05020102010507070707" pitchFamily="18" charset="2"/>
              <a:defRPr sz="2000">
                <a:solidFill>
                  <a:srgbClr val="6699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20000"/>
              </a:spcAft>
              <a:buClr>
                <a:srgbClr val="228A88"/>
              </a:buClr>
              <a:buFont typeface="Wingdings 2" panose="05020102010507070707" pitchFamily="18" charset="2"/>
              <a:defRPr sz="2000">
                <a:solidFill>
                  <a:srgbClr val="6699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20000"/>
              </a:spcAft>
              <a:buClr>
                <a:srgbClr val="228A88"/>
              </a:buClr>
              <a:buFont typeface="Wingdings 2" panose="05020102010507070707" pitchFamily="18" charset="2"/>
              <a:defRPr sz="2000">
                <a:solidFill>
                  <a:srgbClr val="669900"/>
                </a:solidFill>
                <a:latin typeface="Arial" panose="020B0604020202020204" pitchFamily="34" charset="0"/>
                <a:ea typeface="宋体" panose="02010600030101010101" pitchFamily="2" charset="-122"/>
              </a:defRPr>
            </a:lvl9pPr>
          </a:lstStyle>
          <a:p>
            <a:pPr algn="ctr">
              <a:defRPr/>
            </a:pPr>
            <a:r>
              <a:rPr lang="zh-CN" altLang="en-US" sz="1400" dirty="0">
                <a:solidFill>
                  <a:srgbClr val="FFFFFF"/>
                </a:solidFill>
              </a:rPr>
              <a:t>国际经管学院</a:t>
            </a:r>
          </a:p>
        </p:txBody>
      </p:sp>
      <p:sp>
        <p:nvSpPr>
          <p:cNvPr id="1033" name="Text Box 11">
            <a:extLst>
              <a:ext uri="{FF2B5EF4-FFF2-40B4-BE49-F238E27FC236}">
                <a16:creationId xmlns:a16="http://schemas.microsoft.com/office/drawing/2014/main" id="{24017C32-9B22-4E28-8322-D0DEA9A03440}"/>
              </a:ext>
            </a:extLst>
          </p:cNvPr>
          <p:cNvSpPr txBox="1">
            <a:spLocks noChangeArrowheads="1"/>
          </p:cNvSpPr>
          <p:nvPr userDrawn="1"/>
        </p:nvSpPr>
        <p:spPr bwMode="auto">
          <a:xfrm>
            <a:off x="34925" y="41275"/>
            <a:ext cx="5832475" cy="523875"/>
          </a:xfrm>
          <a:prstGeom prst="rect">
            <a:avLst/>
          </a:prstGeom>
          <a:noFill/>
          <a:ln>
            <a:noFill/>
          </a:ln>
        </p:spPr>
        <p:txBody>
          <a:bodyPr>
            <a:spAutoFit/>
          </a:bodyPr>
          <a:lstStyle>
            <a:lvl1pPr eaLnBrk="0" hangingPunct="0">
              <a:defRPr sz="2000">
                <a:solidFill>
                  <a:srgbClr val="669900"/>
                </a:solidFill>
                <a:latin typeface="Arial" panose="020B0604020202020204" pitchFamily="34" charset="0"/>
                <a:ea typeface="宋体" panose="02010600030101010101" pitchFamily="2" charset="-122"/>
              </a:defRPr>
            </a:lvl1pPr>
            <a:lvl2pPr marL="742950" indent="-285750" eaLnBrk="0" hangingPunct="0">
              <a:defRPr sz="2000">
                <a:solidFill>
                  <a:srgbClr val="669900"/>
                </a:solidFill>
                <a:latin typeface="Arial" panose="020B0604020202020204" pitchFamily="34" charset="0"/>
                <a:ea typeface="宋体" panose="02010600030101010101" pitchFamily="2" charset="-122"/>
              </a:defRPr>
            </a:lvl2pPr>
            <a:lvl3pPr marL="1143000" indent="-228600" eaLnBrk="0" hangingPunct="0">
              <a:defRPr sz="2000">
                <a:solidFill>
                  <a:srgbClr val="669900"/>
                </a:solidFill>
                <a:latin typeface="Arial" panose="020B0604020202020204" pitchFamily="34" charset="0"/>
                <a:ea typeface="宋体" panose="02010600030101010101" pitchFamily="2" charset="-122"/>
              </a:defRPr>
            </a:lvl3pPr>
            <a:lvl4pPr marL="1600200" indent="-228600" eaLnBrk="0" hangingPunct="0">
              <a:defRPr sz="2000">
                <a:solidFill>
                  <a:srgbClr val="669900"/>
                </a:solidFill>
                <a:latin typeface="Arial" panose="020B0604020202020204" pitchFamily="34" charset="0"/>
                <a:ea typeface="宋体" panose="02010600030101010101" pitchFamily="2" charset="-122"/>
              </a:defRPr>
            </a:lvl4pPr>
            <a:lvl5pPr marL="2057400" indent="-228600" eaLnBrk="0" hangingPunct="0">
              <a:defRPr sz="2000">
                <a:solidFill>
                  <a:srgbClr val="6699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20000"/>
              </a:spcAft>
              <a:buClr>
                <a:srgbClr val="228A88"/>
              </a:buClr>
              <a:buFont typeface="Wingdings 2" panose="05020102010507070707" pitchFamily="18" charset="2"/>
              <a:defRPr sz="2000">
                <a:solidFill>
                  <a:srgbClr val="6699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20000"/>
              </a:spcAft>
              <a:buClr>
                <a:srgbClr val="228A88"/>
              </a:buClr>
              <a:buFont typeface="Wingdings 2" panose="05020102010507070707" pitchFamily="18" charset="2"/>
              <a:defRPr sz="2000">
                <a:solidFill>
                  <a:srgbClr val="6699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20000"/>
              </a:spcAft>
              <a:buClr>
                <a:srgbClr val="228A88"/>
              </a:buClr>
              <a:buFont typeface="Wingdings 2" panose="05020102010507070707" pitchFamily="18" charset="2"/>
              <a:defRPr sz="2000">
                <a:solidFill>
                  <a:srgbClr val="6699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20000"/>
              </a:spcAft>
              <a:buClr>
                <a:srgbClr val="228A88"/>
              </a:buClr>
              <a:buFont typeface="Wingdings 2" panose="05020102010507070707" pitchFamily="18" charset="2"/>
              <a:defRPr sz="2000">
                <a:solidFill>
                  <a:srgbClr val="669900"/>
                </a:solidFill>
                <a:latin typeface="Arial" panose="020B0604020202020204" pitchFamily="34" charset="0"/>
                <a:ea typeface="宋体" panose="02010600030101010101" pitchFamily="2" charset="-122"/>
              </a:defRPr>
            </a:lvl9pPr>
          </a:lstStyle>
          <a:p>
            <a:pPr eaLnBrk="1" hangingPunct="1">
              <a:spcAft>
                <a:spcPct val="20000"/>
              </a:spcAft>
              <a:buClr>
                <a:srgbClr val="228A88"/>
              </a:buClr>
              <a:buFont typeface="Wingdings 2" panose="05020102010507070707" pitchFamily="18" charset="2"/>
              <a:buNone/>
              <a:defRPr/>
            </a:pPr>
            <a:r>
              <a:rPr lang="zh-CN" altLang="en-US" sz="2800" b="1" dirty="0">
                <a:solidFill>
                  <a:srgbClr val="FFFFFF"/>
                </a:solidFill>
                <a:latin typeface="黑体" panose="02010609060101010101" pitchFamily="49" charset="-122"/>
                <a:ea typeface="黑体" panose="02010609060101010101" pitchFamily="49" charset="-122"/>
              </a:rPr>
              <a:t>数据采集与分析</a:t>
            </a:r>
          </a:p>
        </p:txBody>
      </p:sp>
      <p:grpSp>
        <p:nvGrpSpPr>
          <p:cNvPr id="4" name="组合 7">
            <a:extLst>
              <a:ext uri="{FF2B5EF4-FFF2-40B4-BE49-F238E27FC236}">
                <a16:creationId xmlns:a16="http://schemas.microsoft.com/office/drawing/2014/main" id="{1CF02BA3-9CA3-4787-B73B-FC486AC3FC1B}"/>
              </a:ext>
            </a:extLst>
          </p:cNvPr>
          <p:cNvGrpSpPr>
            <a:grpSpLocks/>
          </p:cNvGrpSpPr>
          <p:nvPr userDrawn="1"/>
        </p:nvGrpSpPr>
        <p:grpSpPr bwMode="auto">
          <a:xfrm>
            <a:off x="8245475" y="26988"/>
            <a:ext cx="768350" cy="727075"/>
            <a:chOff x="1642438" y="2313000"/>
            <a:chExt cx="2232000" cy="2232000"/>
          </a:xfrm>
        </p:grpSpPr>
        <p:sp>
          <p:nvSpPr>
            <p:cNvPr id="9" name="椭圆 8">
              <a:extLst>
                <a:ext uri="{FF2B5EF4-FFF2-40B4-BE49-F238E27FC236}">
                  <a16:creationId xmlns:a16="http://schemas.microsoft.com/office/drawing/2014/main" id="{578735D9-39B2-44EE-9F4A-6462AFB2ED3A}"/>
                </a:ext>
              </a:extLst>
            </p:cNvPr>
            <p:cNvSpPr/>
            <p:nvPr/>
          </p:nvSpPr>
          <p:spPr>
            <a:xfrm>
              <a:off x="1642438" y="2313000"/>
              <a:ext cx="2232000" cy="223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Aft>
                  <a:spcPct val="20000"/>
                </a:spcAft>
                <a:buClr>
                  <a:srgbClr val="228A88"/>
                </a:buClr>
                <a:buFont typeface="Wingdings 2" panose="05020102010507070707" pitchFamily="18" charset="2"/>
                <a:buNone/>
                <a:defRPr/>
              </a:pPr>
              <a:endParaRPr lang="zh-CN" altLang="en-US" sz="2000">
                <a:solidFill>
                  <a:srgbClr val="FFFFFF"/>
                </a:solidFill>
              </a:endParaRPr>
            </a:p>
          </p:txBody>
        </p:sp>
        <p:pic>
          <p:nvPicPr>
            <p:cNvPr id="2" name="Picture 2">
              <a:extLst>
                <a:ext uri="{FF2B5EF4-FFF2-40B4-BE49-F238E27FC236}">
                  <a16:creationId xmlns:a16="http://schemas.microsoft.com/office/drawing/2014/main" id="{BD99E3B6-B376-4300-8D1F-C487710E8EAA}"/>
                </a:ext>
              </a:extLst>
            </p:cNvPr>
            <p:cNvPicPr>
              <a:picLocks noChangeAspect="1" noChangeArrowheads="1"/>
            </p:cNvPicPr>
            <p:nvPr/>
          </p:nvPicPr>
          <p:blipFill>
            <a:blip r:embed="rId14" cstate="print"/>
            <a:srcRect/>
            <a:stretch>
              <a:fillRect/>
            </a:stretch>
          </p:blipFill>
          <p:spPr bwMode="auto">
            <a:xfrm>
              <a:off x="1678438" y="2349000"/>
              <a:ext cx="2160000" cy="2160000"/>
            </a:xfrm>
            <a:prstGeom prst="ellipse">
              <a:avLst/>
            </a:prstGeom>
            <a:noFill/>
            <a:ln>
              <a:noFill/>
            </a:ln>
            <a:effectLst/>
          </p:spPr>
        </p:pic>
      </p:grpSp>
    </p:spTree>
  </p:cSld>
  <p:clrMap bg1="lt1" tx1="dk1" bg2="lt2" tx2="dk2" accent1="accent1" accent2="accent2" accent3="accent3" accent4="accent4" accent5="accent5" accent6="accent6" hlink="hlink" folHlink="folHlink"/>
  <p:sldLayoutIdLst>
    <p:sldLayoutId id="2147483699"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700" r:id="rId12"/>
  </p:sldLayoutIdLst>
  <p:txStyles>
    <p:titleStyle>
      <a:lvl1pPr algn="l" rtl="0" eaLnBrk="0" fontAlgn="base" hangingPunct="0">
        <a:lnSpc>
          <a:spcPct val="90000"/>
        </a:lnSpc>
        <a:spcBef>
          <a:spcPct val="0"/>
        </a:spcBef>
        <a:spcAft>
          <a:spcPct val="0"/>
        </a:spcAft>
        <a:defRPr sz="2400">
          <a:solidFill>
            <a:srgbClr val="051AB3"/>
          </a:solidFill>
          <a:latin typeface="+mj-lt"/>
          <a:ea typeface="+mj-ea"/>
          <a:cs typeface="+mj-cs"/>
        </a:defRPr>
      </a:lvl1pPr>
      <a:lvl2pPr algn="l" rtl="0" eaLnBrk="0" fontAlgn="base" hangingPunct="0">
        <a:lnSpc>
          <a:spcPct val="90000"/>
        </a:lnSpc>
        <a:spcBef>
          <a:spcPct val="0"/>
        </a:spcBef>
        <a:spcAft>
          <a:spcPct val="0"/>
        </a:spcAft>
        <a:defRPr sz="2400">
          <a:solidFill>
            <a:srgbClr val="051AB3"/>
          </a:solidFill>
          <a:latin typeface="Arial" panose="020B0604020202020204" pitchFamily="34" charset="0"/>
          <a:ea typeface="宋体" panose="02010600030101010101" pitchFamily="2" charset="-122"/>
        </a:defRPr>
      </a:lvl2pPr>
      <a:lvl3pPr algn="l" rtl="0" eaLnBrk="0" fontAlgn="base" hangingPunct="0">
        <a:lnSpc>
          <a:spcPct val="90000"/>
        </a:lnSpc>
        <a:spcBef>
          <a:spcPct val="0"/>
        </a:spcBef>
        <a:spcAft>
          <a:spcPct val="0"/>
        </a:spcAft>
        <a:defRPr sz="2400">
          <a:solidFill>
            <a:srgbClr val="051AB3"/>
          </a:solidFill>
          <a:latin typeface="Arial" panose="020B0604020202020204" pitchFamily="34" charset="0"/>
          <a:ea typeface="宋体" panose="02010600030101010101" pitchFamily="2" charset="-122"/>
        </a:defRPr>
      </a:lvl3pPr>
      <a:lvl4pPr algn="l" rtl="0" eaLnBrk="0" fontAlgn="base" hangingPunct="0">
        <a:lnSpc>
          <a:spcPct val="90000"/>
        </a:lnSpc>
        <a:spcBef>
          <a:spcPct val="0"/>
        </a:spcBef>
        <a:spcAft>
          <a:spcPct val="0"/>
        </a:spcAft>
        <a:defRPr sz="2400">
          <a:solidFill>
            <a:srgbClr val="051AB3"/>
          </a:solidFill>
          <a:latin typeface="Arial" panose="020B0604020202020204" pitchFamily="34" charset="0"/>
          <a:ea typeface="宋体" panose="02010600030101010101" pitchFamily="2" charset="-122"/>
        </a:defRPr>
      </a:lvl4pPr>
      <a:lvl5pPr algn="l" rtl="0" eaLnBrk="0" fontAlgn="base" hangingPunct="0">
        <a:lnSpc>
          <a:spcPct val="90000"/>
        </a:lnSpc>
        <a:spcBef>
          <a:spcPct val="0"/>
        </a:spcBef>
        <a:spcAft>
          <a:spcPct val="0"/>
        </a:spcAft>
        <a:defRPr sz="2400">
          <a:solidFill>
            <a:srgbClr val="051AB3"/>
          </a:solidFill>
          <a:latin typeface="Arial" panose="020B0604020202020204" pitchFamily="34" charset="0"/>
          <a:ea typeface="宋体" panose="02010600030101010101" pitchFamily="2" charset="-122"/>
        </a:defRPr>
      </a:lvl5pPr>
      <a:lvl6pPr marL="457200" algn="l" rtl="0" fontAlgn="base">
        <a:lnSpc>
          <a:spcPct val="90000"/>
        </a:lnSpc>
        <a:spcBef>
          <a:spcPct val="0"/>
        </a:spcBef>
        <a:spcAft>
          <a:spcPct val="0"/>
        </a:spcAft>
        <a:defRPr sz="2400">
          <a:solidFill>
            <a:srgbClr val="051AB3"/>
          </a:solidFill>
          <a:latin typeface="Arial" panose="020B0604020202020204" pitchFamily="34" charset="0"/>
          <a:ea typeface="宋体" panose="02010600030101010101" pitchFamily="2" charset="-122"/>
        </a:defRPr>
      </a:lvl6pPr>
      <a:lvl7pPr marL="914400" algn="l" rtl="0" fontAlgn="base">
        <a:lnSpc>
          <a:spcPct val="90000"/>
        </a:lnSpc>
        <a:spcBef>
          <a:spcPct val="0"/>
        </a:spcBef>
        <a:spcAft>
          <a:spcPct val="0"/>
        </a:spcAft>
        <a:defRPr sz="2400">
          <a:solidFill>
            <a:srgbClr val="051AB3"/>
          </a:solidFill>
          <a:latin typeface="Arial" panose="020B0604020202020204" pitchFamily="34" charset="0"/>
          <a:ea typeface="宋体" panose="02010600030101010101" pitchFamily="2" charset="-122"/>
        </a:defRPr>
      </a:lvl7pPr>
      <a:lvl8pPr marL="1371600" algn="l" rtl="0" fontAlgn="base">
        <a:lnSpc>
          <a:spcPct val="90000"/>
        </a:lnSpc>
        <a:spcBef>
          <a:spcPct val="0"/>
        </a:spcBef>
        <a:spcAft>
          <a:spcPct val="0"/>
        </a:spcAft>
        <a:defRPr sz="2400">
          <a:solidFill>
            <a:srgbClr val="051AB3"/>
          </a:solidFill>
          <a:latin typeface="Arial" panose="020B0604020202020204" pitchFamily="34" charset="0"/>
          <a:ea typeface="宋体" panose="02010600030101010101" pitchFamily="2" charset="-122"/>
        </a:defRPr>
      </a:lvl8pPr>
      <a:lvl9pPr marL="1828800" algn="l" rtl="0" fontAlgn="base">
        <a:lnSpc>
          <a:spcPct val="90000"/>
        </a:lnSpc>
        <a:spcBef>
          <a:spcPct val="0"/>
        </a:spcBef>
        <a:spcAft>
          <a:spcPct val="0"/>
        </a:spcAft>
        <a:defRPr sz="2400">
          <a:solidFill>
            <a:srgbClr val="051AB3"/>
          </a:solidFill>
          <a:latin typeface="Arial" panose="020B0604020202020204" pitchFamily="34" charset="0"/>
          <a:ea typeface="宋体" panose="02010600030101010101" pitchFamily="2" charset="-122"/>
        </a:defRPr>
      </a:lvl9pPr>
    </p:titleStyle>
    <p:bodyStyle>
      <a:lvl1pPr marL="400050" indent="-400050" algn="l" rtl="0" eaLnBrk="0" fontAlgn="base" hangingPunct="0">
        <a:spcBef>
          <a:spcPct val="0"/>
        </a:spcBef>
        <a:spcAft>
          <a:spcPct val="20000"/>
        </a:spcAft>
        <a:buClr>
          <a:schemeClr val="hlink"/>
        </a:buClr>
        <a:buFont typeface="Wingdings 2" panose="05020102010507070707" pitchFamily="82" charset="2"/>
        <a:buChar char="³"/>
        <a:defRPr sz="2000">
          <a:solidFill>
            <a:schemeClr val="tx1"/>
          </a:solidFill>
          <a:latin typeface="+mn-lt"/>
          <a:ea typeface="+mn-ea"/>
          <a:cs typeface="+mn-cs"/>
        </a:defRPr>
      </a:lvl1pPr>
      <a:lvl2pPr marL="914400" indent="-400050" algn="l" rtl="0" eaLnBrk="0" fontAlgn="base" hangingPunct="0">
        <a:spcBef>
          <a:spcPct val="0"/>
        </a:spcBef>
        <a:spcAft>
          <a:spcPct val="20000"/>
        </a:spcAft>
        <a:buClr>
          <a:schemeClr val="hlink"/>
        </a:buClr>
        <a:buFont typeface="Wingdings 2" panose="05020102010507070707" pitchFamily="82" charset="2"/>
        <a:buChar char="²"/>
        <a:defRPr sz="2000">
          <a:solidFill>
            <a:schemeClr val="hlink"/>
          </a:solidFill>
          <a:latin typeface="+mn-lt"/>
          <a:ea typeface="+mn-ea"/>
        </a:defRPr>
      </a:lvl2pPr>
      <a:lvl3pPr marL="1377950" indent="-349250" algn="l" rtl="0" eaLnBrk="0" fontAlgn="base" hangingPunct="0">
        <a:spcBef>
          <a:spcPct val="0"/>
        </a:spcBef>
        <a:spcAft>
          <a:spcPct val="20000"/>
        </a:spcAft>
        <a:buClr>
          <a:schemeClr val="hlink"/>
        </a:buClr>
        <a:buFont typeface="Wingdings 2" panose="05020102010507070707" pitchFamily="82" charset="2"/>
        <a:buChar char="±"/>
        <a:defRPr sz="2400">
          <a:solidFill>
            <a:schemeClr val="hlink"/>
          </a:solidFill>
          <a:latin typeface="+mn-lt"/>
          <a:ea typeface="+mn-ea"/>
        </a:defRPr>
      </a:lvl3pPr>
      <a:lvl4pPr marL="1885950" indent="-342900" algn="l" rtl="0" eaLnBrk="0" fontAlgn="base" hangingPunct="0">
        <a:spcBef>
          <a:spcPct val="0"/>
        </a:spcBef>
        <a:spcAft>
          <a:spcPct val="20000"/>
        </a:spcAft>
        <a:buClr>
          <a:schemeClr val="hlink"/>
        </a:buClr>
        <a:buFont typeface="Wingdings 2" panose="05020102010507070707" pitchFamily="82" charset="2"/>
        <a:buChar char="°"/>
        <a:defRPr sz="2000">
          <a:solidFill>
            <a:schemeClr val="hlink"/>
          </a:solidFill>
          <a:latin typeface="+mn-lt"/>
          <a:ea typeface="+mn-ea"/>
        </a:defRPr>
      </a:lvl4pPr>
      <a:lvl5pPr marL="2349500" indent="-349250" algn="l" rtl="0" eaLnBrk="0" fontAlgn="base" hangingPunct="0">
        <a:spcBef>
          <a:spcPct val="0"/>
        </a:spcBef>
        <a:spcAft>
          <a:spcPct val="20000"/>
        </a:spcAft>
        <a:buClr>
          <a:schemeClr val="hlink"/>
        </a:buClr>
        <a:buFont typeface="Wingdings 2" panose="05020102010507070707" pitchFamily="82" charset="2"/>
        <a:buChar char="¯"/>
        <a:defRPr sz="2000">
          <a:solidFill>
            <a:schemeClr val="hlink"/>
          </a:solidFill>
          <a:latin typeface="+mn-lt"/>
          <a:ea typeface="+mn-ea"/>
        </a:defRPr>
      </a:lvl5pPr>
      <a:lvl6pPr marL="2806700" indent="-349250" algn="l" rtl="0" fontAlgn="base">
        <a:spcBef>
          <a:spcPct val="0"/>
        </a:spcBef>
        <a:spcAft>
          <a:spcPct val="20000"/>
        </a:spcAft>
        <a:buClr>
          <a:schemeClr val="hlink"/>
        </a:buClr>
        <a:buFont typeface="Wingdings 2" panose="05020102010507070707" pitchFamily="18" charset="2"/>
        <a:buChar char="¯"/>
        <a:defRPr>
          <a:solidFill>
            <a:schemeClr val="hlink"/>
          </a:solidFill>
          <a:latin typeface="+mn-lt"/>
          <a:ea typeface="+mn-ea"/>
        </a:defRPr>
      </a:lvl6pPr>
      <a:lvl7pPr marL="3263900" indent="-349250" algn="l" rtl="0" fontAlgn="base">
        <a:spcBef>
          <a:spcPct val="0"/>
        </a:spcBef>
        <a:spcAft>
          <a:spcPct val="20000"/>
        </a:spcAft>
        <a:buClr>
          <a:schemeClr val="hlink"/>
        </a:buClr>
        <a:buFont typeface="Wingdings 2" panose="05020102010507070707" pitchFamily="18" charset="2"/>
        <a:buChar char="¯"/>
        <a:defRPr>
          <a:solidFill>
            <a:schemeClr val="hlink"/>
          </a:solidFill>
          <a:latin typeface="+mn-lt"/>
          <a:ea typeface="+mn-ea"/>
        </a:defRPr>
      </a:lvl7pPr>
      <a:lvl8pPr marL="3721100" indent="-349250" algn="l" rtl="0" fontAlgn="base">
        <a:spcBef>
          <a:spcPct val="0"/>
        </a:spcBef>
        <a:spcAft>
          <a:spcPct val="20000"/>
        </a:spcAft>
        <a:buClr>
          <a:schemeClr val="hlink"/>
        </a:buClr>
        <a:buFont typeface="Wingdings 2" panose="05020102010507070707" pitchFamily="18" charset="2"/>
        <a:buChar char="¯"/>
        <a:defRPr>
          <a:solidFill>
            <a:schemeClr val="hlink"/>
          </a:solidFill>
          <a:latin typeface="+mn-lt"/>
          <a:ea typeface="+mn-ea"/>
        </a:defRPr>
      </a:lvl8pPr>
      <a:lvl9pPr marL="4178300" indent="-349250" algn="l" rtl="0" fontAlgn="base">
        <a:spcBef>
          <a:spcPct val="0"/>
        </a:spcBef>
        <a:spcAft>
          <a:spcPct val="20000"/>
        </a:spcAft>
        <a:buClr>
          <a:schemeClr val="hlink"/>
        </a:buClr>
        <a:buFont typeface="Wingdings 2" panose="05020102010507070707" pitchFamily="18" charset="2"/>
        <a:buChar char="¯"/>
        <a:defRPr>
          <a:solidFill>
            <a:schemeClr val="hlink"/>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www.w3.org/TR/xpath/al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DE069F5F-9E5C-4FE4-AA9E-3666324ADAA6}"/>
              </a:ext>
            </a:extLst>
          </p:cNvPr>
          <p:cNvSpPr>
            <a:spLocks noGrp="1" noChangeArrowheads="1"/>
          </p:cNvSpPr>
          <p:nvPr>
            <p:ph type="ctrTitle" idx="4294967295"/>
          </p:nvPr>
        </p:nvSpPr>
        <p:spPr>
          <a:xfrm>
            <a:off x="395288" y="2636838"/>
            <a:ext cx="8459787" cy="1470025"/>
          </a:xfrm>
        </p:spPr>
        <p:txBody>
          <a:bodyPr/>
          <a:lstStyle/>
          <a:p>
            <a:pPr eaLnBrk="1" hangingPunct="1"/>
            <a:r>
              <a:rPr lang="zh-CN" altLang="en-US" sz="4000"/>
              <a:t>第六章 </a:t>
            </a:r>
            <a:r>
              <a:rPr lang="en-US" altLang="zh-CN" sz="4000"/>
              <a:t>Web</a:t>
            </a:r>
            <a:r>
              <a:rPr lang="zh-CN" altLang="en-US" sz="4000"/>
              <a:t>信息提取与</a:t>
            </a:r>
            <a:r>
              <a:rPr lang="en-US" altLang="zh-CN" sz="4000"/>
              <a:t>Python</a:t>
            </a:r>
            <a:r>
              <a:rPr lang="zh-CN" altLang="en-US" sz="4000"/>
              <a:t>实现</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a:extLst>
              <a:ext uri="{FF2B5EF4-FFF2-40B4-BE49-F238E27FC236}">
                <a16:creationId xmlns:a16="http://schemas.microsoft.com/office/drawing/2014/main" id="{0806542F-19B7-474B-8129-7D6625EA7C49}"/>
              </a:ext>
            </a:extLst>
          </p:cNvPr>
          <p:cNvSpPr>
            <a:spLocks noGrp="1" noChangeArrowheads="1"/>
          </p:cNvSpPr>
          <p:nvPr>
            <p:ph type="title"/>
          </p:nvPr>
        </p:nvSpPr>
        <p:spPr/>
        <p:txBody>
          <a:bodyPr/>
          <a:lstStyle/>
          <a:p>
            <a:r>
              <a:rPr lang="en-US" altLang="zh-CN"/>
              <a:t>Web</a:t>
            </a:r>
            <a:r>
              <a:rPr lang="zh-CN" altLang="en-US"/>
              <a:t>页面内容提取的思路</a:t>
            </a:r>
          </a:p>
        </p:txBody>
      </p:sp>
      <p:sp>
        <p:nvSpPr>
          <p:cNvPr id="15363" name="内容占位符 2">
            <a:extLst>
              <a:ext uri="{FF2B5EF4-FFF2-40B4-BE49-F238E27FC236}">
                <a16:creationId xmlns:a16="http://schemas.microsoft.com/office/drawing/2014/main" id="{3CA80877-9329-4EF4-9CDE-E056B9782732}"/>
              </a:ext>
            </a:extLst>
          </p:cNvPr>
          <p:cNvSpPr>
            <a:spLocks noGrp="1" noChangeArrowheads="1"/>
          </p:cNvSpPr>
          <p:nvPr>
            <p:ph idx="1"/>
          </p:nvPr>
        </p:nvSpPr>
        <p:spPr/>
        <p:txBody>
          <a:bodyPr/>
          <a:lstStyle/>
          <a:p>
            <a:r>
              <a:rPr lang="en-US" altLang="zh-CN"/>
              <a:t>Web</a:t>
            </a:r>
            <a:r>
              <a:rPr lang="zh-CN" altLang="zh-CN"/>
              <a:t>页面它具有一定的结构，即由</a:t>
            </a:r>
            <a:r>
              <a:rPr lang="en-US" altLang="zh-CN"/>
              <a:t>HTML</a:t>
            </a:r>
            <a:r>
              <a:rPr lang="zh-CN" altLang="zh-CN"/>
              <a:t>标签构成的树型结构。</a:t>
            </a:r>
            <a:endParaRPr lang="en-US" altLang="zh-CN"/>
          </a:p>
          <a:p>
            <a:r>
              <a:rPr lang="zh-CN" altLang="zh-CN"/>
              <a:t>在进行内容提取时充分利用这种结构，再结合一定的搜索策略，可以快速获得所需要的内容。</a:t>
            </a:r>
            <a:endParaRPr lang="en-US" altLang="zh-CN"/>
          </a:p>
          <a:p>
            <a:r>
              <a:rPr lang="zh-CN" altLang="zh-CN"/>
              <a:t>考虑到</a:t>
            </a:r>
            <a:r>
              <a:rPr lang="en-US" altLang="zh-CN"/>
              <a:t>Web</a:t>
            </a:r>
            <a:r>
              <a:rPr lang="zh-CN" altLang="zh-CN"/>
              <a:t>页面经常改版，这种基于结构和搜索策略的方法具有比较高的适应能力，使得程序容易维护。</a:t>
            </a:r>
          </a:p>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a:extLst>
              <a:ext uri="{FF2B5EF4-FFF2-40B4-BE49-F238E27FC236}">
                <a16:creationId xmlns:a16="http://schemas.microsoft.com/office/drawing/2014/main" id="{8C934DCD-BBD6-4766-B798-37C89D62555F}"/>
              </a:ext>
            </a:extLst>
          </p:cNvPr>
          <p:cNvSpPr>
            <a:spLocks noGrp="1" noChangeArrowheads="1"/>
          </p:cNvSpPr>
          <p:nvPr>
            <p:ph type="title"/>
          </p:nvPr>
        </p:nvSpPr>
        <p:spPr/>
        <p:txBody>
          <a:bodyPr/>
          <a:lstStyle/>
          <a:p>
            <a:r>
              <a:rPr lang="en-US" altLang="zh-CN"/>
              <a:t>Web</a:t>
            </a:r>
            <a:r>
              <a:rPr lang="zh-CN" altLang="en-US"/>
              <a:t>页面内容提取的思路</a:t>
            </a:r>
          </a:p>
        </p:txBody>
      </p:sp>
      <p:sp>
        <p:nvSpPr>
          <p:cNvPr id="16387" name="内容占位符 2">
            <a:extLst>
              <a:ext uri="{FF2B5EF4-FFF2-40B4-BE49-F238E27FC236}">
                <a16:creationId xmlns:a16="http://schemas.microsoft.com/office/drawing/2014/main" id="{72F96B9C-319B-49DB-AF13-076C2E84DB72}"/>
              </a:ext>
            </a:extLst>
          </p:cNvPr>
          <p:cNvSpPr>
            <a:spLocks noGrp="1" noChangeArrowheads="1"/>
          </p:cNvSpPr>
          <p:nvPr>
            <p:ph idx="1"/>
          </p:nvPr>
        </p:nvSpPr>
        <p:spPr/>
        <p:txBody>
          <a:bodyPr/>
          <a:lstStyle/>
          <a:p>
            <a:r>
              <a:rPr lang="zh-CN" altLang="zh-CN"/>
              <a:t>目前有多种</a:t>
            </a:r>
            <a:r>
              <a:rPr lang="en-US" altLang="zh-CN"/>
              <a:t>HTML</a:t>
            </a:r>
            <a:r>
              <a:rPr lang="zh-CN" altLang="zh-CN"/>
              <a:t>解析器的开源框架，大都集成了</a:t>
            </a:r>
            <a:r>
              <a:rPr lang="en-US" altLang="zh-CN"/>
              <a:t>DOM</a:t>
            </a:r>
            <a:r>
              <a:rPr lang="zh-CN" altLang="zh-CN"/>
              <a:t>树的解析，并提供了灵活的方式来对树进行遍历和搜索。与简单的标签</a:t>
            </a:r>
            <a:r>
              <a:rPr lang="en-US" altLang="zh-CN"/>
              <a:t>Tag</a:t>
            </a:r>
            <a:r>
              <a:rPr lang="zh-CN" altLang="zh-CN"/>
              <a:t>匹配不同，这种方法可以实现基于标签在树中的特征来定位要抽取的信息内容，从而可以方便完成页面内容的提取。</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a:extLst>
              <a:ext uri="{FF2B5EF4-FFF2-40B4-BE49-F238E27FC236}">
                <a16:creationId xmlns:a16="http://schemas.microsoft.com/office/drawing/2014/main" id="{29D944F9-B74D-43E8-A727-5AB667EBFFFC}"/>
              </a:ext>
            </a:extLst>
          </p:cNvPr>
          <p:cNvSpPr>
            <a:spLocks noGrp="1" noChangeArrowheads="1"/>
          </p:cNvSpPr>
          <p:nvPr>
            <p:ph type="title"/>
          </p:nvPr>
        </p:nvSpPr>
        <p:spPr/>
        <p:txBody>
          <a:bodyPr/>
          <a:lstStyle/>
          <a:p>
            <a:r>
              <a:rPr lang="en-US" altLang="zh-CN"/>
              <a:t>DOM</a:t>
            </a:r>
            <a:r>
              <a:rPr lang="zh-CN" altLang="zh-CN"/>
              <a:t>树</a:t>
            </a:r>
            <a:endParaRPr lang="zh-CN" altLang="en-US"/>
          </a:p>
        </p:txBody>
      </p:sp>
      <p:sp>
        <p:nvSpPr>
          <p:cNvPr id="17411" name="内容占位符 2">
            <a:extLst>
              <a:ext uri="{FF2B5EF4-FFF2-40B4-BE49-F238E27FC236}">
                <a16:creationId xmlns:a16="http://schemas.microsoft.com/office/drawing/2014/main" id="{9496AD26-D519-4F7F-BB47-D51323E8FB52}"/>
              </a:ext>
            </a:extLst>
          </p:cNvPr>
          <p:cNvSpPr>
            <a:spLocks noGrp="1" noChangeArrowheads="1"/>
          </p:cNvSpPr>
          <p:nvPr>
            <p:ph idx="1"/>
          </p:nvPr>
        </p:nvSpPr>
        <p:spPr/>
        <p:txBody>
          <a:bodyPr/>
          <a:lstStyle/>
          <a:p>
            <a:r>
              <a:rPr lang="en-US" altLang="zh-CN"/>
              <a:t>HTML</a:t>
            </a:r>
            <a:r>
              <a:rPr lang="zh-CN" altLang="zh-CN"/>
              <a:t>文件中的标签构成的树是一种</a:t>
            </a:r>
            <a:r>
              <a:rPr lang="en-US" altLang="zh-CN"/>
              <a:t>DOM</a:t>
            </a:r>
            <a:r>
              <a:rPr lang="zh-CN" altLang="zh-CN"/>
              <a:t>树，</a:t>
            </a:r>
            <a:r>
              <a:rPr lang="en-US" altLang="zh-CN"/>
              <a:t>DOM</a:t>
            </a:r>
            <a:r>
              <a:rPr lang="zh-CN" altLang="zh-CN"/>
              <a:t>是</a:t>
            </a:r>
            <a:r>
              <a:rPr lang="en-US" altLang="zh-CN"/>
              <a:t>Document Object Model</a:t>
            </a:r>
            <a:r>
              <a:rPr lang="zh-CN" altLang="zh-CN"/>
              <a:t>的简称，即文档对象模型，提供了一种面向对象描述文档的方式。</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2">
            <a:extLst>
              <a:ext uri="{FF2B5EF4-FFF2-40B4-BE49-F238E27FC236}">
                <a16:creationId xmlns:a16="http://schemas.microsoft.com/office/drawing/2014/main" id="{E48DD83B-6C91-40A8-A1FE-9E82F0B2F41B}"/>
              </a:ext>
            </a:extLst>
          </p:cNvPr>
          <p:cNvSpPr>
            <a:spLocks noGrp="1" noChangeArrowheads="1"/>
          </p:cNvSpPr>
          <p:nvPr>
            <p:ph idx="1"/>
          </p:nvPr>
        </p:nvSpPr>
        <p:spPr>
          <a:xfrm>
            <a:off x="36513" y="908050"/>
            <a:ext cx="9036050" cy="5365750"/>
          </a:xfrm>
        </p:spPr>
        <p:txBody>
          <a:bodyPr/>
          <a:lstStyle/>
          <a:p>
            <a:endParaRPr lang="zh-CN" altLang="en-US"/>
          </a:p>
        </p:txBody>
      </p:sp>
      <p:sp>
        <p:nvSpPr>
          <p:cNvPr id="18435" name="Rectangle 2">
            <a:extLst>
              <a:ext uri="{FF2B5EF4-FFF2-40B4-BE49-F238E27FC236}">
                <a16:creationId xmlns:a16="http://schemas.microsoft.com/office/drawing/2014/main" id="{7599F72E-52B0-46D5-9607-D3D1CAE5A00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Aft>
                <a:spcPct val="20000"/>
              </a:spcAft>
              <a:buClr>
                <a:schemeClr val="hlink"/>
              </a:buClr>
              <a:buFont typeface="Wingdings 2" panose="05020102010507070707" pitchFamily="82"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82" charset="2"/>
              <a:buChar char="²"/>
              <a:defRPr sz="2000">
                <a:solidFill>
                  <a:schemeClr val="hlink"/>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82" charset="2"/>
              <a:buChar char="±"/>
              <a:defRPr sz="2400">
                <a:solidFill>
                  <a:schemeClr val="hlink"/>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82" charset="2"/>
              <a:buChar char="°"/>
              <a:defRPr sz="2000">
                <a:solidFill>
                  <a:schemeClr val="hlink"/>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82" charset="2"/>
              <a:buChar char="¯"/>
              <a:defRPr sz="2000">
                <a:solidFill>
                  <a:schemeClr val="hlink"/>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82" charset="2"/>
              <a:buChar char="¯"/>
              <a:defRPr sz="2000">
                <a:solidFill>
                  <a:schemeClr val="hlink"/>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82" charset="2"/>
              <a:buChar char="¯"/>
              <a:defRPr sz="2000">
                <a:solidFill>
                  <a:schemeClr val="hlink"/>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82" charset="2"/>
              <a:buChar char="¯"/>
              <a:defRPr sz="2000">
                <a:solidFill>
                  <a:schemeClr val="hlink"/>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82" charset="2"/>
              <a:buChar char="¯"/>
              <a:defRPr sz="2000">
                <a:solidFill>
                  <a:schemeClr val="hlink"/>
                </a:solidFill>
                <a:latin typeface="Arial" panose="020B0604020202020204" pitchFamily="34" charset="0"/>
                <a:ea typeface="宋体" panose="02010600030101010101" pitchFamily="2" charset="-122"/>
              </a:defRPr>
            </a:lvl9pPr>
          </a:lstStyle>
          <a:p>
            <a:pPr eaLnBrk="1" hangingPunct="1">
              <a:spcAft>
                <a:spcPct val="0"/>
              </a:spcAft>
              <a:buClrTx/>
              <a:buFontTx/>
              <a:buNone/>
            </a:pPr>
            <a:endParaRPr lang="zh-CN" altLang="en-US" sz="1800"/>
          </a:p>
        </p:txBody>
      </p:sp>
      <p:graphicFrame>
        <p:nvGraphicFramePr>
          <p:cNvPr id="18436" name="对象 4">
            <a:extLst>
              <a:ext uri="{FF2B5EF4-FFF2-40B4-BE49-F238E27FC236}">
                <a16:creationId xmlns:a16="http://schemas.microsoft.com/office/drawing/2014/main" id="{3E1524CC-6BD4-4D73-AA76-D0759328C229}"/>
              </a:ext>
            </a:extLst>
          </p:cNvPr>
          <p:cNvGraphicFramePr>
            <a:graphicFrameLocks noChangeAspect="1"/>
          </p:cNvGraphicFramePr>
          <p:nvPr/>
        </p:nvGraphicFramePr>
        <p:xfrm>
          <a:off x="1547813" y="1109663"/>
          <a:ext cx="5267325" cy="4962525"/>
        </p:xfrm>
        <a:graphic>
          <a:graphicData uri="http://schemas.openxmlformats.org/presentationml/2006/ole">
            <mc:AlternateContent xmlns:mc="http://schemas.openxmlformats.org/markup-compatibility/2006">
              <mc:Choice xmlns:v="urn:schemas-microsoft-com:vml" Requires="v">
                <p:oleObj name="Visio" r:id="rId2" imgW="5470622" imgH="5146554" progId="Visio.Drawing.11">
                  <p:embed/>
                </p:oleObj>
              </mc:Choice>
              <mc:Fallback>
                <p:oleObj name="Visio" r:id="rId2" imgW="5470622" imgH="5146554" progId="Visio.Drawing.11">
                  <p:embed/>
                  <p:pic>
                    <p:nvPicPr>
                      <p:cNvPr id="0" name="对象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1109663"/>
                        <a:ext cx="5267325" cy="496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88532CA1-51E6-4512-B222-4FA355ED5185}"/>
              </a:ext>
            </a:extLst>
          </p:cNvPr>
          <p:cNvSpPr>
            <a:spLocks noGrp="1" noChangeArrowheads="1"/>
          </p:cNvSpPr>
          <p:nvPr>
            <p:ph type="title"/>
          </p:nvPr>
        </p:nvSpPr>
        <p:spPr/>
        <p:txBody>
          <a:bodyPr/>
          <a:lstStyle/>
          <a:p>
            <a:r>
              <a:rPr lang="en-US" altLang="zh-CN"/>
              <a:t>HTML DOM</a:t>
            </a:r>
            <a:endParaRPr lang="zh-CN" altLang="en-US"/>
          </a:p>
        </p:txBody>
      </p:sp>
      <p:sp>
        <p:nvSpPr>
          <p:cNvPr id="17411" name="内容占位符 2">
            <a:extLst>
              <a:ext uri="{FF2B5EF4-FFF2-40B4-BE49-F238E27FC236}">
                <a16:creationId xmlns:a16="http://schemas.microsoft.com/office/drawing/2014/main" id="{19901130-FD14-422C-A91B-EE5B9E038E5A}"/>
              </a:ext>
            </a:extLst>
          </p:cNvPr>
          <p:cNvSpPr>
            <a:spLocks noGrp="1" noChangeArrowheads="1"/>
          </p:cNvSpPr>
          <p:nvPr>
            <p:ph idx="1"/>
          </p:nvPr>
        </p:nvSpPr>
        <p:spPr/>
        <p:txBody>
          <a:bodyPr/>
          <a:lstStyle/>
          <a:p>
            <a:pPr>
              <a:defRPr/>
            </a:pPr>
            <a:r>
              <a:rPr lang="en-US" altLang="zh-CN" dirty="0"/>
              <a:t>HTML DOM</a:t>
            </a:r>
            <a:r>
              <a:rPr lang="zh-CN" altLang="en-US" dirty="0"/>
              <a:t>是关于如何获取、修改、添加或删除</a:t>
            </a:r>
            <a:r>
              <a:rPr lang="en-US" altLang="zh-CN" dirty="0"/>
              <a:t>HTML</a:t>
            </a:r>
            <a:r>
              <a:rPr lang="zh-CN" altLang="en-US" dirty="0"/>
              <a:t>元素的标准。一些常用于</a:t>
            </a:r>
            <a:r>
              <a:rPr lang="en-US" altLang="zh-CN" dirty="0"/>
              <a:t>Web</a:t>
            </a:r>
            <a:r>
              <a:rPr lang="zh-CN" altLang="en-US" dirty="0"/>
              <a:t>信息提取的</a:t>
            </a:r>
            <a:r>
              <a:rPr lang="en-US" altLang="zh-CN" dirty="0"/>
              <a:t>HTML DOM</a:t>
            </a:r>
            <a:r>
              <a:rPr lang="zh-CN" altLang="en-US" dirty="0"/>
              <a:t>属性和方法如下</a:t>
            </a:r>
            <a:endParaRPr lang="en-US" altLang="zh-CN" dirty="0"/>
          </a:p>
          <a:p>
            <a:pPr>
              <a:defRPr/>
            </a:pPr>
            <a:r>
              <a:rPr lang="zh-CN" altLang="en-US" dirty="0"/>
              <a:t>常用的</a:t>
            </a:r>
            <a:r>
              <a:rPr lang="en-US" altLang="zh-CN" dirty="0"/>
              <a:t>HTML DOM</a:t>
            </a:r>
            <a:r>
              <a:rPr lang="zh-CN" altLang="en-US" dirty="0"/>
              <a:t>属性</a:t>
            </a:r>
            <a:endParaRPr lang="en-US" altLang="zh-CN" dirty="0"/>
          </a:p>
          <a:p>
            <a:pPr marL="0" indent="0">
              <a:buFont typeface="Wingdings 2" panose="05020102010507070707" pitchFamily="82" charset="2"/>
              <a:buNone/>
              <a:defRPr/>
            </a:pPr>
            <a:r>
              <a:rPr lang="zh-CN" altLang="en-US" sz="1800" dirty="0"/>
              <a:t>（</a:t>
            </a:r>
            <a:r>
              <a:rPr lang="en-US" altLang="zh-CN" sz="1800" dirty="0"/>
              <a:t>1</a:t>
            </a:r>
            <a:r>
              <a:rPr lang="zh-CN" altLang="en-US" sz="1800" dirty="0"/>
              <a:t>）</a:t>
            </a:r>
            <a:r>
              <a:rPr lang="en-US" altLang="zh-CN" sz="1800" dirty="0" err="1"/>
              <a:t>innerHTML</a:t>
            </a:r>
            <a:r>
              <a:rPr lang="zh-CN" altLang="en-US" sz="1800" dirty="0"/>
              <a:t>：表示节点的</a:t>
            </a:r>
            <a:r>
              <a:rPr lang="en-US" altLang="zh-CN" sz="1800" dirty="0"/>
              <a:t>HTML</a:t>
            </a:r>
            <a:r>
              <a:rPr lang="zh-CN" altLang="en-US" sz="1800" dirty="0"/>
              <a:t>内容</a:t>
            </a:r>
            <a:endParaRPr lang="en-US" altLang="zh-CN" sz="1800" dirty="0"/>
          </a:p>
          <a:p>
            <a:pPr marL="0" indent="0">
              <a:buFont typeface="Wingdings 2" panose="05020102010507070707" pitchFamily="82" charset="2"/>
              <a:buNone/>
              <a:defRPr/>
            </a:pPr>
            <a:r>
              <a:rPr lang="zh-CN" altLang="en-US" sz="1800" dirty="0"/>
              <a:t>（</a:t>
            </a:r>
            <a:r>
              <a:rPr lang="en-US" altLang="zh-CN" sz="1800" dirty="0"/>
              <a:t>2</a:t>
            </a:r>
            <a:r>
              <a:rPr lang="zh-CN" altLang="en-US" sz="1800" dirty="0"/>
              <a:t>）</a:t>
            </a:r>
            <a:r>
              <a:rPr lang="en-US" altLang="zh-CN" sz="1800" dirty="0" err="1"/>
              <a:t>parentNode</a:t>
            </a:r>
            <a:r>
              <a:rPr lang="zh-CN" altLang="en-US" sz="1800" dirty="0"/>
              <a:t>：表示节点（元素）的父节点</a:t>
            </a:r>
            <a:endParaRPr lang="en-US" altLang="zh-CN" sz="1800" dirty="0"/>
          </a:p>
          <a:p>
            <a:pPr marL="0" indent="0">
              <a:buFont typeface="Wingdings 2" panose="05020102010507070707" pitchFamily="82" charset="2"/>
              <a:buNone/>
              <a:defRPr/>
            </a:pPr>
            <a:r>
              <a:rPr lang="zh-CN" altLang="en-US" sz="1800" dirty="0"/>
              <a:t>（</a:t>
            </a:r>
            <a:r>
              <a:rPr lang="en-US" altLang="zh-CN" sz="1800" dirty="0"/>
              <a:t>3</a:t>
            </a:r>
            <a:r>
              <a:rPr lang="zh-CN" altLang="en-US" sz="1800" dirty="0"/>
              <a:t>）</a:t>
            </a:r>
            <a:r>
              <a:rPr lang="en-US" altLang="zh-CN" sz="1800" dirty="0" err="1"/>
              <a:t>childNodes</a:t>
            </a:r>
            <a:r>
              <a:rPr lang="zh-CN" altLang="en-US" sz="1800" dirty="0"/>
              <a:t>：表示节点（元素）的子节点列表</a:t>
            </a:r>
            <a:endParaRPr lang="en-US" altLang="zh-CN" sz="1800" dirty="0"/>
          </a:p>
          <a:p>
            <a:pPr marL="0" indent="0">
              <a:buFont typeface="Wingdings 2" panose="05020102010507070707" pitchFamily="82" charset="2"/>
              <a:buNone/>
              <a:defRPr/>
            </a:pPr>
            <a:r>
              <a:rPr lang="zh-CN" altLang="en-US" sz="1800" dirty="0"/>
              <a:t>（</a:t>
            </a:r>
            <a:r>
              <a:rPr lang="en-US" altLang="zh-CN" sz="1800" dirty="0"/>
              <a:t>4</a:t>
            </a:r>
            <a:r>
              <a:rPr lang="zh-CN" altLang="en-US" sz="1800" dirty="0"/>
              <a:t>）</a:t>
            </a:r>
            <a:r>
              <a:rPr lang="en-US" altLang="zh-CN" sz="1800" dirty="0"/>
              <a:t>attributes</a:t>
            </a:r>
            <a:r>
              <a:rPr lang="zh-CN" altLang="en-US" sz="1800" dirty="0"/>
              <a:t>：表示节点（元素）的属性节点集合</a:t>
            </a:r>
            <a:endParaRPr lang="en-US" altLang="zh-CN" sz="1800" dirty="0"/>
          </a:p>
          <a:p>
            <a:pPr>
              <a:defRPr/>
            </a:pPr>
            <a:r>
              <a:rPr lang="zh-CN" altLang="en-US" dirty="0"/>
              <a:t>常用的</a:t>
            </a:r>
            <a:r>
              <a:rPr lang="en-US" altLang="zh-CN" dirty="0"/>
              <a:t>HTML DOM</a:t>
            </a:r>
            <a:r>
              <a:rPr lang="zh-CN" altLang="en-US" dirty="0"/>
              <a:t>方法</a:t>
            </a:r>
            <a:endParaRPr lang="en-US" altLang="zh-CN" dirty="0"/>
          </a:p>
          <a:p>
            <a:pPr marL="0" indent="0">
              <a:buFont typeface="Wingdings 2" panose="05020102010507070707" pitchFamily="82" charset="2"/>
              <a:buNone/>
              <a:defRPr/>
            </a:pPr>
            <a:r>
              <a:rPr lang="zh-CN" altLang="en-US" sz="1800" dirty="0"/>
              <a:t>（</a:t>
            </a:r>
            <a:r>
              <a:rPr lang="en-US" altLang="zh-CN" sz="1800" dirty="0"/>
              <a:t>1</a:t>
            </a:r>
            <a:r>
              <a:rPr lang="zh-CN" altLang="en-US" sz="1800" dirty="0"/>
              <a:t>）</a:t>
            </a:r>
            <a:r>
              <a:rPr lang="en-US" altLang="zh-CN" sz="1800" dirty="0" err="1"/>
              <a:t>getElementById</a:t>
            </a:r>
            <a:r>
              <a:rPr lang="en-US" altLang="zh-CN" sz="1800" dirty="0"/>
              <a:t>(id):</a:t>
            </a:r>
            <a:r>
              <a:rPr lang="zh-CN" altLang="en-US" sz="1800" dirty="0"/>
              <a:t>获取带有指定</a:t>
            </a:r>
            <a:r>
              <a:rPr lang="en-US" altLang="zh-CN" sz="1800" dirty="0"/>
              <a:t>id</a:t>
            </a:r>
            <a:r>
              <a:rPr lang="zh-CN" altLang="en-US" sz="1800" dirty="0"/>
              <a:t>的节点（元素）</a:t>
            </a:r>
            <a:endParaRPr lang="en-US" altLang="zh-CN" sz="1800" dirty="0"/>
          </a:p>
          <a:p>
            <a:pPr marL="0" indent="0">
              <a:buFont typeface="Wingdings 2" panose="05020102010507070707" pitchFamily="82" charset="2"/>
              <a:buNone/>
              <a:defRPr/>
            </a:pPr>
            <a:r>
              <a:rPr lang="zh-CN" altLang="en-US" sz="1800" dirty="0"/>
              <a:t>（</a:t>
            </a:r>
            <a:r>
              <a:rPr lang="en-US" altLang="zh-CN" sz="1800" dirty="0"/>
              <a:t>2</a:t>
            </a:r>
            <a:r>
              <a:rPr lang="zh-CN" altLang="en-US" sz="1800" dirty="0"/>
              <a:t>）</a:t>
            </a:r>
            <a:r>
              <a:rPr lang="en-US" altLang="zh-CN" sz="1800" dirty="0" err="1"/>
              <a:t>getElementsByTagName</a:t>
            </a:r>
            <a:r>
              <a:rPr lang="en-US" altLang="zh-CN" sz="1800" dirty="0"/>
              <a:t>(tag):</a:t>
            </a:r>
            <a:r>
              <a:rPr lang="zh-CN" altLang="en-US" sz="1800" dirty="0"/>
              <a:t>获得指定</a:t>
            </a:r>
            <a:r>
              <a:rPr lang="en-US" altLang="zh-CN" sz="1800" dirty="0"/>
              <a:t>tag</a:t>
            </a:r>
            <a:r>
              <a:rPr lang="zh-CN" altLang="en-US" sz="1800" dirty="0"/>
              <a:t>的节点（元素）</a:t>
            </a:r>
            <a:endParaRPr lang="en-US" altLang="zh-CN" sz="1800" dirty="0"/>
          </a:p>
          <a:p>
            <a:pPr marL="0" indent="0">
              <a:buFont typeface="Wingdings 2" panose="05020102010507070707" pitchFamily="82" charset="2"/>
              <a:buNone/>
              <a:defRPr/>
            </a:pPr>
            <a:r>
              <a:rPr lang="zh-CN" altLang="en-US" sz="1800" dirty="0"/>
              <a:t>（</a:t>
            </a:r>
            <a:r>
              <a:rPr lang="en-US" altLang="zh-CN" sz="1800" dirty="0"/>
              <a:t>3</a:t>
            </a:r>
            <a:r>
              <a:rPr lang="zh-CN" altLang="en-US" sz="1800" dirty="0"/>
              <a:t>）</a:t>
            </a:r>
            <a:r>
              <a:rPr lang="en-US" altLang="zh-CN" sz="1800" dirty="0" err="1"/>
              <a:t>appendChild</a:t>
            </a:r>
            <a:r>
              <a:rPr lang="en-US" altLang="zh-CN" sz="1800" dirty="0"/>
              <a:t>(node):</a:t>
            </a:r>
            <a:r>
              <a:rPr lang="zh-CN" altLang="en-US" sz="1800" dirty="0"/>
              <a:t>插入新的子节点（元素）</a:t>
            </a:r>
            <a:endParaRPr lang="en-US" altLang="zh-CN" sz="1800" dirty="0"/>
          </a:p>
          <a:p>
            <a:pPr marL="0" indent="0">
              <a:buFont typeface="Wingdings 2" panose="05020102010507070707" pitchFamily="82" charset="2"/>
              <a:buNone/>
              <a:defRPr/>
            </a:pPr>
            <a:r>
              <a:rPr lang="zh-CN" altLang="en-US" sz="1800" dirty="0"/>
              <a:t>（</a:t>
            </a:r>
            <a:r>
              <a:rPr lang="en-US" altLang="zh-CN" sz="1800" dirty="0"/>
              <a:t>4</a:t>
            </a:r>
            <a:r>
              <a:rPr lang="zh-CN" altLang="en-US" sz="1800" dirty="0"/>
              <a:t>）</a:t>
            </a:r>
            <a:r>
              <a:rPr lang="en-US" altLang="zh-CN" sz="1800" dirty="0" err="1"/>
              <a:t>removeChild</a:t>
            </a:r>
            <a:r>
              <a:rPr lang="en-US" altLang="zh-CN" sz="1800" dirty="0"/>
              <a:t>(node):</a:t>
            </a:r>
            <a:r>
              <a:rPr lang="zh-CN" altLang="en-US" sz="1800" dirty="0"/>
              <a:t>删除子节点（元素）</a:t>
            </a:r>
            <a:endParaRPr lang="en-US" altLang="zh-CN" sz="1800" dirty="0"/>
          </a:p>
          <a:p>
            <a:pPr marL="0" indent="0">
              <a:buFont typeface="Wingdings 2" panose="05020102010507070707" pitchFamily="82" charset="2"/>
              <a:buNone/>
              <a:defRPr/>
            </a:pP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a:extLst>
              <a:ext uri="{FF2B5EF4-FFF2-40B4-BE49-F238E27FC236}">
                <a16:creationId xmlns:a16="http://schemas.microsoft.com/office/drawing/2014/main" id="{2E8C9BEE-2A30-45FF-94DB-4D89B9AD2592}"/>
              </a:ext>
            </a:extLst>
          </p:cNvPr>
          <p:cNvSpPr>
            <a:spLocks noGrp="1" noChangeArrowheads="1"/>
          </p:cNvSpPr>
          <p:nvPr>
            <p:ph type="title"/>
          </p:nvPr>
        </p:nvSpPr>
        <p:spPr/>
        <p:txBody>
          <a:bodyPr/>
          <a:lstStyle/>
          <a:p>
            <a:r>
              <a:rPr lang="en-US" altLang="zh-CN"/>
              <a:t>BeautifulSoup</a:t>
            </a:r>
            <a:r>
              <a:rPr lang="zh-CN" altLang="en-US"/>
              <a:t>中的</a:t>
            </a:r>
            <a:r>
              <a:rPr lang="en-US" altLang="zh-CN"/>
              <a:t>HTML DOM</a:t>
            </a:r>
            <a:endParaRPr lang="zh-CN" altLang="en-US"/>
          </a:p>
        </p:txBody>
      </p:sp>
      <p:sp>
        <p:nvSpPr>
          <p:cNvPr id="20483" name="内容占位符 2">
            <a:extLst>
              <a:ext uri="{FF2B5EF4-FFF2-40B4-BE49-F238E27FC236}">
                <a16:creationId xmlns:a16="http://schemas.microsoft.com/office/drawing/2014/main" id="{C71E2765-CCDB-4E82-B179-31C9F233AF0B}"/>
              </a:ext>
            </a:extLst>
          </p:cNvPr>
          <p:cNvSpPr>
            <a:spLocks noGrp="1" noChangeArrowheads="1"/>
          </p:cNvSpPr>
          <p:nvPr>
            <p:ph idx="1"/>
          </p:nvPr>
        </p:nvSpPr>
        <p:spPr/>
        <p:txBody>
          <a:bodyPr/>
          <a:lstStyle/>
          <a:p>
            <a:r>
              <a:rPr lang="en-US" altLang="zh-CN"/>
              <a:t>BeautifulSoup</a:t>
            </a:r>
            <a:r>
              <a:rPr lang="zh-CN" altLang="zh-CN"/>
              <a:t>等各种</a:t>
            </a:r>
            <a:r>
              <a:rPr lang="en-US" altLang="zh-CN"/>
              <a:t>HTML</a:t>
            </a:r>
            <a:r>
              <a:rPr lang="zh-CN" altLang="zh-CN"/>
              <a:t>解析器对</a:t>
            </a:r>
            <a:r>
              <a:rPr lang="en-US" altLang="zh-CN"/>
              <a:t>DOM</a:t>
            </a:r>
            <a:r>
              <a:rPr lang="zh-CN" altLang="zh-CN"/>
              <a:t>标准中的属性和方法进行了实现和封装，为程序开发人员提供</a:t>
            </a:r>
            <a:r>
              <a:rPr lang="en-US" altLang="zh-CN"/>
              <a:t>Java</a:t>
            </a:r>
            <a:r>
              <a:rPr lang="zh-CN" altLang="zh-CN"/>
              <a:t>、</a:t>
            </a:r>
            <a:r>
              <a:rPr lang="en-US" altLang="zh-CN"/>
              <a:t>Python</a:t>
            </a:r>
            <a:r>
              <a:rPr lang="zh-CN" altLang="zh-CN"/>
              <a:t>等不同语言的接口调用，使得</a:t>
            </a:r>
            <a:r>
              <a:rPr lang="en-US" altLang="zh-CN"/>
              <a:t>Web</a:t>
            </a:r>
            <a:r>
              <a:rPr lang="zh-CN" altLang="zh-CN"/>
              <a:t>信息内容的提取变得更加方便。但是，如果自己要从底层编写</a:t>
            </a:r>
            <a:r>
              <a:rPr lang="en-US" altLang="zh-CN"/>
              <a:t>Web</a:t>
            </a:r>
            <a:r>
              <a:rPr lang="zh-CN" altLang="zh-CN"/>
              <a:t>信息提取程序，就需要根据</a:t>
            </a:r>
            <a:r>
              <a:rPr lang="en-US" altLang="zh-CN"/>
              <a:t>HTML DOM</a:t>
            </a:r>
            <a:r>
              <a:rPr lang="zh-CN" altLang="zh-CN"/>
              <a:t>定义的这些标准来实现。</a:t>
            </a:r>
          </a:p>
          <a:p>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D8A3FA2B-1C85-4368-928E-C8F5D67D322E}"/>
              </a:ext>
            </a:extLst>
          </p:cNvPr>
          <p:cNvSpPr>
            <a:spLocks noGrp="1" noChangeArrowheads="1"/>
          </p:cNvSpPr>
          <p:nvPr>
            <p:ph type="title"/>
          </p:nvPr>
        </p:nvSpPr>
        <p:spPr/>
        <p:txBody>
          <a:bodyPr/>
          <a:lstStyle/>
          <a:p>
            <a:r>
              <a:rPr lang="zh-CN" altLang="en-US"/>
              <a:t>提取方法</a:t>
            </a:r>
          </a:p>
        </p:txBody>
      </p:sp>
      <p:sp>
        <p:nvSpPr>
          <p:cNvPr id="3" name="内容占位符 2">
            <a:extLst>
              <a:ext uri="{FF2B5EF4-FFF2-40B4-BE49-F238E27FC236}">
                <a16:creationId xmlns:a16="http://schemas.microsoft.com/office/drawing/2014/main" id="{CA8C157A-64D9-4C7A-900F-191AFFDB164E}"/>
              </a:ext>
            </a:extLst>
          </p:cNvPr>
          <p:cNvSpPr>
            <a:spLocks noGrp="1"/>
          </p:cNvSpPr>
          <p:nvPr>
            <p:ph idx="1"/>
          </p:nvPr>
        </p:nvSpPr>
        <p:spPr/>
        <p:txBody>
          <a:bodyPr/>
          <a:lstStyle/>
          <a:p>
            <a:pPr>
              <a:buFont typeface="Arial" charset="0"/>
              <a:buChar char="•"/>
              <a:defRPr/>
            </a:pPr>
            <a:r>
              <a:rPr lang="zh-CN" altLang="zh-CN" dirty="0"/>
              <a:t>在进行</a:t>
            </a:r>
            <a:r>
              <a:rPr lang="en-US" altLang="zh-CN" dirty="0"/>
              <a:t>WEB</a:t>
            </a:r>
            <a:r>
              <a:rPr lang="zh-CN" altLang="zh-CN" dirty="0"/>
              <a:t>页面信息提取时，一般有两种场景。</a:t>
            </a:r>
          </a:p>
          <a:p>
            <a:pPr marL="0" indent="0">
              <a:buFont typeface="Arial" charset="0"/>
              <a:buNone/>
              <a:defRPr/>
            </a:pPr>
            <a:r>
              <a:rPr lang="zh-CN" altLang="zh-CN" dirty="0"/>
              <a:t>一种是，针对特定的网站，可以假定页面的标签结构特征是已知的。这种场景一般是，爬虫抓取的页面数量不是很多，而且页面不常改版。</a:t>
            </a:r>
          </a:p>
          <a:p>
            <a:pPr marL="0" indent="0">
              <a:buFont typeface="Arial" charset="0"/>
              <a:buNone/>
              <a:defRPr/>
            </a:pPr>
            <a:r>
              <a:rPr lang="zh-CN" altLang="zh-CN" dirty="0"/>
              <a:t>另一种是，不针对特定网站，页面的标签结构是无法确定的。对于网络爬虫应用来说，这种场景一般有两种情况。一是，爬虫抓取大量不同</a:t>
            </a:r>
            <a:r>
              <a:rPr lang="en-US" altLang="zh-CN" dirty="0"/>
              <a:t>Web</a:t>
            </a:r>
            <a:r>
              <a:rPr lang="zh-CN" altLang="zh-CN" dirty="0"/>
              <a:t>页面而无法逐个分析其标签结构；二是，</a:t>
            </a:r>
            <a:r>
              <a:rPr lang="en-US" altLang="zh-CN" dirty="0"/>
              <a:t>Web</a:t>
            </a:r>
            <a:r>
              <a:rPr lang="zh-CN" altLang="zh-CN" dirty="0"/>
              <a:t>页面经常改版，以至于标签结构需要经常修改。</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a:extLst>
              <a:ext uri="{FF2B5EF4-FFF2-40B4-BE49-F238E27FC236}">
                <a16:creationId xmlns:a16="http://schemas.microsoft.com/office/drawing/2014/main" id="{4621AB80-1138-4B9E-AD5A-5A54C48A795C}"/>
              </a:ext>
            </a:extLst>
          </p:cNvPr>
          <p:cNvSpPr>
            <a:spLocks noGrp="1" noChangeArrowheads="1"/>
          </p:cNvSpPr>
          <p:nvPr>
            <p:ph type="title"/>
          </p:nvPr>
        </p:nvSpPr>
        <p:spPr/>
        <p:txBody>
          <a:bodyPr/>
          <a:lstStyle/>
          <a:p>
            <a:r>
              <a:rPr lang="en-US" altLang="zh-CN"/>
              <a:t>Web</a:t>
            </a:r>
            <a:r>
              <a:rPr lang="zh-CN" altLang="zh-CN"/>
              <a:t>信息提取的三种基本思路是：</a:t>
            </a:r>
            <a:endParaRPr lang="zh-CN" altLang="en-US"/>
          </a:p>
        </p:txBody>
      </p:sp>
      <p:sp>
        <p:nvSpPr>
          <p:cNvPr id="22531" name="内容占位符 2">
            <a:extLst>
              <a:ext uri="{FF2B5EF4-FFF2-40B4-BE49-F238E27FC236}">
                <a16:creationId xmlns:a16="http://schemas.microsoft.com/office/drawing/2014/main" id="{D31D267B-AFB7-49FA-8F15-D53A85B1DF5D}"/>
              </a:ext>
            </a:extLst>
          </p:cNvPr>
          <p:cNvSpPr>
            <a:spLocks noGrp="1" noChangeArrowheads="1"/>
          </p:cNvSpPr>
          <p:nvPr>
            <p:ph idx="1"/>
          </p:nvPr>
        </p:nvSpPr>
        <p:spPr/>
        <p:txBody>
          <a:bodyPr/>
          <a:lstStyle/>
          <a:p>
            <a:pPr lvl="1"/>
            <a:r>
              <a:rPr lang="en-US" altLang="zh-CN"/>
              <a:t>1. </a:t>
            </a:r>
            <a:r>
              <a:rPr lang="zh-CN" altLang="zh-CN"/>
              <a:t>基于字符串匹配的</a:t>
            </a:r>
            <a:r>
              <a:rPr lang="en-US" altLang="zh-CN"/>
              <a:t>Web</a:t>
            </a:r>
            <a:r>
              <a:rPr lang="zh-CN" altLang="zh-CN"/>
              <a:t>信息提取方法</a:t>
            </a:r>
            <a:endParaRPr lang="en-US" altLang="zh-CN"/>
          </a:p>
          <a:p>
            <a:pPr lvl="1"/>
            <a:r>
              <a:rPr lang="en-US" altLang="zh-CN"/>
              <a:t>2. </a:t>
            </a:r>
            <a:r>
              <a:rPr lang="zh-CN" altLang="zh-CN"/>
              <a:t>基于</a:t>
            </a:r>
            <a:r>
              <a:rPr lang="en-US" altLang="zh-CN"/>
              <a:t>HTML</a:t>
            </a:r>
            <a:r>
              <a:rPr lang="zh-CN" altLang="zh-CN"/>
              <a:t>结构的</a:t>
            </a:r>
            <a:r>
              <a:rPr lang="en-US" altLang="zh-CN"/>
              <a:t>Web</a:t>
            </a:r>
            <a:r>
              <a:rPr lang="zh-CN" altLang="zh-CN"/>
              <a:t>信息提取方法</a:t>
            </a:r>
            <a:endParaRPr lang="en-US" altLang="zh-CN"/>
          </a:p>
          <a:p>
            <a:pPr lvl="1"/>
            <a:r>
              <a:rPr lang="en-US" altLang="zh-CN"/>
              <a:t>3. </a:t>
            </a:r>
            <a:r>
              <a:rPr lang="zh-CN" altLang="zh-CN"/>
              <a:t>基于统计的</a:t>
            </a:r>
            <a:r>
              <a:rPr lang="en-US" altLang="zh-CN"/>
              <a:t>Web</a:t>
            </a:r>
            <a:r>
              <a:rPr lang="zh-CN" altLang="zh-CN"/>
              <a:t>信息提取方法</a:t>
            </a:r>
          </a:p>
          <a:p>
            <a:pPr lvl="1"/>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DFCDD750-3B78-4A89-BEE1-D0E26C7E9DCF}"/>
              </a:ext>
            </a:extLst>
          </p:cNvPr>
          <p:cNvSpPr>
            <a:spLocks noGrp="1" noChangeArrowheads="1"/>
          </p:cNvSpPr>
          <p:nvPr>
            <p:ph type="title"/>
          </p:nvPr>
        </p:nvSpPr>
        <p:spPr/>
        <p:txBody>
          <a:bodyPr/>
          <a:lstStyle/>
          <a:p>
            <a:r>
              <a:rPr lang="zh-CN" altLang="en-US"/>
              <a:t>基于</a:t>
            </a:r>
            <a:r>
              <a:rPr lang="en-US" altLang="zh-CN"/>
              <a:t>HTML</a:t>
            </a:r>
            <a:r>
              <a:rPr lang="zh-CN" altLang="en-US"/>
              <a:t>结构的方法</a:t>
            </a:r>
          </a:p>
        </p:txBody>
      </p:sp>
      <p:sp>
        <p:nvSpPr>
          <p:cNvPr id="23555" name="内容占位符 2">
            <a:extLst>
              <a:ext uri="{FF2B5EF4-FFF2-40B4-BE49-F238E27FC236}">
                <a16:creationId xmlns:a16="http://schemas.microsoft.com/office/drawing/2014/main" id="{2F97CE7C-289D-44EA-8AD5-0A6938FF0E61}"/>
              </a:ext>
            </a:extLst>
          </p:cNvPr>
          <p:cNvSpPr>
            <a:spLocks noGrp="1" noChangeArrowheads="1"/>
          </p:cNvSpPr>
          <p:nvPr>
            <p:ph idx="1"/>
          </p:nvPr>
        </p:nvSpPr>
        <p:spPr/>
        <p:txBody>
          <a:bodyPr/>
          <a:lstStyle/>
          <a:p>
            <a:pPr marL="0" indent="0">
              <a:buFont typeface="Arial" panose="020B0604020202020204" pitchFamily="34" charset="0"/>
              <a:buNone/>
            </a:pPr>
            <a:r>
              <a:rPr lang="zh-CN" altLang="zh-CN"/>
              <a:t>其基本思路描述如下：</a:t>
            </a:r>
          </a:p>
          <a:p>
            <a:pPr marL="0" indent="0">
              <a:buFont typeface="Arial" panose="020B0604020202020204" pitchFamily="34" charset="0"/>
              <a:buNone/>
            </a:pPr>
            <a:r>
              <a:rPr lang="zh-CN" altLang="zh-CN"/>
              <a:t>（</a:t>
            </a:r>
            <a:r>
              <a:rPr lang="en-US" altLang="zh-CN"/>
              <a:t>1</a:t>
            </a:r>
            <a:r>
              <a:rPr lang="zh-CN" altLang="zh-CN"/>
              <a:t>）通过</a:t>
            </a:r>
            <a:r>
              <a:rPr lang="en-US" altLang="zh-CN"/>
              <a:t>HTML</a:t>
            </a:r>
            <a:r>
              <a:rPr lang="zh-CN" altLang="zh-CN"/>
              <a:t>解析器将</a:t>
            </a:r>
            <a:r>
              <a:rPr lang="en-US" altLang="zh-CN"/>
              <a:t>Web</a:t>
            </a:r>
            <a:r>
              <a:rPr lang="zh-CN" altLang="zh-CN"/>
              <a:t>文档解析成</a:t>
            </a:r>
            <a:r>
              <a:rPr lang="en-US" altLang="zh-CN"/>
              <a:t>DOM</a:t>
            </a:r>
            <a:r>
              <a:rPr lang="zh-CN" altLang="zh-CN"/>
              <a:t>树；</a:t>
            </a:r>
          </a:p>
          <a:p>
            <a:pPr marL="0" indent="0">
              <a:buFont typeface="Arial" panose="020B0604020202020204" pitchFamily="34" charset="0"/>
              <a:buNone/>
            </a:pPr>
            <a:r>
              <a:rPr lang="zh-CN" altLang="zh-CN"/>
              <a:t>（</a:t>
            </a:r>
            <a:r>
              <a:rPr lang="en-US" altLang="zh-CN"/>
              <a:t>2</a:t>
            </a:r>
            <a:r>
              <a:rPr lang="zh-CN" altLang="zh-CN"/>
              <a:t>） 确定要提取的正文在</a:t>
            </a:r>
            <a:r>
              <a:rPr lang="en-US" altLang="zh-CN"/>
              <a:t>DOM</a:t>
            </a:r>
            <a:r>
              <a:rPr lang="zh-CN" altLang="zh-CN"/>
              <a:t>树中的哪个节点下，并且节点名称和属性具有惟一性；</a:t>
            </a:r>
          </a:p>
          <a:p>
            <a:pPr marL="0" indent="0">
              <a:buFont typeface="Arial" panose="020B0604020202020204" pitchFamily="34" charset="0"/>
              <a:buNone/>
            </a:pPr>
            <a:r>
              <a:rPr lang="zh-CN" altLang="zh-CN"/>
              <a:t>（</a:t>
            </a:r>
            <a:r>
              <a:rPr lang="en-US" altLang="zh-CN"/>
              <a:t>3</a:t>
            </a:r>
            <a:r>
              <a:rPr lang="zh-CN" altLang="zh-CN"/>
              <a:t>）通过各种方法定位到该节点，将节点中所包含的内容提取出来。</a:t>
            </a:r>
          </a:p>
          <a:p>
            <a:pPr marL="0" indent="0">
              <a:buFont typeface="Arial" panose="020B0604020202020204" pitchFamily="34" charset="0"/>
              <a:buNone/>
            </a:pPr>
            <a:r>
              <a:rPr lang="zh-CN" altLang="zh-CN"/>
              <a:t>其中，第二个步骤是通过人工方式分析页面结构，例如上节的</a:t>
            </a:r>
            <a:r>
              <a:rPr lang="en-US" altLang="zh-CN"/>
              <a:t>HTML</a:t>
            </a:r>
            <a:r>
              <a:rPr lang="zh-CN" altLang="zh-CN"/>
              <a:t>例子中，标题字符串是在</a:t>
            </a:r>
            <a:r>
              <a:rPr lang="en-US" altLang="zh-CN"/>
              <a:t>title</a:t>
            </a:r>
            <a:r>
              <a:rPr lang="zh-CN" altLang="zh-CN"/>
              <a:t>节点下，而</a:t>
            </a:r>
            <a:r>
              <a:rPr lang="en-US" altLang="zh-CN"/>
              <a:t>title</a:t>
            </a:r>
            <a:r>
              <a:rPr lang="zh-CN" altLang="zh-CN"/>
              <a:t>在整个</a:t>
            </a:r>
            <a:r>
              <a:rPr lang="en-US" altLang="zh-CN"/>
              <a:t>HTML</a:t>
            </a:r>
            <a:r>
              <a:rPr lang="zh-CN" altLang="zh-CN"/>
              <a:t>文档中具有惟一性，因此可以作为提取的依据。在第三个步骤中，如果无法找到具有惟一性的节点，则需要采用各种复杂的搜索策略。</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内容占位符 2">
            <a:extLst>
              <a:ext uri="{FF2B5EF4-FFF2-40B4-BE49-F238E27FC236}">
                <a16:creationId xmlns:a16="http://schemas.microsoft.com/office/drawing/2014/main" id="{DF5C532B-A82E-44A6-A6BE-6E11EE2B0E60}"/>
              </a:ext>
            </a:extLst>
          </p:cNvPr>
          <p:cNvSpPr>
            <a:spLocks noGrp="1" noChangeArrowheads="1"/>
          </p:cNvSpPr>
          <p:nvPr>
            <p:ph idx="1"/>
          </p:nvPr>
        </p:nvSpPr>
        <p:spPr>
          <a:xfrm>
            <a:off x="36513" y="914400"/>
            <a:ext cx="9036050" cy="5359400"/>
          </a:xfrm>
        </p:spPr>
        <p:txBody>
          <a:bodyPr/>
          <a:lstStyle/>
          <a:p>
            <a:endParaRPr lang="zh-CN" altLang="en-US"/>
          </a:p>
        </p:txBody>
      </p:sp>
      <p:sp>
        <p:nvSpPr>
          <p:cNvPr id="24579" name="Rectangle 2">
            <a:extLst>
              <a:ext uri="{FF2B5EF4-FFF2-40B4-BE49-F238E27FC236}">
                <a16:creationId xmlns:a16="http://schemas.microsoft.com/office/drawing/2014/main" id="{75CD46CD-C45F-45DA-A50A-DA428D51652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Aft>
                <a:spcPct val="20000"/>
              </a:spcAft>
              <a:buClr>
                <a:schemeClr val="hlink"/>
              </a:buClr>
              <a:buFont typeface="Wingdings 2" panose="05020102010507070707" pitchFamily="82"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82" charset="2"/>
              <a:buChar char="²"/>
              <a:defRPr sz="2000">
                <a:solidFill>
                  <a:schemeClr val="hlink"/>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82" charset="2"/>
              <a:buChar char="±"/>
              <a:defRPr sz="2400">
                <a:solidFill>
                  <a:schemeClr val="hlink"/>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82" charset="2"/>
              <a:buChar char="°"/>
              <a:defRPr sz="2000">
                <a:solidFill>
                  <a:schemeClr val="hlink"/>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82" charset="2"/>
              <a:buChar char="¯"/>
              <a:defRPr sz="2000">
                <a:solidFill>
                  <a:schemeClr val="hlink"/>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82" charset="2"/>
              <a:buChar char="¯"/>
              <a:defRPr sz="2000">
                <a:solidFill>
                  <a:schemeClr val="hlink"/>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82" charset="2"/>
              <a:buChar char="¯"/>
              <a:defRPr sz="2000">
                <a:solidFill>
                  <a:schemeClr val="hlink"/>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82" charset="2"/>
              <a:buChar char="¯"/>
              <a:defRPr sz="2000">
                <a:solidFill>
                  <a:schemeClr val="hlink"/>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82" charset="2"/>
              <a:buChar char="¯"/>
              <a:defRPr sz="2000">
                <a:solidFill>
                  <a:schemeClr val="hlink"/>
                </a:solidFill>
                <a:latin typeface="Arial" panose="020B0604020202020204" pitchFamily="34" charset="0"/>
                <a:ea typeface="宋体" panose="02010600030101010101" pitchFamily="2" charset="-122"/>
              </a:defRPr>
            </a:lvl9pPr>
          </a:lstStyle>
          <a:p>
            <a:pPr eaLnBrk="1" hangingPunct="1">
              <a:spcAft>
                <a:spcPct val="0"/>
              </a:spcAft>
              <a:buClrTx/>
              <a:buFontTx/>
              <a:buNone/>
            </a:pPr>
            <a:endParaRPr lang="zh-CN" altLang="en-US" sz="1800"/>
          </a:p>
        </p:txBody>
      </p:sp>
      <p:graphicFrame>
        <p:nvGraphicFramePr>
          <p:cNvPr id="24580" name="对象 4">
            <a:extLst>
              <a:ext uri="{FF2B5EF4-FFF2-40B4-BE49-F238E27FC236}">
                <a16:creationId xmlns:a16="http://schemas.microsoft.com/office/drawing/2014/main" id="{99E83432-A2CE-47C4-87A2-FF7A62A7D107}"/>
              </a:ext>
            </a:extLst>
          </p:cNvPr>
          <p:cNvGraphicFramePr>
            <a:graphicFrameLocks noChangeAspect="1"/>
          </p:cNvGraphicFramePr>
          <p:nvPr/>
        </p:nvGraphicFramePr>
        <p:xfrm>
          <a:off x="1763713" y="1112838"/>
          <a:ext cx="5267325" cy="4962525"/>
        </p:xfrm>
        <a:graphic>
          <a:graphicData uri="http://schemas.openxmlformats.org/presentationml/2006/ole">
            <mc:AlternateContent xmlns:mc="http://schemas.openxmlformats.org/markup-compatibility/2006">
              <mc:Choice xmlns:v="urn:schemas-microsoft-com:vml" Requires="v">
                <p:oleObj name="Visio" r:id="rId2" imgW="5470622" imgH="5146554" progId="Visio.Drawing.11">
                  <p:embed/>
                </p:oleObj>
              </mc:Choice>
              <mc:Fallback>
                <p:oleObj name="Visio" r:id="rId2" imgW="5470622" imgH="5146554" progId="Visio.Drawing.11">
                  <p:embed/>
                  <p:pic>
                    <p:nvPicPr>
                      <p:cNvPr id="0" name="对象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713" y="1112838"/>
                        <a:ext cx="5267325" cy="496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B42F3FEF-1E45-4E75-AAF5-5D827FD5B19C}"/>
              </a:ext>
            </a:extLst>
          </p:cNvPr>
          <p:cNvSpPr>
            <a:spLocks noGrp="1" noChangeArrowheads="1"/>
          </p:cNvSpPr>
          <p:nvPr>
            <p:ph type="title"/>
          </p:nvPr>
        </p:nvSpPr>
        <p:spPr/>
        <p:txBody>
          <a:bodyPr/>
          <a:lstStyle/>
          <a:p>
            <a:r>
              <a:rPr lang="zh-CN" altLang="en-US"/>
              <a:t>提纲</a:t>
            </a:r>
          </a:p>
        </p:txBody>
      </p:sp>
      <p:sp>
        <p:nvSpPr>
          <p:cNvPr id="7171" name="Rectangle 3">
            <a:extLst>
              <a:ext uri="{FF2B5EF4-FFF2-40B4-BE49-F238E27FC236}">
                <a16:creationId xmlns:a16="http://schemas.microsoft.com/office/drawing/2014/main" id="{654E2956-6109-4624-A74D-4E14CD88B8F6}"/>
              </a:ext>
            </a:extLst>
          </p:cNvPr>
          <p:cNvSpPr>
            <a:spLocks noGrp="1" noChangeArrowheads="1"/>
          </p:cNvSpPr>
          <p:nvPr>
            <p:ph idx="1"/>
          </p:nvPr>
        </p:nvSpPr>
        <p:spPr/>
        <p:txBody>
          <a:bodyPr/>
          <a:lstStyle/>
          <a:p>
            <a:r>
              <a:rPr lang="en-US" altLang="zh-CN">
                <a:solidFill>
                  <a:srgbClr val="FF0000"/>
                </a:solidFill>
              </a:rPr>
              <a:t>Web</a:t>
            </a:r>
            <a:r>
              <a:rPr lang="zh-CN" altLang="en-US">
                <a:solidFill>
                  <a:srgbClr val="FF0000"/>
                </a:solidFill>
              </a:rPr>
              <a:t>信息提取任务及要求</a:t>
            </a:r>
            <a:endParaRPr lang="en-US" altLang="zh-CN">
              <a:solidFill>
                <a:srgbClr val="FF0000"/>
              </a:solidFill>
            </a:endParaRPr>
          </a:p>
          <a:p>
            <a:r>
              <a:rPr lang="en-US" altLang="zh-CN"/>
              <a:t>Web</a:t>
            </a:r>
            <a:r>
              <a:rPr lang="zh-CN" altLang="en-US"/>
              <a:t>页面内容提取的思路</a:t>
            </a:r>
            <a:endParaRPr lang="en-US" altLang="zh-CN"/>
          </a:p>
          <a:p>
            <a:r>
              <a:rPr lang="zh-CN" altLang="en-US"/>
              <a:t>基于</a:t>
            </a:r>
            <a:r>
              <a:rPr lang="en-US" altLang="zh-CN"/>
              <a:t>HTML</a:t>
            </a:r>
            <a:r>
              <a:rPr lang="zh-CN" altLang="en-US"/>
              <a:t>结构的内容提取方法</a:t>
            </a:r>
            <a:endParaRPr lang="en-US" altLang="zh-CN"/>
          </a:p>
          <a:p>
            <a:r>
              <a:rPr lang="zh-CN" altLang="en-US"/>
              <a:t>基于统计的</a:t>
            </a:r>
            <a:r>
              <a:rPr lang="en-US" altLang="zh-CN"/>
              <a:t>Web</a:t>
            </a:r>
            <a:r>
              <a:rPr lang="zh-CN" altLang="en-US"/>
              <a:t>内容抽取方法</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482B1DCE-5F8E-4340-BCAE-5602FD2CCD3F}"/>
              </a:ext>
            </a:extLst>
          </p:cNvPr>
          <p:cNvSpPr>
            <a:spLocks noGrp="1" noChangeArrowheads="1"/>
          </p:cNvSpPr>
          <p:nvPr>
            <p:ph type="title"/>
          </p:nvPr>
        </p:nvSpPr>
        <p:spPr/>
        <p:txBody>
          <a:bodyPr/>
          <a:lstStyle/>
          <a:p>
            <a:r>
              <a:rPr lang="zh-CN" altLang="en-US"/>
              <a:t>提纲</a:t>
            </a:r>
          </a:p>
        </p:txBody>
      </p:sp>
      <p:sp>
        <p:nvSpPr>
          <p:cNvPr id="25603" name="Rectangle 3">
            <a:extLst>
              <a:ext uri="{FF2B5EF4-FFF2-40B4-BE49-F238E27FC236}">
                <a16:creationId xmlns:a16="http://schemas.microsoft.com/office/drawing/2014/main" id="{54B47DEA-32C9-4338-8A6D-488BE0E1F1B5}"/>
              </a:ext>
            </a:extLst>
          </p:cNvPr>
          <p:cNvSpPr>
            <a:spLocks noGrp="1" noChangeArrowheads="1"/>
          </p:cNvSpPr>
          <p:nvPr>
            <p:ph idx="1"/>
          </p:nvPr>
        </p:nvSpPr>
        <p:spPr/>
        <p:txBody>
          <a:bodyPr/>
          <a:lstStyle/>
          <a:p>
            <a:r>
              <a:rPr lang="en-US" altLang="zh-CN"/>
              <a:t>Web</a:t>
            </a:r>
            <a:r>
              <a:rPr lang="zh-CN" altLang="en-US"/>
              <a:t>信息提取任务及要求</a:t>
            </a:r>
            <a:endParaRPr lang="en-US" altLang="zh-CN"/>
          </a:p>
          <a:p>
            <a:r>
              <a:rPr lang="en-US" altLang="zh-CN"/>
              <a:t>Web</a:t>
            </a:r>
            <a:r>
              <a:rPr lang="zh-CN" altLang="en-US"/>
              <a:t>页面内容提取的思路</a:t>
            </a:r>
            <a:endParaRPr lang="en-US" altLang="zh-CN"/>
          </a:p>
          <a:p>
            <a:r>
              <a:rPr lang="zh-CN" altLang="en-US">
                <a:solidFill>
                  <a:srgbClr val="FF0000"/>
                </a:solidFill>
              </a:rPr>
              <a:t>基于</a:t>
            </a:r>
            <a:r>
              <a:rPr lang="en-US" altLang="zh-CN">
                <a:solidFill>
                  <a:srgbClr val="FF0000"/>
                </a:solidFill>
              </a:rPr>
              <a:t>HTML</a:t>
            </a:r>
            <a:r>
              <a:rPr lang="zh-CN" altLang="en-US">
                <a:solidFill>
                  <a:srgbClr val="FF0000"/>
                </a:solidFill>
              </a:rPr>
              <a:t>结构的内容提取方法</a:t>
            </a:r>
            <a:endParaRPr lang="en-US" altLang="zh-CN">
              <a:solidFill>
                <a:srgbClr val="FF0000"/>
              </a:solidFill>
            </a:endParaRPr>
          </a:p>
          <a:p>
            <a:r>
              <a:rPr lang="zh-CN" altLang="en-US"/>
              <a:t>基于统计的</a:t>
            </a:r>
            <a:r>
              <a:rPr lang="en-US" altLang="zh-CN"/>
              <a:t>Web</a:t>
            </a:r>
            <a:r>
              <a:rPr lang="zh-CN" altLang="en-US"/>
              <a:t>内容抽取方法</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a16="http://schemas.microsoft.com/office/drawing/2014/main" id="{2C8E69D0-C207-459D-9C65-BF827145F7BF}"/>
              </a:ext>
            </a:extLst>
          </p:cNvPr>
          <p:cNvSpPr>
            <a:spLocks noGrp="1" noChangeArrowheads="1"/>
          </p:cNvSpPr>
          <p:nvPr>
            <p:ph type="title"/>
          </p:nvPr>
        </p:nvSpPr>
        <p:spPr/>
        <p:txBody>
          <a:bodyPr/>
          <a:lstStyle/>
          <a:p>
            <a:r>
              <a:rPr lang="zh-CN" altLang="en-US"/>
              <a:t>基于</a:t>
            </a:r>
            <a:r>
              <a:rPr lang="en-US" altLang="zh-CN"/>
              <a:t>Python</a:t>
            </a:r>
            <a:r>
              <a:rPr lang="zh-CN" altLang="en-US"/>
              <a:t>的</a:t>
            </a:r>
            <a:r>
              <a:rPr lang="en-US" altLang="zh-CN"/>
              <a:t>HTML</a:t>
            </a:r>
            <a:r>
              <a:rPr lang="zh-CN" altLang="en-US"/>
              <a:t>结构信息提取</a:t>
            </a:r>
          </a:p>
        </p:txBody>
      </p:sp>
      <p:sp>
        <p:nvSpPr>
          <p:cNvPr id="26627" name="内容占位符 2">
            <a:extLst>
              <a:ext uri="{FF2B5EF4-FFF2-40B4-BE49-F238E27FC236}">
                <a16:creationId xmlns:a16="http://schemas.microsoft.com/office/drawing/2014/main" id="{0C6CEA1A-76AF-4635-8317-E841A6A9EFE5}"/>
              </a:ext>
            </a:extLst>
          </p:cNvPr>
          <p:cNvSpPr>
            <a:spLocks noGrp="1" noChangeArrowheads="1"/>
          </p:cNvSpPr>
          <p:nvPr>
            <p:ph idx="1"/>
          </p:nvPr>
        </p:nvSpPr>
        <p:spPr/>
        <p:txBody>
          <a:bodyPr/>
          <a:lstStyle/>
          <a:p>
            <a:r>
              <a:rPr lang="zh-CN" altLang="zh-CN"/>
              <a:t>在</a:t>
            </a:r>
            <a:r>
              <a:rPr lang="en-US" altLang="zh-CN"/>
              <a:t>Python</a:t>
            </a:r>
            <a:r>
              <a:rPr lang="zh-CN" altLang="zh-CN"/>
              <a:t>中已经有很多种开源库可以用于实现基于</a:t>
            </a:r>
            <a:r>
              <a:rPr lang="en-US" altLang="zh-CN"/>
              <a:t>HTML</a:t>
            </a:r>
            <a:r>
              <a:rPr lang="zh-CN" altLang="zh-CN"/>
              <a:t>结构的信息提取。这些开源库完成了</a:t>
            </a:r>
            <a:r>
              <a:rPr lang="en-US" altLang="zh-CN"/>
              <a:t>DOM</a:t>
            </a:r>
            <a:r>
              <a:rPr lang="zh-CN" altLang="zh-CN"/>
              <a:t>树的构建，并给开发人员提供了丰富的搜索策略，可以灵活方便地实现</a:t>
            </a:r>
            <a:r>
              <a:rPr lang="en-US" altLang="zh-CN"/>
              <a:t>Web</a:t>
            </a:r>
            <a:r>
              <a:rPr lang="zh-CN" altLang="zh-CN"/>
              <a:t>信息提取。这些开源库主要有</a:t>
            </a:r>
            <a:r>
              <a:rPr lang="en-US" altLang="zh-CN"/>
              <a:t>html.parser</a:t>
            </a:r>
            <a:r>
              <a:rPr lang="zh-CN" altLang="zh-CN"/>
              <a:t>、</a:t>
            </a:r>
            <a:r>
              <a:rPr lang="en-US" altLang="zh-CN"/>
              <a:t>lxml</a:t>
            </a:r>
            <a:r>
              <a:rPr lang="zh-CN" altLang="zh-CN"/>
              <a:t>、</a:t>
            </a:r>
            <a:r>
              <a:rPr lang="en-US" altLang="zh-CN"/>
              <a:t>html5lib</a:t>
            </a:r>
            <a:r>
              <a:rPr lang="zh-CN" altLang="zh-CN"/>
              <a:t>、</a:t>
            </a:r>
            <a:r>
              <a:rPr lang="en-US" altLang="zh-CN"/>
              <a:t>BeautifulSoup</a:t>
            </a:r>
            <a:r>
              <a:rPr lang="zh-CN" altLang="zh-CN"/>
              <a:t>以及</a:t>
            </a:r>
            <a:r>
              <a:rPr lang="en-US" altLang="zh-CN"/>
              <a:t>PyQuery</a:t>
            </a:r>
            <a:r>
              <a:rPr lang="zh-CN" altLang="zh-CN"/>
              <a:t>等。</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67EA1CBD-CF74-465A-8A62-4E931F5132DC}"/>
              </a:ext>
            </a:extLst>
          </p:cNvPr>
          <p:cNvSpPr>
            <a:spLocks noGrp="1" noChangeArrowheads="1"/>
          </p:cNvSpPr>
          <p:nvPr>
            <p:ph type="title"/>
          </p:nvPr>
        </p:nvSpPr>
        <p:spPr/>
        <p:txBody>
          <a:bodyPr/>
          <a:lstStyle/>
          <a:p>
            <a:r>
              <a:rPr lang="zh-CN" altLang="en-US"/>
              <a:t>基于</a:t>
            </a:r>
            <a:r>
              <a:rPr lang="en-US" altLang="zh-CN"/>
              <a:t>Python</a:t>
            </a:r>
            <a:r>
              <a:rPr lang="zh-CN" altLang="en-US"/>
              <a:t>的</a:t>
            </a:r>
            <a:r>
              <a:rPr lang="en-US" altLang="zh-CN"/>
              <a:t>HTML</a:t>
            </a:r>
            <a:r>
              <a:rPr lang="zh-CN" altLang="en-US"/>
              <a:t>结构信息提取</a:t>
            </a:r>
          </a:p>
        </p:txBody>
      </p:sp>
      <p:graphicFrame>
        <p:nvGraphicFramePr>
          <p:cNvPr id="4" name="内容占位符 3">
            <a:extLst>
              <a:ext uri="{FF2B5EF4-FFF2-40B4-BE49-F238E27FC236}">
                <a16:creationId xmlns:a16="http://schemas.microsoft.com/office/drawing/2014/main" id="{48CF9344-A8A4-4E45-92D5-6A3FD7EA1B65}"/>
              </a:ext>
            </a:extLst>
          </p:cNvPr>
          <p:cNvGraphicFramePr>
            <a:graphicFrameLocks noGrp="1"/>
          </p:cNvGraphicFramePr>
          <p:nvPr>
            <p:ph idx="1"/>
          </p:nvPr>
        </p:nvGraphicFramePr>
        <p:xfrm>
          <a:off x="395288" y="1700213"/>
          <a:ext cx="7993062" cy="4249737"/>
        </p:xfrm>
        <a:graphic>
          <a:graphicData uri="http://schemas.openxmlformats.org/drawingml/2006/table">
            <a:tbl>
              <a:tblPr firstRow="1" firstCol="1" bandRow="1">
                <a:tableStyleId>{5C22544A-7EE6-4342-B048-85BDC9FD1C3A}</a:tableStyleId>
              </a:tblPr>
              <a:tblGrid>
                <a:gridCol w="1829906">
                  <a:extLst>
                    <a:ext uri="{9D8B030D-6E8A-4147-A177-3AD203B41FA5}">
                      <a16:colId xmlns:a16="http://schemas.microsoft.com/office/drawing/2014/main" val="20000"/>
                    </a:ext>
                  </a:extLst>
                </a:gridCol>
                <a:gridCol w="3498489">
                  <a:extLst>
                    <a:ext uri="{9D8B030D-6E8A-4147-A177-3AD203B41FA5}">
                      <a16:colId xmlns:a16="http://schemas.microsoft.com/office/drawing/2014/main" val="20001"/>
                    </a:ext>
                  </a:extLst>
                </a:gridCol>
                <a:gridCol w="2664667">
                  <a:extLst>
                    <a:ext uri="{9D8B030D-6E8A-4147-A177-3AD203B41FA5}">
                      <a16:colId xmlns:a16="http://schemas.microsoft.com/office/drawing/2014/main" val="20002"/>
                    </a:ext>
                  </a:extLst>
                </a:gridCol>
              </a:tblGrid>
              <a:tr h="288260">
                <a:tc>
                  <a:txBody>
                    <a:bodyPr/>
                    <a:lstStyle/>
                    <a:p>
                      <a:pPr algn="ctr">
                        <a:spcAft>
                          <a:spcPts val="0"/>
                        </a:spcAft>
                      </a:pPr>
                      <a:r>
                        <a:rPr lang="zh-CN" sz="1600" kern="100">
                          <a:effectLst/>
                        </a:rPr>
                        <a:t>开源库</a:t>
                      </a:r>
                      <a:endParaRPr lang="zh-CN" sz="2000" kern="100">
                        <a:effectLst/>
                        <a:latin typeface="Calibri"/>
                        <a:ea typeface="宋体"/>
                        <a:cs typeface="Times New Roman"/>
                      </a:endParaRPr>
                    </a:p>
                  </a:txBody>
                  <a:tcPr marL="68582" marR="68582" marT="0" marB="0"/>
                </a:tc>
                <a:tc>
                  <a:txBody>
                    <a:bodyPr/>
                    <a:lstStyle/>
                    <a:p>
                      <a:pPr algn="ctr">
                        <a:spcAft>
                          <a:spcPts val="0"/>
                        </a:spcAft>
                      </a:pPr>
                      <a:r>
                        <a:rPr lang="zh-CN" sz="1600" kern="100">
                          <a:effectLst/>
                        </a:rPr>
                        <a:t>优点</a:t>
                      </a:r>
                      <a:endParaRPr lang="zh-CN" sz="2000" kern="100">
                        <a:effectLst/>
                        <a:latin typeface="Calibri"/>
                        <a:ea typeface="宋体"/>
                        <a:cs typeface="Times New Roman"/>
                      </a:endParaRPr>
                    </a:p>
                  </a:txBody>
                  <a:tcPr marL="68582" marR="68582" marT="0" marB="0"/>
                </a:tc>
                <a:tc>
                  <a:txBody>
                    <a:bodyPr/>
                    <a:lstStyle/>
                    <a:p>
                      <a:pPr algn="ctr">
                        <a:spcAft>
                          <a:spcPts val="0"/>
                        </a:spcAft>
                      </a:pPr>
                      <a:r>
                        <a:rPr lang="zh-CN" sz="1600" kern="100">
                          <a:effectLst/>
                        </a:rPr>
                        <a:t>缺点</a:t>
                      </a:r>
                      <a:endParaRPr lang="zh-CN" sz="2000" kern="100">
                        <a:effectLst/>
                        <a:latin typeface="Calibri"/>
                        <a:ea typeface="宋体"/>
                        <a:cs typeface="Times New Roman"/>
                      </a:endParaRPr>
                    </a:p>
                  </a:txBody>
                  <a:tcPr marL="68582" marR="68582" marT="0" marB="0"/>
                </a:tc>
                <a:extLst>
                  <a:ext uri="{0D108BD9-81ED-4DB2-BD59-A6C34878D82A}">
                    <a16:rowId xmlns:a16="http://schemas.microsoft.com/office/drawing/2014/main" val="10000"/>
                  </a:ext>
                </a:extLst>
              </a:tr>
              <a:tr h="576521">
                <a:tc>
                  <a:txBody>
                    <a:bodyPr/>
                    <a:lstStyle/>
                    <a:p>
                      <a:pPr algn="ctr">
                        <a:spcAft>
                          <a:spcPts val="0"/>
                        </a:spcAft>
                      </a:pPr>
                      <a:r>
                        <a:rPr lang="en-US" sz="1600" kern="100">
                          <a:effectLst/>
                        </a:rPr>
                        <a:t>html.parser</a:t>
                      </a:r>
                      <a:endParaRPr lang="zh-CN" sz="2000" kern="100">
                        <a:effectLst/>
                        <a:latin typeface="Calibri"/>
                        <a:ea typeface="宋体"/>
                        <a:cs typeface="Times New Roman"/>
                      </a:endParaRPr>
                    </a:p>
                  </a:txBody>
                  <a:tcPr marL="68582" marR="68582" marT="0" marB="0"/>
                </a:tc>
                <a:tc>
                  <a:txBody>
                    <a:bodyPr/>
                    <a:lstStyle/>
                    <a:p>
                      <a:pPr algn="ctr">
                        <a:spcAft>
                          <a:spcPts val="0"/>
                        </a:spcAft>
                      </a:pPr>
                      <a:r>
                        <a:rPr lang="en-US" sz="1600" kern="0">
                          <a:effectLst/>
                        </a:rPr>
                        <a:t>Python</a:t>
                      </a:r>
                      <a:r>
                        <a:rPr lang="zh-CN" sz="1600" kern="0">
                          <a:effectLst/>
                        </a:rPr>
                        <a:t>自带的解释器，执行速度适中、文档容错能力强</a:t>
                      </a:r>
                      <a:endParaRPr lang="zh-CN" sz="2000" kern="100">
                        <a:effectLst/>
                        <a:latin typeface="Calibri"/>
                        <a:ea typeface="宋体"/>
                        <a:cs typeface="Times New Roman"/>
                      </a:endParaRPr>
                    </a:p>
                  </a:txBody>
                  <a:tcPr marL="68582" marR="68582" marT="0" marB="0"/>
                </a:tc>
                <a:tc>
                  <a:txBody>
                    <a:bodyPr/>
                    <a:lstStyle/>
                    <a:p>
                      <a:pPr algn="ctr">
                        <a:spcAft>
                          <a:spcPts val="0"/>
                        </a:spcAft>
                      </a:pPr>
                      <a:r>
                        <a:rPr lang="zh-CN" sz="1600" kern="100">
                          <a:effectLst/>
                        </a:rPr>
                        <a:t>对于某些</a:t>
                      </a:r>
                      <a:r>
                        <a:rPr lang="en-US" sz="1600" kern="100">
                          <a:effectLst/>
                        </a:rPr>
                        <a:t>python</a:t>
                      </a:r>
                      <a:r>
                        <a:rPr lang="zh-CN" sz="1600" kern="100">
                          <a:effectLst/>
                        </a:rPr>
                        <a:t>版本的兼容性不好</a:t>
                      </a:r>
                      <a:endParaRPr lang="zh-CN" sz="2000" kern="100">
                        <a:effectLst/>
                        <a:latin typeface="Calibri"/>
                        <a:ea typeface="宋体"/>
                        <a:cs typeface="Times New Roman"/>
                      </a:endParaRPr>
                    </a:p>
                  </a:txBody>
                  <a:tcPr marL="68582" marR="68582" marT="0" marB="0"/>
                </a:tc>
                <a:extLst>
                  <a:ext uri="{0D108BD9-81ED-4DB2-BD59-A6C34878D82A}">
                    <a16:rowId xmlns:a16="http://schemas.microsoft.com/office/drawing/2014/main" val="10001"/>
                  </a:ext>
                </a:extLst>
              </a:tr>
              <a:tr h="1078875">
                <a:tc>
                  <a:txBody>
                    <a:bodyPr/>
                    <a:lstStyle/>
                    <a:p>
                      <a:pPr algn="ctr">
                        <a:spcAft>
                          <a:spcPts val="0"/>
                        </a:spcAft>
                      </a:pPr>
                      <a:r>
                        <a:rPr lang="en-US" sz="1600" kern="100">
                          <a:effectLst/>
                        </a:rPr>
                        <a:t>lxml</a:t>
                      </a:r>
                      <a:endParaRPr lang="zh-CN" sz="2000" kern="100">
                        <a:effectLst/>
                        <a:latin typeface="Calibri"/>
                        <a:ea typeface="宋体"/>
                        <a:cs typeface="Times New Roman"/>
                      </a:endParaRPr>
                    </a:p>
                  </a:txBody>
                  <a:tcPr marL="68582" marR="68582" marT="0" marB="0"/>
                </a:tc>
                <a:tc>
                  <a:txBody>
                    <a:bodyPr/>
                    <a:lstStyle/>
                    <a:p>
                      <a:pPr algn="ctr">
                        <a:spcAft>
                          <a:spcPts val="0"/>
                        </a:spcAft>
                      </a:pPr>
                      <a:r>
                        <a:rPr lang="zh-CN" sz="1600" kern="100">
                          <a:effectLst/>
                        </a:rPr>
                        <a:t>文档容错能力较好，唯一支持</a:t>
                      </a:r>
                      <a:r>
                        <a:rPr lang="en-US" sz="1600" kern="100">
                          <a:effectLst/>
                        </a:rPr>
                        <a:t>HTML</a:t>
                      </a:r>
                      <a:r>
                        <a:rPr lang="zh-CN" sz="1600" kern="100">
                          <a:effectLst/>
                        </a:rPr>
                        <a:t>和</a:t>
                      </a:r>
                      <a:r>
                        <a:rPr lang="en-US" sz="1600" kern="100">
                          <a:effectLst/>
                        </a:rPr>
                        <a:t>XML</a:t>
                      </a:r>
                      <a:r>
                        <a:rPr lang="zh-CN" sz="1600" kern="100">
                          <a:effectLst/>
                        </a:rPr>
                        <a:t>的解析器。大部分源码基于</a:t>
                      </a:r>
                      <a:r>
                        <a:rPr lang="en-US" sz="1600" kern="100">
                          <a:effectLst/>
                        </a:rPr>
                        <a:t>C</a:t>
                      </a:r>
                      <a:r>
                        <a:rPr lang="zh-CN" sz="1600" kern="100">
                          <a:effectLst/>
                        </a:rPr>
                        <a:t>语言的实现，因此速度快。</a:t>
                      </a:r>
                      <a:endParaRPr lang="zh-CN" sz="2000" kern="100">
                        <a:effectLst/>
                        <a:latin typeface="Calibri"/>
                        <a:ea typeface="宋体"/>
                        <a:cs typeface="Times New Roman"/>
                      </a:endParaRPr>
                    </a:p>
                  </a:txBody>
                  <a:tcPr marL="68582" marR="68582" marT="0" marB="0"/>
                </a:tc>
                <a:tc>
                  <a:txBody>
                    <a:bodyPr/>
                    <a:lstStyle/>
                    <a:p>
                      <a:pPr algn="ctr">
                        <a:spcAft>
                          <a:spcPts val="0"/>
                        </a:spcAft>
                      </a:pPr>
                      <a:r>
                        <a:rPr lang="zh-CN" sz="1600" kern="100">
                          <a:effectLst/>
                        </a:rPr>
                        <a:t>需要安装</a:t>
                      </a:r>
                      <a:r>
                        <a:rPr lang="en-US" sz="1600" kern="100">
                          <a:effectLst/>
                        </a:rPr>
                        <a:t>C</a:t>
                      </a:r>
                      <a:r>
                        <a:rPr lang="zh-CN" sz="1600" kern="100">
                          <a:effectLst/>
                        </a:rPr>
                        <a:t>语言库</a:t>
                      </a:r>
                      <a:endParaRPr lang="zh-CN" sz="2000" kern="100">
                        <a:effectLst/>
                        <a:latin typeface="Calibri"/>
                        <a:ea typeface="宋体"/>
                        <a:cs typeface="Times New Roman"/>
                      </a:endParaRPr>
                    </a:p>
                  </a:txBody>
                  <a:tcPr marL="68582" marR="68582" marT="0" marB="0"/>
                </a:tc>
                <a:extLst>
                  <a:ext uri="{0D108BD9-81ED-4DB2-BD59-A6C34878D82A}">
                    <a16:rowId xmlns:a16="http://schemas.microsoft.com/office/drawing/2014/main" val="10002"/>
                  </a:ext>
                </a:extLst>
              </a:tr>
              <a:tr h="864780">
                <a:tc>
                  <a:txBody>
                    <a:bodyPr/>
                    <a:lstStyle/>
                    <a:p>
                      <a:pPr algn="ctr">
                        <a:spcAft>
                          <a:spcPts val="0"/>
                        </a:spcAft>
                      </a:pPr>
                      <a:r>
                        <a:rPr lang="en-US" sz="1600" kern="100">
                          <a:effectLst/>
                        </a:rPr>
                        <a:t>html5lib</a:t>
                      </a:r>
                      <a:endParaRPr lang="zh-CN" sz="2000" kern="100">
                        <a:effectLst/>
                        <a:latin typeface="Calibri"/>
                        <a:ea typeface="宋体"/>
                        <a:cs typeface="Times New Roman"/>
                      </a:endParaRPr>
                    </a:p>
                  </a:txBody>
                  <a:tcPr marL="68582" marR="68582" marT="0" marB="0"/>
                </a:tc>
                <a:tc>
                  <a:txBody>
                    <a:bodyPr/>
                    <a:lstStyle/>
                    <a:p>
                      <a:pPr algn="ctr">
                        <a:spcAft>
                          <a:spcPts val="0"/>
                        </a:spcAft>
                      </a:pPr>
                      <a:r>
                        <a:rPr lang="zh-CN" sz="1600" kern="100">
                          <a:effectLst/>
                        </a:rPr>
                        <a:t>兼容性好、容错性好、以浏览器的方式解析文档、生成</a:t>
                      </a:r>
                      <a:r>
                        <a:rPr lang="en-US" sz="1600" kern="100">
                          <a:effectLst/>
                        </a:rPr>
                        <a:t>HTML5</a:t>
                      </a:r>
                      <a:r>
                        <a:rPr lang="zh-CN" sz="1600" kern="100">
                          <a:effectLst/>
                        </a:rPr>
                        <a:t>格式的文档、不依赖外部扩展</a:t>
                      </a:r>
                      <a:endParaRPr lang="zh-CN" sz="2000" kern="100">
                        <a:effectLst/>
                        <a:latin typeface="Calibri"/>
                        <a:ea typeface="宋体"/>
                        <a:cs typeface="Times New Roman"/>
                      </a:endParaRPr>
                    </a:p>
                  </a:txBody>
                  <a:tcPr marL="68582" marR="68582" marT="0" marB="0"/>
                </a:tc>
                <a:tc>
                  <a:txBody>
                    <a:bodyPr/>
                    <a:lstStyle/>
                    <a:p>
                      <a:pPr algn="ctr">
                        <a:spcAft>
                          <a:spcPts val="0"/>
                        </a:spcAft>
                      </a:pPr>
                      <a:r>
                        <a:rPr lang="zh-CN" sz="1600" kern="100">
                          <a:effectLst/>
                        </a:rPr>
                        <a:t>速度慢、</a:t>
                      </a:r>
                      <a:endParaRPr lang="zh-CN" sz="2000" kern="100">
                        <a:effectLst/>
                      </a:endParaRPr>
                    </a:p>
                    <a:p>
                      <a:pPr algn="ctr">
                        <a:spcAft>
                          <a:spcPts val="0"/>
                        </a:spcAft>
                      </a:pPr>
                      <a:r>
                        <a:rPr lang="zh-CN" sz="1600" kern="100">
                          <a:effectLst/>
                        </a:rPr>
                        <a:t>需要额外的</a:t>
                      </a:r>
                      <a:r>
                        <a:rPr lang="en-US" sz="1600" kern="100">
                          <a:effectLst/>
                        </a:rPr>
                        <a:t>python</a:t>
                      </a:r>
                      <a:r>
                        <a:rPr lang="zh-CN" sz="1600" kern="100">
                          <a:effectLst/>
                        </a:rPr>
                        <a:t>支持</a:t>
                      </a:r>
                      <a:endParaRPr lang="zh-CN" sz="2000" kern="100">
                        <a:effectLst/>
                        <a:latin typeface="Calibri"/>
                        <a:ea typeface="宋体"/>
                        <a:cs typeface="Times New Roman"/>
                      </a:endParaRPr>
                    </a:p>
                  </a:txBody>
                  <a:tcPr marL="68582" marR="68582" marT="0" marB="0"/>
                </a:tc>
                <a:extLst>
                  <a:ext uri="{0D108BD9-81ED-4DB2-BD59-A6C34878D82A}">
                    <a16:rowId xmlns:a16="http://schemas.microsoft.com/office/drawing/2014/main" val="10003"/>
                  </a:ext>
                </a:extLst>
              </a:tr>
              <a:tr h="576521">
                <a:tc>
                  <a:txBody>
                    <a:bodyPr/>
                    <a:lstStyle/>
                    <a:p>
                      <a:pPr algn="ctr">
                        <a:spcAft>
                          <a:spcPts val="0"/>
                        </a:spcAft>
                      </a:pPr>
                      <a:r>
                        <a:rPr lang="en-US" sz="1600" kern="100">
                          <a:effectLst/>
                        </a:rPr>
                        <a:t>BeautifulSoup</a:t>
                      </a:r>
                      <a:endParaRPr lang="zh-CN" sz="2000" kern="100">
                        <a:effectLst/>
                        <a:latin typeface="Calibri"/>
                        <a:ea typeface="宋体"/>
                        <a:cs typeface="Times New Roman"/>
                      </a:endParaRPr>
                    </a:p>
                  </a:txBody>
                  <a:tcPr marL="68582" marR="68582" marT="0" marB="0"/>
                </a:tc>
                <a:tc>
                  <a:txBody>
                    <a:bodyPr/>
                    <a:lstStyle/>
                    <a:p>
                      <a:pPr algn="ctr">
                        <a:spcAft>
                          <a:spcPts val="0"/>
                        </a:spcAft>
                      </a:pPr>
                      <a:r>
                        <a:rPr lang="zh-CN" sz="1600" kern="100">
                          <a:effectLst/>
                        </a:rPr>
                        <a:t>可以选择最合适的解析器来解析</a:t>
                      </a:r>
                      <a:r>
                        <a:rPr lang="en-US" sz="1600" kern="100">
                          <a:effectLst/>
                        </a:rPr>
                        <a:t>HTML</a:t>
                      </a:r>
                      <a:r>
                        <a:rPr lang="zh-CN" sz="1600" kern="100">
                          <a:effectLst/>
                        </a:rPr>
                        <a:t>文档，使用方便</a:t>
                      </a:r>
                      <a:endParaRPr lang="zh-CN" sz="2000" kern="100">
                        <a:effectLst/>
                        <a:latin typeface="Calibri"/>
                        <a:ea typeface="宋体"/>
                        <a:cs typeface="Times New Roman"/>
                      </a:endParaRPr>
                    </a:p>
                  </a:txBody>
                  <a:tcPr marL="68582" marR="68582" marT="0" marB="0"/>
                </a:tc>
                <a:tc>
                  <a:txBody>
                    <a:bodyPr/>
                    <a:lstStyle/>
                    <a:p>
                      <a:pPr algn="ctr">
                        <a:spcAft>
                          <a:spcPts val="0"/>
                        </a:spcAft>
                      </a:pPr>
                      <a:r>
                        <a:rPr lang="zh-CN" sz="1600" kern="100">
                          <a:effectLst/>
                        </a:rPr>
                        <a:t>速度偏慢</a:t>
                      </a:r>
                      <a:endParaRPr lang="zh-CN" sz="2000" kern="100">
                        <a:effectLst/>
                        <a:latin typeface="Calibri"/>
                        <a:ea typeface="宋体"/>
                        <a:cs typeface="Times New Roman"/>
                      </a:endParaRPr>
                    </a:p>
                  </a:txBody>
                  <a:tcPr marL="68582" marR="68582" marT="0" marB="0"/>
                </a:tc>
                <a:extLst>
                  <a:ext uri="{0D108BD9-81ED-4DB2-BD59-A6C34878D82A}">
                    <a16:rowId xmlns:a16="http://schemas.microsoft.com/office/drawing/2014/main" val="10004"/>
                  </a:ext>
                </a:extLst>
              </a:tr>
              <a:tr h="864780">
                <a:tc>
                  <a:txBody>
                    <a:bodyPr/>
                    <a:lstStyle/>
                    <a:p>
                      <a:pPr algn="ctr">
                        <a:spcAft>
                          <a:spcPts val="0"/>
                        </a:spcAft>
                      </a:pPr>
                      <a:r>
                        <a:rPr lang="en-US" sz="1600" kern="100">
                          <a:effectLst/>
                        </a:rPr>
                        <a:t>PyQuery</a:t>
                      </a:r>
                      <a:endParaRPr lang="zh-CN" sz="2000" kern="100">
                        <a:effectLst/>
                        <a:latin typeface="Calibri"/>
                        <a:ea typeface="宋体"/>
                        <a:cs typeface="Times New Roman"/>
                      </a:endParaRPr>
                    </a:p>
                  </a:txBody>
                  <a:tcPr marL="68582" marR="68582" marT="0" marB="0"/>
                </a:tc>
                <a:tc>
                  <a:txBody>
                    <a:bodyPr/>
                    <a:lstStyle/>
                    <a:p>
                      <a:pPr algn="ctr">
                        <a:spcAft>
                          <a:spcPts val="0"/>
                        </a:spcAft>
                      </a:pPr>
                      <a:r>
                        <a:rPr lang="zh-CN" sz="1600" kern="100">
                          <a:effectLst/>
                        </a:rPr>
                        <a:t>比较简单，而且其支持的</a:t>
                      </a:r>
                      <a:r>
                        <a:rPr lang="en-US" sz="1600" kern="100">
                          <a:effectLst/>
                        </a:rPr>
                        <a:t>css</a:t>
                      </a:r>
                      <a:r>
                        <a:rPr lang="zh-CN" sz="1600" kern="100">
                          <a:effectLst/>
                        </a:rPr>
                        <a:t>选择器的功能比较强大。</a:t>
                      </a:r>
                      <a:r>
                        <a:rPr lang="en-US" sz="1600" kern="100">
                          <a:effectLst/>
                        </a:rPr>
                        <a:t>pyQuery</a:t>
                      </a:r>
                      <a:r>
                        <a:rPr lang="zh-CN" sz="1600" kern="100">
                          <a:effectLst/>
                        </a:rPr>
                        <a:t>和</a:t>
                      </a:r>
                      <a:r>
                        <a:rPr lang="en-US" sz="1600" kern="100">
                          <a:effectLst/>
                        </a:rPr>
                        <a:t>jQuery</a:t>
                      </a:r>
                      <a:r>
                        <a:rPr lang="zh-CN" sz="1600" kern="100">
                          <a:effectLst/>
                        </a:rPr>
                        <a:t>的语法很像，易上手</a:t>
                      </a:r>
                      <a:endParaRPr lang="zh-CN" sz="2000" kern="100">
                        <a:effectLst/>
                        <a:latin typeface="Calibri"/>
                        <a:ea typeface="宋体"/>
                        <a:cs typeface="Times New Roman"/>
                      </a:endParaRPr>
                    </a:p>
                  </a:txBody>
                  <a:tcPr marL="68582" marR="68582" marT="0" marB="0"/>
                </a:tc>
                <a:tc>
                  <a:txBody>
                    <a:bodyPr/>
                    <a:lstStyle/>
                    <a:p>
                      <a:pPr algn="ctr">
                        <a:spcAft>
                          <a:spcPts val="0"/>
                        </a:spcAft>
                      </a:pPr>
                      <a:r>
                        <a:rPr lang="en-US" sz="1600" kern="100" dirty="0">
                          <a:effectLst/>
                        </a:rPr>
                        <a:t> </a:t>
                      </a:r>
                      <a:endParaRPr lang="zh-CN" sz="2000" kern="100" dirty="0">
                        <a:effectLst/>
                        <a:latin typeface="Calibri"/>
                        <a:ea typeface="宋体"/>
                        <a:cs typeface="Times New Roman"/>
                      </a:endParaRPr>
                    </a:p>
                  </a:txBody>
                  <a:tcPr marL="68582" marR="68582"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内容占位符 2">
            <a:extLst>
              <a:ext uri="{FF2B5EF4-FFF2-40B4-BE49-F238E27FC236}">
                <a16:creationId xmlns:a16="http://schemas.microsoft.com/office/drawing/2014/main" id="{F8F06373-0344-4AF4-98F0-E279A03F8D85}"/>
              </a:ext>
            </a:extLst>
          </p:cNvPr>
          <p:cNvSpPr>
            <a:spLocks noGrp="1" noChangeArrowheads="1"/>
          </p:cNvSpPr>
          <p:nvPr>
            <p:ph idx="1"/>
          </p:nvPr>
        </p:nvSpPr>
        <p:spPr>
          <a:xfrm>
            <a:off x="468313" y="908050"/>
            <a:ext cx="8229600" cy="5691188"/>
          </a:xfrm>
        </p:spPr>
        <p:txBody>
          <a:bodyPr/>
          <a:lstStyle/>
          <a:p>
            <a:r>
              <a:rPr lang="zh-CN" altLang="en-US"/>
              <a:t>不同解释器的联系</a:t>
            </a:r>
          </a:p>
        </p:txBody>
      </p:sp>
      <p:sp>
        <p:nvSpPr>
          <p:cNvPr id="28675" name="Rectangle 2">
            <a:extLst>
              <a:ext uri="{FF2B5EF4-FFF2-40B4-BE49-F238E27FC236}">
                <a16:creationId xmlns:a16="http://schemas.microsoft.com/office/drawing/2014/main" id="{110939E5-91DD-4BE7-B1F7-2B294D2E532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Aft>
                <a:spcPct val="20000"/>
              </a:spcAft>
              <a:buClr>
                <a:schemeClr val="hlink"/>
              </a:buClr>
              <a:buFont typeface="Wingdings 2" panose="05020102010507070707" pitchFamily="82"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82" charset="2"/>
              <a:buChar char="²"/>
              <a:defRPr sz="2000">
                <a:solidFill>
                  <a:schemeClr val="hlink"/>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82" charset="2"/>
              <a:buChar char="±"/>
              <a:defRPr sz="2400">
                <a:solidFill>
                  <a:schemeClr val="hlink"/>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82" charset="2"/>
              <a:buChar char="°"/>
              <a:defRPr sz="2000">
                <a:solidFill>
                  <a:schemeClr val="hlink"/>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82" charset="2"/>
              <a:buChar char="¯"/>
              <a:defRPr sz="2000">
                <a:solidFill>
                  <a:schemeClr val="hlink"/>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82" charset="2"/>
              <a:buChar char="¯"/>
              <a:defRPr sz="2000">
                <a:solidFill>
                  <a:schemeClr val="hlink"/>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82" charset="2"/>
              <a:buChar char="¯"/>
              <a:defRPr sz="2000">
                <a:solidFill>
                  <a:schemeClr val="hlink"/>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82" charset="2"/>
              <a:buChar char="¯"/>
              <a:defRPr sz="2000">
                <a:solidFill>
                  <a:schemeClr val="hlink"/>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82" charset="2"/>
              <a:buChar char="¯"/>
              <a:defRPr sz="2000">
                <a:solidFill>
                  <a:schemeClr val="hlink"/>
                </a:solidFill>
                <a:latin typeface="Arial" panose="020B0604020202020204" pitchFamily="34" charset="0"/>
                <a:ea typeface="宋体" panose="02010600030101010101" pitchFamily="2" charset="-122"/>
              </a:defRPr>
            </a:lvl9pPr>
          </a:lstStyle>
          <a:p>
            <a:pPr eaLnBrk="1" hangingPunct="1">
              <a:spcAft>
                <a:spcPct val="0"/>
              </a:spcAft>
              <a:buClrTx/>
              <a:buFontTx/>
              <a:buNone/>
            </a:pPr>
            <a:endParaRPr lang="zh-CN" altLang="en-US" sz="1800"/>
          </a:p>
        </p:txBody>
      </p:sp>
      <p:graphicFrame>
        <p:nvGraphicFramePr>
          <p:cNvPr id="28676" name="对象 4">
            <a:extLst>
              <a:ext uri="{FF2B5EF4-FFF2-40B4-BE49-F238E27FC236}">
                <a16:creationId xmlns:a16="http://schemas.microsoft.com/office/drawing/2014/main" id="{CDDA56A4-4270-4C4E-9E10-8E9FE7CB6866}"/>
              </a:ext>
            </a:extLst>
          </p:cNvPr>
          <p:cNvGraphicFramePr>
            <a:graphicFrameLocks noChangeAspect="1"/>
          </p:cNvGraphicFramePr>
          <p:nvPr/>
        </p:nvGraphicFramePr>
        <p:xfrm>
          <a:off x="1116013" y="1484313"/>
          <a:ext cx="7129462" cy="4060825"/>
        </p:xfrm>
        <a:graphic>
          <a:graphicData uri="http://schemas.openxmlformats.org/presentationml/2006/ole">
            <mc:AlternateContent xmlns:mc="http://schemas.openxmlformats.org/markup-compatibility/2006">
              <mc:Choice xmlns:v="urn:schemas-microsoft-com:vml" Requires="v">
                <p:oleObj name="Visio" r:id="rId2" imgW="7703303" imgH="4391819" progId="Visio.Drawing.11">
                  <p:embed/>
                </p:oleObj>
              </mc:Choice>
              <mc:Fallback>
                <p:oleObj name="Visio" r:id="rId2" imgW="7703303" imgH="4391819" progId="Visio.Drawing.11">
                  <p:embed/>
                  <p:pic>
                    <p:nvPicPr>
                      <p:cNvPr id="0" name="对象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1484313"/>
                        <a:ext cx="7129462" cy="406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77" name="文本框 5">
            <a:extLst>
              <a:ext uri="{FF2B5EF4-FFF2-40B4-BE49-F238E27FC236}">
                <a16:creationId xmlns:a16="http://schemas.microsoft.com/office/drawing/2014/main" id="{C758B66E-A0E1-4E23-B518-F387BB1C6F43}"/>
              </a:ext>
            </a:extLst>
          </p:cNvPr>
          <p:cNvSpPr txBox="1">
            <a:spLocks noChangeArrowheads="1"/>
          </p:cNvSpPr>
          <p:nvPr/>
        </p:nvSpPr>
        <p:spPr bwMode="auto">
          <a:xfrm>
            <a:off x="611188" y="5765800"/>
            <a:ext cx="77263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编程接口主要有事件驱动、</a:t>
            </a:r>
            <a:r>
              <a:rPr lang="en-US" altLang="zh-CN"/>
              <a:t>Xpath</a:t>
            </a:r>
            <a:r>
              <a:rPr lang="zh-CN" altLang="en-US"/>
              <a:t>、</a:t>
            </a:r>
            <a:r>
              <a:rPr lang="en-US" altLang="zh-CN"/>
              <a:t>css_selecter</a:t>
            </a:r>
            <a:r>
              <a:rPr lang="zh-CN" altLang="en-US"/>
              <a:t>和类似于</a:t>
            </a:r>
            <a:r>
              <a:rPr lang="en-US" altLang="zh-CN"/>
              <a:t>jQuery</a:t>
            </a:r>
            <a:r>
              <a:rPr lang="zh-CN" altLang="en-US"/>
              <a:t>的选择器</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a:extLst>
              <a:ext uri="{FF2B5EF4-FFF2-40B4-BE49-F238E27FC236}">
                <a16:creationId xmlns:a16="http://schemas.microsoft.com/office/drawing/2014/main" id="{5A72E540-8B91-438E-ADEE-1B8868DF476A}"/>
              </a:ext>
            </a:extLst>
          </p:cNvPr>
          <p:cNvSpPr>
            <a:spLocks noGrp="1" noChangeArrowheads="1"/>
          </p:cNvSpPr>
          <p:nvPr>
            <p:ph type="title"/>
          </p:nvPr>
        </p:nvSpPr>
        <p:spPr/>
        <p:txBody>
          <a:bodyPr/>
          <a:lstStyle/>
          <a:p>
            <a:r>
              <a:rPr lang="en-US" altLang="zh-CN"/>
              <a:t>html.parser</a:t>
            </a:r>
            <a:endParaRPr lang="zh-CN" altLang="en-US"/>
          </a:p>
        </p:txBody>
      </p:sp>
      <p:sp>
        <p:nvSpPr>
          <p:cNvPr id="29699" name="内容占位符 2">
            <a:extLst>
              <a:ext uri="{FF2B5EF4-FFF2-40B4-BE49-F238E27FC236}">
                <a16:creationId xmlns:a16="http://schemas.microsoft.com/office/drawing/2014/main" id="{8CED70D8-C980-4894-AE4B-BD6C687D4175}"/>
              </a:ext>
            </a:extLst>
          </p:cNvPr>
          <p:cNvSpPr>
            <a:spLocks noGrp="1" noChangeArrowheads="1"/>
          </p:cNvSpPr>
          <p:nvPr>
            <p:ph idx="1"/>
          </p:nvPr>
        </p:nvSpPr>
        <p:spPr/>
        <p:txBody>
          <a:bodyPr/>
          <a:lstStyle/>
          <a:p>
            <a:r>
              <a:rPr lang="zh-CN" altLang="zh-CN"/>
              <a:t>是</a:t>
            </a:r>
            <a:r>
              <a:rPr lang="en-US" altLang="zh-CN"/>
              <a:t>Python</a:t>
            </a:r>
            <a:r>
              <a:rPr lang="zh-CN" altLang="zh-CN"/>
              <a:t>中的自带的标准类，可以用来对</a:t>
            </a:r>
            <a:r>
              <a:rPr lang="en-US" altLang="zh-CN"/>
              <a:t>HTML/XHTML</a:t>
            </a:r>
            <a:r>
              <a:rPr lang="zh-CN" altLang="zh-CN"/>
              <a:t>编码的文本文件进行解析。</a:t>
            </a:r>
            <a:endParaRPr lang="en-US" altLang="zh-CN"/>
          </a:p>
          <a:p>
            <a:r>
              <a:rPr lang="zh-CN" altLang="zh-CN"/>
              <a:t>该类的定义如下：</a:t>
            </a:r>
          </a:p>
          <a:p>
            <a:r>
              <a:rPr lang="en-US" altLang="zh-CN"/>
              <a:t>class html.parser.HTMLParser(*, convert_charrefs=True)</a:t>
            </a:r>
            <a:endParaRPr lang="zh-CN" altLang="zh-CN"/>
          </a:p>
          <a:p>
            <a:r>
              <a:rPr lang="zh-CN" altLang="zh-CN"/>
              <a:t>其中，参数</a:t>
            </a:r>
            <a:r>
              <a:rPr lang="en-US" altLang="zh-CN"/>
              <a:t>convert_charrefs</a:t>
            </a:r>
            <a:r>
              <a:rPr lang="zh-CN" altLang="zh-CN"/>
              <a:t>表示是否将所有的字符（除了</a:t>
            </a:r>
            <a:r>
              <a:rPr lang="en-US" altLang="zh-CN"/>
              <a:t>script/style</a:t>
            </a:r>
            <a:r>
              <a:rPr lang="zh-CN" altLang="zh-CN"/>
              <a:t>元素之外）引用自动转化为</a:t>
            </a:r>
            <a:r>
              <a:rPr lang="en-US" altLang="zh-CN"/>
              <a:t>Unicode</a:t>
            </a:r>
            <a:r>
              <a:rPr lang="zh-CN" altLang="zh-CN"/>
              <a:t>形式，</a:t>
            </a:r>
            <a:r>
              <a:rPr lang="en-US" altLang="zh-CN"/>
              <a:t>Python3.5</a:t>
            </a:r>
            <a:r>
              <a:rPr lang="zh-CN" altLang="zh-CN"/>
              <a:t>以后的默认值是</a:t>
            </a:r>
            <a:r>
              <a:rPr lang="en-US" altLang="zh-CN"/>
              <a:t>True</a:t>
            </a:r>
            <a:r>
              <a:rPr lang="zh-CN" altLang="zh-CN"/>
              <a:t>。</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0E704A9-EFE5-4234-85A9-BF47CC8A6959}"/>
              </a:ext>
            </a:extLst>
          </p:cNvPr>
          <p:cNvSpPr>
            <a:spLocks noGrp="1"/>
          </p:cNvSpPr>
          <p:nvPr>
            <p:ph idx="1"/>
          </p:nvPr>
        </p:nvSpPr>
        <p:spPr>
          <a:xfrm>
            <a:off x="36513" y="908050"/>
            <a:ext cx="9036050" cy="5365750"/>
          </a:xfrm>
        </p:spPr>
        <p:txBody>
          <a:bodyPr/>
          <a:lstStyle/>
          <a:p>
            <a:pPr>
              <a:buFont typeface="Arial" charset="0"/>
              <a:buChar char="•"/>
              <a:defRPr/>
            </a:pPr>
            <a:r>
              <a:rPr lang="en-US" altLang="zh-CN" dirty="0" err="1"/>
              <a:t>HTMLParser</a:t>
            </a:r>
            <a:r>
              <a:rPr lang="zh-CN" altLang="zh-CN" dirty="0"/>
              <a:t>提供给开发人员的是一种事件驱动的模式，对于给定的</a:t>
            </a:r>
            <a:r>
              <a:rPr lang="en-US" altLang="zh-CN" dirty="0"/>
              <a:t>HTML</a:t>
            </a:r>
            <a:r>
              <a:rPr lang="zh-CN" altLang="zh-CN" dirty="0"/>
              <a:t>文本输入，</a:t>
            </a:r>
            <a:r>
              <a:rPr lang="en-US" altLang="zh-CN" dirty="0" err="1"/>
              <a:t>HTMLParser</a:t>
            </a:r>
            <a:r>
              <a:rPr lang="zh-CN" altLang="zh-CN" dirty="0"/>
              <a:t>提供了一系列的事件作为编程接口，这些事件就是前面定义的各种方法（</a:t>
            </a:r>
            <a:r>
              <a:rPr lang="en-US" altLang="zh-CN" dirty="0"/>
              <a:t>method</a:t>
            </a:r>
            <a:r>
              <a:rPr lang="zh-CN" altLang="zh-CN" dirty="0"/>
              <a:t>）。事件发生的顺序按如下次序进行：</a:t>
            </a:r>
          </a:p>
          <a:p>
            <a:pPr>
              <a:buFont typeface="Arial" charset="0"/>
              <a:buChar char="•"/>
              <a:defRPr/>
            </a:pPr>
            <a:endParaRPr lang="zh-CN" altLang="zh-CN" dirty="0"/>
          </a:p>
          <a:p>
            <a:pPr>
              <a:buFont typeface="Arial" charset="0"/>
              <a:buChar char="•"/>
              <a:defRPr/>
            </a:pPr>
            <a:r>
              <a:rPr lang="en-US" altLang="zh-CN" dirty="0"/>
              <a:t>    </a:t>
            </a:r>
            <a:r>
              <a:rPr lang="en-US" altLang="zh-CN" dirty="0" err="1"/>
              <a:t>handle_starttag</a:t>
            </a:r>
            <a:r>
              <a:rPr lang="en-US" altLang="zh-CN" dirty="0"/>
              <a:t>  -&gt;  </a:t>
            </a:r>
            <a:r>
              <a:rPr lang="en-US" altLang="zh-CN" dirty="0" err="1"/>
              <a:t>handle_data</a:t>
            </a:r>
            <a:r>
              <a:rPr lang="en-US" altLang="zh-CN" dirty="0"/>
              <a:t>  -&gt;  </a:t>
            </a:r>
            <a:r>
              <a:rPr lang="en-US" altLang="zh-CN" dirty="0" err="1"/>
              <a:t>handle_comment</a:t>
            </a:r>
            <a:r>
              <a:rPr lang="en-US" altLang="zh-CN" dirty="0"/>
              <a:t>  -&gt;  </a:t>
            </a:r>
            <a:r>
              <a:rPr lang="en-US" altLang="zh-CN" dirty="0" err="1"/>
              <a:t>handle_endtag</a:t>
            </a:r>
            <a:r>
              <a:rPr lang="en-US" altLang="zh-CN" dirty="0"/>
              <a:t> </a:t>
            </a:r>
            <a:endParaRPr lang="zh-CN" altLang="zh-CN" dirty="0"/>
          </a:p>
          <a:p>
            <a:pPr>
              <a:buFont typeface="Arial" charset="0"/>
              <a:buChar char="•"/>
              <a:defRPr/>
            </a:pPr>
            <a:endParaRPr lang="zh-CN" altLang="zh-CN" dirty="0"/>
          </a:p>
          <a:p>
            <a:pPr marL="0" indent="0">
              <a:buFont typeface="Arial" charset="0"/>
              <a:buNone/>
              <a:defRPr/>
            </a:pP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a:extLst>
              <a:ext uri="{FF2B5EF4-FFF2-40B4-BE49-F238E27FC236}">
                <a16:creationId xmlns:a16="http://schemas.microsoft.com/office/drawing/2014/main" id="{60E3040E-1250-48BA-AB30-84A4018C3ACD}"/>
              </a:ext>
            </a:extLst>
          </p:cNvPr>
          <p:cNvSpPr>
            <a:spLocks noGrp="1" noChangeArrowheads="1"/>
          </p:cNvSpPr>
          <p:nvPr>
            <p:ph type="title"/>
          </p:nvPr>
        </p:nvSpPr>
        <p:spPr/>
        <p:txBody>
          <a:bodyPr/>
          <a:lstStyle/>
          <a:p>
            <a:r>
              <a:rPr lang="zh-CN" altLang="en-US"/>
              <a:t>实例</a:t>
            </a:r>
          </a:p>
        </p:txBody>
      </p:sp>
      <p:sp>
        <p:nvSpPr>
          <p:cNvPr id="31747" name="Rectangle 4">
            <a:extLst>
              <a:ext uri="{FF2B5EF4-FFF2-40B4-BE49-F238E27FC236}">
                <a16:creationId xmlns:a16="http://schemas.microsoft.com/office/drawing/2014/main" id="{65750A65-3143-4088-AF7C-97D636269897}"/>
              </a:ext>
            </a:extLst>
          </p:cNvPr>
          <p:cNvSpPr>
            <a:spLocks noGrp="1" noChangeArrowheads="1"/>
          </p:cNvSpPr>
          <p:nvPr>
            <p:ph idx="1"/>
          </p:nvPr>
        </p:nvSpPr>
        <p:spPr bwMode="auto">
          <a:xfrm>
            <a:off x="107950" y="1773238"/>
            <a:ext cx="8928100" cy="4400550"/>
          </a:xfrm>
          <a:solidFill>
            <a:srgbClr val="FFFFFF"/>
          </a:solidFill>
          <a:ln>
            <a:noFill/>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indent="0">
              <a:spcAft>
                <a:spcPct val="0"/>
              </a:spcAft>
              <a:buClrTx/>
              <a:buFontTx/>
              <a:buNone/>
            </a:pPr>
            <a:r>
              <a:rPr lang="zh-CN" altLang="zh-CN" sz="1400">
                <a:solidFill>
                  <a:srgbClr val="000080"/>
                </a:solidFill>
                <a:latin typeface="Arial Unicode MS"/>
              </a:rPr>
              <a:t>from </a:t>
            </a:r>
            <a:r>
              <a:rPr lang="zh-CN" altLang="zh-CN" sz="1400" b="0">
                <a:solidFill>
                  <a:srgbClr val="000000"/>
                </a:solidFill>
                <a:latin typeface="Arial Unicode MS"/>
              </a:rPr>
              <a:t>html.parser </a:t>
            </a:r>
            <a:r>
              <a:rPr lang="zh-CN" altLang="zh-CN" sz="1400">
                <a:solidFill>
                  <a:srgbClr val="000080"/>
                </a:solidFill>
                <a:latin typeface="Arial Unicode MS"/>
              </a:rPr>
              <a:t>import </a:t>
            </a:r>
            <a:r>
              <a:rPr lang="zh-CN" altLang="zh-CN" sz="1400" b="0">
                <a:solidFill>
                  <a:srgbClr val="000000"/>
                </a:solidFill>
                <a:latin typeface="Arial Unicode MS"/>
              </a:rPr>
              <a:t>HTMLParser</a:t>
            </a:r>
            <a:br>
              <a:rPr lang="zh-CN" altLang="zh-CN" sz="1400" b="0">
                <a:solidFill>
                  <a:srgbClr val="000000"/>
                </a:solidFill>
                <a:latin typeface="Arial Unicode MS"/>
              </a:rPr>
            </a:br>
            <a:r>
              <a:rPr lang="zh-CN" altLang="zh-CN" sz="1400">
                <a:solidFill>
                  <a:srgbClr val="000080"/>
                </a:solidFill>
                <a:latin typeface="Arial Unicode MS"/>
              </a:rPr>
              <a:t>class </a:t>
            </a:r>
            <a:r>
              <a:rPr lang="zh-CN" altLang="zh-CN" sz="1400" b="0">
                <a:solidFill>
                  <a:srgbClr val="000000"/>
                </a:solidFill>
                <a:latin typeface="Arial Unicode MS"/>
              </a:rPr>
              <a:t>MyHTMLParser(HTMLParser):</a:t>
            </a:r>
            <a:br>
              <a:rPr lang="zh-CN" altLang="zh-CN" sz="1400" b="0">
                <a:solidFill>
                  <a:srgbClr val="000000"/>
                </a:solidFill>
                <a:latin typeface="Arial Unicode MS"/>
              </a:rPr>
            </a:br>
            <a:r>
              <a:rPr lang="zh-CN" altLang="zh-CN" sz="1400" b="0">
                <a:solidFill>
                  <a:srgbClr val="000000"/>
                </a:solidFill>
                <a:latin typeface="Arial Unicode MS"/>
              </a:rPr>
              <a:t>    ctag=</a:t>
            </a:r>
            <a:r>
              <a:rPr lang="zh-CN" altLang="zh-CN" sz="1400">
                <a:solidFill>
                  <a:srgbClr val="000080"/>
                </a:solidFill>
                <a:latin typeface="Arial Unicode MS"/>
              </a:rPr>
              <a:t>False        </a:t>
            </a:r>
            <a:br>
              <a:rPr lang="zh-CN" altLang="zh-CN" sz="1400">
                <a:solidFill>
                  <a:srgbClr val="000080"/>
                </a:solidFill>
                <a:latin typeface="Arial Unicode MS"/>
              </a:rPr>
            </a:br>
            <a:r>
              <a:rPr lang="zh-CN" altLang="zh-CN" sz="1400">
                <a:solidFill>
                  <a:srgbClr val="000080"/>
                </a:solidFill>
                <a:latin typeface="Arial Unicode MS"/>
              </a:rPr>
              <a:t>    def </a:t>
            </a:r>
            <a:r>
              <a:rPr lang="zh-CN" altLang="zh-CN" sz="1400" b="0">
                <a:solidFill>
                  <a:srgbClr val="000000"/>
                </a:solidFill>
                <a:latin typeface="Arial Unicode MS"/>
              </a:rPr>
              <a:t>handle_starttag(</a:t>
            </a:r>
            <a:r>
              <a:rPr lang="zh-CN" altLang="zh-CN" sz="1400" b="0">
                <a:solidFill>
                  <a:srgbClr val="94558D"/>
                </a:solidFill>
                <a:latin typeface="Arial Unicode MS"/>
              </a:rPr>
              <a:t>self</a:t>
            </a:r>
            <a:r>
              <a:rPr lang="zh-CN" altLang="zh-CN" sz="1400" b="0">
                <a:solidFill>
                  <a:srgbClr val="000000"/>
                </a:solidFill>
                <a:latin typeface="Arial Unicode MS"/>
              </a:rPr>
              <a:t>, tag, attrs):</a:t>
            </a:r>
            <a:br>
              <a:rPr lang="zh-CN" altLang="zh-CN" sz="1400" b="0" i="1">
                <a:solidFill>
                  <a:srgbClr val="808080"/>
                </a:solidFill>
                <a:latin typeface="Arial Unicode MS"/>
              </a:rPr>
            </a:br>
            <a:r>
              <a:rPr lang="zh-CN" altLang="zh-CN" sz="1400" b="0" i="1">
                <a:solidFill>
                  <a:srgbClr val="808080"/>
                </a:solidFill>
                <a:latin typeface="Arial Unicode MS"/>
              </a:rPr>
              <a:t>        </a:t>
            </a:r>
            <a:r>
              <a:rPr lang="zh-CN" altLang="zh-CN" sz="1400">
                <a:solidFill>
                  <a:srgbClr val="000080"/>
                </a:solidFill>
                <a:latin typeface="Arial Unicode MS"/>
              </a:rPr>
              <a:t>if </a:t>
            </a:r>
            <a:r>
              <a:rPr lang="zh-CN" altLang="zh-CN" sz="1400" b="0">
                <a:solidFill>
                  <a:srgbClr val="000000"/>
                </a:solidFill>
                <a:latin typeface="Arial Unicode MS"/>
              </a:rPr>
              <a:t>tag==</a:t>
            </a:r>
            <a:r>
              <a:rPr lang="zh-CN" altLang="zh-CN" sz="1400">
                <a:solidFill>
                  <a:srgbClr val="008080"/>
                </a:solidFill>
                <a:latin typeface="Arial Unicode MS"/>
              </a:rPr>
              <a:t>'h1'</a:t>
            </a:r>
            <a:r>
              <a:rPr lang="zh-CN" altLang="zh-CN" sz="1400" b="0">
                <a:solidFill>
                  <a:srgbClr val="000000"/>
                </a:solidFill>
                <a:latin typeface="Arial Unicode MS"/>
              </a:rPr>
              <a:t>:</a:t>
            </a:r>
            <a:br>
              <a:rPr lang="zh-CN" altLang="zh-CN" sz="1400" b="0">
                <a:solidFill>
                  <a:srgbClr val="000000"/>
                </a:solidFill>
                <a:latin typeface="Arial Unicode MS"/>
              </a:rPr>
            </a:br>
            <a:r>
              <a:rPr lang="zh-CN" altLang="zh-CN" sz="1400" b="0">
                <a:solidFill>
                  <a:srgbClr val="000000"/>
                </a:solidFill>
                <a:latin typeface="Arial Unicode MS"/>
              </a:rPr>
              <a:t>          </a:t>
            </a:r>
            <a:r>
              <a:rPr lang="zh-CN" altLang="zh-CN" sz="1400">
                <a:solidFill>
                  <a:srgbClr val="000080"/>
                </a:solidFill>
                <a:latin typeface="Arial Unicode MS"/>
              </a:rPr>
              <a:t>for </a:t>
            </a:r>
            <a:r>
              <a:rPr lang="zh-CN" altLang="zh-CN" sz="1400" b="0">
                <a:solidFill>
                  <a:srgbClr val="000000"/>
                </a:solidFill>
                <a:latin typeface="Arial Unicode MS"/>
              </a:rPr>
              <a:t>attr </a:t>
            </a:r>
            <a:r>
              <a:rPr lang="zh-CN" altLang="zh-CN" sz="1400">
                <a:solidFill>
                  <a:srgbClr val="000080"/>
                </a:solidFill>
                <a:latin typeface="Arial Unicode MS"/>
              </a:rPr>
              <a:t>in </a:t>
            </a:r>
            <a:r>
              <a:rPr lang="zh-CN" altLang="zh-CN" sz="1400" b="0">
                <a:solidFill>
                  <a:srgbClr val="000000"/>
                </a:solidFill>
                <a:latin typeface="Arial Unicode MS"/>
              </a:rPr>
              <a:t>attrs:</a:t>
            </a:r>
            <a:br>
              <a:rPr lang="zh-CN" altLang="zh-CN" sz="1400" b="0" i="1">
                <a:solidFill>
                  <a:srgbClr val="808080"/>
                </a:solidFill>
                <a:latin typeface="Arial Unicode MS"/>
              </a:rPr>
            </a:br>
            <a:r>
              <a:rPr lang="zh-CN" altLang="zh-CN" sz="1400" b="0" i="1">
                <a:solidFill>
                  <a:srgbClr val="808080"/>
                </a:solidFill>
                <a:latin typeface="Arial Unicode MS"/>
              </a:rPr>
              <a:t>            </a:t>
            </a:r>
            <a:r>
              <a:rPr lang="zh-CN" altLang="zh-CN" sz="1400">
                <a:solidFill>
                  <a:srgbClr val="000080"/>
                </a:solidFill>
                <a:latin typeface="Arial Unicode MS"/>
              </a:rPr>
              <a:t>if </a:t>
            </a:r>
            <a:r>
              <a:rPr lang="zh-CN" altLang="zh-CN" sz="1400" b="0">
                <a:solidFill>
                  <a:srgbClr val="000000"/>
                </a:solidFill>
                <a:latin typeface="Arial Unicode MS"/>
              </a:rPr>
              <a:t>attr[</a:t>
            </a:r>
            <a:r>
              <a:rPr lang="zh-CN" altLang="zh-CN" sz="1400" b="0">
                <a:solidFill>
                  <a:srgbClr val="0000FF"/>
                </a:solidFill>
                <a:latin typeface="Arial Unicode MS"/>
              </a:rPr>
              <a:t>1</a:t>
            </a:r>
            <a:r>
              <a:rPr lang="zh-CN" altLang="zh-CN" sz="1400" b="0">
                <a:solidFill>
                  <a:srgbClr val="000000"/>
                </a:solidFill>
                <a:latin typeface="Arial Unicode MS"/>
              </a:rPr>
              <a:t>]==</a:t>
            </a:r>
            <a:r>
              <a:rPr lang="zh-CN" altLang="zh-CN" sz="1400">
                <a:solidFill>
                  <a:srgbClr val="008080"/>
                </a:solidFill>
                <a:latin typeface="Arial Unicode MS"/>
              </a:rPr>
              <a:t>'center'</a:t>
            </a:r>
            <a:r>
              <a:rPr lang="zh-CN" altLang="zh-CN" sz="1400" b="0">
                <a:solidFill>
                  <a:srgbClr val="000000"/>
                </a:solidFill>
                <a:latin typeface="Arial Unicode MS"/>
              </a:rPr>
              <a:t>:</a:t>
            </a:r>
            <a:br>
              <a:rPr lang="zh-CN" altLang="zh-CN" sz="1400" b="0">
                <a:solidFill>
                  <a:srgbClr val="000000"/>
                </a:solidFill>
                <a:latin typeface="Arial Unicode MS"/>
              </a:rPr>
            </a:br>
            <a:r>
              <a:rPr lang="zh-CN" altLang="zh-CN" sz="1400" b="0">
                <a:solidFill>
                  <a:srgbClr val="000000"/>
                </a:solidFill>
                <a:latin typeface="Arial Unicode MS"/>
              </a:rPr>
              <a:t>                </a:t>
            </a:r>
            <a:r>
              <a:rPr lang="zh-CN" altLang="zh-CN" sz="1400" b="0">
                <a:solidFill>
                  <a:srgbClr val="94558D"/>
                </a:solidFill>
                <a:latin typeface="Arial Unicode MS"/>
              </a:rPr>
              <a:t>self</a:t>
            </a:r>
            <a:r>
              <a:rPr lang="zh-CN" altLang="zh-CN" sz="1400" b="0">
                <a:solidFill>
                  <a:srgbClr val="000000"/>
                </a:solidFill>
                <a:latin typeface="Arial Unicode MS"/>
              </a:rPr>
              <a:t>.ctag=</a:t>
            </a:r>
            <a:r>
              <a:rPr lang="zh-CN" altLang="zh-CN" sz="1400">
                <a:solidFill>
                  <a:srgbClr val="000080"/>
                </a:solidFill>
                <a:latin typeface="Arial Unicode MS"/>
              </a:rPr>
              <a:t>True</a:t>
            </a:r>
            <a:br>
              <a:rPr lang="zh-CN" altLang="zh-CN" sz="1400">
                <a:solidFill>
                  <a:srgbClr val="000080"/>
                </a:solidFill>
                <a:latin typeface="Arial Unicode MS"/>
              </a:rPr>
            </a:br>
            <a:r>
              <a:rPr lang="zh-CN" altLang="zh-CN" sz="1400">
                <a:solidFill>
                  <a:srgbClr val="000080"/>
                </a:solidFill>
                <a:latin typeface="Arial Unicode MS"/>
              </a:rPr>
              <a:t>                break</a:t>
            </a:r>
            <a:endParaRPr lang="en-US" altLang="zh-CN" sz="1400">
              <a:solidFill>
                <a:srgbClr val="000080"/>
              </a:solidFill>
              <a:latin typeface="Arial Unicode MS"/>
            </a:endParaRPr>
          </a:p>
          <a:p>
            <a:pPr marL="0" indent="0">
              <a:spcAft>
                <a:spcPct val="0"/>
              </a:spcAft>
              <a:buClrTx/>
              <a:buFontTx/>
              <a:buNone/>
            </a:pPr>
            <a:br>
              <a:rPr lang="zh-CN" altLang="zh-CN" sz="1400">
                <a:solidFill>
                  <a:srgbClr val="000080"/>
                </a:solidFill>
                <a:latin typeface="Arial Unicode MS"/>
              </a:rPr>
            </a:br>
            <a:r>
              <a:rPr lang="zh-CN" altLang="zh-CN" sz="1400">
                <a:solidFill>
                  <a:srgbClr val="000080"/>
                </a:solidFill>
                <a:latin typeface="Arial Unicode MS"/>
              </a:rPr>
              <a:t>    def </a:t>
            </a:r>
            <a:r>
              <a:rPr lang="zh-CN" altLang="zh-CN" sz="1400" b="0">
                <a:solidFill>
                  <a:srgbClr val="000000"/>
                </a:solidFill>
                <a:latin typeface="Arial Unicode MS"/>
              </a:rPr>
              <a:t>handle_data(</a:t>
            </a:r>
            <a:r>
              <a:rPr lang="zh-CN" altLang="zh-CN" sz="1400" b="0">
                <a:solidFill>
                  <a:srgbClr val="94558D"/>
                </a:solidFill>
                <a:latin typeface="Arial Unicode MS"/>
              </a:rPr>
              <a:t>self</a:t>
            </a:r>
            <a:r>
              <a:rPr lang="zh-CN" altLang="zh-CN" sz="1400" b="0">
                <a:solidFill>
                  <a:srgbClr val="000000"/>
                </a:solidFill>
                <a:latin typeface="Arial Unicode MS"/>
              </a:rPr>
              <a:t>, data):</a:t>
            </a:r>
            <a:br>
              <a:rPr lang="zh-CN" altLang="zh-CN" sz="1400" b="0" i="1">
                <a:solidFill>
                  <a:srgbClr val="808080"/>
                </a:solidFill>
                <a:latin typeface="Arial Unicode MS"/>
              </a:rPr>
            </a:br>
            <a:r>
              <a:rPr lang="zh-CN" altLang="zh-CN" sz="1400" b="0" i="1">
                <a:solidFill>
                  <a:srgbClr val="808080"/>
                </a:solidFill>
                <a:latin typeface="Arial Unicode MS"/>
              </a:rPr>
              <a:t>        </a:t>
            </a:r>
            <a:r>
              <a:rPr lang="zh-CN" altLang="zh-CN" sz="1400">
                <a:solidFill>
                  <a:srgbClr val="000080"/>
                </a:solidFill>
                <a:latin typeface="Arial Unicode MS"/>
              </a:rPr>
              <a:t>if </a:t>
            </a:r>
            <a:r>
              <a:rPr lang="zh-CN" altLang="zh-CN" sz="1400" b="0">
                <a:solidFill>
                  <a:srgbClr val="94558D"/>
                </a:solidFill>
                <a:latin typeface="Arial Unicode MS"/>
              </a:rPr>
              <a:t>self</a:t>
            </a:r>
            <a:r>
              <a:rPr lang="zh-CN" altLang="zh-CN" sz="1400" b="0">
                <a:solidFill>
                  <a:srgbClr val="000000"/>
                </a:solidFill>
                <a:latin typeface="Arial Unicode MS"/>
              </a:rPr>
              <a:t>.ctag==</a:t>
            </a:r>
            <a:r>
              <a:rPr lang="zh-CN" altLang="zh-CN" sz="1400">
                <a:solidFill>
                  <a:srgbClr val="000080"/>
                </a:solidFill>
                <a:latin typeface="Arial Unicode MS"/>
              </a:rPr>
              <a:t>True</a:t>
            </a:r>
            <a:r>
              <a:rPr lang="zh-CN" altLang="zh-CN" sz="1400" b="0">
                <a:solidFill>
                  <a:srgbClr val="000000"/>
                </a:solidFill>
                <a:latin typeface="Arial Unicode MS"/>
              </a:rPr>
              <a:t>:</a:t>
            </a:r>
            <a:br>
              <a:rPr lang="zh-CN" altLang="zh-CN" sz="1400" b="0">
                <a:solidFill>
                  <a:srgbClr val="000000"/>
                </a:solidFill>
                <a:latin typeface="Arial Unicode MS"/>
              </a:rPr>
            </a:br>
            <a:r>
              <a:rPr lang="zh-CN" altLang="zh-CN" sz="1400" b="0">
                <a:solidFill>
                  <a:srgbClr val="000000"/>
                </a:solidFill>
                <a:latin typeface="Arial Unicode MS"/>
              </a:rPr>
              <a:t>           </a:t>
            </a:r>
            <a:r>
              <a:rPr lang="zh-CN" altLang="zh-CN" sz="1400" b="0">
                <a:solidFill>
                  <a:srgbClr val="000080"/>
                </a:solidFill>
                <a:latin typeface="Arial Unicode MS"/>
              </a:rPr>
              <a:t>print</a:t>
            </a:r>
            <a:r>
              <a:rPr lang="zh-CN" altLang="zh-CN" sz="1400" b="0">
                <a:solidFill>
                  <a:srgbClr val="000000"/>
                </a:solidFill>
                <a:latin typeface="Arial Unicode MS"/>
              </a:rPr>
              <a:t>(</a:t>
            </a:r>
            <a:r>
              <a:rPr lang="zh-CN" altLang="zh-CN" sz="1400">
                <a:solidFill>
                  <a:srgbClr val="008080"/>
                </a:solidFill>
                <a:latin typeface="Arial Unicode MS"/>
              </a:rPr>
              <a:t>"Extracted data  :"</a:t>
            </a:r>
            <a:r>
              <a:rPr lang="zh-CN" altLang="zh-CN" sz="1400" b="0">
                <a:solidFill>
                  <a:srgbClr val="000000"/>
                </a:solidFill>
                <a:latin typeface="Arial Unicode MS"/>
              </a:rPr>
              <a:t>, data)</a:t>
            </a:r>
            <a:endParaRPr lang="en-US" altLang="zh-CN" sz="1400" b="0">
              <a:solidFill>
                <a:srgbClr val="000000"/>
              </a:solidFill>
              <a:latin typeface="Arial Unicode MS"/>
            </a:endParaRPr>
          </a:p>
          <a:p>
            <a:pPr marL="0" indent="0">
              <a:spcAft>
                <a:spcPct val="0"/>
              </a:spcAft>
              <a:buClrTx/>
              <a:buFontTx/>
              <a:buNone/>
            </a:pPr>
            <a:br>
              <a:rPr lang="zh-CN" altLang="zh-CN" sz="1400" b="0">
                <a:solidFill>
                  <a:srgbClr val="000000"/>
                </a:solidFill>
                <a:latin typeface="Arial Unicode MS"/>
              </a:rPr>
            </a:br>
            <a:r>
              <a:rPr lang="zh-CN" altLang="zh-CN" sz="1400" b="0">
                <a:solidFill>
                  <a:srgbClr val="000000"/>
                </a:solidFill>
                <a:latin typeface="Arial Unicode MS"/>
              </a:rPr>
              <a:t>    </a:t>
            </a:r>
            <a:r>
              <a:rPr lang="zh-CN" altLang="zh-CN" sz="1400">
                <a:solidFill>
                  <a:srgbClr val="000080"/>
                </a:solidFill>
                <a:latin typeface="Arial Unicode MS"/>
              </a:rPr>
              <a:t>def </a:t>
            </a:r>
            <a:r>
              <a:rPr lang="zh-CN" altLang="zh-CN" sz="1400" b="0">
                <a:solidFill>
                  <a:srgbClr val="000000"/>
                </a:solidFill>
                <a:latin typeface="Arial Unicode MS"/>
              </a:rPr>
              <a:t>handle_endtag(</a:t>
            </a:r>
            <a:r>
              <a:rPr lang="zh-CN" altLang="zh-CN" sz="1400" b="0">
                <a:solidFill>
                  <a:srgbClr val="94558D"/>
                </a:solidFill>
                <a:latin typeface="Arial Unicode MS"/>
              </a:rPr>
              <a:t>self</a:t>
            </a:r>
            <a:r>
              <a:rPr lang="zh-CN" altLang="zh-CN" sz="1400" b="0">
                <a:solidFill>
                  <a:srgbClr val="000000"/>
                </a:solidFill>
                <a:latin typeface="Arial Unicode MS"/>
              </a:rPr>
              <a:t>, tag):</a:t>
            </a:r>
            <a:br>
              <a:rPr lang="zh-CN" altLang="zh-CN" sz="1400" b="0" i="1">
                <a:solidFill>
                  <a:srgbClr val="808080"/>
                </a:solidFill>
                <a:latin typeface="Arial Unicode MS"/>
              </a:rPr>
            </a:br>
            <a:r>
              <a:rPr lang="zh-CN" altLang="zh-CN" sz="1400" b="0" i="1">
                <a:solidFill>
                  <a:srgbClr val="808080"/>
                </a:solidFill>
                <a:latin typeface="Arial Unicode MS"/>
              </a:rPr>
              <a:t>        </a:t>
            </a:r>
            <a:r>
              <a:rPr lang="zh-CN" altLang="zh-CN" sz="1400" b="0">
                <a:solidFill>
                  <a:srgbClr val="94558D"/>
                </a:solidFill>
                <a:latin typeface="Arial Unicode MS"/>
              </a:rPr>
              <a:t>self</a:t>
            </a:r>
            <a:r>
              <a:rPr lang="zh-CN" altLang="zh-CN" sz="1400" b="0">
                <a:solidFill>
                  <a:srgbClr val="000000"/>
                </a:solidFill>
                <a:latin typeface="Arial Unicode MS"/>
              </a:rPr>
              <a:t>.ctag=</a:t>
            </a:r>
            <a:r>
              <a:rPr lang="zh-CN" altLang="zh-CN" sz="1400">
                <a:solidFill>
                  <a:srgbClr val="000080"/>
                </a:solidFill>
                <a:latin typeface="Arial Unicode MS"/>
              </a:rPr>
              <a:t>False</a:t>
            </a:r>
            <a:endParaRPr lang="en-US" altLang="zh-CN" sz="1400">
              <a:solidFill>
                <a:srgbClr val="000080"/>
              </a:solidFill>
              <a:latin typeface="Arial Unicode MS"/>
            </a:endParaRPr>
          </a:p>
          <a:p>
            <a:pPr marL="0" indent="0">
              <a:spcAft>
                <a:spcPct val="0"/>
              </a:spcAft>
              <a:buClrTx/>
              <a:buFontTx/>
              <a:buNone/>
            </a:pPr>
            <a:br>
              <a:rPr lang="zh-CN" altLang="zh-CN" sz="1400">
                <a:solidFill>
                  <a:srgbClr val="000080"/>
                </a:solidFill>
                <a:latin typeface="Arial Unicode MS"/>
              </a:rPr>
            </a:br>
            <a:r>
              <a:rPr lang="zh-CN" altLang="zh-CN" sz="1400" b="0">
                <a:solidFill>
                  <a:srgbClr val="000000"/>
                </a:solidFill>
                <a:latin typeface="Arial Unicode MS"/>
              </a:rPr>
              <a:t>parser = MyHTMLParser()</a:t>
            </a:r>
            <a:br>
              <a:rPr lang="zh-CN" altLang="zh-CN" sz="1400" b="0">
                <a:solidFill>
                  <a:srgbClr val="000000"/>
                </a:solidFill>
                <a:latin typeface="Arial Unicode MS"/>
              </a:rPr>
            </a:br>
            <a:r>
              <a:rPr lang="zh-CN" altLang="zh-CN" sz="1400" b="0">
                <a:solidFill>
                  <a:srgbClr val="000000"/>
                </a:solidFill>
                <a:latin typeface="Arial Unicode MS"/>
              </a:rPr>
              <a:t>parser.feed(</a:t>
            </a:r>
            <a:r>
              <a:rPr lang="zh-CN" altLang="zh-CN" sz="1400">
                <a:solidFill>
                  <a:srgbClr val="008080"/>
                </a:solidFill>
                <a:latin typeface="Arial Unicode MS"/>
              </a:rPr>
              <a:t>'&lt;html&gt;&lt;head&gt;&lt;title&gt;Test&lt;/title&gt;&lt;/head&gt;&lt;body&gt;&lt;h1 align="center"&gt;Big data news&lt;/h1&gt;&lt;h1 align="center"&gt;AI news&lt;/h1&gt;&lt;h1 align="right"&gt;2018.8.1&lt;/h1&gt;&lt;/body&gt;&lt;/html&gt;'</a:t>
            </a:r>
            <a:r>
              <a:rPr lang="zh-CN" altLang="zh-CN" sz="1400" b="0">
                <a:solidFill>
                  <a:srgbClr val="000000"/>
                </a:solidFill>
                <a:latin typeface="Arial Unicode MS"/>
              </a:rPr>
              <a:t>)</a:t>
            </a:r>
            <a:endParaRPr lang="zh-CN" altLang="zh-CN" sz="1400" b="0">
              <a:solidFill>
                <a:schemeClr val="tx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7BC22F66-81F3-4CB4-9929-B0ADA2D9AABC}"/>
              </a:ext>
            </a:extLst>
          </p:cNvPr>
          <p:cNvSpPr>
            <a:spLocks noGrp="1" noChangeArrowheads="1"/>
          </p:cNvSpPr>
          <p:nvPr>
            <p:ph type="title"/>
          </p:nvPr>
        </p:nvSpPr>
        <p:spPr/>
        <p:txBody>
          <a:bodyPr/>
          <a:lstStyle/>
          <a:p>
            <a:r>
              <a:rPr lang="en-US" altLang="zh-CN"/>
              <a:t>lxml</a:t>
            </a:r>
            <a:endParaRPr lang="zh-CN" altLang="en-US"/>
          </a:p>
        </p:txBody>
      </p:sp>
      <p:sp>
        <p:nvSpPr>
          <p:cNvPr id="32771" name="内容占位符 2">
            <a:extLst>
              <a:ext uri="{FF2B5EF4-FFF2-40B4-BE49-F238E27FC236}">
                <a16:creationId xmlns:a16="http://schemas.microsoft.com/office/drawing/2014/main" id="{BC4A32F5-421E-4AEE-8289-FB6A931D0E84}"/>
              </a:ext>
            </a:extLst>
          </p:cNvPr>
          <p:cNvSpPr>
            <a:spLocks noGrp="1" noChangeArrowheads="1"/>
          </p:cNvSpPr>
          <p:nvPr>
            <p:ph idx="1"/>
          </p:nvPr>
        </p:nvSpPr>
        <p:spPr/>
        <p:txBody>
          <a:bodyPr/>
          <a:lstStyle/>
          <a:p>
            <a:r>
              <a:rPr lang="en-US" altLang="zh-CN"/>
              <a:t>lxml</a:t>
            </a:r>
            <a:r>
              <a:rPr lang="zh-CN" altLang="zh-CN"/>
              <a:t>包（</a:t>
            </a:r>
            <a:r>
              <a:rPr lang="en-US" altLang="zh-CN"/>
              <a:t>Package</a:t>
            </a:r>
            <a:r>
              <a:rPr lang="zh-CN" altLang="zh-CN"/>
              <a:t>）为开发人员提供了很强的功能来处理</a:t>
            </a:r>
            <a:r>
              <a:rPr lang="en-US" altLang="zh-CN"/>
              <a:t>HTML</a:t>
            </a:r>
            <a:r>
              <a:rPr lang="zh-CN" altLang="zh-CN"/>
              <a:t>和</a:t>
            </a:r>
            <a:r>
              <a:rPr lang="en-US" altLang="zh-CN"/>
              <a:t>XML</a:t>
            </a:r>
            <a:r>
              <a:rPr lang="zh-CN" altLang="zh-CN"/>
              <a:t>文档，也是</a:t>
            </a:r>
            <a:r>
              <a:rPr lang="en-US" altLang="zh-CN"/>
              <a:t>Python</a:t>
            </a:r>
            <a:r>
              <a:rPr lang="zh-CN" altLang="zh-CN"/>
              <a:t>语言中最容易使用的库之一。</a:t>
            </a:r>
            <a:r>
              <a:rPr lang="en-US" altLang="zh-CN"/>
              <a:t>lxml</a:t>
            </a:r>
            <a:r>
              <a:rPr lang="zh-CN" altLang="zh-CN"/>
              <a:t>是</a:t>
            </a:r>
            <a:r>
              <a:rPr lang="en-US" altLang="zh-CN"/>
              <a:t>libxml2</a:t>
            </a:r>
            <a:r>
              <a:rPr lang="zh-CN" altLang="zh-CN"/>
              <a:t>和</a:t>
            </a:r>
            <a:r>
              <a:rPr lang="en-US" altLang="zh-CN"/>
              <a:t>libxslt</a:t>
            </a:r>
            <a:r>
              <a:rPr lang="zh-CN" altLang="zh-CN"/>
              <a:t>两个</a:t>
            </a:r>
            <a:r>
              <a:rPr lang="en-US" altLang="zh-CN"/>
              <a:t>C</a:t>
            </a:r>
            <a:r>
              <a:rPr lang="zh-CN" altLang="zh-CN"/>
              <a:t>语言库的</a:t>
            </a:r>
            <a:r>
              <a:rPr lang="en-US" altLang="zh-CN"/>
              <a:t>Python</a:t>
            </a:r>
            <a:r>
              <a:rPr lang="zh-CN" altLang="zh-CN"/>
              <a:t>化绑定，它的独特之处在于兼顾了这些库的速度和功能完整性，同时还具有</a:t>
            </a:r>
            <a:r>
              <a:rPr lang="en-US" altLang="zh-CN"/>
              <a:t>Python API</a:t>
            </a:r>
            <a:r>
              <a:rPr lang="zh-CN" altLang="zh-CN"/>
              <a:t>的调用。</a:t>
            </a: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内容占位符 2">
            <a:extLst>
              <a:ext uri="{FF2B5EF4-FFF2-40B4-BE49-F238E27FC236}">
                <a16:creationId xmlns:a16="http://schemas.microsoft.com/office/drawing/2014/main" id="{F1140B6D-DC6E-4AE4-BE9D-2AFD568202DE}"/>
              </a:ext>
            </a:extLst>
          </p:cNvPr>
          <p:cNvSpPr>
            <a:spLocks noGrp="1" noChangeArrowheads="1"/>
          </p:cNvSpPr>
          <p:nvPr>
            <p:ph idx="1"/>
          </p:nvPr>
        </p:nvSpPr>
        <p:spPr>
          <a:xfrm>
            <a:off x="36513" y="908050"/>
            <a:ext cx="9036050" cy="5365750"/>
          </a:xfrm>
        </p:spPr>
        <p:txBody>
          <a:bodyPr/>
          <a:lstStyle/>
          <a:p>
            <a:r>
              <a:rPr lang="en-US" altLang="zh-CN"/>
              <a:t>lxml</a:t>
            </a:r>
            <a:r>
              <a:rPr lang="zh-CN" altLang="zh-CN"/>
              <a:t>中包含了以下一些重要的模块（</a:t>
            </a:r>
            <a:r>
              <a:rPr lang="en-US" altLang="zh-CN"/>
              <a:t>modules</a:t>
            </a:r>
            <a:r>
              <a:rPr lang="zh-CN" altLang="zh-CN"/>
              <a:t>）：</a:t>
            </a:r>
          </a:p>
          <a:p>
            <a:pPr lvl="1"/>
            <a:r>
              <a:rPr lang="en-US" altLang="zh-CN"/>
              <a:t>lxml.etree: </a:t>
            </a:r>
            <a:r>
              <a:rPr lang="zh-CN" altLang="zh-CN"/>
              <a:t>该模块实现了文档的扩展</a:t>
            </a:r>
            <a:r>
              <a:rPr lang="en-US" altLang="zh-CN"/>
              <a:t>ElementTree API</a:t>
            </a:r>
            <a:r>
              <a:rPr lang="zh-CN" altLang="zh-CN"/>
              <a:t>。</a:t>
            </a:r>
          </a:p>
          <a:p>
            <a:pPr lvl="1"/>
            <a:r>
              <a:rPr lang="en-US" altLang="zh-CN"/>
              <a:t>lxml.html: </a:t>
            </a:r>
            <a:r>
              <a:rPr lang="zh-CN" altLang="zh-CN"/>
              <a:t>处理</a:t>
            </a:r>
            <a:r>
              <a:rPr lang="en-US" altLang="zh-CN"/>
              <a:t>HTML </a:t>
            </a:r>
            <a:r>
              <a:rPr lang="zh-CN" altLang="zh-CN"/>
              <a:t>的工具集。</a:t>
            </a:r>
          </a:p>
          <a:p>
            <a:pPr lvl="1"/>
            <a:r>
              <a:rPr lang="en-US" altLang="zh-CN"/>
              <a:t>lxml.builder: </a:t>
            </a:r>
            <a:r>
              <a:rPr lang="zh-CN" altLang="zh-CN"/>
              <a:t>生成</a:t>
            </a:r>
            <a:r>
              <a:rPr lang="en-US" altLang="zh-CN"/>
              <a:t>XML</a:t>
            </a:r>
            <a:r>
              <a:rPr lang="zh-CN" altLang="zh-CN"/>
              <a:t>文档的方法。</a:t>
            </a:r>
          </a:p>
          <a:p>
            <a:pPr lvl="1"/>
            <a:r>
              <a:rPr lang="en-US" altLang="zh-CN"/>
              <a:t>lxml.cssselect: </a:t>
            </a:r>
            <a:r>
              <a:rPr lang="zh-CN" altLang="zh-CN"/>
              <a:t>基于</a:t>
            </a:r>
            <a:r>
              <a:rPr lang="en-US" altLang="zh-CN"/>
              <a:t>XPath</a:t>
            </a:r>
            <a:r>
              <a:rPr lang="zh-CN" altLang="zh-CN"/>
              <a:t>的</a:t>
            </a:r>
            <a:r>
              <a:rPr lang="en-US" altLang="zh-CN"/>
              <a:t>CSS</a:t>
            </a:r>
            <a:r>
              <a:rPr lang="zh-CN" altLang="zh-CN"/>
              <a:t>选择器。</a:t>
            </a:r>
          </a:p>
          <a:p>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内容占位符 2">
            <a:extLst>
              <a:ext uri="{FF2B5EF4-FFF2-40B4-BE49-F238E27FC236}">
                <a16:creationId xmlns:a16="http://schemas.microsoft.com/office/drawing/2014/main" id="{146D4B8B-4C1B-424F-AA27-48F2C413382A}"/>
              </a:ext>
            </a:extLst>
          </p:cNvPr>
          <p:cNvSpPr>
            <a:spLocks noGrp="1" noChangeArrowheads="1"/>
          </p:cNvSpPr>
          <p:nvPr>
            <p:ph idx="1"/>
          </p:nvPr>
        </p:nvSpPr>
        <p:spPr>
          <a:xfrm>
            <a:off x="36513" y="908050"/>
            <a:ext cx="9036050" cy="5365750"/>
          </a:xfrm>
        </p:spPr>
        <p:txBody>
          <a:bodyPr/>
          <a:lstStyle/>
          <a:p>
            <a:pPr>
              <a:defRPr/>
            </a:pPr>
            <a:r>
              <a:rPr lang="zh-CN" altLang="zh-CN" dirty="0"/>
              <a:t>在使用</a:t>
            </a:r>
            <a:r>
              <a:rPr lang="en-US" altLang="zh-CN" dirty="0" err="1"/>
              <a:t>lxml</a:t>
            </a:r>
            <a:r>
              <a:rPr lang="zh-CN" altLang="zh-CN" dirty="0"/>
              <a:t>进行</a:t>
            </a:r>
            <a:r>
              <a:rPr lang="en-US" altLang="zh-CN" dirty="0"/>
              <a:t>Web</a:t>
            </a:r>
            <a:r>
              <a:rPr lang="zh-CN" altLang="zh-CN" dirty="0"/>
              <a:t>信息提取时，最主要的问题是如何进行节点的定位。</a:t>
            </a:r>
            <a:r>
              <a:rPr lang="en-US" altLang="zh-CN" dirty="0" err="1"/>
              <a:t>lxml</a:t>
            </a:r>
            <a:r>
              <a:rPr lang="zh-CN" altLang="zh-CN" dirty="0"/>
              <a:t>提供了两种方式，一是</a:t>
            </a:r>
            <a:r>
              <a:rPr lang="en-US" altLang="zh-CN" dirty="0" err="1"/>
              <a:t>xpath</a:t>
            </a:r>
            <a:r>
              <a:rPr lang="zh-CN" altLang="zh-CN" dirty="0"/>
              <a:t>，二是树的遍历函数。在程序设计时可以根据实际情况单独使用或两者一起使用。</a:t>
            </a:r>
          </a:p>
          <a:p>
            <a:pPr>
              <a:defRPr/>
            </a:pPr>
            <a:r>
              <a:rPr lang="en-US" altLang="zh-CN" dirty="0" err="1"/>
              <a:t>lxml</a:t>
            </a:r>
            <a:r>
              <a:rPr lang="en-US" altLang="zh-CN" dirty="0"/>
              <a:t> </a:t>
            </a:r>
            <a:r>
              <a:rPr lang="zh-CN" altLang="zh-CN" dirty="0"/>
              <a:t>库中包含的主要模块有：</a:t>
            </a:r>
            <a:r>
              <a:rPr lang="en-US" altLang="zh-CN" dirty="0" err="1"/>
              <a:t>etree</a:t>
            </a:r>
            <a:r>
              <a:rPr lang="zh-CN" altLang="zh-CN" dirty="0"/>
              <a:t>、</a:t>
            </a:r>
            <a:r>
              <a:rPr lang="en-US" altLang="zh-CN" dirty="0"/>
              <a:t>html</a:t>
            </a:r>
            <a:r>
              <a:rPr lang="zh-CN" altLang="zh-CN" dirty="0"/>
              <a:t>、</a:t>
            </a:r>
            <a:r>
              <a:rPr lang="en-US" altLang="zh-CN" dirty="0" err="1"/>
              <a:t>cssselect</a:t>
            </a:r>
            <a:r>
              <a:rPr lang="en-US" altLang="zh-CN" dirty="0"/>
              <a:t> </a:t>
            </a:r>
            <a:r>
              <a:rPr lang="zh-CN" altLang="zh-CN" dirty="0"/>
              <a:t>等，在程序设计上主要是三个步骤。</a:t>
            </a:r>
            <a:endParaRPr lang="en-US" altLang="zh-CN" dirty="0"/>
          </a:p>
          <a:p>
            <a:pPr marL="0" indent="0">
              <a:buFont typeface="Wingdings 2" panose="05020102010507070707" pitchFamily="82" charset="2"/>
              <a:buNone/>
              <a:defRPr/>
            </a:pPr>
            <a:r>
              <a:rPr lang="zh-CN" altLang="en-US" dirty="0"/>
              <a:t>（</a:t>
            </a:r>
            <a:r>
              <a:rPr lang="en-US" altLang="zh-CN" dirty="0"/>
              <a:t>1</a:t>
            </a:r>
            <a:r>
              <a:rPr lang="zh-CN" altLang="en-US" dirty="0"/>
              <a:t>）首先利用</a:t>
            </a:r>
            <a:r>
              <a:rPr lang="en-US" altLang="zh-CN" dirty="0" err="1"/>
              <a:t>etree</a:t>
            </a:r>
            <a:r>
              <a:rPr lang="zh-CN" altLang="en-US" dirty="0"/>
              <a:t>提供的</a:t>
            </a:r>
            <a:r>
              <a:rPr lang="en-US" altLang="zh-CN" dirty="0" err="1"/>
              <a:t>fromstring</a:t>
            </a:r>
            <a:r>
              <a:rPr lang="zh-CN" altLang="en-US" dirty="0"/>
              <a:t>等方法读取</a:t>
            </a:r>
            <a:r>
              <a:rPr lang="en-US" altLang="zh-CN" dirty="0"/>
              <a:t>HTML</a:t>
            </a:r>
            <a:r>
              <a:rPr lang="zh-CN" altLang="en-US" dirty="0"/>
              <a:t>内容，获得</a:t>
            </a:r>
            <a:r>
              <a:rPr lang="en-US" altLang="zh-CN" dirty="0"/>
              <a:t>Element</a:t>
            </a:r>
            <a:r>
              <a:rPr lang="zh-CN" altLang="en-US" dirty="0"/>
              <a:t>类型的节点或者</a:t>
            </a:r>
            <a:r>
              <a:rPr lang="en-US" altLang="zh-CN" dirty="0" err="1"/>
              <a:t>ElementTree</a:t>
            </a:r>
            <a:r>
              <a:rPr lang="zh-CN" altLang="en-US" dirty="0"/>
              <a:t>类型的对象</a:t>
            </a:r>
            <a:endParaRPr lang="en-US" altLang="zh-CN" dirty="0"/>
          </a:p>
          <a:p>
            <a:pPr marL="0" indent="0">
              <a:buFont typeface="Wingdings 2" panose="05020102010507070707" pitchFamily="82" charset="2"/>
              <a:buNone/>
              <a:defRPr/>
            </a:pPr>
            <a:r>
              <a:rPr lang="zh-CN" altLang="en-US" dirty="0"/>
              <a:t>（</a:t>
            </a:r>
            <a:r>
              <a:rPr lang="en-US" altLang="zh-CN" dirty="0"/>
              <a:t>2</a:t>
            </a:r>
            <a:r>
              <a:rPr lang="zh-CN" altLang="en-US" dirty="0"/>
              <a:t>）利用解析得到的</a:t>
            </a:r>
            <a:r>
              <a:rPr lang="en-US" altLang="zh-CN" dirty="0"/>
              <a:t>Element</a:t>
            </a:r>
            <a:r>
              <a:rPr lang="zh-CN" altLang="en-US" dirty="0"/>
              <a:t>或</a:t>
            </a:r>
            <a:r>
              <a:rPr lang="en-US" altLang="zh-CN" dirty="0" err="1"/>
              <a:t>ElementTree</a:t>
            </a:r>
            <a:r>
              <a:rPr lang="zh-CN" altLang="en-US" dirty="0"/>
              <a:t>的</a:t>
            </a:r>
            <a:r>
              <a:rPr lang="en-US" altLang="zh-CN" dirty="0" err="1"/>
              <a:t>xpath</a:t>
            </a:r>
            <a:r>
              <a:rPr lang="zh-CN" altLang="en-US" dirty="0"/>
              <a:t>、</a:t>
            </a:r>
            <a:r>
              <a:rPr lang="en-US" altLang="zh-CN" dirty="0" err="1"/>
              <a:t>cssselect</a:t>
            </a:r>
            <a:r>
              <a:rPr lang="zh-CN" altLang="en-US" dirty="0"/>
              <a:t>、</a:t>
            </a:r>
            <a:r>
              <a:rPr lang="en-US" altLang="zh-CN" dirty="0"/>
              <a:t>find</a:t>
            </a:r>
            <a:r>
              <a:rPr lang="zh-CN" altLang="en-US" dirty="0"/>
              <a:t>、</a:t>
            </a:r>
            <a:r>
              <a:rPr lang="en-US" altLang="zh-CN" dirty="0" err="1"/>
              <a:t>findall</a:t>
            </a:r>
            <a:r>
              <a:rPr lang="zh-CN" altLang="en-US" dirty="0"/>
              <a:t>等方法来定位要提取信息的节点</a:t>
            </a:r>
            <a:endParaRPr lang="en-US" altLang="zh-CN" dirty="0"/>
          </a:p>
          <a:p>
            <a:pPr marL="0" indent="0">
              <a:buFont typeface="Wingdings 2" panose="05020102010507070707" pitchFamily="82" charset="2"/>
              <a:buNone/>
              <a:defRPr/>
            </a:pPr>
            <a:r>
              <a:rPr lang="zh-CN" altLang="en-US" dirty="0"/>
              <a:t>（</a:t>
            </a:r>
            <a:r>
              <a:rPr lang="en-US" altLang="zh-CN" dirty="0"/>
              <a:t>3</a:t>
            </a:r>
            <a:r>
              <a:rPr lang="zh-CN" altLang="en-US" dirty="0"/>
              <a:t>）从节点中提取信息</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82CBC0DA-C38B-4AAA-94E0-96C9F0A1598E}"/>
              </a:ext>
            </a:extLst>
          </p:cNvPr>
          <p:cNvSpPr>
            <a:spLocks noGrp="1" noChangeArrowheads="1"/>
          </p:cNvSpPr>
          <p:nvPr>
            <p:ph type="title"/>
          </p:nvPr>
        </p:nvSpPr>
        <p:spPr/>
        <p:txBody>
          <a:bodyPr/>
          <a:lstStyle/>
          <a:p>
            <a:r>
              <a:rPr lang="en-US" altLang="zh-CN"/>
              <a:t>Web</a:t>
            </a:r>
            <a:r>
              <a:rPr lang="zh-CN" altLang="en-US"/>
              <a:t>信息提取</a:t>
            </a:r>
          </a:p>
        </p:txBody>
      </p:sp>
      <p:sp>
        <p:nvSpPr>
          <p:cNvPr id="8195" name="内容占位符 2">
            <a:extLst>
              <a:ext uri="{FF2B5EF4-FFF2-40B4-BE49-F238E27FC236}">
                <a16:creationId xmlns:a16="http://schemas.microsoft.com/office/drawing/2014/main" id="{DCBE008A-A54F-4A12-9E58-3CB9C947528B}"/>
              </a:ext>
            </a:extLst>
          </p:cNvPr>
          <p:cNvSpPr>
            <a:spLocks noGrp="1" noChangeArrowheads="1"/>
          </p:cNvSpPr>
          <p:nvPr>
            <p:ph idx="1"/>
          </p:nvPr>
        </p:nvSpPr>
        <p:spPr/>
        <p:txBody>
          <a:bodyPr/>
          <a:lstStyle/>
          <a:p>
            <a:r>
              <a:rPr lang="en-US" altLang="zh-CN"/>
              <a:t>Web</a:t>
            </a:r>
            <a:r>
              <a:rPr lang="zh-CN" altLang="zh-CN"/>
              <a:t>信息提取包含</a:t>
            </a:r>
            <a:r>
              <a:rPr lang="en-US" altLang="zh-CN"/>
              <a:t>Web</a:t>
            </a:r>
            <a:r>
              <a:rPr lang="zh-CN" altLang="zh-CN"/>
              <a:t>页面中的超链接提取和</a:t>
            </a:r>
            <a:r>
              <a:rPr lang="en-US" altLang="zh-CN"/>
              <a:t>Web</a:t>
            </a:r>
            <a:r>
              <a:rPr lang="zh-CN" altLang="zh-CN"/>
              <a:t>内容提取两大部分，都是网络爬虫技术的重要组成部分。</a:t>
            </a:r>
            <a:endParaRPr lang="en-US" altLang="zh-CN"/>
          </a:p>
          <a:p>
            <a:r>
              <a:rPr lang="zh-CN" altLang="zh-CN"/>
              <a:t>前者是找出页面中的所有超链接或</a:t>
            </a:r>
            <a:r>
              <a:rPr lang="zh-CN" altLang="en-US"/>
              <a:t>符合</a:t>
            </a:r>
            <a:r>
              <a:rPr lang="zh-CN" altLang="zh-CN"/>
              <a:t>一定规则的超链接，作为爬虫的爬行任务，在技术实现上比较简单。</a:t>
            </a:r>
            <a:endParaRPr lang="en-US" altLang="zh-CN"/>
          </a:p>
          <a:p>
            <a:r>
              <a:rPr lang="zh-CN" altLang="zh-CN"/>
              <a:t>后者是从</a:t>
            </a:r>
            <a:r>
              <a:rPr lang="en-US" altLang="zh-CN"/>
              <a:t>Web</a:t>
            </a:r>
            <a:r>
              <a:rPr lang="zh-CN" altLang="zh-CN"/>
              <a:t>页面中提取信息内容，一般是指页面中有意义的内容，相应的提取技术实现上比较复杂。</a:t>
            </a: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a:extLst>
              <a:ext uri="{FF2B5EF4-FFF2-40B4-BE49-F238E27FC236}">
                <a16:creationId xmlns:a16="http://schemas.microsoft.com/office/drawing/2014/main" id="{E4E59718-1AD4-4135-A7F4-DCE59FB62889}"/>
              </a:ext>
            </a:extLst>
          </p:cNvPr>
          <p:cNvSpPr>
            <a:spLocks noGrp="1" noChangeArrowheads="1"/>
          </p:cNvSpPr>
          <p:nvPr>
            <p:ph type="title"/>
          </p:nvPr>
        </p:nvSpPr>
        <p:spPr/>
        <p:txBody>
          <a:bodyPr/>
          <a:lstStyle/>
          <a:p>
            <a:r>
              <a:rPr lang="en-US" altLang="zh-CN"/>
              <a:t>xpath</a:t>
            </a:r>
            <a:endParaRPr lang="zh-CN" altLang="en-US"/>
          </a:p>
        </p:txBody>
      </p:sp>
      <p:sp>
        <p:nvSpPr>
          <p:cNvPr id="36867" name="内容占位符 2">
            <a:extLst>
              <a:ext uri="{FF2B5EF4-FFF2-40B4-BE49-F238E27FC236}">
                <a16:creationId xmlns:a16="http://schemas.microsoft.com/office/drawing/2014/main" id="{68070687-C00D-475A-965D-001110FC795A}"/>
              </a:ext>
            </a:extLst>
          </p:cNvPr>
          <p:cNvSpPr>
            <a:spLocks noGrp="1" noChangeArrowheads="1"/>
          </p:cNvSpPr>
          <p:nvPr>
            <p:ph idx="1"/>
          </p:nvPr>
        </p:nvSpPr>
        <p:spPr/>
        <p:txBody>
          <a:bodyPr/>
          <a:lstStyle/>
          <a:p>
            <a:r>
              <a:rPr lang="en-US" altLang="zh-CN" dirty="0" err="1"/>
              <a:t>lxml</a:t>
            </a:r>
            <a:r>
              <a:rPr lang="zh-CN" altLang="en-US" dirty="0"/>
              <a:t>包最大的优势是支持全部的</a:t>
            </a:r>
            <a:r>
              <a:rPr lang="en-US" altLang="zh-CN" dirty="0" err="1"/>
              <a:t>xpath</a:t>
            </a:r>
            <a:r>
              <a:rPr lang="zh-CN" altLang="en-US" dirty="0"/>
              <a:t>语言</a:t>
            </a:r>
            <a:endParaRPr lang="en-US" altLang="zh-CN" dirty="0"/>
          </a:p>
          <a:p>
            <a:r>
              <a:rPr lang="en-US" altLang="zh-CN" dirty="0" err="1"/>
              <a:t>Xpath</a:t>
            </a:r>
            <a:r>
              <a:rPr lang="zh-CN" altLang="en-US" dirty="0"/>
              <a:t>是</a:t>
            </a:r>
            <a:r>
              <a:rPr lang="en-US" altLang="zh-CN" dirty="0"/>
              <a:t>W3C XSLT</a:t>
            </a:r>
            <a:r>
              <a:rPr lang="zh-CN" altLang="en-US" dirty="0"/>
              <a:t>标准的主要元素，更多内容参考官方网站</a:t>
            </a:r>
            <a:r>
              <a:rPr lang="en-US" altLang="zh-CN" dirty="0">
                <a:hlinkClick r:id="rId2"/>
              </a:rPr>
              <a:t>http://www.w3.org/TR/xpath/all/</a:t>
            </a:r>
            <a:endParaRPr lang="en-US" altLang="zh-CN" dirty="0"/>
          </a:p>
          <a:p>
            <a:r>
              <a:rPr lang="en-US" altLang="zh-CN" dirty="0" err="1"/>
              <a:t>Xpath</a:t>
            </a:r>
            <a:r>
              <a:rPr lang="zh-CN" altLang="en-US" dirty="0"/>
              <a:t>表达式指出了在</a:t>
            </a:r>
            <a:r>
              <a:rPr lang="en-US" altLang="zh-CN" dirty="0"/>
              <a:t>DOM</a:t>
            </a:r>
            <a:r>
              <a:rPr lang="zh-CN" altLang="en-US" dirty="0"/>
              <a:t>树中从节点</a:t>
            </a:r>
            <a:r>
              <a:rPr lang="en-US" altLang="zh-CN" dirty="0"/>
              <a:t>A</a:t>
            </a:r>
            <a:r>
              <a:rPr lang="zh-CN" altLang="en-US" dirty="0"/>
              <a:t>开始到节点</a:t>
            </a:r>
            <a:r>
              <a:rPr lang="en-US" altLang="zh-CN" dirty="0"/>
              <a:t>B</a:t>
            </a:r>
            <a:r>
              <a:rPr lang="zh-CN" altLang="en-US" dirty="0"/>
              <a:t>的一条路径，类似于操作系统中的文件位置描述一样</a:t>
            </a:r>
            <a:endParaRPr lang="en-US" altLang="zh-CN" dirty="0"/>
          </a:p>
          <a:p>
            <a:r>
              <a:rPr lang="zh-CN" altLang="en-US" dirty="0"/>
              <a:t>在路径表达式中可以使用的基本元素有基本路径、谓词、运算符以及一些特殊符号。</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2A1D9ADF-6473-4276-9823-E632E4056743}"/>
              </a:ext>
            </a:extLst>
          </p:cNvPr>
          <p:cNvSpPr>
            <a:spLocks noGrp="1" noChangeArrowheads="1"/>
          </p:cNvSpPr>
          <p:nvPr>
            <p:ph type="title"/>
          </p:nvPr>
        </p:nvSpPr>
        <p:spPr/>
        <p:txBody>
          <a:bodyPr/>
          <a:lstStyle/>
          <a:p>
            <a:r>
              <a:rPr lang="en-US" altLang="zh-CN" dirty="0" err="1"/>
              <a:t>xpath</a:t>
            </a:r>
            <a:endParaRPr lang="zh-CN" altLang="en-US" dirty="0"/>
          </a:p>
        </p:txBody>
      </p:sp>
      <p:graphicFrame>
        <p:nvGraphicFramePr>
          <p:cNvPr id="4" name="内容占位符 3">
            <a:extLst>
              <a:ext uri="{FF2B5EF4-FFF2-40B4-BE49-F238E27FC236}">
                <a16:creationId xmlns:a16="http://schemas.microsoft.com/office/drawing/2014/main" id="{481B99FC-264C-4894-9804-451DF6C50A1D}"/>
              </a:ext>
            </a:extLst>
          </p:cNvPr>
          <p:cNvGraphicFramePr>
            <a:graphicFrameLocks noGrp="1"/>
          </p:cNvGraphicFramePr>
          <p:nvPr>
            <p:ph idx="1"/>
            <p:extLst>
              <p:ext uri="{D42A27DB-BD31-4B8C-83A1-F6EECF244321}">
                <p14:modId xmlns:p14="http://schemas.microsoft.com/office/powerpoint/2010/main" val="45272310"/>
              </p:ext>
            </p:extLst>
          </p:nvPr>
        </p:nvGraphicFramePr>
        <p:xfrm>
          <a:off x="444500" y="2636912"/>
          <a:ext cx="8229600" cy="2903536"/>
        </p:xfrm>
        <a:graphic>
          <a:graphicData uri="http://schemas.openxmlformats.org/drawingml/2006/table">
            <a:tbl>
              <a:tblPr firstRow="1" firstCol="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422956">
                <a:tc>
                  <a:txBody>
                    <a:bodyPr/>
                    <a:lstStyle/>
                    <a:p>
                      <a:pPr algn="ctr">
                        <a:spcAft>
                          <a:spcPts val="0"/>
                        </a:spcAft>
                      </a:pPr>
                      <a:r>
                        <a:rPr lang="zh-CN" sz="2400" kern="100" dirty="0">
                          <a:solidFill>
                            <a:schemeClr val="tx1"/>
                          </a:solidFill>
                          <a:effectLst/>
                        </a:rPr>
                        <a:t>表达式</a:t>
                      </a:r>
                      <a:endParaRPr lang="zh-CN" sz="3200" kern="100" dirty="0">
                        <a:solidFill>
                          <a:schemeClr val="tx1"/>
                        </a:solidFill>
                        <a:effectLst/>
                        <a:latin typeface="Calibri"/>
                        <a:ea typeface="宋体"/>
                        <a:cs typeface="Times New Roman"/>
                      </a:endParaRPr>
                    </a:p>
                  </a:txBody>
                  <a:tcPr marL="28575" marR="28575" marT="28578" marB="28578" anchor="ctr"/>
                </a:tc>
                <a:tc>
                  <a:txBody>
                    <a:bodyPr/>
                    <a:lstStyle/>
                    <a:p>
                      <a:pPr algn="ctr">
                        <a:spcAft>
                          <a:spcPts val="0"/>
                        </a:spcAft>
                      </a:pPr>
                      <a:r>
                        <a:rPr lang="zh-CN" sz="2400" kern="100">
                          <a:solidFill>
                            <a:schemeClr val="tx1"/>
                          </a:solidFill>
                          <a:effectLst/>
                        </a:rPr>
                        <a:t>描述</a:t>
                      </a:r>
                      <a:endParaRPr lang="zh-CN" sz="3200" kern="100">
                        <a:solidFill>
                          <a:schemeClr val="tx1"/>
                        </a:solidFill>
                        <a:effectLst/>
                        <a:latin typeface="Calibri"/>
                        <a:ea typeface="宋体"/>
                        <a:cs typeface="Times New Roman"/>
                      </a:endParaRPr>
                    </a:p>
                  </a:txBody>
                  <a:tcPr marL="28575" marR="28575" marT="28578" marB="28578" anchor="ctr"/>
                </a:tc>
                <a:extLst>
                  <a:ext uri="{0D108BD9-81ED-4DB2-BD59-A6C34878D82A}">
                    <a16:rowId xmlns:a16="http://schemas.microsoft.com/office/drawing/2014/main" val="10000"/>
                  </a:ext>
                </a:extLst>
              </a:tr>
              <a:tr h="422956">
                <a:tc>
                  <a:txBody>
                    <a:bodyPr/>
                    <a:lstStyle/>
                    <a:p>
                      <a:pPr algn="just">
                        <a:spcAft>
                          <a:spcPts val="0"/>
                        </a:spcAft>
                      </a:pPr>
                      <a:r>
                        <a:rPr lang="en-US" sz="2400" kern="100" dirty="0" err="1">
                          <a:solidFill>
                            <a:schemeClr val="tx1"/>
                          </a:solidFill>
                          <a:effectLst/>
                        </a:rPr>
                        <a:t>nodename</a:t>
                      </a:r>
                      <a:endParaRPr lang="zh-CN" sz="3200" kern="100" dirty="0">
                        <a:solidFill>
                          <a:schemeClr val="tx1"/>
                        </a:solidFill>
                        <a:effectLst/>
                        <a:latin typeface="Calibri"/>
                        <a:ea typeface="宋体"/>
                        <a:cs typeface="Times New Roman"/>
                      </a:endParaRPr>
                    </a:p>
                  </a:txBody>
                  <a:tcPr marL="28575" marR="28575" marT="28578" marB="28578" anchor="ctr"/>
                </a:tc>
                <a:tc>
                  <a:txBody>
                    <a:bodyPr/>
                    <a:lstStyle/>
                    <a:p>
                      <a:pPr algn="just">
                        <a:spcAft>
                          <a:spcPts val="0"/>
                        </a:spcAft>
                      </a:pPr>
                      <a:r>
                        <a:rPr lang="zh-CN" sz="2400" kern="100" dirty="0">
                          <a:solidFill>
                            <a:schemeClr val="tx1"/>
                          </a:solidFill>
                          <a:effectLst/>
                        </a:rPr>
                        <a:t>表示某个具体的节点</a:t>
                      </a:r>
                      <a:endParaRPr lang="zh-CN" sz="3200" kern="100" dirty="0">
                        <a:solidFill>
                          <a:schemeClr val="tx1"/>
                        </a:solidFill>
                        <a:effectLst/>
                        <a:latin typeface="Calibri"/>
                        <a:ea typeface="宋体"/>
                        <a:cs typeface="Times New Roman"/>
                      </a:endParaRPr>
                    </a:p>
                  </a:txBody>
                  <a:tcPr marL="28575" marR="28575" marT="28578" marB="28578" anchor="ctr"/>
                </a:tc>
                <a:extLst>
                  <a:ext uri="{0D108BD9-81ED-4DB2-BD59-A6C34878D82A}">
                    <a16:rowId xmlns:a16="http://schemas.microsoft.com/office/drawing/2014/main" val="10001"/>
                  </a:ext>
                </a:extLst>
              </a:tr>
              <a:tr h="422956">
                <a:tc>
                  <a:txBody>
                    <a:bodyPr/>
                    <a:lstStyle/>
                    <a:p>
                      <a:pPr algn="just">
                        <a:spcAft>
                          <a:spcPts val="0"/>
                        </a:spcAft>
                      </a:pPr>
                      <a:r>
                        <a:rPr lang="en-US" sz="2400" kern="100" dirty="0">
                          <a:solidFill>
                            <a:schemeClr val="tx1"/>
                          </a:solidFill>
                          <a:effectLst/>
                        </a:rPr>
                        <a:t>/</a:t>
                      </a:r>
                      <a:endParaRPr lang="zh-CN" sz="3200" kern="100" dirty="0">
                        <a:solidFill>
                          <a:schemeClr val="tx1"/>
                        </a:solidFill>
                        <a:effectLst/>
                        <a:latin typeface="Calibri"/>
                        <a:ea typeface="宋体"/>
                        <a:cs typeface="Times New Roman"/>
                      </a:endParaRPr>
                    </a:p>
                  </a:txBody>
                  <a:tcPr marL="28575" marR="28575" marT="28578" marB="28578" anchor="ctr"/>
                </a:tc>
                <a:tc>
                  <a:txBody>
                    <a:bodyPr/>
                    <a:lstStyle/>
                    <a:p>
                      <a:pPr algn="just">
                        <a:spcAft>
                          <a:spcPts val="0"/>
                        </a:spcAft>
                      </a:pPr>
                      <a:r>
                        <a:rPr lang="zh-CN" sz="2400" kern="100">
                          <a:solidFill>
                            <a:schemeClr val="tx1"/>
                          </a:solidFill>
                          <a:effectLst/>
                        </a:rPr>
                        <a:t>根节点。</a:t>
                      </a:r>
                      <a:endParaRPr lang="zh-CN" sz="3200" kern="100">
                        <a:solidFill>
                          <a:schemeClr val="tx1"/>
                        </a:solidFill>
                        <a:effectLst/>
                        <a:latin typeface="Calibri"/>
                        <a:ea typeface="宋体"/>
                        <a:cs typeface="Times New Roman"/>
                      </a:endParaRPr>
                    </a:p>
                  </a:txBody>
                  <a:tcPr marL="28575" marR="28575" marT="28578" marB="28578" anchor="ctr"/>
                </a:tc>
                <a:extLst>
                  <a:ext uri="{0D108BD9-81ED-4DB2-BD59-A6C34878D82A}">
                    <a16:rowId xmlns:a16="http://schemas.microsoft.com/office/drawing/2014/main" val="10002"/>
                  </a:ext>
                </a:extLst>
              </a:tr>
              <a:tr h="788756">
                <a:tc>
                  <a:txBody>
                    <a:bodyPr/>
                    <a:lstStyle/>
                    <a:p>
                      <a:pPr algn="just">
                        <a:spcAft>
                          <a:spcPts val="0"/>
                        </a:spcAft>
                      </a:pPr>
                      <a:r>
                        <a:rPr lang="en-US" sz="2400" kern="100" dirty="0">
                          <a:solidFill>
                            <a:schemeClr val="tx1"/>
                          </a:solidFill>
                          <a:effectLst/>
                        </a:rPr>
                        <a:t>//</a:t>
                      </a:r>
                      <a:endParaRPr lang="zh-CN" sz="3200" kern="100" dirty="0">
                        <a:solidFill>
                          <a:schemeClr val="tx1"/>
                        </a:solidFill>
                        <a:effectLst/>
                        <a:latin typeface="Calibri"/>
                        <a:ea typeface="宋体"/>
                        <a:cs typeface="Times New Roman"/>
                      </a:endParaRPr>
                    </a:p>
                  </a:txBody>
                  <a:tcPr marL="28575" marR="28575" marT="28578" marB="28578" anchor="ctr"/>
                </a:tc>
                <a:tc>
                  <a:txBody>
                    <a:bodyPr/>
                    <a:lstStyle/>
                    <a:p>
                      <a:pPr algn="just">
                        <a:spcAft>
                          <a:spcPts val="0"/>
                        </a:spcAft>
                      </a:pPr>
                      <a:r>
                        <a:rPr lang="zh-CN" sz="2400" kern="100">
                          <a:solidFill>
                            <a:schemeClr val="tx1"/>
                          </a:solidFill>
                          <a:effectLst/>
                        </a:rPr>
                        <a:t>所有节点，而不考虑它们的位置。</a:t>
                      </a:r>
                      <a:endParaRPr lang="zh-CN" sz="3200" kern="100">
                        <a:solidFill>
                          <a:schemeClr val="tx1"/>
                        </a:solidFill>
                        <a:effectLst/>
                        <a:latin typeface="Calibri"/>
                        <a:ea typeface="宋体"/>
                        <a:cs typeface="Times New Roman"/>
                      </a:endParaRPr>
                    </a:p>
                  </a:txBody>
                  <a:tcPr marL="28575" marR="28575" marT="28578" marB="28578" anchor="ctr"/>
                </a:tc>
                <a:extLst>
                  <a:ext uri="{0D108BD9-81ED-4DB2-BD59-A6C34878D82A}">
                    <a16:rowId xmlns:a16="http://schemas.microsoft.com/office/drawing/2014/main" val="10003"/>
                  </a:ext>
                </a:extLst>
              </a:tr>
              <a:tr h="422956">
                <a:tc>
                  <a:txBody>
                    <a:bodyPr/>
                    <a:lstStyle/>
                    <a:p>
                      <a:pPr algn="just">
                        <a:spcAft>
                          <a:spcPts val="0"/>
                        </a:spcAft>
                      </a:pPr>
                      <a:r>
                        <a:rPr lang="en-US" sz="2400" kern="100">
                          <a:solidFill>
                            <a:schemeClr val="tx1"/>
                          </a:solidFill>
                          <a:effectLst/>
                        </a:rPr>
                        <a:t>.</a:t>
                      </a:r>
                      <a:endParaRPr lang="zh-CN" sz="3200" kern="100">
                        <a:solidFill>
                          <a:schemeClr val="tx1"/>
                        </a:solidFill>
                        <a:effectLst/>
                        <a:latin typeface="Calibri"/>
                        <a:ea typeface="宋体"/>
                        <a:cs typeface="Times New Roman"/>
                      </a:endParaRPr>
                    </a:p>
                  </a:txBody>
                  <a:tcPr marL="28575" marR="28575" marT="28578" marB="28578" anchor="ctr"/>
                </a:tc>
                <a:tc>
                  <a:txBody>
                    <a:bodyPr/>
                    <a:lstStyle/>
                    <a:p>
                      <a:pPr algn="just">
                        <a:spcAft>
                          <a:spcPts val="0"/>
                        </a:spcAft>
                      </a:pPr>
                      <a:r>
                        <a:rPr lang="zh-CN" sz="2400" kern="100" dirty="0">
                          <a:solidFill>
                            <a:schemeClr val="tx1"/>
                          </a:solidFill>
                          <a:effectLst/>
                        </a:rPr>
                        <a:t>当前节点</a:t>
                      </a:r>
                      <a:endParaRPr lang="zh-CN" sz="3200" kern="100" dirty="0">
                        <a:solidFill>
                          <a:schemeClr val="tx1"/>
                        </a:solidFill>
                        <a:effectLst/>
                        <a:latin typeface="Calibri"/>
                        <a:ea typeface="宋体"/>
                        <a:cs typeface="Times New Roman"/>
                      </a:endParaRPr>
                    </a:p>
                  </a:txBody>
                  <a:tcPr marL="28575" marR="28575" marT="28578" marB="28578" anchor="ctr"/>
                </a:tc>
                <a:extLst>
                  <a:ext uri="{0D108BD9-81ED-4DB2-BD59-A6C34878D82A}">
                    <a16:rowId xmlns:a16="http://schemas.microsoft.com/office/drawing/2014/main" val="10004"/>
                  </a:ext>
                </a:extLst>
              </a:tr>
              <a:tr h="422956">
                <a:tc>
                  <a:txBody>
                    <a:bodyPr/>
                    <a:lstStyle/>
                    <a:p>
                      <a:pPr algn="just">
                        <a:spcAft>
                          <a:spcPts val="0"/>
                        </a:spcAft>
                      </a:pPr>
                      <a:r>
                        <a:rPr lang="en-US" sz="2400" kern="100">
                          <a:solidFill>
                            <a:schemeClr val="tx1"/>
                          </a:solidFill>
                          <a:effectLst/>
                        </a:rPr>
                        <a:t>..</a:t>
                      </a:r>
                      <a:endParaRPr lang="zh-CN" sz="3200" kern="100">
                        <a:solidFill>
                          <a:schemeClr val="tx1"/>
                        </a:solidFill>
                        <a:effectLst/>
                        <a:latin typeface="Calibri"/>
                        <a:ea typeface="宋体"/>
                        <a:cs typeface="Times New Roman"/>
                      </a:endParaRPr>
                    </a:p>
                  </a:txBody>
                  <a:tcPr marL="28575" marR="28575" marT="28578" marB="28578" anchor="ctr"/>
                </a:tc>
                <a:tc>
                  <a:txBody>
                    <a:bodyPr/>
                    <a:lstStyle/>
                    <a:p>
                      <a:pPr algn="just">
                        <a:spcAft>
                          <a:spcPts val="0"/>
                        </a:spcAft>
                      </a:pPr>
                      <a:r>
                        <a:rPr lang="zh-CN" sz="2400" kern="100" dirty="0">
                          <a:solidFill>
                            <a:schemeClr val="tx1"/>
                          </a:solidFill>
                          <a:effectLst/>
                        </a:rPr>
                        <a:t>当前节点的父节点</a:t>
                      </a:r>
                      <a:endParaRPr lang="zh-CN" sz="3200" kern="100" dirty="0">
                        <a:solidFill>
                          <a:schemeClr val="tx1"/>
                        </a:solidFill>
                        <a:effectLst/>
                        <a:latin typeface="Calibri"/>
                        <a:ea typeface="宋体"/>
                        <a:cs typeface="Times New Roman"/>
                      </a:endParaRPr>
                    </a:p>
                  </a:txBody>
                  <a:tcPr marL="28575" marR="28575" marT="28578" marB="28578" anchor="ctr"/>
                </a:tc>
                <a:extLst>
                  <a:ext uri="{0D108BD9-81ED-4DB2-BD59-A6C34878D82A}">
                    <a16:rowId xmlns:a16="http://schemas.microsoft.com/office/drawing/2014/main" val="10005"/>
                  </a:ext>
                </a:extLst>
              </a:tr>
            </a:tbl>
          </a:graphicData>
        </a:graphic>
      </p:graphicFrame>
      <p:sp>
        <p:nvSpPr>
          <p:cNvPr id="5" name="文本框 4">
            <a:extLst>
              <a:ext uri="{FF2B5EF4-FFF2-40B4-BE49-F238E27FC236}">
                <a16:creationId xmlns:a16="http://schemas.microsoft.com/office/drawing/2014/main" id="{4390CFAD-05D8-4FF5-A35F-81E03EF2834F}"/>
              </a:ext>
            </a:extLst>
          </p:cNvPr>
          <p:cNvSpPr txBox="1"/>
          <p:nvPr/>
        </p:nvSpPr>
        <p:spPr>
          <a:xfrm>
            <a:off x="251520" y="1919424"/>
            <a:ext cx="4619624" cy="461665"/>
          </a:xfrm>
          <a:prstGeom prst="rect">
            <a:avLst/>
          </a:prstGeom>
          <a:noFill/>
        </p:spPr>
        <p:txBody>
          <a:bodyPr wrap="square">
            <a:spAutoFit/>
          </a:bodyPr>
          <a:lstStyle/>
          <a:p>
            <a:r>
              <a:rPr lang="zh-CN" altLang="en-US" sz="2400" b="1" dirty="0">
                <a:solidFill>
                  <a:srgbClr val="1166B3"/>
                </a:solidFill>
                <a:latin typeface="+mn-lt"/>
                <a:ea typeface="+mn-ea"/>
              </a:rPr>
              <a:t>基本路径符号</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2A1D9ADF-6473-4276-9823-E632E4056743}"/>
              </a:ext>
            </a:extLst>
          </p:cNvPr>
          <p:cNvSpPr>
            <a:spLocks noGrp="1" noChangeArrowheads="1"/>
          </p:cNvSpPr>
          <p:nvPr>
            <p:ph type="title"/>
          </p:nvPr>
        </p:nvSpPr>
        <p:spPr/>
        <p:txBody>
          <a:bodyPr/>
          <a:lstStyle/>
          <a:p>
            <a:r>
              <a:rPr lang="en-US" altLang="zh-CN" dirty="0" err="1"/>
              <a:t>xpath</a:t>
            </a:r>
            <a:endParaRPr lang="zh-CN" altLang="en-US" dirty="0"/>
          </a:p>
        </p:txBody>
      </p:sp>
      <p:sp>
        <p:nvSpPr>
          <p:cNvPr id="5" name="文本框 4">
            <a:extLst>
              <a:ext uri="{FF2B5EF4-FFF2-40B4-BE49-F238E27FC236}">
                <a16:creationId xmlns:a16="http://schemas.microsoft.com/office/drawing/2014/main" id="{4390CFAD-05D8-4FF5-A35F-81E03EF2834F}"/>
              </a:ext>
            </a:extLst>
          </p:cNvPr>
          <p:cNvSpPr txBox="1"/>
          <p:nvPr/>
        </p:nvSpPr>
        <p:spPr>
          <a:xfrm>
            <a:off x="323528" y="1954527"/>
            <a:ext cx="4619624" cy="461665"/>
          </a:xfrm>
          <a:prstGeom prst="rect">
            <a:avLst/>
          </a:prstGeom>
          <a:noFill/>
        </p:spPr>
        <p:txBody>
          <a:bodyPr wrap="square">
            <a:spAutoFit/>
          </a:bodyPr>
          <a:lstStyle/>
          <a:p>
            <a:r>
              <a:rPr lang="zh-CN" altLang="en-US" sz="2400" b="1" dirty="0">
                <a:solidFill>
                  <a:srgbClr val="1166B3"/>
                </a:solidFill>
                <a:latin typeface="+mn-lt"/>
                <a:ea typeface="+mn-ea"/>
              </a:rPr>
              <a:t>谓语</a:t>
            </a:r>
          </a:p>
        </p:txBody>
      </p:sp>
      <p:sp>
        <p:nvSpPr>
          <p:cNvPr id="3" name="内容占位符 2">
            <a:extLst>
              <a:ext uri="{FF2B5EF4-FFF2-40B4-BE49-F238E27FC236}">
                <a16:creationId xmlns:a16="http://schemas.microsoft.com/office/drawing/2014/main" id="{77422CF4-C6FA-48E9-A8F7-F4183D9577D1}"/>
              </a:ext>
            </a:extLst>
          </p:cNvPr>
          <p:cNvSpPr>
            <a:spLocks noGrp="1"/>
          </p:cNvSpPr>
          <p:nvPr>
            <p:ph idx="1"/>
          </p:nvPr>
        </p:nvSpPr>
        <p:spPr/>
        <p:txBody>
          <a:bodyPr/>
          <a:lstStyle/>
          <a:p>
            <a:endParaRPr lang="en-US" altLang="zh-CN" dirty="0"/>
          </a:p>
          <a:p>
            <a:endParaRPr lang="en-US" altLang="zh-CN" dirty="0"/>
          </a:p>
          <a:p>
            <a:r>
              <a:rPr lang="zh-CN" altLang="en-US" dirty="0"/>
              <a:t>常见的谓词有</a:t>
            </a:r>
            <a:r>
              <a:rPr lang="en-US" altLang="zh-CN" dirty="0"/>
              <a:t>last(),text(),contains(),starts-with(),not()</a:t>
            </a:r>
            <a:r>
              <a:rPr lang="zh-CN" altLang="en-US" dirty="0"/>
              <a:t>等</a:t>
            </a:r>
            <a:endParaRPr lang="en-US" altLang="zh-CN" dirty="0"/>
          </a:p>
          <a:p>
            <a:endParaRPr lang="en-US" altLang="zh-CN" dirty="0"/>
          </a:p>
          <a:p>
            <a:pPr marL="0" indent="0">
              <a:buNone/>
            </a:pPr>
            <a:r>
              <a:rPr lang="zh-CN" altLang="en-US" dirty="0"/>
              <a:t>示例：</a:t>
            </a:r>
            <a:endParaRPr lang="en-US" altLang="zh-CN" dirty="0"/>
          </a:p>
          <a:p>
            <a:pPr marL="0" indent="0">
              <a:buNone/>
            </a:pPr>
            <a:r>
              <a:rPr lang="en-US" altLang="zh-CN" dirty="0"/>
              <a:t>/bookstore/book[1]   </a:t>
            </a:r>
            <a:r>
              <a:rPr lang="zh-CN" altLang="en-US" sz="2000" dirty="0"/>
              <a:t>选取属于</a:t>
            </a:r>
            <a:r>
              <a:rPr lang="en-US" altLang="zh-CN" sz="2000" dirty="0"/>
              <a:t>bookstore</a:t>
            </a:r>
            <a:r>
              <a:rPr lang="zh-CN" altLang="en-US" sz="2000" dirty="0"/>
              <a:t>子元素的第一个</a:t>
            </a:r>
            <a:r>
              <a:rPr lang="en-US" altLang="zh-CN" sz="2000" dirty="0"/>
              <a:t>book</a:t>
            </a:r>
            <a:r>
              <a:rPr lang="zh-CN" altLang="en-US" sz="2000" dirty="0"/>
              <a:t>元素</a:t>
            </a:r>
            <a:endParaRPr lang="en-US" altLang="zh-CN" sz="2000" dirty="0"/>
          </a:p>
          <a:p>
            <a:pPr marL="0" indent="0">
              <a:buNone/>
            </a:pPr>
            <a:r>
              <a:rPr lang="en-US" altLang="zh-CN" sz="2000" dirty="0"/>
              <a:t>/bookstore/book[last()]    </a:t>
            </a:r>
            <a:r>
              <a:rPr lang="zh-CN" altLang="en-US" sz="2000" dirty="0"/>
              <a:t>选取属于</a:t>
            </a:r>
            <a:r>
              <a:rPr lang="en-US" altLang="zh-CN" sz="2000" dirty="0"/>
              <a:t>bookstore</a:t>
            </a:r>
            <a:r>
              <a:rPr lang="zh-CN" altLang="en-US" sz="2000" dirty="0"/>
              <a:t>子元素的最后一个</a:t>
            </a:r>
            <a:r>
              <a:rPr lang="en-US" altLang="zh-CN" sz="2000" dirty="0"/>
              <a:t>book</a:t>
            </a:r>
            <a:r>
              <a:rPr lang="zh-CN" altLang="en-US" sz="2000" dirty="0"/>
              <a:t>元素</a:t>
            </a:r>
            <a:endParaRPr lang="en-US" altLang="zh-CN" sz="2000" dirty="0"/>
          </a:p>
          <a:p>
            <a:pPr marL="0" indent="0">
              <a:buNone/>
            </a:pPr>
            <a:r>
              <a:rPr lang="en-US" altLang="zh-CN" sz="2000" dirty="0"/>
              <a:t>/div[contains(@id,’in’)]     </a:t>
            </a:r>
            <a:r>
              <a:rPr lang="zh-CN" altLang="en-US" sz="2000" dirty="0"/>
              <a:t>选取</a:t>
            </a:r>
            <a:r>
              <a:rPr lang="en-US" altLang="zh-CN" sz="2000" dirty="0"/>
              <a:t>id</a:t>
            </a:r>
            <a:r>
              <a:rPr lang="zh-CN" altLang="en-US" sz="2000" dirty="0"/>
              <a:t>中包含有“</a:t>
            </a:r>
            <a:r>
              <a:rPr lang="en-US" altLang="zh-CN" sz="2000" dirty="0"/>
              <a:t>in</a:t>
            </a:r>
            <a:r>
              <a:rPr lang="zh-CN" altLang="en-US" sz="2000" dirty="0"/>
              <a:t>”的</a:t>
            </a:r>
            <a:r>
              <a:rPr lang="en-US" altLang="zh-CN" sz="2000" dirty="0"/>
              <a:t>div</a:t>
            </a:r>
            <a:r>
              <a:rPr lang="zh-CN" altLang="en-US" sz="2000" dirty="0"/>
              <a:t>节点</a:t>
            </a:r>
          </a:p>
        </p:txBody>
      </p:sp>
    </p:spTree>
    <p:extLst>
      <p:ext uri="{BB962C8B-B14F-4D97-AF65-F5344CB8AC3E}">
        <p14:creationId xmlns:p14="http://schemas.microsoft.com/office/powerpoint/2010/main" val="32969941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2A1D9ADF-6473-4276-9823-E632E4056743}"/>
              </a:ext>
            </a:extLst>
          </p:cNvPr>
          <p:cNvSpPr>
            <a:spLocks noGrp="1" noChangeArrowheads="1"/>
          </p:cNvSpPr>
          <p:nvPr>
            <p:ph type="title"/>
          </p:nvPr>
        </p:nvSpPr>
        <p:spPr/>
        <p:txBody>
          <a:bodyPr/>
          <a:lstStyle/>
          <a:p>
            <a:r>
              <a:rPr lang="en-US" altLang="zh-CN" dirty="0" err="1"/>
              <a:t>xpath</a:t>
            </a:r>
            <a:endParaRPr lang="zh-CN" altLang="en-US" dirty="0"/>
          </a:p>
        </p:txBody>
      </p:sp>
      <p:sp>
        <p:nvSpPr>
          <p:cNvPr id="3" name="内容占位符 2">
            <a:extLst>
              <a:ext uri="{FF2B5EF4-FFF2-40B4-BE49-F238E27FC236}">
                <a16:creationId xmlns:a16="http://schemas.microsoft.com/office/drawing/2014/main" id="{77422CF4-C6FA-48E9-A8F7-F4183D9577D1}"/>
              </a:ext>
            </a:extLst>
          </p:cNvPr>
          <p:cNvSpPr>
            <a:spLocks noGrp="1"/>
          </p:cNvSpPr>
          <p:nvPr>
            <p:ph idx="1"/>
          </p:nvPr>
        </p:nvSpPr>
        <p:spPr/>
        <p:txBody>
          <a:bodyPr/>
          <a:lstStyle/>
          <a:p>
            <a:pPr marL="0" indent="0">
              <a:buNone/>
            </a:pPr>
            <a:r>
              <a:rPr lang="zh-CN" altLang="en-US" dirty="0"/>
              <a:t>特殊符号</a:t>
            </a:r>
            <a:endParaRPr lang="en-US" altLang="zh-CN" dirty="0"/>
          </a:p>
          <a:p>
            <a:r>
              <a:rPr lang="zh-CN" altLang="en-US" dirty="0"/>
              <a:t>在</a:t>
            </a:r>
            <a:r>
              <a:rPr lang="en-US" altLang="zh-CN" dirty="0" err="1"/>
              <a:t>xpath</a:t>
            </a:r>
            <a:r>
              <a:rPr lang="zh-CN" altLang="en-US" dirty="0"/>
              <a:t>中可以使用的特殊符号有</a:t>
            </a:r>
            <a:r>
              <a:rPr lang="en-US" altLang="zh-CN" dirty="0"/>
              <a:t>@</a:t>
            </a:r>
            <a:r>
              <a:rPr lang="zh-CN" altLang="en-US" dirty="0"/>
              <a:t>和*</a:t>
            </a:r>
            <a:endParaRPr lang="en-US" altLang="zh-CN" dirty="0"/>
          </a:p>
          <a:p>
            <a:r>
              <a:rPr lang="en-US" altLang="zh-CN" dirty="0"/>
              <a:t>@</a:t>
            </a:r>
            <a:r>
              <a:rPr lang="zh-CN" altLang="en-US" dirty="0"/>
              <a:t>表示选取属性</a:t>
            </a:r>
            <a:endParaRPr lang="en-US" altLang="zh-CN" dirty="0"/>
          </a:p>
          <a:p>
            <a:r>
              <a:rPr lang="zh-CN" altLang="en-US" dirty="0"/>
              <a:t>*表示匹配任何元素节点</a:t>
            </a:r>
            <a:endParaRPr lang="en-US" altLang="zh-CN" dirty="0"/>
          </a:p>
          <a:p>
            <a:endParaRPr lang="en-US" altLang="zh-CN" dirty="0"/>
          </a:p>
          <a:p>
            <a:pPr marL="0" indent="0">
              <a:buNone/>
            </a:pPr>
            <a:r>
              <a:rPr lang="zh-CN" altLang="en-US" dirty="0"/>
              <a:t>运算符号</a:t>
            </a:r>
            <a:endParaRPr lang="en-US" altLang="zh-CN" dirty="0"/>
          </a:p>
          <a:p>
            <a:pPr marL="0" indent="0">
              <a:buNone/>
            </a:pPr>
            <a:endParaRPr lang="en-US" altLang="zh-CN" sz="2000" dirty="0"/>
          </a:p>
          <a:p>
            <a:pPr marL="0" indent="0">
              <a:buNone/>
            </a:pPr>
            <a:r>
              <a:rPr lang="zh-CN" altLang="en-US" sz="2000" dirty="0"/>
              <a:t>有四则运算（</a:t>
            </a:r>
            <a:r>
              <a:rPr lang="en-US" altLang="zh-CN" sz="2000" dirty="0"/>
              <a:t>+</a:t>
            </a:r>
            <a:r>
              <a:rPr lang="zh-CN" altLang="en-US" sz="2000" dirty="0"/>
              <a:t>、</a:t>
            </a:r>
            <a:r>
              <a:rPr lang="en-US" altLang="zh-CN" sz="2000" dirty="0"/>
              <a:t>—</a:t>
            </a:r>
            <a:r>
              <a:rPr lang="zh-CN" altLang="en-US" sz="2000" dirty="0"/>
              <a:t>、*、</a:t>
            </a:r>
            <a:r>
              <a:rPr lang="en-US" altLang="zh-CN" sz="2000" dirty="0"/>
              <a:t>div</a:t>
            </a:r>
            <a:r>
              <a:rPr lang="zh-CN" altLang="en-US" sz="2000" dirty="0"/>
              <a:t>），关系运算（</a:t>
            </a:r>
            <a:r>
              <a:rPr lang="en-US" altLang="zh-CN" sz="2000" dirty="0"/>
              <a:t>=</a:t>
            </a:r>
            <a:r>
              <a:rPr lang="zh-CN" altLang="en-US" sz="2000" dirty="0"/>
              <a:t>，！</a:t>
            </a:r>
            <a:r>
              <a:rPr lang="en-US" altLang="zh-CN" sz="2000" dirty="0"/>
              <a:t>=</a:t>
            </a:r>
            <a:r>
              <a:rPr lang="zh-CN" altLang="en-US" sz="2000" dirty="0"/>
              <a:t>，</a:t>
            </a:r>
            <a:r>
              <a:rPr lang="en-US" altLang="zh-CN" sz="2000" dirty="0"/>
              <a:t>&lt;,&gt;</a:t>
            </a:r>
            <a:r>
              <a:rPr lang="zh-CN" altLang="en-US" sz="2000" dirty="0"/>
              <a:t>等），逻辑运算（</a:t>
            </a:r>
            <a:r>
              <a:rPr lang="en-US" altLang="zh-CN" sz="2000" dirty="0"/>
              <a:t>and</a:t>
            </a:r>
            <a:r>
              <a:rPr lang="zh-CN" altLang="en-US" sz="2000" dirty="0"/>
              <a:t>，</a:t>
            </a:r>
            <a:r>
              <a:rPr lang="en-US" altLang="zh-CN" sz="2000" dirty="0"/>
              <a:t>or</a:t>
            </a:r>
            <a:r>
              <a:rPr lang="zh-CN" altLang="en-US" sz="2000" dirty="0"/>
              <a:t>）等</a:t>
            </a:r>
          </a:p>
        </p:txBody>
      </p:sp>
    </p:spTree>
    <p:extLst>
      <p:ext uri="{BB962C8B-B14F-4D97-AF65-F5344CB8AC3E}">
        <p14:creationId xmlns:p14="http://schemas.microsoft.com/office/powerpoint/2010/main" val="27547956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2A1D9ADF-6473-4276-9823-E632E4056743}"/>
              </a:ext>
            </a:extLst>
          </p:cNvPr>
          <p:cNvSpPr>
            <a:spLocks noGrp="1" noChangeArrowheads="1"/>
          </p:cNvSpPr>
          <p:nvPr>
            <p:ph type="title"/>
          </p:nvPr>
        </p:nvSpPr>
        <p:spPr/>
        <p:txBody>
          <a:bodyPr/>
          <a:lstStyle/>
          <a:p>
            <a:r>
              <a:rPr lang="en-US" altLang="zh-CN" dirty="0" err="1"/>
              <a:t>lxml</a:t>
            </a:r>
            <a:r>
              <a:rPr lang="zh-CN" altLang="en-US" dirty="0"/>
              <a:t>实例</a:t>
            </a:r>
            <a:r>
              <a:rPr lang="en-US" altLang="zh-CN" dirty="0"/>
              <a:t>1——</a:t>
            </a:r>
            <a:r>
              <a:rPr lang="zh-CN" altLang="en-US" dirty="0"/>
              <a:t>标签内容提取</a:t>
            </a:r>
          </a:p>
        </p:txBody>
      </p:sp>
      <p:sp>
        <p:nvSpPr>
          <p:cNvPr id="2" name="Rectangle 1">
            <a:extLst>
              <a:ext uri="{FF2B5EF4-FFF2-40B4-BE49-F238E27FC236}">
                <a16:creationId xmlns:a16="http://schemas.microsoft.com/office/drawing/2014/main" id="{9CDA0A7C-2104-4E6A-B93A-530DE4C0659F}"/>
              </a:ext>
            </a:extLst>
          </p:cNvPr>
          <p:cNvSpPr>
            <a:spLocks noGrp="1" noChangeArrowheads="1"/>
          </p:cNvSpPr>
          <p:nvPr>
            <p:ph idx="1"/>
          </p:nvPr>
        </p:nvSpPr>
        <p:spPr bwMode="auto">
          <a:xfrm>
            <a:off x="36513" y="2525684"/>
            <a:ext cx="8151590" cy="28623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rgbClr val="0033B3"/>
                </a:solidFill>
                <a:effectLst/>
                <a:latin typeface="Arial Unicode MS"/>
                <a:ea typeface="JetBrains Mono"/>
              </a:rPr>
              <a:t>from </a:t>
            </a:r>
            <a:r>
              <a:rPr kumimoji="0" lang="zh-CN" altLang="zh-CN" sz="1800" b="0" i="0" u="none" strike="noStrike" cap="none" normalizeH="0" baseline="0" dirty="0">
                <a:ln>
                  <a:noFill/>
                </a:ln>
                <a:solidFill>
                  <a:srgbClr val="080808"/>
                </a:solidFill>
                <a:effectLst/>
                <a:latin typeface="Arial Unicode MS"/>
                <a:ea typeface="JetBrains Mono"/>
              </a:rPr>
              <a:t>lxml </a:t>
            </a:r>
            <a:r>
              <a:rPr kumimoji="0" lang="zh-CN" altLang="zh-CN" sz="1800" b="0" i="0" u="none" strike="noStrike" cap="none" normalizeH="0" baseline="0" dirty="0">
                <a:ln>
                  <a:noFill/>
                </a:ln>
                <a:solidFill>
                  <a:srgbClr val="0033B3"/>
                </a:solidFill>
                <a:effectLst/>
                <a:latin typeface="Arial Unicode MS"/>
                <a:ea typeface="JetBrains Mono"/>
              </a:rPr>
              <a:t>import </a:t>
            </a:r>
            <a:r>
              <a:rPr kumimoji="0" lang="zh-CN" altLang="zh-CN" sz="1800" b="0" i="0" u="none" strike="noStrike" cap="none" normalizeH="0" baseline="0" dirty="0">
                <a:ln>
                  <a:noFill/>
                </a:ln>
                <a:solidFill>
                  <a:srgbClr val="080808"/>
                </a:solidFill>
                <a:effectLst/>
                <a:latin typeface="Arial Unicode MS"/>
                <a:ea typeface="JetBrains Mono"/>
              </a:rPr>
              <a:t>etree</a:t>
            </a:r>
            <a:br>
              <a:rPr kumimoji="0" lang="zh-CN" altLang="zh-CN" sz="1800" b="0" i="0" u="none" strike="noStrike" cap="none" normalizeH="0" baseline="0" dirty="0">
                <a:ln>
                  <a:noFill/>
                </a:ln>
                <a:solidFill>
                  <a:srgbClr val="080808"/>
                </a:solidFill>
                <a:effectLst/>
                <a:latin typeface="Arial Unicode MS"/>
                <a:ea typeface="JetBrains Mono"/>
              </a:rPr>
            </a:br>
            <a:br>
              <a:rPr kumimoji="0" lang="zh-CN" altLang="zh-CN" sz="1800" b="0" i="0" u="none" strike="noStrike" cap="none" normalizeH="0" baseline="0" dirty="0">
                <a:ln>
                  <a:noFill/>
                </a:ln>
                <a:solidFill>
                  <a:srgbClr val="080808"/>
                </a:solidFill>
                <a:effectLst/>
                <a:latin typeface="Arial Unicode MS"/>
                <a:ea typeface="JetBrains Mono"/>
              </a:rPr>
            </a:br>
            <a:r>
              <a:rPr kumimoji="0" lang="zh-CN" altLang="zh-CN" sz="1800" b="0" i="0" u="none" strike="noStrike" cap="none" normalizeH="0" baseline="0" dirty="0">
                <a:ln>
                  <a:noFill/>
                </a:ln>
                <a:solidFill>
                  <a:srgbClr val="080808"/>
                </a:solidFill>
                <a:effectLst/>
                <a:latin typeface="Arial Unicode MS"/>
                <a:ea typeface="JetBrains Mono"/>
              </a:rPr>
              <a:t>html=</a:t>
            </a:r>
            <a:r>
              <a:rPr kumimoji="0" lang="zh-CN" altLang="zh-CN" sz="1800" b="1" i="0" u="none" strike="noStrike" cap="none" normalizeH="0" baseline="0" dirty="0">
                <a:ln>
                  <a:noFill/>
                </a:ln>
                <a:solidFill>
                  <a:srgbClr val="008080"/>
                </a:solidFill>
                <a:effectLst/>
                <a:latin typeface="Arial Unicode MS"/>
                <a:ea typeface="JetBrains Mono"/>
              </a:rPr>
              <a:t>'&lt;html&gt;&lt;head&gt;&lt;title&gt;Test&lt;/title&gt;&lt;/head&gt;&lt;body&gt;&lt;h1 align="center"&gt;</a:t>
            </a:r>
            <a:endParaRPr kumimoji="0" lang="en-US" altLang="zh-CN" sz="1800" b="1" i="0" u="none" strike="noStrike" cap="none" normalizeH="0" baseline="0" dirty="0">
              <a:ln>
                <a:noFill/>
              </a:ln>
              <a:solidFill>
                <a:srgbClr val="008080"/>
              </a:solidFill>
              <a:effectLst/>
              <a:latin typeface="Arial Unicode MS"/>
              <a:ea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dirty="0">
                <a:ln>
                  <a:noFill/>
                </a:ln>
                <a:solidFill>
                  <a:srgbClr val="008080"/>
                </a:solidFill>
                <a:effectLst/>
                <a:latin typeface="Arial Unicode MS"/>
                <a:ea typeface="JetBrains Mono"/>
              </a:rPr>
              <a:t>Big data news&lt;/h1&gt;&lt;h1 align="center"&gt;AI news&lt;/h1&gt;&lt;h1 align="right"&gt;</a:t>
            </a:r>
            <a:endParaRPr kumimoji="0" lang="en-US" altLang="zh-CN" sz="1800" b="1" i="0" u="none" strike="noStrike" cap="none" normalizeH="0" baseline="0" dirty="0">
              <a:ln>
                <a:noFill/>
              </a:ln>
              <a:solidFill>
                <a:srgbClr val="008080"/>
              </a:solidFill>
              <a:effectLst/>
              <a:latin typeface="Arial Unicode MS"/>
              <a:ea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dirty="0">
                <a:ln>
                  <a:noFill/>
                </a:ln>
                <a:solidFill>
                  <a:srgbClr val="008080"/>
                </a:solidFill>
                <a:effectLst/>
                <a:latin typeface="Arial Unicode MS"/>
                <a:ea typeface="JetBrains Mono"/>
              </a:rPr>
              <a:t>2018.8.1&lt;/h1&gt;&lt;/body&gt;&lt;/html&gt;'</a:t>
            </a:r>
            <a:br>
              <a:rPr kumimoji="0" lang="zh-CN" altLang="zh-CN" sz="1800" b="1" i="0" u="none" strike="noStrike" cap="none" normalizeH="0" baseline="0" dirty="0">
                <a:ln>
                  <a:noFill/>
                </a:ln>
                <a:solidFill>
                  <a:srgbClr val="008080"/>
                </a:solidFill>
                <a:effectLst/>
                <a:latin typeface="Arial Unicode MS"/>
                <a:ea typeface="JetBrains Mono"/>
              </a:rPr>
            </a:br>
            <a:r>
              <a:rPr kumimoji="0" lang="zh-CN" altLang="zh-CN" sz="1800" b="0" i="0" u="none" strike="noStrike" cap="none" normalizeH="0" baseline="0" dirty="0">
                <a:ln>
                  <a:noFill/>
                </a:ln>
                <a:solidFill>
                  <a:srgbClr val="080808"/>
                </a:solidFill>
                <a:effectLst/>
                <a:latin typeface="Arial Unicode MS"/>
                <a:ea typeface="JetBrains Mono"/>
              </a:rPr>
              <a:t>content = etree.fromstring(html)</a:t>
            </a:r>
            <a:br>
              <a:rPr kumimoji="0" lang="zh-CN" altLang="zh-CN" sz="1800" b="0" i="0" u="none" strike="noStrike" cap="none" normalizeH="0" baseline="0" dirty="0">
                <a:ln>
                  <a:noFill/>
                </a:ln>
                <a:solidFill>
                  <a:srgbClr val="080808"/>
                </a:solidFill>
                <a:effectLst/>
                <a:latin typeface="Arial Unicode MS"/>
                <a:ea typeface="JetBrains Mono"/>
              </a:rPr>
            </a:br>
            <a:r>
              <a:rPr kumimoji="0" lang="zh-CN" altLang="zh-CN" sz="1800" b="0" i="0" u="none" strike="noStrike" cap="none" normalizeH="0" baseline="0" dirty="0">
                <a:ln>
                  <a:noFill/>
                </a:ln>
                <a:solidFill>
                  <a:srgbClr val="080808"/>
                </a:solidFill>
                <a:effectLst/>
                <a:latin typeface="Arial Unicode MS"/>
                <a:ea typeface="JetBrains Mono"/>
              </a:rPr>
              <a:t>rows=content.xpath(</a:t>
            </a:r>
            <a:r>
              <a:rPr kumimoji="0" lang="zh-CN" altLang="zh-CN" sz="1800" b="1" i="0" u="none" strike="noStrike" cap="none" normalizeH="0" baseline="0" dirty="0">
                <a:ln>
                  <a:noFill/>
                </a:ln>
                <a:solidFill>
                  <a:srgbClr val="008080"/>
                </a:solidFill>
                <a:effectLst/>
                <a:latin typeface="Arial Unicode MS"/>
                <a:ea typeface="JetBrains Mono"/>
              </a:rPr>
              <a:t>'/html/body/h1'</a:t>
            </a:r>
            <a:r>
              <a:rPr kumimoji="0" lang="zh-CN" altLang="zh-CN" sz="1800" b="0" i="0" u="none" strike="noStrike" cap="none" normalizeH="0" baseline="0" dirty="0">
                <a:ln>
                  <a:noFill/>
                </a:ln>
                <a:solidFill>
                  <a:srgbClr val="080808"/>
                </a:solidFill>
                <a:effectLst/>
                <a:latin typeface="Arial Unicode MS"/>
                <a:ea typeface="JetBrains Mono"/>
              </a:rPr>
              <a:t>)</a:t>
            </a:r>
            <a:br>
              <a:rPr kumimoji="0" lang="zh-CN" altLang="zh-CN" sz="1800" b="0" i="0" u="none" strike="noStrike" cap="none" normalizeH="0" baseline="0" dirty="0">
                <a:ln>
                  <a:noFill/>
                </a:ln>
                <a:solidFill>
                  <a:srgbClr val="080808"/>
                </a:solidFill>
                <a:effectLst/>
                <a:latin typeface="Arial Unicode MS"/>
                <a:ea typeface="JetBrains Mono"/>
              </a:rPr>
            </a:br>
            <a:r>
              <a:rPr kumimoji="0" lang="zh-CN" altLang="zh-CN" sz="1800" b="0" i="0" u="none" strike="noStrike" cap="none" normalizeH="0" baseline="0" dirty="0">
                <a:ln>
                  <a:noFill/>
                </a:ln>
                <a:solidFill>
                  <a:srgbClr val="0033B3"/>
                </a:solidFill>
                <a:effectLst/>
                <a:latin typeface="Arial Unicode MS"/>
                <a:ea typeface="JetBrains Mono"/>
              </a:rPr>
              <a:t>for </a:t>
            </a:r>
            <a:r>
              <a:rPr kumimoji="0" lang="zh-CN" altLang="zh-CN" sz="1800" b="0" i="0" u="none" strike="noStrike" cap="none" normalizeH="0" baseline="0" dirty="0">
                <a:ln>
                  <a:noFill/>
                </a:ln>
                <a:solidFill>
                  <a:srgbClr val="080808"/>
                </a:solidFill>
                <a:effectLst/>
                <a:latin typeface="Arial Unicode MS"/>
                <a:ea typeface="JetBrains Mono"/>
              </a:rPr>
              <a:t>row </a:t>
            </a:r>
            <a:r>
              <a:rPr kumimoji="0" lang="zh-CN" altLang="zh-CN" sz="1800" b="0" i="0" u="none" strike="noStrike" cap="none" normalizeH="0" baseline="0" dirty="0">
                <a:ln>
                  <a:noFill/>
                </a:ln>
                <a:solidFill>
                  <a:srgbClr val="0033B3"/>
                </a:solidFill>
                <a:effectLst/>
                <a:latin typeface="Arial Unicode MS"/>
                <a:ea typeface="JetBrains Mono"/>
              </a:rPr>
              <a:t>in </a:t>
            </a:r>
            <a:r>
              <a:rPr kumimoji="0" lang="zh-CN" altLang="zh-CN" sz="1800" b="0" i="0" u="none" strike="noStrike" cap="none" normalizeH="0" baseline="0" dirty="0">
                <a:ln>
                  <a:noFill/>
                </a:ln>
                <a:solidFill>
                  <a:srgbClr val="080808"/>
                </a:solidFill>
                <a:effectLst/>
                <a:latin typeface="Arial Unicode MS"/>
                <a:ea typeface="JetBrains Mono"/>
              </a:rPr>
              <a:t>rows:</a:t>
            </a:r>
            <a:br>
              <a:rPr kumimoji="0" lang="zh-CN" altLang="zh-CN" sz="1800" b="0" i="0" u="none" strike="noStrike" cap="none" normalizeH="0" baseline="0" dirty="0">
                <a:ln>
                  <a:noFill/>
                </a:ln>
                <a:solidFill>
                  <a:srgbClr val="080808"/>
                </a:solidFill>
                <a:effectLst/>
                <a:latin typeface="Arial Unicode MS"/>
                <a:ea typeface="JetBrains Mono"/>
              </a:rPr>
            </a:br>
            <a:r>
              <a:rPr kumimoji="0" lang="zh-CN" altLang="zh-CN" sz="1800" b="0" i="0" u="none" strike="noStrike" cap="none" normalizeH="0" baseline="0" dirty="0">
                <a:ln>
                  <a:noFill/>
                </a:ln>
                <a:solidFill>
                  <a:srgbClr val="080808"/>
                </a:solidFill>
                <a:effectLst/>
                <a:latin typeface="Arial Unicode MS"/>
                <a:ea typeface="JetBrains Mono"/>
              </a:rPr>
              <a:t>  t=row.xpath(</a:t>
            </a:r>
            <a:r>
              <a:rPr kumimoji="0" lang="zh-CN" altLang="zh-CN" sz="1800" b="1" i="0" u="none" strike="noStrike" cap="none" normalizeH="0" baseline="0" dirty="0">
                <a:ln>
                  <a:noFill/>
                </a:ln>
                <a:solidFill>
                  <a:srgbClr val="008080"/>
                </a:solidFill>
                <a:effectLst/>
                <a:latin typeface="Arial Unicode MS"/>
                <a:ea typeface="JetBrains Mono"/>
              </a:rPr>
              <a:t>'./text()'</a:t>
            </a:r>
            <a:r>
              <a:rPr kumimoji="0" lang="zh-CN" altLang="zh-CN" sz="1800" b="0" i="0" u="none" strike="noStrike" cap="none" normalizeH="0" baseline="0" dirty="0">
                <a:ln>
                  <a:noFill/>
                </a:ln>
                <a:solidFill>
                  <a:srgbClr val="080808"/>
                </a:solidFill>
                <a:effectLst/>
                <a:latin typeface="Arial Unicode MS"/>
                <a:ea typeface="JetBrains Mono"/>
              </a:rPr>
              <a:t>)[</a:t>
            </a:r>
            <a:r>
              <a:rPr kumimoji="0" lang="zh-CN" altLang="zh-CN" sz="1800" b="0" i="0" u="none" strike="noStrike" cap="none" normalizeH="0" baseline="0" dirty="0">
                <a:ln>
                  <a:noFill/>
                </a:ln>
                <a:solidFill>
                  <a:srgbClr val="1750EB"/>
                </a:solidFill>
                <a:effectLst/>
                <a:latin typeface="Arial Unicode MS"/>
                <a:ea typeface="JetBrains Mono"/>
              </a:rPr>
              <a:t>0</a:t>
            </a:r>
            <a:r>
              <a:rPr kumimoji="0" lang="zh-CN" altLang="zh-CN" sz="1800" b="0" i="0" u="none" strike="noStrike" cap="none" normalizeH="0" baseline="0" dirty="0">
                <a:ln>
                  <a:noFill/>
                </a:ln>
                <a:solidFill>
                  <a:srgbClr val="080808"/>
                </a:solidFill>
                <a:effectLst/>
                <a:latin typeface="Arial Unicode MS"/>
                <a:ea typeface="JetBrains Mono"/>
              </a:rPr>
              <a:t>]</a:t>
            </a:r>
            <a:br>
              <a:rPr kumimoji="0" lang="zh-CN" altLang="zh-CN" sz="1800" b="0" i="0" u="none" strike="noStrike" cap="none" normalizeH="0" baseline="0" dirty="0">
                <a:ln>
                  <a:noFill/>
                </a:ln>
                <a:solidFill>
                  <a:srgbClr val="080808"/>
                </a:solidFill>
                <a:effectLst/>
                <a:latin typeface="Arial Unicode MS"/>
                <a:ea typeface="JetBrains Mono"/>
              </a:rPr>
            </a:br>
            <a:r>
              <a:rPr kumimoji="0" lang="zh-CN" altLang="zh-CN" sz="1800" b="0" i="0" u="none" strike="noStrike" cap="none" normalizeH="0" baseline="0" dirty="0">
                <a:ln>
                  <a:noFill/>
                </a:ln>
                <a:solidFill>
                  <a:srgbClr val="080808"/>
                </a:solidFill>
                <a:effectLst/>
                <a:latin typeface="Arial Unicode MS"/>
                <a:ea typeface="JetBrains Mono"/>
              </a:rPr>
              <a:t>  </a:t>
            </a:r>
            <a:r>
              <a:rPr kumimoji="0" lang="zh-CN" altLang="zh-CN" sz="1800" b="0" i="0" u="none" strike="noStrike" cap="none" normalizeH="0" baseline="0" dirty="0">
                <a:ln>
                  <a:noFill/>
                </a:ln>
                <a:solidFill>
                  <a:srgbClr val="000080"/>
                </a:solidFill>
                <a:effectLst/>
                <a:latin typeface="Arial Unicode MS"/>
                <a:ea typeface="JetBrains Mono"/>
              </a:rPr>
              <a:t>print</a:t>
            </a:r>
            <a:r>
              <a:rPr kumimoji="0" lang="zh-CN" altLang="zh-CN" sz="1800" b="0" i="0" u="none" strike="noStrike" cap="none" normalizeH="0" baseline="0" dirty="0">
                <a:ln>
                  <a:noFill/>
                </a:ln>
                <a:solidFill>
                  <a:srgbClr val="080808"/>
                </a:solidFill>
                <a:effectLst/>
                <a:latin typeface="Arial Unicode MS"/>
                <a:ea typeface="JetBrains Mono"/>
              </a:rPr>
              <a:t>(t)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289225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0" name="椭圆 39">
            <a:extLst>
              <a:ext uri="{FF2B5EF4-FFF2-40B4-BE49-F238E27FC236}">
                <a16:creationId xmlns:a16="http://schemas.microsoft.com/office/drawing/2014/main" id="{EF3AA599-E213-DCBF-A058-98BE422E7ABC}"/>
              </a:ext>
            </a:extLst>
          </p:cNvPr>
          <p:cNvSpPr/>
          <p:nvPr/>
        </p:nvSpPr>
        <p:spPr bwMode="auto">
          <a:xfrm>
            <a:off x="4601294" y="1772816"/>
            <a:ext cx="3312368" cy="3312368"/>
          </a:xfrm>
          <a:prstGeom prst="ellipse">
            <a:avLst/>
          </a:prstGeom>
          <a:gradFill flip="none" rotWithShape="1">
            <a:gsLst>
              <a:gs pos="14000">
                <a:srgbClr val="7030A0">
                  <a:lumMod val="71000"/>
                  <a:alpha val="16000"/>
                </a:srgbClr>
              </a:gs>
              <a:gs pos="78734">
                <a:srgbClr val="E0D3EB">
                  <a:alpha val="0"/>
                </a:srgbClr>
              </a:gs>
              <a:gs pos="47100">
                <a:srgbClr val="B391CD">
                  <a:alpha val="19000"/>
                </a:srgbClr>
              </a:gs>
              <a:gs pos="100000">
                <a:schemeClr val="bg1">
                  <a:alpha val="73000"/>
                </a:schemeClr>
              </a:gs>
            </a:gsLst>
            <a:path path="circle">
              <a:fillToRect l="50000" t="50000" r="50000" b="50000"/>
            </a:path>
            <a:tileRect/>
          </a:gradFill>
          <a:ln w="9525" cap="flat" cmpd="sng" algn="ctr">
            <a:noFill/>
            <a:prstDash val="solid"/>
            <a:round/>
            <a:headEnd type="none" w="med" len="med"/>
            <a:tailEnd type="none" w="med" len="med"/>
          </a:ln>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20000"/>
              </a:spcAft>
              <a:buClr>
                <a:srgbClr val="228A88"/>
              </a:buClr>
              <a:buSzTx/>
              <a:buFont typeface="Wingdings 2" panose="05020102010507070707" pitchFamily="18" charset="2"/>
              <a:buNone/>
            </a:pPr>
            <a:endParaRPr kumimoji="0" lang="zh-CN" altLang="en-US" sz="2000" b="0" i="0" u="none" strike="noStrike" cap="none" normalizeH="0" baseline="0">
              <a:ln>
                <a:noFill/>
              </a:ln>
              <a:solidFill>
                <a:srgbClr val="669900"/>
              </a:solidFill>
              <a:effectLst/>
              <a:latin typeface="Arial" panose="020B0604020202020204" pitchFamily="34" charset="0"/>
              <a:ea typeface="宋体" panose="02010600030101010101" pitchFamily="2" charset="-122"/>
            </a:endParaRPr>
          </a:p>
        </p:txBody>
      </p:sp>
      <p:sp>
        <p:nvSpPr>
          <p:cNvPr id="39" name="文本框 38">
            <a:extLst>
              <a:ext uri="{FF2B5EF4-FFF2-40B4-BE49-F238E27FC236}">
                <a16:creationId xmlns:a16="http://schemas.microsoft.com/office/drawing/2014/main" id="{8C49652F-DF42-4BC6-6FFC-6DB457BC01EF}"/>
              </a:ext>
            </a:extLst>
          </p:cNvPr>
          <p:cNvSpPr txBox="1"/>
          <p:nvPr/>
        </p:nvSpPr>
        <p:spPr>
          <a:xfrm>
            <a:off x="2308551" y="2617865"/>
            <a:ext cx="3859149" cy="1261567"/>
          </a:xfrm>
          <a:custGeom>
            <a:avLst/>
            <a:gdLst/>
            <a:ahLst/>
            <a:cxnLst/>
            <a:rect l="l" t="t" r="r" b="b"/>
            <a:pathLst>
              <a:path w="3859149" h="1261567">
                <a:moveTo>
                  <a:pt x="2732837" y="1080516"/>
                </a:moveTo>
                <a:cubicBezTo>
                  <a:pt x="2712516" y="1095959"/>
                  <a:pt x="2697886" y="1110793"/>
                  <a:pt x="2688945" y="1125017"/>
                </a:cubicBezTo>
                <a:cubicBezTo>
                  <a:pt x="2688132" y="1129487"/>
                  <a:pt x="2693009" y="1135482"/>
                  <a:pt x="2703576" y="1143000"/>
                </a:cubicBezTo>
                <a:cubicBezTo>
                  <a:pt x="2714142" y="1150519"/>
                  <a:pt x="2722270" y="1154278"/>
                  <a:pt x="2727960" y="1154278"/>
                </a:cubicBezTo>
                <a:cubicBezTo>
                  <a:pt x="2729585" y="1154278"/>
                  <a:pt x="2730703" y="1153973"/>
                  <a:pt x="2731313" y="1153363"/>
                </a:cubicBezTo>
                <a:cubicBezTo>
                  <a:pt x="2731922" y="1152754"/>
                  <a:pt x="2732430" y="1147166"/>
                  <a:pt x="2732837" y="1136599"/>
                </a:cubicBezTo>
                <a:cubicBezTo>
                  <a:pt x="2733243" y="1126033"/>
                  <a:pt x="2733446" y="1116787"/>
                  <a:pt x="2733446" y="1108863"/>
                </a:cubicBezTo>
                <a:cubicBezTo>
                  <a:pt x="2733446" y="1100938"/>
                  <a:pt x="2733243" y="1091489"/>
                  <a:pt x="2732837" y="1080516"/>
                </a:cubicBezTo>
                <a:close/>
                <a:moveTo>
                  <a:pt x="3174187" y="1079907"/>
                </a:moveTo>
                <a:cubicBezTo>
                  <a:pt x="3181096" y="1079907"/>
                  <a:pt x="3187700" y="1083564"/>
                  <a:pt x="3193999" y="1090879"/>
                </a:cubicBezTo>
                <a:cubicBezTo>
                  <a:pt x="3200298" y="1098195"/>
                  <a:pt x="3203448" y="1106526"/>
                  <a:pt x="3203448" y="1115873"/>
                </a:cubicBezTo>
                <a:cubicBezTo>
                  <a:pt x="3203448" y="1128878"/>
                  <a:pt x="3199587" y="1142086"/>
                  <a:pt x="3191865" y="1155497"/>
                </a:cubicBezTo>
                <a:cubicBezTo>
                  <a:pt x="3184144" y="1168908"/>
                  <a:pt x="3176727" y="1175614"/>
                  <a:pt x="3169615" y="1175614"/>
                </a:cubicBezTo>
                <a:cubicBezTo>
                  <a:pt x="3162503" y="1175614"/>
                  <a:pt x="3156508" y="1172871"/>
                  <a:pt x="3151632" y="1167384"/>
                </a:cubicBezTo>
                <a:cubicBezTo>
                  <a:pt x="3146755" y="1161898"/>
                  <a:pt x="3144316" y="1152957"/>
                  <a:pt x="3144316" y="1140562"/>
                </a:cubicBezTo>
                <a:cubicBezTo>
                  <a:pt x="3144316" y="1128167"/>
                  <a:pt x="3147568" y="1114959"/>
                  <a:pt x="3154070" y="1100938"/>
                </a:cubicBezTo>
                <a:cubicBezTo>
                  <a:pt x="3160572" y="1086917"/>
                  <a:pt x="3167278" y="1079907"/>
                  <a:pt x="3174187" y="1079907"/>
                </a:cubicBezTo>
                <a:close/>
                <a:moveTo>
                  <a:pt x="1482852" y="1068934"/>
                </a:moveTo>
                <a:cubicBezTo>
                  <a:pt x="1475943" y="1068731"/>
                  <a:pt x="1467917" y="1068934"/>
                  <a:pt x="1458773" y="1069543"/>
                </a:cubicBezTo>
                <a:cubicBezTo>
                  <a:pt x="1456334" y="1107745"/>
                  <a:pt x="1453286" y="1132129"/>
                  <a:pt x="1449629" y="1142695"/>
                </a:cubicBezTo>
                <a:cubicBezTo>
                  <a:pt x="1445971" y="1153262"/>
                  <a:pt x="1444142" y="1160577"/>
                  <a:pt x="1444142" y="1164641"/>
                </a:cubicBezTo>
                <a:cubicBezTo>
                  <a:pt x="1461618" y="1156107"/>
                  <a:pt x="1480515" y="1149198"/>
                  <a:pt x="1500835" y="1143915"/>
                </a:cubicBezTo>
                <a:cubicBezTo>
                  <a:pt x="1500022" y="1134161"/>
                  <a:pt x="1499616" y="1122985"/>
                  <a:pt x="1499616" y="1110387"/>
                </a:cubicBezTo>
                <a:cubicBezTo>
                  <a:pt x="1499616" y="1097788"/>
                  <a:pt x="1499819" y="1084580"/>
                  <a:pt x="1500225" y="1070763"/>
                </a:cubicBezTo>
                <a:cubicBezTo>
                  <a:pt x="1495552" y="1069747"/>
                  <a:pt x="1489761" y="1069137"/>
                  <a:pt x="1482852" y="1068934"/>
                </a:cubicBezTo>
                <a:close/>
                <a:moveTo>
                  <a:pt x="991819" y="1029310"/>
                </a:moveTo>
                <a:cubicBezTo>
                  <a:pt x="988974" y="1029310"/>
                  <a:pt x="981253" y="1032155"/>
                  <a:pt x="968654" y="1037844"/>
                </a:cubicBezTo>
                <a:cubicBezTo>
                  <a:pt x="956056" y="1043534"/>
                  <a:pt x="948334" y="1048614"/>
                  <a:pt x="945489" y="1053084"/>
                </a:cubicBezTo>
                <a:cubicBezTo>
                  <a:pt x="962152" y="1064870"/>
                  <a:pt x="970483" y="1077265"/>
                  <a:pt x="970483" y="1090270"/>
                </a:cubicBezTo>
                <a:cubicBezTo>
                  <a:pt x="970483" y="1097179"/>
                  <a:pt x="967638" y="1103478"/>
                  <a:pt x="961949" y="1109167"/>
                </a:cubicBezTo>
                <a:cubicBezTo>
                  <a:pt x="968857" y="1109574"/>
                  <a:pt x="976782" y="1101751"/>
                  <a:pt x="985723" y="1085698"/>
                </a:cubicBezTo>
                <a:cubicBezTo>
                  <a:pt x="994664" y="1069645"/>
                  <a:pt x="999134" y="1056234"/>
                  <a:pt x="999134" y="1045464"/>
                </a:cubicBezTo>
                <a:cubicBezTo>
                  <a:pt x="999134" y="1034695"/>
                  <a:pt x="996696" y="1029310"/>
                  <a:pt x="991819" y="1029310"/>
                </a:cubicBezTo>
                <a:close/>
                <a:moveTo>
                  <a:pt x="1501445" y="1024433"/>
                </a:moveTo>
                <a:cubicBezTo>
                  <a:pt x="1488846" y="1034593"/>
                  <a:pt x="1474216" y="1045566"/>
                  <a:pt x="1457554" y="1057351"/>
                </a:cubicBezTo>
                <a:cubicBezTo>
                  <a:pt x="1465275" y="1059383"/>
                  <a:pt x="1473505" y="1060399"/>
                  <a:pt x="1482242" y="1060399"/>
                </a:cubicBezTo>
                <a:cubicBezTo>
                  <a:pt x="1490980" y="1060399"/>
                  <a:pt x="1496974" y="1060196"/>
                  <a:pt x="1500225" y="1059790"/>
                </a:cubicBezTo>
                <a:cubicBezTo>
                  <a:pt x="1501038" y="1054100"/>
                  <a:pt x="1501445" y="1042315"/>
                  <a:pt x="1501445" y="1024433"/>
                </a:cubicBezTo>
                <a:close/>
                <a:moveTo>
                  <a:pt x="437083" y="991515"/>
                </a:moveTo>
                <a:cubicBezTo>
                  <a:pt x="448056" y="991515"/>
                  <a:pt x="457606" y="995680"/>
                  <a:pt x="465734" y="1004011"/>
                </a:cubicBezTo>
                <a:cubicBezTo>
                  <a:pt x="473862" y="1012343"/>
                  <a:pt x="477926" y="1023011"/>
                  <a:pt x="477926" y="1036015"/>
                </a:cubicBezTo>
                <a:cubicBezTo>
                  <a:pt x="477926" y="1041705"/>
                  <a:pt x="476910" y="1047496"/>
                  <a:pt x="474878" y="1053389"/>
                </a:cubicBezTo>
                <a:cubicBezTo>
                  <a:pt x="472846" y="1059282"/>
                  <a:pt x="469798" y="1064870"/>
                  <a:pt x="465734" y="1070153"/>
                </a:cubicBezTo>
                <a:cubicBezTo>
                  <a:pt x="461670" y="1075436"/>
                  <a:pt x="452729" y="1085901"/>
                  <a:pt x="438912" y="1101547"/>
                </a:cubicBezTo>
                <a:cubicBezTo>
                  <a:pt x="425094" y="1117194"/>
                  <a:pt x="414528" y="1128065"/>
                  <a:pt x="407213" y="1134161"/>
                </a:cubicBezTo>
                <a:cubicBezTo>
                  <a:pt x="399897" y="1140257"/>
                  <a:pt x="392582" y="1145134"/>
                  <a:pt x="385267" y="1148791"/>
                </a:cubicBezTo>
                <a:cubicBezTo>
                  <a:pt x="414934" y="1144727"/>
                  <a:pt x="437388" y="1142695"/>
                  <a:pt x="452628" y="1142695"/>
                </a:cubicBezTo>
                <a:cubicBezTo>
                  <a:pt x="467868" y="1142695"/>
                  <a:pt x="480669" y="1145642"/>
                  <a:pt x="491033" y="1151535"/>
                </a:cubicBezTo>
                <a:cubicBezTo>
                  <a:pt x="501396" y="1157427"/>
                  <a:pt x="506577" y="1166470"/>
                  <a:pt x="506577" y="1178662"/>
                </a:cubicBezTo>
                <a:cubicBezTo>
                  <a:pt x="506577" y="1184758"/>
                  <a:pt x="505155" y="1188822"/>
                  <a:pt x="502310" y="1190854"/>
                </a:cubicBezTo>
                <a:cubicBezTo>
                  <a:pt x="499465" y="1192886"/>
                  <a:pt x="495097" y="1193902"/>
                  <a:pt x="489204" y="1193902"/>
                </a:cubicBezTo>
                <a:cubicBezTo>
                  <a:pt x="483311" y="1193902"/>
                  <a:pt x="473151" y="1192581"/>
                  <a:pt x="458724" y="1189939"/>
                </a:cubicBezTo>
                <a:cubicBezTo>
                  <a:pt x="444297" y="1187298"/>
                  <a:pt x="429565" y="1185977"/>
                  <a:pt x="414528" y="1185977"/>
                </a:cubicBezTo>
                <a:cubicBezTo>
                  <a:pt x="383641" y="1185977"/>
                  <a:pt x="354177" y="1194308"/>
                  <a:pt x="326136" y="1210971"/>
                </a:cubicBezTo>
                <a:cubicBezTo>
                  <a:pt x="320853" y="1213815"/>
                  <a:pt x="315163" y="1215238"/>
                  <a:pt x="309067" y="1215238"/>
                </a:cubicBezTo>
                <a:cubicBezTo>
                  <a:pt x="298501" y="1215238"/>
                  <a:pt x="289357" y="1211072"/>
                  <a:pt x="281635" y="1202741"/>
                </a:cubicBezTo>
                <a:cubicBezTo>
                  <a:pt x="273913" y="1194410"/>
                  <a:pt x="270053" y="1183132"/>
                  <a:pt x="270053" y="1168908"/>
                </a:cubicBezTo>
                <a:cubicBezTo>
                  <a:pt x="270053" y="1162812"/>
                  <a:pt x="271881" y="1158850"/>
                  <a:pt x="275539" y="1157021"/>
                </a:cubicBezTo>
                <a:cubicBezTo>
                  <a:pt x="279197" y="1155192"/>
                  <a:pt x="282448" y="1154481"/>
                  <a:pt x="285293" y="1154887"/>
                </a:cubicBezTo>
                <a:cubicBezTo>
                  <a:pt x="288137" y="1155294"/>
                  <a:pt x="290576" y="1155497"/>
                  <a:pt x="292608" y="1155497"/>
                </a:cubicBezTo>
                <a:cubicBezTo>
                  <a:pt x="306019" y="1155497"/>
                  <a:pt x="323291" y="1148893"/>
                  <a:pt x="344424" y="1135685"/>
                </a:cubicBezTo>
                <a:cubicBezTo>
                  <a:pt x="365557" y="1122477"/>
                  <a:pt x="386486" y="1103783"/>
                  <a:pt x="407213" y="1079602"/>
                </a:cubicBezTo>
                <a:cubicBezTo>
                  <a:pt x="427939" y="1055421"/>
                  <a:pt x="438302" y="1036422"/>
                  <a:pt x="438302" y="1022604"/>
                </a:cubicBezTo>
                <a:cubicBezTo>
                  <a:pt x="438302" y="1016915"/>
                  <a:pt x="436270" y="1012343"/>
                  <a:pt x="432206" y="1008888"/>
                </a:cubicBezTo>
                <a:cubicBezTo>
                  <a:pt x="428142" y="1005434"/>
                  <a:pt x="426110" y="1002081"/>
                  <a:pt x="426110" y="998830"/>
                </a:cubicBezTo>
                <a:cubicBezTo>
                  <a:pt x="426110" y="993953"/>
                  <a:pt x="429768" y="991515"/>
                  <a:pt x="437083" y="991515"/>
                </a:cubicBezTo>
                <a:close/>
                <a:moveTo>
                  <a:pt x="1622755" y="931164"/>
                </a:moveTo>
                <a:cubicBezTo>
                  <a:pt x="1621536" y="931164"/>
                  <a:pt x="1619097" y="933399"/>
                  <a:pt x="1615440" y="937870"/>
                </a:cubicBezTo>
                <a:cubicBezTo>
                  <a:pt x="1611782" y="942340"/>
                  <a:pt x="1604264" y="949351"/>
                  <a:pt x="1592885" y="958901"/>
                </a:cubicBezTo>
                <a:cubicBezTo>
                  <a:pt x="1581505" y="968451"/>
                  <a:pt x="1572971" y="974649"/>
                  <a:pt x="1567282" y="977494"/>
                </a:cubicBezTo>
                <a:lnTo>
                  <a:pt x="1566062" y="1026262"/>
                </a:lnTo>
                <a:cubicBezTo>
                  <a:pt x="1584757" y="1003503"/>
                  <a:pt x="1598981" y="983387"/>
                  <a:pt x="1608734" y="965911"/>
                </a:cubicBezTo>
                <a:cubicBezTo>
                  <a:pt x="1618488" y="948436"/>
                  <a:pt x="1623365" y="937260"/>
                  <a:pt x="1623365" y="932383"/>
                </a:cubicBezTo>
                <a:cubicBezTo>
                  <a:pt x="1623365" y="931571"/>
                  <a:pt x="1623161" y="931164"/>
                  <a:pt x="1622755" y="931164"/>
                </a:cubicBezTo>
                <a:close/>
                <a:moveTo>
                  <a:pt x="2295144" y="928116"/>
                </a:moveTo>
                <a:cubicBezTo>
                  <a:pt x="2290673" y="928116"/>
                  <a:pt x="2274417" y="936447"/>
                  <a:pt x="2246376" y="953110"/>
                </a:cubicBezTo>
                <a:cubicBezTo>
                  <a:pt x="2239873" y="957174"/>
                  <a:pt x="2229510" y="959206"/>
                  <a:pt x="2215286" y="959206"/>
                </a:cubicBezTo>
                <a:cubicBezTo>
                  <a:pt x="2207971" y="972617"/>
                  <a:pt x="2204313" y="986231"/>
                  <a:pt x="2204313" y="1000049"/>
                </a:cubicBezTo>
                <a:cubicBezTo>
                  <a:pt x="2239264" y="985825"/>
                  <a:pt x="2262429" y="977087"/>
                  <a:pt x="2273808" y="973836"/>
                </a:cubicBezTo>
                <a:cubicBezTo>
                  <a:pt x="2290064" y="950671"/>
                  <a:pt x="2298192" y="936244"/>
                  <a:pt x="2298192" y="930555"/>
                </a:cubicBezTo>
                <a:cubicBezTo>
                  <a:pt x="2298192" y="928929"/>
                  <a:pt x="2297176" y="928116"/>
                  <a:pt x="2295144" y="928116"/>
                </a:cubicBezTo>
                <a:close/>
                <a:moveTo>
                  <a:pt x="2075078" y="867766"/>
                </a:moveTo>
                <a:cubicBezTo>
                  <a:pt x="2071421" y="886054"/>
                  <a:pt x="2068169" y="909219"/>
                  <a:pt x="2065325" y="937260"/>
                </a:cubicBezTo>
                <a:cubicBezTo>
                  <a:pt x="2071421" y="934415"/>
                  <a:pt x="2076399" y="928319"/>
                  <a:pt x="2080260" y="918972"/>
                </a:cubicBezTo>
                <a:cubicBezTo>
                  <a:pt x="2084121" y="909625"/>
                  <a:pt x="2086051" y="900278"/>
                  <a:pt x="2086051" y="890931"/>
                </a:cubicBezTo>
                <a:cubicBezTo>
                  <a:pt x="2086051" y="877113"/>
                  <a:pt x="2082393" y="869391"/>
                  <a:pt x="2075078" y="867766"/>
                </a:cubicBezTo>
                <a:close/>
                <a:moveTo>
                  <a:pt x="1634947" y="859841"/>
                </a:moveTo>
                <a:cubicBezTo>
                  <a:pt x="1630477" y="863092"/>
                  <a:pt x="1626717" y="871728"/>
                  <a:pt x="1623669" y="885749"/>
                </a:cubicBezTo>
                <a:cubicBezTo>
                  <a:pt x="1620621" y="899770"/>
                  <a:pt x="1618386" y="908304"/>
                  <a:pt x="1616964" y="911352"/>
                </a:cubicBezTo>
                <a:cubicBezTo>
                  <a:pt x="1615542" y="914400"/>
                  <a:pt x="1614830" y="916635"/>
                  <a:pt x="1614830" y="918058"/>
                </a:cubicBezTo>
                <a:cubicBezTo>
                  <a:pt x="1614830" y="919480"/>
                  <a:pt x="1615237" y="920191"/>
                  <a:pt x="1616050" y="920191"/>
                </a:cubicBezTo>
                <a:cubicBezTo>
                  <a:pt x="1618894" y="920191"/>
                  <a:pt x="1622857" y="914299"/>
                  <a:pt x="1627937" y="902513"/>
                </a:cubicBezTo>
                <a:cubicBezTo>
                  <a:pt x="1633017" y="890727"/>
                  <a:pt x="1635557" y="879145"/>
                  <a:pt x="1635557" y="867766"/>
                </a:cubicBezTo>
                <a:cubicBezTo>
                  <a:pt x="1635557" y="864515"/>
                  <a:pt x="1635354" y="861873"/>
                  <a:pt x="1634947" y="859841"/>
                </a:cubicBezTo>
                <a:close/>
                <a:moveTo>
                  <a:pt x="2312213" y="858012"/>
                </a:moveTo>
                <a:cubicBezTo>
                  <a:pt x="2324811" y="858012"/>
                  <a:pt x="2338324" y="864718"/>
                  <a:pt x="2352751" y="878129"/>
                </a:cubicBezTo>
                <a:cubicBezTo>
                  <a:pt x="2367178" y="891540"/>
                  <a:pt x="2374392" y="903732"/>
                  <a:pt x="2374392" y="914705"/>
                </a:cubicBezTo>
                <a:cubicBezTo>
                  <a:pt x="2374392" y="921207"/>
                  <a:pt x="2371242" y="926999"/>
                  <a:pt x="2364943" y="932079"/>
                </a:cubicBezTo>
                <a:cubicBezTo>
                  <a:pt x="2358644" y="937159"/>
                  <a:pt x="2352446" y="944372"/>
                  <a:pt x="2346350" y="953719"/>
                </a:cubicBezTo>
                <a:cubicBezTo>
                  <a:pt x="2340254" y="963067"/>
                  <a:pt x="2337206" y="969975"/>
                  <a:pt x="2337206" y="974446"/>
                </a:cubicBezTo>
                <a:cubicBezTo>
                  <a:pt x="2350617" y="988670"/>
                  <a:pt x="2357323" y="998830"/>
                  <a:pt x="2357323" y="1004926"/>
                </a:cubicBezTo>
                <a:cubicBezTo>
                  <a:pt x="2357323" y="1008177"/>
                  <a:pt x="2355799" y="1010412"/>
                  <a:pt x="2352751" y="1011631"/>
                </a:cubicBezTo>
                <a:cubicBezTo>
                  <a:pt x="2349703" y="1012851"/>
                  <a:pt x="2345537" y="1013460"/>
                  <a:pt x="2340254" y="1013460"/>
                </a:cubicBezTo>
                <a:lnTo>
                  <a:pt x="2325624" y="1013460"/>
                </a:lnTo>
                <a:cubicBezTo>
                  <a:pt x="2311400" y="1013460"/>
                  <a:pt x="2296160" y="1015187"/>
                  <a:pt x="2279904" y="1018642"/>
                </a:cubicBezTo>
                <a:cubicBezTo>
                  <a:pt x="2263648" y="1022096"/>
                  <a:pt x="2251862" y="1026363"/>
                  <a:pt x="2244547" y="1031443"/>
                </a:cubicBezTo>
                <a:cubicBezTo>
                  <a:pt x="2237232" y="1036523"/>
                  <a:pt x="2229713" y="1039063"/>
                  <a:pt x="2221992" y="1039063"/>
                </a:cubicBezTo>
                <a:cubicBezTo>
                  <a:pt x="2214270" y="1039063"/>
                  <a:pt x="2207158" y="1038454"/>
                  <a:pt x="2200656" y="1037235"/>
                </a:cubicBezTo>
                <a:cubicBezTo>
                  <a:pt x="2195373" y="1066495"/>
                  <a:pt x="2190089" y="1091083"/>
                  <a:pt x="2184806" y="1110996"/>
                </a:cubicBezTo>
                <a:cubicBezTo>
                  <a:pt x="2179523" y="1130910"/>
                  <a:pt x="2173122" y="1148690"/>
                  <a:pt x="2165604" y="1164336"/>
                </a:cubicBezTo>
                <a:cubicBezTo>
                  <a:pt x="2158085" y="1179983"/>
                  <a:pt x="2149043" y="1194308"/>
                  <a:pt x="2138477" y="1207313"/>
                </a:cubicBezTo>
                <a:cubicBezTo>
                  <a:pt x="2127910" y="1220318"/>
                  <a:pt x="2116023" y="1232103"/>
                  <a:pt x="2102815" y="1242670"/>
                </a:cubicBezTo>
                <a:cubicBezTo>
                  <a:pt x="2089607" y="1253236"/>
                  <a:pt x="2081581" y="1259027"/>
                  <a:pt x="2078736" y="1260043"/>
                </a:cubicBezTo>
                <a:cubicBezTo>
                  <a:pt x="2075891" y="1261059"/>
                  <a:pt x="2070608" y="1261567"/>
                  <a:pt x="2062886" y="1261567"/>
                </a:cubicBezTo>
                <a:cubicBezTo>
                  <a:pt x="2055164" y="1261567"/>
                  <a:pt x="2051304" y="1260653"/>
                  <a:pt x="2051304" y="1258824"/>
                </a:cubicBezTo>
                <a:cubicBezTo>
                  <a:pt x="2051304" y="1256995"/>
                  <a:pt x="2054555" y="1253643"/>
                  <a:pt x="2061057" y="1248766"/>
                </a:cubicBezTo>
                <a:cubicBezTo>
                  <a:pt x="2085441" y="1230884"/>
                  <a:pt x="2108200" y="1195019"/>
                  <a:pt x="2129333" y="1141171"/>
                </a:cubicBezTo>
                <a:cubicBezTo>
                  <a:pt x="2150465" y="1087323"/>
                  <a:pt x="2164893" y="1016711"/>
                  <a:pt x="2172614" y="929335"/>
                </a:cubicBezTo>
                <a:cubicBezTo>
                  <a:pt x="2166112" y="920801"/>
                  <a:pt x="2160016" y="914908"/>
                  <a:pt x="2154326" y="911657"/>
                </a:cubicBezTo>
                <a:cubicBezTo>
                  <a:pt x="2148637" y="908406"/>
                  <a:pt x="2145792" y="905459"/>
                  <a:pt x="2145792" y="902818"/>
                </a:cubicBezTo>
                <a:cubicBezTo>
                  <a:pt x="2145792" y="900176"/>
                  <a:pt x="2148637" y="898652"/>
                  <a:pt x="2154326" y="898246"/>
                </a:cubicBezTo>
                <a:cubicBezTo>
                  <a:pt x="2166925" y="897433"/>
                  <a:pt x="2174443" y="896112"/>
                  <a:pt x="2176881" y="894283"/>
                </a:cubicBezTo>
                <a:cubicBezTo>
                  <a:pt x="2179320" y="892455"/>
                  <a:pt x="2182063" y="891540"/>
                  <a:pt x="2185111" y="891540"/>
                </a:cubicBezTo>
                <a:cubicBezTo>
                  <a:pt x="2188159" y="891540"/>
                  <a:pt x="2195576" y="894791"/>
                  <a:pt x="2207361" y="901294"/>
                </a:cubicBezTo>
                <a:cubicBezTo>
                  <a:pt x="2230526" y="889508"/>
                  <a:pt x="2251354" y="880466"/>
                  <a:pt x="2269845" y="874167"/>
                </a:cubicBezTo>
                <a:cubicBezTo>
                  <a:pt x="2288337" y="867867"/>
                  <a:pt x="2299005" y="863600"/>
                  <a:pt x="2301849" y="861365"/>
                </a:cubicBezTo>
                <a:cubicBezTo>
                  <a:pt x="2304694" y="859130"/>
                  <a:pt x="2308148" y="858012"/>
                  <a:pt x="2312213" y="858012"/>
                </a:cubicBezTo>
                <a:close/>
                <a:moveTo>
                  <a:pt x="3329025" y="794614"/>
                </a:moveTo>
                <a:cubicBezTo>
                  <a:pt x="3344875" y="794614"/>
                  <a:pt x="3358489" y="802539"/>
                  <a:pt x="3369869" y="818388"/>
                </a:cubicBezTo>
                <a:lnTo>
                  <a:pt x="3288182" y="939089"/>
                </a:lnTo>
                <a:cubicBezTo>
                  <a:pt x="3261766" y="978103"/>
                  <a:pt x="3239414" y="1012647"/>
                  <a:pt x="3221126" y="1042721"/>
                </a:cubicBezTo>
                <a:cubicBezTo>
                  <a:pt x="3224784" y="1043127"/>
                  <a:pt x="3226613" y="1044956"/>
                  <a:pt x="3226613" y="1048207"/>
                </a:cubicBezTo>
                <a:cubicBezTo>
                  <a:pt x="3226613" y="1051459"/>
                  <a:pt x="3224174" y="1055929"/>
                  <a:pt x="3219297" y="1061619"/>
                </a:cubicBezTo>
                <a:cubicBezTo>
                  <a:pt x="3214421" y="1067308"/>
                  <a:pt x="3209950" y="1070153"/>
                  <a:pt x="3205886" y="1070153"/>
                </a:cubicBezTo>
                <a:cubicBezTo>
                  <a:pt x="3201822" y="1070153"/>
                  <a:pt x="3196539" y="1066292"/>
                  <a:pt x="3190037" y="1058571"/>
                </a:cubicBezTo>
                <a:cubicBezTo>
                  <a:pt x="3183534" y="1050849"/>
                  <a:pt x="3180283" y="1043940"/>
                  <a:pt x="3180283" y="1037844"/>
                </a:cubicBezTo>
                <a:cubicBezTo>
                  <a:pt x="3180283" y="1028091"/>
                  <a:pt x="3226003" y="947623"/>
                  <a:pt x="3317443" y="796443"/>
                </a:cubicBezTo>
                <a:cubicBezTo>
                  <a:pt x="3321100" y="795223"/>
                  <a:pt x="3324962" y="794614"/>
                  <a:pt x="3329025" y="794614"/>
                </a:cubicBezTo>
                <a:close/>
                <a:moveTo>
                  <a:pt x="2885237" y="790347"/>
                </a:moveTo>
                <a:cubicBezTo>
                  <a:pt x="2916530" y="790347"/>
                  <a:pt x="2939491" y="794512"/>
                  <a:pt x="2954121" y="802843"/>
                </a:cubicBezTo>
                <a:cubicBezTo>
                  <a:pt x="2968752" y="811175"/>
                  <a:pt x="2976067" y="820623"/>
                  <a:pt x="2976067" y="831190"/>
                </a:cubicBezTo>
                <a:cubicBezTo>
                  <a:pt x="2976067" y="838505"/>
                  <a:pt x="2971698" y="842366"/>
                  <a:pt x="2962961" y="842772"/>
                </a:cubicBezTo>
                <a:cubicBezTo>
                  <a:pt x="2954223" y="843179"/>
                  <a:pt x="2945181" y="845211"/>
                  <a:pt x="2935833" y="848868"/>
                </a:cubicBezTo>
                <a:cubicBezTo>
                  <a:pt x="2926486" y="852526"/>
                  <a:pt x="2902102" y="863499"/>
                  <a:pt x="2862681" y="881787"/>
                </a:cubicBezTo>
                <a:cubicBezTo>
                  <a:pt x="2861056" y="882599"/>
                  <a:pt x="2859430" y="883006"/>
                  <a:pt x="2857805" y="883006"/>
                </a:cubicBezTo>
                <a:cubicBezTo>
                  <a:pt x="2856179" y="883006"/>
                  <a:pt x="2855366" y="881380"/>
                  <a:pt x="2855366" y="878129"/>
                </a:cubicBezTo>
                <a:cubicBezTo>
                  <a:pt x="2855366" y="874878"/>
                  <a:pt x="2858313" y="869899"/>
                  <a:pt x="2864205" y="863194"/>
                </a:cubicBezTo>
                <a:cubicBezTo>
                  <a:pt x="2870098" y="856488"/>
                  <a:pt x="2875889" y="851103"/>
                  <a:pt x="2881579" y="847039"/>
                </a:cubicBezTo>
                <a:cubicBezTo>
                  <a:pt x="2887269" y="842975"/>
                  <a:pt x="2890113" y="838708"/>
                  <a:pt x="2890113" y="834238"/>
                </a:cubicBezTo>
                <a:cubicBezTo>
                  <a:pt x="2890113" y="829767"/>
                  <a:pt x="2885745" y="825399"/>
                  <a:pt x="2877007" y="821131"/>
                </a:cubicBezTo>
                <a:cubicBezTo>
                  <a:pt x="2868269" y="816864"/>
                  <a:pt x="2861157" y="812597"/>
                  <a:pt x="2855671" y="808330"/>
                </a:cubicBezTo>
                <a:cubicBezTo>
                  <a:pt x="2850185" y="804063"/>
                  <a:pt x="2847441" y="801116"/>
                  <a:pt x="2847441" y="799491"/>
                </a:cubicBezTo>
                <a:cubicBezTo>
                  <a:pt x="2847441" y="796239"/>
                  <a:pt x="2849880" y="793903"/>
                  <a:pt x="2854757" y="792480"/>
                </a:cubicBezTo>
                <a:cubicBezTo>
                  <a:pt x="2859633" y="791058"/>
                  <a:pt x="2869793" y="790347"/>
                  <a:pt x="2885237" y="790347"/>
                </a:cubicBezTo>
                <a:close/>
                <a:moveTo>
                  <a:pt x="2046427" y="780593"/>
                </a:moveTo>
                <a:cubicBezTo>
                  <a:pt x="2068373" y="780593"/>
                  <a:pt x="2079345" y="795630"/>
                  <a:pt x="2079345" y="825703"/>
                </a:cubicBezTo>
                <a:cubicBezTo>
                  <a:pt x="2079345" y="834238"/>
                  <a:pt x="2078533" y="843991"/>
                  <a:pt x="2076907" y="854964"/>
                </a:cubicBezTo>
                <a:cubicBezTo>
                  <a:pt x="2095601" y="854151"/>
                  <a:pt x="2110333" y="858012"/>
                  <a:pt x="2121103" y="866547"/>
                </a:cubicBezTo>
                <a:cubicBezTo>
                  <a:pt x="2131873" y="875081"/>
                  <a:pt x="2137257" y="885241"/>
                  <a:pt x="2137257" y="897027"/>
                </a:cubicBezTo>
                <a:cubicBezTo>
                  <a:pt x="2137257" y="903935"/>
                  <a:pt x="2135530" y="908101"/>
                  <a:pt x="2132076" y="909523"/>
                </a:cubicBezTo>
                <a:cubicBezTo>
                  <a:pt x="2128621" y="910946"/>
                  <a:pt x="2125065" y="914197"/>
                  <a:pt x="2121408" y="919277"/>
                </a:cubicBezTo>
                <a:cubicBezTo>
                  <a:pt x="2117750" y="924357"/>
                  <a:pt x="2110232" y="936244"/>
                  <a:pt x="2098853" y="954939"/>
                </a:cubicBezTo>
                <a:cubicBezTo>
                  <a:pt x="2089912" y="969163"/>
                  <a:pt x="2080768" y="976275"/>
                  <a:pt x="2071421" y="976275"/>
                </a:cubicBezTo>
                <a:cubicBezTo>
                  <a:pt x="2068982" y="976275"/>
                  <a:pt x="2065528" y="975868"/>
                  <a:pt x="2061057" y="975055"/>
                </a:cubicBezTo>
                <a:cubicBezTo>
                  <a:pt x="2060651" y="994563"/>
                  <a:pt x="2058213" y="1020369"/>
                  <a:pt x="2053742" y="1052475"/>
                </a:cubicBezTo>
                <a:cubicBezTo>
                  <a:pt x="2063496" y="1050443"/>
                  <a:pt x="2071827" y="1049427"/>
                  <a:pt x="2078736" y="1049427"/>
                </a:cubicBezTo>
                <a:cubicBezTo>
                  <a:pt x="2085644" y="1049427"/>
                  <a:pt x="2091537" y="1051459"/>
                  <a:pt x="2096414" y="1055523"/>
                </a:cubicBezTo>
                <a:cubicBezTo>
                  <a:pt x="2099665" y="1044143"/>
                  <a:pt x="2102409" y="1038454"/>
                  <a:pt x="2104644" y="1038454"/>
                </a:cubicBezTo>
                <a:cubicBezTo>
                  <a:pt x="2106879" y="1038454"/>
                  <a:pt x="2108606" y="1046175"/>
                  <a:pt x="2109825" y="1061619"/>
                </a:cubicBezTo>
                <a:cubicBezTo>
                  <a:pt x="2127301" y="1073404"/>
                  <a:pt x="2136038" y="1084174"/>
                  <a:pt x="2136038" y="1093927"/>
                </a:cubicBezTo>
                <a:cubicBezTo>
                  <a:pt x="2136038" y="1098398"/>
                  <a:pt x="2134108" y="1101954"/>
                  <a:pt x="2130247" y="1104595"/>
                </a:cubicBezTo>
                <a:cubicBezTo>
                  <a:pt x="2126386" y="1107237"/>
                  <a:pt x="2121408" y="1108558"/>
                  <a:pt x="2115312" y="1108558"/>
                </a:cubicBezTo>
                <a:cubicBezTo>
                  <a:pt x="2109216" y="1108558"/>
                  <a:pt x="2101901" y="1105916"/>
                  <a:pt x="2093366" y="1100633"/>
                </a:cubicBezTo>
                <a:cubicBezTo>
                  <a:pt x="2084832" y="1095350"/>
                  <a:pt x="2077923" y="1088238"/>
                  <a:pt x="2072640" y="1079297"/>
                </a:cubicBezTo>
                <a:cubicBezTo>
                  <a:pt x="2067356" y="1070356"/>
                  <a:pt x="2060651" y="1063854"/>
                  <a:pt x="2052523" y="1059790"/>
                </a:cubicBezTo>
                <a:cubicBezTo>
                  <a:pt x="2048459" y="1100023"/>
                  <a:pt x="2042160" y="1124306"/>
                  <a:pt x="2033625" y="1132637"/>
                </a:cubicBezTo>
                <a:cubicBezTo>
                  <a:pt x="2025091" y="1140968"/>
                  <a:pt x="2011172" y="1152855"/>
                  <a:pt x="1991868" y="1168299"/>
                </a:cubicBezTo>
                <a:cubicBezTo>
                  <a:pt x="1972564" y="1183742"/>
                  <a:pt x="1959457" y="1191463"/>
                  <a:pt x="1952549" y="1191463"/>
                </a:cubicBezTo>
                <a:cubicBezTo>
                  <a:pt x="1945640" y="1191463"/>
                  <a:pt x="1938731" y="1187603"/>
                  <a:pt x="1931822" y="1179881"/>
                </a:cubicBezTo>
                <a:cubicBezTo>
                  <a:pt x="1924913" y="1172159"/>
                  <a:pt x="1921459" y="1167181"/>
                  <a:pt x="1921459" y="1164946"/>
                </a:cubicBezTo>
                <a:cubicBezTo>
                  <a:pt x="1921459" y="1162711"/>
                  <a:pt x="1922373" y="1161593"/>
                  <a:pt x="1924202" y="1161593"/>
                </a:cubicBezTo>
                <a:cubicBezTo>
                  <a:pt x="1926031" y="1161593"/>
                  <a:pt x="1928063" y="1161898"/>
                  <a:pt x="1930298" y="1162507"/>
                </a:cubicBezTo>
                <a:cubicBezTo>
                  <a:pt x="1932534" y="1163117"/>
                  <a:pt x="1934667" y="1163422"/>
                  <a:pt x="1936699" y="1163422"/>
                </a:cubicBezTo>
                <a:cubicBezTo>
                  <a:pt x="1952955" y="1163422"/>
                  <a:pt x="1970634" y="1146150"/>
                  <a:pt x="1989734" y="1111606"/>
                </a:cubicBezTo>
                <a:cubicBezTo>
                  <a:pt x="2008835" y="1077062"/>
                  <a:pt x="2020417" y="1028903"/>
                  <a:pt x="2024481" y="967131"/>
                </a:cubicBezTo>
                <a:cubicBezTo>
                  <a:pt x="2010664" y="1013054"/>
                  <a:pt x="1998065" y="1036015"/>
                  <a:pt x="1986686" y="1036015"/>
                </a:cubicBezTo>
                <a:cubicBezTo>
                  <a:pt x="1979371" y="1036015"/>
                  <a:pt x="1971446" y="1028497"/>
                  <a:pt x="1962912" y="1013460"/>
                </a:cubicBezTo>
                <a:cubicBezTo>
                  <a:pt x="1954377" y="998423"/>
                  <a:pt x="1950110" y="986638"/>
                  <a:pt x="1950110" y="978103"/>
                </a:cubicBezTo>
                <a:cubicBezTo>
                  <a:pt x="1950110" y="975665"/>
                  <a:pt x="1950618" y="973633"/>
                  <a:pt x="1951634" y="972007"/>
                </a:cubicBezTo>
                <a:cubicBezTo>
                  <a:pt x="1952650" y="970382"/>
                  <a:pt x="1953158" y="967740"/>
                  <a:pt x="1953158" y="964083"/>
                </a:cubicBezTo>
                <a:cubicBezTo>
                  <a:pt x="1953158" y="955955"/>
                  <a:pt x="1951837" y="950367"/>
                  <a:pt x="1949196" y="947319"/>
                </a:cubicBezTo>
                <a:cubicBezTo>
                  <a:pt x="1946554" y="944271"/>
                  <a:pt x="1945233" y="941324"/>
                  <a:pt x="1945233" y="938479"/>
                </a:cubicBezTo>
                <a:cubicBezTo>
                  <a:pt x="1945233" y="934009"/>
                  <a:pt x="1947469" y="931774"/>
                  <a:pt x="1951939" y="931774"/>
                </a:cubicBezTo>
                <a:cubicBezTo>
                  <a:pt x="1956409" y="931774"/>
                  <a:pt x="1960169" y="932891"/>
                  <a:pt x="1963217" y="935127"/>
                </a:cubicBezTo>
                <a:cubicBezTo>
                  <a:pt x="1966265" y="937362"/>
                  <a:pt x="1971446" y="942340"/>
                  <a:pt x="1978761" y="950062"/>
                </a:cubicBezTo>
                <a:cubicBezTo>
                  <a:pt x="1981606" y="953313"/>
                  <a:pt x="1984756" y="954939"/>
                  <a:pt x="1988210" y="954939"/>
                </a:cubicBezTo>
                <a:cubicBezTo>
                  <a:pt x="1991665" y="954939"/>
                  <a:pt x="1996745" y="951383"/>
                  <a:pt x="2003450" y="944271"/>
                </a:cubicBezTo>
                <a:cubicBezTo>
                  <a:pt x="2010156" y="937159"/>
                  <a:pt x="2018995" y="926694"/>
                  <a:pt x="2029968" y="912876"/>
                </a:cubicBezTo>
                <a:cubicBezTo>
                  <a:pt x="2034032" y="881583"/>
                  <a:pt x="2036064" y="858317"/>
                  <a:pt x="2036064" y="843077"/>
                </a:cubicBezTo>
                <a:cubicBezTo>
                  <a:pt x="2036064" y="827837"/>
                  <a:pt x="2035454" y="819303"/>
                  <a:pt x="2034235" y="817474"/>
                </a:cubicBezTo>
                <a:cubicBezTo>
                  <a:pt x="2033016" y="815645"/>
                  <a:pt x="2031390" y="814731"/>
                  <a:pt x="2029358" y="814731"/>
                </a:cubicBezTo>
                <a:cubicBezTo>
                  <a:pt x="2027326" y="814731"/>
                  <a:pt x="2025193" y="816356"/>
                  <a:pt x="2022957" y="819607"/>
                </a:cubicBezTo>
                <a:cubicBezTo>
                  <a:pt x="2020722" y="822859"/>
                  <a:pt x="2019198" y="827431"/>
                  <a:pt x="2018385" y="833323"/>
                </a:cubicBezTo>
                <a:cubicBezTo>
                  <a:pt x="2017573" y="839216"/>
                  <a:pt x="2015947" y="842163"/>
                  <a:pt x="2013509" y="842163"/>
                </a:cubicBezTo>
                <a:cubicBezTo>
                  <a:pt x="2010664" y="842163"/>
                  <a:pt x="2009241" y="835965"/>
                  <a:pt x="2009241" y="823570"/>
                </a:cubicBezTo>
                <a:cubicBezTo>
                  <a:pt x="2009241" y="811175"/>
                  <a:pt x="2012594" y="800913"/>
                  <a:pt x="2019300" y="792785"/>
                </a:cubicBezTo>
                <a:cubicBezTo>
                  <a:pt x="2026005" y="784657"/>
                  <a:pt x="2035048" y="780593"/>
                  <a:pt x="2046427" y="780593"/>
                </a:cubicBezTo>
                <a:close/>
                <a:moveTo>
                  <a:pt x="2263445" y="776935"/>
                </a:moveTo>
                <a:cubicBezTo>
                  <a:pt x="2285390" y="776935"/>
                  <a:pt x="2302357" y="781101"/>
                  <a:pt x="2314346" y="789432"/>
                </a:cubicBezTo>
                <a:cubicBezTo>
                  <a:pt x="2326335" y="797763"/>
                  <a:pt x="2332329" y="805383"/>
                  <a:pt x="2332329" y="812292"/>
                </a:cubicBezTo>
                <a:cubicBezTo>
                  <a:pt x="2332329" y="816356"/>
                  <a:pt x="2329993" y="820725"/>
                  <a:pt x="2325319" y="825399"/>
                </a:cubicBezTo>
                <a:cubicBezTo>
                  <a:pt x="2320645" y="830072"/>
                  <a:pt x="2314753" y="832917"/>
                  <a:pt x="2307641" y="833933"/>
                </a:cubicBezTo>
                <a:cubicBezTo>
                  <a:pt x="2300529" y="834949"/>
                  <a:pt x="2284984" y="841756"/>
                  <a:pt x="2261006" y="854355"/>
                </a:cubicBezTo>
                <a:cubicBezTo>
                  <a:pt x="2250846" y="859638"/>
                  <a:pt x="2243023" y="862279"/>
                  <a:pt x="2237537" y="862279"/>
                </a:cubicBezTo>
                <a:cubicBezTo>
                  <a:pt x="2232050" y="862279"/>
                  <a:pt x="2228901" y="859028"/>
                  <a:pt x="2228088" y="852526"/>
                </a:cubicBezTo>
                <a:cubicBezTo>
                  <a:pt x="2218741" y="853339"/>
                  <a:pt x="2214067" y="852627"/>
                  <a:pt x="2214067" y="850392"/>
                </a:cubicBezTo>
                <a:cubicBezTo>
                  <a:pt x="2214067" y="848157"/>
                  <a:pt x="2218944" y="843991"/>
                  <a:pt x="2228697" y="837895"/>
                </a:cubicBezTo>
                <a:cubicBezTo>
                  <a:pt x="2219350" y="822046"/>
                  <a:pt x="2211629" y="809955"/>
                  <a:pt x="2205533" y="801624"/>
                </a:cubicBezTo>
                <a:cubicBezTo>
                  <a:pt x="2199437" y="793293"/>
                  <a:pt x="2196389" y="788416"/>
                  <a:pt x="2196389" y="786994"/>
                </a:cubicBezTo>
                <a:cubicBezTo>
                  <a:pt x="2196389" y="785571"/>
                  <a:pt x="2197303" y="784555"/>
                  <a:pt x="2199132" y="783946"/>
                </a:cubicBezTo>
                <a:cubicBezTo>
                  <a:pt x="2200961" y="783336"/>
                  <a:pt x="2209800" y="782015"/>
                  <a:pt x="2225649" y="779983"/>
                </a:cubicBezTo>
                <a:cubicBezTo>
                  <a:pt x="2241499" y="777951"/>
                  <a:pt x="2254097" y="776935"/>
                  <a:pt x="2263445" y="776935"/>
                </a:cubicBezTo>
                <a:close/>
                <a:moveTo>
                  <a:pt x="2750515" y="767182"/>
                </a:moveTo>
                <a:cubicBezTo>
                  <a:pt x="2754579" y="767182"/>
                  <a:pt x="2762199" y="771652"/>
                  <a:pt x="2773375" y="780593"/>
                </a:cubicBezTo>
                <a:cubicBezTo>
                  <a:pt x="2784551" y="789534"/>
                  <a:pt x="2791764" y="796036"/>
                  <a:pt x="2795016" y="800100"/>
                </a:cubicBezTo>
                <a:cubicBezTo>
                  <a:pt x="2798267" y="804164"/>
                  <a:pt x="2799892" y="809854"/>
                  <a:pt x="2799892" y="817169"/>
                </a:cubicBezTo>
                <a:cubicBezTo>
                  <a:pt x="2799892" y="824484"/>
                  <a:pt x="2797861" y="836676"/>
                  <a:pt x="2793797" y="853745"/>
                </a:cubicBezTo>
                <a:cubicBezTo>
                  <a:pt x="2803144" y="853745"/>
                  <a:pt x="2811272" y="856590"/>
                  <a:pt x="2818181" y="862279"/>
                </a:cubicBezTo>
                <a:cubicBezTo>
                  <a:pt x="2825089" y="867969"/>
                  <a:pt x="2828544" y="873252"/>
                  <a:pt x="2828544" y="878129"/>
                </a:cubicBezTo>
                <a:cubicBezTo>
                  <a:pt x="2828544" y="883006"/>
                  <a:pt x="2827731" y="886460"/>
                  <a:pt x="2826105" y="888492"/>
                </a:cubicBezTo>
                <a:cubicBezTo>
                  <a:pt x="2824480" y="890524"/>
                  <a:pt x="2817672" y="895909"/>
                  <a:pt x="2805684" y="904647"/>
                </a:cubicBezTo>
                <a:cubicBezTo>
                  <a:pt x="2793695" y="913384"/>
                  <a:pt x="2784246" y="920801"/>
                  <a:pt x="2777337" y="926897"/>
                </a:cubicBezTo>
                <a:cubicBezTo>
                  <a:pt x="2773273" y="943966"/>
                  <a:pt x="2769616" y="963879"/>
                  <a:pt x="2766365" y="986638"/>
                </a:cubicBezTo>
                <a:cubicBezTo>
                  <a:pt x="2796032" y="966318"/>
                  <a:pt x="2810256" y="952500"/>
                  <a:pt x="2809037" y="945185"/>
                </a:cubicBezTo>
                <a:cubicBezTo>
                  <a:pt x="2807817" y="940715"/>
                  <a:pt x="2807208" y="937159"/>
                  <a:pt x="2807208" y="934517"/>
                </a:cubicBezTo>
                <a:cubicBezTo>
                  <a:pt x="2807208" y="931875"/>
                  <a:pt x="2808021" y="930555"/>
                  <a:pt x="2809646" y="930555"/>
                </a:cubicBezTo>
                <a:cubicBezTo>
                  <a:pt x="2811272" y="930555"/>
                  <a:pt x="2812897" y="930859"/>
                  <a:pt x="2814523" y="931469"/>
                </a:cubicBezTo>
                <a:cubicBezTo>
                  <a:pt x="2816148" y="932079"/>
                  <a:pt x="2817571" y="932383"/>
                  <a:pt x="2818790" y="932383"/>
                </a:cubicBezTo>
                <a:cubicBezTo>
                  <a:pt x="2828544" y="932383"/>
                  <a:pt x="2861259" y="915518"/>
                  <a:pt x="2916936" y="881787"/>
                </a:cubicBezTo>
                <a:cubicBezTo>
                  <a:pt x="2920187" y="879755"/>
                  <a:pt x="2923438" y="878739"/>
                  <a:pt x="2926689" y="878739"/>
                </a:cubicBezTo>
                <a:cubicBezTo>
                  <a:pt x="2935224" y="878739"/>
                  <a:pt x="2945587" y="882193"/>
                  <a:pt x="2957779" y="889102"/>
                </a:cubicBezTo>
                <a:cubicBezTo>
                  <a:pt x="2969971" y="896011"/>
                  <a:pt x="2976067" y="903732"/>
                  <a:pt x="2976067" y="912267"/>
                </a:cubicBezTo>
                <a:cubicBezTo>
                  <a:pt x="2976067" y="914705"/>
                  <a:pt x="2975457" y="916534"/>
                  <a:pt x="2974238" y="917753"/>
                </a:cubicBezTo>
                <a:cubicBezTo>
                  <a:pt x="2957982" y="934009"/>
                  <a:pt x="2943758" y="949655"/>
                  <a:pt x="2931566" y="964692"/>
                </a:cubicBezTo>
                <a:cubicBezTo>
                  <a:pt x="2919374" y="979729"/>
                  <a:pt x="2913278" y="988670"/>
                  <a:pt x="2913278" y="991515"/>
                </a:cubicBezTo>
                <a:cubicBezTo>
                  <a:pt x="2913278" y="994359"/>
                  <a:pt x="2915920" y="995375"/>
                  <a:pt x="2921203" y="994563"/>
                </a:cubicBezTo>
                <a:cubicBezTo>
                  <a:pt x="2923641" y="990092"/>
                  <a:pt x="2926994" y="987857"/>
                  <a:pt x="2931261" y="987857"/>
                </a:cubicBezTo>
                <a:cubicBezTo>
                  <a:pt x="2935529" y="987857"/>
                  <a:pt x="2943657" y="993039"/>
                  <a:pt x="2955645" y="1003402"/>
                </a:cubicBezTo>
                <a:cubicBezTo>
                  <a:pt x="2967634" y="1013765"/>
                  <a:pt x="2973629" y="1021080"/>
                  <a:pt x="2973629" y="1025347"/>
                </a:cubicBezTo>
                <a:cubicBezTo>
                  <a:pt x="2973629" y="1029615"/>
                  <a:pt x="2969260" y="1041197"/>
                  <a:pt x="2960522" y="1060095"/>
                </a:cubicBezTo>
                <a:cubicBezTo>
                  <a:pt x="2951785" y="1078992"/>
                  <a:pt x="2942336" y="1093724"/>
                  <a:pt x="2932176" y="1104291"/>
                </a:cubicBezTo>
                <a:cubicBezTo>
                  <a:pt x="2942742" y="1103071"/>
                  <a:pt x="2952699" y="1102462"/>
                  <a:pt x="2962046" y="1102462"/>
                </a:cubicBezTo>
                <a:cubicBezTo>
                  <a:pt x="2987649" y="1102462"/>
                  <a:pt x="3006953" y="1106627"/>
                  <a:pt x="3019958" y="1114959"/>
                </a:cubicBezTo>
                <a:cubicBezTo>
                  <a:pt x="3032963" y="1123290"/>
                  <a:pt x="3039465" y="1132332"/>
                  <a:pt x="3039465" y="1142086"/>
                </a:cubicBezTo>
                <a:cubicBezTo>
                  <a:pt x="3039465" y="1146150"/>
                  <a:pt x="3038043" y="1149604"/>
                  <a:pt x="3035198" y="1152449"/>
                </a:cubicBezTo>
                <a:cubicBezTo>
                  <a:pt x="3032354" y="1155294"/>
                  <a:pt x="3028492" y="1156716"/>
                  <a:pt x="3023616" y="1156716"/>
                </a:cubicBezTo>
                <a:cubicBezTo>
                  <a:pt x="3004108" y="1156716"/>
                  <a:pt x="2988056" y="1154887"/>
                  <a:pt x="2975457" y="1151230"/>
                </a:cubicBezTo>
                <a:cubicBezTo>
                  <a:pt x="2962859" y="1147572"/>
                  <a:pt x="2952292" y="1145743"/>
                  <a:pt x="2943758" y="1145743"/>
                </a:cubicBezTo>
                <a:cubicBezTo>
                  <a:pt x="2915716" y="1145743"/>
                  <a:pt x="2883205" y="1156919"/>
                  <a:pt x="2846222" y="1179271"/>
                </a:cubicBezTo>
                <a:cubicBezTo>
                  <a:pt x="2840126" y="1182929"/>
                  <a:pt x="2834030" y="1184758"/>
                  <a:pt x="2827934" y="1184758"/>
                </a:cubicBezTo>
                <a:cubicBezTo>
                  <a:pt x="2816148" y="1184758"/>
                  <a:pt x="2805582" y="1179271"/>
                  <a:pt x="2796235" y="1168299"/>
                </a:cubicBezTo>
                <a:cubicBezTo>
                  <a:pt x="2786888" y="1157326"/>
                  <a:pt x="2782214" y="1148791"/>
                  <a:pt x="2782214" y="1142695"/>
                </a:cubicBezTo>
                <a:cubicBezTo>
                  <a:pt x="2782214" y="1136599"/>
                  <a:pt x="2785465" y="1134161"/>
                  <a:pt x="2791968" y="1135380"/>
                </a:cubicBezTo>
                <a:cubicBezTo>
                  <a:pt x="2794000" y="1135787"/>
                  <a:pt x="2796438" y="1135990"/>
                  <a:pt x="2799283" y="1135990"/>
                </a:cubicBezTo>
                <a:cubicBezTo>
                  <a:pt x="2807817" y="1135990"/>
                  <a:pt x="2818994" y="1133653"/>
                  <a:pt x="2832811" y="1128979"/>
                </a:cubicBezTo>
                <a:cubicBezTo>
                  <a:pt x="2846629" y="1124306"/>
                  <a:pt x="2856992" y="1120140"/>
                  <a:pt x="2863900" y="1116483"/>
                </a:cubicBezTo>
                <a:cubicBezTo>
                  <a:pt x="2870810" y="1112825"/>
                  <a:pt x="2878632" y="1105510"/>
                  <a:pt x="2887370" y="1094537"/>
                </a:cubicBezTo>
                <a:cubicBezTo>
                  <a:pt x="2896108" y="1083564"/>
                  <a:pt x="2903524" y="1072287"/>
                  <a:pt x="2909621" y="1060704"/>
                </a:cubicBezTo>
                <a:cubicBezTo>
                  <a:pt x="2915716" y="1049122"/>
                  <a:pt x="2918765" y="1040079"/>
                  <a:pt x="2918765" y="1033577"/>
                </a:cubicBezTo>
                <a:cubicBezTo>
                  <a:pt x="2918765" y="1030732"/>
                  <a:pt x="2917952" y="1029310"/>
                  <a:pt x="2916326" y="1029310"/>
                </a:cubicBezTo>
                <a:cubicBezTo>
                  <a:pt x="2914701" y="1029310"/>
                  <a:pt x="2911653" y="1032256"/>
                  <a:pt x="2907182" y="1038149"/>
                </a:cubicBezTo>
                <a:cubicBezTo>
                  <a:pt x="2902712" y="1044042"/>
                  <a:pt x="2893263" y="1054405"/>
                  <a:pt x="2878836" y="1069239"/>
                </a:cubicBezTo>
                <a:cubicBezTo>
                  <a:pt x="2864409" y="1084072"/>
                  <a:pt x="2855570" y="1092302"/>
                  <a:pt x="2852318" y="1093927"/>
                </a:cubicBezTo>
                <a:cubicBezTo>
                  <a:pt x="2849067" y="1095553"/>
                  <a:pt x="2846222" y="1096366"/>
                  <a:pt x="2843784" y="1096366"/>
                </a:cubicBezTo>
                <a:cubicBezTo>
                  <a:pt x="2836062" y="1096366"/>
                  <a:pt x="2830169" y="1089355"/>
                  <a:pt x="2826105" y="1075335"/>
                </a:cubicBezTo>
                <a:cubicBezTo>
                  <a:pt x="2822041" y="1061314"/>
                  <a:pt x="2820010" y="1048817"/>
                  <a:pt x="2820010" y="1037844"/>
                </a:cubicBezTo>
                <a:cubicBezTo>
                  <a:pt x="2820010" y="1031342"/>
                  <a:pt x="2821838" y="1027278"/>
                  <a:pt x="2825496" y="1025652"/>
                </a:cubicBezTo>
                <a:cubicBezTo>
                  <a:pt x="2834843" y="1021995"/>
                  <a:pt x="2841955" y="1014984"/>
                  <a:pt x="2846832" y="1004621"/>
                </a:cubicBezTo>
                <a:cubicBezTo>
                  <a:pt x="2851708" y="994258"/>
                  <a:pt x="2854147" y="987349"/>
                  <a:pt x="2854147" y="983895"/>
                </a:cubicBezTo>
                <a:cubicBezTo>
                  <a:pt x="2854147" y="980440"/>
                  <a:pt x="2851810" y="976986"/>
                  <a:pt x="2847137" y="973531"/>
                </a:cubicBezTo>
                <a:cubicBezTo>
                  <a:pt x="2842463" y="970077"/>
                  <a:pt x="2832608" y="964489"/>
                  <a:pt x="2817571" y="956767"/>
                </a:cubicBezTo>
                <a:cubicBezTo>
                  <a:pt x="2799283" y="994969"/>
                  <a:pt x="2786888" y="1019455"/>
                  <a:pt x="2780385" y="1030224"/>
                </a:cubicBezTo>
                <a:cubicBezTo>
                  <a:pt x="2773883" y="1040994"/>
                  <a:pt x="2766365" y="1050443"/>
                  <a:pt x="2757830" y="1058571"/>
                </a:cubicBezTo>
                <a:cubicBezTo>
                  <a:pt x="2757017" y="1065886"/>
                  <a:pt x="2756611" y="1078687"/>
                  <a:pt x="2756611" y="1096975"/>
                </a:cubicBezTo>
                <a:cubicBezTo>
                  <a:pt x="2756611" y="1115263"/>
                  <a:pt x="2758745" y="1136803"/>
                  <a:pt x="2763012" y="1161593"/>
                </a:cubicBezTo>
                <a:cubicBezTo>
                  <a:pt x="2767279" y="1186383"/>
                  <a:pt x="2769413" y="1206094"/>
                  <a:pt x="2769413" y="1220724"/>
                </a:cubicBezTo>
                <a:cubicBezTo>
                  <a:pt x="2769413" y="1235355"/>
                  <a:pt x="2765958" y="1242670"/>
                  <a:pt x="2759049" y="1242670"/>
                </a:cubicBezTo>
                <a:cubicBezTo>
                  <a:pt x="2754579" y="1242670"/>
                  <a:pt x="2749702" y="1238199"/>
                  <a:pt x="2744419" y="1229259"/>
                </a:cubicBezTo>
                <a:cubicBezTo>
                  <a:pt x="2713533" y="1176427"/>
                  <a:pt x="2691384" y="1145134"/>
                  <a:pt x="2677973" y="1135380"/>
                </a:cubicBezTo>
                <a:cubicBezTo>
                  <a:pt x="2670657" y="1136193"/>
                  <a:pt x="2663037" y="1133856"/>
                  <a:pt x="2655113" y="1128370"/>
                </a:cubicBezTo>
                <a:cubicBezTo>
                  <a:pt x="2647188" y="1122883"/>
                  <a:pt x="2643225" y="1116076"/>
                  <a:pt x="2643225" y="1107948"/>
                </a:cubicBezTo>
                <a:cubicBezTo>
                  <a:pt x="2643225" y="1099820"/>
                  <a:pt x="2645867" y="1093521"/>
                  <a:pt x="2651150" y="1089051"/>
                </a:cubicBezTo>
                <a:cubicBezTo>
                  <a:pt x="2676753" y="1067105"/>
                  <a:pt x="2703779" y="1042518"/>
                  <a:pt x="2732227" y="1015289"/>
                </a:cubicBezTo>
                <a:cubicBezTo>
                  <a:pt x="2733040" y="988467"/>
                  <a:pt x="2734056" y="969366"/>
                  <a:pt x="2735275" y="957987"/>
                </a:cubicBezTo>
                <a:cubicBezTo>
                  <a:pt x="2725928" y="966115"/>
                  <a:pt x="2716682" y="970179"/>
                  <a:pt x="2707538" y="970179"/>
                </a:cubicBezTo>
                <a:cubicBezTo>
                  <a:pt x="2698394" y="970179"/>
                  <a:pt x="2687523" y="969569"/>
                  <a:pt x="2674924" y="968350"/>
                </a:cubicBezTo>
                <a:cubicBezTo>
                  <a:pt x="2642413" y="1031342"/>
                  <a:pt x="2615387" y="1064870"/>
                  <a:pt x="2593848" y="1068934"/>
                </a:cubicBezTo>
                <a:cubicBezTo>
                  <a:pt x="2593441" y="1081126"/>
                  <a:pt x="2592730" y="1090473"/>
                  <a:pt x="2591714" y="1096975"/>
                </a:cubicBezTo>
                <a:cubicBezTo>
                  <a:pt x="2590698" y="1103478"/>
                  <a:pt x="2588260" y="1106729"/>
                  <a:pt x="2584399" y="1106729"/>
                </a:cubicBezTo>
                <a:cubicBezTo>
                  <a:pt x="2580538" y="1106729"/>
                  <a:pt x="2573832" y="1102563"/>
                  <a:pt x="2564282" y="1094232"/>
                </a:cubicBezTo>
                <a:cubicBezTo>
                  <a:pt x="2554732" y="1085901"/>
                  <a:pt x="2546096" y="1072287"/>
                  <a:pt x="2538374" y="1053389"/>
                </a:cubicBezTo>
                <a:cubicBezTo>
                  <a:pt x="2530653" y="1034491"/>
                  <a:pt x="2526792" y="1016915"/>
                  <a:pt x="2526792" y="1000659"/>
                </a:cubicBezTo>
                <a:cubicBezTo>
                  <a:pt x="2526792" y="993343"/>
                  <a:pt x="2527402" y="987959"/>
                  <a:pt x="2528621" y="984504"/>
                </a:cubicBezTo>
                <a:cubicBezTo>
                  <a:pt x="2529840" y="981050"/>
                  <a:pt x="2530449" y="978307"/>
                  <a:pt x="2530449" y="976275"/>
                </a:cubicBezTo>
                <a:cubicBezTo>
                  <a:pt x="2530449" y="962863"/>
                  <a:pt x="2520696" y="948030"/>
                  <a:pt x="2501189" y="931774"/>
                </a:cubicBezTo>
                <a:cubicBezTo>
                  <a:pt x="2499157" y="930148"/>
                  <a:pt x="2498141" y="928319"/>
                  <a:pt x="2498141" y="926287"/>
                </a:cubicBezTo>
                <a:cubicBezTo>
                  <a:pt x="2498141" y="924255"/>
                  <a:pt x="2501595" y="923239"/>
                  <a:pt x="2508504" y="923239"/>
                </a:cubicBezTo>
                <a:cubicBezTo>
                  <a:pt x="2525573" y="923239"/>
                  <a:pt x="2542032" y="930047"/>
                  <a:pt x="2557881" y="943661"/>
                </a:cubicBezTo>
                <a:cubicBezTo>
                  <a:pt x="2573731" y="957275"/>
                  <a:pt x="2584500" y="974446"/>
                  <a:pt x="2590190" y="995172"/>
                </a:cubicBezTo>
                <a:cubicBezTo>
                  <a:pt x="2599944" y="991921"/>
                  <a:pt x="2608478" y="980745"/>
                  <a:pt x="2615794" y="961644"/>
                </a:cubicBezTo>
                <a:cubicBezTo>
                  <a:pt x="2623108" y="942543"/>
                  <a:pt x="2626766" y="930961"/>
                  <a:pt x="2626766" y="926897"/>
                </a:cubicBezTo>
                <a:cubicBezTo>
                  <a:pt x="2626766" y="922833"/>
                  <a:pt x="2625039" y="920801"/>
                  <a:pt x="2621585" y="920801"/>
                </a:cubicBezTo>
                <a:cubicBezTo>
                  <a:pt x="2618130" y="920801"/>
                  <a:pt x="2612339" y="921309"/>
                  <a:pt x="2604211" y="922325"/>
                </a:cubicBezTo>
                <a:cubicBezTo>
                  <a:pt x="2596083" y="923341"/>
                  <a:pt x="2587244" y="923849"/>
                  <a:pt x="2577694" y="923849"/>
                </a:cubicBezTo>
                <a:cubicBezTo>
                  <a:pt x="2568143" y="923849"/>
                  <a:pt x="2563368" y="921715"/>
                  <a:pt x="2563368" y="917448"/>
                </a:cubicBezTo>
                <a:cubicBezTo>
                  <a:pt x="2563368" y="913181"/>
                  <a:pt x="2569565" y="903631"/>
                  <a:pt x="2581961" y="888797"/>
                </a:cubicBezTo>
                <a:cubicBezTo>
                  <a:pt x="2594356" y="873963"/>
                  <a:pt x="2608072" y="866547"/>
                  <a:pt x="2623108" y="866547"/>
                </a:cubicBezTo>
                <a:cubicBezTo>
                  <a:pt x="2639364" y="866547"/>
                  <a:pt x="2652573" y="871119"/>
                  <a:pt x="2662732" y="880263"/>
                </a:cubicBezTo>
                <a:cubicBezTo>
                  <a:pt x="2672892" y="889407"/>
                  <a:pt x="2678582" y="902919"/>
                  <a:pt x="2679802" y="920801"/>
                </a:cubicBezTo>
                <a:cubicBezTo>
                  <a:pt x="2698496" y="907796"/>
                  <a:pt x="2720238" y="890118"/>
                  <a:pt x="2745029" y="867766"/>
                </a:cubicBezTo>
                <a:cubicBezTo>
                  <a:pt x="2751531" y="828751"/>
                  <a:pt x="2754782" y="805180"/>
                  <a:pt x="2754782" y="797052"/>
                </a:cubicBezTo>
                <a:cubicBezTo>
                  <a:pt x="2754782" y="788924"/>
                  <a:pt x="2753055" y="782930"/>
                  <a:pt x="2749600" y="779069"/>
                </a:cubicBezTo>
                <a:cubicBezTo>
                  <a:pt x="2746146" y="775208"/>
                  <a:pt x="2744419" y="772262"/>
                  <a:pt x="2744419" y="770230"/>
                </a:cubicBezTo>
                <a:cubicBezTo>
                  <a:pt x="2744419" y="768198"/>
                  <a:pt x="2746451" y="767182"/>
                  <a:pt x="2750515" y="767182"/>
                </a:cubicBezTo>
                <a:close/>
                <a:moveTo>
                  <a:pt x="345643" y="756819"/>
                </a:moveTo>
                <a:cubicBezTo>
                  <a:pt x="356616" y="756819"/>
                  <a:pt x="368097" y="761187"/>
                  <a:pt x="380085" y="769925"/>
                </a:cubicBezTo>
                <a:cubicBezTo>
                  <a:pt x="392074" y="778663"/>
                  <a:pt x="398069" y="787603"/>
                  <a:pt x="398069" y="796747"/>
                </a:cubicBezTo>
                <a:cubicBezTo>
                  <a:pt x="398069" y="805891"/>
                  <a:pt x="394208" y="816763"/>
                  <a:pt x="386486" y="829361"/>
                </a:cubicBezTo>
                <a:cubicBezTo>
                  <a:pt x="403149" y="840334"/>
                  <a:pt x="423773" y="856996"/>
                  <a:pt x="448361" y="879348"/>
                </a:cubicBezTo>
                <a:cubicBezTo>
                  <a:pt x="472948" y="901700"/>
                  <a:pt x="500278" y="922833"/>
                  <a:pt x="530352" y="942747"/>
                </a:cubicBezTo>
                <a:cubicBezTo>
                  <a:pt x="560425" y="962660"/>
                  <a:pt x="585622" y="976884"/>
                  <a:pt x="605942" y="985419"/>
                </a:cubicBezTo>
                <a:cubicBezTo>
                  <a:pt x="615696" y="989076"/>
                  <a:pt x="620573" y="995375"/>
                  <a:pt x="620573" y="1004316"/>
                </a:cubicBezTo>
                <a:cubicBezTo>
                  <a:pt x="620573" y="1007567"/>
                  <a:pt x="619658" y="1010412"/>
                  <a:pt x="617829" y="1012851"/>
                </a:cubicBezTo>
                <a:cubicBezTo>
                  <a:pt x="616001" y="1015289"/>
                  <a:pt x="613867" y="1016711"/>
                  <a:pt x="611429" y="1017118"/>
                </a:cubicBezTo>
                <a:cubicBezTo>
                  <a:pt x="608990" y="1017524"/>
                  <a:pt x="598830" y="1017727"/>
                  <a:pt x="580949" y="1017727"/>
                </a:cubicBezTo>
                <a:cubicBezTo>
                  <a:pt x="563067" y="1017727"/>
                  <a:pt x="548335" y="1015594"/>
                  <a:pt x="536753" y="1011327"/>
                </a:cubicBezTo>
                <a:cubicBezTo>
                  <a:pt x="525170" y="1007059"/>
                  <a:pt x="511657" y="997611"/>
                  <a:pt x="496214" y="982980"/>
                </a:cubicBezTo>
                <a:cubicBezTo>
                  <a:pt x="480771" y="968350"/>
                  <a:pt x="459638" y="944169"/>
                  <a:pt x="432816" y="910438"/>
                </a:cubicBezTo>
                <a:cubicBezTo>
                  <a:pt x="421030" y="895401"/>
                  <a:pt x="408432" y="883412"/>
                  <a:pt x="395021" y="874471"/>
                </a:cubicBezTo>
                <a:cubicBezTo>
                  <a:pt x="381609" y="865531"/>
                  <a:pt x="370840" y="861263"/>
                  <a:pt x="362712" y="861670"/>
                </a:cubicBezTo>
                <a:lnTo>
                  <a:pt x="323697" y="933603"/>
                </a:lnTo>
                <a:cubicBezTo>
                  <a:pt x="340360" y="932790"/>
                  <a:pt x="353771" y="931571"/>
                  <a:pt x="363931" y="929945"/>
                </a:cubicBezTo>
                <a:cubicBezTo>
                  <a:pt x="374091" y="928319"/>
                  <a:pt x="382321" y="925170"/>
                  <a:pt x="388620" y="920496"/>
                </a:cubicBezTo>
                <a:cubicBezTo>
                  <a:pt x="394919" y="915823"/>
                  <a:pt x="401523" y="913486"/>
                  <a:pt x="408432" y="913486"/>
                </a:cubicBezTo>
                <a:cubicBezTo>
                  <a:pt x="415341" y="913486"/>
                  <a:pt x="422656" y="916839"/>
                  <a:pt x="430377" y="923544"/>
                </a:cubicBezTo>
                <a:cubicBezTo>
                  <a:pt x="438099" y="930250"/>
                  <a:pt x="441960" y="936854"/>
                  <a:pt x="441960" y="943356"/>
                </a:cubicBezTo>
                <a:cubicBezTo>
                  <a:pt x="441960" y="954735"/>
                  <a:pt x="426923" y="964692"/>
                  <a:pt x="396849" y="973227"/>
                </a:cubicBezTo>
                <a:cubicBezTo>
                  <a:pt x="392785" y="978916"/>
                  <a:pt x="384353" y="985317"/>
                  <a:pt x="371551" y="992429"/>
                </a:cubicBezTo>
                <a:cubicBezTo>
                  <a:pt x="358749" y="999541"/>
                  <a:pt x="345237" y="1005129"/>
                  <a:pt x="331013" y="1009193"/>
                </a:cubicBezTo>
                <a:cubicBezTo>
                  <a:pt x="316789" y="1013257"/>
                  <a:pt x="305511" y="1018134"/>
                  <a:pt x="297180" y="1023823"/>
                </a:cubicBezTo>
                <a:cubicBezTo>
                  <a:pt x="288849" y="1029513"/>
                  <a:pt x="284683" y="1034796"/>
                  <a:pt x="284683" y="1039673"/>
                </a:cubicBezTo>
                <a:cubicBezTo>
                  <a:pt x="284683" y="1042111"/>
                  <a:pt x="285902" y="1044855"/>
                  <a:pt x="288341" y="1047903"/>
                </a:cubicBezTo>
                <a:cubicBezTo>
                  <a:pt x="290779" y="1050951"/>
                  <a:pt x="293725" y="1052475"/>
                  <a:pt x="297180" y="1052475"/>
                </a:cubicBezTo>
                <a:cubicBezTo>
                  <a:pt x="300634" y="1052475"/>
                  <a:pt x="305206" y="1048004"/>
                  <a:pt x="310896" y="1039063"/>
                </a:cubicBezTo>
                <a:cubicBezTo>
                  <a:pt x="321056" y="1022401"/>
                  <a:pt x="331825" y="1014070"/>
                  <a:pt x="343205" y="1014070"/>
                </a:cubicBezTo>
                <a:cubicBezTo>
                  <a:pt x="348894" y="1014070"/>
                  <a:pt x="354381" y="1016203"/>
                  <a:pt x="359664" y="1020471"/>
                </a:cubicBezTo>
                <a:cubicBezTo>
                  <a:pt x="364947" y="1024738"/>
                  <a:pt x="369214" y="1026871"/>
                  <a:pt x="372465" y="1026871"/>
                </a:cubicBezTo>
                <a:cubicBezTo>
                  <a:pt x="375717" y="1026871"/>
                  <a:pt x="381000" y="1024230"/>
                  <a:pt x="388315" y="1018947"/>
                </a:cubicBezTo>
                <a:cubicBezTo>
                  <a:pt x="395630" y="1013663"/>
                  <a:pt x="401015" y="1011022"/>
                  <a:pt x="404469" y="1011022"/>
                </a:cubicBezTo>
                <a:cubicBezTo>
                  <a:pt x="407924" y="1011022"/>
                  <a:pt x="409651" y="1012343"/>
                  <a:pt x="409651" y="1014984"/>
                </a:cubicBezTo>
                <a:cubicBezTo>
                  <a:pt x="409651" y="1017626"/>
                  <a:pt x="408432" y="1020775"/>
                  <a:pt x="405993" y="1024433"/>
                </a:cubicBezTo>
                <a:cubicBezTo>
                  <a:pt x="395427" y="1040283"/>
                  <a:pt x="390144" y="1053694"/>
                  <a:pt x="390144" y="1064667"/>
                </a:cubicBezTo>
                <a:lnTo>
                  <a:pt x="390753" y="1076249"/>
                </a:lnTo>
                <a:cubicBezTo>
                  <a:pt x="390753" y="1081939"/>
                  <a:pt x="388010" y="1085698"/>
                  <a:pt x="382524" y="1087527"/>
                </a:cubicBezTo>
                <a:cubicBezTo>
                  <a:pt x="377037" y="1089355"/>
                  <a:pt x="373075" y="1090270"/>
                  <a:pt x="370637" y="1090270"/>
                </a:cubicBezTo>
                <a:cubicBezTo>
                  <a:pt x="360070" y="1090270"/>
                  <a:pt x="352145" y="1081329"/>
                  <a:pt x="346862" y="1063447"/>
                </a:cubicBezTo>
                <a:cubicBezTo>
                  <a:pt x="344017" y="1054507"/>
                  <a:pt x="340157" y="1050036"/>
                  <a:pt x="335280" y="1050036"/>
                </a:cubicBezTo>
                <a:cubicBezTo>
                  <a:pt x="332435" y="1050036"/>
                  <a:pt x="329793" y="1051459"/>
                  <a:pt x="327355" y="1054303"/>
                </a:cubicBezTo>
                <a:cubicBezTo>
                  <a:pt x="324917" y="1057148"/>
                  <a:pt x="322681" y="1061517"/>
                  <a:pt x="320649" y="1067410"/>
                </a:cubicBezTo>
                <a:cubicBezTo>
                  <a:pt x="318617" y="1073303"/>
                  <a:pt x="317601" y="1079297"/>
                  <a:pt x="317601" y="1085393"/>
                </a:cubicBezTo>
                <a:lnTo>
                  <a:pt x="317601" y="1101243"/>
                </a:lnTo>
                <a:cubicBezTo>
                  <a:pt x="317601" y="1107745"/>
                  <a:pt x="316077" y="1112825"/>
                  <a:pt x="313029" y="1116483"/>
                </a:cubicBezTo>
                <a:cubicBezTo>
                  <a:pt x="309981" y="1120140"/>
                  <a:pt x="305409" y="1121969"/>
                  <a:pt x="299313" y="1121969"/>
                </a:cubicBezTo>
                <a:cubicBezTo>
                  <a:pt x="293217" y="1121969"/>
                  <a:pt x="286105" y="1117499"/>
                  <a:pt x="277977" y="1108558"/>
                </a:cubicBezTo>
                <a:cubicBezTo>
                  <a:pt x="269849" y="1099617"/>
                  <a:pt x="265785" y="1083767"/>
                  <a:pt x="265785" y="1061009"/>
                </a:cubicBezTo>
                <a:cubicBezTo>
                  <a:pt x="265785" y="1047598"/>
                  <a:pt x="267614" y="1036930"/>
                  <a:pt x="271272" y="1029005"/>
                </a:cubicBezTo>
                <a:cubicBezTo>
                  <a:pt x="274929" y="1021080"/>
                  <a:pt x="281330" y="1013155"/>
                  <a:pt x="290474" y="1005231"/>
                </a:cubicBezTo>
                <a:cubicBezTo>
                  <a:pt x="299618" y="997306"/>
                  <a:pt x="312521" y="989076"/>
                  <a:pt x="329184" y="980542"/>
                </a:cubicBezTo>
                <a:cubicBezTo>
                  <a:pt x="320649" y="976478"/>
                  <a:pt x="312115" y="972007"/>
                  <a:pt x="303581" y="967131"/>
                </a:cubicBezTo>
                <a:cubicBezTo>
                  <a:pt x="281635" y="1003300"/>
                  <a:pt x="261213" y="1030326"/>
                  <a:pt x="242316" y="1048207"/>
                </a:cubicBezTo>
                <a:cubicBezTo>
                  <a:pt x="223418" y="1066089"/>
                  <a:pt x="207061" y="1075030"/>
                  <a:pt x="193243" y="1075030"/>
                </a:cubicBezTo>
                <a:cubicBezTo>
                  <a:pt x="198120" y="1105103"/>
                  <a:pt x="202387" y="1135787"/>
                  <a:pt x="206045" y="1167079"/>
                </a:cubicBezTo>
                <a:cubicBezTo>
                  <a:pt x="209702" y="1198372"/>
                  <a:pt x="211531" y="1216863"/>
                  <a:pt x="211531" y="1222553"/>
                </a:cubicBezTo>
                <a:cubicBezTo>
                  <a:pt x="211531" y="1228243"/>
                  <a:pt x="209296" y="1231087"/>
                  <a:pt x="204825" y="1231087"/>
                </a:cubicBezTo>
                <a:cubicBezTo>
                  <a:pt x="197104" y="1231087"/>
                  <a:pt x="188671" y="1223874"/>
                  <a:pt x="179527" y="1209447"/>
                </a:cubicBezTo>
                <a:cubicBezTo>
                  <a:pt x="170383" y="1195019"/>
                  <a:pt x="165811" y="1169924"/>
                  <a:pt x="165811" y="1134161"/>
                </a:cubicBezTo>
                <a:cubicBezTo>
                  <a:pt x="165811" y="1122782"/>
                  <a:pt x="166421" y="1110590"/>
                  <a:pt x="167640" y="1097585"/>
                </a:cubicBezTo>
                <a:cubicBezTo>
                  <a:pt x="157073" y="1113028"/>
                  <a:pt x="147015" y="1125119"/>
                  <a:pt x="137465" y="1133856"/>
                </a:cubicBezTo>
                <a:cubicBezTo>
                  <a:pt x="127914" y="1142594"/>
                  <a:pt x="120193" y="1146963"/>
                  <a:pt x="114300" y="1146963"/>
                </a:cubicBezTo>
                <a:cubicBezTo>
                  <a:pt x="108407" y="1146963"/>
                  <a:pt x="103937" y="1141679"/>
                  <a:pt x="100889" y="1131113"/>
                </a:cubicBezTo>
                <a:cubicBezTo>
                  <a:pt x="97841" y="1120547"/>
                  <a:pt x="96317" y="1109574"/>
                  <a:pt x="96317" y="1098195"/>
                </a:cubicBezTo>
                <a:cubicBezTo>
                  <a:pt x="96317" y="1079094"/>
                  <a:pt x="101397" y="1068731"/>
                  <a:pt x="111557" y="1067105"/>
                </a:cubicBezTo>
                <a:cubicBezTo>
                  <a:pt x="120091" y="1065886"/>
                  <a:pt x="140208" y="1048207"/>
                  <a:pt x="171907" y="1014070"/>
                </a:cubicBezTo>
                <a:cubicBezTo>
                  <a:pt x="173126" y="996188"/>
                  <a:pt x="175565" y="972211"/>
                  <a:pt x="179222" y="942137"/>
                </a:cubicBezTo>
                <a:cubicBezTo>
                  <a:pt x="160121" y="956361"/>
                  <a:pt x="146202" y="970382"/>
                  <a:pt x="137465" y="984199"/>
                </a:cubicBezTo>
                <a:cubicBezTo>
                  <a:pt x="128727" y="998017"/>
                  <a:pt x="116840" y="1004926"/>
                  <a:pt x="101803" y="1004926"/>
                </a:cubicBezTo>
                <a:cubicBezTo>
                  <a:pt x="92049" y="1004926"/>
                  <a:pt x="82804" y="1001776"/>
                  <a:pt x="74066" y="995477"/>
                </a:cubicBezTo>
                <a:cubicBezTo>
                  <a:pt x="65329" y="989178"/>
                  <a:pt x="58115" y="979627"/>
                  <a:pt x="52425" y="966826"/>
                </a:cubicBezTo>
                <a:cubicBezTo>
                  <a:pt x="46736" y="954024"/>
                  <a:pt x="40538" y="943559"/>
                  <a:pt x="33833" y="935431"/>
                </a:cubicBezTo>
                <a:cubicBezTo>
                  <a:pt x="27127" y="927303"/>
                  <a:pt x="23774" y="922427"/>
                  <a:pt x="23774" y="920801"/>
                </a:cubicBezTo>
                <a:cubicBezTo>
                  <a:pt x="23774" y="919175"/>
                  <a:pt x="24790" y="918363"/>
                  <a:pt x="26822" y="918363"/>
                </a:cubicBezTo>
                <a:cubicBezTo>
                  <a:pt x="28854" y="918363"/>
                  <a:pt x="33121" y="919785"/>
                  <a:pt x="39624" y="922630"/>
                </a:cubicBezTo>
                <a:cubicBezTo>
                  <a:pt x="46126" y="925475"/>
                  <a:pt x="55067" y="926897"/>
                  <a:pt x="66446" y="926897"/>
                </a:cubicBezTo>
                <a:cubicBezTo>
                  <a:pt x="77825" y="926897"/>
                  <a:pt x="93980" y="921512"/>
                  <a:pt x="114909" y="910743"/>
                </a:cubicBezTo>
                <a:cubicBezTo>
                  <a:pt x="135839" y="899973"/>
                  <a:pt x="161544" y="883819"/>
                  <a:pt x="192024" y="862279"/>
                </a:cubicBezTo>
                <a:cubicBezTo>
                  <a:pt x="198933" y="833019"/>
                  <a:pt x="202387" y="807212"/>
                  <a:pt x="202387" y="784860"/>
                </a:cubicBezTo>
                <a:lnTo>
                  <a:pt x="201777" y="770839"/>
                </a:lnTo>
                <a:cubicBezTo>
                  <a:pt x="201777" y="763118"/>
                  <a:pt x="204216" y="759257"/>
                  <a:pt x="209093" y="759257"/>
                </a:cubicBezTo>
                <a:cubicBezTo>
                  <a:pt x="213969" y="759257"/>
                  <a:pt x="221386" y="765455"/>
                  <a:pt x="231343" y="777850"/>
                </a:cubicBezTo>
                <a:cubicBezTo>
                  <a:pt x="241300" y="790245"/>
                  <a:pt x="246278" y="802132"/>
                  <a:pt x="246278" y="813511"/>
                </a:cubicBezTo>
                <a:cubicBezTo>
                  <a:pt x="246278" y="824891"/>
                  <a:pt x="244043" y="834644"/>
                  <a:pt x="239573" y="842772"/>
                </a:cubicBezTo>
                <a:cubicBezTo>
                  <a:pt x="252577" y="850900"/>
                  <a:pt x="259080" y="859841"/>
                  <a:pt x="259080" y="869595"/>
                </a:cubicBezTo>
                <a:cubicBezTo>
                  <a:pt x="259080" y="883819"/>
                  <a:pt x="245669" y="899262"/>
                  <a:pt x="218846" y="915924"/>
                </a:cubicBezTo>
                <a:cubicBezTo>
                  <a:pt x="216408" y="926491"/>
                  <a:pt x="214579" y="934009"/>
                  <a:pt x="213360" y="938479"/>
                </a:cubicBezTo>
                <a:cubicBezTo>
                  <a:pt x="217424" y="945795"/>
                  <a:pt x="220675" y="953923"/>
                  <a:pt x="223113" y="962863"/>
                </a:cubicBezTo>
                <a:cubicBezTo>
                  <a:pt x="238963" y="944982"/>
                  <a:pt x="259689" y="915924"/>
                  <a:pt x="285293" y="875691"/>
                </a:cubicBezTo>
                <a:cubicBezTo>
                  <a:pt x="288544" y="870407"/>
                  <a:pt x="291389" y="867766"/>
                  <a:pt x="293827" y="867766"/>
                </a:cubicBezTo>
                <a:cubicBezTo>
                  <a:pt x="296265" y="867766"/>
                  <a:pt x="297485" y="869188"/>
                  <a:pt x="297485" y="872033"/>
                </a:cubicBezTo>
                <a:cubicBezTo>
                  <a:pt x="297485" y="878129"/>
                  <a:pt x="290576" y="895401"/>
                  <a:pt x="276758" y="923849"/>
                </a:cubicBezTo>
                <a:cubicBezTo>
                  <a:pt x="262941" y="952297"/>
                  <a:pt x="240182" y="991108"/>
                  <a:pt x="208483" y="1040283"/>
                </a:cubicBezTo>
                <a:cubicBezTo>
                  <a:pt x="218643" y="1033780"/>
                  <a:pt x="229108" y="1023620"/>
                  <a:pt x="239877" y="1009803"/>
                </a:cubicBezTo>
                <a:cubicBezTo>
                  <a:pt x="250647" y="995985"/>
                  <a:pt x="269443" y="965810"/>
                  <a:pt x="296265" y="919277"/>
                </a:cubicBezTo>
                <a:cubicBezTo>
                  <a:pt x="323088" y="872744"/>
                  <a:pt x="338734" y="843687"/>
                  <a:pt x="343205" y="832104"/>
                </a:cubicBezTo>
                <a:cubicBezTo>
                  <a:pt x="347675" y="820522"/>
                  <a:pt x="349910" y="809854"/>
                  <a:pt x="349910" y="800100"/>
                </a:cubicBezTo>
                <a:cubicBezTo>
                  <a:pt x="349910" y="785876"/>
                  <a:pt x="346049" y="776326"/>
                  <a:pt x="338328" y="771449"/>
                </a:cubicBezTo>
                <a:cubicBezTo>
                  <a:pt x="333857" y="768604"/>
                  <a:pt x="331622" y="766064"/>
                  <a:pt x="331622" y="763829"/>
                </a:cubicBezTo>
                <a:cubicBezTo>
                  <a:pt x="331622" y="761594"/>
                  <a:pt x="333045" y="759867"/>
                  <a:pt x="335889" y="758647"/>
                </a:cubicBezTo>
                <a:cubicBezTo>
                  <a:pt x="338734" y="757428"/>
                  <a:pt x="341985" y="756819"/>
                  <a:pt x="345643" y="756819"/>
                </a:cubicBezTo>
                <a:close/>
                <a:moveTo>
                  <a:pt x="1488033" y="737921"/>
                </a:moveTo>
                <a:cubicBezTo>
                  <a:pt x="1490472" y="737921"/>
                  <a:pt x="1493113" y="739547"/>
                  <a:pt x="1495958" y="742798"/>
                </a:cubicBezTo>
                <a:cubicBezTo>
                  <a:pt x="1499616" y="747268"/>
                  <a:pt x="1506321" y="749910"/>
                  <a:pt x="1516075" y="750723"/>
                </a:cubicBezTo>
                <a:cubicBezTo>
                  <a:pt x="1553464" y="753974"/>
                  <a:pt x="1572158" y="775107"/>
                  <a:pt x="1572158" y="814121"/>
                </a:cubicBezTo>
                <a:lnTo>
                  <a:pt x="1569720" y="916534"/>
                </a:lnTo>
                <a:cubicBezTo>
                  <a:pt x="1577848" y="917347"/>
                  <a:pt x="1587297" y="912978"/>
                  <a:pt x="1598066" y="903427"/>
                </a:cubicBezTo>
                <a:cubicBezTo>
                  <a:pt x="1608836" y="893877"/>
                  <a:pt x="1616354" y="882904"/>
                  <a:pt x="1620621" y="870509"/>
                </a:cubicBezTo>
                <a:cubicBezTo>
                  <a:pt x="1624889" y="858114"/>
                  <a:pt x="1628445" y="851713"/>
                  <a:pt x="1631289" y="851307"/>
                </a:cubicBezTo>
                <a:cubicBezTo>
                  <a:pt x="1630883" y="849275"/>
                  <a:pt x="1630680" y="846938"/>
                  <a:pt x="1630680" y="844296"/>
                </a:cubicBezTo>
                <a:cubicBezTo>
                  <a:pt x="1630680" y="841655"/>
                  <a:pt x="1631899" y="840334"/>
                  <a:pt x="1634337" y="840334"/>
                </a:cubicBezTo>
                <a:cubicBezTo>
                  <a:pt x="1639621" y="840334"/>
                  <a:pt x="1651609" y="850087"/>
                  <a:pt x="1670304" y="869595"/>
                </a:cubicBezTo>
                <a:cubicBezTo>
                  <a:pt x="1688998" y="889102"/>
                  <a:pt x="1698345" y="904951"/>
                  <a:pt x="1698345" y="917143"/>
                </a:cubicBezTo>
                <a:cubicBezTo>
                  <a:pt x="1698345" y="929335"/>
                  <a:pt x="1683309" y="952297"/>
                  <a:pt x="1653235" y="986028"/>
                </a:cubicBezTo>
                <a:cubicBezTo>
                  <a:pt x="1623161" y="1019759"/>
                  <a:pt x="1593697" y="1043331"/>
                  <a:pt x="1564843" y="1056742"/>
                </a:cubicBezTo>
                <a:cubicBezTo>
                  <a:pt x="1564843" y="1072591"/>
                  <a:pt x="1563827" y="1095756"/>
                  <a:pt x="1561795" y="1126236"/>
                </a:cubicBezTo>
                <a:cubicBezTo>
                  <a:pt x="1590243" y="1122579"/>
                  <a:pt x="1612392" y="1119937"/>
                  <a:pt x="1628241" y="1118311"/>
                </a:cubicBezTo>
                <a:cubicBezTo>
                  <a:pt x="1625397" y="1097991"/>
                  <a:pt x="1622857" y="1086003"/>
                  <a:pt x="1620621" y="1082345"/>
                </a:cubicBezTo>
                <a:cubicBezTo>
                  <a:pt x="1618386" y="1078687"/>
                  <a:pt x="1617269" y="1075843"/>
                  <a:pt x="1617269" y="1073811"/>
                </a:cubicBezTo>
                <a:cubicBezTo>
                  <a:pt x="1617269" y="1071779"/>
                  <a:pt x="1618386" y="1070763"/>
                  <a:pt x="1620621" y="1070763"/>
                </a:cubicBezTo>
                <a:cubicBezTo>
                  <a:pt x="1622857" y="1070763"/>
                  <a:pt x="1626209" y="1072490"/>
                  <a:pt x="1630680" y="1075944"/>
                </a:cubicBezTo>
                <a:cubicBezTo>
                  <a:pt x="1635150" y="1079399"/>
                  <a:pt x="1647546" y="1086409"/>
                  <a:pt x="1667865" y="1096975"/>
                </a:cubicBezTo>
                <a:cubicBezTo>
                  <a:pt x="1688185" y="1107542"/>
                  <a:pt x="1702003" y="1118616"/>
                  <a:pt x="1709318" y="1130199"/>
                </a:cubicBezTo>
                <a:cubicBezTo>
                  <a:pt x="1716633" y="1141781"/>
                  <a:pt x="1720291" y="1154583"/>
                  <a:pt x="1720291" y="1168603"/>
                </a:cubicBezTo>
                <a:cubicBezTo>
                  <a:pt x="1720291" y="1182624"/>
                  <a:pt x="1717751" y="1199896"/>
                  <a:pt x="1712671" y="1220419"/>
                </a:cubicBezTo>
                <a:cubicBezTo>
                  <a:pt x="1707591" y="1240943"/>
                  <a:pt x="1702511" y="1251204"/>
                  <a:pt x="1697431" y="1251204"/>
                </a:cubicBezTo>
                <a:cubicBezTo>
                  <a:pt x="1692351" y="1251204"/>
                  <a:pt x="1684934" y="1246835"/>
                  <a:pt x="1675181" y="1238098"/>
                </a:cubicBezTo>
                <a:cubicBezTo>
                  <a:pt x="1665427" y="1229360"/>
                  <a:pt x="1652829" y="1203859"/>
                  <a:pt x="1637385" y="1161593"/>
                </a:cubicBezTo>
                <a:cubicBezTo>
                  <a:pt x="1618691" y="1160374"/>
                  <a:pt x="1584960" y="1171753"/>
                  <a:pt x="1536192" y="1195731"/>
                </a:cubicBezTo>
                <a:cubicBezTo>
                  <a:pt x="1487424" y="1219708"/>
                  <a:pt x="1459382" y="1237590"/>
                  <a:pt x="1452067" y="1249375"/>
                </a:cubicBezTo>
                <a:cubicBezTo>
                  <a:pt x="1447597" y="1257097"/>
                  <a:pt x="1440281" y="1260958"/>
                  <a:pt x="1430121" y="1260958"/>
                </a:cubicBezTo>
                <a:cubicBezTo>
                  <a:pt x="1415491" y="1260958"/>
                  <a:pt x="1402283" y="1253439"/>
                  <a:pt x="1390497" y="1238403"/>
                </a:cubicBezTo>
                <a:cubicBezTo>
                  <a:pt x="1378712" y="1223366"/>
                  <a:pt x="1372819" y="1207821"/>
                  <a:pt x="1372819" y="1191768"/>
                </a:cubicBezTo>
                <a:cubicBezTo>
                  <a:pt x="1372819" y="1175715"/>
                  <a:pt x="1382573" y="1152652"/>
                  <a:pt x="1402080" y="1122579"/>
                </a:cubicBezTo>
                <a:cubicBezTo>
                  <a:pt x="1418742" y="1096569"/>
                  <a:pt x="1426870" y="1080516"/>
                  <a:pt x="1426464" y="1074420"/>
                </a:cubicBezTo>
                <a:cubicBezTo>
                  <a:pt x="1415491" y="1078078"/>
                  <a:pt x="1407465" y="1079907"/>
                  <a:pt x="1402385" y="1079907"/>
                </a:cubicBezTo>
                <a:cubicBezTo>
                  <a:pt x="1397305" y="1079907"/>
                  <a:pt x="1393749" y="1077976"/>
                  <a:pt x="1391717" y="1074115"/>
                </a:cubicBezTo>
                <a:cubicBezTo>
                  <a:pt x="1389685" y="1070255"/>
                  <a:pt x="1385113" y="1060603"/>
                  <a:pt x="1378001" y="1045159"/>
                </a:cubicBezTo>
                <a:cubicBezTo>
                  <a:pt x="1370889" y="1029716"/>
                  <a:pt x="1367333" y="1019150"/>
                  <a:pt x="1367333" y="1013460"/>
                </a:cubicBezTo>
                <a:cubicBezTo>
                  <a:pt x="1367333" y="1010209"/>
                  <a:pt x="1369161" y="1006348"/>
                  <a:pt x="1372819" y="1001878"/>
                </a:cubicBezTo>
                <a:cubicBezTo>
                  <a:pt x="1376477" y="997407"/>
                  <a:pt x="1382573" y="982675"/>
                  <a:pt x="1391107" y="957682"/>
                </a:cubicBezTo>
                <a:cubicBezTo>
                  <a:pt x="1399641" y="932688"/>
                  <a:pt x="1403909" y="914908"/>
                  <a:pt x="1403909" y="904342"/>
                </a:cubicBezTo>
                <a:cubicBezTo>
                  <a:pt x="1403909" y="901497"/>
                  <a:pt x="1403197" y="898855"/>
                  <a:pt x="1401775" y="896417"/>
                </a:cubicBezTo>
                <a:cubicBezTo>
                  <a:pt x="1400353" y="893979"/>
                  <a:pt x="1399641" y="891032"/>
                  <a:pt x="1399641" y="887578"/>
                </a:cubicBezTo>
                <a:cubicBezTo>
                  <a:pt x="1399641" y="884123"/>
                  <a:pt x="1402283" y="882396"/>
                  <a:pt x="1407566" y="882396"/>
                </a:cubicBezTo>
                <a:cubicBezTo>
                  <a:pt x="1416913" y="882396"/>
                  <a:pt x="1426769" y="887578"/>
                  <a:pt x="1437132" y="897941"/>
                </a:cubicBezTo>
                <a:cubicBezTo>
                  <a:pt x="1447495" y="908304"/>
                  <a:pt x="1452677" y="924662"/>
                  <a:pt x="1452677" y="947014"/>
                </a:cubicBezTo>
                <a:cubicBezTo>
                  <a:pt x="1452677" y="951891"/>
                  <a:pt x="1452473" y="956564"/>
                  <a:pt x="1452067" y="961035"/>
                </a:cubicBezTo>
                <a:cubicBezTo>
                  <a:pt x="1466291" y="950875"/>
                  <a:pt x="1483563" y="942747"/>
                  <a:pt x="1503883" y="936651"/>
                </a:cubicBezTo>
                <a:cubicBezTo>
                  <a:pt x="1504696" y="907390"/>
                  <a:pt x="1505102" y="882803"/>
                  <a:pt x="1505102" y="862889"/>
                </a:cubicBezTo>
                <a:cubicBezTo>
                  <a:pt x="1505102" y="816966"/>
                  <a:pt x="1502054" y="790143"/>
                  <a:pt x="1495958" y="782422"/>
                </a:cubicBezTo>
                <a:cubicBezTo>
                  <a:pt x="1493520" y="779983"/>
                  <a:pt x="1490980" y="774395"/>
                  <a:pt x="1488338" y="765658"/>
                </a:cubicBezTo>
                <a:cubicBezTo>
                  <a:pt x="1485697" y="756920"/>
                  <a:pt x="1484376" y="750113"/>
                  <a:pt x="1484376" y="745236"/>
                </a:cubicBezTo>
                <a:cubicBezTo>
                  <a:pt x="1484376" y="740359"/>
                  <a:pt x="1485595" y="737921"/>
                  <a:pt x="1488033" y="737921"/>
                </a:cubicBezTo>
                <a:close/>
                <a:moveTo>
                  <a:pt x="916838" y="733654"/>
                </a:moveTo>
                <a:cubicBezTo>
                  <a:pt x="929843" y="733654"/>
                  <a:pt x="942238" y="737718"/>
                  <a:pt x="954024" y="745846"/>
                </a:cubicBezTo>
                <a:cubicBezTo>
                  <a:pt x="965809" y="753974"/>
                  <a:pt x="973328" y="769214"/>
                  <a:pt x="976579" y="791566"/>
                </a:cubicBezTo>
                <a:cubicBezTo>
                  <a:pt x="989584" y="791159"/>
                  <a:pt x="1002487" y="794817"/>
                  <a:pt x="1015289" y="802539"/>
                </a:cubicBezTo>
                <a:cubicBezTo>
                  <a:pt x="1028090" y="810260"/>
                  <a:pt x="1034491" y="816356"/>
                  <a:pt x="1034491" y="820827"/>
                </a:cubicBezTo>
                <a:cubicBezTo>
                  <a:pt x="1034491" y="828955"/>
                  <a:pt x="1028903" y="836067"/>
                  <a:pt x="1017727" y="842163"/>
                </a:cubicBezTo>
                <a:cubicBezTo>
                  <a:pt x="1006551" y="848259"/>
                  <a:pt x="990397" y="854964"/>
                  <a:pt x="969264" y="862279"/>
                </a:cubicBezTo>
                <a:cubicBezTo>
                  <a:pt x="971296" y="870407"/>
                  <a:pt x="972312" y="876910"/>
                  <a:pt x="972312" y="881787"/>
                </a:cubicBezTo>
                <a:cubicBezTo>
                  <a:pt x="972312" y="886663"/>
                  <a:pt x="970889" y="891540"/>
                  <a:pt x="968045" y="896417"/>
                </a:cubicBezTo>
                <a:cubicBezTo>
                  <a:pt x="965200" y="901294"/>
                  <a:pt x="960120" y="907999"/>
                  <a:pt x="952805" y="916534"/>
                </a:cubicBezTo>
                <a:cubicBezTo>
                  <a:pt x="1009701" y="912063"/>
                  <a:pt x="1043635" y="909828"/>
                  <a:pt x="1054608" y="909828"/>
                </a:cubicBezTo>
                <a:cubicBezTo>
                  <a:pt x="1065581" y="909828"/>
                  <a:pt x="1076452" y="914299"/>
                  <a:pt x="1087221" y="923239"/>
                </a:cubicBezTo>
                <a:cubicBezTo>
                  <a:pt x="1097991" y="932180"/>
                  <a:pt x="1103376" y="943153"/>
                  <a:pt x="1103376" y="956158"/>
                </a:cubicBezTo>
                <a:cubicBezTo>
                  <a:pt x="1103376" y="961847"/>
                  <a:pt x="1099820" y="965708"/>
                  <a:pt x="1092708" y="967740"/>
                </a:cubicBezTo>
                <a:cubicBezTo>
                  <a:pt x="1085596" y="969772"/>
                  <a:pt x="1074826" y="970788"/>
                  <a:pt x="1060399" y="970788"/>
                </a:cubicBezTo>
                <a:cubicBezTo>
                  <a:pt x="1045972" y="970788"/>
                  <a:pt x="1036218" y="971398"/>
                  <a:pt x="1031138" y="972617"/>
                </a:cubicBezTo>
                <a:cubicBezTo>
                  <a:pt x="1026058" y="973836"/>
                  <a:pt x="1020064" y="976783"/>
                  <a:pt x="1013155" y="981456"/>
                </a:cubicBezTo>
                <a:cubicBezTo>
                  <a:pt x="1006246" y="986130"/>
                  <a:pt x="1002284" y="988467"/>
                  <a:pt x="1001268" y="988467"/>
                </a:cubicBezTo>
                <a:cubicBezTo>
                  <a:pt x="1000252" y="988467"/>
                  <a:pt x="999744" y="988263"/>
                  <a:pt x="999744" y="987857"/>
                </a:cubicBezTo>
                <a:cubicBezTo>
                  <a:pt x="999744" y="986638"/>
                  <a:pt x="1002182" y="983590"/>
                  <a:pt x="1007059" y="978713"/>
                </a:cubicBezTo>
                <a:cubicBezTo>
                  <a:pt x="1011936" y="973836"/>
                  <a:pt x="1014374" y="970585"/>
                  <a:pt x="1014374" y="968959"/>
                </a:cubicBezTo>
                <a:cubicBezTo>
                  <a:pt x="1014374" y="967334"/>
                  <a:pt x="1013155" y="966318"/>
                  <a:pt x="1010717" y="965911"/>
                </a:cubicBezTo>
                <a:cubicBezTo>
                  <a:pt x="1003401" y="965505"/>
                  <a:pt x="996188" y="964083"/>
                  <a:pt x="989076" y="961644"/>
                </a:cubicBezTo>
                <a:cubicBezTo>
                  <a:pt x="981964" y="959206"/>
                  <a:pt x="969061" y="953719"/>
                  <a:pt x="950366" y="945185"/>
                </a:cubicBezTo>
                <a:cubicBezTo>
                  <a:pt x="949553" y="960222"/>
                  <a:pt x="949147" y="971804"/>
                  <a:pt x="949147" y="979932"/>
                </a:cubicBezTo>
                <a:cubicBezTo>
                  <a:pt x="949147" y="988060"/>
                  <a:pt x="949350" y="995985"/>
                  <a:pt x="949757" y="1003707"/>
                </a:cubicBezTo>
                <a:cubicBezTo>
                  <a:pt x="962355" y="1001268"/>
                  <a:pt x="972312" y="1000049"/>
                  <a:pt x="979627" y="1000049"/>
                </a:cubicBezTo>
                <a:cubicBezTo>
                  <a:pt x="996289" y="1000049"/>
                  <a:pt x="1011733" y="1007263"/>
                  <a:pt x="1025957" y="1021690"/>
                </a:cubicBezTo>
                <a:cubicBezTo>
                  <a:pt x="1040181" y="1036117"/>
                  <a:pt x="1047293" y="1050646"/>
                  <a:pt x="1047293" y="1065276"/>
                </a:cubicBezTo>
                <a:cubicBezTo>
                  <a:pt x="1047293" y="1070559"/>
                  <a:pt x="1046073" y="1074623"/>
                  <a:pt x="1043635" y="1077468"/>
                </a:cubicBezTo>
                <a:lnTo>
                  <a:pt x="1025347" y="1101852"/>
                </a:lnTo>
                <a:cubicBezTo>
                  <a:pt x="1015187" y="1114857"/>
                  <a:pt x="1004214" y="1126643"/>
                  <a:pt x="992429" y="1137209"/>
                </a:cubicBezTo>
                <a:cubicBezTo>
                  <a:pt x="992835" y="1138835"/>
                  <a:pt x="993038" y="1140054"/>
                  <a:pt x="993038" y="1140867"/>
                </a:cubicBezTo>
                <a:cubicBezTo>
                  <a:pt x="993038" y="1144524"/>
                  <a:pt x="988771" y="1149604"/>
                  <a:pt x="980237" y="1156107"/>
                </a:cubicBezTo>
                <a:cubicBezTo>
                  <a:pt x="971702" y="1162609"/>
                  <a:pt x="952805" y="1174801"/>
                  <a:pt x="923544" y="1192683"/>
                </a:cubicBezTo>
                <a:cubicBezTo>
                  <a:pt x="981659" y="1183335"/>
                  <a:pt x="1019454" y="1178662"/>
                  <a:pt x="1036929" y="1178662"/>
                </a:cubicBezTo>
                <a:cubicBezTo>
                  <a:pt x="1048715" y="1178662"/>
                  <a:pt x="1058265" y="1180897"/>
                  <a:pt x="1065581" y="1185367"/>
                </a:cubicBezTo>
                <a:cubicBezTo>
                  <a:pt x="1072896" y="1189838"/>
                  <a:pt x="1080313" y="1196137"/>
                  <a:pt x="1087831" y="1204265"/>
                </a:cubicBezTo>
                <a:cubicBezTo>
                  <a:pt x="1095349" y="1212393"/>
                  <a:pt x="1099109" y="1218286"/>
                  <a:pt x="1099109" y="1221943"/>
                </a:cubicBezTo>
                <a:cubicBezTo>
                  <a:pt x="1099109" y="1228039"/>
                  <a:pt x="1093622" y="1231087"/>
                  <a:pt x="1082649" y="1231087"/>
                </a:cubicBezTo>
                <a:cubicBezTo>
                  <a:pt x="1076960" y="1231087"/>
                  <a:pt x="1070051" y="1230275"/>
                  <a:pt x="1061923" y="1228649"/>
                </a:cubicBezTo>
                <a:cubicBezTo>
                  <a:pt x="1028598" y="1221740"/>
                  <a:pt x="1004011" y="1218286"/>
                  <a:pt x="988161" y="1218286"/>
                </a:cubicBezTo>
                <a:cubicBezTo>
                  <a:pt x="972312" y="1218286"/>
                  <a:pt x="953617" y="1219911"/>
                  <a:pt x="932078" y="1223163"/>
                </a:cubicBezTo>
                <a:cubicBezTo>
                  <a:pt x="910539" y="1226414"/>
                  <a:pt x="873760" y="1236777"/>
                  <a:pt x="821741" y="1254252"/>
                </a:cubicBezTo>
                <a:cubicBezTo>
                  <a:pt x="820115" y="1254659"/>
                  <a:pt x="818083" y="1254862"/>
                  <a:pt x="815645" y="1254862"/>
                </a:cubicBezTo>
                <a:cubicBezTo>
                  <a:pt x="805485" y="1254862"/>
                  <a:pt x="795121" y="1250595"/>
                  <a:pt x="784555" y="1242060"/>
                </a:cubicBezTo>
                <a:cubicBezTo>
                  <a:pt x="773989" y="1233526"/>
                  <a:pt x="768705" y="1228141"/>
                  <a:pt x="768705" y="1225906"/>
                </a:cubicBezTo>
                <a:cubicBezTo>
                  <a:pt x="768705" y="1223671"/>
                  <a:pt x="772769" y="1222350"/>
                  <a:pt x="780897" y="1221943"/>
                </a:cubicBezTo>
                <a:cubicBezTo>
                  <a:pt x="801624" y="1221131"/>
                  <a:pt x="824890" y="1216152"/>
                  <a:pt x="850697" y="1207008"/>
                </a:cubicBezTo>
                <a:cubicBezTo>
                  <a:pt x="876503" y="1197864"/>
                  <a:pt x="899363" y="1184758"/>
                  <a:pt x="919277" y="1167689"/>
                </a:cubicBezTo>
                <a:cubicBezTo>
                  <a:pt x="905865" y="1167689"/>
                  <a:pt x="892454" y="1164641"/>
                  <a:pt x="879043" y="1158545"/>
                </a:cubicBezTo>
                <a:cubicBezTo>
                  <a:pt x="880262" y="1163828"/>
                  <a:pt x="880872" y="1167994"/>
                  <a:pt x="880872" y="1171042"/>
                </a:cubicBezTo>
                <a:cubicBezTo>
                  <a:pt x="880872" y="1174090"/>
                  <a:pt x="880161" y="1175614"/>
                  <a:pt x="878738" y="1175614"/>
                </a:cubicBezTo>
                <a:cubicBezTo>
                  <a:pt x="877316" y="1175614"/>
                  <a:pt x="873353" y="1171651"/>
                  <a:pt x="866851" y="1163727"/>
                </a:cubicBezTo>
                <a:cubicBezTo>
                  <a:pt x="860349" y="1155802"/>
                  <a:pt x="854456" y="1147369"/>
                  <a:pt x="849173" y="1138428"/>
                </a:cubicBezTo>
                <a:cubicBezTo>
                  <a:pt x="843889" y="1129487"/>
                  <a:pt x="840029" y="1116991"/>
                  <a:pt x="837590" y="1100938"/>
                </a:cubicBezTo>
                <a:cubicBezTo>
                  <a:pt x="835152" y="1084885"/>
                  <a:pt x="833933" y="1069239"/>
                  <a:pt x="833933" y="1053999"/>
                </a:cubicBezTo>
                <a:cubicBezTo>
                  <a:pt x="833933" y="1038759"/>
                  <a:pt x="835761" y="1031139"/>
                  <a:pt x="839419" y="1031139"/>
                </a:cubicBezTo>
                <a:cubicBezTo>
                  <a:pt x="843889" y="1031139"/>
                  <a:pt x="850189" y="1039267"/>
                  <a:pt x="858317" y="1055523"/>
                </a:cubicBezTo>
                <a:cubicBezTo>
                  <a:pt x="866445" y="1071779"/>
                  <a:pt x="870509" y="1089254"/>
                  <a:pt x="870509" y="1107948"/>
                </a:cubicBezTo>
                <a:cubicBezTo>
                  <a:pt x="870509" y="1117295"/>
                  <a:pt x="871931" y="1128268"/>
                  <a:pt x="874776" y="1140867"/>
                </a:cubicBezTo>
                <a:cubicBezTo>
                  <a:pt x="879653" y="1125017"/>
                  <a:pt x="888187" y="1116686"/>
                  <a:pt x="900379" y="1115873"/>
                </a:cubicBezTo>
                <a:cubicBezTo>
                  <a:pt x="904443" y="1112622"/>
                  <a:pt x="906475" y="1109269"/>
                  <a:pt x="906475" y="1105815"/>
                </a:cubicBezTo>
                <a:cubicBezTo>
                  <a:pt x="906475" y="1102360"/>
                  <a:pt x="904037" y="1099820"/>
                  <a:pt x="899160" y="1098195"/>
                </a:cubicBezTo>
                <a:cubicBezTo>
                  <a:pt x="889000" y="1094131"/>
                  <a:pt x="883920" y="1088035"/>
                  <a:pt x="883920" y="1079907"/>
                </a:cubicBezTo>
                <a:cubicBezTo>
                  <a:pt x="883920" y="1073404"/>
                  <a:pt x="887781" y="1068527"/>
                  <a:pt x="895502" y="1065276"/>
                </a:cubicBezTo>
                <a:cubicBezTo>
                  <a:pt x="895502" y="1062025"/>
                  <a:pt x="893877" y="1060399"/>
                  <a:pt x="890625" y="1060399"/>
                </a:cubicBezTo>
                <a:cubicBezTo>
                  <a:pt x="887374" y="1060399"/>
                  <a:pt x="883818" y="1061517"/>
                  <a:pt x="879957" y="1063752"/>
                </a:cubicBezTo>
                <a:cubicBezTo>
                  <a:pt x="876097" y="1065987"/>
                  <a:pt x="873455" y="1067105"/>
                  <a:pt x="872033" y="1067105"/>
                </a:cubicBezTo>
                <a:cubicBezTo>
                  <a:pt x="870610" y="1067105"/>
                  <a:pt x="869899" y="1066495"/>
                  <a:pt x="869899" y="1065276"/>
                </a:cubicBezTo>
                <a:cubicBezTo>
                  <a:pt x="869899" y="1060806"/>
                  <a:pt x="871931" y="1056031"/>
                  <a:pt x="875995" y="1050951"/>
                </a:cubicBezTo>
                <a:cubicBezTo>
                  <a:pt x="880059" y="1045871"/>
                  <a:pt x="890016" y="1037438"/>
                  <a:pt x="905865" y="1025652"/>
                </a:cubicBezTo>
                <a:cubicBezTo>
                  <a:pt x="905053" y="1019963"/>
                  <a:pt x="904646" y="1013054"/>
                  <a:pt x="904646" y="1004926"/>
                </a:cubicBezTo>
                <a:cubicBezTo>
                  <a:pt x="904646" y="996798"/>
                  <a:pt x="906475" y="978510"/>
                  <a:pt x="910133" y="950062"/>
                </a:cubicBezTo>
                <a:cubicBezTo>
                  <a:pt x="867867" y="998017"/>
                  <a:pt x="832002" y="1031748"/>
                  <a:pt x="802538" y="1051255"/>
                </a:cubicBezTo>
                <a:cubicBezTo>
                  <a:pt x="773074" y="1070763"/>
                  <a:pt x="752246" y="1080516"/>
                  <a:pt x="740054" y="1080516"/>
                </a:cubicBezTo>
                <a:cubicBezTo>
                  <a:pt x="731926" y="1080516"/>
                  <a:pt x="727862" y="1077062"/>
                  <a:pt x="727862" y="1070153"/>
                </a:cubicBezTo>
                <a:cubicBezTo>
                  <a:pt x="727862" y="1065276"/>
                  <a:pt x="732434" y="1055929"/>
                  <a:pt x="741578" y="1042111"/>
                </a:cubicBezTo>
                <a:cubicBezTo>
                  <a:pt x="750722" y="1028294"/>
                  <a:pt x="756209" y="1021385"/>
                  <a:pt x="758037" y="1021385"/>
                </a:cubicBezTo>
                <a:cubicBezTo>
                  <a:pt x="759866" y="1021385"/>
                  <a:pt x="760781" y="1022401"/>
                  <a:pt x="760781" y="1024433"/>
                </a:cubicBezTo>
                <a:cubicBezTo>
                  <a:pt x="760781" y="1026465"/>
                  <a:pt x="760171" y="1029513"/>
                  <a:pt x="758952" y="1033577"/>
                </a:cubicBezTo>
                <a:cubicBezTo>
                  <a:pt x="769112" y="1026668"/>
                  <a:pt x="786384" y="1010819"/>
                  <a:pt x="810768" y="986028"/>
                </a:cubicBezTo>
                <a:cubicBezTo>
                  <a:pt x="835152" y="961238"/>
                  <a:pt x="853033" y="941731"/>
                  <a:pt x="864413" y="927507"/>
                </a:cubicBezTo>
                <a:cubicBezTo>
                  <a:pt x="852221" y="931571"/>
                  <a:pt x="842264" y="933603"/>
                  <a:pt x="834542" y="933603"/>
                </a:cubicBezTo>
                <a:cubicBezTo>
                  <a:pt x="820318" y="933603"/>
                  <a:pt x="803859" y="924662"/>
                  <a:pt x="785165" y="906780"/>
                </a:cubicBezTo>
                <a:cubicBezTo>
                  <a:pt x="766470" y="888899"/>
                  <a:pt x="757123" y="878942"/>
                  <a:pt x="757123" y="876910"/>
                </a:cubicBezTo>
                <a:cubicBezTo>
                  <a:pt x="757123" y="874878"/>
                  <a:pt x="758139" y="873862"/>
                  <a:pt x="760171" y="873862"/>
                </a:cubicBezTo>
                <a:cubicBezTo>
                  <a:pt x="762203" y="873862"/>
                  <a:pt x="765454" y="874268"/>
                  <a:pt x="769925" y="875081"/>
                </a:cubicBezTo>
                <a:cubicBezTo>
                  <a:pt x="774395" y="875894"/>
                  <a:pt x="778459" y="876300"/>
                  <a:pt x="782117" y="876300"/>
                </a:cubicBezTo>
                <a:cubicBezTo>
                  <a:pt x="792683" y="876300"/>
                  <a:pt x="811276" y="870712"/>
                  <a:pt x="837895" y="859536"/>
                </a:cubicBezTo>
                <a:cubicBezTo>
                  <a:pt x="864514" y="848360"/>
                  <a:pt x="891235" y="833628"/>
                  <a:pt x="918057" y="815340"/>
                </a:cubicBezTo>
                <a:cubicBezTo>
                  <a:pt x="918870" y="803555"/>
                  <a:pt x="919277" y="793801"/>
                  <a:pt x="919277" y="786079"/>
                </a:cubicBezTo>
                <a:cubicBezTo>
                  <a:pt x="919277" y="778358"/>
                  <a:pt x="917651" y="772973"/>
                  <a:pt x="914400" y="769925"/>
                </a:cubicBezTo>
                <a:cubicBezTo>
                  <a:pt x="911149" y="766877"/>
                  <a:pt x="903935" y="764947"/>
                  <a:pt x="892759" y="764134"/>
                </a:cubicBezTo>
                <a:cubicBezTo>
                  <a:pt x="881583" y="763321"/>
                  <a:pt x="875995" y="760578"/>
                  <a:pt x="875995" y="755904"/>
                </a:cubicBezTo>
                <a:cubicBezTo>
                  <a:pt x="875995" y="751231"/>
                  <a:pt x="879551" y="746354"/>
                  <a:pt x="886663" y="741274"/>
                </a:cubicBezTo>
                <a:cubicBezTo>
                  <a:pt x="893775" y="736194"/>
                  <a:pt x="903833" y="733654"/>
                  <a:pt x="916838" y="733654"/>
                </a:cubicBezTo>
                <a:close/>
                <a:moveTo>
                  <a:pt x="2501874" y="388925"/>
                </a:moveTo>
                <a:cubicBezTo>
                  <a:pt x="2499233" y="388925"/>
                  <a:pt x="2492629" y="390754"/>
                  <a:pt x="2482062" y="394411"/>
                </a:cubicBezTo>
                <a:cubicBezTo>
                  <a:pt x="2471496" y="398069"/>
                  <a:pt x="2445893" y="404978"/>
                  <a:pt x="2405253" y="415138"/>
                </a:cubicBezTo>
                <a:cubicBezTo>
                  <a:pt x="2412161" y="427736"/>
                  <a:pt x="2417851" y="441757"/>
                  <a:pt x="2422322" y="457200"/>
                </a:cubicBezTo>
                <a:cubicBezTo>
                  <a:pt x="2459304" y="454355"/>
                  <a:pt x="2482469" y="444195"/>
                  <a:pt x="2491816" y="426720"/>
                </a:cubicBezTo>
                <a:cubicBezTo>
                  <a:pt x="2501163" y="409245"/>
                  <a:pt x="2505837" y="398577"/>
                  <a:pt x="2505837" y="394716"/>
                </a:cubicBezTo>
                <a:cubicBezTo>
                  <a:pt x="2505837" y="390855"/>
                  <a:pt x="2504516" y="388925"/>
                  <a:pt x="2501874" y="388925"/>
                </a:cubicBezTo>
                <a:close/>
                <a:moveTo>
                  <a:pt x="3698214" y="368199"/>
                </a:moveTo>
                <a:cubicBezTo>
                  <a:pt x="3696995" y="368199"/>
                  <a:pt x="3693338" y="369215"/>
                  <a:pt x="3687241" y="371247"/>
                </a:cubicBezTo>
                <a:cubicBezTo>
                  <a:pt x="3681146" y="373279"/>
                  <a:pt x="3676574" y="374599"/>
                  <a:pt x="3673525" y="375209"/>
                </a:cubicBezTo>
                <a:cubicBezTo>
                  <a:pt x="3670478" y="375819"/>
                  <a:pt x="3664890" y="376123"/>
                  <a:pt x="3656762" y="376123"/>
                </a:cubicBezTo>
                <a:cubicBezTo>
                  <a:pt x="3648633" y="376123"/>
                  <a:pt x="3642741" y="376936"/>
                  <a:pt x="3639083" y="378562"/>
                </a:cubicBezTo>
                <a:cubicBezTo>
                  <a:pt x="3635425" y="380187"/>
                  <a:pt x="3633597" y="382016"/>
                  <a:pt x="3633597" y="384048"/>
                </a:cubicBezTo>
                <a:cubicBezTo>
                  <a:pt x="3633597" y="388519"/>
                  <a:pt x="3638778" y="393395"/>
                  <a:pt x="3649141" y="398679"/>
                </a:cubicBezTo>
                <a:cubicBezTo>
                  <a:pt x="3659505" y="403962"/>
                  <a:pt x="3670986" y="406400"/>
                  <a:pt x="3683584" y="405994"/>
                </a:cubicBezTo>
                <a:cubicBezTo>
                  <a:pt x="3697402" y="393802"/>
                  <a:pt x="3704310" y="383439"/>
                  <a:pt x="3704310" y="374904"/>
                </a:cubicBezTo>
                <a:cubicBezTo>
                  <a:pt x="3704310" y="370434"/>
                  <a:pt x="3702278" y="368199"/>
                  <a:pt x="3698214" y="368199"/>
                </a:cubicBezTo>
                <a:close/>
                <a:moveTo>
                  <a:pt x="1951101" y="310896"/>
                </a:moveTo>
                <a:cubicBezTo>
                  <a:pt x="1947443" y="310896"/>
                  <a:pt x="1943583" y="311506"/>
                  <a:pt x="1939518" y="312725"/>
                </a:cubicBezTo>
                <a:cubicBezTo>
                  <a:pt x="1928546" y="316383"/>
                  <a:pt x="1912493" y="317602"/>
                  <a:pt x="1891360" y="316383"/>
                </a:cubicBezTo>
                <a:cubicBezTo>
                  <a:pt x="1885671" y="322885"/>
                  <a:pt x="1879168" y="328168"/>
                  <a:pt x="1871853" y="332232"/>
                </a:cubicBezTo>
                <a:cubicBezTo>
                  <a:pt x="1870227" y="333045"/>
                  <a:pt x="1869414" y="336398"/>
                  <a:pt x="1869414" y="342291"/>
                </a:cubicBezTo>
                <a:cubicBezTo>
                  <a:pt x="1869414" y="348183"/>
                  <a:pt x="1871446" y="355803"/>
                  <a:pt x="1875510" y="365151"/>
                </a:cubicBezTo>
                <a:cubicBezTo>
                  <a:pt x="1895018" y="356616"/>
                  <a:pt x="1908226" y="352349"/>
                  <a:pt x="1915134" y="352349"/>
                </a:cubicBezTo>
                <a:cubicBezTo>
                  <a:pt x="1922043" y="352349"/>
                  <a:pt x="1929867" y="355803"/>
                  <a:pt x="1938604" y="362712"/>
                </a:cubicBezTo>
                <a:cubicBezTo>
                  <a:pt x="1947342" y="369621"/>
                  <a:pt x="1951710" y="375209"/>
                  <a:pt x="1951710" y="379476"/>
                </a:cubicBezTo>
                <a:cubicBezTo>
                  <a:pt x="1951710" y="383743"/>
                  <a:pt x="1948053" y="385877"/>
                  <a:pt x="1940738" y="385877"/>
                </a:cubicBezTo>
                <a:cubicBezTo>
                  <a:pt x="1937893" y="385877"/>
                  <a:pt x="1934845" y="385471"/>
                  <a:pt x="1931594" y="384658"/>
                </a:cubicBezTo>
                <a:cubicBezTo>
                  <a:pt x="1928343" y="383845"/>
                  <a:pt x="1925294" y="383439"/>
                  <a:pt x="1922450" y="383439"/>
                </a:cubicBezTo>
                <a:cubicBezTo>
                  <a:pt x="1912696" y="383439"/>
                  <a:pt x="1897253" y="389128"/>
                  <a:pt x="1876120" y="400507"/>
                </a:cubicBezTo>
                <a:cubicBezTo>
                  <a:pt x="1876120" y="418389"/>
                  <a:pt x="1877034" y="429768"/>
                  <a:pt x="1878863" y="434645"/>
                </a:cubicBezTo>
                <a:cubicBezTo>
                  <a:pt x="1880692" y="439522"/>
                  <a:pt x="1886991" y="441147"/>
                  <a:pt x="1897761" y="439522"/>
                </a:cubicBezTo>
                <a:cubicBezTo>
                  <a:pt x="1908530" y="437896"/>
                  <a:pt x="1918386" y="437083"/>
                  <a:pt x="1927326" y="437083"/>
                </a:cubicBezTo>
                <a:cubicBezTo>
                  <a:pt x="1936267" y="437083"/>
                  <a:pt x="1943583" y="441351"/>
                  <a:pt x="1949272" y="449885"/>
                </a:cubicBezTo>
                <a:cubicBezTo>
                  <a:pt x="1950491" y="451511"/>
                  <a:pt x="1952117" y="452323"/>
                  <a:pt x="1954149" y="452323"/>
                </a:cubicBezTo>
                <a:cubicBezTo>
                  <a:pt x="1956181" y="452323"/>
                  <a:pt x="1957705" y="450088"/>
                  <a:pt x="1958721" y="445618"/>
                </a:cubicBezTo>
                <a:cubicBezTo>
                  <a:pt x="1959737" y="441147"/>
                  <a:pt x="1960245" y="421031"/>
                  <a:pt x="1960245" y="385267"/>
                </a:cubicBezTo>
                <a:cubicBezTo>
                  <a:pt x="1960245" y="349504"/>
                  <a:pt x="1959635" y="328168"/>
                  <a:pt x="1958416" y="321259"/>
                </a:cubicBezTo>
                <a:cubicBezTo>
                  <a:pt x="1957197" y="314351"/>
                  <a:pt x="1954758" y="310896"/>
                  <a:pt x="1951101" y="310896"/>
                </a:cubicBezTo>
                <a:close/>
                <a:moveTo>
                  <a:pt x="1446962" y="255423"/>
                </a:moveTo>
                <a:cubicBezTo>
                  <a:pt x="1460779" y="255423"/>
                  <a:pt x="1473175" y="260401"/>
                  <a:pt x="1484147" y="270358"/>
                </a:cubicBezTo>
                <a:cubicBezTo>
                  <a:pt x="1495120" y="280315"/>
                  <a:pt x="1500607" y="291389"/>
                  <a:pt x="1500607" y="303581"/>
                </a:cubicBezTo>
                <a:cubicBezTo>
                  <a:pt x="1500607" y="315773"/>
                  <a:pt x="1495730" y="321869"/>
                  <a:pt x="1485976" y="321869"/>
                </a:cubicBezTo>
                <a:cubicBezTo>
                  <a:pt x="1482318" y="321869"/>
                  <a:pt x="1477848" y="320650"/>
                  <a:pt x="1472565" y="318211"/>
                </a:cubicBezTo>
                <a:cubicBezTo>
                  <a:pt x="1451026" y="307645"/>
                  <a:pt x="1435278" y="300939"/>
                  <a:pt x="1425321" y="298095"/>
                </a:cubicBezTo>
                <a:cubicBezTo>
                  <a:pt x="1415364" y="295250"/>
                  <a:pt x="1405610" y="289967"/>
                  <a:pt x="1396060" y="282245"/>
                </a:cubicBezTo>
                <a:cubicBezTo>
                  <a:pt x="1386510" y="274523"/>
                  <a:pt x="1381734" y="269748"/>
                  <a:pt x="1381734" y="267919"/>
                </a:cubicBezTo>
                <a:cubicBezTo>
                  <a:pt x="1381734" y="266091"/>
                  <a:pt x="1385189" y="264973"/>
                  <a:pt x="1392098" y="264567"/>
                </a:cubicBezTo>
                <a:cubicBezTo>
                  <a:pt x="1413637" y="264160"/>
                  <a:pt x="1426845" y="262535"/>
                  <a:pt x="1431722" y="259690"/>
                </a:cubicBezTo>
                <a:cubicBezTo>
                  <a:pt x="1436598" y="256845"/>
                  <a:pt x="1441678" y="255423"/>
                  <a:pt x="1446962" y="255423"/>
                </a:cubicBezTo>
                <a:close/>
                <a:moveTo>
                  <a:pt x="1870329" y="140208"/>
                </a:moveTo>
                <a:cubicBezTo>
                  <a:pt x="1874596" y="140208"/>
                  <a:pt x="1879473" y="142545"/>
                  <a:pt x="1884959" y="147219"/>
                </a:cubicBezTo>
                <a:cubicBezTo>
                  <a:pt x="1890446" y="151892"/>
                  <a:pt x="1895627" y="154534"/>
                  <a:pt x="1900504" y="155143"/>
                </a:cubicBezTo>
                <a:cubicBezTo>
                  <a:pt x="1905381" y="155753"/>
                  <a:pt x="1909445" y="158293"/>
                  <a:pt x="1912696" y="162763"/>
                </a:cubicBezTo>
                <a:cubicBezTo>
                  <a:pt x="1915947" y="167234"/>
                  <a:pt x="1917573" y="172619"/>
                  <a:pt x="1917573" y="178918"/>
                </a:cubicBezTo>
                <a:cubicBezTo>
                  <a:pt x="1917573" y="185217"/>
                  <a:pt x="1913915" y="189992"/>
                  <a:pt x="1906600" y="193243"/>
                </a:cubicBezTo>
                <a:cubicBezTo>
                  <a:pt x="1888312" y="201778"/>
                  <a:pt x="1874291" y="210922"/>
                  <a:pt x="1864538" y="220675"/>
                </a:cubicBezTo>
                <a:cubicBezTo>
                  <a:pt x="1886483" y="219456"/>
                  <a:pt x="1900301" y="220574"/>
                  <a:pt x="1905990" y="224028"/>
                </a:cubicBezTo>
                <a:cubicBezTo>
                  <a:pt x="1911680" y="227483"/>
                  <a:pt x="1918081" y="232359"/>
                  <a:pt x="1925193" y="238659"/>
                </a:cubicBezTo>
                <a:cubicBezTo>
                  <a:pt x="1932305" y="244958"/>
                  <a:pt x="1936267" y="254610"/>
                  <a:pt x="1937080" y="267615"/>
                </a:cubicBezTo>
                <a:cubicBezTo>
                  <a:pt x="1941957" y="266802"/>
                  <a:pt x="1946630" y="266395"/>
                  <a:pt x="1951101" y="266395"/>
                </a:cubicBezTo>
                <a:cubicBezTo>
                  <a:pt x="1967357" y="266395"/>
                  <a:pt x="1981784" y="272593"/>
                  <a:pt x="1994383" y="284988"/>
                </a:cubicBezTo>
                <a:cubicBezTo>
                  <a:pt x="2006981" y="297383"/>
                  <a:pt x="2013280" y="304597"/>
                  <a:pt x="2013280" y="306629"/>
                </a:cubicBezTo>
                <a:cubicBezTo>
                  <a:pt x="2013280" y="308661"/>
                  <a:pt x="2013077" y="310287"/>
                  <a:pt x="2012670" y="311506"/>
                </a:cubicBezTo>
                <a:cubicBezTo>
                  <a:pt x="2010638" y="315570"/>
                  <a:pt x="2009622" y="325120"/>
                  <a:pt x="2009622" y="340157"/>
                </a:cubicBezTo>
                <a:lnTo>
                  <a:pt x="2012061" y="435255"/>
                </a:lnTo>
                <a:cubicBezTo>
                  <a:pt x="2012061" y="448666"/>
                  <a:pt x="2009216" y="464109"/>
                  <a:pt x="2003526" y="481584"/>
                </a:cubicBezTo>
                <a:cubicBezTo>
                  <a:pt x="1997837" y="499059"/>
                  <a:pt x="1991233" y="513283"/>
                  <a:pt x="1983714" y="524256"/>
                </a:cubicBezTo>
                <a:cubicBezTo>
                  <a:pt x="1976196" y="535229"/>
                  <a:pt x="1971014" y="540715"/>
                  <a:pt x="1968170" y="540715"/>
                </a:cubicBezTo>
                <a:cubicBezTo>
                  <a:pt x="1965325" y="540715"/>
                  <a:pt x="1960550" y="535229"/>
                  <a:pt x="1953844" y="524256"/>
                </a:cubicBezTo>
                <a:cubicBezTo>
                  <a:pt x="1947138" y="513283"/>
                  <a:pt x="1940331" y="499872"/>
                  <a:pt x="1933422" y="484023"/>
                </a:cubicBezTo>
                <a:cubicBezTo>
                  <a:pt x="1930984" y="478333"/>
                  <a:pt x="1927834" y="475488"/>
                  <a:pt x="1923974" y="475488"/>
                </a:cubicBezTo>
                <a:cubicBezTo>
                  <a:pt x="1920113" y="475488"/>
                  <a:pt x="1906803" y="479755"/>
                  <a:pt x="1884045" y="488290"/>
                </a:cubicBezTo>
                <a:cubicBezTo>
                  <a:pt x="1875917" y="491135"/>
                  <a:pt x="1869922" y="492557"/>
                  <a:pt x="1866062" y="492557"/>
                </a:cubicBezTo>
                <a:cubicBezTo>
                  <a:pt x="1862201" y="492557"/>
                  <a:pt x="1860067" y="490423"/>
                  <a:pt x="1859661" y="486156"/>
                </a:cubicBezTo>
                <a:cubicBezTo>
                  <a:pt x="1859254" y="481889"/>
                  <a:pt x="1856714" y="474269"/>
                  <a:pt x="1852041" y="463296"/>
                </a:cubicBezTo>
                <a:cubicBezTo>
                  <a:pt x="1847367" y="452323"/>
                  <a:pt x="1845031" y="438912"/>
                  <a:pt x="1845031" y="423063"/>
                </a:cubicBezTo>
                <a:lnTo>
                  <a:pt x="1846250" y="393802"/>
                </a:lnTo>
                <a:cubicBezTo>
                  <a:pt x="1846250" y="375514"/>
                  <a:pt x="1843608" y="364135"/>
                  <a:pt x="1838325" y="359664"/>
                </a:cubicBezTo>
                <a:cubicBezTo>
                  <a:pt x="1831416" y="353975"/>
                  <a:pt x="1827962" y="344831"/>
                  <a:pt x="1827962" y="332232"/>
                </a:cubicBezTo>
                <a:cubicBezTo>
                  <a:pt x="1827962" y="325730"/>
                  <a:pt x="1829079" y="319735"/>
                  <a:pt x="1831314" y="314249"/>
                </a:cubicBezTo>
                <a:cubicBezTo>
                  <a:pt x="1833550" y="308763"/>
                  <a:pt x="1836293" y="305308"/>
                  <a:pt x="1839544" y="303886"/>
                </a:cubicBezTo>
                <a:cubicBezTo>
                  <a:pt x="1842795" y="302463"/>
                  <a:pt x="1851126" y="294945"/>
                  <a:pt x="1864538" y="281331"/>
                </a:cubicBezTo>
                <a:cubicBezTo>
                  <a:pt x="1877949" y="267716"/>
                  <a:pt x="1884654" y="257556"/>
                  <a:pt x="1884654" y="250851"/>
                </a:cubicBezTo>
                <a:cubicBezTo>
                  <a:pt x="1884654" y="244145"/>
                  <a:pt x="1875714" y="236728"/>
                  <a:pt x="1857832" y="228600"/>
                </a:cubicBezTo>
                <a:cubicBezTo>
                  <a:pt x="1835480" y="251359"/>
                  <a:pt x="1814957" y="277775"/>
                  <a:pt x="1796262" y="307848"/>
                </a:cubicBezTo>
                <a:cubicBezTo>
                  <a:pt x="1796669" y="309067"/>
                  <a:pt x="1796872" y="310896"/>
                  <a:pt x="1796872" y="313335"/>
                </a:cubicBezTo>
                <a:cubicBezTo>
                  <a:pt x="1796872" y="326339"/>
                  <a:pt x="1794027" y="343916"/>
                  <a:pt x="1788338" y="366065"/>
                </a:cubicBezTo>
                <a:cubicBezTo>
                  <a:pt x="1782648" y="388214"/>
                  <a:pt x="1779803" y="412699"/>
                  <a:pt x="1779803" y="439522"/>
                </a:cubicBezTo>
                <a:cubicBezTo>
                  <a:pt x="1779803" y="450901"/>
                  <a:pt x="1780718" y="461061"/>
                  <a:pt x="1782546" y="470002"/>
                </a:cubicBezTo>
                <a:cubicBezTo>
                  <a:pt x="1784375" y="478943"/>
                  <a:pt x="1785290" y="486969"/>
                  <a:pt x="1785290" y="494081"/>
                </a:cubicBezTo>
                <a:cubicBezTo>
                  <a:pt x="1785290" y="501193"/>
                  <a:pt x="1783766" y="509931"/>
                  <a:pt x="1780718" y="520294"/>
                </a:cubicBezTo>
                <a:cubicBezTo>
                  <a:pt x="1777670" y="530657"/>
                  <a:pt x="1774622" y="535839"/>
                  <a:pt x="1771574" y="535839"/>
                </a:cubicBezTo>
                <a:cubicBezTo>
                  <a:pt x="1768526" y="535839"/>
                  <a:pt x="1762531" y="528422"/>
                  <a:pt x="1753590" y="513588"/>
                </a:cubicBezTo>
                <a:cubicBezTo>
                  <a:pt x="1744650" y="498755"/>
                  <a:pt x="1740179" y="486461"/>
                  <a:pt x="1740179" y="476707"/>
                </a:cubicBezTo>
                <a:cubicBezTo>
                  <a:pt x="1740179" y="466954"/>
                  <a:pt x="1741195" y="453949"/>
                  <a:pt x="1743227" y="437693"/>
                </a:cubicBezTo>
                <a:cubicBezTo>
                  <a:pt x="1745259" y="421437"/>
                  <a:pt x="1746275" y="410261"/>
                  <a:pt x="1746275" y="404165"/>
                </a:cubicBezTo>
                <a:cubicBezTo>
                  <a:pt x="1746275" y="398069"/>
                  <a:pt x="1745666" y="392583"/>
                  <a:pt x="1744446" y="387706"/>
                </a:cubicBezTo>
                <a:cubicBezTo>
                  <a:pt x="1734693" y="401117"/>
                  <a:pt x="1720266" y="416967"/>
                  <a:pt x="1701165" y="435255"/>
                </a:cubicBezTo>
                <a:cubicBezTo>
                  <a:pt x="1682064" y="453543"/>
                  <a:pt x="1670888" y="463906"/>
                  <a:pt x="1667637" y="466344"/>
                </a:cubicBezTo>
                <a:cubicBezTo>
                  <a:pt x="1664386" y="468783"/>
                  <a:pt x="1661947" y="470002"/>
                  <a:pt x="1660322" y="470002"/>
                </a:cubicBezTo>
                <a:cubicBezTo>
                  <a:pt x="1658696" y="470002"/>
                  <a:pt x="1657782" y="469189"/>
                  <a:pt x="1657579" y="467563"/>
                </a:cubicBezTo>
                <a:cubicBezTo>
                  <a:pt x="1657375" y="465938"/>
                  <a:pt x="1657274" y="458724"/>
                  <a:pt x="1657274" y="445923"/>
                </a:cubicBezTo>
                <a:cubicBezTo>
                  <a:pt x="1657274" y="433121"/>
                  <a:pt x="1658188" y="423774"/>
                  <a:pt x="1660017" y="417881"/>
                </a:cubicBezTo>
                <a:cubicBezTo>
                  <a:pt x="1661846" y="411988"/>
                  <a:pt x="1665300" y="405181"/>
                  <a:pt x="1670380" y="397459"/>
                </a:cubicBezTo>
                <a:cubicBezTo>
                  <a:pt x="1675460" y="389738"/>
                  <a:pt x="1678610" y="385877"/>
                  <a:pt x="1679829" y="385877"/>
                </a:cubicBezTo>
                <a:cubicBezTo>
                  <a:pt x="1681048" y="385877"/>
                  <a:pt x="1681658" y="386690"/>
                  <a:pt x="1681658" y="388315"/>
                </a:cubicBezTo>
                <a:lnTo>
                  <a:pt x="1681048" y="395631"/>
                </a:lnTo>
                <a:cubicBezTo>
                  <a:pt x="1681048" y="399695"/>
                  <a:pt x="1682267" y="401727"/>
                  <a:pt x="1684706" y="401727"/>
                </a:cubicBezTo>
                <a:cubicBezTo>
                  <a:pt x="1687144" y="401727"/>
                  <a:pt x="1688973" y="400711"/>
                  <a:pt x="1690192" y="398679"/>
                </a:cubicBezTo>
                <a:lnTo>
                  <a:pt x="1713357" y="364541"/>
                </a:lnTo>
                <a:cubicBezTo>
                  <a:pt x="1727987" y="343408"/>
                  <a:pt x="1737944" y="329286"/>
                  <a:pt x="1743227" y="322174"/>
                </a:cubicBezTo>
                <a:cubicBezTo>
                  <a:pt x="1748510" y="315062"/>
                  <a:pt x="1751152" y="308255"/>
                  <a:pt x="1751152" y="301752"/>
                </a:cubicBezTo>
                <a:cubicBezTo>
                  <a:pt x="1751152" y="295250"/>
                  <a:pt x="1746885" y="291999"/>
                  <a:pt x="1738350" y="291999"/>
                </a:cubicBezTo>
                <a:cubicBezTo>
                  <a:pt x="1735506" y="291999"/>
                  <a:pt x="1733474" y="293015"/>
                  <a:pt x="1732254" y="295047"/>
                </a:cubicBezTo>
                <a:cubicBezTo>
                  <a:pt x="1731035" y="297079"/>
                  <a:pt x="1730019" y="298095"/>
                  <a:pt x="1729206" y="298095"/>
                </a:cubicBezTo>
                <a:cubicBezTo>
                  <a:pt x="1728394" y="298095"/>
                  <a:pt x="1727987" y="297485"/>
                  <a:pt x="1727987" y="296266"/>
                </a:cubicBezTo>
                <a:cubicBezTo>
                  <a:pt x="1727987" y="295047"/>
                  <a:pt x="1730019" y="290779"/>
                  <a:pt x="1734083" y="283464"/>
                </a:cubicBezTo>
                <a:cubicBezTo>
                  <a:pt x="1738147" y="276149"/>
                  <a:pt x="1742821" y="272491"/>
                  <a:pt x="1748104" y="272491"/>
                </a:cubicBezTo>
                <a:cubicBezTo>
                  <a:pt x="1753387" y="272491"/>
                  <a:pt x="1760702" y="274523"/>
                  <a:pt x="1770050" y="278587"/>
                </a:cubicBezTo>
                <a:cubicBezTo>
                  <a:pt x="1775739" y="268021"/>
                  <a:pt x="1783664" y="257455"/>
                  <a:pt x="1793824" y="246888"/>
                </a:cubicBezTo>
                <a:cubicBezTo>
                  <a:pt x="1795856" y="244450"/>
                  <a:pt x="1796872" y="241910"/>
                  <a:pt x="1796872" y="239268"/>
                </a:cubicBezTo>
                <a:cubicBezTo>
                  <a:pt x="1796872" y="236627"/>
                  <a:pt x="1795856" y="235103"/>
                  <a:pt x="1793824" y="234696"/>
                </a:cubicBezTo>
                <a:cubicBezTo>
                  <a:pt x="1774723" y="231851"/>
                  <a:pt x="1761922" y="221285"/>
                  <a:pt x="1755419" y="202997"/>
                </a:cubicBezTo>
                <a:cubicBezTo>
                  <a:pt x="1753794" y="197307"/>
                  <a:pt x="1751660" y="193243"/>
                  <a:pt x="1749018" y="190805"/>
                </a:cubicBezTo>
                <a:cubicBezTo>
                  <a:pt x="1746377" y="188367"/>
                  <a:pt x="1745056" y="186538"/>
                  <a:pt x="1745056" y="185319"/>
                </a:cubicBezTo>
                <a:cubicBezTo>
                  <a:pt x="1745056" y="182880"/>
                  <a:pt x="1747088" y="182067"/>
                  <a:pt x="1751152" y="182880"/>
                </a:cubicBezTo>
                <a:cubicBezTo>
                  <a:pt x="1755216" y="183693"/>
                  <a:pt x="1758772" y="184099"/>
                  <a:pt x="1761820" y="184099"/>
                </a:cubicBezTo>
                <a:cubicBezTo>
                  <a:pt x="1764868" y="184099"/>
                  <a:pt x="1769237" y="182880"/>
                  <a:pt x="1774926" y="180442"/>
                </a:cubicBezTo>
                <a:cubicBezTo>
                  <a:pt x="1796466" y="170282"/>
                  <a:pt x="1816684" y="161036"/>
                  <a:pt x="1835582" y="152705"/>
                </a:cubicBezTo>
                <a:cubicBezTo>
                  <a:pt x="1854479" y="144374"/>
                  <a:pt x="1866062" y="140208"/>
                  <a:pt x="1870329" y="140208"/>
                </a:cubicBezTo>
                <a:close/>
                <a:moveTo>
                  <a:pt x="3142259" y="119482"/>
                </a:moveTo>
                <a:cubicBezTo>
                  <a:pt x="3138602" y="119482"/>
                  <a:pt x="3128442" y="123241"/>
                  <a:pt x="3111779" y="130759"/>
                </a:cubicBezTo>
                <a:cubicBezTo>
                  <a:pt x="3095117" y="138278"/>
                  <a:pt x="3072562" y="152603"/>
                  <a:pt x="3044114" y="173736"/>
                </a:cubicBezTo>
                <a:cubicBezTo>
                  <a:pt x="3055899" y="181458"/>
                  <a:pt x="3063925" y="190297"/>
                  <a:pt x="3068193" y="200254"/>
                </a:cubicBezTo>
                <a:cubicBezTo>
                  <a:pt x="3072460" y="210211"/>
                  <a:pt x="3075203" y="226162"/>
                  <a:pt x="3076422" y="248107"/>
                </a:cubicBezTo>
                <a:cubicBezTo>
                  <a:pt x="3089833" y="248107"/>
                  <a:pt x="3099689" y="246990"/>
                  <a:pt x="3105988" y="244755"/>
                </a:cubicBezTo>
                <a:cubicBezTo>
                  <a:pt x="3112287" y="242519"/>
                  <a:pt x="3117774" y="237033"/>
                  <a:pt x="3122447" y="228295"/>
                </a:cubicBezTo>
                <a:cubicBezTo>
                  <a:pt x="3127121" y="219558"/>
                  <a:pt x="3132506" y="202692"/>
                  <a:pt x="3138602" y="177699"/>
                </a:cubicBezTo>
                <a:cubicBezTo>
                  <a:pt x="3144698" y="152705"/>
                  <a:pt x="3147746" y="136754"/>
                  <a:pt x="3147746" y="129845"/>
                </a:cubicBezTo>
                <a:cubicBezTo>
                  <a:pt x="3147746" y="122936"/>
                  <a:pt x="3145917" y="119482"/>
                  <a:pt x="3142259" y="119482"/>
                </a:cubicBezTo>
                <a:close/>
                <a:moveTo>
                  <a:pt x="251155" y="83515"/>
                </a:moveTo>
                <a:cubicBezTo>
                  <a:pt x="315366" y="83515"/>
                  <a:pt x="347472" y="106680"/>
                  <a:pt x="347472" y="153010"/>
                </a:cubicBezTo>
                <a:cubicBezTo>
                  <a:pt x="347472" y="163576"/>
                  <a:pt x="345846" y="172822"/>
                  <a:pt x="342595" y="180747"/>
                </a:cubicBezTo>
                <a:cubicBezTo>
                  <a:pt x="339344" y="188671"/>
                  <a:pt x="334467" y="195783"/>
                  <a:pt x="327965" y="202083"/>
                </a:cubicBezTo>
                <a:cubicBezTo>
                  <a:pt x="321462" y="208382"/>
                  <a:pt x="314858" y="213563"/>
                  <a:pt x="308153" y="217627"/>
                </a:cubicBezTo>
                <a:cubicBezTo>
                  <a:pt x="301447" y="221691"/>
                  <a:pt x="285394" y="227178"/>
                  <a:pt x="259994" y="234087"/>
                </a:cubicBezTo>
                <a:cubicBezTo>
                  <a:pt x="234594" y="240995"/>
                  <a:pt x="198729" y="249327"/>
                  <a:pt x="152400" y="259080"/>
                </a:cubicBezTo>
                <a:cubicBezTo>
                  <a:pt x="205638" y="263957"/>
                  <a:pt x="240385" y="272999"/>
                  <a:pt x="256641" y="286207"/>
                </a:cubicBezTo>
                <a:cubicBezTo>
                  <a:pt x="272897" y="299415"/>
                  <a:pt x="281025" y="315163"/>
                  <a:pt x="281025" y="333451"/>
                </a:cubicBezTo>
                <a:cubicBezTo>
                  <a:pt x="281025" y="351333"/>
                  <a:pt x="273202" y="370637"/>
                  <a:pt x="257556" y="391363"/>
                </a:cubicBezTo>
                <a:cubicBezTo>
                  <a:pt x="241909" y="412090"/>
                  <a:pt x="217322" y="428854"/>
                  <a:pt x="183794" y="441655"/>
                </a:cubicBezTo>
                <a:cubicBezTo>
                  <a:pt x="150266" y="454457"/>
                  <a:pt x="117246" y="460858"/>
                  <a:pt x="84734" y="460858"/>
                </a:cubicBezTo>
                <a:cubicBezTo>
                  <a:pt x="58318" y="460858"/>
                  <a:pt x="37592" y="456591"/>
                  <a:pt x="22555" y="448056"/>
                </a:cubicBezTo>
                <a:cubicBezTo>
                  <a:pt x="7518" y="439522"/>
                  <a:pt x="0" y="428955"/>
                  <a:pt x="0" y="416357"/>
                </a:cubicBezTo>
                <a:cubicBezTo>
                  <a:pt x="0" y="405791"/>
                  <a:pt x="4978" y="394208"/>
                  <a:pt x="14935" y="381610"/>
                </a:cubicBezTo>
                <a:cubicBezTo>
                  <a:pt x="24892" y="369011"/>
                  <a:pt x="33528" y="362712"/>
                  <a:pt x="40843" y="362712"/>
                </a:cubicBezTo>
                <a:cubicBezTo>
                  <a:pt x="43688" y="362712"/>
                  <a:pt x="45110" y="364135"/>
                  <a:pt x="45110" y="366979"/>
                </a:cubicBezTo>
                <a:cubicBezTo>
                  <a:pt x="45110" y="369011"/>
                  <a:pt x="44094" y="371247"/>
                  <a:pt x="42062" y="373685"/>
                </a:cubicBezTo>
                <a:cubicBezTo>
                  <a:pt x="40030" y="376123"/>
                  <a:pt x="39014" y="378359"/>
                  <a:pt x="39014" y="380391"/>
                </a:cubicBezTo>
                <a:cubicBezTo>
                  <a:pt x="39014" y="385267"/>
                  <a:pt x="43688" y="389331"/>
                  <a:pt x="53035" y="392583"/>
                </a:cubicBezTo>
                <a:cubicBezTo>
                  <a:pt x="62382" y="395834"/>
                  <a:pt x="74981" y="397459"/>
                  <a:pt x="90830" y="397459"/>
                </a:cubicBezTo>
                <a:cubicBezTo>
                  <a:pt x="127406" y="397459"/>
                  <a:pt x="162153" y="389535"/>
                  <a:pt x="195072" y="373685"/>
                </a:cubicBezTo>
                <a:cubicBezTo>
                  <a:pt x="227990" y="357835"/>
                  <a:pt x="244449" y="341986"/>
                  <a:pt x="244449" y="326136"/>
                </a:cubicBezTo>
                <a:cubicBezTo>
                  <a:pt x="244449" y="313944"/>
                  <a:pt x="235915" y="305308"/>
                  <a:pt x="218846" y="300228"/>
                </a:cubicBezTo>
                <a:cubicBezTo>
                  <a:pt x="201777" y="295148"/>
                  <a:pt x="178003" y="292608"/>
                  <a:pt x="147523" y="292608"/>
                </a:cubicBezTo>
                <a:cubicBezTo>
                  <a:pt x="123139" y="292608"/>
                  <a:pt x="103022" y="294640"/>
                  <a:pt x="87173" y="298704"/>
                </a:cubicBezTo>
                <a:cubicBezTo>
                  <a:pt x="84328" y="298704"/>
                  <a:pt x="82905" y="295656"/>
                  <a:pt x="82905" y="289560"/>
                </a:cubicBezTo>
                <a:cubicBezTo>
                  <a:pt x="82905" y="280619"/>
                  <a:pt x="85242" y="270358"/>
                  <a:pt x="89916" y="258775"/>
                </a:cubicBezTo>
                <a:cubicBezTo>
                  <a:pt x="94589" y="247193"/>
                  <a:pt x="99873" y="239979"/>
                  <a:pt x="105765" y="237135"/>
                </a:cubicBezTo>
                <a:cubicBezTo>
                  <a:pt x="111658" y="234290"/>
                  <a:pt x="124968" y="231242"/>
                  <a:pt x="145694" y="227991"/>
                </a:cubicBezTo>
                <a:cubicBezTo>
                  <a:pt x="206248" y="218643"/>
                  <a:pt x="249631" y="207772"/>
                  <a:pt x="275844" y="195377"/>
                </a:cubicBezTo>
                <a:cubicBezTo>
                  <a:pt x="302057" y="182982"/>
                  <a:pt x="315163" y="170282"/>
                  <a:pt x="315163" y="157277"/>
                </a:cubicBezTo>
                <a:cubicBezTo>
                  <a:pt x="315163" y="149962"/>
                  <a:pt x="310185" y="144171"/>
                  <a:pt x="300228" y="139903"/>
                </a:cubicBezTo>
                <a:cubicBezTo>
                  <a:pt x="290271" y="135636"/>
                  <a:pt x="276149" y="133503"/>
                  <a:pt x="257861" y="133503"/>
                </a:cubicBezTo>
                <a:cubicBezTo>
                  <a:pt x="227787" y="133503"/>
                  <a:pt x="201777" y="135839"/>
                  <a:pt x="179832" y="140513"/>
                </a:cubicBezTo>
                <a:cubicBezTo>
                  <a:pt x="157886" y="145187"/>
                  <a:pt x="146913" y="149962"/>
                  <a:pt x="146913" y="154839"/>
                </a:cubicBezTo>
                <a:cubicBezTo>
                  <a:pt x="146913" y="157277"/>
                  <a:pt x="148031" y="159411"/>
                  <a:pt x="150266" y="161239"/>
                </a:cubicBezTo>
                <a:cubicBezTo>
                  <a:pt x="152501" y="163068"/>
                  <a:pt x="157886" y="165405"/>
                  <a:pt x="166421" y="168250"/>
                </a:cubicBezTo>
                <a:cubicBezTo>
                  <a:pt x="167640" y="168250"/>
                  <a:pt x="168859" y="168961"/>
                  <a:pt x="170078" y="170383"/>
                </a:cubicBezTo>
                <a:cubicBezTo>
                  <a:pt x="171297" y="171806"/>
                  <a:pt x="171907" y="173330"/>
                  <a:pt x="171907" y="174955"/>
                </a:cubicBezTo>
                <a:cubicBezTo>
                  <a:pt x="171907" y="179832"/>
                  <a:pt x="151181" y="182067"/>
                  <a:pt x="109728" y="181661"/>
                </a:cubicBezTo>
                <a:cubicBezTo>
                  <a:pt x="98755" y="176378"/>
                  <a:pt x="93269" y="167031"/>
                  <a:pt x="93269" y="153619"/>
                </a:cubicBezTo>
                <a:cubicBezTo>
                  <a:pt x="93269" y="132080"/>
                  <a:pt x="108305" y="115011"/>
                  <a:pt x="138379" y="102413"/>
                </a:cubicBezTo>
                <a:cubicBezTo>
                  <a:pt x="168453" y="89815"/>
                  <a:pt x="206045" y="83515"/>
                  <a:pt x="251155" y="83515"/>
                </a:cubicBezTo>
                <a:close/>
                <a:moveTo>
                  <a:pt x="3146222" y="60960"/>
                </a:moveTo>
                <a:cubicBezTo>
                  <a:pt x="3150895" y="60960"/>
                  <a:pt x="3158312" y="63399"/>
                  <a:pt x="3168472" y="68275"/>
                </a:cubicBezTo>
                <a:cubicBezTo>
                  <a:pt x="3178632" y="73152"/>
                  <a:pt x="3188792" y="79858"/>
                  <a:pt x="3198952" y="88392"/>
                </a:cubicBezTo>
                <a:cubicBezTo>
                  <a:pt x="3209112" y="96927"/>
                  <a:pt x="3215513" y="104039"/>
                  <a:pt x="3218154" y="109728"/>
                </a:cubicBezTo>
                <a:cubicBezTo>
                  <a:pt x="3220796" y="115418"/>
                  <a:pt x="3222117" y="121920"/>
                  <a:pt x="3222117" y="129235"/>
                </a:cubicBezTo>
                <a:cubicBezTo>
                  <a:pt x="3222117" y="136551"/>
                  <a:pt x="3219780" y="143866"/>
                  <a:pt x="3215106" y="151181"/>
                </a:cubicBezTo>
                <a:cubicBezTo>
                  <a:pt x="3210433" y="158496"/>
                  <a:pt x="3205454" y="171095"/>
                  <a:pt x="3200171" y="188976"/>
                </a:cubicBezTo>
                <a:cubicBezTo>
                  <a:pt x="3192450" y="213360"/>
                  <a:pt x="3181883" y="236525"/>
                  <a:pt x="3168472" y="258471"/>
                </a:cubicBezTo>
                <a:cubicBezTo>
                  <a:pt x="3155061" y="280416"/>
                  <a:pt x="3146527" y="292303"/>
                  <a:pt x="3142869" y="294132"/>
                </a:cubicBezTo>
                <a:cubicBezTo>
                  <a:pt x="3139211" y="295961"/>
                  <a:pt x="3133725" y="296875"/>
                  <a:pt x="3126410" y="296875"/>
                </a:cubicBezTo>
                <a:cubicBezTo>
                  <a:pt x="3106089" y="296875"/>
                  <a:pt x="3089224" y="291186"/>
                  <a:pt x="3075813" y="279807"/>
                </a:cubicBezTo>
                <a:cubicBezTo>
                  <a:pt x="3074594" y="304597"/>
                  <a:pt x="3072765" y="326543"/>
                  <a:pt x="3070327" y="345643"/>
                </a:cubicBezTo>
                <a:cubicBezTo>
                  <a:pt x="3109747" y="346863"/>
                  <a:pt x="3152622" y="343408"/>
                  <a:pt x="3198952" y="335280"/>
                </a:cubicBezTo>
                <a:cubicBezTo>
                  <a:pt x="3208706" y="333655"/>
                  <a:pt x="3217849" y="332842"/>
                  <a:pt x="3226384" y="332842"/>
                </a:cubicBezTo>
                <a:cubicBezTo>
                  <a:pt x="3255238" y="332842"/>
                  <a:pt x="3276473" y="341579"/>
                  <a:pt x="3290087" y="359055"/>
                </a:cubicBezTo>
                <a:cubicBezTo>
                  <a:pt x="3303702" y="376530"/>
                  <a:pt x="3310509" y="390347"/>
                  <a:pt x="3310509" y="400507"/>
                </a:cubicBezTo>
                <a:cubicBezTo>
                  <a:pt x="3310509" y="404165"/>
                  <a:pt x="3308883" y="407010"/>
                  <a:pt x="3305632" y="409042"/>
                </a:cubicBezTo>
                <a:cubicBezTo>
                  <a:pt x="3302381" y="411074"/>
                  <a:pt x="3293846" y="412090"/>
                  <a:pt x="3280029" y="412090"/>
                </a:cubicBezTo>
                <a:cubicBezTo>
                  <a:pt x="3266211" y="412090"/>
                  <a:pt x="3255035" y="409855"/>
                  <a:pt x="3246501" y="405384"/>
                </a:cubicBezTo>
                <a:cubicBezTo>
                  <a:pt x="3221711" y="392786"/>
                  <a:pt x="3184118" y="386487"/>
                  <a:pt x="3133725" y="386487"/>
                </a:cubicBezTo>
                <a:cubicBezTo>
                  <a:pt x="3110154" y="386487"/>
                  <a:pt x="3086786" y="388214"/>
                  <a:pt x="3063621" y="391668"/>
                </a:cubicBezTo>
                <a:cubicBezTo>
                  <a:pt x="3040456" y="395123"/>
                  <a:pt x="3019526" y="399898"/>
                  <a:pt x="3000832" y="405994"/>
                </a:cubicBezTo>
                <a:cubicBezTo>
                  <a:pt x="2982138" y="412090"/>
                  <a:pt x="2948813" y="425095"/>
                  <a:pt x="2900857" y="445008"/>
                </a:cubicBezTo>
                <a:cubicBezTo>
                  <a:pt x="2891917" y="448666"/>
                  <a:pt x="2886024" y="450495"/>
                  <a:pt x="2883179" y="450495"/>
                </a:cubicBezTo>
                <a:cubicBezTo>
                  <a:pt x="2876270" y="450495"/>
                  <a:pt x="2870276" y="441757"/>
                  <a:pt x="2865196" y="424282"/>
                </a:cubicBezTo>
                <a:cubicBezTo>
                  <a:pt x="2860116" y="406807"/>
                  <a:pt x="2857576" y="396443"/>
                  <a:pt x="2857576" y="393192"/>
                </a:cubicBezTo>
                <a:cubicBezTo>
                  <a:pt x="2857576" y="389941"/>
                  <a:pt x="2859913" y="385877"/>
                  <a:pt x="2864586" y="381000"/>
                </a:cubicBezTo>
                <a:cubicBezTo>
                  <a:pt x="2869260" y="376123"/>
                  <a:pt x="2872613" y="373685"/>
                  <a:pt x="2874645" y="373685"/>
                </a:cubicBezTo>
                <a:cubicBezTo>
                  <a:pt x="2876677" y="373685"/>
                  <a:pt x="2878811" y="374193"/>
                  <a:pt x="2881046" y="375209"/>
                </a:cubicBezTo>
                <a:cubicBezTo>
                  <a:pt x="2883281" y="376225"/>
                  <a:pt x="2886227" y="376733"/>
                  <a:pt x="2889885" y="376733"/>
                </a:cubicBezTo>
                <a:cubicBezTo>
                  <a:pt x="2904109" y="376733"/>
                  <a:pt x="2944952" y="368605"/>
                  <a:pt x="3012414" y="352349"/>
                </a:cubicBezTo>
                <a:cubicBezTo>
                  <a:pt x="3015259" y="311709"/>
                  <a:pt x="3016682" y="277775"/>
                  <a:pt x="3016682" y="250546"/>
                </a:cubicBezTo>
                <a:cubicBezTo>
                  <a:pt x="3016682" y="223317"/>
                  <a:pt x="3013430" y="206451"/>
                  <a:pt x="3006928" y="199949"/>
                </a:cubicBezTo>
                <a:cubicBezTo>
                  <a:pt x="2995955" y="188163"/>
                  <a:pt x="2989046" y="176784"/>
                  <a:pt x="2986202" y="165811"/>
                </a:cubicBezTo>
                <a:cubicBezTo>
                  <a:pt x="2979699" y="160122"/>
                  <a:pt x="2972587" y="152095"/>
                  <a:pt x="2964866" y="141732"/>
                </a:cubicBezTo>
                <a:cubicBezTo>
                  <a:pt x="2957144" y="131369"/>
                  <a:pt x="2953283" y="124968"/>
                  <a:pt x="2953283" y="122530"/>
                </a:cubicBezTo>
                <a:cubicBezTo>
                  <a:pt x="2953283" y="120091"/>
                  <a:pt x="2954299" y="118567"/>
                  <a:pt x="2956331" y="117958"/>
                </a:cubicBezTo>
                <a:cubicBezTo>
                  <a:pt x="2958363" y="117348"/>
                  <a:pt x="2964155" y="117043"/>
                  <a:pt x="2973705" y="117043"/>
                </a:cubicBezTo>
                <a:cubicBezTo>
                  <a:pt x="2983255" y="117043"/>
                  <a:pt x="2993720" y="115011"/>
                  <a:pt x="3005099" y="110947"/>
                </a:cubicBezTo>
                <a:cubicBezTo>
                  <a:pt x="3041269" y="97943"/>
                  <a:pt x="3069311" y="88900"/>
                  <a:pt x="3089224" y="83820"/>
                </a:cubicBezTo>
                <a:cubicBezTo>
                  <a:pt x="3109138" y="78740"/>
                  <a:pt x="3122447" y="73660"/>
                  <a:pt x="3129153" y="68580"/>
                </a:cubicBezTo>
                <a:cubicBezTo>
                  <a:pt x="3135858" y="63500"/>
                  <a:pt x="3141548" y="60960"/>
                  <a:pt x="3146222" y="60960"/>
                </a:cubicBezTo>
                <a:close/>
                <a:moveTo>
                  <a:pt x="1306449" y="49987"/>
                </a:moveTo>
                <a:cubicBezTo>
                  <a:pt x="1313967" y="49987"/>
                  <a:pt x="1319860" y="50902"/>
                  <a:pt x="1324127" y="52731"/>
                </a:cubicBezTo>
                <a:cubicBezTo>
                  <a:pt x="1328395" y="54559"/>
                  <a:pt x="1335202" y="59436"/>
                  <a:pt x="1344549" y="67361"/>
                </a:cubicBezTo>
                <a:cubicBezTo>
                  <a:pt x="1353896" y="75286"/>
                  <a:pt x="1359484" y="80467"/>
                  <a:pt x="1361313" y="82906"/>
                </a:cubicBezTo>
                <a:cubicBezTo>
                  <a:pt x="1363142" y="85344"/>
                  <a:pt x="1364056" y="89002"/>
                  <a:pt x="1364056" y="93879"/>
                </a:cubicBezTo>
                <a:cubicBezTo>
                  <a:pt x="1364056" y="115011"/>
                  <a:pt x="1342923" y="156261"/>
                  <a:pt x="1300658" y="217627"/>
                </a:cubicBezTo>
                <a:cubicBezTo>
                  <a:pt x="1313256" y="216815"/>
                  <a:pt x="1325753" y="220066"/>
                  <a:pt x="1338148" y="227381"/>
                </a:cubicBezTo>
                <a:cubicBezTo>
                  <a:pt x="1350543" y="234696"/>
                  <a:pt x="1356741" y="245466"/>
                  <a:pt x="1356741" y="259690"/>
                </a:cubicBezTo>
                <a:cubicBezTo>
                  <a:pt x="1356741" y="267005"/>
                  <a:pt x="1353490" y="273507"/>
                  <a:pt x="1346987" y="279197"/>
                </a:cubicBezTo>
                <a:cubicBezTo>
                  <a:pt x="1335608" y="289357"/>
                  <a:pt x="1326667" y="303581"/>
                  <a:pt x="1320165" y="321869"/>
                </a:cubicBezTo>
                <a:cubicBezTo>
                  <a:pt x="1364056" y="331216"/>
                  <a:pt x="1386002" y="351536"/>
                  <a:pt x="1386002" y="382829"/>
                </a:cubicBezTo>
                <a:cubicBezTo>
                  <a:pt x="1386002" y="408432"/>
                  <a:pt x="1376756" y="436779"/>
                  <a:pt x="1358265" y="467868"/>
                </a:cubicBezTo>
                <a:cubicBezTo>
                  <a:pt x="1339774" y="498958"/>
                  <a:pt x="1326464" y="514503"/>
                  <a:pt x="1318336" y="514503"/>
                </a:cubicBezTo>
                <a:cubicBezTo>
                  <a:pt x="1314678" y="514503"/>
                  <a:pt x="1306652" y="510439"/>
                  <a:pt x="1294257" y="502311"/>
                </a:cubicBezTo>
                <a:cubicBezTo>
                  <a:pt x="1281862" y="494183"/>
                  <a:pt x="1270889" y="482905"/>
                  <a:pt x="1261338" y="468478"/>
                </a:cubicBezTo>
                <a:cubicBezTo>
                  <a:pt x="1251788" y="454051"/>
                  <a:pt x="1247013" y="444602"/>
                  <a:pt x="1247013" y="440131"/>
                </a:cubicBezTo>
                <a:cubicBezTo>
                  <a:pt x="1247013" y="435661"/>
                  <a:pt x="1247826" y="433426"/>
                  <a:pt x="1249451" y="433426"/>
                </a:cubicBezTo>
                <a:cubicBezTo>
                  <a:pt x="1251077" y="433426"/>
                  <a:pt x="1252702" y="434035"/>
                  <a:pt x="1254328" y="435255"/>
                </a:cubicBezTo>
                <a:cubicBezTo>
                  <a:pt x="1266926" y="445415"/>
                  <a:pt x="1282573" y="450495"/>
                  <a:pt x="1301267" y="450495"/>
                </a:cubicBezTo>
                <a:cubicBezTo>
                  <a:pt x="1314678" y="450495"/>
                  <a:pt x="1324940" y="440741"/>
                  <a:pt x="1332052" y="421234"/>
                </a:cubicBezTo>
                <a:cubicBezTo>
                  <a:pt x="1339164" y="401727"/>
                  <a:pt x="1342720" y="388112"/>
                  <a:pt x="1342720" y="380391"/>
                </a:cubicBezTo>
                <a:cubicBezTo>
                  <a:pt x="1342720" y="369824"/>
                  <a:pt x="1336624" y="364541"/>
                  <a:pt x="1324432" y="364541"/>
                </a:cubicBezTo>
                <a:cubicBezTo>
                  <a:pt x="1312240" y="364541"/>
                  <a:pt x="1297102" y="368910"/>
                  <a:pt x="1279017" y="377647"/>
                </a:cubicBezTo>
                <a:cubicBezTo>
                  <a:pt x="1260932" y="386385"/>
                  <a:pt x="1247419" y="394411"/>
                  <a:pt x="1238478" y="401727"/>
                </a:cubicBezTo>
                <a:cubicBezTo>
                  <a:pt x="1235227" y="404571"/>
                  <a:pt x="1231976" y="405994"/>
                  <a:pt x="1228725" y="405994"/>
                </a:cubicBezTo>
                <a:cubicBezTo>
                  <a:pt x="1225474" y="405994"/>
                  <a:pt x="1221613" y="399796"/>
                  <a:pt x="1217142" y="387401"/>
                </a:cubicBezTo>
                <a:cubicBezTo>
                  <a:pt x="1212672" y="375006"/>
                  <a:pt x="1210437" y="366370"/>
                  <a:pt x="1210437" y="361493"/>
                </a:cubicBezTo>
                <a:cubicBezTo>
                  <a:pt x="1210437" y="356616"/>
                  <a:pt x="1211859" y="352044"/>
                  <a:pt x="1214704" y="347777"/>
                </a:cubicBezTo>
                <a:cubicBezTo>
                  <a:pt x="1217549" y="343510"/>
                  <a:pt x="1221410" y="340767"/>
                  <a:pt x="1226287" y="339547"/>
                </a:cubicBezTo>
                <a:cubicBezTo>
                  <a:pt x="1234821" y="337922"/>
                  <a:pt x="1247622" y="327355"/>
                  <a:pt x="1264691" y="307848"/>
                </a:cubicBezTo>
                <a:cubicBezTo>
                  <a:pt x="1281760" y="288341"/>
                  <a:pt x="1290294" y="274727"/>
                  <a:pt x="1290294" y="267005"/>
                </a:cubicBezTo>
                <a:cubicBezTo>
                  <a:pt x="1290294" y="263347"/>
                  <a:pt x="1288872" y="261519"/>
                  <a:pt x="1286027" y="261519"/>
                </a:cubicBezTo>
                <a:cubicBezTo>
                  <a:pt x="1278712" y="261519"/>
                  <a:pt x="1260830" y="273507"/>
                  <a:pt x="1232383" y="297485"/>
                </a:cubicBezTo>
                <a:cubicBezTo>
                  <a:pt x="1229944" y="299517"/>
                  <a:pt x="1227709" y="300533"/>
                  <a:pt x="1225677" y="300533"/>
                </a:cubicBezTo>
                <a:cubicBezTo>
                  <a:pt x="1220800" y="300533"/>
                  <a:pt x="1214399" y="293929"/>
                  <a:pt x="1206475" y="280721"/>
                </a:cubicBezTo>
                <a:cubicBezTo>
                  <a:pt x="1198550" y="267513"/>
                  <a:pt x="1194587" y="257759"/>
                  <a:pt x="1194587" y="251460"/>
                </a:cubicBezTo>
                <a:cubicBezTo>
                  <a:pt x="1194587" y="245161"/>
                  <a:pt x="1198753" y="239675"/>
                  <a:pt x="1207084" y="235001"/>
                </a:cubicBezTo>
                <a:cubicBezTo>
                  <a:pt x="1215415" y="230327"/>
                  <a:pt x="1227506" y="217424"/>
                  <a:pt x="1243355" y="196291"/>
                </a:cubicBezTo>
                <a:cubicBezTo>
                  <a:pt x="1259205" y="175159"/>
                  <a:pt x="1272413" y="152400"/>
                  <a:pt x="1282979" y="128016"/>
                </a:cubicBezTo>
                <a:cubicBezTo>
                  <a:pt x="1293546" y="103632"/>
                  <a:pt x="1298829" y="88189"/>
                  <a:pt x="1298829" y="81687"/>
                </a:cubicBezTo>
                <a:cubicBezTo>
                  <a:pt x="1298829" y="79655"/>
                  <a:pt x="1297406" y="77927"/>
                  <a:pt x="1294562" y="76505"/>
                </a:cubicBezTo>
                <a:cubicBezTo>
                  <a:pt x="1291717" y="75083"/>
                  <a:pt x="1288669" y="74371"/>
                  <a:pt x="1285418" y="74371"/>
                </a:cubicBezTo>
                <a:cubicBezTo>
                  <a:pt x="1283386" y="74371"/>
                  <a:pt x="1281557" y="74778"/>
                  <a:pt x="1279931" y="75591"/>
                </a:cubicBezTo>
                <a:cubicBezTo>
                  <a:pt x="1278306" y="76403"/>
                  <a:pt x="1276477" y="77826"/>
                  <a:pt x="1274445" y="79858"/>
                </a:cubicBezTo>
                <a:cubicBezTo>
                  <a:pt x="1272413" y="81890"/>
                  <a:pt x="1270381" y="84531"/>
                  <a:pt x="1268349" y="87783"/>
                </a:cubicBezTo>
                <a:lnTo>
                  <a:pt x="1225067" y="165202"/>
                </a:lnTo>
                <a:cubicBezTo>
                  <a:pt x="1205966" y="199339"/>
                  <a:pt x="1190117" y="228600"/>
                  <a:pt x="1177518" y="252984"/>
                </a:cubicBezTo>
                <a:cubicBezTo>
                  <a:pt x="1163701" y="278994"/>
                  <a:pt x="1152728" y="300736"/>
                  <a:pt x="1144600" y="318211"/>
                </a:cubicBezTo>
                <a:cubicBezTo>
                  <a:pt x="1136066" y="336499"/>
                  <a:pt x="1130376" y="350723"/>
                  <a:pt x="1127531" y="360883"/>
                </a:cubicBezTo>
                <a:cubicBezTo>
                  <a:pt x="1124280" y="372263"/>
                  <a:pt x="1122045" y="389128"/>
                  <a:pt x="1120826" y="411480"/>
                </a:cubicBezTo>
                <a:cubicBezTo>
                  <a:pt x="1120419" y="415951"/>
                  <a:pt x="1120216" y="434035"/>
                  <a:pt x="1120216" y="465735"/>
                </a:cubicBezTo>
                <a:cubicBezTo>
                  <a:pt x="1120216" y="472643"/>
                  <a:pt x="1118692" y="478333"/>
                  <a:pt x="1115644" y="482803"/>
                </a:cubicBezTo>
                <a:cubicBezTo>
                  <a:pt x="1112596" y="487274"/>
                  <a:pt x="1108938" y="489509"/>
                  <a:pt x="1104671" y="489509"/>
                </a:cubicBezTo>
                <a:cubicBezTo>
                  <a:pt x="1100404" y="489509"/>
                  <a:pt x="1092784" y="480771"/>
                  <a:pt x="1081811" y="463296"/>
                </a:cubicBezTo>
                <a:cubicBezTo>
                  <a:pt x="1070838" y="445821"/>
                  <a:pt x="1065352" y="429565"/>
                  <a:pt x="1065352" y="414528"/>
                </a:cubicBezTo>
                <a:cubicBezTo>
                  <a:pt x="1065352" y="406807"/>
                  <a:pt x="1069010" y="400711"/>
                  <a:pt x="1076325" y="396240"/>
                </a:cubicBezTo>
                <a:cubicBezTo>
                  <a:pt x="1078357" y="356413"/>
                  <a:pt x="1079373" y="330403"/>
                  <a:pt x="1079373" y="318211"/>
                </a:cubicBezTo>
                <a:cubicBezTo>
                  <a:pt x="1079373" y="306019"/>
                  <a:pt x="1078560" y="297485"/>
                  <a:pt x="1076934" y="292608"/>
                </a:cubicBezTo>
                <a:cubicBezTo>
                  <a:pt x="1063117" y="297891"/>
                  <a:pt x="1051534" y="304597"/>
                  <a:pt x="1042187" y="312725"/>
                </a:cubicBezTo>
                <a:cubicBezTo>
                  <a:pt x="1040155" y="314351"/>
                  <a:pt x="1038022" y="315163"/>
                  <a:pt x="1035786" y="315163"/>
                </a:cubicBezTo>
                <a:cubicBezTo>
                  <a:pt x="1033551" y="315163"/>
                  <a:pt x="1031722" y="314655"/>
                  <a:pt x="1030300" y="313639"/>
                </a:cubicBezTo>
                <a:cubicBezTo>
                  <a:pt x="1028878" y="312623"/>
                  <a:pt x="1025728" y="304292"/>
                  <a:pt x="1020851" y="288646"/>
                </a:cubicBezTo>
                <a:cubicBezTo>
                  <a:pt x="1015974" y="272999"/>
                  <a:pt x="1013536" y="263043"/>
                  <a:pt x="1013536" y="258775"/>
                </a:cubicBezTo>
                <a:cubicBezTo>
                  <a:pt x="1013536" y="254508"/>
                  <a:pt x="1015771" y="252375"/>
                  <a:pt x="1020242" y="252375"/>
                </a:cubicBezTo>
                <a:cubicBezTo>
                  <a:pt x="1024712" y="252375"/>
                  <a:pt x="1029995" y="249530"/>
                  <a:pt x="1036091" y="243840"/>
                </a:cubicBezTo>
                <a:cubicBezTo>
                  <a:pt x="1042187" y="238151"/>
                  <a:pt x="1055497" y="221691"/>
                  <a:pt x="1076020" y="194463"/>
                </a:cubicBezTo>
                <a:cubicBezTo>
                  <a:pt x="1096543" y="167234"/>
                  <a:pt x="1111174" y="145695"/>
                  <a:pt x="1119911" y="129845"/>
                </a:cubicBezTo>
                <a:cubicBezTo>
                  <a:pt x="1128649" y="113995"/>
                  <a:pt x="1133018" y="102718"/>
                  <a:pt x="1133018" y="96012"/>
                </a:cubicBezTo>
                <a:cubicBezTo>
                  <a:pt x="1133018" y="89307"/>
                  <a:pt x="1129157" y="79248"/>
                  <a:pt x="1121435" y="65837"/>
                </a:cubicBezTo>
                <a:cubicBezTo>
                  <a:pt x="1168578" y="90221"/>
                  <a:pt x="1192149" y="111150"/>
                  <a:pt x="1192149" y="128626"/>
                </a:cubicBezTo>
                <a:cubicBezTo>
                  <a:pt x="1192149" y="132690"/>
                  <a:pt x="1190930" y="137160"/>
                  <a:pt x="1188491" y="142037"/>
                </a:cubicBezTo>
                <a:cubicBezTo>
                  <a:pt x="1186053" y="146914"/>
                  <a:pt x="1174572" y="162662"/>
                  <a:pt x="1154049" y="189281"/>
                </a:cubicBezTo>
                <a:cubicBezTo>
                  <a:pt x="1133526" y="215900"/>
                  <a:pt x="1112291" y="241808"/>
                  <a:pt x="1090346" y="267005"/>
                </a:cubicBezTo>
                <a:cubicBezTo>
                  <a:pt x="1102131" y="277571"/>
                  <a:pt x="1110869" y="295250"/>
                  <a:pt x="1116558" y="320040"/>
                </a:cubicBezTo>
                <a:cubicBezTo>
                  <a:pt x="1166952" y="229819"/>
                  <a:pt x="1215517" y="150165"/>
                  <a:pt x="1262253" y="81077"/>
                </a:cubicBezTo>
                <a:cubicBezTo>
                  <a:pt x="1278509" y="67259"/>
                  <a:pt x="1288059" y="58623"/>
                  <a:pt x="1290904" y="55169"/>
                </a:cubicBezTo>
                <a:cubicBezTo>
                  <a:pt x="1293749" y="51715"/>
                  <a:pt x="1298930" y="49987"/>
                  <a:pt x="1306449" y="49987"/>
                </a:cubicBezTo>
                <a:close/>
                <a:moveTo>
                  <a:pt x="3726866" y="21946"/>
                </a:moveTo>
                <a:cubicBezTo>
                  <a:pt x="3737432" y="21946"/>
                  <a:pt x="3749421" y="32207"/>
                  <a:pt x="3762832" y="52731"/>
                </a:cubicBezTo>
                <a:cubicBezTo>
                  <a:pt x="3776243" y="73254"/>
                  <a:pt x="3782949" y="87986"/>
                  <a:pt x="3782949" y="96927"/>
                </a:cubicBezTo>
                <a:cubicBezTo>
                  <a:pt x="3782949" y="100991"/>
                  <a:pt x="3781323" y="107087"/>
                  <a:pt x="3778072" y="115215"/>
                </a:cubicBezTo>
                <a:cubicBezTo>
                  <a:pt x="3777259" y="117653"/>
                  <a:pt x="3776853" y="120803"/>
                  <a:pt x="3776853" y="124663"/>
                </a:cubicBezTo>
                <a:cubicBezTo>
                  <a:pt x="3776853" y="128524"/>
                  <a:pt x="3778682" y="133401"/>
                  <a:pt x="3782339" y="139294"/>
                </a:cubicBezTo>
                <a:cubicBezTo>
                  <a:pt x="3785997" y="145187"/>
                  <a:pt x="3791991" y="148133"/>
                  <a:pt x="3800322" y="148133"/>
                </a:cubicBezTo>
                <a:cubicBezTo>
                  <a:pt x="3808654" y="148133"/>
                  <a:pt x="3816578" y="151689"/>
                  <a:pt x="3824097" y="158801"/>
                </a:cubicBezTo>
                <a:cubicBezTo>
                  <a:pt x="3831615" y="165913"/>
                  <a:pt x="3835374" y="172822"/>
                  <a:pt x="3835374" y="179527"/>
                </a:cubicBezTo>
                <a:cubicBezTo>
                  <a:pt x="3835374" y="186233"/>
                  <a:pt x="3828567" y="192126"/>
                  <a:pt x="3814953" y="197206"/>
                </a:cubicBezTo>
                <a:cubicBezTo>
                  <a:pt x="3801338" y="202286"/>
                  <a:pt x="3780307" y="211531"/>
                  <a:pt x="3751859" y="224943"/>
                </a:cubicBezTo>
                <a:cubicBezTo>
                  <a:pt x="3749827" y="236322"/>
                  <a:pt x="3747186" y="256845"/>
                  <a:pt x="3743935" y="286512"/>
                </a:cubicBezTo>
                <a:cubicBezTo>
                  <a:pt x="3762629" y="291795"/>
                  <a:pt x="3777259" y="299314"/>
                  <a:pt x="3787825" y="309067"/>
                </a:cubicBezTo>
                <a:cubicBezTo>
                  <a:pt x="3798392" y="318821"/>
                  <a:pt x="3803675" y="328981"/>
                  <a:pt x="3803675" y="339547"/>
                </a:cubicBezTo>
                <a:cubicBezTo>
                  <a:pt x="3803675" y="343611"/>
                  <a:pt x="3802964" y="347472"/>
                  <a:pt x="3801541" y="351130"/>
                </a:cubicBezTo>
                <a:cubicBezTo>
                  <a:pt x="3800119" y="354787"/>
                  <a:pt x="3793413" y="363423"/>
                  <a:pt x="3781425" y="377038"/>
                </a:cubicBezTo>
                <a:cubicBezTo>
                  <a:pt x="3769436" y="390652"/>
                  <a:pt x="3756939" y="404165"/>
                  <a:pt x="3743935" y="417576"/>
                </a:cubicBezTo>
                <a:lnTo>
                  <a:pt x="3743935" y="445008"/>
                </a:lnTo>
                <a:cubicBezTo>
                  <a:pt x="3765880" y="440131"/>
                  <a:pt x="3780917" y="437693"/>
                  <a:pt x="3789045" y="437693"/>
                </a:cubicBezTo>
                <a:cubicBezTo>
                  <a:pt x="3797173" y="437693"/>
                  <a:pt x="3807536" y="439115"/>
                  <a:pt x="3820135" y="441960"/>
                </a:cubicBezTo>
                <a:cubicBezTo>
                  <a:pt x="3832733" y="444805"/>
                  <a:pt x="3842385" y="452425"/>
                  <a:pt x="3849090" y="464820"/>
                </a:cubicBezTo>
                <a:cubicBezTo>
                  <a:pt x="3855796" y="477215"/>
                  <a:pt x="3859149" y="485343"/>
                  <a:pt x="3859149" y="489204"/>
                </a:cubicBezTo>
                <a:cubicBezTo>
                  <a:pt x="3859149" y="493065"/>
                  <a:pt x="3856304" y="496723"/>
                  <a:pt x="3850614" y="500177"/>
                </a:cubicBezTo>
                <a:cubicBezTo>
                  <a:pt x="3844925" y="503631"/>
                  <a:pt x="3838727" y="505359"/>
                  <a:pt x="3832022" y="505359"/>
                </a:cubicBezTo>
                <a:cubicBezTo>
                  <a:pt x="3825316" y="505359"/>
                  <a:pt x="3819525" y="504749"/>
                  <a:pt x="3814648" y="503530"/>
                </a:cubicBezTo>
                <a:cubicBezTo>
                  <a:pt x="3791483" y="498653"/>
                  <a:pt x="3768522" y="496215"/>
                  <a:pt x="3745763" y="496215"/>
                </a:cubicBezTo>
                <a:cubicBezTo>
                  <a:pt x="3707155" y="496215"/>
                  <a:pt x="3674034" y="503123"/>
                  <a:pt x="3646398" y="516941"/>
                </a:cubicBezTo>
                <a:cubicBezTo>
                  <a:pt x="3637458" y="521411"/>
                  <a:pt x="3628619" y="523647"/>
                  <a:pt x="3619881" y="523647"/>
                </a:cubicBezTo>
                <a:cubicBezTo>
                  <a:pt x="3611143" y="523647"/>
                  <a:pt x="3604031" y="519989"/>
                  <a:pt x="3598545" y="512674"/>
                </a:cubicBezTo>
                <a:cubicBezTo>
                  <a:pt x="3593058" y="505359"/>
                  <a:pt x="3590315" y="495402"/>
                  <a:pt x="3590315" y="482803"/>
                </a:cubicBezTo>
                <a:cubicBezTo>
                  <a:pt x="3590315" y="473050"/>
                  <a:pt x="3595090" y="464109"/>
                  <a:pt x="3604641" y="455981"/>
                </a:cubicBezTo>
                <a:cubicBezTo>
                  <a:pt x="3614191" y="447853"/>
                  <a:pt x="3634206" y="436474"/>
                  <a:pt x="3664686" y="421843"/>
                </a:cubicBezTo>
                <a:cubicBezTo>
                  <a:pt x="3647211" y="409245"/>
                  <a:pt x="3632581" y="400101"/>
                  <a:pt x="3620795" y="394411"/>
                </a:cubicBezTo>
                <a:cubicBezTo>
                  <a:pt x="3609010" y="388722"/>
                  <a:pt x="3603117" y="381000"/>
                  <a:pt x="3603117" y="371247"/>
                </a:cubicBezTo>
                <a:cubicBezTo>
                  <a:pt x="3603117" y="363525"/>
                  <a:pt x="3609924" y="352857"/>
                  <a:pt x="3623538" y="339243"/>
                </a:cubicBezTo>
                <a:cubicBezTo>
                  <a:pt x="3637153" y="325628"/>
                  <a:pt x="3664077" y="308255"/>
                  <a:pt x="3704310" y="287122"/>
                </a:cubicBezTo>
                <a:lnTo>
                  <a:pt x="3705530" y="250546"/>
                </a:lnTo>
                <a:cubicBezTo>
                  <a:pt x="3681958" y="264363"/>
                  <a:pt x="3652494" y="284887"/>
                  <a:pt x="3617138" y="312115"/>
                </a:cubicBezTo>
                <a:cubicBezTo>
                  <a:pt x="3614293" y="314147"/>
                  <a:pt x="3611753" y="315163"/>
                  <a:pt x="3609517" y="315163"/>
                </a:cubicBezTo>
                <a:cubicBezTo>
                  <a:pt x="3607282" y="315163"/>
                  <a:pt x="3603930" y="314452"/>
                  <a:pt x="3599459" y="313030"/>
                </a:cubicBezTo>
                <a:cubicBezTo>
                  <a:pt x="3594989" y="311607"/>
                  <a:pt x="3584016" y="310083"/>
                  <a:pt x="3566541" y="308458"/>
                </a:cubicBezTo>
                <a:cubicBezTo>
                  <a:pt x="3559632" y="307645"/>
                  <a:pt x="3553028" y="300533"/>
                  <a:pt x="3546729" y="287122"/>
                </a:cubicBezTo>
                <a:cubicBezTo>
                  <a:pt x="3540430" y="273711"/>
                  <a:pt x="3537280" y="261315"/>
                  <a:pt x="3537280" y="249936"/>
                </a:cubicBezTo>
                <a:cubicBezTo>
                  <a:pt x="3537280" y="247091"/>
                  <a:pt x="3537686" y="244653"/>
                  <a:pt x="3538499" y="242621"/>
                </a:cubicBezTo>
                <a:cubicBezTo>
                  <a:pt x="3554349" y="197511"/>
                  <a:pt x="3562274" y="172314"/>
                  <a:pt x="3562274" y="167031"/>
                </a:cubicBezTo>
                <a:cubicBezTo>
                  <a:pt x="3562274" y="161747"/>
                  <a:pt x="3561664" y="156972"/>
                  <a:pt x="3560445" y="152705"/>
                </a:cubicBezTo>
                <a:cubicBezTo>
                  <a:pt x="3559225" y="148438"/>
                  <a:pt x="3558616" y="145187"/>
                  <a:pt x="3558616" y="142951"/>
                </a:cubicBezTo>
                <a:cubicBezTo>
                  <a:pt x="3558616" y="140716"/>
                  <a:pt x="3559225" y="139599"/>
                  <a:pt x="3560445" y="139599"/>
                </a:cubicBezTo>
                <a:cubicBezTo>
                  <a:pt x="3562883" y="139599"/>
                  <a:pt x="3572027" y="149149"/>
                  <a:pt x="3587877" y="168250"/>
                </a:cubicBezTo>
                <a:cubicBezTo>
                  <a:pt x="3603727" y="187351"/>
                  <a:pt x="3611651" y="204013"/>
                  <a:pt x="3611651" y="218237"/>
                </a:cubicBezTo>
                <a:cubicBezTo>
                  <a:pt x="3611651" y="223520"/>
                  <a:pt x="3610838" y="230226"/>
                  <a:pt x="3609213" y="238354"/>
                </a:cubicBezTo>
                <a:cubicBezTo>
                  <a:pt x="3618560" y="237541"/>
                  <a:pt x="3652494" y="220269"/>
                  <a:pt x="3711016" y="186538"/>
                </a:cubicBezTo>
                <a:cubicBezTo>
                  <a:pt x="3718738" y="123546"/>
                  <a:pt x="3722598" y="86767"/>
                  <a:pt x="3722598" y="76200"/>
                </a:cubicBezTo>
                <a:cubicBezTo>
                  <a:pt x="3722598" y="65634"/>
                  <a:pt x="3720871" y="57811"/>
                  <a:pt x="3717417" y="52731"/>
                </a:cubicBezTo>
                <a:cubicBezTo>
                  <a:pt x="3713963" y="47651"/>
                  <a:pt x="3712235" y="42774"/>
                  <a:pt x="3712235" y="38100"/>
                </a:cubicBezTo>
                <a:cubicBezTo>
                  <a:pt x="3712235" y="33426"/>
                  <a:pt x="3713556" y="29566"/>
                  <a:pt x="3716198" y="26518"/>
                </a:cubicBezTo>
                <a:cubicBezTo>
                  <a:pt x="3718839" y="23470"/>
                  <a:pt x="3722395" y="21946"/>
                  <a:pt x="3726866" y="21946"/>
                </a:cubicBezTo>
                <a:close/>
                <a:moveTo>
                  <a:pt x="1792605" y="14631"/>
                </a:moveTo>
                <a:cubicBezTo>
                  <a:pt x="1821459" y="14631"/>
                  <a:pt x="1840560" y="17171"/>
                  <a:pt x="1849907" y="22251"/>
                </a:cubicBezTo>
                <a:cubicBezTo>
                  <a:pt x="1859254" y="27331"/>
                  <a:pt x="1867687" y="32817"/>
                  <a:pt x="1875206" y="38710"/>
                </a:cubicBezTo>
                <a:cubicBezTo>
                  <a:pt x="1882724" y="44603"/>
                  <a:pt x="1887906" y="55677"/>
                  <a:pt x="1890750" y="71933"/>
                </a:cubicBezTo>
                <a:cubicBezTo>
                  <a:pt x="1915541" y="68275"/>
                  <a:pt x="1933422" y="66447"/>
                  <a:pt x="1944395" y="66447"/>
                </a:cubicBezTo>
                <a:cubicBezTo>
                  <a:pt x="1955368" y="66447"/>
                  <a:pt x="1963090" y="66853"/>
                  <a:pt x="1967560" y="67666"/>
                </a:cubicBezTo>
                <a:cubicBezTo>
                  <a:pt x="1972030" y="68479"/>
                  <a:pt x="1977415" y="68885"/>
                  <a:pt x="1983714" y="68885"/>
                </a:cubicBezTo>
                <a:cubicBezTo>
                  <a:pt x="1990014" y="68885"/>
                  <a:pt x="1995906" y="68174"/>
                  <a:pt x="2001393" y="66751"/>
                </a:cubicBezTo>
                <a:cubicBezTo>
                  <a:pt x="2006879" y="65329"/>
                  <a:pt x="2010029" y="64618"/>
                  <a:pt x="2010842" y="64618"/>
                </a:cubicBezTo>
                <a:cubicBezTo>
                  <a:pt x="2022221" y="64618"/>
                  <a:pt x="2035734" y="73457"/>
                  <a:pt x="2051380" y="91135"/>
                </a:cubicBezTo>
                <a:cubicBezTo>
                  <a:pt x="2067026" y="108814"/>
                  <a:pt x="2074850" y="120904"/>
                  <a:pt x="2074850" y="127407"/>
                </a:cubicBezTo>
                <a:cubicBezTo>
                  <a:pt x="2074850" y="130658"/>
                  <a:pt x="2071700" y="135128"/>
                  <a:pt x="2065401" y="140818"/>
                </a:cubicBezTo>
                <a:cubicBezTo>
                  <a:pt x="2059102" y="146507"/>
                  <a:pt x="2053310" y="149352"/>
                  <a:pt x="2048027" y="149352"/>
                </a:cubicBezTo>
                <a:lnTo>
                  <a:pt x="2034616" y="148133"/>
                </a:lnTo>
                <a:cubicBezTo>
                  <a:pt x="2029333" y="148133"/>
                  <a:pt x="2021408" y="149962"/>
                  <a:pt x="2010842" y="153619"/>
                </a:cubicBezTo>
                <a:cubicBezTo>
                  <a:pt x="1988896" y="160935"/>
                  <a:pt x="1969592" y="164592"/>
                  <a:pt x="1952930" y="164592"/>
                </a:cubicBezTo>
                <a:cubicBezTo>
                  <a:pt x="1936267" y="164592"/>
                  <a:pt x="1927936" y="161544"/>
                  <a:pt x="1927936" y="155448"/>
                </a:cubicBezTo>
                <a:cubicBezTo>
                  <a:pt x="1927936" y="149352"/>
                  <a:pt x="1932406" y="144983"/>
                  <a:pt x="1941347" y="142342"/>
                </a:cubicBezTo>
                <a:cubicBezTo>
                  <a:pt x="1950288" y="139700"/>
                  <a:pt x="1962277" y="132182"/>
                  <a:pt x="1977314" y="119787"/>
                </a:cubicBezTo>
                <a:cubicBezTo>
                  <a:pt x="1992351" y="107391"/>
                  <a:pt x="1999869" y="97739"/>
                  <a:pt x="1999869" y="90831"/>
                </a:cubicBezTo>
                <a:cubicBezTo>
                  <a:pt x="1999869" y="89205"/>
                  <a:pt x="1999361" y="88392"/>
                  <a:pt x="1998345" y="88392"/>
                </a:cubicBezTo>
                <a:cubicBezTo>
                  <a:pt x="1997329" y="88392"/>
                  <a:pt x="1995805" y="89002"/>
                  <a:pt x="1993773" y="90221"/>
                </a:cubicBezTo>
                <a:cubicBezTo>
                  <a:pt x="1991741" y="91440"/>
                  <a:pt x="1990115" y="92050"/>
                  <a:pt x="1988896" y="92050"/>
                </a:cubicBezTo>
                <a:cubicBezTo>
                  <a:pt x="1987677" y="92050"/>
                  <a:pt x="1985137" y="90831"/>
                  <a:pt x="1981276" y="88392"/>
                </a:cubicBezTo>
                <a:cubicBezTo>
                  <a:pt x="1977415" y="85954"/>
                  <a:pt x="1971014" y="84735"/>
                  <a:pt x="1962074" y="84735"/>
                </a:cubicBezTo>
                <a:cubicBezTo>
                  <a:pt x="1937690" y="84735"/>
                  <a:pt x="1912290" y="90018"/>
                  <a:pt x="1885874" y="100584"/>
                </a:cubicBezTo>
                <a:cubicBezTo>
                  <a:pt x="1879371" y="109931"/>
                  <a:pt x="1874698" y="116434"/>
                  <a:pt x="1871853" y="120091"/>
                </a:cubicBezTo>
                <a:cubicBezTo>
                  <a:pt x="1869008" y="123749"/>
                  <a:pt x="1866163" y="126391"/>
                  <a:pt x="1863318" y="128016"/>
                </a:cubicBezTo>
                <a:cubicBezTo>
                  <a:pt x="1860474" y="129642"/>
                  <a:pt x="1857019" y="130455"/>
                  <a:pt x="1852955" y="130455"/>
                </a:cubicBezTo>
                <a:lnTo>
                  <a:pt x="1841373" y="130455"/>
                </a:lnTo>
                <a:cubicBezTo>
                  <a:pt x="1836496" y="130455"/>
                  <a:pt x="1832940" y="131064"/>
                  <a:pt x="1830705" y="132283"/>
                </a:cubicBezTo>
                <a:cubicBezTo>
                  <a:pt x="1828470" y="133503"/>
                  <a:pt x="1826742" y="134112"/>
                  <a:pt x="1825523" y="134112"/>
                </a:cubicBezTo>
                <a:cubicBezTo>
                  <a:pt x="1824304" y="134112"/>
                  <a:pt x="1822882" y="132283"/>
                  <a:pt x="1821256" y="128626"/>
                </a:cubicBezTo>
                <a:cubicBezTo>
                  <a:pt x="1796872" y="135941"/>
                  <a:pt x="1772691" y="139599"/>
                  <a:pt x="1748714" y="139599"/>
                </a:cubicBezTo>
                <a:cubicBezTo>
                  <a:pt x="1736928" y="139599"/>
                  <a:pt x="1724939" y="144475"/>
                  <a:pt x="1712747" y="154229"/>
                </a:cubicBezTo>
                <a:cubicBezTo>
                  <a:pt x="1713560" y="157074"/>
                  <a:pt x="1713966" y="161341"/>
                  <a:pt x="1713966" y="167031"/>
                </a:cubicBezTo>
                <a:cubicBezTo>
                  <a:pt x="1713966" y="172720"/>
                  <a:pt x="1712036" y="180950"/>
                  <a:pt x="1708175" y="191719"/>
                </a:cubicBezTo>
                <a:cubicBezTo>
                  <a:pt x="1704315" y="202489"/>
                  <a:pt x="1700657" y="210211"/>
                  <a:pt x="1697203" y="214884"/>
                </a:cubicBezTo>
                <a:cubicBezTo>
                  <a:pt x="1693748" y="219558"/>
                  <a:pt x="1690192" y="228092"/>
                  <a:pt x="1686534" y="240487"/>
                </a:cubicBezTo>
                <a:cubicBezTo>
                  <a:pt x="1682877" y="252883"/>
                  <a:pt x="1680032" y="263347"/>
                  <a:pt x="1678000" y="271882"/>
                </a:cubicBezTo>
                <a:cubicBezTo>
                  <a:pt x="1677594" y="273914"/>
                  <a:pt x="1676374" y="274930"/>
                  <a:pt x="1674342" y="274930"/>
                </a:cubicBezTo>
                <a:cubicBezTo>
                  <a:pt x="1669872" y="274930"/>
                  <a:pt x="1664386" y="268021"/>
                  <a:pt x="1657883" y="254203"/>
                </a:cubicBezTo>
                <a:cubicBezTo>
                  <a:pt x="1651381" y="240386"/>
                  <a:pt x="1648130" y="225959"/>
                  <a:pt x="1648130" y="210922"/>
                </a:cubicBezTo>
                <a:cubicBezTo>
                  <a:pt x="1648130" y="205232"/>
                  <a:pt x="1650771" y="198933"/>
                  <a:pt x="1656054" y="192024"/>
                </a:cubicBezTo>
                <a:cubicBezTo>
                  <a:pt x="1672310" y="170891"/>
                  <a:pt x="1680438" y="151384"/>
                  <a:pt x="1680438" y="133503"/>
                </a:cubicBezTo>
                <a:cubicBezTo>
                  <a:pt x="1680438" y="129032"/>
                  <a:pt x="1679829" y="123749"/>
                  <a:pt x="1678610" y="117653"/>
                </a:cubicBezTo>
                <a:cubicBezTo>
                  <a:pt x="1677390" y="111557"/>
                  <a:pt x="1676781" y="106782"/>
                  <a:pt x="1676781" y="103327"/>
                </a:cubicBezTo>
                <a:cubicBezTo>
                  <a:pt x="1676781" y="99873"/>
                  <a:pt x="1678000" y="96927"/>
                  <a:pt x="1680438" y="94488"/>
                </a:cubicBezTo>
                <a:cubicBezTo>
                  <a:pt x="1682877" y="92050"/>
                  <a:pt x="1685214" y="90831"/>
                  <a:pt x="1687449" y="90831"/>
                </a:cubicBezTo>
                <a:cubicBezTo>
                  <a:pt x="1689684" y="90831"/>
                  <a:pt x="1690395" y="92253"/>
                  <a:pt x="1689583" y="95098"/>
                </a:cubicBezTo>
                <a:cubicBezTo>
                  <a:pt x="1689176" y="97130"/>
                  <a:pt x="1688973" y="98959"/>
                  <a:pt x="1688973" y="100584"/>
                </a:cubicBezTo>
                <a:cubicBezTo>
                  <a:pt x="1688973" y="102210"/>
                  <a:pt x="1690598" y="104851"/>
                  <a:pt x="1693850" y="108509"/>
                </a:cubicBezTo>
                <a:cubicBezTo>
                  <a:pt x="1697101" y="112167"/>
                  <a:pt x="1700962" y="122123"/>
                  <a:pt x="1705432" y="138379"/>
                </a:cubicBezTo>
                <a:cubicBezTo>
                  <a:pt x="1732661" y="116840"/>
                  <a:pt x="1754098" y="102616"/>
                  <a:pt x="1769745" y="95707"/>
                </a:cubicBezTo>
                <a:cubicBezTo>
                  <a:pt x="1785391" y="88799"/>
                  <a:pt x="1805406" y="84735"/>
                  <a:pt x="1829790" y="83515"/>
                </a:cubicBezTo>
                <a:cubicBezTo>
                  <a:pt x="1829384" y="76607"/>
                  <a:pt x="1825726" y="69495"/>
                  <a:pt x="1818818" y="62179"/>
                </a:cubicBezTo>
                <a:cubicBezTo>
                  <a:pt x="1811909" y="54864"/>
                  <a:pt x="1806727" y="48565"/>
                  <a:pt x="1803273" y="43282"/>
                </a:cubicBezTo>
                <a:cubicBezTo>
                  <a:pt x="1799818" y="37999"/>
                  <a:pt x="1797888" y="34341"/>
                  <a:pt x="1797482" y="32309"/>
                </a:cubicBezTo>
                <a:cubicBezTo>
                  <a:pt x="1796669" y="25807"/>
                  <a:pt x="1794434" y="21539"/>
                  <a:pt x="1790776" y="19507"/>
                </a:cubicBezTo>
                <a:cubicBezTo>
                  <a:pt x="1789150" y="18288"/>
                  <a:pt x="1788338" y="17171"/>
                  <a:pt x="1788338" y="16155"/>
                </a:cubicBezTo>
                <a:cubicBezTo>
                  <a:pt x="1788338" y="15139"/>
                  <a:pt x="1789760" y="14631"/>
                  <a:pt x="1792605" y="14631"/>
                </a:cubicBezTo>
                <a:close/>
                <a:moveTo>
                  <a:pt x="693496" y="6706"/>
                </a:moveTo>
                <a:cubicBezTo>
                  <a:pt x="704062" y="6706"/>
                  <a:pt x="716559" y="11684"/>
                  <a:pt x="730986" y="21641"/>
                </a:cubicBezTo>
                <a:cubicBezTo>
                  <a:pt x="745414" y="31598"/>
                  <a:pt x="755269" y="38913"/>
                  <a:pt x="760552" y="43587"/>
                </a:cubicBezTo>
                <a:cubicBezTo>
                  <a:pt x="765835" y="48260"/>
                  <a:pt x="768477" y="52934"/>
                  <a:pt x="768477" y="57607"/>
                </a:cubicBezTo>
                <a:cubicBezTo>
                  <a:pt x="768477" y="62281"/>
                  <a:pt x="766851" y="70511"/>
                  <a:pt x="763600" y="82296"/>
                </a:cubicBezTo>
                <a:cubicBezTo>
                  <a:pt x="751814" y="126187"/>
                  <a:pt x="745922" y="185725"/>
                  <a:pt x="745922" y="260909"/>
                </a:cubicBezTo>
                <a:cubicBezTo>
                  <a:pt x="745922" y="312928"/>
                  <a:pt x="747954" y="355194"/>
                  <a:pt x="752018" y="387706"/>
                </a:cubicBezTo>
                <a:cubicBezTo>
                  <a:pt x="756082" y="420218"/>
                  <a:pt x="758114" y="446126"/>
                  <a:pt x="758114" y="465430"/>
                </a:cubicBezTo>
                <a:cubicBezTo>
                  <a:pt x="758114" y="484734"/>
                  <a:pt x="755980" y="502209"/>
                  <a:pt x="751713" y="517855"/>
                </a:cubicBezTo>
                <a:cubicBezTo>
                  <a:pt x="747446" y="533502"/>
                  <a:pt x="743077" y="541325"/>
                  <a:pt x="738606" y="541325"/>
                </a:cubicBezTo>
                <a:cubicBezTo>
                  <a:pt x="736168" y="541325"/>
                  <a:pt x="732409" y="538379"/>
                  <a:pt x="727329" y="532486"/>
                </a:cubicBezTo>
                <a:cubicBezTo>
                  <a:pt x="722249" y="526593"/>
                  <a:pt x="714019" y="519176"/>
                  <a:pt x="702640" y="510235"/>
                </a:cubicBezTo>
                <a:cubicBezTo>
                  <a:pt x="691261" y="501295"/>
                  <a:pt x="675818" y="485343"/>
                  <a:pt x="656310" y="462382"/>
                </a:cubicBezTo>
                <a:cubicBezTo>
                  <a:pt x="636803" y="439420"/>
                  <a:pt x="619531" y="415747"/>
                  <a:pt x="604494" y="391363"/>
                </a:cubicBezTo>
                <a:cubicBezTo>
                  <a:pt x="593522" y="391363"/>
                  <a:pt x="588035" y="388112"/>
                  <a:pt x="588035" y="381610"/>
                </a:cubicBezTo>
                <a:cubicBezTo>
                  <a:pt x="588035" y="378359"/>
                  <a:pt x="590067" y="375514"/>
                  <a:pt x="594131" y="373075"/>
                </a:cubicBezTo>
                <a:cubicBezTo>
                  <a:pt x="607949" y="364541"/>
                  <a:pt x="620242" y="352451"/>
                  <a:pt x="631012" y="336804"/>
                </a:cubicBezTo>
                <a:cubicBezTo>
                  <a:pt x="641782" y="321158"/>
                  <a:pt x="647166" y="312115"/>
                  <a:pt x="647166" y="309677"/>
                </a:cubicBezTo>
                <a:cubicBezTo>
                  <a:pt x="647166" y="307239"/>
                  <a:pt x="646557" y="306019"/>
                  <a:pt x="645338" y="306019"/>
                </a:cubicBezTo>
                <a:cubicBezTo>
                  <a:pt x="644118" y="306019"/>
                  <a:pt x="641680" y="307035"/>
                  <a:pt x="638022" y="309067"/>
                </a:cubicBezTo>
                <a:cubicBezTo>
                  <a:pt x="634365" y="311099"/>
                  <a:pt x="630809" y="312115"/>
                  <a:pt x="627354" y="312115"/>
                </a:cubicBezTo>
                <a:cubicBezTo>
                  <a:pt x="623900" y="312115"/>
                  <a:pt x="619633" y="306629"/>
                  <a:pt x="614553" y="295656"/>
                </a:cubicBezTo>
                <a:cubicBezTo>
                  <a:pt x="609473" y="284683"/>
                  <a:pt x="606933" y="275539"/>
                  <a:pt x="606933" y="268224"/>
                </a:cubicBezTo>
                <a:cubicBezTo>
                  <a:pt x="606933" y="253187"/>
                  <a:pt x="613435" y="233071"/>
                  <a:pt x="626440" y="207874"/>
                </a:cubicBezTo>
                <a:cubicBezTo>
                  <a:pt x="628066" y="204623"/>
                  <a:pt x="628878" y="202286"/>
                  <a:pt x="628878" y="200863"/>
                </a:cubicBezTo>
                <a:cubicBezTo>
                  <a:pt x="628878" y="199441"/>
                  <a:pt x="627659" y="198730"/>
                  <a:pt x="625221" y="198730"/>
                </a:cubicBezTo>
                <a:cubicBezTo>
                  <a:pt x="620344" y="198730"/>
                  <a:pt x="607136" y="202794"/>
                  <a:pt x="585597" y="210922"/>
                </a:cubicBezTo>
                <a:cubicBezTo>
                  <a:pt x="586410" y="287731"/>
                  <a:pt x="582041" y="344119"/>
                  <a:pt x="572490" y="380086"/>
                </a:cubicBezTo>
                <a:cubicBezTo>
                  <a:pt x="562940" y="416052"/>
                  <a:pt x="549427" y="447142"/>
                  <a:pt x="531952" y="473355"/>
                </a:cubicBezTo>
                <a:cubicBezTo>
                  <a:pt x="514477" y="499567"/>
                  <a:pt x="499846" y="512674"/>
                  <a:pt x="488061" y="512674"/>
                </a:cubicBezTo>
                <a:cubicBezTo>
                  <a:pt x="479933" y="512674"/>
                  <a:pt x="475869" y="507391"/>
                  <a:pt x="475869" y="496824"/>
                </a:cubicBezTo>
                <a:cubicBezTo>
                  <a:pt x="475869" y="490728"/>
                  <a:pt x="477901" y="485851"/>
                  <a:pt x="481965" y="482194"/>
                </a:cubicBezTo>
                <a:cubicBezTo>
                  <a:pt x="494970" y="470815"/>
                  <a:pt x="507568" y="442265"/>
                  <a:pt x="519760" y="396545"/>
                </a:cubicBezTo>
                <a:cubicBezTo>
                  <a:pt x="531952" y="350825"/>
                  <a:pt x="538048" y="304800"/>
                  <a:pt x="538048" y="258471"/>
                </a:cubicBezTo>
                <a:lnTo>
                  <a:pt x="536219" y="191415"/>
                </a:lnTo>
                <a:cubicBezTo>
                  <a:pt x="536219" y="170282"/>
                  <a:pt x="537743" y="153315"/>
                  <a:pt x="540791" y="140513"/>
                </a:cubicBezTo>
                <a:cubicBezTo>
                  <a:pt x="543839" y="127711"/>
                  <a:pt x="545363" y="116739"/>
                  <a:pt x="545363" y="107595"/>
                </a:cubicBezTo>
                <a:cubicBezTo>
                  <a:pt x="545363" y="98451"/>
                  <a:pt x="540893" y="87173"/>
                  <a:pt x="531952" y="73762"/>
                </a:cubicBezTo>
                <a:cubicBezTo>
                  <a:pt x="529514" y="70104"/>
                  <a:pt x="528294" y="66447"/>
                  <a:pt x="528294" y="62789"/>
                </a:cubicBezTo>
                <a:cubicBezTo>
                  <a:pt x="528294" y="59131"/>
                  <a:pt x="530022" y="57303"/>
                  <a:pt x="533476" y="57303"/>
                </a:cubicBezTo>
                <a:cubicBezTo>
                  <a:pt x="536930" y="57303"/>
                  <a:pt x="543128" y="59233"/>
                  <a:pt x="552069" y="63094"/>
                </a:cubicBezTo>
                <a:cubicBezTo>
                  <a:pt x="561010" y="66955"/>
                  <a:pt x="570560" y="73050"/>
                  <a:pt x="580720" y="81382"/>
                </a:cubicBezTo>
                <a:cubicBezTo>
                  <a:pt x="590880" y="89713"/>
                  <a:pt x="597078" y="96012"/>
                  <a:pt x="599313" y="100279"/>
                </a:cubicBezTo>
                <a:cubicBezTo>
                  <a:pt x="601548" y="104547"/>
                  <a:pt x="602666" y="110033"/>
                  <a:pt x="602666" y="116739"/>
                </a:cubicBezTo>
                <a:cubicBezTo>
                  <a:pt x="602666" y="123444"/>
                  <a:pt x="599821" y="136754"/>
                  <a:pt x="594131" y="156667"/>
                </a:cubicBezTo>
                <a:cubicBezTo>
                  <a:pt x="606323" y="151384"/>
                  <a:pt x="618109" y="143866"/>
                  <a:pt x="629488" y="134112"/>
                </a:cubicBezTo>
                <a:cubicBezTo>
                  <a:pt x="636803" y="128016"/>
                  <a:pt x="642696" y="124968"/>
                  <a:pt x="647166" y="124968"/>
                </a:cubicBezTo>
                <a:cubicBezTo>
                  <a:pt x="651637" y="124968"/>
                  <a:pt x="658139" y="127813"/>
                  <a:pt x="666674" y="133503"/>
                </a:cubicBezTo>
                <a:cubicBezTo>
                  <a:pt x="675208" y="139192"/>
                  <a:pt x="680796" y="143967"/>
                  <a:pt x="683438" y="147828"/>
                </a:cubicBezTo>
                <a:cubicBezTo>
                  <a:pt x="686079" y="151689"/>
                  <a:pt x="687400" y="157074"/>
                  <a:pt x="687400" y="163983"/>
                </a:cubicBezTo>
                <a:cubicBezTo>
                  <a:pt x="687400" y="179832"/>
                  <a:pt x="679069" y="209703"/>
                  <a:pt x="662406" y="253594"/>
                </a:cubicBezTo>
                <a:cubicBezTo>
                  <a:pt x="673786" y="258877"/>
                  <a:pt x="682625" y="266192"/>
                  <a:pt x="688924" y="275539"/>
                </a:cubicBezTo>
                <a:cubicBezTo>
                  <a:pt x="695223" y="284887"/>
                  <a:pt x="698373" y="293929"/>
                  <a:pt x="698373" y="302667"/>
                </a:cubicBezTo>
                <a:cubicBezTo>
                  <a:pt x="698373" y="311404"/>
                  <a:pt x="696950" y="318719"/>
                  <a:pt x="694106" y="324612"/>
                </a:cubicBezTo>
                <a:cubicBezTo>
                  <a:pt x="691261" y="330505"/>
                  <a:pt x="684149" y="340360"/>
                  <a:pt x="672770" y="354178"/>
                </a:cubicBezTo>
                <a:cubicBezTo>
                  <a:pt x="661390" y="367995"/>
                  <a:pt x="653161" y="376631"/>
                  <a:pt x="648081" y="380086"/>
                </a:cubicBezTo>
                <a:cubicBezTo>
                  <a:pt x="643001" y="383540"/>
                  <a:pt x="635787" y="386487"/>
                  <a:pt x="626440" y="388925"/>
                </a:cubicBezTo>
                <a:cubicBezTo>
                  <a:pt x="636600" y="403962"/>
                  <a:pt x="650722" y="417170"/>
                  <a:pt x="668807" y="428549"/>
                </a:cubicBezTo>
                <a:cubicBezTo>
                  <a:pt x="686892" y="439928"/>
                  <a:pt x="698068" y="445618"/>
                  <a:pt x="702335" y="445618"/>
                </a:cubicBezTo>
                <a:cubicBezTo>
                  <a:pt x="706602" y="445618"/>
                  <a:pt x="708736" y="443586"/>
                  <a:pt x="708736" y="439522"/>
                </a:cubicBezTo>
                <a:cubicBezTo>
                  <a:pt x="708736" y="435458"/>
                  <a:pt x="707415" y="408940"/>
                  <a:pt x="704774" y="359969"/>
                </a:cubicBezTo>
                <a:cubicBezTo>
                  <a:pt x="702132" y="310998"/>
                  <a:pt x="700811" y="259893"/>
                  <a:pt x="700811" y="206655"/>
                </a:cubicBezTo>
                <a:cubicBezTo>
                  <a:pt x="700811" y="153416"/>
                  <a:pt x="701218" y="117145"/>
                  <a:pt x="702030" y="97841"/>
                </a:cubicBezTo>
                <a:cubicBezTo>
                  <a:pt x="702843" y="78537"/>
                  <a:pt x="703250" y="68072"/>
                  <a:pt x="703250" y="66447"/>
                </a:cubicBezTo>
                <a:cubicBezTo>
                  <a:pt x="703250" y="59944"/>
                  <a:pt x="702335" y="56693"/>
                  <a:pt x="700506" y="56693"/>
                </a:cubicBezTo>
                <a:cubicBezTo>
                  <a:pt x="698678" y="56693"/>
                  <a:pt x="696544" y="57709"/>
                  <a:pt x="694106" y="59741"/>
                </a:cubicBezTo>
                <a:cubicBezTo>
                  <a:pt x="678256" y="71120"/>
                  <a:pt x="666470" y="78435"/>
                  <a:pt x="658749" y="81687"/>
                </a:cubicBezTo>
                <a:cubicBezTo>
                  <a:pt x="651027" y="84938"/>
                  <a:pt x="642188" y="85852"/>
                  <a:pt x="632231" y="84430"/>
                </a:cubicBezTo>
                <a:cubicBezTo>
                  <a:pt x="622274" y="83007"/>
                  <a:pt x="614350" y="82296"/>
                  <a:pt x="608457" y="82296"/>
                </a:cubicBezTo>
                <a:cubicBezTo>
                  <a:pt x="602564" y="82296"/>
                  <a:pt x="598602" y="82703"/>
                  <a:pt x="596570" y="83515"/>
                </a:cubicBezTo>
                <a:cubicBezTo>
                  <a:pt x="594538" y="84328"/>
                  <a:pt x="593014" y="84735"/>
                  <a:pt x="591998" y="84735"/>
                </a:cubicBezTo>
                <a:cubicBezTo>
                  <a:pt x="590982" y="84735"/>
                  <a:pt x="590474" y="83719"/>
                  <a:pt x="590474" y="81687"/>
                </a:cubicBezTo>
                <a:cubicBezTo>
                  <a:pt x="590474" y="79655"/>
                  <a:pt x="593420" y="74067"/>
                  <a:pt x="599313" y="64923"/>
                </a:cubicBezTo>
                <a:cubicBezTo>
                  <a:pt x="605206" y="55779"/>
                  <a:pt x="619734" y="43790"/>
                  <a:pt x="642899" y="28956"/>
                </a:cubicBezTo>
                <a:cubicBezTo>
                  <a:pt x="666064" y="14123"/>
                  <a:pt x="682930" y="6706"/>
                  <a:pt x="693496" y="6706"/>
                </a:cubicBezTo>
                <a:close/>
                <a:moveTo>
                  <a:pt x="2440914" y="0"/>
                </a:moveTo>
                <a:cubicBezTo>
                  <a:pt x="2452903" y="0"/>
                  <a:pt x="2463368" y="3455"/>
                  <a:pt x="2472309" y="10363"/>
                </a:cubicBezTo>
                <a:cubicBezTo>
                  <a:pt x="2481250" y="17272"/>
                  <a:pt x="2485720" y="23368"/>
                  <a:pt x="2485720" y="28651"/>
                </a:cubicBezTo>
                <a:cubicBezTo>
                  <a:pt x="2485720" y="36779"/>
                  <a:pt x="2479421" y="48768"/>
                  <a:pt x="2466822" y="64618"/>
                </a:cubicBezTo>
                <a:cubicBezTo>
                  <a:pt x="2484297" y="69495"/>
                  <a:pt x="2499538" y="77419"/>
                  <a:pt x="2512542" y="88392"/>
                </a:cubicBezTo>
                <a:cubicBezTo>
                  <a:pt x="2525547" y="99365"/>
                  <a:pt x="2545867" y="120295"/>
                  <a:pt x="2573502" y="151181"/>
                </a:cubicBezTo>
                <a:cubicBezTo>
                  <a:pt x="2585288" y="164186"/>
                  <a:pt x="2600833" y="178105"/>
                  <a:pt x="2620137" y="192939"/>
                </a:cubicBezTo>
                <a:cubicBezTo>
                  <a:pt x="2639441" y="207772"/>
                  <a:pt x="2663825" y="223723"/>
                  <a:pt x="2693289" y="240792"/>
                </a:cubicBezTo>
                <a:cubicBezTo>
                  <a:pt x="2722753" y="257861"/>
                  <a:pt x="2742260" y="271171"/>
                  <a:pt x="2751810" y="280721"/>
                </a:cubicBezTo>
                <a:cubicBezTo>
                  <a:pt x="2761361" y="290271"/>
                  <a:pt x="2766136" y="297485"/>
                  <a:pt x="2766136" y="302362"/>
                </a:cubicBezTo>
                <a:cubicBezTo>
                  <a:pt x="2766136" y="308458"/>
                  <a:pt x="2759735" y="311506"/>
                  <a:pt x="2746933" y="311506"/>
                </a:cubicBezTo>
                <a:cubicBezTo>
                  <a:pt x="2734132" y="311506"/>
                  <a:pt x="2717266" y="309982"/>
                  <a:pt x="2696337" y="306934"/>
                </a:cubicBezTo>
                <a:cubicBezTo>
                  <a:pt x="2675407" y="303886"/>
                  <a:pt x="2661285" y="300736"/>
                  <a:pt x="2653969" y="297485"/>
                </a:cubicBezTo>
                <a:cubicBezTo>
                  <a:pt x="2646654" y="294234"/>
                  <a:pt x="2636799" y="286817"/>
                  <a:pt x="2624404" y="275235"/>
                </a:cubicBezTo>
                <a:cubicBezTo>
                  <a:pt x="2612009" y="263652"/>
                  <a:pt x="2597582" y="247498"/>
                  <a:pt x="2581122" y="226771"/>
                </a:cubicBezTo>
                <a:cubicBezTo>
                  <a:pt x="2564663" y="206045"/>
                  <a:pt x="2545867" y="179527"/>
                  <a:pt x="2524734" y="147219"/>
                </a:cubicBezTo>
                <a:cubicBezTo>
                  <a:pt x="2503602" y="114910"/>
                  <a:pt x="2479421" y="98755"/>
                  <a:pt x="2452192" y="98755"/>
                </a:cubicBezTo>
                <a:cubicBezTo>
                  <a:pt x="2447721" y="98755"/>
                  <a:pt x="2443251" y="99162"/>
                  <a:pt x="2438781" y="99975"/>
                </a:cubicBezTo>
                <a:cubicBezTo>
                  <a:pt x="2417648" y="130048"/>
                  <a:pt x="2400783" y="155245"/>
                  <a:pt x="2388184" y="175565"/>
                </a:cubicBezTo>
                <a:cubicBezTo>
                  <a:pt x="2395093" y="176378"/>
                  <a:pt x="2405761" y="174651"/>
                  <a:pt x="2420188" y="170383"/>
                </a:cubicBezTo>
                <a:cubicBezTo>
                  <a:pt x="2434615" y="166116"/>
                  <a:pt x="2449754" y="160122"/>
                  <a:pt x="2465603" y="152400"/>
                </a:cubicBezTo>
                <a:cubicBezTo>
                  <a:pt x="2470886" y="149962"/>
                  <a:pt x="2476373" y="148743"/>
                  <a:pt x="2482062" y="148743"/>
                </a:cubicBezTo>
                <a:cubicBezTo>
                  <a:pt x="2487752" y="148743"/>
                  <a:pt x="2496185" y="152807"/>
                  <a:pt x="2507361" y="160935"/>
                </a:cubicBezTo>
                <a:cubicBezTo>
                  <a:pt x="2518537" y="169063"/>
                  <a:pt x="2524125" y="176073"/>
                  <a:pt x="2524125" y="181966"/>
                </a:cubicBezTo>
                <a:cubicBezTo>
                  <a:pt x="2524125" y="187859"/>
                  <a:pt x="2522804" y="192329"/>
                  <a:pt x="2520162" y="195377"/>
                </a:cubicBezTo>
                <a:cubicBezTo>
                  <a:pt x="2517521" y="198425"/>
                  <a:pt x="2514168" y="200152"/>
                  <a:pt x="2510104" y="200559"/>
                </a:cubicBezTo>
                <a:cubicBezTo>
                  <a:pt x="2492222" y="202591"/>
                  <a:pt x="2477185" y="207264"/>
                  <a:pt x="2464993" y="214579"/>
                </a:cubicBezTo>
                <a:cubicBezTo>
                  <a:pt x="2477592" y="221895"/>
                  <a:pt x="2484094" y="231039"/>
                  <a:pt x="2484501" y="242011"/>
                </a:cubicBezTo>
                <a:cubicBezTo>
                  <a:pt x="2502382" y="236322"/>
                  <a:pt x="2517826" y="233477"/>
                  <a:pt x="2530830" y="233477"/>
                </a:cubicBezTo>
                <a:cubicBezTo>
                  <a:pt x="2539771" y="233477"/>
                  <a:pt x="2550033" y="237236"/>
                  <a:pt x="2561615" y="244755"/>
                </a:cubicBezTo>
                <a:cubicBezTo>
                  <a:pt x="2573198" y="252273"/>
                  <a:pt x="2578989" y="258572"/>
                  <a:pt x="2578989" y="263652"/>
                </a:cubicBezTo>
                <a:cubicBezTo>
                  <a:pt x="2578989" y="268732"/>
                  <a:pt x="2577262" y="272593"/>
                  <a:pt x="2573807" y="275235"/>
                </a:cubicBezTo>
                <a:cubicBezTo>
                  <a:pt x="2570353" y="277876"/>
                  <a:pt x="2566187" y="279400"/>
                  <a:pt x="2561310" y="279807"/>
                </a:cubicBezTo>
                <a:cubicBezTo>
                  <a:pt x="2541397" y="280213"/>
                  <a:pt x="2515387" y="284074"/>
                  <a:pt x="2483282" y="291389"/>
                </a:cubicBezTo>
                <a:cubicBezTo>
                  <a:pt x="2479624" y="312928"/>
                  <a:pt x="2474950" y="333655"/>
                  <a:pt x="2469261" y="353568"/>
                </a:cubicBezTo>
                <a:cubicBezTo>
                  <a:pt x="2484297" y="343002"/>
                  <a:pt x="2497709" y="337719"/>
                  <a:pt x="2509494" y="337719"/>
                </a:cubicBezTo>
                <a:cubicBezTo>
                  <a:pt x="2521280" y="337719"/>
                  <a:pt x="2535199" y="341681"/>
                  <a:pt x="2551252" y="349606"/>
                </a:cubicBezTo>
                <a:cubicBezTo>
                  <a:pt x="2567305" y="357531"/>
                  <a:pt x="2575331" y="368199"/>
                  <a:pt x="2575331" y="381610"/>
                </a:cubicBezTo>
                <a:cubicBezTo>
                  <a:pt x="2575331" y="390551"/>
                  <a:pt x="2572283" y="399898"/>
                  <a:pt x="2566187" y="409651"/>
                </a:cubicBezTo>
                <a:cubicBezTo>
                  <a:pt x="2548305" y="438099"/>
                  <a:pt x="2539365" y="453847"/>
                  <a:pt x="2539365" y="456895"/>
                </a:cubicBezTo>
                <a:cubicBezTo>
                  <a:pt x="2539365" y="459943"/>
                  <a:pt x="2539974" y="462077"/>
                  <a:pt x="2541193" y="463296"/>
                </a:cubicBezTo>
                <a:cubicBezTo>
                  <a:pt x="2546883" y="469392"/>
                  <a:pt x="2549728" y="474675"/>
                  <a:pt x="2549728" y="479146"/>
                </a:cubicBezTo>
                <a:cubicBezTo>
                  <a:pt x="2549728" y="483616"/>
                  <a:pt x="2548001" y="487172"/>
                  <a:pt x="2544546" y="489814"/>
                </a:cubicBezTo>
                <a:cubicBezTo>
                  <a:pt x="2541092" y="492455"/>
                  <a:pt x="2537129" y="493776"/>
                  <a:pt x="2532659" y="493776"/>
                </a:cubicBezTo>
                <a:cubicBezTo>
                  <a:pt x="2528189" y="493776"/>
                  <a:pt x="2522906" y="492659"/>
                  <a:pt x="2516809" y="490423"/>
                </a:cubicBezTo>
                <a:cubicBezTo>
                  <a:pt x="2510714" y="488188"/>
                  <a:pt x="2501366" y="487071"/>
                  <a:pt x="2488768" y="487071"/>
                </a:cubicBezTo>
                <a:cubicBezTo>
                  <a:pt x="2467229" y="487071"/>
                  <a:pt x="2449144" y="491439"/>
                  <a:pt x="2434514" y="500177"/>
                </a:cubicBezTo>
                <a:cubicBezTo>
                  <a:pt x="2419883" y="508915"/>
                  <a:pt x="2409317" y="513283"/>
                  <a:pt x="2402814" y="513283"/>
                </a:cubicBezTo>
                <a:cubicBezTo>
                  <a:pt x="2396312" y="513283"/>
                  <a:pt x="2390622" y="508711"/>
                  <a:pt x="2385746" y="499567"/>
                </a:cubicBezTo>
                <a:cubicBezTo>
                  <a:pt x="2380869" y="490423"/>
                  <a:pt x="2376195" y="476707"/>
                  <a:pt x="2371725" y="458419"/>
                </a:cubicBezTo>
                <a:cubicBezTo>
                  <a:pt x="2367254" y="440131"/>
                  <a:pt x="2362683" y="424079"/>
                  <a:pt x="2358009" y="410261"/>
                </a:cubicBezTo>
                <a:cubicBezTo>
                  <a:pt x="2353335" y="396443"/>
                  <a:pt x="2349881" y="387706"/>
                  <a:pt x="2347646" y="384048"/>
                </a:cubicBezTo>
                <a:cubicBezTo>
                  <a:pt x="2345410" y="380391"/>
                  <a:pt x="2344293" y="376733"/>
                  <a:pt x="2344293" y="373075"/>
                </a:cubicBezTo>
                <a:cubicBezTo>
                  <a:pt x="2344293" y="369418"/>
                  <a:pt x="2347239" y="367589"/>
                  <a:pt x="2353132" y="367589"/>
                </a:cubicBezTo>
                <a:cubicBezTo>
                  <a:pt x="2359025" y="367589"/>
                  <a:pt x="2368270" y="372872"/>
                  <a:pt x="2380869" y="383439"/>
                </a:cubicBezTo>
                <a:cubicBezTo>
                  <a:pt x="2389403" y="381000"/>
                  <a:pt x="2397328" y="378562"/>
                  <a:pt x="2404643" y="376123"/>
                </a:cubicBezTo>
                <a:cubicBezTo>
                  <a:pt x="2402205" y="371247"/>
                  <a:pt x="2400985" y="367386"/>
                  <a:pt x="2400985" y="364541"/>
                </a:cubicBezTo>
                <a:cubicBezTo>
                  <a:pt x="2400985" y="361696"/>
                  <a:pt x="2402408" y="359664"/>
                  <a:pt x="2405253" y="358445"/>
                </a:cubicBezTo>
                <a:cubicBezTo>
                  <a:pt x="2415413" y="354381"/>
                  <a:pt x="2421712" y="349707"/>
                  <a:pt x="2424150" y="344424"/>
                </a:cubicBezTo>
                <a:cubicBezTo>
                  <a:pt x="2426589" y="339141"/>
                  <a:pt x="2428621" y="327152"/>
                  <a:pt x="2430246" y="308458"/>
                </a:cubicBezTo>
                <a:cubicBezTo>
                  <a:pt x="2413177" y="315773"/>
                  <a:pt x="2399055" y="323596"/>
                  <a:pt x="2387879" y="331927"/>
                </a:cubicBezTo>
                <a:cubicBezTo>
                  <a:pt x="2376703" y="340259"/>
                  <a:pt x="2366137" y="344424"/>
                  <a:pt x="2356180" y="344424"/>
                </a:cubicBezTo>
                <a:cubicBezTo>
                  <a:pt x="2346223" y="344424"/>
                  <a:pt x="2338298" y="340665"/>
                  <a:pt x="2332406" y="333147"/>
                </a:cubicBezTo>
                <a:cubicBezTo>
                  <a:pt x="2326513" y="325628"/>
                  <a:pt x="2323566" y="316484"/>
                  <a:pt x="2323566" y="305715"/>
                </a:cubicBezTo>
                <a:cubicBezTo>
                  <a:pt x="2323566" y="294945"/>
                  <a:pt x="2326005" y="289560"/>
                  <a:pt x="2330882" y="289560"/>
                </a:cubicBezTo>
                <a:cubicBezTo>
                  <a:pt x="2332101" y="289560"/>
                  <a:pt x="2333625" y="290271"/>
                  <a:pt x="2335454" y="291694"/>
                </a:cubicBezTo>
                <a:cubicBezTo>
                  <a:pt x="2337282" y="293116"/>
                  <a:pt x="2339416" y="293827"/>
                  <a:pt x="2341854" y="293827"/>
                </a:cubicBezTo>
                <a:cubicBezTo>
                  <a:pt x="2344293" y="293827"/>
                  <a:pt x="2349982" y="291389"/>
                  <a:pt x="2358923" y="286512"/>
                </a:cubicBezTo>
                <a:cubicBezTo>
                  <a:pt x="2367864" y="281635"/>
                  <a:pt x="2380158" y="276149"/>
                  <a:pt x="2395804" y="270053"/>
                </a:cubicBezTo>
                <a:cubicBezTo>
                  <a:pt x="2411450" y="263957"/>
                  <a:pt x="2424353" y="259690"/>
                  <a:pt x="2434514" y="257251"/>
                </a:cubicBezTo>
                <a:cubicBezTo>
                  <a:pt x="2434514" y="251155"/>
                  <a:pt x="2433802" y="246685"/>
                  <a:pt x="2432380" y="243840"/>
                </a:cubicBezTo>
                <a:cubicBezTo>
                  <a:pt x="2430958" y="240995"/>
                  <a:pt x="2427808" y="238557"/>
                  <a:pt x="2422931" y="236525"/>
                </a:cubicBezTo>
                <a:cubicBezTo>
                  <a:pt x="2408301" y="245466"/>
                  <a:pt x="2398141" y="249936"/>
                  <a:pt x="2392451" y="249936"/>
                </a:cubicBezTo>
                <a:cubicBezTo>
                  <a:pt x="2390013" y="249936"/>
                  <a:pt x="2388793" y="248920"/>
                  <a:pt x="2388793" y="246888"/>
                </a:cubicBezTo>
                <a:cubicBezTo>
                  <a:pt x="2388793" y="244856"/>
                  <a:pt x="2391638" y="241300"/>
                  <a:pt x="2397328" y="236220"/>
                </a:cubicBezTo>
                <a:cubicBezTo>
                  <a:pt x="2403018" y="231140"/>
                  <a:pt x="2405862" y="227178"/>
                  <a:pt x="2405862" y="224333"/>
                </a:cubicBezTo>
                <a:cubicBezTo>
                  <a:pt x="2405862" y="221488"/>
                  <a:pt x="2404846" y="219456"/>
                  <a:pt x="2402814" y="218237"/>
                </a:cubicBezTo>
                <a:cubicBezTo>
                  <a:pt x="2394280" y="214173"/>
                  <a:pt x="2385949" y="205842"/>
                  <a:pt x="2377821" y="193243"/>
                </a:cubicBezTo>
                <a:cubicBezTo>
                  <a:pt x="2329459" y="271679"/>
                  <a:pt x="2294102" y="320650"/>
                  <a:pt x="2271750" y="340157"/>
                </a:cubicBezTo>
                <a:cubicBezTo>
                  <a:pt x="2249398" y="359664"/>
                  <a:pt x="2232736" y="369418"/>
                  <a:pt x="2221763" y="369418"/>
                </a:cubicBezTo>
                <a:cubicBezTo>
                  <a:pt x="2218512" y="369418"/>
                  <a:pt x="2215972" y="368503"/>
                  <a:pt x="2214143" y="366675"/>
                </a:cubicBezTo>
                <a:cubicBezTo>
                  <a:pt x="2212314" y="364846"/>
                  <a:pt x="2211400" y="362306"/>
                  <a:pt x="2211400" y="359055"/>
                </a:cubicBezTo>
                <a:cubicBezTo>
                  <a:pt x="2211400" y="355803"/>
                  <a:pt x="2213229" y="352755"/>
                  <a:pt x="2216886" y="349911"/>
                </a:cubicBezTo>
                <a:cubicBezTo>
                  <a:pt x="2228266" y="341376"/>
                  <a:pt x="2244318" y="322377"/>
                  <a:pt x="2265045" y="292913"/>
                </a:cubicBezTo>
                <a:cubicBezTo>
                  <a:pt x="2285771" y="263449"/>
                  <a:pt x="2311374" y="223114"/>
                  <a:pt x="2341854" y="171907"/>
                </a:cubicBezTo>
                <a:lnTo>
                  <a:pt x="2406472" y="63399"/>
                </a:lnTo>
                <a:cubicBezTo>
                  <a:pt x="2419070" y="42266"/>
                  <a:pt x="2426182" y="29871"/>
                  <a:pt x="2427808" y="26213"/>
                </a:cubicBezTo>
                <a:cubicBezTo>
                  <a:pt x="2429434" y="22555"/>
                  <a:pt x="2430246" y="19507"/>
                  <a:pt x="2430246" y="17069"/>
                </a:cubicBezTo>
                <a:cubicBezTo>
                  <a:pt x="2430246" y="14631"/>
                  <a:pt x="2429027" y="12294"/>
                  <a:pt x="2426589" y="10059"/>
                </a:cubicBezTo>
                <a:cubicBezTo>
                  <a:pt x="2424150" y="7823"/>
                  <a:pt x="2422931" y="6096"/>
                  <a:pt x="2422931" y="4877"/>
                </a:cubicBezTo>
                <a:cubicBezTo>
                  <a:pt x="2422931" y="1626"/>
                  <a:pt x="2428926" y="0"/>
                  <a:pt x="2440914" y="0"/>
                </a:cubicBezTo>
                <a:close/>
              </a:path>
            </a:pathLst>
          </a:custGeom>
          <a:solidFill>
            <a:srgbClr val="7030A0"/>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sz="4800" dirty="0">
              <a:solidFill>
                <a:srgbClr val="7030A0"/>
              </a:solidFill>
              <a:latin typeface="华文行楷" panose="02010800040101010101" pitchFamily="2" charset="-122"/>
              <a:ea typeface="华文行楷" panose="02010800040101010101" pitchFamily="2" charset="-122"/>
            </a:endParaRPr>
          </a:p>
        </p:txBody>
      </p:sp>
      <p:sp>
        <p:nvSpPr>
          <p:cNvPr id="41" name="椭圆 40">
            <a:extLst>
              <a:ext uri="{FF2B5EF4-FFF2-40B4-BE49-F238E27FC236}">
                <a16:creationId xmlns:a16="http://schemas.microsoft.com/office/drawing/2014/main" id="{BEF691DE-6CBA-7F2D-D98B-0D233CB52585}"/>
              </a:ext>
            </a:extLst>
          </p:cNvPr>
          <p:cNvSpPr/>
          <p:nvPr/>
        </p:nvSpPr>
        <p:spPr bwMode="auto">
          <a:xfrm>
            <a:off x="1481893" y="1052736"/>
            <a:ext cx="3952956" cy="3952956"/>
          </a:xfrm>
          <a:prstGeom prst="ellipse">
            <a:avLst/>
          </a:prstGeom>
          <a:gradFill flip="none" rotWithShape="1">
            <a:gsLst>
              <a:gs pos="77579">
                <a:srgbClr val="C0ECFB">
                  <a:alpha val="0"/>
                </a:srgbClr>
              </a:gs>
              <a:gs pos="51679">
                <a:srgbClr val="78D5F7">
                  <a:alpha val="11000"/>
                </a:srgbClr>
              </a:gs>
              <a:gs pos="9000">
                <a:srgbClr val="00B0F0">
                  <a:alpha val="4000"/>
                </a:srgbClr>
              </a:gs>
              <a:gs pos="100000">
                <a:schemeClr val="bg1">
                  <a:alpha val="73000"/>
                </a:schemeClr>
              </a:gs>
            </a:gsLst>
            <a:path path="circle">
              <a:fillToRect l="50000" t="50000" r="50000" b="50000"/>
            </a:path>
            <a:tileRect/>
          </a:gradFill>
          <a:ln w="9525" cap="flat" cmpd="sng" algn="ctr">
            <a:noFill/>
            <a:prstDash val="solid"/>
            <a:round/>
            <a:headEnd type="none" w="med" len="med"/>
            <a:tailEnd type="none" w="med" len="med"/>
          </a:ln>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20000"/>
              </a:spcAft>
              <a:buClr>
                <a:srgbClr val="228A88"/>
              </a:buClr>
              <a:buSzTx/>
              <a:buFont typeface="Wingdings 2" panose="05020102010507070707" pitchFamily="18" charset="2"/>
              <a:buNone/>
            </a:pPr>
            <a:endParaRPr kumimoji="0" lang="zh-CN" altLang="en-US" sz="2000" b="0" i="0" u="none" strike="noStrike" cap="none" normalizeH="0" baseline="0">
              <a:ln>
                <a:noFill/>
              </a:ln>
              <a:solidFill>
                <a:srgbClr val="669900"/>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2338425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2A1D9ADF-6473-4276-9823-E632E4056743}"/>
              </a:ext>
            </a:extLst>
          </p:cNvPr>
          <p:cNvSpPr>
            <a:spLocks noGrp="1" noChangeArrowheads="1"/>
          </p:cNvSpPr>
          <p:nvPr>
            <p:ph type="title"/>
          </p:nvPr>
        </p:nvSpPr>
        <p:spPr/>
        <p:txBody>
          <a:bodyPr/>
          <a:lstStyle/>
          <a:p>
            <a:r>
              <a:rPr lang="en-US" altLang="zh-CN" dirty="0" err="1"/>
              <a:t>lxml</a:t>
            </a:r>
            <a:r>
              <a:rPr lang="zh-CN" altLang="en-US" dirty="0"/>
              <a:t>实例</a:t>
            </a:r>
            <a:r>
              <a:rPr lang="en-US" altLang="zh-CN" dirty="0"/>
              <a:t>2——</a:t>
            </a:r>
            <a:r>
              <a:rPr lang="zh-CN" altLang="en-US" dirty="0"/>
              <a:t>表格内容提取</a:t>
            </a:r>
          </a:p>
        </p:txBody>
      </p:sp>
      <p:sp>
        <p:nvSpPr>
          <p:cNvPr id="2" name="Rectangle 1">
            <a:extLst>
              <a:ext uri="{FF2B5EF4-FFF2-40B4-BE49-F238E27FC236}">
                <a16:creationId xmlns:a16="http://schemas.microsoft.com/office/drawing/2014/main" id="{62939D90-029E-4A0D-A1AE-8DACDFE3D9F2}"/>
              </a:ext>
            </a:extLst>
          </p:cNvPr>
          <p:cNvSpPr>
            <a:spLocks noGrp="1" noChangeArrowheads="1"/>
          </p:cNvSpPr>
          <p:nvPr>
            <p:ph idx="1"/>
          </p:nvPr>
        </p:nvSpPr>
        <p:spPr bwMode="auto">
          <a:xfrm>
            <a:off x="36513" y="1694687"/>
            <a:ext cx="9103774" cy="45243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33B3"/>
                </a:solidFill>
                <a:effectLst/>
                <a:latin typeface="Arial Unicode MS"/>
                <a:ea typeface="JetBrains Mono"/>
              </a:rPr>
              <a:t>from </a:t>
            </a:r>
            <a:r>
              <a:rPr kumimoji="0" lang="zh-CN" altLang="zh-CN" sz="1600" b="0" i="0" u="none" strike="noStrike" cap="none" normalizeH="0" baseline="0" dirty="0">
                <a:ln>
                  <a:noFill/>
                </a:ln>
                <a:solidFill>
                  <a:srgbClr val="080808"/>
                </a:solidFill>
                <a:effectLst/>
                <a:latin typeface="Arial Unicode MS"/>
                <a:ea typeface="JetBrains Mono"/>
              </a:rPr>
              <a:t>lxml </a:t>
            </a:r>
            <a:r>
              <a:rPr kumimoji="0" lang="zh-CN" altLang="zh-CN" sz="1600" b="0" i="0" u="none" strike="noStrike" cap="none" normalizeH="0" baseline="0" dirty="0">
                <a:ln>
                  <a:noFill/>
                </a:ln>
                <a:solidFill>
                  <a:srgbClr val="0033B3"/>
                </a:solidFill>
                <a:effectLst/>
                <a:latin typeface="Arial Unicode MS"/>
                <a:ea typeface="JetBrains Mono"/>
              </a:rPr>
              <a:t>import </a:t>
            </a:r>
            <a:r>
              <a:rPr kumimoji="0" lang="zh-CN" altLang="zh-CN" sz="1600" b="0" i="0" u="none" strike="noStrike" cap="none" normalizeH="0" baseline="0" dirty="0">
                <a:ln>
                  <a:noFill/>
                </a:ln>
                <a:solidFill>
                  <a:srgbClr val="080808"/>
                </a:solidFill>
                <a:effectLst/>
                <a:latin typeface="Arial Unicode MS"/>
                <a:ea typeface="JetBrains Mono"/>
              </a:rPr>
              <a:t>etree</a:t>
            </a:r>
            <a:br>
              <a:rPr kumimoji="0" lang="zh-CN" altLang="zh-CN" sz="1600" b="0" i="0" u="none" strike="noStrike" cap="none" normalizeH="0" baseline="0" dirty="0">
                <a:ln>
                  <a:noFill/>
                </a:ln>
                <a:solidFill>
                  <a:srgbClr val="080808"/>
                </a:solidFill>
                <a:effectLst/>
                <a:latin typeface="Arial Unicode MS"/>
                <a:ea typeface="JetBrains Mono"/>
              </a:rPr>
            </a:br>
            <a:r>
              <a:rPr kumimoji="0" lang="zh-CN" altLang="zh-CN" sz="1600" b="0" i="0" u="none" strike="noStrike" cap="none" normalizeH="0" baseline="0" dirty="0">
                <a:ln>
                  <a:noFill/>
                </a:ln>
                <a:solidFill>
                  <a:srgbClr val="080808"/>
                </a:solidFill>
                <a:effectLst/>
                <a:latin typeface="Arial Unicode MS"/>
                <a:ea typeface="JetBrains Mono"/>
              </a:rPr>
              <a:t>html = </a:t>
            </a:r>
            <a:r>
              <a:rPr kumimoji="0" lang="zh-CN" altLang="zh-CN" sz="1600" b="1" i="0" u="none" strike="noStrike" cap="none" normalizeH="0" baseline="0" dirty="0">
                <a:ln>
                  <a:noFill/>
                </a:ln>
                <a:solidFill>
                  <a:srgbClr val="008080"/>
                </a:solidFill>
                <a:effectLst/>
                <a:latin typeface="Arial Unicode MS"/>
                <a:ea typeface="JetBrains Mono"/>
              </a:rPr>
              <a:t>'&lt;html&gt;&lt;head&gt;&lt;title&gt;Test&lt;/title&gt;&lt;/head&gt;&lt;body&gt;&lt;table id="table1"cellspacing="0px"&gt;</a:t>
            </a:r>
            <a:endParaRPr kumimoji="0" lang="en-US" altLang="zh-CN" sz="1600" b="1" i="0" u="none" strike="noStrike" cap="none" normalizeH="0" baseline="0" dirty="0">
              <a:ln>
                <a:noFill/>
              </a:ln>
              <a:solidFill>
                <a:srgbClr val="008080"/>
              </a:solidFill>
              <a:effectLst/>
              <a:latin typeface="Arial Unicode MS"/>
              <a:ea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a:ln>
                  <a:noFill/>
                </a:ln>
                <a:solidFill>
                  <a:srgbClr val="008080"/>
                </a:solidFill>
                <a:effectLst/>
                <a:latin typeface="Arial Unicode MS"/>
                <a:ea typeface="JetBrains Mono"/>
              </a:rPr>
              <a:t>&lt;tr&gt;&lt;th&gt;</a:t>
            </a:r>
            <a:r>
              <a:rPr kumimoji="0" lang="zh-CN" altLang="zh-CN" sz="16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学号</a:t>
            </a:r>
            <a:r>
              <a:rPr kumimoji="0" lang="zh-CN" altLang="zh-CN" sz="1600" b="1" i="0" u="none" strike="noStrike" cap="none" normalizeH="0" baseline="0" dirty="0">
                <a:ln>
                  <a:noFill/>
                </a:ln>
                <a:solidFill>
                  <a:srgbClr val="008080"/>
                </a:solidFill>
                <a:effectLst/>
                <a:latin typeface="Arial Unicode MS"/>
                <a:ea typeface="JetBrains Mono"/>
              </a:rPr>
              <a:t>&lt;/th&gt;&lt;th&gt;</a:t>
            </a:r>
            <a:r>
              <a:rPr kumimoji="0" lang="zh-CN" altLang="zh-CN" sz="16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姓名</a:t>
            </a:r>
            <a:r>
              <a:rPr kumimoji="0" lang="zh-CN" altLang="zh-CN" sz="1600" b="1" i="0" u="none" strike="noStrike" cap="none" normalizeH="0" baseline="0" dirty="0">
                <a:ln>
                  <a:noFill/>
                </a:ln>
                <a:solidFill>
                  <a:srgbClr val="008080"/>
                </a:solidFill>
                <a:effectLst/>
                <a:latin typeface="Arial Unicode MS"/>
                <a:ea typeface="JetBrains Mono"/>
              </a:rPr>
              <a:t>&lt;/th&gt;&lt;th&gt;</a:t>
            </a:r>
            <a:r>
              <a:rPr kumimoji="0" lang="zh-CN" altLang="zh-CN" sz="16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成绩</a:t>
            </a:r>
            <a:r>
              <a:rPr kumimoji="0" lang="zh-CN" altLang="zh-CN" sz="1600" b="1" i="0" u="none" strike="noStrike" cap="none" normalizeH="0" baseline="0" dirty="0">
                <a:ln>
                  <a:noFill/>
                </a:ln>
                <a:solidFill>
                  <a:srgbClr val="008080"/>
                </a:solidFill>
                <a:effectLst/>
                <a:latin typeface="Arial Unicode MS"/>
                <a:ea typeface="JetBrains Mono"/>
              </a:rPr>
              <a:t>&lt;/th&gt;&lt;/tr&gt;</a:t>
            </a:r>
            <a:endParaRPr kumimoji="0" lang="en-US" altLang="zh-CN" sz="1600" b="1" i="0" u="none" strike="noStrike" cap="none" normalizeH="0" baseline="0" dirty="0">
              <a:ln>
                <a:noFill/>
              </a:ln>
              <a:solidFill>
                <a:srgbClr val="008080"/>
              </a:solidFill>
              <a:effectLst/>
              <a:latin typeface="Arial Unicode MS"/>
              <a:ea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a:ln>
                  <a:noFill/>
                </a:ln>
                <a:solidFill>
                  <a:srgbClr val="008080"/>
                </a:solidFill>
                <a:effectLst/>
                <a:latin typeface="Arial Unicode MS"/>
                <a:ea typeface="JetBrains Mono"/>
              </a:rPr>
              <a:t>&lt;tr&gt;&lt;td&gt;1001&lt;/td&gt;&lt;td&gt;</a:t>
            </a:r>
            <a:r>
              <a:rPr kumimoji="0" lang="zh-CN" altLang="zh-CN" sz="16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曾平</a:t>
            </a:r>
            <a:r>
              <a:rPr kumimoji="0" lang="zh-CN" altLang="zh-CN" sz="1600" b="1" i="0" u="none" strike="noStrike" cap="none" normalizeH="0" baseline="0" dirty="0">
                <a:ln>
                  <a:noFill/>
                </a:ln>
                <a:solidFill>
                  <a:srgbClr val="008080"/>
                </a:solidFill>
                <a:effectLst/>
                <a:latin typeface="Arial Unicode MS"/>
                <a:ea typeface="JetBrains Mono"/>
              </a:rPr>
              <a:t>&lt;/td&gt;&lt;td&gt;90&lt;/td&gt;&lt;/tr&gt;</a:t>
            </a:r>
            <a:endParaRPr kumimoji="0" lang="en-US" altLang="zh-CN" sz="1600" b="1" i="0" u="none" strike="noStrike" cap="none" normalizeH="0" baseline="0" dirty="0">
              <a:ln>
                <a:noFill/>
              </a:ln>
              <a:solidFill>
                <a:srgbClr val="008080"/>
              </a:solidFill>
              <a:effectLst/>
              <a:latin typeface="Arial Unicode MS"/>
              <a:ea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a:ln>
                  <a:noFill/>
                </a:ln>
                <a:solidFill>
                  <a:srgbClr val="008080"/>
                </a:solidFill>
                <a:effectLst/>
                <a:latin typeface="Arial Unicode MS"/>
                <a:ea typeface="JetBrains Mono"/>
              </a:rPr>
              <a:t>&lt;tr&gt;&lt;td&gt;1002&lt;/td&gt;&lt;td&gt;</a:t>
            </a:r>
            <a:r>
              <a:rPr kumimoji="0" lang="zh-CN" altLang="zh-CN" sz="16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王一</a:t>
            </a:r>
            <a:r>
              <a:rPr kumimoji="0" lang="zh-CN" altLang="zh-CN" sz="1600" b="1" i="0" u="none" strike="noStrike" cap="none" normalizeH="0" baseline="0" dirty="0">
                <a:ln>
                  <a:noFill/>
                </a:ln>
                <a:solidFill>
                  <a:srgbClr val="008080"/>
                </a:solidFill>
                <a:effectLst/>
                <a:latin typeface="Arial Unicode MS"/>
                <a:ea typeface="JetBrains Mono"/>
              </a:rPr>
              <a:t>&lt;/td&gt;&lt;td&gt;92&lt;/td&gt;&lt;/tr&gt;</a:t>
            </a:r>
            <a:endParaRPr kumimoji="0" lang="en-US" altLang="zh-CN" sz="1600" b="1" i="0" u="none" strike="noStrike" cap="none" normalizeH="0" baseline="0" dirty="0">
              <a:ln>
                <a:noFill/>
              </a:ln>
              <a:solidFill>
                <a:srgbClr val="008080"/>
              </a:solidFill>
              <a:effectLst/>
              <a:latin typeface="Arial Unicode MS"/>
              <a:ea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a:ln>
                  <a:noFill/>
                </a:ln>
                <a:solidFill>
                  <a:srgbClr val="008080"/>
                </a:solidFill>
                <a:effectLst/>
                <a:latin typeface="Arial Unicode MS"/>
                <a:ea typeface="JetBrains Mono"/>
              </a:rPr>
              <a:t>&lt;tr&gt;&lt;td&gt;1003&lt;/td&gt;&lt;td&gt;</a:t>
            </a:r>
            <a:r>
              <a:rPr kumimoji="0" lang="zh-CN" altLang="zh-CN" sz="16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张三</a:t>
            </a:r>
            <a:r>
              <a:rPr kumimoji="0" lang="zh-CN" altLang="zh-CN" sz="1600" b="1" i="0" u="none" strike="noStrike" cap="none" normalizeH="0" baseline="0" dirty="0">
                <a:ln>
                  <a:noFill/>
                </a:ln>
                <a:solidFill>
                  <a:srgbClr val="008080"/>
                </a:solidFill>
                <a:effectLst/>
                <a:latin typeface="Arial Unicode MS"/>
                <a:ea typeface="JetBrains Mono"/>
              </a:rPr>
              <a:t>&lt;/td&gt;&lt;td&gt;88&lt;/td&gt;&lt;/tr&gt;&lt;/table&gt;&lt;/body&gt;&lt;/html&gt;'</a:t>
            </a:r>
            <a:br>
              <a:rPr kumimoji="0" lang="zh-CN" altLang="zh-CN" sz="1600" b="1" i="0" u="none" strike="noStrike" cap="none" normalizeH="0" baseline="0" dirty="0">
                <a:ln>
                  <a:noFill/>
                </a:ln>
                <a:solidFill>
                  <a:srgbClr val="008080"/>
                </a:solidFill>
                <a:effectLst/>
                <a:latin typeface="Arial Unicode MS"/>
                <a:ea typeface="JetBrains Mono"/>
              </a:rPr>
            </a:br>
            <a:r>
              <a:rPr kumimoji="0" lang="zh-CN" altLang="zh-CN" sz="1600" b="0" i="0" u="none" strike="noStrike" cap="none" normalizeH="0" baseline="0" dirty="0">
                <a:ln>
                  <a:noFill/>
                </a:ln>
                <a:solidFill>
                  <a:srgbClr val="080808"/>
                </a:solidFill>
                <a:effectLst/>
                <a:latin typeface="Arial Unicode MS"/>
                <a:ea typeface="JetBrains Mono"/>
              </a:rPr>
              <a:t>content = etree.HTML(html)</a:t>
            </a:r>
            <a:br>
              <a:rPr kumimoji="0" lang="zh-CN" altLang="zh-CN" sz="1600" b="0" i="0" u="none" strike="noStrike" cap="none" normalizeH="0" baseline="0" dirty="0">
                <a:ln>
                  <a:noFill/>
                </a:ln>
                <a:solidFill>
                  <a:srgbClr val="080808"/>
                </a:solidFill>
                <a:effectLst/>
                <a:latin typeface="Arial Unicode MS"/>
                <a:ea typeface="JetBrains Mono"/>
              </a:rPr>
            </a:br>
            <a:r>
              <a:rPr kumimoji="0" lang="zh-CN" altLang="zh-CN" sz="1600" b="0" i="0" u="none" strike="noStrike" cap="none" normalizeH="0" baseline="0" dirty="0">
                <a:ln>
                  <a:noFill/>
                </a:ln>
                <a:solidFill>
                  <a:srgbClr val="080808"/>
                </a:solidFill>
                <a:effectLst/>
                <a:latin typeface="Arial Unicode MS"/>
                <a:ea typeface="JetBrains Mono"/>
              </a:rPr>
              <a:t>rows = content.xpath(</a:t>
            </a:r>
            <a:r>
              <a:rPr kumimoji="0" lang="zh-CN" altLang="zh-CN" sz="1600" b="1" i="0" u="none" strike="noStrike" cap="none" normalizeH="0" baseline="0" dirty="0">
                <a:ln>
                  <a:noFill/>
                </a:ln>
                <a:solidFill>
                  <a:srgbClr val="008080"/>
                </a:solidFill>
                <a:effectLst/>
                <a:latin typeface="Arial Unicode MS"/>
                <a:ea typeface="JetBrains Mono"/>
              </a:rPr>
              <a:t>'//table[@id="table1"]/tr'</a:t>
            </a:r>
            <a:r>
              <a:rPr kumimoji="0" lang="zh-CN" altLang="zh-CN" sz="1600" b="0" i="0" u="none" strike="noStrike" cap="none" normalizeH="0" baseline="0" dirty="0">
                <a:ln>
                  <a:noFill/>
                </a:ln>
                <a:solidFill>
                  <a:srgbClr val="080808"/>
                </a:solidFill>
                <a:effectLst/>
                <a:latin typeface="Arial Unicode MS"/>
                <a:ea typeface="JetBrains Mono"/>
              </a:rPr>
              <a:t>)[</a:t>
            </a:r>
            <a:r>
              <a:rPr kumimoji="0" lang="zh-CN" altLang="zh-CN" sz="1600" b="0" i="0" u="none" strike="noStrike" cap="none" normalizeH="0" baseline="0" dirty="0">
                <a:ln>
                  <a:noFill/>
                </a:ln>
                <a:solidFill>
                  <a:srgbClr val="1750EB"/>
                </a:solidFill>
                <a:effectLst/>
                <a:latin typeface="Arial Unicode MS"/>
                <a:ea typeface="JetBrains Mono"/>
              </a:rPr>
              <a:t>1</a:t>
            </a:r>
            <a:r>
              <a:rPr kumimoji="0" lang="zh-CN" altLang="zh-CN" sz="1600" b="0" i="0" u="none" strike="noStrike" cap="none" normalizeH="0" baseline="0" dirty="0">
                <a:ln>
                  <a:noFill/>
                </a:ln>
                <a:solidFill>
                  <a:srgbClr val="080808"/>
                </a:solidFill>
                <a:effectLst/>
                <a:latin typeface="Arial Unicode MS"/>
                <a:ea typeface="JetBrains Mono"/>
              </a:rPr>
              <a:t>:]</a:t>
            </a:r>
            <a:br>
              <a:rPr kumimoji="0" lang="zh-CN" altLang="zh-CN" sz="1600" b="0" i="0" u="none" strike="noStrike" cap="none" normalizeH="0" baseline="0" dirty="0">
                <a:ln>
                  <a:noFill/>
                </a:ln>
                <a:solidFill>
                  <a:srgbClr val="080808"/>
                </a:solidFill>
                <a:effectLst/>
                <a:latin typeface="Arial Unicode MS"/>
                <a:ea typeface="JetBrains Mono"/>
              </a:rPr>
            </a:br>
            <a:r>
              <a:rPr kumimoji="0" lang="zh-CN" altLang="zh-CN" sz="1600" b="0" i="0" u="none" strike="noStrike" cap="none" normalizeH="0" baseline="0" dirty="0">
                <a:ln>
                  <a:noFill/>
                </a:ln>
                <a:solidFill>
                  <a:srgbClr val="0033B3"/>
                </a:solidFill>
                <a:effectLst/>
                <a:latin typeface="Arial Unicode MS"/>
                <a:ea typeface="JetBrains Mono"/>
              </a:rPr>
              <a:t>for </a:t>
            </a:r>
            <a:r>
              <a:rPr kumimoji="0" lang="zh-CN" altLang="zh-CN" sz="1600" b="0" i="0" u="none" strike="noStrike" cap="none" normalizeH="0" baseline="0" dirty="0">
                <a:ln>
                  <a:noFill/>
                </a:ln>
                <a:solidFill>
                  <a:srgbClr val="080808"/>
                </a:solidFill>
                <a:effectLst/>
                <a:latin typeface="Arial Unicode MS"/>
                <a:ea typeface="JetBrains Mono"/>
              </a:rPr>
              <a:t>row </a:t>
            </a:r>
            <a:r>
              <a:rPr kumimoji="0" lang="zh-CN" altLang="zh-CN" sz="1600" b="0" i="0" u="none" strike="noStrike" cap="none" normalizeH="0" baseline="0" dirty="0">
                <a:ln>
                  <a:noFill/>
                </a:ln>
                <a:solidFill>
                  <a:srgbClr val="0033B3"/>
                </a:solidFill>
                <a:effectLst/>
                <a:latin typeface="Arial Unicode MS"/>
                <a:ea typeface="JetBrains Mono"/>
              </a:rPr>
              <a:t>in </a:t>
            </a:r>
            <a:r>
              <a:rPr kumimoji="0" lang="zh-CN" altLang="zh-CN" sz="1600" b="0" i="0" u="none" strike="noStrike" cap="none" normalizeH="0" baseline="0" dirty="0">
                <a:ln>
                  <a:noFill/>
                </a:ln>
                <a:solidFill>
                  <a:srgbClr val="080808"/>
                </a:solidFill>
                <a:effectLst/>
                <a:latin typeface="Arial Unicode MS"/>
                <a:ea typeface="JetBrains Mono"/>
              </a:rPr>
              <a:t>rows:</a:t>
            </a:r>
            <a:br>
              <a:rPr kumimoji="0" lang="zh-CN" altLang="zh-CN" sz="1600" b="0" i="0" u="none" strike="noStrike" cap="none" normalizeH="0" baseline="0" dirty="0">
                <a:ln>
                  <a:noFill/>
                </a:ln>
                <a:solidFill>
                  <a:srgbClr val="080808"/>
                </a:solidFill>
                <a:effectLst/>
                <a:latin typeface="Arial Unicode MS"/>
                <a:ea typeface="JetBrains Mono"/>
              </a:rPr>
            </a:br>
            <a:r>
              <a:rPr kumimoji="0" lang="zh-CN" altLang="zh-CN" sz="1600" b="0" i="0" u="none" strike="noStrike" cap="none" normalizeH="0" baseline="0" dirty="0">
                <a:ln>
                  <a:noFill/>
                </a:ln>
                <a:solidFill>
                  <a:srgbClr val="080808"/>
                </a:solidFill>
                <a:effectLst/>
                <a:latin typeface="Arial Unicode MS"/>
                <a:ea typeface="JetBrains Mono"/>
              </a:rPr>
              <a:t>   id = row.xpath(</a:t>
            </a:r>
            <a:r>
              <a:rPr kumimoji="0" lang="zh-CN" altLang="zh-CN" sz="1600" b="1" i="0" u="none" strike="noStrike" cap="none" normalizeH="0" baseline="0" dirty="0">
                <a:ln>
                  <a:noFill/>
                </a:ln>
                <a:solidFill>
                  <a:srgbClr val="008080"/>
                </a:solidFill>
                <a:effectLst/>
                <a:latin typeface="Arial Unicode MS"/>
                <a:ea typeface="JetBrains Mono"/>
              </a:rPr>
              <a:t>'./td[1]/text()'</a:t>
            </a:r>
            <a:r>
              <a:rPr kumimoji="0" lang="zh-CN" altLang="zh-CN" sz="1600" b="0" i="0" u="none" strike="noStrike" cap="none" normalizeH="0" baseline="0" dirty="0">
                <a:ln>
                  <a:noFill/>
                </a:ln>
                <a:solidFill>
                  <a:srgbClr val="080808"/>
                </a:solidFill>
                <a:effectLst/>
                <a:latin typeface="Arial Unicode MS"/>
                <a:ea typeface="JetBrains Mono"/>
              </a:rPr>
              <a:t>)[</a:t>
            </a:r>
            <a:r>
              <a:rPr kumimoji="0" lang="zh-CN" altLang="zh-CN" sz="1600" b="0" i="0" u="none" strike="noStrike" cap="none" normalizeH="0" baseline="0" dirty="0">
                <a:ln>
                  <a:noFill/>
                </a:ln>
                <a:solidFill>
                  <a:srgbClr val="1750EB"/>
                </a:solidFill>
                <a:effectLst/>
                <a:latin typeface="Arial Unicode MS"/>
                <a:ea typeface="JetBrains Mono"/>
              </a:rPr>
              <a:t>0</a:t>
            </a:r>
            <a:r>
              <a:rPr kumimoji="0" lang="zh-CN" altLang="zh-CN" sz="1600" b="0" i="0" u="none" strike="noStrike" cap="none" normalizeH="0" baseline="0" dirty="0">
                <a:ln>
                  <a:noFill/>
                </a:ln>
                <a:solidFill>
                  <a:srgbClr val="080808"/>
                </a:solidFill>
                <a:effectLst/>
                <a:latin typeface="Arial Unicode MS"/>
                <a:ea typeface="JetBrains Mono"/>
              </a:rPr>
              <a:t>]</a:t>
            </a:r>
            <a:br>
              <a:rPr kumimoji="0" lang="zh-CN" altLang="zh-CN" sz="1600" b="0" i="0" u="none" strike="noStrike" cap="none" normalizeH="0" baseline="0" dirty="0">
                <a:ln>
                  <a:noFill/>
                </a:ln>
                <a:solidFill>
                  <a:srgbClr val="080808"/>
                </a:solidFill>
                <a:effectLst/>
                <a:latin typeface="Arial Unicode MS"/>
                <a:ea typeface="JetBrains Mono"/>
              </a:rPr>
            </a:br>
            <a:r>
              <a:rPr kumimoji="0" lang="zh-CN" altLang="zh-CN" sz="1600" b="0" i="0" u="none" strike="noStrike" cap="none" normalizeH="0" baseline="0" dirty="0">
                <a:ln>
                  <a:noFill/>
                </a:ln>
                <a:solidFill>
                  <a:srgbClr val="080808"/>
                </a:solidFill>
                <a:effectLst/>
                <a:latin typeface="Arial Unicode MS"/>
                <a:ea typeface="JetBrains Mono"/>
              </a:rPr>
              <a:t>   name = row.xpath(</a:t>
            </a:r>
            <a:r>
              <a:rPr kumimoji="0" lang="zh-CN" altLang="zh-CN" sz="1600" b="1" i="0" u="none" strike="noStrike" cap="none" normalizeH="0" baseline="0" dirty="0">
                <a:ln>
                  <a:noFill/>
                </a:ln>
                <a:solidFill>
                  <a:srgbClr val="008080"/>
                </a:solidFill>
                <a:effectLst/>
                <a:latin typeface="Arial Unicode MS"/>
                <a:ea typeface="JetBrains Mono"/>
              </a:rPr>
              <a:t>'./td[2]/text()'</a:t>
            </a:r>
            <a:r>
              <a:rPr kumimoji="0" lang="zh-CN" altLang="zh-CN" sz="1600" b="0" i="0" u="none" strike="noStrike" cap="none" normalizeH="0" baseline="0" dirty="0">
                <a:ln>
                  <a:noFill/>
                </a:ln>
                <a:solidFill>
                  <a:srgbClr val="080808"/>
                </a:solidFill>
                <a:effectLst/>
                <a:latin typeface="Arial Unicode MS"/>
                <a:ea typeface="JetBrains Mono"/>
              </a:rPr>
              <a:t>)[</a:t>
            </a:r>
            <a:r>
              <a:rPr kumimoji="0" lang="zh-CN" altLang="zh-CN" sz="1600" b="0" i="0" u="none" strike="noStrike" cap="none" normalizeH="0" baseline="0" dirty="0">
                <a:ln>
                  <a:noFill/>
                </a:ln>
                <a:solidFill>
                  <a:srgbClr val="1750EB"/>
                </a:solidFill>
                <a:effectLst/>
                <a:latin typeface="Arial Unicode MS"/>
                <a:ea typeface="JetBrains Mono"/>
              </a:rPr>
              <a:t>0</a:t>
            </a:r>
            <a:r>
              <a:rPr kumimoji="0" lang="zh-CN" altLang="zh-CN" sz="1600" b="0" i="0" u="none" strike="noStrike" cap="none" normalizeH="0" baseline="0" dirty="0">
                <a:ln>
                  <a:noFill/>
                </a:ln>
                <a:solidFill>
                  <a:srgbClr val="080808"/>
                </a:solidFill>
                <a:effectLst/>
                <a:latin typeface="Arial Unicode MS"/>
                <a:ea typeface="JetBrains Mono"/>
              </a:rPr>
              <a:t>]</a:t>
            </a:r>
            <a:br>
              <a:rPr kumimoji="0" lang="zh-CN" altLang="zh-CN" sz="1600" b="0" i="0" u="none" strike="noStrike" cap="none" normalizeH="0" baseline="0" dirty="0">
                <a:ln>
                  <a:noFill/>
                </a:ln>
                <a:solidFill>
                  <a:srgbClr val="080808"/>
                </a:solidFill>
                <a:effectLst/>
                <a:latin typeface="Arial Unicode MS"/>
                <a:ea typeface="JetBrains Mono"/>
              </a:rPr>
            </a:br>
            <a:r>
              <a:rPr kumimoji="0" lang="zh-CN" altLang="zh-CN" sz="1600" b="0" i="0" u="none" strike="noStrike" cap="none" normalizeH="0" baseline="0" dirty="0">
                <a:ln>
                  <a:noFill/>
                </a:ln>
                <a:solidFill>
                  <a:srgbClr val="080808"/>
                </a:solidFill>
                <a:effectLst/>
                <a:latin typeface="Arial Unicode MS"/>
                <a:ea typeface="JetBrains Mono"/>
              </a:rPr>
              <a:t>   score = row.xpath(</a:t>
            </a:r>
            <a:r>
              <a:rPr kumimoji="0" lang="zh-CN" altLang="zh-CN" sz="1600" b="1" i="0" u="none" strike="noStrike" cap="none" normalizeH="0" baseline="0" dirty="0">
                <a:ln>
                  <a:noFill/>
                </a:ln>
                <a:solidFill>
                  <a:srgbClr val="008080"/>
                </a:solidFill>
                <a:effectLst/>
                <a:latin typeface="Arial Unicode MS"/>
                <a:ea typeface="JetBrains Mono"/>
              </a:rPr>
              <a:t>'./td[3]/text()'</a:t>
            </a:r>
            <a:r>
              <a:rPr kumimoji="0" lang="zh-CN" altLang="zh-CN" sz="1600" b="0" i="0" u="none" strike="noStrike" cap="none" normalizeH="0" baseline="0" dirty="0">
                <a:ln>
                  <a:noFill/>
                </a:ln>
                <a:solidFill>
                  <a:srgbClr val="080808"/>
                </a:solidFill>
                <a:effectLst/>
                <a:latin typeface="Arial Unicode MS"/>
                <a:ea typeface="JetBrains Mono"/>
              </a:rPr>
              <a:t>)[</a:t>
            </a:r>
            <a:r>
              <a:rPr kumimoji="0" lang="zh-CN" altLang="zh-CN" sz="1600" b="0" i="0" u="none" strike="noStrike" cap="none" normalizeH="0" baseline="0" dirty="0">
                <a:ln>
                  <a:noFill/>
                </a:ln>
                <a:solidFill>
                  <a:srgbClr val="1750EB"/>
                </a:solidFill>
                <a:effectLst/>
                <a:latin typeface="Arial Unicode MS"/>
                <a:ea typeface="JetBrains Mono"/>
              </a:rPr>
              <a:t>0</a:t>
            </a:r>
            <a:r>
              <a:rPr kumimoji="0" lang="zh-CN" altLang="zh-CN" sz="1600" b="0" i="0" u="none" strike="noStrike" cap="none" normalizeH="0" baseline="0" dirty="0">
                <a:ln>
                  <a:noFill/>
                </a:ln>
                <a:solidFill>
                  <a:srgbClr val="080808"/>
                </a:solidFill>
                <a:effectLst/>
                <a:latin typeface="Arial Unicode MS"/>
                <a:ea typeface="JetBrains Mono"/>
              </a:rPr>
              <a:t>]</a:t>
            </a:r>
            <a:br>
              <a:rPr kumimoji="0" lang="zh-CN" altLang="zh-CN" sz="1600" b="0" i="0" u="none" strike="noStrike" cap="none" normalizeH="0" baseline="0" dirty="0">
                <a:ln>
                  <a:noFill/>
                </a:ln>
                <a:solidFill>
                  <a:srgbClr val="080808"/>
                </a:solidFill>
                <a:effectLst/>
                <a:latin typeface="Arial Unicode MS"/>
                <a:ea typeface="JetBrains Mono"/>
              </a:rPr>
            </a:br>
            <a:r>
              <a:rPr kumimoji="0" lang="zh-CN" altLang="zh-CN" sz="1600" b="0" i="0" u="none" strike="noStrike" cap="none" normalizeH="0" baseline="0" dirty="0">
                <a:ln>
                  <a:noFill/>
                </a:ln>
                <a:solidFill>
                  <a:srgbClr val="080808"/>
                </a:solidFill>
                <a:effectLst/>
                <a:latin typeface="Arial Unicode MS"/>
                <a:ea typeface="JetBrains Mono"/>
              </a:rPr>
              <a:t>   </a:t>
            </a:r>
            <a:r>
              <a:rPr kumimoji="0" lang="zh-CN" altLang="zh-CN" sz="1600" b="0" i="0" u="none" strike="noStrike" cap="none" normalizeH="0" baseline="0" dirty="0">
                <a:ln>
                  <a:noFill/>
                </a:ln>
                <a:solidFill>
                  <a:srgbClr val="000080"/>
                </a:solidFill>
                <a:effectLst/>
                <a:latin typeface="Arial Unicode MS"/>
                <a:ea typeface="JetBrains Mono"/>
              </a:rPr>
              <a:t>print</a:t>
            </a:r>
            <a:r>
              <a:rPr kumimoji="0" lang="zh-CN" altLang="zh-CN" sz="1600" b="0" i="0" u="none" strike="noStrike" cap="none" normalizeH="0" baseline="0" dirty="0">
                <a:ln>
                  <a:noFill/>
                </a:ln>
                <a:solidFill>
                  <a:srgbClr val="080808"/>
                </a:solidFill>
                <a:effectLst/>
                <a:latin typeface="Arial Unicode MS"/>
                <a:ea typeface="JetBrains Mono"/>
              </a:rPr>
              <a:t>(id, name, score)     </a:t>
            </a:r>
            <a:endParaRPr kumimoji="0" lang="en-US" altLang="zh-CN" sz="1600" b="0" i="0" u="none" strike="noStrike" cap="none" normalizeH="0" baseline="0" dirty="0">
              <a:ln>
                <a:noFill/>
              </a:ln>
              <a:solidFill>
                <a:srgbClr val="080808"/>
              </a:solidFill>
              <a:effectLst/>
              <a:latin typeface="Arial Unicode MS"/>
              <a:ea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1600" b="0" dirty="0">
              <a:solidFill>
                <a:srgbClr val="080808"/>
              </a:solidFill>
              <a:latin typeface="Arial Unicode MS"/>
              <a:ea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80808"/>
                </a:solidFill>
                <a:effectLst/>
                <a:latin typeface="Arial Unicode MS"/>
                <a:ea typeface="JetBrains Mono"/>
              </a:rPr>
              <a:t>                                           </a:t>
            </a:r>
            <a:br>
              <a:rPr kumimoji="0" lang="zh-CN" altLang="zh-CN" sz="1600" b="0" i="0" u="none" strike="noStrike" cap="none" normalizeH="0" baseline="0" dirty="0">
                <a:ln>
                  <a:noFill/>
                </a:ln>
                <a:solidFill>
                  <a:srgbClr val="080808"/>
                </a:solidFill>
                <a:effectLst/>
                <a:latin typeface="Arial Unicode MS"/>
                <a:ea typeface="JetBrains Mono"/>
              </a:rPr>
            </a:br>
            <a:r>
              <a:rPr kumimoji="0" lang="zh-CN" altLang="zh-CN" sz="1600" b="0" i="0" u="none" strike="noStrike" cap="none" normalizeH="0" baseline="0" dirty="0">
                <a:ln>
                  <a:noFill/>
                </a:ln>
                <a:solidFill>
                  <a:srgbClr val="000080"/>
                </a:solidFill>
                <a:effectLst/>
                <a:latin typeface="Arial Unicode MS"/>
                <a:ea typeface="JetBrains Mono"/>
              </a:rPr>
              <a:t>print</a:t>
            </a:r>
            <a:r>
              <a:rPr kumimoji="0" lang="zh-CN" altLang="zh-CN" sz="1600" b="0" i="0" u="none" strike="noStrike" cap="none" normalizeH="0" baseline="0" dirty="0">
                <a:ln>
                  <a:noFill/>
                </a:ln>
                <a:solidFill>
                  <a:srgbClr val="080808"/>
                </a:solidFill>
                <a:effectLst/>
                <a:latin typeface="Arial Unicode MS"/>
                <a:ea typeface="JetBrains Mono"/>
              </a:rPr>
              <a:t>(</a:t>
            </a:r>
            <a:r>
              <a:rPr kumimoji="0" lang="zh-CN" altLang="zh-CN" sz="1600" b="1" i="0" u="none" strike="noStrike" cap="none" normalizeH="0" baseline="0" dirty="0">
                <a:ln>
                  <a:noFill/>
                </a:ln>
                <a:solidFill>
                  <a:srgbClr val="008080"/>
                </a:solidFill>
                <a:effectLst/>
                <a:latin typeface="Arial Unicode MS"/>
                <a:ea typeface="JetBrains Mono"/>
              </a:rPr>
              <a:t>"</a:t>
            </a:r>
            <a:r>
              <a:rPr kumimoji="0" lang="zh-CN" altLang="zh-CN" sz="16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演示提示最后一个记录</a:t>
            </a:r>
            <a:r>
              <a:rPr kumimoji="0" lang="zh-CN" altLang="zh-CN" sz="1600" b="1" i="0" u="none" strike="noStrike" cap="none" normalizeH="0" baseline="0" dirty="0">
                <a:ln>
                  <a:noFill/>
                </a:ln>
                <a:solidFill>
                  <a:srgbClr val="008080"/>
                </a:solidFill>
                <a:effectLst/>
                <a:latin typeface="Arial Unicode MS"/>
                <a:ea typeface="JetBrains Mono"/>
              </a:rPr>
              <a:t>"</a:t>
            </a:r>
            <a:r>
              <a:rPr kumimoji="0" lang="zh-CN" altLang="zh-CN" sz="1600" b="0" i="0" u="none" strike="noStrike" cap="none" normalizeH="0" baseline="0" dirty="0">
                <a:ln>
                  <a:noFill/>
                </a:ln>
                <a:solidFill>
                  <a:srgbClr val="080808"/>
                </a:solidFill>
                <a:effectLst/>
                <a:latin typeface="Arial Unicode MS"/>
                <a:ea typeface="JetBrains Mono"/>
              </a:rPr>
              <a:t>)</a:t>
            </a:r>
            <a:br>
              <a:rPr kumimoji="0" lang="zh-CN" altLang="zh-CN" sz="1600" b="0" i="0" u="none" strike="noStrike" cap="none" normalizeH="0" baseline="0" dirty="0">
                <a:ln>
                  <a:noFill/>
                </a:ln>
                <a:solidFill>
                  <a:srgbClr val="080808"/>
                </a:solidFill>
                <a:effectLst/>
                <a:latin typeface="Arial Unicode MS"/>
                <a:ea typeface="JetBrains Mono"/>
              </a:rPr>
            </a:br>
            <a:r>
              <a:rPr kumimoji="0" lang="zh-CN" altLang="zh-CN" sz="1600" b="0" i="0" u="none" strike="noStrike" cap="none" normalizeH="0" baseline="0" dirty="0">
                <a:ln>
                  <a:noFill/>
                </a:ln>
                <a:solidFill>
                  <a:srgbClr val="080808"/>
                </a:solidFill>
                <a:effectLst/>
                <a:latin typeface="Arial Unicode MS"/>
                <a:ea typeface="JetBrains Mono"/>
              </a:rPr>
              <a:t>rows = content.xpath(</a:t>
            </a:r>
            <a:r>
              <a:rPr kumimoji="0" lang="zh-CN" altLang="zh-CN" sz="1600" b="1" i="0" u="none" strike="noStrike" cap="none" normalizeH="0" baseline="0" dirty="0">
                <a:ln>
                  <a:noFill/>
                </a:ln>
                <a:solidFill>
                  <a:srgbClr val="008080"/>
                </a:solidFill>
                <a:effectLst/>
                <a:latin typeface="Arial Unicode MS"/>
                <a:ea typeface="JetBrains Mono"/>
              </a:rPr>
              <a:t>'//table[@id="table1"]/tr[last()]'</a:t>
            </a:r>
            <a:r>
              <a:rPr kumimoji="0" lang="zh-CN" altLang="zh-CN" sz="1600" b="0" i="0" u="none" strike="noStrike" cap="none" normalizeH="0" baseline="0" dirty="0">
                <a:ln>
                  <a:noFill/>
                </a:ln>
                <a:solidFill>
                  <a:srgbClr val="080808"/>
                </a:solidFill>
                <a:effectLst/>
                <a:latin typeface="Arial Unicode MS"/>
                <a:ea typeface="JetBrains Mono"/>
              </a:rPr>
              <a:t>)</a:t>
            </a:r>
            <a:br>
              <a:rPr kumimoji="0" lang="zh-CN" altLang="zh-CN" sz="1600" b="0" i="0" u="none" strike="noStrike" cap="none" normalizeH="0" baseline="0" dirty="0">
                <a:ln>
                  <a:noFill/>
                </a:ln>
                <a:solidFill>
                  <a:srgbClr val="080808"/>
                </a:solidFill>
                <a:effectLst/>
                <a:latin typeface="Arial Unicode MS"/>
                <a:ea typeface="JetBrains Mono"/>
              </a:rPr>
            </a:b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633967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a:extLst>
              <a:ext uri="{FF2B5EF4-FFF2-40B4-BE49-F238E27FC236}">
                <a16:creationId xmlns:a16="http://schemas.microsoft.com/office/drawing/2014/main" id="{36372B06-643A-4D07-8C66-F29BCDF56D17}"/>
              </a:ext>
            </a:extLst>
          </p:cNvPr>
          <p:cNvSpPr>
            <a:spLocks noGrp="1" noChangeArrowheads="1"/>
          </p:cNvSpPr>
          <p:nvPr>
            <p:ph type="title"/>
          </p:nvPr>
        </p:nvSpPr>
        <p:spPr/>
        <p:txBody>
          <a:bodyPr/>
          <a:lstStyle/>
          <a:p>
            <a:r>
              <a:rPr lang="en-US" altLang="zh-CN"/>
              <a:t>Html5lib</a:t>
            </a:r>
            <a:endParaRPr lang="zh-CN" altLang="en-US"/>
          </a:p>
        </p:txBody>
      </p:sp>
      <p:sp>
        <p:nvSpPr>
          <p:cNvPr id="37891" name="内容占位符 2">
            <a:extLst>
              <a:ext uri="{FF2B5EF4-FFF2-40B4-BE49-F238E27FC236}">
                <a16:creationId xmlns:a16="http://schemas.microsoft.com/office/drawing/2014/main" id="{12375937-FE69-4016-ABB5-BFFF5F78D8BB}"/>
              </a:ext>
            </a:extLst>
          </p:cNvPr>
          <p:cNvSpPr>
            <a:spLocks noGrp="1" noChangeArrowheads="1"/>
          </p:cNvSpPr>
          <p:nvPr>
            <p:ph idx="1"/>
          </p:nvPr>
        </p:nvSpPr>
        <p:spPr/>
        <p:txBody>
          <a:bodyPr/>
          <a:lstStyle/>
          <a:p>
            <a:r>
              <a:rPr lang="en-US" altLang="zh-CN"/>
              <a:t>html5lib </a:t>
            </a:r>
            <a:r>
              <a:rPr lang="zh-CN" altLang="zh-CN"/>
              <a:t>是一个</a:t>
            </a:r>
            <a:r>
              <a:rPr lang="en-US" altLang="zh-CN"/>
              <a:t> Ruby </a:t>
            </a:r>
            <a:r>
              <a:rPr lang="zh-CN" altLang="zh-CN"/>
              <a:t>和</a:t>
            </a:r>
            <a:r>
              <a:rPr lang="en-US" altLang="zh-CN"/>
              <a:t> Python </a:t>
            </a:r>
            <a:r>
              <a:rPr lang="zh-CN" altLang="zh-CN"/>
              <a:t>用来解析</a:t>
            </a:r>
            <a:r>
              <a:rPr lang="en-US" altLang="zh-CN"/>
              <a:t> HTML </a:t>
            </a:r>
            <a:r>
              <a:rPr lang="zh-CN" altLang="zh-CN"/>
              <a:t>文档的类库，支持</a:t>
            </a:r>
            <a:r>
              <a:rPr lang="en-US" altLang="zh-CN"/>
              <a:t>HTML 5 </a:t>
            </a:r>
            <a:r>
              <a:rPr lang="zh-CN" altLang="zh-CN"/>
              <a:t>以及最大程度兼容桌面浏览器。</a:t>
            </a:r>
            <a:r>
              <a:rPr lang="en-US" altLang="zh-CN"/>
              <a:t>html5lib</a:t>
            </a:r>
            <a:r>
              <a:rPr lang="zh-CN" altLang="zh-CN"/>
              <a:t>包中包含了</a:t>
            </a:r>
            <a:r>
              <a:rPr lang="en-US" altLang="zh-CN"/>
              <a:t>constants</a:t>
            </a:r>
            <a:r>
              <a:rPr lang="zh-CN" altLang="zh-CN"/>
              <a:t>、</a:t>
            </a:r>
            <a:r>
              <a:rPr lang="en-US" altLang="zh-CN"/>
              <a:t>html5parser</a:t>
            </a:r>
            <a:r>
              <a:rPr lang="zh-CN" altLang="zh-CN"/>
              <a:t>、</a:t>
            </a:r>
            <a:r>
              <a:rPr lang="en-US" altLang="zh-CN"/>
              <a:t>serializer</a:t>
            </a:r>
            <a:r>
              <a:rPr lang="zh-CN" altLang="zh-CN"/>
              <a:t>三个模块以及</a:t>
            </a:r>
            <a:r>
              <a:rPr lang="en-US" altLang="zh-CN"/>
              <a:t>filters</a:t>
            </a:r>
            <a:r>
              <a:rPr lang="zh-CN" altLang="zh-CN"/>
              <a:t>、</a:t>
            </a:r>
            <a:r>
              <a:rPr lang="en-US" altLang="zh-CN"/>
              <a:t>treebuilders</a:t>
            </a:r>
            <a:r>
              <a:rPr lang="zh-CN" altLang="zh-CN"/>
              <a:t>、</a:t>
            </a:r>
            <a:r>
              <a:rPr lang="en-US" altLang="zh-CN"/>
              <a:t>treewalkers</a:t>
            </a:r>
            <a:r>
              <a:rPr lang="zh-CN" altLang="zh-CN"/>
              <a:t>和</a:t>
            </a:r>
            <a:r>
              <a:rPr lang="en-US" altLang="zh-CN"/>
              <a:t>treeadapters</a:t>
            </a:r>
            <a:r>
              <a:rPr lang="zh-CN" altLang="zh-CN"/>
              <a:t>四个子包（</a:t>
            </a:r>
            <a:r>
              <a:rPr lang="en-US" altLang="zh-CN"/>
              <a:t>Subpackages</a:t>
            </a:r>
            <a:r>
              <a:rPr lang="zh-CN" altLang="zh-CN"/>
              <a:t>）。</a:t>
            </a:r>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a:extLst>
              <a:ext uri="{FF2B5EF4-FFF2-40B4-BE49-F238E27FC236}">
                <a16:creationId xmlns:a16="http://schemas.microsoft.com/office/drawing/2014/main" id="{98BC3675-5B2C-448B-9302-F7E0EC421864}"/>
              </a:ext>
            </a:extLst>
          </p:cNvPr>
          <p:cNvSpPr>
            <a:spLocks noGrp="1" noChangeArrowheads="1"/>
          </p:cNvSpPr>
          <p:nvPr>
            <p:ph type="title"/>
          </p:nvPr>
        </p:nvSpPr>
        <p:spPr/>
        <p:txBody>
          <a:bodyPr/>
          <a:lstStyle/>
          <a:p>
            <a:r>
              <a:rPr lang="en-US" altLang="zh-CN"/>
              <a:t>html5parser</a:t>
            </a:r>
            <a:endParaRPr lang="zh-CN" altLang="en-US"/>
          </a:p>
        </p:txBody>
      </p:sp>
      <p:sp>
        <p:nvSpPr>
          <p:cNvPr id="38915" name="内容占位符 2">
            <a:extLst>
              <a:ext uri="{FF2B5EF4-FFF2-40B4-BE49-F238E27FC236}">
                <a16:creationId xmlns:a16="http://schemas.microsoft.com/office/drawing/2014/main" id="{482C5A86-13B7-4387-9E27-566EBF66DFAC}"/>
              </a:ext>
            </a:extLst>
          </p:cNvPr>
          <p:cNvSpPr>
            <a:spLocks noGrp="1" noChangeArrowheads="1"/>
          </p:cNvSpPr>
          <p:nvPr>
            <p:ph idx="1"/>
          </p:nvPr>
        </p:nvSpPr>
        <p:spPr/>
        <p:txBody>
          <a:bodyPr/>
          <a:lstStyle/>
          <a:p>
            <a:r>
              <a:rPr lang="en-US" altLang="zh-CN" dirty="0"/>
              <a:t>html5parser</a:t>
            </a:r>
            <a:r>
              <a:rPr lang="zh-CN" altLang="zh-CN" dirty="0"/>
              <a:t>中定义的</a:t>
            </a:r>
            <a:r>
              <a:rPr lang="en-US" altLang="zh-CN" dirty="0" err="1"/>
              <a:t>HTMLParser</a:t>
            </a:r>
            <a:r>
              <a:rPr lang="zh-CN" altLang="zh-CN" dirty="0"/>
              <a:t>类对于解析</a:t>
            </a:r>
            <a:r>
              <a:rPr lang="en-US" altLang="zh-CN" dirty="0"/>
              <a:t>HTML</a:t>
            </a:r>
            <a:r>
              <a:rPr lang="zh-CN" altLang="zh-CN" dirty="0"/>
              <a:t>而言是比较重要的，它的声明如下</a:t>
            </a:r>
            <a:r>
              <a:rPr lang="zh-CN" altLang="en-US" dirty="0"/>
              <a:t>所</a:t>
            </a:r>
            <a:r>
              <a:rPr lang="zh-CN" altLang="zh-CN" dirty="0"/>
              <a:t>是：</a:t>
            </a:r>
            <a:r>
              <a:rPr lang="en-US" altLang="zh-CN" dirty="0"/>
              <a:t>html5lib.html5parser.HTMLParser(tree=None, strict=False, </a:t>
            </a:r>
            <a:r>
              <a:rPr lang="en-US" altLang="zh-CN" dirty="0" err="1"/>
              <a:t>namespaceHTMLElements</a:t>
            </a:r>
            <a:r>
              <a:rPr lang="en-US" altLang="zh-CN" dirty="0"/>
              <a:t>=True, debug=False)</a:t>
            </a: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a:extLst>
              <a:ext uri="{FF2B5EF4-FFF2-40B4-BE49-F238E27FC236}">
                <a16:creationId xmlns:a16="http://schemas.microsoft.com/office/drawing/2014/main" id="{B0E78837-D0A5-47CF-BB3E-FA57548C27D3}"/>
              </a:ext>
            </a:extLst>
          </p:cNvPr>
          <p:cNvSpPr>
            <a:spLocks noGrp="1" noChangeArrowheads="1"/>
          </p:cNvSpPr>
          <p:nvPr>
            <p:ph type="title"/>
          </p:nvPr>
        </p:nvSpPr>
        <p:spPr/>
        <p:txBody>
          <a:bodyPr/>
          <a:lstStyle/>
          <a:p>
            <a:r>
              <a:rPr lang="zh-CN" altLang="en-US"/>
              <a:t>程序设计方法</a:t>
            </a:r>
          </a:p>
        </p:txBody>
      </p:sp>
      <p:sp>
        <p:nvSpPr>
          <p:cNvPr id="39939" name="内容占位符 2">
            <a:extLst>
              <a:ext uri="{FF2B5EF4-FFF2-40B4-BE49-F238E27FC236}">
                <a16:creationId xmlns:a16="http://schemas.microsoft.com/office/drawing/2014/main" id="{1997B491-BC27-4A96-9368-CAA453B262E1}"/>
              </a:ext>
            </a:extLst>
          </p:cNvPr>
          <p:cNvSpPr>
            <a:spLocks noGrp="1" noChangeArrowheads="1"/>
          </p:cNvSpPr>
          <p:nvPr>
            <p:ph idx="1"/>
          </p:nvPr>
        </p:nvSpPr>
        <p:spPr/>
        <p:txBody>
          <a:bodyPr/>
          <a:lstStyle/>
          <a:p>
            <a:pPr marL="0" indent="0">
              <a:buFont typeface="Arial" panose="020B0604020202020204" pitchFamily="34" charset="0"/>
              <a:buNone/>
            </a:pPr>
            <a:r>
              <a:rPr lang="zh-CN" altLang="zh-CN" sz="2000" dirty="0"/>
              <a:t>（</a:t>
            </a:r>
            <a:r>
              <a:rPr lang="en-US" altLang="zh-CN" sz="2000" dirty="0"/>
              <a:t>1</a:t>
            </a:r>
            <a:r>
              <a:rPr lang="zh-CN" altLang="zh-CN" sz="2000" dirty="0"/>
              <a:t>）直接通过</a:t>
            </a:r>
            <a:r>
              <a:rPr lang="en-US" altLang="zh-CN" sz="2000" dirty="0"/>
              <a:t>html5lib</a:t>
            </a:r>
            <a:r>
              <a:rPr lang="zh-CN" altLang="zh-CN" sz="2000" dirty="0"/>
              <a:t>执行</a:t>
            </a:r>
            <a:r>
              <a:rPr lang="en-US" altLang="zh-CN" sz="2000" dirty="0"/>
              <a:t>parse</a:t>
            </a:r>
            <a:r>
              <a:rPr lang="zh-CN" altLang="zh-CN" sz="2000" dirty="0"/>
              <a:t>方法，该方法返回一</a:t>
            </a:r>
            <a:r>
              <a:rPr lang="zh-CN" altLang="en-US" sz="2000" dirty="0"/>
              <a:t>棵</a:t>
            </a:r>
            <a:r>
              <a:rPr lang="zh-CN" altLang="zh-CN" sz="2000" dirty="0"/>
              <a:t>解析好的</a:t>
            </a:r>
            <a:r>
              <a:rPr lang="en-US" altLang="zh-CN" sz="2000" dirty="0" err="1"/>
              <a:t>etree</a:t>
            </a:r>
            <a:r>
              <a:rPr lang="zh-CN" altLang="zh-CN" sz="2000" dirty="0"/>
              <a:t>，然后就可以</a:t>
            </a:r>
            <a:r>
              <a:rPr lang="zh-CN" altLang="en-US" sz="2000" dirty="0"/>
              <a:t>用</a:t>
            </a:r>
            <a:r>
              <a:rPr lang="en-US" altLang="zh-CN" sz="2000" dirty="0" err="1"/>
              <a:t>etree</a:t>
            </a:r>
            <a:r>
              <a:rPr lang="zh-CN" altLang="zh-CN" sz="2000" dirty="0"/>
              <a:t>的</a:t>
            </a:r>
            <a:r>
              <a:rPr lang="en-US" altLang="zh-CN" sz="2000" dirty="0" err="1"/>
              <a:t>xpath</a:t>
            </a:r>
            <a:r>
              <a:rPr lang="zh-CN" altLang="zh-CN" sz="2000" dirty="0"/>
              <a:t>方法来指定要提取的内容的路径，从而获取信息。</a:t>
            </a:r>
          </a:p>
          <a:p>
            <a:pPr marL="0" indent="0">
              <a:buFont typeface="Arial" panose="020B0604020202020204" pitchFamily="34" charset="0"/>
              <a:buNone/>
            </a:pPr>
            <a:r>
              <a:rPr lang="zh-CN" altLang="zh-CN" sz="2000" dirty="0"/>
              <a:t>（</a:t>
            </a:r>
            <a:r>
              <a:rPr lang="en-US" altLang="zh-CN" sz="2000" dirty="0"/>
              <a:t>2</a:t>
            </a:r>
            <a:r>
              <a:rPr lang="zh-CN" altLang="zh-CN" sz="2000" dirty="0"/>
              <a:t>）如果要处理的页面比较多，使用第一种方法需要重复</a:t>
            </a:r>
            <a:r>
              <a:rPr lang="en-US" altLang="zh-CN" sz="2000" dirty="0"/>
              <a:t>parse</a:t>
            </a:r>
            <a:r>
              <a:rPr lang="zh-CN" altLang="zh-CN" sz="2000" dirty="0"/>
              <a:t>方法</a:t>
            </a:r>
            <a:r>
              <a:rPr lang="zh-CN" altLang="en-US" sz="2000" dirty="0"/>
              <a:t>，使用</a:t>
            </a:r>
            <a:r>
              <a:rPr lang="zh-CN" altLang="zh-CN" sz="2000" dirty="0"/>
              <a:t>同样参数，为此，可以先使用</a:t>
            </a:r>
            <a:r>
              <a:rPr lang="en-US" altLang="zh-CN" sz="2000" dirty="0"/>
              <a:t>html5lib.HTMLParser</a:t>
            </a:r>
            <a:r>
              <a:rPr lang="zh-CN" altLang="zh-CN" sz="2000" dirty="0"/>
              <a:t>构造一个解析器，然后执行该解析器的</a:t>
            </a:r>
            <a:r>
              <a:rPr lang="en-US" altLang="zh-CN" sz="2000" dirty="0"/>
              <a:t>parse</a:t>
            </a:r>
            <a:r>
              <a:rPr lang="zh-CN" altLang="zh-CN" sz="2000" dirty="0"/>
              <a:t>方法去处理不同页面。</a:t>
            </a:r>
          </a:p>
          <a:p>
            <a:pPr marL="0" indent="0">
              <a:buFont typeface="Arial" panose="020B0604020202020204" pitchFamily="34" charset="0"/>
              <a:buNone/>
            </a:pPr>
            <a:r>
              <a:rPr lang="zh-CN" altLang="zh-CN" sz="2000" dirty="0"/>
              <a:t>（</a:t>
            </a:r>
            <a:r>
              <a:rPr lang="en-US" altLang="zh-CN" sz="2000" dirty="0"/>
              <a:t>3</a:t>
            </a:r>
            <a:r>
              <a:rPr lang="zh-CN" altLang="zh-CN" sz="2000" dirty="0"/>
              <a:t>）有时候，要提取的信息难于用</a:t>
            </a:r>
            <a:r>
              <a:rPr lang="en-US" altLang="zh-CN" sz="2000" dirty="0" err="1"/>
              <a:t>xpath</a:t>
            </a:r>
            <a:r>
              <a:rPr lang="zh-CN" altLang="zh-CN" sz="2000" dirty="0"/>
              <a:t>的路径来表达，例如要提取</a:t>
            </a:r>
            <a:r>
              <a:rPr lang="en-US" altLang="zh-CN" sz="2000" dirty="0"/>
              <a:t>Web</a:t>
            </a:r>
            <a:r>
              <a:rPr lang="zh-CN" altLang="zh-CN" sz="2000" dirty="0"/>
              <a:t>页面中所有超链接时，针对每个超链接写一个路径固然可以，但是编程效率太低。这种情况下可以利用</a:t>
            </a:r>
            <a:r>
              <a:rPr lang="en-US" altLang="zh-CN" sz="2000" dirty="0" err="1"/>
              <a:t>etree</a:t>
            </a:r>
            <a:r>
              <a:rPr lang="zh-CN" altLang="zh-CN" sz="2000" dirty="0"/>
              <a:t>的模式匹配能力，运用</a:t>
            </a:r>
            <a:r>
              <a:rPr lang="en-US" altLang="zh-CN" sz="2000" dirty="0" err="1"/>
              <a:t>findall</a:t>
            </a:r>
            <a:r>
              <a:rPr lang="zh-CN" altLang="zh-CN" sz="2000" dirty="0"/>
              <a:t>等方法从</a:t>
            </a:r>
            <a:r>
              <a:rPr lang="en-US" altLang="zh-CN" sz="2000" dirty="0"/>
              <a:t>HTML</a:t>
            </a:r>
            <a:r>
              <a:rPr lang="zh-CN" altLang="zh-CN" sz="2000" dirty="0"/>
              <a:t>文档中找出所有符合条件的标签。</a:t>
            </a:r>
          </a:p>
          <a:p>
            <a:pPr marL="0" indent="0">
              <a:buFont typeface="Arial" panose="020B0604020202020204" pitchFamily="34" charset="0"/>
              <a:buNone/>
            </a:pPr>
            <a:r>
              <a:rPr lang="zh-CN" altLang="zh-CN" sz="2000" dirty="0"/>
              <a:t>（</a:t>
            </a:r>
            <a:r>
              <a:rPr lang="en-US" altLang="zh-CN" sz="2000" dirty="0"/>
              <a:t>4</a:t>
            </a:r>
            <a:r>
              <a:rPr lang="zh-CN" altLang="zh-CN" sz="2000" dirty="0"/>
              <a:t>）对于</a:t>
            </a:r>
            <a:r>
              <a:rPr lang="en-US" altLang="zh-CN" sz="2000" dirty="0"/>
              <a:t>html5lib</a:t>
            </a:r>
            <a:r>
              <a:rPr lang="zh-CN" altLang="zh-CN" sz="2000" dirty="0"/>
              <a:t>来说，其最大的优势在于具备处理不完整、不规范、有错误标签的</a:t>
            </a:r>
            <a:r>
              <a:rPr lang="en-US" altLang="zh-CN" sz="2000" dirty="0"/>
              <a:t>HTML</a:t>
            </a:r>
            <a:r>
              <a:rPr lang="zh-CN" altLang="zh-CN" sz="2000" dirty="0"/>
              <a:t>文档，能够进行自动修复，因此在一些场合下使用</a:t>
            </a:r>
            <a:r>
              <a:rPr lang="en-US" altLang="zh-CN" sz="2000" dirty="0"/>
              <a:t>html5lib</a:t>
            </a:r>
            <a:r>
              <a:rPr lang="zh-CN" altLang="zh-CN" sz="2000" dirty="0"/>
              <a:t>进行</a:t>
            </a:r>
            <a:r>
              <a:rPr lang="en-US" altLang="zh-CN" sz="2000" dirty="0"/>
              <a:t>Web</a:t>
            </a:r>
            <a:r>
              <a:rPr lang="zh-CN" altLang="zh-CN" sz="2000" dirty="0"/>
              <a:t>页面信息提取具有一定优势。</a:t>
            </a:r>
            <a:endParaRPr lang="zh-CN" alt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a:extLst>
              <a:ext uri="{FF2B5EF4-FFF2-40B4-BE49-F238E27FC236}">
                <a16:creationId xmlns:a16="http://schemas.microsoft.com/office/drawing/2014/main" id="{BE9204C7-CFA9-4C46-A22F-98E5640EAA37}"/>
              </a:ext>
            </a:extLst>
          </p:cNvPr>
          <p:cNvSpPr>
            <a:spLocks noGrp="1" noChangeArrowheads="1"/>
          </p:cNvSpPr>
          <p:nvPr>
            <p:ph type="title"/>
          </p:nvPr>
        </p:nvSpPr>
        <p:spPr/>
        <p:txBody>
          <a:bodyPr/>
          <a:lstStyle/>
          <a:p>
            <a:r>
              <a:rPr lang="en-US" altLang="zh-CN"/>
              <a:t>Web</a:t>
            </a:r>
            <a:r>
              <a:rPr lang="zh-CN" altLang="en-US"/>
              <a:t>信息提取</a:t>
            </a:r>
          </a:p>
        </p:txBody>
      </p:sp>
      <p:sp>
        <p:nvSpPr>
          <p:cNvPr id="9219" name="内容占位符 2">
            <a:extLst>
              <a:ext uri="{FF2B5EF4-FFF2-40B4-BE49-F238E27FC236}">
                <a16:creationId xmlns:a16="http://schemas.microsoft.com/office/drawing/2014/main" id="{F9E7776E-0CB5-4B77-A039-2626B71F8243}"/>
              </a:ext>
            </a:extLst>
          </p:cNvPr>
          <p:cNvSpPr>
            <a:spLocks noGrp="1" noChangeArrowheads="1"/>
          </p:cNvSpPr>
          <p:nvPr>
            <p:ph idx="1"/>
          </p:nvPr>
        </p:nvSpPr>
        <p:spPr/>
        <p:txBody>
          <a:bodyPr/>
          <a:lstStyle/>
          <a:p>
            <a:r>
              <a:rPr lang="en-US" altLang="zh-CN"/>
              <a:t>WEB</a:t>
            </a:r>
            <a:r>
              <a:rPr lang="zh-CN" altLang="zh-CN"/>
              <a:t>页面中包含有丰富的信息内容，对于互联网大数据分析有用的信息可能是某个新闻报道页面中的正文部分，也可能是某网络论坛中的帖子信息、人际关系信息等。</a:t>
            </a:r>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a:extLst>
              <a:ext uri="{FF2B5EF4-FFF2-40B4-BE49-F238E27FC236}">
                <a16:creationId xmlns:a16="http://schemas.microsoft.com/office/drawing/2014/main" id="{B0E78837-D0A5-47CF-BB3E-FA57548C27D3}"/>
              </a:ext>
            </a:extLst>
          </p:cNvPr>
          <p:cNvSpPr>
            <a:spLocks noGrp="1" noChangeArrowheads="1"/>
          </p:cNvSpPr>
          <p:nvPr>
            <p:ph type="title"/>
          </p:nvPr>
        </p:nvSpPr>
        <p:spPr/>
        <p:txBody>
          <a:bodyPr/>
          <a:lstStyle/>
          <a:p>
            <a:r>
              <a:rPr lang="en-US" altLang="zh-CN" dirty="0"/>
              <a:t>Html5lib</a:t>
            </a:r>
            <a:r>
              <a:rPr lang="zh-CN" altLang="en-US" dirty="0"/>
              <a:t>程序实例</a:t>
            </a:r>
            <a:r>
              <a:rPr lang="en-US" altLang="zh-CN" dirty="0"/>
              <a:t>——1</a:t>
            </a:r>
            <a:endParaRPr lang="zh-CN" altLang="en-US" dirty="0"/>
          </a:p>
        </p:txBody>
      </p:sp>
      <p:sp>
        <p:nvSpPr>
          <p:cNvPr id="2" name="Rectangle 1">
            <a:extLst>
              <a:ext uri="{FF2B5EF4-FFF2-40B4-BE49-F238E27FC236}">
                <a16:creationId xmlns:a16="http://schemas.microsoft.com/office/drawing/2014/main" id="{B5B7E38B-3E30-4E6E-9E06-15EF56C0B6BE}"/>
              </a:ext>
            </a:extLst>
          </p:cNvPr>
          <p:cNvSpPr>
            <a:spLocks noGrp="1" noChangeArrowheads="1"/>
          </p:cNvSpPr>
          <p:nvPr>
            <p:ph idx="1"/>
          </p:nvPr>
        </p:nvSpPr>
        <p:spPr bwMode="auto">
          <a:xfrm>
            <a:off x="36513" y="1723589"/>
            <a:ext cx="9039225" cy="443198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rgbClr val="0033B3"/>
                </a:solidFill>
                <a:effectLst/>
                <a:latin typeface="Arial Unicode MS"/>
                <a:ea typeface="JetBrains Mono"/>
              </a:rPr>
              <a:t>import </a:t>
            </a:r>
            <a:r>
              <a:rPr kumimoji="0" lang="zh-CN" altLang="zh-CN" sz="1800" b="0" i="0" u="none" strike="noStrike" cap="none" normalizeH="0" baseline="0" dirty="0">
                <a:ln>
                  <a:noFill/>
                </a:ln>
                <a:solidFill>
                  <a:srgbClr val="080808"/>
                </a:solidFill>
                <a:effectLst/>
                <a:latin typeface="Arial Unicode MS"/>
                <a:ea typeface="JetBrains Mono"/>
              </a:rPr>
              <a:t>html5lib</a:t>
            </a:r>
            <a:br>
              <a:rPr kumimoji="0" lang="zh-CN" altLang="zh-CN" sz="1800" b="0" i="0" u="none" strike="noStrike" cap="none" normalizeH="0" baseline="0" dirty="0">
                <a:ln>
                  <a:noFill/>
                </a:ln>
                <a:solidFill>
                  <a:srgbClr val="080808"/>
                </a:solidFill>
                <a:effectLst/>
                <a:latin typeface="Arial Unicode MS"/>
                <a:ea typeface="JetBrains Mono"/>
              </a:rPr>
            </a:br>
            <a:br>
              <a:rPr kumimoji="0" lang="zh-CN" altLang="zh-CN" sz="1800" b="0" i="0" u="none" strike="noStrike" cap="none" normalizeH="0" baseline="0" dirty="0">
                <a:ln>
                  <a:noFill/>
                </a:ln>
                <a:solidFill>
                  <a:srgbClr val="080808"/>
                </a:solidFill>
                <a:effectLst/>
                <a:latin typeface="Arial Unicode MS"/>
                <a:ea typeface="JetBrains Mono"/>
              </a:rPr>
            </a:br>
            <a:r>
              <a:rPr kumimoji="0" lang="zh-CN" altLang="zh-CN" sz="1800" b="0" i="0" u="none" strike="noStrike" cap="none" normalizeH="0" baseline="0" dirty="0">
                <a:ln>
                  <a:noFill/>
                </a:ln>
                <a:solidFill>
                  <a:srgbClr val="000080"/>
                </a:solidFill>
                <a:effectLst/>
                <a:latin typeface="Arial Unicode MS"/>
                <a:ea typeface="JetBrains Mono"/>
              </a:rPr>
              <a:t>print</a:t>
            </a:r>
            <a:r>
              <a:rPr kumimoji="0" lang="zh-CN" altLang="zh-CN" sz="1800" b="0" i="0" u="none" strike="noStrike" cap="none" normalizeH="0" baseline="0" dirty="0">
                <a:ln>
                  <a:noFill/>
                </a:ln>
                <a:solidFill>
                  <a:srgbClr val="080808"/>
                </a:solidFill>
                <a:effectLst/>
                <a:latin typeface="Arial Unicode MS"/>
                <a:ea typeface="JetBrains Mono"/>
              </a:rPr>
              <a:t>(</a:t>
            </a:r>
            <a:r>
              <a:rPr kumimoji="0" lang="zh-CN" altLang="zh-CN" sz="1800" b="1" i="0" u="none" strike="noStrike" cap="none" normalizeH="0" baseline="0" dirty="0">
                <a:ln>
                  <a:noFill/>
                </a:ln>
                <a:solidFill>
                  <a:srgbClr val="008080"/>
                </a:solidFill>
                <a:effectLst/>
                <a:latin typeface="Arial Unicode MS"/>
                <a:ea typeface="JetBrains Mono"/>
              </a:rPr>
              <a:t>'</a:t>
            </a:r>
            <a:r>
              <a:rPr kumimoji="0" lang="zh-CN" altLang="zh-CN" sz="18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通过指定</a:t>
            </a:r>
            <a:r>
              <a:rPr kumimoji="0" lang="zh-CN" altLang="zh-CN" sz="1800" b="1" i="0" u="none" strike="noStrike" cap="none" normalizeH="0" baseline="0" dirty="0">
                <a:ln>
                  <a:noFill/>
                </a:ln>
                <a:solidFill>
                  <a:srgbClr val="008080"/>
                </a:solidFill>
                <a:effectLst/>
                <a:latin typeface="Arial Unicode MS"/>
                <a:ea typeface="JetBrains Mono"/>
              </a:rPr>
              <a:t>treebuilder</a:t>
            </a:r>
            <a:r>
              <a:rPr kumimoji="0" lang="zh-CN" altLang="zh-CN" sz="18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来解析：</a:t>
            </a:r>
            <a:r>
              <a:rPr kumimoji="0" lang="zh-CN" altLang="zh-CN" sz="1800" b="1" i="0" u="none" strike="noStrike" cap="none" normalizeH="0" baseline="0" dirty="0">
                <a:ln>
                  <a:noFill/>
                </a:ln>
                <a:solidFill>
                  <a:srgbClr val="008080"/>
                </a:solidFill>
                <a:effectLst/>
                <a:latin typeface="Arial Unicode MS"/>
                <a:ea typeface="JetBrains Mono"/>
              </a:rPr>
              <a:t>'</a:t>
            </a:r>
            <a:r>
              <a:rPr kumimoji="0" lang="zh-CN" altLang="zh-CN" sz="1800" b="0" i="0" u="none" strike="noStrike" cap="none" normalizeH="0" baseline="0" dirty="0">
                <a:ln>
                  <a:noFill/>
                </a:ln>
                <a:solidFill>
                  <a:srgbClr val="080808"/>
                </a:solidFill>
                <a:effectLst/>
                <a:latin typeface="Arial Unicode MS"/>
                <a:ea typeface="JetBrains Mono"/>
              </a:rPr>
              <a:t>)</a:t>
            </a:r>
            <a:br>
              <a:rPr kumimoji="0" lang="zh-CN" altLang="zh-CN" sz="1800" b="0" i="0" u="none" strike="noStrike" cap="none" normalizeH="0" baseline="0" dirty="0">
                <a:ln>
                  <a:noFill/>
                </a:ln>
                <a:solidFill>
                  <a:srgbClr val="080808"/>
                </a:solidFill>
                <a:effectLst/>
                <a:latin typeface="Arial Unicode MS"/>
                <a:ea typeface="JetBrains Mono"/>
              </a:rPr>
            </a:br>
            <a:r>
              <a:rPr kumimoji="0" lang="zh-CN" altLang="zh-CN" sz="1800" b="0" i="0" u="none" strike="noStrike" cap="none" normalizeH="0" baseline="0" dirty="0">
                <a:ln>
                  <a:noFill/>
                </a:ln>
                <a:solidFill>
                  <a:srgbClr val="080808"/>
                </a:solidFill>
                <a:effectLst/>
                <a:latin typeface="Arial Unicode MS"/>
                <a:ea typeface="JetBrains Mono"/>
              </a:rPr>
              <a:t>document=</a:t>
            </a:r>
            <a:r>
              <a:rPr kumimoji="0" lang="zh-CN" altLang="zh-CN" sz="1800" b="1" i="0" u="none" strike="noStrike" cap="none" normalizeH="0" baseline="0" dirty="0">
                <a:ln>
                  <a:noFill/>
                </a:ln>
                <a:solidFill>
                  <a:srgbClr val="008080"/>
                </a:solidFill>
                <a:effectLst/>
                <a:latin typeface="Arial Unicode MS"/>
                <a:ea typeface="JetBrains Mono"/>
              </a:rPr>
              <a:t>'&lt;html&gt;&lt;head&gt;&lt;title&gt;Test&lt;/title&gt;&lt;/head&gt;&lt;body&gt;&lt;h1 align="center"&gt;</a:t>
            </a:r>
            <a:endParaRPr kumimoji="0" lang="en-US" altLang="zh-CN" sz="1800" b="1" i="0" u="none" strike="noStrike" cap="none" normalizeH="0" baseline="0" dirty="0">
              <a:ln>
                <a:noFill/>
              </a:ln>
              <a:solidFill>
                <a:srgbClr val="008080"/>
              </a:solidFill>
              <a:effectLst/>
              <a:latin typeface="Arial Unicode MS"/>
              <a:ea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dirty="0">
                <a:ln>
                  <a:noFill/>
                </a:ln>
                <a:solidFill>
                  <a:srgbClr val="008080"/>
                </a:solidFill>
                <a:effectLst/>
                <a:latin typeface="Arial Unicode MS"/>
                <a:ea typeface="JetBrains Mono"/>
              </a:rPr>
              <a:t>Big data news&lt;/h1&gt;&lt;h1 align="center"&gt;AI news&lt;/h1&gt;&lt;h1 align="right"&gt;</a:t>
            </a:r>
            <a:endParaRPr kumimoji="0" lang="en-US" altLang="zh-CN" sz="1800" b="1" i="0" u="none" strike="noStrike" cap="none" normalizeH="0" baseline="0" dirty="0">
              <a:ln>
                <a:noFill/>
              </a:ln>
              <a:solidFill>
                <a:srgbClr val="008080"/>
              </a:solidFill>
              <a:effectLst/>
              <a:latin typeface="Arial Unicode MS"/>
              <a:ea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dirty="0">
                <a:ln>
                  <a:noFill/>
                </a:ln>
                <a:solidFill>
                  <a:srgbClr val="008080"/>
                </a:solidFill>
                <a:effectLst/>
                <a:latin typeface="Arial Unicode MS"/>
                <a:ea typeface="JetBrains Mono"/>
              </a:rPr>
              <a:t>2018.8.1&lt;/h1&gt;&lt;/body&gt;&lt;/html&gt;'</a:t>
            </a:r>
            <a:br>
              <a:rPr kumimoji="0" lang="zh-CN" altLang="zh-CN" sz="1800" b="1" i="0" u="none" strike="noStrike" cap="none" normalizeH="0" baseline="0" dirty="0">
                <a:ln>
                  <a:noFill/>
                </a:ln>
                <a:solidFill>
                  <a:srgbClr val="008080"/>
                </a:solidFill>
                <a:effectLst/>
                <a:latin typeface="Arial Unicode MS"/>
                <a:ea typeface="JetBrains Mono"/>
              </a:rPr>
            </a:br>
            <a:r>
              <a:rPr kumimoji="0" lang="zh-CN" altLang="zh-CN" sz="1800" b="0" i="1" u="none" strike="noStrike" cap="none" normalizeH="0" baseline="0" dirty="0">
                <a:ln>
                  <a:noFill/>
                </a:ln>
                <a:solidFill>
                  <a:srgbClr val="8C8C8C"/>
                </a:solidFill>
                <a:effectLst/>
                <a:latin typeface="Arial Unicode MS"/>
                <a:ea typeface="JetBrains Mono"/>
              </a:rPr>
              <a:t>#</a:t>
            </a:r>
            <a:r>
              <a:rPr kumimoji="0" lang="zh-CN" altLang="zh-CN" sz="18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直接调用</a:t>
            </a:r>
            <a:r>
              <a:rPr kumimoji="0" lang="zh-CN" altLang="zh-CN" sz="1800" b="0" i="1" u="none" strike="noStrike" cap="none" normalizeH="0" baseline="0" dirty="0">
                <a:ln>
                  <a:noFill/>
                </a:ln>
                <a:solidFill>
                  <a:srgbClr val="8C8C8C"/>
                </a:solidFill>
                <a:effectLst/>
                <a:latin typeface="Arial Unicode MS"/>
                <a:ea typeface="JetBrains Mono"/>
              </a:rPr>
              <a:t>html5lib.parse</a:t>
            </a:r>
            <a:r>
              <a:rPr kumimoji="0" lang="zh-CN" altLang="zh-CN" sz="18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来解析，解析时采用</a:t>
            </a:r>
            <a:r>
              <a:rPr kumimoji="0" lang="zh-CN" altLang="zh-CN" sz="1800" b="0" i="1" u="none" strike="noStrike" cap="none" normalizeH="0" baseline="0" dirty="0">
                <a:ln>
                  <a:noFill/>
                </a:ln>
                <a:solidFill>
                  <a:srgbClr val="8C8C8C"/>
                </a:solidFill>
                <a:effectLst/>
                <a:latin typeface="Arial Unicode MS"/>
                <a:ea typeface="JetBrains Mono"/>
              </a:rPr>
              <a:t>lxml</a:t>
            </a:r>
            <a:r>
              <a:rPr kumimoji="0" lang="zh-CN" altLang="zh-CN" sz="18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构建树的方法</a:t>
            </a:r>
            <a:br>
              <a:rPr kumimoji="0" lang="zh-CN" altLang="zh-CN" sz="18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a:ln>
                  <a:noFill/>
                </a:ln>
                <a:solidFill>
                  <a:srgbClr val="080808"/>
                </a:solidFill>
                <a:effectLst/>
                <a:latin typeface="Arial Unicode MS"/>
                <a:ea typeface="JetBrains Mono"/>
              </a:rPr>
              <a:t>content=html5lib.parse(document,</a:t>
            </a:r>
            <a:r>
              <a:rPr kumimoji="0" lang="zh-CN" altLang="zh-CN" sz="1800" b="0" i="0" u="none" strike="noStrike" cap="none" normalizeH="0" baseline="0" dirty="0">
                <a:ln>
                  <a:noFill/>
                </a:ln>
                <a:solidFill>
                  <a:srgbClr val="660099"/>
                </a:solidFill>
                <a:effectLst/>
                <a:latin typeface="Arial Unicode MS"/>
                <a:ea typeface="JetBrains Mono"/>
              </a:rPr>
              <a:t>treebuilder</a:t>
            </a:r>
            <a:r>
              <a:rPr kumimoji="0" lang="zh-CN" altLang="zh-CN" sz="1800" b="0" i="0" u="none" strike="noStrike" cap="none" normalizeH="0" baseline="0" dirty="0">
                <a:ln>
                  <a:noFill/>
                </a:ln>
                <a:solidFill>
                  <a:srgbClr val="080808"/>
                </a:solidFill>
                <a:effectLst/>
                <a:latin typeface="Arial Unicode MS"/>
                <a:ea typeface="JetBrains Mono"/>
              </a:rPr>
              <a:t>=</a:t>
            </a:r>
            <a:r>
              <a:rPr kumimoji="0" lang="zh-CN" altLang="zh-CN" sz="1800" b="1" i="0" u="none" strike="noStrike" cap="none" normalizeH="0" baseline="0" dirty="0">
                <a:ln>
                  <a:noFill/>
                </a:ln>
                <a:solidFill>
                  <a:srgbClr val="008080"/>
                </a:solidFill>
                <a:effectLst/>
                <a:latin typeface="Arial Unicode MS"/>
                <a:ea typeface="JetBrains Mono"/>
              </a:rPr>
              <a:t>"lxml"</a:t>
            </a:r>
            <a:r>
              <a:rPr kumimoji="0" lang="zh-CN" altLang="zh-CN" sz="1800" b="0" i="0" u="none" strike="noStrike" cap="none" normalizeH="0" baseline="0" dirty="0">
                <a:ln>
                  <a:noFill/>
                </a:ln>
                <a:solidFill>
                  <a:srgbClr val="080808"/>
                </a:solidFill>
                <a:effectLst/>
                <a:latin typeface="Arial Unicode MS"/>
                <a:ea typeface="JetBrains Mono"/>
              </a:rPr>
              <a:t>,</a:t>
            </a:r>
            <a:r>
              <a:rPr kumimoji="0" lang="zh-CN" altLang="zh-CN" sz="1800" b="0" i="0" u="none" strike="noStrike" cap="none" normalizeH="0" baseline="0" dirty="0">
                <a:ln>
                  <a:noFill/>
                </a:ln>
                <a:solidFill>
                  <a:srgbClr val="660099"/>
                </a:solidFill>
                <a:effectLst/>
                <a:latin typeface="Arial Unicode MS"/>
                <a:ea typeface="JetBrains Mono"/>
              </a:rPr>
              <a:t>namespaceHTMLElements</a:t>
            </a:r>
            <a:r>
              <a:rPr kumimoji="0" lang="zh-CN" altLang="zh-CN" sz="1800" b="0" i="0" u="none" strike="noStrike" cap="none" normalizeH="0" baseline="0" dirty="0">
                <a:ln>
                  <a:noFill/>
                </a:ln>
                <a:solidFill>
                  <a:srgbClr val="080808"/>
                </a:solidFill>
                <a:effectLst/>
                <a:latin typeface="Arial Unicode MS"/>
                <a:ea typeface="JetBrains Mono"/>
              </a:rPr>
              <a:t>=</a:t>
            </a:r>
            <a:r>
              <a:rPr kumimoji="0" lang="zh-CN" altLang="zh-CN" sz="1800" b="0" i="0" u="none" strike="noStrike" cap="none" normalizeH="0" baseline="0" dirty="0">
                <a:ln>
                  <a:noFill/>
                </a:ln>
                <a:solidFill>
                  <a:srgbClr val="0033B3"/>
                </a:solidFill>
                <a:effectLst/>
                <a:latin typeface="Arial Unicode MS"/>
                <a:ea typeface="JetBrains Mono"/>
              </a:rPr>
              <a:t>False</a:t>
            </a:r>
            <a:r>
              <a:rPr kumimoji="0" lang="zh-CN" altLang="zh-CN" sz="1800" b="0" i="0" u="none" strike="noStrike" cap="none" normalizeH="0" baseline="0" dirty="0">
                <a:ln>
                  <a:noFill/>
                </a:ln>
                <a:solidFill>
                  <a:srgbClr val="080808"/>
                </a:solidFill>
                <a:effectLst/>
                <a:latin typeface="Arial Unicode MS"/>
                <a:ea typeface="JetBrains Mono"/>
              </a:rPr>
              <a:t>)</a:t>
            </a:r>
            <a:br>
              <a:rPr kumimoji="0" lang="zh-CN" altLang="zh-CN" sz="1800" b="0" i="0" u="none" strike="noStrike" cap="none" normalizeH="0" baseline="0" dirty="0">
                <a:ln>
                  <a:noFill/>
                </a:ln>
                <a:solidFill>
                  <a:srgbClr val="080808"/>
                </a:solidFill>
                <a:effectLst/>
                <a:latin typeface="Arial Unicode MS"/>
                <a:ea typeface="JetBrains Mono"/>
              </a:rPr>
            </a:br>
            <a:r>
              <a:rPr kumimoji="0" lang="zh-CN" altLang="zh-CN" sz="1800" b="0" i="1" u="none" strike="noStrike" cap="none" normalizeH="0" baseline="0" dirty="0">
                <a:ln>
                  <a:noFill/>
                </a:ln>
                <a:solidFill>
                  <a:srgbClr val="8C8C8C"/>
                </a:solidFill>
                <a:effectLst/>
                <a:latin typeface="Arial Unicode MS"/>
                <a:ea typeface="JetBrains Mono"/>
              </a:rPr>
              <a:t>#</a:t>
            </a:r>
            <a:r>
              <a:rPr kumimoji="0" lang="zh-CN" altLang="zh-CN" sz="18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指定要提取的内容所在的标签路径</a:t>
            </a:r>
            <a:br>
              <a:rPr kumimoji="0" lang="zh-CN" altLang="zh-CN" sz="18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a:ln>
                  <a:noFill/>
                </a:ln>
                <a:solidFill>
                  <a:srgbClr val="080808"/>
                </a:solidFill>
                <a:effectLst/>
                <a:latin typeface="Arial Unicode MS"/>
                <a:ea typeface="JetBrains Mono"/>
              </a:rPr>
              <a:t>rows=content.xpath(</a:t>
            </a:r>
            <a:r>
              <a:rPr kumimoji="0" lang="zh-CN" altLang="zh-CN" sz="1800" b="1" i="0" u="none" strike="noStrike" cap="none" normalizeH="0" baseline="0" dirty="0">
                <a:ln>
                  <a:noFill/>
                </a:ln>
                <a:solidFill>
                  <a:srgbClr val="008080"/>
                </a:solidFill>
                <a:effectLst/>
                <a:latin typeface="Arial Unicode MS"/>
                <a:ea typeface="JetBrains Mono"/>
              </a:rPr>
              <a:t>'/html/body/h1'</a:t>
            </a:r>
            <a:r>
              <a:rPr kumimoji="0" lang="zh-CN" altLang="zh-CN" sz="1800" b="0" i="0" u="none" strike="noStrike" cap="none" normalizeH="0" baseline="0" dirty="0">
                <a:ln>
                  <a:noFill/>
                </a:ln>
                <a:solidFill>
                  <a:srgbClr val="080808"/>
                </a:solidFill>
                <a:effectLst/>
                <a:latin typeface="Arial Unicode MS"/>
                <a:ea typeface="JetBrains Mono"/>
              </a:rPr>
              <a:t>)</a:t>
            </a:r>
            <a:br>
              <a:rPr kumimoji="0" lang="zh-CN" altLang="zh-CN" sz="1800" b="0" i="0" u="none" strike="noStrike" cap="none" normalizeH="0" baseline="0" dirty="0">
                <a:ln>
                  <a:noFill/>
                </a:ln>
                <a:solidFill>
                  <a:srgbClr val="080808"/>
                </a:solidFill>
                <a:effectLst/>
                <a:latin typeface="Arial Unicode MS"/>
                <a:ea typeface="JetBrains Mono"/>
              </a:rPr>
            </a:br>
            <a:r>
              <a:rPr kumimoji="0" lang="zh-CN" altLang="zh-CN" sz="1800" b="0" i="0" u="none" strike="noStrike" cap="none" normalizeH="0" baseline="0" dirty="0">
                <a:ln>
                  <a:noFill/>
                </a:ln>
                <a:solidFill>
                  <a:srgbClr val="0033B3"/>
                </a:solidFill>
                <a:effectLst/>
                <a:latin typeface="Arial Unicode MS"/>
                <a:ea typeface="JetBrains Mono"/>
              </a:rPr>
              <a:t>for </a:t>
            </a:r>
            <a:r>
              <a:rPr kumimoji="0" lang="zh-CN" altLang="zh-CN" sz="1800" b="0" i="0" u="none" strike="noStrike" cap="none" normalizeH="0" baseline="0" dirty="0">
                <a:ln>
                  <a:noFill/>
                </a:ln>
                <a:solidFill>
                  <a:srgbClr val="080808"/>
                </a:solidFill>
                <a:effectLst/>
                <a:latin typeface="Arial Unicode MS"/>
                <a:ea typeface="JetBrains Mono"/>
              </a:rPr>
              <a:t>row </a:t>
            </a:r>
            <a:r>
              <a:rPr kumimoji="0" lang="zh-CN" altLang="zh-CN" sz="1800" b="0" i="0" u="none" strike="noStrike" cap="none" normalizeH="0" baseline="0" dirty="0">
                <a:ln>
                  <a:noFill/>
                </a:ln>
                <a:solidFill>
                  <a:srgbClr val="0033B3"/>
                </a:solidFill>
                <a:effectLst/>
                <a:latin typeface="Arial Unicode MS"/>
                <a:ea typeface="JetBrains Mono"/>
              </a:rPr>
              <a:t>in </a:t>
            </a:r>
            <a:r>
              <a:rPr kumimoji="0" lang="zh-CN" altLang="zh-CN" sz="1800" b="0" i="0" u="none" strike="noStrike" cap="none" normalizeH="0" baseline="0" dirty="0">
                <a:ln>
                  <a:noFill/>
                </a:ln>
                <a:solidFill>
                  <a:srgbClr val="080808"/>
                </a:solidFill>
                <a:effectLst/>
                <a:latin typeface="Arial Unicode MS"/>
                <a:ea typeface="JetBrains Mono"/>
              </a:rPr>
              <a:t>rows:</a:t>
            </a:r>
            <a:br>
              <a:rPr kumimoji="0" lang="zh-CN" altLang="zh-CN" sz="1800" b="0" i="0" u="none" strike="noStrike" cap="none" normalizeH="0" baseline="0" dirty="0">
                <a:ln>
                  <a:noFill/>
                </a:ln>
                <a:solidFill>
                  <a:srgbClr val="080808"/>
                </a:solidFill>
                <a:effectLst/>
                <a:latin typeface="Arial Unicode MS"/>
                <a:ea typeface="JetBrains Mono"/>
              </a:rPr>
            </a:br>
            <a:r>
              <a:rPr kumimoji="0" lang="zh-CN" altLang="zh-CN" sz="1800" b="0" i="0" u="none" strike="noStrike" cap="none" normalizeH="0" baseline="0" dirty="0">
                <a:ln>
                  <a:noFill/>
                </a:ln>
                <a:solidFill>
                  <a:srgbClr val="080808"/>
                </a:solidFill>
                <a:effectLst/>
                <a:latin typeface="Arial Unicode MS"/>
                <a:ea typeface="JetBrains Mono"/>
              </a:rPr>
              <a:t>  t=row.xpath(</a:t>
            </a:r>
            <a:r>
              <a:rPr kumimoji="0" lang="zh-CN" altLang="zh-CN" sz="1800" b="1" i="0" u="none" strike="noStrike" cap="none" normalizeH="0" baseline="0" dirty="0">
                <a:ln>
                  <a:noFill/>
                </a:ln>
                <a:solidFill>
                  <a:srgbClr val="008080"/>
                </a:solidFill>
                <a:effectLst/>
                <a:latin typeface="Arial Unicode MS"/>
                <a:ea typeface="JetBrains Mono"/>
              </a:rPr>
              <a:t>'./text()'</a:t>
            </a:r>
            <a:r>
              <a:rPr kumimoji="0" lang="zh-CN" altLang="zh-CN" sz="1800" b="0" i="0" u="none" strike="noStrike" cap="none" normalizeH="0" baseline="0" dirty="0">
                <a:ln>
                  <a:noFill/>
                </a:ln>
                <a:solidFill>
                  <a:srgbClr val="080808"/>
                </a:solidFill>
                <a:effectLst/>
                <a:latin typeface="Arial Unicode MS"/>
                <a:ea typeface="JetBrains Mono"/>
              </a:rPr>
              <a:t>)[</a:t>
            </a:r>
            <a:r>
              <a:rPr kumimoji="0" lang="zh-CN" altLang="zh-CN" sz="1800" b="0" i="0" u="none" strike="noStrike" cap="none" normalizeH="0" baseline="0" dirty="0">
                <a:ln>
                  <a:noFill/>
                </a:ln>
                <a:solidFill>
                  <a:srgbClr val="1750EB"/>
                </a:solidFill>
                <a:effectLst/>
                <a:latin typeface="Arial Unicode MS"/>
                <a:ea typeface="JetBrains Mono"/>
              </a:rPr>
              <a:t>0</a:t>
            </a:r>
            <a:r>
              <a:rPr kumimoji="0" lang="zh-CN" altLang="zh-CN" sz="1800" b="0" i="0" u="none" strike="noStrike" cap="none" normalizeH="0" baseline="0" dirty="0">
                <a:ln>
                  <a:noFill/>
                </a:ln>
                <a:solidFill>
                  <a:srgbClr val="080808"/>
                </a:solidFill>
                <a:effectLst/>
                <a:latin typeface="Arial Unicode MS"/>
                <a:ea typeface="JetBrains Mono"/>
              </a:rPr>
              <a:t>]    </a:t>
            </a:r>
            <a:r>
              <a:rPr kumimoji="0" lang="zh-CN" altLang="zh-CN" sz="1800" b="0" i="1" u="none" strike="noStrike" cap="none" normalizeH="0" baseline="0" dirty="0">
                <a:ln>
                  <a:noFill/>
                </a:ln>
                <a:solidFill>
                  <a:srgbClr val="8C8C8C"/>
                </a:solidFill>
                <a:effectLst/>
                <a:latin typeface="Arial Unicode MS"/>
                <a:ea typeface="JetBrains Mono"/>
              </a:rPr>
              <a:t>#</a:t>
            </a:r>
            <a:r>
              <a:rPr kumimoji="0" lang="zh-CN" altLang="zh-CN" sz="18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定位到标签节点后，通过</a:t>
            </a:r>
            <a:r>
              <a:rPr kumimoji="0" lang="zh-CN" altLang="zh-CN" sz="1800" b="0" i="1" u="none" strike="noStrike" cap="none" normalizeH="0" baseline="0" dirty="0">
                <a:ln>
                  <a:noFill/>
                </a:ln>
                <a:solidFill>
                  <a:srgbClr val="8C8C8C"/>
                </a:solidFill>
                <a:effectLst/>
                <a:latin typeface="Arial Unicode MS"/>
                <a:ea typeface="JetBrains Mono"/>
              </a:rPr>
              <a:t>text()</a:t>
            </a:r>
            <a:r>
              <a:rPr kumimoji="0" lang="zh-CN" altLang="zh-CN" sz="18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提取内容</a:t>
            </a:r>
            <a:br>
              <a:rPr kumimoji="0" lang="zh-CN" altLang="zh-CN" sz="18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18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1800" b="0" i="0" u="none" strike="noStrike" cap="none" normalizeH="0" baseline="0" dirty="0">
                <a:ln>
                  <a:noFill/>
                </a:ln>
                <a:solidFill>
                  <a:srgbClr val="000080"/>
                </a:solidFill>
                <a:effectLst/>
                <a:latin typeface="Arial Unicode MS"/>
                <a:ea typeface="JetBrains Mono"/>
              </a:rPr>
              <a:t>print</a:t>
            </a:r>
            <a:r>
              <a:rPr kumimoji="0" lang="zh-CN" altLang="zh-CN" sz="1800" b="0" i="0" u="none" strike="noStrike" cap="none" normalizeH="0" baseline="0" dirty="0">
                <a:ln>
                  <a:noFill/>
                </a:ln>
                <a:solidFill>
                  <a:srgbClr val="080808"/>
                </a:solidFill>
                <a:effectLst/>
                <a:latin typeface="Arial Unicode MS"/>
                <a:ea typeface="JetBrains Mono"/>
              </a:rPr>
              <a:t>(t)</a:t>
            </a:r>
            <a:br>
              <a:rPr kumimoji="0" lang="zh-CN" altLang="zh-CN" sz="1200" b="0" i="0" u="none" strike="noStrike" cap="none" normalizeH="0" baseline="0" dirty="0">
                <a:ln>
                  <a:noFill/>
                </a:ln>
                <a:solidFill>
                  <a:srgbClr val="080808"/>
                </a:solidFill>
                <a:effectLst/>
                <a:latin typeface="Arial Unicode MS"/>
                <a:ea typeface="JetBrains Mono"/>
              </a:rPr>
            </a:br>
            <a:br>
              <a:rPr kumimoji="0" lang="zh-CN" altLang="zh-CN" sz="1200" b="0" i="0" u="none" strike="noStrike" cap="none" normalizeH="0" baseline="0" dirty="0">
                <a:ln>
                  <a:noFill/>
                </a:ln>
                <a:solidFill>
                  <a:srgbClr val="080808"/>
                </a:solidFill>
                <a:effectLst/>
                <a:latin typeface="Arial Unicode MS"/>
                <a:ea typeface="JetBrains Mono"/>
              </a:rPr>
            </a:b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86310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a:extLst>
              <a:ext uri="{FF2B5EF4-FFF2-40B4-BE49-F238E27FC236}">
                <a16:creationId xmlns:a16="http://schemas.microsoft.com/office/drawing/2014/main" id="{B0E78837-D0A5-47CF-BB3E-FA57548C27D3}"/>
              </a:ext>
            </a:extLst>
          </p:cNvPr>
          <p:cNvSpPr>
            <a:spLocks noGrp="1" noChangeArrowheads="1"/>
          </p:cNvSpPr>
          <p:nvPr>
            <p:ph type="title"/>
          </p:nvPr>
        </p:nvSpPr>
        <p:spPr/>
        <p:txBody>
          <a:bodyPr/>
          <a:lstStyle/>
          <a:p>
            <a:r>
              <a:rPr lang="en-US" altLang="zh-CN" dirty="0"/>
              <a:t>Html5lib</a:t>
            </a:r>
            <a:r>
              <a:rPr lang="zh-CN" altLang="en-US" dirty="0"/>
              <a:t>程序实例</a:t>
            </a:r>
            <a:r>
              <a:rPr lang="en-US" altLang="zh-CN" dirty="0"/>
              <a:t>——2</a:t>
            </a:r>
            <a:endParaRPr lang="zh-CN" altLang="en-US" dirty="0"/>
          </a:p>
        </p:txBody>
      </p:sp>
      <p:sp>
        <p:nvSpPr>
          <p:cNvPr id="2" name="Rectangle 1">
            <a:extLst>
              <a:ext uri="{FF2B5EF4-FFF2-40B4-BE49-F238E27FC236}">
                <a16:creationId xmlns:a16="http://schemas.microsoft.com/office/drawing/2014/main" id="{B5B7E38B-3E30-4E6E-9E06-15EF56C0B6BE}"/>
              </a:ext>
            </a:extLst>
          </p:cNvPr>
          <p:cNvSpPr>
            <a:spLocks noGrp="1" noChangeArrowheads="1"/>
          </p:cNvSpPr>
          <p:nvPr>
            <p:ph idx="1"/>
          </p:nvPr>
        </p:nvSpPr>
        <p:spPr bwMode="auto">
          <a:xfrm>
            <a:off x="36513" y="1916832"/>
            <a:ext cx="9039225" cy="42082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rgbClr val="0033B3"/>
                </a:solidFill>
                <a:effectLst/>
                <a:latin typeface="Arial Unicode MS"/>
                <a:ea typeface="JetBrains Mono"/>
              </a:rPr>
              <a:t>import </a:t>
            </a:r>
            <a:r>
              <a:rPr kumimoji="0" lang="zh-CN" altLang="zh-CN" sz="1800" b="0" i="0" u="none" strike="noStrike" cap="none" normalizeH="0" baseline="0" dirty="0">
                <a:ln>
                  <a:noFill/>
                </a:ln>
                <a:solidFill>
                  <a:srgbClr val="080808"/>
                </a:solidFill>
                <a:effectLst/>
                <a:latin typeface="Arial Unicode MS"/>
                <a:ea typeface="JetBrains Mono"/>
              </a:rPr>
              <a:t>html5lib</a:t>
            </a:r>
            <a:br>
              <a:rPr kumimoji="0" lang="zh-CN" altLang="zh-CN" sz="1800" b="0" i="0" u="none" strike="noStrike" cap="none" normalizeH="0" baseline="0" dirty="0">
                <a:ln>
                  <a:noFill/>
                </a:ln>
                <a:solidFill>
                  <a:srgbClr val="080808"/>
                </a:solidFill>
                <a:effectLst/>
                <a:latin typeface="Arial Unicode MS"/>
                <a:ea typeface="JetBrains Mono"/>
              </a:rPr>
            </a:br>
            <a:br>
              <a:rPr kumimoji="0" lang="zh-CN" altLang="zh-CN" sz="1800" b="0" i="0" u="none" strike="noStrike" cap="none" normalizeH="0" baseline="0" dirty="0">
                <a:ln>
                  <a:noFill/>
                </a:ln>
                <a:solidFill>
                  <a:srgbClr val="080808"/>
                </a:solidFill>
                <a:effectLst/>
                <a:latin typeface="Arial Unicode MS"/>
                <a:ea typeface="JetBrains Mono"/>
              </a:rPr>
            </a:br>
            <a:r>
              <a:rPr kumimoji="0" lang="zh-CN" altLang="zh-CN" sz="1800" b="0" i="0" u="none" strike="noStrike" cap="none" normalizeH="0" baseline="0" dirty="0">
                <a:ln>
                  <a:noFill/>
                </a:ln>
                <a:solidFill>
                  <a:srgbClr val="000080"/>
                </a:solidFill>
                <a:effectLst/>
                <a:latin typeface="Arial Unicode MS"/>
                <a:ea typeface="JetBrains Mono"/>
              </a:rPr>
              <a:t>print</a:t>
            </a:r>
            <a:r>
              <a:rPr kumimoji="0" lang="zh-CN" altLang="zh-CN" sz="1800" b="0" i="0" u="none" strike="noStrike" cap="none" normalizeH="0" baseline="0" dirty="0">
                <a:ln>
                  <a:noFill/>
                </a:ln>
                <a:solidFill>
                  <a:srgbClr val="080808"/>
                </a:solidFill>
                <a:effectLst/>
                <a:latin typeface="Arial Unicode MS"/>
                <a:ea typeface="JetBrains Mono"/>
              </a:rPr>
              <a:t>(</a:t>
            </a:r>
            <a:r>
              <a:rPr kumimoji="0" lang="zh-CN" altLang="zh-CN" sz="1800" b="1" i="0" u="none" strike="noStrike" cap="none" normalizeH="0" baseline="0" dirty="0">
                <a:ln>
                  <a:noFill/>
                </a:ln>
                <a:solidFill>
                  <a:srgbClr val="008080"/>
                </a:solidFill>
                <a:effectLst/>
                <a:latin typeface="Arial Unicode MS"/>
                <a:ea typeface="JetBrains Mono"/>
              </a:rPr>
              <a:t>'</a:t>
            </a:r>
            <a:r>
              <a:rPr kumimoji="0" lang="zh-CN" altLang="zh-CN" sz="18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通过指定</a:t>
            </a:r>
            <a:r>
              <a:rPr kumimoji="0" lang="zh-CN" altLang="zh-CN" sz="1800" b="1" i="0" u="none" strike="noStrike" cap="none" normalizeH="0" baseline="0" dirty="0">
                <a:ln>
                  <a:noFill/>
                </a:ln>
                <a:solidFill>
                  <a:srgbClr val="008080"/>
                </a:solidFill>
                <a:effectLst/>
                <a:latin typeface="Arial Unicode MS"/>
                <a:ea typeface="JetBrains Mono"/>
              </a:rPr>
              <a:t>tree</a:t>
            </a:r>
            <a:r>
              <a:rPr kumimoji="0" lang="zh-CN" altLang="zh-CN" sz="18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来解析：</a:t>
            </a:r>
            <a:r>
              <a:rPr kumimoji="0" lang="zh-CN" altLang="zh-CN" sz="1800" b="1" i="0" u="none" strike="noStrike" cap="none" normalizeH="0" baseline="0" dirty="0">
                <a:ln>
                  <a:noFill/>
                </a:ln>
                <a:solidFill>
                  <a:srgbClr val="008080"/>
                </a:solidFill>
                <a:effectLst/>
                <a:latin typeface="Arial Unicode MS"/>
                <a:ea typeface="JetBrains Mono"/>
              </a:rPr>
              <a:t>'</a:t>
            </a:r>
            <a:r>
              <a:rPr kumimoji="0" lang="zh-CN" altLang="zh-CN" sz="1800" b="0" i="0" u="none" strike="noStrike" cap="none" normalizeH="0" baseline="0" dirty="0">
                <a:ln>
                  <a:noFill/>
                </a:ln>
                <a:solidFill>
                  <a:srgbClr val="080808"/>
                </a:solidFill>
                <a:effectLst/>
                <a:latin typeface="Arial Unicode MS"/>
                <a:ea typeface="JetBrains Mono"/>
              </a:rPr>
              <a:t>)</a:t>
            </a:r>
            <a:br>
              <a:rPr kumimoji="0" lang="zh-CN" altLang="zh-CN" sz="1800" b="0" i="0" u="none" strike="noStrike" cap="none" normalizeH="0" baseline="0" dirty="0">
                <a:ln>
                  <a:noFill/>
                </a:ln>
                <a:solidFill>
                  <a:srgbClr val="080808"/>
                </a:solidFill>
                <a:effectLst/>
                <a:latin typeface="Arial Unicode MS"/>
                <a:ea typeface="JetBrains Mono"/>
              </a:rPr>
            </a:br>
            <a:r>
              <a:rPr kumimoji="0" lang="zh-CN" altLang="zh-CN" sz="1800" b="0" i="0" u="none" strike="noStrike" cap="none" normalizeH="0" baseline="0" dirty="0">
                <a:ln>
                  <a:noFill/>
                </a:ln>
                <a:solidFill>
                  <a:srgbClr val="080808"/>
                </a:solidFill>
                <a:effectLst/>
                <a:latin typeface="Arial Unicode MS"/>
                <a:ea typeface="JetBrains Mono"/>
              </a:rPr>
              <a:t>document=</a:t>
            </a:r>
            <a:r>
              <a:rPr kumimoji="0" lang="zh-CN" altLang="zh-CN" sz="1800" b="1" i="0" u="none" strike="noStrike" cap="none" normalizeH="0" baseline="0" dirty="0">
                <a:ln>
                  <a:noFill/>
                </a:ln>
                <a:solidFill>
                  <a:srgbClr val="008080"/>
                </a:solidFill>
                <a:effectLst/>
                <a:latin typeface="Arial Unicode MS"/>
                <a:ea typeface="JetBrains Mono"/>
              </a:rPr>
              <a:t>'&lt;html&gt;&lt;head&gt;&lt;title&gt;Test&lt;/title&gt;&lt;/head&gt;&lt;body&gt;&lt;h1 align="center"&gt;</a:t>
            </a:r>
            <a:endParaRPr kumimoji="0" lang="en-US" altLang="zh-CN" sz="1800" b="1" i="0" u="none" strike="noStrike" cap="none" normalizeH="0" baseline="0" dirty="0">
              <a:ln>
                <a:noFill/>
              </a:ln>
              <a:solidFill>
                <a:srgbClr val="008080"/>
              </a:solidFill>
              <a:effectLst/>
              <a:latin typeface="Arial Unicode MS"/>
              <a:ea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dirty="0">
                <a:ln>
                  <a:noFill/>
                </a:ln>
                <a:solidFill>
                  <a:srgbClr val="008080"/>
                </a:solidFill>
                <a:effectLst/>
                <a:latin typeface="Arial Unicode MS"/>
                <a:ea typeface="JetBrains Mono"/>
              </a:rPr>
              <a:t>Big data news&lt;/h1&gt;&lt;h1 align="center"&gt;AI news&lt;/h1&gt;&lt;h1 align="right"&gt;</a:t>
            </a:r>
            <a:endParaRPr kumimoji="0" lang="en-US" altLang="zh-CN" sz="1800" b="1" i="0" u="none" strike="noStrike" cap="none" normalizeH="0" baseline="0" dirty="0">
              <a:ln>
                <a:noFill/>
              </a:ln>
              <a:solidFill>
                <a:srgbClr val="008080"/>
              </a:solidFill>
              <a:effectLst/>
              <a:latin typeface="Arial Unicode MS"/>
              <a:ea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dirty="0">
                <a:ln>
                  <a:noFill/>
                </a:ln>
                <a:solidFill>
                  <a:srgbClr val="008080"/>
                </a:solidFill>
                <a:effectLst/>
                <a:latin typeface="Arial Unicode MS"/>
                <a:ea typeface="JetBrains Mono"/>
              </a:rPr>
              <a:t>2018.8.1&lt;/h1&gt;&lt;/body&gt;&lt;/html&gt;'</a:t>
            </a:r>
            <a:br>
              <a:rPr kumimoji="0" lang="zh-CN" altLang="zh-CN" sz="1800" b="1" i="0" u="none" strike="noStrike" cap="none" normalizeH="0" baseline="0" dirty="0">
                <a:ln>
                  <a:noFill/>
                </a:ln>
                <a:solidFill>
                  <a:srgbClr val="008080"/>
                </a:solidFill>
                <a:effectLst/>
                <a:latin typeface="Arial Unicode MS"/>
                <a:ea typeface="JetBrains Mono"/>
              </a:rPr>
            </a:br>
            <a:r>
              <a:rPr kumimoji="0" lang="zh-CN" altLang="zh-CN" sz="1800" b="0" i="1" u="none" strike="noStrike" cap="none" normalizeH="0" baseline="0" dirty="0">
                <a:ln>
                  <a:noFill/>
                </a:ln>
                <a:solidFill>
                  <a:srgbClr val="8C8C8C"/>
                </a:solidFill>
                <a:effectLst/>
                <a:latin typeface="Arial Unicode MS"/>
                <a:ea typeface="JetBrains Mono"/>
              </a:rPr>
              <a:t>#</a:t>
            </a:r>
            <a:r>
              <a:rPr kumimoji="0" lang="zh-CN" altLang="zh-CN" sz="18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构造</a:t>
            </a:r>
            <a:r>
              <a:rPr kumimoji="0" lang="zh-CN" altLang="zh-CN" sz="1800" b="0" i="1" u="none" strike="noStrike" cap="none" normalizeH="0" baseline="0" dirty="0">
                <a:ln>
                  <a:noFill/>
                </a:ln>
                <a:solidFill>
                  <a:srgbClr val="8C8C8C"/>
                </a:solidFill>
                <a:effectLst/>
                <a:latin typeface="Arial Unicode MS"/>
                <a:ea typeface="JetBrains Mono"/>
              </a:rPr>
              <a:t>HTMLParser</a:t>
            </a:r>
            <a:r>
              <a:rPr kumimoji="0" lang="zh-CN" altLang="zh-CN" sz="18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实例，指定构造</a:t>
            </a:r>
            <a:r>
              <a:rPr kumimoji="0" lang="zh-CN" altLang="zh-CN" sz="1800" b="0" i="1" u="none" strike="noStrike" cap="none" normalizeH="0" baseline="0" dirty="0">
                <a:ln>
                  <a:noFill/>
                </a:ln>
                <a:solidFill>
                  <a:srgbClr val="8C8C8C"/>
                </a:solidFill>
                <a:effectLst/>
                <a:latin typeface="Arial Unicode MS"/>
                <a:ea typeface="JetBrains Mono"/>
              </a:rPr>
              <a:t>lxml</a:t>
            </a:r>
            <a:r>
              <a:rPr kumimoji="0" lang="zh-CN" altLang="zh-CN" sz="18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的树</a:t>
            </a:r>
            <a:br>
              <a:rPr kumimoji="0" lang="zh-CN" altLang="zh-CN" sz="18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a:ln>
                  <a:noFill/>
                </a:ln>
                <a:solidFill>
                  <a:srgbClr val="080808"/>
                </a:solidFill>
                <a:effectLst/>
                <a:latin typeface="Arial Unicode MS"/>
                <a:ea typeface="JetBrains Mono"/>
              </a:rPr>
              <a:t>p=html5lib.HTMLParser(</a:t>
            </a:r>
            <a:r>
              <a:rPr kumimoji="0" lang="zh-CN" altLang="zh-CN" sz="1800" b="0" i="0" u="none" strike="noStrike" cap="none" normalizeH="0" baseline="0" dirty="0">
                <a:ln>
                  <a:noFill/>
                </a:ln>
                <a:solidFill>
                  <a:srgbClr val="660099"/>
                </a:solidFill>
                <a:effectLst/>
                <a:latin typeface="Arial Unicode MS"/>
                <a:ea typeface="JetBrains Mono"/>
              </a:rPr>
              <a:t>strict</a:t>
            </a:r>
            <a:r>
              <a:rPr kumimoji="0" lang="zh-CN" altLang="zh-CN" sz="1800" b="0" i="0" u="none" strike="noStrike" cap="none" normalizeH="0" baseline="0" dirty="0">
                <a:ln>
                  <a:noFill/>
                </a:ln>
                <a:solidFill>
                  <a:srgbClr val="080808"/>
                </a:solidFill>
                <a:effectLst/>
                <a:latin typeface="Arial Unicode MS"/>
                <a:ea typeface="JetBrains Mono"/>
              </a:rPr>
              <a:t>=</a:t>
            </a:r>
            <a:r>
              <a:rPr kumimoji="0" lang="zh-CN" altLang="zh-CN" sz="1800" b="0" i="0" u="none" strike="noStrike" cap="none" normalizeH="0" baseline="0" dirty="0">
                <a:ln>
                  <a:noFill/>
                </a:ln>
                <a:solidFill>
                  <a:srgbClr val="0033B3"/>
                </a:solidFill>
                <a:effectLst/>
                <a:latin typeface="Arial Unicode MS"/>
                <a:ea typeface="JetBrains Mono"/>
              </a:rPr>
              <a:t>False</a:t>
            </a:r>
            <a:r>
              <a:rPr kumimoji="0" lang="zh-CN" altLang="zh-CN" sz="1800" b="0" i="0" u="none" strike="noStrike" cap="none" normalizeH="0" baseline="0" dirty="0">
                <a:ln>
                  <a:noFill/>
                </a:ln>
                <a:solidFill>
                  <a:srgbClr val="080808"/>
                </a:solidFill>
                <a:effectLst/>
                <a:latin typeface="Arial Unicode MS"/>
                <a:ea typeface="JetBrains Mono"/>
              </a:rPr>
              <a:t>,</a:t>
            </a:r>
            <a:r>
              <a:rPr kumimoji="0" lang="zh-CN" altLang="zh-CN" sz="1800" b="0" i="0" u="none" strike="noStrike" cap="none" normalizeH="0" baseline="0" dirty="0">
                <a:ln>
                  <a:noFill/>
                </a:ln>
                <a:solidFill>
                  <a:srgbClr val="660099"/>
                </a:solidFill>
                <a:effectLst/>
                <a:latin typeface="Arial Unicode MS"/>
                <a:ea typeface="JetBrains Mono"/>
              </a:rPr>
              <a:t>tree</a:t>
            </a:r>
            <a:r>
              <a:rPr kumimoji="0" lang="zh-CN" altLang="zh-CN" sz="1800" b="0" i="0" u="none" strike="noStrike" cap="none" normalizeH="0" baseline="0" dirty="0">
                <a:ln>
                  <a:noFill/>
                </a:ln>
                <a:solidFill>
                  <a:srgbClr val="080808"/>
                </a:solidFill>
                <a:effectLst/>
                <a:latin typeface="Arial Unicode MS"/>
                <a:ea typeface="JetBrains Mono"/>
              </a:rPr>
              <a:t>=html5lib.getTreeBuilder(</a:t>
            </a:r>
            <a:r>
              <a:rPr kumimoji="0" lang="zh-CN" altLang="zh-CN" sz="1800" b="1" i="0" u="none" strike="noStrike" cap="none" normalizeH="0" baseline="0" dirty="0">
                <a:ln>
                  <a:noFill/>
                </a:ln>
                <a:solidFill>
                  <a:srgbClr val="008080"/>
                </a:solidFill>
                <a:effectLst/>
                <a:latin typeface="Arial Unicode MS"/>
                <a:ea typeface="JetBrains Mono"/>
              </a:rPr>
              <a:t>'lxml'</a:t>
            </a:r>
            <a:r>
              <a:rPr kumimoji="0" lang="zh-CN" altLang="zh-CN" sz="1800" b="0" i="0" u="none" strike="noStrike" cap="none" normalizeH="0" baseline="0" dirty="0">
                <a:ln>
                  <a:noFill/>
                </a:ln>
                <a:solidFill>
                  <a:srgbClr val="080808"/>
                </a:solidFill>
                <a:effectLst/>
                <a:latin typeface="Arial Unicode MS"/>
                <a:ea typeface="JetBrains Mono"/>
              </a:rPr>
              <a:t>),</a:t>
            </a:r>
            <a:r>
              <a:rPr kumimoji="0" lang="zh-CN" altLang="zh-CN" sz="1800" b="0" i="0" u="none" strike="noStrike" cap="none" normalizeH="0" baseline="0" dirty="0">
                <a:ln>
                  <a:noFill/>
                </a:ln>
                <a:solidFill>
                  <a:srgbClr val="660099"/>
                </a:solidFill>
                <a:effectLst/>
                <a:latin typeface="Arial Unicode MS"/>
                <a:ea typeface="JetBrains Mono"/>
              </a:rPr>
              <a:t>namespaceHTMLElements</a:t>
            </a:r>
            <a:r>
              <a:rPr kumimoji="0" lang="zh-CN" altLang="zh-CN" sz="1800" b="0" i="0" u="none" strike="noStrike" cap="none" normalizeH="0" baseline="0" dirty="0">
                <a:ln>
                  <a:noFill/>
                </a:ln>
                <a:solidFill>
                  <a:srgbClr val="080808"/>
                </a:solidFill>
                <a:effectLst/>
                <a:latin typeface="Arial Unicode MS"/>
                <a:ea typeface="JetBrains Mono"/>
              </a:rPr>
              <a:t>=</a:t>
            </a:r>
            <a:r>
              <a:rPr kumimoji="0" lang="zh-CN" altLang="zh-CN" sz="1800" b="0" i="0" u="none" strike="noStrike" cap="none" normalizeH="0" baseline="0" dirty="0">
                <a:ln>
                  <a:noFill/>
                </a:ln>
                <a:solidFill>
                  <a:srgbClr val="0033B3"/>
                </a:solidFill>
                <a:effectLst/>
                <a:latin typeface="Arial Unicode MS"/>
                <a:ea typeface="JetBrains Mono"/>
              </a:rPr>
              <a:t>False</a:t>
            </a:r>
            <a:r>
              <a:rPr kumimoji="0" lang="zh-CN" altLang="zh-CN" sz="1800" b="0" i="0" u="none" strike="noStrike" cap="none" normalizeH="0" baseline="0" dirty="0">
                <a:ln>
                  <a:noFill/>
                </a:ln>
                <a:solidFill>
                  <a:srgbClr val="080808"/>
                </a:solidFill>
                <a:effectLst/>
                <a:latin typeface="Arial Unicode MS"/>
                <a:ea typeface="JetBrains Mono"/>
              </a:rPr>
              <a:t>)</a:t>
            </a:r>
            <a:br>
              <a:rPr kumimoji="0" lang="zh-CN" altLang="zh-CN" sz="1800" b="0" i="0" u="none" strike="noStrike" cap="none" normalizeH="0" baseline="0" dirty="0">
                <a:ln>
                  <a:noFill/>
                </a:ln>
                <a:solidFill>
                  <a:srgbClr val="080808"/>
                </a:solidFill>
                <a:effectLst/>
                <a:latin typeface="Arial Unicode MS"/>
                <a:ea typeface="JetBrains Mono"/>
              </a:rPr>
            </a:br>
            <a:r>
              <a:rPr kumimoji="0" lang="zh-CN" altLang="zh-CN" sz="1800" b="0" i="1" u="none" strike="noStrike" cap="none" normalizeH="0" baseline="0" dirty="0">
                <a:ln>
                  <a:noFill/>
                </a:ln>
                <a:solidFill>
                  <a:srgbClr val="8C8C8C"/>
                </a:solidFill>
                <a:effectLst/>
                <a:latin typeface="Arial Unicode MS"/>
                <a:ea typeface="JetBrains Mono"/>
              </a:rPr>
              <a:t>#</a:t>
            </a:r>
            <a:r>
              <a:rPr kumimoji="0" lang="zh-CN" altLang="zh-CN" sz="18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解析</a:t>
            </a:r>
            <a:r>
              <a:rPr kumimoji="0" lang="zh-CN" altLang="zh-CN" sz="1800" b="0" i="1" u="none" strike="noStrike" cap="none" normalizeH="0" baseline="0" dirty="0">
                <a:ln>
                  <a:noFill/>
                </a:ln>
                <a:solidFill>
                  <a:srgbClr val="8C8C8C"/>
                </a:solidFill>
                <a:effectLst/>
                <a:latin typeface="Arial Unicode MS"/>
                <a:ea typeface="JetBrains Mono"/>
              </a:rPr>
              <a:t>HTML</a:t>
            </a:r>
            <a:r>
              <a:rPr kumimoji="0" lang="zh-CN" altLang="zh-CN" sz="18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文档</a:t>
            </a:r>
            <a:br>
              <a:rPr kumimoji="0" lang="zh-CN" altLang="zh-CN" sz="18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a:ln>
                  <a:noFill/>
                </a:ln>
                <a:solidFill>
                  <a:srgbClr val="080808"/>
                </a:solidFill>
                <a:effectLst/>
                <a:latin typeface="Arial Unicode MS"/>
                <a:ea typeface="JetBrains Mono"/>
              </a:rPr>
              <a:t>t=p.parse(document)</a:t>
            </a:r>
            <a:br>
              <a:rPr kumimoji="0" lang="zh-CN" altLang="zh-CN" sz="1800" b="0" i="0" u="none" strike="noStrike" cap="none" normalizeH="0" baseline="0" dirty="0">
                <a:ln>
                  <a:noFill/>
                </a:ln>
                <a:solidFill>
                  <a:srgbClr val="080808"/>
                </a:solidFill>
                <a:effectLst/>
                <a:latin typeface="Arial Unicode MS"/>
                <a:ea typeface="JetBrains Mono"/>
              </a:rPr>
            </a:br>
            <a:r>
              <a:rPr kumimoji="0" lang="zh-CN" altLang="zh-CN" sz="1800" b="0" i="0" u="none" strike="noStrike" cap="none" normalizeH="0" baseline="0" dirty="0">
                <a:ln>
                  <a:noFill/>
                </a:ln>
                <a:solidFill>
                  <a:srgbClr val="080808"/>
                </a:solidFill>
                <a:effectLst/>
                <a:latin typeface="Arial Unicode MS"/>
                <a:ea typeface="JetBrains Mono"/>
              </a:rPr>
              <a:t>rows=t.xpath(</a:t>
            </a:r>
            <a:r>
              <a:rPr kumimoji="0" lang="zh-CN" altLang="zh-CN" sz="1800" b="1" i="0" u="none" strike="noStrike" cap="none" normalizeH="0" baseline="0" dirty="0">
                <a:ln>
                  <a:noFill/>
                </a:ln>
                <a:solidFill>
                  <a:srgbClr val="008080"/>
                </a:solidFill>
                <a:effectLst/>
                <a:latin typeface="Arial Unicode MS"/>
                <a:ea typeface="JetBrains Mono"/>
              </a:rPr>
              <a:t>'/html/body/h1'</a:t>
            </a:r>
            <a:r>
              <a:rPr kumimoji="0" lang="zh-CN" altLang="zh-CN" sz="1800" b="0" i="0" u="none" strike="noStrike" cap="none" normalizeH="0" baseline="0" dirty="0">
                <a:ln>
                  <a:noFill/>
                </a:ln>
                <a:solidFill>
                  <a:srgbClr val="080808"/>
                </a:solidFill>
                <a:effectLst/>
                <a:latin typeface="Arial Unicode MS"/>
                <a:ea typeface="JetBrains Mono"/>
              </a:rPr>
              <a:t>)</a:t>
            </a:r>
            <a:br>
              <a:rPr kumimoji="0" lang="zh-CN" altLang="zh-CN" sz="1800" b="0" i="0" u="none" strike="noStrike" cap="none" normalizeH="0" baseline="0" dirty="0">
                <a:ln>
                  <a:noFill/>
                </a:ln>
                <a:solidFill>
                  <a:srgbClr val="080808"/>
                </a:solidFill>
                <a:effectLst/>
                <a:latin typeface="Arial Unicode MS"/>
                <a:ea typeface="JetBrains Mono"/>
              </a:rPr>
            </a:br>
            <a:r>
              <a:rPr kumimoji="0" lang="zh-CN" altLang="zh-CN" sz="1800" b="0" i="0" u="none" strike="noStrike" cap="none" normalizeH="0" baseline="0" dirty="0">
                <a:ln>
                  <a:noFill/>
                </a:ln>
                <a:solidFill>
                  <a:srgbClr val="0033B3"/>
                </a:solidFill>
                <a:effectLst/>
                <a:latin typeface="Arial Unicode MS"/>
                <a:ea typeface="JetBrains Mono"/>
              </a:rPr>
              <a:t>for </a:t>
            </a:r>
            <a:r>
              <a:rPr kumimoji="0" lang="zh-CN" altLang="zh-CN" sz="1800" b="0" i="0" u="none" strike="noStrike" cap="none" normalizeH="0" baseline="0" dirty="0">
                <a:ln>
                  <a:noFill/>
                </a:ln>
                <a:solidFill>
                  <a:srgbClr val="080808"/>
                </a:solidFill>
                <a:effectLst/>
                <a:latin typeface="Arial Unicode MS"/>
                <a:ea typeface="JetBrains Mono"/>
              </a:rPr>
              <a:t>row </a:t>
            </a:r>
            <a:r>
              <a:rPr kumimoji="0" lang="zh-CN" altLang="zh-CN" sz="1800" b="0" i="0" u="none" strike="noStrike" cap="none" normalizeH="0" baseline="0" dirty="0">
                <a:ln>
                  <a:noFill/>
                </a:ln>
                <a:solidFill>
                  <a:srgbClr val="0033B3"/>
                </a:solidFill>
                <a:effectLst/>
                <a:latin typeface="Arial Unicode MS"/>
                <a:ea typeface="JetBrains Mono"/>
              </a:rPr>
              <a:t>in </a:t>
            </a:r>
            <a:r>
              <a:rPr kumimoji="0" lang="zh-CN" altLang="zh-CN" sz="1800" b="0" i="0" u="none" strike="noStrike" cap="none" normalizeH="0" baseline="0" dirty="0">
                <a:ln>
                  <a:noFill/>
                </a:ln>
                <a:solidFill>
                  <a:srgbClr val="080808"/>
                </a:solidFill>
                <a:effectLst/>
                <a:latin typeface="Arial Unicode MS"/>
                <a:ea typeface="JetBrains Mono"/>
              </a:rPr>
              <a:t>rows:</a:t>
            </a:r>
            <a:br>
              <a:rPr kumimoji="0" lang="zh-CN" altLang="zh-CN" sz="1800" b="0" i="0" u="none" strike="noStrike" cap="none" normalizeH="0" baseline="0" dirty="0">
                <a:ln>
                  <a:noFill/>
                </a:ln>
                <a:solidFill>
                  <a:srgbClr val="080808"/>
                </a:solidFill>
                <a:effectLst/>
                <a:latin typeface="Arial Unicode MS"/>
                <a:ea typeface="JetBrains Mono"/>
              </a:rPr>
            </a:br>
            <a:r>
              <a:rPr kumimoji="0" lang="zh-CN" altLang="zh-CN" sz="1800" b="0" i="0" u="none" strike="noStrike" cap="none" normalizeH="0" baseline="0" dirty="0">
                <a:ln>
                  <a:noFill/>
                </a:ln>
                <a:solidFill>
                  <a:srgbClr val="080808"/>
                </a:solidFill>
                <a:effectLst/>
                <a:latin typeface="Arial Unicode MS"/>
                <a:ea typeface="JetBrains Mono"/>
              </a:rPr>
              <a:t>  t=row.xpath(</a:t>
            </a:r>
            <a:r>
              <a:rPr kumimoji="0" lang="zh-CN" altLang="zh-CN" sz="1800" b="1" i="0" u="none" strike="noStrike" cap="none" normalizeH="0" baseline="0" dirty="0">
                <a:ln>
                  <a:noFill/>
                </a:ln>
                <a:solidFill>
                  <a:srgbClr val="008080"/>
                </a:solidFill>
                <a:effectLst/>
                <a:latin typeface="Arial Unicode MS"/>
                <a:ea typeface="JetBrains Mono"/>
              </a:rPr>
              <a:t>'./text()'</a:t>
            </a:r>
            <a:r>
              <a:rPr kumimoji="0" lang="zh-CN" altLang="zh-CN" sz="1800" b="0" i="0" u="none" strike="noStrike" cap="none" normalizeH="0" baseline="0" dirty="0">
                <a:ln>
                  <a:noFill/>
                </a:ln>
                <a:solidFill>
                  <a:srgbClr val="080808"/>
                </a:solidFill>
                <a:effectLst/>
                <a:latin typeface="Arial Unicode MS"/>
                <a:ea typeface="JetBrains Mono"/>
              </a:rPr>
              <a:t>)[</a:t>
            </a:r>
            <a:r>
              <a:rPr kumimoji="0" lang="zh-CN" altLang="zh-CN" sz="1800" b="0" i="0" u="none" strike="noStrike" cap="none" normalizeH="0" baseline="0" dirty="0">
                <a:ln>
                  <a:noFill/>
                </a:ln>
                <a:solidFill>
                  <a:srgbClr val="1750EB"/>
                </a:solidFill>
                <a:effectLst/>
                <a:latin typeface="Arial Unicode MS"/>
                <a:ea typeface="JetBrains Mono"/>
              </a:rPr>
              <a:t>0</a:t>
            </a:r>
            <a:r>
              <a:rPr kumimoji="0" lang="zh-CN" altLang="zh-CN" sz="1800" b="0" i="0" u="none" strike="noStrike" cap="none" normalizeH="0" baseline="0" dirty="0">
                <a:ln>
                  <a:noFill/>
                </a:ln>
                <a:solidFill>
                  <a:srgbClr val="080808"/>
                </a:solidFill>
                <a:effectLst/>
                <a:latin typeface="Arial Unicode MS"/>
                <a:ea typeface="JetBrains Mono"/>
              </a:rPr>
              <a:t>]</a:t>
            </a:r>
            <a:br>
              <a:rPr kumimoji="0" lang="zh-CN" altLang="zh-CN" sz="1800" b="0" i="0" u="none" strike="noStrike" cap="none" normalizeH="0" baseline="0" dirty="0">
                <a:ln>
                  <a:noFill/>
                </a:ln>
                <a:solidFill>
                  <a:srgbClr val="080808"/>
                </a:solidFill>
                <a:effectLst/>
                <a:latin typeface="Arial Unicode MS"/>
                <a:ea typeface="JetBrains Mono"/>
              </a:rPr>
            </a:br>
            <a:r>
              <a:rPr kumimoji="0" lang="zh-CN" altLang="zh-CN" sz="1800" b="0" i="0" u="none" strike="noStrike" cap="none" normalizeH="0" baseline="0" dirty="0">
                <a:ln>
                  <a:noFill/>
                </a:ln>
                <a:solidFill>
                  <a:srgbClr val="080808"/>
                </a:solidFill>
                <a:effectLst/>
                <a:latin typeface="Arial Unicode MS"/>
                <a:ea typeface="JetBrains Mono"/>
              </a:rPr>
              <a:t>  </a:t>
            </a:r>
            <a:r>
              <a:rPr kumimoji="0" lang="zh-CN" altLang="zh-CN" sz="1800" b="0" i="0" u="none" strike="noStrike" cap="none" normalizeH="0" baseline="0" dirty="0">
                <a:ln>
                  <a:noFill/>
                </a:ln>
                <a:solidFill>
                  <a:srgbClr val="000080"/>
                </a:solidFill>
                <a:effectLst/>
                <a:latin typeface="Arial Unicode MS"/>
                <a:ea typeface="JetBrains Mono"/>
              </a:rPr>
              <a:t>print</a:t>
            </a:r>
            <a:r>
              <a:rPr kumimoji="0" lang="zh-CN" altLang="zh-CN" sz="1800" b="0" i="0" u="none" strike="noStrike" cap="none" normalizeH="0" baseline="0" dirty="0">
                <a:ln>
                  <a:noFill/>
                </a:ln>
                <a:solidFill>
                  <a:srgbClr val="080808"/>
                </a:solidFill>
                <a:effectLst/>
                <a:latin typeface="Arial Unicode MS"/>
                <a:ea typeface="JetBrains Mono"/>
              </a:rPr>
              <a:t>(t)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824828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a:extLst>
              <a:ext uri="{FF2B5EF4-FFF2-40B4-BE49-F238E27FC236}">
                <a16:creationId xmlns:a16="http://schemas.microsoft.com/office/drawing/2014/main" id="{B0E78837-D0A5-47CF-BB3E-FA57548C27D3}"/>
              </a:ext>
            </a:extLst>
          </p:cNvPr>
          <p:cNvSpPr>
            <a:spLocks noGrp="1" noChangeArrowheads="1"/>
          </p:cNvSpPr>
          <p:nvPr>
            <p:ph type="title"/>
          </p:nvPr>
        </p:nvSpPr>
        <p:spPr/>
        <p:txBody>
          <a:bodyPr/>
          <a:lstStyle/>
          <a:p>
            <a:r>
              <a:rPr lang="en-US" altLang="zh-CN" dirty="0"/>
              <a:t>Html5lib</a:t>
            </a:r>
            <a:r>
              <a:rPr lang="zh-CN" altLang="en-US" dirty="0"/>
              <a:t>程序实例</a:t>
            </a:r>
          </a:p>
        </p:txBody>
      </p:sp>
      <p:sp>
        <p:nvSpPr>
          <p:cNvPr id="2" name="Rectangle 1">
            <a:extLst>
              <a:ext uri="{FF2B5EF4-FFF2-40B4-BE49-F238E27FC236}">
                <a16:creationId xmlns:a16="http://schemas.microsoft.com/office/drawing/2014/main" id="{B5B7E38B-3E30-4E6E-9E06-15EF56C0B6BE}"/>
              </a:ext>
            </a:extLst>
          </p:cNvPr>
          <p:cNvSpPr>
            <a:spLocks noGrp="1" noChangeArrowheads="1"/>
          </p:cNvSpPr>
          <p:nvPr>
            <p:ph idx="1"/>
          </p:nvPr>
        </p:nvSpPr>
        <p:spPr bwMode="auto">
          <a:xfrm>
            <a:off x="36513" y="2021783"/>
            <a:ext cx="9039225"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rgbClr val="0033B3"/>
                </a:solidFill>
                <a:effectLst/>
                <a:latin typeface="Arial Unicode MS"/>
                <a:ea typeface="JetBrains Mono"/>
              </a:rPr>
              <a:t>import </a:t>
            </a:r>
            <a:r>
              <a:rPr kumimoji="0" lang="zh-CN" altLang="zh-CN" sz="1800" b="0" i="0" u="none" strike="noStrike" cap="none" normalizeH="0" baseline="0" dirty="0">
                <a:ln>
                  <a:noFill/>
                </a:ln>
                <a:solidFill>
                  <a:srgbClr val="080808"/>
                </a:solidFill>
                <a:effectLst/>
                <a:latin typeface="Arial Unicode MS"/>
                <a:ea typeface="JetBrains Mono"/>
              </a:rPr>
              <a:t>html5lib</a:t>
            </a:r>
            <a:br>
              <a:rPr kumimoji="0" lang="zh-CN" altLang="zh-CN" sz="1800" b="0" i="0" u="none" strike="noStrike" cap="none" normalizeH="0" baseline="0" dirty="0">
                <a:ln>
                  <a:noFill/>
                </a:ln>
                <a:solidFill>
                  <a:srgbClr val="080808"/>
                </a:solidFill>
                <a:effectLst/>
                <a:latin typeface="Arial Unicode MS"/>
                <a:ea typeface="JetBrains Mono"/>
              </a:rPr>
            </a:br>
            <a:br>
              <a:rPr kumimoji="0" lang="zh-CN" altLang="zh-CN" sz="1800" b="0" i="0" u="none" strike="noStrike" cap="none" normalizeH="0" baseline="0" dirty="0">
                <a:ln>
                  <a:noFill/>
                </a:ln>
                <a:solidFill>
                  <a:srgbClr val="080808"/>
                </a:solidFill>
                <a:effectLst/>
                <a:latin typeface="Arial Unicode MS"/>
                <a:ea typeface="JetBrains Mono"/>
              </a:rPr>
            </a:br>
            <a:r>
              <a:rPr kumimoji="0" lang="zh-CN" altLang="zh-CN" sz="1800" b="0" i="0" u="none" strike="noStrike" cap="none" normalizeH="0" baseline="0" dirty="0">
                <a:ln>
                  <a:noFill/>
                </a:ln>
                <a:solidFill>
                  <a:srgbClr val="000080"/>
                </a:solidFill>
                <a:effectLst/>
                <a:latin typeface="Arial Unicode MS"/>
                <a:ea typeface="JetBrains Mono"/>
              </a:rPr>
              <a:t>print</a:t>
            </a:r>
            <a:r>
              <a:rPr kumimoji="0" lang="zh-CN" altLang="zh-CN" sz="1800" b="0" i="0" u="none" strike="noStrike" cap="none" normalizeH="0" baseline="0" dirty="0">
                <a:ln>
                  <a:noFill/>
                </a:ln>
                <a:solidFill>
                  <a:srgbClr val="080808"/>
                </a:solidFill>
                <a:effectLst/>
                <a:latin typeface="Arial Unicode MS"/>
                <a:ea typeface="JetBrains Mono"/>
              </a:rPr>
              <a:t>(</a:t>
            </a:r>
            <a:r>
              <a:rPr kumimoji="0" lang="zh-CN" altLang="zh-CN" sz="1800" b="1" i="0" u="none" strike="noStrike" cap="none" normalizeH="0" baseline="0" dirty="0">
                <a:ln>
                  <a:noFill/>
                </a:ln>
                <a:solidFill>
                  <a:srgbClr val="008080"/>
                </a:solidFill>
                <a:effectLst/>
                <a:latin typeface="Arial Unicode MS"/>
                <a:ea typeface="JetBrains Mono"/>
              </a:rPr>
              <a:t>'</a:t>
            </a:r>
            <a:r>
              <a:rPr kumimoji="0" lang="zh-CN" altLang="zh-CN" sz="18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通过指定</a:t>
            </a:r>
            <a:r>
              <a:rPr kumimoji="0" lang="zh-CN" altLang="zh-CN" sz="1800" b="1" i="0" u="none" strike="noStrike" cap="none" normalizeH="0" baseline="0" dirty="0">
                <a:ln>
                  <a:noFill/>
                </a:ln>
                <a:solidFill>
                  <a:srgbClr val="008080"/>
                </a:solidFill>
                <a:effectLst/>
                <a:latin typeface="Arial Unicode MS"/>
                <a:ea typeface="JetBrains Mono"/>
              </a:rPr>
              <a:t>tree</a:t>
            </a:r>
            <a:r>
              <a:rPr kumimoji="0" lang="zh-CN" altLang="zh-CN" sz="18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来提取超链接：</a:t>
            </a:r>
            <a:r>
              <a:rPr kumimoji="0" lang="zh-CN" altLang="zh-CN" sz="1800" b="1" i="0" u="none" strike="noStrike" cap="none" normalizeH="0" baseline="0" dirty="0">
                <a:ln>
                  <a:noFill/>
                </a:ln>
                <a:solidFill>
                  <a:srgbClr val="008080"/>
                </a:solidFill>
                <a:effectLst/>
                <a:latin typeface="Arial Unicode MS"/>
                <a:ea typeface="JetBrains Mono"/>
              </a:rPr>
              <a:t>'</a:t>
            </a:r>
            <a:r>
              <a:rPr kumimoji="0" lang="zh-CN" altLang="zh-CN" sz="1800" b="0" i="0" u="none" strike="noStrike" cap="none" normalizeH="0" baseline="0" dirty="0">
                <a:ln>
                  <a:noFill/>
                </a:ln>
                <a:solidFill>
                  <a:srgbClr val="080808"/>
                </a:solidFill>
                <a:effectLst/>
                <a:latin typeface="Arial Unicode MS"/>
                <a:ea typeface="JetBrains Mono"/>
              </a:rPr>
              <a:t>)</a:t>
            </a:r>
            <a:br>
              <a:rPr kumimoji="0" lang="zh-CN" altLang="zh-CN" sz="1800" b="0" i="0" u="none" strike="noStrike" cap="none" normalizeH="0" baseline="0" dirty="0">
                <a:ln>
                  <a:noFill/>
                </a:ln>
                <a:solidFill>
                  <a:srgbClr val="080808"/>
                </a:solidFill>
                <a:effectLst/>
                <a:latin typeface="Arial Unicode MS"/>
                <a:ea typeface="JetBrains Mono"/>
              </a:rPr>
            </a:br>
            <a:r>
              <a:rPr kumimoji="0" lang="zh-CN" altLang="zh-CN" sz="1800" b="0" i="0" u="none" strike="noStrike" cap="none" normalizeH="0" baseline="0" dirty="0">
                <a:ln>
                  <a:noFill/>
                </a:ln>
                <a:solidFill>
                  <a:srgbClr val="080808"/>
                </a:solidFill>
                <a:effectLst/>
                <a:latin typeface="Arial Unicode MS"/>
                <a:ea typeface="JetBrains Mono"/>
              </a:rPr>
              <a:t>document=</a:t>
            </a:r>
            <a:r>
              <a:rPr kumimoji="0" lang="zh-CN" altLang="zh-CN" sz="1800" b="1" i="0" u="none" strike="noStrike" cap="none" normalizeH="0" baseline="0" dirty="0">
                <a:ln>
                  <a:noFill/>
                </a:ln>
                <a:solidFill>
                  <a:srgbClr val="008080"/>
                </a:solidFill>
                <a:effectLst/>
                <a:latin typeface="Arial Unicode MS"/>
                <a:ea typeface="JetBrains Mono"/>
              </a:rPr>
              <a:t>'&lt;html&gt;&lt;head&gt;&lt;title&gt;Test&lt;/title&gt;&lt;/head&gt;&lt;body&gt;&lt;a href="www.baidu.com"&gt;baidu&lt;/body&gt;&lt;/html&gt;'</a:t>
            </a:r>
            <a:br>
              <a:rPr kumimoji="0" lang="zh-CN" altLang="zh-CN" sz="1800" b="1" i="0" u="none" strike="noStrike" cap="none" normalizeH="0" baseline="0" dirty="0">
                <a:ln>
                  <a:noFill/>
                </a:ln>
                <a:solidFill>
                  <a:srgbClr val="008080"/>
                </a:solidFill>
                <a:effectLst/>
                <a:latin typeface="Arial Unicode MS"/>
                <a:ea typeface="JetBrains Mono"/>
              </a:rPr>
            </a:br>
            <a:r>
              <a:rPr kumimoji="0" lang="zh-CN" altLang="zh-CN" sz="1800" b="0" i="0" u="none" strike="noStrike" cap="none" normalizeH="0" baseline="0" dirty="0">
                <a:ln>
                  <a:noFill/>
                </a:ln>
                <a:solidFill>
                  <a:srgbClr val="080808"/>
                </a:solidFill>
                <a:effectLst/>
                <a:latin typeface="Arial Unicode MS"/>
                <a:ea typeface="JetBrains Mono"/>
              </a:rPr>
              <a:t>p=html5lib.HTMLParser(</a:t>
            </a:r>
            <a:r>
              <a:rPr kumimoji="0" lang="zh-CN" altLang="zh-CN" sz="1800" b="0" i="0" u="none" strike="noStrike" cap="none" normalizeH="0" baseline="0" dirty="0">
                <a:ln>
                  <a:noFill/>
                </a:ln>
                <a:solidFill>
                  <a:srgbClr val="660099"/>
                </a:solidFill>
                <a:effectLst/>
                <a:latin typeface="Arial Unicode MS"/>
                <a:ea typeface="JetBrains Mono"/>
              </a:rPr>
              <a:t>strict</a:t>
            </a:r>
            <a:r>
              <a:rPr kumimoji="0" lang="zh-CN" altLang="zh-CN" sz="1800" b="0" i="0" u="none" strike="noStrike" cap="none" normalizeH="0" baseline="0" dirty="0">
                <a:ln>
                  <a:noFill/>
                </a:ln>
                <a:solidFill>
                  <a:srgbClr val="080808"/>
                </a:solidFill>
                <a:effectLst/>
                <a:latin typeface="Arial Unicode MS"/>
                <a:ea typeface="JetBrains Mono"/>
              </a:rPr>
              <a:t>=</a:t>
            </a:r>
            <a:r>
              <a:rPr kumimoji="0" lang="zh-CN" altLang="zh-CN" sz="1800" b="0" i="0" u="none" strike="noStrike" cap="none" normalizeH="0" baseline="0" dirty="0">
                <a:ln>
                  <a:noFill/>
                </a:ln>
                <a:solidFill>
                  <a:srgbClr val="0033B3"/>
                </a:solidFill>
                <a:effectLst/>
                <a:latin typeface="Arial Unicode MS"/>
                <a:ea typeface="JetBrains Mono"/>
              </a:rPr>
              <a:t>False</a:t>
            </a:r>
            <a:r>
              <a:rPr kumimoji="0" lang="zh-CN" altLang="zh-CN" sz="1800" b="0" i="0" u="none" strike="noStrike" cap="none" normalizeH="0" baseline="0" dirty="0">
                <a:ln>
                  <a:noFill/>
                </a:ln>
                <a:solidFill>
                  <a:srgbClr val="080808"/>
                </a:solidFill>
                <a:effectLst/>
                <a:latin typeface="Arial Unicode MS"/>
                <a:ea typeface="JetBrains Mono"/>
              </a:rPr>
              <a:t>,</a:t>
            </a:r>
            <a:r>
              <a:rPr kumimoji="0" lang="zh-CN" altLang="zh-CN" sz="1800" b="0" i="0" u="none" strike="noStrike" cap="none" normalizeH="0" baseline="0" dirty="0">
                <a:ln>
                  <a:noFill/>
                </a:ln>
                <a:solidFill>
                  <a:srgbClr val="660099"/>
                </a:solidFill>
                <a:effectLst/>
                <a:latin typeface="Arial Unicode MS"/>
                <a:ea typeface="JetBrains Mono"/>
              </a:rPr>
              <a:t>tree</a:t>
            </a:r>
            <a:r>
              <a:rPr kumimoji="0" lang="zh-CN" altLang="zh-CN" sz="1800" b="0" i="0" u="none" strike="noStrike" cap="none" normalizeH="0" baseline="0" dirty="0">
                <a:ln>
                  <a:noFill/>
                </a:ln>
                <a:solidFill>
                  <a:srgbClr val="080808"/>
                </a:solidFill>
                <a:effectLst/>
                <a:latin typeface="Arial Unicode MS"/>
                <a:ea typeface="JetBrains Mono"/>
              </a:rPr>
              <a:t>=html5lib.getTreeBuilder(</a:t>
            </a:r>
            <a:r>
              <a:rPr kumimoji="0" lang="zh-CN" altLang="zh-CN" sz="1800" b="1" i="0" u="none" strike="noStrike" cap="none" normalizeH="0" baseline="0" dirty="0">
                <a:ln>
                  <a:noFill/>
                </a:ln>
                <a:solidFill>
                  <a:srgbClr val="008080"/>
                </a:solidFill>
                <a:effectLst/>
                <a:latin typeface="Arial Unicode MS"/>
                <a:ea typeface="JetBrains Mono"/>
              </a:rPr>
              <a:t>'lxml'</a:t>
            </a:r>
            <a:r>
              <a:rPr kumimoji="0" lang="zh-CN" altLang="zh-CN" sz="1800" b="0" i="0" u="none" strike="noStrike" cap="none" normalizeH="0" baseline="0" dirty="0">
                <a:ln>
                  <a:noFill/>
                </a:ln>
                <a:solidFill>
                  <a:srgbClr val="080808"/>
                </a:solidFill>
                <a:effectLst/>
                <a:latin typeface="Arial Unicode MS"/>
                <a:ea typeface="JetBrains Mono"/>
              </a:rPr>
              <a:t>),</a:t>
            </a:r>
            <a:r>
              <a:rPr kumimoji="0" lang="zh-CN" altLang="zh-CN" sz="1800" b="0" i="0" u="none" strike="noStrike" cap="none" normalizeH="0" baseline="0" dirty="0">
                <a:ln>
                  <a:noFill/>
                </a:ln>
                <a:solidFill>
                  <a:srgbClr val="660099"/>
                </a:solidFill>
                <a:effectLst/>
                <a:latin typeface="Arial Unicode MS"/>
                <a:ea typeface="JetBrains Mono"/>
              </a:rPr>
              <a:t>namespaceHTMLElements</a:t>
            </a:r>
            <a:r>
              <a:rPr kumimoji="0" lang="zh-CN" altLang="zh-CN" sz="1800" b="0" i="0" u="none" strike="noStrike" cap="none" normalizeH="0" baseline="0" dirty="0">
                <a:ln>
                  <a:noFill/>
                </a:ln>
                <a:solidFill>
                  <a:srgbClr val="080808"/>
                </a:solidFill>
                <a:effectLst/>
                <a:latin typeface="Arial Unicode MS"/>
                <a:ea typeface="JetBrains Mono"/>
              </a:rPr>
              <a:t>=</a:t>
            </a:r>
            <a:r>
              <a:rPr kumimoji="0" lang="zh-CN" altLang="zh-CN" sz="1800" b="0" i="0" u="none" strike="noStrike" cap="none" normalizeH="0" baseline="0" dirty="0">
                <a:ln>
                  <a:noFill/>
                </a:ln>
                <a:solidFill>
                  <a:srgbClr val="0033B3"/>
                </a:solidFill>
                <a:effectLst/>
                <a:latin typeface="Arial Unicode MS"/>
                <a:ea typeface="JetBrains Mono"/>
              </a:rPr>
              <a:t>False</a:t>
            </a:r>
            <a:r>
              <a:rPr kumimoji="0" lang="zh-CN" altLang="zh-CN" sz="1800" b="0" i="0" u="none" strike="noStrike" cap="none" normalizeH="0" baseline="0" dirty="0">
                <a:ln>
                  <a:noFill/>
                </a:ln>
                <a:solidFill>
                  <a:srgbClr val="080808"/>
                </a:solidFill>
                <a:effectLst/>
                <a:latin typeface="Arial Unicode MS"/>
                <a:ea typeface="JetBrains Mono"/>
              </a:rPr>
              <a:t>)</a:t>
            </a:r>
            <a:br>
              <a:rPr kumimoji="0" lang="zh-CN" altLang="zh-CN" sz="1800" b="0" i="0" u="none" strike="noStrike" cap="none" normalizeH="0" baseline="0" dirty="0">
                <a:ln>
                  <a:noFill/>
                </a:ln>
                <a:solidFill>
                  <a:srgbClr val="080808"/>
                </a:solidFill>
                <a:effectLst/>
                <a:latin typeface="Arial Unicode MS"/>
                <a:ea typeface="JetBrains Mono"/>
              </a:rPr>
            </a:br>
            <a:r>
              <a:rPr kumimoji="0" lang="zh-CN" altLang="zh-CN" sz="1800" b="0" i="0" u="none" strike="noStrike" cap="none" normalizeH="0" baseline="0" dirty="0">
                <a:ln>
                  <a:noFill/>
                </a:ln>
                <a:solidFill>
                  <a:srgbClr val="080808"/>
                </a:solidFill>
                <a:effectLst/>
                <a:latin typeface="Arial Unicode MS"/>
                <a:ea typeface="JetBrains Mono"/>
              </a:rPr>
              <a:t>t=p.parse(document)</a:t>
            </a:r>
            <a:br>
              <a:rPr kumimoji="0" lang="zh-CN" altLang="zh-CN" sz="1800" b="0" i="0" u="none" strike="noStrike" cap="none" normalizeH="0" baseline="0" dirty="0">
                <a:ln>
                  <a:noFill/>
                </a:ln>
                <a:solidFill>
                  <a:srgbClr val="080808"/>
                </a:solidFill>
                <a:effectLst/>
                <a:latin typeface="Arial Unicode MS"/>
                <a:ea typeface="JetBrains Mono"/>
              </a:rPr>
            </a:br>
            <a:r>
              <a:rPr kumimoji="0" lang="zh-CN" altLang="zh-CN" sz="1800" b="0" i="1" u="none" strike="noStrike" cap="none" normalizeH="0" baseline="0" dirty="0">
                <a:ln>
                  <a:noFill/>
                </a:ln>
                <a:solidFill>
                  <a:srgbClr val="8C8C8C"/>
                </a:solidFill>
                <a:effectLst/>
                <a:latin typeface="Arial Unicode MS"/>
                <a:ea typeface="JetBrains Mono"/>
              </a:rPr>
              <a:t>#</a:t>
            </a:r>
            <a:r>
              <a:rPr kumimoji="0" lang="zh-CN" altLang="zh-CN" sz="18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通过</a:t>
            </a:r>
            <a:r>
              <a:rPr kumimoji="0" lang="zh-CN" altLang="zh-CN" sz="1800" b="0" i="1" u="none" strike="noStrike" cap="none" normalizeH="0" baseline="0" dirty="0">
                <a:ln>
                  <a:noFill/>
                </a:ln>
                <a:solidFill>
                  <a:srgbClr val="8C8C8C"/>
                </a:solidFill>
                <a:effectLst/>
                <a:latin typeface="Arial Unicode MS"/>
                <a:ea typeface="JetBrains Mono"/>
              </a:rPr>
              <a:t>findall</a:t>
            </a:r>
            <a:r>
              <a:rPr kumimoji="0" lang="zh-CN" altLang="zh-CN" sz="18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来查找所有标签名称为</a:t>
            </a:r>
            <a:r>
              <a:rPr kumimoji="0" lang="zh-CN" altLang="zh-CN" sz="1800" b="0" i="1" u="none" strike="noStrike" cap="none" normalizeH="0" baseline="0" dirty="0">
                <a:ln>
                  <a:noFill/>
                </a:ln>
                <a:solidFill>
                  <a:srgbClr val="8C8C8C"/>
                </a:solidFill>
                <a:effectLst/>
                <a:latin typeface="Arial Unicode MS"/>
                <a:ea typeface="JetBrains Mono"/>
              </a:rPr>
              <a:t>a</a:t>
            </a:r>
            <a:r>
              <a:rPr kumimoji="0" lang="zh-CN" altLang="zh-CN" sz="18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的节点</a:t>
            </a:r>
            <a:br>
              <a:rPr kumimoji="0" lang="zh-CN" altLang="zh-CN" sz="18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a:ln>
                  <a:noFill/>
                </a:ln>
                <a:solidFill>
                  <a:srgbClr val="080808"/>
                </a:solidFill>
                <a:effectLst/>
                <a:latin typeface="Arial Unicode MS"/>
                <a:ea typeface="JetBrains Mono"/>
              </a:rPr>
              <a:t>a_tags = t.findall(</a:t>
            </a:r>
            <a:r>
              <a:rPr kumimoji="0" lang="zh-CN" altLang="zh-CN" sz="1800" b="1" i="0" u="none" strike="noStrike" cap="none" normalizeH="0" baseline="0" dirty="0">
                <a:ln>
                  <a:noFill/>
                </a:ln>
                <a:solidFill>
                  <a:srgbClr val="008080"/>
                </a:solidFill>
                <a:effectLst/>
                <a:latin typeface="Arial Unicode MS"/>
                <a:ea typeface="JetBrains Mono"/>
              </a:rPr>
              <a:t>".//a"</a:t>
            </a:r>
            <a:r>
              <a:rPr kumimoji="0" lang="zh-CN" altLang="zh-CN" sz="1800" b="0" i="0" u="none" strike="noStrike" cap="none" normalizeH="0" baseline="0" dirty="0">
                <a:ln>
                  <a:noFill/>
                </a:ln>
                <a:solidFill>
                  <a:srgbClr val="080808"/>
                </a:solidFill>
                <a:effectLst/>
                <a:latin typeface="Arial Unicode MS"/>
                <a:ea typeface="JetBrains Mono"/>
              </a:rPr>
              <a:t>)</a:t>
            </a:r>
            <a:br>
              <a:rPr kumimoji="0" lang="zh-CN" altLang="zh-CN" sz="1800" b="0" i="0" u="none" strike="noStrike" cap="none" normalizeH="0" baseline="0" dirty="0">
                <a:ln>
                  <a:noFill/>
                </a:ln>
                <a:solidFill>
                  <a:srgbClr val="080808"/>
                </a:solidFill>
                <a:effectLst/>
                <a:latin typeface="Arial Unicode MS"/>
                <a:ea typeface="JetBrains Mono"/>
              </a:rPr>
            </a:br>
            <a:r>
              <a:rPr kumimoji="0" lang="zh-CN" altLang="zh-CN" sz="1800" b="0" i="0" u="none" strike="noStrike" cap="none" normalizeH="0" baseline="0" dirty="0">
                <a:ln>
                  <a:noFill/>
                </a:ln>
                <a:solidFill>
                  <a:srgbClr val="0033B3"/>
                </a:solidFill>
                <a:effectLst/>
                <a:latin typeface="Arial Unicode MS"/>
                <a:ea typeface="JetBrains Mono"/>
              </a:rPr>
              <a:t>for </a:t>
            </a:r>
            <a:r>
              <a:rPr kumimoji="0" lang="zh-CN" altLang="zh-CN" sz="1800" b="0" i="0" u="none" strike="noStrike" cap="none" normalizeH="0" baseline="0" dirty="0">
                <a:ln>
                  <a:noFill/>
                </a:ln>
                <a:solidFill>
                  <a:srgbClr val="080808"/>
                </a:solidFill>
                <a:effectLst/>
                <a:latin typeface="Arial Unicode MS"/>
                <a:ea typeface="JetBrains Mono"/>
              </a:rPr>
              <a:t>a </a:t>
            </a:r>
            <a:r>
              <a:rPr kumimoji="0" lang="zh-CN" altLang="zh-CN" sz="1800" b="0" i="0" u="none" strike="noStrike" cap="none" normalizeH="0" baseline="0" dirty="0">
                <a:ln>
                  <a:noFill/>
                </a:ln>
                <a:solidFill>
                  <a:srgbClr val="0033B3"/>
                </a:solidFill>
                <a:effectLst/>
                <a:latin typeface="Arial Unicode MS"/>
                <a:ea typeface="JetBrains Mono"/>
              </a:rPr>
              <a:t>in </a:t>
            </a:r>
            <a:r>
              <a:rPr kumimoji="0" lang="zh-CN" altLang="zh-CN" sz="1800" b="0" i="0" u="none" strike="noStrike" cap="none" normalizeH="0" baseline="0" dirty="0">
                <a:ln>
                  <a:noFill/>
                </a:ln>
                <a:solidFill>
                  <a:srgbClr val="080808"/>
                </a:solidFill>
                <a:effectLst/>
                <a:latin typeface="Arial Unicode MS"/>
                <a:ea typeface="JetBrains Mono"/>
              </a:rPr>
              <a:t>a_tags:</a:t>
            </a:r>
            <a:br>
              <a:rPr kumimoji="0" lang="zh-CN" altLang="zh-CN" sz="1800" b="0" i="0" u="none" strike="noStrike" cap="none" normalizeH="0" baseline="0" dirty="0">
                <a:ln>
                  <a:noFill/>
                </a:ln>
                <a:solidFill>
                  <a:srgbClr val="080808"/>
                </a:solidFill>
                <a:effectLst/>
                <a:latin typeface="Arial Unicode MS"/>
                <a:ea typeface="JetBrains Mono"/>
              </a:rPr>
            </a:br>
            <a:r>
              <a:rPr kumimoji="0" lang="zh-CN" altLang="zh-CN" sz="1800" b="0" i="0" u="none" strike="noStrike" cap="none" normalizeH="0" baseline="0" dirty="0">
                <a:ln>
                  <a:noFill/>
                </a:ln>
                <a:solidFill>
                  <a:srgbClr val="080808"/>
                </a:solidFill>
                <a:effectLst/>
                <a:latin typeface="Arial Unicode MS"/>
                <a:ea typeface="JetBrains Mono"/>
              </a:rPr>
              <a:t>   url = a.attrib[</a:t>
            </a:r>
            <a:r>
              <a:rPr kumimoji="0" lang="zh-CN" altLang="zh-CN" sz="1800" b="1" i="0" u="none" strike="noStrike" cap="none" normalizeH="0" baseline="0" dirty="0">
                <a:ln>
                  <a:noFill/>
                </a:ln>
                <a:solidFill>
                  <a:srgbClr val="008080"/>
                </a:solidFill>
                <a:effectLst/>
                <a:latin typeface="Arial Unicode MS"/>
                <a:ea typeface="JetBrains Mono"/>
              </a:rPr>
              <a:t>"href"</a:t>
            </a:r>
            <a:r>
              <a:rPr kumimoji="0" lang="zh-CN" altLang="zh-CN" sz="1800" b="0" i="0" u="none" strike="noStrike" cap="none" normalizeH="0" baseline="0" dirty="0">
                <a:ln>
                  <a:noFill/>
                </a:ln>
                <a:solidFill>
                  <a:srgbClr val="080808"/>
                </a:solidFill>
                <a:effectLst/>
                <a:latin typeface="Arial Unicode MS"/>
                <a:ea typeface="JetBrains Mono"/>
              </a:rPr>
              <a:t>]   </a:t>
            </a:r>
            <a:r>
              <a:rPr kumimoji="0" lang="zh-CN" altLang="zh-CN" sz="1800" b="0" i="1" u="none" strike="noStrike" cap="none" normalizeH="0" baseline="0" dirty="0">
                <a:ln>
                  <a:noFill/>
                </a:ln>
                <a:solidFill>
                  <a:srgbClr val="8C8C8C"/>
                </a:solidFill>
                <a:effectLst/>
                <a:latin typeface="Arial Unicode MS"/>
                <a:ea typeface="JetBrains Mono"/>
              </a:rPr>
              <a:t>#</a:t>
            </a:r>
            <a:r>
              <a:rPr kumimoji="0" lang="zh-CN" altLang="zh-CN" sz="18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通过属性名称来获得属性值</a:t>
            </a:r>
            <a:br>
              <a:rPr kumimoji="0" lang="zh-CN" altLang="zh-CN" sz="18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18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1800" b="0" i="0" u="none" strike="noStrike" cap="none" normalizeH="0" baseline="0" dirty="0">
                <a:ln>
                  <a:noFill/>
                </a:ln>
                <a:solidFill>
                  <a:srgbClr val="000080"/>
                </a:solidFill>
                <a:effectLst/>
                <a:latin typeface="Arial Unicode MS"/>
                <a:ea typeface="JetBrains Mono"/>
              </a:rPr>
              <a:t>print</a:t>
            </a:r>
            <a:r>
              <a:rPr kumimoji="0" lang="zh-CN" altLang="zh-CN" sz="1800" b="0" i="0" u="none" strike="noStrike" cap="none" normalizeH="0" baseline="0" dirty="0">
                <a:ln>
                  <a:noFill/>
                </a:ln>
                <a:solidFill>
                  <a:srgbClr val="080808"/>
                </a:solidFill>
                <a:effectLst/>
                <a:latin typeface="Arial Unicode MS"/>
                <a:ea typeface="JetBrains Mono"/>
              </a:rPr>
              <a:t>(url)</a:t>
            </a:r>
            <a:br>
              <a:rPr kumimoji="0" lang="zh-CN" altLang="zh-CN" sz="1800" b="0" i="0" u="none" strike="noStrike" cap="none" normalizeH="0" baseline="0" dirty="0">
                <a:ln>
                  <a:noFill/>
                </a:ln>
                <a:solidFill>
                  <a:srgbClr val="080808"/>
                </a:solidFill>
                <a:effectLst/>
                <a:latin typeface="Arial Unicode MS"/>
                <a:ea typeface="JetBrains Mono"/>
              </a:rPr>
            </a:b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40698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a:extLst>
              <a:ext uri="{FF2B5EF4-FFF2-40B4-BE49-F238E27FC236}">
                <a16:creationId xmlns:a16="http://schemas.microsoft.com/office/drawing/2014/main" id="{B0E78837-D0A5-47CF-BB3E-FA57548C27D3}"/>
              </a:ext>
            </a:extLst>
          </p:cNvPr>
          <p:cNvSpPr>
            <a:spLocks noGrp="1" noChangeArrowheads="1"/>
          </p:cNvSpPr>
          <p:nvPr>
            <p:ph type="title"/>
          </p:nvPr>
        </p:nvSpPr>
        <p:spPr/>
        <p:txBody>
          <a:bodyPr/>
          <a:lstStyle/>
          <a:p>
            <a:r>
              <a:rPr lang="en-US" altLang="zh-CN" dirty="0"/>
              <a:t>Html5lib</a:t>
            </a:r>
            <a:r>
              <a:rPr lang="zh-CN" altLang="en-US" dirty="0"/>
              <a:t>程序实例</a:t>
            </a:r>
          </a:p>
        </p:txBody>
      </p:sp>
      <p:sp>
        <p:nvSpPr>
          <p:cNvPr id="2" name="Rectangle 1">
            <a:extLst>
              <a:ext uri="{FF2B5EF4-FFF2-40B4-BE49-F238E27FC236}">
                <a16:creationId xmlns:a16="http://schemas.microsoft.com/office/drawing/2014/main" id="{B5B7E38B-3E30-4E6E-9E06-15EF56C0B6BE}"/>
              </a:ext>
            </a:extLst>
          </p:cNvPr>
          <p:cNvSpPr>
            <a:spLocks noGrp="1" noChangeArrowheads="1"/>
          </p:cNvSpPr>
          <p:nvPr>
            <p:ph idx="1"/>
          </p:nvPr>
        </p:nvSpPr>
        <p:spPr bwMode="auto">
          <a:xfrm>
            <a:off x="36513" y="1739268"/>
            <a:ext cx="9039225" cy="424731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rgbClr val="0033B3"/>
                </a:solidFill>
                <a:effectLst/>
                <a:latin typeface="Arial Unicode MS"/>
                <a:ea typeface="JetBrains Mono"/>
              </a:rPr>
              <a:t>import </a:t>
            </a:r>
            <a:r>
              <a:rPr kumimoji="0" lang="zh-CN" altLang="zh-CN" sz="1800" b="0" i="0" u="none" strike="noStrike" cap="none" normalizeH="0" baseline="0" dirty="0">
                <a:ln>
                  <a:noFill/>
                </a:ln>
                <a:solidFill>
                  <a:srgbClr val="080808"/>
                </a:solidFill>
                <a:effectLst/>
                <a:latin typeface="Arial Unicode MS"/>
                <a:ea typeface="JetBrains Mono"/>
              </a:rPr>
              <a:t>html5lib</a:t>
            </a:r>
            <a:br>
              <a:rPr kumimoji="0" lang="zh-CN" altLang="zh-CN" sz="1800" b="0" i="0" u="none" strike="noStrike" cap="none" normalizeH="0" baseline="0" dirty="0">
                <a:ln>
                  <a:noFill/>
                </a:ln>
                <a:solidFill>
                  <a:srgbClr val="080808"/>
                </a:solidFill>
                <a:effectLst/>
                <a:latin typeface="Arial Unicode MS"/>
                <a:ea typeface="JetBrains Mono"/>
              </a:rPr>
            </a:br>
            <a:br>
              <a:rPr kumimoji="0" lang="zh-CN" altLang="zh-CN" sz="1800" b="0" i="0" u="none" strike="noStrike" cap="none" normalizeH="0" baseline="0" dirty="0">
                <a:ln>
                  <a:noFill/>
                </a:ln>
                <a:solidFill>
                  <a:srgbClr val="080808"/>
                </a:solidFill>
                <a:effectLst/>
                <a:latin typeface="Arial Unicode MS"/>
                <a:ea typeface="JetBrains Mono"/>
              </a:rPr>
            </a:br>
            <a:r>
              <a:rPr kumimoji="0" lang="zh-CN" altLang="zh-CN" sz="1800" b="0" i="0" u="none" strike="noStrike" cap="none" normalizeH="0" baseline="0" dirty="0">
                <a:ln>
                  <a:noFill/>
                </a:ln>
                <a:solidFill>
                  <a:srgbClr val="000080"/>
                </a:solidFill>
                <a:effectLst/>
                <a:latin typeface="Arial Unicode MS"/>
                <a:ea typeface="JetBrains Mono"/>
              </a:rPr>
              <a:t>print</a:t>
            </a:r>
            <a:r>
              <a:rPr kumimoji="0" lang="zh-CN" altLang="zh-CN" sz="1800" b="0" i="0" u="none" strike="noStrike" cap="none" normalizeH="0" baseline="0" dirty="0">
                <a:ln>
                  <a:noFill/>
                </a:ln>
                <a:solidFill>
                  <a:srgbClr val="080808"/>
                </a:solidFill>
                <a:effectLst/>
                <a:latin typeface="Arial Unicode MS"/>
                <a:ea typeface="JetBrains Mono"/>
              </a:rPr>
              <a:t>(</a:t>
            </a:r>
            <a:r>
              <a:rPr kumimoji="0" lang="zh-CN" altLang="zh-CN" sz="1800" b="1" i="0" u="none" strike="noStrike" cap="none" normalizeH="0" baseline="0" dirty="0">
                <a:ln>
                  <a:noFill/>
                </a:ln>
                <a:solidFill>
                  <a:srgbClr val="008080"/>
                </a:solidFill>
                <a:effectLst/>
                <a:latin typeface="Arial Unicode MS"/>
                <a:ea typeface="JetBrains Mono"/>
              </a:rPr>
              <a:t>'</a:t>
            </a:r>
            <a:r>
              <a:rPr kumimoji="0" lang="zh-CN" altLang="zh-CN" sz="18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处理标签不完整或有错误的</a:t>
            </a:r>
            <a:r>
              <a:rPr kumimoji="0" lang="zh-CN" altLang="zh-CN" sz="1800" b="1" i="0" u="none" strike="noStrike" cap="none" normalizeH="0" baseline="0" dirty="0">
                <a:ln>
                  <a:noFill/>
                </a:ln>
                <a:solidFill>
                  <a:srgbClr val="008080"/>
                </a:solidFill>
                <a:effectLst/>
                <a:latin typeface="Arial Unicode MS"/>
                <a:ea typeface="JetBrains Mono"/>
              </a:rPr>
              <a:t>HTML</a:t>
            </a:r>
            <a:r>
              <a:rPr kumimoji="0" lang="zh-CN" altLang="zh-CN" sz="18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a:t>
            </a:r>
            <a:r>
              <a:rPr kumimoji="0" lang="zh-CN" altLang="zh-CN" sz="1800" b="1" i="0" u="none" strike="noStrike" cap="none" normalizeH="0" baseline="0" dirty="0">
                <a:ln>
                  <a:noFill/>
                </a:ln>
                <a:solidFill>
                  <a:srgbClr val="008080"/>
                </a:solidFill>
                <a:effectLst/>
                <a:latin typeface="Arial Unicode MS"/>
                <a:ea typeface="JetBrains Mono"/>
              </a:rPr>
              <a:t>'</a:t>
            </a:r>
            <a:r>
              <a:rPr kumimoji="0" lang="zh-CN" altLang="zh-CN" sz="1800" b="0" i="0" u="none" strike="noStrike" cap="none" normalizeH="0" baseline="0" dirty="0">
                <a:ln>
                  <a:noFill/>
                </a:ln>
                <a:solidFill>
                  <a:srgbClr val="080808"/>
                </a:solidFill>
                <a:effectLst/>
                <a:latin typeface="Arial Unicode MS"/>
                <a:ea typeface="JetBrains Mono"/>
              </a:rPr>
              <a:t>)</a:t>
            </a:r>
            <a:br>
              <a:rPr kumimoji="0" lang="zh-CN" altLang="zh-CN" sz="1800" b="0" i="0" u="none" strike="noStrike" cap="none" normalizeH="0" baseline="0" dirty="0">
                <a:ln>
                  <a:noFill/>
                </a:ln>
                <a:solidFill>
                  <a:srgbClr val="080808"/>
                </a:solidFill>
                <a:effectLst/>
                <a:latin typeface="Arial Unicode MS"/>
                <a:ea typeface="JetBrains Mono"/>
              </a:rPr>
            </a:br>
            <a:r>
              <a:rPr kumimoji="0" lang="zh-CN" altLang="zh-CN" sz="1800" b="0" i="1" u="none" strike="noStrike" cap="none" normalizeH="0" baseline="0" dirty="0">
                <a:ln>
                  <a:noFill/>
                </a:ln>
                <a:solidFill>
                  <a:srgbClr val="8C8C8C"/>
                </a:solidFill>
                <a:effectLst/>
                <a:latin typeface="Arial Unicode MS"/>
                <a:ea typeface="JetBrains Mono"/>
              </a:rPr>
              <a:t>#</a:t>
            </a:r>
            <a:r>
              <a:rPr kumimoji="0" lang="zh-CN" altLang="zh-CN" sz="18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这个</a:t>
            </a:r>
            <a:r>
              <a:rPr kumimoji="0" lang="zh-CN" altLang="zh-CN" sz="1800" b="0" i="1" u="none" strike="noStrike" cap="none" normalizeH="0" baseline="0" dirty="0">
                <a:ln>
                  <a:noFill/>
                </a:ln>
                <a:solidFill>
                  <a:srgbClr val="8C8C8C"/>
                </a:solidFill>
                <a:effectLst/>
                <a:latin typeface="Arial Unicode MS"/>
                <a:ea typeface="JetBrains Mono"/>
              </a:rPr>
              <a:t>HTML</a:t>
            </a:r>
            <a:r>
              <a:rPr kumimoji="0" lang="zh-CN" altLang="zh-CN" sz="18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文档中有不完整的标签：缺少一个</a:t>
            </a:r>
            <a:r>
              <a:rPr kumimoji="0" lang="zh-CN" altLang="zh-CN" sz="1800" b="0" i="1" u="none" strike="noStrike" cap="none" normalizeH="0" baseline="0" dirty="0">
                <a:ln>
                  <a:noFill/>
                </a:ln>
                <a:solidFill>
                  <a:srgbClr val="8C8C8C"/>
                </a:solidFill>
                <a:effectLst/>
                <a:latin typeface="Arial Unicode MS"/>
                <a:ea typeface="JetBrains Mono"/>
              </a:rPr>
              <a:t>&lt;/h1&gt;</a:t>
            </a:r>
            <a:r>
              <a:rPr kumimoji="0" lang="zh-CN" altLang="zh-CN" sz="18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、有错误的标签：</a:t>
            </a:r>
            <a:r>
              <a:rPr kumimoji="0" lang="zh-CN" altLang="zh-CN" sz="1800" b="0" i="1" u="none" strike="noStrike" cap="none" normalizeH="0" baseline="0" dirty="0">
                <a:ln>
                  <a:noFill/>
                </a:ln>
                <a:solidFill>
                  <a:srgbClr val="8C8C8C"/>
                </a:solidFill>
                <a:effectLst/>
                <a:latin typeface="Arial Unicode MS"/>
                <a:ea typeface="JetBrains Mono"/>
              </a:rPr>
              <a:t>&lt;/m1&gt;</a:t>
            </a:r>
            <a:br>
              <a:rPr kumimoji="0" lang="zh-CN" altLang="zh-CN" sz="1800" b="0" i="1" u="none" strike="noStrike" cap="none" normalizeH="0" baseline="0" dirty="0">
                <a:ln>
                  <a:noFill/>
                </a:ln>
                <a:solidFill>
                  <a:srgbClr val="8C8C8C"/>
                </a:solidFill>
                <a:effectLst/>
                <a:latin typeface="Arial Unicode MS"/>
                <a:ea typeface="JetBrains Mono"/>
              </a:rPr>
            </a:br>
            <a:r>
              <a:rPr kumimoji="0" lang="zh-CN" altLang="zh-CN" sz="1800" b="0" i="0" u="none" strike="noStrike" cap="none" normalizeH="0" baseline="0" dirty="0">
                <a:ln>
                  <a:noFill/>
                </a:ln>
                <a:solidFill>
                  <a:srgbClr val="080808"/>
                </a:solidFill>
                <a:effectLst/>
                <a:latin typeface="Arial Unicode MS"/>
                <a:ea typeface="JetBrains Mono"/>
              </a:rPr>
              <a:t>document=</a:t>
            </a:r>
            <a:r>
              <a:rPr kumimoji="0" lang="zh-CN" altLang="zh-CN" sz="1800" b="1" i="0" u="none" strike="noStrike" cap="none" normalizeH="0" baseline="0" dirty="0">
                <a:ln>
                  <a:noFill/>
                </a:ln>
                <a:solidFill>
                  <a:srgbClr val="008080"/>
                </a:solidFill>
                <a:effectLst/>
                <a:latin typeface="Arial Unicode MS"/>
                <a:ea typeface="JetBrains Mono"/>
              </a:rPr>
              <a:t>'&lt;html&gt;&lt;head&gt;&lt;title&gt;Test&lt;/title&gt;&lt;/head&gt;&lt;body&gt;&lt;h1 align="center"&gt;Big data news&lt;/h1&gt;&lt;h1 align="center"&gt;AI news&lt;h1 align="right"&gt;2018.8.1&lt;/m1&gt;&lt;/body&gt;&lt;/html&gt;'</a:t>
            </a:r>
            <a:br>
              <a:rPr kumimoji="0" lang="zh-CN" altLang="zh-CN" sz="1800" b="1" i="0" u="none" strike="noStrike" cap="none" normalizeH="0" baseline="0" dirty="0">
                <a:ln>
                  <a:noFill/>
                </a:ln>
                <a:solidFill>
                  <a:srgbClr val="008080"/>
                </a:solidFill>
                <a:effectLst/>
                <a:latin typeface="Arial Unicode MS"/>
                <a:ea typeface="JetBrains Mono"/>
              </a:rPr>
            </a:br>
            <a:r>
              <a:rPr kumimoji="0" lang="zh-CN" altLang="zh-CN" sz="1800" b="0" i="0" u="none" strike="noStrike" cap="none" normalizeH="0" baseline="0" dirty="0">
                <a:ln>
                  <a:noFill/>
                </a:ln>
                <a:solidFill>
                  <a:srgbClr val="080808"/>
                </a:solidFill>
                <a:effectLst/>
                <a:latin typeface="Arial Unicode MS"/>
                <a:ea typeface="JetBrains Mono"/>
              </a:rPr>
              <a:t>p=html5lib.HTMLParser(</a:t>
            </a:r>
            <a:r>
              <a:rPr kumimoji="0" lang="zh-CN" altLang="zh-CN" sz="1800" b="0" i="0" u="none" strike="noStrike" cap="none" normalizeH="0" baseline="0" dirty="0">
                <a:ln>
                  <a:noFill/>
                </a:ln>
                <a:solidFill>
                  <a:srgbClr val="660099"/>
                </a:solidFill>
                <a:effectLst/>
                <a:latin typeface="Arial Unicode MS"/>
                <a:ea typeface="JetBrains Mono"/>
              </a:rPr>
              <a:t>strict</a:t>
            </a:r>
            <a:r>
              <a:rPr kumimoji="0" lang="zh-CN" altLang="zh-CN" sz="1800" b="0" i="0" u="none" strike="noStrike" cap="none" normalizeH="0" baseline="0" dirty="0">
                <a:ln>
                  <a:noFill/>
                </a:ln>
                <a:solidFill>
                  <a:srgbClr val="080808"/>
                </a:solidFill>
                <a:effectLst/>
                <a:latin typeface="Arial Unicode MS"/>
                <a:ea typeface="JetBrains Mono"/>
              </a:rPr>
              <a:t>=</a:t>
            </a:r>
            <a:r>
              <a:rPr kumimoji="0" lang="zh-CN" altLang="zh-CN" sz="1800" b="0" i="0" u="none" strike="noStrike" cap="none" normalizeH="0" baseline="0" dirty="0">
                <a:ln>
                  <a:noFill/>
                </a:ln>
                <a:solidFill>
                  <a:srgbClr val="0033B3"/>
                </a:solidFill>
                <a:effectLst/>
                <a:latin typeface="Arial Unicode MS"/>
                <a:ea typeface="JetBrains Mono"/>
              </a:rPr>
              <a:t>False</a:t>
            </a:r>
            <a:r>
              <a:rPr kumimoji="0" lang="zh-CN" altLang="zh-CN" sz="1800" b="0" i="0" u="none" strike="noStrike" cap="none" normalizeH="0" baseline="0" dirty="0">
                <a:ln>
                  <a:noFill/>
                </a:ln>
                <a:solidFill>
                  <a:srgbClr val="080808"/>
                </a:solidFill>
                <a:effectLst/>
                <a:latin typeface="Arial Unicode MS"/>
                <a:ea typeface="JetBrains Mono"/>
              </a:rPr>
              <a:t>,</a:t>
            </a:r>
            <a:r>
              <a:rPr kumimoji="0" lang="zh-CN" altLang="zh-CN" sz="1800" b="0" i="0" u="none" strike="noStrike" cap="none" normalizeH="0" baseline="0" dirty="0">
                <a:ln>
                  <a:noFill/>
                </a:ln>
                <a:solidFill>
                  <a:srgbClr val="660099"/>
                </a:solidFill>
                <a:effectLst/>
                <a:latin typeface="Arial Unicode MS"/>
                <a:ea typeface="JetBrains Mono"/>
              </a:rPr>
              <a:t>tree</a:t>
            </a:r>
            <a:r>
              <a:rPr kumimoji="0" lang="zh-CN" altLang="zh-CN" sz="1800" b="0" i="0" u="none" strike="noStrike" cap="none" normalizeH="0" baseline="0" dirty="0">
                <a:ln>
                  <a:noFill/>
                </a:ln>
                <a:solidFill>
                  <a:srgbClr val="080808"/>
                </a:solidFill>
                <a:effectLst/>
                <a:latin typeface="Arial Unicode MS"/>
                <a:ea typeface="JetBrains Mono"/>
              </a:rPr>
              <a:t>=html5lib.getTreeBuilder(</a:t>
            </a:r>
            <a:r>
              <a:rPr kumimoji="0" lang="zh-CN" altLang="zh-CN" sz="1800" b="1" i="0" u="none" strike="noStrike" cap="none" normalizeH="0" baseline="0" dirty="0">
                <a:ln>
                  <a:noFill/>
                </a:ln>
                <a:solidFill>
                  <a:srgbClr val="008080"/>
                </a:solidFill>
                <a:effectLst/>
                <a:latin typeface="Arial Unicode MS"/>
                <a:ea typeface="JetBrains Mono"/>
              </a:rPr>
              <a:t>'lxml'</a:t>
            </a:r>
            <a:r>
              <a:rPr kumimoji="0" lang="zh-CN" altLang="zh-CN" sz="1800" b="0" i="0" u="none" strike="noStrike" cap="none" normalizeH="0" baseline="0" dirty="0">
                <a:ln>
                  <a:noFill/>
                </a:ln>
                <a:solidFill>
                  <a:srgbClr val="080808"/>
                </a:solidFill>
                <a:effectLst/>
                <a:latin typeface="Arial Unicode MS"/>
                <a:ea typeface="JetBrains Mono"/>
              </a:rPr>
              <a:t>),</a:t>
            </a:r>
            <a:r>
              <a:rPr kumimoji="0" lang="zh-CN" altLang="zh-CN" sz="1800" b="0" i="0" u="none" strike="noStrike" cap="none" normalizeH="0" baseline="0" dirty="0">
                <a:ln>
                  <a:noFill/>
                </a:ln>
                <a:solidFill>
                  <a:srgbClr val="660099"/>
                </a:solidFill>
                <a:effectLst/>
                <a:latin typeface="Arial Unicode MS"/>
                <a:ea typeface="JetBrains Mono"/>
              </a:rPr>
              <a:t>namespaceHTMLElements</a:t>
            </a:r>
            <a:r>
              <a:rPr kumimoji="0" lang="zh-CN" altLang="zh-CN" sz="1800" b="0" i="0" u="none" strike="noStrike" cap="none" normalizeH="0" baseline="0" dirty="0">
                <a:ln>
                  <a:noFill/>
                </a:ln>
                <a:solidFill>
                  <a:srgbClr val="080808"/>
                </a:solidFill>
                <a:effectLst/>
                <a:latin typeface="Arial Unicode MS"/>
                <a:ea typeface="JetBrains Mono"/>
              </a:rPr>
              <a:t>=</a:t>
            </a:r>
            <a:r>
              <a:rPr kumimoji="0" lang="zh-CN" altLang="zh-CN" sz="1800" b="0" i="0" u="none" strike="noStrike" cap="none" normalizeH="0" baseline="0" dirty="0">
                <a:ln>
                  <a:noFill/>
                </a:ln>
                <a:solidFill>
                  <a:srgbClr val="0033B3"/>
                </a:solidFill>
                <a:effectLst/>
                <a:latin typeface="Arial Unicode MS"/>
                <a:ea typeface="JetBrains Mono"/>
              </a:rPr>
              <a:t>False</a:t>
            </a:r>
            <a:r>
              <a:rPr kumimoji="0" lang="zh-CN" altLang="zh-CN" sz="1800" b="0" i="0" u="none" strike="noStrike" cap="none" normalizeH="0" baseline="0" dirty="0">
                <a:ln>
                  <a:noFill/>
                </a:ln>
                <a:solidFill>
                  <a:srgbClr val="080808"/>
                </a:solidFill>
                <a:effectLst/>
                <a:latin typeface="Arial Unicode MS"/>
                <a:ea typeface="JetBrains Mono"/>
              </a:rPr>
              <a:t>)</a:t>
            </a:r>
            <a:br>
              <a:rPr kumimoji="0" lang="zh-CN" altLang="zh-CN" sz="1800" b="0" i="0" u="none" strike="noStrike" cap="none" normalizeH="0" baseline="0" dirty="0">
                <a:ln>
                  <a:noFill/>
                </a:ln>
                <a:solidFill>
                  <a:srgbClr val="080808"/>
                </a:solidFill>
                <a:effectLst/>
                <a:latin typeface="Arial Unicode MS"/>
                <a:ea typeface="JetBrains Mono"/>
              </a:rPr>
            </a:br>
            <a:r>
              <a:rPr kumimoji="0" lang="zh-CN" altLang="zh-CN" sz="1800" b="0" i="0" u="none" strike="noStrike" cap="none" normalizeH="0" baseline="0" dirty="0">
                <a:ln>
                  <a:noFill/>
                </a:ln>
                <a:solidFill>
                  <a:srgbClr val="080808"/>
                </a:solidFill>
                <a:effectLst/>
                <a:latin typeface="Arial Unicode MS"/>
                <a:ea typeface="JetBrains Mono"/>
              </a:rPr>
              <a:t>t=p.parse(document)</a:t>
            </a:r>
            <a:br>
              <a:rPr kumimoji="0" lang="zh-CN" altLang="zh-CN" sz="1800" b="0" i="0" u="none" strike="noStrike" cap="none" normalizeH="0" baseline="0" dirty="0">
                <a:ln>
                  <a:noFill/>
                </a:ln>
                <a:solidFill>
                  <a:srgbClr val="080808"/>
                </a:solidFill>
                <a:effectLst/>
                <a:latin typeface="Arial Unicode MS"/>
                <a:ea typeface="JetBrains Mono"/>
              </a:rPr>
            </a:br>
            <a:r>
              <a:rPr kumimoji="0" lang="zh-CN" altLang="zh-CN" sz="1800" b="0" i="0" u="none" strike="noStrike" cap="none" normalizeH="0" baseline="0" dirty="0">
                <a:ln>
                  <a:noFill/>
                </a:ln>
                <a:solidFill>
                  <a:srgbClr val="080808"/>
                </a:solidFill>
                <a:effectLst/>
                <a:latin typeface="Arial Unicode MS"/>
                <a:ea typeface="JetBrains Mono"/>
              </a:rPr>
              <a:t>rows=t.xpath(</a:t>
            </a:r>
            <a:r>
              <a:rPr kumimoji="0" lang="zh-CN" altLang="zh-CN" sz="1800" b="1" i="0" u="none" strike="noStrike" cap="none" normalizeH="0" baseline="0" dirty="0">
                <a:ln>
                  <a:noFill/>
                </a:ln>
                <a:solidFill>
                  <a:srgbClr val="008080"/>
                </a:solidFill>
                <a:effectLst/>
                <a:latin typeface="Arial Unicode MS"/>
                <a:ea typeface="JetBrains Mono"/>
              </a:rPr>
              <a:t>'/html/body/h1'</a:t>
            </a:r>
            <a:r>
              <a:rPr kumimoji="0" lang="zh-CN" altLang="zh-CN" sz="1800" b="0" i="0" u="none" strike="noStrike" cap="none" normalizeH="0" baseline="0" dirty="0">
                <a:ln>
                  <a:noFill/>
                </a:ln>
                <a:solidFill>
                  <a:srgbClr val="080808"/>
                </a:solidFill>
                <a:effectLst/>
                <a:latin typeface="Arial Unicode MS"/>
                <a:ea typeface="JetBrains Mono"/>
              </a:rPr>
              <a:t>)</a:t>
            </a:r>
            <a:br>
              <a:rPr kumimoji="0" lang="zh-CN" altLang="zh-CN" sz="1800" b="0" i="0" u="none" strike="noStrike" cap="none" normalizeH="0" baseline="0" dirty="0">
                <a:ln>
                  <a:noFill/>
                </a:ln>
                <a:solidFill>
                  <a:srgbClr val="080808"/>
                </a:solidFill>
                <a:effectLst/>
                <a:latin typeface="Arial Unicode MS"/>
                <a:ea typeface="JetBrains Mono"/>
              </a:rPr>
            </a:br>
            <a:r>
              <a:rPr kumimoji="0" lang="zh-CN" altLang="zh-CN" sz="1800" b="0" i="0" u="none" strike="noStrike" cap="none" normalizeH="0" baseline="0" dirty="0">
                <a:ln>
                  <a:noFill/>
                </a:ln>
                <a:solidFill>
                  <a:srgbClr val="0033B3"/>
                </a:solidFill>
                <a:effectLst/>
                <a:latin typeface="Arial Unicode MS"/>
                <a:ea typeface="JetBrains Mono"/>
              </a:rPr>
              <a:t>for </a:t>
            </a:r>
            <a:r>
              <a:rPr kumimoji="0" lang="zh-CN" altLang="zh-CN" sz="1800" b="0" i="0" u="none" strike="noStrike" cap="none" normalizeH="0" baseline="0" dirty="0">
                <a:ln>
                  <a:noFill/>
                </a:ln>
                <a:solidFill>
                  <a:srgbClr val="080808"/>
                </a:solidFill>
                <a:effectLst/>
                <a:latin typeface="Arial Unicode MS"/>
                <a:ea typeface="JetBrains Mono"/>
              </a:rPr>
              <a:t>row </a:t>
            </a:r>
            <a:r>
              <a:rPr kumimoji="0" lang="zh-CN" altLang="zh-CN" sz="1800" b="0" i="0" u="none" strike="noStrike" cap="none" normalizeH="0" baseline="0" dirty="0">
                <a:ln>
                  <a:noFill/>
                </a:ln>
                <a:solidFill>
                  <a:srgbClr val="0033B3"/>
                </a:solidFill>
                <a:effectLst/>
                <a:latin typeface="Arial Unicode MS"/>
                <a:ea typeface="JetBrains Mono"/>
              </a:rPr>
              <a:t>in </a:t>
            </a:r>
            <a:r>
              <a:rPr kumimoji="0" lang="zh-CN" altLang="zh-CN" sz="1800" b="0" i="0" u="none" strike="noStrike" cap="none" normalizeH="0" baseline="0" dirty="0">
                <a:ln>
                  <a:noFill/>
                </a:ln>
                <a:solidFill>
                  <a:srgbClr val="080808"/>
                </a:solidFill>
                <a:effectLst/>
                <a:latin typeface="Arial Unicode MS"/>
                <a:ea typeface="JetBrains Mono"/>
              </a:rPr>
              <a:t>rows:</a:t>
            </a:r>
            <a:br>
              <a:rPr kumimoji="0" lang="zh-CN" altLang="zh-CN" sz="1800" b="0" i="0" u="none" strike="noStrike" cap="none" normalizeH="0" baseline="0" dirty="0">
                <a:ln>
                  <a:noFill/>
                </a:ln>
                <a:solidFill>
                  <a:srgbClr val="080808"/>
                </a:solidFill>
                <a:effectLst/>
                <a:latin typeface="Arial Unicode MS"/>
                <a:ea typeface="JetBrains Mono"/>
              </a:rPr>
            </a:br>
            <a:r>
              <a:rPr kumimoji="0" lang="zh-CN" altLang="zh-CN" sz="1800" b="0" i="0" u="none" strike="noStrike" cap="none" normalizeH="0" baseline="0" dirty="0">
                <a:ln>
                  <a:noFill/>
                </a:ln>
                <a:solidFill>
                  <a:srgbClr val="080808"/>
                </a:solidFill>
                <a:effectLst/>
                <a:latin typeface="Arial Unicode MS"/>
                <a:ea typeface="JetBrains Mono"/>
              </a:rPr>
              <a:t>  t=row.xpath(</a:t>
            </a:r>
            <a:r>
              <a:rPr kumimoji="0" lang="zh-CN" altLang="zh-CN" sz="1800" b="1" i="0" u="none" strike="noStrike" cap="none" normalizeH="0" baseline="0" dirty="0">
                <a:ln>
                  <a:noFill/>
                </a:ln>
                <a:solidFill>
                  <a:srgbClr val="008080"/>
                </a:solidFill>
                <a:effectLst/>
                <a:latin typeface="Arial Unicode MS"/>
                <a:ea typeface="JetBrains Mono"/>
              </a:rPr>
              <a:t>'./text()'</a:t>
            </a:r>
            <a:r>
              <a:rPr kumimoji="0" lang="zh-CN" altLang="zh-CN" sz="1800" b="0" i="0" u="none" strike="noStrike" cap="none" normalizeH="0" baseline="0" dirty="0">
                <a:ln>
                  <a:noFill/>
                </a:ln>
                <a:solidFill>
                  <a:srgbClr val="080808"/>
                </a:solidFill>
                <a:effectLst/>
                <a:latin typeface="Arial Unicode MS"/>
                <a:ea typeface="JetBrains Mono"/>
              </a:rPr>
              <a:t>)[</a:t>
            </a:r>
            <a:r>
              <a:rPr kumimoji="0" lang="zh-CN" altLang="zh-CN" sz="1800" b="0" i="0" u="none" strike="noStrike" cap="none" normalizeH="0" baseline="0" dirty="0">
                <a:ln>
                  <a:noFill/>
                </a:ln>
                <a:solidFill>
                  <a:srgbClr val="1750EB"/>
                </a:solidFill>
                <a:effectLst/>
                <a:latin typeface="Arial Unicode MS"/>
                <a:ea typeface="JetBrains Mono"/>
              </a:rPr>
              <a:t>0</a:t>
            </a:r>
            <a:r>
              <a:rPr kumimoji="0" lang="zh-CN" altLang="zh-CN" sz="1800" b="0" i="0" u="none" strike="noStrike" cap="none" normalizeH="0" baseline="0" dirty="0">
                <a:ln>
                  <a:noFill/>
                </a:ln>
                <a:solidFill>
                  <a:srgbClr val="080808"/>
                </a:solidFill>
                <a:effectLst/>
                <a:latin typeface="Arial Unicode MS"/>
                <a:ea typeface="JetBrains Mono"/>
              </a:rPr>
              <a:t>]</a:t>
            </a:r>
            <a:br>
              <a:rPr kumimoji="0" lang="zh-CN" altLang="zh-CN" sz="1800" b="0" i="0" u="none" strike="noStrike" cap="none" normalizeH="0" baseline="0" dirty="0">
                <a:ln>
                  <a:noFill/>
                </a:ln>
                <a:solidFill>
                  <a:srgbClr val="080808"/>
                </a:solidFill>
                <a:effectLst/>
                <a:latin typeface="Arial Unicode MS"/>
                <a:ea typeface="JetBrains Mono"/>
              </a:rPr>
            </a:br>
            <a:r>
              <a:rPr kumimoji="0" lang="zh-CN" altLang="zh-CN" sz="1800" b="0" i="0" u="none" strike="noStrike" cap="none" normalizeH="0" baseline="0" dirty="0">
                <a:ln>
                  <a:noFill/>
                </a:ln>
                <a:solidFill>
                  <a:srgbClr val="080808"/>
                </a:solidFill>
                <a:effectLst/>
                <a:latin typeface="Arial Unicode MS"/>
                <a:ea typeface="JetBrains Mono"/>
              </a:rPr>
              <a:t>  </a:t>
            </a:r>
            <a:r>
              <a:rPr kumimoji="0" lang="zh-CN" altLang="zh-CN" sz="1800" b="0" i="0" u="none" strike="noStrike" cap="none" normalizeH="0" baseline="0" dirty="0">
                <a:ln>
                  <a:noFill/>
                </a:ln>
                <a:solidFill>
                  <a:srgbClr val="000080"/>
                </a:solidFill>
                <a:effectLst/>
                <a:latin typeface="Arial Unicode MS"/>
                <a:ea typeface="JetBrains Mono"/>
              </a:rPr>
              <a:t>print</a:t>
            </a:r>
            <a:r>
              <a:rPr kumimoji="0" lang="zh-CN" altLang="zh-CN" sz="1800" b="0" i="0" u="none" strike="noStrike" cap="none" normalizeH="0" baseline="0" dirty="0">
                <a:ln>
                  <a:noFill/>
                </a:ln>
                <a:solidFill>
                  <a:srgbClr val="080808"/>
                </a:solidFill>
                <a:effectLst/>
                <a:latin typeface="Arial Unicode MS"/>
                <a:ea typeface="JetBrains Mono"/>
              </a:rPr>
              <a:t>(t)</a:t>
            </a:r>
            <a:br>
              <a:rPr kumimoji="0" lang="zh-CN" altLang="zh-CN" sz="1800" b="0" i="0" u="none" strike="noStrike" cap="none" normalizeH="0" baseline="0" dirty="0">
                <a:ln>
                  <a:noFill/>
                </a:ln>
                <a:solidFill>
                  <a:srgbClr val="080808"/>
                </a:solidFill>
                <a:effectLst/>
                <a:latin typeface="Arial Unicode MS"/>
                <a:ea typeface="JetBrains Mono"/>
              </a:rPr>
            </a:b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680427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a:extLst>
              <a:ext uri="{FF2B5EF4-FFF2-40B4-BE49-F238E27FC236}">
                <a16:creationId xmlns:a16="http://schemas.microsoft.com/office/drawing/2014/main" id="{76C7276A-B1A1-4BE5-A175-719136E1055A}"/>
              </a:ext>
            </a:extLst>
          </p:cNvPr>
          <p:cNvSpPr>
            <a:spLocks noGrp="1" noChangeArrowheads="1"/>
          </p:cNvSpPr>
          <p:nvPr>
            <p:ph type="title"/>
          </p:nvPr>
        </p:nvSpPr>
        <p:spPr/>
        <p:txBody>
          <a:bodyPr/>
          <a:lstStyle/>
          <a:p>
            <a:pPr marL="342900" indent="-342900"/>
            <a:r>
              <a:rPr lang="en-US" altLang="zh-CN" b="1"/>
              <a:t>BeautifulSoup</a:t>
            </a:r>
            <a:endParaRPr lang="zh-CN" altLang="en-US"/>
          </a:p>
        </p:txBody>
      </p:sp>
      <p:sp>
        <p:nvSpPr>
          <p:cNvPr id="40963" name="内容占位符 2">
            <a:extLst>
              <a:ext uri="{FF2B5EF4-FFF2-40B4-BE49-F238E27FC236}">
                <a16:creationId xmlns:a16="http://schemas.microsoft.com/office/drawing/2014/main" id="{4F99E5B3-3161-4A61-A80A-B7866D4FADAF}"/>
              </a:ext>
            </a:extLst>
          </p:cNvPr>
          <p:cNvSpPr>
            <a:spLocks noGrp="1" noChangeArrowheads="1"/>
          </p:cNvSpPr>
          <p:nvPr>
            <p:ph idx="1"/>
          </p:nvPr>
        </p:nvSpPr>
        <p:spPr/>
        <p:txBody>
          <a:bodyPr/>
          <a:lstStyle/>
          <a:p>
            <a:r>
              <a:rPr lang="en-US" altLang="zh-CN"/>
              <a:t>Beautiful Soup </a:t>
            </a:r>
            <a:r>
              <a:rPr lang="zh-CN" altLang="zh-CN"/>
              <a:t>是一个可以从</a:t>
            </a:r>
            <a:r>
              <a:rPr lang="en-US" altLang="zh-CN"/>
              <a:t>HTML</a:t>
            </a:r>
            <a:r>
              <a:rPr lang="zh-CN" altLang="zh-CN"/>
              <a:t>或</a:t>
            </a:r>
            <a:r>
              <a:rPr lang="en-US" altLang="zh-CN"/>
              <a:t>XML</a:t>
            </a:r>
            <a:r>
              <a:rPr lang="zh-CN" altLang="zh-CN"/>
              <a:t>文件中提取数据的</a:t>
            </a:r>
            <a:r>
              <a:rPr lang="en-US" altLang="zh-CN"/>
              <a:t>Python</a:t>
            </a:r>
            <a:r>
              <a:rPr lang="zh-CN" altLang="zh-CN"/>
              <a:t>库，目前最新版本为</a:t>
            </a:r>
            <a:r>
              <a:rPr lang="en-US" altLang="zh-CN"/>
              <a:t>Beautiful Soup 4.7.1</a:t>
            </a:r>
            <a:r>
              <a:rPr lang="zh-CN" altLang="zh-CN"/>
              <a:t>，简称为</a:t>
            </a:r>
            <a:r>
              <a:rPr lang="en-US" altLang="zh-CN"/>
              <a:t>bs4</a:t>
            </a:r>
            <a:r>
              <a:rPr lang="zh-CN" altLang="zh-CN"/>
              <a:t>，即</a:t>
            </a:r>
            <a:r>
              <a:rPr lang="en-US" altLang="zh-CN"/>
              <a:t>Beautiful Soup 4</a:t>
            </a:r>
            <a:r>
              <a:rPr lang="zh-CN" altLang="zh-CN"/>
              <a:t>。</a:t>
            </a:r>
            <a:endParaRPr lang="en-US" altLang="zh-CN"/>
          </a:p>
          <a:p>
            <a:r>
              <a:rPr lang="en-US" altLang="zh-CN"/>
              <a:t>bs4</a:t>
            </a:r>
            <a:r>
              <a:rPr lang="zh-CN" altLang="zh-CN"/>
              <a:t>是一个包（</a:t>
            </a:r>
            <a:r>
              <a:rPr lang="en-US" altLang="zh-CN"/>
              <a:t>package</a:t>
            </a:r>
            <a:r>
              <a:rPr lang="zh-CN" altLang="zh-CN"/>
              <a:t>），其中包含了</a:t>
            </a:r>
            <a:r>
              <a:rPr lang="en-US" altLang="zh-CN"/>
              <a:t>BeautifulSoup</a:t>
            </a:r>
            <a:r>
              <a:rPr lang="zh-CN" altLang="zh-CN"/>
              <a:t>、</a:t>
            </a:r>
            <a:r>
              <a:rPr lang="en-US" altLang="zh-CN"/>
              <a:t>EntitySubstitution</a:t>
            </a:r>
            <a:r>
              <a:rPr lang="zh-CN" altLang="zh-CN"/>
              <a:t>、</a:t>
            </a:r>
            <a:r>
              <a:rPr lang="en-US" altLang="zh-CN"/>
              <a:t>builder</a:t>
            </a:r>
            <a:r>
              <a:rPr lang="zh-CN" altLang="zh-CN"/>
              <a:t>、</a:t>
            </a:r>
            <a:r>
              <a:rPr lang="en-US" altLang="zh-CN"/>
              <a:t>AnnouncingParser</a:t>
            </a:r>
            <a:r>
              <a:rPr lang="zh-CN" altLang="zh-CN"/>
              <a:t>等类。这些类中，</a:t>
            </a:r>
            <a:r>
              <a:rPr lang="en-US" altLang="zh-CN"/>
              <a:t>BeautifulSoup</a:t>
            </a:r>
            <a:r>
              <a:rPr lang="zh-CN" altLang="zh-CN"/>
              <a:t>使用得最多，因此很多人就认为</a:t>
            </a:r>
            <a:r>
              <a:rPr lang="en-US" altLang="zh-CN"/>
              <a:t>BeautifulSoup</a:t>
            </a:r>
            <a:r>
              <a:rPr lang="zh-CN" altLang="zh-CN"/>
              <a:t>和</a:t>
            </a:r>
            <a:r>
              <a:rPr lang="en-US" altLang="zh-CN"/>
              <a:t>bs4</a:t>
            </a:r>
            <a:r>
              <a:rPr lang="zh-CN" altLang="zh-CN"/>
              <a:t>是一样，但其实不然。</a:t>
            </a:r>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a:extLst>
              <a:ext uri="{FF2B5EF4-FFF2-40B4-BE49-F238E27FC236}">
                <a16:creationId xmlns:a16="http://schemas.microsoft.com/office/drawing/2014/main" id="{ABFE8931-5CD7-497E-8236-B29D9F110B37}"/>
              </a:ext>
            </a:extLst>
          </p:cNvPr>
          <p:cNvSpPr>
            <a:spLocks noGrp="1" noChangeArrowheads="1"/>
          </p:cNvSpPr>
          <p:nvPr>
            <p:ph type="title"/>
          </p:nvPr>
        </p:nvSpPr>
        <p:spPr/>
        <p:txBody>
          <a:bodyPr/>
          <a:lstStyle/>
          <a:p>
            <a:r>
              <a:rPr lang="en-US" altLang="zh-CN"/>
              <a:t>Beautiful Soup</a:t>
            </a:r>
            <a:endParaRPr lang="zh-CN" altLang="en-US"/>
          </a:p>
        </p:txBody>
      </p:sp>
      <p:sp>
        <p:nvSpPr>
          <p:cNvPr id="41987" name="内容占位符 2">
            <a:extLst>
              <a:ext uri="{FF2B5EF4-FFF2-40B4-BE49-F238E27FC236}">
                <a16:creationId xmlns:a16="http://schemas.microsoft.com/office/drawing/2014/main" id="{0BF9CE14-7BBE-46AF-B481-FA1F6FF48145}"/>
              </a:ext>
            </a:extLst>
          </p:cNvPr>
          <p:cNvSpPr>
            <a:spLocks noGrp="1" noChangeArrowheads="1"/>
          </p:cNvSpPr>
          <p:nvPr>
            <p:ph idx="1"/>
          </p:nvPr>
        </p:nvSpPr>
        <p:spPr/>
        <p:txBody>
          <a:bodyPr/>
          <a:lstStyle/>
          <a:p>
            <a:r>
              <a:rPr lang="en-US" altLang="zh-CN"/>
              <a:t>Beautiful Soup</a:t>
            </a:r>
            <a:r>
              <a:rPr lang="zh-CN" altLang="zh-CN"/>
              <a:t>将</a:t>
            </a:r>
            <a:r>
              <a:rPr lang="en-US" altLang="zh-CN"/>
              <a:t>HTML</a:t>
            </a:r>
            <a:r>
              <a:rPr lang="zh-CN" altLang="zh-CN"/>
              <a:t>文档转换成一个树形结构，尽管结构上可能比较复杂，但是从程序设计角度看，只要处理四种类型的</a:t>
            </a:r>
            <a:r>
              <a:rPr lang="en-US" altLang="zh-CN"/>
              <a:t>Python</a:t>
            </a:r>
            <a:r>
              <a:rPr lang="zh-CN" altLang="zh-CN"/>
              <a:t>对象：</a:t>
            </a:r>
            <a:r>
              <a:rPr lang="en-US" altLang="zh-CN"/>
              <a:t>Tag</a:t>
            </a:r>
            <a:r>
              <a:rPr lang="zh-CN" altLang="zh-CN"/>
              <a:t>、</a:t>
            </a:r>
            <a:r>
              <a:rPr lang="en-US" altLang="zh-CN"/>
              <a:t>NavigableString</a:t>
            </a:r>
            <a:r>
              <a:rPr lang="zh-CN" altLang="zh-CN"/>
              <a:t>、</a:t>
            </a:r>
            <a:r>
              <a:rPr lang="en-US" altLang="zh-CN"/>
              <a:t>BeautifulSoup</a:t>
            </a:r>
            <a:r>
              <a:rPr lang="zh-CN" altLang="zh-CN"/>
              <a:t>和</a:t>
            </a:r>
            <a:r>
              <a:rPr lang="en-US" altLang="zh-CN"/>
              <a:t>Comment</a:t>
            </a:r>
            <a:r>
              <a:rPr lang="zh-CN" altLang="zh-CN"/>
              <a:t>。</a:t>
            </a:r>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a:extLst>
              <a:ext uri="{FF2B5EF4-FFF2-40B4-BE49-F238E27FC236}">
                <a16:creationId xmlns:a16="http://schemas.microsoft.com/office/drawing/2014/main" id="{ABFE8931-5CD7-497E-8236-B29D9F110B37}"/>
              </a:ext>
            </a:extLst>
          </p:cNvPr>
          <p:cNvSpPr>
            <a:spLocks noGrp="1" noChangeArrowheads="1"/>
          </p:cNvSpPr>
          <p:nvPr>
            <p:ph type="title"/>
          </p:nvPr>
        </p:nvSpPr>
        <p:spPr/>
        <p:txBody>
          <a:bodyPr/>
          <a:lstStyle/>
          <a:p>
            <a:r>
              <a:rPr lang="en-US" altLang="zh-CN"/>
              <a:t>Beautiful Soup</a:t>
            </a:r>
            <a:endParaRPr lang="zh-CN" altLang="en-US"/>
          </a:p>
        </p:txBody>
      </p:sp>
      <p:sp>
        <p:nvSpPr>
          <p:cNvPr id="41987" name="内容占位符 2">
            <a:extLst>
              <a:ext uri="{FF2B5EF4-FFF2-40B4-BE49-F238E27FC236}">
                <a16:creationId xmlns:a16="http://schemas.microsoft.com/office/drawing/2014/main" id="{0BF9CE14-7BBE-46AF-B481-FA1F6FF48145}"/>
              </a:ext>
            </a:extLst>
          </p:cNvPr>
          <p:cNvSpPr>
            <a:spLocks noGrp="1" noChangeArrowheads="1"/>
          </p:cNvSpPr>
          <p:nvPr>
            <p:ph idx="1"/>
          </p:nvPr>
        </p:nvSpPr>
        <p:spPr/>
        <p:txBody>
          <a:bodyPr/>
          <a:lstStyle/>
          <a:p>
            <a:r>
              <a:rPr lang="en-US" altLang="zh-CN" dirty="0"/>
              <a:t>Tag</a:t>
            </a:r>
            <a:r>
              <a:rPr lang="zh-CN" altLang="en-US" dirty="0"/>
              <a:t>对应于</a:t>
            </a:r>
            <a:r>
              <a:rPr lang="en-US" altLang="zh-CN" dirty="0"/>
              <a:t>HTML</a:t>
            </a:r>
            <a:r>
              <a:rPr lang="zh-CN" altLang="en-US" dirty="0"/>
              <a:t>中的</a:t>
            </a:r>
            <a:r>
              <a:rPr lang="en-US" altLang="zh-CN" dirty="0"/>
              <a:t>tag</a:t>
            </a:r>
            <a:r>
              <a:rPr lang="zh-CN" altLang="en-US" dirty="0"/>
              <a:t>标签，</a:t>
            </a:r>
            <a:r>
              <a:rPr lang="en-US" altLang="zh-CN" dirty="0"/>
              <a:t>Tag</a:t>
            </a:r>
            <a:r>
              <a:rPr lang="zh-CN" altLang="en-US" dirty="0"/>
              <a:t>最重要的属性是</a:t>
            </a:r>
            <a:r>
              <a:rPr lang="en-US" altLang="zh-CN" dirty="0"/>
              <a:t>name</a:t>
            </a:r>
            <a:r>
              <a:rPr lang="zh-CN" altLang="en-US" dirty="0"/>
              <a:t>和一个或多个</a:t>
            </a:r>
            <a:r>
              <a:rPr lang="en-US" altLang="zh-CN" dirty="0"/>
              <a:t>attributes</a:t>
            </a:r>
            <a:r>
              <a:rPr lang="zh-CN" altLang="en-US" dirty="0"/>
              <a:t>。一些在</a:t>
            </a:r>
            <a:r>
              <a:rPr lang="en-US" altLang="zh-CN" dirty="0"/>
              <a:t>Web</a:t>
            </a:r>
            <a:r>
              <a:rPr lang="zh-CN" altLang="en-US" dirty="0"/>
              <a:t>信息提取中比较重要的</a:t>
            </a:r>
            <a:r>
              <a:rPr lang="en-US" altLang="zh-CN" dirty="0"/>
              <a:t>Tag</a:t>
            </a:r>
            <a:r>
              <a:rPr lang="zh-CN" altLang="en-US" dirty="0"/>
              <a:t>属性包括：</a:t>
            </a:r>
            <a:endParaRPr lang="en-US" altLang="zh-CN" dirty="0"/>
          </a:p>
          <a:p>
            <a:pPr marL="0" indent="0">
              <a:buNone/>
            </a:pPr>
            <a:r>
              <a:rPr lang="zh-CN" altLang="en-US" dirty="0"/>
              <a:t>（</a:t>
            </a:r>
            <a:r>
              <a:rPr lang="en-US" altLang="zh-CN" dirty="0"/>
              <a:t>1</a:t>
            </a:r>
            <a:r>
              <a:rPr lang="zh-CN" altLang="en-US" dirty="0"/>
              <a:t>）</a:t>
            </a:r>
            <a:r>
              <a:rPr lang="en-US" altLang="zh-CN" dirty="0"/>
              <a:t>name: tag.name</a:t>
            </a:r>
          </a:p>
          <a:p>
            <a:pPr marL="0" indent="0">
              <a:buNone/>
            </a:pPr>
            <a:r>
              <a:rPr lang="zh-CN" altLang="en-US" dirty="0"/>
              <a:t>（</a:t>
            </a:r>
            <a:r>
              <a:rPr lang="en-US" altLang="zh-CN" dirty="0"/>
              <a:t>2</a:t>
            </a:r>
            <a:r>
              <a:rPr lang="zh-CN" altLang="en-US" dirty="0"/>
              <a:t>）</a:t>
            </a:r>
            <a:r>
              <a:rPr lang="en-US" altLang="zh-CN" dirty="0"/>
              <a:t>attributes:</a:t>
            </a:r>
            <a:r>
              <a:rPr lang="zh-CN" altLang="en-US" dirty="0"/>
              <a:t> </a:t>
            </a:r>
            <a:r>
              <a:rPr lang="en-US" altLang="zh-CN" dirty="0"/>
              <a:t>tag[‘class’]</a:t>
            </a:r>
            <a:r>
              <a:rPr lang="zh-CN" altLang="en-US" dirty="0"/>
              <a:t>属性值，</a:t>
            </a:r>
            <a:r>
              <a:rPr lang="en-US" altLang="zh-CN" dirty="0" err="1"/>
              <a:t>tag.attrs</a:t>
            </a:r>
            <a:r>
              <a:rPr lang="zh-CN" altLang="en-US" dirty="0"/>
              <a:t>成对属性和属性值</a:t>
            </a:r>
            <a:endParaRPr lang="en-US" altLang="zh-CN" dirty="0"/>
          </a:p>
          <a:p>
            <a:pPr marL="0" indent="0">
              <a:buNone/>
            </a:pPr>
            <a:r>
              <a:rPr lang="zh-CN" altLang="en-US" dirty="0"/>
              <a:t>（</a:t>
            </a:r>
            <a:r>
              <a:rPr lang="en-US" altLang="zh-CN" dirty="0"/>
              <a:t>3</a:t>
            </a:r>
            <a:r>
              <a:rPr lang="zh-CN" altLang="en-US" dirty="0"/>
              <a:t>）</a:t>
            </a:r>
            <a:r>
              <a:rPr lang="en-US" altLang="zh-CN" dirty="0"/>
              <a:t>children:</a:t>
            </a:r>
            <a:r>
              <a:rPr lang="zh-CN" altLang="en-US" dirty="0"/>
              <a:t> 表示</a:t>
            </a:r>
            <a:r>
              <a:rPr lang="en-US" altLang="zh-CN" dirty="0"/>
              <a:t>Tag</a:t>
            </a:r>
            <a:r>
              <a:rPr lang="zh-CN" altLang="en-US" dirty="0"/>
              <a:t>的直接子节点</a:t>
            </a:r>
            <a:endParaRPr lang="en-US" altLang="zh-CN" dirty="0"/>
          </a:p>
          <a:p>
            <a:pPr marL="0" indent="0">
              <a:buNone/>
            </a:pPr>
            <a:r>
              <a:rPr lang="zh-CN" altLang="en-US" dirty="0"/>
              <a:t>（</a:t>
            </a:r>
            <a:r>
              <a:rPr lang="en-US" altLang="zh-CN" dirty="0"/>
              <a:t>4</a:t>
            </a:r>
            <a:r>
              <a:rPr lang="zh-CN" altLang="en-US" dirty="0"/>
              <a:t>）</a:t>
            </a:r>
            <a:r>
              <a:rPr lang="en-US" altLang="zh-CN" dirty="0"/>
              <a:t>contents: </a:t>
            </a:r>
            <a:r>
              <a:rPr lang="zh-CN" altLang="en-US" dirty="0"/>
              <a:t>一个</a:t>
            </a:r>
            <a:r>
              <a:rPr lang="en-US" altLang="zh-CN" dirty="0"/>
              <a:t>Tag</a:t>
            </a:r>
            <a:r>
              <a:rPr lang="zh-CN" altLang="en-US" dirty="0"/>
              <a:t>子节点被放入一个</a:t>
            </a:r>
            <a:r>
              <a:rPr lang="en-US" altLang="zh-CN" dirty="0"/>
              <a:t>list</a:t>
            </a:r>
            <a:r>
              <a:rPr lang="zh-CN" altLang="en-US" dirty="0"/>
              <a:t>，称为</a:t>
            </a:r>
            <a:r>
              <a:rPr lang="en-US" altLang="zh-CN" dirty="0"/>
              <a:t>contents</a:t>
            </a:r>
          </a:p>
          <a:p>
            <a:pPr marL="0" indent="0">
              <a:buNone/>
            </a:pPr>
            <a:r>
              <a:rPr lang="en-US" altLang="zh-CN" dirty="0"/>
              <a:t>soup=</a:t>
            </a:r>
            <a:r>
              <a:rPr lang="en-US" altLang="zh-CN" dirty="0" err="1"/>
              <a:t>Beautifulsoup</a:t>
            </a:r>
            <a:r>
              <a:rPr lang="en-US" altLang="zh-CN" dirty="0"/>
              <a:t>(‘&lt;head&gt;&lt;title&gt;The </a:t>
            </a:r>
            <a:r>
              <a:rPr lang="en-US" altLang="zh-CN" dirty="0" err="1"/>
              <a:t>Dormouses</a:t>
            </a:r>
            <a:r>
              <a:rPr lang="en-US" altLang="zh-CN" dirty="0"/>
              <a:t> story &lt;/title&gt;&lt;/head&gt;’)</a:t>
            </a:r>
          </a:p>
          <a:p>
            <a:pPr marL="0" indent="0">
              <a:buNone/>
            </a:pPr>
            <a:r>
              <a:rPr lang="en-US" altLang="zh-CN" dirty="0" err="1"/>
              <a:t>soup.head.contents</a:t>
            </a:r>
            <a:r>
              <a:rPr lang="en-US" altLang="zh-CN" dirty="0"/>
              <a:t>[0]: &lt;title&gt;The </a:t>
            </a:r>
            <a:r>
              <a:rPr lang="en-US" altLang="zh-CN" dirty="0" err="1"/>
              <a:t>Dormouses</a:t>
            </a:r>
            <a:r>
              <a:rPr lang="en-US" altLang="zh-CN" dirty="0"/>
              <a:t> story &lt;/title&gt;</a:t>
            </a:r>
          </a:p>
          <a:p>
            <a:pPr marL="0" indent="0">
              <a:buNone/>
            </a:pPr>
            <a:r>
              <a:rPr lang="en-US" altLang="zh-CN" dirty="0" err="1"/>
              <a:t>Soup.head.title.contents</a:t>
            </a:r>
            <a:r>
              <a:rPr lang="en-US" altLang="zh-CN" dirty="0"/>
              <a:t>[0]: The </a:t>
            </a:r>
            <a:r>
              <a:rPr lang="en-US" altLang="zh-CN" dirty="0" err="1"/>
              <a:t>Dormouses</a:t>
            </a:r>
            <a:r>
              <a:rPr lang="en-US" altLang="zh-CN" dirty="0"/>
              <a:t> story</a:t>
            </a:r>
            <a:endParaRPr lang="zh-CN" altLang="en-US" dirty="0"/>
          </a:p>
        </p:txBody>
      </p:sp>
    </p:spTree>
    <p:extLst>
      <p:ext uri="{BB962C8B-B14F-4D97-AF65-F5344CB8AC3E}">
        <p14:creationId xmlns:p14="http://schemas.microsoft.com/office/powerpoint/2010/main" val="5559636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a:extLst>
              <a:ext uri="{FF2B5EF4-FFF2-40B4-BE49-F238E27FC236}">
                <a16:creationId xmlns:a16="http://schemas.microsoft.com/office/drawing/2014/main" id="{ABFE8931-5CD7-497E-8236-B29D9F110B37}"/>
              </a:ext>
            </a:extLst>
          </p:cNvPr>
          <p:cNvSpPr>
            <a:spLocks noGrp="1" noChangeArrowheads="1"/>
          </p:cNvSpPr>
          <p:nvPr>
            <p:ph type="title"/>
          </p:nvPr>
        </p:nvSpPr>
        <p:spPr/>
        <p:txBody>
          <a:bodyPr/>
          <a:lstStyle/>
          <a:p>
            <a:r>
              <a:rPr lang="en-US" altLang="zh-CN"/>
              <a:t>Beautiful Soup</a:t>
            </a:r>
            <a:endParaRPr lang="zh-CN" altLang="en-US"/>
          </a:p>
        </p:txBody>
      </p:sp>
      <p:sp>
        <p:nvSpPr>
          <p:cNvPr id="41987" name="内容占位符 2">
            <a:extLst>
              <a:ext uri="{FF2B5EF4-FFF2-40B4-BE49-F238E27FC236}">
                <a16:creationId xmlns:a16="http://schemas.microsoft.com/office/drawing/2014/main" id="{0BF9CE14-7BBE-46AF-B481-FA1F6FF48145}"/>
              </a:ext>
            </a:extLst>
          </p:cNvPr>
          <p:cNvSpPr>
            <a:spLocks noGrp="1" noChangeArrowheads="1"/>
          </p:cNvSpPr>
          <p:nvPr>
            <p:ph idx="1"/>
          </p:nvPr>
        </p:nvSpPr>
        <p:spPr/>
        <p:txBody>
          <a:bodyPr/>
          <a:lstStyle/>
          <a:p>
            <a:pPr marL="0" indent="0">
              <a:buNone/>
            </a:pPr>
            <a:r>
              <a:rPr lang="zh-CN" altLang="en-US" dirty="0"/>
              <a:t>（</a:t>
            </a:r>
            <a:r>
              <a:rPr lang="en-US" altLang="zh-CN" dirty="0"/>
              <a:t>5</a:t>
            </a:r>
            <a:r>
              <a:rPr lang="zh-CN" altLang="en-US" dirty="0"/>
              <a:t>）</a:t>
            </a:r>
            <a:r>
              <a:rPr lang="en-US" altLang="zh-CN" dirty="0"/>
              <a:t>descendants: </a:t>
            </a:r>
            <a:r>
              <a:rPr lang="zh-CN" altLang="en-US" dirty="0"/>
              <a:t>表示</a:t>
            </a:r>
            <a:r>
              <a:rPr lang="en-US" altLang="zh-CN" dirty="0"/>
              <a:t>Tag</a:t>
            </a:r>
            <a:r>
              <a:rPr lang="zh-CN" altLang="en-US" dirty="0"/>
              <a:t>节点的所有后续节点</a:t>
            </a:r>
            <a:endParaRPr lang="en-US" altLang="zh-CN" dirty="0"/>
          </a:p>
          <a:p>
            <a:pPr marL="0" indent="0">
              <a:buNone/>
            </a:pPr>
            <a:r>
              <a:rPr lang="zh-CN" altLang="en-US" dirty="0"/>
              <a:t>（</a:t>
            </a:r>
            <a:r>
              <a:rPr lang="en-US" altLang="zh-CN" dirty="0"/>
              <a:t>6</a:t>
            </a:r>
            <a:r>
              <a:rPr lang="zh-CN" altLang="en-US" dirty="0"/>
              <a:t>）</a:t>
            </a:r>
            <a:r>
              <a:rPr lang="en-US" altLang="zh-CN" dirty="0"/>
              <a:t>parent:</a:t>
            </a:r>
            <a:r>
              <a:rPr lang="zh-CN" altLang="en-US" dirty="0"/>
              <a:t> 表示</a:t>
            </a:r>
            <a:r>
              <a:rPr lang="en-US" altLang="zh-CN" dirty="0"/>
              <a:t>Tag</a:t>
            </a:r>
            <a:r>
              <a:rPr lang="zh-CN" altLang="en-US" dirty="0"/>
              <a:t>节点的父节点</a:t>
            </a:r>
            <a:endParaRPr lang="en-US" altLang="zh-CN" dirty="0"/>
          </a:p>
          <a:p>
            <a:pPr marL="0" indent="0">
              <a:buNone/>
            </a:pPr>
            <a:r>
              <a:rPr lang="zh-CN" altLang="en-US" dirty="0"/>
              <a:t>（</a:t>
            </a:r>
            <a:r>
              <a:rPr lang="en-US" altLang="zh-CN" dirty="0"/>
              <a:t>7</a:t>
            </a:r>
            <a:r>
              <a:rPr lang="zh-CN" altLang="en-US" dirty="0"/>
              <a:t>）</a:t>
            </a:r>
            <a:r>
              <a:rPr lang="en-US" altLang="zh-CN" dirty="0"/>
              <a:t>parents:</a:t>
            </a:r>
            <a:r>
              <a:rPr lang="zh-CN" altLang="en-US" dirty="0"/>
              <a:t> 表示</a:t>
            </a:r>
            <a:r>
              <a:rPr lang="en-US" altLang="zh-CN" dirty="0"/>
              <a:t>Tag</a:t>
            </a:r>
            <a:r>
              <a:rPr lang="zh-CN" altLang="en-US" dirty="0"/>
              <a:t>节点的父节点到整棵树根节点路径上的所有节点</a:t>
            </a:r>
            <a:endParaRPr lang="en-US" altLang="zh-CN" dirty="0"/>
          </a:p>
          <a:p>
            <a:pPr marL="0" indent="0">
              <a:buNone/>
            </a:pPr>
            <a:r>
              <a:rPr lang="zh-CN" altLang="en-US" dirty="0"/>
              <a:t>（</a:t>
            </a:r>
            <a:r>
              <a:rPr lang="en-US" altLang="zh-CN" dirty="0"/>
              <a:t>8</a:t>
            </a:r>
            <a:r>
              <a:rPr lang="zh-CN" altLang="en-US" dirty="0"/>
              <a:t>）</a:t>
            </a:r>
            <a:r>
              <a:rPr lang="en-US" altLang="zh-CN" dirty="0" err="1"/>
              <a:t>next_sibling</a:t>
            </a:r>
            <a:r>
              <a:rPr lang="en-US" altLang="zh-CN" dirty="0"/>
              <a:t>/</a:t>
            </a:r>
            <a:r>
              <a:rPr lang="en-US" altLang="zh-CN" dirty="0" err="1"/>
              <a:t>next_siblings</a:t>
            </a:r>
            <a:r>
              <a:rPr lang="en-US" altLang="zh-CN" dirty="0"/>
              <a:t>: </a:t>
            </a:r>
            <a:r>
              <a:rPr lang="zh-CN" altLang="en-US" dirty="0"/>
              <a:t>节点的右邻节点</a:t>
            </a:r>
            <a:endParaRPr lang="en-US" altLang="zh-CN" dirty="0"/>
          </a:p>
          <a:p>
            <a:pPr marL="0" indent="0">
              <a:buNone/>
            </a:pPr>
            <a:r>
              <a:rPr lang="zh-CN" altLang="en-US" dirty="0"/>
              <a:t>（</a:t>
            </a:r>
            <a:r>
              <a:rPr lang="en-US" altLang="zh-CN" dirty="0"/>
              <a:t>9</a:t>
            </a:r>
            <a:r>
              <a:rPr lang="zh-CN" altLang="en-US" dirty="0"/>
              <a:t>）</a:t>
            </a:r>
            <a:r>
              <a:rPr lang="en-US" altLang="zh-CN" dirty="0" err="1"/>
              <a:t>previous_sibling</a:t>
            </a:r>
            <a:r>
              <a:rPr lang="en-US" altLang="zh-CN" dirty="0"/>
              <a:t>/</a:t>
            </a:r>
            <a:r>
              <a:rPr lang="en-US" altLang="zh-CN" dirty="0" err="1"/>
              <a:t>previous_siblings</a:t>
            </a:r>
            <a:r>
              <a:rPr lang="en-US" altLang="zh-CN" dirty="0"/>
              <a:t>: </a:t>
            </a:r>
            <a:r>
              <a:rPr lang="zh-CN" altLang="en-US" dirty="0"/>
              <a:t>节点的左邻节点</a:t>
            </a:r>
            <a:endParaRPr lang="en-US" altLang="zh-CN" dirty="0"/>
          </a:p>
          <a:p>
            <a:pPr marL="0" indent="0">
              <a:buNone/>
            </a:pPr>
            <a:r>
              <a:rPr lang="zh-CN" altLang="en-US" dirty="0"/>
              <a:t>（</a:t>
            </a:r>
            <a:r>
              <a:rPr lang="en-US" altLang="zh-CN" dirty="0"/>
              <a:t>10</a:t>
            </a:r>
            <a:r>
              <a:rPr lang="zh-CN" altLang="en-US" dirty="0"/>
              <a:t>）</a:t>
            </a:r>
            <a:r>
              <a:rPr lang="en-US" altLang="zh-CN" dirty="0" err="1"/>
              <a:t>has_attr</a:t>
            </a:r>
            <a:r>
              <a:rPr lang="en-US" altLang="zh-CN" dirty="0"/>
              <a:t>: </a:t>
            </a:r>
            <a:r>
              <a:rPr lang="zh-CN" altLang="en-US" dirty="0"/>
              <a:t>用于判断一个</a:t>
            </a:r>
            <a:r>
              <a:rPr lang="en-US" altLang="zh-CN" dirty="0"/>
              <a:t>Tag</a:t>
            </a:r>
            <a:r>
              <a:rPr lang="zh-CN" altLang="en-US" dirty="0"/>
              <a:t>是否具有指定的属性</a:t>
            </a:r>
            <a:endParaRPr lang="en-US" altLang="zh-CN" dirty="0"/>
          </a:p>
          <a:p>
            <a:pPr marL="0" indent="0">
              <a:buNone/>
            </a:pPr>
            <a:r>
              <a:rPr lang="zh-CN" altLang="en-US" dirty="0"/>
              <a:t>（</a:t>
            </a:r>
            <a:r>
              <a:rPr lang="en-US" altLang="zh-CN" dirty="0"/>
              <a:t>11</a:t>
            </a:r>
            <a:r>
              <a:rPr lang="zh-CN" altLang="en-US" dirty="0"/>
              <a:t>）</a:t>
            </a:r>
            <a:r>
              <a:rPr lang="en-US" altLang="zh-CN" dirty="0"/>
              <a:t>find</a:t>
            </a:r>
            <a:r>
              <a:rPr lang="zh-CN" altLang="en-US" dirty="0"/>
              <a:t>、</a:t>
            </a:r>
            <a:r>
              <a:rPr lang="en-US" altLang="zh-CN" dirty="0" err="1"/>
              <a:t>findAllPrevious</a:t>
            </a:r>
            <a:r>
              <a:rPr lang="zh-CN" altLang="en-US" dirty="0"/>
              <a:t>、</a:t>
            </a:r>
            <a:r>
              <a:rPr lang="en-US" altLang="zh-CN" dirty="0" err="1"/>
              <a:t>findAll</a:t>
            </a:r>
            <a:r>
              <a:rPr lang="zh-CN" altLang="en-US" dirty="0"/>
              <a:t>、</a:t>
            </a:r>
            <a:r>
              <a:rPr lang="en-US" altLang="zh-CN" dirty="0" err="1"/>
              <a:t>findAllNext</a:t>
            </a:r>
            <a:r>
              <a:rPr lang="en-US" altLang="zh-CN" dirty="0"/>
              <a:t>:</a:t>
            </a:r>
            <a:r>
              <a:rPr lang="zh-CN" altLang="en-US" dirty="0"/>
              <a:t> 查找符合条件的节点</a:t>
            </a:r>
            <a:endParaRPr lang="en-US" altLang="zh-CN" dirty="0"/>
          </a:p>
          <a:p>
            <a:pPr marL="0" indent="0">
              <a:buNone/>
            </a:pPr>
            <a:endParaRPr lang="zh-CN" altLang="en-US" dirty="0"/>
          </a:p>
        </p:txBody>
      </p:sp>
    </p:spTree>
    <p:extLst>
      <p:ext uri="{BB962C8B-B14F-4D97-AF65-F5344CB8AC3E}">
        <p14:creationId xmlns:p14="http://schemas.microsoft.com/office/powerpoint/2010/main" val="325150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a:extLst>
              <a:ext uri="{FF2B5EF4-FFF2-40B4-BE49-F238E27FC236}">
                <a16:creationId xmlns:a16="http://schemas.microsoft.com/office/drawing/2014/main" id="{ABFE8931-5CD7-497E-8236-B29D9F110B37}"/>
              </a:ext>
            </a:extLst>
          </p:cNvPr>
          <p:cNvSpPr>
            <a:spLocks noGrp="1" noChangeArrowheads="1"/>
          </p:cNvSpPr>
          <p:nvPr>
            <p:ph type="title"/>
          </p:nvPr>
        </p:nvSpPr>
        <p:spPr/>
        <p:txBody>
          <a:bodyPr/>
          <a:lstStyle/>
          <a:p>
            <a:r>
              <a:rPr lang="en-US" altLang="zh-CN"/>
              <a:t>Beautiful Soup</a:t>
            </a:r>
            <a:endParaRPr lang="zh-CN" altLang="en-US"/>
          </a:p>
        </p:txBody>
      </p:sp>
      <p:sp>
        <p:nvSpPr>
          <p:cNvPr id="41987" name="内容占位符 2">
            <a:extLst>
              <a:ext uri="{FF2B5EF4-FFF2-40B4-BE49-F238E27FC236}">
                <a16:creationId xmlns:a16="http://schemas.microsoft.com/office/drawing/2014/main" id="{0BF9CE14-7BBE-46AF-B481-FA1F6FF48145}"/>
              </a:ext>
            </a:extLst>
          </p:cNvPr>
          <p:cNvSpPr>
            <a:spLocks noGrp="1" noChangeArrowheads="1"/>
          </p:cNvSpPr>
          <p:nvPr>
            <p:ph idx="1"/>
          </p:nvPr>
        </p:nvSpPr>
        <p:spPr/>
        <p:txBody>
          <a:bodyPr/>
          <a:lstStyle/>
          <a:p>
            <a:r>
              <a:rPr lang="en-US" altLang="zh-CN" dirty="0" err="1"/>
              <a:t>NavigableString</a:t>
            </a:r>
            <a:r>
              <a:rPr lang="zh-CN" altLang="en-US" dirty="0"/>
              <a:t>，封装标签内的非属性字符串，支持对字符串的各种导航、搜索操作</a:t>
            </a:r>
            <a:endParaRPr lang="en-US" altLang="zh-CN" dirty="0"/>
          </a:p>
          <a:p>
            <a:r>
              <a:rPr lang="en-US" altLang="zh-CN" dirty="0"/>
              <a:t>Comment</a:t>
            </a:r>
            <a:r>
              <a:rPr lang="zh-CN" altLang="en-US" dirty="0"/>
              <a:t>，对标签内字符串的注释部分的封装</a:t>
            </a:r>
            <a:endParaRPr lang="en-US" altLang="zh-CN" dirty="0"/>
          </a:p>
          <a:p>
            <a:r>
              <a:rPr lang="en-US" altLang="zh-CN" dirty="0" err="1"/>
              <a:t>BeautifulSoup</a:t>
            </a:r>
            <a:r>
              <a:rPr lang="zh-CN" altLang="en-US" dirty="0"/>
              <a:t>，对整个</a:t>
            </a:r>
            <a:r>
              <a:rPr lang="en-US" altLang="zh-CN" dirty="0"/>
              <a:t>HTML</a:t>
            </a:r>
            <a:r>
              <a:rPr lang="zh-CN" altLang="en-US" dirty="0"/>
              <a:t>文档封装，包括属性</a:t>
            </a:r>
            <a:r>
              <a:rPr lang="en-US" altLang="zh-CN" dirty="0"/>
              <a:t>tag,name,head,title,body,contents,children,descendants,string,original_encoding</a:t>
            </a:r>
          </a:p>
          <a:p>
            <a:pPr marL="0" indent="0">
              <a:buNone/>
            </a:pPr>
            <a:r>
              <a:rPr lang="zh-CN" altLang="en-US" dirty="0"/>
              <a:t>方法</a:t>
            </a:r>
            <a:r>
              <a:rPr lang="en-US" altLang="zh-CN" dirty="0"/>
              <a:t>: </a:t>
            </a:r>
            <a:r>
              <a:rPr lang="en-US" altLang="zh-CN" dirty="0" err="1"/>
              <a:t>find,findAll,select,select_one,prettify,encode,get_text</a:t>
            </a:r>
            <a:endParaRPr lang="en-US" altLang="zh-CN" dirty="0"/>
          </a:p>
          <a:p>
            <a:pPr marL="0" indent="0">
              <a:buNone/>
            </a:pPr>
            <a:r>
              <a:rPr lang="zh-CN" altLang="en-US" dirty="0"/>
              <a:t>（</a:t>
            </a:r>
            <a:r>
              <a:rPr lang="en-US" altLang="zh-CN" dirty="0"/>
              <a:t>1</a:t>
            </a:r>
            <a:r>
              <a:rPr lang="zh-CN" altLang="en-US" dirty="0"/>
              <a:t>）搜索文档树</a:t>
            </a:r>
            <a:r>
              <a:rPr lang="en-US" altLang="zh-CN" dirty="0"/>
              <a:t>find(),</a:t>
            </a:r>
            <a:r>
              <a:rPr lang="en-US" altLang="zh-CN" dirty="0" err="1"/>
              <a:t>findAll</a:t>
            </a:r>
            <a:r>
              <a:rPr lang="en-US" altLang="zh-CN" dirty="0"/>
              <a:t>()</a:t>
            </a:r>
          </a:p>
          <a:p>
            <a:pPr marL="0" indent="0">
              <a:buNone/>
            </a:pPr>
            <a:r>
              <a:rPr lang="zh-CN" altLang="en-US" dirty="0"/>
              <a:t>（</a:t>
            </a:r>
            <a:r>
              <a:rPr lang="en-US" altLang="zh-CN" dirty="0"/>
              <a:t>2</a:t>
            </a:r>
            <a:r>
              <a:rPr lang="zh-CN" altLang="en-US" dirty="0"/>
              <a:t>）</a:t>
            </a:r>
            <a:r>
              <a:rPr lang="en-US" altLang="zh-CN" dirty="0"/>
              <a:t>CSS</a:t>
            </a:r>
            <a:r>
              <a:rPr lang="zh-CN" altLang="en-US" dirty="0"/>
              <a:t>选择器</a:t>
            </a:r>
          </a:p>
        </p:txBody>
      </p:sp>
    </p:spTree>
    <p:extLst>
      <p:ext uri="{BB962C8B-B14F-4D97-AF65-F5344CB8AC3E}">
        <p14:creationId xmlns:p14="http://schemas.microsoft.com/office/powerpoint/2010/main" val="9541381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内容占位符 2">
            <a:extLst>
              <a:ext uri="{FF2B5EF4-FFF2-40B4-BE49-F238E27FC236}">
                <a16:creationId xmlns:a16="http://schemas.microsoft.com/office/drawing/2014/main" id="{B661D6BF-361B-4E49-A4C5-BA001EBF0CFF}"/>
              </a:ext>
            </a:extLst>
          </p:cNvPr>
          <p:cNvSpPr>
            <a:spLocks noGrp="1" noChangeArrowheads="1"/>
          </p:cNvSpPr>
          <p:nvPr>
            <p:ph idx="1"/>
          </p:nvPr>
        </p:nvSpPr>
        <p:spPr>
          <a:xfrm>
            <a:off x="36513" y="908050"/>
            <a:ext cx="9036050" cy="5365750"/>
          </a:xfrm>
        </p:spPr>
        <p:txBody>
          <a:bodyPr/>
          <a:lstStyle/>
          <a:p>
            <a:r>
              <a:rPr lang="en-US" altLang="zh-CN"/>
              <a:t>CSS</a:t>
            </a:r>
            <a:r>
              <a:rPr lang="zh-CN" altLang="zh-CN"/>
              <a:t>选择器</a:t>
            </a:r>
            <a:endParaRPr lang="en-US" altLang="zh-CN"/>
          </a:p>
          <a:p>
            <a:pPr lvl="1"/>
            <a:r>
              <a:rPr lang="zh-CN" altLang="zh-CN"/>
              <a:t>这种方式使用</a:t>
            </a:r>
            <a:r>
              <a:rPr lang="en-US" altLang="zh-CN"/>
              <a:t>select</a:t>
            </a:r>
            <a:r>
              <a:rPr lang="zh-CN" altLang="zh-CN"/>
              <a:t>方法，允许通过标签名、类名、</a:t>
            </a:r>
            <a:r>
              <a:rPr lang="en-US" altLang="zh-CN"/>
              <a:t>id</a:t>
            </a:r>
            <a:r>
              <a:rPr lang="zh-CN" altLang="zh-CN"/>
              <a:t>名、以及组合查找、子标签查找。在查找时，最重要的模式是由标签名、类名、</a:t>
            </a:r>
            <a:r>
              <a:rPr lang="en-US" altLang="zh-CN"/>
              <a:t>id</a:t>
            </a:r>
            <a:r>
              <a:rPr lang="zh-CN" altLang="zh-CN"/>
              <a:t>和子标签组成。标签名不加修饰，类名前加点，</a:t>
            </a:r>
            <a:r>
              <a:rPr lang="en-US" altLang="zh-CN"/>
              <a:t>id</a:t>
            </a:r>
            <a:r>
              <a:rPr lang="zh-CN" altLang="zh-CN"/>
              <a:t>名前加</a:t>
            </a:r>
            <a:r>
              <a:rPr lang="en-US" altLang="zh-CN"/>
              <a:t>#</a:t>
            </a:r>
            <a:r>
              <a:rPr lang="zh-CN" altLang="zh-CN"/>
              <a:t>，子标签通过</a:t>
            </a:r>
            <a:r>
              <a:rPr lang="en-US" altLang="zh-CN"/>
              <a:t> &gt; </a:t>
            </a:r>
            <a:r>
              <a:rPr lang="zh-CN" altLang="zh-CN"/>
              <a:t>或空格定义。</a:t>
            </a:r>
          </a:p>
          <a:p>
            <a:pPr lvl="1"/>
            <a:r>
              <a:rPr lang="zh-CN" altLang="zh-CN"/>
              <a:t>相比于</a:t>
            </a:r>
            <a:r>
              <a:rPr lang="en-US" altLang="zh-CN"/>
              <a:t>xpath</a:t>
            </a:r>
            <a:r>
              <a:rPr lang="zh-CN" altLang="zh-CN"/>
              <a:t>，</a:t>
            </a:r>
            <a:r>
              <a:rPr lang="en-US" altLang="zh-CN"/>
              <a:t>CSS</a:t>
            </a:r>
            <a:r>
              <a:rPr lang="zh-CN" altLang="zh-CN"/>
              <a:t>也提供了很简洁的选择方式，在</a:t>
            </a:r>
            <a:r>
              <a:rPr lang="en-US" altLang="zh-CN"/>
              <a:t>Web</a:t>
            </a:r>
            <a:r>
              <a:rPr lang="zh-CN" altLang="zh-CN"/>
              <a:t>信息提取中广泛应用。</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AC9B9D17-733A-4D01-8A1D-B629B264B54E}"/>
              </a:ext>
            </a:extLst>
          </p:cNvPr>
          <p:cNvSpPr>
            <a:spLocks noGrp="1" noChangeArrowheads="1"/>
          </p:cNvSpPr>
          <p:nvPr>
            <p:ph type="title"/>
          </p:nvPr>
        </p:nvSpPr>
        <p:spPr/>
        <p:txBody>
          <a:bodyPr/>
          <a:lstStyle/>
          <a:p>
            <a:r>
              <a:rPr lang="en-US" altLang="zh-CN"/>
              <a:t>Web</a:t>
            </a:r>
            <a:r>
              <a:rPr lang="zh-CN" altLang="en-US"/>
              <a:t>页面版式</a:t>
            </a:r>
          </a:p>
        </p:txBody>
      </p:sp>
      <p:sp>
        <p:nvSpPr>
          <p:cNvPr id="10243" name="内容占位符 2">
            <a:extLst>
              <a:ext uri="{FF2B5EF4-FFF2-40B4-BE49-F238E27FC236}">
                <a16:creationId xmlns:a16="http://schemas.microsoft.com/office/drawing/2014/main" id="{92783C33-FEE1-47EE-8F93-7CD52DAC090A}"/>
              </a:ext>
            </a:extLst>
          </p:cNvPr>
          <p:cNvSpPr>
            <a:spLocks noGrp="1" noChangeArrowheads="1"/>
          </p:cNvSpPr>
          <p:nvPr>
            <p:ph idx="1"/>
          </p:nvPr>
        </p:nvSpPr>
        <p:spPr/>
        <p:txBody>
          <a:bodyPr/>
          <a:lstStyle/>
          <a:p>
            <a:r>
              <a:rPr lang="en-US" altLang="zh-CN"/>
              <a:t>WEB</a:t>
            </a:r>
            <a:r>
              <a:rPr lang="zh-CN" altLang="zh-CN"/>
              <a:t>页面版式各式各样，但可以归结为以下若干种。</a:t>
            </a:r>
            <a:endParaRPr lang="en-US" altLang="zh-CN"/>
          </a:p>
          <a:p>
            <a:pPr lvl="1"/>
            <a:r>
              <a:rPr lang="zh-CN" altLang="zh-CN"/>
              <a:t>新闻报道型页面</a:t>
            </a:r>
            <a:endParaRPr lang="en-US" altLang="zh-CN"/>
          </a:p>
          <a:p>
            <a:pPr lvl="1"/>
            <a:r>
              <a:rPr lang="zh-CN" altLang="zh-CN"/>
              <a:t>列表型页面</a:t>
            </a:r>
            <a:endParaRPr lang="en-US" altLang="zh-CN"/>
          </a:p>
          <a:p>
            <a:pPr lvl="1"/>
            <a:r>
              <a:rPr lang="zh-CN" altLang="zh-CN"/>
              <a:t>评论型页面</a:t>
            </a:r>
            <a:endParaRPr lang="en-US" altLang="zh-CN"/>
          </a:p>
          <a:p>
            <a:pPr lvl="1"/>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内容占位符 2">
            <a:extLst>
              <a:ext uri="{FF2B5EF4-FFF2-40B4-BE49-F238E27FC236}">
                <a16:creationId xmlns:a16="http://schemas.microsoft.com/office/drawing/2014/main" id="{7B93A221-2613-4B99-917B-FB910DC14149}"/>
              </a:ext>
            </a:extLst>
          </p:cNvPr>
          <p:cNvSpPr>
            <a:spLocks noGrp="1" noChangeArrowheads="1"/>
          </p:cNvSpPr>
          <p:nvPr>
            <p:ph idx="1"/>
          </p:nvPr>
        </p:nvSpPr>
        <p:spPr>
          <a:xfrm>
            <a:off x="36513" y="908050"/>
            <a:ext cx="9036050" cy="5365750"/>
          </a:xfrm>
        </p:spPr>
        <p:txBody>
          <a:bodyPr/>
          <a:lstStyle/>
          <a:p>
            <a:r>
              <a:rPr lang="zh-CN" altLang="zh-CN" dirty="0"/>
              <a:t>一些例子如下：</a:t>
            </a:r>
          </a:p>
          <a:p>
            <a:pPr lvl="1"/>
            <a:r>
              <a:rPr lang="en-US" altLang="zh-CN" dirty="0" err="1"/>
              <a:t>soup.select</a:t>
            </a:r>
            <a:r>
              <a:rPr lang="en-US" altLang="zh-CN" dirty="0"/>
              <a:t>('title')   #</a:t>
            </a:r>
            <a:r>
              <a:rPr lang="zh-CN" altLang="zh-CN" dirty="0"/>
              <a:t>通过标签名</a:t>
            </a:r>
          </a:p>
          <a:p>
            <a:pPr lvl="1"/>
            <a:r>
              <a:rPr lang="en-US" altLang="zh-CN" dirty="0" err="1"/>
              <a:t>soup.select</a:t>
            </a:r>
            <a:r>
              <a:rPr lang="en-US" altLang="zh-CN" dirty="0"/>
              <a:t>('.sister')  # </a:t>
            </a:r>
            <a:r>
              <a:rPr lang="zh-CN" altLang="zh-CN" dirty="0"/>
              <a:t>通过类名查找</a:t>
            </a:r>
          </a:p>
          <a:p>
            <a:pPr lvl="1"/>
            <a:r>
              <a:rPr lang="en-US" altLang="zh-CN" dirty="0" err="1"/>
              <a:t>soup.select</a:t>
            </a:r>
            <a:r>
              <a:rPr lang="en-US" altLang="zh-CN" dirty="0"/>
              <a:t>('#link1')   # </a:t>
            </a:r>
            <a:r>
              <a:rPr lang="zh-CN" altLang="zh-CN" dirty="0"/>
              <a:t>通过</a:t>
            </a:r>
            <a:r>
              <a:rPr lang="en-US" altLang="zh-CN" dirty="0"/>
              <a:t>id</a:t>
            </a:r>
            <a:r>
              <a:rPr lang="zh-CN" altLang="zh-CN" dirty="0"/>
              <a:t>名查找</a:t>
            </a:r>
          </a:p>
          <a:p>
            <a:pPr lvl="1"/>
            <a:r>
              <a:rPr lang="en-US" altLang="zh-CN" dirty="0" err="1"/>
              <a:t>soup.select</a:t>
            </a:r>
            <a:r>
              <a:rPr lang="en-US" altLang="zh-CN" dirty="0"/>
              <a:t>('p #link1')  # </a:t>
            </a:r>
            <a:r>
              <a:rPr lang="zh-CN" altLang="zh-CN" dirty="0"/>
              <a:t>组合查找</a:t>
            </a:r>
          </a:p>
          <a:p>
            <a:pPr lvl="1"/>
            <a:r>
              <a:rPr lang="en-US" altLang="zh-CN" dirty="0" err="1"/>
              <a:t>soup.select</a:t>
            </a:r>
            <a:r>
              <a:rPr lang="en-US" altLang="zh-CN" dirty="0"/>
              <a:t>("head &gt; title")  # </a:t>
            </a:r>
            <a:r>
              <a:rPr lang="zh-CN" altLang="zh-CN" dirty="0"/>
              <a:t>直接子标签查找（</a:t>
            </a:r>
            <a:r>
              <a:rPr lang="en-US" altLang="zh-CN" dirty="0"/>
              <a:t>&gt;</a:t>
            </a:r>
            <a:r>
              <a:rPr lang="zh-CN" altLang="zh-CN" dirty="0"/>
              <a:t>前后加空格）</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内容占位符 2">
            <a:extLst>
              <a:ext uri="{FF2B5EF4-FFF2-40B4-BE49-F238E27FC236}">
                <a16:creationId xmlns:a16="http://schemas.microsoft.com/office/drawing/2014/main" id="{417CDBF2-8FCF-468B-8A14-D6AC86D7A262}"/>
              </a:ext>
            </a:extLst>
          </p:cNvPr>
          <p:cNvSpPr>
            <a:spLocks noGrp="1" noChangeArrowheads="1"/>
          </p:cNvSpPr>
          <p:nvPr>
            <p:ph idx="1"/>
          </p:nvPr>
        </p:nvSpPr>
        <p:spPr>
          <a:xfrm>
            <a:off x="36513" y="908050"/>
            <a:ext cx="9036050" cy="5365750"/>
          </a:xfrm>
        </p:spPr>
        <p:txBody>
          <a:bodyPr/>
          <a:lstStyle/>
          <a:p>
            <a:pPr lvl="1"/>
            <a:r>
              <a:rPr lang="en-US" altLang="zh-CN"/>
              <a:t>soup.select('.list &gt; #link1')   #class</a:t>
            </a:r>
            <a:r>
              <a:rPr lang="zh-CN" altLang="zh-CN"/>
              <a:t>名称为</a:t>
            </a:r>
            <a:r>
              <a:rPr lang="en-US" altLang="zh-CN"/>
              <a:t>list</a:t>
            </a:r>
            <a:r>
              <a:rPr lang="zh-CN" altLang="zh-CN"/>
              <a:t>的标签节点下</a:t>
            </a:r>
            <a:r>
              <a:rPr lang="en-US" altLang="zh-CN"/>
              <a:t>id</a:t>
            </a:r>
            <a:r>
              <a:rPr lang="zh-CN" altLang="zh-CN"/>
              <a:t>名称为</a:t>
            </a:r>
            <a:r>
              <a:rPr lang="en-US" altLang="zh-CN"/>
              <a:t>link1</a:t>
            </a:r>
            <a:r>
              <a:rPr lang="zh-CN" altLang="zh-CN"/>
              <a:t>的子节点</a:t>
            </a:r>
          </a:p>
          <a:p>
            <a:pPr lvl="1"/>
            <a:r>
              <a:rPr lang="en-US" altLang="zh-CN"/>
              <a:t>select</a:t>
            </a:r>
            <a:r>
              <a:rPr lang="zh-CN" altLang="zh-CN"/>
              <a:t>方法返回的结果是</a:t>
            </a:r>
            <a:r>
              <a:rPr lang="en-US" altLang="zh-CN"/>
              <a:t>list</a:t>
            </a:r>
            <a:r>
              <a:rPr lang="zh-CN" altLang="zh-CN"/>
              <a:t>类型，可以通过下标和</a:t>
            </a:r>
            <a:r>
              <a:rPr lang="en-US" altLang="zh-CN"/>
              <a:t>text</a:t>
            </a:r>
            <a:r>
              <a:rPr lang="zh-CN" altLang="zh-CN"/>
              <a:t>属性来得到内容，例如：</a:t>
            </a:r>
          </a:p>
          <a:p>
            <a:pPr lvl="1"/>
            <a:r>
              <a:rPr lang="en-US" altLang="zh-CN"/>
              <a:t>soup.select('title')[0].text </a:t>
            </a:r>
            <a:r>
              <a:rPr lang="zh-CN" altLang="zh-CN"/>
              <a:t>这个语句获得页面的</a:t>
            </a:r>
            <a:r>
              <a:rPr lang="en-US" altLang="zh-CN"/>
              <a:t>title</a:t>
            </a:r>
            <a:r>
              <a:rPr lang="zh-CN" altLang="zh-CN"/>
              <a:t>内容。</a:t>
            </a:r>
          </a:p>
          <a:p>
            <a:pPr lvl="1"/>
            <a:r>
              <a:rPr lang="zh-CN" altLang="zh-CN"/>
              <a:t>特别地，如果类名本身带有空格，则应该用点代替其中的空格，例如：对于</a:t>
            </a:r>
            <a:r>
              <a:rPr lang="en-US" altLang="zh-CN"/>
              <a:t>&lt;div class="zwli clearfix"&gt;</a:t>
            </a:r>
            <a:r>
              <a:rPr lang="zh-CN" altLang="zh-CN"/>
              <a:t>的选择，应该使用</a:t>
            </a:r>
            <a:r>
              <a:rPr lang="en-US" altLang="zh-CN"/>
              <a:t>soup.select('div.zwli.clearfix')</a:t>
            </a:r>
            <a:endParaRPr lang="zh-CN" altLang="en-US"/>
          </a:p>
          <a:p>
            <a:pPr marL="0" indent="0">
              <a:buFont typeface="Arial" panose="020B0604020202020204" pitchFamily="34" charset="0"/>
              <a:buNone/>
            </a:pPr>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内容占位符 2">
            <a:extLst>
              <a:ext uri="{FF2B5EF4-FFF2-40B4-BE49-F238E27FC236}">
                <a16:creationId xmlns:a16="http://schemas.microsoft.com/office/drawing/2014/main" id="{E147F34B-225B-4233-9236-C4A14078BD7A}"/>
              </a:ext>
            </a:extLst>
          </p:cNvPr>
          <p:cNvSpPr>
            <a:spLocks noGrp="1" noChangeArrowheads="1"/>
          </p:cNvSpPr>
          <p:nvPr>
            <p:ph idx="1"/>
          </p:nvPr>
        </p:nvSpPr>
        <p:spPr>
          <a:xfrm>
            <a:off x="36513" y="908050"/>
            <a:ext cx="9036050" cy="5365750"/>
          </a:xfrm>
        </p:spPr>
        <p:txBody>
          <a:bodyPr/>
          <a:lstStyle/>
          <a:p>
            <a:r>
              <a:rPr lang="en-US" altLang="zh-CN" sz="1600" dirty="0" err="1"/>
              <a:t>BeautifulSoup</a:t>
            </a:r>
            <a:r>
              <a:rPr lang="zh-CN" altLang="en-US" sz="1600" dirty="0"/>
              <a:t>实例</a:t>
            </a:r>
            <a:endParaRPr lang="en-US" altLang="zh-CN" sz="1600" dirty="0"/>
          </a:p>
          <a:p>
            <a:pPr marL="0" indent="0">
              <a:buNone/>
            </a:pPr>
            <a:endParaRPr lang="zh-CN" altLang="en-US" sz="1600" dirty="0"/>
          </a:p>
        </p:txBody>
      </p:sp>
      <p:sp>
        <p:nvSpPr>
          <p:cNvPr id="2" name="Rectangle 1">
            <a:extLst>
              <a:ext uri="{FF2B5EF4-FFF2-40B4-BE49-F238E27FC236}">
                <a16:creationId xmlns:a16="http://schemas.microsoft.com/office/drawing/2014/main" id="{7F499C3C-0F15-4FF9-B203-0C9524253FDD}"/>
              </a:ext>
            </a:extLst>
          </p:cNvPr>
          <p:cNvSpPr>
            <a:spLocks noChangeArrowheads="1"/>
          </p:cNvSpPr>
          <p:nvPr/>
        </p:nvSpPr>
        <p:spPr bwMode="auto">
          <a:xfrm>
            <a:off x="217984" y="1257042"/>
            <a:ext cx="8821043" cy="501675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33B3"/>
                </a:solidFill>
                <a:effectLst/>
                <a:latin typeface="Arial Unicode MS"/>
                <a:ea typeface="JetBrains Mono"/>
              </a:rPr>
              <a:t>from </a:t>
            </a:r>
            <a:r>
              <a:rPr kumimoji="0" lang="zh-CN" altLang="zh-CN" sz="1600" b="0" i="0" u="none" strike="noStrike" cap="none" normalizeH="0" baseline="0" dirty="0">
                <a:ln>
                  <a:noFill/>
                </a:ln>
                <a:solidFill>
                  <a:srgbClr val="080808"/>
                </a:solidFill>
                <a:effectLst/>
                <a:latin typeface="Arial Unicode MS"/>
                <a:ea typeface="JetBrains Mono"/>
              </a:rPr>
              <a:t>bs4 </a:t>
            </a:r>
            <a:r>
              <a:rPr kumimoji="0" lang="zh-CN" altLang="zh-CN" sz="1600" b="0" i="0" u="none" strike="noStrike" cap="none" normalizeH="0" baseline="0" dirty="0">
                <a:ln>
                  <a:noFill/>
                </a:ln>
                <a:solidFill>
                  <a:srgbClr val="0033B3"/>
                </a:solidFill>
                <a:effectLst/>
                <a:latin typeface="Arial Unicode MS"/>
                <a:ea typeface="JetBrains Mono"/>
              </a:rPr>
              <a:t>import </a:t>
            </a:r>
            <a:r>
              <a:rPr kumimoji="0" lang="zh-CN" altLang="zh-CN" sz="1600" b="0" i="0" u="none" strike="noStrike" cap="none" normalizeH="0" baseline="0" dirty="0">
                <a:ln>
                  <a:noFill/>
                </a:ln>
                <a:solidFill>
                  <a:srgbClr val="080808"/>
                </a:solidFill>
                <a:effectLst/>
                <a:latin typeface="Arial Unicode MS"/>
                <a:ea typeface="JetBrains Mono"/>
              </a:rPr>
              <a:t>BeautifulSoup</a:t>
            </a:r>
            <a:br>
              <a:rPr kumimoji="0" lang="zh-CN" altLang="zh-CN" sz="1600" b="0" i="0" u="none" strike="noStrike" cap="none" normalizeH="0" baseline="0" dirty="0">
                <a:ln>
                  <a:noFill/>
                </a:ln>
                <a:solidFill>
                  <a:srgbClr val="080808"/>
                </a:solidFill>
                <a:effectLst/>
                <a:latin typeface="Arial Unicode MS"/>
                <a:ea typeface="JetBrains Mono"/>
              </a:rPr>
            </a:br>
            <a:r>
              <a:rPr kumimoji="0" lang="zh-CN" altLang="zh-CN" sz="1600" b="0" i="0" u="none" strike="noStrike" cap="none" normalizeH="0" baseline="0" dirty="0">
                <a:ln>
                  <a:noFill/>
                </a:ln>
                <a:solidFill>
                  <a:srgbClr val="080808"/>
                </a:solidFill>
                <a:effectLst/>
                <a:latin typeface="Arial Unicode MS"/>
                <a:ea typeface="JetBrains Mono"/>
              </a:rPr>
              <a:t>html=</a:t>
            </a:r>
            <a:r>
              <a:rPr kumimoji="0" lang="zh-CN" altLang="zh-CN" sz="1600" b="1" i="0" u="none" strike="noStrike" cap="none" normalizeH="0" baseline="0" dirty="0">
                <a:ln>
                  <a:noFill/>
                </a:ln>
                <a:solidFill>
                  <a:srgbClr val="008080"/>
                </a:solidFill>
                <a:effectLst/>
                <a:latin typeface="Arial Unicode MS"/>
                <a:ea typeface="JetBrains Mono"/>
              </a:rPr>
              <a:t>'''</a:t>
            </a:r>
            <a:br>
              <a:rPr kumimoji="0" lang="zh-CN" altLang="zh-CN" sz="1600" b="1" i="0" u="none" strike="noStrike" cap="none" normalizeH="0" baseline="0" dirty="0">
                <a:ln>
                  <a:noFill/>
                </a:ln>
                <a:solidFill>
                  <a:srgbClr val="008080"/>
                </a:solidFill>
                <a:effectLst/>
                <a:latin typeface="Arial Unicode MS"/>
                <a:ea typeface="JetBrains Mono"/>
              </a:rPr>
            </a:br>
            <a:r>
              <a:rPr kumimoji="0" lang="zh-CN" altLang="zh-CN" sz="1600" b="1" i="0" u="none" strike="noStrike" cap="none" normalizeH="0" baseline="0" dirty="0">
                <a:ln>
                  <a:noFill/>
                </a:ln>
                <a:solidFill>
                  <a:srgbClr val="008080"/>
                </a:solidFill>
                <a:effectLst/>
                <a:latin typeface="Arial Unicode MS"/>
                <a:ea typeface="JetBrains Mono"/>
              </a:rPr>
              <a:t>&lt;html&gt;&lt;body&gt;&lt;div id="second-title"&gt;</a:t>
            </a:r>
            <a:r>
              <a:rPr kumimoji="0" lang="zh-CN" altLang="zh-CN" sz="1600" b="1" i="0" u="none" strike="noStrike" cap="none" normalizeH="0" baseline="0" dirty="0">
                <a:ln>
                  <a:noFill/>
                </a:ln>
                <a:solidFill>
                  <a:srgbClr val="008080"/>
                </a:solidFill>
                <a:effectLst/>
                <a:latin typeface="宋体" panose="02010600030101010101" pitchFamily="2" charset="-122"/>
              </a:rPr>
              <a:t>访华前 这个国家的总理说</a:t>
            </a:r>
            <a:r>
              <a:rPr kumimoji="0" lang="zh-CN" altLang="zh-CN" sz="1600" b="1" i="0" u="none" strike="noStrike" cap="none" normalizeH="0" baseline="0" dirty="0">
                <a:ln>
                  <a:noFill/>
                </a:ln>
                <a:solidFill>
                  <a:srgbClr val="008080"/>
                </a:solidFill>
                <a:effectLst/>
                <a:latin typeface="Arial Unicode MS"/>
                <a:ea typeface="JetBrains Mono"/>
              </a:rPr>
              <a:t>“</a:t>
            </a:r>
            <a:r>
              <a:rPr kumimoji="0" lang="zh-CN" altLang="zh-CN" sz="1600" b="1" i="0" u="none" strike="noStrike" cap="none" normalizeH="0" baseline="0" dirty="0">
                <a:ln>
                  <a:noFill/>
                </a:ln>
                <a:solidFill>
                  <a:srgbClr val="008080"/>
                </a:solidFill>
                <a:effectLst/>
                <a:latin typeface="宋体" panose="02010600030101010101" pitchFamily="2" charset="-122"/>
              </a:rPr>
              <a:t>感谢中国体谅</a:t>
            </a:r>
            <a:r>
              <a:rPr kumimoji="0" lang="zh-CN" altLang="zh-CN" sz="1600" b="1" i="0" u="none" strike="noStrike" cap="none" normalizeH="0" baseline="0" dirty="0">
                <a:ln>
                  <a:noFill/>
                </a:ln>
                <a:solidFill>
                  <a:srgbClr val="008080"/>
                </a:solidFill>
                <a:effectLst/>
                <a:latin typeface="Arial Unicode MS"/>
                <a:ea typeface="JetBrains Mono"/>
              </a:rPr>
              <a:t>”&lt;/div&gt;</a:t>
            </a:r>
            <a:br>
              <a:rPr kumimoji="0" lang="zh-CN" altLang="zh-CN" sz="1600" b="1" i="0" u="none" strike="noStrike" cap="none" normalizeH="0" baseline="0" dirty="0">
                <a:ln>
                  <a:noFill/>
                </a:ln>
                <a:solidFill>
                  <a:srgbClr val="008080"/>
                </a:solidFill>
                <a:effectLst/>
                <a:latin typeface="Arial Unicode MS"/>
                <a:ea typeface="JetBrains Mono"/>
              </a:rPr>
            </a:br>
            <a:r>
              <a:rPr kumimoji="0" lang="zh-CN" altLang="zh-CN" sz="1600" b="1" i="0" u="none" strike="noStrike" cap="none" normalizeH="0" baseline="0" dirty="0">
                <a:ln>
                  <a:noFill/>
                </a:ln>
                <a:solidFill>
                  <a:srgbClr val="008080"/>
                </a:solidFill>
                <a:effectLst/>
                <a:latin typeface="Arial Unicode MS"/>
                <a:ea typeface="JetBrains Mono"/>
              </a:rPr>
              <a:t>&lt;div class="date-source"&gt;&lt;span class="date"&gt;2019</a:t>
            </a:r>
            <a:r>
              <a:rPr kumimoji="0" lang="zh-CN" altLang="zh-CN" sz="1600" b="1" i="0" u="none" strike="noStrike" cap="none" normalizeH="0" baseline="0" dirty="0">
                <a:ln>
                  <a:noFill/>
                </a:ln>
                <a:solidFill>
                  <a:srgbClr val="008080"/>
                </a:solidFill>
                <a:effectLst/>
                <a:latin typeface="宋体" panose="02010600030101010101" pitchFamily="2" charset="-122"/>
              </a:rPr>
              <a:t>年</a:t>
            </a:r>
            <a:r>
              <a:rPr kumimoji="0" lang="zh-CN" altLang="zh-CN" sz="1600" b="1" i="0" u="none" strike="noStrike" cap="none" normalizeH="0" baseline="0" dirty="0">
                <a:ln>
                  <a:noFill/>
                </a:ln>
                <a:solidFill>
                  <a:srgbClr val="008080"/>
                </a:solidFill>
                <a:effectLst/>
                <a:latin typeface="Arial Unicode MS"/>
                <a:ea typeface="JetBrains Mono"/>
              </a:rPr>
              <a:t>03</a:t>
            </a:r>
            <a:r>
              <a:rPr kumimoji="0" lang="zh-CN" altLang="zh-CN" sz="1600" b="1" i="0" u="none" strike="noStrike" cap="none" normalizeH="0" baseline="0" dirty="0">
                <a:ln>
                  <a:noFill/>
                </a:ln>
                <a:solidFill>
                  <a:srgbClr val="008080"/>
                </a:solidFill>
                <a:effectLst/>
                <a:latin typeface="宋体" panose="02010600030101010101" pitchFamily="2" charset="-122"/>
              </a:rPr>
              <a:t>月</a:t>
            </a:r>
            <a:r>
              <a:rPr kumimoji="0" lang="zh-CN" altLang="zh-CN" sz="1600" b="1" i="0" u="none" strike="noStrike" cap="none" normalizeH="0" baseline="0" dirty="0">
                <a:ln>
                  <a:noFill/>
                </a:ln>
                <a:solidFill>
                  <a:srgbClr val="008080"/>
                </a:solidFill>
                <a:effectLst/>
                <a:latin typeface="Arial Unicode MS"/>
                <a:ea typeface="JetBrains Mono"/>
              </a:rPr>
              <a:t>27</a:t>
            </a:r>
            <a:r>
              <a:rPr kumimoji="0" lang="zh-CN" altLang="zh-CN" sz="1600" b="1" i="0" u="none" strike="noStrike" cap="none" normalizeH="0" baseline="0" dirty="0">
                <a:ln>
                  <a:noFill/>
                </a:ln>
                <a:solidFill>
                  <a:srgbClr val="008080"/>
                </a:solidFill>
                <a:effectLst/>
                <a:latin typeface="宋体" panose="02010600030101010101" pitchFamily="2" charset="-122"/>
              </a:rPr>
              <a:t>日</a:t>
            </a:r>
            <a:r>
              <a:rPr kumimoji="0" lang="zh-CN" altLang="zh-CN" sz="1600" b="1" i="0" u="none" strike="noStrike" cap="none" normalizeH="0" baseline="0" dirty="0">
                <a:ln>
                  <a:noFill/>
                </a:ln>
                <a:solidFill>
                  <a:srgbClr val="008080"/>
                </a:solidFill>
                <a:effectLst/>
                <a:latin typeface="Arial Unicode MS"/>
                <a:ea typeface="JetBrains Mono"/>
              </a:rPr>
              <a:t> 21:30&lt;/span&gt;&lt;/div&gt;</a:t>
            </a:r>
            <a:br>
              <a:rPr kumimoji="0" lang="zh-CN" altLang="zh-CN" sz="1600" b="1" i="0" u="none" strike="noStrike" cap="none" normalizeH="0" baseline="0" dirty="0">
                <a:ln>
                  <a:noFill/>
                </a:ln>
                <a:solidFill>
                  <a:srgbClr val="008080"/>
                </a:solidFill>
                <a:effectLst/>
                <a:latin typeface="Arial Unicode MS"/>
                <a:ea typeface="JetBrains Mono"/>
              </a:rPr>
            </a:br>
            <a:r>
              <a:rPr kumimoji="0" lang="zh-CN" altLang="zh-CN" sz="1600" b="1" i="0" u="none" strike="noStrike" cap="none" normalizeH="0" baseline="0" dirty="0">
                <a:ln>
                  <a:noFill/>
                </a:ln>
                <a:solidFill>
                  <a:srgbClr val="008080"/>
                </a:solidFill>
                <a:effectLst/>
                <a:latin typeface="Arial Unicode MS"/>
                <a:ea typeface="JetBrains Mono"/>
              </a:rPr>
              <a:t>&lt;span class="publish source"&gt;</a:t>
            </a:r>
            <a:r>
              <a:rPr kumimoji="0" lang="zh-CN" altLang="zh-CN" sz="1600" b="1" i="0" u="none" strike="noStrike" cap="none" normalizeH="0" baseline="0" dirty="0">
                <a:ln>
                  <a:noFill/>
                </a:ln>
                <a:solidFill>
                  <a:srgbClr val="008080"/>
                </a:solidFill>
                <a:effectLst/>
                <a:latin typeface="宋体" panose="02010600030101010101" pitchFamily="2" charset="-122"/>
              </a:rPr>
              <a:t>参考消息</a:t>
            </a:r>
            <a:r>
              <a:rPr kumimoji="0" lang="zh-CN" altLang="zh-CN" sz="1600" b="1" i="0" u="none" strike="noStrike" cap="none" normalizeH="0" baseline="0" dirty="0">
                <a:ln>
                  <a:noFill/>
                </a:ln>
                <a:solidFill>
                  <a:srgbClr val="008080"/>
                </a:solidFill>
                <a:effectLst/>
                <a:latin typeface="Arial Unicode MS"/>
                <a:ea typeface="JetBrains Mono"/>
              </a:rPr>
              <a:t>&lt;/span&gt;&lt;div class="article"&gt;</a:t>
            </a:r>
            <a:br>
              <a:rPr kumimoji="0" lang="zh-CN" altLang="zh-CN" sz="1600" b="1" i="0" u="none" strike="noStrike" cap="none" normalizeH="0" baseline="0" dirty="0">
                <a:ln>
                  <a:noFill/>
                </a:ln>
                <a:solidFill>
                  <a:srgbClr val="008080"/>
                </a:solidFill>
                <a:effectLst/>
                <a:latin typeface="Arial Unicode MS"/>
                <a:ea typeface="JetBrains Mono"/>
              </a:rPr>
            </a:br>
            <a:r>
              <a:rPr kumimoji="0" lang="zh-CN" altLang="zh-CN" sz="1600" b="1" i="0" u="none" strike="noStrike" cap="none" normalizeH="0" baseline="0" dirty="0">
                <a:ln>
                  <a:noFill/>
                </a:ln>
                <a:solidFill>
                  <a:srgbClr val="008080"/>
                </a:solidFill>
                <a:effectLst/>
                <a:latin typeface="Arial Unicode MS"/>
                <a:ea typeface="JetBrains Mono"/>
              </a:rPr>
              <a:t>&lt;p&gt;</a:t>
            </a:r>
            <a:r>
              <a:rPr kumimoji="0" lang="zh-CN" altLang="zh-CN" sz="1600" b="1" i="0" u="none" strike="noStrike" cap="none" normalizeH="0" baseline="0" dirty="0">
                <a:ln>
                  <a:noFill/>
                </a:ln>
                <a:solidFill>
                  <a:srgbClr val="008080"/>
                </a:solidFill>
                <a:effectLst/>
                <a:latin typeface="宋体" panose="02010600030101010101" pitchFamily="2" charset="-122"/>
              </a:rPr>
              <a:t>原标题：锐参考</a:t>
            </a:r>
            <a:r>
              <a:rPr kumimoji="0" lang="zh-CN" altLang="zh-CN" sz="1600" b="1" i="0" u="none" strike="noStrike" cap="none" normalizeH="0" baseline="0" dirty="0">
                <a:ln>
                  <a:noFill/>
                </a:ln>
                <a:solidFill>
                  <a:srgbClr val="008080"/>
                </a:solidFill>
                <a:effectLst/>
                <a:latin typeface="Arial Unicode MS"/>
                <a:ea typeface="JetBrains Mono"/>
              </a:rPr>
              <a:t> | </a:t>
            </a:r>
            <a:r>
              <a:rPr kumimoji="0" lang="zh-CN" altLang="zh-CN" sz="1600" b="1" i="0" u="none" strike="noStrike" cap="none" normalizeH="0" baseline="0" dirty="0">
                <a:ln>
                  <a:noFill/>
                </a:ln>
                <a:solidFill>
                  <a:srgbClr val="008080"/>
                </a:solidFill>
                <a:effectLst/>
                <a:latin typeface="宋体" panose="02010600030101010101" pitchFamily="2" charset="-122"/>
              </a:rPr>
              <a:t>访华前，这个国家的总理说：</a:t>
            </a:r>
            <a:r>
              <a:rPr kumimoji="0" lang="zh-CN" altLang="zh-CN" sz="1600" b="1" i="0" u="none" strike="noStrike" cap="none" normalizeH="0" baseline="0" dirty="0">
                <a:ln>
                  <a:noFill/>
                </a:ln>
                <a:solidFill>
                  <a:srgbClr val="008080"/>
                </a:solidFill>
                <a:effectLst/>
                <a:latin typeface="Arial Unicode MS"/>
                <a:ea typeface="JetBrains Mono"/>
              </a:rPr>
              <a:t>“</a:t>
            </a:r>
            <a:r>
              <a:rPr kumimoji="0" lang="zh-CN" altLang="zh-CN" sz="1600" b="1" i="0" u="none" strike="noStrike" cap="none" normalizeH="0" baseline="0" dirty="0">
                <a:ln>
                  <a:noFill/>
                </a:ln>
                <a:solidFill>
                  <a:srgbClr val="008080"/>
                </a:solidFill>
                <a:effectLst/>
                <a:latin typeface="宋体" panose="02010600030101010101" pitchFamily="2" charset="-122"/>
              </a:rPr>
              <a:t>感谢中国体谅！</a:t>
            </a:r>
            <a:r>
              <a:rPr kumimoji="0" lang="zh-CN" altLang="zh-CN" sz="1600" b="1" i="0" u="none" strike="noStrike" cap="none" normalizeH="0" baseline="0" dirty="0">
                <a:ln>
                  <a:noFill/>
                </a:ln>
                <a:solidFill>
                  <a:srgbClr val="008080"/>
                </a:solidFill>
                <a:effectLst/>
                <a:latin typeface="Arial Unicode MS"/>
                <a:ea typeface="JetBrains Mono"/>
              </a:rPr>
              <a:t>”&lt;/p&gt;</a:t>
            </a:r>
            <a:br>
              <a:rPr kumimoji="0" lang="zh-CN" altLang="zh-CN" sz="1600" b="1" i="0" u="none" strike="noStrike" cap="none" normalizeH="0" baseline="0" dirty="0">
                <a:ln>
                  <a:noFill/>
                </a:ln>
                <a:solidFill>
                  <a:srgbClr val="008080"/>
                </a:solidFill>
                <a:effectLst/>
                <a:latin typeface="Arial Unicode MS"/>
                <a:ea typeface="JetBrains Mono"/>
              </a:rPr>
            </a:br>
            <a:r>
              <a:rPr kumimoji="0" lang="zh-CN" altLang="zh-CN" sz="1600" b="1" i="0" u="none" strike="noStrike" cap="none" normalizeH="0" baseline="0" dirty="0">
                <a:ln>
                  <a:noFill/>
                </a:ln>
                <a:solidFill>
                  <a:srgbClr val="008080"/>
                </a:solidFill>
                <a:effectLst/>
                <a:latin typeface="Arial Unicode MS"/>
                <a:ea typeface="JetBrains Mono"/>
              </a:rPr>
              <a:t>&lt;p&gt;“</a:t>
            </a:r>
            <a:r>
              <a:rPr kumimoji="0" lang="zh-CN" altLang="zh-CN" sz="1600" b="1" i="0" u="none" strike="noStrike" cap="none" normalizeH="0" baseline="0" dirty="0">
                <a:ln>
                  <a:noFill/>
                </a:ln>
                <a:solidFill>
                  <a:srgbClr val="008080"/>
                </a:solidFill>
                <a:effectLst/>
                <a:latin typeface="宋体" panose="02010600030101010101" pitchFamily="2" charset="-122"/>
              </a:rPr>
              <a:t>非常感谢中国的理解！</a:t>
            </a:r>
            <a:r>
              <a:rPr kumimoji="0" lang="zh-CN" altLang="zh-CN" sz="1600" b="1" i="0" u="none" strike="noStrike" cap="none" normalizeH="0" baseline="0" dirty="0">
                <a:ln>
                  <a:noFill/>
                </a:ln>
                <a:solidFill>
                  <a:srgbClr val="008080"/>
                </a:solidFill>
                <a:effectLst/>
                <a:latin typeface="Arial Unicode MS"/>
                <a:ea typeface="JetBrains Mono"/>
              </a:rPr>
              <a:t>”&lt;/p&gt;&lt;p&gt;</a:t>
            </a:r>
            <a:r>
              <a:rPr kumimoji="0" lang="zh-CN" altLang="zh-CN" sz="1600" b="1" i="0" u="none" strike="noStrike" cap="none" normalizeH="0" baseline="0" dirty="0">
                <a:ln>
                  <a:noFill/>
                </a:ln>
                <a:solidFill>
                  <a:srgbClr val="008080"/>
                </a:solidFill>
                <a:effectLst/>
                <a:latin typeface="宋体" panose="02010600030101010101" pitchFamily="2" charset="-122"/>
              </a:rPr>
              <a:t>在</a:t>
            </a:r>
            <a:r>
              <a:rPr kumimoji="0" lang="zh-CN" altLang="zh-CN" sz="1600" b="1" i="0" u="none" strike="noStrike" cap="none" normalizeH="0" baseline="0" dirty="0">
                <a:ln>
                  <a:noFill/>
                </a:ln>
                <a:solidFill>
                  <a:srgbClr val="008080"/>
                </a:solidFill>
                <a:effectLst/>
                <a:latin typeface="Arial Unicode MS"/>
                <a:ea typeface="JetBrains Mono"/>
              </a:rPr>
              <a:t>25</a:t>
            </a:r>
            <a:r>
              <a:rPr kumimoji="0" lang="zh-CN" altLang="zh-CN" sz="1600" b="1" i="0" u="none" strike="noStrike" cap="none" normalizeH="0" baseline="0" dirty="0">
                <a:ln>
                  <a:noFill/>
                </a:ln>
                <a:solidFill>
                  <a:srgbClr val="008080"/>
                </a:solidFill>
                <a:effectLst/>
                <a:latin typeface="宋体" panose="02010600030101010101" pitchFamily="2" charset="-122"/>
              </a:rPr>
              <a:t>日的新闻发布会上，新西兰总理杰辛达</a:t>
            </a:r>
            <a:r>
              <a:rPr kumimoji="0" lang="zh-CN" altLang="zh-CN" sz="1600" b="1" i="0" u="none" strike="noStrike" cap="none" normalizeH="0" baseline="0" dirty="0">
                <a:ln>
                  <a:noFill/>
                </a:ln>
                <a:solidFill>
                  <a:srgbClr val="008080"/>
                </a:solidFill>
                <a:effectLst/>
                <a:latin typeface="Arial Unicode MS"/>
                <a:ea typeface="JetBrains Mono"/>
              </a:rPr>
              <a:t>·</a:t>
            </a:r>
            <a:r>
              <a:rPr kumimoji="0" lang="zh-CN" altLang="zh-CN" sz="1600" b="1" i="0" u="none" strike="noStrike" cap="none" normalizeH="0" baseline="0" dirty="0">
                <a:ln>
                  <a:noFill/>
                </a:ln>
                <a:solidFill>
                  <a:srgbClr val="008080"/>
                </a:solidFill>
                <a:effectLst/>
                <a:latin typeface="宋体" panose="02010600030101010101" pitchFamily="2" charset="-122"/>
              </a:rPr>
              <a:t>阿德恩这样说道。</a:t>
            </a:r>
            <a:r>
              <a:rPr kumimoji="0" lang="zh-CN" altLang="zh-CN" sz="1600" b="1" i="0" u="none" strike="noStrike" cap="none" normalizeH="0" baseline="0" dirty="0">
                <a:ln>
                  <a:noFill/>
                </a:ln>
                <a:solidFill>
                  <a:srgbClr val="008080"/>
                </a:solidFill>
                <a:effectLst/>
                <a:latin typeface="Arial Unicode MS"/>
                <a:ea typeface="JetBrains Mono"/>
              </a:rPr>
              <a:t>&lt;/p&gt;&lt;/div&gt;&lt;/body&gt;&lt;/html&gt;'''</a:t>
            </a:r>
            <a:br>
              <a:rPr kumimoji="0" lang="zh-CN" altLang="zh-CN" sz="1600" b="1" i="0" u="none" strike="noStrike" cap="none" normalizeH="0" baseline="0" dirty="0">
                <a:ln>
                  <a:noFill/>
                </a:ln>
                <a:solidFill>
                  <a:srgbClr val="008080"/>
                </a:solidFill>
                <a:effectLst/>
                <a:latin typeface="Arial Unicode MS"/>
                <a:ea typeface="JetBrains Mono"/>
              </a:rPr>
            </a:br>
            <a:r>
              <a:rPr kumimoji="0" lang="zh-CN" altLang="zh-CN" sz="1600" b="0" i="0" u="none" strike="noStrike" cap="none" normalizeH="0" baseline="0" dirty="0">
                <a:ln>
                  <a:noFill/>
                </a:ln>
                <a:solidFill>
                  <a:srgbClr val="080808"/>
                </a:solidFill>
                <a:effectLst/>
                <a:latin typeface="Arial Unicode MS"/>
                <a:ea typeface="JetBrains Mono"/>
              </a:rPr>
              <a:t>soup = BeautifulSoup(html, </a:t>
            </a:r>
            <a:r>
              <a:rPr kumimoji="0" lang="zh-CN" altLang="zh-CN" sz="1600" b="1" i="0" u="none" strike="noStrike" cap="none" normalizeH="0" baseline="0" dirty="0">
                <a:ln>
                  <a:noFill/>
                </a:ln>
                <a:solidFill>
                  <a:srgbClr val="008080"/>
                </a:solidFill>
                <a:effectLst/>
                <a:latin typeface="Arial Unicode MS"/>
                <a:ea typeface="JetBrains Mono"/>
              </a:rPr>
              <a:t>'lxml'</a:t>
            </a:r>
            <a:r>
              <a:rPr kumimoji="0" lang="zh-CN" altLang="zh-CN" sz="1600" b="0" i="0" u="none" strike="noStrike" cap="none" normalizeH="0" baseline="0" dirty="0">
                <a:ln>
                  <a:noFill/>
                </a:ln>
                <a:solidFill>
                  <a:srgbClr val="080808"/>
                </a:solidFill>
                <a:effectLst/>
                <a:latin typeface="Arial Unicode MS"/>
                <a:ea typeface="JetBrains Mono"/>
              </a:rPr>
              <a:t>)</a:t>
            </a:r>
            <a:br>
              <a:rPr kumimoji="0" lang="zh-CN" altLang="zh-CN" sz="1600" b="0" i="1" u="none" strike="noStrike" cap="none" normalizeH="0" baseline="0" dirty="0">
                <a:ln>
                  <a:noFill/>
                </a:ln>
                <a:solidFill>
                  <a:srgbClr val="8C8C8C"/>
                </a:solidFill>
                <a:effectLst/>
                <a:latin typeface="Arial Unicode MS"/>
                <a:ea typeface="JetBrains Mono"/>
              </a:rPr>
            </a:br>
            <a:r>
              <a:rPr kumimoji="0" lang="zh-CN" altLang="zh-CN" sz="1600" b="0" i="0" u="none" strike="noStrike" cap="none" normalizeH="0" baseline="0" dirty="0">
                <a:ln>
                  <a:noFill/>
                </a:ln>
                <a:solidFill>
                  <a:srgbClr val="080808"/>
                </a:solidFill>
                <a:effectLst/>
                <a:latin typeface="Arial Unicode MS"/>
                <a:ea typeface="JetBrains Mono"/>
              </a:rPr>
              <a:t>title = soup.select(</a:t>
            </a:r>
            <a:r>
              <a:rPr kumimoji="0" lang="zh-CN" altLang="zh-CN" sz="1600" b="1" i="0" u="none" strike="noStrike" cap="none" normalizeH="0" baseline="0" dirty="0">
                <a:ln>
                  <a:noFill/>
                </a:ln>
                <a:solidFill>
                  <a:srgbClr val="008080"/>
                </a:solidFill>
                <a:effectLst/>
                <a:latin typeface="Arial Unicode MS"/>
                <a:ea typeface="JetBrains Mono"/>
              </a:rPr>
              <a:t>'div#second-title'</a:t>
            </a:r>
            <a:r>
              <a:rPr kumimoji="0" lang="zh-CN" altLang="zh-CN" sz="1600" b="0" i="0" u="none" strike="noStrike" cap="none" normalizeH="0" baseline="0" dirty="0">
                <a:ln>
                  <a:noFill/>
                </a:ln>
                <a:solidFill>
                  <a:srgbClr val="080808"/>
                </a:solidFill>
                <a:effectLst/>
                <a:latin typeface="Arial Unicode MS"/>
                <a:ea typeface="JetBrains Mono"/>
              </a:rPr>
              <a:t>)[</a:t>
            </a:r>
            <a:r>
              <a:rPr kumimoji="0" lang="zh-CN" altLang="zh-CN" sz="1600" b="0" i="0" u="none" strike="noStrike" cap="none" normalizeH="0" baseline="0" dirty="0">
                <a:ln>
                  <a:noFill/>
                </a:ln>
                <a:solidFill>
                  <a:srgbClr val="1750EB"/>
                </a:solidFill>
                <a:effectLst/>
                <a:latin typeface="Arial Unicode MS"/>
                <a:ea typeface="JetBrains Mono"/>
              </a:rPr>
              <a:t>0</a:t>
            </a:r>
            <a:r>
              <a:rPr kumimoji="0" lang="zh-CN" altLang="zh-CN" sz="1600" b="0" i="0" u="none" strike="noStrike" cap="none" normalizeH="0" baseline="0" dirty="0">
                <a:ln>
                  <a:noFill/>
                </a:ln>
                <a:solidFill>
                  <a:srgbClr val="080808"/>
                </a:solidFill>
                <a:effectLst/>
                <a:latin typeface="Arial Unicode MS"/>
                <a:ea typeface="JetBrains Mono"/>
              </a:rPr>
              <a:t>].text </a:t>
            </a:r>
            <a:br>
              <a:rPr kumimoji="0" lang="zh-CN" altLang="zh-CN" sz="1600" b="0" i="1" u="none" strike="noStrike" cap="none" normalizeH="0" baseline="0" dirty="0">
                <a:ln>
                  <a:noFill/>
                </a:ln>
                <a:solidFill>
                  <a:srgbClr val="8C8C8C"/>
                </a:solidFill>
                <a:effectLst/>
                <a:latin typeface="宋体" panose="02010600030101010101" pitchFamily="2" charset="-122"/>
              </a:rPr>
            </a:br>
            <a:r>
              <a:rPr kumimoji="0" lang="zh-CN" altLang="zh-CN" sz="1600" b="0" i="0" u="none" strike="noStrike" cap="none" normalizeH="0" baseline="0" dirty="0">
                <a:ln>
                  <a:noFill/>
                </a:ln>
                <a:solidFill>
                  <a:srgbClr val="080808"/>
                </a:solidFill>
                <a:effectLst/>
                <a:latin typeface="Arial Unicode MS"/>
                <a:ea typeface="JetBrains Mono"/>
              </a:rPr>
              <a:t>date=soup.select(</a:t>
            </a:r>
            <a:r>
              <a:rPr kumimoji="0" lang="zh-CN" altLang="zh-CN" sz="1600" b="1" i="0" u="none" strike="noStrike" cap="none" normalizeH="0" baseline="0" dirty="0">
                <a:ln>
                  <a:noFill/>
                </a:ln>
                <a:solidFill>
                  <a:srgbClr val="008080"/>
                </a:solidFill>
                <a:effectLst/>
                <a:latin typeface="Arial Unicode MS"/>
                <a:ea typeface="JetBrains Mono"/>
              </a:rPr>
              <a:t>'span.date'</a:t>
            </a:r>
            <a:r>
              <a:rPr kumimoji="0" lang="zh-CN" altLang="zh-CN" sz="1600" b="0" i="0" u="none" strike="noStrike" cap="none" normalizeH="0" baseline="0" dirty="0">
                <a:ln>
                  <a:noFill/>
                </a:ln>
                <a:solidFill>
                  <a:srgbClr val="080808"/>
                </a:solidFill>
                <a:effectLst/>
                <a:latin typeface="Arial Unicode MS"/>
                <a:ea typeface="JetBrains Mono"/>
              </a:rPr>
              <a:t>)[</a:t>
            </a:r>
            <a:r>
              <a:rPr kumimoji="0" lang="zh-CN" altLang="zh-CN" sz="1600" b="0" i="0" u="none" strike="noStrike" cap="none" normalizeH="0" baseline="0" dirty="0">
                <a:ln>
                  <a:noFill/>
                </a:ln>
                <a:solidFill>
                  <a:srgbClr val="1750EB"/>
                </a:solidFill>
                <a:effectLst/>
                <a:latin typeface="Arial Unicode MS"/>
                <a:ea typeface="JetBrains Mono"/>
              </a:rPr>
              <a:t>0</a:t>
            </a:r>
            <a:r>
              <a:rPr kumimoji="0" lang="zh-CN" altLang="zh-CN" sz="1600" b="0" i="0" u="none" strike="noStrike" cap="none" normalizeH="0" baseline="0" dirty="0">
                <a:ln>
                  <a:noFill/>
                </a:ln>
                <a:solidFill>
                  <a:srgbClr val="080808"/>
                </a:solidFill>
                <a:effectLst/>
                <a:latin typeface="Arial Unicode MS"/>
                <a:ea typeface="JetBrains Mono"/>
              </a:rPr>
              <a:t>].text</a:t>
            </a:r>
            <a:br>
              <a:rPr kumimoji="0" lang="zh-CN" altLang="zh-CN" sz="1600" b="0" i="0" u="none" strike="noStrike" cap="none" normalizeH="0" baseline="0" dirty="0">
                <a:ln>
                  <a:noFill/>
                </a:ln>
                <a:solidFill>
                  <a:srgbClr val="080808"/>
                </a:solidFill>
                <a:effectLst/>
                <a:latin typeface="Arial Unicode MS"/>
                <a:ea typeface="JetBrains Mono"/>
              </a:rPr>
            </a:br>
            <a:r>
              <a:rPr kumimoji="0" lang="zh-CN" altLang="zh-CN" sz="1600" b="0" i="0" u="none" strike="noStrike" cap="none" normalizeH="0" baseline="0" dirty="0">
                <a:ln>
                  <a:noFill/>
                </a:ln>
                <a:solidFill>
                  <a:srgbClr val="080808"/>
                </a:solidFill>
                <a:effectLst/>
                <a:latin typeface="Arial Unicode MS"/>
                <a:ea typeface="JetBrains Mono"/>
              </a:rPr>
              <a:t>source=soup.select(</a:t>
            </a:r>
            <a:r>
              <a:rPr kumimoji="0" lang="zh-CN" altLang="zh-CN" sz="1600" b="1" i="0" u="none" strike="noStrike" cap="none" normalizeH="0" baseline="0" dirty="0">
                <a:ln>
                  <a:noFill/>
                </a:ln>
                <a:solidFill>
                  <a:srgbClr val="008080"/>
                </a:solidFill>
                <a:effectLst/>
                <a:latin typeface="Arial Unicode MS"/>
                <a:ea typeface="JetBrains Mono"/>
              </a:rPr>
              <a:t>'span.publish.source'</a:t>
            </a:r>
            <a:r>
              <a:rPr kumimoji="0" lang="zh-CN" altLang="zh-CN" sz="1600" b="0" i="0" u="none" strike="noStrike" cap="none" normalizeH="0" baseline="0" dirty="0">
                <a:ln>
                  <a:noFill/>
                </a:ln>
                <a:solidFill>
                  <a:srgbClr val="080808"/>
                </a:solidFill>
                <a:effectLst/>
                <a:latin typeface="Arial Unicode MS"/>
                <a:ea typeface="JetBrains Mono"/>
              </a:rPr>
              <a:t>)[</a:t>
            </a:r>
            <a:r>
              <a:rPr kumimoji="0" lang="zh-CN" altLang="zh-CN" sz="1600" b="0" i="0" u="none" strike="noStrike" cap="none" normalizeH="0" baseline="0" dirty="0">
                <a:ln>
                  <a:noFill/>
                </a:ln>
                <a:solidFill>
                  <a:srgbClr val="1750EB"/>
                </a:solidFill>
                <a:effectLst/>
                <a:latin typeface="Arial Unicode MS"/>
                <a:ea typeface="JetBrains Mono"/>
              </a:rPr>
              <a:t>0</a:t>
            </a:r>
            <a:r>
              <a:rPr kumimoji="0" lang="zh-CN" altLang="zh-CN" sz="1600" b="0" i="0" u="none" strike="noStrike" cap="none" normalizeH="0" baseline="0" dirty="0">
                <a:ln>
                  <a:noFill/>
                </a:ln>
                <a:solidFill>
                  <a:srgbClr val="080808"/>
                </a:solidFill>
                <a:effectLst/>
                <a:latin typeface="Arial Unicode MS"/>
                <a:ea typeface="JetBrains Mono"/>
              </a:rPr>
              <a:t>].text </a:t>
            </a:r>
            <a:br>
              <a:rPr kumimoji="0" lang="zh-CN" altLang="zh-CN" sz="1600" b="0" i="1" u="none" strike="noStrike" cap="none" normalizeH="0" baseline="0" dirty="0">
                <a:ln>
                  <a:noFill/>
                </a:ln>
                <a:solidFill>
                  <a:srgbClr val="8C8C8C"/>
                </a:solidFill>
                <a:effectLst/>
                <a:latin typeface="宋体" panose="02010600030101010101" pitchFamily="2" charset="-122"/>
              </a:rPr>
            </a:br>
            <a:r>
              <a:rPr kumimoji="0" lang="zh-CN" altLang="zh-CN" sz="1600" b="0" i="0" u="none" strike="noStrike" cap="none" normalizeH="0" baseline="0" dirty="0">
                <a:ln>
                  <a:noFill/>
                </a:ln>
                <a:solidFill>
                  <a:srgbClr val="080808"/>
                </a:solidFill>
                <a:effectLst/>
                <a:latin typeface="Arial Unicode MS"/>
                <a:ea typeface="JetBrains Mono"/>
              </a:rPr>
              <a:t>content = soup.select(</a:t>
            </a:r>
            <a:r>
              <a:rPr kumimoji="0" lang="zh-CN" altLang="zh-CN" sz="1600" b="1" i="0" u="none" strike="noStrike" cap="none" normalizeH="0" baseline="0" dirty="0">
                <a:ln>
                  <a:noFill/>
                </a:ln>
                <a:solidFill>
                  <a:srgbClr val="008080"/>
                </a:solidFill>
                <a:effectLst/>
                <a:latin typeface="Arial Unicode MS"/>
                <a:ea typeface="JetBrains Mono"/>
              </a:rPr>
              <a:t>'div.article &gt; p'</a:t>
            </a:r>
            <a:r>
              <a:rPr kumimoji="0" lang="zh-CN" altLang="zh-CN" sz="1600" b="0" i="0" u="none" strike="noStrike" cap="none" normalizeH="0" baseline="0" dirty="0">
                <a:ln>
                  <a:noFill/>
                </a:ln>
                <a:solidFill>
                  <a:srgbClr val="080808"/>
                </a:solidFill>
                <a:effectLst/>
                <a:latin typeface="Arial Unicode MS"/>
                <a:ea typeface="JetBrains Mono"/>
              </a:rPr>
              <a:t>) </a:t>
            </a:r>
            <a:br>
              <a:rPr kumimoji="0" lang="zh-CN" altLang="zh-CN" sz="1600" b="0" i="0" u="none" strike="noStrike" cap="none" normalizeH="0" baseline="0" dirty="0">
                <a:ln>
                  <a:noFill/>
                </a:ln>
                <a:solidFill>
                  <a:srgbClr val="080808"/>
                </a:solidFill>
                <a:effectLst/>
                <a:latin typeface="Arial Unicode MS"/>
                <a:ea typeface="JetBrains Mono"/>
              </a:rPr>
            </a:br>
            <a:r>
              <a:rPr kumimoji="0" lang="zh-CN" altLang="zh-CN" sz="1600" b="0" i="0" u="none" strike="noStrike" cap="none" normalizeH="0" baseline="0" dirty="0">
                <a:ln>
                  <a:noFill/>
                </a:ln>
                <a:solidFill>
                  <a:srgbClr val="080808"/>
                </a:solidFill>
                <a:effectLst/>
                <a:latin typeface="Arial Unicode MS"/>
                <a:ea typeface="JetBrains Mono"/>
              </a:rPr>
              <a:t>contentstr = </a:t>
            </a:r>
            <a:r>
              <a:rPr kumimoji="0" lang="zh-CN" altLang="zh-CN" sz="1600" b="1" i="0" u="none" strike="noStrike" cap="none" normalizeH="0" baseline="0" dirty="0">
                <a:ln>
                  <a:noFill/>
                </a:ln>
                <a:solidFill>
                  <a:srgbClr val="008080"/>
                </a:solidFill>
                <a:effectLst/>
                <a:latin typeface="Arial Unicode MS"/>
                <a:ea typeface="JetBrains Mono"/>
              </a:rPr>
              <a:t>''</a:t>
            </a:r>
            <a:br>
              <a:rPr kumimoji="0" lang="zh-CN" altLang="zh-CN" sz="1600" b="1" i="0" u="none" strike="noStrike" cap="none" normalizeH="0" baseline="0" dirty="0">
                <a:ln>
                  <a:noFill/>
                </a:ln>
                <a:solidFill>
                  <a:srgbClr val="008080"/>
                </a:solidFill>
                <a:effectLst/>
                <a:latin typeface="Arial Unicode MS"/>
                <a:ea typeface="JetBrains Mono"/>
              </a:rPr>
            </a:br>
            <a:r>
              <a:rPr kumimoji="0" lang="zh-CN" altLang="zh-CN" sz="1600" b="0" i="0" u="none" strike="noStrike" cap="none" normalizeH="0" baseline="0" dirty="0">
                <a:ln>
                  <a:noFill/>
                </a:ln>
                <a:solidFill>
                  <a:srgbClr val="0033B3"/>
                </a:solidFill>
                <a:effectLst/>
                <a:latin typeface="Arial Unicode MS"/>
                <a:ea typeface="JetBrains Mono"/>
              </a:rPr>
              <a:t>for </a:t>
            </a:r>
            <a:r>
              <a:rPr kumimoji="0" lang="zh-CN" altLang="zh-CN" sz="1600" b="0" i="0" u="none" strike="noStrike" cap="none" normalizeH="0" baseline="0" dirty="0">
                <a:ln>
                  <a:noFill/>
                </a:ln>
                <a:solidFill>
                  <a:srgbClr val="080808"/>
                </a:solidFill>
                <a:effectLst/>
                <a:latin typeface="Arial Unicode MS"/>
                <a:ea typeface="JetBrains Mono"/>
              </a:rPr>
              <a:t>i </a:t>
            </a:r>
            <a:r>
              <a:rPr kumimoji="0" lang="zh-CN" altLang="zh-CN" sz="1600" b="0" i="0" u="none" strike="noStrike" cap="none" normalizeH="0" baseline="0" dirty="0">
                <a:ln>
                  <a:noFill/>
                </a:ln>
                <a:solidFill>
                  <a:srgbClr val="0033B3"/>
                </a:solidFill>
                <a:effectLst/>
                <a:latin typeface="Arial Unicode MS"/>
                <a:ea typeface="JetBrains Mono"/>
              </a:rPr>
              <a:t>in </a:t>
            </a:r>
            <a:r>
              <a:rPr kumimoji="0" lang="zh-CN" altLang="zh-CN" sz="1600" b="0" i="0" u="none" strike="noStrike" cap="none" normalizeH="0" baseline="0" dirty="0">
                <a:ln>
                  <a:noFill/>
                </a:ln>
                <a:solidFill>
                  <a:srgbClr val="000080"/>
                </a:solidFill>
                <a:effectLst/>
                <a:latin typeface="Arial Unicode MS"/>
                <a:ea typeface="JetBrains Mono"/>
              </a:rPr>
              <a:t>range</a:t>
            </a:r>
            <a:r>
              <a:rPr kumimoji="0" lang="zh-CN" altLang="zh-CN" sz="1600" b="0" i="0" u="none" strike="noStrike" cap="none" normalizeH="0" baseline="0" dirty="0">
                <a:ln>
                  <a:noFill/>
                </a:ln>
                <a:solidFill>
                  <a:srgbClr val="080808"/>
                </a:solidFill>
                <a:effectLst/>
                <a:latin typeface="Arial Unicode MS"/>
                <a:ea typeface="JetBrains Mono"/>
              </a:rPr>
              <a:t>(</a:t>
            </a:r>
            <a:r>
              <a:rPr kumimoji="0" lang="zh-CN" altLang="zh-CN" sz="1600" b="0" i="0" u="none" strike="noStrike" cap="none" normalizeH="0" baseline="0" dirty="0">
                <a:ln>
                  <a:noFill/>
                </a:ln>
                <a:solidFill>
                  <a:srgbClr val="000080"/>
                </a:solidFill>
                <a:effectLst/>
                <a:latin typeface="Arial Unicode MS"/>
                <a:ea typeface="JetBrains Mono"/>
              </a:rPr>
              <a:t>len</a:t>
            </a:r>
            <a:r>
              <a:rPr kumimoji="0" lang="zh-CN" altLang="zh-CN" sz="1600" b="0" i="0" u="none" strike="noStrike" cap="none" normalizeH="0" baseline="0" dirty="0">
                <a:ln>
                  <a:noFill/>
                </a:ln>
                <a:solidFill>
                  <a:srgbClr val="080808"/>
                </a:solidFill>
                <a:effectLst/>
                <a:latin typeface="Arial Unicode MS"/>
                <a:ea typeface="JetBrains Mono"/>
              </a:rPr>
              <a:t>(content)):</a:t>
            </a:r>
            <a:br>
              <a:rPr kumimoji="0" lang="zh-CN" altLang="zh-CN" sz="1600" b="0" i="0" u="none" strike="noStrike" cap="none" normalizeH="0" baseline="0" dirty="0">
                <a:ln>
                  <a:noFill/>
                </a:ln>
                <a:solidFill>
                  <a:srgbClr val="080808"/>
                </a:solidFill>
                <a:effectLst/>
                <a:latin typeface="Arial Unicode MS"/>
                <a:ea typeface="JetBrains Mono"/>
              </a:rPr>
            </a:br>
            <a:r>
              <a:rPr kumimoji="0" lang="zh-CN" altLang="zh-CN" sz="1600" b="0" i="0" u="none" strike="noStrike" cap="none" normalizeH="0" baseline="0" dirty="0">
                <a:ln>
                  <a:noFill/>
                </a:ln>
                <a:solidFill>
                  <a:srgbClr val="080808"/>
                </a:solidFill>
                <a:effectLst/>
                <a:latin typeface="Arial Unicode MS"/>
                <a:ea typeface="JetBrains Mono"/>
              </a:rPr>
              <a:t>  contentstr += content[i].text+</a:t>
            </a:r>
            <a:r>
              <a:rPr kumimoji="0" lang="zh-CN" altLang="zh-CN" sz="1600" b="1" i="0" u="none" strike="noStrike" cap="none" normalizeH="0" baseline="0" dirty="0">
                <a:ln>
                  <a:noFill/>
                </a:ln>
                <a:solidFill>
                  <a:srgbClr val="008080"/>
                </a:solidFill>
                <a:effectLst/>
                <a:latin typeface="Arial Unicode MS"/>
                <a:ea typeface="JetBrains Mono"/>
              </a:rPr>
              <a:t>"</a:t>
            </a:r>
            <a:r>
              <a:rPr kumimoji="0" lang="zh-CN" altLang="zh-CN" sz="1600" b="0" i="0" u="none" strike="noStrike" cap="none" normalizeH="0" baseline="0" dirty="0">
                <a:ln>
                  <a:noFill/>
                </a:ln>
                <a:solidFill>
                  <a:srgbClr val="0037A6"/>
                </a:solidFill>
                <a:effectLst/>
                <a:latin typeface="Arial Unicode MS"/>
                <a:ea typeface="JetBrains Mono"/>
              </a:rPr>
              <a:t>\n</a:t>
            </a:r>
            <a:r>
              <a:rPr kumimoji="0" lang="zh-CN" altLang="zh-CN" sz="1600" b="1" i="0" u="none" strike="noStrike" cap="none" normalizeH="0" baseline="0" dirty="0">
                <a:ln>
                  <a:noFill/>
                </a:ln>
                <a:solidFill>
                  <a:srgbClr val="008080"/>
                </a:solidFill>
                <a:effectLst/>
                <a:latin typeface="Arial Unicode MS"/>
                <a:ea typeface="JetBrains Mono"/>
              </a:rPr>
              <a:t>"</a:t>
            </a:r>
            <a:br>
              <a:rPr kumimoji="0" lang="zh-CN" altLang="zh-CN" sz="1600" b="1" i="0" u="none" strike="noStrike" cap="none" normalizeH="0" baseline="0" dirty="0">
                <a:ln>
                  <a:noFill/>
                </a:ln>
                <a:solidFill>
                  <a:srgbClr val="008080"/>
                </a:solidFill>
                <a:effectLst/>
                <a:latin typeface="Arial Unicode MS"/>
                <a:ea typeface="JetBrains Mono"/>
              </a:rPr>
            </a:br>
            <a:r>
              <a:rPr kumimoji="0" lang="zh-CN" altLang="zh-CN" sz="1600" b="0" i="0" u="none" strike="noStrike" cap="none" normalizeH="0" baseline="0" dirty="0">
                <a:ln>
                  <a:noFill/>
                </a:ln>
                <a:solidFill>
                  <a:srgbClr val="000080"/>
                </a:solidFill>
                <a:effectLst/>
                <a:latin typeface="Arial Unicode MS"/>
                <a:ea typeface="JetBrains Mono"/>
              </a:rPr>
              <a:t>print</a:t>
            </a:r>
            <a:r>
              <a:rPr kumimoji="0" lang="zh-CN" altLang="zh-CN" sz="1600" b="0" i="0" u="none" strike="noStrike" cap="none" normalizeH="0" baseline="0" dirty="0">
                <a:ln>
                  <a:noFill/>
                </a:ln>
                <a:solidFill>
                  <a:srgbClr val="080808"/>
                </a:solidFill>
                <a:effectLst/>
                <a:latin typeface="Arial Unicode MS"/>
                <a:ea typeface="JetBrains Mono"/>
              </a:rPr>
              <a:t>(</a:t>
            </a:r>
            <a:r>
              <a:rPr kumimoji="0" lang="zh-CN" altLang="zh-CN" sz="1600" b="1" i="0" u="none" strike="noStrike" cap="none" normalizeH="0" baseline="0" dirty="0">
                <a:ln>
                  <a:noFill/>
                </a:ln>
                <a:solidFill>
                  <a:srgbClr val="008080"/>
                </a:solidFill>
                <a:effectLst/>
                <a:latin typeface="Arial Unicode MS"/>
                <a:ea typeface="JetBrains Mono"/>
              </a:rPr>
              <a:t>"</a:t>
            </a:r>
            <a:r>
              <a:rPr kumimoji="0" lang="zh-CN" altLang="zh-CN" sz="1600" b="1" i="0" u="none" strike="noStrike" cap="none" normalizeH="0" baseline="0" dirty="0">
                <a:ln>
                  <a:noFill/>
                </a:ln>
                <a:solidFill>
                  <a:srgbClr val="008080"/>
                </a:solidFill>
                <a:effectLst/>
                <a:latin typeface="宋体" panose="02010600030101010101" pitchFamily="2" charset="-122"/>
              </a:rPr>
              <a:t>标题：</a:t>
            </a:r>
            <a:r>
              <a:rPr kumimoji="0" lang="zh-CN" altLang="zh-CN" sz="1600" b="1" i="0" u="none" strike="noStrike" cap="none" normalizeH="0" baseline="0" dirty="0">
                <a:ln>
                  <a:noFill/>
                </a:ln>
                <a:solidFill>
                  <a:srgbClr val="008080"/>
                </a:solidFill>
                <a:effectLst/>
                <a:latin typeface="Arial Unicode MS"/>
                <a:ea typeface="JetBrains Mono"/>
              </a:rPr>
              <a:t>"</a:t>
            </a:r>
            <a:r>
              <a:rPr kumimoji="0" lang="zh-CN" altLang="zh-CN" sz="1600" b="0" i="0" u="none" strike="noStrike" cap="none" normalizeH="0" baseline="0" dirty="0">
                <a:ln>
                  <a:noFill/>
                </a:ln>
                <a:solidFill>
                  <a:srgbClr val="080808"/>
                </a:solidFill>
                <a:effectLst/>
                <a:latin typeface="Arial Unicode MS"/>
                <a:ea typeface="JetBrains Mono"/>
              </a:rPr>
              <a:t>,title)</a:t>
            </a:r>
            <a:br>
              <a:rPr kumimoji="0" lang="zh-CN" altLang="zh-CN" sz="1600" b="0" i="0" u="none" strike="noStrike" cap="none" normalizeH="0" baseline="0" dirty="0">
                <a:ln>
                  <a:noFill/>
                </a:ln>
                <a:solidFill>
                  <a:srgbClr val="080808"/>
                </a:solidFill>
                <a:effectLst/>
                <a:latin typeface="Arial Unicode MS"/>
                <a:ea typeface="JetBrains Mono"/>
              </a:rPr>
            </a:br>
            <a:r>
              <a:rPr kumimoji="0" lang="zh-CN" altLang="zh-CN" sz="1600" b="0" i="0" u="none" strike="noStrike" cap="none" normalizeH="0" baseline="0" dirty="0">
                <a:ln>
                  <a:noFill/>
                </a:ln>
                <a:solidFill>
                  <a:srgbClr val="000080"/>
                </a:solidFill>
                <a:effectLst/>
                <a:latin typeface="Arial Unicode MS"/>
                <a:ea typeface="JetBrains Mono"/>
              </a:rPr>
              <a:t>print</a:t>
            </a:r>
            <a:r>
              <a:rPr kumimoji="0" lang="zh-CN" altLang="zh-CN" sz="1600" b="0" i="0" u="none" strike="noStrike" cap="none" normalizeH="0" baseline="0" dirty="0">
                <a:ln>
                  <a:noFill/>
                </a:ln>
                <a:solidFill>
                  <a:srgbClr val="080808"/>
                </a:solidFill>
                <a:effectLst/>
                <a:latin typeface="Arial Unicode MS"/>
                <a:ea typeface="JetBrains Mono"/>
              </a:rPr>
              <a:t>(</a:t>
            </a:r>
            <a:r>
              <a:rPr kumimoji="0" lang="zh-CN" altLang="zh-CN" sz="1600" b="1" i="0" u="none" strike="noStrike" cap="none" normalizeH="0" baseline="0" dirty="0">
                <a:ln>
                  <a:noFill/>
                </a:ln>
                <a:solidFill>
                  <a:srgbClr val="008080"/>
                </a:solidFill>
                <a:effectLst/>
                <a:latin typeface="Arial Unicode MS"/>
                <a:ea typeface="JetBrains Mono"/>
              </a:rPr>
              <a:t>"</a:t>
            </a:r>
            <a:r>
              <a:rPr kumimoji="0" lang="zh-CN" altLang="zh-CN" sz="1600" b="1" i="0" u="none" strike="noStrike" cap="none" normalizeH="0" baseline="0" dirty="0">
                <a:ln>
                  <a:noFill/>
                </a:ln>
                <a:solidFill>
                  <a:srgbClr val="008080"/>
                </a:solidFill>
                <a:effectLst/>
                <a:latin typeface="宋体" panose="02010600030101010101" pitchFamily="2" charset="-122"/>
              </a:rPr>
              <a:t>发布日期：</a:t>
            </a:r>
            <a:r>
              <a:rPr kumimoji="0" lang="zh-CN" altLang="zh-CN" sz="1600" b="1" i="0" u="none" strike="noStrike" cap="none" normalizeH="0" baseline="0" dirty="0">
                <a:ln>
                  <a:noFill/>
                </a:ln>
                <a:solidFill>
                  <a:srgbClr val="008080"/>
                </a:solidFill>
                <a:effectLst/>
                <a:latin typeface="Arial Unicode MS"/>
                <a:ea typeface="JetBrains Mono"/>
              </a:rPr>
              <a:t>"</a:t>
            </a:r>
            <a:r>
              <a:rPr kumimoji="0" lang="zh-CN" altLang="zh-CN" sz="1600" b="0" i="0" u="none" strike="noStrike" cap="none" normalizeH="0" baseline="0" dirty="0">
                <a:ln>
                  <a:noFill/>
                </a:ln>
                <a:solidFill>
                  <a:srgbClr val="080808"/>
                </a:solidFill>
                <a:effectLst/>
                <a:latin typeface="Arial Unicode MS"/>
                <a:ea typeface="JetBrains Mono"/>
              </a:rPr>
              <a:t>,date)</a:t>
            </a:r>
            <a:br>
              <a:rPr kumimoji="0" lang="zh-CN" altLang="zh-CN" sz="1600" b="0" i="0" u="none" strike="noStrike" cap="none" normalizeH="0" baseline="0" dirty="0">
                <a:ln>
                  <a:noFill/>
                </a:ln>
                <a:solidFill>
                  <a:srgbClr val="080808"/>
                </a:solidFill>
                <a:effectLst/>
                <a:latin typeface="Arial Unicode MS"/>
                <a:ea typeface="JetBrains Mono"/>
              </a:rPr>
            </a:br>
            <a:r>
              <a:rPr kumimoji="0" lang="zh-CN" altLang="zh-CN" sz="1600" b="0" i="0" u="none" strike="noStrike" cap="none" normalizeH="0" baseline="0" dirty="0">
                <a:ln>
                  <a:noFill/>
                </a:ln>
                <a:solidFill>
                  <a:srgbClr val="000080"/>
                </a:solidFill>
                <a:effectLst/>
                <a:latin typeface="Arial Unicode MS"/>
                <a:ea typeface="JetBrains Mono"/>
              </a:rPr>
              <a:t>print</a:t>
            </a:r>
            <a:r>
              <a:rPr kumimoji="0" lang="zh-CN" altLang="zh-CN" sz="1600" b="0" i="0" u="none" strike="noStrike" cap="none" normalizeH="0" baseline="0" dirty="0">
                <a:ln>
                  <a:noFill/>
                </a:ln>
                <a:solidFill>
                  <a:srgbClr val="080808"/>
                </a:solidFill>
                <a:effectLst/>
                <a:latin typeface="Arial Unicode MS"/>
                <a:ea typeface="JetBrains Mono"/>
              </a:rPr>
              <a:t>(</a:t>
            </a:r>
            <a:r>
              <a:rPr kumimoji="0" lang="zh-CN" altLang="zh-CN" sz="1600" b="1" i="0" u="none" strike="noStrike" cap="none" normalizeH="0" baseline="0" dirty="0">
                <a:ln>
                  <a:noFill/>
                </a:ln>
                <a:solidFill>
                  <a:srgbClr val="008080"/>
                </a:solidFill>
                <a:effectLst/>
                <a:latin typeface="Arial Unicode MS"/>
                <a:ea typeface="JetBrains Mono"/>
              </a:rPr>
              <a:t>"</a:t>
            </a:r>
            <a:r>
              <a:rPr kumimoji="0" lang="zh-CN" altLang="zh-CN" sz="1600" b="1" i="0" u="none" strike="noStrike" cap="none" normalizeH="0" baseline="0" dirty="0">
                <a:ln>
                  <a:noFill/>
                </a:ln>
                <a:solidFill>
                  <a:srgbClr val="008080"/>
                </a:solidFill>
                <a:effectLst/>
                <a:latin typeface="宋体" panose="02010600030101010101" pitchFamily="2" charset="-122"/>
              </a:rPr>
              <a:t>消息来源：</a:t>
            </a:r>
            <a:r>
              <a:rPr kumimoji="0" lang="zh-CN" altLang="zh-CN" sz="1600" b="1" i="0" u="none" strike="noStrike" cap="none" normalizeH="0" baseline="0" dirty="0">
                <a:ln>
                  <a:noFill/>
                </a:ln>
                <a:solidFill>
                  <a:srgbClr val="008080"/>
                </a:solidFill>
                <a:effectLst/>
                <a:latin typeface="Arial Unicode MS"/>
                <a:ea typeface="JetBrains Mono"/>
              </a:rPr>
              <a:t>"</a:t>
            </a:r>
            <a:r>
              <a:rPr kumimoji="0" lang="zh-CN" altLang="zh-CN" sz="1600" b="0" i="0" u="none" strike="noStrike" cap="none" normalizeH="0" baseline="0" dirty="0">
                <a:ln>
                  <a:noFill/>
                </a:ln>
                <a:solidFill>
                  <a:srgbClr val="080808"/>
                </a:solidFill>
                <a:effectLst/>
                <a:latin typeface="Arial Unicode MS"/>
                <a:ea typeface="JetBrains Mono"/>
              </a:rPr>
              <a:t>,source)</a:t>
            </a:r>
            <a:br>
              <a:rPr kumimoji="0" lang="zh-CN" altLang="zh-CN" sz="1600" b="0" i="0" u="none" strike="noStrike" cap="none" normalizeH="0" baseline="0" dirty="0">
                <a:ln>
                  <a:noFill/>
                </a:ln>
                <a:solidFill>
                  <a:srgbClr val="080808"/>
                </a:solidFill>
                <a:effectLst/>
                <a:latin typeface="Arial Unicode MS"/>
                <a:ea typeface="JetBrains Mono"/>
              </a:rPr>
            </a:br>
            <a:r>
              <a:rPr kumimoji="0" lang="zh-CN" altLang="zh-CN" sz="1600" b="0" i="0" u="none" strike="noStrike" cap="none" normalizeH="0" baseline="0" dirty="0">
                <a:ln>
                  <a:noFill/>
                </a:ln>
                <a:solidFill>
                  <a:srgbClr val="000080"/>
                </a:solidFill>
                <a:effectLst/>
                <a:latin typeface="Arial Unicode MS"/>
                <a:ea typeface="JetBrains Mono"/>
              </a:rPr>
              <a:t>print</a:t>
            </a:r>
            <a:r>
              <a:rPr kumimoji="0" lang="zh-CN" altLang="zh-CN" sz="1600" b="0" i="0" u="none" strike="noStrike" cap="none" normalizeH="0" baseline="0" dirty="0">
                <a:ln>
                  <a:noFill/>
                </a:ln>
                <a:solidFill>
                  <a:srgbClr val="080808"/>
                </a:solidFill>
                <a:effectLst/>
                <a:latin typeface="Arial Unicode MS"/>
                <a:ea typeface="JetBrains Mono"/>
              </a:rPr>
              <a:t>(</a:t>
            </a:r>
            <a:r>
              <a:rPr kumimoji="0" lang="zh-CN" altLang="zh-CN" sz="1600" b="1" i="0" u="none" strike="noStrike" cap="none" normalizeH="0" baseline="0" dirty="0">
                <a:ln>
                  <a:noFill/>
                </a:ln>
                <a:solidFill>
                  <a:srgbClr val="008080"/>
                </a:solidFill>
                <a:effectLst/>
                <a:latin typeface="Arial Unicode MS"/>
                <a:ea typeface="JetBrains Mono"/>
              </a:rPr>
              <a:t>"</a:t>
            </a:r>
            <a:r>
              <a:rPr kumimoji="0" lang="zh-CN" altLang="zh-CN" sz="1600" b="1" i="0" u="none" strike="noStrike" cap="none" normalizeH="0" baseline="0" dirty="0">
                <a:ln>
                  <a:noFill/>
                </a:ln>
                <a:solidFill>
                  <a:srgbClr val="008080"/>
                </a:solidFill>
                <a:effectLst/>
                <a:latin typeface="宋体" panose="02010600030101010101" pitchFamily="2" charset="-122"/>
              </a:rPr>
              <a:t>消息内容：</a:t>
            </a:r>
            <a:r>
              <a:rPr kumimoji="0" lang="zh-CN" altLang="zh-CN" sz="1600" b="1" i="0" u="none" strike="noStrike" cap="none" normalizeH="0" baseline="0" dirty="0">
                <a:ln>
                  <a:noFill/>
                </a:ln>
                <a:solidFill>
                  <a:srgbClr val="008080"/>
                </a:solidFill>
                <a:effectLst/>
                <a:latin typeface="Arial Unicode MS"/>
                <a:ea typeface="JetBrains Mono"/>
              </a:rPr>
              <a:t>"</a:t>
            </a:r>
            <a:r>
              <a:rPr kumimoji="0" lang="zh-CN" altLang="zh-CN" sz="1600" b="0" i="0" u="none" strike="noStrike" cap="none" normalizeH="0" baseline="0" dirty="0">
                <a:ln>
                  <a:noFill/>
                </a:ln>
                <a:solidFill>
                  <a:srgbClr val="080808"/>
                </a:solidFill>
                <a:effectLst/>
                <a:latin typeface="Arial Unicode MS"/>
                <a:ea typeface="JetBrains Mono"/>
              </a:rPr>
              <a:t>, contentstr)</a:t>
            </a:r>
            <a:endParaRPr kumimoji="0" lang="zh-CN" altLang="zh-CN" sz="1600" b="0" i="0" u="none" strike="noStrike" cap="none" normalizeH="0" baseline="0" dirty="0">
              <a:ln>
                <a:noFill/>
              </a:ln>
              <a:solidFill>
                <a:schemeClr val="tx1"/>
              </a:solidFill>
              <a:effectLst/>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a:extLst>
              <a:ext uri="{FF2B5EF4-FFF2-40B4-BE49-F238E27FC236}">
                <a16:creationId xmlns:a16="http://schemas.microsoft.com/office/drawing/2014/main" id="{D668DE84-0B03-4F14-B1FF-CE731A269032}"/>
              </a:ext>
            </a:extLst>
          </p:cNvPr>
          <p:cNvSpPr>
            <a:spLocks noGrp="1" noChangeArrowheads="1"/>
          </p:cNvSpPr>
          <p:nvPr>
            <p:ph type="title"/>
          </p:nvPr>
        </p:nvSpPr>
        <p:spPr/>
        <p:txBody>
          <a:bodyPr/>
          <a:lstStyle/>
          <a:p>
            <a:r>
              <a:rPr lang="en-US" altLang="zh-CN"/>
              <a:t>PyQuery</a:t>
            </a:r>
            <a:endParaRPr lang="zh-CN" altLang="en-US"/>
          </a:p>
        </p:txBody>
      </p:sp>
      <p:sp>
        <p:nvSpPr>
          <p:cNvPr id="46083" name="内容占位符 2">
            <a:extLst>
              <a:ext uri="{FF2B5EF4-FFF2-40B4-BE49-F238E27FC236}">
                <a16:creationId xmlns:a16="http://schemas.microsoft.com/office/drawing/2014/main" id="{547E3E9A-9610-4D28-A49C-11541D9F4E95}"/>
              </a:ext>
            </a:extLst>
          </p:cNvPr>
          <p:cNvSpPr>
            <a:spLocks noGrp="1" noChangeArrowheads="1"/>
          </p:cNvSpPr>
          <p:nvPr>
            <p:ph idx="1"/>
          </p:nvPr>
        </p:nvSpPr>
        <p:spPr/>
        <p:txBody>
          <a:bodyPr/>
          <a:lstStyle/>
          <a:p>
            <a:r>
              <a:rPr lang="en-US" altLang="zh-CN" dirty="0" err="1"/>
              <a:t>PyQuery</a:t>
            </a:r>
            <a:r>
              <a:rPr lang="zh-CN" altLang="zh-CN" dirty="0"/>
              <a:t>是一个主要的</a:t>
            </a:r>
            <a:r>
              <a:rPr lang="en-US" altLang="zh-CN" dirty="0"/>
              <a:t>python</a:t>
            </a:r>
            <a:r>
              <a:rPr lang="zh-CN" altLang="zh-CN" dirty="0"/>
              <a:t>库，它具有类似于</a:t>
            </a:r>
            <a:r>
              <a:rPr lang="en-US" altLang="zh-CN" dirty="0"/>
              <a:t>JavaScript</a:t>
            </a:r>
            <a:r>
              <a:rPr lang="zh-CN" altLang="zh-CN" dirty="0"/>
              <a:t>框架</a:t>
            </a:r>
            <a:r>
              <a:rPr lang="en-US" altLang="zh-CN" dirty="0"/>
              <a:t>jQuery</a:t>
            </a:r>
            <a:r>
              <a:rPr lang="zh-CN" altLang="zh-CN" dirty="0"/>
              <a:t>的功能。</a:t>
            </a:r>
            <a:r>
              <a:rPr lang="en-US" altLang="zh-CN" dirty="0" err="1"/>
              <a:t>PyQuery</a:t>
            </a:r>
            <a:r>
              <a:rPr lang="zh-CN" altLang="zh-CN" dirty="0"/>
              <a:t>使用</a:t>
            </a:r>
            <a:r>
              <a:rPr lang="en-US" altLang="zh-CN" dirty="0" err="1"/>
              <a:t>lxml</a:t>
            </a:r>
            <a:r>
              <a:rPr lang="zh-CN" altLang="zh-CN" dirty="0"/>
              <a:t>解析器在</a:t>
            </a:r>
            <a:r>
              <a:rPr lang="en-US" altLang="zh-CN" dirty="0"/>
              <a:t>xml</a:t>
            </a:r>
            <a:r>
              <a:rPr lang="zh-CN" altLang="zh-CN" dirty="0"/>
              <a:t>和</a:t>
            </a:r>
            <a:r>
              <a:rPr lang="en-US" altLang="zh-CN" dirty="0"/>
              <a:t>html</a:t>
            </a:r>
            <a:r>
              <a:rPr lang="zh-CN" altLang="zh-CN" dirty="0"/>
              <a:t>文档上进行操作，并提供了和</a:t>
            </a:r>
            <a:r>
              <a:rPr lang="en-US" altLang="zh-CN" dirty="0"/>
              <a:t>jQuery</a:t>
            </a:r>
            <a:r>
              <a:rPr lang="zh-CN" altLang="zh-CN" dirty="0"/>
              <a:t>类似的语法来解析</a:t>
            </a:r>
            <a:r>
              <a:rPr lang="en-US" altLang="zh-CN" dirty="0"/>
              <a:t>HTML</a:t>
            </a:r>
            <a:r>
              <a:rPr lang="zh-CN" altLang="zh-CN" dirty="0"/>
              <a:t>文档，支持</a:t>
            </a:r>
            <a:r>
              <a:rPr lang="en-US" altLang="zh-CN" dirty="0"/>
              <a:t>CSS</a:t>
            </a:r>
            <a:r>
              <a:rPr lang="zh-CN" altLang="zh-CN" dirty="0"/>
              <a:t>选择器，使用也非常方便。官方文档在</a:t>
            </a:r>
            <a:r>
              <a:rPr lang="en-US" altLang="zh-CN" dirty="0"/>
              <a:t> http://packages.python.org/pyquery/ </a:t>
            </a:r>
            <a:r>
              <a:rPr lang="zh-CN" altLang="zh-CN" dirty="0"/>
              <a:t>可查阅。</a:t>
            </a:r>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内容占位符 2">
            <a:extLst>
              <a:ext uri="{FF2B5EF4-FFF2-40B4-BE49-F238E27FC236}">
                <a16:creationId xmlns:a16="http://schemas.microsoft.com/office/drawing/2014/main" id="{E147F34B-225B-4233-9236-C4A14078BD7A}"/>
              </a:ext>
            </a:extLst>
          </p:cNvPr>
          <p:cNvSpPr>
            <a:spLocks noGrp="1" noChangeArrowheads="1"/>
          </p:cNvSpPr>
          <p:nvPr>
            <p:ph idx="1"/>
          </p:nvPr>
        </p:nvSpPr>
        <p:spPr>
          <a:xfrm>
            <a:off x="36513" y="908050"/>
            <a:ext cx="9036050" cy="5365750"/>
          </a:xfrm>
        </p:spPr>
        <p:txBody>
          <a:bodyPr/>
          <a:lstStyle/>
          <a:p>
            <a:r>
              <a:rPr lang="zh-CN" altLang="en-US" sz="1600" dirty="0"/>
              <a:t>实例见教材</a:t>
            </a:r>
            <a:endParaRPr lang="en-US" altLang="zh-CN" sz="1600" dirty="0"/>
          </a:p>
          <a:p>
            <a:pPr marL="0" indent="0">
              <a:buNone/>
            </a:pPr>
            <a:endParaRPr lang="zh-CN" altLang="en-US" sz="1600" dirty="0"/>
          </a:p>
        </p:txBody>
      </p:sp>
      <p:sp>
        <p:nvSpPr>
          <p:cNvPr id="2" name="Rectangle 1">
            <a:extLst>
              <a:ext uri="{FF2B5EF4-FFF2-40B4-BE49-F238E27FC236}">
                <a16:creationId xmlns:a16="http://schemas.microsoft.com/office/drawing/2014/main" id="{9A6C7C1D-EA54-477D-8429-F536FE29219E}"/>
              </a:ext>
            </a:extLst>
          </p:cNvPr>
          <p:cNvSpPr>
            <a:spLocks noChangeArrowheads="1"/>
          </p:cNvSpPr>
          <p:nvPr/>
        </p:nvSpPr>
        <p:spPr bwMode="auto">
          <a:xfrm>
            <a:off x="215516" y="1196752"/>
            <a:ext cx="8712968" cy="5509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33B3"/>
                </a:solidFill>
                <a:effectLst/>
                <a:latin typeface="Arial Unicode MS"/>
                <a:ea typeface="JetBrains Mono"/>
              </a:rPr>
              <a:t>from </a:t>
            </a:r>
            <a:r>
              <a:rPr kumimoji="0" lang="zh-CN" altLang="zh-CN" sz="1600" b="0" i="0" u="none" strike="noStrike" cap="none" normalizeH="0" baseline="0" dirty="0">
                <a:ln>
                  <a:noFill/>
                </a:ln>
                <a:solidFill>
                  <a:srgbClr val="080808"/>
                </a:solidFill>
                <a:effectLst/>
                <a:latin typeface="Arial Unicode MS"/>
                <a:ea typeface="JetBrains Mono"/>
              </a:rPr>
              <a:t>pyquery </a:t>
            </a:r>
            <a:r>
              <a:rPr kumimoji="0" lang="zh-CN" altLang="zh-CN" sz="1600" b="0" i="0" u="none" strike="noStrike" cap="none" normalizeH="0" baseline="0" dirty="0">
                <a:ln>
                  <a:noFill/>
                </a:ln>
                <a:solidFill>
                  <a:srgbClr val="0033B3"/>
                </a:solidFill>
                <a:effectLst/>
                <a:latin typeface="Arial Unicode MS"/>
                <a:ea typeface="JetBrains Mono"/>
              </a:rPr>
              <a:t>import </a:t>
            </a:r>
            <a:r>
              <a:rPr kumimoji="0" lang="zh-CN" altLang="zh-CN" sz="1600" b="0" i="0" u="none" strike="noStrike" cap="none" normalizeH="0" baseline="0" dirty="0">
                <a:ln>
                  <a:noFill/>
                </a:ln>
                <a:solidFill>
                  <a:srgbClr val="080808"/>
                </a:solidFill>
                <a:effectLst/>
                <a:latin typeface="Arial Unicode MS"/>
                <a:ea typeface="JetBrains Mono"/>
              </a:rPr>
              <a:t>PyQuery</a:t>
            </a:r>
            <a:br>
              <a:rPr kumimoji="0" lang="zh-CN" altLang="zh-CN" sz="1600" b="0" i="0" u="none" strike="noStrike" cap="none" normalizeH="0" baseline="0" dirty="0">
                <a:ln>
                  <a:noFill/>
                </a:ln>
                <a:solidFill>
                  <a:srgbClr val="080808"/>
                </a:solidFill>
                <a:effectLst/>
                <a:latin typeface="Arial Unicode MS"/>
                <a:ea typeface="JetBrains Mono"/>
              </a:rPr>
            </a:br>
            <a:r>
              <a:rPr kumimoji="0" lang="zh-CN" altLang="zh-CN" sz="1600" b="0" i="0" u="none" strike="noStrike" cap="none" normalizeH="0" baseline="0" dirty="0">
                <a:ln>
                  <a:noFill/>
                </a:ln>
                <a:solidFill>
                  <a:srgbClr val="080808"/>
                </a:solidFill>
                <a:effectLst/>
                <a:latin typeface="Arial Unicode MS"/>
                <a:ea typeface="JetBrains Mono"/>
              </a:rPr>
              <a:t>html=</a:t>
            </a:r>
            <a:r>
              <a:rPr kumimoji="0" lang="zh-CN" altLang="zh-CN" sz="1600" b="1" i="0" u="none" strike="noStrike" cap="none" normalizeH="0" baseline="0" dirty="0">
                <a:ln>
                  <a:noFill/>
                </a:ln>
                <a:solidFill>
                  <a:srgbClr val="008080"/>
                </a:solidFill>
                <a:effectLst/>
                <a:latin typeface="Arial Unicode MS"/>
                <a:ea typeface="JetBrains Mono"/>
              </a:rPr>
              <a:t>'''&lt;html&gt;&lt;body&gt;&lt;div id="second-title"&gt;</a:t>
            </a:r>
            <a:r>
              <a:rPr kumimoji="0" lang="zh-CN" altLang="zh-CN" sz="1600" b="1" i="0" u="none" strike="noStrike" cap="none" normalizeH="0" baseline="0" dirty="0">
                <a:ln>
                  <a:noFill/>
                </a:ln>
                <a:solidFill>
                  <a:srgbClr val="008080"/>
                </a:solidFill>
                <a:effectLst/>
                <a:latin typeface="宋体" panose="02010600030101010101" pitchFamily="2" charset="-122"/>
              </a:rPr>
              <a:t>访华前 这个国家的总理说</a:t>
            </a:r>
            <a:r>
              <a:rPr kumimoji="0" lang="zh-CN" altLang="zh-CN" sz="1600" b="1" i="0" u="none" strike="noStrike" cap="none" normalizeH="0" baseline="0" dirty="0">
                <a:ln>
                  <a:noFill/>
                </a:ln>
                <a:solidFill>
                  <a:srgbClr val="008080"/>
                </a:solidFill>
                <a:effectLst/>
                <a:latin typeface="Arial Unicode MS"/>
                <a:ea typeface="JetBrains Mono"/>
              </a:rPr>
              <a:t>“</a:t>
            </a:r>
            <a:r>
              <a:rPr kumimoji="0" lang="zh-CN" altLang="zh-CN" sz="1600" b="1" i="0" u="none" strike="noStrike" cap="none" normalizeH="0" baseline="0" dirty="0">
                <a:ln>
                  <a:noFill/>
                </a:ln>
                <a:solidFill>
                  <a:srgbClr val="008080"/>
                </a:solidFill>
                <a:effectLst/>
                <a:latin typeface="宋体" panose="02010600030101010101" pitchFamily="2" charset="-122"/>
              </a:rPr>
              <a:t>感谢中国体谅</a:t>
            </a:r>
            <a:r>
              <a:rPr kumimoji="0" lang="zh-CN" altLang="zh-CN" sz="1600" b="1" i="0" u="none" strike="noStrike" cap="none" normalizeH="0" baseline="0" dirty="0">
                <a:ln>
                  <a:noFill/>
                </a:ln>
                <a:solidFill>
                  <a:srgbClr val="008080"/>
                </a:solidFill>
                <a:effectLst/>
                <a:latin typeface="Arial Unicode MS"/>
                <a:ea typeface="JetBrains Mono"/>
              </a:rPr>
              <a:t>”&lt;/div&gt;&lt;div class="date-source"&gt;&lt;span class="date"&gt;2019</a:t>
            </a:r>
            <a:r>
              <a:rPr kumimoji="0" lang="zh-CN" altLang="zh-CN" sz="1600" b="1" i="0" u="none" strike="noStrike" cap="none" normalizeH="0" baseline="0" dirty="0">
                <a:ln>
                  <a:noFill/>
                </a:ln>
                <a:solidFill>
                  <a:srgbClr val="008080"/>
                </a:solidFill>
                <a:effectLst/>
                <a:latin typeface="宋体" panose="02010600030101010101" pitchFamily="2" charset="-122"/>
              </a:rPr>
              <a:t>年</a:t>
            </a:r>
            <a:r>
              <a:rPr kumimoji="0" lang="zh-CN" altLang="zh-CN" sz="1600" b="1" i="0" u="none" strike="noStrike" cap="none" normalizeH="0" baseline="0" dirty="0">
                <a:ln>
                  <a:noFill/>
                </a:ln>
                <a:solidFill>
                  <a:srgbClr val="008080"/>
                </a:solidFill>
                <a:effectLst/>
                <a:latin typeface="Arial Unicode MS"/>
                <a:ea typeface="JetBrains Mono"/>
              </a:rPr>
              <a:t>03</a:t>
            </a:r>
            <a:r>
              <a:rPr kumimoji="0" lang="zh-CN" altLang="zh-CN" sz="1600" b="1" i="0" u="none" strike="noStrike" cap="none" normalizeH="0" baseline="0" dirty="0">
                <a:ln>
                  <a:noFill/>
                </a:ln>
                <a:solidFill>
                  <a:srgbClr val="008080"/>
                </a:solidFill>
                <a:effectLst/>
                <a:latin typeface="宋体" panose="02010600030101010101" pitchFamily="2" charset="-122"/>
              </a:rPr>
              <a:t>月</a:t>
            </a:r>
            <a:r>
              <a:rPr kumimoji="0" lang="zh-CN" altLang="zh-CN" sz="1600" b="1" i="0" u="none" strike="noStrike" cap="none" normalizeH="0" baseline="0" dirty="0">
                <a:ln>
                  <a:noFill/>
                </a:ln>
                <a:solidFill>
                  <a:srgbClr val="008080"/>
                </a:solidFill>
                <a:effectLst/>
                <a:latin typeface="Arial Unicode MS"/>
                <a:ea typeface="JetBrains Mono"/>
              </a:rPr>
              <a:t>27</a:t>
            </a:r>
            <a:r>
              <a:rPr kumimoji="0" lang="zh-CN" altLang="zh-CN" sz="1600" b="1" i="0" u="none" strike="noStrike" cap="none" normalizeH="0" baseline="0" dirty="0">
                <a:ln>
                  <a:noFill/>
                </a:ln>
                <a:solidFill>
                  <a:srgbClr val="008080"/>
                </a:solidFill>
                <a:effectLst/>
                <a:latin typeface="宋体" panose="02010600030101010101" pitchFamily="2" charset="-122"/>
              </a:rPr>
              <a:t>日</a:t>
            </a:r>
            <a:r>
              <a:rPr kumimoji="0" lang="zh-CN" altLang="zh-CN" sz="1600" b="1" i="0" u="none" strike="noStrike" cap="none" normalizeH="0" baseline="0" dirty="0">
                <a:ln>
                  <a:noFill/>
                </a:ln>
                <a:solidFill>
                  <a:srgbClr val="008080"/>
                </a:solidFill>
                <a:effectLst/>
                <a:latin typeface="Arial Unicode MS"/>
                <a:ea typeface="JetBrains Mono"/>
              </a:rPr>
              <a:t> 21:30&lt;/span&gt;&lt;/div&gt;&lt;span class="publish source"&gt;</a:t>
            </a:r>
            <a:r>
              <a:rPr kumimoji="0" lang="zh-CN" altLang="zh-CN" sz="1600" b="1" i="0" u="none" strike="noStrike" cap="none" normalizeH="0" baseline="0" dirty="0">
                <a:ln>
                  <a:noFill/>
                </a:ln>
                <a:solidFill>
                  <a:srgbClr val="008080"/>
                </a:solidFill>
                <a:effectLst/>
                <a:latin typeface="宋体" panose="02010600030101010101" pitchFamily="2" charset="-122"/>
              </a:rPr>
              <a:t>参考消息</a:t>
            </a:r>
            <a:r>
              <a:rPr kumimoji="0" lang="zh-CN" altLang="zh-CN" sz="1600" b="1" i="0" u="none" strike="noStrike" cap="none" normalizeH="0" baseline="0" dirty="0">
                <a:ln>
                  <a:noFill/>
                </a:ln>
                <a:solidFill>
                  <a:srgbClr val="008080"/>
                </a:solidFill>
                <a:effectLst/>
                <a:latin typeface="Arial Unicode MS"/>
                <a:ea typeface="JetBrains Mono"/>
              </a:rPr>
              <a:t>&lt;/span&gt;&lt;div class="article"&gt;</a:t>
            </a:r>
            <a:br>
              <a:rPr kumimoji="0" lang="zh-CN" altLang="zh-CN" sz="1600" b="1" i="0" u="none" strike="noStrike" cap="none" normalizeH="0" baseline="0" dirty="0">
                <a:ln>
                  <a:noFill/>
                </a:ln>
                <a:solidFill>
                  <a:srgbClr val="008080"/>
                </a:solidFill>
                <a:effectLst/>
                <a:latin typeface="Arial Unicode MS"/>
                <a:ea typeface="JetBrains Mono"/>
              </a:rPr>
            </a:br>
            <a:r>
              <a:rPr kumimoji="0" lang="zh-CN" altLang="zh-CN" sz="1600" b="1" i="0" u="none" strike="noStrike" cap="none" normalizeH="0" baseline="0" dirty="0">
                <a:ln>
                  <a:noFill/>
                </a:ln>
                <a:solidFill>
                  <a:srgbClr val="008080"/>
                </a:solidFill>
                <a:effectLst/>
                <a:latin typeface="Arial Unicode MS"/>
                <a:ea typeface="JetBrains Mono"/>
              </a:rPr>
              <a:t>&lt;p&gt;</a:t>
            </a:r>
            <a:r>
              <a:rPr kumimoji="0" lang="zh-CN" altLang="zh-CN" sz="1600" b="1" i="0" u="none" strike="noStrike" cap="none" normalizeH="0" baseline="0" dirty="0">
                <a:ln>
                  <a:noFill/>
                </a:ln>
                <a:solidFill>
                  <a:srgbClr val="008080"/>
                </a:solidFill>
                <a:effectLst/>
                <a:latin typeface="宋体" panose="02010600030101010101" pitchFamily="2" charset="-122"/>
              </a:rPr>
              <a:t>原标题：锐参考</a:t>
            </a:r>
            <a:r>
              <a:rPr kumimoji="0" lang="zh-CN" altLang="zh-CN" sz="1600" b="1" i="0" u="none" strike="noStrike" cap="none" normalizeH="0" baseline="0" dirty="0">
                <a:ln>
                  <a:noFill/>
                </a:ln>
                <a:solidFill>
                  <a:srgbClr val="008080"/>
                </a:solidFill>
                <a:effectLst/>
                <a:latin typeface="Arial Unicode MS"/>
                <a:ea typeface="JetBrains Mono"/>
              </a:rPr>
              <a:t> | </a:t>
            </a:r>
            <a:r>
              <a:rPr kumimoji="0" lang="zh-CN" altLang="zh-CN" sz="1600" b="1" i="0" u="none" strike="noStrike" cap="none" normalizeH="0" baseline="0" dirty="0">
                <a:ln>
                  <a:noFill/>
                </a:ln>
                <a:solidFill>
                  <a:srgbClr val="008080"/>
                </a:solidFill>
                <a:effectLst/>
                <a:latin typeface="宋体" panose="02010600030101010101" pitchFamily="2" charset="-122"/>
              </a:rPr>
              <a:t>访华前，这个国家的总理说：</a:t>
            </a:r>
            <a:r>
              <a:rPr kumimoji="0" lang="zh-CN" altLang="zh-CN" sz="1600" b="1" i="0" u="none" strike="noStrike" cap="none" normalizeH="0" baseline="0" dirty="0">
                <a:ln>
                  <a:noFill/>
                </a:ln>
                <a:solidFill>
                  <a:srgbClr val="008080"/>
                </a:solidFill>
                <a:effectLst/>
                <a:latin typeface="Arial Unicode MS"/>
                <a:ea typeface="JetBrains Mono"/>
              </a:rPr>
              <a:t>“</a:t>
            </a:r>
            <a:r>
              <a:rPr kumimoji="0" lang="zh-CN" altLang="zh-CN" sz="1600" b="1" i="0" u="none" strike="noStrike" cap="none" normalizeH="0" baseline="0" dirty="0">
                <a:ln>
                  <a:noFill/>
                </a:ln>
                <a:solidFill>
                  <a:srgbClr val="008080"/>
                </a:solidFill>
                <a:effectLst/>
                <a:latin typeface="宋体" panose="02010600030101010101" pitchFamily="2" charset="-122"/>
              </a:rPr>
              <a:t>感谢中国体谅！</a:t>
            </a:r>
            <a:r>
              <a:rPr kumimoji="0" lang="zh-CN" altLang="zh-CN" sz="1600" b="1" i="0" u="none" strike="noStrike" cap="none" normalizeH="0" baseline="0" dirty="0">
                <a:ln>
                  <a:noFill/>
                </a:ln>
                <a:solidFill>
                  <a:srgbClr val="008080"/>
                </a:solidFill>
                <a:effectLst/>
                <a:latin typeface="Arial Unicode MS"/>
                <a:ea typeface="JetBrains Mono"/>
              </a:rPr>
              <a:t>”&lt;/p&gt;</a:t>
            </a:r>
            <a:br>
              <a:rPr kumimoji="0" lang="zh-CN" altLang="zh-CN" sz="1600" b="1" i="0" u="none" strike="noStrike" cap="none" normalizeH="0" baseline="0" dirty="0">
                <a:ln>
                  <a:noFill/>
                </a:ln>
                <a:solidFill>
                  <a:srgbClr val="008080"/>
                </a:solidFill>
                <a:effectLst/>
                <a:latin typeface="Arial Unicode MS"/>
                <a:ea typeface="JetBrains Mono"/>
              </a:rPr>
            </a:br>
            <a:r>
              <a:rPr kumimoji="0" lang="zh-CN" altLang="zh-CN" sz="1600" b="1" i="0" u="none" strike="noStrike" cap="none" normalizeH="0" baseline="0" dirty="0">
                <a:ln>
                  <a:noFill/>
                </a:ln>
                <a:solidFill>
                  <a:srgbClr val="008080"/>
                </a:solidFill>
                <a:effectLst/>
                <a:latin typeface="Arial Unicode MS"/>
                <a:ea typeface="JetBrains Mono"/>
              </a:rPr>
              <a:t>&lt;p&gt;“</a:t>
            </a:r>
            <a:r>
              <a:rPr kumimoji="0" lang="zh-CN" altLang="zh-CN" sz="1600" b="1" i="0" u="none" strike="noStrike" cap="none" normalizeH="0" baseline="0" dirty="0">
                <a:ln>
                  <a:noFill/>
                </a:ln>
                <a:solidFill>
                  <a:srgbClr val="008080"/>
                </a:solidFill>
                <a:effectLst/>
                <a:latin typeface="宋体" panose="02010600030101010101" pitchFamily="2" charset="-122"/>
              </a:rPr>
              <a:t>非常感谢中国的理解！</a:t>
            </a:r>
            <a:r>
              <a:rPr kumimoji="0" lang="zh-CN" altLang="zh-CN" sz="1600" b="1" i="0" u="none" strike="noStrike" cap="none" normalizeH="0" baseline="0" dirty="0">
                <a:ln>
                  <a:noFill/>
                </a:ln>
                <a:solidFill>
                  <a:srgbClr val="008080"/>
                </a:solidFill>
                <a:effectLst/>
                <a:latin typeface="Arial Unicode MS"/>
                <a:ea typeface="JetBrains Mono"/>
              </a:rPr>
              <a:t>”&lt;/p&gt;&lt;p&gt;</a:t>
            </a:r>
            <a:r>
              <a:rPr kumimoji="0" lang="zh-CN" altLang="zh-CN" sz="1600" b="1" i="0" u="none" strike="noStrike" cap="none" normalizeH="0" baseline="0" dirty="0">
                <a:ln>
                  <a:noFill/>
                </a:ln>
                <a:solidFill>
                  <a:srgbClr val="008080"/>
                </a:solidFill>
                <a:effectLst/>
                <a:latin typeface="宋体" panose="02010600030101010101" pitchFamily="2" charset="-122"/>
              </a:rPr>
              <a:t>在</a:t>
            </a:r>
            <a:r>
              <a:rPr kumimoji="0" lang="zh-CN" altLang="zh-CN" sz="1600" b="1" i="0" u="none" strike="noStrike" cap="none" normalizeH="0" baseline="0" dirty="0">
                <a:ln>
                  <a:noFill/>
                </a:ln>
                <a:solidFill>
                  <a:srgbClr val="008080"/>
                </a:solidFill>
                <a:effectLst/>
                <a:latin typeface="Arial Unicode MS"/>
                <a:ea typeface="JetBrains Mono"/>
              </a:rPr>
              <a:t>25</a:t>
            </a:r>
            <a:r>
              <a:rPr kumimoji="0" lang="zh-CN" altLang="zh-CN" sz="1600" b="1" i="0" u="none" strike="noStrike" cap="none" normalizeH="0" baseline="0" dirty="0">
                <a:ln>
                  <a:noFill/>
                </a:ln>
                <a:solidFill>
                  <a:srgbClr val="008080"/>
                </a:solidFill>
                <a:effectLst/>
                <a:latin typeface="宋体" panose="02010600030101010101" pitchFamily="2" charset="-122"/>
              </a:rPr>
              <a:t>日的新闻发布会上，新西兰总理杰辛达</a:t>
            </a:r>
            <a:r>
              <a:rPr kumimoji="0" lang="zh-CN" altLang="zh-CN" sz="1600" b="1" i="0" u="none" strike="noStrike" cap="none" normalizeH="0" baseline="0" dirty="0">
                <a:ln>
                  <a:noFill/>
                </a:ln>
                <a:solidFill>
                  <a:srgbClr val="008080"/>
                </a:solidFill>
                <a:effectLst/>
                <a:latin typeface="Arial Unicode MS"/>
                <a:ea typeface="JetBrains Mono"/>
              </a:rPr>
              <a:t>·</a:t>
            </a:r>
            <a:r>
              <a:rPr kumimoji="0" lang="zh-CN" altLang="zh-CN" sz="1600" b="1" i="0" u="none" strike="noStrike" cap="none" normalizeH="0" baseline="0" dirty="0">
                <a:ln>
                  <a:noFill/>
                </a:ln>
                <a:solidFill>
                  <a:srgbClr val="008080"/>
                </a:solidFill>
                <a:effectLst/>
                <a:latin typeface="宋体" panose="02010600030101010101" pitchFamily="2" charset="-122"/>
              </a:rPr>
              <a:t>阿德恩这样说道。</a:t>
            </a:r>
            <a:r>
              <a:rPr kumimoji="0" lang="zh-CN" altLang="zh-CN" sz="1600" b="1" i="0" u="none" strike="noStrike" cap="none" normalizeH="0" baseline="0" dirty="0">
                <a:ln>
                  <a:noFill/>
                </a:ln>
                <a:solidFill>
                  <a:srgbClr val="008080"/>
                </a:solidFill>
                <a:effectLst/>
                <a:latin typeface="Arial Unicode MS"/>
                <a:ea typeface="JetBrains Mono"/>
              </a:rPr>
              <a:t>&lt;/p&gt;&lt;/div&gt;&lt;/body&gt;&lt;/html&gt;'''</a:t>
            </a:r>
            <a:br>
              <a:rPr kumimoji="0" lang="zh-CN" altLang="zh-CN" sz="1600" b="1" i="0" u="none" strike="noStrike" cap="none" normalizeH="0" baseline="0" dirty="0">
                <a:ln>
                  <a:noFill/>
                </a:ln>
                <a:solidFill>
                  <a:srgbClr val="008080"/>
                </a:solidFill>
                <a:effectLst/>
                <a:latin typeface="Arial Unicode MS"/>
                <a:ea typeface="JetBrains Mono"/>
              </a:rPr>
            </a:br>
            <a:r>
              <a:rPr kumimoji="0" lang="zh-CN" altLang="zh-CN" sz="1600" b="0" i="0" u="none" strike="noStrike" cap="none" normalizeH="0" baseline="0" dirty="0">
                <a:ln>
                  <a:noFill/>
                </a:ln>
                <a:solidFill>
                  <a:srgbClr val="080808"/>
                </a:solidFill>
                <a:effectLst/>
                <a:latin typeface="Arial Unicode MS"/>
                <a:ea typeface="JetBrains Mono"/>
              </a:rPr>
              <a:t>py = PyQuery(html)</a:t>
            </a:r>
            <a:br>
              <a:rPr kumimoji="0" lang="zh-CN" altLang="zh-CN" sz="1600" b="0" i="0" u="none" strike="noStrike" cap="none" normalizeH="0" baseline="0" dirty="0">
                <a:ln>
                  <a:noFill/>
                </a:ln>
                <a:solidFill>
                  <a:srgbClr val="080808"/>
                </a:solidFill>
                <a:effectLst/>
                <a:latin typeface="Arial Unicode MS"/>
                <a:ea typeface="JetBrains Mono"/>
              </a:rPr>
            </a:br>
            <a:r>
              <a:rPr kumimoji="0" lang="zh-CN" altLang="zh-CN" sz="1600" b="0" i="0" u="none" strike="noStrike" cap="none" normalizeH="0" baseline="0" dirty="0">
                <a:ln>
                  <a:noFill/>
                </a:ln>
                <a:solidFill>
                  <a:srgbClr val="080808"/>
                </a:solidFill>
                <a:effectLst/>
                <a:latin typeface="Arial Unicode MS"/>
                <a:ea typeface="JetBrains Mono"/>
              </a:rPr>
              <a:t>title = py(</a:t>
            </a:r>
            <a:r>
              <a:rPr kumimoji="0" lang="zh-CN" altLang="zh-CN" sz="1600" b="1" i="0" u="none" strike="noStrike" cap="none" normalizeH="0" baseline="0" dirty="0">
                <a:ln>
                  <a:noFill/>
                </a:ln>
                <a:solidFill>
                  <a:srgbClr val="008080"/>
                </a:solidFill>
                <a:effectLst/>
                <a:latin typeface="Arial Unicode MS"/>
                <a:ea typeface="JetBrains Mono"/>
              </a:rPr>
              <a:t>'div#second-title'</a:t>
            </a:r>
            <a:r>
              <a:rPr kumimoji="0" lang="zh-CN" altLang="zh-CN" sz="1600" b="0" i="0" u="none" strike="noStrike" cap="none" normalizeH="0" baseline="0" dirty="0">
                <a:ln>
                  <a:noFill/>
                </a:ln>
                <a:solidFill>
                  <a:srgbClr val="080808"/>
                </a:solidFill>
                <a:effectLst/>
                <a:latin typeface="Arial Unicode MS"/>
                <a:ea typeface="JetBrains Mono"/>
              </a:rPr>
              <a:t>)[</a:t>
            </a:r>
            <a:r>
              <a:rPr kumimoji="0" lang="zh-CN" altLang="zh-CN" sz="1600" b="0" i="0" u="none" strike="noStrike" cap="none" normalizeH="0" baseline="0" dirty="0">
                <a:ln>
                  <a:noFill/>
                </a:ln>
                <a:solidFill>
                  <a:srgbClr val="1750EB"/>
                </a:solidFill>
                <a:effectLst/>
                <a:latin typeface="Arial Unicode MS"/>
                <a:ea typeface="JetBrains Mono"/>
              </a:rPr>
              <a:t>0</a:t>
            </a:r>
            <a:r>
              <a:rPr kumimoji="0" lang="zh-CN" altLang="zh-CN" sz="1600" b="0" i="0" u="none" strike="noStrike" cap="none" normalizeH="0" baseline="0" dirty="0">
                <a:ln>
                  <a:noFill/>
                </a:ln>
                <a:solidFill>
                  <a:srgbClr val="080808"/>
                </a:solidFill>
                <a:effectLst/>
                <a:latin typeface="Arial Unicode MS"/>
                <a:ea typeface="JetBrains Mono"/>
              </a:rPr>
              <a:t>].text </a:t>
            </a:r>
            <a:br>
              <a:rPr kumimoji="0" lang="zh-CN" altLang="zh-CN" sz="1600" b="0" i="0" u="none" strike="noStrike" cap="none" normalizeH="0" baseline="0" dirty="0">
                <a:ln>
                  <a:noFill/>
                </a:ln>
                <a:solidFill>
                  <a:srgbClr val="080808"/>
                </a:solidFill>
                <a:effectLst/>
                <a:latin typeface="Arial Unicode MS"/>
                <a:ea typeface="JetBrains Mono"/>
              </a:rPr>
            </a:br>
            <a:r>
              <a:rPr kumimoji="0" lang="zh-CN" altLang="zh-CN" sz="1600" b="0" i="0" u="none" strike="noStrike" cap="none" normalizeH="0" baseline="0" dirty="0">
                <a:ln>
                  <a:noFill/>
                </a:ln>
                <a:solidFill>
                  <a:srgbClr val="080808"/>
                </a:solidFill>
                <a:effectLst/>
                <a:latin typeface="Arial Unicode MS"/>
                <a:ea typeface="JetBrains Mono"/>
              </a:rPr>
              <a:t>date=py(</a:t>
            </a:r>
            <a:r>
              <a:rPr kumimoji="0" lang="zh-CN" altLang="zh-CN" sz="1600" b="1" i="0" u="none" strike="noStrike" cap="none" normalizeH="0" baseline="0" dirty="0">
                <a:ln>
                  <a:noFill/>
                </a:ln>
                <a:solidFill>
                  <a:srgbClr val="008080"/>
                </a:solidFill>
                <a:effectLst/>
                <a:latin typeface="Arial Unicode MS"/>
                <a:ea typeface="JetBrains Mono"/>
              </a:rPr>
              <a:t>'span.date'</a:t>
            </a:r>
            <a:r>
              <a:rPr kumimoji="0" lang="zh-CN" altLang="zh-CN" sz="1600" b="0" i="0" u="none" strike="noStrike" cap="none" normalizeH="0" baseline="0" dirty="0">
                <a:ln>
                  <a:noFill/>
                </a:ln>
                <a:solidFill>
                  <a:srgbClr val="080808"/>
                </a:solidFill>
                <a:effectLst/>
                <a:latin typeface="Arial Unicode MS"/>
                <a:ea typeface="JetBrains Mono"/>
              </a:rPr>
              <a:t>)[</a:t>
            </a:r>
            <a:r>
              <a:rPr kumimoji="0" lang="zh-CN" altLang="zh-CN" sz="1600" b="0" i="0" u="none" strike="noStrike" cap="none" normalizeH="0" baseline="0" dirty="0">
                <a:ln>
                  <a:noFill/>
                </a:ln>
                <a:solidFill>
                  <a:srgbClr val="1750EB"/>
                </a:solidFill>
                <a:effectLst/>
                <a:latin typeface="Arial Unicode MS"/>
                <a:ea typeface="JetBrains Mono"/>
              </a:rPr>
              <a:t>0</a:t>
            </a:r>
            <a:r>
              <a:rPr kumimoji="0" lang="zh-CN" altLang="zh-CN" sz="1600" b="0" i="0" u="none" strike="noStrike" cap="none" normalizeH="0" baseline="0" dirty="0">
                <a:ln>
                  <a:noFill/>
                </a:ln>
                <a:solidFill>
                  <a:srgbClr val="080808"/>
                </a:solidFill>
                <a:effectLst/>
                <a:latin typeface="Arial Unicode MS"/>
                <a:ea typeface="JetBrains Mono"/>
              </a:rPr>
              <a:t>].text</a:t>
            </a:r>
            <a:br>
              <a:rPr kumimoji="0" lang="zh-CN" altLang="zh-CN" sz="1600" b="0" i="1" u="none" strike="noStrike" cap="none" normalizeH="0" baseline="0" dirty="0">
                <a:ln>
                  <a:noFill/>
                </a:ln>
                <a:solidFill>
                  <a:srgbClr val="8C8C8C"/>
                </a:solidFill>
                <a:effectLst/>
                <a:latin typeface="Arial Unicode MS"/>
                <a:ea typeface="JetBrains Mono"/>
              </a:rPr>
            </a:br>
            <a:r>
              <a:rPr kumimoji="0" lang="zh-CN" altLang="zh-CN" sz="1600" b="0" i="0" u="none" strike="noStrike" cap="none" normalizeH="0" baseline="0" dirty="0">
                <a:ln>
                  <a:noFill/>
                </a:ln>
                <a:solidFill>
                  <a:srgbClr val="080808"/>
                </a:solidFill>
                <a:effectLst/>
                <a:latin typeface="Arial Unicode MS"/>
                <a:ea typeface="JetBrains Mono"/>
              </a:rPr>
              <a:t>source=py(</a:t>
            </a:r>
            <a:r>
              <a:rPr kumimoji="0" lang="zh-CN" altLang="zh-CN" sz="1600" b="1" i="0" u="none" strike="noStrike" cap="none" normalizeH="0" baseline="0" dirty="0">
                <a:ln>
                  <a:noFill/>
                </a:ln>
                <a:solidFill>
                  <a:srgbClr val="008080"/>
                </a:solidFill>
                <a:effectLst/>
                <a:latin typeface="Arial Unicode MS"/>
                <a:ea typeface="JetBrains Mono"/>
              </a:rPr>
              <a:t>'span.publish.source'</a:t>
            </a:r>
            <a:r>
              <a:rPr kumimoji="0" lang="zh-CN" altLang="zh-CN" sz="1600" b="0" i="0" u="none" strike="noStrike" cap="none" normalizeH="0" baseline="0" dirty="0">
                <a:ln>
                  <a:noFill/>
                </a:ln>
                <a:solidFill>
                  <a:srgbClr val="080808"/>
                </a:solidFill>
                <a:effectLst/>
                <a:latin typeface="Arial Unicode MS"/>
                <a:ea typeface="JetBrains Mono"/>
              </a:rPr>
              <a:t>)[</a:t>
            </a:r>
            <a:r>
              <a:rPr kumimoji="0" lang="zh-CN" altLang="zh-CN" sz="1600" b="0" i="0" u="none" strike="noStrike" cap="none" normalizeH="0" baseline="0" dirty="0">
                <a:ln>
                  <a:noFill/>
                </a:ln>
                <a:solidFill>
                  <a:srgbClr val="1750EB"/>
                </a:solidFill>
                <a:effectLst/>
                <a:latin typeface="Arial Unicode MS"/>
                <a:ea typeface="JetBrains Mono"/>
              </a:rPr>
              <a:t>0</a:t>
            </a:r>
            <a:r>
              <a:rPr kumimoji="0" lang="zh-CN" altLang="zh-CN" sz="1600" b="0" i="0" u="none" strike="noStrike" cap="none" normalizeH="0" baseline="0" dirty="0">
                <a:ln>
                  <a:noFill/>
                </a:ln>
                <a:solidFill>
                  <a:srgbClr val="080808"/>
                </a:solidFill>
                <a:effectLst/>
                <a:latin typeface="Arial Unicode MS"/>
                <a:ea typeface="JetBrains Mono"/>
              </a:rPr>
              <a:t>].text </a:t>
            </a:r>
            <a:br>
              <a:rPr kumimoji="0" lang="zh-CN" altLang="zh-CN" sz="1600" b="0" i="1" u="none" strike="noStrike" cap="none" normalizeH="0" baseline="0" dirty="0">
                <a:ln>
                  <a:noFill/>
                </a:ln>
                <a:solidFill>
                  <a:srgbClr val="8C8C8C"/>
                </a:solidFill>
                <a:effectLst/>
                <a:latin typeface="宋体" panose="02010600030101010101" pitchFamily="2" charset="-122"/>
              </a:rPr>
            </a:br>
            <a:r>
              <a:rPr kumimoji="0" lang="zh-CN" altLang="zh-CN" sz="1600" b="0" i="0" u="none" strike="noStrike" cap="none" normalizeH="0" baseline="0" dirty="0">
                <a:ln>
                  <a:noFill/>
                </a:ln>
                <a:solidFill>
                  <a:srgbClr val="080808"/>
                </a:solidFill>
                <a:effectLst/>
                <a:latin typeface="Arial Unicode MS"/>
                <a:ea typeface="JetBrains Mono"/>
              </a:rPr>
              <a:t>content = py(</a:t>
            </a:r>
            <a:r>
              <a:rPr kumimoji="0" lang="zh-CN" altLang="zh-CN" sz="1600" b="1" i="0" u="none" strike="noStrike" cap="none" normalizeH="0" baseline="0" dirty="0">
                <a:ln>
                  <a:noFill/>
                </a:ln>
                <a:solidFill>
                  <a:srgbClr val="008080"/>
                </a:solidFill>
                <a:effectLst/>
                <a:latin typeface="Arial Unicode MS"/>
                <a:ea typeface="JetBrains Mono"/>
              </a:rPr>
              <a:t>'div.article &gt; p'</a:t>
            </a:r>
            <a:r>
              <a:rPr kumimoji="0" lang="zh-CN" altLang="zh-CN" sz="1600" b="0" i="0" u="none" strike="noStrike" cap="none" normalizeH="0" baseline="0" dirty="0">
                <a:ln>
                  <a:noFill/>
                </a:ln>
                <a:solidFill>
                  <a:srgbClr val="080808"/>
                </a:solidFill>
                <a:effectLst/>
                <a:latin typeface="Arial Unicode MS"/>
                <a:ea typeface="JetBrains Mono"/>
              </a:rPr>
              <a:t>) </a:t>
            </a:r>
            <a:br>
              <a:rPr kumimoji="0" lang="zh-CN" altLang="zh-CN" sz="1600" b="0" i="0" u="none" strike="noStrike" cap="none" normalizeH="0" baseline="0" dirty="0">
                <a:ln>
                  <a:noFill/>
                </a:ln>
                <a:solidFill>
                  <a:srgbClr val="080808"/>
                </a:solidFill>
                <a:effectLst/>
                <a:latin typeface="Arial Unicode MS"/>
                <a:ea typeface="JetBrains Mono"/>
              </a:rPr>
            </a:br>
            <a:r>
              <a:rPr kumimoji="0" lang="zh-CN" altLang="zh-CN" sz="1600" b="0" i="0" u="none" strike="noStrike" cap="none" normalizeH="0" baseline="0" dirty="0">
                <a:ln>
                  <a:noFill/>
                </a:ln>
                <a:solidFill>
                  <a:srgbClr val="080808"/>
                </a:solidFill>
                <a:effectLst/>
                <a:latin typeface="Arial Unicode MS"/>
                <a:ea typeface="JetBrains Mono"/>
              </a:rPr>
              <a:t>contentstr = </a:t>
            </a:r>
            <a:r>
              <a:rPr kumimoji="0" lang="zh-CN" altLang="zh-CN" sz="1600" b="1" i="0" u="none" strike="noStrike" cap="none" normalizeH="0" baseline="0" dirty="0">
                <a:ln>
                  <a:noFill/>
                </a:ln>
                <a:solidFill>
                  <a:srgbClr val="008080"/>
                </a:solidFill>
                <a:effectLst/>
                <a:latin typeface="Arial Unicode MS"/>
                <a:ea typeface="JetBrains Mono"/>
              </a:rPr>
              <a:t>''</a:t>
            </a:r>
            <a:br>
              <a:rPr kumimoji="0" lang="zh-CN" altLang="zh-CN" sz="1600" b="1" i="0" u="none" strike="noStrike" cap="none" normalizeH="0" baseline="0" dirty="0">
                <a:ln>
                  <a:noFill/>
                </a:ln>
                <a:solidFill>
                  <a:srgbClr val="008080"/>
                </a:solidFill>
                <a:effectLst/>
                <a:latin typeface="Arial Unicode MS"/>
                <a:ea typeface="JetBrains Mono"/>
              </a:rPr>
            </a:br>
            <a:r>
              <a:rPr kumimoji="0" lang="zh-CN" altLang="zh-CN" sz="1600" b="0" i="0" u="none" strike="noStrike" cap="none" normalizeH="0" baseline="0" dirty="0">
                <a:ln>
                  <a:noFill/>
                </a:ln>
                <a:solidFill>
                  <a:srgbClr val="0033B3"/>
                </a:solidFill>
                <a:effectLst/>
                <a:latin typeface="Arial Unicode MS"/>
                <a:ea typeface="JetBrains Mono"/>
              </a:rPr>
              <a:t>for </a:t>
            </a:r>
            <a:r>
              <a:rPr kumimoji="0" lang="zh-CN" altLang="zh-CN" sz="1600" b="0" i="0" u="none" strike="noStrike" cap="none" normalizeH="0" baseline="0" dirty="0">
                <a:ln>
                  <a:noFill/>
                </a:ln>
                <a:solidFill>
                  <a:srgbClr val="080808"/>
                </a:solidFill>
                <a:effectLst/>
                <a:latin typeface="Arial Unicode MS"/>
                <a:ea typeface="JetBrains Mono"/>
              </a:rPr>
              <a:t>i </a:t>
            </a:r>
            <a:r>
              <a:rPr kumimoji="0" lang="zh-CN" altLang="zh-CN" sz="1600" b="0" i="0" u="none" strike="noStrike" cap="none" normalizeH="0" baseline="0" dirty="0">
                <a:ln>
                  <a:noFill/>
                </a:ln>
                <a:solidFill>
                  <a:srgbClr val="0033B3"/>
                </a:solidFill>
                <a:effectLst/>
                <a:latin typeface="Arial Unicode MS"/>
                <a:ea typeface="JetBrains Mono"/>
              </a:rPr>
              <a:t>in </a:t>
            </a:r>
            <a:r>
              <a:rPr kumimoji="0" lang="zh-CN" altLang="zh-CN" sz="1600" b="0" i="0" u="none" strike="noStrike" cap="none" normalizeH="0" baseline="0" dirty="0">
                <a:ln>
                  <a:noFill/>
                </a:ln>
                <a:solidFill>
                  <a:srgbClr val="000080"/>
                </a:solidFill>
                <a:effectLst/>
                <a:latin typeface="Arial Unicode MS"/>
                <a:ea typeface="JetBrains Mono"/>
              </a:rPr>
              <a:t>range</a:t>
            </a:r>
            <a:r>
              <a:rPr kumimoji="0" lang="zh-CN" altLang="zh-CN" sz="1600" b="0" i="0" u="none" strike="noStrike" cap="none" normalizeH="0" baseline="0" dirty="0">
                <a:ln>
                  <a:noFill/>
                </a:ln>
                <a:solidFill>
                  <a:srgbClr val="080808"/>
                </a:solidFill>
                <a:effectLst/>
                <a:latin typeface="Arial Unicode MS"/>
                <a:ea typeface="JetBrains Mono"/>
              </a:rPr>
              <a:t>(</a:t>
            </a:r>
            <a:r>
              <a:rPr kumimoji="0" lang="zh-CN" altLang="zh-CN" sz="1600" b="0" i="0" u="none" strike="noStrike" cap="none" normalizeH="0" baseline="0" dirty="0">
                <a:ln>
                  <a:noFill/>
                </a:ln>
                <a:solidFill>
                  <a:srgbClr val="000080"/>
                </a:solidFill>
                <a:effectLst/>
                <a:latin typeface="Arial Unicode MS"/>
                <a:ea typeface="JetBrains Mono"/>
              </a:rPr>
              <a:t>len</a:t>
            </a:r>
            <a:r>
              <a:rPr kumimoji="0" lang="zh-CN" altLang="zh-CN" sz="1600" b="0" i="0" u="none" strike="noStrike" cap="none" normalizeH="0" baseline="0" dirty="0">
                <a:ln>
                  <a:noFill/>
                </a:ln>
                <a:solidFill>
                  <a:srgbClr val="080808"/>
                </a:solidFill>
                <a:effectLst/>
                <a:latin typeface="Arial Unicode MS"/>
                <a:ea typeface="JetBrains Mono"/>
              </a:rPr>
              <a:t>(content)):</a:t>
            </a:r>
            <a:br>
              <a:rPr kumimoji="0" lang="zh-CN" altLang="zh-CN" sz="1600" b="0" i="0" u="none" strike="noStrike" cap="none" normalizeH="0" baseline="0" dirty="0">
                <a:ln>
                  <a:noFill/>
                </a:ln>
                <a:solidFill>
                  <a:srgbClr val="080808"/>
                </a:solidFill>
                <a:effectLst/>
                <a:latin typeface="Arial Unicode MS"/>
                <a:ea typeface="JetBrains Mono"/>
              </a:rPr>
            </a:br>
            <a:r>
              <a:rPr kumimoji="0" lang="zh-CN" altLang="zh-CN" sz="1600" b="0" i="0" u="none" strike="noStrike" cap="none" normalizeH="0" baseline="0" dirty="0">
                <a:ln>
                  <a:noFill/>
                </a:ln>
                <a:solidFill>
                  <a:srgbClr val="080808"/>
                </a:solidFill>
                <a:effectLst/>
                <a:latin typeface="Arial Unicode MS"/>
                <a:ea typeface="JetBrains Mono"/>
              </a:rPr>
              <a:t>  contentstr += content[i].text+</a:t>
            </a:r>
            <a:r>
              <a:rPr kumimoji="0" lang="zh-CN" altLang="zh-CN" sz="1600" b="1" i="0" u="none" strike="noStrike" cap="none" normalizeH="0" baseline="0" dirty="0">
                <a:ln>
                  <a:noFill/>
                </a:ln>
                <a:solidFill>
                  <a:srgbClr val="008080"/>
                </a:solidFill>
                <a:effectLst/>
                <a:latin typeface="Arial Unicode MS"/>
                <a:ea typeface="JetBrains Mono"/>
              </a:rPr>
              <a:t>"</a:t>
            </a:r>
            <a:r>
              <a:rPr kumimoji="0" lang="zh-CN" altLang="zh-CN" sz="1600" b="0" i="0" u="none" strike="noStrike" cap="none" normalizeH="0" baseline="0" dirty="0">
                <a:ln>
                  <a:noFill/>
                </a:ln>
                <a:solidFill>
                  <a:srgbClr val="0037A6"/>
                </a:solidFill>
                <a:effectLst/>
                <a:latin typeface="Arial Unicode MS"/>
                <a:ea typeface="JetBrains Mono"/>
              </a:rPr>
              <a:t>\n</a:t>
            </a:r>
            <a:r>
              <a:rPr kumimoji="0" lang="zh-CN" altLang="zh-CN" sz="1600" b="1" i="0" u="none" strike="noStrike" cap="none" normalizeH="0" baseline="0" dirty="0">
                <a:ln>
                  <a:noFill/>
                </a:ln>
                <a:solidFill>
                  <a:srgbClr val="008080"/>
                </a:solidFill>
                <a:effectLst/>
                <a:latin typeface="Arial Unicode MS"/>
                <a:ea typeface="JetBrains Mono"/>
              </a:rPr>
              <a:t>"</a:t>
            </a:r>
            <a:br>
              <a:rPr kumimoji="0" lang="zh-CN" altLang="zh-CN" sz="1600" b="1" i="0" u="none" strike="noStrike" cap="none" normalizeH="0" baseline="0" dirty="0">
                <a:ln>
                  <a:noFill/>
                </a:ln>
                <a:solidFill>
                  <a:srgbClr val="008080"/>
                </a:solidFill>
                <a:effectLst/>
                <a:latin typeface="Arial Unicode MS"/>
                <a:ea typeface="JetBrains Mono"/>
              </a:rPr>
            </a:br>
            <a:r>
              <a:rPr kumimoji="0" lang="zh-CN" altLang="zh-CN" sz="1600" b="0" i="0" u="none" strike="noStrike" cap="none" normalizeH="0" baseline="0" dirty="0">
                <a:ln>
                  <a:noFill/>
                </a:ln>
                <a:solidFill>
                  <a:srgbClr val="000080"/>
                </a:solidFill>
                <a:effectLst/>
                <a:latin typeface="Arial Unicode MS"/>
                <a:ea typeface="JetBrains Mono"/>
              </a:rPr>
              <a:t>print</a:t>
            </a:r>
            <a:r>
              <a:rPr kumimoji="0" lang="zh-CN" altLang="zh-CN" sz="1600" b="0" i="0" u="none" strike="noStrike" cap="none" normalizeH="0" baseline="0" dirty="0">
                <a:ln>
                  <a:noFill/>
                </a:ln>
                <a:solidFill>
                  <a:srgbClr val="080808"/>
                </a:solidFill>
                <a:effectLst/>
                <a:latin typeface="Arial Unicode MS"/>
                <a:ea typeface="JetBrains Mono"/>
              </a:rPr>
              <a:t>(</a:t>
            </a:r>
            <a:r>
              <a:rPr kumimoji="0" lang="zh-CN" altLang="zh-CN" sz="1600" b="1" i="0" u="none" strike="noStrike" cap="none" normalizeH="0" baseline="0" dirty="0">
                <a:ln>
                  <a:noFill/>
                </a:ln>
                <a:solidFill>
                  <a:srgbClr val="008080"/>
                </a:solidFill>
                <a:effectLst/>
                <a:latin typeface="Arial Unicode MS"/>
                <a:ea typeface="JetBrains Mono"/>
              </a:rPr>
              <a:t>"</a:t>
            </a:r>
            <a:r>
              <a:rPr kumimoji="0" lang="zh-CN" altLang="zh-CN" sz="1600" b="1" i="0" u="none" strike="noStrike" cap="none" normalizeH="0" baseline="0" dirty="0">
                <a:ln>
                  <a:noFill/>
                </a:ln>
                <a:solidFill>
                  <a:srgbClr val="008080"/>
                </a:solidFill>
                <a:effectLst/>
                <a:latin typeface="宋体" panose="02010600030101010101" pitchFamily="2" charset="-122"/>
              </a:rPr>
              <a:t>标题：</a:t>
            </a:r>
            <a:r>
              <a:rPr kumimoji="0" lang="zh-CN" altLang="zh-CN" sz="1600" b="1" i="0" u="none" strike="noStrike" cap="none" normalizeH="0" baseline="0" dirty="0">
                <a:ln>
                  <a:noFill/>
                </a:ln>
                <a:solidFill>
                  <a:srgbClr val="008080"/>
                </a:solidFill>
                <a:effectLst/>
                <a:latin typeface="Arial Unicode MS"/>
                <a:ea typeface="JetBrains Mono"/>
              </a:rPr>
              <a:t>"</a:t>
            </a:r>
            <a:r>
              <a:rPr kumimoji="0" lang="zh-CN" altLang="zh-CN" sz="1600" b="0" i="0" u="none" strike="noStrike" cap="none" normalizeH="0" baseline="0" dirty="0">
                <a:ln>
                  <a:noFill/>
                </a:ln>
                <a:solidFill>
                  <a:srgbClr val="080808"/>
                </a:solidFill>
                <a:effectLst/>
                <a:latin typeface="Arial Unicode MS"/>
                <a:ea typeface="JetBrains Mono"/>
              </a:rPr>
              <a:t>,title)</a:t>
            </a:r>
            <a:br>
              <a:rPr kumimoji="0" lang="zh-CN" altLang="zh-CN" sz="1600" b="0" i="0" u="none" strike="noStrike" cap="none" normalizeH="0" baseline="0" dirty="0">
                <a:ln>
                  <a:noFill/>
                </a:ln>
                <a:solidFill>
                  <a:srgbClr val="080808"/>
                </a:solidFill>
                <a:effectLst/>
                <a:latin typeface="Arial Unicode MS"/>
                <a:ea typeface="JetBrains Mono"/>
              </a:rPr>
            </a:br>
            <a:r>
              <a:rPr kumimoji="0" lang="zh-CN" altLang="zh-CN" sz="1600" b="0" i="0" u="none" strike="noStrike" cap="none" normalizeH="0" baseline="0" dirty="0">
                <a:ln>
                  <a:noFill/>
                </a:ln>
                <a:solidFill>
                  <a:srgbClr val="000080"/>
                </a:solidFill>
                <a:effectLst/>
                <a:latin typeface="Arial Unicode MS"/>
                <a:ea typeface="JetBrains Mono"/>
              </a:rPr>
              <a:t>print</a:t>
            </a:r>
            <a:r>
              <a:rPr kumimoji="0" lang="zh-CN" altLang="zh-CN" sz="1600" b="0" i="0" u="none" strike="noStrike" cap="none" normalizeH="0" baseline="0" dirty="0">
                <a:ln>
                  <a:noFill/>
                </a:ln>
                <a:solidFill>
                  <a:srgbClr val="080808"/>
                </a:solidFill>
                <a:effectLst/>
                <a:latin typeface="Arial Unicode MS"/>
                <a:ea typeface="JetBrains Mono"/>
              </a:rPr>
              <a:t>(</a:t>
            </a:r>
            <a:r>
              <a:rPr kumimoji="0" lang="zh-CN" altLang="zh-CN" sz="1600" b="1" i="0" u="none" strike="noStrike" cap="none" normalizeH="0" baseline="0" dirty="0">
                <a:ln>
                  <a:noFill/>
                </a:ln>
                <a:solidFill>
                  <a:srgbClr val="008080"/>
                </a:solidFill>
                <a:effectLst/>
                <a:latin typeface="Arial Unicode MS"/>
                <a:ea typeface="JetBrains Mono"/>
              </a:rPr>
              <a:t>"</a:t>
            </a:r>
            <a:r>
              <a:rPr kumimoji="0" lang="zh-CN" altLang="zh-CN" sz="1600" b="1" i="0" u="none" strike="noStrike" cap="none" normalizeH="0" baseline="0" dirty="0">
                <a:ln>
                  <a:noFill/>
                </a:ln>
                <a:solidFill>
                  <a:srgbClr val="008080"/>
                </a:solidFill>
                <a:effectLst/>
                <a:latin typeface="宋体" panose="02010600030101010101" pitchFamily="2" charset="-122"/>
              </a:rPr>
              <a:t>发布日期：</a:t>
            </a:r>
            <a:r>
              <a:rPr kumimoji="0" lang="zh-CN" altLang="zh-CN" sz="1600" b="1" i="0" u="none" strike="noStrike" cap="none" normalizeH="0" baseline="0" dirty="0">
                <a:ln>
                  <a:noFill/>
                </a:ln>
                <a:solidFill>
                  <a:srgbClr val="008080"/>
                </a:solidFill>
                <a:effectLst/>
                <a:latin typeface="Arial Unicode MS"/>
                <a:ea typeface="JetBrains Mono"/>
              </a:rPr>
              <a:t>"</a:t>
            </a:r>
            <a:r>
              <a:rPr kumimoji="0" lang="zh-CN" altLang="zh-CN" sz="1600" b="0" i="0" u="none" strike="noStrike" cap="none" normalizeH="0" baseline="0" dirty="0">
                <a:ln>
                  <a:noFill/>
                </a:ln>
                <a:solidFill>
                  <a:srgbClr val="080808"/>
                </a:solidFill>
                <a:effectLst/>
                <a:latin typeface="Arial Unicode MS"/>
                <a:ea typeface="JetBrains Mono"/>
              </a:rPr>
              <a:t>,date)</a:t>
            </a:r>
            <a:br>
              <a:rPr kumimoji="0" lang="zh-CN" altLang="zh-CN" sz="1600" b="0" i="0" u="none" strike="noStrike" cap="none" normalizeH="0" baseline="0" dirty="0">
                <a:ln>
                  <a:noFill/>
                </a:ln>
                <a:solidFill>
                  <a:srgbClr val="080808"/>
                </a:solidFill>
                <a:effectLst/>
                <a:latin typeface="Arial Unicode MS"/>
                <a:ea typeface="JetBrains Mono"/>
              </a:rPr>
            </a:br>
            <a:r>
              <a:rPr kumimoji="0" lang="zh-CN" altLang="zh-CN" sz="1600" b="0" i="0" u="none" strike="noStrike" cap="none" normalizeH="0" baseline="0" dirty="0">
                <a:ln>
                  <a:noFill/>
                </a:ln>
                <a:solidFill>
                  <a:srgbClr val="000080"/>
                </a:solidFill>
                <a:effectLst/>
                <a:latin typeface="Arial Unicode MS"/>
                <a:ea typeface="JetBrains Mono"/>
              </a:rPr>
              <a:t>print</a:t>
            </a:r>
            <a:r>
              <a:rPr kumimoji="0" lang="zh-CN" altLang="zh-CN" sz="1600" b="0" i="0" u="none" strike="noStrike" cap="none" normalizeH="0" baseline="0" dirty="0">
                <a:ln>
                  <a:noFill/>
                </a:ln>
                <a:solidFill>
                  <a:srgbClr val="080808"/>
                </a:solidFill>
                <a:effectLst/>
                <a:latin typeface="Arial Unicode MS"/>
                <a:ea typeface="JetBrains Mono"/>
              </a:rPr>
              <a:t>(</a:t>
            </a:r>
            <a:r>
              <a:rPr kumimoji="0" lang="zh-CN" altLang="zh-CN" sz="1600" b="1" i="0" u="none" strike="noStrike" cap="none" normalizeH="0" baseline="0" dirty="0">
                <a:ln>
                  <a:noFill/>
                </a:ln>
                <a:solidFill>
                  <a:srgbClr val="008080"/>
                </a:solidFill>
                <a:effectLst/>
                <a:latin typeface="Arial Unicode MS"/>
                <a:ea typeface="JetBrains Mono"/>
              </a:rPr>
              <a:t>"</a:t>
            </a:r>
            <a:r>
              <a:rPr kumimoji="0" lang="zh-CN" altLang="zh-CN" sz="1600" b="1" i="0" u="none" strike="noStrike" cap="none" normalizeH="0" baseline="0" dirty="0">
                <a:ln>
                  <a:noFill/>
                </a:ln>
                <a:solidFill>
                  <a:srgbClr val="008080"/>
                </a:solidFill>
                <a:effectLst/>
                <a:latin typeface="宋体" panose="02010600030101010101" pitchFamily="2" charset="-122"/>
              </a:rPr>
              <a:t>消息来源：</a:t>
            </a:r>
            <a:r>
              <a:rPr kumimoji="0" lang="zh-CN" altLang="zh-CN" sz="1600" b="1" i="0" u="none" strike="noStrike" cap="none" normalizeH="0" baseline="0" dirty="0">
                <a:ln>
                  <a:noFill/>
                </a:ln>
                <a:solidFill>
                  <a:srgbClr val="008080"/>
                </a:solidFill>
                <a:effectLst/>
                <a:latin typeface="Arial Unicode MS"/>
                <a:ea typeface="JetBrains Mono"/>
              </a:rPr>
              <a:t>"</a:t>
            </a:r>
            <a:r>
              <a:rPr kumimoji="0" lang="zh-CN" altLang="zh-CN" sz="1600" b="0" i="0" u="none" strike="noStrike" cap="none" normalizeH="0" baseline="0" dirty="0">
                <a:ln>
                  <a:noFill/>
                </a:ln>
                <a:solidFill>
                  <a:srgbClr val="080808"/>
                </a:solidFill>
                <a:effectLst/>
                <a:latin typeface="Arial Unicode MS"/>
                <a:ea typeface="JetBrains Mono"/>
              </a:rPr>
              <a:t>,source)</a:t>
            </a:r>
            <a:br>
              <a:rPr kumimoji="0" lang="zh-CN" altLang="zh-CN" sz="1600" b="0" i="0" u="none" strike="noStrike" cap="none" normalizeH="0" baseline="0" dirty="0">
                <a:ln>
                  <a:noFill/>
                </a:ln>
                <a:solidFill>
                  <a:srgbClr val="080808"/>
                </a:solidFill>
                <a:effectLst/>
                <a:latin typeface="Arial Unicode MS"/>
                <a:ea typeface="JetBrains Mono"/>
              </a:rPr>
            </a:br>
            <a:r>
              <a:rPr kumimoji="0" lang="zh-CN" altLang="zh-CN" sz="1600" b="0" i="0" u="none" strike="noStrike" cap="none" normalizeH="0" baseline="0" dirty="0">
                <a:ln>
                  <a:noFill/>
                </a:ln>
                <a:solidFill>
                  <a:srgbClr val="000080"/>
                </a:solidFill>
                <a:effectLst/>
                <a:latin typeface="Arial Unicode MS"/>
                <a:ea typeface="JetBrains Mono"/>
              </a:rPr>
              <a:t>print</a:t>
            </a:r>
            <a:r>
              <a:rPr kumimoji="0" lang="zh-CN" altLang="zh-CN" sz="1600" b="0" i="0" u="none" strike="noStrike" cap="none" normalizeH="0" baseline="0" dirty="0">
                <a:ln>
                  <a:noFill/>
                </a:ln>
                <a:solidFill>
                  <a:srgbClr val="080808"/>
                </a:solidFill>
                <a:effectLst/>
                <a:latin typeface="Arial Unicode MS"/>
                <a:ea typeface="JetBrains Mono"/>
              </a:rPr>
              <a:t>(</a:t>
            </a:r>
            <a:r>
              <a:rPr kumimoji="0" lang="zh-CN" altLang="zh-CN" sz="1600" b="1" i="0" u="none" strike="noStrike" cap="none" normalizeH="0" baseline="0" dirty="0">
                <a:ln>
                  <a:noFill/>
                </a:ln>
                <a:solidFill>
                  <a:srgbClr val="008080"/>
                </a:solidFill>
                <a:effectLst/>
                <a:latin typeface="Arial Unicode MS"/>
                <a:ea typeface="JetBrains Mono"/>
              </a:rPr>
              <a:t>"</a:t>
            </a:r>
            <a:r>
              <a:rPr kumimoji="0" lang="zh-CN" altLang="zh-CN" sz="1600" b="1" i="0" u="none" strike="noStrike" cap="none" normalizeH="0" baseline="0" dirty="0">
                <a:ln>
                  <a:noFill/>
                </a:ln>
                <a:solidFill>
                  <a:srgbClr val="008080"/>
                </a:solidFill>
                <a:effectLst/>
                <a:latin typeface="宋体" panose="02010600030101010101" pitchFamily="2" charset="-122"/>
              </a:rPr>
              <a:t>消息内容：</a:t>
            </a:r>
            <a:r>
              <a:rPr kumimoji="0" lang="zh-CN" altLang="zh-CN" sz="1600" b="1" i="0" u="none" strike="noStrike" cap="none" normalizeH="0" baseline="0" dirty="0">
                <a:ln>
                  <a:noFill/>
                </a:ln>
                <a:solidFill>
                  <a:srgbClr val="008080"/>
                </a:solidFill>
                <a:effectLst/>
                <a:latin typeface="Arial Unicode MS"/>
                <a:ea typeface="JetBrains Mono"/>
              </a:rPr>
              <a:t>"</a:t>
            </a:r>
            <a:r>
              <a:rPr kumimoji="0" lang="zh-CN" altLang="zh-CN" sz="1600" b="0" i="0" u="none" strike="noStrike" cap="none" normalizeH="0" baseline="0" dirty="0">
                <a:ln>
                  <a:noFill/>
                </a:ln>
                <a:solidFill>
                  <a:srgbClr val="080808"/>
                </a:solidFill>
                <a:effectLst/>
                <a:latin typeface="Arial Unicode MS"/>
                <a:ea typeface="JetBrains Mono"/>
              </a:rPr>
              <a:t>, contentstr)</a:t>
            </a:r>
            <a:br>
              <a:rPr kumimoji="0" lang="zh-CN" altLang="zh-CN" sz="1600" b="0" i="0" u="none" strike="noStrike" cap="none" normalizeH="0" baseline="0" dirty="0">
                <a:ln>
                  <a:noFill/>
                </a:ln>
                <a:solidFill>
                  <a:srgbClr val="080808"/>
                </a:solidFill>
                <a:effectLst/>
                <a:latin typeface="Arial Unicode MS"/>
                <a:ea typeface="JetBrains Mono"/>
              </a:rPr>
            </a:br>
            <a:r>
              <a:rPr kumimoji="0" lang="zh-CN" altLang="zh-CN" sz="1600" b="0" i="0" u="none" strike="noStrike" cap="none" normalizeH="0" baseline="0" dirty="0">
                <a:ln>
                  <a:noFill/>
                </a:ln>
                <a:solidFill>
                  <a:srgbClr val="080808"/>
                </a:solidFill>
                <a:effectLst/>
                <a:latin typeface="Arial Unicode MS"/>
                <a:ea typeface="JetBrains Mono"/>
              </a:rPr>
              <a:t>xs=py(</a:t>
            </a:r>
            <a:r>
              <a:rPr kumimoji="0" lang="zh-CN" altLang="zh-CN" sz="1600" b="1" i="0" u="none" strike="noStrike" cap="none" normalizeH="0" baseline="0" dirty="0">
                <a:ln>
                  <a:noFill/>
                </a:ln>
                <a:solidFill>
                  <a:srgbClr val="008080"/>
                </a:solidFill>
                <a:effectLst/>
                <a:latin typeface="Arial Unicode MS"/>
                <a:ea typeface="JetBrains Mono"/>
              </a:rPr>
              <a:t>'body'</a:t>
            </a:r>
            <a:r>
              <a:rPr kumimoji="0" lang="zh-CN" altLang="zh-CN" sz="1600" b="0" i="0" u="none" strike="noStrike" cap="none" normalizeH="0" baseline="0" dirty="0">
                <a:ln>
                  <a:noFill/>
                </a:ln>
                <a:solidFill>
                  <a:srgbClr val="080808"/>
                </a:solidFill>
                <a:effectLst/>
                <a:latin typeface="Arial Unicode MS"/>
                <a:ea typeface="JetBrains Mono"/>
              </a:rPr>
              <a:t>).find(</a:t>
            </a:r>
            <a:r>
              <a:rPr kumimoji="0" lang="zh-CN" altLang="zh-CN" sz="1600" b="1" i="0" u="none" strike="noStrike" cap="none" normalizeH="0" baseline="0" dirty="0">
                <a:ln>
                  <a:noFill/>
                </a:ln>
                <a:solidFill>
                  <a:srgbClr val="008080"/>
                </a:solidFill>
                <a:effectLst/>
                <a:latin typeface="Arial Unicode MS"/>
                <a:ea typeface="JetBrains Mono"/>
              </a:rPr>
              <a:t>'div'</a:t>
            </a:r>
            <a:r>
              <a:rPr kumimoji="0" lang="zh-CN" altLang="zh-CN" sz="1600" b="0" i="0" u="none" strike="noStrike" cap="none" normalizeH="0" baseline="0" dirty="0">
                <a:ln>
                  <a:noFill/>
                </a:ln>
                <a:solidFill>
                  <a:srgbClr val="080808"/>
                </a:solidFill>
                <a:effectLst/>
                <a:latin typeface="Arial Unicode MS"/>
                <a:ea typeface="JetBrains Mono"/>
              </a:rPr>
              <a:t>)</a:t>
            </a:r>
            <a:br>
              <a:rPr kumimoji="0" lang="zh-CN" altLang="zh-CN" sz="1600" b="0" i="0" u="none" strike="noStrike" cap="none" normalizeH="0" baseline="0" dirty="0">
                <a:ln>
                  <a:noFill/>
                </a:ln>
                <a:solidFill>
                  <a:srgbClr val="080808"/>
                </a:solidFill>
                <a:effectLst/>
                <a:latin typeface="Arial Unicode MS"/>
                <a:ea typeface="JetBrains Mono"/>
              </a:rPr>
            </a:br>
            <a:r>
              <a:rPr kumimoji="0" lang="zh-CN" altLang="zh-CN" sz="1600" b="0" i="0" u="none" strike="noStrike" cap="none" normalizeH="0" baseline="0" dirty="0">
                <a:ln>
                  <a:noFill/>
                </a:ln>
                <a:solidFill>
                  <a:srgbClr val="080808"/>
                </a:solidFill>
                <a:effectLst/>
                <a:latin typeface="Arial Unicode MS"/>
                <a:ea typeface="JetBrains Mono"/>
              </a:rPr>
              <a:t>d=xs(</a:t>
            </a:r>
            <a:r>
              <a:rPr kumimoji="0" lang="zh-CN" altLang="zh-CN" sz="1600" b="1" i="0" u="none" strike="noStrike" cap="none" normalizeH="0" baseline="0" dirty="0">
                <a:ln>
                  <a:noFill/>
                </a:ln>
                <a:solidFill>
                  <a:srgbClr val="008080"/>
                </a:solidFill>
                <a:effectLst/>
                <a:latin typeface="Arial Unicode MS"/>
                <a:ea typeface="JetBrains Mono"/>
              </a:rPr>
              <a:t>".date-source .date"</a:t>
            </a:r>
            <a:r>
              <a:rPr kumimoji="0" lang="zh-CN" altLang="zh-CN" sz="1600" b="0" i="0" u="none" strike="noStrike" cap="none" normalizeH="0" baseline="0" dirty="0">
                <a:ln>
                  <a:noFill/>
                </a:ln>
                <a:solidFill>
                  <a:srgbClr val="080808"/>
                </a:solidFill>
                <a:effectLst/>
                <a:latin typeface="Arial Unicode MS"/>
                <a:ea typeface="JetBrains Mono"/>
              </a:rPr>
              <a:t>)</a:t>
            </a:r>
            <a:br>
              <a:rPr kumimoji="0" lang="zh-CN" altLang="zh-CN" sz="1600" b="0" i="0" u="none" strike="noStrike" cap="none" normalizeH="0" baseline="0" dirty="0">
                <a:ln>
                  <a:noFill/>
                </a:ln>
                <a:solidFill>
                  <a:srgbClr val="080808"/>
                </a:solidFill>
                <a:effectLst/>
                <a:latin typeface="Arial Unicode MS"/>
                <a:ea typeface="JetBrains Mono"/>
              </a:rPr>
            </a:br>
            <a:r>
              <a:rPr kumimoji="0" lang="zh-CN" altLang="zh-CN" sz="1600" b="0" i="0" u="none" strike="noStrike" cap="none" normalizeH="0" baseline="0" dirty="0">
                <a:ln>
                  <a:noFill/>
                </a:ln>
                <a:solidFill>
                  <a:srgbClr val="000080"/>
                </a:solidFill>
                <a:effectLst/>
                <a:latin typeface="Arial Unicode MS"/>
                <a:ea typeface="JetBrains Mono"/>
              </a:rPr>
              <a:t>print</a:t>
            </a:r>
            <a:r>
              <a:rPr kumimoji="0" lang="zh-CN" altLang="zh-CN" sz="1600" b="0" i="0" u="none" strike="noStrike" cap="none" normalizeH="0" baseline="0" dirty="0">
                <a:ln>
                  <a:noFill/>
                </a:ln>
                <a:solidFill>
                  <a:srgbClr val="080808"/>
                </a:solidFill>
                <a:effectLst/>
                <a:latin typeface="Arial Unicode MS"/>
                <a:ea typeface="JetBrains Mono"/>
              </a:rPr>
              <a:t>(d[</a:t>
            </a:r>
            <a:r>
              <a:rPr kumimoji="0" lang="zh-CN" altLang="zh-CN" sz="1600" b="0" i="0" u="none" strike="noStrike" cap="none" normalizeH="0" baseline="0" dirty="0">
                <a:ln>
                  <a:noFill/>
                </a:ln>
                <a:solidFill>
                  <a:srgbClr val="1750EB"/>
                </a:solidFill>
                <a:effectLst/>
                <a:latin typeface="Arial Unicode MS"/>
                <a:ea typeface="JetBrains Mono"/>
              </a:rPr>
              <a:t>0</a:t>
            </a:r>
            <a:r>
              <a:rPr kumimoji="0" lang="zh-CN" altLang="zh-CN" sz="1600" b="0" i="0" u="none" strike="noStrike" cap="none" normalizeH="0" baseline="0" dirty="0">
                <a:ln>
                  <a:noFill/>
                </a:ln>
                <a:solidFill>
                  <a:srgbClr val="080808"/>
                </a:solidFill>
                <a:effectLst/>
                <a:latin typeface="Arial Unicode MS"/>
                <a:ea typeface="JetBrains Mono"/>
              </a:rPr>
              <a:t>].text)</a:t>
            </a:r>
            <a:endParaRPr kumimoji="0" lang="zh-CN" altLang="zh-CN" sz="16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1907326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054BE85A-3F2F-421F-A2DC-1D4FD4C205E3}"/>
              </a:ext>
            </a:extLst>
          </p:cNvPr>
          <p:cNvSpPr>
            <a:spLocks noGrp="1" noChangeArrowheads="1"/>
          </p:cNvSpPr>
          <p:nvPr>
            <p:ph type="title"/>
          </p:nvPr>
        </p:nvSpPr>
        <p:spPr/>
        <p:txBody>
          <a:bodyPr/>
          <a:lstStyle/>
          <a:p>
            <a:r>
              <a:rPr lang="zh-CN" altLang="en-US"/>
              <a:t>提纲</a:t>
            </a:r>
          </a:p>
        </p:txBody>
      </p:sp>
      <p:sp>
        <p:nvSpPr>
          <p:cNvPr id="48131" name="Rectangle 3">
            <a:extLst>
              <a:ext uri="{FF2B5EF4-FFF2-40B4-BE49-F238E27FC236}">
                <a16:creationId xmlns:a16="http://schemas.microsoft.com/office/drawing/2014/main" id="{FE90287B-84C1-4E9B-BC45-F5B7D436A0A0}"/>
              </a:ext>
            </a:extLst>
          </p:cNvPr>
          <p:cNvSpPr>
            <a:spLocks noGrp="1" noChangeArrowheads="1"/>
          </p:cNvSpPr>
          <p:nvPr>
            <p:ph idx="1"/>
          </p:nvPr>
        </p:nvSpPr>
        <p:spPr/>
        <p:txBody>
          <a:bodyPr/>
          <a:lstStyle/>
          <a:p>
            <a:r>
              <a:rPr lang="en-US" altLang="zh-CN"/>
              <a:t>Web</a:t>
            </a:r>
            <a:r>
              <a:rPr lang="zh-CN" altLang="en-US"/>
              <a:t>信息提取任务及要求</a:t>
            </a:r>
            <a:endParaRPr lang="en-US" altLang="zh-CN"/>
          </a:p>
          <a:p>
            <a:r>
              <a:rPr lang="en-US" altLang="zh-CN"/>
              <a:t>Web</a:t>
            </a:r>
            <a:r>
              <a:rPr lang="zh-CN" altLang="en-US"/>
              <a:t>页面内容提取的思路</a:t>
            </a:r>
            <a:endParaRPr lang="en-US" altLang="zh-CN"/>
          </a:p>
          <a:p>
            <a:r>
              <a:rPr lang="zh-CN" altLang="en-US"/>
              <a:t>基于</a:t>
            </a:r>
            <a:r>
              <a:rPr lang="en-US" altLang="zh-CN"/>
              <a:t>HTML</a:t>
            </a:r>
            <a:r>
              <a:rPr lang="zh-CN" altLang="en-US"/>
              <a:t>结构的内容提取方法</a:t>
            </a:r>
            <a:endParaRPr lang="en-US" altLang="zh-CN"/>
          </a:p>
          <a:p>
            <a:r>
              <a:rPr lang="zh-CN" altLang="en-US">
                <a:solidFill>
                  <a:srgbClr val="FF0000"/>
                </a:solidFill>
              </a:rPr>
              <a:t>基于统计的</a:t>
            </a:r>
            <a:r>
              <a:rPr lang="en-US" altLang="zh-CN">
                <a:solidFill>
                  <a:srgbClr val="FF0000"/>
                </a:solidFill>
              </a:rPr>
              <a:t>Web</a:t>
            </a:r>
            <a:r>
              <a:rPr lang="zh-CN" altLang="en-US">
                <a:solidFill>
                  <a:srgbClr val="FF0000"/>
                </a:solidFill>
              </a:rPr>
              <a:t>内容抽取方法</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内容占位符 2">
            <a:extLst>
              <a:ext uri="{FF2B5EF4-FFF2-40B4-BE49-F238E27FC236}">
                <a16:creationId xmlns:a16="http://schemas.microsoft.com/office/drawing/2014/main" id="{14FC5019-EF84-456C-BDE9-EB867E341333}"/>
              </a:ext>
            </a:extLst>
          </p:cNvPr>
          <p:cNvSpPr>
            <a:spLocks noGrp="1" noChangeArrowheads="1"/>
          </p:cNvSpPr>
          <p:nvPr>
            <p:ph idx="1"/>
          </p:nvPr>
        </p:nvSpPr>
        <p:spPr>
          <a:xfrm>
            <a:off x="36513" y="908050"/>
            <a:ext cx="9036050" cy="5365750"/>
          </a:xfrm>
        </p:spPr>
        <p:txBody>
          <a:bodyPr/>
          <a:lstStyle/>
          <a:p>
            <a:r>
              <a:rPr lang="zh-CN" altLang="zh-CN"/>
              <a:t>网站也会经常升级改版，由此导致写好的</a:t>
            </a:r>
            <a:r>
              <a:rPr lang="zh-CN" altLang="en-US"/>
              <a:t>程序</a:t>
            </a:r>
            <a:r>
              <a:rPr lang="zh-CN" altLang="zh-CN"/>
              <a:t>针对新版失效了。</a:t>
            </a:r>
            <a:endParaRPr lang="en-US" altLang="zh-CN"/>
          </a:p>
          <a:p>
            <a:r>
              <a:rPr lang="zh-CN" altLang="zh-CN"/>
              <a:t>提取程序就需要有一定的智能性，能够自动识别某个</a:t>
            </a:r>
            <a:r>
              <a:rPr lang="en-US" altLang="zh-CN"/>
              <a:t>WEB</a:t>
            </a:r>
            <a:r>
              <a:rPr lang="zh-CN" altLang="zh-CN"/>
              <a:t>页面上的正文位置，其前提是在没有人工参与的情况下。</a:t>
            </a:r>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内容占位符 2">
            <a:extLst>
              <a:ext uri="{FF2B5EF4-FFF2-40B4-BE49-F238E27FC236}">
                <a16:creationId xmlns:a16="http://schemas.microsoft.com/office/drawing/2014/main" id="{7A63F597-339B-41C0-84B2-0C56ADD6F3BF}"/>
              </a:ext>
            </a:extLst>
          </p:cNvPr>
          <p:cNvSpPr>
            <a:spLocks noGrp="1" noChangeArrowheads="1"/>
          </p:cNvSpPr>
          <p:nvPr>
            <p:ph idx="1"/>
          </p:nvPr>
        </p:nvSpPr>
        <p:spPr>
          <a:xfrm>
            <a:off x="36513" y="908050"/>
            <a:ext cx="9036050" cy="5365750"/>
          </a:xfrm>
        </p:spPr>
        <p:txBody>
          <a:bodyPr/>
          <a:lstStyle/>
          <a:p>
            <a:r>
              <a:rPr lang="zh-CN" altLang="zh-CN"/>
              <a:t>其基本步骤如下：</a:t>
            </a:r>
          </a:p>
          <a:p>
            <a:pPr lvl="1"/>
            <a:r>
              <a:rPr lang="zh-CN" altLang="zh-CN"/>
              <a:t>构建</a:t>
            </a:r>
            <a:r>
              <a:rPr lang="en-US" altLang="zh-CN"/>
              <a:t>HTML</a:t>
            </a:r>
            <a:r>
              <a:rPr lang="zh-CN" altLang="zh-CN"/>
              <a:t>文档对应的</a:t>
            </a:r>
            <a:r>
              <a:rPr lang="en-US" altLang="zh-CN"/>
              <a:t>DOM</a:t>
            </a:r>
            <a:r>
              <a:rPr lang="zh-CN" altLang="zh-CN"/>
              <a:t>树；</a:t>
            </a:r>
          </a:p>
          <a:p>
            <a:pPr lvl="1"/>
            <a:r>
              <a:rPr lang="zh-CN" altLang="zh-CN"/>
              <a:t>基于某种特征来构建基于</a:t>
            </a:r>
            <a:r>
              <a:rPr lang="en-US" altLang="zh-CN"/>
              <a:t>DOM</a:t>
            </a:r>
            <a:r>
              <a:rPr lang="zh-CN" altLang="zh-CN"/>
              <a:t>树的信息提取规则；</a:t>
            </a:r>
          </a:p>
          <a:p>
            <a:pPr lvl="1"/>
            <a:r>
              <a:rPr lang="zh-CN" altLang="zh-CN"/>
              <a:t>按照规则，从</a:t>
            </a:r>
            <a:r>
              <a:rPr lang="en-US" altLang="zh-CN"/>
              <a:t>HTML</a:t>
            </a:r>
            <a:r>
              <a:rPr lang="zh-CN" altLang="zh-CN"/>
              <a:t>中提取信息。</a:t>
            </a:r>
          </a:p>
          <a:p>
            <a:pPr lvl="1"/>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内容占位符 2">
            <a:extLst>
              <a:ext uri="{FF2B5EF4-FFF2-40B4-BE49-F238E27FC236}">
                <a16:creationId xmlns:a16="http://schemas.microsoft.com/office/drawing/2014/main" id="{AA04FDA6-BB7E-422E-BD1B-932DA9AB7EBB}"/>
              </a:ext>
            </a:extLst>
          </p:cNvPr>
          <p:cNvSpPr>
            <a:spLocks noGrp="1" noChangeArrowheads="1"/>
          </p:cNvSpPr>
          <p:nvPr>
            <p:ph idx="1"/>
          </p:nvPr>
        </p:nvSpPr>
        <p:spPr>
          <a:xfrm>
            <a:off x="36513" y="908050"/>
            <a:ext cx="9036050" cy="5365750"/>
          </a:xfrm>
        </p:spPr>
        <p:txBody>
          <a:bodyPr/>
          <a:lstStyle/>
          <a:p>
            <a:r>
              <a:rPr lang="zh-CN" altLang="zh-CN"/>
              <a:t>规则的制定或生成方法有以下两种。</a:t>
            </a:r>
          </a:p>
          <a:p>
            <a:pPr lvl="1"/>
            <a:r>
              <a:rPr lang="zh-CN" altLang="zh-CN"/>
              <a:t>第一种，是通过启发式方法。一般通过人工对</a:t>
            </a:r>
            <a:r>
              <a:rPr lang="en-US" altLang="zh-CN"/>
              <a:t>HTML</a:t>
            </a:r>
            <a:r>
              <a:rPr lang="zh-CN" altLang="zh-CN"/>
              <a:t>页面进行观察和总结，以</a:t>
            </a:r>
            <a:r>
              <a:rPr lang="en-US" altLang="zh-CN"/>
              <a:t>DOM</a:t>
            </a:r>
            <a:r>
              <a:rPr lang="zh-CN" altLang="zh-CN"/>
              <a:t>树所确定的基本组成单位</a:t>
            </a:r>
            <a:r>
              <a:rPr lang="zh-CN" altLang="en-US"/>
              <a:t>作</a:t>
            </a:r>
            <a:r>
              <a:rPr lang="zh-CN" altLang="zh-CN"/>
              <a:t>为规则中的特征，人工估计其对应的特征值，从而形成启发式规则。</a:t>
            </a:r>
            <a:endParaRPr lang="en-US" altLang="zh-CN"/>
          </a:p>
          <a:p>
            <a:pPr lvl="1"/>
            <a:endParaRPr lang="en-US" altLang="zh-CN"/>
          </a:p>
          <a:p>
            <a:pPr lvl="1"/>
            <a:r>
              <a:rPr lang="zh-CN" altLang="zh-CN"/>
              <a:t>第二种，机器学习方法。这种方法通过人工选择大量的</a:t>
            </a:r>
            <a:r>
              <a:rPr lang="en-US" altLang="zh-CN"/>
              <a:t>HTML</a:t>
            </a:r>
            <a:r>
              <a:rPr lang="zh-CN" altLang="zh-CN"/>
              <a:t>页面，并对页面中的正文区域进行标注，再由程序计算正文节点中各种特征对应的特征值，以及其他类型节点对应的特征值。从而将正文节点的判断转换成为一个分类问题，即根据某些特征及特征值，判断节点是否为正文。这样的问题显然合适于机器学习方法来解决。</a:t>
            </a:r>
            <a:endParaRPr lang="zh-CN" altLang="en-US"/>
          </a:p>
          <a:p>
            <a:pPr lvl="1"/>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内容占位符 2">
            <a:extLst>
              <a:ext uri="{FF2B5EF4-FFF2-40B4-BE49-F238E27FC236}">
                <a16:creationId xmlns:a16="http://schemas.microsoft.com/office/drawing/2014/main" id="{AA04FDA6-BB7E-422E-BD1B-932DA9AB7EBB}"/>
              </a:ext>
            </a:extLst>
          </p:cNvPr>
          <p:cNvSpPr>
            <a:spLocks noGrp="1" noChangeArrowheads="1"/>
          </p:cNvSpPr>
          <p:nvPr>
            <p:ph idx="1"/>
          </p:nvPr>
        </p:nvSpPr>
        <p:spPr>
          <a:xfrm>
            <a:off x="36513" y="908050"/>
            <a:ext cx="9036050" cy="5365750"/>
          </a:xfrm>
        </p:spPr>
        <p:txBody>
          <a:bodyPr/>
          <a:lstStyle/>
          <a:p>
            <a:r>
              <a:rPr lang="zh-CN" altLang="en-US" dirty="0"/>
              <a:t>基于</a:t>
            </a:r>
            <a:r>
              <a:rPr lang="en-US" altLang="zh-CN" dirty="0"/>
              <a:t>JSON</a:t>
            </a:r>
            <a:r>
              <a:rPr lang="zh-CN" altLang="en-US" dirty="0"/>
              <a:t>的</a:t>
            </a:r>
            <a:r>
              <a:rPr lang="en-US" altLang="zh-CN" dirty="0"/>
              <a:t>Web</a:t>
            </a:r>
            <a:r>
              <a:rPr lang="zh-CN" altLang="en-US" dirty="0"/>
              <a:t>信息提取</a:t>
            </a:r>
            <a:endParaRPr lang="en-US" altLang="zh-CN" dirty="0"/>
          </a:p>
          <a:p>
            <a:pPr marL="0" indent="0">
              <a:buNone/>
            </a:pPr>
            <a:endParaRPr lang="zh-CN" altLang="zh-CN" dirty="0"/>
          </a:p>
        </p:txBody>
      </p:sp>
      <p:sp>
        <p:nvSpPr>
          <p:cNvPr id="6" name="Rectangle 5">
            <a:extLst>
              <a:ext uri="{FF2B5EF4-FFF2-40B4-BE49-F238E27FC236}">
                <a16:creationId xmlns:a16="http://schemas.microsoft.com/office/drawing/2014/main" id="{D7A2FD9D-C531-4168-BCAC-215F395D40DB}"/>
              </a:ext>
            </a:extLst>
          </p:cNvPr>
          <p:cNvSpPr>
            <a:spLocks noChangeArrowheads="1"/>
          </p:cNvSpPr>
          <p:nvPr/>
        </p:nvSpPr>
        <p:spPr bwMode="auto">
          <a:xfrm>
            <a:off x="827584" y="2313652"/>
            <a:ext cx="7116051" cy="25545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sz="2000" dirty="0">
                <a:solidFill>
                  <a:srgbClr val="080808"/>
                </a:solidFill>
                <a:latin typeface="Arial Unicode MS"/>
              </a:rPr>
              <a:t>import requests</a:t>
            </a:r>
            <a:br>
              <a:rPr lang="zh-CN" altLang="zh-CN" sz="2000" dirty="0">
                <a:solidFill>
                  <a:srgbClr val="080808"/>
                </a:solidFill>
                <a:latin typeface="Arial Unicode MS"/>
              </a:rPr>
            </a:br>
            <a:r>
              <a:rPr lang="zh-CN" altLang="zh-CN" sz="2000" dirty="0">
                <a:solidFill>
                  <a:srgbClr val="080808"/>
                </a:solidFill>
                <a:latin typeface="Arial Unicode MS"/>
              </a:rPr>
              <a:t>import json</a:t>
            </a:r>
            <a:br>
              <a:rPr lang="zh-CN" altLang="zh-CN" sz="2000" dirty="0">
                <a:solidFill>
                  <a:srgbClr val="080808"/>
                </a:solidFill>
                <a:latin typeface="Arial Unicode MS"/>
              </a:rPr>
            </a:br>
            <a:r>
              <a:rPr lang="zh-CN" altLang="zh-CN" sz="2000" dirty="0">
                <a:solidFill>
                  <a:srgbClr val="080808"/>
                </a:solidFill>
                <a:latin typeface="Arial Unicode MS"/>
              </a:rPr>
              <a:t>Diming="""{"name":"中国","province":{"name":"福建", "cities":{</a:t>
            </a:r>
            <a:br>
              <a:rPr lang="zh-CN" altLang="zh-CN" sz="2000" dirty="0">
                <a:solidFill>
                  <a:srgbClr val="080808"/>
                </a:solidFill>
                <a:latin typeface="Arial Unicode MS"/>
              </a:rPr>
            </a:br>
            <a:r>
              <a:rPr lang="zh-CN" altLang="zh-CN" sz="2000" dirty="0">
                <a:solidFill>
                  <a:srgbClr val="080808"/>
                </a:solidFill>
                <a:latin typeface="Arial Unicode MS"/>
              </a:rPr>
              <a:t>"city":["厦门","泉州"]}}}"""</a:t>
            </a:r>
            <a:br>
              <a:rPr lang="zh-CN" altLang="zh-CN" sz="2000" dirty="0">
                <a:solidFill>
                  <a:srgbClr val="080808"/>
                </a:solidFill>
                <a:latin typeface="Arial Unicode MS"/>
              </a:rPr>
            </a:br>
            <a:r>
              <a:rPr lang="zh-CN" altLang="zh-CN" sz="2000" dirty="0">
                <a:solidFill>
                  <a:srgbClr val="080808"/>
                </a:solidFill>
                <a:latin typeface="Arial Unicode MS"/>
              </a:rPr>
              <a:t>jst = json.loads(Diming)</a:t>
            </a:r>
            <a:br>
              <a:rPr lang="zh-CN" altLang="zh-CN" sz="2000" dirty="0">
                <a:solidFill>
                  <a:srgbClr val="080808"/>
                </a:solidFill>
                <a:latin typeface="Arial Unicode MS"/>
              </a:rPr>
            </a:br>
            <a:r>
              <a:rPr lang="zh-CN" altLang="zh-CN" sz="2000" dirty="0">
                <a:solidFill>
                  <a:srgbClr val="080808"/>
                </a:solidFill>
                <a:latin typeface="Arial Unicode MS"/>
              </a:rPr>
              <a:t>print(jst)</a:t>
            </a:r>
            <a:br>
              <a:rPr lang="zh-CN" altLang="zh-CN" sz="2000" dirty="0">
                <a:solidFill>
                  <a:srgbClr val="080808"/>
                </a:solidFill>
                <a:latin typeface="Arial Unicode MS"/>
              </a:rPr>
            </a:br>
            <a:r>
              <a:rPr lang="zh-CN" altLang="zh-CN" sz="2000" dirty="0">
                <a:solidFill>
                  <a:srgbClr val="080808"/>
                </a:solidFill>
                <a:latin typeface="Arial Unicode MS"/>
              </a:rPr>
              <a:t>print(jst['name'])</a:t>
            </a:r>
            <a:br>
              <a:rPr lang="zh-CN" altLang="zh-CN" sz="2000" dirty="0">
                <a:solidFill>
                  <a:srgbClr val="080808"/>
                </a:solidFill>
                <a:latin typeface="Arial Unicode MS"/>
              </a:rPr>
            </a:br>
            <a:r>
              <a:rPr lang="zh-CN" altLang="zh-CN" sz="2000" dirty="0">
                <a:solidFill>
                  <a:srgbClr val="080808"/>
                </a:solidFill>
                <a:latin typeface="Arial Unicode MS"/>
              </a:rPr>
              <a:t>print(jst['province'])</a:t>
            </a:r>
          </a:p>
        </p:txBody>
      </p:sp>
    </p:spTree>
    <p:extLst>
      <p:ext uri="{BB962C8B-B14F-4D97-AF65-F5344CB8AC3E}">
        <p14:creationId xmlns:p14="http://schemas.microsoft.com/office/powerpoint/2010/main" val="2476565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2">
            <a:extLst>
              <a:ext uri="{FF2B5EF4-FFF2-40B4-BE49-F238E27FC236}">
                <a16:creationId xmlns:a16="http://schemas.microsoft.com/office/drawing/2014/main" id="{42CB2811-328A-4829-BD76-93E1B69C6F13}"/>
              </a:ext>
            </a:extLst>
          </p:cNvPr>
          <p:cNvSpPr>
            <a:spLocks noGrp="1" noChangeArrowheads="1"/>
          </p:cNvSpPr>
          <p:nvPr>
            <p:ph idx="1"/>
          </p:nvPr>
        </p:nvSpPr>
        <p:spPr>
          <a:xfrm>
            <a:off x="36513" y="908050"/>
            <a:ext cx="9036050" cy="5365750"/>
          </a:xfrm>
        </p:spPr>
        <p:txBody>
          <a:bodyPr/>
          <a:lstStyle/>
          <a:p>
            <a:endParaRPr lang="zh-CN" altLang="en-US"/>
          </a:p>
        </p:txBody>
      </p:sp>
      <p:pic>
        <p:nvPicPr>
          <p:cNvPr id="11267" name="图片 3">
            <a:extLst>
              <a:ext uri="{FF2B5EF4-FFF2-40B4-BE49-F238E27FC236}">
                <a16:creationId xmlns:a16="http://schemas.microsoft.com/office/drawing/2014/main" id="{B35CFD05-0FDD-4BC0-9E9A-64DE91DE96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4450" y="1700213"/>
            <a:ext cx="6480175"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内容占位符 2">
            <a:extLst>
              <a:ext uri="{FF2B5EF4-FFF2-40B4-BE49-F238E27FC236}">
                <a16:creationId xmlns:a16="http://schemas.microsoft.com/office/drawing/2014/main" id="{D1B51457-5132-4E41-947D-1DE416A3F7EC}"/>
              </a:ext>
            </a:extLst>
          </p:cNvPr>
          <p:cNvSpPr>
            <a:spLocks noGrp="1" noChangeArrowheads="1"/>
          </p:cNvSpPr>
          <p:nvPr>
            <p:ph idx="1"/>
          </p:nvPr>
        </p:nvSpPr>
        <p:spPr>
          <a:xfrm>
            <a:off x="36513" y="908050"/>
            <a:ext cx="9036050" cy="5365750"/>
          </a:xfrm>
        </p:spPr>
        <p:txBody>
          <a:bodyPr/>
          <a:lstStyle/>
          <a:p>
            <a:endParaRPr lang="zh-CN" altLang="en-US"/>
          </a:p>
        </p:txBody>
      </p:sp>
      <p:pic>
        <p:nvPicPr>
          <p:cNvPr id="12291" name="图片 3">
            <a:extLst>
              <a:ext uri="{FF2B5EF4-FFF2-40B4-BE49-F238E27FC236}">
                <a16:creationId xmlns:a16="http://schemas.microsoft.com/office/drawing/2014/main" id="{2DCC7001-54D1-4AD8-AEF9-18C196927B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2297113"/>
            <a:ext cx="7272337" cy="2589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内容占位符 2">
            <a:extLst>
              <a:ext uri="{FF2B5EF4-FFF2-40B4-BE49-F238E27FC236}">
                <a16:creationId xmlns:a16="http://schemas.microsoft.com/office/drawing/2014/main" id="{806BFF41-1E0B-44AB-8A53-5E9D1D0A3838}"/>
              </a:ext>
            </a:extLst>
          </p:cNvPr>
          <p:cNvSpPr>
            <a:spLocks noGrp="1" noChangeArrowheads="1"/>
          </p:cNvSpPr>
          <p:nvPr>
            <p:ph idx="1"/>
          </p:nvPr>
        </p:nvSpPr>
        <p:spPr>
          <a:xfrm>
            <a:off x="36513" y="908050"/>
            <a:ext cx="9036050" cy="5365750"/>
          </a:xfrm>
        </p:spPr>
        <p:txBody>
          <a:bodyPr/>
          <a:lstStyle/>
          <a:p>
            <a:endParaRPr lang="zh-CN" altLang="en-US"/>
          </a:p>
        </p:txBody>
      </p:sp>
      <p:pic>
        <p:nvPicPr>
          <p:cNvPr id="13315" name="图片 3">
            <a:extLst>
              <a:ext uri="{FF2B5EF4-FFF2-40B4-BE49-F238E27FC236}">
                <a16:creationId xmlns:a16="http://schemas.microsoft.com/office/drawing/2014/main" id="{E2300B1F-0ABC-437B-8136-1CF9DF2FE4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1773238"/>
            <a:ext cx="6337300" cy="352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7FE7F86B-AAF0-4F26-8DBB-F629A21CAC4E}"/>
              </a:ext>
            </a:extLst>
          </p:cNvPr>
          <p:cNvSpPr>
            <a:spLocks noGrp="1" noChangeArrowheads="1"/>
          </p:cNvSpPr>
          <p:nvPr>
            <p:ph type="title"/>
          </p:nvPr>
        </p:nvSpPr>
        <p:spPr/>
        <p:txBody>
          <a:bodyPr/>
          <a:lstStyle/>
          <a:p>
            <a:r>
              <a:rPr lang="zh-CN" altLang="en-US"/>
              <a:t>提纲</a:t>
            </a:r>
          </a:p>
        </p:txBody>
      </p:sp>
      <p:sp>
        <p:nvSpPr>
          <p:cNvPr id="14339" name="Rectangle 3">
            <a:extLst>
              <a:ext uri="{FF2B5EF4-FFF2-40B4-BE49-F238E27FC236}">
                <a16:creationId xmlns:a16="http://schemas.microsoft.com/office/drawing/2014/main" id="{4388ECCB-327C-4338-917E-CC4CF9E3801B}"/>
              </a:ext>
            </a:extLst>
          </p:cNvPr>
          <p:cNvSpPr>
            <a:spLocks noGrp="1" noChangeArrowheads="1"/>
          </p:cNvSpPr>
          <p:nvPr>
            <p:ph idx="1"/>
          </p:nvPr>
        </p:nvSpPr>
        <p:spPr/>
        <p:txBody>
          <a:bodyPr/>
          <a:lstStyle/>
          <a:p>
            <a:r>
              <a:rPr lang="en-US" altLang="zh-CN"/>
              <a:t>Web</a:t>
            </a:r>
            <a:r>
              <a:rPr lang="zh-CN" altLang="en-US"/>
              <a:t>信息提取任务及要求</a:t>
            </a:r>
            <a:endParaRPr lang="en-US" altLang="zh-CN"/>
          </a:p>
          <a:p>
            <a:r>
              <a:rPr lang="en-US" altLang="zh-CN">
                <a:solidFill>
                  <a:srgbClr val="FF0000"/>
                </a:solidFill>
              </a:rPr>
              <a:t>Web</a:t>
            </a:r>
            <a:r>
              <a:rPr lang="zh-CN" altLang="en-US">
                <a:solidFill>
                  <a:srgbClr val="FF0000"/>
                </a:solidFill>
              </a:rPr>
              <a:t>页面内容提取的思路</a:t>
            </a:r>
            <a:endParaRPr lang="en-US" altLang="zh-CN">
              <a:solidFill>
                <a:srgbClr val="FF0000"/>
              </a:solidFill>
            </a:endParaRPr>
          </a:p>
          <a:p>
            <a:r>
              <a:rPr lang="zh-CN" altLang="en-US"/>
              <a:t>基于</a:t>
            </a:r>
            <a:r>
              <a:rPr lang="en-US" altLang="zh-CN"/>
              <a:t>HTML</a:t>
            </a:r>
            <a:r>
              <a:rPr lang="zh-CN" altLang="en-US"/>
              <a:t>结构的内容提取方法</a:t>
            </a:r>
            <a:endParaRPr lang="en-US" altLang="zh-CN"/>
          </a:p>
          <a:p>
            <a:r>
              <a:rPr lang="zh-CN" altLang="en-US"/>
              <a:t>基于统计的</a:t>
            </a:r>
            <a:r>
              <a:rPr lang="en-US" altLang="zh-CN"/>
              <a:t>Web</a:t>
            </a:r>
            <a:r>
              <a:rPr lang="zh-CN" altLang="en-US"/>
              <a:t>内容抽取方法</a:t>
            </a:r>
          </a:p>
        </p:txBody>
      </p:sp>
    </p:spTree>
  </p:cSld>
  <p:clrMapOvr>
    <a:masterClrMapping/>
  </p:clrMapOvr>
</p:sld>
</file>

<file path=ppt/theme/theme1.xml><?xml version="1.0" encoding="utf-8"?>
<a:theme xmlns:a="http://schemas.openxmlformats.org/drawingml/2006/main" name="1_尚学堂">
  <a:themeElements>
    <a:clrScheme name="尚学堂 3">
      <a:dk1>
        <a:srgbClr val="000000"/>
      </a:dk1>
      <a:lt1>
        <a:srgbClr val="FFFFFF"/>
      </a:lt1>
      <a:dk2>
        <a:srgbClr val="228A88"/>
      </a:dk2>
      <a:lt2>
        <a:srgbClr val="808080"/>
      </a:lt2>
      <a:accent1>
        <a:srgbClr val="CCCCFF"/>
      </a:accent1>
      <a:accent2>
        <a:srgbClr val="D18213"/>
      </a:accent2>
      <a:accent3>
        <a:srgbClr val="FFFFFF"/>
      </a:accent3>
      <a:accent4>
        <a:srgbClr val="000000"/>
      </a:accent4>
      <a:accent5>
        <a:srgbClr val="E2E2FF"/>
      </a:accent5>
      <a:accent6>
        <a:srgbClr val="BD7510"/>
      </a:accent6>
      <a:hlink>
        <a:srgbClr val="051AB3"/>
      </a:hlink>
      <a:folHlink>
        <a:srgbClr val="C0C0C0"/>
      </a:folHlink>
    </a:clrScheme>
    <a:fontScheme name="尚学堂">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9525" cap="flat" cmpd="sng" algn="ctr">
          <a:solidFill>
            <a:schemeClr val="tx2"/>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20000"/>
          </a:spcAft>
          <a:buClr>
            <a:srgbClr val="228A88"/>
          </a:buClr>
          <a:buSzTx/>
          <a:buFont typeface="Wingdings 2" panose="05020102010507070707" pitchFamily="18" charset="2"/>
          <a:buNone/>
          <a:defRPr kumimoji="0" lang="en-US" sz="2000" b="0" i="0" u="none" strike="noStrike" cap="none" normalizeH="0" baseline="0" smtClean="0">
            <a:ln>
              <a:noFill/>
            </a:ln>
            <a:solidFill>
              <a:srgbClr val="669900"/>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tx2"/>
        </a:solidFill>
        <a:ln w="9525" cap="flat" cmpd="sng" algn="ctr">
          <a:solidFill>
            <a:schemeClr val="tx2"/>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20000"/>
          </a:spcAft>
          <a:buClr>
            <a:srgbClr val="228A88"/>
          </a:buClr>
          <a:buSzTx/>
          <a:buFont typeface="Wingdings 2" panose="05020102010507070707" pitchFamily="18" charset="2"/>
          <a:buNone/>
          <a:defRPr kumimoji="0" lang="en-US" sz="2000" b="0" i="0" u="none" strike="noStrike" cap="none" normalizeH="0" baseline="0" smtClean="0">
            <a:ln>
              <a:noFill/>
            </a:ln>
            <a:solidFill>
              <a:srgbClr val="669900"/>
            </a:solidFill>
            <a:effectLst/>
            <a:latin typeface="Arial" panose="020B0604020202020204" pitchFamily="34" charset="0"/>
            <a:ea typeface="宋体" panose="02010600030101010101" pitchFamily="2" charset="-122"/>
          </a:defRPr>
        </a:defPPr>
      </a:lstStyle>
    </a:lnDef>
  </a:objectDefaults>
  <a:extraClrSchemeLst>
    <a:extraClrScheme>
      <a:clrScheme name="尚学堂 1">
        <a:dk1>
          <a:srgbClr val="CCCCFF"/>
        </a:dk1>
        <a:lt1>
          <a:srgbClr val="FFFFFF"/>
        </a:lt1>
        <a:dk2>
          <a:srgbClr val="000000"/>
        </a:dk2>
        <a:lt2>
          <a:srgbClr val="808080"/>
        </a:lt2>
        <a:accent1>
          <a:srgbClr val="7889FB"/>
        </a:accent1>
        <a:accent2>
          <a:srgbClr val="2DB6B3"/>
        </a:accent2>
        <a:accent3>
          <a:srgbClr val="AAAAAA"/>
        </a:accent3>
        <a:accent4>
          <a:srgbClr val="DADADA"/>
        </a:accent4>
        <a:accent5>
          <a:srgbClr val="BEC4FD"/>
        </a:accent5>
        <a:accent6>
          <a:srgbClr val="28A5A2"/>
        </a:accent6>
        <a:hlink>
          <a:srgbClr val="C0C0C0"/>
        </a:hlink>
        <a:folHlink>
          <a:srgbClr val="D18213"/>
        </a:folHlink>
      </a:clrScheme>
      <a:clrMap bg1="dk2" tx1="lt1" bg2="dk1" tx2="lt2" accent1="accent1" accent2="accent2" accent3="accent3" accent4="accent4" accent5="accent5" accent6="accent6" hlink="hlink" folHlink="folHlink"/>
    </a:extraClrScheme>
    <a:extraClrScheme>
      <a:clrScheme name="尚学堂 2">
        <a:dk1>
          <a:srgbClr val="000000"/>
        </a:dk1>
        <a:lt1>
          <a:srgbClr val="FFFFFF"/>
        </a:lt1>
        <a:dk2>
          <a:srgbClr val="228A88"/>
        </a:dk2>
        <a:lt2>
          <a:srgbClr val="808080"/>
        </a:lt2>
        <a:accent1>
          <a:srgbClr val="CCCCFF"/>
        </a:accent1>
        <a:accent2>
          <a:srgbClr val="2DB6B3"/>
        </a:accent2>
        <a:accent3>
          <a:srgbClr val="FFFFFF"/>
        </a:accent3>
        <a:accent4>
          <a:srgbClr val="000000"/>
        </a:accent4>
        <a:accent5>
          <a:srgbClr val="E2E2FF"/>
        </a:accent5>
        <a:accent6>
          <a:srgbClr val="28A5A2"/>
        </a:accent6>
        <a:hlink>
          <a:srgbClr val="051AB3"/>
        </a:hlink>
        <a:folHlink>
          <a:srgbClr val="D18213"/>
        </a:folHlink>
      </a:clrScheme>
      <a:clrMap bg1="lt1" tx1="dk1" bg2="lt2" tx2="dk2" accent1="accent1" accent2="accent2" accent3="accent3" accent4="accent4" accent5="accent5" accent6="accent6" hlink="hlink" folHlink="folHlink"/>
    </a:extraClrScheme>
    <a:extraClrScheme>
      <a:clrScheme name="尚学堂 3">
        <a:dk1>
          <a:srgbClr val="000000"/>
        </a:dk1>
        <a:lt1>
          <a:srgbClr val="FFFFFF"/>
        </a:lt1>
        <a:dk2>
          <a:srgbClr val="228A88"/>
        </a:dk2>
        <a:lt2>
          <a:srgbClr val="808080"/>
        </a:lt2>
        <a:accent1>
          <a:srgbClr val="CCCCFF"/>
        </a:accent1>
        <a:accent2>
          <a:srgbClr val="D18213"/>
        </a:accent2>
        <a:accent3>
          <a:srgbClr val="FFFFFF"/>
        </a:accent3>
        <a:accent4>
          <a:srgbClr val="000000"/>
        </a:accent4>
        <a:accent5>
          <a:srgbClr val="E2E2FF"/>
        </a:accent5>
        <a:accent6>
          <a:srgbClr val="BD7510"/>
        </a:accent6>
        <a:hlink>
          <a:srgbClr val="051AB3"/>
        </a:hlink>
        <a:folHlink>
          <a:srgbClr val="C0C0C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26988</TotalTime>
  <Words>5095</Words>
  <Application>Microsoft Office PowerPoint</Application>
  <PresentationFormat>全屏显示(4:3)</PresentationFormat>
  <Paragraphs>248</Paragraphs>
  <Slides>59</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59</vt:i4>
      </vt:variant>
    </vt:vector>
  </HeadingPairs>
  <TitlesOfParts>
    <vt:vector size="69" baseType="lpstr">
      <vt:lpstr>Arial Unicode MS</vt:lpstr>
      <vt:lpstr>黑体</vt:lpstr>
      <vt:lpstr>华文行楷</vt:lpstr>
      <vt:lpstr>宋体</vt:lpstr>
      <vt:lpstr>微软雅黑</vt:lpstr>
      <vt:lpstr>Arial</vt:lpstr>
      <vt:lpstr>Calibri</vt:lpstr>
      <vt:lpstr>Wingdings 2</vt:lpstr>
      <vt:lpstr>1_尚学堂</vt:lpstr>
      <vt:lpstr>Visio</vt:lpstr>
      <vt:lpstr>第六章 Web信息提取与Python实现</vt:lpstr>
      <vt:lpstr>提纲</vt:lpstr>
      <vt:lpstr>Web信息提取</vt:lpstr>
      <vt:lpstr>Web信息提取</vt:lpstr>
      <vt:lpstr>Web页面版式</vt:lpstr>
      <vt:lpstr>PowerPoint 演示文稿</vt:lpstr>
      <vt:lpstr>PowerPoint 演示文稿</vt:lpstr>
      <vt:lpstr>PowerPoint 演示文稿</vt:lpstr>
      <vt:lpstr>提纲</vt:lpstr>
      <vt:lpstr>Web页面内容提取的思路</vt:lpstr>
      <vt:lpstr>Web页面内容提取的思路</vt:lpstr>
      <vt:lpstr>DOM树</vt:lpstr>
      <vt:lpstr>PowerPoint 演示文稿</vt:lpstr>
      <vt:lpstr>HTML DOM</vt:lpstr>
      <vt:lpstr>BeautifulSoup中的HTML DOM</vt:lpstr>
      <vt:lpstr>提取方法</vt:lpstr>
      <vt:lpstr>Web信息提取的三种基本思路是：</vt:lpstr>
      <vt:lpstr>基于HTML结构的方法</vt:lpstr>
      <vt:lpstr>PowerPoint 演示文稿</vt:lpstr>
      <vt:lpstr>提纲</vt:lpstr>
      <vt:lpstr>基于Python的HTML结构信息提取</vt:lpstr>
      <vt:lpstr>基于Python的HTML结构信息提取</vt:lpstr>
      <vt:lpstr>PowerPoint 演示文稿</vt:lpstr>
      <vt:lpstr>html.parser</vt:lpstr>
      <vt:lpstr>PowerPoint 演示文稿</vt:lpstr>
      <vt:lpstr>实例</vt:lpstr>
      <vt:lpstr>lxml</vt:lpstr>
      <vt:lpstr>PowerPoint 演示文稿</vt:lpstr>
      <vt:lpstr>PowerPoint 演示文稿</vt:lpstr>
      <vt:lpstr>xpath</vt:lpstr>
      <vt:lpstr>xpath</vt:lpstr>
      <vt:lpstr>xpath</vt:lpstr>
      <vt:lpstr>xpath</vt:lpstr>
      <vt:lpstr>lxml实例1——标签内容提取</vt:lpstr>
      <vt:lpstr>PowerPoint 演示文稿</vt:lpstr>
      <vt:lpstr>lxml实例2——表格内容提取</vt:lpstr>
      <vt:lpstr>Html5lib</vt:lpstr>
      <vt:lpstr>html5parser</vt:lpstr>
      <vt:lpstr>程序设计方法</vt:lpstr>
      <vt:lpstr>Html5lib程序实例——1</vt:lpstr>
      <vt:lpstr>Html5lib程序实例——2</vt:lpstr>
      <vt:lpstr>Html5lib程序实例</vt:lpstr>
      <vt:lpstr>Html5lib程序实例</vt:lpstr>
      <vt:lpstr>BeautifulSoup</vt:lpstr>
      <vt:lpstr>Beautiful Soup</vt:lpstr>
      <vt:lpstr>Beautiful Soup</vt:lpstr>
      <vt:lpstr>Beautiful Soup</vt:lpstr>
      <vt:lpstr>Beautiful Soup</vt:lpstr>
      <vt:lpstr>PowerPoint 演示文稿</vt:lpstr>
      <vt:lpstr>PowerPoint 演示文稿</vt:lpstr>
      <vt:lpstr>PowerPoint 演示文稿</vt:lpstr>
      <vt:lpstr>PowerPoint 演示文稿</vt:lpstr>
      <vt:lpstr>PyQuery</vt:lpstr>
      <vt:lpstr>PowerPoint 演示文稿</vt:lpstr>
      <vt:lpstr>提纲</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互联网大数据处理技术与应用(1)  --概述</dc:title>
  <dc:creator>Zengjianping</dc:creator>
  <cp:lastModifiedBy>Y Y</cp:lastModifiedBy>
  <cp:revision>2678</cp:revision>
  <dcterms:created xsi:type="dcterms:W3CDTF">2007-10-29T13:07:07Z</dcterms:created>
  <dcterms:modified xsi:type="dcterms:W3CDTF">2023-03-30T06:04:14Z</dcterms:modified>
</cp:coreProperties>
</file>