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5"/>
  </p:notesMasterIdLst>
  <p:sldIdLst>
    <p:sldId id="263" r:id="rId2"/>
    <p:sldId id="273" r:id="rId3"/>
    <p:sldId id="275" r:id="rId4"/>
    <p:sldId id="256" r:id="rId5"/>
    <p:sldId id="274" r:id="rId6"/>
    <p:sldId id="312" r:id="rId7"/>
    <p:sldId id="266" r:id="rId8"/>
    <p:sldId id="315" r:id="rId9"/>
    <p:sldId id="281" r:id="rId10"/>
    <p:sldId id="284" r:id="rId11"/>
    <p:sldId id="270" r:id="rId12"/>
    <p:sldId id="316" r:id="rId13"/>
    <p:sldId id="271" r:id="rId14"/>
    <p:sldId id="282" r:id="rId15"/>
    <p:sldId id="283" r:id="rId16"/>
    <p:sldId id="272" r:id="rId17"/>
    <p:sldId id="287" r:id="rId18"/>
    <p:sldId id="288" r:id="rId19"/>
    <p:sldId id="289" r:id="rId20"/>
    <p:sldId id="290" r:id="rId21"/>
    <p:sldId id="291" r:id="rId22"/>
    <p:sldId id="292" r:id="rId23"/>
    <p:sldId id="293" r:id="rId24"/>
    <p:sldId id="297" r:id="rId25"/>
    <p:sldId id="298" r:id="rId26"/>
    <p:sldId id="295" r:id="rId27"/>
    <p:sldId id="308" r:id="rId28"/>
    <p:sldId id="313" r:id="rId29"/>
    <p:sldId id="303" r:id="rId30"/>
    <p:sldId id="300" r:id="rId31"/>
    <p:sldId id="309" r:id="rId32"/>
    <p:sldId id="301" r:id="rId33"/>
    <p:sldId id="310" r:id="rId34"/>
    <p:sldId id="302" r:id="rId35"/>
    <p:sldId id="304" r:id="rId36"/>
    <p:sldId id="311" r:id="rId37"/>
    <p:sldId id="314" r:id="rId38"/>
    <p:sldId id="306" r:id="rId39"/>
    <p:sldId id="317" r:id="rId40"/>
    <p:sldId id="318" r:id="rId41"/>
    <p:sldId id="319" r:id="rId42"/>
    <p:sldId id="320" r:id="rId43"/>
    <p:sldId id="32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3EC27-E868-447B-B5CC-19A960937F5F}" type="datetimeFigureOut">
              <a:rPr lang="zh-CN" altLang="en-US" smtClean="0"/>
              <a:pPr/>
              <a:t>2023/6/15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EB125-0FEE-436F-8510-63DD7B9CEF9E}" type="slidenum">
              <a:rPr lang="zh-CN" altLang="en-US" smtClean="0"/>
              <a:pPr/>
              <a:t>‹#›</a:t>
            </a:fld>
            <a:endParaRPr lang="zh-CN" altLang="en-US"/>
          </a:p>
        </p:txBody>
      </p:sp>
    </p:spTree>
    <p:extLst>
      <p:ext uri="{BB962C8B-B14F-4D97-AF65-F5344CB8AC3E}">
        <p14:creationId xmlns:p14="http://schemas.microsoft.com/office/powerpoint/2010/main" val="6353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As a result of this class, you will be able to ...</a:t>
            </a:r>
          </a:p>
        </p:txBody>
      </p:sp>
      <p:sp>
        <p:nvSpPr>
          <p:cNvPr id="7171"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337223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4EB125-0FEE-436F-8510-63DD7B9CEF9E}" type="slidenum">
              <a:rPr lang="zh-CN" altLang="en-US" smtClean="0"/>
              <a:pPr/>
              <a:t>23</a:t>
            </a:fld>
            <a:endParaRPr lang="zh-CN" altLang="en-US"/>
          </a:p>
        </p:txBody>
      </p:sp>
    </p:spTree>
    <p:extLst>
      <p:ext uri="{BB962C8B-B14F-4D97-AF65-F5344CB8AC3E}">
        <p14:creationId xmlns:p14="http://schemas.microsoft.com/office/powerpoint/2010/main" val="339573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91040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6929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271258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134575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116074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87961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327997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22053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235399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263289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fld id="{B374CE75-82AD-4036-B702-DD24BB8CCC74}" type="datetimeFigureOut">
              <a:rPr lang="zh-CN" altLang="en-US" smtClean="0"/>
              <a:pPr/>
              <a:t>2023/6/15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335696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fld id="{B374CE75-82AD-4036-B702-DD24BB8CCC74}" type="datetimeFigureOut">
              <a:rPr lang="zh-CN" altLang="en-US" smtClean="0"/>
              <a:pPr/>
              <a:t>2023/6/15</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0E68D995-BA5D-4A67-A5C5-56D73BCE0BAC}" type="slidenum">
              <a:rPr lang="zh-CN" altLang="en-US" smtClean="0"/>
              <a:pPr/>
              <a:t>‹#›</a:t>
            </a:fld>
            <a:endParaRPr lang="zh-CN" altLang="en-US"/>
          </a:p>
        </p:txBody>
      </p:sp>
    </p:spTree>
    <p:extLst>
      <p:ext uri="{BB962C8B-B14F-4D97-AF65-F5344CB8AC3E}">
        <p14:creationId xmlns:p14="http://schemas.microsoft.com/office/powerpoint/2010/main" val="7377082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7.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9.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8.bin"/><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png"/><Relationship Id="rId7" Type="http://schemas.openxmlformats.org/officeDocument/2006/relationships/image" Target="../media/image37.w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oleObject" Target="../embeddings/oleObject10.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8.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0" y="504825"/>
            <a:ext cx="74803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2052" name="组合 13"/>
          <p:cNvGrpSpPr>
            <a:grpSpLocks noChangeAspect="1"/>
          </p:cNvGrpSpPr>
          <p:nvPr/>
        </p:nvGrpSpPr>
        <p:grpSpPr bwMode="auto">
          <a:xfrm>
            <a:off x="5605463" y="2808288"/>
            <a:ext cx="6777037" cy="4229100"/>
            <a:chOff x="0" y="0"/>
            <a:chExt cx="5324473" cy="3322983"/>
          </a:xfrm>
        </p:grpSpPr>
        <p:pic>
          <p:nvPicPr>
            <p:cNvPr id="2064" name="图片 11"/>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 name="文本框 58"/>
          <p:cNvSpPr txBox="1">
            <a:spLocks noChangeArrowheads="1"/>
          </p:cNvSpPr>
          <p:nvPr/>
        </p:nvSpPr>
        <p:spPr bwMode="auto">
          <a:xfrm>
            <a:off x="205695" y="3864987"/>
            <a:ext cx="69547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4800" b="1" dirty="0">
                <a:latin typeface="黑体" pitchFamily="49" charset="-122"/>
                <a:ea typeface="黑体" pitchFamily="49" charset="-122"/>
              </a:rPr>
              <a:t>第</a:t>
            </a:r>
            <a:r>
              <a:rPr lang="en-US" altLang="zh-CN" sz="4800" b="1" dirty="0">
                <a:latin typeface="黑体" pitchFamily="49" charset="-122"/>
                <a:ea typeface="黑体" pitchFamily="49" charset="-122"/>
              </a:rPr>
              <a:t>5</a:t>
            </a:r>
            <a:r>
              <a:rPr lang="zh-CN" altLang="en-US" sz="4800" b="1" dirty="0">
                <a:latin typeface="黑体" pitchFamily="49" charset="-122"/>
                <a:ea typeface="黑体" pitchFamily="49" charset="-122"/>
              </a:rPr>
              <a:t>章 假设检验</a:t>
            </a:r>
            <a:endParaRPr lang="zh-CN" altLang="en-US" sz="4800" b="1" dirty="0">
              <a:solidFill>
                <a:srgbClr val="1C4885"/>
              </a:solidFill>
              <a:latin typeface="黑体" pitchFamily="49" charset="-122"/>
              <a:ea typeface="黑体" pitchFamily="49" charset="-122"/>
            </a:endParaRPr>
          </a:p>
        </p:txBody>
      </p:sp>
    </p:spTree>
    <p:extLst>
      <p:ext uri="{BB962C8B-B14F-4D97-AF65-F5344CB8AC3E}">
        <p14:creationId xmlns:p14="http://schemas.microsoft.com/office/powerpoint/2010/main" val="419288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71045" y="548368"/>
            <a:ext cx="8563430" cy="707886"/>
          </a:xfrm>
          <a:prstGeom prst="rect">
            <a:avLst/>
          </a:prstGeom>
          <a:noFill/>
        </p:spPr>
        <p:txBody>
          <a:bodyPr wrap="square" rtlCol="0">
            <a:spAutoFit/>
          </a:bodyPr>
          <a:lstStyle/>
          <a:p>
            <a:pPr>
              <a:buFont typeface="Wingdings" pitchFamily="2" charset="2"/>
              <a:buChar char="n"/>
            </a:pPr>
            <a:r>
              <a:rPr lang="zh-CN" altLang="en-US" sz="4000" b="1" dirty="0">
                <a:solidFill>
                  <a:srgbClr val="FF0000"/>
                </a:solidFill>
                <a:latin typeface="黑体" pitchFamily="49" charset="-122"/>
                <a:ea typeface="黑体" pitchFamily="49" charset="-122"/>
              </a:rPr>
              <a:t>假设如何提出</a:t>
            </a:r>
          </a:p>
        </p:txBody>
      </p:sp>
      <p:sp>
        <p:nvSpPr>
          <p:cNvPr id="9" name="Rectangle 5"/>
          <p:cNvSpPr>
            <a:spLocks noChangeArrowheads="1"/>
          </p:cNvSpPr>
          <p:nvPr/>
        </p:nvSpPr>
        <p:spPr bwMode="auto">
          <a:xfrm>
            <a:off x="580570" y="1768480"/>
            <a:ext cx="11611430" cy="535531"/>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a:spAutoFit/>
          </a:bodyPr>
          <a:lstStyle/>
          <a:p>
            <a:pPr algn="just">
              <a:lnSpc>
                <a:spcPct val="90000"/>
              </a:lnSpc>
              <a:buFont typeface="Wingdings" pitchFamily="2" charset="2"/>
              <a:buChar char="p"/>
            </a:pPr>
            <a:r>
              <a:rPr lang="zh-CN" altLang="en-US" sz="3200" b="1" baseline="0" dirty="0">
                <a:latin typeface="仿宋" panose="02010609060101010101" pitchFamily="49" charset="-122"/>
                <a:ea typeface="仿宋" panose="02010609060101010101" pitchFamily="49" charset="-122"/>
              </a:rPr>
              <a:t> </a:t>
            </a:r>
            <a:r>
              <a:rPr lang="zh-CN" altLang="en-US" sz="3200" b="1" dirty="0">
                <a:latin typeface="黑体" pitchFamily="49" charset="-122"/>
                <a:ea typeface="黑体" pitchFamily="49" charset="-122"/>
              </a:rPr>
              <a:t>我们</a:t>
            </a:r>
            <a:r>
              <a:rPr lang="zh-CN" altLang="en-US" sz="3200" b="1" baseline="0" dirty="0">
                <a:latin typeface="黑体" pitchFamily="49" charset="-122"/>
                <a:ea typeface="黑体" pitchFamily="49" charset="-122"/>
              </a:rPr>
              <a:t>想收集证据予以证明的假设应是</a:t>
            </a:r>
            <a:r>
              <a:rPr lang="zh-CN" altLang="en-US" sz="3200" b="1" baseline="0" dirty="0">
                <a:solidFill>
                  <a:srgbClr val="0070C0"/>
                </a:solidFill>
                <a:latin typeface="黑体" pitchFamily="49" charset="-122"/>
                <a:ea typeface="黑体" pitchFamily="49" charset="-122"/>
              </a:rPr>
              <a:t>“生产过程不正常”</a:t>
            </a:r>
            <a:r>
              <a:rPr lang="zh-CN" altLang="en-US" sz="3200" b="1" baseline="0" dirty="0">
                <a:latin typeface="黑体" pitchFamily="49" charset="-122"/>
                <a:ea typeface="黑体" pitchFamily="49" charset="-122"/>
              </a:rPr>
              <a:t>。</a:t>
            </a:r>
            <a:endParaRPr lang="en-US" altLang="zh-CN" sz="2800" b="1" baseline="0" dirty="0">
              <a:latin typeface="黑体" pitchFamily="49" charset="-122"/>
              <a:ea typeface="黑体" pitchFamily="49" charset="-122"/>
            </a:endParaRPr>
          </a:p>
        </p:txBody>
      </p:sp>
      <p:sp>
        <p:nvSpPr>
          <p:cNvPr id="11" name="矩形 6"/>
          <p:cNvSpPr>
            <a:spLocks noChangeArrowheads="1"/>
          </p:cNvSpPr>
          <p:nvPr/>
        </p:nvSpPr>
        <p:spPr bwMode="auto">
          <a:xfrm>
            <a:off x="29568" y="491812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0" name="Rectangle 5"/>
          <p:cNvSpPr>
            <a:spLocks noChangeArrowheads="1"/>
          </p:cNvSpPr>
          <p:nvPr/>
        </p:nvSpPr>
        <p:spPr bwMode="auto">
          <a:xfrm>
            <a:off x="590095" y="2673355"/>
            <a:ext cx="10242105" cy="535531"/>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a:spAutoFit/>
          </a:bodyPr>
          <a:lstStyle/>
          <a:p>
            <a:pPr algn="just">
              <a:lnSpc>
                <a:spcPct val="90000"/>
              </a:lnSpc>
              <a:buFont typeface="Wingdings" pitchFamily="2" charset="2"/>
              <a:buChar char="p"/>
            </a:pPr>
            <a:r>
              <a:rPr lang="zh-CN" altLang="en-US" sz="3200" b="1" dirty="0">
                <a:latin typeface="仿宋" panose="02010609060101010101" pitchFamily="49" charset="-122"/>
                <a:ea typeface="仿宋" panose="02010609060101010101" pitchFamily="49" charset="-122"/>
              </a:rPr>
              <a:t> </a:t>
            </a:r>
            <a:r>
              <a:rPr lang="zh-CN" altLang="en-US" sz="3200" b="1" baseline="0" dirty="0">
                <a:latin typeface="黑体" pitchFamily="49" charset="-122"/>
                <a:ea typeface="黑体" pitchFamily="49" charset="-122"/>
              </a:rPr>
              <a:t>建立的</a:t>
            </a:r>
            <a:r>
              <a:rPr lang="zh-CN" altLang="en-US" sz="3200" b="1" baseline="0" dirty="0">
                <a:solidFill>
                  <a:srgbClr val="0070C0"/>
                </a:solidFill>
                <a:latin typeface="黑体" pitchFamily="49" charset="-122"/>
                <a:ea typeface="黑体" pitchFamily="49" charset="-122"/>
              </a:rPr>
              <a:t>原假设</a:t>
            </a:r>
            <a:r>
              <a:rPr lang="zh-CN" altLang="en-US" sz="3200" b="1" baseline="0" dirty="0">
                <a:latin typeface="黑体" pitchFamily="49" charset="-122"/>
                <a:ea typeface="黑体" pitchFamily="49" charset="-122"/>
              </a:rPr>
              <a:t>和</a:t>
            </a:r>
            <a:r>
              <a:rPr lang="zh-CN" altLang="en-US" sz="3200" b="1" baseline="0" dirty="0">
                <a:solidFill>
                  <a:srgbClr val="0070C0"/>
                </a:solidFill>
                <a:latin typeface="黑体" pitchFamily="49" charset="-122"/>
                <a:ea typeface="黑体" pitchFamily="49" charset="-122"/>
              </a:rPr>
              <a:t>备择假设</a:t>
            </a:r>
            <a:r>
              <a:rPr lang="zh-CN" altLang="en-US" sz="3200" b="1" baseline="0" dirty="0">
                <a:latin typeface="黑体" pitchFamily="49" charset="-122"/>
                <a:ea typeface="黑体" pitchFamily="49" charset="-122"/>
              </a:rPr>
              <a:t>为</a:t>
            </a:r>
            <a:r>
              <a:rPr lang="zh-CN" altLang="en-US" sz="3200" b="1" baseline="0" dirty="0">
                <a:latin typeface="仿宋" panose="02010609060101010101" pitchFamily="49" charset="-122"/>
                <a:ea typeface="仿宋" panose="02010609060101010101" pitchFamily="49" charset="-122"/>
              </a:rPr>
              <a:t>：</a:t>
            </a:r>
          </a:p>
        </p:txBody>
      </p:sp>
      <p:sp>
        <p:nvSpPr>
          <p:cNvPr id="12" name="Rectangle 5"/>
          <p:cNvSpPr>
            <a:spLocks noChangeArrowheads="1"/>
          </p:cNvSpPr>
          <p:nvPr/>
        </p:nvSpPr>
        <p:spPr bwMode="auto">
          <a:xfrm>
            <a:off x="1949895" y="3578230"/>
            <a:ext cx="10242105" cy="535531"/>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a:spAutoFit/>
          </a:bodyPr>
          <a:lstStyle/>
          <a:p>
            <a:pPr algn="just">
              <a:lnSpc>
                <a:spcPct val="90000"/>
              </a:lnSpc>
            </a:pPr>
            <a:r>
              <a:rPr lang="en-US" altLang="zh-CN" sz="2800" b="1" dirty="0"/>
              <a:t>H0 </a:t>
            </a:r>
            <a:r>
              <a:rPr lang="zh-CN" altLang="en-US" sz="3200" b="1" dirty="0"/>
              <a:t>：</a:t>
            </a:r>
            <a:r>
              <a:rPr lang="zh-CN" altLang="en-US" sz="2800" b="1" dirty="0">
                <a:cs typeface="Arial" panose="020B0604020202020204" pitchFamily="34" charset="0"/>
              </a:rPr>
              <a:t> </a:t>
            </a:r>
            <a:r>
              <a:rPr lang="zh-CN" altLang="en-US" sz="2800" b="1" dirty="0">
                <a:latin typeface="Symbol" panose="05050102010706020507" pitchFamily="18" charset="2"/>
              </a:rPr>
              <a:t></a:t>
            </a:r>
            <a:r>
              <a:rPr lang="zh-CN" altLang="en-US" sz="2800" b="1" dirty="0"/>
              <a:t> </a:t>
            </a:r>
            <a:r>
              <a:rPr lang="zh-CN" altLang="en-US" sz="2800" b="1" dirty="0">
                <a:latin typeface="Symbol" panose="05050102010706020507" pitchFamily="18" charset="2"/>
              </a:rPr>
              <a:t></a:t>
            </a:r>
            <a:r>
              <a:rPr lang="zh-CN" altLang="en-US" sz="2800" b="1" dirty="0"/>
              <a:t> </a:t>
            </a:r>
            <a:r>
              <a:rPr lang="en-US" altLang="zh-CN" sz="2800" b="1" dirty="0"/>
              <a:t>10cm    H1 </a:t>
            </a:r>
            <a:r>
              <a:rPr lang="zh-CN" altLang="en-US" sz="3200" b="1" dirty="0"/>
              <a:t>：</a:t>
            </a:r>
            <a:r>
              <a:rPr lang="zh-CN" altLang="en-US" sz="2800" b="1" dirty="0"/>
              <a:t> </a:t>
            </a:r>
            <a:r>
              <a:rPr lang="zh-CN" altLang="en-US" sz="2800" b="1" dirty="0">
                <a:latin typeface="Symbol" panose="05050102010706020507" pitchFamily="18" charset="2"/>
              </a:rPr>
              <a:t></a:t>
            </a:r>
            <a:r>
              <a:rPr lang="zh-CN" altLang="en-US" sz="2800" b="1" dirty="0"/>
              <a:t> </a:t>
            </a:r>
            <a:r>
              <a:rPr lang="zh-CN" altLang="en-US" sz="2800" b="1" dirty="0">
                <a:latin typeface="Symbol" panose="05050102010706020507" pitchFamily="18" charset="2"/>
              </a:rPr>
              <a:t></a:t>
            </a:r>
            <a:r>
              <a:rPr lang="zh-CN" altLang="en-US" sz="2800" b="1" dirty="0"/>
              <a:t> </a:t>
            </a:r>
            <a:r>
              <a:rPr lang="en-US" altLang="zh-CN" sz="2800" b="1" dirty="0"/>
              <a:t>10cm</a:t>
            </a:r>
            <a:endParaRPr lang="en-US" altLang="zh-CN" sz="2800" b="1" baseline="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7505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58446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64457" y="1166019"/>
            <a:ext cx="10515600" cy="662781"/>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5.1.1 </a:t>
            </a:r>
            <a:r>
              <a:rPr lang="zh-CN" altLang="en-US" sz="3600" b="1" kern="0" dirty="0">
                <a:latin typeface="黑体" pitchFamily="49" charset="-122"/>
                <a:ea typeface="黑体" pitchFamily="49" charset="-122"/>
              </a:rPr>
              <a:t>假设的陈述</a:t>
            </a:r>
            <a:endParaRPr lang="en-US" altLang="zh-CN" sz="3600" b="1" kern="0" dirty="0">
              <a:latin typeface="黑体" pitchFamily="49" charset="-122"/>
              <a:ea typeface="黑体" pitchFamily="49" charset="-122"/>
            </a:endParaRPr>
          </a:p>
        </p:txBody>
      </p:sp>
      <p:pic>
        <p:nvPicPr>
          <p:cNvPr id="5"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b="2007"/>
          <a:stretch>
            <a:fillRect/>
          </a:stretch>
        </p:blipFill>
        <p:spPr bwMode="auto">
          <a:xfrm>
            <a:off x="8173801" y="0"/>
            <a:ext cx="4018199" cy="238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420914" y="1786699"/>
            <a:ext cx="10515600" cy="662781"/>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kern="0" dirty="0">
              <a:latin typeface="仿宋" panose="02010609060101010101" pitchFamily="49" charset="-122"/>
              <a:ea typeface="仿宋" panose="02010609060101010101" pitchFamily="49" charset="-122"/>
            </a:endParaRPr>
          </a:p>
          <a:p>
            <a:pPr>
              <a:buFont typeface="Wingdings" pitchFamily="2" charset="2"/>
              <a:buChar char="n"/>
            </a:pPr>
            <a:r>
              <a:rPr lang="zh-CN" altLang="en-US" sz="3200" b="1" dirty="0">
                <a:solidFill>
                  <a:srgbClr val="FF0000"/>
                </a:solidFill>
                <a:latin typeface="黑体" pitchFamily="49" charset="-122"/>
                <a:ea typeface="黑体" pitchFamily="49" charset="-122"/>
              </a:rPr>
              <a:t> 假设检验的类型</a:t>
            </a:r>
            <a:endParaRPr lang="en-US" altLang="zh-CN" sz="3600" b="1" dirty="0">
              <a:solidFill>
                <a:srgbClr val="FF0000"/>
              </a:solidFill>
              <a:latin typeface="黑体" pitchFamily="49" charset="-122"/>
              <a:ea typeface="黑体" pitchFamily="49" charset="-122"/>
            </a:endParaRPr>
          </a:p>
        </p:txBody>
      </p:sp>
      <p:sp>
        <p:nvSpPr>
          <p:cNvPr id="7" name="标题 1"/>
          <p:cNvSpPr txBox="1">
            <a:spLocks/>
          </p:cNvSpPr>
          <p:nvPr/>
        </p:nvSpPr>
        <p:spPr>
          <a:xfrm>
            <a:off x="544933" y="2906956"/>
            <a:ext cx="10515600" cy="662781"/>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2800" dirty="0">
              <a:latin typeface="仿宋" panose="02010609060101010101" pitchFamily="49" charset="-122"/>
              <a:ea typeface="仿宋" panose="02010609060101010101" pitchFamily="49" charset="-122"/>
            </a:endParaRPr>
          </a:p>
          <a:p>
            <a:pPr>
              <a:buFont typeface="Wingdings" pitchFamily="2" charset="2"/>
              <a:buChar char="p"/>
            </a:pPr>
            <a:r>
              <a:rPr lang="zh-CN" altLang="en-US" sz="2800" b="1" dirty="0">
                <a:solidFill>
                  <a:srgbClr val="0070C0"/>
                </a:solidFill>
                <a:latin typeface="黑体" pitchFamily="49" charset="-122"/>
                <a:ea typeface="黑体" pitchFamily="49" charset="-122"/>
              </a:rPr>
              <a:t>单侧检验：</a:t>
            </a:r>
            <a:r>
              <a:rPr lang="zh-CN" altLang="en-US" sz="2800" b="1" dirty="0">
                <a:latin typeface="黑体" pitchFamily="49" charset="-122"/>
                <a:ea typeface="黑体" pitchFamily="49" charset="-122"/>
              </a:rPr>
              <a:t>备择假设具有特定方向性，并含有符号“</a:t>
            </a:r>
            <a:r>
              <a:rPr lang="en-US" altLang="zh-CN" sz="2800" b="1" dirty="0">
                <a:latin typeface="黑体" pitchFamily="49" charset="-122"/>
                <a:ea typeface="黑体" pitchFamily="49" charset="-122"/>
              </a:rPr>
              <a:t>&lt;</a:t>
            </a:r>
            <a:r>
              <a:rPr lang="zh-CN" altLang="en-US" sz="2800" b="1" dirty="0">
                <a:latin typeface="黑体" pitchFamily="49" charset="-122"/>
                <a:ea typeface="黑体" pitchFamily="49" charset="-122"/>
              </a:rPr>
              <a:t>”或</a:t>
            </a:r>
            <a:r>
              <a:rPr lang="en-US" altLang="zh-CN" sz="2800" b="1" dirty="0">
                <a:latin typeface="黑体" pitchFamily="49" charset="-122"/>
                <a:ea typeface="黑体" pitchFamily="49" charset="-122"/>
              </a:rPr>
              <a:t>”&gt;” </a:t>
            </a:r>
            <a:r>
              <a:rPr lang="zh-CN" altLang="en-US" sz="2800" b="1" dirty="0">
                <a:latin typeface="黑体" pitchFamily="49" charset="-122"/>
                <a:ea typeface="黑体" pitchFamily="49" charset="-122"/>
              </a:rPr>
              <a:t>的假设检验，称为单侧检验或单尾检验。</a:t>
            </a:r>
            <a:endParaRPr lang="en-US" altLang="zh-CN" sz="2800" b="1" dirty="0">
              <a:latin typeface="黑体" pitchFamily="49" charset="-122"/>
              <a:ea typeface="黑体" pitchFamily="49" charset="-122"/>
            </a:endParaRPr>
          </a:p>
        </p:txBody>
      </p:sp>
      <p:sp>
        <p:nvSpPr>
          <p:cNvPr id="8" name="标题 1"/>
          <p:cNvSpPr txBox="1">
            <a:spLocks/>
          </p:cNvSpPr>
          <p:nvPr/>
        </p:nvSpPr>
        <p:spPr>
          <a:xfrm>
            <a:off x="536574" y="4272141"/>
            <a:ext cx="10515600" cy="662781"/>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2800" dirty="0">
              <a:latin typeface="仿宋" panose="02010609060101010101" pitchFamily="49" charset="-122"/>
              <a:ea typeface="仿宋" panose="02010609060101010101" pitchFamily="49" charset="-122"/>
            </a:endParaRPr>
          </a:p>
          <a:p>
            <a:pPr>
              <a:buFont typeface="Wingdings" pitchFamily="2" charset="2"/>
              <a:buChar char="p"/>
            </a:pPr>
            <a:r>
              <a:rPr lang="zh-CN" altLang="en-US" sz="2800" b="1" dirty="0">
                <a:solidFill>
                  <a:srgbClr val="0070C0"/>
                </a:solidFill>
                <a:latin typeface="黑体" pitchFamily="49" charset="-122"/>
                <a:ea typeface="黑体" pitchFamily="49" charset="-122"/>
              </a:rPr>
              <a:t>双侧检验：</a:t>
            </a:r>
            <a:r>
              <a:rPr lang="zh-CN" altLang="en-US" sz="2800" b="1" dirty="0">
                <a:latin typeface="黑体" pitchFamily="49" charset="-122"/>
                <a:ea typeface="黑体" pitchFamily="49" charset="-122"/>
              </a:rPr>
              <a:t>备择假设没有特定方向性，并含有符号“≠”的假设检验，称为双侧检验或双尾检验。</a:t>
            </a:r>
            <a:endParaRPr lang="zh-CN" altLang="en-US" sz="2800" b="1" kern="0" dirty="0">
              <a:latin typeface="黑体" pitchFamily="49" charset="-122"/>
              <a:ea typeface="黑体" pitchFamily="49" charset="-122"/>
            </a:endParaRPr>
          </a:p>
        </p:txBody>
      </p:sp>
    </p:spTree>
    <p:extLst>
      <p:ext uri="{BB962C8B-B14F-4D97-AF65-F5344CB8AC3E}">
        <p14:creationId xmlns:p14="http://schemas.microsoft.com/office/powerpoint/2010/main" val="32120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2" name="标题 1"/>
          <p:cNvSpPr txBox="1">
            <a:spLocks/>
          </p:cNvSpPr>
          <p:nvPr/>
        </p:nvSpPr>
        <p:spPr>
          <a:xfrm>
            <a:off x="823686" y="437695"/>
            <a:ext cx="10515600" cy="1325563"/>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pPr>
              <a:buFont typeface="Wingdings" pitchFamily="2" charset="2"/>
              <a:buChar char="n"/>
            </a:pPr>
            <a:r>
              <a:rPr lang="zh-CN" altLang="en-US" sz="4000" b="1" kern="0" dirty="0">
                <a:latin typeface="黑体" pitchFamily="49" charset="-122"/>
                <a:ea typeface="黑体" pitchFamily="49" charset="-122"/>
              </a:rPr>
              <a:t>以总体均值的假设检验为例：</a:t>
            </a:r>
          </a:p>
        </p:txBody>
      </p:sp>
      <p:graphicFrame>
        <p:nvGraphicFramePr>
          <p:cNvPr id="13" name="内容占位符 3"/>
          <p:cNvGraphicFramePr>
            <a:graphicFrameLocks/>
          </p:cNvGraphicFramePr>
          <p:nvPr>
            <p:extLst>
              <p:ext uri="{D42A27DB-BD31-4B8C-83A1-F6EECF244321}">
                <p14:modId xmlns:p14="http://schemas.microsoft.com/office/powerpoint/2010/main" val="1526101984"/>
              </p:ext>
            </p:extLst>
          </p:nvPr>
        </p:nvGraphicFramePr>
        <p:xfrm>
          <a:off x="1076325" y="1614196"/>
          <a:ext cx="9026638" cy="2548228"/>
        </p:xfrm>
        <a:graphic>
          <a:graphicData uri="http://schemas.openxmlformats.org/drawingml/2006/table">
            <a:tbl>
              <a:tblPr firstRow="1" bandRow="1">
                <a:tableStyleId>{8799B23B-EC83-4686-B30A-512413B5E67A}</a:tableStyleId>
              </a:tblPr>
              <a:tblGrid>
                <a:gridCol w="2064806">
                  <a:extLst>
                    <a:ext uri="{9D8B030D-6E8A-4147-A177-3AD203B41FA5}">
                      <a16:colId xmlns:a16="http://schemas.microsoft.com/office/drawing/2014/main" val="3414511798"/>
                    </a:ext>
                  </a:extLst>
                </a:gridCol>
                <a:gridCol w="2197975">
                  <a:extLst>
                    <a:ext uri="{9D8B030D-6E8A-4147-A177-3AD203B41FA5}">
                      <a16:colId xmlns:a16="http://schemas.microsoft.com/office/drawing/2014/main" val="2771843712"/>
                    </a:ext>
                  </a:extLst>
                </a:gridCol>
                <a:gridCol w="2428560">
                  <a:extLst>
                    <a:ext uri="{9D8B030D-6E8A-4147-A177-3AD203B41FA5}">
                      <a16:colId xmlns:a16="http://schemas.microsoft.com/office/drawing/2014/main" val="3000078916"/>
                    </a:ext>
                  </a:extLst>
                </a:gridCol>
                <a:gridCol w="2335297">
                  <a:extLst>
                    <a:ext uri="{9D8B030D-6E8A-4147-A177-3AD203B41FA5}">
                      <a16:colId xmlns:a16="http://schemas.microsoft.com/office/drawing/2014/main" val="749801669"/>
                    </a:ext>
                  </a:extLst>
                </a:gridCol>
              </a:tblGrid>
              <a:tr h="570692">
                <a:tc rowSpan="2">
                  <a:txBody>
                    <a:bodyPr/>
                    <a:lstStyle/>
                    <a:p>
                      <a:pPr algn="ctr"/>
                      <a:endParaRPr lang="en-US" altLang="zh-CN" sz="2800" b="1" dirty="0">
                        <a:latin typeface="黑体" pitchFamily="49" charset="-122"/>
                        <a:ea typeface="黑体" pitchFamily="49" charset="-122"/>
                      </a:endParaRPr>
                    </a:p>
                    <a:p>
                      <a:pPr algn="ctr"/>
                      <a:r>
                        <a:rPr lang="zh-CN" altLang="en-US" sz="2800" b="1" dirty="0">
                          <a:solidFill>
                            <a:srgbClr val="00B0F0"/>
                          </a:solidFill>
                          <a:latin typeface="黑体" pitchFamily="49" charset="-122"/>
                          <a:ea typeface="黑体" pitchFamily="49" charset="-122"/>
                        </a:rPr>
                        <a:t>假   设</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rowSpan="2">
                  <a:txBody>
                    <a:bodyPr/>
                    <a:lstStyle/>
                    <a:p>
                      <a:endParaRPr lang="en-US" altLang="zh-CN" sz="2800" b="1" dirty="0">
                        <a:latin typeface="黑体" pitchFamily="49" charset="-122"/>
                        <a:ea typeface="黑体" pitchFamily="49" charset="-122"/>
                      </a:endParaRPr>
                    </a:p>
                    <a:p>
                      <a:r>
                        <a:rPr lang="en-US" altLang="zh-CN" sz="2800" b="1" dirty="0">
                          <a:latin typeface="黑体" pitchFamily="49" charset="-122"/>
                          <a:ea typeface="黑体" pitchFamily="49" charset="-122"/>
                        </a:rPr>
                        <a:t> </a:t>
                      </a:r>
                      <a:r>
                        <a:rPr lang="zh-CN" altLang="en-US" sz="2800" b="1" dirty="0">
                          <a:solidFill>
                            <a:srgbClr val="FF0000"/>
                          </a:solidFill>
                          <a:latin typeface="黑体" pitchFamily="49" charset="-122"/>
                          <a:ea typeface="黑体" pitchFamily="49" charset="-122"/>
                        </a:rPr>
                        <a:t>双侧检验</a:t>
                      </a:r>
                    </a:p>
                  </a:txBody>
                  <a:tcPr>
                    <a:lnT w="12700" cap="flat" cmpd="sng" algn="ctr">
                      <a:solidFill>
                        <a:schemeClr val="tx1"/>
                      </a:solidFill>
                      <a:prstDash val="solid"/>
                      <a:round/>
                      <a:headEnd type="none" w="med" len="med"/>
                      <a:tailEnd type="none" w="med" len="med"/>
                    </a:lnT>
                  </a:tcPr>
                </a:tc>
                <a:tc gridSpan="2">
                  <a:txBody>
                    <a:bodyPr/>
                    <a:lstStyle/>
                    <a:p>
                      <a:pPr algn="ctr"/>
                      <a:r>
                        <a:rPr lang="zh-CN" altLang="en-US" sz="2800" dirty="0">
                          <a:solidFill>
                            <a:srgbClr val="FF0000"/>
                          </a:solidFill>
                          <a:latin typeface="黑体" pitchFamily="49" charset="-122"/>
                          <a:ea typeface="黑体" pitchFamily="49" charset="-122"/>
                        </a:rPr>
                        <a:t>单侧检验</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zh-CN" altLang="en-US" dirty="0"/>
                    </a:p>
                  </a:txBody>
                  <a:tcPr/>
                </a:tc>
                <a:extLst>
                  <a:ext uri="{0D108BD9-81ED-4DB2-BD59-A6C34878D82A}">
                    <a16:rowId xmlns:a16="http://schemas.microsoft.com/office/drawing/2014/main" val="868519167"/>
                  </a:ext>
                </a:extLst>
              </a:tr>
              <a:tr h="641930">
                <a:tc vMerge="1">
                  <a:txBody>
                    <a:bodyPr/>
                    <a:lstStyle/>
                    <a:p>
                      <a:endParaRPr lang="zh-CN" altLang="en-US" dirty="0"/>
                    </a:p>
                  </a:txBody>
                  <a:tcPr/>
                </a:tc>
                <a:tc vMerge="1">
                  <a:txBody>
                    <a:bodyPr/>
                    <a:lstStyle/>
                    <a:p>
                      <a:endParaRPr lang="zh-CN" altLang="en-US" dirty="0"/>
                    </a:p>
                  </a:txBody>
                  <a:tcPr/>
                </a:tc>
                <a:tc>
                  <a:txBody>
                    <a:bodyPr/>
                    <a:lstStyle/>
                    <a:p>
                      <a:r>
                        <a:rPr lang="zh-CN" altLang="en-US" sz="2800" b="1" dirty="0">
                          <a:solidFill>
                            <a:srgbClr val="00B050"/>
                          </a:solidFill>
                          <a:latin typeface="黑体" pitchFamily="49" charset="-122"/>
                          <a:ea typeface="黑体" pitchFamily="49" charset="-122"/>
                        </a:rPr>
                        <a:t>左侧检验</a:t>
                      </a:r>
                    </a:p>
                  </a:txBody>
                  <a:tcPr/>
                </a:tc>
                <a:tc>
                  <a:txBody>
                    <a:bodyPr/>
                    <a:lstStyle/>
                    <a:p>
                      <a:r>
                        <a:rPr lang="zh-CN" altLang="en-US" sz="2800" b="1" dirty="0">
                          <a:solidFill>
                            <a:srgbClr val="00B050"/>
                          </a:solidFill>
                          <a:latin typeface="黑体" pitchFamily="49" charset="-122"/>
                          <a:ea typeface="黑体" pitchFamily="49" charset="-122"/>
                        </a:rPr>
                        <a:t>右侧检验</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925581"/>
                  </a:ext>
                </a:extLst>
              </a:tr>
              <a:tr h="641930">
                <a:tc>
                  <a:txBody>
                    <a:bodyPr/>
                    <a:lstStyle/>
                    <a:p>
                      <a:pPr algn="ctr"/>
                      <a:r>
                        <a:rPr lang="zh-CN" altLang="en-US" sz="2800" b="1" dirty="0">
                          <a:solidFill>
                            <a:srgbClr val="00B0F0"/>
                          </a:solidFill>
                          <a:latin typeface="黑体" pitchFamily="49" charset="-122"/>
                          <a:ea typeface="黑体" pitchFamily="49" charset="-122"/>
                        </a:rPr>
                        <a:t>原假设</a:t>
                      </a:r>
                    </a:p>
                  </a:txBody>
                  <a:tcPr>
                    <a:lnL w="12700" cap="flat" cmpd="sng" algn="ctr">
                      <a:solidFill>
                        <a:schemeClr val="tx1"/>
                      </a:solidFill>
                      <a:prstDash val="solid"/>
                      <a:round/>
                      <a:headEnd type="none" w="med" len="med"/>
                      <a:tailEnd type="none" w="med" len="med"/>
                    </a:lnL>
                  </a:tcPr>
                </a:tc>
                <a:tc>
                  <a:txBody>
                    <a:bodyPr/>
                    <a:lstStyle/>
                    <a:p>
                      <a:endParaRPr lang="zh-CN" b="1" dirty="0">
                        <a:latin typeface="黑体" pitchFamily="49" charset="-122"/>
                        <a:ea typeface="黑体" pitchFamily="49" charset="-122"/>
                      </a:endParaRPr>
                    </a:p>
                  </a:txBody>
                  <a:tcPr>
                    <a:blipFill rotWithShape="0">
                      <a:blip r:embed="rId4"/>
                      <a:stretch>
                        <a:fillRect l="-94328" t="-210476" r="-217910" b="-110476"/>
                      </a:stretch>
                    </a:blipFill>
                  </a:tcPr>
                </a:tc>
                <a:tc>
                  <a:txBody>
                    <a:bodyPr/>
                    <a:lstStyle/>
                    <a:p>
                      <a:endParaRPr lang="zh-CN" b="1" dirty="0">
                        <a:latin typeface="黑体" pitchFamily="49" charset="-122"/>
                        <a:ea typeface="黑体" pitchFamily="49" charset="-122"/>
                      </a:endParaRPr>
                    </a:p>
                  </a:txBody>
                  <a:tcPr>
                    <a:blipFill rotWithShape="0">
                      <a:blip r:embed="rId4"/>
                      <a:stretch>
                        <a:fillRect l="-175472" t="-210476" r="-96765" b="-110476"/>
                      </a:stretch>
                    </a:blipFill>
                  </a:tcPr>
                </a:tc>
                <a:tc>
                  <a:txBody>
                    <a:bodyPr/>
                    <a:lstStyle/>
                    <a:p>
                      <a:endParaRPr lang="zh-CN" b="1" dirty="0">
                        <a:latin typeface="黑体" pitchFamily="49" charset="-122"/>
                        <a:ea typeface="黑体" pitchFamily="49" charset="-122"/>
                      </a:endParaRPr>
                    </a:p>
                  </a:txBody>
                  <a:tcPr>
                    <a:lnR w="12700" cap="flat" cmpd="sng" algn="ctr">
                      <a:solidFill>
                        <a:schemeClr val="tx1"/>
                      </a:solidFill>
                      <a:prstDash val="solid"/>
                      <a:round/>
                      <a:headEnd type="none" w="med" len="med"/>
                      <a:tailEnd type="none" w="med" len="med"/>
                    </a:lnR>
                    <a:blipFill rotWithShape="0">
                      <a:blip r:embed="rId4"/>
                      <a:stretch>
                        <a:fillRect l="-287079" t="-210476" r="-843" b="-110476"/>
                      </a:stretch>
                    </a:blipFill>
                  </a:tcPr>
                </a:tc>
                <a:extLst>
                  <a:ext uri="{0D108BD9-81ED-4DB2-BD59-A6C34878D82A}">
                    <a16:rowId xmlns:a16="http://schemas.microsoft.com/office/drawing/2014/main" val="4108497966"/>
                  </a:ext>
                </a:extLst>
              </a:tr>
              <a:tr h="693676">
                <a:tc>
                  <a:txBody>
                    <a:bodyPr/>
                    <a:lstStyle/>
                    <a:p>
                      <a:pPr algn="ctr"/>
                      <a:r>
                        <a:rPr lang="zh-CN" altLang="en-US" sz="2800" b="1" dirty="0">
                          <a:solidFill>
                            <a:srgbClr val="00B0F0"/>
                          </a:solidFill>
                          <a:latin typeface="黑体" pitchFamily="49" charset="-122"/>
                          <a:ea typeface="黑体" pitchFamily="49" charset="-122"/>
                        </a:rPr>
                        <a:t>备择假设</a:t>
                      </a:r>
                      <a:endParaRPr lang="en-US" altLang="zh-CN" sz="2800" b="1" dirty="0">
                        <a:solidFill>
                          <a:srgbClr val="00B0F0"/>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zh-CN" b="1" dirty="0">
                        <a:latin typeface="黑体" pitchFamily="49" charset="-122"/>
                        <a:ea typeface="黑体" pitchFamily="49" charset="-122"/>
                      </a:endParaRPr>
                    </a:p>
                  </a:txBody>
                  <a:tcPr>
                    <a:lnB w="12700" cap="flat" cmpd="sng" algn="ctr">
                      <a:solidFill>
                        <a:schemeClr val="tx1"/>
                      </a:solidFill>
                      <a:prstDash val="solid"/>
                      <a:round/>
                      <a:headEnd type="none" w="med" len="med"/>
                      <a:tailEnd type="none" w="med" len="med"/>
                    </a:lnB>
                    <a:blipFill rotWithShape="0">
                      <a:blip r:embed="rId4"/>
                      <a:stretch>
                        <a:fillRect l="-94328" t="-285965" r="-217910" b="-1754"/>
                      </a:stretch>
                    </a:blipFill>
                  </a:tcPr>
                </a:tc>
                <a:tc>
                  <a:txBody>
                    <a:bodyPr/>
                    <a:lstStyle/>
                    <a:p>
                      <a:endParaRPr lang="zh-CN" b="1">
                        <a:latin typeface="黑体" pitchFamily="49" charset="-122"/>
                        <a:ea typeface="黑体" pitchFamily="49" charset="-122"/>
                      </a:endParaRPr>
                    </a:p>
                  </a:txBody>
                  <a:tcPr>
                    <a:lnB w="12700" cap="flat" cmpd="sng" algn="ctr">
                      <a:solidFill>
                        <a:schemeClr val="tx1"/>
                      </a:solidFill>
                      <a:prstDash val="solid"/>
                      <a:round/>
                      <a:headEnd type="none" w="med" len="med"/>
                      <a:tailEnd type="none" w="med" len="med"/>
                    </a:lnB>
                    <a:blipFill rotWithShape="0">
                      <a:blip r:embed="rId4"/>
                      <a:stretch>
                        <a:fillRect l="-175472" t="-285965" r="-96765" b="-1754"/>
                      </a:stretch>
                    </a:blipFill>
                  </a:tcPr>
                </a:tc>
                <a:tc>
                  <a:txBody>
                    <a:bodyPr/>
                    <a:lstStyle/>
                    <a:p>
                      <a:endParaRPr lang="zh-CN" b="1" dirty="0">
                        <a:latin typeface="黑体" pitchFamily="49" charset="-122"/>
                        <a:ea typeface="黑体" pitchFamily="49" charset="-122"/>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0">
                      <a:blip r:embed="rId4"/>
                      <a:stretch>
                        <a:fillRect l="-287079" t="-285965" r="-843" b="-1754"/>
                      </a:stretch>
                    </a:blipFill>
                  </a:tcPr>
                </a:tc>
                <a:extLst>
                  <a:ext uri="{0D108BD9-81ED-4DB2-BD59-A6C34878D82A}">
                    <a16:rowId xmlns:a16="http://schemas.microsoft.com/office/drawing/2014/main" val="4122866432"/>
                  </a:ext>
                </a:extLst>
              </a:tr>
            </a:tbl>
          </a:graphicData>
        </a:graphic>
      </p:graphicFrame>
    </p:spTree>
    <p:extLst>
      <p:ext uri="{BB962C8B-B14F-4D97-AF65-F5344CB8AC3E}">
        <p14:creationId xmlns:p14="http://schemas.microsoft.com/office/powerpoint/2010/main" val="317417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61339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42452" y="727181"/>
            <a:ext cx="10537605" cy="721776"/>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4000" kern="0" dirty="0">
              <a:latin typeface="仿宋" panose="02010609060101010101" pitchFamily="49" charset="-122"/>
              <a:ea typeface="仿宋" panose="02010609060101010101" pitchFamily="49" charset="-122"/>
            </a:endParaRPr>
          </a:p>
          <a:p>
            <a:r>
              <a:rPr lang="en-US" altLang="zh-CN" sz="3600" b="1" kern="0" dirty="0">
                <a:latin typeface="黑体" pitchFamily="49" charset="-122"/>
                <a:ea typeface="黑体" pitchFamily="49" charset="-122"/>
              </a:rPr>
              <a:t>5.1.2 </a:t>
            </a:r>
            <a:r>
              <a:rPr lang="zh-CN" altLang="en-US" sz="3600" b="1" kern="0" dirty="0">
                <a:latin typeface="黑体" pitchFamily="49" charset="-122"/>
                <a:ea typeface="黑体" pitchFamily="49" charset="-122"/>
              </a:rPr>
              <a:t>两类错误与显著性水平</a:t>
            </a:r>
            <a:endParaRPr lang="en-US" altLang="zh-CN" sz="2800" dirty="0">
              <a:latin typeface="仿宋" panose="02010609060101010101" pitchFamily="49" charset="-122"/>
              <a:ea typeface="仿宋" panose="02010609060101010101" pitchFamily="49" charset="-122"/>
            </a:endParaRPr>
          </a:p>
          <a:p>
            <a:endParaRPr lang="en-US" altLang="zh-CN" sz="3200" dirty="0"/>
          </a:p>
        </p:txBody>
      </p:sp>
      <p:pic>
        <p:nvPicPr>
          <p:cNvPr id="5"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b="2007"/>
          <a:stretch>
            <a:fillRect/>
          </a:stretch>
        </p:blipFill>
        <p:spPr bwMode="auto">
          <a:xfrm>
            <a:off x="7659698" y="11915"/>
            <a:ext cx="45227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499213" y="1877578"/>
            <a:ext cx="10537605" cy="721776"/>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2800" dirty="0">
              <a:solidFill>
                <a:srgbClr val="FF0000"/>
              </a:solidFill>
              <a:latin typeface="黑体" pitchFamily="49" charset="-122"/>
              <a:ea typeface="黑体" pitchFamily="49" charset="-122"/>
            </a:endParaRPr>
          </a:p>
          <a:p>
            <a:pPr marL="457200" indent="-457200">
              <a:buFont typeface="Wingdings" pitchFamily="2" charset="2"/>
              <a:buChar char="n"/>
            </a:pPr>
            <a:r>
              <a:rPr lang="zh-CN" altLang="en-US" sz="3200" b="1" dirty="0">
                <a:solidFill>
                  <a:srgbClr val="FF0000"/>
                </a:solidFill>
                <a:latin typeface="黑体" pitchFamily="49" charset="-122"/>
                <a:ea typeface="黑体" pitchFamily="49" charset="-122"/>
              </a:rPr>
              <a:t>弃真错误</a:t>
            </a:r>
            <a:endParaRPr lang="en-US" altLang="zh-CN" sz="3200" b="1" dirty="0">
              <a:solidFill>
                <a:srgbClr val="FF0000"/>
              </a:solidFill>
              <a:latin typeface="黑体" pitchFamily="49" charset="-122"/>
              <a:ea typeface="黑体" pitchFamily="49" charset="-122"/>
            </a:endParaRPr>
          </a:p>
          <a:p>
            <a:endParaRPr lang="en-US" altLang="zh-CN" sz="2800" dirty="0">
              <a:latin typeface="仿宋" panose="02010609060101010101" pitchFamily="49" charset="-122"/>
              <a:ea typeface="仿宋" panose="02010609060101010101"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当原假设为正确时拒绝原假设，所犯的错误称为</a:t>
            </a:r>
            <a:r>
              <a:rPr lang="zh-CN" altLang="en-US" sz="2800" b="1" dirty="0">
                <a:solidFill>
                  <a:srgbClr val="0070C0"/>
                </a:solidFill>
                <a:latin typeface="黑体" pitchFamily="49" charset="-122"/>
                <a:ea typeface="黑体" pitchFamily="49" charset="-122"/>
              </a:rPr>
              <a:t>第</a:t>
            </a:r>
            <a:r>
              <a:rPr lang="en-US" altLang="zh-CN" sz="2800" b="1" dirty="0">
                <a:solidFill>
                  <a:srgbClr val="0070C0"/>
                </a:solidFill>
                <a:latin typeface="黑体" pitchFamily="49" charset="-122"/>
                <a:ea typeface="黑体" pitchFamily="49" charset="-122"/>
              </a:rPr>
              <a:t>Ⅰ</a:t>
            </a:r>
            <a:r>
              <a:rPr lang="zh-CN" altLang="en-US" sz="2800" b="1" dirty="0">
                <a:solidFill>
                  <a:srgbClr val="0070C0"/>
                </a:solidFill>
                <a:latin typeface="黑体" pitchFamily="49" charset="-122"/>
                <a:ea typeface="黑体" pitchFamily="49" charset="-122"/>
              </a:rPr>
              <a:t>类错误</a:t>
            </a:r>
            <a:r>
              <a:rPr lang="zh-CN" altLang="en-US" sz="2800" b="1" dirty="0">
                <a:latin typeface="黑体" pitchFamily="49" charset="-122"/>
                <a:ea typeface="黑体" pitchFamily="49" charset="-122"/>
              </a:rPr>
              <a:t>，又称</a:t>
            </a:r>
            <a:r>
              <a:rPr lang="zh-CN" altLang="en-US" sz="2800" b="1" dirty="0">
                <a:solidFill>
                  <a:srgbClr val="0070C0"/>
                </a:solidFill>
                <a:latin typeface="黑体" pitchFamily="49" charset="-122"/>
                <a:ea typeface="黑体" pitchFamily="49" charset="-122"/>
              </a:rPr>
              <a:t>弃真错误</a:t>
            </a:r>
            <a:r>
              <a:rPr lang="zh-CN" altLang="en-US" sz="2800" b="1" dirty="0">
                <a:latin typeface="黑体" pitchFamily="49" charset="-122"/>
                <a:ea typeface="黑体" pitchFamily="49" charset="-122"/>
              </a:rPr>
              <a:t>。概率通常记为</a:t>
            </a:r>
            <a:r>
              <a:rPr lang="el-GR" altLang="zh-CN" sz="2800" b="1" dirty="0">
                <a:latin typeface="黑体" pitchFamily="49" charset="-122"/>
                <a:ea typeface="黑体" pitchFamily="49" charset="-122"/>
              </a:rPr>
              <a:t>α</a:t>
            </a:r>
            <a:r>
              <a:rPr lang="zh-CN" altLang="en-US" sz="2800" b="1" dirty="0">
                <a:latin typeface="黑体" pitchFamily="49" charset="-122"/>
                <a:ea typeface="黑体" pitchFamily="49" charset="-122"/>
              </a:rPr>
              <a:t>。</a:t>
            </a:r>
            <a:endParaRPr lang="en-US" altLang="zh-CN" sz="2800" dirty="0">
              <a:latin typeface="仿宋" panose="02010609060101010101" pitchFamily="49" charset="-122"/>
              <a:ea typeface="仿宋" panose="02010609060101010101" pitchFamily="49" charset="-122"/>
            </a:endParaRPr>
          </a:p>
          <a:p>
            <a:endParaRPr lang="en-US" altLang="zh-CN" sz="3200" dirty="0"/>
          </a:p>
        </p:txBody>
      </p:sp>
      <p:sp>
        <p:nvSpPr>
          <p:cNvPr id="7" name="标题 1"/>
          <p:cNvSpPr txBox="1">
            <a:spLocks/>
          </p:cNvSpPr>
          <p:nvPr/>
        </p:nvSpPr>
        <p:spPr>
          <a:xfrm>
            <a:off x="525843" y="3862471"/>
            <a:ext cx="10537605" cy="721776"/>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pPr marL="342900" indent="-342900"/>
            <a:endParaRPr lang="en-US" altLang="zh-CN" sz="2800" dirty="0">
              <a:latin typeface="黑体" pitchFamily="49" charset="-122"/>
              <a:ea typeface="黑体" pitchFamily="49" charset="-122"/>
            </a:endParaRPr>
          </a:p>
          <a:p>
            <a:pPr marL="342900" indent="-342900">
              <a:buFont typeface="Wingdings" pitchFamily="2" charset="2"/>
              <a:buChar char="n"/>
            </a:pPr>
            <a:r>
              <a:rPr lang="zh-CN" altLang="en-US" sz="2800" dirty="0">
                <a:solidFill>
                  <a:srgbClr val="FF0000"/>
                </a:solidFill>
                <a:latin typeface="黑体" pitchFamily="49" charset="-122"/>
                <a:ea typeface="黑体" pitchFamily="49" charset="-122"/>
              </a:rPr>
              <a:t> </a:t>
            </a:r>
            <a:r>
              <a:rPr lang="zh-CN" altLang="en-US" sz="3200" b="1" dirty="0">
                <a:solidFill>
                  <a:srgbClr val="FF0000"/>
                </a:solidFill>
                <a:latin typeface="黑体" pitchFamily="49" charset="-122"/>
                <a:ea typeface="黑体" pitchFamily="49" charset="-122"/>
              </a:rPr>
              <a:t>取伪错误</a:t>
            </a:r>
            <a:endParaRPr lang="en-US" altLang="zh-CN" sz="3200" b="1" dirty="0">
              <a:solidFill>
                <a:srgbClr val="FF0000"/>
              </a:solidFill>
              <a:latin typeface="黑体" pitchFamily="49" charset="-122"/>
              <a:ea typeface="黑体" pitchFamily="49" charset="-122"/>
            </a:endParaRPr>
          </a:p>
          <a:p>
            <a:endParaRPr lang="en-US" altLang="zh-CN" sz="2800" dirty="0">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当原假设为错误时接受原假设，所犯的错误称为</a:t>
            </a:r>
            <a:r>
              <a:rPr lang="zh-CN" altLang="en-US" sz="2800" b="1" dirty="0">
                <a:solidFill>
                  <a:srgbClr val="0070C0"/>
                </a:solidFill>
                <a:latin typeface="黑体" pitchFamily="49" charset="-122"/>
                <a:ea typeface="黑体" pitchFamily="49" charset="-122"/>
              </a:rPr>
              <a:t>第</a:t>
            </a:r>
            <a:r>
              <a:rPr lang="en-US" altLang="zh-CN" sz="2800" b="1" dirty="0">
                <a:solidFill>
                  <a:srgbClr val="0070C0"/>
                </a:solidFill>
                <a:latin typeface="黑体" pitchFamily="49" charset="-122"/>
                <a:ea typeface="黑体" pitchFamily="49" charset="-122"/>
              </a:rPr>
              <a:t>Ⅱ</a:t>
            </a:r>
            <a:r>
              <a:rPr lang="zh-CN" altLang="en-US" sz="2800" b="1" dirty="0">
                <a:solidFill>
                  <a:srgbClr val="0070C0"/>
                </a:solidFill>
                <a:latin typeface="黑体" pitchFamily="49" charset="-122"/>
                <a:ea typeface="黑体" pitchFamily="49" charset="-122"/>
              </a:rPr>
              <a:t>类错误</a:t>
            </a:r>
            <a:r>
              <a:rPr lang="zh-CN" altLang="en-US" sz="2800" b="1" dirty="0">
                <a:latin typeface="黑体" pitchFamily="49" charset="-122"/>
                <a:ea typeface="黑体" pitchFamily="49" charset="-122"/>
              </a:rPr>
              <a:t>，又称</a:t>
            </a:r>
            <a:r>
              <a:rPr lang="zh-CN" altLang="en-US" sz="2800" b="1" dirty="0">
                <a:solidFill>
                  <a:srgbClr val="0070C0"/>
                </a:solidFill>
                <a:latin typeface="黑体" pitchFamily="49" charset="-122"/>
                <a:ea typeface="黑体" pitchFamily="49" charset="-122"/>
              </a:rPr>
              <a:t>取伪错误</a:t>
            </a:r>
            <a:r>
              <a:rPr lang="zh-CN" altLang="en-US" sz="2800" b="1" dirty="0">
                <a:latin typeface="黑体" pitchFamily="49" charset="-122"/>
                <a:ea typeface="黑体" pitchFamily="49" charset="-122"/>
              </a:rPr>
              <a:t>。概率通常记为</a:t>
            </a:r>
            <a:r>
              <a:rPr lang="el-GR" altLang="zh-CN" sz="2800" b="1" dirty="0">
                <a:latin typeface="黑体" pitchFamily="49" charset="-122"/>
                <a:ea typeface="黑体" pitchFamily="49" charset="-122"/>
              </a:rPr>
              <a:t>β</a:t>
            </a:r>
            <a:r>
              <a:rPr lang="zh-CN" altLang="en-US" sz="2800" b="1" dirty="0">
                <a:latin typeface="黑体" pitchFamily="49" charset="-122"/>
                <a:ea typeface="黑体" pitchFamily="49" charset="-122"/>
              </a:rPr>
              <a:t>。</a:t>
            </a:r>
          </a:p>
          <a:p>
            <a:pPr marL="457200" indent="-4572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endParaRPr>
          </a:p>
          <a:p>
            <a:endParaRPr lang="en-US" altLang="zh-CN" sz="3200" dirty="0"/>
          </a:p>
        </p:txBody>
      </p:sp>
    </p:spTree>
    <p:extLst>
      <p:ext uri="{BB962C8B-B14F-4D97-AF65-F5344CB8AC3E}">
        <p14:creationId xmlns:p14="http://schemas.microsoft.com/office/powerpoint/2010/main" val="2767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765925" y="319722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66791"/>
            <a:ext cx="8563430" cy="707886"/>
          </a:xfrm>
          <a:prstGeom prst="rect">
            <a:avLst/>
          </a:prstGeom>
          <a:noFill/>
        </p:spPr>
        <p:txBody>
          <a:bodyPr wrap="square" rtlCol="0">
            <a:spAutoFit/>
          </a:bodyPr>
          <a:lstStyle/>
          <a:p>
            <a:pPr>
              <a:buFont typeface="Wingdings" pitchFamily="2" charset="2"/>
              <a:buChar char="n"/>
            </a:pPr>
            <a:r>
              <a:rPr lang="zh-CN" altLang="en-US" sz="4000" b="1" dirty="0">
                <a:solidFill>
                  <a:srgbClr val="FF0000"/>
                </a:solidFill>
                <a:latin typeface="黑体" pitchFamily="49" charset="-122"/>
                <a:ea typeface="黑体" pitchFamily="49" charset="-122"/>
              </a:rPr>
              <a:t> 两类错误的关系</a:t>
            </a:r>
          </a:p>
        </p:txBody>
      </p:sp>
      <p:sp>
        <p:nvSpPr>
          <p:cNvPr id="8" name="AutoShape 4"/>
          <p:cNvSpPr>
            <a:spLocks noChangeArrowheads="1"/>
          </p:cNvSpPr>
          <p:nvPr/>
        </p:nvSpPr>
        <p:spPr bwMode="auto">
          <a:xfrm>
            <a:off x="6128698" y="2041525"/>
            <a:ext cx="2279650" cy="941917"/>
          </a:xfrm>
          <a:prstGeom prst="wedgeRoundRectCallout">
            <a:avLst>
              <a:gd name="adj1" fmla="val -21486"/>
              <a:gd name="adj2" fmla="val 66667"/>
              <a:gd name="adj3"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endParaRPr lang="zh-CN" altLang="zh-CN"/>
          </a:p>
        </p:txBody>
      </p:sp>
      <p:sp>
        <p:nvSpPr>
          <p:cNvPr id="9" name="Rectangle 5"/>
          <p:cNvSpPr>
            <a:spLocks noChangeArrowheads="1"/>
          </p:cNvSpPr>
          <p:nvPr/>
        </p:nvSpPr>
        <p:spPr bwMode="auto">
          <a:xfrm rot="20700000">
            <a:off x="1239198" y="4029075"/>
            <a:ext cx="3340100" cy="368300"/>
          </a:xfrm>
          <a:prstGeom prst="rect">
            <a:avLst/>
          </a:prstGeom>
          <a:solidFill>
            <a:schemeClr val="hlink"/>
          </a:solidFill>
          <a:ln w="12700">
            <a:solidFill>
              <a:schemeClr val="bg2"/>
            </a:solidFill>
            <a:miter lim="800000"/>
            <a:headEnd/>
            <a:tailEnd/>
          </a:ln>
          <a:effectLst>
            <a:outerShdw dist="107763" dir="2700000" algn="ctr" rotWithShape="0">
              <a:schemeClr val="bg2"/>
            </a:outerShdw>
          </a:effectLst>
        </p:spPr>
        <p:txBody>
          <a:bodyPr wrap="none" anchor="ctr"/>
          <a:lstStyle/>
          <a:p>
            <a:endParaRPr lang="zh-CN" altLang="en-US"/>
          </a:p>
        </p:txBody>
      </p:sp>
      <p:grpSp>
        <p:nvGrpSpPr>
          <p:cNvPr id="10" name="Group 6"/>
          <p:cNvGrpSpPr>
            <a:grpSpLocks/>
          </p:cNvGrpSpPr>
          <p:nvPr/>
        </p:nvGrpSpPr>
        <p:grpSpPr bwMode="auto">
          <a:xfrm>
            <a:off x="4041136" y="4211638"/>
            <a:ext cx="1166812" cy="1806575"/>
            <a:chOff x="2537" y="2615"/>
            <a:chExt cx="735" cy="1138"/>
          </a:xfrm>
        </p:grpSpPr>
        <p:sp>
          <p:nvSpPr>
            <p:cNvPr id="11" name="Freeform 7"/>
            <p:cNvSpPr>
              <a:spLocks/>
            </p:cNvSpPr>
            <p:nvPr/>
          </p:nvSpPr>
          <p:spPr bwMode="auto">
            <a:xfrm>
              <a:off x="2537" y="2615"/>
              <a:ext cx="734" cy="1136"/>
            </a:xfrm>
            <a:custGeom>
              <a:avLst/>
              <a:gdLst>
                <a:gd name="T0" fmla="*/ 27 w 734"/>
                <a:gd name="T1" fmla="*/ 1135 h 1136"/>
                <a:gd name="T2" fmla="*/ 130 w 734"/>
                <a:gd name="T3" fmla="*/ 1105 h 1136"/>
                <a:gd name="T4" fmla="*/ 189 w 734"/>
                <a:gd name="T5" fmla="*/ 1076 h 1136"/>
                <a:gd name="T6" fmla="*/ 248 w 734"/>
                <a:gd name="T7" fmla="*/ 1040 h 1136"/>
                <a:gd name="T8" fmla="*/ 301 w 734"/>
                <a:gd name="T9" fmla="*/ 999 h 1136"/>
                <a:gd name="T10" fmla="*/ 356 w 734"/>
                <a:gd name="T11" fmla="*/ 953 h 1136"/>
                <a:gd name="T12" fmla="*/ 415 w 734"/>
                <a:gd name="T13" fmla="*/ 893 h 1136"/>
                <a:gd name="T14" fmla="*/ 484 w 734"/>
                <a:gd name="T15" fmla="*/ 811 h 1136"/>
                <a:gd name="T16" fmla="*/ 531 w 734"/>
                <a:gd name="T17" fmla="*/ 733 h 1136"/>
                <a:gd name="T18" fmla="*/ 570 w 734"/>
                <a:gd name="T19" fmla="*/ 660 h 1136"/>
                <a:gd name="T20" fmla="*/ 597 w 734"/>
                <a:gd name="T21" fmla="*/ 580 h 1136"/>
                <a:gd name="T22" fmla="*/ 611 w 734"/>
                <a:gd name="T23" fmla="*/ 507 h 1136"/>
                <a:gd name="T24" fmla="*/ 609 w 734"/>
                <a:gd name="T25" fmla="*/ 433 h 1136"/>
                <a:gd name="T26" fmla="*/ 590 w 734"/>
                <a:gd name="T27" fmla="*/ 353 h 1136"/>
                <a:gd name="T28" fmla="*/ 556 w 734"/>
                <a:gd name="T29" fmla="*/ 285 h 1136"/>
                <a:gd name="T30" fmla="*/ 533 w 734"/>
                <a:gd name="T31" fmla="*/ 246 h 1136"/>
                <a:gd name="T32" fmla="*/ 702 w 734"/>
                <a:gd name="T33" fmla="*/ 207 h 1136"/>
                <a:gd name="T34" fmla="*/ 629 w 734"/>
                <a:gd name="T35" fmla="*/ 185 h 1136"/>
                <a:gd name="T36" fmla="*/ 552 w 734"/>
                <a:gd name="T37" fmla="*/ 158 h 1136"/>
                <a:gd name="T38" fmla="*/ 485 w 734"/>
                <a:gd name="T39" fmla="*/ 125 h 1136"/>
                <a:gd name="T40" fmla="*/ 419 w 734"/>
                <a:gd name="T41" fmla="*/ 87 h 1136"/>
                <a:gd name="T42" fmla="*/ 342 w 734"/>
                <a:gd name="T43" fmla="*/ 26 h 1136"/>
                <a:gd name="T44" fmla="*/ 292 w 734"/>
                <a:gd name="T45" fmla="*/ 27 h 1136"/>
                <a:gd name="T46" fmla="*/ 282 w 734"/>
                <a:gd name="T47" fmla="*/ 85 h 1136"/>
                <a:gd name="T48" fmla="*/ 265 w 734"/>
                <a:gd name="T49" fmla="*/ 126 h 1136"/>
                <a:gd name="T50" fmla="*/ 240 w 734"/>
                <a:gd name="T51" fmla="*/ 165 h 1136"/>
                <a:gd name="T52" fmla="*/ 207 w 734"/>
                <a:gd name="T53" fmla="*/ 203 h 1136"/>
                <a:gd name="T54" fmla="*/ 163 w 734"/>
                <a:gd name="T55" fmla="*/ 239 h 1136"/>
                <a:gd name="T56" fmla="*/ 170 w 734"/>
                <a:gd name="T57" fmla="*/ 291 h 1136"/>
                <a:gd name="T58" fmla="*/ 344 w 734"/>
                <a:gd name="T59" fmla="*/ 280 h 1136"/>
                <a:gd name="T60" fmla="*/ 377 w 734"/>
                <a:gd name="T61" fmla="*/ 365 h 1136"/>
                <a:gd name="T62" fmla="*/ 396 w 734"/>
                <a:gd name="T63" fmla="*/ 447 h 1136"/>
                <a:gd name="T64" fmla="*/ 406 w 734"/>
                <a:gd name="T65" fmla="*/ 516 h 1136"/>
                <a:gd name="T66" fmla="*/ 407 w 734"/>
                <a:gd name="T67" fmla="*/ 597 h 1136"/>
                <a:gd name="T68" fmla="*/ 392 w 734"/>
                <a:gd name="T69" fmla="*/ 670 h 1136"/>
                <a:gd name="T70" fmla="*/ 373 w 734"/>
                <a:gd name="T71" fmla="*/ 737 h 1136"/>
                <a:gd name="T72" fmla="*/ 334 w 734"/>
                <a:gd name="T73" fmla="*/ 812 h 1136"/>
                <a:gd name="T74" fmla="*/ 292 w 734"/>
                <a:gd name="T75" fmla="*/ 880 h 1136"/>
                <a:gd name="T76" fmla="*/ 237 w 734"/>
                <a:gd name="T77" fmla="*/ 961 h 1136"/>
                <a:gd name="T78" fmla="*/ 183 w 734"/>
                <a:gd name="T79" fmla="*/ 1017 h 1136"/>
                <a:gd name="T80" fmla="*/ 135 w 734"/>
                <a:gd name="T81" fmla="*/ 1056 h 1136"/>
                <a:gd name="T82" fmla="*/ 88 w 734"/>
                <a:gd name="T83" fmla="*/ 1084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4" h="1136">
                  <a:moveTo>
                    <a:pt x="0" y="1122"/>
                  </a:moveTo>
                  <a:lnTo>
                    <a:pt x="27" y="1135"/>
                  </a:lnTo>
                  <a:lnTo>
                    <a:pt x="92" y="1117"/>
                  </a:lnTo>
                  <a:lnTo>
                    <a:pt x="130" y="1105"/>
                  </a:lnTo>
                  <a:lnTo>
                    <a:pt x="160" y="1087"/>
                  </a:lnTo>
                  <a:lnTo>
                    <a:pt x="189" y="1076"/>
                  </a:lnTo>
                  <a:lnTo>
                    <a:pt x="219" y="1058"/>
                  </a:lnTo>
                  <a:lnTo>
                    <a:pt x="248" y="1040"/>
                  </a:lnTo>
                  <a:lnTo>
                    <a:pt x="276" y="1016"/>
                  </a:lnTo>
                  <a:lnTo>
                    <a:pt x="301" y="999"/>
                  </a:lnTo>
                  <a:lnTo>
                    <a:pt x="326" y="983"/>
                  </a:lnTo>
                  <a:lnTo>
                    <a:pt x="356" y="953"/>
                  </a:lnTo>
                  <a:lnTo>
                    <a:pt x="383" y="926"/>
                  </a:lnTo>
                  <a:lnTo>
                    <a:pt x="415" y="893"/>
                  </a:lnTo>
                  <a:lnTo>
                    <a:pt x="454" y="850"/>
                  </a:lnTo>
                  <a:lnTo>
                    <a:pt x="484" y="811"/>
                  </a:lnTo>
                  <a:lnTo>
                    <a:pt x="503" y="779"/>
                  </a:lnTo>
                  <a:lnTo>
                    <a:pt x="531" y="733"/>
                  </a:lnTo>
                  <a:lnTo>
                    <a:pt x="553" y="697"/>
                  </a:lnTo>
                  <a:lnTo>
                    <a:pt x="570" y="660"/>
                  </a:lnTo>
                  <a:lnTo>
                    <a:pt x="584" y="621"/>
                  </a:lnTo>
                  <a:lnTo>
                    <a:pt x="597" y="580"/>
                  </a:lnTo>
                  <a:lnTo>
                    <a:pt x="607" y="545"/>
                  </a:lnTo>
                  <a:lnTo>
                    <a:pt x="611" y="507"/>
                  </a:lnTo>
                  <a:lnTo>
                    <a:pt x="611" y="469"/>
                  </a:lnTo>
                  <a:lnTo>
                    <a:pt x="609" y="433"/>
                  </a:lnTo>
                  <a:lnTo>
                    <a:pt x="605" y="394"/>
                  </a:lnTo>
                  <a:lnTo>
                    <a:pt x="590" y="353"/>
                  </a:lnTo>
                  <a:lnTo>
                    <a:pt x="578" y="321"/>
                  </a:lnTo>
                  <a:lnTo>
                    <a:pt x="556" y="285"/>
                  </a:lnTo>
                  <a:lnTo>
                    <a:pt x="542" y="257"/>
                  </a:lnTo>
                  <a:lnTo>
                    <a:pt x="533" y="246"/>
                  </a:lnTo>
                  <a:lnTo>
                    <a:pt x="733" y="226"/>
                  </a:lnTo>
                  <a:lnTo>
                    <a:pt x="702" y="207"/>
                  </a:lnTo>
                  <a:lnTo>
                    <a:pt x="663" y="195"/>
                  </a:lnTo>
                  <a:lnTo>
                    <a:pt x="629" y="185"/>
                  </a:lnTo>
                  <a:lnTo>
                    <a:pt x="592" y="173"/>
                  </a:lnTo>
                  <a:lnTo>
                    <a:pt x="552" y="158"/>
                  </a:lnTo>
                  <a:lnTo>
                    <a:pt x="516" y="140"/>
                  </a:lnTo>
                  <a:lnTo>
                    <a:pt x="485" y="125"/>
                  </a:lnTo>
                  <a:lnTo>
                    <a:pt x="451" y="106"/>
                  </a:lnTo>
                  <a:lnTo>
                    <a:pt x="419" y="87"/>
                  </a:lnTo>
                  <a:lnTo>
                    <a:pt x="380" y="63"/>
                  </a:lnTo>
                  <a:lnTo>
                    <a:pt x="342" y="26"/>
                  </a:lnTo>
                  <a:lnTo>
                    <a:pt x="295" y="0"/>
                  </a:lnTo>
                  <a:lnTo>
                    <a:pt x="292" y="27"/>
                  </a:lnTo>
                  <a:lnTo>
                    <a:pt x="288" y="52"/>
                  </a:lnTo>
                  <a:lnTo>
                    <a:pt x="282" y="85"/>
                  </a:lnTo>
                  <a:lnTo>
                    <a:pt x="273" y="109"/>
                  </a:lnTo>
                  <a:lnTo>
                    <a:pt x="265" y="126"/>
                  </a:lnTo>
                  <a:lnTo>
                    <a:pt x="256" y="142"/>
                  </a:lnTo>
                  <a:lnTo>
                    <a:pt x="240" y="165"/>
                  </a:lnTo>
                  <a:lnTo>
                    <a:pt x="221" y="185"/>
                  </a:lnTo>
                  <a:lnTo>
                    <a:pt x="207" y="203"/>
                  </a:lnTo>
                  <a:lnTo>
                    <a:pt x="185" y="219"/>
                  </a:lnTo>
                  <a:lnTo>
                    <a:pt x="163" y="239"/>
                  </a:lnTo>
                  <a:lnTo>
                    <a:pt x="122" y="265"/>
                  </a:lnTo>
                  <a:lnTo>
                    <a:pt x="170" y="291"/>
                  </a:lnTo>
                  <a:lnTo>
                    <a:pt x="336" y="266"/>
                  </a:lnTo>
                  <a:lnTo>
                    <a:pt x="344" y="280"/>
                  </a:lnTo>
                  <a:lnTo>
                    <a:pt x="363" y="328"/>
                  </a:lnTo>
                  <a:lnTo>
                    <a:pt x="377" y="365"/>
                  </a:lnTo>
                  <a:lnTo>
                    <a:pt x="390" y="416"/>
                  </a:lnTo>
                  <a:lnTo>
                    <a:pt x="396" y="447"/>
                  </a:lnTo>
                  <a:lnTo>
                    <a:pt x="402" y="474"/>
                  </a:lnTo>
                  <a:lnTo>
                    <a:pt x="406" y="516"/>
                  </a:lnTo>
                  <a:lnTo>
                    <a:pt x="410" y="554"/>
                  </a:lnTo>
                  <a:lnTo>
                    <a:pt x="407" y="597"/>
                  </a:lnTo>
                  <a:lnTo>
                    <a:pt x="401" y="632"/>
                  </a:lnTo>
                  <a:lnTo>
                    <a:pt x="392" y="670"/>
                  </a:lnTo>
                  <a:lnTo>
                    <a:pt x="384" y="709"/>
                  </a:lnTo>
                  <a:lnTo>
                    <a:pt x="373" y="737"/>
                  </a:lnTo>
                  <a:lnTo>
                    <a:pt x="355" y="773"/>
                  </a:lnTo>
                  <a:lnTo>
                    <a:pt x="334" y="812"/>
                  </a:lnTo>
                  <a:lnTo>
                    <a:pt x="314" y="845"/>
                  </a:lnTo>
                  <a:lnTo>
                    <a:pt x="292" y="880"/>
                  </a:lnTo>
                  <a:lnTo>
                    <a:pt x="264" y="922"/>
                  </a:lnTo>
                  <a:lnTo>
                    <a:pt x="237" y="961"/>
                  </a:lnTo>
                  <a:lnTo>
                    <a:pt x="204" y="993"/>
                  </a:lnTo>
                  <a:lnTo>
                    <a:pt x="183" y="1017"/>
                  </a:lnTo>
                  <a:lnTo>
                    <a:pt x="158" y="1040"/>
                  </a:lnTo>
                  <a:lnTo>
                    <a:pt x="135" y="1056"/>
                  </a:lnTo>
                  <a:lnTo>
                    <a:pt x="111" y="1069"/>
                  </a:lnTo>
                  <a:lnTo>
                    <a:pt x="88" y="1084"/>
                  </a:lnTo>
                  <a:lnTo>
                    <a:pt x="0" y="1122"/>
                  </a:lnTo>
                </a:path>
              </a:pathLst>
            </a:custGeom>
            <a:solidFill>
              <a:schemeClr val="folHlink"/>
            </a:solidFill>
            <a:ln w="12700" cap="rnd" cmpd="sng">
              <a:solidFill>
                <a:srgbClr val="000000"/>
              </a:solidFill>
              <a:prstDash val="solid"/>
              <a:round/>
              <a:headEnd type="none" w="med" len="med"/>
              <a:tailEnd type="none" w="med" len="med"/>
            </a:ln>
            <a:effectLst>
              <a:outerShdw dist="53882" dir="2700000" algn="ctr" rotWithShape="0">
                <a:schemeClr val="bg2"/>
              </a:outerShdw>
            </a:effectLst>
          </p:spPr>
          <p:txBody>
            <a:bodyPr/>
            <a:lstStyle/>
            <a:p>
              <a:endParaRPr lang="zh-CN" altLang="en-US"/>
            </a:p>
          </p:txBody>
        </p:sp>
        <p:sp>
          <p:nvSpPr>
            <p:cNvPr id="12" name="Freeform 8"/>
            <p:cNvSpPr>
              <a:spLocks/>
            </p:cNvSpPr>
            <p:nvPr/>
          </p:nvSpPr>
          <p:spPr bwMode="auto">
            <a:xfrm>
              <a:off x="2565" y="2643"/>
              <a:ext cx="707" cy="1110"/>
            </a:xfrm>
            <a:custGeom>
              <a:avLst/>
              <a:gdLst>
                <a:gd name="T0" fmla="*/ 86 w 707"/>
                <a:gd name="T1" fmla="*/ 1093 h 1110"/>
                <a:gd name="T2" fmla="*/ 150 w 707"/>
                <a:gd name="T3" fmla="*/ 1068 h 1110"/>
                <a:gd name="T4" fmla="*/ 208 w 707"/>
                <a:gd name="T5" fmla="*/ 1039 h 1110"/>
                <a:gd name="T6" fmla="*/ 271 w 707"/>
                <a:gd name="T7" fmla="*/ 1000 h 1110"/>
                <a:gd name="T8" fmla="*/ 318 w 707"/>
                <a:gd name="T9" fmla="*/ 964 h 1110"/>
                <a:gd name="T10" fmla="*/ 374 w 707"/>
                <a:gd name="T11" fmla="*/ 910 h 1110"/>
                <a:gd name="T12" fmla="*/ 447 w 707"/>
                <a:gd name="T13" fmla="*/ 833 h 1110"/>
                <a:gd name="T14" fmla="*/ 497 w 707"/>
                <a:gd name="T15" fmla="*/ 763 h 1110"/>
                <a:gd name="T16" fmla="*/ 547 w 707"/>
                <a:gd name="T17" fmla="*/ 681 h 1110"/>
                <a:gd name="T18" fmla="*/ 582 w 707"/>
                <a:gd name="T19" fmla="*/ 607 h 1110"/>
                <a:gd name="T20" fmla="*/ 603 w 707"/>
                <a:gd name="T21" fmla="*/ 530 h 1110"/>
                <a:gd name="T22" fmla="*/ 611 w 707"/>
                <a:gd name="T23" fmla="*/ 458 h 1110"/>
                <a:gd name="T24" fmla="*/ 605 w 707"/>
                <a:gd name="T25" fmla="*/ 382 h 1110"/>
                <a:gd name="T26" fmla="*/ 582 w 707"/>
                <a:gd name="T27" fmla="*/ 312 h 1110"/>
                <a:gd name="T28" fmla="*/ 551 w 707"/>
                <a:gd name="T29" fmla="*/ 253 h 1110"/>
                <a:gd name="T30" fmla="*/ 706 w 707"/>
                <a:gd name="T31" fmla="*/ 198 h 1110"/>
                <a:gd name="T32" fmla="*/ 635 w 707"/>
                <a:gd name="T33" fmla="*/ 177 h 1110"/>
                <a:gd name="T34" fmla="*/ 565 w 707"/>
                <a:gd name="T35" fmla="*/ 152 h 1110"/>
                <a:gd name="T36" fmla="*/ 500 w 707"/>
                <a:gd name="T37" fmla="*/ 122 h 1110"/>
                <a:gd name="T38" fmla="*/ 439 w 707"/>
                <a:gd name="T39" fmla="*/ 85 h 1110"/>
                <a:gd name="T40" fmla="*/ 366 w 707"/>
                <a:gd name="T41" fmla="*/ 38 h 1110"/>
                <a:gd name="T42" fmla="*/ 317 w 707"/>
                <a:gd name="T43" fmla="*/ 0 h 1110"/>
                <a:gd name="T44" fmla="*/ 312 w 707"/>
                <a:gd name="T45" fmla="*/ 54 h 1110"/>
                <a:gd name="T46" fmla="*/ 295 w 707"/>
                <a:gd name="T47" fmla="*/ 111 h 1110"/>
                <a:gd name="T48" fmla="*/ 277 w 707"/>
                <a:gd name="T49" fmla="*/ 141 h 1110"/>
                <a:gd name="T50" fmla="*/ 245 w 707"/>
                <a:gd name="T51" fmla="*/ 185 h 1110"/>
                <a:gd name="T52" fmla="*/ 206 w 707"/>
                <a:gd name="T53" fmla="*/ 220 h 1110"/>
                <a:gd name="T54" fmla="*/ 144 w 707"/>
                <a:gd name="T55" fmla="*/ 265 h 1110"/>
                <a:gd name="T56" fmla="*/ 361 w 707"/>
                <a:gd name="T57" fmla="*/ 275 h 1110"/>
                <a:gd name="T58" fmla="*/ 388 w 707"/>
                <a:gd name="T59" fmla="*/ 358 h 1110"/>
                <a:gd name="T60" fmla="*/ 404 w 707"/>
                <a:gd name="T61" fmla="*/ 438 h 1110"/>
                <a:gd name="T62" fmla="*/ 413 w 707"/>
                <a:gd name="T63" fmla="*/ 507 h 1110"/>
                <a:gd name="T64" fmla="*/ 409 w 707"/>
                <a:gd name="T65" fmla="*/ 586 h 1110"/>
                <a:gd name="T66" fmla="*/ 392 w 707"/>
                <a:gd name="T67" fmla="*/ 657 h 1110"/>
                <a:gd name="T68" fmla="*/ 371 w 707"/>
                <a:gd name="T69" fmla="*/ 726 h 1110"/>
                <a:gd name="T70" fmla="*/ 331 w 707"/>
                <a:gd name="T71" fmla="*/ 797 h 1110"/>
                <a:gd name="T72" fmla="*/ 288 w 707"/>
                <a:gd name="T73" fmla="*/ 868 h 1110"/>
                <a:gd name="T74" fmla="*/ 233 w 707"/>
                <a:gd name="T75" fmla="*/ 944 h 1110"/>
                <a:gd name="T76" fmla="*/ 181 w 707"/>
                <a:gd name="T77" fmla="*/ 1002 h 1110"/>
                <a:gd name="T78" fmla="*/ 133 w 707"/>
                <a:gd name="T79" fmla="*/ 1042 h 1110"/>
                <a:gd name="T80" fmla="*/ 86 w 707"/>
                <a:gd name="T81" fmla="*/ 106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7" h="1110">
                  <a:moveTo>
                    <a:pt x="0" y="1109"/>
                  </a:moveTo>
                  <a:lnTo>
                    <a:pt x="86" y="1093"/>
                  </a:lnTo>
                  <a:lnTo>
                    <a:pt x="115" y="1084"/>
                  </a:lnTo>
                  <a:lnTo>
                    <a:pt x="150" y="1068"/>
                  </a:lnTo>
                  <a:lnTo>
                    <a:pt x="175" y="1057"/>
                  </a:lnTo>
                  <a:lnTo>
                    <a:pt x="208" y="1039"/>
                  </a:lnTo>
                  <a:lnTo>
                    <a:pt x="237" y="1023"/>
                  </a:lnTo>
                  <a:lnTo>
                    <a:pt x="271" y="1000"/>
                  </a:lnTo>
                  <a:lnTo>
                    <a:pt x="295" y="981"/>
                  </a:lnTo>
                  <a:lnTo>
                    <a:pt x="318" y="964"/>
                  </a:lnTo>
                  <a:lnTo>
                    <a:pt x="352" y="938"/>
                  </a:lnTo>
                  <a:lnTo>
                    <a:pt x="374" y="910"/>
                  </a:lnTo>
                  <a:lnTo>
                    <a:pt x="409" y="876"/>
                  </a:lnTo>
                  <a:lnTo>
                    <a:pt x="447" y="833"/>
                  </a:lnTo>
                  <a:lnTo>
                    <a:pt x="476" y="796"/>
                  </a:lnTo>
                  <a:lnTo>
                    <a:pt x="497" y="763"/>
                  </a:lnTo>
                  <a:lnTo>
                    <a:pt x="527" y="718"/>
                  </a:lnTo>
                  <a:lnTo>
                    <a:pt x="547" y="681"/>
                  </a:lnTo>
                  <a:lnTo>
                    <a:pt x="564" y="645"/>
                  </a:lnTo>
                  <a:lnTo>
                    <a:pt x="582" y="607"/>
                  </a:lnTo>
                  <a:lnTo>
                    <a:pt x="593" y="566"/>
                  </a:lnTo>
                  <a:lnTo>
                    <a:pt x="603" y="530"/>
                  </a:lnTo>
                  <a:lnTo>
                    <a:pt x="610" y="492"/>
                  </a:lnTo>
                  <a:lnTo>
                    <a:pt x="611" y="458"/>
                  </a:lnTo>
                  <a:lnTo>
                    <a:pt x="611" y="421"/>
                  </a:lnTo>
                  <a:lnTo>
                    <a:pt x="605" y="382"/>
                  </a:lnTo>
                  <a:lnTo>
                    <a:pt x="594" y="343"/>
                  </a:lnTo>
                  <a:lnTo>
                    <a:pt x="582" y="312"/>
                  </a:lnTo>
                  <a:lnTo>
                    <a:pt x="565" y="278"/>
                  </a:lnTo>
                  <a:lnTo>
                    <a:pt x="551" y="253"/>
                  </a:lnTo>
                  <a:lnTo>
                    <a:pt x="531" y="216"/>
                  </a:lnTo>
                  <a:lnTo>
                    <a:pt x="706" y="198"/>
                  </a:lnTo>
                  <a:lnTo>
                    <a:pt x="669" y="189"/>
                  </a:lnTo>
                  <a:lnTo>
                    <a:pt x="635" y="177"/>
                  </a:lnTo>
                  <a:lnTo>
                    <a:pt x="601" y="167"/>
                  </a:lnTo>
                  <a:lnTo>
                    <a:pt x="565" y="152"/>
                  </a:lnTo>
                  <a:lnTo>
                    <a:pt x="531" y="136"/>
                  </a:lnTo>
                  <a:lnTo>
                    <a:pt x="500" y="122"/>
                  </a:lnTo>
                  <a:lnTo>
                    <a:pt x="468" y="104"/>
                  </a:lnTo>
                  <a:lnTo>
                    <a:pt x="439" y="85"/>
                  </a:lnTo>
                  <a:lnTo>
                    <a:pt x="399" y="60"/>
                  </a:lnTo>
                  <a:lnTo>
                    <a:pt x="366" y="38"/>
                  </a:lnTo>
                  <a:lnTo>
                    <a:pt x="345" y="21"/>
                  </a:lnTo>
                  <a:lnTo>
                    <a:pt x="317" y="0"/>
                  </a:lnTo>
                  <a:lnTo>
                    <a:pt x="315" y="28"/>
                  </a:lnTo>
                  <a:lnTo>
                    <a:pt x="312" y="54"/>
                  </a:lnTo>
                  <a:lnTo>
                    <a:pt x="305" y="85"/>
                  </a:lnTo>
                  <a:lnTo>
                    <a:pt x="295" y="111"/>
                  </a:lnTo>
                  <a:lnTo>
                    <a:pt x="287" y="126"/>
                  </a:lnTo>
                  <a:lnTo>
                    <a:pt x="277" y="141"/>
                  </a:lnTo>
                  <a:lnTo>
                    <a:pt x="263" y="165"/>
                  </a:lnTo>
                  <a:lnTo>
                    <a:pt x="245" y="185"/>
                  </a:lnTo>
                  <a:lnTo>
                    <a:pt x="230" y="201"/>
                  </a:lnTo>
                  <a:lnTo>
                    <a:pt x="206" y="220"/>
                  </a:lnTo>
                  <a:lnTo>
                    <a:pt x="183" y="239"/>
                  </a:lnTo>
                  <a:lnTo>
                    <a:pt x="144" y="265"/>
                  </a:lnTo>
                  <a:lnTo>
                    <a:pt x="343" y="237"/>
                  </a:lnTo>
                  <a:lnTo>
                    <a:pt x="361" y="275"/>
                  </a:lnTo>
                  <a:lnTo>
                    <a:pt x="375" y="320"/>
                  </a:lnTo>
                  <a:lnTo>
                    <a:pt x="388" y="358"/>
                  </a:lnTo>
                  <a:lnTo>
                    <a:pt x="400" y="409"/>
                  </a:lnTo>
                  <a:lnTo>
                    <a:pt x="404" y="438"/>
                  </a:lnTo>
                  <a:lnTo>
                    <a:pt x="409" y="467"/>
                  </a:lnTo>
                  <a:lnTo>
                    <a:pt x="413" y="507"/>
                  </a:lnTo>
                  <a:lnTo>
                    <a:pt x="414" y="544"/>
                  </a:lnTo>
                  <a:lnTo>
                    <a:pt x="409" y="586"/>
                  </a:lnTo>
                  <a:lnTo>
                    <a:pt x="402" y="620"/>
                  </a:lnTo>
                  <a:lnTo>
                    <a:pt x="392" y="657"/>
                  </a:lnTo>
                  <a:lnTo>
                    <a:pt x="382" y="696"/>
                  </a:lnTo>
                  <a:lnTo>
                    <a:pt x="371" y="726"/>
                  </a:lnTo>
                  <a:lnTo>
                    <a:pt x="352" y="760"/>
                  </a:lnTo>
                  <a:lnTo>
                    <a:pt x="331" y="797"/>
                  </a:lnTo>
                  <a:lnTo>
                    <a:pt x="312" y="831"/>
                  </a:lnTo>
                  <a:lnTo>
                    <a:pt x="288" y="868"/>
                  </a:lnTo>
                  <a:lnTo>
                    <a:pt x="260" y="906"/>
                  </a:lnTo>
                  <a:lnTo>
                    <a:pt x="233" y="944"/>
                  </a:lnTo>
                  <a:lnTo>
                    <a:pt x="200" y="979"/>
                  </a:lnTo>
                  <a:lnTo>
                    <a:pt x="181" y="1002"/>
                  </a:lnTo>
                  <a:lnTo>
                    <a:pt x="156" y="1025"/>
                  </a:lnTo>
                  <a:lnTo>
                    <a:pt x="133" y="1042"/>
                  </a:lnTo>
                  <a:lnTo>
                    <a:pt x="111" y="1059"/>
                  </a:lnTo>
                  <a:lnTo>
                    <a:pt x="86" y="1069"/>
                  </a:lnTo>
                  <a:lnTo>
                    <a:pt x="0" y="1109"/>
                  </a:lnTo>
                </a:path>
              </a:pathLst>
            </a:custGeom>
            <a:solidFill>
              <a:schemeClr val="folHlink"/>
            </a:solidFill>
            <a:ln w="12700" cap="rnd" cmpd="sng">
              <a:solidFill>
                <a:srgbClr val="000000"/>
              </a:solidFill>
              <a:prstDash val="solid"/>
              <a:round/>
              <a:headEnd type="none" w="med" len="med"/>
              <a:tailEnd type="none" w="med" len="med"/>
            </a:ln>
            <a:effectLst>
              <a:outerShdw dist="53882" dir="2700000" algn="ctr" rotWithShape="0">
                <a:schemeClr val="bg2"/>
              </a:outerShdw>
            </a:effectLst>
          </p:spPr>
          <p:txBody>
            <a:bodyPr/>
            <a:lstStyle/>
            <a:p>
              <a:endParaRPr lang="zh-CN" altLang="en-US"/>
            </a:p>
          </p:txBody>
        </p:sp>
      </p:grpSp>
      <p:grpSp>
        <p:nvGrpSpPr>
          <p:cNvPr id="13" name="Group 9"/>
          <p:cNvGrpSpPr>
            <a:grpSpLocks/>
          </p:cNvGrpSpPr>
          <p:nvPr/>
        </p:nvGrpSpPr>
        <p:grpSpPr bwMode="auto">
          <a:xfrm>
            <a:off x="647061" y="2457450"/>
            <a:ext cx="1166812" cy="1806575"/>
            <a:chOff x="399" y="1510"/>
            <a:chExt cx="735" cy="1138"/>
          </a:xfrm>
        </p:grpSpPr>
        <p:sp>
          <p:nvSpPr>
            <p:cNvPr id="14" name="Freeform 10"/>
            <p:cNvSpPr>
              <a:spLocks/>
            </p:cNvSpPr>
            <p:nvPr/>
          </p:nvSpPr>
          <p:spPr bwMode="auto">
            <a:xfrm>
              <a:off x="400" y="1512"/>
              <a:ext cx="734" cy="1136"/>
            </a:xfrm>
            <a:custGeom>
              <a:avLst/>
              <a:gdLst>
                <a:gd name="T0" fmla="*/ 706 w 734"/>
                <a:gd name="T1" fmla="*/ 0 h 1136"/>
                <a:gd name="T2" fmla="*/ 603 w 734"/>
                <a:gd name="T3" fmla="*/ 30 h 1136"/>
                <a:gd name="T4" fmla="*/ 544 w 734"/>
                <a:gd name="T5" fmla="*/ 59 h 1136"/>
                <a:gd name="T6" fmla="*/ 485 w 734"/>
                <a:gd name="T7" fmla="*/ 95 h 1136"/>
                <a:gd name="T8" fmla="*/ 432 w 734"/>
                <a:gd name="T9" fmla="*/ 136 h 1136"/>
                <a:gd name="T10" fmla="*/ 377 w 734"/>
                <a:gd name="T11" fmla="*/ 182 h 1136"/>
                <a:gd name="T12" fmla="*/ 318 w 734"/>
                <a:gd name="T13" fmla="*/ 242 h 1136"/>
                <a:gd name="T14" fmla="*/ 249 w 734"/>
                <a:gd name="T15" fmla="*/ 324 h 1136"/>
                <a:gd name="T16" fmla="*/ 202 w 734"/>
                <a:gd name="T17" fmla="*/ 402 h 1136"/>
                <a:gd name="T18" fmla="*/ 163 w 734"/>
                <a:gd name="T19" fmla="*/ 475 h 1136"/>
                <a:gd name="T20" fmla="*/ 136 w 734"/>
                <a:gd name="T21" fmla="*/ 555 h 1136"/>
                <a:gd name="T22" fmla="*/ 122 w 734"/>
                <a:gd name="T23" fmla="*/ 628 h 1136"/>
                <a:gd name="T24" fmla="*/ 124 w 734"/>
                <a:gd name="T25" fmla="*/ 702 h 1136"/>
                <a:gd name="T26" fmla="*/ 143 w 734"/>
                <a:gd name="T27" fmla="*/ 782 h 1136"/>
                <a:gd name="T28" fmla="*/ 177 w 734"/>
                <a:gd name="T29" fmla="*/ 850 h 1136"/>
                <a:gd name="T30" fmla="*/ 200 w 734"/>
                <a:gd name="T31" fmla="*/ 889 h 1136"/>
                <a:gd name="T32" fmla="*/ 31 w 734"/>
                <a:gd name="T33" fmla="*/ 928 h 1136"/>
                <a:gd name="T34" fmla="*/ 104 w 734"/>
                <a:gd name="T35" fmla="*/ 950 h 1136"/>
                <a:gd name="T36" fmla="*/ 181 w 734"/>
                <a:gd name="T37" fmla="*/ 977 h 1136"/>
                <a:gd name="T38" fmla="*/ 248 w 734"/>
                <a:gd name="T39" fmla="*/ 1010 h 1136"/>
                <a:gd name="T40" fmla="*/ 314 w 734"/>
                <a:gd name="T41" fmla="*/ 1048 h 1136"/>
                <a:gd name="T42" fmla="*/ 391 w 734"/>
                <a:gd name="T43" fmla="*/ 1109 h 1136"/>
                <a:gd name="T44" fmla="*/ 441 w 734"/>
                <a:gd name="T45" fmla="*/ 1108 h 1136"/>
                <a:gd name="T46" fmla="*/ 451 w 734"/>
                <a:gd name="T47" fmla="*/ 1050 h 1136"/>
                <a:gd name="T48" fmla="*/ 468 w 734"/>
                <a:gd name="T49" fmla="*/ 1009 h 1136"/>
                <a:gd name="T50" fmla="*/ 493 w 734"/>
                <a:gd name="T51" fmla="*/ 970 h 1136"/>
                <a:gd name="T52" fmla="*/ 526 w 734"/>
                <a:gd name="T53" fmla="*/ 932 h 1136"/>
                <a:gd name="T54" fmla="*/ 570 w 734"/>
                <a:gd name="T55" fmla="*/ 896 h 1136"/>
                <a:gd name="T56" fmla="*/ 563 w 734"/>
                <a:gd name="T57" fmla="*/ 844 h 1136"/>
                <a:gd name="T58" fmla="*/ 389 w 734"/>
                <a:gd name="T59" fmla="*/ 855 h 1136"/>
                <a:gd name="T60" fmla="*/ 356 w 734"/>
                <a:gd name="T61" fmla="*/ 770 h 1136"/>
                <a:gd name="T62" fmla="*/ 337 w 734"/>
                <a:gd name="T63" fmla="*/ 688 h 1136"/>
                <a:gd name="T64" fmla="*/ 327 w 734"/>
                <a:gd name="T65" fmla="*/ 619 h 1136"/>
                <a:gd name="T66" fmla="*/ 326 w 734"/>
                <a:gd name="T67" fmla="*/ 538 h 1136"/>
                <a:gd name="T68" fmla="*/ 341 w 734"/>
                <a:gd name="T69" fmla="*/ 465 h 1136"/>
                <a:gd name="T70" fmla="*/ 360 w 734"/>
                <a:gd name="T71" fmla="*/ 398 h 1136"/>
                <a:gd name="T72" fmla="*/ 399 w 734"/>
                <a:gd name="T73" fmla="*/ 323 h 1136"/>
                <a:gd name="T74" fmla="*/ 441 w 734"/>
                <a:gd name="T75" fmla="*/ 255 h 1136"/>
                <a:gd name="T76" fmla="*/ 496 w 734"/>
                <a:gd name="T77" fmla="*/ 174 h 1136"/>
                <a:gd name="T78" fmla="*/ 550 w 734"/>
                <a:gd name="T79" fmla="*/ 118 h 1136"/>
                <a:gd name="T80" fmla="*/ 598 w 734"/>
                <a:gd name="T81" fmla="*/ 79 h 1136"/>
                <a:gd name="T82" fmla="*/ 645 w 734"/>
                <a:gd name="T83" fmla="*/ 51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4" h="1136">
                  <a:moveTo>
                    <a:pt x="733" y="13"/>
                  </a:moveTo>
                  <a:lnTo>
                    <a:pt x="706" y="0"/>
                  </a:lnTo>
                  <a:lnTo>
                    <a:pt x="641" y="18"/>
                  </a:lnTo>
                  <a:lnTo>
                    <a:pt x="603" y="30"/>
                  </a:lnTo>
                  <a:lnTo>
                    <a:pt x="573" y="48"/>
                  </a:lnTo>
                  <a:lnTo>
                    <a:pt x="544" y="59"/>
                  </a:lnTo>
                  <a:lnTo>
                    <a:pt x="514" y="77"/>
                  </a:lnTo>
                  <a:lnTo>
                    <a:pt x="485" y="95"/>
                  </a:lnTo>
                  <a:lnTo>
                    <a:pt x="457" y="119"/>
                  </a:lnTo>
                  <a:lnTo>
                    <a:pt x="432" y="136"/>
                  </a:lnTo>
                  <a:lnTo>
                    <a:pt x="407" y="152"/>
                  </a:lnTo>
                  <a:lnTo>
                    <a:pt x="377" y="182"/>
                  </a:lnTo>
                  <a:lnTo>
                    <a:pt x="350" y="209"/>
                  </a:lnTo>
                  <a:lnTo>
                    <a:pt x="318" y="242"/>
                  </a:lnTo>
                  <a:lnTo>
                    <a:pt x="279" y="285"/>
                  </a:lnTo>
                  <a:lnTo>
                    <a:pt x="249" y="324"/>
                  </a:lnTo>
                  <a:lnTo>
                    <a:pt x="230" y="356"/>
                  </a:lnTo>
                  <a:lnTo>
                    <a:pt x="202" y="402"/>
                  </a:lnTo>
                  <a:lnTo>
                    <a:pt x="180" y="438"/>
                  </a:lnTo>
                  <a:lnTo>
                    <a:pt x="163" y="475"/>
                  </a:lnTo>
                  <a:lnTo>
                    <a:pt x="149" y="514"/>
                  </a:lnTo>
                  <a:lnTo>
                    <a:pt x="136" y="555"/>
                  </a:lnTo>
                  <a:lnTo>
                    <a:pt x="126" y="590"/>
                  </a:lnTo>
                  <a:lnTo>
                    <a:pt x="122" y="628"/>
                  </a:lnTo>
                  <a:lnTo>
                    <a:pt x="122" y="666"/>
                  </a:lnTo>
                  <a:lnTo>
                    <a:pt x="124" y="702"/>
                  </a:lnTo>
                  <a:lnTo>
                    <a:pt x="128" y="741"/>
                  </a:lnTo>
                  <a:lnTo>
                    <a:pt x="143" y="782"/>
                  </a:lnTo>
                  <a:lnTo>
                    <a:pt x="155" y="814"/>
                  </a:lnTo>
                  <a:lnTo>
                    <a:pt x="177" y="850"/>
                  </a:lnTo>
                  <a:lnTo>
                    <a:pt x="191" y="878"/>
                  </a:lnTo>
                  <a:lnTo>
                    <a:pt x="200" y="889"/>
                  </a:lnTo>
                  <a:lnTo>
                    <a:pt x="0" y="909"/>
                  </a:lnTo>
                  <a:lnTo>
                    <a:pt x="31" y="928"/>
                  </a:lnTo>
                  <a:lnTo>
                    <a:pt x="70" y="940"/>
                  </a:lnTo>
                  <a:lnTo>
                    <a:pt x="104" y="950"/>
                  </a:lnTo>
                  <a:lnTo>
                    <a:pt x="141" y="962"/>
                  </a:lnTo>
                  <a:lnTo>
                    <a:pt x="181" y="977"/>
                  </a:lnTo>
                  <a:lnTo>
                    <a:pt x="217" y="995"/>
                  </a:lnTo>
                  <a:lnTo>
                    <a:pt x="248" y="1010"/>
                  </a:lnTo>
                  <a:lnTo>
                    <a:pt x="282" y="1029"/>
                  </a:lnTo>
                  <a:lnTo>
                    <a:pt x="314" y="1048"/>
                  </a:lnTo>
                  <a:lnTo>
                    <a:pt x="353" y="1072"/>
                  </a:lnTo>
                  <a:lnTo>
                    <a:pt x="391" y="1109"/>
                  </a:lnTo>
                  <a:lnTo>
                    <a:pt x="438" y="1135"/>
                  </a:lnTo>
                  <a:lnTo>
                    <a:pt x="441" y="1108"/>
                  </a:lnTo>
                  <a:lnTo>
                    <a:pt x="445" y="1083"/>
                  </a:lnTo>
                  <a:lnTo>
                    <a:pt x="451" y="1050"/>
                  </a:lnTo>
                  <a:lnTo>
                    <a:pt x="460" y="1026"/>
                  </a:lnTo>
                  <a:lnTo>
                    <a:pt x="468" y="1009"/>
                  </a:lnTo>
                  <a:lnTo>
                    <a:pt x="477" y="993"/>
                  </a:lnTo>
                  <a:lnTo>
                    <a:pt x="493" y="970"/>
                  </a:lnTo>
                  <a:lnTo>
                    <a:pt x="512" y="950"/>
                  </a:lnTo>
                  <a:lnTo>
                    <a:pt x="526" y="932"/>
                  </a:lnTo>
                  <a:lnTo>
                    <a:pt x="548" y="916"/>
                  </a:lnTo>
                  <a:lnTo>
                    <a:pt x="570" y="896"/>
                  </a:lnTo>
                  <a:lnTo>
                    <a:pt x="611" y="870"/>
                  </a:lnTo>
                  <a:lnTo>
                    <a:pt x="563" y="844"/>
                  </a:lnTo>
                  <a:lnTo>
                    <a:pt x="397" y="869"/>
                  </a:lnTo>
                  <a:lnTo>
                    <a:pt x="389" y="855"/>
                  </a:lnTo>
                  <a:lnTo>
                    <a:pt x="370" y="807"/>
                  </a:lnTo>
                  <a:lnTo>
                    <a:pt x="356" y="770"/>
                  </a:lnTo>
                  <a:lnTo>
                    <a:pt x="343" y="719"/>
                  </a:lnTo>
                  <a:lnTo>
                    <a:pt x="337" y="688"/>
                  </a:lnTo>
                  <a:lnTo>
                    <a:pt x="331" y="661"/>
                  </a:lnTo>
                  <a:lnTo>
                    <a:pt x="327" y="619"/>
                  </a:lnTo>
                  <a:lnTo>
                    <a:pt x="323" y="581"/>
                  </a:lnTo>
                  <a:lnTo>
                    <a:pt x="326" y="538"/>
                  </a:lnTo>
                  <a:lnTo>
                    <a:pt x="332" y="503"/>
                  </a:lnTo>
                  <a:lnTo>
                    <a:pt x="341" y="465"/>
                  </a:lnTo>
                  <a:lnTo>
                    <a:pt x="349" y="426"/>
                  </a:lnTo>
                  <a:lnTo>
                    <a:pt x="360" y="398"/>
                  </a:lnTo>
                  <a:lnTo>
                    <a:pt x="378" y="362"/>
                  </a:lnTo>
                  <a:lnTo>
                    <a:pt x="399" y="323"/>
                  </a:lnTo>
                  <a:lnTo>
                    <a:pt x="419" y="290"/>
                  </a:lnTo>
                  <a:lnTo>
                    <a:pt x="441" y="255"/>
                  </a:lnTo>
                  <a:lnTo>
                    <a:pt x="469" y="213"/>
                  </a:lnTo>
                  <a:lnTo>
                    <a:pt x="496" y="174"/>
                  </a:lnTo>
                  <a:lnTo>
                    <a:pt x="529" y="142"/>
                  </a:lnTo>
                  <a:lnTo>
                    <a:pt x="550" y="118"/>
                  </a:lnTo>
                  <a:lnTo>
                    <a:pt x="575" y="95"/>
                  </a:lnTo>
                  <a:lnTo>
                    <a:pt x="598" y="79"/>
                  </a:lnTo>
                  <a:lnTo>
                    <a:pt x="622" y="66"/>
                  </a:lnTo>
                  <a:lnTo>
                    <a:pt x="645" y="51"/>
                  </a:lnTo>
                  <a:lnTo>
                    <a:pt x="733" y="13"/>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endParaRPr lang="zh-CN" altLang="en-US"/>
            </a:p>
          </p:txBody>
        </p:sp>
        <p:sp>
          <p:nvSpPr>
            <p:cNvPr id="15" name="Freeform 11"/>
            <p:cNvSpPr>
              <a:spLocks/>
            </p:cNvSpPr>
            <p:nvPr/>
          </p:nvSpPr>
          <p:spPr bwMode="auto">
            <a:xfrm>
              <a:off x="399" y="1510"/>
              <a:ext cx="707" cy="1110"/>
            </a:xfrm>
            <a:custGeom>
              <a:avLst/>
              <a:gdLst>
                <a:gd name="T0" fmla="*/ 620 w 707"/>
                <a:gd name="T1" fmla="*/ 16 h 1110"/>
                <a:gd name="T2" fmla="*/ 556 w 707"/>
                <a:gd name="T3" fmla="*/ 41 h 1110"/>
                <a:gd name="T4" fmla="*/ 498 w 707"/>
                <a:gd name="T5" fmla="*/ 70 h 1110"/>
                <a:gd name="T6" fmla="*/ 435 w 707"/>
                <a:gd name="T7" fmla="*/ 109 h 1110"/>
                <a:gd name="T8" fmla="*/ 388 w 707"/>
                <a:gd name="T9" fmla="*/ 145 h 1110"/>
                <a:gd name="T10" fmla="*/ 332 w 707"/>
                <a:gd name="T11" fmla="*/ 199 h 1110"/>
                <a:gd name="T12" fmla="*/ 259 w 707"/>
                <a:gd name="T13" fmla="*/ 276 h 1110"/>
                <a:gd name="T14" fmla="*/ 209 w 707"/>
                <a:gd name="T15" fmla="*/ 346 h 1110"/>
                <a:gd name="T16" fmla="*/ 159 w 707"/>
                <a:gd name="T17" fmla="*/ 428 h 1110"/>
                <a:gd name="T18" fmla="*/ 124 w 707"/>
                <a:gd name="T19" fmla="*/ 502 h 1110"/>
                <a:gd name="T20" fmla="*/ 103 w 707"/>
                <a:gd name="T21" fmla="*/ 579 h 1110"/>
                <a:gd name="T22" fmla="*/ 95 w 707"/>
                <a:gd name="T23" fmla="*/ 651 h 1110"/>
                <a:gd name="T24" fmla="*/ 101 w 707"/>
                <a:gd name="T25" fmla="*/ 727 h 1110"/>
                <a:gd name="T26" fmla="*/ 124 w 707"/>
                <a:gd name="T27" fmla="*/ 797 h 1110"/>
                <a:gd name="T28" fmla="*/ 155 w 707"/>
                <a:gd name="T29" fmla="*/ 856 h 1110"/>
                <a:gd name="T30" fmla="*/ 0 w 707"/>
                <a:gd name="T31" fmla="*/ 911 h 1110"/>
                <a:gd name="T32" fmla="*/ 71 w 707"/>
                <a:gd name="T33" fmla="*/ 932 h 1110"/>
                <a:gd name="T34" fmla="*/ 141 w 707"/>
                <a:gd name="T35" fmla="*/ 957 h 1110"/>
                <a:gd name="T36" fmla="*/ 206 w 707"/>
                <a:gd name="T37" fmla="*/ 987 h 1110"/>
                <a:gd name="T38" fmla="*/ 267 w 707"/>
                <a:gd name="T39" fmla="*/ 1024 h 1110"/>
                <a:gd name="T40" fmla="*/ 340 w 707"/>
                <a:gd name="T41" fmla="*/ 1071 h 1110"/>
                <a:gd name="T42" fmla="*/ 389 w 707"/>
                <a:gd name="T43" fmla="*/ 1109 h 1110"/>
                <a:gd name="T44" fmla="*/ 394 w 707"/>
                <a:gd name="T45" fmla="*/ 1055 h 1110"/>
                <a:gd name="T46" fmla="*/ 411 w 707"/>
                <a:gd name="T47" fmla="*/ 998 h 1110"/>
                <a:gd name="T48" fmla="*/ 429 w 707"/>
                <a:gd name="T49" fmla="*/ 968 h 1110"/>
                <a:gd name="T50" fmla="*/ 461 w 707"/>
                <a:gd name="T51" fmla="*/ 924 h 1110"/>
                <a:gd name="T52" fmla="*/ 500 w 707"/>
                <a:gd name="T53" fmla="*/ 889 h 1110"/>
                <a:gd name="T54" fmla="*/ 562 w 707"/>
                <a:gd name="T55" fmla="*/ 844 h 1110"/>
                <a:gd name="T56" fmla="*/ 345 w 707"/>
                <a:gd name="T57" fmla="*/ 834 h 1110"/>
                <a:gd name="T58" fmla="*/ 318 w 707"/>
                <a:gd name="T59" fmla="*/ 751 h 1110"/>
                <a:gd name="T60" fmla="*/ 302 w 707"/>
                <a:gd name="T61" fmla="*/ 671 h 1110"/>
                <a:gd name="T62" fmla="*/ 293 w 707"/>
                <a:gd name="T63" fmla="*/ 602 h 1110"/>
                <a:gd name="T64" fmla="*/ 297 w 707"/>
                <a:gd name="T65" fmla="*/ 523 h 1110"/>
                <a:gd name="T66" fmla="*/ 314 w 707"/>
                <a:gd name="T67" fmla="*/ 452 h 1110"/>
                <a:gd name="T68" fmla="*/ 335 w 707"/>
                <a:gd name="T69" fmla="*/ 383 h 1110"/>
                <a:gd name="T70" fmla="*/ 375 w 707"/>
                <a:gd name="T71" fmla="*/ 312 h 1110"/>
                <a:gd name="T72" fmla="*/ 418 w 707"/>
                <a:gd name="T73" fmla="*/ 241 h 1110"/>
                <a:gd name="T74" fmla="*/ 473 w 707"/>
                <a:gd name="T75" fmla="*/ 165 h 1110"/>
                <a:gd name="T76" fmla="*/ 525 w 707"/>
                <a:gd name="T77" fmla="*/ 107 h 1110"/>
                <a:gd name="T78" fmla="*/ 573 w 707"/>
                <a:gd name="T79" fmla="*/ 67 h 1110"/>
                <a:gd name="T80" fmla="*/ 620 w 707"/>
                <a:gd name="T81" fmla="*/ 4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7" h="1110">
                  <a:moveTo>
                    <a:pt x="706" y="0"/>
                  </a:moveTo>
                  <a:lnTo>
                    <a:pt x="620" y="16"/>
                  </a:lnTo>
                  <a:lnTo>
                    <a:pt x="591" y="25"/>
                  </a:lnTo>
                  <a:lnTo>
                    <a:pt x="556" y="41"/>
                  </a:lnTo>
                  <a:lnTo>
                    <a:pt x="531" y="52"/>
                  </a:lnTo>
                  <a:lnTo>
                    <a:pt x="498" y="70"/>
                  </a:lnTo>
                  <a:lnTo>
                    <a:pt x="469" y="86"/>
                  </a:lnTo>
                  <a:lnTo>
                    <a:pt x="435" y="109"/>
                  </a:lnTo>
                  <a:lnTo>
                    <a:pt x="411" y="128"/>
                  </a:lnTo>
                  <a:lnTo>
                    <a:pt x="388" y="145"/>
                  </a:lnTo>
                  <a:lnTo>
                    <a:pt x="354" y="171"/>
                  </a:lnTo>
                  <a:lnTo>
                    <a:pt x="332" y="199"/>
                  </a:lnTo>
                  <a:lnTo>
                    <a:pt x="297" y="233"/>
                  </a:lnTo>
                  <a:lnTo>
                    <a:pt x="259" y="276"/>
                  </a:lnTo>
                  <a:lnTo>
                    <a:pt x="230" y="313"/>
                  </a:lnTo>
                  <a:lnTo>
                    <a:pt x="209" y="346"/>
                  </a:lnTo>
                  <a:lnTo>
                    <a:pt x="179" y="391"/>
                  </a:lnTo>
                  <a:lnTo>
                    <a:pt x="159" y="428"/>
                  </a:lnTo>
                  <a:lnTo>
                    <a:pt x="142" y="464"/>
                  </a:lnTo>
                  <a:lnTo>
                    <a:pt x="124" y="502"/>
                  </a:lnTo>
                  <a:lnTo>
                    <a:pt x="113" y="543"/>
                  </a:lnTo>
                  <a:lnTo>
                    <a:pt x="103" y="579"/>
                  </a:lnTo>
                  <a:lnTo>
                    <a:pt x="96" y="617"/>
                  </a:lnTo>
                  <a:lnTo>
                    <a:pt x="95" y="651"/>
                  </a:lnTo>
                  <a:lnTo>
                    <a:pt x="95" y="688"/>
                  </a:lnTo>
                  <a:lnTo>
                    <a:pt x="101" y="727"/>
                  </a:lnTo>
                  <a:lnTo>
                    <a:pt x="112" y="766"/>
                  </a:lnTo>
                  <a:lnTo>
                    <a:pt x="124" y="797"/>
                  </a:lnTo>
                  <a:lnTo>
                    <a:pt x="141" y="831"/>
                  </a:lnTo>
                  <a:lnTo>
                    <a:pt x="155" y="856"/>
                  </a:lnTo>
                  <a:lnTo>
                    <a:pt x="175" y="893"/>
                  </a:lnTo>
                  <a:lnTo>
                    <a:pt x="0" y="911"/>
                  </a:lnTo>
                  <a:lnTo>
                    <a:pt x="37" y="920"/>
                  </a:lnTo>
                  <a:lnTo>
                    <a:pt x="71" y="932"/>
                  </a:lnTo>
                  <a:lnTo>
                    <a:pt x="105" y="942"/>
                  </a:lnTo>
                  <a:lnTo>
                    <a:pt x="141" y="957"/>
                  </a:lnTo>
                  <a:lnTo>
                    <a:pt x="175" y="973"/>
                  </a:lnTo>
                  <a:lnTo>
                    <a:pt x="206" y="987"/>
                  </a:lnTo>
                  <a:lnTo>
                    <a:pt x="238" y="1005"/>
                  </a:lnTo>
                  <a:lnTo>
                    <a:pt x="267" y="1024"/>
                  </a:lnTo>
                  <a:lnTo>
                    <a:pt x="307" y="1049"/>
                  </a:lnTo>
                  <a:lnTo>
                    <a:pt x="340" y="1071"/>
                  </a:lnTo>
                  <a:lnTo>
                    <a:pt x="361" y="1088"/>
                  </a:lnTo>
                  <a:lnTo>
                    <a:pt x="389" y="1109"/>
                  </a:lnTo>
                  <a:lnTo>
                    <a:pt x="391" y="1081"/>
                  </a:lnTo>
                  <a:lnTo>
                    <a:pt x="394" y="1055"/>
                  </a:lnTo>
                  <a:lnTo>
                    <a:pt x="401" y="1024"/>
                  </a:lnTo>
                  <a:lnTo>
                    <a:pt x="411" y="998"/>
                  </a:lnTo>
                  <a:lnTo>
                    <a:pt x="419" y="983"/>
                  </a:lnTo>
                  <a:lnTo>
                    <a:pt x="429" y="968"/>
                  </a:lnTo>
                  <a:lnTo>
                    <a:pt x="443" y="944"/>
                  </a:lnTo>
                  <a:lnTo>
                    <a:pt x="461" y="924"/>
                  </a:lnTo>
                  <a:lnTo>
                    <a:pt x="476" y="908"/>
                  </a:lnTo>
                  <a:lnTo>
                    <a:pt x="500" y="889"/>
                  </a:lnTo>
                  <a:lnTo>
                    <a:pt x="523" y="870"/>
                  </a:lnTo>
                  <a:lnTo>
                    <a:pt x="562" y="844"/>
                  </a:lnTo>
                  <a:lnTo>
                    <a:pt x="363" y="872"/>
                  </a:lnTo>
                  <a:lnTo>
                    <a:pt x="345" y="834"/>
                  </a:lnTo>
                  <a:lnTo>
                    <a:pt x="331" y="789"/>
                  </a:lnTo>
                  <a:lnTo>
                    <a:pt x="318" y="751"/>
                  </a:lnTo>
                  <a:lnTo>
                    <a:pt x="306" y="700"/>
                  </a:lnTo>
                  <a:lnTo>
                    <a:pt x="302" y="671"/>
                  </a:lnTo>
                  <a:lnTo>
                    <a:pt x="297" y="642"/>
                  </a:lnTo>
                  <a:lnTo>
                    <a:pt x="293" y="602"/>
                  </a:lnTo>
                  <a:lnTo>
                    <a:pt x="292" y="565"/>
                  </a:lnTo>
                  <a:lnTo>
                    <a:pt x="297" y="523"/>
                  </a:lnTo>
                  <a:lnTo>
                    <a:pt x="304" y="489"/>
                  </a:lnTo>
                  <a:lnTo>
                    <a:pt x="314" y="452"/>
                  </a:lnTo>
                  <a:lnTo>
                    <a:pt x="324" y="413"/>
                  </a:lnTo>
                  <a:lnTo>
                    <a:pt x="335" y="383"/>
                  </a:lnTo>
                  <a:lnTo>
                    <a:pt x="354" y="349"/>
                  </a:lnTo>
                  <a:lnTo>
                    <a:pt x="375" y="312"/>
                  </a:lnTo>
                  <a:lnTo>
                    <a:pt x="394" y="278"/>
                  </a:lnTo>
                  <a:lnTo>
                    <a:pt x="418" y="241"/>
                  </a:lnTo>
                  <a:lnTo>
                    <a:pt x="446" y="203"/>
                  </a:lnTo>
                  <a:lnTo>
                    <a:pt x="473" y="165"/>
                  </a:lnTo>
                  <a:lnTo>
                    <a:pt x="506" y="130"/>
                  </a:lnTo>
                  <a:lnTo>
                    <a:pt x="525" y="107"/>
                  </a:lnTo>
                  <a:lnTo>
                    <a:pt x="550" y="84"/>
                  </a:lnTo>
                  <a:lnTo>
                    <a:pt x="573" y="67"/>
                  </a:lnTo>
                  <a:lnTo>
                    <a:pt x="595" y="50"/>
                  </a:lnTo>
                  <a:lnTo>
                    <a:pt x="620" y="40"/>
                  </a:lnTo>
                  <a:lnTo>
                    <a:pt x="706" y="0"/>
                  </a:lnTo>
                </a:path>
              </a:pathLst>
            </a:custGeom>
            <a:solidFill>
              <a:schemeClr val="folHlink"/>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 name="AutoShape 12"/>
          <p:cNvSpPr>
            <a:spLocks noChangeArrowheads="1"/>
          </p:cNvSpPr>
          <p:nvPr/>
        </p:nvSpPr>
        <p:spPr bwMode="auto">
          <a:xfrm>
            <a:off x="2559998" y="4440238"/>
            <a:ext cx="700088" cy="536575"/>
          </a:xfrm>
          <a:prstGeom prst="triangle">
            <a:avLst>
              <a:gd name="adj" fmla="val 49995"/>
            </a:avLst>
          </a:prstGeom>
          <a:solidFill>
            <a:srgbClr val="FF60C0"/>
          </a:solidFill>
          <a:ln w="12700">
            <a:solidFill>
              <a:srgbClr val="0000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7" name="Rectangle 14"/>
          <p:cNvSpPr>
            <a:spLocks noChangeArrowheads="1"/>
          </p:cNvSpPr>
          <p:nvPr/>
        </p:nvSpPr>
        <p:spPr bwMode="auto">
          <a:xfrm>
            <a:off x="4563423" y="3079750"/>
            <a:ext cx="1000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zh-CN" sz="6000" b="1" i="1" baseline="0" dirty="0">
                <a:solidFill>
                  <a:srgbClr val="FFFF93"/>
                </a:solidFill>
                <a:effectLst>
                  <a:outerShdw blurRad="38100" dist="38100" dir="2700000" algn="tl">
                    <a:srgbClr val="000000"/>
                  </a:outerShdw>
                </a:effectLst>
                <a:latin typeface="Symbol" panose="05050102010706020507" pitchFamily="18" charset="2"/>
              </a:rPr>
              <a:t></a:t>
            </a:r>
          </a:p>
        </p:txBody>
      </p:sp>
      <p:sp>
        <p:nvSpPr>
          <p:cNvPr id="18" name="Rectangle 15"/>
          <p:cNvSpPr>
            <a:spLocks noChangeArrowheads="1"/>
          </p:cNvSpPr>
          <p:nvPr/>
        </p:nvSpPr>
        <p:spPr bwMode="auto">
          <a:xfrm>
            <a:off x="6159410" y="2088567"/>
            <a:ext cx="2219479"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just"/>
            <a:r>
              <a:rPr lang="zh-CN" altLang="en-US" sz="2000" b="1" dirty="0">
                <a:solidFill>
                  <a:srgbClr val="FFFF00"/>
                </a:solidFill>
                <a:latin typeface="黑体" pitchFamily="49" charset="-122"/>
                <a:ea typeface="黑体" pitchFamily="49" charset="-122"/>
              </a:rPr>
              <a:t>同时减少两类错误的唯一办法是增加样本容量</a:t>
            </a:r>
            <a:r>
              <a:rPr lang="en-US" altLang="zh-CN" sz="2000" b="1" dirty="0">
                <a:solidFill>
                  <a:srgbClr val="FFFF00"/>
                </a:solidFill>
                <a:latin typeface="黑体" pitchFamily="49" charset="-122"/>
                <a:ea typeface="黑体" pitchFamily="49" charset="-122"/>
              </a:rPr>
              <a:t>!</a:t>
            </a:r>
          </a:p>
        </p:txBody>
      </p:sp>
      <p:sp>
        <p:nvSpPr>
          <p:cNvPr id="19" name="AutoShape 16"/>
          <p:cNvSpPr>
            <a:spLocks noChangeArrowheads="1"/>
          </p:cNvSpPr>
          <p:nvPr/>
        </p:nvSpPr>
        <p:spPr bwMode="auto">
          <a:xfrm>
            <a:off x="2147247" y="1721922"/>
            <a:ext cx="2725003" cy="1386403"/>
          </a:xfrm>
          <a:prstGeom prst="wedgeEllipseCallout">
            <a:avLst>
              <a:gd name="adj1" fmla="val -43750"/>
              <a:gd name="adj2" fmla="val 7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spcBef>
                <a:spcPct val="0"/>
              </a:spcBef>
            </a:pPr>
            <a:endParaRPr lang="zh-CN" altLang="zh-CN" baseline="0">
              <a:effectLst>
                <a:outerShdw blurRad="38100" dist="38100" dir="2700000" algn="tl">
                  <a:srgbClr val="000000"/>
                </a:outerShdw>
              </a:effectLst>
            </a:endParaRPr>
          </a:p>
        </p:txBody>
      </p:sp>
      <p:sp>
        <p:nvSpPr>
          <p:cNvPr id="20" name="Text Box 17"/>
          <p:cNvSpPr txBox="1">
            <a:spLocks noChangeArrowheads="1"/>
          </p:cNvSpPr>
          <p:nvPr/>
        </p:nvSpPr>
        <p:spPr bwMode="auto">
          <a:xfrm>
            <a:off x="2391434" y="1926220"/>
            <a:ext cx="2236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i="1" baseline="0" dirty="0">
                <a:solidFill>
                  <a:schemeClr val="bg1"/>
                </a:solidFill>
                <a:latin typeface="Symbol" panose="05050102010706020507" pitchFamily="18" charset="2"/>
              </a:rPr>
              <a:t></a:t>
            </a:r>
            <a:r>
              <a:rPr lang="zh-CN" altLang="en-US" sz="2000" b="1" baseline="0" dirty="0">
                <a:solidFill>
                  <a:srgbClr val="FFFF00"/>
                </a:solidFill>
                <a:latin typeface="黑体" pitchFamily="49" charset="-122"/>
                <a:ea typeface="黑体" pitchFamily="49" charset="-122"/>
              </a:rPr>
              <a:t>和</a:t>
            </a:r>
            <a:r>
              <a:rPr lang="zh-CN" altLang="en-US" sz="2000" b="1" i="1" baseline="0" dirty="0">
                <a:solidFill>
                  <a:schemeClr val="bg1"/>
                </a:solidFill>
                <a:latin typeface="Symbol" panose="05050102010706020507" pitchFamily="18" charset="2"/>
              </a:rPr>
              <a:t> </a:t>
            </a:r>
            <a:r>
              <a:rPr lang="zh-CN" altLang="en-US" sz="2000" b="1" dirty="0">
                <a:solidFill>
                  <a:srgbClr val="FFFF00"/>
                </a:solidFill>
                <a:latin typeface="黑体" pitchFamily="49" charset="-122"/>
                <a:ea typeface="黑体" pitchFamily="49" charset="-122"/>
              </a:rPr>
              <a:t>的关系就像翘翘板，</a:t>
            </a:r>
            <a:r>
              <a:rPr lang="zh-CN" altLang="en-US" sz="2000" b="1" i="1" baseline="0" dirty="0">
                <a:solidFill>
                  <a:schemeClr val="bg1"/>
                </a:solidFill>
                <a:latin typeface="Symbol" panose="05050102010706020507" pitchFamily="18" charset="2"/>
              </a:rPr>
              <a:t></a:t>
            </a:r>
            <a:r>
              <a:rPr lang="zh-CN" altLang="en-US" sz="2000" b="1" dirty="0">
                <a:solidFill>
                  <a:srgbClr val="FFFF00"/>
                </a:solidFill>
                <a:latin typeface="黑体" pitchFamily="49" charset="-122"/>
                <a:ea typeface="黑体" pitchFamily="49" charset="-122"/>
              </a:rPr>
              <a:t>小</a:t>
            </a:r>
            <a:r>
              <a:rPr lang="zh-CN" altLang="en-US" sz="2000" b="1" i="1" baseline="0" dirty="0">
                <a:solidFill>
                  <a:schemeClr val="bg1"/>
                </a:solidFill>
                <a:latin typeface="Symbol" panose="05050102010706020507" pitchFamily="18" charset="2"/>
              </a:rPr>
              <a:t> </a:t>
            </a:r>
            <a:r>
              <a:rPr lang="zh-CN" altLang="en-US" sz="2000" b="1" dirty="0">
                <a:solidFill>
                  <a:srgbClr val="FFFF00"/>
                </a:solidFill>
                <a:latin typeface="黑体" pitchFamily="49" charset="-122"/>
                <a:ea typeface="黑体" pitchFamily="49" charset="-122"/>
              </a:rPr>
              <a:t>就大， </a:t>
            </a:r>
            <a:r>
              <a:rPr lang="zh-CN" altLang="en-US" sz="2000" b="1" i="1" baseline="0" dirty="0">
                <a:solidFill>
                  <a:schemeClr val="bg1"/>
                </a:solidFill>
                <a:latin typeface="Symbol" panose="05050102010706020507" pitchFamily="18" charset="2"/>
              </a:rPr>
              <a:t></a:t>
            </a:r>
            <a:r>
              <a:rPr lang="zh-CN" altLang="en-US" sz="2000" b="1" dirty="0">
                <a:solidFill>
                  <a:srgbClr val="FFFF00"/>
                </a:solidFill>
                <a:latin typeface="黑体" pitchFamily="49" charset="-122"/>
                <a:ea typeface="黑体" pitchFamily="49" charset="-122"/>
              </a:rPr>
              <a:t>大</a:t>
            </a:r>
            <a:r>
              <a:rPr lang="zh-CN" altLang="en-US" sz="2000" b="1" i="1" baseline="0" dirty="0">
                <a:solidFill>
                  <a:schemeClr val="bg1"/>
                </a:solidFill>
                <a:latin typeface="Symbol" panose="05050102010706020507" pitchFamily="18" charset="2"/>
              </a:rPr>
              <a:t> </a:t>
            </a:r>
            <a:r>
              <a:rPr lang="zh-CN" altLang="en-US" sz="2000" b="1" dirty="0">
                <a:solidFill>
                  <a:srgbClr val="FFFF00"/>
                </a:solidFill>
                <a:latin typeface="黑体" pitchFamily="49" charset="-122"/>
                <a:ea typeface="黑体" pitchFamily="49" charset="-122"/>
              </a:rPr>
              <a:t>就小</a:t>
            </a:r>
          </a:p>
        </p:txBody>
      </p:sp>
      <p:grpSp>
        <p:nvGrpSpPr>
          <p:cNvPr id="21" name="Group 18"/>
          <p:cNvGrpSpPr>
            <a:grpSpLocks/>
          </p:cNvGrpSpPr>
          <p:nvPr/>
        </p:nvGrpSpPr>
        <p:grpSpPr bwMode="auto">
          <a:xfrm>
            <a:off x="6358886" y="3225800"/>
            <a:ext cx="1943100" cy="2738438"/>
            <a:chOff x="3997" y="2032"/>
            <a:chExt cx="1224" cy="1725"/>
          </a:xfrm>
        </p:grpSpPr>
        <p:grpSp>
          <p:nvGrpSpPr>
            <p:cNvPr id="22" name="Group 19"/>
            <p:cNvGrpSpPr>
              <a:grpSpLocks/>
            </p:cNvGrpSpPr>
            <p:nvPr/>
          </p:nvGrpSpPr>
          <p:grpSpPr bwMode="auto">
            <a:xfrm>
              <a:off x="4268" y="2032"/>
              <a:ext cx="953" cy="802"/>
              <a:chOff x="3653" y="2693"/>
              <a:chExt cx="674" cy="736"/>
            </a:xfrm>
          </p:grpSpPr>
          <p:grpSp>
            <p:nvGrpSpPr>
              <p:cNvPr id="59" name="Group 20"/>
              <p:cNvGrpSpPr>
                <a:grpSpLocks/>
              </p:cNvGrpSpPr>
              <p:nvPr/>
            </p:nvGrpSpPr>
            <p:grpSpPr bwMode="auto">
              <a:xfrm>
                <a:off x="3653" y="2693"/>
                <a:ext cx="674" cy="736"/>
                <a:chOff x="3653" y="2693"/>
                <a:chExt cx="674" cy="736"/>
              </a:xfrm>
            </p:grpSpPr>
            <p:grpSp>
              <p:nvGrpSpPr>
                <p:cNvPr id="63" name="Group 21"/>
                <p:cNvGrpSpPr>
                  <a:grpSpLocks/>
                </p:cNvGrpSpPr>
                <p:nvPr/>
              </p:nvGrpSpPr>
              <p:grpSpPr bwMode="auto">
                <a:xfrm>
                  <a:off x="3653" y="2729"/>
                  <a:ext cx="615" cy="700"/>
                  <a:chOff x="3653" y="2729"/>
                  <a:chExt cx="615" cy="700"/>
                </a:xfrm>
              </p:grpSpPr>
              <p:sp>
                <p:nvSpPr>
                  <p:cNvPr id="73" name="Freeform 22"/>
                  <p:cNvSpPr>
                    <a:spLocks/>
                  </p:cNvSpPr>
                  <p:nvPr/>
                </p:nvSpPr>
                <p:spPr bwMode="auto">
                  <a:xfrm>
                    <a:off x="3653" y="2729"/>
                    <a:ext cx="615" cy="700"/>
                  </a:xfrm>
                  <a:custGeom>
                    <a:avLst/>
                    <a:gdLst>
                      <a:gd name="T0" fmla="*/ 540 w 615"/>
                      <a:gd name="T1" fmla="*/ 341 h 700"/>
                      <a:gd name="T2" fmla="*/ 581 w 615"/>
                      <a:gd name="T3" fmla="*/ 273 h 700"/>
                      <a:gd name="T4" fmla="*/ 610 w 615"/>
                      <a:gd name="T5" fmla="*/ 182 h 700"/>
                      <a:gd name="T6" fmla="*/ 612 w 615"/>
                      <a:gd name="T7" fmla="*/ 103 h 700"/>
                      <a:gd name="T8" fmla="*/ 572 w 615"/>
                      <a:gd name="T9" fmla="*/ 36 h 700"/>
                      <a:gd name="T10" fmla="*/ 500 w 615"/>
                      <a:gd name="T11" fmla="*/ 3 h 700"/>
                      <a:gd name="T12" fmla="*/ 424 w 615"/>
                      <a:gd name="T13" fmla="*/ 5 h 700"/>
                      <a:gd name="T14" fmla="*/ 375 w 615"/>
                      <a:gd name="T15" fmla="*/ 30 h 700"/>
                      <a:gd name="T16" fmla="*/ 361 w 615"/>
                      <a:gd name="T17" fmla="*/ 57 h 700"/>
                      <a:gd name="T18" fmla="*/ 330 w 615"/>
                      <a:gd name="T19" fmla="*/ 104 h 700"/>
                      <a:gd name="T20" fmla="*/ 302 w 615"/>
                      <a:gd name="T21" fmla="*/ 144 h 700"/>
                      <a:gd name="T22" fmla="*/ 238 w 615"/>
                      <a:gd name="T23" fmla="*/ 151 h 700"/>
                      <a:gd name="T24" fmla="*/ 167 w 615"/>
                      <a:gd name="T25" fmla="*/ 135 h 700"/>
                      <a:gd name="T26" fmla="*/ 81 w 615"/>
                      <a:gd name="T27" fmla="*/ 125 h 700"/>
                      <a:gd name="T28" fmla="*/ 37 w 615"/>
                      <a:gd name="T29" fmla="*/ 135 h 700"/>
                      <a:gd name="T30" fmla="*/ 5 w 615"/>
                      <a:gd name="T31" fmla="*/ 168 h 700"/>
                      <a:gd name="T32" fmla="*/ 5 w 615"/>
                      <a:gd name="T33" fmla="*/ 217 h 700"/>
                      <a:gd name="T34" fmla="*/ 31 w 615"/>
                      <a:gd name="T35" fmla="*/ 245 h 700"/>
                      <a:gd name="T36" fmla="*/ 105 w 615"/>
                      <a:gd name="T37" fmla="*/ 266 h 700"/>
                      <a:gd name="T38" fmla="*/ 193 w 615"/>
                      <a:gd name="T39" fmla="*/ 280 h 700"/>
                      <a:gd name="T40" fmla="*/ 243 w 615"/>
                      <a:gd name="T41" fmla="*/ 280 h 700"/>
                      <a:gd name="T42" fmla="*/ 243 w 615"/>
                      <a:gd name="T43" fmla="*/ 320 h 700"/>
                      <a:gd name="T44" fmla="*/ 309 w 615"/>
                      <a:gd name="T45" fmla="*/ 325 h 700"/>
                      <a:gd name="T46" fmla="*/ 304 w 615"/>
                      <a:gd name="T47" fmla="*/ 352 h 700"/>
                      <a:gd name="T48" fmla="*/ 302 w 615"/>
                      <a:gd name="T49" fmla="*/ 377 h 700"/>
                      <a:gd name="T50" fmla="*/ 236 w 615"/>
                      <a:gd name="T51" fmla="*/ 373 h 700"/>
                      <a:gd name="T52" fmla="*/ 209 w 615"/>
                      <a:gd name="T53" fmla="*/ 454 h 700"/>
                      <a:gd name="T54" fmla="*/ 193 w 615"/>
                      <a:gd name="T55" fmla="*/ 546 h 700"/>
                      <a:gd name="T56" fmla="*/ 191 w 615"/>
                      <a:gd name="T57" fmla="*/ 626 h 700"/>
                      <a:gd name="T58" fmla="*/ 208 w 615"/>
                      <a:gd name="T59" fmla="*/ 683 h 700"/>
                      <a:gd name="T60" fmla="*/ 238 w 615"/>
                      <a:gd name="T61" fmla="*/ 699 h 700"/>
                      <a:gd name="T62" fmla="*/ 295 w 615"/>
                      <a:gd name="T63" fmla="*/ 692 h 700"/>
                      <a:gd name="T64" fmla="*/ 343 w 615"/>
                      <a:gd name="T65" fmla="*/ 671 h 700"/>
                      <a:gd name="T66" fmla="*/ 375 w 615"/>
                      <a:gd name="T67" fmla="*/ 628 h 700"/>
                      <a:gd name="T68" fmla="*/ 394 w 615"/>
                      <a:gd name="T69" fmla="*/ 586 h 700"/>
                      <a:gd name="T70" fmla="*/ 421 w 615"/>
                      <a:gd name="T71" fmla="*/ 537 h 700"/>
                      <a:gd name="T72" fmla="*/ 460 w 615"/>
                      <a:gd name="T73" fmla="*/ 497 h 700"/>
                      <a:gd name="T74" fmla="*/ 489 w 615"/>
                      <a:gd name="T75" fmla="*/ 455 h 700"/>
                      <a:gd name="T76" fmla="*/ 520 w 615"/>
                      <a:gd name="T77" fmla="*/ 391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5" h="700">
                        <a:moveTo>
                          <a:pt x="520" y="391"/>
                        </a:moveTo>
                        <a:lnTo>
                          <a:pt x="540" y="341"/>
                        </a:lnTo>
                        <a:lnTo>
                          <a:pt x="565" y="306"/>
                        </a:lnTo>
                        <a:lnTo>
                          <a:pt x="581" y="273"/>
                        </a:lnTo>
                        <a:lnTo>
                          <a:pt x="598" y="235"/>
                        </a:lnTo>
                        <a:lnTo>
                          <a:pt x="610" y="182"/>
                        </a:lnTo>
                        <a:lnTo>
                          <a:pt x="614" y="145"/>
                        </a:lnTo>
                        <a:lnTo>
                          <a:pt x="612" y="103"/>
                        </a:lnTo>
                        <a:lnTo>
                          <a:pt x="593" y="64"/>
                        </a:lnTo>
                        <a:lnTo>
                          <a:pt x="572" y="36"/>
                        </a:lnTo>
                        <a:lnTo>
                          <a:pt x="544" y="15"/>
                        </a:lnTo>
                        <a:lnTo>
                          <a:pt x="500" y="3"/>
                        </a:lnTo>
                        <a:lnTo>
                          <a:pt x="461" y="0"/>
                        </a:lnTo>
                        <a:lnTo>
                          <a:pt x="424" y="5"/>
                        </a:lnTo>
                        <a:lnTo>
                          <a:pt x="394" y="16"/>
                        </a:lnTo>
                        <a:lnTo>
                          <a:pt x="375" y="30"/>
                        </a:lnTo>
                        <a:lnTo>
                          <a:pt x="372" y="45"/>
                        </a:lnTo>
                        <a:lnTo>
                          <a:pt x="361" y="57"/>
                        </a:lnTo>
                        <a:lnTo>
                          <a:pt x="342" y="81"/>
                        </a:lnTo>
                        <a:lnTo>
                          <a:pt x="330" y="104"/>
                        </a:lnTo>
                        <a:lnTo>
                          <a:pt x="316" y="130"/>
                        </a:lnTo>
                        <a:lnTo>
                          <a:pt x="302" y="144"/>
                        </a:lnTo>
                        <a:lnTo>
                          <a:pt x="270" y="154"/>
                        </a:lnTo>
                        <a:lnTo>
                          <a:pt x="238" y="151"/>
                        </a:lnTo>
                        <a:lnTo>
                          <a:pt x="203" y="142"/>
                        </a:lnTo>
                        <a:lnTo>
                          <a:pt x="167" y="135"/>
                        </a:lnTo>
                        <a:lnTo>
                          <a:pt x="120" y="128"/>
                        </a:lnTo>
                        <a:lnTo>
                          <a:pt x="81" y="125"/>
                        </a:lnTo>
                        <a:lnTo>
                          <a:pt x="58" y="129"/>
                        </a:lnTo>
                        <a:lnTo>
                          <a:pt x="37" y="135"/>
                        </a:lnTo>
                        <a:lnTo>
                          <a:pt x="17" y="150"/>
                        </a:lnTo>
                        <a:lnTo>
                          <a:pt x="5" y="168"/>
                        </a:lnTo>
                        <a:lnTo>
                          <a:pt x="0" y="193"/>
                        </a:lnTo>
                        <a:lnTo>
                          <a:pt x="5" y="217"/>
                        </a:lnTo>
                        <a:lnTo>
                          <a:pt x="17" y="234"/>
                        </a:lnTo>
                        <a:lnTo>
                          <a:pt x="31" y="245"/>
                        </a:lnTo>
                        <a:lnTo>
                          <a:pt x="57" y="256"/>
                        </a:lnTo>
                        <a:lnTo>
                          <a:pt x="105" y="266"/>
                        </a:lnTo>
                        <a:lnTo>
                          <a:pt x="144" y="273"/>
                        </a:lnTo>
                        <a:lnTo>
                          <a:pt x="193" y="280"/>
                        </a:lnTo>
                        <a:lnTo>
                          <a:pt x="229" y="282"/>
                        </a:lnTo>
                        <a:lnTo>
                          <a:pt x="243" y="280"/>
                        </a:lnTo>
                        <a:lnTo>
                          <a:pt x="248" y="300"/>
                        </a:lnTo>
                        <a:lnTo>
                          <a:pt x="243" y="320"/>
                        </a:lnTo>
                        <a:lnTo>
                          <a:pt x="275" y="329"/>
                        </a:lnTo>
                        <a:lnTo>
                          <a:pt x="309" y="325"/>
                        </a:lnTo>
                        <a:lnTo>
                          <a:pt x="307" y="339"/>
                        </a:lnTo>
                        <a:lnTo>
                          <a:pt x="304" y="352"/>
                        </a:lnTo>
                        <a:lnTo>
                          <a:pt x="303" y="366"/>
                        </a:lnTo>
                        <a:lnTo>
                          <a:pt x="302" y="377"/>
                        </a:lnTo>
                        <a:lnTo>
                          <a:pt x="267" y="382"/>
                        </a:lnTo>
                        <a:lnTo>
                          <a:pt x="236" y="373"/>
                        </a:lnTo>
                        <a:lnTo>
                          <a:pt x="222" y="407"/>
                        </a:lnTo>
                        <a:lnTo>
                          <a:pt x="209" y="454"/>
                        </a:lnTo>
                        <a:lnTo>
                          <a:pt x="201" y="493"/>
                        </a:lnTo>
                        <a:lnTo>
                          <a:pt x="193" y="546"/>
                        </a:lnTo>
                        <a:lnTo>
                          <a:pt x="190" y="587"/>
                        </a:lnTo>
                        <a:lnTo>
                          <a:pt x="191" y="626"/>
                        </a:lnTo>
                        <a:lnTo>
                          <a:pt x="196" y="655"/>
                        </a:lnTo>
                        <a:lnTo>
                          <a:pt x="208" y="683"/>
                        </a:lnTo>
                        <a:lnTo>
                          <a:pt x="219" y="697"/>
                        </a:lnTo>
                        <a:lnTo>
                          <a:pt x="238" y="699"/>
                        </a:lnTo>
                        <a:lnTo>
                          <a:pt x="267" y="694"/>
                        </a:lnTo>
                        <a:lnTo>
                          <a:pt x="295" y="692"/>
                        </a:lnTo>
                        <a:lnTo>
                          <a:pt x="321" y="683"/>
                        </a:lnTo>
                        <a:lnTo>
                          <a:pt x="343" y="671"/>
                        </a:lnTo>
                        <a:lnTo>
                          <a:pt x="361" y="650"/>
                        </a:lnTo>
                        <a:lnTo>
                          <a:pt x="375" y="628"/>
                        </a:lnTo>
                        <a:lnTo>
                          <a:pt x="386" y="607"/>
                        </a:lnTo>
                        <a:lnTo>
                          <a:pt x="394" y="586"/>
                        </a:lnTo>
                        <a:lnTo>
                          <a:pt x="405" y="558"/>
                        </a:lnTo>
                        <a:lnTo>
                          <a:pt x="421" y="537"/>
                        </a:lnTo>
                        <a:lnTo>
                          <a:pt x="440" y="518"/>
                        </a:lnTo>
                        <a:lnTo>
                          <a:pt x="460" y="497"/>
                        </a:lnTo>
                        <a:lnTo>
                          <a:pt x="475" y="479"/>
                        </a:lnTo>
                        <a:lnTo>
                          <a:pt x="489" y="455"/>
                        </a:lnTo>
                        <a:lnTo>
                          <a:pt x="503" y="427"/>
                        </a:lnTo>
                        <a:lnTo>
                          <a:pt x="520" y="39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4" name="Group 23"/>
                  <p:cNvGrpSpPr>
                    <a:grpSpLocks/>
                  </p:cNvGrpSpPr>
                  <p:nvPr/>
                </p:nvGrpSpPr>
                <p:grpSpPr bwMode="auto">
                  <a:xfrm>
                    <a:off x="3894" y="2981"/>
                    <a:ext cx="102" cy="195"/>
                    <a:chOff x="3894" y="2981"/>
                    <a:chExt cx="102" cy="195"/>
                  </a:xfrm>
                </p:grpSpPr>
                <p:sp>
                  <p:nvSpPr>
                    <p:cNvPr id="75" name="Freeform 24"/>
                    <p:cNvSpPr>
                      <a:spLocks/>
                    </p:cNvSpPr>
                    <p:nvPr/>
                  </p:nvSpPr>
                  <p:spPr bwMode="auto">
                    <a:xfrm>
                      <a:off x="3957" y="2985"/>
                      <a:ext cx="39" cy="191"/>
                    </a:xfrm>
                    <a:custGeom>
                      <a:avLst/>
                      <a:gdLst>
                        <a:gd name="T0" fmla="*/ 16 w 39"/>
                        <a:gd name="T1" fmla="*/ 190 h 191"/>
                        <a:gd name="T2" fmla="*/ 7 w 39"/>
                        <a:gd name="T3" fmla="*/ 164 h 191"/>
                        <a:gd name="T4" fmla="*/ 3 w 39"/>
                        <a:gd name="T5" fmla="*/ 138 h 191"/>
                        <a:gd name="T6" fmla="*/ 0 w 39"/>
                        <a:gd name="T7" fmla="*/ 111 h 191"/>
                        <a:gd name="T8" fmla="*/ 3 w 39"/>
                        <a:gd name="T9" fmla="*/ 78 h 191"/>
                        <a:gd name="T10" fmla="*/ 11 w 39"/>
                        <a:gd name="T11" fmla="*/ 48 h 191"/>
                        <a:gd name="T12" fmla="*/ 24 w 39"/>
                        <a:gd name="T13" fmla="*/ 22 h 191"/>
                        <a:gd name="T14" fmla="*/ 38 w 39"/>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91">
                          <a:moveTo>
                            <a:pt x="16" y="190"/>
                          </a:moveTo>
                          <a:lnTo>
                            <a:pt x="7" y="164"/>
                          </a:lnTo>
                          <a:lnTo>
                            <a:pt x="3" y="138"/>
                          </a:lnTo>
                          <a:lnTo>
                            <a:pt x="0" y="111"/>
                          </a:lnTo>
                          <a:lnTo>
                            <a:pt x="3" y="78"/>
                          </a:lnTo>
                          <a:lnTo>
                            <a:pt x="11" y="48"/>
                          </a:lnTo>
                          <a:lnTo>
                            <a:pt x="24" y="22"/>
                          </a:lnTo>
                          <a:lnTo>
                            <a:pt x="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Freeform 25"/>
                    <p:cNvSpPr>
                      <a:spLocks/>
                    </p:cNvSpPr>
                    <p:nvPr/>
                  </p:nvSpPr>
                  <p:spPr bwMode="auto">
                    <a:xfrm>
                      <a:off x="3894" y="2981"/>
                      <a:ext cx="47" cy="34"/>
                    </a:xfrm>
                    <a:custGeom>
                      <a:avLst/>
                      <a:gdLst>
                        <a:gd name="T0" fmla="*/ 0 w 47"/>
                        <a:gd name="T1" fmla="*/ 33 h 34"/>
                        <a:gd name="T2" fmla="*/ 21 w 47"/>
                        <a:gd name="T3" fmla="*/ 30 h 34"/>
                        <a:gd name="T4" fmla="*/ 42 w 47"/>
                        <a:gd name="T5" fmla="*/ 22 h 34"/>
                        <a:gd name="T6" fmla="*/ 46 w 47"/>
                        <a:gd name="T7" fmla="*/ 7 h 34"/>
                        <a:gd name="T8" fmla="*/ 35 w 47"/>
                        <a:gd name="T9" fmla="*/ 0 h 34"/>
                      </a:gdLst>
                      <a:ahLst/>
                      <a:cxnLst>
                        <a:cxn ang="0">
                          <a:pos x="T0" y="T1"/>
                        </a:cxn>
                        <a:cxn ang="0">
                          <a:pos x="T2" y="T3"/>
                        </a:cxn>
                        <a:cxn ang="0">
                          <a:pos x="T4" y="T5"/>
                        </a:cxn>
                        <a:cxn ang="0">
                          <a:pos x="T6" y="T7"/>
                        </a:cxn>
                        <a:cxn ang="0">
                          <a:pos x="T8" y="T9"/>
                        </a:cxn>
                      </a:cxnLst>
                      <a:rect l="0" t="0" r="r" b="b"/>
                      <a:pathLst>
                        <a:path w="47" h="34">
                          <a:moveTo>
                            <a:pt x="0" y="33"/>
                          </a:moveTo>
                          <a:lnTo>
                            <a:pt x="21" y="30"/>
                          </a:lnTo>
                          <a:lnTo>
                            <a:pt x="42" y="22"/>
                          </a:lnTo>
                          <a:lnTo>
                            <a:pt x="46" y="7"/>
                          </a:lnTo>
                          <a:lnTo>
                            <a:pt x="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4" name="Group 26"/>
                <p:cNvGrpSpPr>
                  <a:grpSpLocks/>
                </p:cNvGrpSpPr>
                <p:nvPr/>
              </p:nvGrpSpPr>
              <p:grpSpPr bwMode="auto">
                <a:xfrm>
                  <a:off x="4003" y="2693"/>
                  <a:ext cx="324" cy="371"/>
                  <a:chOff x="4003" y="2693"/>
                  <a:chExt cx="324" cy="371"/>
                </a:xfrm>
              </p:grpSpPr>
              <p:sp>
                <p:nvSpPr>
                  <p:cNvPr id="65" name="Freeform 27"/>
                  <p:cNvSpPr>
                    <a:spLocks/>
                  </p:cNvSpPr>
                  <p:nvPr/>
                </p:nvSpPr>
                <p:spPr bwMode="auto">
                  <a:xfrm>
                    <a:off x="4003" y="2693"/>
                    <a:ext cx="324" cy="371"/>
                  </a:xfrm>
                  <a:custGeom>
                    <a:avLst/>
                    <a:gdLst>
                      <a:gd name="T0" fmla="*/ 12 w 324"/>
                      <a:gd name="T1" fmla="*/ 42 h 371"/>
                      <a:gd name="T2" fmla="*/ 56 w 324"/>
                      <a:gd name="T3" fmla="*/ 30 h 371"/>
                      <a:gd name="T4" fmla="*/ 87 w 324"/>
                      <a:gd name="T5" fmla="*/ 8 h 371"/>
                      <a:gd name="T6" fmla="*/ 115 w 324"/>
                      <a:gd name="T7" fmla="*/ 0 h 371"/>
                      <a:gd name="T8" fmla="*/ 144 w 324"/>
                      <a:gd name="T9" fmla="*/ 11 h 371"/>
                      <a:gd name="T10" fmla="*/ 183 w 324"/>
                      <a:gd name="T11" fmla="*/ 23 h 371"/>
                      <a:gd name="T12" fmla="*/ 216 w 324"/>
                      <a:gd name="T13" fmla="*/ 19 h 371"/>
                      <a:gd name="T14" fmla="*/ 248 w 324"/>
                      <a:gd name="T15" fmla="*/ 29 h 371"/>
                      <a:gd name="T16" fmla="*/ 280 w 324"/>
                      <a:gd name="T17" fmla="*/ 46 h 371"/>
                      <a:gd name="T18" fmla="*/ 316 w 324"/>
                      <a:gd name="T19" fmla="*/ 80 h 371"/>
                      <a:gd name="T20" fmla="*/ 323 w 324"/>
                      <a:gd name="T21" fmla="*/ 147 h 371"/>
                      <a:gd name="T22" fmla="*/ 309 w 324"/>
                      <a:gd name="T23" fmla="*/ 220 h 371"/>
                      <a:gd name="T24" fmla="*/ 302 w 324"/>
                      <a:gd name="T25" fmla="*/ 260 h 371"/>
                      <a:gd name="T26" fmla="*/ 274 w 324"/>
                      <a:gd name="T27" fmla="*/ 272 h 371"/>
                      <a:gd name="T28" fmla="*/ 255 w 324"/>
                      <a:gd name="T29" fmla="*/ 297 h 371"/>
                      <a:gd name="T30" fmla="*/ 245 w 324"/>
                      <a:gd name="T31" fmla="*/ 337 h 371"/>
                      <a:gd name="T32" fmla="*/ 208 w 324"/>
                      <a:gd name="T33" fmla="*/ 362 h 371"/>
                      <a:gd name="T34" fmla="*/ 165 w 324"/>
                      <a:gd name="T35" fmla="*/ 370 h 371"/>
                      <a:gd name="T36" fmla="*/ 142 w 324"/>
                      <a:gd name="T37" fmla="*/ 363 h 371"/>
                      <a:gd name="T38" fmla="*/ 137 w 324"/>
                      <a:gd name="T39" fmla="*/ 338 h 371"/>
                      <a:gd name="T40" fmla="*/ 149 w 324"/>
                      <a:gd name="T41" fmla="*/ 312 h 371"/>
                      <a:gd name="T42" fmla="*/ 134 w 324"/>
                      <a:gd name="T43" fmla="*/ 289 h 371"/>
                      <a:gd name="T44" fmla="*/ 89 w 324"/>
                      <a:gd name="T45" fmla="*/ 296 h 371"/>
                      <a:gd name="T46" fmla="*/ 64 w 324"/>
                      <a:gd name="T47" fmla="*/ 281 h 371"/>
                      <a:gd name="T48" fmla="*/ 97 w 324"/>
                      <a:gd name="T49" fmla="*/ 260 h 371"/>
                      <a:gd name="T50" fmla="*/ 110 w 324"/>
                      <a:gd name="T51" fmla="*/ 236 h 371"/>
                      <a:gd name="T52" fmla="*/ 106 w 324"/>
                      <a:gd name="T53" fmla="*/ 216 h 371"/>
                      <a:gd name="T54" fmla="*/ 87 w 324"/>
                      <a:gd name="T55" fmla="*/ 187 h 371"/>
                      <a:gd name="T56" fmla="*/ 84 w 324"/>
                      <a:gd name="T57" fmla="*/ 159 h 371"/>
                      <a:gd name="T58" fmla="*/ 96 w 324"/>
                      <a:gd name="T59" fmla="*/ 140 h 371"/>
                      <a:gd name="T60" fmla="*/ 126 w 324"/>
                      <a:gd name="T61" fmla="*/ 124 h 371"/>
                      <a:gd name="T62" fmla="*/ 150 w 324"/>
                      <a:gd name="T63" fmla="*/ 110 h 371"/>
                      <a:gd name="T64" fmla="*/ 151 w 324"/>
                      <a:gd name="T65" fmla="*/ 98 h 371"/>
                      <a:gd name="T66" fmla="*/ 142 w 324"/>
                      <a:gd name="T67" fmla="*/ 86 h 371"/>
                      <a:gd name="T68" fmla="*/ 135 w 324"/>
                      <a:gd name="T69" fmla="*/ 84 h 371"/>
                      <a:gd name="T70" fmla="*/ 102 w 324"/>
                      <a:gd name="T71" fmla="*/ 87 h 371"/>
                      <a:gd name="T72" fmla="*/ 73 w 324"/>
                      <a:gd name="T73" fmla="*/ 84 h 371"/>
                      <a:gd name="T74" fmla="*/ 53 w 324"/>
                      <a:gd name="T75" fmla="*/ 74 h 371"/>
                      <a:gd name="T76" fmla="*/ 34 w 324"/>
                      <a:gd name="T77" fmla="*/ 61 h 371"/>
                      <a:gd name="T78" fmla="*/ 0 w 324"/>
                      <a:gd name="T79" fmla="*/ 5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71">
                        <a:moveTo>
                          <a:pt x="0" y="56"/>
                        </a:moveTo>
                        <a:lnTo>
                          <a:pt x="12" y="42"/>
                        </a:lnTo>
                        <a:lnTo>
                          <a:pt x="31" y="32"/>
                        </a:lnTo>
                        <a:lnTo>
                          <a:pt x="56" y="30"/>
                        </a:lnTo>
                        <a:lnTo>
                          <a:pt x="71" y="18"/>
                        </a:lnTo>
                        <a:lnTo>
                          <a:pt x="87" y="8"/>
                        </a:lnTo>
                        <a:lnTo>
                          <a:pt x="99" y="3"/>
                        </a:lnTo>
                        <a:lnTo>
                          <a:pt x="115" y="0"/>
                        </a:lnTo>
                        <a:lnTo>
                          <a:pt x="128" y="1"/>
                        </a:lnTo>
                        <a:lnTo>
                          <a:pt x="144" y="11"/>
                        </a:lnTo>
                        <a:lnTo>
                          <a:pt x="161" y="19"/>
                        </a:lnTo>
                        <a:lnTo>
                          <a:pt x="183" y="23"/>
                        </a:lnTo>
                        <a:lnTo>
                          <a:pt x="199" y="21"/>
                        </a:lnTo>
                        <a:lnTo>
                          <a:pt x="216" y="19"/>
                        </a:lnTo>
                        <a:lnTo>
                          <a:pt x="233" y="22"/>
                        </a:lnTo>
                        <a:lnTo>
                          <a:pt x="248" y="29"/>
                        </a:lnTo>
                        <a:lnTo>
                          <a:pt x="265" y="37"/>
                        </a:lnTo>
                        <a:lnTo>
                          <a:pt x="280" y="46"/>
                        </a:lnTo>
                        <a:lnTo>
                          <a:pt x="299" y="61"/>
                        </a:lnTo>
                        <a:lnTo>
                          <a:pt x="316" y="80"/>
                        </a:lnTo>
                        <a:lnTo>
                          <a:pt x="322" y="108"/>
                        </a:lnTo>
                        <a:lnTo>
                          <a:pt x="323" y="147"/>
                        </a:lnTo>
                        <a:lnTo>
                          <a:pt x="319" y="189"/>
                        </a:lnTo>
                        <a:lnTo>
                          <a:pt x="309" y="220"/>
                        </a:lnTo>
                        <a:lnTo>
                          <a:pt x="307" y="242"/>
                        </a:lnTo>
                        <a:lnTo>
                          <a:pt x="302" y="260"/>
                        </a:lnTo>
                        <a:lnTo>
                          <a:pt x="288" y="269"/>
                        </a:lnTo>
                        <a:lnTo>
                          <a:pt x="274" y="272"/>
                        </a:lnTo>
                        <a:lnTo>
                          <a:pt x="262" y="283"/>
                        </a:lnTo>
                        <a:lnTo>
                          <a:pt x="255" y="297"/>
                        </a:lnTo>
                        <a:lnTo>
                          <a:pt x="252" y="318"/>
                        </a:lnTo>
                        <a:lnTo>
                          <a:pt x="245" y="337"/>
                        </a:lnTo>
                        <a:lnTo>
                          <a:pt x="231" y="351"/>
                        </a:lnTo>
                        <a:lnTo>
                          <a:pt x="208" y="362"/>
                        </a:lnTo>
                        <a:lnTo>
                          <a:pt x="187" y="367"/>
                        </a:lnTo>
                        <a:lnTo>
                          <a:pt x="165" y="370"/>
                        </a:lnTo>
                        <a:lnTo>
                          <a:pt x="150" y="368"/>
                        </a:lnTo>
                        <a:lnTo>
                          <a:pt x="142" y="363"/>
                        </a:lnTo>
                        <a:lnTo>
                          <a:pt x="137" y="352"/>
                        </a:lnTo>
                        <a:lnTo>
                          <a:pt x="137" y="338"/>
                        </a:lnTo>
                        <a:lnTo>
                          <a:pt x="144" y="326"/>
                        </a:lnTo>
                        <a:lnTo>
                          <a:pt x="149" y="312"/>
                        </a:lnTo>
                        <a:lnTo>
                          <a:pt x="147" y="297"/>
                        </a:lnTo>
                        <a:lnTo>
                          <a:pt x="134" y="289"/>
                        </a:lnTo>
                        <a:lnTo>
                          <a:pt x="120" y="288"/>
                        </a:lnTo>
                        <a:lnTo>
                          <a:pt x="89" y="296"/>
                        </a:lnTo>
                        <a:lnTo>
                          <a:pt x="77" y="286"/>
                        </a:lnTo>
                        <a:lnTo>
                          <a:pt x="64" y="281"/>
                        </a:lnTo>
                        <a:lnTo>
                          <a:pt x="81" y="272"/>
                        </a:lnTo>
                        <a:lnTo>
                          <a:pt x="97" y="260"/>
                        </a:lnTo>
                        <a:lnTo>
                          <a:pt x="106" y="248"/>
                        </a:lnTo>
                        <a:lnTo>
                          <a:pt x="110" y="236"/>
                        </a:lnTo>
                        <a:lnTo>
                          <a:pt x="110" y="226"/>
                        </a:lnTo>
                        <a:lnTo>
                          <a:pt x="106" y="216"/>
                        </a:lnTo>
                        <a:lnTo>
                          <a:pt x="96" y="203"/>
                        </a:lnTo>
                        <a:lnTo>
                          <a:pt x="87" y="187"/>
                        </a:lnTo>
                        <a:lnTo>
                          <a:pt x="84" y="174"/>
                        </a:lnTo>
                        <a:lnTo>
                          <a:pt x="84" y="159"/>
                        </a:lnTo>
                        <a:lnTo>
                          <a:pt x="88" y="147"/>
                        </a:lnTo>
                        <a:lnTo>
                          <a:pt x="96" y="140"/>
                        </a:lnTo>
                        <a:lnTo>
                          <a:pt x="110" y="132"/>
                        </a:lnTo>
                        <a:lnTo>
                          <a:pt x="126" y="124"/>
                        </a:lnTo>
                        <a:lnTo>
                          <a:pt x="138" y="117"/>
                        </a:lnTo>
                        <a:lnTo>
                          <a:pt x="150" y="110"/>
                        </a:lnTo>
                        <a:lnTo>
                          <a:pt x="158" y="98"/>
                        </a:lnTo>
                        <a:lnTo>
                          <a:pt x="151" y="98"/>
                        </a:lnTo>
                        <a:lnTo>
                          <a:pt x="144" y="91"/>
                        </a:lnTo>
                        <a:lnTo>
                          <a:pt x="142" y="86"/>
                        </a:lnTo>
                        <a:lnTo>
                          <a:pt x="140" y="81"/>
                        </a:lnTo>
                        <a:lnTo>
                          <a:pt x="135" y="84"/>
                        </a:lnTo>
                        <a:lnTo>
                          <a:pt x="117" y="84"/>
                        </a:lnTo>
                        <a:lnTo>
                          <a:pt x="102" y="87"/>
                        </a:lnTo>
                        <a:lnTo>
                          <a:pt x="88" y="86"/>
                        </a:lnTo>
                        <a:lnTo>
                          <a:pt x="73" y="84"/>
                        </a:lnTo>
                        <a:lnTo>
                          <a:pt x="63" y="81"/>
                        </a:lnTo>
                        <a:lnTo>
                          <a:pt x="53" y="74"/>
                        </a:lnTo>
                        <a:lnTo>
                          <a:pt x="44" y="67"/>
                        </a:lnTo>
                        <a:lnTo>
                          <a:pt x="34" y="61"/>
                        </a:lnTo>
                        <a:lnTo>
                          <a:pt x="18" y="60"/>
                        </a:lnTo>
                        <a:lnTo>
                          <a:pt x="0" y="56"/>
                        </a:lnTo>
                      </a:path>
                    </a:pathLst>
                  </a:custGeom>
                  <a:solidFill>
                    <a:srgbClr val="A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 name="Group 28"/>
                  <p:cNvGrpSpPr>
                    <a:grpSpLocks/>
                  </p:cNvGrpSpPr>
                  <p:nvPr/>
                </p:nvGrpSpPr>
                <p:grpSpPr bwMode="auto">
                  <a:xfrm>
                    <a:off x="4013" y="2733"/>
                    <a:ext cx="167" cy="257"/>
                    <a:chOff x="4013" y="2733"/>
                    <a:chExt cx="167" cy="257"/>
                  </a:xfrm>
                </p:grpSpPr>
                <p:sp>
                  <p:nvSpPr>
                    <p:cNvPr id="67" name="Freeform 29"/>
                    <p:cNvSpPr>
                      <a:spLocks/>
                    </p:cNvSpPr>
                    <p:nvPr/>
                  </p:nvSpPr>
                  <p:spPr bwMode="auto">
                    <a:xfrm>
                      <a:off x="4153" y="2766"/>
                      <a:ext cx="27" cy="36"/>
                    </a:xfrm>
                    <a:custGeom>
                      <a:avLst/>
                      <a:gdLst>
                        <a:gd name="T0" fmla="*/ 0 w 27"/>
                        <a:gd name="T1" fmla="*/ 26 h 36"/>
                        <a:gd name="T2" fmla="*/ 16 w 27"/>
                        <a:gd name="T3" fmla="*/ 20 h 36"/>
                        <a:gd name="T4" fmla="*/ 22 w 27"/>
                        <a:gd name="T5" fmla="*/ 10 h 36"/>
                        <a:gd name="T6" fmla="*/ 24 w 27"/>
                        <a:gd name="T7" fmla="*/ 0 h 36"/>
                        <a:gd name="T8" fmla="*/ 26 w 27"/>
                        <a:gd name="T9" fmla="*/ 14 h 36"/>
                        <a:gd name="T10" fmla="*/ 20 w 27"/>
                        <a:gd name="T11" fmla="*/ 25 h 36"/>
                        <a:gd name="T12" fmla="*/ 12 w 27"/>
                        <a:gd name="T13" fmla="*/ 29 h 36"/>
                        <a:gd name="T14" fmla="*/ 20 w 27"/>
                        <a:gd name="T15" fmla="*/ 33 h 36"/>
                        <a:gd name="T16" fmla="*/ 26 w 27"/>
                        <a:gd name="T17" fmla="*/ 33 h 36"/>
                        <a:gd name="T18" fmla="*/ 20 w 27"/>
                        <a:gd name="T19" fmla="*/ 35 h 36"/>
                        <a:gd name="T20" fmla="*/ 0 w 27"/>
                        <a:gd name="T2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6">
                          <a:moveTo>
                            <a:pt x="0" y="26"/>
                          </a:moveTo>
                          <a:lnTo>
                            <a:pt x="16" y="20"/>
                          </a:lnTo>
                          <a:lnTo>
                            <a:pt x="22" y="10"/>
                          </a:lnTo>
                          <a:lnTo>
                            <a:pt x="24" y="0"/>
                          </a:lnTo>
                          <a:lnTo>
                            <a:pt x="26" y="14"/>
                          </a:lnTo>
                          <a:lnTo>
                            <a:pt x="20" y="25"/>
                          </a:lnTo>
                          <a:lnTo>
                            <a:pt x="12" y="29"/>
                          </a:lnTo>
                          <a:lnTo>
                            <a:pt x="20" y="33"/>
                          </a:lnTo>
                          <a:lnTo>
                            <a:pt x="26" y="33"/>
                          </a:lnTo>
                          <a:lnTo>
                            <a:pt x="20" y="35"/>
                          </a:lnTo>
                          <a:lnTo>
                            <a:pt x="0" y="26"/>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Freeform 30"/>
                    <p:cNvSpPr>
                      <a:spLocks/>
                    </p:cNvSpPr>
                    <p:nvPr/>
                  </p:nvSpPr>
                  <p:spPr bwMode="auto">
                    <a:xfrm>
                      <a:off x="4112" y="2923"/>
                      <a:ext cx="13" cy="6"/>
                    </a:xfrm>
                    <a:custGeom>
                      <a:avLst/>
                      <a:gdLst>
                        <a:gd name="T0" fmla="*/ 0 w 13"/>
                        <a:gd name="T1" fmla="*/ 4 h 6"/>
                        <a:gd name="T2" fmla="*/ 7 w 13"/>
                        <a:gd name="T3" fmla="*/ 4 h 6"/>
                        <a:gd name="T4" fmla="*/ 12 w 13"/>
                        <a:gd name="T5" fmla="*/ 0 h 6"/>
                        <a:gd name="T6" fmla="*/ 11 w 13"/>
                        <a:gd name="T7" fmla="*/ 5 h 6"/>
                        <a:gd name="T8" fmla="*/ 0 w 13"/>
                        <a:gd name="T9" fmla="*/ 4 h 6"/>
                      </a:gdLst>
                      <a:ahLst/>
                      <a:cxnLst>
                        <a:cxn ang="0">
                          <a:pos x="T0" y="T1"/>
                        </a:cxn>
                        <a:cxn ang="0">
                          <a:pos x="T2" y="T3"/>
                        </a:cxn>
                        <a:cxn ang="0">
                          <a:pos x="T4" y="T5"/>
                        </a:cxn>
                        <a:cxn ang="0">
                          <a:pos x="T6" y="T7"/>
                        </a:cxn>
                        <a:cxn ang="0">
                          <a:pos x="T8" y="T9"/>
                        </a:cxn>
                      </a:cxnLst>
                      <a:rect l="0" t="0" r="r" b="b"/>
                      <a:pathLst>
                        <a:path w="13" h="6">
                          <a:moveTo>
                            <a:pt x="0" y="4"/>
                          </a:moveTo>
                          <a:lnTo>
                            <a:pt x="7" y="4"/>
                          </a:lnTo>
                          <a:lnTo>
                            <a:pt x="12" y="0"/>
                          </a:lnTo>
                          <a:lnTo>
                            <a:pt x="11" y="5"/>
                          </a:lnTo>
                          <a:lnTo>
                            <a:pt x="0" y="4"/>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Freeform 31"/>
                    <p:cNvSpPr>
                      <a:spLocks/>
                    </p:cNvSpPr>
                    <p:nvPr/>
                  </p:nvSpPr>
                  <p:spPr bwMode="auto">
                    <a:xfrm>
                      <a:off x="4099" y="2931"/>
                      <a:ext cx="44" cy="31"/>
                    </a:xfrm>
                    <a:custGeom>
                      <a:avLst/>
                      <a:gdLst>
                        <a:gd name="T0" fmla="*/ 10 w 44"/>
                        <a:gd name="T1" fmla="*/ 0 h 31"/>
                        <a:gd name="T2" fmla="*/ 18 w 44"/>
                        <a:gd name="T3" fmla="*/ 10 h 31"/>
                        <a:gd name="T4" fmla="*/ 31 w 44"/>
                        <a:gd name="T5" fmla="*/ 14 h 31"/>
                        <a:gd name="T6" fmla="*/ 43 w 44"/>
                        <a:gd name="T7" fmla="*/ 16 h 31"/>
                        <a:gd name="T8" fmla="*/ 31 w 44"/>
                        <a:gd name="T9" fmla="*/ 18 h 31"/>
                        <a:gd name="T10" fmla="*/ 21 w 44"/>
                        <a:gd name="T11" fmla="*/ 17 h 31"/>
                        <a:gd name="T12" fmla="*/ 14 w 44"/>
                        <a:gd name="T13" fmla="*/ 14 h 31"/>
                        <a:gd name="T14" fmla="*/ 10 w 44"/>
                        <a:gd name="T15" fmla="*/ 24 h 31"/>
                        <a:gd name="T16" fmla="*/ 0 w 44"/>
                        <a:gd name="T17" fmla="*/ 30 h 31"/>
                        <a:gd name="T18" fmla="*/ 6 w 44"/>
                        <a:gd name="T19" fmla="*/ 22 h 31"/>
                        <a:gd name="T20" fmla="*/ 8 w 44"/>
                        <a:gd name="T21" fmla="*/ 17 h 31"/>
                        <a:gd name="T22" fmla="*/ 6 w 44"/>
                        <a:gd name="T23" fmla="*/ 10 h 31"/>
                        <a:gd name="T24" fmla="*/ 10 w 44"/>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1">
                          <a:moveTo>
                            <a:pt x="10" y="0"/>
                          </a:moveTo>
                          <a:lnTo>
                            <a:pt x="18" y="10"/>
                          </a:lnTo>
                          <a:lnTo>
                            <a:pt x="31" y="14"/>
                          </a:lnTo>
                          <a:lnTo>
                            <a:pt x="43" y="16"/>
                          </a:lnTo>
                          <a:lnTo>
                            <a:pt x="31" y="18"/>
                          </a:lnTo>
                          <a:lnTo>
                            <a:pt x="21" y="17"/>
                          </a:lnTo>
                          <a:lnTo>
                            <a:pt x="14" y="14"/>
                          </a:lnTo>
                          <a:lnTo>
                            <a:pt x="10" y="24"/>
                          </a:lnTo>
                          <a:lnTo>
                            <a:pt x="0" y="30"/>
                          </a:lnTo>
                          <a:lnTo>
                            <a:pt x="6" y="22"/>
                          </a:lnTo>
                          <a:lnTo>
                            <a:pt x="8" y="17"/>
                          </a:lnTo>
                          <a:lnTo>
                            <a:pt x="6" y="10"/>
                          </a:lnTo>
                          <a:lnTo>
                            <a:pt x="1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Freeform 32"/>
                    <p:cNvSpPr>
                      <a:spLocks/>
                    </p:cNvSpPr>
                    <p:nvPr/>
                  </p:nvSpPr>
                  <p:spPr bwMode="auto">
                    <a:xfrm>
                      <a:off x="4121" y="2969"/>
                      <a:ext cx="35" cy="21"/>
                    </a:xfrm>
                    <a:custGeom>
                      <a:avLst/>
                      <a:gdLst>
                        <a:gd name="T0" fmla="*/ 0 w 35"/>
                        <a:gd name="T1" fmla="*/ 12 h 21"/>
                        <a:gd name="T2" fmla="*/ 18 w 35"/>
                        <a:gd name="T3" fmla="*/ 10 h 21"/>
                        <a:gd name="T4" fmla="*/ 26 w 35"/>
                        <a:gd name="T5" fmla="*/ 5 h 21"/>
                        <a:gd name="T6" fmla="*/ 30 w 35"/>
                        <a:gd name="T7" fmla="*/ 0 h 21"/>
                        <a:gd name="T8" fmla="*/ 26 w 35"/>
                        <a:gd name="T9" fmla="*/ 8 h 21"/>
                        <a:gd name="T10" fmla="*/ 24 w 35"/>
                        <a:gd name="T11" fmla="*/ 12 h 21"/>
                        <a:gd name="T12" fmla="*/ 28 w 35"/>
                        <a:gd name="T13" fmla="*/ 15 h 21"/>
                        <a:gd name="T14" fmla="*/ 34 w 35"/>
                        <a:gd name="T15" fmla="*/ 16 h 21"/>
                        <a:gd name="T16" fmla="*/ 26 w 35"/>
                        <a:gd name="T17" fmla="*/ 19 h 21"/>
                        <a:gd name="T18" fmla="*/ 22 w 35"/>
                        <a:gd name="T19" fmla="*/ 20 h 21"/>
                        <a:gd name="T20" fmla="*/ 18 w 35"/>
                        <a:gd name="T21" fmla="*/ 19 h 21"/>
                        <a:gd name="T22" fmla="*/ 14 w 35"/>
                        <a:gd name="T23" fmla="*/ 15 h 21"/>
                        <a:gd name="T24" fmla="*/ 0 w 35"/>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1">
                          <a:moveTo>
                            <a:pt x="0" y="12"/>
                          </a:moveTo>
                          <a:lnTo>
                            <a:pt x="18" y="10"/>
                          </a:lnTo>
                          <a:lnTo>
                            <a:pt x="26" y="5"/>
                          </a:lnTo>
                          <a:lnTo>
                            <a:pt x="30" y="0"/>
                          </a:lnTo>
                          <a:lnTo>
                            <a:pt x="26" y="8"/>
                          </a:lnTo>
                          <a:lnTo>
                            <a:pt x="24" y="12"/>
                          </a:lnTo>
                          <a:lnTo>
                            <a:pt x="28" y="15"/>
                          </a:lnTo>
                          <a:lnTo>
                            <a:pt x="34" y="16"/>
                          </a:lnTo>
                          <a:lnTo>
                            <a:pt x="26" y="19"/>
                          </a:lnTo>
                          <a:lnTo>
                            <a:pt x="22" y="20"/>
                          </a:lnTo>
                          <a:lnTo>
                            <a:pt x="18" y="19"/>
                          </a:lnTo>
                          <a:lnTo>
                            <a:pt x="14" y="15"/>
                          </a:lnTo>
                          <a:lnTo>
                            <a:pt x="0" y="12"/>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Freeform 33"/>
                    <p:cNvSpPr>
                      <a:spLocks/>
                    </p:cNvSpPr>
                    <p:nvPr/>
                  </p:nvSpPr>
                  <p:spPr bwMode="auto">
                    <a:xfrm>
                      <a:off x="4013" y="2733"/>
                      <a:ext cx="34" cy="23"/>
                    </a:xfrm>
                    <a:custGeom>
                      <a:avLst/>
                      <a:gdLst>
                        <a:gd name="T0" fmla="*/ 0 w 34"/>
                        <a:gd name="T1" fmla="*/ 8 h 23"/>
                        <a:gd name="T2" fmla="*/ 14 w 34"/>
                        <a:gd name="T3" fmla="*/ 9 h 23"/>
                        <a:gd name="T4" fmla="*/ 19 w 34"/>
                        <a:gd name="T5" fmla="*/ 12 h 23"/>
                        <a:gd name="T6" fmla="*/ 20 w 34"/>
                        <a:gd name="T7" fmla="*/ 19 h 23"/>
                        <a:gd name="T8" fmla="*/ 25 w 34"/>
                        <a:gd name="T9" fmla="*/ 22 h 23"/>
                        <a:gd name="T10" fmla="*/ 31 w 34"/>
                        <a:gd name="T11" fmla="*/ 19 h 23"/>
                        <a:gd name="T12" fmla="*/ 33 w 34"/>
                        <a:gd name="T13" fmla="*/ 9 h 23"/>
                        <a:gd name="T14" fmla="*/ 31 w 34"/>
                        <a:gd name="T15" fmla="*/ 0 h 23"/>
                        <a:gd name="T16" fmla="*/ 26 w 34"/>
                        <a:gd name="T17" fmla="*/ 0 h 23"/>
                        <a:gd name="T18" fmla="*/ 27 w 34"/>
                        <a:gd name="T19" fmla="*/ 4 h 23"/>
                        <a:gd name="T20" fmla="*/ 26 w 34"/>
                        <a:gd name="T21" fmla="*/ 12 h 23"/>
                        <a:gd name="T22" fmla="*/ 20 w 34"/>
                        <a:gd name="T23" fmla="*/ 5 h 23"/>
                        <a:gd name="T24" fmla="*/ 12 w 34"/>
                        <a:gd name="T25" fmla="*/ 4 h 23"/>
                        <a:gd name="T26" fmla="*/ 0 w 34"/>
                        <a:gd name="T2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3">
                          <a:moveTo>
                            <a:pt x="0" y="8"/>
                          </a:moveTo>
                          <a:lnTo>
                            <a:pt x="14" y="9"/>
                          </a:lnTo>
                          <a:lnTo>
                            <a:pt x="19" y="12"/>
                          </a:lnTo>
                          <a:lnTo>
                            <a:pt x="20" y="19"/>
                          </a:lnTo>
                          <a:lnTo>
                            <a:pt x="25" y="22"/>
                          </a:lnTo>
                          <a:lnTo>
                            <a:pt x="31" y="19"/>
                          </a:lnTo>
                          <a:lnTo>
                            <a:pt x="33" y="9"/>
                          </a:lnTo>
                          <a:lnTo>
                            <a:pt x="31" y="0"/>
                          </a:lnTo>
                          <a:lnTo>
                            <a:pt x="26" y="0"/>
                          </a:lnTo>
                          <a:lnTo>
                            <a:pt x="27" y="4"/>
                          </a:lnTo>
                          <a:lnTo>
                            <a:pt x="26" y="12"/>
                          </a:lnTo>
                          <a:lnTo>
                            <a:pt x="20" y="5"/>
                          </a:lnTo>
                          <a:lnTo>
                            <a:pt x="12" y="4"/>
                          </a:lnTo>
                          <a:lnTo>
                            <a:pt x="0" y="8"/>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Freeform 34"/>
                    <p:cNvSpPr>
                      <a:spLocks/>
                    </p:cNvSpPr>
                    <p:nvPr/>
                  </p:nvSpPr>
                  <p:spPr bwMode="auto">
                    <a:xfrm>
                      <a:off x="4039" y="2758"/>
                      <a:ext cx="28" cy="10"/>
                    </a:xfrm>
                    <a:custGeom>
                      <a:avLst/>
                      <a:gdLst>
                        <a:gd name="T0" fmla="*/ 0 w 28"/>
                        <a:gd name="T1" fmla="*/ 0 h 10"/>
                        <a:gd name="T2" fmla="*/ 12 w 28"/>
                        <a:gd name="T3" fmla="*/ 8 h 10"/>
                        <a:gd name="T4" fmla="*/ 21 w 28"/>
                        <a:gd name="T5" fmla="*/ 9 h 10"/>
                        <a:gd name="T6" fmla="*/ 27 w 28"/>
                        <a:gd name="T7" fmla="*/ 5 h 10"/>
                        <a:gd name="T8" fmla="*/ 18 w 28"/>
                        <a:gd name="T9" fmla="*/ 5 h 10"/>
                        <a:gd name="T10" fmla="*/ 11 w 28"/>
                        <a:gd name="T11" fmla="*/ 4 h 10"/>
                        <a:gd name="T12" fmla="*/ 0 w 2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0" y="0"/>
                          </a:moveTo>
                          <a:lnTo>
                            <a:pt x="12" y="8"/>
                          </a:lnTo>
                          <a:lnTo>
                            <a:pt x="21" y="9"/>
                          </a:lnTo>
                          <a:lnTo>
                            <a:pt x="27" y="5"/>
                          </a:lnTo>
                          <a:lnTo>
                            <a:pt x="18" y="5"/>
                          </a:lnTo>
                          <a:lnTo>
                            <a:pt x="11" y="4"/>
                          </a:lnTo>
                          <a:lnTo>
                            <a:pt x="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60" name="Group 35"/>
              <p:cNvGrpSpPr>
                <a:grpSpLocks/>
              </p:cNvGrpSpPr>
              <p:nvPr/>
            </p:nvGrpSpPr>
            <p:grpSpPr bwMode="auto">
              <a:xfrm>
                <a:off x="3979" y="2815"/>
                <a:ext cx="73" cy="65"/>
                <a:chOff x="3979" y="2815"/>
                <a:chExt cx="73" cy="65"/>
              </a:xfrm>
            </p:grpSpPr>
            <p:sp>
              <p:nvSpPr>
                <p:cNvPr id="61" name="Freeform 36"/>
                <p:cNvSpPr>
                  <a:spLocks/>
                </p:cNvSpPr>
                <p:nvPr/>
              </p:nvSpPr>
              <p:spPr bwMode="auto">
                <a:xfrm>
                  <a:off x="4008" y="2815"/>
                  <a:ext cx="44" cy="32"/>
                </a:xfrm>
                <a:custGeom>
                  <a:avLst/>
                  <a:gdLst>
                    <a:gd name="T0" fmla="*/ 0 w 44"/>
                    <a:gd name="T1" fmla="*/ 0 h 32"/>
                    <a:gd name="T2" fmla="*/ 14 w 44"/>
                    <a:gd name="T3" fmla="*/ 1 h 32"/>
                    <a:gd name="T4" fmla="*/ 29 w 44"/>
                    <a:gd name="T5" fmla="*/ 6 h 32"/>
                    <a:gd name="T6" fmla="*/ 39 w 44"/>
                    <a:gd name="T7" fmla="*/ 17 h 32"/>
                    <a:gd name="T8" fmla="*/ 43 w 44"/>
                    <a:gd name="T9" fmla="*/ 31 h 32"/>
                  </a:gdLst>
                  <a:ahLst/>
                  <a:cxnLst>
                    <a:cxn ang="0">
                      <a:pos x="T0" y="T1"/>
                    </a:cxn>
                    <a:cxn ang="0">
                      <a:pos x="T2" y="T3"/>
                    </a:cxn>
                    <a:cxn ang="0">
                      <a:pos x="T4" y="T5"/>
                    </a:cxn>
                    <a:cxn ang="0">
                      <a:pos x="T6" y="T7"/>
                    </a:cxn>
                    <a:cxn ang="0">
                      <a:pos x="T8" y="T9"/>
                    </a:cxn>
                  </a:cxnLst>
                  <a:rect l="0" t="0" r="r" b="b"/>
                  <a:pathLst>
                    <a:path w="44" h="32">
                      <a:moveTo>
                        <a:pt x="0" y="0"/>
                      </a:moveTo>
                      <a:lnTo>
                        <a:pt x="14" y="1"/>
                      </a:lnTo>
                      <a:lnTo>
                        <a:pt x="29" y="6"/>
                      </a:lnTo>
                      <a:lnTo>
                        <a:pt x="39" y="17"/>
                      </a:lnTo>
                      <a:lnTo>
                        <a:pt x="43" y="31"/>
                      </a:lnTo>
                    </a:path>
                  </a:pathLst>
                </a:custGeom>
                <a:noFill/>
                <a:ln w="50800" cap="rnd" cmpd="sng">
                  <a:solidFill>
                    <a:srgbClr val="A04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37"/>
                <p:cNvSpPr>
                  <a:spLocks/>
                </p:cNvSpPr>
                <p:nvPr/>
              </p:nvSpPr>
              <p:spPr bwMode="auto">
                <a:xfrm>
                  <a:off x="3979" y="2839"/>
                  <a:ext cx="34" cy="41"/>
                </a:xfrm>
                <a:custGeom>
                  <a:avLst/>
                  <a:gdLst>
                    <a:gd name="T0" fmla="*/ 33 w 34"/>
                    <a:gd name="T1" fmla="*/ 0 h 41"/>
                    <a:gd name="T2" fmla="*/ 26 w 34"/>
                    <a:gd name="T3" fmla="*/ 0 h 41"/>
                    <a:gd name="T4" fmla="*/ 17 w 34"/>
                    <a:gd name="T5" fmla="*/ 5 h 41"/>
                    <a:gd name="T6" fmla="*/ 10 w 34"/>
                    <a:gd name="T7" fmla="*/ 13 h 41"/>
                    <a:gd name="T8" fmla="*/ 3 w 34"/>
                    <a:gd name="T9" fmla="*/ 22 h 41"/>
                    <a:gd name="T10" fmla="*/ 0 w 34"/>
                    <a:gd name="T11" fmla="*/ 32 h 41"/>
                    <a:gd name="T12" fmla="*/ 1 w 34"/>
                    <a:gd name="T13" fmla="*/ 40 h 41"/>
                    <a:gd name="T14" fmla="*/ 8 w 34"/>
                    <a:gd name="T15" fmla="*/ 39 h 41"/>
                    <a:gd name="T16" fmla="*/ 17 w 34"/>
                    <a:gd name="T17" fmla="*/ 36 h 41"/>
                    <a:gd name="T18" fmla="*/ 26 w 34"/>
                    <a:gd name="T19" fmla="*/ 29 h 41"/>
                    <a:gd name="T20" fmla="*/ 30 w 34"/>
                    <a:gd name="T21" fmla="*/ 21 h 41"/>
                    <a:gd name="T22" fmla="*/ 33 w 34"/>
                    <a:gd name="T23" fmla="*/ 8 h 41"/>
                    <a:gd name="T24" fmla="*/ 33 w 34"/>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1">
                      <a:moveTo>
                        <a:pt x="33" y="0"/>
                      </a:moveTo>
                      <a:lnTo>
                        <a:pt x="26" y="0"/>
                      </a:lnTo>
                      <a:lnTo>
                        <a:pt x="17" y="5"/>
                      </a:lnTo>
                      <a:lnTo>
                        <a:pt x="10" y="13"/>
                      </a:lnTo>
                      <a:lnTo>
                        <a:pt x="3" y="22"/>
                      </a:lnTo>
                      <a:lnTo>
                        <a:pt x="0" y="32"/>
                      </a:lnTo>
                      <a:lnTo>
                        <a:pt x="1" y="40"/>
                      </a:lnTo>
                      <a:lnTo>
                        <a:pt x="8" y="39"/>
                      </a:lnTo>
                      <a:lnTo>
                        <a:pt x="17" y="36"/>
                      </a:lnTo>
                      <a:lnTo>
                        <a:pt x="26" y="29"/>
                      </a:lnTo>
                      <a:lnTo>
                        <a:pt x="30" y="21"/>
                      </a:lnTo>
                      <a:lnTo>
                        <a:pt x="33" y="8"/>
                      </a:lnTo>
                      <a:lnTo>
                        <a:pt x="3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3" name="Group 38"/>
            <p:cNvGrpSpPr>
              <a:grpSpLocks/>
            </p:cNvGrpSpPr>
            <p:nvPr/>
          </p:nvGrpSpPr>
          <p:grpSpPr bwMode="auto">
            <a:xfrm>
              <a:off x="4239" y="3154"/>
              <a:ext cx="572" cy="603"/>
              <a:chOff x="3664" y="3718"/>
              <a:chExt cx="356" cy="554"/>
            </a:xfrm>
          </p:grpSpPr>
          <p:grpSp>
            <p:nvGrpSpPr>
              <p:cNvPr id="47" name="Group 39"/>
              <p:cNvGrpSpPr>
                <a:grpSpLocks/>
              </p:cNvGrpSpPr>
              <p:nvPr/>
            </p:nvGrpSpPr>
            <p:grpSpPr bwMode="auto">
              <a:xfrm>
                <a:off x="3664" y="4130"/>
                <a:ext cx="356" cy="142"/>
                <a:chOff x="3664" y="4130"/>
                <a:chExt cx="356" cy="142"/>
              </a:xfrm>
            </p:grpSpPr>
            <p:sp>
              <p:nvSpPr>
                <p:cNvPr id="57" name="Freeform 40"/>
                <p:cNvSpPr>
                  <a:spLocks/>
                </p:cNvSpPr>
                <p:nvPr/>
              </p:nvSpPr>
              <p:spPr bwMode="auto">
                <a:xfrm>
                  <a:off x="3664" y="4222"/>
                  <a:ext cx="187" cy="48"/>
                </a:xfrm>
                <a:custGeom>
                  <a:avLst/>
                  <a:gdLst>
                    <a:gd name="T0" fmla="*/ 168 w 187"/>
                    <a:gd name="T1" fmla="*/ 0 h 48"/>
                    <a:gd name="T2" fmla="*/ 104 w 187"/>
                    <a:gd name="T3" fmla="*/ 5 h 48"/>
                    <a:gd name="T4" fmla="*/ 74 w 187"/>
                    <a:gd name="T5" fmla="*/ 20 h 48"/>
                    <a:gd name="T6" fmla="*/ 55 w 187"/>
                    <a:gd name="T7" fmla="*/ 23 h 48"/>
                    <a:gd name="T8" fmla="*/ 36 w 187"/>
                    <a:gd name="T9" fmla="*/ 26 h 48"/>
                    <a:gd name="T10" fmla="*/ 5 w 187"/>
                    <a:gd name="T11" fmla="*/ 36 h 48"/>
                    <a:gd name="T12" fmla="*/ 0 w 187"/>
                    <a:gd name="T13" fmla="*/ 40 h 48"/>
                    <a:gd name="T14" fmla="*/ 0 w 187"/>
                    <a:gd name="T15" fmla="*/ 47 h 48"/>
                    <a:gd name="T16" fmla="*/ 83 w 187"/>
                    <a:gd name="T17" fmla="*/ 47 h 48"/>
                    <a:gd name="T18" fmla="*/ 152 w 187"/>
                    <a:gd name="T19" fmla="*/ 32 h 48"/>
                    <a:gd name="T20" fmla="*/ 156 w 187"/>
                    <a:gd name="T21" fmla="*/ 39 h 48"/>
                    <a:gd name="T22" fmla="*/ 182 w 187"/>
                    <a:gd name="T23" fmla="*/ 38 h 48"/>
                    <a:gd name="T24" fmla="*/ 185 w 187"/>
                    <a:gd name="T25" fmla="*/ 32 h 48"/>
                    <a:gd name="T26" fmla="*/ 186 w 187"/>
                    <a:gd name="T27" fmla="*/ 23 h 48"/>
                    <a:gd name="T28" fmla="*/ 184 w 187"/>
                    <a:gd name="T29" fmla="*/ 14 h 48"/>
                    <a:gd name="T30" fmla="*/ 179 w 187"/>
                    <a:gd name="T31" fmla="*/ 5 h 48"/>
                    <a:gd name="T32" fmla="*/ 168 w 187"/>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48">
                      <a:moveTo>
                        <a:pt x="168" y="0"/>
                      </a:moveTo>
                      <a:lnTo>
                        <a:pt x="104" y="5"/>
                      </a:lnTo>
                      <a:lnTo>
                        <a:pt x="74" y="20"/>
                      </a:lnTo>
                      <a:lnTo>
                        <a:pt x="55" y="23"/>
                      </a:lnTo>
                      <a:lnTo>
                        <a:pt x="36" y="26"/>
                      </a:lnTo>
                      <a:lnTo>
                        <a:pt x="5" y="36"/>
                      </a:lnTo>
                      <a:lnTo>
                        <a:pt x="0" y="40"/>
                      </a:lnTo>
                      <a:lnTo>
                        <a:pt x="0" y="47"/>
                      </a:lnTo>
                      <a:lnTo>
                        <a:pt x="83" y="47"/>
                      </a:lnTo>
                      <a:lnTo>
                        <a:pt x="152" y="32"/>
                      </a:lnTo>
                      <a:lnTo>
                        <a:pt x="156" y="39"/>
                      </a:lnTo>
                      <a:lnTo>
                        <a:pt x="182" y="38"/>
                      </a:lnTo>
                      <a:lnTo>
                        <a:pt x="185" y="32"/>
                      </a:lnTo>
                      <a:lnTo>
                        <a:pt x="186" y="23"/>
                      </a:lnTo>
                      <a:lnTo>
                        <a:pt x="184" y="14"/>
                      </a:lnTo>
                      <a:lnTo>
                        <a:pt x="179" y="5"/>
                      </a:lnTo>
                      <a:lnTo>
                        <a:pt x="168" y="0"/>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41"/>
                <p:cNvSpPr>
                  <a:spLocks/>
                </p:cNvSpPr>
                <p:nvPr/>
              </p:nvSpPr>
              <p:spPr bwMode="auto">
                <a:xfrm>
                  <a:off x="3881" y="4130"/>
                  <a:ext cx="139" cy="142"/>
                </a:xfrm>
                <a:custGeom>
                  <a:avLst/>
                  <a:gdLst>
                    <a:gd name="T0" fmla="*/ 64 w 139"/>
                    <a:gd name="T1" fmla="*/ 51 h 142"/>
                    <a:gd name="T2" fmla="*/ 46 w 139"/>
                    <a:gd name="T3" fmla="*/ 48 h 142"/>
                    <a:gd name="T4" fmla="*/ 38 w 139"/>
                    <a:gd name="T5" fmla="*/ 77 h 142"/>
                    <a:gd name="T6" fmla="*/ 6 w 139"/>
                    <a:gd name="T7" fmla="*/ 115 h 142"/>
                    <a:gd name="T8" fmla="*/ 1 w 139"/>
                    <a:gd name="T9" fmla="*/ 129 h 142"/>
                    <a:gd name="T10" fmla="*/ 0 w 139"/>
                    <a:gd name="T11" fmla="*/ 138 h 142"/>
                    <a:gd name="T12" fmla="*/ 5 w 139"/>
                    <a:gd name="T13" fmla="*/ 141 h 142"/>
                    <a:gd name="T14" fmla="*/ 73 w 139"/>
                    <a:gd name="T15" fmla="*/ 88 h 142"/>
                    <a:gd name="T16" fmla="*/ 109 w 139"/>
                    <a:gd name="T17" fmla="*/ 48 h 142"/>
                    <a:gd name="T18" fmla="*/ 115 w 139"/>
                    <a:gd name="T19" fmla="*/ 52 h 142"/>
                    <a:gd name="T20" fmla="*/ 138 w 139"/>
                    <a:gd name="T21" fmla="*/ 32 h 142"/>
                    <a:gd name="T22" fmla="*/ 138 w 139"/>
                    <a:gd name="T23" fmla="*/ 19 h 142"/>
                    <a:gd name="T24" fmla="*/ 135 w 139"/>
                    <a:gd name="T25" fmla="*/ 11 h 142"/>
                    <a:gd name="T26" fmla="*/ 126 w 139"/>
                    <a:gd name="T27" fmla="*/ 4 h 142"/>
                    <a:gd name="T28" fmla="*/ 115 w 139"/>
                    <a:gd name="T29" fmla="*/ 0 h 142"/>
                    <a:gd name="T30" fmla="*/ 64 w 139"/>
                    <a:gd name="T31" fmla="*/ 5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42">
                      <a:moveTo>
                        <a:pt x="64" y="51"/>
                      </a:moveTo>
                      <a:lnTo>
                        <a:pt x="46" y="48"/>
                      </a:lnTo>
                      <a:lnTo>
                        <a:pt x="38" y="77"/>
                      </a:lnTo>
                      <a:lnTo>
                        <a:pt x="6" y="115"/>
                      </a:lnTo>
                      <a:lnTo>
                        <a:pt x="1" y="129"/>
                      </a:lnTo>
                      <a:lnTo>
                        <a:pt x="0" y="138"/>
                      </a:lnTo>
                      <a:lnTo>
                        <a:pt x="5" y="141"/>
                      </a:lnTo>
                      <a:lnTo>
                        <a:pt x="73" y="88"/>
                      </a:lnTo>
                      <a:lnTo>
                        <a:pt x="109" y="48"/>
                      </a:lnTo>
                      <a:lnTo>
                        <a:pt x="115" y="52"/>
                      </a:lnTo>
                      <a:lnTo>
                        <a:pt x="138" y="32"/>
                      </a:lnTo>
                      <a:lnTo>
                        <a:pt x="138" y="19"/>
                      </a:lnTo>
                      <a:lnTo>
                        <a:pt x="135" y="11"/>
                      </a:lnTo>
                      <a:lnTo>
                        <a:pt x="126" y="4"/>
                      </a:lnTo>
                      <a:lnTo>
                        <a:pt x="115" y="0"/>
                      </a:lnTo>
                      <a:lnTo>
                        <a:pt x="64" y="51"/>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42"/>
              <p:cNvGrpSpPr>
                <a:grpSpLocks/>
              </p:cNvGrpSpPr>
              <p:nvPr/>
            </p:nvGrpSpPr>
            <p:grpSpPr bwMode="auto">
              <a:xfrm>
                <a:off x="3692" y="3718"/>
                <a:ext cx="321" cy="517"/>
                <a:chOff x="3692" y="3718"/>
                <a:chExt cx="321" cy="517"/>
              </a:xfrm>
            </p:grpSpPr>
            <p:sp>
              <p:nvSpPr>
                <p:cNvPr id="49" name="Freeform 43"/>
                <p:cNvSpPr>
                  <a:spLocks/>
                </p:cNvSpPr>
                <p:nvPr/>
              </p:nvSpPr>
              <p:spPr bwMode="auto">
                <a:xfrm>
                  <a:off x="3692" y="3718"/>
                  <a:ext cx="321" cy="517"/>
                </a:xfrm>
                <a:custGeom>
                  <a:avLst/>
                  <a:gdLst>
                    <a:gd name="T0" fmla="*/ 28 w 321"/>
                    <a:gd name="T1" fmla="*/ 0 h 517"/>
                    <a:gd name="T2" fmla="*/ 94 w 321"/>
                    <a:gd name="T3" fmla="*/ 21 h 517"/>
                    <a:gd name="T4" fmla="*/ 122 w 321"/>
                    <a:gd name="T5" fmla="*/ 26 h 517"/>
                    <a:gd name="T6" fmla="*/ 148 w 321"/>
                    <a:gd name="T7" fmla="*/ 44 h 517"/>
                    <a:gd name="T8" fmla="*/ 181 w 321"/>
                    <a:gd name="T9" fmla="*/ 65 h 517"/>
                    <a:gd name="T10" fmla="*/ 212 w 321"/>
                    <a:gd name="T11" fmla="*/ 72 h 517"/>
                    <a:gd name="T12" fmla="*/ 238 w 321"/>
                    <a:gd name="T13" fmla="*/ 81 h 517"/>
                    <a:gd name="T14" fmla="*/ 252 w 321"/>
                    <a:gd name="T15" fmla="*/ 110 h 517"/>
                    <a:gd name="T16" fmla="*/ 258 w 321"/>
                    <a:gd name="T17" fmla="*/ 127 h 517"/>
                    <a:gd name="T18" fmla="*/ 262 w 321"/>
                    <a:gd name="T19" fmla="*/ 143 h 517"/>
                    <a:gd name="T20" fmla="*/ 260 w 321"/>
                    <a:gd name="T21" fmla="*/ 162 h 517"/>
                    <a:gd name="T22" fmla="*/ 256 w 321"/>
                    <a:gd name="T23" fmla="*/ 188 h 517"/>
                    <a:gd name="T24" fmla="*/ 257 w 321"/>
                    <a:gd name="T25" fmla="*/ 223 h 517"/>
                    <a:gd name="T26" fmla="*/ 260 w 321"/>
                    <a:gd name="T27" fmla="*/ 270 h 517"/>
                    <a:gd name="T28" fmla="*/ 270 w 321"/>
                    <a:gd name="T29" fmla="*/ 312 h 517"/>
                    <a:gd name="T30" fmla="*/ 279 w 321"/>
                    <a:gd name="T31" fmla="*/ 350 h 517"/>
                    <a:gd name="T32" fmla="*/ 300 w 321"/>
                    <a:gd name="T33" fmla="*/ 385 h 517"/>
                    <a:gd name="T34" fmla="*/ 320 w 321"/>
                    <a:gd name="T35" fmla="*/ 410 h 517"/>
                    <a:gd name="T36" fmla="*/ 290 w 321"/>
                    <a:gd name="T37" fmla="*/ 432 h 517"/>
                    <a:gd name="T38" fmla="*/ 268 w 321"/>
                    <a:gd name="T39" fmla="*/ 456 h 517"/>
                    <a:gd name="T40" fmla="*/ 233 w 321"/>
                    <a:gd name="T41" fmla="*/ 480 h 517"/>
                    <a:gd name="T42" fmla="*/ 221 w 321"/>
                    <a:gd name="T43" fmla="*/ 463 h 517"/>
                    <a:gd name="T44" fmla="*/ 215 w 321"/>
                    <a:gd name="T45" fmla="*/ 433 h 517"/>
                    <a:gd name="T46" fmla="*/ 201 w 321"/>
                    <a:gd name="T47" fmla="*/ 406 h 517"/>
                    <a:gd name="T48" fmla="*/ 188 w 321"/>
                    <a:gd name="T49" fmla="*/ 376 h 517"/>
                    <a:gd name="T50" fmla="*/ 177 w 321"/>
                    <a:gd name="T51" fmla="*/ 350 h 517"/>
                    <a:gd name="T52" fmla="*/ 162 w 321"/>
                    <a:gd name="T53" fmla="*/ 321 h 517"/>
                    <a:gd name="T54" fmla="*/ 158 w 321"/>
                    <a:gd name="T55" fmla="*/ 296 h 517"/>
                    <a:gd name="T56" fmla="*/ 155 w 321"/>
                    <a:gd name="T57" fmla="*/ 273 h 517"/>
                    <a:gd name="T58" fmla="*/ 150 w 321"/>
                    <a:gd name="T59" fmla="*/ 249 h 517"/>
                    <a:gd name="T60" fmla="*/ 145 w 321"/>
                    <a:gd name="T61" fmla="*/ 219 h 517"/>
                    <a:gd name="T62" fmla="*/ 129 w 321"/>
                    <a:gd name="T63" fmla="*/ 139 h 517"/>
                    <a:gd name="T64" fmla="*/ 126 w 321"/>
                    <a:gd name="T65" fmla="*/ 186 h 517"/>
                    <a:gd name="T66" fmla="*/ 141 w 321"/>
                    <a:gd name="T67" fmla="*/ 259 h 517"/>
                    <a:gd name="T68" fmla="*/ 144 w 321"/>
                    <a:gd name="T69" fmla="*/ 305 h 517"/>
                    <a:gd name="T70" fmla="*/ 146 w 321"/>
                    <a:gd name="T71" fmla="*/ 338 h 517"/>
                    <a:gd name="T72" fmla="*/ 151 w 321"/>
                    <a:gd name="T73" fmla="*/ 366 h 517"/>
                    <a:gd name="T74" fmla="*/ 155 w 321"/>
                    <a:gd name="T75" fmla="*/ 406 h 517"/>
                    <a:gd name="T76" fmla="*/ 158 w 321"/>
                    <a:gd name="T77" fmla="*/ 453 h 517"/>
                    <a:gd name="T78" fmla="*/ 155 w 321"/>
                    <a:gd name="T79" fmla="*/ 493 h 517"/>
                    <a:gd name="T80" fmla="*/ 148 w 321"/>
                    <a:gd name="T81" fmla="*/ 507 h 517"/>
                    <a:gd name="T82" fmla="*/ 127 w 321"/>
                    <a:gd name="T83" fmla="*/ 507 h 517"/>
                    <a:gd name="T84" fmla="*/ 105 w 321"/>
                    <a:gd name="T85" fmla="*/ 506 h 517"/>
                    <a:gd name="T86" fmla="*/ 79 w 321"/>
                    <a:gd name="T87" fmla="*/ 512 h 517"/>
                    <a:gd name="T88" fmla="*/ 56 w 321"/>
                    <a:gd name="T89" fmla="*/ 516 h 517"/>
                    <a:gd name="T90" fmla="*/ 47 w 321"/>
                    <a:gd name="T91" fmla="*/ 511 h 517"/>
                    <a:gd name="T92" fmla="*/ 44 w 321"/>
                    <a:gd name="T93" fmla="*/ 481 h 517"/>
                    <a:gd name="T94" fmla="*/ 49 w 321"/>
                    <a:gd name="T95" fmla="*/ 435 h 517"/>
                    <a:gd name="T96" fmla="*/ 52 w 321"/>
                    <a:gd name="T97" fmla="*/ 387 h 517"/>
                    <a:gd name="T98" fmla="*/ 56 w 321"/>
                    <a:gd name="T99" fmla="*/ 356 h 517"/>
                    <a:gd name="T100" fmla="*/ 50 w 321"/>
                    <a:gd name="T101" fmla="*/ 336 h 517"/>
                    <a:gd name="T102" fmla="*/ 45 w 321"/>
                    <a:gd name="T103" fmla="*/ 316 h 517"/>
                    <a:gd name="T104" fmla="*/ 38 w 321"/>
                    <a:gd name="T105" fmla="*/ 281 h 517"/>
                    <a:gd name="T106" fmla="*/ 30 w 321"/>
                    <a:gd name="T107" fmla="*/ 248 h 517"/>
                    <a:gd name="T108" fmla="*/ 12 w 321"/>
                    <a:gd name="T109" fmla="*/ 201 h 517"/>
                    <a:gd name="T110" fmla="*/ 6 w 321"/>
                    <a:gd name="T111" fmla="*/ 182 h 517"/>
                    <a:gd name="T112" fmla="*/ 1 w 321"/>
                    <a:gd name="T113" fmla="*/ 157 h 517"/>
                    <a:gd name="T114" fmla="*/ 1 w 321"/>
                    <a:gd name="T115" fmla="*/ 141 h 517"/>
                    <a:gd name="T116" fmla="*/ 0 w 321"/>
                    <a:gd name="T117" fmla="*/ 120 h 517"/>
                    <a:gd name="T118" fmla="*/ 1 w 321"/>
                    <a:gd name="T119" fmla="*/ 95 h 517"/>
                    <a:gd name="T120" fmla="*/ 5 w 321"/>
                    <a:gd name="T121" fmla="*/ 67 h 517"/>
                    <a:gd name="T122" fmla="*/ 12 w 321"/>
                    <a:gd name="T123" fmla="*/ 35 h 517"/>
                    <a:gd name="T124" fmla="*/ 28 w 321"/>
                    <a:gd name="T1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517">
                      <a:moveTo>
                        <a:pt x="28" y="0"/>
                      </a:moveTo>
                      <a:lnTo>
                        <a:pt x="94" y="21"/>
                      </a:lnTo>
                      <a:lnTo>
                        <a:pt x="122" y="26"/>
                      </a:lnTo>
                      <a:lnTo>
                        <a:pt x="148" y="44"/>
                      </a:lnTo>
                      <a:lnTo>
                        <a:pt x="181" y="65"/>
                      </a:lnTo>
                      <a:lnTo>
                        <a:pt x="212" y="72"/>
                      </a:lnTo>
                      <a:lnTo>
                        <a:pt x="238" y="81"/>
                      </a:lnTo>
                      <a:lnTo>
                        <a:pt x="252" y="110"/>
                      </a:lnTo>
                      <a:lnTo>
                        <a:pt x="258" y="127"/>
                      </a:lnTo>
                      <a:lnTo>
                        <a:pt x="262" y="143"/>
                      </a:lnTo>
                      <a:lnTo>
                        <a:pt x="260" y="162"/>
                      </a:lnTo>
                      <a:lnTo>
                        <a:pt x="256" y="188"/>
                      </a:lnTo>
                      <a:lnTo>
                        <a:pt x="257" y="223"/>
                      </a:lnTo>
                      <a:lnTo>
                        <a:pt x="260" y="270"/>
                      </a:lnTo>
                      <a:lnTo>
                        <a:pt x="270" y="312"/>
                      </a:lnTo>
                      <a:lnTo>
                        <a:pt x="279" y="350"/>
                      </a:lnTo>
                      <a:lnTo>
                        <a:pt x="300" y="385"/>
                      </a:lnTo>
                      <a:lnTo>
                        <a:pt x="320" y="410"/>
                      </a:lnTo>
                      <a:lnTo>
                        <a:pt x="290" y="432"/>
                      </a:lnTo>
                      <a:lnTo>
                        <a:pt x="268" y="456"/>
                      </a:lnTo>
                      <a:lnTo>
                        <a:pt x="233" y="480"/>
                      </a:lnTo>
                      <a:lnTo>
                        <a:pt x="221" y="463"/>
                      </a:lnTo>
                      <a:lnTo>
                        <a:pt x="215" y="433"/>
                      </a:lnTo>
                      <a:lnTo>
                        <a:pt x="201" y="406"/>
                      </a:lnTo>
                      <a:lnTo>
                        <a:pt x="188" y="376"/>
                      </a:lnTo>
                      <a:lnTo>
                        <a:pt x="177" y="350"/>
                      </a:lnTo>
                      <a:lnTo>
                        <a:pt x="162" y="321"/>
                      </a:lnTo>
                      <a:lnTo>
                        <a:pt x="158" y="296"/>
                      </a:lnTo>
                      <a:lnTo>
                        <a:pt x="155" y="273"/>
                      </a:lnTo>
                      <a:lnTo>
                        <a:pt x="150" y="249"/>
                      </a:lnTo>
                      <a:lnTo>
                        <a:pt x="145" y="219"/>
                      </a:lnTo>
                      <a:lnTo>
                        <a:pt x="129" y="139"/>
                      </a:lnTo>
                      <a:lnTo>
                        <a:pt x="126" y="186"/>
                      </a:lnTo>
                      <a:lnTo>
                        <a:pt x="141" y="259"/>
                      </a:lnTo>
                      <a:lnTo>
                        <a:pt x="144" y="305"/>
                      </a:lnTo>
                      <a:lnTo>
                        <a:pt x="146" y="338"/>
                      </a:lnTo>
                      <a:lnTo>
                        <a:pt x="151" y="366"/>
                      </a:lnTo>
                      <a:lnTo>
                        <a:pt x="155" y="406"/>
                      </a:lnTo>
                      <a:lnTo>
                        <a:pt x="158" y="453"/>
                      </a:lnTo>
                      <a:lnTo>
                        <a:pt x="155" y="493"/>
                      </a:lnTo>
                      <a:lnTo>
                        <a:pt x="148" y="507"/>
                      </a:lnTo>
                      <a:lnTo>
                        <a:pt x="127" y="507"/>
                      </a:lnTo>
                      <a:lnTo>
                        <a:pt x="105" y="506"/>
                      </a:lnTo>
                      <a:lnTo>
                        <a:pt x="79" y="512"/>
                      </a:lnTo>
                      <a:lnTo>
                        <a:pt x="56" y="516"/>
                      </a:lnTo>
                      <a:lnTo>
                        <a:pt x="47" y="511"/>
                      </a:lnTo>
                      <a:lnTo>
                        <a:pt x="44" y="481"/>
                      </a:lnTo>
                      <a:lnTo>
                        <a:pt x="49" y="435"/>
                      </a:lnTo>
                      <a:lnTo>
                        <a:pt x="52" y="387"/>
                      </a:lnTo>
                      <a:lnTo>
                        <a:pt x="56" y="356"/>
                      </a:lnTo>
                      <a:lnTo>
                        <a:pt x="50" y="336"/>
                      </a:lnTo>
                      <a:lnTo>
                        <a:pt x="45" y="316"/>
                      </a:lnTo>
                      <a:lnTo>
                        <a:pt x="38" y="281"/>
                      </a:lnTo>
                      <a:lnTo>
                        <a:pt x="30" y="248"/>
                      </a:lnTo>
                      <a:lnTo>
                        <a:pt x="12" y="201"/>
                      </a:lnTo>
                      <a:lnTo>
                        <a:pt x="6" y="182"/>
                      </a:lnTo>
                      <a:lnTo>
                        <a:pt x="1" y="157"/>
                      </a:lnTo>
                      <a:lnTo>
                        <a:pt x="1" y="141"/>
                      </a:lnTo>
                      <a:lnTo>
                        <a:pt x="0" y="120"/>
                      </a:lnTo>
                      <a:lnTo>
                        <a:pt x="1" y="95"/>
                      </a:lnTo>
                      <a:lnTo>
                        <a:pt x="5" y="67"/>
                      </a:lnTo>
                      <a:lnTo>
                        <a:pt x="12" y="35"/>
                      </a:lnTo>
                      <a:lnTo>
                        <a:pt x="28" y="0"/>
                      </a:lnTo>
                    </a:path>
                  </a:pathLst>
                </a:custGeom>
                <a:solidFill>
                  <a:srgbClr val="0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 name="Group 44"/>
                <p:cNvGrpSpPr>
                  <a:grpSpLocks/>
                </p:cNvGrpSpPr>
                <p:nvPr/>
              </p:nvGrpSpPr>
              <p:grpSpPr bwMode="auto">
                <a:xfrm>
                  <a:off x="3703" y="3734"/>
                  <a:ext cx="254" cy="354"/>
                  <a:chOff x="3703" y="3734"/>
                  <a:chExt cx="254" cy="354"/>
                </a:xfrm>
              </p:grpSpPr>
              <p:sp>
                <p:nvSpPr>
                  <p:cNvPr id="51" name="Freeform 45"/>
                  <p:cNvSpPr>
                    <a:spLocks/>
                  </p:cNvSpPr>
                  <p:nvPr/>
                </p:nvSpPr>
                <p:spPr bwMode="auto">
                  <a:xfrm>
                    <a:off x="3703" y="3734"/>
                    <a:ext cx="239" cy="92"/>
                  </a:xfrm>
                  <a:custGeom>
                    <a:avLst/>
                    <a:gdLst>
                      <a:gd name="T0" fmla="*/ 9 w 239"/>
                      <a:gd name="T1" fmla="*/ 0 h 92"/>
                      <a:gd name="T2" fmla="*/ 115 w 239"/>
                      <a:gd name="T3" fmla="*/ 21 h 92"/>
                      <a:gd name="T4" fmla="*/ 238 w 239"/>
                      <a:gd name="T5" fmla="*/ 87 h 92"/>
                      <a:gd name="T6" fmla="*/ 233 w 239"/>
                      <a:gd name="T7" fmla="*/ 91 h 92"/>
                      <a:gd name="T8" fmla="*/ 218 w 239"/>
                      <a:gd name="T9" fmla="*/ 84 h 92"/>
                      <a:gd name="T10" fmla="*/ 210 w 239"/>
                      <a:gd name="T11" fmla="*/ 78 h 92"/>
                      <a:gd name="T12" fmla="*/ 194 w 239"/>
                      <a:gd name="T13" fmla="*/ 72 h 92"/>
                      <a:gd name="T14" fmla="*/ 182 w 239"/>
                      <a:gd name="T15" fmla="*/ 71 h 92"/>
                      <a:gd name="T16" fmla="*/ 173 w 239"/>
                      <a:gd name="T17" fmla="*/ 71 h 92"/>
                      <a:gd name="T18" fmla="*/ 160 w 239"/>
                      <a:gd name="T19" fmla="*/ 69 h 92"/>
                      <a:gd name="T20" fmla="*/ 144 w 239"/>
                      <a:gd name="T21" fmla="*/ 67 h 92"/>
                      <a:gd name="T22" fmla="*/ 132 w 239"/>
                      <a:gd name="T23" fmla="*/ 61 h 92"/>
                      <a:gd name="T24" fmla="*/ 125 w 239"/>
                      <a:gd name="T25" fmla="*/ 55 h 92"/>
                      <a:gd name="T26" fmla="*/ 118 w 239"/>
                      <a:gd name="T27" fmla="*/ 47 h 92"/>
                      <a:gd name="T28" fmla="*/ 109 w 239"/>
                      <a:gd name="T29" fmla="*/ 36 h 92"/>
                      <a:gd name="T30" fmla="*/ 100 w 239"/>
                      <a:gd name="T31" fmla="*/ 33 h 92"/>
                      <a:gd name="T32" fmla="*/ 85 w 239"/>
                      <a:gd name="T33" fmla="*/ 28 h 92"/>
                      <a:gd name="T34" fmla="*/ 72 w 239"/>
                      <a:gd name="T35" fmla="*/ 28 h 92"/>
                      <a:gd name="T36" fmla="*/ 57 w 239"/>
                      <a:gd name="T37" fmla="*/ 31 h 92"/>
                      <a:gd name="T38" fmla="*/ 44 w 239"/>
                      <a:gd name="T39" fmla="*/ 33 h 92"/>
                      <a:gd name="T40" fmla="*/ 30 w 239"/>
                      <a:gd name="T41" fmla="*/ 28 h 92"/>
                      <a:gd name="T42" fmla="*/ 14 w 239"/>
                      <a:gd name="T43" fmla="*/ 28 h 92"/>
                      <a:gd name="T44" fmla="*/ 0 w 239"/>
                      <a:gd name="T45" fmla="*/ 35 h 92"/>
                      <a:gd name="T46" fmla="*/ 3 w 239"/>
                      <a:gd name="T47" fmla="*/ 21 h 92"/>
                      <a:gd name="T48" fmla="*/ 7 w 239"/>
                      <a:gd name="T49" fmla="*/ 10 h 92"/>
                      <a:gd name="T50" fmla="*/ 9 w 239"/>
                      <a:gd name="T5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92">
                        <a:moveTo>
                          <a:pt x="9" y="0"/>
                        </a:moveTo>
                        <a:lnTo>
                          <a:pt x="115" y="21"/>
                        </a:lnTo>
                        <a:lnTo>
                          <a:pt x="238" y="87"/>
                        </a:lnTo>
                        <a:lnTo>
                          <a:pt x="233" y="91"/>
                        </a:lnTo>
                        <a:lnTo>
                          <a:pt x="218" y="84"/>
                        </a:lnTo>
                        <a:lnTo>
                          <a:pt x="210" y="78"/>
                        </a:lnTo>
                        <a:lnTo>
                          <a:pt x="194" y="72"/>
                        </a:lnTo>
                        <a:lnTo>
                          <a:pt x="182" y="71"/>
                        </a:lnTo>
                        <a:lnTo>
                          <a:pt x="173" y="71"/>
                        </a:lnTo>
                        <a:lnTo>
                          <a:pt x="160" y="69"/>
                        </a:lnTo>
                        <a:lnTo>
                          <a:pt x="144" y="67"/>
                        </a:lnTo>
                        <a:lnTo>
                          <a:pt x="132" y="61"/>
                        </a:lnTo>
                        <a:lnTo>
                          <a:pt x="125" y="55"/>
                        </a:lnTo>
                        <a:lnTo>
                          <a:pt x="118" y="47"/>
                        </a:lnTo>
                        <a:lnTo>
                          <a:pt x="109" y="36"/>
                        </a:lnTo>
                        <a:lnTo>
                          <a:pt x="100" y="33"/>
                        </a:lnTo>
                        <a:lnTo>
                          <a:pt x="85" y="28"/>
                        </a:lnTo>
                        <a:lnTo>
                          <a:pt x="72" y="28"/>
                        </a:lnTo>
                        <a:lnTo>
                          <a:pt x="57" y="31"/>
                        </a:lnTo>
                        <a:lnTo>
                          <a:pt x="44" y="33"/>
                        </a:lnTo>
                        <a:lnTo>
                          <a:pt x="30" y="28"/>
                        </a:lnTo>
                        <a:lnTo>
                          <a:pt x="14" y="28"/>
                        </a:lnTo>
                        <a:lnTo>
                          <a:pt x="0" y="35"/>
                        </a:lnTo>
                        <a:lnTo>
                          <a:pt x="3" y="21"/>
                        </a:lnTo>
                        <a:lnTo>
                          <a:pt x="7" y="10"/>
                        </a:lnTo>
                        <a:lnTo>
                          <a:pt x="9"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46"/>
                  <p:cNvSpPr>
                    <a:spLocks/>
                  </p:cNvSpPr>
                  <p:nvPr/>
                </p:nvSpPr>
                <p:spPr bwMode="auto">
                  <a:xfrm>
                    <a:off x="3744" y="4057"/>
                    <a:ext cx="27" cy="14"/>
                  </a:xfrm>
                  <a:custGeom>
                    <a:avLst/>
                    <a:gdLst>
                      <a:gd name="T0" fmla="*/ 0 w 27"/>
                      <a:gd name="T1" fmla="*/ 13 h 14"/>
                      <a:gd name="T2" fmla="*/ 14 w 27"/>
                      <a:gd name="T3" fmla="*/ 11 h 14"/>
                      <a:gd name="T4" fmla="*/ 19 w 27"/>
                      <a:gd name="T5" fmla="*/ 8 h 14"/>
                      <a:gd name="T6" fmla="*/ 26 w 27"/>
                      <a:gd name="T7" fmla="*/ 0 h 14"/>
                      <a:gd name="T8" fmla="*/ 13 w 27"/>
                      <a:gd name="T9" fmla="*/ 10 h 14"/>
                      <a:gd name="T10" fmla="*/ 0 w 27"/>
                      <a:gd name="T11" fmla="*/ 13 h 14"/>
                    </a:gdLst>
                    <a:ahLst/>
                    <a:cxnLst>
                      <a:cxn ang="0">
                        <a:pos x="T0" y="T1"/>
                      </a:cxn>
                      <a:cxn ang="0">
                        <a:pos x="T2" y="T3"/>
                      </a:cxn>
                      <a:cxn ang="0">
                        <a:pos x="T4" y="T5"/>
                      </a:cxn>
                      <a:cxn ang="0">
                        <a:pos x="T6" y="T7"/>
                      </a:cxn>
                      <a:cxn ang="0">
                        <a:pos x="T8" y="T9"/>
                      </a:cxn>
                      <a:cxn ang="0">
                        <a:pos x="T10" y="T11"/>
                      </a:cxn>
                    </a:cxnLst>
                    <a:rect l="0" t="0" r="r" b="b"/>
                    <a:pathLst>
                      <a:path w="27" h="14">
                        <a:moveTo>
                          <a:pt x="0" y="13"/>
                        </a:moveTo>
                        <a:lnTo>
                          <a:pt x="14" y="11"/>
                        </a:lnTo>
                        <a:lnTo>
                          <a:pt x="19" y="8"/>
                        </a:lnTo>
                        <a:lnTo>
                          <a:pt x="26" y="0"/>
                        </a:lnTo>
                        <a:lnTo>
                          <a:pt x="13" y="10"/>
                        </a:lnTo>
                        <a:lnTo>
                          <a:pt x="0" y="13"/>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47"/>
                  <p:cNvGrpSpPr>
                    <a:grpSpLocks/>
                  </p:cNvGrpSpPr>
                  <p:nvPr/>
                </p:nvGrpSpPr>
                <p:grpSpPr bwMode="auto">
                  <a:xfrm>
                    <a:off x="3936" y="4002"/>
                    <a:ext cx="21" cy="42"/>
                    <a:chOff x="3936" y="4002"/>
                    <a:chExt cx="21" cy="42"/>
                  </a:xfrm>
                </p:grpSpPr>
                <p:sp>
                  <p:nvSpPr>
                    <p:cNvPr id="55" name="Freeform 48"/>
                    <p:cNvSpPr>
                      <a:spLocks/>
                    </p:cNvSpPr>
                    <p:nvPr/>
                  </p:nvSpPr>
                  <p:spPr bwMode="auto">
                    <a:xfrm>
                      <a:off x="3936" y="4002"/>
                      <a:ext cx="19" cy="26"/>
                    </a:xfrm>
                    <a:custGeom>
                      <a:avLst/>
                      <a:gdLst>
                        <a:gd name="T0" fmla="*/ 18 w 19"/>
                        <a:gd name="T1" fmla="*/ 0 h 26"/>
                        <a:gd name="T2" fmla="*/ 12 w 19"/>
                        <a:gd name="T3" fmla="*/ 19 h 26"/>
                        <a:gd name="T4" fmla="*/ 7 w 19"/>
                        <a:gd name="T5" fmla="*/ 22 h 26"/>
                        <a:gd name="T6" fmla="*/ 0 w 19"/>
                        <a:gd name="T7" fmla="*/ 25 h 26"/>
                        <a:gd name="T8" fmla="*/ 9 w 19"/>
                        <a:gd name="T9" fmla="*/ 16 h 26"/>
                        <a:gd name="T10" fmla="*/ 18 w 19"/>
                        <a:gd name="T11" fmla="*/ 0 h 26"/>
                      </a:gdLst>
                      <a:ahLst/>
                      <a:cxnLst>
                        <a:cxn ang="0">
                          <a:pos x="T0" y="T1"/>
                        </a:cxn>
                        <a:cxn ang="0">
                          <a:pos x="T2" y="T3"/>
                        </a:cxn>
                        <a:cxn ang="0">
                          <a:pos x="T4" y="T5"/>
                        </a:cxn>
                        <a:cxn ang="0">
                          <a:pos x="T6" y="T7"/>
                        </a:cxn>
                        <a:cxn ang="0">
                          <a:pos x="T8" y="T9"/>
                        </a:cxn>
                        <a:cxn ang="0">
                          <a:pos x="T10" y="T11"/>
                        </a:cxn>
                      </a:cxnLst>
                      <a:rect l="0" t="0" r="r" b="b"/>
                      <a:pathLst>
                        <a:path w="19" h="26">
                          <a:moveTo>
                            <a:pt x="18" y="0"/>
                          </a:moveTo>
                          <a:lnTo>
                            <a:pt x="12" y="19"/>
                          </a:lnTo>
                          <a:lnTo>
                            <a:pt x="7" y="22"/>
                          </a:lnTo>
                          <a:lnTo>
                            <a:pt x="0" y="25"/>
                          </a:lnTo>
                          <a:lnTo>
                            <a:pt x="9" y="16"/>
                          </a:lnTo>
                          <a:lnTo>
                            <a:pt x="18"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Freeform 49"/>
                    <p:cNvSpPr>
                      <a:spLocks/>
                    </p:cNvSpPr>
                    <p:nvPr/>
                  </p:nvSpPr>
                  <p:spPr bwMode="auto">
                    <a:xfrm>
                      <a:off x="3941" y="4004"/>
                      <a:ext cx="16" cy="40"/>
                    </a:xfrm>
                    <a:custGeom>
                      <a:avLst/>
                      <a:gdLst>
                        <a:gd name="T0" fmla="*/ 13 w 16"/>
                        <a:gd name="T1" fmla="*/ 0 h 40"/>
                        <a:gd name="T2" fmla="*/ 12 w 16"/>
                        <a:gd name="T3" fmla="*/ 17 h 40"/>
                        <a:gd name="T4" fmla="*/ 12 w 16"/>
                        <a:gd name="T5" fmla="*/ 25 h 40"/>
                        <a:gd name="T6" fmla="*/ 7 w 16"/>
                        <a:gd name="T7" fmla="*/ 34 h 40"/>
                        <a:gd name="T8" fmla="*/ 0 w 16"/>
                        <a:gd name="T9" fmla="*/ 39 h 40"/>
                        <a:gd name="T10" fmla="*/ 11 w 16"/>
                        <a:gd name="T11" fmla="*/ 34 h 40"/>
                        <a:gd name="T12" fmla="*/ 15 w 16"/>
                        <a:gd name="T13" fmla="*/ 23 h 40"/>
                        <a:gd name="T14" fmla="*/ 13 w 1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0">
                          <a:moveTo>
                            <a:pt x="13" y="0"/>
                          </a:moveTo>
                          <a:lnTo>
                            <a:pt x="12" y="17"/>
                          </a:lnTo>
                          <a:lnTo>
                            <a:pt x="12" y="25"/>
                          </a:lnTo>
                          <a:lnTo>
                            <a:pt x="7" y="34"/>
                          </a:lnTo>
                          <a:lnTo>
                            <a:pt x="0" y="39"/>
                          </a:lnTo>
                          <a:lnTo>
                            <a:pt x="11" y="34"/>
                          </a:lnTo>
                          <a:lnTo>
                            <a:pt x="15" y="23"/>
                          </a:lnTo>
                          <a:lnTo>
                            <a:pt x="13"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Freeform 50"/>
                  <p:cNvSpPr>
                    <a:spLocks/>
                  </p:cNvSpPr>
                  <p:nvPr/>
                </p:nvSpPr>
                <p:spPr bwMode="auto">
                  <a:xfrm>
                    <a:off x="3745" y="4074"/>
                    <a:ext cx="27" cy="14"/>
                  </a:xfrm>
                  <a:custGeom>
                    <a:avLst/>
                    <a:gdLst>
                      <a:gd name="T0" fmla="*/ 0 w 27"/>
                      <a:gd name="T1" fmla="*/ 1 h 14"/>
                      <a:gd name="T2" fmla="*/ 8 w 27"/>
                      <a:gd name="T3" fmla="*/ 1 h 14"/>
                      <a:gd name="T4" fmla="*/ 19 w 27"/>
                      <a:gd name="T5" fmla="*/ 2 h 14"/>
                      <a:gd name="T6" fmla="*/ 24 w 27"/>
                      <a:gd name="T7" fmla="*/ 4 h 14"/>
                      <a:gd name="T8" fmla="*/ 24 w 27"/>
                      <a:gd name="T9" fmla="*/ 13 h 14"/>
                      <a:gd name="T10" fmla="*/ 26 w 27"/>
                      <a:gd name="T11" fmla="*/ 2 h 14"/>
                      <a:gd name="T12" fmla="*/ 22 w 27"/>
                      <a:gd name="T13" fmla="*/ 0 h 14"/>
                      <a:gd name="T14" fmla="*/ 0 w 27"/>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4">
                        <a:moveTo>
                          <a:pt x="0" y="1"/>
                        </a:moveTo>
                        <a:lnTo>
                          <a:pt x="8" y="1"/>
                        </a:lnTo>
                        <a:lnTo>
                          <a:pt x="19" y="2"/>
                        </a:lnTo>
                        <a:lnTo>
                          <a:pt x="24" y="4"/>
                        </a:lnTo>
                        <a:lnTo>
                          <a:pt x="24" y="13"/>
                        </a:lnTo>
                        <a:lnTo>
                          <a:pt x="26" y="2"/>
                        </a:lnTo>
                        <a:lnTo>
                          <a:pt x="22" y="0"/>
                        </a:lnTo>
                        <a:lnTo>
                          <a:pt x="0" y="1"/>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4" name="Freeform 51">
              <a:hlinkHover r:id="" action="ppaction://noaction" highlightClick="1"/>
            </p:cNvPr>
            <p:cNvSpPr>
              <a:spLocks/>
            </p:cNvSpPr>
            <p:nvPr/>
          </p:nvSpPr>
          <p:spPr bwMode="auto">
            <a:xfrm>
              <a:off x="3997" y="2641"/>
              <a:ext cx="242" cy="218"/>
            </a:xfrm>
            <a:custGeom>
              <a:avLst/>
              <a:gdLst>
                <a:gd name="T0" fmla="*/ 12 w 151"/>
                <a:gd name="T1" fmla="*/ 1 h 200"/>
                <a:gd name="T2" fmla="*/ 42 w 151"/>
                <a:gd name="T3" fmla="*/ 21 h 200"/>
                <a:gd name="T4" fmla="*/ 60 w 151"/>
                <a:gd name="T5" fmla="*/ 34 h 200"/>
                <a:gd name="T6" fmla="*/ 83 w 151"/>
                <a:gd name="T7" fmla="*/ 56 h 200"/>
                <a:gd name="T8" fmla="*/ 96 w 151"/>
                <a:gd name="T9" fmla="*/ 55 h 200"/>
                <a:gd name="T10" fmla="*/ 109 w 151"/>
                <a:gd name="T11" fmla="*/ 57 h 200"/>
                <a:gd name="T12" fmla="*/ 118 w 151"/>
                <a:gd name="T13" fmla="*/ 63 h 200"/>
                <a:gd name="T14" fmla="*/ 125 w 151"/>
                <a:gd name="T15" fmla="*/ 74 h 200"/>
                <a:gd name="T16" fmla="*/ 135 w 151"/>
                <a:gd name="T17" fmla="*/ 86 h 200"/>
                <a:gd name="T18" fmla="*/ 147 w 151"/>
                <a:gd name="T19" fmla="*/ 96 h 200"/>
                <a:gd name="T20" fmla="*/ 150 w 151"/>
                <a:gd name="T21" fmla="*/ 110 h 200"/>
                <a:gd name="T22" fmla="*/ 136 w 151"/>
                <a:gd name="T23" fmla="*/ 133 h 200"/>
                <a:gd name="T24" fmla="*/ 132 w 151"/>
                <a:gd name="T25" fmla="*/ 154 h 200"/>
                <a:gd name="T26" fmla="*/ 122 w 151"/>
                <a:gd name="T27" fmla="*/ 176 h 200"/>
                <a:gd name="T28" fmla="*/ 111 w 151"/>
                <a:gd name="T29" fmla="*/ 190 h 200"/>
                <a:gd name="T30" fmla="*/ 99 w 151"/>
                <a:gd name="T31" fmla="*/ 199 h 200"/>
                <a:gd name="T32" fmla="*/ 85 w 151"/>
                <a:gd name="T33" fmla="*/ 199 h 200"/>
                <a:gd name="T34" fmla="*/ 58 w 151"/>
                <a:gd name="T35" fmla="*/ 188 h 200"/>
                <a:gd name="T36" fmla="*/ 41 w 151"/>
                <a:gd name="T37" fmla="*/ 176 h 200"/>
                <a:gd name="T38" fmla="*/ 29 w 151"/>
                <a:gd name="T39" fmla="*/ 164 h 200"/>
                <a:gd name="T40" fmla="*/ 22 w 151"/>
                <a:gd name="T41" fmla="*/ 153 h 200"/>
                <a:gd name="T42" fmla="*/ 19 w 151"/>
                <a:gd name="T43" fmla="*/ 143 h 200"/>
                <a:gd name="T44" fmla="*/ 22 w 151"/>
                <a:gd name="T45" fmla="*/ 135 h 200"/>
                <a:gd name="T46" fmla="*/ 27 w 151"/>
                <a:gd name="T47" fmla="*/ 130 h 200"/>
                <a:gd name="T48" fmla="*/ 27 w 151"/>
                <a:gd name="T49" fmla="*/ 123 h 200"/>
                <a:gd name="T50" fmla="*/ 30 w 151"/>
                <a:gd name="T51" fmla="*/ 116 h 200"/>
                <a:gd name="T52" fmla="*/ 36 w 151"/>
                <a:gd name="T53" fmla="*/ 114 h 200"/>
                <a:gd name="T54" fmla="*/ 42 w 151"/>
                <a:gd name="T55" fmla="*/ 113 h 200"/>
                <a:gd name="T56" fmla="*/ 42 w 151"/>
                <a:gd name="T57" fmla="*/ 103 h 200"/>
                <a:gd name="T58" fmla="*/ 47 w 151"/>
                <a:gd name="T59" fmla="*/ 95 h 200"/>
                <a:gd name="T60" fmla="*/ 52 w 151"/>
                <a:gd name="T61" fmla="*/ 91 h 200"/>
                <a:gd name="T62" fmla="*/ 66 w 151"/>
                <a:gd name="T63" fmla="*/ 85 h 200"/>
                <a:gd name="T64" fmla="*/ 56 w 151"/>
                <a:gd name="T65" fmla="*/ 80 h 200"/>
                <a:gd name="T66" fmla="*/ 43 w 151"/>
                <a:gd name="T67" fmla="*/ 68 h 200"/>
                <a:gd name="T68" fmla="*/ 30 w 151"/>
                <a:gd name="T69" fmla="*/ 55 h 200"/>
                <a:gd name="T70" fmla="*/ 16 w 151"/>
                <a:gd name="T71" fmla="*/ 39 h 200"/>
                <a:gd name="T72" fmla="*/ 2 w 151"/>
                <a:gd name="T73" fmla="*/ 20 h 200"/>
                <a:gd name="T74" fmla="*/ 0 w 151"/>
                <a:gd name="T75" fmla="*/ 13 h 200"/>
                <a:gd name="T76" fmla="*/ 0 w 151"/>
                <a:gd name="T77" fmla="*/ 6 h 200"/>
                <a:gd name="T78" fmla="*/ 2 w 151"/>
                <a:gd name="T79" fmla="*/ 2 h 200"/>
                <a:gd name="T80" fmla="*/ 8 w 151"/>
                <a:gd name="T81" fmla="*/ 0 h 200"/>
                <a:gd name="T82" fmla="*/ 12 w 151"/>
                <a:gd name="T83" fmla="*/ 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 h="200">
                  <a:moveTo>
                    <a:pt x="12" y="1"/>
                  </a:moveTo>
                  <a:lnTo>
                    <a:pt x="42" y="21"/>
                  </a:lnTo>
                  <a:lnTo>
                    <a:pt x="60" y="34"/>
                  </a:lnTo>
                  <a:lnTo>
                    <a:pt x="83" y="56"/>
                  </a:lnTo>
                  <a:lnTo>
                    <a:pt x="96" y="55"/>
                  </a:lnTo>
                  <a:lnTo>
                    <a:pt x="109" y="57"/>
                  </a:lnTo>
                  <a:lnTo>
                    <a:pt x="118" y="63"/>
                  </a:lnTo>
                  <a:lnTo>
                    <a:pt x="125" y="74"/>
                  </a:lnTo>
                  <a:lnTo>
                    <a:pt x="135" y="86"/>
                  </a:lnTo>
                  <a:lnTo>
                    <a:pt x="147" y="96"/>
                  </a:lnTo>
                  <a:lnTo>
                    <a:pt x="150" y="110"/>
                  </a:lnTo>
                  <a:lnTo>
                    <a:pt x="136" y="133"/>
                  </a:lnTo>
                  <a:lnTo>
                    <a:pt x="132" y="154"/>
                  </a:lnTo>
                  <a:lnTo>
                    <a:pt x="122" y="176"/>
                  </a:lnTo>
                  <a:lnTo>
                    <a:pt x="111" y="190"/>
                  </a:lnTo>
                  <a:lnTo>
                    <a:pt x="99" y="199"/>
                  </a:lnTo>
                  <a:lnTo>
                    <a:pt x="85" y="199"/>
                  </a:lnTo>
                  <a:lnTo>
                    <a:pt x="58" y="188"/>
                  </a:lnTo>
                  <a:lnTo>
                    <a:pt x="41" y="176"/>
                  </a:lnTo>
                  <a:lnTo>
                    <a:pt x="29" y="164"/>
                  </a:lnTo>
                  <a:lnTo>
                    <a:pt x="22" y="153"/>
                  </a:lnTo>
                  <a:lnTo>
                    <a:pt x="19" y="143"/>
                  </a:lnTo>
                  <a:lnTo>
                    <a:pt x="22" y="135"/>
                  </a:lnTo>
                  <a:lnTo>
                    <a:pt x="27" y="130"/>
                  </a:lnTo>
                  <a:lnTo>
                    <a:pt x="27" y="123"/>
                  </a:lnTo>
                  <a:lnTo>
                    <a:pt x="30" y="116"/>
                  </a:lnTo>
                  <a:lnTo>
                    <a:pt x="36" y="114"/>
                  </a:lnTo>
                  <a:lnTo>
                    <a:pt x="42" y="113"/>
                  </a:lnTo>
                  <a:lnTo>
                    <a:pt x="42" y="103"/>
                  </a:lnTo>
                  <a:lnTo>
                    <a:pt x="47" y="95"/>
                  </a:lnTo>
                  <a:lnTo>
                    <a:pt x="52" y="91"/>
                  </a:lnTo>
                  <a:lnTo>
                    <a:pt x="66" y="85"/>
                  </a:lnTo>
                  <a:lnTo>
                    <a:pt x="56" y="80"/>
                  </a:lnTo>
                  <a:lnTo>
                    <a:pt x="43" y="68"/>
                  </a:lnTo>
                  <a:lnTo>
                    <a:pt x="30" y="55"/>
                  </a:lnTo>
                  <a:lnTo>
                    <a:pt x="16" y="39"/>
                  </a:lnTo>
                  <a:lnTo>
                    <a:pt x="2" y="20"/>
                  </a:lnTo>
                  <a:lnTo>
                    <a:pt x="0" y="13"/>
                  </a:lnTo>
                  <a:lnTo>
                    <a:pt x="0" y="6"/>
                  </a:lnTo>
                  <a:lnTo>
                    <a:pt x="2" y="2"/>
                  </a:lnTo>
                  <a:lnTo>
                    <a:pt x="8" y="0"/>
                  </a:lnTo>
                  <a:lnTo>
                    <a:pt x="12" y="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52"/>
            <p:cNvGrpSpPr>
              <a:grpSpLocks/>
            </p:cNvGrpSpPr>
            <p:nvPr/>
          </p:nvGrpSpPr>
          <p:grpSpPr bwMode="auto">
            <a:xfrm>
              <a:off x="4035" y="2700"/>
              <a:ext cx="159" cy="95"/>
              <a:chOff x="3537" y="3301"/>
              <a:chExt cx="99" cy="87"/>
            </a:xfrm>
          </p:grpSpPr>
          <p:sp>
            <p:nvSpPr>
              <p:cNvPr id="43" name="Freeform 53"/>
              <p:cNvSpPr>
                <a:spLocks/>
              </p:cNvSpPr>
              <p:nvPr/>
            </p:nvSpPr>
            <p:spPr bwMode="auto">
              <a:xfrm>
                <a:off x="3537" y="3378"/>
                <a:ext cx="19" cy="10"/>
              </a:xfrm>
              <a:custGeom>
                <a:avLst/>
                <a:gdLst>
                  <a:gd name="T0" fmla="*/ 0 w 19"/>
                  <a:gd name="T1" fmla="*/ 0 h 10"/>
                  <a:gd name="T2" fmla="*/ 7 w 19"/>
                  <a:gd name="T3" fmla="*/ 1 h 10"/>
                  <a:gd name="T4" fmla="*/ 14 w 19"/>
                  <a:gd name="T5" fmla="*/ 4 h 10"/>
                  <a:gd name="T6" fmla="*/ 18 w 19"/>
                  <a:gd name="T7" fmla="*/ 9 h 10"/>
                </a:gdLst>
                <a:ahLst/>
                <a:cxnLst>
                  <a:cxn ang="0">
                    <a:pos x="T0" y="T1"/>
                  </a:cxn>
                  <a:cxn ang="0">
                    <a:pos x="T2" y="T3"/>
                  </a:cxn>
                  <a:cxn ang="0">
                    <a:pos x="T4" y="T5"/>
                  </a:cxn>
                  <a:cxn ang="0">
                    <a:pos x="T6" y="T7"/>
                  </a:cxn>
                </a:cxnLst>
                <a:rect l="0" t="0" r="r" b="b"/>
                <a:pathLst>
                  <a:path w="19" h="10">
                    <a:moveTo>
                      <a:pt x="0" y="0"/>
                    </a:moveTo>
                    <a:lnTo>
                      <a:pt x="7" y="1"/>
                    </a:lnTo>
                    <a:lnTo>
                      <a:pt x="14" y="4"/>
                    </a:lnTo>
                    <a:lnTo>
                      <a:pt x="18"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54"/>
              <p:cNvSpPr>
                <a:spLocks/>
              </p:cNvSpPr>
              <p:nvPr/>
            </p:nvSpPr>
            <p:spPr bwMode="auto">
              <a:xfrm>
                <a:off x="3553" y="3357"/>
                <a:ext cx="17" cy="15"/>
              </a:xfrm>
              <a:custGeom>
                <a:avLst/>
                <a:gdLst>
                  <a:gd name="T0" fmla="*/ 0 w 17"/>
                  <a:gd name="T1" fmla="*/ 0 h 15"/>
                  <a:gd name="T2" fmla="*/ 5 w 17"/>
                  <a:gd name="T3" fmla="*/ 1 h 15"/>
                  <a:gd name="T4" fmla="*/ 11 w 17"/>
                  <a:gd name="T5" fmla="*/ 4 h 15"/>
                  <a:gd name="T6" fmla="*/ 14 w 17"/>
                  <a:gd name="T7" fmla="*/ 8 h 15"/>
                  <a:gd name="T8" fmla="*/ 16 w 17"/>
                  <a:gd name="T9" fmla="*/ 14 h 15"/>
                </a:gdLst>
                <a:ahLst/>
                <a:cxnLst>
                  <a:cxn ang="0">
                    <a:pos x="T0" y="T1"/>
                  </a:cxn>
                  <a:cxn ang="0">
                    <a:pos x="T2" y="T3"/>
                  </a:cxn>
                  <a:cxn ang="0">
                    <a:pos x="T4" y="T5"/>
                  </a:cxn>
                  <a:cxn ang="0">
                    <a:pos x="T6" y="T7"/>
                  </a:cxn>
                  <a:cxn ang="0">
                    <a:pos x="T8" y="T9"/>
                  </a:cxn>
                </a:cxnLst>
                <a:rect l="0" t="0" r="r" b="b"/>
                <a:pathLst>
                  <a:path w="17" h="15">
                    <a:moveTo>
                      <a:pt x="0" y="0"/>
                    </a:moveTo>
                    <a:lnTo>
                      <a:pt x="5" y="1"/>
                    </a:lnTo>
                    <a:lnTo>
                      <a:pt x="11" y="4"/>
                    </a:lnTo>
                    <a:lnTo>
                      <a:pt x="14" y="8"/>
                    </a:lnTo>
                    <a:lnTo>
                      <a:pt x="16" y="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55"/>
              <p:cNvSpPr>
                <a:spLocks/>
              </p:cNvSpPr>
              <p:nvPr/>
            </p:nvSpPr>
            <p:spPr bwMode="auto">
              <a:xfrm>
                <a:off x="3568" y="3335"/>
                <a:ext cx="20" cy="16"/>
              </a:xfrm>
              <a:custGeom>
                <a:avLst/>
                <a:gdLst>
                  <a:gd name="T0" fmla="*/ 0 w 20"/>
                  <a:gd name="T1" fmla="*/ 0 h 16"/>
                  <a:gd name="T2" fmla="*/ 7 w 20"/>
                  <a:gd name="T3" fmla="*/ 2 h 16"/>
                  <a:gd name="T4" fmla="*/ 15 w 20"/>
                  <a:gd name="T5" fmla="*/ 7 h 16"/>
                  <a:gd name="T6" fmla="*/ 19 w 20"/>
                  <a:gd name="T7" fmla="*/ 15 h 16"/>
                </a:gdLst>
                <a:ahLst/>
                <a:cxnLst>
                  <a:cxn ang="0">
                    <a:pos x="T0" y="T1"/>
                  </a:cxn>
                  <a:cxn ang="0">
                    <a:pos x="T2" y="T3"/>
                  </a:cxn>
                  <a:cxn ang="0">
                    <a:pos x="T4" y="T5"/>
                  </a:cxn>
                  <a:cxn ang="0">
                    <a:pos x="T6" y="T7"/>
                  </a:cxn>
                </a:cxnLst>
                <a:rect l="0" t="0" r="r" b="b"/>
                <a:pathLst>
                  <a:path w="20" h="16">
                    <a:moveTo>
                      <a:pt x="0" y="0"/>
                    </a:moveTo>
                    <a:lnTo>
                      <a:pt x="7" y="2"/>
                    </a:lnTo>
                    <a:lnTo>
                      <a:pt x="15" y="7"/>
                    </a:lnTo>
                    <a:lnTo>
                      <a:pt x="19" y="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56"/>
              <p:cNvSpPr>
                <a:spLocks/>
              </p:cNvSpPr>
              <p:nvPr/>
            </p:nvSpPr>
            <p:spPr bwMode="auto">
              <a:xfrm>
                <a:off x="3594" y="3301"/>
                <a:ext cx="42" cy="30"/>
              </a:xfrm>
              <a:custGeom>
                <a:avLst/>
                <a:gdLst>
                  <a:gd name="T0" fmla="*/ 0 w 42"/>
                  <a:gd name="T1" fmla="*/ 0 h 30"/>
                  <a:gd name="T2" fmla="*/ 11 w 42"/>
                  <a:gd name="T3" fmla="*/ 3 h 30"/>
                  <a:gd name="T4" fmla="*/ 19 w 42"/>
                  <a:gd name="T5" fmla="*/ 7 h 30"/>
                  <a:gd name="T6" fmla="*/ 26 w 42"/>
                  <a:gd name="T7" fmla="*/ 15 h 30"/>
                  <a:gd name="T8" fmla="*/ 31 w 42"/>
                  <a:gd name="T9" fmla="*/ 24 h 30"/>
                  <a:gd name="T10" fmla="*/ 41 w 42"/>
                  <a:gd name="T11" fmla="*/ 29 h 30"/>
                </a:gdLst>
                <a:ahLst/>
                <a:cxnLst>
                  <a:cxn ang="0">
                    <a:pos x="T0" y="T1"/>
                  </a:cxn>
                  <a:cxn ang="0">
                    <a:pos x="T2" y="T3"/>
                  </a:cxn>
                  <a:cxn ang="0">
                    <a:pos x="T4" y="T5"/>
                  </a:cxn>
                  <a:cxn ang="0">
                    <a:pos x="T6" y="T7"/>
                  </a:cxn>
                  <a:cxn ang="0">
                    <a:pos x="T8" y="T9"/>
                  </a:cxn>
                  <a:cxn ang="0">
                    <a:pos x="T10" y="T11"/>
                  </a:cxn>
                </a:cxnLst>
                <a:rect l="0" t="0" r="r" b="b"/>
                <a:pathLst>
                  <a:path w="42" h="30">
                    <a:moveTo>
                      <a:pt x="0" y="0"/>
                    </a:moveTo>
                    <a:lnTo>
                      <a:pt x="11" y="3"/>
                    </a:lnTo>
                    <a:lnTo>
                      <a:pt x="19" y="7"/>
                    </a:lnTo>
                    <a:lnTo>
                      <a:pt x="26" y="15"/>
                    </a:lnTo>
                    <a:lnTo>
                      <a:pt x="31" y="24"/>
                    </a:lnTo>
                    <a:lnTo>
                      <a:pt x="41"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57"/>
            <p:cNvGrpSpPr>
              <a:grpSpLocks/>
            </p:cNvGrpSpPr>
            <p:nvPr/>
          </p:nvGrpSpPr>
          <p:grpSpPr bwMode="auto">
            <a:xfrm>
              <a:off x="4156" y="2759"/>
              <a:ext cx="645" cy="512"/>
              <a:chOff x="3612" y="3355"/>
              <a:chExt cx="402" cy="471"/>
            </a:xfrm>
          </p:grpSpPr>
          <p:grpSp>
            <p:nvGrpSpPr>
              <p:cNvPr id="27" name="Group 58"/>
              <p:cNvGrpSpPr>
                <a:grpSpLocks/>
              </p:cNvGrpSpPr>
              <p:nvPr/>
            </p:nvGrpSpPr>
            <p:grpSpPr bwMode="auto">
              <a:xfrm>
                <a:off x="3612" y="3355"/>
                <a:ext cx="398" cy="137"/>
                <a:chOff x="3612" y="3355"/>
                <a:chExt cx="398" cy="137"/>
              </a:xfrm>
            </p:grpSpPr>
            <p:grpSp>
              <p:nvGrpSpPr>
                <p:cNvPr id="36" name="Group 59"/>
                <p:cNvGrpSpPr>
                  <a:grpSpLocks/>
                </p:cNvGrpSpPr>
                <p:nvPr/>
              </p:nvGrpSpPr>
              <p:grpSpPr bwMode="auto">
                <a:xfrm>
                  <a:off x="3834" y="3399"/>
                  <a:ext cx="176" cy="93"/>
                  <a:chOff x="3834" y="3399"/>
                  <a:chExt cx="176" cy="93"/>
                </a:xfrm>
              </p:grpSpPr>
              <p:sp>
                <p:nvSpPr>
                  <p:cNvPr id="40" name="Freeform 60"/>
                  <p:cNvSpPr>
                    <a:spLocks/>
                  </p:cNvSpPr>
                  <p:nvPr/>
                </p:nvSpPr>
                <p:spPr bwMode="auto">
                  <a:xfrm>
                    <a:off x="3851" y="3399"/>
                    <a:ext cx="159" cy="93"/>
                  </a:xfrm>
                  <a:custGeom>
                    <a:avLst/>
                    <a:gdLst>
                      <a:gd name="T0" fmla="*/ 0 w 159"/>
                      <a:gd name="T1" fmla="*/ 92 h 93"/>
                      <a:gd name="T2" fmla="*/ 14 w 159"/>
                      <a:gd name="T3" fmla="*/ 28 h 93"/>
                      <a:gd name="T4" fmla="*/ 54 w 159"/>
                      <a:gd name="T5" fmla="*/ 16 h 93"/>
                      <a:gd name="T6" fmla="*/ 104 w 159"/>
                      <a:gd name="T7" fmla="*/ 6 h 93"/>
                      <a:gd name="T8" fmla="*/ 158 w 159"/>
                      <a:gd name="T9" fmla="*/ 0 h 93"/>
                      <a:gd name="T10" fmla="*/ 123 w 159"/>
                      <a:gd name="T11" fmla="*/ 84 h 93"/>
                      <a:gd name="T12" fmla="*/ 78 w 159"/>
                      <a:gd name="T13" fmla="*/ 72 h 93"/>
                      <a:gd name="T14" fmla="*/ 0 w 159"/>
                      <a:gd name="T15" fmla="*/ 9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93">
                        <a:moveTo>
                          <a:pt x="0" y="92"/>
                        </a:moveTo>
                        <a:lnTo>
                          <a:pt x="14" y="28"/>
                        </a:lnTo>
                        <a:lnTo>
                          <a:pt x="54" y="16"/>
                        </a:lnTo>
                        <a:lnTo>
                          <a:pt x="104" y="6"/>
                        </a:lnTo>
                        <a:lnTo>
                          <a:pt x="158" y="0"/>
                        </a:lnTo>
                        <a:lnTo>
                          <a:pt x="123" y="84"/>
                        </a:lnTo>
                        <a:lnTo>
                          <a:pt x="78" y="72"/>
                        </a:lnTo>
                        <a:lnTo>
                          <a:pt x="0" y="92"/>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61"/>
                  <p:cNvSpPr>
                    <a:spLocks/>
                  </p:cNvSpPr>
                  <p:nvPr/>
                </p:nvSpPr>
                <p:spPr bwMode="auto">
                  <a:xfrm>
                    <a:off x="3834" y="3429"/>
                    <a:ext cx="39" cy="45"/>
                  </a:xfrm>
                  <a:custGeom>
                    <a:avLst/>
                    <a:gdLst>
                      <a:gd name="T0" fmla="*/ 0 w 39"/>
                      <a:gd name="T1" fmla="*/ 29 h 45"/>
                      <a:gd name="T2" fmla="*/ 7 w 39"/>
                      <a:gd name="T3" fmla="*/ 10 h 45"/>
                      <a:gd name="T4" fmla="*/ 31 w 39"/>
                      <a:gd name="T5" fmla="*/ 0 h 45"/>
                      <a:gd name="T6" fmla="*/ 38 w 39"/>
                      <a:gd name="T7" fmla="*/ 29 h 45"/>
                      <a:gd name="T8" fmla="*/ 24 w 39"/>
                      <a:gd name="T9" fmla="*/ 44 h 45"/>
                      <a:gd name="T10" fmla="*/ 0 w 39"/>
                      <a:gd name="T11" fmla="*/ 29 h 45"/>
                    </a:gdLst>
                    <a:ahLst/>
                    <a:cxnLst>
                      <a:cxn ang="0">
                        <a:pos x="T0" y="T1"/>
                      </a:cxn>
                      <a:cxn ang="0">
                        <a:pos x="T2" y="T3"/>
                      </a:cxn>
                      <a:cxn ang="0">
                        <a:pos x="T4" y="T5"/>
                      </a:cxn>
                      <a:cxn ang="0">
                        <a:pos x="T6" y="T7"/>
                      </a:cxn>
                      <a:cxn ang="0">
                        <a:pos x="T8" y="T9"/>
                      </a:cxn>
                      <a:cxn ang="0">
                        <a:pos x="T10" y="T11"/>
                      </a:cxn>
                    </a:cxnLst>
                    <a:rect l="0" t="0" r="r" b="b"/>
                    <a:pathLst>
                      <a:path w="39" h="45">
                        <a:moveTo>
                          <a:pt x="0" y="29"/>
                        </a:moveTo>
                        <a:lnTo>
                          <a:pt x="7" y="10"/>
                        </a:lnTo>
                        <a:lnTo>
                          <a:pt x="31" y="0"/>
                        </a:lnTo>
                        <a:lnTo>
                          <a:pt x="38" y="29"/>
                        </a:lnTo>
                        <a:lnTo>
                          <a:pt x="24" y="44"/>
                        </a:lnTo>
                        <a:lnTo>
                          <a:pt x="0" y="29"/>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Freeform 62"/>
                  <p:cNvSpPr>
                    <a:spLocks/>
                  </p:cNvSpPr>
                  <p:nvPr/>
                </p:nvSpPr>
                <p:spPr bwMode="auto">
                  <a:xfrm>
                    <a:off x="3865" y="3460"/>
                    <a:ext cx="11" cy="15"/>
                  </a:xfrm>
                  <a:custGeom>
                    <a:avLst/>
                    <a:gdLst>
                      <a:gd name="T0" fmla="*/ 7 w 11"/>
                      <a:gd name="T1" fmla="*/ 0 h 15"/>
                      <a:gd name="T2" fmla="*/ 10 w 11"/>
                      <a:gd name="T3" fmla="*/ 14 h 15"/>
                      <a:gd name="T4" fmla="*/ 0 w 11"/>
                      <a:gd name="T5" fmla="*/ 7 h 15"/>
                      <a:gd name="T6" fmla="*/ 7 w 11"/>
                      <a:gd name="T7" fmla="*/ 0 h 15"/>
                    </a:gdLst>
                    <a:ahLst/>
                    <a:cxnLst>
                      <a:cxn ang="0">
                        <a:pos x="T0" y="T1"/>
                      </a:cxn>
                      <a:cxn ang="0">
                        <a:pos x="T2" y="T3"/>
                      </a:cxn>
                      <a:cxn ang="0">
                        <a:pos x="T4" y="T5"/>
                      </a:cxn>
                      <a:cxn ang="0">
                        <a:pos x="T6" y="T7"/>
                      </a:cxn>
                    </a:cxnLst>
                    <a:rect l="0" t="0" r="r" b="b"/>
                    <a:pathLst>
                      <a:path w="11" h="15">
                        <a:moveTo>
                          <a:pt x="7" y="0"/>
                        </a:moveTo>
                        <a:lnTo>
                          <a:pt x="10" y="14"/>
                        </a:lnTo>
                        <a:lnTo>
                          <a:pt x="0" y="7"/>
                        </a:lnTo>
                        <a:lnTo>
                          <a:pt x="7" y="0"/>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63"/>
                <p:cNvGrpSpPr>
                  <a:grpSpLocks/>
                </p:cNvGrpSpPr>
                <p:nvPr/>
              </p:nvGrpSpPr>
              <p:grpSpPr bwMode="auto">
                <a:xfrm>
                  <a:off x="3612" y="3355"/>
                  <a:ext cx="108" cy="127"/>
                  <a:chOff x="3612" y="3355"/>
                  <a:chExt cx="108" cy="127"/>
                </a:xfrm>
              </p:grpSpPr>
              <p:sp>
                <p:nvSpPr>
                  <p:cNvPr id="38" name="Freeform 64"/>
                  <p:cNvSpPr>
                    <a:spLocks/>
                  </p:cNvSpPr>
                  <p:nvPr/>
                </p:nvSpPr>
                <p:spPr bwMode="auto">
                  <a:xfrm>
                    <a:off x="3612" y="3355"/>
                    <a:ext cx="108" cy="127"/>
                  </a:xfrm>
                  <a:custGeom>
                    <a:avLst/>
                    <a:gdLst>
                      <a:gd name="T0" fmla="*/ 0 w 108"/>
                      <a:gd name="T1" fmla="*/ 98 h 127"/>
                      <a:gd name="T2" fmla="*/ 18 w 108"/>
                      <a:gd name="T3" fmla="*/ 79 h 127"/>
                      <a:gd name="T4" fmla="*/ 33 w 108"/>
                      <a:gd name="T5" fmla="*/ 53 h 127"/>
                      <a:gd name="T6" fmla="*/ 44 w 108"/>
                      <a:gd name="T7" fmla="*/ 17 h 127"/>
                      <a:gd name="T8" fmla="*/ 54 w 108"/>
                      <a:gd name="T9" fmla="*/ 0 h 127"/>
                      <a:gd name="T10" fmla="*/ 66 w 108"/>
                      <a:gd name="T11" fmla="*/ 9 h 127"/>
                      <a:gd name="T12" fmla="*/ 85 w 108"/>
                      <a:gd name="T13" fmla="*/ 21 h 127"/>
                      <a:gd name="T14" fmla="*/ 107 w 108"/>
                      <a:gd name="T15" fmla="*/ 27 h 127"/>
                      <a:gd name="T16" fmla="*/ 74 w 108"/>
                      <a:gd name="T17" fmla="*/ 61 h 127"/>
                      <a:gd name="T18" fmla="*/ 65 w 108"/>
                      <a:gd name="T19" fmla="*/ 76 h 127"/>
                      <a:gd name="T20" fmla="*/ 60 w 108"/>
                      <a:gd name="T21" fmla="*/ 95 h 127"/>
                      <a:gd name="T22" fmla="*/ 48 w 108"/>
                      <a:gd name="T23" fmla="*/ 109 h 127"/>
                      <a:gd name="T24" fmla="*/ 43 w 108"/>
                      <a:gd name="T25" fmla="*/ 126 h 127"/>
                      <a:gd name="T26" fmla="*/ 33 w 108"/>
                      <a:gd name="T27" fmla="*/ 115 h 127"/>
                      <a:gd name="T28" fmla="*/ 19 w 108"/>
                      <a:gd name="T29" fmla="*/ 104 h 127"/>
                      <a:gd name="T30" fmla="*/ 0 w 108"/>
                      <a:gd name="T31" fmla="*/ 9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27">
                        <a:moveTo>
                          <a:pt x="0" y="98"/>
                        </a:moveTo>
                        <a:lnTo>
                          <a:pt x="18" y="79"/>
                        </a:lnTo>
                        <a:lnTo>
                          <a:pt x="33" y="53"/>
                        </a:lnTo>
                        <a:lnTo>
                          <a:pt x="44" y="17"/>
                        </a:lnTo>
                        <a:lnTo>
                          <a:pt x="54" y="0"/>
                        </a:lnTo>
                        <a:lnTo>
                          <a:pt x="66" y="9"/>
                        </a:lnTo>
                        <a:lnTo>
                          <a:pt x="85" y="21"/>
                        </a:lnTo>
                        <a:lnTo>
                          <a:pt x="107" y="27"/>
                        </a:lnTo>
                        <a:lnTo>
                          <a:pt x="74" y="61"/>
                        </a:lnTo>
                        <a:lnTo>
                          <a:pt x="65" y="76"/>
                        </a:lnTo>
                        <a:lnTo>
                          <a:pt x="60" y="95"/>
                        </a:lnTo>
                        <a:lnTo>
                          <a:pt x="48" y="109"/>
                        </a:lnTo>
                        <a:lnTo>
                          <a:pt x="43" y="126"/>
                        </a:lnTo>
                        <a:lnTo>
                          <a:pt x="33" y="115"/>
                        </a:lnTo>
                        <a:lnTo>
                          <a:pt x="19" y="104"/>
                        </a:lnTo>
                        <a:lnTo>
                          <a:pt x="0" y="98"/>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65"/>
                  <p:cNvSpPr>
                    <a:spLocks/>
                  </p:cNvSpPr>
                  <p:nvPr/>
                </p:nvSpPr>
                <p:spPr bwMode="auto">
                  <a:xfrm>
                    <a:off x="3672" y="3372"/>
                    <a:ext cx="14" cy="15"/>
                  </a:xfrm>
                  <a:custGeom>
                    <a:avLst/>
                    <a:gdLst>
                      <a:gd name="T0" fmla="*/ 8 w 14"/>
                      <a:gd name="T1" fmla="*/ 0 h 15"/>
                      <a:gd name="T2" fmla="*/ 0 w 14"/>
                      <a:gd name="T3" fmla="*/ 11 h 15"/>
                      <a:gd name="T4" fmla="*/ 6 w 14"/>
                      <a:gd name="T5" fmla="*/ 14 h 15"/>
                      <a:gd name="T6" fmla="*/ 13 w 14"/>
                      <a:gd name="T7" fmla="*/ 3 h 15"/>
                      <a:gd name="T8" fmla="*/ 8 w 14"/>
                      <a:gd name="T9" fmla="*/ 0 h 15"/>
                    </a:gdLst>
                    <a:ahLst/>
                    <a:cxnLst>
                      <a:cxn ang="0">
                        <a:pos x="T0" y="T1"/>
                      </a:cxn>
                      <a:cxn ang="0">
                        <a:pos x="T2" y="T3"/>
                      </a:cxn>
                      <a:cxn ang="0">
                        <a:pos x="T4" y="T5"/>
                      </a:cxn>
                      <a:cxn ang="0">
                        <a:pos x="T6" y="T7"/>
                      </a:cxn>
                      <a:cxn ang="0">
                        <a:pos x="T8" y="T9"/>
                      </a:cxn>
                    </a:cxnLst>
                    <a:rect l="0" t="0" r="r" b="b"/>
                    <a:pathLst>
                      <a:path w="14" h="15">
                        <a:moveTo>
                          <a:pt x="8" y="0"/>
                        </a:moveTo>
                        <a:lnTo>
                          <a:pt x="0" y="11"/>
                        </a:lnTo>
                        <a:lnTo>
                          <a:pt x="6" y="14"/>
                        </a:lnTo>
                        <a:lnTo>
                          <a:pt x="13" y="3"/>
                        </a:lnTo>
                        <a:lnTo>
                          <a:pt x="8" y="0"/>
                        </a:lnTo>
                      </a:path>
                    </a:pathLst>
                  </a:custGeom>
                  <a:solidFill>
                    <a:srgbClr val="C0C0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8" name="Group 66"/>
              <p:cNvGrpSpPr>
                <a:grpSpLocks/>
              </p:cNvGrpSpPr>
              <p:nvPr/>
            </p:nvGrpSpPr>
            <p:grpSpPr bwMode="auto">
              <a:xfrm>
                <a:off x="3644" y="3378"/>
                <a:ext cx="370" cy="448"/>
                <a:chOff x="3644" y="3378"/>
                <a:chExt cx="370" cy="448"/>
              </a:xfrm>
            </p:grpSpPr>
            <p:sp>
              <p:nvSpPr>
                <p:cNvPr id="29" name="Freeform 67"/>
                <p:cNvSpPr>
                  <a:spLocks/>
                </p:cNvSpPr>
                <p:nvPr/>
              </p:nvSpPr>
              <p:spPr bwMode="auto">
                <a:xfrm>
                  <a:off x="3644" y="3380"/>
                  <a:ext cx="370" cy="446"/>
                </a:xfrm>
                <a:custGeom>
                  <a:avLst/>
                  <a:gdLst>
                    <a:gd name="T0" fmla="*/ 28 w 370"/>
                    <a:gd name="T1" fmla="*/ 114 h 446"/>
                    <a:gd name="T2" fmla="*/ 5 w 370"/>
                    <a:gd name="T3" fmla="*/ 99 h 446"/>
                    <a:gd name="T4" fmla="*/ 12 w 370"/>
                    <a:gd name="T5" fmla="*/ 83 h 446"/>
                    <a:gd name="T6" fmla="*/ 27 w 370"/>
                    <a:gd name="T7" fmla="*/ 57 h 446"/>
                    <a:gd name="T8" fmla="*/ 53 w 370"/>
                    <a:gd name="T9" fmla="*/ 25 h 446"/>
                    <a:gd name="T10" fmla="*/ 76 w 370"/>
                    <a:gd name="T11" fmla="*/ 0 h 446"/>
                    <a:gd name="T12" fmla="*/ 95 w 370"/>
                    <a:gd name="T13" fmla="*/ 15 h 446"/>
                    <a:gd name="T14" fmla="*/ 125 w 370"/>
                    <a:gd name="T15" fmla="*/ 44 h 446"/>
                    <a:gd name="T16" fmla="*/ 149 w 370"/>
                    <a:gd name="T17" fmla="*/ 58 h 446"/>
                    <a:gd name="T18" fmla="*/ 181 w 370"/>
                    <a:gd name="T19" fmla="*/ 68 h 446"/>
                    <a:gd name="T20" fmla="*/ 208 w 370"/>
                    <a:gd name="T21" fmla="*/ 85 h 446"/>
                    <a:gd name="T22" fmla="*/ 235 w 370"/>
                    <a:gd name="T23" fmla="*/ 101 h 446"/>
                    <a:gd name="T24" fmla="*/ 264 w 370"/>
                    <a:gd name="T25" fmla="*/ 90 h 446"/>
                    <a:gd name="T26" fmla="*/ 292 w 370"/>
                    <a:gd name="T27" fmla="*/ 80 h 446"/>
                    <a:gd name="T28" fmla="*/ 317 w 370"/>
                    <a:gd name="T29" fmla="*/ 78 h 446"/>
                    <a:gd name="T30" fmla="*/ 339 w 370"/>
                    <a:gd name="T31" fmla="*/ 83 h 446"/>
                    <a:gd name="T32" fmla="*/ 358 w 370"/>
                    <a:gd name="T33" fmla="*/ 96 h 446"/>
                    <a:gd name="T34" fmla="*/ 367 w 370"/>
                    <a:gd name="T35" fmla="*/ 109 h 446"/>
                    <a:gd name="T36" fmla="*/ 369 w 370"/>
                    <a:gd name="T37" fmla="*/ 122 h 446"/>
                    <a:gd name="T38" fmla="*/ 366 w 370"/>
                    <a:gd name="T39" fmla="*/ 138 h 446"/>
                    <a:gd name="T40" fmla="*/ 358 w 370"/>
                    <a:gd name="T41" fmla="*/ 157 h 446"/>
                    <a:gd name="T42" fmla="*/ 349 w 370"/>
                    <a:gd name="T43" fmla="*/ 180 h 446"/>
                    <a:gd name="T44" fmla="*/ 341 w 370"/>
                    <a:gd name="T45" fmla="*/ 202 h 446"/>
                    <a:gd name="T46" fmla="*/ 334 w 370"/>
                    <a:gd name="T47" fmla="*/ 227 h 446"/>
                    <a:gd name="T48" fmla="*/ 336 w 370"/>
                    <a:gd name="T49" fmla="*/ 254 h 446"/>
                    <a:gd name="T50" fmla="*/ 334 w 370"/>
                    <a:gd name="T51" fmla="*/ 288 h 446"/>
                    <a:gd name="T52" fmla="*/ 330 w 370"/>
                    <a:gd name="T53" fmla="*/ 325 h 446"/>
                    <a:gd name="T54" fmla="*/ 320 w 370"/>
                    <a:gd name="T55" fmla="*/ 356 h 446"/>
                    <a:gd name="T56" fmla="*/ 313 w 370"/>
                    <a:gd name="T57" fmla="*/ 375 h 446"/>
                    <a:gd name="T58" fmla="*/ 306 w 370"/>
                    <a:gd name="T59" fmla="*/ 400 h 446"/>
                    <a:gd name="T60" fmla="*/ 302 w 370"/>
                    <a:gd name="T61" fmla="*/ 445 h 446"/>
                    <a:gd name="T62" fmla="*/ 283 w 370"/>
                    <a:gd name="T63" fmla="*/ 431 h 446"/>
                    <a:gd name="T64" fmla="*/ 255 w 370"/>
                    <a:gd name="T65" fmla="*/ 418 h 446"/>
                    <a:gd name="T66" fmla="*/ 233 w 370"/>
                    <a:gd name="T67" fmla="*/ 417 h 446"/>
                    <a:gd name="T68" fmla="*/ 212 w 370"/>
                    <a:gd name="T69" fmla="*/ 410 h 446"/>
                    <a:gd name="T70" fmla="*/ 181 w 370"/>
                    <a:gd name="T71" fmla="*/ 386 h 446"/>
                    <a:gd name="T72" fmla="*/ 140 w 370"/>
                    <a:gd name="T73" fmla="*/ 375 h 446"/>
                    <a:gd name="T74" fmla="*/ 110 w 370"/>
                    <a:gd name="T75" fmla="*/ 378 h 446"/>
                    <a:gd name="T76" fmla="*/ 83 w 370"/>
                    <a:gd name="T77" fmla="*/ 369 h 446"/>
                    <a:gd name="T78" fmla="*/ 62 w 370"/>
                    <a:gd name="T79" fmla="*/ 354 h 446"/>
                    <a:gd name="T80" fmla="*/ 49 w 370"/>
                    <a:gd name="T81" fmla="*/ 347 h 446"/>
                    <a:gd name="T82" fmla="*/ 25 w 370"/>
                    <a:gd name="T83" fmla="*/ 340 h 446"/>
                    <a:gd name="T84" fmla="*/ 0 w 370"/>
                    <a:gd name="T85" fmla="*/ 336 h 446"/>
                    <a:gd name="T86" fmla="*/ 24 w 370"/>
                    <a:gd name="T87" fmla="*/ 294 h 446"/>
                    <a:gd name="T88" fmla="*/ 45 w 370"/>
                    <a:gd name="T89" fmla="*/ 268 h 446"/>
                    <a:gd name="T90" fmla="*/ 64 w 370"/>
                    <a:gd name="T91" fmla="*/ 241 h 446"/>
                    <a:gd name="T92" fmla="*/ 81 w 370"/>
                    <a:gd name="T93" fmla="*/ 222 h 446"/>
                    <a:gd name="T94" fmla="*/ 97 w 370"/>
                    <a:gd name="T95" fmla="*/ 206 h 446"/>
                    <a:gd name="T96" fmla="*/ 104 w 370"/>
                    <a:gd name="T97" fmla="*/ 185 h 446"/>
                    <a:gd name="T98" fmla="*/ 92 w 370"/>
                    <a:gd name="T99" fmla="*/ 168 h 446"/>
                    <a:gd name="T100" fmla="*/ 76 w 370"/>
                    <a:gd name="T101" fmla="*/ 156 h 446"/>
                    <a:gd name="T102" fmla="*/ 49 w 370"/>
                    <a:gd name="T103" fmla="*/ 137 h 446"/>
                    <a:gd name="T104" fmla="*/ 28 w 370"/>
                    <a:gd name="T105" fmla="*/ 11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0" h="446">
                      <a:moveTo>
                        <a:pt x="28" y="114"/>
                      </a:moveTo>
                      <a:lnTo>
                        <a:pt x="5" y="99"/>
                      </a:lnTo>
                      <a:lnTo>
                        <a:pt x="12" y="83"/>
                      </a:lnTo>
                      <a:lnTo>
                        <a:pt x="27" y="57"/>
                      </a:lnTo>
                      <a:lnTo>
                        <a:pt x="53" y="25"/>
                      </a:lnTo>
                      <a:lnTo>
                        <a:pt x="76" y="0"/>
                      </a:lnTo>
                      <a:lnTo>
                        <a:pt x="95" y="15"/>
                      </a:lnTo>
                      <a:lnTo>
                        <a:pt x="125" y="44"/>
                      </a:lnTo>
                      <a:lnTo>
                        <a:pt x="149" y="58"/>
                      </a:lnTo>
                      <a:lnTo>
                        <a:pt x="181" y="68"/>
                      </a:lnTo>
                      <a:lnTo>
                        <a:pt x="208" y="85"/>
                      </a:lnTo>
                      <a:lnTo>
                        <a:pt x="235" y="101"/>
                      </a:lnTo>
                      <a:lnTo>
                        <a:pt x="264" y="90"/>
                      </a:lnTo>
                      <a:lnTo>
                        <a:pt x="292" y="80"/>
                      </a:lnTo>
                      <a:lnTo>
                        <a:pt x="317" y="78"/>
                      </a:lnTo>
                      <a:lnTo>
                        <a:pt x="339" y="83"/>
                      </a:lnTo>
                      <a:lnTo>
                        <a:pt x="358" y="96"/>
                      </a:lnTo>
                      <a:lnTo>
                        <a:pt x="367" y="109"/>
                      </a:lnTo>
                      <a:lnTo>
                        <a:pt x="369" y="122"/>
                      </a:lnTo>
                      <a:lnTo>
                        <a:pt x="366" y="138"/>
                      </a:lnTo>
                      <a:lnTo>
                        <a:pt x="358" y="157"/>
                      </a:lnTo>
                      <a:lnTo>
                        <a:pt x="349" y="180"/>
                      </a:lnTo>
                      <a:lnTo>
                        <a:pt x="341" y="202"/>
                      </a:lnTo>
                      <a:lnTo>
                        <a:pt x="334" y="227"/>
                      </a:lnTo>
                      <a:lnTo>
                        <a:pt x="336" y="254"/>
                      </a:lnTo>
                      <a:lnTo>
                        <a:pt x="334" y="288"/>
                      </a:lnTo>
                      <a:lnTo>
                        <a:pt x="330" y="325"/>
                      </a:lnTo>
                      <a:lnTo>
                        <a:pt x="320" y="356"/>
                      </a:lnTo>
                      <a:lnTo>
                        <a:pt x="313" y="375"/>
                      </a:lnTo>
                      <a:lnTo>
                        <a:pt x="306" y="400"/>
                      </a:lnTo>
                      <a:lnTo>
                        <a:pt x="302" y="445"/>
                      </a:lnTo>
                      <a:lnTo>
                        <a:pt x="283" y="431"/>
                      </a:lnTo>
                      <a:lnTo>
                        <a:pt x="255" y="418"/>
                      </a:lnTo>
                      <a:lnTo>
                        <a:pt x="233" y="417"/>
                      </a:lnTo>
                      <a:lnTo>
                        <a:pt x="212" y="410"/>
                      </a:lnTo>
                      <a:lnTo>
                        <a:pt x="181" y="386"/>
                      </a:lnTo>
                      <a:lnTo>
                        <a:pt x="140" y="375"/>
                      </a:lnTo>
                      <a:lnTo>
                        <a:pt x="110" y="378"/>
                      </a:lnTo>
                      <a:lnTo>
                        <a:pt x="83" y="369"/>
                      </a:lnTo>
                      <a:lnTo>
                        <a:pt x="62" y="354"/>
                      </a:lnTo>
                      <a:lnTo>
                        <a:pt x="49" y="347"/>
                      </a:lnTo>
                      <a:lnTo>
                        <a:pt x="25" y="340"/>
                      </a:lnTo>
                      <a:lnTo>
                        <a:pt x="0" y="336"/>
                      </a:lnTo>
                      <a:lnTo>
                        <a:pt x="24" y="294"/>
                      </a:lnTo>
                      <a:lnTo>
                        <a:pt x="45" y="268"/>
                      </a:lnTo>
                      <a:lnTo>
                        <a:pt x="64" y="241"/>
                      </a:lnTo>
                      <a:lnTo>
                        <a:pt x="81" y="222"/>
                      </a:lnTo>
                      <a:lnTo>
                        <a:pt x="97" y="206"/>
                      </a:lnTo>
                      <a:lnTo>
                        <a:pt x="104" y="185"/>
                      </a:lnTo>
                      <a:lnTo>
                        <a:pt x="92" y="168"/>
                      </a:lnTo>
                      <a:lnTo>
                        <a:pt x="76" y="156"/>
                      </a:lnTo>
                      <a:lnTo>
                        <a:pt x="49" y="137"/>
                      </a:lnTo>
                      <a:lnTo>
                        <a:pt x="28" y="114"/>
                      </a:lnTo>
                    </a:path>
                  </a:pathLst>
                </a:custGeom>
                <a:solidFill>
                  <a:srgbClr val="80FF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 name="Group 68"/>
                <p:cNvGrpSpPr>
                  <a:grpSpLocks/>
                </p:cNvGrpSpPr>
                <p:nvPr/>
              </p:nvGrpSpPr>
              <p:grpSpPr bwMode="auto">
                <a:xfrm>
                  <a:off x="3652" y="3378"/>
                  <a:ext cx="329" cy="261"/>
                  <a:chOff x="3652" y="3378"/>
                  <a:chExt cx="329" cy="261"/>
                </a:xfrm>
              </p:grpSpPr>
              <p:sp>
                <p:nvSpPr>
                  <p:cNvPr id="31" name="Freeform 69"/>
                  <p:cNvSpPr>
                    <a:spLocks/>
                  </p:cNvSpPr>
                  <p:nvPr/>
                </p:nvSpPr>
                <p:spPr bwMode="auto">
                  <a:xfrm>
                    <a:off x="3744" y="3567"/>
                    <a:ext cx="46" cy="72"/>
                  </a:xfrm>
                  <a:custGeom>
                    <a:avLst/>
                    <a:gdLst>
                      <a:gd name="T0" fmla="*/ 0 w 46"/>
                      <a:gd name="T1" fmla="*/ 0 h 72"/>
                      <a:gd name="T2" fmla="*/ 14 w 46"/>
                      <a:gd name="T3" fmla="*/ 10 h 72"/>
                      <a:gd name="T4" fmla="*/ 25 w 46"/>
                      <a:gd name="T5" fmla="*/ 19 h 72"/>
                      <a:gd name="T6" fmla="*/ 33 w 46"/>
                      <a:gd name="T7" fmla="*/ 30 h 72"/>
                      <a:gd name="T8" fmla="*/ 37 w 46"/>
                      <a:gd name="T9" fmla="*/ 42 h 72"/>
                      <a:gd name="T10" fmla="*/ 45 w 46"/>
                      <a:gd name="T11" fmla="*/ 71 h 72"/>
                      <a:gd name="T12" fmla="*/ 42 w 46"/>
                      <a:gd name="T13" fmla="*/ 42 h 72"/>
                      <a:gd name="T14" fmla="*/ 40 w 46"/>
                      <a:gd name="T15" fmla="*/ 20 h 72"/>
                      <a:gd name="T16" fmla="*/ 27 w 46"/>
                      <a:gd name="T17" fmla="*/ 15 h 72"/>
                      <a:gd name="T18" fmla="*/ 11 w 46"/>
                      <a:gd name="T19" fmla="*/ 6 h 72"/>
                      <a:gd name="T20" fmla="*/ 0 w 46"/>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2">
                        <a:moveTo>
                          <a:pt x="0" y="0"/>
                        </a:moveTo>
                        <a:lnTo>
                          <a:pt x="14" y="10"/>
                        </a:lnTo>
                        <a:lnTo>
                          <a:pt x="25" y="19"/>
                        </a:lnTo>
                        <a:lnTo>
                          <a:pt x="33" y="30"/>
                        </a:lnTo>
                        <a:lnTo>
                          <a:pt x="37" y="42"/>
                        </a:lnTo>
                        <a:lnTo>
                          <a:pt x="45" y="71"/>
                        </a:lnTo>
                        <a:lnTo>
                          <a:pt x="42" y="42"/>
                        </a:lnTo>
                        <a:lnTo>
                          <a:pt x="40" y="20"/>
                        </a:lnTo>
                        <a:lnTo>
                          <a:pt x="27" y="15"/>
                        </a:lnTo>
                        <a:lnTo>
                          <a:pt x="11" y="6"/>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70"/>
                  <p:cNvSpPr>
                    <a:spLocks/>
                  </p:cNvSpPr>
                  <p:nvPr/>
                </p:nvSpPr>
                <p:spPr bwMode="auto">
                  <a:xfrm>
                    <a:off x="3864" y="3469"/>
                    <a:ext cx="34" cy="43"/>
                  </a:xfrm>
                  <a:custGeom>
                    <a:avLst/>
                    <a:gdLst>
                      <a:gd name="T0" fmla="*/ 0 w 34"/>
                      <a:gd name="T1" fmla="*/ 0 h 43"/>
                      <a:gd name="T2" fmla="*/ 5 w 34"/>
                      <a:gd name="T3" fmla="*/ 6 h 43"/>
                      <a:gd name="T4" fmla="*/ 12 w 34"/>
                      <a:gd name="T5" fmla="*/ 12 h 43"/>
                      <a:gd name="T6" fmla="*/ 16 w 34"/>
                      <a:gd name="T7" fmla="*/ 19 h 43"/>
                      <a:gd name="T8" fmla="*/ 16 w 34"/>
                      <a:gd name="T9" fmla="*/ 27 h 43"/>
                      <a:gd name="T10" fmla="*/ 14 w 34"/>
                      <a:gd name="T11" fmla="*/ 42 h 43"/>
                      <a:gd name="T12" fmla="*/ 21 w 34"/>
                      <a:gd name="T13" fmla="*/ 23 h 43"/>
                      <a:gd name="T14" fmla="*/ 23 w 34"/>
                      <a:gd name="T15" fmla="*/ 12 h 43"/>
                      <a:gd name="T16" fmla="*/ 26 w 34"/>
                      <a:gd name="T17" fmla="*/ 6 h 43"/>
                      <a:gd name="T18" fmla="*/ 33 w 34"/>
                      <a:gd name="T19" fmla="*/ 0 h 43"/>
                      <a:gd name="T20" fmla="*/ 18 w 34"/>
                      <a:gd name="T21" fmla="*/ 6 h 43"/>
                      <a:gd name="T22" fmla="*/ 14 w 34"/>
                      <a:gd name="T23" fmla="*/ 9 h 43"/>
                      <a:gd name="T24" fmla="*/ 0 w 3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3">
                        <a:moveTo>
                          <a:pt x="0" y="0"/>
                        </a:moveTo>
                        <a:lnTo>
                          <a:pt x="5" y="6"/>
                        </a:lnTo>
                        <a:lnTo>
                          <a:pt x="12" y="12"/>
                        </a:lnTo>
                        <a:lnTo>
                          <a:pt x="16" y="19"/>
                        </a:lnTo>
                        <a:lnTo>
                          <a:pt x="16" y="27"/>
                        </a:lnTo>
                        <a:lnTo>
                          <a:pt x="14" y="42"/>
                        </a:lnTo>
                        <a:lnTo>
                          <a:pt x="21" y="23"/>
                        </a:lnTo>
                        <a:lnTo>
                          <a:pt x="23" y="12"/>
                        </a:lnTo>
                        <a:lnTo>
                          <a:pt x="26" y="6"/>
                        </a:lnTo>
                        <a:lnTo>
                          <a:pt x="33" y="0"/>
                        </a:lnTo>
                        <a:lnTo>
                          <a:pt x="18" y="6"/>
                        </a:lnTo>
                        <a:lnTo>
                          <a:pt x="14" y="9"/>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71"/>
                  <p:cNvSpPr>
                    <a:spLocks/>
                  </p:cNvSpPr>
                  <p:nvPr/>
                </p:nvSpPr>
                <p:spPr bwMode="auto">
                  <a:xfrm>
                    <a:off x="3918" y="3580"/>
                    <a:ext cx="63" cy="51"/>
                  </a:xfrm>
                  <a:custGeom>
                    <a:avLst/>
                    <a:gdLst>
                      <a:gd name="T0" fmla="*/ 62 w 63"/>
                      <a:gd name="T1" fmla="*/ 11 h 51"/>
                      <a:gd name="T2" fmla="*/ 57 w 63"/>
                      <a:gd name="T3" fmla="*/ 15 h 51"/>
                      <a:gd name="T4" fmla="*/ 49 w 63"/>
                      <a:gd name="T5" fmla="*/ 18 h 51"/>
                      <a:gd name="T6" fmla="*/ 42 w 63"/>
                      <a:gd name="T7" fmla="*/ 15 h 51"/>
                      <a:gd name="T8" fmla="*/ 32 w 63"/>
                      <a:gd name="T9" fmla="*/ 9 h 51"/>
                      <a:gd name="T10" fmla="*/ 15 w 63"/>
                      <a:gd name="T11" fmla="*/ 2 h 51"/>
                      <a:gd name="T12" fmla="*/ 0 w 63"/>
                      <a:gd name="T13" fmla="*/ 0 h 51"/>
                      <a:gd name="T14" fmla="*/ 16 w 63"/>
                      <a:gd name="T15" fmla="*/ 4 h 51"/>
                      <a:gd name="T16" fmla="*/ 26 w 63"/>
                      <a:gd name="T17" fmla="*/ 11 h 51"/>
                      <a:gd name="T18" fmla="*/ 32 w 63"/>
                      <a:gd name="T19" fmla="*/ 17 h 51"/>
                      <a:gd name="T20" fmla="*/ 42 w 63"/>
                      <a:gd name="T21" fmla="*/ 21 h 51"/>
                      <a:gd name="T22" fmla="*/ 50 w 63"/>
                      <a:gd name="T23" fmla="*/ 24 h 51"/>
                      <a:gd name="T24" fmla="*/ 47 w 63"/>
                      <a:gd name="T25" fmla="*/ 29 h 51"/>
                      <a:gd name="T26" fmla="*/ 40 w 63"/>
                      <a:gd name="T27" fmla="*/ 32 h 51"/>
                      <a:gd name="T28" fmla="*/ 31 w 63"/>
                      <a:gd name="T29" fmla="*/ 32 h 51"/>
                      <a:gd name="T30" fmla="*/ 21 w 63"/>
                      <a:gd name="T31" fmla="*/ 35 h 51"/>
                      <a:gd name="T32" fmla="*/ 15 w 63"/>
                      <a:gd name="T33" fmla="*/ 39 h 51"/>
                      <a:gd name="T34" fmla="*/ 26 w 63"/>
                      <a:gd name="T35" fmla="*/ 37 h 51"/>
                      <a:gd name="T36" fmla="*/ 36 w 63"/>
                      <a:gd name="T37" fmla="*/ 36 h 51"/>
                      <a:gd name="T38" fmla="*/ 43 w 63"/>
                      <a:gd name="T39" fmla="*/ 37 h 51"/>
                      <a:gd name="T40" fmla="*/ 49 w 63"/>
                      <a:gd name="T41" fmla="*/ 35 h 51"/>
                      <a:gd name="T42" fmla="*/ 53 w 63"/>
                      <a:gd name="T43" fmla="*/ 31 h 51"/>
                      <a:gd name="T44" fmla="*/ 55 w 63"/>
                      <a:gd name="T45" fmla="*/ 37 h 51"/>
                      <a:gd name="T46" fmla="*/ 52 w 63"/>
                      <a:gd name="T47" fmla="*/ 44 h 51"/>
                      <a:gd name="T48" fmla="*/ 43 w 63"/>
                      <a:gd name="T49" fmla="*/ 50 h 51"/>
                      <a:gd name="T50" fmla="*/ 54 w 63"/>
                      <a:gd name="T51" fmla="*/ 45 h 51"/>
                      <a:gd name="T52" fmla="*/ 60 w 63"/>
                      <a:gd name="T53" fmla="*/ 40 h 51"/>
                      <a:gd name="T54" fmla="*/ 59 w 63"/>
                      <a:gd name="T55" fmla="*/ 26 h 51"/>
                      <a:gd name="T56" fmla="*/ 62 w 63"/>
                      <a:gd name="T5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 h="51">
                        <a:moveTo>
                          <a:pt x="62" y="11"/>
                        </a:moveTo>
                        <a:lnTo>
                          <a:pt x="57" y="15"/>
                        </a:lnTo>
                        <a:lnTo>
                          <a:pt x="49" y="18"/>
                        </a:lnTo>
                        <a:lnTo>
                          <a:pt x="42" y="15"/>
                        </a:lnTo>
                        <a:lnTo>
                          <a:pt x="32" y="9"/>
                        </a:lnTo>
                        <a:lnTo>
                          <a:pt x="15" y="2"/>
                        </a:lnTo>
                        <a:lnTo>
                          <a:pt x="0" y="0"/>
                        </a:lnTo>
                        <a:lnTo>
                          <a:pt x="16" y="4"/>
                        </a:lnTo>
                        <a:lnTo>
                          <a:pt x="26" y="11"/>
                        </a:lnTo>
                        <a:lnTo>
                          <a:pt x="32" y="17"/>
                        </a:lnTo>
                        <a:lnTo>
                          <a:pt x="42" y="21"/>
                        </a:lnTo>
                        <a:lnTo>
                          <a:pt x="50" y="24"/>
                        </a:lnTo>
                        <a:lnTo>
                          <a:pt x="47" y="29"/>
                        </a:lnTo>
                        <a:lnTo>
                          <a:pt x="40" y="32"/>
                        </a:lnTo>
                        <a:lnTo>
                          <a:pt x="31" y="32"/>
                        </a:lnTo>
                        <a:lnTo>
                          <a:pt x="21" y="35"/>
                        </a:lnTo>
                        <a:lnTo>
                          <a:pt x="15" y="39"/>
                        </a:lnTo>
                        <a:lnTo>
                          <a:pt x="26" y="37"/>
                        </a:lnTo>
                        <a:lnTo>
                          <a:pt x="36" y="36"/>
                        </a:lnTo>
                        <a:lnTo>
                          <a:pt x="43" y="37"/>
                        </a:lnTo>
                        <a:lnTo>
                          <a:pt x="49" y="35"/>
                        </a:lnTo>
                        <a:lnTo>
                          <a:pt x="53" y="31"/>
                        </a:lnTo>
                        <a:lnTo>
                          <a:pt x="55" y="37"/>
                        </a:lnTo>
                        <a:lnTo>
                          <a:pt x="52" y="44"/>
                        </a:lnTo>
                        <a:lnTo>
                          <a:pt x="43" y="50"/>
                        </a:lnTo>
                        <a:lnTo>
                          <a:pt x="54" y="45"/>
                        </a:lnTo>
                        <a:lnTo>
                          <a:pt x="60" y="40"/>
                        </a:lnTo>
                        <a:lnTo>
                          <a:pt x="59" y="26"/>
                        </a:lnTo>
                        <a:lnTo>
                          <a:pt x="62" y="11"/>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72"/>
                  <p:cNvSpPr>
                    <a:spLocks/>
                  </p:cNvSpPr>
                  <p:nvPr/>
                </p:nvSpPr>
                <p:spPr bwMode="auto">
                  <a:xfrm>
                    <a:off x="3761" y="3434"/>
                    <a:ext cx="31" cy="15"/>
                  </a:xfrm>
                  <a:custGeom>
                    <a:avLst/>
                    <a:gdLst>
                      <a:gd name="T0" fmla="*/ 30 w 31"/>
                      <a:gd name="T1" fmla="*/ 2 h 15"/>
                      <a:gd name="T2" fmla="*/ 16 w 31"/>
                      <a:gd name="T3" fmla="*/ 3 h 15"/>
                      <a:gd name="T4" fmla="*/ 0 w 31"/>
                      <a:gd name="T5" fmla="*/ 14 h 15"/>
                      <a:gd name="T6" fmla="*/ 8 w 31"/>
                      <a:gd name="T7" fmla="*/ 7 h 15"/>
                      <a:gd name="T8" fmla="*/ 16 w 31"/>
                      <a:gd name="T9" fmla="*/ 0 h 15"/>
                      <a:gd name="T10" fmla="*/ 30 w 31"/>
                      <a:gd name="T11" fmla="*/ 2 h 15"/>
                    </a:gdLst>
                    <a:ahLst/>
                    <a:cxnLst>
                      <a:cxn ang="0">
                        <a:pos x="T0" y="T1"/>
                      </a:cxn>
                      <a:cxn ang="0">
                        <a:pos x="T2" y="T3"/>
                      </a:cxn>
                      <a:cxn ang="0">
                        <a:pos x="T4" y="T5"/>
                      </a:cxn>
                      <a:cxn ang="0">
                        <a:pos x="T6" y="T7"/>
                      </a:cxn>
                      <a:cxn ang="0">
                        <a:pos x="T8" y="T9"/>
                      </a:cxn>
                      <a:cxn ang="0">
                        <a:pos x="T10" y="T11"/>
                      </a:cxn>
                    </a:cxnLst>
                    <a:rect l="0" t="0" r="r" b="b"/>
                    <a:pathLst>
                      <a:path w="31" h="15">
                        <a:moveTo>
                          <a:pt x="30" y="2"/>
                        </a:moveTo>
                        <a:lnTo>
                          <a:pt x="16" y="3"/>
                        </a:lnTo>
                        <a:lnTo>
                          <a:pt x="0" y="14"/>
                        </a:lnTo>
                        <a:lnTo>
                          <a:pt x="8" y="7"/>
                        </a:lnTo>
                        <a:lnTo>
                          <a:pt x="16" y="0"/>
                        </a:lnTo>
                        <a:lnTo>
                          <a:pt x="30" y="2"/>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73"/>
                  <p:cNvSpPr>
                    <a:spLocks/>
                  </p:cNvSpPr>
                  <p:nvPr/>
                </p:nvSpPr>
                <p:spPr bwMode="auto">
                  <a:xfrm>
                    <a:off x="3652" y="3378"/>
                    <a:ext cx="66" cy="92"/>
                  </a:xfrm>
                  <a:custGeom>
                    <a:avLst/>
                    <a:gdLst>
                      <a:gd name="T0" fmla="*/ 0 w 66"/>
                      <a:gd name="T1" fmla="*/ 91 h 92"/>
                      <a:gd name="T2" fmla="*/ 8 w 66"/>
                      <a:gd name="T3" fmla="*/ 76 h 92"/>
                      <a:gd name="T4" fmla="*/ 13 w 66"/>
                      <a:gd name="T5" fmla="*/ 68 h 92"/>
                      <a:gd name="T6" fmla="*/ 19 w 66"/>
                      <a:gd name="T7" fmla="*/ 57 h 92"/>
                      <a:gd name="T8" fmla="*/ 26 w 66"/>
                      <a:gd name="T9" fmla="*/ 48 h 92"/>
                      <a:gd name="T10" fmla="*/ 34 w 66"/>
                      <a:gd name="T11" fmla="*/ 39 h 92"/>
                      <a:gd name="T12" fmla="*/ 41 w 66"/>
                      <a:gd name="T13" fmla="*/ 32 h 92"/>
                      <a:gd name="T14" fmla="*/ 50 w 66"/>
                      <a:gd name="T15" fmla="*/ 22 h 92"/>
                      <a:gd name="T16" fmla="*/ 57 w 66"/>
                      <a:gd name="T17" fmla="*/ 12 h 92"/>
                      <a:gd name="T18" fmla="*/ 65 w 66"/>
                      <a:gd name="T19" fmla="*/ 6 h 92"/>
                      <a:gd name="T20" fmla="*/ 64 w 66"/>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92">
                        <a:moveTo>
                          <a:pt x="0" y="91"/>
                        </a:moveTo>
                        <a:lnTo>
                          <a:pt x="8" y="76"/>
                        </a:lnTo>
                        <a:lnTo>
                          <a:pt x="13" y="68"/>
                        </a:lnTo>
                        <a:lnTo>
                          <a:pt x="19" y="57"/>
                        </a:lnTo>
                        <a:lnTo>
                          <a:pt x="26" y="48"/>
                        </a:lnTo>
                        <a:lnTo>
                          <a:pt x="34" y="39"/>
                        </a:lnTo>
                        <a:lnTo>
                          <a:pt x="41" y="32"/>
                        </a:lnTo>
                        <a:lnTo>
                          <a:pt x="50" y="22"/>
                        </a:lnTo>
                        <a:lnTo>
                          <a:pt x="57" y="12"/>
                        </a:lnTo>
                        <a:lnTo>
                          <a:pt x="65" y="6"/>
                        </a:lnTo>
                        <a:lnTo>
                          <a:pt x="6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sp>
        <p:nvSpPr>
          <p:cNvPr id="77" name="Rectangle 13"/>
          <p:cNvSpPr>
            <a:spLocks noChangeArrowheads="1"/>
          </p:cNvSpPr>
          <p:nvPr/>
        </p:nvSpPr>
        <p:spPr bwMode="auto">
          <a:xfrm>
            <a:off x="183511" y="4331886"/>
            <a:ext cx="1000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zh-CN" sz="6000" b="1" i="1" baseline="0" dirty="0">
                <a:solidFill>
                  <a:srgbClr val="FFFF93"/>
                </a:solidFill>
                <a:effectLst>
                  <a:outerShdw blurRad="38100" dist="38100" dir="2700000" algn="tl">
                    <a:srgbClr val="000000"/>
                  </a:outerShdw>
                </a:effectLst>
                <a:latin typeface="Symbol" panose="05050102010706020507" pitchFamily="18" charset="2"/>
              </a:rPr>
              <a:t></a:t>
            </a:r>
          </a:p>
        </p:txBody>
      </p:sp>
    </p:spTree>
    <p:extLst>
      <p:ext uri="{BB962C8B-B14F-4D97-AF65-F5344CB8AC3E}">
        <p14:creationId xmlns:p14="http://schemas.microsoft.com/office/powerpoint/2010/main" val="11267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linds(horizontal)">
                                      <p:cBhvr>
                                        <p:cTn id="19" dur="500"/>
                                        <p:tgtEl>
                                          <p:spTgt spid="7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3" presetClass="entr" presetSubtype="1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p:bldP spid="18" grpId="0"/>
      <p:bldP spid="19" grpId="0" animBg="1"/>
      <p:bldP spid="20"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395968"/>
            <a:ext cx="8563430" cy="707886"/>
          </a:xfrm>
          <a:prstGeom prst="rect">
            <a:avLst/>
          </a:prstGeom>
          <a:noFill/>
        </p:spPr>
        <p:txBody>
          <a:bodyPr wrap="square" rtlCol="0">
            <a:spAutoFit/>
          </a:bodyPr>
          <a:lstStyle/>
          <a:p>
            <a:pPr>
              <a:buFont typeface="Wingdings" pitchFamily="2" charset="2"/>
              <a:buChar char="n"/>
            </a:pPr>
            <a:r>
              <a:rPr lang="zh-CN" altLang="en-US" sz="4000" b="1" dirty="0">
                <a:solidFill>
                  <a:srgbClr val="FF0000"/>
                </a:solidFill>
                <a:latin typeface="黑体" pitchFamily="49" charset="-122"/>
                <a:ea typeface="黑体" pitchFamily="49" charset="-122"/>
              </a:rPr>
              <a:t>两类错误的控制</a:t>
            </a:r>
          </a:p>
        </p:txBody>
      </p:sp>
      <p:sp>
        <p:nvSpPr>
          <p:cNvPr id="3" name="矩形 2"/>
          <p:cNvSpPr/>
          <p:nvPr/>
        </p:nvSpPr>
        <p:spPr>
          <a:xfrm>
            <a:off x="580571" y="1742122"/>
            <a:ext cx="10223418" cy="954107"/>
          </a:xfrm>
          <a:prstGeom prst="rect">
            <a:avLst/>
          </a:prstGeom>
        </p:spPr>
        <p:txBody>
          <a:bodyPr wrap="square">
            <a:spAutoFit/>
          </a:bodyPr>
          <a:lstStyle/>
          <a:p>
            <a:pPr>
              <a:buFont typeface="Wingdings" pitchFamily="2" charset="2"/>
              <a:buChar char="p"/>
            </a:pPr>
            <a:r>
              <a:rPr lang="zh-CN" altLang="en-US" sz="2800" b="1" dirty="0">
                <a:latin typeface="黑体" pitchFamily="49" charset="-122"/>
                <a:ea typeface="黑体" pitchFamily="49" charset="-122"/>
              </a:rPr>
              <a:t>对于一个给定的样本，犯哪类错误的代价相对较高，则将哪类错误的概率定得低些较为合理。</a:t>
            </a:r>
            <a:endParaRPr lang="en-US" altLang="zh-CN" sz="2800" b="1" dirty="0">
              <a:latin typeface="黑体" pitchFamily="49" charset="-122"/>
              <a:ea typeface="黑体" pitchFamily="49" charset="-122"/>
            </a:endParaRPr>
          </a:p>
        </p:txBody>
      </p:sp>
      <p:sp>
        <p:nvSpPr>
          <p:cNvPr id="9" name="矩形 6"/>
          <p:cNvSpPr>
            <a:spLocks noChangeArrowheads="1"/>
          </p:cNvSpPr>
          <p:nvPr/>
        </p:nvSpPr>
        <p:spPr bwMode="auto">
          <a:xfrm>
            <a:off x="15920" y="491812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0" name="矩形 9"/>
          <p:cNvSpPr/>
          <p:nvPr/>
        </p:nvSpPr>
        <p:spPr>
          <a:xfrm>
            <a:off x="618671" y="2532697"/>
            <a:ext cx="10223418" cy="2677656"/>
          </a:xfrm>
          <a:prstGeom prst="rect">
            <a:avLst/>
          </a:prstGeom>
        </p:spPr>
        <p:txBody>
          <a:bodyPr wrap="square">
            <a:spAutoFit/>
          </a:bodyPr>
          <a:lstStyle/>
          <a:p>
            <a:pPr marL="514350" indent="-514350"/>
            <a:endParaRPr lang="en-US" altLang="zh-CN" sz="2800" dirty="0">
              <a:latin typeface="仿宋" panose="02010609060101010101" pitchFamily="49" charset="-122"/>
              <a:ea typeface="仿宋" panose="02010609060101010101" pitchFamily="49" charset="-122"/>
            </a:endParaRPr>
          </a:p>
          <a:p>
            <a:pPr>
              <a:buFont typeface="Wingdings" pitchFamily="2" charset="2"/>
              <a:buChar char="p"/>
            </a:pPr>
            <a:r>
              <a:rPr lang="zh-CN" altLang="en-US" sz="2800" b="1" dirty="0">
                <a:latin typeface="黑体" pitchFamily="49" charset="-122"/>
                <a:ea typeface="黑体" pitchFamily="49" charset="-122"/>
              </a:rPr>
              <a:t>一般来说，发生哪一类错误的后果更为严重，就应该首要控制哪类错误发生的概率。但由于犯第</a:t>
            </a:r>
            <a:r>
              <a:rPr lang="en-US" altLang="zh-CN" sz="2800" b="1" dirty="0">
                <a:latin typeface="黑体" pitchFamily="49" charset="-122"/>
                <a:ea typeface="黑体" pitchFamily="49" charset="-122"/>
              </a:rPr>
              <a:t>Ι</a:t>
            </a:r>
            <a:r>
              <a:rPr lang="zh-CN" altLang="en-US" sz="2800" b="1" dirty="0">
                <a:latin typeface="黑体" pitchFamily="49" charset="-122"/>
                <a:ea typeface="黑体" pitchFamily="49" charset="-122"/>
              </a:rPr>
              <a:t>类错误的概率可以由研究者控制，因此在假设检验中，人们往往先控制第</a:t>
            </a:r>
            <a:r>
              <a:rPr lang="en-US" altLang="zh-CN" sz="2800" b="1" dirty="0">
                <a:latin typeface="黑体" pitchFamily="49" charset="-122"/>
                <a:ea typeface="黑体" pitchFamily="49" charset="-122"/>
              </a:rPr>
              <a:t>Ι</a:t>
            </a:r>
            <a:r>
              <a:rPr lang="zh-CN" altLang="en-US" sz="2800" b="1" dirty="0">
                <a:latin typeface="黑体" pitchFamily="49" charset="-122"/>
                <a:ea typeface="黑体" pitchFamily="49" charset="-122"/>
              </a:rPr>
              <a:t>类错误的发生概率。</a:t>
            </a:r>
          </a:p>
          <a:p>
            <a:endParaRPr lang="zh-CN" altLang="en-US" sz="2800" dirty="0"/>
          </a:p>
        </p:txBody>
      </p:sp>
    </p:spTree>
    <p:extLst>
      <p:ext uri="{BB962C8B-B14F-4D97-AF65-F5344CB8AC3E}">
        <p14:creationId xmlns:p14="http://schemas.microsoft.com/office/powerpoint/2010/main" val="90778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58353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64457" y="1166019"/>
            <a:ext cx="10515600" cy="606798"/>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5.1.2 </a:t>
            </a:r>
            <a:r>
              <a:rPr lang="zh-CN" altLang="en-US" sz="3600" b="1" kern="0" dirty="0">
                <a:latin typeface="黑体" pitchFamily="49" charset="-122"/>
                <a:ea typeface="黑体" pitchFamily="49" charset="-122"/>
              </a:rPr>
              <a:t>两类错误与显著性水平</a:t>
            </a:r>
            <a:endParaRPr lang="en-US" altLang="zh-CN" sz="3600" b="1" kern="0" dirty="0">
              <a:latin typeface="黑体" pitchFamily="49" charset="-122"/>
              <a:ea typeface="黑体" pitchFamily="49" charset="-122"/>
            </a:endParaRPr>
          </a:p>
          <a:p>
            <a:pPr marL="457200" indent="-457200"/>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grpSp>
        <p:nvGrpSpPr>
          <p:cNvPr id="5" name="组合 9"/>
          <p:cNvGrpSpPr>
            <a:grpSpLocks noChangeAspect="1"/>
          </p:cNvGrpSpPr>
          <p:nvPr/>
        </p:nvGrpSpPr>
        <p:grpSpPr bwMode="auto">
          <a:xfrm>
            <a:off x="8097860" y="2747710"/>
            <a:ext cx="4025900" cy="4105275"/>
            <a:chOff x="0" y="0"/>
            <a:chExt cx="4025152" cy="4106791"/>
          </a:xfrm>
        </p:grpSpPr>
        <p:pic>
          <p:nvPicPr>
            <p:cNvPr id="6" name="图片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025152" cy="410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r="8347"/>
            <a:stretch>
              <a:fillRect/>
            </a:stretch>
          </p:blipFill>
          <p:spPr bwMode="auto">
            <a:xfrm>
              <a:off x="538859" y="432478"/>
              <a:ext cx="3486293" cy="235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标题 1"/>
          <p:cNvSpPr txBox="1">
            <a:spLocks/>
          </p:cNvSpPr>
          <p:nvPr/>
        </p:nvSpPr>
        <p:spPr>
          <a:xfrm>
            <a:off x="771006" y="1841711"/>
            <a:ext cx="10515600" cy="606798"/>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pPr marL="457200" indent="-457200"/>
            <a:endParaRPr lang="en-US" altLang="zh-CN" sz="2800" dirty="0">
              <a:solidFill>
                <a:srgbClr val="FF0000"/>
              </a:solidFill>
              <a:latin typeface="黑体" pitchFamily="49" charset="-122"/>
              <a:ea typeface="黑体" pitchFamily="49" charset="-122"/>
            </a:endParaRPr>
          </a:p>
          <a:p>
            <a:pPr marL="457200" indent="-457200">
              <a:buFont typeface="Wingdings" pitchFamily="2" charset="2"/>
              <a:buChar char="n"/>
            </a:pPr>
            <a:r>
              <a:rPr lang="zh-CN" altLang="en-US" sz="3200" b="1" dirty="0">
                <a:solidFill>
                  <a:srgbClr val="FF0000"/>
                </a:solidFill>
                <a:latin typeface="黑体" pitchFamily="49" charset="-122"/>
                <a:ea typeface="黑体" pitchFamily="49" charset="-122"/>
              </a:rPr>
              <a:t>显著性水平</a:t>
            </a:r>
            <a:endParaRPr lang="en-US" altLang="zh-CN" sz="2800" b="1"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sp>
        <p:nvSpPr>
          <p:cNvPr id="9" name="标题 1"/>
          <p:cNvSpPr txBox="1">
            <a:spLocks/>
          </p:cNvSpPr>
          <p:nvPr/>
        </p:nvSpPr>
        <p:spPr>
          <a:xfrm>
            <a:off x="815324" y="4154343"/>
            <a:ext cx="10515600" cy="606798"/>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2800" dirty="0">
              <a:latin typeface="仿宋" panose="02010609060101010101" pitchFamily="49" charset="-122"/>
              <a:ea typeface="仿宋" panose="02010609060101010101"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显著性水平由研究者</a:t>
            </a:r>
            <a:r>
              <a:rPr lang="zh-CN" altLang="en-US" sz="2800" b="1" dirty="0">
                <a:solidFill>
                  <a:srgbClr val="0070C0"/>
                </a:solidFill>
                <a:latin typeface="黑体" pitchFamily="49" charset="-122"/>
                <a:ea typeface="黑体" pitchFamily="49" charset="-122"/>
              </a:rPr>
              <a:t>事先确定</a:t>
            </a:r>
            <a:r>
              <a:rPr lang="zh-CN" altLang="en-US" sz="2800" b="1" dirty="0">
                <a:latin typeface="黑体" pitchFamily="49" charset="-122"/>
                <a:ea typeface="黑体" pitchFamily="49" charset="-122"/>
              </a:rPr>
              <a:t>。</a:t>
            </a:r>
            <a:endParaRPr lang="en-US" altLang="zh-CN" sz="2800" b="1" dirty="0">
              <a:latin typeface="黑体" pitchFamily="49" charset="-122"/>
              <a:ea typeface="黑体" pitchFamily="49" charset="-122"/>
            </a:endParaRPr>
          </a:p>
          <a:p>
            <a:pPr marL="457200" indent="-457200"/>
            <a:endParaRPr lang="en-US" altLang="zh-CN" sz="3200" dirty="0"/>
          </a:p>
          <a:p>
            <a:endParaRPr lang="en-US" altLang="zh-CN" sz="3200" dirty="0"/>
          </a:p>
          <a:p>
            <a:endParaRPr lang="zh-CN" altLang="en-US" sz="3200" dirty="0"/>
          </a:p>
        </p:txBody>
      </p:sp>
      <p:sp>
        <p:nvSpPr>
          <p:cNvPr id="10" name="标题 1"/>
          <p:cNvSpPr txBox="1">
            <a:spLocks/>
          </p:cNvSpPr>
          <p:nvPr/>
        </p:nvSpPr>
        <p:spPr>
          <a:xfrm>
            <a:off x="818435" y="2953804"/>
            <a:ext cx="10515600" cy="606798"/>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2800" dirty="0">
              <a:latin typeface="仿宋" panose="02010609060101010101" pitchFamily="49" charset="-122"/>
              <a:ea typeface="仿宋" panose="02010609060101010101"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假设检验中犯第</a:t>
            </a:r>
            <a:r>
              <a:rPr lang="en-US" altLang="zh-CN" sz="2800" b="1" dirty="0">
                <a:latin typeface="黑体" pitchFamily="49" charset="-122"/>
                <a:ea typeface="黑体" pitchFamily="49" charset="-122"/>
              </a:rPr>
              <a:t>Ⅰ</a:t>
            </a:r>
            <a:r>
              <a:rPr lang="zh-CN" altLang="en-US" sz="2800" b="1" dirty="0">
                <a:latin typeface="黑体" pitchFamily="49" charset="-122"/>
                <a:ea typeface="黑体" pitchFamily="49" charset="-122"/>
              </a:rPr>
              <a:t>类错误的概率，称为</a:t>
            </a:r>
            <a:endParaRPr lang="en-US" altLang="zh-CN" sz="2800" b="1" dirty="0">
              <a:latin typeface="黑体" pitchFamily="49" charset="-122"/>
              <a:ea typeface="黑体" pitchFamily="49" charset="-122"/>
            </a:endParaRPr>
          </a:p>
          <a:p>
            <a:r>
              <a:rPr lang="en-US" altLang="zh-CN" sz="2800" b="1" dirty="0">
                <a:latin typeface="黑体" pitchFamily="49" charset="-122"/>
                <a:ea typeface="黑体" pitchFamily="49" charset="-122"/>
              </a:rPr>
              <a:t>  </a:t>
            </a:r>
            <a:r>
              <a:rPr lang="zh-CN" altLang="en-US" sz="2800" b="1" dirty="0">
                <a:solidFill>
                  <a:srgbClr val="0070C0"/>
                </a:solidFill>
                <a:latin typeface="黑体" pitchFamily="49" charset="-122"/>
                <a:ea typeface="黑体" pitchFamily="49" charset="-122"/>
              </a:rPr>
              <a:t>显著性水平</a:t>
            </a:r>
            <a:r>
              <a:rPr lang="zh-CN" altLang="en-US" sz="2800" b="1" dirty="0">
                <a:latin typeface="黑体" pitchFamily="49" charset="-122"/>
                <a:ea typeface="黑体" pitchFamily="49" charset="-122"/>
              </a:rPr>
              <a:t>，表示为</a:t>
            </a:r>
            <a:r>
              <a:rPr lang="el-GR" altLang="zh-CN" sz="2800" b="1" dirty="0">
                <a:latin typeface="黑体" pitchFamily="49" charset="-122"/>
                <a:ea typeface="黑体" pitchFamily="49" charset="-122"/>
              </a:rPr>
              <a:t>α</a:t>
            </a:r>
            <a:r>
              <a:rPr lang="zh-CN" altLang="en-US" sz="2800" b="1"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258882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401" y="18328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403146" y="653143"/>
            <a:ext cx="8563430" cy="707886"/>
          </a:xfrm>
          <a:prstGeom prst="rect">
            <a:avLst/>
          </a:prstGeom>
          <a:noFill/>
        </p:spPr>
        <p:txBody>
          <a:bodyPr wrap="square" rtlCol="0">
            <a:spAutoFit/>
          </a:bodyPr>
          <a:lstStyle/>
          <a:p>
            <a:pPr>
              <a:buFont typeface="Wingdings" pitchFamily="2" charset="2"/>
              <a:buChar char="n"/>
            </a:pPr>
            <a:r>
              <a:rPr lang="zh-CN" altLang="en-US" sz="4000" b="1" dirty="0">
                <a:solidFill>
                  <a:srgbClr val="FF0000"/>
                </a:solidFill>
                <a:latin typeface="黑体" pitchFamily="49" charset="-122"/>
                <a:ea typeface="黑体" pitchFamily="49" charset="-122"/>
              </a:rPr>
              <a:t>如何理解显著性水平？</a:t>
            </a:r>
          </a:p>
        </p:txBody>
      </p:sp>
      <p:sp>
        <p:nvSpPr>
          <p:cNvPr id="3" name="矩形 2"/>
          <p:cNvSpPr/>
          <p:nvPr/>
        </p:nvSpPr>
        <p:spPr>
          <a:xfrm>
            <a:off x="483705" y="1403594"/>
            <a:ext cx="9963514" cy="1421928"/>
          </a:xfrm>
          <a:prstGeom prst="rect">
            <a:avLst/>
          </a:prstGeom>
        </p:spPr>
        <p:txBody>
          <a:bodyPr wrap="square">
            <a:spAutoFit/>
          </a:bodyPr>
          <a:lstStyle/>
          <a:p>
            <a:pPr algn="just">
              <a:lnSpc>
                <a:spcPct val="90000"/>
              </a:lnSpc>
              <a:buClr>
                <a:schemeClr val="tx1"/>
              </a:buClr>
            </a:pPr>
            <a:endParaRPr lang="en-US" altLang="zh-CN" sz="3200" b="1" dirty="0">
              <a:latin typeface="黑体" pitchFamily="49" charset="-122"/>
              <a:ea typeface="黑体" pitchFamily="49" charset="-122"/>
              <a:cs typeface="Times New Roman" panose="02020603050405020304" pitchFamily="18" charset="0"/>
            </a:endParaRPr>
          </a:p>
          <a:p>
            <a:pPr algn="just">
              <a:lnSpc>
                <a:spcPct val="90000"/>
              </a:lnSpc>
              <a:buClr>
                <a:schemeClr val="tx1"/>
              </a:buClr>
              <a:buFont typeface="Wingdings" pitchFamily="2" charset="2"/>
              <a:buChar char="p"/>
            </a:pPr>
            <a:r>
              <a:rPr lang="en-US" altLang="zh-CN" sz="3200" b="1" dirty="0">
                <a:latin typeface="黑体" pitchFamily="49" charset="-122"/>
                <a:ea typeface="黑体" pitchFamily="49" charset="-122"/>
                <a:cs typeface="Times New Roman" panose="02020603050405020304" pitchFamily="18" charset="0"/>
              </a:rPr>
              <a:t> significant</a:t>
            </a:r>
            <a:r>
              <a:rPr lang="en-US" altLang="zh-CN" sz="3200" b="1" dirty="0">
                <a:latin typeface="黑体" pitchFamily="49" charset="-122"/>
                <a:ea typeface="黑体" pitchFamily="49" charset="-122"/>
              </a:rPr>
              <a:t>(</a:t>
            </a:r>
            <a:r>
              <a:rPr lang="zh-CN" altLang="en-US" sz="3200" b="1" dirty="0">
                <a:latin typeface="黑体" pitchFamily="49" charset="-122"/>
                <a:ea typeface="黑体" pitchFamily="49" charset="-122"/>
              </a:rPr>
              <a:t>显著的</a:t>
            </a:r>
            <a:r>
              <a:rPr lang="en-US" altLang="zh-CN" sz="3200" b="1" dirty="0">
                <a:latin typeface="黑体" pitchFamily="49" charset="-122"/>
                <a:ea typeface="黑体" pitchFamily="49" charset="-122"/>
              </a:rPr>
              <a:t>)</a:t>
            </a:r>
            <a:r>
              <a:rPr lang="zh-CN" altLang="en-US" sz="3200" b="1" dirty="0">
                <a:latin typeface="黑体" pitchFamily="49" charset="-122"/>
                <a:ea typeface="黑体" pitchFamily="49" charset="-122"/>
              </a:rPr>
              <a:t>一词的意义在这里并不是“重要的”，而是指“非偶然的”。</a:t>
            </a:r>
          </a:p>
        </p:txBody>
      </p:sp>
      <p:sp>
        <p:nvSpPr>
          <p:cNvPr id="9" name="矩形 6"/>
          <p:cNvSpPr>
            <a:spLocks noChangeArrowheads="1"/>
          </p:cNvSpPr>
          <p:nvPr/>
        </p:nvSpPr>
        <p:spPr bwMode="auto">
          <a:xfrm>
            <a:off x="15920" y="491812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1" name="矩形 10"/>
          <p:cNvSpPr/>
          <p:nvPr/>
        </p:nvSpPr>
        <p:spPr>
          <a:xfrm>
            <a:off x="483705" y="2737094"/>
            <a:ext cx="9963514" cy="2308324"/>
          </a:xfrm>
          <a:prstGeom prst="rect">
            <a:avLst/>
          </a:prstGeom>
        </p:spPr>
        <p:txBody>
          <a:bodyPr wrap="square">
            <a:spAutoFit/>
          </a:bodyPr>
          <a:lstStyle/>
          <a:p>
            <a:pPr marL="609600" indent="-609600" algn="just">
              <a:lnSpc>
                <a:spcPct val="90000"/>
              </a:lnSpc>
              <a:buClr>
                <a:schemeClr val="tx1"/>
              </a:buClr>
              <a:buFontTx/>
              <a:buAutoNum type="arabicPeriod"/>
            </a:pPr>
            <a:endParaRPr lang="en-US" altLang="zh-CN" sz="3200" b="1" dirty="0">
              <a:latin typeface="仿宋" panose="02010609060101010101" pitchFamily="49" charset="-122"/>
              <a:ea typeface="仿宋" panose="02010609060101010101" pitchFamily="49" charset="-122"/>
            </a:endParaRPr>
          </a:p>
          <a:p>
            <a:pPr algn="just">
              <a:lnSpc>
                <a:spcPct val="90000"/>
              </a:lnSpc>
              <a:buClr>
                <a:schemeClr val="tx1"/>
              </a:buClr>
              <a:buFont typeface="Wingdings" pitchFamily="2" charset="2"/>
              <a:buChar char="p"/>
            </a:pPr>
            <a:r>
              <a:rPr lang="zh-CN" altLang="en-US" sz="3200" b="1" dirty="0">
                <a:latin typeface="仿宋" panose="02010609060101010101" pitchFamily="49" charset="-122"/>
                <a:ea typeface="仿宋" panose="02010609060101010101" pitchFamily="49" charset="-122"/>
              </a:rPr>
              <a:t> </a:t>
            </a:r>
            <a:r>
              <a:rPr lang="zh-CN" altLang="en-US" sz="3200" b="1" dirty="0">
                <a:latin typeface="黑体" pitchFamily="49" charset="-122"/>
                <a:ea typeface="黑体" pitchFamily="49" charset="-122"/>
              </a:rPr>
              <a:t>在假设检验中，如果样本提供的证据拒绝原假设，我们说检验的结果是显著的，如果不拒绝原假设，我们则说结果是不显著的。</a:t>
            </a:r>
          </a:p>
          <a:p>
            <a:pPr algn="just">
              <a:lnSpc>
                <a:spcPct val="90000"/>
              </a:lnSpc>
            </a:pPr>
            <a:endParaRPr lang="en-US" altLang="zh-CN" sz="3200" dirty="0"/>
          </a:p>
        </p:txBody>
      </p:sp>
    </p:spTree>
    <p:extLst>
      <p:ext uri="{BB962C8B-B14F-4D97-AF65-F5344CB8AC3E}">
        <p14:creationId xmlns:p14="http://schemas.microsoft.com/office/powerpoint/2010/main" val="127120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339212" y="219147"/>
            <a:ext cx="62108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64457" y="1166018"/>
            <a:ext cx="10515600" cy="1040153"/>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5.1.3 </a:t>
            </a:r>
            <a:r>
              <a:rPr lang="zh-CN" altLang="en-US" sz="3600" b="1" kern="0" dirty="0">
                <a:latin typeface="黑体" pitchFamily="49" charset="-122"/>
                <a:ea typeface="黑体" pitchFamily="49" charset="-122"/>
              </a:rPr>
              <a:t>检验统计量与拒绝域</a:t>
            </a:r>
            <a:endParaRPr lang="en-US" altLang="zh-CN" sz="3600" b="1" kern="0" dirty="0">
              <a:latin typeface="黑体" pitchFamily="49" charset="-122"/>
              <a:ea typeface="黑体" pitchFamily="49" charset="-122"/>
            </a:endParaRPr>
          </a:p>
          <a:p>
            <a:endParaRPr lang="en-US" altLang="zh-CN" kern="0" dirty="0">
              <a:latin typeface="仿宋" panose="02010609060101010101" pitchFamily="49" charset="-122"/>
              <a:ea typeface="仿宋" panose="02010609060101010101" pitchFamily="49" charset="-122"/>
            </a:endParaRPr>
          </a:p>
          <a:p>
            <a:pPr marL="457200" indent="-457200">
              <a:buFont typeface="Wingdings" pitchFamily="2" charset="2"/>
              <a:buChar char="n"/>
            </a:pPr>
            <a:r>
              <a:rPr lang="zh-CN" altLang="en-US" sz="3600" b="1" dirty="0">
                <a:solidFill>
                  <a:srgbClr val="FF0000"/>
                </a:solidFill>
                <a:latin typeface="黑体" pitchFamily="49" charset="-122"/>
                <a:ea typeface="黑体" pitchFamily="49" charset="-122"/>
              </a:rPr>
              <a:t>检验统计量</a:t>
            </a:r>
            <a:endParaRPr lang="en-US" altLang="zh-CN" sz="3600" b="1" dirty="0">
              <a:solidFill>
                <a:srgbClr val="FF0000"/>
              </a:solidFill>
              <a:latin typeface="黑体" pitchFamily="49" charset="-122"/>
              <a:ea typeface="黑体" pitchFamily="49" charset="-122"/>
            </a:endParaRPr>
          </a:p>
          <a:p>
            <a:pPr marL="457200" indent="-457200">
              <a:buFont typeface="Wingdings" pitchFamily="2" charset="2"/>
              <a:buChar char="n"/>
            </a:pPr>
            <a:endParaRPr lang="en-US" altLang="zh-CN" sz="2800" b="1" dirty="0">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根据样本观测结果计算得到的，并据以对原假设和备择假设作出决策的某个样本统计量。</a:t>
            </a:r>
            <a:endParaRPr lang="en-US" altLang="zh-CN" sz="2800" b="1" dirty="0">
              <a:latin typeface="黑体" pitchFamily="49" charset="-122"/>
              <a:ea typeface="黑体" pitchFamily="49" charset="-122"/>
            </a:endParaRPr>
          </a:p>
          <a:p>
            <a:pPr marL="457200" indent="-457200">
              <a:buFont typeface="Wingdings" pitchFamily="2" charset="2"/>
              <a:buChar char="n"/>
            </a:pPr>
            <a:endParaRPr lang="en-US" altLang="zh-CN" sz="2800" b="1" dirty="0">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对样本估计量的标准化结果：</a:t>
            </a:r>
          </a:p>
          <a:p>
            <a:pPr marL="457200" indent="-4572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4061314329"/>
              </p:ext>
            </p:extLst>
          </p:nvPr>
        </p:nvGraphicFramePr>
        <p:xfrm>
          <a:off x="1370248" y="5166653"/>
          <a:ext cx="6822030" cy="971132"/>
        </p:xfrm>
        <a:graphic>
          <a:graphicData uri="http://schemas.openxmlformats.org/presentationml/2006/ole">
            <mc:AlternateContent xmlns:mc="http://schemas.openxmlformats.org/markup-compatibility/2006">
              <mc:Choice xmlns:v="urn:schemas-microsoft-com:vml" Requires="v">
                <p:oleObj name="Equation" r:id="rId2" imgW="3035160" imgH="419040" progId="Equation.DSMT4">
                  <p:embed/>
                </p:oleObj>
              </mc:Choice>
              <mc:Fallback>
                <p:oleObj name="Equation" r:id="rId2" imgW="3035160" imgH="419040" progId="Equation.DSMT4">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48" y="5166653"/>
                        <a:ext cx="6822030" cy="971132"/>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3"/>
          <p:cNvPicPr>
            <a:picLocks noChangeAspect="1" noChangeArrowheads="1"/>
          </p:cNvPicPr>
          <p:nvPr/>
        </p:nvPicPr>
        <p:blipFill>
          <a:blip r:embed="rId4" cstate="print">
            <a:extLst>
              <a:ext uri="{28A0092B-C50C-407E-A947-70E740481C1C}">
                <a14:useLocalDpi xmlns:a14="http://schemas.microsoft.com/office/drawing/2010/main" val="0"/>
              </a:ext>
            </a:extLst>
          </a:blip>
          <a:srcRect b="2007"/>
          <a:stretch>
            <a:fillRect/>
          </a:stretch>
        </p:blipFill>
        <p:spPr bwMode="auto">
          <a:xfrm>
            <a:off x="7659698" y="25563"/>
            <a:ext cx="45227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7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blinds(horizontal)">
                                      <p:cBhvr>
                                        <p:cTn id="7" dur="500"/>
                                        <p:tgtEl>
                                          <p:spTgt spid="1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6" end="6"/>
                                            </p:txEl>
                                          </p:spTgt>
                                        </p:tgtEl>
                                        <p:attrNameLst>
                                          <p:attrName>style.visibility</p:attrName>
                                        </p:attrNameLst>
                                      </p:cBhvr>
                                      <p:to>
                                        <p:strVal val="visible"/>
                                      </p:to>
                                    </p:set>
                                    <p:animEffect transition="in" filter="blinds(horizontal)">
                                      <p:cBhvr>
                                        <p:cTn id="12" dur="500"/>
                                        <p:tgtEl>
                                          <p:spTgt spid="1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61992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64456" y="1166018"/>
            <a:ext cx="10844245" cy="1040153"/>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5.1.3 </a:t>
            </a:r>
            <a:r>
              <a:rPr lang="zh-CN" altLang="en-US" sz="3600" b="1" kern="0" dirty="0">
                <a:latin typeface="黑体" pitchFamily="49" charset="-122"/>
                <a:ea typeface="黑体" pitchFamily="49" charset="-122"/>
              </a:rPr>
              <a:t>检验统计量与拒绝域</a:t>
            </a:r>
            <a:endParaRPr lang="en-US" altLang="zh-CN" sz="3600" b="1" kern="0" dirty="0">
              <a:latin typeface="黑体" pitchFamily="49" charset="-122"/>
              <a:ea typeface="黑体" pitchFamily="49" charset="-122"/>
            </a:endParaRPr>
          </a:p>
          <a:p>
            <a:endParaRPr lang="en-US" altLang="zh-CN" kern="0" dirty="0">
              <a:latin typeface="仿宋" panose="02010609060101010101" pitchFamily="49" charset="-122"/>
              <a:ea typeface="仿宋" panose="02010609060101010101" pitchFamily="49" charset="-122"/>
            </a:endParaRPr>
          </a:p>
          <a:p>
            <a:pPr marL="457200" indent="-457200">
              <a:buFont typeface="Wingdings" pitchFamily="2" charset="2"/>
              <a:buChar char="n"/>
            </a:pPr>
            <a:r>
              <a:rPr lang="zh-CN" altLang="en-US" sz="3200" b="1" dirty="0">
                <a:solidFill>
                  <a:srgbClr val="FF0000"/>
                </a:solidFill>
                <a:latin typeface="黑体" pitchFamily="49" charset="-122"/>
                <a:ea typeface="黑体" pitchFamily="49" charset="-122"/>
              </a:rPr>
              <a:t>拒绝域</a:t>
            </a:r>
            <a:endParaRPr lang="en-US" altLang="zh-CN" sz="3200" b="1" dirty="0">
              <a:solidFill>
                <a:srgbClr val="FF0000"/>
              </a:solidFill>
              <a:latin typeface="黑体" pitchFamily="49" charset="-122"/>
              <a:ea typeface="黑体" pitchFamily="49" charset="-122"/>
            </a:endParaRPr>
          </a:p>
          <a:p>
            <a:endParaRPr lang="en-US" altLang="zh-CN" sz="2800" dirty="0">
              <a:latin typeface="仿宋" panose="02010609060101010101" pitchFamily="49" charset="-122"/>
              <a:ea typeface="仿宋" panose="02010609060101010101"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能够拒绝原假设的检验统计量所有可能取值的集合，称为拒绝域</a:t>
            </a:r>
            <a:endParaRPr lang="en-US" altLang="zh-CN" sz="2800" b="1" dirty="0">
              <a:latin typeface="黑体" pitchFamily="49" charset="-122"/>
              <a:ea typeface="黑体" pitchFamily="49" charset="-122"/>
            </a:endParaRPr>
          </a:p>
          <a:p>
            <a:pPr marL="457200" indent="-457200"/>
            <a:endParaRPr lang="en-US" altLang="zh-CN" sz="2800" b="1" dirty="0">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由显著性水平</a:t>
            </a:r>
            <a:r>
              <a:rPr lang="el-GR" altLang="zh-CN" sz="2800" b="1" dirty="0">
                <a:latin typeface="黑体" pitchFamily="49" charset="-122"/>
                <a:ea typeface="黑体" pitchFamily="49" charset="-122"/>
              </a:rPr>
              <a:t>α</a:t>
            </a:r>
            <a:r>
              <a:rPr lang="zh-CN" altLang="en-US" sz="2800" b="1" dirty="0">
                <a:latin typeface="黑体" pitchFamily="49" charset="-122"/>
                <a:ea typeface="黑体" pitchFamily="49" charset="-122"/>
              </a:rPr>
              <a:t>决定的区域</a:t>
            </a:r>
            <a:endParaRPr lang="en-US" altLang="zh-CN" sz="2800" b="1" dirty="0">
              <a:latin typeface="黑体" pitchFamily="49" charset="-122"/>
              <a:ea typeface="黑体" pitchFamily="49" charset="-122"/>
            </a:endParaRPr>
          </a:p>
          <a:p>
            <a:pPr marL="457200" indent="-4572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endParaRPr>
          </a:p>
          <a:p>
            <a:pPr marL="457200" indent="-457200">
              <a:buFont typeface="Wingdings" pitchFamily="2" charset="2"/>
              <a:buChar char="n"/>
            </a:pPr>
            <a:r>
              <a:rPr lang="zh-CN" altLang="en-US" sz="3200" b="1" dirty="0">
                <a:solidFill>
                  <a:srgbClr val="FF0000"/>
                </a:solidFill>
                <a:latin typeface="黑体" pitchFamily="49" charset="-122"/>
                <a:ea typeface="黑体" pitchFamily="49" charset="-122"/>
              </a:rPr>
              <a:t>临界值</a:t>
            </a:r>
            <a:endParaRPr lang="en-US" altLang="zh-CN" sz="3200" b="1" dirty="0">
              <a:solidFill>
                <a:srgbClr val="FF0000"/>
              </a:solidFill>
              <a:latin typeface="黑体" pitchFamily="49" charset="-122"/>
              <a:ea typeface="黑体" pitchFamily="49" charset="-122"/>
            </a:endParaRPr>
          </a:p>
          <a:p>
            <a:pPr marL="457200" indent="-457200">
              <a:buFont typeface="Wingdings" panose="05000000000000000000" pitchFamily="2" charset="2"/>
              <a:buChar char="Ø"/>
            </a:pPr>
            <a:endParaRPr lang="en-US" altLang="zh-CN" sz="2800" b="1" dirty="0">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根据给定的显著性水平确定的拒绝域的边界值，称为临界值</a:t>
            </a:r>
            <a:endParaRPr lang="en-US" altLang="zh-CN" sz="2800" b="1" dirty="0">
              <a:latin typeface="黑体" pitchFamily="49" charset="-122"/>
              <a:ea typeface="黑体" pitchFamily="49" charset="-122"/>
            </a:endParaRP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pic>
        <p:nvPicPr>
          <p:cNvPr id="5"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b="2007"/>
          <a:stretch>
            <a:fillRect/>
          </a:stretch>
        </p:blipFill>
        <p:spPr bwMode="auto">
          <a:xfrm>
            <a:off x="7659698" y="11915"/>
            <a:ext cx="45227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48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linds(horizont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4" end="4"/>
                                            </p:txEl>
                                          </p:spTgt>
                                        </p:tgtEl>
                                        <p:attrNameLst>
                                          <p:attrName>style.visibility</p:attrName>
                                        </p:attrNameLst>
                                      </p:cBhvr>
                                      <p:to>
                                        <p:strVal val="visible"/>
                                      </p:to>
                                    </p:set>
                                    <p:animEffect transition="in" filter="blinds(horizontal)">
                                      <p:cBhvr>
                                        <p:cTn id="12" dur="500"/>
                                        <p:tgtEl>
                                          <p:spTgt spid="1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animEffect transition="in" filter="blinds(horizontal)">
                                      <p:cBhvr>
                                        <p:cTn id="17" dur="500"/>
                                        <p:tgtEl>
                                          <p:spTgt spid="1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8" end="8"/>
                                            </p:txEl>
                                          </p:spTgt>
                                        </p:tgtEl>
                                        <p:attrNameLst>
                                          <p:attrName>style.visibility</p:attrName>
                                        </p:attrNameLst>
                                      </p:cBhvr>
                                      <p:to>
                                        <p:strVal val="visible"/>
                                      </p:to>
                                    </p:set>
                                    <p:animEffect transition="in" filter="blinds(horizontal)">
                                      <p:cBhvr>
                                        <p:cTn id="22" dur="500"/>
                                        <p:tgtEl>
                                          <p:spTgt spid="1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animEffect transition="in" filter="blinds(horizontal)">
                                      <p:cBhvr>
                                        <p:cTn id="27"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假设检验在统计学方法中的地位</a:t>
            </a:r>
          </a:p>
        </p:txBody>
      </p:sp>
      <p:grpSp>
        <p:nvGrpSpPr>
          <p:cNvPr id="12" name="Group 27"/>
          <p:cNvGrpSpPr>
            <a:grpSpLocks/>
          </p:cNvGrpSpPr>
          <p:nvPr/>
        </p:nvGrpSpPr>
        <p:grpSpPr bwMode="auto">
          <a:xfrm>
            <a:off x="928914" y="2239762"/>
            <a:ext cx="6663676" cy="3565952"/>
            <a:chOff x="930" y="1381"/>
            <a:chExt cx="3819" cy="2112"/>
          </a:xfrm>
        </p:grpSpPr>
        <p:grpSp>
          <p:nvGrpSpPr>
            <p:cNvPr id="13" name="Group 26"/>
            <p:cNvGrpSpPr>
              <a:grpSpLocks/>
            </p:cNvGrpSpPr>
            <p:nvPr/>
          </p:nvGrpSpPr>
          <p:grpSpPr bwMode="auto">
            <a:xfrm>
              <a:off x="930" y="1381"/>
              <a:ext cx="3096" cy="2112"/>
              <a:chOff x="930" y="1381"/>
              <a:chExt cx="3096" cy="2112"/>
            </a:xfrm>
          </p:grpSpPr>
          <p:sp>
            <p:nvSpPr>
              <p:cNvPr id="18" name="AutoShape 3"/>
              <p:cNvSpPr>
                <a:spLocks noChangeArrowheads="1"/>
              </p:cNvSpPr>
              <p:nvPr/>
            </p:nvSpPr>
            <p:spPr bwMode="auto">
              <a:xfrm>
                <a:off x="1908" y="1381"/>
                <a:ext cx="1303" cy="378"/>
              </a:xfrm>
              <a:prstGeom prst="roundRect">
                <a:avLst>
                  <a:gd name="adj" fmla="val 16667"/>
                </a:avLst>
              </a:prstGeom>
              <a:ln/>
            </p:spPr>
            <p:style>
              <a:lnRef idx="0">
                <a:schemeClr val="accent1"/>
              </a:lnRef>
              <a:fillRef idx="3">
                <a:schemeClr val="accent1"/>
              </a:fillRef>
              <a:effectRef idx="3">
                <a:schemeClr val="accent1"/>
              </a:effectRef>
              <a:fontRef idx="minor">
                <a:schemeClr val="lt1"/>
              </a:fontRef>
            </p:style>
            <p:txBody>
              <a:bodyPr lIns="90488" tIns="44450" rIns="90488" bIns="44450">
                <a:flatTx/>
              </a:bodyPr>
              <a:lstStyle/>
              <a:p>
                <a:pPr marL="571500" indent="-571500" algn="ctr">
                  <a:spcBef>
                    <a:spcPct val="20000"/>
                  </a:spcBef>
                </a:pPr>
                <a:r>
                  <a:rPr lang="zh-CN" altLang="en-US" sz="2600" b="1" baseline="0" dirty="0">
                    <a:solidFill>
                      <a:srgbClr val="FFFF00"/>
                    </a:solidFill>
                    <a:latin typeface="黑体" pitchFamily="49" charset="-122"/>
                    <a:ea typeface="黑体" pitchFamily="49" charset="-122"/>
                  </a:rPr>
                  <a:t>统计方法</a:t>
                </a:r>
              </a:p>
            </p:txBody>
          </p:sp>
          <p:sp>
            <p:nvSpPr>
              <p:cNvPr id="19" name="Text Box 4"/>
              <p:cNvSpPr txBox="1">
                <a:spLocks noChangeArrowheads="1"/>
              </p:cNvSpPr>
              <p:nvPr/>
            </p:nvSpPr>
            <p:spPr bwMode="auto">
              <a:xfrm>
                <a:off x="930" y="2293"/>
                <a:ext cx="1104"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flatTx/>
              </a:bodyPr>
              <a:lstStyle/>
              <a:p>
                <a:pPr marL="571500" indent="-571500" algn="ctr">
                  <a:spcBef>
                    <a:spcPct val="20000"/>
                  </a:spcBef>
                </a:pPr>
                <a:r>
                  <a:rPr lang="zh-CN" altLang="en-US" sz="2600" b="1" dirty="0">
                    <a:solidFill>
                      <a:srgbClr val="FFFF00"/>
                    </a:solidFill>
                    <a:latin typeface="黑体" pitchFamily="49" charset="-122"/>
                    <a:ea typeface="黑体" pitchFamily="49" charset="-122"/>
                  </a:rPr>
                  <a:t>描述统计</a:t>
                </a:r>
              </a:p>
            </p:txBody>
          </p:sp>
          <p:sp>
            <p:nvSpPr>
              <p:cNvPr id="20" name="Text Box 5"/>
              <p:cNvSpPr txBox="1">
                <a:spLocks noChangeArrowheads="1"/>
              </p:cNvSpPr>
              <p:nvPr/>
            </p:nvSpPr>
            <p:spPr bwMode="auto">
              <a:xfrm>
                <a:off x="2922" y="2293"/>
                <a:ext cx="1104"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flatTx/>
              </a:bodyPr>
              <a:lstStyle/>
              <a:p>
                <a:pPr marL="571500" indent="-571500" algn="ctr">
                  <a:spcBef>
                    <a:spcPct val="20000"/>
                  </a:spcBef>
                </a:pPr>
                <a:r>
                  <a:rPr lang="zh-CN" altLang="en-US" sz="2600" b="1" dirty="0">
                    <a:solidFill>
                      <a:srgbClr val="FFFF00"/>
                    </a:solidFill>
                    <a:latin typeface="黑体" pitchFamily="49" charset="-122"/>
                    <a:ea typeface="黑体" pitchFamily="49" charset="-122"/>
                  </a:rPr>
                  <a:t>推断统计</a:t>
                </a:r>
              </a:p>
            </p:txBody>
          </p:sp>
          <p:sp>
            <p:nvSpPr>
              <p:cNvPr id="21" name="Text Box 6"/>
              <p:cNvSpPr txBox="1">
                <a:spLocks noChangeArrowheads="1"/>
              </p:cNvSpPr>
              <p:nvPr/>
            </p:nvSpPr>
            <p:spPr bwMode="auto">
              <a:xfrm>
                <a:off x="2226" y="3157"/>
                <a:ext cx="1104"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flatTx/>
              </a:bodyPr>
              <a:lstStyle/>
              <a:p>
                <a:pPr marL="571500" indent="-571500" algn="ctr">
                  <a:spcBef>
                    <a:spcPct val="20000"/>
                  </a:spcBef>
                </a:pPr>
                <a:r>
                  <a:rPr lang="zh-CN" altLang="en-US" sz="2600" b="1" dirty="0">
                    <a:solidFill>
                      <a:srgbClr val="FFFF00"/>
                    </a:solidFill>
                    <a:latin typeface="黑体" pitchFamily="49" charset="-122"/>
                    <a:ea typeface="黑体" pitchFamily="49" charset="-122"/>
                  </a:rPr>
                  <a:t>参数估计</a:t>
                </a:r>
              </a:p>
            </p:txBody>
          </p:sp>
          <p:sp>
            <p:nvSpPr>
              <p:cNvPr id="22" name="Line 8"/>
              <p:cNvSpPr>
                <a:spLocks noChangeShapeType="1"/>
              </p:cNvSpPr>
              <p:nvPr/>
            </p:nvSpPr>
            <p:spPr bwMode="auto">
              <a:xfrm>
                <a:off x="2514" y="1813"/>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9"/>
              <p:cNvSpPr>
                <a:spLocks noChangeShapeType="1"/>
              </p:cNvSpPr>
              <p:nvPr/>
            </p:nvSpPr>
            <p:spPr bwMode="auto">
              <a:xfrm>
                <a:off x="1506" y="1957"/>
                <a:ext cx="19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
              <p:cNvSpPr>
                <a:spLocks noChangeShapeType="1"/>
              </p:cNvSpPr>
              <p:nvPr/>
            </p:nvSpPr>
            <p:spPr bwMode="auto">
              <a:xfrm>
                <a:off x="1506" y="1957"/>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7"/>
              <p:cNvSpPr>
                <a:spLocks noChangeShapeType="1"/>
              </p:cNvSpPr>
              <p:nvPr/>
            </p:nvSpPr>
            <p:spPr bwMode="auto">
              <a:xfrm>
                <a:off x="2778" y="2821"/>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9"/>
              <p:cNvSpPr>
                <a:spLocks noChangeShapeType="1"/>
              </p:cNvSpPr>
              <p:nvPr/>
            </p:nvSpPr>
            <p:spPr bwMode="auto">
              <a:xfrm>
                <a:off x="3474" y="1957"/>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0"/>
              <p:cNvSpPr>
                <a:spLocks noChangeShapeType="1"/>
              </p:cNvSpPr>
              <p:nvPr/>
            </p:nvSpPr>
            <p:spPr bwMode="auto">
              <a:xfrm>
                <a:off x="3474" y="2656"/>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flipV="1">
                <a:off x="2779" y="2834"/>
                <a:ext cx="7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25"/>
            <p:cNvGrpSpPr>
              <a:grpSpLocks/>
            </p:cNvGrpSpPr>
            <p:nvPr/>
          </p:nvGrpSpPr>
          <p:grpSpPr bwMode="auto">
            <a:xfrm>
              <a:off x="3479" y="2821"/>
              <a:ext cx="1270" cy="672"/>
              <a:chOff x="3269" y="2640"/>
              <a:chExt cx="1270" cy="672"/>
            </a:xfrm>
          </p:grpSpPr>
          <p:sp>
            <p:nvSpPr>
              <p:cNvPr id="15" name="Text Box 7"/>
              <p:cNvSpPr txBox="1">
                <a:spLocks noChangeArrowheads="1"/>
              </p:cNvSpPr>
              <p:nvPr/>
            </p:nvSpPr>
            <p:spPr bwMode="auto">
              <a:xfrm>
                <a:off x="3435" y="2976"/>
                <a:ext cx="1104" cy="33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flatTx/>
              </a:bodyPr>
              <a:lstStyle/>
              <a:p>
                <a:pPr algn="ctr" eaLnBrk="1" hangingPunct="1">
                  <a:spcBef>
                    <a:spcPct val="0"/>
                  </a:spcBef>
                </a:pPr>
                <a:r>
                  <a:rPr lang="zh-CN" altLang="en-US" sz="2600" b="1" baseline="0" dirty="0">
                    <a:solidFill>
                      <a:srgbClr val="0070C0"/>
                    </a:solidFill>
                    <a:latin typeface="黑体" pitchFamily="49" charset="-122"/>
                    <a:ea typeface="黑体" pitchFamily="49" charset="-122"/>
                  </a:rPr>
                  <a:t>假设检验</a:t>
                </a:r>
                <a:endParaRPr lang="zh-CN" altLang="en-US" b="1" baseline="0" dirty="0">
                  <a:solidFill>
                    <a:srgbClr val="0070C0"/>
                  </a:solidFill>
                  <a:latin typeface="黑体" pitchFamily="49" charset="-122"/>
                  <a:ea typeface="黑体" pitchFamily="49" charset="-122"/>
                </a:endParaRPr>
              </a:p>
            </p:txBody>
          </p:sp>
          <p:sp>
            <p:nvSpPr>
              <p:cNvPr id="16" name="Line 18"/>
              <p:cNvSpPr>
                <a:spLocks noChangeShapeType="1"/>
              </p:cNvSpPr>
              <p:nvPr/>
            </p:nvSpPr>
            <p:spPr bwMode="auto">
              <a:xfrm>
                <a:off x="3936" y="2640"/>
                <a:ext cx="3"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4"/>
              <p:cNvSpPr>
                <a:spLocks noChangeShapeType="1"/>
              </p:cNvSpPr>
              <p:nvPr/>
            </p:nvSpPr>
            <p:spPr bwMode="auto">
              <a:xfrm flipV="1">
                <a:off x="3269" y="2646"/>
                <a:ext cx="66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15292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662" y="123682"/>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64527"/>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latin typeface="黑体" pitchFamily="49" charset="-122"/>
                <a:ea typeface="黑体" pitchFamily="49" charset="-122"/>
              </a:rPr>
              <a:t>双侧检验拒绝域的分布：</a:t>
            </a:r>
          </a:p>
        </p:txBody>
      </p:sp>
      <p:grpSp>
        <p:nvGrpSpPr>
          <p:cNvPr id="9" name="Group 58"/>
          <p:cNvGrpSpPr>
            <a:grpSpLocks/>
          </p:cNvGrpSpPr>
          <p:nvPr/>
        </p:nvGrpSpPr>
        <p:grpSpPr bwMode="auto">
          <a:xfrm>
            <a:off x="557466" y="1661342"/>
            <a:ext cx="7221754" cy="4451924"/>
            <a:chOff x="713" y="1205"/>
            <a:chExt cx="4136" cy="2547"/>
          </a:xfrm>
        </p:grpSpPr>
        <p:sp>
          <p:nvSpPr>
            <p:cNvPr id="11" name="Rectangle 6"/>
            <p:cNvSpPr>
              <a:spLocks noChangeArrowheads="1"/>
            </p:cNvSpPr>
            <p:nvPr/>
          </p:nvSpPr>
          <p:spPr bwMode="auto">
            <a:xfrm>
              <a:off x="2652" y="3408"/>
              <a:ext cx="210"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aseline="0" dirty="0">
                  <a:effectLst>
                    <a:outerShdw blurRad="38100" dist="38100" dir="2700000" algn="tl">
                      <a:srgbClr val="000000"/>
                    </a:outerShdw>
                  </a:effectLst>
                </a:rPr>
                <a:t>H</a:t>
              </a:r>
              <a:r>
                <a:rPr lang="en-US" altLang="zh-CN" dirty="0">
                  <a:effectLst>
                    <a:outerShdw blurRad="38100" dist="38100" dir="2700000" algn="tl">
                      <a:srgbClr val="000000"/>
                    </a:outerShdw>
                  </a:effectLst>
                </a:rPr>
                <a:t>0</a:t>
              </a:r>
            </a:p>
          </p:txBody>
        </p:sp>
        <p:sp>
          <p:nvSpPr>
            <p:cNvPr id="12" name="Rectangle 7"/>
            <p:cNvSpPr>
              <a:spLocks noChangeArrowheads="1"/>
            </p:cNvSpPr>
            <p:nvPr/>
          </p:nvSpPr>
          <p:spPr bwMode="auto">
            <a:xfrm>
              <a:off x="3450" y="3569"/>
              <a:ext cx="443" cy="176"/>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b="1" baseline="0" dirty="0"/>
                <a:t>临界值</a:t>
              </a:r>
            </a:p>
          </p:txBody>
        </p:sp>
        <p:sp>
          <p:nvSpPr>
            <p:cNvPr id="13" name="Rectangle 8"/>
            <p:cNvSpPr>
              <a:spLocks noChangeArrowheads="1"/>
            </p:cNvSpPr>
            <p:nvPr/>
          </p:nvSpPr>
          <p:spPr bwMode="auto">
            <a:xfrm>
              <a:off x="1500" y="3576"/>
              <a:ext cx="443" cy="176"/>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b="1" baseline="0" dirty="0"/>
                <a:t>临界值</a:t>
              </a:r>
            </a:p>
          </p:txBody>
        </p:sp>
        <p:sp>
          <p:nvSpPr>
            <p:cNvPr id="14" name="Rectangle 9"/>
            <p:cNvSpPr>
              <a:spLocks noChangeArrowheads="1"/>
            </p:cNvSpPr>
            <p:nvPr/>
          </p:nvSpPr>
          <p:spPr bwMode="auto">
            <a:xfrm>
              <a:off x="4346" y="2430"/>
              <a:ext cx="334"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1" i="1" baseline="0">
                  <a:latin typeface="Symbol" panose="05050102010706020507" pitchFamily="18" charset="2"/>
                </a:rPr>
                <a:t>a</a:t>
              </a:r>
              <a:r>
                <a:rPr lang="en-US" altLang="zh-CN" b="1" baseline="0"/>
                <a:t>/2 </a:t>
              </a:r>
            </a:p>
          </p:txBody>
        </p:sp>
        <p:sp>
          <p:nvSpPr>
            <p:cNvPr id="15" name="Rectangle 10"/>
            <p:cNvSpPr>
              <a:spLocks noChangeArrowheads="1"/>
            </p:cNvSpPr>
            <p:nvPr/>
          </p:nvSpPr>
          <p:spPr bwMode="auto">
            <a:xfrm>
              <a:off x="1078" y="2408"/>
              <a:ext cx="334"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1" i="1" baseline="0" dirty="0">
                  <a:effectLst>
                    <a:outerShdw blurRad="38100" dist="38100" dir="2700000" algn="tl">
                      <a:srgbClr val="000000"/>
                    </a:outerShdw>
                  </a:effectLst>
                  <a:latin typeface="Symbol" panose="05050102010706020507" pitchFamily="18" charset="2"/>
                </a:rPr>
                <a:t>a</a:t>
              </a:r>
              <a:r>
                <a:rPr lang="en-US" altLang="zh-CN" b="1" baseline="0" dirty="0">
                  <a:effectLst>
                    <a:outerShdw blurRad="38100" dist="38100" dir="2700000" algn="tl">
                      <a:srgbClr val="000000"/>
                    </a:outerShdw>
                  </a:effectLst>
                </a:rPr>
                <a:t>/2</a:t>
              </a:r>
              <a:r>
                <a:rPr lang="en-US" altLang="zh-CN" b="1" baseline="0" dirty="0">
                  <a:solidFill>
                    <a:srgbClr val="CDCDCD"/>
                  </a:solidFill>
                  <a:effectLst>
                    <a:outerShdw blurRad="38100" dist="38100" dir="2700000" algn="tl">
                      <a:srgbClr val="000000"/>
                    </a:outerShdw>
                  </a:effectLst>
                </a:rPr>
                <a:t> </a:t>
              </a:r>
            </a:p>
          </p:txBody>
        </p:sp>
        <p:sp>
          <p:nvSpPr>
            <p:cNvPr id="16" name="Rectangle 12"/>
            <p:cNvSpPr>
              <a:spLocks noChangeArrowheads="1"/>
            </p:cNvSpPr>
            <p:nvPr/>
          </p:nvSpPr>
          <p:spPr bwMode="auto">
            <a:xfrm>
              <a:off x="1188" y="1824"/>
              <a:ext cx="555" cy="211"/>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400" b="1" baseline="0" dirty="0"/>
                <a:t>拒绝</a:t>
              </a:r>
              <a:r>
                <a:rPr lang="en-US" altLang="zh-CN" sz="2400" b="1" i="1" baseline="0" dirty="0"/>
                <a:t>H</a:t>
              </a:r>
              <a:r>
                <a:rPr lang="en-US" altLang="zh-CN" sz="2400" b="1" dirty="0"/>
                <a:t>0</a:t>
              </a:r>
              <a:endParaRPr lang="en-US" altLang="zh-CN" sz="2400" b="1" baseline="0" dirty="0"/>
            </a:p>
          </p:txBody>
        </p:sp>
        <p:sp>
          <p:nvSpPr>
            <p:cNvPr id="17" name="Rectangle 13"/>
            <p:cNvSpPr>
              <a:spLocks noChangeArrowheads="1"/>
            </p:cNvSpPr>
            <p:nvPr/>
          </p:nvSpPr>
          <p:spPr bwMode="auto">
            <a:xfrm>
              <a:off x="3880" y="1879"/>
              <a:ext cx="555" cy="211"/>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400" b="1" baseline="0" dirty="0"/>
                <a:t>拒绝</a:t>
              </a:r>
              <a:r>
                <a:rPr lang="en-US" altLang="zh-CN" sz="2400" b="1" i="1" baseline="0" dirty="0"/>
                <a:t>H</a:t>
              </a:r>
              <a:r>
                <a:rPr lang="en-US" altLang="zh-CN" sz="2400" b="1" dirty="0"/>
                <a:t>0</a:t>
              </a:r>
              <a:endParaRPr lang="en-US" altLang="zh-CN" sz="2400" b="1" baseline="0" dirty="0"/>
            </a:p>
          </p:txBody>
        </p:sp>
        <p:sp>
          <p:nvSpPr>
            <p:cNvPr id="18" name="Line 14"/>
            <p:cNvSpPr>
              <a:spLocks noChangeShapeType="1"/>
            </p:cNvSpPr>
            <p:nvPr/>
          </p:nvSpPr>
          <p:spPr bwMode="auto">
            <a:xfrm>
              <a:off x="477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a:off x="4378"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 name="Line 16"/>
            <p:cNvSpPr>
              <a:spLocks noChangeShapeType="1"/>
            </p:cNvSpPr>
            <p:nvPr/>
          </p:nvSpPr>
          <p:spPr bwMode="auto">
            <a:xfrm>
              <a:off x="398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 name="Line 17"/>
            <p:cNvSpPr>
              <a:spLocks noChangeShapeType="1"/>
            </p:cNvSpPr>
            <p:nvPr/>
          </p:nvSpPr>
          <p:spPr bwMode="auto">
            <a:xfrm>
              <a:off x="3585"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2" name="Line 18"/>
            <p:cNvSpPr>
              <a:spLocks noChangeShapeType="1"/>
            </p:cNvSpPr>
            <p:nvPr/>
          </p:nvSpPr>
          <p:spPr bwMode="auto">
            <a:xfrm>
              <a:off x="3189"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a:off x="2793"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a:off x="2397"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a:off x="2003"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1607" y="3340"/>
              <a:ext cx="1" cy="18"/>
            </a:xfrm>
            <a:prstGeom prst="line">
              <a:avLst/>
            </a:prstGeom>
            <a:noFill/>
            <a:ln w="36513">
              <a:solidFill>
                <a:srgbClr val="CDCDCD"/>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1865" y="3111"/>
              <a:ext cx="1778" cy="1"/>
            </a:xfrm>
            <a:prstGeom prst="line">
              <a:avLst/>
            </a:prstGeom>
            <a:noFill/>
            <a:ln w="36513">
              <a:solidFill>
                <a:schemeClr val="tx1"/>
              </a:solidFill>
              <a:round/>
              <a:headEnd type="triangle" w="med" len="me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8" name="Rectangle 24"/>
            <p:cNvSpPr>
              <a:spLocks noChangeArrowheads="1"/>
            </p:cNvSpPr>
            <p:nvPr/>
          </p:nvSpPr>
          <p:spPr bwMode="auto">
            <a:xfrm>
              <a:off x="2253" y="2325"/>
              <a:ext cx="966" cy="28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en-US" altLang="zh-CN" b="1" baseline="0" dirty="0">
                  <a:effectLst>
                    <a:outerShdw blurRad="38100" dist="38100" dir="2700000" algn="tl">
                      <a:srgbClr val="000000"/>
                    </a:outerShdw>
                  </a:effectLst>
                </a:rPr>
                <a:t>1 - </a:t>
              </a:r>
              <a:r>
                <a:rPr lang="en-US" altLang="zh-CN" b="1" i="1" baseline="0" dirty="0">
                  <a:effectLst>
                    <a:outerShdw blurRad="38100" dist="38100" dir="2700000" algn="tl">
                      <a:srgbClr val="000000"/>
                    </a:outerShdw>
                  </a:effectLst>
                  <a:latin typeface="Symbol" panose="05050102010706020507" pitchFamily="18" charset="2"/>
                </a:rPr>
                <a:t></a:t>
              </a:r>
              <a:endParaRPr lang="en-US" altLang="zh-CN" b="1" i="1" baseline="0" dirty="0">
                <a:latin typeface="Symbol" panose="05050102010706020507" pitchFamily="18" charset="2"/>
              </a:endParaRPr>
            </a:p>
          </p:txBody>
        </p:sp>
        <p:sp>
          <p:nvSpPr>
            <p:cNvPr id="29" name="Line 25"/>
            <p:cNvSpPr>
              <a:spLocks noChangeShapeType="1"/>
            </p:cNvSpPr>
            <p:nvPr/>
          </p:nvSpPr>
          <p:spPr bwMode="auto">
            <a:xfrm flipH="1">
              <a:off x="2716" y="1448"/>
              <a:ext cx="796" cy="944"/>
            </a:xfrm>
            <a:prstGeom prst="line">
              <a:avLst/>
            </a:prstGeom>
            <a:noFill/>
            <a:ln w="25400">
              <a:solidFill>
                <a:schemeClr val="tx2"/>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26"/>
            <p:cNvSpPr>
              <a:spLocks noChangeArrowheads="1"/>
            </p:cNvSpPr>
            <p:nvPr/>
          </p:nvSpPr>
          <p:spPr bwMode="auto">
            <a:xfrm>
              <a:off x="3501" y="1205"/>
              <a:ext cx="1299" cy="263"/>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zh-CN" altLang="en-US" sz="2400" b="1" baseline="0" dirty="0"/>
                <a:t>置信水平</a:t>
              </a:r>
            </a:p>
          </p:txBody>
        </p:sp>
        <p:sp>
          <p:nvSpPr>
            <p:cNvPr id="31" name="Line 27"/>
            <p:cNvSpPr>
              <a:spLocks noChangeShapeType="1"/>
            </p:cNvSpPr>
            <p:nvPr/>
          </p:nvSpPr>
          <p:spPr bwMode="auto">
            <a:xfrm>
              <a:off x="1152" y="2160"/>
              <a:ext cx="624" cy="0"/>
            </a:xfrm>
            <a:prstGeom prst="line">
              <a:avLst/>
            </a:prstGeom>
            <a:noFill/>
            <a:ln w="28575">
              <a:solidFill>
                <a:schemeClr val="tx1"/>
              </a:solidFill>
              <a:round/>
              <a:headEnd type="triangle" w="med" len="med"/>
              <a:tailEn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8"/>
            <p:cNvSpPr>
              <a:spLocks noChangeShapeType="1"/>
            </p:cNvSpPr>
            <p:nvPr/>
          </p:nvSpPr>
          <p:spPr bwMode="auto">
            <a:xfrm>
              <a:off x="3732" y="2160"/>
              <a:ext cx="672" cy="0"/>
            </a:xfrm>
            <a:prstGeom prst="line">
              <a:avLst/>
            </a:prstGeom>
            <a:noFill/>
            <a:ln w="28575">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9"/>
            <p:cNvSpPr>
              <a:spLocks noChangeShapeType="1"/>
            </p:cNvSpPr>
            <p:nvPr/>
          </p:nvSpPr>
          <p:spPr bwMode="auto">
            <a:xfrm>
              <a:off x="1764" y="3360"/>
              <a:ext cx="0" cy="192"/>
            </a:xfrm>
            <a:prstGeom prst="line">
              <a:avLst/>
            </a:prstGeom>
            <a:noFill/>
            <a:ln w="28575">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0"/>
            <p:cNvSpPr>
              <a:spLocks noChangeShapeType="1"/>
            </p:cNvSpPr>
            <p:nvPr/>
          </p:nvSpPr>
          <p:spPr bwMode="auto">
            <a:xfrm>
              <a:off x="3708" y="3360"/>
              <a:ext cx="0" cy="192"/>
            </a:xfrm>
            <a:prstGeom prst="line">
              <a:avLst/>
            </a:prstGeom>
            <a:noFill/>
            <a:ln w="28575">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Freeform 31" descr="60%"/>
            <p:cNvSpPr>
              <a:spLocks/>
            </p:cNvSpPr>
            <p:nvPr/>
          </p:nvSpPr>
          <p:spPr bwMode="auto">
            <a:xfrm>
              <a:off x="740" y="2929"/>
              <a:ext cx="1019" cy="426"/>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2" descr="60%"/>
            <p:cNvSpPr>
              <a:spLocks/>
            </p:cNvSpPr>
            <p:nvPr/>
          </p:nvSpPr>
          <p:spPr bwMode="auto">
            <a:xfrm>
              <a:off x="3727" y="2893"/>
              <a:ext cx="1044" cy="467"/>
            </a:xfrm>
            <a:custGeom>
              <a:avLst/>
              <a:gdLst>
                <a:gd name="T0" fmla="*/ 0 w 1129"/>
                <a:gd name="T1" fmla="*/ 0 h 734"/>
                <a:gd name="T2" fmla="*/ 0 w 1129"/>
                <a:gd name="T3" fmla="*/ 734 h 734"/>
                <a:gd name="T4" fmla="*/ 1129 w 1129"/>
                <a:gd name="T5" fmla="*/ 734 h 734"/>
                <a:gd name="T6" fmla="*/ 1002 w 1129"/>
                <a:gd name="T7" fmla="*/ 700 h 734"/>
                <a:gd name="T8" fmla="*/ 880 w 1129"/>
                <a:gd name="T9" fmla="*/ 659 h 734"/>
                <a:gd name="T10" fmla="*/ 764 w 1129"/>
                <a:gd name="T11" fmla="*/ 612 h 734"/>
                <a:gd name="T12" fmla="*/ 652 w 1129"/>
                <a:gd name="T13" fmla="*/ 561 h 734"/>
                <a:gd name="T14" fmla="*/ 546 w 1129"/>
                <a:gd name="T15" fmla="*/ 504 h 734"/>
                <a:gd name="T16" fmla="*/ 445 w 1129"/>
                <a:gd name="T17" fmla="*/ 444 h 734"/>
                <a:gd name="T18" fmla="*/ 352 w 1129"/>
                <a:gd name="T19" fmla="*/ 380 h 734"/>
                <a:gd name="T20" fmla="*/ 267 w 1129"/>
                <a:gd name="T21" fmla="*/ 310 h 734"/>
                <a:gd name="T22" fmla="*/ 189 w 1129"/>
                <a:gd name="T23" fmla="*/ 237 h 734"/>
                <a:gd name="T24" fmla="*/ 116 w 1129"/>
                <a:gd name="T25" fmla="*/ 162 h 734"/>
                <a:gd name="T26" fmla="*/ 54 w 1129"/>
                <a:gd name="T27" fmla="*/ 82 h 734"/>
                <a:gd name="T28" fmla="*/ 0 w 1129"/>
                <a:gd name="T2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4">
                  <a:moveTo>
                    <a:pt x="0" y="0"/>
                  </a:moveTo>
                  <a:lnTo>
                    <a:pt x="0" y="734"/>
                  </a:lnTo>
                  <a:lnTo>
                    <a:pt x="1129" y="734"/>
                  </a:lnTo>
                  <a:lnTo>
                    <a:pt x="1002" y="700"/>
                  </a:lnTo>
                  <a:lnTo>
                    <a:pt x="880" y="659"/>
                  </a:lnTo>
                  <a:lnTo>
                    <a:pt x="764" y="612"/>
                  </a:lnTo>
                  <a:lnTo>
                    <a:pt x="652" y="561"/>
                  </a:lnTo>
                  <a:lnTo>
                    <a:pt x="546" y="504"/>
                  </a:lnTo>
                  <a:lnTo>
                    <a:pt x="445" y="444"/>
                  </a:lnTo>
                  <a:lnTo>
                    <a:pt x="352" y="380"/>
                  </a:lnTo>
                  <a:lnTo>
                    <a:pt x="267" y="310"/>
                  </a:lnTo>
                  <a:lnTo>
                    <a:pt x="189" y="237"/>
                  </a:lnTo>
                  <a:lnTo>
                    <a:pt x="116" y="162"/>
                  </a:lnTo>
                  <a:lnTo>
                    <a:pt x="54" y="82"/>
                  </a:lnTo>
                  <a:lnTo>
                    <a:pt x="0"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 name="Group 33"/>
            <p:cNvGrpSpPr>
              <a:grpSpLocks/>
            </p:cNvGrpSpPr>
            <p:nvPr/>
          </p:nvGrpSpPr>
          <p:grpSpPr bwMode="auto">
            <a:xfrm>
              <a:off x="713" y="1898"/>
              <a:ext cx="4136" cy="1486"/>
              <a:chOff x="765" y="1872"/>
              <a:chExt cx="4008" cy="1486"/>
            </a:xfrm>
          </p:grpSpPr>
          <p:sp>
            <p:nvSpPr>
              <p:cNvPr id="48" name="Freeform 34"/>
              <p:cNvSpPr>
                <a:spLocks/>
              </p:cNvSpPr>
              <p:nvPr/>
            </p:nvSpPr>
            <p:spPr bwMode="auto">
              <a:xfrm>
                <a:off x="816" y="1872"/>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outerShdw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 name="Group 35"/>
              <p:cNvGrpSpPr>
                <a:grpSpLocks/>
              </p:cNvGrpSpPr>
              <p:nvPr/>
            </p:nvGrpSpPr>
            <p:grpSpPr bwMode="auto">
              <a:xfrm>
                <a:off x="765" y="1874"/>
                <a:ext cx="447" cy="1484"/>
                <a:chOff x="765" y="1874"/>
                <a:chExt cx="447" cy="1484"/>
              </a:xfrm>
            </p:grpSpPr>
            <p:sp>
              <p:nvSpPr>
                <p:cNvPr id="50" name="Line 36"/>
                <p:cNvSpPr>
                  <a:spLocks noChangeShapeType="1"/>
                </p:cNvSpPr>
                <p:nvPr/>
              </p:nvSpPr>
              <p:spPr bwMode="auto">
                <a:xfrm>
                  <a:off x="765" y="1874"/>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1" name="Line 37"/>
                <p:cNvSpPr>
                  <a:spLocks noChangeShapeType="1"/>
                </p:cNvSpPr>
                <p:nvPr/>
              </p:nvSpPr>
              <p:spPr bwMode="auto">
                <a:xfrm>
                  <a:off x="765" y="2022"/>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 name="Line 38"/>
                <p:cNvSpPr>
                  <a:spLocks noChangeShapeType="1"/>
                </p:cNvSpPr>
                <p:nvPr/>
              </p:nvSpPr>
              <p:spPr bwMode="auto">
                <a:xfrm>
                  <a:off x="765" y="2169"/>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3" name="Line 39"/>
                <p:cNvSpPr>
                  <a:spLocks noChangeShapeType="1"/>
                </p:cNvSpPr>
                <p:nvPr/>
              </p:nvSpPr>
              <p:spPr bwMode="auto">
                <a:xfrm>
                  <a:off x="765" y="2314"/>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4" name="Line 40"/>
                <p:cNvSpPr>
                  <a:spLocks noChangeShapeType="1"/>
                </p:cNvSpPr>
                <p:nvPr/>
              </p:nvSpPr>
              <p:spPr bwMode="auto">
                <a:xfrm>
                  <a:off x="765" y="2461"/>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 name="Line 41"/>
                <p:cNvSpPr>
                  <a:spLocks noChangeShapeType="1"/>
                </p:cNvSpPr>
                <p:nvPr/>
              </p:nvSpPr>
              <p:spPr bwMode="auto">
                <a:xfrm>
                  <a:off x="765" y="2608"/>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6" name="Line 42"/>
                <p:cNvSpPr>
                  <a:spLocks noChangeShapeType="1"/>
                </p:cNvSpPr>
                <p:nvPr/>
              </p:nvSpPr>
              <p:spPr bwMode="auto">
                <a:xfrm>
                  <a:off x="765" y="2756"/>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7" name="Line 43"/>
                <p:cNvSpPr>
                  <a:spLocks noChangeShapeType="1"/>
                </p:cNvSpPr>
                <p:nvPr/>
              </p:nvSpPr>
              <p:spPr bwMode="auto">
                <a:xfrm>
                  <a:off x="765" y="2900"/>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 name="Line 44"/>
                <p:cNvSpPr>
                  <a:spLocks noChangeShapeType="1"/>
                </p:cNvSpPr>
                <p:nvPr/>
              </p:nvSpPr>
              <p:spPr bwMode="auto">
                <a:xfrm>
                  <a:off x="765" y="3048"/>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9" name="Line 45"/>
                <p:cNvSpPr>
                  <a:spLocks noChangeShapeType="1"/>
                </p:cNvSpPr>
                <p:nvPr/>
              </p:nvSpPr>
              <p:spPr bwMode="auto">
                <a:xfrm>
                  <a:off x="765" y="3195"/>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60" name="Line 46"/>
                <p:cNvSpPr>
                  <a:spLocks noChangeShapeType="1"/>
                </p:cNvSpPr>
                <p:nvPr/>
              </p:nvSpPr>
              <p:spPr bwMode="auto">
                <a:xfrm>
                  <a:off x="121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38" name="Group 47"/>
            <p:cNvGrpSpPr>
              <a:grpSpLocks/>
            </p:cNvGrpSpPr>
            <p:nvPr/>
          </p:nvGrpSpPr>
          <p:grpSpPr bwMode="auto">
            <a:xfrm>
              <a:off x="816" y="1872"/>
              <a:ext cx="3883" cy="1432"/>
              <a:chOff x="816" y="1872"/>
              <a:chExt cx="3883" cy="1432"/>
            </a:xfrm>
          </p:grpSpPr>
          <p:sp>
            <p:nvSpPr>
              <p:cNvPr id="46" name="Freeform 48"/>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headEnd/>
                <a:tailE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49"/>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headEnd/>
                <a:tailE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9" name="Freeform 50"/>
            <p:cNvSpPr>
              <a:spLocks/>
            </p:cNvSpPr>
            <p:nvPr/>
          </p:nvSpPr>
          <p:spPr bwMode="auto">
            <a:xfrm>
              <a:off x="1241" y="2672"/>
              <a:ext cx="303"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40" name="Freeform 51"/>
            <p:cNvSpPr>
              <a:spLocks/>
            </p:cNvSpPr>
            <p:nvPr/>
          </p:nvSpPr>
          <p:spPr bwMode="auto">
            <a:xfrm>
              <a:off x="3903" y="2698"/>
              <a:ext cx="591" cy="563"/>
            </a:xfrm>
            <a:custGeom>
              <a:avLst/>
              <a:gdLst>
                <a:gd name="T0" fmla="*/ 795 w 795"/>
                <a:gd name="T1" fmla="*/ 0 h 491"/>
                <a:gd name="T2" fmla="*/ 776 w 795"/>
                <a:gd name="T3" fmla="*/ 57 h 491"/>
                <a:gd name="T4" fmla="*/ 748 w 795"/>
                <a:gd name="T5" fmla="*/ 111 h 491"/>
                <a:gd name="T6" fmla="*/ 712 w 795"/>
                <a:gd name="T7" fmla="*/ 160 h 491"/>
                <a:gd name="T8" fmla="*/ 668 w 795"/>
                <a:gd name="T9" fmla="*/ 204 h 491"/>
                <a:gd name="T10" fmla="*/ 619 w 795"/>
                <a:gd name="T11" fmla="*/ 238 h 491"/>
                <a:gd name="T12" fmla="*/ 562 w 795"/>
                <a:gd name="T13" fmla="*/ 266 h 491"/>
                <a:gd name="T14" fmla="*/ 505 w 795"/>
                <a:gd name="T15" fmla="*/ 282 h 491"/>
                <a:gd name="T16" fmla="*/ 442 w 795"/>
                <a:gd name="T17" fmla="*/ 290 h 491"/>
                <a:gd name="T18" fmla="*/ 383 w 795"/>
                <a:gd name="T19" fmla="*/ 287 h 491"/>
                <a:gd name="T20" fmla="*/ 323 w 795"/>
                <a:gd name="T21" fmla="*/ 284 h 491"/>
                <a:gd name="T22" fmla="*/ 266 w 795"/>
                <a:gd name="T23" fmla="*/ 290 h 491"/>
                <a:gd name="T24" fmla="*/ 209 w 795"/>
                <a:gd name="T25" fmla="*/ 305 h 491"/>
                <a:gd name="T26" fmla="*/ 158 w 795"/>
                <a:gd name="T27" fmla="*/ 328 h 491"/>
                <a:gd name="T28" fmla="*/ 108 w 795"/>
                <a:gd name="T29" fmla="*/ 359 h 491"/>
                <a:gd name="T30" fmla="*/ 64 w 795"/>
                <a:gd name="T31" fmla="*/ 398 h 491"/>
                <a:gd name="T32" fmla="*/ 28 w 795"/>
                <a:gd name="T33" fmla="*/ 442 h 491"/>
                <a:gd name="T34" fmla="*/ 0 w 795"/>
                <a:gd name="T35"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491">
                  <a:moveTo>
                    <a:pt x="795" y="0"/>
                  </a:moveTo>
                  <a:lnTo>
                    <a:pt x="776" y="57"/>
                  </a:lnTo>
                  <a:lnTo>
                    <a:pt x="748" y="111"/>
                  </a:lnTo>
                  <a:lnTo>
                    <a:pt x="712" y="160"/>
                  </a:lnTo>
                  <a:lnTo>
                    <a:pt x="668" y="204"/>
                  </a:lnTo>
                  <a:lnTo>
                    <a:pt x="619" y="238"/>
                  </a:lnTo>
                  <a:lnTo>
                    <a:pt x="562" y="266"/>
                  </a:lnTo>
                  <a:lnTo>
                    <a:pt x="505" y="282"/>
                  </a:lnTo>
                  <a:lnTo>
                    <a:pt x="442" y="290"/>
                  </a:lnTo>
                  <a:lnTo>
                    <a:pt x="383" y="287"/>
                  </a:lnTo>
                  <a:lnTo>
                    <a:pt x="323" y="284"/>
                  </a:lnTo>
                  <a:lnTo>
                    <a:pt x="266" y="290"/>
                  </a:lnTo>
                  <a:lnTo>
                    <a:pt x="209" y="305"/>
                  </a:lnTo>
                  <a:lnTo>
                    <a:pt x="158" y="328"/>
                  </a:lnTo>
                  <a:lnTo>
                    <a:pt x="108" y="359"/>
                  </a:lnTo>
                  <a:lnTo>
                    <a:pt x="64" y="398"/>
                  </a:lnTo>
                  <a:lnTo>
                    <a:pt x="28" y="442"/>
                  </a:lnTo>
                  <a:lnTo>
                    <a:pt x="0" y="491"/>
                  </a:ln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41" name="Line 52"/>
            <p:cNvSpPr>
              <a:spLocks noChangeShapeType="1"/>
            </p:cNvSpPr>
            <p:nvPr/>
          </p:nvSpPr>
          <p:spPr bwMode="auto">
            <a:xfrm>
              <a:off x="1764" y="2160"/>
              <a:ext cx="0" cy="1200"/>
            </a:xfrm>
            <a:prstGeom prst="line">
              <a:avLst/>
            </a:prstGeom>
            <a:noFill/>
            <a:ln w="28575">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53"/>
            <p:cNvSpPr>
              <a:spLocks noChangeShapeType="1"/>
            </p:cNvSpPr>
            <p:nvPr/>
          </p:nvSpPr>
          <p:spPr bwMode="auto">
            <a:xfrm>
              <a:off x="3720" y="2160"/>
              <a:ext cx="0" cy="1202"/>
            </a:xfrm>
            <a:prstGeom prst="line">
              <a:avLst/>
            </a:prstGeom>
            <a:noFill/>
            <a:ln w="28575">
              <a:solidFill>
                <a:schemeClr val="tx1"/>
              </a:solidFill>
              <a:round/>
              <a:headEnd/>
              <a:tailEnd/>
            </a:ln>
            <a:effectLst>
              <a:outerShdw dist="12700" dir="162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Text Box 55"/>
            <p:cNvSpPr txBox="1">
              <a:spLocks noChangeArrowheads="1"/>
            </p:cNvSpPr>
            <p:nvPr/>
          </p:nvSpPr>
          <p:spPr bwMode="auto">
            <a:xfrm>
              <a:off x="816" y="1548"/>
              <a:ext cx="1356" cy="26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400" b="1" dirty="0"/>
                <a:t>拒绝域</a:t>
              </a:r>
            </a:p>
          </p:txBody>
        </p:sp>
        <p:sp>
          <p:nvSpPr>
            <p:cNvPr id="44" name="Text Box 56"/>
            <p:cNvSpPr txBox="1">
              <a:spLocks noChangeArrowheads="1"/>
            </p:cNvSpPr>
            <p:nvPr/>
          </p:nvSpPr>
          <p:spPr bwMode="auto">
            <a:xfrm>
              <a:off x="2016" y="2832"/>
              <a:ext cx="1476" cy="21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b="1" dirty="0"/>
                <a:t>接受域</a:t>
              </a:r>
            </a:p>
          </p:txBody>
        </p:sp>
        <p:sp>
          <p:nvSpPr>
            <p:cNvPr id="45" name="Text Box 57"/>
            <p:cNvSpPr txBox="1">
              <a:spLocks noChangeArrowheads="1"/>
            </p:cNvSpPr>
            <p:nvPr/>
          </p:nvSpPr>
          <p:spPr bwMode="auto">
            <a:xfrm>
              <a:off x="3384" y="1584"/>
              <a:ext cx="1356" cy="26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400" b="1" dirty="0"/>
                <a:t>拒绝域</a:t>
              </a:r>
            </a:p>
          </p:txBody>
        </p:sp>
      </p:grpSp>
    </p:spTree>
    <p:extLst>
      <p:ext uri="{BB962C8B-B14F-4D97-AF65-F5344CB8AC3E}">
        <p14:creationId xmlns:p14="http://schemas.microsoft.com/office/powerpoint/2010/main" val="126192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662" y="123682"/>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64527"/>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latin typeface="黑体" pitchFamily="49" charset="-122"/>
                <a:ea typeface="黑体" pitchFamily="49" charset="-122"/>
              </a:rPr>
              <a:t>单侧检验（左侧）拒绝域的分布：</a:t>
            </a:r>
          </a:p>
        </p:txBody>
      </p:sp>
      <p:grpSp>
        <p:nvGrpSpPr>
          <p:cNvPr id="61" name="Group 51"/>
          <p:cNvGrpSpPr>
            <a:grpSpLocks/>
          </p:cNvGrpSpPr>
          <p:nvPr/>
        </p:nvGrpSpPr>
        <p:grpSpPr bwMode="auto">
          <a:xfrm>
            <a:off x="770957" y="2066672"/>
            <a:ext cx="7191943" cy="4316484"/>
            <a:chOff x="765" y="1293"/>
            <a:chExt cx="4035" cy="2483"/>
          </a:xfrm>
        </p:grpSpPr>
        <p:sp>
          <p:nvSpPr>
            <p:cNvPr id="62" name="Rectangle 5"/>
            <p:cNvSpPr>
              <a:spLocks noChangeArrowheads="1"/>
            </p:cNvSpPr>
            <p:nvPr/>
          </p:nvSpPr>
          <p:spPr bwMode="auto">
            <a:xfrm>
              <a:off x="2652" y="3408"/>
              <a:ext cx="2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aseline="0">
                  <a:effectLst>
                    <a:outerShdw blurRad="38100" dist="38100" dir="2700000" algn="tl">
                      <a:srgbClr val="000000"/>
                    </a:outerShdw>
                  </a:effectLst>
                </a:rPr>
                <a:t>H</a:t>
              </a:r>
              <a:r>
                <a:rPr lang="en-US" altLang="zh-CN">
                  <a:effectLst>
                    <a:outerShdw blurRad="38100" dist="38100" dir="2700000" algn="tl">
                      <a:srgbClr val="000000"/>
                    </a:outerShdw>
                  </a:effectLst>
                </a:rPr>
                <a:t>0</a:t>
              </a:r>
            </a:p>
          </p:txBody>
        </p:sp>
        <p:sp>
          <p:nvSpPr>
            <p:cNvPr id="63" name="Rectangle 6"/>
            <p:cNvSpPr>
              <a:spLocks noChangeArrowheads="1"/>
            </p:cNvSpPr>
            <p:nvPr/>
          </p:nvSpPr>
          <p:spPr bwMode="auto">
            <a:xfrm>
              <a:off x="1548" y="3564"/>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400" b="1" baseline="0" dirty="0"/>
                <a:t>临界值</a:t>
              </a:r>
            </a:p>
          </p:txBody>
        </p:sp>
        <p:sp>
          <p:nvSpPr>
            <p:cNvPr id="64" name="Rectangle 7"/>
            <p:cNvSpPr>
              <a:spLocks noChangeArrowheads="1"/>
            </p:cNvSpPr>
            <p:nvPr/>
          </p:nvSpPr>
          <p:spPr bwMode="auto">
            <a:xfrm>
              <a:off x="1284" y="2364"/>
              <a:ext cx="23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0" tIns="0" rIns="0" bIns="0">
              <a:spAutoFit/>
            </a:bodyPr>
            <a:lstStyle/>
            <a:p>
              <a:pPr>
                <a:spcBef>
                  <a:spcPct val="0"/>
                </a:spcBef>
              </a:pPr>
              <a:r>
                <a:rPr lang="en-US" altLang="zh-CN" sz="2800" b="1" i="1" baseline="0">
                  <a:effectLst>
                    <a:outerShdw blurRad="38100" dist="38100" dir="2700000" algn="tl">
                      <a:srgbClr val="000000"/>
                    </a:outerShdw>
                  </a:effectLst>
                  <a:latin typeface="Symbol" panose="05050102010706020507" pitchFamily="18" charset="2"/>
                </a:rPr>
                <a:t>a</a:t>
              </a:r>
              <a:endParaRPr lang="en-US" altLang="zh-CN" i="1" baseline="0">
                <a:effectLst>
                  <a:outerShdw blurRad="38100" dist="38100" dir="2700000" algn="tl">
                    <a:srgbClr val="000000"/>
                  </a:outerShdw>
                </a:effectLst>
              </a:endParaRPr>
            </a:p>
          </p:txBody>
        </p:sp>
        <p:sp>
          <p:nvSpPr>
            <p:cNvPr id="65" name="Rectangle 9"/>
            <p:cNvSpPr>
              <a:spLocks noChangeArrowheads="1"/>
            </p:cNvSpPr>
            <p:nvPr/>
          </p:nvSpPr>
          <p:spPr bwMode="auto">
            <a:xfrm>
              <a:off x="1204" y="1744"/>
              <a:ext cx="5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400" b="1" baseline="0" dirty="0"/>
                <a:t>拒绝</a:t>
              </a:r>
              <a:r>
                <a:rPr lang="en-US" altLang="zh-CN" sz="2400" b="1" i="1" baseline="0" dirty="0"/>
                <a:t>H</a:t>
              </a:r>
              <a:r>
                <a:rPr lang="en-US" altLang="zh-CN" sz="2400" b="1" dirty="0"/>
                <a:t>0</a:t>
              </a:r>
              <a:endParaRPr lang="en-US" altLang="zh-CN" sz="2400" b="1" baseline="0" dirty="0"/>
            </a:p>
          </p:txBody>
        </p:sp>
        <p:grpSp>
          <p:nvGrpSpPr>
            <p:cNvPr id="66" name="Group 10"/>
            <p:cNvGrpSpPr>
              <a:grpSpLocks/>
            </p:cNvGrpSpPr>
            <p:nvPr/>
          </p:nvGrpSpPr>
          <p:grpSpPr bwMode="auto">
            <a:xfrm>
              <a:off x="765" y="1874"/>
              <a:ext cx="49" cy="1322"/>
              <a:chOff x="765" y="1874"/>
              <a:chExt cx="49" cy="1322"/>
            </a:xfrm>
          </p:grpSpPr>
          <p:sp>
            <p:nvSpPr>
              <p:cNvPr id="95" name="Line 11"/>
              <p:cNvSpPr>
                <a:spLocks noChangeShapeType="1"/>
              </p:cNvSpPr>
              <p:nvPr/>
            </p:nvSpPr>
            <p:spPr bwMode="auto">
              <a:xfrm>
                <a:off x="765" y="1874"/>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6" name="Line 12"/>
              <p:cNvSpPr>
                <a:spLocks noChangeShapeType="1"/>
              </p:cNvSpPr>
              <p:nvPr/>
            </p:nvSpPr>
            <p:spPr bwMode="auto">
              <a:xfrm>
                <a:off x="765" y="2022"/>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7" name="Line 13"/>
              <p:cNvSpPr>
                <a:spLocks noChangeShapeType="1"/>
              </p:cNvSpPr>
              <p:nvPr/>
            </p:nvSpPr>
            <p:spPr bwMode="auto">
              <a:xfrm>
                <a:off x="765" y="2169"/>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8" name="Line 14"/>
              <p:cNvSpPr>
                <a:spLocks noChangeShapeType="1"/>
              </p:cNvSpPr>
              <p:nvPr/>
            </p:nvSpPr>
            <p:spPr bwMode="auto">
              <a:xfrm>
                <a:off x="765" y="2314"/>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9" name="Line 15"/>
              <p:cNvSpPr>
                <a:spLocks noChangeShapeType="1"/>
              </p:cNvSpPr>
              <p:nvPr/>
            </p:nvSpPr>
            <p:spPr bwMode="auto">
              <a:xfrm>
                <a:off x="765" y="2461"/>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 name="Line 16"/>
              <p:cNvSpPr>
                <a:spLocks noChangeShapeType="1"/>
              </p:cNvSpPr>
              <p:nvPr/>
            </p:nvSpPr>
            <p:spPr bwMode="auto">
              <a:xfrm>
                <a:off x="765" y="2608"/>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7"/>
              <p:cNvSpPr>
                <a:spLocks noChangeShapeType="1"/>
              </p:cNvSpPr>
              <p:nvPr/>
            </p:nvSpPr>
            <p:spPr bwMode="auto">
              <a:xfrm>
                <a:off x="765" y="2756"/>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2" name="Line 18"/>
              <p:cNvSpPr>
                <a:spLocks noChangeShapeType="1"/>
              </p:cNvSpPr>
              <p:nvPr/>
            </p:nvSpPr>
            <p:spPr bwMode="auto">
              <a:xfrm>
                <a:off x="765" y="2900"/>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3" name="Line 19"/>
              <p:cNvSpPr>
                <a:spLocks noChangeShapeType="1"/>
              </p:cNvSpPr>
              <p:nvPr/>
            </p:nvSpPr>
            <p:spPr bwMode="auto">
              <a:xfrm>
                <a:off x="765" y="3048"/>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 name="Line 20"/>
              <p:cNvSpPr>
                <a:spLocks noChangeShapeType="1"/>
              </p:cNvSpPr>
              <p:nvPr/>
            </p:nvSpPr>
            <p:spPr bwMode="auto">
              <a:xfrm>
                <a:off x="765" y="3195"/>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67" name="Line 21"/>
            <p:cNvSpPr>
              <a:spLocks noChangeShapeType="1"/>
            </p:cNvSpPr>
            <p:nvPr/>
          </p:nvSpPr>
          <p:spPr bwMode="auto">
            <a:xfrm>
              <a:off x="4771"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2"/>
            <p:cNvSpPr>
              <a:spLocks noChangeShapeType="1"/>
            </p:cNvSpPr>
            <p:nvPr/>
          </p:nvSpPr>
          <p:spPr bwMode="auto">
            <a:xfrm>
              <a:off x="4378"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23"/>
            <p:cNvSpPr>
              <a:spLocks noChangeShapeType="1"/>
            </p:cNvSpPr>
            <p:nvPr/>
          </p:nvSpPr>
          <p:spPr bwMode="auto">
            <a:xfrm>
              <a:off x="3981"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24"/>
            <p:cNvSpPr>
              <a:spLocks noChangeShapeType="1"/>
            </p:cNvSpPr>
            <p:nvPr/>
          </p:nvSpPr>
          <p:spPr bwMode="auto">
            <a:xfrm>
              <a:off x="3585"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25"/>
            <p:cNvSpPr>
              <a:spLocks noChangeShapeType="1"/>
            </p:cNvSpPr>
            <p:nvPr/>
          </p:nvSpPr>
          <p:spPr bwMode="auto">
            <a:xfrm>
              <a:off x="3189"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6"/>
            <p:cNvSpPr>
              <a:spLocks noChangeShapeType="1"/>
            </p:cNvSpPr>
            <p:nvPr/>
          </p:nvSpPr>
          <p:spPr bwMode="auto">
            <a:xfrm>
              <a:off x="2793"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27"/>
            <p:cNvSpPr>
              <a:spLocks noChangeShapeType="1"/>
            </p:cNvSpPr>
            <p:nvPr/>
          </p:nvSpPr>
          <p:spPr bwMode="auto">
            <a:xfrm>
              <a:off x="2397"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8"/>
            <p:cNvSpPr>
              <a:spLocks noChangeShapeType="1"/>
            </p:cNvSpPr>
            <p:nvPr/>
          </p:nvSpPr>
          <p:spPr bwMode="auto">
            <a:xfrm>
              <a:off x="2003"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9"/>
            <p:cNvSpPr>
              <a:spLocks noChangeShapeType="1"/>
            </p:cNvSpPr>
            <p:nvPr/>
          </p:nvSpPr>
          <p:spPr bwMode="auto">
            <a:xfrm>
              <a:off x="1607" y="3340"/>
              <a:ext cx="1" cy="18"/>
            </a:xfrm>
            <a:prstGeom prst="line">
              <a:avLst/>
            </a:prstGeom>
            <a:noFill/>
            <a:ln w="36513">
              <a:solidFill>
                <a:srgbClr val="CDCDCD"/>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 name="Line 30"/>
            <p:cNvSpPr>
              <a:spLocks noChangeShapeType="1"/>
            </p:cNvSpPr>
            <p:nvPr/>
          </p:nvSpPr>
          <p:spPr bwMode="auto">
            <a:xfrm>
              <a:off x="1211"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31"/>
            <p:cNvSpPr>
              <a:spLocks noChangeShapeType="1"/>
            </p:cNvSpPr>
            <p:nvPr/>
          </p:nvSpPr>
          <p:spPr bwMode="auto">
            <a:xfrm>
              <a:off x="1848" y="3108"/>
              <a:ext cx="1884" cy="0"/>
            </a:xfrm>
            <a:prstGeom prst="line">
              <a:avLst/>
            </a:prstGeom>
            <a:noFill/>
            <a:ln w="36513">
              <a:solidFill>
                <a:schemeClr val="tx1"/>
              </a:solidFill>
              <a:round/>
              <a:headEnd/>
              <a:tailEnd type="triangle" w="med" len="me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8" name="Freeform 32"/>
            <p:cNvSpPr>
              <a:spLocks/>
            </p:cNvSpPr>
            <p:nvPr/>
          </p:nvSpPr>
          <p:spPr bwMode="auto">
            <a:xfrm>
              <a:off x="1677" y="3079"/>
              <a:ext cx="108" cy="98"/>
            </a:xfrm>
            <a:custGeom>
              <a:avLst/>
              <a:gdLst>
                <a:gd name="T0" fmla="*/ 20 w 108"/>
                <a:gd name="T1" fmla="*/ 0 h 98"/>
                <a:gd name="T2" fmla="*/ 108 w 108"/>
                <a:gd name="T3" fmla="*/ 67 h 98"/>
                <a:gd name="T4" fmla="*/ 0 w 108"/>
                <a:gd name="T5" fmla="*/ 98 h 98"/>
                <a:gd name="T6" fmla="*/ 20 w 108"/>
                <a:gd name="T7" fmla="*/ 0 h 98"/>
              </a:gdLst>
              <a:ahLst/>
              <a:cxnLst>
                <a:cxn ang="0">
                  <a:pos x="T0" y="T1"/>
                </a:cxn>
                <a:cxn ang="0">
                  <a:pos x="T2" y="T3"/>
                </a:cxn>
                <a:cxn ang="0">
                  <a:pos x="T4" y="T5"/>
                </a:cxn>
                <a:cxn ang="0">
                  <a:pos x="T6" y="T7"/>
                </a:cxn>
              </a:cxnLst>
              <a:rect l="0" t="0" r="r" b="b"/>
              <a:pathLst>
                <a:path w="108" h="98">
                  <a:moveTo>
                    <a:pt x="20" y="0"/>
                  </a:moveTo>
                  <a:lnTo>
                    <a:pt x="108" y="67"/>
                  </a:lnTo>
                  <a:lnTo>
                    <a:pt x="0" y="98"/>
                  </a:lnTo>
                  <a:lnTo>
                    <a:pt x="20" y="0"/>
                  </a:lnTo>
                  <a:close/>
                </a:path>
              </a:pathLst>
            </a:custGeom>
            <a:solidFill>
              <a:srgbClr val="2FFFEB"/>
            </a:solidFill>
            <a:ln w="9525">
              <a:solidFill>
                <a:srgbClr val="2FFFEB"/>
              </a:solidFill>
              <a:round/>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endParaRPr lang="zh-CN" altLang="en-US"/>
            </a:p>
          </p:txBody>
        </p:sp>
        <p:sp>
          <p:nvSpPr>
            <p:cNvPr id="80" name="Rectangle 34"/>
            <p:cNvSpPr>
              <a:spLocks noChangeArrowheads="1"/>
            </p:cNvSpPr>
            <p:nvPr/>
          </p:nvSpPr>
          <p:spPr bwMode="auto">
            <a:xfrm>
              <a:off x="2253" y="2517"/>
              <a:ext cx="96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lgn="ctr"/>
              <a:r>
                <a:rPr lang="en-US" altLang="zh-CN" b="1" baseline="0">
                  <a:effectLst>
                    <a:outerShdw blurRad="38100" dist="38100" dir="2700000" algn="tl">
                      <a:srgbClr val="000000"/>
                    </a:outerShdw>
                  </a:effectLst>
                </a:rPr>
                <a:t>1 - </a:t>
              </a:r>
              <a:r>
                <a:rPr lang="en-US" altLang="zh-CN" b="1" i="1" baseline="0">
                  <a:effectLst>
                    <a:outerShdw blurRad="38100" dist="38100" dir="2700000" algn="tl">
                      <a:srgbClr val="000000"/>
                    </a:outerShdw>
                  </a:effectLst>
                  <a:latin typeface="Symbol" panose="05050102010706020507" pitchFamily="18" charset="2"/>
                </a:rPr>
                <a:t></a:t>
              </a:r>
              <a:endParaRPr lang="en-US" altLang="zh-CN" b="1" i="1" baseline="0">
                <a:latin typeface="Symbol" panose="05050102010706020507" pitchFamily="18" charset="2"/>
              </a:endParaRPr>
            </a:p>
          </p:txBody>
        </p:sp>
        <p:sp>
          <p:nvSpPr>
            <p:cNvPr id="81" name="Line 35"/>
            <p:cNvSpPr>
              <a:spLocks noChangeShapeType="1"/>
            </p:cNvSpPr>
            <p:nvPr/>
          </p:nvSpPr>
          <p:spPr bwMode="auto">
            <a:xfrm flipH="1">
              <a:off x="2752" y="1568"/>
              <a:ext cx="1060" cy="992"/>
            </a:xfrm>
            <a:prstGeom prst="line">
              <a:avLst/>
            </a:prstGeom>
            <a:noFill/>
            <a:ln w="254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Rectangle 36"/>
            <p:cNvSpPr>
              <a:spLocks noChangeArrowheads="1"/>
            </p:cNvSpPr>
            <p:nvPr/>
          </p:nvSpPr>
          <p:spPr bwMode="auto">
            <a:xfrm>
              <a:off x="3501" y="1293"/>
              <a:ext cx="129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r>
                <a:rPr lang="zh-CN" altLang="en-US" sz="2400" b="1" baseline="0" dirty="0"/>
                <a:t>置信水平</a:t>
              </a:r>
            </a:p>
          </p:txBody>
        </p:sp>
        <p:sp>
          <p:nvSpPr>
            <p:cNvPr id="83" name="Line 37"/>
            <p:cNvSpPr>
              <a:spLocks noChangeShapeType="1"/>
            </p:cNvSpPr>
            <p:nvPr/>
          </p:nvSpPr>
          <p:spPr bwMode="auto">
            <a:xfrm>
              <a:off x="1836" y="3372"/>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Freeform 38" descr="60%"/>
            <p:cNvSpPr>
              <a:spLocks/>
            </p:cNvSpPr>
            <p:nvPr/>
          </p:nvSpPr>
          <p:spPr bwMode="auto">
            <a:xfrm>
              <a:off x="992" y="2797"/>
              <a:ext cx="839" cy="546"/>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5" name="Group 39"/>
            <p:cNvGrpSpPr>
              <a:grpSpLocks/>
            </p:cNvGrpSpPr>
            <p:nvPr/>
          </p:nvGrpSpPr>
          <p:grpSpPr bwMode="auto">
            <a:xfrm>
              <a:off x="816" y="1872"/>
              <a:ext cx="3883" cy="1432"/>
              <a:chOff x="816" y="1872"/>
              <a:chExt cx="3883" cy="1432"/>
            </a:xfrm>
          </p:grpSpPr>
          <p:sp>
            <p:nvSpPr>
              <p:cNvPr id="93" name="Freeform 40"/>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Freeform 41"/>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 name="Group 42"/>
            <p:cNvGrpSpPr>
              <a:grpSpLocks/>
            </p:cNvGrpSpPr>
            <p:nvPr/>
          </p:nvGrpSpPr>
          <p:grpSpPr bwMode="auto">
            <a:xfrm>
              <a:off x="1164" y="2136"/>
              <a:ext cx="672" cy="1200"/>
              <a:chOff x="1392" y="2160"/>
              <a:chExt cx="672" cy="1200"/>
            </a:xfrm>
          </p:grpSpPr>
          <p:sp>
            <p:nvSpPr>
              <p:cNvPr id="91" name="Line 43"/>
              <p:cNvSpPr>
                <a:spLocks noChangeShapeType="1"/>
              </p:cNvSpPr>
              <p:nvPr/>
            </p:nvSpPr>
            <p:spPr bwMode="auto">
              <a:xfrm>
                <a:off x="1392" y="2160"/>
                <a:ext cx="672" cy="0"/>
              </a:xfrm>
              <a:prstGeom prst="line">
                <a:avLst/>
              </a:prstGeom>
              <a:noFill/>
              <a:ln w="28575">
                <a:solidFill>
                  <a:schemeClr val="tx1"/>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44"/>
              <p:cNvSpPr>
                <a:spLocks noChangeShapeType="1"/>
              </p:cNvSpPr>
              <p:nvPr/>
            </p:nvSpPr>
            <p:spPr bwMode="auto">
              <a:xfrm>
                <a:off x="2064" y="2160"/>
                <a:ext cx="0" cy="120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 name="Freeform 45"/>
            <p:cNvSpPr>
              <a:spLocks/>
            </p:cNvSpPr>
            <p:nvPr/>
          </p:nvSpPr>
          <p:spPr bwMode="auto">
            <a:xfrm>
              <a:off x="1325" y="2656"/>
              <a:ext cx="351"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88" name="Freeform 46"/>
            <p:cNvSpPr>
              <a:spLocks/>
            </p:cNvSpPr>
            <p:nvPr/>
          </p:nvSpPr>
          <p:spPr bwMode="auto">
            <a:xfrm>
              <a:off x="816" y="1872"/>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 name="Text Box 49"/>
            <p:cNvSpPr txBox="1">
              <a:spLocks noChangeArrowheads="1"/>
            </p:cNvSpPr>
            <p:nvPr/>
          </p:nvSpPr>
          <p:spPr bwMode="auto">
            <a:xfrm>
              <a:off x="2016" y="2832"/>
              <a:ext cx="1476" cy="26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400" b="1" dirty="0"/>
                <a:t>接受域</a:t>
              </a:r>
              <a:endParaRPr lang="en-US" altLang="zh-CN" sz="2400" b="1" dirty="0"/>
            </a:p>
          </p:txBody>
        </p:sp>
      </p:grpSp>
    </p:spTree>
    <p:extLst>
      <p:ext uri="{BB962C8B-B14F-4D97-AF65-F5344CB8AC3E}">
        <p14:creationId xmlns:p14="http://schemas.microsoft.com/office/powerpoint/2010/main" val="84904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solidFill>
                  <a:srgbClr val="FF0000"/>
                </a:solidFill>
                <a:latin typeface="黑体" pitchFamily="49" charset="-122"/>
                <a:ea typeface="黑体" pitchFamily="49" charset="-122"/>
              </a:rPr>
              <a:t>利用统计量检验的决策方法</a:t>
            </a:r>
            <a:r>
              <a:rPr lang="zh-CN" altLang="en-US" sz="4000" dirty="0">
                <a:solidFill>
                  <a:srgbClr val="FF0000"/>
                </a:solidFill>
                <a:latin typeface="黑体" pitchFamily="49" charset="-122"/>
                <a:ea typeface="黑体" pitchFamily="49" charset="-122"/>
              </a:rPr>
              <a:t>：</a:t>
            </a:r>
          </a:p>
        </p:txBody>
      </p:sp>
      <p:sp>
        <p:nvSpPr>
          <p:cNvPr id="9" name="Rectangle 3"/>
          <p:cNvSpPr txBox="1">
            <a:spLocks noChangeArrowheads="1"/>
          </p:cNvSpPr>
          <p:nvPr/>
        </p:nvSpPr>
        <p:spPr>
          <a:xfrm>
            <a:off x="457200" y="1666875"/>
            <a:ext cx="11416352" cy="4438650"/>
          </a:xfrm>
          <a:prstGeom prst="rect">
            <a:avLst/>
          </a:prstGeom>
          <a:noFill/>
          <a:ln/>
        </p:spPr>
        <p:txBody>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buNone/>
            </a:pPr>
            <a:r>
              <a:rPr lang="en-US" altLang="zh-CN" sz="3200" b="1" kern="0" dirty="0">
                <a:latin typeface="黑体" pitchFamily="49" charset="-122"/>
                <a:ea typeface="黑体" pitchFamily="49" charset="-122"/>
              </a:rPr>
              <a:t>1.</a:t>
            </a:r>
            <a:r>
              <a:rPr lang="zh-CN" altLang="en-US" sz="3200" b="1" kern="0" dirty="0">
                <a:latin typeface="黑体" pitchFamily="49" charset="-122"/>
                <a:ea typeface="黑体" pitchFamily="49" charset="-122"/>
              </a:rPr>
              <a:t>给定显著性水平</a:t>
            </a:r>
            <a:r>
              <a:rPr lang="el-GR" altLang="zh-CN" sz="3200" b="1" kern="0" dirty="0">
                <a:latin typeface="仿宋" panose="02010609060101010101" pitchFamily="49" charset="-122"/>
                <a:ea typeface="仿宋" panose="02010609060101010101" pitchFamily="49" charset="-122"/>
              </a:rPr>
              <a:t>α</a:t>
            </a:r>
            <a:r>
              <a:rPr lang="zh-CN" altLang="en-US" sz="3200" b="1" kern="0" dirty="0">
                <a:latin typeface="黑体" pitchFamily="49" charset="-122"/>
                <a:ea typeface="黑体" pitchFamily="49" charset="-122"/>
              </a:rPr>
              <a:t>，查表得出相应的临界值</a:t>
            </a:r>
            <a:r>
              <a:rPr lang="en-US" altLang="zh-CN" sz="3200" b="1" i="1" dirty="0">
                <a:latin typeface="Times New Roman" panose="02020603050405020304" pitchFamily="18" charset="0"/>
              </a:rPr>
              <a:t>z</a:t>
            </a:r>
            <a:r>
              <a:rPr lang="en-US" altLang="zh-CN" sz="3200" b="1" i="1" baseline="-25000" dirty="0">
                <a:latin typeface="Symbol" panose="05050102010706020507" pitchFamily="18" charset="2"/>
              </a:rPr>
              <a:t></a:t>
            </a:r>
            <a:r>
              <a:rPr lang="zh-CN" altLang="en-US" sz="3200" b="1" kern="0" dirty="0">
                <a:latin typeface="黑体" pitchFamily="49" charset="-122"/>
                <a:ea typeface="黑体" pitchFamily="49" charset="-122"/>
              </a:rPr>
              <a:t>或</a:t>
            </a:r>
            <a:r>
              <a:rPr lang="en-US" altLang="zh-CN" sz="3200" b="1" i="1" dirty="0">
                <a:latin typeface="Times New Roman" panose="02020603050405020304" pitchFamily="18" charset="0"/>
              </a:rPr>
              <a:t>z</a:t>
            </a:r>
            <a:r>
              <a:rPr lang="en-US" altLang="zh-CN" sz="3200" b="1" i="1" baseline="-25000" dirty="0">
                <a:latin typeface="Symbol" panose="05050102010706020507" pitchFamily="18" charset="2"/>
              </a:rPr>
              <a:t></a:t>
            </a:r>
            <a:r>
              <a:rPr lang="en-US" altLang="zh-CN" sz="3200" b="1" baseline="-25000" dirty="0">
                <a:latin typeface="Symbol" panose="05050102010706020507" pitchFamily="18" charset="2"/>
              </a:rPr>
              <a:t>/2 </a:t>
            </a:r>
            <a:r>
              <a:rPr lang="zh-CN" altLang="en-US" sz="3200" b="1" kern="0" dirty="0">
                <a:latin typeface="仿宋" panose="02010609060101010101" pitchFamily="49" charset="-122"/>
                <a:ea typeface="仿宋" panose="02010609060101010101" pitchFamily="49" charset="-122"/>
              </a:rPr>
              <a:t>，</a:t>
            </a:r>
            <a:r>
              <a:rPr lang="en-US" altLang="zh-CN" sz="3200" b="1" i="1" dirty="0">
                <a:latin typeface="Times New Roman" panose="02020603050405020304" pitchFamily="18" charset="0"/>
              </a:rPr>
              <a:t>t</a:t>
            </a:r>
            <a:r>
              <a:rPr lang="en-US" altLang="zh-CN" sz="3200" b="1" i="1" baseline="-25000" dirty="0">
                <a:latin typeface="Symbol" panose="05050102010706020507" pitchFamily="18" charset="2"/>
              </a:rPr>
              <a:t></a:t>
            </a:r>
            <a:r>
              <a:rPr lang="zh-CN" altLang="en-US" sz="3200" b="1" kern="0" dirty="0">
                <a:latin typeface="黑体" pitchFamily="49" charset="-122"/>
                <a:ea typeface="黑体" pitchFamily="49" charset="-122"/>
              </a:rPr>
              <a:t>或</a:t>
            </a:r>
            <a:r>
              <a:rPr lang="en-US" altLang="zh-CN" sz="3200" b="1" i="1" dirty="0">
                <a:latin typeface="Times New Roman" panose="02020603050405020304" pitchFamily="18" charset="0"/>
              </a:rPr>
              <a:t>t</a:t>
            </a:r>
            <a:r>
              <a:rPr lang="en-US" altLang="zh-CN" sz="3200" b="1" i="1" baseline="-25000" dirty="0">
                <a:latin typeface="Symbol" panose="05050102010706020507" pitchFamily="18" charset="2"/>
              </a:rPr>
              <a:t></a:t>
            </a:r>
            <a:r>
              <a:rPr lang="en-US" altLang="zh-CN" sz="3200" b="1" baseline="-25000" dirty="0">
                <a:latin typeface="Symbol" panose="05050102010706020507" pitchFamily="18" charset="2"/>
              </a:rPr>
              <a:t>/2</a:t>
            </a:r>
            <a:endParaRPr lang="en-US" altLang="zh-CN" sz="3200" b="1" kern="0" dirty="0">
              <a:latin typeface="仿宋" panose="02010609060101010101" pitchFamily="49" charset="-122"/>
              <a:ea typeface="仿宋" panose="02010609060101010101" pitchFamily="49" charset="-122"/>
            </a:endParaRPr>
          </a:p>
          <a:p>
            <a:pPr marL="609600" indent="-609600">
              <a:buFontTx/>
              <a:buAutoNum type="arabicPeriod"/>
            </a:pPr>
            <a:endParaRPr lang="en-US" altLang="zh-CN" sz="3200" b="1" kern="0" dirty="0">
              <a:latin typeface="仿宋" panose="02010609060101010101" pitchFamily="49" charset="-122"/>
              <a:ea typeface="仿宋" panose="02010609060101010101" pitchFamily="49" charset="-122"/>
            </a:endParaRPr>
          </a:p>
          <a:p>
            <a:pPr marL="0" indent="0">
              <a:buNone/>
            </a:pPr>
            <a:r>
              <a:rPr lang="en-US" altLang="zh-CN" sz="3200" b="1" kern="0" dirty="0">
                <a:latin typeface="仿宋" panose="02010609060101010101" pitchFamily="49" charset="-122"/>
                <a:ea typeface="仿宋" panose="02010609060101010101" pitchFamily="49" charset="-122"/>
              </a:rPr>
              <a:t>2.</a:t>
            </a:r>
            <a:r>
              <a:rPr lang="zh-CN" altLang="en-US" sz="3200" b="1" kern="0" dirty="0">
                <a:latin typeface="黑体" pitchFamily="49" charset="-122"/>
                <a:ea typeface="黑体" pitchFamily="49" charset="-122"/>
              </a:rPr>
              <a:t>将检验统计量的值与</a:t>
            </a:r>
            <a:r>
              <a:rPr lang="el-GR" altLang="zh-CN" sz="3200" b="1" kern="0" dirty="0">
                <a:latin typeface="仿宋" panose="02010609060101010101" pitchFamily="49" charset="-122"/>
                <a:ea typeface="仿宋" panose="02010609060101010101" pitchFamily="49" charset="-122"/>
              </a:rPr>
              <a:t>α</a:t>
            </a:r>
            <a:r>
              <a:rPr lang="zh-CN" altLang="en-US" sz="3200" b="1" kern="0" dirty="0">
                <a:latin typeface="黑体" pitchFamily="49" charset="-122"/>
                <a:ea typeface="黑体" pitchFamily="49" charset="-122"/>
              </a:rPr>
              <a:t>水平的临界值进行比较</a:t>
            </a:r>
          </a:p>
          <a:p>
            <a:pPr marL="609600" indent="-609600">
              <a:buFontTx/>
              <a:buAutoNum type="arabicPeriod"/>
            </a:pPr>
            <a:endParaRPr lang="en-US" altLang="zh-CN" sz="3200" b="1" kern="0" dirty="0"/>
          </a:p>
          <a:p>
            <a:pPr marL="0" indent="0">
              <a:buNone/>
            </a:pPr>
            <a:r>
              <a:rPr lang="en-US" altLang="zh-CN" sz="3200" b="1" kern="0" dirty="0">
                <a:latin typeface="仿宋" panose="02010609060101010101" pitchFamily="49" charset="-122"/>
                <a:ea typeface="仿宋" panose="02010609060101010101" pitchFamily="49" charset="-122"/>
              </a:rPr>
              <a:t>3.</a:t>
            </a:r>
            <a:r>
              <a:rPr lang="zh-CN" altLang="en-US" sz="3200" b="1" kern="0" dirty="0">
                <a:latin typeface="黑体" pitchFamily="49" charset="-122"/>
                <a:ea typeface="黑体" pitchFamily="49" charset="-122"/>
              </a:rPr>
              <a:t>作出决策：</a:t>
            </a:r>
            <a:endParaRPr lang="en-US" altLang="zh-CN" sz="3200" b="1" kern="0" dirty="0">
              <a:latin typeface="黑体" pitchFamily="49" charset="-122"/>
              <a:ea typeface="黑体" pitchFamily="49" charset="-122"/>
            </a:endParaRPr>
          </a:p>
          <a:p>
            <a:pPr marL="0" indent="0">
              <a:buNone/>
            </a:pPr>
            <a:r>
              <a:rPr lang="zh-CN" altLang="en-US" sz="3200" b="1" kern="0" dirty="0">
                <a:latin typeface="仿宋" panose="02010609060101010101" pitchFamily="49" charset="-122"/>
                <a:ea typeface="仿宋" panose="02010609060101010101" pitchFamily="49" charset="-122"/>
              </a:rPr>
              <a:t>  </a:t>
            </a:r>
            <a:r>
              <a:rPr lang="zh-CN" altLang="en-US" sz="3200" b="1" kern="0" dirty="0">
                <a:solidFill>
                  <a:srgbClr val="00B0F0"/>
                </a:solidFill>
                <a:latin typeface="黑体" pitchFamily="49" charset="-122"/>
                <a:ea typeface="黑体" pitchFamily="49" charset="-122"/>
              </a:rPr>
              <a:t>双侧检验： </a:t>
            </a:r>
            <a:r>
              <a:rPr lang="en-US" altLang="zh-CN" sz="3200" b="1" kern="0" dirty="0">
                <a:solidFill>
                  <a:srgbClr val="00B0F0"/>
                </a:solidFill>
                <a:latin typeface="黑体" pitchFamily="49" charset="-122"/>
                <a:ea typeface="黑体" pitchFamily="49" charset="-122"/>
              </a:rPr>
              <a:t>I</a:t>
            </a:r>
            <a:r>
              <a:rPr lang="zh-CN" altLang="en-US" sz="3200" b="1" kern="0" dirty="0">
                <a:solidFill>
                  <a:srgbClr val="00B0F0"/>
                </a:solidFill>
                <a:latin typeface="黑体" pitchFamily="49" charset="-122"/>
                <a:ea typeface="黑体" pitchFamily="49" charset="-122"/>
              </a:rPr>
              <a:t>统计量</a:t>
            </a:r>
            <a:r>
              <a:rPr lang="en-US" altLang="zh-CN" sz="3200" b="1" kern="0" dirty="0">
                <a:solidFill>
                  <a:srgbClr val="00B0F0"/>
                </a:solidFill>
                <a:latin typeface="黑体" pitchFamily="49" charset="-122"/>
                <a:ea typeface="黑体" pitchFamily="49" charset="-122"/>
              </a:rPr>
              <a:t>I &gt;  </a:t>
            </a:r>
            <a:r>
              <a:rPr lang="zh-CN" altLang="en-US" sz="3200" b="1" kern="0" dirty="0">
                <a:solidFill>
                  <a:srgbClr val="00B0F0"/>
                </a:solidFill>
                <a:latin typeface="黑体" pitchFamily="49" charset="-122"/>
                <a:ea typeface="黑体" pitchFamily="49" charset="-122"/>
              </a:rPr>
              <a:t>临界值，拒绝</a:t>
            </a:r>
            <a:r>
              <a:rPr lang="en-US" altLang="zh-CN" sz="3200" b="1" kern="0" dirty="0">
                <a:solidFill>
                  <a:srgbClr val="00B0F0"/>
                </a:solidFill>
                <a:latin typeface="黑体" pitchFamily="49" charset="-122"/>
                <a:ea typeface="黑体" pitchFamily="49" charset="-122"/>
              </a:rPr>
              <a:t>H0</a:t>
            </a:r>
          </a:p>
          <a:p>
            <a:pPr marL="0" indent="0">
              <a:buNone/>
            </a:pPr>
            <a:r>
              <a:rPr lang="zh-CN" altLang="en-US" sz="3200" b="1" kern="0" dirty="0">
                <a:solidFill>
                  <a:srgbClr val="00B0F0"/>
                </a:solidFill>
                <a:latin typeface="黑体" pitchFamily="49" charset="-122"/>
                <a:ea typeface="黑体" pitchFamily="49" charset="-122"/>
              </a:rPr>
              <a:t>  左侧检验：  统计量  </a:t>
            </a:r>
            <a:r>
              <a:rPr lang="en-US" altLang="zh-CN" sz="3200" b="1" kern="0" dirty="0">
                <a:solidFill>
                  <a:srgbClr val="00B0F0"/>
                </a:solidFill>
                <a:latin typeface="黑体" pitchFamily="49" charset="-122"/>
                <a:ea typeface="黑体" pitchFamily="49" charset="-122"/>
              </a:rPr>
              <a:t>&lt; -</a:t>
            </a:r>
            <a:r>
              <a:rPr lang="zh-CN" altLang="en-US" sz="3200" b="1" kern="0" dirty="0">
                <a:solidFill>
                  <a:srgbClr val="00B0F0"/>
                </a:solidFill>
                <a:latin typeface="黑体" pitchFamily="49" charset="-122"/>
                <a:ea typeface="黑体" pitchFamily="49" charset="-122"/>
              </a:rPr>
              <a:t>临界值，拒绝</a:t>
            </a:r>
            <a:r>
              <a:rPr lang="en-US" altLang="zh-CN" sz="3200" b="1" kern="0" dirty="0">
                <a:solidFill>
                  <a:srgbClr val="00B0F0"/>
                </a:solidFill>
                <a:latin typeface="黑体" pitchFamily="49" charset="-122"/>
                <a:ea typeface="黑体" pitchFamily="49" charset="-122"/>
              </a:rPr>
              <a:t>H0</a:t>
            </a:r>
          </a:p>
          <a:p>
            <a:pPr marL="0" indent="0">
              <a:buNone/>
            </a:pPr>
            <a:r>
              <a:rPr lang="zh-CN" altLang="en-US" sz="3200" b="1" kern="0" dirty="0">
                <a:solidFill>
                  <a:srgbClr val="00B0F0"/>
                </a:solidFill>
                <a:latin typeface="黑体" pitchFamily="49" charset="-122"/>
                <a:ea typeface="黑体" pitchFamily="49" charset="-122"/>
              </a:rPr>
              <a:t>  右侧检验：  统计量  </a:t>
            </a:r>
            <a:r>
              <a:rPr lang="en-US" altLang="zh-CN" sz="3200" b="1" kern="0" dirty="0">
                <a:solidFill>
                  <a:srgbClr val="00B0F0"/>
                </a:solidFill>
                <a:latin typeface="黑体" pitchFamily="49" charset="-122"/>
                <a:ea typeface="黑体" pitchFamily="49" charset="-122"/>
              </a:rPr>
              <a:t>&gt;  </a:t>
            </a:r>
            <a:r>
              <a:rPr lang="zh-CN" altLang="en-US" sz="3200" b="1" kern="0" dirty="0">
                <a:solidFill>
                  <a:srgbClr val="00B0F0"/>
                </a:solidFill>
                <a:latin typeface="黑体" pitchFamily="49" charset="-122"/>
                <a:ea typeface="黑体" pitchFamily="49" charset="-122"/>
              </a:rPr>
              <a:t>临界值，拒绝</a:t>
            </a:r>
            <a:r>
              <a:rPr lang="en-US" altLang="zh-CN" sz="3200" b="1" kern="0" dirty="0">
                <a:solidFill>
                  <a:srgbClr val="00B0F0"/>
                </a:solidFill>
                <a:latin typeface="黑体" pitchFamily="49" charset="-122"/>
                <a:ea typeface="黑体" pitchFamily="49" charset="-122"/>
              </a:rPr>
              <a:t>H0</a:t>
            </a:r>
          </a:p>
        </p:txBody>
      </p:sp>
    </p:spTree>
    <p:extLst>
      <p:ext uri="{BB962C8B-B14F-4D97-AF65-F5344CB8AC3E}">
        <p14:creationId xmlns:p14="http://schemas.microsoft.com/office/powerpoint/2010/main" val="13180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subTnLst>
                                    <p:animClr clrSpc="rgb" dir="cw">
                                      <p:cBhvr override="childStyle">
                                        <p:cTn dur="1" fill="hold" display="0" masterRel="nextClick" afterEffect="1"/>
                                        <p:tgtEl>
                                          <p:spTgt spid="9">
                                            <p:txEl>
                                              <p:pRg st="2" end="2"/>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500"/>
                                        <p:tgtEl>
                                          <p:spTgt spid="9">
                                            <p:txEl>
                                              <p:pRg st="4" end="4"/>
                                            </p:txEl>
                                          </p:spTgt>
                                        </p:tgtEl>
                                      </p:cBhvr>
                                    </p:animEffect>
                                  </p:childTnLst>
                                  <p:subTnLst>
                                    <p:animClr clrSpc="rgb" dir="cw">
                                      <p:cBhvr override="childStyle">
                                        <p:cTn dur="1" fill="hold" display="0" masterRel="nextClick" afterEffect="1"/>
                                        <p:tgtEl>
                                          <p:spTgt spid="9">
                                            <p:txEl>
                                              <p:pRg st="4" end="4"/>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left)">
                                      <p:cBhvr>
                                        <p:cTn id="22" dur="500"/>
                                        <p:tgtEl>
                                          <p:spTgt spid="9">
                                            <p:txEl>
                                              <p:pRg st="5" end="5"/>
                                            </p:txEl>
                                          </p:spTgt>
                                        </p:tgtEl>
                                      </p:cBhvr>
                                    </p:animEffect>
                                  </p:childTnLst>
                                  <p:subTnLst>
                                    <p:animClr clrSpc="rgb" dir="cw">
                                      <p:cBhvr override="childStyle">
                                        <p:cTn dur="1" fill="hold" display="0" masterRel="nextClick" afterEffect="1"/>
                                        <p:tgtEl>
                                          <p:spTgt spid="9">
                                            <p:txEl>
                                              <p:pRg st="5" end="5"/>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subTnLst>
                                    <p:animClr clrSpc="rgb" dir="cw">
                                      <p:cBhvr override="childStyle">
                                        <p:cTn dur="1" fill="hold" display="0" masterRel="nextClick" afterEffect="1"/>
                                        <p:tgtEl>
                                          <p:spTgt spid="9">
                                            <p:txEl>
                                              <p:pRg st="6" end="6"/>
                                            </p:txEl>
                                          </p:spTgt>
                                        </p:tgtEl>
                                        <p:attrNameLst>
                                          <p:attrName>ppt_c</p:attrName>
                                        </p:attrNameLst>
                                      </p:cBhvr>
                                      <p:to>
                                        <a:schemeClr val="folHlink"/>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wipe(left)">
                                      <p:cBhvr>
                                        <p:cTn id="32" dur="500"/>
                                        <p:tgtEl>
                                          <p:spTgt spid="9">
                                            <p:txEl>
                                              <p:pRg st="7" end="7"/>
                                            </p:txEl>
                                          </p:spTgt>
                                        </p:tgtEl>
                                      </p:cBhvr>
                                    </p:animEffect>
                                  </p:childTnLst>
                                  <p:subTnLst>
                                    <p:animClr clrSpc="rgb" dir="cw">
                                      <p:cBhvr override="childStyle">
                                        <p:cTn dur="1" fill="hold" display="0" masterRel="nextClick" afterEffect="1"/>
                                        <p:tgtEl>
                                          <p:spTgt spid="9">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3" y="219147"/>
            <a:ext cx="62365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pic>
        <p:nvPicPr>
          <p:cNvPr id="5"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b="2007"/>
          <a:stretch>
            <a:fillRect/>
          </a:stretch>
        </p:blipFill>
        <p:spPr bwMode="auto">
          <a:xfrm>
            <a:off x="8304245" y="25563"/>
            <a:ext cx="3864592" cy="190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0"/>
          <p:cNvSpPr txBox="1">
            <a:spLocks noChangeArrowheads="1"/>
          </p:cNvSpPr>
          <p:nvPr/>
        </p:nvSpPr>
        <p:spPr bwMode="auto">
          <a:xfrm>
            <a:off x="605905" y="2937464"/>
            <a:ext cx="990036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Wingdings" pitchFamily="2" charset="2"/>
              <a:buChar char="n"/>
            </a:pPr>
            <a:r>
              <a:rPr lang="en-US" altLang="zh-CN" sz="3200" b="1" dirty="0">
                <a:solidFill>
                  <a:srgbClr val="FF0000"/>
                </a:solidFill>
                <a:latin typeface="黑体" pitchFamily="49" charset="-122"/>
                <a:ea typeface="黑体" pitchFamily="49" charset="-122"/>
              </a:rPr>
              <a:t>P</a:t>
            </a:r>
            <a:r>
              <a:rPr lang="zh-CN" altLang="en-US" sz="3200" b="1" dirty="0">
                <a:solidFill>
                  <a:srgbClr val="FF0000"/>
                </a:solidFill>
                <a:latin typeface="黑体" pitchFamily="49" charset="-122"/>
                <a:ea typeface="黑体" pitchFamily="49" charset="-122"/>
              </a:rPr>
              <a:t>值：</a:t>
            </a:r>
            <a:r>
              <a:rPr lang="zh-CN" altLang="en-US" sz="3200" b="1" dirty="0">
                <a:latin typeface="黑体" pitchFamily="49" charset="-122"/>
                <a:ea typeface="黑体" pitchFamily="49" charset="-122"/>
              </a:rPr>
              <a:t>将统计量的观测值作为显著性检验临界值时，计算得到的显著性水平。又称为</a:t>
            </a:r>
            <a:r>
              <a:rPr lang="zh-CN" altLang="en-US" sz="3200" b="1" dirty="0">
                <a:solidFill>
                  <a:srgbClr val="0070C0"/>
                </a:solidFill>
                <a:latin typeface="黑体" pitchFamily="49" charset="-122"/>
                <a:ea typeface="黑体" pitchFamily="49" charset="-122"/>
              </a:rPr>
              <a:t>观测显著性水平</a:t>
            </a:r>
            <a:r>
              <a:rPr lang="zh-CN" altLang="en-US" sz="3200" b="1" dirty="0">
                <a:latin typeface="黑体" pitchFamily="49" charset="-122"/>
                <a:ea typeface="黑体" pitchFamily="49" charset="-122"/>
              </a:rPr>
              <a:t>。</a:t>
            </a:r>
          </a:p>
        </p:txBody>
      </p:sp>
      <p:sp>
        <p:nvSpPr>
          <p:cNvPr id="7" name="标题 1"/>
          <p:cNvSpPr txBox="1">
            <a:spLocks/>
          </p:cNvSpPr>
          <p:nvPr/>
        </p:nvSpPr>
        <p:spPr>
          <a:xfrm>
            <a:off x="414694" y="1753845"/>
            <a:ext cx="10844245" cy="746759"/>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5.1.4 </a:t>
            </a:r>
            <a:r>
              <a:rPr lang="zh-CN" altLang="en-US" sz="3600" b="1" kern="0" dirty="0">
                <a:latin typeface="黑体" pitchFamily="49" charset="-122"/>
                <a:ea typeface="黑体" pitchFamily="49" charset="-122"/>
              </a:rPr>
              <a:t>利用</a:t>
            </a:r>
            <a:r>
              <a:rPr lang="en-US" altLang="zh-CN" sz="3600" b="1" kern="0" dirty="0">
                <a:latin typeface="黑体" pitchFamily="49" charset="-122"/>
                <a:ea typeface="黑体" pitchFamily="49" charset="-122"/>
              </a:rPr>
              <a:t>P</a:t>
            </a:r>
            <a:r>
              <a:rPr lang="zh-CN" altLang="en-US" sz="3600" b="1" kern="0" dirty="0">
                <a:latin typeface="黑体" pitchFamily="49" charset="-122"/>
                <a:ea typeface="黑体" pitchFamily="49" charset="-122"/>
              </a:rPr>
              <a:t>值进行决策</a:t>
            </a:r>
            <a:endParaRPr lang="en-US" altLang="zh-CN" sz="2800" dirty="0"/>
          </a:p>
          <a:p>
            <a:pPr marL="457200" indent="-457200"/>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spTree>
    <p:extLst>
      <p:ext uri="{BB962C8B-B14F-4D97-AF65-F5344CB8AC3E}">
        <p14:creationId xmlns:p14="http://schemas.microsoft.com/office/powerpoint/2010/main" val="211385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latin typeface="黑体" pitchFamily="49" charset="-122"/>
                <a:ea typeface="黑体" pitchFamily="49" charset="-122"/>
              </a:rPr>
              <a:t>双侧检验的</a:t>
            </a:r>
            <a:r>
              <a:rPr lang="en-US" altLang="zh-CN" sz="4000" b="1" dirty="0">
                <a:latin typeface="黑体" pitchFamily="49" charset="-122"/>
                <a:ea typeface="黑体" pitchFamily="49" charset="-122"/>
              </a:rPr>
              <a:t>P</a:t>
            </a:r>
            <a:r>
              <a:rPr lang="zh-CN" altLang="en-US" sz="4000" b="1" dirty="0">
                <a:latin typeface="黑体" pitchFamily="49" charset="-122"/>
                <a:ea typeface="黑体" pitchFamily="49" charset="-122"/>
              </a:rPr>
              <a:t>值：</a:t>
            </a:r>
          </a:p>
        </p:txBody>
      </p:sp>
      <p:grpSp>
        <p:nvGrpSpPr>
          <p:cNvPr id="8" name="Group 44"/>
          <p:cNvGrpSpPr>
            <a:grpSpLocks/>
          </p:cNvGrpSpPr>
          <p:nvPr/>
        </p:nvGrpSpPr>
        <p:grpSpPr bwMode="auto">
          <a:xfrm>
            <a:off x="-88429" y="1897063"/>
            <a:ext cx="7966075" cy="4037013"/>
            <a:chOff x="228" y="1195"/>
            <a:chExt cx="5018" cy="2543"/>
          </a:xfrm>
        </p:grpSpPr>
        <p:sp>
          <p:nvSpPr>
            <p:cNvPr id="9" name="Rectangle 4"/>
            <p:cNvSpPr>
              <a:spLocks noChangeArrowheads="1"/>
            </p:cNvSpPr>
            <p:nvPr/>
          </p:nvSpPr>
          <p:spPr bwMode="auto">
            <a:xfrm>
              <a:off x="3969" y="1255"/>
              <a:ext cx="5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b="1" i="1" baseline="0" dirty="0">
                  <a:latin typeface="Symbol" panose="05050102010706020507" pitchFamily="18" charset="2"/>
                </a:rPr>
                <a:t> </a:t>
              </a:r>
              <a:r>
                <a:rPr lang="en-US" altLang="zh-CN" b="1" baseline="0" dirty="0"/>
                <a:t>/</a:t>
              </a:r>
              <a:r>
                <a:rPr lang="en-US" altLang="zh-CN" sz="1000" b="1" baseline="0" dirty="0"/>
                <a:t> </a:t>
              </a:r>
              <a:r>
                <a:rPr lang="en-US" altLang="zh-CN" b="1" baseline="0" dirty="0"/>
                <a:t>2 </a:t>
              </a:r>
            </a:p>
          </p:txBody>
        </p:sp>
        <p:sp>
          <p:nvSpPr>
            <p:cNvPr id="10" name="Rectangle 5"/>
            <p:cNvSpPr>
              <a:spLocks noChangeArrowheads="1"/>
            </p:cNvSpPr>
            <p:nvPr/>
          </p:nvSpPr>
          <p:spPr bwMode="auto">
            <a:xfrm>
              <a:off x="1257" y="1195"/>
              <a:ext cx="5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b="1" i="1" baseline="0" dirty="0">
                  <a:latin typeface="Symbol" panose="05050102010706020507" pitchFamily="18" charset="2"/>
                </a:rPr>
                <a:t> </a:t>
              </a:r>
              <a:r>
                <a:rPr lang="en-US" altLang="zh-CN" b="1" baseline="0" dirty="0"/>
                <a:t>/</a:t>
              </a:r>
              <a:r>
                <a:rPr lang="en-US" altLang="zh-CN" sz="1000" b="1" baseline="0" dirty="0"/>
                <a:t> </a:t>
              </a:r>
              <a:r>
                <a:rPr lang="en-US" altLang="zh-CN" b="1" baseline="0" dirty="0"/>
                <a:t>2 </a:t>
              </a:r>
            </a:p>
          </p:txBody>
        </p:sp>
        <p:sp>
          <p:nvSpPr>
            <p:cNvPr id="11" name="Line 6"/>
            <p:cNvSpPr>
              <a:spLocks noChangeShapeType="1"/>
            </p:cNvSpPr>
            <p:nvPr/>
          </p:nvSpPr>
          <p:spPr bwMode="auto">
            <a:xfrm>
              <a:off x="2865" y="1301"/>
              <a:ext cx="2" cy="1612"/>
            </a:xfrm>
            <a:prstGeom prst="line">
              <a:avLst/>
            </a:prstGeom>
            <a:noFill/>
            <a:ln w="254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 name="Freeform 7" descr="60%"/>
            <p:cNvSpPr>
              <a:spLocks/>
            </p:cNvSpPr>
            <p:nvPr/>
          </p:nvSpPr>
          <p:spPr bwMode="auto">
            <a:xfrm>
              <a:off x="1040" y="2038"/>
              <a:ext cx="1067" cy="899"/>
            </a:xfrm>
            <a:custGeom>
              <a:avLst/>
              <a:gdLst>
                <a:gd name="T0" fmla="*/ 657 w 657"/>
                <a:gd name="T1" fmla="*/ 0 h 662"/>
                <a:gd name="T2" fmla="*/ 657 w 657"/>
                <a:gd name="T3" fmla="*/ 662 h 662"/>
                <a:gd name="T4" fmla="*/ 0 w 657"/>
                <a:gd name="T5" fmla="*/ 662 h 662"/>
                <a:gd name="T6" fmla="*/ 79 w 657"/>
                <a:gd name="T7" fmla="*/ 628 h 662"/>
                <a:gd name="T8" fmla="*/ 156 w 657"/>
                <a:gd name="T9" fmla="*/ 586 h 662"/>
                <a:gd name="T10" fmla="*/ 230 w 657"/>
                <a:gd name="T11" fmla="*/ 540 h 662"/>
                <a:gd name="T12" fmla="*/ 299 w 657"/>
                <a:gd name="T13" fmla="*/ 487 h 662"/>
                <a:gd name="T14" fmla="*/ 364 w 657"/>
                <a:gd name="T15" fmla="*/ 430 h 662"/>
                <a:gd name="T16" fmla="*/ 426 w 657"/>
                <a:gd name="T17" fmla="*/ 369 h 662"/>
                <a:gd name="T18" fmla="*/ 483 w 657"/>
                <a:gd name="T19" fmla="*/ 302 h 662"/>
                <a:gd name="T20" fmla="*/ 534 w 657"/>
                <a:gd name="T21" fmla="*/ 233 h 662"/>
                <a:gd name="T22" fmla="*/ 580 w 657"/>
                <a:gd name="T23" fmla="*/ 159 h 662"/>
                <a:gd name="T24" fmla="*/ 621 w 657"/>
                <a:gd name="T25" fmla="*/ 81 h 662"/>
                <a:gd name="T26" fmla="*/ 657 w 657"/>
                <a:gd name="T27"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7" h="662">
                  <a:moveTo>
                    <a:pt x="657" y="0"/>
                  </a:moveTo>
                  <a:lnTo>
                    <a:pt x="657" y="662"/>
                  </a:lnTo>
                  <a:lnTo>
                    <a:pt x="0" y="662"/>
                  </a:lnTo>
                  <a:lnTo>
                    <a:pt x="79" y="628"/>
                  </a:lnTo>
                  <a:lnTo>
                    <a:pt x="156" y="586"/>
                  </a:lnTo>
                  <a:lnTo>
                    <a:pt x="230" y="540"/>
                  </a:lnTo>
                  <a:lnTo>
                    <a:pt x="299" y="487"/>
                  </a:lnTo>
                  <a:lnTo>
                    <a:pt x="364" y="430"/>
                  </a:lnTo>
                  <a:lnTo>
                    <a:pt x="426" y="369"/>
                  </a:lnTo>
                  <a:lnTo>
                    <a:pt x="483" y="302"/>
                  </a:lnTo>
                  <a:lnTo>
                    <a:pt x="534" y="233"/>
                  </a:lnTo>
                  <a:lnTo>
                    <a:pt x="580" y="159"/>
                  </a:lnTo>
                  <a:lnTo>
                    <a:pt x="621" y="81"/>
                  </a:lnTo>
                  <a:lnTo>
                    <a:pt x="657" y="0"/>
                  </a:lnTo>
                  <a:close/>
                </a:path>
              </a:pathLst>
            </a:custGeom>
            <a:pattFill prst="pct60">
              <a:fgClr>
                <a:srgbClr val="FF66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8" descr="60%"/>
            <p:cNvSpPr>
              <a:spLocks/>
            </p:cNvSpPr>
            <p:nvPr/>
          </p:nvSpPr>
          <p:spPr bwMode="auto">
            <a:xfrm>
              <a:off x="3687" y="2081"/>
              <a:ext cx="1012" cy="854"/>
            </a:xfrm>
            <a:custGeom>
              <a:avLst/>
              <a:gdLst>
                <a:gd name="T0" fmla="*/ 0 w 623"/>
                <a:gd name="T1" fmla="*/ 0 h 629"/>
                <a:gd name="T2" fmla="*/ 0 w 623"/>
                <a:gd name="T3" fmla="*/ 629 h 629"/>
                <a:gd name="T4" fmla="*/ 623 w 623"/>
                <a:gd name="T5" fmla="*/ 629 h 629"/>
                <a:gd name="T6" fmla="*/ 547 w 623"/>
                <a:gd name="T7" fmla="*/ 597 h 629"/>
                <a:gd name="T8" fmla="*/ 474 w 623"/>
                <a:gd name="T9" fmla="*/ 556 h 629"/>
                <a:gd name="T10" fmla="*/ 405 w 623"/>
                <a:gd name="T11" fmla="*/ 512 h 629"/>
                <a:gd name="T12" fmla="*/ 338 w 623"/>
                <a:gd name="T13" fmla="*/ 463 h 629"/>
                <a:gd name="T14" fmla="*/ 276 w 623"/>
                <a:gd name="T15" fmla="*/ 410 h 629"/>
                <a:gd name="T16" fmla="*/ 218 w 623"/>
                <a:gd name="T17" fmla="*/ 350 h 629"/>
                <a:gd name="T18" fmla="*/ 165 w 623"/>
                <a:gd name="T19" fmla="*/ 288 h 629"/>
                <a:gd name="T20" fmla="*/ 115 w 623"/>
                <a:gd name="T21" fmla="*/ 221 h 629"/>
                <a:gd name="T22" fmla="*/ 71 w 623"/>
                <a:gd name="T23" fmla="*/ 150 h 629"/>
                <a:gd name="T24" fmla="*/ 32 w 623"/>
                <a:gd name="T25" fmla="*/ 76 h 629"/>
                <a:gd name="T26" fmla="*/ 0 w 623"/>
                <a:gd name="T2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3" h="629">
                  <a:moveTo>
                    <a:pt x="0" y="0"/>
                  </a:moveTo>
                  <a:lnTo>
                    <a:pt x="0" y="629"/>
                  </a:lnTo>
                  <a:lnTo>
                    <a:pt x="623" y="629"/>
                  </a:lnTo>
                  <a:lnTo>
                    <a:pt x="547" y="597"/>
                  </a:lnTo>
                  <a:lnTo>
                    <a:pt x="474" y="556"/>
                  </a:lnTo>
                  <a:lnTo>
                    <a:pt x="405" y="512"/>
                  </a:lnTo>
                  <a:lnTo>
                    <a:pt x="338" y="463"/>
                  </a:lnTo>
                  <a:lnTo>
                    <a:pt x="276" y="410"/>
                  </a:lnTo>
                  <a:lnTo>
                    <a:pt x="218" y="350"/>
                  </a:lnTo>
                  <a:lnTo>
                    <a:pt x="165" y="288"/>
                  </a:lnTo>
                  <a:lnTo>
                    <a:pt x="115" y="221"/>
                  </a:lnTo>
                  <a:lnTo>
                    <a:pt x="71" y="150"/>
                  </a:lnTo>
                  <a:lnTo>
                    <a:pt x="32" y="76"/>
                  </a:lnTo>
                  <a:lnTo>
                    <a:pt x="0" y="0"/>
                  </a:lnTo>
                  <a:close/>
                </a:path>
              </a:pathLst>
            </a:custGeom>
            <a:pattFill prst="pct60">
              <a:fgClr>
                <a:srgbClr val="FF66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9"/>
            <p:cNvSpPr>
              <a:spLocks/>
            </p:cNvSpPr>
            <p:nvPr/>
          </p:nvSpPr>
          <p:spPr bwMode="auto">
            <a:xfrm>
              <a:off x="4150" y="2646"/>
              <a:ext cx="606" cy="283"/>
            </a:xfrm>
            <a:custGeom>
              <a:avLst/>
              <a:gdLst>
                <a:gd name="T0" fmla="*/ 0 w 349"/>
                <a:gd name="T1" fmla="*/ 0 h 197"/>
                <a:gd name="T2" fmla="*/ 0 w 349"/>
                <a:gd name="T3" fmla="*/ 197 h 197"/>
                <a:gd name="T4" fmla="*/ 349 w 349"/>
                <a:gd name="T5" fmla="*/ 197 h 197"/>
                <a:gd name="T6" fmla="*/ 133 w 349"/>
                <a:gd name="T7" fmla="*/ 99 h 197"/>
                <a:gd name="T8" fmla="*/ 0 w 349"/>
                <a:gd name="T9" fmla="*/ 0 h 197"/>
              </a:gdLst>
              <a:ahLst/>
              <a:cxnLst>
                <a:cxn ang="0">
                  <a:pos x="T0" y="T1"/>
                </a:cxn>
                <a:cxn ang="0">
                  <a:pos x="T2" y="T3"/>
                </a:cxn>
                <a:cxn ang="0">
                  <a:pos x="T4" y="T5"/>
                </a:cxn>
                <a:cxn ang="0">
                  <a:pos x="T6" y="T7"/>
                </a:cxn>
                <a:cxn ang="0">
                  <a:pos x="T8" y="T9"/>
                </a:cxn>
              </a:cxnLst>
              <a:rect l="0" t="0" r="r" b="b"/>
              <a:pathLst>
                <a:path w="349" h="197">
                  <a:moveTo>
                    <a:pt x="0" y="0"/>
                  </a:moveTo>
                  <a:lnTo>
                    <a:pt x="0" y="197"/>
                  </a:lnTo>
                  <a:lnTo>
                    <a:pt x="349" y="197"/>
                  </a:lnTo>
                  <a:lnTo>
                    <a:pt x="133" y="99"/>
                  </a:lnTo>
                  <a:lnTo>
                    <a:pt x="0" y="0"/>
                  </a:lnTo>
                  <a:close/>
                </a:path>
              </a:pathLst>
            </a:custGeom>
            <a:pattFill prst="ltVert">
              <a:fgClr>
                <a:schemeClr val="accent1"/>
              </a:fgClr>
              <a:bgClr>
                <a:schemeClr val="accent2"/>
              </a:bgClr>
            </a:pattFill>
            <a:ln w="7938">
              <a:solidFill>
                <a:srgbClr val="000000"/>
              </a:solidFill>
              <a:prstDash val="solid"/>
              <a:round/>
              <a:headEnd/>
              <a:tailEnd/>
            </a:ln>
          </p:spPr>
          <p:txBody>
            <a:bodyPr/>
            <a:lstStyle/>
            <a:p>
              <a:endParaRPr lang="zh-CN" altLang="en-US"/>
            </a:p>
          </p:txBody>
        </p:sp>
        <p:sp>
          <p:nvSpPr>
            <p:cNvPr id="15" name="Freeform 10"/>
            <p:cNvSpPr>
              <a:spLocks/>
            </p:cNvSpPr>
            <p:nvPr/>
          </p:nvSpPr>
          <p:spPr bwMode="auto">
            <a:xfrm>
              <a:off x="901" y="2634"/>
              <a:ext cx="706" cy="301"/>
            </a:xfrm>
            <a:custGeom>
              <a:avLst/>
              <a:gdLst>
                <a:gd name="T0" fmla="*/ 349 w 349"/>
                <a:gd name="T1" fmla="*/ 0 h 198"/>
                <a:gd name="T2" fmla="*/ 349 w 349"/>
                <a:gd name="T3" fmla="*/ 198 h 198"/>
                <a:gd name="T4" fmla="*/ 0 w 349"/>
                <a:gd name="T5" fmla="*/ 198 h 198"/>
                <a:gd name="T6" fmla="*/ 216 w 349"/>
                <a:gd name="T7" fmla="*/ 99 h 198"/>
                <a:gd name="T8" fmla="*/ 349 w 349"/>
                <a:gd name="T9" fmla="*/ 0 h 198"/>
              </a:gdLst>
              <a:ahLst/>
              <a:cxnLst>
                <a:cxn ang="0">
                  <a:pos x="T0" y="T1"/>
                </a:cxn>
                <a:cxn ang="0">
                  <a:pos x="T2" y="T3"/>
                </a:cxn>
                <a:cxn ang="0">
                  <a:pos x="T4" y="T5"/>
                </a:cxn>
                <a:cxn ang="0">
                  <a:pos x="T6" y="T7"/>
                </a:cxn>
                <a:cxn ang="0">
                  <a:pos x="T8" y="T9"/>
                </a:cxn>
              </a:cxnLst>
              <a:rect l="0" t="0" r="r" b="b"/>
              <a:pathLst>
                <a:path w="349" h="198">
                  <a:moveTo>
                    <a:pt x="349" y="0"/>
                  </a:moveTo>
                  <a:lnTo>
                    <a:pt x="349" y="198"/>
                  </a:lnTo>
                  <a:lnTo>
                    <a:pt x="0" y="198"/>
                  </a:lnTo>
                  <a:lnTo>
                    <a:pt x="216" y="99"/>
                  </a:lnTo>
                  <a:lnTo>
                    <a:pt x="349" y="0"/>
                  </a:lnTo>
                  <a:close/>
                </a:path>
              </a:pathLst>
            </a:custGeom>
            <a:pattFill prst="ltVert">
              <a:fgClr>
                <a:schemeClr val="accent1"/>
              </a:fgClr>
              <a:bgClr>
                <a:schemeClr val="accent2"/>
              </a:bgClr>
            </a:pattFill>
            <a:ln w="7938">
              <a:solidFill>
                <a:srgbClr val="000000"/>
              </a:solidFill>
              <a:prstDash val="solid"/>
              <a:round/>
              <a:headEnd/>
              <a:tailEnd/>
            </a:ln>
          </p:spPr>
          <p:txBody>
            <a:bodyPr/>
            <a:lstStyle/>
            <a:p>
              <a:endParaRPr lang="zh-CN" altLang="en-US"/>
            </a:p>
          </p:txBody>
        </p:sp>
        <p:grpSp>
          <p:nvGrpSpPr>
            <p:cNvPr id="16" name="Group 11"/>
            <p:cNvGrpSpPr>
              <a:grpSpLocks/>
            </p:cNvGrpSpPr>
            <p:nvPr/>
          </p:nvGrpSpPr>
          <p:grpSpPr bwMode="auto">
            <a:xfrm>
              <a:off x="709" y="1274"/>
              <a:ext cx="4311" cy="1636"/>
              <a:chOff x="697" y="1394"/>
              <a:chExt cx="4311" cy="1636"/>
            </a:xfrm>
          </p:grpSpPr>
          <p:sp>
            <p:nvSpPr>
              <p:cNvPr id="47" name="Freeform 12"/>
              <p:cNvSpPr>
                <a:spLocks/>
              </p:cNvSpPr>
              <p:nvPr/>
            </p:nvSpPr>
            <p:spPr bwMode="auto">
              <a:xfrm>
                <a:off x="2853" y="1394"/>
                <a:ext cx="2155" cy="1636"/>
              </a:xfrm>
              <a:custGeom>
                <a:avLst/>
                <a:gdLst>
                  <a:gd name="T0" fmla="*/ 1327 w 1327"/>
                  <a:gd name="T1" fmla="*/ 1274 h 1274"/>
                  <a:gd name="T2" fmla="*/ 1188 w 1327"/>
                  <a:gd name="T3" fmla="*/ 1258 h 1274"/>
                  <a:gd name="T4" fmla="*/ 1118 w 1327"/>
                  <a:gd name="T5" fmla="*/ 1244 h 1274"/>
                  <a:gd name="T6" fmla="*/ 1048 w 1327"/>
                  <a:gd name="T7" fmla="*/ 1223 h 1274"/>
                  <a:gd name="T8" fmla="*/ 979 w 1327"/>
                  <a:gd name="T9" fmla="*/ 1195 h 1274"/>
                  <a:gd name="T10" fmla="*/ 908 w 1327"/>
                  <a:gd name="T11" fmla="*/ 1154 h 1274"/>
                  <a:gd name="T12" fmla="*/ 839 w 1327"/>
                  <a:gd name="T13" fmla="*/ 1103 h 1274"/>
                  <a:gd name="T14" fmla="*/ 699 w 1327"/>
                  <a:gd name="T15" fmla="*/ 955 h 1274"/>
                  <a:gd name="T16" fmla="*/ 559 w 1327"/>
                  <a:gd name="T17" fmla="*/ 746 h 1274"/>
                  <a:gd name="T18" fmla="*/ 419 w 1327"/>
                  <a:gd name="T19" fmla="*/ 498 h 1274"/>
                  <a:gd name="T20" fmla="*/ 350 w 1327"/>
                  <a:gd name="T21" fmla="*/ 370 h 1274"/>
                  <a:gd name="T22" fmla="*/ 279 w 1327"/>
                  <a:gd name="T23" fmla="*/ 250 h 1274"/>
                  <a:gd name="T24" fmla="*/ 210 w 1327"/>
                  <a:gd name="T25" fmla="*/ 148 h 1274"/>
                  <a:gd name="T26" fmla="*/ 140 w 1327"/>
                  <a:gd name="T27" fmla="*/ 67 h 1274"/>
                  <a:gd name="T28" fmla="*/ 71 w 1327"/>
                  <a:gd name="T29" fmla="*/ 17 h 1274"/>
                  <a:gd name="T30" fmla="*/ 0 w 1327"/>
                  <a:gd name="T31" fmla="*/ 0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1274">
                    <a:moveTo>
                      <a:pt x="1327" y="1274"/>
                    </a:moveTo>
                    <a:lnTo>
                      <a:pt x="1188" y="1258"/>
                    </a:lnTo>
                    <a:lnTo>
                      <a:pt x="1118" y="1244"/>
                    </a:lnTo>
                    <a:lnTo>
                      <a:pt x="1048" y="1223"/>
                    </a:lnTo>
                    <a:lnTo>
                      <a:pt x="979" y="1195"/>
                    </a:lnTo>
                    <a:lnTo>
                      <a:pt x="908" y="1154"/>
                    </a:lnTo>
                    <a:lnTo>
                      <a:pt x="839" y="1103"/>
                    </a:lnTo>
                    <a:lnTo>
                      <a:pt x="699" y="955"/>
                    </a:lnTo>
                    <a:lnTo>
                      <a:pt x="559" y="746"/>
                    </a:lnTo>
                    <a:lnTo>
                      <a:pt x="419" y="498"/>
                    </a:lnTo>
                    <a:lnTo>
                      <a:pt x="350" y="370"/>
                    </a:lnTo>
                    <a:lnTo>
                      <a:pt x="279" y="250"/>
                    </a:lnTo>
                    <a:lnTo>
                      <a:pt x="210" y="148"/>
                    </a:lnTo>
                    <a:lnTo>
                      <a:pt x="140" y="67"/>
                    </a:lnTo>
                    <a:lnTo>
                      <a:pt x="71" y="17"/>
                    </a:lnTo>
                    <a:lnTo>
                      <a:pt x="0" y="0"/>
                    </a:lnTo>
                  </a:path>
                </a:pathLst>
              </a:custGeom>
              <a:noFill/>
              <a:ln w="57150" cmpd="sng">
                <a:solidFill>
                  <a:srgbClr val="FF33CC"/>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13"/>
              <p:cNvSpPr>
                <a:spLocks/>
              </p:cNvSpPr>
              <p:nvPr/>
            </p:nvSpPr>
            <p:spPr bwMode="auto">
              <a:xfrm>
                <a:off x="697" y="1394"/>
                <a:ext cx="2156" cy="1636"/>
              </a:xfrm>
              <a:custGeom>
                <a:avLst/>
                <a:gdLst>
                  <a:gd name="T0" fmla="*/ 0 w 1328"/>
                  <a:gd name="T1" fmla="*/ 1274 h 1274"/>
                  <a:gd name="T2" fmla="*/ 140 w 1328"/>
                  <a:gd name="T3" fmla="*/ 1258 h 1274"/>
                  <a:gd name="T4" fmla="*/ 211 w 1328"/>
                  <a:gd name="T5" fmla="*/ 1244 h 1274"/>
                  <a:gd name="T6" fmla="*/ 280 w 1328"/>
                  <a:gd name="T7" fmla="*/ 1223 h 1274"/>
                  <a:gd name="T8" fmla="*/ 349 w 1328"/>
                  <a:gd name="T9" fmla="*/ 1195 h 1274"/>
                  <a:gd name="T10" fmla="*/ 420 w 1328"/>
                  <a:gd name="T11" fmla="*/ 1154 h 1274"/>
                  <a:gd name="T12" fmla="*/ 489 w 1328"/>
                  <a:gd name="T13" fmla="*/ 1103 h 1274"/>
                  <a:gd name="T14" fmla="*/ 630 w 1328"/>
                  <a:gd name="T15" fmla="*/ 955 h 1274"/>
                  <a:gd name="T16" fmla="*/ 768 w 1328"/>
                  <a:gd name="T17" fmla="*/ 746 h 1274"/>
                  <a:gd name="T18" fmla="*/ 908 w 1328"/>
                  <a:gd name="T19" fmla="*/ 498 h 1274"/>
                  <a:gd name="T20" fmla="*/ 979 w 1328"/>
                  <a:gd name="T21" fmla="*/ 370 h 1274"/>
                  <a:gd name="T22" fmla="*/ 1048 w 1328"/>
                  <a:gd name="T23" fmla="*/ 250 h 1274"/>
                  <a:gd name="T24" fmla="*/ 1119 w 1328"/>
                  <a:gd name="T25" fmla="*/ 148 h 1274"/>
                  <a:gd name="T26" fmla="*/ 1188 w 1328"/>
                  <a:gd name="T27" fmla="*/ 67 h 1274"/>
                  <a:gd name="T28" fmla="*/ 1259 w 1328"/>
                  <a:gd name="T29" fmla="*/ 17 h 1274"/>
                  <a:gd name="T30" fmla="*/ 1328 w 1328"/>
                  <a:gd name="T31" fmla="*/ 0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8" h="1274">
                    <a:moveTo>
                      <a:pt x="0" y="1274"/>
                    </a:moveTo>
                    <a:lnTo>
                      <a:pt x="140" y="1258"/>
                    </a:lnTo>
                    <a:lnTo>
                      <a:pt x="211" y="1244"/>
                    </a:lnTo>
                    <a:lnTo>
                      <a:pt x="280" y="1223"/>
                    </a:lnTo>
                    <a:lnTo>
                      <a:pt x="349" y="1195"/>
                    </a:lnTo>
                    <a:lnTo>
                      <a:pt x="420" y="1154"/>
                    </a:lnTo>
                    <a:lnTo>
                      <a:pt x="489" y="1103"/>
                    </a:lnTo>
                    <a:lnTo>
                      <a:pt x="630" y="955"/>
                    </a:lnTo>
                    <a:lnTo>
                      <a:pt x="768" y="746"/>
                    </a:lnTo>
                    <a:lnTo>
                      <a:pt x="908" y="498"/>
                    </a:lnTo>
                    <a:lnTo>
                      <a:pt x="979" y="370"/>
                    </a:lnTo>
                    <a:lnTo>
                      <a:pt x="1048" y="250"/>
                    </a:lnTo>
                    <a:lnTo>
                      <a:pt x="1119" y="148"/>
                    </a:lnTo>
                    <a:lnTo>
                      <a:pt x="1188" y="67"/>
                    </a:lnTo>
                    <a:lnTo>
                      <a:pt x="1259" y="17"/>
                    </a:lnTo>
                    <a:lnTo>
                      <a:pt x="1328" y="0"/>
                    </a:lnTo>
                  </a:path>
                </a:pathLst>
              </a:custGeom>
              <a:noFill/>
              <a:ln w="57150" cmpd="sng">
                <a:solidFill>
                  <a:srgbClr val="FF33CC"/>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 name="Line 14"/>
            <p:cNvSpPr>
              <a:spLocks noChangeShapeType="1"/>
            </p:cNvSpPr>
            <p:nvPr/>
          </p:nvSpPr>
          <p:spPr bwMode="auto">
            <a:xfrm>
              <a:off x="5101"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a:off x="4665" y="2904"/>
              <a:ext cx="1"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a:off x="4225" y="2904"/>
              <a:ext cx="1"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a:off x="3784"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a:off x="3344" y="2904"/>
              <a:ext cx="2" cy="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2466"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a:off x="202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1"/>
            <p:cNvSpPr>
              <a:spLocks noChangeShapeType="1"/>
            </p:cNvSpPr>
            <p:nvPr/>
          </p:nvSpPr>
          <p:spPr bwMode="auto">
            <a:xfrm>
              <a:off x="158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114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23"/>
            <p:cNvSpPr>
              <a:spLocks noChangeArrowheads="1"/>
            </p:cNvSpPr>
            <p:nvPr/>
          </p:nvSpPr>
          <p:spPr bwMode="auto">
            <a:xfrm>
              <a:off x="4882" y="2946"/>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baseline="0">
                  <a:effectLst>
                    <a:outerShdw blurRad="38100" dist="38100" dir="2700000" algn="tl">
                      <a:srgbClr val="000000"/>
                    </a:outerShdw>
                  </a:effectLst>
                </a:rPr>
                <a:t>Z</a:t>
              </a:r>
              <a:endParaRPr lang="en-US" altLang="zh-CN" baseline="0">
                <a:effectLst>
                  <a:outerShdw blurRad="38100" dist="38100" dir="2700000" algn="tl">
                    <a:srgbClr val="000000"/>
                  </a:outerShdw>
                </a:effectLst>
              </a:endParaRPr>
            </a:p>
          </p:txBody>
        </p:sp>
        <p:sp>
          <p:nvSpPr>
            <p:cNvPr id="27" name="Freeform 24"/>
            <p:cNvSpPr>
              <a:spLocks/>
            </p:cNvSpPr>
            <p:nvPr/>
          </p:nvSpPr>
          <p:spPr bwMode="auto">
            <a:xfrm>
              <a:off x="764" y="2081"/>
              <a:ext cx="843" cy="838"/>
            </a:xfrm>
            <a:custGeom>
              <a:avLst/>
              <a:gdLst>
                <a:gd name="T0" fmla="*/ 519 w 519"/>
                <a:gd name="T1" fmla="*/ 629 h 629"/>
                <a:gd name="T2" fmla="*/ 519 w 519"/>
                <a:gd name="T3" fmla="*/ 0 h 629"/>
                <a:gd name="T4" fmla="*/ 0 w 519"/>
                <a:gd name="T5" fmla="*/ 0 h 629"/>
              </a:gdLst>
              <a:ahLst/>
              <a:cxnLst>
                <a:cxn ang="0">
                  <a:pos x="T0" y="T1"/>
                </a:cxn>
                <a:cxn ang="0">
                  <a:pos x="T2" y="T3"/>
                </a:cxn>
                <a:cxn ang="0">
                  <a:pos x="T4" y="T5"/>
                </a:cxn>
              </a:cxnLst>
              <a:rect l="0" t="0" r="r" b="b"/>
              <a:pathLst>
                <a:path w="519" h="629">
                  <a:moveTo>
                    <a:pt x="519" y="629"/>
                  </a:moveTo>
                  <a:lnTo>
                    <a:pt x="519" y="0"/>
                  </a:lnTo>
                  <a:lnTo>
                    <a:pt x="0" y="0"/>
                  </a:lnTo>
                </a:path>
              </a:pathLst>
            </a:custGeom>
            <a:noFill/>
            <a:ln w="25400">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Line 25"/>
            <p:cNvSpPr>
              <a:spLocks noChangeShapeType="1"/>
            </p:cNvSpPr>
            <p:nvPr/>
          </p:nvSpPr>
          <p:spPr bwMode="auto">
            <a:xfrm flipH="1">
              <a:off x="3896" y="1541"/>
              <a:ext cx="260" cy="1028"/>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sp>
          <p:nvSpPr>
            <p:cNvPr id="29" name="Line 26"/>
            <p:cNvSpPr>
              <a:spLocks noChangeShapeType="1"/>
            </p:cNvSpPr>
            <p:nvPr/>
          </p:nvSpPr>
          <p:spPr bwMode="auto">
            <a:xfrm>
              <a:off x="835" y="2512"/>
              <a:ext cx="597" cy="349"/>
            </a:xfrm>
            <a:prstGeom prst="line">
              <a:avLst/>
            </a:prstGeom>
            <a:noFill/>
            <a:ln w="25400">
              <a:solidFill>
                <a:srgbClr val="7BFFF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7"/>
            <p:cNvSpPr>
              <a:spLocks noChangeShapeType="1"/>
            </p:cNvSpPr>
            <p:nvPr/>
          </p:nvSpPr>
          <p:spPr bwMode="auto">
            <a:xfrm flipH="1">
              <a:off x="4274" y="2567"/>
              <a:ext cx="533" cy="318"/>
            </a:xfrm>
            <a:prstGeom prst="line">
              <a:avLst/>
            </a:prstGeom>
            <a:noFill/>
            <a:ln w="25400">
              <a:solidFill>
                <a:srgbClr val="7BFFF2"/>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28"/>
            <p:cNvSpPr txBox="1">
              <a:spLocks noChangeArrowheads="1"/>
            </p:cNvSpPr>
            <p:nvPr/>
          </p:nvSpPr>
          <p:spPr bwMode="auto">
            <a:xfrm>
              <a:off x="675" y="1672"/>
              <a:ext cx="974"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baseline="0" dirty="0"/>
                <a:t>拒绝</a:t>
              </a:r>
              <a:r>
                <a:rPr lang="en-US" altLang="zh-CN" sz="2400" b="1" i="1" baseline="0" dirty="0"/>
                <a:t>H</a:t>
              </a:r>
              <a:r>
                <a:rPr lang="en-US" altLang="zh-CN" sz="2400" b="1" dirty="0"/>
                <a:t>0</a:t>
              </a:r>
              <a:endParaRPr lang="en-US" altLang="zh-CN" sz="2400" baseline="0" dirty="0"/>
            </a:p>
          </p:txBody>
        </p:sp>
        <p:sp>
          <p:nvSpPr>
            <p:cNvPr id="32" name="Text Box 29"/>
            <p:cNvSpPr txBox="1">
              <a:spLocks noChangeArrowheads="1"/>
            </p:cNvSpPr>
            <p:nvPr/>
          </p:nvSpPr>
          <p:spPr bwMode="auto">
            <a:xfrm>
              <a:off x="4221" y="1688"/>
              <a:ext cx="85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baseline="0" dirty="0"/>
                <a:t>拒绝</a:t>
              </a:r>
              <a:r>
                <a:rPr lang="en-US" altLang="zh-CN" sz="2400" b="1" i="1" baseline="0" dirty="0"/>
                <a:t>H</a:t>
              </a:r>
              <a:r>
                <a:rPr lang="en-US" altLang="zh-CN" sz="2400" b="1" dirty="0"/>
                <a:t>0</a:t>
              </a:r>
              <a:endParaRPr lang="en-US" altLang="zh-CN" sz="2400" baseline="0" dirty="0"/>
            </a:p>
          </p:txBody>
        </p:sp>
        <p:sp>
          <p:nvSpPr>
            <p:cNvPr id="33" name="Line 30"/>
            <p:cNvSpPr>
              <a:spLocks noChangeShapeType="1"/>
            </p:cNvSpPr>
            <p:nvPr/>
          </p:nvSpPr>
          <p:spPr bwMode="auto">
            <a:xfrm>
              <a:off x="1506" y="1479"/>
              <a:ext cx="364" cy="1028"/>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sp>
          <p:nvSpPr>
            <p:cNvPr id="34" name="Freeform 31"/>
            <p:cNvSpPr>
              <a:spLocks/>
            </p:cNvSpPr>
            <p:nvPr/>
          </p:nvSpPr>
          <p:spPr bwMode="auto">
            <a:xfrm>
              <a:off x="4150" y="2069"/>
              <a:ext cx="843" cy="857"/>
            </a:xfrm>
            <a:custGeom>
              <a:avLst/>
              <a:gdLst>
                <a:gd name="T0" fmla="*/ 0 w 519"/>
                <a:gd name="T1" fmla="*/ 631 h 631"/>
                <a:gd name="T2" fmla="*/ 0 w 519"/>
                <a:gd name="T3" fmla="*/ 0 h 631"/>
                <a:gd name="T4" fmla="*/ 519 w 519"/>
                <a:gd name="T5" fmla="*/ 0 h 631"/>
              </a:gdLst>
              <a:ahLst/>
              <a:cxnLst>
                <a:cxn ang="0">
                  <a:pos x="T0" y="T1"/>
                </a:cxn>
                <a:cxn ang="0">
                  <a:pos x="T2" y="T3"/>
                </a:cxn>
                <a:cxn ang="0">
                  <a:pos x="T4" y="T5"/>
                </a:cxn>
              </a:cxnLst>
              <a:rect l="0" t="0" r="r" b="b"/>
              <a:pathLst>
                <a:path w="519" h="631">
                  <a:moveTo>
                    <a:pt x="0" y="631"/>
                  </a:moveTo>
                  <a:lnTo>
                    <a:pt x="0" y="0"/>
                  </a:lnTo>
                  <a:lnTo>
                    <a:pt x="519" y="0"/>
                  </a:lnTo>
                </a:path>
              </a:pathLst>
            </a:custGeom>
            <a:noFill/>
            <a:ln w="25400">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32"/>
            <p:cNvSpPr>
              <a:spLocks/>
            </p:cNvSpPr>
            <p:nvPr/>
          </p:nvSpPr>
          <p:spPr bwMode="auto">
            <a:xfrm>
              <a:off x="670" y="2935"/>
              <a:ext cx="4392" cy="1"/>
            </a:xfrm>
            <a:custGeom>
              <a:avLst/>
              <a:gdLst>
                <a:gd name="T0" fmla="*/ 0 w 2705"/>
                <a:gd name="T1" fmla="*/ 0 w 2705"/>
                <a:gd name="T2" fmla="*/ 2705 w 2705"/>
              </a:gdLst>
              <a:ahLst/>
              <a:cxnLst>
                <a:cxn ang="0">
                  <a:pos x="T0" y="0"/>
                </a:cxn>
                <a:cxn ang="0">
                  <a:pos x="T1" y="0"/>
                </a:cxn>
                <a:cxn ang="0">
                  <a:pos x="T2" y="0"/>
                </a:cxn>
              </a:cxnLst>
              <a:rect l="0" t="0" r="r" b="b"/>
              <a:pathLst>
                <a:path w="2705">
                  <a:moveTo>
                    <a:pt x="0" y="0"/>
                  </a:moveTo>
                  <a:lnTo>
                    <a:pt x="0" y="0"/>
                  </a:lnTo>
                  <a:lnTo>
                    <a:pt x="2705" y="0"/>
                  </a:lnTo>
                </a:path>
              </a:pathLst>
            </a:custGeom>
            <a:noFill/>
            <a:ln w="36513">
              <a:solidFill>
                <a:schemeClr val="tx1"/>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Rectangle 33"/>
            <p:cNvSpPr>
              <a:spLocks noChangeArrowheads="1"/>
            </p:cNvSpPr>
            <p:nvPr/>
          </p:nvSpPr>
          <p:spPr bwMode="auto">
            <a:xfrm>
              <a:off x="2784" y="3024"/>
              <a:ext cx="107"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aseline="0">
                  <a:effectLst>
                    <a:outerShdw blurRad="38100" dist="38100" dir="2700000" algn="tl">
                      <a:srgbClr val="000000"/>
                    </a:outerShdw>
                  </a:effectLst>
                </a:rPr>
                <a:t>0</a:t>
              </a:r>
            </a:p>
          </p:txBody>
        </p:sp>
        <p:sp>
          <p:nvSpPr>
            <p:cNvPr id="37" name="Rectangle 34"/>
            <p:cNvSpPr>
              <a:spLocks noChangeArrowheads="1"/>
            </p:cNvSpPr>
            <p:nvPr/>
          </p:nvSpPr>
          <p:spPr bwMode="auto">
            <a:xfrm>
              <a:off x="1800" y="3156"/>
              <a:ext cx="436" cy="17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b="1" baseline="0" dirty="0"/>
                <a:t>临界值</a:t>
              </a:r>
            </a:p>
          </p:txBody>
        </p:sp>
        <p:sp>
          <p:nvSpPr>
            <p:cNvPr id="38" name="Line 35"/>
            <p:cNvSpPr>
              <a:spLocks noChangeShapeType="1"/>
            </p:cNvSpPr>
            <p:nvPr/>
          </p:nvSpPr>
          <p:spPr bwMode="auto">
            <a:xfrm>
              <a:off x="2088" y="2964"/>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36"/>
            <p:cNvSpPr>
              <a:spLocks noChangeArrowheads="1"/>
            </p:cNvSpPr>
            <p:nvPr/>
          </p:nvSpPr>
          <p:spPr bwMode="auto">
            <a:xfrm>
              <a:off x="228" y="3468"/>
              <a:ext cx="2016" cy="27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zh-CN" altLang="en-US" sz="2200" b="1" baseline="0" dirty="0"/>
                <a:t>计算出的样本统计量</a:t>
              </a:r>
            </a:p>
          </p:txBody>
        </p:sp>
        <p:sp>
          <p:nvSpPr>
            <p:cNvPr id="40" name="Rectangle 37"/>
            <p:cNvSpPr>
              <a:spLocks noChangeArrowheads="1"/>
            </p:cNvSpPr>
            <p:nvPr/>
          </p:nvSpPr>
          <p:spPr bwMode="auto">
            <a:xfrm>
              <a:off x="3096" y="3468"/>
              <a:ext cx="2016" cy="27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zh-CN" altLang="en-US" sz="2200" b="1" baseline="0" dirty="0"/>
                <a:t>计算出的样本统计量</a:t>
              </a:r>
            </a:p>
          </p:txBody>
        </p:sp>
        <p:sp>
          <p:nvSpPr>
            <p:cNvPr id="41" name="AutoShape 38"/>
            <p:cNvSpPr>
              <a:spLocks noChangeArrowheads="1"/>
            </p:cNvSpPr>
            <p:nvPr/>
          </p:nvSpPr>
          <p:spPr bwMode="auto">
            <a:xfrm>
              <a:off x="1464" y="2952"/>
              <a:ext cx="288" cy="492"/>
            </a:xfrm>
            <a:prstGeom prst="upArrow">
              <a:avLst>
                <a:gd name="adj1" fmla="val 50000"/>
                <a:gd name="adj2" fmla="val 4270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p>
              <a:endParaRPr lang="zh-CN" altLang="en-US"/>
            </a:p>
          </p:txBody>
        </p:sp>
        <p:sp>
          <p:nvSpPr>
            <p:cNvPr id="42" name="AutoShape 39"/>
            <p:cNvSpPr>
              <a:spLocks noChangeArrowheads="1"/>
            </p:cNvSpPr>
            <p:nvPr/>
          </p:nvSpPr>
          <p:spPr bwMode="auto">
            <a:xfrm>
              <a:off x="4020" y="2964"/>
              <a:ext cx="288" cy="492"/>
            </a:xfrm>
            <a:prstGeom prst="upArrow">
              <a:avLst>
                <a:gd name="adj1" fmla="val 50000"/>
                <a:gd name="adj2" fmla="val 4270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p>
              <a:endParaRPr lang="zh-CN" altLang="en-US"/>
            </a:p>
          </p:txBody>
        </p:sp>
        <p:sp>
          <p:nvSpPr>
            <p:cNvPr id="43" name="Rectangle 40"/>
            <p:cNvSpPr>
              <a:spLocks noChangeArrowheads="1"/>
            </p:cNvSpPr>
            <p:nvPr/>
          </p:nvSpPr>
          <p:spPr bwMode="auto">
            <a:xfrm>
              <a:off x="3384" y="3168"/>
              <a:ext cx="436" cy="17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b="1" baseline="0" dirty="0"/>
                <a:t>临界值</a:t>
              </a:r>
            </a:p>
          </p:txBody>
        </p:sp>
        <p:sp>
          <p:nvSpPr>
            <p:cNvPr id="44" name="Line 41"/>
            <p:cNvSpPr>
              <a:spLocks noChangeShapeType="1"/>
            </p:cNvSpPr>
            <p:nvPr/>
          </p:nvSpPr>
          <p:spPr bwMode="auto">
            <a:xfrm>
              <a:off x="3672" y="2964"/>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42"/>
            <p:cNvSpPr>
              <a:spLocks noChangeArrowheads="1"/>
            </p:cNvSpPr>
            <p:nvPr/>
          </p:nvSpPr>
          <p:spPr bwMode="auto">
            <a:xfrm>
              <a:off x="732" y="2244"/>
              <a:ext cx="554" cy="19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b="1" baseline="0" dirty="0"/>
                <a:t>1/2 </a:t>
              </a:r>
              <a:r>
                <a:rPr lang="en-US" altLang="zh-CN" sz="2000" b="1" i="1" baseline="0" dirty="0"/>
                <a:t>P </a:t>
              </a:r>
              <a:r>
                <a:rPr lang="zh-CN" altLang="en-US" sz="2000" b="1" baseline="0" dirty="0"/>
                <a:t>值</a:t>
              </a:r>
            </a:p>
          </p:txBody>
        </p:sp>
        <p:sp>
          <p:nvSpPr>
            <p:cNvPr id="46" name="Rectangle 43"/>
            <p:cNvSpPr>
              <a:spLocks noChangeArrowheads="1"/>
            </p:cNvSpPr>
            <p:nvPr/>
          </p:nvSpPr>
          <p:spPr bwMode="auto">
            <a:xfrm>
              <a:off x="4692" y="2352"/>
              <a:ext cx="554" cy="19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b="1" baseline="0" dirty="0"/>
                <a:t>1/2 </a:t>
              </a:r>
              <a:r>
                <a:rPr lang="en-US" altLang="zh-CN" sz="2000" b="1" i="1" baseline="0" dirty="0"/>
                <a:t>P </a:t>
              </a:r>
              <a:r>
                <a:rPr lang="zh-CN" altLang="en-US" sz="2000" b="1" baseline="0" dirty="0"/>
                <a:t>值</a:t>
              </a:r>
            </a:p>
          </p:txBody>
        </p:sp>
      </p:grpSp>
    </p:spTree>
    <p:extLst>
      <p:ext uri="{BB962C8B-B14F-4D97-AF65-F5344CB8AC3E}">
        <p14:creationId xmlns:p14="http://schemas.microsoft.com/office/powerpoint/2010/main" val="41401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latin typeface="黑体" pitchFamily="49" charset="-122"/>
                <a:ea typeface="黑体" pitchFamily="49" charset="-122"/>
              </a:rPr>
              <a:t>单侧检验（左侧）的</a:t>
            </a:r>
            <a:r>
              <a:rPr lang="en-US" altLang="zh-CN" sz="4000" b="1" dirty="0">
                <a:latin typeface="黑体" pitchFamily="49" charset="-122"/>
                <a:ea typeface="黑体" pitchFamily="49" charset="-122"/>
              </a:rPr>
              <a:t>P</a:t>
            </a:r>
            <a:r>
              <a:rPr lang="zh-CN" altLang="en-US" sz="4000" b="1" dirty="0">
                <a:latin typeface="黑体" pitchFamily="49" charset="-122"/>
                <a:ea typeface="黑体" pitchFamily="49" charset="-122"/>
              </a:rPr>
              <a:t>值：</a:t>
            </a:r>
          </a:p>
        </p:txBody>
      </p:sp>
      <p:grpSp>
        <p:nvGrpSpPr>
          <p:cNvPr id="49" name="Group 31"/>
          <p:cNvGrpSpPr>
            <a:grpSpLocks/>
          </p:cNvGrpSpPr>
          <p:nvPr/>
        </p:nvGrpSpPr>
        <p:grpSpPr bwMode="auto">
          <a:xfrm>
            <a:off x="838200" y="1824038"/>
            <a:ext cx="7448550" cy="4486275"/>
            <a:chOff x="528" y="1041"/>
            <a:chExt cx="4692" cy="2826"/>
          </a:xfrm>
        </p:grpSpPr>
        <p:sp>
          <p:nvSpPr>
            <p:cNvPr id="50" name="Rectangle 4"/>
            <p:cNvSpPr>
              <a:spLocks noChangeArrowheads="1"/>
            </p:cNvSpPr>
            <p:nvPr/>
          </p:nvSpPr>
          <p:spPr bwMode="auto">
            <a:xfrm>
              <a:off x="2856" y="3108"/>
              <a:ext cx="107"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aseline="0">
                  <a:effectLst>
                    <a:outerShdw blurRad="38100" dist="38100" dir="2700000" algn="tl">
                      <a:srgbClr val="000000"/>
                    </a:outerShdw>
                  </a:effectLst>
                </a:rPr>
                <a:t>0</a:t>
              </a:r>
            </a:p>
          </p:txBody>
        </p:sp>
        <p:sp>
          <p:nvSpPr>
            <p:cNvPr id="51" name="Rectangle 5"/>
            <p:cNvSpPr>
              <a:spLocks noChangeArrowheads="1"/>
            </p:cNvSpPr>
            <p:nvPr/>
          </p:nvSpPr>
          <p:spPr bwMode="auto">
            <a:xfrm>
              <a:off x="1716" y="3240"/>
              <a:ext cx="436" cy="17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b="1" baseline="0" dirty="0"/>
                <a:t>临界值</a:t>
              </a:r>
            </a:p>
          </p:txBody>
        </p:sp>
        <p:sp>
          <p:nvSpPr>
            <p:cNvPr id="52" name="Rectangle 6"/>
            <p:cNvSpPr>
              <a:spLocks noChangeArrowheads="1"/>
            </p:cNvSpPr>
            <p:nvPr/>
          </p:nvSpPr>
          <p:spPr bwMode="auto">
            <a:xfrm>
              <a:off x="1464" y="1956"/>
              <a:ext cx="142" cy="269"/>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800" b="1" i="1" baseline="0">
                  <a:effectLst>
                    <a:outerShdw blurRad="38100" dist="38100" dir="2700000" algn="tl">
                      <a:srgbClr val="000000"/>
                    </a:outerShdw>
                  </a:effectLst>
                  <a:latin typeface="Symbol" panose="05050102010706020507" pitchFamily="18" charset="2"/>
                </a:rPr>
                <a:t>a</a:t>
              </a:r>
              <a:endParaRPr lang="en-US" altLang="zh-CN" i="1" baseline="0">
                <a:effectLst>
                  <a:outerShdw blurRad="38100" dist="38100" dir="2700000" algn="tl">
                    <a:srgbClr val="000000"/>
                  </a:outerShdw>
                </a:effectLst>
              </a:endParaRPr>
            </a:p>
          </p:txBody>
        </p:sp>
        <p:sp>
          <p:nvSpPr>
            <p:cNvPr id="53" name="Rectangle 7"/>
            <p:cNvSpPr>
              <a:spLocks noChangeArrowheads="1"/>
            </p:cNvSpPr>
            <p:nvPr/>
          </p:nvSpPr>
          <p:spPr bwMode="auto">
            <a:xfrm>
              <a:off x="4488" y="3108"/>
              <a:ext cx="732" cy="17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b="1" baseline="0" dirty="0"/>
                <a:t>样本统计量</a:t>
              </a:r>
            </a:p>
          </p:txBody>
        </p:sp>
        <p:sp>
          <p:nvSpPr>
            <p:cNvPr id="54" name="Rectangle 8"/>
            <p:cNvSpPr>
              <a:spLocks noChangeArrowheads="1"/>
            </p:cNvSpPr>
            <p:nvPr/>
          </p:nvSpPr>
          <p:spPr bwMode="auto">
            <a:xfrm>
              <a:off x="1428" y="1512"/>
              <a:ext cx="506" cy="19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baseline="0" dirty="0"/>
                <a:t>拒绝</a:t>
              </a:r>
              <a:r>
                <a:rPr lang="en-US" altLang="zh-CN" sz="2000" i="1" baseline="0" dirty="0"/>
                <a:t>H</a:t>
              </a:r>
              <a:r>
                <a:rPr lang="en-US" altLang="zh-CN" sz="2000" dirty="0"/>
                <a:t>0</a:t>
              </a:r>
              <a:endParaRPr lang="en-US" altLang="zh-CN" sz="2000" baseline="0" dirty="0"/>
            </a:p>
          </p:txBody>
        </p:sp>
        <p:sp>
          <p:nvSpPr>
            <p:cNvPr id="55" name="Line 9"/>
            <p:cNvSpPr>
              <a:spLocks noChangeShapeType="1"/>
            </p:cNvSpPr>
            <p:nvPr/>
          </p:nvSpPr>
          <p:spPr bwMode="auto">
            <a:xfrm>
              <a:off x="2028" y="2820"/>
              <a:ext cx="1932" cy="0"/>
            </a:xfrm>
            <a:prstGeom prst="line">
              <a:avLst/>
            </a:prstGeom>
            <a:noFill/>
            <a:ln w="36513">
              <a:solidFill>
                <a:schemeClr val="tx1"/>
              </a:solidFill>
              <a:round/>
              <a:headEnd/>
              <a:tailEnd type="triangle" w="med" len="me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7" name="Rectangle 11"/>
            <p:cNvSpPr>
              <a:spLocks noChangeArrowheads="1"/>
            </p:cNvSpPr>
            <p:nvPr/>
          </p:nvSpPr>
          <p:spPr bwMode="auto">
            <a:xfrm>
              <a:off x="2433" y="2241"/>
              <a:ext cx="966" cy="28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en-US" altLang="zh-CN" b="1" baseline="0">
                  <a:effectLst>
                    <a:outerShdw blurRad="38100" dist="38100" dir="2700000" algn="tl">
                      <a:srgbClr val="000000"/>
                    </a:outerShdw>
                  </a:effectLst>
                </a:rPr>
                <a:t>1 - </a:t>
              </a:r>
              <a:r>
                <a:rPr lang="en-US" altLang="zh-CN" b="1" i="1" baseline="0">
                  <a:effectLst>
                    <a:outerShdw blurRad="38100" dist="38100" dir="2700000" algn="tl">
                      <a:srgbClr val="000000"/>
                    </a:outerShdw>
                  </a:effectLst>
                  <a:latin typeface="Symbol" panose="05050102010706020507" pitchFamily="18" charset="2"/>
                </a:rPr>
                <a:t></a:t>
              </a:r>
              <a:endParaRPr lang="en-US" altLang="zh-CN" b="1" i="1" baseline="0">
                <a:latin typeface="Symbol" panose="05050102010706020507" pitchFamily="18" charset="2"/>
              </a:endParaRPr>
            </a:p>
          </p:txBody>
        </p:sp>
        <p:sp>
          <p:nvSpPr>
            <p:cNvPr id="58" name="Rectangle 12"/>
            <p:cNvSpPr>
              <a:spLocks noChangeArrowheads="1"/>
            </p:cNvSpPr>
            <p:nvPr/>
          </p:nvSpPr>
          <p:spPr bwMode="auto">
            <a:xfrm>
              <a:off x="3669" y="1041"/>
              <a:ext cx="12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r>
                <a:rPr lang="zh-CN" altLang="en-US" sz="2000" b="1" baseline="0" dirty="0"/>
                <a:t>置信水平</a:t>
              </a:r>
            </a:p>
          </p:txBody>
        </p:sp>
        <p:sp>
          <p:nvSpPr>
            <p:cNvPr id="59" name="Freeform 13" descr="60%"/>
            <p:cNvSpPr>
              <a:spLocks/>
            </p:cNvSpPr>
            <p:nvPr/>
          </p:nvSpPr>
          <p:spPr bwMode="auto">
            <a:xfrm>
              <a:off x="1172" y="2485"/>
              <a:ext cx="839" cy="587"/>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Rectangle 14"/>
            <p:cNvSpPr>
              <a:spLocks noChangeArrowheads="1"/>
            </p:cNvSpPr>
            <p:nvPr/>
          </p:nvSpPr>
          <p:spPr bwMode="auto">
            <a:xfrm>
              <a:off x="600" y="3636"/>
              <a:ext cx="2016" cy="2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zh-CN" altLang="en-US" b="1" baseline="0" dirty="0"/>
                <a:t>计算出的样本统计量</a:t>
              </a:r>
            </a:p>
          </p:txBody>
        </p:sp>
        <p:sp>
          <p:nvSpPr>
            <p:cNvPr id="61" name="Rectangle 15"/>
            <p:cNvSpPr>
              <a:spLocks noChangeArrowheads="1"/>
            </p:cNvSpPr>
            <p:nvPr/>
          </p:nvSpPr>
          <p:spPr bwMode="auto">
            <a:xfrm>
              <a:off x="1104" y="2568"/>
              <a:ext cx="282" cy="194"/>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b="1" i="1" baseline="0" dirty="0"/>
                <a:t>P </a:t>
              </a:r>
              <a:r>
                <a:rPr lang="zh-CN" altLang="en-US" sz="2000" b="1" baseline="0" dirty="0"/>
                <a:t>值</a:t>
              </a:r>
            </a:p>
          </p:txBody>
        </p:sp>
        <p:sp>
          <p:nvSpPr>
            <p:cNvPr id="62" name="Line 16"/>
            <p:cNvSpPr>
              <a:spLocks noChangeShapeType="1"/>
            </p:cNvSpPr>
            <p:nvPr/>
          </p:nvSpPr>
          <p:spPr bwMode="auto">
            <a:xfrm flipH="1">
              <a:off x="2928" y="1380"/>
              <a:ext cx="948" cy="9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63" name="Freeform 17"/>
            <p:cNvSpPr>
              <a:spLocks/>
            </p:cNvSpPr>
            <p:nvPr/>
          </p:nvSpPr>
          <p:spPr bwMode="auto">
            <a:xfrm>
              <a:off x="912" y="2812"/>
              <a:ext cx="712" cy="260"/>
            </a:xfrm>
            <a:custGeom>
              <a:avLst/>
              <a:gdLst>
                <a:gd name="T0" fmla="*/ 349 w 349"/>
                <a:gd name="T1" fmla="*/ 0 h 198"/>
                <a:gd name="T2" fmla="*/ 349 w 349"/>
                <a:gd name="T3" fmla="*/ 198 h 198"/>
                <a:gd name="T4" fmla="*/ 0 w 349"/>
                <a:gd name="T5" fmla="*/ 198 h 198"/>
                <a:gd name="T6" fmla="*/ 216 w 349"/>
                <a:gd name="T7" fmla="*/ 99 h 198"/>
                <a:gd name="T8" fmla="*/ 349 w 349"/>
                <a:gd name="T9" fmla="*/ 0 h 198"/>
              </a:gdLst>
              <a:ahLst/>
              <a:cxnLst>
                <a:cxn ang="0">
                  <a:pos x="T0" y="T1"/>
                </a:cxn>
                <a:cxn ang="0">
                  <a:pos x="T2" y="T3"/>
                </a:cxn>
                <a:cxn ang="0">
                  <a:pos x="T4" y="T5"/>
                </a:cxn>
                <a:cxn ang="0">
                  <a:pos x="T6" y="T7"/>
                </a:cxn>
                <a:cxn ang="0">
                  <a:pos x="T8" y="T9"/>
                </a:cxn>
              </a:cxnLst>
              <a:rect l="0" t="0" r="r" b="b"/>
              <a:pathLst>
                <a:path w="349" h="198">
                  <a:moveTo>
                    <a:pt x="349" y="0"/>
                  </a:moveTo>
                  <a:lnTo>
                    <a:pt x="349" y="198"/>
                  </a:lnTo>
                  <a:lnTo>
                    <a:pt x="0" y="198"/>
                  </a:lnTo>
                  <a:lnTo>
                    <a:pt x="216" y="99"/>
                  </a:lnTo>
                  <a:lnTo>
                    <a:pt x="349" y="0"/>
                  </a:lnTo>
                  <a:close/>
                </a:path>
              </a:pathLst>
            </a:custGeom>
            <a:pattFill prst="ltVert">
              <a:fgClr>
                <a:schemeClr val="accent1"/>
              </a:fgClr>
              <a:bgClr>
                <a:schemeClr val="accent2"/>
              </a:bgClr>
            </a:pattFill>
            <a:ln w="7938">
              <a:solidFill>
                <a:srgbClr val="000000"/>
              </a:solidFill>
              <a:prstDash val="solid"/>
              <a:round/>
              <a:headEnd/>
              <a:tailEnd/>
            </a:ln>
          </p:spPr>
          <p:txBody>
            <a:bodyPr/>
            <a:lstStyle/>
            <a:p>
              <a:endParaRPr lang="zh-CN" altLang="en-US"/>
            </a:p>
          </p:txBody>
        </p:sp>
        <p:grpSp>
          <p:nvGrpSpPr>
            <p:cNvPr id="64" name="Group 18"/>
            <p:cNvGrpSpPr>
              <a:grpSpLocks/>
            </p:cNvGrpSpPr>
            <p:nvPr/>
          </p:nvGrpSpPr>
          <p:grpSpPr bwMode="auto">
            <a:xfrm>
              <a:off x="984" y="1572"/>
              <a:ext cx="3883" cy="1432"/>
              <a:chOff x="816" y="1872"/>
              <a:chExt cx="3883" cy="1432"/>
            </a:xfrm>
          </p:grpSpPr>
          <p:sp>
            <p:nvSpPr>
              <p:cNvPr id="75" name="Freeform 19"/>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FF33CC"/>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Freeform 20"/>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FF33CC"/>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 name="Freeform 21"/>
            <p:cNvSpPr>
              <a:spLocks/>
            </p:cNvSpPr>
            <p:nvPr/>
          </p:nvSpPr>
          <p:spPr bwMode="auto">
            <a:xfrm>
              <a:off x="1200" y="2768"/>
              <a:ext cx="315" cy="20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rgbClr val="7BFFF2"/>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22"/>
            <p:cNvSpPr>
              <a:spLocks/>
            </p:cNvSpPr>
            <p:nvPr/>
          </p:nvSpPr>
          <p:spPr bwMode="auto">
            <a:xfrm>
              <a:off x="1505" y="2264"/>
              <a:ext cx="363" cy="62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chemeClr val="tx1"/>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7" name="Group 23"/>
            <p:cNvGrpSpPr>
              <a:grpSpLocks/>
            </p:cNvGrpSpPr>
            <p:nvPr/>
          </p:nvGrpSpPr>
          <p:grpSpPr bwMode="auto">
            <a:xfrm>
              <a:off x="1332" y="1848"/>
              <a:ext cx="684" cy="1272"/>
              <a:chOff x="1392" y="2160"/>
              <a:chExt cx="672" cy="1200"/>
            </a:xfrm>
          </p:grpSpPr>
          <p:sp>
            <p:nvSpPr>
              <p:cNvPr id="73" name="Line 24"/>
              <p:cNvSpPr>
                <a:spLocks noChangeShapeType="1"/>
              </p:cNvSpPr>
              <p:nvPr/>
            </p:nvSpPr>
            <p:spPr bwMode="auto">
              <a:xfrm>
                <a:off x="1392" y="2160"/>
                <a:ext cx="672" cy="0"/>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5"/>
              <p:cNvSpPr>
                <a:spLocks noChangeShapeType="1"/>
              </p:cNvSpPr>
              <p:nvPr/>
            </p:nvSpPr>
            <p:spPr bwMode="auto">
              <a:xfrm>
                <a:off x="2064" y="2160"/>
                <a:ext cx="0" cy="1200"/>
              </a:xfrm>
              <a:prstGeom prst="line">
                <a:avLst/>
              </a:prstGeom>
              <a:noFill/>
              <a:ln w="28575">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 name="Line 26"/>
            <p:cNvSpPr>
              <a:spLocks noChangeShapeType="1"/>
            </p:cNvSpPr>
            <p:nvPr/>
          </p:nvSpPr>
          <p:spPr bwMode="auto">
            <a:xfrm flipH="1">
              <a:off x="1200" y="2448"/>
              <a:ext cx="432" cy="0"/>
            </a:xfrm>
            <a:prstGeom prst="line">
              <a:avLst/>
            </a:prstGeom>
            <a:noFill/>
            <a:ln w="19050">
              <a:solidFill>
                <a:srgbClr val="7BFFF2"/>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69" name="Line 27"/>
            <p:cNvSpPr>
              <a:spLocks noChangeShapeType="1"/>
            </p:cNvSpPr>
            <p:nvPr/>
          </p:nvSpPr>
          <p:spPr bwMode="auto">
            <a:xfrm>
              <a:off x="1632" y="2448"/>
              <a:ext cx="0" cy="624"/>
            </a:xfrm>
            <a:prstGeom prst="line">
              <a:avLst/>
            </a:prstGeom>
            <a:noFill/>
            <a:ln w="19050">
              <a:solidFill>
                <a:srgbClr val="7BFFF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 name="Line 28"/>
            <p:cNvSpPr>
              <a:spLocks noChangeShapeType="1"/>
            </p:cNvSpPr>
            <p:nvPr/>
          </p:nvSpPr>
          <p:spPr bwMode="auto">
            <a:xfrm>
              <a:off x="528" y="3060"/>
              <a:ext cx="4656" cy="0"/>
            </a:xfrm>
            <a:prstGeom prst="line">
              <a:avLst/>
            </a:prstGeom>
            <a:noFill/>
            <a:ln w="31750" cap="sq">
              <a:solidFill>
                <a:schemeClr val="tx1"/>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71" name="Line 29"/>
            <p:cNvSpPr>
              <a:spLocks noChangeShapeType="1"/>
            </p:cNvSpPr>
            <p:nvPr/>
          </p:nvSpPr>
          <p:spPr bwMode="auto">
            <a:xfrm>
              <a:off x="2004" y="3048"/>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AutoShape 30"/>
            <p:cNvSpPr>
              <a:spLocks noChangeArrowheads="1"/>
            </p:cNvSpPr>
            <p:nvPr/>
          </p:nvSpPr>
          <p:spPr bwMode="auto">
            <a:xfrm>
              <a:off x="1536" y="3060"/>
              <a:ext cx="216" cy="564"/>
            </a:xfrm>
            <a:prstGeom prst="upArrow">
              <a:avLst>
                <a:gd name="adj1" fmla="val 50000"/>
                <a:gd name="adj2" fmla="val 6527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p>
              <a:endParaRPr lang="zh-CN" altLang="en-US"/>
            </a:p>
          </p:txBody>
        </p:sp>
      </p:grpSp>
    </p:spTree>
    <p:extLst>
      <p:ext uri="{BB962C8B-B14F-4D97-AF65-F5344CB8AC3E}">
        <p14:creationId xmlns:p14="http://schemas.microsoft.com/office/powerpoint/2010/main" val="351386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en-US" altLang="zh-CN" sz="4000" b="1" dirty="0">
                <a:latin typeface="黑体" pitchFamily="49" charset="-122"/>
                <a:ea typeface="黑体" pitchFamily="49" charset="-122"/>
              </a:rPr>
              <a:t>P</a:t>
            </a:r>
            <a:r>
              <a:rPr lang="zh-CN" altLang="en-US" sz="4000" b="1" dirty="0">
                <a:latin typeface="黑体" pitchFamily="49" charset="-122"/>
                <a:ea typeface="黑体" pitchFamily="49" charset="-122"/>
              </a:rPr>
              <a:t>值与统计量决策的比较：</a:t>
            </a:r>
          </a:p>
        </p:txBody>
      </p:sp>
      <p:sp>
        <p:nvSpPr>
          <p:cNvPr id="3" name="矩形 2"/>
          <p:cNvSpPr/>
          <p:nvPr/>
        </p:nvSpPr>
        <p:spPr>
          <a:xfrm>
            <a:off x="580570" y="1672514"/>
            <a:ext cx="9869716" cy="2505301"/>
          </a:xfrm>
          <a:prstGeom prst="rect">
            <a:avLst/>
          </a:prstGeom>
        </p:spPr>
        <p:txBody>
          <a:bodyPr wrap="square">
            <a:spAutoFit/>
          </a:bodyPr>
          <a:lstStyle/>
          <a:p>
            <a:pPr algn="just">
              <a:lnSpc>
                <a:spcPct val="80000"/>
              </a:lnSpc>
              <a:buFont typeface="Wingdings" pitchFamily="2" charset="2"/>
              <a:buChar char="p"/>
            </a:pPr>
            <a:r>
              <a:rPr lang="zh-CN" altLang="en-US" sz="2800" b="1" dirty="0">
                <a:latin typeface="黑体" pitchFamily="49" charset="-122"/>
                <a:ea typeface="黑体" pitchFamily="49" charset="-122"/>
              </a:rPr>
              <a:t>用</a:t>
            </a:r>
            <a:r>
              <a:rPr lang="en-US" altLang="zh-CN" sz="2800" b="1" dirty="0">
                <a:solidFill>
                  <a:srgbClr val="FF0000"/>
                </a:solidFill>
                <a:latin typeface="黑体" pitchFamily="49" charset="-122"/>
                <a:ea typeface="黑体" pitchFamily="49" charset="-122"/>
              </a:rPr>
              <a:t>P</a:t>
            </a:r>
            <a:r>
              <a:rPr lang="zh-CN" altLang="en-US" sz="2800" b="1" dirty="0">
                <a:solidFill>
                  <a:srgbClr val="FF0000"/>
                </a:solidFill>
                <a:latin typeface="黑体" pitchFamily="49" charset="-122"/>
                <a:ea typeface="黑体" pitchFamily="49" charset="-122"/>
              </a:rPr>
              <a:t>值进行检验</a:t>
            </a:r>
            <a:r>
              <a:rPr lang="zh-CN" altLang="en-US" sz="2800" b="1" dirty="0">
                <a:latin typeface="黑体" pitchFamily="49" charset="-122"/>
                <a:ea typeface="黑体" pitchFamily="49" charset="-122"/>
              </a:rPr>
              <a:t>比用</a:t>
            </a:r>
            <a:r>
              <a:rPr lang="zh-CN" altLang="en-US" sz="2800" b="1" dirty="0">
                <a:solidFill>
                  <a:srgbClr val="FF0000"/>
                </a:solidFill>
                <a:latin typeface="黑体" pitchFamily="49" charset="-122"/>
                <a:ea typeface="黑体" pitchFamily="49" charset="-122"/>
              </a:rPr>
              <a:t>统计量检验</a:t>
            </a:r>
            <a:r>
              <a:rPr lang="zh-CN" altLang="en-US" sz="2800" b="1" dirty="0">
                <a:latin typeface="黑体" pitchFamily="49" charset="-122"/>
                <a:ea typeface="黑体" pitchFamily="49" charset="-122"/>
              </a:rPr>
              <a:t>能提供更多的信息。</a:t>
            </a:r>
            <a:endParaRPr lang="en-US" altLang="zh-CN" sz="2800" b="1" dirty="0">
              <a:latin typeface="黑体" pitchFamily="49" charset="-122"/>
              <a:ea typeface="黑体" pitchFamily="49" charset="-122"/>
            </a:endParaRPr>
          </a:p>
          <a:p>
            <a:pPr algn="just">
              <a:lnSpc>
                <a:spcPct val="80000"/>
              </a:lnSpc>
            </a:pPr>
            <a:endParaRPr lang="en-US" altLang="zh-CN" sz="2800" b="1" dirty="0">
              <a:latin typeface="黑体" pitchFamily="49" charset="-122"/>
              <a:ea typeface="黑体" pitchFamily="49" charset="-122"/>
            </a:endParaRPr>
          </a:p>
          <a:p>
            <a:pPr algn="just">
              <a:lnSpc>
                <a:spcPct val="80000"/>
              </a:lnSpc>
              <a:buFont typeface="Wingdings" pitchFamily="2" charset="2"/>
              <a:buChar char="p"/>
            </a:pPr>
            <a:r>
              <a:rPr lang="zh-CN" altLang="en-US" sz="2800" b="1" dirty="0">
                <a:solidFill>
                  <a:srgbClr val="00B0F0"/>
                </a:solidFill>
                <a:latin typeface="黑体" pitchFamily="49" charset="-122"/>
                <a:ea typeface="黑体" pitchFamily="49" charset="-122"/>
              </a:rPr>
              <a:t>统计量检验</a:t>
            </a:r>
            <a:r>
              <a:rPr lang="zh-CN" altLang="en-US" sz="2800" b="1" dirty="0">
                <a:latin typeface="黑体" pitchFamily="49" charset="-122"/>
                <a:ea typeface="黑体" pitchFamily="49" charset="-122"/>
              </a:rPr>
              <a:t>是我们事先给出的一个显著性水平，以此为标</a:t>
            </a:r>
            <a:endParaRPr lang="en-US" altLang="zh-CN" sz="2800" b="1" dirty="0">
              <a:latin typeface="黑体" pitchFamily="49" charset="-122"/>
              <a:ea typeface="黑体" pitchFamily="49" charset="-122"/>
            </a:endParaRPr>
          </a:p>
          <a:p>
            <a:pPr algn="just">
              <a:lnSpc>
                <a:spcPct val="80000"/>
              </a:lnSpc>
            </a:pPr>
            <a:r>
              <a:rPr lang="zh-CN" altLang="en-US" sz="2800" b="1" dirty="0">
                <a:latin typeface="黑体" pitchFamily="49" charset="-122"/>
                <a:ea typeface="黑体" pitchFamily="49" charset="-122"/>
              </a:rPr>
              <a:t>准进行决策，无法知道实际的显著性水平究竟是多少。</a:t>
            </a:r>
            <a:endParaRPr lang="en-US" altLang="zh-CN" sz="2800" b="1" dirty="0">
              <a:latin typeface="黑体" pitchFamily="49" charset="-122"/>
              <a:ea typeface="黑体" pitchFamily="49" charset="-122"/>
            </a:endParaRPr>
          </a:p>
          <a:p>
            <a:pPr algn="just">
              <a:lnSpc>
                <a:spcPct val="80000"/>
              </a:lnSpc>
            </a:pPr>
            <a:endParaRPr lang="en-US" altLang="zh-CN" sz="2800" b="1" dirty="0">
              <a:latin typeface="黑体" pitchFamily="49" charset="-122"/>
              <a:ea typeface="黑体" pitchFamily="49" charset="-122"/>
            </a:endParaRPr>
          </a:p>
          <a:p>
            <a:pPr algn="just">
              <a:lnSpc>
                <a:spcPct val="80000"/>
              </a:lnSpc>
              <a:buFont typeface="Wingdings" pitchFamily="2" charset="2"/>
              <a:buChar char="p"/>
            </a:pPr>
            <a:r>
              <a:rPr lang="zh-CN" altLang="en-US" sz="2800" b="1" dirty="0">
                <a:solidFill>
                  <a:srgbClr val="00B0F0"/>
                </a:solidFill>
                <a:latin typeface="黑体" pitchFamily="49" charset="-122"/>
                <a:ea typeface="黑体" pitchFamily="49" charset="-122"/>
              </a:rPr>
              <a:t>而</a:t>
            </a:r>
            <a:r>
              <a:rPr lang="en-US" altLang="zh-CN" sz="2800" b="1" dirty="0">
                <a:solidFill>
                  <a:srgbClr val="00B0F0"/>
                </a:solidFill>
                <a:latin typeface="黑体" pitchFamily="49" charset="-122"/>
                <a:ea typeface="黑体" pitchFamily="49" charset="-122"/>
              </a:rPr>
              <a:t>P</a:t>
            </a:r>
            <a:r>
              <a:rPr lang="zh-CN" altLang="en-US" sz="2800" b="1" dirty="0">
                <a:solidFill>
                  <a:srgbClr val="00B0F0"/>
                </a:solidFill>
                <a:latin typeface="黑体" pitchFamily="49" charset="-122"/>
                <a:ea typeface="黑体" pitchFamily="49" charset="-122"/>
              </a:rPr>
              <a:t>值</a:t>
            </a:r>
            <a:r>
              <a:rPr lang="zh-CN" altLang="en-US" sz="2800" b="1" dirty="0">
                <a:latin typeface="黑体" pitchFamily="49" charset="-122"/>
                <a:ea typeface="黑体" pitchFamily="49" charset="-122"/>
              </a:rPr>
              <a:t>给出的是实际算出的显著性水平，它告诉我们实际的显著性水平是多少。</a:t>
            </a:r>
          </a:p>
        </p:txBody>
      </p:sp>
      <p:sp>
        <p:nvSpPr>
          <p:cNvPr id="9" name="矩形 6"/>
          <p:cNvSpPr>
            <a:spLocks noChangeArrowheads="1"/>
          </p:cNvSpPr>
          <p:nvPr/>
        </p:nvSpPr>
        <p:spPr bwMode="auto">
          <a:xfrm>
            <a:off x="15920" y="491812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Tree>
    <p:extLst>
      <p:ext uri="{BB962C8B-B14F-4D97-AF65-F5344CB8AC3E}">
        <p14:creationId xmlns:p14="http://schemas.microsoft.com/office/powerpoint/2010/main" val="125705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3751" y="661672"/>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latin typeface="黑体" pitchFamily="49" charset="-122"/>
                <a:ea typeface="黑体" pitchFamily="49" charset="-122"/>
              </a:rPr>
              <a:t>假设检验基本步骤：</a:t>
            </a:r>
            <a:endParaRPr lang="zh-CN" altLang="en-US" sz="4000" dirty="0">
              <a:latin typeface="黑体" pitchFamily="49" charset="-122"/>
              <a:ea typeface="黑体" pitchFamily="49" charset="-122"/>
            </a:endParaRPr>
          </a:p>
        </p:txBody>
      </p:sp>
      <p:pic>
        <p:nvPicPr>
          <p:cNvPr id="43009" name="Picture 1" descr="C:\Users\yl\AppData\Roaming\Tencent\Users\375066235\QQ\WinTemp\RichOle\Z5}@KD3JFDY)52ATL8[7FQC.png"/>
          <p:cNvPicPr>
            <a:picLocks noChangeAspect="1" noChangeArrowheads="1"/>
          </p:cNvPicPr>
          <p:nvPr/>
        </p:nvPicPr>
        <p:blipFill>
          <a:blip r:embed="rId4" cstate="print"/>
          <a:srcRect/>
          <a:stretch>
            <a:fillRect/>
          </a:stretch>
        </p:blipFill>
        <p:spPr bwMode="auto">
          <a:xfrm>
            <a:off x="666750" y="1562100"/>
            <a:ext cx="4943475" cy="590550"/>
          </a:xfrm>
          <a:prstGeom prst="rect">
            <a:avLst/>
          </a:prstGeom>
          <a:noFill/>
        </p:spPr>
      </p:pic>
      <p:pic>
        <p:nvPicPr>
          <p:cNvPr id="43010" name="Picture 2" descr="C:\Users\yl\AppData\Roaming\Tencent\Users\375066235\QQ\WinTemp\RichOle\{795AD@I]%}8YXMAH_BO$GJ.png"/>
          <p:cNvPicPr>
            <a:picLocks noChangeAspect="1" noChangeArrowheads="1"/>
          </p:cNvPicPr>
          <p:nvPr/>
        </p:nvPicPr>
        <p:blipFill>
          <a:blip r:embed="rId5" cstate="print"/>
          <a:srcRect/>
          <a:stretch>
            <a:fillRect/>
          </a:stretch>
        </p:blipFill>
        <p:spPr bwMode="auto">
          <a:xfrm>
            <a:off x="666750" y="2409825"/>
            <a:ext cx="5848350" cy="504825"/>
          </a:xfrm>
          <a:prstGeom prst="rect">
            <a:avLst/>
          </a:prstGeom>
          <a:noFill/>
        </p:spPr>
      </p:pic>
      <p:pic>
        <p:nvPicPr>
          <p:cNvPr id="43011" name="Picture 3" descr="C:\Users\yl\AppData\Roaming\Tencent\Users\375066235\QQ\WinTemp\RichOle\}$08ZVP06Z2U688]FSC@[9E.png"/>
          <p:cNvPicPr>
            <a:picLocks noChangeAspect="1" noChangeArrowheads="1"/>
          </p:cNvPicPr>
          <p:nvPr/>
        </p:nvPicPr>
        <p:blipFill>
          <a:blip r:embed="rId6" cstate="print"/>
          <a:srcRect/>
          <a:stretch>
            <a:fillRect/>
          </a:stretch>
        </p:blipFill>
        <p:spPr bwMode="auto">
          <a:xfrm>
            <a:off x="714375" y="3305175"/>
            <a:ext cx="10067925" cy="428625"/>
          </a:xfrm>
          <a:prstGeom prst="rect">
            <a:avLst/>
          </a:prstGeom>
          <a:noFill/>
        </p:spPr>
      </p:pic>
      <p:pic>
        <p:nvPicPr>
          <p:cNvPr id="43012" name="Picture 4" descr="C:\Users\yl\AppData\Roaming\Tencent\Users\375066235\QQ\WinTemp\RichOle\PGTC(4K1M{S7~(O_@KII4SB.png"/>
          <p:cNvPicPr>
            <a:picLocks noChangeAspect="1" noChangeArrowheads="1"/>
          </p:cNvPicPr>
          <p:nvPr/>
        </p:nvPicPr>
        <p:blipFill>
          <a:blip r:embed="rId7" cstate="print"/>
          <a:srcRect/>
          <a:stretch>
            <a:fillRect/>
          </a:stretch>
        </p:blipFill>
        <p:spPr bwMode="auto">
          <a:xfrm>
            <a:off x="733425" y="4105275"/>
            <a:ext cx="10029825" cy="457200"/>
          </a:xfrm>
          <a:prstGeom prst="rect">
            <a:avLst/>
          </a:prstGeom>
          <a:noFill/>
        </p:spPr>
      </p:pic>
      <p:pic>
        <p:nvPicPr>
          <p:cNvPr id="43013" name="Picture 5" descr="C:\Users\yl\AppData\Roaming\Tencent\Users\375066235\QQ\WinTemp\RichOle\T7]LGWIH8KXV8DK7_@RUTE2.png"/>
          <p:cNvPicPr>
            <a:picLocks noChangeAspect="1" noChangeArrowheads="1"/>
          </p:cNvPicPr>
          <p:nvPr/>
        </p:nvPicPr>
        <p:blipFill>
          <a:blip r:embed="rId8" cstate="print"/>
          <a:srcRect/>
          <a:stretch>
            <a:fillRect/>
          </a:stretch>
        </p:blipFill>
        <p:spPr bwMode="auto">
          <a:xfrm>
            <a:off x="800100" y="4838700"/>
            <a:ext cx="10277475" cy="1228725"/>
          </a:xfrm>
          <a:prstGeom prst="rect">
            <a:avLst/>
          </a:prstGeom>
          <a:noFill/>
        </p:spPr>
      </p:pic>
    </p:spTree>
    <p:extLst>
      <p:ext uri="{BB962C8B-B14F-4D97-AF65-F5344CB8AC3E}">
        <p14:creationId xmlns:p14="http://schemas.microsoft.com/office/powerpoint/2010/main" val="289957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09"/>
                                        </p:tgtEl>
                                        <p:attrNameLst>
                                          <p:attrName>style.visibility</p:attrName>
                                        </p:attrNameLst>
                                      </p:cBhvr>
                                      <p:to>
                                        <p:strVal val="visible"/>
                                      </p:to>
                                    </p:set>
                                    <p:animEffect transition="in" filter="blinds(horizontal)">
                                      <p:cBhvr>
                                        <p:cTn id="7" dur="500"/>
                                        <p:tgtEl>
                                          <p:spTgt spid="430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blinds(horizontal)">
                                      <p:cBhvr>
                                        <p:cTn id="12" dur="5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blinds(horizontal)">
                                      <p:cBhvr>
                                        <p:cTn id="17" dur="500"/>
                                        <p:tgtEl>
                                          <p:spTgt spid="430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2"/>
                                        </p:tgtEl>
                                        <p:attrNameLst>
                                          <p:attrName>style.visibility</p:attrName>
                                        </p:attrNameLst>
                                      </p:cBhvr>
                                      <p:to>
                                        <p:strVal val="visible"/>
                                      </p:to>
                                    </p:set>
                                    <p:animEffect transition="in" filter="blinds(horizontal)">
                                      <p:cBhvr>
                                        <p:cTn id="22" dur="500"/>
                                        <p:tgtEl>
                                          <p:spTgt spid="430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blinds(horizontal)">
                                      <p:cBhvr>
                                        <p:cTn id="2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2"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4400" b="1" dirty="0">
                <a:solidFill>
                  <a:srgbClr val="1C4885"/>
                </a:solidFill>
                <a:latin typeface="微软雅黑" panose="020B0503020204020204" pitchFamily="34" charset="-122"/>
                <a:ea typeface="微软雅黑" panose="020B0503020204020204" pitchFamily="34" charset="-122"/>
              </a:rPr>
              <a:t>2</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7173" name="文本框 12"/>
          <p:cNvSpPr txBox="1">
            <a:spLocks noChangeArrowheads="1"/>
          </p:cNvSpPr>
          <p:nvPr/>
        </p:nvSpPr>
        <p:spPr bwMode="auto">
          <a:xfrm>
            <a:off x="2762249" y="3969829"/>
            <a:ext cx="705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solidFill>
                  <a:srgbClr val="1C4885"/>
                </a:solidFill>
                <a:latin typeface="黑体" pitchFamily="49" charset="-122"/>
                <a:ea typeface="黑体" pitchFamily="49" charset="-122"/>
              </a:rPr>
              <a:t>总体均值的检验</a:t>
            </a:r>
          </a:p>
        </p:txBody>
      </p:sp>
      <p:grpSp>
        <p:nvGrpSpPr>
          <p:cNvPr id="7174" name="组合 13"/>
          <p:cNvGrpSpPr>
            <a:grpSpLocks noChangeAspect="1"/>
          </p:cNvGrpSpPr>
          <p:nvPr/>
        </p:nvGrpSpPr>
        <p:grpSpPr bwMode="auto">
          <a:xfrm>
            <a:off x="6804025" y="3178175"/>
            <a:ext cx="5578475" cy="3481388"/>
            <a:chOff x="0" y="0"/>
            <a:chExt cx="5324473" cy="3322983"/>
          </a:xfrm>
        </p:grpSpPr>
        <p:pic>
          <p:nvPicPr>
            <p:cNvPr id="7177"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6" name="文本框 17"/>
          <p:cNvSpPr>
            <a:spLocks/>
          </p:cNvSpPr>
          <p:nvPr/>
        </p:nvSpPr>
        <p:spPr bwMode="auto">
          <a:xfrm>
            <a:off x="341313" y="4933950"/>
            <a:ext cx="2155825" cy="881063"/>
          </a:xfrm>
          <a:custGeom>
            <a:avLst/>
            <a:gdLst>
              <a:gd name="T0" fmla="*/ 351961 w 2156102"/>
              <a:gd name="T1" fmla="*/ 0 h 880167"/>
              <a:gd name="T2" fmla="*/ 1116618 w 2156102"/>
              <a:gd name="T3" fmla="*/ 0 h 880167"/>
              <a:gd name="T4" fmla="*/ 791484 w 2156102"/>
              <a:gd name="T5" fmla="*/ 294605 h 880167"/>
              <a:gd name="T6" fmla="*/ 791484 w 2156102"/>
              <a:gd name="T7" fmla="*/ 307478 h 880167"/>
              <a:gd name="T8" fmla="*/ 2154717 w 2156102"/>
              <a:gd name="T9" fmla="*/ 307478 h 880167"/>
              <a:gd name="T10" fmla="*/ 2154717 w 2156102"/>
              <a:gd name="T11" fmla="*/ 884657 h 880167"/>
              <a:gd name="T12" fmla="*/ 0 w 2156102"/>
              <a:gd name="T13" fmla="*/ 884657 h 880167"/>
              <a:gd name="T14" fmla="*/ 0 w 2156102"/>
              <a:gd name="T15" fmla="*/ 339663 h 880167"/>
              <a:gd name="T16" fmla="*/ 35196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40430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57046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5.2 </a:t>
            </a:r>
            <a:r>
              <a:rPr lang="zh-CN" altLang="en-US" sz="4000" b="1" dirty="0">
                <a:latin typeface="黑体" pitchFamily="49" charset="-122"/>
                <a:ea typeface="黑体" pitchFamily="49" charset="-122"/>
              </a:rPr>
              <a:t>总体均值的检验</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64457" y="1166018"/>
            <a:ext cx="10515600" cy="1040153"/>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5.2.1 </a:t>
            </a:r>
            <a:r>
              <a:rPr lang="zh-CN" altLang="en-US" sz="3600" b="1" kern="0" dirty="0">
                <a:latin typeface="黑体" pitchFamily="49" charset="-122"/>
                <a:ea typeface="黑体" pitchFamily="49" charset="-122"/>
              </a:rPr>
              <a:t>大样本的检验方法</a:t>
            </a:r>
            <a:r>
              <a:rPr lang="en-US" altLang="zh-CN" sz="3600" b="1" kern="0" dirty="0">
                <a:latin typeface="黑体" pitchFamily="49" charset="-122"/>
                <a:ea typeface="黑体" pitchFamily="49" charset="-122"/>
              </a:rPr>
              <a:t> </a:t>
            </a:r>
          </a:p>
          <a:p>
            <a:endParaRPr lang="en-US" altLang="zh-CN" kern="0" dirty="0">
              <a:latin typeface="仿宋" panose="02010609060101010101" pitchFamily="49" charset="-122"/>
              <a:ea typeface="仿宋" panose="02010609060101010101" pitchFamily="49" charset="-122"/>
            </a:endParaRPr>
          </a:p>
          <a:p>
            <a:endParaRPr lang="en-US" altLang="zh-CN" sz="3200" dirty="0"/>
          </a:p>
          <a:p>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sp>
        <p:nvSpPr>
          <p:cNvPr id="5" name="Rectangle 3"/>
          <p:cNvSpPr txBox="1">
            <a:spLocks noChangeArrowheads="1"/>
          </p:cNvSpPr>
          <p:nvPr/>
        </p:nvSpPr>
        <p:spPr>
          <a:xfrm>
            <a:off x="416873" y="2134095"/>
            <a:ext cx="8418513" cy="4491037"/>
          </a:xfrm>
          <a:prstGeom prst="rect">
            <a:avLst/>
          </a:prstGeom>
          <a:noFill/>
          <a:ln/>
        </p:spPr>
        <p:txBody>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buFont typeface="Wingdings" pitchFamily="2" charset="2"/>
              <a:buChar char="n"/>
            </a:pPr>
            <a:r>
              <a:rPr lang="zh-CN" altLang="en-US" sz="3200" b="1" kern="0" dirty="0">
                <a:solidFill>
                  <a:srgbClr val="FF0000"/>
                </a:solidFill>
                <a:latin typeface="黑体" pitchFamily="49" charset="-122"/>
                <a:ea typeface="黑体" pitchFamily="49" charset="-122"/>
              </a:rPr>
              <a:t>假定条件</a:t>
            </a:r>
            <a:endParaRPr lang="en-US" altLang="zh-CN" sz="3200" b="1" kern="0" dirty="0">
              <a:solidFill>
                <a:srgbClr val="FF0000"/>
              </a:solidFill>
              <a:latin typeface="黑体" pitchFamily="49" charset="-122"/>
              <a:ea typeface="黑体" pitchFamily="49" charset="-122"/>
            </a:endParaRPr>
          </a:p>
          <a:p>
            <a:pPr>
              <a:buFont typeface="Wingdings" pitchFamily="2" charset="2"/>
              <a:buChar char="p"/>
            </a:pPr>
            <a:r>
              <a:rPr lang="zh-CN" altLang="en-US" b="1" kern="0" dirty="0">
                <a:latin typeface="黑体" pitchFamily="49" charset="-122"/>
                <a:ea typeface="黑体" pitchFamily="49" charset="-122"/>
              </a:rPr>
              <a:t>正态总体或非正态总体</a:t>
            </a:r>
            <a:endParaRPr lang="en-US" altLang="zh-CN" b="1" kern="0" dirty="0">
              <a:latin typeface="黑体" pitchFamily="49" charset="-122"/>
              <a:ea typeface="黑体" pitchFamily="49" charset="-122"/>
            </a:endParaRPr>
          </a:p>
          <a:p>
            <a:pPr>
              <a:buFont typeface="Wingdings" pitchFamily="2" charset="2"/>
              <a:buChar char="p"/>
            </a:pPr>
            <a:r>
              <a:rPr lang="zh-CN" altLang="en-US" b="1" kern="0" dirty="0">
                <a:latin typeface="黑体" pitchFamily="49" charset="-122"/>
                <a:ea typeface="黑体" pitchFamily="49" charset="-122"/>
              </a:rPr>
              <a:t>大样本</a:t>
            </a:r>
            <a:r>
              <a:rPr lang="en-US" altLang="zh-CN" b="1" kern="0" dirty="0">
                <a:latin typeface="黑体" pitchFamily="49" charset="-122"/>
                <a:ea typeface="黑体" pitchFamily="49" charset="-122"/>
              </a:rPr>
              <a:t>(n</a:t>
            </a:r>
            <a:r>
              <a:rPr lang="en-US" altLang="zh-CN" b="1" kern="0" dirty="0">
                <a:latin typeface="黑体" pitchFamily="49" charset="-122"/>
                <a:ea typeface="黑体" pitchFamily="49" charset="-122"/>
                <a:sym typeface="Symbol" panose="05050102010706020507" pitchFamily="18" charset="2"/>
              </a:rPr>
              <a:t>&gt;</a:t>
            </a:r>
            <a:r>
              <a:rPr lang="en-US" altLang="zh-CN" b="1" kern="0" dirty="0">
                <a:latin typeface="黑体" pitchFamily="49" charset="-122"/>
                <a:ea typeface="黑体" pitchFamily="49" charset="-122"/>
              </a:rPr>
              <a:t>30)</a:t>
            </a:r>
          </a:p>
          <a:p>
            <a:endParaRPr lang="en-US" altLang="zh-CN" b="1" kern="0" dirty="0">
              <a:latin typeface="仿宋" panose="02010609060101010101" pitchFamily="49" charset="-122"/>
              <a:ea typeface="仿宋" panose="02010609060101010101" pitchFamily="49" charset="-122"/>
            </a:endParaRPr>
          </a:p>
          <a:p>
            <a:pPr marL="0" indent="0">
              <a:buFont typeface="Wingdings" pitchFamily="2" charset="2"/>
              <a:buChar char="n"/>
            </a:pPr>
            <a:r>
              <a:rPr lang="zh-CN" altLang="en-US" sz="3200" b="1" kern="0" dirty="0">
                <a:solidFill>
                  <a:srgbClr val="FF0000"/>
                </a:solidFill>
                <a:latin typeface="黑体" pitchFamily="49" charset="-122"/>
                <a:ea typeface="黑体" pitchFamily="49" charset="-122"/>
              </a:rPr>
              <a:t>检验统计量</a:t>
            </a:r>
            <a:endParaRPr lang="en-US" altLang="zh-CN" sz="3200" b="1" kern="0" dirty="0">
              <a:solidFill>
                <a:srgbClr val="FF0000"/>
              </a:solidFill>
              <a:latin typeface="黑体" pitchFamily="49" charset="-122"/>
              <a:ea typeface="黑体" pitchFamily="49" charset="-122"/>
            </a:endParaRPr>
          </a:p>
          <a:p>
            <a:pPr>
              <a:buFont typeface="Wingdings" pitchFamily="2" charset="2"/>
              <a:buChar char="p"/>
            </a:pPr>
            <a:r>
              <a:rPr lang="zh-CN" altLang="en-US" b="1" i="1" kern="0" dirty="0">
                <a:latin typeface="Symbol" panose="05050102010706020507" pitchFamily="18" charset="2"/>
              </a:rPr>
              <a:t> </a:t>
            </a:r>
            <a:r>
              <a:rPr lang="en-US" altLang="zh-CN" b="1" kern="0" baseline="30000" dirty="0"/>
              <a:t>2</a:t>
            </a:r>
            <a:r>
              <a:rPr lang="zh-CN" altLang="en-US" b="1" kern="0" dirty="0">
                <a:latin typeface="黑体" pitchFamily="49" charset="-122"/>
                <a:ea typeface="黑体" pitchFamily="49" charset="-122"/>
              </a:rPr>
              <a:t>已知</a:t>
            </a:r>
            <a:r>
              <a:rPr lang="zh-CN" altLang="en-US" b="1" kern="0" dirty="0"/>
              <a:t>：</a:t>
            </a:r>
            <a:endParaRPr lang="en-US" altLang="zh-CN" b="1" kern="0" dirty="0"/>
          </a:p>
          <a:p>
            <a:pPr>
              <a:buFont typeface="Symbol" panose="05050102010706020507" pitchFamily="18" charset="2"/>
              <a:buChar char="s"/>
            </a:pPr>
            <a:endParaRPr lang="en-US" altLang="zh-CN" b="1" kern="0" dirty="0"/>
          </a:p>
          <a:p>
            <a:pPr>
              <a:buFont typeface="Wingdings" pitchFamily="2" charset="2"/>
              <a:buChar char="p"/>
            </a:pPr>
            <a:r>
              <a:rPr lang="zh-CN" altLang="en-US" b="1" i="1" kern="0" dirty="0">
                <a:latin typeface="Symbol" panose="05050102010706020507" pitchFamily="18" charset="2"/>
              </a:rPr>
              <a:t> </a:t>
            </a:r>
            <a:r>
              <a:rPr lang="en-US" altLang="zh-CN" b="1" kern="0" baseline="30000" dirty="0"/>
              <a:t>2</a:t>
            </a:r>
            <a:r>
              <a:rPr lang="zh-CN" altLang="en-US" b="1" kern="0" dirty="0">
                <a:latin typeface="黑体" pitchFamily="49" charset="-122"/>
                <a:ea typeface="黑体" pitchFamily="49" charset="-122"/>
              </a:rPr>
              <a:t>未知</a:t>
            </a:r>
            <a:r>
              <a:rPr lang="zh-CN" altLang="en-US" b="1" kern="0" dirty="0">
                <a:latin typeface="仿宋" panose="02010609060101010101" pitchFamily="49" charset="-122"/>
                <a:ea typeface="仿宋" panose="02010609060101010101" pitchFamily="49" charset="-122"/>
              </a:rPr>
              <a:t>：</a:t>
            </a:r>
          </a:p>
        </p:txBody>
      </p:sp>
      <p:graphicFrame>
        <p:nvGraphicFramePr>
          <p:cNvPr id="6" name="Object 19">
            <a:hlinkClick r:id="" action="ppaction://ole?verb=0"/>
          </p:cNvPr>
          <p:cNvGraphicFramePr>
            <a:graphicFrameLocks/>
          </p:cNvGraphicFramePr>
          <p:nvPr>
            <p:extLst>
              <p:ext uri="{D42A27DB-BD31-4B8C-83A1-F6EECF244321}">
                <p14:modId xmlns:p14="http://schemas.microsoft.com/office/powerpoint/2010/main" val="4080035286"/>
              </p:ext>
            </p:extLst>
          </p:nvPr>
        </p:nvGraphicFramePr>
        <p:xfrm>
          <a:off x="3229786" y="4549736"/>
          <a:ext cx="3648075" cy="1090612"/>
        </p:xfrm>
        <a:graphic>
          <a:graphicData uri="http://schemas.openxmlformats.org/presentationml/2006/ole">
            <mc:AlternateContent xmlns:mc="http://schemas.openxmlformats.org/markup-compatibility/2006">
              <mc:Choice xmlns:v="urn:schemas-microsoft-com:vml" Requires="v">
                <p:oleObj name="Equation" r:id="rId2" imgW="1460160" imgH="444240" progId="Equation.DSMT4">
                  <p:embed/>
                </p:oleObj>
              </mc:Choice>
              <mc:Fallback>
                <p:oleObj name="Equation" r:id="rId2" imgW="1460160" imgH="444240" progId="Equation.DSMT4">
                  <p:embed/>
                  <p:pic>
                    <p:nvPicPr>
                      <p:cNvPr id="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786" y="4549736"/>
                        <a:ext cx="3648075" cy="10906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7" name="Object 20">
            <a:hlinkClick r:id="" action="ppaction://ole?verb=0"/>
          </p:cNvPr>
          <p:cNvGraphicFramePr>
            <a:graphicFrameLocks/>
          </p:cNvGraphicFramePr>
          <p:nvPr>
            <p:extLst>
              <p:ext uri="{D42A27DB-BD31-4B8C-83A1-F6EECF244321}">
                <p14:modId xmlns:p14="http://schemas.microsoft.com/office/powerpoint/2010/main" val="3320190087"/>
              </p:ext>
            </p:extLst>
          </p:nvPr>
        </p:nvGraphicFramePr>
        <p:xfrm>
          <a:off x="3219714" y="5488388"/>
          <a:ext cx="3644900" cy="1090613"/>
        </p:xfrm>
        <a:graphic>
          <a:graphicData uri="http://schemas.openxmlformats.org/presentationml/2006/ole">
            <mc:AlternateContent xmlns:mc="http://schemas.openxmlformats.org/markup-compatibility/2006">
              <mc:Choice xmlns:v="urn:schemas-microsoft-com:vml" Requires="v">
                <p:oleObj name="Equation" r:id="rId4" imgW="1460160" imgH="444240" progId="Equation.DSMT4">
                  <p:embed/>
                </p:oleObj>
              </mc:Choice>
              <mc:Fallback>
                <p:oleObj name="Equation" r:id="rId4" imgW="1460160" imgH="444240" progId="Equation.DSMT4">
                  <p:embed/>
                  <p:pic>
                    <p:nvPicPr>
                      <p:cNvPr id="0" name="Picture 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714" y="5488388"/>
                        <a:ext cx="3644900" cy="10906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pic>
        <p:nvPicPr>
          <p:cNvPr id="8" name="图片 3"/>
          <p:cNvPicPr>
            <a:picLocks noChangeAspect="1" noChangeArrowheads="1"/>
          </p:cNvPicPr>
          <p:nvPr/>
        </p:nvPicPr>
        <p:blipFill>
          <a:blip r:embed="rId6" cstate="print">
            <a:extLst>
              <a:ext uri="{28A0092B-C50C-407E-A947-70E740481C1C}">
                <a14:useLocalDpi xmlns:a14="http://schemas.microsoft.com/office/drawing/2010/main" val="0"/>
              </a:ext>
            </a:extLst>
          </a:blip>
          <a:srcRect b="2007"/>
          <a:stretch>
            <a:fillRect/>
          </a:stretch>
        </p:blipFill>
        <p:spPr bwMode="auto">
          <a:xfrm>
            <a:off x="7659698" y="11915"/>
            <a:ext cx="45227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8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255" y="350848"/>
            <a:ext cx="819719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608561" y="895739"/>
            <a:ext cx="8563430" cy="830997"/>
          </a:xfrm>
          <a:prstGeom prst="rect">
            <a:avLst/>
          </a:prstGeom>
          <a:noFill/>
        </p:spPr>
        <p:txBody>
          <a:bodyPr wrap="square" rtlCol="0">
            <a:spAutoFit/>
          </a:bodyPr>
          <a:lstStyle/>
          <a:p>
            <a:r>
              <a:rPr lang="zh-CN" altLang="en-US" sz="4800" b="1" dirty="0">
                <a:solidFill>
                  <a:srgbClr val="FF0000"/>
                </a:solidFill>
                <a:latin typeface="黑体" pitchFamily="49" charset="-122"/>
                <a:ea typeface="黑体" pitchFamily="49" charset="-122"/>
              </a:rPr>
              <a:t>引例：</a:t>
            </a:r>
          </a:p>
        </p:txBody>
      </p:sp>
      <p:sp>
        <p:nvSpPr>
          <p:cNvPr id="9" name="矩形 6"/>
          <p:cNvSpPr>
            <a:spLocks noChangeArrowheads="1"/>
          </p:cNvSpPr>
          <p:nvPr/>
        </p:nvSpPr>
        <p:spPr bwMode="auto">
          <a:xfrm>
            <a:off x="0" y="4912655"/>
            <a:ext cx="12344400" cy="2097745"/>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0" name="文本框 12"/>
          <p:cNvSpPr txBox="1">
            <a:spLocks noChangeArrowheads="1"/>
          </p:cNvSpPr>
          <p:nvPr/>
        </p:nvSpPr>
        <p:spPr bwMode="auto">
          <a:xfrm>
            <a:off x="1085322" y="2444627"/>
            <a:ext cx="99807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4800" b="1" dirty="0">
                <a:solidFill>
                  <a:srgbClr val="0070C0"/>
                </a:solidFill>
                <a:latin typeface="黑体" pitchFamily="49" charset="-122"/>
                <a:ea typeface="黑体" pitchFamily="49" charset="-122"/>
              </a:rPr>
              <a:t>正常人的平均体温是</a:t>
            </a:r>
            <a:r>
              <a:rPr lang="en-US" altLang="zh-CN" sz="4800" b="1" dirty="0">
                <a:solidFill>
                  <a:srgbClr val="0070C0"/>
                </a:solidFill>
                <a:latin typeface="黑体" pitchFamily="49" charset="-122"/>
                <a:ea typeface="黑体" pitchFamily="49" charset="-122"/>
              </a:rPr>
              <a:t>37</a:t>
            </a:r>
            <a:r>
              <a:rPr lang="zh-CN" altLang="en-US" sz="4800" b="1" dirty="0">
                <a:solidFill>
                  <a:srgbClr val="0070C0"/>
                </a:solidFill>
                <a:latin typeface="黑体" pitchFamily="49" charset="-122"/>
                <a:ea typeface="黑体" pitchFamily="49" charset="-122"/>
              </a:rPr>
              <a:t>摄氏度吗？</a:t>
            </a:r>
          </a:p>
        </p:txBody>
      </p:sp>
    </p:spTree>
    <p:extLst>
      <p:ext uri="{BB962C8B-B14F-4D97-AF65-F5344CB8AC3E}">
        <p14:creationId xmlns:p14="http://schemas.microsoft.com/office/powerpoint/2010/main" val="845383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4226" y="133350"/>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a:t>
            </a:r>
            <a:r>
              <a:rPr lang="en-US" altLang="zh-CN" sz="4000" b="1" dirty="0">
                <a:latin typeface="黑体" pitchFamily="49" charset="-122"/>
                <a:ea typeface="黑体" pitchFamily="49" charset="-122"/>
              </a:rPr>
              <a:t>1</a:t>
            </a:r>
            <a:r>
              <a:rPr lang="zh-CN" altLang="en-US" sz="4000" b="1" i="1" dirty="0">
                <a:latin typeface="黑体" pitchFamily="49" charset="-122"/>
                <a:ea typeface="黑体" pitchFamily="49" charset="-122"/>
              </a:rPr>
              <a:t> </a:t>
            </a:r>
            <a:r>
              <a:rPr lang="zh-CN" altLang="en-US" sz="4000" b="1" i="1" dirty="0">
                <a:solidFill>
                  <a:srgbClr val="FF0000"/>
                </a:solidFill>
                <a:latin typeface="Symbol" panose="05050102010706020507" pitchFamily="18" charset="2"/>
              </a:rPr>
              <a:t> </a:t>
            </a:r>
            <a:r>
              <a:rPr lang="en-US" altLang="zh-CN" sz="4000" b="1" baseline="30000" dirty="0">
                <a:solidFill>
                  <a:srgbClr val="FF0000"/>
                </a:solidFill>
              </a:rPr>
              <a:t>2</a:t>
            </a:r>
            <a:r>
              <a:rPr lang="zh-CN" altLang="en-US" sz="4000" b="1" i="1" kern="0" dirty="0">
                <a:solidFill>
                  <a:srgbClr val="FF0000"/>
                </a:solidFill>
                <a:latin typeface="Symbol" panose="05050102010706020507" pitchFamily="18" charset="2"/>
              </a:rPr>
              <a:t> </a:t>
            </a:r>
            <a:r>
              <a:rPr lang="zh-CN" altLang="en-US" sz="4000" b="1" kern="0" dirty="0">
                <a:solidFill>
                  <a:srgbClr val="FF0000"/>
                </a:solidFill>
                <a:latin typeface="黑体" pitchFamily="49" charset="-122"/>
                <a:ea typeface="黑体" pitchFamily="49" charset="-122"/>
              </a:rPr>
              <a:t>已知</a:t>
            </a:r>
            <a:endParaRPr lang="zh-CN" altLang="en-US" sz="4000" b="1" dirty="0">
              <a:solidFill>
                <a:srgbClr val="FF0000"/>
              </a:solidFill>
              <a:latin typeface="黑体" pitchFamily="49" charset="-122"/>
              <a:ea typeface="黑体" pitchFamily="49" charset="-122"/>
            </a:endParaRPr>
          </a:p>
        </p:txBody>
      </p:sp>
      <p:sp>
        <p:nvSpPr>
          <p:cNvPr id="3" name="矩形 2"/>
          <p:cNvSpPr/>
          <p:nvPr/>
        </p:nvSpPr>
        <p:spPr>
          <a:xfrm>
            <a:off x="513894" y="1441795"/>
            <a:ext cx="9754056" cy="3342453"/>
          </a:xfrm>
          <a:prstGeom prst="rect">
            <a:avLst/>
          </a:prstGeom>
        </p:spPr>
        <p:txBody>
          <a:bodyPr wrap="square">
            <a:spAutoFit/>
          </a:bodyPr>
          <a:lstStyle/>
          <a:p>
            <a:pPr algn="just">
              <a:lnSpc>
                <a:spcPct val="110000"/>
              </a:lnSpc>
              <a:buFont typeface="Wingdings" pitchFamily="2" charset="2"/>
              <a:buChar char="p"/>
            </a:pPr>
            <a:r>
              <a:rPr lang="zh-CN" altLang="en-US" sz="3200" b="1" dirty="0">
                <a:solidFill>
                  <a:srgbClr val="00B050"/>
                </a:solidFill>
                <a:latin typeface="黑体" pitchFamily="49" charset="-122"/>
                <a:ea typeface="黑体" pitchFamily="49" charset="-122"/>
              </a:rPr>
              <a:t>题设：</a:t>
            </a:r>
            <a:r>
              <a:rPr lang="zh-CN" altLang="en-US" sz="3200" b="1" dirty="0">
                <a:latin typeface="黑体" pitchFamily="49" charset="-122"/>
                <a:ea typeface="黑体" pitchFamily="49" charset="-122"/>
              </a:rPr>
              <a:t>一种罐装饮料采用自动生产线生产，</a:t>
            </a:r>
            <a:r>
              <a:rPr lang="zh-CN" altLang="en-US" sz="3200" b="1" dirty="0">
                <a:solidFill>
                  <a:srgbClr val="FF0000"/>
                </a:solidFill>
                <a:latin typeface="黑体" pitchFamily="49" charset="-122"/>
                <a:ea typeface="黑体" pitchFamily="49" charset="-122"/>
              </a:rPr>
              <a:t>每罐的容量是</a:t>
            </a:r>
            <a:r>
              <a:rPr lang="en-US" altLang="zh-CN" sz="3200" b="1" dirty="0">
                <a:solidFill>
                  <a:srgbClr val="FF0000"/>
                </a:solidFill>
                <a:latin typeface="黑体" pitchFamily="49" charset="-122"/>
                <a:ea typeface="黑体" pitchFamily="49" charset="-122"/>
              </a:rPr>
              <a:t>255ml</a:t>
            </a:r>
            <a:r>
              <a:rPr lang="zh-CN" altLang="en-US" sz="3200" b="1" dirty="0">
                <a:latin typeface="黑体" pitchFamily="49" charset="-122"/>
                <a:ea typeface="黑体" pitchFamily="49" charset="-122"/>
              </a:rPr>
              <a:t>，</a:t>
            </a:r>
            <a:r>
              <a:rPr lang="zh-CN" altLang="en-US" sz="3200" b="1" dirty="0">
                <a:solidFill>
                  <a:srgbClr val="FF0000"/>
                </a:solidFill>
                <a:latin typeface="黑体" pitchFamily="49" charset="-122"/>
                <a:ea typeface="黑体" pitchFamily="49" charset="-122"/>
              </a:rPr>
              <a:t>标准差为</a:t>
            </a:r>
            <a:r>
              <a:rPr lang="en-US" altLang="zh-CN" sz="3200" b="1" dirty="0">
                <a:solidFill>
                  <a:srgbClr val="FF0000"/>
                </a:solidFill>
                <a:latin typeface="黑体" pitchFamily="49" charset="-122"/>
                <a:ea typeface="黑体" pitchFamily="49" charset="-122"/>
                <a:cs typeface="Times New Roman" panose="02020603050405020304" pitchFamily="18" charset="0"/>
              </a:rPr>
              <a:t>5ml</a:t>
            </a:r>
            <a:r>
              <a:rPr lang="zh-CN" altLang="en-US" sz="3200" b="1" dirty="0">
                <a:latin typeface="黑体" pitchFamily="49" charset="-122"/>
                <a:ea typeface="黑体" pitchFamily="49" charset="-122"/>
              </a:rPr>
              <a:t>。为检验每罐容量是否符合要求，质检人员在某天生产的饮料中随机</a:t>
            </a:r>
            <a:r>
              <a:rPr lang="zh-CN" altLang="en-US" sz="3200" b="1" dirty="0">
                <a:solidFill>
                  <a:srgbClr val="FF0000"/>
                </a:solidFill>
                <a:latin typeface="黑体" pitchFamily="49" charset="-122"/>
                <a:ea typeface="黑体" pitchFamily="49" charset="-122"/>
              </a:rPr>
              <a:t>抽取了</a:t>
            </a:r>
            <a:r>
              <a:rPr lang="en-US" altLang="zh-CN" sz="3200" b="1" dirty="0">
                <a:solidFill>
                  <a:srgbClr val="FF0000"/>
                </a:solidFill>
                <a:latin typeface="黑体" pitchFamily="49" charset="-122"/>
                <a:ea typeface="黑体" pitchFamily="49" charset="-122"/>
                <a:cs typeface="Times New Roman" panose="02020603050405020304" pitchFamily="18" charset="0"/>
              </a:rPr>
              <a:t>40</a:t>
            </a:r>
            <a:r>
              <a:rPr lang="zh-CN" altLang="en-US" sz="3200" b="1" dirty="0">
                <a:solidFill>
                  <a:srgbClr val="FF0000"/>
                </a:solidFill>
                <a:latin typeface="黑体" pitchFamily="49" charset="-122"/>
                <a:ea typeface="黑体" pitchFamily="49" charset="-122"/>
              </a:rPr>
              <a:t>罐</a:t>
            </a:r>
            <a:r>
              <a:rPr lang="zh-CN" altLang="en-US" sz="3200" b="1" dirty="0">
                <a:latin typeface="黑体" pitchFamily="49" charset="-122"/>
                <a:ea typeface="黑体" pitchFamily="49" charset="-122"/>
              </a:rPr>
              <a:t>进行检验，测得每罐</a:t>
            </a:r>
            <a:r>
              <a:rPr lang="zh-CN" altLang="en-US" sz="3200" b="1" dirty="0">
                <a:solidFill>
                  <a:srgbClr val="FF0000"/>
                </a:solidFill>
                <a:latin typeface="黑体" pitchFamily="49" charset="-122"/>
                <a:ea typeface="黑体" pitchFamily="49" charset="-122"/>
              </a:rPr>
              <a:t>平均容量为</a:t>
            </a:r>
            <a:r>
              <a:rPr lang="en-US" altLang="zh-CN" sz="3200" b="1" dirty="0">
                <a:solidFill>
                  <a:srgbClr val="FF0000"/>
                </a:solidFill>
                <a:latin typeface="黑体" pitchFamily="49" charset="-122"/>
                <a:ea typeface="黑体" pitchFamily="49" charset="-122"/>
                <a:cs typeface="Times New Roman" panose="02020603050405020304" pitchFamily="18" charset="0"/>
              </a:rPr>
              <a:t>255.8ml</a:t>
            </a:r>
            <a:r>
              <a:rPr lang="zh-CN" altLang="en-US" sz="3200" b="1" dirty="0">
                <a:latin typeface="黑体" pitchFamily="49" charset="-122"/>
                <a:ea typeface="黑体" pitchFamily="49" charset="-122"/>
              </a:rPr>
              <a:t>。</a:t>
            </a:r>
            <a:endParaRPr lang="en-US" altLang="zh-CN" sz="3200" b="1" dirty="0">
              <a:latin typeface="黑体" pitchFamily="49" charset="-122"/>
              <a:ea typeface="黑体" pitchFamily="49" charset="-122"/>
            </a:endParaRPr>
          </a:p>
          <a:p>
            <a:pPr algn="just">
              <a:lnSpc>
                <a:spcPct val="110000"/>
              </a:lnSpc>
              <a:buFont typeface="Wingdings" pitchFamily="2" charset="2"/>
              <a:buChar char="p"/>
            </a:pPr>
            <a:r>
              <a:rPr lang="zh-CN" altLang="en-US" sz="3200" b="1" dirty="0">
                <a:solidFill>
                  <a:srgbClr val="00B050"/>
                </a:solidFill>
                <a:latin typeface="黑体" pitchFamily="49" charset="-122"/>
                <a:ea typeface="黑体" pitchFamily="49" charset="-122"/>
              </a:rPr>
              <a:t>问题：</a:t>
            </a:r>
            <a:r>
              <a:rPr lang="zh-CN" altLang="en-US" sz="3200" b="1" dirty="0">
                <a:solidFill>
                  <a:srgbClr val="0070C0"/>
                </a:solidFill>
                <a:latin typeface="黑体" pitchFamily="49" charset="-122"/>
                <a:ea typeface="黑体" pitchFamily="49" charset="-122"/>
              </a:rPr>
              <a:t>取显著性水平</a:t>
            </a:r>
            <a:r>
              <a:rPr lang="zh-CN" altLang="en-US" sz="3200" b="1" i="1" dirty="0">
                <a:solidFill>
                  <a:srgbClr val="0070C0"/>
                </a:solidFill>
                <a:latin typeface="黑体" pitchFamily="49" charset="-122"/>
                <a:ea typeface="黑体" pitchFamily="49" charset="-122"/>
                <a:sym typeface="Symbol" panose="05050102010706020507" pitchFamily="18" charset="2"/>
              </a:rPr>
              <a:t></a:t>
            </a:r>
            <a:r>
              <a:rPr lang="en-US" altLang="zh-CN" sz="3200" b="1" dirty="0">
                <a:solidFill>
                  <a:srgbClr val="0070C0"/>
                </a:solidFill>
                <a:latin typeface="黑体" pitchFamily="49" charset="-122"/>
                <a:ea typeface="黑体" pitchFamily="49" charset="-122"/>
              </a:rPr>
              <a:t>=0.05 </a:t>
            </a:r>
            <a:r>
              <a:rPr lang="zh-CN" altLang="en-US" sz="3200" b="1" dirty="0">
                <a:solidFill>
                  <a:srgbClr val="0070C0"/>
                </a:solidFill>
                <a:latin typeface="黑体" pitchFamily="49" charset="-122"/>
                <a:ea typeface="黑体" pitchFamily="49" charset="-122"/>
              </a:rPr>
              <a:t>，检验该天生产的饮料容量是否符合标准要求？</a:t>
            </a:r>
          </a:p>
        </p:txBody>
      </p:sp>
      <p:sp>
        <p:nvSpPr>
          <p:cNvPr id="10" name="矩形 6"/>
          <p:cNvSpPr>
            <a:spLocks noChangeArrowheads="1"/>
          </p:cNvSpPr>
          <p:nvPr/>
        </p:nvSpPr>
        <p:spPr bwMode="auto">
          <a:xfrm>
            <a:off x="15920" y="4959064"/>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Tree>
    <p:extLst>
      <p:ext uri="{BB962C8B-B14F-4D97-AF65-F5344CB8AC3E}">
        <p14:creationId xmlns:p14="http://schemas.microsoft.com/office/powerpoint/2010/main" val="74700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434777"/>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a:t>
            </a:r>
            <a:r>
              <a:rPr lang="en-US" altLang="zh-CN" sz="4000" b="1" dirty="0">
                <a:latin typeface="黑体" pitchFamily="49" charset="-122"/>
                <a:ea typeface="黑体" pitchFamily="49" charset="-122"/>
              </a:rPr>
              <a:t>1</a:t>
            </a:r>
            <a:r>
              <a:rPr lang="zh-CN" altLang="en-US" sz="4000" b="1" i="1" dirty="0">
                <a:latin typeface="黑体" pitchFamily="49" charset="-122"/>
                <a:ea typeface="黑体" pitchFamily="49" charset="-122"/>
              </a:rPr>
              <a:t> </a:t>
            </a:r>
            <a:r>
              <a:rPr lang="zh-CN" altLang="en-US" sz="4000" b="1" dirty="0">
                <a:latin typeface="黑体" pitchFamily="49" charset="-122"/>
                <a:ea typeface="黑体" pitchFamily="49" charset="-122"/>
              </a:rPr>
              <a:t>分析求解：</a:t>
            </a:r>
          </a:p>
        </p:txBody>
      </p:sp>
      <p:pic>
        <p:nvPicPr>
          <p:cNvPr id="7182" name="Picture 14" descr="C:\Users\yl\AppData\Roaming\Tencent\Users\375066235\QQ\WinTemp\RichOle\6]J{PC2SN0I8H5`9I7Z(BIB.png"/>
          <p:cNvPicPr>
            <a:picLocks noChangeAspect="1" noChangeArrowheads="1"/>
          </p:cNvPicPr>
          <p:nvPr/>
        </p:nvPicPr>
        <p:blipFill>
          <a:blip r:embed="rId4" cstate="print"/>
          <a:srcRect/>
          <a:stretch>
            <a:fillRect/>
          </a:stretch>
        </p:blipFill>
        <p:spPr bwMode="auto">
          <a:xfrm>
            <a:off x="619125" y="1352550"/>
            <a:ext cx="6143625" cy="628650"/>
          </a:xfrm>
          <a:prstGeom prst="rect">
            <a:avLst/>
          </a:prstGeom>
          <a:noFill/>
        </p:spPr>
      </p:pic>
      <p:pic>
        <p:nvPicPr>
          <p:cNvPr id="7183" name="Picture 15" descr="C:\Users\yl\AppData\Roaming\Tencent\Users\375066235\QQ\WinTemp\RichOle\L%J2K%1_(4N%8Z{S]8}0{}S.png"/>
          <p:cNvPicPr>
            <a:picLocks noChangeAspect="1" noChangeArrowheads="1"/>
          </p:cNvPicPr>
          <p:nvPr/>
        </p:nvPicPr>
        <p:blipFill>
          <a:blip r:embed="rId5" cstate="print"/>
          <a:srcRect/>
          <a:stretch>
            <a:fillRect/>
          </a:stretch>
        </p:blipFill>
        <p:spPr bwMode="auto">
          <a:xfrm>
            <a:off x="638175" y="2343150"/>
            <a:ext cx="8229600" cy="942975"/>
          </a:xfrm>
          <a:prstGeom prst="rect">
            <a:avLst/>
          </a:prstGeom>
          <a:noFill/>
        </p:spPr>
      </p:pic>
      <p:pic>
        <p:nvPicPr>
          <p:cNvPr id="7184" name="Picture 16" descr="C:\Users\yl\AppData\Roaming\Tencent\Users\375066235\QQ\WinTemp\RichOle\`FJ7)HP[JFOE$W)UBZA044B.png"/>
          <p:cNvPicPr>
            <a:picLocks noChangeAspect="1" noChangeArrowheads="1"/>
          </p:cNvPicPr>
          <p:nvPr/>
        </p:nvPicPr>
        <p:blipFill>
          <a:blip r:embed="rId6" cstate="print"/>
          <a:srcRect/>
          <a:stretch>
            <a:fillRect/>
          </a:stretch>
        </p:blipFill>
        <p:spPr bwMode="auto">
          <a:xfrm>
            <a:off x="676275" y="3390900"/>
            <a:ext cx="10001250" cy="600075"/>
          </a:xfrm>
          <a:prstGeom prst="rect">
            <a:avLst/>
          </a:prstGeom>
          <a:noFill/>
        </p:spPr>
      </p:pic>
      <p:pic>
        <p:nvPicPr>
          <p:cNvPr id="7185" name="Picture 17" descr="C:\Users\yl\AppData\Roaming\Tencent\Users\375066235\QQ\WinTemp\RichOle\QELBL_PH6PUUE5Y38E1D1WX.png"/>
          <p:cNvPicPr>
            <a:picLocks noChangeAspect="1" noChangeArrowheads="1"/>
          </p:cNvPicPr>
          <p:nvPr/>
        </p:nvPicPr>
        <p:blipFill>
          <a:blip r:embed="rId7" cstate="print"/>
          <a:srcRect/>
          <a:stretch>
            <a:fillRect/>
          </a:stretch>
        </p:blipFill>
        <p:spPr bwMode="auto">
          <a:xfrm>
            <a:off x="609600" y="4248150"/>
            <a:ext cx="3848100" cy="542925"/>
          </a:xfrm>
          <a:prstGeom prst="rect">
            <a:avLst/>
          </a:prstGeom>
          <a:noFill/>
        </p:spPr>
      </p:pic>
      <p:pic>
        <p:nvPicPr>
          <p:cNvPr id="7186" name="Picture 18" descr="C:\Users\yl\AppData\Roaming\Tencent\Users\375066235\QQ\WinTemp\RichOle\G8ZG(3Y5)NE`}16GDB30K)P.png"/>
          <p:cNvPicPr>
            <a:picLocks noChangeAspect="1" noChangeArrowheads="1"/>
          </p:cNvPicPr>
          <p:nvPr/>
        </p:nvPicPr>
        <p:blipFill>
          <a:blip r:embed="rId8" cstate="print"/>
          <a:srcRect/>
          <a:stretch>
            <a:fillRect/>
          </a:stretch>
        </p:blipFill>
        <p:spPr bwMode="auto">
          <a:xfrm>
            <a:off x="581025" y="5076825"/>
            <a:ext cx="10544175" cy="942975"/>
          </a:xfrm>
          <a:prstGeom prst="rect">
            <a:avLst/>
          </a:prstGeom>
          <a:noFill/>
        </p:spPr>
      </p:pic>
    </p:spTree>
    <p:extLst>
      <p:ext uri="{BB962C8B-B14F-4D97-AF65-F5344CB8AC3E}">
        <p14:creationId xmlns:p14="http://schemas.microsoft.com/office/powerpoint/2010/main" val="99673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82"/>
                                        </p:tgtEl>
                                        <p:attrNameLst>
                                          <p:attrName>style.visibility</p:attrName>
                                        </p:attrNameLst>
                                      </p:cBhvr>
                                      <p:to>
                                        <p:strVal val="visible"/>
                                      </p:to>
                                    </p:set>
                                    <p:animEffect transition="in" filter="blinds(horizontal)">
                                      <p:cBhvr>
                                        <p:cTn id="7" dur="500"/>
                                        <p:tgtEl>
                                          <p:spTgt spid="7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83"/>
                                        </p:tgtEl>
                                        <p:attrNameLst>
                                          <p:attrName>style.visibility</p:attrName>
                                        </p:attrNameLst>
                                      </p:cBhvr>
                                      <p:to>
                                        <p:strVal val="visible"/>
                                      </p:to>
                                    </p:set>
                                    <p:animEffect transition="in" filter="blinds(horizontal)">
                                      <p:cBhvr>
                                        <p:cTn id="12" dur="500"/>
                                        <p:tgtEl>
                                          <p:spTgt spid="71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84"/>
                                        </p:tgtEl>
                                        <p:attrNameLst>
                                          <p:attrName>style.visibility</p:attrName>
                                        </p:attrNameLst>
                                      </p:cBhvr>
                                      <p:to>
                                        <p:strVal val="visible"/>
                                      </p:to>
                                    </p:set>
                                    <p:animEffect transition="in" filter="blinds(horizontal)">
                                      <p:cBhvr>
                                        <p:cTn id="17" dur="500"/>
                                        <p:tgtEl>
                                          <p:spTgt spid="71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85"/>
                                        </p:tgtEl>
                                        <p:attrNameLst>
                                          <p:attrName>style.visibility</p:attrName>
                                        </p:attrNameLst>
                                      </p:cBhvr>
                                      <p:to>
                                        <p:strVal val="visible"/>
                                      </p:to>
                                    </p:set>
                                    <p:animEffect transition="in" filter="blinds(horizontal)">
                                      <p:cBhvr>
                                        <p:cTn id="22" dur="500"/>
                                        <p:tgtEl>
                                          <p:spTgt spid="71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86"/>
                                        </p:tgtEl>
                                        <p:attrNameLst>
                                          <p:attrName>style.visibility</p:attrName>
                                        </p:attrNameLst>
                                      </p:cBhvr>
                                      <p:to>
                                        <p:strVal val="visible"/>
                                      </p:to>
                                    </p:set>
                                    <p:animEffect transition="in" filter="blinds(horizontal)">
                                      <p:cBhvr>
                                        <p:cTn id="27" dur="500"/>
                                        <p:tgtEl>
                                          <p:spTgt spid="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42470" y="481693"/>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a:t>
            </a:r>
            <a:r>
              <a:rPr lang="en-US" altLang="zh-CN" sz="4000" b="1" dirty="0">
                <a:latin typeface="黑体" pitchFamily="49" charset="-122"/>
                <a:ea typeface="黑体" pitchFamily="49" charset="-122"/>
              </a:rPr>
              <a:t>2 </a:t>
            </a:r>
            <a:r>
              <a:rPr lang="zh-CN" altLang="en-US" sz="4000" b="1" i="1" dirty="0">
                <a:solidFill>
                  <a:srgbClr val="FF0000"/>
                </a:solidFill>
                <a:latin typeface="Symbol" panose="05050102010706020507" pitchFamily="18" charset="2"/>
              </a:rPr>
              <a:t> </a:t>
            </a:r>
            <a:r>
              <a:rPr lang="en-US" altLang="zh-CN" sz="4000" b="1" baseline="30000" dirty="0">
                <a:solidFill>
                  <a:srgbClr val="FF0000"/>
                </a:solidFill>
              </a:rPr>
              <a:t>2</a:t>
            </a:r>
            <a:r>
              <a:rPr lang="zh-CN" altLang="en-US" sz="4000" b="1" i="1" kern="0" dirty="0">
                <a:solidFill>
                  <a:srgbClr val="FF0000"/>
                </a:solidFill>
                <a:latin typeface="Symbol" panose="05050102010706020507" pitchFamily="18" charset="2"/>
              </a:rPr>
              <a:t> </a:t>
            </a:r>
            <a:r>
              <a:rPr lang="zh-CN" altLang="en-US" sz="4000" b="1" kern="0" dirty="0">
                <a:solidFill>
                  <a:srgbClr val="FF0000"/>
                </a:solidFill>
                <a:latin typeface="黑体" pitchFamily="49" charset="-122"/>
                <a:ea typeface="黑体" pitchFamily="49" charset="-122"/>
              </a:rPr>
              <a:t>未知</a:t>
            </a:r>
            <a:endParaRPr lang="zh-CN" altLang="en-US" sz="4000" b="1" dirty="0">
              <a:solidFill>
                <a:srgbClr val="FF0000"/>
              </a:solidFill>
              <a:latin typeface="黑体" pitchFamily="49" charset="-122"/>
              <a:ea typeface="黑体" pitchFamily="49" charset="-122"/>
            </a:endParaRPr>
          </a:p>
        </p:txBody>
      </p:sp>
      <p:sp>
        <p:nvSpPr>
          <p:cNvPr id="3" name="矩形 2"/>
          <p:cNvSpPr/>
          <p:nvPr/>
        </p:nvSpPr>
        <p:spPr>
          <a:xfrm>
            <a:off x="485775" y="1413204"/>
            <a:ext cx="6657975" cy="4358116"/>
          </a:xfrm>
          <a:prstGeom prst="rect">
            <a:avLst/>
          </a:prstGeom>
        </p:spPr>
        <p:txBody>
          <a:bodyPr wrap="square">
            <a:spAutoFit/>
          </a:bodyPr>
          <a:lstStyle/>
          <a:p>
            <a:pPr algn="just">
              <a:lnSpc>
                <a:spcPct val="110000"/>
              </a:lnSpc>
              <a:buFont typeface="Wingdings" pitchFamily="2" charset="2"/>
              <a:buChar char="p"/>
            </a:pPr>
            <a:r>
              <a:rPr lang="zh-CN" altLang="en-US" sz="2800" b="1" dirty="0">
                <a:solidFill>
                  <a:srgbClr val="00B050"/>
                </a:solidFill>
                <a:latin typeface="黑体" pitchFamily="49" charset="-122"/>
                <a:ea typeface="黑体" pitchFamily="49" charset="-122"/>
              </a:rPr>
              <a:t>题设：</a:t>
            </a:r>
            <a:r>
              <a:rPr lang="zh-CN" altLang="en-US" sz="2800" b="1" dirty="0">
                <a:latin typeface="黑体" pitchFamily="49" charset="-122"/>
                <a:ea typeface="黑体" pitchFamily="49" charset="-122"/>
              </a:rPr>
              <a:t>一种机床加工的零件尺寸绝对</a:t>
            </a:r>
            <a:r>
              <a:rPr lang="zh-CN" altLang="en-US" sz="2800" b="1" dirty="0">
                <a:solidFill>
                  <a:srgbClr val="FF0000"/>
                </a:solidFill>
                <a:latin typeface="黑体" pitchFamily="49" charset="-122"/>
                <a:ea typeface="黑体" pitchFamily="49" charset="-122"/>
              </a:rPr>
              <a:t>平均误差为</a:t>
            </a:r>
            <a:r>
              <a:rPr lang="en-US" altLang="zh-CN" sz="2800" b="1" dirty="0">
                <a:solidFill>
                  <a:srgbClr val="FF0000"/>
                </a:solidFill>
                <a:latin typeface="黑体" pitchFamily="49" charset="-122"/>
                <a:ea typeface="黑体" pitchFamily="49" charset="-122"/>
              </a:rPr>
              <a:t>1.35mm</a:t>
            </a:r>
            <a:r>
              <a:rPr lang="zh-CN" altLang="en-US" sz="2800" b="1" dirty="0">
                <a:latin typeface="黑体" pitchFamily="49" charset="-122"/>
                <a:ea typeface="黑体" pitchFamily="49" charset="-122"/>
              </a:rPr>
              <a:t>。生产厂家现采用一种新的机床进行加工以期进一步降低误差。为检验新机床加工的零件平均误差与旧机床相比是否有显著降低，从某天生产的零件中随机</a:t>
            </a:r>
            <a:r>
              <a:rPr lang="zh-CN" altLang="en-US" sz="2800" b="1" dirty="0">
                <a:solidFill>
                  <a:srgbClr val="FF0000"/>
                </a:solidFill>
                <a:latin typeface="黑体" pitchFamily="49" charset="-122"/>
                <a:ea typeface="黑体" pitchFamily="49" charset="-122"/>
              </a:rPr>
              <a:t>抽取</a:t>
            </a:r>
            <a:r>
              <a:rPr lang="en-US" altLang="zh-CN" sz="2800" b="1" dirty="0">
                <a:solidFill>
                  <a:srgbClr val="FF0000"/>
                </a:solidFill>
                <a:latin typeface="黑体" pitchFamily="49" charset="-122"/>
                <a:ea typeface="黑体" pitchFamily="49" charset="-122"/>
              </a:rPr>
              <a:t>50</a:t>
            </a:r>
            <a:r>
              <a:rPr lang="zh-CN" altLang="en-US" sz="2800" b="1" dirty="0">
                <a:solidFill>
                  <a:srgbClr val="FF0000"/>
                </a:solidFill>
                <a:latin typeface="黑体" pitchFamily="49" charset="-122"/>
                <a:ea typeface="黑体" pitchFamily="49" charset="-122"/>
              </a:rPr>
              <a:t>个进行检验</a:t>
            </a:r>
            <a:r>
              <a:rPr lang="zh-CN" altLang="en-US" sz="2800" b="1" dirty="0">
                <a:latin typeface="黑体" pitchFamily="49" charset="-122"/>
                <a:ea typeface="黑体" pitchFamily="49" charset="-122"/>
              </a:rPr>
              <a:t>。</a:t>
            </a:r>
            <a:endParaRPr lang="en-US" altLang="zh-CN" sz="2800" b="1" dirty="0">
              <a:latin typeface="黑体" pitchFamily="49" charset="-122"/>
              <a:ea typeface="黑体" pitchFamily="49" charset="-122"/>
            </a:endParaRPr>
          </a:p>
          <a:p>
            <a:pPr algn="just">
              <a:lnSpc>
                <a:spcPct val="110000"/>
              </a:lnSpc>
              <a:buFont typeface="Wingdings" pitchFamily="2" charset="2"/>
              <a:buChar char="p"/>
            </a:pPr>
            <a:r>
              <a:rPr lang="zh-CN" altLang="en-US" sz="2800" b="1" dirty="0">
                <a:solidFill>
                  <a:srgbClr val="00B050"/>
                </a:solidFill>
                <a:latin typeface="黑体" pitchFamily="49" charset="-122"/>
                <a:ea typeface="黑体" pitchFamily="49" charset="-122"/>
              </a:rPr>
              <a:t>问题：</a:t>
            </a:r>
            <a:r>
              <a:rPr lang="zh-CN" altLang="en-US" sz="2800" b="1" dirty="0">
                <a:latin typeface="黑体" pitchFamily="49" charset="-122"/>
                <a:ea typeface="黑体" pitchFamily="49" charset="-122"/>
              </a:rPr>
              <a:t>利用这些样本数据，</a:t>
            </a:r>
            <a:r>
              <a:rPr lang="zh-CN" altLang="en-US" sz="2800" b="1" dirty="0">
                <a:solidFill>
                  <a:srgbClr val="FF0000"/>
                </a:solidFill>
                <a:latin typeface="黑体" pitchFamily="49" charset="-122"/>
                <a:ea typeface="黑体" pitchFamily="49" charset="-122"/>
              </a:rPr>
              <a:t>检验新机床加工的零件尺寸的平均误差与旧机床相比是否有显著降低</a:t>
            </a:r>
            <a:r>
              <a:rPr lang="zh-CN" altLang="en-US" sz="2800" b="1" dirty="0">
                <a:latin typeface="黑体" pitchFamily="49" charset="-122"/>
                <a:ea typeface="黑体" pitchFamily="49" charset="-122"/>
              </a:rPr>
              <a:t>？</a:t>
            </a:r>
            <a:r>
              <a:rPr lang="en-US" altLang="zh-CN" sz="2800" b="1" dirty="0">
                <a:latin typeface="黑体" pitchFamily="49" charset="-122"/>
                <a:ea typeface="黑体" pitchFamily="49" charset="-122"/>
              </a:rPr>
              <a:t>(</a:t>
            </a:r>
            <a:r>
              <a:rPr lang="en-US" altLang="zh-CN" sz="2800" b="1" dirty="0">
                <a:latin typeface="黑体" pitchFamily="49" charset="-122"/>
                <a:ea typeface="黑体" pitchFamily="49" charset="-122"/>
                <a:sym typeface="Symbol" panose="05050102010706020507" pitchFamily="18" charset="2"/>
              </a:rPr>
              <a:t></a:t>
            </a:r>
            <a:r>
              <a:rPr lang="en-US" altLang="zh-CN" sz="2800" b="1" dirty="0">
                <a:latin typeface="黑体" pitchFamily="49" charset="-122"/>
                <a:ea typeface="黑体" pitchFamily="49" charset="-122"/>
              </a:rPr>
              <a:t>=0.01) </a:t>
            </a:r>
          </a:p>
        </p:txBody>
      </p:sp>
      <p:graphicFrame>
        <p:nvGraphicFramePr>
          <p:cNvPr id="9" name="Group 196"/>
          <p:cNvGraphicFramePr>
            <a:graphicFrameLocks noGrp="1"/>
          </p:cNvGraphicFramePr>
          <p:nvPr>
            <p:extLst>
              <p:ext uri="{D42A27DB-BD31-4B8C-83A1-F6EECF244321}">
                <p14:modId xmlns:p14="http://schemas.microsoft.com/office/powerpoint/2010/main" val="1278024745"/>
              </p:ext>
            </p:extLst>
          </p:nvPr>
        </p:nvGraphicFramePr>
        <p:xfrm>
          <a:off x="7250114" y="1114435"/>
          <a:ext cx="4541836" cy="4441861"/>
        </p:xfrm>
        <a:graphic>
          <a:graphicData uri="http://schemas.openxmlformats.org/drawingml/2006/table">
            <a:tbl>
              <a:tblPr/>
              <a:tblGrid>
                <a:gridCol w="874265">
                  <a:extLst>
                    <a:ext uri="{9D8B030D-6E8A-4147-A177-3AD203B41FA5}">
                      <a16:colId xmlns:a16="http://schemas.microsoft.com/office/drawing/2014/main" val="20000"/>
                    </a:ext>
                  </a:extLst>
                </a:gridCol>
                <a:gridCol w="938137">
                  <a:extLst>
                    <a:ext uri="{9D8B030D-6E8A-4147-A177-3AD203B41FA5}">
                      <a16:colId xmlns:a16="http://schemas.microsoft.com/office/drawing/2014/main" val="20001"/>
                    </a:ext>
                  </a:extLst>
                </a:gridCol>
                <a:gridCol w="938137">
                  <a:extLst>
                    <a:ext uri="{9D8B030D-6E8A-4147-A177-3AD203B41FA5}">
                      <a16:colId xmlns:a16="http://schemas.microsoft.com/office/drawing/2014/main" val="20002"/>
                    </a:ext>
                  </a:extLst>
                </a:gridCol>
                <a:gridCol w="895649">
                  <a:extLst>
                    <a:ext uri="{9D8B030D-6E8A-4147-A177-3AD203B41FA5}">
                      <a16:colId xmlns:a16="http://schemas.microsoft.com/office/drawing/2014/main" val="20003"/>
                    </a:ext>
                  </a:extLst>
                </a:gridCol>
                <a:gridCol w="895648">
                  <a:extLst>
                    <a:ext uri="{9D8B030D-6E8A-4147-A177-3AD203B41FA5}">
                      <a16:colId xmlns:a16="http://schemas.microsoft.com/office/drawing/2014/main" val="20004"/>
                    </a:ext>
                  </a:extLst>
                </a:gridCol>
              </a:tblGrid>
              <a:tr h="393609">
                <a:tc gridSpan="5">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黑体" pitchFamily="49" charset="-122"/>
                          <a:ea typeface="黑体" pitchFamily="49" charset="-122"/>
                          <a:cs typeface="Times New Roman" panose="02020603050405020304" pitchFamily="18" charset="0"/>
                        </a:rPr>
                        <a:t>50</a:t>
                      </a:r>
                      <a:r>
                        <a:rPr kumimoji="1" lang="zh-CN" altLang="en-US" sz="2400" b="1" i="0" u="none" strike="noStrike" cap="none" normalizeH="0" baseline="0" dirty="0">
                          <a:ln>
                            <a:noFill/>
                          </a:ln>
                          <a:solidFill>
                            <a:srgbClr val="FF0000"/>
                          </a:solidFill>
                          <a:effectLst/>
                          <a:latin typeface="黑体" pitchFamily="49" charset="-122"/>
                          <a:ea typeface="黑体" pitchFamily="49" charset="-122"/>
                        </a:rPr>
                        <a:t>个零件尺寸的误差数据 </a:t>
                      </a:r>
                      <a:r>
                        <a:rPr kumimoji="1" lang="en-US" altLang="zh-CN" sz="2400" b="1" i="0" u="none" strike="noStrike" cap="none" normalizeH="0" baseline="0" dirty="0">
                          <a:ln>
                            <a:noFill/>
                          </a:ln>
                          <a:solidFill>
                            <a:srgbClr val="FF0000"/>
                          </a:solidFill>
                          <a:effectLst/>
                          <a:latin typeface="黑体" pitchFamily="49" charset="-122"/>
                          <a:ea typeface="黑体" pitchFamily="49" charset="-122"/>
                        </a:rPr>
                        <a:t>(</a:t>
                      </a:r>
                      <a:r>
                        <a:rPr kumimoji="1" lang="en-US" altLang="zh-CN" sz="2400" b="1" i="0" u="none" strike="noStrike" cap="none" normalizeH="0" baseline="0" dirty="0">
                          <a:ln>
                            <a:noFill/>
                          </a:ln>
                          <a:solidFill>
                            <a:srgbClr val="FF0000"/>
                          </a:solidFill>
                          <a:effectLst/>
                          <a:latin typeface="黑体" pitchFamily="49" charset="-122"/>
                          <a:ea typeface="黑体" pitchFamily="49" charset="-122"/>
                          <a:cs typeface="Times New Roman" panose="02020603050405020304" pitchFamily="18" charset="0"/>
                        </a:rPr>
                        <a:t>mm</a:t>
                      </a:r>
                      <a:r>
                        <a:rPr kumimoji="1" lang="en-US" altLang="zh-CN" sz="2400" b="1" i="0" u="none" strike="noStrike" cap="none" normalizeH="0" baseline="0" dirty="0">
                          <a:ln>
                            <a:noFill/>
                          </a:ln>
                          <a:solidFill>
                            <a:srgbClr val="FF0000"/>
                          </a:solidFill>
                          <a:effectLst/>
                          <a:latin typeface="黑体" pitchFamily="49" charset="-122"/>
                          <a:ea typeface="黑体" pitchFamily="49" charset="-122"/>
                        </a:rPr>
                        <a:t>)</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5164">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1.19</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1.31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0.97</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1.81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93609">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0.96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0.94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18501">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0.98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1.12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1.16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93609">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1.12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0.95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1.13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93609">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1.23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0.74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1.50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0.50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0.59</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95164">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0.99</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1.45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1.24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2.03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93609">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1.98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1.97</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0.91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1.22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93609">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1.11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1.54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1.08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1.10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1.64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95164">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1.70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2.37</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1.38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1.60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1.26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1.17</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1.23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0.82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cs typeface="Times New Roman" panose="02020603050405020304" pitchFamily="18" charset="0"/>
                        </a:rPr>
                        <a:t>0.86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6549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434777"/>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a:t>
            </a:r>
            <a:r>
              <a:rPr lang="en-US" altLang="zh-CN" sz="4000" b="1" dirty="0">
                <a:latin typeface="黑体" pitchFamily="49" charset="-122"/>
                <a:ea typeface="黑体" pitchFamily="49" charset="-122"/>
              </a:rPr>
              <a:t>2</a:t>
            </a:r>
            <a:r>
              <a:rPr lang="zh-CN" altLang="en-US" sz="4000" b="1" i="1" dirty="0">
                <a:latin typeface="黑体" pitchFamily="49" charset="-122"/>
                <a:ea typeface="黑体" pitchFamily="49" charset="-122"/>
              </a:rPr>
              <a:t> </a:t>
            </a:r>
            <a:r>
              <a:rPr lang="zh-CN" altLang="en-US" sz="4000" b="1" dirty="0">
                <a:latin typeface="黑体" pitchFamily="49" charset="-122"/>
                <a:ea typeface="黑体" pitchFamily="49" charset="-122"/>
              </a:rPr>
              <a:t>分析求解：</a:t>
            </a:r>
          </a:p>
        </p:txBody>
      </p:sp>
      <p:pic>
        <p:nvPicPr>
          <p:cNvPr id="8204" name="Picture 12" descr="C:\Users\yl\AppData\Roaming\Tencent\Users\375066235\QQ\WinTemp\RichOle\ZESB`YS)GLV1{Z%TRHNQTN9.png"/>
          <p:cNvPicPr>
            <a:picLocks noChangeAspect="1" noChangeArrowheads="1"/>
          </p:cNvPicPr>
          <p:nvPr/>
        </p:nvPicPr>
        <p:blipFill>
          <a:blip r:embed="rId4" cstate="print"/>
          <a:srcRect/>
          <a:stretch>
            <a:fillRect/>
          </a:stretch>
        </p:blipFill>
        <p:spPr bwMode="auto">
          <a:xfrm>
            <a:off x="771525" y="1419225"/>
            <a:ext cx="6457950" cy="666750"/>
          </a:xfrm>
          <a:prstGeom prst="rect">
            <a:avLst/>
          </a:prstGeom>
          <a:noFill/>
        </p:spPr>
      </p:pic>
      <p:pic>
        <p:nvPicPr>
          <p:cNvPr id="8205" name="Picture 13" descr="C:\Users\yl\AppData\Roaming\Tencent\Users\375066235\QQ\WinTemp\RichOle\YIB6]HM00HHSG}704Z@JNAH.png"/>
          <p:cNvPicPr>
            <a:picLocks noChangeAspect="1" noChangeArrowheads="1"/>
          </p:cNvPicPr>
          <p:nvPr/>
        </p:nvPicPr>
        <p:blipFill>
          <a:blip r:embed="rId5" cstate="print"/>
          <a:srcRect/>
          <a:stretch>
            <a:fillRect/>
          </a:stretch>
        </p:blipFill>
        <p:spPr bwMode="auto">
          <a:xfrm>
            <a:off x="781050" y="2238375"/>
            <a:ext cx="8334375" cy="1000125"/>
          </a:xfrm>
          <a:prstGeom prst="rect">
            <a:avLst/>
          </a:prstGeom>
          <a:noFill/>
        </p:spPr>
      </p:pic>
      <p:pic>
        <p:nvPicPr>
          <p:cNvPr id="8206" name="Picture 14" descr="C:\Users\yl\AppData\Roaming\Tencent\Users\375066235\QQ\WinTemp\RichOle\%00YV19}GQ_(4JPO(8F6OTN.png"/>
          <p:cNvPicPr>
            <a:picLocks noChangeAspect="1" noChangeArrowheads="1"/>
          </p:cNvPicPr>
          <p:nvPr/>
        </p:nvPicPr>
        <p:blipFill>
          <a:blip r:embed="rId6" cstate="print"/>
          <a:srcRect/>
          <a:stretch>
            <a:fillRect/>
          </a:stretch>
        </p:blipFill>
        <p:spPr bwMode="auto">
          <a:xfrm>
            <a:off x="790575" y="3228975"/>
            <a:ext cx="9858375" cy="581025"/>
          </a:xfrm>
          <a:prstGeom prst="rect">
            <a:avLst/>
          </a:prstGeom>
          <a:noFill/>
        </p:spPr>
      </p:pic>
      <p:pic>
        <p:nvPicPr>
          <p:cNvPr id="8207" name="Picture 15" descr="C:\Users\yl\AppData\Roaming\Tencent\Users\375066235\QQ\WinTemp\RichOle\NLNPPP8]GZ}6HP}H90W{9%R.png"/>
          <p:cNvPicPr>
            <a:picLocks noChangeAspect="1" noChangeArrowheads="1"/>
          </p:cNvPicPr>
          <p:nvPr/>
        </p:nvPicPr>
        <p:blipFill>
          <a:blip r:embed="rId7" cstate="print"/>
          <a:srcRect/>
          <a:stretch>
            <a:fillRect/>
          </a:stretch>
        </p:blipFill>
        <p:spPr bwMode="auto">
          <a:xfrm>
            <a:off x="800100" y="4114800"/>
            <a:ext cx="3781425" cy="542925"/>
          </a:xfrm>
          <a:prstGeom prst="rect">
            <a:avLst/>
          </a:prstGeom>
          <a:noFill/>
        </p:spPr>
      </p:pic>
      <p:pic>
        <p:nvPicPr>
          <p:cNvPr id="8208" name="Picture 16" descr="C:\Users\yl\AppData\Roaming\Tencent\Users\375066235\QQ\WinTemp\RichOle\@AP~X9OI0NT8}EWE@CN((]K.png"/>
          <p:cNvPicPr>
            <a:picLocks noChangeAspect="1" noChangeArrowheads="1"/>
          </p:cNvPicPr>
          <p:nvPr/>
        </p:nvPicPr>
        <p:blipFill>
          <a:blip r:embed="rId8" cstate="print"/>
          <a:srcRect/>
          <a:stretch>
            <a:fillRect/>
          </a:stretch>
        </p:blipFill>
        <p:spPr bwMode="auto">
          <a:xfrm>
            <a:off x="781050" y="4972050"/>
            <a:ext cx="11220450" cy="533400"/>
          </a:xfrm>
          <a:prstGeom prst="rect">
            <a:avLst/>
          </a:prstGeom>
          <a:noFill/>
        </p:spPr>
      </p:pic>
    </p:spTree>
    <p:extLst>
      <p:ext uri="{BB962C8B-B14F-4D97-AF65-F5344CB8AC3E}">
        <p14:creationId xmlns:p14="http://schemas.microsoft.com/office/powerpoint/2010/main" val="379315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blinds(horizontal)">
                                      <p:cBhvr>
                                        <p:cTn id="7" dur="500"/>
                                        <p:tgtEl>
                                          <p:spTgt spid="8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05"/>
                                        </p:tgtEl>
                                        <p:attrNameLst>
                                          <p:attrName>style.visibility</p:attrName>
                                        </p:attrNameLst>
                                      </p:cBhvr>
                                      <p:to>
                                        <p:strVal val="visible"/>
                                      </p:to>
                                    </p:set>
                                    <p:animEffect transition="in" filter="blinds(horizontal)">
                                      <p:cBhvr>
                                        <p:cTn id="12" dur="500"/>
                                        <p:tgtEl>
                                          <p:spTgt spid="82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06"/>
                                        </p:tgtEl>
                                        <p:attrNameLst>
                                          <p:attrName>style.visibility</p:attrName>
                                        </p:attrNameLst>
                                      </p:cBhvr>
                                      <p:to>
                                        <p:strVal val="visible"/>
                                      </p:to>
                                    </p:set>
                                    <p:animEffect transition="in" filter="blinds(horizontal)">
                                      <p:cBhvr>
                                        <p:cTn id="17" dur="500"/>
                                        <p:tgtEl>
                                          <p:spTgt spid="820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07"/>
                                        </p:tgtEl>
                                        <p:attrNameLst>
                                          <p:attrName>style.visibility</p:attrName>
                                        </p:attrNameLst>
                                      </p:cBhvr>
                                      <p:to>
                                        <p:strVal val="visible"/>
                                      </p:to>
                                    </p:set>
                                    <p:animEffect transition="in" filter="blinds(horizontal)">
                                      <p:cBhvr>
                                        <p:cTn id="22" dur="500"/>
                                        <p:tgtEl>
                                          <p:spTgt spid="820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08"/>
                                        </p:tgtEl>
                                        <p:attrNameLst>
                                          <p:attrName>style.visibility</p:attrName>
                                        </p:attrNameLst>
                                      </p:cBhvr>
                                      <p:to>
                                        <p:strVal val="visible"/>
                                      </p:to>
                                    </p:set>
                                    <p:animEffect transition="in" filter="blinds(horizontal)">
                                      <p:cBhvr>
                                        <p:cTn id="27"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63951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5.2 </a:t>
            </a:r>
            <a:r>
              <a:rPr lang="zh-CN" altLang="en-US" sz="4000" b="1" dirty="0">
                <a:latin typeface="黑体" pitchFamily="49" charset="-122"/>
                <a:ea typeface="黑体" pitchFamily="49" charset="-122"/>
              </a:rPr>
              <a:t>总体均值的检验</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464457" y="1166018"/>
            <a:ext cx="10515600" cy="1040153"/>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5.2.2 </a:t>
            </a:r>
            <a:r>
              <a:rPr lang="zh-CN" altLang="en-US" sz="3600" b="1" kern="0" dirty="0">
                <a:latin typeface="黑体" pitchFamily="49" charset="-122"/>
                <a:ea typeface="黑体" pitchFamily="49" charset="-122"/>
              </a:rPr>
              <a:t>小样本的检验方法</a:t>
            </a:r>
            <a:r>
              <a:rPr lang="en-US" altLang="zh-CN" sz="3600" b="1" kern="0" dirty="0">
                <a:latin typeface="黑体" pitchFamily="49" charset="-122"/>
                <a:ea typeface="黑体" pitchFamily="49" charset="-122"/>
              </a:rPr>
              <a:t> </a:t>
            </a:r>
          </a:p>
          <a:p>
            <a:endParaRPr lang="en-US" altLang="zh-CN" kern="0" dirty="0">
              <a:latin typeface="仿宋" panose="02010609060101010101" pitchFamily="49" charset="-122"/>
              <a:ea typeface="仿宋" panose="02010609060101010101" pitchFamily="49" charset="-122"/>
            </a:endParaRPr>
          </a:p>
          <a:p>
            <a:endParaRPr lang="en-US" altLang="zh-CN" sz="3200" dirty="0"/>
          </a:p>
          <a:p>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a:p>
            <a:endParaRPr lang="en-US" altLang="zh-CN" sz="3200" dirty="0"/>
          </a:p>
          <a:p>
            <a:endParaRPr lang="zh-CN" altLang="en-US" sz="3200" dirty="0"/>
          </a:p>
        </p:txBody>
      </p:sp>
      <p:sp>
        <p:nvSpPr>
          <p:cNvPr id="5" name="Rectangle 3"/>
          <p:cNvSpPr txBox="1">
            <a:spLocks noChangeArrowheads="1"/>
          </p:cNvSpPr>
          <p:nvPr/>
        </p:nvSpPr>
        <p:spPr>
          <a:xfrm>
            <a:off x="416873" y="2155328"/>
            <a:ext cx="8418513" cy="4491037"/>
          </a:xfrm>
          <a:prstGeom prst="rect">
            <a:avLst/>
          </a:prstGeom>
          <a:noFill/>
          <a:ln/>
        </p:spPr>
        <p:txBody>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buFont typeface="Wingdings" pitchFamily="2" charset="2"/>
              <a:buChar char="n"/>
            </a:pPr>
            <a:r>
              <a:rPr lang="zh-CN" altLang="en-US" b="1" kern="0" dirty="0">
                <a:solidFill>
                  <a:srgbClr val="FF0000"/>
                </a:solidFill>
                <a:latin typeface="黑体" pitchFamily="49" charset="-122"/>
                <a:ea typeface="黑体" pitchFamily="49" charset="-122"/>
              </a:rPr>
              <a:t>假定条件</a:t>
            </a:r>
            <a:endParaRPr lang="en-US" altLang="zh-CN" b="1" kern="0" dirty="0">
              <a:solidFill>
                <a:srgbClr val="FF0000"/>
              </a:solidFill>
              <a:latin typeface="黑体" pitchFamily="49" charset="-122"/>
              <a:ea typeface="黑体" pitchFamily="49" charset="-122"/>
            </a:endParaRPr>
          </a:p>
          <a:p>
            <a:pPr>
              <a:buFont typeface="Wingdings" pitchFamily="2" charset="2"/>
              <a:buChar char="p"/>
            </a:pPr>
            <a:r>
              <a:rPr lang="zh-CN" altLang="en-US" sz="2400" b="1" kern="0" dirty="0">
                <a:latin typeface="黑体" pitchFamily="49" charset="-122"/>
                <a:ea typeface="黑体" pitchFamily="49" charset="-122"/>
              </a:rPr>
              <a:t>小样本</a:t>
            </a:r>
            <a:r>
              <a:rPr lang="en-US" altLang="zh-CN" sz="2400" b="1" kern="0" dirty="0">
                <a:latin typeface="黑体" pitchFamily="49" charset="-122"/>
                <a:ea typeface="黑体" pitchFamily="49" charset="-122"/>
              </a:rPr>
              <a:t>(n</a:t>
            </a:r>
            <a:r>
              <a:rPr lang="en-US" altLang="zh-CN" sz="2400" b="1" kern="0" dirty="0">
                <a:latin typeface="黑体" pitchFamily="49" charset="-122"/>
                <a:ea typeface="黑体" pitchFamily="49" charset="-122"/>
                <a:sym typeface="Symbol" panose="05050102010706020507" pitchFamily="18" charset="2"/>
              </a:rPr>
              <a:t>&lt;</a:t>
            </a:r>
            <a:r>
              <a:rPr lang="en-US" altLang="zh-CN" sz="2400" b="1" kern="0" dirty="0">
                <a:latin typeface="黑体" pitchFamily="49" charset="-122"/>
                <a:ea typeface="黑体" pitchFamily="49" charset="-122"/>
              </a:rPr>
              <a:t>30)</a:t>
            </a:r>
          </a:p>
          <a:p>
            <a:pPr>
              <a:buFont typeface="Wingdings" pitchFamily="2" charset="2"/>
              <a:buChar char="p"/>
            </a:pPr>
            <a:r>
              <a:rPr lang="zh-CN" altLang="en-US" sz="2400" b="1" kern="0" dirty="0">
                <a:latin typeface="黑体" pitchFamily="49" charset="-122"/>
                <a:ea typeface="黑体" pitchFamily="49" charset="-122"/>
              </a:rPr>
              <a:t>正</a:t>
            </a:r>
            <a:r>
              <a:rPr lang="zh-CN" altLang="en-US" sz="2400" b="1" kern="0">
                <a:latin typeface="黑体" pitchFamily="49" charset="-122"/>
                <a:ea typeface="黑体" pitchFamily="49" charset="-122"/>
              </a:rPr>
              <a:t>态总体</a:t>
            </a:r>
            <a:endParaRPr lang="en-US" altLang="zh-CN" sz="2400" b="1" kern="0" dirty="0">
              <a:latin typeface="黑体" pitchFamily="49" charset="-122"/>
              <a:ea typeface="黑体" pitchFamily="49" charset="-122"/>
            </a:endParaRPr>
          </a:p>
          <a:p>
            <a:endParaRPr lang="en-US" altLang="zh-CN" b="1" kern="0" dirty="0">
              <a:latin typeface="仿宋" panose="02010609060101010101" pitchFamily="49" charset="-122"/>
              <a:ea typeface="仿宋" panose="02010609060101010101" pitchFamily="49" charset="-122"/>
            </a:endParaRPr>
          </a:p>
          <a:p>
            <a:pPr marL="0" indent="0">
              <a:buFont typeface="Wingdings" pitchFamily="2" charset="2"/>
              <a:buChar char="n"/>
            </a:pPr>
            <a:r>
              <a:rPr lang="zh-CN" altLang="en-US" b="1" kern="0" dirty="0">
                <a:solidFill>
                  <a:srgbClr val="FF0000"/>
                </a:solidFill>
                <a:latin typeface="黑体" pitchFamily="49" charset="-122"/>
                <a:ea typeface="黑体" pitchFamily="49" charset="-122"/>
              </a:rPr>
              <a:t>检验统计量</a:t>
            </a:r>
            <a:endParaRPr lang="en-US" altLang="zh-CN" b="1" kern="0" dirty="0">
              <a:solidFill>
                <a:srgbClr val="FF0000"/>
              </a:solidFill>
              <a:latin typeface="黑体" pitchFamily="49" charset="-122"/>
              <a:ea typeface="黑体" pitchFamily="49" charset="-122"/>
            </a:endParaRPr>
          </a:p>
          <a:p>
            <a:pPr>
              <a:buFont typeface="Wingdings" pitchFamily="2" charset="2"/>
              <a:buChar char="p"/>
            </a:pPr>
            <a:r>
              <a:rPr lang="zh-CN" altLang="en-US" b="1" i="1" kern="0" dirty="0">
                <a:latin typeface="Symbol" panose="05050102010706020507" pitchFamily="18" charset="2"/>
              </a:rPr>
              <a:t> </a:t>
            </a:r>
            <a:r>
              <a:rPr lang="en-US" altLang="zh-CN" b="1" kern="0" baseline="30000" dirty="0"/>
              <a:t>2</a:t>
            </a:r>
            <a:r>
              <a:rPr lang="zh-CN" altLang="en-US" sz="2400" b="1" kern="0" dirty="0">
                <a:latin typeface="黑体" pitchFamily="49" charset="-122"/>
                <a:ea typeface="黑体" pitchFamily="49" charset="-122"/>
              </a:rPr>
              <a:t>已知：</a:t>
            </a:r>
            <a:endParaRPr lang="en-US" altLang="zh-CN" sz="2400" b="1" kern="0" dirty="0">
              <a:latin typeface="黑体" pitchFamily="49" charset="-122"/>
              <a:ea typeface="黑体" pitchFamily="49" charset="-122"/>
            </a:endParaRPr>
          </a:p>
          <a:p>
            <a:pPr>
              <a:buFont typeface="Symbol" panose="05050102010706020507" pitchFamily="18" charset="2"/>
              <a:buChar char="s"/>
            </a:pPr>
            <a:endParaRPr lang="en-US" altLang="zh-CN" b="1" kern="0" dirty="0"/>
          </a:p>
          <a:p>
            <a:pPr>
              <a:buFont typeface="Wingdings" pitchFamily="2" charset="2"/>
              <a:buChar char="p"/>
            </a:pPr>
            <a:r>
              <a:rPr lang="zh-CN" altLang="en-US" b="1" i="1" kern="0" dirty="0">
                <a:latin typeface="Symbol" panose="05050102010706020507" pitchFamily="18" charset="2"/>
              </a:rPr>
              <a:t> </a:t>
            </a:r>
            <a:r>
              <a:rPr lang="en-US" altLang="zh-CN" b="1" kern="0" baseline="30000" dirty="0"/>
              <a:t>2</a:t>
            </a:r>
            <a:r>
              <a:rPr lang="zh-CN" altLang="en-US" sz="2400" b="1" kern="0" dirty="0">
                <a:latin typeface="黑体" pitchFamily="49" charset="-122"/>
                <a:ea typeface="黑体" pitchFamily="49" charset="-122"/>
              </a:rPr>
              <a:t>未知</a:t>
            </a:r>
            <a:r>
              <a:rPr lang="zh-CN" altLang="en-US" b="1" kern="0" dirty="0">
                <a:latin typeface="仿宋" panose="02010609060101010101" pitchFamily="49" charset="-122"/>
                <a:ea typeface="仿宋" panose="02010609060101010101" pitchFamily="49" charset="-122"/>
              </a:rPr>
              <a:t>：</a:t>
            </a:r>
          </a:p>
        </p:txBody>
      </p:sp>
      <p:graphicFrame>
        <p:nvGraphicFramePr>
          <p:cNvPr id="8" name="Object 4">
            <a:hlinkClick r:id="" action="ppaction://ole?verb=0"/>
          </p:cNvPr>
          <p:cNvGraphicFramePr>
            <a:graphicFrameLocks/>
          </p:cNvGraphicFramePr>
          <p:nvPr>
            <p:extLst>
              <p:ext uri="{D42A27DB-BD31-4B8C-83A1-F6EECF244321}">
                <p14:modId xmlns:p14="http://schemas.microsoft.com/office/powerpoint/2010/main" val="2362060124"/>
              </p:ext>
            </p:extLst>
          </p:nvPr>
        </p:nvGraphicFramePr>
        <p:xfrm>
          <a:off x="2618234" y="4399491"/>
          <a:ext cx="3648075" cy="1092200"/>
        </p:xfrm>
        <a:graphic>
          <a:graphicData uri="http://schemas.openxmlformats.org/presentationml/2006/ole">
            <mc:AlternateContent xmlns:mc="http://schemas.openxmlformats.org/markup-compatibility/2006">
              <mc:Choice xmlns:v="urn:schemas-microsoft-com:vml" Requires="v">
                <p:oleObj name="Equation" r:id="rId2" imgW="1460160" imgH="444240" progId="Equation.DSMT4">
                  <p:embed/>
                </p:oleObj>
              </mc:Choice>
              <mc:Fallback>
                <p:oleObj name="Equation" r:id="rId2" imgW="1460160" imgH="444240" progId="Equation.DSMT4">
                  <p:embed/>
                  <p:pic>
                    <p:nvPicPr>
                      <p:cNvPr id="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234" y="4399491"/>
                        <a:ext cx="3648075" cy="1092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9" name="Object 5">
            <a:hlinkClick r:id="" action="ppaction://ole?verb=0"/>
          </p:cNvPr>
          <p:cNvGraphicFramePr>
            <a:graphicFrameLocks/>
          </p:cNvGraphicFramePr>
          <p:nvPr>
            <p:extLst>
              <p:ext uri="{D42A27DB-BD31-4B8C-83A1-F6EECF244321}">
                <p14:modId xmlns:p14="http://schemas.microsoft.com/office/powerpoint/2010/main" val="3084812015"/>
              </p:ext>
            </p:extLst>
          </p:nvPr>
        </p:nvGraphicFramePr>
        <p:xfrm>
          <a:off x="2653420" y="5433474"/>
          <a:ext cx="3868737" cy="1090613"/>
        </p:xfrm>
        <a:graphic>
          <a:graphicData uri="http://schemas.openxmlformats.org/presentationml/2006/ole">
            <mc:AlternateContent xmlns:mc="http://schemas.openxmlformats.org/markup-compatibility/2006">
              <mc:Choice xmlns:v="urn:schemas-microsoft-com:vml" Requires="v">
                <p:oleObj name="Equation" r:id="rId4" imgW="1549080" imgH="444240" progId="Equation.DSMT4">
                  <p:embed/>
                </p:oleObj>
              </mc:Choice>
              <mc:Fallback>
                <p:oleObj name="Equation" r:id="rId4" imgW="1549080" imgH="444240" progId="Equation.DSMT4">
                  <p:embed/>
                  <p:pic>
                    <p:nvPicPr>
                      <p:cNvPr id="0" name="Picture 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420" y="5433474"/>
                        <a:ext cx="3868737" cy="10906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pic>
        <p:nvPicPr>
          <p:cNvPr id="10" name="图片 3"/>
          <p:cNvPicPr>
            <a:picLocks noChangeAspect="1" noChangeArrowheads="1"/>
          </p:cNvPicPr>
          <p:nvPr/>
        </p:nvPicPr>
        <p:blipFill>
          <a:blip r:embed="rId6" cstate="print">
            <a:extLst>
              <a:ext uri="{28A0092B-C50C-407E-A947-70E740481C1C}">
                <a14:useLocalDpi xmlns:a14="http://schemas.microsoft.com/office/drawing/2010/main" val="0"/>
              </a:ext>
            </a:extLst>
          </a:blip>
          <a:srcRect b="2007"/>
          <a:stretch>
            <a:fillRect/>
          </a:stretch>
        </p:blipFill>
        <p:spPr bwMode="auto">
          <a:xfrm>
            <a:off x="7659698" y="11915"/>
            <a:ext cx="45227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43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6126" y="0"/>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481693"/>
            <a:ext cx="8563430" cy="707886"/>
          </a:xfrm>
          <a:prstGeom prst="rect">
            <a:avLst/>
          </a:prstGeom>
          <a:noFill/>
        </p:spPr>
        <p:txBody>
          <a:bodyPr wrap="square" rtlCol="0">
            <a:spAutoFit/>
          </a:bodyPr>
          <a:lstStyle/>
          <a:p>
            <a:r>
              <a:rPr lang="zh-CN" altLang="en-US" sz="4000" b="1" kern="0" dirty="0">
                <a:latin typeface="黑体" pitchFamily="49" charset="-122"/>
                <a:ea typeface="黑体" pitchFamily="49" charset="-122"/>
              </a:rPr>
              <a:t>例</a:t>
            </a:r>
            <a:r>
              <a:rPr lang="zh-CN" altLang="en-US" sz="4000" b="1" kern="0" dirty="0">
                <a:latin typeface="仿宋" panose="02010609060101010101" pitchFamily="49" charset="-122"/>
                <a:ea typeface="仿宋" panose="02010609060101010101" pitchFamily="49" charset="-122"/>
              </a:rPr>
              <a:t> </a:t>
            </a:r>
            <a:r>
              <a:rPr lang="zh-CN" altLang="en-US" sz="4000" b="1" i="1" dirty="0">
                <a:solidFill>
                  <a:srgbClr val="FF0000"/>
                </a:solidFill>
                <a:latin typeface="Symbol" panose="05050102010706020507" pitchFamily="18" charset="2"/>
              </a:rPr>
              <a:t> </a:t>
            </a:r>
            <a:r>
              <a:rPr lang="en-US" altLang="zh-CN" sz="4000" b="1" baseline="30000" dirty="0">
                <a:solidFill>
                  <a:srgbClr val="FF0000"/>
                </a:solidFill>
              </a:rPr>
              <a:t>2</a:t>
            </a:r>
            <a:r>
              <a:rPr lang="zh-CN" altLang="en-US" sz="4000" b="1" i="1" kern="0" dirty="0">
                <a:solidFill>
                  <a:srgbClr val="FF0000"/>
                </a:solidFill>
                <a:latin typeface="Symbol" panose="05050102010706020507" pitchFamily="18" charset="2"/>
              </a:rPr>
              <a:t> </a:t>
            </a:r>
            <a:r>
              <a:rPr lang="zh-CN" altLang="en-US" sz="4000" b="1" kern="0" dirty="0">
                <a:solidFill>
                  <a:srgbClr val="FF0000"/>
                </a:solidFill>
                <a:latin typeface="黑体" pitchFamily="49" charset="-122"/>
                <a:ea typeface="黑体" pitchFamily="49" charset="-122"/>
              </a:rPr>
              <a:t>未知</a:t>
            </a:r>
            <a:endParaRPr lang="zh-CN" altLang="en-US" sz="4000" b="1" dirty="0">
              <a:solidFill>
                <a:srgbClr val="FF0000"/>
              </a:solidFill>
              <a:latin typeface="黑体" pitchFamily="49" charset="-122"/>
              <a:ea typeface="黑体" pitchFamily="49" charset="-122"/>
            </a:endParaRPr>
          </a:p>
        </p:txBody>
      </p:sp>
      <p:sp>
        <p:nvSpPr>
          <p:cNvPr id="3" name="矩形 2"/>
          <p:cNvSpPr/>
          <p:nvPr/>
        </p:nvSpPr>
        <p:spPr>
          <a:xfrm>
            <a:off x="628651" y="1370098"/>
            <a:ext cx="9810750" cy="3194721"/>
          </a:xfrm>
          <a:prstGeom prst="rect">
            <a:avLst/>
          </a:prstGeom>
        </p:spPr>
        <p:txBody>
          <a:bodyPr wrap="square">
            <a:spAutoFit/>
          </a:bodyPr>
          <a:lstStyle/>
          <a:p>
            <a:pPr algn="just">
              <a:lnSpc>
                <a:spcPct val="90000"/>
              </a:lnSpc>
              <a:buFont typeface="Wingdings" pitchFamily="2" charset="2"/>
              <a:buChar char="p"/>
            </a:pPr>
            <a:r>
              <a:rPr lang="zh-CN" altLang="en-US" sz="2800" b="1" dirty="0">
                <a:solidFill>
                  <a:srgbClr val="00B050"/>
                </a:solidFill>
                <a:latin typeface="黑体" pitchFamily="49" charset="-122"/>
                <a:ea typeface="黑体" pitchFamily="49" charset="-122"/>
              </a:rPr>
              <a:t>题设：</a:t>
            </a:r>
            <a:r>
              <a:rPr lang="zh-CN" altLang="en-US" sz="2800" b="1" dirty="0">
                <a:latin typeface="黑体" pitchFamily="49" charset="-122"/>
                <a:ea typeface="黑体" pitchFamily="49" charset="-122"/>
              </a:rPr>
              <a:t>一种汽车配件的</a:t>
            </a:r>
            <a:r>
              <a:rPr lang="zh-CN" altLang="en-US" sz="2800" b="1" dirty="0">
                <a:solidFill>
                  <a:srgbClr val="FF0000"/>
                </a:solidFill>
                <a:latin typeface="黑体" pitchFamily="49" charset="-122"/>
                <a:ea typeface="黑体" pitchFamily="49" charset="-122"/>
              </a:rPr>
              <a:t>平均长度要求为</a:t>
            </a:r>
            <a:r>
              <a:rPr lang="en-US" altLang="zh-CN" sz="2800" b="1" dirty="0">
                <a:solidFill>
                  <a:srgbClr val="FF0000"/>
                </a:solidFill>
                <a:latin typeface="黑体" pitchFamily="49" charset="-122"/>
                <a:ea typeface="黑体" pitchFamily="49" charset="-122"/>
                <a:cs typeface="Times New Roman" panose="02020603050405020304" pitchFamily="18" charset="0"/>
              </a:rPr>
              <a:t>12cm</a:t>
            </a:r>
            <a:r>
              <a:rPr lang="zh-CN" altLang="en-US" sz="2800" b="1" dirty="0">
                <a:latin typeface="黑体" pitchFamily="49" charset="-122"/>
                <a:ea typeface="黑体" pitchFamily="49" charset="-122"/>
              </a:rPr>
              <a:t>，高于或低于该标准均被认为是不合格的。汽车生产企业在购进配件时，通常是经过招标，然后对中标的配件提供商提供的样品进行检验，以决定是否购进。现对一个配件提供商提供的</a:t>
            </a:r>
            <a:r>
              <a:rPr lang="en-US" altLang="zh-CN" sz="2800" b="1" dirty="0">
                <a:solidFill>
                  <a:srgbClr val="FF0000"/>
                </a:solidFill>
                <a:latin typeface="黑体" pitchFamily="49" charset="-122"/>
                <a:ea typeface="黑体" pitchFamily="49" charset="-122"/>
                <a:cs typeface="Times New Roman" panose="02020603050405020304" pitchFamily="18" charset="0"/>
              </a:rPr>
              <a:t>10</a:t>
            </a:r>
            <a:r>
              <a:rPr lang="zh-CN" altLang="en-US" sz="2800" b="1" dirty="0">
                <a:solidFill>
                  <a:srgbClr val="FF0000"/>
                </a:solidFill>
                <a:latin typeface="黑体" pitchFamily="49" charset="-122"/>
                <a:ea typeface="黑体" pitchFamily="49" charset="-122"/>
              </a:rPr>
              <a:t>个样品</a:t>
            </a:r>
            <a:r>
              <a:rPr lang="zh-CN" altLang="en-US" sz="2800" b="1" dirty="0">
                <a:latin typeface="黑体" pitchFamily="49" charset="-122"/>
                <a:ea typeface="黑体" pitchFamily="49" charset="-122"/>
              </a:rPr>
              <a:t>进行了测量。</a:t>
            </a:r>
            <a:endParaRPr lang="en-US" altLang="zh-CN" sz="2800" b="1" dirty="0">
              <a:latin typeface="黑体" pitchFamily="49" charset="-122"/>
              <a:ea typeface="黑体" pitchFamily="49" charset="-122"/>
            </a:endParaRPr>
          </a:p>
          <a:p>
            <a:pPr algn="just">
              <a:lnSpc>
                <a:spcPct val="90000"/>
              </a:lnSpc>
              <a:buFont typeface="Wingdings" pitchFamily="2" charset="2"/>
              <a:buChar char="p"/>
            </a:pPr>
            <a:r>
              <a:rPr lang="zh-CN" altLang="en-US" sz="2800" b="1" dirty="0">
                <a:solidFill>
                  <a:srgbClr val="00B050"/>
                </a:solidFill>
                <a:latin typeface="黑体" pitchFamily="49" charset="-122"/>
                <a:ea typeface="黑体" pitchFamily="49" charset="-122"/>
              </a:rPr>
              <a:t>假定：</a:t>
            </a:r>
            <a:r>
              <a:rPr lang="zh-CN" altLang="en-US" sz="2800" b="1" dirty="0">
                <a:latin typeface="黑体" pitchFamily="49" charset="-122"/>
                <a:ea typeface="黑体" pitchFamily="49" charset="-122"/>
              </a:rPr>
              <a:t>该供货商生产的配件长度</a:t>
            </a:r>
            <a:r>
              <a:rPr lang="zh-CN" altLang="en-US" sz="2800" b="1" dirty="0">
                <a:solidFill>
                  <a:srgbClr val="FF0000"/>
                </a:solidFill>
                <a:latin typeface="黑体" pitchFamily="49" charset="-122"/>
                <a:ea typeface="黑体" pitchFamily="49" charset="-122"/>
              </a:rPr>
              <a:t>服从正态分布</a:t>
            </a:r>
            <a:r>
              <a:rPr lang="zh-CN" altLang="en-US" sz="2800" b="1" dirty="0">
                <a:latin typeface="黑体" pitchFamily="49" charset="-122"/>
                <a:ea typeface="黑体" pitchFamily="49" charset="-122"/>
              </a:rPr>
              <a:t>。</a:t>
            </a:r>
            <a:endParaRPr lang="en-US" altLang="zh-CN" sz="2800" b="1" dirty="0">
              <a:latin typeface="黑体" pitchFamily="49" charset="-122"/>
              <a:ea typeface="黑体" pitchFamily="49" charset="-122"/>
            </a:endParaRPr>
          </a:p>
          <a:p>
            <a:pPr algn="just">
              <a:lnSpc>
                <a:spcPct val="90000"/>
              </a:lnSpc>
              <a:buFont typeface="Wingdings" pitchFamily="2" charset="2"/>
              <a:buChar char="p"/>
            </a:pPr>
            <a:r>
              <a:rPr lang="zh-CN" altLang="en-US" sz="2800" b="1" dirty="0">
                <a:solidFill>
                  <a:srgbClr val="00B050"/>
                </a:solidFill>
                <a:latin typeface="黑体" pitchFamily="49" charset="-122"/>
                <a:ea typeface="黑体" pitchFamily="49" charset="-122"/>
              </a:rPr>
              <a:t>要求：</a:t>
            </a:r>
            <a:r>
              <a:rPr lang="zh-CN" altLang="en-US" sz="2800" b="1" dirty="0">
                <a:latin typeface="黑体" pitchFamily="49" charset="-122"/>
                <a:ea typeface="黑体" pitchFamily="49" charset="-122"/>
              </a:rPr>
              <a:t>在</a:t>
            </a:r>
            <a:r>
              <a:rPr lang="en-US" altLang="zh-CN" sz="2800" b="1" dirty="0">
                <a:latin typeface="黑体" pitchFamily="49" charset="-122"/>
                <a:ea typeface="黑体" pitchFamily="49" charset="-122"/>
              </a:rPr>
              <a:t>0.05</a:t>
            </a:r>
            <a:r>
              <a:rPr lang="zh-CN" altLang="en-US" sz="2800" b="1" dirty="0">
                <a:latin typeface="黑体" pitchFamily="49" charset="-122"/>
                <a:ea typeface="黑体" pitchFamily="49" charset="-122"/>
              </a:rPr>
              <a:t>的显著性水平下，检验该供货商所提供的配件</a:t>
            </a:r>
            <a:r>
              <a:rPr lang="zh-CN" altLang="en-US" sz="2800" b="1" dirty="0">
                <a:solidFill>
                  <a:srgbClr val="FF0000"/>
                </a:solidFill>
                <a:latin typeface="黑体" pitchFamily="49" charset="-122"/>
                <a:ea typeface="黑体" pitchFamily="49" charset="-122"/>
              </a:rPr>
              <a:t>是否符合要求</a:t>
            </a:r>
            <a:r>
              <a:rPr lang="zh-CN" altLang="en-US" sz="2800" b="1" dirty="0">
                <a:latin typeface="黑体" pitchFamily="49" charset="-122"/>
                <a:ea typeface="黑体" pitchFamily="49" charset="-122"/>
              </a:rPr>
              <a:t>？ </a:t>
            </a:r>
          </a:p>
        </p:txBody>
      </p:sp>
      <p:graphicFrame>
        <p:nvGraphicFramePr>
          <p:cNvPr id="9" name="Group 92"/>
          <p:cNvGraphicFramePr>
            <a:graphicFrameLocks noGrp="1"/>
          </p:cNvGraphicFramePr>
          <p:nvPr>
            <p:extLst>
              <p:ext uri="{D42A27DB-BD31-4B8C-83A1-F6EECF244321}">
                <p14:modId xmlns:p14="http://schemas.microsoft.com/office/powerpoint/2010/main" val="2757519565"/>
              </p:ext>
            </p:extLst>
          </p:nvPr>
        </p:nvGraphicFramePr>
        <p:xfrm>
          <a:off x="1609725" y="4923305"/>
          <a:ext cx="5886450" cy="1432560"/>
        </p:xfrm>
        <a:graphic>
          <a:graphicData uri="http://schemas.openxmlformats.org/drawingml/2006/table">
            <a:tbl>
              <a:tblPr/>
              <a:tblGrid>
                <a:gridCol w="1239838">
                  <a:extLst>
                    <a:ext uri="{9D8B030D-6E8A-4147-A177-3AD203B41FA5}">
                      <a16:colId xmlns:a16="http://schemas.microsoft.com/office/drawing/2014/main" val="20000"/>
                    </a:ext>
                  </a:extLst>
                </a:gridCol>
                <a:gridCol w="1185862">
                  <a:extLst>
                    <a:ext uri="{9D8B030D-6E8A-4147-A177-3AD203B41FA5}">
                      <a16:colId xmlns:a16="http://schemas.microsoft.com/office/drawing/2014/main" val="20001"/>
                    </a:ext>
                  </a:extLst>
                </a:gridCol>
                <a:gridCol w="1182688">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1147762">
                  <a:extLst>
                    <a:ext uri="{9D8B030D-6E8A-4147-A177-3AD203B41FA5}">
                      <a16:colId xmlns:a16="http://schemas.microsoft.com/office/drawing/2014/main" val="20004"/>
                    </a:ext>
                  </a:extLst>
                </a:gridCol>
              </a:tblGrid>
              <a:tr h="439270">
                <a:tc gridSpan="5">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2400" b="1" i="0" u="none" strike="noStrike" cap="none" normalizeH="0" baseline="0" dirty="0">
                          <a:ln>
                            <a:noFill/>
                          </a:ln>
                          <a:solidFill>
                            <a:srgbClr val="FFFF00"/>
                          </a:solidFill>
                          <a:effectLst/>
                          <a:latin typeface="黑体" pitchFamily="49" charset="-122"/>
                          <a:ea typeface="黑体" pitchFamily="49" charset="-122"/>
                        </a:rPr>
                        <a:t>1</a:t>
                      </a:r>
                      <a:r>
                        <a:rPr kumimoji="1" lang="en-US" altLang="zh-CN" sz="2400" b="1" i="0" u="none" strike="noStrike" cap="none" normalizeH="0" baseline="0" dirty="0">
                          <a:ln>
                            <a:noFill/>
                          </a:ln>
                          <a:solidFill>
                            <a:srgbClr val="FFFF00"/>
                          </a:solidFill>
                          <a:effectLst/>
                          <a:latin typeface="黑体" pitchFamily="49" charset="-122"/>
                          <a:ea typeface="黑体" pitchFamily="49" charset="-122"/>
                          <a:cs typeface="Times New Roman" panose="02020603050405020304" pitchFamily="18" charset="0"/>
                        </a:rPr>
                        <a:t>0</a:t>
                      </a:r>
                      <a:r>
                        <a:rPr kumimoji="1" lang="zh-CN" altLang="en-US" sz="2400" b="1" i="0" u="none" strike="noStrike" cap="none" normalizeH="0" baseline="0" dirty="0">
                          <a:ln>
                            <a:noFill/>
                          </a:ln>
                          <a:solidFill>
                            <a:srgbClr val="FFFF00"/>
                          </a:solidFill>
                          <a:effectLst/>
                          <a:latin typeface="黑体" pitchFamily="49" charset="-122"/>
                          <a:ea typeface="黑体" pitchFamily="49" charset="-122"/>
                        </a:rPr>
                        <a:t>个零件尺寸的长度 </a:t>
                      </a:r>
                      <a:r>
                        <a:rPr kumimoji="1" lang="en-US" altLang="zh-CN" sz="2400" b="0" i="0" u="none" strike="noStrike" cap="none" normalizeH="0" baseline="0" dirty="0">
                          <a:ln>
                            <a:noFill/>
                          </a:ln>
                          <a:solidFill>
                            <a:srgbClr val="FFFF00"/>
                          </a:solidFill>
                          <a:effectLst/>
                          <a:latin typeface="黑体" pitchFamily="49" charset="-122"/>
                          <a:ea typeface="黑体" pitchFamily="49" charset="-122"/>
                        </a:rPr>
                        <a:t>(</a:t>
                      </a:r>
                      <a:r>
                        <a:rPr kumimoji="1" lang="en-US" altLang="zh-CN" sz="2400" b="0" i="0" u="none" strike="noStrike" cap="none" normalizeH="0" baseline="0" dirty="0">
                          <a:ln>
                            <a:noFill/>
                          </a:ln>
                          <a:solidFill>
                            <a:srgbClr val="FFFF00"/>
                          </a:solidFill>
                          <a:effectLst/>
                          <a:latin typeface="黑体" pitchFamily="49" charset="-122"/>
                          <a:ea typeface="黑体" pitchFamily="49" charset="-122"/>
                          <a:cs typeface="Times New Roman" panose="02020603050405020304" pitchFamily="18" charset="0"/>
                        </a:rPr>
                        <a:t>cm</a:t>
                      </a:r>
                      <a:r>
                        <a:rPr kumimoji="1" lang="en-US" altLang="zh-CN" sz="2400" b="0" i="0" u="none" strike="noStrike" cap="none" normalizeH="0" baseline="0" dirty="0">
                          <a:ln>
                            <a:noFill/>
                          </a:ln>
                          <a:solidFill>
                            <a:srgbClr val="FFFF00"/>
                          </a:solidFill>
                          <a:effectLst/>
                          <a:latin typeface="黑体" pitchFamily="49" charset="-122"/>
                          <a:ea typeface="黑体" pitchFamily="49" charset="-122"/>
                        </a:rPr>
                        <a:t>)</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57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10.8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11.9</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1"/>
                  </a:ext>
                </a:extLst>
              </a:tr>
              <a:tr h="32543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11.3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12.3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819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434777"/>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 分析求解</a:t>
            </a:r>
          </a:p>
        </p:txBody>
      </p:sp>
      <p:pic>
        <p:nvPicPr>
          <p:cNvPr id="9229" name="Picture 13" descr="C:\Users\yl\AppData\Roaming\Tencent\Users\375066235\QQ\WinTemp\RichOle\9HS$U0$KPZC~_UMV8]K[(SA.png"/>
          <p:cNvPicPr>
            <a:picLocks noChangeAspect="1" noChangeArrowheads="1"/>
          </p:cNvPicPr>
          <p:nvPr/>
        </p:nvPicPr>
        <p:blipFill>
          <a:blip r:embed="rId4" cstate="print"/>
          <a:srcRect/>
          <a:stretch>
            <a:fillRect/>
          </a:stretch>
        </p:blipFill>
        <p:spPr bwMode="auto">
          <a:xfrm>
            <a:off x="619125" y="1638300"/>
            <a:ext cx="5895975" cy="542925"/>
          </a:xfrm>
          <a:prstGeom prst="rect">
            <a:avLst/>
          </a:prstGeom>
          <a:noFill/>
        </p:spPr>
      </p:pic>
      <p:pic>
        <p:nvPicPr>
          <p:cNvPr id="9230" name="Picture 14" descr="C:\Users\yl\AppData\Roaming\Tencent\Users\375066235\QQ\WinTemp\RichOle\H7X%@JUWBAQBUMJHCKUCHBB.png"/>
          <p:cNvPicPr>
            <a:picLocks noChangeAspect="1" noChangeArrowheads="1"/>
          </p:cNvPicPr>
          <p:nvPr/>
        </p:nvPicPr>
        <p:blipFill>
          <a:blip r:embed="rId5" cstate="print"/>
          <a:srcRect/>
          <a:stretch>
            <a:fillRect/>
          </a:stretch>
        </p:blipFill>
        <p:spPr bwMode="auto">
          <a:xfrm>
            <a:off x="628650" y="2305050"/>
            <a:ext cx="7972425" cy="904875"/>
          </a:xfrm>
          <a:prstGeom prst="rect">
            <a:avLst/>
          </a:prstGeom>
          <a:noFill/>
        </p:spPr>
      </p:pic>
      <p:pic>
        <p:nvPicPr>
          <p:cNvPr id="9231" name="Picture 15" descr="C:\Users\yl\AppData\Roaming\Tencent\Users\375066235\QQ\WinTemp\RichOle\ZLA$%_$0R7K`]JNZ7}JMM%3.png"/>
          <p:cNvPicPr>
            <a:picLocks noChangeAspect="1" noChangeArrowheads="1"/>
          </p:cNvPicPr>
          <p:nvPr/>
        </p:nvPicPr>
        <p:blipFill>
          <a:blip r:embed="rId6" cstate="print"/>
          <a:srcRect/>
          <a:stretch>
            <a:fillRect/>
          </a:stretch>
        </p:blipFill>
        <p:spPr bwMode="auto">
          <a:xfrm>
            <a:off x="647700" y="3305175"/>
            <a:ext cx="10887075" cy="647700"/>
          </a:xfrm>
          <a:prstGeom prst="rect">
            <a:avLst/>
          </a:prstGeom>
          <a:noFill/>
        </p:spPr>
      </p:pic>
      <p:pic>
        <p:nvPicPr>
          <p:cNvPr id="9232" name="Picture 16" descr="C:\Users\yl\AppData\Roaming\Tencent\Users\375066235\QQ\WinTemp\RichOle\~_AAS~WW6SN)5GBGG9)}IAD.png"/>
          <p:cNvPicPr>
            <a:picLocks noChangeAspect="1" noChangeArrowheads="1"/>
          </p:cNvPicPr>
          <p:nvPr/>
        </p:nvPicPr>
        <p:blipFill>
          <a:blip r:embed="rId7" cstate="print"/>
          <a:srcRect/>
          <a:stretch>
            <a:fillRect/>
          </a:stretch>
        </p:blipFill>
        <p:spPr bwMode="auto">
          <a:xfrm>
            <a:off x="619125" y="4181475"/>
            <a:ext cx="4076700" cy="428625"/>
          </a:xfrm>
          <a:prstGeom prst="rect">
            <a:avLst/>
          </a:prstGeom>
          <a:noFill/>
        </p:spPr>
      </p:pic>
      <p:pic>
        <p:nvPicPr>
          <p:cNvPr id="9233" name="Picture 17" descr="C:\Users\yl\AppData\Roaming\Tencent\Users\375066235\QQ\WinTemp\RichOle\$96(H`T$E_{CVE`4R5HQ1KU.png"/>
          <p:cNvPicPr>
            <a:picLocks noChangeAspect="1" noChangeArrowheads="1"/>
          </p:cNvPicPr>
          <p:nvPr/>
        </p:nvPicPr>
        <p:blipFill>
          <a:blip r:embed="rId8" cstate="print"/>
          <a:srcRect/>
          <a:stretch>
            <a:fillRect/>
          </a:stretch>
        </p:blipFill>
        <p:spPr bwMode="auto">
          <a:xfrm>
            <a:off x="619125" y="5000625"/>
            <a:ext cx="11229975" cy="857250"/>
          </a:xfrm>
          <a:prstGeom prst="rect">
            <a:avLst/>
          </a:prstGeom>
          <a:noFill/>
        </p:spPr>
      </p:pic>
    </p:spTree>
    <p:extLst>
      <p:ext uri="{BB962C8B-B14F-4D97-AF65-F5344CB8AC3E}">
        <p14:creationId xmlns:p14="http://schemas.microsoft.com/office/powerpoint/2010/main" val="32456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9"/>
                                        </p:tgtEl>
                                        <p:attrNameLst>
                                          <p:attrName>style.visibility</p:attrName>
                                        </p:attrNameLst>
                                      </p:cBhvr>
                                      <p:to>
                                        <p:strVal val="visible"/>
                                      </p:to>
                                    </p:set>
                                    <p:animEffect transition="in" filter="blinds(horizontal)">
                                      <p:cBhvr>
                                        <p:cTn id="7" dur="500"/>
                                        <p:tgtEl>
                                          <p:spTgt spid="92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30"/>
                                        </p:tgtEl>
                                        <p:attrNameLst>
                                          <p:attrName>style.visibility</p:attrName>
                                        </p:attrNameLst>
                                      </p:cBhvr>
                                      <p:to>
                                        <p:strVal val="visible"/>
                                      </p:to>
                                    </p:set>
                                    <p:animEffect transition="in" filter="blinds(horizontal)">
                                      <p:cBhvr>
                                        <p:cTn id="12" dur="500"/>
                                        <p:tgtEl>
                                          <p:spTgt spid="92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31"/>
                                        </p:tgtEl>
                                        <p:attrNameLst>
                                          <p:attrName>style.visibility</p:attrName>
                                        </p:attrNameLst>
                                      </p:cBhvr>
                                      <p:to>
                                        <p:strVal val="visible"/>
                                      </p:to>
                                    </p:set>
                                    <p:animEffect transition="in" filter="blinds(horizontal)">
                                      <p:cBhvr>
                                        <p:cTn id="17" dur="500"/>
                                        <p:tgtEl>
                                          <p:spTgt spid="9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2"/>
                                        </p:tgtEl>
                                        <p:attrNameLst>
                                          <p:attrName>style.visibility</p:attrName>
                                        </p:attrNameLst>
                                      </p:cBhvr>
                                      <p:to>
                                        <p:strVal val="visible"/>
                                      </p:to>
                                    </p:set>
                                    <p:animEffect transition="in" filter="blinds(horizontal)">
                                      <p:cBhvr>
                                        <p:cTn id="22" dur="500"/>
                                        <p:tgtEl>
                                          <p:spTgt spid="92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33"/>
                                        </p:tgtEl>
                                        <p:attrNameLst>
                                          <p:attrName>style.visibility</p:attrName>
                                        </p:attrNameLst>
                                      </p:cBhvr>
                                      <p:to>
                                        <p:strVal val="visible"/>
                                      </p:to>
                                    </p:set>
                                    <p:animEffect transition="in" filter="blinds(horizontal)">
                                      <p:cBhvr>
                                        <p:cTn id="27"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2292"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4400" b="1">
                <a:solidFill>
                  <a:srgbClr val="1C4885"/>
                </a:solidFill>
                <a:latin typeface="微软雅黑" panose="020B0503020204020204" pitchFamily="34" charset="-122"/>
                <a:ea typeface="微软雅黑" panose="020B0503020204020204" pitchFamily="34" charset="-122"/>
              </a:rPr>
              <a:t>3</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12293" name="文本框 12"/>
          <p:cNvSpPr txBox="1">
            <a:spLocks noChangeArrowheads="1"/>
          </p:cNvSpPr>
          <p:nvPr/>
        </p:nvSpPr>
        <p:spPr bwMode="auto">
          <a:xfrm>
            <a:off x="2835714" y="3969826"/>
            <a:ext cx="66318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4800" b="1" dirty="0">
                <a:solidFill>
                  <a:schemeClr val="accent1">
                    <a:lumMod val="50000"/>
                  </a:schemeClr>
                </a:solidFill>
                <a:latin typeface="黑体" pitchFamily="49" charset="-122"/>
                <a:ea typeface="黑体" pitchFamily="49" charset="-122"/>
              </a:rPr>
              <a:t>总体比例的检验</a:t>
            </a:r>
          </a:p>
        </p:txBody>
      </p:sp>
      <p:grpSp>
        <p:nvGrpSpPr>
          <p:cNvPr id="12294" name="组合 13"/>
          <p:cNvGrpSpPr>
            <a:grpSpLocks noChangeAspect="1"/>
          </p:cNvGrpSpPr>
          <p:nvPr/>
        </p:nvGrpSpPr>
        <p:grpSpPr bwMode="auto">
          <a:xfrm>
            <a:off x="6804025" y="3178175"/>
            <a:ext cx="5578475" cy="3481388"/>
            <a:chOff x="0" y="0"/>
            <a:chExt cx="5324473" cy="3322983"/>
          </a:xfrm>
        </p:grpSpPr>
        <p:pic>
          <p:nvPicPr>
            <p:cNvPr id="12297"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6" name="文本框 18"/>
          <p:cNvSpPr>
            <a:spLocks/>
          </p:cNvSpPr>
          <p:nvPr/>
        </p:nvSpPr>
        <p:spPr bwMode="auto">
          <a:xfrm>
            <a:off x="428625" y="4899025"/>
            <a:ext cx="2082800" cy="976313"/>
          </a:xfrm>
          <a:custGeom>
            <a:avLst/>
            <a:gdLst>
              <a:gd name="T0" fmla="*/ 1376831 w 2083287"/>
              <a:gd name="T1" fmla="*/ 0 h 976698"/>
              <a:gd name="T2" fmla="*/ 2080852 w 2083287"/>
              <a:gd name="T3" fmla="*/ 0 h 976698"/>
              <a:gd name="T4" fmla="*/ 2061696 w 2083287"/>
              <a:gd name="T5" fmla="*/ 198057 h 976698"/>
              <a:gd name="T6" fmla="*/ 1738857 w 2083287"/>
              <a:gd name="T7" fmla="*/ 710587 h 976698"/>
              <a:gd name="T8" fmla="*/ 820920 w 2083287"/>
              <a:gd name="T9" fmla="*/ 974774 h 976698"/>
              <a:gd name="T10" fmla="*/ 0 w 2083287"/>
              <a:gd name="T11" fmla="*/ 806462 h 976698"/>
              <a:gd name="T12" fmla="*/ 0 w 2083287"/>
              <a:gd name="T13" fmla="*/ 199253 h 976698"/>
              <a:gd name="T14" fmla="*/ 771877 w 2083287"/>
              <a:gd name="T15" fmla="*/ 446400 h 976698"/>
              <a:gd name="T16" fmla="*/ 1215390 w 2083287"/>
              <a:gd name="T17" fmla="*/ 322828 h 976698"/>
              <a:gd name="T18" fmla="*/ 1369312 w 2083287"/>
              <a:gd name="T19" fmla="*/ 78746 h 976698"/>
              <a:gd name="T20" fmla="*/ 1376831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89287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5583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5.3 </a:t>
            </a:r>
            <a:r>
              <a:rPr lang="zh-CN" altLang="en-US" sz="4000" b="1" dirty="0">
                <a:latin typeface="黑体" pitchFamily="49" charset="-122"/>
                <a:ea typeface="黑体" pitchFamily="49" charset="-122"/>
              </a:rPr>
              <a:t>总体比例的检验</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8" name="Rectangle 3"/>
          <p:cNvSpPr txBox="1">
            <a:spLocks noChangeArrowheads="1"/>
          </p:cNvSpPr>
          <p:nvPr/>
        </p:nvSpPr>
        <p:spPr>
          <a:xfrm>
            <a:off x="609600" y="1324113"/>
            <a:ext cx="8229600" cy="4210050"/>
          </a:xfrm>
          <a:prstGeom prst="rect">
            <a:avLst/>
          </a:prstGeom>
          <a:noFill/>
          <a:ln/>
        </p:spPr>
        <p:txBody>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buFont typeface="Wingdings" pitchFamily="2" charset="2"/>
              <a:buChar char="n"/>
            </a:pPr>
            <a:r>
              <a:rPr lang="zh-CN" altLang="en-US" b="1" dirty="0">
                <a:solidFill>
                  <a:srgbClr val="FF0000"/>
                </a:solidFill>
                <a:latin typeface="黑体" pitchFamily="49" charset="-122"/>
                <a:ea typeface="黑体" pitchFamily="49" charset="-122"/>
              </a:rPr>
              <a:t>假定条件</a:t>
            </a:r>
            <a:endParaRPr lang="en-US" altLang="zh-CN" b="1" dirty="0">
              <a:solidFill>
                <a:srgbClr val="FF0000"/>
              </a:solidFill>
              <a:latin typeface="黑体" pitchFamily="49" charset="-122"/>
              <a:ea typeface="黑体" pitchFamily="49" charset="-122"/>
            </a:endParaRPr>
          </a:p>
          <a:p>
            <a:pPr>
              <a:buFont typeface="Wingdings" pitchFamily="2" charset="2"/>
              <a:buChar char="p"/>
            </a:pPr>
            <a:r>
              <a:rPr lang="zh-CN" altLang="en-US" b="1" dirty="0">
                <a:latin typeface="黑体" pitchFamily="49" charset="-122"/>
                <a:ea typeface="黑体" pitchFamily="49" charset="-122"/>
              </a:rPr>
              <a:t>总体服从二点分布</a:t>
            </a:r>
            <a:endParaRPr lang="en-US" altLang="zh-CN" b="1" dirty="0">
              <a:latin typeface="黑体" pitchFamily="49" charset="-122"/>
              <a:ea typeface="黑体" pitchFamily="49" charset="-122"/>
            </a:endParaRPr>
          </a:p>
          <a:p>
            <a:pPr>
              <a:buFont typeface="Wingdings" pitchFamily="2" charset="2"/>
              <a:buChar char="p"/>
            </a:pPr>
            <a:r>
              <a:rPr lang="zh-CN" altLang="en-US" b="1" dirty="0">
                <a:latin typeface="黑体" pitchFamily="49" charset="-122"/>
                <a:ea typeface="黑体" pitchFamily="49" charset="-122"/>
              </a:rPr>
              <a:t>可用正态分布来近似</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大样本</a:t>
            </a:r>
            <a:r>
              <a:rPr lang="en-US" altLang="zh-CN" b="1" dirty="0">
                <a:latin typeface="黑体" pitchFamily="49" charset="-122"/>
                <a:ea typeface="黑体" pitchFamily="49" charset="-122"/>
              </a:rPr>
              <a:t>)</a:t>
            </a:r>
          </a:p>
          <a:p>
            <a:pPr marL="609600" indent="-609600">
              <a:buFontTx/>
              <a:buAutoNum type="arabicPeriod" startAt="2"/>
            </a:pPr>
            <a:endParaRPr lang="en-US" altLang="zh-CN" b="1" kern="0" dirty="0">
              <a:latin typeface="仿宋" panose="02010609060101010101" pitchFamily="49" charset="-122"/>
              <a:ea typeface="仿宋" panose="02010609060101010101" pitchFamily="49" charset="-122"/>
            </a:endParaRPr>
          </a:p>
          <a:p>
            <a:pPr>
              <a:buFont typeface="Wingdings" pitchFamily="2" charset="2"/>
              <a:buChar char="n"/>
            </a:pPr>
            <a:r>
              <a:rPr lang="zh-CN" altLang="en-US" b="1" dirty="0">
                <a:solidFill>
                  <a:srgbClr val="FF0000"/>
                </a:solidFill>
                <a:latin typeface="黑体" pitchFamily="49" charset="-122"/>
                <a:ea typeface="黑体" pitchFamily="49" charset="-122"/>
              </a:rPr>
              <a:t>检验统计量</a:t>
            </a:r>
            <a:endParaRPr lang="en-US" altLang="zh-CN" b="1" dirty="0">
              <a:solidFill>
                <a:srgbClr val="FF0000"/>
              </a:solidFill>
              <a:latin typeface="黑体" pitchFamily="49" charset="-122"/>
              <a:ea typeface="黑体" pitchFamily="49" charset="-122"/>
            </a:endParaRPr>
          </a:p>
          <a:p>
            <a:pPr marL="609600" indent="-609600">
              <a:buFontTx/>
              <a:buAutoNum type="arabicPeriod" startAt="2"/>
            </a:pPr>
            <a:endParaRPr lang="zh-CN" altLang="en-US" b="1" kern="0" dirty="0"/>
          </a:p>
        </p:txBody>
      </p:sp>
      <p:graphicFrame>
        <p:nvGraphicFramePr>
          <p:cNvPr id="9" name="Object 21">
            <a:hlinkClick r:id="" action="ppaction://ole?verb=0"/>
          </p:cNvPr>
          <p:cNvGraphicFramePr>
            <a:graphicFrameLocks/>
          </p:cNvGraphicFramePr>
          <p:nvPr>
            <p:extLst>
              <p:ext uri="{D42A27DB-BD31-4B8C-83A1-F6EECF244321}">
                <p14:modId xmlns:p14="http://schemas.microsoft.com/office/powerpoint/2010/main" val="1001447315"/>
              </p:ext>
            </p:extLst>
          </p:nvPr>
        </p:nvGraphicFramePr>
        <p:xfrm>
          <a:off x="721172" y="4076700"/>
          <a:ext cx="4601456" cy="1327813"/>
        </p:xfrm>
        <a:graphic>
          <a:graphicData uri="http://schemas.openxmlformats.org/presentationml/2006/ole">
            <mc:AlternateContent xmlns:mc="http://schemas.openxmlformats.org/markup-compatibility/2006">
              <mc:Choice xmlns:v="urn:schemas-microsoft-com:vml" Requires="v">
                <p:oleObj name="Equation" r:id="rId2" imgW="1790640" imgH="647640" progId="Equation.DSMT4">
                  <p:embed/>
                </p:oleObj>
              </mc:Choice>
              <mc:Fallback>
                <p:oleObj name="Equation" r:id="rId2" imgW="1790640" imgH="647640" progId="Equation.DSMT4">
                  <p:embed/>
                  <p:pic>
                    <p:nvPicPr>
                      <p:cNvPr id="0"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72" y="4076700"/>
                        <a:ext cx="4601456" cy="132781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3"/>
          <p:cNvPicPr>
            <a:picLocks noChangeAspect="1" noChangeArrowheads="1"/>
          </p:cNvPicPr>
          <p:nvPr/>
        </p:nvPicPr>
        <p:blipFill>
          <a:blip r:embed="rId4" cstate="print">
            <a:extLst>
              <a:ext uri="{28A0092B-C50C-407E-A947-70E740481C1C}">
                <a14:useLocalDpi xmlns:a14="http://schemas.microsoft.com/office/drawing/2010/main" val="0"/>
              </a:ext>
            </a:extLst>
          </a:blip>
          <a:srcRect b="2007"/>
          <a:stretch>
            <a:fillRect/>
          </a:stretch>
        </p:blipFill>
        <p:spPr bwMode="auto">
          <a:xfrm>
            <a:off x="7659698" y="11915"/>
            <a:ext cx="45227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64527"/>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653143"/>
            <a:ext cx="8563430" cy="707886"/>
          </a:xfrm>
          <a:prstGeom prst="rect">
            <a:avLst/>
          </a:prstGeom>
          <a:noFill/>
        </p:spPr>
        <p:txBody>
          <a:bodyPr wrap="square" rtlCol="0">
            <a:spAutoFit/>
          </a:bodyPr>
          <a:lstStyle/>
          <a:p>
            <a:pPr>
              <a:buFont typeface="Wingdings" pitchFamily="2" charset="2"/>
              <a:buChar char="n"/>
            </a:pPr>
            <a:r>
              <a:rPr lang="zh-CN" altLang="en-US" sz="4000" b="1" dirty="0">
                <a:latin typeface="黑体" pitchFamily="49" charset="-122"/>
                <a:ea typeface="黑体" pitchFamily="49" charset="-122"/>
              </a:rPr>
              <a:t>总体比例检验方法的总结：</a:t>
            </a:r>
          </a:p>
        </p:txBody>
      </p:sp>
      <p:graphicFrame>
        <p:nvGraphicFramePr>
          <p:cNvPr id="11" name="Group 52"/>
          <p:cNvGraphicFramePr>
            <a:graphicFrameLocks noGrp="1"/>
          </p:cNvGraphicFramePr>
          <p:nvPr>
            <p:extLst>
              <p:ext uri="{D42A27DB-BD31-4B8C-83A1-F6EECF244321}">
                <p14:modId xmlns:p14="http://schemas.microsoft.com/office/powerpoint/2010/main" val="867244130"/>
              </p:ext>
            </p:extLst>
          </p:nvPr>
        </p:nvGraphicFramePr>
        <p:xfrm>
          <a:off x="730695" y="1803184"/>
          <a:ext cx="9095693" cy="4142176"/>
        </p:xfrm>
        <a:graphic>
          <a:graphicData uri="http://schemas.openxmlformats.org/drawingml/2006/table">
            <a:tbl>
              <a:tblPr>
                <a:tableStyleId>{00A15C55-8517-42AA-B614-E9B94910E393}</a:tableStyleId>
              </a:tblPr>
              <a:tblGrid>
                <a:gridCol w="2001271">
                  <a:extLst>
                    <a:ext uri="{9D8B030D-6E8A-4147-A177-3AD203B41FA5}">
                      <a16:colId xmlns:a16="http://schemas.microsoft.com/office/drawing/2014/main" val="20000"/>
                    </a:ext>
                  </a:extLst>
                </a:gridCol>
                <a:gridCol w="2464780">
                  <a:extLst>
                    <a:ext uri="{9D8B030D-6E8A-4147-A177-3AD203B41FA5}">
                      <a16:colId xmlns:a16="http://schemas.microsoft.com/office/drawing/2014/main" val="20001"/>
                    </a:ext>
                  </a:extLst>
                </a:gridCol>
                <a:gridCol w="2303006">
                  <a:extLst>
                    <a:ext uri="{9D8B030D-6E8A-4147-A177-3AD203B41FA5}">
                      <a16:colId xmlns:a16="http://schemas.microsoft.com/office/drawing/2014/main" val="20002"/>
                    </a:ext>
                  </a:extLst>
                </a:gridCol>
                <a:gridCol w="2326636">
                  <a:extLst>
                    <a:ext uri="{9D8B030D-6E8A-4147-A177-3AD203B41FA5}">
                      <a16:colId xmlns:a16="http://schemas.microsoft.com/office/drawing/2014/main" val="20003"/>
                    </a:ext>
                  </a:extLst>
                </a:gridCol>
              </a:tblGrid>
              <a:tr h="599726">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u="none" strike="noStrike" cap="none" normalizeH="0" baseline="0" dirty="0">
                          <a:ln>
                            <a:noFill/>
                          </a:ln>
                          <a:solidFill>
                            <a:srgbClr val="FF0000"/>
                          </a:solidFill>
                          <a:effectLst/>
                          <a:latin typeface="黑体" pitchFamily="49" charset="-122"/>
                          <a:ea typeface="黑体" pitchFamily="49" charset="-122"/>
                        </a:rPr>
                        <a:t>假设</a:t>
                      </a:r>
                      <a:endParaRPr kumimoji="1" lang="zh-CN" altLang="en-US" sz="2800" b="1"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u="none" strike="noStrike" cap="none" normalizeH="0" baseline="0" dirty="0">
                          <a:ln>
                            <a:noFill/>
                          </a:ln>
                          <a:solidFill>
                            <a:srgbClr val="FF0000"/>
                          </a:solidFill>
                          <a:effectLst/>
                          <a:latin typeface="黑体" pitchFamily="49" charset="-122"/>
                          <a:ea typeface="黑体" pitchFamily="49" charset="-122"/>
                        </a:rPr>
                        <a:t>双侧检验</a:t>
                      </a:r>
                      <a:endParaRPr kumimoji="1" lang="zh-CN" altLang="en-US" sz="2800" b="1"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800" u="none" strike="noStrike" cap="none" normalizeH="0" baseline="0">
                          <a:ln>
                            <a:noFill/>
                          </a:ln>
                          <a:solidFill>
                            <a:srgbClr val="FF0000"/>
                          </a:solidFill>
                          <a:effectLst/>
                          <a:latin typeface="黑体" pitchFamily="49" charset="-122"/>
                          <a:ea typeface="黑体" pitchFamily="49" charset="-122"/>
                        </a:rPr>
                        <a:t>左侧检验</a:t>
                      </a:r>
                      <a:endParaRPr kumimoji="1" lang="zh-CN" altLang="en-US" sz="2800" b="1" i="0" u="none" strike="noStrike" cap="none" normalizeH="0" baseline="0">
                        <a:ln>
                          <a:noFill/>
                        </a:ln>
                        <a:solidFill>
                          <a:srgbClr val="FF0000"/>
                        </a:solidFill>
                        <a:effectLst/>
                        <a:latin typeface="黑体" pitchFamily="49" charset="-122"/>
                        <a:ea typeface="黑体" pitchFamily="49" charset="-122"/>
                        <a:cs typeface="微软简秀圆"/>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800" u="none" strike="noStrike" cap="none" normalizeH="0" baseline="0">
                          <a:ln>
                            <a:noFill/>
                          </a:ln>
                          <a:solidFill>
                            <a:srgbClr val="FF0000"/>
                          </a:solidFill>
                          <a:effectLst/>
                          <a:latin typeface="黑体" pitchFamily="49" charset="-122"/>
                          <a:ea typeface="黑体" pitchFamily="49" charset="-122"/>
                        </a:rPr>
                        <a:t>右侧检验</a:t>
                      </a:r>
                      <a:endParaRPr kumimoji="1" lang="zh-CN" altLang="en-US" sz="2800" b="1" i="0" u="none" strike="noStrike" cap="none" normalizeH="0" baseline="0">
                        <a:ln>
                          <a:noFill/>
                        </a:ln>
                        <a:solidFill>
                          <a:srgbClr val="FF0000"/>
                        </a:solidFill>
                        <a:effectLst/>
                        <a:latin typeface="黑体" pitchFamily="49" charset="-122"/>
                        <a:ea typeface="黑体" pitchFamily="49" charset="-122"/>
                        <a:cs typeface="微软简秀圆"/>
                      </a:endParaRPr>
                    </a:p>
                  </a:txBody>
                  <a:tcPr anchor="ctr" horzOverflow="overflow">
                    <a:solidFill>
                      <a:schemeClr val="accent1">
                        <a:lumMod val="60000"/>
                        <a:lumOff val="40000"/>
                      </a:schemeClr>
                    </a:solidFill>
                  </a:tcPr>
                </a:tc>
                <a:extLst>
                  <a:ext uri="{0D108BD9-81ED-4DB2-BD59-A6C34878D82A}">
                    <a16:rowId xmlns:a16="http://schemas.microsoft.com/office/drawing/2014/main" val="10000"/>
                  </a:ext>
                </a:extLst>
              </a:tr>
              <a:tr h="1192396">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u="none" strike="noStrike" cap="none" normalizeH="0" baseline="0" dirty="0">
                          <a:ln>
                            <a:noFill/>
                          </a:ln>
                          <a:solidFill>
                            <a:srgbClr val="FF0000"/>
                          </a:solidFill>
                          <a:effectLst/>
                          <a:latin typeface="黑体" pitchFamily="49" charset="-122"/>
                          <a:ea typeface="黑体" pitchFamily="49" charset="-122"/>
                        </a:rPr>
                        <a:t>假设形式</a:t>
                      </a:r>
                      <a:endParaRPr kumimoji="1" lang="zh-CN" altLang="en-US" sz="2800" b="1"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r>
                        <a:rPr kumimoji="1" lang="zh-CN" altLang="en-US" sz="2800" u="none" strike="noStrike" cap="none" normalizeH="0" baseline="0" dirty="0">
                          <a:ln>
                            <a:noFill/>
                          </a:ln>
                          <a:solidFill>
                            <a:srgbClr val="FF0000"/>
                          </a:solidFill>
                          <a:effectLst/>
                          <a:latin typeface="黑体" pitchFamily="49" charset="-122"/>
                          <a:ea typeface="黑体" pitchFamily="49" charset="-122"/>
                        </a:rPr>
                        <a:t>：</a:t>
                      </a:r>
                      <a:r>
                        <a:rPr kumimoji="1" lang="zh-CN" altLang="en-US"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a:t>
                      </a:r>
                      <a:r>
                        <a:rPr kumimoji="1" lang="en-US" altLang="zh-CN" sz="2800" u="none" strike="noStrike" cap="none" normalizeH="0" baseline="0" dirty="0">
                          <a:ln>
                            <a:noFill/>
                          </a:ln>
                          <a:solidFill>
                            <a:srgbClr val="FF0000"/>
                          </a:solidFill>
                          <a:effectLst/>
                          <a:latin typeface="黑体" pitchFamily="49" charset="-122"/>
                          <a:ea typeface="黑体" pitchFamily="49" charset="-122"/>
                        </a:rPr>
                        <a:t>=</a:t>
                      </a:r>
                      <a:r>
                        <a:rPr kumimoji="1" lang="en-US" altLang="zh-CN"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1</a:t>
                      </a:r>
                      <a:r>
                        <a:rPr kumimoji="1" lang="zh-CN" altLang="en-US" sz="2800" u="none" strike="noStrike" cap="none" normalizeH="0" baseline="0" dirty="0">
                          <a:ln>
                            <a:noFill/>
                          </a:ln>
                          <a:solidFill>
                            <a:srgbClr val="FF0000"/>
                          </a:solidFill>
                          <a:effectLst/>
                          <a:latin typeface="黑体" pitchFamily="49" charset="-122"/>
                          <a:ea typeface="黑体" pitchFamily="49" charset="-122"/>
                        </a:rPr>
                        <a:t>：</a:t>
                      </a:r>
                      <a:r>
                        <a:rPr kumimoji="1" lang="zh-CN" altLang="en-US"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 </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endParaRPr kumimoji="1" lang="en-US" altLang="zh-CN" sz="2800" b="0" i="0" u="none" strike="noStrike" cap="none" normalizeH="0" baseline="-2500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r>
                        <a:rPr kumimoji="1" lang="en-US" altLang="zh-CN" sz="2800" u="none" strike="noStrike" cap="none" normalizeH="0" baseline="0" dirty="0">
                          <a:ln>
                            <a:noFill/>
                          </a:ln>
                          <a:solidFill>
                            <a:srgbClr val="FF0000"/>
                          </a:solidFill>
                          <a:effectLst/>
                          <a:latin typeface="黑体" pitchFamily="49" charset="-122"/>
                          <a:ea typeface="黑体" pitchFamily="49" charset="-122"/>
                        </a:rPr>
                        <a:t> </a:t>
                      </a:r>
                      <a:r>
                        <a:rPr kumimoji="1" lang="zh-CN" altLang="en-US" sz="2800" u="none" strike="noStrike" cap="none" normalizeH="0" baseline="0" dirty="0">
                          <a:ln>
                            <a:noFill/>
                          </a:ln>
                          <a:solidFill>
                            <a:srgbClr val="FF0000"/>
                          </a:solidFill>
                          <a:effectLst/>
                          <a:latin typeface="黑体" pitchFamily="49" charset="-122"/>
                          <a:ea typeface="黑体" pitchFamily="49" charset="-122"/>
                        </a:rPr>
                        <a:t>：</a:t>
                      </a:r>
                      <a:r>
                        <a:rPr kumimoji="1" lang="zh-CN" altLang="en-US"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 </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1 </a:t>
                      </a:r>
                      <a:r>
                        <a:rPr kumimoji="1" lang="zh-CN" altLang="en-US" sz="2800" u="none" strike="noStrike" cap="none" normalizeH="0" baseline="0" dirty="0">
                          <a:ln>
                            <a:noFill/>
                          </a:ln>
                          <a:solidFill>
                            <a:srgbClr val="FF0000"/>
                          </a:solidFill>
                          <a:effectLst/>
                          <a:latin typeface="黑体" pitchFamily="49" charset="-122"/>
                          <a:ea typeface="黑体" pitchFamily="49" charset="-122"/>
                        </a:rPr>
                        <a:t>：</a:t>
                      </a:r>
                      <a:r>
                        <a:rPr kumimoji="1" lang="zh-CN" altLang="en-US"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a:t>
                      </a:r>
                      <a:r>
                        <a:rPr kumimoji="1" lang="en-US" altLang="zh-CN" sz="2800" u="none" strike="noStrike" cap="none" normalizeH="0" baseline="0" dirty="0">
                          <a:ln>
                            <a:noFill/>
                          </a:ln>
                          <a:solidFill>
                            <a:srgbClr val="FF0000"/>
                          </a:solidFill>
                          <a:effectLst/>
                          <a:latin typeface="黑体" pitchFamily="49" charset="-122"/>
                          <a:ea typeface="黑体" pitchFamily="49" charset="-122"/>
                        </a:rPr>
                        <a:t>&lt;</a:t>
                      </a:r>
                      <a:r>
                        <a:rPr kumimoji="1" lang="en-US" altLang="zh-CN"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endParaRPr kumimoji="1" lang="en-US" altLang="zh-CN" sz="2800" b="0" i="0" u="none" strike="noStrike" cap="none" normalizeH="0" baseline="-2500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r>
                        <a:rPr kumimoji="1" lang="en-US" altLang="zh-CN" sz="2800" u="none" strike="noStrike" cap="none" normalizeH="0" baseline="0" dirty="0">
                          <a:ln>
                            <a:noFill/>
                          </a:ln>
                          <a:solidFill>
                            <a:srgbClr val="FF0000"/>
                          </a:solidFill>
                          <a:effectLst/>
                          <a:latin typeface="黑体" pitchFamily="49" charset="-122"/>
                          <a:ea typeface="黑体" pitchFamily="49" charset="-122"/>
                        </a:rPr>
                        <a:t> </a:t>
                      </a:r>
                      <a:r>
                        <a:rPr kumimoji="1" lang="zh-CN" altLang="en-US" sz="2800" u="none" strike="noStrike" cap="none" normalizeH="0" baseline="0" dirty="0">
                          <a:ln>
                            <a:noFill/>
                          </a:ln>
                          <a:solidFill>
                            <a:srgbClr val="FF0000"/>
                          </a:solidFill>
                          <a:effectLst/>
                          <a:latin typeface="黑体" pitchFamily="49" charset="-122"/>
                          <a:ea typeface="黑体" pitchFamily="49" charset="-122"/>
                        </a:rPr>
                        <a:t>：</a:t>
                      </a:r>
                      <a:r>
                        <a:rPr kumimoji="1" lang="zh-CN" altLang="en-US"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 </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 </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1 </a:t>
                      </a:r>
                      <a:r>
                        <a:rPr kumimoji="1" lang="zh-CN" altLang="en-US" sz="2800" u="none" strike="noStrike" cap="none" normalizeH="0" baseline="0" dirty="0">
                          <a:ln>
                            <a:noFill/>
                          </a:ln>
                          <a:solidFill>
                            <a:srgbClr val="FF0000"/>
                          </a:solidFill>
                          <a:effectLst/>
                          <a:latin typeface="黑体" pitchFamily="49" charset="-122"/>
                          <a:ea typeface="黑体" pitchFamily="49" charset="-122"/>
                        </a:rPr>
                        <a:t>：</a:t>
                      </a:r>
                      <a:r>
                        <a:rPr kumimoji="1" lang="zh-CN" altLang="en-US"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a:t>
                      </a:r>
                      <a:r>
                        <a:rPr kumimoji="1" lang="en-US" altLang="zh-CN" sz="2800" u="none" strike="noStrike" cap="none" normalizeH="0" baseline="0" dirty="0">
                          <a:ln>
                            <a:noFill/>
                          </a:ln>
                          <a:solidFill>
                            <a:srgbClr val="FF0000"/>
                          </a:solidFill>
                          <a:effectLst/>
                          <a:latin typeface="黑体" pitchFamily="49" charset="-122"/>
                          <a:ea typeface="黑体" pitchFamily="49" charset="-122"/>
                        </a:rPr>
                        <a:t>&gt;</a:t>
                      </a:r>
                      <a:r>
                        <a:rPr kumimoji="1" lang="en-US" altLang="zh-CN" sz="2800" u="none" strike="noStrike" cap="none" normalizeH="0" baseline="0" dirty="0">
                          <a:ln>
                            <a:noFill/>
                          </a:ln>
                          <a:solidFill>
                            <a:srgbClr val="FF0000"/>
                          </a:solidFill>
                          <a:effectLst/>
                          <a:latin typeface="黑体" pitchFamily="49" charset="-122"/>
                          <a:ea typeface="黑体" pitchFamily="49" charset="-122"/>
                          <a:sym typeface="Symbol" panose="05050102010706020507" pitchFamily="18" charset="2"/>
                        </a:rPr>
                        <a:t> </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endParaRPr kumimoji="1" lang="en-US" altLang="zh-CN" sz="2800" b="0" i="0" u="none" strike="noStrike" cap="none" normalizeH="0" baseline="-2500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extLst>
                  <a:ext uri="{0D108BD9-81ED-4DB2-BD59-A6C34878D82A}">
                    <a16:rowId xmlns:a16="http://schemas.microsoft.com/office/drawing/2014/main" val="10001"/>
                  </a:ext>
                </a:extLst>
              </a:tr>
              <a:tr h="1150602">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u="none" strike="noStrike" cap="none" normalizeH="0" baseline="0">
                          <a:ln>
                            <a:noFill/>
                          </a:ln>
                          <a:solidFill>
                            <a:srgbClr val="FF0000"/>
                          </a:solidFill>
                          <a:effectLst/>
                          <a:latin typeface="黑体" pitchFamily="49" charset="-122"/>
                          <a:ea typeface="黑体" pitchFamily="49" charset="-122"/>
                        </a:rPr>
                        <a:t>统计量</a:t>
                      </a:r>
                      <a:endParaRPr kumimoji="1" lang="zh-CN" altLang="en-US" sz="2800" b="1" i="0" u="none" strike="noStrike" cap="none" normalizeH="0" baseline="-2500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gridSpan="3">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99726">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u="none" strike="noStrike" cap="none" normalizeH="0" baseline="0">
                          <a:ln>
                            <a:noFill/>
                          </a:ln>
                          <a:solidFill>
                            <a:srgbClr val="FF0000"/>
                          </a:solidFill>
                          <a:effectLst/>
                          <a:latin typeface="黑体" pitchFamily="49" charset="-122"/>
                          <a:ea typeface="黑体" pitchFamily="49" charset="-122"/>
                        </a:rPr>
                        <a:t>拒绝域</a:t>
                      </a:r>
                      <a:endParaRPr kumimoji="1" lang="zh-CN" altLang="en-US" sz="2800" b="1" i="0" u="none" strike="noStrike" cap="none" normalizeH="0" baseline="-2500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extLst>
                  <a:ext uri="{0D108BD9-81ED-4DB2-BD59-A6C34878D82A}">
                    <a16:rowId xmlns:a16="http://schemas.microsoft.com/office/drawing/2014/main" val="10003"/>
                  </a:ext>
                </a:extLst>
              </a:tr>
              <a:tr h="599726">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u="none" strike="noStrike" cap="none" normalizeH="0" baseline="0">
                          <a:ln>
                            <a:noFill/>
                          </a:ln>
                          <a:solidFill>
                            <a:srgbClr val="FF0000"/>
                          </a:solidFill>
                          <a:effectLst/>
                          <a:latin typeface="黑体" pitchFamily="49" charset="-122"/>
                          <a:ea typeface="黑体" pitchFamily="49" charset="-122"/>
                        </a:rPr>
                        <a:t>P</a:t>
                      </a:r>
                      <a:r>
                        <a:rPr kumimoji="1" lang="zh-CN" altLang="en-US" sz="2800" u="none" strike="noStrike" cap="none" normalizeH="0" baseline="0">
                          <a:ln>
                            <a:noFill/>
                          </a:ln>
                          <a:solidFill>
                            <a:srgbClr val="FF0000"/>
                          </a:solidFill>
                          <a:effectLst/>
                          <a:latin typeface="黑体" pitchFamily="49" charset="-122"/>
                          <a:ea typeface="黑体" pitchFamily="49" charset="-122"/>
                        </a:rPr>
                        <a:t>值决策</a:t>
                      </a:r>
                      <a:endParaRPr kumimoji="1" lang="zh-CN" altLang="en-US" sz="2800" b="1" i="0" u="none" strike="noStrike" cap="none" normalizeH="0" baseline="-2500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gridSpan="3">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u="none" strike="noStrike" cap="none" normalizeH="0" baseline="0" dirty="0">
                          <a:ln>
                            <a:noFill/>
                          </a:ln>
                          <a:solidFill>
                            <a:srgbClr val="FF0000"/>
                          </a:solidFill>
                          <a:effectLst/>
                          <a:latin typeface="黑体" pitchFamily="49" charset="-122"/>
                          <a:ea typeface="黑体" pitchFamily="49" charset="-122"/>
                        </a:rPr>
                        <a:t>拒绝</a:t>
                      </a:r>
                      <a:r>
                        <a:rPr kumimoji="1" lang="en-US" altLang="zh-CN" sz="2800" u="none" strike="noStrike" cap="none" normalizeH="0" baseline="0" dirty="0">
                          <a:ln>
                            <a:noFill/>
                          </a:ln>
                          <a:solidFill>
                            <a:srgbClr val="FF0000"/>
                          </a:solidFill>
                          <a:effectLst/>
                          <a:latin typeface="黑体" pitchFamily="49" charset="-122"/>
                          <a:ea typeface="黑体" pitchFamily="49" charset="-122"/>
                        </a:rPr>
                        <a:t>H</a:t>
                      </a:r>
                      <a:r>
                        <a:rPr kumimoji="1" lang="en-US" altLang="zh-CN" sz="2800" u="none" strike="noStrike" cap="none" normalizeH="0" baseline="-25000" dirty="0">
                          <a:ln>
                            <a:noFill/>
                          </a:ln>
                          <a:solidFill>
                            <a:srgbClr val="FF0000"/>
                          </a:solidFill>
                          <a:effectLst/>
                          <a:latin typeface="黑体" pitchFamily="49" charset="-122"/>
                          <a:ea typeface="黑体" pitchFamily="49" charset="-122"/>
                        </a:rPr>
                        <a:t>0</a:t>
                      </a:r>
                      <a:endParaRPr kumimoji="1" lang="en-US" altLang="zh-CN" sz="2800" b="0" i="0" u="none" strike="noStrike" cap="none" normalizeH="0" baseline="0" dirty="0">
                        <a:ln>
                          <a:noFill/>
                        </a:ln>
                        <a:solidFill>
                          <a:srgbClr val="FF0000"/>
                        </a:solidFill>
                        <a:effectLst/>
                        <a:latin typeface="黑体" pitchFamily="49" charset="-122"/>
                        <a:ea typeface="黑体" pitchFamily="49" charset="-122"/>
                      </a:endParaRPr>
                    </a:p>
                  </a:txBody>
                  <a:tcPr anchor="ctr" horzOverflow="overflow">
                    <a:solidFill>
                      <a:schemeClr val="accent1">
                        <a:lumMod val="60000"/>
                        <a:lumOff val="4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graphicFrame>
        <p:nvGraphicFramePr>
          <p:cNvPr id="12" name="Object 50">
            <a:hlinkClick r:id="" action="ppaction://ole?verb=0"/>
          </p:cNvPr>
          <p:cNvGraphicFramePr>
            <a:graphicFrameLocks/>
          </p:cNvGraphicFramePr>
          <p:nvPr>
            <p:extLst>
              <p:ext uri="{D42A27DB-BD31-4B8C-83A1-F6EECF244321}">
                <p14:modId xmlns:p14="http://schemas.microsoft.com/office/powerpoint/2010/main" val="1224941563"/>
              </p:ext>
            </p:extLst>
          </p:nvPr>
        </p:nvGraphicFramePr>
        <p:xfrm>
          <a:off x="3727450" y="3675063"/>
          <a:ext cx="2665413" cy="1101725"/>
        </p:xfrm>
        <a:graphic>
          <a:graphicData uri="http://schemas.openxmlformats.org/presentationml/2006/ole">
            <mc:AlternateContent xmlns:mc="http://schemas.openxmlformats.org/markup-compatibility/2006">
              <mc:Choice xmlns:v="urn:schemas-microsoft-com:vml" Requires="v">
                <p:oleObj name="公式" r:id="rId4" imgW="1193760" imgH="647640" progId="">
                  <p:embed/>
                </p:oleObj>
              </mc:Choice>
              <mc:Fallback>
                <p:oleObj name="公式" r:id="rId4" imgW="1193760" imgH="647640" progId="">
                  <p:embed/>
                  <p:pic>
                    <p:nvPicPr>
                      <p:cNvPr id="0" name="Picture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7450" y="3675063"/>
                        <a:ext cx="2665413"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6"/>
          <p:cNvGraphicFramePr>
            <a:graphicFrameLocks noChangeAspect="1"/>
          </p:cNvGraphicFramePr>
          <p:nvPr>
            <p:extLst>
              <p:ext uri="{D42A27DB-BD31-4B8C-83A1-F6EECF244321}">
                <p14:modId xmlns:p14="http://schemas.microsoft.com/office/powerpoint/2010/main" val="684836725"/>
              </p:ext>
            </p:extLst>
          </p:nvPr>
        </p:nvGraphicFramePr>
        <p:xfrm>
          <a:off x="2940050" y="4776788"/>
          <a:ext cx="1155700" cy="623887"/>
        </p:xfrm>
        <a:graphic>
          <a:graphicData uri="http://schemas.openxmlformats.org/presentationml/2006/ole">
            <mc:AlternateContent xmlns:mc="http://schemas.openxmlformats.org/markup-compatibility/2006">
              <mc:Choice xmlns:v="urn:schemas-microsoft-com:vml" Requires="v">
                <p:oleObj name="公式" r:id="rId6" imgW="558558" imgH="253890" progId="">
                  <p:embed/>
                </p:oleObj>
              </mc:Choice>
              <mc:Fallback>
                <p:oleObj name="公式" r:id="rId6" imgW="558558" imgH="25389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0050" y="4776788"/>
                        <a:ext cx="1155700"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53"/>
          <p:cNvGraphicFramePr>
            <a:graphicFrameLocks noChangeAspect="1"/>
          </p:cNvGraphicFramePr>
          <p:nvPr>
            <p:extLst>
              <p:ext uri="{D42A27DB-BD31-4B8C-83A1-F6EECF244321}">
                <p14:modId xmlns:p14="http://schemas.microsoft.com/office/powerpoint/2010/main" val="721042409"/>
              </p:ext>
            </p:extLst>
          </p:nvPr>
        </p:nvGraphicFramePr>
        <p:xfrm>
          <a:off x="5652237" y="4794627"/>
          <a:ext cx="1095375" cy="584200"/>
        </p:xfrm>
        <a:graphic>
          <a:graphicData uri="http://schemas.openxmlformats.org/presentationml/2006/ole">
            <mc:AlternateContent xmlns:mc="http://schemas.openxmlformats.org/markup-compatibility/2006">
              <mc:Choice xmlns:v="urn:schemas-microsoft-com:vml" Requires="v">
                <p:oleObj r:id="rId8" imgW="508000" imgH="228600" progId="">
                  <p:embed/>
                </p:oleObj>
              </mc:Choice>
              <mc:Fallback>
                <p:oleObj r:id="rId8" imgW="508000" imgH="228600" progId="">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2237" y="4794627"/>
                        <a:ext cx="10953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4"/>
          <p:cNvGraphicFramePr>
            <a:graphicFrameLocks noChangeAspect="1"/>
          </p:cNvGraphicFramePr>
          <p:nvPr>
            <p:extLst>
              <p:ext uri="{D42A27DB-BD31-4B8C-83A1-F6EECF244321}">
                <p14:modId xmlns:p14="http://schemas.microsoft.com/office/powerpoint/2010/main" val="3995252842"/>
              </p:ext>
            </p:extLst>
          </p:nvPr>
        </p:nvGraphicFramePr>
        <p:xfrm>
          <a:off x="7948704" y="4771002"/>
          <a:ext cx="903287" cy="584200"/>
        </p:xfrm>
        <a:graphic>
          <a:graphicData uri="http://schemas.openxmlformats.org/presentationml/2006/ole">
            <mc:AlternateContent xmlns:mc="http://schemas.openxmlformats.org/markup-compatibility/2006">
              <mc:Choice xmlns:v="urn:schemas-microsoft-com:vml" Requires="v">
                <p:oleObj name="Equation" r:id="rId10" imgW="419100" imgH="228600" progId="">
                  <p:embed/>
                </p:oleObj>
              </mc:Choice>
              <mc:Fallback>
                <p:oleObj name="Equation" r:id="rId10" imgW="419100" imgH="228600" progId="">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8704" y="4771002"/>
                        <a:ext cx="903287"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367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372" y="365125"/>
            <a:ext cx="10515600" cy="1325563"/>
          </a:xfrm>
        </p:spPr>
        <p:txBody>
          <a:bodyPr/>
          <a:lstStyle/>
          <a:p>
            <a:r>
              <a:rPr lang="zh-CN" altLang="en-US" sz="4800" b="1" dirty="0">
                <a:latin typeface="黑体" pitchFamily="49" charset="-122"/>
                <a:ea typeface="黑体" pitchFamily="49" charset="-122"/>
              </a:rPr>
              <a:t>第</a:t>
            </a:r>
            <a:r>
              <a:rPr lang="en-US" altLang="zh-CN" sz="4800" b="1" dirty="0">
                <a:latin typeface="黑体" pitchFamily="49" charset="-122"/>
                <a:ea typeface="黑体" pitchFamily="49" charset="-122"/>
              </a:rPr>
              <a:t>5</a:t>
            </a:r>
            <a:r>
              <a:rPr lang="zh-CN" altLang="en-US" sz="4800" b="1" dirty="0">
                <a:latin typeface="黑体" pitchFamily="49" charset="-122"/>
                <a:ea typeface="黑体" pitchFamily="49" charset="-122"/>
              </a:rPr>
              <a:t>章 假设检验</a:t>
            </a:r>
          </a:p>
        </p:txBody>
      </p:sp>
      <p:sp>
        <p:nvSpPr>
          <p:cNvPr id="3" name="内容占位符 2"/>
          <p:cNvSpPr>
            <a:spLocks noGrp="1"/>
          </p:cNvSpPr>
          <p:nvPr>
            <p:ph idx="1"/>
          </p:nvPr>
        </p:nvSpPr>
        <p:spPr>
          <a:xfrm>
            <a:off x="1013411" y="2002905"/>
            <a:ext cx="10515600" cy="778395"/>
          </a:xfrm>
        </p:spPr>
        <p:txBody>
          <a:bodyPr/>
          <a:lstStyle/>
          <a:p>
            <a:pPr>
              <a:buFont typeface="Wingdings" pitchFamily="2" charset="2"/>
              <a:buChar char="n"/>
            </a:pPr>
            <a:r>
              <a:rPr lang="zh-CN" altLang="en-US" sz="4000" b="1" dirty="0">
                <a:solidFill>
                  <a:srgbClr val="0070C0"/>
                </a:solidFill>
                <a:latin typeface="黑体" pitchFamily="49" charset="-122"/>
                <a:ea typeface="黑体" pitchFamily="49" charset="-122"/>
              </a:rPr>
              <a:t>假设检验</a:t>
            </a:r>
            <a:r>
              <a:rPr lang="zh-CN" altLang="en-US" sz="4000" b="1" dirty="0">
                <a:solidFill>
                  <a:srgbClr val="FF0000"/>
                </a:solidFill>
                <a:latin typeface="黑体" pitchFamily="49" charset="-122"/>
                <a:ea typeface="黑体" pitchFamily="49" charset="-122"/>
              </a:rPr>
              <a:t>基本原理</a:t>
            </a:r>
          </a:p>
        </p:txBody>
      </p:sp>
      <p:pic>
        <p:nvPicPr>
          <p:cNvPr id="4" name="图片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867" y="1690243"/>
            <a:ext cx="3392487"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1033822" y="2804560"/>
            <a:ext cx="10515600" cy="126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90000"/>
              </a:lnSpc>
              <a:spcBef>
                <a:spcPts val="1000"/>
              </a:spcBef>
              <a:spcAft>
                <a:spcPct val="0"/>
              </a:spcAft>
              <a:buClrTx/>
              <a:buSzTx/>
              <a:tabLst/>
              <a:defRPr/>
            </a:pPr>
            <a:endParaRPr kumimoji="0" lang="en-US" altLang="zh-CN" sz="4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Wingdings" pitchFamily="2" charset="2"/>
              <a:buChar char="n"/>
              <a:tabLst/>
              <a:defRPr/>
            </a:pPr>
            <a:r>
              <a:rPr kumimoji="0" lang="zh-CN" altLang="en-US" sz="4000" b="1" i="0" u="none" strike="noStrike" kern="0" cap="none" spc="0" normalizeH="0" baseline="0" noProof="0" dirty="0">
                <a:ln>
                  <a:noFill/>
                </a:ln>
                <a:solidFill>
                  <a:srgbClr val="0070C0"/>
                </a:solidFill>
                <a:effectLst/>
                <a:uLnTx/>
                <a:uFillTx/>
                <a:latin typeface="黑体" pitchFamily="49" charset="-122"/>
                <a:ea typeface="黑体" pitchFamily="49" charset="-122"/>
                <a:cs typeface="+mn-cs"/>
              </a:rPr>
              <a:t>总体</a:t>
            </a:r>
            <a:r>
              <a:rPr kumimoji="0" lang="zh-CN" altLang="en-US" sz="4000" b="1"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均值</a:t>
            </a:r>
            <a:r>
              <a:rPr kumimoji="0" lang="zh-CN" altLang="en-US" sz="4000" b="1" i="0" u="none" strike="noStrike" kern="0" cap="none" spc="0" normalizeH="0" baseline="0" noProof="0" dirty="0">
                <a:ln>
                  <a:noFill/>
                </a:ln>
                <a:solidFill>
                  <a:srgbClr val="0070C0"/>
                </a:solidFill>
                <a:effectLst/>
                <a:uLnTx/>
                <a:uFillTx/>
                <a:latin typeface="黑体" pitchFamily="49" charset="-122"/>
                <a:ea typeface="黑体" pitchFamily="49" charset="-122"/>
                <a:cs typeface="+mn-cs"/>
              </a:rPr>
              <a:t>的检验</a:t>
            </a:r>
          </a:p>
        </p:txBody>
      </p:sp>
      <p:sp>
        <p:nvSpPr>
          <p:cNvPr id="6" name="内容占位符 2"/>
          <p:cNvSpPr txBox="1">
            <a:spLocks/>
          </p:cNvSpPr>
          <p:nvPr/>
        </p:nvSpPr>
        <p:spPr bwMode="auto">
          <a:xfrm>
            <a:off x="1025462" y="4354997"/>
            <a:ext cx="10515600" cy="147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zh-CN" sz="4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Wingdings" pitchFamily="2" charset="2"/>
              <a:buChar char="n"/>
              <a:tabLst/>
              <a:defRPr/>
            </a:pPr>
            <a:r>
              <a:rPr kumimoji="0" lang="zh-CN" altLang="en-US" sz="4000" b="1" i="0" u="none" strike="noStrike" kern="0" cap="none" spc="0" normalizeH="0" baseline="0" noProof="0" dirty="0">
                <a:ln>
                  <a:noFill/>
                </a:ln>
                <a:solidFill>
                  <a:srgbClr val="0070C0"/>
                </a:solidFill>
                <a:effectLst/>
                <a:uLnTx/>
                <a:uFillTx/>
                <a:latin typeface="黑体" pitchFamily="49" charset="-122"/>
                <a:ea typeface="黑体" pitchFamily="49" charset="-122"/>
                <a:cs typeface="+mn-cs"/>
              </a:rPr>
              <a:t>总体</a:t>
            </a:r>
            <a:r>
              <a:rPr kumimoji="0" lang="zh-CN" altLang="en-US" sz="4000" b="1"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比例</a:t>
            </a:r>
            <a:r>
              <a:rPr kumimoji="0" lang="zh-CN" altLang="en-US" sz="4000" b="1" i="0" u="none" strike="noStrike" kern="0" cap="none" spc="0" normalizeH="0" baseline="0" noProof="0" dirty="0">
                <a:ln>
                  <a:noFill/>
                </a:ln>
                <a:solidFill>
                  <a:srgbClr val="0070C0"/>
                </a:solidFill>
                <a:effectLst/>
                <a:uLnTx/>
                <a:uFillTx/>
                <a:latin typeface="黑体" pitchFamily="49" charset="-122"/>
                <a:ea typeface="黑体" pitchFamily="49" charset="-122"/>
                <a:cs typeface="+mn-cs"/>
              </a:rPr>
              <a:t>的检验</a:t>
            </a:r>
          </a:p>
        </p:txBody>
      </p:sp>
    </p:spTree>
    <p:extLst>
      <p:ext uri="{BB962C8B-B14F-4D97-AF65-F5344CB8AC3E}">
        <p14:creationId xmlns:p14="http://schemas.microsoft.com/office/powerpoint/2010/main" val="40055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61520" y="300718"/>
            <a:ext cx="8563430" cy="707886"/>
          </a:xfrm>
          <a:prstGeom prst="rect">
            <a:avLst/>
          </a:prstGeom>
          <a:noFill/>
        </p:spPr>
        <p:txBody>
          <a:bodyPr wrap="square" rtlCol="0">
            <a:spAutoFit/>
          </a:bodyPr>
          <a:lstStyle/>
          <a:p>
            <a:r>
              <a:rPr lang="zh-CN" altLang="en-US" sz="4000" b="1" kern="0" dirty="0">
                <a:latin typeface="黑体" pitchFamily="49" charset="-122"/>
                <a:ea typeface="黑体" pitchFamily="49" charset="-122"/>
              </a:rPr>
              <a:t>例 </a:t>
            </a:r>
            <a:r>
              <a:rPr lang="zh-CN" altLang="en-US" sz="4000" b="1" kern="0" dirty="0">
                <a:solidFill>
                  <a:srgbClr val="FF0000"/>
                </a:solidFill>
                <a:latin typeface="黑体" pitchFamily="49" charset="-122"/>
                <a:ea typeface="黑体" pitchFamily="49" charset="-122"/>
              </a:rPr>
              <a:t>比例</a:t>
            </a:r>
            <a:r>
              <a:rPr lang="zh-CN" altLang="en-US" sz="4000" b="1" kern="0" dirty="0">
                <a:latin typeface="黑体" pitchFamily="49" charset="-122"/>
                <a:ea typeface="黑体" pitchFamily="49" charset="-122"/>
              </a:rPr>
              <a:t> </a:t>
            </a:r>
            <a:endParaRPr lang="zh-CN" altLang="en-US" sz="4000" b="1" dirty="0">
              <a:latin typeface="黑体" pitchFamily="49" charset="-122"/>
              <a:ea typeface="黑体" pitchFamily="49" charset="-122"/>
            </a:endParaRPr>
          </a:p>
        </p:txBody>
      </p:sp>
      <p:sp>
        <p:nvSpPr>
          <p:cNvPr id="4" name="矩形 3"/>
          <p:cNvSpPr/>
          <p:nvPr/>
        </p:nvSpPr>
        <p:spPr>
          <a:xfrm>
            <a:off x="589122" y="1045387"/>
            <a:ext cx="10593227" cy="3342453"/>
          </a:xfrm>
          <a:prstGeom prst="rect">
            <a:avLst/>
          </a:prstGeom>
        </p:spPr>
        <p:txBody>
          <a:bodyPr wrap="square">
            <a:spAutoFit/>
          </a:bodyPr>
          <a:lstStyle/>
          <a:p>
            <a:pPr algn="just">
              <a:lnSpc>
                <a:spcPct val="110000"/>
              </a:lnSpc>
              <a:buFont typeface="Wingdings" pitchFamily="2" charset="2"/>
              <a:buChar char="p"/>
            </a:pPr>
            <a:r>
              <a:rPr lang="zh-CN" altLang="en-US" sz="3200" b="1" dirty="0">
                <a:solidFill>
                  <a:srgbClr val="00B050"/>
                </a:solidFill>
                <a:latin typeface="黑体" pitchFamily="49" charset="-122"/>
                <a:ea typeface="黑体" pitchFamily="49" charset="-122"/>
              </a:rPr>
              <a:t>题设：</a:t>
            </a:r>
            <a:r>
              <a:rPr lang="zh-CN" altLang="en-US" sz="3200" b="1" dirty="0">
                <a:latin typeface="黑体" pitchFamily="49" charset="-122"/>
                <a:ea typeface="黑体" pitchFamily="49" charset="-122"/>
              </a:rPr>
              <a:t>一种以休闲和娱乐为主题的杂志，声称</a:t>
            </a:r>
            <a:r>
              <a:rPr lang="zh-CN" altLang="en-US" sz="3200" b="1" dirty="0">
                <a:solidFill>
                  <a:srgbClr val="FF0000"/>
                </a:solidFill>
                <a:latin typeface="黑体" pitchFamily="49" charset="-122"/>
                <a:ea typeface="黑体" pitchFamily="49" charset="-122"/>
              </a:rPr>
              <a:t>其读者群中有</a:t>
            </a:r>
            <a:r>
              <a:rPr lang="en-US" altLang="zh-CN" sz="3200" b="1" dirty="0">
                <a:solidFill>
                  <a:srgbClr val="FF0000"/>
                </a:solidFill>
                <a:latin typeface="黑体" pitchFamily="49" charset="-122"/>
                <a:ea typeface="黑体" pitchFamily="49" charset="-122"/>
                <a:cs typeface="Times New Roman" panose="02020603050405020304" pitchFamily="18" charset="0"/>
              </a:rPr>
              <a:t>80%</a:t>
            </a:r>
            <a:r>
              <a:rPr lang="zh-CN" altLang="en-US" sz="3200" b="1" dirty="0">
                <a:solidFill>
                  <a:srgbClr val="FF0000"/>
                </a:solidFill>
                <a:latin typeface="黑体" pitchFamily="49" charset="-122"/>
                <a:ea typeface="黑体" pitchFamily="49" charset="-122"/>
              </a:rPr>
              <a:t>为女性</a:t>
            </a:r>
            <a:r>
              <a:rPr lang="zh-CN" altLang="en-US" sz="3200" b="1" dirty="0">
                <a:latin typeface="黑体" pitchFamily="49" charset="-122"/>
                <a:ea typeface="黑体" pitchFamily="49" charset="-122"/>
              </a:rPr>
              <a:t>。为验证这一说法是否属实，某研究部门抽取了</a:t>
            </a:r>
            <a:r>
              <a:rPr lang="zh-CN" altLang="en-US" sz="3200" b="1" dirty="0">
                <a:solidFill>
                  <a:srgbClr val="FF0000"/>
                </a:solidFill>
                <a:latin typeface="黑体" pitchFamily="49" charset="-122"/>
                <a:ea typeface="黑体" pitchFamily="49" charset="-122"/>
              </a:rPr>
              <a:t>由</a:t>
            </a:r>
            <a:r>
              <a:rPr lang="en-US" altLang="zh-CN" sz="3200" b="1" dirty="0">
                <a:solidFill>
                  <a:srgbClr val="FF0000"/>
                </a:solidFill>
                <a:latin typeface="黑体" pitchFamily="49" charset="-122"/>
                <a:ea typeface="黑体" pitchFamily="49" charset="-122"/>
                <a:cs typeface="Times New Roman" panose="02020603050405020304" pitchFamily="18" charset="0"/>
              </a:rPr>
              <a:t>200</a:t>
            </a:r>
            <a:r>
              <a:rPr lang="zh-CN" altLang="en-US" sz="3200" b="1" dirty="0">
                <a:solidFill>
                  <a:srgbClr val="FF0000"/>
                </a:solidFill>
                <a:latin typeface="黑体" pitchFamily="49" charset="-122"/>
                <a:ea typeface="黑体" pitchFamily="49" charset="-122"/>
              </a:rPr>
              <a:t>人组成的一个随机样本</a:t>
            </a:r>
            <a:r>
              <a:rPr lang="zh-CN" altLang="en-US" sz="3200" b="1" dirty="0">
                <a:latin typeface="黑体" pitchFamily="49" charset="-122"/>
                <a:ea typeface="黑体" pitchFamily="49" charset="-122"/>
              </a:rPr>
              <a:t>，发现</a:t>
            </a:r>
            <a:r>
              <a:rPr lang="zh-CN" altLang="en-US" sz="3200" b="1" dirty="0">
                <a:solidFill>
                  <a:srgbClr val="FF0000"/>
                </a:solidFill>
                <a:latin typeface="黑体" pitchFamily="49" charset="-122"/>
                <a:ea typeface="黑体" pitchFamily="49" charset="-122"/>
              </a:rPr>
              <a:t>有</a:t>
            </a:r>
            <a:r>
              <a:rPr lang="en-US" altLang="zh-CN" sz="3200" b="1" dirty="0">
                <a:solidFill>
                  <a:srgbClr val="FF0000"/>
                </a:solidFill>
                <a:latin typeface="黑体" pitchFamily="49" charset="-122"/>
                <a:ea typeface="黑体" pitchFamily="49" charset="-122"/>
                <a:cs typeface="Times New Roman" panose="02020603050405020304" pitchFamily="18" charset="0"/>
              </a:rPr>
              <a:t>146</a:t>
            </a:r>
            <a:r>
              <a:rPr lang="zh-CN" altLang="en-US" sz="3200" b="1" dirty="0">
                <a:solidFill>
                  <a:srgbClr val="FF0000"/>
                </a:solidFill>
                <a:latin typeface="黑体" pitchFamily="49" charset="-122"/>
                <a:ea typeface="黑体" pitchFamily="49" charset="-122"/>
              </a:rPr>
              <a:t>个女性</a:t>
            </a:r>
            <a:r>
              <a:rPr lang="zh-CN" altLang="en-US" sz="3200" b="1" dirty="0">
                <a:latin typeface="黑体" pitchFamily="49" charset="-122"/>
                <a:ea typeface="黑体" pitchFamily="49" charset="-122"/>
              </a:rPr>
              <a:t>经常阅读该杂志。</a:t>
            </a:r>
            <a:endParaRPr lang="en-US" altLang="zh-CN" sz="3200" b="1" dirty="0">
              <a:latin typeface="黑体" pitchFamily="49" charset="-122"/>
              <a:ea typeface="黑体" pitchFamily="49" charset="-122"/>
            </a:endParaRPr>
          </a:p>
          <a:p>
            <a:pPr algn="just">
              <a:lnSpc>
                <a:spcPct val="110000"/>
              </a:lnSpc>
              <a:buFont typeface="Wingdings" pitchFamily="2" charset="2"/>
              <a:buChar char="p"/>
            </a:pPr>
            <a:r>
              <a:rPr lang="zh-CN" altLang="en-US" sz="3200" b="1" dirty="0">
                <a:solidFill>
                  <a:srgbClr val="00B050"/>
                </a:solidFill>
                <a:latin typeface="黑体" pitchFamily="49" charset="-122"/>
                <a:ea typeface="黑体" pitchFamily="49" charset="-122"/>
              </a:rPr>
              <a:t>要求：</a:t>
            </a:r>
            <a:r>
              <a:rPr lang="zh-CN" altLang="en-US" sz="3200" b="1" dirty="0">
                <a:latin typeface="黑体" pitchFamily="49" charset="-122"/>
                <a:ea typeface="黑体" pitchFamily="49" charset="-122"/>
              </a:rPr>
              <a:t>分别取显著性水平</a:t>
            </a:r>
            <a:r>
              <a:rPr lang="zh-CN" altLang="en-US" sz="3200" b="1" i="1" dirty="0">
                <a:latin typeface="Symbol" panose="05050102010706020507" pitchFamily="18" charset="2"/>
              </a:rPr>
              <a:t></a:t>
            </a:r>
            <a:r>
              <a:rPr lang="en-US" altLang="zh-CN" sz="3200" b="1" dirty="0"/>
              <a:t>=0.05</a:t>
            </a:r>
            <a:r>
              <a:rPr lang="zh-CN" altLang="en-US" sz="3200" b="1" dirty="0">
                <a:latin typeface="黑体" pitchFamily="49" charset="-122"/>
                <a:ea typeface="黑体" pitchFamily="49" charset="-122"/>
              </a:rPr>
              <a:t>和</a:t>
            </a:r>
            <a:r>
              <a:rPr lang="zh-CN" altLang="en-US" sz="3200" b="1" i="1" dirty="0">
                <a:latin typeface="Symbol" panose="05050102010706020507" pitchFamily="18" charset="2"/>
              </a:rPr>
              <a:t></a:t>
            </a:r>
            <a:r>
              <a:rPr lang="en-US" altLang="zh-CN" sz="3200" b="1" dirty="0"/>
              <a:t>=0.01 </a:t>
            </a:r>
            <a:r>
              <a:rPr lang="zh-CN" altLang="en-US" sz="3200" b="1" dirty="0"/>
              <a:t>，</a:t>
            </a:r>
            <a:r>
              <a:rPr lang="zh-CN" altLang="en-US" sz="3200" b="1" dirty="0">
                <a:solidFill>
                  <a:srgbClr val="FF0000"/>
                </a:solidFill>
                <a:latin typeface="黑体" pitchFamily="49" charset="-122"/>
                <a:ea typeface="黑体" pitchFamily="49" charset="-122"/>
              </a:rPr>
              <a:t>检验该杂志读者群中女性的比例是否为</a:t>
            </a:r>
            <a:r>
              <a:rPr lang="en-US" altLang="zh-CN" sz="3200" b="1" dirty="0">
                <a:solidFill>
                  <a:srgbClr val="FF0000"/>
                </a:solidFill>
                <a:latin typeface="黑体" pitchFamily="49" charset="-122"/>
                <a:ea typeface="黑体" pitchFamily="49" charset="-122"/>
              </a:rPr>
              <a:t>80%</a:t>
            </a:r>
            <a:r>
              <a:rPr lang="zh-CN" altLang="en-US" sz="3200" b="1" dirty="0">
                <a:latin typeface="黑体" pitchFamily="49" charset="-122"/>
                <a:ea typeface="黑体" pitchFamily="49" charset="-122"/>
              </a:rPr>
              <a:t>？它们的</a:t>
            </a:r>
            <a:r>
              <a:rPr lang="en-US" altLang="zh-CN" sz="3200" b="1" dirty="0">
                <a:solidFill>
                  <a:srgbClr val="FF0000"/>
                </a:solidFill>
                <a:latin typeface="黑体" pitchFamily="49" charset="-122"/>
                <a:ea typeface="黑体" pitchFamily="49" charset="-122"/>
              </a:rPr>
              <a:t>P</a:t>
            </a:r>
            <a:r>
              <a:rPr lang="zh-CN" altLang="en-US" sz="3200" b="1" dirty="0">
                <a:solidFill>
                  <a:srgbClr val="FF0000"/>
                </a:solidFill>
                <a:latin typeface="黑体" pitchFamily="49" charset="-122"/>
                <a:ea typeface="黑体" pitchFamily="49" charset="-122"/>
              </a:rPr>
              <a:t>值</a:t>
            </a:r>
            <a:r>
              <a:rPr lang="zh-CN" altLang="en-US" sz="3200" b="1" dirty="0">
                <a:latin typeface="黑体" pitchFamily="49" charset="-122"/>
                <a:ea typeface="黑体" pitchFamily="49" charset="-122"/>
              </a:rPr>
              <a:t>各是多少？</a:t>
            </a:r>
          </a:p>
        </p:txBody>
      </p:sp>
      <p:sp>
        <p:nvSpPr>
          <p:cNvPr id="11" name="矩形 6"/>
          <p:cNvSpPr>
            <a:spLocks noChangeArrowheads="1"/>
          </p:cNvSpPr>
          <p:nvPr/>
        </p:nvSpPr>
        <p:spPr bwMode="auto">
          <a:xfrm>
            <a:off x="15920" y="491812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Tree>
    <p:extLst>
      <p:ext uri="{BB962C8B-B14F-4D97-AF65-F5344CB8AC3E}">
        <p14:creationId xmlns:p14="http://schemas.microsoft.com/office/powerpoint/2010/main" val="129528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039" y="182896"/>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434777"/>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a:t>
            </a:r>
            <a:r>
              <a:rPr lang="zh-CN" altLang="en-US" sz="4000" b="1" i="1" dirty="0">
                <a:latin typeface="黑体" pitchFamily="49" charset="-122"/>
                <a:ea typeface="黑体" pitchFamily="49" charset="-122"/>
              </a:rPr>
              <a:t> </a:t>
            </a:r>
            <a:r>
              <a:rPr lang="zh-CN" altLang="en-US" sz="4000" b="1" dirty="0">
                <a:latin typeface="黑体" pitchFamily="49" charset="-122"/>
                <a:ea typeface="黑体" pitchFamily="49" charset="-122"/>
              </a:rPr>
              <a:t>分析求解（</a:t>
            </a:r>
            <a:r>
              <a:rPr lang="zh-CN" altLang="en-US" sz="4000" b="1" i="1" dirty="0">
                <a:latin typeface="Symbol" panose="05050102010706020507" pitchFamily="18" charset="2"/>
              </a:rPr>
              <a:t></a:t>
            </a:r>
            <a:r>
              <a:rPr lang="en-US" altLang="zh-CN" sz="4000" b="1" dirty="0">
                <a:latin typeface="黑体" pitchFamily="49" charset="-122"/>
                <a:ea typeface="黑体" pitchFamily="49" charset="-122"/>
              </a:rPr>
              <a:t>=0.05</a:t>
            </a:r>
            <a:r>
              <a:rPr lang="zh-CN" altLang="en-US" sz="4000" b="1" dirty="0">
                <a:latin typeface="黑体" pitchFamily="49" charset="-122"/>
                <a:ea typeface="黑体" pitchFamily="49" charset="-122"/>
              </a:rPr>
              <a:t>）</a:t>
            </a:r>
          </a:p>
        </p:txBody>
      </p:sp>
      <p:pic>
        <p:nvPicPr>
          <p:cNvPr id="12294" name="Picture 6" descr="C:\Users\yl\AppData\Roaming\Tencent\Users\375066235\QQ\WinTemp\RichOle\AO8WUDBQKYKDVP4UQRA%}SJ.png"/>
          <p:cNvPicPr>
            <a:picLocks noChangeAspect="1" noChangeArrowheads="1"/>
          </p:cNvPicPr>
          <p:nvPr/>
        </p:nvPicPr>
        <p:blipFill>
          <a:blip r:embed="rId4" cstate="print"/>
          <a:srcRect/>
          <a:stretch>
            <a:fillRect/>
          </a:stretch>
        </p:blipFill>
        <p:spPr bwMode="auto">
          <a:xfrm>
            <a:off x="942975" y="1666875"/>
            <a:ext cx="6572250" cy="523875"/>
          </a:xfrm>
          <a:prstGeom prst="rect">
            <a:avLst/>
          </a:prstGeom>
          <a:noFill/>
        </p:spPr>
      </p:pic>
      <p:pic>
        <p:nvPicPr>
          <p:cNvPr id="12295" name="Picture 7" descr="C:\Users\yl\AppData\Roaming\Tencent\Users\375066235\QQ\WinTemp\RichOle\H3J$A~AJ{IYD_7EJWPH%Q3G.png"/>
          <p:cNvPicPr>
            <a:picLocks noChangeAspect="1" noChangeArrowheads="1"/>
          </p:cNvPicPr>
          <p:nvPr/>
        </p:nvPicPr>
        <p:blipFill>
          <a:blip r:embed="rId5" cstate="print"/>
          <a:srcRect/>
          <a:stretch>
            <a:fillRect/>
          </a:stretch>
        </p:blipFill>
        <p:spPr bwMode="auto">
          <a:xfrm>
            <a:off x="942975" y="2352675"/>
            <a:ext cx="8572500" cy="1152525"/>
          </a:xfrm>
          <a:prstGeom prst="rect">
            <a:avLst/>
          </a:prstGeom>
          <a:noFill/>
        </p:spPr>
      </p:pic>
      <p:pic>
        <p:nvPicPr>
          <p:cNvPr id="12296" name="Picture 8" descr="C:\Users\yl\AppData\Roaming\Tencent\Users\375066235\QQ\WinTemp\RichOle\62UMC0RF0]G8J(CSMFL)4U8.png"/>
          <p:cNvPicPr>
            <a:picLocks noChangeAspect="1" noChangeArrowheads="1"/>
          </p:cNvPicPr>
          <p:nvPr/>
        </p:nvPicPr>
        <p:blipFill>
          <a:blip r:embed="rId6" cstate="print"/>
          <a:srcRect/>
          <a:stretch>
            <a:fillRect/>
          </a:stretch>
        </p:blipFill>
        <p:spPr bwMode="auto">
          <a:xfrm>
            <a:off x="971550" y="3495675"/>
            <a:ext cx="9201150" cy="514350"/>
          </a:xfrm>
          <a:prstGeom prst="rect">
            <a:avLst/>
          </a:prstGeom>
          <a:noFill/>
        </p:spPr>
      </p:pic>
      <p:pic>
        <p:nvPicPr>
          <p:cNvPr id="12297" name="Picture 9" descr="C:\Users\yl\AppData\Roaming\Tencent\Users\375066235\QQ\WinTemp\RichOle\VY4V]8EVKSC`K2JCPW(GEE4.png"/>
          <p:cNvPicPr>
            <a:picLocks noChangeAspect="1" noChangeArrowheads="1"/>
          </p:cNvPicPr>
          <p:nvPr/>
        </p:nvPicPr>
        <p:blipFill>
          <a:blip r:embed="rId7" cstate="print"/>
          <a:srcRect/>
          <a:stretch>
            <a:fillRect/>
          </a:stretch>
        </p:blipFill>
        <p:spPr bwMode="auto">
          <a:xfrm>
            <a:off x="962025" y="4267200"/>
            <a:ext cx="3886200" cy="495300"/>
          </a:xfrm>
          <a:prstGeom prst="rect">
            <a:avLst/>
          </a:prstGeom>
          <a:noFill/>
        </p:spPr>
      </p:pic>
      <p:pic>
        <p:nvPicPr>
          <p:cNvPr id="12298" name="Picture 10" descr="C:\Users\yl\AppData\Roaming\Tencent\Users\375066235\QQ\WinTemp\RichOle\NXT`ECKWA455_V~`{}`_)HK.png"/>
          <p:cNvPicPr>
            <a:picLocks noChangeAspect="1" noChangeArrowheads="1"/>
          </p:cNvPicPr>
          <p:nvPr/>
        </p:nvPicPr>
        <p:blipFill>
          <a:blip r:embed="rId8" cstate="print"/>
          <a:srcRect/>
          <a:stretch>
            <a:fillRect/>
          </a:stretch>
        </p:blipFill>
        <p:spPr bwMode="auto">
          <a:xfrm>
            <a:off x="952500" y="5010150"/>
            <a:ext cx="8810625" cy="533400"/>
          </a:xfrm>
          <a:prstGeom prst="rect">
            <a:avLst/>
          </a:prstGeom>
          <a:noFill/>
        </p:spPr>
      </p:pic>
    </p:spTree>
    <p:extLst>
      <p:ext uri="{BB962C8B-B14F-4D97-AF65-F5344CB8AC3E}">
        <p14:creationId xmlns:p14="http://schemas.microsoft.com/office/powerpoint/2010/main" val="241979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blinds(horizontal)">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blinds(horizontal)">
                                      <p:cBhvr>
                                        <p:cTn id="12" dur="500"/>
                                        <p:tgtEl>
                                          <p:spTgt spid="122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blinds(horizontal)">
                                      <p:cBhvr>
                                        <p:cTn id="17" dur="500"/>
                                        <p:tgtEl>
                                          <p:spTgt spid="122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7"/>
                                        </p:tgtEl>
                                        <p:attrNameLst>
                                          <p:attrName>style.visibility</p:attrName>
                                        </p:attrNameLst>
                                      </p:cBhvr>
                                      <p:to>
                                        <p:strVal val="visible"/>
                                      </p:to>
                                    </p:set>
                                    <p:animEffect transition="in" filter="blinds(horizontal)">
                                      <p:cBhvr>
                                        <p:cTn id="22" dur="500"/>
                                        <p:tgtEl>
                                          <p:spTgt spid="122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8"/>
                                        </p:tgtEl>
                                        <p:attrNameLst>
                                          <p:attrName>style.visibility</p:attrName>
                                        </p:attrNameLst>
                                      </p:cBhvr>
                                      <p:to>
                                        <p:strVal val="visible"/>
                                      </p:to>
                                    </p:set>
                                    <p:animEffect transition="in" filter="blinds(horizontal)">
                                      <p:cBhvr>
                                        <p:cTn id="2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434777"/>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例</a:t>
            </a:r>
            <a:r>
              <a:rPr lang="zh-CN" altLang="en-US" sz="4000" b="1" i="1" dirty="0">
                <a:latin typeface="黑体" pitchFamily="49" charset="-122"/>
                <a:ea typeface="黑体" pitchFamily="49" charset="-122"/>
              </a:rPr>
              <a:t> </a:t>
            </a:r>
            <a:r>
              <a:rPr lang="zh-CN" altLang="en-US" sz="4000" b="1" dirty="0">
                <a:latin typeface="黑体" pitchFamily="49" charset="-122"/>
                <a:ea typeface="黑体" pitchFamily="49" charset="-122"/>
              </a:rPr>
              <a:t>分析求解（</a:t>
            </a:r>
            <a:r>
              <a:rPr lang="zh-CN" altLang="en-US" sz="4000" b="1" i="1" dirty="0">
                <a:latin typeface="Symbol" panose="05050102010706020507" pitchFamily="18" charset="2"/>
              </a:rPr>
              <a:t></a:t>
            </a:r>
            <a:r>
              <a:rPr lang="en-US" altLang="zh-CN" sz="4000" b="1" dirty="0">
                <a:latin typeface="黑体" pitchFamily="49" charset="-122"/>
                <a:ea typeface="黑体" pitchFamily="49" charset="-122"/>
              </a:rPr>
              <a:t>=0.01</a:t>
            </a:r>
            <a:r>
              <a:rPr lang="zh-CN" altLang="en-US" sz="4000" b="1" dirty="0">
                <a:latin typeface="黑体" pitchFamily="49" charset="-122"/>
                <a:ea typeface="黑体" pitchFamily="49" charset="-122"/>
              </a:rPr>
              <a:t>）</a:t>
            </a:r>
          </a:p>
        </p:txBody>
      </p:sp>
      <p:pic>
        <p:nvPicPr>
          <p:cNvPr id="13317" name="Picture 5" descr="C:\Users\yl\AppData\Roaming\Tencent\Users\375066235\QQ\WinTemp\RichOle\U4_DLXX_}P)82}@9X[FG(@O.png"/>
          <p:cNvPicPr>
            <a:picLocks noChangeAspect="1" noChangeArrowheads="1"/>
          </p:cNvPicPr>
          <p:nvPr/>
        </p:nvPicPr>
        <p:blipFill>
          <a:blip r:embed="rId4" cstate="print"/>
          <a:srcRect/>
          <a:stretch>
            <a:fillRect/>
          </a:stretch>
        </p:blipFill>
        <p:spPr bwMode="auto">
          <a:xfrm>
            <a:off x="695325" y="1495425"/>
            <a:ext cx="6619875" cy="523875"/>
          </a:xfrm>
          <a:prstGeom prst="rect">
            <a:avLst/>
          </a:prstGeom>
          <a:noFill/>
        </p:spPr>
      </p:pic>
      <p:pic>
        <p:nvPicPr>
          <p:cNvPr id="13318" name="Picture 6" descr="C:\Users\yl\AppData\Roaming\Tencent\Users\375066235\QQ\WinTemp\RichOle\15B$)`(KPZJ9R08CJQW`HQC.png"/>
          <p:cNvPicPr>
            <a:picLocks noChangeAspect="1" noChangeArrowheads="1"/>
          </p:cNvPicPr>
          <p:nvPr/>
        </p:nvPicPr>
        <p:blipFill>
          <a:blip r:embed="rId5" cstate="print"/>
          <a:srcRect/>
          <a:stretch>
            <a:fillRect/>
          </a:stretch>
        </p:blipFill>
        <p:spPr bwMode="auto">
          <a:xfrm>
            <a:off x="704850" y="2305050"/>
            <a:ext cx="8534400" cy="1123950"/>
          </a:xfrm>
          <a:prstGeom prst="rect">
            <a:avLst/>
          </a:prstGeom>
          <a:noFill/>
        </p:spPr>
      </p:pic>
      <p:pic>
        <p:nvPicPr>
          <p:cNvPr id="13319" name="Picture 7" descr="C:\Users\yl\AppData\Roaming\Tencent\Users\375066235\QQ\WinTemp\RichOle\1U0F${00QE[L[`7S78]]%@I.png"/>
          <p:cNvPicPr>
            <a:picLocks noChangeAspect="1" noChangeArrowheads="1"/>
          </p:cNvPicPr>
          <p:nvPr/>
        </p:nvPicPr>
        <p:blipFill>
          <a:blip r:embed="rId6" cstate="print"/>
          <a:srcRect/>
          <a:stretch>
            <a:fillRect/>
          </a:stretch>
        </p:blipFill>
        <p:spPr bwMode="auto">
          <a:xfrm>
            <a:off x="704850" y="3505200"/>
            <a:ext cx="9144000" cy="533400"/>
          </a:xfrm>
          <a:prstGeom prst="rect">
            <a:avLst/>
          </a:prstGeom>
          <a:noFill/>
        </p:spPr>
      </p:pic>
      <p:pic>
        <p:nvPicPr>
          <p:cNvPr id="13320" name="Picture 8" descr="C:\Users\yl\AppData\Roaming\Tencent\Users\375066235\QQ\WinTemp\RichOle\2ZON)NIWSYW3B$44K@34IVS.png"/>
          <p:cNvPicPr>
            <a:picLocks noChangeAspect="1" noChangeArrowheads="1"/>
          </p:cNvPicPr>
          <p:nvPr/>
        </p:nvPicPr>
        <p:blipFill>
          <a:blip r:embed="rId7" cstate="print"/>
          <a:srcRect/>
          <a:stretch>
            <a:fillRect/>
          </a:stretch>
        </p:blipFill>
        <p:spPr bwMode="auto">
          <a:xfrm>
            <a:off x="733425" y="4324350"/>
            <a:ext cx="4162425" cy="504825"/>
          </a:xfrm>
          <a:prstGeom prst="rect">
            <a:avLst/>
          </a:prstGeom>
          <a:noFill/>
        </p:spPr>
      </p:pic>
      <p:pic>
        <p:nvPicPr>
          <p:cNvPr id="13321" name="Picture 9" descr="C:\Users\yl\AppData\Roaming\Tencent\Users\375066235\QQ\WinTemp\RichOle\HPE_UO)97DDXY[I~6}$5@(K.png"/>
          <p:cNvPicPr>
            <a:picLocks noChangeAspect="1" noChangeArrowheads="1"/>
          </p:cNvPicPr>
          <p:nvPr/>
        </p:nvPicPr>
        <p:blipFill>
          <a:blip r:embed="rId8" cstate="print"/>
          <a:srcRect/>
          <a:stretch>
            <a:fillRect/>
          </a:stretch>
        </p:blipFill>
        <p:spPr bwMode="auto">
          <a:xfrm>
            <a:off x="714375" y="5181600"/>
            <a:ext cx="7019925" cy="495300"/>
          </a:xfrm>
          <a:prstGeom prst="rect">
            <a:avLst/>
          </a:prstGeom>
          <a:noFill/>
        </p:spPr>
      </p:pic>
    </p:spTree>
    <p:extLst>
      <p:ext uri="{BB962C8B-B14F-4D97-AF65-F5344CB8AC3E}">
        <p14:creationId xmlns:p14="http://schemas.microsoft.com/office/powerpoint/2010/main" val="75258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blinds(horizontal)">
                                      <p:cBhvr>
                                        <p:cTn id="12" dur="5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blinds(horizontal)">
                                      <p:cBhvr>
                                        <p:cTn id="17" dur="500"/>
                                        <p:tgtEl>
                                          <p:spTgt spid="133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blinds(horizontal)">
                                      <p:cBhvr>
                                        <p:cTn id="22" dur="500"/>
                                        <p:tgtEl>
                                          <p:spTgt spid="133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blinds(horizontal)">
                                      <p:cBhvr>
                                        <p:cTn id="2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0570" y="434777"/>
            <a:ext cx="8563430" cy="707886"/>
          </a:xfrm>
          <a:prstGeom prst="rect">
            <a:avLst/>
          </a:prstGeom>
          <a:noFill/>
        </p:spPr>
        <p:txBody>
          <a:bodyPr wrap="square" rtlCol="0">
            <a:spAutoFit/>
          </a:bodyPr>
          <a:lstStyle/>
          <a:p>
            <a:r>
              <a:rPr lang="zh-CN" altLang="en-US" sz="4000" b="1" dirty="0">
                <a:latin typeface="黑体" pitchFamily="49" charset="-122"/>
                <a:ea typeface="黑体" pitchFamily="49" charset="-122"/>
              </a:rPr>
              <a:t>练习：</a:t>
            </a:r>
          </a:p>
        </p:txBody>
      </p:sp>
      <p:sp>
        <p:nvSpPr>
          <p:cNvPr id="3" name="矩形 2"/>
          <p:cNvSpPr/>
          <p:nvPr/>
        </p:nvSpPr>
        <p:spPr>
          <a:xfrm>
            <a:off x="580570" y="1311518"/>
            <a:ext cx="10593227" cy="3884140"/>
          </a:xfrm>
          <a:prstGeom prst="rect">
            <a:avLst/>
          </a:prstGeom>
        </p:spPr>
        <p:txBody>
          <a:bodyPr wrap="square">
            <a:spAutoFit/>
          </a:bodyPr>
          <a:lstStyle/>
          <a:p>
            <a:pPr algn="just">
              <a:lnSpc>
                <a:spcPct val="110000"/>
              </a:lnSpc>
              <a:buFont typeface="Wingdings" pitchFamily="2" charset="2"/>
              <a:buChar char="p"/>
            </a:pPr>
            <a:r>
              <a:rPr lang="zh-CN" altLang="en-US" sz="3200" b="1" dirty="0">
                <a:latin typeface="黑体" pitchFamily="49" charset="-122"/>
                <a:ea typeface="黑体" pitchFamily="49" charset="-122"/>
              </a:rPr>
              <a:t>题设：某一大型财务公司的雇员认为，他们公司的平均薪资要低于同行业的平均薪资（行业平均</a:t>
            </a:r>
            <a:r>
              <a:rPr lang="en-US" altLang="zh-CN" sz="3200" b="1" dirty="0">
                <a:latin typeface="黑体" pitchFamily="49" charset="-122"/>
                <a:ea typeface="黑体" pitchFamily="49" charset="-122"/>
              </a:rPr>
              <a:t>45000</a:t>
            </a:r>
            <a:r>
              <a:rPr lang="zh-CN" altLang="en-US" sz="3200" b="1" dirty="0">
                <a:latin typeface="黑体" pitchFamily="49" charset="-122"/>
                <a:ea typeface="黑体" pitchFamily="49" charset="-122"/>
              </a:rPr>
              <a:t>美元）。为验证这一说法是否属实，某研究部门随机抽取了一</a:t>
            </a:r>
            <a:r>
              <a:rPr lang="en-US" altLang="zh-CN" sz="3200" b="1" dirty="0">
                <a:latin typeface="黑体" pitchFamily="49" charset="-122"/>
                <a:ea typeface="黑体" pitchFamily="49" charset="-122"/>
                <a:cs typeface="Times New Roman" panose="02020603050405020304" pitchFamily="18" charset="0"/>
              </a:rPr>
              <a:t>30</a:t>
            </a:r>
            <a:r>
              <a:rPr lang="zh-CN" altLang="en-US" sz="3200" b="1" dirty="0">
                <a:latin typeface="黑体" pitchFamily="49" charset="-122"/>
                <a:ea typeface="黑体" pitchFamily="49" charset="-122"/>
              </a:rPr>
              <a:t>名雇员薪资组成的随机样本，样本平均工资为</a:t>
            </a:r>
            <a:r>
              <a:rPr lang="en-US" altLang="zh-CN" sz="3200" b="1" dirty="0">
                <a:latin typeface="黑体" pitchFamily="49" charset="-122"/>
                <a:ea typeface="黑体" pitchFamily="49" charset="-122"/>
              </a:rPr>
              <a:t>43500</a:t>
            </a:r>
            <a:r>
              <a:rPr lang="zh-CN" altLang="en-US" sz="3200" b="1" dirty="0">
                <a:latin typeface="黑体" pitchFamily="49" charset="-122"/>
                <a:ea typeface="黑体" pitchFamily="49" charset="-122"/>
              </a:rPr>
              <a:t>美元，标准差为</a:t>
            </a:r>
            <a:r>
              <a:rPr lang="en-US" altLang="zh-CN" sz="3200" b="1" dirty="0">
                <a:latin typeface="黑体" pitchFamily="49" charset="-122"/>
                <a:ea typeface="黑体" pitchFamily="49" charset="-122"/>
              </a:rPr>
              <a:t>5200</a:t>
            </a:r>
            <a:r>
              <a:rPr lang="zh-CN" altLang="en-US" sz="3200" b="1" dirty="0">
                <a:latin typeface="黑体" pitchFamily="49" charset="-122"/>
                <a:ea typeface="黑体" pitchFamily="49" charset="-122"/>
              </a:rPr>
              <a:t>美元。</a:t>
            </a:r>
            <a:endParaRPr lang="en-US" altLang="zh-CN" sz="3200" b="1" dirty="0">
              <a:latin typeface="黑体" pitchFamily="49" charset="-122"/>
              <a:ea typeface="黑体" pitchFamily="49" charset="-122"/>
            </a:endParaRPr>
          </a:p>
          <a:p>
            <a:pPr algn="just">
              <a:lnSpc>
                <a:spcPct val="110000"/>
              </a:lnSpc>
              <a:buFont typeface="Wingdings" pitchFamily="2" charset="2"/>
              <a:buChar char="p"/>
            </a:pPr>
            <a:r>
              <a:rPr lang="zh-CN" altLang="en-US" sz="3200" b="1" dirty="0">
                <a:latin typeface="黑体" pitchFamily="49" charset="-122"/>
                <a:ea typeface="黑体" pitchFamily="49" charset="-122"/>
              </a:rPr>
              <a:t>要求：取显著性水平</a:t>
            </a:r>
            <a:r>
              <a:rPr lang="zh-CN" altLang="en-US" sz="3200" b="1" i="1" dirty="0">
                <a:latin typeface="Symbol" panose="05050102010706020507" pitchFamily="18" charset="2"/>
              </a:rPr>
              <a:t></a:t>
            </a:r>
            <a:r>
              <a:rPr lang="en-US" altLang="zh-CN" sz="3200" b="1" dirty="0"/>
              <a:t>=0.05</a:t>
            </a:r>
            <a:r>
              <a:rPr lang="zh-CN" altLang="en-US" sz="3200" b="1" dirty="0"/>
              <a:t>，</a:t>
            </a:r>
            <a:r>
              <a:rPr lang="zh-CN" altLang="en-US" sz="3200" b="1" dirty="0">
                <a:latin typeface="黑体" pitchFamily="49" charset="-122"/>
                <a:ea typeface="黑体" pitchFamily="49" charset="-122"/>
              </a:rPr>
              <a:t>检验公司员工的判断？</a:t>
            </a:r>
            <a:r>
              <a:rPr lang="en-US" altLang="zh-CN" sz="3200" b="1" dirty="0">
                <a:latin typeface="黑体" pitchFamily="49" charset="-122"/>
                <a:ea typeface="黑体" pitchFamily="49" charset="-122"/>
              </a:rPr>
              <a:t>P</a:t>
            </a:r>
            <a:r>
              <a:rPr lang="zh-CN" altLang="en-US" sz="3200" b="1" dirty="0">
                <a:latin typeface="黑体" pitchFamily="49" charset="-122"/>
                <a:ea typeface="黑体" pitchFamily="49" charset="-122"/>
              </a:rPr>
              <a:t>值是多少？</a:t>
            </a:r>
          </a:p>
        </p:txBody>
      </p:sp>
    </p:spTree>
    <p:extLst>
      <p:ext uri="{BB962C8B-B14F-4D97-AF65-F5344CB8AC3E}">
        <p14:creationId xmlns:p14="http://schemas.microsoft.com/office/powerpoint/2010/main" val="40443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pPr>
              <a:buFont typeface="Wingdings" pitchFamily="2" charset="2"/>
              <a:buChar char="n"/>
            </a:pPr>
            <a:r>
              <a:rPr lang="zh-CN" altLang="en-US" sz="4800" b="1" dirty="0">
                <a:solidFill>
                  <a:srgbClr val="0070C0"/>
                </a:solidFill>
                <a:latin typeface="黑体" pitchFamily="49" charset="-122"/>
                <a:ea typeface="黑体" pitchFamily="49" charset="-122"/>
              </a:rPr>
              <a:t> 学习目标</a:t>
            </a:r>
          </a:p>
        </p:txBody>
      </p:sp>
      <p:sp>
        <p:nvSpPr>
          <p:cNvPr id="6147" name="Rectangle 3"/>
          <p:cNvSpPr>
            <a:spLocks noGrp="1" noChangeArrowheads="1"/>
          </p:cNvSpPr>
          <p:nvPr>
            <p:ph type="body" idx="1"/>
          </p:nvPr>
        </p:nvSpPr>
        <p:spPr>
          <a:xfrm>
            <a:off x="946739" y="1802765"/>
            <a:ext cx="8001000" cy="800489"/>
          </a:xfrm>
          <a:noFill/>
          <a:ln/>
        </p:spPr>
        <p:txBody>
          <a:bodyPr/>
          <a:lstStyle/>
          <a:p>
            <a:pPr marL="514350" indent="-514350">
              <a:spcBef>
                <a:spcPct val="40000"/>
              </a:spcBef>
              <a:buFont typeface="Wingdings" pitchFamily="2" charset="2"/>
              <a:buChar char="p"/>
            </a:pPr>
            <a:r>
              <a:rPr lang="zh-CN" altLang="en-US" sz="4000" b="1" dirty="0">
                <a:solidFill>
                  <a:srgbClr val="00B050"/>
                </a:solidFill>
                <a:latin typeface="黑体" pitchFamily="49" charset="-122"/>
                <a:ea typeface="黑体" pitchFamily="49" charset="-122"/>
              </a:rPr>
              <a:t>了解假设检验的</a:t>
            </a:r>
            <a:r>
              <a:rPr lang="zh-CN" altLang="en-US" sz="4000" b="1" dirty="0">
                <a:solidFill>
                  <a:srgbClr val="FF0000"/>
                </a:solidFill>
                <a:latin typeface="黑体" pitchFamily="49" charset="-122"/>
                <a:ea typeface="黑体" pitchFamily="49" charset="-122"/>
              </a:rPr>
              <a:t>基本思想</a:t>
            </a:r>
            <a:r>
              <a:rPr lang="zh-CN" altLang="en-US" sz="4000" b="1" dirty="0">
                <a:solidFill>
                  <a:srgbClr val="00B050"/>
                </a:solidFill>
                <a:latin typeface="黑体" pitchFamily="49" charset="-122"/>
                <a:ea typeface="黑体" pitchFamily="49" charset="-122"/>
              </a:rPr>
              <a:t>和</a:t>
            </a:r>
            <a:r>
              <a:rPr lang="zh-CN" altLang="en-US" sz="4000" b="1" dirty="0">
                <a:solidFill>
                  <a:srgbClr val="FF0000"/>
                </a:solidFill>
                <a:latin typeface="黑体" pitchFamily="49" charset="-122"/>
                <a:ea typeface="黑体" pitchFamily="49" charset="-122"/>
              </a:rPr>
              <a:t>原理</a:t>
            </a:r>
            <a:r>
              <a:rPr lang="zh-CN" altLang="en-US" sz="4000" b="1" dirty="0">
                <a:solidFill>
                  <a:srgbClr val="00B050"/>
                </a:solidFill>
                <a:latin typeface="黑体" pitchFamily="49" charset="-122"/>
                <a:ea typeface="黑体" pitchFamily="49" charset="-122"/>
              </a:rPr>
              <a:t> </a:t>
            </a:r>
          </a:p>
        </p:txBody>
      </p:sp>
      <p:grpSp>
        <p:nvGrpSpPr>
          <p:cNvPr id="4" name="组合 9"/>
          <p:cNvGrpSpPr>
            <a:grpSpLocks noChangeAspect="1"/>
          </p:cNvGrpSpPr>
          <p:nvPr/>
        </p:nvGrpSpPr>
        <p:grpSpPr bwMode="auto">
          <a:xfrm>
            <a:off x="8166100" y="2752725"/>
            <a:ext cx="4025900" cy="4105275"/>
            <a:chOff x="0" y="0"/>
            <a:chExt cx="4025152" cy="4106791"/>
          </a:xfrm>
        </p:grpSpPr>
        <p:pic>
          <p:nvPicPr>
            <p:cNvPr id="5" name="图片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4025152" cy="410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r="8347"/>
            <a:stretch>
              <a:fillRect/>
            </a:stretch>
          </p:blipFill>
          <p:spPr bwMode="auto">
            <a:xfrm>
              <a:off x="538859" y="432478"/>
              <a:ext cx="3486293" cy="235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3"/>
          <p:cNvSpPr txBox="1">
            <a:spLocks noChangeArrowheads="1"/>
          </p:cNvSpPr>
          <p:nvPr/>
        </p:nvSpPr>
        <p:spPr bwMode="auto">
          <a:xfrm>
            <a:off x="931187" y="2944216"/>
            <a:ext cx="8001000" cy="80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90000"/>
              </a:lnSpc>
              <a:spcBef>
                <a:spcPct val="40000"/>
              </a:spcBef>
              <a:spcAft>
                <a:spcPct val="0"/>
              </a:spcAft>
              <a:buClrTx/>
              <a:buSzTx/>
              <a:buFont typeface="Wingdings" pitchFamily="2" charset="2"/>
              <a:buChar char="p"/>
              <a:tabLst/>
              <a:defRPr/>
            </a:pPr>
            <a:r>
              <a:rPr kumimoji="0" lang="zh-CN" altLang="en-US" sz="4000" b="1" i="0" u="none" strike="noStrike" kern="0" cap="none" spc="0" normalizeH="0" baseline="0" noProof="0" dirty="0">
                <a:ln>
                  <a:noFill/>
                </a:ln>
                <a:solidFill>
                  <a:srgbClr val="00B050"/>
                </a:solidFill>
                <a:effectLst/>
                <a:uLnTx/>
                <a:uFillTx/>
                <a:latin typeface="黑体" pitchFamily="49" charset="-122"/>
                <a:ea typeface="黑体" pitchFamily="49" charset="-122"/>
                <a:cs typeface="+mn-cs"/>
              </a:rPr>
              <a:t>掌握假设检验的</a:t>
            </a:r>
            <a:r>
              <a:rPr kumimoji="0" lang="zh-CN" altLang="en-US" sz="4000" b="1"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基本步骤</a:t>
            </a:r>
          </a:p>
        </p:txBody>
      </p:sp>
      <p:sp>
        <p:nvSpPr>
          <p:cNvPr id="8" name="Rectangle 3"/>
          <p:cNvSpPr txBox="1">
            <a:spLocks noChangeArrowheads="1"/>
          </p:cNvSpPr>
          <p:nvPr/>
        </p:nvSpPr>
        <p:spPr bwMode="auto">
          <a:xfrm>
            <a:off x="943629" y="4039003"/>
            <a:ext cx="8001000" cy="80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90000"/>
              </a:lnSpc>
              <a:spcBef>
                <a:spcPct val="40000"/>
              </a:spcBef>
              <a:spcAft>
                <a:spcPct val="0"/>
              </a:spcAft>
              <a:buClrTx/>
              <a:buSzTx/>
              <a:buFont typeface="Wingdings" pitchFamily="2" charset="2"/>
              <a:buChar char="p"/>
              <a:tabLst/>
              <a:defRPr/>
            </a:pPr>
            <a:r>
              <a:rPr kumimoji="0" lang="zh-CN" altLang="en-US" sz="4000" b="1" i="0" u="none" strike="noStrike" kern="0" cap="none" spc="0" normalizeH="0" baseline="0" noProof="0" dirty="0">
                <a:ln>
                  <a:noFill/>
                </a:ln>
                <a:solidFill>
                  <a:srgbClr val="00B050"/>
                </a:solidFill>
                <a:effectLst/>
                <a:uLnTx/>
                <a:uFillTx/>
                <a:latin typeface="黑体" pitchFamily="49" charset="-122"/>
                <a:ea typeface="黑体" pitchFamily="49" charset="-122"/>
                <a:cs typeface="+mn-cs"/>
              </a:rPr>
              <a:t>掌握</a:t>
            </a:r>
            <a:r>
              <a:rPr kumimoji="0" lang="zh-CN" altLang="en-US" sz="4000" b="1"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单个总体参数</a:t>
            </a:r>
            <a:r>
              <a:rPr kumimoji="0" lang="zh-CN" altLang="en-US" sz="4000" b="1" i="0" u="none" strike="noStrike" kern="0" cap="none" spc="0" normalizeH="0" baseline="0" noProof="0" dirty="0">
                <a:ln>
                  <a:noFill/>
                </a:ln>
                <a:solidFill>
                  <a:srgbClr val="00B050"/>
                </a:solidFill>
                <a:effectLst/>
                <a:uLnTx/>
                <a:uFillTx/>
                <a:latin typeface="黑体" pitchFamily="49" charset="-122"/>
                <a:ea typeface="黑体" pitchFamily="49" charset="-122"/>
                <a:cs typeface="+mn-cs"/>
              </a:rPr>
              <a:t>的检验</a:t>
            </a:r>
          </a:p>
        </p:txBody>
      </p:sp>
      <p:sp>
        <p:nvSpPr>
          <p:cNvPr id="9" name="Rectangle 3"/>
          <p:cNvSpPr txBox="1">
            <a:spLocks noChangeArrowheads="1"/>
          </p:cNvSpPr>
          <p:nvPr/>
        </p:nvSpPr>
        <p:spPr bwMode="auto">
          <a:xfrm>
            <a:off x="937407" y="5087135"/>
            <a:ext cx="8001000" cy="80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90000"/>
              </a:lnSpc>
              <a:spcBef>
                <a:spcPct val="40000"/>
              </a:spcBef>
              <a:spcAft>
                <a:spcPct val="0"/>
              </a:spcAft>
              <a:buClrTx/>
              <a:buSzTx/>
              <a:buFont typeface="Wingdings" pitchFamily="2" charset="2"/>
              <a:buChar char="p"/>
              <a:tabLst/>
              <a:defRPr/>
            </a:pPr>
            <a:r>
              <a:rPr kumimoji="0" lang="zh-CN" altLang="en-US" sz="4000" b="1" i="0" u="none" strike="noStrike" kern="0" cap="none" spc="0" normalizeH="0" baseline="0" noProof="0" dirty="0">
                <a:ln>
                  <a:noFill/>
                </a:ln>
                <a:solidFill>
                  <a:srgbClr val="00B050"/>
                </a:solidFill>
                <a:effectLst/>
                <a:uLnTx/>
                <a:uFillTx/>
                <a:latin typeface="黑体" pitchFamily="49" charset="-122"/>
                <a:ea typeface="黑体" pitchFamily="49" charset="-122"/>
                <a:cs typeface="+mn-cs"/>
              </a:rPr>
              <a:t>掌握</a:t>
            </a:r>
            <a:r>
              <a:rPr kumimoji="0" lang="en-US" altLang="zh-CN" sz="4000" b="1"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P</a:t>
            </a:r>
            <a:r>
              <a:rPr kumimoji="0" lang="zh-CN" altLang="en-US" sz="4000" b="1"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值</a:t>
            </a:r>
            <a:r>
              <a:rPr kumimoji="0" lang="zh-CN" altLang="en-US" sz="4000" b="1" i="0" u="none" strike="noStrike" kern="0" cap="none" spc="0" normalizeH="0" baseline="0" noProof="0" dirty="0">
                <a:ln>
                  <a:noFill/>
                </a:ln>
                <a:solidFill>
                  <a:srgbClr val="00B050"/>
                </a:solidFill>
                <a:effectLst/>
                <a:uLnTx/>
                <a:uFillTx/>
                <a:latin typeface="黑体" pitchFamily="49" charset="-122"/>
                <a:ea typeface="黑体" pitchFamily="49" charset="-122"/>
                <a:cs typeface="+mn-cs"/>
              </a:rPr>
              <a:t>的计算与应用</a:t>
            </a:r>
          </a:p>
        </p:txBody>
      </p:sp>
    </p:spTree>
    <p:extLst>
      <p:ext uri="{BB962C8B-B14F-4D97-AF65-F5344CB8AC3E}">
        <p14:creationId xmlns:p14="http://schemas.microsoft.com/office/powerpoint/2010/main" val="27968530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076"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4400" b="1">
                <a:solidFill>
                  <a:srgbClr val="1C4885"/>
                </a:solidFill>
                <a:latin typeface="微软雅黑" panose="020B0503020204020204" pitchFamily="34" charset="-122"/>
                <a:ea typeface="微软雅黑" panose="020B0503020204020204" pitchFamily="34" charset="-122"/>
              </a:rPr>
              <a:t>1</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3077" name="文本框 12"/>
          <p:cNvSpPr txBox="1">
            <a:spLocks noChangeArrowheads="1"/>
          </p:cNvSpPr>
          <p:nvPr/>
        </p:nvSpPr>
        <p:spPr bwMode="auto">
          <a:xfrm>
            <a:off x="2354287" y="4040163"/>
            <a:ext cx="77744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4800" b="1" dirty="0">
                <a:solidFill>
                  <a:schemeClr val="accent1">
                    <a:lumMod val="50000"/>
                  </a:schemeClr>
                </a:solidFill>
                <a:latin typeface="黑体" pitchFamily="49" charset="-122"/>
                <a:ea typeface="黑体" pitchFamily="49" charset="-122"/>
              </a:rPr>
              <a:t>假设检验的基本原理</a:t>
            </a: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0" name="文本框 19"/>
          <p:cNvSpPr>
            <a:spLocks/>
          </p:cNvSpPr>
          <p:nvPr/>
        </p:nvSpPr>
        <p:spPr bwMode="auto">
          <a:xfrm>
            <a:off x="490538" y="4902200"/>
            <a:ext cx="2063750" cy="915988"/>
          </a:xfrm>
          <a:custGeom>
            <a:avLst/>
            <a:gdLst>
              <a:gd name="T0" fmla="*/ 688595 w 2064307"/>
              <a:gd name="T1" fmla="*/ 0 h 916126"/>
              <a:gd name="T2" fmla="*/ 1377191 w 2064307"/>
              <a:gd name="T3" fmla="*/ 0 h 916126"/>
              <a:gd name="T4" fmla="*/ 1377191 w 2064307"/>
              <a:gd name="T5" fmla="*/ 367219 h 916126"/>
              <a:gd name="T6" fmla="*/ 2061523 w 2064307"/>
              <a:gd name="T7" fmla="*/ 367219 h 916126"/>
              <a:gd name="T8" fmla="*/ 2061523 w 2064307"/>
              <a:gd name="T9" fmla="*/ 915436 h 916126"/>
              <a:gd name="T10" fmla="*/ 0 w 2064307"/>
              <a:gd name="T11" fmla="*/ 915436 h 916126"/>
              <a:gd name="T12" fmla="*/ 0 w 2064307"/>
              <a:gd name="T13" fmla="*/ 367219 h 916126"/>
              <a:gd name="T14" fmla="*/ 688595 w 2064307"/>
              <a:gd name="T15" fmla="*/ 367219 h 916126"/>
              <a:gd name="T16" fmla="*/ 688595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76444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58166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399430" y="1278525"/>
            <a:ext cx="10053865" cy="634252"/>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en-US" altLang="zh-CN" sz="3600" b="1" kern="0" dirty="0">
                <a:latin typeface="黑体" pitchFamily="49" charset="-122"/>
                <a:ea typeface="黑体" pitchFamily="49" charset="-122"/>
              </a:rPr>
              <a:t>5.1.1 </a:t>
            </a:r>
            <a:r>
              <a:rPr lang="zh-CN" altLang="en-US" sz="3600" b="1" kern="0" dirty="0">
                <a:latin typeface="黑体" pitchFamily="49" charset="-122"/>
                <a:ea typeface="黑体" pitchFamily="49" charset="-122"/>
              </a:rPr>
              <a:t>假设的陈述</a:t>
            </a:r>
            <a:endParaRPr lang="en-US" altLang="zh-CN" sz="3600" b="1" kern="0" dirty="0">
              <a:latin typeface="黑体" pitchFamily="49" charset="-122"/>
              <a:ea typeface="黑体" pitchFamily="49" charset="-122"/>
            </a:endParaRPr>
          </a:p>
          <a:p>
            <a:endParaRPr lang="en-US" altLang="zh-CN" sz="2800" dirty="0">
              <a:latin typeface="仿宋" panose="02010609060101010101" pitchFamily="49" charset="-122"/>
              <a:ea typeface="仿宋" panose="02010609060101010101" pitchFamily="49" charset="-122"/>
            </a:endParaRPr>
          </a:p>
          <a:p>
            <a:endParaRPr lang="en-US" altLang="zh-CN" sz="3200" dirty="0">
              <a:latin typeface="+mn-ea"/>
              <a:ea typeface="+mn-ea"/>
            </a:endParaRPr>
          </a:p>
          <a:p>
            <a:endParaRPr lang="en-US" altLang="zh-CN" sz="3200" dirty="0">
              <a:latin typeface="+mn-ea"/>
              <a:ea typeface="+mn-ea"/>
            </a:endParaRPr>
          </a:p>
        </p:txBody>
      </p:sp>
      <p:pic>
        <p:nvPicPr>
          <p:cNvPr id="5"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b="2007"/>
          <a:stretch>
            <a:fillRect/>
          </a:stretch>
        </p:blipFill>
        <p:spPr bwMode="auto">
          <a:xfrm>
            <a:off x="8300400" y="0"/>
            <a:ext cx="3891600" cy="187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917085" y="1912617"/>
            <a:ext cx="10053865" cy="1983107"/>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pPr marL="457200" indent="-457200"/>
            <a:endParaRPr lang="en-US" altLang="zh-CN" sz="2800" dirty="0">
              <a:latin typeface="仿宋" panose="02010609060101010101" pitchFamily="49" charset="-122"/>
              <a:ea typeface="仿宋" panose="02010609060101010101" pitchFamily="49" charset="-122"/>
            </a:endParaRPr>
          </a:p>
          <a:p>
            <a:pPr marL="457200" indent="-457200">
              <a:buFont typeface="Wingdings" pitchFamily="2" charset="2"/>
              <a:buChar char="n"/>
            </a:pPr>
            <a:r>
              <a:rPr lang="zh-CN" altLang="en-US" sz="3200" b="1" dirty="0">
                <a:solidFill>
                  <a:srgbClr val="FF0000"/>
                </a:solidFill>
                <a:latin typeface="黑体" pitchFamily="49" charset="-122"/>
                <a:ea typeface="黑体" pitchFamily="49" charset="-122"/>
              </a:rPr>
              <a:t>假设</a:t>
            </a:r>
            <a:endParaRPr lang="en-US" altLang="zh-CN" sz="3200" b="1" dirty="0">
              <a:solidFill>
                <a:srgbClr val="FF0000"/>
              </a:solidFill>
              <a:latin typeface="黑体" pitchFamily="49" charset="-122"/>
              <a:ea typeface="黑体" pitchFamily="49" charset="-122"/>
            </a:endParaRPr>
          </a:p>
          <a:p>
            <a:pPr marL="457200" indent="-457200"/>
            <a:endParaRPr lang="en-US" altLang="zh-CN" sz="2800" b="1" dirty="0">
              <a:solidFill>
                <a:srgbClr val="FF0000"/>
              </a:solidFill>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对</a:t>
            </a:r>
            <a:r>
              <a:rPr lang="zh-CN" altLang="en-US" sz="2800" b="1" dirty="0">
                <a:solidFill>
                  <a:srgbClr val="0070C0"/>
                </a:solidFill>
                <a:latin typeface="黑体" pitchFamily="49" charset="-122"/>
                <a:ea typeface="黑体" pitchFamily="49" charset="-122"/>
              </a:rPr>
              <a:t>总体参数</a:t>
            </a:r>
            <a:r>
              <a:rPr lang="zh-CN" altLang="en-US" sz="2800" b="1" dirty="0">
                <a:latin typeface="黑体" pitchFamily="49" charset="-122"/>
                <a:ea typeface="黑体" pitchFamily="49" charset="-122"/>
              </a:rPr>
              <a:t>（均值、比例、方差等）的具体数值所作的</a:t>
            </a:r>
            <a:r>
              <a:rPr lang="zh-CN" altLang="en-US" sz="2800" b="1" dirty="0">
                <a:solidFill>
                  <a:srgbClr val="0070C0"/>
                </a:solidFill>
                <a:latin typeface="黑体" pitchFamily="49" charset="-122"/>
                <a:ea typeface="黑体" pitchFamily="49" charset="-122"/>
              </a:rPr>
              <a:t>陈述</a:t>
            </a:r>
            <a:r>
              <a:rPr lang="zh-CN" altLang="en-US" sz="2800" b="1" dirty="0">
                <a:latin typeface="黑体" pitchFamily="49" charset="-122"/>
                <a:ea typeface="黑体" pitchFamily="49" charset="-122"/>
              </a:rPr>
              <a:t>。</a:t>
            </a:r>
            <a:endParaRPr lang="en-US" altLang="zh-CN" sz="2800" dirty="0">
              <a:latin typeface="仿宋" panose="02010609060101010101" pitchFamily="49" charset="-122"/>
              <a:ea typeface="仿宋" panose="02010609060101010101" pitchFamily="49" charset="-122"/>
            </a:endParaRPr>
          </a:p>
          <a:p>
            <a:endParaRPr lang="en-US" altLang="zh-CN" sz="3200" dirty="0">
              <a:latin typeface="+mn-ea"/>
              <a:ea typeface="+mn-ea"/>
            </a:endParaRPr>
          </a:p>
          <a:p>
            <a:endParaRPr lang="en-US" altLang="zh-CN" sz="3200" dirty="0">
              <a:latin typeface="+mn-ea"/>
              <a:ea typeface="+mn-ea"/>
            </a:endParaRPr>
          </a:p>
        </p:txBody>
      </p:sp>
      <p:sp>
        <p:nvSpPr>
          <p:cNvPr id="7" name="标题 1"/>
          <p:cNvSpPr txBox="1">
            <a:spLocks/>
          </p:cNvSpPr>
          <p:nvPr/>
        </p:nvSpPr>
        <p:spPr>
          <a:xfrm>
            <a:off x="973457" y="3484632"/>
            <a:ext cx="10053865" cy="634252"/>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2800" b="1" dirty="0">
                <a:latin typeface="仿宋" panose="02010609060101010101" pitchFamily="49" charset="-122"/>
                <a:ea typeface="仿宋" panose="02010609060101010101" pitchFamily="49" charset="-122"/>
              </a:rPr>
              <a:t>      </a:t>
            </a:r>
            <a:endParaRPr lang="en-US" altLang="zh-CN" sz="2800" b="1" dirty="0">
              <a:latin typeface="仿宋" panose="02010609060101010101" pitchFamily="49" charset="-122"/>
              <a:ea typeface="仿宋" panose="02010609060101010101" pitchFamily="49" charset="-122"/>
            </a:endParaRPr>
          </a:p>
          <a:p>
            <a:pPr marL="457200" indent="-457200">
              <a:buFont typeface="Wingdings" pitchFamily="2" charset="2"/>
              <a:buChar char="n"/>
            </a:pPr>
            <a:r>
              <a:rPr lang="zh-CN" altLang="en-US" sz="3200" b="1" dirty="0">
                <a:solidFill>
                  <a:srgbClr val="FF0000"/>
                </a:solidFill>
                <a:latin typeface="黑体" pitchFamily="49" charset="-122"/>
                <a:ea typeface="黑体" pitchFamily="49" charset="-122"/>
              </a:rPr>
              <a:t>假设检验</a:t>
            </a:r>
            <a:endParaRPr lang="en-US" altLang="zh-CN" sz="3200" b="1" dirty="0">
              <a:solidFill>
                <a:srgbClr val="FF0000"/>
              </a:solidFill>
              <a:latin typeface="黑体" pitchFamily="49" charset="-122"/>
              <a:ea typeface="黑体" pitchFamily="49" charset="-122"/>
            </a:endParaRPr>
          </a:p>
          <a:p>
            <a:endParaRPr lang="en-US" altLang="zh-CN" sz="2800" b="1" dirty="0">
              <a:latin typeface="仿宋" panose="02010609060101010101" pitchFamily="49" charset="-122"/>
              <a:ea typeface="仿宋" panose="02010609060101010101"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先对总体参数提出某种假设，然后</a:t>
            </a:r>
            <a:r>
              <a:rPr lang="zh-CN" altLang="en-US" sz="2800" b="1" dirty="0">
                <a:solidFill>
                  <a:srgbClr val="0070C0"/>
                </a:solidFill>
                <a:latin typeface="黑体" pitchFamily="49" charset="-122"/>
                <a:ea typeface="黑体" pitchFamily="49" charset="-122"/>
              </a:rPr>
              <a:t>利用样本信息判断假设是否</a:t>
            </a:r>
            <a:r>
              <a:rPr lang="zh-CN" altLang="en-US" sz="2800" b="1" dirty="0">
                <a:latin typeface="黑体" pitchFamily="49" charset="-122"/>
                <a:ea typeface="黑体" pitchFamily="49" charset="-122"/>
              </a:rPr>
              <a:t>成立的一种统计学方法</a:t>
            </a:r>
            <a:endParaRPr lang="en-US" altLang="zh-CN" sz="2800" b="1" dirty="0">
              <a:latin typeface="黑体" pitchFamily="49" charset="-122"/>
              <a:ea typeface="黑体" pitchFamily="49" charset="-122"/>
            </a:endParaRPr>
          </a:p>
          <a:p>
            <a:pPr marL="457200" indent="-457200">
              <a:buFont typeface="Wingdings" pitchFamily="2" charset="2"/>
              <a:buChar char="p"/>
            </a:pPr>
            <a:r>
              <a:rPr lang="zh-CN" altLang="en-US" sz="2800" b="1" dirty="0">
                <a:latin typeface="黑体" pitchFamily="49" charset="-122"/>
                <a:ea typeface="黑体" pitchFamily="49" charset="-122"/>
              </a:rPr>
              <a:t>包括</a:t>
            </a:r>
            <a:r>
              <a:rPr lang="zh-CN" altLang="en-US" sz="2800" b="1" dirty="0">
                <a:solidFill>
                  <a:srgbClr val="0070C0"/>
                </a:solidFill>
                <a:latin typeface="黑体" pitchFamily="49" charset="-122"/>
                <a:ea typeface="黑体" pitchFamily="49" charset="-122"/>
              </a:rPr>
              <a:t>参数检验</a:t>
            </a:r>
            <a:r>
              <a:rPr lang="zh-CN" altLang="en-US" sz="2800" b="1" dirty="0">
                <a:latin typeface="黑体" pitchFamily="49" charset="-122"/>
                <a:ea typeface="黑体" pitchFamily="49" charset="-122"/>
              </a:rPr>
              <a:t>和</a:t>
            </a:r>
            <a:r>
              <a:rPr lang="zh-CN" altLang="en-US" sz="2800" b="1" dirty="0">
                <a:solidFill>
                  <a:srgbClr val="0070C0"/>
                </a:solidFill>
                <a:latin typeface="黑体" pitchFamily="49" charset="-122"/>
                <a:ea typeface="黑体" pitchFamily="49" charset="-122"/>
              </a:rPr>
              <a:t>非参数检验</a:t>
            </a:r>
            <a:endParaRPr lang="en-US" altLang="zh-CN" sz="2800" b="1" dirty="0">
              <a:solidFill>
                <a:srgbClr val="0070C0"/>
              </a:solidFill>
              <a:latin typeface="黑体" pitchFamily="49" charset="-122"/>
              <a:ea typeface="黑体" pitchFamily="49" charset="-122"/>
            </a:endParaRPr>
          </a:p>
          <a:p>
            <a:endParaRPr lang="en-US" altLang="zh-CN" sz="2800" dirty="0">
              <a:latin typeface="仿宋" panose="02010609060101010101" pitchFamily="49" charset="-122"/>
              <a:ea typeface="仿宋" panose="02010609060101010101" pitchFamily="49" charset="-122"/>
            </a:endParaRPr>
          </a:p>
          <a:p>
            <a:endParaRPr lang="en-US" altLang="zh-CN" sz="3200" dirty="0">
              <a:latin typeface="+mn-ea"/>
              <a:ea typeface="+mn-ea"/>
            </a:endParaRPr>
          </a:p>
          <a:p>
            <a:endParaRPr lang="en-US" altLang="zh-CN" sz="3200" dirty="0">
              <a:latin typeface="+mn-ea"/>
              <a:ea typeface="+mn-ea"/>
            </a:endParaRPr>
          </a:p>
        </p:txBody>
      </p:sp>
    </p:spTree>
    <p:extLst>
      <p:ext uri="{BB962C8B-B14F-4D97-AF65-F5344CB8AC3E}">
        <p14:creationId xmlns:p14="http://schemas.microsoft.com/office/powerpoint/2010/main" val="286258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0"/>
          <p:cNvSpPr txBox="1">
            <a:spLocks noChangeArrowheads="1"/>
          </p:cNvSpPr>
          <p:nvPr/>
        </p:nvSpPr>
        <p:spPr bwMode="auto">
          <a:xfrm>
            <a:off x="276224" y="219147"/>
            <a:ext cx="61339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4000" b="1" dirty="0">
                <a:latin typeface="黑体" pitchFamily="49" charset="-122"/>
                <a:ea typeface="黑体" pitchFamily="49" charset="-122"/>
              </a:rPr>
              <a:t>5.1 </a:t>
            </a:r>
            <a:r>
              <a:rPr lang="zh-CN" altLang="en-US" sz="4000" b="1" dirty="0">
                <a:latin typeface="黑体" pitchFamily="49" charset="-122"/>
                <a:ea typeface="黑体" pitchFamily="49" charset="-122"/>
              </a:rPr>
              <a:t>假设检验的基本原理</a:t>
            </a:r>
          </a:p>
        </p:txBody>
      </p:sp>
      <p:sp>
        <p:nvSpPr>
          <p:cNvPr id="409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标题 1"/>
          <p:cNvSpPr txBox="1">
            <a:spLocks/>
          </p:cNvSpPr>
          <p:nvPr/>
        </p:nvSpPr>
        <p:spPr>
          <a:xfrm>
            <a:off x="538065" y="718148"/>
            <a:ext cx="10515600" cy="1040153"/>
          </a:xfrm>
          <a:prstGeom prst="rect">
            <a:avLst/>
          </a:prstGeom>
        </p:spPr>
        <p:txBody>
          <a:bodyPr/>
          <a:lst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a:lstStyle>
          <a:p>
            <a:endParaRPr lang="en-US" altLang="zh-CN" sz="3200" dirty="0">
              <a:latin typeface="仿宋" panose="02010609060101010101" pitchFamily="49" charset="-122"/>
              <a:ea typeface="仿宋" panose="02010609060101010101" pitchFamily="49" charset="-122"/>
            </a:endParaRPr>
          </a:p>
          <a:p>
            <a:pPr marL="457200" indent="-457200">
              <a:buFont typeface="Wingdings" pitchFamily="2" charset="2"/>
              <a:buChar char="n"/>
            </a:pPr>
            <a:r>
              <a:rPr lang="zh-CN" altLang="en-US" sz="3600" b="1" dirty="0">
                <a:latin typeface="黑体" pitchFamily="49" charset="-122"/>
                <a:ea typeface="黑体" pitchFamily="49" charset="-122"/>
              </a:rPr>
              <a:t>假设检验的过程</a:t>
            </a:r>
            <a:endParaRPr lang="en-US" altLang="zh-CN" sz="3600" b="1" dirty="0">
              <a:latin typeface="仿宋" panose="02010609060101010101" pitchFamily="49" charset="-122"/>
              <a:ea typeface="仿宋" panose="02010609060101010101" pitchFamily="49" charset="-122"/>
            </a:endParaRPr>
          </a:p>
          <a:p>
            <a:endParaRPr lang="en-US" altLang="zh-CN" sz="3200" dirty="0">
              <a:latin typeface="+mn-ea"/>
              <a:ea typeface="+mn-ea"/>
            </a:endParaRPr>
          </a:p>
        </p:txBody>
      </p:sp>
      <p:grpSp>
        <p:nvGrpSpPr>
          <p:cNvPr id="44" name="Group 35"/>
          <p:cNvGrpSpPr>
            <a:grpSpLocks/>
          </p:cNvGrpSpPr>
          <p:nvPr/>
        </p:nvGrpSpPr>
        <p:grpSpPr bwMode="auto">
          <a:xfrm>
            <a:off x="1970443" y="2691376"/>
            <a:ext cx="2479125" cy="3192493"/>
            <a:chOff x="193" y="1392"/>
            <a:chExt cx="1683" cy="2237"/>
          </a:xfrm>
        </p:grpSpPr>
        <p:sp>
          <p:nvSpPr>
            <p:cNvPr id="45" name="Freeform 2"/>
            <p:cNvSpPr>
              <a:spLocks/>
            </p:cNvSpPr>
            <p:nvPr/>
          </p:nvSpPr>
          <p:spPr bwMode="auto">
            <a:xfrm>
              <a:off x="193" y="1741"/>
              <a:ext cx="1683" cy="1888"/>
            </a:xfrm>
            <a:custGeom>
              <a:avLst/>
              <a:gdLst>
                <a:gd name="T0" fmla="*/ 418 w 1683"/>
                <a:gd name="T1" fmla="*/ 103 h 1888"/>
                <a:gd name="T2" fmla="*/ 309 w 1683"/>
                <a:gd name="T3" fmla="*/ 161 h 1888"/>
                <a:gd name="T4" fmla="*/ 210 w 1683"/>
                <a:gd name="T5" fmla="*/ 236 h 1888"/>
                <a:gd name="T6" fmla="*/ 128 w 1683"/>
                <a:gd name="T7" fmla="*/ 326 h 1888"/>
                <a:gd name="T8" fmla="*/ 64 w 1683"/>
                <a:gd name="T9" fmla="*/ 430 h 1888"/>
                <a:gd name="T10" fmla="*/ 20 w 1683"/>
                <a:gd name="T11" fmla="*/ 543 h 1888"/>
                <a:gd name="T12" fmla="*/ 0 w 1683"/>
                <a:gd name="T13" fmla="*/ 659 h 1888"/>
                <a:gd name="T14" fmla="*/ 3 w 1683"/>
                <a:gd name="T15" fmla="*/ 776 h 1888"/>
                <a:gd name="T16" fmla="*/ 31 w 1683"/>
                <a:gd name="T17" fmla="*/ 893 h 1888"/>
                <a:gd name="T18" fmla="*/ 73 w 1683"/>
                <a:gd name="T19" fmla="*/ 1024 h 1888"/>
                <a:gd name="T20" fmla="*/ 114 w 1683"/>
                <a:gd name="T21" fmla="*/ 1150 h 1888"/>
                <a:gd name="T22" fmla="*/ 152 w 1683"/>
                <a:gd name="T23" fmla="*/ 1266 h 1888"/>
                <a:gd name="T24" fmla="*/ 182 w 1683"/>
                <a:gd name="T25" fmla="*/ 1371 h 1888"/>
                <a:gd name="T26" fmla="*/ 207 w 1683"/>
                <a:gd name="T27" fmla="*/ 1455 h 1888"/>
                <a:gd name="T28" fmla="*/ 222 w 1683"/>
                <a:gd name="T29" fmla="*/ 1519 h 1888"/>
                <a:gd name="T30" fmla="*/ 231 w 1683"/>
                <a:gd name="T31" fmla="*/ 1559 h 1888"/>
                <a:gd name="T32" fmla="*/ 230 w 1683"/>
                <a:gd name="T33" fmla="*/ 1575 h 1888"/>
                <a:gd name="T34" fmla="*/ 269 w 1683"/>
                <a:gd name="T35" fmla="*/ 1657 h 1888"/>
                <a:gd name="T36" fmla="*/ 327 w 1683"/>
                <a:gd name="T37" fmla="*/ 1728 h 1888"/>
                <a:gd name="T38" fmla="*/ 408 w 1683"/>
                <a:gd name="T39" fmla="*/ 1793 h 1888"/>
                <a:gd name="T40" fmla="*/ 498 w 1683"/>
                <a:gd name="T41" fmla="*/ 1838 h 1888"/>
                <a:gd name="T42" fmla="*/ 603 w 1683"/>
                <a:gd name="T43" fmla="*/ 1872 h 1888"/>
                <a:gd name="T44" fmla="*/ 716 w 1683"/>
                <a:gd name="T45" fmla="*/ 1887 h 1888"/>
                <a:gd name="T46" fmla="*/ 835 w 1683"/>
                <a:gd name="T47" fmla="*/ 1884 h 1888"/>
                <a:gd name="T48" fmla="*/ 952 w 1683"/>
                <a:gd name="T49" fmla="*/ 1865 h 1888"/>
                <a:gd name="T50" fmla="*/ 1071 w 1683"/>
                <a:gd name="T51" fmla="*/ 1827 h 1888"/>
                <a:gd name="T52" fmla="*/ 1187 w 1683"/>
                <a:gd name="T53" fmla="*/ 1777 h 1888"/>
                <a:gd name="T54" fmla="*/ 1296 w 1683"/>
                <a:gd name="T55" fmla="*/ 1719 h 1888"/>
                <a:gd name="T56" fmla="*/ 1391 w 1683"/>
                <a:gd name="T57" fmla="*/ 1648 h 1888"/>
                <a:gd name="T58" fmla="*/ 1472 w 1683"/>
                <a:gd name="T59" fmla="*/ 1573 h 1888"/>
                <a:gd name="T60" fmla="*/ 1532 w 1683"/>
                <a:gd name="T61" fmla="*/ 1495 h 1888"/>
                <a:gd name="T62" fmla="*/ 1571 w 1683"/>
                <a:gd name="T63" fmla="*/ 1414 h 1888"/>
                <a:gd name="T64" fmla="*/ 1590 w 1683"/>
                <a:gd name="T65" fmla="*/ 1335 h 1888"/>
                <a:gd name="T66" fmla="*/ 1589 w 1683"/>
                <a:gd name="T67" fmla="*/ 1260 h 1888"/>
                <a:gd name="T68" fmla="*/ 1563 w 1683"/>
                <a:gd name="T69" fmla="*/ 1165 h 1888"/>
                <a:gd name="T70" fmla="*/ 1538 w 1683"/>
                <a:gd name="T71" fmla="*/ 1051 h 1888"/>
                <a:gd name="T72" fmla="*/ 1528 w 1683"/>
                <a:gd name="T73" fmla="*/ 944 h 1888"/>
                <a:gd name="T74" fmla="*/ 1534 w 1683"/>
                <a:gd name="T75" fmla="*/ 849 h 1888"/>
                <a:gd name="T76" fmla="*/ 1557 w 1683"/>
                <a:gd name="T77" fmla="*/ 771 h 1888"/>
                <a:gd name="T78" fmla="*/ 1592 w 1683"/>
                <a:gd name="T79" fmla="*/ 713 h 1888"/>
                <a:gd name="T80" fmla="*/ 1639 w 1683"/>
                <a:gd name="T81" fmla="*/ 684 h 1888"/>
                <a:gd name="T82" fmla="*/ 1665 w 1683"/>
                <a:gd name="T83" fmla="*/ 661 h 1888"/>
                <a:gd name="T84" fmla="*/ 1679 w 1683"/>
                <a:gd name="T85" fmla="*/ 613 h 1888"/>
                <a:gd name="T86" fmla="*/ 1682 w 1683"/>
                <a:gd name="T87" fmla="*/ 542 h 1888"/>
                <a:gd name="T88" fmla="*/ 1671 w 1683"/>
                <a:gd name="T89" fmla="*/ 457 h 1888"/>
                <a:gd name="T90" fmla="*/ 1648 w 1683"/>
                <a:gd name="T91" fmla="*/ 362 h 1888"/>
                <a:gd name="T92" fmla="*/ 1617 w 1683"/>
                <a:gd name="T93" fmla="*/ 274 h 1888"/>
                <a:gd name="T94" fmla="*/ 1568 w 1683"/>
                <a:gd name="T95" fmla="*/ 201 h 1888"/>
                <a:gd name="T96" fmla="*/ 1501 w 1683"/>
                <a:gd name="T97" fmla="*/ 137 h 1888"/>
                <a:gd name="T98" fmla="*/ 1413 w 1683"/>
                <a:gd name="T99" fmla="*/ 85 h 1888"/>
                <a:gd name="T100" fmla="*/ 1308 w 1683"/>
                <a:gd name="T101" fmla="*/ 44 h 1888"/>
                <a:gd name="T102" fmla="*/ 1189 w 1683"/>
                <a:gd name="T103" fmla="*/ 18 h 1888"/>
                <a:gd name="T104" fmla="*/ 1057 w 1683"/>
                <a:gd name="T105" fmla="*/ 2 h 1888"/>
                <a:gd name="T106" fmla="*/ 919 w 1683"/>
                <a:gd name="T107" fmla="*/ 4 h 1888"/>
                <a:gd name="T108" fmla="*/ 774 w 1683"/>
                <a:gd name="T109" fmla="*/ 15 h 1888"/>
                <a:gd name="T110" fmla="*/ 624 w 1683"/>
                <a:gd name="T111" fmla="*/ 42 h 1888"/>
                <a:gd name="T112" fmla="*/ 478 w 1683"/>
                <a:gd name="T113" fmla="*/ 82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83" h="1888">
                  <a:moveTo>
                    <a:pt x="478" y="82"/>
                  </a:moveTo>
                  <a:lnTo>
                    <a:pt x="418" y="103"/>
                  </a:lnTo>
                  <a:lnTo>
                    <a:pt x="362" y="129"/>
                  </a:lnTo>
                  <a:lnTo>
                    <a:pt x="309" y="161"/>
                  </a:lnTo>
                  <a:lnTo>
                    <a:pt x="256" y="196"/>
                  </a:lnTo>
                  <a:lnTo>
                    <a:pt x="210" y="236"/>
                  </a:lnTo>
                  <a:lnTo>
                    <a:pt x="166" y="280"/>
                  </a:lnTo>
                  <a:lnTo>
                    <a:pt x="128" y="326"/>
                  </a:lnTo>
                  <a:lnTo>
                    <a:pt x="93" y="378"/>
                  </a:lnTo>
                  <a:lnTo>
                    <a:pt x="64" y="430"/>
                  </a:lnTo>
                  <a:lnTo>
                    <a:pt x="39" y="485"/>
                  </a:lnTo>
                  <a:lnTo>
                    <a:pt x="20" y="543"/>
                  </a:lnTo>
                  <a:lnTo>
                    <a:pt x="7" y="601"/>
                  </a:lnTo>
                  <a:lnTo>
                    <a:pt x="0" y="659"/>
                  </a:lnTo>
                  <a:lnTo>
                    <a:pt x="0" y="719"/>
                  </a:lnTo>
                  <a:lnTo>
                    <a:pt x="3" y="776"/>
                  </a:lnTo>
                  <a:lnTo>
                    <a:pt x="13" y="834"/>
                  </a:lnTo>
                  <a:lnTo>
                    <a:pt x="31" y="893"/>
                  </a:lnTo>
                  <a:lnTo>
                    <a:pt x="53" y="957"/>
                  </a:lnTo>
                  <a:lnTo>
                    <a:pt x="73" y="1024"/>
                  </a:lnTo>
                  <a:lnTo>
                    <a:pt x="95" y="1087"/>
                  </a:lnTo>
                  <a:lnTo>
                    <a:pt x="114" y="1150"/>
                  </a:lnTo>
                  <a:lnTo>
                    <a:pt x="134" y="1209"/>
                  </a:lnTo>
                  <a:lnTo>
                    <a:pt x="152" y="1266"/>
                  </a:lnTo>
                  <a:lnTo>
                    <a:pt x="166" y="1321"/>
                  </a:lnTo>
                  <a:lnTo>
                    <a:pt x="182" y="1371"/>
                  </a:lnTo>
                  <a:lnTo>
                    <a:pt x="195" y="1414"/>
                  </a:lnTo>
                  <a:lnTo>
                    <a:pt x="207" y="1455"/>
                  </a:lnTo>
                  <a:lnTo>
                    <a:pt x="216" y="1488"/>
                  </a:lnTo>
                  <a:lnTo>
                    <a:pt x="222" y="1519"/>
                  </a:lnTo>
                  <a:lnTo>
                    <a:pt x="227" y="1541"/>
                  </a:lnTo>
                  <a:lnTo>
                    <a:pt x="231" y="1559"/>
                  </a:lnTo>
                  <a:lnTo>
                    <a:pt x="232" y="1568"/>
                  </a:lnTo>
                  <a:lnTo>
                    <a:pt x="230" y="1575"/>
                  </a:lnTo>
                  <a:lnTo>
                    <a:pt x="247" y="1616"/>
                  </a:lnTo>
                  <a:lnTo>
                    <a:pt x="269" y="1657"/>
                  </a:lnTo>
                  <a:lnTo>
                    <a:pt x="294" y="1694"/>
                  </a:lnTo>
                  <a:lnTo>
                    <a:pt x="327" y="1728"/>
                  </a:lnTo>
                  <a:lnTo>
                    <a:pt x="365" y="1763"/>
                  </a:lnTo>
                  <a:lnTo>
                    <a:pt x="408" y="1793"/>
                  </a:lnTo>
                  <a:lnTo>
                    <a:pt x="452" y="1817"/>
                  </a:lnTo>
                  <a:lnTo>
                    <a:pt x="498" y="1838"/>
                  </a:lnTo>
                  <a:lnTo>
                    <a:pt x="550" y="1858"/>
                  </a:lnTo>
                  <a:lnTo>
                    <a:pt x="603" y="1872"/>
                  </a:lnTo>
                  <a:lnTo>
                    <a:pt x="660" y="1881"/>
                  </a:lnTo>
                  <a:lnTo>
                    <a:pt x="716" y="1887"/>
                  </a:lnTo>
                  <a:lnTo>
                    <a:pt x="775" y="1885"/>
                  </a:lnTo>
                  <a:lnTo>
                    <a:pt x="835" y="1884"/>
                  </a:lnTo>
                  <a:lnTo>
                    <a:pt x="894" y="1876"/>
                  </a:lnTo>
                  <a:lnTo>
                    <a:pt x="952" y="1865"/>
                  </a:lnTo>
                  <a:lnTo>
                    <a:pt x="1011" y="1849"/>
                  </a:lnTo>
                  <a:lnTo>
                    <a:pt x="1071" y="1827"/>
                  </a:lnTo>
                  <a:lnTo>
                    <a:pt x="1132" y="1803"/>
                  </a:lnTo>
                  <a:lnTo>
                    <a:pt x="1187" y="1777"/>
                  </a:lnTo>
                  <a:lnTo>
                    <a:pt x="1243" y="1747"/>
                  </a:lnTo>
                  <a:lnTo>
                    <a:pt x="1296" y="1719"/>
                  </a:lnTo>
                  <a:lnTo>
                    <a:pt x="1346" y="1683"/>
                  </a:lnTo>
                  <a:lnTo>
                    <a:pt x="1391" y="1648"/>
                  </a:lnTo>
                  <a:lnTo>
                    <a:pt x="1434" y="1611"/>
                  </a:lnTo>
                  <a:lnTo>
                    <a:pt x="1472" y="1573"/>
                  </a:lnTo>
                  <a:lnTo>
                    <a:pt x="1503" y="1535"/>
                  </a:lnTo>
                  <a:lnTo>
                    <a:pt x="1532" y="1495"/>
                  </a:lnTo>
                  <a:lnTo>
                    <a:pt x="1554" y="1455"/>
                  </a:lnTo>
                  <a:lnTo>
                    <a:pt x="1571" y="1414"/>
                  </a:lnTo>
                  <a:lnTo>
                    <a:pt x="1585" y="1374"/>
                  </a:lnTo>
                  <a:lnTo>
                    <a:pt x="1590" y="1335"/>
                  </a:lnTo>
                  <a:lnTo>
                    <a:pt x="1591" y="1297"/>
                  </a:lnTo>
                  <a:lnTo>
                    <a:pt x="1589" y="1260"/>
                  </a:lnTo>
                  <a:lnTo>
                    <a:pt x="1581" y="1224"/>
                  </a:lnTo>
                  <a:lnTo>
                    <a:pt x="1563" y="1165"/>
                  </a:lnTo>
                  <a:lnTo>
                    <a:pt x="1549" y="1108"/>
                  </a:lnTo>
                  <a:lnTo>
                    <a:pt x="1538" y="1051"/>
                  </a:lnTo>
                  <a:lnTo>
                    <a:pt x="1531" y="996"/>
                  </a:lnTo>
                  <a:lnTo>
                    <a:pt x="1528" y="944"/>
                  </a:lnTo>
                  <a:lnTo>
                    <a:pt x="1530" y="894"/>
                  </a:lnTo>
                  <a:lnTo>
                    <a:pt x="1534" y="849"/>
                  </a:lnTo>
                  <a:lnTo>
                    <a:pt x="1543" y="807"/>
                  </a:lnTo>
                  <a:lnTo>
                    <a:pt x="1557" y="771"/>
                  </a:lnTo>
                  <a:lnTo>
                    <a:pt x="1572" y="738"/>
                  </a:lnTo>
                  <a:lnTo>
                    <a:pt x="1592" y="713"/>
                  </a:lnTo>
                  <a:lnTo>
                    <a:pt x="1613" y="694"/>
                  </a:lnTo>
                  <a:lnTo>
                    <a:pt x="1639" y="684"/>
                  </a:lnTo>
                  <a:lnTo>
                    <a:pt x="1652" y="675"/>
                  </a:lnTo>
                  <a:lnTo>
                    <a:pt x="1665" y="661"/>
                  </a:lnTo>
                  <a:lnTo>
                    <a:pt x="1674" y="640"/>
                  </a:lnTo>
                  <a:lnTo>
                    <a:pt x="1679" y="613"/>
                  </a:lnTo>
                  <a:lnTo>
                    <a:pt x="1681" y="582"/>
                  </a:lnTo>
                  <a:lnTo>
                    <a:pt x="1682" y="542"/>
                  </a:lnTo>
                  <a:lnTo>
                    <a:pt x="1678" y="500"/>
                  </a:lnTo>
                  <a:lnTo>
                    <a:pt x="1671" y="457"/>
                  </a:lnTo>
                  <a:lnTo>
                    <a:pt x="1663" y="409"/>
                  </a:lnTo>
                  <a:lnTo>
                    <a:pt x="1648" y="362"/>
                  </a:lnTo>
                  <a:lnTo>
                    <a:pt x="1634" y="311"/>
                  </a:lnTo>
                  <a:lnTo>
                    <a:pt x="1617" y="274"/>
                  </a:lnTo>
                  <a:lnTo>
                    <a:pt x="1597" y="236"/>
                  </a:lnTo>
                  <a:lnTo>
                    <a:pt x="1568" y="201"/>
                  </a:lnTo>
                  <a:lnTo>
                    <a:pt x="1538" y="168"/>
                  </a:lnTo>
                  <a:lnTo>
                    <a:pt x="1501" y="137"/>
                  </a:lnTo>
                  <a:lnTo>
                    <a:pt x="1459" y="110"/>
                  </a:lnTo>
                  <a:lnTo>
                    <a:pt x="1413" y="85"/>
                  </a:lnTo>
                  <a:lnTo>
                    <a:pt x="1362" y="65"/>
                  </a:lnTo>
                  <a:lnTo>
                    <a:pt x="1308" y="44"/>
                  </a:lnTo>
                  <a:lnTo>
                    <a:pt x="1251" y="29"/>
                  </a:lnTo>
                  <a:lnTo>
                    <a:pt x="1189" y="18"/>
                  </a:lnTo>
                  <a:lnTo>
                    <a:pt x="1125" y="7"/>
                  </a:lnTo>
                  <a:lnTo>
                    <a:pt x="1057" y="2"/>
                  </a:lnTo>
                  <a:lnTo>
                    <a:pt x="990" y="0"/>
                  </a:lnTo>
                  <a:lnTo>
                    <a:pt x="919" y="4"/>
                  </a:lnTo>
                  <a:lnTo>
                    <a:pt x="845" y="7"/>
                  </a:lnTo>
                  <a:lnTo>
                    <a:pt x="774" y="15"/>
                  </a:lnTo>
                  <a:lnTo>
                    <a:pt x="700" y="29"/>
                  </a:lnTo>
                  <a:lnTo>
                    <a:pt x="624" y="42"/>
                  </a:lnTo>
                  <a:lnTo>
                    <a:pt x="551" y="61"/>
                  </a:lnTo>
                  <a:lnTo>
                    <a:pt x="478" y="82"/>
                  </a:lnTo>
                </a:path>
              </a:pathLst>
            </a:custGeom>
            <a:solidFill>
              <a:srgbClr val="FCFEB9"/>
            </a:solidFill>
            <a:ln w="12700" cap="rnd" cmpd="sng">
              <a:solidFill>
                <a:srgbClr val="000000"/>
              </a:solidFill>
              <a:prstDash val="solid"/>
              <a:round/>
              <a:headEnd type="none" w="med" len="med"/>
              <a:tailEnd type="none" w="med" len="med"/>
            </a:ln>
            <a:effectLst>
              <a:outerShdw dist="107763" dir="2700000" algn="ctr" rotWithShape="0">
                <a:srgbClr val="000000"/>
              </a:outerShdw>
            </a:effectLst>
          </p:spPr>
          <p:txBody>
            <a:bodyPr/>
            <a:lstStyle/>
            <a:p>
              <a:endParaRPr lang="zh-CN" altLang="en-US"/>
            </a:p>
          </p:txBody>
        </p:sp>
        <p:sp>
          <p:nvSpPr>
            <p:cNvPr id="46" name="Rectangle 3"/>
            <p:cNvSpPr>
              <a:spLocks noChangeArrowheads="1"/>
            </p:cNvSpPr>
            <p:nvPr/>
          </p:nvSpPr>
          <p:spPr bwMode="auto">
            <a:xfrm>
              <a:off x="576" y="1392"/>
              <a:ext cx="91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800" b="1" baseline="0" dirty="0">
                  <a:effectLst>
                    <a:outerShdw blurRad="38100" dist="38100" dir="2700000" algn="tl">
                      <a:srgbClr val="000000"/>
                    </a:outerShdw>
                  </a:effectLst>
                </a:rPr>
                <a:t>总体</a:t>
              </a:r>
            </a:p>
          </p:txBody>
        </p:sp>
      </p:grpSp>
      <p:grpSp>
        <p:nvGrpSpPr>
          <p:cNvPr id="47" name="Group 34"/>
          <p:cNvGrpSpPr>
            <a:grpSpLocks/>
          </p:cNvGrpSpPr>
          <p:nvPr/>
        </p:nvGrpSpPr>
        <p:grpSpPr bwMode="auto">
          <a:xfrm>
            <a:off x="2330806" y="3166070"/>
            <a:ext cx="1831975" cy="2479675"/>
            <a:chOff x="385" y="1917"/>
            <a:chExt cx="1154" cy="1562"/>
          </a:xfrm>
        </p:grpSpPr>
        <p:sp>
          <p:nvSpPr>
            <p:cNvPr id="48" name="Rectangle 13"/>
            <p:cNvSpPr>
              <a:spLocks noChangeArrowheads="1"/>
            </p:cNvSpPr>
            <p:nvPr/>
          </p:nvSpPr>
          <p:spPr bwMode="auto">
            <a:xfrm>
              <a:off x="490" y="1917"/>
              <a:ext cx="266"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solidFill>
                    <a:schemeClr val="bg2"/>
                  </a:solidFill>
                  <a:latin typeface="Wingdings" panose="05000000000000000000" pitchFamily="2" charset="2"/>
                </a:rPr>
                <a:t></a:t>
              </a:r>
            </a:p>
          </p:txBody>
        </p:sp>
        <p:sp>
          <p:nvSpPr>
            <p:cNvPr id="49" name="Rectangle 14"/>
            <p:cNvSpPr>
              <a:spLocks noChangeArrowheads="1"/>
            </p:cNvSpPr>
            <p:nvPr/>
          </p:nvSpPr>
          <p:spPr bwMode="auto">
            <a:xfrm>
              <a:off x="1239" y="2183"/>
              <a:ext cx="266"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solidFill>
                    <a:schemeClr val="bg2"/>
                  </a:solidFill>
                  <a:latin typeface="Wingdings" panose="05000000000000000000" pitchFamily="2" charset="2"/>
                </a:rPr>
                <a:t></a:t>
              </a:r>
            </a:p>
          </p:txBody>
        </p:sp>
        <p:sp>
          <p:nvSpPr>
            <p:cNvPr id="50" name="Rectangle 15"/>
            <p:cNvSpPr>
              <a:spLocks noChangeArrowheads="1"/>
            </p:cNvSpPr>
            <p:nvPr/>
          </p:nvSpPr>
          <p:spPr bwMode="auto">
            <a:xfrm>
              <a:off x="604" y="3069"/>
              <a:ext cx="266"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solidFill>
                    <a:schemeClr val="bg2"/>
                  </a:solidFill>
                  <a:latin typeface="Wingdings" panose="05000000000000000000" pitchFamily="2" charset="2"/>
                </a:rPr>
                <a:t></a:t>
              </a:r>
            </a:p>
          </p:txBody>
        </p:sp>
        <p:sp>
          <p:nvSpPr>
            <p:cNvPr id="51" name="Rectangle 17"/>
            <p:cNvSpPr>
              <a:spLocks noChangeArrowheads="1"/>
            </p:cNvSpPr>
            <p:nvPr/>
          </p:nvSpPr>
          <p:spPr bwMode="auto">
            <a:xfrm>
              <a:off x="1114" y="1917"/>
              <a:ext cx="266"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dirty="0">
                  <a:solidFill>
                    <a:schemeClr val="bg2"/>
                  </a:solidFill>
                  <a:latin typeface="Wingdings" panose="05000000000000000000" pitchFamily="2" charset="2"/>
                </a:rPr>
                <a:t></a:t>
              </a:r>
            </a:p>
          </p:txBody>
        </p:sp>
        <p:sp>
          <p:nvSpPr>
            <p:cNvPr id="52" name="Rectangle 18"/>
            <p:cNvSpPr>
              <a:spLocks noChangeArrowheads="1"/>
            </p:cNvSpPr>
            <p:nvPr/>
          </p:nvSpPr>
          <p:spPr bwMode="auto">
            <a:xfrm>
              <a:off x="1273" y="2912"/>
              <a:ext cx="266"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solidFill>
                    <a:schemeClr val="bg2"/>
                  </a:solidFill>
                  <a:latin typeface="Wingdings" panose="05000000000000000000" pitchFamily="2" charset="2"/>
                </a:rPr>
                <a:t></a:t>
              </a:r>
            </a:p>
          </p:txBody>
        </p:sp>
        <p:grpSp>
          <p:nvGrpSpPr>
            <p:cNvPr id="53" name="Group 29"/>
            <p:cNvGrpSpPr>
              <a:grpSpLocks/>
            </p:cNvGrpSpPr>
            <p:nvPr/>
          </p:nvGrpSpPr>
          <p:grpSpPr bwMode="auto">
            <a:xfrm>
              <a:off x="385" y="2419"/>
              <a:ext cx="1000" cy="616"/>
              <a:chOff x="385" y="2419"/>
              <a:chExt cx="1000" cy="616"/>
            </a:xfrm>
          </p:grpSpPr>
          <p:sp>
            <p:nvSpPr>
              <p:cNvPr id="54" name="Oval 6"/>
              <p:cNvSpPr>
                <a:spLocks noChangeArrowheads="1"/>
              </p:cNvSpPr>
              <p:nvPr/>
            </p:nvSpPr>
            <p:spPr bwMode="auto">
              <a:xfrm>
                <a:off x="385" y="2419"/>
                <a:ext cx="1000" cy="616"/>
              </a:xfrm>
              <a:prstGeom prst="ellipse">
                <a:avLst/>
              </a:prstGeom>
              <a:solidFill>
                <a:srgbClr val="FFFFBD"/>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6"/>
              <p:cNvSpPr>
                <a:spLocks noChangeArrowheads="1"/>
              </p:cNvSpPr>
              <p:nvPr/>
            </p:nvSpPr>
            <p:spPr bwMode="auto">
              <a:xfrm>
                <a:off x="507" y="2493"/>
                <a:ext cx="357" cy="402"/>
              </a:xfrm>
              <a:prstGeom prst="rect">
                <a:avLst/>
              </a:prstGeom>
              <a:solidFill>
                <a:srgbClr val="FFFF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solidFill>
                      <a:schemeClr val="bg2"/>
                    </a:solidFill>
                    <a:latin typeface="Wingdings" panose="05000000000000000000" pitchFamily="2" charset="2"/>
                  </a:rPr>
                  <a:t></a:t>
                </a:r>
              </a:p>
            </p:txBody>
          </p:sp>
          <p:sp>
            <p:nvSpPr>
              <p:cNvPr id="56" name="Rectangle 19"/>
              <p:cNvSpPr>
                <a:spLocks noChangeArrowheads="1"/>
              </p:cNvSpPr>
              <p:nvPr/>
            </p:nvSpPr>
            <p:spPr bwMode="auto">
              <a:xfrm>
                <a:off x="954" y="2531"/>
                <a:ext cx="357" cy="402"/>
              </a:xfrm>
              <a:prstGeom prst="rect">
                <a:avLst/>
              </a:prstGeom>
              <a:solidFill>
                <a:srgbClr val="FFFF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solidFill>
                      <a:schemeClr val="bg2"/>
                    </a:solidFill>
                    <a:latin typeface="Wingdings" panose="05000000000000000000" pitchFamily="2" charset="2"/>
                  </a:rPr>
                  <a:t></a:t>
                </a:r>
              </a:p>
            </p:txBody>
          </p:sp>
        </p:grpSp>
      </p:grpSp>
      <p:grpSp>
        <p:nvGrpSpPr>
          <p:cNvPr id="57" name="Group 57"/>
          <p:cNvGrpSpPr>
            <a:grpSpLocks/>
          </p:cNvGrpSpPr>
          <p:nvPr/>
        </p:nvGrpSpPr>
        <p:grpSpPr bwMode="auto">
          <a:xfrm>
            <a:off x="2400656" y="3894446"/>
            <a:ext cx="5072062" cy="2638425"/>
            <a:chOff x="441" y="2436"/>
            <a:chExt cx="3195" cy="1662"/>
          </a:xfrm>
        </p:grpSpPr>
        <p:grpSp>
          <p:nvGrpSpPr>
            <p:cNvPr id="58" name="Group 9"/>
            <p:cNvGrpSpPr>
              <a:grpSpLocks/>
            </p:cNvGrpSpPr>
            <p:nvPr/>
          </p:nvGrpSpPr>
          <p:grpSpPr bwMode="auto">
            <a:xfrm>
              <a:off x="935" y="3088"/>
              <a:ext cx="1423" cy="984"/>
              <a:chOff x="935" y="3088"/>
              <a:chExt cx="1423" cy="984"/>
            </a:xfrm>
          </p:grpSpPr>
          <p:sp>
            <p:nvSpPr>
              <p:cNvPr id="70" name="Freeform 10"/>
              <p:cNvSpPr>
                <a:spLocks/>
              </p:cNvSpPr>
              <p:nvPr/>
            </p:nvSpPr>
            <p:spPr bwMode="auto">
              <a:xfrm>
                <a:off x="935" y="3088"/>
                <a:ext cx="1423" cy="975"/>
              </a:xfrm>
              <a:custGeom>
                <a:avLst/>
                <a:gdLst>
                  <a:gd name="T0" fmla="*/ 0 w 1423"/>
                  <a:gd name="T1" fmla="*/ 62 h 975"/>
                  <a:gd name="T2" fmla="*/ 45 w 1423"/>
                  <a:gd name="T3" fmla="*/ 147 h 975"/>
                  <a:gd name="T4" fmla="*/ 110 w 1423"/>
                  <a:gd name="T5" fmla="*/ 244 h 975"/>
                  <a:gd name="T6" fmla="*/ 187 w 1423"/>
                  <a:gd name="T7" fmla="*/ 331 h 975"/>
                  <a:gd name="T8" fmla="*/ 276 w 1423"/>
                  <a:gd name="T9" fmla="*/ 427 h 975"/>
                  <a:gd name="T10" fmla="*/ 379 w 1423"/>
                  <a:gd name="T11" fmla="*/ 518 h 975"/>
                  <a:gd name="T12" fmla="*/ 511 w 1423"/>
                  <a:gd name="T13" fmla="*/ 614 h 975"/>
                  <a:gd name="T14" fmla="*/ 634 w 1423"/>
                  <a:gd name="T15" fmla="*/ 691 h 975"/>
                  <a:gd name="T16" fmla="*/ 773 w 1423"/>
                  <a:gd name="T17" fmla="*/ 746 h 975"/>
                  <a:gd name="T18" fmla="*/ 911 w 1423"/>
                  <a:gd name="T19" fmla="*/ 777 h 975"/>
                  <a:gd name="T20" fmla="*/ 1003 w 1423"/>
                  <a:gd name="T21" fmla="*/ 777 h 975"/>
                  <a:gd name="T22" fmla="*/ 1078 w 1423"/>
                  <a:gd name="T23" fmla="*/ 768 h 975"/>
                  <a:gd name="T24" fmla="*/ 1107 w 1423"/>
                  <a:gd name="T25" fmla="*/ 974 h 975"/>
                  <a:gd name="T26" fmla="*/ 1192 w 1423"/>
                  <a:gd name="T27" fmla="*/ 857 h 975"/>
                  <a:gd name="T28" fmla="*/ 1299 w 1423"/>
                  <a:gd name="T29" fmla="*/ 737 h 975"/>
                  <a:gd name="T30" fmla="*/ 1422 w 1423"/>
                  <a:gd name="T31" fmla="*/ 670 h 975"/>
                  <a:gd name="T32" fmla="*/ 1358 w 1423"/>
                  <a:gd name="T33" fmla="*/ 591 h 975"/>
                  <a:gd name="T34" fmla="*/ 1224 w 1423"/>
                  <a:gd name="T35" fmla="*/ 504 h 975"/>
                  <a:gd name="T36" fmla="*/ 1139 w 1423"/>
                  <a:gd name="T37" fmla="*/ 422 h 975"/>
                  <a:gd name="T38" fmla="*/ 1105 w 1423"/>
                  <a:gd name="T39" fmla="*/ 553 h 975"/>
                  <a:gd name="T40" fmla="*/ 983 w 1423"/>
                  <a:gd name="T41" fmla="*/ 568 h 975"/>
                  <a:gd name="T42" fmla="*/ 849 w 1423"/>
                  <a:gd name="T43" fmla="*/ 555 h 975"/>
                  <a:gd name="T44" fmla="*/ 705 w 1423"/>
                  <a:gd name="T45" fmla="*/ 518 h 975"/>
                  <a:gd name="T46" fmla="*/ 531 w 1423"/>
                  <a:gd name="T47" fmla="*/ 450 h 975"/>
                  <a:gd name="T48" fmla="*/ 388 w 1423"/>
                  <a:gd name="T49" fmla="*/ 368 h 975"/>
                  <a:gd name="T50" fmla="*/ 321 w 1423"/>
                  <a:gd name="T51" fmla="*/ 327 h 975"/>
                  <a:gd name="T52" fmla="*/ 268 w 1423"/>
                  <a:gd name="T53" fmla="*/ 286 h 975"/>
                  <a:gd name="T54" fmla="*/ 185 w 1423"/>
                  <a:gd name="T55" fmla="*/ 219 h 975"/>
                  <a:gd name="T56" fmla="*/ 135 w 1423"/>
                  <a:gd name="T57" fmla="*/ 171 h 975"/>
                  <a:gd name="T58" fmla="*/ 90 w 1423"/>
                  <a:gd name="T59" fmla="*/ 122 h 975"/>
                  <a:gd name="T60" fmla="*/ 43 w 1423"/>
                  <a:gd name="T61" fmla="*/ 63 h 975"/>
                  <a:gd name="T62" fmla="*/ 0 w 1423"/>
                  <a:gd name="T63"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3" h="975">
                    <a:moveTo>
                      <a:pt x="0" y="0"/>
                    </a:moveTo>
                    <a:lnTo>
                      <a:pt x="0" y="62"/>
                    </a:lnTo>
                    <a:lnTo>
                      <a:pt x="25" y="109"/>
                    </a:lnTo>
                    <a:lnTo>
                      <a:pt x="45" y="147"/>
                    </a:lnTo>
                    <a:lnTo>
                      <a:pt x="74" y="193"/>
                    </a:lnTo>
                    <a:lnTo>
                      <a:pt x="110" y="244"/>
                    </a:lnTo>
                    <a:lnTo>
                      <a:pt x="143" y="279"/>
                    </a:lnTo>
                    <a:lnTo>
                      <a:pt x="187" y="331"/>
                    </a:lnTo>
                    <a:lnTo>
                      <a:pt x="232" y="381"/>
                    </a:lnTo>
                    <a:lnTo>
                      <a:pt x="276" y="427"/>
                    </a:lnTo>
                    <a:lnTo>
                      <a:pt x="335" y="482"/>
                    </a:lnTo>
                    <a:lnTo>
                      <a:pt x="379" y="518"/>
                    </a:lnTo>
                    <a:lnTo>
                      <a:pt x="442" y="564"/>
                    </a:lnTo>
                    <a:lnTo>
                      <a:pt x="511" y="614"/>
                    </a:lnTo>
                    <a:lnTo>
                      <a:pt x="581" y="659"/>
                    </a:lnTo>
                    <a:lnTo>
                      <a:pt x="634" y="691"/>
                    </a:lnTo>
                    <a:lnTo>
                      <a:pt x="710" y="723"/>
                    </a:lnTo>
                    <a:lnTo>
                      <a:pt x="773" y="746"/>
                    </a:lnTo>
                    <a:lnTo>
                      <a:pt x="840" y="764"/>
                    </a:lnTo>
                    <a:lnTo>
                      <a:pt x="911" y="777"/>
                    </a:lnTo>
                    <a:lnTo>
                      <a:pt x="953" y="779"/>
                    </a:lnTo>
                    <a:lnTo>
                      <a:pt x="1003" y="777"/>
                    </a:lnTo>
                    <a:lnTo>
                      <a:pt x="1041" y="773"/>
                    </a:lnTo>
                    <a:lnTo>
                      <a:pt x="1078" y="768"/>
                    </a:lnTo>
                    <a:lnTo>
                      <a:pt x="1107" y="759"/>
                    </a:lnTo>
                    <a:lnTo>
                      <a:pt x="1107" y="974"/>
                    </a:lnTo>
                    <a:lnTo>
                      <a:pt x="1145" y="920"/>
                    </a:lnTo>
                    <a:lnTo>
                      <a:pt x="1192" y="857"/>
                    </a:lnTo>
                    <a:lnTo>
                      <a:pt x="1241" y="795"/>
                    </a:lnTo>
                    <a:lnTo>
                      <a:pt x="1299" y="737"/>
                    </a:lnTo>
                    <a:lnTo>
                      <a:pt x="1344" y="704"/>
                    </a:lnTo>
                    <a:lnTo>
                      <a:pt x="1422" y="670"/>
                    </a:lnTo>
                    <a:lnTo>
                      <a:pt x="1421" y="623"/>
                    </a:lnTo>
                    <a:lnTo>
                      <a:pt x="1358" y="591"/>
                    </a:lnTo>
                    <a:lnTo>
                      <a:pt x="1291" y="556"/>
                    </a:lnTo>
                    <a:lnTo>
                      <a:pt x="1224" y="504"/>
                    </a:lnTo>
                    <a:lnTo>
                      <a:pt x="1170" y="454"/>
                    </a:lnTo>
                    <a:lnTo>
                      <a:pt x="1139" y="422"/>
                    </a:lnTo>
                    <a:lnTo>
                      <a:pt x="1105" y="370"/>
                    </a:lnTo>
                    <a:lnTo>
                      <a:pt x="1105" y="553"/>
                    </a:lnTo>
                    <a:lnTo>
                      <a:pt x="1041" y="564"/>
                    </a:lnTo>
                    <a:lnTo>
                      <a:pt x="983" y="568"/>
                    </a:lnTo>
                    <a:lnTo>
                      <a:pt x="915" y="564"/>
                    </a:lnTo>
                    <a:lnTo>
                      <a:pt x="849" y="555"/>
                    </a:lnTo>
                    <a:lnTo>
                      <a:pt x="773" y="536"/>
                    </a:lnTo>
                    <a:lnTo>
                      <a:pt x="705" y="518"/>
                    </a:lnTo>
                    <a:lnTo>
                      <a:pt x="610" y="484"/>
                    </a:lnTo>
                    <a:lnTo>
                      <a:pt x="531" y="450"/>
                    </a:lnTo>
                    <a:lnTo>
                      <a:pt x="462" y="413"/>
                    </a:lnTo>
                    <a:lnTo>
                      <a:pt x="388" y="368"/>
                    </a:lnTo>
                    <a:lnTo>
                      <a:pt x="353" y="346"/>
                    </a:lnTo>
                    <a:lnTo>
                      <a:pt x="321" y="327"/>
                    </a:lnTo>
                    <a:lnTo>
                      <a:pt x="294" y="307"/>
                    </a:lnTo>
                    <a:lnTo>
                      <a:pt x="268" y="286"/>
                    </a:lnTo>
                    <a:lnTo>
                      <a:pt x="218" y="249"/>
                    </a:lnTo>
                    <a:lnTo>
                      <a:pt x="185" y="219"/>
                    </a:lnTo>
                    <a:lnTo>
                      <a:pt x="160" y="195"/>
                    </a:lnTo>
                    <a:lnTo>
                      <a:pt x="135" y="171"/>
                    </a:lnTo>
                    <a:lnTo>
                      <a:pt x="111" y="145"/>
                    </a:lnTo>
                    <a:lnTo>
                      <a:pt x="90" y="122"/>
                    </a:lnTo>
                    <a:lnTo>
                      <a:pt x="67" y="95"/>
                    </a:lnTo>
                    <a:lnTo>
                      <a:pt x="43" y="63"/>
                    </a:lnTo>
                    <a:lnTo>
                      <a:pt x="19" y="32"/>
                    </a:lnTo>
                    <a:lnTo>
                      <a:pt x="0" y="0"/>
                    </a:lnTo>
                  </a:path>
                </a:pathLst>
              </a:cu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zh-CN" altLang="en-US"/>
              </a:p>
            </p:txBody>
          </p:sp>
          <p:sp>
            <p:nvSpPr>
              <p:cNvPr id="71" name="Freeform 11"/>
              <p:cNvSpPr>
                <a:spLocks/>
              </p:cNvSpPr>
              <p:nvPr/>
            </p:nvSpPr>
            <p:spPr bwMode="auto">
              <a:xfrm>
                <a:off x="937" y="3148"/>
                <a:ext cx="1421" cy="924"/>
              </a:xfrm>
              <a:custGeom>
                <a:avLst/>
                <a:gdLst>
                  <a:gd name="T0" fmla="*/ 0 w 1421"/>
                  <a:gd name="T1" fmla="*/ 0 h 924"/>
                  <a:gd name="T2" fmla="*/ 19 w 1421"/>
                  <a:gd name="T3" fmla="*/ 52 h 924"/>
                  <a:gd name="T4" fmla="*/ 36 w 1421"/>
                  <a:gd name="T5" fmla="*/ 94 h 924"/>
                  <a:gd name="T6" fmla="*/ 54 w 1421"/>
                  <a:gd name="T7" fmla="*/ 129 h 924"/>
                  <a:gd name="T8" fmla="*/ 76 w 1421"/>
                  <a:gd name="T9" fmla="*/ 169 h 924"/>
                  <a:gd name="T10" fmla="*/ 108 w 1421"/>
                  <a:gd name="T11" fmla="*/ 224 h 924"/>
                  <a:gd name="T12" fmla="*/ 143 w 1421"/>
                  <a:gd name="T13" fmla="*/ 274 h 924"/>
                  <a:gd name="T14" fmla="*/ 187 w 1421"/>
                  <a:gd name="T15" fmla="*/ 325 h 924"/>
                  <a:gd name="T16" fmla="*/ 232 w 1421"/>
                  <a:gd name="T17" fmla="*/ 374 h 924"/>
                  <a:gd name="T18" fmla="*/ 277 w 1421"/>
                  <a:gd name="T19" fmla="*/ 419 h 924"/>
                  <a:gd name="T20" fmla="*/ 335 w 1421"/>
                  <a:gd name="T21" fmla="*/ 473 h 924"/>
                  <a:gd name="T22" fmla="*/ 379 w 1421"/>
                  <a:gd name="T23" fmla="*/ 508 h 924"/>
                  <a:gd name="T24" fmla="*/ 442 w 1421"/>
                  <a:gd name="T25" fmla="*/ 553 h 924"/>
                  <a:gd name="T26" fmla="*/ 511 w 1421"/>
                  <a:gd name="T27" fmla="*/ 602 h 924"/>
                  <a:gd name="T28" fmla="*/ 581 w 1421"/>
                  <a:gd name="T29" fmla="*/ 647 h 924"/>
                  <a:gd name="T30" fmla="*/ 634 w 1421"/>
                  <a:gd name="T31" fmla="*/ 678 h 924"/>
                  <a:gd name="T32" fmla="*/ 710 w 1421"/>
                  <a:gd name="T33" fmla="*/ 709 h 924"/>
                  <a:gd name="T34" fmla="*/ 773 w 1421"/>
                  <a:gd name="T35" fmla="*/ 731 h 924"/>
                  <a:gd name="T36" fmla="*/ 840 w 1421"/>
                  <a:gd name="T37" fmla="*/ 749 h 924"/>
                  <a:gd name="T38" fmla="*/ 911 w 1421"/>
                  <a:gd name="T39" fmla="*/ 763 h 924"/>
                  <a:gd name="T40" fmla="*/ 953 w 1421"/>
                  <a:gd name="T41" fmla="*/ 765 h 924"/>
                  <a:gd name="T42" fmla="*/ 1003 w 1421"/>
                  <a:gd name="T43" fmla="*/ 763 h 924"/>
                  <a:gd name="T44" fmla="*/ 1041 w 1421"/>
                  <a:gd name="T45" fmla="*/ 758 h 924"/>
                  <a:gd name="T46" fmla="*/ 1077 w 1421"/>
                  <a:gd name="T47" fmla="*/ 754 h 924"/>
                  <a:gd name="T48" fmla="*/ 1107 w 1421"/>
                  <a:gd name="T49" fmla="*/ 745 h 924"/>
                  <a:gd name="T50" fmla="*/ 1107 w 1421"/>
                  <a:gd name="T51" fmla="*/ 923 h 924"/>
                  <a:gd name="T52" fmla="*/ 1147 w 1421"/>
                  <a:gd name="T53" fmla="*/ 867 h 924"/>
                  <a:gd name="T54" fmla="*/ 1188 w 1421"/>
                  <a:gd name="T55" fmla="*/ 816 h 924"/>
                  <a:gd name="T56" fmla="*/ 1242 w 1421"/>
                  <a:gd name="T57" fmla="*/ 749 h 924"/>
                  <a:gd name="T58" fmla="*/ 1300 w 1421"/>
                  <a:gd name="T59" fmla="*/ 696 h 924"/>
                  <a:gd name="T60" fmla="*/ 1353 w 1421"/>
                  <a:gd name="T61" fmla="*/ 652 h 924"/>
                  <a:gd name="T62" fmla="*/ 1420 w 1421"/>
                  <a:gd name="T63" fmla="*/ 611 h 924"/>
                  <a:gd name="T64" fmla="*/ 1357 w 1421"/>
                  <a:gd name="T65" fmla="*/ 580 h 924"/>
                  <a:gd name="T66" fmla="*/ 1292 w 1421"/>
                  <a:gd name="T67" fmla="*/ 544 h 924"/>
                  <a:gd name="T68" fmla="*/ 1224 w 1421"/>
                  <a:gd name="T69" fmla="*/ 495 h 924"/>
                  <a:gd name="T70" fmla="*/ 1170 w 1421"/>
                  <a:gd name="T71" fmla="*/ 446 h 924"/>
                  <a:gd name="T72" fmla="*/ 1139 w 1421"/>
                  <a:gd name="T73" fmla="*/ 415 h 924"/>
                  <a:gd name="T74" fmla="*/ 1105 w 1421"/>
                  <a:gd name="T75" fmla="*/ 363 h 924"/>
                  <a:gd name="T76" fmla="*/ 1105 w 1421"/>
                  <a:gd name="T77" fmla="*/ 542 h 924"/>
                  <a:gd name="T78" fmla="*/ 1041 w 1421"/>
                  <a:gd name="T79" fmla="*/ 553 h 924"/>
                  <a:gd name="T80" fmla="*/ 983 w 1421"/>
                  <a:gd name="T81" fmla="*/ 558 h 924"/>
                  <a:gd name="T82" fmla="*/ 915 w 1421"/>
                  <a:gd name="T83" fmla="*/ 553 h 924"/>
                  <a:gd name="T84" fmla="*/ 849 w 1421"/>
                  <a:gd name="T85" fmla="*/ 544 h 924"/>
                  <a:gd name="T86" fmla="*/ 773 w 1421"/>
                  <a:gd name="T87" fmla="*/ 526 h 924"/>
                  <a:gd name="T88" fmla="*/ 706 w 1421"/>
                  <a:gd name="T89" fmla="*/ 508 h 924"/>
                  <a:gd name="T90" fmla="*/ 609 w 1421"/>
                  <a:gd name="T91" fmla="*/ 475 h 924"/>
                  <a:gd name="T92" fmla="*/ 532 w 1421"/>
                  <a:gd name="T93" fmla="*/ 441 h 924"/>
                  <a:gd name="T94" fmla="*/ 462 w 1421"/>
                  <a:gd name="T95" fmla="*/ 406 h 924"/>
                  <a:gd name="T96" fmla="*/ 388 w 1421"/>
                  <a:gd name="T97" fmla="*/ 361 h 924"/>
                  <a:gd name="T98" fmla="*/ 354 w 1421"/>
                  <a:gd name="T99" fmla="*/ 340 h 924"/>
                  <a:gd name="T100" fmla="*/ 322 w 1421"/>
                  <a:gd name="T101" fmla="*/ 321 h 924"/>
                  <a:gd name="T102" fmla="*/ 294 w 1421"/>
                  <a:gd name="T103" fmla="*/ 301 h 924"/>
                  <a:gd name="T104" fmla="*/ 268 w 1421"/>
                  <a:gd name="T105" fmla="*/ 280 h 924"/>
                  <a:gd name="T106" fmla="*/ 219 w 1421"/>
                  <a:gd name="T107" fmla="*/ 245 h 924"/>
                  <a:gd name="T108" fmla="*/ 186 w 1421"/>
                  <a:gd name="T109" fmla="*/ 215 h 924"/>
                  <a:gd name="T110" fmla="*/ 161 w 1421"/>
                  <a:gd name="T111" fmla="*/ 192 h 924"/>
                  <a:gd name="T112" fmla="*/ 135 w 1421"/>
                  <a:gd name="T113" fmla="*/ 167 h 924"/>
                  <a:gd name="T114" fmla="*/ 111 w 1421"/>
                  <a:gd name="T115" fmla="*/ 142 h 924"/>
                  <a:gd name="T116" fmla="*/ 91 w 1421"/>
                  <a:gd name="T117" fmla="*/ 120 h 924"/>
                  <a:gd name="T118" fmla="*/ 67 w 1421"/>
                  <a:gd name="T119" fmla="*/ 94 h 924"/>
                  <a:gd name="T120" fmla="*/ 43 w 1421"/>
                  <a:gd name="T121" fmla="*/ 62 h 924"/>
                  <a:gd name="T122" fmla="*/ 20 w 1421"/>
                  <a:gd name="T123" fmla="*/ 32 h 924"/>
                  <a:gd name="T124" fmla="*/ 0 w 1421"/>
                  <a:gd name="T125"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21" h="924">
                    <a:moveTo>
                      <a:pt x="0" y="0"/>
                    </a:moveTo>
                    <a:lnTo>
                      <a:pt x="19" y="52"/>
                    </a:lnTo>
                    <a:lnTo>
                      <a:pt x="36" y="94"/>
                    </a:lnTo>
                    <a:lnTo>
                      <a:pt x="54" y="129"/>
                    </a:lnTo>
                    <a:lnTo>
                      <a:pt x="76" y="169"/>
                    </a:lnTo>
                    <a:lnTo>
                      <a:pt x="108" y="224"/>
                    </a:lnTo>
                    <a:lnTo>
                      <a:pt x="143" y="274"/>
                    </a:lnTo>
                    <a:lnTo>
                      <a:pt x="187" y="325"/>
                    </a:lnTo>
                    <a:lnTo>
                      <a:pt x="232" y="374"/>
                    </a:lnTo>
                    <a:lnTo>
                      <a:pt x="277" y="419"/>
                    </a:lnTo>
                    <a:lnTo>
                      <a:pt x="335" y="473"/>
                    </a:lnTo>
                    <a:lnTo>
                      <a:pt x="379" y="508"/>
                    </a:lnTo>
                    <a:lnTo>
                      <a:pt x="442" y="553"/>
                    </a:lnTo>
                    <a:lnTo>
                      <a:pt x="511" y="602"/>
                    </a:lnTo>
                    <a:lnTo>
                      <a:pt x="581" y="647"/>
                    </a:lnTo>
                    <a:lnTo>
                      <a:pt x="634" y="678"/>
                    </a:lnTo>
                    <a:lnTo>
                      <a:pt x="710" y="709"/>
                    </a:lnTo>
                    <a:lnTo>
                      <a:pt x="773" y="731"/>
                    </a:lnTo>
                    <a:lnTo>
                      <a:pt x="840" y="749"/>
                    </a:lnTo>
                    <a:lnTo>
                      <a:pt x="911" y="763"/>
                    </a:lnTo>
                    <a:lnTo>
                      <a:pt x="953" y="765"/>
                    </a:lnTo>
                    <a:lnTo>
                      <a:pt x="1003" y="763"/>
                    </a:lnTo>
                    <a:lnTo>
                      <a:pt x="1041" y="758"/>
                    </a:lnTo>
                    <a:lnTo>
                      <a:pt x="1077" y="754"/>
                    </a:lnTo>
                    <a:lnTo>
                      <a:pt x="1107" y="745"/>
                    </a:lnTo>
                    <a:lnTo>
                      <a:pt x="1107" y="923"/>
                    </a:lnTo>
                    <a:lnTo>
                      <a:pt x="1147" y="867"/>
                    </a:lnTo>
                    <a:lnTo>
                      <a:pt x="1188" y="816"/>
                    </a:lnTo>
                    <a:lnTo>
                      <a:pt x="1242" y="749"/>
                    </a:lnTo>
                    <a:lnTo>
                      <a:pt x="1300" y="696"/>
                    </a:lnTo>
                    <a:lnTo>
                      <a:pt x="1353" y="652"/>
                    </a:lnTo>
                    <a:lnTo>
                      <a:pt x="1420" y="611"/>
                    </a:lnTo>
                    <a:lnTo>
                      <a:pt x="1357" y="580"/>
                    </a:lnTo>
                    <a:lnTo>
                      <a:pt x="1292" y="544"/>
                    </a:lnTo>
                    <a:lnTo>
                      <a:pt x="1224" y="495"/>
                    </a:lnTo>
                    <a:lnTo>
                      <a:pt x="1170" y="446"/>
                    </a:lnTo>
                    <a:lnTo>
                      <a:pt x="1139" y="415"/>
                    </a:lnTo>
                    <a:lnTo>
                      <a:pt x="1105" y="363"/>
                    </a:lnTo>
                    <a:lnTo>
                      <a:pt x="1105" y="542"/>
                    </a:lnTo>
                    <a:lnTo>
                      <a:pt x="1041" y="553"/>
                    </a:lnTo>
                    <a:lnTo>
                      <a:pt x="983" y="558"/>
                    </a:lnTo>
                    <a:lnTo>
                      <a:pt x="915" y="553"/>
                    </a:lnTo>
                    <a:lnTo>
                      <a:pt x="849" y="544"/>
                    </a:lnTo>
                    <a:lnTo>
                      <a:pt x="773" y="526"/>
                    </a:lnTo>
                    <a:lnTo>
                      <a:pt x="706" y="508"/>
                    </a:lnTo>
                    <a:lnTo>
                      <a:pt x="609" y="475"/>
                    </a:lnTo>
                    <a:lnTo>
                      <a:pt x="532" y="441"/>
                    </a:lnTo>
                    <a:lnTo>
                      <a:pt x="462" y="406"/>
                    </a:lnTo>
                    <a:lnTo>
                      <a:pt x="388" y="361"/>
                    </a:lnTo>
                    <a:lnTo>
                      <a:pt x="354" y="340"/>
                    </a:lnTo>
                    <a:lnTo>
                      <a:pt x="322" y="321"/>
                    </a:lnTo>
                    <a:lnTo>
                      <a:pt x="294" y="301"/>
                    </a:lnTo>
                    <a:lnTo>
                      <a:pt x="268" y="280"/>
                    </a:lnTo>
                    <a:lnTo>
                      <a:pt x="219" y="245"/>
                    </a:lnTo>
                    <a:lnTo>
                      <a:pt x="186" y="215"/>
                    </a:lnTo>
                    <a:lnTo>
                      <a:pt x="161" y="192"/>
                    </a:lnTo>
                    <a:lnTo>
                      <a:pt x="135" y="167"/>
                    </a:lnTo>
                    <a:lnTo>
                      <a:pt x="111" y="142"/>
                    </a:lnTo>
                    <a:lnTo>
                      <a:pt x="91" y="120"/>
                    </a:lnTo>
                    <a:lnTo>
                      <a:pt x="67" y="94"/>
                    </a:lnTo>
                    <a:lnTo>
                      <a:pt x="43" y="62"/>
                    </a:lnTo>
                    <a:lnTo>
                      <a:pt x="20" y="32"/>
                    </a:lnTo>
                    <a:lnTo>
                      <a:pt x="0" y="0"/>
                    </a:lnTo>
                  </a:path>
                </a:pathLst>
              </a:custGeom>
              <a:solidFill>
                <a:srgbClr val="00FF00"/>
              </a:solidFill>
              <a:ln>
                <a:noFill/>
              </a:ln>
              <a:effectLst>
                <a:outerShdw dist="107763" dir="2700000" algn="ctr" rotWithShape="0">
                  <a:schemeClr val="bg2"/>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zh-CN" altLang="en-US"/>
              </a:p>
            </p:txBody>
          </p:sp>
        </p:grpSp>
        <p:sp>
          <p:nvSpPr>
            <p:cNvPr id="59" name="AutoShape 23"/>
            <p:cNvSpPr>
              <a:spLocks noChangeArrowheads="1"/>
            </p:cNvSpPr>
            <p:nvPr/>
          </p:nvSpPr>
          <p:spPr bwMode="auto">
            <a:xfrm>
              <a:off x="2336" y="3135"/>
              <a:ext cx="1193" cy="280"/>
            </a:xfrm>
            <a:prstGeom prst="roundRect">
              <a:avLst>
                <a:gd name="adj" fmla="val 16667"/>
              </a:avLst>
            </a:prstGeom>
            <a:solidFill>
              <a:srgbClr val="FF8FD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zh-CN" altLang="en-US" sz="2100" b="1" baseline="0" dirty="0">
                  <a:solidFill>
                    <a:schemeClr val="tx2"/>
                  </a:solidFill>
                  <a:effectLst>
                    <a:outerShdw blurRad="38100" dist="38100" dir="2700000" algn="tl">
                      <a:srgbClr val="000000"/>
                    </a:outerShdw>
                  </a:effectLst>
                </a:rPr>
                <a:t>抽取随机样本</a:t>
              </a:r>
            </a:p>
          </p:txBody>
        </p:sp>
        <p:grpSp>
          <p:nvGrpSpPr>
            <p:cNvPr id="60" name="Group 55"/>
            <p:cNvGrpSpPr>
              <a:grpSpLocks/>
            </p:cNvGrpSpPr>
            <p:nvPr/>
          </p:nvGrpSpPr>
          <p:grpSpPr bwMode="auto">
            <a:xfrm>
              <a:off x="2207" y="3482"/>
              <a:ext cx="1429" cy="616"/>
              <a:chOff x="2207" y="3482"/>
              <a:chExt cx="1429" cy="616"/>
            </a:xfrm>
          </p:grpSpPr>
          <p:sp>
            <p:nvSpPr>
              <p:cNvPr id="65" name="Oval 21"/>
              <p:cNvSpPr>
                <a:spLocks noChangeArrowheads="1"/>
              </p:cNvSpPr>
              <p:nvPr/>
            </p:nvSpPr>
            <p:spPr bwMode="auto">
              <a:xfrm>
                <a:off x="2438" y="3482"/>
                <a:ext cx="1000" cy="616"/>
              </a:xfrm>
              <a:prstGeom prst="ellipse">
                <a:avLst/>
              </a:prstGeom>
              <a:solidFill>
                <a:schemeClr val="accent1"/>
              </a:solidFill>
              <a:ln w="12700">
                <a:solidFill>
                  <a:srgbClr val="000000"/>
                </a:solidFill>
                <a:round/>
                <a:headEnd/>
                <a:tailEnd/>
              </a:ln>
              <a:effectLst>
                <a:outerShdw dist="107763" dir="2700000" algn="ctr" rotWithShape="0">
                  <a:srgbClr val="000000"/>
                </a:outerShdw>
              </a:effectLst>
            </p:spPr>
            <p:txBody>
              <a:bodyPr wrap="none" anchor="ctr"/>
              <a:lstStyle/>
              <a:p>
                <a:endParaRPr lang="zh-CN" altLang="en-US"/>
              </a:p>
            </p:txBody>
          </p:sp>
          <p:grpSp>
            <p:nvGrpSpPr>
              <p:cNvPr id="66" name="Group 44"/>
              <p:cNvGrpSpPr>
                <a:grpSpLocks/>
              </p:cNvGrpSpPr>
              <p:nvPr/>
            </p:nvGrpSpPr>
            <p:grpSpPr bwMode="auto">
              <a:xfrm>
                <a:off x="2207" y="3526"/>
                <a:ext cx="1429" cy="540"/>
                <a:chOff x="2207" y="3526"/>
                <a:chExt cx="1429" cy="540"/>
              </a:xfrm>
            </p:grpSpPr>
            <p:sp>
              <p:nvSpPr>
                <p:cNvPr id="67" name="Rectangle 22"/>
                <p:cNvSpPr>
                  <a:spLocks noChangeArrowheads="1"/>
                </p:cNvSpPr>
                <p:nvPr/>
              </p:nvSpPr>
              <p:spPr bwMode="auto">
                <a:xfrm>
                  <a:off x="2207" y="3526"/>
                  <a:ext cx="1429" cy="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lnSpc>
                      <a:spcPct val="105000"/>
                    </a:lnSpc>
                  </a:pPr>
                  <a:r>
                    <a:rPr lang="zh-CN" altLang="en-US" b="1" baseline="0" dirty="0">
                      <a:effectLst>
                        <a:outerShdw blurRad="38100" dist="38100" dir="2700000" algn="tl">
                          <a:srgbClr val="000000"/>
                        </a:outerShdw>
                      </a:effectLst>
                    </a:rPr>
                    <a:t>均值</a:t>
                  </a:r>
                  <a:br>
                    <a:rPr lang="zh-CN" altLang="en-US" b="1" baseline="0" dirty="0">
                      <a:effectLst>
                        <a:outerShdw blurRad="38100" dist="38100" dir="2700000" algn="tl">
                          <a:srgbClr val="000000"/>
                        </a:outerShdw>
                      </a:effectLst>
                    </a:rPr>
                  </a:br>
                  <a:r>
                    <a:rPr lang="zh-CN" altLang="en-US" b="1" baseline="0" dirty="0">
                      <a:effectLst>
                        <a:outerShdw blurRad="38100" dist="38100" dir="2700000" algn="tl">
                          <a:srgbClr val="000000"/>
                        </a:outerShdw>
                      </a:effectLst>
                    </a:rPr>
                    <a:t> </a:t>
                  </a:r>
                  <a:r>
                    <a:rPr lang="zh-CN" altLang="en-US" b="1" i="1" baseline="0" dirty="0">
                      <a:effectLst>
                        <a:outerShdw blurRad="38100" dist="38100" dir="2700000" algn="tl">
                          <a:srgbClr val="000000"/>
                        </a:outerShdw>
                      </a:effectLst>
                      <a:latin typeface="Symbol" panose="05050102010706020507" pitchFamily="18" charset="2"/>
                    </a:rPr>
                    <a:t></a:t>
                  </a:r>
                  <a:r>
                    <a:rPr lang="en-US" altLang="zh-CN" b="1" i="1" baseline="0" dirty="0">
                      <a:effectLst>
                        <a:outerShdw blurRad="38100" dist="38100" dir="2700000" algn="tl">
                          <a:srgbClr val="000000"/>
                        </a:outerShdw>
                      </a:effectLst>
                      <a:latin typeface="Times New Roman" panose="02020603050405020304" pitchFamily="18" charset="0"/>
                    </a:rPr>
                    <a:t>x</a:t>
                  </a:r>
                  <a:r>
                    <a:rPr lang="en-US" altLang="zh-CN" b="1" i="1" baseline="0" dirty="0">
                      <a:effectLst>
                        <a:outerShdw blurRad="38100" dist="38100" dir="2700000" algn="tl">
                          <a:srgbClr val="000000"/>
                        </a:outerShdw>
                      </a:effectLst>
                    </a:rPr>
                    <a:t> </a:t>
                  </a:r>
                  <a:r>
                    <a:rPr lang="en-US" altLang="zh-CN" b="1" baseline="0" dirty="0">
                      <a:effectLst>
                        <a:outerShdw blurRad="38100" dist="38100" dir="2700000" algn="tl">
                          <a:srgbClr val="000000"/>
                        </a:outerShdw>
                      </a:effectLst>
                    </a:rPr>
                    <a:t>= 20</a:t>
                  </a:r>
                </a:p>
              </p:txBody>
            </p:sp>
            <p:sp>
              <p:nvSpPr>
                <p:cNvPr id="68" name="Rectangle 24"/>
                <p:cNvSpPr>
                  <a:spLocks noChangeArrowheads="1"/>
                </p:cNvSpPr>
                <p:nvPr/>
              </p:nvSpPr>
              <p:spPr bwMode="auto">
                <a:xfrm>
                  <a:off x="2415" y="3667"/>
                  <a:ext cx="303"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800" b="1" baseline="0">
                      <a:effectLst>
                        <a:outerShdw blurRad="38100" dist="38100" dir="2700000" algn="tl">
                          <a:srgbClr val="000000"/>
                        </a:outerShdw>
                      </a:effectLst>
                      <a:latin typeface="Wingdings" panose="05000000000000000000" pitchFamily="2" charset="2"/>
                    </a:rPr>
                    <a:t></a:t>
                  </a:r>
                </a:p>
              </p:txBody>
            </p:sp>
            <p:sp>
              <p:nvSpPr>
                <p:cNvPr id="69" name="Rectangle 25"/>
                <p:cNvSpPr>
                  <a:spLocks noChangeArrowheads="1"/>
                </p:cNvSpPr>
                <p:nvPr/>
              </p:nvSpPr>
              <p:spPr bwMode="auto">
                <a:xfrm>
                  <a:off x="3127" y="3565"/>
                  <a:ext cx="303"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800" b="1" baseline="0" dirty="0">
                      <a:effectLst>
                        <a:outerShdw blurRad="38100" dist="38100" dir="2700000" algn="tl">
                          <a:srgbClr val="000000"/>
                        </a:outerShdw>
                      </a:effectLst>
                      <a:latin typeface="Wingdings" panose="05000000000000000000" pitchFamily="2" charset="2"/>
                    </a:rPr>
                    <a:t></a:t>
                  </a:r>
                </a:p>
              </p:txBody>
            </p:sp>
          </p:grpSp>
        </p:grpSp>
        <p:grpSp>
          <p:nvGrpSpPr>
            <p:cNvPr id="61" name="Group 30"/>
            <p:cNvGrpSpPr>
              <a:grpSpLocks/>
            </p:cNvGrpSpPr>
            <p:nvPr/>
          </p:nvGrpSpPr>
          <p:grpSpPr bwMode="auto">
            <a:xfrm>
              <a:off x="441" y="2436"/>
              <a:ext cx="1000" cy="616"/>
              <a:chOff x="385" y="2419"/>
              <a:chExt cx="1000" cy="616"/>
            </a:xfrm>
          </p:grpSpPr>
          <p:sp>
            <p:nvSpPr>
              <p:cNvPr id="62" name="Oval 31"/>
              <p:cNvSpPr>
                <a:spLocks noChangeArrowheads="1"/>
              </p:cNvSpPr>
              <p:nvPr/>
            </p:nvSpPr>
            <p:spPr bwMode="auto">
              <a:xfrm>
                <a:off x="385" y="2419"/>
                <a:ext cx="1000" cy="616"/>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32"/>
              <p:cNvSpPr>
                <a:spLocks noChangeArrowheads="1"/>
              </p:cNvSpPr>
              <p:nvPr/>
            </p:nvSpPr>
            <p:spPr bwMode="auto">
              <a:xfrm>
                <a:off x="507" y="2493"/>
                <a:ext cx="357"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a:effectLst>
                      <a:outerShdw blurRad="38100" dist="38100" dir="2700000" algn="tl">
                        <a:srgbClr val="000000"/>
                      </a:outerShdw>
                    </a:effectLst>
                    <a:latin typeface="Wingdings" panose="05000000000000000000" pitchFamily="2" charset="2"/>
                  </a:rPr>
                  <a:t></a:t>
                </a:r>
              </a:p>
            </p:txBody>
          </p:sp>
          <p:sp>
            <p:nvSpPr>
              <p:cNvPr id="64" name="Rectangle 33"/>
              <p:cNvSpPr>
                <a:spLocks noChangeArrowheads="1"/>
              </p:cNvSpPr>
              <p:nvPr/>
            </p:nvSpPr>
            <p:spPr bwMode="auto">
              <a:xfrm>
                <a:off x="954" y="2531"/>
                <a:ext cx="357"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b="1" baseline="0" dirty="0">
                    <a:effectLst>
                      <a:outerShdw blurRad="38100" dist="38100" dir="2700000" algn="tl">
                        <a:srgbClr val="000000"/>
                      </a:outerShdw>
                    </a:effectLst>
                    <a:latin typeface="Wingdings" panose="05000000000000000000" pitchFamily="2" charset="2"/>
                  </a:rPr>
                  <a:t></a:t>
                </a:r>
              </a:p>
            </p:txBody>
          </p:sp>
        </p:grpSp>
      </p:grpSp>
      <p:grpSp>
        <p:nvGrpSpPr>
          <p:cNvPr id="72" name="Group 54"/>
          <p:cNvGrpSpPr>
            <a:grpSpLocks/>
          </p:cNvGrpSpPr>
          <p:nvPr/>
        </p:nvGrpSpPr>
        <p:grpSpPr bwMode="auto">
          <a:xfrm>
            <a:off x="4907771" y="1807170"/>
            <a:ext cx="3065402" cy="2514599"/>
            <a:chOff x="1673" y="1061"/>
            <a:chExt cx="2040" cy="1741"/>
          </a:xfrm>
        </p:grpSpPr>
        <p:graphicFrame>
          <p:nvGraphicFramePr>
            <p:cNvPr id="73" name="Object 8">
              <a:hlinkClick r:id="" action="ppaction://ole?verb=0"/>
            </p:cNvPr>
            <p:cNvGraphicFramePr>
              <a:graphicFrameLocks/>
            </p:cNvGraphicFramePr>
            <p:nvPr/>
          </p:nvGraphicFramePr>
          <p:xfrm>
            <a:off x="1673" y="1436"/>
            <a:ext cx="1293" cy="1366"/>
          </p:xfrm>
          <a:graphic>
            <a:graphicData uri="http://schemas.openxmlformats.org/presentationml/2006/ole">
              <mc:AlternateContent xmlns:mc="http://schemas.openxmlformats.org/markup-compatibility/2006">
                <mc:Choice xmlns:v="urn:schemas-microsoft-com:vml" Requires="v">
                  <p:oleObj name="剪辑" r:id="rId2" imgW="2793240" imgH="2935440" progId="">
                    <p:embed/>
                  </p:oleObj>
                </mc:Choice>
                <mc:Fallback>
                  <p:oleObj name="剪辑" r:id="rId2" imgW="2793240" imgH="2935440" progId="">
                    <p:embed/>
                    <p:pic>
                      <p:nvPicPr>
                        <p:cNvPr id="0"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 y="1436"/>
                          <a:ext cx="1293" cy="13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74" name="Group 50"/>
            <p:cNvGrpSpPr>
              <a:grpSpLocks/>
            </p:cNvGrpSpPr>
            <p:nvPr/>
          </p:nvGrpSpPr>
          <p:grpSpPr bwMode="auto">
            <a:xfrm>
              <a:off x="2591" y="1061"/>
              <a:ext cx="1122" cy="815"/>
              <a:chOff x="2592" y="1061"/>
              <a:chExt cx="1071" cy="815"/>
            </a:xfrm>
          </p:grpSpPr>
          <p:sp>
            <p:nvSpPr>
              <p:cNvPr id="75" name="AutoShape 42"/>
              <p:cNvSpPr>
                <a:spLocks noChangeArrowheads="1"/>
              </p:cNvSpPr>
              <p:nvPr/>
            </p:nvSpPr>
            <p:spPr bwMode="auto">
              <a:xfrm>
                <a:off x="2592" y="1061"/>
                <a:ext cx="1071" cy="815"/>
              </a:xfrm>
              <a:prstGeom prst="wedgeRoundRectCallout">
                <a:avLst>
                  <a:gd name="adj1" fmla="val -48620"/>
                  <a:gd name="adj2" fmla="val 69815"/>
                  <a:gd name="adj3" fmla="val 16667"/>
                </a:avLst>
              </a:prstGeom>
              <a:solidFill>
                <a:schemeClr val="accent2"/>
              </a:solidFill>
              <a:ln w="12700">
                <a:solidFill>
                  <a:schemeClr val="bg2"/>
                </a:solidFill>
                <a:miter lim="800000"/>
                <a:headEnd/>
                <a:tailEnd/>
              </a:ln>
              <a:effectLst>
                <a:outerShdw dist="81320" dir="3080412" algn="ctr" rotWithShape="0">
                  <a:schemeClr val="bg2"/>
                </a:outerShdw>
              </a:effectLst>
            </p:spPr>
            <p:txBody>
              <a:bodyPr/>
              <a:lstStyle/>
              <a:p>
                <a:endParaRPr lang="en-US" altLang="zh-CN" sz="1600" b="1" baseline="0" dirty="0">
                  <a:solidFill>
                    <a:schemeClr val="bg2"/>
                  </a:solidFill>
                  <a:latin typeface="幼圆" panose="02010509060101010101" pitchFamily="49" charset="-122"/>
                  <a:ea typeface="幼圆" panose="02010509060101010101" pitchFamily="49" charset="-122"/>
                </a:endParaRPr>
              </a:p>
              <a:p>
                <a:r>
                  <a:rPr lang="zh-CN" altLang="en-US" sz="1600" b="1" baseline="0" dirty="0">
                    <a:solidFill>
                      <a:schemeClr val="bg2"/>
                    </a:solidFill>
                    <a:latin typeface="幼圆" panose="02010509060101010101" pitchFamily="49" charset="-122"/>
                    <a:ea typeface="幼圆" panose="02010509060101010101" pitchFamily="49" charset="-122"/>
                  </a:rPr>
                  <a:t>我认为人口的平均年龄是</a:t>
                </a:r>
                <a:r>
                  <a:rPr lang="en-US" altLang="zh-CN" sz="1600" b="1" baseline="0" dirty="0">
                    <a:solidFill>
                      <a:schemeClr val="bg2"/>
                    </a:solidFill>
                    <a:latin typeface="幼圆" panose="02010509060101010101" pitchFamily="49" charset="-122"/>
                    <a:ea typeface="幼圆" panose="02010509060101010101" pitchFamily="49" charset="-122"/>
                  </a:rPr>
                  <a:t>50</a:t>
                </a:r>
                <a:r>
                  <a:rPr lang="zh-CN" altLang="en-US" sz="1600" b="1" baseline="0" dirty="0">
                    <a:solidFill>
                      <a:schemeClr val="bg2"/>
                    </a:solidFill>
                    <a:latin typeface="幼圆" panose="02010509060101010101" pitchFamily="49" charset="-122"/>
                    <a:ea typeface="幼圆" panose="02010509060101010101" pitchFamily="49" charset="-122"/>
                  </a:rPr>
                  <a:t>岁 </a:t>
                </a:r>
                <a:endParaRPr lang="zh-CN" altLang="en-US" sz="1800" baseline="0" dirty="0">
                  <a:effectLst>
                    <a:outerShdw blurRad="38100" dist="38100" dir="2700000" algn="tl">
                      <a:srgbClr val="000000"/>
                    </a:outerShdw>
                  </a:effectLst>
                </a:endParaRPr>
              </a:p>
            </p:txBody>
          </p:sp>
          <p:sp>
            <p:nvSpPr>
              <p:cNvPr id="76" name="AutoShape 43"/>
              <p:cNvSpPr>
                <a:spLocks noChangeArrowheads="1"/>
              </p:cNvSpPr>
              <p:nvPr/>
            </p:nvSpPr>
            <p:spPr bwMode="auto">
              <a:xfrm>
                <a:off x="2710" y="1103"/>
                <a:ext cx="752" cy="236"/>
              </a:xfrm>
              <a:prstGeom prst="roundRect">
                <a:avLst>
                  <a:gd name="adj" fmla="val 16667"/>
                </a:avLst>
              </a:prstGeom>
              <a:solidFill>
                <a:srgbClr val="FF8FD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400" b="1" baseline="0" dirty="0">
                    <a:solidFill>
                      <a:schemeClr val="tx2"/>
                    </a:solidFill>
                    <a:effectLst>
                      <a:outerShdw blurRad="38100" dist="38100" dir="2700000" algn="tl">
                        <a:srgbClr val="000000"/>
                      </a:outerShdw>
                    </a:effectLst>
                  </a:rPr>
                  <a:t>提出假设</a:t>
                </a:r>
              </a:p>
            </p:txBody>
          </p:sp>
        </p:grpSp>
      </p:grpSp>
      <p:grpSp>
        <p:nvGrpSpPr>
          <p:cNvPr id="77" name="Group 52"/>
          <p:cNvGrpSpPr>
            <a:grpSpLocks/>
          </p:cNvGrpSpPr>
          <p:nvPr/>
        </p:nvGrpSpPr>
        <p:grpSpPr bwMode="auto">
          <a:xfrm>
            <a:off x="7467956" y="2382383"/>
            <a:ext cx="3327423" cy="4005556"/>
            <a:chOff x="3621" y="1072"/>
            <a:chExt cx="2062" cy="2651"/>
          </a:xfrm>
        </p:grpSpPr>
        <p:graphicFrame>
          <p:nvGraphicFramePr>
            <p:cNvPr id="78" name="Object 7">
              <a:hlinkClick r:id="" action="ppaction://ole?verb=0"/>
            </p:cNvPr>
            <p:cNvGraphicFramePr>
              <a:graphicFrameLocks/>
            </p:cNvGraphicFramePr>
            <p:nvPr/>
          </p:nvGraphicFramePr>
          <p:xfrm>
            <a:off x="3621" y="2018"/>
            <a:ext cx="2062" cy="1705"/>
          </p:xfrm>
          <a:graphic>
            <a:graphicData uri="http://schemas.openxmlformats.org/presentationml/2006/ole">
              <mc:AlternateContent xmlns:mc="http://schemas.openxmlformats.org/markup-compatibility/2006">
                <mc:Choice xmlns:v="urn:schemas-microsoft-com:vml" Requires="v">
                  <p:oleObj name="剪辑" r:id="rId4" imgW="4046538" imgH="3352800" progId="">
                    <p:embed/>
                  </p:oleObj>
                </mc:Choice>
                <mc:Fallback>
                  <p:oleObj name="剪辑" r:id="rId4" imgW="4046538" imgH="3352800" progId="">
                    <p:embed/>
                    <p:pic>
                      <p:nvPicPr>
                        <p:cNvPr id="0" name="Picture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 y="2018"/>
                          <a:ext cx="2062" cy="170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79" name="Group 49"/>
            <p:cNvGrpSpPr>
              <a:grpSpLocks/>
            </p:cNvGrpSpPr>
            <p:nvPr/>
          </p:nvGrpSpPr>
          <p:grpSpPr bwMode="auto">
            <a:xfrm>
              <a:off x="4416" y="1072"/>
              <a:ext cx="942" cy="951"/>
              <a:chOff x="4416" y="1072"/>
              <a:chExt cx="942" cy="951"/>
            </a:xfrm>
          </p:grpSpPr>
          <p:sp>
            <p:nvSpPr>
              <p:cNvPr id="80" name="AutoShape 12"/>
              <p:cNvSpPr>
                <a:spLocks noChangeArrowheads="1"/>
              </p:cNvSpPr>
              <p:nvPr/>
            </p:nvSpPr>
            <p:spPr bwMode="auto">
              <a:xfrm>
                <a:off x="4416" y="1072"/>
                <a:ext cx="942" cy="793"/>
              </a:xfrm>
              <a:prstGeom prst="wedgeRoundRectCallout">
                <a:avLst>
                  <a:gd name="adj1" fmla="val -22088"/>
                  <a:gd name="adj2" fmla="val 66667"/>
                  <a:gd name="adj3" fmla="val 16667"/>
                </a:avLst>
              </a:prstGeom>
              <a:solidFill>
                <a:schemeClr val="accent2"/>
              </a:solidFill>
              <a:ln w="12700">
                <a:solidFill>
                  <a:schemeClr val="bg2"/>
                </a:solidFill>
                <a:miter lim="800000"/>
                <a:headEnd/>
                <a:tailEnd/>
              </a:ln>
              <a:effectLst>
                <a:outerShdw dist="107763" dir="2700000" algn="ctr" rotWithShape="0">
                  <a:schemeClr val="bg2"/>
                </a:outerShdw>
              </a:effectLst>
            </p:spPr>
            <p:txBody>
              <a:bodyPr lIns="0" tIns="0" rIns="0" bIns="0" anchor="ctr" anchorCtr="1">
                <a:spAutoFit/>
              </a:bodyPr>
              <a:lstStyle/>
              <a:p>
                <a:pPr algn="ctr"/>
                <a:endParaRPr lang="en-US" altLang="zh-CN" sz="1800" b="1" baseline="0">
                  <a:solidFill>
                    <a:schemeClr val="bg2"/>
                  </a:solidFill>
                </a:endParaRPr>
              </a:p>
              <a:p>
                <a:pPr algn="ctr"/>
                <a:r>
                  <a:rPr lang="en-US" altLang="zh-CN" sz="1800" b="1" baseline="0">
                    <a:solidFill>
                      <a:schemeClr val="bg2"/>
                    </a:solidFill>
                  </a:rPr>
                  <a:t>  </a:t>
                </a:r>
                <a:r>
                  <a:rPr lang="zh-CN" altLang="en-US" sz="1800" b="1" baseline="0">
                    <a:solidFill>
                      <a:schemeClr val="bg2"/>
                    </a:solidFill>
                  </a:rPr>
                  <a:t>拒绝假设</a:t>
                </a:r>
                <a:endParaRPr lang="zh-CN" altLang="en-US" sz="600" b="1" baseline="0">
                  <a:solidFill>
                    <a:schemeClr val="bg2"/>
                  </a:solidFill>
                </a:endParaRPr>
              </a:p>
              <a:p>
                <a:pPr algn="ctr"/>
                <a:r>
                  <a:rPr lang="zh-CN" altLang="en-US" sz="1800" b="1" baseline="0">
                    <a:solidFill>
                      <a:schemeClr val="bg2"/>
                    </a:solidFill>
                  </a:rPr>
                  <a:t>  别无选择</a:t>
                </a:r>
                <a:r>
                  <a:rPr lang="en-US" altLang="zh-CN" sz="1800" b="1" baseline="0">
                    <a:solidFill>
                      <a:schemeClr val="bg2"/>
                    </a:solidFill>
                  </a:rPr>
                  <a:t>! </a:t>
                </a:r>
              </a:p>
            </p:txBody>
          </p:sp>
          <p:sp>
            <p:nvSpPr>
              <p:cNvPr id="81" name="AutoShape 47"/>
              <p:cNvSpPr>
                <a:spLocks noChangeArrowheads="1"/>
              </p:cNvSpPr>
              <p:nvPr/>
            </p:nvSpPr>
            <p:spPr bwMode="auto">
              <a:xfrm>
                <a:off x="4481" y="1120"/>
                <a:ext cx="840" cy="260"/>
              </a:xfrm>
              <a:prstGeom prst="roundRect">
                <a:avLst>
                  <a:gd name="adj" fmla="val 16667"/>
                </a:avLst>
              </a:prstGeom>
              <a:solidFill>
                <a:srgbClr val="FF8FD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900" b="1" baseline="0" dirty="0">
                    <a:solidFill>
                      <a:schemeClr val="tx2"/>
                    </a:solidFill>
                    <a:effectLst>
                      <a:outerShdw blurRad="38100" dist="38100" dir="2700000" algn="tl">
                        <a:srgbClr val="000000"/>
                      </a:outerShdw>
                    </a:effectLst>
                  </a:rPr>
                  <a:t>作出决策</a:t>
                </a:r>
              </a:p>
            </p:txBody>
          </p:sp>
        </p:grpSp>
      </p:grpSp>
    </p:spTree>
    <p:extLst>
      <p:ext uri="{BB962C8B-B14F-4D97-AF65-F5344CB8AC3E}">
        <p14:creationId xmlns:p14="http://schemas.microsoft.com/office/powerpoint/2010/main" val="105612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checkerboard(across)">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checkerboard(across)">
                                      <p:cBhvr>
                                        <p:cTn id="2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651" y="164235"/>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6"/>
          <p:cNvSpPr>
            <a:spLocks noChangeArrowheads="1"/>
          </p:cNvSpPr>
          <p:nvPr/>
        </p:nvSpPr>
        <p:spPr bwMode="auto">
          <a:xfrm>
            <a:off x="0" y="4902200"/>
            <a:ext cx="12192000" cy="1955800"/>
          </a:xfrm>
          <a:prstGeom prst="rect">
            <a:avLst/>
          </a:prstGeom>
          <a:solidFill>
            <a:schemeClr val="accent3">
              <a:lumMod val="8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78" name="组合 13"/>
          <p:cNvGrpSpPr>
            <a:grpSpLocks noChangeAspect="1"/>
          </p:cNvGrpSpPr>
          <p:nvPr/>
        </p:nvGrpSpPr>
        <p:grpSpPr bwMode="auto">
          <a:xfrm>
            <a:off x="6804025" y="3178175"/>
            <a:ext cx="5578475" cy="3481388"/>
            <a:chOff x="0" y="0"/>
            <a:chExt cx="5324473" cy="3322983"/>
          </a:xfrm>
        </p:grpSpPr>
        <p:pic>
          <p:nvPicPr>
            <p:cNvPr id="3081"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80570" y="357868"/>
            <a:ext cx="8563430" cy="707886"/>
          </a:xfrm>
          <a:prstGeom prst="rect">
            <a:avLst/>
          </a:prstGeom>
          <a:noFill/>
        </p:spPr>
        <p:txBody>
          <a:bodyPr wrap="square" rtlCol="0">
            <a:spAutoFit/>
          </a:bodyPr>
          <a:lstStyle/>
          <a:p>
            <a:pPr>
              <a:buFont typeface="Wingdings" pitchFamily="2" charset="2"/>
              <a:buChar char="n"/>
            </a:pPr>
            <a:r>
              <a:rPr lang="zh-CN" altLang="en-US" sz="4000" b="1" dirty="0">
                <a:solidFill>
                  <a:srgbClr val="FF0000"/>
                </a:solidFill>
                <a:latin typeface="黑体" pitchFamily="49" charset="-122"/>
                <a:ea typeface="黑体" pitchFamily="49" charset="-122"/>
              </a:rPr>
              <a:t> 假设如何提出</a:t>
            </a:r>
          </a:p>
        </p:txBody>
      </p:sp>
      <p:sp>
        <p:nvSpPr>
          <p:cNvPr id="3" name="矩形 2"/>
          <p:cNvSpPr/>
          <p:nvPr/>
        </p:nvSpPr>
        <p:spPr>
          <a:xfrm>
            <a:off x="778090" y="1069313"/>
            <a:ext cx="10213760" cy="2554545"/>
          </a:xfrm>
          <a:prstGeom prst="rect">
            <a:avLst/>
          </a:prstGeom>
        </p:spPr>
        <p:txBody>
          <a:bodyPr wrap="square">
            <a:spAutoFit/>
          </a:bodyPr>
          <a:lstStyle/>
          <a:p>
            <a:pPr>
              <a:buFont typeface="Wingdings" pitchFamily="2" charset="2"/>
              <a:buChar char="p"/>
            </a:pPr>
            <a:r>
              <a:rPr lang="zh-CN" altLang="en-US" sz="3200" b="1" dirty="0">
                <a:latin typeface="黑体" pitchFamily="49" charset="-122"/>
                <a:ea typeface="黑体" pitchFamily="49" charset="-122"/>
              </a:rPr>
              <a:t>一种零件的生产标准是直径应为</a:t>
            </a:r>
            <a:r>
              <a:rPr lang="en-US" altLang="zh-CN" sz="3200" b="1" dirty="0">
                <a:latin typeface="黑体" pitchFamily="49" charset="-122"/>
                <a:ea typeface="黑体" pitchFamily="49" charset="-122"/>
                <a:cs typeface="Times New Roman" panose="02020603050405020304" pitchFamily="18" charset="0"/>
              </a:rPr>
              <a:t>10cm</a:t>
            </a:r>
            <a:r>
              <a:rPr lang="zh-CN" altLang="en-US" sz="3200" b="1" dirty="0">
                <a:latin typeface="黑体" pitchFamily="49" charset="-122"/>
                <a:ea typeface="黑体" pitchFamily="49" charset="-122"/>
              </a:rPr>
              <a:t>，为对生产过程进行控制，质量监测人员定期对一台加工机床检查，确定这台机床生产的零件是否符合标准要求。如果零件的平均直径大于或小于</a:t>
            </a:r>
            <a:r>
              <a:rPr lang="en-US" altLang="zh-CN" sz="3200" b="1" dirty="0">
                <a:latin typeface="黑体" pitchFamily="49" charset="-122"/>
                <a:ea typeface="黑体" pitchFamily="49" charset="-122"/>
                <a:cs typeface="Times New Roman" panose="02020603050405020304" pitchFamily="18" charset="0"/>
              </a:rPr>
              <a:t>10cm</a:t>
            </a:r>
            <a:r>
              <a:rPr lang="zh-CN" altLang="en-US" sz="3200" b="1" dirty="0">
                <a:latin typeface="黑体" pitchFamily="49" charset="-122"/>
                <a:ea typeface="黑体" pitchFamily="49" charset="-122"/>
              </a:rPr>
              <a:t>，则表明生产过程不正常，必须进行调整。</a:t>
            </a:r>
          </a:p>
        </p:txBody>
      </p:sp>
      <p:sp>
        <p:nvSpPr>
          <p:cNvPr id="9" name="矩形 6"/>
          <p:cNvSpPr>
            <a:spLocks noChangeArrowheads="1"/>
          </p:cNvSpPr>
          <p:nvPr/>
        </p:nvSpPr>
        <p:spPr bwMode="auto">
          <a:xfrm>
            <a:off x="29568" y="491812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0" name="矩形 9"/>
          <p:cNvSpPr/>
          <p:nvPr/>
        </p:nvSpPr>
        <p:spPr>
          <a:xfrm>
            <a:off x="816190" y="3583913"/>
            <a:ext cx="10594760" cy="584775"/>
          </a:xfrm>
          <a:prstGeom prst="rect">
            <a:avLst/>
          </a:prstGeom>
        </p:spPr>
        <p:txBody>
          <a:bodyPr wrap="square">
            <a:spAutoFit/>
          </a:bodyPr>
          <a:lstStyle/>
          <a:p>
            <a:pPr>
              <a:buFont typeface="Wingdings" pitchFamily="2" charset="2"/>
              <a:buChar char="p"/>
            </a:pPr>
            <a:r>
              <a:rPr lang="zh-CN" altLang="en-US" sz="3200" b="1" dirty="0">
                <a:latin typeface="黑体" pitchFamily="49" charset="-122"/>
                <a:ea typeface="黑体" pitchFamily="49" charset="-122"/>
              </a:rPr>
              <a:t>试陈述用来检验生产过程是否正常的</a:t>
            </a:r>
            <a:r>
              <a:rPr lang="zh-CN" altLang="en-US" sz="3200" b="1" dirty="0">
                <a:solidFill>
                  <a:srgbClr val="FF0000"/>
                </a:solidFill>
                <a:latin typeface="黑体" pitchFamily="49" charset="-122"/>
                <a:ea typeface="黑体" pitchFamily="49" charset="-122"/>
              </a:rPr>
              <a:t>原假设</a:t>
            </a:r>
            <a:r>
              <a:rPr lang="zh-CN" altLang="en-US" sz="3200" b="1" dirty="0">
                <a:latin typeface="黑体" pitchFamily="49" charset="-122"/>
                <a:ea typeface="黑体" pitchFamily="49" charset="-122"/>
              </a:rPr>
              <a:t>和</a:t>
            </a:r>
            <a:r>
              <a:rPr lang="zh-CN" altLang="en-US" sz="3200" b="1" dirty="0">
                <a:solidFill>
                  <a:srgbClr val="FF0000"/>
                </a:solidFill>
                <a:latin typeface="黑体" pitchFamily="49" charset="-122"/>
                <a:ea typeface="黑体" pitchFamily="49" charset="-122"/>
              </a:rPr>
              <a:t>备择假设</a:t>
            </a:r>
            <a:r>
              <a:rPr lang="zh-CN" altLang="en-US" sz="3200" b="1" dirty="0">
                <a:latin typeface="黑体" pitchFamily="49" charset="-122"/>
                <a:ea typeface="黑体" pitchFamily="49" charset="-122"/>
              </a:rPr>
              <a:t>。</a:t>
            </a:r>
          </a:p>
        </p:txBody>
      </p:sp>
    </p:spTree>
    <p:extLst>
      <p:ext uri="{BB962C8B-B14F-4D97-AF65-F5344CB8AC3E}">
        <p14:creationId xmlns:p14="http://schemas.microsoft.com/office/powerpoint/2010/main" val="1623931207"/>
      </p:ext>
    </p:extLst>
  </p:cSld>
  <p:clrMapOvr>
    <a:masterClrMapping/>
  </p:clrMapOvr>
</p:sld>
</file>

<file path=ppt/theme/theme1.xml><?xml version="1.0" encoding="utf-8"?>
<a:theme xmlns:a="http://schemas.openxmlformats.org/drawingml/2006/main" name="蓝白科技商务PPT模板">
  <a:themeElements>
    <a:clrScheme name="自定义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蓝白科技商务PPT模板</Template>
  <TotalTime>2325</TotalTime>
  <Words>1782</Words>
  <Application>Microsoft Office PowerPoint</Application>
  <PresentationFormat>宽屏</PresentationFormat>
  <Paragraphs>364</Paragraphs>
  <Slides>43</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58" baseType="lpstr">
      <vt:lpstr>仿宋</vt:lpstr>
      <vt:lpstr>黑体</vt:lpstr>
      <vt:lpstr>宋体</vt:lpstr>
      <vt:lpstr>微软雅黑</vt:lpstr>
      <vt:lpstr>幼圆</vt:lpstr>
      <vt:lpstr>Arial</vt:lpstr>
      <vt:lpstr>Calibri</vt:lpstr>
      <vt:lpstr>Calibri Light</vt:lpstr>
      <vt:lpstr>Symbol</vt:lpstr>
      <vt:lpstr>Times New Roman</vt:lpstr>
      <vt:lpstr>Wingdings</vt:lpstr>
      <vt:lpstr>蓝白科技商务PPT模板</vt:lpstr>
      <vt:lpstr>剪辑</vt:lpstr>
      <vt:lpstr>Equation</vt:lpstr>
      <vt:lpstr>公式</vt:lpstr>
      <vt:lpstr>PowerPoint 演示文稿</vt:lpstr>
      <vt:lpstr>PowerPoint 演示文稿</vt:lpstr>
      <vt:lpstr>PowerPoint 演示文稿</vt:lpstr>
      <vt:lpstr>第5章 假设检验</vt:lpstr>
      <vt:lpstr> 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假设检验</dc:title>
  <dc:creator>Yajuan Zhang (JLL)</dc:creator>
  <cp:lastModifiedBy>可祎 韩</cp:lastModifiedBy>
  <cp:revision>169</cp:revision>
  <dcterms:created xsi:type="dcterms:W3CDTF">2017-01-03T07:27:48Z</dcterms:created>
  <dcterms:modified xsi:type="dcterms:W3CDTF">2023-06-15T03:09:31Z</dcterms:modified>
</cp:coreProperties>
</file>