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63" r:id="rId2"/>
    <p:sldId id="256" r:id="rId3"/>
    <p:sldId id="312" r:id="rId4"/>
    <p:sldId id="266" r:id="rId5"/>
    <p:sldId id="315" r:id="rId6"/>
    <p:sldId id="316" r:id="rId7"/>
    <p:sldId id="318" r:id="rId8"/>
    <p:sldId id="319" r:id="rId9"/>
    <p:sldId id="320" r:id="rId10"/>
    <p:sldId id="321" r:id="rId11"/>
    <p:sldId id="322" r:id="rId12"/>
    <p:sldId id="313" r:id="rId13"/>
    <p:sldId id="323" r:id="rId14"/>
    <p:sldId id="324" r:id="rId15"/>
    <p:sldId id="325" r:id="rId16"/>
    <p:sldId id="326" r:id="rId17"/>
    <p:sldId id="330" r:id="rId18"/>
    <p:sldId id="327" r:id="rId19"/>
    <p:sldId id="328" r:id="rId20"/>
    <p:sldId id="329" r:id="rId21"/>
    <p:sldId id="331" r:id="rId22"/>
    <p:sldId id="332" r:id="rId23"/>
    <p:sldId id="333" r:id="rId24"/>
    <p:sldId id="334" r:id="rId25"/>
    <p:sldId id="33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3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EC27-E868-447B-B5CC-19A960937F5F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EB125-0FEE-436F-8510-63DD7B9CEF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536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04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29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258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57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07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96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997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53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39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289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696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374CE75-82AD-4036-B702-DD24BB8CCC74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E68D995-BA5D-4A67-A5C5-56D73BCE0B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7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052" name="组合 13"/>
          <p:cNvGrpSpPr>
            <a:grpSpLocks noChangeAspect="1"/>
          </p:cNvGrpSpPr>
          <p:nvPr/>
        </p:nvGrpSpPr>
        <p:grpSpPr bwMode="auto">
          <a:xfrm>
            <a:off x="5605463" y="2808288"/>
            <a:ext cx="6777037" cy="4229100"/>
            <a:chOff x="0" y="0"/>
            <a:chExt cx="5324473" cy="3322983"/>
          </a:xfrm>
        </p:grpSpPr>
        <p:pic>
          <p:nvPicPr>
            <p:cNvPr id="2064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205695" y="3864987"/>
            <a:ext cx="6954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latin typeface="黑体" pitchFamily="49" charset="-122"/>
                <a:ea typeface="黑体" pitchFamily="49" charset="-122"/>
              </a:rPr>
              <a:t>第六章 相关与回归分析</a:t>
            </a:r>
            <a:endParaRPr lang="zh-CN" altLang="en-US" sz="4800" b="1" dirty="0">
              <a:solidFill>
                <a:srgbClr val="1C4885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28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389494" y="716458"/>
            <a:ext cx="115232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具有对称性。即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之间的相关系数和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之间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      相关系数相等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，即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xy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= r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yx</a:t>
            </a:r>
          </a:p>
          <a:p>
            <a:pPr marL="609600" indent="-609600" algn="just">
              <a:lnSpc>
                <a:spcPct val="90000"/>
              </a:lnSpc>
              <a:defRPr/>
            </a:pPr>
            <a:endParaRPr lang="en-US" altLang="zh-CN" sz="2800" b="1" baseline="-250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数值大小与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的原点及尺度无关，即改变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y</a:t>
            </a: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数据原点及计量尺度，并不改变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数值大小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仅仅是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之间线性关系的一个度量，它不能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用于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描述非线性关系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虽然是两个变量之间线性关系的一个度量，却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不一定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意味着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一定有因果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关系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buFontTx/>
              <a:buAutoNum type="arabicPeriod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63765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6.1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变量间关系的度量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20729" y="1055020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6.1.3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相关关系的显著性检验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just"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相关关系的显著性检验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就是考察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样本相关系数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可靠性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所采用的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方法是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检验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algn="just"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具体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步骤如下：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提出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假设：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  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： 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</a:p>
          <a:p>
            <a:pPr marL="514350" indent="-514350" algn="just">
              <a:buFont typeface="+mj-ea"/>
              <a:buAutoNum type="circleNumDbPlain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计算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检验的统计量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：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决策：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若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t&gt;t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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拒绝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；若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t&lt;t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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，不拒绝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18277282"/>
              </p:ext>
            </p:extLst>
          </p:nvPr>
        </p:nvGraphicFramePr>
        <p:xfrm>
          <a:off x="2341012" y="5178805"/>
          <a:ext cx="3767138" cy="866775"/>
        </p:xfrm>
        <a:graphic>
          <a:graphicData uri="http://schemas.openxmlformats.org/presentationml/2006/ole">
            <p:oleObj spid="_x0000_s11290" name="Equation" r:id="rId4" imgW="1777680" imgH="457200" progId="Equation.DSMT4">
              <p:embed/>
            </p:oleObj>
          </a:graphicData>
        </a:graphic>
      </p:graphicFrame>
      <p:grpSp>
        <p:nvGrpSpPr>
          <p:cNvPr id="7" name="组合 9"/>
          <p:cNvGrpSpPr>
            <a:grpSpLocks noChangeAspect="1"/>
          </p:cNvGrpSpPr>
          <p:nvPr/>
        </p:nvGrpSpPr>
        <p:grpSpPr bwMode="auto">
          <a:xfrm>
            <a:off x="8166100" y="2349550"/>
            <a:ext cx="4025900" cy="4105275"/>
            <a:chOff x="0" y="0"/>
            <a:chExt cx="4025152" cy="4106791"/>
          </a:xfrm>
        </p:grpSpPr>
        <p:pic>
          <p:nvPicPr>
            <p:cNvPr id="8" name="图片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25152" cy="41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347"/>
            <a:stretch>
              <a:fillRect/>
            </a:stretch>
          </p:blipFill>
          <p:spPr bwMode="auto">
            <a:xfrm>
              <a:off x="538859" y="432478"/>
              <a:ext cx="3486293" cy="235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1563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2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2"/>
          <p:cNvSpPr txBox="1">
            <a:spLocks noChangeArrowheads="1"/>
          </p:cNvSpPr>
          <p:nvPr/>
        </p:nvSpPr>
        <p:spPr bwMode="auto">
          <a:xfrm>
            <a:off x="2762249" y="3969829"/>
            <a:ext cx="705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1C4885"/>
                </a:solidFill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grpSp>
        <p:nvGrpSpPr>
          <p:cNvPr id="7174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717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6" name="文本框 17"/>
          <p:cNvSpPr>
            <a:spLocks/>
          </p:cNvSpPr>
          <p:nvPr/>
        </p:nvSpPr>
        <p:spPr bwMode="auto">
          <a:xfrm>
            <a:off x="341313" y="4933950"/>
            <a:ext cx="2155825" cy="881063"/>
          </a:xfrm>
          <a:custGeom>
            <a:avLst/>
            <a:gdLst>
              <a:gd name="T0" fmla="*/ 351961 w 2156102"/>
              <a:gd name="T1" fmla="*/ 0 h 880167"/>
              <a:gd name="T2" fmla="*/ 1116618 w 2156102"/>
              <a:gd name="T3" fmla="*/ 0 h 880167"/>
              <a:gd name="T4" fmla="*/ 791484 w 2156102"/>
              <a:gd name="T5" fmla="*/ 294605 h 880167"/>
              <a:gd name="T6" fmla="*/ 791484 w 2156102"/>
              <a:gd name="T7" fmla="*/ 307478 h 880167"/>
              <a:gd name="T8" fmla="*/ 2154717 w 2156102"/>
              <a:gd name="T9" fmla="*/ 307478 h 880167"/>
              <a:gd name="T10" fmla="*/ 2154717 w 2156102"/>
              <a:gd name="T11" fmla="*/ 884657 h 880167"/>
              <a:gd name="T12" fmla="*/ 0 w 2156102"/>
              <a:gd name="T13" fmla="*/ 884657 h 880167"/>
              <a:gd name="T14" fmla="*/ 0 w 2156102"/>
              <a:gd name="T15" fmla="*/ 339663 h 880167"/>
              <a:gd name="T16" fmla="*/ 351961 w 2156102"/>
              <a:gd name="T17" fmla="*/ 0 h 8801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6102" h="880167">
                <a:moveTo>
                  <a:pt x="352186" y="0"/>
                </a:moveTo>
                <a:lnTo>
                  <a:pt x="1117336" y="0"/>
                </a:lnTo>
                <a:lnTo>
                  <a:pt x="791994" y="293110"/>
                </a:lnTo>
                <a:lnTo>
                  <a:pt x="791994" y="305918"/>
                </a:lnTo>
                <a:lnTo>
                  <a:pt x="2156102" y="305918"/>
                </a:lnTo>
                <a:lnTo>
                  <a:pt x="2156102" y="880167"/>
                </a:lnTo>
                <a:lnTo>
                  <a:pt x="0" y="880167"/>
                </a:lnTo>
                <a:lnTo>
                  <a:pt x="0" y="337940"/>
                </a:lnTo>
                <a:lnTo>
                  <a:pt x="3521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43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770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83406" y="1185649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6.2.1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一元线性回归模型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defRPr/>
            </a:pP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描述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因变量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如何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依赖于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自变量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误差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项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方程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称为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defRPr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模型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一元线性回归模型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只涉及一个自变量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的线性回归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模型称为一元线性回归模型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模型表示为：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其中误差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项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随机变量，</a:t>
            </a:r>
            <a:r>
              <a:rPr lang="zh-CN" altLang="en-US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模型的参数。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-27334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35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94139" y="586849"/>
            <a:ext cx="856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一元线性回归模型的几点基本假定</a:t>
            </a:r>
          </a:p>
        </p:txBody>
      </p:sp>
      <p:sp>
        <p:nvSpPr>
          <p:cNvPr id="4" name="矩形 3"/>
          <p:cNvSpPr/>
          <p:nvPr/>
        </p:nvSpPr>
        <p:spPr>
          <a:xfrm>
            <a:off x="445478" y="1313617"/>
            <a:ext cx="1152326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algn="just">
              <a:lnSpc>
                <a:spcPct val="90000"/>
              </a:lnSpc>
              <a:buFontTx/>
              <a:buAutoNum type="arabicPeriod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4433" y="1831180"/>
            <a:ext cx="11567567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因变量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与自变量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之间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具有近似线性关系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在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重复抽样中，自变量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的取值是固定的，即假定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是非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随机的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误差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项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是一个期望值为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的随机变量，即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ε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)=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对于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所有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的方差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都相同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误差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项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ε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是服从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正态分布的随机变量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，且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相互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独立，</a:t>
            </a:r>
            <a:r>
              <a:rPr lang="en-US" altLang="zh-CN" sz="2800" b="1" i="1" dirty="0" err="1" smtClean="0">
                <a:latin typeface="黑体" pitchFamily="49" charset="-122"/>
                <a:ea typeface="黑体" pitchFamily="49" charset="-122"/>
              </a:rPr>
              <a:t>ε</a:t>
            </a:r>
            <a:r>
              <a:rPr lang="en-US" altLang="zh-CN" sz="2800" b="1" dirty="0" err="1" smtClean="0">
                <a:latin typeface="黑体" pitchFamily="49" charset="-122"/>
                <a:ea typeface="黑体" pitchFamily="49" charset="-122"/>
              </a:rPr>
              <a:t>~</a:t>
            </a:r>
            <a:r>
              <a:rPr lang="en-US" altLang="zh-CN" sz="2800" b="1" i="1" dirty="0" err="1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(0,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sz="2800" b="1" baseline="30000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954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5180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5415" y="1194979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6.2.1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一元线性回归模型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defRPr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回归方程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描述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的平均值或期望值如何依赖于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的方程称为回归方程。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一元线性回归方程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具体表示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为：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E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)=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x</a:t>
            </a:r>
          </a:p>
          <a:p>
            <a:pPr marL="914400" lvl="1" indent="-457200" algn="just">
              <a:defRPr/>
            </a:pPr>
            <a:endParaRPr lang="en-US" altLang="zh-CN" sz="2800" b="1" i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ü"/>
              <a:defRPr/>
            </a:pP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是回归直线在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轴上的截距，是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=0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期望值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Ø"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ü"/>
              <a:defRPr/>
            </a:pP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回归系数，表示当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每变动一个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单位，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的平均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变动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95498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023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7140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60428" y="1708444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6.2.1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一元线性回归模型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lvl="1" algn="just"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估计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的回归方程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用样本数据求出的回归方程的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估计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方程具体表示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为：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10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5470102"/>
              </p:ext>
            </p:extLst>
          </p:nvPr>
        </p:nvGraphicFramePr>
        <p:xfrm>
          <a:off x="4250050" y="4517159"/>
          <a:ext cx="2440980" cy="626505"/>
        </p:xfrm>
        <a:graphic>
          <a:graphicData uri="http://schemas.openxmlformats.org/presentationml/2006/ole">
            <p:oleObj spid="_x0000_s12311" name="Equation" r:id="rId3" imgW="965160" imgH="241200" progId="Equation.DSMT4">
              <p:embed/>
            </p:oleObj>
          </a:graphicData>
        </a:graphic>
      </p:graphicFrame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68202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848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611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27423" y="1208770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6.2.2 </a:t>
            </a:r>
            <a:r>
              <a:rPr lang="zh-CN" altLang="en-US" sz="3600" b="1" kern="0" dirty="0" smtClean="0">
                <a:latin typeface="黑体" pitchFamily="49" charset="-122"/>
                <a:ea typeface="黑体" pitchFamily="49" charset="-122"/>
              </a:rPr>
              <a:t>参数的最小二乘估计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571500" indent="-571500"/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71500" indent="-5715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最小二乘估计</a:t>
            </a:r>
            <a:endParaRPr lang="en-US" altLang="zh-CN" sz="3200" b="1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使因变量观察值与估计值之间离差平方和达到最小来求得  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/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   的方法称为</a:t>
            </a:r>
            <a:r>
              <a:rPr lang="zh-CN" altLang="en-US" sz="2800" b="1" kern="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最小二乘法</a:t>
            </a:r>
            <a:endParaRPr lang="en-US" altLang="zh-CN" sz="2800" b="1" kern="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800" b="1" kern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即求使                               达到最小的  和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   的取值。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485309"/>
              </p:ext>
            </p:extLst>
          </p:nvPr>
        </p:nvGraphicFramePr>
        <p:xfrm>
          <a:off x="9869341" y="2878944"/>
          <a:ext cx="571500" cy="541337"/>
        </p:xfrm>
        <a:graphic>
          <a:graphicData uri="http://schemas.openxmlformats.org/presentationml/2006/ole">
            <p:oleObj spid="_x0000_s20519" name="Equation" r:id="rId3" imgW="190440" imgH="24120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10162966"/>
              </p:ext>
            </p:extLst>
          </p:nvPr>
        </p:nvGraphicFramePr>
        <p:xfrm>
          <a:off x="10466439" y="2879400"/>
          <a:ext cx="508138" cy="535604"/>
        </p:xfrm>
        <a:graphic>
          <a:graphicData uri="http://schemas.openxmlformats.org/presentationml/2006/ole">
            <p:oleObj spid="_x0000_s20520" name="Equation" r:id="rId4" imgW="177480" imgH="241200" progId="Equation.DSMT4">
              <p:embed/>
            </p:oleObj>
          </a:graphicData>
        </a:graphic>
      </p:graphicFrame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5113646"/>
              </p:ext>
            </p:extLst>
          </p:nvPr>
        </p:nvGraphicFramePr>
        <p:xfrm>
          <a:off x="2124595" y="4275850"/>
          <a:ext cx="5522331" cy="760873"/>
        </p:xfrm>
        <a:graphic>
          <a:graphicData uri="http://schemas.openxmlformats.org/presentationml/2006/ole">
            <p:oleObj spid="_x0000_s20521" name="Equation" r:id="rId5" imgW="2450880" imgH="444240" progId="Equation.DSMT4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3905342"/>
              </p:ext>
            </p:extLst>
          </p:nvPr>
        </p:nvGraphicFramePr>
        <p:xfrm>
          <a:off x="9380828" y="4415586"/>
          <a:ext cx="509900" cy="482988"/>
        </p:xfrm>
        <a:graphic>
          <a:graphicData uri="http://schemas.openxmlformats.org/presentationml/2006/ole">
            <p:oleObj spid="_x0000_s20522" name="Equation" r:id="rId6" imgW="190440" imgH="241200" progId="Equation.DSMT4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3759245"/>
              </p:ext>
            </p:extLst>
          </p:nvPr>
        </p:nvGraphicFramePr>
        <p:xfrm>
          <a:off x="10261226" y="4447201"/>
          <a:ext cx="450376" cy="474720"/>
        </p:xfrm>
        <a:graphic>
          <a:graphicData uri="http://schemas.openxmlformats.org/presentationml/2006/ole">
            <p:oleObj spid="_x0000_s20523" name="Equation" r:id="rId7" imgW="177480" imgH="241200" progId="Equation.DSMT4">
              <p:embed/>
            </p:oleObj>
          </a:graphicData>
        </a:graphic>
      </p:graphicFrame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68202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8843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57563" y="0"/>
            <a:ext cx="5611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0101" y="984836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6.2.3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回归直线的</a:t>
            </a:r>
            <a:r>
              <a:rPr lang="zh-CN" altLang="en-US" sz="3600" b="1" kern="0" dirty="0" smtClean="0">
                <a:latin typeface="黑体" pitchFamily="49" charset="-122"/>
                <a:ea typeface="黑体" pitchFamily="49" charset="-122"/>
              </a:rPr>
              <a:t>拟合优度</a:t>
            </a:r>
            <a:endParaRPr lang="en-US" altLang="zh-CN" sz="3600" b="1" kern="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40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变差</a:t>
            </a:r>
            <a:endParaRPr lang="en-US" altLang="zh-CN" sz="32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因变量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的取值是不同的，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取值的这种波动称为变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差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差来源于两个方面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由于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自变量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的取值不同造成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除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以外的其他因素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的非线性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影响等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的影响</a:t>
            </a:r>
            <a:endParaRPr lang="en-US" altLang="zh-CN" sz="2800" b="1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对一个具体的观测值来说，变差的大小可以通过该实际观测值与其均值之差       来表示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次观察值的总变差可由离差平方和        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，记为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SST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10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40625105"/>
              </p:ext>
            </p:extLst>
          </p:nvPr>
        </p:nvGraphicFramePr>
        <p:xfrm>
          <a:off x="3579585" y="4783623"/>
          <a:ext cx="998538" cy="509588"/>
        </p:xfrm>
        <a:graphic>
          <a:graphicData uri="http://schemas.openxmlformats.org/presentationml/2006/ole">
            <p:oleObj spid="_x0000_s13357" name="Equation" r:id="rId3" imgW="355320" imgH="190440" progId="Equation.DSMT4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4570980"/>
              </p:ext>
            </p:extLst>
          </p:nvPr>
        </p:nvGraphicFramePr>
        <p:xfrm>
          <a:off x="7005150" y="5046857"/>
          <a:ext cx="1546171" cy="710130"/>
        </p:xfrm>
        <a:graphic>
          <a:graphicData uri="http://schemas.openxmlformats.org/presentationml/2006/ole">
            <p:oleObj spid="_x0000_s13358" name="Equation" r:id="rId4" imgW="736560" imgH="431640" progId="Equation.DSMT4">
              <p:embed/>
            </p:oleObj>
          </a:graphicData>
        </a:graphic>
      </p:graphicFrame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753739" y="114855"/>
            <a:ext cx="4236098" cy="205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01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139" y="586849"/>
            <a:ext cx="856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变差的分解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4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478" y="1313617"/>
            <a:ext cx="1152326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09600" indent="-609600" algn="just">
              <a:lnSpc>
                <a:spcPct val="90000"/>
              </a:lnSpc>
              <a:buFontTx/>
              <a:buAutoNum type="arabicPeriod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89544" y="1750705"/>
            <a:ext cx="5802072" cy="4080229"/>
            <a:chOff x="764" y="1248"/>
            <a:chExt cx="4084" cy="2400"/>
          </a:xfrm>
        </p:grpSpPr>
        <p:sp>
          <p:nvSpPr>
            <p:cNvPr id="11" name="Line 68"/>
            <p:cNvSpPr>
              <a:spLocks noChangeShapeType="1"/>
            </p:cNvSpPr>
            <p:nvPr/>
          </p:nvSpPr>
          <p:spPr bwMode="auto">
            <a:xfrm>
              <a:off x="764" y="1248"/>
              <a:ext cx="62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816" y="36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156621" y="5544327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" name="Line 72"/>
          <p:cNvSpPr>
            <a:spLocks noChangeShapeType="1"/>
          </p:cNvSpPr>
          <p:nvPr/>
        </p:nvSpPr>
        <p:spPr bwMode="auto">
          <a:xfrm flipV="1">
            <a:off x="496543" y="2637055"/>
            <a:ext cx="5635012" cy="3152557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3"/>
          <p:cNvSpPr>
            <a:spLocks noChangeShapeType="1"/>
          </p:cNvSpPr>
          <p:nvPr/>
        </p:nvSpPr>
        <p:spPr bwMode="auto">
          <a:xfrm>
            <a:off x="3832765" y="2847975"/>
            <a:ext cx="0" cy="16922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28398" dir="3806097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75"/>
          <p:cNvSpPr>
            <a:spLocks noChangeShapeType="1"/>
          </p:cNvSpPr>
          <p:nvPr/>
        </p:nvSpPr>
        <p:spPr bwMode="auto">
          <a:xfrm flipV="1">
            <a:off x="496813" y="4536219"/>
            <a:ext cx="5786863" cy="4031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191779" y="4198084"/>
            <a:ext cx="508000" cy="579441"/>
            <a:chOff x="4564" y="2315"/>
            <a:chExt cx="288" cy="312"/>
          </a:xfrm>
        </p:grpSpPr>
        <p:sp>
          <p:nvSpPr>
            <p:cNvPr id="19" name="Text Box 77"/>
            <p:cNvSpPr txBox="1">
              <a:spLocks noChangeArrowheads="1"/>
            </p:cNvSpPr>
            <p:nvPr/>
          </p:nvSpPr>
          <p:spPr bwMode="auto">
            <a:xfrm>
              <a:off x="4564" y="2315"/>
              <a:ext cx="288" cy="31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sym typeface="Wingdings 2" panose="05020102010507070707" pitchFamily="18" charset="2"/>
                </a:rPr>
                <a:t>y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4656" y="2400"/>
              <a:ext cx="74" cy="3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" name="Object 7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81305555"/>
              </p:ext>
            </p:extLst>
          </p:nvPr>
        </p:nvGraphicFramePr>
        <p:xfrm>
          <a:off x="1900858" y="4932975"/>
          <a:ext cx="2115305" cy="665624"/>
        </p:xfrm>
        <a:graphic>
          <a:graphicData uri="http://schemas.openxmlformats.org/presentationml/2006/ole">
            <p:oleObj spid="_x0000_s14427" name="公式" r:id="rId3" imgW="965160" imgH="241200" progId="">
              <p:embed/>
            </p:oleObj>
          </a:graphicData>
        </a:graphic>
      </p:graphicFrame>
      <p:graphicFrame>
        <p:nvGraphicFramePr>
          <p:cNvPr id="22" name="Object 8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15182732"/>
              </p:ext>
            </p:extLst>
          </p:nvPr>
        </p:nvGraphicFramePr>
        <p:xfrm>
          <a:off x="2307304" y="3404259"/>
          <a:ext cx="1214438" cy="568325"/>
        </p:xfrm>
        <a:graphic>
          <a:graphicData uri="http://schemas.openxmlformats.org/presentationml/2006/ole">
            <p:oleObj spid="_x0000_s14428" name="公式" r:id="rId4" imgW="444240" imgH="177480" progId="">
              <p:embed/>
            </p:oleObj>
          </a:graphicData>
        </a:graphic>
      </p:graphicFrame>
      <p:graphicFrame>
        <p:nvGraphicFramePr>
          <p:cNvPr id="23" name="Object 8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07957774"/>
              </p:ext>
            </p:extLst>
          </p:nvPr>
        </p:nvGraphicFramePr>
        <p:xfrm>
          <a:off x="4137502" y="2994111"/>
          <a:ext cx="1104900" cy="533400"/>
        </p:xfrm>
        <a:graphic>
          <a:graphicData uri="http://schemas.openxmlformats.org/presentationml/2006/ole">
            <p:oleObj spid="_x0000_s14429" name="公式" r:id="rId5" imgW="444240" imgH="190440" progId="">
              <p:embed/>
            </p:oleObj>
          </a:graphicData>
        </a:graphic>
      </p:graphicFrame>
      <p:graphicFrame>
        <p:nvGraphicFramePr>
          <p:cNvPr id="24" name="Object 8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7188256"/>
              </p:ext>
            </p:extLst>
          </p:nvPr>
        </p:nvGraphicFramePr>
        <p:xfrm>
          <a:off x="4183107" y="3946614"/>
          <a:ext cx="1218014" cy="469900"/>
        </p:xfrm>
        <a:graphic>
          <a:graphicData uri="http://schemas.openxmlformats.org/presentationml/2006/ole">
            <p:oleObj spid="_x0000_s14430" name="公式" r:id="rId6" imgW="444240" imgH="190440" progId="">
              <p:embed/>
            </p:oleObj>
          </a:graphicData>
        </a:graphic>
      </p:graphicFrame>
      <p:sp>
        <p:nvSpPr>
          <p:cNvPr id="25" name="Text Box 86"/>
          <p:cNvSpPr txBox="1">
            <a:spLocks noChangeArrowheads="1"/>
          </p:cNvSpPr>
          <p:nvPr/>
        </p:nvSpPr>
        <p:spPr bwMode="auto">
          <a:xfrm>
            <a:off x="3504438" y="2490788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sym typeface="Wingdings 2" panose="05020102010507070707" pitchFamily="18" charset="2"/>
              </a:rPr>
              <a:t>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graphicFrame>
        <p:nvGraphicFramePr>
          <p:cNvPr id="26" name="Object 8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19340978"/>
              </p:ext>
            </p:extLst>
          </p:nvPr>
        </p:nvGraphicFramePr>
        <p:xfrm>
          <a:off x="3372631" y="1925638"/>
          <a:ext cx="1427162" cy="720725"/>
        </p:xfrm>
        <a:graphic>
          <a:graphicData uri="http://schemas.openxmlformats.org/presentationml/2006/ole">
            <p:oleObj spid="_x0000_s14431" name="公式" r:id="rId7" imgW="520560" imgH="228600" progId="">
              <p:embed/>
            </p:oleObj>
          </a:graphicData>
        </a:graphic>
      </p:graphicFrame>
      <p:sp>
        <p:nvSpPr>
          <p:cNvPr id="27" name="AutoShape 91"/>
          <p:cNvSpPr>
            <a:spLocks/>
          </p:cNvSpPr>
          <p:nvPr/>
        </p:nvSpPr>
        <p:spPr bwMode="auto">
          <a:xfrm>
            <a:off x="3522779" y="2894942"/>
            <a:ext cx="288925" cy="1584325"/>
          </a:xfrm>
          <a:prstGeom prst="leftBrace">
            <a:avLst>
              <a:gd name="adj1" fmla="val 45696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/>
          </a:p>
        </p:txBody>
      </p:sp>
      <p:sp>
        <p:nvSpPr>
          <p:cNvPr id="28" name="AutoShape 92"/>
          <p:cNvSpPr>
            <a:spLocks/>
          </p:cNvSpPr>
          <p:nvPr/>
        </p:nvSpPr>
        <p:spPr bwMode="auto">
          <a:xfrm>
            <a:off x="3930550" y="2907330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/>
          </a:p>
        </p:txBody>
      </p:sp>
      <p:sp>
        <p:nvSpPr>
          <p:cNvPr id="29" name="AutoShape 93"/>
          <p:cNvSpPr>
            <a:spLocks/>
          </p:cNvSpPr>
          <p:nvPr/>
        </p:nvSpPr>
        <p:spPr bwMode="auto">
          <a:xfrm>
            <a:off x="3944198" y="3860800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507715" y="5530754"/>
            <a:ext cx="3887788" cy="59213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i="1" dirty="0">
                <a:solidFill>
                  <a:srgbClr val="FF0000"/>
                </a:solidFill>
              </a:rPr>
              <a:t>SST</a:t>
            </a:r>
            <a:r>
              <a:rPr lang="en-US" altLang="zh-CN" sz="3200" b="1" dirty="0">
                <a:solidFill>
                  <a:srgbClr val="FF0000"/>
                </a:solidFill>
              </a:rPr>
              <a:t> = </a:t>
            </a:r>
            <a:r>
              <a:rPr lang="en-US" altLang="zh-CN" sz="3200" b="1" i="1" dirty="0">
                <a:solidFill>
                  <a:srgbClr val="FF0000"/>
                </a:solidFill>
              </a:rPr>
              <a:t>SSR</a:t>
            </a:r>
            <a:r>
              <a:rPr lang="en-US" altLang="zh-CN" sz="3200" b="1" dirty="0">
                <a:solidFill>
                  <a:srgbClr val="FF0000"/>
                </a:solidFill>
              </a:rPr>
              <a:t> + </a:t>
            </a:r>
            <a:r>
              <a:rPr lang="en-US" altLang="zh-CN" sz="3200" b="1" i="1" dirty="0">
                <a:solidFill>
                  <a:srgbClr val="FF0000"/>
                </a:solidFill>
              </a:rPr>
              <a:t>SSE</a:t>
            </a: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6667349" y="2535498"/>
            <a:ext cx="5420812" cy="2686016"/>
            <a:chOff x="406" y="1038"/>
            <a:chExt cx="5236" cy="2245"/>
          </a:xfrm>
        </p:grpSpPr>
        <p:graphicFrame>
          <p:nvGraphicFramePr>
            <p:cNvPr id="32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943008722"/>
                </p:ext>
              </p:extLst>
            </p:nvPr>
          </p:nvGraphicFramePr>
          <p:xfrm>
            <a:off x="406" y="1038"/>
            <a:ext cx="5236" cy="833"/>
          </p:xfrm>
          <a:graphic>
            <a:graphicData uri="http://schemas.openxmlformats.org/presentationml/2006/ole">
              <p:oleObj spid="_x0000_s14432" name="Equation" r:id="rId8" imgW="2895480" imgH="444240" progId="Equation.DSMT4">
                <p:embed/>
              </p:oleObj>
            </a:graphicData>
          </a:graphic>
        </p:graphicFrame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708" y="2201"/>
              <a:ext cx="1344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总</a:t>
              </a:r>
              <a:endParaRPr lang="en-US" altLang="zh-CN" sz="2600" b="1" dirty="0" smtClean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平方和</a:t>
              </a:r>
              <a:endParaRPr lang="zh-CN" altLang="en-US" sz="2600" b="1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600" b="1" i="1" dirty="0">
                  <a:latin typeface="黑体" pitchFamily="49" charset="-122"/>
                  <a:ea typeface="黑体" pitchFamily="49" charset="-122"/>
                </a:rPr>
                <a:t>SST</a:t>
              </a: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)</a:t>
              </a:r>
              <a:endParaRPr lang="en-US" altLang="zh-CN" sz="2600" b="1" i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 flipV="1">
              <a:off x="562" y="1809"/>
              <a:ext cx="1076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0000" dirty="0">
                  <a:solidFill>
                    <a:srgbClr val="00D8C3"/>
                  </a:solidFill>
                  <a:latin typeface="宋体" panose="02010600030101010101" pitchFamily="2" charset="-122"/>
                </a:rPr>
                <a:t>{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484" y="2189"/>
              <a:ext cx="1248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回归</a:t>
              </a:r>
              <a:endParaRPr lang="en-US" altLang="zh-CN" sz="2600" b="1" dirty="0" smtClean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平方和</a:t>
              </a:r>
              <a:endParaRPr lang="zh-CN" altLang="en-US" sz="2600" b="1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600" b="1" i="1" dirty="0">
                  <a:latin typeface="黑体" pitchFamily="49" charset="-122"/>
                  <a:ea typeface="黑体" pitchFamily="49" charset="-122"/>
                </a:rPr>
                <a:t>SSR</a:t>
              </a: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)</a:t>
              </a:r>
              <a:endParaRPr lang="en-US" altLang="zh-CN" sz="2600" b="1" i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106" y="2203"/>
              <a:ext cx="1392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残差</a:t>
              </a:r>
              <a:endParaRPr lang="en-US" altLang="zh-CN" sz="2600" b="1" dirty="0" smtClean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2600" b="1" dirty="0" smtClean="0">
                  <a:latin typeface="黑体" pitchFamily="49" charset="-122"/>
                  <a:ea typeface="黑体" pitchFamily="49" charset="-122"/>
                </a:rPr>
                <a:t>平方和</a:t>
              </a:r>
              <a:endParaRPr lang="zh-CN" altLang="en-US" sz="2600" b="1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defRPr/>
              </a:pP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2600" b="1" i="1" dirty="0">
                  <a:latin typeface="黑体" pitchFamily="49" charset="-122"/>
                  <a:ea typeface="黑体" pitchFamily="49" charset="-122"/>
                </a:rPr>
                <a:t>SSE</a:t>
              </a:r>
              <a:r>
                <a:rPr lang="en-US" altLang="zh-CN" sz="2600" b="1" dirty="0">
                  <a:latin typeface="黑体" pitchFamily="49" charset="-122"/>
                  <a:ea typeface="黑体" pitchFamily="49" charset="-122"/>
                </a:rPr>
                <a:t>)</a:t>
              </a:r>
              <a:endParaRPr lang="en-US" altLang="zh-CN" sz="2600" b="1" i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 flipV="1">
              <a:off x="2276" y="1791"/>
              <a:ext cx="1076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0000" dirty="0">
                  <a:solidFill>
                    <a:srgbClr val="00D8C3"/>
                  </a:solidFill>
                  <a:latin typeface="宋体" panose="02010600030101010101" pitchFamily="2" charset="-122"/>
                </a:rPr>
                <a:t>{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 flipV="1">
              <a:off x="4012" y="1791"/>
              <a:ext cx="1076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0000" dirty="0">
                  <a:solidFill>
                    <a:srgbClr val="00D8C3"/>
                  </a:solidFill>
                  <a:latin typeface="宋体" panose="02010600030101010101" pitchFamily="2" charset="-122"/>
                </a:rPr>
                <a:t>{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28081" y="1576433"/>
            <a:ext cx="5268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据左图可对变差做如下分解：</a:t>
            </a:r>
          </a:p>
        </p:txBody>
      </p:sp>
    </p:spTree>
    <p:extLst>
      <p:ext uri="{BB962C8B-B14F-4D97-AF65-F5344CB8AC3E}">
        <p14:creationId xmlns="" xmlns:p14="http://schemas.microsoft.com/office/powerpoint/2010/main" val="23490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372" y="365125"/>
            <a:ext cx="10515600" cy="1325563"/>
          </a:xfrm>
        </p:spPr>
        <p:txBody>
          <a:bodyPr/>
          <a:lstStyle/>
          <a:p>
            <a:r>
              <a:rPr lang="zh-CN" altLang="en-US" sz="4800" b="1" dirty="0">
                <a:latin typeface="黑体" pitchFamily="49" charset="-122"/>
                <a:ea typeface="黑体" pitchFamily="49" charset="-122"/>
              </a:rPr>
              <a:t>第六章 相关与回归分析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260" y="2086881"/>
            <a:ext cx="10515600" cy="4351338"/>
          </a:xfrm>
        </p:spPr>
        <p:txBody>
          <a:bodyPr/>
          <a:lstStyle/>
          <a:p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6.1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间的关系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6.2 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一元线性回归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53" y="1704336"/>
            <a:ext cx="3392487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055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3221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20729" y="1031488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 kern="0" dirty="0">
                <a:latin typeface="黑体" pitchFamily="49" charset="-122"/>
                <a:ea typeface="黑体" pitchFamily="49" charset="-122"/>
              </a:rPr>
              <a:t>6.2.3 </a:t>
            </a:r>
            <a:r>
              <a:rPr lang="zh-CN" altLang="en-US" sz="3200" b="1" kern="0" dirty="0">
                <a:latin typeface="黑体" pitchFamily="49" charset="-122"/>
                <a:ea typeface="黑体" pitchFamily="49" charset="-122"/>
              </a:rPr>
              <a:t>回归直线的拟合优度</a:t>
            </a:r>
            <a:endParaRPr lang="en-US" altLang="zh-CN" sz="3200" b="1" kern="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40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判定系数</a:t>
            </a:r>
            <a:endParaRPr lang="en-US" altLang="zh-CN" sz="32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回归平方和占总平方和的比例，称为判定系数，记为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计算公式为</a:t>
            </a: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反映了回归直线对观测数据的拟合程度，取值范围为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[0,1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</a:p>
          <a:p>
            <a:pPr marL="457200" indent="-457200"/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baseline="30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越接近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，说明回归方程拟合的越好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；</a:t>
            </a:r>
            <a:endParaRPr lang="en-US" altLang="zh-CN" sz="2800" b="1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baseline="30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越接近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，说明回归方程拟合的越差。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80661028"/>
              </p:ext>
            </p:extLst>
          </p:nvPr>
        </p:nvGraphicFramePr>
        <p:xfrm>
          <a:off x="3208597" y="3514953"/>
          <a:ext cx="4784725" cy="1454150"/>
        </p:xfrm>
        <a:graphic>
          <a:graphicData uri="http://schemas.openxmlformats.org/presentationml/2006/ole">
            <p:oleObj spid="_x0000_s15380" name="Equation" r:id="rId3" imgW="2590560" imgH="838080" progId="Equation.DSMT4">
              <p:embed/>
            </p:oleObj>
          </a:graphicData>
        </a:graphic>
      </p:graphicFrame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930470" y="0"/>
            <a:ext cx="3981765" cy="251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215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61898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57447579"/>
              </p:ext>
            </p:extLst>
          </p:nvPr>
        </p:nvGraphicFramePr>
        <p:xfrm>
          <a:off x="1813321" y="3429071"/>
          <a:ext cx="6462932" cy="1758749"/>
        </p:xfrm>
        <a:graphic>
          <a:graphicData uri="http://schemas.openxmlformats.org/presentationml/2006/ole">
            <p:oleObj spid="_x0000_s17420" name="Equation" r:id="rId3" imgW="2755800" imgH="660240" progId="Equation.DSMT4">
              <p:embed/>
            </p:oleObj>
          </a:graphicData>
        </a:graphic>
      </p:graphicFrame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27258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68013" y="2124659"/>
            <a:ext cx="3836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估计标准误差</a:t>
            </a:r>
            <a:endParaRPr lang="en-US" altLang="zh-CN" sz="32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475277" y="1192641"/>
            <a:ext cx="6942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6.2.3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回归直线的拟合优度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68057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11399" y="1162116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6.2.4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显著性检验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40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线性关系</a:t>
            </a:r>
            <a:r>
              <a:rPr lang="zh-CN" altLang="en-US" sz="32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检验</a:t>
            </a:r>
            <a:endParaRPr lang="en-US" altLang="zh-CN" sz="32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用于检验自变量与因变量之间的线性关系是否显著</a:t>
            </a:r>
          </a:p>
          <a:p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回归系数检验</a:t>
            </a:r>
            <a:endParaRPr lang="en-US" altLang="zh-CN" sz="3200" b="1" kern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用于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检验自变量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对因变量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的影响是否显著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27258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3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94139" y="586849"/>
            <a:ext cx="85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线性关系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检验具体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步骤：</a:t>
            </a:r>
            <a:endParaRPr lang="zh-CN" altLang="en-US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478" y="1355821"/>
            <a:ext cx="1152326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提出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</a:t>
            </a:r>
            <a:r>
              <a:rPr lang="en-US" altLang="zh-CN" sz="2800" b="1" i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=0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线性关系不显著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计算检验统计量：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作出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决策：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根据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确定的显著性水平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，分子自由度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及分母自由度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n-2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查表找出临界值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  </a:t>
            </a:r>
            <a:r>
              <a:rPr lang="zh-CN" altLang="en-US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拒绝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baseline="-25000" dirty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不拒绝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baseline="-25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baseline="-25000" dirty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7532813"/>
              </p:ext>
            </p:extLst>
          </p:nvPr>
        </p:nvGraphicFramePr>
        <p:xfrm>
          <a:off x="4030663" y="2341563"/>
          <a:ext cx="5475287" cy="890587"/>
        </p:xfrm>
        <a:graphic>
          <a:graphicData uri="http://schemas.openxmlformats.org/presentationml/2006/ole">
            <p:oleObj spid="_x0000_s18447" name="Equation" r:id="rId5" imgW="2361960" imgH="431640" progId="Equation.DSMT4">
              <p:embed/>
            </p:oleObj>
          </a:graphicData>
        </a:graphic>
      </p:graphicFrame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3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94139" y="586849"/>
            <a:ext cx="85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回归系数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检验具体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步骤：</a:t>
            </a:r>
            <a:endParaRPr lang="zh-CN" altLang="en-US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478" y="1426161"/>
            <a:ext cx="115232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提出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假设</a:t>
            </a:r>
            <a:r>
              <a:rPr lang="en-US" altLang="zh-CN" sz="2800" b="1" i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= 0 (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没有线性关系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) 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0 (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有线性关系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) </a:t>
            </a:r>
          </a:p>
          <a:p>
            <a:pPr algn="just">
              <a:lnSpc>
                <a:spcPct val="90000"/>
              </a:lnSpc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计算检验统计量：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作出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决策：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根据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确定的显著性水平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查表找出临界值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</a:t>
            </a:r>
            <a:r>
              <a:rPr lang="en-US" altLang="zh-CN" sz="2800" b="1" i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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&gt;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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，拒绝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；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&lt;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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，不拒绝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baseline="-25000" dirty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。</a:t>
            </a:r>
            <a:endParaRPr lang="en-US" altLang="zh-CN" sz="2800" b="1" baseline="-25000" dirty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defRPr/>
            </a:pPr>
            <a:endParaRPr lang="en-US" altLang="zh-CN" sz="2800" baseline="-25000" dirty="0"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81580006"/>
              </p:ext>
            </p:extLst>
          </p:nvPr>
        </p:nvGraphicFramePr>
        <p:xfrm>
          <a:off x="3595463" y="2281413"/>
          <a:ext cx="2478766" cy="1180243"/>
        </p:xfrm>
        <a:graphic>
          <a:graphicData uri="http://schemas.openxmlformats.org/presentationml/2006/ole">
            <p:oleObj spid="_x0000_s19469" name="Equation" r:id="rId5" imgW="1282680" imgH="495000" progId="Equation.DSMT4">
              <p:embed/>
            </p:oleObj>
          </a:graphicData>
        </a:graphic>
      </p:graphicFrame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0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5554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一元线性回归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" name="组合 9"/>
          <p:cNvGrpSpPr>
            <a:grpSpLocks noChangeAspect="1"/>
          </p:cNvGrpSpPr>
          <p:nvPr/>
        </p:nvGrpSpPr>
        <p:grpSpPr bwMode="auto">
          <a:xfrm>
            <a:off x="8420668" y="3252950"/>
            <a:ext cx="3771331" cy="3845687"/>
            <a:chOff x="0" y="0"/>
            <a:chExt cx="4025152" cy="4106791"/>
          </a:xfrm>
        </p:grpSpPr>
        <p:pic>
          <p:nvPicPr>
            <p:cNvPr id="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25152" cy="41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347"/>
            <a:stretch>
              <a:fillRect/>
            </a:stretch>
          </p:blipFill>
          <p:spPr bwMode="auto">
            <a:xfrm>
              <a:off x="538859" y="432478"/>
              <a:ext cx="3486293" cy="235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标题 1"/>
          <p:cNvSpPr txBox="1">
            <a:spLocks/>
          </p:cNvSpPr>
          <p:nvPr/>
        </p:nvSpPr>
        <p:spPr>
          <a:xfrm>
            <a:off x="511399" y="1162116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 smtClean="0">
                <a:latin typeface="黑体" pitchFamily="49" charset="-122"/>
                <a:ea typeface="黑体" pitchFamily="49" charset="-122"/>
              </a:rPr>
              <a:t>6.2.5 </a:t>
            </a:r>
            <a:r>
              <a:rPr lang="zh-CN" altLang="en-US" sz="3600" b="1" kern="0" dirty="0" smtClean="0">
                <a:latin typeface="黑体" pitchFamily="49" charset="-122"/>
                <a:ea typeface="黑体" pitchFamily="49" charset="-122"/>
              </a:rPr>
              <a:t>利用回归方程进行预测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40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点预测</a:t>
            </a:r>
            <a:r>
              <a:rPr lang="zh-CN" altLang="en-US" sz="3200" b="1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aseline="-250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 baseline="-25000" dirty="0" smtClean="0"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800" b="1" i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/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区间预测</a:t>
            </a:r>
            <a:endParaRPr lang="en-US" altLang="zh-CN" sz="3200" b="1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endParaRPr lang="en-US" altLang="zh-CN" sz="32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均值预测：</a:t>
            </a: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endParaRPr lang="en-US" altLang="zh-CN" sz="2800" b="1" kern="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个值预测：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Bef>
                <a:spcPct val="50000"/>
              </a:spcBef>
              <a:buClr>
                <a:schemeClr val="hlink"/>
              </a:buClr>
              <a:buSzPct val="140000"/>
              <a:defRPr/>
            </a:pPr>
            <a:endParaRPr lang="en-US" altLang="zh-CN" sz="2800" b="1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949575" y="3522663"/>
          <a:ext cx="4162425" cy="1438275"/>
        </p:xfrm>
        <a:graphic>
          <a:graphicData uri="http://schemas.openxmlformats.org/presentationml/2006/ole">
            <p:oleObj spid="_x0000_s48130" name="Equation" r:id="rId5" imgW="2095200" imgH="723600" progId="Equation.DSMT4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898775" y="5118100"/>
          <a:ext cx="4686300" cy="1484313"/>
        </p:xfrm>
        <a:graphic>
          <a:graphicData uri="http://schemas.openxmlformats.org/presentationml/2006/ole">
            <p:oleObj spid="_x0000_s48131" name="Equation" r:id="rId6" imgW="2286000" imgH="723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999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12"/>
          <p:cNvSpPr txBox="1">
            <a:spLocks noChangeArrowheads="1"/>
          </p:cNvSpPr>
          <p:nvPr/>
        </p:nvSpPr>
        <p:spPr bwMode="auto">
          <a:xfrm>
            <a:off x="2392387" y="3954438"/>
            <a:ext cx="77744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变量间关系的度量</a:t>
            </a:r>
          </a:p>
        </p:txBody>
      </p:sp>
      <p:sp>
        <p:nvSpPr>
          <p:cNvPr id="3080" name="文本框 19"/>
          <p:cNvSpPr>
            <a:spLocks/>
          </p:cNvSpPr>
          <p:nvPr/>
        </p:nvSpPr>
        <p:spPr bwMode="auto">
          <a:xfrm>
            <a:off x="490538" y="4902200"/>
            <a:ext cx="2063750" cy="915988"/>
          </a:xfrm>
          <a:custGeom>
            <a:avLst/>
            <a:gdLst>
              <a:gd name="T0" fmla="*/ 688595 w 2064307"/>
              <a:gd name="T1" fmla="*/ 0 h 916126"/>
              <a:gd name="T2" fmla="*/ 1377191 w 2064307"/>
              <a:gd name="T3" fmla="*/ 0 h 916126"/>
              <a:gd name="T4" fmla="*/ 1377191 w 2064307"/>
              <a:gd name="T5" fmla="*/ 367219 h 916126"/>
              <a:gd name="T6" fmla="*/ 2061523 w 2064307"/>
              <a:gd name="T7" fmla="*/ 367219 h 916126"/>
              <a:gd name="T8" fmla="*/ 2061523 w 2064307"/>
              <a:gd name="T9" fmla="*/ 915436 h 916126"/>
              <a:gd name="T10" fmla="*/ 0 w 2064307"/>
              <a:gd name="T11" fmla="*/ 915436 h 916126"/>
              <a:gd name="T12" fmla="*/ 0 w 2064307"/>
              <a:gd name="T13" fmla="*/ 367219 h 916126"/>
              <a:gd name="T14" fmla="*/ 688595 w 2064307"/>
              <a:gd name="T15" fmla="*/ 367219 h 916126"/>
              <a:gd name="T16" fmla="*/ 688595 w 2064307"/>
              <a:gd name="T17" fmla="*/ 0 h 916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64307" h="916126">
                <a:moveTo>
                  <a:pt x="689525" y="0"/>
                </a:moveTo>
                <a:lnTo>
                  <a:pt x="1379051" y="0"/>
                </a:lnTo>
                <a:lnTo>
                  <a:pt x="1379051" y="367494"/>
                </a:lnTo>
                <a:lnTo>
                  <a:pt x="2064307" y="367494"/>
                </a:lnTo>
                <a:lnTo>
                  <a:pt x="2064307" y="916126"/>
                </a:lnTo>
                <a:lnTo>
                  <a:pt x="0" y="916126"/>
                </a:lnTo>
                <a:lnTo>
                  <a:pt x="0" y="367494"/>
                </a:lnTo>
                <a:lnTo>
                  <a:pt x="689525" y="367494"/>
                </a:lnTo>
                <a:lnTo>
                  <a:pt x="68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44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6673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6.1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变量间关系的度量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52778" y="1306947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6.1.1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变量间的关系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/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函数关系</a:t>
            </a:r>
            <a:endParaRPr lang="en-US" altLang="zh-CN" sz="32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设有两个变量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随变量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一起变化，并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完全依赖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于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，当变量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取某个数值时，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依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确定的关系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取相应的值，则称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的函数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，记为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 =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f(x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，其中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称为自变量，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称为因变量。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函数关系是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一一对应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确定关系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各观测点落在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一条线上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68202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6258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54434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6.1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变量间关系的度量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46084" y="1120334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6.1.1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变量间的关系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相关关系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变量间存在的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不确定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的数量关系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一个变量的取值不能由另一个变量唯一确定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当变量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x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取某个值时，变量 </a:t>
            </a:r>
            <a:r>
              <a:rPr lang="en-US" altLang="zh-CN" sz="2800" b="1" i="1" dirty="0">
                <a:latin typeface="黑体" pitchFamily="49" charset="-122"/>
                <a:ea typeface="黑体" pitchFamily="49" charset="-122"/>
              </a:rPr>
              <a:t>y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的取值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可能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有多个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各观测点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分布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在线的周围 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07"/>
          <a:stretch>
            <a:fillRect/>
          </a:stretch>
        </p:blipFill>
        <p:spPr bwMode="auto">
          <a:xfrm>
            <a:off x="7669213" y="95498"/>
            <a:ext cx="45227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816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0"/>
          <p:cNvSpPr txBox="1">
            <a:spLocks noChangeArrowheads="1"/>
          </p:cNvSpPr>
          <p:nvPr/>
        </p:nvSpPr>
        <p:spPr bwMode="auto">
          <a:xfrm>
            <a:off x="276224" y="219147"/>
            <a:ext cx="61805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6.1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变量间关系的度量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62109" y="1278955"/>
            <a:ext cx="10053865" cy="61559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kern="0" dirty="0">
                <a:latin typeface="黑体" pitchFamily="49" charset="-122"/>
                <a:ea typeface="黑体" pitchFamily="49" charset="-122"/>
              </a:rPr>
              <a:t>6.1.2 </a:t>
            </a:r>
            <a:r>
              <a:rPr lang="zh-CN" altLang="en-US" sz="3600" b="1" kern="0" dirty="0" smtClean="0">
                <a:latin typeface="黑体" pitchFamily="49" charset="-122"/>
                <a:ea typeface="黑体" pitchFamily="49" charset="-122"/>
              </a:rPr>
              <a:t>线性相关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</a:rPr>
              <a:t>关系的描述与测度</a:t>
            </a:r>
            <a:endParaRPr lang="en-US" altLang="zh-CN" sz="3600" b="1" kern="0" dirty="0"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相关分析及其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假定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两个变量之间线性关系的描述与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度量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相关分析对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总体的两个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假定：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两个变量之间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是近似线性关系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 algn="just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两个变量都是随机变量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相关分析的描述与度量</a:t>
            </a:r>
            <a:endParaRPr lang="en-US" altLang="zh-CN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散点图：由坐标及散点形成的二维数据图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buFont typeface="Wingdings" pitchFamily="2" charset="2"/>
              <a:buChar char="p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相关系数：可准确度量两变量之间的关系强度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71550" lvl="1" indent="-514350" algn="just">
              <a:buFont typeface="+mj-ea"/>
              <a:buAutoNum type="circleNumDbPlain"/>
              <a:defRPr/>
            </a:pPr>
            <a:endParaRPr lang="zh-CN" altLang="en-US" sz="3200" dirty="0"/>
          </a:p>
          <a:p>
            <a:endParaRPr lang="en-US" altLang="zh-CN" sz="3200" dirty="0">
              <a:latin typeface="+mn-ea"/>
              <a:ea typeface="+mn-ea"/>
            </a:endParaRPr>
          </a:p>
        </p:txBody>
      </p:sp>
      <p:grpSp>
        <p:nvGrpSpPr>
          <p:cNvPr id="5" name="组合 9"/>
          <p:cNvGrpSpPr>
            <a:grpSpLocks noChangeAspect="1"/>
          </p:cNvGrpSpPr>
          <p:nvPr/>
        </p:nvGrpSpPr>
        <p:grpSpPr bwMode="auto">
          <a:xfrm>
            <a:off x="8166100" y="2993362"/>
            <a:ext cx="4025900" cy="4105275"/>
            <a:chOff x="139933" y="0"/>
            <a:chExt cx="4025152" cy="4106791"/>
          </a:xfrm>
        </p:grpSpPr>
        <p:pic>
          <p:nvPicPr>
            <p:cNvPr id="6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33" y="0"/>
              <a:ext cx="4025152" cy="41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347"/>
            <a:stretch>
              <a:fillRect/>
            </a:stretch>
          </p:blipFill>
          <p:spPr bwMode="auto">
            <a:xfrm>
              <a:off x="538859" y="432478"/>
              <a:ext cx="3486293" cy="235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40739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354563" y="4902200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935" y="118197"/>
            <a:ext cx="85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散点图</a:t>
            </a:r>
            <a:endParaRPr lang="zh-CN" altLang="en-US" sz="3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9" name="Group 212"/>
          <p:cNvGrpSpPr>
            <a:grpSpLocks/>
          </p:cNvGrpSpPr>
          <p:nvPr/>
        </p:nvGrpSpPr>
        <p:grpSpPr bwMode="auto">
          <a:xfrm>
            <a:off x="7780103" y="3384527"/>
            <a:ext cx="2667000" cy="2133600"/>
            <a:chOff x="3744" y="2667"/>
            <a:chExt cx="1680" cy="1344"/>
          </a:xfrm>
        </p:grpSpPr>
        <p:sp>
          <p:nvSpPr>
            <p:cNvPr id="30" name="Rectangle 194"/>
            <p:cNvSpPr>
              <a:spLocks noChangeArrowheads="1"/>
            </p:cNvSpPr>
            <p:nvPr/>
          </p:nvSpPr>
          <p:spPr bwMode="auto">
            <a:xfrm>
              <a:off x="3744" y="2667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>
              <a:off x="3936" y="2688"/>
              <a:ext cx="1392" cy="1287"/>
              <a:chOff x="3984" y="2592"/>
              <a:chExt cx="1392" cy="1287"/>
            </a:xfrm>
          </p:grpSpPr>
          <p:grpSp>
            <p:nvGrpSpPr>
              <p:cNvPr id="32" name="Group 196"/>
              <p:cNvGrpSpPr>
                <a:grpSpLocks/>
              </p:cNvGrpSpPr>
              <p:nvPr/>
            </p:nvGrpSpPr>
            <p:grpSpPr bwMode="auto">
              <a:xfrm>
                <a:off x="3984" y="2592"/>
                <a:ext cx="1392" cy="1056"/>
                <a:chOff x="3984" y="2592"/>
                <a:chExt cx="1392" cy="1056"/>
              </a:xfrm>
            </p:grpSpPr>
            <p:sp>
              <p:nvSpPr>
                <p:cNvPr id="34" name="Line 197"/>
                <p:cNvSpPr>
                  <a:spLocks noChangeShapeType="1"/>
                </p:cNvSpPr>
                <p:nvPr/>
              </p:nvSpPr>
              <p:spPr bwMode="auto">
                <a:xfrm>
                  <a:off x="3984" y="2592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98"/>
                <p:cNvSpPr>
                  <a:spLocks noChangeShapeType="1"/>
                </p:cNvSpPr>
                <p:nvPr/>
              </p:nvSpPr>
              <p:spPr bwMode="auto">
                <a:xfrm>
                  <a:off x="3984" y="364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368" y="331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7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800" y="316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8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704" y="268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39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944" y="273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512" y="26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64" y="302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320" y="2928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3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176" y="3216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176" y="302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5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4752" y="292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6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944" y="316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47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272" y="278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</p:grpSp>
          <p:sp>
            <p:nvSpPr>
              <p:cNvPr id="33" name="Text Box 211"/>
              <p:cNvSpPr txBox="1">
                <a:spLocks noChangeArrowheads="1"/>
              </p:cNvSpPr>
              <p:nvPr/>
            </p:nvSpPr>
            <p:spPr bwMode="auto">
              <a:xfrm>
                <a:off x="4080" y="3648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不相关</a:t>
                </a:r>
              </a:p>
            </p:txBody>
          </p:sp>
        </p:grpSp>
      </p:grpSp>
      <p:grpSp>
        <p:nvGrpSpPr>
          <p:cNvPr id="48" name="Group 294"/>
          <p:cNvGrpSpPr>
            <a:grpSpLocks/>
          </p:cNvGrpSpPr>
          <p:nvPr/>
        </p:nvGrpSpPr>
        <p:grpSpPr bwMode="auto">
          <a:xfrm>
            <a:off x="4573555" y="3304198"/>
            <a:ext cx="2667000" cy="2133600"/>
            <a:chOff x="2064" y="2544"/>
            <a:chExt cx="1680" cy="1344"/>
          </a:xfrm>
        </p:grpSpPr>
        <p:sp>
          <p:nvSpPr>
            <p:cNvPr id="49" name="Rectangle 193"/>
            <p:cNvSpPr>
              <a:spLocks noChangeArrowheads="1"/>
            </p:cNvSpPr>
            <p:nvPr/>
          </p:nvSpPr>
          <p:spPr bwMode="auto">
            <a:xfrm>
              <a:off x="2064" y="2544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0" name="Group 213"/>
            <p:cNvGrpSpPr>
              <a:grpSpLocks/>
            </p:cNvGrpSpPr>
            <p:nvPr/>
          </p:nvGrpSpPr>
          <p:grpSpPr bwMode="auto">
            <a:xfrm>
              <a:off x="2256" y="2592"/>
              <a:ext cx="1392" cy="1287"/>
              <a:chOff x="2208" y="2640"/>
              <a:chExt cx="1392" cy="1287"/>
            </a:xfrm>
          </p:grpSpPr>
          <p:grpSp>
            <p:nvGrpSpPr>
              <p:cNvPr id="51" name="Group 214"/>
              <p:cNvGrpSpPr>
                <a:grpSpLocks/>
              </p:cNvGrpSpPr>
              <p:nvPr/>
            </p:nvGrpSpPr>
            <p:grpSpPr bwMode="auto">
              <a:xfrm>
                <a:off x="2208" y="2640"/>
                <a:ext cx="1392" cy="1056"/>
                <a:chOff x="2208" y="2640"/>
                <a:chExt cx="1392" cy="1056"/>
              </a:xfrm>
            </p:grpSpPr>
            <p:sp>
              <p:nvSpPr>
                <p:cNvPr id="53" name="Line 215"/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216"/>
                <p:cNvSpPr>
                  <a:spLocks noChangeShapeType="1"/>
                </p:cNvSpPr>
                <p:nvPr/>
              </p:nvSpPr>
              <p:spPr bwMode="auto">
                <a:xfrm>
                  <a:off x="2208" y="3696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6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3216" y="3360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7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2640" y="316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8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976" y="312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59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0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758" y="3079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1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544" y="2976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2256" y="283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3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496" y="2832"/>
                  <a:ext cx="240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64" name="Line 226"/>
                <p:cNvSpPr>
                  <a:spLocks noChangeShapeType="1"/>
                </p:cNvSpPr>
                <p:nvPr/>
              </p:nvSpPr>
              <p:spPr bwMode="auto">
                <a:xfrm>
                  <a:off x="2256" y="2832"/>
                  <a:ext cx="1152" cy="76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Text Box 227"/>
              <p:cNvSpPr txBox="1">
                <a:spLocks noChangeArrowheads="1"/>
              </p:cNvSpPr>
              <p:nvPr/>
            </p:nvSpPr>
            <p:spPr bwMode="auto">
              <a:xfrm>
                <a:off x="2256" y="3696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负线性相关</a:t>
                </a:r>
              </a:p>
            </p:txBody>
          </p:sp>
        </p:grpSp>
      </p:grpSp>
      <p:grpSp>
        <p:nvGrpSpPr>
          <p:cNvPr id="65" name="Group 243"/>
          <p:cNvGrpSpPr>
            <a:grpSpLocks/>
          </p:cNvGrpSpPr>
          <p:nvPr/>
        </p:nvGrpSpPr>
        <p:grpSpPr bwMode="auto">
          <a:xfrm>
            <a:off x="1071609" y="3181738"/>
            <a:ext cx="2667000" cy="2405204"/>
            <a:chOff x="144" y="2640"/>
            <a:chExt cx="1680" cy="1344"/>
          </a:xfrm>
        </p:grpSpPr>
        <p:sp>
          <p:nvSpPr>
            <p:cNvPr id="66" name="Rectangle 192"/>
            <p:cNvSpPr>
              <a:spLocks noChangeArrowheads="1"/>
            </p:cNvSpPr>
            <p:nvPr/>
          </p:nvSpPr>
          <p:spPr bwMode="auto">
            <a:xfrm>
              <a:off x="144" y="2640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7" name="Group 228"/>
            <p:cNvGrpSpPr>
              <a:grpSpLocks/>
            </p:cNvGrpSpPr>
            <p:nvPr/>
          </p:nvGrpSpPr>
          <p:grpSpPr bwMode="auto">
            <a:xfrm>
              <a:off x="288" y="2688"/>
              <a:ext cx="1392" cy="1287"/>
              <a:chOff x="384" y="2592"/>
              <a:chExt cx="1392" cy="1287"/>
            </a:xfrm>
          </p:grpSpPr>
          <p:grpSp>
            <p:nvGrpSpPr>
              <p:cNvPr id="68" name="Group 229"/>
              <p:cNvGrpSpPr>
                <a:grpSpLocks/>
              </p:cNvGrpSpPr>
              <p:nvPr/>
            </p:nvGrpSpPr>
            <p:grpSpPr bwMode="auto">
              <a:xfrm>
                <a:off x="384" y="2592"/>
                <a:ext cx="1392" cy="1056"/>
                <a:chOff x="3936" y="1248"/>
                <a:chExt cx="1392" cy="1056"/>
              </a:xfrm>
            </p:grpSpPr>
            <p:sp>
              <p:nvSpPr>
                <p:cNvPr id="70" name="Line 230"/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231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3971" y="196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3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5001" y="141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4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4736" y="161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5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4848" y="139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6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4562" y="151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4486" y="1687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8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79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4076" y="184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80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4214" y="190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81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3936" y="1446"/>
                  <a:ext cx="1245" cy="65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" name="Text Box 242"/>
              <p:cNvSpPr txBox="1">
                <a:spLocks noChangeArrowheads="1"/>
              </p:cNvSpPr>
              <p:nvPr/>
            </p:nvSpPr>
            <p:spPr bwMode="auto">
              <a:xfrm>
                <a:off x="432" y="3648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正线性相关</a:t>
                </a:r>
              </a:p>
            </p:txBody>
          </p:sp>
        </p:grpSp>
      </p:grpSp>
      <p:grpSp>
        <p:nvGrpSpPr>
          <p:cNvPr id="82" name="Group 293"/>
          <p:cNvGrpSpPr>
            <a:grpSpLocks/>
          </p:cNvGrpSpPr>
          <p:nvPr/>
        </p:nvGrpSpPr>
        <p:grpSpPr bwMode="auto">
          <a:xfrm>
            <a:off x="7835572" y="923841"/>
            <a:ext cx="2667000" cy="2133600"/>
            <a:chOff x="3785" y="1212"/>
            <a:chExt cx="1680" cy="1344"/>
          </a:xfrm>
        </p:grpSpPr>
        <p:sp>
          <p:nvSpPr>
            <p:cNvPr id="83" name="Rectangle 190"/>
            <p:cNvSpPr>
              <a:spLocks noChangeArrowheads="1"/>
            </p:cNvSpPr>
            <p:nvPr/>
          </p:nvSpPr>
          <p:spPr bwMode="auto">
            <a:xfrm>
              <a:off x="3785" y="1212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/>
            </a:p>
          </p:txBody>
        </p:sp>
        <p:grpSp>
          <p:nvGrpSpPr>
            <p:cNvPr id="84" name="Group 244"/>
            <p:cNvGrpSpPr>
              <a:grpSpLocks/>
            </p:cNvGrpSpPr>
            <p:nvPr/>
          </p:nvGrpSpPr>
          <p:grpSpPr bwMode="auto">
            <a:xfrm>
              <a:off x="3936" y="1248"/>
              <a:ext cx="1458" cy="1287"/>
              <a:chOff x="3936" y="1248"/>
              <a:chExt cx="1458" cy="1287"/>
            </a:xfrm>
          </p:grpSpPr>
          <p:grpSp>
            <p:nvGrpSpPr>
              <p:cNvPr id="85" name="Group 245"/>
              <p:cNvGrpSpPr>
                <a:grpSpLocks/>
              </p:cNvGrpSpPr>
              <p:nvPr/>
            </p:nvGrpSpPr>
            <p:grpSpPr bwMode="auto">
              <a:xfrm>
                <a:off x="3936" y="1248"/>
                <a:ext cx="1458" cy="1056"/>
                <a:chOff x="3936" y="1248"/>
                <a:chExt cx="1458" cy="1056"/>
              </a:xfrm>
            </p:grpSpPr>
            <p:sp>
              <p:nvSpPr>
                <p:cNvPr id="87" name="Line 246"/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247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3971" y="196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0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4992" y="163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1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4656" y="1344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2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4896" y="139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3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4464" y="129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4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4416" y="14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5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6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4128" y="1872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7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4128" y="1680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98" name="Freeform 257"/>
                <p:cNvSpPr>
                  <a:spLocks/>
                </p:cNvSpPr>
                <p:nvPr/>
              </p:nvSpPr>
              <p:spPr bwMode="auto">
                <a:xfrm>
                  <a:off x="3984" y="1440"/>
                  <a:ext cx="1248" cy="768"/>
                </a:xfrm>
                <a:custGeom>
                  <a:avLst/>
                  <a:gdLst>
                    <a:gd name="T0" fmla="*/ 0 w 1488"/>
                    <a:gd name="T1" fmla="*/ 768 h 728"/>
                    <a:gd name="T2" fmla="*/ 161 w 1488"/>
                    <a:gd name="T3" fmla="*/ 565 h 728"/>
                    <a:gd name="T4" fmla="*/ 322 w 1488"/>
                    <a:gd name="T5" fmla="*/ 312 h 728"/>
                    <a:gd name="T6" fmla="*/ 443 w 1488"/>
                    <a:gd name="T7" fmla="*/ 110 h 728"/>
                    <a:gd name="T8" fmla="*/ 604 w 1488"/>
                    <a:gd name="T9" fmla="*/ 8 h 728"/>
                    <a:gd name="T10" fmla="*/ 886 w 1488"/>
                    <a:gd name="T11" fmla="*/ 59 h 728"/>
                    <a:gd name="T12" fmla="*/ 1248 w 1488"/>
                    <a:gd name="T13" fmla="*/ 363 h 7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488" h="728">
                      <a:moveTo>
                        <a:pt x="0" y="728"/>
                      </a:moveTo>
                      <a:cubicBezTo>
                        <a:pt x="64" y="668"/>
                        <a:pt x="128" y="608"/>
                        <a:pt x="192" y="536"/>
                      </a:cubicBezTo>
                      <a:cubicBezTo>
                        <a:pt x="256" y="464"/>
                        <a:pt x="328" y="368"/>
                        <a:pt x="384" y="296"/>
                      </a:cubicBezTo>
                      <a:cubicBezTo>
                        <a:pt x="440" y="224"/>
                        <a:pt x="472" y="152"/>
                        <a:pt x="528" y="104"/>
                      </a:cubicBezTo>
                      <a:cubicBezTo>
                        <a:pt x="584" y="56"/>
                        <a:pt x="632" y="16"/>
                        <a:pt x="720" y="8"/>
                      </a:cubicBezTo>
                      <a:cubicBezTo>
                        <a:pt x="808" y="0"/>
                        <a:pt x="928" y="0"/>
                        <a:pt x="1056" y="56"/>
                      </a:cubicBezTo>
                      <a:cubicBezTo>
                        <a:pt x="1184" y="112"/>
                        <a:pt x="1336" y="228"/>
                        <a:pt x="1488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27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4848" y="1488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00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5136" y="163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01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4224" y="144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</p:grpSp>
          <p:sp>
            <p:nvSpPr>
              <p:cNvPr id="86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非线性相关</a:t>
                </a:r>
              </a:p>
            </p:txBody>
          </p:sp>
        </p:grpSp>
      </p:grpSp>
      <p:grpSp>
        <p:nvGrpSpPr>
          <p:cNvPr id="102" name="Group 292"/>
          <p:cNvGrpSpPr>
            <a:grpSpLocks/>
          </p:cNvGrpSpPr>
          <p:nvPr/>
        </p:nvGrpSpPr>
        <p:grpSpPr bwMode="auto">
          <a:xfrm>
            <a:off x="4526470" y="909385"/>
            <a:ext cx="2667000" cy="2133600"/>
            <a:chOff x="1968" y="1200"/>
            <a:chExt cx="1680" cy="1344"/>
          </a:xfrm>
        </p:grpSpPr>
        <p:sp>
          <p:nvSpPr>
            <p:cNvPr id="103" name="Rectangle 191"/>
            <p:cNvSpPr>
              <a:spLocks noChangeArrowheads="1"/>
            </p:cNvSpPr>
            <p:nvPr/>
          </p:nvSpPr>
          <p:spPr bwMode="auto">
            <a:xfrm>
              <a:off x="1968" y="1200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4" name="Group 262"/>
            <p:cNvGrpSpPr>
              <a:grpSpLocks/>
            </p:cNvGrpSpPr>
            <p:nvPr/>
          </p:nvGrpSpPr>
          <p:grpSpPr bwMode="auto">
            <a:xfrm>
              <a:off x="2160" y="1248"/>
              <a:ext cx="1392" cy="1287"/>
              <a:chOff x="2160" y="1200"/>
              <a:chExt cx="1392" cy="1287"/>
            </a:xfrm>
          </p:grpSpPr>
          <p:grpSp>
            <p:nvGrpSpPr>
              <p:cNvPr id="105" name="Group 263"/>
              <p:cNvGrpSpPr>
                <a:grpSpLocks/>
              </p:cNvGrpSpPr>
              <p:nvPr/>
            </p:nvGrpSpPr>
            <p:grpSpPr bwMode="auto">
              <a:xfrm>
                <a:off x="2160" y="1200"/>
                <a:ext cx="1392" cy="1056"/>
                <a:chOff x="2160" y="1200"/>
                <a:chExt cx="1392" cy="1056"/>
              </a:xfrm>
            </p:grpSpPr>
            <p:sp>
              <p:nvSpPr>
                <p:cNvPr id="107" name="Line 264"/>
                <p:cNvSpPr>
                  <a:spLocks noChangeShapeType="1"/>
                </p:cNvSpPr>
                <p:nvPr/>
              </p:nvSpPr>
              <p:spPr bwMode="auto">
                <a:xfrm>
                  <a:off x="2160" y="120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265"/>
                <p:cNvSpPr>
                  <a:spLocks noChangeShapeType="1"/>
                </p:cNvSpPr>
                <p:nvPr/>
              </p:nvSpPr>
              <p:spPr bwMode="auto">
                <a:xfrm>
                  <a:off x="2160" y="2256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3168" y="196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0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2880" y="1776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1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3024" y="1872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2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2736" y="1680"/>
                  <a:ext cx="258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3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56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4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2592" y="1584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5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448" y="148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16" name="Line 273"/>
                <p:cNvSpPr>
                  <a:spLocks noChangeShapeType="1"/>
                </p:cNvSpPr>
                <p:nvPr/>
              </p:nvSpPr>
              <p:spPr bwMode="auto">
                <a:xfrm>
                  <a:off x="2256" y="1440"/>
                  <a:ext cx="1152" cy="72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Text Box 274"/>
              <p:cNvSpPr txBox="1">
                <a:spLocks noChangeArrowheads="1"/>
              </p:cNvSpPr>
              <p:nvPr/>
            </p:nvSpPr>
            <p:spPr bwMode="auto">
              <a:xfrm>
                <a:off x="2256" y="2256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18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完全负线性相关</a:t>
                </a:r>
              </a:p>
            </p:txBody>
          </p:sp>
        </p:grpSp>
      </p:grpSp>
      <p:grpSp>
        <p:nvGrpSpPr>
          <p:cNvPr id="117" name="Group 291"/>
          <p:cNvGrpSpPr>
            <a:grpSpLocks/>
          </p:cNvGrpSpPr>
          <p:nvPr/>
        </p:nvGrpSpPr>
        <p:grpSpPr bwMode="auto">
          <a:xfrm>
            <a:off x="1061061" y="969743"/>
            <a:ext cx="2667000" cy="2133600"/>
            <a:chOff x="144" y="1200"/>
            <a:chExt cx="1680" cy="1344"/>
          </a:xfrm>
        </p:grpSpPr>
        <p:sp>
          <p:nvSpPr>
            <p:cNvPr id="118" name="Rectangle 188"/>
            <p:cNvSpPr>
              <a:spLocks noChangeArrowheads="1"/>
            </p:cNvSpPr>
            <p:nvPr/>
          </p:nvSpPr>
          <p:spPr bwMode="auto">
            <a:xfrm>
              <a:off x="144" y="1200"/>
              <a:ext cx="1680" cy="1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9" name="Group 275"/>
            <p:cNvGrpSpPr>
              <a:grpSpLocks/>
            </p:cNvGrpSpPr>
            <p:nvPr/>
          </p:nvGrpSpPr>
          <p:grpSpPr bwMode="auto">
            <a:xfrm>
              <a:off x="288" y="1248"/>
              <a:ext cx="1392" cy="1287"/>
              <a:chOff x="384" y="1152"/>
              <a:chExt cx="1392" cy="1287"/>
            </a:xfrm>
          </p:grpSpPr>
          <p:sp>
            <p:nvSpPr>
              <p:cNvPr id="120" name="Text Box 276"/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完全正线性相关</a:t>
                </a:r>
              </a:p>
            </p:txBody>
          </p:sp>
          <p:grpSp>
            <p:nvGrpSpPr>
              <p:cNvPr id="121" name="Group 277"/>
              <p:cNvGrpSpPr>
                <a:grpSpLocks/>
              </p:cNvGrpSpPr>
              <p:nvPr/>
            </p:nvGrpSpPr>
            <p:grpSpPr bwMode="auto">
              <a:xfrm>
                <a:off x="384" y="1152"/>
                <a:ext cx="1392" cy="1056"/>
                <a:chOff x="384" y="1152"/>
                <a:chExt cx="1392" cy="1056"/>
              </a:xfrm>
            </p:grpSpPr>
            <p:sp>
              <p:nvSpPr>
                <p:cNvPr id="122" name="Line 278"/>
                <p:cNvSpPr>
                  <a:spLocks noChangeShapeType="1"/>
                </p:cNvSpPr>
                <p:nvPr/>
              </p:nvSpPr>
              <p:spPr bwMode="auto">
                <a:xfrm>
                  <a:off x="384" y="1152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279"/>
                <p:cNvSpPr>
                  <a:spLocks noChangeShapeType="1"/>
                </p:cNvSpPr>
                <p:nvPr/>
              </p:nvSpPr>
              <p:spPr bwMode="auto">
                <a:xfrm>
                  <a:off x="384" y="220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419" y="1866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sp>
              <p:nvSpPr>
                <p:cNvPr id="125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449" y="1318"/>
                  <a:ext cx="257" cy="26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2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sym typeface="Wingdings 2" panose="05020102010507070707" pitchFamily="18" charset="2"/>
                    </a:rPr>
                    <a:t></a:t>
                  </a:r>
                </a:p>
              </p:txBody>
            </p:sp>
            <p:grpSp>
              <p:nvGrpSpPr>
                <p:cNvPr id="126" name="Group 282"/>
                <p:cNvGrpSpPr>
                  <a:grpSpLocks/>
                </p:cNvGrpSpPr>
                <p:nvPr/>
              </p:nvGrpSpPr>
              <p:grpSpPr bwMode="auto">
                <a:xfrm>
                  <a:off x="548" y="1386"/>
                  <a:ext cx="1029" cy="679"/>
                  <a:chOff x="3744" y="2544"/>
                  <a:chExt cx="1152" cy="952"/>
                </a:xfrm>
              </p:grpSpPr>
              <p:sp>
                <p:nvSpPr>
                  <p:cNvPr id="128" name="Text Box 2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639"/>
                    <a:ext cx="288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29" name="Text Box 2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2544"/>
                    <a:ext cx="288" cy="3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30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1" y="2737"/>
                    <a:ext cx="288" cy="3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31" name="Text Box 2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831"/>
                    <a:ext cx="288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32" name="Text Box 2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3" y="2928"/>
                    <a:ext cx="288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33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3119"/>
                    <a:ext cx="289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  <p:sp>
                <p:nvSpPr>
                  <p:cNvPr id="134" name="Text Box 2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3024"/>
                    <a:ext cx="288" cy="3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altLang="zh-CN" sz="220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sym typeface="Wingdings 2" panose="05020102010507070707" pitchFamily="18" charset="2"/>
                      </a:rPr>
                      <a:t></a:t>
                    </a:r>
                  </a:p>
                </p:txBody>
              </p:sp>
            </p:grpSp>
            <p:sp>
              <p:nvSpPr>
                <p:cNvPr id="127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432" y="1392"/>
                  <a:ext cx="1245" cy="65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2700" dir="108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494526" y="5681498"/>
            <a:ext cx="11224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散点图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是描述变量间关系的一种直观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方法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大体看出变量间关系形态及强度</a:t>
            </a:r>
          </a:p>
        </p:txBody>
      </p:sp>
    </p:spTree>
    <p:extLst>
      <p:ext uri="{BB962C8B-B14F-4D97-AF65-F5344CB8AC3E}">
        <p14:creationId xmlns="" xmlns:p14="http://schemas.microsoft.com/office/powerpoint/2010/main" val="40040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或</a:t>
            </a: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94139" y="272945"/>
            <a:ext cx="85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4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相关系数</a:t>
            </a:r>
            <a:endParaRPr lang="zh-CN" altLang="en-US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817" y="1518890"/>
            <a:ext cx="1152326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相关系数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是根据样本数据计算的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度量变量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之间线性关系强度的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统计量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相关系数是根据总体全部数据计算的，称为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总体相关系数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，记为</a:t>
            </a: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</a:t>
            </a:r>
            <a:endParaRPr lang="en-US" altLang="zh-CN" sz="2800" b="1" i="1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609600" indent="-609600" algn="just">
              <a:lnSpc>
                <a:spcPct val="90000"/>
              </a:lnSpc>
              <a:defRPr/>
            </a:pPr>
            <a:r>
              <a:rPr lang="zh-CN" altLang="en-US" sz="2800" b="1" i="1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 </a:t>
            </a:r>
            <a:endParaRPr lang="en-US" altLang="zh-CN" sz="2800" b="1" i="1" dirty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相关系数是根据样本数据计算的，则称为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样本相关系数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，记为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r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样本相关系数</a:t>
            </a:r>
            <a:r>
              <a:rPr lang="zh-CN" altLang="en-US" sz="28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的计算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公式：</a:t>
            </a:r>
            <a:endParaRPr lang="en-US" altLang="zh-CN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02476864"/>
              </p:ext>
            </p:extLst>
          </p:nvPr>
        </p:nvGraphicFramePr>
        <p:xfrm>
          <a:off x="582616" y="5038838"/>
          <a:ext cx="4725354" cy="1286976"/>
        </p:xfrm>
        <a:graphic>
          <a:graphicData uri="http://schemas.openxmlformats.org/presentationml/2006/ole">
            <p:oleObj spid="_x0000_s10290" name="Equation" r:id="rId4" imgW="2184120" imgH="533160" progId="Equation.DSMT4">
              <p:embed/>
            </p:oleObj>
          </a:graphicData>
        </a:graphic>
      </p:graphicFrame>
      <p:graphicFrame>
        <p:nvGraphicFramePr>
          <p:cNvPr id="13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0213604"/>
              </p:ext>
            </p:extLst>
          </p:nvPr>
        </p:nvGraphicFramePr>
        <p:xfrm>
          <a:off x="6622875" y="4931427"/>
          <a:ext cx="5428348" cy="1366394"/>
        </p:xfrm>
        <a:graphic>
          <a:graphicData uri="http://schemas.openxmlformats.org/presentationml/2006/ole">
            <p:oleObj spid="_x0000_s10291" name="Equation" r:id="rId5" imgW="2971800" imgH="558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955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51" y="164235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0" y="4888132"/>
            <a:ext cx="12192000" cy="19558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078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081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394139" y="272945"/>
            <a:ext cx="85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相关系数</a:t>
            </a: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的性质</a:t>
            </a:r>
          </a:p>
        </p:txBody>
      </p:sp>
      <p:sp>
        <p:nvSpPr>
          <p:cNvPr id="4" name="矩形 3"/>
          <p:cNvSpPr/>
          <p:nvPr/>
        </p:nvSpPr>
        <p:spPr>
          <a:xfrm>
            <a:off x="436146" y="1388261"/>
            <a:ext cx="115232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的取值范围是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[-1,1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]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</a:t>
            </a:r>
            <a:r>
              <a:rPr lang="en-US" altLang="zh-CN" sz="2800" b="1" i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|=</a:t>
            </a:r>
            <a:r>
              <a:rPr lang="en-US" altLang="zh-CN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完全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相关：</a:t>
            </a:r>
            <a:r>
              <a:rPr lang="en-US" altLang="zh-CN" sz="2800" b="1" i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 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，为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完全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正相关；</a:t>
            </a:r>
            <a:r>
              <a:rPr lang="en-US" altLang="zh-CN" sz="2800" b="1" i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 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=-1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，为完全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负相关</a:t>
            </a:r>
            <a:endParaRPr lang="en-US" altLang="zh-CN" sz="2800" b="1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altLang="zh-CN" sz="2800" b="1" i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 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= 0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不存在线性相关关系</a:t>
            </a:r>
            <a:endParaRPr lang="en-US" altLang="zh-CN" sz="28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&lt;0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负相关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800" b="1" i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， 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为正相关</a:t>
            </a:r>
            <a:endParaRPr lang="en-US" altLang="zh-CN" sz="2800" b="1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 algn="just">
              <a:lnSpc>
                <a:spcPct val="90000"/>
              </a:lnSpc>
              <a:defRPr/>
            </a:pPr>
            <a:endParaRPr lang="en-US" altLang="zh-CN" sz="2800" b="1" dirty="0"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</a:t>
            </a:r>
            <a:r>
              <a:rPr lang="en-US" altLang="zh-CN" sz="2800" b="1" i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越趋于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表示关系越强；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</a:t>
            </a:r>
            <a:r>
              <a:rPr lang="en-US" altLang="zh-CN" sz="2800" b="1" i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|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越趋于</a:t>
            </a:r>
            <a:r>
              <a:rPr lang="en-US" altLang="zh-CN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表示关系越弱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  <a:defRPr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1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蓝白科技商务PPT模板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1385</Words>
  <Application>Microsoft Office PowerPoint</Application>
  <PresentationFormat>自定义</PresentationFormat>
  <Paragraphs>376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蓝白科技商务PPT模板</vt:lpstr>
      <vt:lpstr>Equation</vt:lpstr>
      <vt:lpstr>公式</vt:lpstr>
      <vt:lpstr>MathType 6.0 Equation</vt:lpstr>
      <vt:lpstr>幻灯片 1</vt:lpstr>
      <vt:lpstr>第六章 相关与回归分析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假设检验</dc:title>
  <dc:creator>Yajuan Zhang (JLL)</dc:creator>
  <cp:lastModifiedBy>yl</cp:lastModifiedBy>
  <cp:revision>209</cp:revision>
  <dcterms:created xsi:type="dcterms:W3CDTF">2017-01-03T07:27:48Z</dcterms:created>
  <dcterms:modified xsi:type="dcterms:W3CDTF">2018-04-15T10:53:03Z</dcterms:modified>
</cp:coreProperties>
</file>