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90" r:id="rId2"/>
    <p:sldId id="539" r:id="rId3"/>
    <p:sldId id="540" r:id="rId4"/>
    <p:sldId id="572" r:id="rId5"/>
    <p:sldId id="571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</p:sldIdLst>
  <p:sldSz cx="9144000" cy="6858000" type="screen4x3"/>
  <p:notesSz cx="6858000" cy="9774238"/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FF33"/>
    <a:srgbClr val="FF9933"/>
    <a:srgbClr val="FF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8" autoAdjust="0"/>
    <p:restoredTop sz="90929"/>
  </p:normalViewPr>
  <p:slideViewPr>
    <p:cSldViewPr>
      <p:cViewPr varScale="1">
        <p:scale>
          <a:sx n="67" d="100"/>
          <a:sy n="67" d="100"/>
        </p:scale>
        <p:origin x="11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5838" y="733425"/>
            <a:ext cx="4886325" cy="3665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643438"/>
            <a:ext cx="5486400" cy="4397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6" name="arrow.wav"/>
          </p:stSnd>
        </p:sndAc>
      </p:transition>
    </mc:Choice>
    <mc:Fallback>
      <p:transition spd="slow">
        <p:fade/>
        <p:sndAc>
          <p:stSnd>
            <p:snd r:embed="rId6" name="arrow.wav"/>
          </p:stSnd>
        </p:sndAc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403648" y="62707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000" dirty="0">
                <a:solidFill>
                  <a:schemeClr val="accent2"/>
                </a:solidFill>
                <a:latin typeface="Times New Roman" charset="0"/>
              </a:rPr>
              <a:t>大学英语四级系列讲座</a:t>
            </a:r>
            <a:endParaRPr lang="zh-CN" altLang="en-US" dirty="0">
              <a:latin typeface="Times New Roman" charset="0"/>
              <a:ea typeface="隶书" pitchFamily="49" charset="-122"/>
            </a:endParaRPr>
          </a:p>
        </p:txBody>
      </p:sp>
      <p:sp>
        <p:nvSpPr>
          <p:cNvPr id="107523" name="Line 3"/>
          <p:cNvSpPr>
            <a:spLocks noChangeShapeType="1"/>
          </p:cNvSpPr>
          <p:nvPr/>
        </p:nvSpPr>
        <p:spPr bwMode="auto">
          <a:xfrm flipH="1">
            <a:off x="457200" y="4572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1042988" y="692150"/>
            <a:ext cx="7058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0" lang="zh-CN" altLang="en-US" sz="32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大学英语四级英语考试系列讲座</a:t>
            </a:r>
          </a:p>
        </p:txBody>
      </p:sp>
      <p:sp>
        <p:nvSpPr>
          <p:cNvPr id="107536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1691680" y="2133600"/>
            <a:ext cx="4176464" cy="1752600"/>
          </a:xfrm>
        </p:spPr>
        <p:txBody>
          <a:bodyPr>
            <a:normAutofit/>
          </a:bodyPr>
          <a:lstStyle/>
          <a:p>
            <a:pPr algn="l"/>
            <a:r>
              <a:rPr lang="zh-CN" altLang="en-US" sz="7200" i="0" dirty="0">
                <a:solidFill>
                  <a:srgbClr val="FFFF00"/>
                </a:solidFill>
                <a:effectLst/>
                <a:latin typeface="Arial" charset="0"/>
                <a:ea typeface="华文行楷" pitchFamily="2" charset="-122"/>
              </a:rPr>
              <a:t>写  作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3" name="arrow.wav"/>
          </p:stSnd>
        </p:sndAc>
      </p:transition>
    </mc:Choice>
    <mc:Fallback>
      <p:transition spd="slow">
        <p:fade/>
        <p:sndAc>
          <p:stSnd>
            <p:snd r:embed="rId3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8458200" cy="483209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Secondly, I</a:t>
            </a:r>
            <a:r>
              <a:rPr lang="en-US" altLang="zh-CN" sz="2800" dirty="0">
                <a:latin typeface="Arial"/>
                <a:cs typeface="Times New Roman" charset="0"/>
              </a:rPr>
              <a:t>’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m always ready to create. At present our union is very well organized. However our activity schedule is slightly mutinous. I am willing to add some vivid elements into it in order to make our campus life more enjoyable. 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   If I am elected the chairman, I promise I will become your voice and build the student union into a bridge between the students and the university. 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I</a:t>
            </a:r>
            <a:r>
              <a:rPr lang="en-US" altLang="zh-CN" sz="2800" dirty="0">
                <a:latin typeface="Arial"/>
                <a:cs typeface="Times New Roman" charset="0"/>
              </a:rPr>
              <a:t>’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m your best choice, vote for me, vote for yourself, thank you!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Text Box 2"/>
          <p:cNvSpPr txBox="1">
            <a:spLocks noChangeArrowheads="1"/>
          </p:cNvSpPr>
          <p:nvPr/>
        </p:nvSpPr>
        <p:spPr bwMode="auto">
          <a:xfrm>
            <a:off x="539552" y="1268760"/>
            <a:ext cx="8305800" cy="206210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(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14</a:t>
            </a:r>
            <a:r>
              <a:rPr lang="zh-CN" altLang="en-US" sz="3200" dirty="0">
                <a:latin typeface="Times New Roman" charset="0"/>
              </a:rPr>
              <a:t>分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) </a:t>
            </a:r>
            <a:r>
              <a:rPr lang="zh-CN" altLang="en-US" sz="3200" dirty="0">
                <a:latin typeface="Times New Roman" charset="0"/>
              </a:rPr>
              <a:t>评语：切题，思想表达清楚，层次清晰，连贯性较好。文字通顺、流畅、自然，用词、句式有变化。基本上无语言错误，仅个别小错。</a:t>
            </a:r>
            <a:r>
              <a:rPr lang="zh-CN" altLang="en-US" sz="3200" dirty="0">
                <a:latin typeface="Times New Roman" charset="0"/>
                <a:cs typeface="Times New Roman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Text Box 2"/>
          <p:cNvSpPr txBox="1">
            <a:spLocks noChangeArrowheads="1"/>
          </p:cNvSpPr>
          <p:nvPr/>
        </p:nvSpPr>
        <p:spPr bwMode="auto">
          <a:xfrm>
            <a:off x="609600" y="548680"/>
            <a:ext cx="8001000" cy="483209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</a:rPr>
              <a:t>[</a:t>
            </a:r>
            <a:r>
              <a:rPr lang="zh-CN" altLang="en-US" sz="2800" dirty="0">
                <a:latin typeface="Times New Roman" charset="0"/>
              </a:rPr>
              <a:t>例文</a:t>
            </a:r>
            <a:r>
              <a:rPr lang="en-US" altLang="zh-CN" sz="2800" dirty="0">
                <a:latin typeface="Times New Roman" charset="0"/>
              </a:rPr>
              <a:t>2]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Hello, everyone. I believe I am the best choice of the post of chairman of student union. 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   First, I have the ability which is necessary to the post of chairman of the student union. I have been monitor of our class since I came to this school. In the past years, I worked very well on the post. Second, I have many interests. For example, I play basketball and football very well. My tennis is good too. Third, I have a lot of friends. Almost everyone likes me.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Text Box 2"/>
          <p:cNvSpPr txBox="1">
            <a:spLocks noChangeArrowheads="1"/>
          </p:cNvSpPr>
          <p:nvPr/>
        </p:nvSpPr>
        <p:spPr bwMode="auto">
          <a:xfrm>
            <a:off x="251520" y="908720"/>
            <a:ext cx="8458200" cy="440120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If I were chosen to be the chairman of the student union, I will work for the need of the students. I will tell the school what we students really need and what we don</a:t>
            </a:r>
            <a:r>
              <a:rPr lang="en-US" altLang="zh-CN" sz="2800" dirty="0">
                <a:latin typeface="Arial"/>
                <a:cs typeface="Times New Roman" charset="0"/>
              </a:rPr>
              <a:t>’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t want. 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   I believe, I am the best choice for the post of chairman of student union. Thank you!</a:t>
            </a:r>
            <a:r>
              <a:rPr lang="en-US" altLang="zh-CN" sz="2800" dirty="0"/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( 11</a:t>
            </a:r>
            <a:r>
              <a:rPr lang="zh-CN" altLang="en-US" sz="2800" dirty="0">
                <a:latin typeface="Times New Roman" charset="0"/>
              </a:rPr>
              <a:t>分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)</a:t>
            </a:r>
            <a:r>
              <a:rPr lang="zh-CN" altLang="en-US" sz="2800" dirty="0">
                <a:latin typeface="Times New Roman" charset="0"/>
              </a:rPr>
              <a:t>评语：切题，思想表达清楚，层次较清楚，文字连贯，用词、句式有一定变化。但有个别较大语法错误和用词错误。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Text Box 2"/>
          <p:cNvSpPr txBox="1">
            <a:spLocks noChangeArrowheads="1"/>
          </p:cNvSpPr>
          <p:nvPr/>
        </p:nvSpPr>
        <p:spPr bwMode="auto">
          <a:xfrm>
            <a:off x="395536" y="404664"/>
            <a:ext cx="8305800" cy="501675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charset="0"/>
                <a:cs typeface="Times New Roman" charset="0"/>
              </a:rPr>
              <a:t>[</a:t>
            </a:r>
            <a:r>
              <a:rPr lang="zh-CN" altLang="en-US" sz="3200" dirty="0">
                <a:latin typeface="Times New Roman" charset="0"/>
              </a:rPr>
              <a:t>例文</a:t>
            </a:r>
            <a:r>
              <a:rPr lang="en-US" altLang="zh-CN" sz="3200" dirty="0">
                <a:latin typeface="Times New Roman" charset="0"/>
              </a:rPr>
              <a:t>3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]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charset="0"/>
                <a:cs typeface="Times New Roman" charset="0"/>
              </a:rPr>
              <a:t>Ladies and gentlemen, all the schoolmates and teachers: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charset="0"/>
                <a:cs typeface="Times New Roman" charset="0"/>
              </a:rPr>
              <a:t>I will </a:t>
            </a:r>
            <a:r>
              <a:rPr lang="en-US" altLang="zh-CN" sz="3200" u="sng" dirty="0">
                <a:latin typeface="Times New Roman" charset="0"/>
                <a:cs typeface="Times New Roman" charset="0"/>
              </a:rPr>
              <a:t>elect to the post of chairman of the students union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. The reasons I make this decision is that I</a:t>
            </a:r>
            <a:r>
              <a:rPr lang="en-US" altLang="zh-CN" sz="3200" dirty="0">
                <a:solidFill>
                  <a:srgbClr val="FF0000"/>
                </a:solidFill>
                <a:latin typeface="Arial"/>
                <a:cs typeface="Times New Roman" charset="0"/>
              </a:rPr>
              <a:t>’</a:t>
            </a:r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m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 desire to do more things for you. Apparently, only wishes are not </a:t>
            </a:r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available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. I</a:t>
            </a:r>
            <a:r>
              <a:rPr lang="en-US" altLang="zh-CN" sz="3200" dirty="0">
                <a:latin typeface="Arial"/>
                <a:cs typeface="Times New Roman" charset="0"/>
              </a:rPr>
              <a:t>’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ll make you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belive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 that </a:t>
            </a:r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not only did I have wishes but also capacity.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Text Box 2"/>
          <p:cNvSpPr txBox="1">
            <a:spLocks noChangeArrowheads="1"/>
          </p:cNvSpPr>
          <p:nvPr/>
        </p:nvSpPr>
        <p:spPr bwMode="auto">
          <a:xfrm>
            <a:off x="251520" y="908720"/>
            <a:ext cx="8610600" cy="504753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First, when I was a freshman, I took part in many kinds of activities to accumulate experiences and now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I familiar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with the process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that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how the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students union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works. Second, I love making friends and I had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extensively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hobbies. These can make me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orgernize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people easily.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The third,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I take this work very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sireously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and I</a:t>
            </a:r>
            <a:r>
              <a:rPr lang="en-US" altLang="zh-CN" sz="2800" dirty="0">
                <a:latin typeface="Arial"/>
                <a:cs typeface="Times New Roman" charset="0"/>
              </a:rPr>
              <a:t>’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ll try my best to improve and develop the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students union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to make you satisfied.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In a word, I</a:t>
            </a:r>
            <a:r>
              <a:rPr lang="en-US" altLang="zh-CN" sz="2800" dirty="0">
                <a:latin typeface="Arial"/>
                <a:cs typeface="Times New Roman" charset="0"/>
              </a:rPr>
              <a:t>’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m the right person you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have ever been searching.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So, support me! I</a:t>
            </a:r>
            <a:r>
              <a:rPr lang="en-US" altLang="zh-CN" sz="2800" dirty="0">
                <a:latin typeface="Arial"/>
                <a:cs typeface="Times New Roman" charset="0"/>
              </a:rPr>
              <a:t>’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ll never make you disappointed. 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Text Box 2"/>
          <p:cNvSpPr txBox="1">
            <a:spLocks noChangeArrowheads="1"/>
          </p:cNvSpPr>
          <p:nvPr/>
        </p:nvSpPr>
        <p:spPr bwMode="auto">
          <a:xfrm>
            <a:off x="539552" y="1196752"/>
            <a:ext cx="8229600" cy="175432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charset="0"/>
                <a:cs typeface="Times New Roman" charset="0"/>
              </a:rPr>
              <a:t>(8</a:t>
            </a:r>
            <a:r>
              <a:rPr lang="zh-CN" altLang="en-US" sz="3600" dirty="0">
                <a:latin typeface="Times New Roman" charset="0"/>
              </a:rPr>
              <a:t>分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)</a:t>
            </a:r>
            <a:r>
              <a:rPr lang="zh-CN" altLang="en-US" sz="3600" dirty="0">
                <a:latin typeface="Times New Roman" charset="0"/>
              </a:rPr>
              <a:t>评语：比较切题，基本清楚地表达主题的内涵，句子结构和用词有错误，且有个别</a:t>
            </a:r>
            <a:r>
              <a:rPr lang="zh-CN" altLang="en-US" sz="3600" dirty="0">
                <a:solidFill>
                  <a:srgbClr val="FF0000"/>
                </a:solidFill>
                <a:latin typeface="Times New Roman" charset="0"/>
              </a:rPr>
              <a:t>严重</a:t>
            </a:r>
            <a:r>
              <a:rPr lang="zh-CN" altLang="en-US" sz="3600" dirty="0">
                <a:latin typeface="Times New Roman" charset="0"/>
              </a:rPr>
              <a:t>错误。</a:t>
            </a:r>
            <a:r>
              <a:rPr lang="zh-CN" altLang="en-US" sz="36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382000" cy="501675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/>
              <a:t>[</a:t>
            </a:r>
            <a:r>
              <a:rPr lang="zh-CN" altLang="en-US" sz="3200" dirty="0"/>
              <a:t>例文</a:t>
            </a:r>
            <a:r>
              <a:rPr lang="en-US" altLang="zh-CN" sz="3200" dirty="0"/>
              <a:t>4]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charset="0"/>
                <a:cs typeface="Times New Roman" charset="0"/>
              </a:rPr>
              <a:t>Thanks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everybodies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 to give me a chance to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electe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 the post of chairman of the student union. I</a:t>
            </a:r>
            <a:r>
              <a:rPr lang="en-US" altLang="zh-CN" sz="3200" dirty="0">
                <a:latin typeface="Arial"/>
                <a:cs typeface="Times New Roman" charset="0"/>
              </a:rPr>
              <a:t>’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ll do my best in that post.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charset="0"/>
                <a:cs typeface="Times New Roman" charset="0"/>
              </a:rPr>
              <a:t>I will </a:t>
            </a:r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inform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 myself first. I am a man of </a:t>
            </a:r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hard-working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. So I will do anything with my best. I can help everyone who needs help. I have a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weild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-eyesight. Using computer is my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faveate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 thing. Above all, </a:t>
            </a:r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is 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the reason why I </a:t>
            </a:r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elected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 the post.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304800" y="980728"/>
            <a:ext cx="8458200" cy="526297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 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If I get the post, I</a:t>
            </a:r>
            <a:r>
              <a:rPr lang="en-US" altLang="zh-CN" sz="2800" dirty="0">
                <a:latin typeface="Arial"/>
                <a:cs typeface="Times New Roman" charset="0"/>
              </a:rPr>
              <a:t>’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ll solve the problems of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every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students. 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First thing </a:t>
            </a:r>
            <a:r>
              <a:rPr lang="en-US" altLang="zh-CN" sz="2800" u="sng" dirty="0">
                <a:latin typeface="Times New Roman" charset="0"/>
                <a:cs typeface="Times New Roman" charset="0"/>
              </a:rPr>
              <a:t>I think must 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solve</a:t>
            </a:r>
            <a:r>
              <a:rPr lang="en-US" altLang="zh-CN" sz="2800" u="sng" dirty="0">
                <a:latin typeface="Times New Roman" charset="0"/>
                <a:cs typeface="Times New Roman" charset="0"/>
              </a:rPr>
              <a:t> is the </a:t>
            </a:r>
            <a:r>
              <a:rPr lang="en-US" altLang="zh-CN" sz="2800" u="sng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price</a:t>
            </a:r>
            <a:r>
              <a:rPr lang="en-US" altLang="zh-CN" sz="2800" u="sng" dirty="0">
                <a:latin typeface="Times New Roman" charset="0"/>
                <a:cs typeface="Times New Roman" charset="0"/>
              </a:rPr>
              <a:t> in the school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. It is too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expensive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to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our student. Second, I think we must have more free time. </a:t>
            </a:r>
            <a:r>
              <a:rPr lang="en-US" altLang="zh-CN" sz="2800" u="sng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Nowwday</a:t>
            </a:r>
            <a:r>
              <a:rPr lang="en-US" altLang="zh-CN" sz="2800" u="sng" dirty="0">
                <a:latin typeface="Times New Roman" charset="0"/>
                <a:cs typeface="Times New Roman" charset="0"/>
              </a:rPr>
              <a:t>, too many courses in our table.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So we cannot do something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which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we want to do. I think it is bad. Last, I will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orginaze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more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preformances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in school, in order to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fill the rest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time.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I hope </a:t>
            </a:r>
            <a:r>
              <a:rPr lang="en-US" altLang="zh-CN" sz="2800" u="sng" dirty="0">
                <a:latin typeface="Times New Roman" charset="0"/>
                <a:cs typeface="Times New Roman" charset="0"/>
              </a:rPr>
              <a:t>everyone give me a chance to </a:t>
            </a:r>
            <a:r>
              <a:rPr lang="en-US" altLang="zh-CN" sz="2800" u="sng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acheve</a:t>
            </a:r>
            <a:r>
              <a:rPr lang="en-US" altLang="zh-CN" sz="2800" u="sng" dirty="0">
                <a:latin typeface="Times New Roman" charset="0"/>
                <a:cs typeface="Times New Roman" charset="0"/>
              </a:rPr>
              <a:t> my hopes. 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Thanks!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dirty="0">
                <a:latin typeface="Times New Roman" charset="0"/>
              </a:rPr>
              <a:t>（５分）评语：基本切题，表达不够清楚，思路不清晰，连贯性差，有较多严重语法错误和用词错误。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534400" cy="600164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[</a:t>
            </a:r>
            <a:r>
              <a:rPr lang="zh-CN" altLang="en-US" dirty="0"/>
              <a:t>例文</a:t>
            </a:r>
            <a:r>
              <a:rPr lang="en-US" altLang="zh-CN" dirty="0"/>
              <a:t>5]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Nowadays in our highly </a:t>
            </a:r>
            <a:r>
              <a:rPr lang="en-US" altLang="zh-CN" dirty="0" err="1">
                <a:latin typeface="Times New Roman" charset="0"/>
                <a:cs typeface="Times New Roman" charset="0"/>
              </a:rPr>
              <a:t>technoligical</a:t>
            </a:r>
            <a:r>
              <a:rPr lang="en-US" altLang="zh-CN" dirty="0">
                <a:latin typeface="Times New Roman" charset="0"/>
                <a:cs typeface="Times New Roman" charset="0"/>
              </a:rPr>
              <a:t> society, it</a:t>
            </a:r>
            <a:r>
              <a:rPr lang="en-US" altLang="zh-CN" dirty="0">
                <a:latin typeface="Arial"/>
                <a:cs typeface="Times New Roman" charset="0"/>
              </a:rPr>
              <a:t>’</a:t>
            </a:r>
            <a:r>
              <a:rPr lang="en-US" altLang="zh-CN" dirty="0">
                <a:latin typeface="Times New Roman" charset="0"/>
                <a:cs typeface="Times New Roman" charset="0"/>
              </a:rPr>
              <a:t>s wildly </a:t>
            </a:r>
            <a:r>
              <a:rPr lang="en-US" altLang="zh-CN" dirty="0" err="1">
                <a:latin typeface="Times New Roman" charset="0"/>
                <a:cs typeface="Times New Roman" charset="0"/>
              </a:rPr>
              <a:t>belived</a:t>
            </a:r>
            <a:r>
              <a:rPr lang="en-US" altLang="zh-CN" dirty="0">
                <a:latin typeface="Times New Roman" charset="0"/>
                <a:cs typeface="Times New Roman" charset="0"/>
              </a:rPr>
              <a:t> that the person</a:t>
            </a:r>
            <a:r>
              <a:rPr lang="en-US" altLang="zh-CN" dirty="0">
                <a:latin typeface="Arial"/>
                <a:cs typeface="Times New Roman" charset="0"/>
              </a:rPr>
              <a:t>’</a:t>
            </a:r>
            <a:r>
              <a:rPr lang="en-US" altLang="zh-CN" dirty="0">
                <a:latin typeface="Times New Roman" charset="0"/>
                <a:cs typeface="Times New Roman" charset="0"/>
              </a:rPr>
              <a:t>s ability is very crucial in our daily life. 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As for as I can do chairman of Student commitment for the best. first at all I have good communication skill for any people. Secondly I have goodly </a:t>
            </a:r>
            <a:r>
              <a:rPr lang="en-US" altLang="zh-CN" dirty="0" err="1">
                <a:latin typeface="Times New Roman" charset="0"/>
                <a:cs typeface="Times New Roman" charset="0"/>
              </a:rPr>
              <a:t>boby</a:t>
            </a:r>
            <a:r>
              <a:rPr lang="en-US" altLang="zh-CN" dirty="0">
                <a:latin typeface="Times New Roman" charset="0"/>
                <a:cs typeface="Times New Roman" charset="0"/>
              </a:rPr>
              <a:t> to competent this assign, because I very like sport and very morning do body excises. </a:t>
            </a:r>
            <a:r>
              <a:rPr lang="en-US" altLang="zh-CN" dirty="0" err="1">
                <a:latin typeface="Times New Roman" charset="0"/>
                <a:cs typeface="Times New Roman" charset="0"/>
              </a:rPr>
              <a:t>Mealwhile</a:t>
            </a:r>
            <a:r>
              <a:rPr lang="en-US" altLang="zh-CN" dirty="0">
                <a:latin typeface="Times New Roman" charset="0"/>
                <a:cs typeface="Times New Roman" charset="0"/>
              </a:rPr>
              <a:t>. I</a:t>
            </a:r>
            <a:r>
              <a:rPr lang="en-US" altLang="zh-CN" dirty="0">
                <a:latin typeface="Arial"/>
                <a:cs typeface="Times New Roman" charset="0"/>
              </a:rPr>
              <a:t>’</a:t>
            </a:r>
            <a:r>
              <a:rPr lang="en-US" altLang="zh-CN" dirty="0">
                <a:latin typeface="Times New Roman" charset="0"/>
                <a:cs typeface="Times New Roman" charset="0"/>
              </a:rPr>
              <a:t>m a great student to lead us student for study together, and of course. Last but not least. If I election successful, I will do my young age, do anything for every classmate rejoice in hope and patient in tribulation 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All of this reason to lead every people to </a:t>
            </a:r>
            <a:r>
              <a:rPr lang="en-US" altLang="zh-CN" dirty="0" err="1">
                <a:latin typeface="Times New Roman" charset="0"/>
                <a:cs typeface="Times New Roman" charset="0"/>
              </a:rPr>
              <a:t>conclution</a:t>
            </a:r>
            <a:r>
              <a:rPr lang="en-US" altLang="zh-CN" dirty="0">
                <a:latin typeface="Times New Roman" charset="0"/>
                <a:cs typeface="Times New Roman" charset="0"/>
              </a:rPr>
              <a:t> that I can election. 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Very hope all classmate support me. Thank you!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077200" cy="403187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charset="0"/>
              </a:rPr>
              <a:t>《</a:t>
            </a:r>
            <a:r>
              <a:rPr lang="zh-CN" altLang="en-US" sz="3200" dirty="0">
                <a:latin typeface="Times New Roman" charset="0"/>
              </a:rPr>
              <a:t>大学英语课程教学要求</a:t>
            </a:r>
            <a:r>
              <a:rPr lang="en-US" altLang="zh-CN" sz="3200" dirty="0">
                <a:latin typeface="Times New Roman" charset="0"/>
              </a:rPr>
              <a:t>》</a:t>
            </a:r>
            <a:r>
              <a:rPr lang="zh-CN" altLang="en-US" sz="3200" dirty="0">
                <a:latin typeface="Times New Roman" charset="0"/>
              </a:rPr>
              <a:t>对大学英语四级写作作了明确的规定：能在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30</a:t>
            </a:r>
            <a:r>
              <a:rPr lang="zh-CN" altLang="en-US" sz="3200" dirty="0">
                <a:latin typeface="Times New Roman" charset="0"/>
              </a:rPr>
              <a:t>分钟内写出一篇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120</a:t>
            </a:r>
            <a:r>
              <a:rPr lang="zh-CN" altLang="en-US" sz="3200" dirty="0">
                <a:latin typeface="Times New Roman" charset="0"/>
              </a:rPr>
              <a:t>个单词的短文。试卷上可能给出题目，或规定情景，或要求看图表作文，或给出段首句要求续写，或给出关键词要求写成短文，或根据所给文章（英语或汉语）写出摘要或大意，要求内容切题，能够</a:t>
            </a:r>
            <a:r>
              <a:rPr lang="zh-CN" altLang="en-US" sz="3200" b="1" dirty="0">
                <a:latin typeface="Times New Roman" charset="0"/>
              </a:rPr>
              <a:t>正确表达思想，意思连贯，无重大语法错误</a:t>
            </a:r>
            <a:r>
              <a:rPr lang="zh-CN" altLang="en-US" sz="3200" dirty="0">
                <a:latin typeface="Times New Roman" charset="0"/>
              </a:rPr>
              <a:t>。</a:t>
            </a:r>
            <a:r>
              <a:rPr lang="zh-CN" altLang="en-US" sz="3200" dirty="0"/>
              <a:t> 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419100"/>
            <a:ext cx="7160840" cy="1143000"/>
          </a:xfrm>
        </p:spPr>
        <p:txBody>
          <a:bodyPr>
            <a:noAutofit/>
          </a:bodyPr>
          <a:lstStyle/>
          <a:p>
            <a:r>
              <a:rPr lang="zh-CN" altLang="en-US" sz="4000" b="1" i="0" dirty="0">
                <a:solidFill>
                  <a:schemeClr val="tx1"/>
                </a:solidFill>
                <a:effectLst/>
              </a:rPr>
              <a:t>大纲要求</a:t>
            </a:r>
            <a:endParaRPr lang="zh-CN" altLang="en-US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2"/>
          <p:cNvSpPr txBox="1">
            <a:spLocks noChangeArrowheads="1"/>
          </p:cNvSpPr>
          <p:nvPr/>
        </p:nvSpPr>
        <p:spPr bwMode="auto">
          <a:xfrm>
            <a:off x="1066800" y="990600"/>
            <a:ext cx="7467600" cy="156966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charset="0"/>
              </a:rPr>
              <a:t>（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2</a:t>
            </a:r>
            <a:r>
              <a:rPr lang="zh-CN" altLang="en-US" sz="3200" dirty="0">
                <a:latin typeface="Times New Roman" charset="0"/>
              </a:rPr>
              <a:t>分）评语：思路混乱，条理不清，语言支离破碎、语句不通，词不达意，有较多严重语法错误。</a:t>
            </a:r>
            <a:endParaRPr lang="en-US" altLang="zh-C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9100"/>
            <a:ext cx="7772400" cy="1143000"/>
          </a:xfrm>
        </p:spPr>
        <p:txBody>
          <a:bodyPr/>
          <a:lstStyle/>
          <a:p>
            <a:r>
              <a:rPr lang="zh-CN" altLang="en-US" i="0">
                <a:ea typeface="华文行楷" pitchFamily="2" charset="-122"/>
              </a:rPr>
              <a:t>历年四级作文题材分析</a:t>
            </a:r>
            <a:r>
              <a:rPr lang="zh-CN" altLang="en-US"/>
              <a:t> </a:t>
            </a:r>
          </a:p>
        </p:txBody>
      </p:sp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543800" cy="4108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dirty="0">
                <a:latin typeface="Times New Roman" charset="0"/>
                <a:cs typeface="Times New Roman" charset="0"/>
              </a:rPr>
              <a:t>1. </a:t>
            </a:r>
            <a:r>
              <a:rPr lang="zh-CN" altLang="en-US" b="1" dirty="0">
                <a:latin typeface="Times New Roman" charset="0"/>
              </a:rPr>
              <a:t>教育类</a:t>
            </a:r>
            <a:endParaRPr lang="zh-CN" altLang="en-US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charset="0"/>
              </a:rPr>
              <a:t>在我们所列出来的</a:t>
            </a:r>
            <a:r>
              <a:rPr lang="en-US" altLang="zh-CN" dirty="0">
                <a:latin typeface="Times New Roman" charset="0"/>
                <a:cs typeface="Times New Roman" charset="0"/>
              </a:rPr>
              <a:t>34</a:t>
            </a:r>
            <a:r>
              <a:rPr lang="zh-CN" altLang="en-US" dirty="0">
                <a:latin typeface="Times New Roman" charset="0"/>
              </a:rPr>
              <a:t>次考题中，有</a:t>
            </a:r>
            <a:r>
              <a:rPr lang="en-US" altLang="zh-CN" dirty="0">
                <a:latin typeface="Times New Roman" charset="0"/>
                <a:cs typeface="Times New Roman" charset="0"/>
              </a:rPr>
              <a:t>12</a:t>
            </a:r>
            <a:r>
              <a:rPr lang="zh-CN" altLang="en-US" dirty="0">
                <a:latin typeface="Times New Roman" charset="0"/>
              </a:rPr>
              <a:t>次与教育或学习有关（如下）。这</a:t>
            </a:r>
            <a:r>
              <a:rPr lang="en-US" altLang="zh-CN" dirty="0">
                <a:latin typeface="Times New Roman" charset="0"/>
                <a:cs typeface="Times New Roman" charset="0"/>
              </a:rPr>
              <a:t>10</a:t>
            </a:r>
            <a:r>
              <a:rPr lang="zh-CN" altLang="en-US" dirty="0">
                <a:latin typeface="Times New Roman" charset="0"/>
              </a:rPr>
              <a:t>次考题中，有</a:t>
            </a:r>
            <a:r>
              <a:rPr lang="en-US" altLang="zh-CN" dirty="0">
                <a:latin typeface="Times New Roman" charset="0"/>
                <a:cs typeface="Times New Roman" charset="0"/>
              </a:rPr>
              <a:t>3</a:t>
            </a:r>
            <a:r>
              <a:rPr lang="zh-CN" altLang="en-US" dirty="0">
                <a:latin typeface="Times New Roman" charset="0"/>
              </a:rPr>
              <a:t>次直接与英语学习有关，其他还涉及到学习方法、师生关系、教学设备以及比较宏观的教育与社会问题等。</a:t>
            </a:r>
            <a:endParaRPr lang="zh-CN" altLang="en-US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1992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The difficulties in English study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1997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Practice Makes Perfect</a:t>
            </a:r>
            <a:r>
              <a:rPr lang="zh-CN" altLang="en-US" dirty="0">
                <a:latin typeface="Times New Roman" charset="0"/>
              </a:rPr>
              <a:t>　</a:t>
            </a:r>
            <a:endParaRPr lang="zh-CN" altLang="en-US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1997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Getting to Know the World Outside the Campus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/>
          <p:cNvSpPr txBox="1">
            <a:spLocks noChangeArrowheads="1"/>
          </p:cNvSpPr>
          <p:nvPr/>
        </p:nvSpPr>
        <p:spPr bwMode="auto">
          <a:xfrm>
            <a:off x="539552" y="980728"/>
            <a:ext cx="8153400" cy="356076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1999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Reading Selectively Or Extensively?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2000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How I Finance My College Education</a:t>
            </a:r>
            <a:r>
              <a:rPr lang="en-US" altLang="zh-CN" dirty="0"/>
              <a:t> 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2000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Is a Test of Spoken English Necessary?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2002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A Letter to the University President about the Canteen Service on Campus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2002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Student Use of Computers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2003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9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The Day My Classmate Fell Ill (or Got Injured)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Text Box 2"/>
          <p:cNvSpPr txBox="1">
            <a:spLocks noChangeArrowheads="1"/>
          </p:cNvSpPr>
          <p:nvPr/>
        </p:nvSpPr>
        <p:spPr bwMode="auto">
          <a:xfrm>
            <a:off x="395536" y="1124744"/>
            <a:ext cx="8305800" cy="30130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2004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A Letter in Reply to a Friend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2005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A Campaign Speech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2005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A Short Essay In </a:t>
            </a:r>
            <a:r>
              <a:rPr lang="en-US" altLang="zh-CN" dirty="0" err="1">
                <a:latin typeface="Times New Roman" charset="0"/>
                <a:cs typeface="Times New Roman" charset="0"/>
              </a:rPr>
              <a:t>Honour</a:t>
            </a:r>
            <a:r>
              <a:rPr lang="en-US" altLang="zh-CN" dirty="0">
                <a:latin typeface="Times New Roman" charset="0"/>
                <a:cs typeface="Times New Roman" charset="0"/>
              </a:rPr>
              <a:t> of Teachers on the Occasion of Teacher</a:t>
            </a:r>
            <a:r>
              <a:rPr lang="en-US" altLang="zh-CN" dirty="0">
                <a:latin typeface="Arial"/>
                <a:cs typeface="Times New Roman" charset="0"/>
              </a:rPr>
              <a:t>’</a:t>
            </a:r>
            <a:r>
              <a:rPr lang="en-US" altLang="zh-CN" dirty="0">
                <a:latin typeface="Times New Roman" charset="0"/>
                <a:cs typeface="Times New Roman" charset="0"/>
              </a:rPr>
              <a:t>s Day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 2005 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12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en-US" altLang="zh-CN" dirty="0">
                <a:latin typeface="Times New Roman" charset="0"/>
                <a:cs typeface="Times New Roman" charset="0"/>
              </a:rPr>
              <a:t>Should the university campus be open to tourists?</a:t>
            </a:r>
            <a:r>
              <a:rPr lang="en-US" altLang="zh-CN" dirty="0"/>
              <a:t> </a:t>
            </a:r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Text Box 2"/>
          <p:cNvSpPr txBox="1">
            <a:spLocks noChangeArrowheads="1"/>
          </p:cNvSpPr>
          <p:nvPr/>
        </p:nvSpPr>
        <p:spPr bwMode="auto">
          <a:xfrm>
            <a:off x="323528" y="1052736"/>
            <a:ext cx="8458200" cy="30130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dirty="0">
                <a:latin typeface="Times New Roman" charset="0"/>
                <a:cs typeface="Times New Roman" charset="0"/>
              </a:rPr>
              <a:t>2. </a:t>
            </a:r>
            <a:r>
              <a:rPr lang="zh-CN" altLang="en-US" b="1" dirty="0">
                <a:latin typeface="Times New Roman" charset="0"/>
              </a:rPr>
              <a:t>社会热点类</a:t>
            </a:r>
            <a:endParaRPr lang="zh-CN" altLang="en-US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charset="0"/>
              </a:rPr>
              <a:t>与我们生活关系密切的社会热点也是四级作文常考的话题。在</a:t>
            </a:r>
            <a:r>
              <a:rPr lang="en-US" altLang="zh-CN" dirty="0">
                <a:latin typeface="Times New Roman" charset="0"/>
                <a:cs typeface="Times New Roman" charset="0"/>
              </a:rPr>
              <a:t>34</a:t>
            </a:r>
            <a:r>
              <a:rPr lang="zh-CN" altLang="en-US" dirty="0">
                <a:latin typeface="Times New Roman" charset="0"/>
              </a:rPr>
              <a:t>题中，这一类占了</a:t>
            </a:r>
            <a:r>
              <a:rPr lang="en-US" altLang="zh-CN" dirty="0">
                <a:latin typeface="Times New Roman" charset="0"/>
                <a:cs typeface="Times New Roman" charset="0"/>
              </a:rPr>
              <a:t>8</a:t>
            </a:r>
            <a:r>
              <a:rPr lang="zh-CN" altLang="en-US" dirty="0">
                <a:latin typeface="Times New Roman" charset="0"/>
              </a:rPr>
              <a:t>题。</a:t>
            </a:r>
            <a:endParaRPr lang="zh-CN" altLang="en-US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1991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Bicycle--- An Important Means of Transport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1991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Changes in People</a:t>
            </a:r>
            <a:r>
              <a:rPr lang="en-US" altLang="zh-CN" dirty="0">
                <a:latin typeface="Arial"/>
                <a:cs typeface="Times New Roman" charset="0"/>
              </a:rPr>
              <a:t>’</a:t>
            </a:r>
            <a:r>
              <a:rPr lang="en-US" altLang="zh-CN" dirty="0">
                <a:latin typeface="Times New Roman" charset="0"/>
                <a:cs typeface="Times New Roman" charset="0"/>
              </a:rPr>
              <a:t>s Diet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1994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The World Is Getting Smaller and Smaller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Text Box 2"/>
          <p:cNvSpPr txBox="1">
            <a:spLocks noChangeArrowheads="1"/>
          </p:cNvSpPr>
          <p:nvPr/>
        </p:nvSpPr>
        <p:spPr bwMode="auto">
          <a:xfrm>
            <a:off x="395536" y="1052736"/>
            <a:ext cx="8305800" cy="26479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1996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Global Shortage of Fresh Water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charset="0"/>
              </a:rPr>
              <a:t>　</a:t>
            </a:r>
            <a:r>
              <a:rPr lang="en-US" altLang="zh-CN" dirty="0">
                <a:latin typeface="Times New Roman" charset="0"/>
                <a:cs typeface="Times New Roman" charset="0"/>
              </a:rPr>
              <a:t>1998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Harmfulness of Fake Commodities</a:t>
            </a:r>
            <a:r>
              <a:rPr lang="en-GB" altLang="zh-CN" dirty="0">
                <a:latin typeface="Times New Roman" charset="0"/>
              </a:rPr>
              <a:t>，</a:t>
            </a:r>
            <a:endParaRPr lang="zh-CN" altLang="en-US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charset="0"/>
              </a:rPr>
              <a:t>　</a:t>
            </a:r>
            <a:r>
              <a:rPr lang="en-US" altLang="zh-CN" dirty="0">
                <a:latin typeface="Times New Roman" charset="0"/>
                <a:cs typeface="Times New Roman" charset="0"/>
              </a:rPr>
              <a:t>1998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Do </a:t>
            </a:r>
            <a:r>
              <a:rPr lang="en-US" altLang="zh-CN" dirty="0">
                <a:latin typeface="Arial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cs typeface="Times New Roman" charset="0"/>
              </a:rPr>
              <a:t>Lucky Numbers</a:t>
            </a:r>
            <a:r>
              <a:rPr lang="en-US" altLang="zh-CN" dirty="0">
                <a:latin typeface="Arial"/>
                <a:cs typeface="Times New Roman" charset="0"/>
              </a:rPr>
              <a:t>”</a:t>
            </a:r>
            <a:r>
              <a:rPr lang="en-US" altLang="zh-CN" dirty="0">
                <a:latin typeface="Times New Roman" charset="0"/>
                <a:cs typeface="Times New Roman" charset="0"/>
              </a:rPr>
              <a:t> Really Bring Good Luck? 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charset="0"/>
              </a:rPr>
              <a:t>　</a:t>
            </a:r>
            <a:r>
              <a:rPr lang="en-US" altLang="zh-CN" dirty="0">
                <a:latin typeface="Times New Roman" charset="0"/>
                <a:cs typeface="Times New Roman" charset="0"/>
              </a:rPr>
              <a:t>1999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Don</a:t>
            </a:r>
            <a:r>
              <a:rPr lang="en-US" altLang="zh-CN" dirty="0">
                <a:latin typeface="Arial"/>
                <a:cs typeface="Times New Roman" charset="0"/>
              </a:rPr>
              <a:t>’</a:t>
            </a:r>
            <a:r>
              <a:rPr lang="en-US" altLang="zh-CN" dirty="0">
                <a:latin typeface="Times New Roman" charset="0"/>
                <a:cs typeface="Times New Roman" charset="0"/>
              </a:rPr>
              <a:t>t Hesitate to Say </a:t>
            </a:r>
            <a:r>
              <a:rPr lang="en-US" altLang="zh-CN" dirty="0">
                <a:latin typeface="Arial"/>
                <a:cs typeface="Times New Roman" charset="0"/>
              </a:rPr>
              <a:t>“</a:t>
            </a:r>
            <a:r>
              <a:rPr lang="en-US" altLang="zh-CN" dirty="0">
                <a:latin typeface="Times New Roman" charset="0"/>
                <a:cs typeface="Times New Roman" charset="0"/>
              </a:rPr>
              <a:t>No</a:t>
            </a:r>
            <a:r>
              <a:rPr lang="en-US" altLang="zh-CN" dirty="0">
                <a:latin typeface="Arial"/>
                <a:cs typeface="Times New Roman" charset="0"/>
              </a:rPr>
              <a:t>”</a:t>
            </a:r>
            <a:endParaRPr lang="en-US" altLang="zh-CN" dirty="0">
              <a:latin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charset="0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cs typeface="Times New Roman" charset="0"/>
              </a:rPr>
              <a:t>2006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12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US" dirty="0">
                <a:latin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cs typeface="Times New Roman" charset="0"/>
              </a:rPr>
              <a:t>On Spring Festival Gala.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Text Box 2"/>
          <p:cNvSpPr txBox="1">
            <a:spLocks noChangeArrowheads="1"/>
          </p:cNvSpPr>
          <p:nvPr/>
        </p:nvSpPr>
        <p:spPr bwMode="auto">
          <a:xfrm>
            <a:off x="467544" y="1196752"/>
            <a:ext cx="8305800" cy="3378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dirty="0">
                <a:latin typeface="Times New Roman" charset="0"/>
                <a:cs typeface="Times New Roman" charset="0"/>
              </a:rPr>
              <a:t>3. </a:t>
            </a:r>
            <a:r>
              <a:rPr lang="zh-CN" altLang="en-US" b="1" dirty="0">
                <a:latin typeface="Times New Roman" charset="0"/>
              </a:rPr>
              <a:t>娱乐生活类</a:t>
            </a:r>
            <a:endParaRPr lang="zh-CN" altLang="en-US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charset="0"/>
              </a:rPr>
              <a:t>除此之外，四级作文与娱乐有关的题目也占一定比例。娱乐是大学生生活的一个重要组成部分，这类题目的出现在情理之中。</a:t>
            </a:r>
            <a:endParaRPr lang="zh-CN" altLang="en-US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1992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12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The Positive and Negative Aspects of Sports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charset="0"/>
              </a:rPr>
              <a:t>　</a:t>
            </a:r>
            <a:r>
              <a:rPr lang="zh-CN" altLang="en-US" dirty="0">
                <a:latin typeface="Times New Roman" charset="0"/>
                <a:cs typeface="Times New Roman" charset="0"/>
              </a:rPr>
              <a:t>  </a:t>
            </a:r>
            <a:r>
              <a:rPr lang="en-US" altLang="zh-CN" dirty="0">
                <a:latin typeface="Times New Roman" charset="0"/>
                <a:cs typeface="Times New Roman" charset="0"/>
              </a:rPr>
              <a:t>1993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My Most Favorite </a:t>
            </a:r>
            <a:r>
              <a:rPr lang="en-US" altLang="zh-CN" dirty="0" err="1">
                <a:latin typeface="Times New Roman" charset="0"/>
                <a:cs typeface="Times New Roman" charset="0"/>
              </a:rPr>
              <a:t>Programme</a:t>
            </a:r>
            <a:endParaRPr lang="en-US" altLang="zh-CN" dirty="0">
              <a:latin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2004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6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A Brief Introduction to a Tourist Attraction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Text Box 2"/>
          <p:cNvSpPr txBox="1">
            <a:spLocks noChangeArrowheads="1"/>
          </p:cNvSpPr>
          <p:nvPr/>
        </p:nvSpPr>
        <p:spPr bwMode="auto">
          <a:xfrm>
            <a:off x="539552" y="1052736"/>
            <a:ext cx="8153400" cy="30469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dirty="0">
                <a:latin typeface="Times New Roman" charset="0"/>
                <a:cs typeface="Times New Roman" charset="0"/>
              </a:rPr>
              <a:t>4. </a:t>
            </a:r>
            <a:r>
              <a:rPr lang="zh-CN" altLang="en-US" b="1" dirty="0">
                <a:latin typeface="Times New Roman" charset="0"/>
              </a:rPr>
              <a:t>理性思考类</a:t>
            </a:r>
            <a:endParaRPr lang="zh-CN" altLang="en-US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charset="0"/>
              </a:rPr>
              <a:t>理性思考类的比重不大，但这是出题的一个方向，考生应该对此有充分准备。</a:t>
            </a:r>
            <a:endParaRPr lang="zh-CN" altLang="en-US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charset="0"/>
                <a:cs typeface="Times New Roman" charset="0"/>
              </a:rPr>
              <a:t>    </a:t>
            </a:r>
            <a:r>
              <a:rPr lang="en-US" altLang="zh-CN" dirty="0">
                <a:latin typeface="Times New Roman" charset="0"/>
                <a:cs typeface="Times New Roman" charset="0"/>
              </a:rPr>
              <a:t>1992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Is Failure a Bad Thing? 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1995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Can Money Buy Happiness?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2003</a:t>
            </a:r>
            <a:r>
              <a:rPr lang="zh-CN" altLang="en-US" dirty="0">
                <a:latin typeface="Times New Roman" charset="0"/>
              </a:rPr>
              <a:t>年</a:t>
            </a:r>
            <a:r>
              <a:rPr lang="en-US" altLang="zh-CN" dirty="0">
                <a:latin typeface="Times New Roman" charset="0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</a:rPr>
              <a:t>月</a:t>
            </a:r>
            <a:r>
              <a:rPr lang="zh-CN" altLang="en-GB" dirty="0">
                <a:latin typeface="Times New Roman" charset="0"/>
              </a:rPr>
              <a:t>：</a:t>
            </a:r>
            <a:r>
              <a:rPr lang="en-US" altLang="zh-CN" dirty="0">
                <a:latin typeface="Times New Roman" charset="0"/>
                <a:cs typeface="Times New Roman" charset="0"/>
              </a:rPr>
              <a:t>It Pays to Be Honest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>
                <a:solidFill>
                  <a:srgbClr val="0070C0"/>
                </a:solidFill>
              </a:rPr>
              <a:t>Thank You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419100"/>
            <a:ext cx="7160840" cy="1143000"/>
          </a:xfrm>
        </p:spPr>
        <p:txBody>
          <a:bodyPr>
            <a:normAutofit/>
          </a:bodyPr>
          <a:lstStyle/>
          <a:p>
            <a:r>
              <a:rPr lang="zh-CN" altLang="en-US" sz="4000" b="1" i="0" dirty="0">
                <a:solidFill>
                  <a:schemeClr val="tx1"/>
                </a:solidFill>
                <a:effectLst/>
              </a:rPr>
              <a:t>评分标准</a:t>
            </a:r>
            <a:r>
              <a:rPr lang="zh-CN" altLang="en-US" sz="4000" b="1" i="0" dirty="0">
                <a:solidFill>
                  <a:schemeClr val="tx1"/>
                </a:solidFill>
                <a:effectLst/>
                <a:cs typeface="Times New Roman" charset="0"/>
              </a:rPr>
              <a:t> </a:t>
            </a:r>
            <a:endParaRPr lang="zh-CN" altLang="en-US" sz="4000" b="1" dirty="0"/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467544" y="1700808"/>
            <a:ext cx="8229600" cy="31393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600" dirty="0">
                <a:latin typeface="Times New Roman" charset="0"/>
              </a:rPr>
              <a:t>根据大纲规定，短文的评分标准是：</a:t>
            </a:r>
            <a:endParaRPr lang="zh-CN" altLang="en-US" sz="3600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3600" dirty="0">
                <a:latin typeface="Times New Roman" charset="0"/>
              </a:rPr>
              <a:t>　　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1</a:t>
            </a:r>
            <a:r>
              <a:rPr lang="zh-CN" altLang="en-US" sz="3600" dirty="0">
                <a:latin typeface="Times New Roman" charset="0"/>
              </a:rPr>
              <a:t>．正确表达思想；</a:t>
            </a:r>
            <a:endParaRPr lang="zh-CN" altLang="en-US" sz="3600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3600" dirty="0">
                <a:latin typeface="Times New Roman" charset="0"/>
              </a:rPr>
              <a:t>　　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2</a:t>
            </a:r>
            <a:r>
              <a:rPr lang="zh-CN" altLang="en-US" sz="3600" dirty="0">
                <a:latin typeface="Times New Roman" charset="0"/>
              </a:rPr>
              <a:t>．意义连贯；</a:t>
            </a:r>
            <a:endParaRPr lang="zh-CN" altLang="en-US" sz="3600" dirty="0">
              <a:latin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charset="0"/>
              </a:rPr>
              <a:t>　　</a:t>
            </a:r>
            <a:r>
              <a:rPr lang="en-US" altLang="zh-CN" sz="3600" dirty="0">
                <a:latin typeface="Times New Roman" charset="0"/>
                <a:cs typeface="Times New Roman" charset="0"/>
              </a:rPr>
              <a:t>3</a:t>
            </a:r>
            <a:r>
              <a:rPr lang="zh-CN" altLang="en-US" sz="3600" dirty="0">
                <a:latin typeface="Times New Roman" charset="0"/>
              </a:rPr>
              <a:t>．无重大语法错误。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539552" y="980728"/>
            <a:ext cx="8001000" cy="526297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</a:rPr>
              <a:t>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这三者是互补的，但又各有侧重。为评分的方便，国家考题组又将评分原则归纳为八个字，即“总体评分”和“综合评判”，并作了相应的解释。前者指的是“阅卷人员就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总的印象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给出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奖励分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而不是按语言点的错误数目扣分”。后者指的是“要考虑作文是否切题，是否充分表达思想，也要考虑是否用英语清楚而确切地表达思想，也就是要考虑语言上的错误是否造成理解上的障碍，用词和造句是否清楚确切地表达思想”。根据这八个字，又将阅卷标准分为五等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2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分，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5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分，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8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分，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11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分及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charset="0"/>
              </a:rPr>
              <a:t>14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分，每一等都可上下浮动一分，各等的具体标准如下：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762000" y="762000"/>
            <a:ext cx="7848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381000" y="980728"/>
            <a:ext cx="8382000" cy="47705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>
                <a:latin typeface="Times New Roman" charset="0"/>
              </a:rPr>
              <a:t>（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1</a:t>
            </a:r>
            <a:r>
              <a:rPr lang="zh-CN" altLang="en-US" sz="3200" dirty="0">
                <a:latin typeface="Times New Roman" charset="0"/>
              </a:rPr>
              <a:t>）满分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15</a:t>
            </a:r>
            <a:r>
              <a:rPr lang="zh-CN" altLang="en-US" sz="3200" dirty="0">
                <a:latin typeface="Times New Roman" charset="0"/>
              </a:rPr>
              <a:t>分，最低分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0 </a:t>
            </a:r>
            <a:r>
              <a:rPr lang="zh-CN" altLang="en-US" sz="3200" dirty="0">
                <a:latin typeface="Times New Roman" charset="0"/>
              </a:rPr>
              <a:t>分。</a:t>
            </a:r>
            <a:endParaRPr lang="zh-CN" altLang="en-US" sz="3200" dirty="0">
              <a:latin typeface="Times New Roman" charset="0"/>
              <a:cs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dirty="0">
                <a:latin typeface="Times New Roman" charset="0"/>
              </a:rPr>
              <a:t>（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2</a:t>
            </a:r>
            <a:r>
              <a:rPr lang="zh-CN" altLang="en-US" sz="3200" dirty="0">
                <a:latin typeface="Times New Roman" charset="0"/>
              </a:rPr>
              <a:t>）具体分为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5</a:t>
            </a:r>
            <a:r>
              <a:rPr lang="zh-CN" altLang="en-US" sz="3200" dirty="0">
                <a:latin typeface="Times New Roman" charset="0"/>
              </a:rPr>
              <a:t>个分数段：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14</a:t>
            </a:r>
            <a:r>
              <a:rPr lang="zh-CN" altLang="en-US" sz="3200" dirty="0">
                <a:latin typeface="Times New Roman" charset="0"/>
              </a:rPr>
              <a:t>分、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11</a:t>
            </a:r>
            <a:r>
              <a:rPr lang="zh-CN" altLang="en-US" sz="3200" dirty="0">
                <a:latin typeface="Times New Roman" charset="0"/>
              </a:rPr>
              <a:t>分、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8</a:t>
            </a:r>
            <a:r>
              <a:rPr lang="zh-CN" altLang="en-US" sz="3200" dirty="0">
                <a:latin typeface="Times New Roman" charset="0"/>
              </a:rPr>
              <a:t>分、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5</a:t>
            </a:r>
            <a:r>
              <a:rPr lang="zh-CN" altLang="en-US" sz="3200" dirty="0">
                <a:latin typeface="Times New Roman" charset="0"/>
              </a:rPr>
              <a:t>分、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2</a:t>
            </a:r>
            <a:r>
              <a:rPr lang="zh-CN" altLang="en-US" sz="3200" dirty="0">
                <a:latin typeface="Times New Roman" charset="0"/>
              </a:rPr>
              <a:t>分（拼写和标点符号是语言准确性的一个方面；英、美拼写及词汇用法均可接受）。假如阅卷教师认为某一考生的作文分数属于第三分数段（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8</a:t>
            </a:r>
            <a:r>
              <a:rPr lang="zh-CN" altLang="en-US" sz="3200" dirty="0">
                <a:latin typeface="Times New Roman" charset="0"/>
              </a:rPr>
              <a:t>分），即定为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8</a:t>
            </a:r>
            <a:r>
              <a:rPr lang="zh-CN" altLang="en-US" sz="3200" dirty="0">
                <a:latin typeface="Times New Roman" charset="0"/>
              </a:rPr>
              <a:t>分；若认为稍优或少劣于该分数，则可加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1</a:t>
            </a:r>
            <a:r>
              <a:rPr lang="zh-CN" altLang="en-US" sz="3200" dirty="0">
                <a:latin typeface="Times New Roman" charset="0"/>
              </a:rPr>
              <a:t>分（即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9</a:t>
            </a:r>
            <a:r>
              <a:rPr lang="zh-CN" altLang="en-US" sz="3200" dirty="0">
                <a:latin typeface="Times New Roman" charset="0"/>
              </a:rPr>
              <a:t>分）或减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1</a:t>
            </a:r>
            <a:r>
              <a:rPr lang="zh-CN" altLang="en-US" sz="3200" dirty="0">
                <a:latin typeface="Times New Roman" charset="0"/>
              </a:rPr>
              <a:t>分（即</a:t>
            </a:r>
            <a:r>
              <a:rPr lang="en-US" altLang="zh-CN" sz="3200" dirty="0">
                <a:latin typeface="Times New Roman" charset="0"/>
                <a:cs typeface="Times New Roman" charset="0"/>
              </a:rPr>
              <a:t>7</a:t>
            </a:r>
            <a:r>
              <a:rPr lang="zh-CN" altLang="en-US" sz="3200" dirty="0">
                <a:latin typeface="Times New Roman" charset="0"/>
              </a:rPr>
              <a:t>分），但不减半分。具体评分标准为：</a:t>
            </a:r>
            <a:r>
              <a:rPr lang="zh-CN" altLang="en-US" sz="3200" dirty="0">
                <a:latin typeface="Times New Roman" charset="0"/>
                <a:cs typeface="Times New Roman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467544" y="1196752"/>
            <a:ext cx="8153400" cy="378565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charset="0"/>
                <a:cs typeface="Times New Roman" charset="0"/>
              </a:rPr>
              <a:t>14</a:t>
            </a:r>
            <a:r>
              <a:rPr lang="zh-CN" altLang="en-US" sz="3200" dirty="0">
                <a:latin typeface="Times New Roman" charset="0"/>
              </a:rPr>
              <a:t>分：内容符合要求，包括了提纲中的</a:t>
            </a:r>
            <a:r>
              <a:rPr lang="zh-CN" altLang="en-US" sz="3200" dirty="0">
                <a:solidFill>
                  <a:srgbClr val="FF0000"/>
                </a:solidFill>
                <a:latin typeface="Times New Roman" charset="0"/>
              </a:rPr>
              <a:t>全部</a:t>
            </a:r>
            <a:r>
              <a:rPr lang="zh-CN" altLang="en-US" sz="3200" dirty="0">
                <a:latin typeface="Times New Roman" charset="0"/>
              </a:rPr>
              <a:t>内容；语言</a:t>
            </a:r>
            <a:r>
              <a:rPr lang="zh-CN" altLang="en-US" sz="3200" dirty="0">
                <a:solidFill>
                  <a:srgbClr val="FF0000"/>
                </a:solidFill>
                <a:latin typeface="Times New Roman" charset="0"/>
              </a:rPr>
              <a:t>流畅</a:t>
            </a:r>
            <a:r>
              <a:rPr lang="zh-CN" altLang="en-US" sz="3200" dirty="0">
                <a:latin typeface="Times New Roman" charset="0"/>
              </a:rPr>
              <a:t>，层次分明，句式</a:t>
            </a:r>
            <a:r>
              <a:rPr lang="zh-CN" altLang="en-US" sz="3200" dirty="0">
                <a:solidFill>
                  <a:srgbClr val="FF0000"/>
                </a:solidFill>
                <a:latin typeface="Times New Roman" charset="0"/>
              </a:rPr>
              <a:t>有变化</a:t>
            </a:r>
            <a:r>
              <a:rPr lang="zh-CN" altLang="en-US" sz="3200" dirty="0">
                <a:latin typeface="Times New Roman" charset="0"/>
              </a:rPr>
              <a:t>；词汇</a:t>
            </a:r>
            <a:r>
              <a:rPr lang="zh-CN" altLang="en-US" sz="3200" dirty="0">
                <a:solidFill>
                  <a:srgbClr val="FF0000"/>
                </a:solidFill>
                <a:latin typeface="Times New Roman" charset="0"/>
              </a:rPr>
              <a:t>丰富</a:t>
            </a:r>
            <a:r>
              <a:rPr lang="zh-CN" altLang="en-US" sz="3200" dirty="0">
                <a:latin typeface="Times New Roman" charset="0"/>
              </a:rPr>
              <a:t>，句子结构和用词</a:t>
            </a:r>
            <a:r>
              <a:rPr lang="zh-CN" altLang="en-US" sz="3200" dirty="0">
                <a:solidFill>
                  <a:srgbClr val="FF0000"/>
                </a:solidFill>
                <a:latin typeface="Times New Roman" charset="0"/>
              </a:rPr>
              <a:t>正确</a:t>
            </a:r>
            <a:r>
              <a:rPr lang="zh-CN" altLang="en-US" sz="3200" dirty="0">
                <a:latin typeface="Times New Roman" charset="0"/>
              </a:rPr>
              <a:t>，文章</a:t>
            </a:r>
            <a:r>
              <a:rPr lang="zh-CN" altLang="en-US" sz="3200" dirty="0">
                <a:solidFill>
                  <a:srgbClr val="FF0000"/>
                </a:solidFill>
                <a:latin typeface="Times New Roman" charset="0"/>
              </a:rPr>
              <a:t>长度</a:t>
            </a:r>
            <a:r>
              <a:rPr lang="zh-CN" altLang="en-US" sz="3200" dirty="0">
                <a:latin typeface="Times New Roman" charset="0"/>
              </a:rPr>
              <a:t>符合要求。</a:t>
            </a:r>
            <a:r>
              <a:rPr lang="zh-CN" altLang="en-US" sz="3200" dirty="0">
                <a:latin typeface="Times New Roman" charset="0"/>
                <a:cs typeface="Times New Roman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charset="0"/>
                <a:cs typeface="Times New Roman" charset="0"/>
              </a:rPr>
              <a:t>11</a:t>
            </a:r>
            <a:r>
              <a:rPr lang="zh-CN" altLang="en-US" sz="3200" dirty="0">
                <a:latin typeface="Times New Roman" charset="0"/>
              </a:rPr>
              <a:t>分：内容符合要求，包括了提纲中的全部内容；文字连贯，句式有一定变化，句子结构和用词</a:t>
            </a:r>
            <a:r>
              <a:rPr lang="zh-CN" altLang="en-US" sz="3200" dirty="0">
                <a:solidFill>
                  <a:srgbClr val="FF0000"/>
                </a:solidFill>
                <a:latin typeface="Times New Roman" charset="0"/>
              </a:rPr>
              <a:t>无重大错误</a:t>
            </a:r>
            <a:r>
              <a:rPr lang="zh-CN" altLang="en-US" sz="3200" dirty="0">
                <a:latin typeface="Times New Roman" charset="0"/>
              </a:rPr>
              <a:t>，文章长度符合要求。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/>
          <p:cNvSpPr txBox="1">
            <a:spLocks noChangeArrowheads="1"/>
          </p:cNvSpPr>
          <p:nvPr/>
        </p:nvSpPr>
        <p:spPr bwMode="auto">
          <a:xfrm>
            <a:off x="467544" y="908720"/>
            <a:ext cx="8305800" cy="5581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charset="0"/>
                <a:cs typeface="Times New Roman" charset="0"/>
              </a:rPr>
              <a:t>8</a:t>
            </a:r>
            <a:r>
              <a:rPr lang="zh-CN" altLang="en-US" sz="3200" dirty="0">
                <a:latin typeface="Times New Roman" charset="0"/>
              </a:rPr>
              <a:t>分：内容符合要求，包括了提纲中的多数内容；基本清楚地表达主题的内涵，句子结构和用词</a:t>
            </a:r>
            <a:r>
              <a:rPr lang="zh-CN" altLang="en-US" sz="3200" dirty="0">
                <a:solidFill>
                  <a:srgbClr val="FF0000"/>
                </a:solidFill>
                <a:latin typeface="Times New Roman" charset="0"/>
              </a:rPr>
              <a:t>有少量错误，个别是大错</a:t>
            </a:r>
            <a:r>
              <a:rPr lang="zh-CN" altLang="en-US" sz="3200" dirty="0">
                <a:latin typeface="Times New Roman" charset="0"/>
              </a:rPr>
              <a:t>。文章长度符合要求。</a:t>
            </a:r>
            <a:r>
              <a:rPr lang="zh-CN" altLang="en-US" sz="3200" dirty="0">
                <a:latin typeface="Times New Roman" charset="0"/>
                <a:cs typeface="Times New Roman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lang="en-US" altLang="zh-CN" sz="3200" dirty="0">
                <a:latin typeface="Times New Roman" charset="0"/>
                <a:cs typeface="Times New Roman" charset="0"/>
              </a:rPr>
              <a:t>5</a:t>
            </a:r>
            <a:r>
              <a:rPr lang="zh-CN" altLang="en-US" sz="3200" dirty="0">
                <a:latin typeface="Times New Roman" charset="0"/>
              </a:rPr>
              <a:t>分：内容基本切题，基本表达了提纲中的内容；文字连贯，语句可以理解，但</a:t>
            </a:r>
            <a:r>
              <a:rPr lang="zh-CN" altLang="en-US" sz="3200" dirty="0">
                <a:solidFill>
                  <a:srgbClr val="FF0000"/>
                </a:solidFill>
                <a:latin typeface="Times New Roman" charset="0"/>
              </a:rPr>
              <a:t>有较多的结构和用词错误</a:t>
            </a:r>
            <a:r>
              <a:rPr lang="zh-CN" altLang="en-US" sz="3200" dirty="0">
                <a:latin typeface="Times New Roman" charset="0"/>
              </a:rPr>
              <a:t>，</a:t>
            </a:r>
            <a:r>
              <a:rPr lang="zh-CN" altLang="en-US" sz="3200" dirty="0">
                <a:solidFill>
                  <a:srgbClr val="FF0000"/>
                </a:solidFill>
                <a:latin typeface="Times New Roman" charset="0"/>
              </a:rPr>
              <a:t>且大错较多</a:t>
            </a:r>
            <a:r>
              <a:rPr lang="zh-CN" altLang="en-US" sz="3200" dirty="0">
                <a:latin typeface="Times New Roman" charset="0"/>
              </a:rPr>
              <a:t>。文章长度基本符合要求。</a:t>
            </a:r>
            <a:r>
              <a:rPr lang="zh-CN" altLang="en-US" sz="3200" dirty="0">
                <a:latin typeface="Times New Roman" charset="0"/>
                <a:cs typeface="Times New Roman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charset="0"/>
                <a:cs typeface="Times New Roman" charset="0"/>
              </a:rPr>
              <a:t>2</a:t>
            </a:r>
            <a:r>
              <a:rPr lang="zh-CN" altLang="en-US" sz="3200" dirty="0">
                <a:latin typeface="Times New Roman" charset="0"/>
              </a:rPr>
              <a:t>分：思路混乱，条理不清，语句不通顺，词不达意。</a:t>
            </a:r>
            <a:r>
              <a:rPr lang="zh-CN" altLang="en-US" sz="32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534400" cy="461664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2005</a:t>
            </a:r>
            <a:r>
              <a:rPr lang="zh-CN" altLang="en-US" sz="2800" dirty="0">
                <a:latin typeface="Times New Roman" charset="0"/>
              </a:rPr>
              <a:t>年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1</a:t>
            </a:r>
            <a:r>
              <a:rPr lang="zh-CN" altLang="en-US" sz="2800" dirty="0">
                <a:latin typeface="Times New Roman" charset="0"/>
              </a:rPr>
              <a:t>月大学英语四级考试作文试题判卷实例</a:t>
            </a:r>
            <a:endParaRPr lang="zh-CN" altLang="en-US" sz="2800" dirty="0">
              <a:latin typeface="Times New Roman" charset="0"/>
              <a:cs typeface="Times New Roman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Directions: For this part, you are allowed 30 minutes to write a campaign speech in support of your election to the post of chairman of the student union. You should write at least 120 words following the outline given below in Chinese.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1. </a:t>
            </a:r>
            <a:r>
              <a:rPr lang="zh-CN" altLang="en-US" sz="2800" dirty="0">
                <a:latin typeface="Times New Roman" charset="0"/>
              </a:rPr>
              <a:t>你认为自己具备是什么条件（能力，性格，爱好）可以胜任学生会主席工作。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2. </a:t>
            </a:r>
            <a:r>
              <a:rPr lang="zh-CN" altLang="en-US" sz="2800" dirty="0">
                <a:latin typeface="Times New Roman" charset="0"/>
              </a:rPr>
              <a:t>如果当选你将会为本校同学做什么？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 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19100"/>
            <a:ext cx="7376864" cy="849660"/>
          </a:xfrm>
        </p:spPr>
        <p:txBody>
          <a:bodyPr>
            <a:normAutofit/>
          </a:bodyPr>
          <a:lstStyle/>
          <a:p>
            <a:r>
              <a:rPr lang="zh-CN" altLang="en-US" sz="3600" b="1" i="0" dirty="0">
                <a:solidFill>
                  <a:schemeClr val="tx1"/>
                </a:solidFill>
                <a:effectLst/>
              </a:rPr>
              <a:t>真题判卷评分实例</a:t>
            </a:r>
            <a:endParaRPr lang="zh-CN" altLang="en-US" sz="3600" b="1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251520" y="260648"/>
            <a:ext cx="8458200" cy="62324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charset="0"/>
                <a:cs typeface="Times New Roman" charset="0"/>
              </a:rPr>
              <a:t>[</a:t>
            </a:r>
            <a:r>
              <a:rPr lang="zh-CN" altLang="en-US" dirty="0">
                <a:latin typeface="Times New Roman" charset="0"/>
              </a:rPr>
              <a:t>例文</a:t>
            </a:r>
            <a:r>
              <a:rPr lang="en-US" altLang="zh-CN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  <a:cs typeface="Times New Roman" charset="0"/>
              </a:rPr>
              <a:t>]</a:t>
            </a:r>
          </a:p>
          <a:p>
            <a:pPr algn="just">
              <a:spcBef>
                <a:spcPct val="50000"/>
              </a:spcBef>
            </a:pPr>
            <a:r>
              <a:rPr lang="en-US" altLang="zh-CN" sz="3000" dirty="0">
                <a:latin typeface="Times New Roman" charset="0"/>
                <a:cs typeface="Times New Roman" charset="0"/>
              </a:rPr>
              <a:t>Dear fellow students, </a:t>
            </a:r>
          </a:p>
          <a:p>
            <a:pPr algn="just">
              <a:spcBef>
                <a:spcPct val="50000"/>
              </a:spcBef>
            </a:pPr>
            <a:r>
              <a:rPr lang="en-US" altLang="zh-CN" sz="3000" dirty="0">
                <a:latin typeface="Times New Roman" charset="0"/>
                <a:cs typeface="Times New Roman" charset="0"/>
              </a:rPr>
              <a:t>   I am grateful that you offer me the chance to speak here. I am impressed by the speeches of the previous candidates. Yet, I want to prove myself better for the post of chairman.</a:t>
            </a:r>
          </a:p>
          <a:p>
            <a:pPr algn="just">
              <a:spcBef>
                <a:spcPct val="50000"/>
              </a:spcBef>
            </a:pPr>
            <a:r>
              <a:rPr lang="en-US" altLang="zh-CN" sz="3000" dirty="0">
                <a:latin typeface="Times New Roman" charset="0"/>
                <a:cs typeface="Times New Roman" charset="0"/>
              </a:rPr>
              <a:t>   First of all, I have a pleasant personality. Last year I was the dorm director of our building and I managed to get along with all the students well. I have acquired working experience and communication skills which I consider as the most essential for the coordinator of the whole student union.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茶杯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茶杯</Template>
  <TotalTime>779</TotalTime>
  <Pages>5</Pages>
  <Words>2245</Words>
  <Application>Microsoft Office PowerPoint</Application>
  <PresentationFormat>全屏显示(4:3)</PresentationFormat>
  <Paragraphs>92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楷体</vt:lpstr>
      <vt:lpstr>隶书</vt:lpstr>
      <vt:lpstr>Arial</vt:lpstr>
      <vt:lpstr>Calibri</vt:lpstr>
      <vt:lpstr>Times New Roman</vt:lpstr>
      <vt:lpstr>茶杯</vt:lpstr>
      <vt:lpstr>写  作</vt:lpstr>
      <vt:lpstr>大纲要求</vt:lpstr>
      <vt:lpstr>评分标准 </vt:lpstr>
      <vt:lpstr>PowerPoint 演示文稿</vt:lpstr>
      <vt:lpstr>PowerPoint 演示文稿</vt:lpstr>
      <vt:lpstr>PowerPoint 演示文稿</vt:lpstr>
      <vt:lpstr>PowerPoint 演示文稿</vt:lpstr>
      <vt:lpstr>真题判卷评分实例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历年四级作文题材分析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中国农业大学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ELLEN</dc:creator>
  <cp:lastModifiedBy>Chen Xiuzhen</cp:lastModifiedBy>
  <cp:revision>149</cp:revision>
  <cp:lastPrinted>1601-01-01T00:00:00Z</cp:lastPrinted>
  <dcterms:created xsi:type="dcterms:W3CDTF">2000-01-18T12:39:16Z</dcterms:created>
  <dcterms:modified xsi:type="dcterms:W3CDTF">2022-02-21T05:55:23Z</dcterms:modified>
</cp:coreProperties>
</file>