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78592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四级考试流程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4143380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2022</a:t>
            </a: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年</a:t>
            </a:r>
            <a:r>
              <a: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9</a:t>
            </a: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CC"/>
                </a:solidFill>
              </a:rPr>
              <a:t>进入考场后需要在自己的照片一侧和座位表上签名，签名结束后不能再离开考场直至考试结束。如果考试开始后需要上洗手间，则意味着提前交卷，去完洗手间将被监考老师带到考务室等候考试结束离开。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000240"/>
            <a:ext cx="8229600" cy="1143000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Good Luck</a:t>
            </a:r>
            <a:r>
              <a:rPr lang="zh-CN" alt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！</a:t>
            </a:r>
          </a:p>
        </p:txBody>
      </p:sp>
      <p:pic>
        <p:nvPicPr>
          <p:cNvPr id="1026" name="Picture 2" descr="http://p3.pstatp.com/large/15d00005a255b21e48b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000372"/>
            <a:ext cx="5643602" cy="2428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考试时间：</a:t>
            </a:r>
            <a:r>
              <a:rPr lang="en-US" altLang="zh-CN" dirty="0">
                <a:solidFill>
                  <a:srgbClr val="000066"/>
                </a:solidFill>
              </a:rPr>
              <a:t>9</a:t>
            </a:r>
            <a:r>
              <a:rPr lang="zh-CN" altLang="en-US" dirty="0">
                <a:solidFill>
                  <a:srgbClr val="000066"/>
                </a:solidFill>
              </a:rPr>
              <a:t>月</a:t>
            </a:r>
            <a:r>
              <a:rPr lang="en-US" altLang="zh-CN" dirty="0">
                <a:solidFill>
                  <a:srgbClr val="000066"/>
                </a:solidFill>
              </a:rPr>
              <a:t>17</a:t>
            </a:r>
            <a:r>
              <a:rPr lang="zh-CN" altLang="en-US" dirty="0">
                <a:solidFill>
                  <a:srgbClr val="000066"/>
                </a:solidFill>
              </a:rPr>
              <a:t>日上午</a:t>
            </a:r>
            <a:r>
              <a:rPr lang="en-US" altLang="zh-CN" dirty="0">
                <a:solidFill>
                  <a:srgbClr val="000066"/>
                </a:solidFill>
              </a:rPr>
              <a:t>9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00——11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20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考试时长：</a:t>
            </a:r>
            <a:r>
              <a:rPr lang="en-US" altLang="zh-CN" dirty="0">
                <a:solidFill>
                  <a:srgbClr val="000066"/>
                </a:solidFill>
              </a:rPr>
              <a:t>130</a:t>
            </a:r>
            <a:r>
              <a:rPr lang="zh-CN" altLang="en-US" dirty="0">
                <a:solidFill>
                  <a:srgbClr val="000066"/>
                </a:solidFill>
              </a:rPr>
              <a:t>分钟</a:t>
            </a:r>
            <a:endParaRPr lang="en-US" altLang="zh-CN" dirty="0">
              <a:solidFill>
                <a:srgbClr val="000066"/>
              </a:solidFill>
            </a:endParaRPr>
          </a:p>
          <a:p>
            <a:r>
              <a:rPr lang="zh-CN" altLang="en-US" dirty="0">
                <a:solidFill>
                  <a:srgbClr val="000066"/>
                </a:solidFill>
              </a:rPr>
              <a:t>总         分： </a:t>
            </a:r>
            <a:r>
              <a:rPr lang="en-US" altLang="zh-CN" dirty="0">
                <a:solidFill>
                  <a:srgbClr val="000066"/>
                </a:solidFill>
              </a:rPr>
              <a:t>710</a:t>
            </a:r>
            <a:r>
              <a:rPr lang="zh-CN" altLang="en-US" dirty="0">
                <a:solidFill>
                  <a:srgbClr val="000066"/>
                </a:solidFill>
              </a:rPr>
              <a:t>分</a:t>
            </a:r>
            <a:endParaRPr lang="en-US" altLang="zh-CN" dirty="0">
              <a:solidFill>
                <a:srgbClr val="000066"/>
              </a:solidFill>
            </a:endParaRPr>
          </a:p>
          <a:p>
            <a:r>
              <a:rPr lang="zh-CN" altLang="en-US" dirty="0">
                <a:solidFill>
                  <a:srgbClr val="000066"/>
                </a:solidFill>
              </a:rPr>
              <a:t>题         型：作文、听力、阅读、翻译</a:t>
            </a:r>
            <a:endParaRPr lang="en-US" altLang="zh-CN" dirty="0">
              <a:solidFill>
                <a:srgbClr val="000066"/>
              </a:solidFill>
            </a:endParaRPr>
          </a:p>
          <a:p>
            <a:endParaRPr lang="en-US" altLang="zh-CN" dirty="0">
              <a:solidFill>
                <a:srgbClr val="000066"/>
              </a:solidFill>
            </a:endParaRPr>
          </a:p>
          <a:p>
            <a:r>
              <a:rPr lang="zh-CN" altLang="en-US" dirty="0">
                <a:solidFill>
                  <a:srgbClr val="000066"/>
                </a:solidFill>
              </a:rPr>
              <a:t>时间分配：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</a:rPr>
              <a:t>     8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40——9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00</a:t>
            </a:r>
            <a:r>
              <a:rPr lang="zh-CN" altLang="en-US" dirty="0">
                <a:solidFill>
                  <a:srgbClr val="000066"/>
                </a:solidFill>
              </a:rPr>
              <a:t>　试音时间</a:t>
            </a: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</a:rPr>
              <a:t>     9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00——9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10</a:t>
            </a:r>
            <a:r>
              <a:rPr lang="zh-CN" altLang="en-US" dirty="0">
                <a:solidFill>
                  <a:srgbClr val="000066"/>
                </a:solidFill>
              </a:rPr>
              <a:t>　阅读考场注意事项，发放考卷，贴条形码</a:t>
            </a: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</a:rPr>
              <a:t>     9</a:t>
            </a:r>
            <a:r>
              <a:rPr lang="zh-CN" altLang="en-US" dirty="0">
                <a:solidFill>
                  <a:srgbClr val="000066"/>
                </a:solidFill>
              </a:rPr>
              <a:t>：</a:t>
            </a:r>
            <a:r>
              <a:rPr lang="en-US" altLang="zh-CN" dirty="0">
                <a:solidFill>
                  <a:srgbClr val="000066"/>
                </a:solidFill>
              </a:rPr>
              <a:t>10——11:20</a:t>
            </a:r>
            <a:r>
              <a:rPr lang="zh-CN" altLang="en-US" dirty="0">
                <a:solidFill>
                  <a:srgbClr val="000066"/>
                </a:solidFill>
              </a:rPr>
              <a:t>　笔答阶段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5720" y="357166"/>
          <a:ext cx="8572567" cy="61436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2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85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试卷构成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测试内容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测试题型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比例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时长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开始时间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结束时间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写作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写作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短文写作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15%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30</a:t>
                      </a:r>
                      <a:r>
                        <a:rPr lang="zh-CN" sz="1800" kern="0" dirty="0"/>
                        <a:t>分钟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9:10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9:40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1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听力理解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0" dirty="0"/>
                        <a:t>新闻听力</a:t>
                      </a:r>
                      <a:r>
                        <a:rPr lang="en-US" altLang="zh-CN" sz="1800" kern="0" dirty="0"/>
                        <a:t>3</a:t>
                      </a:r>
                      <a:r>
                        <a:rPr lang="zh-CN" altLang="en-US" sz="1800" kern="0" dirty="0"/>
                        <a:t>篇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多项选择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7%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/>
                        <a:t>25</a:t>
                      </a:r>
                      <a:r>
                        <a:rPr lang="zh-CN" sz="1800" kern="0" dirty="0"/>
                        <a:t>分钟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9:40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10:05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收答题卡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     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即作文和听力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5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长对话</a:t>
                      </a:r>
                      <a:r>
                        <a:rPr lang="en-US" altLang="zh-CN" sz="1800" kern="0" dirty="0"/>
                        <a:t>2</a:t>
                      </a:r>
                      <a:r>
                        <a:rPr lang="zh-CN" altLang="en-US" sz="1800" kern="0" dirty="0"/>
                        <a:t>篇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多项选择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8%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5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短文理解</a:t>
                      </a:r>
                      <a:r>
                        <a:rPr lang="en-US" altLang="zh-CN" sz="1800" kern="0" dirty="0"/>
                        <a:t>3</a:t>
                      </a:r>
                      <a:r>
                        <a:rPr lang="zh-CN" altLang="en-US" sz="1800" kern="0" dirty="0"/>
                        <a:t>篇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多项选择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515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阅读理解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词汇理解</a:t>
                      </a:r>
                      <a:r>
                        <a:rPr lang="en-US" altLang="zh-CN" sz="1800" kern="0" dirty="0"/>
                        <a:t>1</a:t>
                      </a:r>
                      <a:r>
                        <a:rPr lang="zh-CN" altLang="en-US" sz="1800" kern="0" dirty="0"/>
                        <a:t>篇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选词填空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/>
                        <a:t>5%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40</a:t>
                      </a:r>
                      <a:r>
                        <a:rPr lang="zh-CN" sz="1800" kern="0" dirty="0"/>
                        <a:t>分钟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10:10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长篇阅读</a:t>
                      </a:r>
                      <a:r>
                        <a:rPr lang="en-US" altLang="zh-CN" sz="1800" kern="0" dirty="0"/>
                        <a:t>1</a:t>
                      </a:r>
                      <a:r>
                        <a:rPr lang="zh-CN" altLang="en-US" sz="1800" kern="0" dirty="0"/>
                        <a:t>篇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匹配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/>
                        <a:t>10%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5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仔细阅读</a:t>
                      </a:r>
                      <a:r>
                        <a:rPr lang="en-US" altLang="zh-CN" sz="1800" kern="0" dirty="0"/>
                        <a:t>2</a:t>
                      </a:r>
                      <a:r>
                        <a:rPr lang="zh-CN" altLang="en-US" sz="1800" kern="0" dirty="0"/>
                        <a:t>篇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多项选择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7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翻译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汉译英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/>
                        <a:t>段落翻译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15%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30</a:t>
                      </a:r>
                      <a:r>
                        <a:rPr lang="zh-CN" sz="1800" kern="0" dirty="0"/>
                        <a:t>分钟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---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/>
                        <a:t>11</a:t>
                      </a:r>
                      <a:r>
                        <a:rPr lang="zh-CN" sz="1800" kern="0" dirty="0"/>
                        <a:t>：</a:t>
                      </a:r>
                      <a:r>
                        <a:rPr lang="en-US" sz="1800" kern="0" dirty="0"/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收答题卡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即阅读和翻译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851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总计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/>
                        <a:t>100%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/>
                        <a:t>130</a:t>
                      </a:r>
                      <a:r>
                        <a:rPr lang="zh-CN" sz="1800" kern="0"/>
                        <a:t>分钟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800" kern="100" dirty="0"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考试前：</a:t>
            </a:r>
            <a:endParaRPr lang="en-US" altLang="zh-CN" b="1" dirty="0">
              <a:solidFill>
                <a:srgbClr val="000066"/>
              </a:solidFill>
            </a:endParaRPr>
          </a:p>
          <a:p>
            <a:endParaRPr lang="en-US" altLang="zh-CN" sz="1400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带好证件：</a:t>
            </a:r>
            <a:r>
              <a:rPr lang="zh-CN" altLang="en-US" b="1" dirty="0">
                <a:solidFill>
                  <a:srgbClr val="FF0000"/>
                </a:solidFill>
              </a:rPr>
              <a:t>学生证</a:t>
            </a:r>
            <a:r>
              <a:rPr lang="zh-CN" altLang="en-US" b="1" dirty="0">
                <a:solidFill>
                  <a:srgbClr val="000066"/>
                </a:solidFill>
              </a:rPr>
              <a:t>（一卡通），</a:t>
            </a:r>
            <a:r>
              <a:rPr lang="zh-CN" altLang="en-US" b="1" dirty="0">
                <a:solidFill>
                  <a:srgbClr val="FF0000"/>
                </a:solidFill>
              </a:rPr>
              <a:t>身份证</a:t>
            </a:r>
            <a:r>
              <a:rPr lang="zh-CN" altLang="en-US" b="1" dirty="0">
                <a:solidFill>
                  <a:srgbClr val="000066"/>
                </a:solidFill>
              </a:rPr>
              <a:t>（护照，户口本，其他公安机关签发的身份证明文件），</a:t>
            </a:r>
            <a:r>
              <a:rPr lang="zh-CN" altLang="en-US" b="1" dirty="0">
                <a:solidFill>
                  <a:srgbClr val="FF0000"/>
                </a:solidFill>
              </a:rPr>
              <a:t>准考证</a:t>
            </a:r>
            <a:r>
              <a:rPr lang="zh-CN" altLang="en-US" b="1" dirty="0">
                <a:solidFill>
                  <a:srgbClr val="000066"/>
                </a:solidFill>
              </a:rPr>
              <a:t>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核查耳机：记清频段，提前试音，备好电池。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None/>
            </a:pPr>
            <a:r>
              <a:rPr lang="en-US" altLang="zh-CN" b="1" dirty="0">
                <a:solidFill>
                  <a:srgbClr val="000066"/>
                </a:solidFill>
              </a:rPr>
              <a:t>3.  </a:t>
            </a:r>
            <a:r>
              <a:rPr lang="zh-CN" altLang="en-US" b="1" dirty="0">
                <a:solidFill>
                  <a:srgbClr val="000066"/>
                </a:solidFill>
              </a:rPr>
              <a:t>关闭手机及其它通讯设备，放入书包，切勿随身携带。</a:t>
            </a:r>
            <a:endParaRPr lang="en-US" altLang="zh-CN" b="1" dirty="0">
              <a:solidFill>
                <a:srgbClr val="000066"/>
              </a:solidFill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endParaRPr lang="zh-CN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401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考试期间：</a:t>
            </a:r>
            <a:endParaRPr lang="en-US" altLang="zh-CN" b="1" dirty="0">
              <a:solidFill>
                <a:srgbClr val="000066"/>
              </a:solidFill>
            </a:endParaRPr>
          </a:p>
          <a:p>
            <a:endParaRPr lang="en-US" altLang="zh-CN" sz="1200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检查试卷是否完整，认真填写答题卡，粘贴</a:t>
            </a:r>
            <a:r>
              <a:rPr lang="zh-CN" altLang="en-US" b="1">
                <a:solidFill>
                  <a:srgbClr val="FF0000"/>
                </a:solidFill>
              </a:rPr>
              <a:t>条形码</a:t>
            </a:r>
            <a:r>
              <a:rPr lang="zh-CN" altLang="en-US" b="1">
                <a:solidFill>
                  <a:srgbClr val="000066"/>
                </a:solidFill>
              </a:rPr>
              <a:t>。条形码在</a:t>
            </a:r>
            <a:r>
              <a:rPr lang="zh-CN" altLang="en-US" b="1" dirty="0">
                <a:solidFill>
                  <a:srgbClr val="000066"/>
                </a:solidFill>
              </a:rPr>
              <a:t>试题册</a:t>
            </a:r>
            <a:r>
              <a:rPr lang="zh-CN" altLang="en-US" b="1">
                <a:solidFill>
                  <a:srgbClr val="000066"/>
                </a:solidFill>
              </a:rPr>
              <a:t>背面，每卷只有</a:t>
            </a:r>
            <a:r>
              <a:rPr lang="zh-CN" altLang="en-US" b="1" dirty="0">
                <a:solidFill>
                  <a:srgbClr val="000066"/>
                </a:solidFill>
              </a:rPr>
              <a:t>一张，损毁或贴错卡将影响成绩。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endParaRPr lang="en-US" altLang="zh-CN" sz="2200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听力考试开始前不允许翻动试卷，否则按作弊论处。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endParaRPr lang="en-US" altLang="zh-CN" sz="2200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听力考试结束后立即收回答题卡</a:t>
            </a:r>
            <a:r>
              <a:rPr lang="en-US" altLang="zh-CN" b="1" dirty="0">
                <a:solidFill>
                  <a:srgbClr val="000066"/>
                </a:solidFill>
              </a:rPr>
              <a:t>1</a:t>
            </a:r>
            <a:r>
              <a:rPr lang="zh-CN" altLang="en-US" b="1" dirty="0">
                <a:solidFill>
                  <a:srgbClr val="000066"/>
                </a:solidFill>
              </a:rPr>
              <a:t>，因此无额外涂卡时间。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endParaRPr lang="en-US" altLang="zh-CN" sz="2200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使用黑色签字笔填写机读卡个人信息，并作答写作及翻译部分；</a:t>
            </a:r>
            <a:r>
              <a:rPr lang="en-US" altLang="zh-CN" b="1" dirty="0">
                <a:solidFill>
                  <a:srgbClr val="000066"/>
                </a:solidFill>
              </a:rPr>
              <a:t>2B</a:t>
            </a:r>
            <a:r>
              <a:rPr lang="zh-CN" altLang="en-US" b="1" dirty="0">
                <a:solidFill>
                  <a:srgbClr val="000066"/>
                </a:solidFill>
              </a:rPr>
              <a:t>铅笔涂考号及客观题选项。</a:t>
            </a:r>
            <a:endParaRPr lang="en-US" altLang="zh-CN" b="1" dirty="0">
              <a:solidFill>
                <a:srgbClr val="000066"/>
              </a:solidFill>
            </a:endParaRPr>
          </a:p>
          <a:p>
            <a:endParaRPr lang="zh-CN" altLang="en-US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B27Xk3jJhvOuFjSZFBXXcZgFXa_!!659143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285728"/>
            <a:ext cx="4571402" cy="6429396"/>
          </a:xfrm>
          <a:prstGeom prst="rect">
            <a:avLst/>
          </a:prstGeom>
        </p:spPr>
      </p:pic>
      <p:pic>
        <p:nvPicPr>
          <p:cNvPr id="4" name="图片 3" descr="TB2djgWneJ8puFjy1XbXXagqVXa_!!6591435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85728"/>
            <a:ext cx="4534610" cy="64293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B28xs7kDcCL1FjSZFPXXXZgpXa_!!659143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42852"/>
            <a:ext cx="4560304" cy="6589212"/>
          </a:xfrm>
          <a:prstGeom prst="rect">
            <a:avLst/>
          </a:prstGeom>
        </p:spPr>
      </p:pic>
      <p:pic>
        <p:nvPicPr>
          <p:cNvPr id="5" name="图片 4" descr="TB2l_Oqp4BmpuFjSZFDXXXD8pXa_!!65914358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208" y="142852"/>
            <a:ext cx="4665354" cy="6589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903301"/>
            <a:ext cx="7572428" cy="4525963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</a:rPr>
              <a:t>考试结束：</a:t>
            </a:r>
            <a:endParaRPr lang="en-US" altLang="zh-CN" b="1" dirty="0">
              <a:solidFill>
                <a:srgbClr val="000066"/>
              </a:solidFill>
            </a:endParaRPr>
          </a:p>
          <a:p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打铃立即停笔，坐在座位上等待监考老师收取答题卡</a:t>
            </a:r>
            <a:r>
              <a:rPr lang="en-US" altLang="zh-CN" b="1" dirty="0">
                <a:solidFill>
                  <a:srgbClr val="000066"/>
                </a:solidFill>
              </a:rPr>
              <a:t>2</a:t>
            </a:r>
            <a:r>
              <a:rPr lang="zh-CN" altLang="en-US" b="1" dirty="0">
                <a:solidFill>
                  <a:srgbClr val="000066"/>
                </a:solidFill>
              </a:rPr>
              <a:t>及试题册。不允许交头接耳。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endParaRPr lang="en-US" altLang="zh-CN" b="1" dirty="0">
              <a:solidFill>
                <a:srgbClr val="000066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等待监考老师清点完试卷后通知离场方可离开座位。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友情提示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CC"/>
                </a:solidFill>
              </a:rPr>
              <a:t>周五晚上睡觉前把所有考试相关东西装进包里，不要等到周六早起再准备，容易落下关键物品。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r>
              <a:rPr lang="zh-CN" altLang="en-US" sz="4000" b="1" dirty="0">
                <a:solidFill>
                  <a:srgbClr val="0000CC"/>
                </a:solidFill>
              </a:rPr>
              <a:t>考试前如果想练练听力，听一下自己熟悉的东西或者舒缓的音乐。</a:t>
            </a:r>
            <a:endParaRPr lang="en-US" altLang="zh-CN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503</Words>
  <Application>Microsoft Office PowerPoint</Application>
  <PresentationFormat>全屏显示(4:3)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Office 主题</vt:lpstr>
      <vt:lpstr>四级考试流程</vt:lpstr>
      <vt:lpstr>PowerPoint 演示文稿</vt:lpstr>
      <vt:lpstr>PowerPoint 演示文稿</vt:lpstr>
      <vt:lpstr>注意事项</vt:lpstr>
      <vt:lpstr>PowerPoint 演示文稿</vt:lpstr>
      <vt:lpstr>PowerPoint 演示文稿</vt:lpstr>
      <vt:lpstr>PowerPoint 演示文稿</vt:lpstr>
      <vt:lpstr>PowerPoint 演示文稿</vt:lpstr>
      <vt:lpstr>友情提示</vt:lpstr>
      <vt:lpstr>PowerPoint 演示文稿</vt:lpstr>
      <vt:lpstr>Good Luck！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Chen Xiuzhen</cp:lastModifiedBy>
  <cp:revision>40</cp:revision>
  <dcterms:modified xsi:type="dcterms:W3CDTF">2022-09-12T04:01:21Z</dcterms:modified>
</cp:coreProperties>
</file>