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5124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512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5128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5129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0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31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513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5133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34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5136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37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5139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40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4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5142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43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4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5145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46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4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5148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49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5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5151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52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53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5154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55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5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5157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58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5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5160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1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6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5163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4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65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5166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7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6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5169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70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7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5172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73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5175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76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7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5178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79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80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5181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82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8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5184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85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5187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88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8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5190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1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9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5193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4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195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6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197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5198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9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0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5201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02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5204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05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0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5207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08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5210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11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12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5213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14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1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5216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17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5219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0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21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5222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3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24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5225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6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27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5228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9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30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5231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5232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3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4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5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6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7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8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39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40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5241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2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3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4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5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6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7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8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9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0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1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2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3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4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55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256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257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258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259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F621EA-F490-4938-B5FB-203A00270F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363BA-D7F3-4CF6-9D53-773D4E444B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A62E6-EF02-477A-B91C-5C7E48EC17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03589-EB48-475C-83E8-3DC4A247DE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39423-3AE2-4A04-8C83-61AD2282D3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D805-97BB-47F6-AF80-3EC5FB18D6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5535C-38A8-465A-8208-473836C1ED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FC2C8-9871-4AD6-9A47-25FE0A24EB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E73AB-19E3-4B81-BB0C-6D5A72ECF0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9543D-B81C-44F7-8179-844CAEAF8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98141-9D12-46D3-8CE4-98B2E94470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4103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5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4106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8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4109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4110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1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2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4113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4114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5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16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4117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8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19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4120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1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22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4123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4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25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4126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7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28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4129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0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1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4132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3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4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4135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6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7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4138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9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40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4141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2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43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4144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5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46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4147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8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49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4150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1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2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4153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4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5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4156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7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8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4159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0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61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4162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3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64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4165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6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67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4168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9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70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4171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2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73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4174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5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76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7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78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4179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0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81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4182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3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84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4185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6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87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4188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9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90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4191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2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93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4194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5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96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4197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8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99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4200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2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4203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5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4206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8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4209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0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11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2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9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0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1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2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3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4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5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6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7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8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0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1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2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33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234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235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236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237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CE514F-D702-48CF-877C-6330CC37FE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Writing for Band Four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For  Firs-Year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sz="3600" b="1"/>
              <a:t>样题题目是与我们的日常生活关系密切的盗版现象。我们生活中常会遇到的是盗版光盘（包括电影光盘、歌曲光盘和电脑游戏光盘）和盗版书的问题。根据提纲</a:t>
            </a:r>
            <a:r>
              <a:rPr lang="en-US" altLang="zh-CN" sz="3600" b="1"/>
              <a:t>1</a:t>
            </a:r>
            <a:r>
              <a:rPr lang="zh-CN" altLang="en-US" sz="3600" b="1"/>
              <a:t>，要写出盗版现象比较严重，就要突出</a:t>
            </a:r>
            <a:r>
              <a:rPr lang="zh-CN" altLang="en-US" sz="3600" b="1">
                <a:latin typeface="Arial"/>
              </a:rPr>
              <a:t>“</a:t>
            </a:r>
            <a:r>
              <a:rPr lang="zh-CN" altLang="en-US" sz="3600" b="1"/>
              <a:t>严重</a:t>
            </a:r>
            <a:r>
              <a:rPr lang="zh-CN" altLang="en-US" sz="3600" b="1">
                <a:latin typeface="Arial"/>
              </a:rPr>
              <a:t>”</a:t>
            </a:r>
            <a:r>
              <a:rPr lang="zh-CN" altLang="en-US" sz="3600" b="1"/>
              <a:t>一词。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497887" cy="4179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我们可以这样开始第一段： </a:t>
            </a:r>
            <a:r>
              <a:rPr lang="en-US" altLang="zh-CN" sz="2800"/>
              <a:t>Piracy (1)</a:t>
            </a:r>
            <a:r>
              <a:rPr lang="en-US" altLang="zh-CN" sz="2800" u="sng"/>
              <a:t>is not an unusual occurrence</a:t>
            </a:r>
            <a:r>
              <a:rPr lang="en-US" altLang="zh-CN" sz="2800"/>
              <a:t>  (2)</a:t>
            </a:r>
            <a:r>
              <a:rPr lang="en-US" altLang="zh-CN" sz="2800" u="sng"/>
              <a:t>in our daily lives</a:t>
            </a:r>
            <a:r>
              <a:rPr lang="en-US" altLang="zh-CN" sz="2800"/>
              <a:t>. (3)</a:t>
            </a:r>
            <a:r>
              <a:rPr lang="en-US" altLang="zh-CN" sz="2800" u="sng"/>
              <a:t>Pirated products are quite available</a:t>
            </a:r>
            <a:r>
              <a:rPr lang="en-US" altLang="zh-CN" sz="2800"/>
              <a:t> if you want to get some disks for your favorite movies, songs</a:t>
            </a:r>
            <a:r>
              <a:rPr lang="zh-CN" altLang="en-US" sz="2800"/>
              <a:t>，</a:t>
            </a:r>
            <a:r>
              <a:rPr lang="en-US" altLang="zh-CN" sz="2800"/>
              <a:t>music, computer games, or some best-selling books. Some pirated DVDs appeared in the market (4)</a:t>
            </a:r>
            <a:r>
              <a:rPr lang="en-US" altLang="zh-CN" sz="2800" u="sng"/>
              <a:t>even before the film</a:t>
            </a:r>
            <a:r>
              <a:rPr lang="en-US" altLang="zh-CN" sz="2800" u="sng">
                <a:latin typeface="Arial"/>
              </a:rPr>
              <a:t>’</a:t>
            </a:r>
            <a:r>
              <a:rPr lang="en-US" altLang="zh-CN" sz="2800" u="sng"/>
              <a:t>s official debut</a:t>
            </a:r>
            <a:r>
              <a:rPr lang="en-US" altLang="zh-CN" sz="2800"/>
              <a:t>. (5)</a:t>
            </a:r>
            <a:r>
              <a:rPr lang="en-US" altLang="zh-CN" sz="2800" u="sng"/>
              <a:t>Consequently</a:t>
            </a:r>
            <a:r>
              <a:rPr lang="en-US" altLang="zh-CN" sz="2800"/>
              <a:t>, it becomes a serious social problem.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569325" cy="4400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划线</a:t>
            </a:r>
            <a:r>
              <a:rPr lang="en-US" altLang="zh-CN" sz="2800"/>
              <a:t>(1)</a:t>
            </a:r>
            <a:r>
              <a:rPr lang="zh-CN" altLang="en-US" sz="2800"/>
              <a:t>部分可以用以下部分替换，如：</a:t>
            </a:r>
            <a:r>
              <a:rPr lang="en-US" altLang="zh-CN" sz="2800"/>
              <a:t>is a common occurrence, is not a rare phenomenon, frequently appeared, often occurred </a:t>
            </a:r>
            <a:r>
              <a:rPr lang="zh-CN" altLang="en-US" sz="2800"/>
              <a:t>等；划线</a:t>
            </a:r>
            <a:r>
              <a:rPr lang="en-US" altLang="zh-CN" sz="2800"/>
              <a:t>(2)</a:t>
            </a:r>
            <a:r>
              <a:rPr lang="zh-CN" altLang="en-US" sz="2800"/>
              <a:t>部分可以用以下部分替换：</a:t>
            </a:r>
            <a:r>
              <a:rPr lang="en-US" altLang="zh-CN" sz="2800"/>
              <a:t>nowadays, recently</a:t>
            </a:r>
            <a:r>
              <a:rPr lang="zh-CN" altLang="en-US" sz="2800"/>
              <a:t>等；划线</a:t>
            </a:r>
            <a:r>
              <a:rPr lang="en-US" altLang="zh-CN" sz="2800"/>
              <a:t>(3)</a:t>
            </a:r>
            <a:r>
              <a:rPr lang="zh-CN" altLang="en-US" sz="2800"/>
              <a:t>部分可以用以下部分替换：</a:t>
            </a:r>
            <a:r>
              <a:rPr lang="en-US" altLang="zh-CN" sz="2800"/>
              <a:t>It is not difficult to get pirated products, It is rather convenient to get pirated products, You can have/get easy access to pirated products </a:t>
            </a:r>
            <a:r>
              <a:rPr lang="zh-CN" altLang="en-US" sz="2800"/>
              <a:t>等</a:t>
            </a:r>
            <a:r>
              <a:rPr lang="en-US" altLang="zh-CN" sz="2800"/>
              <a:t>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划线</a:t>
            </a:r>
            <a:r>
              <a:rPr lang="en-US" altLang="zh-CN"/>
              <a:t>(4)</a:t>
            </a:r>
            <a:r>
              <a:rPr lang="zh-CN" altLang="en-US"/>
              <a:t>部分可以用以下部分替换</a:t>
            </a:r>
            <a:r>
              <a:rPr lang="en-US" altLang="zh-CN"/>
              <a:t>: even before the film was officially shown at the cinema for the first time, prior even to the film</a:t>
            </a:r>
            <a:r>
              <a:rPr lang="en-US" altLang="zh-CN">
                <a:latin typeface="Arial"/>
              </a:rPr>
              <a:t>’</a:t>
            </a:r>
            <a:r>
              <a:rPr lang="en-US" altLang="zh-CN"/>
              <a:t>s official debut</a:t>
            </a:r>
            <a:r>
              <a:rPr lang="zh-CN" altLang="en-US"/>
              <a:t>等；划线</a:t>
            </a:r>
            <a:r>
              <a:rPr lang="en-US" altLang="zh-CN"/>
              <a:t>(5)</a:t>
            </a:r>
            <a:r>
              <a:rPr lang="zh-CN" altLang="en-US"/>
              <a:t>部分可以用以下部分替换</a:t>
            </a:r>
            <a:r>
              <a:rPr lang="en-US" altLang="zh-CN"/>
              <a:t>: accordingly, therefore, as a result, as a consequence </a:t>
            </a:r>
            <a:r>
              <a:rPr lang="zh-CN" altLang="en-US"/>
              <a:t>等。这样，在第一段中，可以完成大约</a:t>
            </a:r>
            <a:r>
              <a:rPr lang="en-US" altLang="zh-CN"/>
              <a:t>50</a:t>
            </a:r>
            <a:r>
              <a:rPr lang="zh-CN" altLang="en-US"/>
              <a:t>个词的内容。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/>
              <a:t>提纲</a:t>
            </a:r>
            <a:r>
              <a:rPr lang="en-US" altLang="zh-CN" sz="3600" b="1"/>
              <a:t>2</a:t>
            </a:r>
            <a:r>
              <a:rPr lang="zh-CN" altLang="en-US" sz="3600" b="1"/>
              <a:t>要求写出造成盗版现象的原因和危害。这里有两点要涵盖：</a:t>
            </a:r>
            <a:r>
              <a:rPr lang="en-US" altLang="zh-CN" sz="3600" b="1"/>
              <a:t>1. </a:t>
            </a:r>
            <a:r>
              <a:rPr lang="zh-CN" altLang="en-US" sz="3600" b="1"/>
              <a:t>原因 </a:t>
            </a:r>
            <a:r>
              <a:rPr lang="en-US" altLang="zh-CN" sz="3600" b="1"/>
              <a:t>2. </a:t>
            </a:r>
            <a:r>
              <a:rPr lang="zh-CN" altLang="en-US" sz="3600" b="1"/>
              <a:t>危害。与第一段衔接，我们可以这样开始第二段：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569325" cy="4608513"/>
          </a:xfrm>
        </p:spPr>
        <p:txBody>
          <a:bodyPr/>
          <a:lstStyle/>
          <a:p>
            <a:r>
              <a:rPr lang="en-US" altLang="zh-CN"/>
              <a:t>Why do some people still prefer pirated products?  (6)</a:t>
            </a:r>
            <a:r>
              <a:rPr lang="en-US" altLang="zh-CN" u="sng"/>
              <a:t>The reasons are as follows</a:t>
            </a:r>
            <a:r>
              <a:rPr lang="en-US" altLang="zh-CN"/>
              <a:t>: Firstly, (7)</a:t>
            </a:r>
            <a:r>
              <a:rPr lang="en-US" altLang="zh-CN" u="sng"/>
              <a:t>pirated products are often at a much lower price compared to the certified ones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/>
              <a:t>So some businessmen would like to take the advantage of the price margin in order to make a high profit, </a:t>
            </a:r>
          </a:p>
          <a:p>
            <a:pPr>
              <a:lnSpc>
                <a:spcPct val="90000"/>
              </a:lnSpc>
            </a:pPr>
            <a:r>
              <a:rPr lang="en-US" altLang="zh-CN"/>
              <a:t>(8)</a:t>
            </a:r>
            <a:r>
              <a:rPr lang="en-US" altLang="zh-CN" u="sng"/>
              <a:t>while some consumers would not mind watching the same video or reading the same book without paying much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752975"/>
          </a:xfrm>
        </p:spPr>
        <p:txBody>
          <a:bodyPr/>
          <a:lstStyle/>
          <a:p>
            <a:r>
              <a:rPr lang="en-US" altLang="zh-CN" sz="2800"/>
              <a:t>Secondly, pirated products usually emerged in the market much earlier than the certified ones, (9)</a:t>
            </a:r>
            <a:r>
              <a:rPr lang="en-US" altLang="zh-CN" sz="2800" u="sng"/>
              <a:t>some consumers hate it when they have to wait for the certified products, therefore they took the chance to satisfy their curiosity about the new films with the pirated DVDs</a:t>
            </a:r>
            <a:r>
              <a:rPr lang="en-US" altLang="zh-CN" sz="2800"/>
              <a:t>, while some businessmen (10)</a:t>
            </a:r>
            <a:r>
              <a:rPr lang="en-US" altLang="zh-CN" sz="2800" u="sng"/>
              <a:t>would only be overjoyed to earn the money.</a:t>
            </a:r>
            <a:r>
              <a:rPr lang="en-US" altLang="zh-CN" sz="2800"/>
              <a:t> 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569325" cy="4752975"/>
          </a:xfrm>
        </p:spPr>
        <p:txBody>
          <a:bodyPr/>
          <a:lstStyle/>
          <a:p>
            <a:r>
              <a:rPr lang="en-US" altLang="zh-CN" sz="2800"/>
              <a:t>Undoubtedly, this has not only seriously infringed other people</a:t>
            </a:r>
            <a:r>
              <a:rPr lang="en-US" altLang="zh-CN" sz="2800">
                <a:latin typeface="Arial"/>
              </a:rPr>
              <a:t>’</a:t>
            </a:r>
            <a:r>
              <a:rPr lang="en-US" altLang="zh-CN" sz="2800"/>
              <a:t>s copyrights, but also has brought about a sharp decline in the profit of the certified products. Furthermore, take the pirated DVDs for instance, the poor-quality, pirated DVDs could not offer the pleasure you want when they did not provide good visual or sound effects and damaged your DVD player.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4114800"/>
          </a:xfrm>
        </p:spPr>
        <p:txBody>
          <a:bodyPr/>
          <a:lstStyle/>
          <a:p>
            <a:r>
              <a:rPr lang="zh-CN" altLang="en-US"/>
              <a:t>划线</a:t>
            </a:r>
            <a:r>
              <a:rPr lang="en-US" altLang="zh-CN"/>
              <a:t>(6)</a:t>
            </a:r>
            <a:r>
              <a:rPr lang="zh-CN" altLang="en-US"/>
              <a:t>部分可以用以下部分替换</a:t>
            </a:r>
            <a:r>
              <a:rPr lang="en-US" altLang="zh-CN"/>
              <a:t>: There are two reasons: </a:t>
            </a:r>
            <a:r>
              <a:rPr lang="zh-CN" altLang="en-US"/>
              <a:t>划线</a:t>
            </a:r>
            <a:r>
              <a:rPr lang="en-US" altLang="zh-CN"/>
              <a:t>(7)</a:t>
            </a:r>
            <a:r>
              <a:rPr lang="zh-CN" altLang="en-US"/>
              <a:t>部分可以用以下部分替换</a:t>
            </a:r>
            <a:r>
              <a:rPr lang="en-US" altLang="zh-CN"/>
              <a:t>: pirated products are often much cheaper than certified ones; </a:t>
            </a:r>
            <a:r>
              <a:rPr lang="zh-CN" altLang="en-US"/>
              <a:t>划线</a:t>
            </a:r>
            <a:r>
              <a:rPr lang="en-US" altLang="zh-CN"/>
              <a:t>(8)</a:t>
            </a:r>
            <a:r>
              <a:rPr lang="zh-CN" altLang="en-US"/>
              <a:t>部分可以用以下部分替换</a:t>
            </a:r>
            <a:r>
              <a:rPr lang="en-US" altLang="zh-CN"/>
              <a:t>: while some customers would love to pay much less to watch the same video or read the same book;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写作题型分析</a:t>
            </a:r>
            <a:r>
              <a:rPr lang="zh-CN" altLang="en-US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681537"/>
          </a:xfrm>
        </p:spPr>
        <p:txBody>
          <a:bodyPr/>
          <a:lstStyle/>
          <a:p>
            <a:r>
              <a:rPr lang="zh-CN" altLang="en-US" sz="3600" b="1"/>
              <a:t>考试的第一部分是写作，要求考生在</a:t>
            </a:r>
            <a:r>
              <a:rPr lang="en-US" altLang="zh-CN" sz="3600" b="1"/>
              <a:t>30</a:t>
            </a:r>
            <a:r>
              <a:rPr lang="zh-CN" altLang="en-US" sz="3600" b="1"/>
              <a:t>分钟内完成一篇短文，不得少于</a:t>
            </a:r>
            <a:r>
              <a:rPr lang="en-US" altLang="zh-CN" sz="3600" b="1"/>
              <a:t>120</a:t>
            </a:r>
            <a:r>
              <a:rPr lang="zh-CN" altLang="en-US" sz="3600" b="1"/>
              <a:t>个词。对作文的要求是：切题，文理通顺，表达准确，意思连贯，无重大语言错误。考试的作文内容涉及虽然广泛，但一般为社会、文化或与考生日常生活相关的知识，不涉及专业性过强的内容。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97887" cy="4114800"/>
          </a:xfrm>
        </p:spPr>
        <p:txBody>
          <a:bodyPr/>
          <a:lstStyle/>
          <a:p>
            <a:r>
              <a:rPr lang="zh-CN" altLang="en-US"/>
              <a:t>划线</a:t>
            </a:r>
            <a:r>
              <a:rPr lang="en-US" altLang="zh-CN"/>
              <a:t>(9)</a:t>
            </a:r>
            <a:r>
              <a:rPr lang="zh-CN" altLang="en-US"/>
              <a:t>部分可以用以下部分替换</a:t>
            </a:r>
            <a:r>
              <a:rPr lang="en-US" altLang="zh-CN"/>
              <a:t>: some consumers would rather make do with the pirated products earlier than to wait for the certified ones to be on sale. </a:t>
            </a:r>
            <a:r>
              <a:rPr lang="zh-CN" altLang="en-US"/>
              <a:t>划线</a:t>
            </a:r>
            <a:r>
              <a:rPr lang="en-US" altLang="zh-CN"/>
              <a:t>(10)</a:t>
            </a:r>
            <a:r>
              <a:rPr lang="zh-CN" altLang="en-US"/>
              <a:t>部分可以用以下部分替换</a:t>
            </a:r>
            <a:r>
              <a:rPr lang="en-US" altLang="zh-CN"/>
              <a:t>: would be happy to make more money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r>
              <a:rPr lang="zh-CN" altLang="en-US" b="1"/>
              <a:t>提纲</a:t>
            </a:r>
            <a:r>
              <a:rPr lang="en-US" altLang="zh-CN" b="1"/>
              <a:t>3 </a:t>
            </a:r>
            <a:r>
              <a:rPr lang="zh-CN" altLang="en-US" b="1"/>
              <a:t>要求写</a:t>
            </a:r>
            <a:r>
              <a:rPr lang="zh-CN" altLang="en-US" b="1">
                <a:latin typeface="Arial"/>
              </a:rPr>
              <a:t>“</a:t>
            </a:r>
            <a:r>
              <a:rPr lang="zh-CN" altLang="en-US" b="1"/>
              <a:t>我们应该怎么做</a:t>
            </a:r>
            <a:r>
              <a:rPr lang="zh-CN" altLang="en-US" b="1">
                <a:latin typeface="Arial"/>
              </a:rPr>
              <a:t>”</a:t>
            </a:r>
            <a:r>
              <a:rPr lang="zh-CN" altLang="en-US" b="1"/>
              <a:t>，根据题目</a:t>
            </a:r>
            <a:r>
              <a:rPr lang="zh-CN" altLang="en-US" b="1">
                <a:latin typeface="Arial"/>
              </a:rPr>
              <a:t>“</a:t>
            </a:r>
            <a:r>
              <a:rPr lang="en-US" altLang="zh-CN" b="1"/>
              <a:t>Say No to Pirated Products</a:t>
            </a:r>
            <a:r>
              <a:rPr lang="en-US" altLang="zh-CN" b="1">
                <a:latin typeface="Arial"/>
              </a:rPr>
              <a:t>”</a:t>
            </a:r>
            <a:r>
              <a:rPr lang="zh-CN" altLang="en-US" b="1"/>
              <a:t>，可以确定我们应该反对盗版。第三段连接第二段，可以这样开头：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r>
              <a:rPr lang="en-US" altLang="zh-CN"/>
              <a:t>From the facts mentioned above, it is evident that we should (11)</a:t>
            </a:r>
            <a:r>
              <a:rPr lang="en-US" altLang="zh-CN" u="sng"/>
              <a:t>exert ourselves</a:t>
            </a:r>
            <a:r>
              <a:rPr lang="en-US" altLang="zh-CN"/>
              <a:t> to protect the intellectual property rights of the certified products and leave no room for the pirated ones in the market.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划线</a:t>
            </a:r>
            <a:r>
              <a:rPr lang="en-US" altLang="zh-CN"/>
              <a:t>(11)</a:t>
            </a:r>
            <a:r>
              <a:rPr lang="zh-CN" altLang="en-US"/>
              <a:t>部分可以用以下部分替换</a:t>
            </a:r>
            <a:r>
              <a:rPr lang="en-US" altLang="zh-CN"/>
              <a:t>:try our best, do our utmost </a:t>
            </a:r>
            <a:r>
              <a:rPr lang="zh-CN" altLang="en-US"/>
              <a:t>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写作题型分析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395787"/>
          </a:xfrm>
        </p:spPr>
        <p:txBody>
          <a:bodyPr/>
          <a:lstStyle/>
          <a:p>
            <a:r>
              <a:rPr lang="zh-CN" altLang="en-US" sz="3600" b="1"/>
              <a:t>四级作文部分的命题主要有以下两种形式：</a:t>
            </a:r>
          </a:p>
          <a:p>
            <a:r>
              <a:rPr lang="en-US" altLang="zh-CN" sz="3600" b="1"/>
              <a:t>1. </a:t>
            </a:r>
            <a:r>
              <a:rPr lang="zh-CN" altLang="en-US" sz="3600" b="1"/>
              <a:t>根据所给的提纲（中文或英文，有时提供关键词）作文。</a:t>
            </a:r>
          </a:p>
          <a:p>
            <a:r>
              <a:rPr lang="en-US" altLang="zh-CN" sz="3600" b="1"/>
              <a:t>2. </a:t>
            </a:r>
            <a:r>
              <a:rPr lang="zh-CN" altLang="en-US" sz="3600" b="1"/>
              <a:t>根据所给图画或图表，以及针对图表所提供的文章提纲作文。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写作过程中要注意以下</a:t>
            </a:r>
            <a:r>
              <a:rPr lang="en-US" altLang="zh-CN"/>
              <a:t>5</a:t>
            </a:r>
            <a:r>
              <a:rPr lang="zh-CN" altLang="en-US"/>
              <a:t>点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/>
              <a:t>1. </a:t>
            </a:r>
            <a:r>
              <a:rPr lang="zh-CN" altLang="en-US" sz="3600" b="1"/>
              <a:t>认真审题。作文要达到</a:t>
            </a:r>
            <a:r>
              <a:rPr lang="en-US" altLang="zh-CN" sz="3600" b="1"/>
              <a:t>8</a:t>
            </a:r>
            <a:r>
              <a:rPr lang="zh-CN" altLang="en-US" sz="3600" b="1"/>
              <a:t>分以上，首先必须要切题。下笔前留出</a:t>
            </a:r>
            <a:r>
              <a:rPr lang="en-US" altLang="zh-CN" sz="3600" b="1"/>
              <a:t>10</a:t>
            </a:r>
            <a:r>
              <a:rPr lang="zh-CN" altLang="en-US" sz="3600" b="1"/>
              <a:t>分钟仔细思考，列出内容提要，这样不会导致在匆忙书写过程中跑题。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写作过程中要注意以下</a:t>
            </a:r>
            <a:r>
              <a:rPr lang="en-US" altLang="zh-CN"/>
              <a:t>5</a:t>
            </a:r>
            <a:r>
              <a:rPr lang="zh-CN" altLang="en-US"/>
              <a:t>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/>
              <a:t>2. </a:t>
            </a:r>
            <a:r>
              <a:rPr lang="zh-CN" altLang="en-US" sz="3600" b="1"/>
              <a:t>注意涵盖所要求的全部内容。作文要求中所给的提纲涉及到几点内容，考生必须写清楚。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写作过程中要注意以下</a:t>
            </a:r>
            <a:r>
              <a:rPr lang="en-US" altLang="zh-CN"/>
              <a:t>5</a:t>
            </a:r>
            <a:r>
              <a:rPr lang="zh-CN" altLang="en-US"/>
              <a:t>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569325" cy="4395787"/>
          </a:xfrm>
        </p:spPr>
        <p:txBody>
          <a:bodyPr/>
          <a:lstStyle/>
          <a:p>
            <a:r>
              <a:rPr lang="en-US" altLang="zh-CN" sz="3600" b="1"/>
              <a:t>3. </a:t>
            </a:r>
            <a:r>
              <a:rPr lang="zh-CN" altLang="en-US" sz="3600" b="1"/>
              <a:t>熟练掌握常用的关联词和词组。关联词和词组掌握的程度，直接影响作文的连贯性。 句子之间或段落之间的关系正是通过关联词和词组表达的，主要有以下几种句子关系：因果关系，转折关系，让步关系，并列关系，递进关系和条件关系。此外，表示次序、对比、举例和总结的词或词组也要掌握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写作过程中要注意以下</a:t>
            </a:r>
            <a:r>
              <a:rPr lang="en-US" altLang="zh-CN"/>
              <a:t>5</a:t>
            </a:r>
            <a:r>
              <a:rPr lang="zh-CN" altLang="en-US"/>
              <a:t>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640763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/>
              <a:t>4. </a:t>
            </a:r>
            <a:r>
              <a:rPr lang="zh-CN" altLang="en-US" sz="3600" b="1"/>
              <a:t>选词准确。词语的应用是否恰当，直接影响表达思想的清楚程度。考生要牢记，在意义相同的情况下，虽然选用的词汇级别越高，越容易给人留下语言较好的印象，但是，盲目追求高难度的词汇则适得其反。选用自己熟悉的、恰当的词汇，即使词汇本身看似简单，却更不容易出错，也就更容易把内容表述清楚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写作过程中要注意以下</a:t>
            </a:r>
            <a:r>
              <a:rPr lang="en-US" altLang="zh-CN"/>
              <a:t>5</a:t>
            </a:r>
            <a:r>
              <a:rPr lang="zh-CN" altLang="en-US"/>
              <a:t>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/>
              <a:t>5. </a:t>
            </a:r>
            <a:r>
              <a:rPr lang="zh-CN" altLang="en-US" sz="3600" b="1"/>
              <a:t>注意单词的正确拼写。拼写错误不容忽视。原本文章切题，内容清楚，文字连贯的一篇短文，因为某个单词在文章中反复出现拼写错误，导致多数句子都存在错误，显然不会给人留下良好的印象，如此下去，作文也就不可能得高分了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写作样题解析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2486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 </a:t>
            </a:r>
            <a:r>
              <a:rPr lang="zh-CN" altLang="en-US" sz="2400"/>
              <a:t>样卷写作题目是 </a:t>
            </a:r>
            <a:r>
              <a:rPr lang="zh-CN" altLang="en-US" sz="2400">
                <a:latin typeface="Arial"/>
              </a:rPr>
              <a:t>“</a:t>
            </a:r>
            <a:r>
              <a:rPr lang="en-US" altLang="zh-CN" sz="2400" b="1"/>
              <a:t>Say No to Pirated Products</a:t>
            </a:r>
            <a:r>
              <a:rPr lang="en-US" altLang="zh-CN" sz="2400">
                <a:latin typeface="Arial"/>
              </a:rPr>
              <a:t>”</a:t>
            </a:r>
            <a:r>
              <a:rPr lang="en-US" altLang="zh-CN" sz="2400"/>
              <a:t> , </a:t>
            </a:r>
            <a:r>
              <a:rPr lang="zh-CN" altLang="en-US" sz="2400"/>
              <a:t>提纲如下：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1. </a:t>
            </a:r>
            <a:r>
              <a:rPr lang="zh-CN" altLang="en-US" sz="2400"/>
              <a:t>目前盗版的现象比较严重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2. </a:t>
            </a:r>
            <a:r>
              <a:rPr lang="zh-CN" altLang="en-US" sz="2400"/>
              <a:t>造成这种现象的原因及危害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3. </a:t>
            </a:r>
            <a:r>
              <a:rPr lang="zh-CN" altLang="en-US" sz="2400"/>
              <a:t>我们应该怎么做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Useful words and expressions: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盗    版：</a:t>
            </a:r>
            <a:r>
              <a:rPr lang="en-US" altLang="zh-CN" sz="2400"/>
              <a:t>piracy (n.)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盗版产品：</a:t>
            </a:r>
            <a:r>
              <a:rPr lang="en-US" altLang="zh-CN" sz="2400"/>
              <a:t>pirated products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知识产权：</a:t>
            </a:r>
            <a:r>
              <a:rPr lang="en-US" altLang="zh-CN" sz="2400"/>
              <a:t>intellectual property rights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侵犯版权：</a:t>
            </a:r>
            <a:r>
              <a:rPr lang="en-US" altLang="zh-CN" sz="2400"/>
              <a:t>infringe sb</a:t>
            </a:r>
            <a:r>
              <a:rPr lang="en-US" altLang="zh-CN" sz="2400">
                <a:latin typeface="Arial"/>
              </a:rPr>
              <a:t>’</a:t>
            </a:r>
            <a:r>
              <a:rPr lang="en-US" altLang="zh-CN" sz="2400"/>
              <a:t>s copyright; copyright infringement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24</TotalTime>
  <Words>1392</Words>
  <Application>Microsoft Office PowerPoint</Application>
  <PresentationFormat>全屏显示(4:3)</PresentationFormat>
  <Paragraphs>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Times New Roman</vt:lpstr>
      <vt:lpstr>Fireworks</vt:lpstr>
      <vt:lpstr>Writing for Band Four</vt:lpstr>
      <vt:lpstr>写作题型分析 </vt:lpstr>
      <vt:lpstr>写作题型分析</vt:lpstr>
      <vt:lpstr>写作过程中要注意以下5点 </vt:lpstr>
      <vt:lpstr>写作过程中要注意以下5点</vt:lpstr>
      <vt:lpstr>写作过程中要注意以下5点</vt:lpstr>
      <vt:lpstr>写作过程中要注意以下5点</vt:lpstr>
      <vt:lpstr>写作过程中要注意以下5点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  <vt:lpstr>写作样题解析</vt:lpstr>
    </vt:vector>
  </TitlesOfParts>
  <Company>希望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Band Four</dc:title>
  <dc:creator>田维</dc:creator>
  <cp:lastModifiedBy>Chen Xiuzhen</cp:lastModifiedBy>
  <cp:revision>9</cp:revision>
  <dcterms:created xsi:type="dcterms:W3CDTF">2007-04-01T06:18:55Z</dcterms:created>
  <dcterms:modified xsi:type="dcterms:W3CDTF">2022-02-15T02:49:07Z</dcterms:modified>
</cp:coreProperties>
</file>