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7" r:id="rId6"/>
    <p:sldId id="306" r:id="rId7"/>
    <p:sldId id="260" r:id="rId8"/>
    <p:sldId id="278" r:id="rId9"/>
    <p:sldId id="279" r:id="rId10"/>
    <p:sldId id="307" r:id="rId11"/>
    <p:sldId id="280" r:id="rId12"/>
    <p:sldId id="285" r:id="rId13"/>
    <p:sldId id="286" r:id="rId14"/>
    <p:sldId id="287" r:id="rId15"/>
    <p:sldId id="288" r:id="rId16"/>
    <p:sldId id="290" r:id="rId17"/>
    <p:sldId id="308" r:id="rId18"/>
    <p:sldId id="315" r:id="rId19"/>
    <p:sldId id="291" r:id="rId20"/>
    <p:sldId id="292" r:id="rId21"/>
    <p:sldId id="293" r:id="rId22"/>
    <p:sldId id="294" r:id="rId23"/>
    <p:sldId id="295" r:id="rId24"/>
    <p:sldId id="296" r:id="rId25"/>
    <p:sldId id="297" r:id="rId26"/>
    <p:sldId id="298" r:id="rId27"/>
    <p:sldId id="299" r:id="rId28"/>
    <p:sldId id="300" r:id="rId29"/>
    <p:sldId id="302" r:id="rId30"/>
    <p:sldId id="303" r:id="rId31"/>
    <p:sldId id="301" r:id="rId32"/>
    <p:sldId id="304" r:id="rId33"/>
    <p:sldId id="305" r:id="rId34"/>
    <p:sldId id="309" r:id="rId35"/>
    <p:sldId id="310" r:id="rId36"/>
    <p:sldId id="311" r:id="rId37"/>
    <p:sldId id="312" r:id="rId38"/>
    <p:sldId id="314" r:id="rId39"/>
    <p:sldId id="313" r:id="rId40"/>
    <p:sldId id="276" r:id="rId41"/>
  </p:sldIdLst>
  <p:sldSz cx="12192000" cy="6858000"/>
  <p:notesSz cx="6858000" cy="9144000"/>
  <p:embeddedFontLst>
    <p:embeddedFont>
      <p:font typeface="Calibri Light" charset="0"/>
      <p:regular r:id="rId42"/>
      <p:italic r:id="rId43"/>
    </p:embeddedFont>
    <p:embeddedFont>
      <p:font typeface="微软雅黑" pitchFamily="34" charset="-122"/>
      <p:regular r:id="rId44"/>
      <p:bold r:id="rId45"/>
    </p:embeddedFont>
    <p:embeddedFont>
      <p:font typeface="Calibri" pitchFamily="34" charset="0"/>
      <p:regular r:id="rId46"/>
      <p:bold r:id="rId47"/>
      <p:italic r:id="rId48"/>
      <p:boldItalic r:id="rId4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5EA2"/>
    <a:srgbClr val="D1621E"/>
    <a:srgbClr val="802D60"/>
    <a:srgbClr val="3C9438"/>
    <a:srgbClr val="561E41"/>
    <a:srgbClr val="2C6D29"/>
    <a:srgbClr val="0D4A81"/>
    <a:srgbClr val="9D4A17"/>
    <a:srgbClr val="08285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p:scale>
          <a:sx n="60" d="100"/>
          <a:sy n="60" d="100"/>
        </p:scale>
        <p:origin x="-1020" y="-24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30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1786398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413944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107444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43870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35822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71867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26338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11119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381254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2EC419-A90F-4518-88CE-E4BAA4F58E0D}" type="datetimeFigureOut">
              <a:rPr lang="zh-CN" altLang="en-US" smtClean="0"/>
              <a:t>2018/10/30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19073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EC419-A90F-4518-88CE-E4BAA4F58E0D}" type="datetimeFigureOut">
              <a:rPr lang="zh-CN" altLang="en-US" smtClean="0"/>
              <a:t>2018/10/30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FA9747-8719-4A4F-B328-C9BCBCB02C06}" type="slidenum">
              <a:rPr lang="zh-CN" altLang="en-US" smtClean="0"/>
              <a:t>‹#›</a:t>
            </a:fld>
            <a:endParaRPr lang="zh-CN" altLang="en-US"/>
          </a:p>
        </p:txBody>
      </p:sp>
    </p:spTree>
    <p:extLst>
      <p:ext uri="{BB962C8B-B14F-4D97-AF65-F5344CB8AC3E}">
        <p14:creationId xmlns:p14="http://schemas.microsoft.com/office/powerpoint/2010/main" val="2839822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30028"/>
          <a:stretch/>
        </p:blipFill>
        <p:spPr>
          <a:xfrm>
            <a:off x="0" y="4027666"/>
            <a:ext cx="5204011" cy="2852106"/>
          </a:xfrm>
          <a:prstGeom prst="rect">
            <a:avLst/>
          </a:prstGeom>
          <a:effectLst>
            <a:outerShdw blurRad="50800" dist="88900" algn="l" rotWithShape="0">
              <a:prstClr val="black">
                <a:alpha val="40000"/>
              </a:prstClr>
            </a:outerShdw>
          </a:effectLst>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26248"/>
          <a:stretch/>
        </p:blipFill>
        <p:spPr>
          <a:xfrm rot="14733589" flipH="1">
            <a:off x="9326744" y="-529688"/>
            <a:ext cx="3493722" cy="2861129"/>
          </a:xfrm>
          <a:prstGeom prst="rect">
            <a:avLst/>
          </a:prstGeom>
          <a:effectLst>
            <a:outerShdw blurRad="50800" dist="88900" dir="8100000" algn="tr" rotWithShape="0">
              <a:prstClr val="black">
                <a:alpha val="40000"/>
              </a:prstClr>
            </a:outerShdw>
          </a:effectLst>
        </p:spPr>
      </p:pic>
      <p:pic>
        <p:nvPicPr>
          <p:cNvPr id="8" name="图片 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47192" y="1621518"/>
            <a:ext cx="1800732" cy="864190"/>
          </a:xfrm>
          <a:prstGeom prst="rect">
            <a:avLst/>
          </a:prstGeom>
        </p:spPr>
      </p:pic>
      <p:sp>
        <p:nvSpPr>
          <p:cNvPr id="10" name="文本框 9"/>
          <p:cNvSpPr txBox="1"/>
          <p:nvPr/>
        </p:nvSpPr>
        <p:spPr>
          <a:xfrm>
            <a:off x="653054" y="1659848"/>
            <a:ext cx="10431061" cy="2004010"/>
          </a:xfrm>
          <a:prstGeom prst="rect">
            <a:avLst/>
          </a:prstGeom>
          <a:noFill/>
        </p:spPr>
        <p:txBody>
          <a:bodyPr wrap="none" rtlCol="0">
            <a:spAutoFit/>
          </a:bodyPr>
          <a:lstStyle/>
          <a:p>
            <a:pPr algn="ctr">
              <a:lnSpc>
                <a:spcPct val="150000"/>
              </a:lnSpc>
            </a:pPr>
            <a:r>
              <a:rPr lang="zh-CN" altLang="en-US" sz="4400" b="1" dirty="0" smtClean="0">
                <a:solidFill>
                  <a:srgbClr val="4D4D4D"/>
                </a:solidFill>
                <a:latin typeface="微软雅黑" pitchFamily="34" charset="-122"/>
                <a:ea typeface="微软雅黑" pitchFamily="34" charset="-122"/>
              </a:rPr>
              <a:t>财政压力与地方经济增长</a:t>
            </a:r>
            <a:endParaRPr lang="en-US" altLang="zh-CN" sz="4400" b="1" dirty="0" smtClean="0">
              <a:solidFill>
                <a:srgbClr val="4D4D4D"/>
              </a:solidFill>
              <a:latin typeface="微软雅黑" pitchFamily="34" charset="-122"/>
              <a:ea typeface="微软雅黑" pitchFamily="34" charset="-122"/>
            </a:endParaRPr>
          </a:p>
          <a:p>
            <a:pPr algn="r">
              <a:lnSpc>
                <a:spcPct val="150000"/>
              </a:lnSpc>
            </a:pPr>
            <a:r>
              <a:rPr lang="en-US" altLang="zh-CN" sz="4400" b="1" dirty="0" smtClean="0">
                <a:solidFill>
                  <a:srgbClr val="4D4D4D"/>
                </a:solidFill>
                <a:latin typeface="微软雅黑" pitchFamily="34" charset="-122"/>
                <a:ea typeface="微软雅黑" pitchFamily="34" charset="-122"/>
              </a:rPr>
              <a:t>——</a:t>
            </a:r>
            <a:r>
              <a:rPr lang="zh-CN" altLang="en-US" sz="4400" b="1" dirty="0" smtClean="0">
                <a:solidFill>
                  <a:srgbClr val="4D4D4D"/>
                </a:solidFill>
                <a:latin typeface="微软雅黑" pitchFamily="34" charset="-122"/>
                <a:ea typeface="微软雅黑" pitchFamily="34" charset="-122"/>
              </a:rPr>
              <a:t>来自中国所得税分享改革的政策实验</a:t>
            </a:r>
            <a:endParaRPr lang="zh-CN" altLang="en-US" sz="4400" b="1" dirty="0">
              <a:solidFill>
                <a:srgbClr val="4D4D4D"/>
              </a:solidFill>
              <a:latin typeface="微软雅黑" pitchFamily="34" charset="-122"/>
              <a:ea typeface="微软雅黑" pitchFamily="34" charset="-122"/>
            </a:endParaRPr>
          </a:p>
        </p:txBody>
      </p:sp>
      <p:pic>
        <p:nvPicPr>
          <p:cNvPr id="12" name="图片 1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1073605" y="3434696"/>
            <a:ext cx="955018" cy="458323"/>
          </a:xfrm>
          <a:prstGeom prst="rect">
            <a:avLst/>
          </a:prstGeom>
        </p:spPr>
      </p:pic>
      <p:sp>
        <p:nvSpPr>
          <p:cNvPr id="15" name="文本框 14"/>
          <p:cNvSpPr txBox="1"/>
          <p:nvPr/>
        </p:nvSpPr>
        <p:spPr>
          <a:xfrm>
            <a:off x="2276146" y="4306606"/>
            <a:ext cx="7734300" cy="461665"/>
          </a:xfrm>
          <a:prstGeom prst="rect">
            <a:avLst/>
          </a:prstGeom>
          <a:noFill/>
        </p:spPr>
        <p:txBody>
          <a:bodyPr wrap="square" rtlCol="0">
            <a:spAutoFit/>
          </a:bodyPr>
          <a:lstStyle/>
          <a:p>
            <a:pPr algn="ctr"/>
            <a:r>
              <a:rPr lang="zh-CN" altLang="en-US" sz="2400" b="1" dirty="0" smtClean="0">
                <a:solidFill>
                  <a:srgbClr val="4D4D4D"/>
                </a:solidFill>
                <a:latin typeface="微软雅黑" panose="020B0503020204020204" pitchFamily="34" charset="-122"/>
                <a:ea typeface="微软雅黑" panose="020B0503020204020204" pitchFamily="34" charset="-122"/>
              </a:rPr>
              <a:t>陈思霞 许文立 张领祎 </a:t>
            </a:r>
            <a:endParaRPr lang="zh-CN" altLang="en-US" sz="2400" b="1"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29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par>
                                <p:cTn id="21" presetID="41" presetClass="entr" presetSubtype="0" fill="hold" grpId="0" nodeType="withEffect">
                                  <p:stCondLst>
                                    <p:cond delay="20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7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5" dur="7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10">
                                            <p:txEl>
                                              <p:pRg st="0" end="0"/>
                                            </p:txEl>
                                          </p:spTgt>
                                        </p:tgtEl>
                                      </p:cBhvr>
                                    </p:animEffect>
                                  </p:childTnLst>
                                </p:cTn>
                              </p:par>
                              <p:par>
                                <p:cTn id="28" presetID="41" presetClass="entr" presetSubtype="0" fill="hold" grpId="0" nodeType="withEffect">
                                  <p:stCondLst>
                                    <p:cond delay="200"/>
                                  </p:stCondLst>
                                  <p:iterate type="lt">
                                    <p:tmPct val="10000"/>
                                  </p:iterate>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p:cTn id="30" dur="750" fill="hold"/>
                                        <p:tgtEl>
                                          <p:spTgt spid="10">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750" fill="hold"/>
                                        <p:tgtEl>
                                          <p:spTgt spid="10">
                                            <p:txEl>
                                              <p:pRg st="1" end="1"/>
                                            </p:txEl>
                                          </p:spTgt>
                                        </p:tgtEl>
                                        <p:attrNameLst>
                                          <p:attrName>ppt_y</p:attrName>
                                        </p:attrNameLst>
                                      </p:cBhvr>
                                      <p:tavLst>
                                        <p:tav tm="0">
                                          <p:val>
                                            <p:strVal val="#ppt_y"/>
                                          </p:val>
                                        </p:tav>
                                        <p:tav tm="100000">
                                          <p:val>
                                            <p:strVal val="#ppt_y"/>
                                          </p:val>
                                        </p:tav>
                                      </p:tavLst>
                                    </p:anim>
                                    <p:anim calcmode="lin" valueType="num">
                                      <p:cBhvr>
                                        <p:cTn id="32" dur="750" fill="hold"/>
                                        <p:tgtEl>
                                          <p:spTgt spid="10">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750" fill="hold"/>
                                        <p:tgtEl>
                                          <p:spTgt spid="10">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750" tmFilter="0,0; .5, 1; 1, 1"/>
                                        <p:tgtEl>
                                          <p:spTgt spid="10">
                                            <p:txEl>
                                              <p:pRg st="1" end="1"/>
                                            </p:txEl>
                                          </p:spTgt>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3114607"/>
            <a:ext cx="4430536" cy="2627086"/>
            <a:chOff x="1396947" y="3570514"/>
            <a:chExt cx="4430536" cy="2627086"/>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2400670" cy="240067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4361551" y="3570514"/>
              <a:ext cx="1465932" cy="703516"/>
            </a:xfrm>
            <a:prstGeom prst="rect">
              <a:avLst/>
            </a:prstGeom>
          </p:spPr>
        </p:pic>
      </p:grpSp>
      <p:sp>
        <p:nvSpPr>
          <p:cNvPr id="21" name="文本框 20"/>
          <p:cNvSpPr txBox="1"/>
          <p:nvPr/>
        </p:nvSpPr>
        <p:spPr>
          <a:xfrm>
            <a:off x="4240924" y="1490669"/>
            <a:ext cx="7440887" cy="3508653"/>
          </a:xfrm>
          <a:prstGeom prst="rect">
            <a:avLst/>
          </a:prstGeom>
          <a:noFill/>
        </p:spPr>
        <p:txBody>
          <a:bodyPr wrap="square" rtlCol="0">
            <a:spAutoFit/>
          </a:bodyPr>
          <a:lstStyle/>
          <a:p>
            <a:pPr>
              <a:lnSpc>
                <a:spcPct val="150000"/>
              </a:lnSpc>
            </a:pPr>
            <a:r>
              <a:rPr lang="zh-CN" altLang="en-US" sz="2800" b="1" dirty="0" smtClean="0">
                <a:solidFill>
                  <a:srgbClr val="4D4D4D"/>
                </a:solidFill>
                <a:latin typeface="微软雅黑" panose="020B0503020204020204" pitchFamily="34" charset="-122"/>
                <a:ea typeface="微软雅黑" panose="020B0503020204020204" pitchFamily="34" charset="-122"/>
              </a:rPr>
              <a:t>财政压力的激励效应成立的前提</a:t>
            </a:r>
            <a:endParaRPr lang="en-US" altLang="zh-CN" sz="28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1. </a:t>
            </a:r>
            <a:r>
              <a:rPr lang="zh-CN" altLang="en-US" sz="2400" dirty="0" smtClean="0">
                <a:solidFill>
                  <a:srgbClr val="4D4D4D"/>
                </a:solidFill>
                <a:latin typeface="微软雅黑" panose="020B0503020204020204" pitchFamily="34" charset="-122"/>
                <a:ea typeface="微软雅黑" panose="020B0503020204020204" pitchFamily="34" charset="-122"/>
              </a:rPr>
              <a:t>地方</a:t>
            </a:r>
            <a:r>
              <a:rPr lang="zh-CN" altLang="en-US" sz="2400" dirty="0">
                <a:solidFill>
                  <a:srgbClr val="4D4D4D"/>
                </a:solidFill>
                <a:latin typeface="微软雅黑" panose="020B0503020204020204" pitchFamily="34" charset="-122"/>
                <a:ea typeface="微软雅黑" panose="020B0503020204020204" pitchFamily="34" charset="-122"/>
              </a:rPr>
              <a:t>税收入上收之后，</a:t>
            </a:r>
            <a:r>
              <a:rPr lang="zh-CN" altLang="en-US" sz="2400" dirty="0" smtClean="0">
                <a:solidFill>
                  <a:srgbClr val="4D4D4D"/>
                </a:solidFill>
                <a:latin typeface="微软雅黑" panose="020B0503020204020204" pitchFamily="34" charset="-122"/>
                <a:ea typeface="微软雅黑" panose="020B0503020204020204" pitchFamily="34" charset="-122"/>
              </a:rPr>
              <a:t>地方政府可以转向上级财政转移支付，财政压力是否真的扩大了？</a:t>
            </a:r>
            <a:endParaRPr lang="en-US" altLang="zh-CN" sz="2400" dirty="0">
              <a:solidFill>
                <a:srgbClr val="4D4D4D"/>
              </a:solidFill>
              <a:latin typeface="微软雅黑" panose="020B0503020204020204" pitchFamily="34" charset="-122"/>
              <a:ea typeface="微软雅黑" panose="020B0503020204020204" pitchFamily="34" charset="-122"/>
            </a:endParaRPr>
          </a:p>
          <a:p>
            <a:pPr algn="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提供了实证检验的</a:t>
            </a:r>
            <a:r>
              <a:rPr lang="zh-CN" altLang="en-US" sz="2400" dirty="0">
                <a:solidFill>
                  <a:srgbClr val="4D4D4D"/>
                </a:solidFill>
                <a:latin typeface="微软雅黑" panose="020B0503020204020204" pitchFamily="34" charset="-122"/>
                <a:ea typeface="微软雅黑" panose="020B0503020204020204" pitchFamily="34" charset="-122"/>
              </a:rPr>
              <a:t>两个</a:t>
            </a:r>
            <a:r>
              <a:rPr lang="zh-CN" altLang="en-US" sz="2400" dirty="0" smtClean="0">
                <a:solidFill>
                  <a:srgbClr val="4D4D4D"/>
                </a:solidFill>
                <a:latin typeface="微软雅黑" panose="020B0503020204020204" pitchFamily="34" charset="-122"/>
                <a:ea typeface="微软雅黑" panose="020B0503020204020204" pitchFamily="34" charset="-122"/>
              </a:rPr>
              <a:t>角度</a:t>
            </a:r>
            <a:endParaRPr lang="zh-CN" altLang="en-US" sz="2400" dirty="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 </a:t>
            </a:r>
            <a:r>
              <a:rPr lang="zh-CN" altLang="en-US" sz="2400" dirty="0" smtClean="0">
                <a:solidFill>
                  <a:srgbClr val="4D4D4D"/>
                </a:solidFill>
                <a:latin typeface="微软雅黑" panose="020B0503020204020204" pitchFamily="34" charset="-122"/>
                <a:ea typeface="微软雅黑" panose="020B0503020204020204" pitchFamily="34" charset="-122"/>
              </a:rPr>
              <a:t>同级</a:t>
            </a:r>
            <a:r>
              <a:rPr lang="zh-CN" altLang="en-US" sz="2400" dirty="0">
                <a:solidFill>
                  <a:srgbClr val="4D4D4D"/>
                </a:solidFill>
                <a:latin typeface="微软雅黑" panose="020B0503020204020204" pitchFamily="34" charset="-122"/>
                <a:ea typeface="微软雅黑" panose="020B0503020204020204" pitchFamily="34" charset="-122"/>
              </a:rPr>
              <a:t>政府间横向经济竞争究竟会因财政压力的变化增强还是</a:t>
            </a:r>
            <a:r>
              <a:rPr lang="zh-CN" altLang="en-US" sz="2400" dirty="0" smtClean="0">
                <a:solidFill>
                  <a:srgbClr val="4D4D4D"/>
                </a:solidFill>
                <a:latin typeface="微软雅黑" panose="020B0503020204020204" pitchFamily="34" charset="-122"/>
                <a:ea typeface="微软雅黑" panose="020B0503020204020204" pitchFamily="34" charset="-122"/>
              </a:rPr>
              <a:t>减弱？</a:t>
            </a:r>
            <a:endParaRPr lang="en-US" altLang="zh-CN" sz="24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202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13422" y="565948"/>
            <a:ext cx="10854253"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a:t>
            </a:r>
            <a:r>
              <a:rPr lang="zh-CN" altLang="en-US" sz="3200" dirty="0">
                <a:latin typeface="微软雅黑" panose="020B0503020204020204" pitchFamily="34" charset="-122"/>
                <a:ea typeface="微软雅黑" panose="020B0503020204020204" pitchFamily="34" charset="-122"/>
              </a:rPr>
              <a:t>理论分析：财政压力与地方经济增长</a:t>
            </a:r>
            <a:r>
              <a:rPr lang="zh-CN" altLang="en-US" sz="3200" dirty="0" smtClean="0">
                <a:latin typeface="微软雅黑" panose="020B0503020204020204" pitchFamily="34" charset="-122"/>
                <a:ea typeface="微软雅黑" panose="020B0503020204020204" pitchFamily="34" charset="-122"/>
              </a:rPr>
              <a:t>之间的理论模型</a:t>
            </a:r>
            <a:endParaRPr lang="en-US" altLang="zh-CN" sz="2800" dirty="0">
              <a:solidFill>
                <a:srgbClr val="4D4D4D"/>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6890" y="1646622"/>
            <a:ext cx="10227390" cy="2386682"/>
            <a:chOff x="1040988" y="1809310"/>
            <a:chExt cx="9267423" cy="2386682"/>
          </a:xfrm>
        </p:grpSpPr>
        <p:grpSp>
          <p:nvGrpSpPr>
            <p:cNvPr id="3" name="组合 2"/>
            <p:cNvGrpSpPr/>
            <p:nvPr/>
          </p:nvGrpSpPr>
          <p:grpSpPr>
            <a:xfrm>
              <a:off x="1040988" y="1993172"/>
              <a:ext cx="3136050" cy="2202820"/>
              <a:chOff x="908950" y="1940034"/>
              <a:chExt cx="4007906" cy="2815228"/>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908950" y="3535343"/>
                <a:ext cx="2541974" cy="1219919"/>
              </a:xfrm>
              <a:prstGeom prst="rect">
                <a:avLst/>
              </a:prstGeom>
            </p:spPr>
          </p:pic>
          <p:sp>
            <p:nvSpPr>
              <p:cNvPr id="2" name="椭圆 1"/>
              <p:cNvSpPr/>
              <p:nvPr/>
            </p:nvSpPr>
            <p:spPr>
              <a:xfrm>
                <a:off x="1760020" y="1940034"/>
                <a:ext cx="2033711" cy="2265275"/>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50924" y="1940034"/>
                <a:ext cx="1465932" cy="703516"/>
              </a:xfrm>
              <a:prstGeom prst="rect">
                <a:avLst/>
              </a:prstGeom>
            </p:spPr>
          </p:pic>
        </p:grpSp>
        <p:sp>
          <p:nvSpPr>
            <p:cNvPr id="10" name="文本框 9"/>
            <p:cNvSpPr txBox="1"/>
            <p:nvPr/>
          </p:nvSpPr>
          <p:spPr>
            <a:xfrm>
              <a:off x="3950110" y="1809310"/>
              <a:ext cx="6358301" cy="581057"/>
            </a:xfrm>
            <a:prstGeom prst="rect">
              <a:avLst/>
            </a:prstGeom>
            <a:noFill/>
          </p:spPr>
          <p:txBody>
            <a:bodyPr wrap="square" rtlCol="0">
              <a:spAutoFit/>
            </a:bodyPr>
            <a:lstStyle/>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grpSp>
      <p:sp>
        <p:nvSpPr>
          <p:cNvPr id="5" name="矩形 4"/>
          <p:cNvSpPr/>
          <p:nvPr/>
        </p:nvSpPr>
        <p:spPr>
          <a:xfrm>
            <a:off x="3157638" y="1690223"/>
            <a:ext cx="9034361" cy="3785652"/>
          </a:xfrm>
          <a:prstGeom prst="rect">
            <a:avLst/>
          </a:prstGeom>
        </p:spPr>
        <p:txBody>
          <a:bodyPr wrap="square">
            <a:spAutoFit/>
          </a:bodyPr>
          <a:lstStyle/>
          <a:p>
            <a:r>
              <a:rPr lang="zh-CN" altLang="en-US" sz="2400" dirty="0">
                <a:solidFill>
                  <a:srgbClr val="4D4D4D"/>
                </a:solidFill>
                <a:latin typeface="微软雅黑" panose="020B0503020204020204" pitchFamily="34" charset="-122"/>
                <a:ea typeface="微软雅黑" panose="020B0503020204020204" pitchFamily="34" charset="-122"/>
              </a:rPr>
              <a:t>财政压力的增长会激励地方政府扩大地方税源产出来缓解财政压力</a:t>
            </a:r>
            <a:endParaRPr lang="en-US" altLang="zh-CN" sz="2400" dirty="0">
              <a:solidFill>
                <a:srgbClr val="4D4D4D"/>
              </a:solidFill>
              <a:latin typeface="微软雅黑" panose="020B0503020204020204" pitchFamily="34" charset="-122"/>
              <a:ea typeface="微软雅黑" panose="020B0503020204020204" pitchFamily="34" charset="-122"/>
            </a:endParaRPr>
          </a:p>
          <a:p>
            <a:endParaRPr lang="en-US" altLang="zh-CN" sz="2400" dirty="0">
              <a:solidFill>
                <a:srgbClr val="4D4D4D"/>
              </a:solidFill>
              <a:latin typeface="微软雅黑" panose="020B0503020204020204" pitchFamily="34" charset="-122"/>
              <a:ea typeface="微软雅黑" panose="020B0503020204020204" pitchFamily="34" charset="-122"/>
            </a:endParaRPr>
          </a:p>
          <a:p>
            <a:r>
              <a:rPr lang="zh-CN" altLang="en-US" sz="2400" dirty="0">
                <a:solidFill>
                  <a:srgbClr val="4D4D4D"/>
                </a:solidFill>
                <a:latin typeface="微软雅黑" panose="020B0503020204020204" pitchFamily="34" charset="-122"/>
                <a:ea typeface="微软雅黑" panose="020B0503020204020204" pitchFamily="34" charset="-122"/>
              </a:rPr>
              <a:t>命题１：当其他条件不变时，基于扩大税基的目标，财政压力下地方政府选择支持地方税源产业发展。</a:t>
            </a:r>
            <a:endParaRPr lang="en-US" altLang="zh-CN" sz="2400" dirty="0">
              <a:solidFill>
                <a:srgbClr val="4D4D4D"/>
              </a:solidFill>
              <a:latin typeface="微软雅黑" panose="020B0503020204020204" pitchFamily="34" charset="-122"/>
              <a:ea typeface="微软雅黑" panose="020B0503020204020204" pitchFamily="34" charset="-122"/>
            </a:endParaRPr>
          </a:p>
          <a:p>
            <a:endParaRPr lang="en-US" altLang="zh-CN" sz="2400" dirty="0">
              <a:solidFill>
                <a:srgbClr val="4D4D4D"/>
              </a:solidFill>
              <a:latin typeface="微软雅黑" panose="020B0503020204020204" pitchFamily="34" charset="-122"/>
              <a:ea typeface="微软雅黑" panose="020B0503020204020204" pitchFamily="34" charset="-122"/>
            </a:endParaRPr>
          </a:p>
          <a:p>
            <a:r>
              <a:rPr lang="zh-CN" altLang="en-US" sz="2400" dirty="0">
                <a:solidFill>
                  <a:srgbClr val="4D4D4D"/>
                </a:solidFill>
                <a:latin typeface="微软雅黑" panose="020B0503020204020204" pitchFamily="34" charset="-122"/>
                <a:ea typeface="微软雅黑" panose="020B0503020204020204" pitchFamily="34" charset="-122"/>
              </a:rPr>
              <a:t>命题２：当其他条件不变时，财政压力下地方政府选择扩大预算外收入。</a:t>
            </a:r>
            <a:endParaRPr lang="en-US" altLang="zh-CN" sz="2400" dirty="0">
              <a:solidFill>
                <a:srgbClr val="4D4D4D"/>
              </a:solidFill>
              <a:latin typeface="微软雅黑" panose="020B0503020204020204" pitchFamily="34" charset="-122"/>
              <a:ea typeface="微软雅黑" panose="020B0503020204020204" pitchFamily="34" charset="-122"/>
            </a:endParaRPr>
          </a:p>
          <a:p>
            <a:endParaRPr lang="en-US" altLang="zh-CN" sz="2400" dirty="0">
              <a:solidFill>
                <a:srgbClr val="4D4D4D"/>
              </a:solidFill>
              <a:latin typeface="微软雅黑" panose="020B0503020204020204" pitchFamily="34" charset="-122"/>
              <a:ea typeface="微软雅黑" panose="020B0503020204020204" pitchFamily="34" charset="-122"/>
            </a:endParaRPr>
          </a:p>
          <a:p>
            <a:r>
              <a:rPr lang="zh-CN" altLang="en-US" sz="2400" dirty="0">
                <a:solidFill>
                  <a:srgbClr val="4D4D4D"/>
                </a:solidFill>
                <a:latin typeface="微软雅黑" panose="020B0503020204020204" pitchFamily="34" charset="-122"/>
                <a:ea typeface="微软雅黑" panose="020B0503020204020204" pitchFamily="34" charset="-122"/>
              </a:rPr>
              <a:t>命题３：在平衡增长路径上，其他条件保持不变，地方政府财政压力越大，地区经济增长率也越高。</a:t>
            </a:r>
          </a:p>
        </p:txBody>
      </p:sp>
    </p:spTree>
    <p:extLst>
      <p:ext uri="{BB962C8B-B14F-4D97-AF65-F5344CB8AC3E}">
        <p14:creationId xmlns:p14="http://schemas.microsoft.com/office/powerpoint/2010/main" val="44235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4796" y="1322431"/>
            <a:ext cx="5625432" cy="3066697"/>
            <a:chOff x="2734796" y="1322431"/>
            <a:chExt cx="5625432" cy="3066697"/>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734796" y="2720327"/>
              <a:ext cx="3477318" cy="1668801"/>
            </a:xfrm>
            <a:prstGeom prst="rect">
              <a:avLst/>
            </a:prstGeom>
          </p:spPr>
        </p:pic>
        <p:sp>
          <p:nvSpPr>
            <p:cNvPr id="2" name="椭圆 1"/>
            <p:cNvSpPr/>
            <p:nvPr/>
          </p:nvSpPr>
          <p:spPr>
            <a:xfrm>
              <a:off x="4907280" y="1322431"/>
              <a:ext cx="2377440" cy="237744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6894296" y="1322431"/>
              <a:ext cx="1465932" cy="703516"/>
            </a:xfrm>
            <a:prstGeom prst="rect">
              <a:avLst/>
            </a:prstGeom>
          </p:spPr>
        </p:pic>
      </p:grpSp>
      <p:sp>
        <p:nvSpPr>
          <p:cNvPr id="8" name="文本框 7"/>
          <p:cNvSpPr txBox="1"/>
          <p:nvPr/>
        </p:nvSpPr>
        <p:spPr>
          <a:xfrm>
            <a:off x="3989046" y="4390092"/>
            <a:ext cx="5724644" cy="646331"/>
          </a:xfrm>
          <a:prstGeom prst="rect">
            <a:avLst/>
          </a:prstGeom>
          <a:noFill/>
        </p:spPr>
        <p:txBody>
          <a:bodyPr wrap="none" rtlCol="0">
            <a:spAutoFit/>
          </a:bodyPr>
          <a:lstStyle/>
          <a:p>
            <a:r>
              <a:rPr lang="zh-CN" altLang="en-US" sz="3600" b="1" dirty="0" smtClean="0">
                <a:latin typeface="微软雅黑" panose="020B0503020204020204" pitchFamily="34" charset="-122"/>
                <a:ea typeface="微软雅黑" panose="020B0503020204020204" pitchFamily="34" charset="-122"/>
              </a:rPr>
              <a:t>三、指标、数据与实证策略</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726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7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0" y="4037255"/>
            <a:ext cx="3932708" cy="2400670"/>
            <a:chOff x="1396947" y="3570514"/>
            <a:chExt cx="4430536" cy="2627086"/>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2400670" cy="240067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4361551" y="3570514"/>
              <a:ext cx="1465932" cy="703516"/>
            </a:xfrm>
            <a:prstGeom prst="rect">
              <a:avLst/>
            </a:prstGeom>
          </p:spPr>
        </p:pic>
      </p:grpSp>
      <p:sp>
        <p:nvSpPr>
          <p:cNvPr id="21" name="文本框 20"/>
          <p:cNvSpPr txBox="1"/>
          <p:nvPr/>
        </p:nvSpPr>
        <p:spPr>
          <a:xfrm>
            <a:off x="3848130" y="1682101"/>
            <a:ext cx="7912945" cy="3323987"/>
          </a:xfrm>
          <a:prstGeom prst="rect">
            <a:avLst/>
          </a:prstGeom>
          <a:noFill/>
        </p:spPr>
        <p:txBody>
          <a:bodyPr wrap="square" rtlCol="0">
            <a:spAutoFit/>
          </a:bodyPr>
          <a:lstStyle/>
          <a:p>
            <a:pPr>
              <a:lnSpc>
                <a:spcPct val="150000"/>
              </a:lnSpc>
            </a:pPr>
            <a:r>
              <a:rPr lang="en-US" altLang="zh-CN" sz="2800" b="1" dirty="0" smtClean="0">
                <a:solidFill>
                  <a:srgbClr val="4D4D4D"/>
                </a:solidFill>
                <a:latin typeface="微软雅黑" panose="020B0503020204020204" pitchFamily="34" charset="-122"/>
                <a:ea typeface="微软雅黑" panose="020B0503020204020204" pitchFamily="34" charset="-122"/>
              </a:rPr>
              <a:t>1.</a:t>
            </a:r>
            <a:r>
              <a:rPr lang="zh-CN" altLang="en-US" sz="2800" b="1" dirty="0" smtClean="0">
                <a:solidFill>
                  <a:srgbClr val="4D4D4D"/>
                </a:solidFill>
                <a:latin typeface="微软雅黑" panose="020B0503020204020204" pitchFamily="34" charset="-122"/>
                <a:ea typeface="微软雅黑" panose="020B0503020204020204" pitchFamily="34" charset="-122"/>
              </a:rPr>
              <a:t>实证</a:t>
            </a:r>
            <a:r>
              <a:rPr lang="zh-CN" altLang="en-US" sz="2800" b="1" dirty="0">
                <a:solidFill>
                  <a:srgbClr val="4D4D4D"/>
                </a:solidFill>
                <a:latin typeface="微软雅黑" panose="020B0503020204020204" pitchFamily="34" charset="-122"/>
                <a:ea typeface="微软雅黑" panose="020B0503020204020204" pitchFamily="34" charset="-122"/>
              </a:rPr>
              <a:t>目的：</a:t>
            </a:r>
            <a:r>
              <a:rPr lang="zh-CN" altLang="en-US" sz="2800" dirty="0">
                <a:solidFill>
                  <a:srgbClr val="4D4D4D"/>
                </a:solidFill>
                <a:latin typeface="微软雅黑" panose="020B0503020204020204" pitchFamily="34" charset="-122"/>
                <a:ea typeface="微软雅黑" panose="020B0503020204020204" pitchFamily="34" charset="-122"/>
              </a:rPr>
              <a:t>检验财政压力对地方经济增长的激励效应及其传导</a:t>
            </a:r>
            <a:r>
              <a:rPr lang="zh-CN" altLang="en-US" sz="2800" dirty="0" smtClean="0">
                <a:solidFill>
                  <a:srgbClr val="4D4D4D"/>
                </a:solidFill>
                <a:latin typeface="微软雅黑" panose="020B0503020204020204" pitchFamily="34" charset="-122"/>
                <a:ea typeface="微软雅黑" panose="020B0503020204020204" pitchFamily="34" charset="-122"/>
              </a:rPr>
              <a:t>机制；</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800" b="1" dirty="0" smtClean="0">
                <a:solidFill>
                  <a:srgbClr val="4D4D4D"/>
                </a:solidFill>
                <a:latin typeface="微软雅黑" panose="020B0503020204020204" pitchFamily="34" charset="-122"/>
                <a:ea typeface="微软雅黑" panose="020B0503020204020204" pitchFamily="34" charset="-122"/>
              </a:rPr>
              <a:t>2.</a:t>
            </a:r>
            <a:r>
              <a:rPr lang="zh-CN" altLang="en-US" sz="2800" b="1" dirty="0">
                <a:solidFill>
                  <a:srgbClr val="4D4D4D"/>
                </a:solidFill>
                <a:latin typeface="微软雅黑" panose="020B0503020204020204" pitchFamily="34" charset="-122"/>
                <a:ea typeface="微软雅黑" panose="020B0503020204020204" pitchFamily="34" charset="-122"/>
              </a:rPr>
              <a:t>技术方法：</a:t>
            </a:r>
            <a:r>
              <a:rPr lang="zh-CN" altLang="en-US" sz="2800" dirty="0">
                <a:solidFill>
                  <a:srgbClr val="4D4D4D"/>
                </a:solidFill>
                <a:latin typeface="微软雅黑" panose="020B0503020204020204" pitchFamily="34" charset="-122"/>
                <a:ea typeface="微软雅黑" panose="020B0503020204020204" pitchFamily="34" charset="-122"/>
              </a:rPr>
              <a:t>构建</a:t>
            </a:r>
            <a:r>
              <a:rPr lang="zh-CN" altLang="en-US" sz="2800" dirty="0">
                <a:solidFill>
                  <a:srgbClr val="FF0000"/>
                </a:solidFill>
                <a:latin typeface="微软雅黑" panose="020B0503020204020204" pitchFamily="34" charset="-122"/>
                <a:ea typeface="微软雅黑" panose="020B0503020204020204" pitchFamily="34" charset="-122"/>
              </a:rPr>
              <a:t>财政</a:t>
            </a:r>
            <a:r>
              <a:rPr lang="zh-CN" altLang="en-US" sz="2800" dirty="0" smtClean="0">
                <a:solidFill>
                  <a:srgbClr val="FF0000"/>
                </a:solidFill>
                <a:latin typeface="微软雅黑" panose="020B0503020204020204" pitchFamily="34" charset="-122"/>
                <a:ea typeface="微软雅黑" panose="020B0503020204020204" pitchFamily="34" charset="-122"/>
              </a:rPr>
              <a:t>压力</a:t>
            </a:r>
            <a:r>
              <a:rPr lang="zh-CN" altLang="en-US" sz="2800" dirty="0" smtClean="0">
                <a:solidFill>
                  <a:srgbClr val="4D4D4D"/>
                </a:solidFill>
                <a:latin typeface="微软雅黑" panose="020B0503020204020204" pitchFamily="34" charset="-122"/>
                <a:ea typeface="微软雅黑" panose="020B0503020204020204" pitchFamily="34" charset="-122"/>
              </a:rPr>
              <a:t>，以“类政策实验”</a:t>
            </a:r>
            <a:r>
              <a:rPr lang="zh-CN" altLang="en-US" sz="2800" dirty="0">
                <a:solidFill>
                  <a:srgbClr val="4D4D4D"/>
                </a:solidFill>
                <a:latin typeface="微软雅黑" panose="020B0503020204020204" pitchFamily="34" charset="-122"/>
                <a:ea typeface="微软雅黑" panose="020B0503020204020204" pitchFamily="34" charset="-122"/>
              </a:rPr>
              <a:t>的</a:t>
            </a:r>
            <a:r>
              <a:rPr lang="zh-CN" altLang="en-US" sz="2800" dirty="0" smtClean="0">
                <a:solidFill>
                  <a:srgbClr val="FF0000"/>
                </a:solidFill>
                <a:latin typeface="微软雅黑" panose="020B0503020204020204" pitchFamily="34" charset="-122"/>
                <a:ea typeface="微软雅黑" panose="020B0503020204020204" pitchFamily="34" charset="-122"/>
              </a:rPr>
              <a:t>强度</a:t>
            </a:r>
            <a:r>
              <a:rPr lang="en-US" altLang="zh-CN" sz="2800" dirty="0" smtClean="0">
                <a:solidFill>
                  <a:srgbClr val="FF0000"/>
                </a:solidFill>
                <a:latin typeface="微软雅黑" panose="020B0503020204020204" pitchFamily="34" charset="-122"/>
                <a:ea typeface="微软雅黑" panose="020B0503020204020204" pitchFamily="34" charset="-122"/>
              </a:rPr>
              <a:t>DID</a:t>
            </a:r>
            <a:r>
              <a:rPr lang="zh-CN" altLang="en-US" sz="2800" dirty="0" smtClean="0">
                <a:solidFill>
                  <a:srgbClr val="FF0000"/>
                </a:solidFill>
                <a:latin typeface="微软雅黑" panose="020B0503020204020204" pitchFamily="34" charset="-122"/>
                <a:ea typeface="微软雅黑" panose="020B0503020204020204" pitchFamily="34" charset="-122"/>
              </a:rPr>
              <a:t>模型</a:t>
            </a:r>
            <a:r>
              <a:rPr lang="zh-CN" altLang="en-US" sz="2800" dirty="0" smtClean="0">
                <a:solidFill>
                  <a:srgbClr val="4D4D4D"/>
                </a:solidFill>
                <a:latin typeface="微软雅黑" panose="020B0503020204020204" pitchFamily="34" charset="-122"/>
                <a:ea typeface="微软雅黑" panose="020B0503020204020204" pitchFamily="34" charset="-122"/>
              </a:rPr>
              <a:t>进行</a:t>
            </a:r>
            <a:r>
              <a:rPr lang="zh-CN" altLang="en-US" sz="2800" dirty="0">
                <a:solidFill>
                  <a:srgbClr val="4D4D4D"/>
                </a:solidFill>
                <a:latin typeface="微软雅黑" panose="020B0503020204020204" pitchFamily="34" charset="-122"/>
                <a:ea typeface="微软雅黑" panose="020B0503020204020204" pitchFamily="34" charset="-122"/>
              </a:rPr>
              <a:t>实证</a:t>
            </a:r>
            <a:r>
              <a:rPr lang="zh-CN" altLang="en-US" sz="2800" dirty="0" smtClean="0">
                <a:solidFill>
                  <a:srgbClr val="4D4D4D"/>
                </a:solidFill>
                <a:latin typeface="微软雅黑" panose="020B0503020204020204" pitchFamily="34" charset="-122"/>
                <a:ea typeface="微软雅黑" panose="020B0503020204020204" pitchFamily="34" charset="-122"/>
              </a:rPr>
              <a:t>研究；</a:t>
            </a:r>
            <a:endParaRPr lang="en-US" altLang="zh-CN" sz="2800" dirty="0" smtClean="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92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32359" y="472690"/>
            <a:ext cx="681789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（一）城市经济绩效</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被解释变量</a:t>
            </a:r>
            <a:endParaRPr lang="en-US" altLang="zh-CN" sz="2800" dirty="0">
              <a:solidFill>
                <a:srgbClr val="4D4D4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4756" y="576214"/>
            <a:ext cx="10790722" cy="2261580"/>
            <a:chOff x="2605195" y="3811263"/>
            <a:chExt cx="9429303" cy="2261580"/>
          </a:xfrm>
        </p:grpSpPr>
        <p:grpSp>
          <p:nvGrpSpPr>
            <p:cNvPr id="15" name="组合 14"/>
            <p:cNvGrpSpPr/>
            <p:nvPr/>
          </p:nvGrpSpPr>
          <p:grpSpPr>
            <a:xfrm flipH="1">
              <a:off x="9879878" y="3811263"/>
              <a:ext cx="2154620" cy="2261580"/>
              <a:chOff x="-21943" y="1998300"/>
              <a:chExt cx="2753628" cy="2890324"/>
            </a:xfrm>
          </p:grpSpPr>
          <p:pic>
            <p:nvPicPr>
              <p:cNvPr id="16" name="图片 1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1943" y="3918887"/>
                <a:ext cx="2020662" cy="969737"/>
              </a:xfrm>
              <a:prstGeom prst="rect">
                <a:avLst/>
              </a:prstGeom>
            </p:spPr>
          </p:pic>
          <p:sp>
            <p:nvSpPr>
              <p:cNvPr id="17" name="椭圆 16"/>
              <p:cNvSpPr/>
              <p:nvPr/>
            </p:nvSpPr>
            <p:spPr>
              <a:xfrm>
                <a:off x="294896" y="2239670"/>
                <a:ext cx="2132489" cy="209554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1265753" y="1998300"/>
                <a:ext cx="1465932" cy="703516"/>
              </a:xfrm>
              <a:prstGeom prst="rect">
                <a:avLst/>
              </a:prstGeom>
            </p:spPr>
          </p:pic>
        </p:grpSp>
        <p:sp>
          <p:nvSpPr>
            <p:cNvPr id="19" name="文本框 18"/>
            <p:cNvSpPr txBox="1"/>
            <p:nvPr/>
          </p:nvSpPr>
          <p:spPr>
            <a:xfrm>
              <a:off x="2605195" y="4593246"/>
              <a:ext cx="7385189" cy="453457"/>
            </a:xfrm>
            <a:prstGeom prst="rect">
              <a:avLst/>
            </a:prstGeom>
            <a:noFill/>
          </p:spPr>
          <p:txBody>
            <a:bodyPr wrap="square" rtlCol="0">
              <a:spAutoFit/>
            </a:bodyPr>
            <a:lstStyle/>
            <a:p>
              <a:pPr>
                <a:lnSpc>
                  <a:spcPct val="130000"/>
                </a:lnSpc>
              </a:pPr>
              <a:endParaRPr lang="en-US" altLang="zh-CN" sz="2000" dirty="0">
                <a:solidFill>
                  <a:srgbClr val="4D4D4D"/>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024756" y="1617059"/>
            <a:ext cx="8077510" cy="3416320"/>
          </a:xfrm>
          <a:prstGeom prst="rect">
            <a:avLst/>
          </a:prstGeom>
        </p:spPr>
        <p:txBody>
          <a:bodyPr wrap="square">
            <a:spAutoFit/>
          </a:bodyPr>
          <a:lstStyle/>
          <a:p>
            <a:pPr>
              <a:lnSpc>
                <a:spcPct val="150000"/>
              </a:lnSpc>
            </a:pPr>
            <a:r>
              <a:rPr lang="en-US" altLang="zh-CN" sz="2400" dirty="0" smtClean="0">
                <a:latin typeface="微软雅黑" pitchFamily="34" charset="-122"/>
                <a:ea typeface="微软雅黑" pitchFamily="34" charset="-122"/>
              </a:rPr>
              <a:t>1.</a:t>
            </a:r>
            <a:r>
              <a:rPr lang="zh-CN" altLang="en-US" sz="2400" dirty="0" smtClean="0">
                <a:solidFill>
                  <a:srgbClr val="FF0000"/>
                </a:solidFill>
                <a:latin typeface="微软雅黑" pitchFamily="34" charset="-122"/>
                <a:ea typeface="微软雅黑" pitchFamily="34" charset="-122"/>
              </a:rPr>
              <a:t>人均</a:t>
            </a:r>
            <a:r>
              <a:rPr lang="en-US" altLang="zh-CN" sz="2400" dirty="0" smtClean="0">
                <a:solidFill>
                  <a:srgbClr val="FF0000"/>
                </a:solidFill>
                <a:latin typeface="微软雅黑" pitchFamily="34" charset="-122"/>
                <a:ea typeface="微软雅黑" pitchFamily="34" charset="-122"/>
              </a:rPr>
              <a:t>GDP</a:t>
            </a:r>
            <a:r>
              <a:rPr lang="zh-CN" altLang="en-US" sz="2400" dirty="0" smtClean="0">
                <a:latin typeface="微软雅黑" pitchFamily="34" charset="-122"/>
                <a:ea typeface="微软雅黑" pitchFamily="34" charset="-122"/>
              </a:rPr>
              <a:t>指标衡量经济增长</a:t>
            </a:r>
            <a:endParaRPr lang="en-US" altLang="zh-CN" sz="2400" dirty="0" smtClean="0">
              <a:latin typeface="微软雅黑" pitchFamily="34" charset="-122"/>
              <a:ea typeface="微软雅黑" pitchFamily="34" charset="-122"/>
            </a:endParaRPr>
          </a:p>
          <a:p>
            <a:pPr>
              <a:lnSpc>
                <a:spcPct val="150000"/>
              </a:lnSpc>
            </a:pPr>
            <a:r>
              <a:rPr lang="en-US" altLang="zh-CN" sz="2400" dirty="0" smtClean="0">
                <a:latin typeface="微软雅黑" pitchFamily="34" charset="-122"/>
                <a:ea typeface="微软雅黑" pitchFamily="34" charset="-122"/>
              </a:rPr>
              <a:t>2.</a:t>
            </a:r>
            <a:r>
              <a:rPr lang="zh-CN" altLang="en-US" sz="2400" dirty="0">
                <a:latin typeface="微软雅黑" pitchFamily="34" charset="-122"/>
                <a:ea typeface="微软雅黑" pitchFamily="34" charset="-122"/>
              </a:rPr>
              <a:t>采用了卫星采集的</a:t>
            </a:r>
            <a:r>
              <a:rPr lang="zh-CN" altLang="en-US" sz="2400" dirty="0">
                <a:solidFill>
                  <a:srgbClr val="FF0000"/>
                </a:solidFill>
                <a:latin typeface="微软雅黑" pitchFamily="34" charset="-122"/>
                <a:ea typeface="微软雅黑" pitchFamily="34" charset="-122"/>
              </a:rPr>
              <a:t>城市夜间灯光亮度数据</a:t>
            </a:r>
            <a:r>
              <a:rPr lang="zh-CN" altLang="en-US" sz="2400" dirty="0">
                <a:latin typeface="微软雅黑" pitchFamily="34" charset="-122"/>
                <a:ea typeface="微软雅黑" pitchFamily="34" charset="-122"/>
              </a:rPr>
              <a:t>来衡量地区经济发展水平。本文基于美国国防气象卫星搭载的业务型线扫描传感器</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DMSP</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OLS</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获取的夜间灯光影像，</a:t>
            </a:r>
            <a:r>
              <a:rPr lang="zh-CN" altLang="en-US" sz="2400" dirty="0" smtClean="0">
                <a:latin typeface="微软雅黑" pitchFamily="34" charset="-122"/>
                <a:ea typeface="微软雅黑" pitchFamily="34" charset="-122"/>
              </a:rPr>
              <a:t>提取</a:t>
            </a:r>
            <a:r>
              <a:rPr lang="en-US" altLang="zh-CN" sz="2400" dirty="0" smtClean="0">
                <a:latin typeface="微软雅黑" pitchFamily="34" charset="-122"/>
                <a:ea typeface="微软雅黑" pitchFamily="34" charset="-122"/>
              </a:rPr>
              <a:t>2000—2012</a:t>
            </a:r>
            <a:r>
              <a:rPr lang="zh-CN" altLang="en-US" sz="2400" dirty="0" smtClean="0">
                <a:latin typeface="微软雅黑" pitchFamily="34" charset="-122"/>
                <a:ea typeface="微软雅黑" pitchFamily="34" charset="-122"/>
              </a:rPr>
              <a:t>年中国</a:t>
            </a:r>
            <a:r>
              <a:rPr lang="zh-CN" altLang="en-US" sz="2400" dirty="0">
                <a:latin typeface="微软雅黑" pitchFamily="34" charset="-122"/>
                <a:ea typeface="微软雅黑" pitchFamily="34" charset="-122"/>
              </a:rPr>
              <a:t>城市灯光总强度数据，并基于此来度量</a:t>
            </a:r>
            <a:r>
              <a:rPr lang="zh-CN" altLang="en-US" sz="2400" dirty="0" smtClean="0">
                <a:latin typeface="微软雅黑" pitchFamily="34" charset="-122"/>
                <a:ea typeface="微软雅黑" pitchFamily="34" charset="-122"/>
              </a:rPr>
              <a:t>城市发展</a:t>
            </a:r>
            <a:r>
              <a:rPr lang="zh-CN" altLang="en-US" sz="2400" dirty="0">
                <a:latin typeface="微软雅黑" pitchFamily="34" charset="-122"/>
                <a:ea typeface="微软雅黑" pitchFamily="34" charset="-122"/>
              </a:rPr>
              <a:t>状况。</a:t>
            </a:r>
          </a:p>
        </p:txBody>
      </p:sp>
    </p:spTree>
    <p:extLst>
      <p:ext uri="{BB962C8B-B14F-4D97-AF65-F5344CB8AC3E}">
        <p14:creationId xmlns:p14="http://schemas.microsoft.com/office/powerpoint/2010/main" val="26002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2618062"/>
            <a:ext cx="3560084" cy="3123631"/>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3677769" y="1481206"/>
            <a:ext cx="8671886" cy="4524315"/>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财政压力的构建方式：</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地方政府留存的 总税收收入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b="1" dirty="0">
                <a:solidFill>
                  <a:srgbClr val="00B050"/>
                </a:solidFill>
                <a:latin typeface="微软雅黑" panose="020B0503020204020204" pitchFamily="34" charset="-122"/>
                <a:ea typeface="微软雅黑" panose="020B0503020204020204" pitchFamily="34" charset="-122"/>
              </a:rPr>
              <a:t>所得税收入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其他税收收入</a:t>
            </a: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地方政府留存的 </a:t>
            </a:r>
            <a:r>
              <a:rPr lang="zh-CN" altLang="en-US" sz="2400" b="1" dirty="0">
                <a:solidFill>
                  <a:srgbClr val="00B050"/>
                </a:solidFill>
                <a:latin typeface="微软雅黑" panose="020B0503020204020204" pitchFamily="34" charset="-122"/>
                <a:ea typeface="微软雅黑" panose="020B0503020204020204" pitchFamily="34" charset="-122"/>
              </a:rPr>
              <a:t>所得税收入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总税收收入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其他税收收入</a:t>
            </a:r>
          </a:p>
          <a:p>
            <a:pPr>
              <a:lnSpc>
                <a:spcPct val="150000"/>
              </a:lnSpc>
            </a:pPr>
            <a:r>
              <a:rPr lang="zh-CN" altLang="en-US" sz="2400" b="1" dirty="0">
                <a:solidFill>
                  <a:srgbClr val="FFC000"/>
                </a:solidFill>
                <a:latin typeface="微软雅黑" panose="020B0503020204020204" pitchFamily="34" charset="-122"/>
                <a:ea typeface="微软雅黑" panose="020B0503020204020204" pitchFamily="34" charset="-122"/>
              </a:rPr>
              <a:t>分税前 地方所得税总收入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b="1" dirty="0">
                <a:solidFill>
                  <a:srgbClr val="00B050"/>
                </a:solidFill>
                <a:latin typeface="微软雅黑" panose="020B0503020204020204" pitchFamily="34" charset="-122"/>
                <a:ea typeface="微软雅黑" panose="020B0503020204020204" pitchFamily="34" charset="-122"/>
              </a:rPr>
              <a:t>地方政府留存的所得税收入</a:t>
            </a:r>
            <a:r>
              <a:rPr lang="en-US" altLang="zh-CN" sz="2400" dirty="0">
                <a:solidFill>
                  <a:srgbClr val="4D4D4D"/>
                </a:solidFill>
                <a:latin typeface="微软雅黑" panose="020B0503020204020204" pitchFamily="34" charset="-122"/>
                <a:ea typeface="微软雅黑" panose="020B0503020204020204" pitchFamily="34" charset="-122"/>
              </a:rPr>
              <a:t>/40%</a:t>
            </a: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分税后 地方所得税收入损失</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b="1" dirty="0">
                <a:solidFill>
                  <a:srgbClr val="FFC000"/>
                </a:solidFill>
                <a:latin typeface="微软雅黑" panose="020B0503020204020204" pitchFamily="34" charset="-122"/>
                <a:ea typeface="微软雅黑" panose="020B0503020204020204" pitchFamily="34" charset="-122"/>
              </a:rPr>
              <a:t>分税前 地方所得税总收入</a:t>
            </a:r>
            <a:r>
              <a:rPr lang="en-US" altLang="zh-CN" sz="2400" dirty="0">
                <a:solidFill>
                  <a:srgbClr val="4D4D4D"/>
                </a:solidFill>
                <a:latin typeface="微软雅黑" panose="020B0503020204020204" pitchFamily="34" charset="-122"/>
                <a:ea typeface="微软雅黑" panose="020B0503020204020204" pitchFamily="34" charset="-122"/>
              </a:rPr>
              <a:t>×60%</a:t>
            </a:r>
          </a:p>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地方</a:t>
            </a:r>
            <a:r>
              <a:rPr lang="zh-CN" altLang="en-US" sz="2400" b="1" dirty="0">
                <a:solidFill>
                  <a:srgbClr val="4D4D4D"/>
                </a:solidFill>
                <a:latin typeface="微软雅黑" panose="020B0503020204020204" pitchFamily="34" charset="-122"/>
                <a:ea typeface="微软雅黑" panose="020B0503020204020204" pitchFamily="34" charset="-122"/>
              </a:rPr>
              <a:t>所得税收入实际</a:t>
            </a:r>
            <a:r>
              <a:rPr lang="zh-CN" altLang="en-US" sz="2400" b="1" dirty="0" smtClean="0">
                <a:solidFill>
                  <a:srgbClr val="4D4D4D"/>
                </a:solidFill>
                <a:latin typeface="微软雅黑" panose="020B0503020204020204" pitchFamily="34" charset="-122"/>
                <a:ea typeface="微软雅黑" panose="020B0503020204020204" pitchFamily="34" charset="-122"/>
              </a:rPr>
              <a:t>损失</a:t>
            </a: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地方税收收入－</a:t>
            </a:r>
            <a:r>
              <a:rPr lang="zh-CN" altLang="en-US" sz="2400" dirty="0" smtClean="0">
                <a:solidFill>
                  <a:srgbClr val="4D4D4D"/>
                </a:solidFill>
                <a:latin typeface="微软雅黑" panose="020B0503020204020204" pitchFamily="34" charset="-122"/>
                <a:ea typeface="微软雅黑" panose="020B0503020204020204" pitchFamily="34" charset="-122"/>
              </a:rPr>
              <a:t>其他税收</a:t>
            </a:r>
            <a:r>
              <a:rPr lang="zh-CN" altLang="en-US" sz="2400" dirty="0">
                <a:solidFill>
                  <a:srgbClr val="4D4D4D"/>
                </a:solidFill>
                <a:latin typeface="微软雅黑" panose="020B0503020204020204" pitchFamily="34" charset="-122"/>
                <a:ea typeface="微软雅黑" panose="020B0503020204020204" pitchFamily="34" charset="-122"/>
              </a:rPr>
              <a:t>收入）</a:t>
            </a:r>
            <a:r>
              <a:rPr lang="en-US" altLang="zh-CN" sz="2400" dirty="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en-US" altLang="zh-CN" sz="2400" dirty="0" smtClean="0">
                <a:solidFill>
                  <a:srgbClr val="4D4D4D"/>
                </a:solidFill>
                <a:latin typeface="微软雅黑" panose="020B0503020204020204" pitchFamily="34" charset="-122"/>
                <a:ea typeface="微软雅黑" panose="020B0503020204020204" pitchFamily="34" charset="-122"/>
              </a:rPr>
              <a:t>60</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en-US" altLang="zh-CN" sz="2400" dirty="0" smtClean="0">
                <a:solidFill>
                  <a:srgbClr val="4D4D4D"/>
                </a:solidFill>
                <a:latin typeface="微软雅黑" panose="020B0503020204020204" pitchFamily="34" charset="-122"/>
                <a:ea typeface="微软雅黑" panose="020B0503020204020204" pitchFamily="34" charset="-122"/>
              </a:rPr>
              <a:t>40</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所得税返还基数］</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558482" y="387074"/>
            <a:ext cx="722826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（二）</a:t>
            </a:r>
            <a:r>
              <a:rPr lang="zh-CN" altLang="en-US" sz="3200" dirty="0">
                <a:latin typeface="微软雅黑" panose="020B0503020204020204" pitchFamily="34" charset="-122"/>
                <a:ea typeface="微软雅黑" panose="020B0503020204020204" pitchFamily="34" charset="-122"/>
              </a:rPr>
              <a:t>财政压力</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所得税实际损失率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18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42" presetClass="entr" presetSubtype="0" fill="hold"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22044" y="1176002"/>
            <a:ext cx="9330494" cy="2308324"/>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财政压力的构建方式：</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所得税收入实际损失率</a:t>
            </a: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所得税收入实际损失</a:t>
            </a: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所得税实际收入</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（其中，所得税实际收入</a:t>
            </a: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所得税收入</a:t>
            </a:r>
            <a:r>
              <a:rPr lang="en-US" altLang="zh-CN" sz="2400" dirty="0" smtClean="0">
                <a:solidFill>
                  <a:srgbClr val="4D4D4D"/>
                </a:solidFill>
                <a:latin typeface="微软雅黑" panose="020B0503020204020204" pitchFamily="34" charset="-122"/>
                <a:ea typeface="微软雅黑" panose="020B0503020204020204" pitchFamily="34" charset="-122"/>
              </a:rPr>
              <a:t>-</a:t>
            </a:r>
            <a:r>
              <a:rPr lang="zh-CN" altLang="en-US" sz="2400" dirty="0" smtClean="0">
                <a:solidFill>
                  <a:srgbClr val="4D4D4D"/>
                </a:solidFill>
                <a:latin typeface="微软雅黑" panose="020B0503020204020204" pitchFamily="34" charset="-122"/>
                <a:ea typeface="微软雅黑" panose="020B0503020204020204" pitchFamily="34" charset="-122"/>
              </a:rPr>
              <a:t>所得税损失</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65887" y="316949"/>
            <a:ext cx="722826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（二）</a:t>
            </a:r>
            <a:r>
              <a:rPr lang="zh-CN" altLang="en-US" sz="3200" dirty="0">
                <a:latin typeface="微软雅黑" panose="020B0503020204020204" pitchFamily="34" charset="-122"/>
                <a:ea typeface="微软雅黑" panose="020B0503020204020204" pitchFamily="34" charset="-122"/>
              </a:rPr>
              <a:t>财政压力</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所得税实际损失率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87" y="3095946"/>
            <a:ext cx="10622090" cy="287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987977" y="4298335"/>
            <a:ext cx="962285"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13</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56119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43577" y="2561354"/>
            <a:ext cx="3560084" cy="3123631"/>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2977680" y="1481206"/>
            <a:ext cx="9371976" cy="4524315"/>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公式中的返还基数：</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所得税返还基数（简称基数）本应是</a:t>
            </a:r>
            <a:r>
              <a:rPr lang="zh-CN" altLang="en-US" sz="2400" dirty="0">
                <a:solidFill>
                  <a:srgbClr val="4D4D4D"/>
                </a:solidFill>
                <a:latin typeface="微软雅黑" panose="020B0503020204020204" pitchFamily="34" charset="-122"/>
                <a:ea typeface="微软雅黑" panose="020B0503020204020204" pitchFamily="34" charset="-122"/>
              </a:rPr>
              <a:t>以</a:t>
            </a:r>
            <a:r>
              <a:rPr lang="en-US" altLang="zh-CN" sz="2400" dirty="0" smtClean="0">
                <a:solidFill>
                  <a:srgbClr val="4D4D4D"/>
                </a:solidFill>
                <a:latin typeface="微软雅黑" panose="020B0503020204020204" pitchFamily="34" charset="-122"/>
                <a:ea typeface="微软雅黑" panose="020B0503020204020204" pitchFamily="34" charset="-122"/>
              </a:rPr>
              <a:t>2001</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为基期</a:t>
            </a:r>
            <a:r>
              <a:rPr lang="en-US" altLang="zh-CN" sz="2400" dirty="0">
                <a:solidFill>
                  <a:srgbClr val="4D4D4D"/>
                </a:solidFill>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假定</a:t>
            </a:r>
            <a:r>
              <a:rPr lang="en-US" altLang="zh-CN" sz="2400" dirty="0" smtClean="0">
                <a:solidFill>
                  <a:srgbClr val="4D4D4D"/>
                </a:solidFill>
                <a:latin typeface="微软雅黑" panose="020B0503020204020204" pitchFamily="34" charset="-122"/>
                <a:ea typeface="微软雅黑" panose="020B0503020204020204" pitchFamily="34" charset="-122"/>
              </a:rPr>
              <a:t>2001</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就实行税收分享改革</a:t>
            </a:r>
            <a:r>
              <a:rPr lang="en-US" altLang="zh-CN" sz="2400" dirty="0">
                <a:solidFill>
                  <a:srgbClr val="4D4D4D"/>
                </a:solidFill>
                <a:latin typeface="微软雅黑" panose="020B0503020204020204" pitchFamily="34" charset="-122"/>
                <a:ea typeface="微软雅黑" panose="020B0503020204020204" pitchFamily="34" charset="-122"/>
              </a:rPr>
              <a:t>) </a:t>
            </a:r>
            <a:r>
              <a:rPr lang="zh-CN" altLang="en-US" sz="2400" dirty="0">
                <a:solidFill>
                  <a:srgbClr val="4D4D4D"/>
                </a:solidFill>
                <a:latin typeface="微软雅黑" panose="020B0503020204020204" pitchFamily="34" charset="-122"/>
                <a:ea typeface="微软雅黑" panose="020B0503020204020204" pitchFamily="34" charset="-122"/>
              </a:rPr>
              <a:t>计算得到的一个固定值</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但是，自</a:t>
            </a:r>
            <a:r>
              <a:rPr lang="en-US" altLang="zh-CN" sz="2400" dirty="0" smtClean="0">
                <a:solidFill>
                  <a:srgbClr val="4D4D4D"/>
                </a:solidFill>
                <a:latin typeface="微软雅黑" panose="020B0503020204020204" pitchFamily="34" charset="-122"/>
                <a:ea typeface="微软雅黑" panose="020B0503020204020204" pitchFamily="34" charset="-122"/>
              </a:rPr>
              <a:t>2001</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en-US" altLang="zh-CN" sz="2400" dirty="0" smtClean="0">
                <a:solidFill>
                  <a:srgbClr val="4D4D4D"/>
                </a:solidFill>
                <a:latin typeface="微软雅黑" panose="020B0503020204020204" pitchFamily="34" charset="-122"/>
                <a:ea typeface="微软雅黑" panose="020B0503020204020204" pitchFamily="34" charset="-122"/>
              </a:rPr>
              <a:t>9</a:t>
            </a:r>
            <a:r>
              <a:rPr lang="zh-CN" altLang="en-US" sz="2400" dirty="0" smtClean="0">
                <a:solidFill>
                  <a:srgbClr val="4D4D4D"/>
                </a:solidFill>
                <a:latin typeface="微软雅黑" panose="020B0503020204020204" pitchFamily="34" charset="-122"/>
                <a:ea typeface="微软雅黑" panose="020B0503020204020204" pitchFamily="34" charset="-122"/>
              </a:rPr>
              <a:t>月份</a:t>
            </a:r>
            <a:r>
              <a:rPr lang="zh-CN" altLang="en-US" sz="2400" dirty="0">
                <a:solidFill>
                  <a:srgbClr val="4D4D4D"/>
                </a:solidFill>
                <a:latin typeface="微软雅黑" panose="020B0503020204020204" pitchFamily="34" charset="-122"/>
                <a:ea typeface="微软雅黑" panose="020B0503020204020204" pitchFamily="34" charset="-122"/>
              </a:rPr>
              <a:t>地方获知所得税征管将要改革的消息后</a:t>
            </a:r>
            <a:r>
              <a:rPr lang="zh-CN" altLang="en-US" sz="2400" dirty="0" smtClean="0">
                <a:solidFill>
                  <a:srgbClr val="4D4D4D"/>
                </a:solidFill>
                <a:latin typeface="微软雅黑" panose="020B0503020204020204" pitchFamily="34" charset="-122"/>
                <a:ea typeface="微软雅黑" panose="020B0503020204020204" pitchFamily="34" charset="-122"/>
              </a:rPr>
              <a:t>，地方政府开始做大税收收入。</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因此</a:t>
            </a:r>
            <a:r>
              <a:rPr lang="zh-CN" altLang="en-US" sz="2400" dirty="0">
                <a:solidFill>
                  <a:srgbClr val="4D4D4D"/>
                </a:solidFill>
                <a:latin typeface="微软雅黑" panose="020B0503020204020204" pitchFamily="34" charset="-122"/>
                <a:ea typeface="微软雅黑" panose="020B0503020204020204" pitchFamily="34" charset="-122"/>
              </a:rPr>
              <a:t>在实际执行过程中，“基数”的确定方式是承认</a:t>
            </a:r>
            <a:r>
              <a:rPr lang="zh-CN" altLang="en-US" sz="2400" dirty="0" smtClean="0">
                <a:solidFill>
                  <a:srgbClr val="4D4D4D"/>
                </a:solidFill>
                <a:latin typeface="微软雅黑" panose="020B0503020204020204" pitchFamily="34" charset="-122"/>
                <a:ea typeface="微软雅黑" panose="020B0503020204020204" pitchFamily="34" charset="-122"/>
              </a:rPr>
              <a:t>地方</a:t>
            </a:r>
            <a:r>
              <a:rPr lang="en-US" altLang="zh-CN" sz="2400" dirty="0" smtClean="0">
                <a:solidFill>
                  <a:srgbClr val="4D4D4D"/>
                </a:solidFill>
                <a:latin typeface="微软雅黑" panose="020B0503020204020204" pitchFamily="34" charset="-122"/>
                <a:ea typeface="微软雅黑" panose="020B0503020204020204" pitchFamily="34" charset="-122"/>
              </a:rPr>
              <a:t>2001</a:t>
            </a:r>
            <a:r>
              <a:rPr lang="zh-CN" altLang="en-US" sz="2400" dirty="0" smtClean="0">
                <a:solidFill>
                  <a:srgbClr val="4D4D4D"/>
                </a:solidFill>
                <a:latin typeface="微软雅黑" panose="020B0503020204020204" pitchFamily="34" charset="-122"/>
                <a:ea typeface="微软雅黑" panose="020B0503020204020204" pitchFamily="34" charset="-122"/>
              </a:rPr>
              <a:t>年</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1</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en-US" altLang="zh-CN" sz="2400" dirty="0" smtClean="0">
                <a:solidFill>
                  <a:srgbClr val="4D4D4D"/>
                </a:solidFill>
                <a:latin typeface="微软雅黑" panose="020B0503020204020204" pitchFamily="34" charset="-122"/>
                <a:ea typeface="微软雅黑" panose="020B0503020204020204" pitchFamily="34" charset="-122"/>
              </a:rPr>
              <a:t>9</a:t>
            </a:r>
            <a:r>
              <a:rPr lang="zh-CN" altLang="en-US" sz="2400" dirty="0" smtClean="0">
                <a:solidFill>
                  <a:srgbClr val="4D4D4D"/>
                </a:solidFill>
                <a:latin typeface="微软雅黑" panose="020B0503020204020204" pitchFamily="34" charset="-122"/>
                <a:ea typeface="微软雅黑" panose="020B0503020204020204" pitchFamily="34" charset="-122"/>
              </a:rPr>
              <a:t>月</a:t>
            </a:r>
            <a:r>
              <a:rPr lang="zh-CN" altLang="en-US" sz="2400" dirty="0">
                <a:solidFill>
                  <a:srgbClr val="4D4D4D"/>
                </a:solidFill>
                <a:latin typeface="微软雅黑" panose="020B0503020204020204" pitchFamily="34" charset="-122"/>
                <a:ea typeface="微软雅黑" panose="020B0503020204020204" pitchFamily="34" charset="-122"/>
              </a:rPr>
              <a:t>的正常增长率，</a:t>
            </a:r>
            <a:r>
              <a:rPr lang="zh-CN" altLang="en-US" sz="2400" dirty="0" smtClean="0">
                <a:solidFill>
                  <a:srgbClr val="FF0000"/>
                </a:solidFill>
                <a:latin typeface="微软雅黑" panose="020B0503020204020204" pitchFamily="34" charset="-122"/>
                <a:ea typeface="微软雅黑" panose="020B0503020204020204" pitchFamily="34" charset="-122"/>
              </a:rPr>
              <a:t>以</a:t>
            </a:r>
            <a:r>
              <a:rPr lang="en-US" altLang="zh-CN" sz="2400" dirty="0" smtClean="0">
                <a:solidFill>
                  <a:srgbClr val="FF0000"/>
                </a:solidFill>
                <a:latin typeface="微软雅黑" panose="020B0503020204020204" pitchFamily="34" charset="-122"/>
                <a:ea typeface="微软雅黑" panose="020B0503020204020204" pitchFamily="34" charset="-122"/>
              </a:rPr>
              <a:t>2000</a:t>
            </a:r>
            <a:r>
              <a:rPr lang="zh-CN" altLang="en-US" sz="2400" dirty="0" smtClean="0">
                <a:solidFill>
                  <a:srgbClr val="FF0000"/>
                </a:solidFill>
                <a:latin typeface="微软雅黑" panose="020B0503020204020204" pitchFamily="34" charset="-122"/>
                <a:ea typeface="微软雅黑" panose="020B0503020204020204" pitchFamily="34" charset="-122"/>
              </a:rPr>
              <a:t>年度</a:t>
            </a:r>
            <a:r>
              <a:rPr lang="zh-CN" altLang="en-US" sz="2400" dirty="0">
                <a:solidFill>
                  <a:srgbClr val="FF0000"/>
                </a:solidFill>
                <a:latin typeface="微软雅黑" panose="020B0503020204020204" pitchFamily="34" charset="-122"/>
                <a:ea typeface="微软雅黑" panose="020B0503020204020204" pitchFamily="34" charset="-122"/>
              </a:rPr>
              <a:t>的所得税总额</a:t>
            </a:r>
            <a:r>
              <a:rPr lang="zh-CN" altLang="en-US" sz="2400" dirty="0" smtClean="0">
                <a:solidFill>
                  <a:srgbClr val="FF0000"/>
                </a:solidFill>
                <a:latin typeface="微软雅黑" panose="020B0503020204020204" pitchFamily="34" charset="-122"/>
                <a:ea typeface="微软雅黑" panose="020B0503020204020204" pitchFamily="34" charset="-122"/>
              </a:rPr>
              <a:t>乘正常</a:t>
            </a:r>
            <a:r>
              <a:rPr lang="zh-CN" altLang="en-US" sz="2400" dirty="0">
                <a:solidFill>
                  <a:srgbClr val="FF0000"/>
                </a:solidFill>
                <a:latin typeface="微软雅黑" panose="020B0503020204020204" pitchFamily="34" charset="-122"/>
                <a:ea typeface="微软雅黑" panose="020B0503020204020204" pitchFamily="34" charset="-122"/>
              </a:rPr>
              <a:t>增长率</a:t>
            </a:r>
            <a:r>
              <a:rPr lang="zh-CN" altLang="en-US" sz="2400" dirty="0" smtClean="0">
                <a:solidFill>
                  <a:srgbClr val="FF0000"/>
                </a:solidFill>
                <a:latin typeface="微软雅黑" panose="020B0503020204020204" pitchFamily="34" charset="-122"/>
                <a:ea typeface="微软雅黑" panose="020B0503020204020204" pitchFamily="34" charset="-122"/>
              </a:rPr>
              <a:t>得到</a:t>
            </a:r>
            <a:r>
              <a:rPr lang="en-US" altLang="zh-CN" sz="2400" dirty="0" smtClean="0">
                <a:solidFill>
                  <a:srgbClr val="FF0000"/>
                </a:solidFill>
                <a:latin typeface="微软雅黑" panose="020B0503020204020204" pitchFamily="34" charset="-122"/>
                <a:ea typeface="微软雅黑" panose="020B0503020204020204" pitchFamily="34" charset="-122"/>
              </a:rPr>
              <a:t>2001</a:t>
            </a:r>
            <a:r>
              <a:rPr lang="zh-CN" altLang="en-US" sz="2400" dirty="0" smtClean="0">
                <a:solidFill>
                  <a:srgbClr val="FF0000"/>
                </a:solidFill>
                <a:latin typeface="微软雅黑" panose="020B0503020204020204" pitchFamily="34" charset="-122"/>
                <a:ea typeface="微软雅黑" panose="020B0503020204020204" pitchFamily="34" charset="-122"/>
              </a:rPr>
              <a:t>年</a:t>
            </a:r>
            <a:r>
              <a:rPr lang="zh-CN" altLang="en-US" sz="2400" dirty="0">
                <a:solidFill>
                  <a:srgbClr val="FF0000"/>
                </a:solidFill>
                <a:latin typeface="微软雅黑" panose="020B0503020204020204" pitchFamily="34" charset="-122"/>
                <a:ea typeface="微软雅黑" panose="020B0503020204020204" pitchFamily="34" charset="-122"/>
              </a:rPr>
              <a:t>的返还基数</a:t>
            </a:r>
            <a:r>
              <a:rPr lang="zh-CN" altLang="en-US" sz="2400" dirty="0">
                <a:solidFill>
                  <a:srgbClr val="4D4D4D"/>
                </a:solidFill>
                <a:latin typeface="微软雅黑" panose="020B0503020204020204" pitchFamily="34" charset="-122"/>
                <a:ea typeface="微软雅黑" panose="020B0503020204020204" pitchFamily="34" charset="-122"/>
              </a:rPr>
              <a:t>。</a:t>
            </a:r>
            <a:endParaRPr lang="en-US" altLang="zh-CN" sz="2400" dirty="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435407" y="292480"/>
            <a:ext cx="722826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（二）</a:t>
            </a:r>
            <a:r>
              <a:rPr lang="zh-CN" altLang="en-US" sz="3200" dirty="0">
                <a:latin typeface="微软雅黑" panose="020B0503020204020204" pitchFamily="34" charset="-122"/>
                <a:ea typeface="微软雅黑" panose="020B0503020204020204" pitchFamily="34" charset="-122"/>
              </a:rPr>
              <a:t>财政压力</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所得税实际损失率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5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43577" y="2561354"/>
            <a:ext cx="3560084" cy="3123631"/>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2977680" y="1481206"/>
            <a:ext cx="9371976" cy="3970318"/>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本文中对于返还基数的计算方法：</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因为无法获得</a:t>
            </a:r>
            <a:r>
              <a:rPr lang="en-US" altLang="zh-CN" sz="2400" dirty="0">
                <a:solidFill>
                  <a:srgbClr val="4D4D4D"/>
                </a:solidFill>
                <a:latin typeface="微软雅黑" panose="020B0503020204020204" pitchFamily="34" charset="-122"/>
                <a:ea typeface="微软雅黑" panose="020B0503020204020204" pitchFamily="34" charset="-122"/>
              </a:rPr>
              <a:t>2001</a:t>
            </a:r>
            <a:r>
              <a:rPr lang="zh-CN" altLang="en-US" sz="2400" dirty="0">
                <a:solidFill>
                  <a:srgbClr val="4D4D4D"/>
                </a:solidFill>
                <a:latin typeface="微软雅黑" panose="020B0503020204020204" pitchFamily="34" charset="-122"/>
                <a:ea typeface="微软雅黑" panose="020B0503020204020204" pitchFamily="34" charset="-122"/>
              </a:rPr>
              <a:t>年各地市</a:t>
            </a:r>
            <a:r>
              <a:rPr lang="en-US" altLang="zh-CN" sz="2400" dirty="0">
                <a:solidFill>
                  <a:srgbClr val="4D4D4D"/>
                </a:solidFill>
                <a:latin typeface="微软雅黑" panose="020B0503020204020204" pitchFamily="34" charset="-122"/>
                <a:ea typeface="微软雅黑" panose="020B0503020204020204" pitchFamily="34" charset="-122"/>
              </a:rPr>
              <a:t>1-9</a:t>
            </a:r>
            <a:r>
              <a:rPr lang="zh-CN" altLang="en-US" sz="2400" dirty="0">
                <a:solidFill>
                  <a:srgbClr val="4D4D4D"/>
                </a:solidFill>
                <a:latin typeface="微软雅黑" panose="020B0503020204020204" pitchFamily="34" charset="-122"/>
                <a:ea typeface="微软雅黑" panose="020B0503020204020204" pitchFamily="34" charset="-122"/>
              </a:rPr>
              <a:t>月的所得税收入增长率，因此</a:t>
            </a:r>
            <a:r>
              <a:rPr lang="zh-CN" altLang="en-US" sz="2400" dirty="0" smtClean="0">
                <a:solidFill>
                  <a:srgbClr val="4D4D4D"/>
                </a:solidFill>
                <a:latin typeface="微软雅黑" panose="020B0503020204020204" pitchFamily="34" charset="-122"/>
                <a:ea typeface="微软雅黑" panose="020B0503020204020204" pitchFamily="34" charset="-122"/>
              </a:rPr>
              <a:t>采用如下的办法</a:t>
            </a:r>
            <a:r>
              <a:rPr lang="zh-CN" altLang="en-US" sz="2400" dirty="0">
                <a:solidFill>
                  <a:srgbClr val="4D4D4D"/>
                </a:solidFill>
                <a:latin typeface="微软雅黑" panose="020B0503020204020204" pitchFamily="34" charset="-122"/>
                <a:ea typeface="微软雅黑" panose="020B0503020204020204" pitchFamily="34" charset="-122"/>
              </a:rPr>
              <a:t>进行近似</a:t>
            </a:r>
            <a:r>
              <a:rPr lang="zh-CN" altLang="en-US" sz="2400" dirty="0" smtClean="0">
                <a:solidFill>
                  <a:srgbClr val="4D4D4D"/>
                </a:solidFill>
                <a:latin typeface="微软雅黑" panose="020B0503020204020204" pitchFamily="34" charset="-122"/>
                <a:ea typeface="微软雅黑" panose="020B0503020204020204" pitchFamily="34" charset="-122"/>
              </a:rPr>
              <a:t>替代：</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根据</a:t>
            </a:r>
            <a:r>
              <a:rPr lang="zh-CN" altLang="en-US" sz="2400" dirty="0">
                <a:solidFill>
                  <a:srgbClr val="4D4D4D"/>
                </a:solidFill>
                <a:latin typeface="微软雅黑" panose="020B0503020204020204" pitchFamily="34" charset="-122"/>
                <a:ea typeface="微软雅黑" panose="020B0503020204020204" pitchFamily="34" charset="-122"/>
              </a:rPr>
              <a:t>所得税分享改革的</a:t>
            </a:r>
            <a:r>
              <a:rPr lang="zh-CN" altLang="en-US" sz="2400" dirty="0" smtClean="0">
                <a:solidFill>
                  <a:srgbClr val="4D4D4D"/>
                </a:solidFill>
                <a:latin typeface="微软雅黑" panose="020B0503020204020204" pitchFamily="34" charset="-122"/>
                <a:ea typeface="微软雅黑" panose="020B0503020204020204" pitchFamily="34" charset="-122"/>
              </a:rPr>
              <a:t>实际状况</a:t>
            </a:r>
            <a:r>
              <a:rPr lang="zh-CN" altLang="en-US" sz="2400" dirty="0">
                <a:solidFill>
                  <a:srgbClr val="4D4D4D"/>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基数</a:t>
            </a:r>
            <a:r>
              <a:rPr lang="zh-CN" altLang="en-US" sz="2400" dirty="0">
                <a:solidFill>
                  <a:srgbClr val="4D4D4D"/>
                </a:solidFill>
                <a:latin typeface="微软雅黑" panose="020B0503020204020204" pitchFamily="34" charset="-122"/>
                <a:ea typeface="微软雅黑" panose="020B0503020204020204" pitchFamily="34" charset="-122"/>
              </a:rPr>
              <a:t>的计算</a:t>
            </a:r>
            <a:r>
              <a:rPr lang="zh-CN" altLang="en-US" sz="2400" dirty="0" smtClean="0">
                <a:solidFill>
                  <a:srgbClr val="4D4D4D"/>
                </a:solidFill>
                <a:latin typeface="微软雅黑" panose="020B0503020204020204" pitchFamily="34" charset="-122"/>
                <a:ea typeface="微软雅黑" panose="020B0503020204020204" pitchFamily="34" charset="-122"/>
              </a:rPr>
              <a:t>采用</a:t>
            </a:r>
            <a:r>
              <a:rPr lang="en-US" altLang="zh-CN" sz="2400" b="1" dirty="0" smtClean="0">
                <a:solidFill>
                  <a:srgbClr val="FF0000"/>
                </a:solidFill>
                <a:latin typeface="微软雅黑" panose="020B0503020204020204" pitchFamily="34" charset="-122"/>
                <a:ea typeface="微软雅黑" panose="020B0503020204020204" pitchFamily="34" charset="-122"/>
              </a:rPr>
              <a:t>2000</a:t>
            </a:r>
            <a:r>
              <a:rPr lang="zh-CN" altLang="en-US" sz="2400" b="1" dirty="0" smtClean="0">
                <a:solidFill>
                  <a:srgbClr val="FF0000"/>
                </a:solidFill>
                <a:latin typeface="微软雅黑" panose="020B0503020204020204" pitchFamily="34" charset="-122"/>
                <a:ea typeface="微软雅黑" panose="020B0503020204020204" pitchFamily="34" charset="-122"/>
              </a:rPr>
              <a:t>年</a:t>
            </a:r>
            <a:r>
              <a:rPr lang="zh-CN" altLang="en-US" sz="2400" b="1" dirty="0">
                <a:solidFill>
                  <a:srgbClr val="FF0000"/>
                </a:solidFill>
                <a:latin typeface="微软雅黑" panose="020B0503020204020204" pitchFamily="34" charset="-122"/>
                <a:ea typeface="微软雅黑" panose="020B0503020204020204" pitchFamily="34" charset="-122"/>
              </a:rPr>
              <a:t>所得税总额乘</a:t>
            </a:r>
            <a:r>
              <a:rPr lang="zh-CN" altLang="en-US" sz="2400" b="1" dirty="0" smtClean="0">
                <a:solidFill>
                  <a:srgbClr val="FF0000"/>
                </a:solidFill>
                <a:latin typeface="微软雅黑" panose="020B0503020204020204" pitchFamily="34" charset="-122"/>
                <a:ea typeface="微软雅黑" panose="020B0503020204020204" pitchFamily="34" charset="-122"/>
              </a:rPr>
              <a:t>以</a:t>
            </a:r>
            <a:r>
              <a:rPr lang="en-US" altLang="zh-CN" sz="2400" b="1" dirty="0" smtClean="0">
                <a:solidFill>
                  <a:srgbClr val="FF0000"/>
                </a:solidFill>
                <a:latin typeface="微软雅黑" panose="020B0503020204020204" pitchFamily="34" charset="-122"/>
                <a:ea typeface="微软雅黑" panose="020B0503020204020204" pitchFamily="34" charset="-122"/>
              </a:rPr>
              <a:t>1998—2000</a:t>
            </a:r>
            <a:r>
              <a:rPr lang="zh-CN" altLang="en-US" sz="2400" b="1" dirty="0" smtClean="0">
                <a:solidFill>
                  <a:srgbClr val="FF0000"/>
                </a:solidFill>
                <a:latin typeface="微软雅黑" panose="020B0503020204020204" pitchFamily="34" charset="-122"/>
                <a:ea typeface="微软雅黑" panose="020B0503020204020204" pitchFamily="34" charset="-122"/>
              </a:rPr>
              <a:t>年</a:t>
            </a:r>
            <a:r>
              <a:rPr lang="zh-CN" altLang="en-US" sz="2400" b="1" dirty="0">
                <a:solidFill>
                  <a:srgbClr val="FF0000"/>
                </a:solidFill>
                <a:latin typeface="微软雅黑" panose="020B0503020204020204" pitchFamily="34" charset="-122"/>
                <a:ea typeface="微软雅黑" panose="020B0503020204020204" pitchFamily="34" charset="-122"/>
              </a:rPr>
              <a:t>三年平均的正常增长率</a:t>
            </a:r>
            <a:r>
              <a:rPr lang="zh-CN" altLang="en-US" sz="2400" dirty="0">
                <a:solidFill>
                  <a:srgbClr val="4D4D4D"/>
                </a:solidFill>
                <a:latin typeface="微软雅黑" panose="020B0503020204020204" pitchFamily="34" charset="-122"/>
                <a:ea typeface="微软雅黑" panose="020B0503020204020204" pitchFamily="34" charset="-122"/>
              </a:rPr>
              <a:t>进行替代</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所得税</a:t>
            </a:r>
            <a:r>
              <a:rPr lang="zh-CN" altLang="en-US" sz="2400" dirty="0">
                <a:solidFill>
                  <a:srgbClr val="4D4D4D"/>
                </a:solidFill>
                <a:latin typeface="微软雅黑" panose="020B0503020204020204" pitchFamily="34" charset="-122"/>
                <a:ea typeface="微软雅黑" panose="020B0503020204020204" pitchFamily="34" charset="-122"/>
              </a:rPr>
              <a:t>增长率的计算是</a:t>
            </a:r>
            <a:r>
              <a:rPr lang="zh-CN" altLang="en-US" sz="2400" dirty="0" smtClean="0">
                <a:solidFill>
                  <a:srgbClr val="4D4D4D"/>
                </a:solidFill>
                <a:latin typeface="微软雅黑" panose="020B0503020204020204" pitchFamily="34" charset="-122"/>
                <a:ea typeface="微软雅黑" panose="020B0503020204020204" pitchFamily="34" charset="-122"/>
              </a:rPr>
              <a:t>使用</a:t>
            </a:r>
            <a:r>
              <a:rPr lang="en-US" altLang="zh-CN" sz="2400" dirty="0" smtClean="0">
                <a:solidFill>
                  <a:srgbClr val="4D4D4D"/>
                </a:solidFill>
                <a:latin typeface="微软雅黑" panose="020B0503020204020204" pitchFamily="34" charset="-122"/>
                <a:ea typeface="微软雅黑" panose="020B0503020204020204" pitchFamily="34" charset="-122"/>
              </a:rPr>
              <a:t>1998—2000</a:t>
            </a:r>
            <a:r>
              <a:rPr lang="zh-CN" altLang="en-US" sz="2400" dirty="0" smtClean="0">
                <a:solidFill>
                  <a:srgbClr val="4D4D4D"/>
                </a:solidFill>
                <a:latin typeface="微软雅黑" panose="020B0503020204020204" pitchFamily="34" charset="-122"/>
                <a:ea typeface="微软雅黑" panose="020B0503020204020204" pitchFamily="34" charset="-122"/>
              </a:rPr>
              <a:t>的</a:t>
            </a:r>
            <a:r>
              <a:rPr lang="zh-CN" altLang="en-US" sz="2400" b="1" dirty="0">
                <a:solidFill>
                  <a:srgbClr val="4D4D4D"/>
                </a:solidFill>
                <a:latin typeface="微软雅黑" panose="020B0503020204020204" pitchFamily="34" charset="-122"/>
                <a:ea typeface="微软雅黑" panose="020B0503020204020204" pitchFamily="34" charset="-122"/>
              </a:rPr>
              <a:t>几何平均增长率</a:t>
            </a:r>
            <a:r>
              <a:rPr lang="zh-CN" altLang="en-US" sz="2400" dirty="0">
                <a:solidFill>
                  <a:srgbClr val="4D4D4D"/>
                </a:solidFill>
                <a:latin typeface="微软雅黑" panose="020B0503020204020204" pitchFamily="34" charset="-122"/>
                <a:ea typeface="微软雅黑" panose="020B0503020204020204" pitchFamily="34" charset="-122"/>
              </a:rPr>
              <a:t>计算</a:t>
            </a:r>
            <a:r>
              <a:rPr lang="zh-CN" altLang="en-US" sz="2400" dirty="0" smtClean="0">
                <a:solidFill>
                  <a:srgbClr val="4D4D4D"/>
                </a:solidFill>
                <a:latin typeface="微软雅黑" panose="020B0503020204020204" pitchFamily="34" charset="-122"/>
                <a:ea typeface="微软雅黑" panose="020B0503020204020204" pitchFamily="34" charset="-122"/>
              </a:rPr>
              <a:t>得到。</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注：</a:t>
            </a:r>
            <a:r>
              <a:rPr lang="zh-CN" altLang="en-US" sz="2400" dirty="0">
                <a:solidFill>
                  <a:srgbClr val="4D4D4D"/>
                </a:solidFill>
                <a:latin typeface="微软雅黑" panose="020B0503020204020204" pitchFamily="34" charset="-122"/>
                <a:ea typeface="微软雅黑" panose="020B0503020204020204" pitchFamily="34" charset="-122"/>
              </a:rPr>
              <a:t>几何平均</a:t>
            </a:r>
            <a:r>
              <a:rPr lang="zh-CN" altLang="en-US" sz="2400" dirty="0" smtClean="0">
                <a:solidFill>
                  <a:srgbClr val="4D4D4D"/>
                </a:solidFill>
                <a:latin typeface="微软雅黑" panose="020B0503020204020204" pitchFamily="34" charset="-122"/>
                <a:ea typeface="微软雅黑" panose="020B0503020204020204" pitchFamily="34" charset="-122"/>
              </a:rPr>
              <a:t>增长率</a:t>
            </a:r>
            <a:r>
              <a:rPr lang="en-US" altLang="zh-CN" sz="2400" dirty="0" smtClean="0">
                <a:solidFill>
                  <a:srgbClr val="4D4D4D"/>
                </a:solidFill>
                <a:latin typeface="微软雅黑" panose="020B0503020204020204" pitchFamily="34" charset="-122"/>
                <a:ea typeface="微软雅黑" panose="020B0503020204020204" pitchFamily="34" charset="-122"/>
              </a:rPr>
              <a:t>=n</a:t>
            </a:r>
            <a:r>
              <a:rPr lang="zh-CN" altLang="en-US" sz="2400" dirty="0" smtClean="0">
                <a:solidFill>
                  <a:srgbClr val="4D4D4D"/>
                </a:solidFill>
                <a:latin typeface="微软雅黑" panose="020B0503020204020204" pitchFamily="34" charset="-122"/>
                <a:ea typeface="微软雅黑" panose="020B0503020204020204" pitchFamily="34" charset="-122"/>
              </a:rPr>
              <a:t>个变量值连续乘积的</a:t>
            </a:r>
            <a:r>
              <a:rPr lang="en-US" altLang="zh-CN" sz="2400" dirty="0" smtClean="0">
                <a:solidFill>
                  <a:srgbClr val="4D4D4D"/>
                </a:solidFill>
                <a:latin typeface="微软雅黑" panose="020B0503020204020204" pitchFamily="34" charset="-122"/>
                <a:ea typeface="微软雅黑" panose="020B0503020204020204" pitchFamily="34" charset="-122"/>
              </a:rPr>
              <a:t>n</a:t>
            </a:r>
            <a:r>
              <a:rPr lang="zh-CN" altLang="en-US" sz="2400" dirty="0" smtClean="0">
                <a:solidFill>
                  <a:srgbClr val="4D4D4D"/>
                </a:solidFill>
                <a:latin typeface="微软雅黑" panose="020B0503020204020204" pitchFamily="34" charset="-122"/>
                <a:ea typeface="微软雅黑" panose="020B0503020204020204" pitchFamily="34" charset="-122"/>
              </a:rPr>
              <a:t>次方根</a:t>
            </a:r>
            <a:endParaRPr lang="en-US" altLang="zh-CN" sz="2400" dirty="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435407" y="292481"/>
            <a:ext cx="722826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（二）</a:t>
            </a:r>
            <a:r>
              <a:rPr lang="zh-CN" altLang="en-US" sz="3200" dirty="0">
                <a:latin typeface="微软雅黑" panose="020B0503020204020204" pitchFamily="34" charset="-122"/>
                <a:ea typeface="微软雅黑" panose="020B0503020204020204" pitchFamily="34" charset="-122"/>
              </a:rPr>
              <a:t>财政压力</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所得税实际损失率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469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2618062"/>
            <a:ext cx="3560084" cy="3123631"/>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3677769" y="1481206"/>
            <a:ext cx="8671886" cy="4524315"/>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地方财政对所得税收入的依赖程度：</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决定所得税收入</a:t>
            </a:r>
            <a:r>
              <a:rPr lang="zh-CN" altLang="en-US" sz="2400" dirty="0" smtClean="0">
                <a:solidFill>
                  <a:srgbClr val="4D4D4D"/>
                </a:solidFill>
                <a:latin typeface="微软雅黑" panose="020B0503020204020204" pitchFamily="34" charset="-122"/>
                <a:ea typeface="微软雅黑" panose="020B0503020204020204" pitchFamily="34" charset="-122"/>
              </a:rPr>
              <a:t>实际</a:t>
            </a:r>
            <a:r>
              <a:rPr lang="zh-CN" altLang="en-US" sz="2400" dirty="0">
                <a:solidFill>
                  <a:srgbClr val="4D4D4D"/>
                </a:solidFill>
                <a:latin typeface="微软雅黑" panose="020B0503020204020204" pitchFamily="34" charset="-122"/>
                <a:ea typeface="微软雅黑" panose="020B0503020204020204" pitchFamily="34" charset="-122"/>
              </a:rPr>
              <a:t>损失率有两个关键变量：“基数／地方税收收入”和“除所得税外其他税收收入／地方税收收入”。</a:t>
            </a: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由于返还基数是相对固定的，因此，地方所得税收入损失造成的财政压力与</a:t>
            </a:r>
            <a:r>
              <a:rPr lang="zh-CN" altLang="en-US" sz="2400" dirty="0">
                <a:solidFill>
                  <a:srgbClr val="FF0000"/>
                </a:solidFill>
                <a:latin typeface="微软雅黑" panose="020B0503020204020204" pitchFamily="34" charset="-122"/>
                <a:ea typeface="微软雅黑" panose="020B0503020204020204" pitchFamily="34" charset="-122"/>
              </a:rPr>
              <a:t>地方财政对所得</a:t>
            </a:r>
            <a:r>
              <a:rPr lang="zh-CN" altLang="en-US" sz="2400" dirty="0" smtClean="0">
                <a:solidFill>
                  <a:srgbClr val="FF0000"/>
                </a:solidFill>
                <a:latin typeface="微软雅黑" panose="020B0503020204020204" pitchFamily="34" charset="-122"/>
                <a:ea typeface="微软雅黑" panose="020B0503020204020204" pitchFamily="34" charset="-122"/>
              </a:rPr>
              <a:t>税收入</a:t>
            </a:r>
            <a:r>
              <a:rPr lang="zh-CN" altLang="en-US" sz="2400" dirty="0">
                <a:solidFill>
                  <a:srgbClr val="FF0000"/>
                </a:solidFill>
                <a:latin typeface="微软雅黑" panose="020B0503020204020204" pitchFamily="34" charset="-122"/>
                <a:ea typeface="微软雅黑" panose="020B0503020204020204" pitchFamily="34" charset="-122"/>
              </a:rPr>
              <a:t>的</a:t>
            </a:r>
            <a:r>
              <a:rPr lang="zh-CN" altLang="en-US" sz="2400" b="1" dirty="0">
                <a:solidFill>
                  <a:srgbClr val="FF0000"/>
                </a:solidFill>
                <a:latin typeface="微软雅黑" panose="020B0503020204020204" pitchFamily="34" charset="-122"/>
                <a:ea typeface="微软雅黑" panose="020B0503020204020204" pitchFamily="34" charset="-122"/>
              </a:rPr>
              <a:t>依赖程度</a:t>
            </a:r>
            <a:r>
              <a:rPr lang="zh-CN" altLang="en-US" sz="2400" dirty="0">
                <a:solidFill>
                  <a:srgbClr val="FF0000"/>
                </a:solidFill>
                <a:latin typeface="微软雅黑" panose="020B0503020204020204" pitchFamily="34" charset="-122"/>
                <a:ea typeface="微软雅黑" panose="020B0503020204020204" pitchFamily="34" charset="-122"/>
              </a:rPr>
              <a:t>（即，所得税收入／地方税收收入）</a:t>
            </a:r>
            <a:r>
              <a:rPr lang="zh-CN" altLang="en-US" sz="2400" dirty="0">
                <a:solidFill>
                  <a:srgbClr val="4D4D4D"/>
                </a:solidFill>
                <a:latin typeface="微软雅黑" panose="020B0503020204020204" pitchFamily="34" charset="-122"/>
                <a:ea typeface="微软雅黑" panose="020B0503020204020204" pitchFamily="34" charset="-122"/>
              </a:rPr>
              <a:t>是密切相关的</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地方税收对所得税依赖程度越高，所得税分享改革造成的财政压力越</a:t>
            </a:r>
            <a:r>
              <a:rPr lang="zh-CN" altLang="en-US" sz="2400" dirty="0" smtClean="0">
                <a:solidFill>
                  <a:srgbClr val="4D4D4D"/>
                </a:solidFill>
                <a:latin typeface="微软雅黑" panose="020B0503020204020204" pitchFamily="34" charset="-122"/>
                <a:ea typeface="微软雅黑" panose="020B0503020204020204" pitchFamily="34" charset="-122"/>
              </a:rPr>
              <a:t>大。</a:t>
            </a:r>
            <a:endParaRPr lang="en-US" altLang="zh-CN" sz="2400" dirty="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80843" y="324012"/>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37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rotWithShape="1">
          <a:blip r:embed="rId2">
            <a:extLst>
              <a:ext uri="{28A0092B-C50C-407E-A947-70E740481C1C}">
                <a14:useLocalDpi xmlns:a14="http://schemas.microsoft.com/office/drawing/2010/main" val="0"/>
              </a:ext>
            </a:extLst>
          </a:blip>
          <a:srcRect b="22876"/>
          <a:stretch/>
        </p:blipFill>
        <p:spPr>
          <a:xfrm>
            <a:off x="-522514" y="2888343"/>
            <a:ext cx="6571459" cy="3969657"/>
          </a:xfrm>
          <a:prstGeom prst="rect">
            <a:avLst/>
          </a:prstGeom>
          <a:effectLst>
            <a:outerShdw blurRad="50800" dist="88900" algn="l" rotWithShape="0">
              <a:prstClr val="black">
                <a:alpha val="40000"/>
              </a:prstClr>
            </a:outerShdw>
          </a:effectLst>
        </p:spPr>
      </p:pic>
      <p:sp>
        <p:nvSpPr>
          <p:cNvPr id="2" name="矩形 1"/>
          <p:cNvSpPr/>
          <p:nvPr/>
        </p:nvSpPr>
        <p:spPr>
          <a:xfrm>
            <a:off x="3182382" y="1984474"/>
            <a:ext cx="2031325" cy="646331"/>
          </a:xfrm>
          <a:prstGeom prst="rect">
            <a:avLst/>
          </a:prstGeom>
        </p:spPr>
        <p:txBody>
          <a:bodyPr wrap="none">
            <a:spAutoFit/>
          </a:bodyPr>
          <a:lstStyle/>
          <a:p>
            <a:r>
              <a:rPr lang="zh-CN" altLang="en-US" sz="3600" b="1" dirty="0" smtClean="0">
                <a:solidFill>
                  <a:srgbClr val="104733"/>
                </a:solidFill>
                <a:latin typeface="微软雅黑" pitchFamily="34" charset="-122"/>
                <a:ea typeface="微软雅黑" pitchFamily="34" charset="-122"/>
              </a:rPr>
              <a:t>文章结构</a:t>
            </a:r>
            <a:endParaRPr lang="zh-CN" altLang="en-US" sz="3600" b="1" dirty="0">
              <a:solidFill>
                <a:srgbClr val="104733"/>
              </a:solidFill>
              <a:latin typeface="微软雅黑" pitchFamily="34" charset="-122"/>
              <a:ea typeface="微软雅黑" pitchFamily="34" charset="-122"/>
            </a:endParaRPr>
          </a:p>
        </p:txBody>
      </p:sp>
      <p:sp>
        <p:nvSpPr>
          <p:cNvPr id="47" name="文本框 46"/>
          <p:cNvSpPr txBox="1"/>
          <p:nvPr/>
        </p:nvSpPr>
        <p:spPr>
          <a:xfrm>
            <a:off x="2888344" y="2861572"/>
            <a:ext cx="2619405" cy="400110"/>
          </a:xfrm>
          <a:prstGeom prst="rect">
            <a:avLst/>
          </a:prstGeom>
          <a:noFill/>
        </p:spPr>
        <p:txBody>
          <a:bodyPr wrap="square" rtlCol="0">
            <a:spAutoFit/>
          </a:bodyPr>
          <a:lstStyle/>
          <a:p>
            <a:pPr algn="dist"/>
            <a:r>
              <a:rPr lang="zh-CN" altLang="en-US" sz="2000" dirty="0" smtClean="0">
                <a:solidFill>
                  <a:srgbClr val="4D4D4D"/>
                </a:solidFill>
                <a:latin typeface="微软雅黑" panose="020B0503020204020204" pitchFamily="34" charset="-122"/>
                <a:ea typeface="微软雅黑" panose="020B0503020204020204" pitchFamily="34" charset="-122"/>
              </a:rPr>
              <a:t>ＣＯＮＴＥＮＴＳ</a:t>
            </a:r>
            <a:endParaRPr lang="zh-CN" altLang="en-US" sz="2000" dirty="0">
              <a:solidFill>
                <a:srgbClr val="4D4D4D"/>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19394" y="2004878"/>
            <a:ext cx="3416320" cy="523220"/>
          </a:xfrm>
          <a:prstGeom prst="rect">
            <a:avLst/>
          </a:prstGeom>
          <a:noFill/>
        </p:spPr>
        <p:txBody>
          <a:bodyPr wrap="none" rtlCol="0">
            <a:spAutoFit/>
          </a:bodyPr>
          <a:lstStyle/>
          <a:p>
            <a:r>
              <a:rPr lang="zh-CN" altLang="en-US" sz="2800" b="1" dirty="0" smtClean="0">
                <a:solidFill>
                  <a:srgbClr val="4D4D4D"/>
                </a:solidFill>
                <a:latin typeface="微软雅黑" pitchFamily="34" charset="-122"/>
                <a:ea typeface="微软雅黑" pitchFamily="34" charset="-122"/>
              </a:rPr>
              <a:t>一、引言和文献综述</a:t>
            </a:r>
            <a:endParaRPr lang="zh-CN" altLang="en-US" sz="2400" dirty="0">
              <a:solidFill>
                <a:srgbClr val="4D4D4D"/>
              </a:solidFill>
              <a:latin typeface="微软雅黑" pitchFamily="34" charset="-122"/>
              <a:ea typeface="微软雅黑" pitchFamily="34" charset="-122"/>
            </a:endParaRPr>
          </a:p>
        </p:txBody>
      </p:sp>
      <p:sp>
        <p:nvSpPr>
          <p:cNvPr id="49" name="文本框 48"/>
          <p:cNvSpPr txBox="1"/>
          <p:nvPr/>
        </p:nvSpPr>
        <p:spPr>
          <a:xfrm>
            <a:off x="6119394" y="2936668"/>
            <a:ext cx="4134465" cy="523220"/>
          </a:xfrm>
          <a:prstGeom prst="rect">
            <a:avLst/>
          </a:prstGeom>
          <a:noFill/>
        </p:spPr>
        <p:txBody>
          <a:bodyPr wrap="none" rtlCol="0">
            <a:spAutoFit/>
          </a:bodyPr>
          <a:lstStyle/>
          <a:p>
            <a:r>
              <a:rPr lang="zh-CN" altLang="en-US" sz="2800" b="1" dirty="0" smtClean="0">
                <a:solidFill>
                  <a:srgbClr val="4D4D4D"/>
                </a:solidFill>
                <a:latin typeface="微软雅黑" pitchFamily="34" charset="-122"/>
                <a:ea typeface="微软雅黑" pitchFamily="34" charset="-122"/>
              </a:rPr>
              <a:t>二、制度背景与理论分析</a:t>
            </a:r>
            <a:endParaRPr lang="zh-CN" altLang="en-US" sz="2400" dirty="0">
              <a:solidFill>
                <a:srgbClr val="4D4D4D"/>
              </a:solidFill>
              <a:latin typeface="微软雅黑" pitchFamily="34" charset="-122"/>
              <a:ea typeface="微软雅黑" pitchFamily="34" charset="-122"/>
            </a:endParaRPr>
          </a:p>
        </p:txBody>
      </p:sp>
      <p:sp>
        <p:nvSpPr>
          <p:cNvPr id="50" name="文本框 49"/>
          <p:cNvSpPr txBox="1"/>
          <p:nvPr/>
        </p:nvSpPr>
        <p:spPr>
          <a:xfrm>
            <a:off x="6119394" y="3868458"/>
            <a:ext cx="4493538" cy="523220"/>
          </a:xfrm>
          <a:prstGeom prst="rect">
            <a:avLst/>
          </a:prstGeom>
          <a:noFill/>
        </p:spPr>
        <p:txBody>
          <a:bodyPr wrap="none" rtlCol="0">
            <a:spAutoFit/>
          </a:bodyPr>
          <a:lstStyle/>
          <a:p>
            <a:r>
              <a:rPr lang="zh-CN" altLang="en-US" sz="2800" b="1" dirty="0" smtClean="0">
                <a:solidFill>
                  <a:srgbClr val="4D4D4D"/>
                </a:solidFill>
                <a:latin typeface="微软雅黑" pitchFamily="34" charset="-122"/>
                <a:ea typeface="微软雅黑" pitchFamily="34" charset="-122"/>
              </a:rPr>
              <a:t>三、指标、数据与实证策略</a:t>
            </a:r>
            <a:endParaRPr lang="zh-CN" altLang="en-US" sz="2400" dirty="0">
              <a:solidFill>
                <a:srgbClr val="4D4D4D"/>
              </a:solidFill>
              <a:latin typeface="微软雅黑" pitchFamily="34" charset="-122"/>
              <a:ea typeface="微软雅黑" pitchFamily="34" charset="-122"/>
            </a:endParaRPr>
          </a:p>
        </p:txBody>
      </p:sp>
      <p:sp>
        <p:nvSpPr>
          <p:cNvPr id="51" name="文本框 50"/>
          <p:cNvSpPr txBox="1"/>
          <p:nvPr/>
        </p:nvSpPr>
        <p:spPr>
          <a:xfrm>
            <a:off x="6119394" y="4800247"/>
            <a:ext cx="2339102" cy="523220"/>
          </a:xfrm>
          <a:prstGeom prst="rect">
            <a:avLst/>
          </a:prstGeom>
          <a:noFill/>
        </p:spPr>
        <p:txBody>
          <a:bodyPr wrap="none" rtlCol="0">
            <a:spAutoFit/>
          </a:bodyPr>
          <a:lstStyle/>
          <a:p>
            <a:r>
              <a:rPr lang="zh-CN" altLang="en-US" sz="2800" b="1" dirty="0" smtClean="0">
                <a:solidFill>
                  <a:srgbClr val="4D4D4D"/>
                </a:solidFill>
                <a:latin typeface="微软雅黑" pitchFamily="34" charset="-122"/>
                <a:ea typeface="微软雅黑" pitchFamily="34" charset="-122"/>
              </a:rPr>
              <a:t>四、实证解读</a:t>
            </a:r>
            <a:endParaRPr lang="zh-CN" altLang="en-US" sz="2400" dirty="0">
              <a:solidFill>
                <a:srgbClr val="4D4D4D"/>
              </a:solidFill>
              <a:latin typeface="微软雅黑" pitchFamily="34" charset="-122"/>
              <a:ea typeface="微软雅黑" pitchFamily="34" charset="-122"/>
            </a:endParaRPr>
          </a:p>
        </p:txBody>
      </p:sp>
      <p:sp>
        <p:nvSpPr>
          <p:cNvPr id="9" name="文本框 50"/>
          <p:cNvSpPr txBox="1"/>
          <p:nvPr/>
        </p:nvSpPr>
        <p:spPr>
          <a:xfrm>
            <a:off x="6150926" y="5690179"/>
            <a:ext cx="2698175" cy="523220"/>
          </a:xfrm>
          <a:prstGeom prst="rect">
            <a:avLst/>
          </a:prstGeom>
          <a:noFill/>
        </p:spPr>
        <p:txBody>
          <a:bodyPr wrap="none" rtlCol="0">
            <a:spAutoFit/>
          </a:bodyPr>
          <a:lstStyle/>
          <a:p>
            <a:r>
              <a:rPr lang="zh-CN" altLang="en-US" sz="2800" b="1" dirty="0">
                <a:solidFill>
                  <a:srgbClr val="4D4D4D"/>
                </a:solidFill>
                <a:latin typeface="微软雅黑" pitchFamily="34" charset="-122"/>
                <a:ea typeface="微软雅黑" pitchFamily="34" charset="-122"/>
              </a:rPr>
              <a:t>五</a:t>
            </a:r>
            <a:r>
              <a:rPr lang="zh-CN" altLang="en-US" sz="2800" b="1" dirty="0" smtClean="0">
                <a:solidFill>
                  <a:srgbClr val="4D4D4D"/>
                </a:solidFill>
                <a:latin typeface="微软雅黑" pitchFamily="34" charset="-122"/>
                <a:ea typeface="微软雅黑" pitchFamily="34" charset="-122"/>
              </a:rPr>
              <a:t>、结论与启示</a:t>
            </a:r>
            <a:endParaRPr lang="zh-CN" altLang="en-US" sz="2400" dirty="0">
              <a:solidFill>
                <a:srgbClr val="4D4D4D"/>
              </a:solidFill>
              <a:latin typeface="微软雅黑" pitchFamily="34" charset="-122"/>
              <a:ea typeface="微软雅黑" pitchFamily="34" charset="-122"/>
            </a:endParaRPr>
          </a:p>
        </p:txBody>
      </p:sp>
    </p:spTree>
    <p:extLst>
      <p:ext uri="{BB962C8B-B14F-4D97-AF65-F5344CB8AC3E}">
        <p14:creationId xmlns:p14="http://schemas.microsoft.com/office/powerpoint/2010/main" val="32175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750"/>
                                        <p:tgtEl>
                                          <p:spTgt spid="46"/>
                                        </p:tgtEl>
                                      </p:cBhvr>
                                    </p:animEffect>
                                    <p:anim calcmode="lin" valueType="num">
                                      <p:cBhvr>
                                        <p:cTn id="8" dur="750" fill="hold"/>
                                        <p:tgtEl>
                                          <p:spTgt spid="46"/>
                                        </p:tgtEl>
                                        <p:attrNameLst>
                                          <p:attrName>ppt_x</p:attrName>
                                        </p:attrNameLst>
                                      </p:cBhvr>
                                      <p:tavLst>
                                        <p:tav tm="0">
                                          <p:val>
                                            <p:strVal val="#ppt_x"/>
                                          </p:val>
                                        </p:tav>
                                        <p:tav tm="100000">
                                          <p:val>
                                            <p:strVal val="#ppt_x"/>
                                          </p:val>
                                        </p:tav>
                                      </p:tavLst>
                                    </p:anim>
                                    <p:anim calcmode="lin" valueType="num">
                                      <p:cBhvr>
                                        <p:cTn id="9" dur="750" fill="hold"/>
                                        <p:tgtEl>
                                          <p:spTgt spid="46"/>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750" fill="hold"/>
                                        <p:tgtEl>
                                          <p:spTgt spid="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2">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2">
                                            <p:txEl>
                                              <p:pRg st="0" end="0"/>
                                            </p:txEl>
                                          </p:spTgt>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750"/>
                                        <p:tgtEl>
                                          <p:spTgt spid="47"/>
                                        </p:tgtEl>
                                      </p:cBhvr>
                                    </p:animEffect>
                                  </p:childTnLst>
                                </p:cTn>
                              </p:par>
                            </p:childTnLst>
                          </p:cTn>
                        </p:par>
                        <p:par>
                          <p:cTn id="20" fill="hold">
                            <p:stCondLst>
                              <p:cond delay="1175"/>
                            </p:stCondLst>
                            <p:childTnLst>
                              <p:par>
                                <p:cTn id="21" presetID="42"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anim calcmode="lin" valueType="num">
                                      <p:cBhvr>
                                        <p:cTn id="24" dur="750" fill="hold"/>
                                        <p:tgtEl>
                                          <p:spTgt spid="3"/>
                                        </p:tgtEl>
                                        <p:attrNameLst>
                                          <p:attrName>ppt_x</p:attrName>
                                        </p:attrNameLst>
                                      </p:cBhvr>
                                      <p:tavLst>
                                        <p:tav tm="0">
                                          <p:val>
                                            <p:strVal val="#ppt_x"/>
                                          </p:val>
                                        </p:tav>
                                        <p:tav tm="100000">
                                          <p:val>
                                            <p:strVal val="#ppt_x"/>
                                          </p:val>
                                        </p:tav>
                                      </p:tavLst>
                                    </p:anim>
                                    <p:anim calcmode="lin" valueType="num">
                                      <p:cBhvr>
                                        <p:cTn id="25" dur="75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1925"/>
                            </p:stCondLst>
                            <p:childTnLst>
                              <p:par>
                                <p:cTn id="27" presetID="42" presetClass="entr" presetSubtype="0" fill="hold" grpId="0" nodeType="afterEffect">
                                  <p:stCondLst>
                                    <p:cond delay="20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750"/>
                                        <p:tgtEl>
                                          <p:spTgt spid="49"/>
                                        </p:tgtEl>
                                      </p:cBhvr>
                                    </p:animEffect>
                                    <p:anim calcmode="lin" valueType="num">
                                      <p:cBhvr>
                                        <p:cTn id="30" dur="750" fill="hold"/>
                                        <p:tgtEl>
                                          <p:spTgt spid="49"/>
                                        </p:tgtEl>
                                        <p:attrNameLst>
                                          <p:attrName>ppt_x</p:attrName>
                                        </p:attrNameLst>
                                      </p:cBhvr>
                                      <p:tavLst>
                                        <p:tav tm="0">
                                          <p:val>
                                            <p:strVal val="#ppt_x"/>
                                          </p:val>
                                        </p:tav>
                                        <p:tav tm="100000">
                                          <p:val>
                                            <p:strVal val="#ppt_x"/>
                                          </p:val>
                                        </p:tav>
                                      </p:tavLst>
                                    </p:anim>
                                    <p:anim calcmode="lin" valueType="num">
                                      <p:cBhvr>
                                        <p:cTn id="31" dur="750" fill="hold"/>
                                        <p:tgtEl>
                                          <p:spTgt spid="49"/>
                                        </p:tgtEl>
                                        <p:attrNameLst>
                                          <p:attrName>ppt_y</p:attrName>
                                        </p:attrNameLst>
                                      </p:cBhvr>
                                      <p:tavLst>
                                        <p:tav tm="0">
                                          <p:val>
                                            <p:strVal val="#ppt_y+.1"/>
                                          </p:val>
                                        </p:tav>
                                        <p:tav tm="100000">
                                          <p:val>
                                            <p:strVal val="#ppt_y"/>
                                          </p:val>
                                        </p:tav>
                                      </p:tavLst>
                                    </p:anim>
                                  </p:childTnLst>
                                </p:cTn>
                              </p:par>
                            </p:childTnLst>
                          </p:cTn>
                        </p:par>
                        <p:par>
                          <p:cTn id="32" fill="hold">
                            <p:stCondLst>
                              <p:cond delay="2875"/>
                            </p:stCondLst>
                            <p:childTnLst>
                              <p:par>
                                <p:cTn id="33" presetID="42" presetClass="entr" presetSubtype="0" fill="hold" grpId="0" nodeType="afterEffect">
                                  <p:stCondLst>
                                    <p:cond delay="40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750"/>
                                        <p:tgtEl>
                                          <p:spTgt spid="50"/>
                                        </p:tgtEl>
                                      </p:cBhvr>
                                    </p:animEffect>
                                    <p:anim calcmode="lin" valueType="num">
                                      <p:cBhvr>
                                        <p:cTn id="36" dur="750" fill="hold"/>
                                        <p:tgtEl>
                                          <p:spTgt spid="50"/>
                                        </p:tgtEl>
                                        <p:attrNameLst>
                                          <p:attrName>ppt_x</p:attrName>
                                        </p:attrNameLst>
                                      </p:cBhvr>
                                      <p:tavLst>
                                        <p:tav tm="0">
                                          <p:val>
                                            <p:strVal val="#ppt_x"/>
                                          </p:val>
                                        </p:tav>
                                        <p:tav tm="100000">
                                          <p:val>
                                            <p:strVal val="#ppt_x"/>
                                          </p:val>
                                        </p:tav>
                                      </p:tavLst>
                                    </p:anim>
                                    <p:anim calcmode="lin" valueType="num">
                                      <p:cBhvr>
                                        <p:cTn id="37" dur="750" fill="hold"/>
                                        <p:tgtEl>
                                          <p:spTgt spid="50"/>
                                        </p:tgtEl>
                                        <p:attrNameLst>
                                          <p:attrName>ppt_y</p:attrName>
                                        </p:attrNameLst>
                                      </p:cBhvr>
                                      <p:tavLst>
                                        <p:tav tm="0">
                                          <p:val>
                                            <p:strVal val="#ppt_y+.1"/>
                                          </p:val>
                                        </p:tav>
                                        <p:tav tm="100000">
                                          <p:val>
                                            <p:strVal val="#ppt_y"/>
                                          </p:val>
                                        </p:tav>
                                      </p:tavLst>
                                    </p:anim>
                                  </p:childTnLst>
                                </p:cTn>
                              </p:par>
                            </p:childTnLst>
                          </p:cTn>
                        </p:par>
                        <p:par>
                          <p:cTn id="38" fill="hold">
                            <p:stCondLst>
                              <p:cond delay="4025"/>
                            </p:stCondLst>
                            <p:childTnLst>
                              <p:par>
                                <p:cTn id="39" presetID="42" presetClass="entr" presetSubtype="0" fill="hold" grpId="0" nodeType="afterEffect">
                                  <p:stCondLst>
                                    <p:cond delay="60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750"/>
                                        <p:tgtEl>
                                          <p:spTgt spid="51"/>
                                        </p:tgtEl>
                                      </p:cBhvr>
                                    </p:animEffect>
                                    <p:anim calcmode="lin" valueType="num">
                                      <p:cBhvr>
                                        <p:cTn id="42" dur="750" fill="hold"/>
                                        <p:tgtEl>
                                          <p:spTgt spid="51"/>
                                        </p:tgtEl>
                                        <p:attrNameLst>
                                          <p:attrName>ppt_x</p:attrName>
                                        </p:attrNameLst>
                                      </p:cBhvr>
                                      <p:tavLst>
                                        <p:tav tm="0">
                                          <p:val>
                                            <p:strVal val="#ppt_x"/>
                                          </p:val>
                                        </p:tav>
                                        <p:tav tm="100000">
                                          <p:val>
                                            <p:strVal val="#ppt_x"/>
                                          </p:val>
                                        </p:tav>
                                      </p:tavLst>
                                    </p:anim>
                                    <p:anim calcmode="lin" valueType="num">
                                      <p:cBhvr>
                                        <p:cTn id="43" dur="750" fill="hold"/>
                                        <p:tgtEl>
                                          <p:spTgt spid="51"/>
                                        </p:tgtEl>
                                        <p:attrNameLst>
                                          <p:attrName>ppt_y</p:attrName>
                                        </p:attrNameLst>
                                      </p:cBhvr>
                                      <p:tavLst>
                                        <p:tav tm="0">
                                          <p:val>
                                            <p:strVal val="#ppt_y+.1"/>
                                          </p:val>
                                        </p:tav>
                                        <p:tav tm="100000">
                                          <p:val>
                                            <p:strVal val="#ppt_y"/>
                                          </p:val>
                                        </p:tav>
                                      </p:tavLst>
                                    </p:anim>
                                  </p:childTnLst>
                                </p:cTn>
                              </p:par>
                            </p:childTnLst>
                          </p:cTn>
                        </p:par>
                        <p:par>
                          <p:cTn id="44" fill="hold">
                            <p:stCondLst>
                              <p:cond delay="5375"/>
                            </p:stCondLst>
                            <p:childTnLst>
                              <p:par>
                                <p:cTn id="45" presetID="42" presetClass="entr" presetSubtype="0" fill="hold" grpId="0" nodeType="afterEffect">
                                  <p:stCondLst>
                                    <p:cond delay="6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anim calcmode="lin" valueType="num">
                                      <p:cBhvr>
                                        <p:cTn id="48" dur="750" fill="hold"/>
                                        <p:tgtEl>
                                          <p:spTgt spid="9"/>
                                        </p:tgtEl>
                                        <p:attrNameLst>
                                          <p:attrName>ppt_x</p:attrName>
                                        </p:attrNameLst>
                                      </p:cBhvr>
                                      <p:tavLst>
                                        <p:tav tm="0">
                                          <p:val>
                                            <p:strVal val="#ppt_x"/>
                                          </p:val>
                                        </p:tav>
                                        <p:tav tm="100000">
                                          <p:val>
                                            <p:strVal val="#ppt_x"/>
                                          </p:val>
                                        </p:tav>
                                      </p:tavLst>
                                    </p:anim>
                                    <p:anim calcmode="lin" valueType="num">
                                      <p:cBhvr>
                                        <p:cTn id="49"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7" grpId="0"/>
      <p:bldP spid="3" grpId="0"/>
      <p:bldP spid="49" grpId="0"/>
      <p:bldP spid="50" grpId="0"/>
      <p:bldP spid="51"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71484" y="4445252"/>
            <a:ext cx="2743040" cy="2418893"/>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2044578" y="1220162"/>
            <a:ext cx="10031808" cy="5013039"/>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强度</a:t>
            </a:r>
            <a:r>
              <a:rPr lang="en-US" altLang="zh-CN" sz="24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类似于</a:t>
            </a:r>
            <a:r>
              <a:rPr lang="zh-CN" altLang="en-US" sz="2400" dirty="0">
                <a:solidFill>
                  <a:srgbClr val="4D4D4D"/>
                </a:solidFill>
                <a:latin typeface="微软雅黑" panose="020B0503020204020204" pitchFamily="34" charset="-122"/>
                <a:ea typeface="微软雅黑" panose="020B0503020204020204" pitchFamily="34" charset="-122"/>
              </a:rPr>
              <a:t>双重差分模型的计量回归方式。在双重差分模型中，根据是否接受</a:t>
            </a:r>
            <a:r>
              <a:rPr lang="zh-CN" altLang="en-US" sz="2400" dirty="0" smtClean="0">
                <a:solidFill>
                  <a:srgbClr val="4D4D4D"/>
                </a:solidFill>
                <a:latin typeface="微软雅黑" panose="020B0503020204020204" pitchFamily="34" charset="-122"/>
                <a:ea typeface="微软雅黑" panose="020B0503020204020204" pitchFamily="34" charset="-122"/>
              </a:rPr>
              <a:t>实验</a:t>
            </a:r>
            <a:r>
              <a:rPr lang="zh-CN" altLang="en-US" sz="2400" dirty="0">
                <a:solidFill>
                  <a:srgbClr val="4D4D4D"/>
                </a:solidFill>
                <a:latin typeface="微软雅黑" panose="020B0503020204020204" pitchFamily="34" charset="-122"/>
                <a:ea typeface="微软雅黑" panose="020B0503020204020204" pitchFamily="34" charset="-122"/>
              </a:rPr>
              <a:t>，样本被划分为“实验组”和</a:t>
            </a:r>
            <a:r>
              <a:rPr lang="zh-CN" altLang="en-US" sz="2400" dirty="0" smtClean="0">
                <a:solidFill>
                  <a:srgbClr val="4D4D4D"/>
                </a:solidFill>
                <a:latin typeface="微软雅黑" panose="020B0503020204020204" pitchFamily="34" charset="-122"/>
                <a:ea typeface="微软雅黑" panose="020B0503020204020204" pitchFamily="34" charset="-122"/>
              </a:rPr>
              <a:t>“对照组”。</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然而</a:t>
            </a:r>
            <a:r>
              <a:rPr lang="zh-CN" altLang="en-US" sz="2400" dirty="0">
                <a:solidFill>
                  <a:srgbClr val="4D4D4D"/>
                </a:solidFill>
                <a:latin typeface="微软雅黑" panose="020B0503020204020204" pitchFamily="34" charset="-122"/>
                <a:ea typeface="微软雅黑" panose="020B0503020204020204" pitchFamily="34" charset="-122"/>
              </a:rPr>
              <a:t>，在所得税分享改革中，所有观测到的样本都受到</a:t>
            </a:r>
            <a:r>
              <a:rPr lang="zh-CN" altLang="en-US" sz="2400" dirty="0" smtClean="0">
                <a:solidFill>
                  <a:srgbClr val="4D4D4D"/>
                </a:solidFill>
                <a:latin typeface="微软雅黑" panose="020B0503020204020204" pitchFamily="34" charset="-122"/>
                <a:ea typeface="微软雅黑" panose="020B0503020204020204" pitchFamily="34" charset="-122"/>
              </a:rPr>
              <a:t>了“突然”</a:t>
            </a:r>
            <a:r>
              <a:rPr lang="zh-CN" altLang="en-US" sz="2400" dirty="0">
                <a:solidFill>
                  <a:srgbClr val="4D4D4D"/>
                </a:solidFill>
                <a:latin typeface="微软雅黑" panose="020B0503020204020204" pitchFamily="34" charset="-122"/>
                <a:ea typeface="微软雅黑" panose="020B0503020204020204" pitchFamily="34" charset="-122"/>
              </a:rPr>
              <a:t>的分税冲击，导致我们无法必然划分“实验组”和</a:t>
            </a:r>
            <a:r>
              <a:rPr lang="zh-CN" altLang="en-US" sz="2400" dirty="0" smtClean="0">
                <a:solidFill>
                  <a:srgbClr val="4D4D4D"/>
                </a:solidFill>
                <a:latin typeface="微软雅黑" panose="020B0503020204020204" pitchFamily="34" charset="-122"/>
                <a:ea typeface="微软雅黑" panose="020B0503020204020204" pitchFamily="34" charset="-122"/>
              </a:rPr>
              <a:t>“对照组”。</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强度</a:t>
            </a:r>
            <a:r>
              <a:rPr lang="en-US" altLang="zh-CN" sz="2400" dirty="0" smtClean="0">
                <a:solidFill>
                  <a:srgbClr val="4D4D4D"/>
                </a:solidFill>
                <a:latin typeface="微软雅黑" panose="020B0503020204020204" pitchFamily="34" charset="-122"/>
                <a:ea typeface="微软雅黑" panose="020B0503020204020204" pitchFamily="34" charset="-122"/>
              </a:rPr>
              <a:t>DID</a:t>
            </a:r>
            <a:r>
              <a:rPr lang="zh-CN" altLang="en-US" sz="2400" dirty="0" smtClean="0">
                <a:solidFill>
                  <a:srgbClr val="4D4D4D"/>
                </a:solidFill>
                <a:latin typeface="微软雅黑" panose="020B0503020204020204" pitchFamily="34" charset="-122"/>
                <a:ea typeface="微软雅黑" panose="020B0503020204020204" pitchFamily="34" charset="-122"/>
              </a:rPr>
              <a:t>模型</a:t>
            </a:r>
            <a:r>
              <a:rPr lang="zh-CN" altLang="en-US" sz="2400" dirty="0">
                <a:solidFill>
                  <a:srgbClr val="4D4D4D"/>
                </a:solidFill>
                <a:latin typeface="微软雅黑" panose="020B0503020204020204" pitchFamily="34" charset="-122"/>
                <a:ea typeface="微软雅黑" panose="020B0503020204020204" pitchFamily="34" charset="-122"/>
              </a:rPr>
              <a:t>使用“受到</a:t>
            </a:r>
            <a:r>
              <a:rPr lang="zh-CN" altLang="en-US" sz="2400" dirty="0" smtClean="0">
                <a:solidFill>
                  <a:srgbClr val="4D4D4D"/>
                </a:solidFill>
                <a:latin typeface="微软雅黑" panose="020B0503020204020204" pitchFamily="34" charset="-122"/>
                <a:ea typeface="微软雅黑" panose="020B0503020204020204" pitchFamily="34" charset="-122"/>
              </a:rPr>
              <a:t>改革冲击</a:t>
            </a:r>
            <a:r>
              <a:rPr lang="zh-CN" altLang="en-US" sz="2400" dirty="0">
                <a:solidFill>
                  <a:srgbClr val="4D4D4D"/>
                </a:solidFill>
                <a:latin typeface="微软雅黑" panose="020B0503020204020204" pitchFamily="34" charset="-122"/>
                <a:ea typeface="微软雅黑" panose="020B0503020204020204" pitchFamily="34" charset="-122"/>
              </a:rPr>
              <a:t>的程度”作为划分实验组和对照组的依据，在使用强度ＤＩＤ模型时，实验组和对照组是</a:t>
            </a:r>
            <a:r>
              <a:rPr lang="zh-CN" altLang="en-US" sz="2400" dirty="0" smtClean="0">
                <a:solidFill>
                  <a:srgbClr val="4D4D4D"/>
                </a:solidFill>
                <a:latin typeface="微软雅黑" panose="020B0503020204020204" pitchFamily="34" charset="-122"/>
                <a:ea typeface="微软雅黑" panose="020B0503020204020204" pitchFamily="34" charset="-122"/>
              </a:rPr>
              <a:t>“相对”而</a:t>
            </a:r>
            <a:r>
              <a:rPr lang="zh-CN" altLang="en-US" sz="2400" dirty="0">
                <a:solidFill>
                  <a:srgbClr val="4D4D4D"/>
                </a:solidFill>
                <a:latin typeface="微软雅黑" panose="020B0503020204020204" pitchFamily="34" charset="-122"/>
                <a:ea typeface="微软雅黑" panose="020B0503020204020204" pitchFamily="34" charset="-122"/>
              </a:rPr>
              <a:t>非“绝对”的。</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80843" y="292481"/>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244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630621" y="868601"/>
            <a:ext cx="10678510" cy="6186309"/>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双重差分模型</a:t>
            </a:r>
            <a:r>
              <a:rPr lang="en-US" altLang="zh-CN" sz="24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r>
              <a:rPr lang="zh-CN" altLang="en-US" sz="2400" b="1" spc="-5" dirty="0">
                <a:latin typeface="微软雅黑" pitchFamily="34" charset="-122"/>
                <a:ea typeface="微软雅黑" pitchFamily="34" charset="-122"/>
                <a:cs typeface="宋体" panose="02010600030101010101" pitchFamily="2" charset="-122"/>
              </a:rPr>
              <a:t>三个关键</a:t>
            </a:r>
            <a:r>
              <a:rPr lang="zh-CN" altLang="en-US" sz="2400" b="1" spc="-5" dirty="0" smtClean="0">
                <a:latin typeface="微软雅黑" pitchFamily="34" charset="-122"/>
                <a:ea typeface="微软雅黑" pitchFamily="34" charset="-122"/>
                <a:cs typeface="宋体" panose="02010600030101010101" pitchFamily="2" charset="-122"/>
              </a:rPr>
              <a:t>变量</a:t>
            </a:r>
            <a:r>
              <a:rPr lang="zh-CN" altLang="en-US" sz="2400" spc="-5" dirty="0" smtClean="0">
                <a:latin typeface="微软雅黑" pitchFamily="34" charset="-122"/>
                <a:ea typeface="微软雅黑" pitchFamily="34" charset="-122"/>
                <a:cs typeface="宋体" panose="02010600030101010101" pitchFamily="2" charset="-122"/>
              </a:rPr>
              <a:t>：</a:t>
            </a:r>
            <a:r>
              <a:rPr lang="zh-CN" altLang="en-US" sz="2400" dirty="0" smtClean="0">
                <a:latin typeface="微软雅黑" pitchFamily="34" charset="-122"/>
                <a:ea typeface="微软雅黑" pitchFamily="34" charset="-122"/>
                <a:cs typeface="宋体" panose="02010600030101010101" pitchFamily="2" charset="-122"/>
              </a:rPr>
              <a:t>政策虚拟变量，时间虚拟变量，两者</a:t>
            </a:r>
            <a:r>
              <a:rPr lang="zh-CN" altLang="en-US" sz="2400" dirty="0">
                <a:latin typeface="微软雅黑" pitchFamily="34" charset="-122"/>
                <a:ea typeface="微软雅黑" pitchFamily="34" charset="-122"/>
                <a:cs typeface="宋体" panose="02010600030101010101" pitchFamily="2" charset="-122"/>
              </a:rPr>
              <a:t>的交互</a:t>
            </a:r>
            <a:r>
              <a:rPr lang="zh-CN" altLang="en-US" sz="2400" dirty="0" smtClean="0">
                <a:latin typeface="微软雅黑" pitchFamily="34" charset="-122"/>
                <a:ea typeface="微软雅黑" pitchFamily="34" charset="-122"/>
                <a:cs typeface="宋体" panose="02010600030101010101" pitchFamily="2" charset="-122"/>
              </a:rPr>
              <a:t>项</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4D4D4D"/>
                </a:solidFill>
                <a:latin typeface="微软雅黑" panose="020B0503020204020204" pitchFamily="34" charset="-122"/>
                <a:ea typeface="微软雅黑" panose="020B0503020204020204" pitchFamily="34" charset="-122"/>
              </a:rPr>
              <a:t>基准的</a:t>
            </a:r>
            <a:r>
              <a:rPr lang="en-US" altLang="zh-CN" sz="2400" b="1" dirty="0">
                <a:solidFill>
                  <a:srgbClr val="4D4D4D"/>
                </a:solidFill>
                <a:latin typeface="微软雅黑" panose="020B0503020204020204" pitchFamily="34" charset="-122"/>
                <a:ea typeface="微软雅黑" panose="020B0503020204020204" pitchFamily="34" charset="-122"/>
              </a:rPr>
              <a:t>DID</a:t>
            </a:r>
            <a:r>
              <a:rPr lang="zh-CN" altLang="en-US" sz="2400" b="1" dirty="0">
                <a:solidFill>
                  <a:srgbClr val="4D4D4D"/>
                </a:solidFill>
                <a:latin typeface="微软雅黑" panose="020B0503020204020204" pitchFamily="34" charset="-122"/>
                <a:ea typeface="微软雅黑" panose="020B0503020204020204" pitchFamily="34" charset="-122"/>
              </a:rPr>
              <a:t>模型设置如下</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b="1" dirty="0"/>
              <a:t>du</a:t>
            </a:r>
            <a:r>
              <a:rPr lang="zh-CN" altLang="en-US" sz="2400" b="1" dirty="0"/>
              <a:t>为分组虚拟变量</a:t>
            </a:r>
            <a:r>
              <a:rPr lang="zh-CN" altLang="en-US" sz="2400" dirty="0"/>
              <a:t>，若个体</a:t>
            </a:r>
            <a:r>
              <a:rPr lang="en-US" altLang="zh-CN" sz="2400" dirty="0"/>
              <a:t>i</a:t>
            </a:r>
            <a:r>
              <a:rPr lang="zh-CN" altLang="en-US" sz="2400" dirty="0"/>
              <a:t>受政策实施的影响，则个体</a:t>
            </a:r>
            <a:r>
              <a:rPr lang="en-US" altLang="zh-CN" sz="2400" dirty="0"/>
              <a:t>i</a:t>
            </a:r>
            <a:r>
              <a:rPr lang="zh-CN" altLang="en-US" sz="2400" dirty="0"/>
              <a:t>属于处理组，对应的</a:t>
            </a:r>
            <a:r>
              <a:rPr lang="en-US" altLang="zh-CN" sz="2400" dirty="0"/>
              <a:t>du</a:t>
            </a:r>
            <a:r>
              <a:rPr lang="zh-CN" altLang="en-US" sz="2400" dirty="0"/>
              <a:t>取值为</a:t>
            </a:r>
            <a:r>
              <a:rPr lang="en-US" altLang="zh-CN" sz="2400" dirty="0" smtClean="0"/>
              <a:t>1</a:t>
            </a:r>
            <a:r>
              <a:rPr lang="zh-CN" altLang="en-US" sz="2400" dirty="0" smtClean="0"/>
              <a:t>；若</a:t>
            </a:r>
            <a:r>
              <a:rPr lang="zh-CN" altLang="en-US" sz="2400" dirty="0"/>
              <a:t>个体</a:t>
            </a:r>
            <a:r>
              <a:rPr lang="en-US" altLang="zh-CN" sz="2400" dirty="0"/>
              <a:t>i</a:t>
            </a:r>
            <a:r>
              <a:rPr lang="zh-CN" altLang="en-US" sz="2400" dirty="0"/>
              <a:t>不受政策实施的影响，则个体</a:t>
            </a:r>
            <a:r>
              <a:rPr lang="en-US" altLang="zh-CN" sz="2400" dirty="0"/>
              <a:t>i</a:t>
            </a:r>
            <a:r>
              <a:rPr lang="zh-CN" altLang="en-US" sz="2400" dirty="0"/>
              <a:t>属于对照组，对应的</a:t>
            </a:r>
            <a:r>
              <a:rPr lang="en-US" altLang="zh-CN" sz="2400" dirty="0"/>
              <a:t>du</a:t>
            </a:r>
            <a:r>
              <a:rPr lang="zh-CN" altLang="en-US" sz="2400" dirty="0"/>
              <a:t>取值为</a:t>
            </a:r>
            <a:r>
              <a:rPr lang="en-US" altLang="zh-CN" sz="2400" dirty="0"/>
              <a:t>0</a:t>
            </a:r>
            <a:r>
              <a:rPr lang="zh-CN" altLang="en-US" sz="2400" dirty="0" smtClean="0"/>
              <a:t>。</a:t>
            </a:r>
            <a:endParaRPr lang="en-US" altLang="zh-CN" sz="2400" dirty="0" smtClean="0"/>
          </a:p>
          <a:p>
            <a:pPr>
              <a:lnSpc>
                <a:spcPct val="150000"/>
              </a:lnSpc>
            </a:pPr>
            <a:r>
              <a:rPr lang="en-US" altLang="zh-CN" sz="2400" b="1" dirty="0" err="1" smtClean="0"/>
              <a:t>dt</a:t>
            </a:r>
            <a:r>
              <a:rPr lang="zh-CN" altLang="en-US" sz="2400" b="1" dirty="0"/>
              <a:t>为政策实施虚拟变量</a:t>
            </a:r>
            <a:r>
              <a:rPr lang="zh-CN" altLang="en-US" sz="2400" dirty="0"/>
              <a:t>，政策实施之前</a:t>
            </a:r>
            <a:r>
              <a:rPr lang="en-US" altLang="zh-CN" sz="2400" dirty="0" err="1"/>
              <a:t>dt</a:t>
            </a:r>
            <a:r>
              <a:rPr lang="zh-CN" altLang="en-US" sz="2400" dirty="0"/>
              <a:t>取值为</a:t>
            </a:r>
            <a:r>
              <a:rPr lang="en-US" altLang="zh-CN" sz="2400" dirty="0" smtClean="0"/>
              <a:t>0</a:t>
            </a:r>
            <a:r>
              <a:rPr lang="zh-CN" altLang="en-US" sz="2400" dirty="0" smtClean="0"/>
              <a:t>；政策</a:t>
            </a:r>
            <a:r>
              <a:rPr lang="zh-CN" altLang="en-US" sz="2400" dirty="0"/>
              <a:t>实施之后</a:t>
            </a:r>
            <a:r>
              <a:rPr lang="en-US" altLang="zh-CN" sz="2400" dirty="0" err="1"/>
              <a:t>dt</a:t>
            </a:r>
            <a:r>
              <a:rPr lang="zh-CN" altLang="en-US" sz="2400" dirty="0"/>
              <a:t>取值为</a:t>
            </a:r>
            <a:r>
              <a:rPr lang="en-US" altLang="zh-CN" sz="2400" dirty="0"/>
              <a:t>1</a:t>
            </a:r>
            <a:r>
              <a:rPr lang="zh-CN" altLang="en-US" sz="2400" dirty="0" smtClean="0"/>
              <a:t>。</a:t>
            </a:r>
            <a:endParaRPr lang="en-US" altLang="zh-CN" sz="2400" dirty="0" smtClean="0"/>
          </a:p>
          <a:p>
            <a:pPr>
              <a:lnSpc>
                <a:spcPct val="150000"/>
              </a:lnSpc>
            </a:pPr>
            <a:r>
              <a:rPr lang="en-US" altLang="zh-CN" sz="2400" b="1" dirty="0" err="1" smtClean="0"/>
              <a:t>du·dt</a:t>
            </a:r>
            <a:r>
              <a:rPr lang="zh-CN" altLang="en-US" sz="2400" dirty="0"/>
              <a:t>为分组虚拟变量与政策实施虚拟变量的交互项，</a:t>
            </a:r>
            <a:r>
              <a:rPr lang="zh-CN" altLang="en-US" sz="2400" dirty="0">
                <a:solidFill>
                  <a:srgbClr val="FF0000"/>
                </a:solidFill>
              </a:rPr>
              <a:t>其</a:t>
            </a:r>
            <a:r>
              <a:rPr lang="zh-CN" altLang="en-US" sz="2400" dirty="0" smtClean="0">
                <a:solidFill>
                  <a:srgbClr val="FF0000"/>
                </a:solidFill>
              </a:rPr>
              <a:t>系数     就</a:t>
            </a:r>
            <a:r>
              <a:rPr lang="zh-CN" altLang="en-US" sz="2400" dirty="0">
                <a:solidFill>
                  <a:srgbClr val="FF0000"/>
                </a:solidFill>
              </a:rPr>
              <a:t>反映了政策实施的净效应。</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80843" y="283826"/>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479" y="2607348"/>
            <a:ext cx="8708739" cy="5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348" y="5418278"/>
            <a:ext cx="320848" cy="404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16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2618062"/>
            <a:ext cx="3560084" cy="3123631"/>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898634" y="930981"/>
            <a:ext cx="8912772" cy="2308324"/>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双重差分模型</a:t>
            </a:r>
            <a:r>
              <a:rPr lang="en-US" altLang="zh-CN" sz="24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latin typeface="微软雅黑" pitchFamily="34" charset="-122"/>
                <a:ea typeface="微软雅黑" pitchFamily="34" charset="-122"/>
              </a:rPr>
              <a:t>为什么</a:t>
            </a:r>
            <a:r>
              <a:rPr lang="zh-CN" altLang="en-US" sz="2400" b="1" dirty="0">
                <a:latin typeface="微软雅黑" pitchFamily="34" charset="-122"/>
                <a:ea typeface="微软雅黑" pitchFamily="34" charset="-122"/>
              </a:rPr>
              <a:t>交互项</a:t>
            </a:r>
            <a:r>
              <a:rPr lang="en-US" altLang="zh-CN" sz="2400" b="1" dirty="0" err="1">
                <a:latin typeface="微软雅黑" pitchFamily="34" charset="-122"/>
                <a:ea typeface="微软雅黑" pitchFamily="34" charset="-122"/>
              </a:rPr>
              <a:t>du·dt</a:t>
            </a:r>
            <a:r>
              <a:rPr lang="zh-CN" altLang="en-US" sz="2400" b="1" dirty="0">
                <a:latin typeface="微软雅黑" pitchFamily="34" charset="-122"/>
                <a:ea typeface="微软雅黑" pitchFamily="34" charset="-122"/>
              </a:rPr>
              <a:t>的系数就能够体现出政策的净效应呢</a:t>
            </a:r>
            <a:r>
              <a:rPr lang="zh-CN" altLang="en-US" sz="2400" b="1" dirty="0" smtClean="0">
                <a:latin typeface="微软雅黑" pitchFamily="34" charset="-122"/>
                <a:ea typeface="微软雅黑" pitchFamily="34" charset="-122"/>
              </a:rPr>
              <a:t>？</a:t>
            </a:r>
            <a:endParaRPr lang="en-US" altLang="zh-CN" sz="2400" b="1" dirty="0" smtClean="0">
              <a:latin typeface="微软雅黑" pitchFamily="34" charset="-122"/>
              <a:ea typeface="微软雅黑"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150561" y="245185"/>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650" y="1552731"/>
            <a:ext cx="8708739" cy="53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6883" y="2938425"/>
            <a:ext cx="8353141" cy="277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25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42" presetClass="entr" presetSubtype="0" fill="hold"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19807" y="1034113"/>
            <a:ext cx="3405351" cy="2308324"/>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双重差分模型</a:t>
            </a:r>
            <a:r>
              <a:rPr lang="en-US" altLang="zh-CN" sz="24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endParaRPr lang="zh-CN" altLang="en-US" sz="2400" dirty="0"/>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34913" y="292481"/>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92" y="1983322"/>
            <a:ext cx="5882542" cy="408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605752" y="2188275"/>
            <a:ext cx="5097518" cy="3416320"/>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图中红色虚线表示的是假设政策并未实施时处理组的发展趋势。事实上，该图也反映出了</a:t>
            </a:r>
            <a:r>
              <a:rPr lang="en-US" altLang="zh-CN" sz="2400" dirty="0">
                <a:latin typeface="微软雅黑" pitchFamily="34" charset="-122"/>
                <a:ea typeface="微软雅黑" pitchFamily="34" charset="-122"/>
              </a:rPr>
              <a:t>DID</a:t>
            </a:r>
            <a:r>
              <a:rPr lang="zh-CN" altLang="en-US" sz="2400" dirty="0">
                <a:latin typeface="微软雅黑" pitchFamily="34" charset="-122"/>
                <a:ea typeface="微软雅黑" pitchFamily="34" charset="-122"/>
              </a:rPr>
              <a:t>最为重要和关键的前提条件：共同</a:t>
            </a:r>
            <a:r>
              <a:rPr lang="zh-CN" altLang="en-US" sz="2400" dirty="0" smtClean="0">
                <a:latin typeface="微软雅黑" pitchFamily="34" charset="-122"/>
                <a:ea typeface="微软雅黑" pitchFamily="34" charset="-122"/>
              </a:rPr>
              <a:t>趋势，也就是说</a:t>
            </a:r>
            <a:r>
              <a:rPr lang="zh-CN" altLang="en-US"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处理组和对照组在政策实施之前必须具有相同的发展趋势。</a:t>
            </a:r>
          </a:p>
        </p:txBody>
      </p:sp>
    </p:spTree>
    <p:extLst>
      <p:ext uri="{BB962C8B-B14F-4D97-AF65-F5344CB8AC3E}">
        <p14:creationId xmlns:p14="http://schemas.microsoft.com/office/powerpoint/2010/main" val="208496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2858476"/>
            <a:ext cx="3065605" cy="2883217"/>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3436883" y="1176002"/>
            <a:ext cx="8912772" cy="5078313"/>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双重差分模型</a:t>
            </a:r>
            <a:r>
              <a:rPr lang="en-US" altLang="zh-CN" sz="24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上述模型在</a:t>
            </a:r>
            <a:r>
              <a:rPr lang="zh-CN" altLang="en-US" sz="2400" dirty="0">
                <a:solidFill>
                  <a:srgbClr val="4D4D4D"/>
                </a:solidFill>
                <a:latin typeface="微软雅黑" panose="020B0503020204020204" pitchFamily="34" charset="-122"/>
                <a:ea typeface="微软雅黑" panose="020B0503020204020204" pitchFamily="34" charset="-122"/>
              </a:rPr>
              <a:t>多年面板数据集里更为常见。模型（</a:t>
            </a:r>
            <a:r>
              <a:rPr lang="en-US" altLang="zh-CN" sz="2400" dirty="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）中</a:t>
            </a:r>
            <a:r>
              <a:rPr lang="zh-CN" altLang="en-US" sz="2400" dirty="0" smtClean="0">
                <a:solidFill>
                  <a:srgbClr val="4D4D4D"/>
                </a:solidFill>
                <a:latin typeface="微软雅黑" panose="020B0503020204020204" pitchFamily="34" charset="-122"/>
                <a:ea typeface="微软雅黑" panose="020B0503020204020204" pitchFamily="34" charset="-122"/>
              </a:rPr>
              <a:t>， 为</a:t>
            </a:r>
            <a:r>
              <a:rPr lang="zh-CN" altLang="en-US" sz="2400" dirty="0">
                <a:solidFill>
                  <a:srgbClr val="4D4D4D"/>
                </a:solidFill>
                <a:latin typeface="微软雅黑" panose="020B0503020204020204" pitchFamily="34" charset="-122"/>
                <a:ea typeface="微软雅黑" panose="020B0503020204020204" pitchFamily="34" charset="-122"/>
              </a:rPr>
              <a:t>个体固定效应，更为精确地反映了个体特征，替代了原来粗糙的分组变量</a:t>
            </a:r>
            <a:r>
              <a:rPr lang="en-US" altLang="zh-CN" sz="2400" dirty="0">
                <a:solidFill>
                  <a:srgbClr val="4D4D4D"/>
                </a:solidFill>
                <a:latin typeface="微软雅黑" panose="020B0503020204020204" pitchFamily="34" charset="-122"/>
                <a:ea typeface="微软雅黑" panose="020B0503020204020204" pitchFamily="34" charset="-122"/>
              </a:rPr>
              <a:t>du</a:t>
            </a:r>
            <a:r>
              <a:rPr lang="zh-CN" altLang="en-US" sz="2400" dirty="0" smtClean="0">
                <a:solidFill>
                  <a:srgbClr val="4D4D4D"/>
                </a:solidFill>
                <a:latin typeface="微软雅黑" panose="020B0503020204020204" pitchFamily="34" charset="-122"/>
                <a:ea typeface="微软雅黑" panose="020B0503020204020204" pitchFamily="34" charset="-122"/>
              </a:rPr>
              <a:t>；   为</a:t>
            </a:r>
            <a:r>
              <a:rPr lang="zh-CN" altLang="en-US" sz="2400" dirty="0">
                <a:solidFill>
                  <a:srgbClr val="4D4D4D"/>
                </a:solidFill>
                <a:latin typeface="微软雅黑" panose="020B0503020204020204" pitchFamily="34" charset="-122"/>
                <a:ea typeface="微软雅黑" panose="020B0503020204020204" pitchFamily="34" charset="-122"/>
              </a:rPr>
              <a:t>时间固定效应，更为精确地反映了时间特征，替代了原来粗糙的政策实施变量</a:t>
            </a:r>
            <a:r>
              <a:rPr lang="en-US" altLang="zh-CN" sz="2400" dirty="0" err="1">
                <a:solidFill>
                  <a:srgbClr val="4D4D4D"/>
                </a:solidFill>
                <a:latin typeface="微软雅黑" panose="020B0503020204020204" pitchFamily="34" charset="-122"/>
                <a:ea typeface="微软雅黑" panose="020B0503020204020204" pitchFamily="34" charset="-122"/>
              </a:rPr>
              <a:t>dt</a:t>
            </a:r>
            <a:r>
              <a:rPr lang="zh-CN" altLang="en-US" sz="2400" dirty="0">
                <a:solidFill>
                  <a:srgbClr val="4D4D4D"/>
                </a:solidFill>
                <a:latin typeface="微软雅黑" panose="020B0503020204020204" pitchFamily="34" charset="-122"/>
                <a:ea typeface="微软雅黑" panose="020B0503020204020204" pitchFamily="34" charset="-122"/>
              </a:rPr>
              <a:t>。因而，</a:t>
            </a:r>
            <a:r>
              <a:rPr lang="en-US" altLang="zh-CN" sz="2400" dirty="0">
                <a:solidFill>
                  <a:srgbClr val="4D4D4D"/>
                </a:solidFill>
                <a:latin typeface="微软雅黑" panose="020B0503020204020204" pitchFamily="34" charset="-122"/>
                <a:ea typeface="微软雅黑" panose="020B0503020204020204" pitchFamily="34" charset="-122"/>
              </a:rPr>
              <a:t>du</a:t>
            </a:r>
            <a:r>
              <a:rPr lang="zh-CN" altLang="en-US" sz="2400" dirty="0">
                <a:solidFill>
                  <a:srgbClr val="4D4D4D"/>
                </a:solidFill>
                <a:latin typeface="微软雅黑" panose="020B0503020204020204" pitchFamily="34" charset="-122"/>
                <a:ea typeface="微软雅黑" panose="020B0503020204020204" pitchFamily="34" charset="-122"/>
              </a:rPr>
              <a:t>和</a:t>
            </a:r>
            <a:r>
              <a:rPr lang="en-US" altLang="zh-CN" sz="2400" dirty="0" err="1">
                <a:solidFill>
                  <a:srgbClr val="4D4D4D"/>
                </a:solidFill>
                <a:latin typeface="微软雅黑" panose="020B0503020204020204" pitchFamily="34" charset="-122"/>
                <a:ea typeface="微软雅黑" panose="020B0503020204020204" pitchFamily="34" charset="-122"/>
              </a:rPr>
              <a:t>dt</a:t>
            </a:r>
            <a:r>
              <a:rPr lang="zh-CN" altLang="en-US" sz="2400" dirty="0">
                <a:solidFill>
                  <a:srgbClr val="4D4D4D"/>
                </a:solidFill>
                <a:latin typeface="微软雅黑" panose="020B0503020204020204" pitchFamily="34" charset="-122"/>
                <a:ea typeface="微软雅黑" panose="020B0503020204020204" pitchFamily="34" charset="-122"/>
              </a:rPr>
              <a:t>并未真正从模型中消失，只是换了个马甲</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rgbClr val="4D4D4D"/>
                </a:solidFill>
                <a:latin typeface="微软雅黑" panose="020B0503020204020204" pitchFamily="34" charset="-122"/>
                <a:ea typeface="微软雅黑" panose="020B0503020204020204" pitchFamily="34" charset="-122"/>
              </a:rPr>
              <a:t>模型</a:t>
            </a:r>
            <a:r>
              <a:rPr lang="zh-CN" altLang="en-US" sz="2400" dirty="0">
                <a:solidFill>
                  <a:srgbClr val="4D4D4D"/>
                </a:solidFill>
                <a:latin typeface="微软雅黑" panose="020B0503020204020204" pitchFamily="34" charset="-122"/>
                <a:ea typeface="微软雅黑" panose="020B0503020204020204" pitchFamily="34" charset="-122"/>
              </a:rPr>
              <a:t>（</a:t>
            </a:r>
            <a:r>
              <a:rPr lang="en-US" altLang="zh-CN" sz="2400" dirty="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）事实上就是一个双向</a:t>
            </a:r>
            <a:r>
              <a:rPr lang="zh-CN" altLang="en-US" sz="2400" dirty="0" smtClean="0">
                <a:solidFill>
                  <a:srgbClr val="4D4D4D"/>
                </a:solidFill>
                <a:latin typeface="微软雅黑" panose="020B0503020204020204" pitchFamily="34" charset="-122"/>
                <a:ea typeface="微软雅黑" panose="020B0503020204020204" pitchFamily="34" charset="-122"/>
              </a:rPr>
              <a:t>固定效应模型。</a:t>
            </a: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413593" y="283826"/>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221" y="1760924"/>
            <a:ext cx="6169572" cy="85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7603" y="2858476"/>
            <a:ext cx="325984" cy="51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5250" y="4083220"/>
            <a:ext cx="311725" cy="363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89931" y="1970690"/>
            <a:ext cx="1003656"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a:t>
            </a:r>
            <a:r>
              <a:rPr lang="en-US" altLang="zh-CN" sz="2400" b="1" dirty="0" smtClean="0">
                <a:latin typeface="微软雅黑" pitchFamily="34" charset="-122"/>
                <a:ea typeface="微软雅黑" pitchFamily="34" charset="-122"/>
              </a:rPr>
              <a:t>2</a:t>
            </a:r>
            <a:r>
              <a:rPr lang="zh-CN" altLang="en-US"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41336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658272"/>
            <a:ext cx="12192000" cy="7142148"/>
          </a:xfrm>
          <a:prstGeom prst="rect">
            <a:avLst/>
          </a:prstGeom>
          <a:noFill/>
        </p:spPr>
        <p:txBody>
          <a:bodyPr wrap="square" rtlCol="0">
            <a:spAutoFit/>
          </a:bodyPr>
          <a:lstStyle/>
          <a:p>
            <a:pPr>
              <a:lnSpc>
                <a:spcPct val="150000"/>
              </a:lnSpc>
            </a:pPr>
            <a:r>
              <a:rPr lang="zh-CN" altLang="en-US" sz="2200" b="1" dirty="0" smtClean="0">
                <a:solidFill>
                  <a:srgbClr val="4D4D4D"/>
                </a:solidFill>
                <a:latin typeface="微软雅黑" panose="020B0503020204020204" pitchFamily="34" charset="-122"/>
                <a:ea typeface="微软雅黑" panose="020B0503020204020204" pitchFamily="34" charset="-122"/>
              </a:rPr>
              <a:t>双重差分模型</a:t>
            </a:r>
            <a:r>
              <a:rPr lang="en-US" altLang="zh-CN" sz="2200" b="1" dirty="0" smtClean="0">
                <a:solidFill>
                  <a:srgbClr val="4D4D4D"/>
                </a:solidFill>
                <a:latin typeface="微软雅黑" panose="020B0503020204020204" pitchFamily="34" charset="-122"/>
                <a:ea typeface="微软雅黑" panose="020B0503020204020204" pitchFamily="34" charset="-122"/>
              </a:rPr>
              <a:t>DID:</a:t>
            </a:r>
          </a:p>
          <a:p>
            <a:pPr>
              <a:lnSpc>
                <a:spcPct val="150000"/>
              </a:lnSpc>
            </a:pPr>
            <a:r>
              <a:rPr lang="zh-CN" altLang="en-US" sz="2200" dirty="0" smtClean="0">
                <a:solidFill>
                  <a:srgbClr val="4D4D4D"/>
                </a:solidFill>
                <a:latin typeface="微软雅黑" panose="020B0503020204020204" pitchFamily="34" charset="-122"/>
                <a:ea typeface="微软雅黑" panose="020B0503020204020204" pitchFamily="34" charset="-122"/>
              </a:rPr>
              <a:t>稳健性检验</a:t>
            </a:r>
            <a:r>
              <a:rPr lang="en-US" altLang="zh-CN" sz="2200" dirty="0" smtClean="0"/>
              <a:t>——</a:t>
            </a:r>
            <a:r>
              <a:rPr lang="zh-CN" altLang="en-US" sz="2200" dirty="0"/>
              <a:t>必须证实所有效应确实是由政策实施所导致的</a:t>
            </a:r>
            <a:r>
              <a:rPr lang="zh-CN" altLang="en-US" sz="2200" dirty="0" smtClean="0"/>
              <a:t>。</a:t>
            </a:r>
            <a:endParaRPr lang="en-US" altLang="zh-CN" sz="2200" dirty="0" smtClean="0"/>
          </a:p>
          <a:p>
            <a:pPr>
              <a:lnSpc>
                <a:spcPct val="150000"/>
              </a:lnSpc>
            </a:pPr>
            <a:r>
              <a:rPr lang="zh-CN" altLang="en-US" sz="2200" dirty="0" smtClean="0"/>
              <a:t>主要</a:t>
            </a:r>
            <a:r>
              <a:rPr lang="zh-CN" altLang="en-US" sz="2200" dirty="0"/>
              <a:t>表现在两个方面：</a:t>
            </a:r>
          </a:p>
          <a:p>
            <a:pPr>
              <a:lnSpc>
                <a:spcPct val="150000"/>
              </a:lnSpc>
            </a:pPr>
            <a:r>
              <a:rPr lang="zh-CN" altLang="en-US" sz="2200" dirty="0"/>
              <a:t>（</a:t>
            </a:r>
            <a:r>
              <a:rPr lang="en-US" altLang="zh-CN" sz="2200" dirty="0"/>
              <a:t>1</a:t>
            </a:r>
            <a:r>
              <a:rPr lang="zh-CN" altLang="en-US" sz="2200" dirty="0"/>
              <a:t>）共同趋势的检验</a:t>
            </a:r>
            <a:r>
              <a:rPr lang="zh-CN" altLang="en-US" sz="2200" dirty="0" smtClean="0"/>
              <a:t>。</a:t>
            </a:r>
            <a:endParaRPr lang="en-US" altLang="zh-CN" sz="2200" dirty="0" smtClean="0"/>
          </a:p>
          <a:p>
            <a:pPr>
              <a:lnSpc>
                <a:spcPct val="150000"/>
              </a:lnSpc>
            </a:pPr>
            <a:r>
              <a:rPr lang="zh-CN" altLang="en-US" sz="2200" dirty="0" smtClean="0"/>
              <a:t>（</a:t>
            </a:r>
            <a:r>
              <a:rPr lang="en-US" altLang="zh-CN" sz="2200" dirty="0"/>
              <a:t>2</a:t>
            </a:r>
            <a:r>
              <a:rPr lang="zh-CN" altLang="en-US" sz="2200" dirty="0"/>
              <a:t>）即便处理组和对照组在政策实施之前的趋势相同，仍要担心是否同时发生了其他可能影响趋势变化的</a:t>
            </a:r>
            <a:r>
              <a:rPr lang="zh-CN" altLang="en-US" sz="2200" dirty="0" smtClean="0"/>
              <a:t>政策。</a:t>
            </a:r>
            <a:r>
              <a:rPr lang="zh-CN" altLang="en-US" sz="2200" dirty="0"/>
              <a:t>对此，可以进行如下的检验：</a:t>
            </a:r>
            <a:endParaRPr lang="en-US" altLang="zh-CN" sz="2200" dirty="0" smtClean="0"/>
          </a:p>
          <a:p>
            <a:pPr>
              <a:lnSpc>
                <a:spcPct val="150000"/>
              </a:lnSpc>
            </a:pPr>
            <a:r>
              <a:rPr lang="en-US" altLang="zh-CN" sz="2200" dirty="0" smtClean="0"/>
              <a:t>A</a:t>
            </a:r>
            <a:r>
              <a:rPr lang="en-US" altLang="zh-CN" sz="2200" dirty="0"/>
              <a:t>. </a:t>
            </a:r>
            <a:r>
              <a:rPr lang="zh-CN" altLang="en-US" sz="2200" dirty="0"/>
              <a:t>安慰剂检验，即通过虚构处理组进行回归，具体可以</a:t>
            </a:r>
            <a:r>
              <a:rPr lang="zh-CN" altLang="en-US" sz="2200" dirty="0" smtClean="0"/>
              <a:t>：</a:t>
            </a:r>
            <a:endParaRPr lang="en-US" altLang="zh-CN" sz="2200" dirty="0" smtClean="0"/>
          </a:p>
          <a:p>
            <a:pPr>
              <a:lnSpc>
                <a:spcPct val="150000"/>
              </a:lnSpc>
            </a:pPr>
            <a:r>
              <a:rPr lang="en-US" altLang="zh-CN" sz="2200" dirty="0" smtClean="0"/>
              <a:t>a</a:t>
            </a:r>
            <a:r>
              <a:rPr lang="zh-CN" altLang="en-US" sz="2200" dirty="0"/>
              <a:t>）选取政策实施之前的年份进行</a:t>
            </a:r>
            <a:r>
              <a:rPr lang="zh-CN" altLang="en-US" sz="2200" dirty="0" smtClean="0"/>
              <a:t>处理</a:t>
            </a:r>
            <a:endParaRPr lang="en-US" altLang="zh-CN" sz="2200" dirty="0" smtClean="0"/>
          </a:p>
          <a:p>
            <a:pPr>
              <a:lnSpc>
                <a:spcPct val="150000"/>
              </a:lnSpc>
            </a:pPr>
            <a:r>
              <a:rPr lang="en-US" altLang="zh-CN" sz="2200" dirty="0" smtClean="0"/>
              <a:t>b</a:t>
            </a:r>
            <a:r>
              <a:rPr lang="zh-CN" altLang="en-US" sz="2200" dirty="0"/>
              <a:t>）选取已知的并不受政策实施影响的群组作为处理组进行回归</a:t>
            </a:r>
            <a:r>
              <a:rPr lang="zh-CN" altLang="en-US" sz="2200" dirty="0" smtClean="0"/>
              <a:t>。</a:t>
            </a:r>
            <a:r>
              <a:rPr lang="en-US" altLang="zh-CN" sz="2200" dirty="0" smtClean="0"/>
              <a:t>B</a:t>
            </a:r>
            <a:r>
              <a:rPr lang="en-US" altLang="zh-CN" sz="2200" dirty="0"/>
              <a:t>. </a:t>
            </a:r>
            <a:r>
              <a:rPr lang="zh-CN" altLang="en-US" sz="2200" dirty="0"/>
              <a:t>可以利用不同的对照组进行回归，看研究结论是否依然一致。</a:t>
            </a:r>
          </a:p>
          <a:p>
            <a:pPr>
              <a:lnSpc>
                <a:spcPct val="150000"/>
              </a:lnSpc>
            </a:pPr>
            <a:r>
              <a:rPr lang="en-US" altLang="zh-CN" sz="2200" dirty="0"/>
              <a:t>C. </a:t>
            </a:r>
            <a:r>
              <a:rPr lang="zh-CN" altLang="en-US" sz="2200" dirty="0"/>
              <a:t>可以选取一个完全不受政策干预影响的因素作为被解释变量进行回归，如果</a:t>
            </a:r>
            <a:r>
              <a:rPr lang="en-US" altLang="zh-CN" sz="2200" dirty="0"/>
              <a:t>DID</a:t>
            </a:r>
            <a:r>
              <a:rPr lang="zh-CN" altLang="en-US" sz="2200" dirty="0"/>
              <a:t>估计量的回归结果依然显著，说明原来的估计结果很有可能出现了偏误。</a:t>
            </a:r>
          </a:p>
          <a:p>
            <a:pPr>
              <a:lnSpc>
                <a:spcPct val="150000"/>
              </a:lnSpc>
            </a:pPr>
            <a:endParaRPr lang="en-US" altLang="zh-CN" sz="22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2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119655" y="73497"/>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250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69297" y="735320"/>
            <a:ext cx="9804717" cy="1754326"/>
          </a:xfrm>
          <a:prstGeom prst="rect">
            <a:avLst/>
          </a:prstGeom>
          <a:noFill/>
        </p:spPr>
        <p:txBody>
          <a:bodyPr wrap="square" rtlCol="0">
            <a:spAutoFit/>
          </a:bodyPr>
          <a:lstStyle/>
          <a:p>
            <a:pPr>
              <a:lnSpc>
                <a:spcPct val="150000"/>
              </a:lnSpc>
            </a:pPr>
            <a:r>
              <a:rPr lang="zh-CN" altLang="en-US" sz="2400" b="1" dirty="0">
                <a:solidFill>
                  <a:srgbClr val="4D4D4D"/>
                </a:solidFill>
                <a:latin typeface="微软雅黑" panose="020B0503020204020204" pitchFamily="34" charset="-122"/>
                <a:ea typeface="微软雅黑" panose="020B0503020204020204" pitchFamily="34" charset="-122"/>
              </a:rPr>
              <a:t>所得税依赖程度</a:t>
            </a:r>
            <a:r>
              <a:rPr lang="zh-CN" altLang="en-US" sz="2400" b="1" dirty="0" smtClean="0">
                <a:solidFill>
                  <a:srgbClr val="4D4D4D"/>
                </a:solidFill>
                <a:latin typeface="微软雅黑" panose="020B0503020204020204" pitchFamily="34" charset="-122"/>
                <a:ea typeface="微软雅黑" panose="020B0503020204020204" pitchFamily="34" charset="-122"/>
              </a:rPr>
              <a:t>的年度</a:t>
            </a:r>
            <a:r>
              <a:rPr lang="zh-CN" altLang="en-US" sz="2400" b="1" dirty="0">
                <a:solidFill>
                  <a:srgbClr val="4D4D4D"/>
                </a:solidFill>
                <a:latin typeface="微软雅黑" panose="020B0503020204020204" pitchFamily="34" charset="-122"/>
                <a:ea typeface="微软雅黑" panose="020B0503020204020204" pitchFamily="34" charset="-122"/>
              </a:rPr>
              <a:t>动态变化</a:t>
            </a:r>
            <a:r>
              <a:rPr lang="zh-CN" altLang="en-US" sz="2400" b="1" dirty="0" smtClean="0">
                <a:solidFill>
                  <a:srgbClr val="4D4D4D"/>
                </a:solidFill>
                <a:latin typeface="微软雅黑" panose="020B0503020204020204" pitchFamily="34" charset="-122"/>
                <a:ea typeface="微软雅黑" panose="020B0503020204020204" pitchFamily="34" charset="-122"/>
              </a:rPr>
              <a:t>趋势</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148109" y="150545"/>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805" y="1733789"/>
            <a:ext cx="9711179" cy="471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05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0" y="735320"/>
            <a:ext cx="11950262" cy="2123658"/>
          </a:xfrm>
          <a:prstGeom prst="rect">
            <a:avLst/>
          </a:prstGeom>
          <a:noFill/>
        </p:spPr>
        <p:txBody>
          <a:bodyPr wrap="square" rtlCol="0">
            <a:spAutoFit/>
          </a:bodyPr>
          <a:lstStyle/>
          <a:p>
            <a:pPr>
              <a:lnSpc>
                <a:spcPct val="150000"/>
              </a:lnSpc>
            </a:pPr>
            <a:r>
              <a:rPr lang="zh-CN" altLang="en-US" sz="2000" dirty="0" smtClean="0">
                <a:solidFill>
                  <a:srgbClr val="4D4D4D"/>
                </a:solidFill>
                <a:latin typeface="微软雅黑" panose="020B0503020204020204" pitchFamily="34" charset="-122"/>
                <a:ea typeface="微软雅黑" panose="020B0503020204020204" pitchFamily="34" charset="-122"/>
              </a:rPr>
              <a:t>按照</a:t>
            </a:r>
            <a:r>
              <a:rPr lang="zh-CN" altLang="en-US" sz="2000" dirty="0">
                <a:solidFill>
                  <a:srgbClr val="4D4D4D"/>
                </a:solidFill>
                <a:latin typeface="微软雅黑" panose="020B0503020204020204" pitchFamily="34" charset="-122"/>
                <a:ea typeface="微软雅黑" panose="020B0503020204020204" pitchFamily="34" charset="-122"/>
              </a:rPr>
              <a:t>分税</a:t>
            </a:r>
            <a:r>
              <a:rPr lang="zh-CN" altLang="en-US" sz="2000" dirty="0" smtClean="0">
                <a:solidFill>
                  <a:srgbClr val="4D4D4D"/>
                </a:solidFill>
                <a:latin typeface="微软雅黑" panose="020B0503020204020204" pitchFamily="34" charset="-122"/>
                <a:ea typeface="微软雅黑" panose="020B0503020204020204" pitchFamily="34" charset="-122"/>
              </a:rPr>
              <a:t>前所得税</a:t>
            </a:r>
            <a:r>
              <a:rPr lang="zh-CN" altLang="en-US" sz="2000" dirty="0">
                <a:solidFill>
                  <a:srgbClr val="4D4D4D"/>
                </a:solidFill>
                <a:latin typeface="微软雅黑" panose="020B0503020204020204" pitchFamily="34" charset="-122"/>
                <a:ea typeface="微软雅黑" panose="020B0503020204020204" pitchFamily="34" charset="-122"/>
              </a:rPr>
              <a:t>平均依赖度进行了四分位分组，考察是否所得税依赖度更大的地市在分税改革后所得税</a:t>
            </a:r>
            <a:r>
              <a:rPr lang="zh-CN" altLang="en-US" sz="2000" dirty="0" smtClean="0">
                <a:solidFill>
                  <a:srgbClr val="4D4D4D"/>
                </a:solidFill>
                <a:latin typeface="微软雅黑" panose="020B0503020204020204" pitchFamily="34" charset="-122"/>
                <a:ea typeface="微软雅黑" panose="020B0503020204020204" pitchFamily="34" charset="-122"/>
              </a:rPr>
              <a:t>贡献率出现</a:t>
            </a:r>
            <a:r>
              <a:rPr lang="zh-CN" altLang="en-US" sz="2000" dirty="0">
                <a:solidFill>
                  <a:srgbClr val="4D4D4D"/>
                </a:solidFill>
                <a:latin typeface="微软雅黑" panose="020B0503020204020204" pitchFamily="34" charset="-122"/>
                <a:ea typeface="微软雅黑" panose="020B0503020204020204" pitchFamily="34" charset="-122"/>
              </a:rPr>
              <a:t>了更大幅度的</a:t>
            </a:r>
            <a:r>
              <a:rPr lang="zh-CN" altLang="en-US" sz="2000" dirty="0" smtClean="0">
                <a:solidFill>
                  <a:srgbClr val="4D4D4D"/>
                </a:solidFill>
                <a:latin typeface="微软雅黑" panose="020B0503020204020204" pitchFamily="34" charset="-122"/>
                <a:ea typeface="微软雅黑" panose="020B0503020204020204" pitchFamily="34" charset="-122"/>
              </a:rPr>
              <a:t>下降</a:t>
            </a:r>
            <a:endParaRPr lang="en-US" altLang="zh-CN" sz="20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227407" y="150545"/>
            <a:ext cx="4623382"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（三）强度</a:t>
            </a:r>
            <a:r>
              <a:rPr lang="en-US" altLang="zh-CN" sz="3200" dirty="0" smtClean="0">
                <a:latin typeface="微软雅黑" panose="020B0503020204020204" pitchFamily="34" charset="-122"/>
                <a:ea typeface="微软雅黑" panose="020B0503020204020204" pitchFamily="34" charset="-122"/>
              </a:rPr>
              <a:t>DID</a:t>
            </a:r>
            <a:r>
              <a:rPr lang="zh-CN" altLang="en-US" sz="3200" dirty="0" smtClean="0">
                <a:latin typeface="微软雅黑" panose="020B0503020204020204" pitchFamily="34" charset="-122"/>
                <a:ea typeface="微软雅黑" panose="020B0503020204020204" pitchFamily="34" charset="-122"/>
              </a:rPr>
              <a:t>相关指标</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340" y="1642768"/>
            <a:ext cx="8718330" cy="5199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26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26124" y="3680707"/>
            <a:ext cx="2975570" cy="2657032"/>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2995806" y="1278356"/>
            <a:ext cx="7803573" cy="4616648"/>
          </a:xfrm>
          <a:prstGeom prst="rect">
            <a:avLst/>
          </a:prstGeom>
          <a:noFill/>
        </p:spPr>
        <p:txBody>
          <a:bodyPr wrap="square" rtlCol="0">
            <a:spAutoFit/>
          </a:bodyPr>
          <a:lstStyle/>
          <a:p>
            <a:pPr>
              <a:lnSpc>
                <a:spcPct val="150000"/>
              </a:lnSpc>
            </a:pPr>
            <a:r>
              <a:rPr lang="zh-CN" altLang="en-US" sz="2800" b="1" dirty="0" smtClean="0">
                <a:solidFill>
                  <a:srgbClr val="4D4D4D"/>
                </a:solidFill>
                <a:latin typeface="微软雅黑" panose="020B0503020204020204" pitchFamily="34" charset="-122"/>
                <a:ea typeface="微软雅黑" panose="020B0503020204020204" pitchFamily="34" charset="-122"/>
              </a:rPr>
              <a:t>控制变量：</a:t>
            </a:r>
            <a:endParaRPr lang="en-US" altLang="zh-CN" sz="2800" b="1" dirty="0">
              <a:latin typeface="微软雅黑" pitchFamily="34" charset="-122"/>
              <a:ea typeface="微软雅黑" pitchFamily="34" charset="-122"/>
            </a:endParaRPr>
          </a:p>
          <a:p>
            <a:pPr>
              <a:lnSpc>
                <a:spcPct val="150000"/>
              </a:lnSpc>
            </a:pPr>
            <a:r>
              <a:rPr lang="zh-CN" altLang="en-US" sz="2800" dirty="0" smtClean="0">
                <a:latin typeface="微软雅黑" pitchFamily="34" charset="-122"/>
                <a:ea typeface="微软雅黑" pitchFamily="34" charset="-122"/>
              </a:rPr>
              <a:t>人口</a:t>
            </a:r>
            <a:r>
              <a:rPr lang="zh-CN" altLang="en-US" sz="2800" dirty="0">
                <a:latin typeface="微软雅黑" pitchFamily="34" charset="-122"/>
                <a:ea typeface="微软雅黑" pitchFamily="34" charset="-122"/>
              </a:rPr>
              <a:t>和人口密度</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a:lnSpc>
                <a:spcPct val="150000"/>
              </a:lnSpc>
            </a:pPr>
            <a:r>
              <a:rPr lang="zh-CN" altLang="en-US" sz="2800" dirty="0" smtClean="0">
                <a:latin typeface="微软雅黑" pitchFamily="34" charset="-122"/>
                <a:ea typeface="微软雅黑" pitchFamily="34" charset="-122"/>
              </a:rPr>
              <a:t>固定资产投资</a:t>
            </a:r>
            <a:r>
              <a:rPr lang="zh-CN" altLang="en-US" sz="2800" dirty="0">
                <a:latin typeface="微软雅黑" pitchFamily="34" charset="-122"/>
                <a:ea typeface="微软雅黑" pitchFamily="34" charset="-122"/>
              </a:rPr>
              <a:t>率（固定资产额占ＧＤＰ的比重</a:t>
            </a:r>
            <a:r>
              <a:rPr lang="zh-CN" altLang="en-US" sz="2800" dirty="0" smtClean="0">
                <a:latin typeface="微软雅黑" pitchFamily="34" charset="-122"/>
                <a:ea typeface="微软雅黑" pitchFamily="34" charset="-122"/>
              </a:rPr>
              <a:t>）</a:t>
            </a:r>
            <a:endParaRPr lang="zh-CN" altLang="en-US" sz="2800" dirty="0">
              <a:latin typeface="微软雅黑" pitchFamily="34" charset="-122"/>
              <a:ea typeface="微软雅黑" pitchFamily="34" charset="-122"/>
            </a:endParaRPr>
          </a:p>
          <a:p>
            <a:pPr>
              <a:lnSpc>
                <a:spcPct val="150000"/>
              </a:lnSpc>
            </a:pPr>
            <a:r>
              <a:rPr lang="zh-CN" altLang="en-US" sz="2800" dirty="0">
                <a:latin typeface="微软雅黑" pitchFamily="34" charset="-122"/>
                <a:ea typeface="微软雅黑" pitchFamily="34" charset="-122"/>
              </a:rPr>
              <a:t>消费率（全社会消费零售总额占ＧＤＰ的比重</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a:lnSpc>
                <a:spcPct val="150000"/>
              </a:lnSpc>
            </a:pPr>
            <a:r>
              <a:rPr lang="zh-CN" altLang="en-US" sz="2800" dirty="0" smtClean="0">
                <a:latin typeface="微软雅黑" pitchFamily="34" charset="-122"/>
                <a:ea typeface="微软雅黑" pitchFamily="34" charset="-122"/>
              </a:rPr>
              <a:t>政府</a:t>
            </a:r>
            <a:r>
              <a:rPr lang="zh-CN" altLang="en-US" sz="2800" dirty="0">
                <a:latin typeface="微软雅黑" pitchFamily="34" charset="-122"/>
                <a:ea typeface="微软雅黑" pitchFamily="34" charset="-122"/>
              </a:rPr>
              <a:t>规模（财政支出占ＧＤＰ比重</a:t>
            </a:r>
            <a:r>
              <a:rPr lang="zh-CN" altLang="en-US" sz="2800" dirty="0" smtClean="0">
                <a:latin typeface="微软雅黑" pitchFamily="34" charset="-122"/>
                <a:ea typeface="微软雅黑" pitchFamily="34" charset="-122"/>
              </a:rPr>
              <a:t>）</a:t>
            </a:r>
            <a:endParaRPr lang="en-US" altLang="zh-CN" sz="2800" dirty="0" smtClean="0">
              <a:latin typeface="微软雅黑" pitchFamily="34" charset="-122"/>
              <a:ea typeface="微软雅黑" pitchFamily="34" charset="-122"/>
            </a:endParaRPr>
          </a:p>
          <a:p>
            <a:pPr>
              <a:lnSpc>
                <a:spcPct val="150000"/>
              </a:lnSpc>
            </a:pPr>
            <a:r>
              <a:rPr lang="zh-CN" altLang="en-US" sz="2800" dirty="0" smtClean="0">
                <a:latin typeface="微软雅黑" pitchFamily="34" charset="-122"/>
                <a:ea typeface="微软雅黑" pitchFamily="34" charset="-122"/>
              </a:rPr>
              <a:t>产业结构</a:t>
            </a:r>
            <a:r>
              <a:rPr lang="zh-CN" altLang="en-US" sz="2800" dirty="0">
                <a:latin typeface="微软雅黑" pitchFamily="34" charset="-122"/>
                <a:ea typeface="微软雅黑" pitchFamily="34" charset="-122"/>
              </a:rPr>
              <a:t>（</a:t>
            </a:r>
            <a:r>
              <a:rPr lang="zh-CN" altLang="en-US" sz="2800" dirty="0" smtClean="0">
                <a:latin typeface="微软雅黑" pitchFamily="34" charset="-122"/>
                <a:ea typeface="微软雅黑" pitchFamily="34" charset="-122"/>
              </a:rPr>
              <a:t>二、三</a:t>
            </a:r>
            <a:r>
              <a:rPr lang="zh-CN" altLang="en-US" sz="2800" dirty="0">
                <a:latin typeface="微软雅黑" pitchFamily="34" charset="-122"/>
                <a:ea typeface="微软雅黑" pitchFamily="34" charset="-122"/>
              </a:rPr>
              <a:t>产业产值占ＧＤＰ比重</a:t>
            </a:r>
            <a:r>
              <a:rPr lang="zh-CN" altLang="en-US" sz="2800" dirty="0" smtClean="0">
                <a:latin typeface="微软雅黑" pitchFamily="34" charset="-122"/>
                <a:ea typeface="微软雅黑" pitchFamily="34" charset="-122"/>
              </a:rPr>
              <a:t>）</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endParaRPr lang="en-US" altLang="zh-CN" sz="2800" dirty="0" smtClean="0">
              <a:solidFill>
                <a:srgbClr val="4D4D4D"/>
              </a:solidFill>
              <a:latin typeface="微软雅黑" panose="020B0503020204020204" pitchFamily="34" charset="-122"/>
              <a:ea typeface="微软雅黑" panose="020B0503020204020204" pitchFamily="34" charset="-122"/>
            </a:endParaRPr>
          </a:p>
        </p:txBody>
      </p:sp>
      <p:sp>
        <p:nvSpPr>
          <p:cNvPr id="7" name="文本框 7"/>
          <p:cNvSpPr txBox="1"/>
          <p:nvPr/>
        </p:nvSpPr>
        <p:spPr>
          <a:xfrm>
            <a:off x="369870" y="252342"/>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（四）其他变量</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019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7"/>
          <p:cNvSpPr txBox="1"/>
          <p:nvPr/>
        </p:nvSpPr>
        <p:spPr>
          <a:xfrm>
            <a:off x="369870" y="150545"/>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（五）实证策略</a:t>
            </a:r>
            <a:endParaRPr lang="en-US" altLang="zh-CN" sz="2800" dirty="0">
              <a:solidFill>
                <a:srgbClr val="4D4D4D"/>
              </a:solidFill>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44" y="735320"/>
            <a:ext cx="11927155" cy="1127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64845" y="1863048"/>
            <a:ext cx="11669652" cy="4524315"/>
          </a:xfrm>
          <a:prstGeom prst="rect">
            <a:avLst/>
          </a:prstGeom>
          <a:noFill/>
        </p:spPr>
        <p:txBody>
          <a:bodyPr wrap="square" rtlCol="0">
            <a:spAutoFit/>
          </a:bodyPr>
          <a:lstStyle/>
          <a:p>
            <a:pPr>
              <a:lnSpc>
                <a:spcPct val="150000"/>
              </a:lnSpc>
            </a:pPr>
            <a:r>
              <a:rPr lang="zh-CN" altLang="en-US" sz="2400" dirty="0">
                <a:latin typeface="微软雅黑" pitchFamily="34" charset="-122"/>
                <a:ea typeface="微软雅黑" pitchFamily="34" charset="-122"/>
              </a:rPr>
              <a:t>其中，被解释变量为</a:t>
            </a:r>
            <a:r>
              <a:rPr lang="zh-CN" altLang="en-US" sz="2400" dirty="0" smtClean="0">
                <a:latin typeface="微软雅黑" pitchFamily="34" charset="-122"/>
                <a:ea typeface="微软雅黑" pitchFamily="34" charset="-122"/>
              </a:rPr>
              <a:t>人均</a:t>
            </a:r>
            <a:r>
              <a:rPr lang="en-US" altLang="zh-CN" sz="2400" dirty="0" smtClean="0">
                <a:latin typeface="微软雅黑" pitchFamily="34" charset="-122"/>
                <a:ea typeface="微软雅黑" pitchFamily="34" charset="-122"/>
              </a:rPr>
              <a:t>GDP</a:t>
            </a:r>
            <a:r>
              <a:rPr lang="zh-CN" altLang="en-US" sz="2400" dirty="0" smtClean="0">
                <a:latin typeface="微软雅黑" pitchFamily="34" charset="-122"/>
                <a:ea typeface="微软雅黑" pitchFamily="34" charset="-122"/>
              </a:rPr>
              <a:t>或者</a:t>
            </a:r>
            <a:r>
              <a:rPr lang="zh-CN" altLang="en-US" sz="2400" dirty="0">
                <a:latin typeface="微软雅黑" pitchFamily="34" charset="-122"/>
                <a:ea typeface="微软雅黑" pitchFamily="34" charset="-122"/>
              </a:rPr>
              <a:t>是地区夜间灯光亮度</a:t>
            </a:r>
            <a:r>
              <a:rPr lang="zh-CN" altLang="en-US" sz="2400" dirty="0" smtClean="0">
                <a:latin typeface="微软雅黑" pitchFamily="34" charset="-122"/>
                <a:ea typeface="微软雅黑" pitchFamily="34" charset="-122"/>
              </a:rPr>
              <a:t>。Ｄ</a:t>
            </a:r>
            <a:r>
              <a:rPr lang="en-US" altLang="zh-CN" sz="2400" dirty="0" smtClean="0">
                <a:latin typeface="微软雅黑" pitchFamily="34" charset="-122"/>
                <a:ea typeface="微软雅黑" pitchFamily="34" charset="-122"/>
              </a:rPr>
              <a:t>t</a:t>
            </a:r>
            <a:r>
              <a:rPr lang="zh-CN" altLang="en-US" sz="2400" dirty="0" smtClean="0">
                <a:latin typeface="微软雅黑" pitchFamily="34" charset="-122"/>
                <a:ea typeface="微软雅黑" pitchFamily="34" charset="-122"/>
              </a:rPr>
              <a:t>代表</a:t>
            </a:r>
            <a:r>
              <a:rPr lang="zh-CN" altLang="en-US" sz="2400" dirty="0">
                <a:latin typeface="微软雅黑" pitchFamily="34" charset="-122"/>
                <a:ea typeface="微软雅黑" pitchFamily="34" charset="-122"/>
              </a:rPr>
              <a:t>所得税分享改革的</a:t>
            </a:r>
            <a:r>
              <a:rPr lang="zh-CN" altLang="en-US" sz="2400" dirty="0" smtClean="0">
                <a:latin typeface="微软雅黑" pitchFamily="34" charset="-122"/>
                <a:ea typeface="微软雅黑" pitchFamily="34" charset="-122"/>
              </a:rPr>
              <a:t>政策实施</a:t>
            </a:r>
            <a:r>
              <a:rPr lang="zh-CN" altLang="en-US" sz="2400" dirty="0">
                <a:latin typeface="微软雅黑" pitchFamily="34" charset="-122"/>
                <a:ea typeface="微软雅黑" pitchFamily="34" charset="-122"/>
              </a:rPr>
              <a:t>时间，</a:t>
            </a:r>
            <a:r>
              <a:rPr lang="zh-CN" altLang="en-US" sz="2400" dirty="0" smtClean="0">
                <a:latin typeface="微软雅黑" pitchFamily="34" charset="-122"/>
                <a:ea typeface="微软雅黑" pitchFamily="34" charset="-122"/>
              </a:rPr>
              <a:t>Ｄ</a:t>
            </a:r>
            <a:r>
              <a:rPr lang="en-US" altLang="zh-CN" sz="2400" dirty="0" smtClean="0">
                <a:latin typeface="微软雅黑" pitchFamily="34" charset="-122"/>
                <a:ea typeface="微软雅黑" pitchFamily="34" charset="-122"/>
              </a:rPr>
              <a:t>group</a:t>
            </a:r>
            <a:r>
              <a:rPr lang="zh-CN" altLang="en-US" sz="2400" dirty="0" smtClean="0">
                <a:latin typeface="微软雅黑" pitchFamily="34" charset="-122"/>
                <a:ea typeface="微软雅黑" pitchFamily="34" charset="-122"/>
              </a:rPr>
              <a:t>是</a:t>
            </a:r>
            <a:r>
              <a:rPr lang="zh-CN" altLang="en-US" sz="2400" dirty="0">
                <a:latin typeface="微软雅黑" pitchFamily="34" charset="-122"/>
                <a:ea typeface="微软雅黑" pitchFamily="34" charset="-122"/>
              </a:rPr>
              <a:t>以受</a:t>
            </a:r>
            <a:r>
              <a:rPr lang="zh-CN" altLang="en-US" sz="2400" dirty="0" smtClean="0">
                <a:latin typeface="微软雅黑" pitchFamily="34" charset="-122"/>
                <a:ea typeface="微软雅黑" pitchFamily="34" charset="-122"/>
              </a:rPr>
              <a:t>所得税</a:t>
            </a:r>
            <a:r>
              <a:rPr lang="zh-CN" altLang="en-US" sz="2400" dirty="0">
                <a:latin typeface="微软雅黑" pitchFamily="34" charset="-122"/>
                <a:ea typeface="微软雅黑" pitchFamily="34" charset="-122"/>
              </a:rPr>
              <a:t>分享改革影响程度大小来划分“相对”实验组（取值为１）和</a:t>
            </a:r>
            <a:r>
              <a:rPr lang="zh-CN" altLang="en-US" sz="2400" dirty="0" smtClean="0">
                <a:latin typeface="微软雅黑" pitchFamily="34" charset="-122"/>
                <a:ea typeface="微软雅黑" pitchFamily="34" charset="-122"/>
              </a:rPr>
              <a:t>“相对”</a:t>
            </a:r>
            <a:r>
              <a:rPr lang="zh-CN" altLang="en-US" sz="2400" dirty="0">
                <a:latin typeface="微软雅黑" pitchFamily="34" charset="-122"/>
                <a:ea typeface="微软雅黑" pitchFamily="34" charset="-122"/>
              </a:rPr>
              <a:t>对照组（取值为０）</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两种划分标准：中位值及所得税占比原值</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zh-CN" altLang="en-US" sz="2400" dirty="0" smtClean="0">
                <a:latin typeface="微软雅黑" pitchFamily="34" charset="-122"/>
                <a:ea typeface="微软雅黑" pitchFamily="34" charset="-122"/>
              </a:rPr>
              <a:t>中位值方式</a:t>
            </a:r>
            <a:r>
              <a:rPr lang="zh-CN" altLang="en-US" sz="2400" dirty="0">
                <a:latin typeface="微软雅黑" pitchFamily="34" charset="-122"/>
                <a:ea typeface="微软雅黑" pitchFamily="34" charset="-122"/>
              </a:rPr>
              <a:t>下，</a:t>
            </a:r>
            <a:r>
              <a:rPr lang="zh-CN" altLang="en-US" sz="2400" dirty="0" smtClean="0">
                <a:latin typeface="微软雅黑" pitchFamily="34" charset="-122"/>
                <a:ea typeface="微软雅黑" pitchFamily="34" charset="-122"/>
              </a:rPr>
              <a:t>设定大于</a:t>
            </a:r>
            <a:r>
              <a:rPr lang="zh-CN" altLang="en-US" sz="2400" dirty="0">
                <a:latin typeface="微软雅黑" pitchFamily="34" charset="-122"/>
                <a:ea typeface="微软雅黑" pitchFamily="34" charset="-122"/>
              </a:rPr>
              <a:t>所得税占比中位值的样本为实验组，设定小于中位值标准的则为控制组</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zh-CN" altLang="en-US" sz="2400" dirty="0">
                <a:latin typeface="微软雅黑" pitchFamily="34" charset="-122"/>
                <a:ea typeface="微软雅黑" pitchFamily="34" charset="-122"/>
              </a:rPr>
              <a:t>所得税占比原值</a:t>
            </a:r>
            <a:r>
              <a:rPr lang="zh-CN" altLang="en-US" sz="2400" dirty="0" smtClean="0">
                <a:latin typeface="微软雅黑" pitchFamily="34" charset="-122"/>
                <a:ea typeface="微软雅黑" pitchFamily="34" charset="-122"/>
              </a:rPr>
              <a:t>方式</a:t>
            </a:r>
            <a:r>
              <a:rPr lang="zh-CN" altLang="en-US" sz="2400" dirty="0">
                <a:latin typeface="微软雅黑" pitchFamily="34" charset="-122"/>
                <a:ea typeface="微软雅黑" pitchFamily="34" charset="-122"/>
              </a:rPr>
              <a:t>下，</a:t>
            </a:r>
            <a:r>
              <a:rPr lang="zh-CN" altLang="en-US" sz="2400" dirty="0" smtClean="0">
                <a:latin typeface="微软雅黑" pitchFamily="34" charset="-122"/>
                <a:ea typeface="微软雅黑" pitchFamily="34" charset="-122"/>
              </a:rPr>
              <a:t>采用所得税</a:t>
            </a:r>
            <a:r>
              <a:rPr lang="zh-CN" altLang="en-US" sz="2400" dirty="0">
                <a:latin typeface="微软雅黑" pitchFamily="34" charset="-122"/>
                <a:ea typeface="微软雅黑" pitchFamily="34" charset="-122"/>
              </a:rPr>
              <a:t>占比原值与政策年份做</a:t>
            </a:r>
            <a:r>
              <a:rPr lang="zh-CN" altLang="en-US" sz="2400" dirty="0" smtClean="0">
                <a:latin typeface="微软雅黑" pitchFamily="34" charset="-122"/>
                <a:ea typeface="微软雅黑" pitchFamily="34" charset="-122"/>
              </a:rPr>
              <a:t>强度</a:t>
            </a:r>
            <a:r>
              <a:rPr lang="en-US" altLang="zh-CN" sz="2400" dirty="0" smtClean="0">
                <a:latin typeface="微软雅黑" pitchFamily="34" charset="-122"/>
                <a:ea typeface="微软雅黑" pitchFamily="34" charset="-122"/>
              </a:rPr>
              <a:t>DID</a:t>
            </a:r>
            <a:r>
              <a:rPr lang="zh-CN" altLang="en-US" sz="2400" dirty="0" smtClean="0">
                <a:latin typeface="微软雅黑" pitchFamily="34" charset="-122"/>
                <a:ea typeface="微软雅黑" pitchFamily="34" charset="-122"/>
              </a:rPr>
              <a:t>交</a:t>
            </a:r>
            <a:r>
              <a:rPr lang="zh-CN" altLang="en-US" sz="2400" dirty="0">
                <a:latin typeface="微软雅黑" pitchFamily="34" charset="-122"/>
                <a:ea typeface="微软雅黑" pitchFamily="34" charset="-122"/>
              </a:rPr>
              <a:t>乘项，即在每一个分位上，大于该占比值的城市样本</a:t>
            </a:r>
            <a:r>
              <a:rPr lang="zh-CN" altLang="en-US" sz="2400" dirty="0" smtClean="0">
                <a:latin typeface="微软雅黑" pitchFamily="34" charset="-122"/>
                <a:ea typeface="微软雅黑" pitchFamily="34" charset="-122"/>
              </a:rPr>
              <a:t>都为</a:t>
            </a:r>
            <a:r>
              <a:rPr lang="zh-CN" altLang="en-US" sz="2400" dirty="0">
                <a:latin typeface="微软雅黑" pitchFamily="34" charset="-122"/>
                <a:ea typeface="微软雅黑" pitchFamily="34" charset="-122"/>
              </a:rPr>
              <a:t>该分位所属样本的相对实验组</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val="2540665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4796" y="1322431"/>
            <a:ext cx="5625432" cy="3066697"/>
            <a:chOff x="2734796" y="1322431"/>
            <a:chExt cx="5625432" cy="3066697"/>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734796" y="2720327"/>
              <a:ext cx="3477318" cy="1668801"/>
            </a:xfrm>
            <a:prstGeom prst="rect">
              <a:avLst/>
            </a:prstGeom>
          </p:spPr>
        </p:pic>
        <p:sp>
          <p:nvSpPr>
            <p:cNvPr id="2" name="椭圆 1"/>
            <p:cNvSpPr/>
            <p:nvPr/>
          </p:nvSpPr>
          <p:spPr>
            <a:xfrm>
              <a:off x="4907280" y="1322431"/>
              <a:ext cx="2377440" cy="237744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6894296" y="1322431"/>
              <a:ext cx="1465932" cy="703516"/>
            </a:xfrm>
            <a:prstGeom prst="rect">
              <a:avLst/>
            </a:prstGeom>
          </p:spPr>
        </p:pic>
      </p:grpSp>
      <p:sp>
        <p:nvSpPr>
          <p:cNvPr id="8" name="文本框 7"/>
          <p:cNvSpPr txBox="1"/>
          <p:nvPr/>
        </p:nvSpPr>
        <p:spPr>
          <a:xfrm>
            <a:off x="3989046" y="4390092"/>
            <a:ext cx="4339650" cy="646331"/>
          </a:xfrm>
          <a:prstGeom prst="rect">
            <a:avLst/>
          </a:prstGeom>
          <a:noFill/>
        </p:spPr>
        <p:txBody>
          <a:bodyPr wrap="none" rtlCol="0">
            <a:spAutoFit/>
          </a:bodyPr>
          <a:lstStyle/>
          <a:p>
            <a:r>
              <a:rPr lang="zh-CN" altLang="en-US" sz="3600" b="1" dirty="0" smtClean="0">
                <a:latin typeface="微软雅黑" panose="020B0503020204020204" pitchFamily="34" charset="-122"/>
                <a:ea typeface="微软雅黑" panose="020B0503020204020204" pitchFamily="34" charset="-122"/>
              </a:rPr>
              <a:t>一、引言与文献综述</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961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7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4796" y="1322431"/>
            <a:ext cx="5625432" cy="3066697"/>
            <a:chOff x="2734796" y="1322431"/>
            <a:chExt cx="5625432" cy="3066697"/>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734796" y="2720327"/>
              <a:ext cx="3477318" cy="1668801"/>
            </a:xfrm>
            <a:prstGeom prst="rect">
              <a:avLst/>
            </a:prstGeom>
          </p:spPr>
        </p:pic>
        <p:sp>
          <p:nvSpPr>
            <p:cNvPr id="2" name="椭圆 1"/>
            <p:cNvSpPr/>
            <p:nvPr/>
          </p:nvSpPr>
          <p:spPr>
            <a:xfrm>
              <a:off x="4907280" y="1322431"/>
              <a:ext cx="2377440" cy="237744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6894296" y="1322431"/>
              <a:ext cx="1465932" cy="703516"/>
            </a:xfrm>
            <a:prstGeom prst="rect">
              <a:avLst/>
            </a:prstGeom>
          </p:spPr>
        </p:pic>
      </p:grpSp>
      <p:sp>
        <p:nvSpPr>
          <p:cNvPr id="8" name="文本框 7"/>
          <p:cNvSpPr txBox="1"/>
          <p:nvPr/>
        </p:nvSpPr>
        <p:spPr>
          <a:xfrm>
            <a:off x="4672607" y="4389128"/>
            <a:ext cx="2954655" cy="646331"/>
          </a:xfrm>
          <a:prstGeom prst="rect">
            <a:avLst/>
          </a:prstGeom>
          <a:noFill/>
        </p:spPr>
        <p:txBody>
          <a:bodyPr wrap="none" rtlCol="0">
            <a:spAutoFit/>
          </a:bodyPr>
          <a:lstStyle/>
          <a:p>
            <a:r>
              <a:rPr lang="zh-CN" altLang="en-US" sz="3600" b="1" dirty="0">
                <a:latin typeface="微软雅黑" panose="020B0503020204020204" pitchFamily="34" charset="-122"/>
                <a:ea typeface="微软雅黑" panose="020B0503020204020204" pitchFamily="34" charset="-122"/>
              </a:rPr>
              <a:t>四</a:t>
            </a:r>
            <a:r>
              <a:rPr lang="zh-CN" altLang="en-US" sz="3600" b="1" dirty="0" smtClean="0">
                <a:latin typeface="微软雅黑" panose="020B0503020204020204" pitchFamily="34" charset="-122"/>
                <a:ea typeface="微软雅黑" panose="020B0503020204020204" pitchFamily="34" charset="-122"/>
              </a:rPr>
              <a:t>、实证解读</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349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7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156044"/>
            <a:ext cx="3467616"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（一）基础性回归</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630498" y="123056"/>
            <a:ext cx="7016926" cy="581057"/>
          </a:xfrm>
          <a:prstGeom prst="rect">
            <a:avLst/>
          </a:prstGeom>
          <a:noFill/>
        </p:spPr>
        <p:txBody>
          <a:bodyPr wrap="square" rtlCol="0">
            <a:spAutoFit/>
          </a:bodyPr>
          <a:lstStyle/>
          <a:p>
            <a:pPr>
              <a:lnSpc>
                <a:spcPct val="150000"/>
              </a:lnSpc>
            </a:pPr>
            <a:r>
              <a:rPr lang="en-US" altLang="zh-CN" sz="2400" b="1" dirty="0" smtClean="0">
                <a:solidFill>
                  <a:srgbClr val="4D4D4D"/>
                </a:solidFill>
                <a:latin typeface="微软雅黑" panose="020B0503020204020204" pitchFamily="34" charset="-122"/>
                <a:ea typeface="微软雅黑" panose="020B0503020204020204" pitchFamily="34" charset="-122"/>
              </a:rPr>
              <a:t>1.</a:t>
            </a:r>
            <a:r>
              <a:rPr lang="zh-CN" altLang="en-US" sz="2400" b="1" dirty="0" smtClean="0">
                <a:solidFill>
                  <a:srgbClr val="4D4D4D"/>
                </a:solidFill>
                <a:latin typeface="微软雅黑" panose="020B0503020204020204" pitchFamily="34" charset="-122"/>
                <a:ea typeface="微软雅黑" panose="020B0503020204020204" pitchFamily="34" charset="-122"/>
              </a:rPr>
              <a:t>不考虑财政转移支付</a:t>
            </a:r>
            <a:endParaRPr lang="en-US" altLang="zh-CN" sz="2400" b="1" dirty="0" smtClean="0">
              <a:solidFill>
                <a:srgbClr val="4D4D4D"/>
              </a:solidFill>
              <a:latin typeface="微软雅黑" panose="020B0503020204020204" pitchFamily="34" charset="-122"/>
              <a:ea typeface="微软雅黑" panose="020B0503020204020204" pitchFamily="34" charset="-122"/>
            </a:endParaRPr>
          </a:p>
        </p:txBody>
      </p:sp>
      <p:pic>
        <p:nvPicPr>
          <p:cNvPr id="10241" name="Picture 1" descr="C:\Users\admin\AppData\Roaming\Tencent\Users\724310877\QQ\WinTemp\RichOle\2X054~)V_Q[C4]Q1I}KZAP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537" y="709448"/>
            <a:ext cx="9202822" cy="614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0524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0" y="156044"/>
            <a:ext cx="3467616"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（一）基础性回归</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467616" y="156044"/>
            <a:ext cx="7016926" cy="646331"/>
          </a:xfrm>
          <a:prstGeom prst="rect">
            <a:avLst/>
          </a:prstGeom>
          <a:noFill/>
        </p:spPr>
        <p:txBody>
          <a:bodyPr wrap="square" rtlCol="0">
            <a:spAutoFit/>
          </a:bodyPr>
          <a:lstStyle/>
          <a:p>
            <a:pPr>
              <a:lnSpc>
                <a:spcPct val="150000"/>
              </a:lnSpc>
            </a:pPr>
            <a:r>
              <a:rPr lang="en-US" altLang="zh-CN" sz="2400" b="1" dirty="0" smtClean="0">
                <a:solidFill>
                  <a:srgbClr val="4D4D4D"/>
                </a:solidFill>
                <a:latin typeface="微软雅黑" panose="020B0503020204020204" pitchFamily="34" charset="-122"/>
                <a:ea typeface="微软雅黑" panose="020B0503020204020204" pitchFamily="34" charset="-122"/>
              </a:rPr>
              <a:t>2.</a:t>
            </a:r>
            <a:r>
              <a:rPr lang="zh-CN" altLang="en-US" sz="2400" b="1" dirty="0" smtClean="0">
                <a:solidFill>
                  <a:srgbClr val="4D4D4D"/>
                </a:solidFill>
                <a:latin typeface="微软雅黑" panose="020B0503020204020204" pitchFamily="34" charset="-122"/>
                <a:ea typeface="微软雅黑" panose="020B0503020204020204" pitchFamily="34" charset="-122"/>
              </a:rPr>
              <a:t> 考虑财政转移支付</a:t>
            </a:r>
            <a:endParaRPr lang="en-US" altLang="zh-CN" sz="2400" b="1" dirty="0" smtClean="0">
              <a:solidFill>
                <a:srgbClr val="4D4D4D"/>
              </a:solidFill>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531" y="740819"/>
            <a:ext cx="7799637" cy="625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019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7136" y="345821"/>
            <a:ext cx="3467616"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（二）稳健性检验</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679340" y="1911155"/>
            <a:ext cx="7016926" cy="3323987"/>
          </a:xfrm>
          <a:prstGeom prst="rect">
            <a:avLst/>
          </a:prstGeom>
          <a:noFill/>
        </p:spPr>
        <p:txBody>
          <a:bodyPr wrap="square" rtlCol="0">
            <a:spAutoFit/>
          </a:bodyPr>
          <a:lstStyle/>
          <a:p>
            <a:pPr>
              <a:lnSpc>
                <a:spcPct val="150000"/>
              </a:lnSpc>
            </a:pPr>
            <a:r>
              <a:rPr lang="zh-CN" altLang="en-US" sz="2800" dirty="0">
                <a:solidFill>
                  <a:srgbClr val="4D4D4D"/>
                </a:solidFill>
                <a:latin typeface="微软雅黑" panose="020B0503020204020204" pitchFamily="34" charset="-122"/>
                <a:ea typeface="微软雅黑" panose="020B0503020204020204" pitchFamily="34" charset="-122"/>
              </a:rPr>
              <a:t>１．税收增长率匹配强度</a:t>
            </a:r>
            <a:r>
              <a:rPr lang="zh-CN" altLang="en-US" sz="2800" dirty="0" smtClean="0">
                <a:solidFill>
                  <a:srgbClr val="4D4D4D"/>
                </a:solidFill>
                <a:latin typeface="微软雅黑" panose="020B0503020204020204" pitchFamily="34" charset="-122"/>
                <a:ea typeface="微软雅黑" panose="020B0503020204020204" pitchFamily="34" charset="-122"/>
              </a:rPr>
              <a:t>指标</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4D4D4D"/>
                </a:solidFill>
                <a:latin typeface="微软雅黑" panose="020B0503020204020204" pitchFamily="34" charset="-122"/>
                <a:ea typeface="微软雅黑" panose="020B0503020204020204" pitchFamily="34" charset="-122"/>
              </a:rPr>
              <a:t>２．财政压力的再</a:t>
            </a:r>
            <a:r>
              <a:rPr lang="zh-CN" altLang="en-US" sz="2800" dirty="0" smtClean="0">
                <a:solidFill>
                  <a:srgbClr val="4D4D4D"/>
                </a:solidFill>
                <a:latin typeface="微软雅黑" panose="020B0503020204020204" pitchFamily="34" charset="-122"/>
                <a:ea typeface="微软雅黑" panose="020B0503020204020204" pitchFamily="34" charset="-122"/>
              </a:rPr>
              <a:t>提高</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4D4D4D"/>
                </a:solidFill>
                <a:latin typeface="微软雅黑" panose="020B0503020204020204" pitchFamily="34" charset="-122"/>
                <a:ea typeface="微软雅黑" panose="020B0503020204020204" pitchFamily="34" charset="-122"/>
              </a:rPr>
              <a:t>３．控制城市初始经济</a:t>
            </a:r>
            <a:r>
              <a:rPr lang="zh-CN" altLang="en-US" sz="2800" dirty="0" smtClean="0">
                <a:solidFill>
                  <a:srgbClr val="4D4D4D"/>
                </a:solidFill>
                <a:latin typeface="微软雅黑" panose="020B0503020204020204" pitchFamily="34" charset="-122"/>
                <a:ea typeface="微软雅黑" panose="020B0503020204020204" pitchFamily="34" charset="-122"/>
              </a:rPr>
              <a:t>发展水平</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4D4D4D"/>
                </a:solidFill>
                <a:latin typeface="微软雅黑" panose="020B0503020204020204" pitchFamily="34" charset="-122"/>
                <a:ea typeface="微软雅黑" panose="020B0503020204020204" pitchFamily="34" charset="-122"/>
              </a:rPr>
              <a:t>４．控制分权改革：省直管县和撤县并</a:t>
            </a:r>
            <a:r>
              <a:rPr lang="zh-CN" altLang="en-US" sz="2800" dirty="0" smtClean="0">
                <a:solidFill>
                  <a:srgbClr val="4D4D4D"/>
                </a:solidFill>
                <a:latin typeface="微软雅黑" panose="020B0503020204020204" pitchFamily="34" charset="-122"/>
                <a:ea typeface="微软雅黑" panose="020B0503020204020204" pitchFamily="34" charset="-122"/>
              </a:rPr>
              <a:t>区</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4D4D4D"/>
                </a:solidFill>
                <a:latin typeface="微软雅黑" panose="020B0503020204020204" pitchFamily="34" charset="-122"/>
                <a:ea typeface="微软雅黑" panose="020B0503020204020204" pitchFamily="34" charset="-122"/>
              </a:rPr>
              <a:t>５．控制其他宏观发展战略和系数加权</a:t>
            </a:r>
            <a:endParaRPr lang="en-US" altLang="zh-CN" sz="2800" dirty="0" smtClean="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4748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16594" y="283826"/>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（三）机制检验</a:t>
            </a:r>
            <a:endParaRPr lang="en-US" altLang="zh-CN" sz="2800" dirty="0">
              <a:solidFill>
                <a:srgbClr val="4D4D4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4756" y="576214"/>
            <a:ext cx="10790722" cy="2261580"/>
            <a:chOff x="2605195" y="3811263"/>
            <a:chExt cx="9429303" cy="2261580"/>
          </a:xfrm>
        </p:grpSpPr>
        <p:grpSp>
          <p:nvGrpSpPr>
            <p:cNvPr id="15" name="组合 14"/>
            <p:cNvGrpSpPr/>
            <p:nvPr/>
          </p:nvGrpSpPr>
          <p:grpSpPr>
            <a:xfrm flipH="1">
              <a:off x="9879878" y="3811263"/>
              <a:ext cx="2154620" cy="2261580"/>
              <a:chOff x="-21943" y="1998300"/>
              <a:chExt cx="2753628" cy="2890324"/>
            </a:xfrm>
          </p:grpSpPr>
          <p:pic>
            <p:nvPicPr>
              <p:cNvPr id="16" name="图片 1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1943" y="3918887"/>
                <a:ext cx="2020662" cy="969737"/>
              </a:xfrm>
              <a:prstGeom prst="rect">
                <a:avLst/>
              </a:prstGeom>
            </p:spPr>
          </p:pic>
          <p:sp>
            <p:nvSpPr>
              <p:cNvPr id="17" name="椭圆 16"/>
              <p:cNvSpPr/>
              <p:nvPr/>
            </p:nvSpPr>
            <p:spPr>
              <a:xfrm>
                <a:off x="294896" y="2239670"/>
                <a:ext cx="2132489" cy="209554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1265753" y="1998300"/>
                <a:ext cx="1465932" cy="703516"/>
              </a:xfrm>
              <a:prstGeom prst="rect">
                <a:avLst/>
              </a:prstGeom>
            </p:spPr>
          </p:pic>
        </p:grpSp>
        <p:sp>
          <p:nvSpPr>
            <p:cNvPr id="19" name="文本框 18"/>
            <p:cNvSpPr txBox="1"/>
            <p:nvPr/>
          </p:nvSpPr>
          <p:spPr>
            <a:xfrm>
              <a:off x="2605195" y="4593246"/>
              <a:ext cx="7385189" cy="453457"/>
            </a:xfrm>
            <a:prstGeom prst="rect">
              <a:avLst/>
            </a:prstGeom>
            <a:noFill/>
          </p:spPr>
          <p:txBody>
            <a:bodyPr wrap="square" rtlCol="0">
              <a:spAutoFit/>
            </a:bodyPr>
            <a:lstStyle/>
            <a:p>
              <a:pPr>
                <a:lnSpc>
                  <a:spcPct val="130000"/>
                </a:lnSpc>
              </a:pPr>
              <a:endParaRPr lang="en-US" altLang="zh-CN" sz="2000" dirty="0">
                <a:solidFill>
                  <a:srgbClr val="4D4D4D"/>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1024755" y="1617059"/>
            <a:ext cx="9380485" cy="3970318"/>
          </a:xfrm>
          <a:prstGeom prst="rect">
            <a:avLst/>
          </a:prstGeom>
        </p:spPr>
        <p:txBody>
          <a:bodyPr wrap="square">
            <a:spAutoFit/>
          </a:bodyPr>
          <a:lstStyle/>
          <a:p>
            <a:pPr>
              <a:lnSpc>
                <a:spcPct val="150000"/>
              </a:lnSpc>
            </a:pPr>
            <a:r>
              <a:rPr lang="zh-CN" altLang="en-US" sz="2800" b="1" dirty="0" smtClean="0">
                <a:latin typeface="微软雅黑" pitchFamily="34" charset="-122"/>
                <a:ea typeface="微软雅黑" pitchFamily="34" charset="-122"/>
              </a:rPr>
              <a:t>三条传导机制：</a:t>
            </a:r>
            <a:endParaRPr lang="en-US" altLang="zh-CN" sz="2800" b="1" dirty="0" smtClean="0">
              <a:latin typeface="微软雅黑" pitchFamily="34" charset="-122"/>
              <a:ea typeface="微软雅黑" pitchFamily="34" charset="-122"/>
            </a:endParaRPr>
          </a:p>
          <a:p>
            <a:pPr marL="457200" indent="-457200">
              <a:lnSpc>
                <a:spcPct val="150000"/>
              </a:lnSpc>
              <a:buAutoNum type="arabicPeriod"/>
            </a:pPr>
            <a:r>
              <a:rPr lang="zh-CN" altLang="en-US" sz="2400" dirty="0" smtClean="0">
                <a:latin typeface="微软雅黑" pitchFamily="34" charset="-122"/>
                <a:ea typeface="微软雅黑" pitchFamily="34" charset="-122"/>
              </a:rPr>
              <a:t>地方政府受</a:t>
            </a:r>
            <a:r>
              <a:rPr lang="zh-CN" altLang="en-US" sz="2400" dirty="0">
                <a:latin typeface="微软雅黑" pitchFamily="34" charset="-122"/>
                <a:ea typeface="微软雅黑" pitchFamily="34" charset="-122"/>
              </a:rPr>
              <a:t>财政压力激励</a:t>
            </a:r>
            <a:r>
              <a:rPr lang="zh-CN" altLang="en-US" sz="2400" dirty="0" smtClean="0">
                <a:latin typeface="微软雅黑" pitchFamily="34" charset="-122"/>
                <a:ea typeface="微软雅黑" pitchFamily="34" charset="-122"/>
              </a:rPr>
              <a:t>，营业</a:t>
            </a:r>
            <a:r>
              <a:rPr lang="zh-CN" altLang="en-US" sz="2400" dirty="0">
                <a:latin typeface="微软雅黑" pitchFamily="34" charset="-122"/>
                <a:ea typeface="微软雅黑" pitchFamily="34" charset="-122"/>
              </a:rPr>
              <a:t>税源</a:t>
            </a:r>
            <a:r>
              <a:rPr lang="zh-CN" altLang="en-US" sz="2400" dirty="0" smtClean="0">
                <a:latin typeface="微软雅黑" pitchFamily="34" charset="-122"/>
                <a:ea typeface="微软雅黑" pitchFamily="34" charset="-122"/>
              </a:rPr>
              <a:t>重点</a:t>
            </a:r>
            <a:r>
              <a:rPr lang="zh-CN" altLang="en-US" sz="2400" dirty="0">
                <a:latin typeface="微软雅黑" pitchFamily="34" charset="-122"/>
                <a:ea typeface="微软雅黑" pitchFamily="34" charset="-122"/>
              </a:rPr>
              <a:t>相关行业</a:t>
            </a:r>
            <a:r>
              <a:rPr lang="en-US" altLang="zh-CN" sz="2400" dirty="0">
                <a:latin typeface="微软雅黑" pitchFamily="34" charset="-122"/>
                <a:ea typeface="微软雅黑" pitchFamily="34" charset="-122"/>
              </a:rPr>
              <a:t>———</a:t>
            </a:r>
            <a:r>
              <a:rPr lang="zh-CN" altLang="en-US" sz="2400" dirty="0">
                <a:solidFill>
                  <a:srgbClr val="FF0000"/>
                </a:solidFill>
                <a:latin typeface="微软雅黑" pitchFamily="34" charset="-122"/>
                <a:ea typeface="微软雅黑" pitchFamily="34" charset="-122"/>
              </a:rPr>
              <a:t>房地产业</a:t>
            </a:r>
            <a:r>
              <a:rPr lang="zh-CN" altLang="en-US" sz="2400" dirty="0">
                <a:latin typeface="微软雅黑" pitchFamily="34" charset="-122"/>
                <a:ea typeface="微软雅黑" pitchFamily="34" charset="-122"/>
              </a:rPr>
              <a:t>得到了更快的</a:t>
            </a:r>
            <a:r>
              <a:rPr lang="zh-CN" altLang="en-US" sz="2400" dirty="0" smtClean="0">
                <a:latin typeface="微软雅黑" pitchFamily="34" charset="-122"/>
                <a:ea typeface="微软雅黑" pitchFamily="34" charset="-122"/>
              </a:rPr>
              <a:t>发展</a:t>
            </a:r>
            <a:endParaRPr lang="en-US" altLang="zh-CN" sz="2400" dirty="0" smtClean="0">
              <a:latin typeface="微软雅黑" pitchFamily="34" charset="-122"/>
              <a:ea typeface="微软雅黑" pitchFamily="34" charset="-122"/>
            </a:endParaRPr>
          </a:p>
          <a:p>
            <a:pPr marL="457200" indent="-457200">
              <a:lnSpc>
                <a:spcPct val="150000"/>
              </a:lnSpc>
              <a:buAutoNum type="arabicPeriod"/>
            </a:pPr>
            <a:r>
              <a:rPr lang="zh-CN" altLang="en-US" sz="2400" dirty="0" smtClean="0">
                <a:latin typeface="微软雅黑" pitchFamily="34" charset="-122"/>
                <a:ea typeface="微软雅黑" pitchFamily="34" charset="-122"/>
              </a:rPr>
              <a:t>地方政府</a:t>
            </a:r>
            <a:r>
              <a:rPr lang="zh-CN" altLang="en-US" sz="2400" dirty="0">
                <a:latin typeface="微软雅黑" pitchFamily="34" charset="-122"/>
                <a:ea typeface="微软雅黑" pitchFamily="34" charset="-122"/>
              </a:rPr>
              <a:t>通过高价出让</a:t>
            </a:r>
            <a:r>
              <a:rPr lang="zh-CN" altLang="en-US" sz="2400" dirty="0" smtClean="0">
                <a:latin typeface="微软雅黑" pitchFamily="34" charset="-122"/>
                <a:ea typeface="微软雅黑" pitchFamily="34" charset="-122"/>
              </a:rPr>
              <a:t>土地</a:t>
            </a:r>
            <a:r>
              <a:rPr lang="zh-CN" altLang="en-US" sz="2400" dirty="0">
                <a:latin typeface="微软雅黑" pitchFamily="34" charset="-122"/>
                <a:ea typeface="微软雅黑" pitchFamily="34" charset="-122"/>
              </a:rPr>
              <a:t>，以</a:t>
            </a:r>
            <a:r>
              <a:rPr lang="zh-CN" altLang="en-US" sz="2400" dirty="0">
                <a:solidFill>
                  <a:srgbClr val="FF0000"/>
                </a:solidFill>
                <a:latin typeface="微软雅黑" pitchFamily="34" charset="-122"/>
                <a:ea typeface="微软雅黑" pitchFamily="34" charset="-122"/>
              </a:rPr>
              <a:t>土地财政</a:t>
            </a:r>
            <a:r>
              <a:rPr lang="zh-CN" altLang="en-US" sz="2400" dirty="0">
                <a:latin typeface="微软雅黑" pitchFamily="34" charset="-122"/>
                <a:ea typeface="微软雅黑" pitchFamily="34" charset="-122"/>
              </a:rPr>
              <a:t>等非税收入支持地方经济</a:t>
            </a:r>
            <a:r>
              <a:rPr lang="zh-CN" altLang="en-US" sz="2400" dirty="0" smtClean="0">
                <a:latin typeface="微软雅黑" pitchFamily="34" charset="-122"/>
                <a:ea typeface="微软雅黑" pitchFamily="34" charset="-122"/>
              </a:rPr>
              <a:t>发展</a:t>
            </a:r>
            <a:endParaRPr lang="en-US" altLang="zh-CN" sz="2400" dirty="0" smtClean="0">
              <a:latin typeface="微软雅黑" pitchFamily="34" charset="-122"/>
              <a:ea typeface="微软雅黑" pitchFamily="34" charset="-122"/>
            </a:endParaRPr>
          </a:p>
          <a:p>
            <a:pPr marL="457200" indent="-457200">
              <a:lnSpc>
                <a:spcPct val="150000"/>
              </a:lnSpc>
              <a:buAutoNum type="arabicPeriod"/>
            </a:pPr>
            <a:r>
              <a:rPr lang="zh-CN" altLang="en-US" sz="2400" dirty="0" smtClean="0">
                <a:latin typeface="微软雅黑" pitchFamily="34" charset="-122"/>
                <a:ea typeface="微软雅黑" pitchFamily="34" charset="-122"/>
              </a:rPr>
              <a:t>控制</a:t>
            </a:r>
            <a:r>
              <a:rPr lang="zh-CN" altLang="en-US" sz="2400" dirty="0">
                <a:latin typeface="微软雅黑" pitchFamily="34" charset="-122"/>
                <a:ea typeface="微软雅黑" pitchFamily="34" charset="-122"/>
              </a:rPr>
              <a:t>土地财政收入规模不变，所得税改革</a:t>
            </a:r>
            <a:r>
              <a:rPr lang="zh-CN" altLang="en-US" sz="2400" dirty="0" smtClean="0">
                <a:latin typeface="微软雅黑" pitchFamily="34" charset="-122"/>
                <a:ea typeface="微软雅黑" pitchFamily="34" charset="-122"/>
              </a:rPr>
              <a:t>通过</a:t>
            </a:r>
            <a:r>
              <a:rPr lang="zh-CN" altLang="en-US" sz="2400" dirty="0">
                <a:latin typeface="微软雅黑" pitchFamily="34" charset="-122"/>
                <a:ea typeface="微软雅黑" pitchFamily="34" charset="-122"/>
              </a:rPr>
              <a:t>改变</a:t>
            </a:r>
            <a:r>
              <a:rPr lang="zh-CN" altLang="en-US" sz="2400" dirty="0">
                <a:solidFill>
                  <a:srgbClr val="FF0000"/>
                </a:solidFill>
                <a:latin typeface="微软雅黑" pitchFamily="34" charset="-122"/>
                <a:ea typeface="微软雅黑" pitchFamily="34" charset="-122"/>
              </a:rPr>
              <a:t>地方政府间竞争</a:t>
            </a:r>
            <a:r>
              <a:rPr lang="zh-CN" altLang="en-US" sz="2400" dirty="0">
                <a:latin typeface="微软雅黑" pitchFamily="34" charset="-122"/>
                <a:ea typeface="微软雅黑" pitchFamily="34" charset="-122"/>
              </a:rPr>
              <a:t>影响经济增长</a:t>
            </a:r>
          </a:p>
        </p:txBody>
      </p:sp>
    </p:spTree>
    <p:extLst>
      <p:ext uri="{BB962C8B-B14F-4D97-AF65-F5344CB8AC3E}">
        <p14:creationId xmlns:p14="http://schemas.microsoft.com/office/powerpoint/2010/main" val="350093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5851" y="321125"/>
            <a:ext cx="11956149" cy="5878532"/>
          </a:xfrm>
          <a:prstGeom prst="rect">
            <a:avLst/>
          </a:prstGeom>
          <a:noFill/>
        </p:spPr>
        <p:txBody>
          <a:bodyPr wrap="square" rtlCol="0">
            <a:spAutoFit/>
          </a:bodyPr>
          <a:lstStyle/>
          <a:p>
            <a:r>
              <a:rPr lang="zh-CN" altLang="en-US" sz="3200" b="1" dirty="0" smtClean="0">
                <a:solidFill>
                  <a:srgbClr val="4D4D4D"/>
                </a:solidFill>
                <a:latin typeface="微软雅黑" panose="020B0503020204020204" pitchFamily="34" charset="-122"/>
                <a:ea typeface="微软雅黑" panose="020B0503020204020204" pitchFamily="34" charset="-122"/>
              </a:rPr>
              <a:t>第一个和第二个传导机制的检验</a:t>
            </a:r>
            <a:r>
              <a:rPr lang="zh-CN" altLang="en-US" sz="3200" b="1" dirty="0" smtClean="0">
                <a:solidFill>
                  <a:srgbClr val="4D4D4D"/>
                </a:solidFill>
                <a:latin typeface="微软雅黑" panose="020B0503020204020204" pitchFamily="34" charset="-122"/>
                <a:ea typeface="微软雅黑" panose="020B0503020204020204" pitchFamily="34" charset="-122"/>
              </a:rPr>
              <a:t>：</a:t>
            </a:r>
            <a:endParaRPr lang="en-US" altLang="zh-CN" sz="3200" b="1" dirty="0" smtClean="0">
              <a:solidFill>
                <a:srgbClr val="4D4D4D"/>
              </a:solidFill>
              <a:latin typeface="微软雅黑" panose="020B0503020204020204" pitchFamily="34" charset="-122"/>
              <a:ea typeface="微软雅黑" panose="020B0503020204020204" pitchFamily="34" charset="-122"/>
            </a:endParaRPr>
          </a:p>
          <a:p>
            <a:endParaRPr lang="en-US" altLang="zh-CN" sz="32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压力型财政激励下，地方政府通过促进房地产发展和增加土地财政收入进而</a:t>
            </a:r>
            <a:r>
              <a:rPr lang="zh-CN" altLang="en-US" sz="2400" dirty="0" smtClean="0">
                <a:solidFill>
                  <a:srgbClr val="4D4D4D"/>
                </a:solidFill>
                <a:latin typeface="微软雅黑" panose="020B0503020204020204" pitchFamily="34" charset="-122"/>
                <a:ea typeface="微软雅黑" panose="020B0503020204020204" pitchFamily="34" charset="-122"/>
              </a:rPr>
              <a:t>影响地区</a:t>
            </a:r>
            <a:r>
              <a:rPr lang="zh-CN" altLang="en-US" sz="2400" dirty="0">
                <a:solidFill>
                  <a:srgbClr val="4D4D4D"/>
                </a:solidFill>
                <a:latin typeface="微软雅黑" panose="020B0503020204020204" pitchFamily="34" charset="-122"/>
                <a:ea typeface="微软雅黑" panose="020B0503020204020204" pitchFamily="34" charset="-122"/>
              </a:rPr>
              <a:t>经济增长的</a:t>
            </a:r>
            <a:r>
              <a:rPr lang="zh-CN" altLang="en-US" sz="2400" dirty="0" smtClean="0">
                <a:solidFill>
                  <a:srgbClr val="4D4D4D"/>
                </a:solidFill>
                <a:latin typeface="微软雅黑" panose="020B0503020204020204" pitchFamily="34" charset="-122"/>
                <a:ea typeface="微软雅黑" panose="020B0503020204020204" pitchFamily="34" charset="-122"/>
              </a:rPr>
              <a:t>机制。</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itchFamily="34" charset="-122"/>
                <a:ea typeface="微软雅黑" pitchFamily="34" charset="-122"/>
              </a:rPr>
              <a:t>方法：</a:t>
            </a:r>
            <a:r>
              <a:rPr lang="zh-CN" altLang="en-US" sz="2400" dirty="0">
                <a:latin typeface="微软雅黑" pitchFamily="34" charset="-122"/>
                <a:ea typeface="微软雅黑" pitchFamily="34" charset="-122"/>
              </a:rPr>
              <a:t>灯光亮度为被解释变量</a:t>
            </a:r>
            <a:r>
              <a:rPr lang="zh-CN" altLang="en-US" sz="2400" dirty="0" smtClean="0">
                <a:latin typeface="微软雅黑" pitchFamily="34" charset="-122"/>
                <a:ea typeface="微软雅黑" pitchFamily="34" charset="-122"/>
              </a:rPr>
              <a:t>，使用</a:t>
            </a:r>
            <a:r>
              <a:rPr lang="zh-CN" altLang="en-US" sz="2400" dirty="0">
                <a:latin typeface="微软雅黑" pitchFamily="34" charset="-122"/>
                <a:ea typeface="微软雅黑" pitchFamily="34" charset="-122"/>
              </a:rPr>
              <a:t>中位值</a:t>
            </a:r>
            <a:r>
              <a:rPr lang="zh-CN" altLang="en-US" sz="2400" dirty="0" smtClean="0">
                <a:latin typeface="微软雅黑" pitchFamily="34" charset="-122"/>
                <a:ea typeface="微软雅黑" pitchFamily="34" charset="-122"/>
              </a:rPr>
              <a:t>分组，使用强度</a:t>
            </a:r>
            <a:r>
              <a:rPr lang="en-US" altLang="zh-CN" sz="2400" dirty="0" smtClean="0">
                <a:latin typeface="微软雅黑" pitchFamily="34" charset="-122"/>
                <a:ea typeface="微软雅黑" pitchFamily="34" charset="-122"/>
              </a:rPr>
              <a:t>DID</a:t>
            </a:r>
            <a:r>
              <a:rPr lang="zh-CN" altLang="en-US" sz="2400" dirty="0" smtClean="0">
                <a:latin typeface="微软雅黑" pitchFamily="34" charset="-122"/>
                <a:ea typeface="微软雅黑" pitchFamily="34" charset="-122"/>
              </a:rPr>
              <a:t>模型</a:t>
            </a:r>
            <a:endParaRPr lang="zh-CN" altLang="en-US" sz="2400" dirty="0">
              <a:latin typeface="微软雅黑" pitchFamily="34" charset="-122"/>
              <a:ea typeface="微软雅黑" pitchFamily="34" charset="-122"/>
            </a:endParaRPr>
          </a:p>
          <a:p>
            <a:pPr>
              <a:lnSpc>
                <a:spcPct val="150000"/>
              </a:lnSpc>
            </a:pPr>
            <a:r>
              <a:rPr lang="zh-CN" altLang="en-US" sz="2400" b="1" dirty="0" smtClean="0">
                <a:latin typeface="微软雅黑" pitchFamily="34" charset="-122"/>
                <a:ea typeface="微软雅黑" pitchFamily="34" charset="-122"/>
              </a:rPr>
              <a:t>房地产投资率</a:t>
            </a:r>
            <a:r>
              <a:rPr lang="zh-CN" altLang="en-US" sz="2400" dirty="0" smtClean="0">
                <a:latin typeface="微软雅黑" pitchFamily="34" charset="-122"/>
                <a:ea typeface="微软雅黑" pitchFamily="34" charset="-122"/>
              </a:rPr>
              <a:t>：使用</a:t>
            </a:r>
            <a:r>
              <a:rPr lang="zh-CN" altLang="en-US" sz="2400" dirty="0">
                <a:latin typeface="微软雅黑" pitchFamily="34" charset="-122"/>
                <a:ea typeface="微软雅黑" pitchFamily="34" charset="-122"/>
              </a:rPr>
              <a:t>房地产投资总额</a:t>
            </a:r>
            <a:r>
              <a:rPr lang="zh-CN" altLang="en-US" sz="2400" dirty="0" smtClean="0">
                <a:latin typeface="微软雅黑" pitchFamily="34" charset="-122"/>
                <a:ea typeface="微软雅黑" pitchFamily="34" charset="-122"/>
              </a:rPr>
              <a:t>占</a:t>
            </a:r>
            <a:r>
              <a:rPr lang="en-US" altLang="zh-CN" sz="2400" dirty="0" smtClean="0">
                <a:latin typeface="微软雅黑" pitchFamily="34" charset="-122"/>
                <a:ea typeface="微软雅黑" pitchFamily="34" charset="-122"/>
              </a:rPr>
              <a:t>GDP</a:t>
            </a:r>
            <a:r>
              <a:rPr lang="zh-CN" altLang="en-US" sz="2400" dirty="0" smtClean="0">
                <a:latin typeface="微软雅黑" pitchFamily="34" charset="-122"/>
                <a:ea typeface="微软雅黑" pitchFamily="34" charset="-122"/>
              </a:rPr>
              <a:t>值</a:t>
            </a:r>
            <a:r>
              <a:rPr lang="zh-CN" altLang="en-US" sz="2400" dirty="0">
                <a:latin typeface="微软雅黑" pitchFamily="34" charset="-122"/>
                <a:ea typeface="微软雅黑" pitchFamily="34" charset="-122"/>
              </a:rPr>
              <a:t>衡量</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zh-CN" altLang="en-US" sz="2400" b="1" dirty="0" smtClean="0">
                <a:latin typeface="微软雅黑" pitchFamily="34" charset="-122"/>
                <a:ea typeface="微软雅黑" pitchFamily="34" charset="-122"/>
              </a:rPr>
              <a:t>投资</a:t>
            </a:r>
            <a:r>
              <a:rPr lang="zh-CN" altLang="en-US" sz="2400" b="1" dirty="0">
                <a:latin typeface="微软雅黑" pitchFamily="34" charset="-122"/>
                <a:ea typeface="微软雅黑" pitchFamily="34" charset="-122"/>
              </a:rPr>
              <a:t>多样性</a:t>
            </a:r>
            <a:r>
              <a:rPr lang="zh-CN" altLang="en-US" sz="2400" b="1" dirty="0" smtClean="0">
                <a:latin typeface="微软雅黑" pitchFamily="34" charset="-122"/>
                <a:ea typeface="微软雅黑" pitchFamily="34" charset="-122"/>
              </a:rPr>
              <a:t>指标</a:t>
            </a:r>
            <a:r>
              <a:rPr lang="zh-CN" altLang="en-US" sz="2400" dirty="0" smtClean="0">
                <a:latin typeface="微软雅黑" pitchFamily="34" charset="-122"/>
                <a:ea typeface="微软雅黑" pitchFamily="34" charset="-122"/>
              </a:rPr>
              <a:t>：借鉴赫芬达尔</a:t>
            </a:r>
            <a:r>
              <a:rPr lang="zh-CN" altLang="en-US" sz="2400" dirty="0">
                <a:latin typeface="微软雅黑" pitchFamily="34" charset="-122"/>
                <a:ea typeface="微软雅黑" pitchFamily="34" charset="-122"/>
              </a:rPr>
              <a:t>指数，使用房地产投资总额占社会固定资产投资总额的平方项</a:t>
            </a:r>
            <a:r>
              <a:rPr lang="zh-CN" altLang="en-US" sz="2400" dirty="0" smtClean="0">
                <a:latin typeface="微软雅黑" pitchFamily="34" charset="-122"/>
                <a:ea typeface="微软雅黑" pitchFamily="34" charset="-122"/>
              </a:rPr>
              <a:t>衡量</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该值</a:t>
            </a:r>
            <a:r>
              <a:rPr lang="zh-CN" altLang="en-US" sz="2400" dirty="0">
                <a:latin typeface="微软雅黑" pitchFamily="34" charset="-122"/>
                <a:ea typeface="微软雅黑" pitchFamily="34" charset="-122"/>
              </a:rPr>
              <a:t>越大说明房地产开发投资占比越大，投资多样性越低</a:t>
            </a: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反之，该值越小说明投资多样性越高</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zh-CN" altLang="en-US" sz="2400" b="1" dirty="0">
                <a:latin typeface="微软雅黑" pitchFamily="34" charset="-122"/>
                <a:ea typeface="微软雅黑" pitchFamily="34" charset="-122"/>
              </a:rPr>
              <a:t>土地</a:t>
            </a:r>
            <a:r>
              <a:rPr lang="zh-CN" altLang="en-US" sz="2400" b="1" dirty="0" smtClean="0">
                <a:latin typeface="微软雅黑" pitchFamily="34" charset="-122"/>
                <a:ea typeface="微软雅黑" pitchFamily="34" charset="-122"/>
              </a:rPr>
              <a:t>财政收入</a:t>
            </a:r>
            <a:endParaRPr lang="en-US" altLang="zh-CN" sz="2400" b="1" dirty="0" smtClean="0">
              <a:latin typeface="微软雅黑" pitchFamily="34" charset="-122"/>
              <a:ea typeface="微软雅黑" pitchFamily="34" charset="-122"/>
            </a:endParaRPr>
          </a:p>
          <a:p>
            <a:endParaRPr lang="en-US" altLang="zh-CN" sz="24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27763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5851" y="321125"/>
            <a:ext cx="11956149" cy="2062103"/>
          </a:xfrm>
          <a:prstGeom prst="rect">
            <a:avLst/>
          </a:prstGeom>
          <a:noFill/>
        </p:spPr>
        <p:txBody>
          <a:bodyPr wrap="square" rtlCol="0">
            <a:spAutoFit/>
          </a:bodyPr>
          <a:lstStyle/>
          <a:p>
            <a:r>
              <a:rPr lang="zh-CN" altLang="en-US" sz="3200" b="1" dirty="0" smtClean="0">
                <a:solidFill>
                  <a:srgbClr val="4D4D4D"/>
                </a:solidFill>
                <a:latin typeface="微软雅黑" panose="020B0503020204020204" pitchFamily="34" charset="-122"/>
                <a:ea typeface="微软雅黑" panose="020B0503020204020204" pitchFamily="34" charset="-122"/>
              </a:rPr>
              <a:t>第一个和第二个传导机制的检验：</a:t>
            </a:r>
            <a:endParaRPr lang="en-US" altLang="zh-CN" sz="32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压力型财政激励下，地方政府通过促进房地产发展和增加土地财政收入进而</a:t>
            </a:r>
            <a:r>
              <a:rPr lang="zh-CN" altLang="en-US" sz="2400" dirty="0" smtClean="0">
                <a:solidFill>
                  <a:srgbClr val="4D4D4D"/>
                </a:solidFill>
                <a:latin typeface="微软雅黑" panose="020B0503020204020204" pitchFamily="34" charset="-122"/>
                <a:ea typeface="微软雅黑" panose="020B0503020204020204" pitchFamily="34" charset="-122"/>
              </a:rPr>
              <a:t>影响地区</a:t>
            </a:r>
            <a:r>
              <a:rPr lang="zh-CN" altLang="en-US" sz="2400" dirty="0">
                <a:solidFill>
                  <a:srgbClr val="4D4D4D"/>
                </a:solidFill>
                <a:latin typeface="微软雅黑" panose="020B0503020204020204" pitchFamily="34" charset="-122"/>
                <a:ea typeface="微软雅黑" panose="020B0503020204020204" pitchFamily="34" charset="-122"/>
              </a:rPr>
              <a:t>经济增长的</a:t>
            </a:r>
            <a:r>
              <a:rPr lang="zh-CN" altLang="en-US" sz="2400" dirty="0" smtClean="0">
                <a:solidFill>
                  <a:srgbClr val="4D4D4D"/>
                </a:solidFill>
                <a:latin typeface="微软雅黑" panose="020B0503020204020204" pitchFamily="34" charset="-122"/>
                <a:ea typeface="微软雅黑" panose="020B0503020204020204" pitchFamily="34" charset="-122"/>
              </a:rPr>
              <a:t>机制。</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endParaRPr lang="en-US" altLang="zh-CN" sz="2400" dirty="0">
              <a:solidFill>
                <a:srgbClr val="4D4D4D"/>
              </a:solidFill>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855" y="1483926"/>
            <a:ext cx="8130008" cy="537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8812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35850" y="75099"/>
            <a:ext cx="11956149" cy="1969770"/>
          </a:xfrm>
          <a:prstGeom prst="rect">
            <a:avLst/>
          </a:prstGeom>
          <a:noFill/>
        </p:spPr>
        <p:txBody>
          <a:bodyPr wrap="square" rtlCol="0">
            <a:spAutoFit/>
          </a:bodyPr>
          <a:lstStyle/>
          <a:p>
            <a:r>
              <a:rPr lang="zh-CN" altLang="en-US" sz="3200" b="1" dirty="0" smtClean="0">
                <a:solidFill>
                  <a:srgbClr val="4D4D4D"/>
                </a:solidFill>
                <a:latin typeface="微软雅黑" panose="020B0503020204020204" pitchFamily="34" charset="-122"/>
                <a:ea typeface="微软雅黑" panose="020B0503020204020204" pitchFamily="34" charset="-122"/>
              </a:rPr>
              <a:t>第</a:t>
            </a:r>
            <a:r>
              <a:rPr lang="zh-CN" altLang="en-US" sz="3200" b="1" dirty="0">
                <a:solidFill>
                  <a:srgbClr val="4D4D4D"/>
                </a:solidFill>
                <a:latin typeface="微软雅黑" panose="020B0503020204020204" pitchFamily="34" charset="-122"/>
                <a:ea typeface="微软雅黑" panose="020B0503020204020204" pitchFamily="34" charset="-122"/>
              </a:rPr>
              <a:t>三</a:t>
            </a:r>
            <a:r>
              <a:rPr lang="zh-CN" altLang="en-US" sz="3200" b="1" dirty="0" smtClean="0">
                <a:solidFill>
                  <a:srgbClr val="4D4D4D"/>
                </a:solidFill>
                <a:latin typeface="微软雅黑" panose="020B0503020204020204" pitchFamily="34" charset="-122"/>
                <a:ea typeface="微软雅黑" panose="020B0503020204020204" pitchFamily="34" charset="-122"/>
              </a:rPr>
              <a:t>个传导机制的检验：</a:t>
            </a:r>
            <a:endParaRPr lang="en-US" altLang="zh-CN" sz="32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4D4D4D"/>
                </a:solidFill>
                <a:latin typeface="微软雅黑" panose="020B0503020204020204" pitchFamily="34" charset="-122"/>
                <a:ea typeface="微软雅黑" panose="020B0503020204020204" pitchFamily="34" charset="-122"/>
              </a:rPr>
              <a:t>主要验证财政压力的激励究竟是“增强”还是“削弱”了政府</a:t>
            </a:r>
            <a:r>
              <a:rPr lang="zh-CN" altLang="en-US" sz="2000" dirty="0" smtClean="0">
                <a:solidFill>
                  <a:srgbClr val="4D4D4D"/>
                </a:solidFill>
                <a:latin typeface="微软雅黑" panose="020B0503020204020204" pitchFamily="34" charset="-122"/>
                <a:ea typeface="微软雅黑" panose="020B0503020204020204" pitchFamily="34" charset="-122"/>
              </a:rPr>
              <a:t>间竞争？</a:t>
            </a:r>
            <a:endParaRPr lang="zh-CN" altLang="en-US" sz="2000" dirty="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000" dirty="0" smtClean="0">
                <a:solidFill>
                  <a:srgbClr val="4D4D4D"/>
                </a:solidFill>
                <a:latin typeface="微软雅黑" panose="020B0503020204020204" pitchFamily="34" charset="-122"/>
                <a:ea typeface="微软雅黑" panose="020B0503020204020204" pitchFamily="34" charset="-122"/>
              </a:rPr>
              <a:t>控制</a:t>
            </a:r>
            <a:r>
              <a:rPr lang="zh-CN" altLang="en-US" sz="2000" dirty="0">
                <a:solidFill>
                  <a:srgbClr val="4D4D4D"/>
                </a:solidFill>
                <a:latin typeface="微软雅黑" panose="020B0503020204020204" pitchFamily="34" charset="-122"/>
                <a:ea typeface="微软雅黑" panose="020B0503020204020204" pitchFamily="34" charset="-122"/>
              </a:rPr>
              <a:t>地方土地财政收入规模</a:t>
            </a:r>
            <a:r>
              <a:rPr lang="zh-CN" altLang="en-US" sz="2000" dirty="0" smtClean="0">
                <a:solidFill>
                  <a:srgbClr val="4D4D4D"/>
                </a:solidFill>
                <a:latin typeface="微软雅黑" panose="020B0503020204020204" pitchFamily="34" charset="-122"/>
                <a:ea typeface="微软雅黑" panose="020B0503020204020204" pitchFamily="34" charset="-122"/>
              </a:rPr>
              <a:t>后，以灯光为</a:t>
            </a:r>
            <a:r>
              <a:rPr lang="zh-CN" altLang="en-US" sz="2000" b="1" dirty="0" smtClean="0">
                <a:solidFill>
                  <a:srgbClr val="4D4D4D"/>
                </a:solidFill>
                <a:latin typeface="微软雅黑" panose="020B0503020204020204" pitchFamily="34" charset="-122"/>
                <a:ea typeface="微软雅黑" panose="020B0503020204020204" pitchFamily="34" charset="-122"/>
              </a:rPr>
              <a:t>被解释变量</a:t>
            </a:r>
            <a:r>
              <a:rPr lang="zh-CN" altLang="en-US" sz="2000" dirty="0" smtClean="0">
                <a:solidFill>
                  <a:srgbClr val="4D4D4D"/>
                </a:solidFill>
                <a:latin typeface="微软雅黑" panose="020B0503020204020204" pitchFamily="34" charset="-122"/>
                <a:ea typeface="微软雅黑" panose="020B0503020204020204" pitchFamily="34" charset="-122"/>
              </a:rPr>
              <a:t>，加入政府竞争</a:t>
            </a:r>
            <a:r>
              <a:rPr lang="zh-CN" altLang="en-US" sz="2000" dirty="0">
                <a:solidFill>
                  <a:srgbClr val="4D4D4D"/>
                </a:solidFill>
                <a:latin typeface="微软雅黑" panose="020B0503020204020204" pitchFamily="34" charset="-122"/>
                <a:ea typeface="微软雅黑" panose="020B0503020204020204" pitchFamily="34" charset="-122"/>
              </a:rPr>
              <a:t>指标与所得税分享改革的ＤＩＤ交乘项从而形成</a:t>
            </a:r>
            <a:r>
              <a:rPr lang="zh-CN" altLang="en-US" sz="2000" b="1" dirty="0">
                <a:solidFill>
                  <a:srgbClr val="4D4D4D"/>
                </a:solidFill>
                <a:latin typeface="微软雅黑" panose="020B0503020204020204" pitchFamily="34" charset="-122"/>
                <a:ea typeface="微软雅黑" panose="020B0503020204020204" pitchFamily="34" charset="-122"/>
              </a:rPr>
              <a:t>三重差分</a:t>
            </a:r>
            <a:endParaRPr lang="en-US" altLang="zh-CN" sz="2400" b="1" dirty="0">
              <a:solidFill>
                <a:srgbClr val="4D4D4D"/>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61" y="1512011"/>
            <a:ext cx="6815784" cy="544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609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4796" y="1322431"/>
            <a:ext cx="5625432" cy="3066697"/>
            <a:chOff x="2734796" y="1322431"/>
            <a:chExt cx="5625432" cy="3066697"/>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734796" y="2720327"/>
              <a:ext cx="3477318" cy="1668801"/>
            </a:xfrm>
            <a:prstGeom prst="rect">
              <a:avLst/>
            </a:prstGeom>
          </p:spPr>
        </p:pic>
        <p:sp>
          <p:nvSpPr>
            <p:cNvPr id="2" name="椭圆 1"/>
            <p:cNvSpPr/>
            <p:nvPr/>
          </p:nvSpPr>
          <p:spPr>
            <a:xfrm>
              <a:off x="4907280" y="1322431"/>
              <a:ext cx="2377440" cy="237744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6894296" y="1322431"/>
              <a:ext cx="1465932" cy="703516"/>
            </a:xfrm>
            <a:prstGeom prst="rect">
              <a:avLst/>
            </a:prstGeom>
          </p:spPr>
        </p:pic>
      </p:grpSp>
      <p:sp>
        <p:nvSpPr>
          <p:cNvPr id="8" name="文本框 7"/>
          <p:cNvSpPr txBox="1"/>
          <p:nvPr/>
        </p:nvSpPr>
        <p:spPr>
          <a:xfrm>
            <a:off x="4672607" y="4389128"/>
            <a:ext cx="3416320" cy="646331"/>
          </a:xfrm>
          <a:prstGeom prst="rect">
            <a:avLst/>
          </a:prstGeom>
          <a:noFill/>
        </p:spPr>
        <p:txBody>
          <a:bodyPr wrap="none" rtlCol="0">
            <a:spAutoFit/>
          </a:bodyPr>
          <a:lstStyle/>
          <a:p>
            <a:r>
              <a:rPr lang="zh-CN" altLang="en-US" sz="3600" b="1" dirty="0" smtClean="0">
                <a:latin typeface="微软雅黑" panose="020B0503020204020204" pitchFamily="34" charset="-122"/>
                <a:ea typeface="微软雅黑" panose="020B0503020204020204" pitchFamily="34" charset="-122"/>
              </a:rPr>
              <a:t>五、结论与启示</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670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7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26124" y="3680707"/>
            <a:ext cx="2975570" cy="2657032"/>
            <a:chOff x="1396947" y="3073969"/>
            <a:chExt cx="3560084" cy="3123631"/>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1939067" cy="2017126"/>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91099" y="3073969"/>
              <a:ext cx="1465932" cy="703516"/>
            </a:xfrm>
            <a:prstGeom prst="rect">
              <a:avLst/>
            </a:prstGeom>
          </p:spPr>
        </p:pic>
      </p:grpSp>
      <p:sp>
        <p:nvSpPr>
          <p:cNvPr id="21" name="文本框 20"/>
          <p:cNvSpPr txBox="1"/>
          <p:nvPr/>
        </p:nvSpPr>
        <p:spPr>
          <a:xfrm>
            <a:off x="2475543" y="412669"/>
            <a:ext cx="9380125" cy="6186309"/>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总结：</a:t>
            </a:r>
            <a:r>
              <a:rPr lang="zh-CN" altLang="en-US" sz="2400" dirty="0" smtClean="0">
                <a:solidFill>
                  <a:srgbClr val="4D4D4D"/>
                </a:solidFill>
                <a:latin typeface="微软雅黑" panose="020B0503020204020204" pitchFamily="34" charset="-122"/>
                <a:ea typeface="微软雅黑" panose="020B0503020204020204" pitchFamily="34" charset="-122"/>
              </a:rPr>
              <a:t>本文</a:t>
            </a:r>
            <a:r>
              <a:rPr lang="zh-CN" altLang="en-US" sz="2400" dirty="0">
                <a:solidFill>
                  <a:srgbClr val="4D4D4D"/>
                </a:solidFill>
                <a:latin typeface="微软雅黑" panose="020B0503020204020204" pitchFamily="34" charset="-122"/>
                <a:ea typeface="微软雅黑" panose="020B0503020204020204" pitchFamily="34" charset="-122"/>
              </a:rPr>
              <a:t>研究</a:t>
            </a:r>
            <a:r>
              <a:rPr lang="zh-CN" altLang="en-US" sz="2400" dirty="0" smtClean="0">
                <a:solidFill>
                  <a:srgbClr val="4D4D4D"/>
                </a:solidFill>
                <a:latin typeface="微软雅黑" panose="020B0503020204020204" pitchFamily="34" charset="-122"/>
                <a:ea typeface="微软雅黑" panose="020B0503020204020204" pitchFamily="34" charset="-122"/>
              </a:rPr>
              <a:t>基于</a:t>
            </a:r>
            <a:r>
              <a:rPr lang="en-US" altLang="zh-CN" sz="2400" dirty="0" smtClean="0">
                <a:solidFill>
                  <a:srgbClr val="4D4D4D"/>
                </a:solidFill>
                <a:latin typeface="微软雅黑" panose="020B0503020204020204" pitchFamily="34" charset="-122"/>
                <a:ea typeface="微软雅黑" panose="020B0503020204020204" pitchFamily="34" charset="-122"/>
              </a:rPr>
              <a:t>2002</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所得税分享改革作为地方财政压力变化的外生冲击事件，构建了</a:t>
            </a:r>
            <a:r>
              <a:rPr lang="zh-CN" altLang="en-US" sz="2400" dirty="0" smtClean="0">
                <a:solidFill>
                  <a:srgbClr val="4D4D4D"/>
                </a:solidFill>
                <a:latin typeface="微软雅黑" panose="020B0503020204020204" pitchFamily="34" charset="-122"/>
                <a:ea typeface="微软雅黑" panose="020B0503020204020204" pitchFamily="34" charset="-122"/>
              </a:rPr>
              <a:t>强度</a:t>
            </a:r>
            <a:r>
              <a:rPr lang="en-US" altLang="zh-CN" sz="2400" dirty="0" smtClean="0">
                <a:solidFill>
                  <a:srgbClr val="4D4D4D"/>
                </a:solidFill>
                <a:latin typeface="微软雅黑" panose="020B0503020204020204" pitchFamily="34" charset="-122"/>
                <a:ea typeface="微软雅黑" panose="020B0503020204020204" pitchFamily="34" charset="-122"/>
              </a:rPr>
              <a:t>DID</a:t>
            </a:r>
            <a:r>
              <a:rPr lang="zh-CN" altLang="en-US" sz="2400" dirty="0" smtClean="0">
                <a:solidFill>
                  <a:srgbClr val="4D4D4D"/>
                </a:solidFill>
                <a:latin typeface="微软雅黑" panose="020B0503020204020204" pitchFamily="34" charset="-122"/>
                <a:ea typeface="微软雅黑" panose="020B0503020204020204" pitchFamily="34" charset="-122"/>
              </a:rPr>
              <a:t>计量</a:t>
            </a:r>
            <a:r>
              <a:rPr lang="zh-CN" altLang="en-US" sz="2400" dirty="0">
                <a:solidFill>
                  <a:srgbClr val="4D4D4D"/>
                </a:solidFill>
                <a:latin typeface="微软雅黑" panose="020B0503020204020204" pitchFamily="34" charset="-122"/>
                <a:ea typeface="微软雅黑" panose="020B0503020204020204" pitchFamily="34" charset="-122"/>
              </a:rPr>
              <a:t>模型，</a:t>
            </a:r>
            <a:r>
              <a:rPr lang="zh-CN" altLang="en-US" sz="2400" dirty="0" smtClean="0">
                <a:solidFill>
                  <a:srgbClr val="4D4D4D"/>
                </a:solidFill>
                <a:latin typeface="微软雅黑" panose="020B0503020204020204" pitchFamily="34" charset="-122"/>
                <a:ea typeface="微软雅黑" panose="020B0503020204020204" pitchFamily="34" charset="-122"/>
              </a:rPr>
              <a:t>使用</a:t>
            </a:r>
            <a:r>
              <a:rPr lang="en-US" altLang="zh-CN" sz="2400" dirty="0" smtClean="0">
                <a:solidFill>
                  <a:srgbClr val="4D4D4D"/>
                </a:solidFill>
                <a:latin typeface="微软雅黑" panose="020B0503020204020204" pitchFamily="34" charset="-122"/>
                <a:ea typeface="微软雅黑" panose="020B0503020204020204" pitchFamily="34" charset="-122"/>
              </a:rPr>
              <a:t>1997-2012</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中国城市卫星夜间灯光数据衡量经济发展水平，检验了地方</a:t>
            </a:r>
            <a:r>
              <a:rPr lang="zh-CN" altLang="en-US" sz="2400" dirty="0" smtClean="0">
                <a:solidFill>
                  <a:srgbClr val="4D4D4D"/>
                </a:solidFill>
                <a:latin typeface="微软雅黑" panose="020B0503020204020204" pitchFamily="34" charset="-122"/>
                <a:ea typeface="微软雅黑" panose="020B0503020204020204" pitchFamily="34" charset="-122"/>
              </a:rPr>
              <a:t>财政</a:t>
            </a:r>
            <a:r>
              <a:rPr lang="zh-CN" altLang="en-US" sz="2400" dirty="0">
                <a:solidFill>
                  <a:srgbClr val="4D4D4D"/>
                </a:solidFill>
                <a:latin typeface="微软雅黑" panose="020B0503020204020204" pitchFamily="34" charset="-122"/>
                <a:ea typeface="微软雅黑" panose="020B0503020204020204" pitchFamily="34" charset="-122"/>
              </a:rPr>
              <a:t>压力对城市经济发展水平的影响及其传导机制</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itchFamily="34" charset="-122"/>
                <a:ea typeface="微软雅黑" pitchFamily="34" charset="-122"/>
              </a:rPr>
              <a:t>研究</a:t>
            </a:r>
            <a:r>
              <a:rPr lang="zh-CN" altLang="en-US" sz="2400" b="1" dirty="0" smtClean="0">
                <a:latin typeface="微软雅黑" pitchFamily="34" charset="-122"/>
                <a:ea typeface="微软雅黑" pitchFamily="34" charset="-122"/>
              </a:rPr>
              <a:t>发现：</a:t>
            </a:r>
            <a:endParaRPr lang="en-US" altLang="zh-CN" sz="2400" b="1" dirty="0" smtClean="0">
              <a:latin typeface="微软雅黑" pitchFamily="34" charset="-122"/>
              <a:ea typeface="微软雅黑" pitchFamily="34" charset="-122"/>
            </a:endParaRPr>
          </a:p>
          <a:p>
            <a:pPr>
              <a:lnSpc>
                <a:spcPct val="150000"/>
              </a:lnSpc>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在</a:t>
            </a:r>
            <a:r>
              <a:rPr lang="zh-CN" altLang="en-US" sz="2400" dirty="0">
                <a:latin typeface="微软雅黑" pitchFamily="34" charset="-122"/>
                <a:ea typeface="微软雅黑" pitchFamily="34" charset="-122"/>
              </a:rPr>
              <a:t>财政压力的激励下，地方政府</a:t>
            </a:r>
            <a:r>
              <a:rPr lang="zh-CN" altLang="en-US" sz="2400" dirty="0" smtClean="0">
                <a:latin typeface="微软雅黑" pitchFamily="34" charset="-122"/>
                <a:ea typeface="微软雅黑" pitchFamily="34" charset="-122"/>
              </a:rPr>
              <a:t>偏向</a:t>
            </a:r>
            <a:r>
              <a:rPr lang="zh-CN" altLang="en-US" sz="2400" dirty="0">
                <a:latin typeface="微软雅黑" pitchFamily="34" charset="-122"/>
                <a:ea typeface="微软雅黑" pitchFamily="34" charset="-122"/>
              </a:rPr>
              <a:t>发展地方高税行业、激励地方经济增长，但这也形成了地方偏向房地产行业的经济发展模式、</a:t>
            </a:r>
            <a:r>
              <a:rPr lang="zh-CN" altLang="en-US" sz="2400" dirty="0" smtClean="0">
                <a:latin typeface="微软雅黑" pitchFamily="34" charset="-122"/>
                <a:ea typeface="微软雅黑" pitchFamily="34" charset="-122"/>
              </a:rPr>
              <a:t>降低</a:t>
            </a:r>
            <a:r>
              <a:rPr lang="zh-CN" altLang="en-US" sz="2400" dirty="0">
                <a:latin typeface="微软雅黑" pitchFamily="34" charset="-122"/>
                <a:ea typeface="微软雅黑" pitchFamily="34" charset="-122"/>
              </a:rPr>
              <a:t>了经济发展的多样性</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a:lnSpc>
                <a:spcPct val="150000"/>
              </a:lnSpc>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财政</a:t>
            </a:r>
            <a:r>
              <a:rPr lang="zh-CN" altLang="en-US" sz="2400" dirty="0">
                <a:latin typeface="微软雅黑" pitchFamily="34" charset="-122"/>
                <a:ea typeface="微软雅黑" pitchFamily="34" charset="-122"/>
              </a:rPr>
              <a:t>压力会约束地方政府减少支出竞争。然而，地方政府会转向</a:t>
            </a:r>
          </a:p>
          <a:p>
            <a:pPr>
              <a:lnSpc>
                <a:spcPct val="150000"/>
              </a:lnSpc>
            </a:pPr>
            <a:r>
              <a:rPr lang="zh-CN" altLang="en-US" sz="2400" dirty="0">
                <a:latin typeface="微软雅黑" pitchFamily="34" charset="-122"/>
                <a:ea typeface="微软雅黑" pitchFamily="34" charset="-122"/>
              </a:rPr>
              <a:t>使用土地出让收入等筹集资金，作为地区间税收竞争的基础，吸引流动性生产要素。</a:t>
            </a: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355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3114607"/>
            <a:ext cx="4430536" cy="2627086"/>
            <a:chOff x="1396947" y="3570514"/>
            <a:chExt cx="4430536" cy="2627086"/>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2400670" cy="240067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4361551" y="3570514"/>
              <a:ext cx="1465932" cy="703516"/>
            </a:xfrm>
            <a:prstGeom prst="rect">
              <a:avLst/>
            </a:prstGeom>
          </p:spPr>
        </p:pic>
      </p:grpSp>
      <p:sp>
        <p:nvSpPr>
          <p:cNvPr id="21" name="文本框 20"/>
          <p:cNvSpPr txBox="1"/>
          <p:nvPr/>
        </p:nvSpPr>
        <p:spPr>
          <a:xfrm>
            <a:off x="4766499" y="1490669"/>
            <a:ext cx="6915312" cy="3323987"/>
          </a:xfrm>
          <a:prstGeom prst="rect">
            <a:avLst/>
          </a:prstGeom>
          <a:noFill/>
        </p:spPr>
        <p:txBody>
          <a:bodyPr wrap="square" rtlCol="0">
            <a:spAutoFit/>
          </a:bodyPr>
          <a:lstStyle/>
          <a:p>
            <a:pPr>
              <a:lnSpc>
                <a:spcPct val="150000"/>
              </a:lnSpc>
            </a:pPr>
            <a:r>
              <a:rPr lang="en-US" altLang="zh-CN" sz="2800" dirty="0" smtClean="0">
                <a:solidFill>
                  <a:srgbClr val="4D4D4D"/>
                </a:solidFill>
                <a:latin typeface="微软雅黑" panose="020B0503020204020204" pitchFamily="34" charset="-122"/>
                <a:ea typeface="微软雅黑" panose="020B0503020204020204" pitchFamily="34" charset="-122"/>
              </a:rPr>
              <a:t>1.</a:t>
            </a:r>
            <a:r>
              <a:rPr lang="zh-CN" altLang="en-US" sz="2800" dirty="0" smtClean="0">
                <a:solidFill>
                  <a:srgbClr val="4D4D4D"/>
                </a:solidFill>
                <a:latin typeface="微软雅黑" panose="020B0503020204020204" pitchFamily="34" charset="-122"/>
                <a:ea typeface="微软雅黑" panose="020B0503020204020204" pitchFamily="34" charset="-122"/>
              </a:rPr>
              <a:t>财政分权与经济增长的关系：消极</a:t>
            </a:r>
            <a:r>
              <a:rPr lang="en-US" altLang="zh-CN" sz="2800" dirty="0" smtClean="0">
                <a:solidFill>
                  <a:srgbClr val="4D4D4D"/>
                </a:solidFill>
                <a:latin typeface="微软雅黑" panose="020B0503020204020204" pitchFamily="34" charset="-122"/>
                <a:ea typeface="微软雅黑" panose="020B0503020204020204" pitchFamily="34" charset="-122"/>
              </a:rPr>
              <a:t>&amp;</a:t>
            </a:r>
            <a:r>
              <a:rPr lang="zh-CN" altLang="en-US" sz="2800" dirty="0" smtClean="0">
                <a:solidFill>
                  <a:srgbClr val="4D4D4D"/>
                </a:solidFill>
                <a:latin typeface="微软雅黑" panose="020B0503020204020204" pitchFamily="34" charset="-122"/>
                <a:ea typeface="微软雅黑" panose="020B0503020204020204" pitchFamily="34" charset="-122"/>
              </a:rPr>
              <a:t>积极</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4D4D4D"/>
                </a:solidFill>
                <a:latin typeface="微软雅黑" panose="020B0503020204020204" pitchFamily="34" charset="-122"/>
                <a:ea typeface="微软雅黑" panose="020B0503020204020204" pitchFamily="34" charset="-122"/>
              </a:rPr>
              <a:t>2.</a:t>
            </a:r>
            <a:r>
              <a:rPr lang="zh-CN" altLang="en-US" sz="2800" dirty="0" smtClean="0">
                <a:solidFill>
                  <a:srgbClr val="4D4D4D"/>
                </a:solidFill>
                <a:latin typeface="微软雅黑" panose="020B0503020204020204" pitchFamily="34" charset="-122"/>
                <a:ea typeface="微软雅黑" panose="020B0503020204020204" pitchFamily="34" charset="-122"/>
              </a:rPr>
              <a:t>引出财政压力</a:t>
            </a:r>
            <a:r>
              <a:rPr lang="en-US" altLang="zh-CN" sz="2800" dirty="0" smtClean="0">
                <a:solidFill>
                  <a:srgbClr val="4D4D4D"/>
                </a:solidFill>
                <a:latin typeface="微软雅黑" panose="020B0503020204020204" pitchFamily="34" charset="-122"/>
                <a:ea typeface="微软雅黑" panose="020B0503020204020204" pitchFamily="34" charset="-122"/>
              </a:rPr>
              <a:t>——1994</a:t>
            </a:r>
            <a:r>
              <a:rPr lang="zh-CN" altLang="en-US" sz="2800" dirty="0" smtClean="0">
                <a:solidFill>
                  <a:srgbClr val="4D4D4D"/>
                </a:solidFill>
                <a:latin typeface="微软雅黑" panose="020B0503020204020204" pitchFamily="34" charset="-122"/>
                <a:ea typeface="微软雅黑" panose="020B0503020204020204" pitchFamily="34" charset="-122"/>
              </a:rPr>
              <a:t>年分税制改革</a:t>
            </a:r>
            <a:r>
              <a:rPr lang="en-US" altLang="zh-CN" sz="2800" dirty="0" smtClean="0">
                <a:solidFill>
                  <a:srgbClr val="4D4D4D"/>
                </a:solidFill>
                <a:latin typeface="微软雅黑" panose="020B0503020204020204" pitchFamily="34" charset="-122"/>
                <a:ea typeface="微软雅黑" panose="020B0503020204020204" pitchFamily="34" charset="-122"/>
              </a:rPr>
              <a:t>&amp;2002</a:t>
            </a:r>
            <a:r>
              <a:rPr lang="zh-CN" altLang="en-US" sz="2800" dirty="0" smtClean="0">
                <a:solidFill>
                  <a:srgbClr val="4D4D4D"/>
                </a:solidFill>
                <a:latin typeface="微软雅黑" panose="020B0503020204020204" pitchFamily="34" charset="-122"/>
                <a:ea typeface="微软雅黑" panose="020B0503020204020204" pitchFamily="34" charset="-122"/>
              </a:rPr>
              <a:t>年所得税分享改革</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4D4D4D"/>
                </a:solidFill>
                <a:latin typeface="微软雅黑" panose="020B0503020204020204" pitchFamily="34" charset="-122"/>
                <a:ea typeface="微软雅黑" panose="020B0503020204020204" pitchFamily="34" charset="-122"/>
              </a:rPr>
              <a:t>3.</a:t>
            </a:r>
            <a:r>
              <a:rPr lang="zh-CN" altLang="en-US" sz="2800" dirty="0" smtClean="0">
                <a:solidFill>
                  <a:srgbClr val="4D4D4D"/>
                </a:solidFill>
                <a:latin typeface="微软雅黑" panose="020B0503020204020204" pitchFamily="34" charset="-122"/>
                <a:ea typeface="微软雅黑" panose="020B0503020204020204" pitchFamily="34" charset="-122"/>
              </a:rPr>
              <a:t>地方政府面临财政压力约束时的行为决策</a:t>
            </a:r>
            <a:endParaRPr lang="en-US" altLang="zh-CN" sz="28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4D4D4D"/>
                </a:solidFill>
                <a:latin typeface="微软雅黑" panose="020B0503020204020204" pitchFamily="34" charset="-122"/>
                <a:ea typeface="微软雅黑" panose="020B0503020204020204" pitchFamily="34" charset="-122"/>
              </a:rPr>
              <a:t>4.</a:t>
            </a:r>
            <a:r>
              <a:rPr lang="zh-CN" altLang="en-US" sz="2800" dirty="0" smtClean="0">
                <a:solidFill>
                  <a:srgbClr val="4D4D4D"/>
                </a:solidFill>
                <a:latin typeface="微软雅黑" panose="020B0503020204020204" pitchFamily="34" charset="-122"/>
                <a:ea typeface="微软雅黑" panose="020B0503020204020204" pitchFamily="34" charset="-122"/>
              </a:rPr>
              <a:t>财政压力下地方经济增长的效应评估</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563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42" presetClass="entr" presetSubtype="0" fill="hold" nodeType="withEffect">
                                  <p:stCondLst>
                                    <p:cond delay="250"/>
                                  </p:stCondLst>
                                  <p:childTnLst>
                                    <p:set>
                                      <p:cBhvr>
                                        <p:cTn id="8" dur="1" fill="hold">
                                          <p:stCondLst>
                                            <p:cond delay="0"/>
                                          </p:stCondLst>
                                        </p:cTn>
                                        <p:tgtEl>
                                          <p:spTgt spid="16"/>
                                        </p:tgtEl>
                                        <p:attrNameLst>
                                          <p:attrName>style.visibility</p:attrName>
                                        </p:attrNameLst>
                                      </p:cBhvr>
                                      <p:to>
                                        <p:strVal val="visible"/>
                                      </p:to>
                                    </p:set>
                                    <p:animEffect transition="in" filter="fade">
                                      <p:cBhvr>
                                        <p:cTn id="9" dur="750"/>
                                        <p:tgtEl>
                                          <p:spTgt spid="16"/>
                                        </p:tgtEl>
                                      </p:cBhvr>
                                    </p:animEffect>
                                    <p:anim calcmode="lin" valueType="num">
                                      <p:cBhvr>
                                        <p:cTn id="10" dur="750" fill="hold"/>
                                        <p:tgtEl>
                                          <p:spTgt spid="16"/>
                                        </p:tgtEl>
                                        <p:attrNameLst>
                                          <p:attrName>ppt_x</p:attrName>
                                        </p:attrNameLst>
                                      </p:cBhvr>
                                      <p:tavLst>
                                        <p:tav tm="0">
                                          <p:val>
                                            <p:strVal val="#ppt_x"/>
                                          </p:val>
                                        </p:tav>
                                        <p:tav tm="100000">
                                          <p:val>
                                            <p:strVal val="#ppt_x"/>
                                          </p:val>
                                        </p:tav>
                                      </p:tavLst>
                                    </p:anim>
                                    <p:anim calcmode="lin" valueType="num">
                                      <p:cBhvr>
                                        <p:cTn id="11"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27665"/>
            <a:ext cx="5204011" cy="4076049"/>
          </a:xfrm>
          <a:prstGeom prst="rect">
            <a:avLst/>
          </a:prstGeom>
          <a:effectLst>
            <a:outerShdw blurRad="50800" dist="88900" algn="l" rotWithShape="0">
              <a:prstClr val="black">
                <a:alpha val="40000"/>
              </a:prstClr>
            </a:outerShdw>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4733589" flipH="1">
            <a:off x="9790257" y="-1249473"/>
            <a:ext cx="3493722" cy="3879399"/>
          </a:xfrm>
          <a:prstGeom prst="rect">
            <a:avLst/>
          </a:prstGeom>
          <a:effectLst>
            <a:outerShdw blurRad="50800" dist="88900" dir="8100000" algn="tr" rotWithShape="0">
              <a:prstClr val="black">
                <a:alpha val="40000"/>
              </a:prstClr>
            </a:outerShdw>
          </a:effectLst>
        </p:spPr>
      </p:pic>
      <p:pic>
        <p:nvPicPr>
          <p:cNvPr id="8" name="图片 7"/>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51326" y="1778889"/>
            <a:ext cx="1800732" cy="864190"/>
          </a:xfrm>
          <a:prstGeom prst="rect">
            <a:avLst/>
          </a:prstGeom>
        </p:spPr>
      </p:pic>
      <p:sp>
        <p:nvSpPr>
          <p:cNvPr id="10" name="文本框 9"/>
          <p:cNvSpPr txBox="1"/>
          <p:nvPr/>
        </p:nvSpPr>
        <p:spPr>
          <a:xfrm>
            <a:off x="2112579" y="2381313"/>
            <a:ext cx="8040413" cy="1015663"/>
          </a:xfrm>
          <a:prstGeom prst="rect">
            <a:avLst/>
          </a:prstGeom>
          <a:noFill/>
        </p:spPr>
        <p:txBody>
          <a:bodyPr wrap="square" rtlCol="0">
            <a:spAutoFit/>
          </a:bodyPr>
          <a:lstStyle/>
          <a:p>
            <a:pPr algn="dist"/>
            <a:r>
              <a:rPr lang="zh-CN" altLang="en-US" sz="6000" b="1" dirty="0" smtClean="0">
                <a:solidFill>
                  <a:srgbClr val="4D4D4D"/>
                </a:solidFill>
                <a:latin typeface="微软雅黑" pitchFamily="34" charset="-122"/>
                <a:ea typeface="微软雅黑" pitchFamily="34" charset="-122"/>
              </a:rPr>
              <a:t>感谢聆听，欢迎指教</a:t>
            </a:r>
            <a:endParaRPr lang="zh-CN" altLang="en-US" sz="6000" b="1" dirty="0">
              <a:solidFill>
                <a:srgbClr val="4D4D4D"/>
              </a:solidFill>
              <a:latin typeface="微软雅黑" pitchFamily="34" charset="-122"/>
              <a:ea typeface="微软雅黑" pitchFamily="34" charset="-122"/>
            </a:endParaRPr>
          </a:p>
        </p:txBody>
      </p:sp>
      <p:pic>
        <p:nvPicPr>
          <p:cNvPr id="12" name="图片 11"/>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0152992" y="3238307"/>
            <a:ext cx="955018" cy="458323"/>
          </a:xfrm>
          <a:prstGeom prst="rect">
            <a:avLst/>
          </a:prstGeom>
        </p:spPr>
      </p:pic>
    </p:spTree>
    <p:extLst>
      <p:ext uri="{BB962C8B-B14F-4D97-AF65-F5344CB8AC3E}">
        <p14:creationId xmlns:p14="http://schemas.microsoft.com/office/powerpoint/2010/main" val="21536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par>
                                <p:cTn id="21" presetID="41" presetClass="entr" presetSubtype="0" fill="hold" grpId="0" nodeType="withEffect">
                                  <p:stCondLst>
                                    <p:cond delay="200"/>
                                  </p:stCondLst>
                                  <p:iterate type="lt">
                                    <p:tmPct val="10000"/>
                                  </p:iterate>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75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75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25" dur="75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75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75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734796" y="1322431"/>
            <a:ext cx="5625432" cy="3066697"/>
            <a:chOff x="2734796" y="1322431"/>
            <a:chExt cx="5625432" cy="3066697"/>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2734796" y="2720327"/>
              <a:ext cx="3477318" cy="1668801"/>
            </a:xfrm>
            <a:prstGeom prst="rect">
              <a:avLst/>
            </a:prstGeom>
          </p:spPr>
        </p:pic>
        <p:sp>
          <p:nvSpPr>
            <p:cNvPr id="2" name="椭圆 1"/>
            <p:cNvSpPr/>
            <p:nvPr/>
          </p:nvSpPr>
          <p:spPr>
            <a:xfrm>
              <a:off x="4907280" y="1322431"/>
              <a:ext cx="2377440" cy="237744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6894296" y="1322431"/>
              <a:ext cx="1465932" cy="703516"/>
            </a:xfrm>
            <a:prstGeom prst="rect">
              <a:avLst/>
            </a:prstGeom>
          </p:spPr>
        </p:pic>
      </p:grpSp>
      <p:sp>
        <p:nvSpPr>
          <p:cNvPr id="8" name="文本框 7"/>
          <p:cNvSpPr txBox="1"/>
          <p:nvPr/>
        </p:nvSpPr>
        <p:spPr>
          <a:xfrm>
            <a:off x="3989046" y="4390092"/>
            <a:ext cx="5262979" cy="646331"/>
          </a:xfrm>
          <a:prstGeom prst="rect">
            <a:avLst/>
          </a:prstGeom>
          <a:noFill/>
        </p:spPr>
        <p:txBody>
          <a:bodyPr wrap="none" rtlCol="0">
            <a:spAutoFit/>
          </a:bodyPr>
          <a:lstStyle/>
          <a:p>
            <a:r>
              <a:rPr lang="zh-CN" altLang="en-US" sz="3600" b="1" dirty="0" smtClean="0">
                <a:latin typeface="微软雅黑" panose="020B0503020204020204" pitchFamily="34" charset="-122"/>
                <a:ea typeface="微软雅黑" panose="020B0503020204020204" pitchFamily="34" charset="-122"/>
              </a:rPr>
              <a:t>二、制度背景与理论分析</a:t>
            </a:r>
            <a:endParaRPr lang="zh-CN" altLang="en-US"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986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20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750" fill="hold"/>
                                        <p:tgtEl>
                                          <p:spTgt spid="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750" fill="hold"/>
                                        <p:tgtEl>
                                          <p:spTgt spid="8">
                                            <p:txEl>
                                              <p:pRg st="0" end="0"/>
                                            </p:txEl>
                                          </p:spTgt>
                                        </p:tgtEl>
                                        <p:attrNameLst>
                                          <p:attrName>ppt_y</p:attrName>
                                        </p:attrNameLst>
                                      </p:cBhvr>
                                      <p:tavLst>
                                        <p:tav tm="0">
                                          <p:val>
                                            <p:strVal val="#ppt_y"/>
                                          </p:val>
                                        </p:tav>
                                        <p:tav tm="100000">
                                          <p:val>
                                            <p:strVal val="#ppt_y"/>
                                          </p:val>
                                        </p:tav>
                                      </p:tavLst>
                                    </p:anim>
                                    <p:anim calcmode="lin" valueType="num">
                                      <p:cBhvr>
                                        <p:cTn id="14" dur="750" fill="hold"/>
                                        <p:tgtEl>
                                          <p:spTgt spid="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750" fill="hold"/>
                                        <p:tgtEl>
                                          <p:spTgt spid="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750" tmFilter="0,0; .5, 1; 1, 1"/>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14872" y="610511"/>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（一）制度背景</a:t>
            </a:r>
            <a:endParaRPr lang="en-US" altLang="zh-CN" sz="2800" dirty="0">
              <a:solidFill>
                <a:srgbClr val="4D4D4D"/>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013422" y="1809310"/>
            <a:ext cx="10227390" cy="3970318"/>
            <a:chOff x="1040988" y="1809310"/>
            <a:chExt cx="9267423" cy="3970318"/>
          </a:xfrm>
        </p:grpSpPr>
        <p:grpSp>
          <p:nvGrpSpPr>
            <p:cNvPr id="3" name="组合 2"/>
            <p:cNvGrpSpPr/>
            <p:nvPr/>
          </p:nvGrpSpPr>
          <p:grpSpPr>
            <a:xfrm>
              <a:off x="1040988" y="1993172"/>
              <a:ext cx="3136050" cy="2202820"/>
              <a:chOff x="908950" y="1940034"/>
              <a:chExt cx="4007906" cy="2815228"/>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908950" y="3535343"/>
                <a:ext cx="2541974" cy="1219919"/>
              </a:xfrm>
              <a:prstGeom prst="rect">
                <a:avLst/>
              </a:prstGeom>
            </p:spPr>
          </p:pic>
          <p:sp>
            <p:nvSpPr>
              <p:cNvPr id="2" name="椭圆 1"/>
              <p:cNvSpPr/>
              <p:nvPr/>
            </p:nvSpPr>
            <p:spPr>
              <a:xfrm>
                <a:off x="1760020" y="1940034"/>
                <a:ext cx="2033711" cy="2265275"/>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50924" y="1940034"/>
                <a:ext cx="1465932" cy="703516"/>
              </a:xfrm>
              <a:prstGeom prst="rect">
                <a:avLst/>
              </a:prstGeom>
            </p:spPr>
          </p:pic>
        </p:grpSp>
        <p:sp>
          <p:nvSpPr>
            <p:cNvPr id="10" name="文本框 9"/>
            <p:cNvSpPr txBox="1"/>
            <p:nvPr/>
          </p:nvSpPr>
          <p:spPr>
            <a:xfrm>
              <a:off x="3950110" y="1809310"/>
              <a:ext cx="6358301" cy="3970318"/>
            </a:xfrm>
            <a:prstGeom prst="rect">
              <a:avLst/>
            </a:prstGeom>
            <a:noFill/>
          </p:spPr>
          <p:txBody>
            <a:bodyPr wrap="square" rtlCol="0">
              <a:spAutoFit/>
            </a:bodyPr>
            <a:lstStyle/>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为什么要进行分税制改革？</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1950-1952</a:t>
              </a:r>
              <a:r>
                <a:rPr lang="zh-CN" altLang="en-US" sz="2400" dirty="0">
                  <a:solidFill>
                    <a:srgbClr val="4D4D4D"/>
                  </a:solidFill>
                  <a:latin typeface="微软雅黑" panose="020B0503020204020204" pitchFamily="34" charset="-122"/>
                  <a:ea typeface="微软雅黑" panose="020B0503020204020204" pitchFamily="34" charset="-122"/>
                </a:rPr>
                <a:t>年、</a:t>
              </a:r>
              <a:r>
                <a:rPr lang="en-US" altLang="zh-CN" sz="2400" dirty="0">
                  <a:solidFill>
                    <a:srgbClr val="4D4D4D"/>
                  </a:solidFill>
                  <a:latin typeface="微软雅黑" panose="020B0503020204020204" pitchFamily="34" charset="-122"/>
                  <a:ea typeface="微软雅黑" panose="020B0503020204020204" pitchFamily="34" charset="-122"/>
                </a:rPr>
                <a:t>1969-1970</a:t>
              </a:r>
              <a:r>
                <a:rPr lang="zh-CN" altLang="en-US" sz="2400" dirty="0" smtClean="0">
                  <a:solidFill>
                    <a:srgbClr val="4D4D4D"/>
                  </a:solidFill>
                  <a:latin typeface="微软雅黑" panose="020B0503020204020204" pitchFamily="34" charset="-122"/>
                  <a:ea typeface="微软雅黑" panose="020B0503020204020204" pitchFamily="34" charset="-122"/>
                </a:rPr>
                <a:t>年全国</a:t>
              </a:r>
              <a:r>
                <a:rPr lang="zh-CN" altLang="en-US" sz="2400" dirty="0">
                  <a:solidFill>
                    <a:srgbClr val="4D4D4D"/>
                  </a:solidFill>
                  <a:latin typeface="微软雅黑" panose="020B0503020204020204" pitchFamily="34" charset="-122"/>
                  <a:ea typeface="微软雅黑" panose="020B0503020204020204" pitchFamily="34" charset="-122"/>
                </a:rPr>
                <a:t>实行统收统支体制</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80</a:t>
              </a:r>
              <a:r>
                <a:rPr lang="zh-CN" altLang="en-US" sz="2400" dirty="0">
                  <a:solidFill>
                    <a:srgbClr val="4D4D4D"/>
                  </a:solidFill>
                  <a:latin typeface="微软雅黑" panose="020B0503020204020204" pitchFamily="34" charset="-122"/>
                  <a:ea typeface="微软雅黑" panose="020B0503020204020204" pitchFamily="34" charset="-122"/>
                </a:rPr>
                <a:t>年代以后，中国出现持续性的高速经济增长</a:t>
              </a:r>
              <a:r>
                <a:rPr lang="zh-CN" altLang="en-US" sz="2400" dirty="0" smtClean="0">
                  <a:solidFill>
                    <a:srgbClr val="4D4D4D"/>
                  </a:solidFill>
                  <a:latin typeface="微软雅黑" panose="020B0503020204020204" pitchFamily="34" charset="-122"/>
                  <a:ea typeface="微软雅黑" panose="020B0503020204020204" pitchFamily="34" charset="-122"/>
                </a:rPr>
                <a:t>。但是</a:t>
              </a:r>
              <a:r>
                <a:rPr lang="zh-CN" altLang="en-US" sz="2400" dirty="0">
                  <a:solidFill>
                    <a:srgbClr val="4D4D4D"/>
                  </a:solidFill>
                  <a:latin typeface="微软雅黑" panose="020B0503020204020204" pitchFamily="34" charset="-122"/>
                  <a:ea typeface="微软雅黑" panose="020B0503020204020204" pitchFamily="34" charset="-122"/>
                </a:rPr>
                <a:t>，经济的高速增长并没有带动和促进国家财力的同步增长</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4D4D4D"/>
                  </a:solidFill>
                  <a:latin typeface="微软雅黑" panose="020B0503020204020204" pitchFamily="34" charset="-122"/>
                  <a:ea typeface="微软雅黑" panose="020B0503020204020204" pitchFamily="34" charset="-122"/>
                </a:rPr>
                <a:t>中</a:t>
              </a:r>
              <a:r>
                <a:rPr lang="zh-CN" altLang="en-US" sz="2400" dirty="0" smtClean="0">
                  <a:solidFill>
                    <a:srgbClr val="4D4D4D"/>
                  </a:solidFill>
                  <a:latin typeface="微软雅黑" panose="020B0503020204020204" pitchFamily="34" charset="-122"/>
                  <a:ea typeface="微软雅黑" panose="020B0503020204020204" pitchFamily="34" charset="-122"/>
                </a:rPr>
                <a:t>央</a:t>
              </a:r>
              <a:r>
                <a:rPr lang="zh-CN" altLang="en-US" sz="2400" dirty="0">
                  <a:solidFill>
                    <a:srgbClr val="4D4D4D"/>
                  </a:solidFill>
                  <a:latin typeface="微软雅黑" panose="020B0503020204020204" pitchFamily="34" charset="-122"/>
                  <a:ea typeface="微软雅黑" panose="020B0503020204020204" pitchFamily="34" charset="-122"/>
                </a:rPr>
                <a:t>财政收入严重不足，直接催生了分税制的</a:t>
              </a:r>
              <a:r>
                <a:rPr lang="zh-CN" altLang="en-US" sz="2400" dirty="0" smtClean="0">
                  <a:solidFill>
                    <a:srgbClr val="4D4D4D"/>
                  </a:solidFill>
                  <a:latin typeface="微软雅黑" panose="020B0503020204020204" pitchFamily="34" charset="-122"/>
                  <a:ea typeface="微软雅黑" panose="020B0503020204020204" pitchFamily="34" charset="-122"/>
                </a:rPr>
                <a:t>降生。</a:t>
              </a:r>
              <a:endParaRPr lang="en-US" altLang="zh-CN" sz="2400" dirty="0" smtClean="0">
                <a:solidFill>
                  <a:srgbClr val="4D4D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9493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14872" y="610511"/>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（一）制度背景</a:t>
            </a:r>
            <a:endParaRPr lang="en-US" altLang="zh-CN" sz="2800" dirty="0">
              <a:solidFill>
                <a:srgbClr val="4D4D4D"/>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013422" y="1809310"/>
            <a:ext cx="10227390" cy="3970318"/>
            <a:chOff x="1040988" y="1809310"/>
            <a:chExt cx="9267423" cy="3970318"/>
          </a:xfrm>
        </p:grpSpPr>
        <p:grpSp>
          <p:nvGrpSpPr>
            <p:cNvPr id="3" name="组合 2"/>
            <p:cNvGrpSpPr/>
            <p:nvPr/>
          </p:nvGrpSpPr>
          <p:grpSpPr>
            <a:xfrm>
              <a:off x="1040988" y="1993172"/>
              <a:ext cx="3136050" cy="2202820"/>
              <a:chOff x="908950" y="1940034"/>
              <a:chExt cx="4007906" cy="2815228"/>
            </a:xfrm>
          </p:grpSpPr>
          <p:pic>
            <p:nvPicPr>
              <p:cNvPr id="6" name="图片 5"/>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908950" y="3535343"/>
                <a:ext cx="2541974" cy="1219919"/>
              </a:xfrm>
              <a:prstGeom prst="rect">
                <a:avLst/>
              </a:prstGeom>
            </p:spPr>
          </p:pic>
          <p:sp>
            <p:nvSpPr>
              <p:cNvPr id="2" name="椭圆 1"/>
              <p:cNvSpPr/>
              <p:nvPr/>
            </p:nvSpPr>
            <p:spPr>
              <a:xfrm>
                <a:off x="1760020" y="1940034"/>
                <a:ext cx="2033711" cy="2265275"/>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3450924" y="1940034"/>
                <a:ext cx="1465932" cy="703516"/>
              </a:xfrm>
              <a:prstGeom prst="rect">
                <a:avLst/>
              </a:prstGeom>
            </p:spPr>
          </p:pic>
        </p:grpSp>
        <p:sp>
          <p:nvSpPr>
            <p:cNvPr id="10" name="文本框 9"/>
            <p:cNvSpPr txBox="1"/>
            <p:nvPr/>
          </p:nvSpPr>
          <p:spPr>
            <a:xfrm>
              <a:off x="3950110" y="1809310"/>
              <a:ext cx="6358301" cy="3970318"/>
            </a:xfrm>
            <a:prstGeom prst="rect">
              <a:avLst/>
            </a:prstGeom>
            <a:noFill/>
          </p:spPr>
          <p:txBody>
            <a:bodyPr wrap="square" rtlCol="0">
              <a:spAutoFit/>
            </a:bodyPr>
            <a:lstStyle/>
            <a:p>
              <a:pPr>
                <a:lnSpc>
                  <a:spcPct val="150000"/>
                </a:lnSpc>
              </a:pPr>
              <a:r>
                <a:rPr lang="en-US" altLang="zh-CN" sz="2400" b="1" dirty="0" smtClean="0">
                  <a:solidFill>
                    <a:srgbClr val="4D4D4D"/>
                  </a:solidFill>
                  <a:latin typeface="微软雅黑" panose="020B0503020204020204" pitchFamily="34" charset="-122"/>
                  <a:ea typeface="微软雅黑" panose="020B0503020204020204" pitchFamily="34" charset="-122"/>
                </a:rPr>
                <a:t>1994</a:t>
              </a:r>
              <a:r>
                <a:rPr lang="zh-CN" altLang="en-US" sz="2400" b="1" dirty="0" smtClean="0">
                  <a:solidFill>
                    <a:srgbClr val="4D4D4D"/>
                  </a:solidFill>
                  <a:latin typeface="微软雅黑" panose="020B0503020204020204" pitchFamily="34" charset="-122"/>
                  <a:ea typeface="微软雅黑" panose="020B0503020204020204" pitchFamily="34" charset="-122"/>
                </a:rPr>
                <a:t>年分税制改革</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1994</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开启的分税制改革将工商税划分为增值税、消费税和营业税，规定增值税</a:t>
              </a:r>
              <a:r>
                <a:rPr lang="zh-CN" altLang="en-US" sz="2400" dirty="0" smtClean="0">
                  <a:solidFill>
                    <a:srgbClr val="4D4D4D"/>
                  </a:solidFill>
                  <a:latin typeface="微软雅黑" panose="020B0503020204020204" pitchFamily="34" charset="-122"/>
                  <a:ea typeface="微软雅黑" panose="020B0503020204020204" pitchFamily="34" charset="-122"/>
                </a:rPr>
                <a:t>的</a:t>
              </a:r>
              <a:r>
                <a:rPr lang="en-US" altLang="zh-CN" sz="2400" dirty="0" smtClean="0">
                  <a:solidFill>
                    <a:srgbClr val="4D4D4D"/>
                  </a:solidFill>
                  <a:latin typeface="微软雅黑" panose="020B0503020204020204" pitchFamily="34" charset="-122"/>
                  <a:ea typeface="微软雅黑" panose="020B0503020204020204" pitchFamily="34" charset="-122"/>
                </a:rPr>
                <a:t>75</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和消费税</a:t>
              </a:r>
              <a:r>
                <a:rPr lang="zh-CN" altLang="en-US" sz="2400" dirty="0" smtClean="0">
                  <a:solidFill>
                    <a:srgbClr val="4D4D4D"/>
                  </a:solidFill>
                  <a:latin typeface="微软雅黑" panose="020B0503020204020204" pitchFamily="34" charset="-122"/>
                  <a:ea typeface="微软雅黑" panose="020B0503020204020204" pitchFamily="34" charset="-122"/>
                </a:rPr>
                <a:t>的</a:t>
              </a:r>
              <a:r>
                <a:rPr lang="en-US" altLang="zh-CN" sz="2400" dirty="0" smtClean="0">
                  <a:solidFill>
                    <a:srgbClr val="4D4D4D"/>
                  </a:solidFill>
                  <a:latin typeface="微软雅黑" panose="020B0503020204020204" pitchFamily="34" charset="-122"/>
                  <a:ea typeface="微软雅黑" panose="020B0503020204020204" pitchFamily="34" charset="-122"/>
                </a:rPr>
                <a:t>100</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zh-CN" altLang="en-US" sz="2400" dirty="0">
                  <a:solidFill>
                    <a:srgbClr val="4D4D4D"/>
                  </a:solidFill>
                  <a:latin typeface="微软雅黑" panose="020B0503020204020204" pitchFamily="34" charset="-122"/>
                  <a:ea typeface="微软雅黑" panose="020B0503020204020204" pitchFamily="34" charset="-122"/>
                </a:rPr>
                <a:t>归中央政府。之后，中央财政收入开始稳步</a:t>
              </a:r>
              <a:r>
                <a:rPr lang="zh-CN" altLang="en-US" sz="2400" dirty="0" smtClean="0">
                  <a:solidFill>
                    <a:srgbClr val="4D4D4D"/>
                  </a:solidFill>
                  <a:latin typeface="微软雅黑" panose="020B0503020204020204" pitchFamily="34" charset="-122"/>
                  <a:ea typeface="微软雅黑" panose="020B0503020204020204" pitchFamily="34" charset="-122"/>
                </a:rPr>
                <a:t>上升。</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zh-CN" altLang="en-US" sz="2400" b="1" dirty="0" smtClean="0">
                  <a:solidFill>
                    <a:srgbClr val="4D4D4D"/>
                  </a:solidFill>
                  <a:latin typeface="微软雅黑" panose="020B0503020204020204" pitchFamily="34" charset="-122"/>
                  <a:ea typeface="微软雅黑" panose="020B0503020204020204" pitchFamily="34" charset="-122"/>
                </a:rPr>
                <a:t>成效：</a:t>
              </a:r>
              <a:r>
                <a:rPr lang="en-US" altLang="zh-CN" sz="2400" dirty="0" smtClean="0">
                  <a:solidFill>
                    <a:srgbClr val="4D4D4D"/>
                  </a:solidFill>
                  <a:latin typeface="微软雅黑" panose="020B0503020204020204" pitchFamily="34" charset="-122"/>
                  <a:ea typeface="微软雅黑" panose="020B0503020204020204" pitchFamily="34" charset="-122"/>
                </a:rPr>
                <a:t>1994</a:t>
              </a:r>
              <a:r>
                <a:rPr lang="zh-CN" altLang="en-US" sz="2400" dirty="0" smtClean="0">
                  <a:solidFill>
                    <a:srgbClr val="4D4D4D"/>
                  </a:solidFill>
                  <a:latin typeface="微软雅黑" panose="020B0503020204020204" pitchFamily="34" charset="-122"/>
                  <a:ea typeface="微软雅黑" panose="020B0503020204020204" pitchFamily="34" charset="-122"/>
                </a:rPr>
                <a:t>年</a:t>
              </a:r>
              <a:r>
                <a:rPr lang="zh-CN" altLang="en-US" sz="2400" dirty="0">
                  <a:solidFill>
                    <a:srgbClr val="4D4D4D"/>
                  </a:solidFill>
                  <a:latin typeface="微软雅黑" panose="020B0503020204020204" pitchFamily="34" charset="-122"/>
                  <a:ea typeface="微软雅黑" panose="020B0503020204020204" pitchFamily="34" charset="-122"/>
                </a:rPr>
                <a:t>之后的中央财政收入快速超过地方</a:t>
              </a:r>
              <a:r>
                <a:rPr lang="zh-CN" altLang="en-US" sz="2400" dirty="0" smtClean="0">
                  <a:solidFill>
                    <a:srgbClr val="4D4D4D"/>
                  </a:solidFill>
                  <a:latin typeface="微软雅黑" panose="020B0503020204020204" pitchFamily="34" charset="-122"/>
                  <a:ea typeface="微软雅黑" panose="020B0503020204020204" pitchFamily="34" charset="-122"/>
                </a:rPr>
                <a:t>财政收入</a:t>
              </a:r>
              <a:r>
                <a:rPr lang="en-US" altLang="zh-CN"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a:solidFill>
                  <a:srgbClr val="4D4D4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53845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09520" y="169077"/>
            <a:ext cx="3057247"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（一）制度背景</a:t>
            </a:r>
            <a:endParaRPr lang="en-US" altLang="zh-CN" sz="2800" dirty="0">
              <a:solidFill>
                <a:srgbClr val="4D4D4D"/>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867101" y="866573"/>
            <a:ext cx="10610196" cy="6287234"/>
          </a:xfrm>
          <a:prstGeom prst="rect">
            <a:avLst/>
          </a:prstGeom>
          <a:noFill/>
        </p:spPr>
        <p:txBody>
          <a:bodyPr wrap="square" rtlCol="0">
            <a:spAutoFit/>
          </a:bodyPr>
          <a:lstStyle/>
          <a:p>
            <a:pPr>
              <a:lnSpc>
                <a:spcPct val="130000"/>
              </a:lnSpc>
            </a:pPr>
            <a:r>
              <a:rPr lang="en-US" altLang="zh-CN" sz="2400" b="1" dirty="0" smtClean="0">
                <a:solidFill>
                  <a:srgbClr val="4D4D4D"/>
                </a:solidFill>
                <a:latin typeface="微软雅黑" panose="020B0503020204020204" pitchFamily="34" charset="-122"/>
                <a:ea typeface="微软雅黑" panose="020B0503020204020204" pitchFamily="34" charset="-122"/>
              </a:rPr>
              <a:t>2002</a:t>
            </a:r>
            <a:r>
              <a:rPr lang="zh-CN" altLang="en-US" sz="2400" b="1" dirty="0" smtClean="0">
                <a:solidFill>
                  <a:srgbClr val="4D4D4D"/>
                </a:solidFill>
                <a:latin typeface="微软雅黑" panose="020B0503020204020204" pitchFamily="34" charset="-122"/>
                <a:ea typeface="微软雅黑" panose="020B0503020204020204" pitchFamily="34" charset="-122"/>
              </a:rPr>
              <a:t>年所得税分享改革</a:t>
            </a:r>
            <a:endParaRPr lang="en-US" altLang="zh-CN" sz="2400" b="1" dirty="0" smtClean="0">
              <a:solidFill>
                <a:srgbClr val="4D4D4D"/>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4D4D4D"/>
                </a:solidFill>
                <a:latin typeface="微软雅黑" panose="020B0503020204020204" pitchFamily="34" charset="-122"/>
                <a:ea typeface="微软雅黑" panose="020B0503020204020204" pitchFamily="34" charset="-122"/>
              </a:rPr>
              <a:t>是指除少数特殊行业或企业外，对</a:t>
            </a:r>
            <a:r>
              <a:rPr lang="zh-CN" altLang="en-US" sz="2400" dirty="0">
                <a:solidFill>
                  <a:srgbClr val="FF0000"/>
                </a:solidFill>
                <a:latin typeface="微软雅黑" panose="020B0503020204020204" pitchFamily="34" charset="-122"/>
                <a:ea typeface="微软雅黑" panose="020B0503020204020204" pitchFamily="34" charset="-122"/>
              </a:rPr>
              <a:t>其他企业所得税和个人所得税收入</a:t>
            </a:r>
            <a:r>
              <a:rPr lang="zh-CN" altLang="en-US" sz="2400" dirty="0">
                <a:solidFill>
                  <a:srgbClr val="4D4D4D"/>
                </a:solidFill>
                <a:latin typeface="微软雅黑" panose="020B0503020204020204" pitchFamily="34" charset="-122"/>
                <a:ea typeface="微软雅黑" panose="020B0503020204020204" pitchFamily="34" charset="-122"/>
              </a:rPr>
              <a:t>实行中央与地方按比例分享。</a:t>
            </a:r>
            <a:r>
              <a:rPr lang="zh-CN" altLang="en-US" sz="2400" dirty="0">
                <a:solidFill>
                  <a:srgbClr val="FF0000"/>
                </a:solidFill>
                <a:latin typeface="微软雅黑" panose="020B0503020204020204" pitchFamily="34" charset="-122"/>
                <a:ea typeface="微软雅黑" panose="020B0503020204020204" pitchFamily="34" charset="-122"/>
              </a:rPr>
              <a:t>中央保证各地区</a:t>
            </a:r>
            <a:r>
              <a:rPr lang="en-US" altLang="zh-CN" sz="2400" dirty="0">
                <a:solidFill>
                  <a:srgbClr val="FF0000"/>
                </a:solidFill>
                <a:latin typeface="微软雅黑" panose="020B0503020204020204" pitchFamily="34" charset="-122"/>
                <a:ea typeface="微软雅黑" panose="020B0503020204020204" pitchFamily="34" charset="-122"/>
              </a:rPr>
              <a:t>2001</a:t>
            </a:r>
            <a:r>
              <a:rPr lang="zh-CN" altLang="en-US" sz="2400" dirty="0">
                <a:solidFill>
                  <a:srgbClr val="FF0000"/>
                </a:solidFill>
                <a:latin typeface="微软雅黑" panose="020B0503020204020204" pitchFamily="34" charset="-122"/>
                <a:ea typeface="微软雅黑" panose="020B0503020204020204" pitchFamily="34" charset="-122"/>
              </a:rPr>
              <a:t>年实际的所得税收入基数，实施增量分成。</a:t>
            </a:r>
          </a:p>
          <a:p>
            <a:pPr>
              <a:lnSpc>
                <a:spcPct val="130000"/>
              </a:lnSpc>
            </a:pPr>
            <a:r>
              <a:rPr lang="zh-CN" altLang="en-US" sz="2400" b="1" dirty="0">
                <a:solidFill>
                  <a:srgbClr val="4D4D4D"/>
                </a:solidFill>
                <a:latin typeface="微软雅黑" panose="020B0503020204020204" pitchFamily="34" charset="-122"/>
                <a:ea typeface="微软雅黑" panose="020B0503020204020204" pitchFamily="34" charset="-122"/>
              </a:rPr>
              <a:t>分享</a:t>
            </a:r>
            <a:r>
              <a:rPr lang="zh-CN" altLang="en-US" sz="2400" b="1" dirty="0" smtClean="0">
                <a:solidFill>
                  <a:srgbClr val="4D4D4D"/>
                </a:solidFill>
                <a:latin typeface="微软雅黑" panose="020B0503020204020204" pitchFamily="34" charset="-122"/>
                <a:ea typeface="微软雅黑" panose="020B0503020204020204" pitchFamily="34" charset="-122"/>
              </a:rPr>
              <a:t>比例</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en-US" altLang="zh-CN" sz="2400" dirty="0" smtClean="0">
                <a:solidFill>
                  <a:srgbClr val="4D4D4D"/>
                </a:solidFill>
                <a:latin typeface="微软雅黑" panose="020B0503020204020204" pitchFamily="34" charset="-122"/>
                <a:ea typeface="微软雅黑" panose="020B0503020204020204" pitchFamily="34" charset="-122"/>
              </a:rPr>
              <a:t>2002</a:t>
            </a:r>
            <a:r>
              <a:rPr lang="zh-CN" altLang="en-US" sz="2400" dirty="0">
                <a:solidFill>
                  <a:srgbClr val="4D4D4D"/>
                </a:solidFill>
                <a:latin typeface="微软雅黑" panose="020B0503020204020204" pitchFamily="34" charset="-122"/>
                <a:ea typeface="微软雅黑" panose="020B0503020204020204" pitchFamily="34" charset="-122"/>
              </a:rPr>
              <a:t>年，所得税收入中央分享</a:t>
            </a:r>
            <a:r>
              <a:rPr lang="en-US" altLang="zh-CN" sz="2400" dirty="0">
                <a:solidFill>
                  <a:srgbClr val="4D4D4D"/>
                </a:solidFill>
                <a:latin typeface="微软雅黑" panose="020B0503020204020204" pitchFamily="34" charset="-122"/>
                <a:ea typeface="微软雅黑" panose="020B0503020204020204" pitchFamily="34" charset="-122"/>
              </a:rPr>
              <a:t>50%</a:t>
            </a:r>
            <a:r>
              <a:rPr lang="zh-CN" altLang="en-US" sz="2400" dirty="0">
                <a:solidFill>
                  <a:srgbClr val="4D4D4D"/>
                </a:solidFill>
                <a:latin typeface="微软雅黑" panose="020B0503020204020204" pitchFamily="34" charset="-122"/>
                <a:ea typeface="微软雅黑" panose="020B0503020204020204" pitchFamily="34" charset="-122"/>
              </a:rPr>
              <a:t>，地方分享</a:t>
            </a:r>
            <a:r>
              <a:rPr lang="en-US" altLang="zh-CN" sz="2400" dirty="0">
                <a:solidFill>
                  <a:srgbClr val="4D4D4D"/>
                </a:solidFill>
                <a:latin typeface="微软雅黑" panose="020B0503020204020204" pitchFamily="34" charset="-122"/>
                <a:ea typeface="微软雅黑" panose="020B0503020204020204" pitchFamily="34" charset="-122"/>
              </a:rPr>
              <a:t>50%</a:t>
            </a:r>
            <a:r>
              <a:rPr lang="zh-CN" altLang="en-US" sz="2400" dirty="0">
                <a:solidFill>
                  <a:srgbClr val="4D4D4D"/>
                </a:solidFill>
                <a:latin typeface="微软雅黑" panose="020B0503020204020204" pitchFamily="34" charset="-122"/>
                <a:ea typeface="微软雅黑" panose="020B0503020204020204" pitchFamily="34" charset="-122"/>
              </a:rPr>
              <a:t>；</a:t>
            </a:r>
          </a:p>
          <a:p>
            <a:pPr>
              <a:lnSpc>
                <a:spcPct val="130000"/>
              </a:lnSpc>
            </a:pPr>
            <a:r>
              <a:rPr lang="en-US" altLang="zh-CN" sz="2400" dirty="0" smtClean="0">
                <a:solidFill>
                  <a:srgbClr val="4D4D4D"/>
                </a:solidFill>
                <a:latin typeface="微软雅黑" panose="020B0503020204020204" pitchFamily="34" charset="-122"/>
                <a:ea typeface="微软雅黑" panose="020B0503020204020204" pitchFamily="34" charset="-122"/>
              </a:rPr>
              <a:t>                 2003</a:t>
            </a:r>
            <a:r>
              <a:rPr lang="zh-CN" altLang="en-US" sz="2400" dirty="0">
                <a:solidFill>
                  <a:srgbClr val="4D4D4D"/>
                </a:solidFill>
                <a:latin typeface="微软雅黑" panose="020B0503020204020204" pitchFamily="34" charset="-122"/>
                <a:ea typeface="微软雅黑" panose="020B0503020204020204" pitchFamily="34" charset="-122"/>
              </a:rPr>
              <a:t>年以后，</a:t>
            </a:r>
            <a:r>
              <a:rPr lang="zh-CN" altLang="en-US" sz="2400" dirty="0">
                <a:solidFill>
                  <a:srgbClr val="FF0000"/>
                </a:solidFill>
                <a:latin typeface="微软雅黑" panose="020B0503020204020204" pitchFamily="34" charset="-122"/>
                <a:ea typeface="微软雅黑" panose="020B0503020204020204" pitchFamily="34" charset="-122"/>
              </a:rPr>
              <a:t>所得税收入中央分享</a:t>
            </a:r>
            <a:r>
              <a:rPr lang="en-US" altLang="zh-CN" sz="2400" dirty="0">
                <a:solidFill>
                  <a:srgbClr val="FF0000"/>
                </a:solidFill>
                <a:latin typeface="微软雅黑" panose="020B0503020204020204" pitchFamily="34" charset="-122"/>
                <a:ea typeface="微软雅黑" panose="020B0503020204020204" pitchFamily="34" charset="-122"/>
              </a:rPr>
              <a:t>60%</a:t>
            </a:r>
            <a:r>
              <a:rPr lang="zh-CN" altLang="en-US" sz="2400" dirty="0">
                <a:solidFill>
                  <a:srgbClr val="FF0000"/>
                </a:solidFill>
                <a:latin typeface="微软雅黑" panose="020B0503020204020204" pitchFamily="34" charset="-122"/>
                <a:ea typeface="微软雅黑" panose="020B0503020204020204" pitchFamily="34" charset="-122"/>
              </a:rPr>
              <a:t>，地方分享</a:t>
            </a:r>
            <a:r>
              <a:rPr lang="en-US" altLang="zh-CN" sz="2400" dirty="0">
                <a:solidFill>
                  <a:srgbClr val="FF0000"/>
                </a:solidFill>
                <a:latin typeface="微软雅黑" panose="020B0503020204020204" pitchFamily="34" charset="-122"/>
                <a:ea typeface="微软雅黑" panose="020B0503020204020204" pitchFamily="34" charset="-122"/>
              </a:rPr>
              <a:t>40%</a:t>
            </a:r>
            <a:r>
              <a:rPr lang="zh-CN" altLang="en-US" sz="2400" dirty="0">
                <a:solidFill>
                  <a:srgbClr val="4D4D4D"/>
                </a:solidFill>
                <a:latin typeface="微软雅黑" panose="020B0503020204020204" pitchFamily="34" charset="-122"/>
                <a:ea typeface="微软雅黑" panose="020B0503020204020204" pitchFamily="34" charset="-122"/>
              </a:rPr>
              <a:t>。</a:t>
            </a:r>
          </a:p>
          <a:p>
            <a:pPr>
              <a:lnSpc>
                <a:spcPct val="130000"/>
              </a:lnSpc>
            </a:pPr>
            <a:r>
              <a:rPr lang="zh-CN" altLang="en-US" sz="2400" dirty="0">
                <a:solidFill>
                  <a:srgbClr val="4D4D4D"/>
                </a:solidFill>
                <a:latin typeface="微软雅黑" panose="020B0503020204020204" pitchFamily="34" charset="-122"/>
                <a:ea typeface="微软雅黑" panose="020B0503020204020204" pitchFamily="34" charset="-122"/>
              </a:rPr>
              <a:t>在所得税分享改革后，地方政府可支配财政收入进一步下降。显然，所得税分享改革进一步加剧了地方财政收入与财政支出间的财政缺口。</a:t>
            </a:r>
          </a:p>
          <a:p>
            <a:pPr>
              <a:lnSpc>
                <a:spcPct val="130000"/>
              </a:lnSpc>
            </a:pPr>
            <a:r>
              <a:rPr lang="zh-CN" altLang="en-US" sz="2400" b="1" dirty="0">
                <a:solidFill>
                  <a:srgbClr val="4D4D4D"/>
                </a:solidFill>
                <a:latin typeface="微软雅黑" panose="020B0503020204020204" pitchFamily="34" charset="-122"/>
                <a:ea typeface="微软雅黑" panose="020B0503020204020204" pitchFamily="34" charset="-122"/>
              </a:rPr>
              <a:t>基数</a:t>
            </a:r>
            <a:r>
              <a:rPr lang="zh-CN" altLang="en-US" sz="2400" b="1" dirty="0" smtClean="0">
                <a:solidFill>
                  <a:srgbClr val="4D4D4D"/>
                </a:solidFill>
                <a:latin typeface="微软雅黑" panose="020B0503020204020204" pitchFamily="34" charset="-122"/>
                <a:ea typeface="微软雅黑" panose="020B0503020204020204" pitchFamily="34" charset="-122"/>
              </a:rPr>
              <a:t>计算</a:t>
            </a:r>
            <a:r>
              <a:rPr lang="zh-CN" altLang="en-US" sz="2400" dirty="0" smtClean="0">
                <a:solidFill>
                  <a:srgbClr val="4D4D4D"/>
                </a:solidFill>
                <a:latin typeface="微软雅黑" panose="020B0503020204020204" pitchFamily="34" charset="-122"/>
                <a:ea typeface="微软雅黑" panose="020B0503020204020204" pitchFamily="34" charset="-122"/>
              </a:rPr>
              <a:t>：</a:t>
            </a:r>
            <a:r>
              <a:rPr lang="zh-CN" altLang="en-US" sz="2400" b="1" dirty="0" smtClean="0">
                <a:solidFill>
                  <a:srgbClr val="4D4D4D"/>
                </a:solidFill>
                <a:latin typeface="微软雅黑" panose="020B0503020204020204" pitchFamily="34" charset="-122"/>
                <a:ea typeface="微软雅黑" panose="020B0503020204020204" pitchFamily="34" charset="-122"/>
              </a:rPr>
              <a:t>以</a:t>
            </a:r>
            <a:r>
              <a:rPr lang="en-US" altLang="zh-CN" sz="2400" b="1" dirty="0">
                <a:solidFill>
                  <a:srgbClr val="4D4D4D"/>
                </a:solidFill>
                <a:latin typeface="微软雅黑" panose="020B0503020204020204" pitchFamily="34" charset="-122"/>
                <a:ea typeface="微软雅黑" panose="020B0503020204020204" pitchFamily="34" charset="-122"/>
              </a:rPr>
              <a:t>2001</a:t>
            </a:r>
            <a:r>
              <a:rPr lang="zh-CN" altLang="en-US" sz="2400" b="1" dirty="0">
                <a:solidFill>
                  <a:srgbClr val="4D4D4D"/>
                </a:solidFill>
                <a:latin typeface="微软雅黑" panose="020B0503020204020204" pitchFamily="34" charset="-122"/>
                <a:ea typeface="微软雅黑" panose="020B0503020204020204" pitchFamily="34" charset="-122"/>
              </a:rPr>
              <a:t>年为基期</a:t>
            </a:r>
            <a:r>
              <a:rPr lang="zh-CN" altLang="en-US" sz="2400" dirty="0">
                <a:solidFill>
                  <a:srgbClr val="4D4D4D"/>
                </a:solidFill>
                <a:latin typeface="微软雅黑" panose="020B0503020204020204" pitchFamily="34" charset="-122"/>
                <a:ea typeface="微软雅黑" panose="020B0503020204020204" pitchFamily="34" charset="-122"/>
              </a:rPr>
              <a:t>，按改革方案确定的分享范围和比例计算</a:t>
            </a:r>
            <a:r>
              <a:rPr lang="zh-CN" altLang="en-US" sz="2400" dirty="0" smtClean="0">
                <a:solidFill>
                  <a:srgbClr val="4D4D4D"/>
                </a:solidFill>
                <a:latin typeface="微软雅黑" panose="020B0503020204020204" pitchFamily="34" charset="-122"/>
                <a:ea typeface="微软雅黑" panose="020B0503020204020204" pitchFamily="34" charset="-122"/>
              </a:rPr>
              <a:t>，地方分享后得到的所得</a:t>
            </a:r>
            <a:r>
              <a:rPr lang="zh-CN" altLang="en-US" sz="2400" dirty="0">
                <a:solidFill>
                  <a:srgbClr val="4D4D4D"/>
                </a:solidFill>
                <a:latin typeface="微软雅黑" panose="020B0503020204020204" pitchFamily="34" charset="-122"/>
                <a:ea typeface="微软雅黑" panose="020B0503020204020204" pitchFamily="34" charset="-122"/>
              </a:rPr>
              <a:t>税收</a:t>
            </a:r>
            <a:r>
              <a:rPr lang="zh-CN" altLang="en-US" sz="2400" dirty="0" smtClean="0">
                <a:solidFill>
                  <a:srgbClr val="4D4D4D"/>
                </a:solidFill>
                <a:latin typeface="微软雅黑" panose="020B0503020204020204" pitchFamily="34" charset="-122"/>
                <a:ea typeface="微软雅黑" panose="020B0503020204020204" pitchFamily="34" charset="-122"/>
              </a:rPr>
              <a:t>入。</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rgbClr val="4D4D4D"/>
                </a:solidFill>
                <a:latin typeface="微软雅黑" panose="020B0503020204020204" pitchFamily="34" charset="-122"/>
                <a:ea typeface="微软雅黑" panose="020B0503020204020204" pitchFamily="34" charset="-122"/>
              </a:rPr>
              <a:t>如果</a:t>
            </a:r>
            <a:r>
              <a:rPr lang="zh-CN" altLang="en-US" sz="2400" dirty="0">
                <a:solidFill>
                  <a:srgbClr val="FF0000"/>
                </a:solidFill>
                <a:latin typeface="微软雅黑" panose="020B0503020204020204" pitchFamily="34" charset="-122"/>
                <a:ea typeface="微软雅黑" panose="020B0503020204020204" pitchFamily="34" charset="-122"/>
              </a:rPr>
              <a:t>小于</a:t>
            </a:r>
            <a:r>
              <a:rPr lang="zh-CN" altLang="en-US" sz="2400" dirty="0">
                <a:solidFill>
                  <a:srgbClr val="4D4D4D"/>
                </a:solidFill>
                <a:latin typeface="微软雅黑" panose="020B0503020204020204" pitchFamily="34" charset="-122"/>
                <a:ea typeface="微软雅黑" panose="020B0503020204020204" pitchFamily="34" charset="-122"/>
              </a:rPr>
              <a:t>地方实际所得税收入，差额部分由中央作为基数</a:t>
            </a:r>
            <a:r>
              <a:rPr lang="zh-CN" altLang="en-US" sz="2400" dirty="0">
                <a:solidFill>
                  <a:srgbClr val="FF0000"/>
                </a:solidFill>
                <a:latin typeface="微软雅黑" panose="020B0503020204020204" pitchFamily="34" charset="-122"/>
                <a:ea typeface="微软雅黑" panose="020B0503020204020204" pitchFamily="34" charset="-122"/>
              </a:rPr>
              <a:t>返还地方</a:t>
            </a:r>
            <a:r>
              <a:rPr lang="zh-CN" altLang="en-US" sz="2400" dirty="0" smtClean="0">
                <a:solidFill>
                  <a:srgbClr val="4D4D4D"/>
                </a:solidFill>
                <a:latin typeface="微软雅黑" panose="020B0503020204020204" pitchFamily="34" charset="-122"/>
                <a:ea typeface="微软雅黑" panose="020B0503020204020204" pitchFamily="34" charset="-122"/>
              </a:rPr>
              <a:t>；</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30000"/>
              </a:lnSpc>
            </a:pPr>
            <a:r>
              <a:rPr lang="zh-CN" altLang="en-US" sz="2400" dirty="0" smtClean="0">
                <a:solidFill>
                  <a:srgbClr val="4D4D4D"/>
                </a:solidFill>
                <a:latin typeface="微软雅黑" panose="020B0503020204020204" pitchFamily="34" charset="-122"/>
                <a:ea typeface="微软雅黑" panose="020B0503020204020204" pitchFamily="34" charset="-122"/>
              </a:rPr>
              <a:t>如果</a:t>
            </a:r>
            <a:r>
              <a:rPr lang="zh-CN" altLang="en-US" sz="2400" dirty="0">
                <a:solidFill>
                  <a:srgbClr val="FF0000"/>
                </a:solidFill>
                <a:latin typeface="微软雅黑" panose="020B0503020204020204" pitchFamily="34" charset="-122"/>
                <a:ea typeface="微软雅黑" panose="020B0503020204020204" pitchFamily="34" charset="-122"/>
              </a:rPr>
              <a:t>大于</a:t>
            </a:r>
            <a:r>
              <a:rPr lang="zh-CN" altLang="en-US" sz="2400" dirty="0">
                <a:solidFill>
                  <a:srgbClr val="4D4D4D"/>
                </a:solidFill>
                <a:latin typeface="微软雅黑" panose="020B0503020204020204" pitchFamily="34" charset="-122"/>
                <a:ea typeface="微软雅黑" panose="020B0503020204020204" pitchFamily="34" charset="-122"/>
              </a:rPr>
              <a:t>实际所得税收入，差额部分由地方作为基数</a:t>
            </a:r>
            <a:r>
              <a:rPr lang="zh-CN" altLang="en-US" sz="2400" dirty="0">
                <a:solidFill>
                  <a:srgbClr val="FF0000"/>
                </a:solidFill>
                <a:latin typeface="微软雅黑" panose="020B0503020204020204" pitchFamily="34" charset="-122"/>
                <a:ea typeface="微软雅黑" panose="020B0503020204020204" pitchFamily="34" charset="-122"/>
              </a:rPr>
              <a:t>上解中央</a:t>
            </a:r>
            <a:r>
              <a:rPr lang="zh-CN" altLang="en-US" sz="2400" dirty="0">
                <a:solidFill>
                  <a:srgbClr val="4D4D4D"/>
                </a:solidFill>
                <a:latin typeface="微软雅黑" panose="020B0503020204020204" pitchFamily="34" charset="-122"/>
                <a:ea typeface="微软雅黑" panose="020B0503020204020204" pitchFamily="34" charset="-122"/>
              </a:rPr>
              <a:t>。</a:t>
            </a:r>
          </a:p>
          <a:p>
            <a:pPr>
              <a:lnSpc>
                <a:spcPct val="130000"/>
              </a:lnSpc>
            </a:pPr>
            <a:endParaRPr lang="en-US" altLang="zh-CN" sz="24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327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50561" y="3114607"/>
            <a:ext cx="4430536" cy="2627086"/>
            <a:chOff x="1396947" y="3570514"/>
            <a:chExt cx="4430536" cy="2627086"/>
          </a:xfrm>
        </p:grpSpPr>
        <p:pic>
          <p:nvPicPr>
            <p:cNvPr id="17" name="图片 1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a:off x="1396947" y="4977681"/>
              <a:ext cx="2541973" cy="1219919"/>
            </a:xfrm>
            <a:prstGeom prst="rect">
              <a:avLst/>
            </a:prstGeom>
          </p:spPr>
        </p:pic>
        <p:sp>
          <p:nvSpPr>
            <p:cNvPr id="18" name="椭圆 17"/>
            <p:cNvSpPr/>
            <p:nvPr/>
          </p:nvSpPr>
          <p:spPr>
            <a:xfrm>
              <a:off x="2365829" y="3570514"/>
              <a:ext cx="2400670" cy="2400670"/>
            </a:xfrm>
            <a:prstGeom prst="ellipse">
              <a:avLst/>
            </a:prstGeom>
            <a:blipFill>
              <a:blip r:embed="rId3"/>
              <a:stretch>
                <a:fillRect/>
              </a:stretch>
            </a:blipFill>
            <a:ln>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4"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flipH="1" flipV="1">
              <a:off x="4361551" y="3570514"/>
              <a:ext cx="1465932" cy="703516"/>
            </a:xfrm>
            <a:prstGeom prst="rect">
              <a:avLst/>
            </a:prstGeom>
          </p:spPr>
        </p:pic>
      </p:grpSp>
      <p:sp>
        <p:nvSpPr>
          <p:cNvPr id="21" name="文本框 20"/>
          <p:cNvSpPr txBox="1"/>
          <p:nvPr/>
        </p:nvSpPr>
        <p:spPr>
          <a:xfrm>
            <a:off x="4335517" y="1490669"/>
            <a:ext cx="7346294" cy="3508653"/>
          </a:xfrm>
          <a:prstGeom prst="rect">
            <a:avLst/>
          </a:prstGeom>
          <a:noFill/>
        </p:spPr>
        <p:txBody>
          <a:bodyPr wrap="square" rtlCol="0">
            <a:spAutoFit/>
          </a:bodyPr>
          <a:lstStyle/>
          <a:p>
            <a:pPr>
              <a:lnSpc>
                <a:spcPct val="150000"/>
              </a:lnSpc>
            </a:pPr>
            <a:r>
              <a:rPr lang="zh-CN" altLang="en-US" sz="2800" b="1" dirty="0" smtClean="0">
                <a:solidFill>
                  <a:srgbClr val="4D4D4D"/>
                </a:solidFill>
                <a:latin typeface="微软雅黑" panose="020B0503020204020204" pitchFamily="34" charset="-122"/>
                <a:ea typeface="微软雅黑" panose="020B0503020204020204" pitchFamily="34" charset="-122"/>
              </a:rPr>
              <a:t>财政压力的激励效应：</a:t>
            </a:r>
            <a:endParaRPr lang="en-US" altLang="zh-CN" sz="2800" b="1"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1.</a:t>
            </a:r>
            <a:r>
              <a:rPr lang="zh-CN" altLang="en-US" sz="2400" dirty="0">
                <a:solidFill>
                  <a:srgbClr val="4D4D4D"/>
                </a:solidFill>
                <a:latin typeface="微软雅黑" panose="020B0503020204020204" pitchFamily="34" charset="-122"/>
                <a:ea typeface="微软雅黑" panose="020B0503020204020204" pitchFamily="34" charset="-122"/>
              </a:rPr>
              <a:t>在财政压力的激励下，</a:t>
            </a:r>
            <a:r>
              <a:rPr lang="zh-CN" altLang="en-US" sz="2400" dirty="0" smtClean="0">
                <a:solidFill>
                  <a:srgbClr val="4D4D4D"/>
                </a:solidFill>
                <a:latin typeface="微软雅黑" panose="020B0503020204020204" pitchFamily="34" charset="-122"/>
                <a:ea typeface="微软雅黑" panose="020B0503020204020204" pitchFamily="34" charset="-122"/>
              </a:rPr>
              <a:t>面对收紧</a:t>
            </a:r>
            <a:r>
              <a:rPr lang="zh-CN" altLang="en-US" sz="2400" dirty="0">
                <a:solidFill>
                  <a:srgbClr val="4D4D4D"/>
                </a:solidFill>
                <a:latin typeface="微软雅黑" panose="020B0503020204020204" pitchFamily="34" charset="-122"/>
                <a:ea typeface="微软雅黑" panose="020B0503020204020204" pitchFamily="34" charset="-122"/>
              </a:rPr>
              <a:t>的财政预算内约束，地方政府会更加支持地方独享税源相关的</a:t>
            </a:r>
            <a:r>
              <a:rPr lang="zh-CN" altLang="en-US" sz="2400" dirty="0" smtClean="0">
                <a:solidFill>
                  <a:srgbClr val="4D4D4D"/>
                </a:solidFill>
                <a:latin typeface="微软雅黑" panose="020B0503020204020204" pitchFamily="34" charset="-122"/>
                <a:ea typeface="微软雅黑" panose="020B0503020204020204" pitchFamily="34" charset="-122"/>
              </a:rPr>
              <a:t>产业；</a:t>
            </a:r>
            <a:endParaRPr lang="en-US" altLang="zh-CN" sz="2400" dirty="0" smtClean="0">
              <a:solidFill>
                <a:srgbClr val="4D4D4D"/>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4D4D4D"/>
                </a:solidFill>
                <a:latin typeface="微软雅黑" panose="020B0503020204020204" pitchFamily="34" charset="-122"/>
                <a:ea typeface="微软雅黑" panose="020B0503020204020204" pitchFamily="34" charset="-122"/>
              </a:rPr>
              <a:t>2.</a:t>
            </a:r>
            <a:r>
              <a:rPr lang="zh-CN" altLang="en-US" sz="2400" dirty="0">
                <a:solidFill>
                  <a:srgbClr val="4D4D4D"/>
                </a:solidFill>
                <a:latin typeface="微软雅黑" panose="020B0503020204020204" pitchFamily="34" charset="-122"/>
                <a:ea typeface="微软雅黑" panose="020B0503020204020204" pitchFamily="34" charset="-122"/>
              </a:rPr>
              <a:t> </a:t>
            </a:r>
            <a:r>
              <a:rPr lang="zh-CN" altLang="en-US" sz="2400" dirty="0" smtClean="0">
                <a:solidFill>
                  <a:srgbClr val="4D4D4D"/>
                </a:solidFill>
                <a:latin typeface="微软雅黑" panose="020B0503020204020204" pitchFamily="34" charset="-122"/>
                <a:ea typeface="微软雅黑" panose="020B0503020204020204" pitchFamily="34" charset="-122"/>
              </a:rPr>
              <a:t>当</a:t>
            </a:r>
            <a:r>
              <a:rPr lang="zh-CN" altLang="en-US" sz="2400" dirty="0">
                <a:solidFill>
                  <a:srgbClr val="4D4D4D"/>
                </a:solidFill>
                <a:latin typeface="微软雅黑" panose="020B0503020204020204" pitchFamily="34" charset="-122"/>
                <a:ea typeface="微软雅黑" panose="020B0503020204020204" pitchFamily="34" charset="-122"/>
              </a:rPr>
              <a:t>地方政府面对缩紧的预算内规制约束时，会转向买卖辖区内</a:t>
            </a:r>
            <a:r>
              <a:rPr lang="zh-CN" altLang="en-US" sz="2400" dirty="0" smtClean="0">
                <a:solidFill>
                  <a:srgbClr val="4D4D4D"/>
                </a:solidFill>
                <a:latin typeface="微软雅黑" panose="020B0503020204020204" pitchFamily="34" charset="-122"/>
                <a:ea typeface="微软雅黑" panose="020B0503020204020204" pitchFamily="34" charset="-122"/>
              </a:rPr>
              <a:t>公共资源</a:t>
            </a:r>
            <a:r>
              <a:rPr lang="zh-CN" altLang="en-US" sz="2400" dirty="0">
                <a:solidFill>
                  <a:srgbClr val="4D4D4D"/>
                </a:solidFill>
                <a:latin typeface="微软雅黑" panose="020B0503020204020204" pitchFamily="34" charset="-122"/>
                <a:ea typeface="微软雅黑" panose="020B0503020204020204" pitchFamily="34" charset="-122"/>
              </a:rPr>
              <a:t>（最为典型的是土地资产）去获取足够多的财政收入</a:t>
            </a:r>
            <a:endParaRPr lang="en-US" altLang="zh-CN" sz="24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129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250"/>
                                        <p:tgtEl>
                                          <p:spTgt spid="21"/>
                                        </p:tgtEl>
                                      </p:cBhvr>
                                    </p:animEffect>
                                  </p:childTnLst>
                                </p:cTn>
                              </p:par>
                              <p:par>
                                <p:cTn id="8" presetID="42" presetClass="entr" presetSubtype="0" fill="hold" nodeType="withEffect">
                                  <p:stCondLst>
                                    <p:cond delay="25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TotalTime>
  <Words>2524</Words>
  <Application>Microsoft Office PowerPoint</Application>
  <PresentationFormat>自定义</PresentationFormat>
  <Paragraphs>174</Paragraphs>
  <Slides>40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Arial</vt:lpstr>
      <vt:lpstr>宋体</vt:lpstr>
      <vt:lpstr>Calibri Light</vt:lpstr>
      <vt:lpstr>微软雅黑</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mzz</cp:lastModifiedBy>
  <cp:revision>105</cp:revision>
  <dcterms:created xsi:type="dcterms:W3CDTF">2017-03-16T10:06:49Z</dcterms:created>
  <dcterms:modified xsi:type="dcterms:W3CDTF">2018-10-30T10:43:05Z</dcterms:modified>
</cp:coreProperties>
</file>