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21"/>
  </p:notesMasterIdLst>
  <p:sldIdLst>
    <p:sldId id="331" r:id="rId4"/>
    <p:sldId id="262" r:id="rId5"/>
    <p:sldId id="264" r:id="rId6"/>
    <p:sldId id="371" r:id="rId7"/>
    <p:sldId id="372" r:id="rId8"/>
    <p:sldId id="373" r:id="rId9"/>
    <p:sldId id="374" r:id="rId10"/>
    <p:sldId id="297" r:id="rId11"/>
    <p:sldId id="368" r:id="rId12"/>
    <p:sldId id="370" r:id="rId13"/>
    <p:sldId id="369" r:id="rId14"/>
    <p:sldId id="268" r:id="rId15"/>
    <p:sldId id="298" r:id="rId16"/>
    <p:sldId id="375" r:id="rId17"/>
    <p:sldId id="269" r:id="rId18"/>
    <p:sldId id="270" r:id="rId19"/>
    <p:sldId id="300" r:id="rId20"/>
    <p:sldId id="301" r:id="rId22"/>
    <p:sldId id="302" r:id="rId23"/>
    <p:sldId id="303" r:id="rId24"/>
    <p:sldId id="304" r:id="rId25"/>
    <p:sldId id="305" r:id="rId26"/>
    <p:sldId id="306" r:id="rId27"/>
    <p:sldId id="272" r:id="rId28"/>
    <p:sldId id="282" r:id="rId29"/>
    <p:sldId id="284" r:id="rId30"/>
    <p:sldId id="288" r:id="rId31"/>
    <p:sldId id="314" r:id="rId32"/>
    <p:sldId id="307" r:id="rId33"/>
    <p:sldId id="310" r:id="rId34"/>
    <p:sldId id="311" r:id="rId35"/>
    <p:sldId id="312" r:id="rId36"/>
    <p:sldId id="313" r:id="rId37"/>
    <p:sldId id="291" r:id="rId38"/>
    <p:sldId id="276" r:id="rId39"/>
    <p:sldId id="315" r:id="rId40"/>
    <p:sldId id="316" r:id="rId41"/>
    <p:sldId id="299" r:id="rId42"/>
    <p:sldId id="292" r:id="rId43"/>
  </p:sldIdLst>
  <p:sldSz cx="9144000" cy="6858000" type="screen4x3"/>
  <p:notesSz cx="6934200" cy="9398000"/>
  <p:custDataLst>
    <p:tags r:id="rId47"/>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CCFF"/>
    <a:srgbClr val="CCECFF"/>
    <a:srgbClr val="99FF66"/>
    <a:srgbClr val="FFCCCC"/>
    <a:srgbClr val="FFFF66"/>
    <a:srgbClr val="FFCC00"/>
    <a:srgbClr val="FFFF99"/>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107" d="100"/>
          <a:sy n="107" d="100"/>
        </p:scale>
        <p:origin x="-84" y="-276"/>
      </p:cViewPr>
      <p:guideLst>
        <p:guide orient="horz" pos="2112"/>
        <p:guide pos="283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4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2971800" cy="457200"/>
          </a:xfrm>
          <a:prstGeom prst="rect">
            <a:avLst/>
          </a:prstGeom>
          <a:noFill/>
          <a:ln w="12700">
            <a:noFill/>
          </a:ln>
        </p:spPr>
        <p:txBody>
          <a:bodyPr/>
          <a:p>
            <a:pPr lvl="0" fontAlgn="base"/>
            <a:endParaRPr lang="zh-CN" altLang="en-US" sz="1200" strike="noStrike" noProof="1" dirty="0"/>
          </a:p>
        </p:txBody>
      </p:sp>
      <p:sp>
        <p:nvSpPr>
          <p:cNvPr id="5123" name="幻灯片图像占位符 2050"/>
          <p:cNvSpPr/>
          <p:nvPr>
            <p:ph type="sldImg"/>
          </p:nvPr>
        </p:nvSpPr>
        <p:spPr>
          <a:xfrm>
            <a:off x="1079500" y="685800"/>
            <a:ext cx="4775200" cy="3581400"/>
          </a:xfrm>
          <a:prstGeom prst="rect">
            <a:avLst/>
          </a:prstGeom>
          <a:noFill/>
          <a:ln w="9525" cap="flat" cmpd="sng">
            <a:solidFill>
              <a:srgbClr val="000000"/>
            </a:solidFill>
            <a:prstDash val="solid"/>
            <a:miter/>
            <a:headEnd type="none" w="med" len="med"/>
            <a:tailEnd type="none" w="med" len="med"/>
          </a:ln>
        </p:spPr>
      </p:sp>
      <p:sp>
        <p:nvSpPr>
          <p:cNvPr id="5124" name="文本占位符 2051"/>
          <p:cNvSpPr>
            <a:spLocks noGrp="1"/>
          </p:cNvSpPr>
          <p:nvPr>
            <p:ph type="body" sz="quarter"/>
          </p:nvPr>
        </p:nvSpPr>
        <p:spPr>
          <a:xfrm>
            <a:off x="914400" y="4495800"/>
            <a:ext cx="5105400" cy="4191000"/>
          </a:xfrm>
          <a:prstGeom prst="rect">
            <a:avLst/>
          </a:prstGeom>
          <a:noFill/>
          <a:ln w="12700">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3" name="日期占位符 2052"/>
          <p:cNvSpPr>
            <a:spLocks noGrp="1"/>
          </p:cNvSpPr>
          <p:nvPr>
            <p:ph type="dt" idx="1"/>
          </p:nvPr>
        </p:nvSpPr>
        <p:spPr>
          <a:xfrm>
            <a:off x="3962400" y="0"/>
            <a:ext cx="2971800" cy="457200"/>
          </a:xfrm>
          <a:prstGeom prst="rect">
            <a:avLst/>
          </a:prstGeom>
          <a:noFill/>
          <a:ln w="12700">
            <a:noFill/>
          </a:ln>
        </p:spPr>
        <p:txBody>
          <a:bodyPr/>
          <a:p>
            <a:pPr lvl="0" algn="r" fontAlgn="base"/>
            <a:endParaRPr lang="zh-CN" altLang="en-US" sz="1200" strike="noStrike" noProof="1" dirty="0"/>
          </a:p>
        </p:txBody>
      </p:sp>
      <p:sp>
        <p:nvSpPr>
          <p:cNvPr id="2054" name="页脚占位符 2053"/>
          <p:cNvSpPr>
            <a:spLocks noGrp="1"/>
          </p:cNvSpPr>
          <p:nvPr>
            <p:ph type="ftr" sz="quarter" idx="4"/>
          </p:nvPr>
        </p:nvSpPr>
        <p:spPr>
          <a:xfrm>
            <a:off x="0" y="8915400"/>
            <a:ext cx="2971800" cy="457200"/>
          </a:xfrm>
          <a:prstGeom prst="rect">
            <a:avLst/>
          </a:prstGeom>
          <a:noFill/>
          <a:ln w="12700">
            <a:noFill/>
          </a:ln>
        </p:spPr>
        <p:txBody>
          <a:bodyPr anchor="b" anchorCtr="0"/>
          <a:p>
            <a:pPr lvl="0" fontAlgn="base"/>
            <a:endParaRPr lang="zh-CN" altLang="en-US" sz="1200" strike="noStrike" noProof="1" dirty="0"/>
          </a:p>
        </p:txBody>
      </p:sp>
      <p:sp>
        <p:nvSpPr>
          <p:cNvPr id="2055" name="灯片编号占位符 2054"/>
          <p:cNvSpPr>
            <a:spLocks noGrp="1"/>
          </p:cNvSpPr>
          <p:nvPr>
            <p:ph type="sldNum" sz="quarter" idx="5"/>
          </p:nvPr>
        </p:nvSpPr>
        <p:spPr>
          <a:xfrm>
            <a:off x="3962400" y="8915400"/>
            <a:ext cx="2971800" cy="457200"/>
          </a:xfrm>
          <a:prstGeom prst="rect">
            <a:avLst/>
          </a:prstGeom>
          <a:noFill/>
          <a:ln w="12700">
            <a:noFill/>
          </a:ln>
        </p:spPr>
        <p:txBody>
          <a:bodyPr anchor="b" anchorCtr="0"/>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1"/>
          <p:cNvSpPr/>
          <p:nvPr>
            <p:ph type="sldNum" sz="quarter"/>
          </p:nvPr>
        </p:nvSpPr>
        <p:spPr>
          <a:xfrm>
            <a:off x="3962400" y="8915400"/>
            <a:ext cx="2971800" cy="457200"/>
          </a:xfrm>
          <a:prstGeom prst="rect">
            <a:avLst/>
          </a:prstGeom>
          <a:noFill/>
          <a:ln w="12700">
            <a:noFill/>
          </a:ln>
        </p:spPr>
        <p:txBody>
          <a:bodyPr anchor="b" anchorCtr="0"/>
          <a:p>
            <a:pPr lvl="0" algn="r"/>
            <a:fld id="{9A0DB2DC-4C9A-4742-B13C-FB6460FD3503}" type="slidenum">
              <a:rPr lang="zh-CN" altLang="en-US" sz="1200" dirty="0"/>
            </a:fld>
            <a:endParaRPr lang="zh-CN" altLang="en-US" sz="1200" dirty="0"/>
          </a:p>
        </p:txBody>
      </p:sp>
      <p:sp>
        <p:nvSpPr>
          <p:cNvPr id="15362" name="矩形 55297"/>
          <p:cNvSpPr/>
          <p:nvPr/>
        </p:nvSpPr>
        <p:spPr>
          <a:xfrm>
            <a:off x="3929063" y="0"/>
            <a:ext cx="3005137" cy="469900"/>
          </a:xfrm>
          <a:prstGeom prst="rect">
            <a:avLst/>
          </a:prstGeom>
          <a:noFill/>
          <a:ln w="12700">
            <a:noFill/>
          </a:ln>
        </p:spPr>
        <p:txBody>
          <a:bodyPr anchor="t" anchorCtr="0"/>
          <a:p>
            <a:pPr lvl="0"/>
            <a:endParaRPr lang="zh-CN" altLang="en-US"/>
          </a:p>
        </p:txBody>
      </p:sp>
      <p:sp>
        <p:nvSpPr>
          <p:cNvPr id="15363" name="幻灯片图像占位符 55298"/>
          <p:cNvSpPr>
            <a:spLocks noTextEdit="1"/>
          </p:cNvSpPr>
          <p:nvPr>
            <p:ph type="sldImg"/>
          </p:nvPr>
        </p:nvSpPr>
        <p:spPr>
          <a:xfrm>
            <a:off x="1125538" y="711200"/>
            <a:ext cx="4683125" cy="3511550"/>
          </a:xfrm>
          <a:solidFill>
            <a:srgbClr val="FFFFFF"/>
          </a:solidFill>
          <a:ln w="12700"/>
        </p:spPr>
      </p:sp>
      <p:sp>
        <p:nvSpPr>
          <p:cNvPr id="15364" name="文本占位符 55299"/>
          <p:cNvSpPr>
            <a:spLocks noGrp="1"/>
          </p:cNvSpPr>
          <p:nvPr>
            <p:ph type="body"/>
          </p:nvPr>
        </p:nvSpPr>
        <p:spPr>
          <a:xfrm>
            <a:off x="923925" y="3367088"/>
            <a:ext cx="5086350" cy="5326062"/>
          </a:xfrm>
        </p:spPr>
        <p:txBody>
          <a:bodyPr vert="horz" wrap="square" lIns="92352" tIns="45366" rIns="92352" bIns="45366"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3074" name="五角星 3094"/>
          <p:cNvSpPr/>
          <p:nvPr/>
        </p:nvSpPr>
        <p:spPr>
          <a:xfrm rot="-660000">
            <a:off x="1828800" y="3048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3075" name="五角星 3095"/>
          <p:cNvSpPr/>
          <p:nvPr/>
        </p:nvSpPr>
        <p:spPr>
          <a:xfrm>
            <a:off x="2609850" y="1714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3076" name="五角星 3096"/>
          <p:cNvSpPr/>
          <p:nvPr/>
        </p:nvSpPr>
        <p:spPr>
          <a:xfrm rot="-660000">
            <a:off x="1752600" y="2286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3077" name="五角星 3097"/>
          <p:cNvSpPr/>
          <p:nvPr/>
        </p:nvSpPr>
        <p:spPr>
          <a:xfrm>
            <a:off x="2533650" y="190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grpSp>
        <p:nvGrpSpPr>
          <p:cNvPr id="3078" name="组合 3098"/>
          <p:cNvGrpSpPr/>
          <p:nvPr/>
        </p:nvGrpSpPr>
        <p:grpSpPr>
          <a:xfrm>
            <a:off x="6934200" y="5181600"/>
            <a:ext cx="2033588" cy="1219200"/>
            <a:chOff x="4368" y="3264"/>
            <a:chExt cx="1281" cy="768"/>
          </a:xfrm>
        </p:grpSpPr>
        <p:sp>
          <p:nvSpPr>
            <p:cNvPr id="3079" name="五角星 3099"/>
            <p:cNvSpPr/>
            <p:nvPr/>
          </p:nvSpPr>
          <p:spPr>
            <a:xfrm rot="-660000">
              <a:off x="4368" y="3681"/>
              <a:ext cx="288" cy="288"/>
            </a:xfrm>
            <a:custGeom>
              <a:avLst/>
              <a:gdLst/>
              <a:ahLst/>
              <a:cxnLst>
                <a:cxn ang="16200000">
                  <a:pos x="144" y="0"/>
                </a:cxn>
                <a:cxn ang="10800000">
                  <a:pos x="0" y="110"/>
                </a:cxn>
                <a:cxn ang="5400000">
                  <a:pos x="55" y="287"/>
                </a:cxn>
                <a:cxn ang="5400000">
                  <a:pos x="232" y="287"/>
                </a:cxn>
                <a:cxn ang="0">
                  <a:pos x="287" y="110"/>
                </a:cxn>
              </a:cxnLst>
              <a:pathLst>
                <a:path w="288" h="288">
                  <a:moveTo>
                    <a:pt x="0" y="110"/>
                  </a:moveTo>
                  <a:lnTo>
                    <a:pt x="110" y="110"/>
                  </a:lnTo>
                  <a:lnTo>
                    <a:pt x="144" y="0"/>
                  </a:lnTo>
                  <a:lnTo>
                    <a:pt x="177" y="110"/>
                  </a:lnTo>
                  <a:lnTo>
                    <a:pt x="287" y="110"/>
                  </a:lnTo>
                  <a:lnTo>
                    <a:pt x="199" y="177"/>
                  </a:lnTo>
                  <a:lnTo>
                    <a:pt x="232" y="287"/>
                  </a:lnTo>
                  <a:lnTo>
                    <a:pt x="144" y="220"/>
                  </a:lnTo>
                  <a:lnTo>
                    <a:pt x="55" y="287"/>
                  </a:lnTo>
                  <a:lnTo>
                    <a:pt x="88" y="177"/>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3080" name="五角星 3100"/>
            <p:cNvSpPr/>
            <p:nvPr/>
          </p:nvSpPr>
          <p:spPr>
            <a:xfrm>
              <a:off x="4845" y="3324"/>
              <a:ext cx="264" cy="264"/>
            </a:xfrm>
            <a:custGeom>
              <a:avLst/>
              <a:gdLst/>
              <a:ahLst/>
              <a:cxnLst>
                <a:cxn ang="16200000">
                  <a:pos x="132" y="0"/>
                </a:cxn>
                <a:cxn ang="10800000">
                  <a:pos x="0" y="100"/>
                </a:cxn>
                <a:cxn ang="5400000">
                  <a:pos x="50" y="263"/>
                </a:cxn>
                <a:cxn ang="5400000">
                  <a:pos x="213" y="263"/>
                </a:cxn>
                <a:cxn ang="0">
                  <a:pos x="263" y="100"/>
                </a:cxn>
              </a:cxnLst>
              <a:pathLst>
                <a:path w="264" h="264">
                  <a:moveTo>
                    <a:pt x="0" y="100"/>
                  </a:moveTo>
                  <a:lnTo>
                    <a:pt x="100" y="100"/>
                  </a:lnTo>
                  <a:lnTo>
                    <a:pt x="132" y="0"/>
                  </a:lnTo>
                  <a:lnTo>
                    <a:pt x="163" y="100"/>
                  </a:lnTo>
                  <a:lnTo>
                    <a:pt x="263" y="100"/>
                  </a:lnTo>
                  <a:lnTo>
                    <a:pt x="182" y="163"/>
                  </a:lnTo>
                  <a:lnTo>
                    <a:pt x="213" y="263"/>
                  </a:lnTo>
                  <a:lnTo>
                    <a:pt x="132" y="201"/>
                  </a:lnTo>
                  <a:lnTo>
                    <a:pt x="50" y="263"/>
                  </a:lnTo>
                  <a:lnTo>
                    <a:pt x="81" y="1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3081" name="五角星 3101"/>
            <p:cNvSpPr/>
            <p:nvPr/>
          </p:nvSpPr>
          <p:spPr>
            <a:xfrm rot="1320000">
              <a:off x="5217" y="3264"/>
              <a:ext cx="384" cy="384"/>
            </a:xfrm>
            <a:custGeom>
              <a:avLst/>
              <a:gdLst/>
              <a:ahLst/>
              <a:cxnLst>
                <a:cxn ang="16200000">
                  <a:pos x="192" y="0"/>
                </a:cxn>
                <a:cxn ang="10800000">
                  <a:pos x="0" y="146"/>
                </a:cxn>
                <a:cxn ang="5400000">
                  <a:pos x="73" y="383"/>
                </a:cxn>
                <a:cxn ang="5400000">
                  <a:pos x="310" y="383"/>
                </a:cxn>
                <a:cxn ang="0">
                  <a:pos x="383" y="146"/>
                </a:cxn>
              </a:cxnLst>
              <a:pathLst>
                <a:path w="384" h="384">
                  <a:moveTo>
                    <a:pt x="0" y="146"/>
                  </a:moveTo>
                  <a:lnTo>
                    <a:pt x="146" y="146"/>
                  </a:lnTo>
                  <a:lnTo>
                    <a:pt x="192" y="0"/>
                  </a:lnTo>
                  <a:lnTo>
                    <a:pt x="237" y="146"/>
                  </a:lnTo>
                  <a:lnTo>
                    <a:pt x="383" y="146"/>
                  </a:lnTo>
                  <a:lnTo>
                    <a:pt x="265" y="237"/>
                  </a:lnTo>
                  <a:lnTo>
                    <a:pt x="310" y="383"/>
                  </a:lnTo>
                  <a:lnTo>
                    <a:pt x="192" y="293"/>
                  </a:lnTo>
                  <a:lnTo>
                    <a:pt x="73" y="383"/>
                  </a:lnTo>
                  <a:lnTo>
                    <a:pt x="118" y="237"/>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3082" name="五角星 3102"/>
            <p:cNvSpPr/>
            <p:nvPr/>
          </p:nvSpPr>
          <p:spPr>
            <a:xfrm rot="-660000">
              <a:off x="4449" y="3744"/>
              <a:ext cx="288" cy="288"/>
            </a:xfrm>
            <a:custGeom>
              <a:avLst/>
              <a:gdLst/>
              <a:ahLst/>
              <a:cxnLst>
                <a:cxn ang="16200000">
                  <a:pos x="144" y="0"/>
                </a:cxn>
                <a:cxn ang="10800000">
                  <a:pos x="0" y="110"/>
                </a:cxn>
                <a:cxn ang="5400000">
                  <a:pos x="55" y="287"/>
                </a:cxn>
                <a:cxn ang="5400000">
                  <a:pos x="232" y="287"/>
                </a:cxn>
                <a:cxn ang="0">
                  <a:pos x="287" y="110"/>
                </a:cxn>
              </a:cxnLst>
              <a:pathLst>
                <a:path w="288" h="288">
                  <a:moveTo>
                    <a:pt x="0" y="110"/>
                  </a:moveTo>
                  <a:lnTo>
                    <a:pt x="110" y="110"/>
                  </a:lnTo>
                  <a:lnTo>
                    <a:pt x="144" y="0"/>
                  </a:lnTo>
                  <a:lnTo>
                    <a:pt x="177" y="110"/>
                  </a:lnTo>
                  <a:lnTo>
                    <a:pt x="287" y="110"/>
                  </a:lnTo>
                  <a:lnTo>
                    <a:pt x="199" y="177"/>
                  </a:lnTo>
                  <a:lnTo>
                    <a:pt x="232" y="287"/>
                  </a:lnTo>
                  <a:lnTo>
                    <a:pt x="144" y="220"/>
                  </a:lnTo>
                  <a:lnTo>
                    <a:pt x="55" y="287"/>
                  </a:lnTo>
                  <a:lnTo>
                    <a:pt x="88" y="177"/>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3083" name="五角星 3103"/>
            <p:cNvSpPr/>
            <p:nvPr/>
          </p:nvSpPr>
          <p:spPr>
            <a:xfrm>
              <a:off x="4893" y="3372"/>
              <a:ext cx="264" cy="264"/>
            </a:xfrm>
            <a:custGeom>
              <a:avLst/>
              <a:gdLst/>
              <a:ahLst/>
              <a:cxnLst>
                <a:cxn ang="16200000">
                  <a:pos x="132" y="0"/>
                </a:cxn>
                <a:cxn ang="10800000">
                  <a:pos x="0" y="100"/>
                </a:cxn>
                <a:cxn ang="5400000">
                  <a:pos x="50" y="263"/>
                </a:cxn>
                <a:cxn ang="5400000">
                  <a:pos x="213" y="263"/>
                </a:cxn>
                <a:cxn ang="0">
                  <a:pos x="263" y="100"/>
                </a:cxn>
              </a:cxnLst>
              <a:pathLst>
                <a:path w="264" h="264">
                  <a:moveTo>
                    <a:pt x="0" y="100"/>
                  </a:moveTo>
                  <a:lnTo>
                    <a:pt x="100" y="100"/>
                  </a:lnTo>
                  <a:lnTo>
                    <a:pt x="132" y="0"/>
                  </a:lnTo>
                  <a:lnTo>
                    <a:pt x="163" y="100"/>
                  </a:lnTo>
                  <a:lnTo>
                    <a:pt x="263" y="100"/>
                  </a:lnTo>
                  <a:lnTo>
                    <a:pt x="182" y="163"/>
                  </a:lnTo>
                  <a:lnTo>
                    <a:pt x="213" y="263"/>
                  </a:lnTo>
                  <a:lnTo>
                    <a:pt x="132" y="201"/>
                  </a:lnTo>
                  <a:lnTo>
                    <a:pt x="50" y="263"/>
                  </a:lnTo>
                  <a:lnTo>
                    <a:pt x="81" y="1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3084" name="五角星 3104"/>
            <p:cNvSpPr/>
            <p:nvPr/>
          </p:nvSpPr>
          <p:spPr>
            <a:xfrm rot="1320000">
              <a:off x="5265" y="3360"/>
              <a:ext cx="384" cy="384"/>
            </a:xfrm>
            <a:custGeom>
              <a:avLst/>
              <a:gdLst/>
              <a:ahLst/>
              <a:cxnLst>
                <a:cxn ang="16200000">
                  <a:pos x="192" y="0"/>
                </a:cxn>
                <a:cxn ang="10800000">
                  <a:pos x="0" y="146"/>
                </a:cxn>
                <a:cxn ang="5400000">
                  <a:pos x="73" y="383"/>
                </a:cxn>
                <a:cxn ang="5400000">
                  <a:pos x="310" y="383"/>
                </a:cxn>
                <a:cxn ang="0">
                  <a:pos x="383" y="146"/>
                </a:cxn>
              </a:cxnLst>
              <a:pathLst>
                <a:path w="384" h="384">
                  <a:moveTo>
                    <a:pt x="0" y="146"/>
                  </a:moveTo>
                  <a:lnTo>
                    <a:pt x="146" y="146"/>
                  </a:lnTo>
                  <a:lnTo>
                    <a:pt x="192" y="0"/>
                  </a:lnTo>
                  <a:lnTo>
                    <a:pt x="237" y="146"/>
                  </a:lnTo>
                  <a:lnTo>
                    <a:pt x="383" y="146"/>
                  </a:lnTo>
                  <a:lnTo>
                    <a:pt x="265" y="237"/>
                  </a:lnTo>
                  <a:lnTo>
                    <a:pt x="310" y="383"/>
                  </a:lnTo>
                  <a:lnTo>
                    <a:pt x="192" y="293"/>
                  </a:lnTo>
                  <a:lnTo>
                    <a:pt x="73" y="383"/>
                  </a:lnTo>
                  <a:lnTo>
                    <a:pt x="118" y="237"/>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grpSp>
      <p:sp>
        <p:nvSpPr>
          <p:cNvPr id="3085" name="五角星 3105"/>
          <p:cNvSpPr/>
          <p:nvPr/>
        </p:nvSpPr>
        <p:spPr>
          <a:xfrm rot="1320000">
            <a:off x="168275" y="244475"/>
            <a:ext cx="882650" cy="882650"/>
          </a:xfrm>
          <a:custGeom>
            <a:avLst/>
            <a:gdLst/>
            <a:ahLst/>
            <a:cxnLst>
              <a:cxn ang="16200000">
                <a:pos x="441325" y="0"/>
              </a:cxn>
              <a:cxn ang="10800000">
                <a:pos x="0" y="337141"/>
              </a:cxn>
              <a:cxn ang="5400000">
                <a:pos x="168571" y="882647"/>
              </a:cxn>
              <a:cxn ang="5400000">
                <a:pos x="714078" y="882647"/>
              </a:cxn>
              <a:cxn ang="0">
                <a:pos x="882649" y="337141"/>
              </a:cxn>
            </a:cxnLst>
            <a:pathLst>
              <a:path w="882650" h="882650">
                <a:moveTo>
                  <a:pt x="0" y="337141"/>
                </a:moveTo>
                <a:lnTo>
                  <a:pt x="337144" y="337143"/>
                </a:lnTo>
                <a:lnTo>
                  <a:pt x="441325" y="0"/>
                </a:lnTo>
                <a:lnTo>
                  <a:pt x="545505" y="337143"/>
                </a:lnTo>
                <a:lnTo>
                  <a:pt x="882649" y="337141"/>
                </a:lnTo>
                <a:lnTo>
                  <a:pt x="609893" y="545505"/>
                </a:lnTo>
                <a:lnTo>
                  <a:pt x="714078" y="882647"/>
                </a:lnTo>
                <a:lnTo>
                  <a:pt x="441325" y="674279"/>
                </a:lnTo>
                <a:lnTo>
                  <a:pt x="168571" y="882647"/>
                </a:lnTo>
                <a:lnTo>
                  <a:pt x="272756" y="545505"/>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3087" name="副标题 3086"/>
          <p:cNvSpPr>
            <a:spLocks noGrp="1"/>
          </p:cNvSpPr>
          <p:nvPr>
            <p:ph type="subTitle" sz="quarter" idx="1"/>
          </p:nvPr>
        </p:nvSpPr>
        <p:spPr>
          <a:xfrm>
            <a:off x="1371600" y="2667000"/>
            <a:ext cx="6400800" cy="3276600"/>
          </a:xfrm>
          <a:prstGeom prst="rect">
            <a:avLst/>
          </a:prstGeom>
          <a:noFill/>
          <a:ln w="9525">
            <a:noFill/>
          </a:ln>
        </p:spPr>
        <p:txBody>
          <a:bodyPr lIns="92075" tIns="46038" rIns="92075" bIns="46038" anchor="ctr" anchorCtr="0"/>
          <a:lstStyle>
            <a:lvl1pPr marL="0" lvl="0" indent="0" algn="ctr">
              <a:buClr>
                <a:srgbClr val="FF9900"/>
              </a:buClr>
              <a:buSzTx/>
              <a:buFont typeface="Wingdings" panose="05000000000000000000" pitchFamily="2" charset="2"/>
              <a:buNone/>
              <a:defRPr/>
            </a:lvl1pPr>
            <a:lvl2pPr marL="457200" lvl="1" indent="0" algn="ctr">
              <a:buClr>
                <a:schemeClr val="tx2"/>
              </a:buClr>
              <a:buSzPct val="70000"/>
              <a:buFont typeface="Wingdings" panose="05000000000000000000" pitchFamily="2" charset="2"/>
              <a:buNone/>
              <a:defRPr/>
            </a:lvl2pPr>
            <a:lvl3pPr marL="914400" lvl="2" indent="0" algn="ctr">
              <a:buClr>
                <a:srgbClr val="33CCFF"/>
              </a:buClr>
              <a:buSzPct val="75000"/>
              <a:buFont typeface="Wingdings" panose="05000000000000000000" pitchFamily="2" charset="2"/>
              <a:buNone/>
              <a:defRPr/>
            </a:lvl3pPr>
            <a:lvl4pPr marL="1371600" lvl="3" indent="0" algn="ctr">
              <a:buClr>
                <a:schemeClr val="accent2"/>
              </a:buClr>
              <a:buSzTx/>
              <a:buFontTx/>
              <a:buNone/>
              <a:defRPr/>
            </a:lvl4pPr>
            <a:lvl5pPr marL="1828800" lvl="4" indent="0" algn="ctr">
              <a:buClr>
                <a:schemeClr val="accent2"/>
              </a:buClr>
              <a:buSzPct val="70000"/>
              <a:buFont typeface="Wingdings" panose="05000000000000000000" pitchFamily="2" charset="2"/>
              <a:buNone/>
              <a:defRPr/>
            </a:lvl5pPr>
          </a:lstStyle>
          <a:p>
            <a:pPr lvl="0" fontAlgn="base"/>
            <a:r>
              <a:rPr lang="en-US" altLang="zh-CN" strike="noStrike" noProof="1" dirty="0"/>
              <a:t>Click to edit Master subtitle style</a:t>
            </a:r>
            <a:endParaRPr lang="en-US" altLang="zh-CN" strike="noStrike" noProof="1" dirty="0"/>
          </a:p>
        </p:txBody>
      </p:sp>
      <p:sp>
        <p:nvSpPr>
          <p:cNvPr id="3091" name="标题 3090"/>
          <p:cNvSpPr>
            <a:spLocks noGrp="1"/>
          </p:cNvSpPr>
          <p:nvPr>
            <p:ph type="ctrTitle" sz="quarter"/>
          </p:nvPr>
        </p:nvSpPr>
        <p:spPr>
          <a:xfrm>
            <a:off x="685800" y="914400"/>
            <a:ext cx="7772400" cy="1143000"/>
          </a:xfrm>
          <a:prstGeom prst="rect">
            <a:avLst/>
          </a:prstGeom>
          <a:noFill/>
          <a:ln w="9525">
            <a:noFill/>
          </a:ln>
        </p:spPr>
        <p:txBody>
          <a:bodyPr lIns="92075" tIns="46038" rIns="92075" bIns="46038" anchor="b" anchorCtr="0"/>
          <a:lstStyle>
            <a:lvl1pPr lvl="0" algn="ctr">
              <a:buClrTx/>
              <a:buSzTx/>
              <a:buFontTx/>
              <a:defRPr/>
            </a:lvl1pPr>
          </a:lstStyle>
          <a:p>
            <a:pPr lvl="0" fontAlgn="base"/>
            <a:r>
              <a:rPr lang="en-US" altLang="zh-CN" strike="noStrike" noProof="1" dirty="0"/>
              <a:t>Click to edit Master title style</a:t>
            </a:r>
            <a:endParaRPr lang="en-US" altLang="zh-CN" strike="noStrike" noProof="1" dirty="0"/>
          </a:p>
        </p:txBody>
      </p:sp>
      <p:sp>
        <p:nvSpPr>
          <p:cNvPr id="3088" name="日期占位符 3087"/>
          <p:cNvSpPr>
            <a:spLocks noGrp="1"/>
          </p:cNvSpPr>
          <p:nvPr>
            <p:ph type="dt" sz="quarter" idx="2"/>
          </p:nvPr>
        </p:nvSpPr>
        <p:spPr>
          <a:xfrm>
            <a:off x="76200" y="6323013"/>
            <a:ext cx="1905000" cy="457200"/>
          </a:xfrm>
          <a:prstGeom prst="rect">
            <a:avLst/>
          </a:prstGeom>
          <a:noFill/>
          <a:ln w="9525">
            <a:noFill/>
          </a:ln>
        </p:spPr>
        <p:txBody>
          <a:bodyPr wrap="none" lIns="92075" tIns="46038" rIns="92075" bIns="46038" anchor="ctr" anchorCtr="0"/>
          <a:lstStyle>
            <a:lvl1pPr>
              <a:defRPr sz="1400"/>
            </a:lvl1pPr>
          </a:lstStyle>
          <a:p>
            <a:pPr lvl="0" fontAlgn="base"/>
            <a:endParaRPr lang="zh-CN" altLang="en-US" strike="noStrike" noProof="1" dirty="0">
              <a:latin typeface="Times New Roman" panose="02020603050405020304" pitchFamily="18" charset="0"/>
            </a:endParaRPr>
          </a:p>
        </p:txBody>
      </p:sp>
      <p:sp>
        <p:nvSpPr>
          <p:cNvPr id="3089" name="页脚占位符 3088"/>
          <p:cNvSpPr>
            <a:spLocks noGrp="1"/>
          </p:cNvSpPr>
          <p:nvPr>
            <p:ph type="ftr" sz="quarter" idx="3"/>
          </p:nvPr>
        </p:nvSpPr>
        <p:spPr>
          <a:xfrm>
            <a:off x="3124200" y="6324600"/>
            <a:ext cx="2895600" cy="457200"/>
          </a:xfrm>
          <a:prstGeom prst="rect">
            <a:avLst/>
          </a:prstGeom>
          <a:noFill/>
          <a:ln w="9525">
            <a:noFill/>
          </a:ln>
          <a:scene3d>
            <a:camera prst="legacyPerspectiveBottom">
              <a:rot lat="0" lon="0" rev="0"/>
            </a:camera>
            <a:lightRig rig="legacyFlat3" dir="t"/>
          </a:scene3d>
          <a:sp3d extrusionH="887400" prstMaterial="legacyMatte">
            <a:bevelT w="13500" h="13500" prst="angle"/>
            <a:bevelB w="13500" h="13500" prst="angle"/>
            <a:extrusionClr>
              <a:srgbClr val="777777"/>
            </a:extrusionClr>
          </a:sp3d>
        </p:spPr>
        <p:txBody>
          <a:bodyPr wrap="none" lIns="92075" tIns="46038" rIns="92075" bIns="46038" anchor="ctr" anchorCtr="0">
            <a:flatTx/>
          </a:bodyPr>
          <a:lstStyle>
            <a:lvl1pPr algn="ctr">
              <a:defRPr sz="1400"/>
            </a:lvl1pPr>
          </a:lstStyle>
          <a:p>
            <a:pPr fontAlgn="base"/>
            <a:endParaRPr lang="zh-CN" altLang="en-US" strike="noStrike" noProof="1" dirty="0">
              <a:latin typeface="Times New Roman" panose="02020603050405020304" pitchFamily="18" charset="0"/>
            </a:endParaRPr>
          </a:p>
        </p:txBody>
      </p:sp>
      <p:sp>
        <p:nvSpPr>
          <p:cNvPr id="3090" name="灯片编号占位符 3089"/>
          <p:cNvSpPr>
            <a:spLocks noGrp="1"/>
          </p:cNvSpPr>
          <p:nvPr>
            <p:ph type="sldNum" sz="quarter" idx="4"/>
          </p:nvPr>
        </p:nvSpPr>
        <p:spPr>
          <a:xfrm>
            <a:off x="7162800" y="6324600"/>
            <a:ext cx="1905000" cy="457200"/>
          </a:xfrm>
          <a:prstGeom prst="rect">
            <a:avLst/>
          </a:prstGeom>
          <a:noFill/>
          <a:ln w="9525">
            <a:noFill/>
          </a:ln>
        </p:spPr>
        <p:txBody>
          <a:bodyPr wrap="none" lIns="92075" tIns="46038" rIns="92075" bIns="46038" anchor="ctr" anchorCtr="0"/>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trips dir="rd"/>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10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页脚占位符 2"/>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五角星 3094"/>
          <p:cNvSpPr/>
          <p:nvPr/>
        </p:nvSpPr>
        <p:spPr>
          <a:xfrm rot="-660000">
            <a:off x="1828800" y="3048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4099" name="五角星 3095"/>
          <p:cNvSpPr/>
          <p:nvPr/>
        </p:nvSpPr>
        <p:spPr>
          <a:xfrm>
            <a:off x="2609850" y="1714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4100" name="五角星 3096"/>
          <p:cNvSpPr/>
          <p:nvPr/>
        </p:nvSpPr>
        <p:spPr>
          <a:xfrm rot="-660000">
            <a:off x="1752600" y="2286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4101" name="五角星 3097"/>
          <p:cNvSpPr/>
          <p:nvPr/>
        </p:nvSpPr>
        <p:spPr>
          <a:xfrm>
            <a:off x="2533650" y="190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grpSp>
        <p:nvGrpSpPr>
          <p:cNvPr id="4102" name="组合 3098"/>
          <p:cNvGrpSpPr/>
          <p:nvPr/>
        </p:nvGrpSpPr>
        <p:grpSpPr>
          <a:xfrm>
            <a:off x="6934200" y="5181600"/>
            <a:ext cx="2033588" cy="1219200"/>
            <a:chOff x="4368" y="3264"/>
            <a:chExt cx="1281" cy="768"/>
          </a:xfrm>
        </p:grpSpPr>
        <p:sp>
          <p:nvSpPr>
            <p:cNvPr id="4103" name="五角星 3099"/>
            <p:cNvSpPr/>
            <p:nvPr/>
          </p:nvSpPr>
          <p:spPr>
            <a:xfrm rot="-660000">
              <a:off x="4368" y="3681"/>
              <a:ext cx="288" cy="288"/>
            </a:xfrm>
            <a:custGeom>
              <a:avLst/>
              <a:gdLst/>
              <a:ahLst/>
              <a:cxnLst>
                <a:cxn ang="16200000">
                  <a:pos x="144" y="0"/>
                </a:cxn>
                <a:cxn ang="10800000">
                  <a:pos x="0" y="110"/>
                </a:cxn>
                <a:cxn ang="5400000">
                  <a:pos x="55" y="287"/>
                </a:cxn>
                <a:cxn ang="5400000">
                  <a:pos x="232" y="287"/>
                </a:cxn>
                <a:cxn ang="0">
                  <a:pos x="287" y="110"/>
                </a:cxn>
              </a:cxnLst>
              <a:pathLst>
                <a:path w="288" h="288">
                  <a:moveTo>
                    <a:pt x="0" y="110"/>
                  </a:moveTo>
                  <a:lnTo>
                    <a:pt x="110" y="110"/>
                  </a:lnTo>
                  <a:lnTo>
                    <a:pt x="144" y="0"/>
                  </a:lnTo>
                  <a:lnTo>
                    <a:pt x="177" y="110"/>
                  </a:lnTo>
                  <a:lnTo>
                    <a:pt x="287" y="110"/>
                  </a:lnTo>
                  <a:lnTo>
                    <a:pt x="199" y="177"/>
                  </a:lnTo>
                  <a:lnTo>
                    <a:pt x="232" y="287"/>
                  </a:lnTo>
                  <a:lnTo>
                    <a:pt x="144" y="220"/>
                  </a:lnTo>
                  <a:lnTo>
                    <a:pt x="55" y="287"/>
                  </a:lnTo>
                  <a:lnTo>
                    <a:pt x="88" y="177"/>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4104" name="五角星 3100"/>
            <p:cNvSpPr/>
            <p:nvPr/>
          </p:nvSpPr>
          <p:spPr>
            <a:xfrm>
              <a:off x="4845" y="3324"/>
              <a:ext cx="264" cy="264"/>
            </a:xfrm>
            <a:custGeom>
              <a:avLst/>
              <a:gdLst/>
              <a:ahLst/>
              <a:cxnLst>
                <a:cxn ang="16200000">
                  <a:pos x="132" y="0"/>
                </a:cxn>
                <a:cxn ang="10800000">
                  <a:pos x="0" y="100"/>
                </a:cxn>
                <a:cxn ang="5400000">
                  <a:pos x="50" y="263"/>
                </a:cxn>
                <a:cxn ang="5400000">
                  <a:pos x="213" y="263"/>
                </a:cxn>
                <a:cxn ang="0">
                  <a:pos x="263" y="100"/>
                </a:cxn>
              </a:cxnLst>
              <a:pathLst>
                <a:path w="264" h="264">
                  <a:moveTo>
                    <a:pt x="0" y="100"/>
                  </a:moveTo>
                  <a:lnTo>
                    <a:pt x="100" y="100"/>
                  </a:lnTo>
                  <a:lnTo>
                    <a:pt x="132" y="0"/>
                  </a:lnTo>
                  <a:lnTo>
                    <a:pt x="163" y="100"/>
                  </a:lnTo>
                  <a:lnTo>
                    <a:pt x="263" y="100"/>
                  </a:lnTo>
                  <a:lnTo>
                    <a:pt x="182" y="163"/>
                  </a:lnTo>
                  <a:lnTo>
                    <a:pt x="213" y="263"/>
                  </a:lnTo>
                  <a:lnTo>
                    <a:pt x="132" y="201"/>
                  </a:lnTo>
                  <a:lnTo>
                    <a:pt x="50" y="263"/>
                  </a:lnTo>
                  <a:lnTo>
                    <a:pt x="81" y="1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4105" name="五角星 3101"/>
            <p:cNvSpPr/>
            <p:nvPr/>
          </p:nvSpPr>
          <p:spPr>
            <a:xfrm rot="1320000">
              <a:off x="5217" y="3264"/>
              <a:ext cx="384" cy="384"/>
            </a:xfrm>
            <a:custGeom>
              <a:avLst/>
              <a:gdLst/>
              <a:ahLst/>
              <a:cxnLst>
                <a:cxn ang="16200000">
                  <a:pos x="192" y="0"/>
                </a:cxn>
                <a:cxn ang="10800000">
                  <a:pos x="0" y="146"/>
                </a:cxn>
                <a:cxn ang="5400000">
                  <a:pos x="73" y="383"/>
                </a:cxn>
                <a:cxn ang="5400000">
                  <a:pos x="310" y="383"/>
                </a:cxn>
                <a:cxn ang="0">
                  <a:pos x="383" y="146"/>
                </a:cxn>
              </a:cxnLst>
              <a:pathLst>
                <a:path w="384" h="384">
                  <a:moveTo>
                    <a:pt x="0" y="146"/>
                  </a:moveTo>
                  <a:lnTo>
                    <a:pt x="146" y="146"/>
                  </a:lnTo>
                  <a:lnTo>
                    <a:pt x="192" y="0"/>
                  </a:lnTo>
                  <a:lnTo>
                    <a:pt x="237" y="146"/>
                  </a:lnTo>
                  <a:lnTo>
                    <a:pt x="383" y="146"/>
                  </a:lnTo>
                  <a:lnTo>
                    <a:pt x="265" y="237"/>
                  </a:lnTo>
                  <a:lnTo>
                    <a:pt x="310" y="383"/>
                  </a:lnTo>
                  <a:lnTo>
                    <a:pt x="192" y="293"/>
                  </a:lnTo>
                  <a:lnTo>
                    <a:pt x="73" y="383"/>
                  </a:lnTo>
                  <a:lnTo>
                    <a:pt x="118" y="237"/>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4106" name="五角星 3102"/>
            <p:cNvSpPr/>
            <p:nvPr/>
          </p:nvSpPr>
          <p:spPr>
            <a:xfrm rot="-660000">
              <a:off x="4449" y="3744"/>
              <a:ext cx="288" cy="288"/>
            </a:xfrm>
            <a:custGeom>
              <a:avLst/>
              <a:gdLst/>
              <a:ahLst/>
              <a:cxnLst>
                <a:cxn ang="16200000">
                  <a:pos x="144" y="0"/>
                </a:cxn>
                <a:cxn ang="10800000">
                  <a:pos x="0" y="110"/>
                </a:cxn>
                <a:cxn ang="5400000">
                  <a:pos x="55" y="287"/>
                </a:cxn>
                <a:cxn ang="5400000">
                  <a:pos x="232" y="287"/>
                </a:cxn>
                <a:cxn ang="0">
                  <a:pos x="287" y="110"/>
                </a:cxn>
              </a:cxnLst>
              <a:pathLst>
                <a:path w="288" h="288">
                  <a:moveTo>
                    <a:pt x="0" y="110"/>
                  </a:moveTo>
                  <a:lnTo>
                    <a:pt x="110" y="110"/>
                  </a:lnTo>
                  <a:lnTo>
                    <a:pt x="144" y="0"/>
                  </a:lnTo>
                  <a:lnTo>
                    <a:pt x="177" y="110"/>
                  </a:lnTo>
                  <a:lnTo>
                    <a:pt x="287" y="110"/>
                  </a:lnTo>
                  <a:lnTo>
                    <a:pt x="199" y="177"/>
                  </a:lnTo>
                  <a:lnTo>
                    <a:pt x="232" y="287"/>
                  </a:lnTo>
                  <a:lnTo>
                    <a:pt x="144" y="220"/>
                  </a:lnTo>
                  <a:lnTo>
                    <a:pt x="55" y="287"/>
                  </a:lnTo>
                  <a:lnTo>
                    <a:pt x="88" y="177"/>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4107" name="五角星 3103"/>
            <p:cNvSpPr/>
            <p:nvPr/>
          </p:nvSpPr>
          <p:spPr>
            <a:xfrm>
              <a:off x="4893" y="3372"/>
              <a:ext cx="264" cy="264"/>
            </a:xfrm>
            <a:custGeom>
              <a:avLst/>
              <a:gdLst/>
              <a:ahLst/>
              <a:cxnLst>
                <a:cxn ang="16200000">
                  <a:pos x="132" y="0"/>
                </a:cxn>
                <a:cxn ang="10800000">
                  <a:pos x="0" y="100"/>
                </a:cxn>
                <a:cxn ang="5400000">
                  <a:pos x="50" y="263"/>
                </a:cxn>
                <a:cxn ang="5400000">
                  <a:pos x="213" y="263"/>
                </a:cxn>
                <a:cxn ang="0">
                  <a:pos x="263" y="100"/>
                </a:cxn>
              </a:cxnLst>
              <a:pathLst>
                <a:path w="264" h="264">
                  <a:moveTo>
                    <a:pt x="0" y="100"/>
                  </a:moveTo>
                  <a:lnTo>
                    <a:pt x="100" y="100"/>
                  </a:lnTo>
                  <a:lnTo>
                    <a:pt x="132" y="0"/>
                  </a:lnTo>
                  <a:lnTo>
                    <a:pt x="163" y="100"/>
                  </a:lnTo>
                  <a:lnTo>
                    <a:pt x="263" y="100"/>
                  </a:lnTo>
                  <a:lnTo>
                    <a:pt x="182" y="163"/>
                  </a:lnTo>
                  <a:lnTo>
                    <a:pt x="213" y="263"/>
                  </a:lnTo>
                  <a:lnTo>
                    <a:pt x="132" y="201"/>
                  </a:lnTo>
                  <a:lnTo>
                    <a:pt x="50" y="263"/>
                  </a:lnTo>
                  <a:lnTo>
                    <a:pt x="81" y="1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4108" name="五角星 3104"/>
            <p:cNvSpPr/>
            <p:nvPr/>
          </p:nvSpPr>
          <p:spPr>
            <a:xfrm rot="1320000">
              <a:off x="5265" y="3360"/>
              <a:ext cx="384" cy="384"/>
            </a:xfrm>
            <a:custGeom>
              <a:avLst/>
              <a:gdLst/>
              <a:ahLst/>
              <a:cxnLst>
                <a:cxn ang="16200000">
                  <a:pos x="192" y="0"/>
                </a:cxn>
                <a:cxn ang="10800000">
                  <a:pos x="0" y="146"/>
                </a:cxn>
                <a:cxn ang="5400000">
                  <a:pos x="73" y="383"/>
                </a:cxn>
                <a:cxn ang="5400000">
                  <a:pos x="310" y="383"/>
                </a:cxn>
                <a:cxn ang="0">
                  <a:pos x="383" y="146"/>
                </a:cxn>
              </a:cxnLst>
              <a:pathLst>
                <a:path w="384" h="384">
                  <a:moveTo>
                    <a:pt x="0" y="146"/>
                  </a:moveTo>
                  <a:lnTo>
                    <a:pt x="146" y="146"/>
                  </a:lnTo>
                  <a:lnTo>
                    <a:pt x="192" y="0"/>
                  </a:lnTo>
                  <a:lnTo>
                    <a:pt x="237" y="146"/>
                  </a:lnTo>
                  <a:lnTo>
                    <a:pt x="383" y="146"/>
                  </a:lnTo>
                  <a:lnTo>
                    <a:pt x="265" y="237"/>
                  </a:lnTo>
                  <a:lnTo>
                    <a:pt x="310" y="383"/>
                  </a:lnTo>
                  <a:lnTo>
                    <a:pt x="192" y="293"/>
                  </a:lnTo>
                  <a:lnTo>
                    <a:pt x="73" y="383"/>
                  </a:lnTo>
                  <a:lnTo>
                    <a:pt x="118" y="237"/>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grpSp>
      <p:sp>
        <p:nvSpPr>
          <p:cNvPr id="4109" name="五角星 3105"/>
          <p:cNvSpPr/>
          <p:nvPr/>
        </p:nvSpPr>
        <p:spPr>
          <a:xfrm rot="1320000">
            <a:off x="168275" y="244475"/>
            <a:ext cx="882650" cy="882650"/>
          </a:xfrm>
          <a:custGeom>
            <a:avLst/>
            <a:gdLst/>
            <a:ahLst/>
            <a:cxnLst>
              <a:cxn ang="16200000">
                <a:pos x="441325" y="0"/>
              </a:cxn>
              <a:cxn ang="10800000">
                <a:pos x="0" y="337141"/>
              </a:cxn>
              <a:cxn ang="5400000">
                <a:pos x="168571" y="882647"/>
              </a:cxn>
              <a:cxn ang="5400000">
                <a:pos x="714078" y="882647"/>
              </a:cxn>
              <a:cxn ang="0">
                <a:pos x="882649" y="337141"/>
              </a:cxn>
            </a:cxnLst>
            <a:pathLst>
              <a:path w="882650" h="882650">
                <a:moveTo>
                  <a:pt x="0" y="337141"/>
                </a:moveTo>
                <a:lnTo>
                  <a:pt x="337144" y="337143"/>
                </a:lnTo>
                <a:lnTo>
                  <a:pt x="441325" y="0"/>
                </a:lnTo>
                <a:lnTo>
                  <a:pt x="545505" y="337143"/>
                </a:lnTo>
                <a:lnTo>
                  <a:pt x="882649" y="337141"/>
                </a:lnTo>
                <a:lnTo>
                  <a:pt x="609893" y="545505"/>
                </a:lnTo>
                <a:lnTo>
                  <a:pt x="714078" y="882647"/>
                </a:lnTo>
                <a:lnTo>
                  <a:pt x="441325" y="674279"/>
                </a:lnTo>
                <a:lnTo>
                  <a:pt x="168571" y="882647"/>
                </a:lnTo>
                <a:lnTo>
                  <a:pt x="272756" y="545505"/>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3087" name="副标题 3086"/>
          <p:cNvSpPr>
            <a:spLocks noGrp="1"/>
          </p:cNvSpPr>
          <p:nvPr>
            <p:ph type="subTitle" sz="quarter" idx="1"/>
          </p:nvPr>
        </p:nvSpPr>
        <p:spPr>
          <a:xfrm>
            <a:off x="1371600" y="2667000"/>
            <a:ext cx="6400800" cy="3276600"/>
          </a:xfrm>
          <a:prstGeom prst="rect">
            <a:avLst/>
          </a:prstGeom>
          <a:noFill/>
          <a:ln w="9525">
            <a:noFill/>
          </a:ln>
        </p:spPr>
        <p:txBody>
          <a:bodyPr lIns="92075" tIns="46038" rIns="92075" bIns="46038" anchor="ctr" anchorCtr="0"/>
          <a:lstStyle>
            <a:lvl1pPr marL="0" lvl="0" indent="0" algn="ctr">
              <a:buClr>
                <a:srgbClr val="FF9900"/>
              </a:buClr>
              <a:buSzTx/>
              <a:buFont typeface="Wingdings" panose="05000000000000000000" pitchFamily="2" charset="2"/>
              <a:buNone/>
              <a:defRPr/>
            </a:lvl1pPr>
            <a:lvl2pPr marL="457200" lvl="1" indent="0" algn="ctr">
              <a:buClr>
                <a:schemeClr val="tx2"/>
              </a:buClr>
              <a:buSzPct val="70000"/>
              <a:buFont typeface="Wingdings" panose="05000000000000000000" pitchFamily="2" charset="2"/>
              <a:buNone/>
              <a:defRPr/>
            </a:lvl2pPr>
            <a:lvl3pPr marL="914400" lvl="2" indent="0" algn="ctr">
              <a:buClr>
                <a:srgbClr val="33CCFF"/>
              </a:buClr>
              <a:buSzPct val="75000"/>
              <a:buFont typeface="Wingdings" panose="05000000000000000000" pitchFamily="2" charset="2"/>
              <a:buNone/>
              <a:defRPr/>
            </a:lvl3pPr>
            <a:lvl4pPr marL="1371600" lvl="3" indent="0" algn="ctr">
              <a:buClr>
                <a:schemeClr val="accent2"/>
              </a:buClr>
              <a:buSzTx/>
              <a:buFontTx/>
              <a:buNone/>
              <a:defRPr/>
            </a:lvl4pPr>
            <a:lvl5pPr marL="1828800" lvl="4" indent="0" algn="ctr">
              <a:buClr>
                <a:schemeClr val="accent2"/>
              </a:buClr>
              <a:buSzPct val="70000"/>
              <a:buFont typeface="Wingdings" panose="05000000000000000000" pitchFamily="2" charset="2"/>
              <a:buNone/>
              <a:defRPr/>
            </a:lvl5pPr>
          </a:lstStyle>
          <a:p>
            <a:pPr lvl="0" fontAlgn="base"/>
            <a:r>
              <a:rPr lang="en-US" altLang="zh-CN" strike="noStrike" noProof="1" dirty="0"/>
              <a:t>Click to edit Master subtitle style</a:t>
            </a:r>
            <a:endParaRPr lang="en-US" altLang="zh-CN" strike="noStrike" noProof="1" dirty="0"/>
          </a:p>
        </p:txBody>
      </p:sp>
      <p:sp>
        <p:nvSpPr>
          <p:cNvPr id="3091" name="标题 3090"/>
          <p:cNvSpPr>
            <a:spLocks noGrp="1"/>
          </p:cNvSpPr>
          <p:nvPr>
            <p:ph type="ctrTitle" sz="quarter"/>
          </p:nvPr>
        </p:nvSpPr>
        <p:spPr>
          <a:xfrm>
            <a:off x="685800" y="914400"/>
            <a:ext cx="7772400" cy="1143000"/>
          </a:xfrm>
          <a:prstGeom prst="rect">
            <a:avLst/>
          </a:prstGeom>
          <a:noFill/>
          <a:ln w="9525">
            <a:noFill/>
          </a:ln>
        </p:spPr>
        <p:txBody>
          <a:bodyPr lIns="92075" tIns="46038" rIns="92075" bIns="46038" anchor="b" anchorCtr="0"/>
          <a:lstStyle>
            <a:lvl1pPr lvl="0" algn="ctr">
              <a:buClrTx/>
              <a:buSzTx/>
              <a:buFontTx/>
              <a:defRPr/>
            </a:lvl1pPr>
          </a:lstStyle>
          <a:p>
            <a:pPr lvl="0" fontAlgn="base"/>
            <a:r>
              <a:rPr lang="en-US" altLang="zh-CN" strike="noStrike" noProof="1" dirty="0"/>
              <a:t>Click to edit Master title style</a:t>
            </a:r>
            <a:endParaRPr lang="en-US" altLang="zh-CN" strike="noStrike" noProof="1" dirty="0"/>
          </a:p>
        </p:txBody>
      </p:sp>
      <p:sp>
        <p:nvSpPr>
          <p:cNvPr id="3088" name="日期占位符 3087"/>
          <p:cNvSpPr>
            <a:spLocks noGrp="1"/>
          </p:cNvSpPr>
          <p:nvPr>
            <p:ph type="dt" sz="quarter" idx="2"/>
          </p:nvPr>
        </p:nvSpPr>
        <p:spPr>
          <a:xfrm>
            <a:off x="76200" y="6323013"/>
            <a:ext cx="1905000" cy="457200"/>
          </a:xfrm>
          <a:prstGeom prst="rect">
            <a:avLst/>
          </a:prstGeom>
          <a:noFill/>
          <a:ln w="9525">
            <a:noFill/>
          </a:ln>
        </p:spPr>
        <p:txBody>
          <a:bodyPr wrap="none" lIns="92075" tIns="46038" rIns="92075" bIns="46038" anchor="ctr" anchorCtr="0"/>
          <a:lstStyle>
            <a:lvl1pPr>
              <a:defRPr sz="1400"/>
            </a:lvl1pPr>
          </a:lstStyle>
          <a:p>
            <a:pPr lvl="0" fontAlgn="base"/>
            <a:endParaRPr lang="zh-CN" altLang="en-US" strike="noStrike" noProof="1" dirty="0">
              <a:latin typeface="Times New Roman" panose="02020603050405020304" pitchFamily="18" charset="0"/>
            </a:endParaRPr>
          </a:p>
        </p:txBody>
      </p:sp>
      <p:sp>
        <p:nvSpPr>
          <p:cNvPr id="3089" name="页脚占位符 3088"/>
          <p:cNvSpPr>
            <a:spLocks noGrp="1"/>
          </p:cNvSpPr>
          <p:nvPr>
            <p:ph type="ftr" sz="quarter" idx="3"/>
          </p:nvPr>
        </p:nvSpPr>
        <p:spPr>
          <a:xfrm>
            <a:off x="3124200" y="6324600"/>
            <a:ext cx="2895600" cy="457200"/>
          </a:xfrm>
          <a:prstGeom prst="rect">
            <a:avLst/>
          </a:prstGeom>
          <a:noFill/>
          <a:ln w="9525">
            <a:noFill/>
          </a:ln>
          <a:scene3d>
            <a:camera prst="legacyPerspectiveBottom">
              <a:rot lat="0" lon="0" rev="0"/>
            </a:camera>
            <a:lightRig rig="legacyFlat3" dir="t"/>
          </a:scene3d>
          <a:sp3d extrusionH="887400" prstMaterial="legacyMatte">
            <a:bevelT w="13500" h="13500" prst="angle"/>
            <a:bevelB w="13500" h="13500" prst="angle"/>
            <a:extrusionClr>
              <a:srgbClr val="777777"/>
            </a:extrusionClr>
          </a:sp3d>
        </p:spPr>
        <p:txBody>
          <a:bodyPr wrap="none" lIns="92075" tIns="46038" rIns="92075" bIns="46038" anchor="ctr" anchorCtr="0">
            <a:flatTx/>
          </a:bodyPr>
          <a:lstStyle>
            <a:lvl1pPr algn="ctr">
              <a:defRPr sz="1400"/>
            </a:lvl1pPr>
          </a:lstStyle>
          <a:p>
            <a:pPr fontAlgn="base"/>
            <a:endParaRPr lang="zh-CN" altLang="en-US" strike="noStrike" noProof="1" dirty="0">
              <a:latin typeface="Times New Roman" panose="02020603050405020304" pitchFamily="18" charset="0"/>
            </a:endParaRPr>
          </a:p>
        </p:txBody>
      </p:sp>
      <p:sp>
        <p:nvSpPr>
          <p:cNvPr id="3090" name="灯片编号占位符 3089"/>
          <p:cNvSpPr>
            <a:spLocks noGrp="1"/>
          </p:cNvSpPr>
          <p:nvPr>
            <p:ph type="sldNum" sz="quarter" idx="4"/>
          </p:nvPr>
        </p:nvSpPr>
        <p:spPr>
          <a:xfrm>
            <a:off x="7162800" y="6324600"/>
            <a:ext cx="1905000" cy="457200"/>
          </a:xfrm>
          <a:prstGeom prst="rect">
            <a:avLst/>
          </a:prstGeom>
          <a:noFill/>
          <a:ln w="9525">
            <a:noFill/>
          </a:ln>
        </p:spPr>
        <p:txBody>
          <a:bodyPr wrap="none" lIns="92075" tIns="46038" rIns="92075" bIns="46038" anchor="ctr" anchorCtr="0"/>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trips dir="rd"/>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050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050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10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页脚占位符 2"/>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050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050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audio" Target="../media/audio1.wav"/><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6" Type="http://schemas.openxmlformats.org/officeDocument/2006/relationships/theme" Target="../theme/theme2.xml"/><Relationship Id="rId15" Type="http://schemas.openxmlformats.org/officeDocument/2006/relationships/audio" Target="../media/audio1.wav"/><Relationship Id="rId14" Type="http://schemas.openxmlformats.org/officeDocument/2006/relationships/image" Target="../media/image1.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文本占位符 1032"/>
          <p:cNvSpPr>
            <a:spLocks noGrp="1"/>
          </p:cNvSpPr>
          <p:nvPr>
            <p:ph type="body"/>
          </p:nvPr>
        </p:nvSpPr>
        <p:spPr>
          <a:xfrm>
            <a:off x="685800" y="1905000"/>
            <a:ext cx="7772400" cy="4114800"/>
          </a:xfrm>
          <a:prstGeom prst="rect">
            <a:avLst/>
          </a:prstGeom>
          <a:noFill/>
          <a:ln w="9525">
            <a:noFill/>
          </a:ln>
        </p:spPr>
        <p:txBody>
          <a:bodyPr lIns="92075" tIns="46038" rIns="92075" bIns="46038"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5" name="页脚占位符 1034"/>
          <p:cNvSpPr>
            <a:spLocks noGrp="1"/>
          </p:cNvSpPr>
          <p:nvPr>
            <p:ph type="ftr" sz="quarter" idx="3"/>
          </p:nvPr>
        </p:nvSpPr>
        <p:spPr>
          <a:xfrm>
            <a:off x="2514600" y="6324600"/>
            <a:ext cx="1143000" cy="304800"/>
          </a:xfrm>
          <a:prstGeom prst="rect">
            <a:avLst/>
          </a:prstGeom>
          <a:solidFill>
            <a:srgbClr val="777777"/>
          </a:solidFill>
          <a:ln w="9525"/>
          <a:scene3d>
            <a:camera prst="legacyPerspectiveBottom">
              <a:rot lat="0" lon="0" rev="0"/>
            </a:camera>
            <a:lightRig rig="legacyFlat3" dir="t"/>
          </a:scene3d>
          <a:sp3d extrusionH="887400" prstMaterial="legacyMatte">
            <a:bevelT w="13500" h="13500" prst="angle"/>
            <a:bevelB w="13500" h="13500" prst="angle"/>
            <a:extrusionClr>
              <a:srgbClr val="777777"/>
            </a:extrusionClr>
          </a:sp3d>
        </p:spPr>
        <p:txBody>
          <a:bodyPr wrap="none" lIns="92075" tIns="46038" rIns="92075" bIns="46038" anchor="ctr" anchorCtr="0">
            <a:flatTx/>
          </a:bodyPr>
          <a:lstStyle>
            <a:lvl1pPr algn="ctr">
              <a:defRPr sz="2000" b="1">
                <a:ea typeface="隶书" panose="02010509060101010101" pitchFamily="49" charset="-122"/>
              </a:defRPr>
            </a:lvl1pPr>
          </a:lstStyle>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
        <p:nvSpPr>
          <p:cNvPr id="1028" name="标题 1039"/>
          <p:cNvSpPr>
            <a:spLocks noGrp="1"/>
          </p:cNvSpPr>
          <p:nvPr>
            <p:ph type="title"/>
          </p:nvPr>
        </p:nvSpPr>
        <p:spPr>
          <a:xfrm>
            <a:off x="685800" y="609600"/>
            <a:ext cx="7772400" cy="1143000"/>
          </a:xfrm>
          <a:prstGeom prst="rect">
            <a:avLst/>
          </a:prstGeom>
          <a:noFill/>
          <a:ln w="9525">
            <a:noFill/>
          </a:ln>
        </p:spPr>
        <p:txBody>
          <a:bodyPr lIns="92075" tIns="46038" rIns="92075" bIns="46038" anchor="b" anchorCtr="0"/>
          <a:p>
            <a:pPr lvl="0"/>
            <a:r>
              <a:rPr lang="en-US" altLang="zh-CN" dirty="0"/>
              <a:t>Click to edit Master title style</a:t>
            </a:r>
            <a:endParaRPr lang="en-US" altLang="zh-CN" dirty="0"/>
          </a:p>
        </p:txBody>
      </p:sp>
      <p:sp>
        <p:nvSpPr>
          <p:cNvPr id="1029" name="五角星 1044"/>
          <p:cNvSpPr/>
          <p:nvPr/>
        </p:nvSpPr>
        <p:spPr>
          <a:xfrm rot="-660000">
            <a:off x="6934200" y="5919788"/>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1030" name="五角星 1045"/>
          <p:cNvSpPr/>
          <p:nvPr/>
        </p:nvSpPr>
        <p:spPr>
          <a:xfrm>
            <a:off x="7691438" y="53530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1031" name="五角星 1046"/>
          <p:cNvSpPr/>
          <p:nvPr/>
        </p:nvSpPr>
        <p:spPr>
          <a:xfrm rot="1320000">
            <a:off x="8281988" y="52578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1032" name="五角星 1047"/>
          <p:cNvSpPr/>
          <p:nvPr/>
        </p:nvSpPr>
        <p:spPr>
          <a:xfrm rot="-660000">
            <a:off x="7062788" y="60198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1033" name="五角星 1048"/>
          <p:cNvSpPr/>
          <p:nvPr/>
        </p:nvSpPr>
        <p:spPr>
          <a:xfrm>
            <a:off x="7767638" y="54292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1034" name="五角星 1049"/>
          <p:cNvSpPr/>
          <p:nvPr/>
        </p:nvSpPr>
        <p:spPr>
          <a:xfrm rot="1320000">
            <a:off x="8358188" y="54102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 name="五角星 1055"/>
          <p:cNvSpPr/>
          <p:nvPr/>
        </p:nvSpPr>
        <p:spPr>
          <a:xfrm rot="1320000">
            <a:off x="304800" y="3810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1036" name="五角星 1056"/>
          <p:cNvSpPr/>
          <p:nvPr/>
        </p:nvSpPr>
        <p:spPr>
          <a:xfrm>
            <a:off x="1143000" y="30480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1037" name="动作按钮: 后退或前一项 1057">
            <a:hlinkClick r:id="" action="ppaction://hlinkshowjump?jump=previousslide">
              <a:snd r:embed="rId15" name="TYPE.WAV"/>
            </a:hlinkClick>
          </p:cNvPr>
          <p:cNvSpPr/>
          <p:nvPr userDrawn="1"/>
        </p:nvSpPr>
        <p:spPr>
          <a:xfrm>
            <a:off x="6019800" y="6324600"/>
            <a:ext cx="1042988" cy="533400"/>
          </a:xfrm>
          <a:prstGeom prst="actionButtonBackPrevious">
            <a:avLst/>
          </a:prstGeom>
          <a:noFill/>
          <a:ln w="12700">
            <a:noFill/>
          </a:ln>
        </p:spPr>
        <p:txBody>
          <a:bodyPr anchor="t" anchorCtr="0"/>
          <a:p>
            <a:pPr lvl="0" eaLnBrk="0" hangingPunct="0"/>
            <a:endParaRPr lang="zh-CN" altLang="en-US">
              <a:latin typeface="Times New Roman" panose="02020603050405020304" pitchFamily="18" charset="0"/>
            </a:endParaRPr>
          </a:p>
        </p:txBody>
      </p:sp>
      <p:sp>
        <p:nvSpPr>
          <p:cNvPr id="1038" name="动作按钮: 前进或下一项 1058">
            <a:hlinkClick r:id="" action="ppaction://hlinkshowjump?jump=nextslide">
              <a:snd r:embed="rId15" name="TYPE.WAV"/>
            </a:hlinkClick>
          </p:cNvPr>
          <p:cNvSpPr/>
          <p:nvPr userDrawn="1"/>
        </p:nvSpPr>
        <p:spPr>
          <a:xfrm>
            <a:off x="7086600" y="6400800"/>
            <a:ext cx="914400" cy="457200"/>
          </a:xfrm>
          <a:prstGeom prst="actionButtonForwardNext">
            <a:avLst/>
          </a:prstGeom>
          <a:noFill/>
          <a:ln w="12700">
            <a:noFill/>
          </a:ln>
        </p:spPr>
        <p:txBody>
          <a:bodyPr anchor="t" anchorCtr="0"/>
          <a:p>
            <a:pPr lvl="0" eaLnBrk="0" hangingPunct="0"/>
            <a:endParaRPr lang="zh-CN" altLang="en-US">
              <a:latin typeface="Times New Roman" panose="02020603050405020304" pitchFamily="18" charset="0"/>
            </a:endParaRPr>
          </a:p>
        </p:txBody>
      </p:sp>
      <p:sp>
        <p:nvSpPr>
          <p:cNvPr id="1039" name="动作按钮: 上一张 1059">
            <a:hlinkClick r:id="" action="ppaction://hlinkshowjump?jump=firstslide">
              <a:snd r:embed="rId15" name="TYPE.WAV"/>
            </a:hlinkClick>
          </p:cNvPr>
          <p:cNvSpPr/>
          <p:nvPr userDrawn="1"/>
        </p:nvSpPr>
        <p:spPr>
          <a:xfrm>
            <a:off x="8101013" y="6400800"/>
            <a:ext cx="1042987" cy="457200"/>
          </a:xfrm>
          <a:prstGeom prst="actionButtonReturn">
            <a:avLst/>
          </a:prstGeom>
          <a:noFill/>
          <a:ln w="12700">
            <a:noFill/>
          </a:ln>
        </p:spPr>
        <p:txBody>
          <a:bodyPr anchor="t" anchorCtr="0"/>
          <a:p>
            <a:pPr lvl="0" eaLnBrk="0" hangingPunct="0"/>
            <a:endParaRPr lang="zh-C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trips dir="rd"/>
  </p:transition>
  <p:hf sldNum="0" hdr="0" ftr="0" dt="0"/>
  <p:txStyles>
    <p:titleStyle>
      <a:lvl1pPr marL="0" lvl="0" indent="0" algn="l" defTabSz="914400" rtl="0" eaLnBrk="0" fontAlgn="base" latinLnBrk="0" hangingPunct="0">
        <a:lnSpc>
          <a:spcPct val="100000"/>
        </a:lnSpc>
        <a:spcBef>
          <a:spcPct val="0"/>
        </a:spcBef>
        <a:spcAft>
          <a:spcPct val="0"/>
        </a:spcAft>
        <a:buNone/>
        <a:defRPr sz="4800" b="1"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rgbClr val="FF9900"/>
        </a:buClr>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u"/>
        <a:defRPr sz="2800" b="0" i="0" u="none" kern="1200" baseline="0">
          <a:solidFill>
            <a:schemeClr val="tx1"/>
          </a:solidFill>
          <a:latin typeface="楷体_GB2312" pitchFamily="49" charset="-122"/>
          <a:ea typeface="楷体_GB2312" pitchFamily="49" charset="-122"/>
          <a:cs typeface="+mn-cs"/>
        </a:defRPr>
      </a:lvl2pPr>
      <a:lvl3pPr marL="1143000" lvl="2" indent="-228600" algn="l" defTabSz="914400" rtl="0" eaLnBrk="0" fontAlgn="base" latinLnBrk="0" hangingPunct="0">
        <a:lnSpc>
          <a:spcPct val="100000"/>
        </a:lnSpc>
        <a:spcBef>
          <a:spcPct val="20000"/>
        </a:spcBef>
        <a:spcAft>
          <a:spcPct val="0"/>
        </a:spcAft>
        <a:buClr>
          <a:srgbClr val="33CCFF"/>
        </a:buClr>
        <a:buSzPct val="75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rtl="0" eaLnBrk="0" fontAlgn="base" latinLnBrk="0" hangingPunct="0">
        <a:lnSpc>
          <a:spcPct val="100000"/>
        </a:lnSpc>
        <a:spcBef>
          <a:spcPct val="20000"/>
        </a:spcBef>
        <a:spcAft>
          <a:spcPct val="0"/>
        </a:spcAft>
        <a:buClr>
          <a:schemeClr val="accent2"/>
        </a:buClr>
        <a:buSzTx/>
        <a:buFontTx/>
        <a:buChar char="–"/>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2050" name="文本占位符 1032"/>
          <p:cNvSpPr>
            <a:spLocks noGrp="1"/>
          </p:cNvSpPr>
          <p:nvPr>
            <p:ph type="body"/>
          </p:nvPr>
        </p:nvSpPr>
        <p:spPr>
          <a:xfrm>
            <a:off x="685800" y="1905000"/>
            <a:ext cx="7772400" cy="4114800"/>
          </a:xfrm>
          <a:prstGeom prst="rect">
            <a:avLst/>
          </a:prstGeom>
          <a:noFill/>
          <a:ln w="9525">
            <a:noFill/>
          </a:ln>
        </p:spPr>
        <p:txBody>
          <a:bodyPr lIns="92075" tIns="46038" rIns="92075" bIns="46038"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5" name="页脚占位符 1034"/>
          <p:cNvSpPr>
            <a:spLocks noGrp="1"/>
          </p:cNvSpPr>
          <p:nvPr>
            <p:ph type="ftr" sz="quarter" idx="3"/>
          </p:nvPr>
        </p:nvSpPr>
        <p:spPr>
          <a:xfrm>
            <a:off x="2514600" y="6324600"/>
            <a:ext cx="1143000" cy="304800"/>
          </a:xfrm>
          <a:prstGeom prst="rect">
            <a:avLst/>
          </a:prstGeom>
          <a:solidFill>
            <a:srgbClr val="777777"/>
          </a:solidFill>
          <a:ln w="9525"/>
          <a:scene3d>
            <a:camera prst="legacyPerspectiveBottom">
              <a:rot lat="0" lon="0" rev="0"/>
            </a:camera>
            <a:lightRig rig="legacyFlat3" dir="t"/>
          </a:scene3d>
          <a:sp3d extrusionH="887400" prstMaterial="legacyMatte">
            <a:bevelT w="13500" h="13500" prst="angle"/>
            <a:bevelB w="13500" h="13500" prst="angle"/>
            <a:extrusionClr>
              <a:srgbClr val="777777"/>
            </a:extrusionClr>
          </a:sp3d>
        </p:spPr>
        <p:txBody>
          <a:bodyPr wrap="none" lIns="92075" tIns="46038" rIns="92075" bIns="46038" anchor="ctr" anchorCtr="0">
            <a:flatTx/>
          </a:bodyPr>
          <a:lstStyle>
            <a:lvl1pPr algn="ctr">
              <a:defRPr sz="2000" b="1">
                <a:ea typeface="隶书" panose="02010509060101010101" pitchFamily="49" charset="-122"/>
              </a:defRPr>
            </a:lvl1pPr>
          </a:lstStyle>
          <a:p>
            <a:pPr lvl="0" fontAlgn="base"/>
            <a:r>
              <a:rPr lang="zh-CN" altLang="en-US" strike="noStrike" noProof="1" dirty="0">
                <a:latin typeface="Times New Roman" panose="02020603050405020304" pitchFamily="18" charset="0"/>
                <a:ea typeface="隶书" panose="02010509060101010101" pitchFamily="49" charset="-122"/>
                <a:cs typeface="+mn-cs"/>
              </a:rPr>
              <a:t>绪论</a:t>
            </a:r>
            <a:endParaRPr lang="zh-CN" altLang="en-US" sz="2000" b="1" strike="noStrike" noProof="1" dirty="0">
              <a:latin typeface="Times New Roman" panose="02020603050405020304" pitchFamily="18" charset="0"/>
              <a:ea typeface="隶书" panose="02010509060101010101" pitchFamily="49" charset="-122"/>
            </a:endParaRPr>
          </a:p>
        </p:txBody>
      </p:sp>
      <p:sp>
        <p:nvSpPr>
          <p:cNvPr id="2052" name="标题 1039"/>
          <p:cNvSpPr>
            <a:spLocks noGrp="1"/>
          </p:cNvSpPr>
          <p:nvPr>
            <p:ph type="title"/>
          </p:nvPr>
        </p:nvSpPr>
        <p:spPr>
          <a:xfrm>
            <a:off x="685800" y="609600"/>
            <a:ext cx="7772400" cy="1143000"/>
          </a:xfrm>
          <a:prstGeom prst="rect">
            <a:avLst/>
          </a:prstGeom>
          <a:noFill/>
          <a:ln w="9525">
            <a:noFill/>
          </a:ln>
        </p:spPr>
        <p:txBody>
          <a:bodyPr lIns="92075" tIns="46038" rIns="92075" bIns="46038" anchor="b" anchorCtr="0"/>
          <a:p>
            <a:pPr lvl="0"/>
            <a:r>
              <a:rPr lang="en-US" altLang="zh-CN" dirty="0"/>
              <a:t>Click to edit Master title style</a:t>
            </a:r>
            <a:endParaRPr lang="en-US" altLang="zh-CN" dirty="0"/>
          </a:p>
        </p:txBody>
      </p:sp>
      <p:sp>
        <p:nvSpPr>
          <p:cNvPr id="2053" name="五角星 1044"/>
          <p:cNvSpPr/>
          <p:nvPr/>
        </p:nvSpPr>
        <p:spPr>
          <a:xfrm rot="-660000">
            <a:off x="6934200" y="5919788"/>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2054" name="五角星 1045"/>
          <p:cNvSpPr/>
          <p:nvPr/>
        </p:nvSpPr>
        <p:spPr>
          <a:xfrm>
            <a:off x="7691438" y="53530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2055" name="五角星 1046"/>
          <p:cNvSpPr/>
          <p:nvPr/>
        </p:nvSpPr>
        <p:spPr>
          <a:xfrm rot="1320000">
            <a:off x="8281988" y="52578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rgbClr val="0E1526"/>
              </a:gs>
              <a:gs pos="100000">
                <a:schemeClr val="bg1"/>
              </a:gs>
            </a:gsLst>
            <a:path path="shape">
              <a:fillToRect l="50000" t="50000" r="50000" b="50000"/>
            </a:path>
            <a:tileRect/>
          </a:gradFill>
          <a:ln w="9525">
            <a:noFill/>
          </a:ln>
        </p:spPr>
        <p:txBody>
          <a:bodyPr/>
          <a:p>
            <a:endParaRPr lang="zh-CN" altLang="en-US"/>
          </a:p>
        </p:txBody>
      </p:sp>
      <p:sp>
        <p:nvSpPr>
          <p:cNvPr id="2056" name="五角星 1047"/>
          <p:cNvSpPr/>
          <p:nvPr/>
        </p:nvSpPr>
        <p:spPr>
          <a:xfrm rot="-660000">
            <a:off x="7062788" y="6019800"/>
            <a:ext cx="457200" cy="457200"/>
          </a:xfrm>
          <a:custGeom>
            <a:avLst/>
            <a:gdLst/>
            <a:ahLst/>
            <a:cxnLst>
              <a:cxn ang="16200000">
                <a:pos x="228600" y="0"/>
              </a:cxn>
              <a:cxn ang="10800000">
                <a:pos x="0" y="174634"/>
              </a:cxn>
              <a:cxn ang="5400000">
                <a:pos x="87317" y="457198"/>
              </a:cxn>
              <a:cxn ang="5400000">
                <a:pos x="369882" y="457198"/>
              </a:cxn>
              <a:cxn ang="0">
                <a:pos x="457199" y="174634"/>
              </a:cxn>
            </a:cxnLst>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057" name="五角星 1048"/>
          <p:cNvSpPr/>
          <p:nvPr/>
        </p:nvSpPr>
        <p:spPr>
          <a:xfrm>
            <a:off x="7767638" y="542925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058" name="五角星 1049"/>
          <p:cNvSpPr/>
          <p:nvPr/>
        </p:nvSpPr>
        <p:spPr>
          <a:xfrm rot="1320000">
            <a:off x="8358188" y="54102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059" name="五角星 1055"/>
          <p:cNvSpPr/>
          <p:nvPr/>
        </p:nvSpPr>
        <p:spPr>
          <a:xfrm rot="1320000">
            <a:off x="304800" y="381000"/>
            <a:ext cx="609600" cy="609600"/>
          </a:xfrm>
          <a:custGeom>
            <a:avLst/>
            <a:gdLst/>
            <a:ahLst/>
            <a:cxnLst>
              <a:cxn ang="16200000">
                <a:pos x="304800" y="0"/>
              </a:cxn>
              <a:cxn ang="10800000">
                <a:pos x="0" y="232845"/>
              </a:cxn>
              <a:cxn ang="5400000">
                <a:pos x="116423" y="609598"/>
              </a:cxn>
              <a:cxn ang="5400000">
                <a:pos x="493176" y="609598"/>
              </a:cxn>
              <a:cxn ang="0">
                <a:pos x="609599" y="232845"/>
              </a:cxn>
            </a:cxnLst>
            <a:pathLst>
              <a:path w="609600" h="609600">
                <a:moveTo>
                  <a:pt x="0" y="232845"/>
                </a:moveTo>
                <a:lnTo>
                  <a:pt x="232847" y="232847"/>
                </a:lnTo>
                <a:lnTo>
                  <a:pt x="304800" y="0"/>
                </a:lnTo>
                <a:lnTo>
                  <a:pt x="376752" y="232847"/>
                </a:lnTo>
                <a:lnTo>
                  <a:pt x="609599" y="232845"/>
                </a:lnTo>
                <a:lnTo>
                  <a:pt x="421221" y="376751"/>
                </a:lnTo>
                <a:lnTo>
                  <a:pt x="493176" y="609598"/>
                </a:lnTo>
                <a:lnTo>
                  <a:pt x="304800" y="465689"/>
                </a:lnTo>
                <a:lnTo>
                  <a:pt x="116423" y="609598"/>
                </a:lnTo>
                <a:lnTo>
                  <a:pt x="188378" y="376751"/>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060" name="五角星 1056"/>
          <p:cNvSpPr/>
          <p:nvPr/>
        </p:nvSpPr>
        <p:spPr>
          <a:xfrm>
            <a:off x="1143000" y="304800"/>
            <a:ext cx="419100" cy="419100"/>
          </a:xfrm>
          <a:custGeom>
            <a:avLst/>
            <a:gdLst/>
            <a:ahLst/>
            <a:cxnLst>
              <a:cxn ang="16200000">
                <a:pos x="209550" y="0"/>
              </a:cxn>
              <a:cxn ang="10800000">
                <a:pos x="0" y="160081"/>
              </a:cxn>
              <a:cxn ang="5400000">
                <a:pos x="80041" y="419098"/>
              </a:cxn>
              <a:cxn ang="5400000">
                <a:pos x="339058" y="419098"/>
              </a:cxn>
              <a:cxn ang="0">
                <a:pos x="419099" y="160081"/>
              </a:cxn>
            </a:cxnLst>
            <a:pathLst>
              <a:path w="419100" h="419100">
                <a:moveTo>
                  <a:pt x="0" y="160081"/>
                </a:moveTo>
                <a:lnTo>
                  <a:pt x="160082" y="160082"/>
                </a:lnTo>
                <a:lnTo>
                  <a:pt x="209550" y="0"/>
                </a:lnTo>
                <a:lnTo>
                  <a:pt x="259017" y="160082"/>
                </a:lnTo>
                <a:lnTo>
                  <a:pt x="419099" y="160081"/>
                </a:lnTo>
                <a:lnTo>
                  <a:pt x="289589" y="259016"/>
                </a:lnTo>
                <a:lnTo>
                  <a:pt x="339058" y="419098"/>
                </a:lnTo>
                <a:lnTo>
                  <a:pt x="209550" y="320161"/>
                </a:lnTo>
                <a:lnTo>
                  <a:pt x="80041" y="419098"/>
                </a:lnTo>
                <a:lnTo>
                  <a:pt x="129510" y="259016"/>
                </a:lnTo>
                <a:close/>
              </a:path>
            </a:pathLst>
          </a:custGeom>
          <a:gradFill rotWithShape="0">
            <a:gsLst>
              <a:gs pos="0">
                <a:schemeClr val="hlink"/>
              </a:gs>
              <a:gs pos="100000">
                <a:srgbClr val="6C6C6C"/>
              </a:gs>
            </a:gsLst>
            <a:path path="shape">
              <a:fillToRect l="50000" t="50000" r="50000" b="50000"/>
            </a:path>
            <a:tileRect/>
          </a:gradFill>
          <a:ln w="9525">
            <a:noFill/>
          </a:ln>
        </p:spPr>
        <p:txBody>
          <a:bodyPr/>
          <a:p>
            <a:endParaRPr lang="zh-CN" altLang="en-US"/>
          </a:p>
        </p:txBody>
      </p:sp>
      <p:sp>
        <p:nvSpPr>
          <p:cNvPr id="2061" name="动作按钮: 后退或前一项 1057">
            <a:hlinkClick r:id="" action="ppaction://hlinkshowjump?jump=previousslide">
              <a:snd r:embed="rId15" name="TYPE.WAV"/>
            </a:hlinkClick>
          </p:cNvPr>
          <p:cNvSpPr/>
          <p:nvPr userDrawn="1"/>
        </p:nvSpPr>
        <p:spPr>
          <a:xfrm>
            <a:off x="6019800" y="6324600"/>
            <a:ext cx="1042988" cy="533400"/>
          </a:xfrm>
          <a:prstGeom prst="actionButtonBackPrevious">
            <a:avLst/>
          </a:prstGeom>
          <a:noFill/>
          <a:ln w="12700">
            <a:noFill/>
          </a:ln>
        </p:spPr>
        <p:txBody>
          <a:bodyPr anchor="t" anchorCtr="0"/>
          <a:p>
            <a:pPr lvl="0" eaLnBrk="0" hangingPunct="0"/>
            <a:endParaRPr lang="zh-CN" altLang="en-US">
              <a:latin typeface="Times New Roman" panose="02020603050405020304" pitchFamily="18" charset="0"/>
              <a:ea typeface="宋体" panose="02010600030101010101" pitchFamily="2" charset="-122"/>
            </a:endParaRPr>
          </a:p>
        </p:txBody>
      </p:sp>
      <p:sp>
        <p:nvSpPr>
          <p:cNvPr id="2062" name="动作按钮: 前进或下一项 1058">
            <a:hlinkClick r:id="" action="ppaction://hlinkshowjump?jump=nextslide">
              <a:snd r:embed="rId15" name="TYPE.WAV"/>
            </a:hlinkClick>
          </p:cNvPr>
          <p:cNvSpPr/>
          <p:nvPr userDrawn="1"/>
        </p:nvSpPr>
        <p:spPr>
          <a:xfrm>
            <a:off x="7086600" y="6400800"/>
            <a:ext cx="914400" cy="457200"/>
          </a:xfrm>
          <a:prstGeom prst="actionButtonForwardNext">
            <a:avLst/>
          </a:prstGeom>
          <a:noFill/>
          <a:ln w="12700">
            <a:noFill/>
          </a:ln>
        </p:spPr>
        <p:txBody>
          <a:bodyPr anchor="t" anchorCtr="0"/>
          <a:p>
            <a:pPr lvl="0" eaLnBrk="0" hangingPunct="0"/>
            <a:endParaRPr lang="zh-CN" altLang="en-US">
              <a:latin typeface="Times New Roman" panose="02020603050405020304" pitchFamily="18" charset="0"/>
              <a:ea typeface="宋体" panose="02010600030101010101" pitchFamily="2" charset="-122"/>
            </a:endParaRPr>
          </a:p>
        </p:txBody>
      </p:sp>
      <p:sp>
        <p:nvSpPr>
          <p:cNvPr id="2063" name="动作按钮: 上一张 1059">
            <a:hlinkClick r:id="" action="ppaction://hlinkshowjump?jump=firstslide">
              <a:snd r:embed="rId15" name="TYPE.WAV"/>
            </a:hlinkClick>
          </p:cNvPr>
          <p:cNvSpPr/>
          <p:nvPr userDrawn="1"/>
        </p:nvSpPr>
        <p:spPr>
          <a:xfrm>
            <a:off x="8101013" y="6400800"/>
            <a:ext cx="1042987" cy="457200"/>
          </a:xfrm>
          <a:prstGeom prst="actionButtonReturn">
            <a:avLst/>
          </a:prstGeom>
          <a:noFill/>
          <a:ln w="12700">
            <a:noFill/>
          </a:ln>
        </p:spPr>
        <p:txBody>
          <a:bodyPr anchor="t" anchorCtr="0"/>
          <a:p>
            <a:pPr lvl="0"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strips dir="rd"/>
  </p:transition>
  <p:hf sldNum="0" hdr="0" ftr="0" dt="0"/>
  <p:txStyles>
    <p:titleStyle>
      <a:lvl1pPr marL="0" lvl="0" indent="0" algn="l" defTabSz="914400" rtl="0" eaLnBrk="0" fontAlgn="base" latinLnBrk="0" hangingPunct="0">
        <a:lnSpc>
          <a:spcPct val="100000"/>
        </a:lnSpc>
        <a:spcBef>
          <a:spcPct val="0"/>
        </a:spcBef>
        <a:spcAft>
          <a:spcPct val="0"/>
        </a:spcAft>
        <a:buNone/>
        <a:defRPr sz="4800" b="1"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rgbClr val="FF9900"/>
        </a:buClr>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u"/>
        <a:defRPr sz="2800" b="0" i="0" u="none" kern="1200" baseline="0">
          <a:solidFill>
            <a:schemeClr val="tx1"/>
          </a:solidFill>
          <a:latin typeface="楷体_GB2312" pitchFamily="49" charset="-122"/>
          <a:ea typeface="楷体_GB2312" pitchFamily="49" charset="-122"/>
          <a:cs typeface="+mn-cs"/>
        </a:defRPr>
      </a:lvl2pPr>
      <a:lvl3pPr marL="1143000" lvl="2" indent="-228600" algn="l" defTabSz="914400" rtl="0" eaLnBrk="0" fontAlgn="base" latinLnBrk="0" hangingPunct="0">
        <a:lnSpc>
          <a:spcPct val="100000"/>
        </a:lnSpc>
        <a:spcBef>
          <a:spcPct val="20000"/>
        </a:spcBef>
        <a:spcAft>
          <a:spcPct val="0"/>
        </a:spcAft>
        <a:buClr>
          <a:srgbClr val="33CCFF"/>
        </a:buClr>
        <a:buSzPct val="75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rtl="0" eaLnBrk="0" fontAlgn="base" latinLnBrk="0" hangingPunct="0">
        <a:lnSpc>
          <a:spcPct val="100000"/>
        </a:lnSpc>
        <a:spcBef>
          <a:spcPct val="20000"/>
        </a:spcBef>
        <a:spcAft>
          <a:spcPct val="0"/>
        </a:spcAft>
        <a:buClr>
          <a:schemeClr val="accent2"/>
        </a:buClr>
        <a:buSzTx/>
        <a:buFontTx/>
        <a:buChar char="–"/>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audio1.wav"/><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2.wav"/><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2.wav"/><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1.wav"/><Relationship Id="rId2" Type="http://schemas.openxmlformats.org/officeDocument/2006/relationships/image" Target="../media/image13.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标题 14337"/>
          <p:cNvSpPr>
            <a:spLocks noGrp="1"/>
          </p:cNvSpPr>
          <p:nvPr>
            <p:ph type="title"/>
          </p:nvPr>
        </p:nvSpPr>
        <p:spPr>
          <a:xfrm>
            <a:off x="1371600" y="1447800"/>
            <a:ext cx="6705600" cy="1143000"/>
          </a:xfrm>
        </p:spPr>
        <p:txBody>
          <a:bodyPr lIns="92075" tIns="46038" rIns="92075" bIns="46038" anchor="b" anchorCtr="0"/>
          <a:p>
            <a:pPr algn="ctr"/>
            <a:r>
              <a:rPr lang="zh-CN" altLang="en-US" sz="7200" dirty="0">
                <a:latin typeface="隶书" panose="02010509060101010101" pitchFamily="49" charset="-122"/>
                <a:ea typeface="隶书" panose="02010509060101010101" pitchFamily="49" charset="-122"/>
              </a:rPr>
              <a:t>运</a:t>
            </a:r>
            <a:r>
              <a:rPr lang="en-US" altLang="zh-CN" sz="7200" dirty="0">
                <a:latin typeface="隶书" panose="02010509060101010101" pitchFamily="49" charset="-122"/>
                <a:ea typeface="隶书" panose="02010509060101010101" pitchFamily="49" charset="-122"/>
              </a:rPr>
              <a:t> </a:t>
            </a:r>
            <a:r>
              <a:rPr lang="zh-CN" altLang="en-US" sz="7200" dirty="0">
                <a:latin typeface="隶书" panose="02010509060101010101" pitchFamily="49" charset="-122"/>
                <a:ea typeface="隶书" panose="02010509060101010101" pitchFamily="49" charset="-122"/>
              </a:rPr>
              <a:t>筹</a:t>
            </a:r>
            <a:r>
              <a:rPr lang="en-US" altLang="zh-CN" sz="7200" dirty="0">
                <a:latin typeface="隶书" panose="02010509060101010101" pitchFamily="49" charset="-122"/>
                <a:ea typeface="隶书" panose="02010509060101010101" pitchFamily="49" charset="-122"/>
              </a:rPr>
              <a:t> </a:t>
            </a:r>
            <a:r>
              <a:rPr lang="zh-CN" altLang="en-US" sz="7200" dirty="0">
                <a:latin typeface="隶书" panose="02010509060101010101" pitchFamily="49" charset="-122"/>
                <a:ea typeface="隶书" panose="02010509060101010101" pitchFamily="49" charset="-122"/>
              </a:rPr>
              <a:t>学</a:t>
            </a:r>
            <a:endParaRPr lang="zh-CN" altLang="en-US" sz="7200" dirty="0">
              <a:latin typeface="隶书" panose="02010509060101010101" pitchFamily="49" charset="-122"/>
              <a:ea typeface="隶书" panose="02010509060101010101" pitchFamily="49" charset="-122"/>
            </a:endParaRPr>
          </a:p>
        </p:txBody>
      </p:sp>
      <p:sp>
        <p:nvSpPr>
          <p:cNvPr id="4099" name="文本占位符 14342"/>
          <p:cNvSpPr>
            <a:spLocks noGrp="1"/>
          </p:cNvSpPr>
          <p:nvPr>
            <p:ph idx="1"/>
          </p:nvPr>
        </p:nvSpPr>
        <p:spPr>
          <a:xfrm>
            <a:off x="1908175" y="3500438"/>
            <a:ext cx="5657850" cy="1752600"/>
          </a:xfrm>
        </p:spPr>
        <p:txBody>
          <a:bodyPr lIns="92075" tIns="46038" rIns="92075" bIns="46038" anchor="t" anchorCtr="0"/>
          <a:p>
            <a:pPr marL="0" marR="0" lvl="0" indent="-342900" algn="ctr" defTabSz="914400" rtl="0" eaLnBrk="0" fontAlgn="base" latinLnBrk="0" hangingPunct="0">
              <a:lnSpc>
                <a:spcPct val="100000"/>
              </a:lnSpc>
              <a:spcBef>
                <a:spcPct val="20000"/>
              </a:spcBef>
              <a:spcAft>
                <a:spcPct val="0"/>
              </a:spcAft>
              <a:buClrTx/>
              <a:buSzTx/>
              <a:buFontTx/>
              <a:buNone/>
            </a:pPr>
            <a:r>
              <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sym typeface="+mn-ea"/>
              </a:rPr>
              <a:t>主讲：李阳</a:t>
            </a:r>
            <a:endPar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endParaRPr>
          </a:p>
          <a:p>
            <a:pPr marL="0" marR="0" lvl="0" indent="-342900" algn="ctr" defTabSz="914400" rtl="0" eaLnBrk="0" fontAlgn="base" latinLnBrk="0" hangingPunct="0">
              <a:lnSpc>
                <a:spcPct val="100000"/>
              </a:lnSpc>
              <a:spcBef>
                <a:spcPct val="20000"/>
              </a:spcBef>
              <a:spcAft>
                <a:spcPct val="0"/>
              </a:spcAft>
              <a:buClrTx/>
              <a:buSzTx/>
              <a:buFontTx/>
              <a:buNone/>
            </a:pPr>
            <a:r>
              <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sym typeface="+mn-ea"/>
              </a:rPr>
              <a:t> </a:t>
            </a:r>
            <a:endPar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endParaRPr>
          </a:p>
          <a:p>
            <a:pPr marL="0" marR="0" lvl="0" indent="-342900" algn="ctr" defTabSz="914400" rtl="0" eaLnBrk="0" fontAlgn="base" latinLnBrk="0" hangingPunct="0">
              <a:lnSpc>
                <a:spcPct val="100000"/>
              </a:lnSpc>
              <a:spcBef>
                <a:spcPct val="20000"/>
              </a:spcBef>
              <a:spcAft>
                <a:spcPct val="0"/>
              </a:spcAft>
              <a:buClrTx/>
              <a:buSzTx/>
              <a:buFontTx/>
              <a:buNone/>
            </a:pPr>
            <a:r>
              <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sym typeface="+mn-ea"/>
              </a:rPr>
              <a:t>lyanghit@163.com</a:t>
            </a:r>
            <a:endParaRPr kumimoji="0" lang="zh-CN" altLang="en-US" sz="4000" b="1" i="0" u="none" strike="noStrike" kern="1200" cap="none" spc="0" normalizeH="0" baseline="0" noProof="1" dirty="0">
              <a:solidFill>
                <a:schemeClr val="tx1"/>
              </a:solidFill>
              <a:uFillTx/>
              <a:latin typeface="隶书" panose="02010509060101010101" pitchFamily="49" charset="-122"/>
              <a:ea typeface="隶书" panose="02010509060101010101" pitchFamily="49" charset="-122"/>
              <a:cs typeface="+mj-cs"/>
              <a:sym typeface="+mn-ea"/>
            </a:endParaRPr>
          </a:p>
        </p:txBody>
      </p:sp>
      <p:sp>
        <p:nvSpPr>
          <p:cNvPr id="6148" name="矩形 14345">
            <a:hlinkClick r:id="" action="ppaction://hlinkshowjump?jump=endshow">
              <a:snd r:embed="rId2" name="TYPE.WAV"/>
            </a:hlinkClick>
          </p:cNvPr>
          <p:cNvSpPr/>
          <p:nvPr/>
        </p:nvSpPr>
        <p:spPr>
          <a:xfrm>
            <a:off x="8153400" y="6477000"/>
            <a:ext cx="762000" cy="381000"/>
          </a:xfrm>
          <a:prstGeom prst="rect">
            <a:avLst/>
          </a:prstGeom>
          <a:noFill/>
          <a:ln w="12700">
            <a:noFill/>
          </a:ln>
        </p:spPr>
        <p:txBody>
          <a:bodyPr anchor="t" anchorCtr="0"/>
          <a:p>
            <a:pPr eaLnBrk="0" hangingPunct="0"/>
            <a:endParaRPr lang="zh-CN" altLang="en-US">
              <a:latin typeface="Times New Roman" panose="02020603050405020304" pitchFamily="18" charset="0"/>
              <a:ea typeface="宋体" panose="02010600030101010101" pitchFamily="2" charset="-122"/>
            </a:endParaRPr>
          </a:p>
        </p:txBody>
      </p:sp>
      <p:sp>
        <p:nvSpPr>
          <p:cNvPr id="6149" name="动作按钮: 前进或下一项 14346">
            <a:hlinkClick r:id="" action="ppaction://hlinkshowjump?jump=nextslide">
              <a:snd r:embed="rId2" name="TYPE.WAV"/>
            </a:hlinkClick>
          </p:cNvPr>
          <p:cNvSpPr/>
          <p:nvPr/>
        </p:nvSpPr>
        <p:spPr>
          <a:xfrm>
            <a:off x="7010400" y="6337300"/>
            <a:ext cx="1042988" cy="520700"/>
          </a:xfrm>
          <a:prstGeom prst="actionButtonForwardNext">
            <a:avLst/>
          </a:prstGeom>
          <a:noFill/>
          <a:ln w="12700">
            <a:noFill/>
          </a:ln>
        </p:spPr>
        <p:txBody>
          <a:bodyPr anchor="t" anchorCtr="0"/>
          <a:p>
            <a:pPr eaLnBrk="0" hangingPunct="0"/>
            <a:endParaRPr lang="zh-CN" altLang="en-US">
              <a:latin typeface="Times New Roman" panose="02020603050405020304" pitchFamily="18" charset="0"/>
              <a:ea typeface="宋体" panose="02010600030101010101" pitchFamily="2" charset="-122"/>
            </a:endParaRPr>
          </a:p>
        </p:txBody>
      </p:sp>
      <p:sp>
        <p:nvSpPr>
          <p:cNvPr id="6150" name="动作按钮: 上一张 14347">
            <a:hlinkClick r:id="" action="ppaction://hlinkshowjump?jump=endshow">
              <a:snd r:embed="rId2" name="TYPE.WAV"/>
            </a:hlinkClick>
          </p:cNvPr>
          <p:cNvSpPr/>
          <p:nvPr/>
        </p:nvSpPr>
        <p:spPr>
          <a:xfrm>
            <a:off x="8101013" y="6400800"/>
            <a:ext cx="1042987" cy="457200"/>
          </a:xfrm>
          <a:prstGeom prst="actionButtonReturn">
            <a:avLst/>
          </a:prstGeom>
          <a:noFill/>
          <a:ln w="12700">
            <a:noFill/>
          </a:ln>
        </p:spPr>
        <p:txBody>
          <a:bodyPr anchor="t" anchorCtr="0"/>
          <a:p>
            <a:pPr eaLnBrk="0" hangingPunct="0"/>
            <a:endParaRPr lang="zh-CN" altLang="en-US">
              <a:latin typeface="Times New Roman" panose="02020603050405020304" pitchFamily="18" charset="0"/>
              <a:ea typeface="宋体" panose="02010600030101010101" pitchFamily="2" charset="-122"/>
            </a:endParaRPr>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nvSpPr>
        <p:spPr bwMode="auto">
          <a:xfrm>
            <a:off x="539115" y="476885"/>
            <a:ext cx="8229600" cy="1139825"/>
          </a:xfrm>
          <a:prstGeom prst="rect">
            <a:avLst/>
          </a:prstGeom>
          <a:noFill/>
          <a:ln>
            <a:noFill/>
          </a:ln>
          <a:effectLst/>
          <a:sp3d prstMaterial="plastic"/>
        </p:spPr>
        <p:txBody>
          <a:bodyPr vert="horz" wrap="square" lIns="91440" tIns="45720" rIns="91440" bIns="45720" numCol="1" anchor="ctr" anchorCtr="0" compatLnSpc="1">
            <a:normAutofit/>
            <a:scene3d>
              <a:camera prst="orthographicFront"/>
              <a:lightRig rig="soft" dir="t"/>
            </a:scene3d>
            <a:sp3d prstMaterial="softEdge">
              <a:bevelT w="25400" h="25400"/>
            </a:sp3d>
          </a:bodyPr>
          <a:lstStyle>
            <a:lvl1pPr algn="l" rtl="0" fontAlgn="base">
              <a:spcBef>
                <a:spcPct val="0"/>
              </a:spcBef>
              <a:spcAft>
                <a:spcPct val="0"/>
              </a:spcAft>
              <a:defRPr sz="4100" b="1">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i="0" u="none" strike="noStrike" cap="none" spc="0" normalizeH="0" baseline="0" dirty="0">
                <a:latin typeface="+mn-lt"/>
                <a:ea typeface="+mn-ea"/>
                <a:cs typeface="+mn-cs"/>
              </a:rPr>
              <a:t>二. 初创时期（第二次世界大战时期）</a:t>
            </a:r>
            <a:r>
              <a:rPr kumimoji="0" lang="zh-CN" altLang="en-US" sz="41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100" b="1" i="0" u="none" strike="noStrike" kern="0" cap="none" spc="0" normalizeH="0" baseline="0" noProof="0" smtClean="0">
              <a:ln>
                <a:noFill/>
              </a:ln>
              <a:solidFill>
                <a:schemeClr val="tx2"/>
              </a:solidFill>
              <a:effectLst/>
              <a:uLnTx/>
              <a:uFillTx/>
              <a:latin typeface="+mj-lt"/>
              <a:ea typeface="+mj-ea"/>
              <a:cs typeface="+mj-cs"/>
            </a:endParaRPr>
          </a:p>
        </p:txBody>
      </p:sp>
      <p:sp>
        <p:nvSpPr>
          <p:cNvPr id="26626" name="Rectangle 3"/>
          <p:cNvSpPr>
            <a:spLocks noGrp="1"/>
          </p:cNvSpPr>
          <p:nvPr/>
        </p:nvSpPr>
        <p:spPr>
          <a:xfrm>
            <a:off x="138430" y="1696720"/>
            <a:ext cx="8740775" cy="3425825"/>
          </a:xfrm>
          <a:prstGeom prst="rect">
            <a:avLst/>
          </a:prstGeom>
          <a:noFill/>
          <a:ln w="9525">
            <a:noFill/>
          </a:ln>
        </p:spPr>
        <p:txBody>
          <a:bodyPr vert="horz" wrap="square" lIns="91440" tIns="45720" rIns="91440" bIns="45720" anchor="t" anchorCtr="0"/>
          <a:lstStyle>
            <a:lvl1pPr marL="365125" indent="-255905" algn="l" rtl="0" fontAlgn="base">
              <a:spcBef>
                <a:spcPts val="400"/>
              </a:spcBef>
              <a:spcAft>
                <a:spcPct val="0"/>
              </a:spcAft>
              <a:buClr>
                <a:schemeClr val="accent1"/>
              </a:buClr>
              <a:buSzPct val="68000"/>
              <a:buFont typeface="Wingdings 3" panose="05040102010807070707" pitchFamily="18" charset="2"/>
              <a:buChar char=""/>
              <a:defRPr sz="27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a:solidFill>
                  <a:schemeClr val="tx1"/>
                </a:solidFill>
                <a:latin typeface="+mn-lt"/>
                <a:ea typeface="+mn-ea"/>
              </a:defRPr>
            </a:lvl2pPr>
            <a:lvl3pPr marL="859155" indent="-228600" algn="l" rtl="0" fontAlgn="base">
              <a:spcBef>
                <a:spcPts val="350"/>
              </a:spcBef>
              <a:spcAft>
                <a:spcPct val="0"/>
              </a:spcAft>
              <a:buClr>
                <a:schemeClr val="accent2"/>
              </a:buClr>
              <a:buSzPct val="100000"/>
              <a:buFont typeface="Wingdings 2" panose="05020102010507070707" pitchFamily="18" charset="2"/>
              <a:buChar char=""/>
              <a:defRPr sz="2100">
                <a:solidFill>
                  <a:schemeClr val="tx1"/>
                </a:solidFill>
                <a:latin typeface="+mn-lt"/>
                <a:ea typeface="+mn-ea"/>
              </a:defRPr>
            </a:lvl3pPr>
            <a:lvl4pPr marL="1143000" indent="-228600" algn="l" rtl="0" fontAlgn="base">
              <a:spcBef>
                <a:spcPts val="350"/>
              </a:spcBef>
              <a:spcAft>
                <a:spcPct val="0"/>
              </a:spcAft>
              <a:buClr>
                <a:schemeClr val="accent2"/>
              </a:buClr>
              <a:buFont typeface="Wingdings 2" panose="05020102010507070707" pitchFamily="18" charset="2"/>
              <a:buChar char=""/>
              <a:defRPr sz="1900">
                <a:solidFill>
                  <a:schemeClr val="tx1"/>
                </a:solidFill>
                <a:latin typeface="+mn-lt"/>
                <a:ea typeface="+mn-ea"/>
              </a:defRPr>
            </a:lvl4pPr>
            <a:lvl5pPr marL="1371600" indent="-228600" algn="l" rtl="0" fontAlgn="base">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5pPr>
            <a:lvl6pPr marL="1828800" indent="-228600" algn="l" rtl="0" fontAlgn="base">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6pPr>
            <a:lvl7pPr marL="2286000" indent="-228600" algn="l" rtl="0" fontAlgn="base">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7pPr>
            <a:lvl8pPr marL="2743200" indent="-228600" algn="l" rtl="0" fontAlgn="base">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8pPr>
            <a:lvl9pPr marL="3200400" indent="-228600" algn="l" rtl="0" fontAlgn="base">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9pPr>
          </a:lstStyle>
          <a:p>
            <a:pPr indent="-255270" eaLnBrk="1" hangingPunct="1">
              <a:lnSpc>
                <a:spcPct val="140000"/>
              </a:lnSpc>
              <a:buNone/>
            </a:pPr>
            <a:r>
              <a:rPr lang="zh-CN" altLang="en-US" sz="24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1935</a:t>
            </a:r>
            <a:r>
              <a:rPr lang="zh-CN" altLang="en-US" sz="2800" b="1" dirty="0">
                <a:latin typeface="宋体" panose="02010600030101010101" pitchFamily="2" charset="-122"/>
                <a:ea typeface="宋体" panose="02010600030101010101" pitchFamily="2" charset="-122"/>
              </a:rPr>
              <a:t>年</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英国科学家沃森一瓦特发明了雷达</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但在一次防</a:t>
            </a:r>
            <a:r>
              <a:rPr lang="zh-CN" altLang="en-US" sz="2800" b="1" dirty="0">
                <a:latin typeface="宋体" panose="02010600030101010101" pitchFamily="2" charset="-122"/>
                <a:ea typeface="宋体" panose="02010600030101010101" pitchFamily="2" charset="-122"/>
                <a:sym typeface="+mn-ea"/>
              </a:rPr>
              <a:t>空</a:t>
            </a:r>
            <a:r>
              <a:rPr lang="zh-CN" altLang="en-US" sz="2800" b="1" dirty="0">
                <a:latin typeface="宋体" panose="02010600030101010101" pitchFamily="2" charset="-122"/>
                <a:ea typeface="宋体" panose="02010600030101010101" pitchFamily="2" charset="-122"/>
              </a:rPr>
              <a:t>演习中发现</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由这些雷达送来的常常是互相矛盾的信息</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需要加以协调和关联</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才能</a:t>
            </a:r>
            <a:r>
              <a:rPr lang="zh-CN" altLang="en-US" sz="2800" b="1" dirty="0">
                <a:solidFill>
                  <a:srgbClr val="FF0000"/>
                </a:solidFill>
                <a:latin typeface="宋体" panose="02010600030101010101" pitchFamily="2" charset="-122"/>
                <a:ea typeface="宋体" panose="02010600030101010101" pitchFamily="2" charset="-122"/>
              </a:rPr>
              <a:t>改进作战效能</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于是提出了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运筹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的研究课题</a:t>
            </a:r>
            <a:r>
              <a:rPr lang="en-US" altLang="zh-CN" sz="2800" b="1"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p:txBody>
      </p:sp>
      <p:sp>
        <p:nvSpPr>
          <p:cNvPr id="26627" name="Rectangle 3"/>
          <p:cNvSpPr>
            <a:spLocks noGrp="1"/>
          </p:cNvSpPr>
          <p:nvPr/>
        </p:nvSpPr>
        <p:spPr>
          <a:xfrm>
            <a:off x="138430" y="4076700"/>
            <a:ext cx="8761095" cy="1617980"/>
          </a:xfrm>
          <a:prstGeom prst="rect">
            <a:avLst/>
          </a:prstGeom>
          <a:noFill/>
          <a:ln w="9525">
            <a:noFill/>
          </a:ln>
        </p:spPr>
        <p:txBody>
          <a:bodyPr wrap="square" lIns="91440" tIns="45720" rIns="91440" bIns="45720" anchor="t" anchorCtr="0"/>
          <a:p>
            <a:pPr marL="365125" indent="-255270">
              <a:lnSpc>
                <a:spcPct val="140000"/>
              </a:lnSpc>
              <a:spcBef>
                <a:spcPts val="400"/>
              </a:spcBef>
              <a:buClr>
                <a:schemeClr val="accent1"/>
              </a:buClr>
              <a:buSzPct val="68000"/>
            </a:pPr>
            <a:r>
              <a:rPr lang="zh-CN" altLang="en-US" sz="24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1939</a:t>
            </a:r>
            <a:r>
              <a:rPr lang="zh-CN" altLang="en-US" sz="2800" b="1" dirty="0">
                <a:latin typeface="宋体" panose="02010600030101010101" pitchFamily="2" charset="-122"/>
                <a:ea typeface="宋体" panose="02010600030101010101" pitchFamily="2" charset="-122"/>
              </a:rPr>
              <a:t>年</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组建了一个代号为</a:t>
            </a:r>
            <a:r>
              <a:rPr lang="en-US" altLang="zh-CN" sz="2800" b="1" dirty="0">
                <a:latin typeface="宋体" panose="02010600030101010101" pitchFamily="2" charset="-122"/>
                <a:ea typeface="宋体" panose="02010600030101010101" pitchFamily="2" charset="-122"/>
              </a:rPr>
              <a:t>"Blackett</a:t>
            </a:r>
            <a:r>
              <a:rPr lang="zh-CN" altLang="en-US" sz="2800" b="1" dirty="0">
                <a:latin typeface="宋体" panose="02010600030101010101" pitchFamily="2" charset="-122"/>
                <a:ea typeface="宋体" panose="02010600030101010101" pitchFamily="2" charset="-122"/>
              </a:rPr>
              <a:t>马戏团</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的研究小组</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专门对</a:t>
            </a:r>
            <a:r>
              <a:rPr lang="zh-CN" altLang="en-US" sz="2800" b="1" dirty="0">
                <a:solidFill>
                  <a:srgbClr val="FF0000"/>
                </a:solidFill>
                <a:latin typeface="宋体" panose="02010600030101010101" pitchFamily="2" charset="-122"/>
                <a:ea typeface="宋体" panose="02010600030101010101" pitchFamily="2" charset="-122"/>
              </a:rPr>
              <a:t>改进防空系统</a:t>
            </a:r>
            <a:r>
              <a:rPr lang="zh-CN" altLang="en-US" sz="2800" b="1" dirty="0">
                <a:latin typeface="宋体" panose="02010600030101010101" pitchFamily="2" charset="-122"/>
                <a:ea typeface="宋体" panose="02010600030101010101" pitchFamily="2" charset="-122"/>
              </a:rPr>
              <a:t>进行研究，是</a:t>
            </a:r>
            <a:r>
              <a:rPr lang="zh-CN" altLang="en-US" sz="2800" b="1" dirty="0">
                <a:solidFill>
                  <a:srgbClr val="FF0000"/>
                </a:solidFill>
                <a:latin typeface="宋体" panose="02010600030101010101" pitchFamily="2" charset="-122"/>
                <a:sym typeface="+mn-ea"/>
              </a:rPr>
              <a:t>世界上第一个运筹学小组</a:t>
            </a:r>
            <a:r>
              <a:rPr lang="en-US" altLang="zh-CN" sz="2800" b="1"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idx="1"/>
          </p:nvPr>
        </p:nvSpPr>
        <p:spPr>
          <a:xfrm>
            <a:off x="201930" y="1700530"/>
            <a:ext cx="8532495" cy="5486400"/>
          </a:xfrm>
        </p:spPr>
        <p:txBody>
          <a:bodyPr vert="horz" wrap="square" lIns="91440" tIns="45720" rIns="91440" bIns="45720" anchor="t" anchorCtr="0"/>
          <a:p>
            <a:pPr indent="-255270" eaLnBrk="1" hangingPunct="1">
              <a:lnSpc>
                <a:spcPct val="150000"/>
              </a:lnSpc>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他们对雷达探测、信息传递、作战指挥、战斗机与防空火力的协调</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做了系统的研究并获得了成功</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大大提高了英国本土的防空能力</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在后来对抗德国纳粹的空袭战斗中发挥了极大作用</a:t>
            </a: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indent="-255270" eaLnBrk="1" hangingPunct="1">
              <a:lnSpc>
                <a:spcPct val="150000"/>
              </a:lnSpc>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从学术思想上</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他们的研究已经蕴含着</a:t>
            </a:r>
            <a:r>
              <a:rPr lang="zh-CN" altLang="en-US" b="1" dirty="0">
                <a:solidFill>
                  <a:srgbClr val="FF0000"/>
                </a:solidFill>
                <a:latin typeface="宋体" panose="02010600030101010101" pitchFamily="2" charset="-122"/>
                <a:ea typeface="宋体" panose="02010600030101010101" pitchFamily="2" charset="-122"/>
              </a:rPr>
              <a:t>整体性</a:t>
            </a:r>
            <a:r>
              <a:rPr lang="zh-CN" altLang="en-US" b="1" dirty="0">
                <a:latin typeface="宋体" panose="02010600030101010101" pitchFamily="2" charset="-122"/>
                <a:ea typeface="宋体" panose="02010600030101010101" pitchFamily="2" charset="-122"/>
              </a:rPr>
              <a:t>的概念和</a:t>
            </a:r>
            <a:r>
              <a:rPr lang="zh-CN" altLang="en-US" b="1" dirty="0">
                <a:solidFill>
                  <a:srgbClr val="FF0000"/>
                </a:solidFill>
                <a:latin typeface="宋体" panose="02010600030101010101" pitchFamily="2" charset="-122"/>
                <a:ea typeface="宋体" panose="02010600030101010101" pitchFamily="2" charset="-122"/>
              </a:rPr>
              <a:t>系统分析</a:t>
            </a:r>
            <a:r>
              <a:rPr lang="zh-CN" altLang="en-US" b="1" dirty="0">
                <a:latin typeface="宋体" panose="02010600030101010101" pitchFamily="2" charset="-122"/>
                <a:ea typeface="宋体" panose="02010600030101010101" pitchFamily="2" charset="-122"/>
              </a:rPr>
              <a:t>的思想，这是运筹学的精髓</a:t>
            </a: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indent="-255270" eaLnBrk="1" hangingPunct="1"/>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1506" name="内容占位符 21505"/>
          <p:cNvSpPr>
            <a:spLocks noGrp="1"/>
          </p:cNvSpPr>
          <p:nvPr>
            <p:ph idx="4294967295"/>
          </p:nvPr>
        </p:nvSpPr>
        <p:spPr>
          <a:xfrm>
            <a:off x="914400" y="2209800"/>
            <a:ext cx="7772400" cy="2895600"/>
          </a:xfrm>
        </p:spPr>
        <p:txBody>
          <a:bodyPr lIns="92075" tIns="46038" rIns="92075" bIns="46038" anchor="t" anchorCtr="0"/>
          <a:p>
            <a:r>
              <a:rPr lang="zh-CN" altLang="en-US" dirty="0">
                <a:solidFill>
                  <a:schemeClr val="tx2"/>
                </a:solidFill>
              </a:rPr>
              <a:t>二、创建阶段（1945—1954）</a:t>
            </a:r>
            <a:endParaRPr lang="zh-CN" altLang="en-US" dirty="0"/>
          </a:p>
          <a:p>
            <a:pPr lvl="1"/>
            <a:r>
              <a:rPr lang="zh-CN" altLang="en-US" dirty="0"/>
              <a:t>主要成果：</a:t>
            </a:r>
            <a:r>
              <a:rPr lang="en-US" altLang="zh-CN" err="1"/>
              <a:t>G.B.Dantzig</a:t>
            </a:r>
            <a:r>
              <a:rPr lang="zh-CN" altLang="en-US" dirty="0"/>
              <a:t>提出的线性规划单           </a:t>
            </a:r>
            <a:endParaRPr lang="zh-CN" altLang="en-US" dirty="0"/>
          </a:p>
          <a:p>
            <a:pPr lvl="1">
              <a:buNone/>
            </a:pPr>
            <a:r>
              <a:rPr lang="zh-CN" altLang="en-US" dirty="0"/>
              <a:t>           纯形法（1947年）。</a:t>
            </a:r>
            <a:endParaRPr lang="zh-CN" altLang="en-US" dirty="0"/>
          </a:p>
          <a:p>
            <a:pPr lvl="1"/>
            <a:r>
              <a:rPr lang="zh-CN" altLang="en-US" dirty="0"/>
              <a:t>英、美、法成立“</a:t>
            </a:r>
            <a:r>
              <a:rPr lang="en-US" altLang="zh-CN"/>
              <a:t>OR”</a:t>
            </a:r>
            <a:r>
              <a:rPr lang="zh-CN" altLang="en-US" dirty="0"/>
              <a:t>学会</a:t>
            </a:r>
            <a:endParaRPr lang="zh-CN" altLang="en-US" dirty="0"/>
          </a:p>
          <a:p>
            <a:pPr lvl="1"/>
            <a:r>
              <a:rPr lang="en-US" altLang="zh-CN"/>
              <a:t>MIT（1948）：</a:t>
            </a:r>
            <a:r>
              <a:rPr lang="zh-CN" altLang="en-US" dirty="0"/>
              <a:t>首开“运筹学”课。</a:t>
            </a:r>
            <a:endParaRPr lang="zh-CN" altLang="en-US" dirty="0"/>
          </a:p>
          <a:p>
            <a:pPr lvl="1">
              <a:buNone/>
            </a:pPr>
            <a:endParaRPr lang="zh-CN" altLang="en-US" dirty="0"/>
          </a:p>
        </p:txBody>
      </p:sp>
      <p:sp>
        <p:nvSpPr>
          <p:cNvPr id="10243" name="矩形 21506"/>
          <p:cNvSpPr/>
          <p:nvPr/>
        </p:nvSpPr>
        <p:spPr>
          <a:xfrm>
            <a:off x="685800" y="228600"/>
            <a:ext cx="7772400" cy="1143000"/>
          </a:xfrm>
          <a:prstGeom prst="rect">
            <a:avLst/>
          </a:prstGeom>
          <a:noFill/>
          <a:ln w="9525">
            <a:noFill/>
          </a:ln>
        </p:spPr>
        <p:txBody>
          <a:bodyPr lIns="92075" tIns="46038" rIns="92075" bIns="46038" anchor="b" anchorCtr="0"/>
          <a:p>
            <a:pPr algn="ctr" eaLnBrk="0" hangingPunct="0"/>
            <a:r>
              <a:rPr lang="en-US" altLang="zh-CN" sz="4800" b="1" dirty="0">
                <a:solidFill>
                  <a:schemeClr val="tx2"/>
                </a:solidFill>
                <a:latin typeface="楷体_GB2312" pitchFamily="49" charset="-122"/>
                <a:ea typeface="楷体_GB2312" pitchFamily="49" charset="-122"/>
              </a:rPr>
              <a:t>2</a:t>
            </a:r>
            <a:r>
              <a:rPr lang="zh-CN" altLang="en-US" sz="4800" b="1" dirty="0">
                <a:solidFill>
                  <a:schemeClr val="tx2"/>
                </a:solidFill>
                <a:latin typeface="楷体_GB2312" pitchFamily="49" charset="-122"/>
                <a:ea typeface="楷体_GB2312" pitchFamily="49" charset="-122"/>
              </a:rPr>
              <a:t>  运筹学的历史</a:t>
            </a:r>
            <a:endParaRPr lang="zh-CN" altLang="zh-CN" sz="4800" b="1">
              <a:solidFill>
                <a:schemeClr val="tx2"/>
              </a:solidFill>
              <a:latin typeface="楷体_GB2312" pitchFamily="49" charset="-122"/>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1506">
                                            <p:txEl>
                                              <p:charRg st="0" end="18"/>
                                            </p:txEl>
                                          </p:spTgt>
                                        </p:tgtEl>
                                        <p:attrNameLst>
                                          <p:attrName>style.visibility</p:attrName>
                                        </p:attrNameLst>
                                      </p:cBhvr>
                                      <p:to>
                                        <p:strVal val="visible"/>
                                      </p:to>
                                    </p:set>
                                    <p:animEffect transition="in" filter="strips(upRight)">
                                      <p:cBhvr>
                                        <p:cTn id="7" dur="500"/>
                                        <p:tgtEl>
                                          <p:spTgt spid="21506">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1506">
                                            <p:txEl>
                                              <p:charRg st="18" end="54"/>
                                            </p:txEl>
                                          </p:spTgt>
                                        </p:tgtEl>
                                        <p:attrNameLst>
                                          <p:attrName>style.visibility</p:attrName>
                                        </p:attrNameLst>
                                      </p:cBhvr>
                                      <p:to>
                                        <p:strVal val="visible"/>
                                      </p:to>
                                    </p:set>
                                    <p:animEffect transition="in" filter="strips(upRight)">
                                      <p:cBhvr>
                                        <p:cTn id="12" dur="500"/>
                                        <p:tgtEl>
                                          <p:spTgt spid="21506">
                                            <p:txEl>
                                              <p:charRg st="1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1506">
                                            <p:txEl>
                                              <p:charRg st="54" end="77"/>
                                            </p:txEl>
                                          </p:spTgt>
                                        </p:tgtEl>
                                        <p:attrNameLst>
                                          <p:attrName>style.visibility</p:attrName>
                                        </p:attrNameLst>
                                      </p:cBhvr>
                                      <p:to>
                                        <p:strVal val="visible"/>
                                      </p:to>
                                    </p:set>
                                    <p:animEffect transition="in" filter="strips(upRight)">
                                      <p:cBhvr>
                                        <p:cTn id="17" dur="500"/>
                                        <p:tgtEl>
                                          <p:spTgt spid="21506">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21506">
                                            <p:txEl>
                                              <p:charRg st="77" end="91"/>
                                            </p:txEl>
                                          </p:spTgt>
                                        </p:tgtEl>
                                        <p:attrNameLst>
                                          <p:attrName>style.visibility</p:attrName>
                                        </p:attrNameLst>
                                      </p:cBhvr>
                                      <p:to>
                                        <p:strVal val="visible"/>
                                      </p:to>
                                    </p:set>
                                    <p:animEffect transition="in" filter="strips(upRight)">
                                      <p:cBhvr>
                                        <p:cTn id="22" dur="500"/>
                                        <p:tgtEl>
                                          <p:spTgt spid="21506">
                                            <p:txEl>
                                              <p:charRg st="77"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21506">
                                            <p:txEl>
                                              <p:charRg st="91" end="111"/>
                                            </p:txEl>
                                          </p:spTgt>
                                        </p:tgtEl>
                                        <p:attrNameLst>
                                          <p:attrName>style.visibility</p:attrName>
                                        </p:attrNameLst>
                                      </p:cBhvr>
                                      <p:to>
                                        <p:strVal val="visible"/>
                                      </p:to>
                                    </p:set>
                                    <p:animEffect transition="in" filter="strips(upRight)">
                                      <p:cBhvr>
                                        <p:cTn id="27" dur="500"/>
                                        <p:tgtEl>
                                          <p:spTgt spid="21506">
                                            <p:txEl>
                                              <p:charRg st="91"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2"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52226" name="内容占位符 52225"/>
          <p:cNvSpPr>
            <a:spLocks noGrp="1"/>
          </p:cNvSpPr>
          <p:nvPr>
            <p:ph idx="4294967295"/>
          </p:nvPr>
        </p:nvSpPr>
        <p:spPr>
          <a:xfrm>
            <a:off x="762000" y="1600200"/>
            <a:ext cx="7772400" cy="3048000"/>
          </a:xfrm>
        </p:spPr>
        <p:txBody>
          <a:bodyPr lIns="92075" tIns="46038" rIns="92075" bIns="46038" anchor="t" anchorCtr="0"/>
          <a:p>
            <a:pPr lvl="1">
              <a:buNone/>
            </a:pPr>
            <a:endParaRPr lang="zh-CN" altLang="en-US" dirty="0"/>
          </a:p>
          <a:p>
            <a:r>
              <a:rPr lang="zh-CN" altLang="en-US" dirty="0">
                <a:solidFill>
                  <a:schemeClr val="tx2"/>
                </a:solidFill>
              </a:rPr>
              <a:t>三、成长阶段（1955—现在）</a:t>
            </a:r>
            <a:endParaRPr lang="zh-CN" altLang="en-US" dirty="0">
              <a:solidFill>
                <a:schemeClr val="tx2"/>
              </a:solidFill>
            </a:endParaRPr>
          </a:p>
          <a:p>
            <a:pPr lvl="1">
              <a:buNone/>
            </a:pPr>
            <a:r>
              <a:rPr lang="zh-CN" altLang="en-US" dirty="0">
                <a:solidFill>
                  <a:schemeClr val="tx2"/>
                </a:solidFill>
              </a:rPr>
              <a:t>特点</a:t>
            </a:r>
            <a:r>
              <a:rPr lang="zh-CN" altLang="en-US" dirty="0"/>
              <a:t>：（1）理论发展迅速</a:t>
            </a:r>
            <a:r>
              <a:rPr lang="zh-CN" altLang="en-US" dirty="0"/>
              <a:t>，20个分支。</a:t>
            </a:r>
            <a:endParaRPr lang="zh-CN" altLang="en-US" dirty="0"/>
          </a:p>
          <a:p>
            <a:pPr lvl="1">
              <a:buNone/>
            </a:pPr>
            <a:r>
              <a:rPr lang="zh-CN" altLang="en-US" dirty="0"/>
              <a:t>      （2）计算机发展的推动。</a:t>
            </a:r>
            <a:endParaRPr lang="zh-CN" altLang="en-US" dirty="0"/>
          </a:p>
          <a:p>
            <a:pPr lvl="1">
              <a:buNone/>
            </a:pPr>
            <a:r>
              <a:rPr lang="zh-CN" altLang="en-US" dirty="0"/>
              <a:t>      （3）世界范围内的普及。</a:t>
            </a:r>
            <a:endParaRPr lang="zh-CN" altLang="en-US" dirty="0"/>
          </a:p>
        </p:txBody>
      </p:sp>
      <p:sp>
        <p:nvSpPr>
          <p:cNvPr id="11267" name="矩形 52226"/>
          <p:cNvSpPr/>
          <p:nvPr/>
        </p:nvSpPr>
        <p:spPr>
          <a:xfrm>
            <a:off x="685800" y="228600"/>
            <a:ext cx="7772400" cy="1143000"/>
          </a:xfrm>
          <a:prstGeom prst="rect">
            <a:avLst/>
          </a:prstGeom>
          <a:noFill/>
          <a:ln w="9525">
            <a:noFill/>
          </a:ln>
        </p:spPr>
        <p:txBody>
          <a:bodyPr lIns="92075" tIns="46038" rIns="92075" bIns="46038" anchor="b" anchorCtr="0"/>
          <a:p>
            <a:pPr algn="ctr" eaLnBrk="0" hangingPunct="0"/>
            <a:r>
              <a:rPr lang="en-US" altLang="zh-CN" sz="4800" b="1" dirty="0">
                <a:solidFill>
                  <a:schemeClr val="tx2"/>
                </a:solidFill>
                <a:latin typeface="楷体_GB2312" pitchFamily="49" charset="-122"/>
                <a:ea typeface="楷体_GB2312" pitchFamily="49" charset="-122"/>
              </a:rPr>
              <a:t>2</a:t>
            </a:r>
            <a:r>
              <a:rPr lang="zh-CN" altLang="en-US" sz="4800" b="1" dirty="0">
                <a:solidFill>
                  <a:schemeClr val="tx2"/>
                </a:solidFill>
                <a:latin typeface="楷体_GB2312" pitchFamily="49" charset="-122"/>
                <a:ea typeface="楷体_GB2312" pitchFamily="49" charset="-122"/>
              </a:rPr>
              <a:t>  运筹学的历史</a:t>
            </a:r>
            <a:endParaRPr lang="zh-CN" altLang="zh-CN" sz="4800" b="1">
              <a:solidFill>
                <a:schemeClr val="tx2"/>
              </a:solidFill>
              <a:latin typeface="楷体_GB2312" pitchFamily="49" charset="-122"/>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charRg st="1" end="17"/>
                                            </p:txEl>
                                          </p:spTgt>
                                        </p:tgtEl>
                                        <p:attrNameLst>
                                          <p:attrName>style.visibility</p:attrName>
                                        </p:attrNameLst>
                                      </p:cBhvr>
                                      <p:to>
                                        <p:strVal val="visible"/>
                                      </p:to>
                                    </p:set>
                                    <p:animEffect transition="in" filter="blinds(horizontal)">
                                      <p:cBhvr>
                                        <p:cTn id="7" dur="500"/>
                                        <p:tgtEl>
                                          <p:spTgt spid="52226">
                                            <p:txEl>
                                              <p:charRg st="1"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charRg st="17" end="37"/>
                                            </p:txEl>
                                          </p:spTgt>
                                        </p:tgtEl>
                                        <p:attrNameLst>
                                          <p:attrName>style.visibility</p:attrName>
                                        </p:attrNameLst>
                                      </p:cBhvr>
                                      <p:to>
                                        <p:strVal val="visible"/>
                                      </p:to>
                                    </p:set>
                                    <p:animEffect transition="in" filter="blinds(horizontal)">
                                      <p:cBhvr>
                                        <p:cTn id="12" dur="500"/>
                                        <p:tgtEl>
                                          <p:spTgt spid="52226">
                                            <p:txEl>
                                              <p:charRg st="17"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6">
                                            <p:txEl>
                                              <p:charRg st="37" end="56"/>
                                            </p:txEl>
                                          </p:spTgt>
                                        </p:tgtEl>
                                        <p:attrNameLst>
                                          <p:attrName>style.visibility</p:attrName>
                                        </p:attrNameLst>
                                      </p:cBhvr>
                                      <p:to>
                                        <p:strVal val="visible"/>
                                      </p:to>
                                    </p:set>
                                    <p:animEffect transition="in" filter="blinds(horizontal)">
                                      <p:cBhvr>
                                        <p:cTn id="17" dur="500"/>
                                        <p:tgtEl>
                                          <p:spTgt spid="52226">
                                            <p:txEl>
                                              <p:charRg st="37"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6">
                                            <p:txEl>
                                              <p:charRg st="56" end="76"/>
                                            </p:txEl>
                                          </p:spTgt>
                                        </p:tgtEl>
                                        <p:attrNameLst>
                                          <p:attrName>style.visibility</p:attrName>
                                        </p:attrNameLst>
                                      </p:cBhvr>
                                      <p:to>
                                        <p:strVal val="visible"/>
                                      </p:to>
                                    </p:set>
                                    <p:animEffect transition="in" filter="blinds(horizontal)">
                                      <p:cBhvr>
                                        <p:cTn id="22" dur="500"/>
                                        <p:tgtEl>
                                          <p:spTgt spid="52226">
                                            <p:txEl>
                                              <p:charRg st="56"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ldLvl="3"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52225"/>
          <p:cNvSpPr>
            <a:spLocks noGrp="1"/>
          </p:cNvSpPr>
          <p:nvPr>
            <p:ph idx="4294967295"/>
          </p:nvPr>
        </p:nvSpPr>
        <p:spPr>
          <a:xfrm>
            <a:off x="827405" y="332740"/>
            <a:ext cx="7772400" cy="1118870"/>
          </a:xfrm>
        </p:spPr>
        <p:txBody>
          <a:bodyPr lIns="92075" tIns="46038" rIns="92075" bIns="46038" anchor="t" anchorCtr="0"/>
          <a:p>
            <a:pPr lvl="1">
              <a:buNone/>
            </a:pPr>
            <a:endParaRPr lang="zh-CN" altLang="en-US" dirty="0"/>
          </a:p>
          <a:p>
            <a:r>
              <a:rPr lang="zh-CN" altLang="en-US" dirty="0">
                <a:solidFill>
                  <a:schemeClr val="tx2"/>
                </a:solidFill>
              </a:rPr>
              <a:t>我国科学</a:t>
            </a:r>
            <a:r>
              <a:rPr lang="zh-CN" altLang="en-US" dirty="0">
                <a:solidFill>
                  <a:schemeClr val="tx2"/>
                </a:solidFill>
              </a:rPr>
              <a:t>家对运筹学科做出的</a:t>
            </a:r>
            <a:r>
              <a:rPr lang="zh-CN" altLang="en-US" dirty="0">
                <a:solidFill>
                  <a:schemeClr val="tx2"/>
                </a:solidFill>
              </a:rPr>
              <a:t>贡献</a:t>
            </a:r>
            <a:endParaRPr lang="zh-CN" altLang="en-US" dirty="0">
              <a:solidFill>
                <a:schemeClr val="tx2"/>
              </a:solidFill>
            </a:endParaRPr>
          </a:p>
          <a:p>
            <a:pPr lvl="1">
              <a:buNone/>
            </a:pPr>
            <a:endParaRPr lang="zh-CN" altLang="en-US" dirty="0"/>
          </a:p>
        </p:txBody>
      </p:sp>
      <p:sp>
        <p:nvSpPr>
          <p:cNvPr id="3" name="内容占位符 52225"/>
          <p:cNvSpPr>
            <a:spLocks noGrp="1"/>
          </p:cNvSpPr>
          <p:nvPr/>
        </p:nvSpPr>
        <p:spPr>
          <a:xfrm>
            <a:off x="395605" y="1700530"/>
            <a:ext cx="7772400" cy="1471930"/>
          </a:xfrm>
          <a:prstGeom prst="rect">
            <a:avLst/>
          </a:prstGeom>
          <a:noFill/>
          <a:ln w="9525">
            <a:noFill/>
          </a:ln>
        </p:spPr>
        <p:txBody>
          <a:bodyPr lIns="92075" tIns="46038" rIns="92075" bIns="46038" anchor="t" anchorCtr="0"/>
          <a:lstStyle>
            <a:lvl1pPr marL="342900" lvl="0" indent="-342900" algn="l" defTabSz="914400" rtl="0" eaLnBrk="0" fontAlgn="base" latinLnBrk="0" hangingPunct="0">
              <a:lnSpc>
                <a:spcPct val="100000"/>
              </a:lnSpc>
              <a:spcBef>
                <a:spcPct val="20000"/>
              </a:spcBef>
              <a:spcAft>
                <a:spcPct val="0"/>
              </a:spcAft>
              <a:buClr>
                <a:srgbClr val="FF9900"/>
              </a:buClr>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u"/>
              <a:defRPr sz="2800" b="0" i="0" u="none" kern="1200" baseline="0">
                <a:solidFill>
                  <a:schemeClr val="tx1"/>
                </a:solidFill>
                <a:latin typeface="楷体_GB2312" pitchFamily="49" charset="-122"/>
                <a:ea typeface="楷体_GB2312" pitchFamily="49" charset="-122"/>
                <a:cs typeface="+mn-cs"/>
              </a:defRPr>
            </a:lvl2pPr>
            <a:lvl3pPr marL="1143000" lvl="2" indent="-228600" algn="l" defTabSz="914400" rtl="0" eaLnBrk="0" fontAlgn="base" latinLnBrk="0" hangingPunct="0">
              <a:lnSpc>
                <a:spcPct val="100000"/>
              </a:lnSpc>
              <a:spcBef>
                <a:spcPct val="20000"/>
              </a:spcBef>
              <a:spcAft>
                <a:spcPct val="0"/>
              </a:spcAft>
              <a:buClr>
                <a:srgbClr val="33CCFF"/>
              </a:buClr>
              <a:buSzPct val="75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rtl="0" eaLnBrk="0" fontAlgn="base" latinLnBrk="0" hangingPunct="0">
              <a:lnSpc>
                <a:spcPct val="100000"/>
              </a:lnSpc>
              <a:spcBef>
                <a:spcPct val="20000"/>
              </a:spcBef>
              <a:spcAft>
                <a:spcPct val="0"/>
              </a:spcAft>
              <a:buClr>
                <a:schemeClr val="accent2"/>
              </a:buClr>
              <a:buSzTx/>
              <a:buFontTx/>
              <a:buChar char="–"/>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lvl="1">
              <a:lnSpc>
                <a:spcPct val="150000"/>
              </a:lnSpc>
              <a:spcBef>
                <a:spcPts val="0"/>
              </a:spcBef>
              <a:buNone/>
            </a:pPr>
            <a:r>
              <a:rPr lang="zh-CN" altLang="en-US" dirty="0"/>
              <a:t>钱学森</a:t>
            </a:r>
            <a:r>
              <a:rPr lang="en-US" altLang="zh-CN" dirty="0"/>
              <a:t> </a:t>
            </a:r>
            <a:r>
              <a:rPr lang="zh-CN" altLang="en-US" dirty="0"/>
              <a:t>航天之父</a:t>
            </a:r>
            <a:r>
              <a:rPr lang="en-US" altLang="zh-CN" dirty="0"/>
              <a:t> </a:t>
            </a:r>
            <a:r>
              <a:rPr lang="zh-CN" altLang="en-US" dirty="0"/>
              <a:t>导弹之父</a:t>
            </a:r>
            <a:r>
              <a:rPr lang="en-US" altLang="zh-CN" dirty="0"/>
              <a:t> </a:t>
            </a:r>
            <a:r>
              <a:rPr lang="zh-CN" altLang="en-US" dirty="0"/>
              <a:t>系统</a:t>
            </a:r>
            <a:r>
              <a:rPr lang="zh-CN" altLang="en-US" dirty="0"/>
              <a:t>工程科学家</a:t>
            </a:r>
            <a:endParaRPr lang="en-US" altLang="zh-CN" dirty="0"/>
          </a:p>
          <a:p>
            <a:pPr lvl="1">
              <a:lnSpc>
                <a:spcPct val="150000"/>
              </a:lnSpc>
              <a:spcBef>
                <a:spcPts val="0"/>
              </a:spcBef>
              <a:buNone/>
            </a:pPr>
            <a:r>
              <a:rPr lang="zh-CN" altLang="en-US" dirty="0"/>
              <a:t>许国志</a:t>
            </a:r>
            <a:r>
              <a:rPr lang="en-US" altLang="zh-CN" dirty="0"/>
              <a:t> </a:t>
            </a:r>
            <a:r>
              <a:rPr lang="zh-CN" altLang="en-US" dirty="0"/>
              <a:t>中国运筹学</a:t>
            </a:r>
            <a:r>
              <a:rPr lang="zh-CN" altLang="en-US" dirty="0"/>
              <a:t>家</a:t>
            </a:r>
            <a:endParaRPr lang="zh-CN" altLang="en-US" dirty="0"/>
          </a:p>
          <a:p>
            <a:pPr lvl="1">
              <a:lnSpc>
                <a:spcPct val="150000"/>
              </a:lnSpc>
              <a:spcBef>
                <a:spcPts val="0"/>
              </a:spcBef>
              <a:buNone/>
            </a:pPr>
            <a:endParaRPr lang="zh-CN" altLang="en-US" dirty="0"/>
          </a:p>
        </p:txBody>
      </p:sp>
      <p:pic>
        <p:nvPicPr>
          <p:cNvPr id="4" name="图片 3"/>
          <p:cNvPicPr>
            <a:picLocks noChangeAspect="1"/>
          </p:cNvPicPr>
          <p:nvPr/>
        </p:nvPicPr>
        <p:blipFill>
          <a:blip r:embed="rId1"/>
          <a:stretch>
            <a:fillRect/>
          </a:stretch>
        </p:blipFill>
        <p:spPr>
          <a:xfrm>
            <a:off x="4716145" y="2493010"/>
            <a:ext cx="4190365" cy="3189605"/>
          </a:xfrm>
          <a:prstGeom prst="rect">
            <a:avLst/>
          </a:prstGeom>
        </p:spPr>
      </p:pic>
      <p:sp>
        <p:nvSpPr>
          <p:cNvPr id="16392" name="横卷形 16391"/>
          <p:cNvSpPr/>
          <p:nvPr/>
        </p:nvSpPr>
        <p:spPr>
          <a:xfrm>
            <a:off x="755650" y="5715000"/>
            <a:ext cx="7467600" cy="1143000"/>
          </a:xfrm>
          <a:prstGeom prst="horizontalScroll">
            <a:avLst>
              <a:gd name="adj" fmla="val 16667"/>
            </a:avLst>
          </a:prstGeom>
          <a:solidFill>
            <a:srgbClr val="996600"/>
          </a:solidFill>
          <a:ln w="12700" cap="sq" cmpd="sng">
            <a:solidFill>
              <a:schemeClr val="tx1"/>
            </a:solidFill>
            <a:prstDash val="solid"/>
            <a:round/>
            <a:headEnd type="none" w="sm" len="sm"/>
            <a:tailEnd type="none" w="sm" len="sm"/>
          </a:ln>
        </p:spPr>
        <p:txBody>
          <a:bodyPr wrap="none" anchor="ctr" anchorCtr="0"/>
          <a:p>
            <a:pPr algn="ctr"/>
            <a:r>
              <a:rPr lang="zh-CN" altLang="en-US" dirty="0">
                <a:latin typeface="Times New Roman" panose="02020603050405020304" pitchFamily="18" charset="0"/>
              </a:rPr>
              <a:t>“</a:t>
            </a:r>
            <a:r>
              <a:rPr lang="zh-CN" altLang="en-US" sz="2800" dirty="0">
                <a:latin typeface="Times New Roman" panose="02020603050405020304" pitchFamily="18" charset="0"/>
                <a:ea typeface="楷体_GB2312" pitchFamily="49" charset="-122"/>
              </a:rPr>
              <a:t>夫</a:t>
            </a:r>
            <a:r>
              <a:rPr lang="zh-CN" altLang="en-US" sz="3200" dirty="0">
                <a:solidFill>
                  <a:srgbClr val="333300"/>
                </a:solidFill>
                <a:latin typeface="Times New Roman" panose="02020603050405020304" pitchFamily="18" charset="0"/>
                <a:ea typeface="楷体_GB2312" pitchFamily="49" charset="-122"/>
              </a:rPr>
              <a:t>运筹</a:t>
            </a:r>
            <a:r>
              <a:rPr lang="zh-CN" altLang="en-US" sz="2800" dirty="0">
                <a:latin typeface="Times New Roman" panose="02020603050405020304" pitchFamily="18" charset="0"/>
                <a:ea typeface="楷体_GB2312" pitchFamily="49" charset="-122"/>
              </a:rPr>
              <a:t>帷幄之中，决胜于千里之外”《汉书》</a:t>
            </a:r>
            <a:endParaRPr lang="zh-CN" altLang="en-US" dirty="0">
              <a:latin typeface="Times New Roman" panose="02020603050405020304" pitchFamily="18" charset="0"/>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charRg st="1" end="17"/>
                                            </p:txEl>
                                          </p:spTgt>
                                        </p:tgtEl>
                                        <p:attrNameLst>
                                          <p:attrName>style.visibility</p:attrName>
                                        </p:attrNameLst>
                                      </p:cBhvr>
                                      <p:to>
                                        <p:strVal val="visible"/>
                                      </p:to>
                                    </p:set>
                                    <p:animEffect transition="in" filter="blinds(horizontal)">
                                      <p:cBhvr>
                                        <p:cTn id="7" dur="500"/>
                                        <p:tgtEl>
                                          <p:spTgt spid="52226">
                                            <p:txEl>
                                              <p:charRg st="1"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 end="1"/>
                                            </p:txEl>
                                          </p:spTgt>
                                        </p:tgtEl>
                                        <p:attrNameLst>
                                          <p:attrName>style.visibility</p:attrName>
                                        </p:attrNameLst>
                                      </p:cBhvr>
                                      <p:to>
                                        <p:strVal val="visible"/>
                                      </p:to>
                                    </p:set>
                                    <p:animEffect transition="in" filter="blinds(horizontal)">
                                      <p:cBhvr>
                                        <p:cTn id="12" dur="500"/>
                                        <p:tgtEl>
                                          <p:spTgt spid="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2" end="2"/>
                                            </p:txEl>
                                          </p:spTgt>
                                        </p:tgtEl>
                                        <p:attrNameLst>
                                          <p:attrName>style.visibility</p:attrName>
                                        </p:attrNameLst>
                                      </p:cBhvr>
                                      <p:to>
                                        <p:strVal val="visible"/>
                                      </p:to>
                                    </p:set>
                                    <p:animEffect transition="in" filter="blinds(horizontal)">
                                      <p:cBhvr>
                                        <p:cTn id="17" dur="500"/>
                                        <p:tgtEl>
                                          <p:spTgt spid="3">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box(out)">
                                      <p:cBhvr>
                                        <p:cTn id="27" dur="500"/>
                                        <p:tgtEl>
                                          <p:spTgt spid="16392"/>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ldLvl="3" build="p"/>
      <p:bldP spid="3" grpId="0" bldLvl="3" build="p"/>
      <p:bldP spid="1639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12290" name="标题 22529"/>
          <p:cNvSpPr>
            <a:spLocks noGrp="1"/>
          </p:cNvSpPr>
          <p:nvPr>
            <p:ph type="title"/>
          </p:nvPr>
        </p:nvSpPr>
        <p:spPr>
          <a:xfrm>
            <a:off x="685800" y="228600"/>
            <a:ext cx="7772400" cy="1143000"/>
          </a:xfrm>
        </p:spPr>
        <p:txBody>
          <a:bodyPr lIns="92075" tIns="46038" rIns="92075" bIns="46038" anchor="b" anchorCtr="0"/>
          <a:p>
            <a:pPr algn="ctr"/>
            <a:r>
              <a:rPr lang="zh-CN" altLang="en-US" dirty="0"/>
              <a:t>1  运筹学的历史</a:t>
            </a:r>
            <a:endParaRPr lang="zh-CN" altLang="zh-CN"/>
          </a:p>
        </p:txBody>
      </p:sp>
      <p:sp>
        <p:nvSpPr>
          <p:cNvPr id="22534" name="矩形 22533"/>
          <p:cNvSpPr/>
          <p:nvPr/>
        </p:nvSpPr>
        <p:spPr>
          <a:xfrm>
            <a:off x="914400" y="2133600"/>
            <a:ext cx="7772400" cy="2895600"/>
          </a:xfrm>
          <a:prstGeom prst="rect">
            <a:avLst/>
          </a:prstGeom>
          <a:noFill/>
          <a:ln w="9525">
            <a:noFill/>
          </a:ln>
        </p:spPr>
        <p:txBody>
          <a:bodyPr lIns="92075" tIns="46038" rIns="92075" bIns="46038" anchor="t" anchorCtr="0"/>
          <a:p>
            <a:pPr marL="342900" indent="-342900" eaLnBrk="0" hangingPunct="0">
              <a:spcBef>
                <a:spcPct val="20000"/>
              </a:spcBef>
              <a:buClr>
                <a:srgbClr val="FF9900"/>
              </a:buClr>
              <a:buFont typeface="Wingdings" panose="05000000000000000000" pitchFamily="2" charset="2"/>
              <a:buChar char="l"/>
            </a:pPr>
            <a:r>
              <a:rPr lang="en-US" altLang="zh-CN" sz="2800" b="1">
                <a:latin typeface="Arial" panose="020B0604020202020204" pitchFamily="34" charset="0"/>
              </a:rPr>
              <a:t>Operations Research (</a:t>
            </a:r>
            <a:r>
              <a:rPr lang="zh-CN" altLang="en-US" sz="2800" b="1" dirty="0">
                <a:latin typeface="Arial" panose="020B0604020202020204" pitchFamily="34" charset="0"/>
              </a:rPr>
              <a:t>美国)—简称</a:t>
            </a:r>
            <a:r>
              <a:rPr lang="en-US" altLang="zh-CN" sz="2800" b="1">
                <a:latin typeface="Arial" panose="020B0604020202020204" pitchFamily="34" charset="0"/>
              </a:rPr>
              <a:t>OR</a:t>
            </a:r>
            <a:endParaRPr lang="en-US" altLang="zh-CN" sz="2800" b="1">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en-US" altLang="zh-CN" sz="2800" b="1">
                <a:latin typeface="Arial" panose="020B0604020202020204" pitchFamily="34" charset="0"/>
              </a:rPr>
              <a:t>Operational Research(</a:t>
            </a:r>
            <a:r>
              <a:rPr lang="zh-CN" altLang="en-US" sz="2800" b="1" dirty="0">
                <a:latin typeface="Arial" panose="020B0604020202020204" pitchFamily="34" charset="0"/>
              </a:rPr>
              <a:t>英国)</a:t>
            </a:r>
            <a:endParaRPr lang="zh-CN" altLang="en-US" sz="2800"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sz="2800" b="1" dirty="0">
                <a:latin typeface="Arial" panose="020B0604020202020204" pitchFamily="34" charset="0"/>
              </a:rPr>
              <a:t>作业研究(港台)</a:t>
            </a:r>
            <a:endParaRPr lang="zh-CN" altLang="en-US" sz="2800"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sz="2800" b="1" dirty="0">
                <a:latin typeface="Arial" panose="020B0604020202020204" pitchFamily="34" charset="0"/>
              </a:rPr>
              <a:t>运筹学(大陆)</a:t>
            </a:r>
            <a:endParaRPr lang="zh-CN" altLang="en-US" sz="2800"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endParaRPr lang="zh-CN" altLang="en-US" sz="2800" b="1" dirty="0">
              <a:latin typeface="Arial" panose="020B0604020202020204"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4">
                                            <p:txEl>
                                              <p:charRg st="0" end="30"/>
                                            </p:txEl>
                                          </p:spTgt>
                                        </p:tgtEl>
                                        <p:attrNameLst>
                                          <p:attrName>style.visibility</p:attrName>
                                        </p:attrNameLst>
                                      </p:cBhvr>
                                      <p:to>
                                        <p:strVal val="visible"/>
                                      </p:to>
                                    </p:set>
                                    <p:anim calcmode="lin" valueType="num">
                                      <p:cBhvr additive="base">
                                        <p:cTn id="7" dur="500" fill="hold"/>
                                        <p:tgtEl>
                                          <p:spTgt spid="22534">
                                            <p:txEl>
                                              <p:charRg st="0"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4">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4">
                                            <p:txEl>
                                              <p:charRg st="30" end="55"/>
                                            </p:txEl>
                                          </p:spTgt>
                                        </p:tgtEl>
                                        <p:attrNameLst>
                                          <p:attrName>style.visibility</p:attrName>
                                        </p:attrNameLst>
                                      </p:cBhvr>
                                      <p:to>
                                        <p:strVal val="visible"/>
                                      </p:to>
                                    </p:set>
                                    <p:anim calcmode="lin" valueType="num">
                                      <p:cBhvr additive="base">
                                        <p:cTn id="13" dur="500" fill="hold"/>
                                        <p:tgtEl>
                                          <p:spTgt spid="22534">
                                            <p:txEl>
                                              <p:charRg st="30" end="5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4">
                                            <p:txEl>
                                              <p:charRg st="30" end="5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4">
                                            <p:txEl>
                                              <p:charRg st="55" end="64"/>
                                            </p:txEl>
                                          </p:spTgt>
                                        </p:tgtEl>
                                        <p:attrNameLst>
                                          <p:attrName>style.visibility</p:attrName>
                                        </p:attrNameLst>
                                      </p:cBhvr>
                                      <p:to>
                                        <p:strVal val="visible"/>
                                      </p:to>
                                    </p:set>
                                    <p:anim calcmode="lin" valueType="num">
                                      <p:cBhvr additive="base">
                                        <p:cTn id="19" dur="500" fill="hold"/>
                                        <p:tgtEl>
                                          <p:spTgt spid="22534">
                                            <p:txEl>
                                              <p:charRg st="55" end="6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4">
                                            <p:txEl>
                                              <p:charRg st="55" end="6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34">
                                            <p:txEl>
                                              <p:charRg st="64" end="72"/>
                                            </p:txEl>
                                          </p:spTgt>
                                        </p:tgtEl>
                                        <p:attrNameLst>
                                          <p:attrName>style.visibility</p:attrName>
                                        </p:attrNameLst>
                                      </p:cBhvr>
                                      <p:to>
                                        <p:strVal val="visible"/>
                                      </p:to>
                                    </p:set>
                                    <p:anim calcmode="lin" valueType="num">
                                      <p:cBhvr additive="base">
                                        <p:cTn id="25" dur="500" fill="hold"/>
                                        <p:tgtEl>
                                          <p:spTgt spid="22534">
                                            <p:txEl>
                                              <p:charRg st="64" end="7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4">
                                            <p:txEl>
                                              <p:charRg st="64" end="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ldLvl="2"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13314" name="标题 23553"/>
          <p:cNvSpPr>
            <a:spLocks noGrp="1"/>
          </p:cNvSpPr>
          <p:nvPr>
            <p:ph type="title"/>
          </p:nvPr>
        </p:nvSpPr>
        <p:spPr>
          <a:xfrm>
            <a:off x="685800" y="228600"/>
            <a:ext cx="7772400" cy="1143000"/>
          </a:xfrm>
        </p:spPr>
        <p:txBody>
          <a:bodyPr vert="horz" wrap="square" lIns="92075" tIns="46038" rIns="92075" bIns="46038" anchor="b" anchorCtr="0"/>
          <a:p>
            <a:pPr algn="ctr"/>
            <a:r>
              <a:rPr lang="en-US" altLang="zh-CN" dirty="0">
                <a:latin typeface="宋体" panose="02010600030101010101" pitchFamily="2" charset="-122"/>
                <a:ea typeface="宋体" panose="02010600030101010101" pitchFamily="2" charset="-122"/>
              </a:rPr>
              <a:t>3</a:t>
            </a:r>
            <a:r>
              <a:rPr lang="zh-CN" altLang="en-US" dirty="0"/>
              <a:t>. 运筹学的定义</a:t>
            </a:r>
            <a:endParaRPr lang="zh-CN" altLang="en-US" dirty="0"/>
          </a:p>
        </p:txBody>
      </p:sp>
      <p:sp>
        <p:nvSpPr>
          <p:cNvPr id="23555" name="内容占位符 23554"/>
          <p:cNvSpPr>
            <a:spLocks noGrp="1"/>
          </p:cNvSpPr>
          <p:nvPr>
            <p:ph idx="1"/>
          </p:nvPr>
        </p:nvSpPr>
        <p:spPr>
          <a:xfrm>
            <a:off x="838200" y="2057400"/>
            <a:ext cx="7391400" cy="3810000"/>
          </a:xfrm>
        </p:spPr>
        <p:txBody>
          <a:bodyPr lIns="92075" tIns="46038" rIns="92075" bIns="46038" anchor="t" anchorCtr="0"/>
          <a:p>
            <a:pPr marL="342900" marR="0" indent="-342900" algn="l" defTabSz="914400" rtl="0" eaLnBrk="0" fontAlgn="base" latinLnBrk="0" hangingPunct="0">
              <a:lnSpc>
                <a:spcPct val="90000"/>
              </a:lnSpc>
              <a:spcBef>
                <a:spcPct val="20000"/>
              </a:spcBef>
              <a:spcAft>
                <a:spcPct val="0"/>
              </a:spcAft>
              <a:buClr>
                <a:srgbClr val="FF9900"/>
              </a:buClr>
              <a:buSzTx/>
              <a:buFont typeface="Wingdings" panose="05000000000000000000" pitchFamily="2" charset="2"/>
              <a:buChar char="l"/>
            </a:pPr>
            <a:r>
              <a:rPr kumimoji="0" lang="en-US" altLang="zh-CN" sz="2800" b="1" i="0" u="none" strike="noStrike" kern="1200" cap="none" spc="0" normalizeH="0" baseline="0" noProof="1">
                <a:solidFill>
                  <a:schemeClr val="tx1"/>
                </a:solidFill>
                <a:latin typeface="+mn-lt"/>
                <a:ea typeface="+mn-ea"/>
                <a:cs typeface="+mn-cs"/>
              </a:rPr>
              <a:t>Morse </a:t>
            </a:r>
            <a:r>
              <a:rPr kumimoji="0" lang="zh-CN" altLang="en-US" sz="2800" b="1" i="0" u="none" strike="noStrike" kern="1200" cap="none" spc="0" normalizeH="0" baseline="0" noProof="1" dirty="0">
                <a:solidFill>
                  <a:schemeClr val="tx1"/>
                </a:solidFill>
                <a:latin typeface="+mn-lt"/>
                <a:ea typeface="+mn-ea"/>
                <a:cs typeface="+mn-cs"/>
              </a:rPr>
              <a:t>和 </a:t>
            </a:r>
            <a:r>
              <a:rPr kumimoji="0" lang="en-US" altLang="zh-CN" sz="2800" b="1" i="0" u="none" strike="noStrike" kern="1200" cap="none" spc="0" normalizeH="0" baseline="0" noProof="1">
                <a:solidFill>
                  <a:schemeClr val="tx1"/>
                </a:solidFill>
                <a:latin typeface="+mn-lt"/>
                <a:ea typeface="+mn-ea"/>
                <a:cs typeface="+mn-cs"/>
              </a:rPr>
              <a:t>Kimball </a:t>
            </a:r>
            <a:r>
              <a:rPr kumimoji="0" lang="zh-CN" altLang="en-US" sz="2800" b="1" i="0" u="none" strike="noStrike" kern="1200" cap="none" spc="0" normalizeH="0" baseline="0" noProof="1" dirty="0">
                <a:solidFill>
                  <a:schemeClr val="tx1"/>
                </a:solidFill>
                <a:latin typeface="+mn-lt"/>
                <a:ea typeface="+mn-ea"/>
                <a:cs typeface="+mn-cs"/>
              </a:rPr>
              <a:t>的定义</a:t>
            </a:r>
            <a:endParaRPr kumimoji="0" lang="zh-CN" altLang="en-US" sz="2800" b="1"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u"/>
            </a:pPr>
            <a:r>
              <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rPr>
              <a:t>为决策机构在对其控制下业务活动进行决策时，提供以数量化为基础的科学方法。</a:t>
            </a:r>
            <a:endPar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endParaRPr>
          </a:p>
          <a:p>
            <a:pPr marL="457200" marR="0" lvl="1" indent="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None/>
            </a:pPr>
            <a:endPar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endParaRPr>
          </a:p>
          <a:p>
            <a:pPr marL="342900" marR="0" indent="-342900" algn="l" defTabSz="914400" rtl="0" eaLnBrk="0" fontAlgn="base" latinLnBrk="0" hangingPunct="0">
              <a:lnSpc>
                <a:spcPct val="90000"/>
              </a:lnSpc>
              <a:spcBef>
                <a:spcPct val="20000"/>
              </a:spcBef>
              <a:spcAft>
                <a:spcPct val="0"/>
              </a:spcAft>
              <a:buClr>
                <a:srgbClr val="FF9900"/>
              </a:buClr>
              <a:buSzTx/>
              <a:buFont typeface="Wingdings" panose="05000000000000000000" pitchFamily="2" charset="2"/>
              <a:buChar char="l"/>
            </a:pPr>
            <a:r>
              <a:rPr kumimoji="0" lang="zh-CN" altLang="en-US" sz="2800" b="1" i="0" u="none" strike="noStrike" kern="1200" cap="none" spc="0" normalizeH="0" baseline="0" noProof="1" dirty="0">
                <a:solidFill>
                  <a:schemeClr val="tx1"/>
                </a:solidFill>
                <a:latin typeface="+mn-lt"/>
                <a:ea typeface="+mn-ea"/>
                <a:cs typeface="+mn-cs"/>
              </a:rPr>
              <a:t>其他定义</a:t>
            </a:r>
            <a:endParaRPr kumimoji="0" lang="zh-CN" altLang="en-US" sz="2800" b="1"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u"/>
            </a:pPr>
            <a:r>
              <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rPr>
              <a:t>运筹学应用科学技术和数学方法，解决专门问题，为决策者选择最优决策提供定量</a:t>
            </a:r>
            <a:endPar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endParaRPr>
          </a:p>
          <a:p>
            <a:pPr marL="457200" marR="0" lvl="1" indent="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None/>
            </a:pPr>
            <a:r>
              <a:rPr kumimoji="0" lang="en-US" altLang="zh-CN" sz="2800" b="0" i="0" u="none" strike="noStrike" kern="1200" cap="none" spc="0" normalizeH="0" baseline="0" noProof="1" dirty="0">
                <a:solidFill>
                  <a:schemeClr val="tx1"/>
                </a:solidFill>
                <a:latin typeface="楷体_GB2312" pitchFamily="49" charset="-122"/>
                <a:ea typeface="楷体_GB2312" pitchFamily="49" charset="-122"/>
                <a:cs typeface="+mn-cs"/>
              </a:rPr>
              <a:t>  </a:t>
            </a:r>
            <a:r>
              <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rPr>
              <a:t>分析</a:t>
            </a:r>
            <a:r>
              <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rPr>
              <a:t>。</a:t>
            </a:r>
            <a:endParaRPr kumimoji="0" lang="zh-CN" altLang="en-US" sz="2800" b="0" i="0" u="none" strike="noStrike" kern="1200" cap="none" spc="0" normalizeH="0" baseline="0" noProof="1" dirty="0">
              <a:solidFill>
                <a:schemeClr val="tx1"/>
              </a:solidFill>
              <a:latin typeface="楷体_GB2312" pitchFamily="49" charset="-122"/>
              <a:ea typeface="楷体_GB2312" pitchFamily="49"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5">
                                            <p:txEl>
                                              <p:charRg st="0" end="20"/>
                                            </p:txEl>
                                          </p:spTgt>
                                        </p:tgtEl>
                                        <p:attrNameLst>
                                          <p:attrName>style.visibility</p:attrName>
                                        </p:attrNameLst>
                                      </p:cBhvr>
                                      <p:to>
                                        <p:strVal val="visible"/>
                                      </p:to>
                                    </p:set>
                                    <p:animEffect transition="in" filter="checkerboard(across)">
                                      <p:cBhvr>
                                        <p:cTn id="7" dur="500"/>
                                        <p:tgtEl>
                                          <p:spTgt spid="23555">
                                            <p:txEl>
                                              <p:charRg st="0" end="2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555">
                                            <p:txEl>
                                              <p:charRg st="20" end="57"/>
                                            </p:txEl>
                                          </p:spTgt>
                                        </p:tgtEl>
                                        <p:attrNameLst>
                                          <p:attrName>style.visibility</p:attrName>
                                        </p:attrNameLst>
                                      </p:cBhvr>
                                      <p:to>
                                        <p:strVal val="visible"/>
                                      </p:to>
                                    </p:set>
                                    <p:animEffect transition="in" filter="checkerboard(across)">
                                      <p:cBhvr>
                                        <p:cTn id="10" dur="500"/>
                                        <p:tgtEl>
                                          <p:spTgt spid="23555">
                                            <p:txEl>
                                              <p:charRg st="20" end="5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wipe(down)">
                                      <p:cBhvr>
                                        <p:cTn id="15" dur="500"/>
                                        <p:tgtEl>
                                          <p:spTgt spid="2355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3555">
                                            <p:txEl>
                                              <p:pRg st="4" end="4"/>
                                            </p:txEl>
                                          </p:spTgt>
                                        </p:tgtEl>
                                        <p:attrNameLst>
                                          <p:attrName>style.visibility</p:attrName>
                                        </p:attrNameLst>
                                      </p:cBhvr>
                                      <p:to>
                                        <p:strVal val="visible"/>
                                      </p:to>
                                    </p:set>
                                    <p:animEffect transition="in" filter="wipe(down)">
                                      <p:cBhvr>
                                        <p:cTn id="20" dur="500"/>
                                        <p:tgtEl>
                                          <p:spTgt spid="23555">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Effect transition="in" filter="wipe(down)">
                                      <p:cBhvr>
                                        <p:cTn id="23"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54274" name="矩形 54273"/>
          <p:cNvSpPr/>
          <p:nvPr/>
        </p:nvSpPr>
        <p:spPr>
          <a:xfrm>
            <a:off x="1981200" y="4572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Many real world examples</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许多实际问题举例</a:t>
            </a:r>
            <a:endParaRPr lang="zh-CN" altLang="en-US" sz="3200" b="1">
              <a:solidFill>
                <a:srgbClr val="99FF33"/>
              </a:solidFill>
              <a:latin typeface="Times New Roman" panose="02020603050405020304" pitchFamily="18" charset="0"/>
            </a:endParaRPr>
          </a:p>
        </p:txBody>
      </p:sp>
      <p:sp>
        <p:nvSpPr>
          <p:cNvPr id="54275" name="矩形 54274"/>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54276" name="矩形 54275"/>
          <p:cNvSpPr/>
          <p:nvPr/>
        </p:nvSpPr>
        <p:spPr>
          <a:xfrm>
            <a:off x="635000" y="1941513"/>
            <a:ext cx="7667625" cy="2587625"/>
          </a:xfrm>
          <a:prstGeom prst="rect">
            <a:avLst/>
          </a:prstGeom>
          <a:noFill/>
          <a:ln w="12700">
            <a:noFill/>
          </a:ln>
        </p:spPr>
        <p:txBody>
          <a:bodyPr wrap="square"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pPr>
            <a:endParaRPr lang="zh-CN" altLang="en-US" sz="2800" b="1" dirty="0">
              <a:latin typeface="Times New Roman" panose="02020603050405020304" pitchFamily="18" charset="0"/>
            </a:endParaRPr>
          </a:p>
          <a:p>
            <a:pPr eaLnBrk="0" hangingPunct="0">
              <a:lnSpc>
                <a:spcPct val="75000"/>
              </a:lnSpc>
              <a:spcBef>
                <a:spcPct val="50000"/>
              </a:spcBef>
              <a:buClr>
                <a:srgbClr val="FFFF99"/>
              </a:buClr>
              <a:buFont typeface="Wingdings" panose="05000000000000000000" pitchFamily="2" charset="2"/>
              <a:buChar char="§"/>
            </a:pPr>
            <a:r>
              <a:rPr lang="zh-CN" altLang="en-US" sz="2800" b="1">
                <a:latin typeface="Times New Roman" panose="02020603050405020304" pitchFamily="18" charset="0"/>
              </a:rPr>
              <a:t> </a:t>
            </a:r>
            <a:r>
              <a:rPr lang="en-US" altLang="zh-CN" sz="2800" b="1">
                <a:latin typeface="Times New Roman" panose="02020603050405020304" pitchFamily="18" charset="0"/>
              </a:rPr>
              <a:t>Resource-allocation </a:t>
            </a:r>
            <a:r>
              <a:rPr lang="zh-CN" altLang="en-US" sz="2800" b="1" dirty="0">
                <a:latin typeface="Times New Roman" panose="02020603050405020304" pitchFamily="18" charset="0"/>
              </a:rPr>
              <a:t>资源分配</a:t>
            </a:r>
            <a:endParaRPr lang="zh-CN" altLang="en-US" sz="2800" b="1" dirty="0">
              <a:latin typeface="Times New Roman" panose="02020603050405020304" pitchFamily="18" charset="0"/>
            </a:endParaRPr>
          </a:p>
          <a:p>
            <a:pPr eaLnBrk="0" hangingPunct="0">
              <a:lnSpc>
                <a:spcPct val="75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a:t>
            </a:r>
            <a:r>
              <a:rPr lang="en-US" altLang="zh-CN" sz="2800" b="1">
                <a:latin typeface="Times New Roman" panose="02020603050405020304" pitchFamily="18" charset="0"/>
              </a:rPr>
              <a:t>New product pricing </a:t>
            </a:r>
            <a:r>
              <a:rPr lang="zh-CN" altLang="en-US" sz="2800" b="1" dirty="0">
                <a:latin typeface="Times New Roman" panose="02020603050405020304" pitchFamily="18" charset="0"/>
              </a:rPr>
              <a:t>新产品定价决策</a:t>
            </a:r>
            <a:endParaRPr lang="zh-CN" altLang="en-US" sz="2800" b="1" dirty="0">
              <a:latin typeface="Times New Roman" panose="02020603050405020304" pitchFamily="18" charset="0"/>
            </a:endParaRPr>
          </a:p>
          <a:p>
            <a:pPr eaLnBrk="0" hangingPunct="0">
              <a:lnSpc>
                <a:spcPct val="75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a:t>
            </a:r>
            <a:r>
              <a:rPr lang="en-US" altLang="zh-CN" sz="2800" b="1">
                <a:latin typeface="Times New Roman" panose="02020603050405020304" pitchFamily="18" charset="0"/>
              </a:rPr>
              <a:t>Portfolio  selection </a:t>
            </a:r>
            <a:r>
              <a:rPr lang="zh-CN" altLang="en-US" sz="2800" b="1" dirty="0">
                <a:latin typeface="Times New Roman" panose="02020603050405020304" pitchFamily="18" charset="0"/>
              </a:rPr>
              <a:t>投资组合</a:t>
            </a:r>
            <a:endParaRPr lang="zh-CN" altLang="en-US" sz="2800" b="1" dirty="0">
              <a:latin typeface="Times New Roman" panose="02020603050405020304" pitchFamily="18" charset="0"/>
            </a:endParaRPr>
          </a:p>
          <a:p>
            <a:pPr eaLnBrk="0" hangingPunct="0">
              <a:lnSpc>
                <a:spcPct val="75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a:t>
            </a:r>
            <a:r>
              <a:rPr lang="en-US" altLang="zh-CN" sz="2800" b="1">
                <a:latin typeface="Times New Roman" panose="02020603050405020304" pitchFamily="18" charset="0"/>
              </a:rPr>
              <a:t>Supply chain network design </a:t>
            </a:r>
            <a:r>
              <a:rPr lang="zh-CN" altLang="en-US" sz="2800" b="1" dirty="0">
                <a:latin typeface="Times New Roman" panose="02020603050405020304" pitchFamily="18" charset="0"/>
              </a:rPr>
              <a:t>供应链网络设计</a:t>
            </a: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38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16386" name="矩形 56321"/>
          <p:cNvSpPr/>
          <p:nvPr/>
        </p:nvSpPr>
        <p:spPr>
          <a:xfrm>
            <a:off x="457200" y="533400"/>
            <a:ext cx="8248650" cy="762000"/>
          </a:xfrm>
          <a:prstGeom prst="rect">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56323" name="矩形 56322"/>
          <p:cNvSpPr/>
          <p:nvPr/>
        </p:nvSpPr>
        <p:spPr>
          <a:xfrm>
            <a:off x="1905000" y="4572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Breakeven point Analysis</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盈亏平衡分析 </a:t>
            </a:r>
            <a:endParaRPr lang="zh-CN" altLang="en-US" sz="3200" b="1" dirty="0">
              <a:solidFill>
                <a:srgbClr val="99FF33"/>
              </a:solidFill>
              <a:latin typeface="Times New Roman" panose="02020603050405020304" pitchFamily="18" charset="0"/>
            </a:endParaRPr>
          </a:p>
        </p:txBody>
      </p:sp>
      <p:sp>
        <p:nvSpPr>
          <p:cNvPr id="56324" name="矩形 56323"/>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56325" name="矩形 56324"/>
          <p:cNvSpPr/>
          <p:nvPr/>
        </p:nvSpPr>
        <p:spPr>
          <a:xfrm>
            <a:off x="685800" y="2286000"/>
            <a:ext cx="7924800" cy="2393950"/>
          </a:xfrm>
          <a:prstGeom prst="rect">
            <a:avLst/>
          </a:prstGeom>
          <a:noFill/>
          <a:ln w="12700">
            <a:noFill/>
          </a:ln>
        </p:spPr>
        <p:txBody>
          <a:bodyPr lIns="90488" tIns="44450" rIns="90488" bIns="44450" anchor="t" anchorCtr="0">
            <a:spAutoFit/>
          </a:bodyPr>
          <a:p>
            <a:pPr eaLnBrk="0" hangingPunct="0">
              <a:lnSpc>
                <a:spcPct val="90000"/>
              </a:lnSpc>
              <a:spcBef>
                <a:spcPct val="50000"/>
              </a:spcBef>
              <a:buClr>
                <a:srgbClr val="FFFF99"/>
              </a:buClr>
              <a:buFont typeface="Wingdings" panose="05000000000000000000" pitchFamily="2" charset="2"/>
            </a:pPr>
            <a:r>
              <a:rPr lang="zh-CN" altLang="en-US" sz="2800" dirty="0">
                <a:latin typeface="Times New Roman" panose="02020603050405020304" pitchFamily="18" charset="0"/>
              </a:rPr>
              <a:t>特殊产品公司生产在商店销售的昂贵而不常见的礼品，礼品是为那些已经几乎什么都有的富人生产的。公司研发部最新的产品计划是有限版</a:t>
            </a:r>
            <a:r>
              <a:rPr lang="zh-CN" altLang="en-US" sz="2800" dirty="0">
                <a:latin typeface="Arial" panose="020B0604020202020204" pitchFamily="34" charset="0"/>
              </a:rPr>
              <a:t>落地摆钟（</a:t>
            </a:r>
            <a:r>
              <a:rPr lang="en-US" altLang="zh-CN" sz="2800" i="1">
                <a:latin typeface="Times New Roman" panose="02020603050405020304" pitchFamily="18" charset="0"/>
              </a:rPr>
              <a:t>limited edition grand­father clock）。</a:t>
            </a:r>
            <a:r>
              <a:rPr lang="zh-CN" altLang="en-US" sz="2800" dirty="0">
                <a:latin typeface="Times New Roman" panose="02020603050405020304" pitchFamily="18" charset="0"/>
              </a:rPr>
              <a:t>公司管理部门需要决定是否生产这个新产品，如果生产的话要生产多少。 </a:t>
            </a:r>
            <a:endParaRPr lang="zh-CN" altLang="en-US" sz="2800" dirty="0">
              <a:latin typeface="Times New Roman" panose="02020603050405020304" pitchFamily="18" charset="0"/>
            </a:endParaRPr>
          </a:p>
        </p:txBody>
      </p:sp>
      <p:sp>
        <p:nvSpPr>
          <p:cNvPr id="56326" name="文本框 56325"/>
          <p:cNvSpPr txBox="1"/>
          <p:nvPr/>
        </p:nvSpPr>
        <p:spPr>
          <a:xfrm>
            <a:off x="1301750" y="5214938"/>
            <a:ext cx="4451350" cy="519112"/>
          </a:xfrm>
          <a:prstGeom prst="rect">
            <a:avLst/>
          </a:prstGeom>
          <a:noFill/>
          <a:ln w="12700">
            <a:noFill/>
          </a:ln>
        </p:spPr>
        <p:txBody>
          <a:bodyPr wrap="none" anchor="t" anchorCtr="0">
            <a:spAutoFit/>
          </a:bodyPr>
          <a:p>
            <a:pPr eaLnBrk="0" hangingPunct="0"/>
            <a:r>
              <a:rPr lang="zh-CN" altLang="en-US" sz="2800" b="1" dirty="0">
                <a:solidFill>
                  <a:schemeClr val="tx2"/>
                </a:solidFill>
                <a:latin typeface="Times New Roman" panose="02020603050405020304" pitchFamily="18" charset="0"/>
                <a:ea typeface="华文行楷" panose="02010800040101010101" pitchFamily="2" charset="-122"/>
              </a:rPr>
              <a:t>我们需要知道些什么信息？</a:t>
            </a:r>
            <a:endParaRPr lang="zh-CN" altLang="en-US" sz="2800" b="1">
              <a:solidFill>
                <a:schemeClr val="tx2"/>
              </a:solidFill>
              <a:latin typeface="Times New Roman" panose="02020603050405020304" pitchFamily="18" charset="0"/>
              <a:ea typeface="华文行楷" panose="02010800040101010101" pitchFamily="2" charset="-122"/>
            </a:endParaRPr>
          </a:p>
        </p:txBody>
      </p:sp>
      <p:grpSp>
        <p:nvGrpSpPr>
          <p:cNvPr id="56327" name="组合 56326"/>
          <p:cNvGrpSpPr/>
          <p:nvPr/>
        </p:nvGrpSpPr>
        <p:grpSpPr>
          <a:xfrm>
            <a:off x="5715000" y="4572000"/>
            <a:ext cx="2895600" cy="1371600"/>
            <a:chOff x="3600" y="2880"/>
            <a:chExt cx="1824" cy="864"/>
          </a:xfrm>
        </p:grpSpPr>
        <p:sp>
          <p:nvSpPr>
            <p:cNvPr id="16392" name="爆炸形 2 56327"/>
            <p:cNvSpPr/>
            <p:nvPr/>
          </p:nvSpPr>
          <p:spPr>
            <a:xfrm>
              <a:off x="3600" y="2880"/>
              <a:ext cx="1824" cy="864"/>
            </a:xfrm>
            <a:prstGeom prst="irregularSeal2">
              <a:avLst/>
            </a:prstGeom>
            <a:solidFill>
              <a:srgbClr val="CCFFCC"/>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6393" name="文本框 56328"/>
            <p:cNvSpPr txBox="1"/>
            <p:nvPr/>
          </p:nvSpPr>
          <p:spPr>
            <a:xfrm>
              <a:off x="4039" y="3203"/>
              <a:ext cx="892" cy="288"/>
            </a:xfrm>
            <a:prstGeom prst="rect">
              <a:avLst/>
            </a:prstGeom>
            <a:noFill/>
            <a:ln w="9525">
              <a:noFill/>
            </a:ln>
          </p:spPr>
          <p:txBody>
            <a:bodyPr wrap="none" anchor="t" anchorCtr="0">
              <a:spAutoFit/>
            </a:bodyPr>
            <a:p>
              <a:pPr algn="ctr"/>
              <a:r>
                <a:rPr lang="zh-CN" altLang="en-US" b="1">
                  <a:solidFill>
                    <a:srgbClr val="000099"/>
                  </a:solidFill>
                  <a:latin typeface="Times New Roman" panose="02020603050405020304" pitchFamily="18" charset="0"/>
                </a:rPr>
                <a:t>想想</a:t>
              </a:r>
              <a:r>
                <a:rPr lang="zh-CN" altLang="en-US" b="1" dirty="0">
                  <a:solidFill>
                    <a:srgbClr val="000099"/>
                  </a:solidFill>
                  <a:latin typeface="Times New Roman" panose="02020603050405020304" pitchFamily="18" charset="0"/>
                </a:rPr>
                <a:t>看！</a:t>
              </a:r>
              <a:endParaRPr lang="zh-CN" altLang="en-US" b="1">
                <a:solidFill>
                  <a:srgbClr val="000099"/>
                </a:solidFill>
                <a:latin typeface="Times New Roman" panose="02020603050405020304" pitchFamily="18" charset="0"/>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arn(outHorizontal)">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slide(fromTop)">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6325"/>
                                        </p:tgtEl>
                                        <p:attrNameLst>
                                          <p:attrName>style.visibility</p:attrName>
                                        </p:attrNameLst>
                                      </p:cBhvr>
                                      <p:to>
                                        <p:strVal val="visible"/>
                                      </p:to>
                                    </p:set>
                                    <p:anim calcmode="lin" valueType="num">
                                      <p:cBhvr additive="base">
                                        <p:cTn id="17" dur="500" fill="hold"/>
                                        <p:tgtEl>
                                          <p:spTgt spid="56325"/>
                                        </p:tgtEl>
                                        <p:attrNameLst>
                                          <p:attrName>ppt_x</p:attrName>
                                        </p:attrNameLst>
                                      </p:cBhvr>
                                      <p:tavLst>
                                        <p:tav tm="0">
                                          <p:val>
                                            <p:strVal val="0-#ppt_w/2"/>
                                          </p:val>
                                        </p:tav>
                                        <p:tav tm="100000">
                                          <p:val>
                                            <p:strVal val="#ppt_x"/>
                                          </p:val>
                                        </p:tav>
                                      </p:tavLst>
                                    </p:anim>
                                    <p:anim calcmode="lin" valueType="num">
                                      <p:cBhvr additive="base">
                                        <p:cTn id="18"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6327"/>
                                        </p:tgtEl>
                                        <p:attrNameLst>
                                          <p:attrName>style.visibility</p:attrName>
                                        </p:attrNameLst>
                                      </p:cBhvr>
                                      <p:to>
                                        <p:strVal val="visible"/>
                                      </p:to>
                                    </p:set>
                                    <p:anim calcmode="lin" valueType="num">
                                      <p:cBhvr>
                                        <p:cTn id="23" dur="1000" fill="hold"/>
                                        <p:tgtEl>
                                          <p:spTgt spid="56327"/>
                                        </p:tgtEl>
                                        <p:attrNameLst>
                                          <p:attrName>ppt_w</p:attrName>
                                        </p:attrNameLst>
                                      </p:cBhvr>
                                      <p:tavLst>
                                        <p:tav tm="0">
                                          <p:val>
                                            <p:fltVal val="0.000000"/>
                                          </p:val>
                                        </p:tav>
                                        <p:tav tm="100000">
                                          <p:val>
                                            <p:strVal val="#ppt_w"/>
                                          </p:val>
                                        </p:tav>
                                      </p:tavLst>
                                    </p:anim>
                                    <p:anim calcmode="lin" valueType="num">
                                      <p:cBhvr>
                                        <p:cTn id="24" dur="1000" fill="hold"/>
                                        <p:tgtEl>
                                          <p:spTgt spid="56327"/>
                                        </p:tgtEl>
                                        <p:attrNameLst>
                                          <p:attrName>ppt_h</p:attrName>
                                        </p:attrNameLst>
                                      </p:cBhvr>
                                      <p:tavLst>
                                        <p:tav tm="0">
                                          <p:val>
                                            <p:fltVal val="0.000000"/>
                                          </p:val>
                                        </p:tav>
                                        <p:tav tm="100000">
                                          <p:val>
                                            <p:strVal val="#ppt_h"/>
                                          </p:val>
                                        </p:tav>
                                      </p:tavLst>
                                    </p:anim>
                                    <p:anim calcmode="lin" valueType="num">
                                      <p:cBhvr>
                                        <p:cTn id="25" dur="1000" fill="hold"/>
                                        <p:tgtEl>
                                          <p:spTgt spid="56327"/>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5632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6"/>
                                        </p:tgtEl>
                                        <p:attrNameLst>
                                          <p:attrName>style.visibility</p:attrName>
                                        </p:attrNameLst>
                                      </p:cBhvr>
                                      <p:to>
                                        <p:strVal val="visible"/>
                                      </p:to>
                                    </p:set>
                                    <p:anim calcmode="lin" valueType="num">
                                      <p:cBhvr additive="base">
                                        <p:cTn id="31" dur="500" fill="hold"/>
                                        <p:tgtEl>
                                          <p:spTgt spid="56326"/>
                                        </p:tgtEl>
                                        <p:attrNameLst>
                                          <p:attrName>ppt_x</p:attrName>
                                        </p:attrNameLst>
                                      </p:cBhvr>
                                      <p:tavLst>
                                        <p:tav tm="0">
                                          <p:val>
                                            <p:strVal val="0-#ppt_w/2"/>
                                          </p:val>
                                        </p:tav>
                                        <p:tav tm="100000">
                                          <p:val>
                                            <p:strVal val="#ppt_x"/>
                                          </p:val>
                                        </p:tav>
                                      </p:tavLst>
                                    </p:anim>
                                    <p:anim calcmode="lin" valueType="num">
                                      <p:cBhvr additive="base">
                                        <p:cTn id="32"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6324" grpId="0" animBg="1"/>
      <p:bldP spid="56325" grpId="0"/>
      <p:bldP spid="5632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40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pic>
        <p:nvPicPr>
          <p:cNvPr id="57346" name="图片 57345"/>
          <p:cNvPicPr>
            <a:picLocks noChangeAspect="1"/>
          </p:cNvPicPr>
          <p:nvPr/>
        </p:nvPicPr>
        <p:blipFill>
          <a:blip r:embed="rId1"/>
          <a:stretch>
            <a:fillRect/>
          </a:stretch>
        </p:blipFill>
        <p:spPr>
          <a:xfrm>
            <a:off x="1435100" y="2133600"/>
            <a:ext cx="6248400" cy="4114800"/>
          </a:xfrm>
          <a:prstGeom prst="rect">
            <a:avLst/>
          </a:prstGeom>
          <a:solidFill>
            <a:srgbClr val="FDE0BD"/>
          </a:solidFill>
          <a:ln w="9525">
            <a:noFill/>
          </a:ln>
        </p:spPr>
      </p:pic>
      <p:sp>
        <p:nvSpPr>
          <p:cNvPr id="57347" name="矩形 57346"/>
          <p:cNvSpPr/>
          <p:nvPr/>
        </p:nvSpPr>
        <p:spPr>
          <a:xfrm>
            <a:off x="1905000" y="4572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Breakeven point Analysis</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盈亏平衡分析 </a:t>
            </a:r>
            <a:endParaRPr lang="zh-CN" altLang="en-US" sz="3200" b="1" dirty="0">
              <a:solidFill>
                <a:srgbClr val="99FF33"/>
              </a:solidFill>
              <a:latin typeface="Times New Roman" panose="02020603050405020304" pitchFamily="18" charset="0"/>
            </a:endParaRPr>
          </a:p>
        </p:txBody>
      </p:sp>
      <p:sp>
        <p:nvSpPr>
          <p:cNvPr id="57348" name="矩形 57347"/>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arn(outHorizontal)">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slide(fromTop)">
                                      <p:cBhvr>
                                        <p:cTn id="12" dur="500"/>
                                        <p:tgtEl>
                                          <p:spTgt spid="5734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7346"/>
                                        </p:tgtEl>
                                        <p:attrNameLst>
                                          <p:attrName>style.visibility</p:attrName>
                                        </p:attrNameLst>
                                      </p:cBhvr>
                                      <p:to>
                                        <p:strVal val="visible"/>
                                      </p:to>
                                    </p:set>
                                    <p:animEffect transition="in" filter="barn(inHorizontal)">
                                      <p:cBhvr>
                                        <p:cTn id="17"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170" name="标题 14337"/>
          <p:cNvSpPr>
            <a:spLocks noGrp="1"/>
          </p:cNvSpPr>
          <p:nvPr>
            <p:ph type="title"/>
          </p:nvPr>
        </p:nvSpPr>
        <p:spPr>
          <a:xfrm>
            <a:off x="1371600" y="1447800"/>
            <a:ext cx="6705600" cy="1143000"/>
          </a:xfrm>
        </p:spPr>
        <p:txBody>
          <a:bodyPr lIns="92075" tIns="46038" rIns="92075" bIns="46038" anchor="b" anchorCtr="0"/>
          <a:p>
            <a:r>
              <a:rPr lang="zh-CN" altLang="en-US" sz="6600" dirty="0">
                <a:latin typeface="隶书" panose="02010509060101010101" pitchFamily="49" charset="-122"/>
                <a:ea typeface="隶书" panose="02010509060101010101" pitchFamily="49" charset="-122"/>
              </a:rPr>
              <a:t>第一章  绪论</a:t>
            </a:r>
            <a:endParaRPr lang="zh-CN" altLang="en-US" sz="6600" dirty="0">
              <a:latin typeface="隶书" panose="02010509060101010101" pitchFamily="49" charset="-122"/>
              <a:ea typeface="隶书" panose="02010509060101010101" pitchFamily="49" charset="-122"/>
            </a:endParaRPr>
          </a:p>
        </p:txBody>
      </p:sp>
      <p:sp>
        <p:nvSpPr>
          <p:cNvPr id="7171" name="文本占位符 14342"/>
          <p:cNvSpPr>
            <a:spLocks noGrp="1"/>
          </p:cNvSpPr>
          <p:nvPr>
            <p:ph idx="1"/>
          </p:nvPr>
        </p:nvSpPr>
        <p:spPr>
          <a:xfrm>
            <a:off x="685800" y="3429000"/>
            <a:ext cx="3893820" cy="2228215"/>
          </a:xfrm>
        </p:spPr>
        <p:txBody>
          <a:bodyPr lIns="92075" tIns="46038" rIns="92075" bIns="46038" anchor="t" anchorCtr="0"/>
          <a:p>
            <a:r>
              <a:rPr lang="zh-CN" altLang="en-US" sz="3200" dirty="0"/>
              <a:t>1</a:t>
            </a:r>
            <a:r>
              <a:rPr lang="en-US" altLang="zh-CN" sz="3200" dirty="0"/>
              <a:t>. </a:t>
            </a:r>
            <a:r>
              <a:rPr lang="zh-CN" altLang="en-US" sz="3200" dirty="0"/>
              <a:t>古代中国的</a:t>
            </a:r>
            <a:r>
              <a:rPr lang="zh-CN" altLang="en-US" sz="3200" dirty="0"/>
              <a:t>运筹</a:t>
            </a:r>
            <a:endParaRPr lang="zh-CN" altLang="en-US" sz="3200" dirty="0"/>
          </a:p>
          <a:p>
            <a:r>
              <a:rPr lang="en-US" altLang="zh-CN" sz="3200" dirty="0"/>
              <a:t>2.</a:t>
            </a:r>
            <a:r>
              <a:rPr lang="zh-CN" altLang="en-US" sz="3200" dirty="0"/>
              <a:t> 运筹学的历史</a:t>
            </a:r>
            <a:endParaRPr lang="zh-CN" altLang="en-US" sz="3200" dirty="0"/>
          </a:p>
          <a:p>
            <a:r>
              <a:rPr lang="en-US" altLang="zh-CN" sz="3200" dirty="0"/>
              <a:t>3</a:t>
            </a:r>
            <a:r>
              <a:rPr lang="zh-CN" altLang="en-US" sz="3200" dirty="0"/>
              <a:t>. 运筹学的定义</a:t>
            </a:r>
            <a:endParaRPr lang="zh-CN" altLang="en-US" sz="3200" dirty="0"/>
          </a:p>
          <a:p>
            <a:r>
              <a:rPr lang="en-US" altLang="zh-CN" sz="3200" dirty="0"/>
              <a:t>4</a:t>
            </a:r>
            <a:r>
              <a:rPr lang="zh-CN" altLang="en-US" sz="3200" dirty="0"/>
              <a:t>. 运筹学的应用</a:t>
            </a:r>
            <a:endParaRPr lang="zh-CN" altLang="en-US" sz="3200" dirty="0"/>
          </a:p>
        </p:txBody>
      </p:sp>
      <p:sp>
        <p:nvSpPr>
          <p:cNvPr id="7172" name="矩形 14343"/>
          <p:cNvSpPr/>
          <p:nvPr/>
        </p:nvSpPr>
        <p:spPr>
          <a:xfrm>
            <a:off x="4724400" y="3505200"/>
            <a:ext cx="3581400" cy="1676400"/>
          </a:xfrm>
          <a:prstGeom prst="rect">
            <a:avLst/>
          </a:prstGeom>
          <a:noFill/>
          <a:ln w="9525">
            <a:noFill/>
          </a:ln>
        </p:spPr>
        <p:txBody>
          <a:bodyPr lIns="92075" tIns="46038" rIns="92075" bIns="46038" anchor="t" anchorCtr="0"/>
          <a:p>
            <a:pPr marL="342900" indent="-342900" eaLnBrk="0" hangingPunct="0">
              <a:lnSpc>
                <a:spcPct val="90000"/>
              </a:lnSpc>
              <a:spcBef>
                <a:spcPct val="20000"/>
              </a:spcBef>
              <a:buClr>
                <a:srgbClr val="FF9900"/>
              </a:buClr>
              <a:buFont typeface="Wingdings" panose="05000000000000000000" pitchFamily="2" charset="2"/>
              <a:buChar char="l"/>
            </a:pPr>
            <a:r>
              <a:rPr lang="en-US" altLang="zh-CN" sz="3200" b="1" dirty="0">
                <a:latin typeface="Arial" panose="020B0604020202020204" pitchFamily="34" charset="0"/>
              </a:rPr>
              <a:t>5</a:t>
            </a:r>
            <a:r>
              <a:rPr lang="zh-CN" altLang="en-US" sz="3200" b="1" dirty="0">
                <a:latin typeface="Arial" panose="020B0604020202020204" pitchFamily="34" charset="0"/>
              </a:rPr>
              <a:t>. 运筹学的内容</a:t>
            </a:r>
            <a:endParaRPr lang="zh-CN" altLang="en-US" sz="3200" b="1" dirty="0">
              <a:latin typeface="Arial" panose="020B0604020202020204" pitchFamily="34" charset="0"/>
            </a:endParaRPr>
          </a:p>
          <a:p>
            <a:pPr marL="342900" indent="-342900" eaLnBrk="0" hangingPunct="0">
              <a:lnSpc>
                <a:spcPct val="90000"/>
              </a:lnSpc>
              <a:spcBef>
                <a:spcPct val="20000"/>
              </a:spcBef>
              <a:buClr>
                <a:srgbClr val="FF9900"/>
              </a:buClr>
              <a:buFont typeface="Wingdings" panose="05000000000000000000" pitchFamily="2" charset="2"/>
              <a:buChar char="l"/>
            </a:pPr>
            <a:r>
              <a:rPr lang="en-US" altLang="zh-CN" sz="3200" b="1" dirty="0">
                <a:latin typeface="Arial" panose="020B0604020202020204" pitchFamily="34" charset="0"/>
              </a:rPr>
              <a:t>6</a:t>
            </a:r>
            <a:r>
              <a:rPr lang="zh-CN" altLang="en-US" sz="3200" b="1" dirty="0">
                <a:latin typeface="Arial" panose="020B0604020202020204" pitchFamily="34" charset="0"/>
              </a:rPr>
              <a:t>. 运筹学展望</a:t>
            </a:r>
            <a:endParaRPr lang="zh-CN" altLang="en-US" sz="3200" b="1" dirty="0">
              <a:latin typeface="Arial" panose="020B0604020202020204" pitchFamily="34" charset="0"/>
            </a:endParaRPr>
          </a:p>
          <a:p>
            <a:pPr marL="342900" indent="-342900" eaLnBrk="0" hangingPunct="0">
              <a:lnSpc>
                <a:spcPct val="90000"/>
              </a:lnSpc>
              <a:spcBef>
                <a:spcPct val="20000"/>
              </a:spcBef>
              <a:buClr>
                <a:srgbClr val="FF9900"/>
              </a:buClr>
              <a:buFont typeface="Wingdings" panose="05000000000000000000" pitchFamily="2" charset="2"/>
              <a:buChar char="l"/>
            </a:pPr>
            <a:r>
              <a:rPr lang="en-US" altLang="zh-CN" sz="3200" b="1" dirty="0">
                <a:latin typeface="Arial" panose="020B0604020202020204" pitchFamily="34" charset="0"/>
              </a:rPr>
              <a:t>7</a:t>
            </a:r>
            <a:r>
              <a:rPr lang="zh-CN" altLang="en-US" sz="3200" b="1" dirty="0">
                <a:latin typeface="Arial" panose="020B0604020202020204" pitchFamily="34" charset="0"/>
              </a:rPr>
              <a:t>. 模型论</a:t>
            </a:r>
            <a:endParaRPr lang="zh-CN" altLang="en-US" sz="3200" b="1" dirty="0">
              <a:latin typeface="Arial" panose="020B0604020202020204" pitchFamily="34" charset="0"/>
            </a:endParaRPr>
          </a:p>
        </p:txBody>
      </p:sp>
      <p:sp>
        <p:nvSpPr>
          <p:cNvPr id="7173" name="矩形 14345">
            <a:hlinkClick r:id="" action="ppaction://hlinkshowjump?jump=endshow">
              <a:snd r:embed="rId2" name="TYPE.WAV"/>
            </a:hlinkClick>
          </p:cNvPr>
          <p:cNvSpPr/>
          <p:nvPr/>
        </p:nvSpPr>
        <p:spPr>
          <a:xfrm>
            <a:off x="8153400" y="6477000"/>
            <a:ext cx="762000" cy="381000"/>
          </a:xfrm>
          <a:prstGeom prst="rect">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7174" name="动作按钮: 前进或下一项 14346">
            <a:hlinkClick r:id="" action="ppaction://hlinkshowjump?jump=nextslide">
              <a:snd r:embed="rId2" name="TYPE.WAV"/>
            </a:hlinkClick>
          </p:cNvPr>
          <p:cNvSpPr/>
          <p:nvPr/>
        </p:nvSpPr>
        <p:spPr>
          <a:xfrm>
            <a:off x="7010400" y="6337300"/>
            <a:ext cx="1042988" cy="520700"/>
          </a:xfrm>
          <a:prstGeom prst="actionButtonForwardNext">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7175" name="动作按钮: 上一张 14347">
            <a:hlinkClick r:id="" action="ppaction://hlinkshowjump?jump=endshow">
              <a:snd r:embed="rId2" name="TYPE.WAV"/>
            </a:hlinkClick>
          </p:cNvPr>
          <p:cNvSpPr/>
          <p:nvPr/>
        </p:nvSpPr>
        <p:spPr>
          <a:xfrm>
            <a:off x="8101013" y="6400800"/>
            <a:ext cx="1042987" cy="457200"/>
          </a:xfrm>
          <a:prstGeom prst="actionButtonReturn">
            <a:avLst/>
          </a:prstGeom>
          <a:noFill/>
          <a:ln w="12700">
            <a:noFill/>
          </a:ln>
        </p:spPr>
        <p:txBody>
          <a:bodyPr anchor="t" anchorCtr="0"/>
          <a:p>
            <a:pPr eaLnBrk="0" hangingPunct="0"/>
            <a:endParaRPr lang="zh-CN" altLang="en-US">
              <a:latin typeface="Times New Roman" panose="02020603050405020304" pitchFamily="18" charset="0"/>
            </a:endParaRPr>
          </a:p>
        </p:txBody>
      </p:sp>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58370" name="矩形 58369"/>
          <p:cNvSpPr/>
          <p:nvPr/>
        </p:nvSpPr>
        <p:spPr>
          <a:xfrm>
            <a:off x="1905000" y="4572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Resource-allocation</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资源分配</a:t>
            </a:r>
            <a:endParaRPr lang="zh-CN" altLang="en-US" sz="3200" b="1">
              <a:solidFill>
                <a:srgbClr val="99FF33"/>
              </a:solidFill>
              <a:latin typeface="Times New Roman" panose="02020603050405020304" pitchFamily="18" charset="0"/>
            </a:endParaRPr>
          </a:p>
        </p:txBody>
      </p:sp>
      <p:sp>
        <p:nvSpPr>
          <p:cNvPr id="58371" name="矩形 58370"/>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58372" name="矩形 58371"/>
          <p:cNvSpPr/>
          <p:nvPr/>
        </p:nvSpPr>
        <p:spPr>
          <a:xfrm>
            <a:off x="467995" y="1700530"/>
            <a:ext cx="8077200" cy="4520565"/>
          </a:xfrm>
          <a:prstGeom prst="rect">
            <a:avLst/>
          </a:prstGeom>
          <a:noFill/>
          <a:ln w="12700">
            <a:noFill/>
          </a:ln>
        </p:spPr>
        <p:txBody>
          <a:bodyPr lIns="90488" tIns="44450" rIns="90488" bIns="44450" anchor="t" anchorCtr="0">
            <a:spAutoFit/>
          </a:bodyPr>
          <a:p>
            <a:pPr eaLnBrk="0" hangingPunct="0">
              <a:lnSpc>
                <a:spcPct val="150000"/>
              </a:lnSpc>
              <a:spcBef>
                <a:spcPts val="0"/>
              </a:spcBef>
              <a:buClr>
                <a:srgbClr val="FFFF99"/>
              </a:buClr>
              <a:buFont typeface="Wingdings" panose="05000000000000000000" pitchFamily="2" charset="2"/>
            </a:pPr>
            <a:r>
              <a:rPr lang="zh-CN" altLang="en-US" dirty="0">
                <a:latin typeface="Times New Roman" panose="02020603050405020304" pitchFamily="18" charset="0"/>
              </a:rPr>
              <a:t>潘得罗索工业公司生产胶合板，根据厚度和所用木材的质量而有所不同。因为产品在一个竞争的环境中进行销售，产品的价格由市场决定。所以每个月管理层面临的一个关键问题是选择产品组合以获取尽可能多的利润。需要考虑当前生产产品必须的各种资源的可得数量。六项最重要的资源为（1）四种类型的原木（根据原木的质量区分）和（2）生产胶合板的两项关键作业的生产能力（模压作业和刨光作业）。 </a:t>
            </a:r>
            <a:endParaRPr lang="zh-CN" altLang="en-US" dirty="0">
              <a:latin typeface="Times New Roman" panose="02020603050405020304" pitchFamily="18" charset="0"/>
            </a:endParaRPr>
          </a:p>
        </p:txBody>
      </p:sp>
      <p:sp>
        <p:nvSpPr>
          <p:cNvPr id="58373" name="文本框 58372"/>
          <p:cNvSpPr txBox="1"/>
          <p:nvPr/>
        </p:nvSpPr>
        <p:spPr>
          <a:xfrm>
            <a:off x="3124200" y="5467350"/>
            <a:ext cx="4451350" cy="519113"/>
          </a:xfrm>
          <a:prstGeom prst="rect">
            <a:avLst/>
          </a:prstGeom>
          <a:noFill/>
          <a:ln w="12700">
            <a:noFill/>
          </a:ln>
        </p:spPr>
        <p:txBody>
          <a:bodyPr wrap="none" anchor="t" anchorCtr="0">
            <a:spAutoFit/>
          </a:bodyPr>
          <a:p>
            <a:pPr eaLnBrk="0" hangingPunct="0"/>
            <a:r>
              <a:rPr lang="zh-CN" altLang="en-US" sz="2800" b="1" dirty="0">
                <a:solidFill>
                  <a:schemeClr val="tx2"/>
                </a:solidFill>
                <a:latin typeface="Times New Roman" panose="02020603050405020304" pitchFamily="18" charset="0"/>
                <a:ea typeface="华文行楷" panose="02010800040101010101" pitchFamily="2" charset="-122"/>
              </a:rPr>
              <a:t>你们公司有这样的经历吗？</a:t>
            </a:r>
            <a:endParaRPr lang="zh-CN" altLang="en-US" sz="2800" b="1">
              <a:solidFill>
                <a:schemeClr val="tx2"/>
              </a:solidFill>
              <a:latin typeface="Times New Roman" panose="02020603050405020304" pitchFamily="18" charset="0"/>
              <a:ea typeface="华文行楷" panose="02010800040101010101" pitchFamily="2" charset="-122"/>
            </a:endParaRPr>
          </a:p>
        </p:txBody>
      </p:sp>
      <p:pic>
        <p:nvPicPr>
          <p:cNvPr id="58374" name="图片 58373" descr="BD00028_"/>
          <p:cNvPicPr>
            <a:picLocks noChangeAspect="1"/>
          </p:cNvPicPr>
          <p:nvPr/>
        </p:nvPicPr>
        <p:blipFill>
          <a:blip r:embed="rId1"/>
          <a:stretch>
            <a:fillRect/>
          </a:stretch>
        </p:blipFill>
        <p:spPr>
          <a:xfrm>
            <a:off x="7452360" y="5661025"/>
            <a:ext cx="914400" cy="844550"/>
          </a:xfrm>
          <a:prstGeom prst="rect">
            <a:avLst/>
          </a:prstGeom>
          <a:noFill/>
          <a:ln w="9525">
            <a:no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barn(outHorizontal)">
                                      <p:cBhvr>
                                        <p:cTn id="7" dur="500"/>
                                        <p:tgtEl>
                                          <p:spTgt spid="583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8370"/>
                                        </p:tgtEl>
                                        <p:attrNameLst>
                                          <p:attrName>style.visibility</p:attrName>
                                        </p:attrNameLst>
                                      </p:cBhvr>
                                      <p:to>
                                        <p:strVal val="visible"/>
                                      </p:to>
                                    </p:set>
                                    <p:animEffect transition="in" filter="slide(fromTop)">
                                      <p:cBhvr>
                                        <p:cTn id="12" dur="500"/>
                                        <p:tgtEl>
                                          <p:spTgt spid="583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8372"/>
                                        </p:tgtEl>
                                        <p:attrNameLst>
                                          <p:attrName>style.visibility</p:attrName>
                                        </p:attrNameLst>
                                      </p:cBhvr>
                                      <p:to>
                                        <p:strVal val="visible"/>
                                      </p:to>
                                    </p:set>
                                    <p:anim calcmode="lin" valueType="num">
                                      <p:cBhvr additive="base">
                                        <p:cTn id="17" dur="500" fill="hold"/>
                                        <p:tgtEl>
                                          <p:spTgt spid="58372"/>
                                        </p:tgtEl>
                                        <p:attrNameLst>
                                          <p:attrName>ppt_x</p:attrName>
                                        </p:attrNameLst>
                                      </p:cBhvr>
                                      <p:tavLst>
                                        <p:tav tm="0">
                                          <p:val>
                                            <p:strVal val="0-#ppt_w/2"/>
                                          </p:val>
                                        </p:tav>
                                        <p:tav tm="100000">
                                          <p:val>
                                            <p:strVal val="#ppt_x"/>
                                          </p:val>
                                        </p:tav>
                                      </p:tavLst>
                                    </p:anim>
                                    <p:anim calcmode="lin" valueType="num">
                                      <p:cBhvr additive="base">
                                        <p:cTn id="1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8374"/>
                                        </p:tgtEl>
                                        <p:attrNameLst>
                                          <p:attrName>style.visibility</p:attrName>
                                        </p:attrNameLst>
                                      </p:cBhvr>
                                      <p:to>
                                        <p:strVal val="visible"/>
                                      </p:to>
                                    </p:set>
                                    <p:anim calcmode="lin" valueType="num">
                                      <p:cBhvr>
                                        <p:cTn id="23" dur="1000" fill="hold"/>
                                        <p:tgtEl>
                                          <p:spTgt spid="58374"/>
                                        </p:tgtEl>
                                        <p:attrNameLst>
                                          <p:attrName>ppt_w</p:attrName>
                                        </p:attrNameLst>
                                      </p:cBhvr>
                                      <p:tavLst>
                                        <p:tav tm="0">
                                          <p:val>
                                            <p:fltVal val="0.000000"/>
                                          </p:val>
                                        </p:tav>
                                        <p:tav tm="100000">
                                          <p:val>
                                            <p:strVal val="#ppt_w"/>
                                          </p:val>
                                        </p:tav>
                                      </p:tavLst>
                                    </p:anim>
                                    <p:anim calcmode="lin" valueType="num">
                                      <p:cBhvr>
                                        <p:cTn id="24" dur="1000" fill="hold"/>
                                        <p:tgtEl>
                                          <p:spTgt spid="58374"/>
                                        </p:tgtEl>
                                        <p:attrNameLst>
                                          <p:attrName>ppt_h</p:attrName>
                                        </p:attrNameLst>
                                      </p:cBhvr>
                                      <p:tavLst>
                                        <p:tav tm="0">
                                          <p:val>
                                            <p:fltVal val="0.000000"/>
                                          </p:val>
                                        </p:tav>
                                        <p:tav tm="100000">
                                          <p:val>
                                            <p:strVal val="#ppt_h"/>
                                          </p:val>
                                        </p:tav>
                                      </p:tavLst>
                                    </p:anim>
                                    <p:anim calcmode="lin" valueType="num">
                                      <p:cBhvr>
                                        <p:cTn id="25" dur="1000" fill="hold"/>
                                        <p:tgtEl>
                                          <p:spTgt spid="58374"/>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5837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73"/>
                                        </p:tgtEl>
                                        <p:attrNameLst>
                                          <p:attrName>style.visibility</p:attrName>
                                        </p:attrNameLst>
                                      </p:cBhvr>
                                      <p:to>
                                        <p:strVal val="visible"/>
                                      </p:to>
                                    </p:set>
                                    <p:anim calcmode="lin" valueType="num">
                                      <p:cBhvr additive="base">
                                        <p:cTn id="31" dur="500" fill="hold"/>
                                        <p:tgtEl>
                                          <p:spTgt spid="58373"/>
                                        </p:tgtEl>
                                        <p:attrNameLst>
                                          <p:attrName>ppt_x</p:attrName>
                                        </p:attrNameLst>
                                      </p:cBhvr>
                                      <p:tavLst>
                                        <p:tav tm="0">
                                          <p:val>
                                            <p:strVal val="#ppt_x"/>
                                          </p:val>
                                        </p:tav>
                                        <p:tav tm="100000">
                                          <p:val>
                                            <p:strVal val="#ppt_x"/>
                                          </p:val>
                                        </p:tav>
                                      </p:tavLst>
                                    </p:anim>
                                    <p:anim calcmode="lin" valueType="num">
                                      <p:cBhvr additive="base">
                                        <p:cTn id="32"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animBg="1"/>
      <p:bldP spid="58372" grpId="0"/>
      <p:bldP spid="583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59394" name="矩形 59393"/>
          <p:cNvSpPr/>
          <p:nvPr/>
        </p:nvSpPr>
        <p:spPr>
          <a:xfrm>
            <a:off x="1981200" y="3810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New product pricing</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新产品定价决策</a:t>
            </a:r>
            <a:endParaRPr lang="zh-CN" altLang="en-US" sz="3200" b="1">
              <a:solidFill>
                <a:srgbClr val="99FF33"/>
              </a:solidFill>
              <a:latin typeface="Times New Roman" panose="02020603050405020304" pitchFamily="18" charset="0"/>
            </a:endParaRPr>
          </a:p>
        </p:txBody>
      </p:sp>
      <p:sp>
        <p:nvSpPr>
          <p:cNvPr id="59395" name="矩形 59394"/>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59396" name="矩形 59395"/>
          <p:cNvSpPr/>
          <p:nvPr/>
        </p:nvSpPr>
        <p:spPr>
          <a:xfrm>
            <a:off x="762000" y="2238375"/>
            <a:ext cx="4267200" cy="430213"/>
          </a:xfrm>
          <a:prstGeom prst="rect">
            <a:avLst/>
          </a:prstGeom>
          <a:noFill/>
          <a:ln w="12700">
            <a:noFill/>
          </a:ln>
        </p:spPr>
        <p:txBody>
          <a:bodyPr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buChar char="§"/>
            </a:pPr>
            <a:r>
              <a:rPr lang="zh-CN" altLang="en-US" sz="2800" b="1">
                <a:latin typeface="Times New Roman" panose="02020603050405020304" pitchFamily="18" charset="0"/>
              </a:rPr>
              <a:t> </a:t>
            </a:r>
            <a:r>
              <a:rPr lang="zh-CN" altLang="en-US" sz="2800" b="1" dirty="0">
                <a:latin typeface="Times New Roman" panose="02020603050405020304" pitchFamily="18" charset="0"/>
              </a:rPr>
              <a:t>新产品定价的基本方法 </a:t>
            </a:r>
            <a:endParaRPr lang="zh-CN" altLang="en-US" sz="2800" b="1">
              <a:latin typeface="Times New Roman" panose="02020603050405020304" pitchFamily="18" charset="0"/>
            </a:endParaRPr>
          </a:p>
        </p:txBody>
      </p:sp>
      <p:sp>
        <p:nvSpPr>
          <p:cNvPr id="59397" name="矩形 59396"/>
          <p:cNvSpPr/>
          <p:nvPr/>
        </p:nvSpPr>
        <p:spPr>
          <a:xfrm>
            <a:off x="1447800" y="2998788"/>
            <a:ext cx="4267200" cy="430212"/>
          </a:xfrm>
          <a:prstGeom prst="rect">
            <a:avLst/>
          </a:prstGeom>
          <a:noFill/>
          <a:ln w="12700">
            <a:noFill/>
          </a:ln>
        </p:spPr>
        <p:txBody>
          <a:bodyPr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buChar char="v"/>
            </a:pPr>
            <a:r>
              <a:rPr lang="zh-CN" altLang="en-US" sz="2800" b="1">
                <a:latin typeface="Times New Roman" panose="02020603050405020304" pitchFamily="18" charset="0"/>
              </a:rPr>
              <a:t> </a:t>
            </a:r>
            <a:r>
              <a:rPr lang="zh-CN" altLang="en-US" sz="2800" b="1" dirty="0">
                <a:latin typeface="Times New Roman" panose="02020603050405020304" pitchFamily="18" charset="0"/>
              </a:rPr>
              <a:t>成本加成法 </a:t>
            </a:r>
            <a:endParaRPr lang="zh-CN" altLang="en-US" sz="2800" b="1">
              <a:latin typeface="Times New Roman" panose="02020603050405020304" pitchFamily="18" charset="0"/>
            </a:endParaRPr>
          </a:p>
        </p:txBody>
      </p:sp>
      <p:sp>
        <p:nvSpPr>
          <p:cNvPr id="59398" name="矩形 59397"/>
          <p:cNvSpPr/>
          <p:nvPr/>
        </p:nvSpPr>
        <p:spPr>
          <a:xfrm>
            <a:off x="1441450" y="3886200"/>
            <a:ext cx="4267200" cy="430213"/>
          </a:xfrm>
          <a:prstGeom prst="rect">
            <a:avLst/>
          </a:prstGeom>
          <a:noFill/>
          <a:ln w="12700">
            <a:noFill/>
          </a:ln>
        </p:spPr>
        <p:txBody>
          <a:bodyPr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buChar char="v"/>
            </a:pPr>
            <a:r>
              <a:rPr lang="zh-CN" altLang="en-US" sz="2800" b="1">
                <a:latin typeface="Times New Roman" panose="02020603050405020304" pitchFamily="18" charset="0"/>
              </a:rPr>
              <a:t> </a:t>
            </a:r>
            <a:r>
              <a:rPr lang="zh-CN" altLang="en-US" sz="2800" b="1" dirty="0">
                <a:latin typeface="Times New Roman" panose="02020603050405020304" pitchFamily="18" charset="0"/>
              </a:rPr>
              <a:t>竞争者定价 </a:t>
            </a:r>
            <a:endParaRPr lang="zh-CN" altLang="en-US" sz="2800" b="1">
              <a:latin typeface="Times New Roman" panose="02020603050405020304" pitchFamily="18" charset="0"/>
            </a:endParaRPr>
          </a:p>
        </p:txBody>
      </p:sp>
      <p:sp>
        <p:nvSpPr>
          <p:cNvPr id="59399" name="矩形 59398"/>
          <p:cNvSpPr/>
          <p:nvPr/>
        </p:nvSpPr>
        <p:spPr>
          <a:xfrm>
            <a:off x="1441450" y="4724400"/>
            <a:ext cx="4267200" cy="430213"/>
          </a:xfrm>
          <a:prstGeom prst="rect">
            <a:avLst/>
          </a:prstGeom>
          <a:noFill/>
          <a:ln w="12700">
            <a:noFill/>
          </a:ln>
        </p:spPr>
        <p:txBody>
          <a:bodyPr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buChar char="v"/>
            </a:pPr>
            <a:r>
              <a:rPr lang="zh-CN" altLang="en-US" sz="2800" b="1">
                <a:latin typeface="Times New Roman" panose="02020603050405020304" pitchFamily="18" charset="0"/>
              </a:rPr>
              <a:t> </a:t>
            </a:r>
            <a:r>
              <a:rPr lang="zh-CN" altLang="en-US" sz="2800" b="1" dirty="0">
                <a:latin typeface="Times New Roman" panose="02020603050405020304" pitchFamily="18" charset="0"/>
              </a:rPr>
              <a:t>市场定价法</a:t>
            </a:r>
            <a:endParaRPr lang="zh-CN" altLang="en-US" sz="2800" b="1">
              <a:latin typeface="Times New Roman" panose="02020603050405020304" pitchFamily="18" charset="0"/>
            </a:endParaRPr>
          </a:p>
        </p:txBody>
      </p:sp>
      <p:grpSp>
        <p:nvGrpSpPr>
          <p:cNvPr id="59400" name="组合 59399"/>
          <p:cNvGrpSpPr/>
          <p:nvPr/>
        </p:nvGrpSpPr>
        <p:grpSpPr>
          <a:xfrm>
            <a:off x="5410200" y="2819400"/>
            <a:ext cx="2686050" cy="2805113"/>
            <a:chOff x="3926" y="1097"/>
            <a:chExt cx="1692" cy="1767"/>
          </a:xfrm>
        </p:grpSpPr>
        <p:sp>
          <p:nvSpPr>
            <p:cNvPr id="19465" name="任意多边形 59400"/>
            <p:cNvSpPr/>
            <p:nvPr/>
          </p:nvSpPr>
          <p:spPr>
            <a:xfrm>
              <a:off x="3964" y="1097"/>
              <a:ext cx="1654" cy="1756"/>
            </a:xfrm>
            <a:custGeom>
              <a:avLst/>
              <a:gdLst/>
              <a:ahLst/>
              <a:cxnLst/>
              <a:pathLst>
                <a:path w="3309" h="3510">
                  <a:moveTo>
                    <a:pt x="1441" y="0"/>
                  </a:moveTo>
                  <a:lnTo>
                    <a:pt x="0" y="725"/>
                  </a:lnTo>
                  <a:lnTo>
                    <a:pt x="588" y="3510"/>
                  </a:lnTo>
                  <a:lnTo>
                    <a:pt x="3309" y="2098"/>
                  </a:lnTo>
                  <a:lnTo>
                    <a:pt x="1441" y="0"/>
                  </a:lnTo>
                  <a:lnTo>
                    <a:pt x="1441" y="0"/>
                  </a:lnTo>
                  <a:close/>
                </a:path>
              </a:pathLst>
            </a:custGeom>
            <a:solidFill>
              <a:srgbClr val="C9D9AA"/>
            </a:solidFill>
            <a:ln w="9525">
              <a:noFill/>
            </a:ln>
          </p:spPr>
          <p:txBody>
            <a:bodyPr/>
            <a:p>
              <a:endParaRPr lang="zh-CN" altLang="en-US"/>
            </a:p>
          </p:txBody>
        </p:sp>
        <p:sp>
          <p:nvSpPr>
            <p:cNvPr id="19466" name="任意多边形 59401"/>
            <p:cNvSpPr/>
            <p:nvPr/>
          </p:nvSpPr>
          <p:spPr>
            <a:xfrm>
              <a:off x="3968" y="1407"/>
              <a:ext cx="1040" cy="1289"/>
            </a:xfrm>
            <a:custGeom>
              <a:avLst/>
              <a:gdLst/>
              <a:ahLst/>
              <a:cxnLst/>
              <a:pathLst>
                <a:path w="2082" h="2578">
                  <a:moveTo>
                    <a:pt x="2082" y="297"/>
                  </a:moveTo>
                  <a:lnTo>
                    <a:pt x="823" y="0"/>
                  </a:lnTo>
                  <a:lnTo>
                    <a:pt x="657" y="1083"/>
                  </a:lnTo>
                  <a:lnTo>
                    <a:pt x="0" y="2143"/>
                  </a:lnTo>
                  <a:lnTo>
                    <a:pt x="1296" y="2578"/>
                  </a:lnTo>
                  <a:lnTo>
                    <a:pt x="1990" y="1373"/>
                  </a:lnTo>
                  <a:lnTo>
                    <a:pt x="2082" y="297"/>
                  </a:lnTo>
                  <a:lnTo>
                    <a:pt x="2082" y="297"/>
                  </a:lnTo>
                  <a:close/>
                </a:path>
              </a:pathLst>
            </a:custGeom>
            <a:solidFill>
              <a:srgbClr val="E0E0FF"/>
            </a:solidFill>
            <a:ln w="9525">
              <a:noFill/>
            </a:ln>
          </p:spPr>
          <p:txBody>
            <a:bodyPr/>
            <a:p>
              <a:endParaRPr lang="zh-CN" altLang="en-US"/>
            </a:p>
          </p:txBody>
        </p:sp>
        <p:sp>
          <p:nvSpPr>
            <p:cNvPr id="19467" name="任意多边形 59402"/>
            <p:cNvSpPr/>
            <p:nvPr/>
          </p:nvSpPr>
          <p:spPr>
            <a:xfrm>
              <a:off x="4185" y="2078"/>
              <a:ext cx="529" cy="412"/>
            </a:xfrm>
            <a:custGeom>
              <a:avLst/>
              <a:gdLst/>
              <a:ahLst/>
              <a:cxnLst/>
              <a:pathLst>
                <a:path w="1059" h="825">
                  <a:moveTo>
                    <a:pt x="0" y="588"/>
                  </a:moveTo>
                  <a:lnTo>
                    <a:pt x="655" y="825"/>
                  </a:lnTo>
                  <a:lnTo>
                    <a:pt x="1059" y="115"/>
                  </a:lnTo>
                  <a:lnTo>
                    <a:pt x="343" y="0"/>
                  </a:lnTo>
                  <a:lnTo>
                    <a:pt x="884" y="206"/>
                  </a:lnTo>
                  <a:lnTo>
                    <a:pt x="222" y="184"/>
                  </a:lnTo>
                  <a:lnTo>
                    <a:pt x="724" y="427"/>
                  </a:lnTo>
                  <a:lnTo>
                    <a:pt x="130" y="358"/>
                  </a:lnTo>
                  <a:lnTo>
                    <a:pt x="518" y="572"/>
                  </a:lnTo>
                  <a:lnTo>
                    <a:pt x="69" y="511"/>
                  </a:lnTo>
                  <a:lnTo>
                    <a:pt x="0" y="588"/>
                  </a:lnTo>
                  <a:lnTo>
                    <a:pt x="0" y="588"/>
                  </a:lnTo>
                  <a:close/>
                </a:path>
              </a:pathLst>
            </a:custGeom>
            <a:solidFill>
              <a:srgbClr val="FFFFFF"/>
            </a:solidFill>
            <a:ln w="9525">
              <a:noFill/>
            </a:ln>
          </p:spPr>
          <p:txBody>
            <a:bodyPr/>
            <a:p>
              <a:endParaRPr lang="zh-CN" altLang="en-US"/>
            </a:p>
          </p:txBody>
        </p:sp>
        <p:sp>
          <p:nvSpPr>
            <p:cNvPr id="19468" name="任意多边形 59403"/>
            <p:cNvSpPr/>
            <p:nvPr/>
          </p:nvSpPr>
          <p:spPr>
            <a:xfrm>
              <a:off x="4429" y="1578"/>
              <a:ext cx="461" cy="340"/>
            </a:xfrm>
            <a:custGeom>
              <a:avLst/>
              <a:gdLst/>
              <a:ahLst/>
              <a:cxnLst/>
              <a:pathLst>
                <a:path w="922" h="679">
                  <a:moveTo>
                    <a:pt x="91" y="0"/>
                  </a:moveTo>
                  <a:lnTo>
                    <a:pt x="922" y="184"/>
                  </a:lnTo>
                  <a:lnTo>
                    <a:pt x="792" y="679"/>
                  </a:lnTo>
                  <a:lnTo>
                    <a:pt x="0" y="435"/>
                  </a:lnTo>
                  <a:lnTo>
                    <a:pt x="91" y="0"/>
                  </a:lnTo>
                  <a:lnTo>
                    <a:pt x="91" y="0"/>
                  </a:lnTo>
                  <a:close/>
                </a:path>
              </a:pathLst>
            </a:custGeom>
            <a:solidFill>
              <a:srgbClr val="A3A3D6"/>
            </a:solidFill>
            <a:ln w="9525">
              <a:noFill/>
            </a:ln>
          </p:spPr>
          <p:txBody>
            <a:bodyPr/>
            <a:p>
              <a:endParaRPr lang="zh-CN" altLang="en-US"/>
            </a:p>
          </p:txBody>
        </p:sp>
        <p:sp>
          <p:nvSpPr>
            <p:cNvPr id="19469" name="任意多边形 59404"/>
            <p:cNvSpPr/>
            <p:nvPr/>
          </p:nvSpPr>
          <p:spPr>
            <a:xfrm>
              <a:off x="4460" y="1624"/>
              <a:ext cx="357" cy="229"/>
            </a:xfrm>
            <a:custGeom>
              <a:avLst/>
              <a:gdLst/>
              <a:ahLst/>
              <a:cxnLst/>
              <a:pathLst>
                <a:path w="716" h="456">
                  <a:moveTo>
                    <a:pt x="53" y="0"/>
                  </a:moveTo>
                  <a:lnTo>
                    <a:pt x="175" y="137"/>
                  </a:lnTo>
                  <a:lnTo>
                    <a:pt x="312" y="82"/>
                  </a:lnTo>
                  <a:lnTo>
                    <a:pt x="351" y="221"/>
                  </a:lnTo>
                  <a:lnTo>
                    <a:pt x="465" y="190"/>
                  </a:lnTo>
                  <a:lnTo>
                    <a:pt x="549" y="251"/>
                  </a:lnTo>
                  <a:lnTo>
                    <a:pt x="716" y="221"/>
                  </a:lnTo>
                  <a:lnTo>
                    <a:pt x="663" y="456"/>
                  </a:lnTo>
                  <a:lnTo>
                    <a:pt x="473" y="366"/>
                  </a:lnTo>
                  <a:lnTo>
                    <a:pt x="243" y="374"/>
                  </a:lnTo>
                  <a:lnTo>
                    <a:pt x="214" y="290"/>
                  </a:lnTo>
                  <a:lnTo>
                    <a:pt x="0" y="335"/>
                  </a:lnTo>
                  <a:lnTo>
                    <a:pt x="53" y="0"/>
                  </a:lnTo>
                  <a:lnTo>
                    <a:pt x="53" y="0"/>
                  </a:lnTo>
                  <a:close/>
                </a:path>
              </a:pathLst>
            </a:custGeom>
            <a:solidFill>
              <a:srgbClr val="FF9999"/>
            </a:solidFill>
            <a:ln w="9525">
              <a:noFill/>
            </a:ln>
          </p:spPr>
          <p:txBody>
            <a:bodyPr/>
            <a:p>
              <a:endParaRPr lang="zh-CN" altLang="en-US"/>
            </a:p>
          </p:txBody>
        </p:sp>
        <p:sp>
          <p:nvSpPr>
            <p:cNvPr id="19470" name="任意多边形 59405"/>
            <p:cNvSpPr/>
            <p:nvPr/>
          </p:nvSpPr>
          <p:spPr>
            <a:xfrm>
              <a:off x="3926" y="1411"/>
              <a:ext cx="431" cy="1087"/>
            </a:xfrm>
            <a:custGeom>
              <a:avLst/>
              <a:gdLst/>
              <a:ahLst/>
              <a:cxnLst/>
              <a:pathLst>
                <a:path w="862" h="2175">
                  <a:moveTo>
                    <a:pt x="862" y="0"/>
                  </a:moveTo>
                  <a:lnTo>
                    <a:pt x="610" y="1029"/>
                  </a:lnTo>
                  <a:lnTo>
                    <a:pt x="0" y="2175"/>
                  </a:lnTo>
                  <a:lnTo>
                    <a:pt x="755" y="1045"/>
                  </a:lnTo>
                  <a:lnTo>
                    <a:pt x="862" y="0"/>
                  </a:lnTo>
                  <a:lnTo>
                    <a:pt x="862" y="0"/>
                  </a:lnTo>
                  <a:close/>
                </a:path>
              </a:pathLst>
            </a:custGeom>
            <a:solidFill>
              <a:srgbClr val="000000"/>
            </a:solidFill>
            <a:ln w="9525">
              <a:noFill/>
            </a:ln>
          </p:spPr>
          <p:txBody>
            <a:bodyPr/>
            <a:p>
              <a:endParaRPr lang="zh-CN" altLang="en-US"/>
            </a:p>
          </p:txBody>
        </p:sp>
        <p:sp>
          <p:nvSpPr>
            <p:cNvPr id="19471" name="任意多边形 59406"/>
            <p:cNvSpPr/>
            <p:nvPr/>
          </p:nvSpPr>
          <p:spPr>
            <a:xfrm>
              <a:off x="3949" y="1383"/>
              <a:ext cx="1211" cy="1481"/>
            </a:xfrm>
            <a:custGeom>
              <a:avLst/>
              <a:gdLst/>
              <a:ahLst/>
              <a:cxnLst/>
              <a:pathLst>
                <a:path w="2423" h="2962">
                  <a:moveTo>
                    <a:pt x="899" y="0"/>
                  </a:moveTo>
                  <a:lnTo>
                    <a:pt x="2423" y="321"/>
                  </a:lnTo>
                  <a:lnTo>
                    <a:pt x="2156" y="1023"/>
                  </a:lnTo>
                  <a:lnTo>
                    <a:pt x="2095" y="1512"/>
                  </a:lnTo>
                  <a:lnTo>
                    <a:pt x="1409" y="2962"/>
                  </a:lnTo>
                  <a:lnTo>
                    <a:pt x="68" y="2511"/>
                  </a:lnTo>
                  <a:lnTo>
                    <a:pt x="1280" y="2825"/>
                  </a:lnTo>
                  <a:lnTo>
                    <a:pt x="45" y="2412"/>
                  </a:lnTo>
                  <a:lnTo>
                    <a:pt x="0" y="2245"/>
                  </a:lnTo>
                  <a:lnTo>
                    <a:pt x="1364" y="2648"/>
                  </a:lnTo>
                  <a:lnTo>
                    <a:pt x="1950" y="1428"/>
                  </a:lnTo>
                  <a:lnTo>
                    <a:pt x="1997" y="969"/>
                  </a:lnTo>
                  <a:lnTo>
                    <a:pt x="2103" y="496"/>
                  </a:lnTo>
                  <a:lnTo>
                    <a:pt x="868" y="168"/>
                  </a:lnTo>
                  <a:lnTo>
                    <a:pt x="2187" y="390"/>
                  </a:lnTo>
                  <a:lnTo>
                    <a:pt x="899" y="0"/>
                  </a:lnTo>
                  <a:lnTo>
                    <a:pt x="899" y="0"/>
                  </a:lnTo>
                  <a:close/>
                </a:path>
              </a:pathLst>
            </a:custGeom>
            <a:solidFill>
              <a:srgbClr val="000000"/>
            </a:solidFill>
            <a:ln w="9525">
              <a:noFill/>
            </a:ln>
          </p:spPr>
          <p:txBody>
            <a:bodyPr/>
            <a:p>
              <a:endParaRPr lang="zh-CN" altLang="en-US"/>
            </a:p>
          </p:txBody>
        </p:sp>
        <p:sp>
          <p:nvSpPr>
            <p:cNvPr id="19472" name="任意多边形 59407"/>
            <p:cNvSpPr/>
            <p:nvPr/>
          </p:nvSpPr>
          <p:spPr>
            <a:xfrm>
              <a:off x="4349" y="1548"/>
              <a:ext cx="503" cy="427"/>
            </a:xfrm>
            <a:custGeom>
              <a:avLst/>
              <a:gdLst/>
              <a:ahLst/>
              <a:cxnLst/>
              <a:pathLst>
                <a:path w="1005" h="854">
                  <a:moveTo>
                    <a:pt x="174" y="0"/>
                  </a:moveTo>
                  <a:lnTo>
                    <a:pt x="0" y="595"/>
                  </a:lnTo>
                  <a:lnTo>
                    <a:pt x="998" y="854"/>
                  </a:lnTo>
                  <a:lnTo>
                    <a:pt x="1005" y="778"/>
                  </a:lnTo>
                  <a:lnTo>
                    <a:pt x="107" y="511"/>
                  </a:lnTo>
                  <a:lnTo>
                    <a:pt x="229" y="8"/>
                  </a:lnTo>
                  <a:lnTo>
                    <a:pt x="174" y="0"/>
                  </a:lnTo>
                  <a:lnTo>
                    <a:pt x="174" y="0"/>
                  </a:lnTo>
                  <a:close/>
                </a:path>
              </a:pathLst>
            </a:custGeom>
            <a:solidFill>
              <a:srgbClr val="000000"/>
            </a:solidFill>
            <a:ln w="9525">
              <a:noFill/>
            </a:ln>
          </p:spPr>
          <p:txBody>
            <a:bodyPr/>
            <a:p>
              <a:endParaRPr lang="zh-CN" altLang="en-US"/>
            </a:p>
          </p:txBody>
        </p:sp>
        <p:sp>
          <p:nvSpPr>
            <p:cNvPr id="19473" name="任意多边形 59408"/>
            <p:cNvSpPr/>
            <p:nvPr/>
          </p:nvSpPr>
          <p:spPr>
            <a:xfrm>
              <a:off x="4414" y="1540"/>
              <a:ext cx="503" cy="465"/>
            </a:xfrm>
            <a:custGeom>
              <a:avLst/>
              <a:gdLst/>
              <a:ahLst/>
              <a:cxnLst/>
              <a:pathLst>
                <a:path w="1007" h="931">
                  <a:moveTo>
                    <a:pt x="0" y="0"/>
                  </a:moveTo>
                  <a:lnTo>
                    <a:pt x="1007" y="229"/>
                  </a:lnTo>
                  <a:lnTo>
                    <a:pt x="869" y="931"/>
                  </a:lnTo>
                  <a:lnTo>
                    <a:pt x="892" y="261"/>
                  </a:lnTo>
                  <a:lnTo>
                    <a:pt x="0" y="0"/>
                  </a:lnTo>
                  <a:lnTo>
                    <a:pt x="0" y="0"/>
                  </a:lnTo>
                  <a:close/>
                </a:path>
              </a:pathLst>
            </a:custGeom>
            <a:solidFill>
              <a:srgbClr val="000000"/>
            </a:solidFill>
            <a:ln w="9525">
              <a:noFill/>
            </a:ln>
          </p:spPr>
          <p:txBody>
            <a:bodyPr/>
            <a:p>
              <a:endParaRPr lang="zh-CN" altLang="en-US"/>
            </a:p>
          </p:txBody>
        </p:sp>
        <p:sp>
          <p:nvSpPr>
            <p:cNvPr id="19474" name="任意多边形 59409"/>
            <p:cNvSpPr/>
            <p:nvPr/>
          </p:nvSpPr>
          <p:spPr>
            <a:xfrm>
              <a:off x="4101" y="2140"/>
              <a:ext cx="702" cy="476"/>
            </a:xfrm>
            <a:custGeom>
              <a:avLst/>
              <a:gdLst/>
              <a:ahLst/>
              <a:cxnLst/>
              <a:pathLst>
                <a:path w="1403" h="953">
                  <a:moveTo>
                    <a:pt x="0" y="580"/>
                  </a:moveTo>
                  <a:lnTo>
                    <a:pt x="900" y="854"/>
                  </a:lnTo>
                  <a:lnTo>
                    <a:pt x="1403" y="0"/>
                  </a:lnTo>
                  <a:lnTo>
                    <a:pt x="931" y="953"/>
                  </a:lnTo>
                  <a:lnTo>
                    <a:pt x="0" y="580"/>
                  </a:lnTo>
                  <a:lnTo>
                    <a:pt x="0" y="580"/>
                  </a:lnTo>
                  <a:close/>
                </a:path>
              </a:pathLst>
            </a:custGeom>
            <a:solidFill>
              <a:srgbClr val="000000"/>
            </a:solidFill>
            <a:ln w="9525">
              <a:noFill/>
            </a:ln>
          </p:spPr>
          <p:txBody>
            <a:bodyPr/>
            <a:p>
              <a:endParaRPr lang="zh-CN" altLang="en-US"/>
            </a:p>
          </p:txBody>
        </p:sp>
        <p:sp>
          <p:nvSpPr>
            <p:cNvPr id="19475" name="任意多边形 59410"/>
            <p:cNvSpPr/>
            <p:nvPr/>
          </p:nvSpPr>
          <p:spPr>
            <a:xfrm>
              <a:off x="4093" y="1995"/>
              <a:ext cx="720" cy="533"/>
            </a:xfrm>
            <a:custGeom>
              <a:avLst/>
              <a:gdLst/>
              <a:ahLst/>
              <a:cxnLst/>
              <a:pathLst>
                <a:path w="1441" h="1068">
                  <a:moveTo>
                    <a:pt x="878" y="1068"/>
                  </a:moveTo>
                  <a:lnTo>
                    <a:pt x="0" y="801"/>
                  </a:lnTo>
                  <a:lnTo>
                    <a:pt x="481" y="0"/>
                  </a:lnTo>
                  <a:lnTo>
                    <a:pt x="1441" y="228"/>
                  </a:lnTo>
                  <a:lnTo>
                    <a:pt x="969" y="939"/>
                  </a:lnTo>
                  <a:lnTo>
                    <a:pt x="1327" y="259"/>
                  </a:lnTo>
                  <a:lnTo>
                    <a:pt x="512" y="98"/>
                  </a:lnTo>
                  <a:lnTo>
                    <a:pt x="100" y="747"/>
                  </a:lnTo>
                  <a:lnTo>
                    <a:pt x="878" y="1068"/>
                  </a:lnTo>
                  <a:lnTo>
                    <a:pt x="878" y="1068"/>
                  </a:lnTo>
                  <a:close/>
                </a:path>
              </a:pathLst>
            </a:custGeom>
            <a:solidFill>
              <a:srgbClr val="000000"/>
            </a:solidFill>
            <a:ln w="9525">
              <a:noFill/>
            </a:ln>
          </p:spPr>
          <p:txBody>
            <a:bodyPr/>
            <a:p>
              <a:endParaRPr lang="zh-CN" altLang="en-US"/>
            </a:p>
          </p:txBody>
        </p:sp>
        <p:sp>
          <p:nvSpPr>
            <p:cNvPr id="19476" name="任意多边形 59411"/>
            <p:cNvSpPr/>
            <p:nvPr/>
          </p:nvSpPr>
          <p:spPr>
            <a:xfrm>
              <a:off x="4223" y="2189"/>
              <a:ext cx="435" cy="130"/>
            </a:xfrm>
            <a:custGeom>
              <a:avLst/>
              <a:gdLst/>
              <a:ahLst/>
              <a:cxnLst/>
              <a:pathLst>
                <a:path w="868" h="261">
                  <a:moveTo>
                    <a:pt x="45" y="0"/>
                  </a:moveTo>
                  <a:lnTo>
                    <a:pt x="868" y="261"/>
                  </a:lnTo>
                  <a:lnTo>
                    <a:pt x="0" y="61"/>
                  </a:lnTo>
                  <a:lnTo>
                    <a:pt x="45" y="0"/>
                  </a:lnTo>
                  <a:lnTo>
                    <a:pt x="45" y="0"/>
                  </a:lnTo>
                  <a:close/>
                </a:path>
              </a:pathLst>
            </a:custGeom>
            <a:solidFill>
              <a:srgbClr val="000000"/>
            </a:solidFill>
            <a:ln w="9525">
              <a:noFill/>
            </a:ln>
          </p:spPr>
          <p:txBody>
            <a:bodyPr/>
            <a:p>
              <a:endParaRPr lang="zh-CN" altLang="en-US"/>
            </a:p>
          </p:txBody>
        </p:sp>
        <p:sp>
          <p:nvSpPr>
            <p:cNvPr id="19477" name="任意多边形 59412"/>
            <p:cNvSpPr/>
            <p:nvPr/>
          </p:nvSpPr>
          <p:spPr>
            <a:xfrm>
              <a:off x="4276" y="2108"/>
              <a:ext cx="389" cy="77"/>
            </a:xfrm>
            <a:custGeom>
              <a:avLst/>
              <a:gdLst/>
              <a:ahLst/>
              <a:cxnLst/>
              <a:pathLst>
                <a:path w="778" h="152">
                  <a:moveTo>
                    <a:pt x="23" y="0"/>
                  </a:moveTo>
                  <a:lnTo>
                    <a:pt x="778" y="152"/>
                  </a:lnTo>
                  <a:lnTo>
                    <a:pt x="0" y="54"/>
                  </a:lnTo>
                  <a:lnTo>
                    <a:pt x="23" y="0"/>
                  </a:lnTo>
                  <a:lnTo>
                    <a:pt x="23" y="0"/>
                  </a:lnTo>
                  <a:close/>
                </a:path>
              </a:pathLst>
            </a:custGeom>
            <a:solidFill>
              <a:srgbClr val="000000"/>
            </a:solidFill>
            <a:ln w="9525">
              <a:noFill/>
            </a:ln>
          </p:spPr>
          <p:txBody>
            <a:bodyPr/>
            <a:p>
              <a:endParaRPr lang="zh-CN" altLang="en-US"/>
            </a:p>
          </p:txBody>
        </p:sp>
        <p:sp>
          <p:nvSpPr>
            <p:cNvPr id="19478" name="任意多边形 59413"/>
            <p:cNvSpPr/>
            <p:nvPr/>
          </p:nvSpPr>
          <p:spPr>
            <a:xfrm>
              <a:off x="4177" y="2273"/>
              <a:ext cx="324" cy="107"/>
            </a:xfrm>
            <a:custGeom>
              <a:avLst/>
              <a:gdLst/>
              <a:ahLst/>
              <a:cxnLst/>
              <a:pathLst>
                <a:path w="647" h="213">
                  <a:moveTo>
                    <a:pt x="31" y="0"/>
                  </a:moveTo>
                  <a:lnTo>
                    <a:pt x="647" y="213"/>
                  </a:lnTo>
                  <a:lnTo>
                    <a:pt x="0" y="68"/>
                  </a:lnTo>
                  <a:lnTo>
                    <a:pt x="31" y="0"/>
                  </a:lnTo>
                  <a:lnTo>
                    <a:pt x="31" y="0"/>
                  </a:lnTo>
                  <a:close/>
                </a:path>
              </a:pathLst>
            </a:custGeom>
            <a:solidFill>
              <a:srgbClr val="000000"/>
            </a:solidFill>
            <a:ln w="9525">
              <a:noFill/>
            </a:ln>
          </p:spPr>
          <p:txBody>
            <a:bodyPr/>
            <a:p>
              <a:endParaRPr lang="zh-CN" altLang="en-US"/>
            </a:p>
          </p:txBody>
        </p:sp>
        <p:sp>
          <p:nvSpPr>
            <p:cNvPr id="19479" name="任意多边形 59414"/>
            <p:cNvSpPr/>
            <p:nvPr/>
          </p:nvSpPr>
          <p:spPr>
            <a:xfrm>
              <a:off x="4230" y="2040"/>
              <a:ext cx="230" cy="378"/>
            </a:xfrm>
            <a:custGeom>
              <a:avLst/>
              <a:gdLst/>
              <a:ahLst/>
              <a:cxnLst/>
              <a:pathLst>
                <a:path w="458" h="757">
                  <a:moveTo>
                    <a:pt x="374" y="24"/>
                  </a:moveTo>
                  <a:lnTo>
                    <a:pt x="0" y="757"/>
                  </a:lnTo>
                  <a:lnTo>
                    <a:pt x="458" y="0"/>
                  </a:lnTo>
                  <a:lnTo>
                    <a:pt x="374" y="24"/>
                  </a:lnTo>
                  <a:lnTo>
                    <a:pt x="374" y="24"/>
                  </a:lnTo>
                  <a:close/>
                </a:path>
              </a:pathLst>
            </a:custGeom>
            <a:solidFill>
              <a:srgbClr val="000000"/>
            </a:solidFill>
            <a:ln w="9525">
              <a:noFill/>
            </a:ln>
          </p:spPr>
          <p:txBody>
            <a:bodyPr/>
            <a:p>
              <a:endParaRPr lang="zh-CN" altLang="en-US"/>
            </a:p>
          </p:txBody>
        </p:sp>
        <p:sp>
          <p:nvSpPr>
            <p:cNvPr id="19480" name="任意多边形 59415"/>
            <p:cNvSpPr/>
            <p:nvPr/>
          </p:nvSpPr>
          <p:spPr>
            <a:xfrm>
              <a:off x="4371" y="2063"/>
              <a:ext cx="191" cy="328"/>
            </a:xfrm>
            <a:custGeom>
              <a:avLst/>
              <a:gdLst/>
              <a:ahLst/>
              <a:cxnLst/>
              <a:pathLst>
                <a:path w="382" h="657">
                  <a:moveTo>
                    <a:pt x="306" y="0"/>
                  </a:moveTo>
                  <a:lnTo>
                    <a:pt x="0" y="657"/>
                  </a:lnTo>
                  <a:lnTo>
                    <a:pt x="382" y="8"/>
                  </a:lnTo>
                  <a:lnTo>
                    <a:pt x="306" y="0"/>
                  </a:lnTo>
                  <a:lnTo>
                    <a:pt x="306" y="0"/>
                  </a:lnTo>
                  <a:close/>
                </a:path>
              </a:pathLst>
            </a:custGeom>
            <a:solidFill>
              <a:srgbClr val="000000"/>
            </a:solidFill>
            <a:ln w="9525">
              <a:noFill/>
            </a:ln>
          </p:spPr>
          <p:txBody>
            <a:bodyPr/>
            <a:p>
              <a:endParaRPr lang="zh-CN" altLang="en-US"/>
            </a:p>
          </p:txBody>
        </p:sp>
        <p:sp>
          <p:nvSpPr>
            <p:cNvPr id="19481" name="任意多边形 59416"/>
            <p:cNvSpPr/>
            <p:nvPr/>
          </p:nvSpPr>
          <p:spPr>
            <a:xfrm>
              <a:off x="4524" y="2086"/>
              <a:ext cx="145" cy="237"/>
            </a:xfrm>
            <a:custGeom>
              <a:avLst/>
              <a:gdLst/>
              <a:ahLst/>
              <a:cxnLst/>
              <a:pathLst>
                <a:path w="290" h="474">
                  <a:moveTo>
                    <a:pt x="221" y="0"/>
                  </a:moveTo>
                  <a:lnTo>
                    <a:pt x="0" y="474"/>
                  </a:lnTo>
                  <a:lnTo>
                    <a:pt x="290" y="16"/>
                  </a:lnTo>
                  <a:lnTo>
                    <a:pt x="221" y="0"/>
                  </a:lnTo>
                  <a:lnTo>
                    <a:pt x="221" y="0"/>
                  </a:lnTo>
                  <a:close/>
                </a:path>
              </a:pathLst>
            </a:custGeom>
            <a:solidFill>
              <a:srgbClr val="000000"/>
            </a:solidFill>
            <a:ln w="9525">
              <a:noFill/>
            </a:ln>
          </p:spPr>
          <p:txBody>
            <a:bodyPr/>
            <a:p>
              <a:endParaRPr lang="zh-CN" altLang="en-US"/>
            </a:p>
          </p:txBody>
        </p:sp>
        <p:sp>
          <p:nvSpPr>
            <p:cNvPr id="19482" name="任意多边形 59417"/>
            <p:cNvSpPr/>
            <p:nvPr/>
          </p:nvSpPr>
          <p:spPr>
            <a:xfrm>
              <a:off x="4433" y="1647"/>
              <a:ext cx="366" cy="167"/>
            </a:xfrm>
            <a:custGeom>
              <a:avLst/>
              <a:gdLst/>
              <a:ahLst/>
              <a:cxnLst/>
              <a:pathLst>
                <a:path w="731" h="335">
                  <a:moveTo>
                    <a:pt x="98" y="0"/>
                  </a:moveTo>
                  <a:lnTo>
                    <a:pt x="0" y="213"/>
                  </a:lnTo>
                  <a:lnTo>
                    <a:pt x="53" y="252"/>
                  </a:lnTo>
                  <a:lnTo>
                    <a:pt x="144" y="145"/>
                  </a:lnTo>
                  <a:lnTo>
                    <a:pt x="114" y="313"/>
                  </a:lnTo>
                  <a:lnTo>
                    <a:pt x="206" y="335"/>
                  </a:lnTo>
                  <a:lnTo>
                    <a:pt x="296" y="190"/>
                  </a:lnTo>
                  <a:lnTo>
                    <a:pt x="320" y="290"/>
                  </a:lnTo>
                  <a:lnTo>
                    <a:pt x="388" y="290"/>
                  </a:lnTo>
                  <a:lnTo>
                    <a:pt x="479" y="237"/>
                  </a:lnTo>
                  <a:lnTo>
                    <a:pt x="547" y="298"/>
                  </a:lnTo>
                  <a:lnTo>
                    <a:pt x="731" y="298"/>
                  </a:lnTo>
                  <a:lnTo>
                    <a:pt x="700" y="221"/>
                  </a:lnTo>
                  <a:lnTo>
                    <a:pt x="563" y="252"/>
                  </a:lnTo>
                  <a:lnTo>
                    <a:pt x="494" y="182"/>
                  </a:lnTo>
                  <a:lnTo>
                    <a:pt x="343" y="229"/>
                  </a:lnTo>
                  <a:lnTo>
                    <a:pt x="365" y="107"/>
                  </a:lnTo>
                  <a:lnTo>
                    <a:pt x="304" y="76"/>
                  </a:lnTo>
                  <a:lnTo>
                    <a:pt x="190" y="245"/>
                  </a:lnTo>
                  <a:lnTo>
                    <a:pt x="220" y="61"/>
                  </a:lnTo>
                  <a:lnTo>
                    <a:pt x="167" y="31"/>
                  </a:lnTo>
                  <a:lnTo>
                    <a:pt x="106" y="100"/>
                  </a:lnTo>
                  <a:lnTo>
                    <a:pt x="98" y="0"/>
                  </a:lnTo>
                  <a:lnTo>
                    <a:pt x="98" y="0"/>
                  </a:lnTo>
                  <a:close/>
                </a:path>
              </a:pathLst>
            </a:custGeom>
            <a:solidFill>
              <a:srgbClr val="000000"/>
            </a:solidFill>
            <a:ln w="9525">
              <a:noFill/>
            </a:ln>
          </p:spPr>
          <p:txBody>
            <a:bodyPr/>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arn(outHorizontal)">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slide(fromTop)">
                                      <p:cBhvr>
                                        <p:cTn id="12" dur="500"/>
                                        <p:tgtEl>
                                          <p:spTgt spid="593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 calcmode="lin" valueType="num">
                                      <p:cBhvr additive="base">
                                        <p:cTn id="17" dur="500" fill="hold"/>
                                        <p:tgtEl>
                                          <p:spTgt spid="59396"/>
                                        </p:tgtEl>
                                        <p:attrNameLst>
                                          <p:attrName>ppt_x</p:attrName>
                                        </p:attrNameLst>
                                      </p:cBhvr>
                                      <p:tavLst>
                                        <p:tav tm="0">
                                          <p:val>
                                            <p:strVal val="0-#ppt_w/2"/>
                                          </p:val>
                                        </p:tav>
                                        <p:tav tm="100000">
                                          <p:val>
                                            <p:strVal val="#ppt_x"/>
                                          </p:val>
                                        </p:tav>
                                      </p:tavLst>
                                    </p:anim>
                                    <p:anim calcmode="lin" valueType="num">
                                      <p:cBhvr additive="base">
                                        <p:cTn id="1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59397"/>
                                        </p:tgtEl>
                                        <p:attrNameLst>
                                          <p:attrName>style.visibility</p:attrName>
                                        </p:attrNameLst>
                                      </p:cBhvr>
                                      <p:to>
                                        <p:strVal val="visible"/>
                                      </p:to>
                                    </p:set>
                                    <p:anim calcmode="lin" valueType="num">
                                      <p:cBhvr additive="base">
                                        <p:cTn id="23" dur="500" fill="hold"/>
                                        <p:tgtEl>
                                          <p:spTgt spid="59397"/>
                                        </p:tgtEl>
                                        <p:attrNameLst>
                                          <p:attrName>ppt_x</p:attrName>
                                        </p:attrNameLst>
                                      </p:cBhvr>
                                      <p:tavLst>
                                        <p:tav tm="0">
                                          <p:val>
                                            <p:strVal val="#ppt_x"/>
                                          </p:val>
                                        </p:tav>
                                        <p:tav tm="100000">
                                          <p:val>
                                            <p:strVal val="#ppt_x"/>
                                          </p:val>
                                        </p:tav>
                                      </p:tavLst>
                                    </p:anim>
                                    <p:anim calcmode="lin" valueType="num">
                                      <p:cBhvr additive="base">
                                        <p:cTn id="24" dur="500" fill="hold"/>
                                        <p:tgtEl>
                                          <p:spTgt spid="5939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59398"/>
                                        </p:tgtEl>
                                        <p:attrNameLst>
                                          <p:attrName>style.visibility</p:attrName>
                                        </p:attrNameLst>
                                      </p:cBhvr>
                                      <p:to>
                                        <p:strVal val="visible"/>
                                      </p:to>
                                    </p:set>
                                    <p:anim calcmode="lin" valueType="num">
                                      <p:cBhvr additive="base">
                                        <p:cTn id="29" dur="500" fill="hold"/>
                                        <p:tgtEl>
                                          <p:spTgt spid="59398"/>
                                        </p:tgtEl>
                                        <p:attrNameLst>
                                          <p:attrName>ppt_x</p:attrName>
                                        </p:attrNameLst>
                                      </p:cBhvr>
                                      <p:tavLst>
                                        <p:tav tm="0">
                                          <p:val>
                                            <p:strVal val="#ppt_x"/>
                                          </p:val>
                                        </p:tav>
                                        <p:tav tm="100000">
                                          <p:val>
                                            <p:strVal val="#ppt_x"/>
                                          </p:val>
                                        </p:tav>
                                      </p:tavLst>
                                    </p:anim>
                                    <p:anim calcmode="lin" valueType="num">
                                      <p:cBhvr additive="base">
                                        <p:cTn id="30" dur="500" fill="hold"/>
                                        <p:tgtEl>
                                          <p:spTgt spid="5939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59399"/>
                                        </p:tgtEl>
                                        <p:attrNameLst>
                                          <p:attrName>style.visibility</p:attrName>
                                        </p:attrNameLst>
                                      </p:cBhvr>
                                      <p:to>
                                        <p:strVal val="visible"/>
                                      </p:to>
                                    </p:set>
                                    <p:anim calcmode="lin" valueType="num">
                                      <p:cBhvr additive="base">
                                        <p:cTn id="35" dur="500" fill="hold"/>
                                        <p:tgtEl>
                                          <p:spTgt spid="59399"/>
                                        </p:tgtEl>
                                        <p:attrNameLst>
                                          <p:attrName>ppt_x</p:attrName>
                                        </p:attrNameLst>
                                      </p:cBhvr>
                                      <p:tavLst>
                                        <p:tav tm="0">
                                          <p:val>
                                            <p:strVal val="#ppt_x"/>
                                          </p:val>
                                        </p:tav>
                                        <p:tav tm="100000">
                                          <p:val>
                                            <p:strVal val="#ppt_x"/>
                                          </p:val>
                                        </p:tav>
                                      </p:tavLst>
                                    </p:anim>
                                    <p:anim calcmode="lin" valueType="num">
                                      <p:cBhvr additive="base">
                                        <p:cTn id="36" dur="500" fill="hold"/>
                                        <p:tgtEl>
                                          <p:spTgt spid="5939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6" fill="hold" nodeType="clickEffect">
                                  <p:stCondLst>
                                    <p:cond delay="0"/>
                                  </p:stCondLst>
                                  <p:childTnLst>
                                    <p:set>
                                      <p:cBhvr>
                                        <p:cTn id="40" dur="1" fill="hold">
                                          <p:stCondLst>
                                            <p:cond delay="0"/>
                                          </p:stCondLst>
                                        </p:cTn>
                                        <p:tgtEl>
                                          <p:spTgt spid="59400"/>
                                        </p:tgtEl>
                                        <p:attrNameLst>
                                          <p:attrName>style.visibility</p:attrName>
                                        </p:attrNameLst>
                                      </p:cBhvr>
                                      <p:to>
                                        <p:strVal val="visible"/>
                                      </p:to>
                                    </p:set>
                                    <p:anim calcmode="lin" valueType="num">
                                      <p:cBhvr additive="base">
                                        <p:cTn id="41" dur="500" fill="hold"/>
                                        <p:tgtEl>
                                          <p:spTgt spid="59400"/>
                                        </p:tgtEl>
                                        <p:attrNameLst>
                                          <p:attrName>ppt_x</p:attrName>
                                        </p:attrNameLst>
                                      </p:cBhvr>
                                      <p:tavLst>
                                        <p:tav tm="0">
                                          <p:val>
                                            <p:strVal val="1+#ppt_w/2"/>
                                          </p:val>
                                        </p:tav>
                                        <p:tav tm="100000">
                                          <p:val>
                                            <p:strVal val="#ppt_x"/>
                                          </p:val>
                                        </p:tav>
                                      </p:tavLst>
                                    </p:anim>
                                    <p:anim calcmode="lin" valueType="num">
                                      <p:cBhvr additive="base">
                                        <p:cTn id="42"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animBg="1"/>
      <p:bldP spid="59396" grpId="0"/>
      <p:bldP spid="59397" grpId="0"/>
      <p:bldP spid="59398" grpId="0"/>
      <p:bldP spid="593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0482" name="矩形 60417"/>
          <p:cNvSpPr/>
          <p:nvPr/>
        </p:nvSpPr>
        <p:spPr>
          <a:xfrm>
            <a:off x="457200" y="533400"/>
            <a:ext cx="8248650" cy="762000"/>
          </a:xfrm>
          <a:prstGeom prst="rect">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60419" name="矩形 60418"/>
          <p:cNvSpPr/>
          <p:nvPr/>
        </p:nvSpPr>
        <p:spPr>
          <a:xfrm>
            <a:off x="1752600" y="457200"/>
            <a:ext cx="5372100"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Portfolio  selection</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投资组合</a:t>
            </a:r>
            <a:endParaRPr lang="zh-CN" altLang="en-US" sz="3200" b="1" dirty="0">
              <a:solidFill>
                <a:srgbClr val="99FF33"/>
              </a:solidFill>
              <a:latin typeface="Times New Roman" panose="02020603050405020304" pitchFamily="18" charset="0"/>
            </a:endParaRPr>
          </a:p>
        </p:txBody>
      </p:sp>
      <p:sp>
        <p:nvSpPr>
          <p:cNvPr id="60420" name="矩形 60419"/>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60421" name="矩形 60420"/>
          <p:cNvSpPr/>
          <p:nvPr/>
        </p:nvSpPr>
        <p:spPr>
          <a:xfrm>
            <a:off x="590550" y="1844675"/>
            <a:ext cx="7696200" cy="3320415"/>
          </a:xfrm>
          <a:prstGeom prst="rect">
            <a:avLst/>
          </a:prstGeom>
          <a:noFill/>
          <a:ln w="12700">
            <a:noFill/>
          </a:ln>
        </p:spPr>
        <p:txBody>
          <a:bodyPr lIns="90488" tIns="44450" rIns="90488" bIns="44450" anchor="t" anchorCtr="0">
            <a:spAutoFit/>
          </a:bodyPr>
          <a:p>
            <a:pPr eaLnBrk="0" hangingPunct="0">
              <a:lnSpc>
                <a:spcPct val="150000"/>
              </a:lnSpc>
              <a:spcBef>
                <a:spcPts val="0"/>
              </a:spcBef>
              <a:buClr>
                <a:srgbClr val="FFFF99"/>
              </a:buClr>
              <a:buFont typeface="Wingdings" panose="05000000000000000000" pitchFamily="2" charset="2"/>
            </a:pPr>
            <a:r>
              <a:rPr lang="zh-CN" altLang="en-US" sz="2800" dirty="0">
                <a:latin typeface="Times New Roman" panose="02020603050405020304" pitchFamily="18" charset="0"/>
              </a:rPr>
              <a:t>比尔是</a:t>
            </a:r>
            <a:r>
              <a:rPr lang="en-US" altLang="zh-CN" sz="2800">
                <a:latin typeface="Times New Roman" panose="02020603050405020304" pitchFamily="18" charset="0"/>
              </a:rPr>
              <a:t>Nesbit</a:t>
            </a:r>
            <a:r>
              <a:rPr lang="zh-CN" altLang="en-US" sz="2800" dirty="0">
                <a:latin typeface="Times New Roman" panose="02020603050405020304" pitchFamily="18" charset="0"/>
              </a:rPr>
              <a:t>投资公司的财务主管，他必须组合长期市场有价证券的业务量的每月支付计划。证券业务量的金额高达$50,000,000。组合此业务量的有价证券必须很快确定下来，在风险控制限度内，以使得一定时限内的收益最大。</a:t>
            </a:r>
            <a:endParaRPr lang="zh-CN" altLang="en-US" sz="2800" dirty="0">
              <a:latin typeface="Times New Roman" panose="02020603050405020304" pitchFamily="18" charset="0"/>
            </a:endParaRPr>
          </a:p>
        </p:txBody>
      </p:sp>
      <p:sp>
        <p:nvSpPr>
          <p:cNvPr id="60422" name="文本框 60421"/>
          <p:cNvSpPr txBox="1"/>
          <p:nvPr/>
        </p:nvSpPr>
        <p:spPr>
          <a:xfrm>
            <a:off x="1066800" y="5214938"/>
            <a:ext cx="5162550" cy="519112"/>
          </a:xfrm>
          <a:prstGeom prst="rect">
            <a:avLst/>
          </a:prstGeom>
          <a:noFill/>
          <a:ln w="12700">
            <a:noFill/>
          </a:ln>
        </p:spPr>
        <p:txBody>
          <a:bodyPr wrap="none" anchor="t" anchorCtr="0">
            <a:spAutoFit/>
          </a:bodyPr>
          <a:p>
            <a:pPr eaLnBrk="0" hangingPunct="0"/>
            <a:r>
              <a:rPr lang="zh-CN" altLang="en-US" sz="2800" b="1" dirty="0">
                <a:solidFill>
                  <a:schemeClr val="tx2"/>
                </a:solidFill>
                <a:latin typeface="Times New Roman" panose="02020603050405020304" pitchFamily="18" charset="0"/>
                <a:ea typeface="华文行楷" panose="02010800040101010101" pitchFamily="2" charset="-122"/>
              </a:rPr>
              <a:t>我国证券市场什么时候需要呢？</a:t>
            </a:r>
            <a:endParaRPr lang="zh-CN" altLang="en-US" sz="2800" b="1">
              <a:solidFill>
                <a:schemeClr val="tx2"/>
              </a:solidFill>
              <a:latin typeface="Times New Roman" panose="02020603050405020304" pitchFamily="18" charset="0"/>
              <a:ea typeface="华文行楷" panose="02010800040101010101" pitchFamily="2" charset="-122"/>
            </a:endParaRPr>
          </a:p>
        </p:txBody>
      </p:sp>
      <p:pic>
        <p:nvPicPr>
          <p:cNvPr id="20487" name="图片 60422" descr="BD04897_"/>
          <p:cNvPicPr>
            <a:picLocks noChangeAspect="1"/>
          </p:cNvPicPr>
          <p:nvPr/>
        </p:nvPicPr>
        <p:blipFill>
          <a:blip r:embed="rId1"/>
          <a:stretch>
            <a:fillRect/>
          </a:stretch>
        </p:blipFill>
        <p:spPr>
          <a:xfrm>
            <a:off x="6156325" y="4725035"/>
            <a:ext cx="2743200" cy="1847850"/>
          </a:xfrm>
          <a:prstGeom prst="rect">
            <a:avLst/>
          </a:prstGeom>
          <a:noFill/>
          <a:ln w="9525">
            <a:no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arn(outHorizontal)">
                                      <p:cBhvr>
                                        <p:cTn id="7" dur="500"/>
                                        <p:tgtEl>
                                          <p:spTgt spid="6042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slide(fromTop)">
                                      <p:cBhvr>
                                        <p:cTn id="12" dur="500"/>
                                        <p:tgtEl>
                                          <p:spTgt spid="604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0-#ppt_w/2"/>
                                          </p:val>
                                        </p:tav>
                                        <p:tav tm="100000">
                                          <p:val>
                                            <p:strVal val="#ppt_x"/>
                                          </p:val>
                                        </p:tav>
                                      </p:tavLst>
                                    </p:anim>
                                    <p:anim calcmode="lin" valueType="num">
                                      <p:cBhvr additive="base">
                                        <p:cTn id="1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22"/>
                                        </p:tgtEl>
                                        <p:attrNameLst>
                                          <p:attrName>style.visibility</p:attrName>
                                        </p:attrNameLst>
                                      </p:cBhvr>
                                      <p:to>
                                        <p:strVal val="visible"/>
                                      </p:to>
                                    </p:set>
                                    <p:anim calcmode="lin" valueType="num">
                                      <p:cBhvr additive="base">
                                        <p:cTn id="23" dur="500" fill="hold"/>
                                        <p:tgtEl>
                                          <p:spTgt spid="60422"/>
                                        </p:tgtEl>
                                        <p:attrNameLst>
                                          <p:attrName>ppt_x</p:attrName>
                                        </p:attrNameLst>
                                      </p:cBhvr>
                                      <p:tavLst>
                                        <p:tav tm="0">
                                          <p:val>
                                            <p:strVal val="0-#ppt_w/2"/>
                                          </p:val>
                                        </p:tav>
                                        <p:tav tm="100000">
                                          <p:val>
                                            <p:strVal val="#ppt_x"/>
                                          </p:val>
                                        </p:tav>
                                      </p:tavLst>
                                    </p:anim>
                                    <p:anim calcmode="lin" valueType="num">
                                      <p:cBhvr additive="base">
                                        <p:cTn id="24"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animBg="1"/>
      <p:bldP spid="60421" grpId="0"/>
      <p:bldP spid="604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1506" name="矩形 61441"/>
          <p:cNvSpPr/>
          <p:nvPr/>
        </p:nvSpPr>
        <p:spPr>
          <a:xfrm>
            <a:off x="457200" y="533400"/>
            <a:ext cx="8248650" cy="762000"/>
          </a:xfrm>
          <a:prstGeom prst="rect">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61443" name="矩形 61442"/>
          <p:cNvSpPr/>
          <p:nvPr/>
        </p:nvSpPr>
        <p:spPr>
          <a:xfrm>
            <a:off x="1905000" y="457200"/>
            <a:ext cx="5372100" cy="869950"/>
          </a:xfrm>
          <a:prstGeom prst="rect">
            <a:avLst/>
          </a:prstGeom>
          <a:noFill/>
          <a:ln w="12700">
            <a:noFill/>
          </a:ln>
        </p:spPr>
        <p:txBody>
          <a:bodyPr lIns="90488" tIns="44450" rIns="90488" bIns="44450" anchor="t" anchorCtr="0">
            <a:spAutoFit/>
          </a:bodyPr>
          <a:p>
            <a:pPr algn="ctr" eaLnBrk="0" hangingPunct="0">
              <a:lnSpc>
                <a:spcPct val="8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Supply chain network design </a:t>
            </a:r>
            <a:r>
              <a:rPr lang="zh-CN" altLang="en-US" sz="3200" b="1" dirty="0">
                <a:solidFill>
                  <a:srgbClr val="99FF33"/>
                </a:solidFill>
                <a:latin typeface="Times New Roman" panose="02020603050405020304" pitchFamily="18" charset="0"/>
              </a:rPr>
              <a:t>供应链网络设计</a:t>
            </a:r>
            <a:endParaRPr lang="zh-CN" altLang="en-US" sz="3200" b="1" dirty="0">
              <a:solidFill>
                <a:srgbClr val="99FF33"/>
              </a:solidFill>
              <a:latin typeface="Times New Roman" panose="02020603050405020304" pitchFamily="18" charset="0"/>
            </a:endParaRPr>
          </a:p>
        </p:txBody>
      </p:sp>
      <p:sp>
        <p:nvSpPr>
          <p:cNvPr id="61444" name="矩形 61443"/>
          <p:cNvSpPr/>
          <p:nvPr/>
        </p:nvSpPr>
        <p:spPr>
          <a:xfrm>
            <a:off x="131763" y="1066800"/>
            <a:ext cx="1281112" cy="442913"/>
          </a:xfrm>
          <a:prstGeom prst="rect">
            <a:avLst/>
          </a:prstGeom>
          <a:solidFill>
            <a:srgbClr val="CC99FF"/>
          </a:solid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2200" b="1" dirty="0">
                <a:latin typeface="Times New Roman" panose="02020603050405020304" pitchFamily="18" charset="0"/>
              </a:rPr>
              <a:t>实际问题</a:t>
            </a:r>
            <a:endParaRPr lang="zh-CN" altLang="en-US" sz="2200" b="1">
              <a:latin typeface="Times New Roman" panose="02020603050405020304" pitchFamily="18" charset="0"/>
            </a:endParaRPr>
          </a:p>
        </p:txBody>
      </p:sp>
      <p:sp>
        <p:nvSpPr>
          <p:cNvPr id="61445" name="矩形 61444"/>
          <p:cNvSpPr/>
          <p:nvPr/>
        </p:nvSpPr>
        <p:spPr>
          <a:xfrm>
            <a:off x="611505" y="1916430"/>
            <a:ext cx="7696200" cy="2673985"/>
          </a:xfrm>
          <a:prstGeom prst="rect">
            <a:avLst/>
          </a:prstGeom>
          <a:noFill/>
          <a:ln w="12700">
            <a:noFill/>
          </a:ln>
        </p:spPr>
        <p:txBody>
          <a:bodyPr lIns="90488" tIns="44450" rIns="90488" bIns="44450" anchor="t" anchorCtr="0">
            <a:spAutoFit/>
          </a:bodyPr>
          <a:p>
            <a:pPr eaLnBrk="0" hangingPunct="0">
              <a:lnSpc>
                <a:spcPct val="150000"/>
              </a:lnSpc>
              <a:spcBef>
                <a:spcPts val="0"/>
              </a:spcBef>
              <a:buClr>
                <a:srgbClr val="FFFF99"/>
              </a:buClr>
              <a:buFont typeface="Wingdings" panose="05000000000000000000" pitchFamily="2" charset="2"/>
            </a:pPr>
            <a:r>
              <a:rPr lang="zh-CN" altLang="en-US" sz="2800" dirty="0">
                <a:latin typeface="Times New Roman" panose="02020603050405020304" pitchFamily="18" charset="0"/>
              </a:rPr>
              <a:t>上海国美电器商场有限公司在上海的商场为什么圆形布点？围绕上海市外环线内部圆形均匀分布着9家商场，为什么只有一个配送中心，为什么要建在外环线的外面？</a:t>
            </a:r>
            <a:endParaRPr lang="zh-CN" altLang="en-US" sz="2800" dirty="0">
              <a:latin typeface="Times New Roman" panose="02020603050405020304" pitchFamily="18" charset="0"/>
            </a:endParaRPr>
          </a:p>
        </p:txBody>
      </p:sp>
      <p:sp>
        <p:nvSpPr>
          <p:cNvPr id="61446" name="文本框 61445"/>
          <p:cNvSpPr txBox="1"/>
          <p:nvPr/>
        </p:nvSpPr>
        <p:spPr>
          <a:xfrm>
            <a:off x="1660525" y="5086350"/>
            <a:ext cx="4095750" cy="519113"/>
          </a:xfrm>
          <a:prstGeom prst="rect">
            <a:avLst/>
          </a:prstGeom>
          <a:noFill/>
          <a:ln w="12700">
            <a:noFill/>
          </a:ln>
        </p:spPr>
        <p:txBody>
          <a:bodyPr wrap="none" anchor="t" anchorCtr="0">
            <a:spAutoFit/>
          </a:bodyPr>
          <a:p>
            <a:pPr eaLnBrk="0" hangingPunct="0"/>
            <a:r>
              <a:rPr lang="zh-CN" altLang="en-US" sz="2800" b="1" dirty="0">
                <a:solidFill>
                  <a:schemeClr val="tx2"/>
                </a:solidFill>
                <a:latin typeface="Times New Roman" panose="02020603050405020304" pitchFamily="18" charset="0"/>
                <a:ea typeface="华文行楷" panose="02010800040101010101" pitchFamily="2" charset="-122"/>
              </a:rPr>
              <a:t>你对这个问题如何分析！</a:t>
            </a:r>
            <a:endParaRPr lang="zh-CN" altLang="en-US" sz="2800" b="1">
              <a:solidFill>
                <a:schemeClr val="tx2"/>
              </a:solidFill>
              <a:latin typeface="Times New Roman" panose="02020603050405020304" pitchFamily="18" charset="0"/>
              <a:ea typeface="华文行楷" panose="02010800040101010101" pitchFamily="2" charset="-122"/>
            </a:endParaRPr>
          </a:p>
        </p:txBody>
      </p:sp>
      <p:pic>
        <p:nvPicPr>
          <p:cNvPr id="21511" name="图片 61446" descr="BD06662_"/>
          <p:cNvPicPr>
            <a:picLocks noChangeAspect="1"/>
          </p:cNvPicPr>
          <p:nvPr/>
        </p:nvPicPr>
        <p:blipFill>
          <a:blip r:embed="rId1"/>
          <a:stretch>
            <a:fillRect/>
          </a:stretch>
        </p:blipFill>
        <p:spPr>
          <a:xfrm>
            <a:off x="6019800" y="4038600"/>
            <a:ext cx="2209800" cy="2057400"/>
          </a:xfrm>
          <a:prstGeom prst="rect">
            <a:avLst/>
          </a:prstGeom>
          <a:noFill/>
          <a:ln w="9525">
            <a:no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arn(out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slide(fromTop)">
                                      <p:cBhvr>
                                        <p:cTn id="12" dur="5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0-#ppt_w/2"/>
                                          </p:val>
                                        </p:tav>
                                        <p:tav tm="100000">
                                          <p:val>
                                            <p:strVal val="#ppt_x"/>
                                          </p:val>
                                        </p:tav>
                                      </p:tavLst>
                                    </p:anim>
                                    <p:anim calcmode="lin" valueType="num">
                                      <p:cBhvr additive="base">
                                        <p:cTn id="1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446"/>
                                        </p:tgtEl>
                                        <p:attrNameLst>
                                          <p:attrName>style.visibility</p:attrName>
                                        </p:attrNameLst>
                                      </p:cBhvr>
                                      <p:to>
                                        <p:strVal val="visible"/>
                                      </p:to>
                                    </p:set>
                                    <p:anim calcmode="lin" valueType="num">
                                      <p:cBhvr additive="base">
                                        <p:cTn id="23" dur="500" fill="hold"/>
                                        <p:tgtEl>
                                          <p:spTgt spid="61446"/>
                                        </p:tgtEl>
                                        <p:attrNameLst>
                                          <p:attrName>ppt_x</p:attrName>
                                        </p:attrNameLst>
                                      </p:cBhvr>
                                      <p:tavLst>
                                        <p:tav tm="0">
                                          <p:val>
                                            <p:strVal val="0-#ppt_w/2"/>
                                          </p:val>
                                        </p:tav>
                                        <p:tav tm="100000">
                                          <p:val>
                                            <p:strVal val="#ppt_x"/>
                                          </p:val>
                                        </p:tav>
                                      </p:tavLst>
                                    </p:anim>
                                    <p:anim calcmode="lin" valueType="num">
                                      <p:cBhvr additive="base">
                                        <p:cTn id="24"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animBg="1"/>
      <p:bldP spid="61445" grpId="0"/>
      <p:bldP spid="614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2530" name="标题 25601"/>
          <p:cNvSpPr>
            <a:spLocks noGrp="1"/>
          </p:cNvSpPr>
          <p:nvPr>
            <p:ph type="title"/>
          </p:nvPr>
        </p:nvSpPr>
        <p:spPr>
          <a:xfrm>
            <a:off x="762000" y="228600"/>
            <a:ext cx="7772400" cy="1143000"/>
          </a:xfrm>
        </p:spPr>
        <p:txBody>
          <a:bodyPr lIns="92075" tIns="46038" rIns="92075" bIns="46038" anchor="b" anchorCtr="0"/>
          <a:p>
            <a:pPr algn="ct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zh-CN" altLang="en-US" dirty="0"/>
              <a:t> 运筹学的应用</a:t>
            </a:r>
            <a:endParaRPr lang="zh-CN" altLang="en-US" dirty="0"/>
          </a:p>
        </p:txBody>
      </p:sp>
      <p:sp>
        <p:nvSpPr>
          <p:cNvPr id="25603" name="内容占位符 25602"/>
          <p:cNvSpPr>
            <a:spLocks noGrp="1"/>
          </p:cNvSpPr>
          <p:nvPr>
            <p:ph idx="1"/>
          </p:nvPr>
        </p:nvSpPr>
        <p:spPr>
          <a:xfrm>
            <a:off x="2057400" y="1981200"/>
            <a:ext cx="4495800" cy="4114800"/>
          </a:xfrm>
        </p:spPr>
        <p:txBody>
          <a:bodyPr lIns="92075" tIns="46038" rIns="92075" bIns="46038" anchor="t" anchorCtr="0"/>
          <a:p>
            <a:r>
              <a:rPr lang="zh-CN" altLang="en-US" dirty="0"/>
              <a:t>生产管理</a:t>
            </a:r>
            <a:endParaRPr lang="zh-CN" altLang="en-US" dirty="0"/>
          </a:p>
          <a:p>
            <a:r>
              <a:rPr lang="zh-CN" altLang="en-US" dirty="0"/>
              <a:t>交通网络</a:t>
            </a:r>
            <a:endParaRPr lang="zh-CN" altLang="en-US" dirty="0"/>
          </a:p>
          <a:p>
            <a:r>
              <a:rPr lang="zh-CN" altLang="en-US" dirty="0"/>
              <a:t>存储管理</a:t>
            </a:r>
            <a:endParaRPr lang="zh-CN" altLang="en-US" dirty="0"/>
          </a:p>
          <a:p>
            <a:r>
              <a:rPr lang="zh-CN" altLang="en-US" dirty="0"/>
              <a:t>市场营销</a:t>
            </a:r>
            <a:endParaRPr lang="zh-CN" altLang="en-US" dirty="0"/>
          </a:p>
          <a:p>
            <a:r>
              <a:rPr lang="zh-CN" altLang="en-US" dirty="0"/>
              <a:t>项目评价</a:t>
            </a:r>
            <a:endParaRPr lang="zh-CN" altLang="en-US" dirty="0"/>
          </a:p>
          <a:p>
            <a:r>
              <a:rPr lang="zh-CN" altLang="en-US" dirty="0"/>
              <a:t>军事方面</a:t>
            </a:r>
            <a:endParaRPr lang="zh-CN" altLang="en-US" dirty="0"/>
          </a:p>
          <a:p>
            <a:r>
              <a:rPr lang="zh-CN" altLang="en-US" dirty="0"/>
              <a:t>等等</a:t>
            </a:r>
            <a:endParaRPr lang="zh-CN" alt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603">
                                            <p:txEl>
                                              <p:charRg st="0" end="5"/>
                                            </p:txEl>
                                          </p:spTgt>
                                        </p:tgtEl>
                                        <p:attrNameLst>
                                          <p:attrName>style.visibility</p:attrName>
                                        </p:attrNameLst>
                                      </p:cBhvr>
                                      <p:to>
                                        <p:strVal val="visible"/>
                                      </p:to>
                                    </p:set>
                                    <p:anim calcmode="lin" valueType="num">
                                      <p:cBhvr>
                                        <p:cTn id="7" dur="500" fill="hold"/>
                                        <p:tgtEl>
                                          <p:spTgt spid="25603">
                                            <p:txEl>
                                              <p:charRg st="0" end="5"/>
                                            </p:txEl>
                                          </p:spTgt>
                                        </p:tgtEl>
                                        <p:attrNameLst>
                                          <p:attrName>ppt_x</p:attrName>
                                        </p:attrNameLst>
                                      </p:cBhvr>
                                      <p:tavLst>
                                        <p:tav tm="0">
                                          <p:val>
                                            <p:strVal val="#ppt_x-#ppt_w/2"/>
                                          </p:val>
                                        </p:tav>
                                        <p:tav tm="100000">
                                          <p:val>
                                            <p:strVal val="#ppt_x"/>
                                          </p:val>
                                        </p:tav>
                                      </p:tavLst>
                                    </p:anim>
                                    <p:anim calcmode="lin" valueType="num">
                                      <p:cBhvr>
                                        <p:cTn id="8" dur="500" fill="hold"/>
                                        <p:tgtEl>
                                          <p:spTgt spid="25603">
                                            <p:txEl>
                                              <p:charRg st="0" end="5"/>
                                            </p:txEl>
                                          </p:spTgt>
                                        </p:tgtEl>
                                        <p:attrNameLst>
                                          <p:attrName>ppt_y</p:attrName>
                                        </p:attrNameLst>
                                      </p:cBhvr>
                                      <p:tavLst>
                                        <p:tav tm="0">
                                          <p:val>
                                            <p:strVal val="#ppt_y"/>
                                          </p:val>
                                        </p:tav>
                                        <p:tav tm="100000">
                                          <p:val>
                                            <p:strVal val="#ppt_y"/>
                                          </p:val>
                                        </p:tav>
                                      </p:tavLst>
                                    </p:anim>
                                    <p:anim calcmode="lin" valueType="num">
                                      <p:cBhvr>
                                        <p:cTn id="9" dur="500" fill="hold"/>
                                        <p:tgtEl>
                                          <p:spTgt spid="25603">
                                            <p:txEl>
                                              <p:charRg st="0" end="5"/>
                                            </p:txEl>
                                          </p:spTgt>
                                        </p:tgtEl>
                                        <p:attrNameLst>
                                          <p:attrName>ppt_w</p:attrName>
                                        </p:attrNameLst>
                                      </p:cBhvr>
                                      <p:tavLst>
                                        <p:tav tm="0">
                                          <p:val>
                                            <p:fltVal val="0.000000"/>
                                          </p:val>
                                        </p:tav>
                                        <p:tav tm="100000">
                                          <p:val>
                                            <p:strVal val="#ppt_w"/>
                                          </p:val>
                                        </p:tav>
                                      </p:tavLst>
                                    </p:anim>
                                    <p:anim calcmode="lin" valueType="num">
                                      <p:cBhvr>
                                        <p:cTn id="10" dur="500" fill="hold"/>
                                        <p:tgtEl>
                                          <p:spTgt spid="25603">
                                            <p:txEl>
                                              <p:charRg st="0" end="5"/>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5603">
                                            <p:txEl>
                                              <p:charRg st="5" end="10"/>
                                            </p:txEl>
                                          </p:spTgt>
                                        </p:tgtEl>
                                        <p:attrNameLst>
                                          <p:attrName>style.visibility</p:attrName>
                                        </p:attrNameLst>
                                      </p:cBhvr>
                                      <p:to>
                                        <p:strVal val="visible"/>
                                      </p:to>
                                    </p:set>
                                    <p:anim calcmode="lin" valueType="num">
                                      <p:cBhvr>
                                        <p:cTn id="15" dur="500" fill="hold"/>
                                        <p:tgtEl>
                                          <p:spTgt spid="25603">
                                            <p:txEl>
                                              <p:charRg st="5" end="10"/>
                                            </p:txEl>
                                          </p:spTgt>
                                        </p:tgtEl>
                                        <p:attrNameLst>
                                          <p:attrName>ppt_x</p:attrName>
                                        </p:attrNameLst>
                                      </p:cBhvr>
                                      <p:tavLst>
                                        <p:tav tm="0">
                                          <p:val>
                                            <p:strVal val="#ppt_x-#ppt_w/2"/>
                                          </p:val>
                                        </p:tav>
                                        <p:tav tm="100000">
                                          <p:val>
                                            <p:strVal val="#ppt_x"/>
                                          </p:val>
                                        </p:tav>
                                      </p:tavLst>
                                    </p:anim>
                                    <p:anim calcmode="lin" valueType="num">
                                      <p:cBhvr>
                                        <p:cTn id="16" dur="500" fill="hold"/>
                                        <p:tgtEl>
                                          <p:spTgt spid="25603">
                                            <p:txEl>
                                              <p:charRg st="5" end="10"/>
                                            </p:txEl>
                                          </p:spTgt>
                                        </p:tgtEl>
                                        <p:attrNameLst>
                                          <p:attrName>ppt_y</p:attrName>
                                        </p:attrNameLst>
                                      </p:cBhvr>
                                      <p:tavLst>
                                        <p:tav tm="0">
                                          <p:val>
                                            <p:strVal val="#ppt_y"/>
                                          </p:val>
                                        </p:tav>
                                        <p:tav tm="100000">
                                          <p:val>
                                            <p:strVal val="#ppt_y"/>
                                          </p:val>
                                        </p:tav>
                                      </p:tavLst>
                                    </p:anim>
                                    <p:anim calcmode="lin" valueType="num">
                                      <p:cBhvr>
                                        <p:cTn id="17" dur="500" fill="hold"/>
                                        <p:tgtEl>
                                          <p:spTgt spid="25603">
                                            <p:txEl>
                                              <p:charRg st="5" end="10"/>
                                            </p:txEl>
                                          </p:spTgt>
                                        </p:tgtEl>
                                        <p:attrNameLst>
                                          <p:attrName>ppt_w</p:attrName>
                                        </p:attrNameLst>
                                      </p:cBhvr>
                                      <p:tavLst>
                                        <p:tav tm="0">
                                          <p:val>
                                            <p:fltVal val="0.000000"/>
                                          </p:val>
                                        </p:tav>
                                        <p:tav tm="100000">
                                          <p:val>
                                            <p:strVal val="#ppt_w"/>
                                          </p:val>
                                        </p:tav>
                                      </p:tavLst>
                                    </p:anim>
                                    <p:anim calcmode="lin" valueType="num">
                                      <p:cBhvr>
                                        <p:cTn id="18" dur="500" fill="hold"/>
                                        <p:tgtEl>
                                          <p:spTgt spid="25603">
                                            <p:txEl>
                                              <p:charRg st="5" end="1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5603">
                                            <p:txEl>
                                              <p:charRg st="10" end="15"/>
                                            </p:txEl>
                                          </p:spTgt>
                                        </p:tgtEl>
                                        <p:attrNameLst>
                                          <p:attrName>style.visibility</p:attrName>
                                        </p:attrNameLst>
                                      </p:cBhvr>
                                      <p:to>
                                        <p:strVal val="visible"/>
                                      </p:to>
                                    </p:set>
                                    <p:anim calcmode="lin" valueType="num">
                                      <p:cBhvr>
                                        <p:cTn id="23" dur="500" fill="hold"/>
                                        <p:tgtEl>
                                          <p:spTgt spid="25603">
                                            <p:txEl>
                                              <p:charRg st="10" end="15"/>
                                            </p:txEl>
                                          </p:spTgt>
                                        </p:tgtEl>
                                        <p:attrNameLst>
                                          <p:attrName>ppt_x</p:attrName>
                                        </p:attrNameLst>
                                      </p:cBhvr>
                                      <p:tavLst>
                                        <p:tav tm="0">
                                          <p:val>
                                            <p:strVal val="#ppt_x-#ppt_w/2"/>
                                          </p:val>
                                        </p:tav>
                                        <p:tav tm="100000">
                                          <p:val>
                                            <p:strVal val="#ppt_x"/>
                                          </p:val>
                                        </p:tav>
                                      </p:tavLst>
                                    </p:anim>
                                    <p:anim calcmode="lin" valueType="num">
                                      <p:cBhvr>
                                        <p:cTn id="24" dur="500" fill="hold"/>
                                        <p:tgtEl>
                                          <p:spTgt spid="25603">
                                            <p:txEl>
                                              <p:charRg st="10" end="15"/>
                                            </p:txEl>
                                          </p:spTgt>
                                        </p:tgtEl>
                                        <p:attrNameLst>
                                          <p:attrName>ppt_y</p:attrName>
                                        </p:attrNameLst>
                                      </p:cBhvr>
                                      <p:tavLst>
                                        <p:tav tm="0">
                                          <p:val>
                                            <p:strVal val="#ppt_y"/>
                                          </p:val>
                                        </p:tav>
                                        <p:tav tm="100000">
                                          <p:val>
                                            <p:strVal val="#ppt_y"/>
                                          </p:val>
                                        </p:tav>
                                      </p:tavLst>
                                    </p:anim>
                                    <p:anim calcmode="lin" valueType="num">
                                      <p:cBhvr>
                                        <p:cTn id="25" dur="500" fill="hold"/>
                                        <p:tgtEl>
                                          <p:spTgt spid="25603">
                                            <p:txEl>
                                              <p:charRg st="10" end="15"/>
                                            </p:txEl>
                                          </p:spTgt>
                                        </p:tgtEl>
                                        <p:attrNameLst>
                                          <p:attrName>ppt_w</p:attrName>
                                        </p:attrNameLst>
                                      </p:cBhvr>
                                      <p:tavLst>
                                        <p:tav tm="0">
                                          <p:val>
                                            <p:fltVal val="0.000000"/>
                                          </p:val>
                                        </p:tav>
                                        <p:tav tm="100000">
                                          <p:val>
                                            <p:strVal val="#ppt_w"/>
                                          </p:val>
                                        </p:tav>
                                      </p:tavLst>
                                    </p:anim>
                                    <p:anim calcmode="lin" valueType="num">
                                      <p:cBhvr>
                                        <p:cTn id="26" dur="500" fill="hold"/>
                                        <p:tgtEl>
                                          <p:spTgt spid="25603">
                                            <p:txEl>
                                              <p:charRg st="10" end="15"/>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5603">
                                            <p:txEl>
                                              <p:charRg st="15" end="20"/>
                                            </p:txEl>
                                          </p:spTgt>
                                        </p:tgtEl>
                                        <p:attrNameLst>
                                          <p:attrName>style.visibility</p:attrName>
                                        </p:attrNameLst>
                                      </p:cBhvr>
                                      <p:to>
                                        <p:strVal val="visible"/>
                                      </p:to>
                                    </p:set>
                                    <p:anim calcmode="lin" valueType="num">
                                      <p:cBhvr>
                                        <p:cTn id="31" dur="500" fill="hold"/>
                                        <p:tgtEl>
                                          <p:spTgt spid="25603">
                                            <p:txEl>
                                              <p:charRg st="15" end="20"/>
                                            </p:txEl>
                                          </p:spTgt>
                                        </p:tgtEl>
                                        <p:attrNameLst>
                                          <p:attrName>ppt_x</p:attrName>
                                        </p:attrNameLst>
                                      </p:cBhvr>
                                      <p:tavLst>
                                        <p:tav tm="0">
                                          <p:val>
                                            <p:strVal val="#ppt_x-#ppt_w/2"/>
                                          </p:val>
                                        </p:tav>
                                        <p:tav tm="100000">
                                          <p:val>
                                            <p:strVal val="#ppt_x"/>
                                          </p:val>
                                        </p:tav>
                                      </p:tavLst>
                                    </p:anim>
                                    <p:anim calcmode="lin" valueType="num">
                                      <p:cBhvr>
                                        <p:cTn id="32" dur="500" fill="hold"/>
                                        <p:tgtEl>
                                          <p:spTgt spid="25603">
                                            <p:txEl>
                                              <p:charRg st="15" end="20"/>
                                            </p:txEl>
                                          </p:spTgt>
                                        </p:tgtEl>
                                        <p:attrNameLst>
                                          <p:attrName>ppt_y</p:attrName>
                                        </p:attrNameLst>
                                      </p:cBhvr>
                                      <p:tavLst>
                                        <p:tav tm="0">
                                          <p:val>
                                            <p:strVal val="#ppt_y"/>
                                          </p:val>
                                        </p:tav>
                                        <p:tav tm="100000">
                                          <p:val>
                                            <p:strVal val="#ppt_y"/>
                                          </p:val>
                                        </p:tav>
                                      </p:tavLst>
                                    </p:anim>
                                    <p:anim calcmode="lin" valueType="num">
                                      <p:cBhvr>
                                        <p:cTn id="33" dur="500" fill="hold"/>
                                        <p:tgtEl>
                                          <p:spTgt spid="25603">
                                            <p:txEl>
                                              <p:charRg st="15" end="20"/>
                                            </p:txEl>
                                          </p:spTgt>
                                        </p:tgtEl>
                                        <p:attrNameLst>
                                          <p:attrName>ppt_w</p:attrName>
                                        </p:attrNameLst>
                                      </p:cBhvr>
                                      <p:tavLst>
                                        <p:tav tm="0">
                                          <p:val>
                                            <p:fltVal val="0.000000"/>
                                          </p:val>
                                        </p:tav>
                                        <p:tav tm="100000">
                                          <p:val>
                                            <p:strVal val="#ppt_w"/>
                                          </p:val>
                                        </p:tav>
                                      </p:tavLst>
                                    </p:anim>
                                    <p:anim calcmode="lin" valueType="num">
                                      <p:cBhvr>
                                        <p:cTn id="34" dur="500" fill="hold"/>
                                        <p:tgtEl>
                                          <p:spTgt spid="25603">
                                            <p:txEl>
                                              <p:charRg st="15" end="20"/>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5603">
                                            <p:txEl>
                                              <p:charRg st="20" end="25"/>
                                            </p:txEl>
                                          </p:spTgt>
                                        </p:tgtEl>
                                        <p:attrNameLst>
                                          <p:attrName>style.visibility</p:attrName>
                                        </p:attrNameLst>
                                      </p:cBhvr>
                                      <p:to>
                                        <p:strVal val="visible"/>
                                      </p:to>
                                    </p:set>
                                    <p:anim calcmode="lin" valueType="num">
                                      <p:cBhvr>
                                        <p:cTn id="39" dur="500" fill="hold"/>
                                        <p:tgtEl>
                                          <p:spTgt spid="25603">
                                            <p:txEl>
                                              <p:charRg st="20" end="25"/>
                                            </p:txEl>
                                          </p:spTgt>
                                        </p:tgtEl>
                                        <p:attrNameLst>
                                          <p:attrName>ppt_x</p:attrName>
                                        </p:attrNameLst>
                                      </p:cBhvr>
                                      <p:tavLst>
                                        <p:tav tm="0">
                                          <p:val>
                                            <p:strVal val="#ppt_x-#ppt_w/2"/>
                                          </p:val>
                                        </p:tav>
                                        <p:tav tm="100000">
                                          <p:val>
                                            <p:strVal val="#ppt_x"/>
                                          </p:val>
                                        </p:tav>
                                      </p:tavLst>
                                    </p:anim>
                                    <p:anim calcmode="lin" valueType="num">
                                      <p:cBhvr>
                                        <p:cTn id="40" dur="500" fill="hold"/>
                                        <p:tgtEl>
                                          <p:spTgt spid="25603">
                                            <p:txEl>
                                              <p:charRg st="20" end="25"/>
                                            </p:txEl>
                                          </p:spTgt>
                                        </p:tgtEl>
                                        <p:attrNameLst>
                                          <p:attrName>ppt_y</p:attrName>
                                        </p:attrNameLst>
                                      </p:cBhvr>
                                      <p:tavLst>
                                        <p:tav tm="0">
                                          <p:val>
                                            <p:strVal val="#ppt_y"/>
                                          </p:val>
                                        </p:tav>
                                        <p:tav tm="100000">
                                          <p:val>
                                            <p:strVal val="#ppt_y"/>
                                          </p:val>
                                        </p:tav>
                                      </p:tavLst>
                                    </p:anim>
                                    <p:anim calcmode="lin" valueType="num">
                                      <p:cBhvr>
                                        <p:cTn id="41" dur="500" fill="hold"/>
                                        <p:tgtEl>
                                          <p:spTgt spid="25603">
                                            <p:txEl>
                                              <p:charRg st="20" end="25"/>
                                            </p:txEl>
                                          </p:spTgt>
                                        </p:tgtEl>
                                        <p:attrNameLst>
                                          <p:attrName>ppt_w</p:attrName>
                                        </p:attrNameLst>
                                      </p:cBhvr>
                                      <p:tavLst>
                                        <p:tav tm="0">
                                          <p:val>
                                            <p:fltVal val="0.000000"/>
                                          </p:val>
                                        </p:tav>
                                        <p:tav tm="100000">
                                          <p:val>
                                            <p:strVal val="#ppt_w"/>
                                          </p:val>
                                        </p:tav>
                                      </p:tavLst>
                                    </p:anim>
                                    <p:anim calcmode="lin" valueType="num">
                                      <p:cBhvr>
                                        <p:cTn id="42" dur="500" fill="hold"/>
                                        <p:tgtEl>
                                          <p:spTgt spid="25603">
                                            <p:txEl>
                                              <p:charRg st="20" end="25"/>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5603">
                                            <p:txEl>
                                              <p:charRg st="25" end="30"/>
                                            </p:txEl>
                                          </p:spTgt>
                                        </p:tgtEl>
                                        <p:attrNameLst>
                                          <p:attrName>style.visibility</p:attrName>
                                        </p:attrNameLst>
                                      </p:cBhvr>
                                      <p:to>
                                        <p:strVal val="visible"/>
                                      </p:to>
                                    </p:set>
                                    <p:anim calcmode="lin" valueType="num">
                                      <p:cBhvr>
                                        <p:cTn id="47" dur="500" fill="hold"/>
                                        <p:tgtEl>
                                          <p:spTgt spid="25603">
                                            <p:txEl>
                                              <p:charRg st="25" end="30"/>
                                            </p:txEl>
                                          </p:spTgt>
                                        </p:tgtEl>
                                        <p:attrNameLst>
                                          <p:attrName>ppt_x</p:attrName>
                                        </p:attrNameLst>
                                      </p:cBhvr>
                                      <p:tavLst>
                                        <p:tav tm="0">
                                          <p:val>
                                            <p:strVal val="#ppt_x-#ppt_w/2"/>
                                          </p:val>
                                        </p:tav>
                                        <p:tav tm="100000">
                                          <p:val>
                                            <p:strVal val="#ppt_x"/>
                                          </p:val>
                                        </p:tav>
                                      </p:tavLst>
                                    </p:anim>
                                    <p:anim calcmode="lin" valueType="num">
                                      <p:cBhvr>
                                        <p:cTn id="48" dur="500" fill="hold"/>
                                        <p:tgtEl>
                                          <p:spTgt spid="25603">
                                            <p:txEl>
                                              <p:charRg st="25" end="30"/>
                                            </p:txEl>
                                          </p:spTgt>
                                        </p:tgtEl>
                                        <p:attrNameLst>
                                          <p:attrName>ppt_y</p:attrName>
                                        </p:attrNameLst>
                                      </p:cBhvr>
                                      <p:tavLst>
                                        <p:tav tm="0">
                                          <p:val>
                                            <p:strVal val="#ppt_y"/>
                                          </p:val>
                                        </p:tav>
                                        <p:tav tm="100000">
                                          <p:val>
                                            <p:strVal val="#ppt_y"/>
                                          </p:val>
                                        </p:tav>
                                      </p:tavLst>
                                    </p:anim>
                                    <p:anim calcmode="lin" valueType="num">
                                      <p:cBhvr>
                                        <p:cTn id="49" dur="500" fill="hold"/>
                                        <p:tgtEl>
                                          <p:spTgt spid="25603">
                                            <p:txEl>
                                              <p:charRg st="25" end="30"/>
                                            </p:txEl>
                                          </p:spTgt>
                                        </p:tgtEl>
                                        <p:attrNameLst>
                                          <p:attrName>ppt_w</p:attrName>
                                        </p:attrNameLst>
                                      </p:cBhvr>
                                      <p:tavLst>
                                        <p:tav tm="0">
                                          <p:val>
                                            <p:fltVal val="0.000000"/>
                                          </p:val>
                                        </p:tav>
                                        <p:tav tm="100000">
                                          <p:val>
                                            <p:strVal val="#ppt_w"/>
                                          </p:val>
                                        </p:tav>
                                      </p:tavLst>
                                    </p:anim>
                                    <p:anim calcmode="lin" valueType="num">
                                      <p:cBhvr>
                                        <p:cTn id="50" dur="500" fill="hold"/>
                                        <p:tgtEl>
                                          <p:spTgt spid="25603">
                                            <p:txEl>
                                              <p:charRg st="25" end="30"/>
                                            </p:txEl>
                                          </p:spTgt>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5603">
                                            <p:txEl>
                                              <p:charRg st="30" end="33"/>
                                            </p:txEl>
                                          </p:spTgt>
                                        </p:tgtEl>
                                        <p:attrNameLst>
                                          <p:attrName>style.visibility</p:attrName>
                                        </p:attrNameLst>
                                      </p:cBhvr>
                                      <p:to>
                                        <p:strVal val="visible"/>
                                      </p:to>
                                    </p:set>
                                    <p:anim calcmode="lin" valueType="num">
                                      <p:cBhvr>
                                        <p:cTn id="55" dur="500" fill="hold"/>
                                        <p:tgtEl>
                                          <p:spTgt spid="25603">
                                            <p:txEl>
                                              <p:charRg st="30" end="33"/>
                                            </p:txEl>
                                          </p:spTgt>
                                        </p:tgtEl>
                                        <p:attrNameLst>
                                          <p:attrName>ppt_x</p:attrName>
                                        </p:attrNameLst>
                                      </p:cBhvr>
                                      <p:tavLst>
                                        <p:tav tm="0">
                                          <p:val>
                                            <p:strVal val="#ppt_x-#ppt_w/2"/>
                                          </p:val>
                                        </p:tav>
                                        <p:tav tm="100000">
                                          <p:val>
                                            <p:strVal val="#ppt_x"/>
                                          </p:val>
                                        </p:tav>
                                      </p:tavLst>
                                    </p:anim>
                                    <p:anim calcmode="lin" valueType="num">
                                      <p:cBhvr>
                                        <p:cTn id="56" dur="500" fill="hold"/>
                                        <p:tgtEl>
                                          <p:spTgt spid="25603">
                                            <p:txEl>
                                              <p:charRg st="30" end="33"/>
                                            </p:txEl>
                                          </p:spTgt>
                                        </p:tgtEl>
                                        <p:attrNameLst>
                                          <p:attrName>ppt_y</p:attrName>
                                        </p:attrNameLst>
                                      </p:cBhvr>
                                      <p:tavLst>
                                        <p:tav tm="0">
                                          <p:val>
                                            <p:strVal val="#ppt_y"/>
                                          </p:val>
                                        </p:tav>
                                        <p:tav tm="100000">
                                          <p:val>
                                            <p:strVal val="#ppt_y"/>
                                          </p:val>
                                        </p:tav>
                                      </p:tavLst>
                                    </p:anim>
                                    <p:anim calcmode="lin" valueType="num">
                                      <p:cBhvr>
                                        <p:cTn id="57" dur="500" fill="hold"/>
                                        <p:tgtEl>
                                          <p:spTgt spid="25603">
                                            <p:txEl>
                                              <p:charRg st="30" end="33"/>
                                            </p:txEl>
                                          </p:spTgt>
                                        </p:tgtEl>
                                        <p:attrNameLst>
                                          <p:attrName>ppt_w</p:attrName>
                                        </p:attrNameLst>
                                      </p:cBhvr>
                                      <p:tavLst>
                                        <p:tav tm="0">
                                          <p:val>
                                            <p:fltVal val="0.000000"/>
                                          </p:val>
                                        </p:tav>
                                        <p:tav tm="100000">
                                          <p:val>
                                            <p:strVal val="#ppt_w"/>
                                          </p:val>
                                        </p:tav>
                                      </p:tavLst>
                                    </p:anim>
                                    <p:anim calcmode="lin" valueType="num">
                                      <p:cBhvr>
                                        <p:cTn id="58" dur="500" fill="hold"/>
                                        <p:tgtEl>
                                          <p:spTgt spid="25603">
                                            <p:txEl>
                                              <p:charRg st="30" end="3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3554" name="标题 35841"/>
          <p:cNvSpPr>
            <a:spLocks noGrp="1"/>
          </p:cNvSpPr>
          <p:nvPr>
            <p:ph type="title"/>
          </p:nvPr>
        </p:nvSpPr>
        <p:spPr>
          <a:xfrm>
            <a:off x="609600" y="304800"/>
            <a:ext cx="7772400" cy="1143000"/>
          </a:xfrm>
        </p:spPr>
        <p:txBody>
          <a:bodyPr lIns="92075" tIns="46038" rIns="92075" bIns="46038" anchor="b" anchorCtr="0"/>
          <a:p>
            <a:pPr algn="ct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a:t>
            </a:r>
            <a:r>
              <a:rPr lang="zh-CN" altLang="en-US" dirty="0"/>
              <a:t> 运筹学的内容</a:t>
            </a:r>
            <a:endParaRPr lang="zh-CN" altLang="en-US" dirty="0"/>
          </a:p>
        </p:txBody>
      </p:sp>
      <p:sp>
        <p:nvSpPr>
          <p:cNvPr id="35843" name="内容占位符 35842"/>
          <p:cNvSpPr>
            <a:spLocks noGrp="1"/>
          </p:cNvSpPr>
          <p:nvPr>
            <p:ph idx="1"/>
          </p:nvPr>
        </p:nvSpPr>
        <p:spPr>
          <a:xfrm>
            <a:off x="539750" y="1916430"/>
            <a:ext cx="4191000" cy="3352800"/>
          </a:xfrm>
        </p:spPr>
        <p:txBody>
          <a:bodyPr lIns="92075" tIns="46038" rIns="92075" bIns="46038" anchor="t" anchorCtr="0"/>
          <a:p>
            <a:r>
              <a:rPr lang="zh-CN" altLang="en-US" dirty="0"/>
              <a:t>规划论</a:t>
            </a:r>
            <a:endParaRPr lang="zh-CN" altLang="en-US" dirty="0"/>
          </a:p>
          <a:p>
            <a:pPr lvl="1"/>
            <a:r>
              <a:rPr lang="zh-CN" altLang="en-US" sz="4000" dirty="0">
                <a:solidFill>
                  <a:schemeClr val="accent1"/>
                </a:solidFill>
              </a:rPr>
              <a:t>线性规划</a:t>
            </a:r>
            <a:r>
              <a:rPr lang="zh-CN" altLang="en-US" sz="4000" b="1" dirty="0">
                <a:solidFill>
                  <a:schemeClr val="accent1"/>
                </a:solidFill>
              </a:rPr>
              <a:t>(</a:t>
            </a:r>
            <a:r>
              <a:rPr lang="zh-CN" altLang="en-US" sz="4000" b="1" dirty="0">
                <a:solidFill>
                  <a:schemeClr val="accent1"/>
                </a:solidFill>
                <a:sym typeface="Wingdings" panose="05000000000000000000" pitchFamily="2" charset="2"/>
              </a:rPr>
              <a:t>)</a:t>
            </a:r>
            <a:endParaRPr lang="zh-CN" altLang="en-US" sz="4000" b="1" dirty="0">
              <a:solidFill>
                <a:schemeClr val="folHlink"/>
              </a:solidFill>
            </a:endParaRPr>
          </a:p>
          <a:p>
            <a:pPr lvl="1"/>
            <a:r>
              <a:rPr lang="zh-CN" altLang="en-US" dirty="0"/>
              <a:t>非线性规划</a:t>
            </a:r>
            <a:endParaRPr lang="zh-CN" altLang="en-US" dirty="0"/>
          </a:p>
          <a:p>
            <a:pPr lvl="1"/>
            <a:r>
              <a:rPr lang="zh-CN" altLang="en-US" dirty="0"/>
              <a:t>整数规划</a:t>
            </a:r>
            <a:endParaRPr lang="zh-CN" altLang="en-US" dirty="0"/>
          </a:p>
          <a:p>
            <a:pPr lvl="1"/>
            <a:r>
              <a:rPr lang="zh-CN" altLang="en-US" dirty="0"/>
              <a:t>动态规划</a:t>
            </a:r>
            <a:endParaRPr lang="zh-CN" altLang="en-US" dirty="0"/>
          </a:p>
          <a:p>
            <a:r>
              <a:rPr lang="zh-CN" altLang="en-US" dirty="0"/>
              <a:t>图与网络分析</a:t>
            </a:r>
            <a:endParaRPr lang="zh-CN" altLang="en-US" dirty="0"/>
          </a:p>
        </p:txBody>
      </p:sp>
      <p:sp>
        <p:nvSpPr>
          <p:cNvPr id="36867" name="内容占位符 36866"/>
          <p:cNvSpPr>
            <a:spLocks noGrp="1"/>
          </p:cNvSpPr>
          <p:nvPr/>
        </p:nvSpPr>
        <p:spPr>
          <a:xfrm>
            <a:off x="4716145" y="1988820"/>
            <a:ext cx="5029200" cy="3124200"/>
          </a:xfrm>
          <a:prstGeom prst="rect">
            <a:avLst/>
          </a:prstGeom>
          <a:noFill/>
          <a:ln w="9525">
            <a:noFill/>
          </a:ln>
        </p:spPr>
        <p:txBody>
          <a:bodyPr lIns="92075" tIns="46038" rIns="92075" bIns="46038" anchor="t" anchorCtr="0"/>
          <a:lstStyle>
            <a:lvl1pPr marL="342900" lvl="0" indent="-342900" algn="l" defTabSz="914400" rtl="0" eaLnBrk="0" fontAlgn="base" latinLnBrk="0" hangingPunct="0">
              <a:lnSpc>
                <a:spcPct val="100000"/>
              </a:lnSpc>
              <a:spcBef>
                <a:spcPct val="20000"/>
              </a:spcBef>
              <a:spcAft>
                <a:spcPct val="0"/>
              </a:spcAft>
              <a:buClr>
                <a:srgbClr val="FF9900"/>
              </a:buClr>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u"/>
              <a:defRPr sz="2800" b="0" i="0" u="none" kern="1200" baseline="0">
                <a:solidFill>
                  <a:schemeClr val="tx1"/>
                </a:solidFill>
                <a:latin typeface="楷体_GB2312" pitchFamily="49" charset="-122"/>
                <a:ea typeface="楷体_GB2312" pitchFamily="49" charset="-122"/>
                <a:cs typeface="+mn-cs"/>
              </a:defRPr>
            </a:lvl2pPr>
            <a:lvl3pPr marL="1143000" lvl="2" indent="-228600" algn="l" defTabSz="914400" rtl="0" eaLnBrk="0" fontAlgn="base" latinLnBrk="0" hangingPunct="0">
              <a:lnSpc>
                <a:spcPct val="100000"/>
              </a:lnSpc>
              <a:spcBef>
                <a:spcPct val="20000"/>
              </a:spcBef>
              <a:spcAft>
                <a:spcPct val="0"/>
              </a:spcAft>
              <a:buClr>
                <a:srgbClr val="33CCFF"/>
              </a:buClr>
              <a:buSzPct val="75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rtl="0" eaLnBrk="0" fontAlgn="base" latinLnBrk="0" hangingPunct="0">
              <a:lnSpc>
                <a:spcPct val="100000"/>
              </a:lnSpc>
              <a:spcBef>
                <a:spcPct val="20000"/>
              </a:spcBef>
              <a:spcAft>
                <a:spcPct val="0"/>
              </a:spcAft>
              <a:buClr>
                <a:schemeClr val="accent2"/>
              </a:buClr>
              <a:buSzTx/>
              <a:buFontTx/>
              <a:buChar char="–"/>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t>排队论</a:t>
            </a:r>
            <a:endParaRPr lang="zh-CN" altLang="en-US" dirty="0"/>
          </a:p>
          <a:p>
            <a:r>
              <a:rPr lang="zh-CN" altLang="en-US" dirty="0"/>
              <a:t>存储论</a:t>
            </a:r>
            <a:endParaRPr lang="zh-CN" altLang="en-US" dirty="0"/>
          </a:p>
          <a:p>
            <a:r>
              <a:rPr lang="zh-CN" altLang="en-US" dirty="0"/>
              <a:t>对策论</a:t>
            </a:r>
            <a:endParaRPr lang="zh-CN" altLang="en-US" dirty="0">
              <a:sym typeface="Wingdings" panose="05000000000000000000" pitchFamily="2" charset="2"/>
            </a:endParaRPr>
          </a:p>
          <a:p>
            <a:r>
              <a:rPr lang="zh-CN" altLang="en-US" dirty="0"/>
              <a:t>决策论</a:t>
            </a:r>
            <a:endParaRPr lang="zh-CN" altLang="en-US" dirty="0">
              <a:sym typeface="Wingdings" panose="05000000000000000000" pitchFamily="2" charset="2"/>
            </a:endParaRPr>
          </a:p>
          <a:p>
            <a:pPr marL="0" indent="0">
              <a:buNone/>
            </a:pPr>
            <a:endParaRPr lang="zh-CN" alt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5843">
                                            <p:txEl>
                                              <p:charRg st="0" end="4"/>
                                            </p:txEl>
                                          </p:spTgt>
                                        </p:tgtEl>
                                        <p:attrNameLst>
                                          <p:attrName>style.visibility</p:attrName>
                                        </p:attrNameLst>
                                      </p:cBhvr>
                                      <p:to>
                                        <p:strVal val="visible"/>
                                      </p:to>
                                    </p:set>
                                    <p:animEffect transition="in" filter="slide(fromLeft)">
                                      <p:cBhvr>
                                        <p:cTn id="7" dur="500"/>
                                        <p:tgtEl>
                                          <p:spTgt spid="35843">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5843">
                                            <p:txEl>
                                              <p:charRg st="4" end="12"/>
                                            </p:txEl>
                                          </p:spTgt>
                                        </p:tgtEl>
                                        <p:attrNameLst>
                                          <p:attrName>style.visibility</p:attrName>
                                        </p:attrNameLst>
                                      </p:cBhvr>
                                      <p:to>
                                        <p:strVal val="visible"/>
                                      </p:to>
                                    </p:set>
                                    <p:animEffect transition="in" filter="slide(fromLeft)">
                                      <p:cBhvr>
                                        <p:cTn id="12" dur="500"/>
                                        <p:tgtEl>
                                          <p:spTgt spid="35843">
                                            <p:txEl>
                                              <p:charRg st="4"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5843">
                                            <p:txEl>
                                              <p:charRg st="12" end="18"/>
                                            </p:txEl>
                                          </p:spTgt>
                                        </p:tgtEl>
                                        <p:attrNameLst>
                                          <p:attrName>style.visibility</p:attrName>
                                        </p:attrNameLst>
                                      </p:cBhvr>
                                      <p:to>
                                        <p:strVal val="visible"/>
                                      </p:to>
                                    </p:set>
                                    <p:animEffect transition="in" filter="slide(fromLeft)">
                                      <p:cBhvr>
                                        <p:cTn id="17" dur="500"/>
                                        <p:tgtEl>
                                          <p:spTgt spid="35843">
                                            <p:txEl>
                                              <p:charRg st="12"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5843">
                                            <p:txEl>
                                              <p:charRg st="18" end="23"/>
                                            </p:txEl>
                                          </p:spTgt>
                                        </p:tgtEl>
                                        <p:attrNameLst>
                                          <p:attrName>style.visibility</p:attrName>
                                        </p:attrNameLst>
                                      </p:cBhvr>
                                      <p:to>
                                        <p:strVal val="visible"/>
                                      </p:to>
                                    </p:set>
                                    <p:animEffect transition="in" filter="slide(fromLeft)">
                                      <p:cBhvr>
                                        <p:cTn id="22" dur="500"/>
                                        <p:tgtEl>
                                          <p:spTgt spid="35843">
                                            <p:txEl>
                                              <p:charRg st="18" end="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5843">
                                            <p:txEl>
                                              <p:charRg st="23" end="28"/>
                                            </p:txEl>
                                          </p:spTgt>
                                        </p:tgtEl>
                                        <p:attrNameLst>
                                          <p:attrName>style.visibility</p:attrName>
                                        </p:attrNameLst>
                                      </p:cBhvr>
                                      <p:to>
                                        <p:strVal val="visible"/>
                                      </p:to>
                                    </p:set>
                                    <p:animEffect transition="in" filter="slide(fromLeft)">
                                      <p:cBhvr>
                                        <p:cTn id="27" dur="500"/>
                                        <p:tgtEl>
                                          <p:spTgt spid="35843">
                                            <p:txEl>
                                              <p:charRg st="23" end="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5843">
                                            <p:txEl>
                                              <p:charRg st="28" end="35"/>
                                            </p:txEl>
                                          </p:spTgt>
                                        </p:tgtEl>
                                        <p:attrNameLst>
                                          <p:attrName>style.visibility</p:attrName>
                                        </p:attrNameLst>
                                      </p:cBhvr>
                                      <p:to>
                                        <p:strVal val="visible"/>
                                      </p:to>
                                    </p:set>
                                    <p:animEffect transition="in" filter="slide(fromLeft)">
                                      <p:cBhvr>
                                        <p:cTn id="32" dur="500"/>
                                        <p:tgtEl>
                                          <p:spTgt spid="35843">
                                            <p:txEl>
                                              <p:charRg st="28" end="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867">
                                            <p:txEl>
                                              <p:charRg st="0" end="4"/>
                                            </p:txEl>
                                          </p:spTgt>
                                        </p:tgtEl>
                                        <p:attrNameLst>
                                          <p:attrName>style.visibility</p:attrName>
                                        </p:attrNameLst>
                                      </p:cBhvr>
                                      <p:to>
                                        <p:strVal val="visible"/>
                                      </p:to>
                                    </p:set>
                                    <p:animEffect transition="in" filter="slide(fromBottom)">
                                      <p:cBhvr>
                                        <p:cTn id="37" dur="500"/>
                                        <p:tgtEl>
                                          <p:spTgt spid="36867">
                                            <p:txEl>
                                              <p:charRg st="0"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867">
                                            <p:txEl>
                                              <p:charRg st="4" end="8"/>
                                            </p:txEl>
                                          </p:spTgt>
                                        </p:tgtEl>
                                        <p:attrNameLst>
                                          <p:attrName>style.visibility</p:attrName>
                                        </p:attrNameLst>
                                      </p:cBhvr>
                                      <p:to>
                                        <p:strVal val="visible"/>
                                      </p:to>
                                    </p:set>
                                    <p:animEffect transition="in" filter="slide(fromBottom)">
                                      <p:cBhvr>
                                        <p:cTn id="42" dur="500"/>
                                        <p:tgtEl>
                                          <p:spTgt spid="36867">
                                            <p:txEl>
                                              <p:charRg st="4"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6867">
                                            <p:txEl>
                                              <p:charRg st="8" end="12"/>
                                            </p:txEl>
                                          </p:spTgt>
                                        </p:tgtEl>
                                        <p:attrNameLst>
                                          <p:attrName>style.visibility</p:attrName>
                                        </p:attrNameLst>
                                      </p:cBhvr>
                                      <p:to>
                                        <p:strVal val="visible"/>
                                      </p:to>
                                    </p:set>
                                    <p:animEffect transition="in" filter="slide(fromBottom)">
                                      <p:cBhvr>
                                        <p:cTn id="47" dur="500"/>
                                        <p:tgtEl>
                                          <p:spTgt spid="36867">
                                            <p:txEl>
                                              <p:charRg st="8"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6867">
                                            <p:txEl>
                                              <p:charRg st="12" end="16"/>
                                            </p:txEl>
                                          </p:spTgt>
                                        </p:tgtEl>
                                        <p:attrNameLst>
                                          <p:attrName>style.visibility</p:attrName>
                                        </p:attrNameLst>
                                      </p:cBhvr>
                                      <p:to>
                                        <p:strVal val="visible"/>
                                      </p:to>
                                    </p:set>
                                    <p:animEffect transition="in" filter="slide(fromBottom)">
                                      <p:cBhvr>
                                        <p:cTn id="52" dur="500"/>
                                        <p:tgtEl>
                                          <p:spTgt spid="36867">
                                            <p:txEl>
                                              <p:charRg st="12"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3" uiExpand="1" build="p"/>
      <p:bldP spid="36867" grpId="0" bldLvl="2"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25602" name="标题 37889"/>
          <p:cNvSpPr>
            <a:spLocks noGrp="1"/>
          </p:cNvSpPr>
          <p:nvPr>
            <p:ph type="title"/>
          </p:nvPr>
        </p:nvSpPr>
        <p:spPr>
          <a:xfrm>
            <a:off x="304800" y="685800"/>
            <a:ext cx="8458200" cy="1143000"/>
          </a:xfrm>
          <a:solidFill>
            <a:schemeClr val="bg1"/>
          </a:solidFill>
        </p:spPr>
        <p:txBody>
          <a:bodyPr lIns="92075" tIns="46038" rIns="92075" bIns="46038" anchor="b" anchorCtr="0"/>
          <a:p>
            <a:pPr algn="ct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a:t>
            </a:r>
            <a:r>
              <a:rPr lang="zh-CN" altLang="en-US" dirty="0"/>
              <a:t> 运筹学展望</a:t>
            </a:r>
            <a:br>
              <a:rPr lang="zh-CN" altLang="en-US" dirty="0"/>
            </a:br>
            <a:r>
              <a:rPr lang="zh-CN" altLang="en-US" dirty="0"/>
              <a:t>-</a:t>
            </a:r>
            <a:r>
              <a:rPr lang="zh-CN" altLang="en-US" sz="2800" dirty="0"/>
              <a:t>运筹学应用工作者的态度和机会</a:t>
            </a:r>
            <a:endParaRPr lang="zh-CN" altLang="en-US" dirty="0"/>
          </a:p>
        </p:txBody>
      </p:sp>
      <p:sp>
        <p:nvSpPr>
          <p:cNvPr id="37891" name="内容占位符 37890"/>
          <p:cNvSpPr>
            <a:spLocks noGrp="1"/>
          </p:cNvSpPr>
          <p:nvPr>
            <p:ph idx="1"/>
          </p:nvPr>
        </p:nvSpPr>
        <p:spPr>
          <a:xfrm>
            <a:off x="762000" y="1905000"/>
            <a:ext cx="7772400" cy="4495800"/>
          </a:xfrm>
        </p:spPr>
        <p:txBody>
          <a:bodyPr lIns="92075" tIns="46038" rIns="92075" bIns="46038" anchor="t" anchorCtr="0"/>
          <a:p>
            <a:r>
              <a:rPr lang="en-US" altLang="zh-CN"/>
              <a:t>OR</a:t>
            </a:r>
            <a:r>
              <a:rPr lang="zh-CN" altLang="en-US" dirty="0"/>
              <a:t>要贯彻相互结合的原则</a:t>
            </a:r>
            <a:endParaRPr lang="zh-CN" altLang="en-US" dirty="0"/>
          </a:p>
          <a:p>
            <a:pPr lvl="1"/>
            <a:r>
              <a:rPr lang="en-US" altLang="zh-CN"/>
              <a:t>OR </a:t>
            </a:r>
            <a:r>
              <a:rPr lang="zh-CN" altLang="en-US" dirty="0"/>
              <a:t>与应用对象学科的结合。</a:t>
            </a:r>
            <a:endParaRPr lang="zh-CN" altLang="en-US" dirty="0"/>
          </a:p>
          <a:p>
            <a:pPr lvl="1"/>
            <a:r>
              <a:rPr lang="en-US" altLang="zh-CN"/>
              <a:t>OR </a:t>
            </a:r>
            <a:r>
              <a:rPr lang="zh-CN" altLang="en-US" dirty="0"/>
              <a:t>与工具学科的结合: </a:t>
            </a:r>
            <a:r>
              <a:rPr lang="en-US" altLang="zh-CN"/>
              <a:t>System Engineering; System Analysis；AHP</a:t>
            </a:r>
            <a:r>
              <a:rPr lang="zh-CN" altLang="en-US" dirty="0"/>
              <a:t>等。</a:t>
            </a:r>
            <a:endParaRPr lang="zh-CN" altLang="en-US" dirty="0"/>
          </a:p>
          <a:p>
            <a:r>
              <a:rPr lang="zh-CN" altLang="en-US" dirty="0"/>
              <a:t>应用</a:t>
            </a:r>
            <a:r>
              <a:rPr lang="en-US" altLang="zh-CN"/>
              <a:t>OR</a:t>
            </a:r>
            <a:r>
              <a:rPr lang="zh-CN" altLang="en-US" dirty="0"/>
              <a:t>的几个新方向</a:t>
            </a:r>
            <a:endParaRPr lang="zh-CN" altLang="en-US" dirty="0"/>
          </a:p>
          <a:p>
            <a:pPr lvl="1"/>
            <a:r>
              <a:rPr lang="en-US" altLang="zh-CN"/>
              <a:t>OR</a:t>
            </a:r>
            <a:r>
              <a:rPr lang="zh-CN" altLang="en-US" dirty="0"/>
              <a:t>与企业、政府部门决策者的合作。</a:t>
            </a:r>
            <a:endParaRPr lang="zh-CN" altLang="en-US" dirty="0"/>
          </a:p>
          <a:p>
            <a:pPr lvl="1"/>
            <a:r>
              <a:rPr lang="zh-CN" altLang="en-US" dirty="0"/>
              <a:t>计算机技术的应用。</a:t>
            </a:r>
            <a:endParaRPr lang="zh-CN" altLang="en-US" dirty="0"/>
          </a:p>
          <a:p>
            <a:pPr lvl="1"/>
            <a:r>
              <a:rPr lang="zh-CN" altLang="en-US" dirty="0"/>
              <a:t>发展</a:t>
            </a:r>
            <a:r>
              <a:rPr lang="en-US" altLang="zh-CN"/>
              <a:t>Desion Support System。</a:t>
            </a:r>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891">
                                            <p:txEl>
                                              <p:charRg st="0" end="13"/>
                                            </p:txEl>
                                          </p:spTgt>
                                        </p:tgtEl>
                                        <p:attrNameLst>
                                          <p:attrName>style.visibility</p:attrName>
                                        </p:attrNameLst>
                                      </p:cBhvr>
                                      <p:to>
                                        <p:strVal val="visible"/>
                                      </p:to>
                                    </p:set>
                                    <p:animEffect transition="in" filter="slide(fromTop)">
                                      <p:cBhvr>
                                        <p:cTn id="7" dur="500"/>
                                        <p:tgtEl>
                                          <p:spTgt spid="37891">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7891">
                                            <p:txEl>
                                              <p:charRg st="13" end="28"/>
                                            </p:txEl>
                                          </p:spTgt>
                                        </p:tgtEl>
                                        <p:attrNameLst>
                                          <p:attrName>style.visibility</p:attrName>
                                        </p:attrNameLst>
                                      </p:cBhvr>
                                      <p:to>
                                        <p:strVal val="visible"/>
                                      </p:to>
                                    </p:set>
                                    <p:animEffect transition="in" filter="slide(fromTop)">
                                      <p:cBhvr>
                                        <p:cTn id="12" dur="500"/>
                                        <p:tgtEl>
                                          <p:spTgt spid="37891">
                                            <p:txEl>
                                              <p:charRg st="13"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7891">
                                            <p:txEl>
                                              <p:charRg st="28" end="83"/>
                                            </p:txEl>
                                          </p:spTgt>
                                        </p:tgtEl>
                                        <p:attrNameLst>
                                          <p:attrName>style.visibility</p:attrName>
                                        </p:attrNameLst>
                                      </p:cBhvr>
                                      <p:to>
                                        <p:strVal val="visible"/>
                                      </p:to>
                                    </p:set>
                                    <p:animEffect transition="in" filter="slide(fromTop)">
                                      <p:cBhvr>
                                        <p:cTn id="17" dur="500"/>
                                        <p:tgtEl>
                                          <p:spTgt spid="37891">
                                            <p:txEl>
                                              <p:charRg st="28"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7891">
                                            <p:txEl>
                                              <p:charRg st="83" end="94"/>
                                            </p:txEl>
                                          </p:spTgt>
                                        </p:tgtEl>
                                        <p:attrNameLst>
                                          <p:attrName>style.visibility</p:attrName>
                                        </p:attrNameLst>
                                      </p:cBhvr>
                                      <p:to>
                                        <p:strVal val="visible"/>
                                      </p:to>
                                    </p:set>
                                    <p:animEffect transition="in" filter="slide(fromTop)">
                                      <p:cBhvr>
                                        <p:cTn id="22" dur="500"/>
                                        <p:tgtEl>
                                          <p:spTgt spid="37891">
                                            <p:txEl>
                                              <p:charRg st="83"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37891">
                                            <p:txEl>
                                              <p:charRg st="94" end="112"/>
                                            </p:txEl>
                                          </p:spTgt>
                                        </p:tgtEl>
                                        <p:attrNameLst>
                                          <p:attrName>style.visibility</p:attrName>
                                        </p:attrNameLst>
                                      </p:cBhvr>
                                      <p:to>
                                        <p:strVal val="visible"/>
                                      </p:to>
                                    </p:set>
                                    <p:animEffect transition="in" filter="slide(fromTop)">
                                      <p:cBhvr>
                                        <p:cTn id="27" dur="500"/>
                                        <p:tgtEl>
                                          <p:spTgt spid="37891">
                                            <p:txEl>
                                              <p:charRg st="94"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7891">
                                            <p:txEl>
                                              <p:charRg st="112" end="122"/>
                                            </p:txEl>
                                          </p:spTgt>
                                        </p:tgtEl>
                                        <p:attrNameLst>
                                          <p:attrName>style.visibility</p:attrName>
                                        </p:attrNameLst>
                                      </p:cBhvr>
                                      <p:to>
                                        <p:strVal val="visible"/>
                                      </p:to>
                                    </p:set>
                                    <p:animEffect transition="in" filter="slide(fromTop)">
                                      <p:cBhvr>
                                        <p:cTn id="32" dur="500"/>
                                        <p:tgtEl>
                                          <p:spTgt spid="37891">
                                            <p:txEl>
                                              <p:charRg st="112" end="12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7891">
                                            <p:txEl>
                                              <p:charRg st="122" end="129"/>
                                            </p:txEl>
                                          </p:spTgt>
                                        </p:tgtEl>
                                        <p:attrNameLst>
                                          <p:attrName>style.visibility</p:attrName>
                                        </p:attrNameLst>
                                      </p:cBhvr>
                                      <p:to>
                                        <p:strVal val="visible"/>
                                      </p:to>
                                    </p:set>
                                    <p:animEffect transition="in" filter="slide(fromTop)">
                                      <p:cBhvr>
                                        <p:cTn id="37" dur="500"/>
                                        <p:tgtEl>
                                          <p:spTgt spid="37891">
                                            <p:txEl>
                                              <p:charRg st="122"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31746" name="标题 41985"/>
          <p:cNvSpPr>
            <a:spLocks noGrp="1"/>
          </p:cNvSpPr>
          <p:nvPr>
            <p:ph type="title"/>
          </p:nvPr>
        </p:nvSpPr>
        <p:spPr>
          <a:xfrm>
            <a:off x="762000" y="1447800"/>
            <a:ext cx="7772400" cy="1143000"/>
          </a:xfrm>
        </p:spPr>
        <p:txBody>
          <a:bodyPr lIns="92075" tIns="46038" rIns="92075" bIns="46038" anchor="b" anchorCtr="0"/>
          <a:p>
            <a:r>
              <a:rPr lang="zh-CN" altLang="en-US"/>
              <a:t> </a:t>
            </a:r>
            <a:r>
              <a:rPr lang="en-US" altLang="zh-CN" sz="4000">
                <a:solidFill>
                  <a:schemeClr val="accent1"/>
                </a:solidFill>
              </a:rPr>
              <a:t> </a:t>
            </a:r>
            <a:r>
              <a:rPr lang="zh-CN" altLang="en-US" sz="4000" dirty="0">
                <a:solidFill>
                  <a:schemeClr val="accent1"/>
                </a:solidFill>
              </a:rPr>
              <a:t>建立模型的常用方法</a:t>
            </a:r>
            <a:endParaRPr lang="zh-CN" altLang="en-US" dirty="0"/>
          </a:p>
        </p:txBody>
      </p:sp>
      <p:sp>
        <p:nvSpPr>
          <p:cNvPr id="41987" name="内容占位符 41986"/>
          <p:cNvSpPr>
            <a:spLocks noGrp="1"/>
          </p:cNvSpPr>
          <p:nvPr>
            <p:ph idx="1"/>
          </p:nvPr>
        </p:nvSpPr>
        <p:spPr>
          <a:xfrm>
            <a:off x="914400" y="2895600"/>
            <a:ext cx="7772400" cy="2971800"/>
          </a:xfrm>
        </p:spPr>
        <p:txBody>
          <a:bodyPr lIns="92075" tIns="46038" rIns="92075" bIns="46038" anchor="t" anchorCtr="0"/>
          <a:p>
            <a:r>
              <a:rPr lang="zh-CN" altLang="en-US" dirty="0"/>
              <a:t>直接分析法            例:合理下料问题</a:t>
            </a:r>
            <a:endParaRPr lang="zh-CN" altLang="en-US" dirty="0"/>
          </a:p>
          <a:p>
            <a:r>
              <a:rPr lang="zh-CN" altLang="en-US" dirty="0"/>
              <a:t>类比法                   例:厂址选择问题</a:t>
            </a:r>
            <a:endParaRPr lang="zh-CN" altLang="en-US" dirty="0"/>
          </a:p>
          <a:p>
            <a:r>
              <a:rPr lang="zh-CN" altLang="en-US" dirty="0"/>
              <a:t>数据分析法            例:回归模型</a:t>
            </a:r>
            <a:endParaRPr lang="zh-CN" altLang="en-US" dirty="0"/>
          </a:p>
          <a:p>
            <a:r>
              <a:rPr lang="zh-CN" altLang="en-US" dirty="0"/>
              <a:t>概率统计分析        例:排队论模型</a:t>
            </a:r>
            <a:endParaRPr lang="zh-CN" altLang="en-US" dirty="0"/>
          </a:p>
          <a:p>
            <a:r>
              <a:rPr lang="zh-CN" altLang="en-US" dirty="0"/>
              <a:t>想定法                   例: 世界能源模型</a:t>
            </a:r>
            <a:endParaRPr lang="zh-CN" altLang="en-US" dirty="0"/>
          </a:p>
        </p:txBody>
      </p:sp>
      <p:sp>
        <p:nvSpPr>
          <p:cNvPr id="31748" name="矩形 41987"/>
          <p:cNvSpPr/>
          <p:nvPr/>
        </p:nvSpPr>
        <p:spPr>
          <a:xfrm>
            <a:off x="685800" y="228600"/>
            <a:ext cx="7772400" cy="1143000"/>
          </a:xfrm>
          <a:prstGeom prst="rect">
            <a:avLst/>
          </a:prstGeom>
          <a:noFill/>
          <a:ln w="9525">
            <a:noFill/>
          </a:ln>
        </p:spPr>
        <p:txBody>
          <a:bodyPr lIns="92075" tIns="46038" rIns="92075" bIns="46038" anchor="b" anchorCtr="0"/>
          <a:p>
            <a:pPr algn="ctr" eaLnBrk="0" hangingPunct="0"/>
            <a:r>
              <a:rPr lang="en-US" altLang="zh-CN" sz="4800" b="1" dirty="0">
                <a:solidFill>
                  <a:schemeClr val="tx2"/>
                </a:solidFill>
                <a:latin typeface="宋体" panose="02010600030101010101" pitchFamily="2" charset="-122"/>
              </a:rPr>
              <a:t>7</a:t>
            </a:r>
            <a:r>
              <a:rPr lang="zh-CN" altLang="en-US" sz="4800" b="1" dirty="0">
                <a:solidFill>
                  <a:schemeClr val="tx2"/>
                </a:solidFill>
                <a:latin typeface="宋体" panose="02010600030101010101" pitchFamily="2" charset="-122"/>
              </a:rPr>
              <a:t>.</a:t>
            </a:r>
            <a:r>
              <a:rPr lang="zh-CN" altLang="en-US" sz="4800" b="1" dirty="0">
                <a:solidFill>
                  <a:schemeClr val="tx2"/>
                </a:solidFill>
                <a:latin typeface="楷体_GB2312" pitchFamily="49" charset="-122"/>
                <a:ea typeface="楷体_GB2312" pitchFamily="49" charset="-122"/>
              </a:rPr>
              <a:t> 模型论</a:t>
            </a:r>
            <a:endParaRPr lang="zh-CN" altLang="en-US" sz="4800" b="1" dirty="0">
              <a:solidFill>
                <a:schemeClr val="tx2"/>
              </a:solidFill>
              <a:latin typeface="楷体_GB2312" pitchFamily="49" charset="-122"/>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87">
                                            <p:txEl>
                                              <p:charRg st="0" end="26"/>
                                            </p:txEl>
                                          </p:spTgt>
                                        </p:tgtEl>
                                        <p:attrNameLst>
                                          <p:attrName>style.visibility</p:attrName>
                                        </p:attrNameLst>
                                      </p:cBhvr>
                                      <p:to>
                                        <p:strVal val="visible"/>
                                      </p:to>
                                    </p:set>
                                    <p:animEffect transition="in" filter="box(out)">
                                      <p:cBhvr>
                                        <p:cTn id="7" dur="500"/>
                                        <p:tgtEl>
                                          <p:spTgt spid="4198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987">
                                            <p:txEl>
                                              <p:charRg st="26" end="57"/>
                                            </p:txEl>
                                          </p:spTgt>
                                        </p:tgtEl>
                                        <p:attrNameLst>
                                          <p:attrName>style.visibility</p:attrName>
                                        </p:attrNameLst>
                                      </p:cBhvr>
                                      <p:to>
                                        <p:strVal val="visible"/>
                                      </p:to>
                                    </p:set>
                                    <p:animEffect transition="in" filter="box(out)">
                                      <p:cBhvr>
                                        <p:cTn id="12" dur="500"/>
                                        <p:tgtEl>
                                          <p:spTgt spid="41987">
                                            <p:txEl>
                                              <p:charRg st="26"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987">
                                            <p:txEl>
                                              <p:charRg st="57" end="81"/>
                                            </p:txEl>
                                          </p:spTgt>
                                        </p:tgtEl>
                                        <p:attrNameLst>
                                          <p:attrName>style.visibility</p:attrName>
                                        </p:attrNameLst>
                                      </p:cBhvr>
                                      <p:to>
                                        <p:strVal val="visible"/>
                                      </p:to>
                                    </p:set>
                                    <p:animEffect transition="in" filter="box(out)">
                                      <p:cBhvr>
                                        <p:cTn id="17" dur="500"/>
                                        <p:tgtEl>
                                          <p:spTgt spid="41987">
                                            <p:txEl>
                                              <p:charRg st="57"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987">
                                            <p:txEl>
                                              <p:charRg st="81" end="103"/>
                                            </p:txEl>
                                          </p:spTgt>
                                        </p:tgtEl>
                                        <p:attrNameLst>
                                          <p:attrName>style.visibility</p:attrName>
                                        </p:attrNameLst>
                                      </p:cBhvr>
                                      <p:to>
                                        <p:strVal val="visible"/>
                                      </p:to>
                                    </p:set>
                                    <p:animEffect transition="in" filter="box(out)">
                                      <p:cBhvr>
                                        <p:cTn id="22" dur="500"/>
                                        <p:tgtEl>
                                          <p:spTgt spid="41987">
                                            <p:txEl>
                                              <p:charRg st="81"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987">
                                            <p:txEl>
                                              <p:charRg st="103" end="135"/>
                                            </p:txEl>
                                          </p:spTgt>
                                        </p:tgtEl>
                                        <p:attrNameLst>
                                          <p:attrName>style.visibility</p:attrName>
                                        </p:attrNameLst>
                                      </p:cBhvr>
                                      <p:to>
                                        <p:strVal val="visible"/>
                                      </p:to>
                                    </p:set>
                                    <p:animEffect transition="in" filter="box(out)">
                                      <p:cBhvr>
                                        <p:cTn id="27" dur="500"/>
                                        <p:tgtEl>
                                          <p:spTgt spid="41987">
                                            <p:txEl>
                                              <p:charRg st="103"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9634" name="矩形 69633"/>
          <p:cNvSpPr/>
          <p:nvPr/>
        </p:nvSpPr>
        <p:spPr>
          <a:xfrm>
            <a:off x="1066800" y="457200"/>
            <a:ext cx="7467600" cy="1016000"/>
          </a:xfrm>
          <a:prstGeom prst="rect">
            <a:avLst/>
          </a:prstGeom>
          <a:noFill/>
          <a:ln w="12700">
            <a:noFill/>
          </a:ln>
        </p:spPr>
        <p:txBody>
          <a:bodyPr lIns="90488" tIns="44450" rIns="90488" bIns="44450" anchor="t" anchorCtr="0">
            <a:spAutoFit/>
          </a:bodyPr>
          <a:p>
            <a:pPr algn="ctr" eaLnBrk="0" hangingPunct="0">
              <a:lnSpc>
                <a:spcPct val="7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The Nature of Management Science</a:t>
            </a:r>
            <a:endParaRPr lang="en-US" altLang="zh-CN" sz="3200" b="1">
              <a:solidFill>
                <a:srgbClr val="99FF33"/>
              </a:solidFill>
              <a:latin typeface="Times New Roman" panose="02020603050405020304" pitchFamily="18" charset="0"/>
            </a:endParaRPr>
          </a:p>
          <a:p>
            <a:pPr algn="ctr" eaLnBrk="0" hangingPunct="0">
              <a:lnSpc>
                <a:spcPct val="7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管理科学的本质</a:t>
            </a:r>
            <a:endParaRPr lang="zh-CN" altLang="en-US" sz="3200" b="1" dirty="0">
              <a:solidFill>
                <a:srgbClr val="99FF33"/>
              </a:solidFill>
              <a:latin typeface="Times New Roman" panose="02020603050405020304" pitchFamily="18" charset="0"/>
            </a:endParaRPr>
          </a:p>
        </p:txBody>
      </p:sp>
      <p:sp>
        <p:nvSpPr>
          <p:cNvPr id="69635" name="矩形 69634"/>
          <p:cNvSpPr/>
          <p:nvPr/>
        </p:nvSpPr>
        <p:spPr>
          <a:xfrm>
            <a:off x="914400" y="2133600"/>
            <a:ext cx="7620000" cy="2120900"/>
          </a:xfrm>
          <a:prstGeom prst="rect">
            <a:avLst/>
          </a:prstGeom>
          <a:noFill/>
          <a:ln w="12700">
            <a:noFill/>
          </a:ln>
        </p:spPr>
        <p:txBody>
          <a:bodyPr lIns="90488" tIns="44450" rIns="90488" bIns="44450" anchor="t" anchorCtr="0">
            <a:spAutoFit/>
          </a:bodyPr>
          <a:p>
            <a:pPr eaLnBrk="0" hangingPunct="0">
              <a:lnSpc>
                <a:spcPct val="95000"/>
              </a:lnSpc>
              <a:spcBef>
                <a:spcPct val="50000"/>
              </a:spcBef>
              <a:buClr>
                <a:srgbClr val="FFFF99"/>
              </a:buClr>
              <a:buFont typeface="Wingdings" panose="05000000000000000000" pitchFamily="2" charset="2"/>
            </a:pPr>
            <a:r>
              <a:rPr lang="zh-CN" altLang="en-US" sz="2800" b="1" dirty="0">
                <a:latin typeface="Times New Roman" panose="02020603050405020304" pitchFamily="18" charset="0"/>
              </a:rPr>
              <a:t>管理科学（</a:t>
            </a:r>
            <a:r>
              <a:rPr lang="en-US" altLang="zh-CN" sz="2800" b="1">
                <a:latin typeface="Times New Roman" panose="02020603050405020304" pitchFamily="18" charset="0"/>
              </a:rPr>
              <a:t>Management science）</a:t>
            </a:r>
            <a:r>
              <a:rPr lang="zh-CN" altLang="en-US" sz="2800" b="1" dirty="0">
                <a:latin typeface="Times New Roman" panose="02020603050405020304" pitchFamily="18" charset="0"/>
              </a:rPr>
              <a:t>是对与</a:t>
            </a:r>
            <a:r>
              <a:rPr lang="zh-CN" altLang="en-US" sz="2800" b="1" i="1" dirty="0">
                <a:latin typeface="Times New Roman" panose="02020603050405020304" pitchFamily="18" charset="0"/>
              </a:rPr>
              <a:t>定量因素（</a:t>
            </a:r>
            <a:r>
              <a:rPr lang="en-US" altLang="zh-CN" sz="2800" b="1" i="1">
                <a:latin typeface="Times New Roman" panose="02020603050405020304" pitchFamily="18" charset="0"/>
              </a:rPr>
              <a:t>quantitative factors）</a:t>
            </a:r>
            <a:r>
              <a:rPr lang="zh-CN" altLang="en-US" sz="2800" b="1" dirty="0">
                <a:latin typeface="Times New Roman" panose="02020603050405020304" pitchFamily="18" charset="0"/>
              </a:rPr>
              <a:t>有关的管理问题通过应用</a:t>
            </a:r>
            <a:r>
              <a:rPr lang="zh-CN" altLang="en-US" sz="2800" b="1" i="1" dirty="0">
                <a:latin typeface="Times New Roman" panose="02020603050405020304" pitchFamily="18" charset="0"/>
              </a:rPr>
              <a:t>科学的方法（</a:t>
            </a:r>
            <a:r>
              <a:rPr lang="en-US" altLang="zh-CN" sz="2800" b="1" i="1">
                <a:latin typeface="Times New Roman" panose="02020603050405020304" pitchFamily="18" charset="0"/>
              </a:rPr>
              <a:t>scientific approach）</a:t>
            </a:r>
            <a:r>
              <a:rPr lang="zh-CN" altLang="en-US" sz="2800" b="1" dirty="0">
                <a:latin typeface="Times New Roman" panose="02020603050405020304" pitchFamily="18" charset="0"/>
              </a:rPr>
              <a:t>进行</a:t>
            </a:r>
            <a:r>
              <a:rPr lang="zh-CN" altLang="en-US" sz="2800" b="1" i="1" dirty="0">
                <a:latin typeface="Times New Roman" panose="02020603050405020304" pitchFamily="18" charset="0"/>
              </a:rPr>
              <a:t>辅助管理决策制定（</a:t>
            </a:r>
            <a:r>
              <a:rPr lang="en-US" altLang="zh-CN" sz="2800" b="1" i="1">
                <a:latin typeface="Times New Roman" panose="02020603050405020304" pitchFamily="18" charset="0"/>
              </a:rPr>
              <a:t>aid managerial decision making）</a:t>
            </a:r>
            <a:r>
              <a:rPr lang="zh-CN" altLang="en-US" sz="2800" b="1" dirty="0">
                <a:latin typeface="Times New Roman" panose="02020603050405020304" pitchFamily="18" charset="0"/>
              </a:rPr>
              <a:t>的一门</a:t>
            </a:r>
            <a:r>
              <a:rPr lang="zh-CN" altLang="en-US" sz="2800" b="1" i="1" dirty="0">
                <a:latin typeface="Times New Roman" panose="02020603050405020304" pitchFamily="18" charset="0"/>
              </a:rPr>
              <a:t>学科（</a:t>
            </a:r>
            <a:r>
              <a:rPr lang="en-US" altLang="zh-CN" sz="2800" b="1" i="1">
                <a:latin typeface="Times New Roman" panose="02020603050405020304" pitchFamily="18" charset="0"/>
              </a:rPr>
              <a:t>discipline）</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69636" name="文本框 69635"/>
          <p:cNvSpPr txBox="1"/>
          <p:nvPr/>
        </p:nvSpPr>
        <p:spPr>
          <a:xfrm>
            <a:off x="990600" y="4419600"/>
            <a:ext cx="7237413" cy="946150"/>
          </a:xfrm>
          <a:prstGeom prst="rect">
            <a:avLst/>
          </a:prstGeom>
          <a:noFill/>
          <a:ln w="12700">
            <a:noFill/>
          </a:ln>
        </p:spPr>
        <p:txBody>
          <a:bodyPr wrap="none" anchor="t" anchorCtr="0">
            <a:spAutoFit/>
          </a:bodyPr>
          <a:p>
            <a:pPr marR="0" defTabSz="914400" eaLnBrk="0" hangingPunct="0">
              <a:buClrTx/>
              <a:buSzTx/>
              <a:buFontTx/>
              <a:buNone/>
            </a:pPr>
            <a:r>
              <a:rPr kumimoji="0" lang="zh-CN" altLang="en-US" sz="2800" b="1"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管理者       </a:t>
            </a:r>
            <a:r>
              <a:rPr kumimoji="0" lang="zh-CN" altLang="en-US" sz="2800" b="1" kern="1200" cap="none" spc="0" normalizeH="0" baseline="0" noProof="1" dirty="0">
                <a:effectLst>
                  <a:outerShdw blurRad="38100" dist="38100" dir="2700000">
                    <a:srgbClr val="000000"/>
                  </a:outerShdw>
                </a:effectLst>
                <a:latin typeface="Times New Roman" panose="02020603050405020304" pitchFamily="18" charset="0"/>
                <a:ea typeface="宋体" panose="02010600030101010101" pitchFamily="2" charset="-122"/>
                <a:cs typeface="+mn-cs"/>
              </a:rPr>
              <a:t>制定决策</a:t>
            </a:r>
            <a:endParaRPr kumimoji="0" lang="zh-CN" altLang="en-US" sz="2800" b="1" kern="1200" cap="none" spc="0" normalizeH="0" baseline="0" noProof="1" dirty="0">
              <a:effectLst>
                <a:outerShdw blurRad="38100" dist="38100" dir="2700000">
                  <a:srgbClr val="000000"/>
                </a:outerShdw>
              </a:effectLst>
              <a:latin typeface="Times New Roman" panose="02020603050405020304" pitchFamily="18" charset="0"/>
              <a:ea typeface="宋体" panose="02010600030101010101" pitchFamily="2" charset="-122"/>
              <a:cs typeface="+mn-cs"/>
            </a:endParaRPr>
          </a:p>
          <a:p>
            <a:pPr marR="0" defTabSz="914400" eaLnBrk="0" hangingPunct="0">
              <a:buClrTx/>
              <a:buSzTx/>
              <a:buFontTx/>
              <a:buNone/>
            </a:pPr>
            <a:r>
              <a:rPr kumimoji="0" lang="zh-CN" altLang="en-US" sz="2800" b="1"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管理科学   </a:t>
            </a:r>
            <a:r>
              <a:rPr kumimoji="0" lang="zh-CN" altLang="en-US" sz="2800" b="1" kern="1200" cap="none" spc="0" normalizeH="0" baseline="0" noProof="1" dirty="0">
                <a:effectLst>
                  <a:outerShdw blurRad="38100" dist="38100" dir="2700000">
                    <a:srgbClr val="000000"/>
                  </a:outerShdw>
                </a:effectLst>
                <a:latin typeface="Times New Roman" panose="02020603050405020304" pitchFamily="18" charset="0"/>
                <a:ea typeface="宋体" panose="02010600030101010101" pitchFamily="2" charset="-122"/>
                <a:cs typeface="+mn-cs"/>
              </a:rPr>
              <a:t>运用合理的分析来改善决策的制定</a:t>
            </a:r>
            <a:endParaRPr kumimoji="0" lang="zh-CN" altLang="en-US" sz="2800" b="1" kern="1200" cap="none" spc="0" normalizeH="0" baseline="0" noProof="1" dirty="0">
              <a:effectLst>
                <a:outerShdw blurRad="38100" dist="38100" dir="2700000">
                  <a:srgbClr val="000000"/>
                </a:outerShdw>
              </a:effectLst>
              <a:latin typeface="Times New Roman" panose="02020603050405020304" pitchFamily="18" charset="0"/>
              <a:ea typeface="宋体" panose="02010600030101010101" pitchFamily="2" charset="-122"/>
              <a:cs typeface="+mn-cs"/>
            </a:endParaRPr>
          </a:p>
        </p:txBody>
      </p:sp>
      <p:sp>
        <p:nvSpPr>
          <p:cNvPr id="69637" name="文本框 69636"/>
          <p:cNvSpPr txBox="1"/>
          <p:nvPr/>
        </p:nvSpPr>
        <p:spPr>
          <a:xfrm>
            <a:off x="1143000" y="5529263"/>
            <a:ext cx="3641725" cy="519113"/>
          </a:xfrm>
          <a:prstGeom prst="rect">
            <a:avLst/>
          </a:prstGeom>
          <a:solidFill>
            <a:schemeClr val="accent2"/>
          </a:solidFill>
          <a:ln w="12700">
            <a:noFill/>
          </a:ln>
          <a:effectLst>
            <a:outerShdw dist="107763" dir="2699999" algn="ctr" rotWithShape="0">
              <a:schemeClr val="bg2"/>
            </a:outerShdw>
          </a:effectLst>
        </p:spPr>
        <p:txBody>
          <a:bodyPr wrap="none" anchor="t" anchorCtr="0">
            <a:spAutoFit/>
          </a:bodyPr>
          <a:p>
            <a:pPr marR="0" defTabSz="914400" eaLnBrk="0" hangingPunct="0">
              <a:buClrTx/>
              <a:buSzTx/>
              <a:buFontTx/>
              <a:buNone/>
            </a:pPr>
            <a:r>
              <a:rPr kumimoji="0" lang="zh-CN" altLang="en-US" sz="2800" kern="1200" cap="none" spc="0" normalizeH="0" baseline="0" noProof="1">
                <a:solidFill>
                  <a:srgbClr val="FFCC00"/>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也常</a:t>
            </a:r>
            <a:r>
              <a:rPr kumimoji="0" lang="zh-CN" altLang="en-US" sz="2800" kern="1200" cap="none" spc="0" normalizeH="0" baseline="0" noProof="1" dirty="0">
                <a:solidFill>
                  <a:srgbClr val="FFCC00"/>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称为 </a:t>
            </a:r>
            <a:r>
              <a:rPr kumimoji="0" lang="en-US" altLang="zh-CN" sz="2800" kern="1200" cap="none" spc="0" normalizeH="0" baseline="0" noProof="1">
                <a:solidFill>
                  <a:srgbClr val="FFCC00"/>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OR/MS </a:t>
            </a:r>
            <a:r>
              <a:rPr kumimoji="0" lang="zh-CN" altLang="en-US" sz="2800" kern="1200" cap="none" spc="0" normalizeH="0" baseline="0" noProof="1" dirty="0">
                <a:solidFill>
                  <a:srgbClr val="FFCC00"/>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学科</a:t>
            </a:r>
            <a:endParaRPr kumimoji="0" lang="zh-CN" altLang="en-US" sz="2800" kern="1200" cap="none" spc="0" normalizeH="0" baseline="0" noProof="1" dirty="0">
              <a:solidFill>
                <a:srgbClr val="FFCC00"/>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69635">
                                            <p:txEl>
                                              <p:charRg st="0" end="152"/>
                                            </p:txEl>
                                          </p:spTgt>
                                        </p:tgtEl>
                                        <p:attrNameLst>
                                          <p:attrName>style.visibility</p:attrName>
                                        </p:attrNameLst>
                                      </p:cBhvr>
                                      <p:to>
                                        <p:strVal val="visible"/>
                                      </p:to>
                                    </p:set>
                                    <p:animEffect transition="in" filter="barn(outHorizontal)">
                                      <p:cBhvr>
                                        <p:cTn id="13" dur="500"/>
                                        <p:tgtEl>
                                          <p:spTgt spid="69635">
                                            <p:txEl>
                                              <p:charRg st="0" end="15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9636"/>
                                        </p:tgtEl>
                                        <p:attrNameLst>
                                          <p:attrName>style.visibility</p:attrName>
                                        </p:attrNameLst>
                                      </p:cBhvr>
                                      <p:to>
                                        <p:strVal val="visible"/>
                                      </p:to>
                                    </p:set>
                                    <p:anim calcmode="lin" valueType="num">
                                      <p:cBhvr additive="base">
                                        <p:cTn id="18" dur="500" fill="hold"/>
                                        <p:tgtEl>
                                          <p:spTgt spid="69636"/>
                                        </p:tgtEl>
                                        <p:attrNameLst>
                                          <p:attrName>ppt_x</p:attrName>
                                        </p:attrNameLst>
                                      </p:cBhvr>
                                      <p:tavLst>
                                        <p:tav tm="0">
                                          <p:val>
                                            <p:strVal val="0-#ppt_w/2"/>
                                          </p:val>
                                        </p:tav>
                                        <p:tav tm="100000">
                                          <p:val>
                                            <p:strVal val="#ppt_x"/>
                                          </p:val>
                                        </p:tav>
                                      </p:tavLst>
                                    </p:anim>
                                    <p:anim calcmode="lin" valueType="num">
                                      <p:cBhvr additive="base">
                                        <p:cTn id="19"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P spid="696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2466" name="矩形 62465"/>
          <p:cNvSpPr/>
          <p:nvPr/>
        </p:nvSpPr>
        <p:spPr>
          <a:xfrm>
            <a:off x="1447800" y="457200"/>
            <a:ext cx="6346825" cy="917575"/>
          </a:xfrm>
          <a:prstGeom prst="rect">
            <a:avLst/>
          </a:prstGeom>
          <a:noFill/>
          <a:ln w="12700">
            <a:noFill/>
          </a:ln>
        </p:spPr>
        <p:txBody>
          <a:bodyPr lIns="90488" tIns="44450" rIns="90488" bIns="44450" anchor="t" anchorCtr="0">
            <a:spAutoFit/>
          </a:bodyPr>
          <a:p>
            <a:pPr algn="ctr" eaLnBrk="0" hangingPunct="0">
              <a:lnSpc>
                <a:spcPct val="60000"/>
              </a:lnSpc>
              <a:spcBef>
                <a:spcPct val="50000"/>
              </a:spcBef>
              <a:buClr>
                <a:srgbClr val="FFFF99"/>
              </a:buClr>
              <a:buFont typeface="Wingdings" panose="05000000000000000000" pitchFamily="2" charset="2"/>
            </a:pPr>
            <a:r>
              <a:rPr lang="en-US" altLang="zh-CN" sz="3200" b="1">
                <a:solidFill>
                  <a:srgbClr val="99FF33"/>
                </a:solidFill>
                <a:latin typeface="Times New Roman" panose="02020603050405020304" pitchFamily="18" charset="0"/>
              </a:rPr>
              <a:t>Impact of Management Science</a:t>
            </a:r>
            <a:endParaRPr lang="en-US" altLang="zh-CN" sz="3200" b="1">
              <a:solidFill>
                <a:srgbClr val="99FF33"/>
              </a:solidFill>
              <a:latin typeface="Times New Roman" panose="02020603050405020304" pitchFamily="18" charset="0"/>
            </a:endParaRPr>
          </a:p>
          <a:p>
            <a:pPr algn="ctr" eaLnBrk="0" hangingPunct="0">
              <a:lnSpc>
                <a:spcPct val="60000"/>
              </a:lnSpc>
              <a:spcBef>
                <a:spcPct val="50000"/>
              </a:spcBef>
              <a:buClr>
                <a:srgbClr val="FFFF99"/>
              </a:buClr>
              <a:buFont typeface="Wingdings" panose="05000000000000000000" pitchFamily="2" charset="2"/>
            </a:pPr>
            <a:r>
              <a:rPr lang="zh-CN" altLang="en-US" sz="3200" b="1" dirty="0">
                <a:solidFill>
                  <a:srgbClr val="99FF33"/>
                </a:solidFill>
                <a:latin typeface="Times New Roman" panose="02020603050405020304" pitchFamily="18" charset="0"/>
              </a:rPr>
              <a:t>管理科学的影响</a:t>
            </a:r>
            <a:endParaRPr lang="zh-CN" altLang="en-US" sz="3200" b="1">
              <a:solidFill>
                <a:srgbClr val="99FF33"/>
              </a:solidFill>
              <a:latin typeface="Times New Roman" panose="02020603050405020304" pitchFamily="18" charset="0"/>
            </a:endParaRPr>
          </a:p>
        </p:txBody>
      </p:sp>
      <p:sp>
        <p:nvSpPr>
          <p:cNvPr id="62467" name="矩形 62466"/>
          <p:cNvSpPr/>
          <p:nvPr/>
        </p:nvSpPr>
        <p:spPr>
          <a:xfrm>
            <a:off x="914400" y="2209800"/>
            <a:ext cx="7620000" cy="2097088"/>
          </a:xfrm>
          <a:prstGeom prst="rect">
            <a:avLst/>
          </a:prstGeom>
          <a:noFill/>
          <a:ln w="12700">
            <a:noFill/>
          </a:ln>
        </p:spPr>
        <p:txBody>
          <a:bodyPr lIns="90488" tIns="44450" rIns="90488" bIns="44450" anchor="t" anchorCtr="0">
            <a:spAutoFit/>
          </a:bodyPr>
          <a:p>
            <a:pPr eaLnBrk="0" hangingPunct="0">
              <a:lnSpc>
                <a:spcPct val="80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改善全世界大量组织的效率</a:t>
            </a:r>
            <a:endParaRPr lang="zh-CN" altLang="en-US" sz="2800" b="1" dirty="0">
              <a:latin typeface="Times New Roman" panose="02020603050405020304" pitchFamily="18" charset="0"/>
            </a:endParaRPr>
          </a:p>
          <a:p>
            <a:pPr eaLnBrk="0" hangingPunct="0">
              <a:lnSpc>
                <a:spcPct val="80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提高国家的经济生产力</a:t>
            </a:r>
            <a:endParaRPr lang="zh-CN" altLang="en-US" sz="2800" b="1" dirty="0">
              <a:latin typeface="Times New Roman" panose="02020603050405020304" pitchFamily="18" charset="0"/>
            </a:endParaRPr>
          </a:p>
          <a:p>
            <a:pPr eaLnBrk="0" hangingPunct="0">
              <a:lnSpc>
                <a:spcPct val="80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促进商业运作的规范性</a:t>
            </a:r>
            <a:endParaRPr lang="zh-CN" altLang="en-US" sz="2800" b="1" dirty="0">
              <a:latin typeface="Times New Roman" panose="02020603050405020304" pitchFamily="18" charset="0"/>
            </a:endParaRPr>
          </a:p>
          <a:p>
            <a:pPr eaLnBrk="0" hangingPunct="0">
              <a:lnSpc>
                <a:spcPct val="80000"/>
              </a:lnSpc>
              <a:spcBef>
                <a:spcPct val="50000"/>
              </a:spcBef>
              <a:buClr>
                <a:srgbClr val="FFFF99"/>
              </a:buClr>
              <a:buFont typeface="Wingdings" panose="05000000000000000000" pitchFamily="2" charset="2"/>
              <a:buChar char="§"/>
            </a:pPr>
            <a:r>
              <a:rPr lang="zh-CN" altLang="en-US" sz="2800" b="1" dirty="0">
                <a:latin typeface="Times New Roman" panose="02020603050405020304" pitchFamily="18" charset="0"/>
              </a:rPr>
              <a:t> 节约大量稀有的资源</a:t>
            </a:r>
            <a:endParaRPr lang="zh-CN" altLang="en-US" sz="2800" b="1" dirty="0">
              <a:latin typeface="Times New Roman" panose="02020603050405020304" pitchFamily="18" charset="0"/>
            </a:endParaRPr>
          </a:p>
        </p:txBody>
      </p:sp>
      <p:pic>
        <p:nvPicPr>
          <p:cNvPr id="33796" name="图片 62467" descr="BD06784_"/>
          <p:cNvPicPr>
            <a:picLocks noChangeAspect="1"/>
          </p:cNvPicPr>
          <p:nvPr/>
        </p:nvPicPr>
        <p:blipFill>
          <a:blip r:embed="rId1"/>
          <a:stretch>
            <a:fillRect/>
          </a:stretch>
        </p:blipFill>
        <p:spPr>
          <a:xfrm>
            <a:off x="6410325" y="2514600"/>
            <a:ext cx="2276475" cy="2590800"/>
          </a:xfrm>
          <a:prstGeom prst="rect">
            <a:avLst/>
          </a:prstGeom>
          <a:noFill/>
          <a:ln w="9525">
            <a:noFill/>
          </a:ln>
        </p:spPr>
      </p:pic>
      <p:sp>
        <p:nvSpPr>
          <p:cNvPr id="62469" name="文本框 62468"/>
          <p:cNvSpPr txBox="1"/>
          <p:nvPr/>
        </p:nvSpPr>
        <p:spPr>
          <a:xfrm>
            <a:off x="112713" y="4876800"/>
            <a:ext cx="8683625" cy="1244600"/>
          </a:xfrm>
          <a:prstGeom prst="rect">
            <a:avLst/>
          </a:prstGeom>
          <a:noFill/>
          <a:ln w="12700">
            <a:noFill/>
          </a:ln>
        </p:spPr>
        <p:txBody>
          <a:bodyPr wrap="none" anchor="t" anchorCtr="0">
            <a:spAutoFit/>
          </a:bodyPr>
          <a:p>
            <a:pPr eaLnBrk="0" hangingPunct="0">
              <a:lnSpc>
                <a:spcPct val="105000"/>
              </a:lnSpc>
            </a:pPr>
            <a:r>
              <a:rPr lang="zh-CN" altLang="en-US" b="1" dirty="0">
                <a:latin typeface="Times New Roman" panose="02020603050405020304" pitchFamily="18" charset="0"/>
              </a:rPr>
              <a:t>为管理科学实践者颁发的最负盛名的奖项是</a:t>
            </a:r>
            <a:endParaRPr lang="zh-CN" altLang="en-US" b="1" dirty="0">
              <a:latin typeface="Times New Roman" panose="02020603050405020304" pitchFamily="18" charset="0"/>
            </a:endParaRPr>
          </a:p>
          <a:p>
            <a:pPr eaLnBrk="0" hangingPunct="0">
              <a:lnSpc>
                <a:spcPct val="105000"/>
              </a:lnSpc>
            </a:pPr>
            <a:r>
              <a:rPr lang="zh-CN" altLang="en-US" b="1" dirty="0">
                <a:latin typeface="Times New Roman" panose="02020603050405020304" pitchFamily="18" charset="0"/>
              </a:rPr>
              <a:t>弗兰茨·厄德曼(</a:t>
            </a:r>
            <a:r>
              <a:rPr lang="en-US" altLang="zh-CN" b="1">
                <a:latin typeface="Times New Roman" panose="02020603050405020304" pitchFamily="18" charset="0"/>
              </a:rPr>
              <a:t>Franz Edelman) </a:t>
            </a:r>
            <a:r>
              <a:rPr lang="zh-CN" altLang="en-US" b="1" dirty="0">
                <a:latin typeface="Times New Roman" panose="02020603050405020304" pitchFamily="18" charset="0"/>
              </a:rPr>
              <a:t>奖。这些奖项授予全世界年度</a:t>
            </a:r>
            <a:endParaRPr lang="zh-CN" altLang="en-US" b="1" dirty="0">
              <a:latin typeface="Times New Roman" panose="02020603050405020304" pitchFamily="18" charset="0"/>
            </a:endParaRPr>
          </a:p>
          <a:p>
            <a:pPr eaLnBrk="0" hangingPunct="0">
              <a:lnSpc>
                <a:spcPct val="105000"/>
              </a:lnSpc>
            </a:pPr>
            <a:r>
              <a:rPr lang="zh-CN" altLang="en-US" b="1" dirty="0">
                <a:latin typeface="Times New Roman" panose="02020603050405020304" pitchFamily="18" charset="0"/>
              </a:rPr>
              <a:t>管理科学的最佳应用。</a:t>
            </a:r>
            <a:endParaRPr lang="zh-CN" altLang="en-US" b="1">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62467">
                                            <p:txEl>
                                              <p:charRg st="0" end="14"/>
                                            </p:txEl>
                                          </p:spTgt>
                                        </p:tgtEl>
                                        <p:attrNameLst>
                                          <p:attrName>style.visibility</p:attrName>
                                        </p:attrNameLst>
                                      </p:cBhvr>
                                      <p:to>
                                        <p:strVal val="visible"/>
                                      </p:to>
                                    </p:set>
                                    <p:animEffect transition="in" filter="barn(outHorizontal)">
                                      <p:cBhvr>
                                        <p:cTn id="13" dur="500"/>
                                        <p:tgtEl>
                                          <p:spTgt spid="62467">
                                            <p:txEl>
                                              <p:charRg st="0"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2467">
                                            <p:txEl>
                                              <p:charRg st="14" end="26"/>
                                            </p:txEl>
                                          </p:spTgt>
                                        </p:tgtEl>
                                        <p:attrNameLst>
                                          <p:attrName>style.visibility</p:attrName>
                                        </p:attrNameLst>
                                      </p:cBhvr>
                                      <p:to>
                                        <p:strVal val="visible"/>
                                      </p:to>
                                    </p:set>
                                    <p:animEffect transition="in" filter="barn(outHorizontal)">
                                      <p:cBhvr>
                                        <p:cTn id="18" dur="500"/>
                                        <p:tgtEl>
                                          <p:spTgt spid="62467">
                                            <p:txEl>
                                              <p:charRg st="14" end="2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2467">
                                            <p:txEl>
                                              <p:charRg st="26" end="38"/>
                                            </p:txEl>
                                          </p:spTgt>
                                        </p:tgtEl>
                                        <p:attrNameLst>
                                          <p:attrName>style.visibility</p:attrName>
                                        </p:attrNameLst>
                                      </p:cBhvr>
                                      <p:to>
                                        <p:strVal val="visible"/>
                                      </p:to>
                                    </p:set>
                                    <p:animEffect transition="in" filter="barn(outHorizontal)">
                                      <p:cBhvr>
                                        <p:cTn id="23" dur="500"/>
                                        <p:tgtEl>
                                          <p:spTgt spid="62467">
                                            <p:txEl>
                                              <p:charRg st="26" end="3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62467">
                                            <p:txEl>
                                              <p:charRg st="38" end="49"/>
                                            </p:txEl>
                                          </p:spTgt>
                                        </p:tgtEl>
                                        <p:attrNameLst>
                                          <p:attrName>style.visibility</p:attrName>
                                        </p:attrNameLst>
                                      </p:cBhvr>
                                      <p:to>
                                        <p:strVal val="visible"/>
                                      </p:to>
                                    </p:set>
                                    <p:animEffect transition="in" filter="barn(outHorizontal)">
                                      <p:cBhvr>
                                        <p:cTn id="28" dur="500"/>
                                        <p:tgtEl>
                                          <p:spTgt spid="62467">
                                            <p:txEl>
                                              <p:charRg st="38" end="4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62469"/>
                                        </p:tgtEl>
                                        <p:attrNameLst>
                                          <p:attrName>style.visibility</p:attrName>
                                        </p:attrNameLst>
                                      </p:cBhvr>
                                      <p:to>
                                        <p:strVal val="visible"/>
                                      </p:to>
                                    </p:set>
                                    <p:animEffect transition="in" filter="barn(inHorizontal)">
                                      <p:cBhvr>
                                        <p:cTn id="33"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P spid="624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16389" name="流程图: 可选过程 16388"/>
          <p:cNvSpPr/>
          <p:nvPr/>
        </p:nvSpPr>
        <p:spPr>
          <a:xfrm>
            <a:off x="2895600" y="2414588"/>
            <a:ext cx="2209800" cy="1295400"/>
          </a:xfrm>
          <a:prstGeom prst="flowChartAlternateProcess">
            <a:avLst/>
          </a:prstGeom>
          <a:solidFill>
            <a:srgbClr val="33CCFF"/>
          </a:solidFill>
          <a:ln w="12700"/>
          <a:scene3d>
            <a:camera prst="legacyPerspectiveBottom">
              <a:rot lat="0" lon="0" rev="0"/>
            </a:camera>
            <a:lightRig rig="legacyFlat3" dir="t"/>
          </a:scene3d>
          <a:sp3d extrusionH="887400" prstMaterial="legacyMatte">
            <a:bevelT w="13500" h="13500" prst="angle"/>
            <a:bevelB w="13500" h="13500" prst="angle"/>
            <a:extrusionClr>
              <a:srgbClr val="33CCFF"/>
            </a:extrusionClr>
          </a:sp3d>
        </p:spPr>
        <p:txBody>
          <a:bodyPr wrap="none" anchor="ctr" anchorCtr="0">
            <a:flatTx/>
          </a:bodyPr>
          <a:p>
            <a:pPr algn="ctr"/>
            <a:r>
              <a:rPr lang="zh-CN" altLang="en-US" sz="4800" dirty="0">
                <a:latin typeface="Times New Roman" panose="02020603050405020304" pitchFamily="18" charset="0"/>
                <a:ea typeface="楷体_GB2312" pitchFamily="49" charset="-122"/>
              </a:rPr>
              <a:t>运筹</a:t>
            </a:r>
            <a:endParaRPr lang="zh-CN" altLang="en-US" sz="4800" dirty="0">
              <a:latin typeface="Times New Roman" panose="02020603050405020304" pitchFamily="18" charset="0"/>
              <a:ea typeface="楷体_GB2312" pitchFamily="49" charset="-122"/>
            </a:endParaRPr>
          </a:p>
        </p:txBody>
      </p:sp>
      <p:grpSp>
        <p:nvGrpSpPr>
          <p:cNvPr id="16393" name="组合 16392"/>
          <p:cNvGrpSpPr/>
          <p:nvPr/>
        </p:nvGrpSpPr>
        <p:grpSpPr>
          <a:xfrm>
            <a:off x="5105400" y="2133600"/>
            <a:ext cx="3276600" cy="585788"/>
            <a:chOff x="3216" y="624"/>
            <a:chExt cx="2064" cy="369"/>
          </a:xfrm>
        </p:grpSpPr>
        <p:sp>
          <p:nvSpPr>
            <p:cNvPr id="8196" name="线形标注 1 16389"/>
            <p:cNvSpPr/>
            <p:nvPr/>
          </p:nvSpPr>
          <p:spPr>
            <a:xfrm>
              <a:off x="3456" y="624"/>
              <a:ext cx="1824" cy="327"/>
            </a:xfrm>
            <a:prstGeom prst="borderCallout1">
              <a:avLst>
                <a:gd name="adj1" fmla="val 22019"/>
                <a:gd name="adj2" fmla="val -2630"/>
                <a:gd name="adj3" fmla="val 112537"/>
                <a:gd name="adj4" fmla="val -23301"/>
              </a:avLst>
            </a:prstGeom>
            <a:solidFill>
              <a:srgbClr val="666699"/>
            </a:solidFill>
            <a:ln w="12700">
              <a:noFill/>
            </a:ln>
            <a:effectLst>
              <a:prstShdw prst="shdw17" dist="17961" dir="13499999">
                <a:srgbClr val="3D3D5C"/>
              </a:prstShdw>
            </a:effectLst>
          </p:spPr>
          <p:txBody>
            <a:bodyPr anchor="t" anchorCtr="0">
              <a:spAutoFit/>
            </a:bodyPr>
            <a:p>
              <a:r>
                <a:rPr lang="zh-CN" altLang="en-US" sz="2800" dirty="0">
                  <a:latin typeface="Times New Roman" panose="02020603050405020304" pitchFamily="18" charset="0"/>
                  <a:ea typeface="楷体_GB2312" pitchFamily="49" charset="-122"/>
                </a:rPr>
                <a:t>制定策略、策划</a:t>
              </a:r>
              <a:endParaRPr lang="zh-CN" altLang="en-US" dirty="0">
                <a:latin typeface="Times New Roman" panose="02020603050405020304" pitchFamily="18" charset="0"/>
              </a:endParaRPr>
            </a:p>
          </p:txBody>
        </p:sp>
        <p:sp>
          <p:nvSpPr>
            <p:cNvPr id="8197" name="直接连接符 16390"/>
            <p:cNvSpPr/>
            <p:nvPr/>
          </p:nvSpPr>
          <p:spPr>
            <a:xfrm flipV="1">
              <a:off x="3216" y="801"/>
              <a:ext cx="240" cy="192"/>
            </a:xfrm>
            <a:prstGeom prst="line">
              <a:avLst/>
            </a:prstGeom>
            <a:ln w="12700" cap="sq" cmpd="sng">
              <a:solidFill>
                <a:schemeClr val="tx1"/>
              </a:solidFill>
              <a:prstDash val="solid"/>
              <a:round/>
              <a:headEnd type="none" w="sm" len="sm"/>
              <a:tailEnd type="none" w="sm" len="sm"/>
            </a:ln>
          </p:spPr>
        </p:sp>
      </p:grpSp>
      <p:sp>
        <p:nvSpPr>
          <p:cNvPr id="16392" name="横卷形 16391"/>
          <p:cNvSpPr/>
          <p:nvPr/>
        </p:nvSpPr>
        <p:spPr>
          <a:xfrm>
            <a:off x="762000" y="3886200"/>
            <a:ext cx="7467600" cy="1143000"/>
          </a:xfrm>
          <a:prstGeom prst="horizontalScroll">
            <a:avLst>
              <a:gd name="adj" fmla="val 16667"/>
            </a:avLst>
          </a:prstGeom>
          <a:solidFill>
            <a:srgbClr val="996600"/>
          </a:solidFill>
          <a:ln w="12700" cap="sq" cmpd="sng">
            <a:solidFill>
              <a:schemeClr val="tx1"/>
            </a:solidFill>
            <a:prstDash val="solid"/>
            <a:round/>
            <a:headEnd type="none" w="sm" len="sm"/>
            <a:tailEnd type="none" w="sm" len="sm"/>
          </a:ln>
        </p:spPr>
        <p:txBody>
          <a:bodyPr wrap="none" anchor="ctr" anchorCtr="0"/>
          <a:p>
            <a:pPr algn="ctr"/>
            <a:r>
              <a:rPr lang="zh-CN" altLang="en-US" dirty="0">
                <a:latin typeface="Times New Roman" panose="02020603050405020304" pitchFamily="18" charset="0"/>
              </a:rPr>
              <a:t>“</a:t>
            </a:r>
            <a:r>
              <a:rPr lang="zh-CN" altLang="en-US" sz="2800" dirty="0">
                <a:latin typeface="Times New Roman" panose="02020603050405020304" pitchFamily="18" charset="0"/>
                <a:ea typeface="楷体_GB2312" pitchFamily="49" charset="-122"/>
              </a:rPr>
              <a:t>夫</a:t>
            </a:r>
            <a:r>
              <a:rPr lang="zh-CN" altLang="en-US" sz="3200" dirty="0">
                <a:solidFill>
                  <a:srgbClr val="333300"/>
                </a:solidFill>
                <a:latin typeface="Times New Roman" panose="02020603050405020304" pitchFamily="18" charset="0"/>
                <a:ea typeface="楷体_GB2312" pitchFamily="49" charset="-122"/>
              </a:rPr>
              <a:t>运筹</a:t>
            </a:r>
            <a:r>
              <a:rPr lang="zh-CN" altLang="en-US" sz="2800" dirty="0">
                <a:latin typeface="Times New Roman" panose="02020603050405020304" pitchFamily="18" charset="0"/>
                <a:ea typeface="楷体_GB2312" pitchFamily="49" charset="-122"/>
              </a:rPr>
              <a:t>帷幄之中，决胜于千里之外”《汉书》</a:t>
            </a:r>
            <a:endParaRPr lang="zh-CN" altLang="en-US" dirty="0">
              <a:latin typeface="Times New Roman" panose="02020603050405020304" pitchFamily="18" charset="0"/>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dissolve">
                                      <p:cBhvr>
                                        <p:cTn id="7" dur="500"/>
                                        <p:tgtEl>
                                          <p:spTgt spid="16389"/>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393"/>
                                        </p:tgtEl>
                                        <p:attrNameLst>
                                          <p:attrName>style.visibility</p:attrName>
                                        </p:attrNameLst>
                                      </p:cBhvr>
                                      <p:to>
                                        <p:strVal val="visible"/>
                                      </p:to>
                                    </p:set>
                                    <p:anim calcmode="lin" valueType="num">
                                      <p:cBhvr additive="base">
                                        <p:cTn id="12" dur="500" fill="hold"/>
                                        <p:tgtEl>
                                          <p:spTgt spid="16393"/>
                                        </p:tgtEl>
                                        <p:attrNameLst>
                                          <p:attrName>ppt_x</p:attrName>
                                        </p:attrNameLst>
                                      </p:cBhvr>
                                      <p:tavLst>
                                        <p:tav tm="0">
                                          <p:val>
                                            <p:strVal val="1+#ppt_w/2"/>
                                          </p:val>
                                        </p:tav>
                                        <p:tav tm="100000">
                                          <p:val>
                                            <p:strVal val="#ppt_x"/>
                                          </p:val>
                                        </p:tav>
                                      </p:tavLst>
                                    </p:anim>
                                    <p:anim calcmode="lin" valueType="num">
                                      <p:cBhvr additive="base">
                                        <p:cTn id="13" dur="5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6392"/>
                                        </p:tgtEl>
                                        <p:attrNameLst>
                                          <p:attrName>style.visibility</p:attrName>
                                        </p:attrNameLst>
                                      </p:cBhvr>
                                      <p:to>
                                        <p:strVal val="visible"/>
                                      </p:to>
                                    </p:set>
                                    <p:animEffect transition="in" filter="box(out)">
                                      <p:cBhvr>
                                        <p:cTn id="18" dur="500"/>
                                        <p:tgtEl>
                                          <p:spTgt spid="16392"/>
                                        </p:tgtEl>
                                      </p:cBhvr>
                                    </p:animEffect>
                                  </p:childTnLst>
                                  <p:subTnLst>
                                    <p:audio>
                                      <p:cMediaNode>
                                        <p:cTn display="0" masterRel="sameClick">
                                          <p:stCondLst>
                                            <p:cond evt="begin" delay="0">
                                              <p:tn val="16"/>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1639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5538" name="矩形 65537"/>
          <p:cNvSpPr/>
          <p:nvPr/>
        </p:nvSpPr>
        <p:spPr>
          <a:xfrm>
            <a:off x="838200" y="914400"/>
            <a:ext cx="3386138" cy="457200"/>
          </a:xfrm>
          <a:prstGeom prst="rect">
            <a:avLst/>
          </a:prstGeom>
          <a:solidFill>
            <a:srgbClr val="FFFF99"/>
          </a:solidFill>
          <a:ln w="12700">
            <a:noFill/>
          </a:ln>
        </p:spPr>
        <p:txBody>
          <a:bodyPr anchor="t" anchorCtr="0">
            <a:spAutoFit/>
          </a:bodyPr>
          <a:p>
            <a:pPr eaLnBrk="0" hangingPunct="0"/>
            <a:r>
              <a:rPr lang="zh-CN" altLang="en-US" b="1" dirty="0">
                <a:solidFill>
                  <a:srgbClr val="009900"/>
                </a:solidFill>
                <a:latin typeface="Times New Roman" panose="02020603050405020304" pitchFamily="18" charset="0"/>
              </a:rPr>
              <a:t> 经典管理科学获奖应用</a:t>
            </a:r>
            <a:endParaRPr lang="zh-CN" altLang="en-US" b="1" dirty="0">
              <a:solidFill>
                <a:srgbClr val="009900"/>
              </a:solidFill>
              <a:latin typeface="Times New Roman" panose="02020603050405020304" pitchFamily="18" charset="0"/>
            </a:endParaRPr>
          </a:p>
        </p:txBody>
      </p:sp>
      <p:sp>
        <p:nvSpPr>
          <p:cNvPr id="65539" name="文本框 65538"/>
          <p:cNvSpPr txBox="1"/>
          <p:nvPr/>
        </p:nvSpPr>
        <p:spPr>
          <a:xfrm>
            <a:off x="577850" y="1752600"/>
            <a:ext cx="8032750" cy="4108450"/>
          </a:xfrm>
          <a:prstGeom prst="rect">
            <a:avLst/>
          </a:prstGeom>
          <a:noFill/>
          <a:ln w="12700">
            <a:noFill/>
          </a:ln>
        </p:spPr>
        <p:txBody>
          <a:bodyPr wrap="none" anchor="t" anchorCtr="0">
            <a:spAutoFit/>
          </a:bodyPr>
          <a:p>
            <a:pPr eaLnBrk="0" hangingPunct="0">
              <a:lnSpc>
                <a:spcPct val="110000"/>
              </a:lnSpc>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联合航空公司</a:t>
            </a:r>
            <a:r>
              <a:rPr lang="zh-CN" altLang="en-US" dirty="0">
                <a:latin typeface="Times New Roman" panose="02020603050405020304" pitchFamily="18" charset="0"/>
              </a:rPr>
              <a:t>（1-2/1986，$600万）</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pPr>
            <a:r>
              <a:rPr lang="zh-CN" altLang="en-US" dirty="0">
                <a:latin typeface="Times New Roman" panose="02020603050405020304" pitchFamily="18" charset="0"/>
              </a:rPr>
              <a:t>   满足乘客需求以最低成本进行订票处和机场工作班次排程</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Citgo</a:t>
            </a:r>
            <a:r>
              <a:rPr lang="zh-CN" altLang="en-US" b="1" dirty="0">
                <a:solidFill>
                  <a:schemeClr val="hlink"/>
                </a:solidFill>
                <a:latin typeface="Times New Roman" panose="02020603050405020304" pitchFamily="18" charset="0"/>
              </a:rPr>
              <a:t>石油公司</a:t>
            </a:r>
            <a:r>
              <a:rPr lang="zh-CN" altLang="en-US" dirty="0">
                <a:latin typeface="Times New Roman" panose="02020603050405020304" pitchFamily="18" charset="0"/>
              </a:rPr>
              <a:t>（1-2/1987，$7000万）</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pPr>
            <a:r>
              <a:rPr lang="zh-CN" altLang="en-US" dirty="0">
                <a:latin typeface="Times New Roman" panose="02020603050405020304" pitchFamily="18" charset="0"/>
              </a:rPr>
              <a:t>   优化炼油运作以及产品的供应、配送和营销</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旧金山警署</a:t>
            </a:r>
            <a:r>
              <a:rPr lang="zh-CN" altLang="en-US" dirty="0">
                <a:latin typeface="Times New Roman" panose="02020603050405020304" pitchFamily="18" charset="0"/>
              </a:rPr>
              <a:t>（1-2/1989，$1100万）</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pPr>
            <a:r>
              <a:rPr lang="zh-CN" altLang="en-US" dirty="0">
                <a:latin typeface="Times New Roman" panose="02020603050405020304" pitchFamily="18" charset="0"/>
              </a:rPr>
              <a:t>   用计算机系统最优排程和巡警设置</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荷玛特发展公司</a:t>
            </a:r>
            <a:r>
              <a:rPr lang="zh-CN" altLang="en-US" dirty="0">
                <a:latin typeface="Times New Roman" panose="02020603050405020304" pitchFamily="18" charset="0"/>
              </a:rPr>
              <a:t>（1-2/1987，$4000万）</a:t>
            </a:r>
            <a:endParaRPr lang="zh-CN" altLang="en-US">
              <a:latin typeface="Times New Roman" panose="02020603050405020304" pitchFamily="18" charset="0"/>
            </a:endParaRPr>
          </a:p>
          <a:p>
            <a:pPr eaLnBrk="0" hangingPunct="0">
              <a:lnSpc>
                <a:spcPct val="110000"/>
              </a:lnSpc>
              <a:buClr>
                <a:srgbClr val="FFFF99"/>
              </a:buClr>
              <a:buFont typeface="Wingdings" panose="05000000000000000000" pitchFamily="2" charset="2"/>
            </a:pPr>
            <a:r>
              <a:rPr lang="zh-CN" altLang="en-US" dirty="0">
                <a:latin typeface="Times New Roman" panose="02020603050405020304" pitchFamily="18" charset="0"/>
              </a:rPr>
              <a:t>   商业区和办公楼销售的最优化安排</a:t>
            </a:r>
            <a:endParaRPr lang="zh-CN" altLang="en-US" dirty="0">
              <a:latin typeface="Times New Roman" panose="02020603050405020304" pitchFamily="18" charset="0"/>
            </a:endParaRPr>
          </a:p>
          <a:p>
            <a:pPr eaLnBrk="0" hangingPunct="0">
              <a:lnSpc>
                <a:spcPct val="110000"/>
              </a:lnSpc>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AT&amp;T</a:t>
            </a:r>
            <a:r>
              <a:rPr lang="en-US" altLang="zh-CN">
                <a:latin typeface="Times New Roman" panose="02020603050405020304" pitchFamily="18" charset="0"/>
              </a:rPr>
              <a:t>（1-2/1990，$4.06</a:t>
            </a:r>
            <a:r>
              <a:rPr lang="zh-CN" altLang="en-US" dirty="0">
                <a:latin typeface="Times New Roman" panose="02020603050405020304" pitchFamily="18" charset="0"/>
              </a:rPr>
              <a:t>亿，更多的销售）</a:t>
            </a:r>
            <a:endParaRPr lang="zh-CN" altLang="en-US">
              <a:latin typeface="Times New Roman" panose="02020603050405020304" pitchFamily="18" charset="0"/>
            </a:endParaRPr>
          </a:p>
          <a:p>
            <a:pPr eaLnBrk="0" hangingPunct="0">
              <a:lnSpc>
                <a:spcPct val="110000"/>
              </a:lnSpc>
              <a:buClr>
                <a:srgbClr val="FFFF99"/>
              </a:buClr>
              <a:buFont typeface="Wingdings" panose="05000000000000000000" pitchFamily="2" charset="2"/>
            </a:pPr>
            <a:r>
              <a:rPr lang="zh-CN" altLang="en-US" dirty="0">
                <a:latin typeface="Times New Roman" panose="02020603050405020304" pitchFamily="18" charset="0"/>
              </a:rPr>
              <a:t>   为公司商业用户的电话销售中心的优化选址</a:t>
            </a:r>
            <a:endParaRPr lang="zh-CN" altLang="en-US" dirty="0">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65539">
                                            <p:txEl>
                                              <p:charRg st="0" end="24"/>
                                            </p:txEl>
                                          </p:spTgt>
                                        </p:tgtEl>
                                        <p:attrNameLst>
                                          <p:attrName>style.visibility</p:attrName>
                                        </p:attrNameLst>
                                      </p:cBhvr>
                                      <p:to>
                                        <p:strVal val="visible"/>
                                      </p:to>
                                    </p:set>
                                    <p:animEffect transition="in" filter="barn(inHorizontal)">
                                      <p:cBhvr>
                                        <p:cTn id="13" dur="500"/>
                                        <p:tgtEl>
                                          <p:spTgt spid="65539">
                                            <p:txEl>
                                              <p:charRg st="0"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65539">
                                            <p:txEl>
                                              <p:charRg st="24" end="53"/>
                                            </p:txEl>
                                          </p:spTgt>
                                        </p:tgtEl>
                                        <p:attrNameLst>
                                          <p:attrName>style.visibility</p:attrName>
                                        </p:attrNameLst>
                                      </p:cBhvr>
                                      <p:to>
                                        <p:strVal val="visible"/>
                                      </p:to>
                                    </p:set>
                                    <p:animEffect transition="in" filter="barn(inHorizontal)">
                                      <p:cBhvr>
                                        <p:cTn id="18" dur="500"/>
                                        <p:tgtEl>
                                          <p:spTgt spid="65539">
                                            <p:txEl>
                                              <p:charRg st="24" end="5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65539">
                                            <p:txEl>
                                              <p:charRg st="53" end="81"/>
                                            </p:txEl>
                                          </p:spTgt>
                                        </p:tgtEl>
                                        <p:attrNameLst>
                                          <p:attrName>style.visibility</p:attrName>
                                        </p:attrNameLst>
                                      </p:cBhvr>
                                      <p:to>
                                        <p:strVal val="visible"/>
                                      </p:to>
                                    </p:set>
                                    <p:animEffect transition="in" filter="barn(inHorizontal)">
                                      <p:cBhvr>
                                        <p:cTn id="23" dur="500"/>
                                        <p:tgtEl>
                                          <p:spTgt spid="65539">
                                            <p:txEl>
                                              <p:charRg st="53" end="8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65539">
                                            <p:txEl>
                                              <p:charRg st="81" end="104"/>
                                            </p:txEl>
                                          </p:spTgt>
                                        </p:tgtEl>
                                        <p:attrNameLst>
                                          <p:attrName>style.visibility</p:attrName>
                                        </p:attrNameLst>
                                      </p:cBhvr>
                                      <p:to>
                                        <p:strVal val="visible"/>
                                      </p:to>
                                    </p:set>
                                    <p:animEffect transition="in" filter="barn(inHorizontal)">
                                      <p:cBhvr>
                                        <p:cTn id="28" dur="500"/>
                                        <p:tgtEl>
                                          <p:spTgt spid="65539">
                                            <p:txEl>
                                              <p:charRg st="81" end="10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65539">
                                            <p:txEl>
                                              <p:charRg st="104" end="128"/>
                                            </p:txEl>
                                          </p:spTgt>
                                        </p:tgtEl>
                                        <p:attrNameLst>
                                          <p:attrName>style.visibility</p:attrName>
                                        </p:attrNameLst>
                                      </p:cBhvr>
                                      <p:to>
                                        <p:strVal val="visible"/>
                                      </p:to>
                                    </p:set>
                                    <p:animEffect transition="in" filter="barn(inHorizontal)">
                                      <p:cBhvr>
                                        <p:cTn id="33" dur="500"/>
                                        <p:tgtEl>
                                          <p:spTgt spid="65539">
                                            <p:txEl>
                                              <p:charRg st="104" end="12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65539">
                                            <p:txEl>
                                              <p:charRg st="128" end="147"/>
                                            </p:txEl>
                                          </p:spTgt>
                                        </p:tgtEl>
                                        <p:attrNameLst>
                                          <p:attrName>style.visibility</p:attrName>
                                        </p:attrNameLst>
                                      </p:cBhvr>
                                      <p:to>
                                        <p:strVal val="visible"/>
                                      </p:to>
                                    </p:set>
                                    <p:animEffect transition="in" filter="barn(inHorizontal)">
                                      <p:cBhvr>
                                        <p:cTn id="38" dur="500"/>
                                        <p:tgtEl>
                                          <p:spTgt spid="65539">
                                            <p:txEl>
                                              <p:charRg st="128" end="14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65539">
                                            <p:txEl>
                                              <p:charRg st="147" end="173"/>
                                            </p:txEl>
                                          </p:spTgt>
                                        </p:tgtEl>
                                        <p:attrNameLst>
                                          <p:attrName>style.visibility</p:attrName>
                                        </p:attrNameLst>
                                      </p:cBhvr>
                                      <p:to>
                                        <p:strVal val="visible"/>
                                      </p:to>
                                    </p:set>
                                    <p:animEffect transition="in" filter="barn(inHorizontal)">
                                      <p:cBhvr>
                                        <p:cTn id="43" dur="500"/>
                                        <p:tgtEl>
                                          <p:spTgt spid="65539">
                                            <p:txEl>
                                              <p:charRg st="147" end="17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65539">
                                            <p:txEl>
                                              <p:charRg st="173" end="192"/>
                                            </p:txEl>
                                          </p:spTgt>
                                        </p:tgtEl>
                                        <p:attrNameLst>
                                          <p:attrName>style.visibility</p:attrName>
                                        </p:attrNameLst>
                                      </p:cBhvr>
                                      <p:to>
                                        <p:strVal val="visible"/>
                                      </p:to>
                                    </p:set>
                                    <p:animEffect transition="in" filter="barn(inHorizontal)">
                                      <p:cBhvr>
                                        <p:cTn id="48" dur="500"/>
                                        <p:tgtEl>
                                          <p:spTgt spid="65539">
                                            <p:txEl>
                                              <p:charRg st="173" end="19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6" fill="hold" grpId="0" nodeType="clickEffect">
                                  <p:stCondLst>
                                    <p:cond delay="0"/>
                                  </p:stCondLst>
                                  <p:childTnLst>
                                    <p:set>
                                      <p:cBhvr>
                                        <p:cTn id="52" dur="1" fill="hold">
                                          <p:stCondLst>
                                            <p:cond delay="0"/>
                                          </p:stCondLst>
                                        </p:cTn>
                                        <p:tgtEl>
                                          <p:spTgt spid="65539">
                                            <p:txEl>
                                              <p:charRg st="192" end="221"/>
                                            </p:txEl>
                                          </p:spTgt>
                                        </p:tgtEl>
                                        <p:attrNameLst>
                                          <p:attrName>style.visibility</p:attrName>
                                        </p:attrNameLst>
                                      </p:cBhvr>
                                      <p:to>
                                        <p:strVal val="visible"/>
                                      </p:to>
                                    </p:set>
                                    <p:animEffect transition="in" filter="barn(inHorizontal)">
                                      <p:cBhvr>
                                        <p:cTn id="53" dur="500"/>
                                        <p:tgtEl>
                                          <p:spTgt spid="65539">
                                            <p:txEl>
                                              <p:charRg st="192" end="22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65539">
                                            <p:txEl>
                                              <p:charRg st="221" end="244"/>
                                            </p:txEl>
                                          </p:spTgt>
                                        </p:tgtEl>
                                        <p:attrNameLst>
                                          <p:attrName>style.visibility</p:attrName>
                                        </p:attrNameLst>
                                      </p:cBhvr>
                                      <p:to>
                                        <p:strVal val="visible"/>
                                      </p:to>
                                    </p:set>
                                    <p:animEffect transition="in" filter="barn(inHorizontal)">
                                      <p:cBhvr>
                                        <p:cTn id="58" dur="500"/>
                                        <p:tgtEl>
                                          <p:spTgt spid="65539">
                                            <p:txEl>
                                              <p:charRg st="221" end="2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6562" name="文本框 66561"/>
          <p:cNvSpPr txBox="1"/>
          <p:nvPr/>
        </p:nvSpPr>
        <p:spPr>
          <a:xfrm>
            <a:off x="527050" y="1620838"/>
            <a:ext cx="7880350" cy="4473575"/>
          </a:xfrm>
          <a:prstGeom prst="rect">
            <a:avLst/>
          </a:prstGeom>
          <a:noFill/>
          <a:ln w="12700">
            <a:noFill/>
          </a:ln>
        </p:spPr>
        <p:txBody>
          <a:bodyPr wrap="none" anchor="t" anchorCtr="0">
            <a:spAutoFit/>
          </a:bodyPr>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美国石油公司</a:t>
            </a:r>
            <a:r>
              <a:rPr lang="zh-CN" altLang="en-US" dirty="0">
                <a:latin typeface="Times New Roman" panose="02020603050405020304" pitchFamily="18" charset="0"/>
              </a:rPr>
              <a:t>（12/1982，$1000万）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确定和评价公司产品商业化的新战略</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美国邮政服务公司</a:t>
            </a:r>
            <a:r>
              <a:rPr lang="zh-CN" altLang="en-US" dirty="0">
                <a:latin typeface="Times New Roman" panose="02020603050405020304" pitchFamily="18" charset="0"/>
              </a:rPr>
              <a:t>（3-4/1987,1-2/1992，$2亿）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邮件自动化方案的技术经济分析</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标准品牌公司</a:t>
            </a:r>
            <a:r>
              <a:rPr lang="zh-CN" altLang="en-US" dirty="0">
                <a:latin typeface="Times New Roman" panose="02020603050405020304" pitchFamily="18" charset="0"/>
              </a:rPr>
              <a:t>（12/1981，$380万）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控制100种成品的库存（安全库存、再订购点和订购量）</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a:solidFill>
                  <a:schemeClr val="hlink"/>
                </a:solidFill>
                <a:latin typeface="Times New Roman" panose="02020603050405020304" pitchFamily="18" charset="0"/>
              </a:rPr>
              <a:t> </a:t>
            </a:r>
            <a:r>
              <a:rPr lang="en-US" altLang="zh-CN" b="1">
                <a:solidFill>
                  <a:schemeClr val="hlink"/>
                </a:solidFill>
                <a:latin typeface="Times New Roman" panose="02020603050405020304" pitchFamily="18" charset="0"/>
              </a:rPr>
              <a:t>IBM</a:t>
            </a:r>
            <a:r>
              <a:rPr lang="en-US" altLang="zh-CN">
                <a:latin typeface="Times New Roman" panose="02020603050405020304" pitchFamily="18" charset="0"/>
              </a:rPr>
              <a:t> （1-2/1990，$2000</a:t>
            </a:r>
            <a:r>
              <a:rPr lang="zh-CN" altLang="en-US" dirty="0">
                <a:latin typeface="Times New Roman" panose="02020603050405020304" pitchFamily="18" charset="0"/>
              </a:rPr>
              <a:t>万+$2.5亿库存降低）</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整合备件库存的全国网络以改进服务支持</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Hydroelectrica Espanol</a:t>
            </a:r>
            <a:r>
              <a:rPr lang="en-US" altLang="zh-CN">
                <a:latin typeface="Times New Roman" panose="02020603050405020304" pitchFamily="18" charset="0"/>
              </a:rPr>
              <a:t>（1-2/1990，$200</a:t>
            </a:r>
            <a:r>
              <a:rPr lang="zh-CN" altLang="en-US" dirty="0">
                <a:latin typeface="Times New Roman" panose="02020603050405020304" pitchFamily="18" charset="0"/>
              </a:rPr>
              <a:t>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应用统计预测管理水力发电的水库系统</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施乐公司</a:t>
            </a:r>
            <a:r>
              <a:rPr lang="zh-CN" altLang="en-US" dirty="0">
                <a:latin typeface="Times New Roman" panose="02020603050405020304" pitchFamily="18" charset="0"/>
              </a:rPr>
              <a:t>（11/1975,生产率提高50%以上）</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缩短反应时间和改进维修人员生产率的维修战略修正</a:t>
            </a:r>
            <a:endParaRPr lang="zh-CN" altLang="en-US">
              <a:latin typeface="Times New Roman" panose="02020603050405020304" pitchFamily="18" charset="0"/>
            </a:endParaRPr>
          </a:p>
        </p:txBody>
      </p:sp>
      <p:sp>
        <p:nvSpPr>
          <p:cNvPr id="66563" name="矩形 66562"/>
          <p:cNvSpPr/>
          <p:nvPr/>
        </p:nvSpPr>
        <p:spPr>
          <a:xfrm>
            <a:off x="762000" y="914400"/>
            <a:ext cx="3386138" cy="457200"/>
          </a:xfrm>
          <a:prstGeom prst="rect">
            <a:avLst/>
          </a:prstGeom>
          <a:solidFill>
            <a:srgbClr val="FFFF99"/>
          </a:solidFill>
          <a:ln w="12700">
            <a:noFill/>
          </a:ln>
        </p:spPr>
        <p:txBody>
          <a:bodyPr anchor="t" anchorCtr="0">
            <a:spAutoFit/>
          </a:bodyPr>
          <a:p>
            <a:pPr eaLnBrk="0" hangingPunct="0"/>
            <a:r>
              <a:rPr lang="zh-CN" altLang="en-US" b="1" dirty="0">
                <a:solidFill>
                  <a:srgbClr val="009900"/>
                </a:solidFill>
                <a:latin typeface="Times New Roman" panose="02020603050405020304" pitchFamily="18" charset="0"/>
              </a:rPr>
              <a:t> 经典管理科学获奖应用</a:t>
            </a:r>
            <a:endParaRPr lang="zh-CN" altLang="en-US" b="1" dirty="0">
              <a:solidFill>
                <a:srgbClr val="009900"/>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ppt_x"/>
                                          </p:val>
                                        </p:tav>
                                        <p:tav tm="100000">
                                          <p:val>
                                            <p:strVal val="#ppt_x"/>
                                          </p:val>
                                        </p:tav>
                                      </p:tavLst>
                                    </p:anim>
                                    <p:anim calcmode="lin" valueType="num">
                                      <p:cBhvr additive="base">
                                        <p:cTn id="8" dur="500" fill="hold"/>
                                        <p:tgtEl>
                                          <p:spTgt spid="6656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66562">
                                            <p:txEl>
                                              <p:charRg st="0" end="24"/>
                                            </p:txEl>
                                          </p:spTgt>
                                        </p:tgtEl>
                                        <p:attrNameLst>
                                          <p:attrName>style.visibility</p:attrName>
                                        </p:attrNameLst>
                                      </p:cBhvr>
                                      <p:to>
                                        <p:strVal val="visible"/>
                                      </p:to>
                                    </p:set>
                                    <p:animEffect transition="in" filter="barn(outHorizontal)">
                                      <p:cBhvr>
                                        <p:cTn id="13" dur="500"/>
                                        <p:tgtEl>
                                          <p:spTgt spid="66562">
                                            <p:txEl>
                                              <p:charRg st="0"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6562">
                                            <p:txEl>
                                              <p:charRg st="24" end="44"/>
                                            </p:txEl>
                                          </p:spTgt>
                                        </p:tgtEl>
                                        <p:attrNameLst>
                                          <p:attrName>style.visibility</p:attrName>
                                        </p:attrNameLst>
                                      </p:cBhvr>
                                      <p:to>
                                        <p:strVal val="visible"/>
                                      </p:to>
                                    </p:set>
                                    <p:animEffect transition="in" filter="barn(outHorizontal)">
                                      <p:cBhvr>
                                        <p:cTn id="18" dur="500"/>
                                        <p:tgtEl>
                                          <p:spTgt spid="66562">
                                            <p:txEl>
                                              <p:charRg st="24" end="4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6562">
                                            <p:txEl>
                                              <p:charRg st="44" end="77"/>
                                            </p:txEl>
                                          </p:spTgt>
                                        </p:tgtEl>
                                        <p:attrNameLst>
                                          <p:attrName>style.visibility</p:attrName>
                                        </p:attrNameLst>
                                      </p:cBhvr>
                                      <p:to>
                                        <p:strVal val="visible"/>
                                      </p:to>
                                    </p:set>
                                    <p:animEffect transition="in" filter="barn(outHorizontal)">
                                      <p:cBhvr>
                                        <p:cTn id="23" dur="500"/>
                                        <p:tgtEl>
                                          <p:spTgt spid="66562">
                                            <p:txEl>
                                              <p:charRg st="44" end="7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66562">
                                            <p:txEl>
                                              <p:charRg st="77" end="95"/>
                                            </p:txEl>
                                          </p:spTgt>
                                        </p:tgtEl>
                                        <p:attrNameLst>
                                          <p:attrName>style.visibility</p:attrName>
                                        </p:attrNameLst>
                                      </p:cBhvr>
                                      <p:to>
                                        <p:strVal val="visible"/>
                                      </p:to>
                                    </p:set>
                                    <p:animEffect transition="in" filter="barn(outHorizontal)">
                                      <p:cBhvr>
                                        <p:cTn id="28" dur="500"/>
                                        <p:tgtEl>
                                          <p:spTgt spid="66562">
                                            <p:txEl>
                                              <p:charRg st="77" end="9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66562">
                                            <p:txEl>
                                              <p:charRg st="95" end="118"/>
                                            </p:txEl>
                                          </p:spTgt>
                                        </p:tgtEl>
                                        <p:attrNameLst>
                                          <p:attrName>style.visibility</p:attrName>
                                        </p:attrNameLst>
                                      </p:cBhvr>
                                      <p:to>
                                        <p:strVal val="visible"/>
                                      </p:to>
                                    </p:set>
                                    <p:animEffect transition="in" filter="barn(outHorizontal)">
                                      <p:cBhvr>
                                        <p:cTn id="33" dur="500"/>
                                        <p:tgtEl>
                                          <p:spTgt spid="66562">
                                            <p:txEl>
                                              <p:charRg st="95" end="1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66562">
                                            <p:txEl>
                                              <p:charRg st="118" end="148"/>
                                            </p:txEl>
                                          </p:spTgt>
                                        </p:tgtEl>
                                        <p:attrNameLst>
                                          <p:attrName>style.visibility</p:attrName>
                                        </p:attrNameLst>
                                      </p:cBhvr>
                                      <p:to>
                                        <p:strVal val="visible"/>
                                      </p:to>
                                    </p:set>
                                    <p:animEffect transition="in" filter="barn(outHorizontal)">
                                      <p:cBhvr>
                                        <p:cTn id="38" dur="500"/>
                                        <p:tgtEl>
                                          <p:spTgt spid="66562">
                                            <p:txEl>
                                              <p:charRg st="118" end="14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66562">
                                            <p:txEl>
                                              <p:charRg st="148" end="181"/>
                                            </p:txEl>
                                          </p:spTgt>
                                        </p:tgtEl>
                                        <p:attrNameLst>
                                          <p:attrName>style.visibility</p:attrName>
                                        </p:attrNameLst>
                                      </p:cBhvr>
                                      <p:to>
                                        <p:strVal val="visible"/>
                                      </p:to>
                                    </p:set>
                                    <p:animEffect transition="in" filter="barn(outHorizontal)">
                                      <p:cBhvr>
                                        <p:cTn id="43" dur="500"/>
                                        <p:tgtEl>
                                          <p:spTgt spid="66562">
                                            <p:txEl>
                                              <p:charRg st="148" end="18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66562">
                                            <p:txEl>
                                              <p:charRg st="181" end="203"/>
                                            </p:txEl>
                                          </p:spTgt>
                                        </p:tgtEl>
                                        <p:attrNameLst>
                                          <p:attrName>style.visibility</p:attrName>
                                        </p:attrNameLst>
                                      </p:cBhvr>
                                      <p:to>
                                        <p:strVal val="visible"/>
                                      </p:to>
                                    </p:set>
                                    <p:animEffect transition="in" filter="barn(outHorizontal)">
                                      <p:cBhvr>
                                        <p:cTn id="48" dur="500"/>
                                        <p:tgtEl>
                                          <p:spTgt spid="66562">
                                            <p:txEl>
                                              <p:charRg st="181" end="20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66562">
                                            <p:txEl>
                                              <p:charRg st="203" end="243"/>
                                            </p:txEl>
                                          </p:spTgt>
                                        </p:tgtEl>
                                        <p:attrNameLst>
                                          <p:attrName>style.visibility</p:attrName>
                                        </p:attrNameLst>
                                      </p:cBhvr>
                                      <p:to>
                                        <p:strVal val="visible"/>
                                      </p:to>
                                    </p:set>
                                    <p:animEffect transition="in" filter="barn(outHorizontal)">
                                      <p:cBhvr>
                                        <p:cTn id="53" dur="500"/>
                                        <p:tgtEl>
                                          <p:spTgt spid="66562">
                                            <p:txEl>
                                              <p:charRg st="203" end="24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66562">
                                            <p:txEl>
                                              <p:charRg st="243" end="264"/>
                                            </p:txEl>
                                          </p:spTgt>
                                        </p:tgtEl>
                                        <p:attrNameLst>
                                          <p:attrName>style.visibility</p:attrName>
                                        </p:attrNameLst>
                                      </p:cBhvr>
                                      <p:to>
                                        <p:strVal val="visible"/>
                                      </p:to>
                                    </p:set>
                                    <p:animEffect transition="in" filter="barn(outHorizontal)">
                                      <p:cBhvr>
                                        <p:cTn id="58" dur="500"/>
                                        <p:tgtEl>
                                          <p:spTgt spid="66562">
                                            <p:txEl>
                                              <p:charRg st="243" end="26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66562">
                                            <p:txEl>
                                              <p:charRg st="264" end="290"/>
                                            </p:txEl>
                                          </p:spTgt>
                                        </p:tgtEl>
                                        <p:attrNameLst>
                                          <p:attrName>style.visibility</p:attrName>
                                        </p:attrNameLst>
                                      </p:cBhvr>
                                      <p:to>
                                        <p:strVal val="visible"/>
                                      </p:to>
                                    </p:set>
                                    <p:animEffect transition="in" filter="barn(outHorizontal)">
                                      <p:cBhvr>
                                        <p:cTn id="63" dur="500"/>
                                        <p:tgtEl>
                                          <p:spTgt spid="66562">
                                            <p:txEl>
                                              <p:charRg st="264" end="29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66562">
                                            <p:txEl>
                                              <p:charRg st="290" end="317"/>
                                            </p:txEl>
                                          </p:spTgt>
                                        </p:tgtEl>
                                        <p:attrNameLst>
                                          <p:attrName>style.visibility</p:attrName>
                                        </p:attrNameLst>
                                      </p:cBhvr>
                                      <p:to>
                                        <p:strVal val="visible"/>
                                      </p:to>
                                    </p:set>
                                    <p:animEffect transition="in" filter="barn(outHorizontal)">
                                      <p:cBhvr>
                                        <p:cTn id="68" dur="500"/>
                                        <p:tgtEl>
                                          <p:spTgt spid="66562">
                                            <p:txEl>
                                              <p:charRg st="290" end="3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P spid="665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7586" name="文本框 67585"/>
          <p:cNvSpPr txBox="1"/>
          <p:nvPr/>
        </p:nvSpPr>
        <p:spPr>
          <a:xfrm>
            <a:off x="381000" y="1649413"/>
            <a:ext cx="8337550" cy="4473575"/>
          </a:xfrm>
          <a:prstGeom prst="rect">
            <a:avLst/>
          </a:prstGeom>
          <a:noFill/>
          <a:ln w="12700">
            <a:noFill/>
          </a:ln>
        </p:spPr>
        <p:txBody>
          <a:bodyPr wrap="none" anchor="t" anchorCtr="0">
            <a:spAutoFit/>
          </a:bodyPr>
          <a:p>
            <a:pPr eaLnBrk="0" hangingPunct="0">
              <a:buClr>
                <a:srgbClr val="FFFF99"/>
              </a:buClr>
              <a:buFont typeface="Wingdings" panose="05000000000000000000" pitchFamily="2" charset="2"/>
              <a:buChar char="§"/>
            </a:pPr>
            <a:r>
              <a:rPr lang="zh-CN" altLang="en-US" b="1" dirty="0">
                <a:solidFill>
                  <a:schemeClr val="hlink"/>
                </a:solidFill>
                <a:latin typeface="Times New Roman" panose="02020603050405020304" pitchFamily="18" charset="0"/>
              </a:rPr>
              <a:t> 宝洁公司</a:t>
            </a:r>
            <a:r>
              <a:rPr lang="zh-CN" altLang="en-US" dirty="0">
                <a:latin typeface="Times New Roman" panose="02020603050405020304" pitchFamily="18" charset="0"/>
              </a:rPr>
              <a:t>（1-2/1997，$2亿）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重新设计生产和分销系统以降低成本和改进市场进入速度</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dirty="0">
                <a:solidFill>
                  <a:schemeClr val="hlink"/>
                </a:solidFill>
                <a:latin typeface="Times New Roman" panose="02020603050405020304" pitchFamily="18" charset="0"/>
              </a:rPr>
              <a:t> 南非国防部</a:t>
            </a:r>
            <a:r>
              <a:rPr lang="zh-CN" altLang="en-US" dirty="0">
                <a:latin typeface="Times New Roman" panose="02020603050405020304" pitchFamily="18" charset="0"/>
              </a:rPr>
              <a:t>（1-2/1997，$11亿）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国防设施和武器系统规模和状态的重新优化设计</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dirty="0">
                <a:solidFill>
                  <a:schemeClr val="hlink"/>
                </a:solidFill>
                <a:latin typeface="Times New Roman" panose="02020603050405020304" pitchFamily="18" charset="0"/>
              </a:rPr>
              <a:t> 数字设备公司</a:t>
            </a:r>
            <a:r>
              <a:rPr lang="zh-CN" altLang="en-US" dirty="0">
                <a:latin typeface="Times New Roman" panose="02020603050405020304" pitchFamily="18" charset="0"/>
              </a:rPr>
              <a:t>（1-2/1995，$8亿）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重构供应商、工厂、分销中心、潜在厂址和市场区域供应链</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dirty="0">
                <a:solidFill>
                  <a:schemeClr val="hlink"/>
                </a:solidFill>
                <a:latin typeface="Times New Roman" panose="02020603050405020304" pitchFamily="18" charset="0"/>
              </a:rPr>
              <a:t> 雷诺德金属制品公司</a:t>
            </a:r>
            <a:r>
              <a:rPr lang="zh-CN" altLang="en-US" dirty="0">
                <a:latin typeface="Times New Roman" panose="02020603050405020304" pitchFamily="18" charset="0"/>
              </a:rPr>
              <a:t>（1-2/1991，$700万）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自动化超过200个工厂、仓库和供应商的货物装载调度系统</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dirty="0">
                <a:solidFill>
                  <a:schemeClr val="hlink"/>
                </a:solidFill>
                <a:latin typeface="Times New Roman" panose="02020603050405020304" pitchFamily="18" charset="0"/>
              </a:rPr>
              <a:t> 中国政府</a:t>
            </a:r>
            <a:r>
              <a:rPr lang="zh-CN" altLang="en-US" dirty="0">
                <a:latin typeface="Times New Roman" panose="02020603050405020304" pitchFamily="18" charset="0"/>
              </a:rPr>
              <a:t>（1-2/1995，$4.25亿）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为满足国家未来能源需求的大型项目的优选和排程</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b="1">
                <a:solidFill>
                  <a:schemeClr val="hlink"/>
                </a:solidFill>
                <a:latin typeface="Times New Roman" panose="02020603050405020304" pitchFamily="18" charset="0"/>
              </a:rPr>
              <a:t> </a:t>
            </a:r>
            <a:r>
              <a:rPr lang="en-US" altLang="zh-CN" b="1">
                <a:solidFill>
                  <a:schemeClr val="hlink"/>
                </a:solidFill>
                <a:latin typeface="Times New Roman" panose="02020603050405020304" pitchFamily="18" charset="0"/>
              </a:rPr>
              <a:t>Delta</a:t>
            </a:r>
            <a:r>
              <a:rPr lang="zh-CN" altLang="en-US" b="1" dirty="0">
                <a:solidFill>
                  <a:schemeClr val="hlink"/>
                </a:solidFill>
                <a:latin typeface="Times New Roman" panose="02020603050405020304" pitchFamily="18" charset="0"/>
              </a:rPr>
              <a:t>航空公司</a:t>
            </a:r>
            <a:r>
              <a:rPr lang="zh-CN" altLang="en-US" dirty="0">
                <a:latin typeface="Times New Roman" panose="02020603050405020304" pitchFamily="18" charset="0"/>
              </a:rPr>
              <a:t>（1-2/1994，$1亿）</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超过2，500个国内航线的飞机类型配置来最大化利润</a:t>
            </a:r>
            <a:endParaRPr lang="zh-CN" altLang="en-US">
              <a:latin typeface="Times New Roman" panose="02020603050405020304" pitchFamily="18" charset="0"/>
            </a:endParaRPr>
          </a:p>
        </p:txBody>
      </p:sp>
      <p:sp>
        <p:nvSpPr>
          <p:cNvPr id="67587" name="矩形 67586"/>
          <p:cNvSpPr/>
          <p:nvPr/>
        </p:nvSpPr>
        <p:spPr>
          <a:xfrm>
            <a:off x="838200" y="838200"/>
            <a:ext cx="4376738" cy="457200"/>
          </a:xfrm>
          <a:prstGeom prst="rect">
            <a:avLst/>
          </a:prstGeom>
          <a:solidFill>
            <a:srgbClr val="FFFF99"/>
          </a:solidFill>
          <a:ln w="12700">
            <a:noFill/>
          </a:ln>
        </p:spPr>
        <p:txBody>
          <a:bodyPr anchor="t" anchorCtr="0">
            <a:spAutoFit/>
          </a:bodyPr>
          <a:p>
            <a:pPr eaLnBrk="0" hangingPunct="0"/>
            <a:r>
              <a:rPr lang="zh-CN" altLang="en-US" b="1" dirty="0">
                <a:solidFill>
                  <a:srgbClr val="009900"/>
                </a:solidFill>
                <a:latin typeface="Times New Roman" panose="02020603050405020304" pitchFamily="18" charset="0"/>
              </a:rPr>
              <a:t>管理科学获奖应用（1990 ~   ）</a:t>
            </a:r>
            <a:endParaRPr lang="zh-CN" altLang="en-US" b="1" dirty="0">
              <a:solidFill>
                <a:srgbClr val="009900"/>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ppt_x"/>
                                          </p:val>
                                        </p:tav>
                                        <p:tav tm="100000">
                                          <p:val>
                                            <p:strVal val="#ppt_x"/>
                                          </p:val>
                                        </p:tav>
                                      </p:tavLst>
                                    </p:anim>
                                    <p:anim calcmode="lin" valueType="num">
                                      <p:cBhvr additive="base">
                                        <p:cTn id="8" dur="500" fill="hold"/>
                                        <p:tgtEl>
                                          <p:spTgt spid="675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67586">
                                            <p:txEl>
                                              <p:charRg st="0" end="20"/>
                                            </p:txEl>
                                          </p:spTgt>
                                        </p:tgtEl>
                                        <p:attrNameLst>
                                          <p:attrName>style.visibility</p:attrName>
                                        </p:attrNameLst>
                                      </p:cBhvr>
                                      <p:to>
                                        <p:strVal val="visible"/>
                                      </p:to>
                                    </p:set>
                                    <p:animEffect transition="in" filter="barn(outVertical)">
                                      <p:cBhvr>
                                        <p:cTn id="13" dur="500"/>
                                        <p:tgtEl>
                                          <p:spTgt spid="67586">
                                            <p:txEl>
                                              <p:charRg st="0" end="2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67586">
                                            <p:txEl>
                                              <p:charRg st="20" end="49"/>
                                            </p:txEl>
                                          </p:spTgt>
                                        </p:tgtEl>
                                        <p:attrNameLst>
                                          <p:attrName>style.visibility</p:attrName>
                                        </p:attrNameLst>
                                      </p:cBhvr>
                                      <p:to>
                                        <p:strVal val="visible"/>
                                      </p:to>
                                    </p:set>
                                    <p:animEffect transition="in" filter="barn(outVertical)">
                                      <p:cBhvr>
                                        <p:cTn id="18" dur="500"/>
                                        <p:tgtEl>
                                          <p:spTgt spid="67586">
                                            <p:txEl>
                                              <p:charRg st="20" end="4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67586">
                                            <p:txEl>
                                              <p:charRg st="49" end="71"/>
                                            </p:txEl>
                                          </p:spTgt>
                                        </p:tgtEl>
                                        <p:attrNameLst>
                                          <p:attrName>style.visibility</p:attrName>
                                        </p:attrNameLst>
                                      </p:cBhvr>
                                      <p:to>
                                        <p:strVal val="visible"/>
                                      </p:to>
                                    </p:set>
                                    <p:animEffect transition="in" filter="barn(outVertical)">
                                      <p:cBhvr>
                                        <p:cTn id="23" dur="500"/>
                                        <p:tgtEl>
                                          <p:spTgt spid="67586">
                                            <p:txEl>
                                              <p:charRg st="49" end="7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7586">
                                            <p:txEl>
                                              <p:charRg st="71" end="96"/>
                                            </p:txEl>
                                          </p:spTgt>
                                        </p:tgtEl>
                                        <p:attrNameLst>
                                          <p:attrName>style.visibility</p:attrName>
                                        </p:attrNameLst>
                                      </p:cBhvr>
                                      <p:to>
                                        <p:strVal val="visible"/>
                                      </p:to>
                                    </p:set>
                                    <p:animEffect transition="in" filter="barn(outVertical)">
                                      <p:cBhvr>
                                        <p:cTn id="28" dur="500"/>
                                        <p:tgtEl>
                                          <p:spTgt spid="67586">
                                            <p:txEl>
                                              <p:charRg st="71" end="9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7586">
                                            <p:txEl>
                                              <p:charRg st="96" end="118"/>
                                            </p:txEl>
                                          </p:spTgt>
                                        </p:tgtEl>
                                        <p:attrNameLst>
                                          <p:attrName>style.visibility</p:attrName>
                                        </p:attrNameLst>
                                      </p:cBhvr>
                                      <p:to>
                                        <p:strVal val="visible"/>
                                      </p:to>
                                    </p:set>
                                    <p:animEffect transition="in" filter="barn(outVertical)">
                                      <p:cBhvr>
                                        <p:cTn id="33" dur="500"/>
                                        <p:tgtEl>
                                          <p:spTgt spid="67586">
                                            <p:txEl>
                                              <p:charRg st="96" end="1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67586">
                                            <p:txEl>
                                              <p:charRg st="118" end="148"/>
                                            </p:txEl>
                                          </p:spTgt>
                                        </p:tgtEl>
                                        <p:attrNameLst>
                                          <p:attrName>style.visibility</p:attrName>
                                        </p:attrNameLst>
                                      </p:cBhvr>
                                      <p:to>
                                        <p:strVal val="visible"/>
                                      </p:to>
                                    </p:set>
                                    <p:animEffect transition="in" filter="barn(outVertical)">
                                      <p:cBhvr>
                                        <p:cTn id="38" dur="500"/>
                                        <p:tgtEl>
                                          <p:spTgt spid="67586">
                                            <p:txEl>
                                              <p:charRg st="118" end="14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67586">
                                            <p:txEl>
                                              <p:charRg st="148" end="175"/>
                                            </p:txEl>
                                          </p:spTgt>
                                        </p:tgtEl>
                                        <p:attrNameLst>
                                          <p:attrName>style.visibility</p:attrName>
                                        </p:attrNameLst>
                                      </p:cBhvr>
                                      <p:to>
                                        <p:strVal val="visible"/>
                                      </p:to>
                                    </p:set>
                                    <p:animEffect transition="in" filter="barn(outVertical)">
                                      <p:cBhvr>
                                        <p:cTn id="43" dur="500"/>
                                        <p:tgtEl>
                                          <p:spTgt spid="67586">
                                            <p:txEl>
                                              <p:charRg st="148" end="17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67586">
                                            <p:txEl>
                                              <p:charRg st="175" end="206"/>
                                            </p:txEl>
                                          </p:spTgt>
                                        </p:tgtEl>
                                        <p:attrNameLst>
                                          <p:attrName>style.visibility</p:attrName>
                                        </p:attrNameLst>
                                      </p:cBhvr>
                                      <p:to>
                                        <p:strVal val="visible"/>
                                      </p:to>
                                    </p:set>
                                    <p:animEffect transition="in" filter="barn(outVertical)">
                                      <p:cBhvr>
                                        <p:cTn id="48" dur="500"/>
                                        <p:tgtEl>
                                          <p:spTgt spid="67586">
                                            <p:txEl>
                                              <p:charRg st="175" end="20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67586">
                                            <p:txEl>
                                              <p:charRg st="206" end="229"/>
                                            </p:txEl>
                                          </p:spTgt>
                                        </p:tgtEl>
                                        <p:attrNameLst>
                                          <p:attrName>style.visibility</p:attrName>
                                        </p:attrNameLst>
                                      </p:cBhvr>
                                      <p:to>
                                        <p:strVal val="visible"/>
                                      </p:to>
                                    </p:set>
                                    <p:animEffect transition="in" filter="barn(outVertical)">
                                      <p:cBhvr>
                                        <p:cTn id="53" dur="500"/>
                                        <p:tgtEl>
                                          <p:spTgt spid="67586">
                                            <p:txEl>
                                              <p:charRg st="206" end="22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67586">
                                            <p:txEl>
                                              <p:charRg st="229" end="255"/>
                                            </p:txEl>
                                          </p:spTgt>
                                        </p:tgtEl>
                                        <p:attrNameLst>
                                          <p:attrName>style.visibility</p:attrName>
                                        </p:attrNameLst>
                                      </p:cBhvr>
                                      <p:to>
                                        <p:strVal val="visible"/>
                                      </p:to>
                                    </p:set>
                                    <p:animEffect transition="in" filter="barn(outVertical)">
                                      <p:cBhvr>
                                        <p:cTn id="58" dur="500"/>
                                        <p:tgtEl>
                                          <p:spTgt spid="67586">
                                            <p:txEl>
                                              <p:charRg st="229" end="25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37" fill="hold" grpId="0" nodeType="clickEffect">
                                  <p:stCondLst>
                                    <p:cond delay="0"/>
                                  </p:stCondLst>
                                  <p:childTnLst>
                                    <p:set>
                                      <p:cBhvr>
                                        <p:cTn id="62" dur="1" fill="hold">
                                          <p:stCondLst>
                                            <p:cond delay="0"/>
                                          </p:stCondLst>
                                        </p:cTn>
                                        <p:tgtEl>
                                          <p:spTgt spid="67586">
                                            <p:txEl>
                                              <p:charRg st="255" end="280"/>
                                            </p:txEl>
                                          </p:spTgt>
                                        </p:tgtEl>
                                        <p:attrNameLst>
                                          <p:attrName>style.visibility</p:attrName>
                                        </p:attrNameLst>
                                      </p:cBhvr>
                                      <p:to>
                                        <p:strVal val="visible"/>
                                      </p:to>
                                    </p:set>
                                    <p:animEffect transition="in" filter="barn(outVertical)">
                                      <p:cBhvr>
                                        <p:cTn id="63" dur="500"/>
                                        <p:tgtEl>
                                          <p:spTgt spid="67586">
                                            <p:txEl>
                                              <p:charRg st="255" end="28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37" fill="hold" grpId="0" nodeType="clickEffect">
                                  <p:stCondLst>
                                    <p:cond delay="0"/>
                                  </p:stCondLst>
                                  <p:childTnLst>
                                    <p:set>
                                      <p:cBhvr>
                                        <p:cTn id="67" dur="1" fill="hold">
                                          <p:stCondLst>
                                            <p:cond delay="0"/>
                                          </p:stCondLst>
                                        </p:cTn>
                                        <p:tgtEl>
                                          <p:spTgt spid="67586">
                                            <p:txEl>
                                              <p:charRg st="280" end="309"/>
                                            </p:txEl>
                                          </p:spTgt>
                                        </p:tgtEl>
                                        <p:attrNameLst>
                                          <p:attrName>style.visibility</p:attrName>
                                        </p:attrNameLst>
                                      </p:cBhvr>
                                      <p:to>
                                        <p:strVal val="visible"/>
                                      </p:to>
                                    </p:set>
                                    <p:animEffect transition="in" filter="barn(outVertical)">
                                      <p:cBhvr>
                                        <p:cTn id="68" dur="500"/>
                                        <p:tgtEl>
                                          <p:spTgt spid="67586">
                                            <p:txEl>
                                              <p:charRg st="280" end="3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P spid="6758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8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68610" name="文本框 68609"/>
          <p:cNvSpPr txBox="1"/>
          <p:nvPr/>
        </p:nvSpPr>
        <p:spPr>
          <a:xfrm>
            <a:off x="457200" y="1635125"/>
            <a:ext cx="8337550" cy="4473575"/>
          </a:xfrm>
          <a:prstGeom prst="rect">
            <a:avLst/>
          </a:prstGeom>
          <a:noFill/>
          <a:ln w="12700">
            <a:noFill/>
          </a:ln>
        </p:spPr>
        <p:txBody>
          <a:bodyPr wrap="none" anchor="t" anchorCtr="0">
            <a:spAutoFit/>
          </a:bodyPr>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美洲航空公司</a:t>
            </a:r>
            <a:r>
              <a:rPr lang="zh-CN" altLang="en-US" dirty="0">
                <a:latin typeface="Times New Roman" panose="02020603050405020304" pitchFamily="18" charset="0"/>
              </a:rPr>
              <a:t>（1-2/1991，$2000万）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为机组人员和服务人员优化配置航行支线的顺序</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Merit</a:t>
            </a:r>
            <a:r>
              <a:rPr lang="zh-CN" altLang="en-US" b="1" dirty="0">
                <a:solidFill>
                  <a:schemeClr val="hlink"/>
                </a:solidFill>
                <a:latin typeface="Times New Roman" panose="02020603050405020304" pitchFamily="18" charset="0"/>
              </a:rPr>
              <a:t>青铜制品公司</a:t>
            </a:r>
            <a:r>
              <a:rPr lang="zh-CN" altLang="en-US" dirty="0">
                <a:latin typeface="Times New Roman" panose="02020603050405020304" pitchFamily="18" charset="0"/>
              </a:rPr>
              <a:t>（1-2/1993，更佳的服务）</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安装统计销售预测和成品库存管理系统来改进客户服务</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美洲航空公司</a:t>
            </a:r>
            <a:r>
              <a:rPr lang="zh-CN" altLang="en-US" dirty="0">
                <a:latin typeface="Times New Roman" panose="02020603050405020304" pitchFamily="18" charset="0"/>
              </a:rPr>
              <a:t>（1-2/1992，$5亿，更多收入）</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设计票价结构、订票和协调航班的系统来增加收入</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L．L．Bean</a:t>
            </a:r>
            <a:r>
              <a:rPr lang="zh-CN" altLang="en-US" b="1" dirty="0">
                <a:solidFill>
                  <a:schemeClr val="hlink"/>
                </a:solidFill>
                <a:latin typeface="Times New Roman" panose="02020603050405020304" pitchFamily="18" charset="0"/>
              </a:rPr>
              <a:t>公司</a:t>
            </a:r>
            <a:r>
              <a:rPr lang="zh-CN" altLang="en-US" dirty="0">
                <a:latin typeface="Times New Roman" panose="02020603050405020304" pitchFamily="18" charset="0"/>
              </a:rPr>
              <a:t>（1-2/1991，$950万）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为一个大型呼叫中心优化配置电话干线、接收台和电话代理</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纽约市</a:t>
            </a:r>
            <a:r>
              <a:rPr lang="zh-CN" altLang="en-US" dirty="0">
                <a:latin typeface="Times New Roman" panose="02020603050405020304" pitchFamily="18" charset="0"/>
              </a:rPr>
              <a:t>（1-2/1993，$950万）</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详细检查从传讯到被捕的程序以缩短等待时间</a:t>
            </a:r>
            <a:endParaRPr lang="zh-CN" altLang="en-US" dirty="0">
              <a:latin typeface="Times New Roman" panose="02020603050405020304" pitchFamily="18" charset="0"/>
            </a:endParaRPr>
          </a:p>
          <a:p>
            <a:pPr eaLnBrk="0" hangingPunct="0">
              <a:buClr>
                <a:srgbClr val="FFFF99"/>
              </a:buClr>
              <a:buFont typeface="Wingdings" panose="05000000000000000000" pitchFamily="2" charset="2"/>
              <a:buChar char="§"/>
            </a:pPr>
            <a:r>
              <a:rPr lang="zh-CN" altLang="en-US">
                <a:latin typeface="Times New Roman" panose="02020603050405020304" pitchFamily="18" charset="0"/>
              </a:rPr>
              <a:t> </a:t>
            </a:r>
            <a:r>
              <a:rPr lang="en-US" altLang="zh-CN" b="1">
                <a:solidFill>
                  <a:schemeClr val="hlink"/>
                </a:solidFill>
                <a:latin typeface="Times New Roman" panose="02020603050405020304" pitchFamily="18" charset="0"/>
              </a:rPr>
              <a:t>AT&amp;T</a:t>
            </a:r>
            <a:r>
              <a:rPr lang="en-US" altLang="zh-CN">
                <a:latin typeface="Times New Roman" panose="02020603050405020304" pitchFamily="18" charset="0"/>
              </a:rPr>
              <a:t>（1-2/1993，$7.5</a:t>
            </a:r>
            <a:r>
              <a:rPr lang="zh-CN" altLang="en-US" dirty="0">
                <a:latin typeface="Times New Roman" panose="02020603050405020304" pitchFamily="18" charset="0"/>
              </a:rPr>
              <a:t>亿）</a:t>
            </a:r>
            <a:endParaRPr lang="zh-CN" altLang="en-US">
              <a:latin typeface="Times New Roman" panose="02020603050405020304" pitchFamily="18" charset="0"/>
            </a:endParaRPr>
          </a:p>
          <a:p>
            <a:pPr eaLnBrk="0" hangingPunct="0">
              <a:buClr>
                <a:srgbClr val="FFFF99"/>
              </a:buClr>
              <a:buFont typeface="Wingdings" panose="05000000000000000000" pitchFamily="2" charset="2"/>
            </a:pPr>
            <a:r>
              <a:rPr lang="zh-CN" altLang="en-US" dirty="0">
                <a:latin typeface="Times New Roman" panose="02020603050405020304" pitchFamily="18" charset="0"/>
              </a:rPr>
              <a:t>   为指导商业用户设计呼叫中心开发基于计算机的系统</a:t>
            </a:r>
            <a:endParaRPr lang="zh-CN" altLang="en-US">
              <a:latin typeface="Times New Roman" panose="02020603050405020304" pitchFamily="18" charset="0"/>
            </a:endParaRPr>
          </a:p>
        </p:txBody>
      </p:sp>
      <p:sp>
        <p:nvSpPr>
          <p:cNvPr id="68611" name="矩形 68610"/>
          <p:cNvSpPr/>
          <p:nvPr/>
        </p:nvSpPr>
        <p:spPr>
          <a:xfrm>
            <a:off x="838200" y="914400"/>
            <a:ext cx="4376738" cy="457200"/>
          </a:xfrm>
          <a:prstGeom prst="rect">
            <a:avLst/>
          </a:prstGeom>
          <a:solidFill>
            <a:srgbClr val="FFFF99"/>
          </a:solidFill>
          <a:ln w="12700">
            <a:noFill/>
          </a:ln>
        </p:spPr>
        <p:txBody>
          <a:bodyPr anchor="t" anchorCtr="0">
            <a:spAutoFit/>
          </a:bodyPr>
          <a:p>
            <a:pPr eaLnBrk="0" hangingPunct="0"/>
            <a:r>
              <a:rPr lang="zh-CN" altLang="en-US" b="1" dirty="0">
                <a:solidFill>
                  <a:srgbClr val="009900"/>
                </a:solidFill>
                <a:latin typeface="Times New Roman" panose="02020603050405020304" pitchFamily="18" charset="0"/>
              </a:rPr>
              <a:t>管理科学获奖应用（1990 ~   ）</a:t>
            </a:r>
            <a:endParaRPr lang="zh-CN" altLang="en-US" b="1" dirty="0">
              <a:solidFill>
                <a:srgbClr val="009900"/>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additive="base">
                                        <p:cTn id="7" dur="500" fill="hold"/>
                                        <p:tgtEl>
                                          <p:spTgt spid="68611"/>
                                        </p:tgtEl>
                                        <p:attrNameLst>
                                          <p:attrName>ppt_x</p:attrName>
                                        </p:attrNameLst>
                                      </p:cBhvr>
                                      <p:tavLst>
                                        <p:tav tm="0">
                                          <p:val>
                                            <p:strVal val="#ppt_x"/>
                                          </p:val>
                                        </p:tav>
                                        <p:tav tm="100000">
                                          <p:val>
                                            <p:strVal val="#ppt_x"/>
                                          </p:val>
                                        </p:tav>
                                      </p:tavLst>
                                    </p:anim>
                                    <p:anim calcmode="lin" valueType="num">
                                      <p:cBhvr additive="base">
                                        <p:cTn id="8" dur="500" fill="hold"/>
                                        <p:tgtEl>
                                          <p:spTgt spid="686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68610">
                                            <p:txEl>
                                              <p:charRg st="0" end="25"/>
                                            </p:txEl>
                                          </p:spTgt>
                                        </p:tgtEl>
                                        <p:attrNameLst>
                                          <p:attrName>style.visibility</p:attrName>
                                        </p:attrNameLst>
                                      </p:cBhvr>
                                      <p:to>
                                        <p:strVal val="visible"/>
                                      </p:to>
                                    </p:set>
                                    <p:animEffect transition="in" filter="barn(outHorizontal)">
                                      <p:cBhvr>
                                        <p:cTn id="13" dur="500"/>
                                        <p:tgtEl>
                                          <p:spTgt spid="68610">
                                            <p:txEl>
                                              <p:charRg st="0" end="2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8610">
                                            <p:txEl>
                                              <p:charRg st="25" end="50"/>
                                            </p:txEl>
                                          </p:spTgt>
                                        </p:tgtEl>
                                        <p:attrNameLst>
                                          <p:attrName>style.visibility</p:attrName>
                                        </p:attrNameLst>
                                      </p:cBhvr>
                                      <p:to>
                                        <p:strVal val="visible"/>
                                      </p:to>
                                    </p:set>
                                    <p:animEffect transition="in" filter="barn(outHorizontal)">
                                      <p:cBhvr>
                                        <p:cTn id="18" dur="500"/>
                                        <p:tgtEl>
                                          <p:spTgt spid="68610">
                                            <p:txEl>
                                              <p:charRg st="25" end="5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8610">
                                            <p:txEl>
                                              <p:charRg st="50" end="79"/>
                                            </p:txEl>
                                          </p:spTgt>
                                        </p:tgtEl>
                                        <p:attrNameLst>
                                          <p:attrName>style.visibility</p:attrName>
                                        </p:attrNameLst>
                                      </p:cBhvr>
                                      <p:to>
                                        <p:strVal val="visible"/>
                                      </p:to>
                                    </p:set>
                                    <p:animEffect transition="in" filter="barn(outHorizontal)">
                                      <p:cBhvr>
                                        <p:cTn id="23" dur="500"/>
                                        <p:tgtEl>
                                          <p:spTgt spid="68610">
                                            <p:txEl>
                                              <p:charRg st="50" end="7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68610">
                                            <p:txEl>
                                              <p:charRg st="79" end="107"/>
                                            </p:txEl>
                                          </p:spTgt>
                                        </p:tgtEl>
                                        <p:attrNameLst>
                                          <p:attrName>style.visibility</p:attrName>
                                        </p:attrNameLst>
                                      </p:cBhvr>
                                      <p:to>
                                        <p:strVal val="visible"/>
                                      </p:to>
                                    </p:set>
                                    <p:animEffect transition="in" filter="barn(outHorizontal)">
                                      <p:cBhvr>
                                        <p:cTn id="28" dur="500"/>
                                        <p:tgtEl>
                                          <p:spTgt spid="68610">
                                            <p:txEl>
                                              <p:charRg st="79" end="10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68610">
                                            <p:txEl>
                                              <p:charRg st="107" end="134"/>
                                            </p:txEl>
                                          </p:spTgt>
                                        </p:tgtEl>
                                        <p:attrNameLst>
                                          <p:attrName>style.visibility</p:attrName>
                                        </p:attrNameLst>
                                      </p:cBhvr>
                                      <p:to>
                                        <p:strVal val="visible"/>
                                      </p:to>
                                    </p:set>
                                    <p:animEffect transition="in" filter="barn(outHorizontal)">
                                      <p:cBhvr>
                                        <p:cTn id="33" dur="500"/>
                                        <p:tgtEl>
                                          <p:spTgt spid="68610">
                                            <p:txEl>
                                              <p:charRg st="107" end="13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68610">
                                            <p:txEl>
                                              <p:charRg st="134" end="160"/>
                                            </p:txEl>
                                          </p:spTgt>
                                        </p:tgtEl>
                                        <p:attrNameLst>
                                          <p:attrName>style.visibility</p:attrName>
                                        </p:attrNameLst>
                                      </p:cBhvr>
                                      <p:to>
                                        <p:strVal val="visible"/>
                                      </p:to>
                                    </p:set>
                                    <p:animEffect transition="in" filter="barn(outHorizontal)">
                                      <p:cBhvr>
                                        <p:cTn id="38" dur="500"/>
                                        <p:tgtEl>
                                          <p:spTgt spid="68610">
                                            <p:txEl>
                                              <p:charRg st="134" end="16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68610">
                                            <p:txEl>
                                              <p:charRg st="160" end="188"/>
                                            </p:txEl>
                                          </p:spTgt>
                                        </p:tgtEl>
                                        <p:attrNameLst>
                                          <p:attrName>style.visibility</p:attrName>
                                        </p:attrNameLst>
                                      </p:cBhvr>
                                      <p:to>
                                        <p:strVal val="visible"/>
                                      </p:to>
                                    </p:set>
                                    <p:animEffect transition="in" filter="barn(outHorizontal)">
                                      <p:cBhvr>
                                        <p:cTn id="43" dur="500"/>
                                        <p:tgtEl>
                                          <p:spTgt spid="68610">
                                            <p:txEl>
                                              <p:charRg st="160" end="18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68610">
                                            <p:txEl>
                                              <p:charRg st="188" end="218"/>
                                            </p:txEl>
                                          </p:spTgt>
                                        </p:tgtEl>
                                        <p:attrNameLst>
                                          <p:attrName>style.visibility</p:attrName>
                                        </p:attrNameLst>
                                      </p:cBhvr>
                                      <p:to>
                                        <p:strVal val="visible"/>
                                      </p:to>
                                    </p:set>
                                    <p:animEffect transition="in" filter="barn(outHorizontal)">
                                      <p:cBhvr>
                                        <p:cTn id="48" dur="500"/>
                                        <p:tgtEl>
                                          <p:spTgt spid="68610">
                                            <p:txEl>
                                              <p:charRg st="188" end="21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68610">
                                            <p:txEl>
                                              <p:charRg st="218" end="239"/>
                                            </p:txEl>
                                          </p:spTgt>
                                        </p:tgtEl>
                                        <p:attrNameLst>
                                          <p:attrName>style.visibility</p:attrName>
                                        </p:attrNameLst>
                                      </p:cBhvr>
                                      <p:to>
                                        <p:strVal val="visible"/>
                                      </p:to>
                                    </p:set>
                                    <p:animEffect transition="in" filter="barn(outHorizontal)">
                                      <p:cBhvr>
                                        <p:cTn id="53" dur="500"/>
                                        <p:tgtEl>
                                          <p:spTgt spid="68610">
                                            <p:txEl>
                                              <p:charRg st="218" end="23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68610">
                                            <p:txEl>
                                              <p:charRg st="239" end="263"/>
                                            </p:txEl>
                                          </p:spTgt>
                                        </p:tgtEl>
                                        <p:attrNameLst>
                                          <p:attrName>style.visibility</p:attrName>
                                        </p:attrNameLst>
                                      </p:cBhvr>
                                      <p:to>
                                        <p:strVal val="visible"/>
                                      </p:to>
                                    </p:set>
                                    <p:animEffect transition="in" filter="barn(outHorizontal)">
                                      <p:cBhvr>
                                        <p:cTn id="58" dur="500"/>
                                        <p:tgtEl>
                                          <p:spTgt spid="68610">
                                            <p:txEl>
                                              <p:charRg st="239" end="26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68610">
                                            <p:txEl>
                                              <p:charRg st="263" end="285"/>
                                            </p:txEl>
                                          </p:spTgt>
                                        </p:tgtEl>
                                        <p:attrNameLst>
                                          <p:attrName>style.visibility</p:attrName>
                                        </p:attrNameLst>
                                      </p:cBhvr>
                                      <p:to>
                                        <p:strVal val="visible"/>
                                      </p:to>
                                    </p:set>
                                    <p:animEffect transition="in" filter="barn(outHorizontal)">
                                      <p:cBhvr>
                                        <p:cTn id="63" dur="500"/>
                                        <p:tgtEl>
                                          <p:spTgt spid="68610">
                                            <p:txEl>
                                              <p:charRg st="263" end="28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68610">
                                            <p:txEl>
                                              <p:charRg st="285" end="312"/>
                                            </p:txEl>
                                          </p:spTgt>
                                        </p:tgtEl>
                                        <p:attrNameLst>
                                          <p:attrName>style.visibility</p:attrName>
                                        </p:attrNameLst>
                                      </p:cBhvr>
                                      <p:to>
                                        <p:strVal val="visible"/>
                                      </p:to>
                                    </p:set>
                                    <p:animEffect transition="in" filter="barn(outHorizontal)">
                                      <p:cBhvr>
                                        <p:cTn id="68" dur="500"/>
                                        <p:tgtEl>
                                          <p:spTgt spid="68610">
                                            <p:txEl>
                                              <p:charRg st="285" end="3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P spid="686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38914" name="文本占位符 45058"/>
          <p:cNvSpPr>
            <a:spLocks noGrp="1"/>
          </p:cNvSpPr>
          <p:nvPr>
            <p:ph idx="1"/>
          </p:nvPr>
        </p:nvSpPr>
        <p:spPr>
          <a:xfrm>
            <a:off x="692150" y="1484313"/>
            <a:ext cx="8112125" cy="3659187"/>
          </a:xfrm>
          <a:solidFill>
            <a:srgbClr val="339933"/>
          </a:solidFill>
        </p:spPr>
        <p:txBody>
          <a:bodyPr lIns="92075" tIns="46038" rIns="92075" bIns="46038" anchor="t" anchorCtr="0"/>
          <a:p>
            <a:r>
              <a:rPr lang="zh-CN" altLang="en-US" dirty="0"/>
              <a:t>                                              </a:t>
            </a:r>
            <a:endParaRPr lang="zh-CN" altLang="en-US" dirty="0"/>
          </a:p>
        </p:txBody>
      </p:sp>
      <p:pic>
        <p:nvPicPr>
          <p:cNvPr id="38915" name="图片 45060" descr="BS00554_"/>
          <p:cNvPicPr>
            <a:picLocks noChangeAspect="1"/>
          </p:cNvPicPr>
          <p:nvPr/>
        </p:nvPicPr>
        <p:blipFill>
          <a:blip r:embed="rId1"/>
          <a:stretch>
            <a:fillRect/>
          </a:stretch>
        </p:blipFill>
        <p:spPr>
          <a:xfrm>
            <a:off x="6270625" y="5064125"/>
            <a:ext cx="2209800" cy="1260475"/>
          </a:xfrm>
          <a:prstGeom prst="rect">
            <a:avLst/>
          </a:prstGeom>
          <a:noFill/>
          <a:ln w="9525">
            <a:noFill/>
          </a:ln>
        </p:spPr>
      </p:pic>
      <p:sp>
        <p:nvSpPr>
          <p:cNvPr id="38916" name="Rectangle 3"/>
          <p:cNvSpPr>
            <a:spLocks noGrp="1"/>
          </p:cNvSpPr>
          <p:nvPr/>
        </p:nvSpPr>
        <p:spPr>
          <a:xfrm>
            <a:off x="609600" y="1493838"/>
            <a:ext cx="8194675" cy="3649662"/>
          </a:xfrm>
          <a:prstGeom prst="rect">
            <a:avLst/>
          </a:prstGeom>
          <a:noFill/>
          <a:ln w="9525">
            <a:noFill/>
          </a:ln>
        </p:spPr>
        <p:txBody>
          <a:bodyPr wrap="square" lIns="91440" tIns="45720" rIns="91440" bIns="45720" anchor="t" anchorCtr="0"/>
          <a:p>
            <a:pPr>
              <a:spcBef>
                <a:spcPts val="400"/>
              </a:spcBef>
              <a:buClr>
                <a:schemeClr val="accent1"/>
              </a:buClr>
              <a:buSzPct val="68000"/>
              <a:buFont typeface="Wingdings" panose="05000000000000000000" pitchFamily="2" charset="2"/>
            </a:pPr>
            <a:r>
              <a:rPr lang="en-US" altLang="zh-CN" sz="2000" dirty="0">
                <a:solidFill>
                  <a:srgbClr val="0033CC"/>
                </a:solidFill>
                <a:latin typeface="华文细黑" panose="02010600040101010101" pitchFamily="2" charset="-122"/>
              </a:rPr>
              <a:t>      </a:t>
            </a:r>
            <a:r>
              <a:rPr lang="zh-CN" altLang="en-US" sz="2000" dirty="0">
                <a:solidFill>
                  <a:srgbClr val="0033CC"/>
                </a:solidFill>
                <a:latin typeface="华文细黑" panose="02010600040101010101" pitchFamily="2" charset="-122"/>
              </a:rPr>
              <a:t>教材</a:t>
            </a:r>
            <a:r>
              <a:rPr lang="zh-CN" altLang="en-US" sz="2000" dirty="0">
                <a:latin typeface="华文细黑" panose="02010600040101010101" pitchFamily="2" charset="-122"/>
              </a:rPr>
              <a:t> ：</a:t>
            </a:r>
            <a:endParaRPr lang="zh-CN" altLang="en-US" sz="2000" dirty="0">
              <a:latin typeface="华文细黑" panose="02010600040101010101" pitchFamily="2" charset="-122"/>
            </a:endParaRPr>
          </a:p>
          <a:p>
            <a:pPr marL="900430" lvl="1" indent="-449580" algn="l" rtl="0" eaLnBrk="1" fontAlgn="base" hangingPunct="1">
              <a:lnSpc>
                <a:spcPct val="120000"/>
              </a:lnSpc>
              <a:spcBef>
                <a:spcPts val="325"/>
              </a:spcBef>
              <a:spcAft>
                <a:spcPct val="0"/>
              </a:spcAft>
              <a:buClr>
                <a:schemeClr val="accent1"/>
              </a:buClr>
              <a:buFont typeface="Wingdings" panose="05000000000000000000" pitchFamily="2" charset="2"/>
              <a:buNone/>
            </a:pP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运筹学</a:t>
            </a: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熊伟主编   机械工业出版社  （第</a:t>
            </a:r>
            <a:r>
              <a:rPr lang="en-US" altLang="zh-CN" sz="2000" dirty="0">
                <a:solidFill>
                  <a:schemeClr val="tx1"/>
                </a:solidFill>
                <a:latin typeface="华文细黑" panose="02010600040101010101" pitchFamily="2" charset="-122"/>
                <a:ea typeface="宋体" panose="02010600030101010101" pitchFamily="2" charset="-122"/>
              </a:rPr>
              <a:t>3</a:t>
            </a:r>
            <a:r>
              <a:rPr lang="zh-CN" altLang="en-US" sz="2000" dirty="0">
                <a:solidFill>
                  <a:schemeClr val="tx1"/>
                </a:solidFill>
                <a:latin typeface="华文细黑" panose="02010600040101010101" pitchFamily="2" charset="-122"/>
                <a:ea typeface="宋体" panose="02010600030101010101" pitchFamily="2" charset="-122"/>
              </a:rPr>
              <a:t>版 ）</a:t>
            </a:r>
            <a:r>
              <a:rPr lang="en-US" altLang="zh-CN" sz="2000" dirty="0">
                <a:solidFill>
                  <a:schemeClr val="tx1"/>
                </a:solidFill>
                <a:latin typeface="华文细黑" panose="02010600040101010101" pitchFamily="2" charset="-122"/>
                <a:ea typeface="宋体" panose="02010600030101010101" pitchFamily="2" charset="-122"/>
              </a:rPr>
              <a:t>2006</a:t>
            </a:r>
            <a:endParaRPr lang="en-US" altLang="zh-CN" sz="2000" dirty="0">
              <a:solidFill>
                <a:schemeClr val="tx1"/>
              </a:solidFill>
              <a:latin typeface="华文细黑" panose="02010600040101010101" pitchFamily="2" charset="-122"/>
              <a:ea typeface="宋体" panose="02010600030101010101" pitchFamily="2" charset="-122"/>
            </a:endParaRPr>
          </a:p>
          <a:p>
            <a:pPr>
              <a:spcBef>
                <a:spcPts val="400"/>
              </a:spcBef>
              <a:buClr>
                <a:schemeClr val="accent1"/>
              </a:buClr>
              <a:buSzPct val="68000"/>
              <a:buFont typeface="Wingdings" panose="05000000000000000000" pitchFamily="2" charset="2"/>
            </a:pPr>
            <a:r>
              <a:rPr lang="en-US" altLang="zh-CN" sz="2000" dirty="0">
                <a:solidFill>
                  <a:srgbClr val="0033CC"/>
                </a:solidFill>
                <a:latin typeface="华文细黑" panose="02010600040101010101" pitchFamily="2" charset="-122"/>
              </a:rPr>
              <a:t>    </a:t>
            </a:r>
            <a:r>
              <a:rPr lang="zh-CN" altLang="en-US" sz="2000" dirty="0">
                <a:solidFill>
                  <a:srgbClr val="0033CC"/>
                </a:solidFill>
                <a:latin typeface="华文细黑" panose="02010600040101010101" pitchFamily="2" charset="-122"/>
              </a:rPr>
              <a:t>参考教材：</a:t>
            </a:r>
            <a:endParaRPr lang="zh-CN" altLang="en-US" sz="2000" dirty="0">
              <a:solidFill>
                <a:srgbClr val="0033CC"/>
              </a:solidFill>
              <a:latin typeface="华文细黑" panose="02010600040101010101" pitchFamily="2" charset="-122"/>
            </a:endParaRPr>
          </a:p>
          <a:p>
            <a:pPr marL="900430" lvl="1" indent="-449580" algn="l" rtl="0" eaLnBrk="1" fontAlgn="base" hangingPunct="1">
              <a:lnSpc>
                <a:spcPct val="120000"/>
              </a:lnSpc>
              <a:spcBef>
                <a:spcPts val="325"/>
              </a:spcBef>
              <a:spcAft>
                <a:spcPct val="0"/>
              </a:spcAft>
              <a:buClr>
                <a:schemeClr val="accent1"/>
              </a:buClr>
              <a:buFont typeface="Wingdings" panose="05000000000000000000" pitchFamily="2" charset="2"/>
              <a:buNone/>
            </a:pP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运筹学基础及应用</a:t>
            </a: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胡运权主编 （第</a:t>
            </a:r>
            <a:r>
              <a:rPr lang="en-US" altLang="zh-CN" sz="2000" dirty="0">
                <a:solidFill>
                  <a:schemeClr val="tx1"/>
                </a:solidFill>
                <a:latin typeface="华文细黑" panose="02010600040101010101" pitchFamily="2" charset="-122"/>
                <a:ea typeface="宋体" panose="02010600030101010101" pitchFamily="2" charset="-122"/>
              </a:rPr>
              <a:t>4</a:t>
            </a:r>
            <a:r>
              <a:rPr lang="zh-CN" altLang="en-US" sz="2000" dirty="0">
                <a:solidFill>
                  <a:schemeClr val="tx1"/>
                </a:solidFill>
                <a:latin typeface="华文细黑" panose="02010600040101010101" pitchFamily="2" charset="-122"/>
                <a:ea typeface="宋体" panose="02010600030101010101" pitchFamily="2" charset="-122"/>
              </a:rPr>
              <a:t>版）高等教育出版社 </a:t>
            </a:r>
            <a:r>
              <a:rPr lang="en-US" altLang="zh-CN" sz="2000" dirty="0">
                <a:solidFill>
                  <a:schemeClr val="tx1"/>
                </a:solidFill>
                <a:latin typeface="华文细黑" panose="02010600040101010101" pitchFamily="2" charset="-122"/>
                <a:ea typeface="宋体" panose="02010600030101010101" pitchFamily="2" charset="-122"/>
              </a:rPr>
              <a:t>2004</a:t>
            </a:r>
            <a:endParaRPr lang="en-US" altLang="zh-CN" sz="2000" dirty="0">
              <a:solidFill>
                <a:schemeClr val="tx1"/>
              </a:solidFill>
              <a:latin typeface="华文细黑" panose="02010600040101010101" pitchFamily="2" charset="-122"/>
              <a:ea typeface="宋体" panose="02010600030101010101" pitchFamily="2" charset="-122"/>
            </a:endParaRPr>
          </a:p>
          <a:p>
            <a:pPr marL="900430" lvl="1" indent="-449580" algn="l" rtl="0" eaLnBrk="1" fontAlgn="base" hangingPunct="1">
              <a:lnSpc>
                <a:spcPct val="120000"/>
              </a:lnSpc>
              <a:spcBef>
                <a:spcPts val="325"/>
              </a:spcBef>
              <a:spcAft>
                <a:spcPct val="0"/>
              </a:spcAft>
              <a:buClr>
                <a:schemeClr val="accent1"/>
              </a:buClr>
              <a:buFont typeface="Wingdings" panose="05000000000000000000" pitchFamily="2" charset="2"/>
              <a:buNone/>
            </a:pP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管理运筹学</a:t>
            </a: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韩伯棠主编 （第</a:t>
            </a:r>
            <a:r>
              <a:rPr lang="en-US" altLang="zh-CN" sz="2000" dirty="0">
                <a:solidFill>
                  <a:schemeClr val="tx1"/>
                </a:solidFill>
                <a:latin typeface="华文细黑" panose="02010600040101010101" pitchFamily="2" charset="-122"/>
                <a:ea typeface="宋体" panose="02010600030101010101" pitchFamily="2" charset="-122"/>
              </a:rPr>
              <a:t>2</a:t>
            </a:r>
            <a:r>
              <a:rPr lang="zh-CN" altLang="en-US" sz="2000" dirty="0">
                <a:solidFill>
                  <a:schemeClr val="tx1"/>
                </a:solidFill>
                <a:latin typeface="华文细黑" panose="02010600040101010101" pitchFamily="2" charset="-122"/>
                <a:ea typeface="宋体" panose="02010600030101010101" pitchFamily="2" charset="-122"/>
              </a:rPr>
              <a:t>版）高等教育出版社 </a:t>
            </a:r>
            <a:r>
              <a:rPr lang="en-US" altLang="zh-CN" sz="2000" dirty="0">
                <a:solidFill>
                  <a:schemeClr val="tx1"/>
                </a:solidFill>
                <a:latin typeface="华文细黑" panose="02010600040101010101" pitchFamily="2" charset="-122"/>
                <a:ea typeface="宋体" panose="02010600030101010101" pitchFamily="2" charset="-122"/>
              </a:rPr>
              <a:t>2005</a:t>
            </a:r>
            <a:endParaRPr lang="zh-CN" altLang="en-US" sz="2000" dirty="0">
              <a:solidFill>
                <a:schemeClr val="tx1"/>
              </a:solidFill>
              <a:latin typeface="华文细黑" panose="02010600040101010101" pitchFamily="2" charset="-122"/>
              <a:ea typeface="宋体" panose="02010600030101010101" pitchFamily="2" charset="-122"/>
            </a:endParaRPr>
          </a:p>
          <a:p>
            <a:pPr marL="900430" lvl="1" indent="-449580" algn="l" rtl="0" eaLnBrk="1" fontAlgn="base" hangingPunct="1">
              <a:lnSpc>
                <a:spcPct val="120000"/>
              </a:lnSpc>
              <a:spcBef>
                <a:spcPts val="325"/>
              </a:spcBef>
              <a:spcAft>
                <a:spcPct val="0"/>
              </a:spcAft>
              <a:buClr>
                <a:schemeClr val="accent1"/>
              </a:buClr>
              <a:buFont typeface="Wingdings" panose="05000000000000000000" pitchFamily="2" charset="2"/>
              <a:buNone/>
            </a:pP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运筹学的思想方法及应用</a:t>
            </a:r>
            <a:r>
              <a:rPr lang="en-US" altLang="zh-CN" sz="2000" dirty="0">
                <a:solidFill>
                  <a:schemeClr val="tx1"/>
                </a:solidFill>
                <a:latin typeface="华文细黑" panose="02010600040101010101" pitchFamily="2" charset="-122"/>
                <a:ea typeface="宋体" panose="02010600030101010101" pitchFamily="2" charset="-122"/>
              </a:rPr>
              <a:t>》</a:t>
            </a:r>
            <a:r>
              <a:rPr lang="zh-CN" altLang="en-US" sz="2000" dirty="0">
                <a:solidFill>
                  <a:schemeClr val="tx1"/>
                </a:solidFill>
                <a:latin typeface="华文细黑" panose="02010600040101010101" pitchFamily="2" charset="-122"/>
                <a:ea typeface="宋体" panose="02010600030101010101" pitchFamily="2" charset="-122"/>
              </a:rPr>
              <a:t>  焦宝聪   陈兰平  北京大学出版社 </a:t>
            </a:r>
            <a:r>
              <a:rPr lang="en-US" altLang="zh-CN" sz="2000" dirty="0">
                <a:solidFill>
                  <a:schemeClr val="tx1"/>
                </a:solidFill>
                <a:latin typeface="华文细黑" panose="02010600040101010101" pitchFamily="2" charset="-122"/>
                <a:ea typeface="宋体" panose="02010600030101010101" pitchFamily="2" charset="-122"/>
              </a:rPr>
              <a:t>2008</a:t>
            </a:r>
            <a:endParaRPr lang="en-US" altLang="zh-CN" sz="2000" dirty="0">
              <a:solidFill>
                <a:schemeClr val="tx1"/>
              </a:solidFill>
              <a:latin typeface="华文细黑" panose="02010600040101010101" pitchFamily="2" charset="-122"/>
              <a:ea typeface="宋体" panose="02010600030101010101" pitchFamily="2" charset="-122"/>
            </a:endParaRPr>
          </a:p>
          <a:p>
            <a:pPr>
              <a:spcBef>
                <a:spcPts val="400"/>
              </a:spcBef>
              <a:buClr>
                <a:schemeClr val="accent1"/>
              </a:buClr>
              <a:buSzPct val="68000"/>
              <a:buFont typeface="Wingdings 3" panose="05040102010807070707" pitchFamily="18" charset="2"/>
            </a:pPr>
            <a:r>
              <a:rPr lang="en-US" altLang="zh-CN" sz="2000" dirty="0">
                <a:latin typeface="华文细黑" panose="02010600040101010101" pitchFamily="2" charset="-122"/>
              </a:rPr>
              <a:t>      《</a:t>
            </a:r>
            <a:r>
              <a:rPr lang="zh-CN" altLang="en-US" sz="2000" dirty="0">
                <a:latin typeface="华文细黑" panose="02010600040101010101" pitchFamily="2" charset="-122"/>
              </a:rPr>
              <a:t>运筹学</a:t>
            </a:r>
            <a:r>
              <a:rPr lang="en-US" altLang="zh-CN" sz="2000" dirty="0">
                <a:latin typeface="华文细黑" panose="02010600040101010101" pitchFamily="2" charset="-122"/>
              </a:rPr>
              <a:t>》(</a:t>
            </a:r>
            <a:r>
              <a:rPr lang="zh-CN" altLang="en-US" sz="2000" dirty="0">
                <a:latin typeface="华文细黑" panose="02010600040101010101" pitchFamily="2" charset="-122"/>
              </a:rPr>
              <a:t>第三版</a:t>
            </a:r>
            <a:r>
              <a:rPr lang="en-US" altLang="zh-CN" sz="2000" dirty="0">
                <a:latin typeface="华文细黑" panose="02010600040101010101" pitchFamily="2" charset="-122"/>
              </a:rPr>
              <a:t>) 《</a:t>
            </a:r>
            <a:r>
              <a:rPr lang="zh-CN" altLang="en-US" sz="2000" dirty="0">
                <a:latin typeface="华文细黑" panose="02010600040101010101" pitchFamily="2" charset="-122"/>
              </a:rPr>
              <a:t>运筹学</a:t>
            </a:r>
            <a:r>
              <a:rPr lang="en-US" altLang="zh-CN" sz="2000" dirty="0">
                <a:latin typeface="华文细黑" panose="02010600040101010101" pitchFamily="2" charset="-122"/>
              </a:rPr>
              <a:t>》</a:t>
            </a:r>
            <a:r>
              <a:rPr lang="zh-CN" altLang="en-US" sz="2000" dirty="0">
                <a:latin typeface="华文细黑" panose="02010600040101010101" pitchFamily="2" charset="-122"/>
              </a:rPr>
              <a:t>教材编写组  清华大学出版社，</a:t>
            </a:r>
            <a:r>
              <a:rPr lang="en-US" altLang="zh-CN" sz="2000" dirty="0">
                <a:latin typeface="华文细黑" panose="02010600040101010101" pitchFamily="2" charset="-122"/>
              </a:rPr>
              <a:t>2005</a:t>
            </a:r>
            <a:endParaRPr lang="zh-CN" altLang="en-US" sz="2000" dirty="0">
              <a:latin typeface="华文细黑" panose="02010600040101010101" pitchFamily="2" charset="-122"/>
            </a:endParaRPr>
          </a:p>
          <a:p>
            <a:pPr>
              <a:spcBef>
                <a:spcPts val="400"/>
              </a:spcBef>
              <a:buClr>
                <a:schemeClr val="accent1"/>
              </a:buClr>
              <a:buSzPct val="68000"/>
              <a:buFont typeface="Wingdings 3" panose="05040102010807070707" pitchFamily="18" charset="2"/>
            </a:pPr>
            <a:r>
              <a:rPr lang="zh-CN" altLang="en-US" sz="2000" dirty="0">
                <a:latin typeface="华文细黑" panose="02010600040101010101" pitchFamily="2" charset="-122"/>
              </a:rPr>
              <a:t>     </a:t>
            </a:r>
            <a:r>
              <a:rPr lang="en-US" altLang="zh-CN" sz="2000" dirty="0">
                <a:latin typeface="华文细黑" panose="02010600040101010101" pitchFamily="2" charset="-122"/>
              </a:rPr>
              <a:t>《</a:t>
            </a:r>
            <a:r>
              <a:rPr lang="zh-CN" altLang="en-US" sz="2000" dirty="0">
                <a:latin typeface="华文细黑" panose="02010600040101010101" pitchFamily="2" charset="-122"/>
              </a:rPr>
              <a:t>运筹学教程</a:t>
            </a:r>
            <a:r>
              <a:rPr lang="en-US" altLang="zh-CN" sz="2000" dirty="0">
                <a:latin typeface="华文细黑" panose="02010600040101010101" pitchFamily="2" charset="-122"/>
              </a:rPr>
              <a:t>》  </a:t>
            </a:r>
            <a:r>
              <a:rPr lang="zh-CN" altLang="en-US" sz="2000" dirty="0">
                <a:latin typeface="华文细黑" panose="02010600040101010101" pitchFamily="2" charset="-122"/>
              </a:rPr>
              <a:t>刘满凤等  清华大学出版社  </a:t>
            </a:r>
            <a:r>
              <a:rPr lang="en-US" altLang="zh-CN" sz="2000" dirty="0">
                <a:latin typeface="华文细黑" panose="02010600040101010101" pitchFamily="2" charset="-122"/>
              </a:rPr>
              <a:t>2010</a:t>
            </a:r>
            <a:endParaRPr lang="en-US" altLang="zh-CN" sz="2000" dirty="0">
              <a:latin typeface="华文细黑" panose="02010600040101010101" pitchFamily="2" charset="-122"/>
            </a:endParaRPr>
          </a:p>
          <a:p>
            <a:pPr>
              <a:spcBef>
                <a:spcPts val="400"/>
              </a:spcBef>
              <a:buClr>
                <a:schemeClr val="accent1"/>
              </a:buClr>
              <a:buSzPct val="68000"/>
              <a:buFont typeface="Wingdings 3" panose="05040102010807070707" pitchFamily="18" charset="2"/>
            </a:pPr>
            <a:endParaRPr lang="zh-CN" altLang="en-US" sz="2000" dirty="0">
              <a:latin typeface="Arial" panose="020B0604020202020204" pitchFamily="34" charset="0"/>
            </a:endParaRPr>
          </a:p>
        </p:txBody>
      </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39938" name="标题 29697"/>
          <p:cNvSpPr>
            <a:spLocks noGrp="1"/>
          </p:cNvSpPr>
          <p:nvPr>
            <p:ph type="title"/>
          </p:nvPr>
        </p:nvSpPr>
        <p:spPr/>
        <p:txBody>
          <a:bodyPr lIns="92075" tIns="46038" rIns="92075" bIns="46038" anchor="b" anchorCtr="0"/>
          <a:p>
            <a:r>
              <a:rPr lang="zh-CN" altLang="en-US" dirty="0"/>
              <a:t> </a:t>
            </a:r>
            <a:endParaRPr lang="zh-CN" altLang="en-US" dirty="0"/>
          </a:p>
        </p:txBody>
      </p:sp>
      <p:sp>
        <p:nvSpPr>
          <p:cNvPr id="39939" name="矩形 29700"/>
          <p:cNvSpPr/>
          <p:nvPr/>
        </p:nvSpPr>
        <p:spPr>
          <a:xfrm>
            <a:off x="457200" y="2057400"/>
            <a:ext cx="8077200" cy="3581400"/>
          </a:xfrm>
          <a:prstGeom prst="rect">
            <a:avLst/>
          </a:prstGeom>
          <a:solidFill>
            <a:srgbClr val="996600"/>
          </a:solidFill>
          <a:ln w="9525">
            <a:noFill/>
          </a:ln>
        </p:spPr>
        <p:txBody>
          <a:bodyPr lIns="92075" tIns="46038" rIns="92075" bIns="46038" anchor="t" anchorCtr="0"/>
          <a:p>
            <a:pPr marL="342900" indent="-342900" eaLnBrk="0" hangingPunct="0">
              <a:spcBef>
                <a:spcPct val="20000"/>
              </a:spcBef>
              <a:buClr>
                <a:srgbClr val="FF9900"/>
              </a:buClr>
              <a:buFont typeface="Wingdings" panose="05000000000000000000" pitchFamily="2" charset="2"/>
              <a:buChar char="l"/>
            </a:pPr>
            <a:r>
              <a:rPr lang="zh-CN" altLang="en-US" sz="3200" b="1" dirty="0">
                <a:latin typeface="Arial" panose="020B0604020202020204" pitchFamily="34" charset="0"/>
              </a:rPr>
              <a:t>杂志：</a:t>
            </a:r>
            <a:endParaRPr lang="zh-CN" altLang="en-US" sz="2800" b="1" dirty="0">
              <a:latin typeface="Arial" panose="020B0604020202020204" pitchFamily="34" charset="0"/>
            </a:endParaRPr>
          </a:p>
          <a:p>
            <a:pPr marL="742950" lvl="1" indent="-285750" eaLnBrk="0" hangingPunct="0">
              <a:spcBef>
                <a:spcPct val="20000"/>
              </a:spcBef>
              <a:buClr>
                <a:schemeClr val="tx2"/>
              </a:buClr>
              <a:buSzPct val="70000"/>
              <a:buFont typeface="Wingdings" panose="05000000000000000000" pitchFamily="2" charset="2"/>
              <a:buChar char="u"/>
            </a:pPr>
            <a:r>
              <a:rPr lang="zh-CN" altLang="en-US" sz="3200" dirty="0">
                <a:latin typeface="楷体_GB2312" pitchFamily="49" charset="-122"/>
                <a:ea typeface="楷体_GB2312" pitchFamily="49" charset="-122"/>
              </a:rPr>
              <a:t>运筹学杂志</a:t>
            </a:r>
            <a:endParaRPr lang="zh-CN" altLang="en-US" sz="3200" dirty="0">
              <a:latin typeface="楷体_GB2312" pitchFamily="49" charset="-122"/>
              <a:ea typeface="楷体_GB2312" pitchFamily="49" charset="-122"/>
            </a:endParaRPr>
          </a:p>
          <a:p>
            <a:pPr marL="742950" lvl="1" indent="-285750" eaLnBrk="0" hangingPunct="0">
              <a:spcBef>
                <a:spcPct val="20000"/>
              </a:spcBef>
              <a:buClr>
                <a:schemeClr val="tx2"/>
              </a:buClr>
              <a:buSzPct val="70000"/>
              <a:buFont typeface="Wingdings" panose="05000000000000000000" pitchFamily="2" charset="2"/>
              <a:buChar char="u"/>
            </a:pPr>
            <a:r>
              <a:rPr lang="zh-CN" altLang="en-US" sz="3200" dirty="0">
                <a:latin typeface="楷体_GB2312" pitchFamily="49" charset="-122"/>
                <a:ea typeface="楷体_GB2312" pitchFamily="49" charset="-122"/>
              </a:rPr>
              <a:t>系统工程理论与实践</a:t>
            </a:r>
            <a:endParaRPr lang="zh-CN" altLang="en-US" sz="3200" dirty="0">
              <a:latin typeface="楷体_GB2312" pitchFamily="49" charset="-122"/>
              <a:ea typeface="楷体_GB2312" pitchFamily="49" charset="-122"/>
            </a:endParaRPr>
          </a:p>
          <a:p>
            <a:pPr marL="742950" lvl="1" indent="-285750" eaLnBrk="0" hangingPunct="0">
              <a:spcBef>
                <a:spcPct val="20000"/>
              </a:spcBef>
              <a:buClr>
                <a:schemeClr val="tx2"/>
              </a:buClr>
              <a:buSzPct val="70000"/>
              <a:buFont typeface="Wingdings" panose="05000000000000000000" pitchFamily="2" charset="2"/>
              <a:buChar char="u"/>
            </a:pPr>
            <a:r>
              <a:rPr lang="en-US" altLang="zh-CN" sz="3200">
                <a:latin typeface="楷体_GB2312" pitchFamily="49" charset="-122"/>
                <a:ea typeface="楷体_GB2312" pitchFamily="49" charset="-122"/>
              </a:rPr>
              <a:t>Operations Research</a:t>
            </a:r>
            <a:endParaRPr lang="en-US" altLang="zh-CN" sz="3200">
              <a:latin typeface="楷体_GB2312" pitchFamily="49" charset="-122"/>
              <a:ea typeface="楷体_GB2312" pitchFamily="49" charset="-122"/>
            </a:endParaRPr>
          </a:p>
          <a:p>
            <a:pPr marL="742950" lvl="1" indent="-285750" eaLnBrk="0" hangingPunct="0">
              <a:spcBef>
                <a:spcPct val="20000"/>
              </a:spcBef>
              <a:buClr>
                <a:schemeClr val="tx2"/>
              </a:buClr>
              <a:buSzPct val="70000"/>
              <a:buFont typeface="Wingdings" panose="05000000000000000000" pitchFamily="2" charset="2"/>
              <a:buChar char="u"/>
            </a:pPr>
            <a:r>
              <a:rPr lang="en-US" altLang="zh-CN" sz="3200">
                <a:latin typeface="楷体_GB2312" pitchFamily="49" charset="-122"/>
                <a:ea typeface="楷体_GB2312" pitchFamily="49" charset="-122"/>
              </a:rPr>
              <a:t>J. Of Operational Research</a:t>
            </a:r>
            <a:endParaRPr lang="en-US" altLang="zh-CN" sz="3200">
              <a:latin typeface="楷体_GB2312" pitchFamily="49" charset="-122"/>
              <a:ea typeface="楷体_GB2312" pitchFamily="49" charset="-122"/>
            </a:endParaRPr>
          </a:p>
          <a:p>
            <a:pPr marL="742950" lvl="1" indent="-285750" eaLnBrk="0" hangingPunct="0">
              <a:spcBef>
                <a:spcPct val="20000"/>
              </a:spcBef>
              <a:buClr>
                <a:schemeClr val="tx2"/>
              </a:buClr>
              <a:buSzPct val="70000"/>
              <a:buFont typeface="Wingdings" panose="05000000000000000000" pitchFamily="2" charset="2"/>
              <a:buChar char="u"/>
            </a:pPr>
            <a:r>
              <a:rPr lang="en-US" altLang="zh-CN" sz="3200">
                <a:latin typeface="楷体_GB2312" pitchFamily="49" charset="-122"/>
                <a:ea typeface="楷体_GB2312" pitchFamily="49" charset="-122"/>
              </a:rPr>
              <a:t>Management Science</a:t>
            </a:r>
            <a:endParaRPr lang="en-US" altLang="zh-CN" sz="3200">
              <a:latin typeface="楷体_GB2312" pitchFamily="49" charset="-122"/>
              <a:ea typeface="楷体_GB2312" pitchFamily="49" charset="-122"/>
            </a:endParaRPr>
          </a:p>
        </p:txBody>
      </p:sp>
      <p:pic>
        <p:nvPicPr>
          <p:cNvPr id="39940" name="图片 29701" descr="BS00580_"/>
          <p:cNvPicPr>
            <a:picLocks noChangeAspect="1"/>
          </p:cNvPicPr>
          <p:nvPr/>
        </p:nvPicPr>
        <p:blipFill>
          <a:blip r:embed="rId1"/>
          <a:stretch>
            <a:fillRect/>
          </a:stretch>
        </p:blipFill>
        <p:spPr>
          <a:xfrm>
            <a:off x="5334000" y="381000"/>
            <a:ext cx="3352800" cy="2824163"/>
          </a:xfrm>
          <a:prstGeom prst="rect">
            <a:avLst/>
          </a:prstGeom>
          <a:noFill/>
          <a:ln w="9525">
            <a:noFill/>
          </a:ln>
        </p:spPr>
      </p:pic>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0961"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40962" name="标题 71681"/>
          <p:cNvSpPr>
            <a:spLocks noGrp="1"/>
          </p:cNvSpPr>
          <p:nvPr>
            <p:ph type="title"/>
          </p:nvPr>
        </p:nvSpPr>
        <p:spPr>
          <a:xfrm>
            <a:off x="762000" y="304800"/>
            <a:ext cx="7772400" cy="1143000"/>
          </a:xfrm>
        </p:spPr>
        <p:txBody>
          <a:bodyPr lIns="92075" tIns="46038" rIns="92075" bIns="46038" anchor="b" anchorCtr="0"/>
          <a:p>
            <a:r>
              <a:rPr lang="zh-CN" altLang="en-US" dirty="0"/>
              <a:t>教学目的</a:t>
            </a:r>
            <a:endParaRPr lang="zh-CN" altLang="en-US"/>
          </a:p>
        </p:txBody>
      </p:sp>
      <p:sp>
        <p:nvSpPr>
          <p:cNvPr id="40963" name="文本占位符 71682"/>
          <p:cNvSpPr>
            <a:spLocks noGrp="1"/>
          </p:cNvSpPr>
          <p:nvPr>
            <p:ph idx="1"/>
          </p:nvPr>
        </p:nvSpPr>
        <p:spPr>
          <a:xfrm>
            <a:off x="457200" y="1905000"/>
            <a:ext cx="7924800" cy="4114800"/>
          </a:xfrm>
        </p:spPr>
        <p:txBody>
          <a:bodyPr lIns="92075" tIns="46038" rIns="92075" bIns="46038" anchor="t" anchorCtr="0"/>
          <a:p>
            <a:pPr algn="just">
              <a:buNone/>
            </a:pPr>
            <a:r>
              <a:rPr lang="zh-CN" altLang="en-US" sz="2400" dirty="0"/>
              <a:t>           </a:t>
            </a:r>
            <a:r>
              <a:rPr lang="zh-CN" altLang="en-US" sz="2400" dirty="0">
                <a:ea typeface="楷体_GB2312" pitchFamily="49" charset="-122"/>
              </a:rPr>
              <a:t>本课程以案例教学为主线，通过重点讲授原理、自主上机解题、个人研究与小组讨论相结合的等环节，使学生达到以下目的：</a:t>
            </a:r>
            <a:endParaRPr lang="zh-CN" altLang="en-US" sz="2400" dirty="0">
              <a:ea typeface="楷体_GB2312" pitchFamily="49" charset="-122"/>
            </a:endParaRPr>
          </a:p>
          <a:p>
            <a:pPr algn="just"/>
            <a:r>
              <a:rPr lang="zh-CN" altLang="en-US" sz="2400" dirty="0">
                <a:solidFill>
                  <a:schemeClr val="accent1"/>
                </a:solidFill>
                <a:ea typeface="楷体_GB2312" pitchFamily="49" charset="-122"/>
              </a:rPr>
              <a:t>掌握若干类经济管理领域中常见的运筹学典型模型，了解使用这些模型和数量分析方法对于解决经济、管理领域中的问题和提高效益所起的作用；</a:t>
            </a:r>
            <a:endParaRPr lang="zh-CN" altLang="en-US" sz="2400" dirty="0">
              <a:solidFill>
                <a:schemeClr val="accent1"/>
              </a:solidFill>
              <a:ea typeface="楷体_GB2312" pitchFamily="49" charset="-122"/>
            </a:endParaRPr>
          </a:p>
          <a:p>
            <a:pPr algn="just"/>
            <a:r>
              <a:rPr lang="zh-CN" altLang="en-US" sz="2400" dirty="0">
                <a:solidFill>
                  <a:srgbClr val="99FFCC"/>
                </a:solidFill>
                <a:ea typeface="楷体_GB2312" pitchFamily="49" charset="-122"/>
              </a:rPr>
              <a:t>初步掌握将实际问题抽象成运筹学模型的方法和技巧；</a:t>
            </a:r>
            <a:endParaRPr lang="zh-CN" altLang="en-US" sz="2400" dirty="0">
              <a:solidFill>
                <a:srgbClr val="99FFCC"/>
              </a:solidFill>
              <a:ea typeface="楷体_GB2312" pitchFamily="49" charset="-122"/>
            </a:endParaRPr>
          </a:p>
          <a:p>
            <a:pPr algn="just"/>
            <a:r>
              <a:rPr lang="zh-CN" altLang="en-US" sz="2400" dirty="0">
                <a:solidFill>
                  <a:srgbClr val="FFFF66"/>
                </a:solidFill>
                <a:ea typeface="楷体_GB2312" pitchFamily="49" charset="-122"/>
              </a:rPr>
              <a:t>具备运用计算机软件求解各类运筹学模型的能力和对求解结果进行简单分析的能力。</a:t>
            </a:r>
            <a:endParaRPr lang="zh-CN" altLang="en-US" sz="2400">
              <a:solidFill>
                <a:srgbClr val="FFFF66"/>
              </a:solidFill>
              <a:ea typeface="楷体_GB2312" pitchFamily="49" charset="-122"/>
            </a:endParaRPr>
          </a:p>
        </p:txBody>
      </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41986" name="标题 72705"/>
          <p:cNvSpPr>
            <a:spLocks noGrp="1"/>
          </p:cNvSpPr>
          <p:nvPr>
            <p:ph type="title"/>
          </p:nvPr>
        </p:nvSpPr>
        <p:spPr>
          <a:xfrm>
            <a:off x="762000" y="304800"/>
            <a:ext cx="7772400" cy="1143000"/>
          </a:xfrm>
        </p:spPr>
        <p:txBody>
          <a:bodyPr lIns="92075" tIns="46038" rIns="92075" bIns="46038" anchor="b" anchorCtr="0"/>
          <a:p>
            <a:r>
              <a:rPr lang="zh-CN" altLang="en-US" dirty="0"/>
              <a:t>本学期教学内容</a:t>
            </a:r>
            <a:endParaRPr lang="zh-CN" altLang="en-US"/>
          </a:p>
        </p:txBody>
      </p:sp>
      <p:sp>
        <p:nvSpPr>
          <p:cNvPr id="41987" name="内容占位符 2"/>
          <p:cNvSpPr>
            <a:spLocks noGrp="1"/>
          </p:cNvSpPr>
          <p:nvPr>
            <p:ph idx="4294967295"/>
          </p:nvPr>
        </p:nvSpPr>
        <p:spPr>
          <a:xfrm>
            <a:off x="457200" y="1758950"/>
            <a:ext cx="8229600" cy="3140075"/>
          </a:xfrm>
        </p:spPr>
        <p:txBody>
          <a:bodyPr vert="horz" wrap="square" lIns="91440" tIns="45720" rIns="91440" bIns="45720" anchor="t" anchorCtr="0"/>
          <a:p>
            <a:pPr indent="-255270" eaLnBrk="1" hangingPunct="1">
              <a:buClr>
                <a:srgbClr val="3F02EA"/>
              </a:buClr>
              <a:buFont typeface="Wingdings" panose="05000000000000000000" pitchFamily="2" charset="2"/>
              <a:buChar char="p"/>
            </a:pPr>
            <a:r>
              <a:rPr lang="zh-CN" altLang="en-US" sz="2400" dirty="0"/>
              <a:t>绪论</a:t>
            </a:r>
            <a:endParaRPr lang="en-US" altLang="zh-CN" sz="2400" dirty="0"/>
          </a:p>
          <a:p>
            <a:pPr indent="-255270" eaLnBrk="1" hangingPunct="1">
              <a:buClr>
                <a:srgbClr val="3F02EA"/>
              </a:buClr>
              <a:buFont typeface="Wingdings" panose="05000000000000000000" pitchFamily="2" charset="2"/>
              <a:buChar char="p"/>
            </a:pPr>
            <a:r>
              <a:rPr lang="zh-CN" altLang="en-US" sz="2400" dirty="0"/>
              <a:t>线性规划</a:t>
            </a:r>
            <a:endParaRPr lang="en-US" altLang="zh-CN" sz="2400" dirty="0"/>
          </a:p>
          <a:p>
            <a:pPr indent="-255270" eaLnBrk="1" hangingPunct="1">
              <a:buClr>
                <a:srgbClr val="3F02EA"/>
              </a:buClr>
              <a:buFont typeface="Wingdings" panose="05000000000000000000" pitchFamily="2" charset="2"/>
              <a:buChar char="p"/>
            </a:pPr>
            <a:r>
              <a:rPr lang="zh-CN" altLang="en-US" sz="2400" dirty="0"/>
              <a:t>线性规划的对偶理论</a:t>
            </a:r>
            <a:endParaRPr lang="en-US" altLang="zh-CN" sz="2400" dirty="0"/>
          </a:p>
          <a:p>
            <a:pPr indent="-255270" eaLnBrk="1" hangingPunct="1">
              <a:buClr>
                <a:srgbClr val="3F02EA"/>
              </a:buClr>
              <a:buFont typeface="Wingdings" panose="05000000000000000000" pitchFamily="2" charset="2"/>
              <a:buChar char="p"/>
            </a:pPr>
            <a:r>
              <a:rPr lang="zh-CN" altLang="en-US" sz="2400" dirty="0"/>
              <a:t>整数规划</a:t>
            </a:r>
            <a:endParaRPr lang="en-US" altLang="zh-CN" sz="2400" dirty="0"/>
          </a:p>
          <a:p>
            <a:pPr indent="-255270" eaLnBrk="1" hangingPunct="1">
              <a:buClr>
                <a:srgbClr val="3F02EA"/>
              </a:buClr>
              <a:buFont typeface="Wingdings" panose="05000000000000000000" pitchFamily="2" charset="2"/>
              <a:buChar char="p"/>
            </a:pPr>
            <a:r>
              <a:rPr lang="zh-CN" altLang="en-US" sz="2400" dirty="0"/>
              <a:t>目标规划</a:t>
            </a:r>
            <a:endParaRPr lang="en-US" altLang="zh-CN" sz="2400" dirty="0"/>
          </a:p>
          <a:p>
            <a:pPr indent="-255270" eaLnBrk="1" hangingPunct="1">
              <a:buClr>
                <a:srgbClr val="3F02EA"/>
              </a:buClr>
              <a:buFont typeface="Wingdings" panose="05000000000000000000" pitchFamily="2" charset="2"/>
              <a:buChar char="p"/>
            </a:pPr>
            <a:r>
              <a:rPr lang="zh-CN" altLang="en-US" sz="2400" dirty="0"/>
              <a:t>运输与指派问题</a:t>
            </a:r>
            <a:endParaRPr lang="en-US" altLang="zh-CN" sz="2400" dirty="0"/>
          </a:p>
          <a:p>
            <a:pPr indent="-255270" eaLnBrk="1" hangingPunct="1">
              <a:buClr>
                <a:srgbClr val="3F02EA"/>
              </a:buClr>
              <a:buFont typeface="Wingdings" panose="05000000000000000000" pitchFamily="2" charset="2"/>
              <a:buChar char="p"/>
            </a:pPr>
            <a:r>
              <a:rPr lang="zh-CN" altLang="en-US" sz="2400" dirty="0"/>
              <a:t>网络模型</a:t>
            </a:r>
            <a:endParaRPr lang="en-US" altLang="zh-CN" sz="2400" dirty="0"/>
          </a:p>
          <a:p>
            <a:pPr indent="-255270" eaLnBrk="1" hangingPunct="1">
              <a:buClr>
                <a:srgbClr val="3F02EA"/>
              </a:buClr>
              <a:buFont typeface="Wingdings" panose="05000000000000000000" pitchFamily="2" charset="2"/>
              <a:buChar char="p"/>
            </a:pPr>
            <a:r>
              <a:rPr lang="zh-CN" altLang="en-US" sz="2400" dirty="0"/>
              <a:t>动态规划</a:t>
            </a:r>
            <a:endParaRPr lang="en-US" altLang="zh-CN" sz="2400" dirty="0"/>
          </a:p>
          <a:p>
            <a:pPr indent="-255270" eaLnBrk="1" hangingPunct="1">
              <a:buClr>
                <a:srgbClr val="3F02EA"/>
              </a:buClr>
              <a:buFont typeface="Wingdings" panose="05000000000000000000" pitchFamily="2" charset="2"/>
              <a:buChar char="p"/>
            </a:pPr>
            <a:r>
              <a:rPr lang="zh-CN" altLang="en-US" sz="2400" dirty="0"/>
              <a:t>存储论</a:t>
            </a:r>
            <a:r>
              <a:rPr lang="en-US" altLang="zh-CN" sz="2400" dirty="0"/>
              <a:t> </a:t>
            </a:r>
            <a:endParaRPr lang="en-US" altLang="zh-CN" sz="2400" dirty="0"/>
          </a:p>
          <a:p>
            <a:pPr indent="-255270" eaLnBrk="1" hangingPunct="1">
              <a:buClr>
                <a:srgbClr val="3F02EA"/>
              </a:buClr>
              <a:buFont typeface="Wingdings" panose="05000000000000000000" pitchFamily="2" charset="2"/>
              <a:buChar char="p"/>
            </a:pPr>
            <a:r>
              <a:rPr lang="zh-CN" altLang="en-US" sz="2400" dirty="0"/>
              <a:t>对策论</a:t>
            </a:r>
            <a:endParaRPr lang="zh-CN" altLang="en-US" sz="2400" dirty="0"/>
          </a:p>
          <a:p>
            <a:pPr indent="-255270" eaLnBrk="1" hangingPunct="1">
              <a:buClr>
                <a:srgbClr val="3F02EA"/>
              </a:buClr>
              <a:buFont typeface="Wingdings" panose="05000000000000000000" pitchFamily="2" charset="2"/>
              <a:buChar char="p"/>
            </a:pPr>
            <a:r>
              <a:rPr lang="zh-CN" altLang="en-US" sz="2400" dirty="0"/>
              <a:t>决策论</a:t>
            </a:r>
            <a:endParaRPr lang="zh-CN" altLang="en-US" sz="2400" dirty="0"/>
          </a:p>
          <a:p>
            <a:pPr indent="-255270" eaLnBrk="1" hangingPunct="1">
              <a:buClr>
                <a:srgbClr val="3F02EA"/>
              </a:buClr>
              <a:buFont typeface="Wingdings" panose="05000000000000000000" pitchFamily="2" charset="2"/>
              <a:buChar char="p"/>
            </a:pPr>
            <a:endParaRPr lang="zh-CN" altLang="en-US" sz="2400" dirty="0"/>
          </a:p>
        </p:txBody>
      </p:sp>
      <p:sp>
        <p:nvSpPr>
          <p:cNvPr id="41988" name="内容占位符 1"/>
          <p:cNvSpPr>
            <a:spLocks noGrp="1"/>
          </p:cNvSpPr>
          <p:nvPr>
            <p:ph idx="1"/>
          </p:nvPr>
        </p:nvSpPr>
        <p:spPr>
          <a:xfrm>
            <a:off x="684213" y="1758950"/>
            <a:ext cx="7772400" cy="4114800"/>
          </a:xfrm>
        </p:spPr>
        <p:txBody>
          <a:bodyPr lIns="92075" tIns="46038" rIns="92075" bIns="46038" anchor="t" anchorCtr="0"/>
          <a:p>
            <a:endParaRPr lang="zh-CN" altLang="en-US"/>
          </a:p>
        </p:txBody>
      </p:sp>
    </p:spTree>
  </p:cSld>
  <p:clrMapOvr>
    <a:masterClrMapping/>
  </p:clrMapOvr>
  <p:transition>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43010" name="矩形 53249"/>
          <p:cNvSpPr/>
          <p:nvPr/>
        </p:nvSpPr>
        <p:spPr>
          <a:xfrm>
            <a:off x="685800" y="304800"/>
            <a:ext cx="7772400" cy="1143000"/>
          </a:xfrm>
          <a:prstGeom prst="rect">
            <a:avLst/>
          </a:prstGeom>
          <a:noFill/>
          <a:ln w="9525">
            <a:noFill/>
          </a:ln>
        </p:spPr>
        <p:txBody>
          <a:bodyPr lIns="92075" tIns="46038" rIns="92075" bIns="46038" anchor="b" anchorCtr="0"/>
          <a:p>
            <a:pPr eaLnBrk="0" hangingPunct="0"/>
            <a:r>
              <a:rPr lang="zh-CN" altLang="zh-CN" sz="4800" b="1">
                <a:solidFill>
                  <a:schemeClr val="tx2"/>
                </a:solidFill>
                <a:latin typeface="楷体_GB2312" pitchFamily="49" charset="-122"/>
                <a:ea typeface="楷体_GB2312" pitchFamily="49" charset="-122"/>
              </a:rPr>
              <a:t> </a:t>
            </a:r>
            <a:r>
              <a:rPr lang="zh-CN" altLang="en-US" sz="4800" b="1" dirty="0">
                <a:solidFill>
                  <a:schemeClr val="tx2"/>
                </a:solidFill>
                <a:latin typeface="楷体_GB2312" pitchFamily="49" charset="-122"/>
                <a:ea typeface="楷体_GB2312" pitchFamily="49" charset="-122"/>
              </a:rPr>
              <a:t>要求</a:t>
            </a:r>
            <a:endParaRPr lang="zh-CN" altLang="en-US" sz="4800" b="1" dirty="0">
              <a:solidFill>
                <a:schemeClr val="tx2"/>
              </a:solidFill>
              <a:latin typeface="楷体_GB2312" pitchFamily="49" charset="-122"/>
              <a:ea typeface="楷体_GB2312" pitchFamily="49" charset="-122"/>
            </a:endParaRPr>
          </a:p>
        </p:txBody>
      </p:sp>
      <p:sp>
        <p:nvSpPr>
          <p:cNvPr id="53251" name="矩形 53250"/>
          <p:cNvSpPr/>
          <p:nvPr/>
        </p:nvSpPr>
        <p:spPr>
          <a:xfrm>
            <a:off x="1981200" y="1905000"/>
            <a:ext cx="3886200" cy="2590800"/>
          </a:xfrm>
          <a:prstGeom prst="rect">
            <a:avLst/>
          </a:prstGeom>
          <a:noFill/>
          <a:ln w="9525">
            <a:noFill/>
          </a:ln>
        </p:spPr>
        <p:txBody>
          <a:bodyPr lIns="92075" tIns="46038" rIns="92075" bIns="46038" anchor="t" anchorCtr="0"/>
          <a:p>
            <a:pPr marL="342900" indent="-342900" eaLnBrk="0" hangingPunct="0">
              <a:spcBef>
                <a:spcPct val="20000"/>
              </a:spcBef>
              <a:buClr>
                <a:srgbClr val="FF9900"/>
              </a:buClr>
              <a:buFont typeface="Wingdings" panose="05000000000000000000" pitchFamily="2" charset="2"/>
              <a:buChar char="l"/>
            </a:pPr>
            <a:r>
              <a:rPr lang="zh-CN" altLang="en-US" b="1" dirty="0">
                <a:latin typeface="Arial" panose="020B0604020202020204" pitchFamily="34" charset="0"/>
              </a:rPr>
              <a:t>认真听课</a:t>
            </a:r>
            <a:endParaRPr lang="zh-CN" altLang="en-US"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b="1" dirty="0">
                <a:latin typeface="Arial" panose="020B0604020202020204" pitchFamily="34" charset="0"/>
              </a:rPr>
              <a:t>简单笔记</a:t>
            </a:r>
            <a:endParaRPr lang="zh-CN" altLang="en-US"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b="1" dirty="0">
                <a:latin typeface="Arial" panose="020B0604020202020204" pitchFamily="34" charset="0"/>
              </a:rPr>
              <a:t>积极讨论</a:t>
            </a:r>
            <a:endParaRPr lang="zh-CN" altLang="en-US"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b="1" dirty="0">
                <a:latin typeface="Arial" panose="020B0604020202020204" pitchFamily="34" charset="0"/>
              </a:rPr>
              <a:t>独立作业</a:t>
            </a:r>
            <a:endParaRPr lang="zh-CN" altLang="en-US" b="1" dirty="0">
              <a:latin typeface="Arial" panose="020B0604020202020204" pitchFamily="34" charset="0"/>
            </a:endParaRPr>
          </a:p>
          <a:p>
            <a:pPr marL="342900" indent="-342900" eaLnBrk="0" hangingPunct="0">
              <a:spcBef>
                <a:spcPct val="20000"/>
              </a:spcBef>
              <a:buClr>
                <a:srgbClr val="FF9900"/>
              </a:buClr>
              <a:buFont typeface="Wingdings" panose="05000000000000000000" pitchFamily="2" charset="2"/>
              <a:buChar char="l"/>
            </a:pPr>
            <a:r>
              <a:rPr lang="zh-CN" altLang="en-US" b="1" dirty="0">
                <a:latin typeface="Arial" panose="020B0604020202020204" pitchFamily="34" charset="0"/>
              </a:rPr>
              <a:t>小测验或大作业</a:t>
            </a:r>
            <a:endParaRPr lang="zh-CN" altLang="en-US" b="1" dirty="0">
              <a:latin typeface="Arial" panose="020B0604020202020204" pitchFamily="34" charset="0"/>
            </a:endParaRPr>
          </a:p>
        </p:txBody>
      </p:sp>
      <p:graphicFrame>
        <p:nvGraphicFramePr>
          <p:cNvPr id="53252" name="对象 53251"/>
          <p:cNvGraphicFramePr/>
          <p:nvPr/>
        </p:nvGraphicFramePr>
        <p:xfrm>
          <a:off x="5562600" y="1447800"/>
          <a:ext cx="2627313" cy="4265613"/>
        </p:xfrm>
        <a:graphic>
          <a:graphicData uri="http://schemas.openxmlformats.org/presentationml/2006/ole">
            <mc:AlternateContent xmlns:mc="http://schemas.openxmlformats.org/markup-compatibility/2006">
              <mc:Choice xmlns:v="urn:schemas-microsoft-com:vml" Requires="v">
                <p:oleObj spid="_x0000_s3079" name="" r:id="rId1" imgW="1361440" imgH="2209165" progId="MS_ClipArt_Gallery.2">
                  <p:embed/>
                </p:oleObj>
              </mc:Choice>
              <mc:Fallback>
                <p:oleObj name="" r:id="rId1" imgW="1361440" imgH="2209165" progId="MS_ClipArt_Gallery.2">
                  <p:embed/>
                  <p:pic>
                    <p:nvPicPr>
                      <p:cNvPr id="0" name="图片 3078"/>
                      <p:cNvPicPr/>
                      <p:nvPr/>
                    </p:nvPicPr>
                    <p:blipFill>
                      <a:blip r:embed="rId2"/>
                      <a:stretch>
                        <a:fillRect/>
                      </a:stretch>
                    </p:blipFill>
                    <p:spPr>
                      <a:xfrm>
                        <a:off x="5562600" y="1447800"/>
                        <a:ext cx="2627313" cy="4265613"/>
                      </a:xfrm>
                      <a:prstGeom prst="rect">
                        <a:avLst/>
                      </a:prstGeom>
                      <a:noFill/>
                      <a:ln w="38100">
                        <a:noFill/>
                        <a:miter/>
                      </a:ln>
                    </p:spPr>
                  </p:pic>
                </p:oleObj>
              </mc:Fallback>
            </mc:AlternateContent>
          </a:graphicData>
        </a:graphic>
      </p:graphicFrame>
      <p:sp>
        <p:nvSpPr>
          <p:cNvPr id="53253" name="文本框 53252"/>
          <p:cNvSpPr txBox="1"/>
          <p:nvPr/>
        </p:nvSpPr>
        <p:spPr>
          <a:xfrm>
            <a:off x="762000" y="4267200"/>
            <a:ext cx="4933950" cy="1346200"/>
          </a:xfrm>
          <a:prstGeom prst="rect">
            <a:avLst/>
          </a:prstGeom>
          <a:solidFill>
            <a:srgbClr val="99FF66"/>
          </a:solidFill>
          <a:ln w="12700">
            <a:noFill/>
          </a:ln>
          <a:effectLst>
            <a:outerShdw dist="107763" dir="2699999" algn="ctr" rotWithShape="0">
              <a:schemeClr val="bg2"/>
            </a:outerShdw>
          </a:effectLst>
        </p:spPr>
        <p:txBody>
          <a:bodyPr wrap="none" anchor="t" anchorCtr="0">
            <a:spAutoFit/>
          </a:bodyPr>
          <a:p>
            <a:pPr marR="0" defTabSz="914400" eaLnBrk="0" hangingPunct="0">
              <a:buClrTx/>
              <a:buSzTx/>
              <a:buFontTx/>
              <a:buNone/>
            </a:pP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考核方式：</a:t>
            </a:r>
            <a:endPar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endParaRPr>
          </a:p>
          <a:p>
            <a:pPr marR="0" defTabSz="914400">
              <a:spcBef>
                <a:spcPct val="20000"/>
              </a:spcBef>
              <a:buClrTx/>
              <a:buSzTx/>
              <a:buFontTx/>
              <a:buNone/>
            </a:pP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平时作业 /测验</a:t>
            </a:r>
            <a:r>
              <a:rPr kumimoji="0" lang="en-US" altLang="zh-CN"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考勤</a:t>
            </a:r>
            <a:r>
              <a:rPr kumimoji="0" lang="en-US" altLang="zh-CN"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kumimoji="0" lang="en-US" altLang="zh-CN"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3</a:t>
            </a:r>
            <a:r>
              <a:rPr kumimoji="0" lang="en-US" altLang="zh-CN" b="1" kern="1200" cap="none" spc="0" normalizeH="0" baseline="0" noProof="1">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0%</a:t>
            </a:r>
            <a:endParaRPr kumimoji="0" lang="en-US" altLang="zh-CN" b="1" kern="1200" cap="none" spc="0" normalizeH="0" baseline="0" noProof="1">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endParaRPr>
          </a:p>
          <a:p>
            <a:pPr marR="0" defTabSz="914400">
              <a:spcBef>
                <a:spcPct val="20000"/>
              </a:spcBef>
              <a:buClrTx/>
              <a:buSzTx/>
              <a:buFontTx/>
              <a:buNone/>
            </a:pP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期末考试                           </a:t>
            </a:r>
            <a:r>
              <a:rPr kumimoji="0" lang="en-US" altLang="zh-CN"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kumimoji="0" lang="en-US" altLang="zh-CN"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7</a:t>
            </a:r>
            <a:r>
              <a:rPr kumimoji="0" lang="zh-CN" altLang="en-US" b="1" kern="1200" cap="none" spc="0" normalizeH="0" baseline="0" noProof="1" dirty="0">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rPr>
              <a:t>0%</a:t>
            </a:r>
            <a:endParaRPr kumimoji="0" lang="zh-CN" altLang="en-US" b="1" kern="1200" cap="none" spc="0" normalizeH="0" baseline="0" noProof="1">
              <a:solidFill>
                <a:schemeClr val="bg2"/>
              </a:solidFill>
              <a:effectLst>
                <a:outerShdw blurRad="38100" dist="38100" dir="2700000">
                  <a:srgbClr val="FFFFFF"/>
                </a:outerShdw>
              </a:effectLst>
              <a:latin typeface="Times New Roman" panose="02020603050405020304" pitchFamily="18" charset="0"/>
              <a:ea typeface="宋体" panose="02010600030101010101" pitchFamily="2" charset="-122"/>
              <a:cs typeface="+mn-cs"/>
            </a:endParaRPr>
          </a:p>
        </p:txBody>
      </p:sp>
      <p:sp>
        <p:nvSpPr>
          <p:cNvPr id="43014" name="Rectangle 15"/>
          <p:cNvSpPr/>
          <p:nvPr/>
        </p:nvSpPr>
        <p:spPr>
          <a:xfrm>
            <a:off x="5756275" y="549275"/>
            <a:ext cx="2701925" cy="460375"/>
          </a:xfrm>
          <a:prstGeom prst="rect">
            <a:avLst/>
          </a:prstGeom>
          <a:noFill/>
          <a:ln w="9525">
            <a:noFill/>
          </a:ln>
        </p:spPr>
        <p:txBody>
          <a:bodyPr wrap="square" anchor="t" anchorCtr="0">
            <a:spAutoFit/>
          </a:bodyPr>
          <a:p>
            <a:pPr algn="ctr">
              <a:spcBef>
                <a:spcPct val="50000"/>
              </a:spcBef>
            </a:pPr>
            <a:r>
              <a:rPr lang="zh-CN" altLang="en-US" b="1" dirty="0">
                <a:latin typeface="宋体" panose="02010600030101010101" pitchFamily="2" charset="-122"/>
              </a:rPr>
              <a:t>双周</a:t>
            </a:r>
            <a:r>
              <a:rPr lang="zh-CN" altLang="en-US" b="1" dirty="0">
                <a:latin typeface="宋体" panose="02010600030101010101" pitchFamily="2" charset="-122"/>
              </a:rPr>
              <a:t>三交作业</a:t>
            </a:r>
            <a:endParaRPr lang="zh-CN" altLang="en-US" b="1" dirty="0">
              <a:latin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5"/>
                                            </p:txEl>
                                          </p:spTgt>
                                        </p:tgtEl>
                                        <p:attrNameLst>
                                          <p:attrName>style.visibility</p:attrName>
                                        </p:attrNameLst>
                                      </p:cBhvr>
                                      <p:to>
                                        <p:strVal val="visible"/>
                                      </p:to>
                                    </p:set>
                                    <p:anim calcmode="lin" valueType="num">
                                      <p:cBhvr additive="base">
                                        <p:cTn id="7" dur="500" fill="hold"/>
                                        <p:tgtEl>
                                          <p:spTgt spid="53251">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charRg st="0"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charRg st="5" end="10"/>
                                            </p:txEl>
                                          </p:spTgt>
                                        </p:tgtEl>
                                        <p:attrNameLst>
                                          <p:attrName>style.visibility</p:attrName>
                                        </p:attrNameLst>
                                      </p:cBhvr>
                                      <p:to>
                                        <p:strVal val="visible"/>
                                      </p:to>
                                    </p:set>
                                    <p:anim calcmode="lin" valueType="num">
                                      <p:cBhvr additive="base">
                                        <p:cTn id="13" dur="500" fill="hold"/>
                                        <p:tgtEl>
                                          <p:spTgt spid="53251">
                                            <p:txEl>
                                              <p:charRg st="5" end="1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charRg st="5"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charRg st="10" end="15"/>
                                            </p:txEl>
                                          </p:spTgt>
                                        </p:tgtEl>
                                        <p:attrNameLst>
                                          <p:attrName>style.visibility</p:attrName>
                                        </p:attrNameLst>
                                      </p:cBhvr>
                                      <p:to>
                                        <p:strVal val="visible"/>
                                      </p:to>
                                    </p:set>
                                    <p:anim calcmode="lin" valueType="num">
                                      <p:cBhvr additive="base">
                                        <p:cTn id="19" dur="500" fill="hold"/>
                                        <p:tgtEl>
                                          <p:spTgt spid="53251">
                                            <p:txEl>
                                              <p:charRg st="1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charRg st="10"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charRg st="15" end="20"/>
                                            </p:txEl>
                                          </p:spTgt>
                                        </p:tgtEl>
                                        <p:attrNameLst>
                                          <p:attrName>style.visibility</p:attrName>
                                        </p:attrNameLst>
                                      </p:cBhvr>
                                      <p:to>
                                        <p:strVal val="visible"/>
                                      </p:to>
                                    </p:set>
                                    <p:anim calcmode="lin" valueType="num">
                                      <p:cBhvr additive="base">
                                        <p:cTn id="25" dur="500" fill="hold"/>
                                        <p:tgtEl>
                                          <p:spTgt spid="53251">
                                            <p:txEl>
                                              <p:charRg st="15" end="2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charRg st="15"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charRg st="20" end="28"/>
                                            </p:txEl>
                                          </p:spTgt>
                                        </p:tgtEl>
                                        <p:attrNameLst>
                                          <p:attrName>style.visibility</p:attrName>
                                        </p:attrNameLst>
                                      </p:cBhvr>
                                      <p:to>
                                        <p:strVal val="visible"/>
                                      </p:to>
                                    </p:set>
                                    <p:anim calcmode="lin" valueType="num">
                                      <p:cBhvr additive="base">
                                        <p:cTn id="31" dur="500" fill="hold"/>
                                        <p:tgtEl>
                                          <p:spTgt spid="53251">
                                            <p:txEl>
                                              <p:charRg st="20" end="2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charRg st="20" end="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253"/>
                                        </p:tgtEl>
                                        <p:attrNameLst>
                                          <p:attrName>style.visibility</p:attrName>
                                        </p:attrNameLst>
                                      </p:cBhvr>
                                      <p:to>
                                        <p:strVal val="visible"/>
                                      </p:to>
                                    </p:set>
                                    <p:animEffect transition="in" filter="box(out)">
                                      <p:cBhvr>
                                        <p:cTn id="37" dur="500"/>
                                        <p:tgtEl>
                                          <p:spTgt spid="53253"/>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3252"/>
                                        </p:tgtEl>
                                        <p:attrNameLst>
                                          <p:attrName>style.visibility</p:attrName>
                                        </p:attrNameLst>
                                      </p:cBhvr>
                                      <p:to>
                                        <p:strVal val="visible"/>
                                      </p:to>
                                    </p:set>
                                    <p:anim calcmode="lin" valueType="num">
                                      <p:cBhvr additive="base">
                                        <p:cTn id="42" dur="500" fill="hold"/>
                                        <p:tgtEl>
                                          <p:spTgt spid="53252"/>
                                        </p:tgtEl>
                                        <p:attrNameLst>
                                          <p:attrName>ppt_x</p:attrName>
                                        </p:attrNameLst>
                                      </p:cBhvr>
                                      <p:tavLst>
                                        <p:tav tm="0">
                                          <p:val>
                                            <p:strVal val="#ppt_x"/>
                                          </p:val>
                                        </p:tav>
                                        <p:tav tm="100000">
                                          <p:val>
                                            <p:strVal val="#ppt_x"/>
                                          </p:val>
                                        </p:tav>
                                      </p:tavLst>
                                    </p:anim>
                                    <p:anim calcmode="lin" valueType="num">
                                      <p:cBhvr additive="base">
                                        <p:cTn id="43" dur="500" fill="hold"/>
                                        <p:tgtEl>
                                          <p:spTgt spid="532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4034"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44035" name="动作按钮: 上一张 46085">
            <a:hlinkClick r:id="" action="ppaction://hlinkshowjump?jump=firstslide">
              <a:snd r:embed="rId2" name="TYPE.WAV"/>
            </a:hlinkClick>
          </p:cNvPr>
          <p:cNvSpPr/>
          <p:nvPr/>
        </p:nvSpPr>
        <p:spPr>
          <a:xfrm>
            <a:off x="7848600" y="6119813"/>
            <a:ext cx="1042988" cy="738187"/>
          </a:xfrm>
          <a:prstGeom prst="actionButtonReturn">
            <a:avLst/>
          </a:prstGeom>
          <a:noFill/>
          <a:ln w="12700">
            <a:noFill/>
          </a:ln>
        </p:spPr>
        <p:txBody>
          <a:bodyPr anchor="t" anchorCtr="0"/>
          <a:p>
            <a:pPr eaLnBrk="0" hangingPunct="0"/>
            <a:endParaRPr lang="zh-CN" altLang="en-US">
              <a:latin typeface="Times New Roman" panose="02020603050405020304" pitchFamily="18" charset="0"/>
            </a:endParaRPr>
          </a:p>
        </p:txBody>
      </p:sp>
      <p:sp>
        <p:nvSpPr>
          <p:cNvPr id="44036" name="标题 46088"/>
          <p:cNvSpPr>
            <a:spLocks noGrp="1"/>
          </p:cNvSpPr>
          <p:nvPr>
            <p:ph type="title"/>
          </p:nvPr>
        </p:nvSpPr>
        <p:spPr>
          <a:xfrm>
            <a:off x="1371600" y="1524000"/>
            <a:ext cx="6705600" cy="1143000"/>
          </a:xfrm>
          <a:gradFill rotWithShape="0">
            <a:gsLst>
              <a:gs pos="0">
                <a:srgbClr val="373737"/>
              </a:gs>
              <a:gs pos="50000">
                <a:srgbClr val="777777"/>
              </a:gs>
              <a:gs pos="100000">
                <a:srgbClr val="373737"/>
              </a:gs>
            </a:gsLst>
            <a:lin ang="5400000" scaled="1"/>
            <a:tileRect/>
          </a:gradFill>
        </p:spPr>
        <p:txBody>
          <a:bodyPr lIns="92075" tIns="46038" rIns="92075" bIns="46038" anchor="b" anchorCtr="0"/>
          <a:p>
            <a:r>
              <a:rPr lang="zh-CN" altLang="en-US" sz="6600" dirty="0">
                <a:latin typeface="隶书" panose="02010509060101010101" pitchFamily="49" charset="-122"/>
                <a:ea typeface="隶书" panose="02010509060101010101" pitchFamily="49" charset="-122"/>
              </a:rPr>
              <a:t>第一章  绪论</a:t>
            </a:r>
            <a:endParaRPr lang="zh-CN" altLang="en-US" sz="6600" dirty="0">
              <a:latin typeface="隶书" panose="02010509060101010101" pitchFamily="49" charset="-122"/>
              <a:ea typeface="隶书" panose="02010509060101010101" pitchFamily="49" charset="-122"/>
            </a:endParaRPr>
          </a:p>
        </p:txBody>
      </p:sp>
      <p:sp>
        <p:nvSpPr>
          <p:cNvPr id="44037" name="矩形 46089"/>
          <p:cNvSpPr/>
          <p:nvPr/>
        </p:nvSpPr>
        <p:spPr>
          <a:xfrm>
            <a:off x="2895600" y="3429000"/>
            <a:ext cx="4038600" cy="1905000"/>
          </a:xfrm>
          <a:prstGeom prst="rect">
            <a:avLst/>
          </a:prstGeom>
        </p:spPr>
        <p:txBody>
          <a:bodyPr wrap="none" fromWordArt="1">
            <a:prstTxWarp prst="textFadeUp">
              <a:avLst>
                <a:gd name="adj" fmla="val 9991"/>
              </a:avLst>
            </a:prstTxWarp>
            <a:normAutofit/>
          </a:bodyPr>
          <a:p>
            <a:pPr algn="ctr"/>
            <a:r>
              <a:rPr lang="zh-CN" altLang="en-US" sz="3600">
                <a:ln w="12700" cap="sq" cmpd="sng">
                  <a:solidFill>
                    <a:srgbClr val="B2B2B2"/>
                  </a:solidFill>
                  <a:prstDash val="solid"/>
                  <a:round/>
                  <a:headEnd type="none" w="sm" len="sm"/>
                  <a:tailEnd type="none" w="sm" len="sm"/>
                </a:ln>
                <a:gradFill rotWithShape="0">
                  <a:gsLst>
                    <a:gs pos="0">
                      <a:srgbClr val="520402"/>
                    </a:gs>
                    <a:gs pos="100000">
                      <a:srgbClr val="FFCC00"/>
                    </a:gs>
                  </a:gsLst>
                  <a:lin ang="5400000" scaled="1"/>
                  <a:tileRect/>
                </a:gradFill>
                <a:effectLst>
                  <a:outerShdw dist="35921" dir="2699999" sy="50000" rotWithShape="0">
                    <a:srgbClr val="875B0D"/>
                  </a:outerShdw>
                </a:effectLst>
                <a:latin typeface="华文行楷" panose="02010800040101010101" pitchFamily="2" charset="-122"/>
                <a:ea typeface="华文行楷" panose="02010800040101010101" pitchFamily="2" charset="-122"/>
              </a:rPr>
              <a:t>结束</a:t>
            </a:r>
            <a:endParaRPr lang="zh-CN" altLang="en-US" sz="3600">
              <a:ln w="12700" cap="sq" cmpd="sng">
                <a:solidFill>
                  <a:srgbClr val="B2B2B2"/>
                </a:solidFill>
                <a:prstDash val="solid"/>
                <a:round/>
                <a:headEnd type="none" w="sm" len="sm"/>
                <a:tailEnd type="none" w="sm" len="sm"/>
              </a:ln>
              <a:gradFill rotWithShape="0">
                <a:gsLst>
                  <a:gs pos="0">
                    <a:srgbClr val="520402"/>
                  </a:gs>
                  <a:gs pos="100000">
                    <a:srgbClr val="FFCC00"/>
                  </a:gs>
                </a:gsLst>
                <a:lin ang="5400000" scaled="1"/>
                <a:tileRect/>
              </a:gradFill>
              <a:effectLst>
                <a:outerShdw dist="35921" dir="2699999" sy="50000" rotWithShape="0">
                  <a:srgbClr val="875B0D"/>
                </a:outerShdw>
              </a:effectLst>
              <a:latin typeface="华文行楷" panose="02010800040101010101" pitchFamily="2" charset="-122"/>
              <a:ea typeface="华文行楷" panose="02010800040101010101" pitchFamily="2" charset="-122"/>
            </a:endParaRPr>
          </a:p>
        </p:txBody>
      </p:sp>
      <p:sp>
        <p:nvSpPr>
          <p:cNvPr id="44038" name="动作按钮: 上一张 46090">
            <a:hlinkClick r:id="" action="ppaction://hlinkshowjump?jump=firstslide">
              <a:snd r:embed="rId2" name="TYPE.WAV"/>
            </a:hlinkClick>
          </p:cNvPr>
          <p:cNvSpPr/>
          <p:nvPr/>
        </p:nvSpPr>
        <p:spPr>
          <a:xfrm>
            <a:off x="1905000" y="2971800"/>
            <a:ext cx="5334000" cy="2819400"/>
          </a:xfrm>
          <a:prstGeom prst="actionButtonReturn">
            <a:avLst/>
          </a:prstGeom>
          <a:noFill/>
          <a:ln w="12700">
            <a:noFill/>
          </a:ln>
        </p:spPr>
        <p:txBody>
          <a:bodyPr anchor="t" anchorCtr="0"/>
          <a:p>
            <a:pPr eaLnBrk="0" hangingPunct="0"/>
            <a:endParaRPr lang="zh-CN" altLang="en-US">
              <a:latin typeface="Times New Roman" panose="02020603050405020304" pitchFamily="18" charset="0"/>
            </a:endParaRP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9218" name="标题 51201"/>
          <p:cNvSpPr>
            <a:spLocks noGrp="1"/>
          </p:cNvSpPr>
          <p:nvPr>
            <p:ph type="title"/>
          </p:nvPr>
        </p:nvSpPr>
        <p:spPr>
          <a:xfrm>
            <a:off x="685800" y="228600"/>
            <a:ext cx="7772400" cy="1143000"/>
          </a:xfrm>
        </p:spPr>
        <p:txBody>
          <a:bodyPr lIns="92075" tIns="46038" rIns="92075" bIns="46038" anchor="b" anchorCtr="0"/>
          <a:p>
            <a:pPr algn="ctr"/>
            <a:r>
              <a:rPr lang="en-US" altLang="zh-CN" b="0" kern="0" noProof="0" smtClean="0">
                <a:ln>
                  <a:noFill/>
                </a:ln>
                <a:effectLst/>
                <a:uLnTx/>
                <a:uFillTx/>
                <a:sym typeface="+mn-ea"/>
              </a:rPr>
              <a:t>1.</a:t>
            </a:r>
            <a:r>
              <a:rPr lang="zh-CN" altLang="en-US" b="0" kern="0" noProof="0" smtClean="0">
                <a:ln>
                  <a:noFill/>
                </a:ln>
                <a:effectLst/>
                <a:uLnTx/>
                <a:uFillTx/>
                <a:sym typeface="+mn-ea"/>
              </a:rPr>
              <a:t>古代中国的运筹典故</a:t>
            </a:r>
            <a:endParaRPr lang="zh-CN" altLang="zh-CN"/>
          </a:p>
        </p:txBody>
      </p:sp>
      <p:sp>
        <p:nvSpPr>
          <p:cNvPr id="14338" name="Rectangle 3"/>
          <p:cNvSpPr>
            <a:spLocks noGrp="1"/>
          </p:cNvSpPr>
          <p:nvPr>
            <p:ph idx="1"/>
          </p:nvPr>
        </p:nvSpPr>
        <p:spPr>
          <a:xfrm>
            <a:off x="323850" y="1828800"/>
            <a:ext cx="8229600" cy="5029200"/>
          </a:xfrm>
        </p:spPr>
        <p:txBody>
          <a:bodyPr vert="horz" wrap="square" lIns="91440" tIns="45720" rIns="91440" bIns="45720" anchor="t" anchorCtr="0"/>
          <a:p>
            <a:pPr indent="-255270" eaLnBrk="1" hangingPunct="1">
              <a:lnSpc>
                <a:spcPct val="90000"/>
              </a:lnSpc>
              <a:buNone/>
            </a:pPr>
            <a:r>
              <a:rPr lang="zh-CN" altLang="en-US" sz="3400" b="1" dirty="0">
                <a:latin typeface="宋体" panose="02010600030101010101" pitchFamily="2" charset="-122"/>
                <a:ea typeface="宋体" panose="02010600030101010101" pitchFamily="2" charset="-122"/>
              </a:rPr>
              <a:t> </a:t>
            </a:r>
            <a:r>
              <a:rPr lang="zh-CN" altLang="en-US" sz="3400" b="1" dirty="0">
                <a:solidFill>
                  <a:srgbClr val="FFCC00"/>
                </a:solidFill>
                <a:uFillTx/>
                <a:latin typeface="宋体" panose="02010600030101010101" pitchFamily="2" charset="-122"/>
                <a:ea typeface="宋体" panose="02010600030101010101" pitchFamily="2" charset="-122"/>
              </a:rPr>
              <a:t>孙膑与齐王赛马</a:t>
            </a:r>
            <a:endParaRPr lang="zh-CN" altLang="en-US" sz="3400" b="1" dirty="0">
              <a:latin typeface="宋体" panose="02010600030101010101" pitchFamily="2" charset="-122"/>
              <a:ea typeface="宋体" panose="02010600030101010101" pitchFamily="2" charset="-122"/>
            </a:endParaRPr>
          </a:p>
          <a:p>
            <a:pPr indent="-255270" eaLnBrk="1" hangingPunct="1">
              <a:lnSpc>
                <a:spcPct val="145000"/>
              </a:lnSpc>
              <a:buNone/>
            </a:pPr>
            <a:r>
              <a:rPr lang="zh-CN" altLang="en-US" sz="26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孙膑</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约公元前</a:t>
            </a:r>
            <a:r>
              <a:rPr lang="en-US" altLang="zh-CN" sz="2400" b="1" dirty="0">
                <a:latin typeface="宋体" panose="02010600030101010101" pitchFamily="2" charset="-122"/>
                <a:ea typeface="宋体" panose="02010600030101010101" pitchFamily="2" charset="-122"/>
              </a:rPr>
              <a:t>380-432),</a:t>
            </a:r>
            <a:r>
              <a:rPr lang="zh-CN" altLang="en-US" sz="2400" b="1" dirty="0">
                <a:latin typeface="宋体" panose="02010600030101010101" pitchFamily="2" charset="-122"/>
                <a:ea typeface="宋体" panose="02010600030101010101" pitchFamily="2" charset="-122"/>
              </a:rPr>
              <a:t>孙武的后世子孙</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战国中期著名军事家</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担任齐国将领田忌的军师</a:t>
            </a:r>
            <a:r>
              <a:rPr lang="en-US" altLang="zh-CN"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indent="-255270" eaLnBrk="1" hangingPunct="1">
              <a:lnSpc>
                <a:spcPct val="145000"/>
              </a:lnSpc>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孙膑的“斗马术”是我国古代运筹思想中</a:t>
            </a:r>
            <a:r>
              <a:rPr lang="zh-CN" altLang="en-US" sz="2400" b="1" dirty="0">
                <a:solidFill>
                  <a:srgbClr val="FF0000"/>
                </a:solidFill>
                <a:latin typeface="宋体" panose="02010600030101010101" pitchFamily="2" charset="-122"/>
                <a:ea typeface="宋体" panose="02010600030101010101" pitchFamily="2" charset="-122"/>
              </a:rPr>
              <a:t>争取总体最优</a:t>
            </a:r>
            <a:r>
              <a:rPr lang="zh-CN" altLang="en-US" sz="2400" b="1" dirty="0">
                <a:latin typeface="宋体" panose="02010600030101010101" pitchFamily="2" charset="-122"/>
                <a:ea typeface="宋体" panose="02010600030101010101" pitchFamily="2" charset="-122"/>
              </a:rPr>
              <a:t>的脍炙人口的著名范例</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indent="-255270" eaLnBrk="1" hangingPunct="1">
              <a:lnSpc>
                <a:spcPct val="145000"/>
              </a:lnSpc>
              <a:buNone/>
            </a:pPr>
            <a:r>
              <a:rPr lang="en-US" altLang="zh-CN" sz="2000" b="1" dirty="0">
                <a:latin typeface="宋体" panose="02010600030101010101" pitchFamily="2" charset="-122"/>
                <a:ea typeface="宋体" panose="02010600030101010101" pitchFamily="2" charset="-122"/>
              </a:rPr>
              <a:t> </a:t>
            </a:r>
            <a:endParaRPr lang="en-US" altLang="zh-CN" sz="2000" b="1" dirty="0">
              <a:latin typeface="宋体" panose="02010600030101010101" pitchFamily="2" charset="-122"/>
              <a:ea typeface="宋体" panose="02010600030101010101" pitchFamily="2" charset="-122"/>
            </a:endParaRP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p:cNvSpPr>
          <p:nvPr>
            <p:ph type="title"/>
          </p:nvPr>
        </p:nvSpPr>
        <p:spPr bwMode="auto">
          <a:xfrm>
            <a:off x="1547495" y="346075"/>
            <a:ext cx="4157663" cy="873125"/>
          </a:xfrm>
          <a:noFill/>
          <a:ln>
            <a:noFill/>
          </a:ln>
          <a:effectLst/>
          <a:sp3d prstMaterial="plastic"/>
        </p:spPr>
        <p:txBody>
          <a:bodyPr vert="horz" wrap="square" lIns="91440" tIns="45720" rIns="91440" bIns="45720" numCol="1" anchor="ctr" anchorCtr="0" compatLnSpc="1">
            <a:normAutofit/>
            <a:scene3d>
              <a:camera prst="orthographicFront"/>
              <a:lightRig rig="soft" dir="t"/>
            </a:scene3d>
            <a:sp3d prstMaterial="softEdge">
              <a:bevelT w="25400" h="25400"/>
            </a:sp3d>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400" i="0" baseline="0" dirty="0">
                <a:solidFill>
                  <a:srgbClr val="FFCC00"/>
                </a:solidFill>
                <a:uFillTx/>
                <a:latin typeface="宋体" panose="02010600030101010101" pitchFamily="2" charset="-122"/>
                <a:ea typeface="宋体" panose="02010600030101010101" pitchFamily="2" charset="-122"/>
                <a:cs typeface="+mn-cs"/>
              </a:rPr>
              <a:t>丁</a:t>
            </a:r>
            <a:r>
              <a:rPr kumimoji="0" lang="zh-CN" altLang="en-US" sz="3400" i="0" baseline="0" dirty="0">
                <a:solidFill>
                  <a:srgbClr val="FFCC00"/>
                </a:solidFill>
                <a:uFillTx/>
                <a:latin typeface="宋体" panose="02010600030101010101" pitchFamily="2" charset="-122"/>
                <a:ea typeface="宋体" panose="02010600030101010101" pitchFamily="2" charset="-122"/>
                <a:cs typeface="+mn-cs"/>
              </a:rPr>
              <a:t>渭修皇宫</a:t>
            </a:r>
            <a:endParaRPr kumimoji="0" lang="zh-CN" altLang="en-US" sz="3400" i="0" baseline="0" dirty="0">
              <a:solidFill>
                <a:srgbClr val="FFCC00"/>
              </a:solidFill>
              <a:uFillTx/>
              <a:latin typeface="宋体" panose="02010600030101010101" pitchFamily="2" charset="-122"/>
              <a:ea typeface="宋体" panose="02010600030101010101" pitchFamily="2" charset="-122"/>
              <a:cs typeface="+mn-cs"/>
            </a:endParaRPr>
          </a:p>
        </p:txBody>
      </p:sp>
      <p:sp>
        <p:nvSpPr>
          <p:cNvPr id="17410" name="Rectangle 3"/>
          <p:cNvSpPr>
            <a:spLocks noGrp="1"/>
          </p:cNvSpPr>
          <p:nvPr>
            <p:ph idx="1"/>
          </p:nvPr>
        </p:nvSpPr>
        <p:spPr>
          <a:xfrm>
            <a:off x="107950" y="1628775"/>
            <a:ext cx="7772400" cy="2634615"/>
          </a:xfrm>
        </p:spPr>
        <p:txBody>
          <a:bodyPr vert="horz" wrap="square" lIns="91440" tIns="45720" rIns="91440" bIns="45720" anchor="t" anchorCtr="0"/>
          <a:p>
            <a:pPr marL="342900" indent="-342900" defTabSz="914400" eaLnBrk="1" hangingPunct="1">
              <a:lnSpc>
                <a:spcPct val="145000"/>
              </a:lnSpc>
              <a:buNone/>
              <a:tabLst>
                <a:tab pos="3948430" algn="l"/>
              </a:tabLst>
            </a:pPr>
            <a:r>
              <a:rPr lang="zh-CN" altLang="en-US" sz="2400"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宋真宗大中祥符年间</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公元</a:t>
            </a:r>
            <a:r>
              <a:rPr lang="en-US" altLang="zh-CN" b="1" dirty="0">
                <a:latin typeface="宋体" panose="02010600030101010101" pitchFamily="2" charset="-122"/>
                <a:ea typeface="宋体" panose="02010600030101010101" pitchFamily="2" charset="-122"/>
              </a:rPr>
              <a:t>1008</a:t>
            </a:r>
            <a:r>
              <a:rPr lang="zh-CN" altLang="en-US" b="1" dirty="0">
                <a:latin typeface="宋体" panose="02010600030101010101" pitchFamily="2" charset="-122"/>
                <a:ea typeface="宋体" panose="02010600030101010101" pitchFamily="2" charset="-122"/>
              </a:rPr>
              <a:t>一</a:t>
            </a:r>
            <a:r>
              <a:rPr lang="en-US" altLang="zh-CN" b="1" dirty="0">
                <a:latin typeface="宋体" panose="02010600030101010101" pitchFamily="2" charset="-122"/>
                <a:ea typeface="宋体" panose="02010600030101010101" pitchFamily="2" charset="-122"/>
              </a:rPr>
              <a:t>1017</a:t>
            </a:r>
            <a:r>
              <a:rPr lang="zh-CN" altLang="en-US" b="1" dirty="0">
                <a:latin typeface="宋体" panose="02010600030101010101" pitchFamily="2" charset="-122"/>
                <a:ea typeface="宋体" panose="02010600030101010101" pitchFamily="2" charset="-122"/>
              </a:rPr>
              <a:t>年</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都城开封里的皇宫失火</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需要重建</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右谏议大夫、权三司使丁渭受命负责限期</a:t>
            </a:r>
            <a:endParaRPr lang="zh-CN" altLang="en-US" b="1" dirty="0">
              <a:latin typeface="宋体" panose="02010600030101010101" pitchFamily="2" charset="-122"/>
              <a:ea typeface="宋体" panose="02010600030101010101" pitchFamily="2" charset="-122"/>
            </a:endParaRPr>
          </a:p>
          <a:p>
            <a:pPr marL="342900" indent="-342900" defTabSz="914400" eaLnBrk="1" hangingPunct="1">
              <a:lnSpc>
                <a:spcPct val="145000"/>
              </a:lnSpc>
              <a:buNone/>
              <a:tabLst>
                <a:tab pos="3948430" algn="l"/>
              </a:tabLst>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重新营造皇宫，任务艰巨</a:t>
            </a: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marL="342900" indent="-342900" defTabSz="914400" eaLnBrk="1" hangingPunct="1">
              <a:lnSpc>
                <a:spcPct val="145000"/>
              </a:lnSpc>
              <a:buNone/>
              <a:tabLst>
                <a:tab pos="3948430" algn="l"/>
              </a:tabLst>
            </a:pPr>
            <a:endParaRPr lang="zh-CN" altLang="en-US" dirty="0">
              <a:latin typeface="宋体" panose="02010600030101010101" pitchFamily="2" charset="-122"/>
              <a:ea typeface="宋体" panose="02010600030101010101" pitchFamily="2" charset="-122"/>
            </a:endParaRPr>
          </a:p>
        </p:txBody>
      </p:sp>
      <p:pic>
        <p:nvPicPr>
          <p:cNvPr id="17411" name="Picture 4" descr="u=767819806,1484098880&amp;fm=0&amp;gp=0"/>
          <p:cNvPicPr>
            <a:picLocks noChangeAspect="1"/>
          </p:cNvPicPr>
          <p:nvPr>
            <p:custDataLst>
              <p:tags r:id="rId1"/>
            </p:custDataLst>
          </p:nvPr>
        </p:nvPicPr>
        <p:blipFill>
          <a:blip r:embed="rId2"/>
          <a:stretch>
            <a:fillRect/>
          </a:stretch>
        </p:blipFill>
        <p:spPr>
          <a:xfrm>
            <a:off x="6173470" y="3044825"/>
            <a:ext cx="2785110" cy="3713480"/>
          </a:xfrm>
          <a:prstGeom prst="rect">
            <a:avLst/>
          </a:prstGeom>
          <a:noFill/>
          <a:ln w="9525">
            <a:noFill/>
          </a:ln>
        </p:spPr>
      </p:pic>
      <p:sp>
        <p:nvSpPr>
          <p:cNvPr id="17412" name="Rectangle 5"/>
          <p:cNvSpPr/>
          <p:nvPr/>
        </p:nvSpPr>
        <p:spPr>
          <a:xfrm>
            <a:off x="1259840" y="4293235"/>
            <a:ext cx="3276600" cy="1552575"/>
          </a:xfrm>
          <a:prstGeom prst="rect">
            <a:avLst/>
          </a:prstGeom>
          <a:noFill/>
          <a:ln w="12700">
            <a:noFill/>
          </a:ln>
        </p:spPr>
        <p:txBody>
          <a:bodyPr anchor="t" anchorCtr="0">
            <a:spAutoFit/>
          </a:bodyPr>
          <a:p>
            <a:r>
              <a:rPr lang="zh-CN" altLang="en-US" sz="2400" b="1" dirty="0">
                <a:latin typeface="Arial" panose="020B0604020202020204" pitchFamily="34" charset="0"/>
                <a:ea typeface="宋体" panose="02010600030101010101" pitchFamily="2" charset="-122"/>
              </a:rPr>
              <a:t>三大难题：</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                 施工取土</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                 运输材料</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                 清理废墟</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2" descr="未命名"/>
          <p:cNvPicPr>
            <a:picLocks noChangeAspect="1"/>
          </p:cNvPicPr>
          <p:nvPr/>
        </p:nvPicPr>
        <p:blipFill>
          <a:blip r:embed="rId1"/>
          <a:stretch>
            <a:fillRect/>
          </a:stretch>
        </p:blipFill>
        <p:spPr>
          <a:xfrm>
            <a:off x="333375" y="171450"/>
            <a:ext cx="8610600" cy="6540500"/>
          </a:xfrm>
          <a:prstGeom prst="rect">
            <a:avLst/>
          </a:prstGeom>
          <a:noFill/>
          <a:ln w="9525">
            <a:noFill/>
          </a:ln>
        </p:spPr>
      </p:pic>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type="title"/>
          </p:nvPr>
        </p:nvSpPr>
        <p:spPr bwMode="auto">
          <a:xfrm>
            <a:off x="1619885" y="332740"/>
            <a:ext cx="4605020" cy="917575"/>
          </a:xfrm>
          <a:noFill/>
          <a:ln>
            <a:noFill/>
          </a:ln>
          <a:effectLst/>
          <a:sp3d prstMaterial="plastic"/>
        </p:spPr>
        <p:txBody>
          <a:bodyPr vert="horz" wrap="square" lIns="91440" tIns="45720" rIns="91440" bIns="45720" numCol="1" anchor="ctr" anchorCtr="0" compatLnSpc="1">
            <a:normAutofit/>
            <a:scene3d>
              <a:camera prst="orthographicFront"/>
              <a:lightRig rig="soft" dir="t"/>
            </a:scene3d>
            <a:sp3d prstMaterial="softEdge">
              <a:bevelT w="25400" h="25400"/>
            </a:sp3d>
          </a:bodyPr>
          <a:p>
            <a:pPr marL="0" marR="0" lvl="0" algn="l" defTabSz="914400" rtl="0" eaLnBrk="1" fontAlgn="base" latinLnBrk="0" hangingPunct="1">
              <a:lnSpc>
                <a:spcPct val="100000"/>
              </a:lnSpc>
              <a:buClrTx/>
              <a:buSzTx/>
              <a:buFontTx/>
              <a:buNone/>
              <a:defRPr/>
            </a:pPr>
            <a:r>
              <a:rPr kumimoji="0" lang="zh-CN" altLang="en-US" sz="3400" i="0" u="none" strike="noStrike" cap="none" spc="0" normalizeH="0" baseline="0" dirty="0">
                <a:solidFill>
                  <a:srgbClr val="FFCC00"/>
                </a:solidFill>
                <a:uFillTx/>
                <a:latin typeface="宋体" panose="02010600030101010101" pitchFamily="2" charset="-122"/>
                <a:ea typeface="宋体" panose="02010600030101010101" pitchFamily="2" charset="-122"/>
                <a:cs typeface="+mn-cs"/>
              </a:rPr>
              <a:t>沈括运粮</a:t>
            </a:r>
            <a:r>
              <a:rPr kumimoji="0" lang="en-US" altLang="zh-CN" sz="3400" i="0" u="none" strike="noStrike" cap="none" spc="0" normalizeH="0" baseline="0" dirty="0">
                <a:solidFill>
                  <a:srgbClr val="FFCC00"/>
                </a:solidFill>
                <a:uFillTx/>
                <a:latin typeface="宋体" panose="02010600030101010101" pitchFamily="2" charset="-122"/>
                <a:ea typeface="宋体" panose="02010600030101010101" pitchFamily="2" charset="-122"/>
                <a:cs typeface="+mn-cs"/>
              </a:rPr>
              <a:t>--</a:t>
            </a:r>
            <a:r>
              <a:rPr kumimoji="0" lang="zh-CN" altLang="en-US" sz="3400" i="0" u="none" strike="noStrike" cap="none" spc="0" normalizeH="0" baseline="0" dirty="0">
                <a:solidFill>
                  <a:srgbClr val="FFCC00"/>
                </a:solidFill>
                <a:uFillTx/>
                <a:latin typeface="宋体" panose="02010600030101010101" pitchFamily="2" charset="-122"/>
                <a:ea typeface="宋体" panose="02010600030101010101" pitchFamily="2" charset="-122"/>
                <a:cs typeface="+mn-cs"/>
              </a:rPr>
              <a:t>梦溪笔谈</a:t>
            </a:r>
            <a:endParaRPr kumimoji="0" lang="zh-CN" altLang="en-US" sz="3400" i="0" u="none" strike="noStrike" cap="none" spc="0" normalizeH="0" baseline="0" dirty="0">
              <a:solidFill>
                <a:srgbClr val="FFCC00"/>
              </a:solidFill>
              <a:uFillTx/>
              <a:latin typeface="宋体" panose="02010600030101010101" pitchFamily="2" charset="-122"/>
              <a:ea typeface="宋体" panose="02010600030101010101" pitchFamily="2" charset="-122"/>
              <a:cs typeface="+mn-cs"/>
            </a:endParaRPr>
          </a:p>
        </p:txBody>
      </p:sp>
      <p:sp>
        <p:nvSpPr>
          <p:cNvPr id="20482" name="Rectangle 3"/>
          <p:cNvSpPr>
            <a:spLocks noGrp="1"/>
          </p:cNvSpPr>
          <p:nvPr>
            <p:ph idx="1"/>
          </p:nvPr>
        </p:nvSpPr>
        <p:spPr>
          <a:xfrm>
            <a:off x="381000" y="1447800"/>
            <a:ext cx="8235950" cy="4267200"/>
          </a:xfrm>
        </p:spPr>
        <p:txBody>
          <a:bodyPr vert="horz" wrap="square" lIns="91440" tIns="45720" rIns="91440" bIns="45720" anchor="t" anchorCtr="0"/>
          <a:p>
            <a:pPr indent="-255270" eaLnBrk="1" hangingPunct="1">
              <a:lnSpc>
                <a:spcPct val="1400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沈括</a:t>
            </a:r>
            <a:r>
              <a:rPr lang="en-US" altLang="zh-CN" sz="2400" b="1" dirty="0">
                <a:latin typeface="宋体" panose="02010600030101010101" pitchFamily="2" charset="-122"/>
                <a:ea typeface="宋体" panose="02010600030101010101" pitchFamily="2" charset="-122"/>
              </a:rPr>
              <a:t>(1031-1095</a:t>
            </a:r>
            <a:r>
              <a:rPr lang="zh-CN" altLang="en-US" sz="2400" b="1" dirty="0">
                <a:latin typeface="宋体" panose="02010600030101010101" pitchFamily="2" charset="-122"/>
                <a:ea typeface="宋体" panose="02010600030101010101" pitchFamily="2" charset="-122"/>
              </a:rPr>
              <a:t>年</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北宋时期大科学家、军事家</a:t>
            </a:r>
            <a:r>
              <a:rPr lang="en-US" altLang="zh-CN"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indent="-255270" eaLnBrk="1" hangingPunct="1">
              <a:lnSpc>
                <a:spcPct val="140000"/>
              </a:lnSpc>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兵马未动，粮草先行”</a:t>
            </a:r>
            <a:endParaRPr lang="zh-CN" altLang="en-US" sz="2400" b="1" dirty="0">
              <a:latin typeface="宋体" panose="02010600030101010101" pitchFamily="2" charset="-122"/>
              <a:ea typeface="宋体" panose="02010600030101010101" pitchFamily="2" charset="-122"/>
            </a:endParaRPr>
          </a:p>
          <a:p>
            <a:pPr indent="-255270" eaLnBrk="1" hangingPunct="1">
              <a:lnSpc>
                <a:spcPct val="140000"/>
              </a:lnSpc>
              <a:buNone/>
            </a:pPr>
            <a:r>
              <a:rPr lang="zh-CN" altLang="en-US" sz="2400" b="1" dirty="0">
                <a:latin typeface="宋体" panose="02010600030101010101" pitchFamily="2" charset="-122"/>
                <a:ea typeface="宋体" panose="02010600030101010101" pitchFamily="2" charset="-122"/>
              </a:rPr>
              <a:t>      在率兵</a:t>
            </a:r>
            <a:r>
              <a:rPr lang="zh-CN" altLang="en-US" sz="2400" b="1" dirty="0">
                <a:solidFill>
                  <a:srgbClr val="FF0000"/>
                </a:solidFill>
                <a:latin typeface="宋体" panose="02010600030101010101" pitchFamily="2" charset="-122"/>
                <a:ea typeface="宋体" panose="02010600030101010101" pitchFamily="2" charset="-122"/>
              </a:rPr>
              <a:t>抗击西夏侵扰</a:t>
            </a:r>
            <a:r>
              <a:rPr lang="zh-CN" altLang="en-US" sz="2400" b="1" dirty="0">
                <a:latin typeface="宋体" panose="02010600030101010101" pitchFamily="2" charset="-122"/>
                <a:ea typeface="宋体" panose="02010600030101010101" pitchFamily="2" charset="-122"/>
              </a:rPr>
              <a:t>的征途中</a:t>
            </a:r>
            <a:r>
              <a:rPr lang="en-US" altLang="zh-CN"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定量分析</a:t>
            </a:r>
            <a:r>
              <a:rPr lang="zh-CN" altLang="en-US" sz="2400" b="1" dirty="0">
                <a:latin typeface="宋体" panose="02010600030101010101" pitchFamily="2" charset="-122"/>
                <a:ea typeface="宋体" panose="02010600030101010101" pitchFamily="2" charset="-122"/>
              </a:rPr>
              <a:t>了后勤人员与作战士兵在不同行军天数中的不同比例关系</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同时也分析计算了用各种牲畜运粮与人力运粮之间的</a:t>
            </a:r>
            <a:r>
              <a:rPr lang="zh-CN" altLang="en-US" sz="2400" b="1" dirty="0">
                <a:solidFill>
                  <a:srgbClr val="FF0000"/>
                </a:solidFill>
                <a:latin typeface="宋体" panose="02010600030101010101" pitchFamily="2" charset="-122"/>
                <a:ea typeface="宋体" panose="02010600030101010101" pitchFamily="2" charset="-122"/>
              </a:rPr>
              <a:t>利弊</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最后做出了</a:t>
            </a:r>
            <a:r>
              <a:rPr lang="zh-CN" altLang="en-US" sz="2400" b="1" dirty="0">
                <a:solidFill>
                  <a:srgbClr val="FF0000"/>
                </a:solidFill>
                <a:latin typeface="宋体" panose="02010600030101010101" pitchFamily="2" charset="-122"/>
                <a:ea typeface="宋体" panose="02010600030101010101" pitchFamily="2" charset="-122"/>
              </a:rPr>
              <a:t>从敌国就地征粮</a:t>
            </a:r>
            <a:r>
              <a:rPr lang="zh-CN" altLang="en-US" sz="2400" b="1" dirty="0">
                <a:latin typeface="宋体" panose="02010600030101010101" pitchFamily="2" charset="-122"/>
                <a:ea typeface="宋体" panose="02010600030101010101" pitchFamily="2" charset="-122"/>
              </a:rPr>
              <a:t>的重要决策</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从而减少了后勤人员的比例</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增强了前方作战的兵力</a:t>
            </a:r>
            <a:r>
              <a:rPr lang="en-US" altLang="zh-CN"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页脚占位符 1"/>
          <p:cNvSpPr/>
          <p:nvPr>
            <p:ph type="ftr" sz="quarter" idx="10"/>
          </p:nvPr>
        </p:nvSpPr>
        <p:spPr/>
        <p:txBody>
          <a:bodyPr wrap="none" lIns="92075" tIns="46038" rIns="92075" bIns="46038" anchor="ctr" anchorCtr="0">
            <a:flatTx/>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0" hangingPunct="0">
              <a:buSzTx/>
            </a:pPr>
            <a:r>
              <a:rPr lang="zh-CN" altLang="en-US" sz="2000" b="1" dirty="0">
                <a:ea typeface="隶书" panose="02010509060101010101" pitchFamily="49" charset="-122"/>
              </a:rPr>
              <a:t>绪论</a:t>
            </a:r>
            <a:endParaRPr lang="zh-CN" altLang="en-US" sz="2000" b="1" dirty="0">
              <a:ea typeface="隶书" panose="02010509060101010101" pitchFamily="49" charset="-122"/>
            </a:endParaRPr>
          </a:p>
        </p:txBody>
      </p:sp>
      <p:sp>
        <p:nvSpPr>
          <p:cNvPr id="9218" name="标题 51201"/>
          <p:cNvSpPr>
            <a:spLocks noGrp="1"/>
          </p:cNvSpPr>
          <p:nvPr>
            <p:ph type="title"/>
          </p:nvPr>
        </p:nvSpPr>
        <p:spPr>
          <a:xfrm>
            <a:off x="685800" y="228600"/>
            <a:ext cx="7772400" cy="1143000"/>
          </a:xfrm>
        </p:spPr>
        <p:txBody>
          <a:bodyPr lIns="92075" tIns="46038" rIns="92075" bIns="46038" anchor="b" anchorCtr="0"/>
          <a:p>
            <a:pPr algn="ctr"/>
            <a:r>
              <a:rPr lang="en-US" altLang="zh-CN" dirty="0"/>
              <a:t>2</a:t>
            </a:r>
            <a:r>
              <a:rPr lang="zh-CN" altLang="en-US" dirty="0"/>
              <a:t>  运筹学的历史</a:t>
            </a:r>
            <a:endParaRPr lang="zh-CN" altLang="zh-CN"/>
          </a:p>
        </p:txBody>
      </p:sp>
      <p:sp>
        <p:nvSpPr>
          <p:cNvPr id="51203" name="内容占位符 51202"/>
          <p:cNvSpPr>
            <a:spLocks noGrp="1"/>
          </p:cNvSpPr>
          <p:nvPr>
            <p:ph idx="1"/>
          </p:nvPr>
        </p:nvSpPr>
        <p:spPr>
          <a:xfrm>
            <a:off x="685800" y="1689100"/>
            <a:ext cx="7569200" cy="4025900"/>
          </a:xfrm>
        </p:spPr>
        <p:txBody>
          <a:bodyPr lIns="92075" tIns="46038" rIns="92075" bIns="46038" anchor="t" anchorCtr="0"/>
          <a:p>
            <a:r>
              <a:rPr lang="zh-CN" altLang="en-US" dirty="0">
                <a:solidFill>
                  <a:schemeClr val="tx2"/>
                </a:solidFill>
              </a:rPr>
              <a:t>一、起源</a:t>
            </a:r>
            <a:endParaRPr lang="zh-CN" altLang="en-US" dirty="0">
              <a:solidFill>
                <a:schemeClr val="tx2"/>
              </a:solidFill>
            </a:endParaRPr>
          </a:p>
          <a:p>
            <a:pPr lvl="1"/>
            <a:r>
              <a:rPr lang="zh-CN" altLang="en-US" err="1"/>
              <a:t>英国</a:t>
            </a:r>
            <a:r>
              <a:rPr lang="en-US" altLang="zh-CN" err="1"/>
              <a:t>Lanchester</a:t>
            </a:r>
            <a:r>
              <a:rPr lang="en-US" altLang="zh-CN"/>
              <a:t> (1914)：</a:t>
            </a:r>
            <a:r>
              <a:rPr lang="zh-CN" altLang="en-US" dirty="0"/>
              <a:t>人力与火力优势与胜利之间的关系，提出</a:t>
            </a:r>
            <a:r>
              <a:rPr lang="en-US" altLang="zh-CN" dirty="0"/>
              <a:t>“</a:t>
            </a:r>
            <a:r>
              <a:rPr lang="en-US" altLang="zh-CN" err="1"/>
              <a:t>Lanchester</a:t>
            </a:r>
            <a:r>
              <a:rPr lang="zh-CN" altLang="en-US" err="1"/>
              <a:t>战斗方程</a:t>
            </a:r>
            <a:r>
              <a:rPr lang="en-US" altLang="zh-CN" dirty="0"/>
              <a:t>”</a:t>
            </a:r>
            <a:r>
              <a:rPr lang="zh-CN" altLang="en-US" dirty="0"/>
              <a:t>。</a:t>
            </a:r>
            <a:endParaRPr lang="zh-CN" altLang="en-US" dirty="0"/>
          </a:p>
          <a:p>
            <a:pPr lvl="1"/>
            <a:r>
              <a:rPr lang="en-US" altLang="zh-CN"/>
              <a:t>Edison：</a:t>
            </a:r>
            <a:r>
              <a:rPr lang="zh-CN" altLang="en-US" dirty="0"/>
              <a:t>商船运行战略，有效减少敌人潜艇对商船的伤害。</a:t>
            </a:r>
            <a:endParaRPr lang="zh-CN" altLang="en-US" dirty="0"/>
          </a:p>
          <a:p>
            <a:pPr lvl="1"/>
            <a:r>
              <a:rPr lang="zh-CN" altLang="en-US" err="1"/>
              <a:t>丹麦</a:t>
            </a:r>
            <a:r>
              <a:rPr lang="en-US" altLang="zh-CN" err="1"/>
              <a:t>Erlang</a:t>
            </a:r>
            <a:r>
              <a:rPr lang="zh-CN" altLang="en-US" dirty="0"/>
              <a:t>（1910）：电话交换机排队系统。</a:t>
            </a:r>
            <a:endParaRPr lang="zh-CN" altLang="en-US" dirty="0"/>
          </a:p>
          <a:p>
            <a:pPr lvl="1"/>
            <a:endParaRPr lang="zh-CN" altLang="en-US" dirty="0"/>
          </a:p>
          <a:p>
            <a:endParaRPr lang="zh-CN" alt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3">
                                            <p:txEl>
                                              <p:charRg st="0" end="5"/>
                                            </p:txEl>
                                          </p:spTgt>
                                        </p:tgtEl>
                                        <p:attrNameLst>
                                          <p:attrName>style.visibility</p:attrName>
                                        </p:attrNameLst>
                                      </p:cBhvr>
                                      <p:to>
                                        <p:strVal val="visible"/>
                                      </p:to>
                                    </p:set>
                                    <p:animEffect transition="in" filter="box(out)">
                                      <p:cBhvr>
                                        <p:cTn id="7" dur="500"/>
                                        <p:tgtEl>
                                          <p:spTgt spid="5120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3">
                                            <p:txEl>
                                              <p:charRg st="5" end="40"/>
                                            </p:txEl>
                                          </p:spTgt>
                                        </p:tgtEl>
                                        <p:attrNameLst>
                                          <p:attrName>style.visibility</p:attrName>
                                        </p:attrNameLst>
                                      </p:cBhvr>
                                      <p:to>
                                        <p:strVal val="visible"/>
                                      </p:to>
                                    </p:set>
                                    <p:animEffect transition="in" filter="box(out)">
                                      <p:cBhvr>
                                        <p:cTn id="12" dur="500"/>
                                        <p:tgtEl>
                                          <p:spTgt spid="51203">
                                            <p:txEl>
                                              <p:charRg st="5"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03">
                                            <p:txEl>
                                              <p:charRg st="40" end="55"/>
                                            </p:txEl>
                                          </p:spTgt>
                                        </p:tgtEl>
                                        <p:attrNameLst>
                                          <p:attrName>style.visibility</p:attrName>
                                        </p:attrNameLst>
                                      </p:cBhvr>
                                      <p:to>
                                        <p:strVal val="visible"/>
                                      </p:to>
                                    </p:set>
                                    <p:animEffect transition="in" filter="box(out)">
                                      <p:cBhvr>
                                        <p:cTn id="17" dur="500"/>
                                        <p:tgtEl>
                                          <p:spTgt spid="51203">
                                            <p:txEl>
                                              <p:charRg st="40"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1203">
                                            <p:txEl>
                                              <p:charRg st="55" end="79"/>
                                            </p:txEl>
                                          </p:spTgt>
                                        </p:tgtEl>
                                        <p:attrNameLst>
                                          <p:attrName>style.visibility</p:attrName>
                                        </p:attrNameLst>
                                      </p:cBhvr>
                                      <p:to>
                                        <p:strVal val="visible"/>
                                      </p:to>
                                    </p:set>
                                    <p:animEffect transition="in" filter="box(out)">
                                      <p:cBhvr>
                                        <p:cTn id="22" dur="500"/>
                                        <p:tgtEl>
                                          <p:spTgt spid="51203">
                                            <p:txEl>
                                              <p:charRg st="55"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1628775"/>
            <a:ext cx="8060690" cy="4114800"/>
          </a:xfrm>
        </p:spPr>
        <p:txBody>
          <a:bodyPr/>
          <a:p>
            <a:pPr indent="-255270" eaLnBrk="1" hangingPunct="1">
              <a:lnSpc>
                <a:spcPct val="135000"/>
              </a:lnSpc>
              <a:buClr>
                <a:srgbClr val="FF0000"/>
              </a:buClr>
              <a:buSzTx/>
              <a:buFont typeface="Wingdings" panose="05000000000000000000" pitchFamily="2" charset="2"/>
              <a:buChar char="l"/>
            </a:pPr>
            <a:r>
              <a:rPr lang="en-US" altLang="zh-CN" dirty="0">
                <a:latin typeface="+mj-lt"/>
                <a:ea typeface="宋体" panose="02010600030101010101" pitchFamily="2" charset="-122"/>
                <a:cs typeface="+mj-lt"/>
                <a:sym typeface="+mn-ea"/>
              </a:rPr>
              <a:t>1928</a:t>
            </a:r>
            <a:r>
              <a:rPr lang="zh-CN" altLang="en-US" dirty="0">
                <a:latin typeface="+mj-lt"/>
                <a:ea typeface="宋体" panose="02010600030101010101" pitchFamily="2" charset="-122"/>
                <a:cs typeface="+mj-lt"/>
                <a:sym typeface="+mn-ea"/>
              </a:rPr>
              <a:t>年</a:t>
            </a:r>
            <a:r>
              <a:rPr lang="en-US" altLang="zh-CN" dirty="0">
                <a:latin typeface="+mj-lt"/>
                <a:ea typeface="宋体" panose="02010600030101010101" pitchFamily="2" charset="-122"/>
                <a:cs typeface="+mj-lt"/>
                <a:sym typeface="+mn-ea"/>
              </a:rPr>
              <a:t>, </a:t>
            </a:r>
            <a:r>
              <a:rPr lang="zh-CN" altLang="en-US" dirty="0">
                <a:latin typeface="+mj-lt"/>
                <a:ea typeface="宋体" panose="02010600030101010101" pitchFamily="2" charset="-122"/>
                <a:cs typeface="+mj-lt"/>
                <a:sym typeface="+mn-ea"/>
              </a:rPr>
              <a:t>冯</a:t>
            </a:r>
            <a:r>
              <a:rPr lang="en-US" altLang="zh-CN" dirty="0">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诺伊曼</a:t>
            </a:r>
            <a:r>
              <a:rPr lang="en-US" altLang="zh-CN" dirty="0">
                <a:latin typeface="+mj-lt"/>
                <a:ea typeface="宋体" panose="02010600030101010101" pitchFamily="2" charset="-122"/>
                <a:cs typeface="+mj-lt"/>
                <a:sym typeface="+mn-ea"/>
              </a:rPr>
              <a:t>( 1903-1957</a:t>
            </a:r>
            <a:r>
              <a:rPr lang="zh-CN" altLang="en-US" dirty="0">
                <a:latin typeface="+mj-lt"/>
                <a:ea typeface="宋体" panose="02010600030101010101" pitchFamily="2" charset="-122"/>
                <a:cs typeface="+mj-lt"/>
                <a:sym typeface="+mn-ea"/>
              </a:rPr>
              <a:t>）以研究二人零和对策的一系列论文为</a:t>
            </a:r>
            <a:r>
              <a:rPr lang="en-US" altLang="zh-CN" dirty="0">
                <a:solidFill>
                  <a:srgbClr val="FF0000"/>
                </a:solidFill>
                <a:latin typeface="+mj-lt"/>
                <a:ea typeface="宋体" panose="02010600030101010101" pitchFamily="2" charset="-122"/>
                <a:cs typeface="+mj-lt"/>
                <a:sym typeface="+mn-ea"/>
              </a:rPr>
              <a:t>"</a:t>
            </a:r>
            <a:r>
              <a:rPr lang="zh-CN" altLang="en-US" dirty="0">
                <a:solidFill>
                  <a:srgbClr val="FF0000"/>
                </a:solidFill>
                <a:latin typeface="+mj-lt"/>
                <a:ea typeface="宋体" panose="02010600030101010101" pitchFamily="2" charset="-122"/>
                <a:cs typeface="+mj-lt"/>
                <a:sym typeface="+mn-ea"/>
              </a:rPr>
              <a:t>对策论</a:t>
            </a:r>
            <a:r>
              <a:rPr lang="en-US" altLang="zh-CN" dirty="0">
                <a:solidFill>
                  <a:srgbClr val="FF0000"/>
                </a:solidFill>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奠基</a:t>
            </a:r>
            <a:r>
              <a:rPr lang="en-US" altLang="zh-CN" dirty="0">
                <a:latin typeface="+mj-lt"/>
                <a:ea typeface="宋体" panose="02010600030101010101" pitchFamily="2" charset="-122"/>
                <a:cs typeface="+mj-lt"/>
                <a:sym typeface="+mn-ea"/>
              </a:rPr>
              <a:t>.</a:t>
            </a:r>
            <a:endParaRPr lang="en-US" altLang="zh-CN" b="1" dirty="0">
              <a:latin typeface="+mj-lt"/>
              <a:ea typeface="宋体" panose="02010600030101010101" pitchFamily="2" charset="-122"/>
              <a:cs typeface="+mj-lt"/>
            </a:endParaRPr>
          </a:p>
          <a:p>
            <a:pPr indent="-255270" eaLnBrk="1" hangingPunct="1">
              <a:lnSpc>
                <a:spcPct val="135000"/>
              </a:lnSpc>
              <a:buClr>
                <a:srgbClr val="FF0000"/>
              </a:buClr>
              <a:buSzTx/>
              <a:buFont typeface="Wingdings" panose="05000000000000000000" pitchFamily="2" charset="2"/>
              <a:buChar char="l"/>
            </a:pPr>
            <a:r>
              <a:rPr lang="en-US" altLang="zh-CN" dirty="0">
                <a:latin typeface="+mj-lt"/>
                <a:ea typeface="宋体" panose="02010600030101010101" pitchFamily="2" charset="-122"/>
                <a:cs typeface="+mj-lt"/>
                <a:sym typeface="+mn-ea"/>
              </a:rPr>
              <a:t>1939</a:t>
            </a:r>
            <a:r>
              <a:rPr lang="zh-CN" altLang="en-US" dirty="0">
                <a:latin typeface="+mj-lt"/>
                <a:ea typeface="宋体" panose="02010600030101010101" pitchFamily="2" charset="-122"/>
                <a:cs typeface="+mj-lt"/>
                <a:sym typeface="+mn-ea"/>
              </a:rPr>
              <a:t>年</a:t>
            </a:r>
            <a:r>
              <a:rPr lang="en-US" altLang="zh-CN" dirty="0">
                <a:latin typeface="+mj-lt"/>
                <a:ea typeface="宋体" panose="02010600030101010101" pitchFamily="2" charset="-122"/>
                <a:cs typeface="+mj-lt"/>
                <a:sym typeface="+mn-ea"/>
              </a:rPr>
              <a:t>, </a:t>
            </a:r>
            <a:r>
              <a:rPr lang="zh-CN" altLang="en-US" dirty="0">
                <a:latin typeface="+mj-lt"/>
                <a:ea typeface="宋体" panose="02010600030101010101" pitchFamily="2" charset="-122"/>
                <a:cs typeface="+mj-lt"/>
                <a:sym typeface="+mn-ea"/>
              </a:rPr>
              <a:t>苏联的康托洛维奇</a:t>
            </a:r>
            <a:r>
              <a:rPr lang="en-US" altLang="zh-CN" dirty="0">
                <a:latin typeface="+mj-lt"/>
                <a:ea typeface="宋体" panose="02010600030101010101" pitchFamily="2" charset="-122"/>
                <a:cs typeface="+mj-lt"/>
                <a:sym typeface="+mn-ea"/>
              </a:rPr>
              <a:t>(1912-1986)</a:t>
            </a:r>
            <a:r>
              <a:rPr lang="zh-CN" altLang="en-US" dirty="0">
                <a:latin typeface="+mj-lt"/>
                <a:ea typeface="宋体" panose="02010600030101010101" pitchFamily="2" charset="-122"/>
                <a:cs typeface="+mj-lt"/>
                <a:sym typeface="+mn-ea"/>
              </a:rPr>
              <a:t>发表</a:t>
            </a:r>
            <a:r>
              <a:rPr lang="en-US" altLang="zh-CN" dirty="0">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生产组织和计划中的数学方法</a:t>
            </a:r>
            <a:r>
              <a:rPr lang="en-US" altLang="zh-CN" dirty="0">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一书是</a:t>
            </a:r>
            <a:r>
              <a:rPr lang="zh-CN" altLang="en-US" dirty="0">
                <a:solidFill>
                  <a:srgbClr val="FF0000"/>
                </a:solidFill>
                <a:latin typeface="+mj-lt"/>
                <a:ea typeface="宋体" panose="02010600030101010101" pitchFamily="2" charset="-122"/>
                <a:cs typeface="+mj-lt"/>
                <a:sym typeface="+mn-ea"/>
              </a:rPr>
              <a:t>规划论</a:t>
            </a:r>
            <a:r>
              <a:rPr lang="zh-CN" altLang="en-US" dirty="0">
                <a:latin typeface="+mj-lt"/>
                <a:ea typeface="宋体" panose="02010600030101010101" pitchFamily="2" charset="-122"/>
                <a:cs typeface="+mj-lt"/>
                <a:sym typeface="+mn-ea"/>
              </a:rPr>
              <a:t>的开始</a:t>
            </a:r>
            <a:r>
              <a:rPr lang="en-US" altLang="zh-CN" dirty="0">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这些工作</a:t>
            </a:r>
            <a:r>
              <a:rPr lang="en-US" altLang="zh-CN" dirty="0">
                <a:latin typeface="+mj-lt"/>
                <a:ea typeface="宋体" panose="02010600030101010101" pitchFamily="2" charset="-122"/>
                <a:cs typeface="+mj-lt"/>
                <a:sym typeface="+mn-ea"/>
              </a:rPr>
              <a:t>,</a:t>
            </a:r>
            <a:r>
              <a:rPr lang="zh-CN" altLang="en-US" dirty="0">
                <a:latin typeface="+mj-lt"/>
                <a:ea typeface="宋体" panose="02010600030101010101" pitchFamily="2" charset="-122"/>
                <a:cs typeface="+mj-lt"/>
                <a:sym typeface="+mn-ea"/>
              </a:rPr>
              <a:t>仍是现在运筹学研究的领域</a:t>
            </a:r>
            <a:r>
              <a:rPr lang="en-US" altLang="zh-CN" dirty="0">
                <a:latin typeface="+mj-lt"/>
                <a:ea typeface="宋体" panose="02010600030101010101" pitchFamily="2" charset="-122"/>
                <a:cs typeface="+mj-lt"/>
                <a:sym typeface="+mn-ea"/>
              </a:rPr>
              <a:t>.</a:t>
            </a:r>
            <a:endParaRPr lang="en-US" altLang="zh-CN" b="1" dirty="0">
              <a:latin typeface="+mj-lt"/>
              <a:ea typeface="宋体" panose="02010600030101010101" pitchFamily="2" charset="-122"/>
              <a:cs typeface="+mj-lt"/>
            </a:endParaRPr>
          </a:p>
          <a:p>
            <a:pPr indent="-255270" eaLnBrk="1" hangingPunct="1">
              <a:lnSpc>
                <a:spcPct val="135000"/>
              </a:lnSpc>
              <a:buNone/>
            </a:pPr>
            <a:r>
              <a:rPr lang="en-US" altLang="zh-CN" dirty="0">
                <a:latin typeface="+mj-lt"/>
                <a:ea typeface="宋体" panose="02010600030101010101" pitchFamily="2" charset="-122"/>
                <a:cs typeface="+mj-lt"/>
                <a:sym typeface="+mn-ea"/>
              </a:rPr>
              <a:t>     </a:t>
            </a:r>
            <a:r>
              <a:rPr lang="zh-CN" altLang="en-US" dirty="0">
                <a:latin typeface="+mj-lt"/>
                <a:ea typeface="宋体" panose="02010600030101010101" pitchFamily="2" charset="-122"/>
                <a:cs typeface="+mj-lt"/>
                <a:sym typeface="+mn-ea"/>
              </a:rPr>
              <a:t>但作为一门学科</a:t>
            </a:r>
            <a:r>
              <a:rPr lang="en-US" altLang="zh-CN" dirty="0">
                <a:latin typeface="+mj-lt"/>
                <a:ea typeface="宋体" panose="02010600030101010101" pitchFamily="2" charset="-122"/>
                <a:cs typeface="+mj-lt"/>
                <a:sym typeface="+mn-ea"/>
              </a:rPr>
              <a:t>, </a:t>
            </a:r>
            <a:r>
              <a:rPr lang="zh-CN" altLang="en-US" dirty="0">
                <a:latin typeface="+mj-lt"/>
                <a:ea typeface="宋体" panose="02010600030101010101" pitchFamily="2" charset="-122"/>
                <a:cs typeface="+mj-lt"/>
                <a:sym typeface="+mn-ea"/>
              </a:rPr>
              <a:t>运筹学诞生于</a:t>
            </a:r>
            <a:r>
              <a:rPr lang="en-US" altLang="zh-CN" dirty="0">
                <a:latin typeface="+mj-lt"/>
                <a:ea typeface="宋体" panose="02010600030101010101" pitchFamily="2" charset="-122"/>
                <a:cs typeface="+mj-lt"/>
                <a:sym typeface="+mn-ea"/>
              </a:rPr>
              <a:t>20</a:t>
            </a:r>
            <a:r>
              <a:rPr lang="zh-CN" altLang="en-US" dirty="0">
                <a:latin typeface="+mj-lt"/>
                <a:ea typeface="宋体" panose="02010600030101010101" pitchFamily="2" charset="-122"/>
                <a:cs typeface="+mj-lt"/>
                <a:sym typeface="+mn-ea"/>
              </a:rPr>
              <a:t>世纪第二次世界大战期间！</a:t>
            </a:r>
            <a:endParaRPr lang="zh-CN" altLang="en-US" b="1" dirty="0">
              <a:latin typeface="+mj-lt"/>
              <a:ea typeface="宋体" panose="02010600030101010101" pitchFamily="2" charset="-122"/>
              <a:cs typeface="+mj-lt"/>
            </a:endParaRPr>
          </a:p>
          <a:p>
            <a:endParaRPr lang="zh-CN" altLang="en-US">
              <a:latin typeface="+mj-lt"/>
              <a:cs typeface="+mj-lt"/>
            </a:endParaRPr>
          </a:p>
        </p:txBody>
      </p:sp>
    </p:spTree>
  </p:cSld>
  <p:clrMapOvr>
    <a:masterClrMapping/>
  </p:clrMapOvr>
  <p:transition>
    <p:strips dir="rd"/>
  </p:transition>
</p:sld>
</file>

<file path=ppt/tags/tag1.xml><?xml version="1.0" encoding="utf-8"?>
<p:tagLst xmlns:p="http://schemas.openxmlformats.org/presentationml/2006/main">
  <p:tag name="KSO_WM_UNIT_PLACING_PICTURE_USER_VIEWPORT" val="{&quot;height&quot;:4560,&quot;width&quot;:3420}"/>
</p:tagLst>
</file>

<file path=ppt/tags/tag2.xml><?xml version="1.0" encoding="utf-8"?>
<p:tagLst xmlns:p="http://schemas.openxmlformats.org/presentationml/2006/main">
  <p:tag name="COMMONDATA" val="eyJoZGlkIjoiMmQzNjUyMjg5NDUzNTJjMzA5Mjc2ZjljZDFlMGYzNmMifQ=="/>
</p:tagLst>
</file>

<file path=ppt/theme/theme1.xml><?xml version="1.0" encoding="utf-8"?>
<a:theme xmlns:a="http://schemas.openxmlformats.org/drawingml/2006/main" name="Personal Home Page (Standard)">
  <a:themeElements>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fontScheme name="">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clrMap bg1="lt1" tx1="dk1" bg2="lt2" tx2="dk2" accent1="accent1" accent2="accent2" accent3="accent3" accent4="accent4" accent5="accent5" accent6="accent6" hlink="hlink" folHlink="folHlink"/>
    </a:extraClrScheme>
    <a:extraClrScheme>
      <a:clrScheme name="">
        <a:dk1>
          <a:srgbClr val="663300"/>
        </a:dk1>
        <a:lt1>
          <a:srgbClr val="FFFFFF"/>
        </a:lt1>
        <a:dk2>
          <a:srgbClr val="996633"/>
        </a:dk2>
        <a:lt2>
          <a:srgbClr val="868686"/>
        </a:lt2>
        <a:accent1>
          <a:srgbClr val="FF9900"/>
        </a:accent1>
        <a:accent2>
          <a:srgbClr val="CC6600"/>
        </a:accent2>
        <a:accent3>
          <a:srgbClr val="FFFFFF"/>
        </a:accent3>
        <a:accent4>
          <a:srgbClr val="572A00"/>
        </a:accent4>
        <a:accent5>
          <a:srgbClr val="FFCAAA"/>
        </a:accent5>
        <a:accent6>
          <a:srgbClr val="B75B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2F2F2"/>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 Home Page (Standard)">
  <a:themeElements>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fontScheme name="">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clrMap bg1="lt1" tx1="dk1" bg2="lt2" tx2="dk2" accent1="accent1" accent2="accent2" accent3="accent3" accent4="accent4" accent5="accent5" accent6="accent6" hlink="hlink" folHlink="folHlink"/>
    </a:extraClrScheme>
    <a:extraClrScheme>
      <a:clrScheme name="">
        <a:dk1>
          <a:srgbClr val="663300"/>
        </a:dk1>
        <a:lt1>
          <a:srgbClr val="FFFFFF"/>
        </a:lt1>
        <a:dk2>
          <a:srgbClr val="996633"/>
        </a:dk2>
        <a:lt2>
          <a:srgbClr val="868686"/>
        </a:lt2>
        <a:accent1>
          <a:srgbClr val="FF9900"/>
        </a:accent1>
        <a:accent2>
          <a:srgbClr val="CC6600"/>
        </a:accent2>
        <a:accent3>
          <a:srgbClr val="FFFFFF"/>
        </a:accent3>
        <a:accent4>
          <a:srgbClr val="572A00"/>
        </a:accent4>
        <a:accent5>
          <a:srgbClr val="FFCAAA"/>
        </a:accent5>
        <a:accent6>
          <a:srgbClr val="B75B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2F2F2"/>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Office\Templates\演示文稿\Personal Home Page (Standard).pot</Template>
  <TotalTime>0</TotalTime>
  <Words>5319</Words>
  <Application>WPS 演示</Application>
  <PresentationFormat>在屏幕上显示</PresentationFormat>
  <Paragraphs>424</Paragraphs>
  <Slides>39</Slides>
  <Notes>1</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62" baseType="lpstr">
      <vt:lpstr>Arial</vt:lpstr>
      <vt:lpstr>宋体</vt:lpstr>
      <vt:lpstr>Wingdings</vt:lpstr>
      <vt:lpstr>Times New Roman</vt:lpstr>
      <vt:lpstr>隶书</vt:lpstr>
      <vt:lpstr>楷体_GB2312</vt:lpstr>
      <vt:lpstr>新宋体</vt:lpstr>
      <vt:lpstr>华文行楷</vt:lpstr>
      <vt:lpstr>微软雅黑</vt:lpstr>
      <vt:lpstr>Arial Unicode MS</vt:lpstr>
      <vt:lpstr>Symbol</vt:lpstr>
      <vt:lpstr>华文新魏</vt:lpstr>
      <vt:lpstr>华文细黑</vt:lpstr>
      <vt:lpstr>Wingdings 3</vt:lpstr>
      <vt:lpstr>楷体_GB2312</vt:lpstr>
      <vt:lpstr>Lucida Sans Unicode</vt:lpstr>
      <vt:lpstr>黑体</vt:lpstr>
      <vt:lpstr>Verdana</vt:lpstr>
      <vt:lpstr>Wingdings 2</vt:lpstr>
      <vt:lpstr>华文楷体</vt:lpstr>
      <vt:lpstr>Personal Home Page (Standard)</vt:lpstr>
      <vt:lpstr>1_Personal Home Page (Standard)</vt:lpstr>
      <vt:lpstr>MS_ClipArt_Gallery.2</vt:lpstr>
      <vt:lpstr>运 筹 学</vt:lpstr>
      <vt:lpstr>第一章  绪论</vt:lpstr>
      <vt:lpstr>PowerPoint 演示文稿</vt:lpstr>
      <vt:lpstr>一、古代中国的运筹典故</vt:lpstr>
      <vt:lpstr>2.丁谓修皇宫</vt:lpstr>
      <vt:lpstr>PowerPoint 演示文稿</vt:lpstr>
      <vt:lpstr>3.沈括运粮</vt:lpstr>
      <vt:lpstr>1  运筹学的历史</vt:lpstr>
      <vt:lpstr>PowerPoint 演示文稿</vt:lpstr>
      <vt:lpstr>1. 初创时期（第二次世界大战时期） </vt:lpstr>
      <vt:lpstr>PowerPoint 演示文稿</vt:lpstr>
      <vt:lpstr>PowerPoint 演示文稿</vt:lpstr>
      <vt:lpstr>PowerPoint 演示文稿</vt:lpstr>
      <vt:lpstr>PowerPoint 演示文稿</vt:lpstr>
      <vt:lpstr>1  运筹学的历史</vt:lpstr>
      <vt:lpstr>2. 运筹学的定义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运筹学的应用</vt:lpstr>
      <vt:lpstr>4. 运筹学的内容</vt:lpstr>
      <vt:lpstr>5. 运筹学展望 -运筹学应用工作者的态度和机会</vt:lpstr>
      <vt:lpstr> B. 建立模型的常用方法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教学目的</vt:lpstr>
      <vt:lpstr>本学期教学内容</vt:lpstr>
      <vt:lpstr>PowerPoint 演示文稿</vt:lpstr>
      <vt:lpstr>第一章  绪论</vt:lpstr>
    </vt:vector>
  </TitlesOfParts>
  <Company>深圳大学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运筹学  Operations　Research</dc:title>
  <dc:creator>徐晨</dc:creator>
  <cp:lastModifiedBy>Lenovo</cp:lastModifiedBy>
  <cp:revision>73</cp:revision>
  <cp:lastPrinted>1995-12-08T18:33:00Z</cp:lastPrinted>
  <dcterms:created xsi:type="dcterms:W3CDTF">2000-08-28T13:11:00Z</dcterms:created>
  <dcterms:modified xsi:type="dcterms:W3CDTF">2022-09-06T04:11:03Z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6EC7076148EE401BB73D04801D5B8261</vt:lpwstr>
  </property>
  <property fmtid="{D5CDD505-2E9C-101B-9397-08002B2CF9AE}" pid="3" name="KSOProductBuildVer">
    <vt:lpwstr>2052-11.1.0.12313</vt:lpwstr>
  </property>
</Properties>
</file>