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9" r:id="rId3"/>
    <p:sldId id="260" r:id="rId4"/>
    <p:sldId id="261" r:id="rId5"/>
    <p:sldId id="262" r:id="rId6"/>
    <p:sldId id="263" r:id="rId7"/>
    <p:sldId id="283" r:id="rId8"/>
    <p:sldId id="264" r:id="rId9"/>
    <p:sldId id="265" r:id="rId10"/>
    <p:sldId id="269" r:id="rId11"/>
    <p:sldId id="267" r:id="rId12"/>
    <p:sldId id="270" r:id="rId13"/>
    <p:sldId id="284" r:id="rId14"/>
    <p:sldId id="271" r:id="rId15"/>
    <p:sldId id="272" r:id="rId16"/>
    <p:sldId id="273" r:id="rId17"/>
    <p:sldId id="274" r:id="rId18"/>
    <p:sldId id="275" r:id="rId19"/>
    <p:sldId id="276" r:id="rId20"/>
    <p:sldId id="277" r:id="rId21"/>
    <p:sldId id="278" r:id="rId22"/>
    <p:sldId id="279" r:id="rId23"/>
    <p:sldId id="282" r:id="rId24"/>
    <p:sldId id="281" r:id="rId25"/>
    <p:sldId id="280"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34412574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99706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240644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51959-02D7-41E3-9B8B-4BB78A9466B6}"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3667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4240087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52561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64946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409869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16262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2815119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60916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388343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95233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39759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0887400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0889733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612A3-E3BE-4409-9858-BD03453B7C0F}"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51959-02D7-41E3-9B8B-4BB78A9466B6}" type="slidenum">
              <a:rPr lang="en-US" smtClean="0"/>
              <a:t>‹#›</a:t>
            </a:fld>
            <a:endParaRPr lang="en-US" dirty="0"/>
          </a:p>
        </p:txBody>
      </p:sp>
    </p:spTree>
    <p:extLst>
      <p:ext uri="{BB962C8B-B14F-4D97-AF65-F5344CB8AC3E}">
        <p14:creationId xmlns:p14="http://schemas.microsoft.com/office/powerpoint/2010/main" val="174412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D7612A3-E3BE-4409-9858-BD03453B7C0F}" type="datetimeFigureOut">
              <a:rPr lang="en-US" smtClean="0"/>
              <a:t>4/28/2020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C351959-02D7-41E3-9B8B-4BB78A9466B6}" type="slidenum">
              <a:rPr lang="en-US" smtClean="0"/>
              <a:t>‹#›</a:t>
            </a:fld>
            <a:endParaRPr lang="en-US" dirty="0"/>
          </a:p>
        </p:txBody>
      </p:sp>
    </p:spTree>
    <p:extLst>
      <p:ext uri="{BB962C8B-B14F-4D97-AF65-F5344CB8AC3E}">
        <p14:creationId xmlns:p14="http://schemas.microsoft.com/office/powerpoint/2010/main" val="443593330"/>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tvnews.ca/health/coronavirus/students-at-several-colleges-and-universities-asked-to-vacate-dorms-over-covid-19-1.4858086" TargetMode="External"/><Relationship Id="rId2" Type="http://schemas.openxmlformats.org/officeDocument/2006/relationships/hyperlink" Target="http://www.ibc.ca/on/business/covid-19" TargetMode="External"/><Relationship Id="rId1" Type="http://schemas.openxmlformats.org/officeDocument/2006/relationships/slideLayout" Target="../slideLayouts/slideLayout2.xml"/><Relationship Id="rId6" Type="http://schemas.openxmlformats.org/officeDocument/2006/relationships/hyperlink" Target="https://developer.foursquare.com/docs/" TargetMode="External"/><Relationship Id="rId5" Type="http://schemas.openxmlformats.org/officeDocument/2006/relationships/hyperlink" Target="https://business.financialpost.com/news/fp-street/insurers-cutting-auto-premiums-amid-pandemic-as-less-driving-leads-to-fewer-claims" TargetMode="External"/><Relationship Id="rId4" Type="http://schemas.openxmlformats.org/officeDocument/2006/relationships/hyperlink" Target="https://www.theglobeandmail.com/canada/article-outbreaks-at-seniors-homes-linked-to-almost-half-of-covid-19-death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7" Type="http://schemas.openxmlformats.org/officeDocument/2006/relationships/hyperlink" Target="https://www150.statcan.gc.ca/t1/tbl1/en/tv.action?pid=1410005801" TargetMode="External"/><Relationship Id="rId2" Type="http://schemas.openxmlformats.org/officeDocument/2006/relationships/hyperlink" Target="https://developer.foursquare.com/" TargetMode="External"/><Relationship Id="rId1" Type="http://schemas.openxmlformats.org/officeDocument/2006/relationships/slideLayout" Target="../slideLayouts/slideLayout2.xml"/><Relationship Id="rId6" Type="http://schemas.openxmlformats.org/officeDocument/2006/relationships/hyperlink" Target="https://www150.statcan.gc.ca/t1/tbl1/en/cv.action?pid=1410000501#timeframe" TargetMode="External"/><Relationship Id="rId5" Type="http://schemas.openxmlformats.org/officeDocument/2006/relationships/hyperlink" Target="http://data.torontopolice.on.ca/search?q=traffic" TargetMode="External"/><Relationship Id="rId4" Type="http://schemas.openxmlformats.org/officeDocument/2006/relationships/hyperlink" Target="https://www.statcan.gc.ca/eng/lode/databases/odh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2417" y="1593745"/>
            <a:ext cx="9144000" cy="1641490"/>
          </a:xfrm>
        </p:spPr>
        <p:txBody>
          <a:bodyPr>
            <a:normAutofit fontScale="90000"/>
          </a:bodyPr>
          <a:lstStyle/>
          <a:p>
            <a:r>
              <a:rPr lang="en-US" dirty="0">
                <a:effectLst/>
              </a:rPr>
              <a:t/>
            </a:r>
            <a:br>
              <a:rPr lang="en-US" dirty="0">
                <a:effectLst/>
              </a:rPr>
            </a:br>
            <a:r>
              <a:rPr lang="en-US" dirty="0">
                <a:effectLst/>
              </a:rPr>
              <a:t/>
            </a:r>
            <a:br>
              <a:rPr lang="en-US" dirty="0">
                <a:effectLst/>
              </a:rPr>
            </a:br>
            <a:r>
              <a:rPr lang="en-US" dirty="0">
                <a:effectLst/>
              </a:rPr>
              <a:t/>
            </a:r>
            <a:br>
              <a:rPr lang="en-US" dirty="0">
                <a:effectLst/>
              </a:rPr>
            </a:br>
            <a:endParaRPr lang="en-US" dirty="0"/>
          </a:p>
        </p:txBody>
      </p:sp>
      <p:sp>
        <p:nvSpPr>
          <p:cNvPr id="3" name="Subtitle 2"/>
          <p:cNvSpPr>
            <a:spLocks noGrp="1"/>
          </p:cNvSpPr>
          <p:nvPr>
            <p:ph type="subTitle" idx="1"/>
          </p:nvPr>
        </p:nvSpPr>
        <p:spPr>
          <a:xfrm>
            <a:off x="2296884" y="3447091"/>
            <a:ext cx="9144000" cy="754025"/>
          </a:xfrm>
        </p:spPr>
        <p:txBody>
          <a:bodyPr/>
          <a:lstStyle/>
          <a:p>
            <a:r>
              <a:rPr lang="en-US" sz="2000" b="1" i="1" dirty="0" smtClean="0"/>
              <a:t>- Using </a:t>
            </a:r>
            <a:r>
              <a:rPr lang="en-US" sz="2000" b="1" i="1" dirty="0"/>
              <a:t>Toronto/Ontario as an example </a:t>
            </a:r>
            <a:endParaRPr lang="en-US" sz="2000" dirty="0"/>
          </a:p>
          <a:p>
            <a:endParaRPr lang="en-US" sz="1200" dirty="0"/>
          </a:p>
        </p:txBody>
      </p:sp>
      <p:sp>
        <p:nvSpPr>
          <p:cNvPr id="5" name="Rectangle 4"/>
          <p:cNvSpPr/>
          <p:nvPr/>
        </p:nvSpPr>
        <p:spPr>
          <a:xfrm>
            <a:off x="888274" y="1593745"/>
            <a:ext cx="10755085" cy="1323439"/>
          </a:xfrm>
          <a:prstGeom prst="rect">
            <a:avLst/>
          </a:prstGeom>
        </p:spPr>
        <p:txBody>
          <a:bodyPr wrap="square">
            <a:spAutoFit/>
          </a:bodyPr>
          <a:lstStyle/>
          <a:p>
            <a:r>
              <a:rPr lang="en-US" sz="4000" b="1" dirty="0">
                <a:solidFill>
                  <a:schemeClr val="tx2">
                    <a:lumMod val="40000"/>
                    <a:lumOff val="60000"/>
                  </a:schemeClr>
                </a:solidFill>
              </a:rPr>
              <a:t>Impact Study of COVID-19 </a:t>
            </a:r>
            <a:r>
              <a:rPr lang="en-US" sz="4000" b="1" dirty="0" smtClean="0">
                <a:solidFill>
                  <a:schemeClr val="tx2">
                    <a:lumMod val="40000"/>
                    <a:lumOff val="60000"/>
                  </a:schemeClr>
                </a:solidFill>
              </a:rPr>
              <a:t>on </a:t>
            </a:r>
            <a:r>
              <a:rPr lang="en-US" sz="4000" b="1" dirty="0">
                <a:solidFill>
                  <a:schemeClr val="tx2">
                    <a:lumMod val="40000"/>
                    <a:lumOff val="60000"/>
                  </a:schemeClr>
                </a:solidFill>
              </a:rPr>
              <a:t>the Private and Social Insurance Sectors</a:t>
            </a:r>
          </a:p>
        </p:txBody>
      </p:sp>
      <p:sp>
        <p:nvSpPr>
          <p:cNvPr id="6" name="TextBox 5"/>
          <p:cNvSpPr txBox="1"/>
          <p:nvPr/>
        </p:nvSpPr>
        <p:spPr>
          <a:xfrm>
            <a:off x="9936481" y="5695406"/>
            <a:ext cx="1985554" cy="923330"/>
          </a:xfrm>
          <a:prstGeom prst="rect">
            <a:avLst/>
          </a:prstGeom>
          <a:noFill/>
        </p:spPr>
        <p:txBody>
          <a:bodyPr wrap="square" rtlCol="0">
            <a:spAutoFit/>
          </a:bodyPr>
          <a:lstStyle/>
          <a:p>
            <a:r>
              <a:rPr lang="en-US" dirty="0" smtClean="0">
                <a:solidFill>
                  <a:schemeClr val="tx2">
                    <a:lumMod val="40000"/>
                    <a:lumOff val="60000"/>
                  </a:schemeClr>
                </a:solidFill>
              </a:rPr>
              <a:t>Presenter:</a:t>
            </a:r>
          </a:p>
          <a:p>
            <a:r>
              <a:rPr lang="en-US" dirty="0" smtClean="0">
                <a:solidFill>
                  <a:schemeClr val="tx2">
                    <a:lumMod val="40000"/>
                    <a:lumOff val="60000"/>
                  </a:schemeClr>
                </a:solidFill>
              </a:rPr>
              <a:t>Yuhan Zhao</a:t>
            </a:r>
          </a:p>
          <a:p>
            <a:endParaRPr lang="en-US" dirty="0"/>
          </a:p>
        </p:txBody>
      </p:sp>
    </p:spTree>
    <p:extLst>
      <p:ext uri="{BB962C8B-B14F-4D97-AF65-F5344CB8AC3E}">
        <p14:creationId xmlns:p14="http://schemas.microsoft.com/office/powerpoint/2010/main" val="4050541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09663" cy="1325563"/>
          </a:xfrm>
        </p:spPr>
        <p:txBody>
          <a:bodyPr>
            <a:normAutofit/>
          </a:bodyPr>
          <a:lstStyle/>
          <a:p>
            <a:r>
              <a:rPr lang="en-US" sz="4000" b="1" dirty="0">
                <a:solidFill>
                  <a:schemeClr val="tx2">
                    <a:lumMod val="60000"/>
                    <a:lumOff val="40000"/>
                  </a:schemeClr>
                </a:solidFill>
              </a:rPr>
              <a:t>COVID-19 Impact Study – Business Interruption</a:t>
            </a: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690688"/>
            <a:ext cx="10223863" cy="1200329"/>
          </a:xfrm>
          <a:prstGeom prst="rect">
            <a:avLst/>
          </a:prstGeom>
        </p:spPr>
        <p:txBody>
          <a:bodyPr wrap="square">
            <a:spAutoFit/>
          </a:bodyPr>
          <a:lstStyle/>
          <a:p>
            <a:r>
              <a:rPr lang="en-US" dirty="0" smtClean="0"/>
              <a:t>The </a:t>
            </a:r>
            <a:r>
              <a:rPr lang="en-US" dirty="0"/>
              <a:t>study </a:t>
            </a:r>
            <a:r>
              <a:rPr lang="en-US" dirty="0" smtClean="0"/>
              <a:t>clustered </a:t>
            </a:r>
            <a:r>
              <a:rPr lang="en-US" dirty="0"/>
              <a:t>boroughs in Toronto into 3 clusters based on the mostly affected business types( Dining in, Checking in, and Working out). Figure3.1.2 visualizes the final clusters for boroughs in Toronto.</a:t>
            </a:r>
          </a:p>
          <a:p>
            <a:pPr marL="285750" lvl="0" indent="-28575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2"/>
          <a:stretch>
            <a:fillRect/>
          </a:stretch>
        </p:blipFill>
        <p:spPr>
          <a:xfrm>
            <a:off x="3047659" y="2584758"/>
            <a:ext cx="5959793" cy="3898465"/>
          </a:xfrm>
          <a:prstGeom prst="rect">
            <a:avLst/>
          </a:prstGeom>
        </p:spPr>
      </p:pic>
    </p:spTree>
    <p:extLst>
      <p:ext uri="{BB962C8B-B14F-4D97-AF65-F5344CB8AC3E}">
        <p14:creationId xmlns:p14="http://schemas.microsoft.com/office/powerpoint/2010/main" val="2099153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09303" cy="1325563"/>
          </a:xfrm>
        </p:spPr>
        <p:txBody>
          <a:bodyPr>
            <a:normAutofit/>
          </a:bodyPr>
          <a:lstStyle/>
          <a:p>
            <a:r>
              <a:rPr lang="en-US" sz="4000" b="1" dirty="0" smtClean="0">
                <a:solidFill>
                  <a:schemeClr val="tx2">
                    <a:lumMod val="60000"/>
                    <a:lumOff val="40000"/>
                  </a:schemeClr>
                </a:solidFill>
              </a:rPr>
              <a:t>COVID-19 Impact Study – Business Interruption</a:t>
            </a:r>
            <a:endParaRPr lang="en-US" sz="4000" b="1" dirty="0">
              <a:solidFill>
                <a:schemeClr val="tx2">
                  <a:lumMod val="60000"/>
                  <a:lumOff val="40000"/>
                </a:schemeClr>
              </a:solidFill>
            </a:endParaRPr>
          </a:p>
        </p:txBody>
      </p:sp>
      <p:sp>
        <p:nvSpPr>
          <p:cNvPr id="3" name="Content Placeholder 2"/>
          <p:cNvSpPr>
            <a:spLocks noGrp="1"/>
          </p:cNvSpPr>
          <p:nvPr>
            <p:ph idx="1"/>
          </p:nvPr>
        </p:nvSpPr>
        <p:spPr>
          <a:xfrm>
            <a:off x="1053970" y="1805124"/>
            <a:ext cx="10233800" cy="4351338"/>
          </a:xfrm>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690688"/>
            <a:ext cx="10223863" cy="2031325"/>
          </a:xfrm>
          <a:prstGeom prst="rect">
            <a:avLst/>
          </a:prstGeom>
        </p:spPr>
        <p:txBody>
          <a:bodyPr wrap="square">
            <a:spAutoFit/>
          </a:bodyPr>
          <a:lstStyle/>
          <a:p>
            <a:r>
              <a:rPr lang="en-US" dirty="0"/>
              <a:t>Commercial line specialists could use this clustering to prioritize their tasks based on their own business profiles</a:t>
            </a:r>
            <a:r>
              <a:rPr lang="en-US" dirty="0" smtClean="0"/>
              <a:t>.</a:t>
            </a:r>
          </a:p>
          <a:p>
            <a:endParaRPr lang="en-US" dirty="0"/>
          </a:p>
          <a:p>
            <a:r>
              <a:rPr lang="en-US" dirty="0" smtClean="0"/>
              <a:t> </a:t>
            </a:r>
            <a:r>
              <a:rPr lang="en-US" dirty="0"/>
              <a:t>Similar information, thinking process and actions should apply to the similar clients within the same </a:t>
            </a:r>
            <a:r>
              <a:rPr lang="en-US" dirty="0" smtClean="0"/>
              <a:t>cluster in order to achieve fairness and </a:t>
            </a:r>
            <a:r>
              <a:rPr lang="en-US" dirty="0"/>
              <a:t>improve the work efficiency.</a:t>
            </a:r>
          </a:p>
          <a:p>
            <a:pPr marL="285750" lvl="0" indent="-285750">
              <a:buFont typeface="Arial" panose="020B0604020202020204" pitchFamily="34" charset="0"/>
              <a:buChar char="•"/>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3355960"/>
              </p:ext>
            </p:extLst>
          </p:nvPr>
        </p:nvGraphicFramePr>
        <p:xfrm>
          <a:off x="3105881" y="3836449"/>
          <a:ext cx="6273937" cy="1460358"/>
        </p:xfrm>
        <a:graphic>
          <a:graphicData uri="http://schemas.openxmlformats.org/drawingml/2006/table">
            <a:tbl>
              <a:tblPr firstRow="1" firstCol="1" bandRow="1">
                <a:tableStyleId>{5C22544A-7EE6-4342-B048-85BDC9FD1C3A}</a:tableStyleId>
              </a:tblPr>
              <a:tblGrid>
                <a:gridCol w="1221639">
                  <a:extLst>
                    <a:ext uri="{9D8B030D-6E8A-4147-A177-3AD203B41FA5}">
                      <a16:colId xmlns:a16="http://schemas.microsoft.com/office/drawing/2014/main" val="3188295483"/>
                    </a:ext>
                  </a:extLst>
                </a:gridCol>
                <a:gridCol w="5052298">
                  <a:extLst>
                    <a:ext uri="{9D8B030D-6E8A-4147-A177-3AD203B41FA5}">
                      <a16:colId xmlns:a16="http://schemas.microsoft.com/office/drawing/2014/main" val="3875391426"/>
                    </a:ext>
                  </a:extLst>
                </a:gridCol>
              </a:tblGrid>
              <a:tr h="327875">
                <a:tc>
                  <a:txBody>
                    <a:bodyPr/>
                    <a:lstStyle/>
                    <a:p>
                      <a:pPr marL="0" marR="0" algn="ctr">
                        <a:lnSpc>
                          <a:spcPct val="107000"/>
                        </a:lnSpc>
                        <a:spcBef>
                          <a:spcPts val="0"/>
                        </a:spcBef>
                        <a:spcAft>
                          <a:spcPts val="0"/>
                        </a:spcAft>
                      </a:pPr>
                      <a:r>
                        <a:rPr lang="en-US" sz="1200" dirty="0">
                          <a:effectLst/>
                        </a:rPr>
                        <a:t>Cluster</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Toronto Borough</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1039328235"/>
                  </a:ext>
                </a:extLst>
              </a:tr>
              <a:tr h="395748">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Downtown Toronto, East York, Mississauga</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408294465"/>
                  </a:ext>
                </a:extLst>
              </a:tr>
              <a:tr h="408860">
                <a:tc>
                  <a:txBody>
                    <a:bodyPr/>
                    <a:lstStyle/>
                    <a:p>
                      <a:pPr marL="0" marR="0" algn="ctr">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Central Toronto, East Toronto, Etobicoke, North York, Scarborough</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2534610165"/>
                  </a:ext>
                </a:extLst>
              </a:tr>
              <a:tr h="327875">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West Toronto, York</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2052834168"/>
                  </a:ext>
                </a:extLst>
              </a:tr>
            </a:tbl>
          </a:graphicData>
        </a:graphic>
      </p:graphicFrame>
    </p:spTree>
    <p:extLst>
      <p:ext uri="{BB962C8B-B14F-4D97-AF65-F5344CB8AC3E}">
        <p14:creationId xmlns:p14="http://schemas.microsoft.com/office/powerpoint/2010/main" val="1253054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09663" cy="1325563"/>
          </a:xfrm>
        </p:spPr>
        <p:txBody>
          <a:bodyPr>
            <a:normAutofit/>
          </a:bodyPr>
          <a:lstStyle/>
          <a:p>
            <a:r>
              <a:rPr lang="en-US" sz="4000" b="1" dirty="0">
                <a:solidFill>
                  <a:schemeClr val="tx2">
                    <a:lumMod val="60000"/>
                    <a:lumOff val="40000"/>
                  </a:schemeClr>
                </a:solidFill>
              </a:rPr>
              <a:t>COVID-19 Impact Study – Residential Property</a:t>
            </a: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690688"/>
            <a:ext cx="10223863" cy="2862322"/>
          </a:xfrm>
          <a:prstGeom prst="rect">
            <a:avLst/>
          </a:prstGeom>
        </p:spPr>
        <p:txBody>
          <a:bodyPr wrap="square">
            <a:spAutoFit/>
          </a:bodyPr>
          <a:lstStyle/>
          <a:p>
            <a:r>
              <a:rPr lang="en-US" dirty="0"/>
              <a:t>Figure3.2.1 visualizes the final clusters based on Residential Building( Apartment/Condo) and additional nursing and residential care facilities information. </a:t>
            </a:r>
          </a:p>
          <a:p>
            <a:endParaRPr lang="en-US" dirty="0"/>
          </a:p>
          <a:p>
            <a:r>
              <a:rPr lang="en-US" dirty="0"/>
              <a:t>The types of nursing and residential care facilities covered in the study are </a:t>
            </a:r>
            <a:r>
              <a:rPr lang="en-US" b="1" dirty="0"/>
              <a:t>retirement home, long-term care, and long-term care home.</a:t>
            </a:r>
            <a:r>
              <a:rPr lang="en-US" dirty="0"/>
              <a:t> </a:t>
            </a:r>
          </a:p>
          <a:p>
            <a:endParaRPr lang="en-US" dirty="0"/>
          </a:p>
          <a:p>
            <a:r>
              <a:rPr lang="en-US" dirty="0"/>
              <a:t>Extra attention should be </a:t>
            </a:r>
            <a:r>
              <a:rPr lang="en-US" dirty="0" smtClean="0"/>
              <a:t>given to boroughs </a:t>
            </a:r>
            <a:r>
              <a:rPr lang="en-US" dirty="0"/>
              <a:t>within cluster 3. North York and Scarborough in cluster 3 are both relatively dominated by nursing and residential care facilities comparing with the rest of boroughs. </a:t>
            </a:r>
          </a:p>
          <a:p>
            <a:pPr marL="285750" lvl="0" indent="-285750">
              <a:buFont typeface="Arial" panose="020B0604020202020204" pitchFamily="34" charset="0"/>
              <a:buChar char="•"/>
            </a:pPr>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50310002"/>
              </p:ext>
            </p:extLst>
          </p:nvPr>
        </p:nvGraphicFramePr>
        <p:xfrm>
          <a:off x="3446716" y="4693966"/>
          <a:ext cx="5580368" cy="1564110"/>
        </p:xfrm>
        <a:graphic>
          <a:graphicData uri="http://schemas.openxmlformats.org/drawingml/2006/table">
            <a:tbl>
              <a:tblPr firstRow="1" firstCol="1" bandRow="1">
                <a:tableStyleId>{5C22544A-7EE6-4342-B048-85BDC9FD1C3A}</a:tableStyleId>
              </a:tblPr>
              <a:tblGrid>
                <a:gridCol w="1086564">
                  <a:extLst>
                    <a:ext uri="{9D8B030D-6E8A-4147-A177-3AD203B41FA5}">
                      <a16:colId xmlns:a16="http://schemas.microsoft.com/office/drawing/2014/main" val="1825461864"/>
                    </a:ext>
                  </a:extLst>
                </a:gridCol>
                <a:gridCol w="4493804">
                  <a:extLst>
                    <a:ext uri="{9D8B030D-6E8A-4147-A177-3AD203B41FA5}">
                      <a16:colId xmlns:a16="http://schemas.microsoft.com/office/drawing/2014/main" val="4270157807"/>
                    </a:ext>
                  </a:extLst>
                </a:gridCol>
              </a:tblGrid>
              <a:tr h="370971">
                <a:tc>
                  <a:txBody>
                    <a:bodyPr/>
                    <a:lstStyle/>
                    <a:p>
                      <a:pPr marL="0" marR="0" algn="ctr">
                        <a:lnSpc>
                          <a:spcPct val="107000"/>
                        </a:lnSpc>
                        <a:spcBef>
                          <a:spcPts val="0"/>
                        </a:spcBef>
                        <a:spcAft>
                          <a:spcPts val="0"/>
                        </a:spcAft>
                      </a:pPr>
                      <a:r>
                        <a:rPr lang="en-US" sz="1200" dirty="0">
                          <a:effectLst/>
                        </a:rPr>
                        <a:t>Cluster</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Toronto Borough</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66064136"/>
                  </a:ext>
                </a:extLst>
              </a:tr>
              <a:tr h="370971">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East York, East Toronto, Mississauga, York</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1272323470"/>
                  </a:ext>
                </a:extLst>
              </a:tr>
              <a:tr h="451197">
                <a:tc>
                  <a:txBody>
                    <a:bodyPr/>
                    <a:lstStyle/>
                    <a:p>
                      <a:pPr marL="0" marR="0" algn="ctr">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Central Toronto, Downtown Toronto, Etobicoke, West Toronto,</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91827948"/>
                  </a:ext>
                </a:extLst>
              </a:tr>
              <a:tr h="370971">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North York, Scarborough</a:t>
                      </a:r>
                      <a:endParaRPr lang="en-US" sz="1100" dirty="0">
                        <a:effectLst/>
                        <a:latin typeface="Calibri" panose="020F0502020204030204" pitchFamily="34" charset="0"/>
                        <a:ea typeface="DengXian"/>
                        <a:cs typeface="Times New Roman" panose="02020603050405020304" pitchFamily="18" charset="0"/>
                      </a:endParaRPr>
                    </a:p>
                  </a:txBody>
                  <a:tcPr marL="68580" marR="68580" marT="0" marB="0" anchor="b"/>
                </a:tc>
                <a:extLst>
                  <a:ext uri="{0D108BD9-81ED-4DB2-BD59-A6C34878D82A}">
                    <a16:rowId xmlns:a16="http://schemas.microsoft.com/office/drawing/2014/main" val="1323138830"/>
                  </a:ext>
                </a:extLst>
              </a:tr>
            </a:tbl>
          </a:graphicData>
        </a:graphic>
      </p:graphicFrame>
    </p:spTree>
    <p:extLst>
      <p:ext uri="{BB962C8B-B14F-4D97-AF65-F5344CB8AC3E}">
        <p14:creationId xmlns:p14="http://schemas.microsoft.com/office/powerpoint/2010/main" val="3755440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09663" cy="1325563"/>
          </a:xfrm>
        </p:spPr>
        <p:txBody>
          <a:bodyPr>
            <a:normAutofit/>
          </a:bodyPr>
          <a:lstStyle/>
          <a:p>
            <a:r>
              <a:rPr lang="en-US" sz="4000" b="1" dirty="0">
                <a:solidFill>
                  <a:schemeClr val="tx2">
                    <a:lumMod val="60000"/>
                    <a:lumOff val="40000"/>
                  </a:schemeClr>
                </a:solidFill>
              </a:rPr>
              <a:t>COVID-19 Impact Study – Residential Property</a:t>
            </a: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2512831" y="1825625"/>
            <a:ext cx="7166338" cy="4722876"/>
          </a:xfrm>
          <a:prstGeom prst="rect">
            <a:avLst/>
          </a:prstGeom>
        </p:spPr>
      </p:pic>
    </p:spTree>
    <p:extLst>
      <p:ext uri="{BB962C8B-B14F-4D97-AF65-F5344CB8AC3E}">
        <p14:creationId xmlns:p14="http://schemas.microsoft.com/office/powerpoint/2010/main" val="4018065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Personal Auto KSI Claims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1477328"/>
          </a:xfrm>
          <a:prstGeom prst="rect">
            <a:avLst/>
          </a:prstGeom>
        </p:spPr>
        <p:txBody>
          <a:bodyPr wrap="square">
            <a:spAutoFit/>
          </a:bodyPr>
          <a:lstStyle/>
          <a:p>
            <a:r>
              <a:rPr lang="en-US" dirty="0"/>
              <a:t>Figure 3.3.2 grouped the markers into different clusters. Each cluster is represented by the number </a:t>
            </a:r>
            <a:r>
              <a:rPr lang="en-US" dirty="0" smtClean="0"/>
              <a:t>of Killed or Seriously Injured (KSI) </a:t>
            </a:r>
            <a:r>
              <a:rPr lang="en-US" dirty="0"/>
              <a:t>claims in each neighborhood. </a:t>
            </a:r>
          </a:p>
          <a:p>
            <a:endParaRPr lang="en-US" dirty="0"/>
          </a:p>
          <a:p>
            <a:pPr marL="285750" lvl="0" indent="-285750">
              <a:buFont typeface="Arial" panose="020B0604020202020204" pitchFamily="34" charset="0"/>
              <a:buChar char="•"/>
            </a:pPr>
            <a:endParaRPr lang="en-US" dirty="0"/>
          </a:p>
          <a:p>
            <a:endParaRPr lang="en-US" dirty="0"/>
          </a:p>
        </p:txBody>
      </p:sp>
      <p:pic>
        <p:nvPicPr>
          <p:cNvPr id="410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268" y="2552305"/>
            <a:ext cx="6594718" cy="388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633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Personal Auto KSI Claims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4801314"/>
          </a:xfrm>
          <a:prstGeom prst="rect">
            <a:avLst/>
          </a:prstGeom>
        </p:spPr>
        <p:txBody>
          <a:bodyPr wrap="square">
            <a:spAutoFit/>
          </a:bodyPr>
          <a:lstStyle/>
          <a:p>
            <a:r>
              <a:rPr lang="en-US" dirty="0"/>
              <a:t>Performed Trend analysis on 2008-2018Q2 KSI claim counts using </a:t>
            </a:r>
            <a:r>
              <a:rPr lang="en-US" dirty="0" smtClean="0"/>
              <a:t>polynomial </a:t>
            </a:r>
            <a:r>
              <a:rPr lang="en-US" dirty="0"/>
              <a:t>curving fitting with the degree of 2. Predicted 2020Q2 KSI claims assuming no impact of COVID-19 is </a:t>
            </a:r>
            <a:r>
              <a:rPr lang="en-US" dirty="0" smtClean="0"/>
              <a:t>253. </a:t>
            </a:r>
          </a:p>
          <a:p>
            <a:endParaRPr lang="en-US" dirty="0"/>
          </a:p>
          <a:p>
            <a:r>
              <a:rPr lang="en-US" dirty="0" smtClean="0"/>
              <a:t>Due </a:t>
            </a:r>
            <a:r>
              <a:rPr lang="en-US" dirty="0"/>
              <a:t>to the scarcity and disparity of data as it’s shown in the figure, the result is subjected to high error term. Insurance companies could use this figure as a benchmark to conduct high-level sense-check on the impact of COVID-19 while looking at their Q2 analysis results. </a:t>
            </a:r>
            <a:endParaRPr lang="en-US" dirty="0" smtClean="0"/>
          </a:p>
          <a:p>
            <a:endParaRPr lang="en-US" dirty="0"/>
          </a:p>
          <a:p>
            <a:r>
              <a:rPr lang="en-US" dirty="0" smtClean="0"/>
              <a:t>Again</a:t>
            </a:r>
            <a:r>
              <a:rPr lang="en-US" dirty="0"/>
              <a:t>, since the study is based on public data with great volatility, the results need to be considered with great caution. </a:t>
            </a:r>
          </a:p>
          <a:p>
            <a:endParaRPr lang="en-US" dirty="0" smtClean="0"/>
          </a:p>
          <a:p>
            <a:r>
              <a:rPr lang="en-US" dirty="0"/>
              <a:t>When considering premium reduction and rebates for policyholders, </a:t>
            </a:r>
            <a:r>
              <a:rPr lang="en-US" dirty="0" smtClean="0"/>
              <a:t>insurance </a:t>
            </a:r>
            <a:r>
              <a:rPr lang="en-US" dirty="0"/>
              <a:t>companies need to understand that the favorable loss development, which is driven by the lockdown, could be mostly offset by the premium rebase, thus IBNR true-up and projections need to be carefully evaluated with the premium rebate action in mind.</a:t>
            </a:r>
          </a:p>
          <a:p>
            <a:endParaRPr lang="en-US" dirty="0"/>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84787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Personal Auto KSI Claims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923330"/>
          </a:xfrm>
          <a:prstGeom prst="rect">
            <a:avLst/>
          </a:prstGeom>
        </p:spPr>
        <p:txBody>
          <a:bodyPr wrap="square">
            <a:spAutoFit/>
          </a:bodyPr>
          <a:lstStyle/>
          <a:p>
            <a:endParaRPr lang="en-US" dirty="0"/>
          </a:p>
          <a:p>
            <a:pPr marL="285750" lvl="0" indent="-28575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2"/>
          <a:stretch>
            <a:fillRect/>
          </a:stretch>
        </p:blipFill>
        <p:spPr>
          <a:xfrm>
            <a:off x="3978634" y="1942012"/>
            <a:ext cx="4093361" cy="4568913"/>
          </a:xfrm>
          <a:prstGeom prst="rect">
            <a:avLst/>
          </a:prstGeom>
        </p:spPr>
      </p:pic>
    </p:spTree>
    <p:extLst>
      <p:ext uri="{BB962C8B-B14F-4D97-AF65-F5344CB8AC3E}">
        <p14:creationId xmlns:p14="http://schemas.microsoft.com/office/powerpoint/2010/main" val="1856006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EI Benefits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4801314"/>
          </a:xfrm>
          <a:prstGeom prst="rect">
            <a:avLst/>
          </a:prstGeom>
        </p:spPr>
        <p:txBody>
          <a:bodyPr wrap="square">
            <a:spAutoFit/>
          </a:bodyPr>
          <a:lstStyle/>
          <a:p>
            <a:r>
              <a:rPr lang="en-US" dirty="0" smtClean="0"/>
              <a:t>Figure3.4.1 </a:t>
            </a:r>
            <a:r>
              <a:rPr lang="en-US" dirty="0"/>
              <a:t>shows the comparison of unemployment in Ontario by type between the simple historical average from 2010 to 2018 and </a:t>
            </a:r>
            <a:r>
              <a:rPr lang="en-US" dirty="0" smtClean="0"/>
              <a:t>Mar.2020.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Temporary </a:t>
            </a:r>
            <a:r>
              <a:rPr lang="en-US" dirty="0"/>
              <a:t>layoff increased by 10 times compared with 10-year historical average, it indicates </a:t>
            </a:r>
            <a:r>
              <a:rPr lang="en-US" dirty="0" smtClean="0"/>
              <a:t>a </a:t>
            </a:r>
            <a:r>
              <a:rPr lang="en-US" dirty="0"/>
              <a:t>spike on the unemployment right after the announcement of lockdown in Ontario at the end of March.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unemployment increase </a:t>
            </a:r>
            <a:r>
              <a:rPr lang="en-US" dirty="0"/>
              <a:t>is significant and could serve as a leading factor </a:t>
            </a:r>
            <a:r>
              <a:rPr lang="en-US" dirty="0" smtClean="0"/>
              <a:t>to predict </a:t>
            </a:r>
            <a:r>
              <a:rPr lang="en-US" dirty="0"/>
              <a:t>the surge of EI claims. </a:t>
            </a:r>
            <a:endParaRPr lang="en-US" dirty="0" smtClean="0"/>
          </a:p>
          <a:p>
            <a:endParaRPr lang="en-US" dirty="0"/>
          </a:p>
          <a:p>
            <a:r>
              <a:rPr lang="en-US" dirty="0" smtClean="0"/>
              <a:t>Figure3.4.2 </a:t>
            </a:r>
            <a:r>
              <a:rPr lang="en-US" dirty="0"/>
              <a:t>shows the plots of normalized unemployment and EI claim counts in Ontario from 2020Feb to 2020Mar. Although the unemployment shows more volatility comparing with EI claim counts during the same periods, the </a:t>
            </a:r>
            <a:r>
              <a:rPr lang="en-US" dirty="0" smtClean="0"/>
              <a:t>two show </a:t>
            </a:r>
            <a:r>
              <a:rPr lang="en-US" dirty="0"/>
              <a:t>the similar pattern over time. When the unemployment </a:t>
            </a:r>
            <a:r>
              <a:rPr lang="en-US" dirty="0" smtClean="0"/>
              <a:t>changes, </a:t>
            </a:r>
            <a:r>
              <a:rPr lang="en-US" dirty="0"/>
              <a:t>the EI </a:t>
            </a:r>
            <a:r>
              <a:rPr lang="en-US" dirty="0" smtClean="0"/>
              <a:t>claim counts are most </a:t>
            </a:r>
            <a:r>
              <a:rPr lang="en-US" dirty="0"/>
              <a:t>likely </a:t>
            </a:r>
            <a:r>
              <a:rPr lang="en-US" dirty="0" smtClean="0"/>
              <a:t>to follow </a:t>
            </a:r>
            <a:r>
              <a:rPr lang="en-US" dirty="0"/>
              <a:t>its path.</a:t>
            </a:r>
          </a:p>
          <a:p>
            <a:endParaRPr lang="en-US" dirty="0"/>
          </a:p>
          <a:p>
            <a:endParaRPr lang="en-US" dirty="0"/>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49966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EI Benefits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1704975" y="2166938"/>
            <a:ext cx="8782050" cy="4010025"/>
          </a:xfrm>
          <a:prstGeom prst="rect">
            <a:avLst/>
          </a:prstGeom>
        </p:spPr>
      </p:pic>
    </p:spTree>
    <p:extLst>
      <p:ext uri="{BB962C8B-B14F-4D97-AF65-F5344CB8AC3E}">
        <p14:creationId xmlns:p14="http://schemas.microsoft.com/office/powerpoint/2010/main" val="571486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EI Benefits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733675" y="1825625"/>
            <a:ext cx="6724650" cy="4724400"/>
          </a:xfrm>
          <a:prstGeom prst="rect">
            <a:avLst/>
          </a:prstGeom>
        </p:spPr>
      </p:pic>
    </p:spTree>
    <p:extLst>
      <p:ext uri="{BB962C8B-B14F-4D97-AF65-F5344CB8AC3E}">
        <p14:creationId xmlns:p14="http://schemas.microsoft.com/office/powerpoint/2010/main" val="3709566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Background</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984068" y="2455816"/>
            <a:ext cx="10223863" cy="2308324"/>
          </a:xfrm>
          <a:prstGeom prst="rect">
            <a:avLst/>
          </a:prstGeom>
        </p:spPr>
        <p:txBody>
          <a:bodyPr wrap="square">
            <a:spAutoFit/>
          </a:bodyPr>
          <a:lstStyle/>
          <a:p>
            <a:r>
              <a:rPr lang="en-US" dirty="0">
                <a:latin typeface="Calibri" panose="020F0502020204030204" pitchFamily="34" charset="0"/>
                <a:ea typeface="DengXian"/>
                <a:cs typeface="Times New Roman" panose="02020603050405020304" pitchFamily="18" charset="0"/>
              </a:rPr>
              <a:t>COVID-19 has imposed significant </a:t>
            </a:r>
            <a:r>
              <a:rPr lang="en-US" dirty="0" smtClean="0">
                <a:latin typeface="Calibri" panose="020F0502020204030204" pitchFamily="34" charset="0"/>
                <a:ea typeface="DengXian"/>
                <a:cs typeface="Times New Roman" panose="02020603050405020304" pitchFamily="18" charset="0"/>
              </a:rPr>
              <a:t>challenges </a:t>
            </a:r>
            <a:r>
              <a:rPr lang="en-US" dirty="0">
                <a:latin typeface="Calibri" panose="020F0502020204030204" pitchFamily="34" charset="0"/>
                <a:ea typeface="DengXian"/>
                <a:cs typeface="Times New Roman" panose="02020603050405020304" pitchFamily="18" charset="0"/>
              </a:rPr>
              <a:t>on the global economy, all countries are joining the journey together to fight against the pandemic during this unprecedented </a:t>
            </a:r>
            <a:r>
              <a:rPr lang="en-US" dirty="0" smtClean="0">
                <a:latin typeface="Calibri" panose="020F0502020204030204" pitchFamily="34" charset="0"/>
                <a:ea typeface="DengXian"/>
                <a:cs typeface="Times New Roman" panose="02020603050405020304" pitchFamily="18" charset="0"/>
              </a:rPr>
              <a:t>period. </a:t>
            </a:r>
            <a:r>
              <a:rPr lang="en-US" dirty="0">
                <a:latin typeface="Calibri" panose="020F0502020204030204" pitchFamily="34" charset="0"/>
                <a:ea typeface="DengXian"/>
                <a:cs typeface="Times New Roman" panose="02020603050405020304" pitchFamily="18" charset="0"/>
              </a:rPr>
              <a:t>Effective actions including implementing social distance, shutting down non-essential businesses have been taken to help slow down the spread and protect vulnerable and innocent lives. </a:t>
            </a:r>
            <a:endParaRPr lang="en-US" dirty="0" smtClean="0">
              <a:latin typeface="Calibri" panose="020F0502020204030204" pitchFamily="34" charset="0"/>
              <a:ea typeface="DengXian"/>
              <a:cs typeface="Times New Roman" panose="02020603050405020304" pitchFamily="18" charset="0"/>
            </a:endParaRPr>
          </a:p>
          <a:p>
            <a:endParaRPr lang="en-US" dirty="0">
              <a:latin typeface="Calibri" panose="020F0502020204030204" pitchFamily="34" charset="0"/>
              <a:ea typeface="DengXian"/>
              <a:cs typeface="Times New Roman" panose="02020603050405020304" pitchFamily="18" charset="0"/>
            </a:endParaRPr>
          </a:p>
          <a:p>
            <a:endParaRPr lang="en-US" dirty="0" smtClean="0">
              <a:latin typeface="Calibri" panose="020F0502020204030204" pitchFamily="34" charset="0"/>
              <a:ea typeface="DengXian"/>
              <a:cs typeface="Times New Roman" panose="02020603050405020304" pitchFamily="18" charset="0"/>
            </a:endParaRPr>
          </a:p>
          <a:p>
            <a:r>
              <a:rPr lang="en-US" dirty="0" smtClean="0">
                <a:latin typeface="Calibri" panose="020F0502020204030204" pitchFamily="34" charset="0"/>
                <a:ea typeface="DengXian"/>
                <a:cs typeface="Times New Roman" panose="02020603050405020304" pitchFamily="18" charset="0"/>
              </a:rPr>
              <a:t>Amid </a:t>
            </a:r>
            <a:r>
              <a:rPr lang="en-US" dirty="0">
                <a:latin typeface="Calibri" panose="020F0502020204030204" pitchFamily="34" charset="0"/>
                <a:ea typeface="DengXian"/>
                <a:cs typeface="Times New Roman" panose="02020603050405020304" pitchFamily="18" charset="0"/>
              </a:rPr>
              <a:t>the turbulence, insurance, as one of essential business with the special social responsibilities, is facing greater uncertainty across different line of businesses.</a:t>
            </a:r>
            <a:endParaRPr lang="en-US" dirty="0"/>
          </a:p>
        </p:txBody>
      </p:sp>
    </p:spTree>
    <p:extLst>
      <p:ext uri="{BB962C8B-B14F-4D97-AF65-F5344CB8AC3E}">
        <p14:creationId xmlns:p14="http://schemas.microsoft.com/office/powerpoint/2010/main" val="2111943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EI Benefits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2862322"/>
          </a:xfrm>
          <a:prstGeom prst="rect">
            <a:avLst/>
          </a:prstGeom>
        </p:spPr>
        <p:txBody>
          <a:bodyPr wrap="square">
            <a:spAutoFit/>
          </a:bodyPr>
          <a:lstStyle/>
          <a:p>
            <a:r>
              <a:rPr lang="en-US" dirty="0" smtClean="0"/>
              <a:t>Performed polynomial </a:t>
            </a:r>
            <a:r>
              <a:rPr lang="en-US" dirty="0"/>
              <a:t>regression on EI claim counts based on total unemployment, the result is presented below</a:t>
            </a:r>
            <a:r>
              <a:rPr lang="en-US" dirty="0" smtClean="0"/>
              <a:t>.</a:t>
            </a:r>
          </a:p>
          <a:p>
            <a:endParaRPr lang="en-US" dirty="0"/>
          </a:p>
          <a:p>
            <a:r>
              <a:rPr lang="en-US" dirty="0"/>
              <a:t>Estimated EI claim counts for 2020March is 74,487, the </a:t>
            </a:r>
            <a:r>
              <a:rPr lang="en-US" dirty="0" smtClean="0"/>
              <a:t>estimate is </a:t>
            </a:r>
            <a:r>
              <a:rPr lang="en-US" dirty="0"/>
              <a:t>lower than </a:t>
            </a:r>
            <a:r>
              <a:rPr lang="en-US" dirty="0" smtClean="0"/>
              <a:t>EI </a:t>
            </a:r>
            <a:r>
              <a:rPr lang="en-US" dirty="0"/>
              <a:t>claim counts during </a:t>
            </a:r>
            <a:r>
              <a:rPr lang="en-US" dirty="0" smtClean="0"/>
              <a:t>Jan2020 </a:t>
            </a:r>
            <a:r>
              <a:rPr lang="en-US" dirty="0"/>
              <a:t>and </a:t>
            </a:r>
            <a:r>
              <a:rPr lang="en-US" dirty="0" smtClean="0"/>
              <a:t>Feb2020</a:t>
            </a:r>
            <a:r>
              <a:rPr lang="en-US" dirty="0"/>
              <a:t>, which seems </a:t>
            </a:r>
            <a:r>
              <a:rPr lang="en-US" dirty="0" smtClean="0"/>
              <a:t>counter-intuitive </a:t>
            </a:r>
            <a:r>
              <a:rPr lang="en-US" dirty="0"/>
              <a:t>to some extent.  </a:t>
            </a:r>
          </a:p>
          <a:p>
            <a:r>
              <a:rPr lang="en-US" dirty="0" smtClean="0"/>
              <a:t> </a:t>
            </a:r>
            <a:endParaRPr lang="en-US" dirty="0"/>
          </a:p>
          <a:p>
            <a:endParaRPr lang="en-US" dirty="0"/>
          </a:p>
          <a:p>
            <a:endParaRPr lang="en-US" dirty="0"/>
          </a:p>
          <a:p>
            <a:pPr marL="285750" lvl="0" indent="-285750">
              <a:buFont typeface="Arial" panose="020B0604020202020204" pitchFamily="34" charset="0"/>
              <a:buChar char="•"/>
            </a:pPr>
            <a:endParaRPr lang="en-US" dirty="0"/>
          </a:p>
          <a:p>
            <a:endParaRPr lang="en-US" dirty="0"/>
          </a:p>
        </p:txBody>
      </p:sp>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776" y="3145655"/>
            <a:ext cx="5470706" cy="349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0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EI Benefits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7294305"/>
          </a:xfrm>
          <a:prstGeom prst="rect">
            <a:avLst/>
          </a:prstGeom>
        </p:spPr>
        <p:txBody>
          <a:bodyPr wrap="square">
            <a:spAutoFit/>
          </a:bodyPr>
          <a:lstStyle/>
          <a:p>
            <a:r>
              <a:rPr lang="en-US" dirty="0"/>
              <a:t>Taking a second look at </a:t>
            </a:r>
            <a:r>
              <a:rPr lang="en-US" dirty="0" smtClean="0"/>
              <a:t>Figure3.4.2 </a:t>
            </a:r>
            <a:r>
              <a:rPr lang="en-US" dirty="0"/>
              <a:t>line plots to check if the model needs to be revised</a:t>
            </a:r>
            <a:r>
              <a:rPr lang="en-US" dirty="0" smtClean="0"/>
              <a:t>.</a:t>
            </a:r>
          </a:p>
          <a:p>
            <a:endParaRPr lang="en-US" dirty="0"/>
          </a:p>
          <a:p>
            <a:pPr marL="285750" indent="-285750">
              <a:buFont typeface="Arial" panose="020B0604020202020204" pitchFamily="34" charset="0"/>
              <a:buChar char="•"/>
            </a:pPr>
            <a:r>
              <a:rPr lang="en-US" dirty="0" smtClean="0"/>
              <a:t> Firstly, unemployed </a:t>
            </a:r>
            <a:r>
              <a:rPr lang="en-US" dirty="0"/>
              <a:t>are at the different level before and after 2016, it </a:t>
            </a:r>
            <a:r>
              <a:rPr lang="en-US" dirty="0" smtClean="0"/>
              <a:t>makes more </a:t>
            </a:r>
            <a:r>
              <a:rPr lang="en-US" dirty="0"/>
              <a:t>sense to only use more recent experience for modelling given the level of unemployed have been moved to a different mean level, thus data since 2017 was chosen to fit into </a:t>
            </a:r>
            <a:r>
              <a:rPr lang="en-US" dirty="0" smtClean="0"/>
              <a:t>the </a:t>
            </a:r>
            <a:r>
              <a:rPr lang="en-US" dirty="0"/>
              <a:t>second round of modelling. </a:t>
            </a:r>
            <a:endParaRPr lang="en-US" dirty="0" smtClean="0"/>
          </a:p>
          <a:p>
            <a:pPr marL="285750" indent="-285750">
              <a:buFont typeface="Arial" panose="020B0604020202020204" pitchFamily="34" charset="0"/>
              <a:buChar char="•"/>
            </a:pPr>
            <a:r>
              <a:rPr lang="en-US" dirty="0" smtClean="0"/>
              <a:t>Secondly</a:t>
            </a:r>
            <a:r>
              <a:rPr lang="en-US" dirty="0"/>
              <a:t>, a delay on EI employment claim counts has been observed in the data since it usually takes time to process EI claim payments especially when the unemployment spikes, that explained why the increase on EI claim count did not happen when the unemployment increased by 50% in March 2020. Having this mismatch in the dataset would distort the true correlation between unemployment and EI claim counts. </a:t>
            </a:r>
            <a:r>
              <a:rPr lang="en-US" dirty="0" smtClean="0"/>
              <a:t>Continuing modelling with </a:t>
            </a:r>
            <a:r>
              <a:rPr lang="en-US" dirty="0"/>
              <a:t>the unadjusted database would lead to </a:t>
            </a:r>
            <a:r>
              <a:rPr lang="en-US" dirty="0" smtClean="0"/>
              <a:t>the wrong </a:t>
            </a:r>
            <a:r>
              <a:rPr lang="en-US" dirty="0"/>
              <a:t>conclusion. </a:t>
            </a:r>
            <a:endParaRPr lang="en-US" dirty="0" smtClean="0"/>
          </a:p>
          <a:p>
            <a:pPr marL="285750" indent="-285750">
              <a:buFont typeface="Arial" panose="020B0604020202020204" pitchFamily="34" charset="0"/>
              <a:buChar char="•"/>
            </a:pPr>
            <a:r>
              <a:rPr lang="en-US" dirty="0" smtClean="0"/>
              <a:t>In </a:t>
            </a:r>
            <a:r>
              <a:rPr lang="en-US" dirty="0"/>
              <a:t>order to remove the impact on the timing </a:t>
            </a:r>
            <a:r>
              <a:rPr lang="en-US" dirty="0" smtClean="0"/>
              <a:t>delay, the </a:t>
            </a:r>
            <a:r>
              <a:rPr lang="en-US" dirty="0"/>
              <a:t>EI claim counts have been shifted 2 month ahead to pair with the true unemployment level during the second round of modelling. </a:t>
            </a:r>
            <a:r>
              <a:rPr lang="en-US" dirty="0" smtClean="0"/>
              <a:t>Graph3.3.4 shows </a:t>
            </a:r>
            <a:r>
              <a:rPr lang="en-US" dirty="0"/>
              <a:t>the polynomial fit with matplotlib for EI claim counts – Total unemployed</a:t>
            </a:r>
            <a:r>
              <a:rPr lang="en-US" dirty="0" smtClean="0"/>
              <a:t>.</a:t>
            </a:r>
          </a:p>
          <a:p>
            <a:pPr marL="285750" indent="-285750">
              <a:buFont typeface="Arial" panose="020B0604020202020204" pitchFamily="34" charset="0"/>
              <a:buChar char="•"/>
            </a:pPr>
            <a:endParaRPr lang="en-US" dirty="0"/>
          </a:p>
          <a:p>
            <a:r>
              <a:rPr lang="en-US" dirty="0" smtClean="0"/>
              <a:t>After </a:t>
            </a:r>
            <a:r>
              <a:rPr lang="en-US" dirty="0"/>
              <a:t>adjusting the model </a:t>
            </a:r>
            <a:r>
              <a:rPr lang="en-US" dirty="0" smtClean="0"/>
              <a:t>within </a:t>
            </a:r>
            <a:r>
              <a:rPr lang="en-US" dirty="0"/>
              <a:t>the second </a:t>
            </a:r>
            <a:r>
              <a:rPr lang="en-US" dirty="0" smtClean="0"/>
              <a:t>round, the model </a:t>
            </a:r>
            <a:r>
              <a:rPr lang="en-US" dirty="0"/>
              <a:t>indicates that EI claim counts will spike at  82,667 in May 2020 as a reflection on the </a:t>
            </a:r>
            <a:r>
              <a:rPr lang="en-US" dirty="0" smtClean="0"/>
              <a:t>COVID-19 impact, </a:t>
            </a:r>
            <a:r>
              <a:rPr lang="en-US" dirty="0"/>
              <a:t>the claim counts will remain </a:t>
            </a:r>
            <a:r>
              <a:rPr lang="en-US" dirty="0" smtClean="0"/>
              <a:t>relatively </a:t>
            </a:r>
            <a:r>
              <a:rPr lang="en-US" dirty="0"/>
              <a:t>low at 73,222 and 72,974 in March and </a:t>
            </a:r>
            <a:r>
              <a:rPr lang="en-US" dirty="0" smtClean="0"/>
              <a:t>April</a:t>
            </a:r>
            <a:r>
              <a:rPr lang="en-US" dirty="0"/>
              <a:t> </a:t>
            </a:r>
            <a:r>
              <a:rPr lang="en-US" dirty="0" smtClean="0"/>
              <a:t>as it is shown in Figure 3.4.4</a:t>
            </a:r>
          </a:p>
          <a:p>
            <a:endParaRPr lang="en-US" dirty="0"/>
          </a:p>
          <a:p>
            <a:endParaRPr lang="en-US" dirty="0" smtClean="0"/>
          </a:p>
          <a:p>
            <a:endParaRPr lang="en-US" dirty="0"/>
          </a:p>
          <a:p>
            <a:r>
              <a:rPr lang="en-US" dirty="0" smtClean="0"/>
              <a:t> </a:t>
            </a:r>
            <a:endParaRPr lang="en-US" dirty="0"/>
          </a:p>
          <a:p>
            <a:endParaRPr lang="en-US" dirty="0"/>
          </a:p>
          <a:p>
            <a:endParaRPr lang="en-US" dirty="0"/>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37517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a:solidFill>
                  <a:schemeClr val="tx2">
                    <a:lumMod val="60000"/>
                    <a:lumOff val="40000"/>
                  </a:schemeClr>
                </a:solidFill>
              </a:rPr>
              <a:t>COVID-19 Impact Study – </a:t>
            </a:r>
            <a:r>
              <a:rPr lang="en-US" sz="4000" b="1" dirty="0" smtClean="0">
                <a:solidFill>
                  <a:schemeClr val="tx2">
                    <a:lumMod val="60000"/>
                    <a:lumOff val="40000"/>
                  </a:schemeClr>
                </a:solidFill>
              </a:rPr>
              <a:t>EI Benefits</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2422752" y="1825625"/>
            <a:ext cx="6808335" cy="4744969"/>
          </a:xfrm>
          <a:prstGeom prst="rect">
            <a:avLst/>
          </a:prstGeom>
        </p:spPr>
      </p:pic>
    </p:spTree>
    <p:extLst>
      <p:ext uri="{BB962C8B-B14F-4D97-AF65-F5344CB8AC3E}">
        <p14:creationId xmlns:p14="http://schemas.microsoft.com/office/powerpoint/2010/main" val="3150253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smtClean="0">
                <a:solidFill>
                  <a:schemeClr val="tx2">
                    <a:lumMod val="60000"/>
                    <a:lumOff val="40000"/>
                  </a:schemeClr>
                </a:solidFill>
              </a:rPr>
              <a:t>Conclusion</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2585323"/>
          </a:xfrm>
          <a:prstGeom prst="rect">
            <a:avLst/>
          </a:prstGeom>
        </p:spPr>
        <p:txBody>
          <a:bodyPr wrap="square">
            <a:spAutoFit/>
          </a:bodyPr>
          <a:lstStyle/>
          <a:p>
            <a:r>
              <a:rPr lang="en-US" dirty="0"/>
              <a:t>Thank for taking time reviewing my report. I would like to take this chance to thank the course for encouraging us to apply what we have learnt during the course into the real-life problem. Various analysis </a:t>
            </a:r>
            <a:r>
              <a:rPr lang="en-US" dirty="0" smtClean="0"/>
              <a:t>technics including </a:t>
            </a:r>
            <a:r>
              <a:rPr lang="en-US" dirty="0"/>
              <a:t>Cluster </a:t>
            </a:r>
            <a:r>
              <a:rPr lang="en-US" dirty="0" smtClean="0"/>
              <a:t>Analysis</a:t>
            </a:r>
            <a:r>
              <a:rPr lang="en-US" dirty="0"/>
              <a:t>, Data </a:t>
            </a:r>
            <a:r>
              <a:rPr lang="en-US" dirty="0" smtClean="0"/>
              <a:t>Visualization</a:t>
            </a:r>
            <a:r>
              <a:rPr lang="en-US" dirty="0"/>
              <a:t>, Polynomial Regression, Trend Analysis, and Model Validation play a critical role within this study. </a:t>
            </a:r>
          </a:p>
          <a:p>
            <a:r>
              <a:rPr lang="en-US" dirty="0"/>
              <a:t> </a:t>
            </a:r>
          </a:p>
          <a:p>
            <a:r>
              <a:rPr lang="en-US" dirty="0"/>
              <a:t>The study gives a well-rounded review on the increasing insurance risks for both private and social insurance imposed by COVID-19, and provides suggestions on proactive actions the industry could consider based on the analysis results. The study can not be completed without the knowledge obtained during the course. </a:t>
            </a:r>
          </a:p>
        </p:txBody>
      </p:sp>
    </p:spTree>
    <p:extLst>
      <p:ext uri="{BB962C8B-B14F-4D97-AF65-F5344CB8AC3E}">
        <p14:creationId xmlns:p14="http://schemas.microsoft.com/office/powerpoint/2010/main" val="2747435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smtClean="0">
                <a:solidFill>
                  <a:schemeClr val="tx2">
                    <a:lumMod val="60000"/>
                    <a:lumOff val="40000"/>
                  </a:schemeClr>
                </a:solidFill>
              </a:rPr>
              <a:t>Conclusion – cont.</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5355312"/>
          </a:xfrm>
          <a:prstGeom prst="rect">
            <a:avLst/>
          </a:prstGeom>
        </p:spPr>
        <p:txBody>
          <a:bodyPr wrap="square">
            <a:spAutoFit/>
          </a:bodyPr>
          <a:lstStyle/>
          <a:p>
            <a:pPr marL="285750" lvl="0" indent="-285750">
              <a:buFont typeface="Arial" panose="020B0604020202020204" pitchFamily="34" charset="0"/>
              <a:buChar char="•"/>
            </a:pPr>
            <a:r>
              <a:rPr lang="en-US" dirty="0"/>
              <a:t>For business interruption coverage, </a:t>
            </a:r>
            <a:r>
              <a:rPr lang="en-US" dirty="0" smtClean="0"/>
              <a:t>specialists </a:t>
            </a:r>
            <a:r>
              <a:rPr lang="en-US" dirty="0"/>
              <a:t>should prioritize their works based on cluster analysis results. Similar information, thinking process and actions should apply to the similar clients within the same cluster in order to achieve fairness and improve the work efficiency</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For residential property coverage, extra attention should be given to </a:t>
            </a:r>
            <a:r>
              <a:rPr lang="en-US" dirty="0" smtClean="0"/>
              <a:t>boroughs </a:t>
            </a:r>
            <a:r>
              <a:rPr lang="en-US" dirty="0"/>
              <a:t>where most of </a:t>
            </a:r>
            <a:r>
              <a:rPr lang="en-US" dirty="0" smtClean="0"/>
              <a:t>nursing </a:t>
            </a:r>
            <a:r>
              <a:rPr lang="en-US" dirty="0"/>
              <a:t>and residential care facilities are </a:t>
            </a:r>
            <a:r>
              <a:rPr lang="en-US" dirty="0" smtClean="0"/>
              <a:t>located.</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For personal auto line of business, trend analysis on Killed or Seriously Injured claims indicates that when considering premium reduction and rebates for policyholders during the lockdown, insurance companies need to understand that the favorable loss development, which is driven by the lockdown, could be mostly offset by the premium rebase, thus IBNR true-up and projections need to be carefully evaluated with the premium rebate action in mind</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For </a:t>
            </a:r>
            <a:r>
              <a:rPr lang="en-US" dirty="0" smtClean="0"/>
              <a:t>unemployment benefit, </a:t>
            </a:r>
            <a:r>
              <a:rPr lang="en-US" dirty="0"/>
              <a:t>the study shows that there is a delay on the EI claim counts following the spike of unemployment. The model was adjusted to correct the delay and reflect the true correlation between the two.</a:t>
            </a:r>
          </a:p>
          <a:p>
            <a:endParaRPr lang="en-US" dirty="0"/>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01353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353801" cy="1325563"/>
          </a:xfrm>
        </p:spPr>
        <p:txBody>
          <a:bodyPr>
            <a:normAutofit/>
          </a:bodyPr>
          <a:lstStyle/>
          <a:p>
            <a:r>
              <a:rPr lang="en-US" sz="4000" b="1" dirty="0" smtClean="0">
                <a:solidFill>
                  <a:schemeClr val="tx2">
                    <a:lumMod val="60000"/>
                    <a:lumOff val="40000"/>
                  </a:schemeClr>
                </a:solidFill>
              </a:rPr>
              <a:t>Reference</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198" y="1690688"/>
            <a:ext cx="10223863" cy="5632311"/>
          </a:xfrm>
          <a:prstGeom prst="rect">
            <a:avLst/>
          </a:prstGeom>
        </p:spPr>
        <p:txBody>
          <a:bodyPr wrap="square">
            <a:spAutoFit/>
          </a:bodyPr>
          <a:lstStyle/>
          <a:p>
            <a:r>
              <a:rPr lang="en-US" dirty="0"/>
              <a:t>[1] </a:t>
            </a:r>
            <a:r>
              <a:rPr lang="en-US" u="sng" dirty="0">
                <a:hlinkClick r:id="rId2"/>
              </a:rPr>
              <a:t>http://</a:t>
            </a:r>
            <a:r>
              <a:rPr lang="en-US" u="sng" dirty="0" smtClean="0">
                <a:hlinkClick r:id="rId2"/>
              </a:rPr>
              <a:t>www.ibc.ca/on/business/covid-19</a:t>
            </a:r>
            <a:endParaRPr lang="en-US" u="sng" dirty="0" smtClean="0"/>
          </a:p>
          <a:p>
            <a:endParaRPr lang="en-US" dirty="0"/>
          </a:p>
          <a:p>
            <a:r>
              <a:rPr lang="en-US" dirty="0"/>
              <a:t>[2] </a:t>
            </a:r>
            <a:r>
              <a:rPr lang="en-US" u="sng" dirty="0">
                <a:hlinkClick r:id="rId3"/>
              </a:rPr>
              <a:t>https://</a:t>
            </a:r>
            <a:r>
              <a:rPr lang="en-US" u="sng" dirty="0" smtClean="0">
                <a:hlinkClick r:id="rId3"/>
              </a:rPr>
              <a:t>www.ctvnews.ca/health/coronavirus/students-at-several-colleges-and-universities-asked-to-vacate-dorms-over-covid-19-1.4858086</a:t>
            </a:r>
            <a:endParaRPr lang="en-US" u="sng" dirty="0" smtClean="0"/>
          </a:p>
          <a:p>
            <a:endParaRPr lang="en-US" dirty="0"/>
          </a:p>
          <a:p>
            <a:r>
              <a:rPr lang="en-US" dirty="0"/>
              <a:t>[3] </a:t>
            </a:r>
            <a:r>
              <a:rPr lang="en-US" u="sng" dirty="0">
                <a:hlinkClick r:id="rId4"/>
              </a:rPr>
              <a:t>https://www.theglobeandmail.com/canada/article-outbreaks-at-seniors-homes-linked-to-almost-half-of-covid-19-deaths</a:t>
            </a:r>
            <a:r>
              <a:rPr lang="en-US" u="sng" dirty="0" smtClean="0">
                <a:hlinkClick r:id="rId4"/>
              </a:rPr>
              <a:t>/</a:t>
            </a:r>
            <a:endParaRPr lang="en-US" u="sng" dirty="0" smtClean="0"/>
          </a:p>
          <a:p>
            <a:endParaRPr lang="en-US" dirty="0"/>
          </a:p>
          <a:p>
            <a:r>
              <a:rPr lang="en-US" dirty="0"/>
              <a:t>[4] </a:t>
            </a:r>
            <a:r>
              <a:rPr lang="en-US" u="sng" dirty="0">
                <a:hlinkClick r:id="rId5"/>
              </a:rPr>
              <a:t>https://</a:t>
            </a:r>
            <a:r>
              <a:rPr lang="en-US" u="sng" dirty="0" smtClean="0">
                <a:hlinkClick r:id="rId5"/>
              </a:rPr>
              <a:t>business.financialpost.com/news/fp-street/insurers-cutting-auto-premiums-amid-pandemic-as-less-driving-leads-to-fewer-claims</a:t>
            </a:r>
            <a:endParaRPr lang="en-US" u="sng" dirty="0" smtClean="0"/>
          </a:p>
          <a:p>
            <a:endParaRPr lang="en-US" dirty="0"/>
          </a:p>
          <a:p>
            <a:r>
              <a:rPr lang="en-US" dirty="0"/>
              <a:t>[5] </a:t>
            </a:r>
            <a:r>
              <a:rPr lang="en-US" u="sng" dirty="0">
                <a:hlinkClick r:id="rId5"/>
              </a:rPr>
              <a:t>https://</a:t>
            </a:r>
            <a:r>
              <a:rPr lang="en-US" u="sng" dirty="0" smtClean="0">
                <a:hlinkClick r:id="rId5"/>
              </a:rPr>
              <a:t>business.financialpost.com/news/fp-street/insurers-cutting-auto-premiums-amid-pandemic-as-less-driving-leads-to-fewer-claims</a:t>
            </a:r>
            <a:endParaRPr lang="en-US" u="sng" dirty="0" smtClean="0"/>
          </a:p>
          <a:p>
            <a:endParaRPr lang="en-US" dirty="0"/>
          </a:p>
          <a:p>
            <a:r>
              <a:rPr lang="en-US" dirty="0"/>
              <a:t>[6] </a:t>
            </a:r>
            <a:r>
              <a:rPr lang="en-US" u="sng" dirty="0">
                <a:hlinkClick r:id="rId6"/>
              </a:rPr>
              <a:t>https://developer.foursquare.com/docs/</a:t>
            </a:r>
            <a:endParaRPr lang="en-US" dirty="0"/>
          </a:p>
          <a:p>
            <a:r>
              <a:rPr lang="en-US" dirty="0" smtClean="0"/>
              <a:t> </a:t>
            </a:r>
            <a:endParaRPr lang="en-US" dirty="0"/>
          </a:p>
          <a:p>
            <a:endParaRPr lang="en-US" dirty="0"/>
          </a:p>
          <a:p>
            <a:endParaRPr lang="en-US" dirty="0"/>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36206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1639"/>
            <a:ext cx="11353801" cy="1325563"/>
          </a:xfrm>
        </p:spPr>
        <p:txBody>
          <a:bodyPr>
            <a:normAutofit/>
          </a:bodyPr>
          <a:lstStyle/>
          <a:p>
            <a:r>
              <a:rPr lang="en-US" sz="6600" b="1" dirty="0" smtClean="0">
                <a:solidFill>
                  <a:schemeClr val="tx2">
                    <a:lumMod val="60000"/>
                    <a:lumOff val="40000"/>
                  </a:schemeClr>
                </a:solidFill>
              </a:rPr>
              <a:t>Thank you</a:t>
            </a:r>
            <a:endParaRPr lang="en-US" sz="66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793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Purpose of Study</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984068" y="2455816"/>
            <a:ext cx="10223863" cy="3139321"/>
          </a:xfrm>
          <a:prstGeom prst="rect">
            <a:avLst/>
          </a:prstGeom>
        </p:spPr>
        <p:txBody>
          <a:bodyPr wrap="square">
            <a:spAutoFit/>
          </a:bodyPr>
          <a:lstStyle/>
          <a:p>
            <a:r>
              <a:rPr lang="en-US" dirty="0"/>
              <a:t>The purpose of this paper is to study the impact of COVID-19 across major insurance lines including </a:t>
            </a:r>
            <a:r>
              <a:rPr lang="en-US" dirty="0" smtClean="0"/>
              <a:t>commercial line, personal </a:t>
            </a:r>
            <a:r>
              <a:rPr lang="en-US" dirty="0"/>
              <a:t>auto, residential property and social insurance for both private and social sectors using Toronto or Ontario as an example. </a:t>
            </a:r>
            <a:endParaRPr lang="en-US" dirty="0" smtClean="0"/>
          </a:p>
          <a:p>
            <a:endParaRPr lang="en-US" dirty="0"/>
          </a:p>
          <a:p>
            <a:r>
              <a:rPr lang="en-US" dirty="0" smtClean="0"/>
              <a:t>To help the industry - </a:t>
            </a:r>
          </a:p>
          <a:p>
            <a:endParaRPr lang="en-US" dirty="0" smtClean="0"/>
          </a:p>
          <a:p>
            <a:pPr marL="285750" indent="-285750">
              <a:buFont typeface="Arial" panose="020B0604020202020204" pitchFamily="34" charset="0"/>
              <a:buChar char="•"/>
            </a:pPr>
            <a:r>
              <a:rPr lang="en-US" dirty="0" smtClean="0"/>
              <a:t>understand </a:t>
            </a:r>
            <a:r>
              <a:rPr lang="en-US" dirty="0"/>
              <a:t>the increasing insurance risks during the </a:t>
            </a:r>
            <a:r>
              <a:rPr lang="en-US" dirty="0" smtClean="0"/>
              <a:t>pandemic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navigate </a:t>
            </a:r>
            <a:r>
              <a:rPr lang="en-US" dirty="0"/>
              <a:t>resources efficiently to the places where </a:t>
            </a:r>
            <a:r>
              <a:rPr lang="en-US" dirty="0" smtClean="0"/>
              <a:t>is mostly needed</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take </a:t>
            </a:r>
            <a:r>
              <a:rPr lang="en-US" dirty="0"/>
              <a:t>proactive actions to eliminate potential </a:t>
            </a:r>
            <a:r>
              <a:rPr lang="en-US" dirty="0" smtClean="0"/>
              <a:t>losses</a:t>
            </a:r>
            <a:endParaRPr lang="en-US" dirty="0"/>
          </a:p>
        </p:txBody>
      </p:sp>
    </p:spTree>
    <p:extLst>
      <p:ext uri="{BB962C8B-B14F-4D97-AF65-F5344CB8AC3E}">
        <p14:creationId xmlns:p14="http://schemas.microsoft.com/office/powerpoint/2010/main" val="2056917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Business Problem                                </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690688"/>
            <a:ext cx="10223863" cy="4524315"/>
          </a:xfrm>
          <a:prstGeom prst="rect">
            <a:avLst/>
          </a:prstGeom>
        </p:spPr>
        <p:txBody>
          <a:bodyPr wrap="square">
            <a:spAutoFit/>
          </a:bodyPr>
          <a:lstStyle/>
          <a:p>
            <a:r>
              <a:rPr lang="en-US" b="1" dirty="0"/>
              <a:t>Commercial line of business- Business </a:t>
            </a:r>
            <a:r>
              <a:rPr lang="en-US" b="1" dirty="0" smtClean="0"/>
              <a:t>Interruption</a:t>
            </a:r>
          </a:p>
          <a:p>
            <a:endParaRPr lang="en-US" dirty="0"/>
          </a:p>
          <a:p>
            <a:r>
              <a:rPr lang="en-US" dirty="0"/>
              <a:t>Commercial insurance is a complex and highly specialized product offered by experienced insurers. </a:t>
            </a:r>
            <a:r>
              <a:rPr lang="en-US" dirty="0" smtClean="0"/>
              <a:t>Individual study </a:t>
            </a:r>
            <a:r>
              <a:rPr lang="en-US" dirty="0"/>
              <a:t>is required for </a:t>
            </a:r>
            <a:r>
              <a:rPr lang="en-US" dirty="0" smtClean="0"/>
              <a:t>each insurer </a:t>
            </a:r>
            <a:r>
              <a:rPr lang="en-US" dirty="0"/>
              <a:t>to assess their exposures triggered by COVID-19. </a:t>
            </a:r>
            <a:endParaRPr lang="en-US" dirty="0" smtClean="0"/>
          </a:p>
          <a:p>
            <a:endParaRPr lang="en-US" dirty="0"/>
          </a:p>
          <a:p>
            <a:r>
              <a:rPr lang="en-US" dirty="0" smtClean="0"/>
              <a:t>Using </a:t>
            </a:r>
            <a:r>
              <a:rPr lang="en-US" dirty="0"/>
              <a:t>Toronto as an example</a:t>
            </a:r>
            <a:r>
              <a:rPr lang="en-US" dirty="0" smtClean="0"/>
              <a:t>, The study used Cluster Analysis to help commercial specialists understand the similarity and difference among boroughs in Toronto, </a:t>
            </a:r>
            <a:r>
              <a:rPr lang="en-US" dirty="0"/>
              <a:t>so that they could prioritize their tasks accordingly. </a:t>
            </a:r>
            <a:endParaRPr lang="en-US" dirty="0" smtClean="0"/>
          </a:p>
          <a:p>
            <a:endParaRPr lang="en-US" dirty="0"/>
          </a:p>
          <a:p>
            <a:r>
              <a:rPr lang="en-US" dirty="0" smtClean="0"/>
              <a:t>The study </a:t>
            </a:r>
            <a:r>
              <a:rPr lang="en-US" dirty="0"/>
              <a:t>is based on publicly available information through Foursquare API, the findings is for an average insurance </a:t>
            </a:r>
            <a:r>
              <a:rPr lang="en-US" dirty="0" smtClean="0"/>
              <a:t>company, </a:t>
            </a:r>
            <a:r>
              <a:rPr lang="en-US" dirty="0"/>
              <a:t>each individual insurer should consult this study through the lens of understanding on their own commercial business profiles. </a:t>
            </a:r>
            <a:endParaRPr lang="en-US" dirty="0" smtClean="0"/>
          </a:p>
          <a:p>
            <a:endParaRPr lang="en-US" dirty="0"/>
          </a:p>
          <a:p>
            <a:r>
              <a:rPr lang="en-US" dirty="0"/>
              <a:t>T</a:t>
            </a:r>
            <a:r>
              <a:rPr lang="en-US" dirty="0" smtClean="0"/>
              <a:t>he </a:t>
            </a:r>
            <a:r>
              <a:rPr lang="en-US" dirty="0"/>
              <a:t>delivery service was not considered within this study</a:t>
            </a:r>
            <a:r>
              <a:rPr lang="en-US" dirty="0" smtClean="0"/>
              <a:t>, its </a:t>
            </a:r>
            <a:r>
              <a:rPr lang="en-US" dirty="0"/>
              <a:t>impact could be material if more restaurants are trying to adapt to the </a:t>
            </a:r>
            <a:r>
              <a:rPr lang="en-US" dirty="0" smtClean="0"/>
              <a:t>‘new norm’ </a:t>
            </a:r>
            <a:r>
              <a:rPr lang="en-US" dirty="0"/>
              <a:t>over the long run.</a:t>
            </a:r>
          </a:p>
          <a:p>
            <a:endParaRPr lang="en-US" dirty="0"/>
          </a:p>
        </p:txBody>
      </p:sp>
    </p:spTree>
    <p:extLst>
      <p:ext uri="{BB962C8B-B14F-4D97-AF65-F5344CB8AC3E}">
        <p14:creationId xmlns:p14="http://schemas.microsoft.com/office/powerpoint/2010/main" val="878023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Business Problem  - cont.                         </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690688"/>
            <a:ext cx="10223863" cy="5355312"/>
          </a:xfrm>
          <a:prstGeom prst="rect">
            <a:avLst/>
          </a:prstGeom>
        </p:spPr>
        <p:txBody>
          <a:bodyPr wrap="square">
            <a:spAutoFit/>
          </a:bodyPr>
          <a:lstStyle/>
          <a:p>
            <a:r>
              <a:rPr lang="en-US" b="1" dirty="0"/>
              <a:t>Personal and Commercial Property </a:t>
            </a:r>
            <a:r>
              <a:rPr lang="en-US" b="1" dirty="0" smtClean="0"/>
              <a:t>– Residential Property</a:t>
            </a:r>
          </a:p>
          <a:p>
            <a:endParaRPr lang="en-US" dirty="0"/>
          </a:p>
          <a:p>
            <a:r>
              <a:rPr lang="en-US" dirty="0" smtClean="0"/>
              <a:t>The shut-down of University dorms and outbreak in Senior Homes since March Break in Toronto triggered additional risks for residential property in Toronto. </a:t>
            </a:r>
          </a:p>
          <a:p>
            <a:endParaRPr lang="en-US" dirty="0"/>
          </a:p>
          <a:p>
            <a:pPr marL="285750" indent="-285750">
              <a:buFont typeface="Arial" panose="020B0604020202020204" pitchFamily="34" charset="0"/>
              <a:buChar char="•"/>
            </a:pPr>
            <a:r>
              <a:rPr lang="en-US" dirty="0" smtClean="0"/>
              <a:t>in </a:t>
            </a:r>
            <a:r>
              <a:rPr lang="en-US" dirty="0"/>
              <a:t>general, international students are facing disadvantages when it comes to renting given their short credit histories, </a:t>
            </a:r>
            <a:r>
              <a:rPr lang="en-US" dirty="0" smtClean="0"/>
              <a:t>COVID-19 </a:t>
            </a:r>
            <a:r>
              <a:rPr lang="en-US" dirty="0"/>
              <a:t>might push them further to the less-maintained apartments. Combining with the fact that students are less experienced in cooking, it could trigger extra risks on residential properties due to the cookware malpractice during the lockdown from this angle.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a:t>
            </a:r>
            <a:r>
              <a:rPr lang="en-US" dirty="0"/>
              <a:t>the meanwhile, the latest reports showed that COVID-19 continues to ravage in senior homes, given the panic outbreaks and short of stuffs in long-term care facilities, it could inject even higher risks for residential properties.</a:t>
            </a:r>
            <a:endParaRPr lang="en-US" dirty="0" smtClean="0"/>
          </a:p>
          <a:p>
            <a:endParaRPr lang="en-US" dirty="0" smtClean="0"/>
          </a:p>
          <a:p>
            <a:r>
              <a:rPr lang="en-US" dirty="0" smtClean="0"/>
              <a:t>Within </a:t>
            </a:r>
            <a:r>
              <a:rPr lang="en-US" dirty="0"/>
              <a:t>this study, both location data from Foursquare and Open Database of Healthcare Facilities from Statistics Canada were leveraged to identify related residential information and conducted cluster analysis on boroughs in Toronto, the feature of this section is </a:t>
            </a:r>
            <a:r>
              <a:rPr lang="en-US" dirty="0" smtClean="0"/>
              <a:t>to apply </a:t>
            </a:r>
            <a:r>
              <a:rPr lang="en-US" dirty="0"/>
              <a:t>condo and nursing houses as two key dimensions when reviewing the residential property risk </a:t>
            </a:r>
            <a:r>
              <a:rPr lang="en-US" dirty="0" smtClean="0"/>
              <a:t>due to </a:t>
            </a:r>
            <a:r>
              <a:rPr lang="en-US" dirty="0"/>
              <a:t>the pandemic.</a:t>
            </a:r>
          </a:p>
          <a:p>
            <a:endParaRPr lang="en-US" dirty="0"/>
          </a:p>
        </p:txBody>
      </p:sp>
    </p:spTree>
    <p:extLst>
      <p:ext uri="{BB962C8B-B14F-4D97-AF65-F5344CB8AC3E}">
        <p14:creationId xmlns:p14="http://schemas.microsoft.com/office/powerpoint/2010/main" val="227348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Business Problem  - cont.                         </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758587"/>
            <a:ext cx="10223863" cy="4801314"/>
          </a:xfrm>
          <a:prstGeom prst="rect">
            <a:avLst/>
          </a:prstGeom>
        </p:spPr>
        <p:txBody>
          <a:bodyPr wrap="square">
            <a:spAutoFit/>
          </a:bodyPr>
          <a:lstStyle/>
          <a:p>
            <a:r>
              <a:rPr lang="en-US" b="1" dirty="0"/>
              <a:t>Personal Auto – Toronto Killed and Seriously Injured Claims </a:t>
            </a:r>
            <a:endParaRPr lang="en-US" dirty="0"/>
          </a:p>
          <a:p>
            <a:endParaRPr lang="en-US" dirty="0" smtClean="0"/>
          </a:p>
          <a:p>
            <a:r>
              <a:rPr lang="en-US" dirty="0" smtClean="0"/>
              <a:t>Working from home during </a:t>
            </a:r>
            <a:r>
              <a:rPr lang="en-US" dirty="0"/>
              <a:t>the </a:t>
            </a:r>
            <a:r>
              <a:rPr lang="en-US" dirty="0" smtClean="0"/>
              <a:t>lockdown leads to decrease on collision claim. </a:t>
            </a:r>
            <a:r>
              <a:rPr lang="en-US" dirty="0"/>
              <a:t>At the same time, a number of Canadian insurers are reducing or rebating auto insurance premium to compensate customers for the change. </a:t>
            </a:r>
            <a:endParaRPr lang="en-US" dirty="0" smtClean="0"/>
          </a:p>
          <a:p>
            <a:endParaRPr lang="en-US" dirty="0"/>
          </a:p>
          <a:p>
            <a:r>
              <a:rPr lang="en-US" dirty="0"/>
              <a:t>A trend analysis has been </a:t>
            </a:r>
            <a:r>
              <a:rPr lang="en-US" dirty="0" smtClean="0"/>
              <a:t>performed </a:t>
            </a:r>
            <a:r>
              <a:rPr lang="en-US" dirty="0"/>
              <a:t>using Toronto Police Service Public Safety Data Portal to estimate the Q2 Killed and Seriously Injured (KSI) claims based on 2008-2018 data assuming there is no COVID-19. </a:t>
            </a:r>
            <a:endParaRPr lang="en-US" dirty="0" smtClean="0"/>
          </a:p>
          <a:p>
            <a:endParaRPr lang="en-US" dirty="0"/>
          </a:p>
          <a:p>
            <a:r>
              <a:rPr lang="en-US" dirty="0" smtClean="0"/>
              <a:t>The </a:t>
            </a:r>
            <a:r>
              <a:rPr lang="en-US" dirty="0"/>
              <a:t>finding from this section serves as a great benchmark for the industry to understand the </a:t>
            </a:r>
            <a:r>
              <a:rPr lang="en-US" dirty="0" smtClean="0"/>
              <a:t>favorable </a:t>
            </a:r>
            <a:r>
              <a:rPr lang="en-US" dirty="0"/>
              <a:t>impact on collision frequency due to COVID-19, and be able to assess the combined impact from both frequency decrease and premium rebate during this period</a:t>
            </a:r>
            <a:r>
              <a:rPr lang="en-US" dirty="0" smtClean="0"/>
              <a:t>.</a:t>
            </a:r>
          </a:p>
          <a:p>
            <a:endParaRPr lang="en-US" dirty="0"/>
          </a:p>
          <a:p>
            <a:r>
              <a:rPr lang="en-US" dirty="0"/>
              <a:t>Again, </a:t>
            </a:r>
            <a:r>
              <a:rPr lang="en-US" dirty="0" smtClean="0"/>
              <a:t>the finding applies to an </a:t>
            </a:r>
            <a:r>
              <a:rPr lang="en-US" dirty="0"/>
              <a:t>average insurance company assuming it shares the personal auto insurance market fairly among all auto collision claims, each insurer will need to consult this study through a lens of understanding on their own personal auto business portfolios.</a:t>
            </a:r>
          </a:p>
          <a:p>
            <a:endParaRPr lang="en-US" dirty="0"/>
          </a:p>
        </p:txBody>
      </p:sp>
    </p:spTree>
    <p:extLst>
      <p:ext uri="{BB962C8B-B14F-4D97-AF65-F5344CB8AC3E}">
        <p14:creationId xmlns:p14="http://schemas.microsoft.com/office/powerpoint/2010/main" val="2795910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Business Problem  - cont.                         </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758587"/>
            <a:ext cx="10223863" cy="3693319"/>
          </a:xfrm>
          <a:prstGeom prst="rect">
            <a:avLst/>
          </a:prstGeom>
        </p:spPr>
        <p:txBody>
          <a:bodyPr wrap="square">
            <a:spAutoFit/>
          </a:bodyPr>
          <a:lstStyle/>
          <a:p>
            <a:r>
              <a:rPr lang="en-US" b="1" dirty="0"/>
              <a:t>Social Insurance - Unemployment </a:t>
            </a:r>
            <a:r>
              <a:rPr lang="en-US" b="1" dirty="0" smtClean="0"/>
              <a:t>Insurance</a:t>
            </a:r>
          </a:p>
          <a:p>
            <a:endParaRPr lang="en-US" dirty="0"/>
          </a:p>
          <a:p>
            <a:r>
              <a:rPr lang="en-US" dirty="0" smtClean="0"/>
              <a:t>More </a:t>
            </a:r>
            <a:r>
              <a:rPr lang="en-US" dirty="0"/>
              <a:t>workers lost their jobs </a:t>
            </a:r>
            <a:r>
              <a:rPr lang="en-US" dirty="0" smtClean="0"/>
              <a:t>recently due to COVID-19, Given </a:t>
            </a:r>
            <a:r>
              <a:rPr lang="en-US" dirty="0"/>
              <a:t>the surge of unemployment rate, more EI claims are expected to be submitted in the following months even </a:t>
            </a:r>
            <a:r>
              <a:rPr lang="en-US" dirty="0" smtClean="0"/>
              <a:t>weeks. </a:t>
            </a:r>
          </a:p>
          <a:p>
            <a:endParaRPr lang="en-US" dirty="0"/>
          </a:p>
          <a:p>
            <a:r>
              <a:rPr lang="en-US" dirty="0" smtClean="0"/>
              <a:t>Ontario monthly </a:t>
            </a:r>
            <a:r>
              <a:rPr lang="en-US" dirty="0"/>
              <a:t>unemployment by type of work was used as a leading indication to estimate the expected EI benefits claims </a:t>
            </a:r>
            <a:r>
              <a:rPr lang="en-US" dirty="0" smtClean="0"/>
              <a:t>during </a:t>
            </a:r>
            <a:r>
              <a:rPr lang="en-US" dirty="0"/>
              <a:t>the lockdown given the strong correlation between the unemployment and EI claims. </a:t>
            </a:r>
            <a:endParaRPr lang="en-US" dirty="0" smtClean="0"/>
          </a:p>
          <a:p>
            <a:endParaRPr lang="en-US" dirty="0"/>
          </a:p>
          <a:p>
            <a:r>
              <a:rPr lang="en-US" dirty="0" smtClean="0"/>
              <a:t>One </a:t>
            </a:r>
            <a:r>
              <a:rPr lang="en-US" dirty="0"/>
              <a:t>interesting finding has also been discussed </a:t>
            </a:r>
            <a:r>
              <a:rPr lang="en-US" dirty="0" smtClean="0"/>
              <a:t>under </a:t>
            </a:r>
            <a:r>
              <a:rPr lang="en-US" dirty="0"/>
              <a:t>this section, I believe that the study will help the government to manage the work around upcoming EI claims efficiently, and shed some lights on the near-future claim trend. </a:t>
            </a:r>
          </a:p>
          <a:p>
            <a:endParaRPr lang="en-US" dirty="0"/>
          </a:p>
        </p:txBody>
      </p:sp>
    </p:spTree>
    <p:extLst>
      <p:ext uri="{BB962C8B-B14F-4D97-AF65-F5344CB8AC3E}">
        <p14:creationId xmlns:p14="http://schemas.microsoft.com/office/powerpoint/2010/main" val="617262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Data Sources                                </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690688"/>
            <a:ext cx="10223863" cy="4801314"/>
          </a:xfrm>
          <a:prstGeom prst="rect">
            <a:avLst/>
          </a:prstGeom>
        </p:spPr>
        <p:txBody>
          <a:bodyPr wrap="square">
            <a:spAutoFit/>
          </a:bodyPr>
          <a:lstStyle/>
          <a:p>
            <a:r>
              <a:rPr lang="en-US" b="1" dirty="0" smtClean="0"/>
              <a:t>Data </a:t>
            </a:r>
            <a:r>
              <a:rPr lang="en-US" b="1" dirty="0"/>
              <a:t>has been leveraged from different sources to fit in the various analysis within this </a:t>
            </a:r>
            <a:r>
              <a:rPr lang="en-US" b="1" dirty="0" smtClean="0"/>
              <a:t>study</a:t>
            </a:r>
            <a:endParaRPr lang="en-US" b="1"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Foursquare: </a:t>
            </a:r>
            <a:r>
              <a:rPr lang="en-US" u="sng" dirty="0">
                <a:hlinkClick r:id="rId2"/>
              </a:rPr>
              <a:t>https://developer.foursquare.com</a:t>
            </a:r>
            <a:r>
              <a:rPr lang="en-US" u="sng" dirty="0" smtClean="0">
                <a:hlinkClick r:id="rId2"/>
              </a:rPr>
              <a:t>/</a:t>
            </a:r>
            <a:endParaRPr lang="en-US" u="sng"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List of postal codes of Canada: M: </a:t>
            </a:r>
            <a:r>
              <a:rPr lang="en-US" u="sng" dirty="0">
                <a:hlinkClick r:id="rId3"/>
              </a:rPr>
              <a:t>https://en.wikipedia.org/wiki/List_of_postal_codes_of_Canada:_</a:t>
            </a:r>
            <a:r>
              <a:rPr lang="en-US" u="sng" dirty="0" smtClean="0">
                <a:hlinkClick r:id="rId3"/>
              </a:rPr>
              <a:t>M</a:t>
            </a:r>
            <a:endParaRPr lang="en-US" u="sng"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Open Database of Healthcare </a:t>
            </a:r>
            <a:r>
              <a:rPr lang="en-US" dirty="0" smtClean="0"/>
              <a:t>Facilities </a:t>
            </a:r>
            <a:r>
              <a:rPr lang="en-US" u="sng" dirty="0" smtClean="0">
                <a:hlinkClick r:id="rId4"/>
              </a:rPr>
              <a:t>https</a:t>
            </a:r>
            <a:r>
              <a:rPr lang="en-US" u="sng" dirty="0">
                <a:hlinkClick r:id="rId4"/>
              </a:rPr>
              <a:t>://</a:t>
            </a:r>
            <a:r>
              <a:rPr lang="en-US" u="sng" dirty="0" smtClean="0">
                <a:hlinkClick r:id="rId4"/>
              </a:rPr>
              <a:t>www.statcan.gc.ca/eng/lode/databases/odhf</a:t>
            </a:r>
            <a:endParaRPr lang="en-US" u="sng" dirty="0" smtClean="0"/>
          </a:p>
          <a:p>
            <a:pPr marL="285750" lvl="0" indent="-285750">
              <a:buFont typeface="Arial" panose="020B0604020202020204" pitchFamily="34" charset="0"/>
              <a:buChar char="•"/>
            </a:pPr>
            <a:endParaRPr lang="en-US" u="sng" dirty="0" smtClean="0"/>
          </a:p>
          <a:p>
            <a:pPr marL="285750" indent="-285750">
              <a:buFont typeface="Arial" panose="020B0604020202020204" pitchFamily="34" charset="0"/>
              <a:buChar char="•"/>
            </a:pPr>
            <a:r>
              <a:rPr lang="en-US" dirty="0"/>
              <a:t>Toronto Police Service Public Safety Data Portal: </a:t>
            </a:r>
            <a:r>
              <a:rPr lang="en-US" u="sng" dirty="0">
                <a:hlinkClick r:id="rId5"/>
              </a:rPr>
              <a:t>http://</a:t>
            </a:r>
            <a:r>
              <a:rPr lang="en-US" u="sng" dirty="0" smtClean="0">
                <a:hlinkClick r:id="rId5"/>
              </a:rPr>
              <a:t>data.torontopolice.on.ca/search?q=traffic</a:t>
            </a:r>
            <a:endParaRPr lang="en-US" u="sng" dirty="0" smtClean="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Employment insurance claims received by province and territory, monthly, seasonally adjusted </a:t>
            </a:r>
            <a:r>
              <a:rPr lang="en-US" u="sng" dirty="0">
                <a:hlinkClick r:id="rId6"/>
              </a:rPr>
              <a:t>https://</a:t>
            </a:r>
            <a:r>
              <a:rPr lang="en-US" u="sng" dirty="0" smtClean="0">
                <a:hlinkClick r:id="rId6"/>
              </a:rPr>
              <a:t>www150.statcan.gc.ca/t1/tbl1/en/cv.action?pid=1410000501#timeframe</a:t>
            </a:r>
            <a:endParaRPr lang="en-US" u="sng"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Unemployment by type of work sought and search method, monthly, unadjusted for seasonality (x 1,000) </a:t>
            </a:r>
            <a:r>
              <a:rPr lang="en-US" u="sng" dirty="0">
                <a:hlinkClick r:id="rId7"/>
              </a:rPr>
              <a:t>https://www150.statcan.gc.ca/t1/tbl1/en/tv.action?pid=1410005801</a:t>
            </a:r>
            <a:r>
              <a:rPr lang="en-US" dirty="0"/>
              <a:t> </a:t>
            </a:r>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08730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60000"/>
                    <a:lumOff val="40000"/>
                  </a:schemeClr>
                </a:solidFill>
              </a:rPr>
              <a:t>Data Preparation</a:t>
            </a:r>
            <a:endParaRPr lang="en-US" sz="4000" b="1"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en-US" dirty="0" smtClean="0"/>
          </a:p>
          <a:p>
            <a:endParaRPr lang="en-US" dirty="0"/>
          </a:p>
        </p:txBody>
      </p:sp>
      <p:cxnSp>
        <p:nvCxnSpPr>
          <p:cNvPr id="5" name="Straight Connector 4"/>
          <p:cNvCxnSpPr/>
          <p:nvPr/>
        </p:nvCxnSpPr>
        <p:spPr>
          <a:xfrm flipV="1">
            <a:off x="838200" y="1558834"/>
            <a:ext cx="10515600" cy="17418"/>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838200" y="1690688"/>
            <a:ext cx="10223863" cy="2585323"/>
          </a:xfrm>
          <a:prstGeom prst="rect">
            <a:avLst/>
          </a:prstGeom>
        </p:spPr>
        <p:txBody>
          <a:bodyPr wrap="square">
            <a:spAutoFit/>
          </a:bodyPr>
          <a:lstStyle/>
          <a:p>
            <a:r>
              <a:rPr lang="en-US" dirty="0"/>
              <a:t>Similar to </a:t>
            </a:r>
            <a:r>
              <a:rPr lang="en-US" dirty="0" smtClean="0"/>
              <a:t>the </a:t>
            </a:r>
            <a:r>
              <a:rPr lang="en-US" dirty="0"/>
              <a:t>most common journey taken by all data analysis projects, tremendous amount of time has been spent on data preparation stage. </a:t>
            </a:r>
            <a:endParaRPr lang="en-US" dirty="0" smtClean="0"/>
          </a:p>
          <a:p>
            <a:endParaRPr lang="en-US" dirty="0"/>
          </a:p>
          <a:p>
            <a:r>
              <a:rPr lang="en-US" dirty="0" smtClean="0"/>
              <a:t>The </a:t>
            </a:r>
            <a:r>
              <a:rPr lang="en-US" dirty="0"/>
              <a:t>data is extracted from different sources and merged for various types of analysis. In general, extra spaces and non-sense symbols have been removed from the working database during this stage using Python, also, necessary </a:t>
            </a:r>
            <a:r>
              <a:rPr lang="en-US" dirty="0" smtClean="0"/>
              <a:t>dimensions i.e. </a:t>
            </a:r>
            <a:r>
              <a:rPr lang="en-US" dirty="0"/>
              <a:t>Geospatial data of Toronto </a:t>
            </a:r>
            <a:r>
              <a:rPr lang="en-US" dirty="0" smtClean="0"/>
              <a:t> are added into the </a:t>
            </a:r>
            <a:r>
              <a:rPr lang="en-US" dirty="0"/>
              <a:t>major working database as it seems appropriate.</a:t>
            </a:r>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9030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185</TotalTime>
  <Words>2278</Words>
  <Application>Microsoft Office PowerPoint</Application>
  <PresentationFormat>Widescreen</PresentationFormat>
  <Paragraphs>182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DengXian</vt:lpstr>
      <vt:lpstr>Arial</vt:lpstr>
      <vt:lpstr>Calibri</vt:lpstr>
      <vt:lpstr>Corbel</vt:lpstr>
      <vt:lpstr>Times New Roman</vt:lpstr>
      <vt:lpstr>Depth</vt:lpstr>
      <vt:lpstr>   </vt:lpstr>
      <vt:lpstr>Background</vt:lpstr>
      <vt:lpstr>Purpose of Study</vt:lpstr>
      <vt:lpstr>Business Problem                                </vt:lpstr>
      <vt:lpstr>Business Problem  - cont.                         </vt:lpstr>
      <vt:lpstr>Business Problem  - cont.                         </vt:lpstr>
      <vt:lpstr>Business Problem  - cont.                         </vt:lpstr>
      <vt:lpstr>Data Sources                                </vt:lpstr>
      <vt:lpstr>Data Preparation</vt:lpstr>
      <vt:lpstr>COVID-19 Impact Study – Business Interruption</vt:lpstr>
      <vt:lpstr>COVID-19 Impact Study – Business Interruption</vt:lpstr>
      <vt:lpstr>COVID-19 Impact Study – Residential Property</vt:lpstr>
      <vt:lpstr>COVID-19 Impact Study – Residential Property</vt:lpstr>
      <vt:lpstr>COVID-19 Impact Study – Personal Auto KSI Claims</vt:lpstr>
      <vt:lpstr>COVID-19 Impact Study – Personal Auto KSI Claims</vt:lpstr>
      <vt:lpstr>COVID-19 Impact Study – Personal Auto KSI Claims</vt:lpstr>
      <vt:lpstr>COVID-19 Impact Study – EI Benefits</vt:lpstr>
      <vt:lpstr>COVID-19 Impact Study – EI Benefits</vt:lpstr>
      <vt:lpstr>COVID-19 Impact Study – EI Benefits</vt:lpstr>
      <vt:lpstr>COVID-19 Impact Study – EI Benefits</vt:lpstr>
      <vt:lpstr>COVID-19 Impact Study – EI Benefits</vt:lpstr>
      <vt:lpstr>COVID-19 Impact Study – EI Benefits</vt:lpstr>
      <vt:lpstr>Conclusion</vt:lpstr>
      <vt:lpstr>Conclusion – cont.</vt:lpstr>
      <vt:lpstr>Reference</vt:lpstr>
      <vt:lpstr>Thank you</vt:lpstr>
    </vt:vector>
  </TitlesOfParts>
  <Company>Aviva Canada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Yuhan Zhao</dc:creator>
  <cp:lastModifiedBy>Yuhan Zhao</cp:lastModifiedBy>
  <cp:revision>54</cp:revision>
  <dcterms:created xsi:type="dcterms:W3CDTF">2020-04-28T23:35:45Z</dcterms:created>
  <dcterms:modified xsi:type="dcterms:W3CDTF">2020-04-29T02:50:55Z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04368af4-d5a9-42e1-a5fd-7512c6ccb5fe</vt:lpwstr>
  </property>
</Properties>
</file>