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9"/>
  </p:notesMasterIdLst>
  <p:sldIdLst>
    <p:sldId id="257" r:id="rId2"/>
    <p:sldId id="258" r:id="rId3"/>
    <p:sldId id="256" r:id="rId4"/>
    <p:sldId id="265" r:id="rId5"/>
    <p:sldId id="311" r:id="rId6"/>
    <p:sldId id="312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13B"/>
    <a:srgbClr val="002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99A118-97C3-440F-B83F-4E3BEEB2616F}">
  <a:tblStyle styleId="{1099A118-97C3-440F-B83F-4E3BEEB26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412780-66FE-46C4-B1CA-7DF18B8B8D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4954" autoAdjust="0"/>
  </p:normalViewPr>
  <p:slideViewPr>
    <p:cSldViewPr snapToGrid="0">
      <p:cViewPr varScale="1">
        <p:scale>
          <a:sx n="110" d="100"/>
          <a:sy n="110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6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14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57488"/>
            <a:ext cx="4794900" cy="17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41975" y="3210225"/>
            <a:ext cx="4666200" cy="475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6273775" y="0"/>
            <a:ext cx="2870100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l="26990" r="67454"/>
          <a:stretch/>
        </p:blipFill>
        <p:spPr>
          <a:xfrm>
            <a:off x="0" y="0"/>
            <a:ext cx="507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093926"/>
            <a:ext cx="77040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0" cy="5143498"/>
            <a:chOff x="0" y="0"/>
            <a:chExt cx="9144000" cy="5143498"/>
          </a:xfrm>
        </p:grpSpPr>
        <p:pic>
          <p:nvPicPr>
            <p:cNvPr id="26" name="Google Shape;26;p4"/>
            <p:cNvPicPr preferRelativeResize="0"/>
            <p:nvPr/>
          </p:nvPicPr>
          <p:blipFill rotWithShape="1">
            <a:blip r:embed="rId3">
              <a:alphaModFix/>
            </a:blip>
            <a:srcRect t="47156" r="-969" b="44956"/>
            <a:stretch/>
          </p:blipFill>
          <p:spPr>
            <a:xfrm flipH="1">
              <a:off x="0" y="0"/>
              <a:ext cx="4572000" cy="405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 rotWithShape="1">
            <a:blip r:embed="rId3">
              <a:alphaModFix/>
            </a:blip>
            <a:srcRect t="19892" r="-969" b="72220"/>
            <a:stretch/>
          </p:blipFill>
          <p:spPr>
            <a:xfrm flipH="1">
              <a:off x="4572000" y="4737800"/>
              <a:ext cx="4572000" cy="4056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998538" y="225042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5650860" y="225042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5650838" y="37735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1998538" y="37736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1187626" y="162377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4839926" y="3147484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4839951" y="162377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1187626" y="3147501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1998549" y="1487975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3"/>
          </p:nvPr>
        </p:nvSpPr>
        <p:spPr>
          <a:xfrm>
            <a:off x="5650874" y="1487975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1998549" y="3011850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0849" y="3011953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-2" y="0"/>
            <a:ext cx="9144001" cy="5143500"/>
            <a:chOff x="-2" y="0"/>
            <a:chExt cx="9144001" cy="5143500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l="86134"/>
            <a:stretch/>
          </p:blipFill>
          <p:spPr>
            <a:xfrm flipH="1">
              <a:off x="8430823" y="0"/>
              <a:ext cx="713176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3">
              <a:alphaModFix/>
            </a:blip>
            <a:srcRect l="86134"/>
            <a:stretch/>
          </p:blipFill>
          <p:spPr>
            <a:xfrm flipH="1">
              <a:off x="-2" y="0"/>
              <a:ext cx="713176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2424850" y="2271579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4740950" y="2271579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3"/>
          </p:nvPr>
        </p:nvSpPr>
        <p:spPr>
          <a:xfrm>
            <a:off x="2424850" y="403130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"/>
          </p:nvPr>
        </p:nvSpPr>
        <p:spPr>
          <a:xfrm>
            <a:off x="4740950" y="4031304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5"/>
          </p:nvPr>
        </p:nvSpPr>
        <p:spPr>
          <a:xfrm>
            <a:off x="2424850" y="1869438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6"/>
          </p:nvPr>
        </p:nvSpPr>
        <p:spPr>
          <a:xfrm>
            <a:off x="2424850" y="3629238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7"/>
          </p:nvPr>
        </p:nvSpPr>
        <p:spPr>
          <a:xfrm>
            <a:off x="4740950" y="1869438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8"/>
          </p:nvPr>
        </p:nvSpPr>
        <p:spPr>
          <a:xfrm>
            <a:off x="4740950" y="3629238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l="28426" r="49791"/>
          <a:stretch/>
        </p:blipFill>
        <p:spPr>
          <a:xfrm>
            <a:off x="0" y="1835075"/>
            <a:ext cx="720000" cy="330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 rotWithShape="1">
          <a:blip r:embed="rId4">
            <a:alphaModFix/>
          </a:blip>
          <a:srcRect t="94894" b="44"/>
          <a:stretch/>
        </p:blipFill>
        <p:spPr>
          <a:xfrm>
            <a:off x="0" y="5"/>
            <a:ext cx="9144000" cy="2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1114552" y="2317891"/>
            <a:ext cx="1975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3584400" y="2317891"/>
            <a:ext cx="1975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3"/>
          </p:nvPr>
        </p:nvSpPr>
        <p:spPr>
          <a:xfrm>
            <a:off x="1114552" y="3592345"/>
            <a:ext cx="1975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4"/>
          </p:nvPr>
        </p:nvSpPr>
        <p:spPr>
          <a:xfrm>
            <a:off x="3584400" y="3592345"/>
            <a:ext cx="1975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5"/>
          </p:nvPr>
        </p:nvSpPr>
        <p:spPr>
          <a:xfrm>
            <a:off x="6054248" y="2317891"/>
            <a:ext cx="1975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6"/>
          </p:nvPr>
        </p:nvSpPr>
        <p:spPr>
          <a:xfrm>
            <a:off x="6054248" y="3592345"/>
            <a:ext cx="1975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7"/>
          </p:nvPr>
        </p:nvSpPr>
        <p:spPr>
          <a:xfrm>
            <a:off x="1113052" y="1916450"/>
            <a:ext cx="19782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8"/>
          </p:nvPr>
        </p:nvSpPr>
        <p:spPr>
          <a:xfrm>
            <a:off x="3582900" y="1916450"/>
            <a:ext cx="19782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ubTitle" idx="9"/>
          </p:nvPr>
        </p:nvSpPr>
        <p:spPr>
          <a:xfrm>
            <a:off x="6052748" y="1916450"/>
            <a:ext cx="19782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3"/>
          </p:nvPr>
        </p:nvSpPr>
        <p:spPr>
          <a:xfrm>
            <a:off x="1113052" y="3192188"/>
            <a:ext cx="19782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14"/>
          </p:nvPr>
        </p:nvSpPr>
        <p:spPr>
          <a:xfrm>
            <a:off x="3582900" y="3192188"/>
            <a:ext cx="19782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15"/>
          </p:nvPr>
        </p:nvSpPr>
        <p:spPr>
          <a:xfrm>
            <a:off x="6052748" y="3192188"/>
            <a:ext cx="19782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1" name="Google Shape;211;p28"/>
          <p:cNvGrpSpPr/>
          <p:nvPr/>
        </p:nvGrpSpPr>
        <p:grpSpPr>
          <a:xfrm>
            <a:off x="0" y="0"/>
            <a:ext cx="9150775" cy="5143500"/>
            <a:chOff x="0" y="0"/>
            <a:chExt cx="9150775" cy="5143500"/>
          </a:xfrm>
        </p:grpSpPr>
        <p:pic>
          <p:nvPicPr>
            <p:cNvPr id="212" name="Google Shape;212;p28"/>
            <p:cNvPicPr preferRelativeResize="0"/>
            <p:nvPr/>
          </p:nvPicPr>
          <p:blipFill rotWithShape="1">
            <a:blip r:embed="rId3">
              <a:alphaModFix/>
            </a:blip>
            <a:srcRect l="66489" t="15491" r="11729" b="6699"/>
            <a:stretch/>
          </p:blipFill>
          <p:spPr>
            <a:xfrm>
              <a:off x="0" y="0"/>
              <a:ext cx="720000" cy="257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8"/>
            <p:cNvPicPr preferRelativeResize="0"/>
            <p:nvPr/>
          </p:nvPicPr>
          <p:blipFill rotWithShape="1">
            <a:blip r:embed="rId3">
              <a:alphaModFix/>
            </a:blip>
            <a:srcRect l="66489" t="15491" r="11729" b="6699"/>
            <a:stretch/>
          </p:blipFill>
          <p:spPr>
            <a:xfrm>
              <a:off x="8430775" y="2571750"/>
              <a:ext cx="720000" cy="2571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8"/>
          <p:cNvGrpSpPr/>
          <p:nvPr/>
        </p:nvGrpSpPr>
        <p:grpSpPr>
          <a:xfrm>
            <a:off x="0" y="0"/>
            <a:ext cx="9150773" cy="5143499"/>
            <a:chOff x="0" y="0"/>
            <a:chExt cx="9150773" cy="5143499"/>
          </a:xfrm>
        </p:grpSpPr>
        <p:pic>
          <p:nvPicPr>
            <p:cNvPr id="215" name="Google Shape;215;p28"/>
            <p:cNvPicPr preferRelativeResize="0"/>
            <p:nvPr/>
          </p:nvPicPr>
          <p:blipFill rotWithShape="1">
            <a:blip r:embed="rId4">
              <a:alphaModFix/>
            </a:blip>
            <a:srcRect t="94894" r="7800" b="44"/>
            <a:stretch/>
          </p:blipFill>
          <p:spPr>
            <a:xfrm>
              <a:off x="0" y="4883200"/>
              <a:ext cx="8430773" cy="260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8"/>
            <p:cNvPicPr preferRelativeResize="0"/>
            <p:nvPr/>
          </p:nvPicPr>
          <p:blipFill rotWithShape="1">
            <a:blip r:embed="rId4">
              <a:alphaModFix/>
            </a:blip>
            <a:srcRect t="94894" r="7800" b="44"/>
            <a:stretch/>
          </p:blipFill>
          <p:spPr>
            <a:xfrm>
              <a:off x="720000" y="0"/>
              <a:ext cx="8430773" cy="260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l="28426" r="49791"/>
          <a:stretch/>
        </p:blipFill>
        <p:spPr>
          <a:xfrm rot="10800000">
            <a:off x="8424000" y="5"/>
            <a:ext cx="720000" cy="330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 rotWithShape="1">
          <a:blip r:embed="rId4">
            <a:alphaModFix/>
          </a:blip>
          <a:srcRect t="94894" b="44"/>
          <a:stretch/>
        </p:blipFill>
        <p:spPr>
          <a:xfrm rot="10800000">
            <a:off x="0" y="4880128"/>
            <a:ext cx="9144000" cy="2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32"/>
          <p:cNvGrpSpPr/>
          <p:nvPr/>
        </p:nvGrpSpPr>
        <p:grpSpPr>
          <a:xfrm>
            <a:off x="0" y="1"/>
            <a:ext cx="9202276" cy="5174549"/>
            <a:chOff x="0" y="1"/>
            <a:chExt cx="9202276" cy="5174549"/>
          </a:xfrm>
        </p:grpSpPr>
        <p:pic>
          <p:nvPicPr>
            <p:cNvPr id="239" name="Google Shape;239;p32"/>
            <p:cNvPicPr preferRelativeResize="0"/>
            <p:nvPr/>
          </p:nvPicPr>
          <p:blipFill rotWithShape="1">
            <a:blip r:embed="rId3">
              <a:alphaModFix/>
            </a:blip>
            <a:srcRect l="46057" t="4067" r="37822"/>
            <a:stretch/>
          </p:blipFill>
          <p:spPr>
            <a:xfrm rot="10800000" flipH="1">
              <a:off x="8430775" y="1"/>
              <a:ext cx="771501" cy="4590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2"/>
            <p:cNvPicPr preferRelativeResize="0"/>
            <p:nvPr/>
          </p:nvPicPr>
          <p:blipFill rotWithShape="1">
            <a:blip r:embed="rId3">
              <a:alphaModFix/>
            </a:blip>
            <a:srcRect l="46057" t="4067" r="39294"/>
            <a:stretch/>
          </p:blipFill>
          <p:spPr>
            <a:xfrm rot="10800000" flipH="1">
              <a:off x="0" y="583826"/>
              <a:ext cx="701075" cy="4590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3" r:id="rId5"/>
    <p:sldLayoutId id="2147483674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03200E-C5FA-328C-2C96-EAD62FBF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93" y="1105990"/>
            <a:ext cx="3968841" cy="25799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3BE041-69E7-24C0-56D6-E917248DC59D}"/>
              </a:ext>
            </a:extLst>
          </p:cNvPr>
          <p:cNvSpPr txBox="1"/>
          <p:nvPr/>
        </p:nvSpPr>
        <p:spPr>
          <a:xfrm>
            <a:off x="648789" y="1926587"/>
            <a:ext cx="4572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5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BANKOMAT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2872423" y="488247"/>
            <a:ext cx="33991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5"/>
          </p:nvPr>
        </p:nvSpPr>
        <p:spPr>
          <a:xfrm>
            <a:off x="1187626" y="162377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title" idx="6"/>
          </p:nvPr>
        </p:nvSpPr>
        <p:spPr>
          <a:xfrm>
            <a:off x="4839926" y="31474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title" idx="7"/>
          </p:nvPr>
        </p:nvSpPr>
        <p:spPr>
          <a:xfrm>
            <a:off x="4839951" y="162377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title" idx="8"/>
          </p:nvPr>
        </p:nvSpPr>
        <p:spPr>
          <a:xfrm>
            <a:off x="1187626" y="314750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9"/>
          </p:nvPr>
        </p:nvSpPr>
        <p:spPr>
          <a:xfrm>
            <a:off x="1998549" y="1487975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</a:t>
            </a:r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13"/>
          </p:nvPr>
        </p:nvSpPr>
        <p:spPr>
          <a:xfrm>
            <a:off x="5650849" y="1311048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Topic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4"/>
          </p:nvPr>
        </p:nvSpPr>
        <p:spPr>
          <a:xfrm>
            <a:off x="1998549" y="3011850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STAGES OF REALIZATION</a:t>
            </a:r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5"/>
          </p:nvPr>
        </p:nvSpPr>
        <p:spPr>
          <a:xfrm>
            <a:off x="5650849" y="3011953"/>
            <a:ext cx="23055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CAA66F-256A-26BE-519E-1CA09749BE60}"/>
              </a:ext>
            </a:extLst>
          </p:cNvPr>
          <p:cNvSpPr/>
          <p:nvPr/>
        </p:nvSpPr>
        <p:spPr>
          <a:xfrm>
            <a:off x="5508125" y="0"/>
            <a:ext cx="3635875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30D1E-68D5-EF45-BCAF-453975F44A7E}"/>
              </a:ext>
            </a:extLst>
          </p:cNvPr>
          <p:cNvSpPr txBox="1"/>
          <p:nvPr/>
        </p:nvSpPr>
        <p:spPr>
          <a:xfrm>
            <a:off x="2216332" y="241999"/>
            <a:ext cx="4711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TEAM MEMBERS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BF6A-40CF-554E-53A1-68ACF262A5E8}"/>
              </a:ext>
            </a:extLst>
          </p:cNvPr>
          <p:cNvSpPr txBox="1"/>
          <p:nvPr/>
        </p:nvSpPr>
        <p:spPr>
          <a:xfrm>
            <a:off x="1340269" y="3814697"/>
            <a:ext cx="1650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14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Barlow"/>
                <a:sym typeface="Barlow"/>
              </a:rPr>
              <a:t>Scrum Trainer</a:t>
            </a:r>
            <a:endParaRPr kumimoji="0" lang="bg-BG" sz="1600" b="0" i="0" u="none" strike="noStrike" kern="0" cap="none" spc="0" normalizeH="0" baseline="0" noProof="0" dirty="0">
              <a:ln>
                <a:noFill/>
              </a:ln>
              <a:solidFill>
                <a:srgbClr val="FCFDFD"/>
              </a:solidFill>
              <a:effectLst/>
              <a:uLnTx/>
              <a:uFillTx/>
              <a:latin typeface="Barlow"/>
              <a:sym typeface="Barlow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1400"/>
              <a:buFont typeface="Barlow"/>
              <a:buNone/>
              <a:tabLst/>
              <a:defRPr/>
            </a:pPr>
            <a:r>
              <a:rPr kumimoji="0" lang="bg-BG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Barlow"/>
                <a:sym typeface="Barlow"/>
              </a:rPr>
              <a:t>10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Barlow"/>
                <a:sym typeface="Barlow"/>
              </a:rPr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D34AD-3DEF-0086-FECC-F33D2D9149C4}"/>
              </a:ext>
            </a:extLst>
          </p:cNvPr>
          <p:cNvSpPr txBox="1"/>
          <p:nvPr/>
        </p:nvSpPr>
        <p:spPr>
          <a:xfrm>
            <a:off x="3849234" y="3802648"/>
            <a:ext cx="2111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14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Barlow"/>
                <a:sym typeface="Barlow"/>
              </a:rPr>
              <a:t>Back-end developer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1400"/>
              <a:buFont typeface="Barlow"/>
              <a:buNone/>
              <a:tabLst/>
              <a:defRPr/>
            </a:pPr>
            <a:r>
              <a:rPr lang="en-US" sz="1600" dirty="0">
                <a:solidFill>
                  <a:srgbClr val="FCFDFD"/>
                </a:solidFill>
                <a:latin typeface="Barlow"/>
                <a:sym typeface="Barlow"/>
              </a:rPr>
              <a:t>10b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CFDFD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81EC2-0D52-2AA2-10D9-85A739C203F6}"/>
              </a:ext>
            </a:extLst>
          </p:cNvPr>
          <p:cNvSpPr txBox="1"/>
          <p:nvPr/>
        </p:nvSpPr>
        <p:spPr>
          <a:xfrm>
            <a:off x="6637734" y="3814698"/>
            <a:ext cx="2042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14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Barlow"/>
                <a:sym typeface="Barlow"/>
              </a:rPr>
              <a:t>Frond-end developer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1400"/>
              <a:buFont typeface="Barlow"/>
              <a:buNone/>
              <a:tabLst/>
              <a:defRPr/>
            </a:pPr>
            <a:r>
              <a:rPr lang="en-US" sz="1600" dirty="0">
                <a:solidFill>
                  <a:srgbClr val="FCFDFD"/>
                </a:solidFill>
                <a:latin typeface="Barlow"/>
                <a:sym typeface="Barlow"/>
              </a:rPr>
              <a:t>10g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CFDFD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7F60C9-092E-4092-3397-0CA64EAFDC9F}"/>
              </a:ext>
            </a:extLst>
          </p:cNvPr>
          <p:cNvSpPr txBox="1"/>
          <p:nvPr/>
        </p:nvSpPr>
        <p:spPr>
          <a:xfrm>
            <a:off x="6478276" y="3372667"/>
            <a:ext cx="236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Demetra </a:t>
            </a: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Karagyozova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CFDFD"/>
              </a:solidFill>
              <a:effectLst/>
              <a:uLnTx/>
              <a:uFillTx/>
              <a:latin typeface="DM Serif Display"/>
              <a:sym typeface="DM Serif Display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6FED276-D602-A6D6-AABD-06C2C992E018}"/>
              </a:ext>
            </a:extLst>
          </p:cNvPr>
          <p:cNvSpPr txBox="1"/>
          <p:nvPr/>
        </p:nvSpPr>
        <p:spPr>
          <a:xfrm>
            <a:off x="1242960" y="3372667"/>
            <a:ext cx="184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2400"/>
              <a:buFont typeface="Bebas Neue"/>
              <a:buNone/>
              <a:tabLst/>
              <a:defRPr/>
            </a:pPr>
            <a:r>
              <a:rPr lang="en-GB" sz="1600" dirty="0">
                <a:solidFill>
                  <a:srgbClr val="FCFDFD"/>
                </a:solidFill>
                <a:latin typeface="DM Serif Display"/>
                <a:sym typeface="DM Serif Display"/>
              </a:rPr>
              <a:t>Yana </a:t>
            </a:r>
            <a:r>
              <a:rPr lang="en-GB" sz="1600" dirty="0" err="1">
                <a:solidFill>
                  <a:srgbClr val="FCFDFD"/>
                </a:solidFill>
                <a:latin typeface="DM Serif Display"/>
                <a:sym typeface="DM Serif Display"/>
              </a:rPr>
              <a:t>Ilcheva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CFDFD"/>
              </a:solidFill>
              <a:effectLst/>
              <a:uLnTx/>
              <a:uFillTx/>
              <a:latin typeface="DM Serif Display"/>
              <a:sym typeface="DM Serif Display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7BE718C-839B-860C-E0B9-BDFAE5A9D91B}"/>
              </a:ext>
            </a:extLst>
          </p:cNvPr>
          <p:cNvSpPr txBox="1"/>
          <p:nvPr/>
        </p:nvSpPr>
        <p:spPr>
          <a:xfrm>
            <a:off x="3919651" y="3372667"/>
            <a:ext cx="1914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Krisitan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 </a:t>
            </a: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Gaydov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CFDFD"/>
              </a:solidFill>
              <a:effectLst/>
              <a:uLnTx/>
              <a:uFillTx/>
              <a:latin typeface="DM Serif Display"/>
              <a:sym typeface="DM Serif Display"/>
            </a:endParaRP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D6377387-ECF2-E262-BF47-6B7FDB8E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40" y="1293786"/>
            <a:ext cx="1975404" cy="19754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BA3B7D5-5C0E-661E-1AFE-E3FD846B8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9" b="22115"/>
          <a:stretch/>
        </p:blipFill>
        <p:spPr bwMode="auto">
          <a:xfrm>
            <a:off x="1116854" y="1316752"/>
            <a:ext cx="1970997" cy="19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151887B-B814-C0F1-C4F6-40A571E52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8" b="14699"/>
          <a:stretch/>
        </p:blipFill>
        <p:spPr bwMode="auto">
          <a:xfrm>
            <a:off x="3899405" y="1277868"/>
            <a:ext cx="1873689" cy="20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5"/>
          <p:cNvPicPr preferRelativeResize="0"/>
          <p:nvPr/>
        </p:nvPicPr>
        <p:blipFill rotWithShape="1">
          <a:blip r:embed="rId3">
            <a:alphaModFix/>
          </a:blip>
          <a:srcRect l="44640" t="59942" r="11731"/>
          <a:stretch/>
        </p:blipFill>
        <p:spPr>
          <a:xfrm>
            <a:off x="7701825" y="1909750"/>
            <a:ext cx="1442176" cy="132402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E66F71-66AF-679B-8C77-D2C091F8E9EE}"/>
              </a:ext>
            </a:extLst>
          </p:cNvPr>
          <p:cNvSpPr txBox="1"/>
          <p:nvPr/>
        </p:nvSpPr>
        <p:spPr>
          <a:xfrm>
            <a:off x="2286000" y="831315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DFD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4400" b="0" i="0" u="none" strike="noStrike" kern="0" cap="none" spc="0" normalizeH="0" baseline="0" noProof="0" dirty="0">
                <a:ln>
                  <a:noFill/>
                </a:ln>
                <a:solidFill>
                  <a:srgbClr val="FCFDFD"/>
                </a:solidFill>
                <a:effectLst/>
                <a:uLnTx/>
                <a:uFillTx/>
                <a:latin typeface="DM Serif Display"/>
                <a:sym typeface="DM Serif Display"/>
              </a:rPr>
              <a:t>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144ED-6BA6-6D7E-DB47-AC8B657F2B76}"/>
              </a:ext>
            </a:extLst>
          </p:cNvPr>
          <p:cNvSpPr txBox="1"/>
          <p:nvPr/>
        </p:nvSpPr>
        <p:spPr>
          <a:xfrm>
            <a:off x="2286000" y="1834719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1400"/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of this project is to make a C++ application or website.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Our project's purpose is to keep your finances save and show your purchase activity. </a:t>
            </a:r>
            <a:endParaRPr kumimoji="0" lang="bg-B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CAA66F-256A-26BE-519E-1CA09749BE60}"/>
              </a:ext>
            </a:extLst>
          </p:cNvPr>
          <p:cNvSpPr/>
          <p:nvPr/>
        </p:nvSpPr>
        <p:spPr>
          <a:xfrm>
            <a:off x="5508125" y="0"/>
            <a:ext cx="3635875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Google Shape;460;p66">
            <a:extLst>
              <a:ext uri="{FF2B5EF4-FFF2-40B4-BE49-F238E27FC236}">
                <a16:creationId xmlns:a16="http://schemas.microsoft.com/office/drawing/2014/main" id="{B6A80845-E3DD-C68E-41D8-EDD064954D99}"/>
              </a:ext>
            </a:extLst>
          </p:cNvPr>
          <p:cNvSpPr txBox="1">
            <a:spLocks/>
          </p:cNvSpPr>
          <p:nvPr/>
        </p:nvSpPr>
        <p:spPr>
          <a:xfrm>
            <a:off x="867683" y="920034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5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rgbClr val="191919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STAGES OF REALIZATION</a:t>
            </a:r>
          </a:p>
        </p:txBody>
      </p:sp>
      <p:cxnSp>
        <p:nvCxnSpPr>
          <p:cNvPr id="3" name="Google Shape;762;p82">
            <a:extLst>
              <a:ext uri="{FF2B5EF4-FFF2-40B4-BE49-F238E27FC236}">
                <a16:creationId xmlns:a16="http://schemas.microsoft.com/office/drawing/2014/main" id="{10F37D57-FC40-A660-7936-D895A2FA12CB}"/>
              </a:ext>
            </a:extLst>
          </p:cNvPr>
          <p:cNvCxnSpPr>
            <a:endCxn id="10" idx="2"/>
          </p:cNvCxnSpPr>
          <p:nvPr/>
        </p:nvCxnSpPr>
        <p:spPr>
          <a:xfrm>
            <a:off x="4109836" y="2468394"/>
            <a:ext cx="1185000" cy="1800"/>
          </a:xfrm>
          <a:prstGeom prst="straightConnector1">
            <a:avLst/>
          </a:prstGeom>
          <a:noFill/>
          <a:ln w="9525" cap="flat" cmpd="sng">
            <a:solidFill>
              <a:srgbClr val="27316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764;p82">
            <a:extLst>
              <a:ext uri="{FF2B5EF4-FFF2-40B4-BE49-F238E27FC236}">
                <a16:creationId xmlns:a16="http://schemas.microsoft.com/office/drawing/2014/main" id="{98CC90D4-5FF5-DBDD-7B34-479888AADE2A}"/>
              </a:ext>
            </a:extLst>
          </p:cNvPr>
          <p:cNvCxnSpPr>
            <a:endCxn id="14" idx="2"/>
          </p:cNvCxnSpPr>
          <p:nvPr/>
        </p:nvCxnSpPr>
        <p:spPr>
          <a:xfrm>
            <a:off x="6071682" y="2470194"/>
            <a:ext cx="1246200" cy="0"/>
          </a:xfrm>
          <a:prstGeom prst="straightConnector1">
            <a:avLst/>
          </a:prstGeom>
          <a:noFill/>
          <a:ln w="9525" cap="flat" cmpd="sng">
            <a:solidFill>
              <a:srgbClr val="27316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766;p82">
            <a:extLst>
              <a:ext uri="{FF2B5EF4-FFF2-40B4-BE49-F238E27FC236}">
                <a16:creationId xmlns:a16="http://schemas.microsoft.com/office/drawing/2014/main" id="{23200452-5FFC-B8D1-3061-64B0ACF916F3}"/>
              </a:ext>
            </a:extLst>
          </p:cNvPr>
          <p:cNvCxnSpPr>
            <a:stCxn id="16" idx="6"/>
            <a:endCxn id="6" idx="2"/>
          </p:cNvCxnSpPr>
          <p:nvPr/>
        </p:nvCxnSpPr>
        <p:spPr>
          <a:xfrm>
            <a:off x="2096392" y="2470072"/>
            <a:ext cx="1049700" cy="0"/>
          </a:xfrm>
          <a:prstGeom prst="straightConnector1">
            <a:avLst/>
          </a:prstGeom>
          <a:noFill/>
          <a:ln w="9525" cap="flat" cmpd="sng">
            <a:solidFill>
              <a:srgbClr val="27316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768;p82">
            <a:extLst>
              <a:ext uri="{FF2B5EF4-FFF2-40B4-BE49-F238E27FC236}">
                <a16:creationId xmlns:a16="http://schemas.microsoft.com/office/drawing/2014/main" id="{DA552BE5-6A76-68BB-C884-6D2CDE6E7778}"/>
              </a:ext>
            </a:extLst>
          </p:cNvPr>
          <p:cNvSpPr/>
          <p:nvPr/>
        </p:nvSpPr>
        <p:spPr>
          <a:xfrm>
            <a:off x="3146081" y="1982713"/>
            <a:ext cx="974700" cy="974700"/>
          </a:xfrm>
          <a:prstGeom prst="ellipse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Google Shape;769;p82">
            <a:extLst>
              <a:ext uri="{FF2B5EF4-FFF2-40B4-BE49-F238E27FC236}">
                <a16:creationId xmlns:a16="http://schemas.microsoft.com/office/drawing/2014/main" id="{F4309198-1065-3EA9-2EA0-A38ED099FDA4}"/>
              </a:ext>
            </a:extLst>
          </p:cNvPr>
          <p:cNvSpPr/>
          <p:nvPr/>
        </p:nvSpPr>
        <p:spPr>
          <a:xfrm>
            <a:off x="3270435" y="2107055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oogle Shape;770;p82">
            <a:extLst>
              <a:ext uri="{FF2B5EF4-FFF2-40B4-BE49-F238E27FC236}">
                <a16:creationId xmlns:a16="http://schemas.microsoft.com/office/drawing/2014/main" id="{3C711F4A-EBC8-5FD0-08CA-C06DAD625DBB}"/>
              </a:ext>
            </a:extLst>
          </p:cNvPr>
          <p:cNvGrpSpPr/>
          <p:nvPr/>
        </p:nvGrpSpPr>
        <p:grpSpPr>
          <a:xfrm>
            <a:off x="5170470" y="1983413"/>
            <a:ext cx="973306" cy="973306"/>
            <a:chOff x="4426818" y="2440153"/>
            <a:chExt cx="225600" cy="225600"/>
          </a:xfrm>
        </p:grpSpPr>
        <p:sp>
          <p:nvSpPr>
            <p:cNvPr id="9" name="Google Shape;771;p82">
              <a:extLst>
                <a:ext uri="{FF2B5EF4-FFF2-40B4-BE49-F238E27FC236}">
                  <a16:creationId xmlns:a16="http://schemas.microsoft.com/office/drawing/2014/main" id="{F6482BF0-8123-00D1-8023-F719298B2E53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rgbClr val="27316F"/>
            </a:solidFill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763;p82">
              <a:extLst>
                <a:ext uri="{FF2B5EF4-FFF2-40B4-BE49-F238E27FC236}">
                  <a16:creationId xmlns:a16="http://schemas.microsoft.com/office/drawing/2014/main" id="{636861FC-8A8A-4335-1825-18BFF8D811F0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772;p82">
            <a:extLst>
              <a:ext uri="{FF2B5EF4-FFF2-40B4-BE49-F238E27FC236}">
                <a16:creationId xmlns:a16="http://schemas.microsoft.com/office/drawing/2014/main" id="{2609EEC7-6E6D-CE97-DB77-CB4034529F69}"/>
              </a:ext>
            </a:extLst>
          </p:cNvPr>
          <p:cNvGrpSpPr/>
          <p:nvPr/>
        </p:nvGrpSpPr>
        <p:grpSpPr>
          <a:xfrm>
            <a:off x="7193516" y="1983413"/>
            <a:ext cx="973306" cy="973306"/>
            <a:chOff x="4883984" y="2440153"/>
            <a:chExt cx="225600" cy="225600"/>
          </a:xfrm>
        </p:grpSpPr>
        <p:sp>
          <p:nvSpPr>
            <p:cNvPr id="13" name="Google Shape;773;p82">
              <a:extLst>
                <a:ext uri="{FF2B5EF4-FFF2-40B4-BE49-F238E27FC236}">
                  <a16:creationId xmlns:a16="http://schemas.microsoft.com/office/drawing/2014/main" id="{8521E654-C4B1-704D-29E7-0572CA6A6295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765;p82">
              <a:extLst>
                <a:ext uri="{FF2B5EF4-FFF2-40B4-BE49-F238E27FC236}">
                  <a16:creationId xmlns:a16="http://schemas.microsoft.com/office/drawing/2014/main" id="{26D69180-63D2-AD0A-89BB-979E567F5445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oogle Shape;774;p82">
            <a:extLst>
              <a:ext uri="{FF2B5EF4-FFF2-40B4-BE49-F238E27FC236}">
                <a16:creationId xmlns:a16="http://schemas.microsoft.com/office/drawing/2014/main" id="{C0A22EDA-13B0-176A-932D-DD166FEDE7D6}"/>
              </a:ext>
            </a:extLst>
          </p:cNvPr>
          <p:cNvGrpSpPr/>
          <p:nvPr/>
        </p:nvGrpSpPr>
        <p:grpSpPr>
          <a:xfrm>
            <a:off x="1122893" y="1983138"/>
            <a:ext cx="973499" cy="973868"/>
            <a:chOff x="2182679" y="2292572"/>
            <a:chExt cx="792300" cy="792600"/>
          </a:xfrm>
        </p:grpSpPr>
        <p:sp>
          <p:nvSpPr>
            <p:cNvPr id="16" name="Google Shape;767;p82">
              <a:extLst>
                <a:ext uri="{FF2B5EF4-FFF2-40B4-BE49-F238E27FC236}">
                  <a16:creationId xmlns:a16="http://schemas.microsoft.com/office/drawing/2014/main" id="{0E2E3E75-8932-6847-4BA5-1AAD6EE90D04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775;p82">
              <a:extLst>
                <a:ext uri="{FF2B5EF4-FFF2-40B4-BE49-F238E27FC236}">
                  <a16:creationId xmlns:a16="http://schemas.microsoft.com/office/drawing/2014/main" id="{E5057B8C-A740-1484-C3A6-42320D757729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Google Shape;778;p82">
            <a:extLst>
              <a:ext uri="{FF2B5EF4-FFF2-40B4-BE49-F238E27FC236}">
                <a16:creationId xmlns:a16="http://schemas.microsoft.com/office/drawing/2014/main" id="{4869A3F3-BFD8-FE01-92CD-2D9FE142DB9F}"/>
              </a:ext>
            </a:extLst>
          </p:cNvPr>
          <p:cNvSpPr txBox="1">
            <a:spLocks/>
          </p:cNvSpPr>
          <p:nvPr/>
        </p:nvSpPr>
        <p:spPr>
          <a:xfrm>
            <a:off x="2756422" y="2949047"/>
            <a:ext cx="1843800" cy="9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sym typeface="Montserrat"/>
              </a:rPr>
              <a:t>Organizing and giving everyone a role</a:t>
            </a:r>
          </a:p>
        </p:txBody>
      </p:sp>
      <p:sp>
        <p:nvSpPr>
          <p:cNvPr id="19" name="Google Shape;780;p82">
            <a:extLst>
              <a:ext uri="{FF2B5EF4-FFF2-40B4-BE49-F238E27FC236}">
                <a16:creationId xmlns:a16="http://schemas.microsoft.com/office/drawing/2014/main" id="{1F9DC50F-72A9-3D99-96F3-B834DF5915D9}"/>
              </a:ext>
            </a:extLst>
          </p:cNvPr>
          <p:cNvSpPr txBox="1">
            <a:spLocks/>
          </p:cNvSpPr>
          <p:nvPr/>
        </p:nvSpPr>
        <p:spPr>
          <a:xfrm>
            <a:off x="4726433" y="3101666"/>
            <a:ext cx="1843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sym typeface="Montserrat"/>
              </a:rPr>
              <a:t>Realization</a:t>
            </a:r>
          </a:p>
        </p:txBody>
      </p:sp>
      <p:sp>
        <p:nvSpPr>
          <p:cNvPr id="20" name="Google Shape;782;p82">
            <a:extLst>
              <a:ext uri="{FF2B5EF4-FFF2-40B4-BE49-F238E27FC236}">
                <a16:creationId xmlns:a16="http://schemas.microsoft.com/office/drawing/2014/main" id="{DDEDCDA3-EEE2-B32C-9454-88AF1D428DFC}"/>
              </a:ext>
            </a:extLst>
          </p:cNvPr>
          <p:cNvSpPr txBox="1">
            <a:spLocks/>
          </p:cNvSpPr>
          <p:nvPr/>
        </p:nvSpPr>
        <p:spPr>
          <a:xfrm>
            <a:off x="6680378" y="3101666"/>
            <a:ext cx="1843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sym typeface="Montserrat"/>
              </a:rPr>
              <a:t>Presenting the final result</a:t>
            </a:r>
          </a:p>
        </p:txBody>
      </p:sp>
      <p:sp>
        <p:nvSpPr>
          <p:cNvPr id="21" name="Google Shape;784;p82">
            <a:extLst>
              <a:ext uri="{FF2B5EF4-FFF2-40B4-BE49-F238E27FC236}">
                <a16:creationId xmlns:a16="http://schemas.microsoft.com/office/drawing/2014/main" id="{3BFF2653-AE4F-2AFF-4104-1EFB7A89EC69}"/>
              </a:ext>
            </a:extLst>
          </p:cNvPr>
          <p:cNvSpPr txBox="1">
            <a:spLocks/>
          </p:cNvSpPr>
          <p:nvPr/>
        </p:nvSpPr>
        <p:spPr>
          <a:xfrm>
            <a:off x="1199092" y="2228570"/>
            <a:ext cx="821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0" i="0" u="none" strike="noStrike" kern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uLnTx/>
                <a:uFillTx/>
                <a:latin typeface="Montserrat"/>
                <a:sym typeface="Montserrat"/>
              </a:rPr>
              <a:t>1</a:t>
            </a:r>
          </a:p>
        </p:txBody>
      </p:sp>
      <p:sp>
        <p:nvSpPr>
          <p:cNvPr id="22" name="Google Shape;785;p82">
            <a:extLst>
              <a:ext uri="{FF2B5EF4-FFF2-40B4-BE49-F238E27FC236}">
                <a16:creationId xmlns:a16="http://schemas.microsoft.com/office/drawing/2014/main" id="{C4E896E1-241D-C7C5-7E11-EDB365E4DA0E}"/>
              </a:ext>
            </a:extLst>
          </p:cNvPr>
          <p:cNvSpPr txBox="1">
            <a:spLocks/>
          </p:cNvSpPr>
          <p:nvPr/>
        </p:nvSpPr>
        <p:spPr>
          <a:xfrm>
            <a:off x="3222881" y="2245635"/>
            <a:ext cx="821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0" i="0" u="none" strike="noStrike" kern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uLnTx/>
                <a:uFillTx/>
                <a:latin typeface="Montserrat"/>
                <a:sym typeface="Montserrat"/>
              </a:rPr>
              <a:t>2</a:t>
            </a:r>
          </a:p>
        </p:txBody>
      </p:sp>
      <p:sp>
        <p:nvSpPr>
          <p:cNvPr id="23" name="Google Shape;786;p82">
            <a:extLst>
              <a:ext uri="{FF2B5EF4-FFF2-40B4-BE49-F238E27FC236}">
                <a16:creationId xmlns:a16="http://schemas.microsoft.com/office/drawing/2014/main" id="{E82A0D51-40E5-EAC4-4AEE-99132B037C90}"/>
              </a:ext>
            </a:extLst>
          </p:cNvPr>
          <p:cNvSpPr txBox="1">
            <a:spLocks/>
          </p:cNvSpPr>
          <p:nvPr/>
        </p:nvSpPr>
        <p:spPr>
          <a:xfrm>
            <a:off x="5274558" y="2262144"/>
            <a:ext cx="821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0" i="0" u="none" strike="noStrike" kern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uLnTx/>
                <a:uFillTx/>
                <a:latin typeface="Montserrat"/>
                <a:sym typeface="Montserrat"/>
              </a:rPr>
              <a:t>3</a:t>
            </a:r>
          </a:p>
        </p:txBody>
      </p:sp>
      <p:sp>
        <p:nvSpPr>
          <p:cNvPr id="24" name="Google Shape;787;p82">
            <a:extLst>
              <a:ext uri="{FF2B5EF4-FFF2-40B4-BE49-F238E27FC236}">
                <a16:creationId xmlns:a16="http://schemas.microsoft.com/office/drawing/2014/main" id="{D397FAE6-0DC6-6BD3-CD8A-C81BFDAC4ECC}"/>
              </a:ext>
            </a:extLst>
          </p:cNvPr>
          <p:cNvSpPr txBox="1">
            <a:spLocks/>
          </p:cNvSpPr>
          <p:nvPr/>
        </p:nvSpPr>
        <p:spPr>
          <a:xfrm>
            <a:off x="7280562" y="2262144"/>
            <a:ext cx="821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0" i="0" u="none" strike="noStrike" kern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uLnTx/>
                <a:uFillTx/>
                <a:latin typeface="Montserrat"/>
                <a:sym typeface="Montserrat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52639E-7E70-8084-8EAA-524D03D5372C}"/>
              </a:ext>
            </a:extLst>
          </p:cNvPr>
          <p:cNvSpPr txBox="1"/>
          <p:nvPr/>
        </p:nvSpPr>
        <p:spPr>
          <a:xfrm>
            <a:off x="958043" y="3078022"/>
            <a:ext cx="1344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Thinking of an idea</a:t>
            </a:r>
          </a:p>
        </p:txBody>
      </p:sp>
    </p:spTree>
    <p:extLst>
      <p:ext uri="{BB962C8B-B14F-4D97-AF65-F5344CB8AC3E}">
        <p14:creationId xmlns:p14="http://schemas.microsoft.com/office/powerpoint/2010/main" val="30216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CAA66F-256A-26BE-519E-1CA09749BE60}"/>
              </a:ext>
            </a:extLst>
          </p:cNvPr>
          <p:cNvSpPr/>
          <p:nvPr/>
        </p:nvSpPr>
        <p:spPr>
          <a:xfrm>
            <a:off x="5508125" y="0"/>
            <a:ext cx="3635875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A0AD25-3CBD-F8B0-46D4-3FD58250454A}"/>
              </a:ext>
            </a:extLst>
          </p:cNvPr>
          <p:cNvSpPr txBox="1"/>
          <p:nvPr/>
        </p:nvSpPr>
        <p:spPr>
          <a:xfrm>
            <a:off x="2764973" y="580443"/>
            <a:ext cx="5821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layfair Display"/>
                <a:sym typeface="Playfair Display"/>
              </a:rPr>
              <a:t>USED TECHNOLOGY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E4661E0-F7DE-FA3C-B1BF-ECEAF388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12" y="1367543"/>
            <a:ext cx="1131869" cy="11264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CD518F9-3B2C-DDC2-AF8F-29944631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380" y="1373221"/>
            <a:ext cx="959253" cy="10768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53CE1E-D625-2804-2A44-14D298399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77" y="1387199"/>
            <a:ext cx="1130463" cy="10488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935A5F-699B-36FB-1F12-51362193F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386" y="2979458"/>
            <a:ext cx="1040696" cy="10349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1A680F-E9BD-0610-5ACF-66EBA103B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188" y="2880860"/>
            <a:ext cx="1232143" cy="12321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DEFEDD-1633-1987-218F-901804121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451" y="2979458"/>
            <a:ext cx="1002038" cy="9781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1538BB-4789-8463-0503-C5061D75D6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9214" y="3104967"/>
            <a:ext cx="1040696" cy="8023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4063ED7-EA85-863D-75D5-EE1CE9BC8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731" y="2979459"/>
            <a:ext cx="1053340" cy="10533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E680192-0799-182C-8DFB-F65CAE3B54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393" b="97314" l="1270" r="99268">
                        <a14:foregroundMark x1="9619" y1="26758" x2="4199" y2="35742"/>
                        <a14:foregroundMark x1="4199" y1="35742" x2="5127" y2="36865"/>
                        <a14:foregroundMark x1="2002" y1="31396" x2="2637" y2="35889"/>
                        <a14:foregroundMark x1="2490" y1="63135" x2="2832" y2="69141"/>
                        <a14:foregroundMark x1="1318" y1="65625" x2="1807" y2="67432"/>
                        <a14:foregroundMark x1="2295" y1="35742" x2="1318" y2="32422"/>
                        <a14:foregroundMark x1="65967" y1="9326" x2="75439" y2="3662"/>
                        <a14:foregroundMark x1="75439" y1="3662" x2="82227" y2="10449"/>
                        <a14:foregroundMark x1="82227" y1="10449" x2="89893" y2="28955"/>
                        <a14:foregroundMark x1="89893" y1="28955" x2="94678" y2="72754"/>
                        <a14:foregroundMark x1="72266" y1="2490" x2="95020" y2="13770"/>
                        <a14:foregroundMark x1="97363" y1="14307" x2="99268" y2="44385"/>
                        <a14:foregroundMark x1="99268" y1="44385" x2="99023" y2="45215"/>
                        <a14:foregroundMark x1="80964" y1="96708" x2="74707" y2="97314"/>
                        <a14:foregroundMark x1="74707" y1="97314" x2="72412" y2="95557"/>
                        <a14:foregroundMark x1="79736" y1="96191" x2="95361" y2="88867"/>
                        <a14:foregroundMark x1="89893" y1="91553" x2="81738" y2="95557"/>
                        <a14:foregroundMark x1="84912" y1="93701" x2="82080" y2="95361"/>
                        <a14:foregroundMark x1="86865" y1="92041" x2="79736" y2="96191"/>
                        <a14:foregroundMark x1="84570" y1="94385" x2="77588" y2="96875"/>
                        <a14:foregroundMark x1="83545" y1="94531" x2="78760" y2="97021"/>
                        <a14:backgroundMark x1="81885" y1="97363" x2="91406" y2="92920"/>
                        <a14:backgroundMark x1="91406" y1="92920" x2="92383" y2="92871"/>
                        <a14:backgroundMark x1="79248" y1="98047" x2="95020" y2="93066"/>
                        <a14:backgroundMark x1="85071" y1="95000" x2="86367" y2="94174"/>
                        <a14:backgroundMark x1="78760" y1="99023" x2="84938" y2="95085"/>
                        <a14:backgroundMark x1="79590" y1="98340" x2="82382" y2="95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5460" y="1380561"/>
            <a:ext cx="1130463" cy="1130463"/>
          </a:xfrm>
          <a:prstGeom prst="rect">
            <a:avLst/>
          </a:prstGeom>
        </p:spPr>
      </p:pic>
      <p:pic>
        <p:nvPicPr>
          <p:cNvPr id="53" name="Picture 52" descr="A black square with colorful logo&#10;&#10;Description automatically generated">
            <a:extLst>
              <a:ext uri="{FF2B5EF4-FFF2-40B4-BE49-F238E27FC236}">
                <a16:creationId xmlns:a16="http://schemas.microsoft.com/office/drawing/2014/main" id="{57F610A5-11F0-5D62-E0FA-F7D8F4C887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2367" y="1193151"/>
            <a:ext cx="1557787" cy="15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911588" y="1368132"/>
            <a:ext cx="7704000" cy="181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layfair Display"/>
                <a:cs typeface="Arial"/>
                <a:sym typeface="Playfair Display"/>
              </a:rPr>
              <a:t>LET’S MOVE ON TO OUR PROJECT</a:t>
            </a:r>
            <a:b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cs typeface="Arial"/>
                <a:sym typeface="Playfair Display"/>
              </a:rPr>
            </a:br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Day of Banks by Slidesgo">
  <a:themeElements>
    <a:clrScheme name="Simple Light">
      <a:dk1>
        <a:srgbClr val="FCFDFD"/>
      </a:dk1>
      <a:lt1>
        <a:srgbClr val="012732"/>
      </a:lt1>
      <a:dk2>
        <a:srgbClr val="E2C07C"/>
      </a:dk2>
      <a:lt2>
        <a:srgbClr val="FCE49C"/>
      </a:lt2>
      <a:accent1>
        <a:srgbClr val="C8876B"/>
      </a:accent1>
      <a:accent2>
        <a:srgbClr val="DBA89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</Words>
  <Application>Microsoft Office PowerPoint</Application>
  <PresentationFormat>Презентация на цял екран (16:9)</PresentationFormat>
  <Paragraphs>34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International Day of Banks by Slidesgo</vt:lpstr>
      <vt:lpstr>Презентация на PowerPoint</vt:lpstr>
      <vt:lpstr>Table of contents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LET’S MOVE ON TO OUR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Demetra Karagjozova</cp:lastModifiedBy>
  <cp:revision>3</cp:revision>
  <dcterms:modified xsi:type="dcterms:W3CDTF">2024-01-14T13:58:28Z</dcterms:modified>
</cp:coreProperties>
</file>