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74" r:id="rId3"/>
    <p:sldMasterId id="2147483686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86" r:id="rId13"/>
    <p:sldId id="264" r:id="rId14"/>
    <p:sldId id="265" r:id="rId15"/>
    <p:sldId id="266" r:id="rId16"/>
    <p:sldId id="267" r:id="rId17"/>
    <p:sldId id="268" r:id="rId18"/>
    <p:sldId id="287" r:id="rId19"/>
    <p:sldId id="269" r:id="rId20"/>
    <p:sldId id="270" r:id="rId21"/>
    <p:sldId id="271" r:id="rId22"/>
    <p:sldId id="272" r:id="rId23"/>
    <p:sldId id="273" r:id="rId24"/>
    <p:sldId id="275" r:id="rId25"/>
    <p:sldId id="276" r:id="rId26"/>
    <p:sldId id="277" r:id="rId27"/>
    <p:sldId id="289" r:id="rId28"/>
    <p:sldId id="288" r:id="rId2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671">
          <p15:clr>
            <a:srgbClr val="A4A3A4"/>
          </p15:clr>
        </p15:guide>
        <p15:guide id="2" orient="horz" pos="4247">
          <p15:clr>
            <a:srgbClr val="A4A3A4"/>
          </p15:clr>
        </p15:guide>
        <p15:guide id="3" pos="56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EA7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94660"/>
  </p:normalViewPr>
  <p:slideViewPr>
    <p:cSldViewPr showGuides="1">
      <p:cViewPr>
        <p:scale>
          <a:sx n="88" d="100"/>
          <a:sy n="88" d="100"/>
        </p:scale>
        <p:origin x="-1286" y="77"/>
      </p:cViewPr>
      <p:guideLst>
        <p:guide orient="horz" pos="2671"/>
        <p:guide orient="horz" pos="4247"/>
        <p:guide pos="56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FB4AA-62AD-4B92-BB2E-EEBE488B9FE1}" type="datetimeFigureOut">
              <a:rPr lang="de-DE" smtClean="0"/>
              <a:t>28.12.2018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18594-3F2D-4CD2-A43D-962285F402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19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18594-3F2D-4CD2-A43D-962285F402E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80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5EE4-D8BF-411D-B2A6-8DAE0BEABB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F0CD-766C-40EC-BF7A-331AE6F11104}" type="datetime1">
              <a:rPr lang="en-US" smtClean="0">
                <a:solidFill>
                  <a:prstClr val="white"/>
                </a:solidFill>
              </a:rPr>
              <a:pPr/>
              <a:t>12/28/2018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prstClr val="white"/>
                </a:solidFill>
              </a:rPr>
              <a:t>15 UFPS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3EAE-38DB-4EF4-A01A-B555F6F7F52D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pic>
        <p:nvPicPr>
          <p:cNvPr id="8" name="Grafik 10" descr="mpsd-logo_white_symbol_RGB_bi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087" y="6541528"/>
            <a:ext cx="265019" cy="28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479" y="6549620"/>
            <a:ext cx="286588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0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A86D-C29E-4B5D-BF3D-7EB84E6A439B}" type="datetime1">
              <a:rPr lang="en-US" smtClean="0">
                <a:solidFill>
                  <a:prstClr val="white"/>
                </a:solidFill>
              </a:rPr>
              <a:pPr/>
              <a:t>12/28/2018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>
                <a:solidFill>
                  <a:prstClr val="white"/>
                </a:solidFill>
              </a:rPr>
              <a:t>xxxxxxxxxxx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3EAE-38DB-4EF4-A01A-B555F6F7F52D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pic>
        <p:nvPicPr>
          <p:cNvPr id="8" name="Grafik 10" descr="mpsd-logo_white_symbol_RGB_bi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087" y="6541528"/>
            <a:ext cx="265019" cy="28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479" y="6549620"/>
            <a:ext cx="286588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5EE4-D8BF-411D-B2A6-8DAE0BEABB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291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10A76-5C53-4E15-A719-4B4F77FB3D9A}" type="datetime1">
              <a:rPr lang="en-US">
                <a:solidFill>
                  <a:prstClr val="black"/>
                </a:solidFill>
              </a:rPr>
              <a:pPr>
                <a:defRPr/>
              </a:pPr>
              <a:t>12/28/2018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9E709-C55D-414C-A08C-24A8865454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998F7-1993-47F0-8215-3DE1303FD57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63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ED0FEA-BBC9-46B1-8D12-9270B03AC9CE}" type="datetimeFigureOut">
              <a:rPr lang="de-DE" smtClean="0"/>
              <a:pPr/>
              <a:t>28.12.2018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602C-C509-426F-9F9A-2B71F869BD4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059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0" descr="mpsd-logo_white_symbol_RGB_bi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692696" y="2713451"/>
            <a:ext cx="5760640" cy="62601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243426"/>
            <a:ext cx="7772400" cy="1470025"/>
          </a:xfrm>
          <a:noFill/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792" y="3068960"/>
            <a:ext cx="5752728" cy="1752600"/>
          </a:xfrm>
          <a:noFill/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3059A0"/>
                </a:solidFill>
              </a:defRPr>
            </a:lvl1pPr>
          </a:lstStyle>
          <a:p>
            <a:fld id="{7EFE3E1E-1916-4379-9153-0F29ED8D491A}" type="datetime1">
              <a:rPr lang="en-US" smtClean="0"/>
              <a:pPr/>
              <a:t>12/28/2018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>
                <a:solidFill>
                  <a:prstClr val="white"/>
                </a:solidFill>
              </a:rPr>
              <a:t>xxxxxxxxxxxxxx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F807-3C2E-4871-897B-F5A6027840F1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20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3971-47D7-4F40-BA82-5F00470A3127}" type="datetime1">
              <a:rPr lang="en-US" smtClean="0">
                <a:solidFill>
                  <a:prstClr val="white"/>
                </a:solidFill>
              </a:rPr>
              <a:pPr/>
              <a:t>12/28/2018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>
                <a:solidFill>
                  <a:prstClr val="white"/>
                </a:solidFill>
              </a:rPr>
              <a:t>xxxxxxxx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3EAE-38DB-4EF4-A01A-B555F6F7F52D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pic>
        <p:nvPicPr>
          <p:cNvPr id="8" name="Grafik 10" descr="mpsd-logo_white_symbol_RGB_bi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087" y="6541528"/>
            <a:ext cx="265019" cy="28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479" y="6549620"/>
            <a:ext cx="286588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4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B1FF-4B8B-4249-ADBC-1DA822B08DEB}" type="datetime1">
              <a:rPr lang="en-US" smtClean="0">
                <a:solidFill>
                  <a:prstClr val="white"/>
                </a:solidFill>
              </a:rPr>
              <a:pPr/>
              <a:t>12/28/2018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>
                <a:solidFill>
                  <a:prstClr val="white"/>
                </a:solidFill>
              </a:rPr>
              <a:t>xxxxxxxxxxx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3EAE-38DB-4EF4-A01A-B555F6F7F52D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pic>
        <p:nvPicPr>
          <p:cNvPr id="7" name="Grafik 10" descr="mpsd-logo_white_symbol_RGB_bi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087" y="6541528"/>
            <a:ext cx="265019" cy="28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479" y="6549620"/>
            <a:ext cx="286588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218B-52AE-4CFF-9098-D7696A68A541}" type="datetime1">
              <a:rPr lang="en-US" smtClean="0">
                <a:solidFill>
                  <a:prstClr val="white"/>
                </a:solidFill>
              </a:rPr>
              <a:pPr/>
              <a:t>12/28/2018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>
                <a:solidFill>
                  <a:prstClr val="white"/>
                </a:solidFill>
              </a:rPr>
              <a:t>xxxxxxxxxxxx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3EAE-38DB-4EF4-A01A-B555F6F7F52D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pic>
        <p:nvPicPr>
          <p:cNvPr id="8" name="Grafik 10" descr="mpsd-logo_white_symbol_RGB_bi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087" y="6541528"/>
            <a:ext cx="265019" cy="28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479" y="6549620"/>
            <a:ext cx="286588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7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F804-871B-4A83-B6BD-B5726B2BFBDB}" type="datetime1">
              <a:rPr lang="en-US" smtClean="0">
                <a:solidFill>
                  <a:prstClr val="white"/>
                </a:solidFill>
              </a:rPr>
              <a:pPr/>
              <a:t>12/28/2018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>
                <a:solidFill>
                  <a:prstClr val="white"/>
                </a:solidFill>
              </a:rPr>
              <a:t>xxxxxxxxxxxx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3EAE-38DB-4EF4-A01A-B555F6F7F52D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pic>
        <p:nvPicPr>
          <p:cNvPr id="10" name="Grafik 10" descr="mpsd-logo_white_symbol_RGB_bi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087" y="6541528"/>
            <a:ext cx="265019" cy="28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479" y="6549620"/>
            <a:ext cx="286588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2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2118-9FEA-4B33-B651-3DFA16740846}" type="datetime1">
              <a:rPr lang="en-US" smtClean="0">
                <a:solidFill>
                  <a:prstClr val="white"/>
                </a:solidFill>
              </a:rPr>
              <a:pPr/>
              <a:t>12/28/2018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>
                <a:solidFill>
                  <a:prstClr val="white"/>
                </a:solidFill>
              </a:rPr>
              <a:t>xxxxxxxx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3EAE-38DB-4EF4-A01A-B555F6F7F52D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pic>
        <p:nvPicPr>
          <p:cNvPr id="6" name="Grafik 10" descr="mpsd-logo_white_symbol_RGB_bi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087" y="6541528"/>
            <a:ext cx="265019" cy="28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479" y="6549620"/>
            <a:ext cx="286588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9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B83E-8638-4960-B40C-53F6AD83AC2D}" type="datetime1">
              <a:rPr lang="en-US" smtClean="0">
                <a:solidFill>
                  <a:prstClr val="white"/>
                </a:solidFill>
              </a:rPr>
              <a:pPr/>
              <a:t>12/28/2018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>
                <a:solidFill>
                  <a:prstClr val="white"/>
                </a:solidFill>
              </a:rPr>
              <a:t>xxxxxxxxxxx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13EAE-38DB-4EF4-A01A-B555F6F7F52D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>
              <a:solidFill>
                <a:prstClr val="white"/>
              </a:solidFill>
            </a:endParaRPr>
          </a:p>
        </p:txBody>
      </p:sp>
      <p:pic>
        <p:nvPicPr>
          <p:cNvPr id="5" name="Grafik 10" descr="mpsd-logo_white_symbol_RGB_bi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087" y="6541528"/>
            <a:ext cx="265019" cy="28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479" y="6549620"/>
            <a:ext cx="286588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2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mpsd-logo_blue_symbol_heller_RGB.png"/>
          <p:cNvPicPr>
            <a:picLocks noChangeAspect="1"/>
          </p:cNvPicPr>
          <p:nvPr userDrawn="1"/>
        </p:nvPicPr>
        <p:blipFill>
          <a:blip r:embed="rId3" cstate="print"/>
          <a:srcRect l="31145" t="22047" r="30247" b="22048"/>
          <a:stretch>
            <a:fillRect/>
          </a:stretch>
        </p:blipFill>
        <p:spPr>
          <a:xfrm>
            <a:off x="-2630747" y="3789363"/>
            <a:ext cx="5261494" cy="5383854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8" y="152638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55EE4-D8BF-411D-B2A6-8DAE0BEABB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mpsd-logo_blue_short_RG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43976" y="72009"/>
            <a:ext cx="880774" cy="548679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1854000" y="6516000"/>
            <a:ext cx="7200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kern="1200" baseline="0" dirty="0">
                <a:solidFill>
                  <a:srgbClr val="3F6EA7"/>
                </a:solidFill>
                <a:latin typeface="Bodoni MT" pitchFamily="18" charset="0"/>
                <a:ea typeface="+mn-ea"/>
                <a:cs typeface="+mn-cs"/>
              </a:rPr>
              <a:t>Max Planck Institute for the Structure and Dynamics of Matter</a:t>
            </a:r>
            <a:endParaRPr lang="de-DE" sz="1200" dirty="0">
              <a:solidFill>
                <a:srgbClr val="3F6EA7"/>
              </a:solidFill>
              <a:latin typeface="Bodoni MT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mpsd-logo_white-on-blue_symbol_RGB.jpg"/>
          <p:cNvPicPr>
            <a:picLocks noChangeAspect="1"/>
          </p:cNvPicPr>
          <p:nvPr userDrawn="1"/>
        </p:nvPicPr>
        <p:blipFill>
          <a:blip r:embed="rId3" cstate="print"/>
          <a:srcRect r="66265"/>
          <a:stretch>
            <a:fillRect/>
          </a:stretch>
        </p:blipFill>
        <p:spPr>
          <a:xfrm rot="5400000">
            <a:off x="1197258" y="-1197258"/>
            <a:ext cx="6858002" cy="925251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9602C-C509-426F-9F9A-2B71F869BD41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 descr="mpsd-logo_white-on-blue_short_RGB.jpg"/>
          <p:cNvPicPr>
            <a:picLocks noChangeAspect="1"/>
          </p:cNvPicPr>
          <p:nvPr userDrawn="1"/>
        </p:nvPicPr>
        <p:blipFill>
          <a:blip r:embed="rId4" cstate="print"/>
          <a:srcRect l="22130" t="24070" r="28890" b="19472"/>
          <a:stretch>
            <a:fillRect/>
          </a:stretch>
        </p:blipFill>
        <p:spPr>
          <a:xfrm>
            <a:off x="7992888" y="0"/>
            <a:ext cx="1115616" cy="908720"/>
          </a:xfrm>
          <a:prstGeom prst="rect">
            <a:avLst/>
          </a:prstGeom>
        </p:spPr>
      </p:pic>
      <p:sp>
        <p:nvSpPr>
          <p:cNvPr id="11" name="Rechteck 10"/>
          <p:cNvSpPr/>
          <p:nvPr userDrawn="1"/>
        </p:nvSpPr>
        <p:spPr>
          <a:xfrm>
            <a:off x="1854303" y="6515350"/>
            <a:ext cx="7200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kern="1200" baseline="0" dirty="0">
                <a:solidFill>
                  <a:schemeClr val="bg1"/>
                </a:solidFill>
                <a:latin typeface="Bodoni MT" pitchFamily="18" charset="0"/>
                <a:ea typeface="+mn-ea"/>
                <a:cs typeface="+mn-cs"/>
              </a:rPr>
              <a:t>Max Planck Institute for the Structure and Dynamics of Matter</a:t>
            </a:r>
            <a:endParaRPr lang="de-DE" sz="1200" dirty="0">
              <a:solidFill>
                <a:schemeClr val="bg1"/>
              </a:solidFill>
              <a:latin typeface="Bodoni MT" pitchFamily="18" charset="0"/>
            </a:endParaRPr>
          </a:p>
        </p:txBody>
      </p:sp>
      <p:pic>
        <p:nvPicPr>
          <p:cNvPr id="13" name="Grafik 12" descr="mpsd-logo_white_symbol_RGB_big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-2164965" y="4006273"/>
            <a:ext cx="4504717" cy="48953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Rectangle 8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059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1225AB3-C1A2-4D5C-A053-3E5654B8C5CC}" type="datetime1">
              <a:rPr lang="en-US" smtClean="0">
                <a:solidFill>
                  <a:prstClr val="white"/>
                </a:solidFill>
              </a:rPr>
              <a:pPr/>
              <a:t>12/28/2018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>
                <a:solidFill>
                  <a:prstClr val="white"/>
                </a:solidFill>
              </a:rPr>
              <a:t>15 UFPS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0D13EAE-38DB-4EF4-A01A-B555F6F7F52D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ln w="63500">
            <a:solidFill>
              <a:srgbClr val="305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09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3059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mpsd-logo_blue_symbol_heller_RGB.png"/>
          <p:cNvPicPr>
            <a:picLocks noChangeAspect="1"/>
          </p:cNvPicPr>
          <p:nvPr userDrawn="1"/>
        </p:nvPicPr>
        <p:blipFill>
          <a:blip r:embed="rId5" cstate="print"/>
          <a:srcRect l="31145" t="22047" r="30247" b="22048"/>
          <a:stretch>
            <a:fillRect/>
          </a:stretch>
        </p:blipFill>
        <p:spPr>
          <a:xfrm>
            <a:off x="-2630747" y="3789363"/>
            <a:ext cx="5261494" cy="5383854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81821" y="44624"/>
            <a:ext cx="7762155" cy="905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8" y="152638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55EE4-D8BF-411D-B2A6-8DAE0BEABB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Grafik 7" descr="mpsd-logo_blue_short_RGB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43976" y="216025"/>
            <a:ext cx="880774" cy="548679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1854000" y="6516000"/>
            <a:ext cx="7200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rgbClr val="3F6EA7"/>
                </a:solidFill>
                <a:latin typeface="Bodoni MT" pitchFamily="18" charset="0"/>
              </a:rPr>
              <a:t>Max Planck Institute for the Structure and Dynamics of Matter</a:t>
            </a:r>
            <a:endParaRPr lang="de-DE" sz="1200" dirty="0">
              <a:solidFill>
                <a:srgbClr val="3F6EA7"/>
              </a:solidFill>
              <a:latin typeface="Bodoni MT" pitchFamily="18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59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de/url?sa=i&amp;rct=j&amp;q=&amp;esrc=s&amp;source=images&amp;cd=&amp;cad=rja&amp;uact=8&amp;ved=2ahUKEwjdhZmBxb_fAhWBJFAKHbMKDrkQjRx6BAgBEAU&amp;url=/url?sa%3Di%26rct%3Dj%26q%3D%26esrc%3Ds%26source%3Dimages%26cd%3D%26ved%3D%26url%3Dhttp://www.rachelbernsenat.com/improving-capacity-rational-thinking-letter-nytimes-editor/%26psig%3DAOvVaw0XiI6AZEIRTvPmnXDgD3Jj%26ust%3D1545982997538547&amp;psig=AOvVaw0XiI6AZEIRTvPmnXDgD3Jj&amp;ust=154598299753854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gif"/><Relationship Id="rId5" Type="http://schemas.openxmlformats.org/officeDocument/2006/relationships/hyperlink" Target="https://www.google.de/url?sa=i&amp;rct=j&amp;q=&amp;esrc=s&amp;source=images&amp;cd=&amp;cad=rja&amp;uact=8&amp;ved=2ahUKEwi3tZvAxb_fAhVQY1AKHTU0CpAQjRx6BAgBEAU&amp;url=http://www.ascd.org/publications/books/101017/chapters/Rational-Thinking-as-a-Process.aspx&amp;psig=AOvVaw0UB0dl4zs4-j4q7D9-ohme&amp;ust=1545984035592992" TargetMode="External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s://www.google.de/url?sa=i&amp;rct=j&amp;q=&amp;esrc=s&amp;source=images&amp;cd=&amp;cad=rja&amp;uact=8&amp;ved=2ahUKEwiyjrP2x7_fAhVELVAKHUMrBp0QjRx6BAgBEAU&amp;url=https://study.com/academy/lesson/the-rational-choice-theory-of-criminology.html&amp;psig=AOvVaw1otqYwLiG6RdCxK4aLbhKK&amp;ust=1545984230984756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chroniclingamerica.loc.gov/lccn/sn83045366/1904-01-02/ed-1/seq-28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jpeg"/><Relationship Id="rId4" Type="http://schemas.openxmlformats.org/officeDocument/2006/relationships/hyperlink" Target="https://www.google.de/url?sa=i&amp;rct=j&amp;q=&amp;esrc=s&amp;source=images&amp;cd=&amp;cad=rja&amp;uact=8&amp;ved=2ahUKEwim9vachcDfAhWDbVAKHdMJCAYQjRx6BAgBEAU&amp;url=https://morrobaybirdfestival.org/&amp;psig=AOvVaw3eZaTtZtxw9auhioVZWha7&amp;ust=154600113166304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s://www.google.de/url?sa=i&amp;rct=j&amp;q=&amp;esrc=s&amp;source=images&amp;cd=&amp;cad=rja&amp;uact=8&amp;ved=2ahUKEwjo5snVgcLfAhXFaFAKHeJ5CC8QjRx6BAgBEAU&amp;url=https%3A%2F%2Fwww.hitec-dubai.com%2Fback-to-basics-using-big-data-to-improve-customer-experience%2F&amp;psig=AOvVaw2QZdApkERc_OW4d0ddeXxc&amp;ust=1546068882778647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jpeg"/><Relationship Id="rId4" Type="http://schemas.openxmlformats.org/officeDocument/2006/relationships/hyperlink" Target="https://www.google.de/url?sa=i&amp;rct=j&amp;q=&amp;esrc=s&amp;source=images&amp;cd=&amp;cad=rja&amp;uact=8&amp;ved=2ahUKEwjqhJO1gsLfAhWCEVAKHcz9CwIQjRx6BAgBEAU&amp;url=https%3A%2F%2Fwww.analyticsvidhya.com%2Fblog%2F2017%2F03%2Fbig-data-learning-path-for-all-engineers-and-data-scientists-out-there%2F&amp;psig=AOvVaw2QZdApkERc_OW4d0ddeXxc&amp;ust=1546068882778647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hyperlink" Target="https://www.google.de/url?sa=i&amp;rct=j&amp;q=&amp;esrc=s&amp;source=images&amp;cd=&amp;cad=rja&amp;uact=8&amp;ved=2ahUKEwjyk_veicLfAhXCbVAKHfFbDqcQjRx6BAgBEAU&amp;url=http%3A%2F%2Fwebbizkb.com%2Fstats-and-tracking%2Fbig-data-on-the-internet-how-much-data-moves-around-each-day%2F&amp;psig=AOvVaw3yNl3YWwwRLwiG7wh0p1Dj&amp;ust=1546071049059169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36.jpeg"/><Relationship Id="rId2" Type="http://schemas.openxmlformats.org/officeDocument/2006/relationships/hyperlink" Target="https://www.google.de/url?sa=i&amp;rct=j&amp;q=&amp;esrc=s&amp;source=images&amp;cd=&amp;cad=rja&amp;uact=8&amp;ved=2ahUKEwj3x7bAkcLfAhUEEVAKHSivCwAQjRx6BAgBEAU&amp;url=https%3A%2F%2Fnakedsecurity.sophos.com%2F2017%2F07%2F17%2Fthe-iphone-lockscreen-hole-that-we-cant-reproduce%2F&amp;psig=AOvVaw2OrYo7qHmB9uaF5ApT61Np&amp;ust=1546073161488310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google.de/url?sa=i&amp;rct=j&amp;q=&amp;esrc=s&amp;source=images&amp;cd=&amp;cad=rja&amp;uact=8&amp;ved=2ahUKEwjGkeSGksLfAhWFEVAKHayqBZoQjRx6BAgBEAU&amp;url=https%3A%2F%2Fwww.sltrib.com%2Fnews%2Fenvironment%2F2018%2F12%2F24%2Futah-couple-posted%2F&amp;psig=AOvVaw1UTIQgBdy6xxZN_i3dVGj3&amp;ust=1546073289526535" TargetMode="External"/><Relationship Id="rId5" Type="http://schemas.openxmlformats.org/officeDocument/2006/relationships/image" Target="../media/image35.jpeg"/><Relationship Id="rId4" Type="http://schemas.openxmlformats.org/officeDocument/2006/relationships/hyperlink" Target="https://www.google.de/url?sa=i&amp;rct=j&amp;q=&amp;esrc=s&amp;source=images&amp;cd=&amp;cad=rja&amp;uact=8&amp;ved=2ahUKEwjlk6PVkcLfAhVIZlAKHV8nCD4QjRx6BAgBEAU&amp;url=https%3A%2F%2Ft3n.de%2Fnews%2Fapple-watch-die-besten-apps-615305%2F&amp;psig=AOvVaw0tH4ZFBxEeZfiQDgLjXbgf&amp;ust=154607319984047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hyperlink" Target="https://www.google.de/url?sa=i&amp;rct=j&amp;q=&amp;esrc=s&amp;source=images&amp;cd=&amp;cad=rja&amp;uact=8&amp;ved=2ahUKEwjw_qXKnMLfAhWJLVAKHXWPBGAQjRx6BAgBEAU&amp;url=https%3A%2F%2Fen.mogaznews.com%2Fcollection%2F1087108%2FBehind-the-fluffy-faces-of-Instagram-cat-and-dog-fame-vets-warn-of-an-ugly-.html&amp;psig=AOvVaw2tcZTvQkePdLlR19xzGD0-&amp;ust=1546076098218758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jp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www.google.de/url?sa=i&amp;rct=j&amp;q=&amp;esrc=s&amp;source=imgres&amp;cd=&amp;cad=rja&amp;uact=8&amp;ved=2ahUKEwi9rceVrL_fAhUBmbQKHea4CwkQjRx6BAgBEAU&amp;url=http://t0.gstatic.com/images?q%3Dtbn:ANd9GcRRXve2gJOp5SwMFebZrttkrtPNnxIJhygEyVSuaUR7whJxvXCs&amp;psig=AOvVaw1J8tRn69LKSI0sTQTXR7NN&amp;ust=1545977244303781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6181C1CA-482D-433A-BB61-68D18BA31A87}"/>
              </a:ext>
            </a:extLst>
          </p:cNvPr>
          <p:cNvSpPr txBox="1"/>
          <p:nvPr/>
        </p:nvSpPr>
        <p:spPr>
          <a:xfrm>
            <a:off x="683569" y="1052736"/>
            <a:ext cx="554461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AI </a:t>
            </a:r>
            <a:r>
              <a:rPr lang="zh-CN" altLang="en-US" sz="2400" b="1" dirty="0"/>
              <a:t>课程教师介绍</a:t>
            </a:r>
            <a:endParaRPr lang="en-US" altLang="zh-CN" sz="2400" b="1" dirty="0"/>
          </a:p>
          <a:p>
            <a:endParaRPr lang="en-US" dirty="0"/>
          </a:p>
          <a:p>
            <a:r>
              <a:rPr lang="zh-CN" altLang="en-US" dirty="0" smtClean="0"/>
              <a:t>陆博</a:t>
            </a:r>
            <a:r>
              <a:rPr lang="zh-CN" altLang="en-US" dirty="0"/>
              <a:t>士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r>
              <a:rPr lang="zh-CN" altLang="en-US" dirty="0"/>
              <a:t>中国人。汉堡大学博士，师从马克斯普朗克物质结构与分子动力学研究所的</a:t>
            </a:r>
            <a:r>
              <a:rPr lang="en-US" altLang="zh-CN" dirty="0"/>
              <a:t>Director Miller </a:t>
            </a:r>
            <a:r>
              <a:rPr lang="zh-CN" altLang="en-US" dirty="0"/>
              <a:t>教授。现就职于 欧盟投资超过十亿欧元的欧洲</a:t>
            </a:r>
            <a:r>
              <a:rPr lang="en-US" altLang="zh-CN" dirty="0"/>
              <a:t>X</a:t>
            </a:r>
            <a:r>
              <a:rPr lang="zh-CN" altLang="en-US" dirty="0"/>
              <a:t>射线自由电子激光 </a:t>
            </a:r>
            <a:r>
              <a:rPr lang="en-US" altLang="zh-CN" dirty="0"/>
              <a:t>(European XFEL)</a:t>
            </a:r>
            <a:r>
              <a:rPr lang="zh-CN" altLang="en-US" dirty="0"/>
              <a:t>。曾经先后毕业于国内</a:t>
            </a:r>
            <a:r>
              <a:rPr lang="en-US" altLang="zh-CN" dirty="0"/>
              <a:t>985</a:t>
            </a:r>
            <a:r>
              <a:rPr lang="zh-CN" altLang="en-US" dirty="0"/>
              <a:t>高校，及德国精英大学</a:t>
            </a:r>
            <a:r>
              <a:rPr lang="en-US" altLang="zh-CN" dirty="0"/>
              <a:t>Karlsruhe Institute of</a:t>
            </a:r>
            <a:r>
              <a:rPr lang="zh-CN" altLang="en-US" dirty="0"/>
              <a:t> </a:t>
            </a:r>
            <a:r>
              <a:rPr lang="en-US" altLang="zh-CN" dirty="0"/>
              <a:t>Technology (KIT)</a:t>
            </a:r>
            <a:r>
              <a:rPr lang="zh-CN" altLang="en-US" dirty="0"/>
              <a:t>，有超过十年学术经验。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 smtClean="0"/>
              <a:t>欧博</a:t>
            </a:r>
            <a:r>
              <a:rPr lang="zh-CN" altLang="en-US" dirty="0"/>
              <a:t>士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zh-CN" altLang="en-US" dirty="0"/>
              <a:t>德国人。先后毕业于</a:t>
            </a:r>
            <a:r>
              <a:rPr lang="en-US" altLang="zh-CN" dirty="0"/>
              <a:t>KIT</a:t>
            </a:r>
            <a:r>
              <a:rPr lang="zh-CN" altLang="en-US" dirty="0"/>
              <a:t>及</a:t>
            </a:r>
            <a:r>
              <a:rPr lang="en-US" altLang="zh-CN" dirty="0"/>
              <a:t>MIT</a:t>
            </a:r>
            <a:r>
              <a:rPr lang="zh-CN" altLang="en-US" dirty="0"/>
              <a:t>，有超过</a:t>
            </a:r>
            <a:r>
              <a:rPr lang="en-US" altLang="zh-CN" dirty="0"/>
              <a:t>20</a:t>
            </a:r>
            <a:r>
              <a:rPr lang="zh-CN" altLang="en-US" dirty="0"/>
              <a:t>年学术经验，在各大世界顶级刊物发表论文上百篇，是多个世界顶级刊物，如</a:t>
            </a:r>
            <a:r>
              <a:rPr lang="en-US" altLang="zh-CN" dirty="0"/>
              <a:t>Science, Nature</a:t>
            </a:r>
            <a:r>
              <a:rPr lang="zh-CN" altLang="en-US" dirty="0"/>
              <a:t>的审稿人，也是多个物理学国际会议的组织者及分会主席。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AI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268760"/>
            <a:ext cx="5220072" cy="5328591"/>
          </a:xfrm>
        </p:spPr>
        <p:txBody>
          <a:bodyPr>
            <a:normAutofit fontScale="92500"/>
          </a:bodyPr>
          <a:lstStyle/>
          <a:p>
            <a:r>
              <a:rPr lang="en-US" sz="2400" b="1" dirty="0" smtClean="0"/>
              <a:t>Thinking rationally</a:t>
            </a:r>
            <a:r>
              <a:rPr lang="en-US" sz="2400" dirty="0" smtClean="0"/>
              <a:t>:</a:t>
            </a:r>
          </a:p>
          <a:p>
            <a:pPr marL="0" indent="0" algn="just">
              <a:buNone/>
            </a:pPr>
            <a:r>
              <a:rPr lang="en-US" sz="2400" dirty="0" smtClean="0"/>
              <a:t>Studying how humans think using some standard enables the creation of guidelines that describe typical human behaviors. A person is considered rational when following these behaviors within certain levels of deviation. A computer that thinks rationally relies on the recorded behavior to create a guide as to how to interact with an environment based on the data at hand. 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smtClean="0"/>
              <a:t>           Creation of a baseline technique for solving a problem,   which would then be modified to actually solve the problem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Pfeil nach rechts 3"/>
          <p:cNvSpPr/>
          <p:nvPr/>
        </p:nvSpPr>
        <p:spPr>
          <a:xfrm>
            <a:off x="107504" y="5229200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2" name="Picture 2" descr="Bildergebnis für rational thinki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00808"/>
            <a:ext cx="367055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Bildergebnis für rational thinki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077072"/>
            <a:ext cx="3668268" cy="20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140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AI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526381"/>
            <a:ext cx="5256832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b="1" dirty="0" smtClean="0"/>
              <a:t>Acting rationally</a:t>
            </a:r>
            <a:r>
              <a:rPr lang="en-US" sz="2800" dirty="0" smtClean="0"/>
              <a:t>:</a:t>
            </a:r>
          </a:p>
          <a:p>
            <a:pPr marL="0" indent="0" algn="just">
              <a:buNone/>
            </a:pPr>
            <a:r>
              <a:rPr lang="en-US" sz="2800" dirty="0" smtClean="0"/>
              <a:t>A computer that acts rationally relies on the recorded actions to interact with an environment based on conditions, environmental factors, and existing data. </a:t>
            </a:r>
          </a:p>
          <a:p>
            <a:pPr marL="0" indent="0" algn="just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</a:t>
            </a:r>
          </a:p>
          <a:p>
            <a:pPr marL="0" indent="0" algn="just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Rational acts provide a baseline upon which a computer can begin negotiating the successful completion of a goal.</a:t>
            </a:r>
          </a:p>
        </p:txBody>
      </p:sp>
      <p:sp>
        <p:nvSpPr>
          <p:cNvPr id="4" name="Pfeil nach rechts 3"/>
          <p:cNvSpPr/>
          <p:nvPr/>
        </p:nvSpPr>
        <p:spPr>
          <a:xfrm>
            <a:off x="467544" y="4293096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46" name="Picture 2" descr="Bildergebnis für rational acti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000" y="1685837"/>
            <a:ext cx="3483000" cy="195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ational Choice Theo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45024"/>
            <a:ext cx="3672408" cy="24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604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of AI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Starting with symbolic logic at Dartmouth</a:t>
            </a:r>
          </a:p>
          <a:p>
            <a:pPr marL="0" indent="0">
              <a:buNone/>
            </a:pPr>
            <a:r>
              <a:rPr lang="en-US" sz="2800" dirty="0" smtClean="0"/>
              <a:t>The biggest problem with these early attempts is that we don’t understand how humans reason well enough to create a simulation of any sort.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7172" name="Picture 4" descr="Pictur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274" y="3645024"/>
            <a:ext cx="30861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Bildergebnis für bird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77072"/>
            <a:ext cx="5220072" cy="15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081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AI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Continuing with expert systems (e.g. grammar check)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800" dirty="0" smtClean="0"/>
              <a:t>Rule-based: use </a:t>
            </a:r>
            <a:r>
              <a:rPr lang="en-US" sz="2800" b="1" u="sng" dirty="0" smtClean="0"/>
              <a:t>if---then </a:t>
            </a:r>
            <a:r>
              <a:rPr lang="en-US" sz="2800" dirty="0" smtClean="0"/>
              <a:t>states to based decisions on rules of thumb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800" dirty="0" smtClean="0"/>
              <a:t>Frame-based: use </a:t>
            </a:r>
            <a:r>
              <a:rPr lang="en-US" sz="2800" b="1" u="sng" dirty="0" smtClean="0"/>
              <a:t>databases</a:t>
            </a:r>
            <a:r>
              <a:rPr lang="en-US" sz="2800" dirty="0" smtClean="0"/>
              <a:t> organized into related hierarchies of generic information called frames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800" dirty="0" smtClean="0"/>
              <a:t>Logic-based: rely on </a:t>
            </a:r>
            <a:r>
              <a:rPr lang="en-US" sz="2800" b="1" u="sng" dirty="0" smtClean="0"/>
              <a:t>set theory </a:t>
            </a:r>
            <a:r>
              <a:rPr lang="en-US" sz="2800" dirty="0" smtClean="0"/>
              <a:t>to establish relationships</a:t>
            </a:r>
          </a:p>
          <a:p>
            <a:pPr marL="0" indent="0">
              <a:buNone/>
            </a:pPr>
            <a:r>
              <a:rPr lang="en-US" sz="2800" dirty="0" smtClean="0"/>
              <a:t>A problem with expert system is that they can be hard to create and maintain.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440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AI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526381"/>
            <a:ext cx="867645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Overcoming the AI winters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400" dirty="0" smtClean="0"/>
              <a:t>AI winter: a period of redu</a:t>
            </a:r>
            <a:r>
              <a:rPr lang="en-US" sz="2400" dirty="0"/>
              <a:t>c</a:t>
            </a:r>
            <a:r>
              <a:rPr lang="en-US" sz="2400" dirty="0" smtClean="0"/>
              <a:t>ed funding in the development of AI (roller-coaster)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400" dirty="0" smtClean="0"/>
              <a:t>AI is currently in a new hype phase because of </a:t>
            </a:r>
            <a:r>
              <a:rPr lang="en-US" sz="2400" b="1" u="sng" dirty="0" smtClean="0"/>
              <a:t>machine learning</a:t>
            </a:r>
            <a:r>
              <a:rPr lang="en-US" sz="2400" dirty="0" smtClean="0"/>
              <a:t>, a technology that helps computers learn from data. It does not depend on a human programmer to set operations, but rather deriving them directly from examples that show how the computer should behave.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400" dirty="0" smtClean="0"/>
              <a:t>The most successful machine learning algorithms is </a:t>
            </a:r>
            <a:r>
              <a:rPr lang="en-US" sz="2400" b="1" u="sng" dirty="0" smtClean="0"/>
              <a:t>deep learning</a:t>
            </a:r>
            <a:r>
              <a:rPr lang="en-US" sz="2400" dirty="0" smtClean="0"/>
              <a:t>, which is a technology that strives to imitate the human brain. Deep learning is possible because of the availability of </a:t>
            </a:r>
            <a:r>
              <a:rPr lang="en-US" sz="2400" b="1" i="1" dirty="0" smtClean="0">
                <a:solidFill>
                  <a:srgbClr val="FF0000"/>
                </a:solidFill>
              </a:rPr>
              <a:t>powerful computers, smarter algorithms, large datasets produced by the digitalization of our society, and huge investments from businesses</a:t>
            </a:r>
            <a:r>
              <a:rPr lang="en-US" sz="2400" dirty="0" smtClean="0"/>
              <a:t> such as Google, Facebook, Amazon, and others that take advantage of this AI renaissance for their own businesses. </a:t>
            </a:r>
          </a:p>
          <a:p>
            <a:pPr>
              <a:buFont typeface="Symbol" panose="05050102010706020507" pitchFamily="18" charset="2"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6882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AI </a:t>
            </a:r>
            <a:r>
              <a:rPr lang="de-DE" altLang="zh-CN" dirty="0" err="1" smtClean="0"/>
              <a:t>applications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Fraud detection</a:t>
            </a:r>
          </a:p>
          <a:p>
            <a:r>
              <a:rPr lang="en-US" dirty="0" smtClean="0"/>
              <a:t>Resource scheduling</a:t>
            </a:r>
          </a:p>
          <a:p>
            <a:r>
              <a:rPr lang="en-US" dirty="0" smtClean="0"/>
              <a:t>Complex analysis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Customer service</a:t>
            </a:r>
          </a:p>
          <a:p>
            <a:r>
              <a:rPr lang="en-US" dirty="0" smtClean="0"/>
              <a:t>Safety systems</a:t>
            </a:r>
          </a:p>
          <a:p>
            <a:r>
              <a:rPr lang="en-US" dirty="0" smtClean="0"/>
              <a:t>Machine efficiency</a:t>
            </a:r>
          </a:p>
          <a:p>
            <a:endParaRPr lang="en-US" dirty="0"/>
          </a:p>
        </p:txBody>
      </p:sp>
      <p:pic>
        <p:nvPicPr>
          <p:cNvPr id="1026" name="Picture 2" descr="https://timgsa.baidu.com/timg?image&amp;quality=80&amp;size=b9999_10000&amp;sec=1546528615&amp;di=f884808d37b23189db5ea5261f69ad9f&amp;imgtype=jpg&amp;er=1&amp;src=http%3A%2F%2Fclincancerres.aacrjournals.org%2Fcontent%2Fclincanres%2F9%2F14%2F5339%2FF1.mediu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556792"/>
            <a:ext cx="3035370" cy="226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545934252423&amp;di=2c6677a9b4b6deecf1e7c4e24ec4f10c&amp;imgtype=0&amp;src=http%3A%2F%2Fimg.zcool.cn%2Fcommunity%2F01f3e6594cf66aa8012193a3552cbc.jpg%402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28" y="4005064"/>
            <a:ext cx="4130736" cy="232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488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Connecting</a:t>
            </a:r>
            <a:r>
              <a:rPr lang="de-DE" dirty="0" smtClean="0"/>
              <a:t> AI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underlying</a:t>
            </a:r>
            <a:r>
              <a:rPr lang="de-DE" dirty="0" smtClean="0"/>
              <a:t> </a:t>
            </a:r>
            <a:r>
              <a:rPr lang="de-DE" dirty="0" err="1" smtClean="0"/>
              <a:t>computer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The </a:t>
            </a:r>
            <a:r>
              <a:rPr lang="de-DE" sz="2400" dirty="0" err="1" smtClean="0"/>
              <a:t>size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computing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directly</a:t>
            </a:r>
            <a:r>
              <a:rPr lang="de-DE" sz="2400" dirty="0" smtClean="0"/>
              <a:t> proportional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amount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work</a:t>
            </a:r>
            <a:r>
              <a:rPr lang="de-DE" sz="2400" dirty="0" smtClean="0"/>
              <a:t> </a:t>
            </a:r>
            <a:r>
              <a:rPr lang="de-DE" sz="2400" dirty="0" err="1" smtClean="0"/>
              <a:t>you</a:t>
            </a:r>
            <a:r>
              <a:rPr lang="de-DE" sz="2400" dirty="0" smtClean="0"/>
              <a:t> </a:t>
            </a:r>
            <a:r>
              <a:rPr lang="de-DE" sz="2400" dirty="0" err="1" smtClean="0"/>
              <a:t>expect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AI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perform</a:t>
            </a:r>
            <a:r>
              <a:rPr lang="de-DE" sz="2400" dirty="0" smtClean="0"/>
              <a:t>.</a:t>
            </a:r>
          </a:p>
          <a:p>
            <a:r>
              <a:rPr lang="de-DE" sz="2400" dirty="0" smtClean="0"/>
              <a:t>The </a:t>
            </a:r>
            <a:r>
              <a:rPr lang="de-DE" sz="2400" dirty="0" err="1" smtClean="0"/>
              <a:t>application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also </a:t>
            </a:r>
            <a:r>
              <a:rPr lang="de-DE" sz="2400" dirty="0" err="1" smtClean="0"/>
              <a:t>vary</a:t>
            </a:r>
            <a:r>
              <a:rPr lang="de-DE" sz="2400" dirty="0" smtClean="0"/>
              <a:t> in </a:t>
            </a:r>
            <a:r>
              <a:rPr lang="de-DE" sz="2400" dirty="0" err="1" smtClean="0"/>
              <a:t>size</a:t>
            </a:r>
            <a:r>
              <a:rPr lang="de-DE" sz="2400" dirty="0" smtClean="0"/>
              <a:t>, </a:t>
            </a:r>
            <a:r>
              <a:rPr lang="de-DE" sz="2400" dirty="0" err="1" smtClean="0"/>
              <a:t>complexity</a:t>
            </a:r>
            <a:r>
              <a:rPr lang="de-DE" sz="2400" dirty="0" smtClean="0"/>
              <a:t>,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even</a:t>
            </a:r>
            <a:r>
              <a:rPr lang="de-DE" sz="2400" dirty="0" smtClean="0"/>
              <a:t> </a:t>
            </a:r>
            <a:r>
              <a:rPr lang="de-DE" sz="2400" dirty="0" err="1" smtClean="0"/>
              <a:t>location</a:t>
            </a:r>
            <a:endParaRPr lang="de-DE" sz="2400" dirty="0" smtClean="0"/>
          </a:p>
          <a:p>
            <a:r>
              <a:rPr lang="de-DE" sz="2400" dirty="0" smtClean="0"/>
              <a:t>The </a:t>
            </a:r>
            <a:r>
              <a:rPr lang="de-DE" sz="2400" dirty="0" err="1" smtClean="0"/>
              <a:t>more</a:t>
            </a:r>
            <a:r>
              <a:rPr lang="de-DE" sz="2400" dirty="0" smtClean="0"/>
              <a:t> </a:t>
            </a:r>
            <a:r>
              <a:rPr lang="de-DE" sz="2400" dirty="0" err="1" smtClean="0"/>
              <a:t>complex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date</a:t>
            </a:r>
            <a:r>
              <a:rPr lang="de-DE" sz="2400" dirty="0" smtClean="0"/>
              <a:t>,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more</a:t>
            </a:r>
            <a:r>
              <a:rPr lang="de-DE" sz="2400" dirty="0" smtClean="0"/>
              <a:t> </a:t>
            </a:r>
            <a:r>
              <a:rPr lang="de-DE" sz="2400" dirty="0" err="1" smtClean="0"/>
              <a:t>you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obtain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</a:t>
            </a:r>
            <a:r>
              <a:rPr lang="de-DE" sz="2400" dirty="0" err="1" smtClean="0"/>
              <a:t>it</a:t>
            </a:r>
            <a:r>
              <a:rPr lang="de-DE" sz="2400" dirty="0" smtClean="0"/>
              <a:t>, but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more</a:t>
            </a:r>
            <a:r>
              <a:rPr lang="de-DE" sz="2400" dirty="0" smtClean="0"/>
              <a:t> </a:t>
            </a:r>
            <a:r>
              <a:rPr lang="de-DE" sz="2400" dirty="0" err="1" smtClean="0"/>
              <a:t>you</a:t>
            </a:r>
            <a:r>
              <a:rPr lang="de-DE" sz="2400" dirty="0" smtClean="0"/>
              <a:t> </a:t>
            </a:r>
            <a:r>
              <a:rPr lang="de-DE" sz="2400" dirty="0" err="1" smtClean="0"/>
              <a:t>need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manipulate</a:t>
            </a:r>
            <a:r>
              <a:rPr lang="de-DE" sz="2400" dirty="0" smtClean="0"/>
              <a:t> </a:t>
            </a:r>
            <a:r>
              <a:rPr lang="de-DE" sz="2400" dirty="0" err="1" smtClean="0"/>
              <a:t>it</a:t>
            </a:r>
            <a:r>
              <a:rPr lang="de-DE" sz="2400" dirty="0" smtClean="0"/>
              <a:t> </a:t>
            </a:r>
            <a:r>
              <a:rPr lang="de-DE" sz="2400" dirty="0" err="1" smtClean="0"/>
              <a:t>as</a:t>
            </a:r>
            <a:r>
              <a:rPr lang="de-DE" sz="2400" dirty="0" smtClean="0"/>
              <a:t> </a:t>
            </a:r>
            <a:r>
              <a:rPr lang="de-DE" sz="2400" dirty="0" err="1" smtClean="0"/>
              <a:t>well</a:t>
            </a:r>
            <a:r>
              <a:rPr lang="de-DE" sz="2400" dirty="0" smtClean="0"/>
              <a:t>. </a:t>
            </a:r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de-DE" sz="2400" dirty="0"/>
          </a:p>
        </p:txBody>
      </p:sp>
      <p:pic>
        <p:nvPicPr>
          <p:cNvPr id="2050" name="Picture 2" descr="https://timgsa.baidu.com/timg?image&amp;quality=80&amp;size=b9999_10000&amp;sec=1545934332752&amp;di=b1d51b3210781d798f336ab40dc3253d&amp;imgtype=0&amp;src=http%3A%2F%2Fen.pimg.jp%2F029%2F990%2F801%2F1%2F299908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05064"/>
            <a:ext cx="3180854" cy="251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imgsa.baidu.com/timg?image&amp;quality=80&amp;size=b9999_10000&amp;sec=1545935674529&amp;di=1946b315fc02b993e7679a5d1af37272&amp;imgtype=0&amp;src=http%3A%2F%2Fdingyue.nosdn.127.net%2F2hCuWTxOjs%3D4Oy6s%3D3XnsRUjfdWSySbVS1679GZa1bw8D1542432553110compressfla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05064"/>
            <a:ext cx="3558589" cy="237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91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Defining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Big data</a:t>
            </a:r>
            <a:r>
              <a:rPr lang="en-US" sz="2800" dirty="0" smtClean="0"/>
              <a:t>: large and comple</a:t>
            </a:r>
            <a:r>
              <a:rPr lang="en-US" sz="2800" dirty="0" smtClean="0"/>
              <a:t>x amounts of computer data, so large and intricate that applications cannot deal with the data by using additional storage or increasing computer power.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026" name="Picture 2" descr="Bildergebnis für big data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73016"/>
            <a:ext cx="4072577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ür big data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73016"/>
            <a:ext cx="448314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80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big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556792"/>
            <a:ext cx="554461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Internet</a:t>
            </a:r>
            <a:r>
              <a:rPr lang="en-US" sz="2400" dirty="0" smtClean="0"/>
              <a:t>: </a:t>
            </a:r>
            <a:r>
              <a:rPr lang="en-US" sz="2400" i="1" u="sng" dirty="0" smtClean="0"/>
              <a:t>generates</a:t>
            </a:r>
            <a:r>
              <a:rPr lang="en-US" sz="2400" dirty="0" smtClean="0"/>
              <a:t> and </a:t>
            </a:r>
            <a:r>
              <a:rPr lang="en-US" sz="2400" i="1" u="sng" dirty="0" smtClean="0"/>
              <a:t>distributes</a:t>
            </a:r>
            <a:r>
              <a:rPr lang="en-US" sz="2400" dirty="0" smtClean="0"/>
              <a:t> new data in large amounts. </a:t>
            </a:r>
          </a:p>
          <a:p>
            <a:r>
              <a:rPr lang="en-US" sz="2400" dirty="0" smtClean="0"/>
              <a:t>Current daily data production: ~ 2.5 quintillion (with 18 zeros) bytes</a:t>
            </a:r>
          </a:p>
          <a:p>
            <a:r>
              <a:rPr lang="en-US" sz="2400" dirty="0" smtClean="0"/>
              <a:t>All this data is related to human activities, feelings, experiences, and relations. </a:t>
            </a:r>
          </a:p>
          <a:p>
            <a:r>
              <a:rPr lang="en-US" sz="2400" dirty="0" smtClean="0"/>
              <a:t>Roaming through this data, an AI can easily learn how reasoning and acting more human-like works.</a:t>
            </a:r>
          </a:p>
          <a:p>
            <a:endParaRPr lang="en-US" sz="2400" dirty="0"/>
          </a:p>
        </p:txBody>
      </p:sp>
      <p:pic>
        <p:nvPicPr>
          <p:cNvPr id="2050" name="Picture 2" descr="Bildergebnis für big data and internet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558" y="2493216"/>
            <a:ext cx="307793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08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big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052736"/>
            <a:ext cx="5724128" cy="5805264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Large repositories of faces and expressions from photos and videos posted on social media websites, such as Facebook, </a:t>
            </a:r>
            <a:r>
              <a:rPr lang="en-US" sz="2400" dirty="0" err="1" smtClean="0"/>
              <a:t>Youtube</a:t>
            </a:r>
            <a:r>
              <a:rPr lang="en-US" sz="2400" dirty="0" smtClean="0"/>
              <a:t>. Google provide information on gender, age, feelings and possibly sexual preferences, political orientations, or IQ. </a:t>
            </a:r>
          </a:p>
          <a:p>
            <a:r>
              <a:rPr lang="en-US" sz="2400" dirty="0" smtClean="0"/>
              <a:t>Privately held medical information and biometric data from smart </a:t>
            </a:r>
            <a:r>
              <a:rPr lang="en-US" sz="2400" dirty="0" err="1" smtClean="0"/>
              <a:t>wathes</a:t>
            </a:r>
            <a:r>
              <a:rPr lang="en-US" sz="2400" dirty="0" smtClean="0"/>
              <a:t>, which measure body data such as temperature and heart rate during both illness and good health.</a:t>
            </a:r>
          </a:p>
          <a:p>
            <a:r>
              <a:rPr lang="en-US" sz="2400" dirty="0" smtClean="0"/>
              <a:t>Datasets of how people relate to each other and what drives their interest from sources such as social media and search engines.</a:t>
            </a:r>
          </a:p>
          <a:p>
            <a:r>
              <a:rPr lang="en-US" sz="2400" dirty="0" smtClean="0"/>
              <a:t>Information on how we speak is recorded by mobile phones.</a:t>
            </a:r>
            <a:endParaRPr lang="en-US" sz="2400" dirty="0"/>
          </a:p>
        </p:txBody>
      </p:sp>
      <p:pic>
        <p:nvPicPr>
          <p:cNvPr id="3074" name="Picture 2" descr="Bildergebnis für siri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723" y="3356992"/>
            <a:ext cx="3477532" cy="181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ildergebnis für apple watch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468" y="5085184"/>
            <a:ext cx="3514043" cy="196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ildergebnis für instagram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058870"/>
            <a:ext cx="3491880" cy="256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7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0"/>
            <a:ext cx="7772400" cy="1470025"/>
          </a:xfrm>
        </p:spPr>
        <p:txBody>
          <a:bodyPr/>
          <a:lstStyle/>
          <a:p>
            <a:r>
              <a:rPr lang="de-DE" sz="2800" dirty="0" smtClean="0"/>
              <a:t>Tentative Schedule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AI </a:t>
            </a:r>
            <a:r>
              <a:rPr lang="de-DE" sz="2800" dirty="0" err="1" smtClean="0"/>
              <a:t>Lecture</a:t>
            </a:r>
            <a:endParaRPr lang="de-DE" sz="2800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130087"/>
              </p:ext>
            </p:extLst>
          </p:nvPr>
        </p:nvGraphicFramePr>
        <p:xfrm>
          <a:off x="323528" y="1412775"/>
          <a:ext cx="7992888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856"/>
                <a:gridCol w="6486032"/>
              </a:tblGrid>
              <a:tr h="355064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Week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Contents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Introduction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artificial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intelligence</a:t>
                      </a:r>
                      <a:r>
                        <a:rPr lang="de-DE" baseline="0" dirty="0" smtClean="0"/>
                        <a:t> (AI)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and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maching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learning</a:t>
                      </a:r>
                      <a:r>
                        <a:rPr lang="de-DE" dirty="0" smtClean="0"/>
                        <a:t> (ML)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 to Program: The Fundamentals </a:t>
                      </a:r>
                      <a:r>
                        <a:rPr lang="de-DE" baseline="0" dirty="0" smtClean="0"/>
                        <a:t>(I)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 to Program: The Fundamentals </a:t>
                      </a:r>
                      <a:r>
                        <a:rPr lang="de-DE" baseline="0" dirty="0" smtClean="0"/>
                        <a:t>(II)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 to Program: The Fundamentals </a:t>
                      </a:r>
                      <a:r>
                        <a:rPr lang="de-DE" baseline="0" dirty="0" smtClean="0"/>
                        <a:t>(III)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 to Program: The Fundamentals </a:t>
                      </a:r>
                      <a:r>
                        <a:rPr lang="de-DE" baseline="0" dirty="0" smtClean="0"/>
                        <a:t>(IV)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Python</a:t>
                      </a:r>
                      <a:r>
                        <a:rPr lang="de-DE" baseline="0" dirty="0" smtClean="0"/>
                        <a:t> Basics 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Matlab</a:t>
                      </a:r>
                      <a:r>
                        <a:rPr lang="de-DE" dirty="0" smtClean="0"/>
                        <a:t> Basics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ML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Algorithms</a:t>
                      </a:r>
                      <a:r>
                        <a:rPr lang="de-DE" baseline="0" dirty="0" smtClean="0"/>
                        <a:t> (I)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ML </a:t>
                      </a:r>
                      <a:r>
                        <a:rPr lang="de-DE" dirty="0" err="1" smtClean="0"/>
                        <a:t>Algorithms</a:t>
                      </a:r>
                      <a:r>
                        <a:rPr lang="de-DE" baseline="0" dirty="0" smtClean="0"/>
                        <a:t> (II)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Explore</a:t>
                      </a:r>
                      <a:r>
                        <a:rPr lang="de-DE" baseline="0" dirty="0" smtClean="0"/>
                        <a:t> ML </a:t>
                      </a:r>
                      <a:r>
                        <a:rPr lang="de-DE" baseline="0" dirty="0" err="1" smtClean="0"/>
                        <a:t>with</a:t>
                      </a:r>
                      <a:r>
                        <a:rPr lang="de-DE" baseline="0" dirty="0" smtClean="0"/>
                        <a:t> a Real </a:t>
                      </a:r>
                      <a:r>
                        <a:rPr lang="de-DE" baseline="0" dirty="0" err="1" smtClean="0"/>
                        <a:t>Modelling</a:t>
                      </a:r>
                      <a:r>
                        <a:rPr lang="de-DE" baseline="0" dirty="0" smtClean="0"/>
                        <a:t> Practice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434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AI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280831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AI algorithms have passed from simple algorithms to symbolic reasoning based on logic and then to expert systems. </a:t>
            </a:r>
          </a:p>
          <a:p>
            <a:r>
              <a:rPr lang="en-US" sz="2400" dirty="0" smtClean="0"/>
              <a:t>In recent years, they became </a:t>
            </a:r>
            <a:r>
              <a:rPr lang="en-US" sz="2400" b="1" u="sng" dirty="0" smtClean="0"/>
              <a:t>neural networks </a:t>
            </a:r>
            <a:r>
              <a:rPr lang="en-US" sz="2400" dirty="0" smtClean="0"/>
              <a:t>and, in their most mature form, </a:t>
            </a:r>
            <a:r>
              <a:rPr lang="en-US" sz="2400" b="1" u="sng" dirty="0" smtClean="0"/>
              <a:t>deep learning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Data turned from being the information processed by predetermined algorithms to becoming what molded the algorithm into something useful for the task. </a:t>
            </a:r>
          </a:p>
          <a:p>
            <a:r>
              <a:rPr lang="en-US" sz="2400" dirty="0" smtClean="0"/>
              <a:t>Data turned from being just the raw material that fueled the solution to the artisan of the solution </a:t>
            </a:r>
            <a:r>
              <a:rPr lang="en-US" sz="2400" dirty="0" err="1" smtClean="0"/>
              <a:t>iteself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44868"/>
            <a:ext cx="6402164" cy="282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73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AI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v.s</a:t>
            </a:r>
            <a:r>
              <a:rPr lang="de-DE" dirty="0"/>
              <a:t>. </a:t>
            </a:r>
            <a:r>
              <a:rPr lang="de-DE" dirty="0" err="1"/>
              <a:t>Older</a:t>
            </a:r>
            <a:r>
              <a:rPr lang="de-DE" dirty="0"/>
              <a:t> </a:t>
            </a:r>
            <a:r>
              <a:rPr lang="de-DE" dirty="0" err="1"/>
              <a:t>algorithms</a:t>
            </a: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39" y="1268760"/>
            <a:ext cx="76771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1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Take an </a:t>
            </a:r>
            <a:r>
              <a:rPr lang="de-DE" dirty="0" err="1" smtClean="0"/>
              <a:t>example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4016" y="1526381"/>
            <a:ext cx="3851920" cy="47109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A shared photo of your cat on Instagram has become increasingly useful not simply just because of its affective </a:t>
            </a:r>
            <a:r>
              <a:rPr lang="en-US" sz="2400" dirty="0"/>
              <a:t>value </a:t>
            </a:r>
            <a:r>
              <a:rPr lang="en-US" sz="2400" dirty="0" smtClean="0"/>
              <a:t>— depicting your cute little cats — but because it could become part of the learning process of an AI discovering more general concepts, such as what characteristics denote a cat, or understanding what defines cute. </a:t>
            </a:r>
            <a:endParaRPr lang="en-US" sz="2400" dirty="0"/>
          </a:p>
        </p:txBody>
      </p:sp>
      <p:pic>
        <p:nvPicPr>
          <p:cNvPr id="7170" name="Picture 2" descr="Bildergebnis für cat instagram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101" y="1492944"/>
            <a:ext cx="5156411" cy="344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2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Take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on a larger </a:t>
            </a:r>
            <a:r>
              <a:rPr lang="de-DE" dirty="0" err="1" smtClean="0"/>
              <a:t>scale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196752"/>
            <a:ext cx="3851920" cy="576063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Google feeds it algorithms from freely available data, such as the content of websites or the text found in publicly available texts and books. </a:t>
            </a:r>
            <a:r>
              <a:rPr lang="en-US" sz="2400" dirty="0" err="1" smtClean="0"/>
              <a:t>Goodgle</a:t>
            </a:r>
            <a:r>
              <a:rPr lang="en-US" sz="2400" dirty="0" smtClean="0"/>
              <a:t> spider software crawls the web, jumping from website to website, retrieving web pages with their content of text and images. </a:t>
            </a:r>
            <a:r>
              <a:rPr lang="en-US" sz="2400" dirty="0" smtClean="0"/>
              <a:t>Even if Google gives back part of the data to users as search results, </a:t>
            </a:r>
            <a:r>
              <a:rPr lang="en-US" sz="2400" dirty="0" err="1" smtClean="0"/>
              <a:t>ti</a:t>
            </a:r>
            <a:r>
              <a:rPr lang="en-US" sz="2400" dirty="0" smtClean="0"/>
              <a:t> extracts other kinds of information from the data using its AI algorithms, which learn from it how or achieve other objectives. </a:t>
            </a:r>
            <a:endParaRPr lang="en-US" sz="2400" dirty="0"/>
          </a:p>
        </p:txBody>
      </p:sp>
      <p:pic>
        <p:nvPicPr>
          <p:cNvPr id="8194" name="Picture 2" descr="Google A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241" y="1772816"/>
            <a:ext cx="5179263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3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Take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on a larger </a:t>
            </a:r>
            <a:r>
              <a:rPr lang="de-DE" dirty="0" err="1"/>
              <a:t>scale</a:t>
            </a:r>
            <a:endParaRPr lang="de-D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3152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67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Feedbacks</a:t>
            </a:r>
            <a:endParaRPr lang="de-DE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1" y="1412776"/>
            <a:ext cx="890587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1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Self-introduction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1268760"/>
            <a:ext cx="5904656" cy="5256584"/>
          </a:xfrm>
        </p:spPr>
        <p:txBody>
          <a:bodyPr>
            <a:normAutofit fontScale="92500" lnSpcReduction="20000"/>
          </a:bodyPr>
          <a:lstStyle/>
          <a:p>
            <a:r>
              <a:rPr lang="de-DE" altLang="zh-CN" dirty="0" err="1" smtClean="0"/>
              <a:t>Could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you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please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introduce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yourself</a:t>
            </a:r>
            <a:r>
              <a:rPr lang="de-DE" altLang="zh-CN" dirty="0" smtClean="0"/>
              <a:t>?</a:t>
            </a:r>
          </a:p>
          <a:p>
            <a:pPr marL="0" indent="0">
              <a:buNone/>
            </a:pPr>
            <a:endParaRPr lang="de-DE" altLang="zh-CN" dirty="0" smtClean="0"/>
          </a:p>
          <a:p>
            <a:pPr marL="0" indent="0">
              <a:buNone/>
            </a:pPr>
            <a:endParaRPr lang="de-DE" altLang="zh-CN" dirty="0"/>
          </a:p>
          <a:p>
            <a:pPr marL="0" indent="0">
              <a:buNone/>
            </a:pPr>
            <a:endParaRPr lang="de-DE" altLang="zh-CN" dirty="0" smtClean="0"/>
          </a:p>
          <a:p>
            <a:r>
              <a:rPr lang="de-DE" altLang="zh-CN" dirty="0" err="1" smtClean="0"/>
              <a:t>What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is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your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expectation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of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the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lecture</a:t>
            </a:r>
            <a:r>
              <a:rPr lang="de-DE" altLang="zh-CN" dirty="0" smtClean="0"/>
              <a:t>?</a:t>
            </a:r>
          </a:p>
          <a:p>
            <a:pPr marL="0" indent="0">
              <a:buNone/>
            </a:pPr>
            <a:endParaRPr lang="de-DE" altLang="zh-CN" dirty="0"/>
          </a:p>
          <a:p>
            <a:pPr marL="0" indent="0">
              <a:buNone/>
            </a:pPr>
            <a:endParaRPr lang="de-DE" altLang="zh-CN" dirty="0"/>
          </a:p>
          <a:p>
            <a:r>
              <a:rPr lang="de-DE" altLang="zh-CN" dirty="0" err="1" smtClean="0"/>
              <a:t>Which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programming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language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have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you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learned</a:t>
            </a:r>
            <a:r>
              <a:rPr lang="de-DE" altLang="zh-CN" dirty="0" smtClean="0"/>
              <a:t> in </a:t>
            </a:r>
            <a:r>
              <a:rPr lang="de-DE" altLang="zh-CN" dirty="0" err="1" smtClean="0"/>
              <a:t>school</a:t>
            </a:r>
            <a:r>
              <a:rPr lang="de-DE" altLang="zh-CN" dirty="0" smtClean="0"/>
              <a:t>?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380" y="980728"/>
            <a:ext cx="3228620" cy="237626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340" y="3140968"/>
            <a:ext cx="3252871" cy="1872208"/>
          </a:xfrm>
          <a:prstGeom prst="rect">
            <a:avLst/>
          </a:prstGeom>
        </p:spPr>
      </p:pic>
      <p:pic>
        <p:nvPicPr>
          <p:cNvPr id="1026" name="Picture 2" descr="https://cdn-images-1.medium.com/max/1600/1*TpcMd-ZIi6Iea6_vYxYtbQ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516" y="4869160"/>
            <a:ext cx="3269484" cy="188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18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AlphaGo</a:t>
            </a:r>
            <a:r>
              <a:rPr lang="de-DE" dirty="0"/>
              <a:t> versus </a:t>
            </a:r>
            <a:r>
              <a:rPr lang="de-DE" dirty="0" err="1"/>
              <a:t>Ke</a:t>
            </a:r>
            <a:r>
              <a:rPr lang="de-DE" dirty="0"/>
              <a:t> Jie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84785"/>
            <a:ext cx="2597936" cy="172819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29001"/>
            <a:ext cx="37814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484785"/>
            <a:ext cx="2664296" cy="177619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1"/>
            <a:ext cx="2523991" cy="16808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242" y="3429001"/>
            <a:ext cx="2446758" cy="173842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5157193"/>
            <a:ext cx="2605247" cy="1728191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841293" y="1115452"/>
            <a:ext cx="121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confidence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869632" y="1124744"/>
            <a:ext cx="86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anxiety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704031" y="3068960"/>
            <a:ext cx="55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fear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7601933" y="305966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hope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2201333" y="5579948"/>
            <a:ext cx="121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heartbreak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331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Discerning</a:t>
            </a:r>
            <a:r>
              <a:rPr lang="de-DE" dirty="0" smtClean="0"/>
              <a:t> </a:t>
            </a:r>
            <a:r>
              <a:rPr lang="en-US" dirty="0" smtClean="0"/>
              <a:t>intelligence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 smtClean="0"/>
              <a:t>Learning</a:t>
            </a:r>
            <a:r>
              <a:rPr lang="en-US" sz="2400" dirty="0" smtClean="0"/>
              <a:t>: Having the ability to obtain and process new information.</a:t>
            </a:r>
          </a:p>
          <a:p>
            <a:r>
              <a:rPr lang="en-US" sz="2400" b="1" dirty="0" smtClean="0"/>
              <a:t>Reasoning</a:t>
            </a:r>
            <a:r>
              <a:rPr lang="en-US" sz="2400" dirty="0" smtClean="0"/>
              <a:t>: Being able to manipulate information in various ways.</a:t>
            </a:r>
          </a:p>
          <a:p>
            <a:r>
              <a:rPr lang="en-US" sz="2400" b="1" dirty="0" smtClean="0"/>
              <a:t>Understanding</a:t>
            </a:r>
            <a:r>
              <a:rPr lang="en-US" sz="2400" dirty="0" smtClean="0"/>
              <a:t>: Considering the result of information manipulation.</a:t>
            </a:r>
          </a:p>
          <a:p>
            <a:r>
              <a:rPr lang="en-US" sz="2400" b="1" dirty="0" smtClean="0"/>
              <a:t>Grasping truths</a:t>
            </a:r>
            <a:r>
              <a:rPr lang="en-US" sz="2400" dirty="0" smtClean="0"/>
              <a:t>: Determining the validity of the manipulated information.</a:t>
            </a:r>
          </a:p>
          <a:p>
            <a:r>
              <a:rPr lang="en-US" sz="2400" b="1" dirty="0" smtClean="0"/>
              <a:t>Seeing relationships</a:t>
            </a:r>
            <a:r>
              <a:rPr lang="en-US" sz="2400" dirty="0" smtClean="0"/>
              <a:t>: Divining how validated data interacts with other data</a:t>
            </a:r>
          </a:p>
          <a:p>
            <a:r>
              <a:rPr lang="en-US" sz="2400" b="1" dirty="0" smtClean="0"/>
              <a:t>Considering meanings</a:t>
            </a:r>
            <a:r>
              <a:rPr lang="en-US" sz="2400" dirty="0" smtClean="0"/>
              <a:t>: Applying truths to particular situations in a manner consistent with their relationship</a:t>
            </a:r>
          </a:p>
          <a:p>
            <a:r>
              <a:rPr lang="en-US" sz="2400" b="1" dirty="0" smtClean="0"/>
              <a:t>Separating fact from belief</a:t>
            </a:r>
            <a:r>
              <a:rPr lang="en-US" sz="2400" dirty="0" smtClean="0"/>
              <a:t>: Determining whether the data is adequately supported by provable sources that can be demonstrated to be consistently valid.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012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 </a:t>
            </a:r>
            <a:r>
              <a:rPr lang="en-US" dirty="0" smtClean="0"/>
              <a:t>intelligence</a:t>
            </a:r>
            <a:r>
              <a:rPr lang="de-DE" dirty="0" smtClean="0"/>
              <a:t> 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86919"/>
              </p:ext>
            </p:extLst>
          </p:nvPr>
        </p:nvGraphicFramePr>
        <p:xfrm>
          <a:off x="0" y="1124744"/>
          <a:ext cx="9144000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710681"/>
                <a:gridCol w="23853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Type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Human</a:t>
                      </a:r>
                      <a:r>
                        <a:rPr lang="en-US" baseline="0" noProof="0" dirty="0" smtClean="0"/>
                        <a:t> Tools 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Simulation Potential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Visual-spatial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Models, graphics, charts, charts, photographs, drawings, 3-D modeling, video, TV,</a:t>
                      </a:r>
                      <a:r>
                        <a:rPr lang="en-US" baseline="0" noProof="0" dirty="0" smtClean="0"/>
                        <a:t> and multimedia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Moderate</a:t>
                      </a:r>
                      <a:endParaRPr lang="en-US" b="1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Bodily-kinesthetic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Specialized equipment</a:t>
                      </a:r>
                      <a:r>
                        <a:rPr lang="en-US" baseline="0" noProof="0" dirty="0" smtClean="0"/>
                        <a:t> and real objects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Moderate to High</a:t>
                      </a:r>
                      <a:endParaRPr lang="en-US" b="1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Creative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Artistic output,</a:t>
                      </a:r>
                      <a:r>
                        <a:rPr lang="en-US" baseline="0" noProof="0" dirty="0" smtClean="0"/>
                        <a:t> new patterns of thought, inventions, new kinds of musical composition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None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Interpersonal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Phone, audio</a:t>
                      </a:r>
                      <a:r>
                        <a:rPr lang="en-US" baseline="0" noProof="0" dirty="0" smtClean="0"/>
                        <a:t> </a:t>
                      </a:r>
                      <a:r>
                        <a:rPr lang="en-US" noProof="0" dirty="0" smtClean="0"/>
                        <a:t>video and computer conferencing, writing, email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Low to moderate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Intrapersonal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Books, creative material, diaries, privacy,</a:t>
                      </a:r>
                      <a:r>
                        <a:rPr lang="en-US" baseline="0" noProof="0" dirty="0" smtClean="0"/>
                        <a:t> and time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None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Linguistic 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Games, multimedia, books, voice recorders,</a:t>
                      </a:r>
                      <a:r>
                        <a:rPr lang="en-US" baseline="0" noProof="0" dirty="0" smtClean="0"/>
                        <a:t> and spoken words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Low 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Logical-mathematical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Logic games, investigations, mysteries, and brain teasers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High</a:t>
                      </a:r>
                      <a:endParaRPr lang="en-US" b="1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24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 </a:t>
            </a:r>
            <a:r>
              <a:rPr lang="de-DE" dirty="0" err="1" smtClean="0"/>
              <a:t>ways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define</a:t>
            </a:r>
            <a:r>
              <a:rPr lang="de-DE" dirty="0" smtClean="0"/>
              <a:t> AI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526381"/>
            <a:ext cx="5943396" cy="5070971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Acting humanly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When a computer acts like a human, it best reflects the Turing test, in which the computer succeeds when differentiation between the computer and a human isn't possible.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https://www.turing.org.uk/scrapbook/test.html</a:t>
            </a:r>
            <a:endParaRPr lang="en-US" sz="2000" dirty="0"/>
          </a:p>
        </p:txBody>
      </p:sp>
      <p:pic>
        <p:nvPicPr>
          <p:cNvPr id="3074" name="Picture 2" descr="Bildergebnis für turing movi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068960"/>
            <a:ext cx="230290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www.turing.org.uk/turing/pi3/mind.png"/>
          <p:cNvSpPr>
            <a:spLocks noChangeAspect="1" noChangeArrowheads="1"/>
          </p:cNvSpPr>
          <p:nvPr/>
        </p:nvSpPr>
        <p:spPr bwMode="auto">
          <a:xfrm>
            <a:off x="155575" y="-890588"/>
            <a:ext cx="257175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6" descr="https://www.turing.org.uk/turing/pi3/mind.png"/>
          <p:cNvSpPr>
            <a:spLocks noChangeAspect="1" noChangeArrowheads="1"/>
          </p:cNvSpPr>
          <p:nvPr/>
        </p:nvSpPr>
        <p:spPr bwMode="auto">
          <a:xfrm>
            <a:off x="307975" y="-738188"/>
            <a:ext cx="257175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887" y="1084127"/>
            <a:ext cx="2932598" cy="212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9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AI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Thinking Humanly: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 smtClean="0"/>
              <a:t>When a computer thinks as a human, it performs tasks that require intelligence (as contrasted with rote procedures) from a human to succeed. </a:t>
            </a:r>
            <a:endParaRPr lang="en-US" sz="2800" dirty="0"/>
          </a:p>
        </p:txBody>
      </p:sp>
      <p:pic>
        <p:nvPicPr>
          <p:cNvPr id="4098" name="Picture 2" descr="rot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6" y="3645024"/>
            <a:ext cx="42672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ot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041603"/>
            <a:ext cx="3375298" cy="348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19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AI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496" y="1196752"/>
            <a:ext cx="910850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Cognitive modeling approach:</a:t>
            </a:r>
          </a:p>
          <a:p>
            <a:r>
              <a:rPr lang="en-US" sz="2400" dirty="0" smtClean="0"/>
              <a:t>Introspection: detecting and documenting the techniques used to achieve goals by monitoring one’s own thought processes.</a:t>
            </a:r>
          </a:p>
          <a:p>
            <a:r>
              <a:rPr lang="en-US" sz="2400" dirty="0" smtClean="0"/>
              <a:t>Psychological testing: Observing a person’s behavior and adding it to a database of similar behaviors from other persons given a similar set of circumstances, goals, resources, and </a:t>
            </a:r>
            <a:r>
              <a:rPr lang="en-US" sz="2400" dirty="0" err="1" smtClean="0"/>
              <a:t>environentental</a:t>
            </a:r>
            <a:r>
              <a:rPr lang="en-US" sz="2400" dirty="0" smtClean="0"/>
              <a:t> conditions (among other things).</a:t>
            </a:r>
          </a:p>
          <a:p>
            <a:r>
              <a:rPr lang="en-US" sz="2400" dirty="0" smtClean="0"/>
              <a:t>Brain imaging: Monitoring brain activity directly through various mechanical means, such as Computerized Axial Tomography (CAT), Positron Emission Tomography (PET), Magnetic Resonance Imaging (MRI), and Magnetoencephalography (MEG).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856233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1646</Words>
  <Application>Microsoft Office PowerPoint</Application>
  <PresentationFormat>Bildschirmpräsentation (4:3)</PresentationFormat>
  <Paragraphs>159</Paragraphs>
  <Slides>25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Larissa-Design</vt:lpstr>
      <vt:lpstr>1_Benutzerdefiniertes Design</vt:lpstr>
      <vt:lpstr>Office Theme</vt:lpstr>
      <vt:lpstr>1_Larissa-Design</vt:lpstr>
      <vt:lpstr>PowerPoint-Präsentation</vt:lpstr>
      <vt:lpstr>Tentative Schedule for the AI Lecture</vt:lpstr>
      <vt:lpstr>Self-introduction</vt:lpstr>
      <vt:lpstr>AlphaGo versus Ke Jie</vt:lpstr>
      <vt:lpstr>Discerning intelligence</vt:lpstr>
      <vt:lpstr>Multiple intelligence </vt:lpstr>
      <vt:lpstr>4 ways to define AI</vt:lpstr>
      <vt:lpstr>4 ways to define AI</vt:lpstr>
      <vt:lpstr>4 ways to define AI</vt:lpstr>
      <vt:lpstr>4 ways to define AI</vt:lpstr>
      <vt:lpstr>4 ways to define AI</vt:lpstr>
      <vt:lpstr>Brief history of AI</vt:lpstr>
      <vt:lpstr>Brief history of AI</vt:lpstr>
      <vt:lpstr>Brief history of AI</vt:lpstr>
      <vt:lpstr>AI applications</vt:lpstr>
      <vt:lpstr>Connecting AI to the underlying computer</vt:lpstr>
      <vt:lpstr>Defining the role of data</vt:lpstr>
      <vt:lpstr>The source of big data</vt:lpstr>
      <vt:lpstr>Examples of big data</vt:lpstr>
      <vt:lpstr>AI algorithms</vt:lpstr>
      <vt:lpstr>AI algorithm v.s. Older algorithms</vt:lpstr>
      <vt:lpstr>Take an example…</vt:lpstr>
      <vt:lpstr>Take another example on a larger scale</vt:lpstr>
      <vt:lpstr>Take another example on a larger scale</vt:lpstr>
      <vt:lpstr>Feedbacks</vt:lpstr>
    </vt:vector>
  </TitlesOfParts>
  <Company>westwerk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Jelena Komso</dc:creator>
  <cp:lastModifiedBy>Lu, Yinfei</cp:lastModifiedBy>
  <cp:revision>493</cp:revision>
  <dcterms:created xsi:type="dcterms:W3CDTF">2013-01-18T09:00:28Z</dcterms:created>
  <dcterms:modified xsi:type="dcterms:W3CDTF">2018-12-28T09:57:36Z</dcterms:modified>
</cp:coreProperties>
</file>