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6"/>
  </p:notesMasterIdLst>
  <p:handoutMasterIdLst>
    <p:handoutMasterId r:id="rId17"/>
  </p:handoutMasterIdLst>
  <p:sldIdLst>
    <p:sldId id="302" r:id="rId7"/>
    <p:sldId id="303" r:id="rId8"/>
    <p:sldId id="282" r:id="rId9"/>
    <p:sldId id="283" r:id="rId10"/>
    <p:sldId id="309" r:id="rId11"/>
    <p:sldId id="313" r:id="rId12"/>
    <p:sldId id="314" r:id="rId13"/>
    <p:sldId id="315" r:id="rId14"/>
    <p:sldId id="304" r:id="rId15"/>
  </p:sldIdLst>
  <p:sldSz cx="9144000" cy="5143500" type="screen16x9"/>
  <p:notesSz cx="9232900" cy="6934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302"/>
            <p14:sldId id="303"/>
            <p14:sldId id="282"/>
            <p14:sldId id="283"/>
            <p14:sldId id="309"/>
            <p14:sldId id="313"/>
            <p14:sldId id="314"/>
            <p14:sldId id="315"/>
            <p14:sldId id="304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626"/>
    <a:srgbClr val="EEB21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>
      <p:cViewPr varScale="1">
        <p:scale>
          <a:sx n="111" d="100"/>
          <a:sy n="111" d="100"/>
        </p:scale>
        <p:origin x="10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984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984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984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856D1C48-4C5A-794C-80B9-23B9AA77E532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6825" y="866775"/>
            <a:ext cx="4159250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290" y="3337084"/>
            <a:ext cx="7386320" cy="2730341"/>
          </a:xfrm>
          <a:prstGeom prst="rect">
            <a:avLst/>
          </a:prstGeom>
        </p:spPr>
        <p:txBody>
          <a:bodyPr vert="horz" lIns="92382" tIns="46191" rIns="92382" bIns="461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984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B164A5B9-11E2-6441-BE32-2351A69B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4A5B9-11E2-6441-BE32-2351A69B35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/>
          </a:p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School Name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err="1">
                <a:latin typeface="Helvetica"/>
                <a:cs typeface="Helvetica"/>
              </a:rPr>
              <a:t>Lorem</a:t>
            </a:r>
            <a:r>
              <a:rPr lang="en-US" b="1">
                <a:latin typeface="Helvetica"/>
                <a:cs typeface="Helvetica"/>
              </a:rPr>
              <a:t> </a:t>
            </a:r>
            <a:r>
              <a:rPr lang="en-US" b="1" err="1">
                <a:latin typeface="Helvetica"/>
                <a:cs typeface="Helvetica"/>
              </a:rPr>
              <a:t>Ipsum</a:t>
            </a:r>
            <a:r>
              <a:rPr lang="en-US" b="1">
                <a:latin typeface="Helvetica"/>
                <a:cs typeface="Helvetica"/>
              </a:rPr>
              <a:t> is simply dummy text.</a:t>
            </a:r>
          </a:p>
          <a:p>
            <a:endParaRPr lang="en-US" sz="1800"/>
          </a:p>
          <a:p>
            <a:r>
              <a:rPr lang="en-US" b="1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5626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err="1">
                <a:latin typeface="Helvetica"/>
                <a:cs typeface="Helvetica"/>
              </a:rPr>
              <a:t>Lorem</a:t>
            </a:r>
            <a:r>
              <a:rPr lang="en-US" b="1">
                <a:latin typeface="Helvetica"/>
                <a:cs typeface="Helvetica"/>
              </a:rPr>
              <a:t> </a:t>
            </a:r>
            <a:r>
              <a:rPr lang="en-US" b="1" err="1">
                <a:latin typeface="Helvetica"/>
                <a:cs typeface="Helvetica"/>
              </a:rPr>
              <a:t>Ipsum</a:t>
            </a:r>
            <a:r>
              <a:rPr lang="en-US" b="1">
                <a:latin typeface="Helvetica"/>
                <a:cs typeface="Helvetica"/>
              </a:rPr>
              <a:t> is simply dummy text.</a:t>
            </a:r>
          </a:p>
          <a:p>
            <a:endParaRPr lang="en-US" sz="1800"/>
          </a:p>
          <a:p>
            <a:r>
              <a:rPr lang="en-US" b="1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/>
          </a:p>
          <a:p>
            <a:pPr lvl="0"/>
            <a:r>
              <a:rPr lang="en-US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School Name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err="1">
                <a:latin typeface="Helvetica"/>
                <a:cs typeface="Helvetica"/>
              </a:rPr>
              <a:t>Lorem</a:t>
            </a:r>
            <a:r>
              <a:rPr lang="en-US" b="1">
                <a:latin typeface="Helvetica"/>
                <a:cs typeface="Helvetica"/>
              </a:rPr>
              <a:t> </a:t>
            </a:r>
            <a:r>
              <a:rPr lang="en-US" b="1" err="1">
                <a:latin typeface="Helvetica"/>
                <a:cs typeface="Helvetica"/>
              </a:rPr>
              <a:t>Ipsum</a:t>
            </a:r>
            <a:r>
              <a:rPr lang="en-US" b="1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/>
              <a:t>of the printing and typesetting industry. </a:t>
            </a:r>
            <a:r>
              <a:rPr lang="en-US" sz="1800" err="1"/>
              <a:t>Lorem</a:t>
            </a:r>
            <a:r>
              <a:rPr lang="en-US" sz="1800"/>
              <a:t> </a:t>
            </a:r>
            <a:r>
              <a:rPr lang="en-US" sz="1800" err="1"/>
              <a:t>Ipsum</a:t>
            </a:r>
            <a:r>
              <a:rPr lang="en-US" sz="180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/>
          </a:p>
          <a:p>
            <a:r>
              <a:rPr lang="en-US" b="1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  <p:sldLayoutId id="2147483673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891540"/>
            <a:ext cx="5279783" cy="435268"/>
          </a:xfrm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6B6594F-8B6E-4499-9825-07F650BC6FEA}"/>
              </a:ext>
            </a:extLst>
          </p:cNvPr>
          <p:cNvSpPr txBox="1">
            <a:spLocks/>
          </p:cNvSpPr>
          <p:nvPr/>
        </p:nvSpPr>
        <p:spPr>
          <a:xfrm>
            <a:off x="435196" y="270532"/>
            <a:ext cx="5368158" cy="70716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b="1" dirty="0">
                <a:latin typeface="Vitesse" charset="0"/>
                <a:cs typeface="Vitesse" charset="0"/>
              </a:rPr>
              <a:t>Bayesian Statistics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42942" y="1033312"/>
            <a:ext cx="5071838" cy="110112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Graphical Models and BUGS Programming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2942" y="2669558"/>
            <a:ext cx="4355332" cy="329024"/>
          </a:xfrm>
        </p:spPr>
        <p:txBody>
          <a:bodyPr anchor="ctr"/>
          <a:lstStyle/>
          <a:p>
            <a:r>
              <a:rPr lang="en-US"/>
              <a:t>Brani </a:t>
            </a:r>
            <a:r>
              <a:rPr lang="en-US" err="1"/>
              <a:t>Vidakovic</a:t>
            </a:r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42942" y="2911952"/>
            <a:ext cx="4888796" cy="254281"/>
          </a:xfrm>
        </p:spPr>
        <p:txBody>
          <a:bodyPr/>
          <a:lstStyle/>
          <a:p>
            <a:r>
              <a:rPr lang="en-US"/>
              <a:t>Professor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442942" y="3166233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3434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195" y="284480"/>
            <a:ext cx="5999471" cy="795520"/>
          </a:xfrm>
        </p:spPr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5608013-9FB4-4C0E-A08F-B10FD98BB91F}"/>
              </a:ext>
            </a:extLst>
          </p:cNvPr>
          <p:cNvSpPr txBox="1">
            <a:spLocks/>
          </p:cNvSpPr>
          <p:nvPr/>
        </p:nvSpPr>
        <p:spPr>
          <a:xfrm>
            <a:off x="435195" y="1080000"/>
            <a:ext cx="4136805" cy="30492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s-IS" sz="1800" dirty="0">
                <a:latin typeface="Helvetica" charset="0"/>
                <a:ea typeface="Helvetica" charset="0"/>
                <a:cs typeface="Helvetica" charset="0"/>
              </a:rPr>
              <a:t>In this unit:</a:t>
            </a:r>
          </a:p>
          <a:p>
            <a:pPr>
              <a:buSzPct val="150000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Graphical Models</a:t>
            </a:r>
          </a:p>
          <a:p>
            <a:pPr>
              <a:buSzPct val="150000"/>
            </a:pPr>
            <a:r>
              <a:rPr lang="en-US" sz="1800" dirty="0" err="1">
                <a:latin typeface="Helvetica" charset="0"/>
                <a:ea typeface="Helvetica" charset="0"/>
                <a:cs typeface="Helvetica" charset="0"/>
              </a:rPr>
              <a:t>WinBUGS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/ </a:t>
            </a:r>
            <a:r>
              <a:rPr lang="en-US" sz="1800" dirty="0" err="1">
                <a:latin typeface="Helvetica" charset="0"/>
                <a:ea typeface="Helvetica" charset="0"/>
                <a:cs typeface="Helvetica" charset="0"/>
              </a:rPr>
              <a:t>DoodleBUGS</a:t>
            </a:r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150000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More About </a:t>
            </a:r>
            <a:r>
              <a:rPr lang="en-US" sz="1800" dirty="0" err="1">
                <a:latin typeface="Helvetica" charset="0"/>
                <a:ea typeface="Helvetica" charset="0"/>
                <a:cs typeface="Helvetica" charset="0"/>
              </a:rPr>
              <a:t>WinBUGS</a:t>
            </a:r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150000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Other Bayesian Software</a:t>
            </a:r>
          </a:p>
          <a:p>
            <a:pPr marL="0" indent="0">
              <a:buNone/>
            </a:pPr>
            <a:endParaRPr lang="is-I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851" y="265122"/>
            <a:ext cx="6001815" cy="814878"/>
          </a:xfrm>
        </p:spPr>
        <p:txBody>
          <a:bodyPr/>
          <a:lstStyle/>
          <a:p>
            <a:r>
              <a:rPr lang="en-US" dirty="0"/>
              <a:t>Graphical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3457" y="191588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>
              <a:solidFill>
                <a:srgbClr val="000000"/>
              </a:solidFill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="" xmlns:a16="http://schemas.microsoft.com/office/drawing/2014/main" id="{7C1DC113-E6A9-42DE-A117-5C83E150785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2851" y="1080000"/>
                <a:ext cx="4542347" cy="3286125"/>
              </a:xfrm>
            </p:spPr>
            <p:txBody>
              <a:bodyPr anchor="t"/>
              <a:lstStyle/>
              <a:p>
                <a:pPr marL="342900" indent="-342900">
                  <a:buSzPct val="150000"/>
                  <a:buFont typeface="Arial" charset="0"/>
                  <a:buChar char="•"/>
                </a:pPr>
                <a:r>
                  <a:rPr lang="en-US" sz="1800" dirty="0"/>
                  <a:t>DAGs</a:t>
                </a:r>
              </a:p>
              <a:p>
                <a:pPr marL="342900" indent="-342900">
                  <a:buSzPct val="150000"/>
                  <a:buFont typeface="Arial" charset="0"/>
                  <a:buChar char="•"/>
                </a:pPr>
                <a:r>
                  <a:rPr lang="en-US" sz="1800" dirty="0"/>
                  <a:t>Independence of nodes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sz="1800" dirty="0"/>
                  <a:t>-separation)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1DC113-E6A9-42DE-A117-5C83E1507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2851" y="1080000"/>
                <a:ext cx="4542347" cy="3286125"/>
              </a:xfrm>
              <a:blipFill rotWithShape="0">
                <a:blip r:embed="rId2"/>
                <a:stretch>
                  <a:fillRect l="-2282" t="-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4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3B60638-3D89-408C-A90E-33809BD6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2" y="997499"/>
            <a:ext cx="2515377" cy="191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2852" y="1268452"/>
                <a:ext cx="8268999" cy="3627548"/>
              </a:xfrm>
            </p:spPr>
            <p:txBody>
              <a:bodyPr anchor="t"/>
              <a:lstStyle/>
              <a:p>
                <a:pPr marL="2800350" lvl="5">
                  <a:buSzPct val="150000"/>
                  <a:buFontTx/>
                  <a:buChar char="-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Nodes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1800" i="0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correspond to random variables</a:t>
                </a:r>
              </a:p>
              <a:p>
                <a:pPr marL="2800350" lvl="5">
                  <a:buSzPct val="150000"/>
                  <a:buFontTx/>
                  <a:buChar char="-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Oriented edges correspond to statistical dependences between the nodes</a:t>
                </a: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endParaRPr lang="en-US" sz="18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Why 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graphical models?</a:t>
                </a:r>
              </a:p>
              <a:p>
                <a:pPr marL="1028700" lvl="1">
                  <a:buSzPct val="150000"/>
                  <a:buFontTx/>
                  <a:buChar char="-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Natural and intuitive representation of relationships between random variables (circuits, social networks, neural networks, …)</a:t>
                </a:r>
              </a:p>
              <a:p>
                <a:pPr marL="1028700" lvl="1">
                  <a:buSzPct val="150000"/>
                  <a:buFontTx/>
                  <a:buChar char="-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Easy way to assess the conditional independence.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independent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?</a:t>
                </a:r>
              </a:p>
              <a:p>
                <a:pPr marL="1028700" lvl="1">
                  <a:buSzPct val="150000"/>
                  <a:buFontTx/>
                  <a:buChar char="-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Efficiency in inference by </a:t>
                </a:r>
                <a:r>
                  <a:rPr lang="en-US" sz="18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Markovian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property</a:t>
                </a: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2852" y="1268452"/>
                <a:ext cx="8268999" cy="3627548"/>
              </a:xfrm>
              <a:blipFill rotWithShape="0">
                <a:blip r:embed="rId3"/>
                <a:stretch>
                  <a:fillRect l="-590" t="-4706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852" y="262612"/>
            <a:ext cx="8268999" cy="685143"/>
          </a:xfrm>
        </p:spPr>
        <p:txBody>
          <a:bodyPr/>
          <a:lstStyle/>
          <a:p>
            <a:r>
              <a:rPr lang="en-US" dirty="0"/>
              <a:t>Graphical Models</a:t>
            </a:r>
          </a:p>
        </p:txBody>
      </p:sp>
    </p:spTree>
    <p:extLst>
      <p:ext uri="{BB962C8B-B14F-4D97-AF65-F5344CB8AC3E}">
        <p14:creationId xmlns:p14="http://schemas.microsoft.com/office/powerpoint/2010/main" val="16263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292125" y="346293"/>
                <a:ext cx="7196676" cy="4450913"/>
              </a:xfrm>
            </p:spPr>
            <p:txBody>
              <a:bodyPr/>
              <a:lstStyle/>
              <a:p>
                <a:pPr>
                  <a:buSzPct val="150000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Markovian Property</a:t>
                </a:r>
              </a:p>
              <a:p>
                <a:pPr>
                  <a:buSzPct val="150000"/>
                </a:pPr>
                <a:r>
                  <a:rPr lang="en-US" sz="1800" b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8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C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A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B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8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C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</a:t>
                </a:r>
              </a:p>
              <a:p>
                <a:pPr>
                  <a:buSzPct val="150000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A</m:t>
                        </m:r>
                        <m:r>
                          <a:rPr lang="en-US" sz="180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B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C</m:t>
                        </m:r>
                      </m:e>
                    </m:d>
                    <m:r>
                      <a:rPr lang="en-US" sz="180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A</m:t>
                        </m:r>
                        <m:r>
                          <a:rPr lang="en-US" sz="180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?</a:t>
                </a:r>
              </a:p>
              <a:p>
                <a:pPr>
                  <a:buSzPct val="150000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Yes!</a:t>
                </a: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A</m:t>
                          </m:r>
                          <m: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C</m:t>
                          </m:r>
                        </m:e>
                      </m:d>
                      <m:r>
                        <a:rPr lang="en-US" sz="180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C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C</m:t>
                              </m:r>
                            </m:e>
                          </m:d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Bayes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Rule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r>
                        <a:rPr lang="en-US" sz="180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              </m:t>
                      </m:r>
                      <m:r>
                        <a:rPr lang="en-US" sz="180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C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C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  <m:r>
                        <a:rPr lang="en-US" sz="180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Chain</m:t>
                          </m:r>
                          <m: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Rule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     </m:t>
                      </m:r>
                      <m:r>
                        <a:rPr lang="en-US" sz="180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      </m:t>
                      </m:r>
                      <m:r>
                        <a:rPr lang="en-US" sz="180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C</m:t>
                              </m:r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C</m:t>
                              </m:r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  <m:r>
                        <a:rPr lang="en-US" sz="180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Markovian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Property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</m:t>
                          </m:r>
                        </m:e>
                      </m:d>
                      <m:r>
                        <a:rPr lang="en-US" sz="180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Bayes</m:t>
                          </m:r>
                          <m: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Rule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292125" y="346293"/>
                <a:ext cx="7196676" cy="4450913"/>
              </a:xfrm>
              <a:blipFill rotWithShape="0">
                <a:blip r:embed="rId2"/>
                <a:stretch>
                  <a:fillRect l="-762" t="-822" b="-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2A6CA5-D3D8-447E-BE87-BD394F74B968}"/>
              </a:ext>
            </a:extLst>
          </p:cNvPr>
          <p:cNvSpPr/>
          <p:nvPr/>
        </p:nvSpPr>
        <p:spPr>
          <a:xfrm>
            <a:off x="1324023" y="1281915"/>
            <a:ext cx="2497723" cy="1127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508F9284-A6DE-4078-9C2B-97B541BE1A9B}"/>
              </a:ext>
            </a:extLst>
          </p:cNvPr>
          <p:cNvSpPr/>
          <p:nvPr/>
        </p:nvSpPr>
        <p:spPr>
          <a:xfrm>
            <a:off x="625813" y="346293"/>
            <a:ext cx="415751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BFCBBA14-7C6E-448C-A953-C02515209425}"/>
              </a:ext>
            </a:extLst>
          </p:cNvPr>
          <p:cNvSpPr/>
          <p:nvPr/>
        </p:nvSpPr>
        <p:spPr>
          <a:xfrm>
            <a:off x="625813" y="1663010"/>
            <a:ext cx="415751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9E2E9D51-80EB-4581-9956-4C4BFD34C6D9}"/>
              </a:ext>
            </a:extLst>
          </p:cNvPr>
          <p:cNvSpPr/>
          <p:nvPr/>
        </p:nvSpPr>
        <p:spPr>
          <a:xfrm>
            <a:off x="625813" y="2747234"/>
            <a:ext cx="415751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2205E25-6283-4D39-88AA-02F4BF3843B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833689" y="803493"/>
            <a:ext cx="0" cy="859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36BFA778-3433-4EA2-A315-BD06BE1F1E7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833689" y="2120210"/>
            <a:ext cx="0" cy="627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104925" y="361052"/>
                <a:ext cx="7347876" cy="4450913"/>
              </a:xfrm>
            </p:spPr>
            <p:txBody>
              <a:bodyPr/>
              <a:lstStyle/>
              <a:p>
                <a:pPr>
                  <a:buSzPct val="150000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?</a:t>
                </a:r>
              </a:p>
              <a:p>
                <a:pPr>
                  <a:buSzPct val="150000"/>
                </a:pPr>
                <a:r>
                  <a:rPr lang="en-US" sz="1800" b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		Are A and C independent, given B?</a:t>
                </a: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A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C</m:t>
                        </m:r>
                        <m:r>
                          <a:rPr lang="en-US" sz="1800" i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B</m:t>
                        </m:r>
                      </m:e>
                    </m:d>
                    <m:r>
                      <a:rPr lang="en-US" sz="1800" i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i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A</m:t>
                        </m:r>
                        <m:r>
                          <a:rPr lang="en-US" sz="1800" i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B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800" b="0" i="1" smtClean="0"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C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?</a:t>
                </a: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C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</m:t>
                          </m:r>
                        </m:e>
                      </m:d>
                      <m:r>
                        <a:rPr lang="en-US" sz="1800" i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C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  <m:r>
                                <a:rPr lang="en-US" sz="1800" i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C</m:t>
                              </m:r>
                              <m:r>
                                <a:rPr lang="en-US" sz="1800" i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  <m:r>
                                <a:rPr lang="en-US" sz="1800" i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r>
                        <a:rPr lang="en-US" sz="180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              </m:t>
                      </m:r>
                      <m:r>
                        <a:rPr lang="en-US" sz="1800" i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C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i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A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104925" y="361052"/>
                <a:ext cx="7347876" cy="4450913"/>
              </a:xfrm>
              <a:blipFill rotWithShape="0">
                <a:blip r:embed="rId2"/>
                <a:stretch>
                  <a:fillRect t="-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="" xmlns:a16="http://schemas.microsoft.com/office/drawing/2014/main" id="{508F9284-A6DE-4078-9C2B-97B541BE1A9B}"/>
              </a:ext>
            </a:extLst>
          </p:cNvPr>
          <p:cNvSpPr/>
          <p:nvPr/>
        </p:nvSpPr>
        <p:spPr>
          <a:xfrm>
            <a:off x="438613" y="361052"/>
            <a:ext cx="424485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BFCBBA14-7C6E-448C-A953-C02515209425}"/>
              </a:ext>
            </a:extLst>
          </p:cNvPr>
          <p:cNvSpPr/>
          <p:nvPr/>
        </p:nvSpPr>
        <p:spPr>
          <a:xfrm>
            <a:off x="1395544" y="361052"/>
            <a:ext cx="424485" cy="4572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9E2E9D51-80EB-4581-9956-4C4BFD34C6D9}"/>
              </a:ext>
            </a:extLst>
          </p:cNvPr>
          <p:cNvSpPr/>
          <p:nvPr/>
        </p:nvSpPr>
        <p:spPr>
          <a:xfrm>
            <a:off x="2309944" y="361052"/>
            <a:ext cx="424485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2205E25-6283-4D39-88AA-02F4BF3843B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63098" y="589652"/>
            <a:ext cx="532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679ED963-585E-4F78-B7A7-F40F45066E9E}"/>
              </a:ext>
            </a:extLst>
          </p:cNvPr>
          <p:cNvCxnSpPr>
            <a:cxnSpLocks/>
          </p:cNvCxnSpPr>
          <p:nvPr/>
        </p:nvCxnSpPr>
        <p:spPr>
          <a:xfrm>
            <a:off x="1852744" y="589652"/>
            <a:ext cx="4244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31AA8EF-6D03-48E9-A16C-383C44F71890}"/>
              </a:ext>
            </a:extLst>
          </p:cNvPr>
          <p:cNvSpPr/>
          <p:nvPr/>
        </p:nvSpPr>
        <p:spPr>
          <a:xfrm>
            <a:off x="438613" y="1162038"/>
            <a:ext cx="424485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1E2EB25-922C-42CC-AAC7-26489F506745}"/>
              </a:ext>
            </a:extLst>
          </p:cNvPr>
          <p:cNvSpPr/>
          <p:nvPr/>
        </p:nvSpPr>
        <p:spPr>
          <a:xfrm>
            <a:off x="438613" y="1734424"/>
            <a:ext cx="424485" cy="4572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F7DB3C-89C5-405A-9E77-87F3C486D53D}"/>
              </a:ext>
            </a:extLst>
          </p:cNvPr>
          <p:cNvSpPr txBox="1"/>
          <p:nvPr/>
        </p:nvSpPr>
        <p:spPr>
          <a:xfrm>
            <a:off x="874548" y="1236432"/>
            <a:ext cx="1406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unobserved</a:t>
            </a:r>
          </a:p>
          <a:p>
            <a:endParaRPr lang="en-US" dirty="0"/>
          </a:p>
          <a:p>
            <a:r>
              <a:rPr lang="en-US" dirty="0"/>
              <a:t>observed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322E8CB-6765-4C5C-B67B-4B56BBBB64FC}"/>
              </a:ext>
            </a:extLst>
          </p:cNvPr>
          <p:cNvCxnSpPr/>
          <p:nvPr/>
        </p:nvCxnSpPr>
        <p:spPr>
          <a:xfrm>
            <a:off x="438613" y="2413089"/>
            <a:ext cx="52320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C5CA0CC6-5AED-4029-BB53-1936C674E143}"/>
              </a:ext>
            </a:extLst>
          </p:cNvPr>
          <p:cNvCxnSpPr>
            <a:cxnSpLocks/>
          </p:cNvCxnSpPr>
          <p:nvPr/>
        </p:nvCxnSpPr>
        <p:spPr>
          <a:xfrm>
            <a:off x="3383836" y="1236432"/>
            <a:ext cx="33366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6AEF24CC-B684-46F5-8210-B270251C8F53}"/>
              </a:ext>
            </a:extLst>
          </p:cNvPr>
          <p:cNvCxnSpPr>
            <a:cxnSpLocks/>
          </p:cNvCxnSpPr>
          <p:nvPr/>
        </p:nvCxnSpPr>
        <p:spPr>
          <a:xfrm>
            <a:off x="2767144" y="1241831"/>
            <a:ext cx="0" cy="917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D980BEEE-4D64-4EF9-9F3D-E6BD05931724}"/>
              </a:ext>
            </a:extLst>
          </p:cNvPr>
          <p:cNvSpPr/>
          <p:nvPr/>
        </p:nvSpPr>
        <p:spPr>
          <a:xfrm>
            <a:off x="2389688" y="3453203"/>
            <a:ext cx="1112781" cy="75859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22E86C-76EA-4A10-8013-9CF03FB5E5A0}"/>
              </a:ext>
            </a:extLst>
          </p:cNvPr>
          <p:cNvSpPr txBox="1"/>
          <p:nvPr/>
        </p:nvSpPr>
        <p:spPr>
          <a:xfrm>
            <a:off x="3213209" y="4497169"/>
            <a:ext cx="168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 Formula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E051179A-1739-4B97-81FB-C9B6053586AF}"/>
              </a:ext>
            </a:extLst>
          </p:cNvPr>
          <p:cNvCxnSpPr>
            <a:cxnSpLocks/>
          </p:cNvCxnSpPr>
          <p:nvPr/>
        </p:nvCxnSpPr>
        <p:spPr>
          <a:xfrm flipH="1" flipV="1">
            <a:off x="3021234" y="4265589"/>
            <a:ext cx="394877" cy="253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32124" y="404084"/>
                <a:ext cx="7914169" cy="4450913"/>
              </a:xfrm>
            </p:spPr>
            <p:txBody>
              <a:bodyPr/>
              <a:lstStyle/>
              <a:p>
                <a:pPr>
                  <a:buSzPct val="150000"/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	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A</m:t>
                        </m:r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C</m:t>
                        </m:r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B</m:t>
                        </m:r>
                      </m:e>
                    </m:d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A</m:t>
                            </m:r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B</m:t>
                            </m:r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C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B</m:t>
                            </m:r>
                          </m:e>
                        </m:d>
                      </m:den>
                    </m:f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B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A</m:t>
                            </m:r>
                            <m: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B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C</m:t>
                            </m:r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B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B</m:t>
                            </m:r>
                          </m:e>
                        </m:d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				 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  =</m:t>
                    </m:r>
                    <m:r>
                      <m:rPr>
                        <m:sty m:val="p"/>
                      </m:rP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A</m:t>
                        </m:r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B</m:t>
                        </m:r>
                      </m:e>
                    </m:d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C</m:t>
                        </m:r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B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b="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⇒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b="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				</a:t>
                </a:r>
              </a:p>
              <a:p>
                <a:pPr>
                  <a:buSzPct val="150000"/>
                </a:pPr>
                <a:endPara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A</m:t>
                        </m:r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C</m:t>
                        </m:r>
                        <m: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B</m:t>
                        </m:r>
                      </m:e>
                    </m:d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A</m:t>
                            </m:r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B</m:t>
                            </m:r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C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B</m:t>
                            </m:r>
                          </m:e>
                        </m:d>
                      </m:den>
                    </m:f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A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C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B</m:t>
                            </m:r>
                            <m: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A</m:t>
                            </m:r>
                            <m: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C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B</m:t>
                            </m:r>
                          </m:e>
                        </m:d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m:t>					 		</m:t>
                      </m:r>
                      <m:r>
                        <a:rPr lang="en-US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      </m:t>
                      </m:r>
                      <m:r>
                        <a:rPr lang="en-US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A</m:t>
                          </m:r>
                          <m:r>
                            <a:rPr 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</m:t>
                          </m:r>
                        </m:e>
                      </m:d>
                      <m:r>
                        <a:rPr lang="en-US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C</m:t>
                          </m:r>
                          <m:r>
                            <a:rPr 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ea typeface="Cambria Math" panose="02040503050406030204" pitchFamily="18" charset="0"/>
                    <a:cs typeface="Helvetica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m:rPr>
                        <m:sty m:val="p"/>
                      </m:rP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buSzPct val="150000"/>
                </a:pPr>
                <a:endPara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u="sng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Example:</a:t>
                </a: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Flipping a fair coin</a:t>
                </a:r>
              </a:p>
              <a:p>
                <a:pPr>
                  <a:buSzPct val="1500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A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≡"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H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“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 C </a:t>
                </a:r>
                <a14:m>
                  <m:oMath xmlns:m="http://schemas.openxmlformats.org/officeDocument/2006/math"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≡"</m:t>
                    </m:r>
                    <m:r>
                      <m:rPr>
                        <m:sty m:val="p"/>
                      </m:rP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H</m:t>
                    </m:r>
                    <m:r>
                      <a:rPr lang="en-US" sz="1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“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B</m:t>
                    </m:r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≡"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same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sides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HH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or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TT</m:t>
                    </m:r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"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buSzPct val="15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A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C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</m:t>
                          </m:r>
                        </m:e>
                      </m:d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A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C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B</m:t>
                          </m:r>
                        </m:e>
                      </m:d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×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buSzPct val="150000"/>
                </a:pPr>
                <a:r>
                  <a:rPr lang="en-US" sz="1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buSzPct val="150000"/>
                </a:pPr>
                <a:endParaRPr lang="en-US" sz="1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32124" y="404084"/>
                <a:ext cx="7914169" cy="4450913"/>
              </a:xfrm>
              <a:blipFill>
                <a:blip r:embed="rId2"/>
                <a:stretch>
                  <a:fillRect l="-693" b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="" xmlns:a16="http://schemas.microsoft.com/office/drawing/2014/main" id="{508F9284-A6DE-4078-9C2B-97B541BE1A9B}"/>
              </a:ext>
            </a:extLst>
          </p:cNvPr>
          <p:cNvSpPr/>
          <p:nvPr/>
        </p:nvSpPr>
        <p:spPr>
          <a:xfrm>
            <a:off x="616687" y="1127122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BFCBBA14-7C6E-448C-A953-C02515209425}"/>
              </a:ext>
            </a:extLst>
          </p:cNvPr>
          <p:cNvSpPr/>
          <p:nvPr/>
        </p:nvSpPr>
        <p:spPr>
          <a:xfrm>
            <a:off x="1222744" y="404084"/>
            <a:ext cx="457200" cy="4572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9E2E9D51-80EB-4581-9956-4C4BFD34C6D9}"/>
              </a:ext>
            </a:extLst>
          </p:cNvPr>
          <p:cNvSpPr/>
          <p:nvPr/>
        </p:nvSpPr>
        <p:spPr>
          <a:xfrm>
            <a:off x="1793363" y="1127193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2205E25-6283-4D39-88AA-02F4BF3843B3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1006932" y="794329"/>
            <a:ext cx="282767" cy="399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679ED963-585E-4F78-B7A7-F40F45066E9E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612989" y="794329"/>
            <a:ext cx="247329" cy="399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322E8CB-6765-4C5C-B67B-4B56BBBB64FC}"/>
              </a:ext>
            </a:extLst>
          </p:cNvPr>
          <p:cNvCxnSpPr/>
          <p:nvPr/>
        </p:nvCxnSpPr>
        <p:spPr>
          <a:xfrm>
            <a:off x="712381" y="1828801"/>
            <a:ext cx="5635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59E54229-5EF1-480E-A35B-7F8C17E9376A}"/>
              </a:ext>
            </a:extLst>
          </p:cNvPr>
          <p:cNvSpPr/>
          <p:nvPr/>
        </p:nvSpPr>
        <p:spPr>
          <a:xfrm>
            <a:off x="620225" y="2172650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B1082340-F7BA-4DF5-BEF3-6186FDD392C1}"/>
              </a:ext>
            </a:extLst>
          </p:cNvPr>
          <p:cNvSpPr/>
          <p:nvPr/>
        </p:nvSpPr>
        <p:spPr>
          <a:xfrm>
            <a:off x="1206794" y="2881161"/>
            <a:ext cx="457200" cy="4572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487222A6-856E-4FAE-A582-F32D99EA2DFB}"/>
              </a:ext>
            </a:extLst>
          </p:cNvPr>
          <p:cNvSpPr/>
          <p:nvPr/>
        </p:nvSpPr>
        <p:spPr>
          <a:xfrm>
            <a:off x="1796901" y="2172721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D360BE3-623C-4B10-9765-639C32E23ACF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1010470" y="2562895"/>
            <a:ext cx="263279" cy="385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79DBB122-5CAD-4085-8984-99029EE44A30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1597039" y="2562966"/>
            <a:ext cx="266817" cy="38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C279301A-B211-4252-955B-A44936D76AF2}"/>
              </a:ext>
            </a:extLst>
          </p:cNvPr>
          <p:cNvCxnSpPr>
            <a:cxnSpLocks/>
          </p:cNvCxnSpPr>
          <p:nvPr/>
        </p:nvCxnSpPr>
        <p:spPr>
          <a:xfrm flipH="1">
            <a:off x="3965945" y="3120394"/>
            <a:ext cx="191386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9369" y="1145813"/>
                <a:ext cx="5420631" cy="4450913"/>
              </a:xfrm>
            </p:spPr>
            <p:txBody>
              <a:bodyPr/>
              <a:lstStyle/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A</m:t>
                    </m:r>
                    <m:r>
                      <a:rPr lang="en-US" sz="1800" i="0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C</m:t>
                    </m:r>
                    <m:r>
                      <a:rPr lang="en-US" sz="1800" i="0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𝑑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-separated</a:t>
                </a: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>
                  <a:buSzPct val="150000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A</m:t>
                    </m:r>
                    <m:r>
                      <a:rPr lang="en-US" sz="1800" i="0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C</m:t>
                    </m:r>
                    <m:r>
                      <a:rPr lang="en-US" sz="1800" i="0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𝑑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-separated given B</a:t>
                </a:r>
              </a:p>
              <a:p>
                <a:pPr>
                  <a:buSzPct val="150000"/>
                </a:pPr>
                <a:endParaRPr lang="en-US" sz="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SzPct val="150000"/>
                </a:pPr>
                <a:r>
                  <a:rPr lang="en-US" sz="1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More Info:</a:t>
                </a:r>
              </a:p>
              <a:p>
                <a:pPr marL="285750" indent="-285750">
                  <a:buSzPct val="150000"/>
                  <a:buFont typeface="Arial" charset="0"/>
                  <a:buChar char="•"/>
                </a:pPr>
                <a:r>
                  <a:rPr 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Kevin 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P. Murphy: Machine </a:t>
                </a:r>
                <a:r>
                  <a:rPr 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Learning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A 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Probabilistic </a:t>
                </a:r>
                <a:r>
                  <a:rPr 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Perspective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The 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MIT Press, </a:t>
                </a:r>
                <a:r>
                  <a:rPr 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2012</a:t>
                </a: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9369" y="1145813"/>
                <a:ext cx="5420631" cy="4450913"/>
              </a:xfrm>
              <a:blipFill rotWithShape="0">
                <a:blip r:embed="rId3"/>
                <a:stretch>
                  <a:fillRect l="-1912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="" xmlns:a16="http://schemas.microsoft.com/office/drawing/2014/main" id="{508F9284-A6DE-4078-9C2B-97B541BE1A9B}"/>
              </a:ext>
            </a:extLst>
          </p:cNvPr>
          <p:cNvSpPr/>
          <p:nvPr/>
        </p:nvSpPr>
        <p:spPr>
          <a:xfrm>
            <a:off x="676308" y="2250396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BFCBBA14-7C6E-448C-A953-C02515209425}"/>
              </a:ext>
            </a:extLst>
          </p:cNvPr>
          <p:cNvSpPr/>
          <p:nvPr/>
        </p:nvSpPr>
        <p:spPr>
          <a:xfrm>
            <a:off x="1283905" y="1701064"/>
            <a:ext cx="457200" cy="4572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9E2E9D51-80EB-4581-9956-4C4BFD34C6D9}"/>
              </a:ext>
            </a:extLst>
          </p:cNvPr>
          <p:cNvSpPr/>
          <p:nvPr/>
        </p:nvSpPr>
        <p:spPr>
          <a:xfrm>
            <a:off x="1877310" y="2250396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2205E25-6283-4D39-88AA-02F4BF3843B3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1066553" y="2091309"/>
            <a:ext cx="284307" cy="2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679ED963-585E-4F78-B7A7-F40F45066E9E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674150" y="2091309"/>
            <a:ext cx="270115" cy="2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322E8CB-6765-4C5C-B67B-4B56BBBB64FC}"/>
              </a:ext>
            </a:extLst>
          </p:cNvPr>
          <p:cNvCxnSpPr>
            <a:cxnSpLocks/>
          </p:cNvCxnSpPr>
          <p:nvPr/>
        </p:nvCxnSpPr>
        <p:spPr>
          <a:xfrm>
            <a:off x="3394695" y="200961"/>
            <a:ext cx="0" cy="474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59E54229-5EF1-480E-A35B-7F8C17E9376A}"/>
              </a:ext>
            </a:extLst>
          </p:cNvPr>
          <p:cNvSpPr/>
          <p:nvPr/>
        </p:nvSpPr>
        <p:spPr>
          <a:xfrm>
            <a:off x="676308" y="2919710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B1082340-F7BA-4DF5-BEF3-6186FDD392C1}"/>
              </a:ext>
            </a:extLst>
          </p:cNvPr>
          <p:cNvSpPr/>
          <p:nvPr/>
        </p:nvSpPr>
        <p:spPr>
          <a:xfrm>
            <a:off x="1275804" y="3463807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487222A6-856E-4FAE-A582-F32D99EA2DFB}"/>
              </a:ext>
            </a:extLst>
          </p:cNvPr>
          <p:cNvSpPr/>
          <p:nvPr/>
        </p:nvSpPr>
        <p:spPr>
          <a:xfrm>
            <a:off x="1893195" y="2920261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D360BE3-623C-4B10-9765-639C32E23ACF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1066553" y="3309955"/>
            <a:ext cx="276206" cy="220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79DBB122-5CAD-4085-8984-99029EE44A30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1666049" y="3310506"/>
            <a:ext cx="294101" cy="220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B14AA9E-C7FC-4804-9FE1-B9CC05889C5E}"/>
                  </a:ext>
                </a:extLst>
              </p:cNvPr>
              <p:cNvSpPr txBox="1"/>
              <p:nvPr/>
            </p:nvSpPr>
            <p:spPr>
              <a:xfrm>
                <a:off x="-50216" y="1563904"/>
                <a:ext cx="157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14AA9E-C7FC-4804-9FE1-B9CC0588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16" y="1563904"/>
                <a:ext cx="157008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1FA0AB85-D07F-41A0-A387-7DB9F94EFCC9}"/>
                  </a:ext>
                </a:extLst>
              </p:cNvPr>
              <p:cNvSpPr txBox="1"/>
              <p:nvPr/>
            </p:nvSpPr>
            <p:spPr>
              <a:xfrm>
                <a:off x="-108732" y="3499460"/>
                <a:ext cx="157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A0AB85-D07F-41A0-A387-7DB9F94EF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732" y="3499460"/>
                <a:ext cx="157008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077BDA12-4104-4079-9924-69C290A3809C}"/>
                  </a:ext>
                </a:extLst>
              </p:cNvPr>
              <p:cNvSpPr/>
              <p:nvPr/>
            </p:nvSpPr>
            <p:spPr>
              <a:xfrm>
                <a:off x="270538" y="4583663"/>
                <a:ext cx="32453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evidence, observed nodes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77BDA12-4104-4079-9924-69C290A38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8" y="4583663"/>
                <a:ext cx="324531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BBAB4E0-F936-45CF-96F9-0BCCA4E14785}"/>
              </a:ext>
            </a:extLst>
          </p:cNvPr>
          <p:cNvSpPr/>
          <p:nvPr/>
        </p:nvSpPr>
        <p:spPr>
          <a:xfrm>
            <a:off x="410483" y="259973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D6623B65-E8FE-4A33-B778-EE6DE1AB990D}"/>
              </a:ext>
            </a:extLst>
          </p:cNvPr>
          <p:cNvSpPr/>
          <p:nvPr/>
        </p:nvSpPr>
        <p:spPr>
          <a:xfrm>
            <a:off x="1275804" y="259926"/>
            <a:ext cx="457200" cy="4572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3EEF86E5-76F5-41EC-BAAE-9F18EDCE6BB2}"/>
              </a:ext>
            </a:extLst>
          </p:cNvPr>
          <p:cNvSpPr/>
          <p:nvPr/>
        </p:nvSpPr>
        <p:spPr>
          <a:xfrm>
            <a:off x="2135810" y="263675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098E243C-6102-45DF-9135-484C78C19C9C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 flipV="1">
            <a:off x="867683" y="488526"/>
            <a:ext cx="408121" cy="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84D10A0C-9E02-4E2E-90B4-BE55C73A3F3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1733004" y="488526"/>
            <a:ext cx="402806" cy="3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3D3BC1B2-4DFF-4A24-9EC4-3696388058DD}"/>
              </a:ext>
            </a:extLst>
          </p:cNvPr>
          <p:cNvSpPr/>
          <p:nvPr/>
        </p:nvSpPr>
        <p:spPr>
          <a:xfrm>
            <a:off x="417808" y="1004295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C15F0873-F1D4-44E4-8B92-C9602BB8D851}"/>
              </a:ext>
            </a:extLst>
          </p:cNvPr>
          <p:cNvSpPr/>
          <p:nvPr/>
        </p:nvSpPr>
        <p:spPr>
          <a:xfrm>
            <a:off x="1283129" y="1004248"/>
            <a:ext cx="457200" cy="4572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AB32C958-206D-4DF0-B836-D097723B7B83}"/>
              </a:ext>
            </a:extLst>
          </p:cNvPr>
          <p:cNvSpPr/>
          <p:nvPr/>
        </p:nvSpPr>
        <p:spPr>
          <a:xfrm>
            <a:off x="2143135" y="1007997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ADF6F84B-B4B9-4C6C-9D33-F8E9103967CB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875008" y="1232848"/>
            <a:ext cx="408121" cy="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02293396-A5F4-4C90-8ADF-1AFA81A12063}"/>
              </a:ext>
            </a:extLst>
          </p:cNvPr>
          <p:cNvCxnSpPr>
            <a:cxnSpLocks/>
            <a:stCxn id="44" idx="2"/>
            <a:endCxn id="43" idx="6"/>
          </p:cNvCxnSpPr>
          <p:nvPr/>
        </p:nvCxnSpPr>
        <p:spPr>
          <a:xfrm flipH="1" flipV="1">
            <a:off x="1740329" y="1232848"/>
            <a:ext cx="402806" cy="3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58C0D69B-283D-4979-A519-E74D8459CFDB}"/>
              </a:ext>
            </a:extLst>
          </p:cNvPr>
          <p:cNvSpPr/>
          <p:nvPr/>
        </p:nvSpPr>
        <p:spPr>
          <a:xfrm>
            <a:off x="1283129" y="4185830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303E69BF-3300-4389-B30D-8B17E29685F2}"/>
                  </a:ext>
                </a:extLst>
              </p:cNvPr>
              <p:cNvSpPr txBox="1"/>
              <p:nvPr/>
            </p:nvSpPr>
            <p:spPr>
              <a:xfrm>
                <a:off x="1440082" y="3946027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03E69BF-3300-4389-B30D-8B17E296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82" y="3946027"/>
                <a:ext cx="12503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2857" r="-3809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4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8" y="1140069"/>
            <a:ext cx="3050931" cy="30509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6409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9" ma:contentTypeDescription="Create a new document." ma:contentTypeScope="" ma:versionID="6929949bd0edf273d487612779568085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3b30c64b16f45f8c9172a54965914d9a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846C90-8A7B-4F66-9912-531924CC75C5}">
  <ds:schemaRefs>
    <ds:schemaRef ds:uri="c1493ba7-63c2-4cf8-b36d-87bfbc6968c0"/>
    <ds:schemaRef ds:uri="http://schemas.microsoft.com/sharepoint/v3"/>
    <ds:schemaRef ds:uri="http://purl.org/dc/dcmitype/"/>
    <ds:schemaRef ds:uri="http://schemas.microsoft.com/office/2006/documentManagement/types"/>
    <ds:schemaRef ds:uri="http://purl.org/dc/terms/"/>
    <ds:schemaRef ds:uri="b057fda7-913b-4ab6-8820-932873bcd66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883546-2BBE-440B-8E43-94DA60677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A82D6F-265C-4D3C-8D30-1B70A6200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167</Words>
  <Application>Microsoft Macintosh PowerPoint</Application>
  <PresentationFormat>On-screen Show (16:9)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Cambria Math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PowerPoint Presentation</vt:lpstr>
      <vt:lpstr>Before We Begin…</vt:lpstr>
      <vt:lpstr>Graphical Models</vt:lpstr>
      <vt:lpstr>Graphical Models</vt:lpstr>
      <vt:lpstr>PowerPoint Presentation</vt:lpstr>
      <vt:lpstr>PowerPoint Presentation</vt:lpstr>
      <vt:lpstr>PowerPoint Presentation</vt:lpstr>
      <vt:lpstr>PowerPoint Presentation</vt:lpstr>
      <vt:lpstr>Summary 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Hayes, Christie M</cp:lastModifiedBy>
  <cp:revision>34</cp:revision>
  <cp:lastPrinted>2018-01-16T14:59:26Z</cp:lastPrinted>
  <dcterms:modified xsi:type="dcterms:W3CDTF">2018-02-09T17:46:49Z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