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4"/>
  </p:notesMasterIdLst>
  <p:handoutMasterIdLst>
    <p:handoutMasterId r:id="rId15"/>
  </p:handoutMasterIdLst>
  <p:sldIdLst>
    <p:sldId id="266" r:id="rId7"/>
    <p:sldId id="333" r:id="rId8"/>
    <p:sldId id="334" r:id="rId9"/>
    <p:sldId id="312" r:id="rId10"/>
    <p:sldId id="335" r:id="rId11"/>
    <p:sldId id="313" r:id="rId12"/>
    <p:sldId id="309" r:id="rId13"/>
  </p:sldIdLst>
  <p:sldSz cx="9144000" cy="5143500" type="screen16x9"/>
  <p:notesSz cx="9232900" cy="6934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33"/>
            <p14:sldId id="334"/>
            <p14:sldId id="312"/>
            <p14:sldId id="335"/>
            <p14:sldId id="313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 autoAdjust="0"/>
    <p:restoredTop sz="94485" autoAdjust="0"/>
  </p:normalViewPr>
  <p:slideViewPr>
    <p:cSldViewPr snapToGrid="0" snapToObjects="1">
      <p:cViewPr varScale="1">
        <p:scale>
          <a:sx n="111" d="100"/>
          <a:sy n="111" d="100"/>
        </p:scale>
        <p:origin x="12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984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984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984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16B391BD-F05F-1F4E-B47E-6FA9F02C9B1D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682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290" y="3337084"/>
            <a:ext cx="7386320" cy="2730341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984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97050FF5-1D8D-2140-A04B-378D9787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50FF5-1D8D-2140-A04B-378D978789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50FF5-1D8D-2140-A04B-378D97878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891540"/>
            <a:ext cx="5279783" cy="435268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7" y="2580476"/>
            <a:ext cx="4305091" cy="432669"/>
          </a:xfrm>
        </p:spPr>
        <p:txBody>
          <a:bodyPr anchor="ctr"/>
          <a:lstStyle/>
          <a:p>
            <a:r>
              <a:rPr lang="en-US" dirty="0" err="1"/>
              <a:t>Brani</a:t>
            </a:r>
            <a:r>
              <a:rPr lang="en-US" dirty="0"/>
              <a:t> Vidakovic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16667" y="3127138"/>
            <a:ext cx="4305091" cy="322253"/>
          </a:xfrm>
        </p:spPr>
        <p:txBody>
          <a:bodyPr/>
          <a:lstStyle/>
          <a:p>
            <a:r>
              <a:rPr lang="en-US" dirty="0"/>
              <a:t>School of Industrial and Systems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16667" y="2878528"/>
            <a:ext cx="4888796" cy="254281"/>
          </a:xfrm>
        </p:spPr>
        <p:txBody>
          <a:bodyPr/>
          <a:lstStyle/>
          <a:p>
            <a:r>
              <a:rPr lang="en-US" dirty="0"/>
              <a:t>Professor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6B6594F-8B6E-4499-9825-07F650BC6FEA}"/>
              </a:ext>
            </a:extLst>
          </p:cNvPr>
          <p:cNvSpPr txBox="1">
            <a:spLocks/>
          </p:cNvSpPr>
          <p:nvPr/>
        </p:nvSpPr>
        <p:spPr>
          <a:xfrm>
            <a:off x="227250" y="326765"/>
            <a:ext cx="5691763" cy="15601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Bayesian Statistics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D8C54AD3-8C0D-4C05-ACA9-9215217AC1AD}"/>
              </a:ext>
            </a:extLst>
          </p:cNvPr>
          <p:cNvSpPr txBox="1">
            <a:spLocks/>
          </p:cNvSpPr>
          <p:nvPr/>
        </p:nvSpPr>
        <p:spPr>
          <a:xfrm>
            <a:off x="227250" y="948100"/>
            <a:ext cx="5279783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WinBUGS</a:t>
            </a:r>
            <a:r>
              <a:rPr lang="en-US" dirty="0"/>
              <a:t>/ </a:t>
            </a:r>
            <a:r>
              <a:rPr lang="en-US" dirty="0" err="1"/>
              <a:t>DoodleBUGS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75F205-863A-48AE-BA17-8F3A85F9E5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250" y="4124437"/>
            <a:ext cx="4344750" cy="698417"/>
          </a:xfrm>
        </p:spPr>
        <p:txBody>
          <a:bodyPr/>
          <a:lstStyle/>
          <a:p>
            <a:r>
              <a:rPr lang="en-US" dirty="0"/>
              <a:t>Creating a Doodle</a:t>
            </a:r>
          </a:p>
          <a:p>
            <a:r>
              <a:rPr lang="en-US" dirty="0"/>
              <a:t>Running </a:t>
            </a:r>
            <a:r>
              <a:rPr lang="en-US" dirty="0" err="1"/>
              <a:t>Doodleplot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874AF469-461B-4647-B941-8AEE67E1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29" y="3744051"/>
            <a:ext cx="1781263" cy="12381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E1A5D3C-5904-4AF3-9F16-C43C7948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21" y="2980790"/>
            <a:ext cx="1841328" cy="7343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E71A53D-23D2-4A41-9CA8-DF3BFAC8F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98" y="2963579"/>
            <a:ext cx="1884482" cy="751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52348" y="928687"/>
                <a:ext cx="8449503" cy="3286125"/>
              </a:xfrm>
            </p:spPr>
            <p:txBody>
              <a:bodyPr anchor="t"/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Start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Doodle    New (adjust sizes, if needed)	OK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Node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    (Left-click) to create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	    	        (ctrl-backspace) or (ctrl-delete) to delete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Type: stochastic, logical	   , constant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Edge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⟶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stochastic/ causal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⟹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functional/ logical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(1)					(2)						(3)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       highlight target	     cursor to parent node	         ctrl-click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Plate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								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	       to create					      cursor on border to select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             ctrl-click 							      to delete ctrl-backspace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52348" y="928687"/>
                <a:ext cx="8449503" cy="3286125"/>
              </a:xfrm>
              <a:blipFill rotWithShape="0">
                <a:blip r:embed="rId5"/>
                <a:stretch>
                  <a:fillRect l="-433" t="-928"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807861"/>
          </a:xfrm>
        </p:spPr>
        <p:txBody>
          <a:bodyPr/>
          <a:lstStyle/>
          <a:p>
            <a:r>
              <a:rPr lang="en-US" dirty="0" err="1"/>
              <a:t>DoodleBUGS</a:t>
            </a:r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D1C492F8-6D8F-43D4-A38C-CA1ED12DC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781717" y="1746876"/>
            <a:ext cx="320068" cy="40389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EA049F3D-6167-4B73-97B3-A2E70213B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925" y="3958004"/>
            <a:ext cx="687232" cy="5136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A33BD555-344E-403C-9627-4B919627B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389972" y="3117914"/>
            <a:ext cx="237179" cy="2992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03F1353-97ED-44DF-94C4-AA796289C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05" y="994541"/>
            <a:ext cx="220994" cy="27887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C478509-084E-4F54-AB6B-892AAF9CEBF6}"/>
              </a:ext>
            </a:extLst>
          </p:cNvPr>
          <p:cNvSpPr/>
          <p:nvPr/>
        </p:nvSpPr>
        <p:spPr>
          <a:xfrm>
            <a:off x="5785939" y="964061"/>
            <a:ext cx="428978" cy="32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85CCE82-4D22-4D5C-B947-80618FBEF877}"/>
              </a:ext>
            </a:extLst>
          </p:cNvPr>
          <p:cNvSpPr/>
          <p:nvPr/>
        </p:nvSpPr>
        <p:spPr>
          <a:xfrm>
            <a:off x="1731316" y="1402386"/>
            <a:ext cx="428978" cy="32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126E39B-283A-4A5D-85AE-30DFA6069EEC}"/>
              </a:ext>
            </a:extLst>
          </p:cNvPr>
          <p:cNvSpPr/>
          <p:nvPr/>
        </p:nvSpPr>
        <p:spPr>
          <a:xfrm>
            <a:off x="1731316" y="1791855"/>
            <a:ext cx="428978" cy="32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D5A13720-BE3D-40AE-9DD6-F1BC81DD7988}"/>
              </a:ext>
            </a:extLst>
          </p:cNvPr>
          <p:cNvSpPr/>
          <p:nvPr/>
        </p:nvSpPr>
        <p:spPr>
          <a:xfrm>
            <a:off x="2332453" y="1800317"/>
            <a:ext cx="428978" cy="32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64BD4F7-F983-4AAF-AFBD-8CFCD9E81CBB}"/>
              </a:ext>
            </a:extLst>
          </p:cNvPr>
          <p:cNvSpPr/>
          <p:nvPr/>
        </p:nvSpPr>
        <p:spPr>
          <a:xfrm>
            <a:off x="4181885" y="2100516"/>
            <a:ext cx="428978" cy="328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C6DC3AC-146A-40BC-95D5-5B5B0973ABEC}"/>
              </a:ext>
            </a:extLst>
          </p:cNvPr>
          <p:cNvSpPr/>
          <p:nvPr/>
        </p:nvSpPr>
        <p:spPr>
          <a:xfrm>
            <a:off x="5713468" y="2090125"/>
            <a:ext cx="428978" cy="32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2D690465-BB9E-4134-AFE5-7B7A512553BE}"/>
              </a:ext>
            </a:extLst>
          </p:cNvPr>
          <p:cNvSpPr/>
          <p:nvPr/>
        </p:nvSpPr>
        <p:spPr>
          <a:xfrm>
            <a:off x="6294846" y="3110767"/>
            <a:ext cx="428978" cy="32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153344B-55A6-40B6-8CFB-4DEECD0FB190}"/>
              </a:ext>
            </a:extLst>
          </p:cNvPr>
          <p:cNvSpPr/>
          <p:nvPr/>
        </p:nvSpPr>
        <p:spPr>
          <a:xfrm>
            <a:off x="6984437" y="3110766"/>
            <a:ext cx="428978" cy="32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94B6F8CD-8F33-44AA-9A17-25175E620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419703">
            <a:off x="7017059" y="3101440"/>
            <a:ext cx="363484" cy="3634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584D3D06-03A2-4238-AD4F-27EEF9A00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398872" y="4175189"/>
            <a:ext cx="237179" cy="29929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5A31E54E-5C07-44C2-B214-1C9042B06324}"/>
              </a:ext>
            </a:extLst>
          </p:cNvPr>
          <p:cNvSpPr/>
          <p:nvPr/>
        </p:nvSpPr>
        <p:spPr>
          <a:xfrm>
            <a:off x="1303746" y="4168042"/>
            <a:ext cx="428978" cy="32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EA9AD5B7-FD88-4A40-803B-B149BAD8BE34}"/>
              </a:ext>
            </a:extLst>
          </p:cNvPr>
          <p:cNvSpPr/>
          <p:nvPr/>
        </p:nvSpPr>
        <p:spPr>
          <a:xfrm>
            <a:off x="1993337" y="4168041"/>
            <a:ext cx="428978" cy="32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80CAE0C8-6E83-455C-8CA9-C32B4D907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419703">
            <a:off x="2029906" y="4162291"/>
            <a:ext cx="363484" cy="3634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AEDF9C30-A0D1-4EE2-92FE-8F3DCB3DA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115864" y="4533372"/>
            <a:ext cx="181554" cy="22910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C26E7CB1-526A-495B-A41C-441BD6359720}"/>
              </a:ext>
            </a:extLst>
          </p:cNvPr>
          <p:cNvSpPr/>
          <p:nvPr/>
        </p:nvSpPr>
        <p:spPr>
          <a:xfrm>
            <a:off x="5094695" y="4539517"/>
            <a:ext cx="246888" cy="24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1BD6A608-CEFD-4C22-81F0-545A049ADE66}"/>
              </a:ext>
            </a:extLst>
          </p:cNvPr>
          <p:cNvSpPr/>
          <p:nvPr/>
        </p:nvSpPr>
        <p:spPr>
          <a:xfrm>
            <a:off x="5406918" y="4537400"/>
            <a:ext cx="246888" cy="24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5DBBEBC9-3605-4EAE-A701-02FDFEC83381}"/>
                  </a:ext>
                </a:extLst>
              </p:cNvPr>
              <p:cNvSpPr txBox="1"/>
              <p:nvPr/>
            </p:nvSpPr>
            <p:spPr>
              <a:xfrm>
                <a:off x="5314598" y="4466653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BBEBC9-3605-4EAE-A701-02FDFEC8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98" y="4466653"/>
                <a:ext cx="43152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="" xmlns:a16="http://schemas.microsoft.com/office/drawing/2014/main" id="{14CABD85-3D31-4F84-B54F-59EB50629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419703">
            <a:off x="1762468" y="1388611"/>
            <a:ext cx="363484" cy="363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99F32AA0-5724-48A6-B1AB-57B8540D3BA5}"/>
                  </a:ext>
                </a:extLst>
              </p:cNvPr>
              <p:cNvSpPr txBox="1"/>
              <p:nvPr/>
            </p:nvSpPr>
            <p:spPr>
              <a:xfrm>
                <a:off x="2250600" y="1749674"/>
                <a:ext cx="5822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F32AA0-5724-48A6-B1AB-57B8540D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00" y="1749674"/>
                <a:ext cx="582211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D47C5F14-AE3E-4D87-875D-8633EECB8CAE}"/>
              </a:ext>
            </a:extLst>
          </p:cNvPr>
          <p:cNvCxnSpPr>
            <a:cxnSpLocks/>
          </p:cNvCxnSpPr>
          <p:nvPr/>
        </p:nvCxnSpPr>
        <p:spPr>
          <a:xfrm>
            <a:off x="2934980" y="3130473"/>
            <a:ext cx="0" cy="595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F794252C-CF31-4017-B4FE-AFDE79647387}"/>
              </a:ext>
            </a:extLst>
          </p:cNvPr>
          <p:cNvCxnSpPr>
            <a:cxnSpLocks/>
          </p:cNvCxnSpPr>
          <p:nvPr/>
        </p:nvCxnSpPr>
        <p:spPr>
          <a:xfrm>
            <a:off x="5679729" y="3138581"/>
            <a:ext cx="0" cy="595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57F1381C-7F09-40E9-B871-5301887541CF}"/>
              </a:ext>
            </a:extLst>
          </p:cNvPr>
          <p:cNvCxnSpPr>
            <a:cxnSpLocks/>
          </p:cNvCxnSpPr>
          <p:nvPr/>
        </p:nvCxnSpPr>
        <p:spPr>
          <a:xfrm>
            <a:off x="5041721" y="4466974"/>
            <a:ext cx="2952734" cy="15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52348" y="1633398"/>
                <a:ext cx="8449503" cy="3286125"/>
              </a:xfrm>
            </p:spPr>
            <p:txBody>
              <a:bodyPr anchor="t"/>
              <a:lstStyle/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Doodle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New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construct the model</a:t>
                </a:r>
              </a:p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Edit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Select Document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selecting </a:t>
                </a:r>
                <a:r>
                  <a:rPr lang="en-US" sz="18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Doodleplot</a:t>
                </a: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 copy selected object</a:t>
                </a:r>
              </a:p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New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open new </a:t>
                </a:r>
                <a:r>
                  <a:rPr lang="en-US" sz="18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odc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file to paste the selected object</a:t>
                </a:r>
              </a:p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 paste selected object, add DATA, INITS, title, etc.</a:t>
                </a:r>
              </a:p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Run in standard manner (as with text models).</a:t>
                </a:r>
              </a:p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When checking the model in Specification Tool, double click graphical model, border will get highlighted as </a:t>
                </a:r>
              </a:p>
              <a:p>
                <a:pPr marL="342900" indent="-342900">
                  <a:buSzPct val="150000"/>
                  <a:buFont typeface="Arial" charset="0"/>
                  <a:buChar char="•"/>
                </a:pP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It is possible to edit </a:t>
                </a:r>
                <a:r>
                  <a:rPr lang="en-US" sz="18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DoodlePlot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in the New file, but options are limited</a:t>
                </a:r>
              </a:p>
              <a:p>
                <a:pPr>
                  <a:buSzPct val="150000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SzPct val="150000"/>
                  <a:buFont typeface="Arial" panose="020B0604020202020204" pitchFamily="34" charset="0"/>
                  <a:buChar char="•"/>
                </a:pPr>
                <a:endParaRPr lang="en-US" sz="1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52348" y="1633398"/>
                <a:ext cx="8449503" cy="3286125"/>
              </a:xfrm>
              <a:blipFill rotWithShape="0">
                <a:blip r:embed="rId3"/>
                <a:stretch>
                  <a:fillRect l="-1227" t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8" y="274678"/>
            <a:ext cx="7305920" cy="1266122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Run </a:t>
            </a:r>
            <a:r>
              <a:rPr lang="en-US" dirty="0"/>
              <a:t>G</a:t>
            </a:r>
            <a:r>
              <a:rPr lang="en-US" dirty="0" smtClean="0"/>
              <a:t>raphical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via Doodle: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D8EE634-B951-4C59-8AA8-A0D0B6107F27}"/>
              </a:ext>
            </a:extLst>
          </p:cNvPr>
          <p:cNvSpPr/>
          <p:nvPr/>
        </p:nvSpPr>
        <p:spPr>
          <a:xfrm>
            <a:off x="3727652" y="4032815"/>
            <a:ext cx="1028700" cy="10401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C574F1D-3850-419E-BC19-429B2C860167}"/>
              </a:ext>
            </a:extLst>
          </p:cNvPr>
          <p:cNvCxnSpPr>
            <a:cxnSpLocks/>
          </p:cNvCxnSpPr>
          <p:nvPr/>
        </p:nvCxnSpPr>
        <p:spPr>
          <a:xfrm>
            <a:off x="3718127" y="4183126"/>
            <a:ext cx="1038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SzPct val="150000"/>
            </a:pPr>
            <a:endParaRPr lang="en-US" sz="1800" dirty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Example:</a:t>
            </a:r>
            <a:r>
              <a:rPr lang="en-US" dirty="0"/>
              <a:t> Regression1.odc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202E1DD-DE10-4DA1-B8B4-368B461B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27" y="1103450"/>
            <a:ext cx="5404741" cy="38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32852" y="1268452"/>
            <a:ext cx="6801961" cy="3286125"/>
          </a:xfrm>
        </p:spPr>
        <p:txBody>
          <a:bodyPr anchor="t"/>
          <a:lstStyle/>
          <a:p>
            <a:pPr>
              <a:buSzPct val="150000"/>
            </a:pPr>
            <a:endParaRPr lang="en-US" sz="1800" dirty="0"/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852" y="262612"/>
            <a:ext cx="8268999" cy="685143"/>
          </a:xfrm>
        </p:spPr>
        <p:txBody>
          <a:bodyPr/>
          <a:lstStyle/>
          <a:p>
            <a:r>
              <a:rPr lang="en-US"/>
              <a:t>More </a:t>
            </a:r>
            <a:r>
              <a:rPr lang="en-US" smtClean="0"/>
              <a:t>Info</a:t>
            </a:r>
            <a:r>
              <a:rPr lang="en-US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202E1DD-DE10-4DA1-B8B4-368B461B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29" y="1092540"/>
            <a:ext cx="5404741" cy="37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F447DDE-85B7-481F-9862-FD3EF3F44F02}"/>
              </a:ext>
            </a:extLst>
          </p:cNvPr>
          <p:cNvSpPr txBox="1">
            <a:spLocks/>
          </p:cNvSpPr>
          <p:nvPr/>
        </p:nvSpPr>
        <p:spPr>
          <a:xfrm>
            <a:off x="363468" y="127591"/>
            <a:ext cx="6016067" cy="484380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Hands-on session in </a:t>
            </a:r>
            <a:r>
              <a:rPr lang="en-US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WinBUGS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8572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Creating </a:t>
            </a:r>
            <a:r>
              <a:rPr lang="en-US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doodleplot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384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8" y="1131653"/>
            <a:ext cx="3294112" cy="32941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739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9" ma:contentTypeDescription="Create a new document." ma:contentTypeScope="" ma:versionID="6929949bd0edf273d487612779568085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3b30c64b16f45f8c9172a54965914d9a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A7C299-0CAD-4FCA-B9C4-86E43A2924F4}">
  <ds:schemaRefs>
    <ds:schemaRef ds:uri="http://schemas.microsoft.com/office/2006/metadata/properties"/>
    <ds:schemaRef ds:uri="http://schemas.microsoft.com/office/infopath/2007/PartnerControls"/>
    <ds:schemaRef ds:uri="c1493ba7-63c2-4cf8-b36d-87bfbc6968c0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elements/1.1/"/>
    <ds:schemaRef ds:uri="http://purl.org/dc/dcmitype/"/>
    <ds:schemaRef ds:uri="b057fda7-913b-4ab6-8820-932873bcd66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A814F7-6D77-43BB-A78A-4F80D97EF7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8F8B1B-CFB9-4E5D-AA1E-0A31BDF59E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136</Words>
  <Application>Microsoft Macintosh PowerPoint</Application>
  <PresentationFormat>On-screen Show (16:9)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PowerPoint Presentation</vt:lpstr>
      <vt:lpstr>DoodleBUGS</vt:lpstr>
      <vt:lpstr>To Run Graphical Model via Doodle:</vt:lpstr>
      <vt:lpstr>Example: Regression1.odc</vt:lpstr>
      <vt:lpstr>More Info:</vt:lpstr>
      <vt:lpstr>Demo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251</cp:revision>
  <cp:lastPrinted>2018-01-16T14:59:49Z</cp:lastPrinted>
  <dcterms:created xsi:type="dcterms:W3CDTF">2017-01-20T18:55:05Z</dcterms:created>
  <dcterms:modified xsi:type="dcterms:W3CDTF">2018-02-14T14:41:48Z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