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336" r:id="rId8"/>
    <p:sldId id="337" r:id="rId9"/>
    <p:sldId id="338" r:id="rId10"/>
    <p:sldId id="339" r:id="rId11"/>
    <p:sldId id="309" r:id="rId12"/>
  </p:sldIdLst>
  <p:sldSz cx="9144000" cy="5143500" type="screen16x9"/>
  <p:notesSz cx="9232900" cy="6934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36"/>
            <p14:sldId id="337"/>
            <p14:sldId id="338"/>
            <p14:sldId id="339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8" autoAdjust="0"/>
    <p:restoredTop sz="94485" autoAdjust="0"/>
  </p:normalViewPr>
  <p:slideViewPr>
    <p:cSldViewPr snapToGrid="0" snapToObjects="1">
      <p:cViewPr varScale="1">
        <p:scale>
          <a:sx n="111" d="100"/>
          <a:sy n="111" d="100"/>
        </p:scale>
        <p:origin x="81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0923" cy="347914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9840" y="0"/>
            <a:ext cx="4000923" cy="347914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86287"/>
            <a:ext cx="4000923" cy="34791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9840" y="6586287"/>
            <a:ext cx="4000923" cy="34791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0923" cy="347914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9840" y="0"/>
            <a:ext cx="4000923" cy="347914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16B391BD-F05F-1F4E-B47E-6FA9F02C9B1D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6825" y="866775"/>
            <a:ext cx="4159250" cy="233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290" y="3337084"/>
            <a:ext cx="7386320" cy="2730341"/>
          </a:xfrm>
          <a:prstGeom prst="rect">
            <a:avLst/>
          </a:prstGeom>
        </p:spPr>
        <p:txBody>
          <a:bodyPr vert="horz" lIns="92382" tIns="46191" rIns="92382" bIns="4619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287"/>
            <a:ext cx="4000923" cy="34791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9840" y="6586287"/>
            <a:ext cx="4000923" cy="34791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97050FF5-1D8D-2140-A04B-378D9787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50FF5-1D8D-2140-A04B-378D978789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8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891540"/>
            <a:ext cx="5279783" cy="435268"/>
          </a:xfrm>
        </p:spPr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7250" y="2575425"/>
            <a:ext cx="4305091" cy="432669"/>
          </a:xfrm>
        </p:spPr>
        <p:txBody>
          <a:bodyPr anchor="ctr"/>
          <a:lstStyle/>
          <a:p>
            <a:r>
              <a:rPr lang="en-US"/>
              <a:t>Brani</a:t>
            </a:r>
            <a:r>
              <a:rPr lang="en-US" dirty="0"/>
              <a:t> Vidakovic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122087"/>
            <a:ext cx="4305091" cy="322253"/>
          </a:xfrm>
        </p:spPr>
        <p:txBody>
          <a:bodyPr/>
          <a:lstStyle/>
          <a:p>
            <a:r>
              <a:rPr lang="en-US" dirty="0"/>
              <a:t>School of Industrial and Systems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27250" y="2873477"/>
            <a:ext cx="4888796" cy="254281"/>
          </a:xfrm>
        </p:spPr>
        <p:txBody>
          <a:bodyPr/>
          <a:lstStyle/>
          <a:p>
            <a:r>
              <a:rPr lang="en-US" dirty="0"/>
              <a:t>Professor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6B6594F-8B6E-4499-9825-07F650BC6FEA}"/>
              </a:ext>
            </a:extLst>
          </p:cNvPr>
          <p:cNvSpPr txBox="1">
            <a:spLocks/>
          </p:cNvSpPr>
          <p:nvPr/>
        </p:nvSpPr>
        <p:spPr>
          <a:xfrm>
            <a:off x="227250" y="326765"/>
            <a:ext cx="5691763" cy="15601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Bayesian Statistics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D8C54AD3-8C0D-4C05-ACA9-9215217AC1AD}"/>
              </a:ext>
            </a:extLst>
          </p:cNvPr>
          <p:cNvSpPr txBox="1">
            <a:spLocks/>
          </p:cNvSpPr>
          <p:nvPr/>
        </p:nvSpPr>
        <p:spPr>
          <a:xfrm>
            <a:off x="227250" y="891540"/>
            <a:ext cx="5279783" cy="54223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About </a:t>
            </a:r>
            <a:r>
              <a:rPr lang="en-US" dirty="0" err="1"/>
              <a:t>WinBUGS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5608013-9FB4-4C0E-A08F-B10FD98BB91F}"/>
              </a:ext>
            </a:extLst>
          </p:cNvPr>
          <p:cNvSpPr txBox="1">
            <a:spLocks/>
          </p:cNvSpPr>
          <p:nvPr/>
        </p:nvSpPr>
        <p:spPr>
          <a:xfrm>
            <a:off x="252349" y="1080001"/>
            <a:ext cx="4319651" cy="30492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Data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Censoring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New Likelihood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New Prior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805322"/>
          </a:xfrm>
        </p:spPr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0F447DDE-85B7-481F-9862-FD3EF3F44F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334" y="221191"/>
                <a:ext cx="8449332" cy="4843802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Helvetica" charset="0"/>
                    <a:ea typeface="Helvetica" charset="0"/>
                    <a:cs typeface="Helvetica" charset="0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lvl="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cs typeface="Helvetica" panose="020B0604020202020204" pitchFamily="34" charset="0"/>
                  </a:rPr>
                  <a:t>WinBUGS/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cs typeface="Helvetica" panose="020B0604020202020204" pitchFamily="34" charset="0"/>
                  </a:rPr>
                  <a:t>OpenBUGS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R="0" lvl="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tabLst/>
                  <a:defRPr/>
                </a:pPr>
                <a:r>
                  <a:rPr lang="en-US" sz="1800" b="1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		Manuals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&gt;</m:t>
                    </m:r>
                  </m:oMath>
                </a14:m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cs typeface="Helvetica" panose="020B0604020202020204" pitchFamily="34" charset="0"/>
                  </a:rPr>
                  <a:t> Getting started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		          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Open/ </a:t>
                </a:r>
                <a:r>
                  <a:rPr lang="en-US" sz="1800" dirty="0" err="1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WinBUGS</a:t>
                </a:r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User Manual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	         	   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DoodleBUGS User Manual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	           	   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GeoBUGS</a:t>
                </a:r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User Manual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	          	   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ReliaBUGS User Manual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	          	   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800" dirty="0" err="1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OpenBUGS</a:t>
                </a:r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Developers Manual</a:t>
                </a:r>
              </a:p>
              <a:p>
                <a:pPr lvl="0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800" b="1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		</a:t>
                </a:r>
                <a:r>
                  <a:rPr lang="en-US" sz="1800" b="1" dirty="0" err="1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PKBugs</a:t>
                </a:r>
                <a:r>
                  <a:rPr lang="en-US" sz="1800" b="1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/ </a:t>
                </a:r>
                <a:r>
                  <a:rPr lang="en-US" sz="1800" b="1" dirty="0" err="1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PKHelp</a:t>
                </a:r>
                <a:endParaRPr lang="en-US" sz="1800" b="1" dirty="0">
                  <a:solidFill>
                    <a:prstClr val="black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0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		Help   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User manual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	  	          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Doodle help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prstClr val="black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prstClr val="black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R="0" lvl="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F447DDE-85B7-481F-9862-FD3EF3F44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34" y="221191"/>
                <a:ext cx="8449332" cy="4843802"/>
              </a:xfrm>
              <a:prstGeom prst="rect">
                <a:avLst/>
              </a:prstGeom>
              <a:blipFill rotWithShape="0">
                <a:blip r:embed="rId2"/>
                <a:stretch>
                  <a:fillRect l="-649" t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B9293392-963F-4925-A8D0-A8E92C75ABBD}"/>
              </a:ext>
            </a:extLst>
          </p:cNvPr>
          <p:cNvCxnSpPr>
            <a:cxnSpLocks/>
          </p:cNvCxnSpPr>
          <p:nvPr/>
        </p:nvCxnSpPr>
        <p:spPr>
          <a:xfrm>
            <a:off x="1169200" y="737066"/>
            <a:ext cx="0" cy="2325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EAFD8FE7-F2D5-447D-BCBA-79EB30DB9FF9}"/>
              </a:ext>
            </a:extLst>
          </p:cNvPr>
          <p:cNvCxnSpPr>
            <a:cxnSpLocks/>
          </p:cNvCxnSpPr>
          <p:nvPr/>
        </p:nvCxnSpPr>
        <p:spPr>
          <a:xfrm>
            <a:off x="1169200" y="3454981"/>
            <a:ext cx="0" cy="1485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CF4F658-B332-44F8-8A35-F19521E4B3C6}"/>
              </a:ext>
            </a:extLst>
          </p:cNvPr>
          <p:cNvSpPr txBox="1"/>
          <p:nvPr/>
        </p:nvSpPr>
        <p:spPr>
          <a:xfrm>
            <a:off x="754964" y="791999"/>
            <a:ext cx="328744" cy="2154867"/>
          </a:xfrm>
          <a:prstGeom prst="rect">
            <a:avLst/>
          </a:prstGeom>
          <a:noFill/>
        </p:spPr>
        <p:txBody>
          <a:bodyPr vert="wordArtVert" wrap="none" lIns="0" tIns="0" rIns="0" bIns="0" rtlCol="0" anchor="ctr" anchorCtr="1">
            <a:no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Open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BUGS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9017E33-74E6-4B68-BA3E-FC760C49785D}"/>
              </a:ext>
            </a:extLst>
          </p:cNvPr>
          <p:cNvSpPr txBox="1"/>
          <p:nvPr/>
        </p:nvSpPr>
        <p:spPr>
          <a:xfrm>
            <a:off x="754964" y="3327418"/>
            <a:ext cx="328744" cy="1613463"/>
          </a:xfrm>
          <a:prstGeom prst="rect">
            <a:avLst/>
          </a:prstGeom>
          <a:noFill/>
        </p:spPr>
        <p:txBody>
          <a:bodyPr vert="wordArtVert" wrap="none" lIns="0" tIns="0" rIns="0" bIns="0" rtlCol="0" anchor="ctr" anchorCtr="1">
            <a:no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Win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13781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F447DDE-85B7-481F-9862-FD3EF3F44F02}"/>
              </a:ext>
            </a:extLst>
          </p:cNvPr>
          <p:cNvSpPr txBox="1">
            <a:spLocks/>
          </p:cNvSpPr>
          <p:nvPr/>
        </p:nvSpPr>
        <p:spPr>
          <a:xfrm>
            <a:off x="252349" y="1080001"/>
            <a:ext cx="4319651" cy="350979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“Show and tell”, explaining </a:t>
            </a:r>
            <a:r>
              <a:rPr lang="en-US" sz="1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WinBUGS</a:t>
            </a:r>
            <a:r>
              <a:rPr lang="en-US" sz="1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features on examples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Focus on programming aspects, rather than statistical modeling (for now)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 examples discussed can be found in the unit repository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80532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438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F447DDE-85B7-481F-9862-FD3EF3F44F02}"/>
              </a:ext>
            </a:extLst>
          </p:cNvPr>
          <p:cNvSpPr txBox="1">
            <a:spLocks/>
          </p:cNvSpPr>
          <p:nvPr/>
        </p:nvSpPr>
        <p:spPr>
          <a:xfrm>
            <a:off x="347248" y="100800"/>
            <a:ext cx="8449503" cy="452825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tabLst/>
              <a:defRPr/>
            </a:pPr>
            <a:r>
              <a:rPr lang="en-US" sz="18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Reading in the data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cheese.odc</a:t>
            </a:r>
            <a:endParaRPr lang="en-US" sz="1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stressacids.odc</a:t>
            </a:r>
            <a:endParaRPr lang="en-US" sz="1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tabLst/>
              <a:defRPr/>
            </a:pPr>
            <a:r>
              <a:rPr lang="en-US" sz="18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Missing data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dugongsmissing.odc</a:t>
            </a:r>
            <a:endParaRPr lang="en-US" sz="1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spcBef>
                <a:spcPts val="600"/>
              </a:spcBef>
              <a:defRPr/>
            </a:pPr>
            <a:r>
              <a:rPr lang="en-US" sz="18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Testing</a:t>
            </a:r>
          </a:p>
          <a:p>
            <a:pPr marL="285750" lvl="0" indent="-285750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1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psoriasis.odc</a:t>
            </a:r>
            <a:endParaRPr lang="en-US" sz="1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1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equivalence.odc</a:t>
            </a:r>
            <a:endParaRPr lang="en-US" sz="1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spcBef>
                <a:spcPts val="600"/>
              </a:spcBef>
              <a:defRPr/>
            </a:pPr>
            <a:r>
              <a:rPr lang="en-US" sz="18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</a:t>
            </a:r>
          </a:p>
          <a:p>
            <a:pPr marL="285750" lvl="0" indent="-285750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1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cheese.odc</a:t>
            </a:r>
            <a:endParaRPr lang="en-US" sz="1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spcBef>
                <a:spcPts val="600"/>
              </a:spcBef>
              <a:defRPr/>
            </a:pPr>
            <a:r>
              <a:rPr lang="en-US" sz="18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Censoring</a:t>
            </a:r>
          </a:p>
          <a:p>
            <a:pPr marL="285750" lvl="0" indent="-285750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exponential1.odc</a:t>
            </a:r>
          </a:p>
          <a:p>
            <a:pPr lvl="0">
              <a:spcBef>
                <a:spcPts val="600"/>
              </a:spcBef>
              <a:defRPr/>
            </a:pPr>
            <a:r>
              <a:rPr lang="en-US" sz="18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 Likelihood/ New Prior</a:t>
            </a:r>
          </a:p>
          <a:p>
            <a:pPr marL="285750" lvl="0" indent="-285750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1800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zerotrickjeremy.odc</a:t>
            </a:r>
            <a:endParaRPr lang="en-US" sz="1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tabLst/>
              <a:defRPr/>
            </a:pPr>
            <a:endParaRPr lang="en-US" sz="1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tabLst/>
              <a:defRPr/>
            </a:pPr>
            <a:endParaRPr lang="en-US" sz="1800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5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8" y="1110053"/>
            <a:ext cx="3289147" cy="32891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739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9" ma:contentTypeDescription="Create a new document." ma:contentTypeScope="" ma:versionID="6929949bd0edf273d487612779568085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3b30c64b16f45f8c9172a54965914d9a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498BEAF-73C8-4EE1-A767-542080265C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8F8B1B-CFB9-4E5D-AA1E-0A31BDF59E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A7C299-0CAD-4FCA-B9C4-86E43A2924F4}">
  <ds:schemaRefs>
    <ds:schemaRef ds:uri="http://schemas.openxmlformats.org/package/2006/metadata/core-properties"/>
    <ds:schemaRef ds:uri="c1493ba7-63c2-4cf8-b36d-87bfbc6968c0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b057fda7-913b-4ab6-8820-932873bcd66c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94</Words>
  <Application>Microsoft Macintosh PowerPoint</Application>
  <PresentationFormat>On-screen Show (16:9)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Cambria Math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PowerPoint Presentation</vt:lpstr>
      <vt:lpstr>Before We Begin…</vt:lpstr>
      <vt:lpstr>PowerPoint Presentation</vt:lpstr>
      <vt:lpstr>Demo</vt:lpstr>
      <vt:lpstr>PowerPoint Presentation</vt:lpstr>
      <vt:lpstr>Summary 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255</cp:revision>
  <cp:lastPrinted>2018-01-16T14:59:49Z</cp:lastPrinted>
  <dcterms:created xsi:type="dcterms:W3CDTF">2017-01-20T18:55:05Z</dcterms:created>
  <dcterms:modified xsi:type="dcterms:W3CDTF">2018-02-14T15:49:47Z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